
<file path=[Content_Types].xml><?xml version="1.0" encoding="utf-8"?>
<Types xmlns="http://schemas.openxmlformats.org/package/2006/content-types">
  <Default Extension="gif" ContentType="image/gif"/>
  <Default Extension="jpe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1.xml" ContentType="application/vnd.openxmlformats-officedocument.presentationml.tags+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48" r:id="rId1"/>
    <p:sldMasterId id="2147483732" r:id="rId2"/>
    <p:sldMasterId id="2147483745" r:id="rId3"/>
  </p:sldMasterIdLst>
  <p:notesMasterIdLst>
    <p:notesMasterId r:id="rId57"/>
  </p:notesMasterIdLst>
  <p:handoutMasterIdLst>
    <p:handoutMasterId r:id="rId58"/>
  </p:handoutMasterIdLst>
  <p:sldIdLst>
    <p:sldId id="822" r:id="rId4"/>
    <p:sldId id="259" r:id="rId5"/>
    <p:sldId id="865" r:id="rId6"/>
    <p:sldId id="871" r:id="rId7"/>
    <p:sldId id="835" r:id="rId8"/>
    <p:sldId id="262" r:id="rId9"/>
    <p:sldId id="857" r:id="rId10"/>
    <p:sldId id="866" r:id="rId11"/>
    <p:sldId id="834" r:id="rId12"/>
    <p:sldId id="867" r:id="rId13"/>
    <p:sldId id="260" r:id="rId14"/>
    <p:sldId id="372" r:id="rId15"/>
    <p:sldId id="872" r:id="rId16"/>
    <p:sldId id="873" r:id="rId17"/>
    <p:sldId id="868" r:id="rId18"/>
    <p:sldId id="278" r:id="rId19"/>
    <p:sldId id="381" r:id="rId20"/>
    <p:sldId id="356" r:id="rId21"/>
    <p:sldId id="268" r:id="rId22"/>
    <p:sldId id="269" r:id="rId23"/>
    <p:sldId id="270" r:id="rId24"/>
    <p:sldId id="275" r:id="rId25"/>
    <p:sldId id="276" r:id="rId26"/>
    <p:sldId id="271" r:id="rId27"/>
    <p:sldId id="272" r:id="rId28"/>
    <p:sldId id="273" r:id="rId29"/>
    <p:sldId id="870" r:id="rId30"/>
    <p:sldId id="382" r:id="rId31"/>
    <p:sldId id="383" r:id="rId32"/>
    <p:sldId id="279" r:id="rId33"/>
    <p:sldId id="384" r:id="rId34"/>
    <p:sldId id="385" r:id="rId35"/>
    <p:sldId id="875" r:id="rId36"/>
    <p:sldId id="877" r:id="rId37"/>
    <p:sldId id="283" r:id="rId38"/>
    <p:sldId id="284" r:id="rId39"/>
    <p:sldId id="892" r:id="rId40"/>
    <p:sldId id="886" r:id="rId41"/>
    <p:sldId id="412" r:id="rId42"/>
    <p:sldId id="987" r:id="rId43"/>
    <p:sldId id="1097" r:id="rId44"/>
    <p:sldId id="1098" r:id="rId45"/>
    <p:sldId id="1099" r:id="rId46"/>
    <p:sldId id="1100" r:id="rId47"/>
    <p:sldId id="1101" r:id="rId48"/>
    <p:sldId id="267" r:id="rId49"/>
    <p:sldId id="823" r:id="rId50"/>
    <p:sldId id="824" r:id="rId51"/>
    <p:sldId id="1169" r:id="rId52"/>
    <p:sldId id="1170" r:id="rId53"/>
    <p:sldId id="1171" r:id="rId54"/>
    <p:sldId id="876" r:id="rId55"/>
    <p:sldId id="846" r:id="rId56"/>
  </p:sldIdLst>
  <p:sldSz cx="12192000" cy="6858000"/>
  <p:notesSz cx="6950075" cy="9236075"/>
  <p:defaultTextStyle>
    <a:defPPr>
      <a:defRPr lang="en-US"/>
    </a:defPPr>
    <a:lvl1pPr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sz="20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0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0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0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000"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2" pos="4416" userDrawn="1">
          <p15:clr>
            <a:srgbClr val="A4A3A4"/>
          </p15:clr>
        </p15:guide>
        <p15:guide id="3" orient="horz" pos="1488" userDrawn="1">
          <p15:clr>
            <a:srgbClr val="A4A3A4"/>
          </p15:clr>
        </p15:guide>
      </p15:sldGuideLst>
    </p:ext>
    <p:ext uri="{2D200454-40CA-4A62-9FC3-DE9A4176ACB9}">
      <p15:notesGuideLst xmlns:p15="http://schemas.microsoft.com/office/powerpoint/2012/main">
        <p15:guide id="1" orient="horz" pos="2909" userDrawn="1">
          <p15:clr>
            <a:srgbClr val="A4A3A4"/>
          </p15:clr>
        </p15:guide>
        <p15:guide id="2" pos="218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004796"/>
    <a:srgbClr val="00388C"/>
    <a:srgbClr val="FBF497"/>
    <a:srgbClr val="FFC1C1"/>
    <a:srgbClr val="FF8B8B"/>
    <a:srgbClr val="6BC0F9"/>
    <a:srgbClr val="26A2F6"/>
    <a:srgbClr val="3FADF7"/>
    <a:srgbClr val="FF7D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3CDBD4C-3946-4489-81C9-5DBF823953AC}" v="17" dt="2023-02-15T13:38:55.07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025" autoAdjust="0"/>
    <p:restoredTop sz="77858" autoAdjust="0"/>
  </p:normalViewPr>
  <p:slideViewPr>
    <p:cSldViewPr snapToObjects="1" showGuides="1">
      <p:cViewPr varScale="1">
        <p:scale>
          <a:sx n="101" d="100"/>
          <a:sy n="101" d="100"/>
        </p:scale>
        <p:origin x="180" y="108"/>
      </p:cViewPr>
      <p:guideLst>
        <p:guide pos="4416"/>
        <p:guide orient="horz" pos="1488"/>
      </p:guideLst>
    </p:cSldViewPr>
  </p:slideViewPr>
  <p:outlineViewPr>
    <p:cViewPr>
      <p:scale>
        <a:sx n="33" d="100"/>
        <a:sy n="33" d="100"/>
      </p:scale>
      <p:origin x="0" y="0"/>
    </p:cViewPr>
  </p:outlineViewPr>
  <p:notesTextViewPr>
    <p:cViewPr>
      <p:scale>
        <a:sx n="125" d="100"/>
        <a:sy n="125" d="100"/>
      </p:scale>
      <p:origin x="0" y="-1596"/>
    </p:cViewPr>
  </p:notesTextViewPr>
  <p:sorterViewPr>
    <p:cViewPr>
      <p:scale>
        <a:sx n="180" d="100"/>
        <a:sy n="180" d="100"/>
      </p:scale>
      <p:origin x="0" y="0"/>
    </p:cViewPr>
  </p:sorterViewPr>
  <p:notesViewPr>
    <p:cSldViewPr snapToObjects="1" showGuides="1">
      <p:cViewPr varScale="1">
        <p:scale>
          <a:sx n="52" d="100"/>
          <a:sy n="52" d="100"/>
        </p:scale>
        <p:origin x="2664" y="48"/>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microsoft.com/office/2015/10/relationships/revisionInfo" Target="revisionInfo.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handoutMaster" Target="handoutMasters/handoutMaster1.xml"/><Relationship Id="rId5" Type="http://schemas.openxmlformats.org/officeDocument/2006/relationships/slide" Target="slides/slide2.xml"/><Relationship Id="rId61" Type="http://schemas.openxmlformats.org/officeDocument/2006/relationships/theme" Target="theme/theme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notesMaster" Target="notesMasters/notesMaster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oleObject" Target="file:///C:\Users\nirshah\AppData\Local\Microsoft\Windows\INetCache\Content.Outlook\N0H4VEWF\NMB02%20Reversal%20Agent%20Used%20by%20Institution%202020-07-16.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'[NMB02 Reversal Agent Used by Institution 2020-07-16.xlsx]Sheet1'!$D$1</c:f>
              <c:strCache>
                <c:ptCount val="1"/>
                <c:pt idx="0">
                  <c:v>NEOSTIGMINE</c:v>
                </c:pt>
              </c:strCache>
            </c:strRef>
          </c:tx>
          <c:spPr>
            <a:solidFill>
              <a:schemeClr val="accent1"/>
            </a:solidFill>
            <a:ln>
              <a:noFill/>
            </a:ln>
            <a:effectLst/>
          </c:spPr>
          <c:invertIfNegative val="0"/>
          <c:cat>
            <c:numRef>
              <c:f>'[NMB02 Reversal Agent Used by Institution 2020-07-16.xlsx]Sheet1'!$A$2:$A$48</c:f>
              <c:numCache>
                <c:formatCode>General</c:formatCode>
                <c:ptCount val="4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numCache>
            </c:numRef>
          </c:cat>
          <c:val>
            <c:numRef>
              <c:f>'[NMB02 Reversal Agent Used by Institution 2020-07-16.xlsx]Sheet1'!$D$2:$D$48</c:f>
              <c:numCache>
                <c:formatCode>0%</c:formatCode>
                <c:ptCount val="47"/>
                <c:pt idx="0">
                  <c:v>3.3647551715108664E-2</c:v>
                </c:pt>
                <c:pt idx="1">
                  <c:v>1.3249651324965132E-2</c:v>
                </c:pt>
                <c:pt idx="2">
                  <c:v>2.5195901145268235E-2</c:v>
                </c:pt>
                <c:pt idx="3">
                  <c:v>8.8161209068010078E-3</c:v>
                </c:pt>
                <c:pt idx="4">
                  <c:v>8.7908442527782384E-3</c:v>
                </c:pt>
                <c:pt idx="5">
                  <c:v>9.8138747884940775E-3</c:v>
                </c:pt>
                <c:pt idx="6">
                  <c:v>6.6770696452036787E-2</c:v>
                </c:pt>
                <c:pt idx="7">
                  <c:v>0.12862946333119521</c:v>
                </c:pt>
                <c:pt idx="8">
                  <c:v>5.6906999209625012E-2</c:v>
                </c:pt>
                <c:pt idx="9">
                  <c:v>5.8093761183347248E-2</c:v>
                </c:pt>
                <c:pt idx="10">
                  <c:v>2.0069953364423718E-2</c:v>
                </c:pt>
                <c:pt idx="11">
                  <c:v>7.1093749999999997E-2</c:v>
                </c:pt>
                <c:pt idx="12">
                  <c:v>0.11456500488758553</c:v>
                </c:pt>
                <c:pt idx="13">
                  <c:v>7.0251902193986845E-2</c:v>
                </c:pt>
                <c:pt idx="14">
                  <c:v>3.7541203760224635E-2</c:v>
                </c:pt>
                <c:pt idx="15">
                  <c:v>0.10366852824131358</c:v>
                </c:pt>
                <c:pt idx="16">
                  <c:v>5.2570348287646333E-2</c:v>
                </c:pt>
                <c:pt idx="17">
                  <c:v>0.17213577360316051</c:v>
                </c:pt>
                <c:pt idx="18">
                  <c:v>3.2481363152289673E-2</c:v>
                </c:pt>
                <c:pt idx="19">
                  <c:v>0.25474556359364375</c:v>
                </c:pt>
                <c:pt idx="20">
                  <c:v>0.26063249727371862</c:v>
                </c:pt>
                <c:pt idx="21">
                  <c:v>0.3384418901660281</c:v>
                </c:pt>
                <c:pt idx="22">
                  <c:v>0.37282355052952793</c:v>
                </c:pt>
                <c:pt idx="23">
                  <c:v>0.48159999999999997</c:v>
                </c:pt>
                <c:pt idx="24">
                  <c:v>0.44686818323465255</c:v>
                </c:pt>
                <c:pt idx="25">
                  <c:v>0.34242002781641168</c:v>
                </c:pt>
                <c:pt idx="26">
                  <c:v>0.40212791681779714</c:v>
                </c:pt>
                <c:pt idx="27">
                  <c:v>0.48450403637375894</c:v>
                </c:pt>
                <c:pt idx="28">
                  <c:v>0.44806406936833865</c:v>
                </c:pt>
                <c:pt idx="29">
                  <c:v>0.59921380960519566</c:v>
                </c:pt>
                <c:pt idx="30">
                  <c:v>0.58173618940248029</c:v>
                </c:pt>
                <c:pt idx="31">
                  <c:v>0.56488687782805425</c:v>
                </c:pt>
                <c:pt idx="32">
                  <c:v>0.59719719719719722</c:v>
                </c:pt>
                <c:pt idx="33">
                  <c:v>0.62800444786587972</c:v>
                </c:pt>
                <c:pt idx="34">
                  <c:v>0.70519735229222846</c:v>
                </c:pt>
                <c:pt idx="35">
                  <c:v>0.74837190662258291</c:v>
                </c:pt>
                <c:pt idx="36">
                  <c:v>0.51365571056987469</c:v>
                </c:pt>
                <c:pt idx="37">
                  <c:v>0.71041119860017499</c:v>
                </c:pt>
                <c:pt idx="38">
                  <c:v>0.79847586790855207</c:v>
                </c:pt>
                <c:pt idx="39">
                  <c:v>0.8814722395508422</c:v>
                </c:pt>
                <c:pt idx="40">
                  <c:v>0.69000198176773686</c:v>
                </c:pt>
                <c:pt idx="41">
                  <c:v>0.83306779961055055</c:v>
                </c:pt>
                <c:pt idx="42">
                  <c:v>0.85565669700910274</c:v>
                </c:pt>
                <c:pt idx="43">
                  <c:v>0.9002478314745973</c:v>
                </c:pt>
                <c:pt idx="44">
                  <c:v>0.92192192192192191</c:v>
                </c:pt>
                <c:pt idx="45">
                  <c:v>0.93231441048034935</c:v>
                </c:pt>
                <c:pt idx="46">
                  <c:v>0.85720865960386916</c:v>
                </c:pt>
              </c:numCache>
            </c:numRef>
          </c:val>
          <c:extLst>
            <c:ext xmlns:c16="http://schemas.microsoft.com/office/drawing/2014/chart" uri="{C3380CC4-5D6E-409C-BE32-E72D297353CC}">
              <c16:uniqueId val="{00000000-66F6-4CEE-8F2E-57E880CEC3EB}"/>
            </c:ext>
          </c:extLst>
        </c:ser>
        <c:ser>
          <c:idx val="1"/>
          <c:order val="1"/>
          <c:tx>
            <c:strRef>
              <c:f>'[NMB02 Reversal Agent Used by Institution 2020-07-16.xlsx]Sheet1'!$F$1</c:f>
              <c:strCache>
                <c:ptCount val="1"/>
                <c:pt idx="0">
                  <c:v>SUGAMMADEX</c:v>
                </c:pt>
              </c:strCache>
            </c:strRef>
          </c:tx>
          <c:spPr>
            <a:solidFill>
              <a:schemeClr val="accent2"/>
            </a:solidFill>
            <a:ln>
              <a:noFill/>
            </a:ln>
            <a:effectLst/>
          </c:spPr>
          <c:invertIfNegative val="0"/>
          <c:cat>
            <c:numRef>
              <c:f>'[NMB02 Reversal Agent Used by Institution 2020-07-16.xlsx]Sheet1'!$A$2:$A$48</c:f>
              <c:numCache>
                <c:formatCode>General</c:formatCode>
                <c:ptCount val="47"/>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numCache>
            </c:numRef>
          </c:cat>
          <c:val>
            <c:numRef>
              <c:f>'[NMB02 Reversal Agent Used by Institution 2020-07-16.xlsx]Sheet1'!$F$2:$F$48</c:f>
              <c:numCache>
                <c:formatCode>0%</c:formatCode>
                <c:ptCount val="47"/>
                <c:pt idx="0">
                  <c:v>0.93519245875883739</c:v>
                </c:pt>
                <c:pt idx="1">
                  <c:v>0.90237099023709899</c:v>
                </c:pt>
                <c:pt idx="2">
                  <c:v>0.89210367691380354</c:v>
                </c:pt>
                <c:pt idx="3">
                  <c:v>0.88019521410579349</c:v>
                </c:pt>
                <c:pt idx="4">
                  <c:v>0.87626472051749871</c:v>
                </c:pt>
                <c:pt idx="5">
                  <c:v>0.85042301184433167</c:v>
                </c:pt>
                <c:pt idx="6">
                  <c:v>0.83993101182654406</c:v>
                </c:pt>
                <c:pt idx="7">
                  <c:v>0.83587769937994438</c:v>
                </c:pt>
                <c:pt idx="8">
                  <c:v>0.82699569684728202</c:v>
                </c:pt>
                <c:pt idx="9">
                  <c:v>0.8248240486699272</c:v>
                </c:pt>
                <c:pt idx="10">
                  <c:v>0.8192038640906063</c:v>
                </c:pt>
                <c:pt idx="11">
                  <c:v>0.81666666666666665</c:v>
                </c:pt>
                <c:pt idx="12">
                  <c:v>0.80654936461388071</c:v>
                </c:pt>
                <c:pt idx="13">
                  <c:v>0.77144123513333829</c:v>
                </c:pt>
                <c:pt idx="14">
                  <c:v>0.76230008545965089</c:v>
                </c:pt>
                <c:pt idx="15">
                  <c:v>0.76009096077316662</c:v>
                </c:pt>
                <c:pt idx="16">
                  <c:v>0.75910710390460268</c:v>
                </c:pt>
                <c:pt idx="17">
                  <c:v>0.72522776747561069</c:v>
                </c:pt>
                <c:pt idx="18">
                  <c:v>0.71285942492012777</c:v>
                </c:pt>
                <c:pt idx="19">
                  <c:v>0.66604835219192482</c:v>
                </c:pt>
                <c:pt idx="20">
                  <c:v>0.65512540894220284</c:v>
                </c:pt>
                <c:pt idx="21">
                  <c:v>0.62094508301404849</c:v>
                </c:pt>
                <c:pt idx="22">
                  <c:v>0.57135164243403336</c:v>
                </c:pt>
                <c:pt idx="23">
                  <c:v>0.50639999999999996</c:v>
                </c:pt>
                <c:pt idx="24">
                  <c:v>0.50140230601433466</c:v>
                </c:pt>
                <c:pt idx="25">
                  <c:v>0.48741307371349096</c:v>
                </c:pt>
                <c:pt idx="26">
                  <c:v>0.47914399709829525</c:v>
                </c:pt>
                <c:pt idx="27">
                  <c:v>0.4545328013361789</c:v>
                </c:pt>
                <c:pt idx="28">
                  <c:v>0.38387426988619255</c:v>
                </c:pt>
                <c:pt idx="29">
                  <c:v>0.37702956759528283</c:v>
                </c:pt>
                <c:pt idx="30">
                  <c:v>0.37542277339346108</c:v>
                </c:pt>
                <c:pt idx="31">
                  <c:v>0.34642533936651582</c:v>
                </c:pt>
                <c:pt idx="32">
                  <c:v>0.34534534534534533</c:v>
                </c:pt>
                <c:pt idx="33">
                  <c:v>0.25464032161491745</c:v>
                </c:pt>
                <c:pt idx="34">
                  <c:v>0.20581024760970826</c:v>
                </c:pt>
                <c:pt idx="35">
                  <c:v>0.2005310089169422</c:v>
                </c:pt>
                <c:pt idx="36">
                  <c:v>0.19242137621187042</c:v>
                </c:pt>
                <c:pt idx="37">
                  <c:v>0.18547681539807523</c:v>
                </c:pt>
                <c:pt idx="38">
                  <c:v>0.15168743195838877</c:v>
                </c:pt>
                <c:pt idx="39">
                  <c:v>0.13225202744853401</c:v>
                </c:pt>
                <c:pt idx="40">
                  <c:v>0.11677566389219184</c:v>
                </c:pt>
                <c:pt idx="41">
                  <c:v>0.1046202867764206</c:v>
                </c:pt>
                <c:pt idx="42">
                  <c:v>8.0624187256176857E-2</c:v>
                </c:pt>
                <c:pt idx="43">
                  <c:v>7.434944237918216E-2</c:v>
                </c:pt>
                <c:pt idx="44">
                  <c:v>5.5180180180180179E-2</c:v>
                </c:pt>
                <c:pt idx="45">
                  <c:v>4.6943231441048033E-2</c:v>
                </c:pt>
                <c:pt idx="46">
                  <c:v>4.5601105481345001E-2</c:v>
                </c:pt>
              </c:numCache>
            </c:numRef>
          </c:val>
          <c:extLst>
            <c:ext xmlns:c16="http://schemas.microsoft.com/office/drawing/2014/chart" uri="{C3380CC4-5D6E-409C-BE32-E72D297353CC}">
              <c16:uniqueId val="{00000001-66F6-4CEE-8F2E-57E880CEC3EB}"/>
            </c:ext>
          </c:extLst>
        </c:ser>
        <c:dLbls>
          <c:showLegendKey val="0"/>
          <c:showVal val="0"/>
          <c:showCatName val="0"/>
          <c:showSerName val="0"/>
          <c:showPercent val="0"/>
          <c:showBubbleSize val="0"/>
        </c:dLbls>
        <c:gapWidth val="219"/>
        <c:overlap val="-27"/>
        <c:axId val="456147040"/>
        <c:axId val="456147696"/>
      </c:barChart>
      <c:catAx>
        <c:axId val="456147040"/>
        <c:scaling>
          <c:orientation val="minMax"/>
        </c:scaling>
        <c:delete val="0"/>
        <c:axPos val="b"/>
        <c:numFmt formatCode="General" sourceLinked="1"/>
        <c:majorTickMark val="none"/>
        <c:minorTickMark val="none"/>
        <c:tickLblPos val="nextTo"/>
        <c:spPr>
          <a:solidFill>
            <a:schemeClr val="bg1"/>
          </a:solid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56147696"/>
        <c:crosses val="autoZero"/>
        <c:auto val="1"/>
        <c:lblAlgn val="ctr"/>
        <c:lblOffset val="100"/>
        <c:noMultiLvlLbl val="0"/>
      </c:catAx>
      <c:valAx>
        <c:axId val="45614769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mn-lt"/>
                <a:ea typeface="+mn-ea"/>
                <a:cs typeface="+mn-cs"/>
              </a:defRPr>
            </a:pPr>
            <a:endParaRPr lang="en-US"/>
          </a:p>
        </c:txPr>
        <c:crossAx val="456147040"/>
        <c:crosses val="autoZero"/>
        <c:crossBetween val="between"/>
      </c:valAx>
      <c:spPr>
        <a:solidFill>
          <a:schemeClr val="bg1"/>
        </a:solidFill>
        <a:ln>
          <a:noFill/>
        </a:ln>
        <a:effectLst/>
      </c:spPr>
    </c:plotArea>
    <c:plotVisOnly val="1"/>
    <c:dispBlanksAs val="gap"/>
    <c:showDLblsOverMax val="0"/>
  </c:chart>
  <c:spPr>
    <a:solidFill>
      <a:schemeClr val="bg1"/>
    </a:soli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4157F8-6C08-468A-9D7C-2CDEB8E21BA8}"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en-US"/>
        </a:p>
      </dgm:t>
    </dgm:pt>
    <dgm:pt modelId="{F8064AF2-341E-4B7B-A0E1-FC5DD49EB38B}">
      <dgm:prSet phldrT="[Text]" custT="1"/>
      <dgm:spPr>
        <a:solidFill>
          <a:srgbClr val="002060">
            <a:alpha val="87000"/>
          </a:srgbClr>
        </a:solidFill>
      </dgm:spPr>
      <dgm:t>
        <a:bodyPr/>
        <a:lstStyle/>
        <a:p>
          <a:r>
            <a:rPr lang="en-US" sz="4400" dirty="0"/>
            <a:t>MPOG</a:t>
          </a:r>
        </a:p>
      </dgm:t>
    </dgm:pt>
    <dgm:pt modelId="{4562742C-385D-40E9-898E-461583C70DDA}" type="parTrans" cxnId="{E7D93CC4-548C-41CD-B392-01CC1FD3384A}">
      <dgm:prSet/>
      <dgm:spPr/>
      <dgm:t>
        <a:bodyPr/>
        <a:lstStyle/>
        <a:p>
          <a:endParaRPr lang="en-US"/>
        </a:p>
      </dgm:t>
    </dgm:pt>
    <dgm:pt modelId="{C657A862-C78A-4DC7-8489-886117416D99}" type="sibTrans" cxnId="{E7D93CC4-548C-41CD-B392-01CC1FD3384A}">
      <dgm:prSet/>
      <dgm:spPr/>
      <dgm:t>
        <a:bodyPr/>
        <a:lstStyle/>
        <a:p>
          <a:endParaRPr lang="en-US"/>
        </a:p>
      </dgm:t>
    </dgm:pt>
    <dgm:pt modelId="{4CC21BF5-EF1B-435C-BBDF-324208C4749B}">
      <dgm:prSet phldrT="[Text]" custT="1"/>
      <dgm:spPr>
        <a:solidFill>
          <a:srgbClr val="92D050">
            <a:alpha val="78000"/>
          </a:srgbClr>
        </a:solidFill>
      </dgm:spPr>
      <dgm:t>
        <a:bodyPr/>
        <a:lstStyle/>
        <a:p>
          <a:r>
            <a:rPr lang="en-US" sz="2000" dirty="0"/>
            <a:t>Research</a:t>
          </a:r>
          <a:endParaRPr lang="en-US" sz="1100" dirty="0"/>
        </a:p>
      </dgm:t>
    </dgm:pt>
    <dgm:pt modelId="{2D67C57C-47FB-4D08-BF89-9A1B16931E9E}" type="parTrans" cxnId="{04DDEC0E-7A74-4606-91E2-6C9E81AA0D47}">
      <dgm:prSet/>
      <dgm:spPr/>
      <dgm:t>
        <a:bodyPr/>
        <a:lstStyle/>
        <a:p>
          <a:endParaRPr lang="en-US"/>
        </a:p>
      </dgm:t>
    </dgm:pt>
    <dgm:pt modelId="{8AF16795-DDEE-4E34-968C-BA2E9AC3CE7D}" type="sibTrans" cxnId="{04DDEC0E-7A74-4606-91E2-6C9E81AA0D47}">
      <dgm:prSet/>
      <dgm:spPr/>
      <dgm:t>
        <a:bodyPr/>
        <a:lstStyle/>
        <a:p>
          <a:endParaRPr lang="en-US"/>
        </a:p>
      </dgm:t>
    </dgm:pt>
    <dgm:pt modelId="{7B28550E-2DC7-48C8-8116-D69D06A9A1B2}">
      <dgm:prSet phldrT="[Text]" custT="1"/>
      <dgm:spPr>
        <a:solidFill>
          <a:srgbClr val="2F5597">
            <a:alpha val="50196"/>
          </a:srgbClr>
        </a:solidFill>
      </dgm:spPr>
      <dgm:t>
        <a:bodyPr/>
        <a:lstStyle/>
        <a:p>
          <a:r>
            <a:rPr lang="en-US" sz="1600" dirty="0"/>
            <a:t>BCBSM funded program</a:t>
          </a:r>
        </a:p>
      </dgm:t>
    </dgm:pt>
    <dgm:pt modelId="{E02115BA-0140-4DA6-8AB4-994D7FBE614C}" type="parTrans" cxnId="{1771F17A-86E3-4DD8-8F46-8C6F86CDBFD8}">
      <dgm:prSet/>
      <dgm:spPr/>
      <dgm:t>
        <a:bodyPr/>
        <a:lstStyle/>
        <a:p>
          <a:endParaRPr lang="en-US"/>
        </a:p>
      </dgm:t>
    </dgm:pt>
    <dgm:pt modelId="{CFF21D30-466A-4218-A54B-67FD7F3CE72C}" type="sibTrans" cxnId="{1771F17A-86E3-4DD8-8F46-8C6F86CDBFD8}">
      <dgm:prSet/>
      <dgm:spPr/>
      <dgm:t>
        <a:bodyPr/>
        <a:lstStyle/>
        <a:p>
          <a:endParaRPr lang="en-US"/>
        </a:p>
      </dgm:t>
    </dgm:pt>
    <dgm:pt modelId="{8D8AE522-58C2-46D9-B2DB-524165556C6B}">
      <dgm:prSet phldrT="[Text]" custT="1"/>
      <dgm:spPr>
        <a:solidFill>
          <a:srgbClr val="FF9900">
            <a:alpha val="82000"/>
          </a:srgbClr>
        </a:solidFill>
      </dgm:spPr>
      <dgm:t>
        <a:bodyPr/>
        <a:lstStyle/>
        <a:p>
          <a:r>
            <a:rPr lang="en-US" sz="2000" dirty="0"/>
            <a:t>Quality </a:t>
          </a:r>
        </a:p>
        <a:p>
          <a:r>
            <a:rPr lang="en-US" sz="2000" dirty="0"/>
            <a:t>(ASPIRE)</a:t>
          </a:r>
        </a:p>
      </dgm:t>
    </dgm:pt>
    <dgm:pt modelId="{B971638C-A22F-46D2-A56D-1D47214F2979}" type="parTrans" cxnId="{E8FA2C16-D311-4919-BE93-E634E78C9226}">
      <dgm:prSet/>
      <dgm:spPr/>
      <dgm:t>
        <a:bodyPr/>
        <a:lstStyle/>
        <a:p>
          <a:endParaRPr lang="en-US"/>
        </a:p>
      </dgm:t>
    </dgm:pt>
    <dgm:pt modelId="{DCF01D30-4618-4AA0-A449-027994293787}" type="sibTrans" cxnId="{E8FA2C16-D311-4919-BE93-E634E78C9226}">
      <dgm:prSet/>
      <dgm:spPr/>
      <dgm:t>
        <a:bodyPr/>
        <a:lstStyle/>
        <a:p>
          <a:endParaRPr lang="en-US"/>
        </a:p>
      </dgm:t>
    </dgm:pt>
    <dgm:pt modelId="{1C37B96C-791C-4196-8631-12F954EA86F6}">
      <dgm:prSet phldrT="[Text]"/>
      <dgm:spPr>
        <a:noFill/>
        <a:ln>
          <a:noFill/>
        </a:ln>
      </dgm:spPr>
      <dgm:t>
        <a:bodyPr/>
        <a:lstStyle/>
        <a:p>
          <a:endParaRPr lang="en-US" dirty="0"/>
        </a:p>
      </dgm:t>
    </dgm:pt>
    <dgm:pt modelId="{17162B03-372D-40EB-B629-D672DD8B8E8E}" type="sibTrans" cxnId="{E9B6C8E1-BF45-4615-89F3-FBB399D01A1E}">
      <dgm:prSet/>
      <dgm:spPr/>
      <dgm:t>
        <a:bodyPr/>
        <a:lstStyle/>
        <a:p>
          <a:endParaRPr lang="en-US"/>
        </a:p>
      </dgm:t>
    </dgm:pt>
    <dgm:pt modelId="{B2A646C2-7ED7-4E8D-8AD2-57477AAA68E5}" type="parTrans" cxnId="{E9B6C8E1-BF45-4615-89F3-FBB399D01A1E}">
      <dgm:prSet/>
      <dgm:spPr/>
      <dgm:t>
        <a:bodyPr/>
        <a:lstStyle/>
        <a:p>
          <a:endParaRPr lang="en-US"/>
        </a:p>
      </dgm:t>
    </dgm:pt>
    <dgm:pt modelId="{C5B3A586-F89C-4E44-90B6-A8C6CCFB2A43}" type="pres">
      <dgm:prSet presAssocID="{964157F8-6C08-468A-9D7C-2CDEB8E21BA8}" presName="Name0" presStyleCnt="0">
        <dgm:presLayoutVars>
          <dgm:chMax val="7"/>
          <dgm:resizeHandles val="exact"/>
        </dgm:presLayoutVars>
      </dgm:prSet>
      <dgm:spPr/>
    </dgm:pt>
    <dgm:pt modelId="{C4529177-2F47-4ADD-91CC-CC2E970D4E89}" type="pres">
      <dgm:prSet presAssocID="{964157F8-6C08-468A-9D7C-2CDEB8E21BA8}" presName="comp1" presStyleCnt="0"/>
      <dgm:spPr/>
    </dgm:pt>
    <dgm:pt modelId="{EB0DD34D-97F8-445B-9393-BAD7E58FD115}" type="pres">
      <dgm:prSet presAssocID="{964157F8-6C08-468A-9D7C-2CDEB8E21BA8}" presName="circle1" presStyleLbl="node1" presStyleIdx="0" presStyleCnt="5" custScaleX="150795" custLinFactNeighborX="524" custLinFactNeighborY="-155"/>
      <dgm:spPr/>
    </dgm:pt>
    <dgm:pt modelId="{A5EBAB11-7622-43BD-8C7F-A1DE835AE571}" type="pres">
      <dgm:prSet presAssocID="{964157F8-6C08-468A-9D7C-2CDEB8E21BA8}" presName="c1text" presStyleLbl="node1" presStyleIdx="0" presStyleCnt="5">
        <dgm:presLayoutVars>
          <dgm:bulletEnabled val="1"/>
        </dgm:presLayoutVars>
      </dgm:prSet>
      <dgm:spPr/>
    </dgm:pt>
    <dgm:pt modelId="{FE1051C0-4C7A-40EC-BBC6-2D4F58C5F14E}" type="pres">
      <dgm:prSet presAssocID="{964157F8-6C08-468A-9D7C-2CDEB8E21BA8}" presName="comp2" presStyleCnt="0"/>
      <dgm:spPr/>
    </dgm:pt>
    <dgm:pt modelId="{60657045-765E-4091-B6C5-B7BA3BFB7263}" type="pres">
      <dgm:prSet presAssocID="{964157F8-6C08-468A-9D7C-2CDEB8E21BA8}" presName="circle2" presStyleLbl="node1" presStyleIdx="1" presStyleCnt="5" custScaleX="118097" custScaleY="65350" custLinFactNeighborX="-29245" custLinFactNeighborY="-7039"/>
      <dgm:spPr/>
    </dgm:pt>
    <dgm:pt modelId="{6353777B-B602-4B3D-AC6F-250D81673C54}" type="pres">
      <dgm:prSet presAssocID="{964157F8-6C08-468A-9D7C-2CDEB8E21BA8}" presName="c2text" presStyleLbl="node1" presStyleIdx="1" presStyleCnt="5">
        <dgm:presLayoutVars>
          <dgm:bulletEnabled val="1"/>
        </dgm:presLayoutVars>
      </dgm:prSet>
      <dgm:spPr/>
    </dgm:pt>
    <dgm:pt modelId="{98C8A8B3-43AC-43D8-8164-455F85B8241B}" type="pres">
      <dgm:prSet presAssocID="{964157F8-6C08-468A-9D7C-2CDEB8E21BA8}" presName="comp3" presStyleCnt="0"/>
      <dgm:spPr/>
    </dgm:pt>
    <dgm:pt modelId="{9B4E6D8B-2205-4E42-99C2-612BDCDBC91C}" type="pres">
      <dgm:prSet presAssocID="{964157F8-6C08-468A-9D7C-2CDEB8E21BA8}" presName="circle3" presStyleLbl="node1" presStyleIdx="2" presStyleCnt="5" custScaleX="4553" custScaleY="2736" custLinFactNeighborX="-75054" custLinFactNeighborY="-2650"/>
      <dgm:spPr/>
    </dgm:pt>
    <dgm:pt modelId="{4B5F8D67-1E7F-4210-9FC9-D4F4C27234D9}" type="pres">
      <dgm:prSet presAssocID="{964157F8-6C08-468A-9D7C-2CDEB8E21BA8}" presName="c3text" presStyleLbl="node1" presStyleIdx="2" presStyleCnt="5">
        <dgm:presLayoutVars>
          <dgm:bulletEnabled val="1"/>
        </dgm:presLayoutVars>
      </dgm:prSet>
      <dgm:spPr/>
    </dgm:pt>
    <dgm:pt modelId="{817E452D-A9C7-42FA-A9AA-28F31785022E}" type="pres">
      <dgm:prSet presAssocID="{964157F8-6C08-468A-9D7C-2CDEB8E21BA8}" presName="comp4" presStyleCnt="0"/>
      <dgm:spPr/>
    </dgm:pt>
    <dgm:pt modelId="{CC8BD27C-B01D-40F1-93AF-781E1F46CA65}" type="pres">
      <dgm:prSet presAssocID="{964157F8-6C08-468A-9D7C-2CDEB8E21BA8}" presName="circle4" presStyleLbl="node1" presStyleIdx="3" presStyleCnt="5" custScaleX="182667" custLinFactNeighborX="46515" custLinFactNeighborY="-38354"/>
      <dgm:spPr/>
    </dgm:pt>
    <dgm:pt modelId="{9CB66075-9AAB-416A-A601-EA40BFB78A33}" type="pres">
      <dgm:prSet presAssocID="{964157F8-6C08-468A-9D7C-2CDEB8E21BA8}" presName="c4text" presStyleLbl="node1" presStyleIdx="3" presStyleCnt="5">
        <dgm:presLayoutVars>
          <dgm:bulletEnabled val="1"/>
        </dgm:presLayoutVars>
      </dgm:prSet>
      <dgm:spPr/>
    </dgm:pt>
    <dgm:pt modelId="{06317157-9474-4410-9A0C-F7E3763D38C2}" type="pres">
      <dgm:prSet presAssocID="{964157F8-6C08-468A-9D7C-2CDEB8E21BA8}" presName="comp5" presStyleCnt="0"/>
      <dgm:spPr/>
    </dgm:pt>
    <dgm:pt modelId="{FA9603D7-FA1D-44CC-A3B5-EB3F23EFD8F2}" type="pres">
      <dgm:prSet presAssocID="{964157F8-6C08-468A-9D7C-2CDEB8E21BA8}" presName="circle5" presStyleLbl="node1" presStyleIdx="4" presStyleCnt="5" custScaleX="131651" custScaleY="90564" custLinFactX="18531" custLinFactNeighborX="100000" custLinFactNeighborY="-62044"/>
      <dgm:spPr/>
    </dgm:pt>
    <dgm:pt modelId="{D03398BD-310A-4A3B-B785-2F31483865DE}" type="pres">
      <dgm:prSet presAssocID="{964157F8-6C08-468A-9D7C-2CDEB8E21BA8}" presName="c5text" presStyleLbl="node1" presStyleIdx="4" presStyleCnt="5">
        <dgm:presLayoutVars>
          <dgm:bulletEnabled val="1"/>
        </dgm:presLayoutVars>
      </dgm:prSet>
      <dgm:spPr/>
    </dgm:pt>
  </dgm:ptLst>
  <dgm:cxnLst>
    <dgm:cxn modelId="{CF1B6F02-62F5-42B2-928A-8BB744663BE5}" type="presOf" srcId="{4CC21BF5-EF1B-435C-BBDF-324208C4749B}" destId="{60657045-765E-4091-B6C5-B7BA3BFB7263}" srcOrd="0" destOrd="0" presId="urn:microsoft.com/office/officeart/2005/8/layout/venn2"/>
    <dgm:cxn modelId="{04DDEC0E-7A74-4606-91E2-6C9E81AA0D47}" srcId="{964157F8-6C08-468A-9D7C-2CDEB8E21BA8}" destId="{4CC21BF5-EF1B-435C-BBDF-324208C4749B}" srcOrd="1" destOrd="0" parTransId="{2D67C57C-47FB-4D08-BF89-9A1B16931E9E}" sibTransId="{8AF16795-DDEE-4E34-968C-BA2E9AC3CE7D}"/>
    <dgm:cxn modelId="{E8FA2C16-D311-4919-BE93-E634E78C9226}" srcId="{964157F8-6C08-468A-9D7C-2CDEB8E21BA8}" destId="{8D8AE522-58C2-46D9-B2DB-524165556C6B}" srcOrd="3" destOrd="0" parTransId="{B971638C-A22F-46D2-A56D-1D47214F2979}" sibTransId="{DCF01D30-4618-4AA0-A449-027994293787}"/>
    <dgm:cxn modelId="{BA93B516-6848-453D-856E-3032F3C017A2}" type="presOf" srcId="{F8064AF2-341E-4B7B-A0E1-FC5DD49EB38B}" destId="{A5EBAB11-7622-43BD-8C7F-A1DE835AE571}" srcOrd="1" destOrd="0" presId="urn:microsoft.com/office/officeart/2005/8/layout/venn2"/>
    <dgm:cxn modelId="{0F3D8318-1D8E-4AD2-B519-6BA3A7283B0A}" type="presOf" srcId="{8D8AE522-58C2-46D9-B2DB-524165556C6B}" destId="{CC8BD27C-B01D-40F1-93AF-781E1F46CA65}" srcOrd="0" destOrd="0" presId="urn:microsoft.com/office/officeart/2005/8/layout/venn2"/>
    <dgm:cxn modelId="{499A0D30-D59E-4B86-95D7-AEEA77382306}" type="presOf" srcId="{964157F8-6C08-468A-9D7C-2CDEB8E21BA8}" destId="{C5B3A586-F89C-4E44-90B6-A8C6CCFB2A43}" srcOrd="0" destOrd="0" presId="urn:microsoft.com/office/officeart/2005/8/layout/venn2"/>
    <dgm:cxn modelId="{8940B172-E906-4EFF-AC98-E3836046FC67}" type="presOf" srcId="{8D8AE522-58C2-46D9-B2DB-524165556C6B}" destId="{9CB66075-9AAB-416A-A601-EA40BFB78A33}" srcOrd="1" destOrd="0" presId="urn:microsoft.com/office/officeart/2005/8/layout/venn2"/>
    <dgm:cxn modelId="{1771F17A-86E3-4DD8-8F46-8C6F86CDBFD8}" srcId="{964157F8-6C08-468A-9D7C-2CDEB8E21BA8}" destId="{7B28550E-2DC7-48C8-8116-D69D06A9A1B2}" srcOrd="4" destOrd="0" parTransId="{E02115BA-0140-4DA6-8AB4-994D7FBE614C}" sibTransId="{CFF21D30-466A-4218-A54B-67FD7F3CE72C}"/>
    <dgm:cxn modelId="{27BBFCA7-F665-4A73-BAA4-53CEC5D02E12}" type="presOf" srcId="{4CC21BF5-EF1B-435C-BBDF-324208C4749B}" destId="{6353777B-B602-4B3D-AC6F-250D81673C54}" srcOrd="1" destOrd="0" presId="urn:microsoft.com/office/officeart/2005/8/layout/venn2"/>
    <dgm:cxn modelId="{E25F71BA-A41C-4CB5-B70E-A7F94E17A559}" type="presOf" srcId="{7B28550E-2DC7-48C8-8116-D69D06A9A1B2}" destId="{D03398BD-310A-4A3B-B785-2F31483865DE}" srcOrd="1" destOrd="0" presId="urn:microsoft.com/office/officeart/2005/8/layout/venn2"/>
    <dgm:cxn modelId="{59398BC1-4E65-4175-AFA5-F69558B55E85}" type="presOf" srcId="{1C37B96C-791C-4196-8631-12F954EA86F6}" destId="{9B4E6D8B-2205-4E42-99C2-612BDCDBC91C}" srcOrd="0" destOrd="0" presId="urn:microsoft.com/office/officeart/2005/8/layout/venn2"/>
    <dgm:cxn modelId="{E7D93CC4-548C-41CD-B392-01CC1FD3384A}" srcId="{964157F8-6C08-468A-9D7C-2CDEB8E21BA8}" destId="{F8064AF2-341E-4B7B-A0E1-FC5DD49EB38B}" srcOrd="0" destOrd="0" parTransId="{4562742C-385D-40E9-898E-461583C70DDA}" sibTransId="{C657A862-C78A-4DC7-8489-886117416D99}"/>
    <dgm:cxn modelId="{DAE86ECF-EE33-4443-B53C-60B6F59DD4F9}" type="presOf" srcId="{F8064AF2-341E-4B7B-A0E1-FC5DD49EB38B}" destId="{EB0DD34D-97F8-445B-9393-BAD7E58FD115}" srcOrd="0" destOrd="0" presId="urn:microsoft.com/office/officeart/2005/8/layout/venn2"/>
    <dgm:cxn modelId="{E9B6C8E1-BF45-4615-89F3-FBB399D01A1E}" srcId="{964157F8-6C08-468A-9D7C-2CDEB8E21BA8}" destId="{1C37B96C-791C-4196-8631-12F954EA86F6}" srcOrd="2" destOrd="0" parTransId="{B2A646C2-7ED7-4E8D-8AD2-57477AAA68E5}" sibTransId="{17162B03-372D-40EB-B629-D672DD8B8E8E}"/>
    <dgm:cxn modelId="{E1008EFB-E296-4D32-BDA6-89CF894CFBA7}" type="presOf" srcId="{7B28550E-2DC7-48C8-8116-D69D06A9A1B2}" destId="{FA9603D7-FA1D-44CC-A3B5-EB3F23EFD8F2}" srcOrd="0" destOrd="0" presId="urn:microsoft.com/office/officeart/2005/8/layout/venn2"/>
    <dgm:cxn modelId="{EB61E2FF-1ED4-43B3-87C6-6F16481B033D}" type="presOf" srcId="{1C37B96C-791C-4196-8631-12F954EA86F6}" destId="{4B5F8D67-1E7F-4210-9FC9-D4F4C27234D9}" srcOrd="1" destOrd="0" presId="urn:microsoft.com/office/officeart/2005/8/layout/venn2"/>
    <dgm:cxn modelId="{39538D34-3BC1-4EA3-91EC-6F993D1F73C8}" type="presParOf" srcId="{C5B3A586-F89C-4E44-90B6-A8C6CCFB2A43}" destId="{C4529177-2F47-4ADD-91CC-CC2E970D4E89}" srcOrd="0" destOrd="0" presId="urn:microsoft.com/office/officeart/2005/8/layout/venn2"/>
    <dgm:cxn modelId="{48B661B8-7888-464A-9508-87DFED9A32ED}" type="presParOf" srcId="{C4529177-2F47-4ADD-91CC-CC2E970D4E89}" destId="{EB0DD34D-97F8-445B-9393-BAD7E58FD115}" srcOrd="0" destOrd="0" presId="urn:microsoft.com/office/officeart/2005/8/layout/venn2"/>
    <dgm:cxn modelId="{87506B1E-3B52-4EAB-85C7-7B8FCB9EC4DC}" type="presParOf" srcId="{C4529177-2F47-4ADD-91CC-CC2E970D4E89}" destId="{A5EBAB11-7622-43BD-8C7F-A1DE835AE571}" srcOrd="1" destOrd="0" presId="urn:microsoft.com/office/officeart/2005/8/layout/venn2"/>
    <dgm:cxn modelId="{1E93E295-58D6-4BC4-8F73-33D16A848D29}" type="presParOf" srcId="{C5B3A586-F89C-4E44-90B6-A8C6CCFB2A43}" destId="{FE1051C0-4C7A-40EC-BBC6-2D4F58C5F14E}" srcOrd="1" destOrd="0" presId="urn:microsoft.com/office/officeart/2005/8/layout/venn2"/>
    <dgm:cxn modelId="{88F700EB-6886-47FB-82CE-8FBE6DCAAC49}" type="presParOf" srcId="{FE1051C0-4C7A-40EC-BBC6-2D4F58C5F14E}" destId="{60657045-765E-4091-B6C5-B7BA3BFB7263}" srcOrd="0" destOrd="0" presId="urn:microsoft.com/office/officeart/2005/8/layout/venn2"/>
    <dgm:cxn modelId="{D2126507-5E7E-47B4-AF31-DA766851EE34}" type="presParOf" srcId="{FE1051C0-4C7A-40EC-BBC6-2D4F58C5F14E}" destId="{6353777B-B602-4B3D-AC6F-250D81673C54}" srcOrd="1" destOrd="0" presId="urn:microsoft.com/office/officeart/2005/8/layout/venn2"/>
    <dgm:cxn modelId="{95A15380-0B94-4C90-A0E3-8EF3EF0AF3B1}" type="presParOf" srcId="{C5B3A586-F89C-4E44-90B6-A8C6CCFB2A43}" destId="{98C8A8B3-43AC-43D8-8164-455F85B8241B}" srcOrd="2" destOrd="0" presId="urn:microsoft.com/office/officeart/2005/8/layout/venn2"/>
    <dgm:cxn modelId="{13A2BF73-EFCB-4CC2-B8FD-22639E09D7EC}" type="presParOf" srcId="{98C8A8B3-43AC-43D8-8164-455F85B8241B}" destId="{9B4E6D8B-2205-4E42-99C2-612BDCDBC91C}" srcOrd="0" destOrd="0" presId="urn:microsoft.com/office/officeart/2005/8/layout/venn2"/>
    <dgm:cxn modelId="{F6DC2EBD-8E37-4EB1-AE55-4637ECC0CA02}" type="presParOf" srcId="{98C8A8B3-43AC-43D8-8164-455F85B8241B}" destId="{4B5F8D67-1E7F-4210-9FC9-D4F4C27234D9}" srcOrd="1" destOrd="0" presId="urn:microsoft.com/office/officeart/2005/8/layout/venn2"/>
    <dgm:cxn modelId="{1034A7FA-C342-45F5-B9F3-8449282E217E}" type="presParOf" srcId="{C5B3A586-F89C-4E44-90B6-A8C6CCFB2A43}" destId="{817E452D-A9C7-42FA-A9AA-28F31785022E}" srcOrd="3" destOrd="0" presId="urn:microsoft.com/office/officeart/2005/8/layout/venn2"/>
    <dgm:cxn modelId="{BC9A6DF5-5515-4F11-907A-CA028E8283D3}" type="presParOf" srcId="{817E452D-A9C7-42FA-A9AA-28F31785022E}" destId="{CC8BD27C-B01D-40F1-93AF-781E1F46CA65}" srcOrd="0" destOrd="0" presId="urn:microsoft.com/office/officeart/2005/8/layout/venn2"/>
    <dgm:cxn modelId="{3B925D45-C0B3-4C0B-8A95-423ED6F82B70}" type="presParOf" srcId="{817E452D-A9C7-42FA-A9AA-28F31785022E}" destId="{9CB66075-9AAB-416A-A601-EA40BFB78A33}" srcOrd="1" destOrd="0" presId="urn:microsoft.com/office/officeart/2005/8/layout/venn2"/>
    <dgm:cxn modelId="{69AA029A-0DB1-470B-83CF-7B533B99D5BA}" type="presParOf" srcId="{C5B3A586-F89C-4E44-90B6-A8C6CCFB2A43}" destId="{06317157-9474-4410-9A0C-F7E3763D38C2}" srcOrd="4" destOrd="0" presId="urn:microsoft.com/office/officeart/2005/8/layout/venn2"/>
    <dgm:cxn modelId="{F2ACC5A0-3BEB-48F8-957E-7BA501AC67CA}" type="presParOf" srcId="{06317157-9474-4410-9A0C-F7E3763D38C2}" destId="{FA9603D7-FA1D-44CC-A3B5-EB3F23EFD8F2}" srcOrd="0" destOrd="0" presId="urn:microsoft.com/office/officeart/2005/8/layout/venn2"/>
    <dgm:cxn modelId="{EC1517F8-1461-478E-9575-865B35CB4A45}" type="presParOf" srcId="{06317157-9474-4410-9A0C-F7E3763D38C2}" destId="{D03398BD-310A-4A3B-B785-2F31483865DE}"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C111B3-5034-42E4-A6C3-75168BA46D68}"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7830BAB0-79DC-4862-A956-CC7961723CCE}">
      <dgm:prSet/>
      <dgm:spPr/>
      <dgm:t>
        <a:bodyPr/>
        <a:lstStyle/>
        <a:p>
          <a:r>
            <a:rPr lang="en-US"/>
            <a:t>Idea</a:t>
          </a:r>
        </a:p>
      </dgm:t>
    </dgm:pt>
    <dgm:pt modelId="{20C501C2-5867-4444-925F-0A45DDBB14FB}" type="parTrans" cxnId="{A8939BB3-C4F9-4BA6-8200-20F811E13F4C}">
      <dgm:prSet/>
      <dgm:spPr/>
      <dgm:t>
        <a:bodyPr/>
        <a:lstStyle/>
        <a:p>
          <a:endParaRPr lang="en-US"/>
        </a:p>
      </dgm:t>
    </dgm:pt>
    <dgm:pt modelId="{5028841B-7827-40D7-8C13-AFC6FFF34C08}" type="sibTrans" cxnId="{A8939BB3-C4F9-4BA6-8200-20F811E13F4C}">
      <dgm:prSet/>
      <dgm:spPr/>
      <dgm:t>
        <a:bodyPr/>
        <a:lstStyle/>
        <a:p>
          <a:endParaRPr lang="en-US"/>
        </a:p>
      </dgm:t>
    </dgm:pt>
    <dgm:pt modelId="{585C2D85-A135-45D1-AD03-84026A79A6BA}">
      <dgm:prSet/>
      <dgm:spPr/>
      <dgm:t>
        <a:bodyPr/>
        <a:lstStyle/>
        <a:p>
          <a:r>
            <a:rPr lang="en-US" dirty="0"/>
            <a:t>Discussion with Quality Committee</a:t>
          </a:r>
        </a:p>
      </dgm:t>
    </dgm:pt>
    <dgm:pt modelId="{D83F7174-7444-4164-8497-7DA524E1C2FC}" type="parTrans" cxnId="{8AF7F08B-9B00-4423-9BCA-F7131C82D967}">
      <dgm:prSet/>
      <dgm:spPr/>
      <dgm:t>
        <a:bodyPr/>
        <a:lstStyle/>
        <a:p>
          <a:endParaRPr lang="en-US"/>
        </a:p>
      </dgm:t>
    </dgm:pt>
    <dgm:pt modelId="{AFD5E0E0-2A2C-46D2-BAE8-FE7E58814D97}" type="sibTrans" cxnId="{8AF7F08B-9B00-4423-9BCA-F7131C82D967}">
      <dgm:prSet/>
      <dgm:spPr/>
      <dgm:t>
        <a:bodyPr/>
        <a:lstStyle/>
        <a:p>
          <a:endParaRPr lang="en-US"/>
        </a:p>
      </dgm:t>
    </dgm:pt>
    <dgm:pt modelId="{B049EB98-BF7A-4F69-8624-C8D437588699}">
      <dgm:prSet/>
      <dgm:spPr/>
      <dgm:t>
        <a:bodyPr/>
        <a:lstStyle/>
        <a:p>
          <a:r>
            <a:rPr lang="en-US" dirty="0"/>
            <a:t>Create Specification</a:t>
          </a:r>
        </a:p>
      </dgm:t>
    </dgm:pt>
    <dgm:pt modelId="{B3F00C26-B95E-4D17-82FF-55C2C00FC125}" type="parTrans" cxnId="{13388DB9-310E-4D57-B515-EEA68D6401B3}">
      <dgm:prSet/>
      <dgm:spPr/>
      <dgm:t>
        <a:bodyPr/>
        <a:lstStyle/>
        <a:p>
          <a:endParaRPr lang="en-US"/>
        </a:p>
      </dgm:t>
    </dgm:pt>
    <dgm:pt modelId="{8DE975D4-122E-441B-A228-8AA0FACCFB32}" type="sibTrans" cxnId="{13388DB9-310E-4D57-B515-EEA68D6401B3}">
      <dgm:prSet/>
      <dgm:spPr/>
      <dgm:t>
        <a:bodyPr/>
        <a:lstStyle/>
        <a:p>
          <a:endParaRPr lang="en-US"/>
        </a:p>
      </dgm:t>
    </dgm:pt>
    <dgm:pt modelId="{F561BB95-B039-4E45-A1E6-B0506DEE8522}">
      <dgm:prSet/>
      <dgm:spPr/>
      <dgm:t>
        <a:bodyPr/>
        <a:lstStyle/>
        <a:p>
          <a:r>
            <a:rPr lang="en-US" dirty="0"/>
            <a:t>Approval by QC</a:t>
          </a:r>
        </a:p>
      </dgm:t>
    </dgm:pt>
    <dgm:pt modelId="{94536CCB-B747-48EA-9E7F-99BB14FC222A}" type="parTrans" cxnId="{5CCE7723-B2AC-4BA1-ADB6-A8EFBA1B777B}">
      <dgm:prSet/>
      <dgm:spPr/>
      <dgm:t>
        <a:bodyPr/>
        <a:lstStyle/>
        <a:p>
          <a:endParaRPr lang="en-US"/>
        </a:p>
      </dgm:t>
    </dgm:pt>
    <dgm:pt modelId="{9A821C68-6154-4FAC-80B5-110951F98D7D}" type="sibTrans" cxnId="{5CCE7723-B2AC-4BA1-ADB6-A8EFBA1B777B}">
      <dgm:prSet/>
      <dgm:spPr/>
      <dgm:t>
        <a:bodyPr/>
        <a:lstStyle/>
        <a:p>
          <a:endParaRPr lang="en-US"/>
        </a:p>
      </dgm:t>
    </dgm:pt>
    <dgm:pt modelId="{2381A985-DD69-46E9-BE60-5BE5FD916DDB}">
      <dgm:prSet/>
      <dgm:spPr/>
      <dgm:t>
        <a:bodyPr/>
        <a:lstStyle/>
        <a:p>
          <a:r>
            <a:rPr lang="en-US" dirty="0"/>
            <a:t>Build by MPOG team</a:t>
          </a:r>
        </a:p>
      </dgm:t>
    </dgm:pt>
    <dgm:pt modelId="{18923739-848C-4E4F-BDC5-5C69E3FDBD10}" type="parTrans" cxnId="{A928B986-6F77-4CEF-A7DF-B7963D83CA32}">
      <dgm:prSet/>
      <dgm:spPr/>
      <dgm:t>
        <a:bodyPr/>
        <a:lstStyle/>
        <a:p>
          <a:endParaRPr lang="en-US"/>
        </a:p>
      </dgm:t>
    </dgm:pt>
    <dgm:pt modelId="{1BA16CD4-1AC7-409A-B4CB-667D77DF52C8}" type="sibTrans" cxnId="{A928B986-6F77-4CEF-A7DF-B7963D83CA32}">
      <dgm:prSet/>
      <dgm:spPr/>
      <dgm:t>
        <a:bodyPr/>
        <a:lstStyle/>
        <a:p>
          <a:endParaRPr lang="en-US"/>
        </a:p>
      </dgm:t>
    </dgm:pt>
    <dgm:pt modelId="{33599D45-7A58-4903-8227-16D959BC8FA3}">
      <dgm:prSet/>
      <dgm:spPr/>
      <dgm:t>
        <a:bodyPr/>
        <a:lstStyle/>
        <a:p>
          <a:r>
            <a:rPr lang="en-US" dirty="0"/>
            <a:t>Test and Refine</a:t>
          </a:r>
        </a:p>
      </dgm:t>
    </dgm:pt>
    <dgm:pt modelId="{8E3BC9CD-3D9A-49E9-A5A3-527D8F4F436E}" type="parTrans" cxnId="{3A30926B-4438-42B4-BDD4-DF92E1E78AA7}">
      <dgm:prSet/>
      <dgm:spPr/>
      <dgm:t>
        <a:bodyPr/>
        <a:lstStyle/>
        <a:p>
          <a:endParaRPr lang="en-US"/>
        </a:p>
      </dgm:t>
    </dgm:pt>
    <dgm:pt modelId="{73FF245A-6059-4502-837B-A1575E4FB8CE}" type="sibTrans" cxnId="{3A30926B-4438-42B4-BDD4-DF92E1E78AA7}">
      <dgm:prSet/>
      <dgm:spPr/>
      <dgm:t>
        <a:bodyPr/>
        <a:lstStyle/>
        <a:p>
          <a:endParaRPr lang="en-US"/>
        </a:p>
      </dgm:t>
    </dgm:pt>
    <dgm:pt modelId="{E016FB2A-E834-45BA-8930-D8A7612D0CEB}">
      <dgm:prSet/>
      <dgm:spPr/>
      <dgm:t>
        <a:bodyPr/>
        <a:lstStyle/>
        <a:p>
          <a:r>
            <a:rPr lang="en-US" dirty="0"/>
            <a:t>Publish to QI Reporting Tool and email</a:t>
          </a:r>
        </a:p>
      </dgm:t>
    </dgm:pt>
    <dgm:pt modelId="{0CD320FA-6505-4DE5-9095-998292FF08F1}" type="parTrans" cxnId="{43D77C1A-9F8F-4FF0-8574-ADF6E7311E53}">
      <dgm:prSet/>
      <dgm:spPr/>
      <dgm:t>
        <a:bodyPr/>
        <a:lstStyle/>
        <a:p>
          <a:endParaRPr lang="en-US"/>
        </a:p>
      </dgm:t>
    </dgm:pt>
    <dgm:pt modelId="{08743115-2CEA-4C04-A939-FD248C03436C}" type="sibTrans" cxnId="{43D77C1A-9F8F-4FF0-8574-ADF6E7311E53}">
      <dgm:prSet/>
      <dgm:spPr/>
      <dgm:t>
        <a:bodyPr/>
        <a:lstStyle/>
        <a:p>
          <a:endParaRPr lang="en-US"/>
        </a:p>
      </dgm:t>
    </dgm:pt>
    <dgm:pt modelId="{7B4B9C93-C85B-4C54-A030-328BFF00DDB3}">
      <dgm:prSet/>
      <dgm:spPr/>
      <dgm:t>
        <a:bodyPr/>
        <a:lstStyle/>
        <a:p>
          <a:r>
            <a:rPr lang="en-US" dirty="0"/>
            <a:t>Incorporate into QI program/build toolkit</a:t>
          </a:r>
        </a:p>
      </dgm:t>
    </dgm:pt>
    <dgm:pt modelId="{17412FEF-C96F-4308-9F98-7450CA26FF60}" type="parTrans" cxnId="{FFF62B7B-AC66-41B8-BFA4-62E462933A44}">
      <dgm:prSet/>
      <dgm:spPr/>
      <dgm:t>
        <a:bodyPr/>
        <a:lstStyle/>
        <a:p>
          <a:endParaRPr lang="en-US"/>
        </a:p>
      </dgm:t>
    </dgm:pt>
    <dgm:pt modelId="{993115C1-6EA7-4414-A36D-883F1B786868}" type="sibTrans" cxnId="{FFF62B7B-AC66-41B8-BFA4-62E462933A44}">
      <dgm:prSet/>
      <dgm:spPr/>
      <dgm:t>
        <a:bodyPr/>
        <a:lstStyle/>
        <a:p>
          <a:endParaRPr lang="en-US"/>
        </a:p>
      </dgm:t>
    </dgm:pt>
    <dgm:pt modelId="{46B15092-25A4-41BB-B881-563A6CD16A2F}" type="pres">
      <dgm:prSet presAssocID="{CCC111B3-5034-42E4-A6C3-75168BA46D68}" presName="vert0" presStyleCnt="0">
        <dgm:presLayoutVars>
          <dgm:dir/>
          <dgm:animOne val="branch"/>
          <dgm:animLvl val="lvl"/>
        </dgm:presLayoutVars>
      </dgm:prSet>
      <dgm:spPr/>
    </dgm:pt>
    <dgm:pt modelId="{E498E20E-0B03-42D4-8F01-059CC9DD3EBA}" type="pres">
      <dgm:prSet presAssocID="{7830BAB0-79DC-4862-A956-CC7961723CCE}" presName="thickLine" presStyleLbl="alignNode1" presStyleIdx="0" presStyleCnt="8"/>
      <dgm:spPr/>
    </dgm:pt>
    <dgm:pt modelId="{631A0728-801A-4E52-88B3-772BA06A204F}" type="pres">
      <dgm:prSet presAssocID="{7830BAB0-79DC-4862-A956-CC7961723CCE}" presName="horz1" presStyleCnt="0"/>
      <dgm:spPr/>
    </dgm:pt>
    <dgm:pt modelId="{9CE32D87-BB2D-4F22-B303-B5104A57A669}" type="pres">
      <dgm:prSet presAssocID="{7830BAB0-79DC-4862-A956-CC7961723CCE}" presName="tx1" presStyleLbl="revTx" presStyleIdx="0" presStyleCnt="8"/>
      <dgm:spPr/>
    </dgm:pt>
    <dgm:pt modelId="{C41BDCD3-E522-46C0-B45E-E642D2C71755}" type="pres">
      <dgm:prSet presAssocID="{7830BAB0-79DC-4862-A956-CC7961723CCE}" presName="vert1" presStyleCnt="0"/>
      <dgm:spPr/>
    </dgm:pt>
    <dgm:pt modelId="{0D504BB7-ABBF-40F2-9CD1-5CCC1E5833C6}" type="pres">
      <dgm:prSet presAssocID="{585C2D85-A135-45D1-AD03-84026A79A6BA}" presName="thickLine" presStyleLbl="alignNode1" presStyleIdx="1" presStyleCnt="8"/>
      <dgm:spPr/>
    </dgm:pt>
    <dgm:pt modelId="{21C0C019-2A6E-4A23-8B01-FE5741B87DF3}" type="pres">
      <dgm:prSet presAssocID="{585C2D85-A135-45D1-AD03-84026A79A6BA}" presName="horz1" presStyleCnt="0"/>
      <dgm:spPr/>
    </dgm:pt>
    <dgm:pt modelId="{2E80B669-9E0D-4451-8F70-5E46F0B8C13F}" type="pres">
      <dgm:prSet presAssocID="{585C2D85-A135-45D1-AD03-84026A79A6BA}" presName="tx1" presStyleLbl="revTx" presStyleIdx="1" presStyleCnt="8"/>
      <dgm:spPr/>
    </dgm:pt>
    <dgm:pt modelId="{E3A4B056-9515-4349-99B2-BA9893DB02E2}" type="pres">
      <dgm:prSet presAssocID="{585C2D85-A135-45D1-AD03-84026A79A6BA}" presName="vert1" presStyleCnt="0"/>
      <dgm:spPr/>
    </dgm:pt>
    <dgm:pt modelId="{B2835C82-D64F-4AA1-8419-88F6BE1D3AE8}" type="pres">
      <dgm:prSet presAssocID="{B049EB98-BF7A-4F69-8624-C8D437588699}" presName="thickLine" presStyleLbl="alignNode1" presStyleIdx="2" presStyleCnt="8"/>
      <dgm:spPr/>
    </dgm:pt>
    <dgm:pt modelId="{2F7AF05F-2525-403C-96AA-B7AA3C65E447}" type="pres">
      <dgm:prSet presAssocID="{B049EB98-BF7A-4F69-8624-C8D437588699}" presName="horz1" presStyleCnt="0"/>
      <dgm:spPr/>
    </dgm:pt>
    <dgm:pt modelId="{A9E19450-76E8-4CA3-B3A9-C409BCFBEC97}" type="pres">
      <dgm:prSet presAssocID="{B049EB98-BF7A-4F69-8624-C8D437588699}" presName="tx1" presStyleLbl="revTx" presStyleIdx="2" presStyleCnt="8"/>
      <dgm:spPr/>
    </dgm:pt>
    <dgm:pt modelId="{90CEC23B-6EDD-48F1-A5AE-1F1341472B30}" type="pres">
      <dgm:prSet presAssocID="{B049EB98-BF7A-4F69-8624-C8D437588699}" presName="vert1" presStyleCnt="0"/>
      <dgm:spPr/>
    </dgm:pt>
    <dgm:pt modelId="{7A7B7C7F-9DC2-49A7-9234-CFF8876C68A7}" type="pres">
      <dgm:prSet presAssocID="{F561BB95-B039-4E45-A1E6-B0506DEE8522}" presName="thickLine" presStyleLbl="alignNode1" presStyleIdx="3" presStyleCnt="8"/>
      <dgm:spPr/>
    </dgm:pt>
    <dgm:pt modelId="{C5148799-1074-4C4C-B2E3-8076944B5D90}" type="pres">
      <dgm:prSet presAssocID="{F561BB95-B039-4E45-A1E6-B0506DEE8522}" presName="horz1" presStyleCnt="0"/>
      <dgm:spPr/>
    </dgm:pt>
    <dgm:pt modelId="{E71634FB-DA35-497A-A72B-DFBBB55E73DD}" type="pres">
      <dgm:prSet presAssocID="{F561BB95-B039-4E45-A1E6-B0506DEE8522}" presName="tx1" presStyleLbl="revTx" presStyleIdx="3" presStyleCnt="8"/>
      <dgm:spPr/>
    </dgm:pt>
    <dgm:pt modelId="{2BB49193-7E5C-4E1B-BFDB-A820663C3C11}" type="pres">
      <dgm:prSet presAssocID="{F561BB95-B039-4E45-A1E6-B0506DEE8522}" presName="vert1" presStyleCnt="0"/>
      <dgm:spPr/>
    </dgm:pt>
    <dgm:pt modelId="{AFA44FFF-E3FD-4987-BC52-B028FC8F2E1C}" type="pres">
      <dgm:prSet presAssocID="{2381A985-DD69-46E9-BE60-5BE5FD916DDB}" presName="thickLine" presStyleLbl="alignNode1" presStyleIdx="4" presStyleCnt="8"/>
      <dgm:spPr/>
    </dgm:pt>
    <dgm:pt modelId="{810550DD-D949-474C-9355-901B09BDCDF7}" type="pres">
      <dgm:prSet presAssocID="{2381A985-DD69-46E9-BE60-5BE5FD916DDB}" presName="horz1" presStyleCnt="0"/>
      <dgm:spPr/>
    </dgm:pt>
    <dgm:pt modelId="{7CF053C3-54E6-4C66-B68B-022F3DC058B6}" type="pres">
      <dgm:prSet presAssocID="{2381A985-DD69-46E9-BE60-5BE5FD916DDB}" presName="tx1" presStyleLbl="revTx" presStyleIdx="4" presStyleCnt="8"/>
      <dgm:spPr/>
    </dgm:pt>
    <dgm:pt modelId="{3EAF9E4D-ACA7-4446-9E98-54ADE3F67482}" type="pres">
      <dgm:prSet presAssocID="{2381A985-DD69-46E9-BE60-5BE5FD916DDB}" presName="vert1" presStyleCnt="0"/>
      <dgm:spPr/>
    </dgm:pt>
    <dgm:pt modelId="{7D66D58D-FAA6-4219-A88B-AB0C40B4BA57}" type="pres">
      <dgm:prSet presAssocID="{33599D45-7A58-4903-8227-16D959BC8FA3}" presName="thickLine" presStyleLbl="alignNode1" presStyleIdx="5" presStyleCnt="8"/>
      <dgm:spPr/>
    </dgm:pt>
    <dgm:pt modelId="{B85F46DC-A880-49FC-831E-79ACFDC9640A}" type="pres">
      <dgm:prSet presAssocID="{33599D45-7A58-4903-8227-16D959BC8FA3}" presName="horz1" presStyleCnt="0"/>
      <dgm:spPr/>
    </dgm:pt>
    <dgm:pt modelId="{7E5438A2-AC7A-4365-9FB3-FC87B84E32DE}" type="pres">
      <dgm:prSet presAssocID="{33599D45-7A58-4903-8227-16D959BC8FA3}" presName="tx1" presStyleLbl="revTx" presStyleIdx="5" presStyleCnt="8"/>
      <dgm:spPr/>
    </dgm:pt>
    <dgm:pt modelId="{C4E324F4-3C8D-4001-ACC4-58C01404BD9D}" type="pres">
      <dgm:prSet presAssocID="{33599D45-7A58-4903-8227-16D959BC8FA3}" presName="vert1" presStyleCnt="0"/>
      <dgm:spPr/>
    </dgm:pt>
    <dgm:pt modelId="{E2351799-D1BC-4083-9E32-A26401ACF906}" type="pres">
      <dgm:prSet presAssocID="{E016FB2A-E834-45BA-8930-D8A7612D0CEB}" presName="thickLine" presStyleLbl="alignNode1" presStyleIdx="6" presStyleCnt="8"/>
      <dgm:spPr/>
    </dgm:pt>
    <dgm:pt modelId="{B81ED6A8-96A4-48AC-AA71-5087789C06BE}" type="pres">
      <dgm:prSet presAssocID="{E016FB2A-E834-45BA-8930-D8A7612D0CEB}" presName="horz1" presStyleCnt="0"/>
      <dgm:spPr/>
    </dgm:pt>
    <dgm:pt modelId="{E50E890A-93C8-408B-B286-15DB7FAEC8F3}" type="pres">
      <dgm:prSet presAssocID="{E016FB2A-E834-45BA-8930-D8A7612D0CEB}" presName="tx1" presStyleLbl="revTx" presStyleIdx="6" presStyleCnt="8"/>
      <dgm:spPr/>
    </dgm:pt>
    <dgm:pt modelId="{EC893B26-D50F-4C5E-9EA2-B99BE9452F25}" type="pres">
      <dgm:prSet presAssocID="{E016FB2A-E834-45BA-8930-D8A7612D0CEB}" presName="vert1" presStyleCnt="0"/>
      <dgm:spPr/>
    </dgm:pt>
    <dgm:pt modelId="{B4AB60EE-8E79-4797-BC3D-E11497FFC18C}" type="pres">
      <dgm:prSet presAssocID="{7B4B9C93-C85B-4C54-A030-328BFF00DDB3}" presName="thickLine" presStyleLbl="alignNode1" presStyleIdx="7" presStyleCnt="8"/>
      <dgm:spPr/>
    </dgm:pt>
    <dgm:pt modelId="{0A9C2252-138D-453E-8F5B-3F58D14D9CF9}" type="pres">
      <dgm:prSet presAssocID="{7B4B9C93-C85B-4C54-A030-328BFF00DDB3}" presName="horz1" presStyleCnt="0"/>
      <dgm:spPr/>
    </dgm:pt>
    <dgm:pt modelId="{348E164C-E574-403E-8C0F-A653BF69CC11}" type="pres">
      <dgm:prSet presAssocID="{7B4B9C93-C85B-4C54-A030-328BFF00DDB3}" presName="tx1" presStyleLbl="revTx" presStyleIdx="7" presStyleCnt="8"/>
      <dgm:spPr/>
    </dgm:pt>
    <dgm:pt modelId="{CDD92114-6805-41E2-9F13-7F2EC320CCB7}" type="pres">
      <dgm:prSet presAssocID="{7B4B9C93-C85B-4C54-A030-328BFF00DDB3}" presName="vert1" presStyleCnt="0"/>
      <dgm:spPr/>
    </dgm:pt>
  </dgm:ptLst>
  <dgm:cxnLst>
    <dgm:cxn modelId="{43D77C1A-9F8F-4FF0-8574-ADF6E7311E53}" srcId="{CCC111B3-5034-42E4-A6C3-75168BA46D68}" destId="{E016FB2A-E834-45BA-8930-D8A7612D0CEB}" srcOrd="6" destOrd="0" parTransId="{0CD320FA-6505-4DE5-9095-998292FF08F1}" sibTransId="{08743115-2CEA-4C04-A939-FD248C03436C}"/>
    <dgm:cxn modelId="{5CCE7723-B2AC-4BA1-ADB6-A8EFBA1B777B}" srcId="{CCC111B3-5034-42E4-A6C3-75168BA46D68}" destId="{F561BB95-B039-4E45-A1E6-B0506DEE8522}" srcOrd="3" destOrd="0" parTransId="{94536CCB-B747-48EA-9E7F-99BB14FC222A}" sibTransId="{9A821C68-6154-4FAC-80B5-110951F98D7D}"/>
    <dgm:cxn modelId="{7B0E6142-F7E5-4FD7-B2CB-B8B35F3D4244}" type="presOf" srcId="{585C2D85-A135-45D1-AD03-84026A79A6BA}" destId="{2E80B669-9E0D-4451-8F70-5E46F0B8C13F}" srcOrd="0" destOrd="0" presId="urn:microsoft.com/office/officeart/2008/layout/LinedList"/>
    <dgm:cxn modelId="{3A30926B-4438-42B4-BDD4-DF92E1E78AA7}" srcId="{CCC111B3-5034-42E4-A6C3-75168BA46D68}" destId="{33599D45-7A58-4903-8227-16D959BC8FA3}" srcOrd="5" destOrd="0" parTransId="{8E3BC9CD-3D9A-49E9-A5A3-527D8F4F436E}" sibTransId="{73FF245A-6059-4502-837B-A1575E4FB8CE}"/>
    <dgm:cxn modelId="{FFF62B7B-AC66-41B8-BFA4-62E462933A44}" srcId="{CCC111B3-5034-42E4-A6C3-75168BA46D68}" destId="{7B4B9C93-C85B-4C54-A030-328BFF00DDB3}" srcOrd="7" destOrd="0" parTransId="{17412FEF-C96F-4308-9F98-7450CA26FF60}" sibTransId="{993115C1-6EA7-4414-A36D-883F1B786868}"/>
    <dgm:cxn modelId="{B3AB0783-EBA6-4D3A-A431-E050EC2C6292}" type="presOf" srcId="{2381A985-DD69-46E9-BE60-5BE5FD916DDB}" destId="{7CF053C3-54E6-4C66-B68B-022F3DC058B6}" srcOrd="0" destOrd="0" presId="urn:microsoft.com/office/officeart/2008/layout/LinedList"/>
    <dgm:cxn modelId="{A928B986-6F77-4CEF-A7DF-B7963D83CA32}" srcId="{CCC111B3-5034-42E4-A6C3-75168BA46D68}" destId="{2381A985-DD69-46E9-BE60-5BE5FD916DDB}" srcOrd="4" destOrd="0" parTransId="{18923739-848C-4E4F-BDC5-5C69E3FDBD10}" sibTransId="{1BA16CD4-1AC7-409A-B4CB-667D77DF52C8}"/>
    <dgm:cxn modelId="{8AF7F08B-9B00-4423-9BCA-F7131C82D967}" srcId="{CCC111B3-5034-42E4-A6C3-75168BA46D68}" destId="{585C2D85-A135-45D1-AD03-84026A79A6BA}" srcOrd="1" destOrd="0" parTransId="{D83F7174-7444-4164-8497-7DA524E1C2FC}" sibTransId="{AFD5E0E0-2A2C-46D2-BAE8-FE7E58814D97}"/>
    <dgm:cxn modelId="{59160CA4-263B-4159-BC70-007FC743D636}" type="presOf" srcId="{B049EB98-BF7A-4F69-8624-C8D437588699}" destId="{A9E19450-76E8-4CA3-B3A9-C409BCFBEC97}" srcOrd="0" destOrd="0" presId="urn:microsoft.com/office/officeart/2008/layout/LinedList"/>
    <dgm:cxn modelId="{1C113BAF-3251-4873-AB2B-2610D4E6D230}" type="presOf" srcId="{F561BB95-B039-4E45-A1E6-B0506DEE8522}" destId="{E71634FB-DA35-497A-A72B-DFBBB55E73DD}" srcOrd="0" destOrd="0" presId="urn:microsoft.com/office/officeart/2008/layout/LinedList"/>
    <dgm:cxn modelId="{D7333FAF-E6DB-4BCB-8215-58FEAF38E31E}" type="presOf" srcId="{7830BAB0-79DC-4862-A956-CC7961723CCE}" destId="{9CE32D87-BB2D-4F22-B303-B5104A57A669}" srcOrd="0" destOrd="0" presId="urn:microsoft.com/office/officeart/2008/layout/LinedList"/>
    <dgm:cxn modelId="{A8939BB3-C4F9-4BA6-8200-20F811E13F4C}" srcId="{CCC111B3-5034-42E4-A6C3-75168BA46D68}" destId="{7830BAB0-79DC-4862-A956-CC7961723CCE}" srcOrd="0" destOrd="0" parTransId="{20C501C2-5867-4444-925F-0A45DDBB14FB}" sibTransId="{5028841B-7827-40D7-8C13-AFC6FFF34C08}"/>
    <dgm:cxn modelId="{13388DB9-310E-4D57-B515-EEA68D6401B3}" srcId="{CCC111B3-5034-42E4-A6C3-75168BA46D68}" destId="{B049EB98-BF7A-4F69-8624-C8D437588699}" srcOrd="2" destOrd="0" parTransId="{B3F00C26-B95E-4D17-82FF-55C2C00FC125}" sibTransId="{8DE975D4-122E-441B-A228-8AA0FACCFB32}"/>
    <dgm:cxn modelId="{2CD67CBF-730A-4CE6-9220-26FF0F87B0DC}" type="presOf" srcId="{33599D45-7A58-4903-8227-16D959BC8FA3}" destId="{7E5438A2-AC7A-4365-9FB3-FC87B84E32DE}" srcOrd="0" destOrd="0" presId="urn:microsoft.com/office/officeart/2008/layout/LinedList"/>
    <dgm:cxn modelId="{F0E709CE-401B-4FBB-94E9-96D5BCD9EA5F}" type="presOf" srcId="{CCC111B3-5034-42E4-A6C3-75168BA46D68}" destId="{46B15092-25A4-41BB-B881-563A6CD16A2F}" srcOrd="0" destOrd="0" presId="urn:microsoft.com/office/officeart/2008/layout/LinedList"/>
    <dgm:cxn modelId="{E0BE8CD9-11CF-4344-AFC0-A4525AEF2D6D}" type="presOf" srcId="{E016FB2A-E834-45BA-8930-D8A7612D0CEB}" destId="{E50E890A-93C8-408B-B286-15DB7FAEC8F3}" srcOrd="0" destOrd="0" presId="urn:microsoft.com/office/officeart/2008/layout/LinedList"/>
    <dgm:cxn modelId="{9B9E25DE-5929-42A1-BABA-E3607C488A55}" type="presOf" srcId="{7B4B9C93-C85B-4C54-A030-328BFF00DDB3}" destId="{348E164C-E574-403E-8C0F-A653BF69CC11}" srcOrd="0" destOrd="0" presId="urn:microsoft.com/office/officeart/2008/layout/LinedList"/>
    <dgm:cxn modelId="{5BCFFD5A-A1D4-442A-A82F-224751C3ABD4}" type="presParOf" srcId="{46B15092-25A4-41BB-B881-563A6CD16A2F}" destId="{E498E20E-0B03-42D4-8F01-059CC9DD3EBA}" srcOrd="0" destOrd="0" presId="urn:microsoft.com/office/officeart/2008/layout/LinedList"/>
    <dgm:cxn modelId="{1913755A-DB4B-4C6B-9759-3BDE221803FD}" type="presParOf" srcId="{46B15092-25A4-41BB-B881-563A6CD16A2F}" destId="{631A0728-801A-4E52-88B3-772BA06A204F}" srcOrd="1" destOrd="0" presId="urn:microsoft.com/office/officeart/2008/layout/LinedList"/>
    <dgm:cxn modelId="{B09248B7-E471-48D6-AC7A-070CDAF64A76}" type="presParOf" srcId="{631A0728-801A-4E52-88B3-772BA06A204F}" destId="{9CE32D87-BB2D-4F22-B303-B5104A57A669}" srcOrd="0" destOrd="0" presId="urn:microsoft.com/office/officeart/2008/layout/LinedList"/>
    <dgm:cxn modelId="{6BA1F908-7CC1-4972-BEC3-4A7B35BD7F2A}" type="presParOf" srcId="{631A0728-801A-4E52-88B3-772BA06A204F}" destId="{C41BDCD3-E522-46C0-B45E-E642D2C71755}" srcOrd="1" destOrd="0" presId="urn:microsoft.com/office/officeart/2008/layout/LinedList"/>
    <dgm:cxn modelId="{4A71E2F6-8E3E-4943-8E17-818727E6E304}" type="presParOf" srcId="{46B15092-25A4-41BB-B881-563A6CD16A2F}" destId="{0D504BB7-ABBF-40F2-9CD1-5CCC1E5833C6}" srcOrd="2" destOrd="0" presId="urn:microsoft.com/office/officeart/2008/layout/LinedList"/>
    <dgm:cxn modelId="{BB4ED8D0-71C7-4072-9035-23B0C8902DC0}" type="presParOf" srcId="{46B15092-25A4-41BB-B881-563A6CD16A2F}" destId="{21C0C019-2A6E-4A23-8B01-FE5741B87DF3}" srcOrd="3" destOrd="0" presId="urn:microsoft.com/office/officeart/2008/layout/LinedList"/>
    <dgm:cxn modelId="{A8AE9E23-7251-43D0-83F6-BFCD606F8ADB}" type="presParOf" srcId="{21C0C019-2A6E-4A23-8B01-FE5741B87DF3}" destId="{2E80B669-9E0D-4451-8F70-5E46F0B8C13F}" srcOrd="0" destOrd="0" presId="urn:microsoft.com/office/officeart/2008/layout/LinedList"/>
    <dgm:cxn modelId="{D0DEC5A2-BEB9-4E6B-B001-948C8D7CF557}" type="presParOf" srcId="{21C0C019-2A6E-4A23-8B01-FE5741B87DF3}" destId="{E3A4B056-9515-4349-99B2-BA9893DB02E2}" srcOrd="1" destOrd="0" presId="urn:microsoft.com/office/officeart/2008/layout/LinedList"/>
    <dgm:cxn modelId="{F0A20FB2-0CBA-41A7-BB59-2F0ECA30E2EB}" type="presParOf" srcId="{46B15092-25A4-41BB-B881-563A6CD16A2F}" destId="{B2835C82-D64F-4AA1-8419-88F6BE1D3AE8}" srcOrd="4" destOrd="0" presId="urn:microsoft.com/office/officeart/2008/layout/LinedList"/>
    <dgm:cxn modelId="{5B416363-4DC7-460C-9937-20C345ED88CC}" type="presParOf" srcId="{46B15092-25A4-41BB-B881-563A6CD16A2F}" destId="{2F7AF05F-2525-403C-96AA-B7AA3C65E447}" srcOrd="5" destOrd="0" presId="urn:microsoft.com/office/officeart/2008/layout/LinedList"/>
    <dgm:cxn modelId="{5C5B2FE5-ACBC-4668-B87E-F426032319B7}" type="presParOf" srcId="{2F7AF05F-2525-403C-96AA-B7AA3C65E447}" destId="{A9E19450-76E8-4CA3-B3A9-C409BCFBEC97}" srcOrd="0" destOrd="0" presId="urn:microsoft.com/office/officeart/2008/layout/LinedList"/>
    <dgm:cxn modelId="{25DCE5FC-EE81-4230-A0B8-3359FABE91C5}" type="presParOf" srcId="{2F7AF05F-2525-403C-96AA-B7AA3C65E447}" destId="{90CEC23B-6EDD-48F1-A5AE-1F1341472B30}" srcOrd="1" destOrd="0" presId="urn:microsoft.com/office/officeart/2008/layout/LinedList"/>
    <dgm:cxn modelId="{E9D56DB4-5F1F-438F-8F86-C918A332DC99}" type="presParOf" srcId="{46B15092-25A4-41BB-B881-563A6CD16A2F}" destId="{7A7B7C7F-9DC2-49A7-9234-CFF8876C68A7}" srcOrd="6" destOrd="0" presId="urn:microsoft.com/office/officeart/2008/layout/LinedList"/>
    <dgm:cxn modelId="{DE6C2D40-CB18-4A32-B9E6-CBED0A8DC5E3}" type="presParOf" srcId="{46B15092-25A4-41BB-B881-563A6CD16A2F}" destId="{C5148799-1074-4C4C-B2E3-8076944B5D90}" srcOrd="7" destOrd="0" presId="urn:microsoft.com/office/officeart/2008/layout/LinedList"/>
    <dgm:cxn modelId="{58FFC9CA-16F7-4488-B72E-CB365EFEA40D}" type="presParOf" srcId="{C5148799-1074-4C4C-B2E3-8076944B5D90}" destId="{E71634FB-DA35-497A-A72B-DFBBB55E73DD}" srcOrd="0" destOrd="0" presId="urn:microsoft.com/office/officeart/2008/layout/LinedList"/>
    <dgm:cxn modelId="{7B5488CD-981F-463A-8AA9-2E98C31E7B20}" type="presParOf" srcId="{C5148799-1074-4C4C-B2E3-8076944B5D90}" destId="{2BB49193-7E5C-4E1B-BFDB-A820663C3C11}" srcOrd="1" destOrd="0" presId="urn:microsoft.com/office/officeart/2008/layout/LinedList"/>
    <dgm:cxn modelId="{7E08D7F1-34F3-4086-B2AC-9457DCB9347C}" type="presParOf" srcId="{46B15092-25A4-41BB-B881-563A6CD16A2F}" destId="{AFA44FFF-E3FD-4987-BC52-B028FC8F2E1C}" srcOrd="8" destOrd="0" presId="urn:microsoft.com/office/officeart/2008/layout/LinedList"/>
    <dgm:cxn modelId="{FA92A8C7-81F2-4374-9055-7BE6030575CC}" type="presParOf" srcId="{46B15092-25A4-41BB-B881-563A6CD16A2F}" destId="{810550DD-D949-474C-9355-901B09BDCDF7}" srcOrd="9" destOrd="0" presId="urn:microsoft.com/office/officeart/2008/layout/LinedList"/>
    <dgm:cxn modelId="{0EE0065A-3B9D-4308-8C7C-551B00BA65A3}" type="presParOf" srcId="{810550DD-D949-474C-9355-901B09BDCDF7}" destId="{7CF053C3-54E6-4C66-B68B-022F3DC058B6}" srcOrd="0" destOrd="0" presId="urn:microsoft.com/office/officeart/2008/layout/LinedList"/>
    <dgm:cxn modelId="{B054FF1E-4458-4949-B91A-5449300E123D}" type="presParOf" srcId="{810550DD-D949-474C-9355-901B09BDCDF7}" destId="{3EAF9E4D-ACA7-4446-9E98-54ADE3F67482}" srcOrd="1" destOrd="0" presId="urn:microsoft.com/office/officeart/2008/layout/LinedList"/>
    <dgm:cxn modelId="{A0B457C4-C13B-4A85-BAAD-2B62D26C0E6C}" type="presParOf" srcId="{46B15092-25A4-41BB-B881-563A6CD16A2F}" destId="{7D66D58D-FAA6-4219-A88B-AB0C40B4BA57}" srcOrd="10" destOrd="0" presId="urn:microsoft.com/office/officeart/2008/layout/LinedList"/>
    <dgm:cxn modelId="{14AB5131-181D-497B-BD32-6ACAB2F436A5}" type="presParOf" srcId="{46B15092-25A4-41BB-B881-563A6CD16A2F}" destId="{B85F46DC-A880-49FC-831E-79ACFDC9640A}" srcOrd="11" destOrd="0" presId="urn:microsoft.com/office/officeart/2008/layout/LinedList"/>
    <dgm:cxn modelId="{5861EC5A-5BF2-4554-916E-A2A0EB6EBC15}" type="presParOf" srcId="{B85F46DC-A880-49FC-831E-79ACFDC9640A}" destId="{7E5438A2-AC7A-4365-9FB3-FC87B84E32DE}" srcOrd="0" destOrd="0" presId="urn:microsoft.com/office/officeart/2008/layout/LinedList"/>
    <dgm:cxn modelId="{09B04629-4821-49C4-B59B-FA3F88832268}" type="presParOf" srcId="{B85F46DC-A880-49FC-831E-79ACFDC9640A}" destId="{C4E324F4-3C8D-4001-ACC4-58C01404BD9D}" srcOrd="1" destOrd="0" presId="urn:microsoft.com/office/officeart/2008/layout/LinedList"/>
    <dgm:cxn modelId="{67D30D56-3E40-4372-8B08-20B840350549}" type="presParOf" srcId="{46B15092-25A4-41BB-B881-563A6CD16A2F}" destId="{E2351799-D1BC-4083-9E32-A26401ACF906}" srcOrd="12" destOrd="0" presId="urn:microsoft.com/office/officeart/2008/layout/LinedList"/>
    <dgm:cxn modelId="{84BE1266-4A13-4D44-B3F6-4C1D70E052FE}" type="presParOf" srcId="{46B15092-25A4-41BB-B881-563A6CD16A2F}" destId="{B81ED6A8-96A4-48AC-AA71-5087789C06BE}" srcOrd="13" destOrd="0" presId="urn:microsoft.com/office/officeart/2008/layout/LinedList"/>
    <dgm:cxn modelId="{F0867AA7-9C07-47ED-90A7-CF743D016B15}" type="presParOf" srcId="{B81ED6A8-96A4-48AC-AA71-5087789C06BE}" destId="{E50E890A-93C8-408B-B286-15DB7FAEC8F3}" srcOrd="0" destOrd="0" presId="urn:microsoft.com/office/officeart/2008/layout/LinedList"/>
    <dgm:cxn modelId="{BDBA9BD9-C785-4929-9C87-D252ED6BAC80}" type="presParOf" srcId="{B81ED6A8-96A4-48AC-AA71-5087789C06BE}" destId="{EC893B26-D50F-4C5E-9EA2-B99BE9452F25}" srcOrd="1" destOrd="0" presId="urn:microsoft.com/office/officeart/2008/layout/LinedList"/>
    <dgm:cxn modelId="{AC570072-97ED-4585-9C42-849F91C406F0}" type="presParOf" srcId="{46B15092-25A4-41BB-B881-563A6CD16A2F}" destId="{B4AB60EE-8E79-4797-BC3D-E11497FFC18C}" srcOrd="14" destOrd="0" presId="urn:microsoft.com/office/officeart/2008/layout/LinedList"/>
    <dgm:cxn modelId="{E8D5E36A-CD6A-4284-B3D4-3717F25E3D53}" type="presParOf" srcId="{46B15092-25A4-41BB-B881-563A6CD16A2F}" destId="{0A9C2252-138D-453E-8F5B-3F58D14D9CF9}" srcOrd="15" destOrd="0" presId="urn:microsoft.com/office/officeart/2008/layout/LinedList"/>
    <dgm:cxn modelId="{A9CE2C62-1A85-4908-8159-9503F4AE8760}" type="presParOf" srcId="{0A9C2252-138D-453E-8F5B-3F58D14D9CF9}" destId="{348E164C-E574-403E-8C0F-A653BF69CC11}" srcOrd="0" destOrd="0" presId="urn:microsoft.com/office/officeart/2008/layout/LinedList"/>
    <dgm:cxn modelId="{A014E12B-1425-44A7-ADAA-448BC7D0C7BD}" type="presParOf" srcId="{0A9C2252-138D-453E-8F5B-3F58D14D9CF9}" destId="{CDD92114-6805-41E2-9F13-7F2EC320CCB7}"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02B0687-D668-4F29-AC51-2913D6071E3D}" type="doc">
      <dgm:prSet loTypeId="urn:microsoft.com/office/officeart/2005/8/layout/venn1" loCatId="relationship" qsTypeId="urn:microsoft.com/office/officeart/2005/8/quickstyle/simple1" qsCatId="simple" csTypeId="urn:microsoft.com/office/officeart/2005/8/colors/accent4_4" csCatId="accent4" phldr="1"/>
      <dgm:spPr/>
    </dgm:pt>
    <dgm:pt modelId="{6181589B-A441-44E5-BAC1-AD7C987C0979}">
      <dgm:prSet phldrT="[Text]" custT="1"/>
      <dgm:spPr>
        <a:solidFill>
          <a:srgbClr val="26A2F6">
            <a:alpha val="49804"/>
          </a:srgbClr>
        </a:solidFill>
      </dgm:spPr>
      <dgm:t>
        <a:bodyPr anchor="t" anchorCtr="0"/>
        <a:lstStyle/>
        <a:p>
          <a:endParaRPr lang="en-US" sz="2200" dirty="0"/>
        </a:p>
      </dgm:t>
    </dgm:pt>
    <dgm:pt modelId="{3F379C26-BF74-4C89-9AED-212CB91432D5}" type="parTrans" cxnId="{6161C28D-160C-41B1-A1F9-F8DAC6283E40}">
      <dgm:prSet/>
      <dgm:spPr/>
      <dgm:t>
        <a:bodyPr/>
        <a:lstStyle/>
        <a:p>
          <a:endParaRPr lang="en-US"/>
        </a:p>
      </dgm:t>
    </dgm:pt>
    <dgm:pt modelId="{4EA50A15-392F-4679-BBE9-CFD61DA897C1}" type="sibTrans" cxnId="{6161C28D-160C-41B1-A1F9-F8DAC6283E40}">
      <dgm:prSet/>
      <dgm:spPr/>
      <dgm:t>
        <a:bodyPr/>
        <a:lstStyle/>
        <a:p>
          <a:endParaRPr lang="en-US"/>
        </a:p>
      </dgm:t>
    </dgm:pt>
    <dgm:pt modelId="{96576B6E-9838-4E55-B9E4-23B2D20DCDDC}">
      <dgm:prSet phldrT="[Text]" custT="1"/>
      <dgm:spPr>
        <a:solidFill>
          <a:srgbClr val="FF8B8B">
            <a:alpha val="49804"/>
          </a:srgbClr>
        </a:solidFill>
      </dgm:spPr>
      <dgm:t>
        <a:bodyPr anchor="t" anchorCtr="0"/>
        <a:lstStyle/>
        <a:p>
          <a:endParaRPr lang="en-US" sz="2400" dirty="0"/>
        </a:p>
      </dgm:t>
    </dgm:pt>
    <dgm:pt modelId="{E00076BD-B2C0-4251-A3AF-E19285C72DEB}" type="parTrans" cxnId="{E49B1155-C984-447E-A386-A3A64AB064F9}">
      <dgm:prSet/>
      <dgm:spPr/>
      <dgm:t>
        <a:bodyPr/>
        <a:lstStyle/>
        <a:p>
          <a:endParaRPr lang="en-US"/>
        </a:p>
      </dgm:t>
    </dgm:pt>
    <dgm:pt modelId="{2203CFD8-B6AE-4A7C-A4D3-8DF7163C0367}" type="sibTrans" cxnId="{E49B1155-C984-447E-A386-A3A64AB064F9}">
      <dgm:prSet/>
      <dgm:spPr/>
      <dgm:t>
        <a:bodyPr/>
        <a:lstStyle/>
        <a:p>
          <a:endParaRPr lang="en-US"/>
        </a:p>
      </dgm:t>
    </dgm:pt>
    <dgm:pt modelId="{B7477E51-35D5-4A6A-931D-F259E35F19D4}">
      <dgm:prSet/>
      <dgm:spPr>
        <a:solidFill>
          <a:srgbClr val="26A2F6">
            <a:alpha val="49804"/>
          </a:srgbClr>
        </a:solidFill>
      </dgm:spPr>
      <dgm:t>
        <a:bodyPr anchor="t" anchorCtr="0"/>
        <a:lstStyle/>
        <a:p>
          <a:endParaRPr lang="en-US" sz="2700" dirty="0"/>
        </a:p>
      </dgm:t>
    </dgm:pt>
    <dgm:pt modelId="{D777BF78-C9E5-40E1-B10F-AC839392CFDF}" type="parTrans" cxnId="{7C4F5D42-3A05-4BBD-A970-050BD5BA9708}">
      <dgm:prSet/>
      <dgm:spPr/>
      <dgm:t>
        <a:bodyPr/>
        <a:lstStyle/>
        <a:p>
          <a:endParaRPr lang="en-US"/>
        </a:p>
      </dgm:t>
    </dgm:pt>
    <dgm:pt modelId="{AF94ED6C-DFDB-4A2C-AB68-59C84CAFB57C}" type="sibTrans" cxnId="{7C4F5D42-3A05-4BBD-A970-050BD5BA9708}">
      <dgm:prSet/>
      <dgm:spPr/>
      <dgm:t>
        <a:bodyPr/>
        <a:lstStyle/>
        <a:p>
          <a:endParaRPr lang="en-US"/>
        </a:p>
      </dgm:t>
    </dgm:pt>
    <dgm:pt modelId="{0ADB9F39-6AF1-4799-8C3F-2A6918A30D53}" type="pres">
      <dgm:prSet presAssocID="{E02B0687-D668-4F29-AC51-2913D6071E3D}" presName="compositeShape" presStyleCnt="0">
        <dgm:presLayoutVars>
          <dgm:chMax val="7"/>
          <dgm:dir/>
          <dgm:resizeHandles val="exact"/>
        </dgm:presLayoutVars>
      </dgm:prSet>
      <dgm:spPr/>
    </dgm:pt>
    <dgm:pt modelId="{134A47C1-3AF2-4A18-B4DE-B2345A9D9AF4}" type="pres">
      <dgm:prSet presAssocID="{6181589B-A441-44E5-BAC1-AD7C987C0979}" presName="circ1" presStyleLbl="vennNode1" presStyleIdx="0" presStyleCnt="2" custScaleX="178317" custLinFactNeighborX="-27519" custLinFactNeighborY="378"/>
      <dgm:spPr/>
    </dgm:pt>
    <dgm:pt modelId="{55ADEBF9-A307-4DFB-9D86-E79CF8B5BE1B}" type="pres">
      <dgm:prSet presAssocID="{6181589B-A441-44E5-BAC1-AD7C987C0979}" presName="circ1Tx" presStyleLbl="revTx" presStyleIdx="0" presStyleCnt="0">
        <dgm:presLayoutVars>
          <dgm:chMax val="0"/>
          <dgm:chPref val="0"/>
          <dgm:bulletEnabled val="1"/>
        </dgm:presLayoutVars>
      </dgm:prSet>
      <dgm:spPr/>
    </dgm:pt>
    <dgm:pt modelId="{B30202F8-6FE5-4474-980F-97B56305FA87}" type="pres">
      <dgm:prSet presAssocID="{96576B6E-9838-4E55-B9E4-23B2D20DCDDC}" presName="circ2" presStyleLbl="vennNode1" presStyleIdx="1" presStyleCnt="2" custScaleX="172680" custScaleY="100547" custLinFactNeighborX="23009" custLinFactNeighborY="0"/>
      <dgm:spPr/>
    </dgm:pt>
    <dgm:pt modelId="{A1724BB0-4E2E-436C-B822-9BBC25BB2218}" type="pres">
      <dgm:prSet presAssocID="{96576B6E-9838-4E55-B9E4-23B2D20DCDDC}" presName="circ2Tx" presStyleLbl="revTx" presStyleIdx="0" presStyleCnt="0">
        <dgm:presLayoutVars>
          <dgm:chMax val="0"/>
          <dgm:chPref val="0"/>
          <dgm:bulletEnabled val="1"/>
        </dgm:presLayoutVars>
      </dgm:prSet>
      <dgm:spPr/>
    </dgm:pt>
  </dgm:ptLst>
  <dgm:cxnLst>
    <dgm:cxn modelId="{D1A40835-6A5B-4A7F-8388-E0DBCAA609F9}" type="presOf" srcId="{96576B6E-9838-4E55-B9E4-23B2D20DCDDC}" destId="{A1724BB0-4E2E-436C-B822-9BBC25BB2218}" srcOrd="1" destOrd="0" presId="urn:microsoft.com/office/officeart/2005/8/layout/venn1"/>
    <dgm:cxn modelId="{7C4F5D42-3A05-4BBD-A970-050BD5BA9708}" srcId="{6181589B-A441-44E5-BAC1-AD7C987C0979}" destId="{B7477E51-35D5-4A6A-931D-F259E35F19D4}" srcOrd="0" destOrd="0" parTransId="{D777BF78-C9E5-40E1-B10F-AC839392CFDF}" sibTransId="{AF94ED6C-DFDB-4A2C-AB68-59C84CAFB57C}"/>
    <dgm:cxn modelId="{83A7FD4D-635C-4978-91FB-DB47CB5A8DA8}" type="presOf" srcId="{E02B0687-D668-4F29-AC51-2913D6071E3D}" destId="{0ADB9F39-6AF1-4799-8C3F-2A6918A30D53}" srcOrd="0" destOrd="0" presId="urn:microsoft.com/office/officeart/2005/8/layout/venn1"/>
    <dgm:cxn modelId="{E49B1155-C984-447E-A386-A3A64AB064F9}" srcId="{E02B0687-D668-4F29-AC51-2913D6071E3D}" destId="{96576B6E-9838-4E55-B9E4-23B2D20DCDDC}" srcOrd="1" destOrd="0" parTransId="{E00076BD-B2C0-4251-A3AF-E19285C72DEB}" sibTransId="{2203CFD8-B6AE-4A7C-A4D3-8DF7163C0367}"/>
    <dgm:cxn modelId="{04E79457-436D-42F2-AB77-47F127C87C80}" type="presOf" srcId="{6181589B-A441-44E5-BAC1-AD7C987C0979}" destId="{55ADEBF9-A307-4DFB-9D86-E79CF8B5BE1B}" srcOrd="1" destOrd="0" presId="urn:microsoft.com/office/officeart/2005/8/layout/venn1"/>
    <dgm:cxn modelId="{6161C28D-160C-41B1-A1F9-F8DAC6283E40}" srcId="{E02B0687-D668-4F29-AC51-2913D6071E3D}" destId="{6181589B-A441-44E5-BAC1-AD7C987C0979}" srcOrd="0" destOrd="0" parTransId="{3F379C26-BF74-4C89-9AED-212CB91432D5}" sibTransId="{4EA50A15-392F-4679-BBE9-CFD61DA897C1}"/>
    <dgm:cxn modelId="{51660E96-ADCB-4B38-9544-6ADF7CCE378D}" type="presOf" srcId="{96576B6E-9838-4E55-B9E4-23B2D20DCDDC}" destId="{B30202F8-6FE5-4474-980F-97B56305FA87}" srcOrd="0" destOrd="0" presId="urn:microsoft.com/office/officeart/2005/8/layout/venn1"/>
    <dgm:cxn modelId="{A77E0199-B0B3-4401-9843-2022E04C8C34}" type="presOf" srcId="{B7477E51-35D5-4A6A-931D-F259E35F19D4}" destId="{134A47C1-3AF2-4A18-B4DE-B2345A9D9AF4}" srcOrd="0" destOrd="1" presId="urn:microsoft.com/office/officeart/2005/8/layout/venn1"/>
    <dgm:cxn modelId="{06C986EB-8F79-4A6F-8B0E-B2ADE9E71D7B}" type="presOf" srcId="{B7477E51-35D5-4A6A-931D-F259E35F19D4}" destId="{55ADEBF9-A307-4DFB-9D86-E79CF8B5BE1B}" srcOrd="1" destOrd="1" presId="urn:microsoft.com/office/officeart/2005/8/layout/venn1"/>
    <dgm:cxn modelId="{82733BFE-0B99-40FB-8EDA-4C22B85EDD93}" type="presOf" srcId="{6181589B-A441-44E5-BAC1-AD7C987C0979}" destId="{134A47C1-3AF2-4A18-B4DE-B2345A9D9AF4}" srcOrd="0" destOrd="0" presId="urn:microsoft.com/office/officeart/2005/8/layout/venn1"/>
    <dgm:cxn modelId="{DAD66F8F-BE87-4B77-8D15-1E7E4873AA9C}" type="presParOf" srcId="{0ADB9F39-6AF1-4799-8C3F-2A6918A30D53}" destId="{134A47C1-3AF2-4A18-B4DE-B2345A9D9AF4}" srcOrd="0" destOrd="0" presId="urn:microsoft.com/office/officeart/2005/8/layout/venn1"/>
    <dgm:cxn modelId="{3AB07AE9-34FA-40F1-BC3E-12D0FEB44B0B}" type="presParOf" srcId="{0ADB9F39-6AF1-4799-8C3F-2A6918A30D53}" destId="{55ADEBF9-A307-4DFB-9D86-E79CF8B5BE1B}" srcOrd="1" destOrd="0" presId="urn:microsoft.com/office/officeart/2005/8/layout/venn1"/>
    <dgm:cxn modelId="{55D6DFDE-92F6-4078-B3BE-6B1CE59FEF81}" type="presParOf" srcId="{0ADB9F39-6AF1-4799-8C3F-2A6918A30D53}" destId="{B30202F8-6FE5-4474-980F-97B56305FA87}" srcOrd="2" destOrd="0" presId="urn:microsoft.com/office/officeart/2005/8/layout/venn1"/>
    <dgm:cxn modelId="{94A3D19F-62BE-4FC1-B901-51A761608827}" type="presParOf" srcId="{0ADB9F39-6AF1-4799-8C3F-2A6918A30D53}" destId="{A1724BB0-4E2E-436C-B822-9BBC25BB2218}" srcOrd="3" destOrd="0" presId="urn:microsoft.com/office/officeart/2005/8/layout/venn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DD34D-97F8-445B-9393-BAD7E58FD115}">
      <dsp:nvSpPr>
        <dsp:cNvPr id="0" name=""/>
        <dsp:cNvSpPr/>
      </dsp:nvSpPr>
      <dsp:spPr>
        <a:xfrm>
          <a:off x="1047395" y="0"/>
          <a:ext cx="9282949" cy="6156006"/>
        </a:xfrm>
        <a:prstGeom prst="ellipse">
          <a:avLst/>
        </a:prstGeom>
        <a:solidFill>
          <a:srgbClr val="002060">
            <a:alpha val="87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12928" tIns="312928" rIns="312928" bIns="312928" numCol="1" spcCol="1270" anchor="ctr" anchorCtr="0">
          <a:noAutofit/>
        </a:bodyPr>
        <a:lstStyle/>
        <a:p>
          <a:pPr marL="0" lvl="0" indent="0" algn="ctr" defTabSz="1955800">
            <a:lnSpc>
              <a:spcPct val="90000"/>
            </a:lnSpc>
            <a:spcBef>
              <a:spcPct val="0"/>
            </a:spcBef>
            <a:spcAft>
              <a:spcPct val="35000"/>
            </a:spcAft>
            <a:buNone/>
          </a:pPr>
          <a:r>
            <a:rPr lang="en-US" sz="4400" kern="1200" dirty="0"/>
            <a:t>MPOG</a:t>
          </a:r>
        </a:p>
      </dsp:txBody>
      <dsp:txXfrm>
        <a:off x="3948317" y="307800"/>
        <a:ext cx="3481105" cy="615600"/>
      </dsp:txXfrm>
    </dsp:sp>
    <dsp:sp modelId="{60657045-765E-4091-B6C5-B7BA3BFB7263}">
      <dsp:nvSpPr>
        <dsp:cNvPr id="0" name=""/>
        <dsp:cNvSpPr/>
      </dsp:nvSpPr>
      <dsp:spPr>
        <a:xfrm>
          <a:off x="1036562" y="1461626"/>
          <a:ext cx="6179549" cy="3419507"/>
        </a:xfrm>
        <a:prstGeom prst="ellipse">
          <a:avLst/>
        </a:prstGeom>
        <a:solidFill>
          <a:srgbClr val="92D050">
            <a:alpha val="78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Research</a:t>
          </a:r>
          <a:endParaRPr lang="en-US" sz="1100" kern="1200" dirty="0"/>
        </a:p>
      </dsp:txBody>
      <dsp:txXfrm>
        <a:off x="2793872" y="1658248"/>
        <a:ext cx="2664930" cy="393243"/>
      </dsp:txXfrm>
    </dsp:sp>
    <dsp:sp modelId="{9B4E6D8B-2205-4E42-99C2-612BDCDBC91C}">
      <dsp:nvSpPr>
        <dsp:cNvPr id="0" name=""/>
        <dsp:cNvSpPr/>
      </dsp:nvSpPr>
      <dsp:spPr>
        <a:xfrm>
          <a:off x="2324283" y="3828260"/>
          <a:ext cx="196198" cy="117899"/>
        </a:xfrm>
        <a:prstGeom prst="ellipse">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2371616" y="3836395"/>
        <a:ext cx="101532" cy="16270"/>
      </dsp:txXfrm>
    </dsp:sp>
    <dsp:sp modelId="{CC8BD27C-B01D-40F1-93AF-781E1F46CA65}">
      <dsp:nvSpPr>
        <dsp:cNvPr id="0" name=""/>
        <dsp:cNvSpPr/>
      </dsp:nvSpPr>
      <dsp:spPr>
        <a:xfrm>
          <a:off x="4139146" y="1471611"/>
          <a:ext cx="6184745" cy="3385803"/>
        </a:xfrm>
        <a:prstGeom prst="ellipse">
          <a:avLst/>
        </a:prstGeom>
        <a:solidFill>
          <a:srgbClr val="FF9900">
            <a:alpha val="82000"/>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marL="0" lvl="0" indent="0" algn="ctr" defTabSz="889000">
            <a:lnSpc>
              <a:spcPct val="90000"/>
            </a:lnSpc>
            <a:spcBef>
              <a:spcPct val="0"/>
            </a:spcBef>
            <a:spcAft>
              <a:spcPct val="35000"/>
            </a:spcAft>
            <a:buNone/>
          </a:pPr>
          <a:r>
            <a:rPr lang="en-US" sz="2000" kern="1200" dirty="0"/>
            <a:t>Quality </a:t>
          </a:r>
        </a:p>
        <a:p>
          <a:pPr marL="0" lvl="0" indent="0" algn="ctr" defTabSz="889000">
            <a:lnSpc>
              <a:spcPct val="90000"/>
            </a:lnSpc>
            <a:spcBef>
              <a:spcPct val="0"/>
            </a:spcBef>
            <a:spcAft>
              <a:spcPct val="35000"/>
            </a:spcAft>
            <a:buNone/>
          </a:pPr>
          <a:r>
            <a:rPr lang="en-US" sz="2000" kern="1200" dirty="0"/>
            <a:t>(ASPIRE)</a:t>
          </a:r>
        </a:p>
      </dsp:txBody>
      <dsp:txXfrm>
        <a:off x="5561638" y="1776333"/>
        <a:ext cx="3339762" cy="609444"/>
      </dsp:txXfrm>
    </dsp:sp>
    <dsp:sp modelId="{FA9603D7-FA1D-44CC-A3B5-EB3F23EFD8F2}">
      <dsp:nvSpPr>
        <dsp:cNvPr id="0" name=""/>
        <dsp:cNvSpPr/>
      </dsp:nvSpPr>
      <dsp:spPr>
        <a:xfrm>
          <a:off x="6954434" y="2282006"/>
          <a:ext cx="3241777" cy="2230050"/>
        </a:xfrm>
        <a:prstGeom prst="ellipse">
          <a:avLst/>
        </a:prstGeom>
        <a:solidFill>
          <a:srgbClr val="2F5597">
            <a:alpha val="50196"/>
          </a:srgb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kern="1200" dirty="0"/>
            <a:t>BCBSM funded program</a:t>
          </a:r>
        </a:p>
      </dsp:txBody>
      <dsp:txXfrm>
        <a:off x="7429181" y="2839519"/>
        <a:ext cx="2292282" cy="11150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98E20E-0B03-42D4-8F01-059CC9DD3EBA}">
      <dsp:nvSpPr>
        <dsp:cNvPr id="0" name=""/>
        <dsp:cNvSpPr/>
      </dsp:nvSpPr>
      <dsp:spPr>
        <a:xfrm>
          <a:off x="0" y="0"/>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E32D87-BB2D-4F22-B303-B5104A57A669}">
      <dsp:nvSpPr>
        <dsp:cNvPr id="0" name=""/>
        <dsp:cNvSpPr/>
      </dsp:nvSpPr>
      <dsp:spPr>
        <a:xfrm>
          <a:off x="0" y="0"/>
          <a:ext cx="6492875" cy="638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a:t>Idea</a:t>
          </a:r>
        </a:p>
      </dsp:txBody>
      <dsp:txXfrm>
        <a:off x="0" y="0"/>
        <a:ext cx="6492875" cy="638175"/>
      </dsp:txXfrm>
    </dsp:sp>
    <dsp:sp modelId="{0D504BB7-ABBF-40F2-9CD1-5CCC1E5833C6}">
      <dsp:nvSpPr>
        <dsp:cNvPr id="0" name=""/>
        <dsp:cNvSpPr/>
      </dsp:nvSpPr>
      <dsp:spPr>
        <a:xfrm>
          <a:off x="0" y="638175"/>
          <a:ext cx="6492875"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80B669-9E0D-4451-8F70-5E46F0B8C13F}">
      <dsp:nvSpPr>
        <dsp:cNvPr id="0" name=""/>
        <dsp:cNvSpPr/>
      </dsp:nvSpPr>
      <dsp:spPr>
        <a:xfrm>
          <a:off x="0" y="638175"/>
          <a:ext cx="6492875" cy="638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Discussion with Quality Committee</a:t>
          </a:r>
        </a:p>
      </dsp:txBody>
      <dsp:txXfrm>
        <a:off x="0" y="638175"/>
        <a:ext cx="6492875" cy="638175"/>
      </dsp:txXfrm>
    </dsp:sp>
    <dsp:sp modelId="{B2835C82-D64F-4AA1-8419-88F6BE1D3AE8}">
      <dsp:nvSpPr>
        <dsp:cNvPr id="0" name=""/>
        <dsp:cNvSpPr/>
      </dsp:nvSpPr>
      <dsp:spPr>
        <a:xfrm>
          <a:off x="0" y="1276350"/>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9E19450-76E8-4CA3-B3A9-C409BCFBEC97}">
      <dsp:nvSpPr>
        <dsp:cNvPr id="0" name=""/>
        <dsp:cNvSpPr/>
      </dsp:nvSpPr>
      <dsp:spPr>
        <a:xfrm>
          <a:off x="0" y="1276350"/>
          <a:ext cx="6492875" cy="638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Create Specification</a:t>
          </a:r>
        </a:p>
      </dsp:txBody>
      <dsp:txXfrm>
        <a:off x="0" y="1276350"/>
        <a:ext cx="6492875" cy="638175"/>
      </dsp:txXfrm>
    </dsp:sp>
    <dsp:sp modelId="{7A7B7C7F-9DC2-49A7-9234-CFF8876C68A7}">
      <dsp:nvSpPr>
        <dsp:cNvPr id="0" name=""/>
        <dsp:cNvSpPr/>
      </dsp:nvSpPr>
      <dsp:spPr>
        <a:xfrm>
          <a:off x="0" y="1914524"/>
          <a:ext cx="6492875"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71634FB-DA35-497A-A72B-DFBBB55E73DD}">
      <dsp:nvSpPr>
        <dsp:cNvPr id="0" name=""/>
        <dsp:cNvSpPr/>
      </dsp:nvSpPr>
      <dsp:spPr>
        <a:xfrm>
          <a:off x="0" y="1914525"/>
          <a:ext cx="6492875" cy="638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Approval by QC</a:t>
          </a:r>
        </a:p>
      </dsp:txBody>
      <dsp:txXfrm>
        <a:off x="0" y="1914525"/>
        <a:ext cx="6492875" cy="638175"/>
      </dsp:txXfrm>
    </dsp:sp>
    <dsp:sp modelId="{AFA44FFF-E3FD-4987-BC52-B028FC8F2E1C}">
      <dsp:nvSpPr>
        <dsp:cNvPr id="0" name=""/>
        <dsp:cNvSpPr/>
      </dsp:nvSpPr>
      <dsp:spPr>
        <a:xfrm>
          <a:off x="0" y="2552700"/>
          <a:ext cx="6492875"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CF053C3-54E6-4C66-B68B-022F3DC058B6}">
      <dsp:nvSpPr>
        <dsp:cNvPr id="0" name=""/>
        <dsp:cNvSpPr/>
      </dsp:nvSpPr>
      <dsp:spPr>
        <a:xfrm>
          <a:off x="0" y="2552700"/>
          <a:ext cx="6492875" cy="638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Build by MPOG team</a:t>
          </a:r>
        </a:p>
      </dsp:txBody>
      <dsp:txXfrm>
        <a:off x="0" y="2552700"/>
        <a:ext cx="6492875" cy="638175"/>
      </dsp:txXfrm>
    </dsp:sp>
    <dsp:sp modelId="{7D66D58D-FAA6-4219-A88B-AB0C40B4BA57}">
      <dsp:nvSpPr>
        <dsp:cNvPr id="0" name=""/>
        <dsp:cNvSpPr/>
      </dsp:nvSpPr>
      <dsp:spPr>
        <a:xfrm>
          <a:off x="0" y="3190874"/>
          <a:ext cx="6492875"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5438A2-AC7A-4365-9FB3-FC87B84E32DE}">
      <dsp:nvSpPr>
        <dsp:cNvPr id="0" name=""/>
        <dsp:cNvSpPr/>
      </dsp:nvSpPr>
      <dsp:spPr>
        <a:xfrm>
          <a:off x="0" y="3190875"/>
          <a:ext cx="6492875" cy="638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Test and Refine</a:t>
          </a:r>
        </a:p>
      </dsp:txBody>
      <dsp:txXfrm>
        <a:off x="0" y="3190875"/>
        <a:ext cx="6492875" cy="638175"/>
      </dsp:txXfrm>
    </dsp:sp>
    <dsp:sp modelId="{E2351799-D1BC-4083-9E32-A26401ACF906}">
      <dsp:nvSpPr>
        <dsp:cNvPr id="0" name=""/>
        <dsp:cNvSpPr/>
      </dsp:nvSpPr>
      <dsp:spPr>
        <a:xfrm>
          <a:off x="0" y="3829050"/>
          <a:ext cx="6492875"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0E890A-93C8-408B-B286-15DB7FAEC8F3}">
      <dsp:nvSpPr>
        <dsp:cNvPr id="0" name=""/>
        <dsp:cNvSpPr/>
      </dsp:nvSpPr>
      <dsp:spPr>
        <a:xfrm>
          <a:off x="0" y="3829050"/>
          <a:ext cx="6492875" cy="638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Publish to QI Reporting Tool and email</a:t>
          </a:r>
        </a:p>
      </dsp:txBody>
      <dsp:txXfrm>
        <a:off x="0" y="3829050"/>
        <a:ext cx="6492875" cy="638175"/>
      </dsp:txXfrm>
    </dsp:sp>
    <dsp:sp modelId="{B4AB60EE-8E79-4797-BC3D-E11497FFC18C}">
      <dsp:nvSpPr>
        <dsp:cNvPr id="0" name=""/>
        <dsp:cNvSpPr/>
      </dsp:nvSpPr>
      <dsp:spPr>
        <a:xfrm>
          <a:off x="0" y="4467225"/>
          <a:ext cx="6492875"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8E164C-E574-403E-8C0F-A653BF69CC11}">
      <dsp:nvSpPr>
        <dsp:cNvPr id="0" name=""/>
        <dsp:cNvSpPr/>
      </dsp:nvSpPr>
      <dsp:spPr>
        <a:xfrm>
          <a:off x="0" y="4467225"/>
          <a:ext cx="6492875" cy="6381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0490" tIns="110490" rIns="110490" bIns="110490" numCol="1" spcCol="1270" anchor="t" anchorCtr="0">
          <a:noAutofit/>
        </a:bodyPr>
        <a:lstStyle/>
        <a:p>
          <a:pPr marL="0" lvl="0" indent="0" algn="l" defTabSz="1289050">
            <a:lnSpc>
              <a:spcPct val="90000"/>
            </a:lnSpc>
            <a:spcBef>
              <a:spcPct val="0"/>
            </a:spcBef>
            <a:spcAft>
              <a:spcPct val="35000"/>
            </a:spcAft>
            <a:buNone/>
          </a:pPr>
          <a:r>
            <a:rPr lang="en-US" sz="2900" kern="1200" dirty="0"/>
            <a:t>Incorporate into QI program/build toolkit</a:t>
          </a:r>
        </a:p>
      </dsp:txBody>
      <dsp:txXfrm>
        <a:off x="0" y="4467225"/>
        <a:ext cx="6492875" cy="63817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4A47C1-3AF2-4A18-B4DE-B2345A9D9AF4}">
      <dsp:nvSpPr>
        <dsp:cNvPr id="0" name=""/>
        <dsp:cNvSpPr/>
      </dsp:nvSpPr>
      <dsp:spPr>
        <a:xfrm>
          <a:off x="0" y="24224"/>
          <a:ext cx="7897228" cy="4428757"/>
        </a:xfrm>
        <a:prstGeom prst="ellipse">
          <a:avLst/>
        </a:prstGeom>
        <a:solidFill>
          <a:srgbClr val="26A2F6">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t" anchorCtr="0">
          <a:noAutofit/>
        </a:bodyPr>
        <a:lstStyle/>
        <a:p>
          <a:pPr marL="0" lvl="0" indent="0" algn="l" defTabSz="977900">
            <a:lnSpc>
              <a:spcPct val="90000"/>
            </a:lnSpc>
            <a:spcBef>
              <a:spcPct val="0"/>
            </a:spcBef>
            <a:spcAft>
              <a:spcPct val="35000"/>
            </a:spcAft>
            <a:buNone/>
          </a:pPr>
          <a:endParaRPr lang="en-US" sz="2200" kern="1200" dirty="0"/>
        </a:p>
        <a:p>
          <a:pPr marL="228600" lvl="1" indent="-228600" algn="l" defTabSz="1200150">
            <a:lnSpc>
              <a:spcPct val="90000"/>
            </a:lnSpc>
            <a:spcBef>
              <a:spcPct val="0"/>
            </a:spcBef>
            <a:spcAft>
              <a:spcPct val="15000"/>
            </a:spcAft>
            <a:buChar char="•"/>
          </a:pPr>
          <a:endParaRPr lang="en-US" sz="2700" kern="1200" dirty="0"/>
        </a:p>
      </dsp:txBody>
      <dsp:txXfrm>
        <a:off x="1102766" y="546469"/>
        <a:ext cx="4553356" cy="3384266"/>
      </dsp:txXfrm>
    </dsp:sp>
    <dsp:sp modelId="{B30202F8-6FE5-4474-980F-97B56305FA87}">
      <dsp:nvSpPr>
        <dsp:cNvPr id="0" name=""/>
        <dsp:cNvSpPr/>
      </dsp:nvSpPr>
      <dsp:spPr>
        <a:xfrm>
          <a:off x="3819366" y="0"/>
          <a:ext cx="7647578" cy="4452983"/>
        </a:xfrm>
        <a:prstGeom prst="ellipse">
          <a:avLst/>
        </a:prstGeom>
        <a:solidFill>
          <a:srgbClr val="FF8B8B">
            <a:alpha val="49804"/>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pPr>
          <a:endParaRPr lang="en-US" sz="2400" kern="1200" dirty="0"/>
        </a:p>
      </dsp:txBody>
      <dsp:txXfrm>
        <a:off x="5989624" y="525101"/>
        <a:ext cx="4409414" cy="3402778"/>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3012329" cy="462120"/>
          </a:xfrm>
          <a:prstGeom prst="rect">
            <a:avLst/>
          </a:prstGeom>
          <a:noFill/>
          <a:ln w="9525">
            <a:noFill/>
            <a:miter lim="800000"/>
            <a:headEnd/>
            <a:tailEnd/>
          </a:ln>
          <a:effectLst/>
        </p:spPr>
        <p:txBody>
          <a:bodyPr vert="horz" wrap="square" lIns="90763" tIns="45382" rIns="90763" bIns="45382" numCol="1" anchor="ctr" anchorCtr="0" compatLnSpc="1">
            <a:prstTxWarp prst="textNoShape">
              <a:avLst/>
            </a:prstTxWarp>
          </a:bodyPr>
          <a:lstStyle>
            <a:lvl1pPr eaLnBrk="0" hangingPunct="0">
              <a:defRPr sz="1000">
                <a:latin typeface="Arial" charset="0"/>
                <a:ea typeface="+mn-ea"/>
                <a:cs typeface="+mn-cs"/>
              </a:defRPr>
            </a:lvl1pPr>
          </a:lstStyle>
          <a:p>
            <a:pPr>
              <a:defRPr/>
            </a:pPr>
            <a:endParaRPr lang="en-US"/>
          </a:p>
        </p:txBody>
      </p:sp>
      <p:sp>
        <p:nvSpPr>
          <p:cNvPr id="19459" name="Rectangle 3"/>
          <p:cNvSpPr>
            <a:spLocks noGrp="1" noChangeArrowheads="1"/>
          </p:cNvSpPr>
          <p:nvPr>
            <p:ph type="dt" sz="quarter" idx="1"/>
          </p:nvPr>
        </p:nvSpPr>
        <p:spPr bwMode="auto">
          <a:xfrm>
            <a:off x="3937747" y="0"/>
            <a:ext cx="3012329" cy="462120"/>
          </a:xfrm>
          <a:prstGeom prst="rect">
            <a:avLst/>
          </a:prstGeom>
          <a:noFill/>
          <a:ln w="9525">
            <a:noFill/>
            <a:miter lim="800000"/>
            <a:headEnd/>
            <a:tailEnd/>
          </a:ln>
          <a:effectLst/>
        </p:spPr>
        <p:txBody>
          <a:bodyPr vert="horz" wrap="square" lIns="90763" tIns="45382" rIns="90763" bIns="45382" numCol="1" anchor="ctr" anchorCtr="0" compatLnSpc="1">
            <a:prstTxWarp prst="textNoShape">
              <a:avLst/>
            </a:prstTxWarp>
          </a:bodyPr>
          <a:lstStyle>
            <a:lvl1pPr algn="r" eaLnBrk="0" hangingPunct="0">
              <a:defRPr sz="1000">
                <a:latin typeface="Arial" charset="0"/>
                <a:ea typeface="+mn-ea"/>
                <a:cs typeface="+mn-cs"/>
              </a:defRPr>
            </a:lvl1pPr>
          </a:lstStyle>
          <a:p>
            <a:pPr>
              <a:defRPr/>
            </a:pPr>
            <a:endParaRPr lang="en-US"/>
          </a:p>
        </p:txBody>
      </p:sp>
      <p:sp>
        <p:nvSpPr>
          <p:cNvPr id="19460" name="Rectangle 4"/>
          <p:cNvSpPr>
            <a:spLocks noGrp="1" noChangeArrowheads="1"/>
          </p:cNvSpPr>
          <p:nvPr>
            <p:ph type="ftr" sz="quarter" idx="2"/>
          </p:nvPr>
        </p:nvSpPr>
        <p:spPr bwMode="auto">
          <a:xfrm>
            <a:off x="0" y="8773957"/>
            <a:ext cx="3012329" cy="462119"/>
          </a:xfrm>
          <a:prstGeom prst="rect">
            <a:avLst/>
          </a:prstGeom>
          <a:noFill/>
          <a:ln w="9525">
            <a:noFill/>
            <a:miter lim="800000"/>
            <a:headEnd/>
            <a:tailEnd/>
          </a:ln>
          <a:effectLst/>
        </p:spPr>
        <p:txBody>
          <a:bodyPr vert="horz" wrap="square" lIns="90763" tIns="45382" rIns="90763" bIns="45382" numCol="1" anchor="ctr" anchorCtr="0" compatLnSpc="1">
            <a:prstTxWarp prst="textNoShape">
              <a:avLst/>
            </a:prstTxWarp>
          </a:bodyPr>
          <a:lstStyle>
            <a:lvl1pPr eaLnBrk="0" hangingPunct="0">
              <a:defRPr sz="1000">
                <a:latin typeface="Arial" charset="0"/>
                <a:ea typeface="+mn-ea"/>
                <a:cs typeface="+mn-cs"/>
              </a:defRPr>
            </a:lvl1pPr>
          </a:lstStyle>
          <a:p>
            <a:pPr>
              <a:defRPr/>
            </a:pPr>
            <a:endParaRPr lang="en-US"/>
          </a:p>
        </p:txBody>
      </p:sp>
      <p:sp>
        <p:nvSpPr>
          <p:cNvPr id="19461" name="Rectangle 5"/>
          <p:cNvSpPr>
            <a:spLocks noGrp="1" noChangeArrowheads="1"/>
          </p:cNvSpPr>
          <p:nvPr>
            <p:ph type="sldNum" sz="quarter" idx="3"/>
          </p:nvPr>
        </p:nvSpPr>
        <p:spPr bwMode="auto">
          <a:xfrm>
            <a:off x="3937747" y="8773957"/>
            <a:ext cx="3012329" cy="462119"/>
          </a:xfrm>
          <a:prstGeom prst="rect">
            <a:avLst/>
          </a:prstGeom>
          <a:noFill/>
          <a:ln w="9525">
            <a:noFill/>
            <a:miter lim="800000"/>
            <a:headEnd/>
            <a:tailEnd/>
          </a:ln>
          <a:effectLst/>
        </p:spPr>
        <p:txBody>
          <a:bodyPr vert="horz" wrap="square" lIns="90763" tIns="45382" rIns="90763" bIns="45382" numCol="1" anchor="ctr" anchorCtr="0" compatLnSpc="1">
            <a:prstTxWarp prst="textNoShape">
              <a:avLst/>
            </a:prstTxWarp>
          </a:bodyPr>
          <a:lstStyle>
            <a:lvl1pPr algn="r" eaLnBrk="0" hangingPunct="0">
              <a:defRPr sz="1000"/>
            </a:lvl1pPr>
          </a:lstStyle>
          <a:p>
            <a:fld id="{7C1994C7-E747-4F6C-8E7F-88DAEB129A82}" type="slidenum">
              <a:rPr lang="en-US"/>
              <a:pPr/>
              <a:t>‹#›</a:t>
            </a:fld>
            <a:endParaRPr lang="en-US"/>
          </a:p>
        </p:txBody>
      </p:sp>
    </p:spTree>
    <p:extLst>
      <p:ext uri="{BB962C8B-B14F-4D97-AF65-F5344CB8AC3E}">
        <p14:creationId xmlns:p14="http://schemas.microsoft.com/office/powerpoint/2010/main" val="3604004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3012329" cy="462120"/>
          </a:xfrm>
          <a:prstGeom prst="rect">
            <a:avLst/>
          </a:prstGeom>
          <a:noFill/>
          <a:ln w="9525">
            <a:noFill/>
            <a:miter lim="800000"/>
            <a:headEnd/>
            <a:tailEnd/>
          </a:ln>
          <a:effectLst/>
        </p:spPr>
        <p:txBody>
          <a:bodyPr vert="horz" wrap="square" lIns="90763" tIns="45382" rIns="90763" bIns="45382" numCol="1" anchor="ctr" anchorCtr="0" compatLnSpc="1">
            <a:prstTxWarp prst="textNoShape">
              <a:avLst/>
            </a:prstTxWarp>
          </a:bodyPr>
          <a:lstStyle>
            <a:lvl1pPr eaLnBrk="0" hangingPunct="0">
              <a:defRPr sz="1000">
                <a:latin typeface="Arial" charset="0"/>
                <a:ea typeface="+mn-ea"/>
                <a:cs typeface="+mn-cs"/>
              </a:defRPr>
            </a:lvl1pPr>
          </a:lstStyle>
          <a:p>
            <a:pPr>
              <a:defRPr/>
            </a:pPr>
            <a:endParaRPr lang="en-US"/>
          </a:p>
        </p:txBody>
      </p:sp>
      <p:sp>
        <p:nvSpPr>
          <p:cNvPr id="6147" name="Rectangle 3"/>
          <p:cNvSpPr>
            <a:spLocks noGrp="1" noChangeArrowheads="1"/>
          </p:cNvSpPr>
          <p:nvPr>
            <p:ph type="dt" idx="1"/>
          </p:nvPr>
        </p:nvSpPr>
        <p:spPr bwMode="auto">
          <a:xfrm>
            <a:off x="3937747" y="0"/>
            <a:ext cx="3012329" cy="462120"/>
          </a:xfrm>
          <a:prstGeom prst="rect">
            <a:avLst/>
          </a:prstGeom>
          <a:noFill/>
          <a:ln w="9525">
            <a:noFill/>
            <a:miter lim="800000"/>
            <a:headEnd/>
            <a:tailEnd/>
          </a:ln>
          <a:effectLst/>
        </p:spPr>
        <p:txBody>
          <a:bodyPr vert="horz" wrap="square" lIns="90763" tIns="45382" rIns="90763" bIns="45382" numCol="1" anchor="ctr" anchorCtr="0" compatLnSpc="1">
            <a:prstTxWarp prst="textNoShape">
              <a:avLst/>
            </a:prstTxWarp>
          </a:bodyPr>
          <a:lstStyle>
            <a:lvl1pPr algn="r" eaLnBrk="0" hangingPunct="0">
              <a:defRPr sz="1000">
                <a:latin typeface="Arial" charset="0"/>
                <a:ea typeface="+mn-ea"/>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396875" y="692150"/>
            <a:ext cx="6156325"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9" name="Rectangle 5"/>
          <p:cNvSpPr>
            <a:spLocks noGrp="1" noChangeArrowheads="1"/>
          </p:cNvSpPr>
          <p:nvPr>
            <p:ph type="body" sz="quarter" idx="3"/>
          </p:nvPr>
        </p:nvSpPr>
        <p:spPr bwMode="auto">
          <a:xfrm>
            <a:off x="926992" y="4387767"/>
            <a:ext cx="5096092" cy="4155919"/>
          </a:xfrm>
          <a:prstGeom prst="rect">
            <a:avLst/>
          </a:prstGeom>
          <a:noFill/>
          <a:ln w="9525">
            <a:noFill/>
            <a:miter lim="800000"/>
            <a:headEnd/>
            <a:tailEnd/>
          </a:ln>
          <a:effectLst/>
        </p:spPr>
        <p:txBody>
          <a:bodyPr vert="horz" wrap="square" lIns="90763" tIns="45382" rIns="90763" bIns="453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150" name="Rectangle 6"/>
          <p:cNvSpPr>
            <a:spLocks noGrp="1" noChangeArrowheads="1"/>
          </p:cNvSpPr>
          <p:nvPr>
            <p:ph type="ftr" sz="quarter" idx="4"/>
          </p:nvPr>
        </p:nvSpPr>
        <p:spPr bwMode="auto">
          <a:xfrm>
            <a:off x="0" y="8773957"/>
            <a:ext cx="3012329" cy="462119"/>
          </a:xfrm>
          <a:prstGeom prst="rect">
            <a:avLst/>
          </a:prstGeom>
          <a:noFill/>
          <a:ln w="9525">
            <a:noFill/>
            <a:miter lim="800000"/>
            <a:headEnd/>
            <a:tailEnd/>
          </a:ln>
          <a:effectLst/>
        </p:spPr>
        <p:txBody>
          <a:bodyPr vert="horz" wrap="square" lIns="90763" tIns="45382" rIns="90763" bIns="45382" numCol="1" anchor="ctr" anchorCtr="0" compatLnSpc="1">
            <a:prstTxWarp prst="textNoShape">
              <a:avLst/>
            </a:prstTxWarp>
          </a:bodyPr>
          <a:lstStyle>
            <a:lvl1pPr eaLnBrk="0" hangingPunct="0">
              <a:defRPr sz="1000">
                <a:latin typeface="Arial" charset="0"/>
                <a:ea typeface="+mn-ea"/>
                <a:cs typeface="+mn-cs"/>
              </a:defRPr>
            </a:lvl1pPr>
          </a:lstStyle>
          <a:p>
            <a:pPr>
              <a:defRPr/>
            </a:pPr>
            <a:endParaRPr lang="en-US"/>
          </a:p>
        </p:txBody>
      </p:sp>
      <p:sp>
        <p:nvSpPr>
          <p:cNvPr id="6151" name="Rectangle 7"/>
          <p:cNvSpPr>
            <a:spLocks noGrp="1" noChangeArrowheads="1"/>
          </p:cNvSpPr>
          <p:nvPr>
            <p:ph type="sldNum" sz="quarter" idx="5"/>
          </p:nvPr>
        </p:nvSpPr>
        <p:spPr bwMode="auto">
          <a:xfrm>
            <a:off x="3937747" y="8773957"/>
            <a:ext cx="3012329" cy="462119"/>
          </a:xfrm>
          <a:prstGeom prst="rect">
            <a:avLst/>
          </a:prstGeom>
          <a:noFill/>
          <a:ln w="9525">
            <a:noFill/>
            <a:miter lim="800000"/>
            <a:headEnd/>
            <a:tailEnd/>
          </a:ln>
          <a:effectLst/>
        </p:spPr>
        <p:txBody>
          <a:bodyPr vert="horz" wrap="square" lIns="90763" tIns="45382" rIns="90763" bIns="45382" numCol="1" anchor="ctr" anchorCtr="0" compatLnSpc="1">
            <a:prstTxWarp prst="textNoShape">
              <a:avLst/>
            </a:prstTxWarp>
          </a:bodyPr>
          <a:lstStyle>
            <a:lvl1pPr algn="r" eaLnBrk="0" hangingPunct="0">
              <a:defRPr sz="1000"/>
            </a:lvl1pPr>
          </a:lstStyle>
          <a:p>
            <a:fld id="{47A63D42-C47A-45C5-B616-715CC7CBDE67}" type="slidenum">
              <a:rPr lang="en-US"/>
              <a:pPr/>
              <a:t>‹#›</a:t>
            </a:fld>
            <a:endParaRPr lang="en-US"/>
          </a:p>
        </p:txBody>
      </p:sp>
    </p:spTree>
    <p:extLst>
      <p:ext uri="{BB962C8B-B14F-4D97-AF65-F5344CB8AC3E}">
        <p14:creationId xmlns:p14="http://schemas.microsoft.com/office/powerpoint/2010/main" val="42846209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Tx/>
              <a:buChar char="-"/>
            </a:pPr>
            <a:r>
              <a:rPr lang="en-US" dirty="0"/>
              <a:t>Cardiac anesthesiologist at University of Michigan</a:t>
            </a:r>
          </a:p>
          <a:p>
            <a:pPr marL="342900" indent="-342900">
              <a:buFontTx/>
              <a:buChar char="-"/>
            </a:pPr>
            <a:r>
              <a:rPr lang="en-US" dirty="0"/>
              <a:t>Research Director of the Multicenter Perioperative Outcomes Group</a:t>
            </a:r>
          </a:p>
          <a:p>
            <a:pPr marL="342900" indent="-342900">
              <a:buFontTx/>
              <a:buChar char="-"/>
            </a:pPr>
            <a:r>
              <a:rPr lang="en-US" dirty="0"/>
              <a:t>Advocate for using data in intelligent, transparent, agile &amp; reproducible ways to inform clinical care</a:t>
            </a:r>
          </a:p>
        </p:txBody>
      </p:sp>
      <p:sp>
        <p:nvSpPr>
          <p:cNvPr id="4" name="Slide Number Placeholder 3"/>
          <p:cNvSpPr>
            <a:spLocks noGrp="1"/>
          </p:cNvSpPr>
          <p:nvPr>
            <p:ph type="sldNum" sz="quarter" idx="10"/>
          </p:nvPr>
        </p:nvSpPr>
        <p:spPr/>
        <p:txBody>
          <a:bodyPr/>
          <a:lstStyle/>
          <a:p>
            <a:fld id="{47A63D42-C47A-45C5-B616-715CC7CBDE67}" type="slidenum">
              <a:rPr lang="en-US" smtClean="0"/>
              <a:pPr/>
              <a:t>1</a:t>
            </a:fld>
            <a:endParaRPr lang="en-US"/>
          </a:p>
        </p:txBody>
      </p:sp>
    </p:spTree>
    <p:extLst>
      <p:ext uri="{BB962C8B-B14F-4D97-AF65-F5344CB8AC3E}">
        <p14:creationId xmlns:p14="http://schemas.microsoft.com/office/powerpoint/2010/main" val="33757247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8"/>
        <p:cNvGrpSpPr/>
        <p:nvPr/>
      </p:nvGrpSpPr>
      <p:grpSpPr>
        <a:xfrm>
          <a:off x="0" y="0"/>
          <a:ext cx="0" cy="0"/>
          <a:chOff x="0" y="0"/>
          <a:chExt cx="0" cy="0"/>
        </a:xfrm>
      </p:grpSpPr>
      <p:sp>
        <p:nvSpPr>
          <p:cNvPr id="579" name="Google Shape;579;gf5f004da09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0" name="Google Shape;580;gf5f004da0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US" sz="1200" dirty="0">
                <a:solidFill>
                  <a:schemeClr val="dk1"/>
                </a:solidFill>
                <a:latin typeface="Calibri"/>
                <a:ea typeface="Calibri"/>
                <a:cs typeface="Calibri"/>
                <a:sym typeface="Calibri"/>
              </a:rPr>
              <a:t>Many pediatric hospitals as well</a:t>
            </a:r>
          </a:p>
          <a:p>
            <a:pPr marL="0" lvl="0" indent="0" algn="l" rtl="0">
              <a:lnSpc>
                <a:spcPct val="115000"/>
              </a:lnSpc>
              <a:spcBef>
                <a:spcPts val="0"/>
              </a:spcBef>
              <a:spcAft>
                <a:spcPts val="0"/>
              </a:spcAft>
              <a:buNone/>
            </a:pPr>
            <a:endParaRPr lang="en-US" sz="1200" dirty="0">
              <a:solidFill>
                <a:schemeClr val="dk1"/>
              </a:solidFill>
              <a:latin typeface="Calibri"/>
              <a:ea typeface="Calibri"/>
              <a:cs typeface="Calibri"/>
              <a:sym typeface="Calibri"/>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*CLICK*</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dirty="0"/>
              <a:t>Including this hospital familiar to this audience</a:t>
            </a:r>
          </a:p>
          <a:p>
            <a:pPr marL="0" lvl="0" indent="0" algn="l" rtl="0">
              <a:lnSpc>
                <a:spcPct val="115000"/>
              </a:lnSpc>
              <a:spcBef>
                <a:spcPts val="0"/>
              </a:spcBef>
              <a:spcAft>
                <a:spcPts val="0"/>
              </a:spcAft>
              <a:buNone/>
            </a:pPr>
            <a:endParaRPr lang="en-US" sz="1200" dirty="0">
              <a:solidFill>
                <a:schemeClr val="dk1"/>
              </a:solidFill>
              <a:latin typeface="Calibri"/>
              <a:ea typeface="Calibri"/>
              <a:cs typeface="Calibri"/>
              <a:sym typeface="Calibri"/>
            </a:endParaRPr>
          </a:p>
          <a:p>
            <a:pPr marL="0" lvl="0" indent="0" algn="l" rtl="0">
              <a:lnSpc>
                <a:spcPct val="115000"/>
              </a:lnSpc>
              <a:spcBef>
                <a:spcPts val="0"/>
              </a:spcBef>
              <a:spcAft>
                <a:spcPts val="0"/>
              </a:spcAft>
              <a:buNone/>
            </a:pPr>
            <a:r>
              <a:rPr lang="en-US" sz="1200" dirty="0">
                <a:solidFill>
                  <a:schemeClr val="dk1"/>
                </a:solidFill>
                <a:latin typeface="Calibri"/>
                <a:ea typeface="Calibri"/>
                <a:cs typeface="Calibri"/>
                <a:sym typeface="Calibri"/>
              </a:rPr>
              <a:t>Again humbled and excited to have the great minds here, thinking about how we can provide better perioperative care to our patients, thinking about how MPOG can aid in this process, to the fullest extent possible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4"/>
        <p:cNvGrpSpPr/>
        <p:nvPr/>
      </p:nvGrpSpPr>
      <p:grpSpPr>
        <a:xfrm>
          <a:off x="0" y="0"/>
          <a:ext cx="0" cy="0"/>
          <a:chOff x="0" y="0"/>
          <a:chExt cx="0" cy="0"/>
        </a:xfrm>
      </p:grpSpPr>
      <p:sp>
        <p:nvSpPr>
          <p:cNvPr id="585" name="Google Shape;585;g1d23d162a1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6" name="Google Shape;586;g1d23d162a1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Pediatric case volumes here</a:t>
            </a:r>
          </a:p>
          <a:p>
            <a:pPr marL="171450" lvl="0" indent="-171450" algn="l" rtl="0">
              <a:spcBef>
                <a:spcPts val="0"/>
              </a:spcBef>
              <a:spcAft>
                <a:spcPts val="0"/>
              </a:spcAft>
              <a:buFontTx/>
              <a:buChar char="-"/>
            </a:pPr>
            <a:r>
              <a:rPr lang="en-US" dirty="0"/>
              <a:t>Often pediatrics can get left behind in anesthesiology research &amp; QI, but just want to dispel the concern, and speak not only today to how MPOG can contribute to QI and research, </a:t>
            </a:r>
          </a:p>
          <a:p>
            <a:pPr marL="171450" lvl="0" indent="-171450" algn="l" rtl="0">
              <a:spcBef>
                <a:spcPts val="0"/>
              </a:spcBef>
              <a:spcAft>
                <a:spcPts val="0"/>
              </a:spcAft>
              <a:buFontTx/>
              <a:buChar char="-"/>
            </a:pPr>
            <a:endParaRPr lang="en-US" dirty="0"/>
          </a:p>
          <a:p>
            <a:pPr marL="171450" lvl="0" indent="-171450" algn="l" rtl="0">
              <a:spcBef>
                <a:spcPts val="0"/>
              </a:spcBef>
              <a:spcAft>
                <a:spcPts val="0"/>
              </a:spcAft>
              <a:buFontTx/>
              <a:buChar char="-"/>
            </a:pPr>
            <a:r>
              <a:rPr lang="en-US" dirty="0"/>
              <a:t>but also pediatric-focused QI and research</a:t>
            </a:r>
            <a:endParaRPr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Takes a village… and where care processes get better, is locally on the front line</a:t>
            </a:r>
          </a:p>
          <a:p>
            <a:endParaRPr lang="en-US" dirty="0"/>
          </a:p>
          <a:p>
            <a:pPr marL="171450" indent="-171450">
              <a:buFontTx/>
              <a:buChar char="-"/>
            </a:pPr>
            <a:r>
              <a:rPr lang="en-US" dirty="0"/>
              <a:t>Morgan Brown – Pediatric subcommittee champion, Research champion</a:t>
            </a:r>
          </a:p>
          <a:p>
            <a:pPr marL="171450" indent="-171450">
              <a:buFontTx/>
              <a:buChar char="-"/>
            </a:pPr>
            <a:r>
              <a:rPr lang="en-US" dirty="0"/>
              <a:t>Quality Champion Lauren Madoff</a:t>
            </a:r>
          </a:p>
          <a:p>
            <a:pPr marL="171450" indent="-171450">
              <a:buFontTx/>
              <a:buChar char="-"/>
            </a:pPr>
            <a:r>
              <a:rPr lang="en-US" dirty="0"/>
              <a:t>Chair Joseph </a:t>
            </a:r>
            <a:r>
              <a:rPr lang="en-US" dirty="0" err="1"/>
              <a:t>Cravero</a:t>
            </a:r>
            <a:endParaRPr lang="en-US" dirty="0"/>
          </a:p>
          <a:p>
            <a:pPr marL="171450" indent="-171450">
              <a:buFontTx/>
              <a:buChar char="-"/>
            </a:pPr>
            <a:endParaRPr lang="en-US" dirty="0"/>
          </a:p>
          <a:p>
            <a:pPr marL="171450" indent="-171450">
              <a:buFontTx/>
              <a:buChar char="-"/>
            </a:pPr>
            <a:r>
              <a:rPr lang="en-US" dirty="0"/>
              <a:t>And many other anesthesiologists, nurse quality reviewers, IT leads, some named here but list I’m sure is going to become too long to cover in a slide</a:t>
            </a:r>
          </a:p>
        </p:txBody>
      </p:sp>
      <p:sp>
        <p:nvSpPr>
          <p:cNvPr id="4" name="Slide Number Placeholder 3"/>
          <p:cNvSpPr>
            <a:spLocks noGrp="1"/>
          </p:cNvSpPr>
          <p:nvPr>
            <p:ph type="sldNum" sz="quarter" idx="5"/>
          </p:nvPr>
        </p:nvSpPr>
        <p:spPr/>
        <p:txBody>
          <a:bodyPr/>
          <a:lstStyle/>
          <a:p>
            <a:fld id="{B16FD8EC-5BCE-4E11-B7B2-66756AD84178}" type="slidenum">
              <a:rPr lang="en-US" smtClean="0"/>
              <a:t>12</a:t>
            </a:fld>
            <a:endParaRPr lang="en-US"/>
          </a:p>
        </p:txBody>
      </p:sp>
    </p:spTree>
    <p:extLst>
      <p:ext uri="{BB962C8B-B14F-4D97-AF65-F5344CB8AC3E}">
        <p14:creationId xmlns:p14="http://schemas.microsoft.com/office/powerpoint/2010/main" val="1493375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that’s MPOG’s past, </a:t>
            </a:r>
          </a:p>
          <a:p>
            <a:endParaRPr lang="en-US" dirty="0"/>
          </a:p>
          <a:p>
            <a:r>
              <a:rPr lang="en-US" dirty="0"/>
              <a:t>Let’s talk now about where perioperative QI and research is going, and how MPOG can contribute</a:t>
            </a:r>
          </a:p>
        </p:txBody>
      </p:sp>
      <p:sp>
        <p:nvSpPr>
          <p:cNvPr id="4" name="Slide Number Placeholder 3"/>
          <p:cNvSpPr>
            <a:spLocks noGrp="1"/>
          </p:cNvSpPr>
          <p:nvPr>
            <p:ph type="sldNum" sz="quarter" idx="5"/>
          </p:nvPr>
        </p:nvSpPr>
        <p:spPr/>
        <p:txBody>
          <a:bodyPr/>
          <a:lstStyle/>
          <a:p>
            <a:fld id="{47A63D42-C47A-45C5-B616-715CC7CBDE67}" type="slidenum">
              <a:rPr lang="en-US" smtClean="0"/>
              <a:pPr/>
              <a:t>13</a:t>
            </a:fld>
            <a:endParaRPr lang="en-US"/>
          </a:p>
        </p:txBody>
      </p:sp>
    </p:spTree>
    <p:extLst>
      <p:ext uri="{BB962C8B-B14F-4D97-AF65-F5344CB8AC3E}">
        <p14:creationId xmlns:p14="http://schemas.microsoft.com/office/powerpoint/2010/main" val="2516219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A63D42-C47A-45C5-B616-715CC7CBDE67}" type="slidenum">
              <a:rPr lang="en-US" smtClean="0"/>
              <a:pPr/>
              <a:t>14</a:t>
            </a:fld>
            <a:endParaRPr lang="en-US"/>
          </a:p>
        </p:txBody>
      </p:sp>
    </p:spTree>
    <p:extLst>
      <p:ext uri="{BB962C8B-B14F-4D97-AF65-F5344CB8AC3E}">
        <p14:creationId xmlns:p14="http://schemas.microsoft.com/office/powerpoint/2010/main" val="20871183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gb65cc2fc97_2_1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2" name="Google Shape;662;gb65cc2fc97_2_1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63" name="Google Shape;663;gb65cc2fc97_2_1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a:t>
            </a:r>
            <a:r>
              <a:rPr lang="en-US" baseline="0" dirty="0"/>
              <a:t> has been a 15-year journey of moving forward, making mistakes, learning from them, and moving forward again…  </a:t>
            </a:r>
          </a:p>
          <a:p>
            <a:endParaRPr lang="en-US" baseline="0" dirty="0"/>
          </a:p>
          <a:p>
            <a:r>
              <a:rPr lang="en-US" baseline="0" dirty="0"/>
              <a:t>We learn together</a:t>
            </a:r>
          </a:p>
          <a:p>
            <a:pPr marL="171450" indent="-171450">
              <a:buFontTx/>
              <a:buChar char="-"/>
            </a:pPr>
            <a:r>
              <a:rPr lang="en-US" baseline="0" dirty="0"/>
              <a:t>Practices evolve as evidence supporting new best practices come to light</a:t>
            </a:r>
          </a:p>
          <a:p>
            <a:pPr marL="171450" indent="-171450">
              <a:buFontTx/>
              <a:buChar char="-"/>
            </a:pPr>
            <a:r>
              <a:rPr lang="en-US" baseline="0" dirty="0"/>
              <a:t>EHR documentation patterns change </a:t>
            </a:r>
            <a:r>
              <a:rPr lang="en-US" baseline="0" dirty="0">
                <a:sym typeface="Wingdings" panose="05000000000000000000" pitchFamily="2" charset="2"/>
              </a:rPr>
              <a:t> quality of the data may go from modest  good, or vice-versa</a:t>
            </a:r>
          </a:p>
          <a:p>
            <a:pPr marL="171450" indent="-171450">
              <a:buFontTx/>
              <a:buChar char="-"/>
            </a:pPr>
            <a:r>
              <a:rPr lang="en-US" baseline="0" dirty="0">
                <a:sym typeface="Wingdings" panose="05000000000000000000" pitchFamily="2" charset="2"/>
              </a:rPr>
              <a:t>New sites join MPOG, often with great ideas… MPOG central, or current members don’t claim to have all the answers</a:t>
            </a:r>
          </a:p>
          <a:p>
            <a:pPr marL="628650" lvl="1" indent="-171450">
              <a:buFontTx/>
              <a:buChar char="-"/>
            </a:pPr>
            <a:r>
              <a:rPr lang="en-US" baseline="0" dirty="0">
                <a:sym typeface="Wingdings" panose="05000000000000000000" pitchFamily="2" charset="2"/>
              </a:rPr>
              <a:t>Don’t reinvent the wheel, learn from the high performers</a:t>
            </a:r>
          </a:p>
          <a:p>
            <a:pPr marL="628650" lvl="1" indent="-171450">
              <a:buFontTx/>
              <a:buChar char="-"/>
            </a:pPr>
            <a:r>
              <a:rPr lang="en-US" baseline="0" dirty="0">
                <a:sym typeface="Wingdings" panose="05000000000000000000" pitchFamily="2" charset="2"/>
              </a:rPr>
              <a:t>“What is it about your site, that makes you have the lowest rate of PONV</a:t>
            </a:r>
          </a:p>
          <a:p>
            <a:pPr marL="628650" lvl="1" indent="-171450">
              <a:buFontTx/>
              <a:buChar char="-"/>
            </a:pPr>
            <a:r>
              <a:rPr lang="en-US" baseline="0" dirty="0">
                <a:sym typeface="Wingdings" panose="05000000000000000000" pitchFamily="2" charset="2"/>
              </a:rPr>
              <a:t>Data helps identify the variation, but the stories are where the learning happens</a:t>
            </a:r>
          </a:p>
          <a:p>
            <a:pPr marL="171450" lvl="0" indent="-171450">
              <a:buFontTx/>
              <a:buChar char="-"/>
            </a:pPr>
            <a:endParaRPr lang="en-US" baseline="0" dirty="0">
              <a:sym typeface="Wingdings" panose="05000000000000000000" pitchFamily="2" charset="2"/>
            </a:endParaRPr>
          </a:p>
          <a:p>
            <a:pPr marL="628650" lvl="1" indent="-171450">
              <a:buFontTx/>
              <a:buChar char="-"/>
            </a:pPr>
            <a:endParaRPr lang="en-US" baseline="0" dirty="0"/>
          </a:p>
        </p:txBody>
      </p:sp>
      <p:sp>
        <p:nvSpPr>
          <p:cNvPr id="4" name="Slide Number Placeholder 3"/>
          <p:cNvSpPr>
            <a:spLocks noGrp="1"/>
          </p:cNvSpPr>
          <p:nvPr>
            <p:ph type="sldNum" sz="quarter" idx="10"/>
          </p:nvPr>
        </p:nvSpPr>
        <p:spPr/>
        <p:txBody>
          <a:bodyPr/>
          <a:lstStyle/>
          <a:p>
            <a:fld id="{B16FD8EC-5BCE-4E11-B7B2-66756AD84178}" type="slidenum">
              <a:rPr lang="en-US" smtClean="0"/>
              <a:t>16</a:t>
            </a:fld>
            <a:endParaRPr lang="en-US"/>
          </a:p>
        </p:txBody>
      </p:sp>
    </p:spTree>
    <p:extLst>
      <p:ext uri="{BB962C8B-B14F-4D97-AF65-F5344CB8AC3E}">
        <p14:creationId xmlns:p14="http://schemas.microsoft.com/office/powerpoint/2010/main" val="2370163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 pillars… *CLICK*</a:t>
            </a:r>
          </a:p>
          <a:p>
            <a:pPr marL="171450" indent="-171450">
              <a:buFontTx/>
              <a:buChar char="-"/>
            </a:pPr>
            <a:r>
              <a:rPr lang="en-US" dirty="0"/>
              <a:t>QI measures informed by best available evidence</a:t>
            </a:r>
          </a:p>
          <a:p>
            <a:pPr marL="628650" lvl="1" indent="-171450">
              <a:buFontTx/>
              <a:buChar char="-"/>
            </a:pPr>
            <a:r>
              <a:rPr lang="en-US" dirty="0"/>
              <a:t>Ideally tie processes </a:t>
            </a:r>
            <a:r>
              <a:rPr lang="en-US" dirty="0">
                <a:sym typeface="Wingdings" panose="05000000000000000000" pitchFamily="2" charset="2"/>
              </a:rPr>
              <a:t> outcomes (antiemetic dosing  PONV; hypotension avoidance  AKI)</a:t>
            </a:r>
          </a:p>
          <a:p>
            <a:pPr marL="171450" lvl="0" indent="-171450">
              <a:buFontTx/>
              <a:buChar char="-"/>
            </a:pPr>
            <a:r>
              <a:rPr lang="en-US" dirty="0">
                <a:sym typeface="Wingdings" panose="05000000000000000000" pitchFamily="2" charset="2"/>
              </a:rPr>
              <a:t>Measures are meaningless, unless getting back to the frontline … *CLICK*…</a:t>
            </a:r>
          </a:p>
          <a:p>
            <a:pPr marL="628650" lvl="1" indent="-171450">
              <a:buFontTx/>
              <a:buChar char="-"/>
            </a:pPr>
            <a:r>
              <a:rPr lang="en-US" dirty="0">
                <a:sym typeface="Wingdings" panose="05000000000000000000" pitchFamily="2" charset="2"/>
              </a:rPr>
              <a:t>Monthly feedback  site level, to QI champion; individual clinician level, to faculty, residents, and CRNAs</a:t>
            </a:r>
          </a:p>
          <a:p>
            <a:pPr marL="628650" lvl="1" indent="-171450">
              <a:buFontTx/>
              <a:buChar char="-"/>
            </a:pPr>
            <a:r>
              <a:rPr lang="en-US" dirty="0">
                <a:sym typeface="Wingdings" panose="05000000000000000000" pitchFamily="2" charset="2"/>
              </a:rPr>
              <a:t>Benchmarked locally  although there are general practice guidelines, every site has their own nuanced practice patterns / patient populations, so as to enable within-site comparisons, in addition to across-site comparisons (both are meaningful/useful, but in different ways)</a:t>
            </a:r>
          </a:p>
          <a:p>
            <a:pPr marL="628650" lvl="1" indent="-171450">
              <a:buFontTx/>
              <a:buChar char="-"/>
            </a:pPr>
            <a:r>
              <a:rPr lang="en-US" dirty="0">
                <a:sym typeface="Wingdings" panose="05000000000000000000" pitchFamily="2" charset="2"/>
              </a:rPr>
              <a:t>Feedback linked to a specific case  makes measures tangible, and precise about what exactly could be improved</a:t>
            </a:r>
          </a:p>
          <a:p>
            <a:pPr marL="628650" lvl="1" indent="-171450">
              <a:buFontTx/>
              <a:buChar char="-"/>
            </a:pPr>
            <a:r>
              <a:rPr lang="en-US" dirty="0">
                <a:sym typeface="Wingdings" panose="05000000000000000000" pitchFamily="2" charset="2"/>
              </a:rPr>
              <a:t>“Fresh”  last month’s cases</a:t>
            </a:r>
          </a:p>
          <a:p>
            <a:pPr marL="628650" lvl="1" indent="-171450">
              <a:buFontTx/>
              <a:buChar char="-"/>
            </a:pPr>
            <a:r>
              <a:rPr lang="en-US" dirty="0">
                <a:sym typeface="Wingdings" panose="05000000000000000000" pitchFamily="2" charset="2"/>
              </a:rPr>
              <a:t>Linked to MOCA  the ABA has a range of different ways to maintain certification, and MPOG reinforces this through providing one avenue to do so, through reviewing individual cases</a:t>
            </a:r>
          </a:p>
          <a:p>
            <a:pPr marL="628650" lvl="1" indent="-171450">
              <a:buFontTx/>
              <a:buChar char="-"/>
            </a:pPr>
            <a:endParaRPr lang="en-US" dirty="0">
              <a:sym typeface="Wingdings" panose="05000000000000000000" pitchFamily="2" charset="2"/>
            </a:endParaRPr>
          </a:p>
          <a:p>
            <a:pPr marL="171450" lvl="0" indent="-171450">
              <a:buFontTx/>
              <a:buChar char="-"/>
            </a:pPr>
            <a:r>
              <a:rPr lang="en-US" dirty="0">
                <a:sym typeface="Wingdings" panose="05000000000000000000" pitchFamily="2" charset="2"/>
              </a:rPr>
              <a:t>Quality Committees… CLICK</a:t>
            </a:r>
          </a:p>
          <a:p>
            <a:pPr marL="628650" marR="0" lvl="1" indent="-171450" algn="l" defTabSz="914400" rtl="0" eaLnBrk="0" fontAlgn="base" latinLnBrk="0" hangingPunct="0">
              <a:lnSpc>
                <a:spcPct val="100000"/>
              </a:lnSpc>
              <a:spcBef>
                <a:spcPct val="30000"/>
              </a:spcBef>
              <a:spcAft>
                <a:spcPct val="0"/>
              </a:spcAft>
              <a:buClrTx/>
              <a:buSzTx/>
              <a:buFontTx/>
              <a:buChar char="-"/>
              <a:tabLst/>
              <a:defRPr/>
            </a:pPr>
            <a:r>
              <a:rPr lang="en-US" dirty="0">
                <a:sym typeface="Wingdings" panose="05000000000000000000" pitchFamily="2" charset="2"/>
              </a:rPr>
              <a:t>QI measures can fail to gain clinician trust, if they don’t keep up with the pace of evidence and newly developing best practices</a:t>
            </a:r>
          </a:p>
          <a:p>
            <a:pPr marL="628650" lvl="1" indent="-171450">
              <a:buFontTx/>
              <a:buChar char="-"/>
            </a:pPr>
            <a:r>
              <a:rPr lang="en-US" dirty="0">
                <a:sym typeface="Wingdings" panose="05000000000000000000" pitchFamily="2" charset="2"/>
              </a:rPr>
              <a:t>To keep up with the nuances to how best care is delivered  which requires specialty-specific expertise</a:t>
            </a:r>
          </a:p>
          <a:p>
            <a:pPr marL="628650" lvl="1" indent="-171450">
              <a:buFontTx/>
              <a:buChar char="-"/>
            </a:pPr>
            <a:r>
              <a:rPr lang="en-US" dirty="0">
                <a:sym typeface="Wingdings" panose="05000000000000000000" pitchFamily="2" charset="2"/>
              </a:rPr>
              <a:t>Peds QI committee is one example</a:t>
            </a:r>
          </a:p>
          <a:p>
            <a:pPr marL="628650" lvl="1" indent="-171450">
              <a:buFontTx/>
              <a:buChar char="-"/>
            </a:pPr>
            <a:r>
              <a:rPr lang="en-US" dirty="0">
                <a:sym typeface="Wingdings" panose="05000000000000000000" pitchFamily="2" charset="2"/>
              </a:rPr>
              <a:t>Get together, and (i) sites learn from one another, and (ii) share ideas about how measures might be developed, refined, or retired</a:t>
            </a:r>
          </a:p>
          <a:p>
            <a:pPr marL="628650" lvl="1" indent="-171450">
              <a:buFontTx/>
              <a:buChar char="-"/>
            </a:pPr>
            <a:endParaRPr lang="en-US" dirty="0">
              <a:sym typeface="Wingdings" panose="05000000000000000000" pitchFamily="2" charset="2"/>
            </a:endParaRPr>
          </a:p>
          <a:p>
            <a:pPr marL="171450" lvl="0" indent="-171450">
              <a:buFontTx/>
              <a:buChar char="-"/>
            </a:pPr>
            <a:r>
              <a:rPr lang="en-US">
                <a:sym typeface="Wingdings" panose="05000000000000000000" pitchFamily="2" charset="2"/>
              </a:rPr>
              <a:t>Implementation… CLICK</a:t>
            </a:r>
            <a:endParaRPr lang="en-US" dirty="0">
              <a:sym typeface="Wingdings" panose="05000000000000000000" pitchFamily="2" charset="2"/>
            </a:endParaRPr>
          </a:p>
          <a:p>
            <a:pPr marL="628650" lvl="1" indent="-171450">
              <a:buFontTx/>
              <a:buChar char="-"/>
            </a:pPr>
            <a:r>
              <a:rPr lang="en-US" dirty="0">
                <a:sym typeface="Wingdings" panose="05000000000000000000" pitchFamily="2" charset="2"/>
              </a:rPr>
              <a:t>Reinforce the feedback, with toolkits that provide evidence &amp; ideas for systems-based practice and individual practice change</a:t>
            </a:r>
          </a:p>
          <a:p>
            <a:pPr marL="628650" lvl="1" indent="-171450">
              <a:buFontTx/>
              <a:buChar char="-"/>
            </a:pPr>
            <a:r>
              <a:rPr lang="en-US" dirty="0">
                <a:sym typeface="Wingdings" panose="05000000000000000000" pitchFamily="2" charset="2"/>
              </a:rPr>
              <a:t>Site visits, like today, but also circling back in future, to assess how things are going, and brainstorm ways that MPOG could better serve your needs</a:t>
            </a:r>
          </a:p>
        </p:txBody>
      </p:sp>
      <p:sp>
        <p:nvSpPr>
          <p:cNvPr id="4" name="Slide Number Placeholder 3"/>
          <p:cNvSpPr>
            <a:spLocks noGrp="1"/>
          </p:cNvSpPr>
          <p:nvPr>
            <p:ph type="sldNum" sz="quarter" idx="5"/>
          </p:nvPr>
        </p:nvSpPr>
        <p:spPr/>
        <p:txBody>
          <a:bodyPr/>
          <a:lstStyle/>
          <a:p>
            <a:fld id="{47A63D42-C47A-45C5-B616-715CC7CBDE67}" type="slidenum">
              <a:rPr lang="en-US" smtClean="0"/>
              <a:pPr/>
              <a:t>17</a:t>
            </a:fld>
            <a:endParaRPr lang="en-US"/>
          </a:p>
        </p:txBody>
      </p:sp>
    </p:spTree>
    <p:extLst>
      <p:ext uri="{BB962C8B-B14F-4D97-AF65-F5344CB8AC3E}">
        <p14:creationId xmlns:p14="http://schemas.microsoft.com/office/powerpoint/2010/main" val="28074681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Needs to be meaningful to the clinicians who will receive the feedback</a:t>
            </a:r>
          </a:p>
          <a:p>
            <a:endParaRPr lang="en-US" dirty="0"/>
          </a:p>
          <a:p>
            <a:r>
              <a:rPr lang="en-US" dirty="0"/>
              <a:t>Starts with Idea: by clinicians, for-clinicians</a:t>
            </a:r>
          </a:p>
          <a:p>
            <a:endParaRPr lang="en-US" dirty="0"/>
          </a:p>
          <a:p>
            <a:r>
              <a:rPr lang="en-US" dirty="0"/>
              <a:t>Discussion within QI committee </a:t>
            </a:r>
            <a:r>
              <a:rPr lang="en-US" dirty="0">
                <a:sym typeface="Wingdings" panose="05000000000000000000" pitchFamily="2" charset="2"/>
              </a:rPr>
              <a:t> </a:t>
            </a:r>
            <a:r>
              <a:rPr lang="en-US" dirty="0"/>
              <a:t>De-centralized, QC comprised of representatives across MPOG sites</a:t>
            </a:r>
          </a:p>
          <a:p>
            <a:endParaRPr lang="en-US" dirty="0"/>
          </a:p>
          <a:p>
            <a:r>
              <a:rPr lang="en-US" dirty="0"/>
              <a:t>Create measure spec, building from existing MPOG </a:t>
            </a:r>
            <a:r>
              <a:rPr lang="en-US" dirty="0" err="1"/>
              <a:t>datastreams</a:t>
            </a:r>
            <a:r>
              <a:rPr lang="en-US" dirty="0"/>
              <a:t>…</a:t>
            </a:r>
          </a:p>
          <a:p>
            <a:endParaRPr lang="en-US" dirty="0"/>
          </a:p>
          <a:p>
            <a:r>
              <a:rPr lang="en-US" dirty="0"/>
              <a:t>Approved by QC, and then built into MPOG; round of beta testing/refinement</a:t>
            </a:r>
          </a:p>
          <a:p>
            <a:endParaRPr lang="en-US" dirty="0"/>
          </a:p>
          <a:p>
            <a:r>
              <a:rPr lang="en-US" dirty="0"/>
              <a:t>Finally published to QI reporting tool / provider feedback emails</a:t>
            </a:r>
          </a:p>
          <a:p>
            <a:endParaRPr lang="en-US" dirty="0"/>
          </a:p>
          <a:p>
            <a:r>
              <a:rPr lang="en-US" dirty="0"/>
              <a:t>And when fully mature </a:t>
            </a:r>
            <a:r>
              <a:rPr lang="en-US" dirty="0">
                <a:sym typeface="Wingdings" panose="05000000000000000000" pitchFamily="2" charset="2"/>
              </a:rPr>
              <a:t> build a toolkit summarizing evidence &amp; sharing ways MPOG sites have learned to improve their practice</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6FD8EC-5BCE-4E11-B7B2-66756AD841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09008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6"/>
        <p:cNvGrpSpPr/>
        <p:nvPr/>
      </p:nvGrpSpPr>
      <p:grpSpPr>
        <a:xfrm>
          <a:off x="0" y="0"/>
          <a:ext cx="0" cy="0"/>
          <a:chOff x="0" y="0"/>
          <a:chExt cx="0" cy="0"/>
        </a:xfrm>
      </p:grpSpPr>
      <p:sp>
        <p:nvSpPr>
          <p:cNvPr id="667" name="Google Shape;667;gb65cc2fc97_0_294: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668" name="Google Shape;668;gb65cc2fc97_0_29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01840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Tx/>
              <a:buChar char="-"/>
            </a:pPr>
            <a:endParaRPr lang="en-US" dirty="0"/>
          </a:p>
        </p:txBody>
      </p:sp>
      <p:sp>
        <p:nvSpPr>
          <p:cNvPr id="4" name="Slide Number Placeholder 3"/>
          <p:cNvSpPr>
            <a:spLocks noGrp="1"/>
          </p:cNvSpPr>
          <p:nvPr>
            <p:ph type="sldNum" sz="quarter" idx="5"/>
          </p:nvPr>
        </p:nvSpPr>
        <p:spPr/>
        <p:txBody>
          <a:bodyPr/>
          <a:lstStyle/>
          <a:p>
            <a:fld id="{C3F87ECC-649A-41EF-BEB0-F0E219658268}" type="slidenum">
              <a:rPr lang="en-US" smtClean="0"/>
              <a:t>2</a:t>
            </a:fld>
            <a:endParaRPr lang="en-US"/>
          </a:p>
        </p:txBody>
      </p:sp>
    </p:spTree>
    <p:extLst>
      <p:ext uri="{BB962C8B-B14F-4D97-AF65-F5344CB8AC3E}">
        <p14:creationId xmlns:p14="http://schemas.microsoft.com/office/powerpoint/2010/main" val="8296799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Google Shape;674;gb65cc2fc97_2_5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5" name="Google Shape;675;gb65cc2fc97_2_5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Now to talk about how performance feedback emails work</a:t>
            </a:r>
          </a:p>
          <a:p>
            <a:pPr marL="171450" lvl="0" indent="-171450" algn="l" rtl="0">
              <a:spcBef>
                <a:spcPts val="0"/>
              </a:spcBef>
              <a:spcAft>
                <a:spcPts val="0"/>
              </a:spcAft>
              <a:buFontTx/>
              <a:buChar char="-"/>
            </a:pPr>
            <a:r>
              <a:rPr lang="en-US" dirty="0"/>
              <a:t>Happens at both the individual clinician level, and also entire site level</a:t>
            </a:r>
          </a:p>
          <a:p>
            <a:pPr marL="171450" lvl="0" indent="-171450" algn="l" rtl="0">
              <a:spcBef>
                <a:spcPts val="0"/>
              </a:spcBef>
              <a:spcAft>
                <a:spcPts val="0"/>
              </a:spcAft>
              <a:buFontTx/>
              <a:buChar char="-"/>
            </a:pPr>
            <a:endParaRPr dirty="0"/>
          </a:p>
        </p:txBody>
      </p:sp>
      <p:sp>
        <p:nvSpPr>
          <p:cNvPr id="676" name="Google Shape;676;gb65cc2fc97_2_5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20</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9"/>
        <p:cNvGrpSpPr/>
        <p:nvPr/>
      </p:nvGrpSpPr>
      <p:grpSpPr>
        <a:xfrm>
          <a:off x="0" y="0"/>
          <a:ext cx="0" cy="0"/>
          <a:chOff x="0" y="0"/>
          <a:chExt cx="0" cy="0"/>
        </a:xfrm>
      </p:grpSpPr>
      <p:sp>
        <p:nvSpPr>
          <p:cNvPr id="680" name="Google Shape;680;gb65cc2fc97_0_4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81" name="Google Shape;681;gb65cc2fc97_0_4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 dirty="0"/>
              <a:t>Sites also can opt into sending feedback emails to providers</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 Here’s me on a good month</a:t>
            </a:r>
            <a:endParaRPr dirty="0"/>
          </a:p>
        </p:txBody>
      </p:sp>
      <p:sp>
        <p:nvSpPr>
          <p:cNvPr id="682" name="Google Shape;682;gb65cc2fc97_0_4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 sz="1200" b="0" i="0" u="none" strike="noStrike" cap="none">
                <a:solidFill>
                  <a:srgbClr val="000000"/>
                </a:solidFill>
                <a:latin typeface="Arial"/>
                <a:ea typeface="Arial"/>
                <a:cs typeface="Arial"/>
                <a:sym typeface="Arial"/>
              </a:rPr>
              <a:t>21</a:t>
            </a:fld>
            <a:endParaRPr sz="12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1"/>
        <p:cNvGrpSpPr/>
        <p:nvPr/>
      </p:nvGrpSpPr>
      <p:grpSpPr>
        <a:xfrm>
          <a:off x="0" y="0"/>
          <a:ext cx="0" cy="0"/>
          <a:chOff x="0" y="0"/>
          <a:chExt cx="0" cy="0"/>
        </a:xfrm>
      </p:grpSpPr>
      <p:sp>
        <p:nvSpPr>
          <p:cNvPr id="722" name="Google Shape;722;gb65cc2fc97_2_295: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marR="0" lvl="0" indent="0" algn="l" defTabSz="914400" rtl="0" eaLnBrk="0" fontAlgn="base" latinLnBrk="0" hangingPunct="0">
              <a:lnSpc>
                <a:spcPct val="100000"/>
              </a:lnSpc>
              <a:spcBef>
                <a:spcPts val="0"/>
              </a:spcBef>
              <a:spcAft>
                <a:spcPts val="0"/>
              </a:spcAft>
              <a:buClrTx/>
              <a:buSzTx/>
              <a:buFontTx/>
              <a:buNone/>
              <a:tabLst/>
              <a:defRPr/>
            </a:pPr>
            <a:r>
              <a:rPr lang="en-US" dirty="0"/>
              <a:t>Email feeds into a performance dashboard which can either be logged into on MPOG website shown here..</a:t>
            </a:r>
          </a:p>
        </p:txBody>
      </p:sp>
      <p:sp>
        <p:nvSpPr>
          <p:cNvPr id="723" name="Google Shape;723;gb65cc2fc97_2_2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8520583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gb65cc2fc97_2_5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32" name="Google Shape;732;gb65cc2fc97_2_58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Or just directly in the email, shown here</a:t>
            </a:r>
            <a:endParaRPr dirty="0"/>
          </a:p>
        </p:txBody>
      </p:sp>
      <p:sp>
        <p:nvSpPr>
          <p:cNvPr id="733" name="Google Shape;733;gb65cc2fc97_2_58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23</a:t>
            </a:fld>
            <a:endParaRPr/>
          </a:p>
        </p:txBody>
      </p:sp>
    </p:spTree>
    <p:extLst>
      <p:ext uri="{BB962C8B-B14F-4D97-AF65-F5344CB8AC3E}">
        <p14:creationId xmlns:p14="http://schemas.microsoft.com/office/powerpoint/2010/main" val="39556134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8"/>
        <p:cNvGrpSpPr/>
        <p:nvPr/>
      </p:nvGrpSpPr>
      <p:grpSpPr>
        <a:xfrm>
          <a:off x="0" y="0"/>
          <a:ext cx="0" cy="0"/>
          <a:chOff x="0" y="0"/>
          <a:chExt cx="0" cy="0"/>
        </a:xfrm>
      </p:grpSpPr>
      <p:sp>
        <p:nvSpPr>
          <p:cNvPr id="689" name="Google Shape;689;gb65cc2fc97_0_443:notes"/>
          <p:cNvSpPr txBox="1">
            <a:spLocks noGrp="1"/>
          </p:cNvSpPr>
          <p:nvPr>
            <p:ph type="body" idx="1"/>
          </p:nvPr>
        </p:nvSpPr>
        <p:spPr>
          <a:xfrm>
            <a:off x="685800" y="4400550"/>
            <a:ext cx="5486400" cy="3600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Case-by-case review</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MPOG version of EHR </a:t>
            </a:r>
            <a:r>
              <a:rPr lang="en-US" dirty="0">
                <a:sym typeface="Wingdings" panose="05000000000000000000" pitchFamily="2" charset="2"/>
              </a:rPr>
              <a:t> optimized to show data specific to measure (e.g. PONV measure review, looks different from normothermia measure review) </a:t>
            </a:r>
            <a:endParaRPr dirty="0"/>
          </a:p>
        </p:txBody>
      </p:sp>
      <p:sp>
        <p:nvSpPr>
          <p:cNvPr id="690" name="Google Shape;690;gb65cc2fc97_0_4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4"/>
        <p:cNvGrpSpPr/>
        <p:nvPr/>
      </p:nvGrpSpPr>
      <p:grpSpPr>
        <a:xfrm>
          <a:off x="0" y="0"/>
          <a:ext cx="0" cy="0"/>
          <a:chOff x="0" y="0"/>
          <a:chExt cx="0" cy="0"/>
        </a:xfrm>
      </p:grpSpPr>
      <p:sp>
        <p:nvSpPr>
          <p:cNvPr id="695" name="Google Shape;695;gb65cc2fc97_2_6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96" name="Google Shape;696;gb65cc2fc97_2_6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Design of our performance visualizations, linked to specific cases, has a goal of being intuitive, rapidly informative </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Passing a measure is only a starting point </a:t>
            </a:r>
            <a:r>
              <a:rPr lang="en-US" dirty="0">
                <a:sym typeface="Wingdings" panose="05000000000000000000" pitchFamily="2" charset="2"/>
              </a:rPr>
              <a:t> opportunity to reflect on the case</a:t>
            </a:r>
          </a:p>
          <a:p>
            <a:pPr marL="0" lvl="0" indent="0" algn="l" rtl="0">
              <a:spcBef>
                <a:spcPts val="0"/>
              </a:spcBef>
              <a:spcAft>
                <a:spcPts val="0"/>
              </a:spcAft>
              <a:buNone/>
            </a:pPr>
            <a:endParaRPr lang="en-US" dirty="0">
              <a:sym typeface="Wingdings" panose="05000000000000000000" pitchFamily="2" charset="2"/>
            </a:endParaRPr>
          </a:p>
          <a:p>
            <a:pPr marL="0" lvl="0" indent="0" algn="l" rtl="0">
              <a:spcBef>
                <a:spcPts val="0"/>
              </a:spcBef>
              <a:spcAft>
                <a:spcPts val="0"/>
              </a:spcAft>
              <a:buNone/>
            </a:pPr>
            <a:r>
              <a:rPr lang="en-US" dirty="0">
                <a:sym typeface="Wingdings" panose="05000000000000000000" pitchFamily="2" charset="2"/>
              </a:rPr>
              <a:t>Pass along the value judgment to the QI champion at your site, and most importantly, yourself as clinicians committed to upholding excellent clinical care</a:t>
            </a:r>
          </a:p>
          <a:p>
            <a:pPr marL="0" lvl="0" indent="0" algn="l" rtl="0">
              <a:spcBef>
                <a:spcPts val="0"/>
              </a:spcBef>
              <a:spcAft>
                <a:spcPts val="0"/>
              </a:spcAft>
              <a:buNone/>
            </a:pPr>
            <a:endParaRPr lang="en-US" dirty="0">
              <a:sym typeface="Wingdings" panose="05000000000000000000" pitchFamily="2" charset="2"/>
            </a:endParaRPr>
          </a:p>
          <a:p>
            <a:pPr marL="171450" lvl="0" indent="-171450" algn="l" rtl="0">
              <a:spcBef>
                <a:spcPts val="0"/>
              </a:spcBef>
              <a:spcAft>
                <a:spcPts val="0"/>
              </a:spcAft>
              <a:buFontTx/>
              <a:buChar char="-"/>
            </a:pPr>
            <a:r>
              <a:rPr lang="en-US" dirty="0">
                <a:sym typeface="Wingdings" panose="05000000000000000000" pitchFamily="2" charset="2"/>
              </a:rPr>
              <a:t>Sometimes there is an opportunity to improve, “yes, I missed giving this patient with known history of PONV, optimal prophylaxis”</a:t>
            </a:r>
          </a:p>
          <a:p>
            <a:pPr marL="171450" lvl="0" indent="-171450" algn="l" rtl="0">
              <a:spcBef>
                <a:spcPts val="0"/>
              </a:spcBef>
              <a:spcAft>
                <a:spcPts val="0"/>
              </a:spcAft>
              <a:buFontTx/>
              <a:buChar char="-"/>
            </a:pPr>
            <a:r>
              <a:rPr lang="en-US" dirty="0">
                <a:sym typeface="Wingdings" panose="05000000000000000000" pitchFamily="2" charset="2"/>
              </a:rPr>
              <a:t>Other times, there wasn’t, but still often a useful reflection exercise. “Yes, the patient received a transfusion during the case, and wound up with a postoperative hemoglobin of 10.5, suggesting potential over-transfusion, but at the time of the blood loss, it was acute and not sure if the surgical bleeding was going to be rapidly controlled”</a:t>
            </a:r>
          </a:p>
          <a:p>
            <a:pPr marL="171450" lvl="0" indent="-171450" algn="l" rtl="0">
              <a:spcBef>
                <a:spcPts val="0"/>
              </a:spcBef>
              <a:spcAft>
                <a:spcPts val="0"/>
              </a:spcAft>
              <a:buFontTx/>
              <a:buChar char="-"/>
            </a:pPr>
            <a:endParaRPr lang="en-US" dirty="0">
              <a:sym typeface="Wingdings" panose="05000000000000000000" pitchFamily="2" charset="2"/>
            </a:endParaRPr>
          </a:p>
          <a:p>
            <a:pPr marL="0" lvl="0" indent="0" algn="l" rtl="0">
              <a:spcBef>
                <a:spcPts val="0"/>
              </a:spcBef>
              <a:spcAft>
                <a:spcPts val="0"/>
              </a:spcAft>
              <a:buFontTx/>
              <a:buNone/>
            </a:pPr>
            <a:r>
              <a:rPr lang="en-US" dirty="0">
                <a:sym typeface="Wingdings" panose="05000000000000000000" pitchFamily="2" charset="2"/>
              </a:rPr>
              <a:t>Take the measures seriously, but not personally</a:t>
            </a:r>
          </a:p>
        </p:txBody>
      </p:sp>
      <p:sp>
        <p:nvSpPr>
          <p:cNvPr id="697" name="Google Shape;697;gb65cc2fc97_2_6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solidFill>
                  <a:srgbClr val="000000"/>
                </a:solidFill>
              </a:rPr>
              <a:t>25</a:t>
            </a:fld>
            <a:endParaRPr>
              <a:solidFill>
                <a:srgbClr val="000000"/>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8"/>
        <p:cNvGrpSpPr/>
        <p:nvPr/>
      </p:nvGrpSpPr>
      <p:grpSpPr>
        <a:xfrm>
          <a:off x="0" y="0"/>
          <a:ext cx="0" cy="0"/>
          <a:chOff x="0" y="0"/>
          <a:chExt cx="0" cy="0"/>
        </a:xfrm>
      </p:grpSpPr>
      <p:sp>
        <p:nvSpPr>
          <p:cNvPr id="709" name="Google Shape;709;g118ac62110a_0_5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0" name="Google Shape;710;g118ac62110a_0_5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Do these performance feedback emails really work? </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Fairly convincingly yes</a:t>
            </a:r>
          </a:p>
          <a:p>
            <a:pPr marL="0" lvl="0" indent="0" algn="l" rtl="0">
              <a:spcBef>
                <a:spcPts val="0"/>
              </a:spcBef>
              <a:spcAft>
                <a:spcPts val="0"/>
              </a:spcAft>
              <a:buNone/>
            </a:pPr>
            <a:endParaRPr lang="en" dirty="0"/>
          </a:p>
          <a:p>
            <a:pPr marL="0" lvl="0" indent="0" algn="l" rtl="0">
              <a:spcBef>
                <a:spcPts val="0"/>
              </a:spcBef>
              <a:spcAft>
                <a:spcPts val="0"/>
              </a:spcAft>
              <a:buNone/>
            </a:pPr>
            <a:r>
              <a:rPr lang="en" dirty="0"/>
              <a:t>All measures showed improved compliance in the post-implementation phase compared with the pre-implementation phase. Of the 11 process measures, 7 demonstrated statistically significant improvements.</a:t>
            </a:r>
            <a:endParaRPr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3"/>
        <p:cNvGrpSpPr/>
        <p:nvPr/>
      </p:nvGrpSpPr>
      <p:grpSpPr>
        <a:xfrm>
          <a:off x="0" y="0"/>
          <a:ext cx="0" cy="0"/>
          <a:chOff x="0" y="0"/>
          <a:chExt cx="0" cy="0"/>
        </a:xfrm>
      </p:grpSpPr>
      <p:sp>
        <p:nvSpPr>
          <p:cNvPr id="674" name="Google Shape;674;gb65cc2fc97_2_55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75" name="Google Shape;675;gb65cc2fc97_2_55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Switch gears, from clinician-level feedback… to *CLICK*</a:t>
            </a:r>
          </a:p>
          <a:p>
            <a:pPr marL="0" lvl="0" indent="0" algn="l" rtl="0">
              <a:spcBef>
                <a:spcPts val="0"/>
              </a:spcBef>
              <a:spcAft>
                <a:spcPts val="0"/>
              </a:spcAft>
              <a:buNone/>
            </a:pPr>
            <a:endParaRPr lang="en-US" dirty="0"/>
          </a:p>
          <a:p>
            <a:pPr marL="0" lvl="0" indent="0" algn="l" rtl="0">
              <a:spcBef>
                <a:spcPts val="0"/>
              </a:spcBef>
              <a:spcAft>
                <a:spcPts val="0"/>
              </a:spcAft>
              <a:buNone/>
            </a:pPr>
            <a:r>
              <a:rPr lang="en-US" dirty="0"/>
              <a:t>Institution-level feedback</a:t>
            </a:r>
            <a:endParaRPr dirty="0"/>
          </a:p>
        </p:txBody>
      </p:sp>
      <p:sp>
        <p:nvSpPr>
          <p:cNvPr id="676" name="Google Shape;676;gb65cc2fc97_2_55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27</a:t>
            </a:fld>
            <a:endParaRPr/>
          </a:p>
        </p:txBody>
      </p:sp>
    </p:spTree>
    <p:extLst>
      <p:ext uri="{BB962C8B-B14F-4D97-AF65-F5344CB8AC3E}">
        <p14:creationId xmlns:p14="http://schemas.microsoft.com/office/powerpoint/2010/main" val="323200643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Snapshot of QI Reporting Tool</a:t>
            </a:r>
          </a:p>
          <a:p>
            <a:endParaRPr lang="en-US" dirty="0"/>
          </a:p>
          <a:p>
            <a:r>
              <a:rPr lang="en-US" dirty="0"/>
              <a:t>Many of the features are best illustrated by clicking around/using it, *CLICK*…</a:t>
            </a:r>
          </a:p>
        </p:txBody>
      </p:sp>
      <p:sp>
        <p:nvSpPr>
          <p:cNvPr id="4" name="Slide Number Placeholder 3"/>
          <p:cNvSpPr>
            <a:spLocks noGrp="1"/>
          </p:cNvSpPr>
          <p:nvPr>
            <p:ph type="sldNum" sz="quarter" idx="5"/>
          </p:nvPr>
        </p:nvSpPr>
        <p:spPr/>
        <p:txBody>
          <a:bodyPr/>
          <a:lstStyle/>
          <a:p>
            <a:fld id="{47A63D42-C47A-45C5-B616-715CC7CBDE67}" type="slidenum">
              <a:rPr lang="en-US" smtClean="0"/>
              <a:pPr/>
              <a:t>28</a:t>
            </a:fld>
            <a:endParaRPr lang="en-US"/>
          </a:p>
        </p:txBody>
      </p:sp>
    </p:spTree>
    <p:extLst>
      <p:ext uri="{BB962C8B-B14F-4D97-AF65-F5344CB8AC3E}">
        <p14:creationId xmlns:p14="http://schemas.microsoft.com/office/powerpoint/2010/main" val="9633135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but to highlight a few features</a:t>
            </a:r>
          </a:p>
          <a:p>
            <a:endParaRPr lang="en-US" dirty="0"/>
          </a:p>
          <a:p>
            <a:pPr marL="171450" indent="-171450">
              <a:buFontTx/>
              <a:buChar char="-"/>
            </a:pPr>
            <a:r>
              <a:rPr lang="en-US" dirty="0"/>
              <a:t>One-click navigation to specialty-specific dashboards</a:t>
            </a:r>
          </a:p>
          <a:p>
            <a:pPr marL="171450" indent="-171450">
              <a:buFontTx/>
              <a:buChar char="-"/>
            </a:pPr>
            <a:r>
              <a:rPr lang="en-US" dirty="0"/>
              <a:t>Filter by patient, surgery, and site characteristics</a:t>
            </a:r>
          </a:p>
          <a:p>
            <a:pPr marL="628650" lvl="1" indent="-171450">
              <a:buFontTx/>
              <a:buChar char="-"/>
            </a:pPr>
            <a:r>
              <a:rPr lang="en-US" dirty="0"/>
              <a:t>Compare peds cardiac </a:t>
            </a:r>
            <a:r>
              <a:rPr lang="en-US" dirty="0">
                <a:sym typeface="Wingdings" panose="05000000000000000000" pitchFamily="2" charset="2"/>
              </a:rPr>
              <a:t> peds cardiac, rather than peds cardiac  ear tubes</a:t>
            </a:r>
          </a:p>
          <a:p>
            <a:pPr marL="628650" lvl="1" indent="-171450">
              <a:buFontTx/>
              <a:buChar char="-"/>
            </a:pPr>
            <a:r>
              <a:rPr lang="en-US" dirty="0">
                <a:sym typeface="Wingdings" panose="05000000000000000000" pitchFamily="2" charset="2"/>
              </a:rPr>
              <a:t>Compare neonates  neonates</a:t>
            </a:r>
          </a:p>
          <a:p>
            <a:pPr marL="628650" lvl="1" indent="-171450">
              <a:buFontTx/>
              <a:buChar char="-"/>
            </a:pPr>
            <a:r>
              <a:rPr lang="en-US" dirty="0">
                <a:sym typeface="Wingdings" panose="05000000000000000000" pitchFamily="2" charset="2"/>
              </a:rPr>
              <a:t>Ambulatory / medical procedure rooms  other ambulatory</a:t>
            </a:r>
          </a:p>
          <a:p>
            <a:pPr marL="171450" lvl="0" indent="-171450">
              <a:buFontTx/>
              <a:buChar char="-"/>
            </a:pPr>
            <a:endParaRPr lang="en-US" dirty="0">
              <a:sym typeface="Wingdings" panose="05000000000000000000" pitchFamily="2" charset="2"/>
            </a:endParaRPr>
          </a:p>
          <a:p>
            <a:pPr marL="171450" lvl="0" indent="-171450">
              <a:buFontTx/>
              <a:buChar char="-"/>
            </a:pPr>
            <a:r>
              <a:rPr lang="en-US" dirty="0">
                <a:sym typeface="Wingdings" panose="05000000000000000000" pitchFamily="2" charset="2"/>
              </a:rPr>
              <a:t>QI Measures important to site displayed on dashboard, with appropriate visualizations &amp; labels</a:t>
            </a:r>
          </a:p>
          <a:p>
            <a:pPr marL="628650" lvl="1" indent="-171450">
              <a:buFontTx/>
              <a:buChar char="-"/>
            </a:pPr>
            <a:r>
              <a:rPr lang="en-US" dirty="0">
                <a:sym typeface="Wingdings" panose="05000000000000000000" pitchFamily="2" charset="2"/>
              </a:rPr>
              <a:t>Process measure</a:t>
            </a:r>
          </a:p>
          <a:p>
            <a:pPr marL="628650" lvl="1" indent="-171450">
              <a:buFontTx/>
              <a:buChar char="-"/>
            </a:pPr>
            <a:r>
              <a:rPr lang="en-US" dirty="0">
                <a:sym typeface="Wingdings" panose="05000000000000000000" pitchFamily="2" charset="2"/>
              </a:rPr>
              <a:t>Outcome measure</a:t>
            </a:r>
          </a:p>
          <a:p>
            <a:pPr marL="628650" lvl="1" indent="-171450">
              <a:buFontTx/>
              <a:buChar char="-"/>
            </a:pPr>
            <a:r>
              <a:rPr lang="en-US" dirty="0">
                <a:sym typeface="Wingdings" panose="05000000000000000000" pitchFamily="2" charset="2"/>
              </a:rPr>
              <a:t>Informational measure  no value judgment, but can see variation in care patterns &amp; identify outliers (which may or may not represent warranted variation)</a:t>
            </a:r>
          </a:p>
          <a:p>
            <a:pPr marL="628650" lvl="1" indent="-171450">
              <a:buFontTx/>
              <a:buChar char="-"/>
            </a:pPr>
            <a:endParaRPr lang="en-US" dirty="0">
              <a:sym typeface="Wingdings" panose="05000000000000000000" pitchFamily="2" charset="2"/>
            </a:endParaRPr>
          </a:p>
          <a:p>
            <a:pPr marL="628650" lvl="1" indent="-171450">
              <a:buFontTx/>
              <a:buChar char="-"/>
            </a:pPr>
            <a:endParaRPr lang="en-US" dirty="0">
              <a:sym typeface="Wingdings" panose="05000000000000000000" pitchFamily="2" charset="2"/>
            </a:endParaRPr>
          </a:p>
        </p:txBody>
      </p:sp>
      <p:sp>
        <p:nvSpPr>
          <p:cNvPr id="4" name="Slide Number Placeholder 3"/>
          <p:cNvSpPr>
            <a:spLocks noGrp="1"/>
          </p:cNvSpPr>
          <p:nvPr>
            <p:ph type="sldNum" sz="quarter" idx="5"/>
          </p:nvPr>
        </p:nvSpPr>
        <p:spPr/>
        <p:txBody>
          <a:bodyPr/>
          <a:lstStyle/>
          <a:p>
            <a:fld id="{47A63D42-C47A-45C5-B616-715CC7CBDE67}" type="slidenum">
              <a:rPr lang="en-US" smtClean="0"/>
              <a:pPr/>
              <a:t>29</a:t>
            </a:fld>
            <a:endParaRPr lang="en-US"/>
          </a:p>
        </p:txBody>
      </p:sp>
    </p:spTree>
    <p:extLst>
      <p:ext uri="{BB962C8B-B14F-4D97-AF65-F5344CB8AC3E}">
        <p14:creationId xmlns:p14="http://schemas.microsoft.com/office/powerpoint/2010/main" val="648057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A63D42-C47A-45C5-B616-715CC7CBDE67}" type="slidenum">
              <a:rPr lang="en-US" smtClean="0"/>
              <a:pPr/>
              <a:t>3</a:t>
            </a:fld>
            <a:endParaRPr lang="en-US"/>
          </a:p>
        </p:txBody>
      </p:sp>
    </p:spTree>
    <p:extLst>
      <p:ext uri="{BB962C8B-B14F-4D97-AF65-F5344CB8AC3E}">
        <p14:creationId xmlns:p14="http://schemas.microsoft.com/office/powerpoint/2010/main" val="277153887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c1452bc320_0_4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5" name="Google Shape;755;gc1452bc320_0_4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Inter-institutional comparisons </a:t>
            </a:r>
            <a:r>
              <a:rPr lang="en-US" dirty="0">
                <a:sym typeface="Wingdings" panose="05000000000000000000" pitchFamily="2" charset="2"/>
              </a:rPr>
              <a:t> see how your site, compares to other similar MPOG sites for a particular QI measure</a:t>
            </a:r>
          </a:p>
          <a:p>
            <a:endParaRPr lang="en-US" dirty="0">
              <a:sym typeface="Wingdings" panose="05000000000000000000" pitchFamily="2" charset="2"/>
            </a:endParaRPr>
          </a:p>
          <a:p>
            <a:r>
              <a:rPr lang="en-US" dirty="0">
                <a:sym typeface="Wingdings" panose="05000000000000000000" pitchFamily="2" charset="2"/>
              </a:rPr>
              <a:t>Intra-institutional comparisons  see how different surgical services / locations / patient demographics / clinicians compare to one another</a:t>
            </a:r>
            <a:endParaRPr lang="en-US" dirty="0"/>
          </a:p>
        </p:txBody>
      </p:sp>
      <p:sp>
        <p:nvSpPr>
          <p:cNvPr id="4" name="Slide Number Placeholder 3"/>
          <p:cNvSpPr>
            <a:spLocks noGrp="1"/>
          </p:cNvSpPr>
          <p:nvPr>
            <p:ph type="sldNum" sz="quarter" idx="5"/>
          </p:nvPr>
        </p:nvSpPr>
        <p:spPr/>
        <p:txBody>
          <a:bodyPr/>
          <a:lstStyle/>
          <a:p>
            <a:fld id="{47A63D42-C47A-45C5-B616-715CC7CBDE67}" type="slidenum">
              <a:rPr lang="en-US" smtClean="0"/>
              <a:pPr/>
              <a:t>31</a:t>
            </a:fld>
            <a:endParaRPr lang="en-US"/>
          </a:p>
        </p:txBody>
      </p:sp>
    </p:spTree>
    <p:extLst>
      <p:ext uri="{BB962C8B-B14F-4D97-AF65-F5344CB8AC3E}">
        <p14:creationId xmlns:p14="http://schemas.microsoft.com/office/powerpoint/2010/main" val="358685521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MPOG practice pattern variation is indeed wide </a:t>
            </a:r>
            <a:r>
              <a:rPr lang="en-US" dirty="0">
                <a:sym typeface="Wingdings" panose="05000000000000000000" pitchFamily="2" charset="2"/>
              </a:rPr>
              <a:t> and if determined to be unwarranted variation, potentially represent an opportunity for improvement</a:t>
            </a:r>
          </a:p>
          <a:p>
            <a:endParaRPr lang="en-US" dirty="0">
              <a:sym typeface="Wingdings" panose="05000000000000000000" pitchFamily="2" charset="2"/>
            </a:endParaRPr>
          </a:p>
          <a:p>
            <a:r>
              <a:rPr lang="en-US" dirty="0">
                <a:sym typeface="Wingdings" panose="05000000000000000000" pitchFamily="2" charset="2"/>
              </a:rPr>
              <a:t>One </a:t>
            </a:r>
            <a:r>
              <a:rPr lang="en-US" dirty="0" err="1">
                <a:sym typeface="Wingdings" panose="05000000000000000000" pitchFamily="2" charset="2"/>
              </a:rPr>
              <a:t>illustrativee</a:t>
            </a:r>
            <a:r>
              <a:rPr lang="en-US" dirty="0">
                <a:sym typeface="Wingdings" panose="05000000000000000000" pitchFamily="2" charset="2"/>
              </a:rPr>
              <a:t> example: </a:t>
            </a:r>
            <a:r>
              <a:rPr lang="en-US" dirty="0" err="1">
                <a:sym typeface="Wingdings" panose="05000000000000000000" pitchFamily="2" charset="2"/>
              </a:rPr>
              <a:t>sugammadex</a:t>
            </a:r>
            <a:r>
              <a:rPr lang="en-US" dirty="0">
                <a:sym typeface="Wingdings" panose="05000000000000000000" pitchFamily="2" charset="2"/>
              </a:rPr>
              <a:t> vs Neostigmine for NMB reversal</a:t>
            </a:r>
          </a:p>
          <a:p>
            <a:endParaRPr lang="en-US" dirty="0">
              <a:sym typeface="Wingdings" panose="05000000000000000000" pitchFamily="2" charset="2"/>
            </a:endParaRPr>
          </a:p>
          <a:p>
            <a:r>
              <a:rPr lang="en-US" dirty="0">
                <a:sym typeface="Wingdings" panose="05000000000000000000" pitchFamily="2" charset="2"/>
              </a:rPr>
              <a:t>As a cardiac anesthesiologist… choice of </a:t>
            </a:r>
            <a:r>
              <a:rPr lang="en-US" dirty="0" err="1">
                <a:sym typeface="Wingdings" panose="05000000000000000000" pitchFamily="2" charset="2"/>
              </a:rPr>
              <a:t>intorope</a:t>
            </a:r>
            <a:r>
              <a:rPr lang="en-US" dirty="0">
                <a:sym typeface="Wingdings" panose="05000000000000000000" pitchFamily="2" charset="2"/>
              </a:rPr>
              <a:t>…</a:t>
            </a:r>
            <a:endParaRPr lang="en-US" dirty="0"/>
          </a:p>
        </p:txBody>
      </p:sp>
      <p:sp>
        <p:nvSpPr>
          <p:cNvPr id="4" name="Slide Number Placeholder 3"/>
          <p:cNvSpPr>
            <a:spLocks noGrp="1"/>
          </p:cNvSpPr>
          <p:nvPr>
            <p:ph type="sldNum" sz="quarter" idx="5"/>
          </p:nvPr>
        </p:nvSpPr>
        <p:spPr/>
        <p:txBody>
          <a:bodyPr/>
          <a:lstStyle/>
          <a:p>
            <a:fld id="{47A63D42-C47A-45C5-B616-715CC7CBDE67}" type="slidenum">
              <a:rPr lang="en-US" smtClean="0"/>
              <a:pPr/>
              <a:t>32</a:t>
            </a:fld>
            <a:endParaRPr lang="en-US"/>
          </a:p>
        </p:txBody>
      </p:sp>
    </p:spTree>
    <p:extLst>
      <p:ext uri="{BB962C8B-B14F-4D97-AF65-F5344CB8AC3E}">
        <p14:creationId xmlns:p14="http://schemas.microsoft.com/office/powerpoint/2010/main" val="25648793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A63D42-C47A-45C5-B616-715CC7CBDE67}" type="slidenum">
              <a:rPr lang="en-US" smtClean="0"/>
              <a:pPr/>
              <a:t>33</a:t>
            </a:fld>
            <a:endParaRPr lang="en-US"/>
          </a:p>
        </p:txBody>
      </p:sp>
    </p:spTree>
    <p:extLst>
      <p:ext uri="{BB962C8B-B14F-4D97-AF65-F5344CB8AC3E}">
        <p14:creationId xmlns:p14="http://schemas.microsoft.com/office/powerpoint/2010/main" val="42364657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A63D42-C47A-45C5-B616-715CC7CBDE67}" type="slidenum">
              <a:rPr lang="en-US" smtClean="0"/>
              <a:pPr/>
              <a:t>34</a:t>
            </a:fld>
            <a:endParaRPr lang="en-US"/>
          </a:p>
        </p:txBody>
      </p:sp>
    </p:spTree>
    <p:extLst>
      <p:ext uri="{BB962C8B-B14F-4D97-AF65-F5344CB8AC3E}">
        <p14:creationId xmlns:p14="http://schemas.microsoft.com/office/powerpoint/2010/main" val="373115902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5"/>
        <p:cNvGrpSpPr/>
        <p:nvPr/>
      </p:nvGrpSpPr>
      <p:grpSpPr>
        <a:xfrm>
          <a:off x="0" y="0"/>
          <a:ext cx="0" cy="0"/>
          <a:chOff x="0" y="0"/>
          <a:chExt cx="0" cy="0"/>
        </a:xfrm>
      </p:grpSpPr>
      <p:sp>
        <p:nvSpPr>
          <p:cNvPr id="786" name="Google Shape;786;g16dc7f82fb1_3_1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87" name="Google Shape;787;g16dc7f82fb1_3_1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88" name="Google Shape;788;g16dc7f82fb1_3_1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35</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3"/>
        <p:cNvGrpSpPr/>
        <p:nvPr/>
      </p:nvGrpSpPr>
      <p:grpSpPr>
        <a:xfrm>
          <a:off x="0" y="0"/>
          <a:ext cx="0" cy="0"/>
          <a:chOff x="0" y="0"/>
          <a:chExt cx="0" cy="0"/>
        </a:xfrm>
      </p:grpSpPr>
      <p:sp>
        <p:nvSpPr>
          <p:cNvPr id="794" name="Google Shape;794;g16dc7f82fb1_3_1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5" name="Google Shape;795;g16dc7f82fb1_3_1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796" name="Google Shape;796;g16dc7f82fb1_3_12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36</a:t>
            </a:fld>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sz="1200" b="0" i="0" u="none" strike="noStrike" kern="1200" baseline="0" dirty="0">
                <a:solidFill>
                  <a:schemeClr val="tx1"/>
                </a:solidFill>
                <a:effectLst/>
                <a:latin typeface="Arial" charset="0"/>
                <a:ea typeface="ＭＳ Ｐゴシック" charset="0"/>
                <a:cs typeface="ＭＳ Ｐゴシック" charset="0"/>
              </a:rPr>
              <a:t>To facilitate collaboration – MPOG is host to the Perioperative Clinical Research Committee (or PCRC),</a:t>
            </a: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a:p>
            <a:pPr rtl="0" fontAlgn="base"/>
            <a:r>
              <a:rPr lang="en-US" sz="1200" b="0" i="0" u="none" strike="noStrike" kern="1200" baseline="0" dirty="0">
                <a:solidFill>
                  <a:schemeClr val="tx1"/>
                </a:solidFill>
                <a:effectLst/>
                <a:latin typeface="Arial" charset="0"/>
                <a:ea typeface="ＭＳ Ｐゴシック" charset="0"/>
                <a:cs typeface="ＭＳ Ｐゴシック" charset="0"/>
              </a:rPr>
              <a:t>- group of research collaborators across all MPOG centers, committed to the success of its peers</a:t>
            </a:r>
          </a:p>
          <a:p>
            <a:pPr marL="171450" indent="-171450" rtl="0" fontAlgn="base">
              <a:buFontTx/>
              <a:buChar char="-"/>
            </a:pPr>
            <a:r>
              <a:rPr lang="en-US" sz="1200" b="0" i="0" u="none" strike="noStrike" kern="1200" baseline="0" dirty="0">
                <a:solidFill>
                  <a:schemeClr val="tx1"/>
                </a:solidFill>
                <a:effectLst/>
                <a:latin typeface="Arial" charset="0"/>
                <a:ea typeface="ＭＳ Ｐゴシック" charset="0"/>
                <a:cs typeface="ＭＳ Ｐゴシック" charset="0"/>
              </a:rPr>
              <a:t>through providing feedback over email</a:t>
            </a:r>
          </a:p>
          <a:p>
            <a:pPr marL="171450" indent="-171450" rtl="0" fontAlgn="base">
              <a:buFontTx/>
              <a:buChar char="-"/>
            </a:pPr>
            <a:r>
              <a:rPr lang="en-US" sz="1200" b="0" i="0" u="none" strike="noStrike" kern="1200" baseline="0" dirty="0">
                <a:solidFill>
                  <a:schemeClr val="tx1"/>
                </a:solidFill>
                <a:effectLst/>
                <a:latin typeface="Arial" charset="0"/>
                <a:ea typeface="ＭＳ Ｐゴシック" charset="0"/>
                <a:cs typeface="ＭＳ Ｐゴシック" charset="0"/>
              </a:rPr>
              <a:t>at monthly web meetings,</a:t>
            </a:r>
          </a:p>
          <a:p>
            <a:pPr marL="171450" indent="-171450" rtl="0" fontAlgn="base">
              <a:buFontTx/>
              <a:buChar char="-"/>
            </a:pPr>
            <a:r>
              <a:rPr lang="en-US" sz="1200" b="0" i="0" u="none" strike="noStrike" kern="1200" baseline="0" dirty="0">
                <a:solidFill>
                  <a:schemeClr val="tx1"/>
                </a:solidFill>
                <a:effectLst/>
                <a:latin typeface="Arial" charset="0"/>
                <a:ea typeface="ＭＳ Ｐゴシック" charset="0"/>
                <a:cs typeface="ＭＳ Ｐゴシック" charset="0"/>
              </a:rPr>
              <a:t>And at annual professional anesthesiology research forums </a:t>
            </a: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a:p>
            <a:pPr rtl="0" fontAlgn="base"/>
            <a:r>
              <a:rPr lang="en-US" sz="1200" b="0" i="0" u="none" strike="noStrike" kern="1200" baseline="0" dirty="0">
                <a:solidFill>
                  <a:schemeClr val="tx1"/>
                </a:solidFill>
                <a:effectLst/>
                <a:latin typeface="Arial" charset="0"/>
                <a:ea typeface="ＭＳ Ｐゴシック" charset="0"/>
                <a:cs typeface="ＭＳ Ｐゴシック" charset="0"/>
              </a:rPr>
              <a:t>Members comprising the PCRC committee include anesthesiologist clinician investigators who are though-leaders in our field, and lead journal editors.</a:t>
            </a: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a:p>
            <a:pPr rtl="0" fontAlgn="base"/>
            <a:r>
              <a:rPr lang="en-US" sz="1200" b="0" i="0" u="none" strike="noStrike" kern="1200" baseline="0" dirty="0">
                <a:solidFill>
                  <a:schemeClr val="tx1"/>
                </a:solidFill>
                <a:effectLst/>
                <a:latin typeface="Arial" charset="0"/>
                <a:ea typeface="ＭＳ Ｐゴシック" charset="0"/>
                <a:cs typeface="ＭＳ Ｐゴシック" charset="0"/>
              </a:rPr>
              <a:t>Whereas *Local* research requires no additional approval beyond your own site’s IRB process,</a:t>
            </a: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a:p>
            <a:pPr rtl="0" fontAlgn="base"/>
            <a:r>
              <a:rPr lang="en-US" sz="1200" b="0" i="0" u="none" strike="noStrike" kern="1200" baseline="0" dirty="0">
                <a:solidFill>
                  <a:schemeClr val="tx1"/>
                </a:solidFill>
                <a:effectLst/>
                <a:latin typeface="Arial" charset="0"/>
                <a:ea typeface="ＭＳ Ｐゴシック" charset="0"/>
                <a:cs typeface="ＭＳ Ｐゴシック" charset="0"/>
              </a:rPr>
              <a:t>Multicenter Research projects benefit from research proposal review/approved by PCRC, is getting high-quality feedback from pre-eminent researchers in our field, while your research project remains in malleable, early stages, importantly before journal submission.</a:t>
            </a: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a:p>
            <a:pPr rtl="0" fontAlgn="base"/>
            <a:r>
              <a:rPr lang="en-US" sz="1200" b="0" i="0" u="none" strike="noStrike" kern="1200" baseline="0" dirty="0">
                <a:solidFill>
                  <a:schemeClr val="tx1"/>
                </a:solidFill>
                <a:effectLst/>
                <a:latin typeface="Arial" charset="0"/>
                <a:ea typeface="ＭＳ Ｐゴシック" charset="0"/>
                <a:cs typeface="ＭＳ Ｐゴシック" charset="0"/>
              </a:rPr>
              <a:t>On our website we have a step-by-step playbook on how to take a project all the way from an idea on a one-page coversheet, to a manuscript publication</a:t>
            </a: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a:p>
            <a:pPr rtl="0" fontAlgn="base"/>
            <a:r>
              <a:rPr lang="en-US" sz="1200" b="0" i="0" u="none" strike="noStrike" kern="1200" baseline="0" dirty="0">
                <a:solidFill>
                  <a:schemeClr val="tx1"/>
                </a:solidFill>
                <a:effectLst/>
                <a:latin typeface="Arial" charset="0"/>
                <a:ea typeface="ＭＳ Ｐゴシック" charset="0"/>
                <a:cs typeface="ＭＳ Ｐゴシック" charset="0"/>
              </a:rPr>
              <a:t>Oftentimes starting with a consultation with the MPOG central team – we know there are clinician researchers at Boston Children’s who are far more knowledgeable/talented at what they do than I can ever be</a:t>
            </a: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a:p>
            <a:pPr rtl="0" fontAlgn="base"/>
            <a:r>
              <a:rPr lang="en-US" sz="1200" b="0" i="0" u="none" strike="noStrike" kern="1200" baseline="0" dirty="0">
                <a:solidFill>
                  <a:schemeClr val="tx1"/>
                </a:solidFill>
                <a:effectLst/>
                <a:latin typeface="Arial" charset="0"/>
                <a:ea typeface="ＭＳ Ｐゴシック" charset="0"/>
                <a:cs typeface="ＭＳ Ｐゴシック" charset="0"/>
              </a:rPr>
              <a:t>But what I can do – and MPOG central team – is rapidly bring up to speed about how the MPOG research process is done most efficiently, and pass along where the opportunities and pitfalls are</a:t>
            </a: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a:p>
            <a:pPr rtl="0" fontAlgn="base"/>
            <a:endParaRPr lang="en-US" sz="1200" b="0" i="0" u="none" strike="noStrike" kern="1200" baseline="0" dirty="0">
              <a:solidFill>
                <a:schemeClr val="tx1"/>
              </a:solidFill>
              <a:effectLst/>
              <a:latin typeface="Arial" charset="0"/>
              <a:ea typeface="ＭＳ Ｐゴシック" charset="0"/>
              <a:cs typeface="ＭＳ Ｐゴシック" charset="0"/>
            </a:endParaRPr>
          </a:p>
        </p:txBody>
      </p:sp>
      <p:sp>
        <p:nvSpPr>
          <p:cNvPr id="4" name="Slide Number Placeholder 3"/>
          <p:cNvSpPr>
            <a:spLocks noGrp="1"/>
          </p:cNvSpPr>
          <p:nvPr>
            <p:ph type="sldNum" sz="quarter" idx="10"/>
          </p:nvPr>
        </p:nvSpPr>
        <p:spPr/>
        <p:txBody>
          <a:bodyPr/>
          <a:lstStyle/>
          <a:p>
            <a:fld id="{47A63D42-C47A-45C5-B616-715CC7CBDE67}" type="slidenum">
              <a:rPr lang="en-US" smtClean="0"/>
              <a:pPr/>
              <a:t>37</a:t>
            </a:fld>
            <a:endParaRPr lang="en-US"/>
          </a:p>
        </p:txBody>
      </p:sp>
    </p:spTree>
    <p:extLst>
      <p:ext uri="{BB962C8B-B14F-4D97-AF65-F5344CB8AC3E}">
        <p14:creationId xmlns:p14="http://schemas.microsoft.com/office/powerpoint/2010/main" val="1535867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rtl="0">
              <a:buFontTx/>
              <a:buNone/>
            </a:pPr>
            <a:r>
              <a:rPr lang="en-US" sz="1200" b="0" i="0" u="none" strike="noStrike" kern="1200" dirty="0">
                <a:solidFill>
                  <a:schemeClr val="tx1"/>
                </a:solidFill>
                <a:effectLst/>
                <a:latin typeface="Arial" charset="0"/>
                <a:ea typeface="ＭＳ Ｐゴシック" charset="0"/>
              </a:rPr>
              <a:t>Dissemination of MPOG research findings – to high-impact clinical journals</a:t>
            </a:r>
          </a:p>
          <a:p>
            <a:pPr marL="171450" indent="-171450" rtl="0">
              <a:buFontTx/>
              <a:buChar char="-"/>
            </a:pPr>
            <a:r>
              <a:rPr lang="en-US" sz="1200" b="0" i="0" u="none" strike="noStrike" kern="1200" baseline="0" dirty="0">
                <a:solidFill>
                  <a:schemeClr val="tx1"/>
                </a:solidFill>
                <a:effectLst/>
                <a:latin typeface="Arial" charset="0"/>
                <a:ea typeface="ＭＳ Ｐゴシック" charset="0"/>
                <a:sym typeface="Wingdings" panose="05000000000000000000" pitchFamily="2" charset="2"/>
              </a:rPr>
              <a:t>Over the past several years, MPOG is proud to report a high acceptance rate at high-impact journals within our field this is in recognition of talent our research community brings, and the unique advantages of MPOG dataset</a:t>
            </a:r>
          </a:p>
          <a:p>
            <a:pPr marL="628650" lvl="1" indent="-171450" rtl="0">
              <a:buFontTx/>
              <a:buChar char="-"/>
            </a:pPr>
            <a:r>
              <a:rPr lang="en-US" sz="1200" b="0" i="0" u="none" strike="noStrike" kern="1200" baseline="0" dirty="0">
                <a:solidFill>
                  <a:schemeClr val="tx1"/>
                </a:solidFill>
                <a:effectLst/>
                <a:latin typeface="Arial" charset="0"/>
                <a:ea typeface="ＭＳ Ｐゴシック" charset="0"/>
                <a:sym typeface="Wingdings" panose="05000000000000000000" pitchFamily="2" charset="2"/>
              </a:rPr>
              <a:t>Several including </a:t>
            </a:r>
            <a:r>
              <a:rPr lang="en-US" sz="1200" b="0" i="0" u="none" strike="noStrike" kern="1200" baseline="0" dirty="0" err="1">
                <a:solidFill>
                  <a:schemeClr val="tx1"/>
                </a:solidFill>
                <a:effectLst/>
                <a:latin typeface="Arial" charset="0"/>
                <a:ea typeface="ＭＳ Ｐゴシック" charset="0"/>
                <a:sym typeface="Wingdings" panose="05000000000000000000" pitchFamily="2" charset="2"/>
              </a:rPr>
              <a:t>sugammadex</a:t>
            </a:r>
            <a:r>
              <a:rPr lang="en-US" sz="1200" b="0" i="0" u="none" strike="noStrike" kern="1200" baseline="0" dirty="0">
                <a:solidFill>
                  <a:schemeClr val="tx1"/>
                </a:solidFill>
                <a:effectLst/>
                <a:latin typeface="Arial" charset="0"/>
                <a:ea typeface="ＭＳ Ｐゴシック" charset="0"/>
                <a:sym typeface="Wingdings" panose="05000000000000000000" pitchFamily="2" charset="2"/>
              </a:rPr>
              <a:t> versus neostigmine</a:t>
            </a:r>
          </a:p>
          <a:p>
            <a:pPr marL="628650" lvl="1" indent="-171450" rtl="0">
              <a:buFontTx/>
              <a:buChar char="-"/>
            </a:pPr>
            <a:r>
              <a:rPr lang="en-US" sz="1200" b="0" i="0" u="none" strike="noStrike" kern="1200" baseline="0" dirty="0">
                <a:solidFill>
                  <a:schemeClr val="tx1"/>
                </a:solidFill>
                <a:effectLst/>
                <a:latin typeface="Arial" charset="0"/>
                <a:ea typeface="ＭＳ Ｐゴシック" charset="0"/>
                <a:sym typeface="Wingdings" panose="05000000000000000000" pitchFamily="2" charset="2"/>
              </a:rPr>
              <a:t>Intraoperative hypotension and AKI</a:t>
            </a:r>
          </a:p>
          <a:p>
            <a:pPr marL="457200" lvl="1" indent="0" rtl="0">
              <a:buFontTx/>
              <a:buNone/>
            </a:pPr>
            <a:endParaRPr lang="en-US" sz="1200" b="0" i="0" u="none" strike="noStrike" kern="1200" baseline="0" dirty="0">
              <a:solidFill>
                <a:schemeClr val="tx1"/>
              </a:solidFill>
              <a:effectLst/>
              <a:latin typeface="Arial" charset="0"/>
              <a:ea typeface="ＭＳ Ｐゴシック" charset="0"/>
              <a:sym typeface="Wingdings" panose="05000000000000000000" pitchFamily="2" charset="2"/>
            </a:endParaRPr>
          </a:p>
          <a:p>
            <a:pPr marL="0" lvl="0" indent="0" rtl="0">
              <a:buFontTx/>
              <a:buNone/>
            </a:pPr>
            <a:r>
              <a:rPr lang="en-US" sz="1200" b="0" i="0" u="none" strike="noStrike" kern="1200" baseline="0" dirty="0">
                <a:solidFill>
                  <a:schemeClr val="tx1"/>
                </a:solidFill>
                <a:effectLst/>
                <a:latin typeface="Arial" charset="0"/>
                <a:ea typeface="ＭＳ Ｐゴシック" charset="0"/>
                <a:sym typeface="Wingdings" panose="05000000000000000000" pitchFamily="2" charset="2"/>
              </a:rPr>
              <a:t>- Interesting practical studies, not just rooted in physiology or pharmacology, although we can do that, but getting into higher level structural factors which might impact care on a day-to-day basis</a:t>
            </a:r>
          </a:p>
          <a:p>
            <a:pPr marL="628650" lvl="1" indent="-171450" rtl="0">
              <a:buFontTx/>
              <a:buChar char="-"/>
            </a:pPr>
            <a:r>
              <a:rPr lang="en-US" sz="1200" b="0" i="0" u="none" strike="noStrike" kern="1200" baseline="0" dirty="0">
                <a:solidFill>
                  <a:schemeClr val="tx1"/>
                </a:solidFill>
                <a:effectLst/>
                <a:latin typeface="Arial" charset="0"/>
                <a:ea typeface="ＭＳ Ｐゴシック" charset="0"/>
                <a:sym typeface="Wingdings" panose="05000000000000000000" pitchFamily="2" charset="2"/>
              </a:rPr>
              <a:t>Overlapping surgery</a:t>
            </a:r>
          </a:p>
          <a:p>
            <a:pPr marL="628650" lvl="1" indent="-171450" rtl="0">
              <a:buFontTx/>
              <a:buChar char="-"/>
            </a:pPr>
            <a:r>
              <a:rPr lang="en-US" sz="1200" b="0" i="0" u="none" strike="noStrike" kern="1200" baseline="0" dirty="0">
                <a:solidFill>
                  <a:schemeClr val="tx1"/>
                </a:solidFill>
                <a:effectLst/>
                <a:latin typeface="Arial" charset="0"/>
                <a:ea typeface="ＭＳ Ｐゴシック" charset="0"/>
                <a:sym typeface="Wingdings" panose="05000000000000000000" pitchFamily="2" charset="2"/>
              </a:rPr>
              <a:t>Surgeons who operated the night prior</a:t>
            </a:r>
          </a:p>
          <a:p>
            <a:pPr marL="628650" lvl="1" indent="-171450" rtl="0">
              <a:buFontTx/>
              <a:buChar char="-"/>
            </a:pPr>
            <a:r>
              <a:rPr lang="en-US" sz="1200" b="0" i="0" u="none" strike="noStrike" kern="1200" baseline="0" dirty="0">
                <a:solidFill>
                  <a:schemeClr val="tx1"/>
                </a:solidFill>
                <a:effectLst/>
                <a:latin typeface="Arial" charset="0"/>
                <a:ea typeface="ＭＳ Ｐゴシック" charset="0"/>
                <a:sym typeface="Wingdings" panose="05000000000000000000" pitchFamily="2" charset="2"/>
              </a:rPr>
              <a:t>Anesthesiologist staffing ratios</a:t>
            </a:r>
          </a:p>
        </p:txBody>
      </p:sp>
      <p:sp>
        <p:nvSpPr>
          <p:cNvPr id="4" name="Slide Number Placeholder 3"/>
          <p:cNvSpPr>
            <a:spLocks noGrp="1"/>
          </p:cNvSpPr>
          <p:nvPr>
            <p:ph type="sldNum" sz="quarter" idx="10"/>
          </p:nvPr>
        </p:nvSpPr>
        <p:spPr/>
        <p:txBody>
          <a:bodyPr/>
          <a:lstStyle/>
          <a:p>
            <a:fld id="{47A63D42-C47A-45C5-B616-715CC7CBDE67}" type="slidenum">
              <a:rPr lang="en-US" smtClean="0"/>
              <a:pPr/>
              <a:t>38</a:t>
            </a:fld>
            <a:endParaRPr lang="en-US"/>
          </a:p>
        </p:txBody>
      </p:sp>
    </p:spTree>
    <p:extLst>
      <p:ext uri="{BB962C8B-B14F-4D97-AF65-F5344CB8AC3E}">
        <p14:creationId xmlns:p14="http://schemas.microsoft.com/office/powerpoint/2010/main" val="84686230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How do we ensure high-quality research?</a:t>
            </a:r>
          </a:p>
          <a:p>
            <a:pPr marL="158750" indent="0">
              <a:buNone/>
            </a:pPr>
            <a:endParaRPr lang="en-US" dirty="0"/>
          </a:p>
          <a:p>
            <a:pPr marL="158750" indent="0">
              <a:buNone/>
            </a:pPr>
            <a:r>
              <a:rPr lang="en-US" dirty="0"/>
              <a:t>Well, starts with high-quality data, which requires some post-processing of real world EHR data to reach an acceptable standard to perform rigorous research.</a:t>
            </a:r>
          </a:p>
          <a:p>
            <a:pPr marL="158750" indent="0">
              <a:buNone/>
            </a:pPr>
            <a:endParaRPr lang="en-US" dirty="0"/>
          </a:p>
          <a:p>
            <a:pPr marL="158750" indent="0">
              <a:buNone/>
            </a:pPr>
            <a:r>
              <a:rPr lang="en-US" dirty="0"/>
              <a:t>To illustrate just one example of data processing that MPOG does automatically for researchers, I’ll highlight this seemingly simple research question…</a:t>
            </a:r>
          </a:p>
          <a:p>
            <a:pPr marL="158750" indent="0">
              <a:buNone/>
            </a:pPr>
            <a:endParaRPr lang="en-US" dirty="0"/>
          </a:p>
          <a:p>
            <a:pPr marL="158750" indent="0">
              <a:buNone/>
            </a:pPr>
            <a:r>
              <a:rPr lang="en-US" dirty="0"/>
              <a:t>..how has the use of GA for hip </a:t>
            </a:r>
            <a:r>
              <a:rPr lang="en-US" dirty="0" err="1"/>
              <a:t>fx</a:t>
            </a:r>
            <a:r>
              <a:rPr lang="en-US" dirty="0"/>
              <a:t> changed over time?</a:t>
            </a:r>
          </a:p>
          <a:p>
            <a:pPr marL="158750" indent="0">
              <a:buNone/>
            </a:pPr>
            <a:endParaRPr lang="en-US" dirty="0"/>
          </a:p>
          <a:p>
            <a:pPr marL="158750" indent="0">
              <a:buNone/>
            </a:pPr>
            <a:r>
              <a:rPr lang="en-US" dirty="0"/>
              <a:t>So obviously for this research project, we need to reliably identify patients under GA.</a:t>
            </a:r>
          </a:p>
          <a:p>
            <a:pPr marL="158750" indent="0">
              <a:buNone/>
            </a:pPr>
            <a:endParaRPr lang="en-US" dirty="0"/>
          </a:p>
          <a:p>
            <a:pPr marL="158750" indent="0">
              <a:buNone/>
            </a:pPr>
            <a:r>
              <a:rPr lang="en-US" dirty="0"/>
              <a:t>This sounds simple enough, right? After all, when we walk into an OR, it’s extremely obvious whether a patient is under general anesthesia… here’s what it looks like</a:t>
            </a:r>
          </a:p>
          <a:p>
            <a:pPr marL="158750" indent="0">
              <a:buNone/>
            </a:pPr>
            <a:endParaRPr lang="en-US" dirty="0"/>
          </a:p>
          <a:p>
            <a:pPr marL="158750" indent="0">
              <a:buNone/>
            </a:pPr>
            <a:r>
              <a:rPr lang="en-US" dirty="0"/>
              <a:t>Sometimes general anesthesia can even happen to an ENTIRE group of people too… here’s another example</a:t>
            </a:r>
          </a:p>
          <a:p>
            <a:pPr marL="158750" indent="0">
              <a:buNone/>
            </a:pPr>
            <a:endParaRPr lang="en-US" dirty="0"/>
          </a:p>
          <a:p>
            <a:pPr marL="158750" indent="0">
              <a:buNone/>
            </a:pPr>
            <a:r>
              <a:rPr lang="en-US" dirty="0"/>
              <a:t>BUT the electronic representation of GA, is more than meets the eye</a:t>
            </a:r>
          </a:p>
        </p:txBody>
      </p:sp>
      <p:sp>
        <p:nvSpPr>
          <p:cNvPr id="4" name="Slide Number Placeholder 3"/>
          <p:cNvSpPr>
            <a:spLocks noGrp="1"/>
          </p:cNvSpPr>
          <p:nvPr>
            <p:ph type="sldNum" sz="quarter" idx="10"/>
          </p:nvPr>
        </p:nvSpPr>
        <p:spPr/>
        <p:txBody>
          <a:bodyPr/>
          <a:lstStyle/>
          <a:p>
            <a:fld id="{47A63D42-C47A-45C5-B616-715CC7CBDE67}" type="slidenum">
              <a:rPr lang="en-US" smtClean="0"/>
              <a:pPr/>
              <a:t>39</a:t>
            </a:fld>
            <a:endParaRPr lang="en-US"/>
          </a:p>
        </p:txBody>
      </p:sp>
    </p:spTree>
    <p:extLst>
      <p:ext uri="{BB962C8B-B14F-4D97-AF65-F5344CB8AC3E}">
        <p14:creationId xmlns:p14="http://schemas.microsoft.com/office/powerpoint/2010/main" val="21731523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A63D42-C47A-45C5-B616-715CC7CBDE67}" type="slidenum">
              <a:rPr lang="en-US" smtClean="0"/>
              <a:pPr/>
              <a:t>4</a:t>
            </a:fld>
            <a:endParaRPr lang="en-US"/>
          </a:p>
        </p:txBody>
      </p:sp>
    </p:spTree>
    <p:extLst>
      <p:ext uri="{BB962C8B-B14F-4D97-AF65-F5344CB8AC3E}">
        <p14:creationId xmlns:p14="http://schemas.microsoft.com/office/powerpoint/2010/main" val="25570549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baseline="0" dirty="0"/>
              <a:t>Airway notes </a:t>
            </a:r>
          </a:p>
          <a:p>
            <a:pPr marL="158750" indent="0">
              <a:buNone/>
            </a:pPr>
            <a:r>
              <a:rPr lang="en-US" baseline="0" dirty="0"/>
              <a:t>Ventilator</a:t>
            </a:r>
          </a:p>
          <a:p>
            <a:pPr marL="457200" indent="-298450">
              <a:buFontTx/>
              <a:buChar char="-"/>
            </a:pPr>
            <a:r>
              <a:rPr lang="en-US" baseline="0" dirty="0"/>
              <a:t>Artifact: masking; PPV</a:t>
            </a:r>
          </a:p>
          <a:p>
            <a:pPr marL="457200" indent="-298450">
              <a:buFontTx/>
              <a:buChar char="-"/>
            </a:pPr>
            <a:r>
              <a:rPr lang="en-US" baseline="0" dirty="0"/>
              <a:t>Exceptions: ECMO</a:t>
            </a:r>
          </a:p>
          <a:p>
            <a:pPr marL="158750" indent="0">
              <a:buFontTx/>
              <a:buNone/>
            </a:pPr>
            <a:endParaRPr lang="en-US" baseline="0" dirty="0"/>
          </a:p>
        </p:txBody>
      </p:sp>
    </p:spTree>
    <p:extLst>
      <p:ext uri="{BB962C8B-B14F-4D97-AF65-F5344CB8AC3E}">
        <p14:creationId xmlns:p14="http://schemas.microsoft.com/office/powerpoint/2010/main" val="43356194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6"/>
        <p:cNvGrpSpPr/>
        <p:nvPr/>
      </p:nvGrpSpPr>
      <p:grpSpPr>
        <a:xfrm>
          <a:off x="0" y="0"/>
          <a:ext cx="0" cy="0"/>
          <a:chOff x="0" y="0"/>
          <a:chExt cx="0" cy="0"/>
        </a:xfrm>
      </p:grpSpPr>
      <p:sp>
        <p:nvSpPr>
          <p:cNvPr id="697" name="Google Shape;697;g5323c3499c_2_3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8" name="Google Shape;698;g5323c3499c_2_38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400"/>
              </a:spcBef>
              <a:spcAft>
                <a:spcPts val="0"/>
              </a:spcAft>
              <a:buClr>
                <a:schemeClr val="dk1"/>
              </a:buClr>
              <a:buFont typeface="Arial"/>
              <a:buNone/>
            </a:pPr>
            <a:r>
              <a:rPr lang="en-US" sz="1200" dirty="0">
                <a:solidFill>
                  <a:schemeClr val="dk1"/>
                </a:solidFill>
              </a:rPr>
              <a:t>Just how many ways is an airway documented across MPOG sites?</a:t>
            </a:r>
          </a:p>
          <a:p>
            <a:pPr marL="0" lvl="0" indent="0" algn="l" rtl="0">
              <a:spcBef>
                <a:spcPts val="400"/>
              </a:spcBef>
              <a:spcAft>
                <a:spcPts val="0"/>
              </a:spcAft>
              <a:buClr>
                <a:schemeClr val="dk1"/>
              </a:buClr>
              <a:buFont typeface="Arial"/>
              <a:buNone/>
            </a:pPr>
            <a:endParaRPr lang="en-US" sz="1200" dirty="0">
              <a:solidFill>
                <a:schemeClr val="dk1"/>
              </a:solidFill>
            </a:endParaRPr>
          </a:p>
          <a:p>
            <a:pPr marL="0" lvl="0" indent="0" algn="l" rtl="0">
              <a:spcBef>
                <a:spcPts val="400"/>
              </a:spcBef>
              <a:spcAft>
                <a:spcPts val="0"/>
              </a:spcAft>
              <a:buClr>
                <a:schemeClr val="dk1"/>
              </a:buClr>
              <a:buFont typeface="Arial"/>
              <a:buNone/>
            </a:pPr>
            <a:r>
              <a:rPr lang="en-US" sz="1200" dirty="0">
                <a:solidFill>
                  <a:schemeClr val="dk1"/>
                </a:solidFill>
              </a:rPr>
              <a:t>Do you want to figure this out, every time we do a research project which wants to look at general anesthesia as a variable?</a:t>
            </a:r>
          </a:p>
          <a:p>
            <a:pPr marL="0" lvl="0" indent="0" algn="l" rtl="0">
              <a:spcBef>
                <a:spcPts val="400"/>
              </a:spcBef>
              <a:spcAft>
                <a:spcPts val="0"/>
              </a:spcAft>
              <a:buClr>
                <a:schemeClr val="dk1"/>
              </a:buClr>
              <a:buFont typeface="Arial"/>
              <a:buNone/>
            </a:pPr>
            <a:endParaRPr lang="en-US" sz="1200" dirty="0">
              <a:solidFill>
                <a:schemeClr val="dk1"/>
              </a:solidFill>
            </a:endParaRPr>
          </a:p>
          <a:p>
            <a:pPr marL="0" lvl="0" indent="0" algn="l" rtl="0">
              <a:spcBef>
                <a:spcPts val="400"/>
              </a:spcBef>
              <a:spcAft>
                <a:spcPts val="0"/>
              </a:spcAft>
              <a:buClr>
                <a:schemeClr val="dk1"/>
              </a:buClr>
              <a:buFont typeface="Arial"/>
              <a:buNone/>
            </a:pPr>
            <a:r>
              <a:rPr lang="en-US" sz="1200" dirty="0">
                <a:solidFill>
                  <a:schemeClr val="dk1"/>
                </a:solidFill>
              </a:rPr>
              <a:t>No way – </a:t>
            </a:r>
          </a:p>
          <a:p>
            <a:pPr marL="171450" lvl="0" indent="-171450" algn="l" rtl="0">
              <a:spcBef>
                <a:spcPts val="400"/>
              </a:spcBef>
              <a:spcAft>
                <a:spcPts val="0"/>
              </a:spcAft>
              <a:buClr>
                <a:schemeClr val="dk1"/>
              </a:buClr>
              <a:buFontTx/>
              <a:buChar char="-"/>
            </a:pPr>
            <a:r>
              <a:rPr lang="en-US" sz="1200" dirty="0">
                <a:solidFill>
                  <a:schemeClr val="dk1"/>
                </a:solidFill>
              </a:rPr>
              <a:t>MPOG central does this for research, through processes known as concept and collation mapping</a:t>
            </a:r>
          </a:p>
          <a:p>
            <a:pPr marL="171450" lvl="0" indent="-171450" algn="l" rtl="0">
              <a:spcBef>
                <a:spcPts val="400"/>
              </a:spcBef>
              <a:spcAft>
                <a:spcPts val="0"/>
              </a:spcAft>
              <a:buClr>
                <a:schemeClr val="dk1"/>
              </a:buClr>
              <a:buFontTx/>
              <a:buChar char="-"/>
            </a:pPr>
            <a:r>
              <a:rPr lang="en-US" sz="1200" dirty="0">
                <a:solidFill>
                  <a:schemeClr val="dk1"/>
                </a:solidFill>
              </a:rPr>
              <a:t>Getting the language of the EHR into one universal language, and then removing ALL of the synonyms </a:t>
            </a:r>
          </a:p>
        </p:txBody>
      </p:sp>
      <p:sp>
        <p:nvSpPr>
          <p:cNvPr id="699" name="Google Shape;699;g5323c3499c_2_38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41</a:t>
            </a:fld>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6"/>
        <p:cNvGrpSpPr/>
        <p:nvPr/>
      </p:nvGrpSpPr>
      <p:grpSpPr>
        <a:xfrm>
          <a:off x="0" y="0"/>
          <a:ext cx="0" cy="0"/>
          <a:chOff x="0" y="0"/>
          <a:chExt cx="0" cy="0"/>
        </a:xfrm>
      </p:grpSpPr>
      <p:sp>
        <p:nvSpPr>
          <p:cNvPr id="697" name="Google Shape;697;g5323c3499c_2_38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98" name="Google Shape;698;g5323c3499c_2_38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400"/>
              </a:spcBef>
              <a:spcAft>
                <a:spcPts val="0"/>
              </a:spcAft>
              <a:buClr>
                <a:schemeClr val="dk1"/>
              </a:buClr>
              <a:buFont typeface="Arial"/>
              <a:buNone/>
            </a:pPr>
            <a:r>
              <a:rPr lang="en-US" sz="1200" dirty="0">
                <a:solidFill>
                  <a:schemeClr val="dk1"/>
                </a:solidFill>
              </a:rPr>
              <a:t>Did this for airway notes… </a:t>
            </a:r>
          </a:p>
          <a:p>
            <a:pPr marL="0" lvl="0" indent="0" algn="l" rtl="0">
              <a:spcBef>
                <a:spcPts val="400"/>
              </a:spcBef>
              <a:spcAft>
                <a:spcPts val="0"/>
              </a:spcAft>
              <a:buClr>
                <a:schemeClr val="dk1"/>
              </a:buClr>
              <a:buFont typeface="Arial"/>
              <a:buNone/>
            </a:pPr>
            <a:endParaRPr lang="en-US" sz="1200" dirty="0">
              <a:solidFill>
                <a:schemeClr val="dk1"/>
              </a:solidFill>
            </a:endParaRPr>
          </a:p>
          <a:p>
            <a:pPr marL="0" lvl="0" indent="0" algn="l" rtl="0">
              <a:spcBef>
                <a:spcPts val="400"/>
              </a:spcBef>
              <a:spcAft>
                <a:spcPts val="0"/>
              </a:spcAft>
              <a:buClr>
                <a:schemeClr val="dk1"/>
              </a:buClr>
              <a:buFont typeface="Arial"/>
              <a:buNone/>
            </a:pPr>
            <a:r>
              <a:rPr lang="en-US" sz="1200" dirty="0">
                <a:solidFill>
                  <a:schemeClr val="dk1"/>
                </a:solidFill>
              </a:rPr>
              <a:t>… do something similar for muscle relaxants, and volatile anesthetic gases</a:t>
            </a:r>
            <a:endParaRPr sz="1200" dirty="0">
              <a:solidFill>
                <a:schemeClr val="dk1"/>
              </a:solidFill>
            </a:endParaRPr>
          </a:p>
        </p:txBody>
      </p:sp>
      <p:sp>
        <p:nvSpPr>
          <p:cNvPr id="699" name="Google Shape;699;g5323c3499c_2_38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42</a:t>
            </a:fld>
            <a:endParaRPr/>
          </a:p>
        </p:txBody>
      </p:sp>
    </p:spTree>
    <p:extLst>
      <p:ext uri="{BB962C8B-B14F-4D97-AF65-F5344CB8AC3E}">
        <p14:creationId xmlns:p14="http://schemas.microsoft.com/office/powerpoint/2010/main" val="388414738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9"/>
        <p:cNvGrpSpPr/>
        <p:nvPr/>
      </p:nvGrpSpPr>
      <p:grpSpPr>
        <a:xfrm>
          <a:off x="0" y="0"/>
          <a:ext cx="0" cy="0"/>
          <a:chOff x="0" y="0"/>
          <a:chExt cx="0" cy="0"/>
        </a:xfrm>
      </p:grpSpPr>
      <p:sp>
        <p:nvSpPr>
          <p:cNvPr id="780" name="Google Shape;780;gea4d1b3a2c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1" name="Google Shape;781;gea4d1b3a2c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indent="0">
              <a:buNone/>
            </a:pPr>
            <a:r>
              <a:rPr lang="en-US" sz="1200" b="0" baseline="0" dirty="0">
                <a:solidFill>
                  <a:srgbClr val="FF0000"/>
                </a:solidFill>
              </a:rPr>
              <a:t>broadly, </a:t>
            </a:r>
            <a:r>
              <a:rPr lang="en-US" sz="1200" b="0" i="0" kern="1200" dirty="0">
                <a:solidFill>
                  <a:schemeClr val="tx1"/>
                </a:solidFill>
                <a:effectLst/>
                <a:latin typeface="Arial" charset="0"/>
                <a:ea typeface="ＭＳ Ｐゴシック" charset="0"/>
                <a:cs typeface="ＭＳ Ｐゴシック" charset="0"/>
              </a:rPr>
              <a:t>a phenotype is a composite representation of an individual observable traits</a:t>
            </a:r>
          </a:p>
          <a:p>
            <a:r>
              <a:rPr lang="en-US" sz="1200" b="0" i="0" kern="1200" dirty="0">
                <a:solidFill>
                  <a:schemeClr val="tx1"/>
                </a:solidFill>
                <a:effectLst/>
                <a:latin typeface="Arial" charset="0"/>
                <a:ea typeface="ＭＳ Ｐゴシック" charset="0"/>
              </a:rPr>
              <a:t>- As applied to </a:t>
            </a:r>
            <a:r>
              <a:rPr lang="en-US" sz="1200" b="0" i="1" kern="1200" dirty="0">
                <a:solidFill>
                  <a:schemeClr val="tx1"/>
                </a:solidFill>
                <a:effectLst/>
                <a:latin typeface="Arial" charset="0"/>
                <a:ea typeface="ＭＳ Ｐゴシック" charset="0"/>
              </a:rPr>
              <a:t>electronic</a:t>
            </a:r>
            <a:r>
              <a:rPr lang="en-US" sz="1200" b="0" i="1" kern="1200" baseline="0" dirty="0">
                <a:solidFill>
                  <a:schemeClr val="tx1"/>
                </a:solidFill>
                <a:effectLst/>
                <a:latin typeface="Arial" charset="0"/>
                <a:ea typeface="ＭＳ Ｐゴシック" charset="0"/>
              </a:rPr>
              <a:t> health records</a:t>
            </a:r>
            <a:r>
              <a:rPr lang="en-US" sz="1200" b="0" i="0" kern="1200" baseline="0" dirty="0">
                <a:solidFill>
                  <a:schemeClr val="tx1"/>
                </a:solidFill>
                <a:effectLst/>
                <a:latin typeface="Arial" charset="0"/>
                <a:ea typeface="ＭＳ Ｐゴシック" charset="0"/>
              </a:rPr>
              <a:t>, these are</a:t>
            </a:r>
            <a:r>
              <a:rPr lang="en-US" sz="1200" b="0" i="0" kern="1200" baseline="0" dirty="0">
                <a:solidFill>
                  <a:schemeClr val="tx1"/>
                </a:solidFill>
                <a:effectLst/>
                <a:latin typeface="Arial" charset="0"/>
                <a:ea typeface="ＭＳ Ｐゴシック" charset="0"/>
                <a:sym typeface="Wingdings" panose="05000000000000000000" pitchFamily="2" charset="2"/>
              </a:rPr>
              <a:t> a composite representation of patient characteristics and/or clinical events, as manifested in the EHR</a:t>
            </a:r>
            <a:endParaRPr lang="en-US" sz="1200" dirty="0"/>
          </a:p>
          <a:p>
            <a:pPr marL="0" lvl="0" indent="0" algn="l" rtl="0">
              <a:spcBef>
                <a:spcPts val="360"/>
              </a:spcBef>
              <a:spcAft>
                <a:spcPts val="0"/>
              </a:spcAft>
              <a:buClr>
                <a:schemeClr val="dk1"/>
              </a:buClr>
              <a:buFont typeface="Arial"/>
              <a:buNone/>
            </a:pPr>
            <a:endParaRPr lang="en-US" sz="1200" dirty="0">
              <a:solidFill>
                <a:schemeClr val="dk1"/>
              </a:solidFill>
            </a:endParaRPr>
          </a:p>
          <a:p>
            <a:pPr marL="0" lvl="0" indent="0" algn="l" rtl="0">
              <a:spcBef>
                <a:spcPts val="360"/>
              </a:spcBef>
              <a:spcAft>
                <a:spcPts val="0"/>
              </a:spcAft>
              <a:buClr>
                <a:schemeClr val="dk1"/>
              </a:buClr>
              <a:buFont typeface="Arial"/>
              <a:buNone/>
            </a:pPr>
            <a:r>
              <a:rPr lang="en-US" sz="1200" dirty="0">
                <a:solidFill>
                  <a:schemeClr val="dk1"/>
                </a:solidFill>
              </a:rPr>
              <a:t>Zebra </a:t>
            </a:r>
            <a:r>
              <a:rPr lang="en-US" sz="1200" dirty="0">
                <a:solidFill>
                  <a:schemeClr val="dk1"/>
                </a:solidFill>
                <a:sym typeface="Wingdings" panose="05000000000000000000" pitchFamily="2" charset="2"/>
              </a:rPr>
              <a:t> four hooves, tail, black and white stripes, found in the Serengeti</a:t>
            </a:r>
            <a:endParaRPr sz="1200" dirty="0">
              <a:solidFill>
                <a:schemeClr val="dk1"/>
              </a:solidFill>
            </a:endParaRPr>
          </a:p>
        </p:txBody>
      </p:sp>
    </p:spTree>
    <p:extLst>
      <p:ext uri="{BB962C8B-B14F-4D97-AF65-F5344CB8AC3E}">
        <p14:creationId xmlns:p14="http://schemas.microsoft.com/office/powerpoint/2010/main" val="14868506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US" dirty="0"/>
              <a:t>Here’s Diabetes</a:t>
            </a:r>
          </a:p>
          <a:p>
            <a:pPr marL="330200" indent="-171450">
              <a:buFontTx/>
              <a:buChar char="-"/>
            </a:pPr>
            <a:r>
              <a:rPr lang="en-US" dirty="0"/>
              <a:t>Found in the EHR by a (1) diagnosis of diabetes (most obviously)… but ALSO by a (2) high glucose, or (3) medication uniquely for diabetes</a:t>
            </a:r>
          </a:p>
          <a:p>
            <a:pPr marL="330200" indent="-171450">
              <a:buFontTx/>
              <a:buChar char="-"/>
            </a:pPr>
            <a:endParaRPr lang="en-US" dirty="0"/>
          </a:p>
          <a:p>
            <a:pPr marL="158750" indent="0">
              <a:buFontTx/>
              <a:buNone/>
            </a:pPr>
            <a:r>
              <a:rPr lang="en-US" dirty="0"/>
              <a:t>- And so for research, it’s often NOT the raw data that you clinicians are interested in, but the reproducible, pre-computed phenotypes, serving as clinically useful, higher-order inferences sitting on top of the data, that are at the core of a research study</a:t>
            </a:r>
          </a:p>
        </p:txBody>
      </p:sp>
    </p:spTree>
    <p:extLst>
      <p:ext uri="{BB962C8B-B14F-4D97-AF65-F5344CB8AC3E}">
        <p14:creationId xmlns:p14="http://schemas.microsoft.com/office/powerpoint/2010/main" val="402217761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Switching gears away from phenotypes,</a:t>
            </a:r>
          </a:p>
          <a:p>
            <a:endParaRPr lang="en-US" dirty="0"/>
          </a:p>
          <a:p>
            <a:r>
              <a:rPr lang="en-US" dirty="0"/>
              <a:t>Another component of high quality data is Surgical Registries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16FD8EC-5BCE-4E11-B7B2-66756AD8417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52317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Strengths/unique features of MPOG data</a:t>
            </a:r>
          </a:p>
          <a:p>
            <a:pPr marL="171450" indent="-171450">
              <a:buFontTx/>
              <a:buChar char="-"/>
            </a:pPr>
            <a:r>
              <a:rPr lang="en-US" baseline="0" dirty="0" err="1"/>
              <a:t>Intraop</a:t>
            </a:r>
            <a:endParaRPr lang="en-US" baseline="0" dirty="0"/>
          </a:p>
          <a:p>
            <a:pPr marL="171450" indent="-171450">
              <a:buFontTx/>
              <a:buChar char="-"/>
            </a:pPr>
            <a:r>
              <a:rPr lang="en-US" baseline="0" dirty="0"/>
              <a:t>Granularity</a:t>
            </a:r>
          </a:p>
          <a:p>
            <a:pPr marL="171450" indent="-171450">
              <a:buFontTx/>
              <a:buChar char="-"/>
            </a:pPr>
            <a:r>
              <a:rPr lang="en-US" baseline="0" dirty="0"/>
              <a:t>Minute-to-minute physiologic, ventilator, medication/fluid; timestamps, providers, and interventions</a:t>
            </a:r>
          </a:p>
          <a:p>
            <a:pPr marL="171450" indent="-171450">
              <a:buFontTx/>
              <a:buChar char="-"/>
            </a:pPr>
            <a:r>
              <a:rPr lang="en-US" baseline="0" dirty="0"/>
              <a:t>Also access to administrative data </a:t>
            </a:r>
            <a:r>
              <a:rPr lang="en-US" baseline="0" dirty="0">
                <a:sym typeface="Wingdings" panose="05000000000000000000" pitchFamily="2" charset="2"/>
              </a:rPr>
              <a:t> pro fee diagnosis codes, administrative discharge ICD-9/10 codes</a:t>
            </a:r>
            <a:endParaRPr lang="en-US" baseline="0" dirty="0"/>
          </a:p>
          <a:p>
            <a:pPr marL="0" indent="0">
              <a:buFontTx/>
              <a:buNone/>
            </a:pPr>
            <a:endParaRPr lang="en-US" baseline="0" dirty="0">
              <a:sym typeface="Wingdings" panose="05000000000000000000" pitchFamily="2" charset="2"/>
            </a:endParaRPr>
          </a:p>
          <a:p>
            <a:pPr marL="0" indent="0">
              <a:buFontTx/>
              <a:buNone/>
            </a:pPr>
            <a:r>
              <a:rPr lang="en-US" baseline="0" dirty="0">
                <a:sym typeface="Wingdings" panose="05000000000000000000" pitchFamily="2" charset="2"/>
              </a:rPr>
              <a:t>Strength/unique feature STS NSQIP</a:t>
            </a:r>
          </a:p>
          <a:p>
            <a:pPr marL="171450" indent="-171450">
              <a:buFontTx/>
              <a:buChar char="-"/>
            </a:pPr>
            <a:r>
              <a:rPr lang="en-US" baseline="0" dirty="0" err="1">
                <a:sym typeface="Wingdings" panose="05000000000000000000" pitchFamily="2" charset="2"/>
              </a:rPr>
              <a:t>Preop</a:t>
            </a:r>
            <a:r>
              <a:rPr lang="en-US" baseline="0" dirty="0">
                <a:sym typeface="Wingdings" panose="05000000000000000000" pitchFamily="2" charset="2"/>
              </a:rPr>
              <a:t> and Postop</a:t>
            </a:r>
          </a:p>
          <a:p>
            <a:pPr marL="171450" indent="-171450">
              <a:buFontTx/>
              <a:buChar char="-"/>
            </a:pPr>
            <a:r>
              <a:rPr lang="en-US" baseline="0" dirty="0">
                <a:sym typeface="Wingdings" panose="05000000000000000000" pitchFamily="2" charset="2"/>
              </a:rPr>
              <a:t>Quality from painstaking manual review/patient follow-up</a:t>
            </a:r>
          </a:p>
          <a:p>
            <a:pPr marL="171450" indent="-171450">
              <a:buFontTx/>
              <a:buChar char="-"/>
            </a:pPr>
            <a:r>
              <a:rPr lang="en-US" baseline="0" dirty="0">
                <a:sym typeface="Wingdings" panose="05000000000000000000" pitchFamily="2" charset="2"/>
              </a:rPr>
              <a:t>Detailed structured history/physical, surgical procedure details</a:t>
            </a:r>
          </a:p>
          <a:p>
            <a:pPr marL="171450" indent="-171450">
              <a:buFontTx/>
              <a:buChar char="-"/>
            </a:pPr>
            <a:r>
              <a:rPr lang="en-US" baseline="0" dirty="0">
                <a:sym typeface="Wingdings" panose="05000000000000000000" pitchFamily="2" charset="2"/>
              </a:rPr>
              <a:t>Very importantly, outcomes data  mortality, hospital LOS, organ system complications</a:t>
            </a:r>
          </a:p>
          <a:p>
            <a:pPr marL="342900" indent="-342900">
              <a:buFontTx/>
              <a:buChar char="-"/>
            </a:pPr>
            <a:endParaRPr lang="en-US" baseline="0" dirty="0"/>
          </a:p>
          <a:p>
            <a:endParaRPr lang="en-US" dirty="0"/>
          </a:p>
        </p:txBody>
      </p:sp>
      <p:sp>
        <p:nvSpPr>
          <p:cNvPr id="4" name="Slide Number Placeholder 3"/>
          <p:cNvSpPr>
            <a:spLocks noGrp="1"/>
          </p:cNvSpPr>
          <p:nvPr>
            <p:ph type="sldNum" sz="quarter" idx="10"/>
          </p:nvPr>
        </p:nvSpPr>
        <p:spPr/>
        <p:txBody>
          <a:bodyPr/>
          <a:lstStyle/>
          <a:p>
            <a:fld id="{47A63D42-C47A-45C5-B616-715CC7CBDE67}" type="slidenum">
              <a:rPr lang="en-US" smtClean="0"/>
              <a:pPr/>
              <a:t>47</a:t>
            </a:fld>
            <a:endParaRPr lang="en-US"/>
          </a:p>
        </p:txBody>
      </p:sp>
    </p:spTree>
    <p:extLst>
      <p:ext uri="{BB962C8B-B14F-4D97-AF65-F5344CB8AC3E}">
        <p14:creationId xmlns:p14="http://schemas.microsoft.com/office/powerpoint/2010/main" val="246152689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342900" marR="0" lvl="0" indent="-342900" defTabSz="457200" eaLnBrk="1" fontAlgn="auto" latinLnBrk="0" hangingPunct="1">
              <a:lnSpc>
                <a:spcPct val="117999"/>
              </a:lnSpc>
              <a:spcBef>
                <a:spcPts val="0"/>
              </a:spcBef>
              <a:spcAft>
                <a:spcPts val="0"/>
              </a:spcAft>
              <a:buClrTx/>
              <a:buSzTx/>
              <a:buFontTx/>
              <a:buChar char="-"/>
              <a:tabLst/>
              <a:defRPr/>
            </a:pPr>
            <a:r>
              <a:rPr lang="en-US" baseline="0" dirty="0"/>
              <a:t>If successfully integrating this data, can achieve opportunities for research/QI unable to be achieved by either database alone</a:t>
            </a:r>
            <a:endParaRPr lang="en-US" dirty="0"/>
          </a:p>
          <a:p>
            <a:pPr marL="342900" indent="-342900">
              <a:buFontTx/>
              <a:buChar char="-"/>
            </a:pPr>
            <a:endParaRPr lang="en-US" dirty="0"/>
          </a:p>
          <a:p>
            <a:pPr marL="342900" indent="-342900">
              <a:buFontTx/>
              <a:buChar char="-"/>
            </a:pPr>
            <a:r>
              <a:rPr lang="en-US" dirty="0"/>
              <a:t>Can work to integrate surgical registry &amp; MPOG data into one location </a:t>
            </a:r>
          </a:p>
          <a:p>
            <a:pPr marL="342900" indent="-342900">
              <a:buFontTx/>
              <a:buChar char="-"/>
            </a:pPr>
            <a:r>
              <a:rPr lang="en-US" dirty="0"/>
              <a:t>Accessible to both groups with appropriate monitoring of data access &amp; peer review</a:t>
            </a:r>
          </a:p>
          <a:p>
            <a:endParaRPr lang="en-US" dirty="0"/>
          </a:p>
          <a:p>
            <a:pPr marL="342900" indent="-342900">
              <a:buFontTx/>
              <a:buChar char="-"/>
            </a:pPr>
            <a:r>
              <a:rPr lang="en-US" dirty="0"/>
              <a:t>Through combining high-quality processes of care data through MPOG, and high-quality outcomes data through surgical registries</a:t>
            </a:r>
          </a:p>
          <a:p>
            <a:pPr marL="342900" indent="-342900">
              <a:buFontTx/>
              <a:buChar char="-"/>
            </a:pPr>
            <a:r>
              <a:rPr lang="en-US" dirty="0"/>
              <a:t>Can</a:t>
            </a:r>
            <a:r>
              <a:rPr lang="en-US" baseline="0" dirty="0"/>
              <a:t> generate innovative studies like this one lead by Thoracic Anesthesiologist Randy Blank, Thoracic Surgeon </a:t>
            </a:r>
            <a:r>
              <a:rPr lang="en-US" baseline="0" dirty="0" err="1"/>
              <a:t>Benj</a:t>
            </a:r>
            <a:r>
              <a:rPr lang="en-US" baseline="0" dirty="0"/>
              <a:t> Kozower and the UVA team</a:t>
            </a:r>
          </a:p>
          <a:p>
            <a:pPr marL="342900" indent="-342900">
              <a:buFontTx/>
              <a:buChar char="-"/>
            </a:pPr>
            <a:endParaRPr lang="en-US" baseline="0" dirty="0"/>
          </a:p>
          <a:p>
            <a:pPr marL="342900" indent="-342900">
              <a:buFontTx/>
              <a:buChar char="-"/>
            </a:pPr>
            <a:r>
              <a:rPr lang="en-US" baseline="0" dirty="0"/>
              <a:t>Positive externalities – engages surgeons, reinforces relationships that start in the OR, takes them into realms of collaborative research &amp; QI</a:t>
            </a:r>
            <a:endParaRPr lang="en-US" dirty="0"/>
          </a:p>
        </p:txBody>
      </p:sp>
    </p:spTree>
    <p:extLst>
      <p:ext uri="{BB962C8B-B14F-4D97-AF65-F5344CB8AC3E}">
        <p14:creationId xmlns:p14="http://schemas.microsoft.com/office/powerpoint/2010/main" val="360678197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Want to finish the research component of this talk with a few words on how we actually get research data</a:t>
            </a:r>
          </a:p>
          <a:p>
            <a:endParaRPr lang="en-US" dirty="0"/>
          </a:p>
          <a:p>
            <a:r>
              <a:rPr lang="en-US" dirty="0"/>
              <a:t>At the fingertips of qualified clinicians, who again we recognize as being extremely talented folks, but whom we also recognize are not always computer scientists, or a 1</a:t>
            </a:r>
            <a:r>
              <a:rPr lang="en-US" baseline="30000" dirty="0"/>
              <a:t>st</a:t>
            </a:r>
            <a:r>
              <a:rPr lang="en-US" dirty="0"/>
              <a:t> degree relative of your hospital’s chief medical information officer</a:t>
            </a:r>
          </a:p>
          <a:p>
            <a:endParaRPr lang="en-US" dirty="0"/>
          </a:p>
          <a:p>
            <a:r>
              <a:rPr lang="en-US" dirty="0"/>
              <a:t>What success looks like for MPOG research, is if a clinician researcher doesn’t spend 90% of their time on a research project, simply getting access to the data, and 10% doing the analyses/interpreting/publishing results</a:t>
            </a:r>
          </a:p>
          <a:p>
            <a:endParaRPr lang="en-US" dirty="0"/>
          </a:p>
          <a:p>
            <a:r>
              <a:rPr lang="en-US" dirty="0"/>
              <a:t>… but instead the opposite</a:t>
            </a:r>
          </a:p>
          <a:p>
            <a:endParaRPr lang="en-US" dirty="0"/>
          </a:p>
          <a:p>
            <a:r>
              <a:rPr lang="en-US" dirty="0"/>
              <a:t>Our solution for that is MPOG DataDirect</a:t>
            </a:r>
          </a:p>
        </p:txBody>
      </p:sp>
      <p:sp>
        <p:nvSpPr>
          <p:cNvPr id="4" name="Slide Number Placeholder 3"/>
          <p:cNvSpPr>
            <a:spLocks noGrp="1"/>
          </p:cNvSpPr>
          <p:nvPr>
            <p:ph type="sldNum" sz="quarter" idx="5"/>
          </p:nvPr>
        </p:nvSpPr>
        <p:spPr/>
        <p:txBody>
          <a:bodyPr/>
          <a:lstStyle/>
          <a:p>
            <a:fld id="{47A63D42-C47A-45C5-B616-715CC7CBDE67}" type="slidenum">
              <a:rPr lang="en-US" smtClean="0"/>
              <a:pPr/>
              <a:t>49</a:t>
            </a:fld>
            <a:endParaRPr lang="en-US"/>
          </a:p>
        </p:txBody>
      </p:sp>
    </p:spTree>
    <p:extLst>
      <p:ext uri="{BB962C8B-B14F-4D97-AF65-F5344CB8AC3E}">
        <p14:creationId xmlns:p14="http://schemas.microsoft.com/office/powerpoint/2010/main" val="172265782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A63D42-C47A-45C5-B616-715CC7CBDE67}" type="slidenum">
              <a:rPr lang="en-US" smtClean="0"/>
              <a:pPr/>
              <a:t>50</a:t>
            </a:fld>
            <a:endParaRPr lang="en-US"/>
          </a:p>
        </p:txBody>
      </p:sp>
    </p:spTree>
    <p:extLst>
      <p:ext uri="{BB962C8B-B14F-4D97-AF65-F5344CB8AC3E}">
        <p14:creationId xmlns:p14="http://schemas.microsoft.com/office/powerpoint/2010/main" val="2842475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So just a quick intro about Multicenter </a:t>
            </a:r>
            <a:r>
              <a:rPr lang="en-US" dirty="0" err="1"/>
              <a:t>Periop</a:t>
            </a:r>
            <a:r>
              <a:rPr lang="en-US" dirty="0"/>
              <a:t> Outcomes Group, or MPOG for short</a:t>
            </a:r>
          </a:p>
          <a:p>
            <a:pPr marL="171450" indent="-171450">
              <a:buFontTx/>
              <a:buChar char="-"/>
            </a:pPr>
            <a:endParaRPr lang="en-US" dirty="0"/>
          </a:p>
          <a:p>
            <a:pPr marL="171450" indent="-171450">
              <a:buFontTx/>
              <a:buChar char="-"/>
            </a:pPr>
            <a:r>
              <a:rPr lang="en-US" dirty="0"/>
              <a:t>Founded in 2008</a:t>
            </a:r>
          </a:p>
          <a:p>
            <a:pPr marL="171450" indent="-171450">
              <a:buFontTx/>
              <a:buChar char="-"/>
            </a:pPr>
            <a:r>
              <a:rPr lang="en-US" dirty="0"/>
              <a:t>It’s a collaborative of over 50 academic &amp; community US hospitals</a:t>
            </a:r>
          </a:p>
          <a:p>
            <a:pPr marL="171450" indent="-171450">
              <a:buFontTx/>
              <a:buChar char="-"/>
            </a:pPr>
            <a:r>
              <a:rPr lang="en-US" dirty="0"/>
              <a:t>In which aggregate EHR data from </a:t>
            </a:r>
            <a:r>
              <a:rPr lang="en-US" dirty="0" err="1"/>
              <a:t>preop</a:t>
            </a:r>
            <a:r>
              <a:rPr lang="en-US" dirty="0" err="1">
                <a:sym typeface="Wingdings" panose="05000000000000000000" pitchFamily="2" charset="2"/>
              </a:rPr>
              <a:t>PACU</a:t>
            </a:r>
            <a:r>
              <a:rPr lang="en-US" dirty="0">
                <a:sym typeface="Wingdings" panose="05000000000000000000" pitchFamily="2" charset="2"/>
              </a:rPr>
              <a:t> are collected,</a:t>
            </a:r>
            <a:r>
              <a:rPr lang="en-US" dirty="0"/>
              <a:t> for any case requiring an anesthesiologist to be present, along with other complementary sources</a:t>
            </a:r>
          </a:p>
          <a:p>
            <a:pPr marL="171450" indent="-171450">
              <a:buFontTx/>
              <a:buChar char="-"/>
            </a:pPr>
            <a:r>
              <a:rPr lang="en-US" dirty="0"/>
              <a:t>Transmitted to a central repository every month</a:t>
            </a:r>
          </a:p>
          <a:p>
            <a:pPr marL="171450" indent="-171450">
              <a:buFontTx/>
              <a:buChar char="-"/>
            </a:pPr>
            <a:endParaRPr lang="en-US" dirty="0"/>
          </a:p>
          <a:p>
            <a:pPr marL="171450" indent="-171450">
              <a:buFontTx/>
              <a:buChar char="-"/>
            </a:pPr>
            <a:r>
              <a:rPr lang="en-US" dirty="0"/>
              <a:t>And with appropriate protections/data governance policies in place</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dirty="0"/>
              <a:t>Has been used to develop clinical Quality Improvement measures, including individualized performance feedback emails Sent to &gt;7,000 anesthesiology faculty, residents, and nurse anesthetists across the US each month</a:t>
            </a:r>
          </a:p>
          <a:p>
            <a:pPr marL="171450" indent="-171450">
              <a:buFontTx/>
              <a:buChar char="-"/>
            </a:pPr>
            <a:r>
              <a:rPr lang="en-US" dirty="0"/>
              <a:t>As well as perform multicenter outcomes research</a:t>
            </a:r>
          </a:p>
        </p:txBody>
      </p:sp>
      <p:sp>
        <p:nvSpPr>
          <p:cNvPr id="4" name="Slide Number Placeholder 3"/>
          <p:cNvSpPr>
            <a:spLocks noGrp="1"/>
          </p:cNvSpPr>
          <p:nvPr>
            <p:ph type="sldNum" sz="quarter" idx="5"/>
          </p:nvPr>
        </p:nvSpPr>
        <p:spPr/>
        <p:txBody>
          <a:bodyPr/>
          <a:lstStyle/>
          <a:p>
            <a:fld id="{47A63D42-C47A-45C5-B616-715CC7CBDE67}" type="slidenum">
              <a:rPr lang="en-US" smtClean="0"/>
              <a:pPr/>
              <a:t>5</a:t>
            </a:fld>
            <a:endParaRPr lang="en-US"/>
          </a:p>
        </p:txBody>
      </p:sp>
    </p:spTree>
    <p:extLst>
      <p:ext uri="{BB962C8B-B14F-4D97-AF65-F5344CB8AC3E}">
        <p14:creationId xmlns:p14="http://schemas.microsoft.com/office/powerpoint/2010/main" val="124997009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putting this all together, what does the ideal learning health system look like -- in part aided by MPOG but driven by committed, local clinicians across </a:t>
            </a:r>
            <a:r>
              <a:rPr lang="en-US" dirty="0" err="1"/>
              <a:t>hopitals</a:t>
            </a:r>
            <a:r>
              <a:rPr lang="en-US" dirty="0"/>
              <a:t>?</a:t>
            </a:r>
          </a:p>
          <a:p>
            <a:endParaRPr lang="en-US" dirty="0"/>
          </a:p>
          <a:p>
            <a:r>
              <a:rPr lang="en-US" dirty="0"/>
              <a:t>*</a:t>
            </a:r>
          </a:p>
          <a:p>
            <a:r>
              <a:rPr lang="en-US" dirty="0"/>
              <a:t>-  Well, to sum this </a:t>
            </a:r>
            <a:r>
              <a:rPr lang="en-US"/>
              <a:t>up, we </a:t>
            </a:r>
            <a:r>
              <a:rPr lang="en-US" dirty="0"/>
              <a:t>start with the practicing clinician, caring for patients and generating electronic health data</a:t>
            </a:r>
          </a:p>
          <a:p>
            <a:pPr marL="171450" indent="-171450">
              <a:buFontTx/>
              <a:buChar char="-"/>
            </a:pPr>
            <a:r>
              <a:rPr lang="en-US" dirty="0"/>
              <a:t>We take that data, and we clean it, and analyze it</a:t>
            </a:r>
          </a:p>
          <a:p>
            <a:pPr marL="171450" indent="-171450">
              <a:buFontTx/>
              <a:buChar char="-"/>
            </a:pPr>
            <a:r>
              <a:rPr lang="en-US" dirty="0"/>
              <a:t>And we can test hypotheses that may lead to a research publication</a:t>
            </a:r>
          </a:p>
          <a:p>
            <a:pPr marL="171450" indent="-171450">
              <a:buFontTx/>
              <a:buChar char="-"/>
            </a:pPr>
            <a:r>
              <a:rPr lang="en-US" dirty="0"/>
              <a:t>These publications informing best practices can then be discussed at MPOG quality committee meetings</a:t>
            </a:r>
          </a:p>
          <a:p>
            <a:pPr marL="171450" indent="-171450">
              <a:buFontTx/>
              <a:buChar char="-"/>
            </a:pPr>
            <a:r>
              <a:rPr lang="en-US" dirty="0"/>
              <a:t>In which quality measures are designed and refined</a:t>
            </a:r>
          </a:p>
          <a:p>
            <a:pPr marL="171450" indent="-171450">
              <a:buFontTx/>
              <a:buChar char="-"/>
            </a:pPr>
            <a:r>
              <a:rPr lang="en-US" dirty="0"/>
              <a:t>And then locally implemented by a team of institution-specific anesthesia quality champions</a:t>
            </a:r>
          </a:p>
          <a:p>
            <a:pPr marL="171450" indent="-171450">
              <a:buFontTx/>
              <a:buChar char="-"/>
            </a:pPr>
            <a:r>
              <a:rPr lang="en-US" dirty="0"/>
              <a:t>Circling back to the clinician improving anesthesia care</a:t>
            </a:r>
          </a:p>
          <a:p>
            <a:endParaRPr lang="en-US" dirty="0"/>
          </a:p>
        </p:txBody>
      </p:sp>
      <p:sp>
        <p:nvSpPr>
          <p:cNvPr id="4" name="Slide Number Placeholder 3"/>
          <p:cNvSpPr>
            <a:spLocks noGrp="1"/>
          </p:cNvSpPr>
          <p:nvPr>
            <p:ph type="sldNum" sz="quarter" idx="10"/>
          </p:nvPr>
        </p:nvSpPr>
        <p:spPr/>
        <p:txBody>
          <a:bodyPr/>
          <a:lstStyle/>
          <a:p>
            <a:fld id="{338DB970-AF1B-0C4D-9373-17BC8B0079FD}" type="slidenum">
              <a:rPr lang="en-US" smtClean="0"/>
              <a:t>52</a:t>
            </a:fld>
            <a:endParaRPr lang="en-US"/>
          </a:p>
        </p:txBody>
      </p:sp>
    </p:spTree>
    <p:extLst>
      <p:ext uri="{BB962C8B-B14F-4D97-AF65-F5344CB8AC3E}">
        <p14:creationId xmlns:p14="http://schemas.microsoft.com/office/powerpoint/2010/main" val="1230379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MPOG</a:t>
            </a:r>
            <a:r>
              <a:rPr lang="en-US" baseline="0" dirty="0"/>
              <a:t> originally started as a group interested in conducting large scale multicenter observational trials, but now has a dual focus…</a:t>
            </a:r>
            <a:endParaRPr lang="en-US" dirty="0"/>
          </a:p>
        </p:txBody>
      </p:sp>
      <p:sp>
        <p:nvSpPr>
          <p:cNvPr id="4" name="Slide Number Placeholder 3"/>
          <p:cNvSpPr>
            <a:spLocks noGrp="1"/>
          </p:cNvSpPr>
          <p:nvPr>
            <p:ph type="sldNum" sz="quarter" idx="10"/>
          </p:nvPr>
        </p:nvSpPr>
        <p:spPr/>
        <p:txBody>
          <a:bodyPr/>
          <a:lstStyle/>
          <a:p>
            <a:fld id="{B16FD8EC-5BCE-4E11-B7B2-66756AD84178}" type="slidenum">
              <a:rPr lang="en-US" smtClean="0"/>
              <a:t>6</a:t>
            </a:fld>
            <a:endParaRPr lang="en-US"/>
          </a:p>
        </p:txBody>
      </p:sp>
    </p:spTree>
    <p:extLst>
      <p:ext uri="{BB962C8B-B14F-4D97-AF65-F5344CB8AC3E}">
        <p14:creationId xmlns:p14="http://schemas.microsoft.com/office/powerpoint/2010/main" val="3481602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dirty="0"/>
              <a:t>Here’s a broad picture of the data flowing into MPOG</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dirty="0"/>
              <a:t>With access protected through appropriate IRBs, DUAs, and anesthesiologist oversight</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US" dirty="0"/>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dirty="0"/>
              <a:t>Minute-to-minute physiologic data (vital signs, ventilator)</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dirty="0"/>
              <a:t>Lab values (365 days preop to 365 days postop)</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dirty="0">
                <a:sym typeface="Wingdings" panose="05000000000000000000" pitchFamily="2" charset="2"/>
              </a:rPr>
              <a:t>Medication, fluid, blood product, perioperative intervention data available as part of routine care</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dirty="0">
                <a:sym typeface="Wingdings" panose="05000000000000000000" pitchFamily="2" charset="2"/>
              </a:rPr>
              <a:t>Administrative billing data</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dirty="0">
                <a:sym typeface="Wingdings" panose="05000000000000000000" pitchFamily="2" charset="2"/>
              </a:rPr>
              <a:t>And for select approved projects, MPOG data integrated with surgical registries such as NSQIP, STS</a:t>
            </a:r>
            <a:endParaRPr lang="en-US" dirty="0"/>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US" dirty="0"/>
          </a:p>
          <a:p>
            <a:endParaRPr lang="en-US" dirty="0"/>
          </a:p>
        </p:txBody>
      </p:sp>
      <p:sp>
        <p:nvSpPr>
          <p:cNvPr id="4" name="Slide Number Placeholder 3"/>
          <p:cNvSpPr>
            <a:spLocks noGrp="1"/>
          </p:cNvSpPr>
          <p:nvPr>
            <p:ph type="sldNum" sz="quarter" idx="5"/>
          </p:nvPr>
        </p:nvSpPr>
        <p:spPr/>
        <p:txBody>
          <a:bodyPr/>
          <a:lstStyle/>
          <a:p>
            <a:fld id="{47A63D42-C47A-45C5-B616-715CC7CBDE67}" type="slidenum">
              <a:rPr lang="en-US" smtClean="0"/>
              <a:pPr/>
              <a:t>7</a:t>
            </a:fld>
            <a:endParaRPr lang="en-US"/>
          </a:p>
        </p:txBody>
      </p:sp>
    </p:spTree>
    <p:extLst>
      <p:ext uri="{BB962C8B-B14F-4D97-AF65-F5344CB8AC3E}">
        <p14:creationId xmlns:p14="http://schemas.microsoft.com/office/powerpoint/2010/main" val="659100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Lots of data</a:t>
            </a:r>
          </a:p>
          <a:p>
            <a:pPr marL="171450" indent="-171450">
              <a:buFontTx/>
              <a:buChar char="-"/>
            </a:pPr>
            <a:r>
              <a:rPr lang="en-US" dirty="0"/>
              <a:t>No longer an issue of study power for research, or adequate capture of variation in care processes for QI</a:t>
            </a:r>
          </a:p>
          <a:p>
            <a:pPr marL="171450" indent="-171450">
              <a:buFontTx/>
              <a:buChar char="-"/>
            </a:pPr>
            <a:r>
              <a:rPr lang="en-US" dirty="0"/>
              <a:t>More an issue of how to make data quality better </a:t>
            </a:r>
            <a:r>
              <a:rPr lang="en-US" dirty="0">
                <a:sym typeface="Wingdings" panose="05000000000000000000" pitchFamily="2" charset="2"/>
              </a:rPr>
              <a:t> going for completeness, accuracy, and relevance to the clinician end user</a:t>
            </a:r>
          </a:p>
          <a:p>
            <a:pPr marL="628650" lvl="1" indent="-171450">
              <a:buFontTx/>
              <a:buChar char="-"/>
            </a:pPr>
            <a:r>
              <a:rPr lang="en-US" dirty="0">
                <a:sym typeface="Wingdings" panose="05000000000000000000" pitchFamily="2" charset="2"/>
              </a:rPr>
              <a:t>Not everything that is measurable matters, and vice-versa</a:t>
            </a:r>
          </a:p>
          <a:p>
            <a:pPr marL="628650" lvl="1" indent="-171450">
              <a:buFontTx/>
              <a:buChar char="-"/>
            </a:pPr>
            <a:r>
              <a:rPr lang="en-US" dirty="0">
                <a:sym typeface="Wingdings" panose="05000000000000000000" pitchFamily="2" charset="2"/>
              </a:rPr>
              <a:t>And so we are continuously re-evaluating </a:t>
            </a:r>
          </a:p>
          <a:p>
            <a:pPr marL="1085850" lvl="2" indent="-171450">
              <a:buFontTx/>
              <a:buChar char="-"/>
            </a:pPr>
            <a:r>
              <a:rPr lang="en-US" dirty="0">
                <a:sym typeface="Wingdings" panose="05000000000000000000" pitchFamily="2" charset="2"/>
              </a:rPr>
              <a:t>how do we stay true to the MPOG QI &amp; Research missions </a:t>
            </a:r>
          </a:p>
          <a:p>
            <a:pPr marL="1085850" lvl="2" indent="-171450">
              <a:buFontTx/>
              <a:buChar char="-"/>
            </a:pPr>
            <a:r>
              <a:rPr lang="en-US" dirty="0">
                <a:sym typeface="Wingdings" panose="05000000000000000000" pitchFamily="2" charset="2"/>
              </a:rPr>
              <a:t>and best serve the interests of participating institutions which serve as our guiding north star…</a:t>
            </a:r>
            <a:endParaRPr lang="en-US" dirty="0"/>
          </a:p>
          <a:p>
            <a:pPr marL="171450" indent="-171450">
              <a:buFontTx/>
              <a:buChar char="-"/>
            </a:pPr>
            <a:endParaRPr lang="en-US" dirty="0"/>
          </a:p>
        </p:txBody>
      </p:sp>
      <p:sp>
        <p:nvSpPr>
          <p:cNvPr id="4" name="Slide Number Placeholder 3"/>
          <p:cNvSpPr>
            <a:spLocks noGrp="1"/>
          </p:cNvSpPr>
          <p:nvPr>
            <p:ph type="sldNum" sz="quarter" idx="5"/>
          </p:nvPr>
        </p:nvSpPr>
        <p:spPr/>
        <p:txBody>
          <a:bodyPr/>
          <a:lstStyle/>
          <a:p>
            <a:fld id="{47A63D42-C47A-45C5-B616-715CC7CBDE67}" type="slidenum">
              <a:rPr lang="en-US" smtClean="0"/>
              <a:pPr/>
              <a:t>8</a:t>
            </a:fld>
            <a:endParaRPr lang="en-US"/>
          </a:p>
        </p:txBody>
      </p:sp>
    </p:spTree>
    <p:extLst>
      <p:ext uri="{BB962C8B-B14F-4D97-AF65-F5344CB8AC3E}">
        <p14:creationId xmlns:p14="http://schemas.microsoft.com/office/powerpoint/2010/main" val="281689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Beyond the size of the database, and speaking to the breadth of participation…</a:t>
            </a:r>
          </a:p>
          <a:p>
            <a:pPr marL="171450" marR="0" lvl="0" indent="-171450" algn="l" defTabSz="914400" rtl="0" eaLnBrk="0" fontAlgn="base" latinLnBrk="0" hangingPunct="0">
              <a:lnSpc>
                <a:spcPct val="100000"/>
              </a:lnSpc>
              <a:spcBef>
                <a:spcPct val="30000"/>
              </a:spcBef>
              <a:spcAft>
                <a:spcPct val="0"/>
              </a:spcAft>
              <a:buClrTx/>
              <a:buSzTx/>
              <a:buFontTx/>
              <a:buChar char="-"/>
              <a:tabLst/>
              <a:defRPr/>
            </a:pPr>
            <a:r>
              <a:rPr lang="en-US" dirty="0"/>
              <a:t>Here’s a map of MPOG, &gt;50 </a:t>
            </a:r>
            <a:r>
              <a:rPr lang="en-US" baseline="0" dirty="0"/>
              <a:t>hospitals working together, to help improve care for patients undergoing surgery.  There about 20 hospitals in the consortium from the state of MI, and about 30 hospitals outside the rest of the country, and 2 in Netherlands…</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baseline="0" dirty="0"/>
          </a:p>
          <a:p>
            <a:r>
              <a:rPr lang="en-US" dirty="0"/>
              <a:t>All MPOG</a:t>
            </a:r>
            <a:r>
              <a:rPr lang="en-US" baseline="0" dirty="0"/>
              <a:t> sites have an electronic health record, and extract data from their EHR to a local database.  The data is then checked for accuracy and scrubbed of PHI, and send to the coordinating center.</a:t>
            </a:r>
            <a:endParaRPr lang="en-US" dirty="0"/>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US" dirty="0"/>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US" dirty="0"/>
          </a:p>
          <a:p>
            <a:pPr marL="171450" marR="0" lvl="0" indent="-171450" algn="l" defTabSz="914400" rtl="0" eaLnBrk="0" fontAlgn="base" latinLnBrk="0" hangingPunct="0">
              <a:lnSpc>
                <a:spcPct val="100000"/>
              </a:lnSpc>
              <a:spcBef>
                <a:spcPct val="30000"/>
              </a:spcBef>
              <a:spcAft>
                <a:spcPct val="0"/>
              </a:spcAft>
              <a:buClrTx/>
              <a:buSzTx/>
              <a:buFontTx/>
              <a:buChar char="-"/>
              <a:tabLst/>
              <a:defRPr/>
            </a:pPr>
            <a:endParaRPr lang="en-US" dirty="0"/>
          </a:p>
        </p:txBody>
      </p:sp>
      <p:sp>
        <p:nvSpPr>
          <p:cNvPr id="4" name="Slide Number Placeholder 3"/>
          <p:cNvSpPr>
            <a:spLocks noGrp="1"/>
          </p:cNvSpPr>
          <p:nvPr>
            <p:ph type="sldNum" sz="quarter" idx="5"/>
          </p:nvPr>
        </p:nvSpPr>
        <p:spPr/>
        <p:txBody>
          <a:bodyPr/>
          <a:lstStyle/>
          <a:p>
            <a:fld id="{47A63D42-C47A-45C5-B616-715CC7CBDE67}" type="slidenum">
              <a:rPr lang="en-US" smtClean="0"/>
              <a:pPr/>
              <a:t>9</a:t>
            </a:fld>
            <a:endParaRPr lang="en-US"/>
          </a:p>
        </p:txBody>
      </p:sp>
    </p:spTree>
    <p:extLst>
      <p:ext uri="{BB962C8B-B14F-4D97-AF65-F5344CB8AC3E}">
        <p14:creationId xmlns:p14="http://schemas.microsoft.com/office/powerpoint/2010/main" val="33382869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B9406-C7B8-47F5-BEA0-26A7F56244BA}"/>
              </a:ext>
            </a:extLst>
          </p:cNvPr>
          <p:cNvSpPr>
            <a:spLocks noGrp="1"/>
          </p:cNvSpPr>
          <p:nvPr>
            <p:ph type="title" hasCustomPrompt="1"/>
          </p:nvPr>
        </p:nvSpPr>
        <p:spPr>
          <a:xfrm>
            <a:off x="609600" y="2057400"/>
            <a:ext cx="10972800" cy="646317"/>
          </a:xfrm>
        </p:spPr>
        <p:txBody>
          <a:bodyPr anchor="t"/>
          <a:lstStyle>
            <a:lvl1pPr algn="l">
              <a:defRPr sz="3600"/>
            </a:lvl1pPr>
          </a:lstStyle>
          <a:p>
            <a:r>
              <a:rPr lang="en-US" dirty="0"/>
              <a:t>Click to edit Master Title</a:t>
            </a:r>
          </a:p>
        </p:txBody>
      </p:sp>
      <p:sp>
        <p:nvSpPr>
          <p:cNvPr id="4" name="Line 39">
            <a:extLst>
              <a:ext uri="{FF2B5EF4-FFF2-40B4-BE49-F238E27FC236}">
                <a16:creationId xmlns:a16="http://schemas.microsoft.com/office/drawing/2014/main" id="{FE055A90-BB08-4078-911A-83E55D6148C1}"/>
              </a:ext>
            </a:extLst>
          </p:cNvPr>
          <p:cNvSpPr>
            <a:spLocks noChangeShapeType="1"/>
          </p:cNvSpPr>
          <p:nvPr userDrawn="1"/>
        </p:nvSpPr>
        <p:spPr bwMode="auto">
          <a:xfrm>
            <a:off x="609600" y="6248400"/>
            <a:ext cx="7772400" cy="0"/>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sp>
        <p:nvSpPr>
          <p:cNvPr id="5" name="Content Placeholder 2">
            <a:extLst>
              <a:ext uri="{FF2B5EF4-FFF2-40B4-BE49-F238E27FC236}">
                <a16:creationId xmlns:a16="http://schemas.microsoft.com/office/drawing/2014/main" id="{9569471D-3B37-4227-AB75-FC96AF218764}"/>
              </a:ext>
            </a:extLst>
          </p:cNvPr>
          <p:cNvSpPr>
            <a:spLocks noGrp="1"/>
          </p:cNvSpPr>
          <p:nvPr>
            <p:ph idx="1" hasCustomPrompt="1"/>
          </p:nvPr>
        </p:nvSpPr>
        <p:spPr>
          <a:xfrm>
            <a:off x="609601" y="4648200"/>
            <a:ext cx="10972799" cy="1524000"/>
          </a:xfrm>
        </p:spPr>
        <p:txBody>
          <a:bodyPr/>
          <a:lstStyle>
            <a:lvl1pPr marL="0" indent="0">
              <a:buNone/>
              <a:defRPr sz="1800"/>
            </a:lvl1pPr>
            <a:lvl2pPr marL="342900" indent="0">
              <a:buNone/>
              <a:defRPr/>
            </a:lvl2pPr>
            <a:lvl3pPr marL="682625" indent="0">
              <a:buNone/>
              <a:defRPr/>
            </a:lvl3pPr>
            <a:lvl4pPr marL="1027112" indent="0">
              <a:buNone/>
              <a:defRPr/>
            </a:lvl4pPr>
          </a:lstStyle>
          <a:p>
            <a:pPr lvl="0"/>
            <a:r>
              <a:rPr lang="en-US" dirty="0"/>
              <a:t>First Last Name, MD, PhD</a:t>
            </a:r>
            <a:br>
              <a:rPr lang="en-US" dirty="0"/>
            </a:br>
            <a:r>
              <a:rPr lang="en-US" dirty="0"/>
              <a:t>Position/Title</a:t>
            </a:r>
            <a:br>
              <a:rPr lang="en-US" dirty="0"/>
            </a:br>
            <a:r>
              <a:rPr lang="en-US" dirty="0"/>
              <a:t>Department</a:t>
            </a:r>
            <a:br>
              <a:rPr lang="en-US" dirty="0"/>
            </a:br>
            <a:r>
              <a:rPr lang="en-US" dirty="0"/>
              <a:t>Institution</a:t>
            </a:r>
          </a:p>
        </p:txBody>
      </p:sp>
      <p:pic>
        <p:nvPicPr>
          <p:cNvPr id="6" name="Picture 5">
            <a:extLst>
              <a:ext uri="{FF2B5EF4-FFF2-40B4-BE49-F238E27FC236}">
                <a16:creationId xmlns:a16="http://schemas.microsoft.com/office/drawing/2014/main" id="{55A6F1F8-CBDC-43A9-97A6-49381ECF4A4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58200" y="5927652"/>
            <a:ext cx="3124200" cy="723316"/>
          </a:xfrm>
          <a:prstGeom prst="rect">
            <a:avLst/>
          </a:prstGeom>
        </p:spPr>
      </p:pic>
    </p:spTree>
    <p:extLst>
      <p:ext uri="{BB962C8B-B14F-4D97-AF65-F5344CB8AC3E}">
        <p14:creationId xmlns:p14="http://schemas.microsoft.com/office/powerpoint/2010/main" val="2783319211"/>
      </p:ext>
    </p:extLst>
  </p:cSld>
  <p:clrMapOvr>
    <a:masterClrMapping/>
  </p:clrMapOvr>
  <p:transition spd="med"/>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2180744350"/>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09617" y="1265238"/>
            <a:ext cx="615525" cy="49466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35567" y="1265238"/>
            <a:ext cx="8070851" cy="49466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265456672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73667" y="1215108"/>
            <a:ext cx="10993967" cy="523206"/>
          </a:xfrm>
        </p:spPr>
        <p:txBody>
          <a:bodyPr/>
          <a:lstStyle/>
          <a:p>
            <a:r>
              <a:rPr lang="en-US"/>
              <a:t>Click to edit Master title style</a:t>
            </a:r>
          </a:p>
        </p:txBody>
      </p:sp>
      <p:sp>
        <p:nvSpPr>
          <p:cNvPr id="3" name="Table Placeholder 2"/>
          <p:cNvSpPr>
            <a:spLocks noGrp="1"/>
          </p:cNvSpPr>
          <p:nvPr>
            <p:ph type="tbl" idx="1"/>
          </p:nvPr>
        </p:nvSpPr>
        <p:spPr>
          <a:xfrm>
            <a:off x="935567" y="2176463"/>
            <a:ext cx="9652000" cy="4035425"/>
          </a:xfrm>
        </p:spPr>
        <p:txBody>
          <a:bodyPr/>
          <a:lstStyle/>
          <a:p>
            <a:pPr lvl="0"/>
            <a:endParaRPr lang="en-US" noProof="0"/>
          </a:p>
        </p:txBody>
      </p:sp>
      <p:sp>
        <p:nvSpPr>
          <p:cNvPr id="12"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785744856"/>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73667" y="228600"/>
            <a:ext cx="10993967" cy="523206"/>
          </a:xfrm>
        </p:spPr>
        <p:txBody>
          <a:bodyPr/>
          <a:lstStyle>
            <a:lvl1pPr>
              <a:defRPr sz="28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Text Placeholder 2"/>
          <p:cNvSpPr>
            <a:spLocks noGrp="1"/>
          </p:cNvSpPr>
          <p:nvPr>
            <p:ph type="body" sz="half" idx="1"/>
          </p:nvPr>
        </p:nvSpPr>
        <p:spPr>
          <a:xfrm>
            <a:off x="935567" y="993776"/>
            <a:ext cx="4724400" cy="4035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863167" y="993776"/>
            <a:ext cx="4724400" cy="40354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304461423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4996697-F66F-4221-B2DF-F9166EBA2A18}"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DC542-A72C-4DF0-8299-E88167734F6D}" type="slidenum">
              <a:rPr lang="en-US" smtClean="0"/>
              <a:t>‹#›</a:t>
            </a:fld>
            <a:endParaRPr lang="en-US"/>
          </a:p>
        </p:txBody>
      </p:sp>
    </p:spTree>
    <p:extLst>
      <p:ext uri="{BB962C8B-B14F-4D97-AF65-F5344CB8AC3E}">
        <p14:creationId xmlns:p14="http://schemas.microsoft.com/office/powerpoint/2010/main" val="38596493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996697-F66F-4221-B2DF-F9166EBA2A18}"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DC542-A72C-4DF0-8299-E88167734F6D}" type="slidenum">
              <a:rPr lang="en-US" smtClean="0"/>
              <a:t>‹#›</a:t>
            </a:fld>
            <a:endParaRPr lang="en-US"/>
          </a:p>
        </p:txBody>
      </p:sp>
    </p:spTree>
    <p:extLst>
      <p:ext uri="{BB962C8B-B14F-4D97-AF65-F5344CB8AC3E}">
        <p14:creationId xmlns:p14="http://schemas.microsoft.com/office/powerpoint/2010/main" val="1814106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996697-F66F-4221-B2DF-F9166EBA2A18}"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DC542-A72C-4DF0-8299-E88167734F6D}" type="slidenum">
              <a:rPr lang="en-US" smtClean="0"/>
              <a:t>‹#›</a:t>
            </a:fld>
            <a:endParaRPr lang="en-US"/>
          </a:p>
        </p:txBody>
      </p:sp>
    </p:spTree>
    <p:extLst>
      <p:ext uri="{BB962C8B-B14F-4D97-AF65-F5344CB8AC3E}">
        <p14:creationId xmlns:p14="http://schemas.microsoft.com/office/powerpoint/2010/main" val="6063838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996697-F66F-4221-B2DF-F9166EBA2A18}"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3DC542-A72C-4DF0-8299-E88167734F6D}" type="slidenum">
              <a:rPr lang="en-US" smtClean="0"/>
              <a:t>‹#›</a:t>
            </a:fld>
            <a:endParaRPr lang="en-US"/>
          </a:p>
        </p:txBody>
      </p:sp>
    </p:spTree>
    <p:extLst>
      <p:ext uri="{BB962C8B-B14F-4D97-AF65-F5344CB8AC3E}">
        <p14:creationId xmlns:p14="http://schemas.microsoft.com/office/powerpoint/2010/main" val="39403629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996697-F66F-4221-B2DF-F9166EBA2A18}" type="datetimeFigureOut">
              <a:rPr lang="en-US" smtClean="0"/>
              <a:t>2/15/2023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C3DC542-A72C-4DF0-8299-E88167734F6D}" type="slidenum">
              <a:rPr lang="en-US" smtClean="0"/>
              <a:t>‹#›</a:t>
            </a:fld>
            <a:endParaRPr lang="en-US"/>
          </a:p>
        </p:txBody>
      </p:sp>
    </p:spTree>
    <p:extLst>
      <p:ext uri="{BB962C8B-B14F-4D97-AF65-F5344CB8AC3E}">
        <p14:creationId xmlns:p14="http://schemas.microsoft.com/office/powerpoint/2010/main" val="33006047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996697-F66F-4221-B2DF-F9166EBA2A18}" type="datetimeFigureOut">
              <a:rPr lang="en-US" smtClean="0"/>
              <a:t>2/15/2023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C3DC542-A72C-4DF0-8299-E88167734F6D}" type="slidenum">
              <a:rPr lang="en-US" smtClean="0"/>
              <a:t>‹#›</a:t>
            </a:fld>
            <a:endParaRPr lang="en-US"/>
          </a:p>
        </p:txBody>
      </p:sp>
    </p:spTree>
    <p:extLst>
      <p:ext uri="{BB962C8B-B14F-4D97-AF65-F5344CB8AC3E}">
        <p14:creationId xmlns:p14="http://schemas.microsoft.com/office/powerpoint/2010/main" val="19059594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1" y="337796"/>
            <a:ext cx="10972801" cy="523206"/>
          </a:xfrm>
        </p:spPr>
        <p:txBody>
          <a:bodyPr/>
          <a:lstStyle>
            <a:lvl1pPr>
              <a:defRPr sz="2800">
                <a:latin typeface="Calibri" panose="020F0502020204030204" pitchFamily="34" charset="0"/>
                <a:cs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609601" y="1219200"/>
            <a:ext cx="10972799" cy="4953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3128115953"/>
      </p:ext>
    </p:extLst>
  </p:cSld>
  <p:clrMapOvr>
    <a:masterClrMapping/>
  </p:clrMapOvr>
  <p:transition spd="med"/>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996697-F66F-4221-B2DF-F9166EBA2A18}" type="datetimeFigureOut">
              <a:rPr lang="en-US" smtClean="0"/>
              <a:t>2/15/2023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C3DC542-A72C-4DF0-8299-E88167734F6D}" type="slidenum">
              <a:rPr lang="en-US" smtClean="0"/>
              <a:t>‹#›</a:t>
            </a:fld>
            <a:endParaRPr lang="en-US"/>
          </a:p>
        </p:txBody>
      </p:sp>
    </p:spTree>
    <p:extLst>
      <p:ext uri="{BB962C8B-B14F-4D97-AF65-F5344CB8AC3E}">
        <p14:creationId xmlns:p14="http://schemas.microsoft.com/office/powerpoint/2010/main" val="18645163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996697-F66F-4221-B2DF-F9166EBA2A18}"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3DC542-A72C-4DF0-8299-E88167734F6D}" type="slidenum">
              <a:rPr lang="en-US" smtClean="0"/>
              <a:t>‹#›</a:t>
            </a:fld>
            <a:endParaRPr lang="en-US"/>
          </a:p>
        </p:txBody>
      </p:sp>
    </p:spTree>
    <p:extLst>
      <p:ext uri="{BB962C8B-B14F-4D97-AF65-F5344CB8AC3E}">
        <p14:creationId xmlns:p14="http://schemas.microsoft.com/office/powerpoint/2010/main" val="33650304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996697-F66F-4221-B2DF-F9166EBA2A18}"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3DC542-A72C-4DF0-8299-E88167734F6D}" type="slidenum">
              <a:rPr lang="en-US" smtClean="0"/>
              <a:t>‹#›</a:t>
            </a:fld>
            <a:endParaRPr lang="en-US"/>
          </a:p>
        </p:txBody>
      </p:sp>
    </p:spTree>
    <p:extLst>
      <p:ext uri="{BB962C8B-B14F-4D97-AF65-F5344CB8AC3E}">
        <p14:creationId xmlns:p14="http://schemas.microsoft.com/office/powerpoint/2010/main" val="21859989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996697-F66F-4221-B2DF-F9166EBA2A18}"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DC542-A72C-4DF0-8299-E88167734F6D}" type="slidenum">
              <a:rPr lang="en-US" smtClean="0"/>
              <a:t>‹#›</a:t>
            </a:fld>
            <a:endParaRPr lang="en-US"/>
          </a:p>
        </p:txBody>
      </p:sp>
    </p:spTree>
    <p:extLst>
      <p:ext uri="{BB962C8B-B14F-4D97-AF65-F5344CB8AC3E}">
        <p14:creationId xmlns:p14="http://schemas.microsoft.com/office/powerpoint/2010/main" val="19082944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996697-F66F-4221-B2DF-F9166EBA2A18}"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3DC542-A72C-4DF0-8299-E88167734F6D}" type="slidenum">
              <a:rPr lang="en-US" smtClean="0"/>
              <a:t>‹#›</a:t>
            </a:fld>
            <a:endParaRPr lang="en-US"/>
          </a:p>
        </p:txBody>
      </p:sp>
    </p:spTree>
    <p:extLst>
      <p:ext uri="{BB962C8B-B14F-4D97-AF65-F5344CB8AC3E}">
        <p14:creationId xmlns:p14="http://schemas.microsoft.com/office/powerpoint/2010/main" val="35233097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8124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69B08DC-4420-4D5D-B968-2C4C94DDD9E6}"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4BBA-4CFA-4AD3-BF1A-5D7A84366530}" type="slidenum">
              <a:rPr lang="en-US" smtClean="0"/>
              <a:t>‹#›</a:t>
            </a:fld>
            <a:endParaRPr lang="en-US"/>
          </a:p>
        </p:txBody>
      </p:sp>
    </p:spTree>
    <p:extLst>
      <p:ext uri="{BB962C8B-B14F-4D97-AF65-F5344CB8AC3E}">
        <p14:creationId xmlns:p14="http://schemas.microsoft.com/office/powerpoint/2010/main" val="12082358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9B08DC-4420-4D5D-B968-2C4C94DDD9E6}"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4BBA-4CFA-4AD3-BF1A-5D7A84366530}" type="slidenum">
              <a:rPr lang="en-US" smtClean="0"/>
              <a:t>‹#›</a:t>
            </a:fld>
            <a:endParaRPr lang="en-US"/>
          </a:p>
        </p:txBody>
      </p:sp>
    </p:spTree>
    <p:extLst>
      <p:ext uri="{BB962C8B-B14F-4D97-AF65-F5344CB8AC3E}">
        <p14:creationId xmlns:p14="http://schemas.microsoft.com/office/powerpoint/2010/main" val="11316600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69B08DC-4420-4D5D-B968-2C4C94DDD9E6}"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4BBA-4CFA-4AD3-BF1A-5D7A84366530}" type="slidenum">
              <a:rPr lang="en-US" smtClean="0"/>
              <a:t>‹#›</a:t>
            </a:fld>
            <a:endParaRPr lang="en-US"/>
          </a:p>
        </p:txBody>
      </p:sp>
    </p:spTree>
    <p:extLst>
      <p:ext uri="{BB962C8B-B14F-4D97-AF65-F5344CB8AC3E}">
        <p14:creationId xmlns:p14="http://schemas.microsoft.com/office/powerpoint/2010/main" val="31498397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69B08DC-4420-4D5D-B968-2C4C94DDD9E6}"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A4BBA-4CFA-4AD3-BF1A-5D7A84366530}" type="slidenum">
              <a:rPr lang="en-US" smtClean="0"/>
              <a:t>‹#›</a:t>
            </a:fld>
            <a:endParaRPr lang="en-US"/>
          </a:p>
        </p:txBody>
      </p:sp>
    </p:spTree>
    <p:extLst>
      <p:ext uri="{BB962C8B-B14F-4D97-AF65-F5344CB8AC3E}">
        <p14:creationId xmlns:p14="http://schemas.microsoft.com/office/powerpoint/2010/main" val="7456585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707872"/>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10"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2896809281"/>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69B08DC-4420-4D5D-B968-2C4C94DDD9E6}" type="datetimeFigureOut">
              <a:rPr lang="en-US" smtClean="0"/>
              <a:t>2/15/2023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FA4BBA-4CFA-4AD3-BF1A-5D7A84366530}" type="slidenum">
              <a:rPr lang="en-US" smtClean="0"/>
              <a:t>‹#›</a:t>
            </a:fld>
            <a:endParaRPr lang="en-US"/>
          </a:p>
        </p:txBody>
      </p:sp>
    </p:spTree>
    <p:extLst>
      <p:ext uri="{BB962C8B-B14F-4D97-AF65-F5344CB8AC3E}">
        <p14:creationId xmlns:p14="http://schemas.microsoft.com/office/powerpoint/2010/main" val="4649625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69B08DC-4420-4D5D-B968-2C4C94DDD9E6}" type="datetimeFigureOut">
              <a:rPr lang="en-US" smtClean="0"/>
              <a:t>2/15/2023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FA4BBA-4CFA-4AD3-BF1A-5D7A84366530}" type="slidenum">
              <a:rPr lang="en-US" smtClean="0"/>
              <a:t>‹#›</a:t>
            </a:fld>
            <a:endParaRPr lang="en-US"/>
          </a:p>
        </p:txBody>
      </p:sp>
    </p:spTree>
    <p:extLst>
      <p:ext uri="{BB962C8B-B14F-4D97-AF65-F5344CB8AC3E}">
        <p14:creationId xmlns:p14="http://schemas.microsoft.com/office/powerpoint/2010/main" val="12685881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9B08DC-4420-4D5D-B968-2C4C94DDD9E6}" type="datetimeFigureOut">
              <a:rPr lang="en-US" smtClean="0"/>
              <a:t>2/15/2023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FA4BBA-4CFA-4AD3-BF1A-5D7A84366530}" type="slidenum">
              <a:rPr lang="en-US" smtClean="0"/>
              <a:t>‹#›</a:t>
            </a:fld>
            <a:endParaRPr lang="en-US"/>
          </a:p>
        </p:txBody>
      </p:sp>
    </p:spTree>
    <p:extLst>
      <p:ext uri="{BB962C8B-B14F-4D97-AF65-F5344CB8AC3E}">
        <p14:creationId xmlns:p14="http://schemas.microsoft.com/office/powerpoint/2010/main" val="13897347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69B08DC-4420-4D5D-B968-2C4C94DDD9E6}"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A4BBA-4CFA-4AD3-BF1A-5D7A84366530}" type="slidenum">
              <a:rPr lang="en-US" smtClean="0"/>
              <a:t>‹#›</a:t>
            </a:fld>
            <a:endParaRPr lang="en-US"/>
          </a:p>
        </p:txBody>
      </p:sp>
    </p:spTree>
    <p:extLst>
      <p:ext uri="{BB962C8B-B14F-4D97-AF65-F5344CB8AC3E}">
        <p14:creationId xmlns:p14="http://schemas.microsoft.com/office/powerpoint/2010/main" val="28715199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69B08DC-4420-4D5D-B968-2C4C94DDD9E6}"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FA4BBA-4CFA-4AD3-BF1A-5D7A84366530}" type="slidenum">
              <a:rPr lang="en-US" smtClean="0"/>
              <a:t>‹#›</a:t>
            </a:fld>
            <a:endParaRPr lang="en-US"/>
          </a:p>
        </p:txBody>
      </p:sp>
    </p:spTree>
    <p:extLst>
      <p:ext uri="{BB962C8B-B14F-4D97-AF65-F5344CB8AC3E}">
        <p14:creationId xmlns:p14="http://schemas.microsoft.com/office/powerpoint/2010/main" val="2599291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9B08DC-4420-4D5D-B968-2C4C94DDD9E6}"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4BBA-4CFA-4AD3-BF1A-5D7A84366530}" type="slidenum">
              <a:rPr lang="en-US" smtClean="0"/>
              <a:t>‹#›</a:t>
            </a:fld>
            <a:endParaRPr lang="en-US"/>
          </a:p>
        </p:txBody>
      </p:sp>
    </p:spTree>
    <p:extLst>
      <p:ext uri="{BB962C8B-B14F-4D97-AF65-F5344CB8AC3E}">
        <p14:creationId xmlns:p14="http://schemas.microsoft.com/office/powerpoint/2010/main" val="23970922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69B08DC-4420-4D5D-B968-2C4C94DDD9E6}"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FA4BBA-4CFA-4AD3-BF1A-5D7A84366530}" type="slidenum">
              <a:rPr lang="en-US" smtClean="0"/>
              <a:t>‹#›</a:t>
            </a:fld>
            <a:endParaRPr lang="en-US"/>
          </a:p>
        </p:txBody>
      </p:sp>
    </p:spTree>
    <p:extLst>
      <p:ext uri="{BB962C8B-B14F-4D97-AF65-F5344CB8AC3E}">
        <p14:creationId xmlns:p14="http://schemas.microsoft.com/office/powerpoint/2010/main" val="643141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30869"/>
            <a:ext cx="10972800" cy="523206"/>
          </a:xfrm>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3" name="Content Placeholder 2"/>
          <p:cNvSpPr>
            <a:spLocks noGrp="1"/>
          </p:cNvSpPr>
          <p:nvPr>
            <p:ph sz="half" idx="1"/>
          </p:nvPr>
        </p:nvSpPr>
        <p:spPr>
          <a:xfrm>
            <a:off x="935567" y="2176463"/>
            <a:ext cx="4724400" cy="4035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863167" y="2176463"/>
            <a:ext cx="4724400" cy="4035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412968050"/>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85235" y="304800"/>
            <a:ext cx="10972800" cy="523206"/>
          </a:xfrm>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3" name="Text Placeholder 2"/>
          <p:cNvSpPr>
            <a:spLocks noGrp="1"/>
          </p:cNvSpPr>
          <p:nvPr>
            <p:ph type="body" idx="1"/>
          </p:nvPr>
        </p:nvSpPr>
        <p:spPr>
          <a:xfrm>
            <a:off x="609600" y="971550"/>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1611312"/>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97155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1611312"/>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16" name="Picture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943256645"/>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30869"/>
            <a:ext cx="10972800" cy="523206"/>
          </a:xfrm>
        </p:spPr>
        <p:txBody>
          <a:bodyPr/>
          <a:lstStyle>
            <a:lvl1pPr>
              <a:defRPr sz="2800">
                <a:latin typeface="Calibri" panose="020F0502020204030204" pitchFamily="34" charset="0"/>
                <a:cs typeface="Calibri" panose="020F0502020204030204" pitchFamily="34" charset="0"/>
              </a:defRPr>
            </a:lvl1pPr>
          </a:lstStyle>
          <a:p>
            <a:r>
              <a:rPr lang="en-US"/>
              <a:t>Click to edit Master title style</a:t>
            </a:r>
          </a:p>
        </p:txBody>
      </p:sp>
      <p:sp>
        <p:nvSpPr>
          <p:cNvPr id="7"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323556527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2194500388"/>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1035005"/>
            <a:ext cx="4011084" cy="400095"/>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3311534079"/>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967243"/>
            <a:ext cx="7315200" cy="400095"/>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Line 39">
            <a:extLst>
              <a:ext uri="{FF2B5EF4-FFF2-40B4-BE49-F238E27FC236}">
                <a16:creationId xmlns:a16="http://schemas.microsoft.com/office/drawing/2014/main" id="{CECA6D0B-F196-46BC-A9F5-6D6317787A4A}"/>
              </a:ext>
            </a:extLst>
          </p:cNvPr>
          <p:cNvSpPr>
            <a:spLocks noChangeShapeType="1"/>
          </p:cNvSpPr>
          <p:nvPr userDrawn="1"/>
        </p:nvSpPr>
        <p:spPr bwMode="auto">
          <a:xfrm>
            <a:off x="609600" y="6528080"/>
            <a:ext cx="8943699" cy="2317"/>
          </a:xfrm>
          <a:prstGeom prst="line">
            <a:avLst/>
          </a:prstGeom>
          <a:noFill/>
          <a:ln w="25400">
            <a:solidFill>
              <a:srgbClr val="002060"/>
            </a:solidFill>
            <a:round/>
            <a:headEnd/>
            <a:tailEnd/>
          </a:ln>
          <a:extLst>
            <a:ext uri="{909E8E84-426E-40DD-AFC4-6F175D3DCCD1}">
              <a14:hiddenFill xmlns:a14="http://schemas.microsoft.com/office/drawing/2010/main">
                <a:noFill/>
              </a14:hiddenFill>
            </a:ext>
          </a:extLst>
        </p:spPr>
        <p:txBody>
          <a:bodyPr wrap="none" anchor="ctr"/>
          <a:lstStyle/>
          <a:p>
            <a:endParaRPr lang="en-US" sz="2000"/>
          </a:p>
        </p:txBody>
      </p:sp>
      <p:pic>
        <p:nvPicPr>
          <p:cNvPr id="14" name="Picture 1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640744" y="6256948"/>
            <a:ext cx="2362200" cy="546897"/>
          </a:xfrm>
          <a:prstGeom prst="rect">
            <a:avLst/>
          </a:prstGeom>
        </p:spPr>
      </p:pic>
    </p:spTree>
    <p:extLst>
      <p:ext uri="{BB962C8B-B14F-4D97-AF65-F5344CB8AC3E}">
        <p14:creationId xmlns:p14="http://schemas.microsoft.com/office/powerpoint/2010/main" val="137461316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gray">
          <a:xfrm>
            <a:off x="609600" y="330869"/>
            <a:ext cx="10972800" cy="523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6" tIns="45713" rIns="91426" bIns="45713" numCol="1" anchor="b" anchorCtr="0" compatLnSpc="1">
            <a:prstTxWarp prst="textNoShape">
              <a:avLst/>
            </a:prstTxWarp>
            <a:spAutoFit/>
          </a:bodyPr>
          <a:lstStyle/>
          <a:p>
            <a:pPr lvl="0"/>
            <a:r>
              <a:rPr lang="en-US" dirty="0"/>
              <a:t>Click to edit Master title style</a:t>
            </a:r>
          </a:p>
        </p:txBody>
      </p:sp>
      <p:sp>
        <p:nvSpPr>
          <p:cNvPr id="1027" name="Rectangle 3"/>
          <p:cNvSpPr>
            <a:spLocks noGrp="1" noChangeArrowheads="1"/>
          </p:cNvSpPr>
          <p:nvPr>
            <p:ph type="body" idx="1"/>
          </p:nvPr>
        </p:nvSpPr>
        <p:spPr bwMode="gray">
          <a:xfrm>
            <a:off x="609600" y="1219201"/>
            <a:ext cx="10972800" cy="4992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6" tIns="45713" rIns="91426" bIns="45713"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lt1" tx1="dk1" bg2="lt2" tx2="dk2" accent1="accent1" accent2="accent2" accent3="accent3" accent4="accent4" accent5="accent5" accent6="accent6" hlink="hlink" folHlink="folHlink"/>
  <p:sldLayoutIdLst>
    <p:sldLayoutId id="2147483731"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 id="2147483730" r:id="rId13"/>
  </p:sldLayoutIdLst>
  <p:transition spd="med"/>
  <p:txStyles>
    <p:titleStyle>
      <a:lvl1pPr algn="l" rtl="0" eaLnBrk="0" fontAlgn="base" hangingPunct="0">
        <a:spcBef>
          <a:spcPct val="30000"/>
        </a:spcBef>
        <a:spcAft>
          <a:spcPct val="0"/>
        </a:spcAft>
        <a:defRPr sz="2800">
          <a:solidFill>
            <a:srgbClr val="002060"/>
          </a:solidFill>
          <a:latin typeface="Calibri" panose="020F0502020204030204" pitchFamily="34" charset="0"/>
          <a:ea typeface="ＭＳ Ｐゴシック" charset="0"/>
          <a:cs typeface="Calibri" panose="020F0502020204030204" pitchFamily="34" charset="0"/>
        </a:defRPr>
      </a:lvl1pPr>
      <a:lvl2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2pPr>
      <a:lvl3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3pPr>
      <a:lvl4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4pPr>
      <a:lvl5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5pPr>
      <a:lvl6pPr marL="457200" algn="l" rtl="0" fontAlgn="base">
        <a:spcBef>
          <a:spcPct val="30000"/>
        </a:spcBef>
        <a:spcAft>
          <a:spcPct val="0"/>
        </a:spcAft>
        <a:defRPr sz="2500">
          <a:solidFill>
            <a:schemeClr val="tx2"/>
          </a:solidFill>
          <a:latin typeface="Arial" charset="0"/>
        </a:defRPr>
      </a:lvl6pPr>
      <a:lvl7pPr marL="914400" algn="l" rtl="0" fontAlgn="base">
        <a:spcBef>
          <a:spcPct val="30000"/>
        </a:spcBef>
        <a:spcAft>
          <a:spcPct val="0"/>
        </a:spcAft>
        <a:defRPr sz="2500">
          <a:solidFill>
            <a:schemeClr val="tx2"/>
          </a:solidFill>
          <a:latin typeface="Arial" charset="0"/>
        </a:defRPr>
      </a:lvl7pPr>
      <a:lvl8pPr marL="1371600" algn="l" rtl="0" fontAlgn="base">
        <a:spcBef>
          <a:spcPct val="30000"/>
        </a:spcBef>
        <a:spcAft>
          <a:spcPct val="0"/>
        </a:spcAft>
        <a:defRPr sz="2500">
          <a:solidFill>
            <a:schemeClr val="tx2"/>
          </a:solidFill>
          <a:latin typeface="Arial" charset="0"/>
        </a:defRPr>
      </a:lvl8pPr>
      <a:lvl9pPr marL="1828800" algn="l" rtl="0" fontAlgn="base">
        <a:spcBef>
          <a:spcPct val="30000"/>
        </a:spcBef>
        <a:spcAft>
          <a:spcPct val="0"/>
        </a:spcAft>
        <a:defRPr sz="2500">
          <a:solidFill>
            <a:schemeClr val="tx2"/>
          </a:solidFill>
          <a:latin typeface="Arial" charset="0"/>
        </a:defRPr>
      </a:lvl9pPr>
    </p:titleStyle>
    <p:bodyStyle>
      <a:lvl1pPr marL="228600" indent="-228600" algn="l" rtl="0" eaLnBrk="0" fontAlgn="base" hangingPunct="0">
        <a:spcBef>
          <a:spcPct val="50000"/>
        </a:spcBef>
        <a:spcAft>
          <a:spcPct val="0"/>
        </a:spcAft>
        <a:buClr>
          <a:srgbClr val="002060"/>
        </a:buClr>
        <a:buSzPct val="100000"/>
        <a:buFont typeface="Arial" pitchFamily="34" charset="0"/>
        <a:buChar char="•"/>
        <a:defRPr sz="2200">
          <a:solidFill>
            <a:srgbClr val="002060"/>
          </a:solidFill>
          <a:latin typeface="Calibri" panose="020F0502020204030204" pitchFamily="34" charset="0"/>
          <a:ea typeface="ＭＳ Ｐゴシック" charset="0"/>
          <a:cs typeface="Calibri" panose="020F0502020204030204" pitchFamily="34" charset="0"/>
        </a:defRPr>
      </a:lvl1pPr>
      <a:lvl2pPr marL="568325" indent="-225425" algn="l" rtl="0" eaLnBrk="0" fontAlgn="base" hangingPunct="0">
        <a:spcBef>
          <a:spcPct val="25000"/>
        </a:spcBef>
        <a:spcAft>
          <a:spcPct val="0"/>
        </a:spcAft>
        <a:buClr>
          <a:srgbClr val="002060"/>
        </a:buClr>
        <a:buSzPct val="100000"/>
        <a:buFont typeface="Arial" pitchFamily="34" charset="0"/>
        <a:buChar char="–"/>
        <a:defRPr>
          <a:solidFill>
            <a:srgbClr val="002060"/>
          </a:solidFill>
          <a:latin typeface="Calibri" panose="020F0502020204030204" pitchFamily="34" charset="0"/>
          <a:ea typeface="ＭＳ Ｐゴシック" charset="-128"/>
          <a:cs typeface="Calibri" panose="020F0502020204030204" pitchFamily="34" charset="0"/>
        </a:defRPr>
      </a:lvl2pPr>
      <a:lvl3pPr marL="863600" indent="-180975" algn="l" rtl="0" eaLnBrk="0" fontAlgn="base" hangingPunct="0">
        <a:spcBef>
          <a:spcPct val="25000"/>
        </a:spcBef>
        <a:spcAft>
          <a:spcPct val="0"/>
        </a:spcAft>
        <a:buClr>
          <a:srgbClr val="002060"/>
        </a:buClr>
        <a:buSzPct val="100000"/>
        <a:buChar char="–"/>
        <a:defRPr>
          <a:solidFill>
            <a:srgbClr val="002060"/>
          </a:solidFill>
          <a:latin typeface="Calibri" panose="020F0502020204030204" pitchFamily="34" charset="0"/>
          <a:ea typeface="ＭＳ Ｐゴシック" charset="-128"/>
          <a:cs typeface="Calibri" panose="020F0502020204030204" pitchFamily="34" charset="0"/>
        </a:defRPr>
      </a:lvl3pPr>
      <a:lvl4pPr marL="1206500" indent="-179388" algn="l" rtl="0" eaLnBrk="0" fontAlgn="base" hangingPunct="0">
        <a:spcBef>
          <a:spcPct val="25000"/>
        </a:spcBef>
        <a:spcAft>
          <a:spcPct val="0"/>
        </a:spcAft>
        <a:buClr>
          <a:srgbClr val="002060"/>
        </a:buClr>
        <a:buSzPct val="100000"/>
        <a:buFont typeface="Arial" pitchFamily="34" charset="0"/>
        <a:buChar char="–"/>
        <a:defRPr>
          <a:solidFill>
            <a:srgbClr val="002060"/>
          </a:solidFill>
          <a:latin typeface="Calibri" panose="020F0502020204030204" pitchFamily="34" charset="0"/>
          <a:ea typeface="ＭＳ Ｐゴシック" charset="-128"/>
          <a:cs typeface="Calibri" panose="020F0502020204030204" pitchFamily="34" charset="0"/>
        </a:defRPr>
      </a:lvl4pPr>
      <a:lvl5pPr marL="1598613" indent="-223838" algn="l" rtl="0" eaLnBrk="0" fontAlgn="base" hangingPunct="0">
        <a:spcBef>
          <a:spcPct val="25000"/>
        </a:spcBef>
        <a:spcAft>
          <a:spcPct val="0"/>
        </a:spcAft>
        <a:buClr>
          <a:schemeClr val="bg2"/>
        </a:buClr>
        <a:buSzPct val="120000"/>
        <a:buFont typeface="Arial" pitchFamily="34" charset="0"/>
        <a:defRPr sz="2000">
          <a:solidFill>
            <a:srgbClr val="002060"/>
          </a:solidFill>
          <a:latin typeface="Calibri" panose="020F0502020204030204" pitchFamily="34" charset="0"/>
          <a:ea typeface="ＭＳ Ｐゴシック" charset="-128"/>
          <a:cs typeface="Calibri" panose="020F0502020204030204" pitchFamily="34" charset="0"/>
        </a:defRPr>
      </a:lvl5pPr>
      <a:lvl6pPr marL="2055813" indent="-223838" algn="l" rtl="0" fontAlgn="base">
        <a:spcBef>
          <a:spcPct val="25000"/>
        </a:spcBef>
        <a:spcAft>
          <a:spcPct val="0"/>
        </a:spcAft>
        <a:buClr>
          <a:schemeClr val="bg2"/>
        </a:buClr>
        <a:buSzPct val="120000"/>
        <a:buFont typeface="Arial" charset="0"/>
        <a:defRPr sz="2000">
          <a:solidFill>
            <a:schemeClr val="tx2"/>
          </a:solidFill>
          <a:latin typeface="+mn-lt"/>
        </a:defRPr>
      </a:lvl6pPr>
      <a:lvl7pPr marL="2513013" indent="-223838" algn="l" rtl="0" fontAlgn="base">
        <a:spcBef>
          <a:spcPct val="25000"/>
        </a:spcBef>
        <a:spcAft>
          <a:spcPct val="0"/>
        </a:spcAft>
        <a:buClr>
          <a:schemeClr val="bg2"/>
        </a:buClr>
        <a:buSzPct val="120000"/>
        <a:buFont typeface="Arial" charset="0"/>
        <a:defRPr sz="2000">
          <a:solidFill>
            <a:schemeClr val="tx2"/>
          </a:solidFill>
          <a:latin typeface="+mn-lt"/>
        </a:defRPr>
      </a:lvl7pPr>
      <a:lvl8pPr marL="2970213" indent="-223838" algn="l" rtl="0" fontAlgn="base">
        <a:spcBef>
          <a:spcPct val="25000"/>
        </a:spcBef>
        <a:spcAft>
          <a:spcPct val="0"/>
        </a:spcAft>
        <a:buClr>
          <a:schemeClr val="bg2"/>
        </a:buClr>
        <a:buSzPct val="120000"/>
        <a:buFont typeface="Arial" charset="0"/>
        <a:defRPr sz="2000">
          <a:solidFill>
            <a:schemeClr val="tx2"/>
          </a:solidFill>
          <a:latin typeface="+mn-lt"/>
        </a:defRPr>
      </a:lvl8pPr>
      <a:lvl9pPr marL="3427413" indent="-223838" algn="l" rtl="0" fontAlgn="base">
        <a:spcBef>
          <a:spcPct val="25000"/>
        </a:spcBef>
        <a:spcAft>
          <a:spcPct val="0"/>
        </a:spcAft>
        <a:buClr>
          <a:schemeClr val="bg2"/>
        </a:buClr>
        <a:buSzPct val="120000"/>
        <a:buFont typeface="Arial" charset="0"/>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996697-F66F-4221-B2DF-F9166EBA2A18}" type="datetimeFigureOut">
              <a:rPr lang="en-US" smtClean="0"/>
              <a:t>2/15/2023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3DC542-A72C-4DF0-8299-E88167734F6D}" type="slidenum">
              <a:rPr lang="en-US" smtClean="0"/>
              <a:t>‹#›</a:t>
            </a:fld>
            <a:endParaRPr lang="en-US"/>
          </a:p>
        </p:txBody>
      </p:sp>
    </p:spTree>
    <p:extLst>
      <p:ext uri="{BB962C8B-B14F-4D97-AF65-F5344CB8AC3E}">
        <p14:creationId xmlns:p14="http://schemas.microsoft.com/office/powerpoint/2010/main" val="324637988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9B08DC-4420-4D5D-B968-2C4C94DDD9E6}" type="datetimeFigureOut">
              <a:rPr lang="en-US" smtClean="0"/>
              <a:t>2/15/2023</a:t>
            </a:fld>
            <a:endParaRPr lang="en-US"/>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FA4BBA-4CFA-4AD3-BF1A-5D7A84366530}" type="slidenum">
              <a:rPr lang="en-US" smtClean="0"/>
              <a:t>‹#›</a:t>
            </a:fld>
            <a:endParaRPr lang="en-US"/>
          </a:p>
        </p:txBody>
      </p:sp>
    </p:spTree>
    <p:extLst>
      <p:ext uri="{BB962C8B-B14F-4D97-AF65-F5344CB8AC3E}">
        <p14:creationId xmlns:p14="http://schemas.microsoft.com/office/powerpoint/2010/main" val="3898181636"/>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8.xml"/><Relationship Id="rId1" Type="http://schemas.openxmlformats.org/officeDocument/2006/relationships/slideLayout" Target="../slideLayouts/slideLayout1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0.xml"/><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2.xml"/><Relationship Id="rId1" Type="http://schemas.openxmlformats.org/officeDocument/2006/relationships/slideLayout" Target="../slideLayouts/slideLayout15.xml"/><Relationship Id="rId5" Type="http://schemas.openxmlformats.org/officeDocument/2006/relationships/image" Target="../media/image21.png"/><Relationship Id="rId4" Type="http://schemas.openxmlformats.org/officeDocument/2006/relationships/hyperlink" Target="https://mpog.org/"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5.xml"/><Relationship Id="rId5" Type="http://schemas.openxmlformats.org/officeDocument/2006/relationships/image" Target="../media/image26.png"/><Relationship Id="rId4" Type="http://schemas.openxmlformats.org/officeDocument/2006/relationships/image" Target="../media/image25.pn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20.xml"/><Relationship Id="rId5" Type="http://schemas.openxmlformats.org/officeDocument/2006/relationships/hyperlink" Target="https://www.ncbi.nlm.nih.gov/pmc/articles/PMC6565385/pdf/JOP.18.00521.pdf" TargetMode="External"/><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19.xml"/><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2.xml"/><Relationship Id="rId1" Type="http://schemas.openxmlformats.org/officeDocument/2006/relationships/slideLayout" Target="../slideLayouts/slideLayout2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8" Type="http://schemas.openxmlformats.org/officeDocument/2006/relationships/image" Target="../media/image36.png"/><Relationship Id="rId3" Type="http://schemas.microsoft.com/office/2007/relationships/media" Target="../media/media1.m4a"/><Relationship Id="rId7" Type="http://schemas.openxmlformats.org/officeDocument/2006/relationships/image" Target="../media/image35.png"/><Relationship Id="rId2" Type="http://schemas.openxmlformats.org/officeDocument/2006/relationships/audio" Target="NULL" TargetMode="External"/><Relationship Id="rId1" Type="http://schemas.openxmlformats.org/officeDocument/2006/relationships/tags" Target="../tags/tag1.xml"/><Relationship Id="rId6" Type="http://schemas.openxmlformats.org/officeDocument/2006/relationships/image" Target="../media/image34.png"/><Relationship Id="rId5" Type="http://schemas.openxmlformats.org/officeDocument/2006/relationships/notesSlide" Target="../notesSlides/notesSlide37.xml"/><Relationship Id="rId4" Type="http://schemas.openxmlformats.org/officeDocument/2006/relationships/slideLayout" Target="../slideLayouts/slideLayout2.xml"/><Relationship Id="rId9" Type="http://schemas.openxmlformats.org/officeDocument/2006/relationships/image" Target="../media/image37.png"/></Relationships>
</file>

<file path=ppt/slides/_rels/slide38.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slideLayout" Target="../slideLayouts/slideLayout2.xml"/><Relationship Id="rId7" Type="http://schemas.openxmlformats.org/officeDocument/2006/relationships/image" Target="../media/image40.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37.png"/><Relationship Id="rId4" Type="http://schemas.openxmlformats.org/officeDocument/2006/relationships/notesSlide" Target="../notesSlides/notesSlide38.xml"/><Relationship Id="rId9" Type="http://schemas.openxmlformats.org/officeDocument/2006/relationships/image" Target="../media/image42.png"/></Relationships>
</file>

<file path=ppt/slides/_rels/slide3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2.xml"/></Relationships>
</file>

<file path=ppt/slides/_rels/slide4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42.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4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gi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2.jpeg"/><Relationship Id="rId7" Type="http://schemas.openxmlformats.org/officeDocument/2006/relationships/image" Target="../media/image1.jpeg"/><Relationship Id="rId2" Type="http://schemas.openxmlformats.org/officeDocument/2006/relationships/notesSlide" Target="../notesSlides/notesSlide45.xml"/><Relationship Id="rId1" Type="http://schemas.openxmlformats.org/officeDocument/2006/relationships/slideLayout" Target="../slideLayouts/slideLayout20.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4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56.png"/><Relationship Id="rId7" Type="http://schemas.openxmlformats.org/officeDocument/2006/relationships/diagramColors" Target="../diagrams/colors3.xml"/><Relationship Id="rId2" Type="http://schemas.openxmlformats.org/officeDocument/2006/relationships/notesSlide" Target="../notesSlides/notesSlide46.xml"/><Relationship Id="rId1" Type="http://schemas.openxmlformats.org/officeDocument/2006/relationships/slideLayout" Target="../slideLayouts/slideLayout15.xml"/><Relationship Id="rId6" Type="http://schemas.openxmlformats.org/officeDocument/2006/relationships/diagramQuickStyle" Target="../diagrams/quickStyle3.xml"/><Relationship Id="rId5" Type="http://schemas.openxmlformats.org/officeDocument/2006/relationships/diagramLayout" Target="../diagrams/layout3.xml"/><Relationship Id="rId10" Type="http://schemas.openxmlformats.org/officeDocument/2006/relationships/image" Target="../media/image58.png"/><Relationship Id="rId4" Type="http://schemas.openxmlformats.org/officeDocument/2006/relationships/diagramData" Target="../diagrams/data3.xml"/><Relationship Id="rId9" Type="http://schemas.openxmlformats.org/officeDocument/2006/relationships/image" Target="../media/image57.jpeg"/></Relationships>
</file>

<file path=ppt/slides/_rels/slide4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47.xml"/><Relationship Id="rId1" Type="http://schemas.openxmlformats.org/officeDocument/2006/relationships/slideLayout" Target="../slideLayouts/slideLayout20.xml"/><Relationship Id="rId4" Type="http://schemas.openxmlformats.org/officeDocument/2006/relationships/image" Target="../media/image60.png"/></Relationships>
</file>

<file path=ppt/slides/_rels/slide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9.xml"/><Relationship Id="rId1" Type="http://schemas.openxmlformats.org/officeDocument/2006/relationships/slideLayout" Target="../slideLayouts/slideLayout2.xml"/><Relationship Id="rId5" Type="http://schemas.openxmlformats.org/officeDocument/2006/relationships/image" Target="../media/image65.png"/><Relationship Id="rId4" Type="http://schemas.openxmlformats.org/officeDocument/2006/relationships/image" Target="../media/image64.jpeg"/></Relationships>
</file>

<file path=ppt/slides/_rels/slide51.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8" Type="http://schemas.openxmlformats.org/officeDocument/2006/relationships/image" Target="../media/image70.jpeg"/><Relationship Id="rId3" Type="http://schemas.openxmlformats.org/officeDocument/2006/relationships/image" Target="../media/image5.jpeg"/><Relationship Id="rId7" Type="http://schemas.openxmlformats.org/officeDocument/2006/relationships/image" Target="../media/image69.png"/><Relationship Id="rId2" Type="http://schemas.openxmlformats.org/officeDocument/2006/relationships/notesSlide" Target="../notesSlides/notesSlide50.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67.jpeg"/><Relationship Id="rId4" Type="http://schemas.openxmlformats.org/officeDocument/2006/relationships/image" Target="../media/image3.png"/><Relationship Id="rId9" Type="http://schemas.openxmlformats.org/officeDocument/2006/relationships/image" Target="../media/image7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0C079393-C2F8-494D-ADF0-57772E79A71F}"/>
              </a:ext>
            </a:extLst>
          </p:cNvPr>
          <p:cNvSpPr>
            <a:spLocks noGrp="1"/>
          </p:cNvSpPr>
          <p:nvPr>
            <p:ph type="title"/>
          </p:nvPr>
        </p:nvSpPr>
        <p:spPr>
          <a:xfrm>
            <a:off x="838200" y="0"/>
            <a:ext cx="10744200" cy="1384980"/>
          </a:xfrm>
        </p:spPr>
        <p:txBody>
          <a:bodyPr/>
          <a:lstStyle/>
          <a:p>
            <a:pPr algn="ctr"/>
            <a:r>
              <a:rPr lang="en-US" sz="4200" b="1" dirty="0"/>
              <a:t>The Journey of MPOG:</a:t>
            </a:r>
            <a:br>
              <a:rPr lang="en-US" sz="4200" b="1" dirty="0"/>
            </a:br>
            <a:r>
              <a:rPr lang="en-US" sz="4200" dirty="0"/>
              <a:t>Using Data to Improve Perioperative Care</a:t>
            </a:r>
          </a:p>
        </p:txBody>
      </p:sp>
      <p:sp>
        <p:nvSpPr>
          <p:cNvPr id="9" name="Text Box 6">
            <a:extLst>
              <a:ext uri="{FF2B5EF4-FFF2-40B4-BE49-F238E27FC236}">
                <a16:creationId xmlns:a16="http://schemas.microsoft.com/office/drawing/2014/main" id="{3871B394-3EBD-7EDA-D0D1-522AC6995775}"/>
              </a:ext>
            </a:extLst>
          </p:cNvPr>
          <p:cNvSpPr txBox="1">
            <a:spLocks noChangeArrowheads="1"/>
          </p:cNvSpPr>
          <p:nvPr/>
        </p:nvSpPr>
        <p:spPr bwMode="auto">
          <a:xfrm>
            <a:off x="609600" y="4620226"/>
            <a:ext cx="10515600" cy="1475774"/>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6" tIns="45713" rIns="91426" bIns="45713" numCol="1" anchor="t" anchorCtr="0" compatLnSpc="1">
            <a:prstTxWarp prst="textNoShape">
              <a:avLst/>
            </a:prstTxWarp>
            <a:spAutoFit/>
          </a:bodyPr>
          <a:lstStyle>
            <a:lvl1pPr marL="0" indent="0" algn="l" rtl="0" eaLnBrk="0" fontAlgn="base" hangingPunct="0">
              <a:spcBef>
                <a:spcPct val="50000"/>
              </a:spcBef>
              <a:spcAft>
                <a:spcPct val="0"/>
              </a:spcAft>
              <a:buClr>
                <a:srgbClr val="002060"/>
              </a:buClr>
              <a:buSzPct val="100000"/>
              <a:buFont typeface="Arial" pitchFamily="34" charset="0"/>
              <a:buNone/>
              <a:defRPr sz="1800">
                <a:solidFill>
                  <a:srgbClr val="002060"/>
                </a:solidFill>
                <a:latin typeface="Calibri" panose="020F0502020204030204" pitchFamily="34" charset="0"/>
                <a:ea typeface="ＭＳ Ｐゴシック" charset="0"/>
                <a:cs typeface="Calibri" panose="020F0502020204030204" pitchFamily="34" charset="0"/>
              </a:defRPr>
            </a:lvl1pPr>
            <a:lvl2pPr marL="342900" indent="0" algn="l" rtl="0" eaLnBrk="0" fontAlgn="base" hangingPunct="0">
              <a:spcBef>
                <a:spcPct val="25000"/>
              </a:spcBef>
              <a:spcAft>
                <a:spcPct val="0"/>
              </a:spcAft>
              <a:buClr>
                <a:srgbClr val="002060"/>
              </a:buClr>
              <a:buSzPct val="100000"/>
              <a:buFont typeface="Arial" pitchFamily="34" charset="0"/>
              <a:buNone/>
              <a:defRPr>
                <a:solidFill>
                  <a:srgbClr val="002060"/>
                </a:solidFill>
                <a:latin typeface="Calibri" panose="020F0502020204030204" pitchFamily="34" charset="0"/>
                <a:ea typeface="ＭＳ Ｐゴシック" charset="-128"/>
                <a:cs typeface="Calibri" panose="020F0502020204030204" pitchFamily="34" charset="0"/>
              </a:defRPr>
            </a:lvl2pPr>
            <a:lvl3pPr marL="682625" indent="0" algn="l" rtl="0" eaLnBrk="0" fontAlgn="base" hangingPunct="0">
              <a:spcBef>
                <a:spcPct val="25000"/>
              </a:spcBef>
              <a:spcAft>
                <a:spcPct val="0"/>
              </a:spcAft>
              <a:buClr>
                <a:srgbClr val="002060"/>
              </a:buClr>
              <a:buSzPct val="100000"/>
              <a:buNone/>
              <a:defRPr>
                <a:solidFill>
                  <a:srgbClr val="002060"/>
                </a:solidFill>
                <a:latin typeface="Calibri" panose="020F0502020204030204" pitchFamily="34" charset="0"/>
                <a:ea typeface="ＭＳ Ｐゴシック" charset="-128"/>
                <a:cs typeface="Calibri" panose="020F0502020204030204" pitchFamily="34" charset="0"/>
              </a:defRPr>
            </a:lvl3pPr>
            <a:lvl4pPr marL="1027112" indent="0" algn="l" rtl="0" eaLnBrk="0" fontAlgn="base" hangingPunct="0">
              <a:spcBef>
                <a:spcPct val="25000"/>
              </a:spcBef>
              <a:spcAft>
                <a:spcPct val="0"/>
              </a:spcAft>
              <a:buClr>
                <a:srgbClr val="002060"/>
              </a:buClr>
              <a:buSzPct val="100000"/>
              <a:buFont typeface="Arial" pitchFamily="34" charset="0"/>
              <a:buNone/>
              <a:defRPr>
                <a:solidFill>
                  <a:srgbClr val="002060"/>
                </a:solidFill>
                <a:latin typeface="Calibri" panose="020F0502020204030204" pitchFamily="34" charset="0"/>
                <a:ea typeface="ＭＳ Ｐゴシック" charset="-128"/>
                <a:cs typeface="Calibri" panose="020F0502020204030204" pitchFamily="34" charset="0"/>
              </a:defRPr>
            </a:lvl4pPr>
            <a:lvl5pPr marL="1598613" indent="-223838" algn="l" rtl="0" eaLnBrk="0" fontAlgn="base" hangingPunct="0">
              <a:spcBef>
                <a:spcPct val="25000"/>
              </a:spcBef>
              <a:spcAft>
                <a:spcPct val="0"/>
              </a:spcAft>
              <a:buClr>
                <a:schemeClr val="bg2"/>
              </a:buClr>
              <a:buSzPct val="120000"/>
              <a:buFont typeface="Arial" pitchFamily="34" charset="0"/>
              <a:defRPr sz="2000">
                <a:solidFill>
                  <a:srgbClr val="002060"/>
                </a:solidFill>
                <a:latin typeface="Calibri" panose="020F0502020204030204" pitchFamily="34" charset="0"/>
                <a:ea typeface="ＭＳ Ｐゴシック" charset="-128"/>
                <a:cs typeface="Calibri" panose="020F0502020204030204" pitchFamily="34" charset="0"/>
              </a:defRPr>
            </a:lvl5pPr>
            <a:lvl6pPr marL="2055813" indent="-223838" algn="l" rtl="0" fontAlgn="base">
              <a:spcBef>
                <a:spcPct val="25000"/>
              </a:spcBef>
              <a:spcAft>
                <a:spcPct val="0"/>
              </a:spcAft>
              <a:buClr>
                <a:schemeClr val="bg2"/>
              </a:buClr>
              <a:buSzPct val="120000"/>
              <a:buFont typeface="Arial" charset="0"/>
              <a:defRPr sz="2000">
                <a:solidFill>
                  <a:schemeClr val="tx2"/>
                </a:solidFill>
                <a:latin typeface="+mn-lt"/>
              </a:defRPr>
            </a:lvl6pPr>
            <a:lvl7pPr marL="2513013" indent="-223838" algn="l" rtl="0" fontAlgn="base">
              <a:spcBef>
                <a:spcPct val="25000"/>
              </a:spcBef>
              <a:spcAft>
                <a:spcPct val="0"/>
              </a:spcAft>
              <a:buClr>
                <a:schemeClr val="bg2"/>
              </a:buClr>
              <a:buSzPct val="120000"/>
              <a:buFont typeface="Arial" charset="0"/>
              <a:defRPr sz="2000">
                <a:solidFill>
                  <a:schemeClr val="tx2"/>
                </a:solidFill>
                <a:latin typeface="+mn-lt"/>
              </a:defRPr>
            </a:lvl7pPr>
            <a:lvl8pPr marL="2970213" indent="-223838" algn="l" rtl="0" fontAlgn="base">
              <a:spcBef>
                <a:spcPct val="25000"/>
              </a:spcBef>
              <a:spcAft>
                <a:spcPct val="0"/>
              </a:spcAft>
              <a:buClr>
                <a:schemeClr val="bg2"/>
              </a:buClr>
              <a:buSzPct val="120000"/>
              <a:buFont typeface="Arial" charset="0"/>
              <a:defRPr sz="2000">
                <a:solidFill>
                  <a:schemeClr val="tx2"/>
                </a:solidFill>
                <a:latin typeface="+mn-lt"/>
              </a:defRPr>
            </a:lvl8pPr>
            <a:lvl9pPr marL="3427413" indent="-223838" algn="l" rtl="0" fontAlgn="base">
              <a:spcBef>
                <a:spcPct val="25000"/>
              </a:spcBef>
              <a:spcAft>
                <a:spcPct val="0"/>
              </a:spcAft>
              <a:buClr>
                <a:schemeClr val="bg2"/>
              </a:buClr>
              <a:buSzPct val="120000"/>
              <a:buFont typeface="Arial" charset="0"/>
              <a:defRPr sz="2000">
                <a:solidFill>
                  <a:schemeClr val="tx2"/>
                </a:solidFill>
                <a:latin typeface="+mn-lt"/>
              </a:defRPr>
            </a:lvl9pPr>
          </a:lstStyle>
          <a:p>
            <a:pPr>
              <a:lnSpc>
                <a:spcPct val="114000"/>
              </a:lnSpc>
              <a:spcBef>
                <a:spcPts val="0"/>
              </a:spcBef>
            </a:pPr>
            <a:r>
              <a:rPr lang="en-US" altLang="en-US" sz="2000" b="1" dirty="0">
                <a:latin typeface="Calibri" panose="020F0502020204030204" pitchFamily="34" charset="0"/>
              </a:rPr>
              <a:t>Michael Mathis, M.D.</a:t>
            </a:r>
          </a:p>
          <a:p>
            <a:pPr>
              <a:lnSpc>
                <a:spcPct val="114000"/>
              </a:lnSpc>
              <a:spcBef>
                <a:spcPts val="0"/>
              </a:spcBef>
            </a:pPr>
            <a:r>
              <a:rPr lang="en-US" altLang="en-US" sz="2000" dirty="0">
                <a:latin typeface="Calibri" panose="020F0502020204030204" pitchFamily="34" charset="0"/>
              </a:rPr>
              <a:t>Assistant Professor of Anesthesiology</a:t>
            </a:r>
            <a:br>
              <a:rPr lang="en-US" altLang="en-US" sz="2000" dirty="0">
                <a:latin typeface="Calibri" panose="020F0502020204030204" pitchFamily="34" charset="0"/>
              </a:rPr>
            </a:br>
            <a:r>
              <a:rPr lang="en-US" altLang="en-US" sz="2000" dirty="0">
                <a:latin typeface="Calibri" panose="020F0502020204030204" pitchFamily="34" charset="0"/>
              </a:rPr>
              <a:t>Affiliated Faculty, Department of Computational Medicine &amp; Bioinformatics</a:t>
            </a:r>
          </a:p>
          <a:p>
            <a:pPr>
              <a:lnSpc>
                <a:spcPct val="114000"/>
              </a:lnSpc>
              <a:spcBef>
                <a:spcPts val="0"/>
              </a:spcBef>
            </a:pPr>
            <a:r>
              <a:rPr lang="en-US" altLang="en-US" sz="2000" dirty="0">
                <a:latin typeface="Calibri" panose="020F0502020204030204" pitchFamily="34" charset="0"/>
              </a:rPr>
              <a:t>Research Director, Multicenter Perioperative Outcomes Group</a:t>
            </a:r>
          </a:p>
        </p:txBody>
      </p:sp>
      <p:grpSp>
        <p:nvGrpSpPr>
          <p:cNvPr id="2" name="Group 1">
            <a:extLst>
              <a:ext uri="{FF2B5EF4-FFF2-40B4-BE49-F238E27FC236}">
                <a16:creationId xmlns:a16="http://schemas.microsoft.com/office/drawing/2014/main" id="{10614A94-8809-0C87-67A7-B4361C90B883}"/>
              </a:ext>
            </a:extLst>
          </p:cNvPr>
          <p:cNvGrpSpPr/>
          <p:nvPr/>
        </p:nvGrpSpPr>
        <p:grpSpPr>
          <a:xfrm>
            <a:off x="457200" y="1384980"/>
            <a:ext cx="11608170" cy="3296304"/>
            <a:chOff x="457200" y="1384980"/>
            <a:chExt cx="11608170" cy="3296304"/>
          </a:xfrm>
        </p:grpSpPr>
        <p:grpSp>
          <p:nvGrpSpPr>
            <p:cNvPr id="5" name="Group 4">
              <a:extLst>
                <a:ext uri="{FF2B5EF4-FFF2-40B4-BE49-F238E27FC236}">
                  <a16:creationId xmlns:a16="http://schemas.microsoft.com/office/drawing/2014/main" id="{A4BB85D2-8310-1EE2-4186-8F3189C06851}"/>
                </a:ext>
              </a:extLst>
            </p:cNvPr>
            <p:cNvGrpSpPr/>
            <p:nvPr/>
          </p:nvGrpSpPr>
          <p:grpSpPr>
            <a:xfrm>
              <a:off x="457200" y="1459170"/>
              <a:ext cx="3962400" cy="3181215"/>
              <a:chOff x="3264376" y="1826846"/>
              <a:chExt cx="3698138" cy="2969052"/>
            </a:xfrm>
          </p:grpSpPr>
          <p:sp>
            <p:nvSpPr>
              <p:cNvPr id="14" name="Rectangle 13">
                <a:extLst>
                  <a:ext uri="{FF2B5EF4-FFF2-40B4-BE49-F238E27FC236}">
                    <a16:creationId xmlns:a16="http://schemas.microsoft.com/office/drawing/2014/main" id="{53A17506-5D84-4F54-2E1E-CA270AE7D873}"/>
                  </a:ext>
                </a:extLst>
              </p:cNvPr>
              <p:cNvSpPr/>
              <p:nvPr/>
            </p:nvSpPr>
            <p:spPr>
              <a:xfrm>
                <a:off x="4216514" y="1826846"/>
                <a:ext cx="2312683" cy="2969052"/>
              </a:xfrm>
              <a:prstGeom prst="rect">
                <a:avLst/>
              </a:prstGeom>
              <a:gradFill>
                <a:gsLst>
                  <a:gs pos="100000">
                    <a:srgbClr val="FBFDFE">
                      <a:alpha val="0"/>
                    </a:srgbClr>
                  </a:gs>
                  <a:gs pos="0">
                    <a:schemeClr val="accent1">
                      <a:lumMod val="5000"/>
                      <a:lumOff val="95000"/>
                    </a:schemeClr>
                  </a:gs>
                  <a:gs pos="79000">
                    <a:srgbClr val="FBFDFE"/>
                  </a:gs>
                  <a:gs pos="100000">
                    <a:schemeClr val="bg1">
                      <a:alpha val="0"/>
                    </a:schemeClr>
                  </a:gs>
                  <a:gs pos="0">
                    <a:srgbClr val="F8FBFD"/>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5" name="Picture 4" descr="https://media.springernature.com/lw685/springer-static/image/art%3A10.1186%2Fs40981-018-0212-z/MediaObjects/40981_2018_212_Fig2_HTML.png">
                <a:extLst>
                  <a:ext uri="{FF2B5EF4-FFF2-40B4-BE49-F238E27FC236}">
                    <a16:creationId xmlns:a16="http://schemas.microsoft.com/office/drawing/2014/main" id="{DE8A8748-5F8B-5958-2A55-F96BD23B500D}"/>
                  </a:ext>
                </a:extLst>
              </p:cNvPr>
              <p:cNvPicPr>
                <a:picLocks noChangeAspect="1" noChangeArrowheads="1"/>
              </p:cNvPicPr>
              <p:nvPr/>
            </p:nvPicPr>
            <p:blipFill>
              <a:blip r:embed="rId3">
                <a:alphaModFix amt="76000"/>
                <a:extLst>
                  <a:ext uri="{28A0092B-C50C-407E-A947-70E740481C1C}">
                    <a14:useLocalDpi xmlns:a14="http://schemas.microsoft.com/office/drawing/2010/main" val="0"/>
                  </a:ext>
                </a:extLst>
              </a:blip>
              <a:srcRect/>
              <a:stretch>
                <a:fillRect/>
              </a:stretch>
            </p:blipFill>
            <p:spPr bwMode="auto">
              <a:xfrm>
                <a:off x="3264376" y="1841142"/>
                <a:ext cx="3698138" cy="2909921"/>
              </a:xfrm>
              <a:prstGeom prst="rect">
                <a:avLst/>
              </a:prstGeom>
              <a:noFill/>
            </p:spPr>
          </p:pic>
        </p:grpSp>
        <p:pic>
          <p:nvPicPr>
            <p:cNvPr id="23" name="Picture 22">
              <a:extLst>
                <a:ext uri="{FF2B5EF4-FFF2-40B4-BE49-F238E27FC236}">
                  <a16:creationId xmlns:a16="http://schemas.microsoft.com/office/drawing/2014/main" id="{E17CEEB9-1DC1-FC57-856B-96E387479D49}"/>
                </a:ext>
              </a:extLst>
            </p:cNvPr>
            <p:cNvPicPr>
              <a:picLocks noChangeAspect="1"/>
            </p:cNvPicPr>
            <p:nvPr/>
          </p:nvPicPr>
          <p:blipFill>
            <a:blip r:embed="rId4"/>
            <a:stretch>
              <a:fillRect/>
            </a:stretch>
          </p:blipFill>
          <p:spPr>
            <a:xfrm>
              <a:off x="4500597" y="1485531"/>
              <a:ext cx="4050497" cy="3010269"/>
            </a:xfrm>
            <a:prstGeom prst="rect">
              <a:avLst/>
            </a:prstGeom>
          </p:spPr>
        </p:pic>
        <p:sp>
          <p:nvSpPr>
            <p:cNvPr id="24" name="Rectangle 23">
              <a:extLst>
                <a:ext uri="{FF2B5EF4-FFF2-40B4-BE49-F238E27FC236}">
                  <a16:creationId xmlns:a16="http://schemas.microsoft.com/office/drawing/2014/main" id="{F3ECF7B8-A74A-A520-D255-FB5420494945}"/>
                </a:ext>
              </a:extLst>
            </p:cNvPr>
            <p:cNvSpPr/>
            <p:nvPr/>
          </p:nvSpPr>
          <p:spPr bwMode="auto">
            <a:xfrm>
              <a:off x="6469574" y="1493839"/>
              <a:ext cx="2075198" cy="2828022"/>
            </a:xfrm>
            <a:prstGeom prst="rect">
              <a:avLst/>
            </a:prstGeom>
            <a:gradFill>
              <a:gsLst>
                <a:gs pos="100000">
                  <a:schemeClr val="accent3"/>
                </a:gs>
                <a:gs pos="78000">
                  <a:srgbClr val="FFFFFF"/>
                </a:gs>
                <a:gs pos="0">
                  <a:schemeClr val="accent3">
                    <a:alpha val="0"/>
                  </a:schemeClr>
                </a:gs>
                <a:gs pos="100000">
                  <a:schemeClr val="bg1"/>
                </a:gs>
                <a:gs pos="100000">
                  <a:schemeClr val="bg1"/>
                </a:gs>
                <a:gs pos="100000">
                  <a:schemeClr val="accent3"/>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p:txBody>
        </p:sp>
        <p:pic>
          <p:nvPicPr>
            <p:cNvPr id="19" name="Picture 18" descr="Artificial Intelligence to Assist the Anesthesiologist Shortage">
              <a:extLst>
                <a:ext uri="{FF2B5EF4-FFF2-40B4-BE49-F238E27FC236}">
                  <a16:creationId xmlns:a16="http://schemas.microsoft.com/office/drawing/2014/main" id="{4E84AC3D-C814-7D77-C78F-315075DF68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7696200" y="1463759"/>
              <a:ext cx="4369170" cy="3032041"/>
            </a:xfrm>
            <a:prstGeom prst="rect">
              <a:avLst/>
            </a:prstGeom>
            <a:noFill/>
            <a:extLst>
              <a:ext uri="{909E8E84-426E-40DD-AFC4-6F175D3DCCD1}">
                <a14:hiddenFill xmlns:a14="http://schemas.microsoft.com/office/drawing/2010/main">
                  <a:solidFill>
                    <a:srgbClr val="FFFFFF"/>
                  </a:solidFill>
                </a14:hiddenFill>
              </a:ext>
            </a:extLst>
          </p:spPr>
        </p:pic>
        <p:sp>
          <p:nvSpPr>
            <p:cNvPr id="21" name="Rectangle 20">
              <a:extLst>
                <a:ext uri="{FF2B5EF4-FFF2-40B4-BE49-F238E27FC236}">
                  <a16:creationId xmlns:a16="http://schemas.microsoft.com/office/drawing/2014/main" id="{30390B1F-E57F-77DA-5B93-80005ACF0CB4}"/>
                </a:ext>
              </a:extLst>
            </p:cNvPr>
            <p:cNvSpPr/>
            <p:nvPr/>
          </p:nvSpPr>
          <p:spPr bwMode="auto">
            <a:xfrm rot="10800000">
              <a:off x="7696200" y="1384980"/>
              <a:ext cx="2594770" cy="3296304"/>
            </a:xfrm>
            <a:prstGeom prst="rect">
              <a:avLst/>
            </a:prstGeom>
            <a:gradFill>
              <a:gsLst>
                <a:gs pos="100000">
                  <a:schemeClr val="accent3"/>
                </a:gs>
                <a:gs pos="78000">
                  <a:srgbClr val="FFFFFF"/>
                </a:gs>
                <a:gs pos="0">
                  <a:schemeClr val="accent3">
                    <a:alpha val="0"/>
                  </a:schemeClr>
                </a:gs>
                <a:gs pos="100000">
                  <a:schemeClr val="bg1"/>
                </a:gs>
                <a:gs pos="100000">
                  <a:schemeClr val="bg1"/>
                </a:gs>
                <a:gs pos="100000">
                  <a:schemeClr val="accent3"/>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p:txBody>
        </p:sp>
        <p:sp>
          <p:nvSpPr>
            <p:cNvPr id="25" name="Rectangle 24">
              <a:extLst>
                <a:ext uri="{FF2B5EF4-FFF2-40B4-BE49-F238E27FC236}">
                  <a16:creationId xmlns:a16="http://schemas.microsoft.com/office/drawing/2014/main" id="{C360E620-79F0-DCA2-3EED-A7B49B27A253}"/>
                </a:ext>
              </a:extLst>
            </p:cNvPr>
            <p:cNvSpPr/>
            <p:nvPr/>
          </p:nvSpPr>
          <p:spPr bwMode="auto">
            <a:xfrm>
              <a:off x="7297402" y="1438999"/>
              <a:ext cx="944076" cy="3073026"/>
            </a:xfrm>
            <a:prstGeom prst="rect">
              <a:avLst/>
            </a:prstGeom>
            <a:gradFill>
              <a:gsLst>
                <a:gs pos="100000">
                  <a:schemeClr val="accent3"/>
                </a:gs>
                <a:gs pos="78000">
                  <a:srgbClr val="FFFFFF"/>
                </a:gs>
                <a:gs pos="0">
                  <a:schemeClr val="accent3">
                    <a:alpha val="0"/>
                  </a:schemeClr>
                </a:gs>
                <a:gs pos="100000">
                  <a:schemeClr val="bg1"/>
                </a:gs>
                <a:gs pos="100000">
                  <a:schemeClr val="bg1"/>
                </a:gs>
                <a:gs pos="100000">
                  <a:schemeClr val="accent3"/>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p:txBody>
        </p:sp>
        <p:sp>
          <p:nvSpPr>
            <p:cNvPr id="13" name="Rectangle 12">
              <a:extLst>
                <a:ext uri="{FF2B5EF4-FFF2-40B4-BE49-F238E27FC236}">
                  <a16:creationId xmlns:a16="http://schemas.microsoft.com/office/drawing/2014/main" id="{BC1ECBA7-985E-E1ED-5927-3C4A7E60F413}"/>
                </a:ext>
              </a:extLst>
            </p:cNvPr>
            <p:cNvSpPr/>
            <p:nvPr/>
          </p:nvSpPr>
          <p:spPr bwMode="auto">
            <a:xfrm>
              <a:off x="2590800" y="1447800"/>
              <a:ext cx="1909797" cy="3096595"/>
            </a:xfrm>
            <a:prstGeom prst="rect">
              <a:avLst/>
            </a:prstGeom>
            <a:gradFill>
              <a:gsLst>
                <a:gs pos="100000">
                  <a:schemeClr val="accent3"/>
                </a:gs>
                <a:gs pos="78000">
                  <a:srgbClr val="FFFFFF"/>
                </a:gs>
                <a:gs pos="0">
                  <a:schemeClr val="accent3">
                    <a:alpha val="0"/>
                  </a:schemeClr>
                </a:gs>
                <a:gs pos="100000">
                  <a:schemeClr val="bg1"/>
                </a:gs>
                <a:gs pos="100000">
                  <a:schemeClr val="bg1"/>
                </a:gs>
                <a:gs pos="100000">
                  <a:schemeClr val="accent3"/>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p:txBody>
        </p:sp>
        <p:sp>
          <p:nvSpPr>
            <p:cNvPr id="26" name="Rectangle 25">
              <a:extLst>
                <a:ext uri="{FF2B5EF4-FFF2-40B4-BE49-F238E27FC236}">
                  <a16:creationId xmlns:a16="http://schemas.microsoft.com/office/drawing/2014/main" id="{8B52C148-B4DE-5E5F-FCE2-E7CD97EBAD40}"/>
                </a:ext>
              </a:extLst>
            </p:cNvPr>
            <p:cNvSpPr/>
            <p:nvPr/>
          </p:nvSpPr>
          <p:spPr bwMode="auto">
            <a:xfrm rot="10800000">
              <a:off x="4036312" y="1438996"/>
              <a:ext cx="1009562" cy="3096595"/>
            </a:xfrm>
            <a:prstGeom prst="rect">
              <a:avLst/>
            </a:prstGeom>
            <a:gradFill>
              <a:gsLst>
                <a:gs pos="100000">
                  <a:schemeClr val="accent3"/>
                </a:gs>
                <a:gs pos="78000">
                  <a:srgbClr val="FFFFFF"/>
                </a:gs>
                <a:gs pos="0">
                  <a:schemeClr val="accent3">
                    <a:alpha val="0"/>
                  </a:schemeClr>
                </a:gs>
                <a:gs pos="100000">
                  <a:schemeClr val="bg1"/>
                </a:gs>
                <a:gs pos="100000">
                  <a:schemeClr val="bg1"/>
                </a:gs>
                <a:gs pos="100000">
                  <a:schemeClr val="accent3"/>
                </a:gs>
              </a:gsLst>
              <a:lin ang="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1735086890"/>
      </p:ext>
    </p:extLst>
  </p:cSld>
  <p:clrMapOvr>
    <a:masterClrMapping/>
  </p:clrMapOvr>
  <p:transition spd="med" advTm="37585"/>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81"/>
        <p:cNvGrpSpPr/>
        <p:nvPr/>
      </p:nvGrpSpPr>
      <p:grpSpPr>
        <a:xfrm>
          <a:off x="0" y="0"/>
          <a:ext cx="0" cy="0"/>
          <a:chOff x="0" y="0"/>
          <a:chExt cx="0" cy="0"/>
        </a:xfrm>
      </p:grpSpPr>
      <p:pic>
        <p:nvPicPr>
          <p:cNvPr id="582" name="Google Shape;582;p108"/>
          <p:cNvPicPr preferRelativeResize="0"/>
          <p:nvPr/>
        </p:nvPicPr>
        <p:blipFill>
          <a:blip r:embed="rId3">
            <a:alphaModFix/>
          </a:blip>
          <a:stretch>
            <a:fillRect/>
          </a:stretch>
        </p:blipFill>
        <p:spPr>
          <a:xfrm>
            <a:off x="914400" y="571908"/>
            <a:ext cx="10591800" cy="5601021"/>
          </a:xfrm>
          <a:prstGeom prst="rect">
            <a:avLst/>
          </a:prstGeom>
          <a:noFill/>
          <a:ln>
            <a:noFill/>
          </a:ln>
        </p:spPr>
      </p:pic>
      <p:sp>
        <p:nvSpPr>
          <p:cNvPr id="583" name="Google Shape;583;p108"/>
          <p:cNvSpPr txBox="1">
            <a:spLocks noGrp="1"/>
          </p:cNvSpPr>
          <p:nvPr>
            <p:ph type="title"/>
          </p:nvPr>
        </p:nvSpPr>
        <p:spPr>
          <a:xfrm>
            <a:off x="3962400" y="228600"/>
            <a:ext cx="6477000" cy="523200"/>
          </a:xfrm>
          <a:prstGeom prst="rect">
            <a:avLst/>
          </a:prstGeom>
        </p:spPr>
        <p:txBody>
          <a:bodyPr spcFirstLastPara="1" vert="horz" wrap="square" lIns="91433" tIns="45700" rIns="91433" bIns="45700" numCol="1" anchor="b" anchorCtr="0" compatLnSpc="1">
            <a:prstTxWarp prst="textNoShape">
              <a:avLst/>
            </a:prstTxWarp>
            <a:noAutofit/>
          </a:bodyPr>
          <a:lstStyle/>
          <a:p>
            <a:pPr>
              <a:spcBef>
                <a:spcPts val="533"/>
              </a:spcBef>
              <a:spcAft>
                <a:spcPts val="0"/>
              </a:spcAft>
            </a:pPr>
            <a:r>
              <a:rPr lang="en" sz="4400" b="1" dirty="0"/>
              <a:t>Pediatric Hospitals </a:t>
            </a:r>
            <a:endParaRPr sz="4400" b="1" dirty="0"/>
          </a:p>
        </p:txBody>
      </p:sp>
      <p:sp>
        <p:nvSpPr>
          <p:cNvPr id="2" name="Rectangle 1">
            <a:extLst>
              <a:ext uri="{FF2B5EF4-FFF2-40B4-BE49-F238E27FC236}">
                <a16:creationId xmlns:a16="http://schemas.microsoft.com/office/drawing/2014/main" id="{B01CB1D2-A75E-32A2-B12A-94DA9CE911E3}"/>
              </a:ext>
            </a:extLst>
          </p:cNvPr>
          <p:cNvSpPr/>
          <p:nvPr/>
        </p:nvSpPr>
        <p:spPr bwMode="auto">
          <a:xfrm>
            <a:off x="10058400" y="1981200"/>
            <a:ext cx="790074" cy="523200"/>
          </a:xfrm>
          <a:prstGeom prst="rect">
            <a:avLst/>
          </a:prstGeom>
          <a:noFill/>
          <a:ln w="762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87"/>
        <p:cNvGrpSpPr/>
        <p:nvPr/>
      </p:nvGrpSpPr>
      <p:grpSpPr>
        <a:xfrm>
          <a:off x="0" y="0"/>
          <a:ext cx="0" cy="0"/>
          <a:chOff x="0" y="0"/>
          <a:chExt cx="0" cy="0"/>
        </a:xfrm>
      </p:grpSpPr>
      <p:sp>
        <p:nvSpPr>
          <p:cNvPr id="588" name="Google Shape;588;p109"/>
          <p:cNvSpPr txBox="1"/>
          <p:nvPr/>
        </p:nvSpPr>
        <p:spPr>
          <a:xfrm>
            <a:off x="1447800" y="1600200"/>
            <a:ext cx="3048000" cy="1395085"/>
          </a:xfrm>
          <a:prstGeom prst="rect">
            <a:avLst/>
          </a:prstGeom>
          <a:solidFill>
            <a:srgbClr val="FFF2CC"/>
          </a:solidFill>
          <a:ln w="9525" cap="flat" cmpd="sng">
            <a:solidFill>
              <a:srgbClr val="9E9E9E"/>
            </a:solidFill>
            <a:prstDash val="solid"/>
            <a:round/>
            <a:headEnd type="none" w="sm" len="sm"/>
            <a:tailEnd type="none" w="sm" len="sm"/>
          </a:ln>
        </p:spPr>
        <p:txBody>
          <a:bodyPr spcFirstLastPara="1" wrap="square" lIns="121900" tIns="121900" rIns="121900" bIns="121900" anchor="t" anchorCtr="0">
            <a:spAutoFit/>
          </a:bodyPr>
          <a:lstStyle/>
          <a:p>
            <a:pPr algn="ctr">
              <a:spcBef>
                <a:spcPts val="0"/>
              </a:spcBef>
              <a:spcAft>
                <a:spcPts val="0"/>
              </a:spcAft>
            </a:pPr>
            <a:r>
              <a:rPr lang="en" sz="2133" b="1" dirty="0"/>
              <a:t>Pediatric Cases in MPOG</a:t>
            </a:r>
            <a:endParaRPr sz="2133" b="1" dirty="0"/>
          </a:p>
          <a:p>
            <a:pPr algn="ctr">
              <a:spcBef>
                <a:spcPts val="0"/>
              </a:spcBef>
              <a:spcAft>
                <a:spcPts val="0"/>
              </a:spcAft>
            </a:pPr>
            <a:r>
              <a:rPr lang="en" sz="3200" b="1" dirty="0"/>
              <a:t>2,401,775</a:t>
            </a:r>
            <a:endParaRPr sz="3200" b="1" dirty="0"/>
          </a:p>
        </p:txBody>
      </p:sp>
      <p:graphicFrame>
        <p:nvGraphicFramePr>
          <p:cNvPr id="589" name="Google Shape;589;p109"/>
          <p:cNvGraphicFramePr/>
          <p:nvPr>
            <p:extLst>
              <p:ext uri="{D42A27DB-BD31-4B8C-83A1-F6EECF244321}">
                <p14:modId xmlns:p14="http://schemas.microsoft.com/office/powerpoint/2010/main" val="1747552752"/>
              </p:ext>
            </p:extLst>
          </p:nvPr>
        </p:nvGraphicFramePr>
        <p:xfrm>
          <a:off x="6096000" y="1260778"/>
          <a:ext cx="4748667" cy="4378023"/>
        </p:xfrm>
        <a:graphic>
          <a:graphicData uri="http://schemas.openxmlformats.org/drawingml/2006/table">
            <a:tbl>
              <a:tblPr>
                <a:noFill/>
              </a:tblPr>
              <a:tblGrid>
                <a:gridCol w="1465331">
                  <a:extLst>
                    <a:ext uri="{9D8B030D-6E8A-4147-A177-3AD203B41FA5}">
                      <a16:colId xmlns:a16="http://schemas.microsoft.com/office/drawing/2014/main" val="20000"/>
                    </a:ext>
                  </a:extLst>
                </a:gridCol>
                <a:gridCol w="1909856">
                  <a:extLst>
                    <a:ext uri="{9D8B030D-6E8A-4147-A177-3AD203B41FA5}">
                      <a16:colId xmlns:a16="http://schemas.microsoft.com/office/drawing/2014/main" val="20001"/>
                    </a:ext>
                  </a:extLst>
                </a:gridCol>
                <a:gridCol w="1373480">
                  <a:extLst>
                    <a:ext uri="{9D8B030D-6E8A-4147-A177-3AD203B41FA5}">
                      <a16:colId xmlns:a16="http://schemas.microsoft.com/office/drawing/2014/main" val="20002"/>
                    </a:ext>
                  </a:extLst>
                </a:gridCol>
              </a:tblGrid>
              <a:tr h="534991">
                <a:tc>
                  <a:txBody>
                    <a:bodyPr/>
                    <a:lstStyle/>
                    <a:p>
                      <a:pPr marL="0" lvl="0" indent="0" algn="ctr" rtl="0">
                        <a:spcBef>
                          <a:spcPts val="0"/>
                        </a:spcBef>
                        <a:spcAft>
                          <a:spcPts val="0"/>
                        </a:spcAft>
                        <a:buNone/>
                      </a:pPr>
                      <a:r>
                        <a:rPr lang="en" sz="1600" b="1"/>
                        <a:t>Age</a:t>
                      </a:r>
                      <a:endParaRPr sz="1600" b="1"/>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2C4C9"/>
                    </a:solidFill>
                  </a:tcPr>
                </a:tc>
                <a:tc>
                  <a:txBody>
                    <a:bodyPr/>
                    <a:lstStyle/>
                    <a:p>
                      <a:pPr marL="0" lvl="0" indent="0" algn="ctr" rtl="0">
                        <a:spcBef>
                          <a:spcPts val="0"/>
                        </a:spcBef>
                        <a:spcAft>
                          <a:spcPts val="0"/>
                        </a:spcAft>
                        <a:buNone/>
                      </a:pPr>
                      <a:r>
                        <a:rPr lang="en" sz="1600" b="1"/>
                        <a:t>Group</a:t>
                      </a:r>
                      <a:endParaRPr sz="1600" b="1"/>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2C4C9"/>
                    </a:solidFill>
                  </a:tcPr>
                </a:tc>
                <a:tc>
                  <a:txBody>
                    <a:bodyPr/>
                    <a:lstStyle/>
                    <a:p>
                      <a:pPr marL="0" lvl="0" indent="0" algn="ctr" rtl="0">
                        <a:spcBef>
                          <a:spcPts val="0"/>
                        </a:spcBef>
                        <a:spcAft>
                          <a:spcPts val="0"/>
                        </a:spcAft>
                        <a:buNone/>
                      </a:pPr>
                      <a:r>
                        <a:rPr lang="en" sz="1600" b="1" dirty="0"/>
                        <a:t>Case Count</a:t>
                      </a:r>
                      <a:endParaRPr sz="1600" b="1"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A2C4C9"/>
                    </a:solidFill>
                  </a:tcPr>
                </a:tc>
                <a:extLst>
                  <a:ext uri="{0D108BD9-81ED-4DB2-BD59-A6C34878D82A}">
                    <a16:rowId xmlns:a16="http://schemas.microsoft.com/office/drawing/2014/main" val="10000"/>
                  </a:ext>
                </a:extLst>
              </a:tr>
              <a:tr h="549018">
                <a:tc>
                  <a:txBody>
                    <a:bodyPr/>
                    <a:lstStyle/>
                    <a:p>
                      <a:pPr marL="0" lvl="0" indent="0" algn="l" rtl="0">
                        <a:spcBef>
                          <a:spcPts val="0"/>
                        </a:spcBef>
                        <a:spcAft>
                          <a:spcPts val="0"/>
                        </a:spcAft>
                        <a:buNone/>
                      </a:pPr>
                      <a:r>
                        <a:rPr lang="en" sz="1600" dirty="0"/>
                        <a:t>0</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600" dirty="0"/>
                        <a:t>Preterm Neonate</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1600" dirty="0"/>
                        <a:t>6,082</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49018">
                <a:tc>
                  <a:txBody>
                    <a:bodyPr/>
                    <a:lstStyle/>
                    <a:p>
                      <a:pPr marL="0" lvl="0" indent="0" algn="l" rtl="0">
                        <a:spcBef>
                          <a:spcPts val="0"/>
                        </a:spcBef>
                        <a:spcAft>
                          <a:spcPts val="0"/>
                        </a:spcAft>
                        <a:buNone/>
                      </a:pPr>
                      <a:r>
                        <a:rPr lang="en" sz="1600" dirty="0"/>
                        <a:t>&lt;28 days</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600"/>
                        <a:t>Term Neonate</a:t>
                      </a:r>
                      <a:endParaRPr sz="160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1600" dirty="0"/>
                        <a:t>39,012</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549018">
                <a:tc>
                  <a:txBody>
                    <a:bodyPr/>
                    <a:lstStyle/>
                    <a:p>
                      <a:pPr marL="0" lvl="0" indent="0" algn="l" rtl="0">
                        <a:spcBef>
                          <a:spcPts val="0"/>
                        </a:spcBef>
                        <a:spcAft>
                          <a:spcPts val="0"/>
                        </a:spcAft>
                        <a:buNone/>
                      </a:pPr>
                      <a:r>
                        <a:rPr lang="en" sz="1600" dirty="0"/>
                        <a:t>1-12 months</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600" dirty="0"/>
                        <a:t>Infant</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1600"/>
                        <a:t>263,919</a:t>
                      </a:r>
                      <a:endParaRPr sz="160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49018">
                <a:tc>
                  <a:txBody>
                    <a:bodyPr/>
                    <a:lstStyle/>
                    <a:p>
                      <a:pPr marL="0" lvl="0" indent="0" algn="l" rtl="0">
                        <a:spcBef>
                          <a:spcPts val="0"/>
                        </a:spcBef>
                        <a:spcAft>
                          <a:spcPts val="0"/>
                        </a:spcAft>
                        <a:buNone/>
                      </a:pPr>
                      <a:r>
                        <a:rPr lang="en" sz="1600" dirty="0"/>
                        <a:t>1-2 years</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600"/>
                        <a:t>Toddler</a:t>
                      </a:r>
                      <a:endParaRPr sz="160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1600"/>
                        <a:t>180,445</a:t>
                      </a:r>
                      <a:endParaRPr sz="160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549018">
                <a:tc>
                  <a:txBody>
                    <a:bodyPr/>
                    <a:lstStyle/>
                    <a:p>
                      <a:pPr marL="0" lvl="0" indent="0" algn="l" rtl="0">
                        <a:spcBef>
                          <a:spcPts val="0"/>
                        </a:spcBef>
                        <a:spcAft>
                          <a:spcPts val="0"/>
                        </a:spcAft>
                        <a:buNone/>
                      </a:pPr>
                      <a:r>
                        <a:rPr lang="en" sz="1600" dirty="0"/>
                        <a:t>2-5 years</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600"/>
                        <a:t>Child (Early)</a:t>
                      </a:r>
                      <a:endParaRPr sz="160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1600"/>
                        <a:t>604,968</a:t>
                      </a:r>
                      <a:endParaRPr sz="160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549018">
                <a:tc>
                  <a:txBody>
                    <a:bodyPr/>
                    <a:lstStyle/>
                    <a:p>
                      <a:pPr marL="0" lvl="0" indent="0" algn="l" rtl="0">
                        <a:spcBef>
                          <a:spcPts val="0"/>
                        </a:spcBef>
                        <a:spcAft>
                          <a:spcPts val="0"/>
                        </a:spcAft>
                        <a:buNone/>
                      </a:pPr>
                      <a:r>
                        <a:rPr lang="en" sz="1600" dirty="0"/>
                        <a:t>6-11 years</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600" dirty="0"/>
                        <a:t>Child (Middle)</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1600"/>
                        <a:t>551,589</a:t>
                      </a:r>
                      <a:endParaRPr sz="160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548924">
                <a:tc>
                  <a:txBody>
                    <a:bodyPr/>
                    <a:lstStyle/>
                    <a:p>
                      <a:pPr marL="0" lvl="0" indent="0" algn="l" rtl="0">
                        <a:spcBef>
                          <a:spcPts val="0"/>
                        </a:spcBef>
                        <a:spcAft>
                          <a:spcPts val="0"/>
                        </a:spcAft>
                        <a:buNone/>
                      </a:pPr>
                      <a:r>
                        <a:rPr lang="en" sz="1600" dirty="0"/>
                        <a:t>12-18 years</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 sz="1600"/>
                        <a:t>Adolescent (Early)</a:t>
                      </a:r>
                      <a:endParaRPr sz="160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en" sz="1600" dirty="0"/>
                        <a:t>755,760</a:t>
                      </a:r>
                      <a:endParaRPr sz="1600" dirty="0"/>
                    </a:p>
                  </a:txBody>
                  <a:tcPr marL="121900" marR="121900" marT="121900" marB="1219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590" name="Google Shape;590;p109"/>
          <p:cNvSpPr txBox="1"/>
          <p:nvPr/>
        </p:nvSpPr>
        <p:spPr>
          <a:xfrm>
            <a:off x="605100" y="6186333"/>
            <a:ext cx="3386800" cy="451302"/>
          </a:xfrm>
          <a:prstGeom prst="rect">
            <a:avLst/>
          </a:prstGeom>
          <a:noFill/>
          <a:ln>
            <a:noFill/>
          </a:ln>
        </p:spPr>
        <p:txBody>
          <a:bodyPr spcFirstLastPara="1" wrap="square" lIns="121900" tIns="121900" rIns="121900" bIns="121900" anchor="t" anchorCtr="0">
            <a:spAutoFit/>
          </a:bodyPr>
          <a:lstStyle/>
          <a:p>
            <a:pPr>
              <a:spcBef>
                <a:spcPts val="0"/>
              </a:spcBef>
              <a:spcAft>
                <a:spcPts val="0"/>
              </a:spcAft>
            </a:pPr>
            <a:r>
              <a:rPr lang="en" sz="1333" i="1">
                <a:latin typeface="Calibri"/>
                <a:ea typeface="Calibri"/>
                <a:cs typeface="Calibri"/>
                <a:sym typeface="Calibri"/>
              </a:rPr>
              <a:t>*data pulled 1/10/23</a:t>
            </a:r>
            <a:endParaRPr sz="1333" i="1">
              <a:latin typeface="Calibri"/>
              <a:ea typeface="Calibri"/>
              <a:cs typeface="Calibri"/>
              <a:sym typeface="Calibri"/>
            </a:endParaRPr>
          </a:p>
        </p:txBody>
      </p:sp>
      <p:pic>
        <p:nvPicPr>
          <p:cNvPr id="1028" name="Picture 4" descr="Baby &amp; Kids | Free Web Headers">
            <a:extLst>
              <a:ext uri="{FF2B5EF4-FFF2-40B4-BE49-F238E27FC236}">
                <a16:creationId xmlns:a16="http://schemas.microsoft.com/office/drawing/2014/main" id="{949911D3-91B8-3863-5046-DBC29E89A32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3960864"/>
            <a:ext cx="5029200" cy="147339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FF67148-78CE-B1EC-C577-38CD7F5E1685}"/>
              </a:ext>
            </a:extLst>
          </p:cNvPr>
          <p:cNvSpPr/>
          <p:nvPr/>
        </p:nvSpPr>
        <p:spPr bwMode="auto">
          <a:xfrm>
            <a:off x="0" y="0"/>
            <a:ext cx="3276600" cy="6858000"/>
          </a:xfrm>
          <a:prstGeom prst="rect">
            <a:avLst/>
          </a:prstGeom>
          <a:gradFill flip="none" rotWithShape="1">
            <a:gsLst>
              <a:gs pos="0">
                <a:schemeClr val="bg1"/>
              </a:gs>
              <a:gs pos="97000">
                <a:srgbClr val="004796"/>
              </a:gs>
              <a:gs pos="100000">
                <a:schemeClr val="bg1"/>
              </a:gs>
              <a:gs pos="100000">
                <a:schemeClr val="accent1">
                  <a:lumMod val="30000"/>
                  <a:lumOff val="70000"/>
                </a:schemeClr>
              </a:gs>
            </a:gsLst>
            <a:lin ang="0" scaled="1"/>
            <a:tileRect/>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p:txBody>
      </p:sp>
      <p:sp>
        <p:nvSpPr>
          <p:cNvPr id="2" name="Title 1">
            <a:extLst>
              <a:ext uri="{FF2B5EF4-FFF2-40B4-BE49-F238E27FC236}">
                <a16:creationId xmlns:a16="http://schemas.microsoft.com/office/drawing/2014/main" id="{A6A5B5CC-646D-4A56-8290-94D10A761CB2}"/>
              </a:ext>
            </a:extLst>
          </p:cNvPr>
          <p:cNvSpPr>
            <a:spLocks noGrp="1"/>
          </p:cNvSpPr>
          <p:nvPr>
            <p:ph type="title"/>
          </p:nvPr>
        </p:nvSpPr>
        <p:spPr>
          <a:xfrm>
            <a:off x="228600" y="1738011"/>
            <a:ext cx="2743200" cy="2743200"/>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r>
              <a:rPr lang="en-US" sz="4000" dirty="0">
                <a:solidFill>
                  <a:srgbClr val="FFFFFF"/>
                </a:solidFill>
              </a:rPr>
              <a:t>Thank you</a:t>
            </a:r>
          </a:p>
        </p:txBody>
      </p:sp>
      <p:sp>
        <p:nvSpPr>
          <p:cNvPr id="9" name="TextBox 8">
            <a:extLst>
              <a:ext uri="{FF2B5EF4-FFF2-40B4-BE49-F238E27FC236}">
                <a16:creationId xmlns:a16="http://schemas.microsoft.com/office/drawing/2014/main" id="{0C9E3D39-5E47-4F2E-8EA2-1074C46FA2FF}"/>
              </a:ext>
            </a:extLst>
          </p:cNvPr>
          <p:cNvSpPr txBox="1"/>
          <p:nvPr/>
        </p:nvSpPr>
        <p:spPr>
          <a:xfrm>
            <a:off x="9040750" y="4420371"/>
            <a:ext cx="3009157" cy="461665"/>
          </a:xfrm>
          <a:prstGeom prst="rect">
            <a:avLst/>
          </a:prstGeom>
          <a:noFill/>
        </p:spPr>
        <p:txBody>
          <a:bodyPr wrap="none" rtlCol="0">
            <a:spAutoFit/>
          </a:bodyPr>
          <a:lstStyle/>
          <a:p>
            <a:r>
              <a:rPr lang="en-US" sz="2400" dirty="0"/>
              <a:t>Joseph </a:t>
            </a:r>
            <a:r>
              <a:rPr lang="en-US" sz="2400" dirty="0" err="1"/>
              <a:t>Cravero</a:t>
            </a:r>
            <a:r>
              <a:rPr lang="en-US" sz="2400" dirty="0"/>
              <a:t>, MD</a:t>
            </a:r>
          </a:p>
        </p:txBody>
      </p:sp>
      <p:sp>
        <p:nvSpPr>
          <p:cNvPr id="10" name="TextBox 9">
            <a:extLst>
              <a:ext uri="{FF2B5EF4-FFF2-40B4-BE49-F238E27FC236}">
                <a16:creationId xmlns:a16="http://schemas.microsoft.com/office/drawing/2014/main" id="{724EDCE2-BDA4-4CDA-B54E-70E04116F94B}"/>
              </a:ext>
            </a:extLst>
          </p:cNvPr>
          <p:cNvSpPr txBox="1"/>
          <p:nvPr/>
        </p:nvSpPr>
        <p:spPr>
          <a:xfrm>
            <a:off x="3246931" y="4420371"/>
            <a:ext cx="2837636" cy="461665"/>
          </a:xfrm>
          <a:prstGeom prst="rect">
            <a:avLst/>
          </a:prstGeom>
          <a:noFill/>
        </p:spPr>
        <p:txBody>
          <a:bodyPr wrap="none" rtlCol="0">
            <a:spAutoFit/>
          </a:bodyPr>
          <a:lstStyle/>
          <a:p>
            <a:r>
              <a:rPr lang="en-US" sz="2400" dirty="0"/>
              <a:t>Morgan Brown, MD</a:t>
            </a:r>
          </a:p>
        </p:txBody>
      </p:sp>
      <p:sp>
        <p:nvSpPr>
          <p:cNvPr id="11" name="TextBox 10">
            <a:extLst>
              <a:ext uri="{FF2B5EF4-FFF2-40B4-BE49-F238E27FC236}">
                <a16:creationId xmlns:a16="http://schemas.microsoft.com/office/drawing/2014/main" id="{F5743615-5CA5-412F-859F-4CE739D7A2EF}"/>
              </a:ext>
            </a:extLst>
          </p:cNvPr>
          <p:cNvSpPr txBox="1"/>
          <p:nvPr/>
        </p:nvSpPr>
        <p:spPr>
          <a:xfrm>
            <a:off x="6215993" y="4420371"/>
            <a:ext cx="2814425" cy="461665"/>
          </a:xfrm>
          <a:prstGeom prst="rect">
            <a:avLst/>
          </a:prstGeom>
          <a:noFill/>
        </p:spPr>
        <p:txBody>
          <a:bodyPr wrap="none" rtlCol="0">
            <a:spAutoFit/>
          </a:bodyPr>
          <a:lstStyle/>
          <a:p>
            <a:r>
              <a:rPr lang="en-US" sz="2400" dirty="0"/>
              <a:t>Lauren Madoff, MD</a:t>
            </a:r>
          </a:p>
        </p:txBody>
      </p:sp>
      <p:sp>
        <p:nvSpPr>
          <p:cNvPr id="12" name="Rectangle 11">
            <a:extLst>
              <a:ext uri="{FF2B5EF4-FFF2-40B4-BE49-F238E27FC236}">
                <a16:creationId xmlns:a16="http://schemas.microsoft.com/office/drawing/2014/main" id="{FDED27CC-E858-4732-8BD5-498570629D92}"/>
              </a:ext>
            </a:extLst>
          </p:cNvPr>
          <p:cNvSpPr/>
          <p:nvPr/>
        </p:nvSpPr>
        <p:spPr>
          <a:xfrm>
            <a:off x="3429000" y="5594999"/>
            <a:ext cx="8620907" cy="4789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 …and Alyssa </a:t>
            </a:r>
            <a:r>
              <a:rPr lang="en-US" dirty="0" err="1">
                <a:solidFill>
                  <a:schemeClr val="tx1"/>
                </a:solidFill>
              </a:rPr>
              <a:t>Teves</a:t>
            </a:r>
            <a:r>
              <a:rPr lang="en-US" dirty="0">
                <a:solidFill>
                  <a:schemeClr val="tx1"/>
                </a:solidFill>
              </a:rPr>
              <a:t>, Mark </a:t>
            </a:r>
            <a:r>
              <a:rPr lang="en-US" dirty="0" err="1">
                <a:solidFill>
                  <a:schemeClr val="tx1"/>
                </a:solidFill>
              </a:rPr>
              <a:t>Breibart</a:t>
            </a:r>
            <a:r>
              <a:rPr lang="en-US" dirty="0">
                <a:solidFill>
                  <a:schemeClr val="tx1"/>
                </a:solidFill>
              </a:rPr>
              <a:t>, Max Aaronson, Jocelyn Booth and others</a:t>
            </a:r>
          </a:p>
        </p:txBody>
      </p:sp>
      <p:pic>
        <p:nvPicPr>
          <p:cNvPr id="1026" name="Picture 2" descr="Dr. Morgan Leigh Brown, MD, PhD - Boston, MA ...">
            <a:extLst>
              <a:ext uri="{FF2B5EF4-FFF2-40B4-BE49-F238E27FC236}">
                <a16:creationId xmlns:a16="http://schemas.microsoft.com/office/drawing/2014/main" id="{3E05D442-14CD-EF24-79A6-29BF70E67FC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77" t="2013" r="477" b="18802"/>
          <a:stretch/>
        </p:blipFill>
        <p:spPr bwMode="auto">
          <a:xfrm>
            <a:off x="3408162" y="1580919"/>
            <a:ext cx="2388849"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r. Lauren Madoff, MD - Boston, MA - Anesthesiology - Request Appointment">
            <a:extLst>
              <a:ext uri="{FF2B5EF4-FFF2-40B4-BE49-F238E27FC236}">
                <a16:creationId xmlns:a16="http://schemas.microsoft.com/office/drawing/2014/main" id="{6EDBA706-4263-8C7A-5DCA-3532F230F783}"/>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689" t="4829" r="-689" b="17524"/>
          <a:stretch/>
        </p:blipFill>
        <p:spPr bwMode="auto">
          <a:xfrm>
            <a:off x="6404005" y="1580918"/>
            <a:ext cx="24384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Dr. Joseph Cravero, MD – Lebanon, NH | Anesthesiology">
            <a:extLst>
              <a:ext uri="{FF2B5EF4-FFF2-40B4-BE49-F238E27FC236}">
                <a16:creationId xmlns:a16="http://schemas.microsoft.com/office/drawing/2014/main" id="{A18FA7BF-E837-FA65-FD6F-C48B2C3F0C5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92318" y="1573169"/>
            <a:ext cx="2438400"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781647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363D6-6618-3289-21CB-97703A24B903}"/>
              </a:ext>
            </a:extLst>
          </p:cNvPr>
          <p:cNvSpPr>
            <a:spLocks noGrp="1"/>
          </p:cNvSpPr>
          <p:nvPr>
            <p:ph type="title"/>
          </p:nvPr>
        </p:nvSpPr>
        <p:spPr/>
        <p:txBody>
          <a:bodyPr/>
          <a:lstStyle/>
          <a:p>
            <a:r>
              <a:rPr lang="en-US" b="1" i="1" dirty="0"/>
              <a:t>Goals for Today</a:t>
            </a:r>
          </a:p>
        </p:txBody>
      </p:sp>
      <p:sp>
        <p:nvSpPr>
          <p:cNvPr id="3" name="Content Placeholder 2">
            <a:extLst>
              <a:ext uri="{FF2B5EF4-FFF2-40B4-BE49-F238E27FC236}">
                <a16:creationId xmlns:a16="http://schemas.microsoft.com/office/drawing/2014/main" id="{DEB2ECB0-3608-1897-F52C-45161C64FAC4}"/>
              </a:ext>
            </a:extLst>
          </p:cNvPr>
          <p:cNvSpPr>
            <a:spLocks noGrp="1"/>
          </p:cNvSpPr>
          <p:nvPr>
            <p:ph idx="1"/>
          </p:nvPr>
        </p:nvSpPr>
        <p:spPr>
          <a:xfrm>
            <a:off x="914398" y="1219200"/>
            <a:ext cx="11049002" cy="4953000"/>
          </a:xfrm>
        </p:spPr>
        <p:txBody>
          <a:bodyPr/>
          <a:lstStyle/>
          <a:p>
            <a:r>
              <a:rPr lang="en-US" sz="2800" b="1" dirty="0"/>
              <a:t>Function/history of Multicenter Perioperative Outcomes Group (MPOG)</a:t>
            </a:r>
            <a:endParaRPr lang="en-US" sz="2800" b="1" baseline="30000" dirty="0"/>
          </a:p>
          <a:p>
            <a:endParaRPr lang="en-US" sz="1600" dirty="0"/>
          </a:p>
          <a:p>
            <a:r>
              <a:rPr lang="en-US" sz="2800" dirty="0">
                <a:solidFill>
                  <a:schemeClr val="bg1">
                    <a:lumMod val="65000"/>
                  </a:schemeClr>
                </a:solidFill>
              </a:rPr>
              <a:t>MPOG clinical quality measures &amp; feedback dissemination</a:t>
            </a:r>
          </a:p>
          <a:p>
            <a:pPr lvl="1"/>
            <a:r>
              <a:rPr lang="en-US" sz="2400" dirty="0">
                <a:solidFill>
                  <a:schemeClr val="bg1">
                    <a:lumMod val="65000"/>
                  </a:schemeClr>
                </a:solidFill>
              </a:rPr>
              <a:t>Data Pipeline &amp; Processing</a:t>
            </a:r>
          </a:p>
          <a:p>
            <a:pPr lvl="1"/>
            <a:r>
              <a:rPr lang="en-US" sz="2400" dirty="0">
                <a:solidFill>
                  <a:schemeClr val="bg1">
                    <a:lumMod val="65000"/>
                  </a:schemeClr>
                </a:solidFill>
              </a:rPr>
              <a:t>Measure development &amp; refinement</a:t>
            </a:r>
          </a:p>
          <a:p>
            <a:pPr lvl="1"/>
            <a:r>
              <a:rPr lang="en-US" sz="2400" dirty="0">
                <a:solidFill>
                  <a:schemeClr val="bg1">
                    <a:lumMod val="65000"/>
                  </a:schemeClr>
                </a:solidFill>
              </a:rPr>
              <a:t>QI Measure Visualizations &amp; Tools</a:t>
            </a:r>
          </a:p>
          <a:p>
            <a:pPr marL="0" indent="0">
              <a:buNone/>
            </a:pPr>
            <a:endParaRPr lang="en-US" sz="1600" baseline="30000" dirty="0">
              <a:solidFill>
                <a:schemeClr val="bg1">
                  <a:lumMod val="65000"/>
                </a:schemeClr>
              </a:solidFill>
            </a:endParaRPr>
          </a:p>
          <a:p>
            <a:r>
              <a:rPr lang="en-US" sz="2800" dirty="0">
                <a:solidFill>
                  <a:schemeClr val="bg1">
                    <a:lumMod val="65000"/>
                  </a:schemeClr>
                </a:solidFill>
              </a:rPr>
              <a:t>MPOG framework for local or multicenter clinical outcomes research</a:t>
            </a:r>
            <a:endParaRPr lang="en-US" sz="2800" baseline="30000" dirty="0">
              <a:solidFill>
                <a:schemeClr val="bg1">
                  <a:lumMod val="65000"/>
                </a:schemeClr>
              </a:solidFill>
            </a:endParaRPr>
          </a:p>
          <a:p>
            <a:endParaRPr lang="en-US" sz="2800" baseline="30000" dirty="0"/>
          </a:p>
          <a:p>
            <a:endParaRPr lang="en-US" dirty="0"/>
          </a:p>
        </p:txBody>
      </p:sp>
    </p:spTree>
    <p:extLst>
      <p:ext uri="{BB962C8B-B14F-4D97-AF65-F5344CB8AC3E}">
        <p14:creationId xmlns:p14="http://schemas.microsoft.com/office/powerpoint/2010/main" val="4144074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363D6-6618-3289-21CB-97703A24B903}"/>
              </a:ext>
            </a:extLst>
          </p:cNvPr>
          <p:cNvSpPr>
            <a:spLocks noGrp="1"/>
          </p:cNvSpPr>
          <p:nvPr>
            <p:ph type="title"/>
          </p:nvPr>
        </p:nvSpPr>
        <p:spPr/>
        <p:txBody>
          <a:bodyPr/>
          <a:lstStyle/>
          <a:p>
            <a:r>
              <a:rPr lang="en-US" b="1" i="1" dirty="0"/>
              <a:t>Goals for Today</a:t>
            </a:r>
          </a:p>
        </p:txBody>
      </p:sp>
      <p:sp>
        <p:nvSpPr>
          <p:cNvPr id="3" name="Content Placeholder 2">
            <a:extLst>
              <a:ext uri="{FF2B5EF4-FFF2-40B4-BE49-F238E27FC236}">
                <a16:creationId xmlns:a16="http://schemas.microsoft.com/office/drawing/2014/main" id="{DEB2ECB0-3608-1897-F52C-45161C64FAC4}"/>
              </a:ext>
            </a:extLst>
          </p:cNvPr>
          <p:cNvSpPr>
            <a:spLocks noGrp="1"/>
          </p:cNvSpPr>
          <p:nvPr>
            <p:ph idx="1"/>
          </p:nvPr>
        </p:nvSpPr>
        <p:spPr>
          <a:xfrm>
            <a:off x="914398" y="1219200"/>
            <a:ext cx="10972801" cy="4953000"/>
          </a:xfrm>
        </p:spPr>
        <p:txBody>
          <a:bodyPr/>
          <a:lstStyle/>
          <a:p>
            <a:r>
              <a:rPr lang="en-US" sz="2800" dirty="0">
                <a:solidFill>
                  <a:schemeClr val="bg1">
                    <a:lumMod val="65000"/>
                  </a:schemeClr>
                </a:solidFill>
              </a:rPr>
              <a:t>Function/history of Multicenter Perioperative Outcomes Group (MPOG)</a:t>
            </a:r>
            <a:endParaRPr lang="en-US" sz="2800" baseline="30000" dirty="0">
              <a:solidFill>
                <a:schemeClr val="bg1">
                  <a:lumMod val="65000"/>
                </a:schemeClr>
              </a:solidFill>
            </a:endParaRPr>
          </a:p>
          <a:p>
            <a:endParaRPr lang="en-US" sz="1600" dirty="0">
              <a:solidFill>
                <a:schemeClr val="bg1">
                  <a:lumMod val="65000"/>
                </a:schemeClr>
              </a:solidFill>
            </a:endParaRPr>
          </a:p>
          <a:p>
            <a:r>
              <a:rPr lang="en-US" sz="2800" b="1" dirty="0"/>
              <a:t>MPOG clinical quality measures &amp; feedback dissemination</a:t>
            </a:r>
          </a:p>
          <a:p>
            <a:pPr lvl="1"/>
            <a:r>
              <a:rPr lang="en-US" sz="2400" b="1" dirty="0"/>
              <a:t>Data Pipeline &amp; Processing</a:t>
            </a:r>
          </a:p>
          <a:p>
            <a:pPr lvl="1"/>
            <a:r>
              <a:rPr lang="en-US" sz="2400" b="1" dirty="0"/>
              <a:t>Measure development &amp; refinement</a:t>
            </a:r>
          </a:p>
          <a:p>
            <a:pPr lvl="1"/>
            <a:r>
              <a:rPr lang="en-US" sz="2400" b="1" dirty="0"/>
              <a:t>QI Measure Visualizations &amp; Tools</a:t>
            </a:r>
          </a:p>
          <a:p>
            <a:pPr marL="0" indent="0">
              <a:buNone/>
            </a:pPr>
            <a:endParaRPr lang="en-US" sz="1600" baseline="30000" dirty="0"/>
          </a:p>
          <a:p>
            <a:r>
              <a:rPr lang="en-US" sz="2800" dirty="0">
                <a:solidFill>
                  <a:schemeClr val="bg1">
                    <a:lumMod val="65000"/>
                  </a:schemeClr>
                </a:solidFill>
              </a:rPr>
              <a:t>MPOG framework for local or multicenter clinical outcomes research</a:t>
            </a:r>
            <a:endParaRPr lang="en-US" sz="2800" baseline="30000" dirty="0">
              <a:solidFill>
                <a:schemeClr val="bg1">
                  <a:lumMod val="65000"/>
                </a:schemeClr>
              </a:solidFill>
            </a:endParaRPr>
          </a:p>
          <a:p>
            <a:endParaRPr lang="en-US" sz="2800" baseline="30000" dirty="0"/>
          </a:p>
          <a:p>
            <a:endParaRPr lang="en-US" dirty="0"/>
          </a:p>
        </p:txBody>
      </p:sp>
    </p:spTree>
    <p:extLst>
      <p:ext uri="{BB962C8B-B14F-4D97-AF65-F5344CB8AC3E}">
        <p14:creationId xmlns:p14="http://schemas.microsoft.com/office/powerpoint/2010/main" val="10329472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64"/>
        <p:cNvGrpSpPr/>
        <p:nvPr/>
      </p:nvGrpSpPr>
      <p:grpSpPr>
        <a:xfrm>
          <a:off x="0" y="0"/>
          <a:ext cx="0" cy="0"/>
          <a:chOff x="0" y="0"/>
          <a:chExt cx="0" cy="0"/>
        </a:xfrm>
      </p:grpSpPr>
      <p:sp>
        <p:nvSpPr>
          <p:cNvPr id="665" name="Google Shape;665;p116"/>
          <p:cNvSpPr txBox="1">
            <a:spLocks noGrp="1"/>
          </p:cNvSpPr>
          <p:nvPr>
            <p:ph type="body" idx="1"/>
          </p:nvPr>
        </p:nvSpPr>
        <p:spPr>
          <a:xfrm>
            <a:off x="609602" y="1600200"/>
            <a:ext cx="10972799" cy="4414508"/>
          </a:xfrm>
          <a:prstGeom prst="rect">
            <a:avLst/>
          </a:prstGeom>
          <a:noFill/>
          <a:ln>
            <a:noFill/>
          </a:ln>
        </p:spPr>
        <p:txBody>
          <a:bodyPr spcFirstLastPara="1" vert="horz" wrap="square" lIns="91433" tIns="45700" rIns="91433" bIns="45700" numCol="1" anchor="t" anchorCtr="0" compatLnSpc="1">
            <a:prstTxWarp prst="textNoShape">
              <a:avLst/>
            </a:prstTxWarp>
            <a:noAutofit/>
          </a:bodyPr>
          <a:lstStyle/>
          <a:p>
            <a:pPr marL="0" indent="0" algn="ctr">
              <a:spcBef>
                <a:spcPts val="0"/>
              </a:spcBef>
              <a:spcAft>
                <a:spcPts val="0"/>
              </a:spcAft>
              <a:buSzPts val="3000"/>
              <a:buNone/>
            </a:pPr>
            <a:endParaRPr sz="4000" dirty="0"/>
          </a:p>
          <a:p>
            <a:pPr marL="0" indent="0" algn="ctr">
              <a:spcBef>
                <a:spcPts val="2000"/>
              </a:spcBef>
              <a:spcAft>
                <a:spcPts val="0"/>
              </a:spcAft>
              <a:buSzPts val="3000"/>
              <a:buNone/>
            </a:pPr>
            <a:r>
              <a:rPr lang="en" sz="4000" dirty="0"/>
              <a:t>Our mission (and challenge) is to adopt measures and implement programs to </a:t>
            </a:r>
            <a:r>
              <a:rPr lang="en" sz="4000" i="1" u="sng" dirty="0"/>
              <a:t>inform &amp; improve </a:t>
            </a:r>
            <a:r>
              <a:rPr lang="en" sz="4000" dirty="0"/>
              <a:t>care </a:t>
            </a:r>
            <a:endParaRPr sz="1467" dirty="0"/>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Bumpy Road Stock Photo - Download Image Now - Bumpy, Road, No People -  iStock">
            <a:extLst>
              <a:ext uri="{FF2B5EF4-FFF2-40B4-BE49-F238E27FC236}">
                <a16:creationId xmlns:a16="http://schemas.microsoft.com/office/drawing/2014/main" id="{587B89DA-4F1E-3C49-9ACC-CE3491CAB19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56" r="156" b="15730"/>
          <a:stretch/>
        </p:blipFill>
        <p:spPr bwMode="auto">
          <a:xfrm>
            <a:off x="-39944" y="1"/>
            <a:ext cx="1221924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031823"/>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817" y="235917"/>
            <a:ext cx="10515600" cy="837510"/>
          </a:xfrm>
        </p:spPr>
        <p:txBody>
          <a:bodyPr/>
          <a:lstStyle/>
          <a:p>
            <a:r>
              <a:rPr lang="en-US" b="1" dirty="0">
                <a:solidFill>
                  <a:srgbClr val="002060"/>
                </a:solidFill>
              </a:rPr>
              <a:t>Pillars of MPOG Quality Improvement</a:t>
            </a:r>
          </a:p>
        </p:txBody>
      </p:sp>
      <p:sp>
        <p:nvSpPr>
          <p:cNvPr id="6" name="Rounded Rectangle 5"/>
          <p:cNvSpPr/>
          <p:nvPr/>
        </p:nvSpPr>
        <p:spPr>
          <a:xfrm>
            <a:off x="410817" y="1689653"/>
            <a:ext cx="2623930" cy="4164495"/>
          </a:xfrm>
          <a:prstGeom prst="round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QI Measures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solidFill>
                  <a:prstClr val="white"/>
                </a:solidFill>
                <a:latin typeface="Calibri" panose="020F0502020204030204"/>
              </a:rPr>
              <a:t>5</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0+ measures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15+ domains of care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Process  + outcome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Benchmarked nationally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ounded Rectangle 6"/>
          <p:cNvSpPr/>
          <p:nvPr/>
        </p:nvSpPr>
        <p:spPr>
          <a:xfrm>
            <a:off x="3266661" y="1689650"/>
            <a:ext cx="2623930" cy="4164495"/>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Provider Feedback</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Monthly feedback</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Benchmarked locally</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strike="noStrike" kern="1200" cap="none" spc="0" normalizeH="0" baseline="0" noProof="0" dirty="0">
                <a:ln>
                  <a:noFill/>
                </a:ln>
                <a:solidFill>
                  <a:prstClr val="white"/>
                </a:solidFill>
                <a:effectLst/>
                <a:uLnTx/>
                <a:uFillTx/>
                <a:latin typeface="Calibri" panose="020F0502020204030204"/>
                <a:ea typeface="+mn-ea"/>
                <a:cs typeface="+mn-cs"/>
              </a:rPr>
              <a:t>Link performance </a:t>
            </a: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to</a:t>
            </a:r>
            <a:r>
              <a:rPr kumimoji="0" lang="en-US" sz="1800" b="0" i="0" strike="noStrike" kern="1200" cap="none" spc="0" normalizeH="0" baseline="0" noProof="0" dirty="0">
                <a:ln>
                  <a:noFill/>
                </a:ln>
                <a:solidFill>
                  <a:prstClr val="white"/>
                </a:solidFill>
                <a:effectLst/>
                <a:uLnTx/>
                <a:uFillTx/>
                <a:latin typeface="Calibri" panose="020F0502020204030204"/>
                <a:ea typeface="+mn-ea"/>
                <a:cs typeface="+mn-cs"/>
              </a:rPr>
              <a:t> case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MOCA</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Rounded Rectangle 7"/>
          <p:cNvSpPr/>
          <p:nvPr/>
        </p:nvSpPr>
        <p:spPr>
          <a:xfrm>
            <a:off x="6122505" y="1689652"/>
            <a:ext cx="2855844" cy="4164495"/>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Quality Committees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Governance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Ideas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Expertise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Collaboration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Sub-</a:t>
            </a:r>
            <a:r>
              <a:rPr kumimoji="0" lang="en-US" sz="1800" b="0" i="0" u="none" strike="noStrike" kern="1200" cap="none" spc="0" normalizeH="0" baseline="0" noProof="0" dirty="0" err="1">
                <a:ln>
                  <a:noFill/>
                </a:ln>
                <a:solidFill>
                  <a:prstClr val="white"/>
                </a:solidFill>
                <a:effectLst/>
                <a:uLnTx/>
                <a:uFillTx/>
                <a:latin typeface="Calibri" panose="020F0502020204030204"/>
                <a:ea typeface="+mn-ea"/>
                <a:cs typeface="+mn-cs"/>
              </a:rPr>
              <a:t>speciallty</a:t>
            </a: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Web + in-person meetings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9" name="Rounded Rectangle 8"/>
          <p:cNvSpPr/>
          <p:nvPr/>
        </p:nvSpPr>
        <p:spPr>
          <a:xfrm>
            <a:off x="9187070" y="1689651"/>
            <a:ext cx="2623930" cy="4164495"/>
          </a:xfrm>
          <a:prstGeom prst="roundRect">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white"/>
                </a:solidFill>
                <a:effectLst/>
                <a:uLnTx/>
                <a:uFillTx/>
                <a:latin typeface="Calibri" panose="020F0502020204030204"/>
                <a:ea typeface="+mn-ea"/>
                <a:cs typeface="+mn-cs"/>
              </a:rPr>
              <a:t>Implementation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Toolkits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Site Visits</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Rectangle 2">
            <a:extLst>
              <a:ext uri="{FF2B5EF4-FFF2-40B4-BE49-F238E27FC236}">
                <a16:creationId xmlns:a16="http://schemas.microsoft.com/office/drawing/2014/main" id="{A97C4547-7DDA-8F47-6A9A-C4C2E0A6B511}"/>
              </a:ext>
            </a:extLst>
          </p:cNvPr>
          <p:cNvSpPr/>
          <p:nvPr/>
        </p:nvSpPr>
        <p:spPr bwMode="auto">
          <a:xfrm>
            <a:off x="304800" y="1600200"/>
            <a:ext cx="2855843" cy="4330150"/>
          </a:xfrm>
          <a:prstGeom prst="rect">
            <a:avLst/>
          </a:prstGeom>
          <a:noFill/>
          <a:ln w="69850" cap="flat" cmpd="sng" algn="ctr">
            <a:solidFill>
              <a:srgbClr val="FF0000"/>
            </a:solidFill>
            <a:prstDash val="solid"/>
            <a:round/>
            <a:headEnd type="none" w="med" len="med"/>
            <a:tailEnd type="none" w="med" len="med"/>
          </a:ln>
          <a:effectLst/>
        </p:spPr>
        <p:txBody>
          <a:bodyPr vert="horz" wrap="square" lIns="45720" tIns="22860" rIns="45720" bIns="22860" numCol="1" rtlCol="0" anchor="t" anchorCtr="0" compatLnSpc="1">
            <a:prstTxWarp prst="textNoShape">
              <a:avLst/>
            </a:prstTxWarp>
          </a:bodyPr>
          <a:lstStyle/>
          <a:p>
            <a:pPr defTabSz="457189" eaLnBrk="0" hangingPunct="0">
              <a:buClr>
                <a:srgbClr val="000000"/>
              </a:buClr>
            </a:pPr>
            <a:endParaRPr lang="en-US" sz="1000" kern="0">
              <a:solidFill>
                <a:srgbClr val="000000"/>
              </a:solidFill>
              <a:latin typeface="Calibri (Body)"/>
              <a:cs typeface="Arial"/>
              <a:sym typeface="Arial"/>
            </a:endParaRPr>
          </a:p>
        </p:txBody>
      </p:sp>
      <p:sp>
        <p:nvSpPr>
          <p:cNvPr id="4" name="Rectangle 3">
            <a:extLst>
              <a:ext uri="{FF2B5EF4-FFF2-40B4-BE49-F238E27FC236}">
                <a16:creationId xmlns:a16="http://schemas.microsoft.com/office/drawing/2014/main" id="{054383A2-02CC-B7CC-F9B4-38F5B4B95130}"/>
              </a:ext>
            </a:extLst>
          </p:cNvPr>
          <p:cNvSpPr/>
          <p:nvPr/>
        </p:nvSpPr>
        <p:spPr bwMode="auto">
          <a:xfrm>
            <a:off x="3160643" y="1600200"/>
            <a:ext cx="2855843" cy="4330150"/>
          </a:xfrm>
          <a:prstGeom prst="rect">
            <a:avLst/>
          </a:prstGeom>
          <a:noFill/>
          <a:ln w="69850" cap="flat" cmpd="sng" algn="ctr">
            <a:solidFill>
              <a:srgbClr val="FF0000"/>
            </a:solidFill>
            <a:prstDash val="solid"/>
            <a:round/>
            <a:headEnd type="none" w="med" len="med"/>
            <a:tailEnd type="none" w="med" len="med"/>
          </a:ln>
          <a:effectLst/>
        </p:spPr>
        <p:txBody>
          <a:bodyPr vert="horz" wrap="square" lIns="45720" tIns="22860" rIns="45720" bIns="22860" numCol="1" rtlCol="0" anchor="t" anchorCtr="0" compatLnSpc="1">
            <a:prstTxWarp prst="textNoShape">
              <a:avLst/>
            </a:prstTxWarp>
          </a:bodyPr>
          <a:lstStyle/>
          <a:p>
            <a:pPr defTabSz="457189" eaLnBrk="0" hangingPunct="0">
              <a:buClr>
                <a:srgbClr val="000000"/>
              </a:buClr>
            </a:pPr>
            <a:endParaRPr lang="en-US" sz="1000" kern="0">
              <a:solidFill>
                <a:srgbClr val="000000"/>
              </a:solidFill>
              <a:latin typeface="Calibri (Body)"/>
              <a:cs typeface="Arial"/>
              <a:sym typeface="Arial"/>
            </a:endParaRPr>
          </a:p>
        </p:txBody>
      </p:sp>
      <p:sp>
        <p:nvSpPr>
          <p:cNvPr id="5" name="Rectangle 4">
            <a:extLst>
              <a:ext uri="{FF2B5EF4-FFF2-40B4-BE49-F238E27FC236}">
                <a16:creationId xmlns:a16="http://schemas.microsoft.com/office/drawing/2014/main" id="{DC5BF7B3-6733-0D17-A67E-B903A54DFD23}"/>
              </a:ext>
            </a:extLst>
          </p:cNvPr>
          <p:cNvSpPr/>
          <p:nvPr/>
        </p:nvSpPr>
        <p:spPr bwMode="auto">
          <a:xfrm>
            <a:off x="6016486" y="1606822"/>
            <a:ext cx="3044689" cy="4330150"/>
          </a:xfrm>
          <a:prstGeom prst="rect">
            <a:avLst/>
          </a:prstGeom>
          <a:noFill/>
          <a:ln w="69850" cap="flat" cmpd="sng" algn="ctr">
            <a:solidFill>
              <a:srgbClr val="FF0000"/>
            </a:solidFill>
            <a:prstDash val="solid"/>
            <a:round/>
            <a:headEnd type="none" w="med" len="med"/>
            <a:tailEnd type="none" w="med" len="med"/>
          </a:ln>
          <a:effectLst/>
        </p:spPr>
        <p:txBody>
          <a:bodyPr vert="horz" wrap="square" lIns="45720" tIns="22860" rIns="45720" bIns="22860" numCol="1" rtlCol="0" anchor="t" anchorCtr="0" compatLnSpc="1">
            <a:prstTxWarp prst="textNoShape">
              <a:avLst/>
            </a:prstTxWarp>
          </a:bodyPr>
          <a:lstStyle/>
          <a:p>
            <a:pPr defTabSz="457189" eaLnBrk="0" hangingPunct="0">
              <a:buClr>
                <a:srgbClr val="000000"/>
              </a:buClr>
            </a:pPr>
            <a:endParaRPr lang="en-US" sz="1000" kern="0">
              <a:solidFill>
                <a:srgbClr val="000000"/>
              </a:solidFill>
              <a:latin typeface="Calibri (Body)"/>
              <a:cs typeface="Arial"/>
              <a:sym typeface="Arial"/>
            </a:endParaRPr>
          </a:p>
        </p:txBody>
      </p:sp>
      <p:sp>
        <p:nvSpPr>
          <p:cNvPr id="10" name="Rectangle 9">
            <a:extLst>
              <a:ext uri="{FF2B5EF4-FFF2-40B4-BE49-F238E27FC236}">
                <a16:creationId xmlns:a16="http://schemas.microsoft.com/office/drawing/2014/main" id="{C628D9C1-8FEC-C5FF-D40A-F638DED6787C}"/>
              </a:ext>
            </a:extLst>
          </p:cNvPr>
          <p:cNvSpPr/>
          <p:nvPr/>
        </p:nvSpPr>
        <p:spPr bwMode="auto">
          <a:xfrm>
            <a:off x="9061175" y="1606822"/>
            <a:ext cx="2865368" cy="4323528"/>
          </a:xfrm>
          <a:prstGeom prst="rect">
            <a:avLst/>
          </a:prstGeom>
          <a:noFill/>
          <a:ln w="69850" cap="flat" cmpd="sng" algn="ctr">
            <a:solidFill>
              <a:srgbClr val="FF0000"/>
            </a:solidFill>
            <a:prstDash val="solid"/>
            <a:round/>
            <a:headEnd type="none" w="med" len="med"/>
            <a:tailEnd type="none" w="med" len="med"/>
          </a:ln>
          <a:effectLst/>
        </p:spPr>
        <p:txBody>
          <a:bodyPr vert="horz" wrap="square" lIns="45720" tIns="22860" rIns="45720" bIns="22860" numCol="1" rtlCol="0" anchor="t" anchorCtr="0" compatLnSpc="1">
            <a:prstTxWarp prst="textNoShape">
              <a:avLst/>
            </a:prstTxWarp>
          </a:bodyPr>
          <a:lstStyle/>
          <a:p>
            <a:pPr defTabSz="457189" eaLnBrk="0" hangingPunct="0">
              <a:buClr>
                <a:srgbClr val="000000"/>
              </a:buClr>
            </a:pPr>
            <a:endParaRPr lang="en-US" sz="1000" kern="0">
              <a:solidFill>
                <a:srgbClr val="000000"/>
              </a:solidFill>
              <a:latin typeface="Calibri (Body)"/>
              <a:cs typeface="Arial"/>
              <a:sym typeface="Arial"/>
            </a:endParaRPr>
          </a:p>
        </p:txBody>
      </p:sp>
    </p:spTree>
    <p:extLst>
      <p:ext uri="{BB962C8B-B14F-4D97-AF65-F5344CB8AC3E}">
        <p14:creationId xmlns:p14="http://schemas.microsoft.com/office/powerpoint/2010/main" val="1515836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3"/>
                                        </p:tgtEl>
                                      </p:cBhvr>
                                    </p:animEffect>
                                    <p:set>
                                      <p:cBhvr>
                                        <p:cTn id="12" dur="1" fill="hold">
                                          <p:stCondLst>
                                            <p:cond delay="499"/>
                                          </p:stCondLst>
                                        </p:cTn>
                                        <p:tgtEl>
                                          <p:spTgt spid="3"/>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1" nodeType="clickEffect">
                                  <p:stCondLst>
                                    <p:cond delay="0"/>
                                  </p:stCondLst>
                                  <p:childTnLst>
                                    <p:animEffect transition="out" filter="fade">
                                      <p:cBhvr>
                                        <p:cTn id="20" dur="500"/>
                                        <p:tgtEl>
                                          <p:spTgt spid="4"/>
                                        </p:tgtEl>
                                      </p:cBhvr>
                                    </p:animEffect>
                                    <p:set>
                                      <p:cBhvr>
                                        <p:cTn id="21" dur="1" fill="hold">
                                          <p:stCondLst>
                                            <p:cond delay="499"/>
                                          </p:stCondLst>
                                        </p:cTn>
                                        <p:tgtEl>
                                          <p:spTgt spid="4"/>
                                        </p:tgtEl>
                                        <p:attrNameLst>
                                          <p:attrName>style.visibility</p:attrName>
                                        </p:attrNameLst>
                                      </p:cBhvr>
                                      <p:to>
                                        <p:strVal val="hidden"/>
                                      </p:to>
                                    </p:se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childTnLst>
                                    <p:animEffect transition="out" filter="fade">
                                      <p:cBhvr>
                                        <p:cTn id="29" dur="500"/>
                                        <p:tgtEl>
                                          <p:spTgt spid="5"/>
                                        </p:tgtEl>
                                      </p:cBhvr>
                                    </p:animEffect>
                                    <p:set>
                                      <p:cBhvr>
                                        <p:cTn id="30" dur="1" fill="hold">
                                          <p:stCondLst>
                                            <p:cond delay="499"/>
                                          </p:stCondLst>
                                        </p:cTn>
                                        <p:tgtEl>
                                          <p:spTgt spid="5"/>
                                        </p:tgtEl>
                                        <p:attrNameLst>
                                          <p:attrName>style.visibility</p:attrName>
                                        </p:attrNameLst>
                                      </p:cBhvr>
                                      <p:to>
                                        <p:strVal val="hidden"/>
                                      </p:to>
                                    </p:se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2285737-90EE-47DC-AC80-8AE156B119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 y="-1"/>
            <a:ext cx="4403709" cy="6858001"/>
          </a:xfrm>
          <a:custGeom>
            <a:avLst/>
            <a:gdLst>
              <a:gd name="connsiteX0" fmla="*/ 3223890 w 4403709"/>
              <a:gd name="connsiteY0" fmla="*/ 6858001 h 6858001"/>
              <a:gd name="connsiteX1" fmla="*/ 4101908 w 4403709"/>
              <a:gd name="connsiteY1" fmla="*/ 6858001 h 6858001"/>
              <a:gd name="connsiteX2" fmla="*/ 3254950 w 4403709"/>
              <a:gd name="connsiteY2" fmla="*/ 1599356 h 6858001"/>
              <a:gd name="connsiteX3" fmla="*/ 3254950 w 4403709"/>
              <a:gd name="connsiteY3" fmla="*/ 1594062 h 6858001"/>
              <a:gd name="connsiteX4" fmla="*/ 4403709 w 4403709"/>
              <a:gd name="connsiteY4" fmla="*/ 0 h 6858001"/>
              <a:gd name="connsiteX5" fmla="*/ 3254950 w 4403709"/>
              <a:gd name="connsiteY5" fmla="*/ 0 h 6858001"/>
              <a:gd name="connsiteX6" fmla="*/ 2903520 w 4403709"/>
              <a:gd name="connsiteY6" fmla="*/ 0 h 6858001"/>
              <a:gd name="connsiteX7" fmla="*/ 0 w 4403709"/>
              <a:gd name="connsiteY7" fmla="*/ 0 h 6858001"/>
              <a:gd name="connsiteX8" fmla="*/ 0 w 4403709"/>
              <a:gd name="connsiteY8" fmla="*/ 6858000 h 6858001"/>
              <a:gd name="connsiteX9" fmla="*/ 3223890 w 4403709"/>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03709" h="6858001">
                <a:moveTo>
                  <a:pt x="3223890" y="6858001"/>
                </a:moveTo>
                <a:lnTo>
                  <a:pt x="4101908" y="6858001"/>
                </a:lnTo>
                <a:lnTo>
                  <a:pt x="3254950" y="1599356"/>
                </a:lnTo>
                <a:lnTo>
                  <a:pt x="3254950" y="1594062"/>
                </a:lnTo>
                <a:lnTo>
                  <a:pt x="4403709" y="0"/>
                </a:lnTo>
                <a:lnTo>
                  <a:pt x="3254950" y="0"/>
                </a:lnTo>
                <a:lnTo>
                  <a:pt x="2903520" y="0"/>
                </a:lnTo>
                <a:lnTo>
                  <a:pt x="0" y="0"/>
                </a:lnTo>
                <a:lnTo>
                  <a:pt x="0" y="6858000"/>
                </a:lnTo>
                <a:lnTo>
                  <a:pt x="3223890" y="6858000"/>
                </a:lnTo>
                <a:close/>
              </a:path>
            </a:pathLst>
          </a:custGeom>
          <a:ln>
            <a:noFill/>
          </a:ln>
        </p:spPr>
        <p:style>
          <a:lnRef idx="2">
            <a:schemeClr val="accent1">
              <a:shade val="50000"/>
            </a:schemeClr>
          </a:lnRef>
          <a:fillRef idx="1002">
            <a:schemeClr val="dk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2" name="Group 11">
            <a:extLst>
              <a:ext uri="{FF2B5EF4-FFF2-40B4-BE49-F238E27FC236}">
                <a16:creationId xmlns:a16="http://schemas.microsoft.com/office/drawing/2014/main" id="{B57BDC17-F1B3-455F-BBF1-680AA1F25C0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315292" y="0"/>
            <a:ext cx="2436813" cy="6858001"/>
            <a:chOff x="1320800" y="0"/>
            <a:chExt cx="2436813" cy="6858001"/>
          </a:xfrm>
        </p:grpSpPr>
        <p:sp>
          <p:nvSpPr>
            <p:cNvPr id="13" name="Freeform 6">
              <a:extLst>
                <a:ext uri="{FF2B5EF4-FFF2-40B4-BE49-F238E27FC236}">
                  <a16:creationId xmlns:a16="http://schemas.microsoft.com/office/drawing/2014/main" id="{64E2FA9A-FEF7-4501-B0EB-5E45EDD217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14" name="Freeform 7">
              <a:extLst>
                <a:ext uri="{FF2B5EF4-FFF2-40B4-BE49-F238E27FC236}">
                  <a16:creationId xmlns:a16="http://schemas.microsoft.com/office/drawing/2014/main" id="{BC38192B-B4CB-47D4-A3B1-10010247F15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rgbClr val="595959"/>
            </a:solidFill>
            <a:ln>
              <a:noFill/>
            </a:ln>
          </p:spPr>
        </p:sp>
        <p:sp>
          <p:nvSpPr>
            <p:cNvPr id="15" name="Freeform 8">
              <a:extLst>
                <a:ext uri="{FF2B5EF4-FFF2-40B4-BE49-F238E27FC236}">
                  <a16:creationId xmlns:a16="http://schemas.microsoft.com/office/drawing/2014/main" id="{96330E33-E171-4B0F-82B5-AF7230399B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rgbClr val="262626"/>
            </a:solidFill>
            <a:ln>
              <a:noFill/>
            </a:ln>
          </p:spPr>
        </p:sp>
        <p:sp>
          <p:nvSpPr>
            <p:cNvPr id="16" name="Freeform 9">
              <a:extLst>
                <a:ext uri="{FF2B5EF4-FFF2-40B4-BE49-F238E27FC236}">
                  <a16:creationId xmlns:a16="http://schemas.microsoft.com/office/drawing/2014/main" id="{332B1723-69BF-42D7-B757-0FA059E1525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7" name="Freeform 10">
              <a:extLst>
                <a:ext uri="{FF2B5EF4-FFF2-40B4-BE49-F238E27FC236}">
                  <a16:creationId xmlns:a16="http://schemas.microsoft.com/office/drawing/2014/main" id="{F115D62D-1E96-48D1-A78D-D370A0BFB9B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8" name="Freeform 11">
              <a:extLst>
                <a:ext uri="{FF2B5EF4-FFF2-40B4-BE49-F238E27FC236}">
                  <a16:creationId xmlns:a16="http://schemas.microsoft.com/office/drawing/2014/main" id="{91C2876A-169D-4822-A766-C00578C88B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rgbClr val="404040"/>
            </a:solidFill>
            <a:ln>
              <a:noFill/>
            </a:ln>
          </p:spPr>
        </p:sp>
      </p:grpSp>
      <p:sp>
        <p:nvSpPr>
          <p:cNvPr id="2" name="Title 1">
            <a:extLst>
              <a:ext uri="{FF2B5EF4-FFF2-40B4-BE49-F238E27FC236}">
                <a16:creationId xmlns:a16="http://schemas.microsoft.com/office/drawing/2014/main" id="{09A380FB-FAF6-4B47-8573-3BCDB7649007}"/>
              </a:ext>
            </a:extLst>
          </p:cNvPr>
          <p:cNvSpPr>
            <a:spLocks noGrp="1"/>
          </p:cNvSpPr>
          <p:nvPr>
            <p:ph type="title"/>
          </p:nvPr>
        </p:nvSpPr>
        <p:spPr>
          <a:xfrm>
            <a:off x="535020" y="685800"/>
            <a:ext cx="2780271" cy="5105400"/>
          </a:xfrm>
        </p:spPr>
        <p:txBody>
          <a:bodyPr>
            <a:normAutofit/>
          </a:bodyPr>
          <a:lstStyle/>
          <a:p>
            <a:r>
              <a:rPr lang="en-US" sz="4000" dirty="0">
                <a:solidFill>
                  <a:srgbClr val="FFFFFF"/>
                </a:solidFill>
              </a:rPr>
              <a:t>How do we build our measures?</a:t>
            </a:r>
          </a:p>
        </p:txBody>
      </p:sp>
      <p:graphicFrame>
        <p:nvGraphicFramePr>
          <p:cNvPr id="5" name="Content Placeholder 2">
            <a:extLst>
              <a:ext uri="{FF2B5EF4-FFF2-40B4-BE49-F238E27FC236}">
                <a16:creationId xmlns:a16="http://schemas.microsoft.com/office/drawing/2014/main" id="{10AFDD3D-67F6-4638-9146-865E5F53080D}"/>
              </a:ext>
            </a:extLst>
          </p:cNvPr>
          <p:cNvGraphicFramePr>
            <a:graphicFrameLocks noGrp="1"/>
          </p:cNvGraphicFramePr>
          <p:nvPr>
            <p:ph idx="1"/>
          </p:nvPr>
        </p:nvGraphicFramePr>
        <p:xfrm>
          <a:off x="5010150" y="685800"/>
          <a:ext cx="6492875"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963346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69"/>
        <p:cNvGrpSpPr/>
        <p:nvPr/>
      </p:nvGrpSpPr>
      <p:grpSpPr>
        <a:xfrm>
          <a:off x="0" y="0"/>
          <a:ext cx="0" cy="0"/>
          <a:chOff x="0" y="0"/>
          <a:chExt cx="0" cy="0"/>
        </a:xfrm>
      </p:grpSpPr>
      <p:sp>
        <p:nvSpPr>
          <p:cNvPr id="670" name="Google Shape;670;p117"/>
          <p:cNvSpPr/>
          <p:nvPr/>
        </p:nvSpPr>
        <p:spPr>
          <a:xfrm>
            <a:off x="543200" y="425200"/>
            <a:ext cx="11216000" cy="946400"/>
          </a:xfrm>
          <a:prstGeom prst="rect">
            <a:avLst/>
          </a:prstGeom>
          <a:noFill/>
          <a:ln>
            <a:noFill/>
          </a:ln>
        </p:spPr>
        <p:txBody>
          <a:bodyPr spcFirstLastPara="1" wrap="square" lIns="91433" tIns="45700" rIns="91433" bIns="45700" anchor="t" anchorCtr="0">
            <a:noAutofit/>
          </a:bodyPr>
          <a:lstStyle/>
          <a:p>
            <a:pPr>
              <a:spcBef>
                <a:spcPts val="0"/>
              </a:spcBef>
              <a:spcAft>
                <a:spcPts val="0"/>
              </a:spcAft>
            </a:pPr>
            <a:r>
              <a:rPr lang="en" sz="2667" dirty="0">
                <a:solidFill>
                  <a:srgbClr val="002060"/>
                </a:solidFill>
                <a:latin typeface="Calibri"/>
                <a:ea typeface="Calibri"/>
                <a:cs typeface="Calibri"/>
                <a:sym typeface="Calibri"/>
              </a:rPr>
              <a:t>&gt;50 process &amp; outcome metrics covering myriad aspects of perioperative care</a:t>
            </a:r>
            <a:endParaRPr sz="2533" dirty="0">
              <a:solidFill>
                <a:schemeClr val="dk1"/>
              </a:solidFill>
              <a:latin typeface="Arial"/>
              <a:ea typeface="Arial"/>
              <a:cs typeface="Arial"/>
              <a:sym typeface="Arial"/>
            </a:endParaRPr>
          </a:p>
        </p:txBody>
      </p:sp>
      <p:pic>
        <p:nvPicPr>
          <p:cNvPr id="671" name="Google Shape;671;p117"/>
          <p:cNvPicPr preferRelativeResize="0"/>
          <p:nvPr/>
        </p:nvPicPr>
        <p:blipFill>
          <a:blip r:embed="rId3">
            <a:alphaModFix/>
          </a:blip>
          <a:stretch>
            <a:fillRect/>
          </a:stretch>
        </p:blipFill>
        <p:spPr>
          <a:xfrm>
            <a:off x="2286000" y="914400"/>
            <a:ext cx="7693606" cy="5781200"/>
          </a:xfrm>
          <a:prstGeom prst="rect">
            <a:avLst/>
          </a:prstGeom>
          <a:noFill/>
          <a:ln>
            <a:noFill/>
          </a:ln>
        </p:spPr>
      </p:pic>
      <p:pic>
        <p:nvPicPr>
          <p:cNvPr id="672" name="Google Shape;672;p117"/>
          <p:cNvPicPr preferRelativeResize="0"/>
          <p:nvPr/>
        </p:nvPicPr>
        <p:blipFill>
          <a:blip r:embed="rId4">
            <a:alphaModFix/>
          </a:blip>
          <a:stretch>
            <a:fillRect/>
          </a:stretch>
        </p:blipFill>
        <p:spPr>
          <a:xfrm>
            <a:off x="3000800" y="2511598"/>
            <a:ext cx="6067000" cy="2043700"/>
          </a:xfrm>
          <a:prstGeom prst="rect">
            <a:avLst/>
          </a:prstGeom>
          <a:noFill/>
          <a:ln w="73025">
            <a:solidFill>
              <a:srgbClr val="FF0000"/>
            </a:solidFill>
          </a:ln>
        </p:spPr>
      </p:pic>
    </p:spTree>
    <p:extLst>
      <p:ext uri="{BB962C8B-B14F-4D97-AF65-F5344CB8AC3E}">
        <p14:creationId xmlns:p14="http://schemas.microsoft.com/office/powerpoint/2010/main" val="2190808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72"/>
                                        </p:tgtEl>
                                        <p:attrNameLst>
                                          <p:attrName>style.visibility</p:attrName>
                                        </p:attrNameLst>
                                      </p:cBhvr>
                                      <p:to>
                                        <p:strVal val="visible"/>
                                      </p:to>
                                    </p:set>
                                    <p:animEffect transition="in" filter="fade">
                                      <p:cBhvr>
                                        <p:cTn id="7" dur="1000"/>
                                        <p:tgtEl>
                                          <p:spTgt spid="6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t>Disclosures / COI</a:t>
            </a:r>
          </a:p>
        </p:txBody>
      </p:sp>
      <p:sp>
        <p:nvSpPr>
          <p:cNvPr id="3" name="Content Placeholder 2"/>
          <p:cNvSpPr>
            <a:spLocks noGrp="1"/>
          </p:cNvSpPr>
          <p:nvPr>
            <p:ph idx="1"/>
          </p:nvPr>
        </p:nvSpPr>
        <p:spPr>
          <a:xfrm>
            <a:off x="304800" y="1066800"/>
            <a:ext cx="11649075" cy="5110163"/>
          </a:xfrm>
        </p:spPr>
        <p:txBody>
          <a:bodyPr>
            <a:normAutofit/>
          </a:bodyPr>
          <a:lstStyle/>
          <a:p>
            <a:r>
              <a:rPr lang="en-US" sz="2400" dirty="0"/>
              <a:t>No personal financial, consulting, or contractual relationships with any vendor</a:t>
            </a:r>
          </a:p>
          <a:p>
            <a:endParaRPr lang="en-US" sz="1200" dirty="0"/>
          </a:p>
          <a:p>
            <a:r>
              <a:rPr lang="en-US" sz="2400" dirty="0"/>
              <a:t>Research sponsored by grants</a:t>
            </a:r>
          </a:p>
          <a:p>
            <a:pPr lvl="1"/>
            <a:r>
              <a:rPr lang="en-US" dirty="0">
                <a:latin typeface="Calibri"/>
                <a:ea typeface="ＭＳ Ｐゴシック"/>
                <a:cs typeface="Calibri"/>
              </a:rPr>
              <a:t>NIH – NHLBI, NLM, NIDDK</a:t>
            </a:r>
          </a:p>
          <a:p>
            <a:pPr lvl="1"/>
            <a:r>
              <a:rPr lang="en-US" dirty="0"/>
              <a:t>Department of Defense</a:t>
            </a:r>
          </a:p>
          <a:p>
            <a:pPr lvl="1"/>
            <a:r>
              <a:rPr lang="en-US" dirty="0">
                <a:latin typeface="Calibri"/>
                <a:ea typeface="ＭＳ Ｐゴシック"/>
                <a:cs typeface="Calibri"/>
              </a:rPr>
              <a:t>PCORI</a:t>
            </a:r>
            <a:endParaRPr lang="en-US" sz="1200" dirty="0"/>
          </a:p>
          <a:p>
            <a:endParaRPr lang="en-US" sz="1200" dirty="0"/>
          </a:p>
          <a:p>
            <a:pPr>
              <a:spcBef>
                <a:spcPts val="0"/>
              </a:spcBef>
            </a:pPr>
            <a:r>
              <a:rPr lang="en-US" sz="2400" dirty="0"/>
              <a:t>University of Michigan is the coordinating center for MPOG</a:t>
            </a:r>
          </a:p>
        </p:txBody>
      </p:sp>
    </p:spTree>
    <p:extLst>
      <p:ext uri="{BB962C8B-B14F-4D97-AF65-F5344CB8AC3E}">
        <p14:creationId xmlns:p14="http://schemas.microsoft.com/office/powerpoint/2010/main" val="1536799587"/>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sp>
        <p:nvSpPr>
          <p:cNvPr id="6" name="Google Shape;665;p116">
            <a:extLst>
              <a:ext uri="{FF2B5EF4-FFF2-40B4-BE49-F238E27FC236}">
                <a16:creationId xmlns:a16="http://schemas.microsoft.com/office/drawing/2014/main" id="{3679E3EC-C277-BACA-A428-9E636B8AB1B4}"/>
              </a:ext>
            </a:extLst>
          </p:cNvPr>
          <p:cNvSpPr txBox="1">
            <a:spLocks/>
          </p:cNvSpPr>
          <p:nvPr/>
        </p:nvSpPr>
        <p:spPr>
          <a:xfrm>
            <a:off x="609602" y="1600200"/>
            <a:ext cx="10972799" cy="4414508"/>
          </a:xfrm>
          <a:prstGeom prst="rect">
            <a:avLst/>
          </a:prstGeom>
          <a:noFill/>
          <a:ln>
            <a:noFill/>
          </a:ln>
        </p:spPr>
        <p:txBody>
          <a:bodyPr spcFirstLastPara="1" vert="horz" wrap="square" lIns="91433" tIns="45700" rIns="91433" bIns="4570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Bef>
                <a:spcPts val="0"/>
              </a:spcBef>
              <a:spcAft>
                <a:spcPts val="0"/>
              </a:spcAft>
              <a:buSzPts val="3000"/>
              <a:buFont typeface="Arial" panose="020B0604020202020204" pitchFamily="34" charset="0"/>
              <a:buNone/>
            </a:pPr>
            <a:endParaRPr lang="en-US" sz="4000" b="1" dirty="0">
              <a:solidFill>
                <a:srgbClr val="002060"/>
              </a:solidFill>
            </a:endParaRPr>
          </a:p>
          <a:p>
            <a:pPr marL="0" indent="0" algn="ctr" fontAlgn="auto">
              <a:spcBef>
                <a:spcPts val="2000"/>
              </a:spcBef>
              <a:spcAft>
                <a:spcPts val="0"/>
              </a:spcAft>
              <a:buSzPts val="3000"/>
              <a:buFont typeface="Arial" panose="020B0604020202020204" pitchFamily="34" charset="0"/>
              <a:buNone/>
            </a:pPr>
            <a:r>
              <a:rPr lang="en-US" sz="4000" b="1" dirty="0">
                <a:solidFill>
                  <a:srgbClr val="002060"/>
                </a:solidFill>
              </a:rPr>
              <a:t>ASPIRE Performance Emails: </a:t>
            </a:r>
          </a:p>
          <a:p>
            <a:pPr marL="0" indent="0" algn="ctr" fontAlgn="auto">
              <a:spcBef>
                <a:spcPts val="2000"/>
              </a:spcBef>
              <a:spcAft>
                <a:spcPts val="0"/>
              </a:spcAft>
              <a:buSzPts val="3000"/>
              <a:buFont typeface="Arial" panose="020B0604020202020204" pitchFamily="34" charset="0"/>
              <a:buNone/>
            </a:pPr>
            <a:r>
              <a:rPr lang="en-US" sz="4000" b="1" dirty="0">
                <a:solidFill>
                  <a:srgbClr val="002060"/>
                </a:solidFill>
              </a:rPr>
              <a:t>Clinician-level Feedback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83"/>
        <p:cNvGrpSpPr/>
        <p:nvPr/>
      </p:nvGrpSpPr>
      <p:grpSpPr>
        <a:xfrm>
          <a:off x="0" y="0"/>
          <a:ext cx="0" cy="0"/>
          <a:chOff x="0" y="0"/>
          <a:chExt cx="0" cy="0"/>
        </a:xfrm>
      </p:grpSpPr>
      <p:sp>
        <p:nvSpPr>
          <p:cNvPr id="684" name="Google Shape;684;p119"/>
          <p:cNvSpPr/>
          <p:nvPr/>
        </p:nvSpPr>
        <p:spPr>
          <a:xfrm>
            <a:off x="0" y="0"/>
            <a:ext cx="4654400" cy="6858000"/>
          </a:xfrm>
          <a:prstGeom prst="rect">
            <a:avLst/>
          </a:prstGeom>
          <a:solidFill>
            <a:srgbClr val="3F3F3F"/>
          </a:solidFill>
          <a:ln>
            <a:noFill/>
          </a:ln>
        </p:spPr>
        <p:txBody>
          <a:bodyPr spcFirstLastPara="1" wrap="square" lIns="91433" tIns="45700" rIns="91433" bIns="45700" anchor="ctr" anchorCtr="0">
            <a:noAutofit/>
          </a:bodyPr>
          <a:lstStyle/>
          <a:p>
            <a:pPr algn="ctr">
              <a:spcBef>
                <a:spcPts val="0"/>
              </a:spcBef>
              <a:spcAft>
                <a:spcPts val="0"/>
              </a:spcAft>
              <a:buClr>
                <a:schemeClr val="lt1"/>
              </a:buClr>
              <a:buSzPts val="1500"/>
            </a:pPr>
            <a:endParaRPr>
              <a:solidFill>
                <a:srgbClr val="FFFFFF"/>
              </a:solidFill>
              <a:latin typeface="Calibri"/>
              <a:ea typeface="Calibri"/>
              <a:cs typeface="Calibri"/>
              <a:sym typeface="Calibri"/>
            </a:endParaRPr>
          </a:p>
        </p:txBody>
      </p:sp>
      <p:sp>
        <p:nvSpPr>
          <p:cNvPr id="685" name="Google Shape;685;p119"/>
          <p:cNvSpPr txBox="1"/>
          <p:nvPr/>
        </p:nvSpPr>
        <p:spPr>
          <a:xfrm>
            <a:off x="643468" y="623392"/>
            <a:ext cx="3364000" cy="1607200"/>
          </a:xfrm>
          <a:prstGeom prst="rect">
            <a:avLst/>
          </a:prstGeom>
          <a:noFill/>
          <a:ln w="19050" cap="flat" cmpd="sng">
            <a:solidFill>
              <a:schemeClr val="lt1"/>
            </a:solidFill>
            <a:prstDash val="solid"/>
            <a:round/>
            <a:headEnd type="none" w="sm" len="sm"/>
            <a:tailEnd type="none" w="sm" len="sm"/>
          </a:ln>
        </p:spPr>
        <p:txBody>
          <a:bodyPr spcFirstLastPara="1" wrap="square" lIns="91433" tIns="45700" rIns="91433" bIns="45700" anchor="ctr" anchorCtr="0">
            <a:noAutofit/>
          </a:bodyPr>
          <a:lstStyle/>
          <a:p>
            <a:pPr algn="ctr">
              <a:lnSpc>
                <a:spcPct val="90000"/>
              </a:lnSpc>
              <a:spcBef>
                <a:spcPts val="0"/>
              </a:spcBef>
              <a:spcAft>
                <a:spcPts val="0"/>
              </a:spcAft>
              <a:buClr>
                <a:srgbClr val="FFFFFF"/>
              </a:buClr>
              <a:buSzPts val="2100"/>
            </a:pPr>
            <a:r>
              <a:rPr lang="en" sz="2800" b="1">
                <a:solidFill>
                  <a:srgbClr val="FFFFFF"/>
                </a:solidFill>
                <a:latin typeface="Calibri"/>
                <a:ea typeface="Calibri"/>
                <a:cs typeface="Calibri"/>
                <a:sym typeface="Calibri"/>
              </a:rPr>
              <a:t>Individual Performance Feedback Email</a:t>
            </a:r>
            <a:endParaRPr sz="1467"/>
          </a:p>
        </p:txBody>
      </p:sp>
      <p:sp>
        <p:nvSpPr>
          <p:cNvPr id="686" name="Google Shape;686;p119"/>
          <p:cNvSpPr txBox="1"/>
          <p:nvPr/>
        </p:nvSpPr>
        <p:spPr>
          <a:xfrm>
            <a:off x="643468" y="2638043"/>
            <a:ext cx="3623600" cy="3415600"/>
          </a:xfrm>
          <a:prstGeom prst="rect">
            <a:avLst/>
          </a:prstGeom>
          <a:noFill/>
          <a:ln>
            <a:noFill/>
          </a:ln>
        </p:spPr>
        <p:txBody>
          <a:bodyPr spcFirstLastPara="1" wrap="square" lIns="91433" tIns="45700" rIns="91433" bIns="45700" anchor="t" anchorCtr="0">
            <a:noAutofit/>
          </a:bodyPr>
          <a:lstStyle/>
          <a:p>
            <a:pPr marL="237061" indent="-228594">
              <a:lnSpc>
                <a:spcPct val="90000"/>
              </a:lnSpc>
              <a:spcBef>
                <a:spcPts val="0"/>
              </a:spcBef>
              <a:spcAft>
                <a:spcPts val="0"/>
              </a:spcAft>
              <a:buClr>
                <a:srgbClr val="FFFFFF"/>
              </a:buClr>
              <a:buSzPts val="1500"/>
              <a:buFont typeface="Arial"/>
              <a:buChar char="•"/>
            </a:pPr>
            <a:r>
              <a:rPr lang="en">
                <a:solidFill>
                  <a:srgbClr val="FFFFFF"/>
                </a:solidFill>
                <a:latin typeface="Calibri"/>
                <a:ea typeface="Calibri"/>
                <a:cs typeface="Calibri"/>
                <a:sym typeface="Calibri"/>
              </a:rPr>
              <a:t>Automated emails from central MPOG server</a:t>
            </a:r>
            <a:endParaRPr sz="1467"/>
          </a:p>
          <a:p>
            <a:pPr marL="237061" indent="-228594">
              <a:lnSpc>
                <a:spcPct val="90000"/>
              </a:lnSpc>
              <a:spcBef>
                <a:spcPts val="1067"/>
              </a:spcBef>
              <a:spcAft>
                <a:spcPts val="0"/>
              </a:spcAft>
              <a:buClr>
                <a:srgbClr val="FFFFFF"/>
              </a:buClr>
              <a:buSzPts val="1500"/>
              <a:buFont typeface="Arial"/>
              <a:buChar char="•"/>
            </a:pPr>
            <a:r>
              <a:rPr lang="en">
                <a:solidFill>
                  <a:srgbClr val="FFFFFF"/>
                </a:solidFill>
                <a:latin typeface="Calibri"/>
                <a:ea typeface="Calibri"/>
                <a:cs typeface="Calibri"/>
                <a:sym typeface="Calibri"/>
              </a:rPr>
              <a:t>Sent every month to ~7,000 providers nationwide</a:t>
            </a:r>
            <a:endParaRPr sz="1467"/>
          </a:p>
          <a:p>
            <a:pPr marL="237061" indent="-228594">
              <a:lnSpc>
                <a:spcPct val="90000"/>
              </a:lnSpc>
              <a:spcBef>
                <a:spcPts val="1067"/>
              </a:spcBef>
              <a:spcAft>
                <a:spcPts val="0"/>
              </a:spcAft>
              <a:buClr>
                <a:srgbClr val="FFFFFF"/>
              </a:buClr>
              <a:buSzPts val="1500"/>
              <a:buFont typeface="Arial"/>
              <a:buChar char="•"/>
            </a:pPr>
            <a:r>
              <a:rPr lang="en">
                <a:solidFill>
                  <a:srgbClr val="FFFFFF"/>
                </a:solidFill>
                <a:latin typeface="Calibri"/>
                <a:ea typeface="Calibri"/>
                <a:cs typeface="Calibri"/>
                <a:sym typeface="Calibri"/>
              </a:rPr>
              <a:t>“Fresh” – last month’s patients</a:t>
            </a:r>
            <a:endParaRPr sz="1467"/>
          </a:p>
          <a:p>
            <a:pPr marL="237061" indent="-228594">
              <a:lnSpc>
                <a:spcPct val="90000"/>
              </a:lnSpc>
              <a:spcBef>
                <a:spcPts val="1067"/>
              </a:spcBef>
              <a:spcAft>
                <a:spcPts val="0"/>
              </a:spcAft>
              <a:buClr>
                <a:srgbClr val="FFFFFF"/>
              </a:buClr>
              <a:buSzPts val="1500"/>
              <a:buFont typeface="Arial"/>
              <a:buChar char="•"/>
            </a:pPr>
            <a:r>
              <a:rPr lang="en">
                <a:solidFill>
                  <a:srgbClr val="FFFFFF"/>
                </a:solidFill>
                <a:latin typeface="Calibri"/>
                <a:ea typeface="Calibri"/>
                <a:cs typeface="Calibri"/>
                <a:sym typeface="Calibri"/>
              </a:rPr>
              <a:t>Easy access to case review</a:t>
            </a:r>
            <a:endParaRPr sz="1467"/>
          </a:p>
          <a:p>
            <a:pPr marL="237061" indent="-228594">
              <a:lnSpc>
                <a:spcPct val="90000"/>
              </a:lnSpc>
              <a:spcBef>
                <a:spcPts val="1067"/>
              </a:spcBef>
              <a:spcAft>
                <a:spcPts val="0"/>
              </a:spcAft>
              <a:buClr>
                <a:srgbClr val="FFFFFF"/>
              </a:buClr>
              <a:buSzPts val="1500"/>
              <a:buFont typeface="Arial"/>
              <a:buChar char="•"/>
            </a:pPr>
            <a:r>
              <a:rPr lang="en">
                <a:solidFill>
                  <a:srgbClr val="FFFFFF"/>
                </a:solidFill>
                <a:latin typeface="Calibri"/>
                <a:ea typeface="Calibri"/>
                <a:cs typeface="Calibri"/>
                <a:sym typeface="Calibri"/>
              </a:rPr>
              <a:t>MOCA credit available</a:t>
            </a:r>
            <a:endParaRPr>
              <a:solidFill>
                <a:srgbClr val="FFFFFF"/>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69D87E97-D3DF-6A0D-1D6D-01E8C8E9AEDD}"/>
              </a:ext>
            </a:extLst>
          </p:cNvPr>
          <p:cNvPicPr>
            <a:picLocks noChangeAspect="1"/>
          </p:cNvPicPr>
          <p:nvPr/>
        </p:nvPicPr>
        <p:blipFill>
          <a:blip r:embed="rId3"/>
          <a:stretch>
            <a:fillRect/>
          </a:stretch>
        </p:blipFill>
        <p:spPr>
          <a:xfrm>
            <a:off x="4864670" y="1"/>
            <a:ext cx="7174930" cy="6858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24"/>
        <p:cNvGrpSpPr/>
        <p:nvPr/>
      </p:nvGrpSpPr>
      <p:grpSpPr>
        <a:xfrm>
          <a:off x="0" y="0"/>
          <a:ext cx="0" cy="0"/>
          <a:chOff x="0" y="0"/>
          <a:chExt cx="0" cy="0"/>
        </a:xfrm>
      </p:grpSpPr>
      <p:pic>
        <p:nvPicPr>
          <p:cNvPr id="725" name="Google Shape;725;p124"/>
          <p:cNvPicPr preferRelativeResize="0"/>
          <p:nvPr/>
        </p:nvPicPr>
        <p:blipFill>
          <a:blip r:embed="rId3">
            <a:alphaModFix/>
          </a:blip>
          <a:stretch>
            <a:fillRect/>
          </a:stretch>
        </p:blipFill>
        <p:spPr>
          <a:xfrm>
            <a:off x="394132" y="1910601"/>
            <a:ext cx="7323600" cy="4353633"/>
          </a:xfrm>
          <a:prstGeom prst="rect">
            <a:avLst/>
          </a:prstGeom>
          <a:noFill/>
          <a:ln>
            <a:noFill/>
          </a:ln>
        </p:spPr>
      </p:pic>
      <p:sp>
        <p:nvSpPr>
          <p:cNvPr id="726" name="Google Shape;726;p124"/>
          <p:cNvSpPr txBox="1">
            <a:spLocks noGrp="1"/>
          </p:cNvSpPr>
          <p:nvPr>
            <p:ph type="body" idx="1"/>
          </p:nvPr>
        </p:nvSpPr>
        <p:spPr>
          <a:xfrm>
            <a:off x="609602" y="1214108"/>
            <a:ext cx="10972799" cy="4953000"/>
          </a:xfrm>
          <a:prstGeom prst="rect">
            <a:avLst/>
          </a:prstGeom>
          <a:noFill/>
          <a:ln>
            <a:noFill/>
          </a:ln>
        </p:spPr>
        <p:txBody>
          <a:bodyPr spcFirstLastPara="1" vert="horz" wrap="square" lIns="91433" tIns="45700" rIns="91433" bIns="45700" rtlCol="0" anchor="t" anchorCtr="0">
            <a:noAutofit/>
          </a:bodyPr>
          <a:lstStyle/>
          <a:p>
            <a:pPr marL="0" indent="0">
              <a:spcBef>
                <a:spcPts val="0"/>
              </a:spcBef>
              <a:buSzPts val="1700"/>
              <a:buNone/>
            </a:pPr>
            <a:r>
              <a:rPr lang="en" sz="2400" dirty="0">
                <a:solidFill>
                  <a:srgbClr val="002060"/>
                </a:solidFill>
              </a:rPr>
              <a:t>Go to MPOG Website: </a:t>
            </a:r>
            <a:r>
              <a:rPr lang="en" sz="2400" u="sng" dirty="0">
                <a:solidFill>
                  <a:schemeClr val="hlink"/>
                </a:solidFill>
                <a:hlinkClick r:id="rId4"/>
              </a:rPr>
              <a:t>https://mpog.org/</a:t>
            </a:r>
            <a:r>
              <a:rPr lang="en" sz="2400" dirty="0"/>
              <a:t> </a:t>
            </a:r>
            <a:r>
              <a:rPr lang="en" sz="2400" dirty="0">
                <a:solidFill>
                  <a:srgbClr val="002060"/>
                </a:solidFill>
              </a:rPr>
              <a:t>and click on blue Dashboard Login button</a:t>
            </a:r>
            <a:r>
              <a:rPr lang="en" sz="1467" dirty="0">
                <a:solidFill>
                  <a:srgbClr val="002060"/>
                </a:solidFill>
              </a:rPr>
              <a:t>:</a:t>
            </a:r>
            <a:endParaRPr sz="1467" dirty="0">
              <a:solidFill>
                <a:srgbClr val="002060"/>
              </a:solidFill>
            </a:endParaRPr>
          </a:p>
        </p:txBody>
      </p:sp>
      <p:sp>
        <p:nvSpPr>
          <p:cNvPr id="727" name="Google Shape;727;p124"/>
          <p:cNvSpPr txBox="1">
            <a:spLocks noGrp="1"/>
          </p:cNvSpPr>
          <p:nvPr>
            <p:ph type="title"/>
          </p:nvPr>
        </p:nvSpPr>
        <p:spPr>
          <a:xfrm>
            <a:off x="598980" y="328490"/>
            <a:ext cx="10515600" cy="584761"/>
          </a:xfrm>
          <a:prstGeom prst="rect">
            <a:avLst/>
          </a:prstGeom>
          <a:noFill/>
          <a:ln>
            <a:noFill/>
          </a:ln>
        </p:spPr>
        <p:txBody>
          <a:bodyPr spcFirstLastPara="1" vert="horz" wrap="square" lIns="91433" tIns="45700" rIns="91433" bIns="45700" rtlCol="0" anchor="b" anchorCtr="0">
            <a:noAutofit/>
          </a:bodyPr>
          <a:lstStyle/>
          <a:p>
            <a:pPr>
              <a:spcBef>
                <a:spcPts val="0"/>
              </a:spcBef>
            </a:pPr>
            <a:r>
              <a:rPr lang="en" sz="3200" b="1" dirty="0">
                <a:solidFill>
                  <a:srgbClr val="002060"/>
                </a:solidFill>
              </a:rPr>
              <a:t>Individual Clinician Dashboard Access</a:t>
            </a:r>
            <a:endParaRPr sz="3200" b="1" dirty="0">
              <a:solidFill>
                <a:srgbClr val="002060"/>
              </a:solidFill>
            </a:endParaRPr>
          </a:p>
        </p:txBody>
      </p:sp>
      <p:sp>
        <p:nvSpPr>
          <p:cNvPr id="728" name="Google Shape;728;p124"/>
          <p:cNvSpPr/>
          <p:nvPr/>
        </p:nvSpPr>
        <p:spPr>
          <a:xfrm>
            <a:off x="6494167" y="1828800"/>
            <a:ext cx="897233" cy="457200"/>
          </a:xfrm>
          <a:prstGeom prst="roundRect">
            <a:avLst>
              <a:gd name="adj" fmla="val 16667"/>
            </a:avLst>
          </a:prstGeom>
          <a:noFill/>
          <a:ln w="38100" cap="flat" cmpd="sng">
            <a:solidFill>
              <a:srgbClr val="FF0000"/>
            </a:solidFill>
            <a:prstDash val="solid"/>
            <a:round/>
            <a:headEnd type="none" w="sm" len="sm"/>
            <a:tailEnd type="none" w="sm" len="sm"/>
          </a:ln>
        </p:spPr>
        <p:txBody>
          <a:bodyPr spcFirstLastPara="1" wrap="square" lIns="91433" tIns="45700" rIns="91433" bIns="45700" anchor="t" anchorCtr="0">
            <a:noAutofit/>
          </a:bodyPr>
          <a:lstStyle/>
          <a:p>
            <a:pPr>
              <a:spcBef>
                <a:spcPts val="0"/>
              </a:spcBef>
              <a:spcAft>
                <a:spcPts val="0"/>
              </a:spcAft>
              <a:buClr>
                <a:schemeClr val="dk1"/>
              </a:buClr>
              <a:buSzPts val="1500"/>
            </a:pPr>
            <a:endParaRPr>
              <a:solidFill>
                <a:schemeClr val="dk1"/>
              </a:solidFill>
              <a:latin typeface="Arial"/>
              <a:ea typeface="Arial"/>
              <a:cs typeface="Arial"/>
              <a:sym typeface="Arial"/>
            </a:endParaRPr>
          </a:p>
        </p:txBody>
      </p:sp>
      <p:pic>
        <p:nvPicPr>
          <p:cNvPr id="729" name="Google Shape;729;p124"/>
          <p:cNvPicPr preferRelativeResize="0"/>
          <p:nvPr/>
        </p:nvPicPr>
        <p:blipFill rotWithShape="1">
          <a:blip r:embed="rId5">
            <a:alphaModFix/>
          </a:blip>
          <a:srcRect/>
          <a:stretch/>
        </p:blipFill>
        <p:spPr>
          <a:xfrm>
            <a:off x="7952252" y="2285998"/>
            <a:ext cx="3951205" cy="3781427"/>
          </a:xfrm>
          <a:prstGeom prst="rect">
            <a:avLst/>
          </a:prstGeom>
          <a:noFill/>
          <a:ln>
            <a:noFill/>
          </a:ln>
        </p:spPr>
      </p:pic>
    </p:spTree>
    <p:extLst>
      <p:ext uri="{BB962C8B-B14F-4D97-AF65-F5344CB8AC3E}">
        <p14:creationId xmlns:p14="http://schemas.microsoft.com/office/powerpoint/2010/main" val="3792796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28"/>
                                        </p:tgtEl>
                                        <p:attrNameLst>
                                          <p:attrName>style.visibility</p:attrName>
                                        </p:attrNameLst>
                                      </p:cBhvr>
                                      <p:to>
                                        <p:strVal val="visible"/>
                                      </p:to>
                                    </p:set>
                                    <p:animEffect transition="in" filter="fade">
                                      <p:cBhvr>
                                        <p:cTn id="7" dur="500"/>
                                        <p:tgtEl>
                                          <p:spTgt spid="72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29"/>
                                        </p:tgtEl>
                                        <p:attrNameLst>
                                          <p:attrName>style.visibility</p:attrName>
                                        </p:attrNameLst>
                                      </p:cBhvr>
                                      <p:to>
                                        <p:strVal val="visible"/>
                                      </p:to>
                                    </p:set>
                                    <p:animEffect transition="in" filter="fade">
                                      <p:cBhvr>
                                        <p:cTn id="11" dur="500"/>
                                        <p:tgtEl>
                                          <p:spTgt spid="7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734"/>
        <p:cNvGrpSpPr/>
        <p:nvPr/>
      </p:nvGrpSpPr>
      <p:grpSpPr>
        <a:xfrm>
          <a:off x="0" y="0"/>
          <a:ext cx="0" cy="0"/>
          <a:chOff x="0" y="0"/>
          <a:chExt cx="0" cy="0"/>
        </a:xfrm>
      </p:grpSpPr>
      <p:pic>
        <p:nvPicPr>
          <p:cNvPr id="735" name="Google Shape;735;p125"/>
          <p:cNvPicPr preferRelativeResize="0"/>
          <p:nvPr/>
        </p:nvPicPr>
        <p:blipFill>
          <a:blip r:embed="rId3">
            <a:alphaModFix/>
          </a:blip>
          <a:stretch>
            <a:fillRect/>
          </a:stretch>
        </p:blipFill>
        <p:spPr>
          <a:xfrm>
            <a:off x="262601" y="870392"/>
            <a:ext cx="8607919" cy="5645840"/>
          </a:xfrm>
          <a:prstGeom prst="rect">
            <a:avLst/>
          </a:prstGeom>
          <a:noFill/>
          <a:ln>
            <a:noFill/>
          </a:ln>
        </p:spPr>
      </p:pic>
      <p:sp>
        <p:nvSpPr>
          <p:cNvPr id="736" name="Google Shape;736;p125"/>
          <p:cNvSpPr txBox="1">
            <a:spLocks noGrp="1"/>
          </p:cNvSpPr>
          <p:nvPr>
            <p:ph type="title"/>
          </p:nvPr>
        </p:nvSpPr>
        <p:spPr>
          <a:xfrm>
            <a:off x="380999" y="189292"/>
            <a:ext cx="10215923" cy="616467"/>
          </a:xfrm>
          <a:prstGeom prst="rect">
            <a:avLst/>
          </a:prstGeom>
          <a:noFill/>
          <a:ln>
            <a:noFill/>
          </a:ln>
        </p:spPr>
        <p:txBody>
          <a:bodyPr spcFirstLastPara="1" vert="horz" wrap="square" lIns="91433" tIns="45700" rIns="91433" bIns="45700" rtlCol="0" anchor="b" anchorCtr="0">
            <a:noAutofit/>
          </a:bodyPr>
          <a:lstStyle/>
          <a:p>
            <a:pPr>
              <a:spcBef>
                <a:spcPts val="0"/>
              </a:spcBef>
            </a:pPr>
            <a:r>
              <a:rPr lang="en" sz="3200" b="1" dirty="0">
                <a:solidFill>
                  <a:srgbClr val="002060"/>
                </a:solidFill>
              </a:rPr>
              <a:t>…Or access dashboard via feedback E-mail</a:t>
            </a:r>
            <a:endParaRPr sz="3200" b="1" dirty="0">
              <a:solidFill>
                <a:srgbClr val="002060"/>
              </a:solidFill>
            </a:endParaRPr>
          </a:p>
        </p:txBody>
      </p:sp>
      <p:sp>
        <p:nvSpPr>
          <p:cNvPr id="737" name="Google Shape;737;p125"/>
          <p:cNvSpPr/>
          <p:nvPr/>
        </p:nvSpPr>
        <p:spPr>
          <a:xfrm>
            <a:off x="272126" y="5799736"/>
            <a:ext cx="1480474" cy="668000"/>
          </a:xfrm>
          <a:prstGeom prst="roundRect">
            <a:avLst>
              <a:gd name="adj" fmla="val 16667"/>
            </a:avLst>
          </a:prstGeom>
          <a:noFill/>
          <a:ln w="53975" cap="flat" cmpd="sng">
            <a:solidFill>
              <a:srgbClr val="FF0000"/>
            </a:solidFill>
            <a:prstDash val="solid"/>
            <a:round/>
            <a:headEnd type="none" w="sm" len="sm"/>
            <a:tailEnd type="none" w="sm" len="sm"/>
          </a:ln>
          <a:effectLst/>
        </p:spPr>
        <p:txBody>
          <a:bodyPr spcFirstLastPara="1" wrap="square" lIns="91433" tIns="45700" rIns="91433" bIns="45700" anchor="ctr" anchorCtr="0">
            <a:noAutofit/>
          </a:bodyPr>
          <a:lstStyle/>
          <a:p>
            <a:pPr algn="ctr">
              <a:spcBef>
                <a:spcPts val="0"/>
              </a:spcBef>
              <a:spcAft>
                <a:spcPts val="0"/>
              </a:spcAft>
            </a:pPr>
            <a:endParaRPr sz="1867">
              <a:solidFill>
                <a:srgbClr val="FFFFFF"/>
              </a:solidFill>
              <a:latin typeface="Arial"/>
              <a:ea typeface="Arial"/>
              <a:cs typeface="Arial"/>
              <a:sym typeface="Arial"/>
            </a:endParaRPr>
          </a:p>
        </p:txBody>
      </p:sp>
      <p:sp>
        <p:nvSpPr>
          <p:cNvPr id="738" name="Google Shape;738;p125"/>
          <p:cNvSpPr txBox="1"/>
          <p:nvPr/>
        </p:nvSpPr>
        <p:spPr>
          <a:xfrm>
            <a:off x="9377722" y="3774840"/>
            <a:ext cx="2438400" cy="1754325"/>
          </a:xfrm>
          <a:prstGeom prst="rect">
            <a:avLst/>
          </a:prstGeom>
          <a:noFill/>
          <a:ln>
            <a:noFill/>
          </a:ln>
        </p:spPr>
        <p:txBody>
          <a:bodyPr spcFirstLastPara="1" wrap="square" lIns="91433" tIns="45700" rIns="91433" bIns="45700" anchor="t" anchorCtr="0">
            <a:noAutofit/>
          </a:bodyPr>
          <a:lstStyle/>
          <a:p>
            <a:pPr>
              <a:spcBef>
                <a:spcPts val="0"/>
              </a:spcBef>
              <a:spcAft>
                <a:spcPts val="0"/>
              </a:spcAft>
            </a:pPr>
            <a:r>
              <a:rPr lang="en" sz="1867" b="1" dirty="0">
                <a:solidFill>
                  <a:srgbClr val="002060"/>
                </a:solidFill>
                <a:latin typeface="Arial"/>
                <a:ea typeface="Arial"/>
                <a:cs typeface="Arial"/>
                <a:sym typeface="Arial"/>
              </a:rPr>
              <a:t>Clicking on the measure brings up that measure in the dashboard</a:t>
            </a:r>
            <a:endParaRPr sz="1467" b="1" dirty="0">
              <a:solidFill>
                <a:srgbClr val="002060"/>
              </a:solidFill>
            </a:endParaRPr>
          </a:p>
          <a:p>
            <a:pPr>
              <a:spcBef>
                <a:spcPts val="0"/>
              </a:spcBef>
              <a:spcAft>
                <a:spcPts val="0"/>
              </a:spcAft>
            </a:pPr>
            <a:endParaRPr sz="1867" b="1" dirty="0">
              <a:solidFill>
                <a:srgbClr val="002060"/>
              </a:solidFill>
              <a:latin typeface="Arial"/>
              <a:ea typeface="Arial"/>
              <a:cs typeface="Arial"/>
              <a:sym typeface="Arial"/>
            </a:endParaRPr>
          </a:p>
        </p:txBody>
      </p:sp>
    </p:spTree>
    <p:extLst>
      <p:ext uri="{BB962C8B-B14F-4D97-AF65-F5344CB8AC3E}">
        <p14:creationId xmlns:p14="http://schemas.microsoft.com/office/powerpoint/2010/main" val="774808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37"/>
                                        </p:tgtEl>
                                        <p:attrNameLst>
                                          <p:attrName>style.visibility</p:attrName>
                                        </p:attrNameLst>
                                      </p:cBhvr>
                                      <p:to>
                                        <p:strVal val="visible"/>
                                      </p:to>
                                    </p:set>
                                    <p:animEffect transition="in" filter="fade">
                                      <p:cBhvr>
                                        <p:cTn id="7" dur="500"/>
                                        <p:tgtEl>
                                          <p:spTgt spid="7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91"/>
        <p:cNvGrpSpPr/>
        <p:nvPr/>
      </p:nvGrpSpPr>
      <p:grpSpPr>
        <a:xfrm>
          <a:off x="0" y="0"/>
          <a:ext cx="0" cy="0"/>
          <a:chOff x="0" y="0"/>
          <a:chExt cx="0" cy="0"/>
        </a:xfrm>
      </p:grpSpPr>
      <p:sp>
        <p:nvSpPr>
          <p:cNvPr id="692" name="Google Shape;692;p120"/>
          <p:cNvSpPr txBox="1">
            <a:spLocks noGrp="1"/>
          </p:cNvSpPr>
          <p:nvPr>
            <p:ph type="title"/>
          </p:nvPr>
        </p:nvSpPr>
        <p:spPr>
          <a:xfrm>
            <a:off x="163200" y="630200"/>
            <a:ext cx="3512000" cy="5389600"/>
          </a:xfrm>
          <a:prstGeom prst="rect">
            <a:avLst/>
          </a:prstGeom>
          <a:noFill/>
          <a:ln>
            <a:noFill/>
          </a:ln>
        </p:spPr>
        <p:txBody>
          <a:bodyPr spcFirstLastPara="1" vert="horz" wrap="square" lIns="91433" tIns="45700" rIns="91433" bIns="45700" rtlCol="0" anchor="ctr" anchorCtr="0">
            <a:noAutofit/>
          </a:bodyPr>
          <a:lstStyle/>
          <a:p>
            <a:pPr algn="ctr">
              <a:spcBef>
                <a:spcPts val="0"/>
              </a:spcBef>
            </a:pPr>
            <a:r>
              <a:rPr lang="en" sz="2933" b="1" dirty="0">
                <a:solidFill>
                  <a:srgbClr val="002060"/>
                </a:solidFill>
              </a:rPr>
              <a:t>Review individual cases and measure performance through MPOG version of EHR</a:t>
            </a:r>
            <a:endParaRPr sz="2933" b="1" dirty="0">
              <a:solidFill>
                <a:srgbClr val="002060"/>
              </a:solidFill>
            </a:endParaRPr>
          </a:p>
        </p:txBody>
      </p:sp>
      <p:pic>
        <p:nvPicPr>
          <p:cNvPr id="693" name="Google Shape;693;p120"/>
          <p:cNvPicPr preferRelativeResize="0"/>
          <p:nvPr/>
        </p:nvPicPr>
        <p:blipFill>
          <a:blip r:embed="rId3">
            <a:alphaModFix/>
          </a:blip>
          <a:stretch>
            <a:fillRect/>
          </a:stretch>
        </p:blipFill>
        <p:spPr>
          <a:xfrm>
            <a:off x="3908535" y="537233"/>
            <a:ext cx="7888332" cy="578353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98"/>
        <p:cNvGrpSpPr/>
        <p:nvPr/>
      </p:nvGrpSpPr>
      <p:grpSpPr>
        <a:xfrm>
          <a:off x="0" y="0"/>
          <a:ext cx="0" cy="0"/>
          <a:chOff x="0" y="0"/>
          <a:chExt cx="0" cy="0"/>
        </a:xfrm>
      </p:grpSpPr>
      <p:sp>
        <p:nvSpPr>
          <p:cNvPr id="699" name="Google Shape;699;p121"/>
          <p:cNvSpPr txBox="1">
            <a:spLocks noGrp="1"/>
          </p:cNvSpPr>
          <p:nvPr>
            <p:ph type="title"/>
          </p:nvPr>
        </p:nvSpPr>
        <p:spPr>
          <a:xfrm>
            <a:off x="448206" y="484029"/>
            <a:ext cx="11131682" cy="1497171"/>
          </a:xfrm>
          <a:prstGeom prst="rect">
            <a:avLst/>
          </a:prstGeom>
          <a:noFill/>
          <a:ln>
            <a:noFill/>
          </a:ln>
        </p:spPr>
        <p:txBody>
          <a:bodyPr spcFirstLastPara="1" vert="horz" wrap="square" lIns="91433" tIns="45700" rIns="91433" bIns="45700" rtlCol="0" anchor="t" anchorCtr="0">
            <a:noAutofit/>
          </a:bodyPr>
          <a:lstStyle/>
          <a:p>
            <a:pPr>
              <a:spcBef>
                <a:spcPts val="0"/>
              </a:spcBef>
            </a:pPr>
            <a:r>
              <a:rPr lang="en" sz="4000" b="1" dirty="0">
                <a:solidFill>
                  <a:srgbClr val="002060"/>
                </a:solidFill>
              </a:rPr>
              <a:t>Enable clinicians to understand why cases did not pass a measure:</a:t>
            </a:r>
            <a:endParaRPr sz="1800" b="1" dirty="0">
              <a:solidFill>
                <a:srgbClr val="002060"/>
              </a:solidFill>
            </a:endParaRPr>
          </a:p>
        </p:txBody>
      </p:sp>
      <p:sp>
        <p:nvSpPr>
          <p:cNvPr id="700" name="Google Shape;700;p121"/>
          <p:cNvSpPr/>
          <p:nvPr/>
        </p:nvSpPr>
        <p:spPr>
          <a:xfrm>
            <a:off x="3834393" y="4197988"/>
            <a:ext cx="325600" cy="484000"/>
          </a:xfrm>
          <a:prstGeom prst="rightArrow">
            <a:avLst>
              <a:gd name="adj1" fmla="val 50000"/>
              <a:gd name="adj2" fmla="val 50000"/>
            </a:avLst>
          </a:prstGeom>
          <a:gradFill>
            <a:gsLst>
              <a:gs pos="0">
                <a:srgbClr val="8D0038"/>
              </a:gs>
              <a:gs pos="80000">
                <a:srgbClr val="BA004A"/>
              </a:gs>
              <a:gs pos="100000">
                <a:srgbClr val="BF0049"/>
              </a:gs>
            </a:gsLst>
            <a:lin ang="16200000" scaled="0"/>
          </a:gradFill>
          <a:ln w="9525" cap="flat" cmpd="sng">
            <a:solidFill>
              <a:srgbClr val="A8004C"/>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33" tIns="45700" rIns="91433" bIns="45700" anchor="ctr" anchorCtr="0">
            <a:noAutofit/>
          </a:bodyPr>
          <a:lstStyle/>
          <a:p>
            <a:pPr algn="ctr">
              <a:spcBef>
                <a:spcPts val="0"/>
              </a:spcBef>
              <a:spcAft>
                <a:spcPts val="0"/>
              </a:spcAft>
            </a:pPr>
            <a:endParaRPr sz="1867">
              <a:solidFill>
                <a:srgbClr val="FFFFFF"/>
              </a:solidFill>
              <a:latin typeface="Arial"/>
              <a:ea typeface="Arial"/>
              <a:cs typeface="Arial"/>
              <a:sym typeface="Arial"/>
            </a:endParaRPr>
          </a:p>
        </p:txBody>
      </p:sp>
      <p:sp>
        <p:nvSpPr>
          <p:cNvPr id="701" name="Google Shape;701;p121"/>
          <p:cNvSpPr/>
          <p:nvPr/>
        </p:nvSpPr>
        <p:spPr>
          <a:xfrm>
            <a:off x="7890119" y="4197901"/>
            <a:ext cx="325600" cy="484000"/>
          </a:xfrm>
          <a:prstGeom prst="rightArrow">
            <a:avLst>
              <a:gd name="adj1" fmla="val 50000"/>
              <a:gd name="adj2" fmla="val 50000"/>
            </a:avLst>
          </a:prstGeom>
          <a:gradFill>
            <a:gsLst>
              <a:gs pos="0">
                <a:srgbClr val="8D0038"/>
              </a:gs>
              <a:gs pos="80000">
                <a:srgbClr val="BA004A"/>
              </a:gs>
              <a:gs pos="100000">
                <a:srgbClr val="BF0049"/>
              </a:gs>
            </a:gsLst>
            <a:lin ang="16200000" scaled="0"/>
          </a:gradFill>
          <a:ln w="9525" cap="flat" cmpd="sng">
            <a:solidFill>
              <a:srgbClr val="A8004C"/>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33" tIns="45700" rIns="91433" bIns="45700" anchor="ctr" anchorCtr="0">
            <a:noAutofit/>
          </a:bodyPr>
          <a:lstStyle/>
          <a:p>
            <a:pPr algn="ctr">
              <a:spcBef>
                <a:spcPts val="0"/>
              </a:spcBef>
              <a:spcAft>
                <a:spcPts val="0"/>
              </a:spcAft>
            </a:pPr>
            <a:endParaRPr sz="1867">
              <a:solidFill>
                <a:srgbClr val="FFFFFF"/>
              </a:solidFill>
              <a:latin typeface="Arial"/>
              <a:ea typeface="Arial"/>
              <a:cs typeface="Arial"/>
              <a:sym typeface="Arial"/>
            </a:endParaRPr>
          </a:p>
        </p:txBody>
      </p:sp>
      <p:sp>
        <p:nvSpPr>
          <p:cNvPr id="702" name="Google Shape;702;p121"/>
          <p:cNvSpPr/>
          <p:nvPr/>
        </p:nvSpPr>
        <p:spPr>
          <a:xfrm>
            <a:off x="1618173" y="1953199"/>
            <a:ext cx="968375" cy="923925"/>
          </a:xfrm>
          <a:prstGeom prst="rect">
            <a:avLst/>
          </a:prstGeom>
          <a:noFill/>
          <a:ln>
            <a:noFill/>
          </a:ln>
        </p:spPr>
        <p:txBody>
          <a:bodyPr spcFirstLastPara="1" wrap="square" lIns="91433" tIns="45700" rIns="91433" bIns="45700" anchor="t" anchorCtr="0">
            <a:noAutofit/>
          </a:bodyPr>
          <a:lstStyle/>
          <a:p>
            <a:pPr algn="ctr">
              <a:spcBef>
                <a:spcPts val="0"/>
              </a:spcBef>
              <a:spcAft>
                <a:spcPts val="0"/>
              </a:spcAft>
            </a:pPr>
            <a:r>
              <a:rPr lang="en" sz="5467">
                <a:solidFill>
                  <a:srgbClr val="000000"/>
                </a:solidFill>
                <a:latin typeface="Arial"/>
                <a:ea typeface="Arial"/>
                <a:cs typeface="Arial"/>
                <a:sym typeface="Arial"/>
              </a:rPr>
              <a:t>1</a:t>
            </a:r>
            <a:endParaRPr sz="1467"/>
          </a:p>
        </p:txBody>
      </p:sp>
      <p:sp>
        <p:nvSpPr>
          <p:cNvPr id="703" name="Google Shape;703;p121"/>
          <p:cNvSpPr/>
          <p:nvPr/>
        </p:nvSpPr>
        <p:spPr>
          <a:xfrm>
            <a:off x="9362505" y="1953199"/>
            <a:ext cx="969961" cy="923925"/>
          </a:xfrm>
          <a:prstGeom prst="rect">
            <a:avLst/>
          </a:prstGeom>
          <a:noFill/>
          <a:ln>
            <a:noFill/>
          </a:ln>
        </p:spPr>
        <p:txBody>
          <a:bodyPr spcFirstLastPara="1" wrap="square" lIns="91433" tIns="45700" rIns="91433" bIns="45700" anchor="t" anchorCtr="0">
            <a:noAutofit/>
          </a:bodyPr>
          <a:lstStyle/>
          <a:p>
            <a:pPr algn="ctr">
              <a:spcBef>
                <a:spcPts val="0"/>
              </a:spcBef>
              <a:spcAft>
                <a:spcPts val="0"/>
              </a:spcAft>
            </a:pPr>
            <a:r>
              <a:rPr lang="en" sz="5467">
                <a:solidFill>
                  <a:srgbClr val="000000"/>
                </a:solidFill>
                <a:latin typeface="Arial"/>
                <a:ea typeface="Arial"/>
                <a:cs typeface="Arial"/>
                <a:sym typeface="Arial"/>
              </a:rPr>
              <a:t>3</a:t>
            </a:r>
            <a:endParaRPr sz="1467"/>
          </a:p>
        </p:txBody>
      </p:sp>
      <p:sp>
        <p:nvSpPr>
          <p:cNvPr id="704" name="Google Shape;704;p121"/>
          <p:cNvSpPr/>
          <p:nvPr/>
        </p:nvSpPr>
        <p:spPr>
          <a:xfrm>
            <a:off x="5431601" y="1953199"/>
            <a:ext cx="969961" cy="923925"/>
          </a:xfrm>
          <a:prstGeom prst="rect">
            <a:avLst/>
          </a:prstGeom>
          <a:noFill/>
          <a:ln>
            <a:noFill/>
          </a:ln>
        </p:spPr>
        <p:txBody>
          <a:bodyPr spcFirstLastPara="1" wrap="square" lIns="91433" tIns="45700" rIns="91433" bIns="45700" anchor="t" anchorCtr="0">
            <a:noAutofit/>
          </a:bodyPr>
          <a:lstStyle/>
          <a:p>
            <a:pPr algn="ctr">
              <a:spcBef>
                <a:spcPts val="0"/>
              </a:spcBef>
              <a:spcAft>
                <a:spcPts val="0"/>
              </a:spcAft>
            </a:pPr>
            <a:r>
              <a:rPr lang="en" sz="5467">
                <a:solidFill>
                  <a:srgbClr val="000000"/>
                </a:solidFill>
                <a:latin typeface="Arial"/>
                <a:ea typeface="Arial"/>
                <a:cs typeface="Arial"/>
                <a:sym typeface="Arial"/>
              </a:rPr>
              <a:t>2</a:t>
            </a:r>
            <a:endParaRPr sz="1467"/>
          </a:p>
        </p:txBody>
      </p:sp>
      <p:pic>
        <p:nvPicPr>
          <p:cNvPr id="705" name="Google Shape;705;p121"/>
          <p:cNvPicPr preferRelativeResize="0"/>
          <p:nvPr/>
        </p:nvPicPr>
        <p:blipFill rotWithShape="1">
          <a:blip r:embed="rId3">
            <a:alphaModFix/>
          </a:blip>
          <a:srcRect/>
          <a:stretch/>
        </p:blipFill>
        <p:spPr>
          <a:xfrm>
            <a:off x="448206" y="3300986"/>
            <a:ext cx="3143135" cy="2291780"/>
          </a:xfrm>
          <a:prstGeom prst="rect">
            <a:avLst/>
          </a:prstGeom>
          <a:noFill/>
          <a:ln>
            <a:noFill/>
          </a:ln>
        </p:spPr>
      </p:pic>
      <p:pic>
        <p:nvPicPr>
          <p:cNvPr id="706" name="Google Shape;706;p121"/>
          <p:cNvPicPr preferRelativeResize="0"/>
          <p:nvPr/>
        </p:nvPicPr>
        <p:blipFill>
          <a:blip r:embed="rId4">
            <a:alphaModFix/>
          </a:blip>
          <a:stretch>
            <a:fillRect/>
          </a:stretch>
        </p:blipFill>
        <p:spPr>
          <a:xfrm>
            <a:off x="4402901" y="3600116"/>
            <a:ext cx="3251167" cy="1585033"/>
          </a:xfrm>
          <a:prstGeom prst="rect">
            <a:avLst/>
          </a:prstGeom>
          <a:noFill/>
          <a:ln>
            <a:noFill/>
          </a:ln>
        </p:spPr>
      </p:pic>
      <p:pic>
        <p:nvPicPr>
          <p:cNvPr id="707" name="Google Shape;707;p121"/>
          <p:cNvPicPr preferRelativeResize="0"/>
          <p:nvPr/>
        </p:nvPicPr>
        <p:blipFill>
          <a:blip r:embed="rId5">
            <a:alphaModFix/>
          </a:blip>
          <a:stretch>
            <a:fillRect/>
          </a:stretch>
        </p:blipFill>
        <p:spPr>
          <a:xfrm>
            <a:off x="8377867" y="4150619"/>
            <a:ext cx="3690484" cy="4840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711"/>
        <p:cNvGrpSpPr/>
        <p:nvPr/>
      </p:nvGrpSpPr>
      <p:grpSpPr>
        <a:xfrm>
          <a:off x="0" y="0"/>
          <a:ext cx="0" cy="0"/>
          <a:chOff x="0" y="0"/>
          <a:chExt cx="0" cy="0"/>
        </a:xfrm>
      </p:grpSpPr>
      <p:pic>
        <p:nvPicPr>
          <p:cNvPr id="712" name="Google Shape;712;p122"/>
          <p:cNvPicPr preferRelativeResize="0"/>
          <p:nvPr/>
        </p:nvPicPr>
        <p:blipFill>
          <a:blip r:embed="rId3">
            <a:alphaModFix/>
          </a:blip>
          <a:stretch>
            <a:fillRect/>
          </a:stretch>
        </p:blipFill>
        <p:spPr>
          <a:xfrm>
            <a:off x="381065" y="228899"/>
            <a:ext cx="7315068" cy="1977267"/>
          </a:xfrm>
          <a:prstGeom prst="rect">
            <a:avLst/>
          </a:prstGeom>
          <a:noFill/>
          <a:ln>
            <a:noFill/>
          </a:ln>
        </p:spPr>
      </p:pic>
      <p:pic>
        <p:nvPicPr>
          <p:cNvPr id="713" name="Google Shape;713;p122"/>
          <p:cNvPicPr preferRelativeResize="0"/>
          <p:nvPr/>
        </p:nvPicPr>
        <p:blipFill>
          <a:blip r:embed="rId4">
            <a:alphaModFix/>
          </a:blip>
          <a:stretch>
            <a:fillRect/>
          </a:stretch>
        </p:blipFill>
        <p:spPr>
          <a:xfrm>
            <a:off x="4953000" y="1854100"/>
            <a:ext cx="5006360" cy="4732968"/>
          </a:xfrm>
          <a:prstGeom prst="rect">
            <a:avLst/>
          </a:prstGeom>
          <a:noFill/>
          <a:ln>
            <a:noFill/>
          </a:ln>
        </p:spPr>
      </p:pic>
      <p:sp>
        <p:nvSpPr>
          <p:cNvPr id="714" name="Google Shape;714;p122"/>
          <p:cNvSpPr txBox="1"/>
          <p:nvPr/>
        </p:nvSpPr>
        <p:spPr>
          <a:xfrm>
            <a:off x="223066" y="6119260"/>
            <a:ext cx="3815533" cy="656614"/>
          </a:xfrm>
          <a:prstGeom prst="rect">
            <a:avLst/>
          </a:prstGeom>
          <a:noFill/>
          <a:ln>
            <a:noFill/>
          </a:ln>
        </p:spPr>
        <p:txBody>
          <a:bodyPr spcFirstLastPara="1" wrap="square" lIns="121900" tIns="121900" rIns="121900" bIns="121900" anchor="t" anchorCtr="0">
            <a:spAutoFit/>
          </a:bodyPr>
          <a:lstStyle/>
          <a:p>
            <a:pPr>
              <a:spcBef>
                <a:spcPts val="0"/>
              </a:spcBef>
              <a:spcAft>
                <a:spcPts val="0"/>
              </a:spcAft>
            </a:pPr>
            <a:r>
              <a:rPr lang="en" sz="2667" u="sng" dirty="0">
                <a:solidFill>
                  <a:schemeClr val="hlink"/>
                </a:solidFill>
                <a:latin typeface="Calibri"/>
                <a:ea typeface="Calibri"/>
                <a:cs typeface="Calibri"/>
                <a:sym typeface="Calibri"/>
                <a:hlinkClick r:id="rId5"/>
              </a:rPr>
              <a:t>McCormick et al., 2019</a:t>
            </a:r>
            <a:endParaRPr sz="2667" dirty="0">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sp>
        <p:nvSpPr>
          <p:cNvPr id="6" name="Google Shape;665;p116">
            <a:extLst>
              <a:ext uri="{FF2B5EF4-FFF2-40B4-BE49-F238E27FC236}">
                <a16:creationId xmlns:a16="http://schemas.microsoft.com/office/drawing/2014/main" id="{3679E3EC-C277-BACA-A428-9E636B8AB1B4}"/>
              </a:ext>
            </a:extLst>
          </p:cNvPr>
          <p:cNvSpPr txBox="1">
            <a:spLocks/>
          </p:cNvSpPr>
          <p:nvPr/>
        </p:nvSpPr>
        <p:spPr>
          <a:xfrm>
            <a:off x="609602" y="1600200"/>
            <a:ext cx="10972799" cy="4414508"/>
          </a:xfrm>
          <a:prstGeom prst="rect">
            <a:avLst/>
          </a:prstGeom>
          <a:noFill/>
          <a:ln>
            <a:noFill/>
          </a:ln>
        </p:spPr>
        <p:txBody>
          <a:bodyPr spcFirstLastPara="1" vert="horz" wrap="square" lIns="91433" tIns="45700" rIns="91433" bIns="4570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Bef>
                <a:spcPts val="0"/>
              </a:spcBef>
              <a:spcAft>
                <a:spcPts val="0"/>
              </a:spcAft>
              <a:buSzPts val="3000"/>
              <a:buFont typeface="Arial" panose="020B0604020202020204" pitchFamily="34" charset="0"/>
              <a:buNone/>
            </a:pPr>
            <a:endParaRPr lang="en-US" sz="4000" b="1" dirty="0">
              <a:solidFill>
                <a:srgbClr val="002060"/>
              </a:solidFill>
            </a:endParaRPr>
          </a:p>
          <a:p>
            <a:pPr marL="0" indent="0" algn="ctr" fontAlgn="auto">
              <a:spcBef>
                <a:spcPts val="2000"/>
              </a:spcBef>
              <a:spcAft>
                <a:spcPts val="0"/>
              </a:spcAft>
              <a:buSzPts val="3000"/>
              <a:buFont typeface="Arial" panose="020B0604020202020204" pitchFamily="34" charset="0"/>
              <a:buNone/>
            </a:pPr>
            <a:r>
              <a:rPr lang="en-US" sz="4000" b="1" dirty="0">
                <a:solidFill>
                  <a:srgbClr val="002060"/>
                </a:solidFill>
              </a:rPr>
              <a:t>ASPIRE Performance Emails: </a:t>
            </a:r>
          </a:p>
          <a:p>
            <a:pPr marL="0" indent="0" algn="ctr" fontAlgn="auto">
              <a:spcBef>
                <a:spcPts val="2000"/>
              </a:spcBef>
              <a:spcAft>
                <a:spcPts val="0"/>
              </a:spcAft>
              <a:buSzPts val="3000"/>
              <a:buFont typeface="Arial" panose="020B0604020202020204" pitchFamily="34" charset="0"/>
              <a:buNone/>
            </a:pPr>
            <a:r>
              <a:rPr lang="en-US" sz="4000" b="1" u="sng" dirty="0">
                <a:solidFill>
                  <a:srgbClr val="FF0000"/>
                </a:solidFill>
              </a:rPr>
              <a:t>Clinician-level</a:t>
            </a:r>
            <a:r>
              <a:rPr lang="en-US" sz="4000" b="1" dirty="0">
                <a:solidFill>
                  <a:srgbClr val="002060"/>
                </a:solidFill>
              </a:rPr>
              <a:t> Feedback</a:t>
            </a:r>
          </a:p>
        </p:txBody>
      </p:sp>
      <p:sp>
        <p:nvSpPr>
          <p:cNvPr id="2" name="Google Shape;665;p116">
            <a:extLst>
              <a:ext uri="{FF2B5EF4-FFF2-40B4-BE49-F238E27FC236}">
                <a16:creationId xmlns:a16="http://schemas.microsoft.com/office/drawing/2014/main" id="{7B2D4505-4B19-0B0C-FFE4-0AC41C9DC393}"/>
              </a:ext>
            </a:extLst>
          </p:cNvPr>
          <p:cNvSpPr txBox="1">
            <a:spLocks/>
          </p:cNvSpPr>
          <p:nvPr/>
        </p:nvSpPr>
        <p:spPr>
          <a:xfrm>
            <a:off x="685801" y="1600200"/>
            <a:ext cx="10972799" cy="4414508"/>
          </a:xfrm>
          <a:prstGeom prst="rect">
            <a:avLst/>
          </a:prstGeom>
          <a:noFill/>
          <a:ln>
            <a:noFill/>
          </a:ln>
        </p:spPr>
        <p:txBody>
          <a:bodyPr spcFirstLastPara="1" vert="horz" wrap="square" lIns="91433" tIns="45700" rIns="91433" bIns="45700" numCol="1" anchor="t" anchorCtr="0" compatLnSpc="1">
            <a:prstTxWarp prst="textNoShape">
              <a:avLst/>
            </a:prstTxWarp>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spcBef>
                <a:spcPts val="0"/>
              </a:spcBef>
              <a:spcAft>
                <a:spcPts val="0"/>
              </a:spcAft>
              <a:buSzPts val="3000"/>
              <a:buFont typeface="Arial" panose="020B0604020202020204" pitchFamily="34" charset="0"/>
              <a:buNone/>
            </a:pPr>
            <a:endParaRPr lang="en-US" sz="4000" b="1" dirty="0">
              <a:solidFill>
                <a:srgbClr val="002060"/>
              </a:solidFill>
            </a:endParaRPr>
          </a:p>
          <a:p>
            <a:pPr marL="0" indent="0" algn="ctr" fontAlgn="auto">
              <a:spcBef>
                <a:spcPts val="2000"/>
              </a:spcBef>
              <a:spcAft>
                <a:spcPts val="0"/>
              </a:spcAft>
              <a:buSzPts val="3000"/>
              <a:buFont typeface="Arial" panose="020B0604020202020204" pitchFamily="34" charset="0"/>
              <a:buNone/>
            </a:pPr>
            <a:r>
              <a:rPr lang="en-US" sz="4000" b="1" dirty="0">
                <a:solidFill>
                  <a:srgbClr val="002060"/>
                </a:solidFill>
              </a:rPr>
              <a:t>MPOG Reporting Dashboard: </a:t>
            </a:r>
          </a:p>
          <a:p>
            <a:pPr marL="0" indent="0" algn="ctr" fontAlgn="auto">
              <a:spcBef>
                <a:spcPts val="2000"/>
              </a:spcBef>
              <a:spcAft>
                <a:spcPts val="0"/>
              </a:spcAft>
              <a:buSzPts val="3000"/>
              <a:buFont typeface="Arial" panose="020B0604020202020204" pitchFamily="34" charset="0"/>
              <a:buNone/>
            </a:pPr>
            <a:r>
              <a:rPr lang="en-US" sz="4000" b="1" u="sng" dirty="0">
                <a:solidFill>
                  <a:srgbClr val="FF0000"/>
                </a:solidFill>
              </a:rPr>
              <a:t>Practice-Level</a:t>
            </a:r>
            <a:r>
              <a:rPr lang="en-US" sz="4000" b="1" dirty="0">
                <a:solidFill>
                  <a:srgbClr val="002060"/>
                </a:solidFill>
              </a:rPr>
              <a:t> Feedback</a:t>
            </a:r>
          </a:p>
        </p:txBody>
      </p:sp>
    </p:spTree>
    <p:extLst>
      <p:ext uri="{BB962C8B-B14F-4D97-AF65-F5344CB8AC3E}">
        <p14:creationId xmlns:p14="http://schemas.microsoft.com/office/powerpoint/2010/main" val="3642881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p:cNvSpPr>
            <a:spLocks noGrp="1"/>
          </p:cNvSpPr>
          <p:nvPr>
            <p:ph type="title"/>
          </p:nvPr>
        </p:nvSpPr>
        <p:spPr>
          <a:xfrm>
            <a:off x="182880" y="140943"/>
            <a:ext cx="10515600" cy="887205"/>
          </a:xfrm>
        </p:spPr>
        <p:txBody>
          <a:bodyPr/>
          <a:lstStyle/>
          <a:p>
            <a:r>
              <a:rPr lang="en-US" b="1" dirty="0">
                <a:solidFill>
                  <a:srgbClr val="002060"/>
                </a:solidFill>
              </a:rPr>
              <a:t>QI Reporting Tool</a:t>
            </a:r>
          </a:p>
        </p:txBody>
      </p:sp>
      <p:pic>
        <p:nvPicPr>
          <p:cNvPr id="2" name="Picture 1">
            <a:extLst>
              <a:ext uri="{FF2B5EF4-FFF2-40B4-BE49-F238E27FC236}">
                <a16:creationId xmlns:a16="http://schemas.microsoft.com/office/drawing/2014/main" id="{161F3251-E3E2-25D5-3366-5B9CF5041D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01" y="1310135"/>
            <a:ext cx="12084099" cy="5478287"/>
          </a:xfrm>
          <a:prstGeom prst="rect">
            <a:avLst/>
          </a:prstGeom>
        </p:spPr>
      </p:pic>
    </p:spTree>
    <p:extLst>
      <p:ext uri="{BB962C8B-B14F-4D97-AF65-F5344CB8AC3E}">
        <p14:creationId xmlns:p14="http://schemas.microsoft.com/office/powerpoint/2010/main" val="4108477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901" y="1310135"/>
            <a:ext cx="12084099" cy="5478287"/>
          </a:xfrm>
          <a:prstGeom prst="rect">
            <a:avLst/>
          </a:prstGeom>
        </p:spPr>
      </p:pic>
      <p:sp>
        <p:nvSpPr>
          <p:cNvPr id="2" name="Rectangular Callout 1"/>
          <p:cNvSpPr/>
          <p:nvPr/>
        </p:nvSpPr>
        <p:spPr>
          <a:xfrm>
            <a:off x="1520689" y="3051313"/>
            <a:ext cx="1789044" cy="596348"/>
          </a:xfrm>
          <a:prstGeom prst="wedgeRectCallout">
            <a:avLst>
              <a:gd name="adj1" fmla="val -73054"/>
              <a:gd name="adj2" fmla="val -177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Updated Filters</a:t>
            </a:r>
          </a:p>
        </p:txBody>
      </p:sp>
      <p:sp>
        <p:nvSpPr>
          <p:cNvPr id="4" name="Rectangular Callout 3"/>
          <p:cNvSpPr/>
          <p:nvPr/>
        </p:nvSpPr>
        <p:spPr>
          <a:xfrm>
            <a:off x="1752599" y="1981201"/>
            <a:ext cx="1789044" cy="742122"/>
          </a:xfrm>
          <a:prstGeom prst="wedgeRectCallout">
            <a:avLst>
              <a:gd name="adj1" fmla="val -22499"/>
              <a:gd name="adj2" fmla="val -887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Specialty Dashboards</a:t>
            </a:r>
          </a:p>
        </p:txBody>
      </p:sp>
      <p:sp>
        <p:nvSpPr>
          <p:cNvPr id="5" name="Rectangular Callout 4"/>
          <p:cNvSpPr/>
          <p:nvPr/>
        </p:nvSpPr>
        <p:spPr>
          <a:xfrm>
            <a:off x="4360906" y="2054088"/>
            <a:ext cx="1789044" cy="742122"/>
          </a:xfrm>
          <a:prstGeom prst="wedgeRectCallout">
            <a:avLst>
              <a:gd name="adj1" fmla="val -105277"/>
              <a:gd name="adj2" fmla="val -10344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One click navigation</a:t>
            </a:r>
          </a:p>
        </p:txBody>
      </p:sp>
      <p:sp>
        <p:nvSpPr>
          <p:cNvPr id="6" name="Rectangular Callout 5"/>
          <p:cNvSpPr/>
          <p:nvPr/>
        </p:nvSpPr>
        <p:spPr>
          <a:xfrm>
            <a:off x="8544338" y="5791201"/>
            <a:ext cx="1789044" cy="742122"/>
          </a:xfrm>
          <a:prstGeom prst="wedgeRectCallout">
            <a:avLst>
              <a:gd name="adj1" fmla="val -22499"/>
              <a:gd name="adj2" fmla="val -8871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Improved visualizations</a:t>
            </a:r>
          </a:p>
        </p:txBody>
      </p:sp>
      <p:sp>
        <p:nvSpPr>
          <p:cNvPr id="7" name="Rectangular Callout 6"/>
          <p:cNvSpPr/>
          <p:nvPr/>
        </p:nvSpPr>
        <p:spPr>
          <a:xfrm>
            <a:off x="4360906" y="5904130"/>
            <a:ext cx="1789044" cy="742122"/>
          </a:xfrm>
          <a:prstGeom prst="wedgeRectCallout">
            <a:avLst>
              <a:gd name="adj1" fmla="val -32795"/>
              <a:gd name="adj2" fmla="val -9048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Measure labels</a:t>
            </a:r>
          </a:p>
        </p:txBody>
      </p:sp>
      <p:sp>
        <p:nvSpPr>
          <p:cNvPr id="15" name="Title 1">
            <a:extLst>
              <a:ext uri="{FF2B5EF4-FFF2-40B4-BE49-F238E27FC236}">
                <a16:creationId xmlns:a16="http://schemas.microsoft.com/office/drawing/2014/main" id="{CF2D5A0B-5734-5292-4002-3D5052A7E447}"/>
              </a:ext>
            </a:extLst>
          </p:cNvPr>
          <p:cNvSpPr>
            <a:spLocks noGrp="1"/>
          </p:cNvSpPr>
          <p:nvPr>
            <p:ph type="title"/>
          </p:nvPr>
        </p:nvSpPr>
        <p:spPr>
          <a:xfrm>
            <a:off x="182880" y="140943"/>
            <a:ext cx="10515600" cy="887205"/>
          </a:xfrm>
        </p:spPr>
        <p:txBody>
          <a:bodyPr/>
          <a:lstStyle/>
          <a:p>
            <a:r>
              <a:rPr lang="en-US" b="1" dirty="0">
                <a:solidFill>
                  <a:srgbClr val="002060"/>
                </a:solidFill>
              </a:rPr>
              <a:t>QI Reporting Tool</a:t>
            </a:r>
          </a:p>
        </p:txBody>
      </p:sp>
    </p:spTree>
    <p:extLst>
      <p:ext uri="{BB962C8B-B14F-4D97-AF65-F5344CB8AC3E}">
        <p14:creationId xmlns:p14="http://schemas.microsoft.com/office/powerpoint/2010/main" val="10710761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363D6-6618-3289-21CB-97703A24B903}"/>
              </a:ext>
            </a:extLst>
          </p:cNvPr>
          <p:cNvSpPr>
            <a:spLocks noGrp="1"/>
          </p:cNvSpPr>
          <p:nvPr>
            <p:ph type="title"/>
          </p:nvPr>
        </p:nvSpPr>
        <p:spPr/>
        <p:txBody>
          <a:bodyPr/>
          <a:lstStyle/>
          <a:p>
            <a:r>
              <a:rPr lang="en-US" b="1" i="1" dirty="0"/>
              <a:t>Goals for Today</a:t>
            </a:r>
          </a:p>
        </p:txBody>
      </p:sp>
      <p:sp>
        <p:nvSpPr>
          <p:cNvPr id="3" name="Content Placeholder 2">
            <a:extLst>
              <a:ext uri="{FF2B5EF4-FFF2-40B4-BE49-F238E27FC236}">
                <a16:creationId xmlns:a16="http://schemas.microsoft.com/office/drawing/2014/main" id="{DEB2ECB0-3608-1897-F52C-45161C64FAC4}"/>
              </a:ext>
            </a:extLst>
          </p:cNvPr>
          <p:cNvSpPr>
            <a:spLocks noGrp="1"/>
          </p:cNvSpPr>
          <p:nvPr>
            <p:ph idx="1"/>
          </p:nvPr>
        </p:nvSpPr>
        <p:spPr>
          <a:xfrm>
            <a:off x="914398" y="1219200"/>
            <a:ext cx="10972801" cy="4953000"/>
          </a:xfrm>
        </p:spPr>
        <p:txBody>
          <a:bodyPr/>
          <a:lstStyle/>
          <a:p>
            <a:r>
              <a:rPr lang="en-US" sz="2800" dirty="0"/>
              <a:t>Function/history of Multicenter Perioperative Outcomes Group (MPOG)</a:t>
            </a:r>
            <a:endParaRPr lang="en-US" sz="2800" baseline="30000" dirty="0"/>
          </a:p>
          <a:p>
            <a:endParaRPr lang="en-US" sz="1600" dirty="0"/>
          </a:p>
          <a:p>
            <a:r>
              <a:rPr lang="en-US" sz="2800" dirty="0"/>
              <a:t>MPOG clinical quality measures &amp; feedback dissemination</a:t>
            </a:r>
          </a:p>
          <a:p>
            <a:pPr lvl="1"/>
            <a:r>
              <a:rPr lang="en-US" sz="2400" dirty="0"/>
              <a:t>Data Pipeline &amp; Processing</a:t>
            </a:r>
          </a:p>
          <a:p>
            <a:pPr lvl="1"/>
            <a:r>
              <a:rPr lang="en-US" sz="2400" dirty="0"/>
              <a:t>Measure development &amp; refinement</a:t>
            </a:r>
          </a:p>
          <a:p>
            <a:pPr lvl="1"/>
            <a:r>
              <a:rPr lang="en-US" sz="2400" dirty="0"/>
              <a:t>QI Measure Visualizations &amp; Tools</a:t>
            </a:r>
          </a:p>
          <a:p>
            <a:pPr marL="0" indent="0">
              <a:buNone/>
            </a:pPr>
            <a:endParaRPr lang="en-US" sz="1600" baseline="30000" dirty="0"/>
          </a:p>
          <a:p>
            <a:r>
              <a:rPr lang="en-US" sz="2800" dirty="0"/>
              <a:t>MPOG framework for local or multicenter clinical outcomes research</a:t>
            </a:r>
            <a:endParaRPr lang="en-US" sz="2800" baseline="30000" dirty="0"/>
          </a:p>
          <a:p>
            <a:endParaRPr lang="en-US" sz="2800" baseline="30000" dirty="0"/>
          </a:p>
          <a:p>
            <a:endParaRPr lang="en-US" dirty="0"/>
          </a:p>
        </p:txBody>
      </p:sp>
    </p:spTree>
    <p:extLst>
      <p:ext uri="{BB962C8B-B14F-4D97-AF65-F5344CB8AC3E}">
        <p14:creationId xmlns:p14="http://schemas.microsoft.com/office/powerpoint/2010/main" val="2401813797"/>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sp>
        <p:nvSpPr>
          <p:cNvPr id="757" name="Google Shape;757;p128"/>
          <p:cNvSpPr txBox="1">
            <a:spLocks noGrp="1"/>
          </p:cNvSpPr>
          <p:nvPr>
            <p:ph type="body" idx="1"/>
          </p:nvPr>
        </p:nvSpPr>
        <p:spPr>
          <a:xfrm>
            <a:off x="838200" y="594871"/>
            <a:ext cx="10515600" cy="5342800"/>
          </a:xfrm>
          <a:prstGeom prst="rect">
            <a:avLst/>
          </a:prstGeom>
          <a:noFill/>
          <a:ln>
            <a:noFill/>
          </a:ln>
        </p:spPr>
        <p:txBody>
          <a:bodyPr spcFirstLastPara="1" vert="horz" wrap="square" lIns="91433" tIns="45700" rIns="91433" bIns="45700" rtlCol="0" anchor="t" anchorCtr="0">
            <a:noAutofit/>
          </a:bodyPr>
          <a:lstStyle/>
          <a:p>
            <a:pPr marL="0" indent="0">
              <a:spcBef>
                <a:spcPts val="0"/>
              </a:spcBef>
              <a:buClr>
                <a:srgbClr val="1F3864"/>
              </a:buClr>
              <a:buSzPts val="1800"/>
              <a:buNone/>
            </a:pPr>
            <a:r>
              <a:rPr lang="en" sz="3200" b="1" dirty="0">
                <a:solidFill>
                  <a:srgbClr val="002060"/>
                </a:solidFill>
                <a:latin typeface="Calibri"/>
                <a:ea typeface="Calibri"/>
                <a:cs typeface="Calibri"/>
                <a:sym typeface="Calibri"/>
              </a:rPr>
              <a:t>Click on measure </a:t>
            </a:r>
            <a:r>
              <a:rPr lang="en" sz="3200" dirty="0">
                <a:solidFill>
                  <a:srgbClr val="002060"/>
                </a:solidFill>
                <a:latin typeface="Calibri"/>
                <a:ea typeface="Calibri"/>
                <a:cs typeface="Calibri"/>
                <a:sym typeface="Wingdings" panose="05000000000000000000" pitchFamily="2" charset="2"/>
              </a:rPr>
              <a:t> overview, trend, and primary causes of measure results</a:t>
            </a:r>
            <a:endParaRPr sz="2000" dirty="0"/>
          </a:p>
        </p:txBody>
      </p:sp>
      <p:pic>
        <p:nvPicPr>
          <p:cNvPr id="758" name="Google Shape;758;p128"/>
          <p:cNvPicPr preferRelativeResize="0"/>
          <p:nvPr/>
        </p:nvPicPr>
        <p:blipFill>
          <a:blip r:embed="rId3">
            <a:alphaModFix/>
          </a:blip>
          <a:stretch>
            <a:fillRect/>
          </a:stretch>
        </p:blipFill>
        <p:spPr>
          <a:xfrm>
            <a:off x="1762401" y="1957770"/>
            <a:ext cx="8667197" cy="3979901"/>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a:p>
        </p:txBody>
      </p:sp>
      <p:pic>
        <p:nvPicPr>
          <p:cNvPr id="3" name="Picture 2"/>
          <p:cNvPicPr>
            <a:picLocks noChangeAspect="1"/>
          </p:cNvPicPr>
          <p:nvPr/>
        </p:nvPicPr>
        <p:blipFill>
          <a:blip r:embed="rId3"/>
          <a:stretch>
            <a:fillRect/>
          </a:stretch>
        </p:blipFill>
        <p:spPr>
          <a:xfrm>
            <a:off x="3833133" y="3055849"/>
            <a:ext cx="8231684" cy="3718784"/>
          </a:xfrm>
          <a:prstGeom prst="rect">
            <a:avLst/>
          </a:prstGeom>
        </p:spPr>
      </p:pic>
      <p:pic>
        <p:nvPicPr>
          <p:cNvPr id="4" name="Picture 3"/>
          <p:cNvPicPr>
            <a:picLocks noChangeAspect="1"/>
          </p:cNvPicPr>
          <p:nvPr/>
        </p:nvPicPr>
        <p:blipFill>
          <a:blip r:embed="rId4"/>
          <a:stretch>
            <a:fillRect/>
          </a:stretch>
        </p:blipFill>
        <p:spPr>
          <a:xfrm>
            <a:off x="268430" y="228297"/>
            <a:ext cx="10460011" cy="3278511"/>
          </a:xfrm>
          <a:prstGeom prst="rect">
            <a:avLst/>
          </a:prstGeom>
        </p:spPr>
      </p:pic>
      <p:sp>
        <p:nvSpPr>
          <p:cNvPr id="5" name="Rectangular Callout 4"/>
          <p:cNvSpPr/>
          <p:nvPr/>
        </p:nvSpPr>
        <p:spPr>
          <a:xfrm>
            <a:off x="3149599" y="1752601"/>
            <a:ext cx="1789044" cy="742122"/>
          </a:xfrm>
          <a:prstGeom prst="wedgeRectCallout">
            <a:avLst>
              <a:gd name="adj1" fmla="val 70731"/>
              <a:gd name="adj2" fmla="val -248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Updated Benchmarking</a:t>
            </a:r>
          </a:p>
        </p:txBody>
      </p:sp>
      <p:sp>
        <p:nvSpPr>
          <p:cNvPr id="6" name="Rectangular Callout 5"/>
          <p:cNvSpPr/>
          <p:nvPr/>
        </p:nvSpPr>
        <p:spPr>
          <a:xfrm>
            <a:off x="7086598" y="3572933"/>
            <a:ext cx="2006601" cy="927246"/>
          </a:xfrm>
          <a:prstGeom prst="wedgeRectCallout">
            <a:avLst>
              <a:gd name="adj1" fmla="val 29558"/>
              <a:gd name="adj2" fmla="val 8355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rPr>
              <a:t>Intra-institutional comparison</a:t>
            </a:r>
          </a:p>
        </p:txBody>
      </p:sp>
    </p:spTree>
    <p:extLst>
      <p:ext uri="{BB962C8B-B14F-4D97-AF65-F5344CB8AC3E}">
        <p14:creationId xmlns:p14="http://schemas.microsoft.com/office/powerpoint/2010/main" val="21625256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nvGraphicFramePr>
        <p:xfrm>
          <a:off x="227324" y="825591"/>
          <a:ext cx="11781945" cy="6032409"/>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1"/>
          <p:cNvSpPr txBox="1">
            <a:spLocks/>
          </p:cNvSpPr>
          <p:nvPr/>
        </p:nvSpPr>
        <p:spPr>
          <a:xfrm>
            <a:off x="227324" y="191735"/>
            <a:ext cx="10515600" cy="887205"/>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400" b="1" i="0" u="none" strike="noStrike" kern="1200" cap="none" spc="0" normalizeH="0" baseline="0" noProof="0" dirty="0" err="1">
                <a:ln>
                  <a:noFill/>
                </a:ln>
                <a:solidFill>
                  <a:srgbClr val="ED7D31"/>
                </a:solidFill>
                <a:effectLst/>
                <a:uLnTx/>
                <a:uFillTx/>
                <a:latin typeface="Calibri Light" panose="020F0302020204030204"/>
                <a:ea typeface="+mj-ea"/>
                <a:cs typeface="+mj-cs"/>
              </a:rPr>
              <a:t>Sugammadex</a:t>
            </a:r>
            <a:r>
              <a:rPr kumimoji="0" lang="en-US" sz="4400" b="0" i="0" u="none" strike="noStrike" kern="1200" cap="none" spc="0" normalizeH="0" baseline="0" noProof="0" dirty="0">
                <a:ln>
                  <a:noFill/>
                </a:ln>
                <a:solidFill>
                  <a:prstClr val="black"/>
                </a:solidFill>
                <a:effectLst/>
                <a:uLnTx/>
                <a:uFillTx/>
                <a:latin typeface="Calibri Light" panose="020F0302020204030204"/>
                <a:ea typeface="+mj-ea"/>
                <a:cs typeface="+mj-cs"/>
              </a:rPr>
              <a:t> </a:t>
            </a:r>
            <a:r>
              <a:rPr kumimoji="0" lang="en-US" sz="4400" b="1" i="0" u="none" strike="noStrike" kern="1200" cap="none" spc="0" normalizeH="0" baseline="0" noProof="0" dirty="0">
                <a:ln>
                  <a:noFill/>
                </a:ln>
                <a:solidFill>
                  <a:prstClr val="black"/>
                </a:solidFill>
                <a:effectLst/>
                <a:uLnTx/>
                <a:uFillTx/>
                <a:latin typeface="Calibri Light" panose="020F0302020204030204"/>
                <a:ea typeface="+mj-ea"/>
                <a:cs typeface="+mj-cs"/>
              </a:rPr>
              <a:t>or</a:t>
            </a:r>
            <a:r>
              <a:rPr kumimoji="0" lang="en-US" sz="4400" b="0" i="0" u="none" strike="noStrike" kern="1200" cap="none" spc="0" normalizeH="0" baseline="0" noProof="0" dirty="0">
                <a:ln>
                  <a:noFill/>
                </a:ln>
                <a:solidFill>
                  <a:prstClr val="black"/>
                </a:solidFill>
                <a:effectLst/>
                <a:uLnTx/>
                <a:uFillTx/>
                <a:latin typeface="Calibri Light" panose="020F0302020204030204"/>
                <a:ea typeface="+mj-ea"/>
                <a:cs typeface="+mj-cs"/>
              </a:rPr>
              <a:t> </a:t>
            </a:r>
            <a:r>
              <a:rPr kumimoji="0" lang="en-US" sz="4400" b="1" i="0" u="none" strike="noStrike" kern="1200" cap="none" spc="0" normalizeH="0" baseline="0" noProof="0" dirty="0">
                <a:ln>
                  <a:noFill/>
                </a:ln>
                <a:solidFill>
                  <a:srgbClr val="5B9BD5"/>
                </a:solidFill>
                <a:effectLst/>
                <a:uLnTx/>
                <a:uFillTx/>
                <a:latin typeface="Calibri Light" panose="020F0302020204030204"/>
                <a:ea typeface="+mj-ea"/>
                <a:cs typeface="+mj-cs"/>
              </a:rPr>
              <a:t>Neostigmine across </a:t>
            </a:r>
            <a:r>
              <a:rPr kumimoji="0" lang="en-US" sz="4400" b="1" i="0" u="none" strike="noStrike" kern="1200" cap="none" spc="0" normalizeH="0" baseline="0" noProof="0" dirty="0">
                <a:ln>
                  <a:noFill/>
                </a:ln>
                <a:solidFill>
                  <a:prstClr val="black"/>
                </a:solidFill>
                <a:effectLst/>
                <a:uLnTx/>
                <a:uFillTx/>
                <a:latin typeface="Calibri Light" panose="020F0302020204030204"/>
                <a:ea typeface="+mj-ea"/>
                <a:cs typeface="+mj-cs"/>
              </a:rPr>
              <a:t>MPOG?</a:t>
            </a:r>
          </a:p>
        </p:txBody>
      </p:sp>
    </p:spTree>
    <p:extLst>
      <p:ext uri="{BB962C8B-B14F-4D97-AF65-F5344CB8AC3E}">
        <p14:creationId xmlns:p14="http://schemas.microsoft.com/office/powerpoint/2010/main" val="27129514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363D6-6618-3289-21CB-97703A24B903}"/>
              </a:ext>
            </a:extLst>
          </p:cNvPr>
          <p:cNvSpPr>
            <a:spLocks noGrp="1"/>
          </p:cNvSpPr>
          <p:nvPr>
            <p:ph type="title"/>
          </p:nvPr>
        </p:nvSpPr>
        <p:spPr/>
        <p:txBody>
          <a:bodyPr/>
          <a:lstStyle/>
          <a:p>
            <a:r>
              <a:rPr lang="en-US" b="1" i="1" dirty="0"/>
              <a:t>Goals for Today</a:t>
            </a:r>
          </a:p>
        </p:txBody>
      </p:sp>
      <p:sp>
        <p:nvSpPr>
          <p:cNvPr id="3" name="Content Placeholder 2">
            <a:extLst>
              <a:ext uri="{FF2B5EF4-FFF2-40B4-BE49-F238E27FC236}">
                <a16:creationId xmlns:a16="http://schemas.microsoft.com/office/drawing/2014/main" id="{DEB2ECB0-3608-1897-F52C-45161C64FAC4}"/>
              </a:ext>
            </a:extLst>
          </p:cNvPr>
          <p:cNvSpPr>
            <a:spLocks noGrp="1"/>
          </p:cNvSpPr>
          <p:nvPr>
            <p:ph idx="1"/>
          </p:nvPr>
        </p:nvSpPr>
        <p:spPr>
          <a:xfrm>
            <a:off x="914398" y="1219200"/>
            <a:ext cx="10972801" cy="4953000"/>
          </a:xfrm>
        </p:spPr>
        <p:txBody>
          <a:bodyPr/>
          <a:lstStyle/>
          <a:p>
            <a:r>
              <a:rPr lang="en-US" sz="2800" dirty="0">
                <a:solidFill>
                  <a:schemeClr val="bg1">
                    <a:lumMod val="65000"/>
                  </a:schemeClr>
                </a:solidFill>
              </a:rPr>
              <a:t>Function/history of Multicenter Perioperative Outcomes Group (MPOG)</a:t>
            </a:r>
            <a:endParaRPr lang="en-US" sz="2800" baseline="30000" dirty="0">
              <a:solidFill>
                <a:schemeClr val="bg1">
                  <a:lumMod val="65000"/>
                </a:schemeClr>
              </a:solidFill>
            </a:endParaRPr>
          </a:p>
          <a:p>
            <a:endParaRPr lang="en-US" sz="1600" dirty="0">
              <a:solidFill>
                <a:schemeClr val="bg1">
                  <a:lumMod val="65000"/>
                </a:schemeClr>
              </a:solidFill>
            </a:endParaRPr>
          </a:p>
          <a:p>
            <a:r>
              <a:rPr lang="en-US" sz="2800" b="1" dirty="0"/>
              <a:t>MPOG clinical quality measures &amp; feedback dissemination</a:t>
            </a:r>
          </a:p>
          <a:p>
            <a:pPr lvl="1"/>
            <a:r>
              <a:rPr lang="en-US" sz="2400" b="1" dirty="0"/>
              <a:t>Data Pipeline &amp; Processing</a:t>
            </a:r>
          </a:p>
          <a:p>
            <a:pPr lvl="1"/>
            <a:r>
              <a:rPr lang="en-US" sz="2400" b="1" dirty="0"/>
              <a:t>Measure development &amp; refinement</a:t>
            </a:r>
          </a:p>
          <a:p>
            <a:pPr lvl="1"/>
            <a:r>
              <a:rPr lang="en-US" sz="2400" b="1" dirty="0"/>
              <a:t>QI Measure Visualizations &amp; Tools</a:t>
            </a:r>
          </a:p>
          <a:p>
            <a:pPr marL="0" indent="0">
              <a:buNone/>
            </a:pPr>
            <a:endParaRPr lang="en-US" sz="1600" baseline="30000" dirty="0"/>
          </a:p>
          <a:p>
            <a:r>
              <a:rPr lang="en-US" sz="2800" dirty="0">
                <a:solidFill>
                  <a:schemeClr val="bg1">
                    <a:lumMod val="65000"/>
                  </a:schemeClr>
                </a:solidFill>
              </a:rPr>
              <a:t>MPOG framework for local or multicenter clinical outcomes research</a:t>
            </a:r>
            <a:endParaRPr lang="en-US" sz="2800" baseline="30000" dirty="0">
              <a:solidFill>
                <a:schemeClr val="bg1">
                  <a:lumMod val="65000"/>
                </a:schemeClr>
              </a:solidFill>
            </a:endParaRPr>
          </a:p>
          <a:p>
            <a:endParaRPr lang="en-US" sz="2800" baseline="30000" dirty="0"/>
          </a:p>
          <a:p>
            <a:endParaRPr lang="en-US" dirty="0"/>
          </a:p>
        </p:txBody>
      </p:sp>
    </p:spTree>
    <p:extLst>
      <p:ext uri="{BB962C8B-B14F-4D97-AF65-F5344CB8AC3E}">
        <p14:creationId xmlns:p14="http://schemas.microsoft.com/office/powerpoint/2010/main" val="869558213"/>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363D6-6618-3289-21CB-97703A24B903}"/>
              </a:ext>
            </a:extLst>
          </p:cNvPr>
          <p:cNvSpPr>
            <a:spLocks noGrp="1"/>
          </p:cNvSpPr>
          <p:nvPr>
            <p:ph type="title"/>
          </p:nvPr>
        </p:nvSpPr>
        <p:spPr/>
        <p:txBody>
          <a:bodyPr/>
          <a:lstStyle/>
          <a:p>
            <a:r>
              <a:rPr lang="en-US" b="1" i="1" dirty="0"/>
              <a:t>Goals for Today</a:t>
            </a:r>
          </a:p>
        </p:txBody>
      </p:sp>
      <p:sp>
        <p:nvSpPr>
          <p:cNvPr id="3" name="Content Placeholder 2">
            <a:extLst>
              <a:ext uri="{FF2B5EF4-FFF2-40B4-BE49-F238E27FC236}">
                <a16:creationId xmlns:a16="http://schemas.microsoft.com/office/drawing/2014/main" id="{DEB2ECB0-3608-1897-F52C-45161C64FAC4}"/>
              </a:ext>
            </a:extLst>
          </p:cNvPr>
          <p:cNvSpPr>
            <a:spLocks noGrp="1"/>
          </p:cNvSpPr>
          <p:nvPr>
            <p:ph idx="1"/>
          </p:nvPr>
        </p:nvSpPr>
        <p:spPr>
          <a:xfrm>
            <a:off x="914398" y="1219200"/>
            <a:ext cx="10972801" cy="4953000"/>
          </a:xfrm>
        </p:spPr>
        <p:txBody>
          <a:bodyPr/>
          <a:lstStyle/>
          <a:p>
            <a:r>
              <a:rPr lang="en-US" sz="2800" dirty="0">
                <a:solidFill>
                  <a:schemeClr val="bg1">
                    <a:lumMod val="65000"/>
                  </a:schemeClr>
                </a:solidFill>
              </a:rPr>
              <a:t>Function/history of Multicenter Perioperative Outcomes Group (MPOG)</a:t>
            </a:r>
            <a:endParaRPr lang="en-US" sz="2800" baseline="30000" dirty="0">
              <a:solidFill>
                <a:schemeClr val="bg1">
                  <a:lumMod val="65000"/>
                </a:schemeClr>
              </a:solidFill>
            </a:endParaRPr>
          </a:p>
          <a:p>
            <a:endParaRPr lang="en-US" sz="1600" dirty="0">
              <a:solidFill>
                <a:schemeClr val="bg1">
                  <a:lumMod val="65000"/>
                </a:schemeClr>
              </a:solidFill>
            </a:endParaRPr>
          </a:p>
          <a:p>
            <a:r>
              <a:rPr lang="en-US" sz="2800" dirty="0">
                <a:solidFill>
                  <a:schemeClr val="bg1">
                    <a:lumMod val="65000"/>
                  </a:schemeClr>
                </a:solidFill>
              </a:rPr>
              <a:t>MPOG clinical quality measures &amp; feedback dissemination</a:t>
            </a:r>
          </a:p>
          <a:p>
            <a:pPr lvl="1"/>
            <a:r>
              <a:rPr lang="en-US" sz="2400" dirty="0">
                <a:solidFill>
                  <a:schemeClr val="bg1">
                    <a:lumMod val="65000"/>
                  </a:schemeClr>
                </a:solidFill>
              </a:rPr>
              <a:t>Data Pipeline &amp; Processing</a:t>
            </a:r>
          </a:p>
          <a:p>
            <a:pPr lvl="1"/>
            <a:r>
              <a:rPr lang="en-US" sz="2400" dirty="0">
                <a:solidFill>
                  <a:schemeClr val="bg1">
                    <a:lumMod val="65000"/>
                  </a:schemeClr>
                </a:solidFill>
              </a:rPr>
              <a:t>Measure development &amp; refinement</a:t>
            </a:r>
          </a:p>
          <a:p>
            <a:pPr lvl="1"/>
            <a:r>
              <a:rPr lang="en-US" sz="2400" dirty="0">
                <a:solidFill>
                  <a:schemeClr val="bg1">
                    <a:lumMod val="65000"/>
                  </a:schemeClr>
                </a:solidFill>
              </a:rPr>
              <a:t>QI Measure Visualizations &amp; Tools</a:t>
            </a:r>
          </a:p>
          <a:p>
            <a:pPr marL="0" indent="0">
              <a:buNone/>
            </a:pPr>
            <a:endParaRPr lang="en-US" sz="1600" baseline="30000" dirty="0"/>
          </a:p>
          <a:p>
            <a:r>
              <a:rPr lang="en-US" sz="2800" b="1" dirty="0"/>
              <a:t>MPOG framework for local or multicenter clinical outcomes research</a:t>
            </a:r>
            <a:endParaRPr lang="en-US" sz="2800" b="1" baseline="30000" dirty="0"/>
          </a:p>
          <a:p>
            <a:endParaRPr lang="en-US" sz="2800" baseline="30000" dirty="0"/>
          </a:p>
          <a:p>
            <a:endParaRPr lang="en-US" dirty="0"/>
          </a:p>
        </p:txBody>
      </p:sp>
    </p:spTree>
    <p:extLst>
      <p:ext uri="{BB962C8B-B14F-4D97-AF65-F5344CB8AC3E}">
        <p14:creationId xmlns:p14="http://schemas.microsoft.com/office/powerpoint/2010/main" val="3679893886"/>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789"/>
        <p:cNvGrpSpPr/>
        <p:nvPr/>
      </p:nvGrpSpPr>
      <p:grpSpPr>
        <a:xfrm>
          <a:off x="0" y="0"/>
          <a:ext cx="0" cy="0"/>
          <a:chOff x="0" y="0"/>
          <a:chExt cx="0" cy="0"/>
        </a:xfrm>
      </p:grpSpPr>
      <p:sp>
        <p:nvSpPr>
          <p:cNvPr id="790" name="Google Shape;790;p132"/>
          <p:cNvSpPr txBox="1">
            <a:spLocks noGrp="1"/>
          </p:cNvSpPr>
          <p:nvPr>
            <p:ph type="title"/>
          </p:nvPr>
        </p:nvSpPr>
        <p:spPr>
          <a:xfrm>
            <a:off x="190501" y="76201"/>
            <a:ext cx="11562588" cy="762000"/>
          </a:xfrm>
          <a:prstGeom prst="rect">
            <a:avLst/>
          </a:prstGeom>
          <a:noFill/>
          <a:ln>
            <a:noFill/>
          </a:ln>
        </p:spPr>
        <p:txBody>
          <a:bodyPr spcFirstLastPara="1" vert="horz" wrap="square" lIns="91433" tIns="45700" rIns="91433" bIns="45700" numCol="1" anchor="b" anchorCtr="0" compatLnSpc="1">
            <a:prstTxWarp prst="textNoShape">
              <a:avLst/>
            </a:prstTxWarp>
            <a:noAutofit/>
          </a:bodyPr>
          <a:lstStyle/>
          <a:p>
            <a:pPr>
              <a:spcBef>
                <a:spcPts val="0"/>
              </a:spcBef>
              <a:spcAft>
                <a:spcPts val="0"/>
              </a:spcAft>
            </a:pPr>
            <a:r>
              <a:rPr lang="en" sz="4400" b="1" dirty="0"/>
              <a:t>MPOG Research</a:t>
            </a:r>
            <a:endParaRPr sz="3600" dirty="0"/>
          </a:p>
        </p:txBody>
      </p:sp>
      <p:sp>
        <p:nvSpPr>
          <p:cNvPr id="791" name="Google Shape;791;p132"/>
          <p:cNvSpPr txBox="1">
            <a:spLocks noGrp="1"/>
          </p:cNvSpPr>
          <p:nvPr>
            <p:ph type="body" idx="1"/>
          </p:nvPr>
        </p:nvSpPr>
        <p:spPr>
          <a:xfrm>
            <a:off x="214090" y="1114321"/>
            <a:ext cx="5757705" cy="4869028"/>
          </a:xfrm>
          <a:prstGeom prst="rect">
            <a:avLst/>
          </a:prstGeom>
          <a:noFill/>
          <a:ln>
            <a:noFill/>
          </a:ln>
        </p:spPr>
        <p:txBody>
          <a:bodyPr spcFirstLastPara="1" vert="horz" wrap="square" lIns="91433" tIns="45700" rIns="91433" bIns="45700" numCol="1" anchor="t" anchorCtr="0" compatLnSpc="1">
            <a:prstTxWarp prst="textNoShape">
              <a:avLst/>
            </a:prstTxWarp>
            <a:normAutofit/>
          </a:bodyPr>
          <a:lstStyle/>
          <a:p>
            <a:pPr marL="237061" indent="-245527">
              <a:spcBef>
                <a:spcPts val="0"/>
              </a:spcBef>
              <a:spcAft>
                <a:spcPts val="0"/>
              </a:spcAft>
              <a:buSzPts val="1700"/>
            </a:pPr>
            <a:r>
              <a:rPr lang="en" sz="2800" b="1" dirty="0"/>
              <a:t>Mission: </a:t>
            </a:r>
            <a:r>
              <a:rPr lang="en" sz="2800" dirty="0"/>
              <a:t>Transform real-world perioperative </a:t>
            </a:r>
            <a:r>
              <a:rPr lang="en-US" sz="2800" dirty="0"/>
              <a:t>EHR</a:t>
            </a:r>
            <a:r>
              <a:rPr lang="en" sz="2800" dirty="0"/>
              <a:t> data into actionable knowledge </a:t>
            </a:r>
            <a:endParaRPr sz="2800" dirty="0"/>
          </a:p>
          <a:p>
            <a:pPr marL="237061" indent="-245527">
              <a:spcBef>
                <a:spcPts val="1067"/>
              </a:spcBef>
              <a:spcAft>
                <a:spcPts val="0"/>
              </a:spcAft>
              <a:buSzPts val="1700"/>
            </a:pPr>
            <a:r>
              <a:rPr lang="en" sz="2800" b="1" dirty="0"/>
              <a:t>Governance: </a:t>
            </a:r>
            <a:r>
              <a:rPr lang="en" sz="2800" dirty="0"/>
              <a:t>Perioperative Clinical Research Committee (PCRC)</a:t>
            </a:r>
            <a:endParaRPr sz="2800" dirty="0"/>
          </a:p>
          <a:p>
            <a:pPr marL="237061" indent="-245527">
              <a:spcBef>
                <a:spcPts val="1067"/>
              </a:spcBef>
              <a:spcAft>
                <a:spcPts val="0"/>
              </a:spcAft>
              <a:buSzPts val="1700"/>
            </a:pPr>
            <a:r>
              <a:rPr lang="en" sz="2800" b="1" dirty="0"/>
              <a:t>Outputs: </a:t>
            </a:r>
          </a:p>
          <a:p>
            <a:pPr marL="576786" lvl="1" indent="-245527">
              <a:spcBef>
                <a:spcPts val="1067"/>
              </a:spcBef>
              <a:spcAft>
                <a:spcPts val="0"/>
              </a:spcAft>
              <a:buSzPts val="1700"/>
            </a:pPr>
            <a:r>
              <a:rPr lang="en" sz="2400" dirty="0"/>
              <a:t>40 publications in national peer reviewed scientific journals</a:t>
            </a:r>
          </a:p>
          <a:p>
            <a:pPr marL="576786" lvl="1" indent="-245527">
              <a:spcBef>
                <a:spcPts val="1067"/>
              </a:spcBef>
              <a:spcAft>
                <a:spcPts val="0"/>
              </a:spcAft>
              <a:buSzPts val="1700"/>
            </a:pPr>
            <a:r>
              <a:rPr lang="en" sz="2400" dirty="0"/>
              <a:t>Evidence basis for some QI Measures</a:t>
            </a:r>
            <a:endParaRPr sz="2400" dirty="0"/>
          </a:p>
          <a:p>
            <a:pPr marL="0" indent="0">
              <a:spcBef>
                <a:spcPts val="1067"/>
              </a:spcBef>
              <a:spcAft>
                <a:spcPts val="0"/>
              </a:spcAft>
              <a:buSzPts val="1700"/>
              <a:buNone/>
            </a:pPr>
            <a:endParaRPr sz="2800" dirty="0"/>
          </a:p>
        </p:txBody>
      </p:sp>
      <p:pic>
        <p:nvPicPr>
          <p:cNvPr id="792" name="Google Shape;792;p132"/>
          <p:cNvPicPr preferRelativeResize="0"/>
          <p:nvPr/>
        </p:nvPicPr>
        <p:blipFill rotWithShape="1">
          <a:blip r:embed="rId3">
            <a:alphaModFix/>
          </a:blip>
          <a:srcRect/>
          <a:stretch/>
        </p:blipFill>
        <p:spPr>
          <a:xfrm>
            <a:off x="5971795" y="228600"/>
            <a:ext cx="6017725" cy="5438555"/>
          </a:xfrm>
          <a:prstGeom prst="rect">
            <a:avLst/>
          </a:prstGeom>
          <a:noFill/>
          <a:ln>
            <a:noFill/>
          </a:ln>
          <a:effectLst>
            <a:outerShdw blurRad="292100" dist="139700" dir="2700000" algn="tl" rotWithShape="0">
              <a:srgbClr val="333333">
                <a:alpha val="64705"/>
              </a:srgbClr>
            </a:outerShdw>
          </a:effectLst>
        </p:spPr>
      </p:pic>
    </p:spTree>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797"/>
        <p:cNvGrpSpPr/>
        <p:nvPr/>
      </p:nvGrpSpPr>
      <p:grpSpPr>
        <a:xfrm>
          <a:off x="0" y="0"/>
          <a:ext cx="0" cy="0"/>
          <a:chOff x="0" y="0"/>
          <a:chExt cx="0" cy="0"/>
        </a:xfrm>
      </p:grpSpPr>
      <p:sp>
        <p:nvSpPr>
          <p:cNvPr id="798" name="Google Shape;798;p133"/>
          <p:cNvSpPr txBox="1">
            <a:spLocks noGrp="1"/>
          </p:cNvSpPr>
          <p:nvPr>
            <p:ph type="title"/>
          </p:nvPr>
        </p:nvSpPr>
        <p:spPr>
          <a:xfrm>
            <a:off x="457200" y="301099"/>
            <a:ext cx="10972801" cy="769401"/>
          </a:xfrm>
          <a:prstGeom prst="rect">
            <a:avLst/>
          </a:prstGeom>
          <a:noFill/>
          <a:ln>
            <a:noFill/>
          </a:ln>
        </p:spPr>
        <p:txBody>
          <a:bodyPr spcFirstLastPara="1" vert="horz" wrap="square" lIns="91433" tIns="45700" rIns="91433" bIns="45700" numCol="1" anchor="b" anchorCtr="0" compatLnSpc="1">
            <a:prstTxWarp prst="textNoShape">
              <a:avLst/>
            </a:prstTxWarp>
            <a:spAutoFit/>
          </a:bodyPr>
          <a:lstStyle/>
          <a:p>
            <a:pPr>
              <a:spcBef>
                <a:spcPts val="0"/>
              </a:spcBef>
              <a:spcAft>
                <a:spcPts val="0"/>
              </a:spcAft>
            </a:pPr>
            <a:r>
              <a:rPr lang="en" sz="4400" b="1" dirty="0"/>
              <a:t>How does this work?</a:t>
            </a:r>
            <a:endParaRPr sz="4000" dirty="0"/>
          </a:p>
        </p:txBody>
      </p:sp>
      <p:sp>
        <p:nvSpPr>
          <p:cNvPr id="799" name="Google Shape;799;p133"/>
          <p:cNvSpPr txBox="1">
            <a:spLocks noGrp="1"/>
          </p:cNvSpPr>
          <p:nvPr>
            <p:ph type="body" idx="1"/>
          </p:nvPr>
        </p:nvSpPr>
        <p:spPr>
          <a:xfrm>
            <a:off x="609602" y="1219200"/>
            <a:ext cx="10972799" cy="4953000"/>
          </a:xfrm>
          <a:prstGeom prst="rect">
            <a:avLst/>
          </a:prstGeom>
          <a:noFill/>
          <a:ln>
            <a:noFill/>
          </a:ln>
        </p:spPr>
        <p:txBody>
          <a:bodyPr spcFirstLastPara="1" vert="horz" wrap="square" lIns="91433" tIns="45700" rIns="91433" bIns="45700" numCol="1" anchor="t" anchorCtr="0" compatLnSpc="1">
            <a:prstTxWarp prst="textNoShape">
              <a:avLst/>
            </a:prstTxWarp>
            <a:noAutofit/>
          </a:bodyPr>
          <a:lstStyle/>
          <a:p>
            <a:pPr marL="237061" indent="-245527">
              <a:spcBef>
                <a:spcPts val="0"/>
              </a:spcBef>
              <a:spcAft>
                <a:spcPts val="0"/>
              </a:spcAft>
              <a:buSzPts val="1700"/>
            </a:pPr>
            <a:r>
              <a:rPr lang="en" sz="2800" b="1" dirty="0"/>
              <a:t>Collaboration</a:t>
            </a:r>
            <a:r>
              <a:rPr lang="en" sz="2800" dirty="0"/>
              <a:t>: monthly multicenter meetings (virtual)</a:t>
            </a:r>
            <a:endParaRPr sz="2800" dirty="0"/>
          </a:p>
          <a:p>
            <a:pPr marL="237061" indent="-245527">
              <a:spcBef>
                <a:spcPts val="1067"/>
              </a:spcBef>
              <a:spcAft>
                <a:spcPts val="0"/>
              </a:spcAft>
              <a:buSzPts val="1700"/>
            </a:pPr>
            <a:r>
              <a:rPr lang="en" sz="2800" b="1" dirty="0"/>
              <a:t>Dissemination</a:t>
            </a:r>
            <a:r>
              <a:rPr lang="en" sz="2800" dirty="0"/>
              <a:t>:  journal publications, MPOG retreat before ASA</a:t>
            </a:r>
            <a:endParaRPr sz="2800" dirty="0"/>
          </a:p>
          <a:p>
            <a:pPr marL="237061" indent="-245527">
              <a:spcBef>
                <a:spcPts val="1067"/>
              </a:spcBef>
              <a:spcAft>
                <a:spcPts val="0"/>
              </a:spcAft>
              <a:buSzPts val="1700"/>
            </a:pPr>
            <a:r>
              <a:rPr lang="en-US" sz="2800" b="1" dirty="0"/>
              <a:t>High quality data</a:t>
            </a:r>
            <a:r>
              <a:rPr lang="en-US" sz="2800" dirty="0"/>
              <a:t>:</a:t>
            </a:r>
            <a:endParaRPr sz="2800" dirty="0"/>
          </a:p>
          <a:p>
            <a:pPr marL="575719" lvl="1" indent="-237061">
              <a:spcBef>
                <a:spcPts val="400"/>
              </a:spcBef>
              <a:spcAft>
                <a:spcPts val="0"/>
              </a:spcAft>
              <a:buSzPts val="1400"/>
            </a:pPr>
            <a:r>
              <a:rPr lang="en-US" sz="2400" dirty="0"/>
              <a:t>Phenotypes</a:t>
            </a:r>
            <a:endParaRPr sz="2400" dirty="0"/>
          </a:p>
          <a:p>
            <a:pPr marL="575719" lvl="1" indent="-237061">
              <a:spcBef>
                <a:spcPts val="400"/>
              </a:spcBef>
              <a:spcAft>
                <a:spcPts val="0"/>
              </a:spcAft>
              <a:buSzPts val="1400"/>
            </a:pPr>
            <a:r>
              <a:rPr lang="en" sz="2400" dirty="0"/>
              <a:t>Integrated surgical registries</a:t>
            </a:r>
            <a:endParaRPr sz="2400" dirty="0"/>
          </a:p>
          <a:p>
            <a:pPr marL="237061" indent="-245527">
              <a:spcBef>
                <a:spcPts val="1067"/>
              </a:spcBef>
              <a:spcAft>
                <a:spcPts val="0"/>
              </a:spcAft>
              <a:buSzPts val="1700"/>
            </a:pPr>
            <a:r>
              <a:rPr lang="en" sz="2800" b="1" dirty="0"/>
              <a:t>Democratized Access</a:t>
            </a:r>
            <a:r>
              <a:rPr lang="en" sz="2800" dirty="0"/>
              <a:t>: MPOG research tools</a:t>
            </a:r>
            <a:endParaRPr sz="2800" dirty="0"/>
          </a:p>
          <a:p>
            <a:pPr marL="575719" lvl="1" indent="-237061">
              <a:spcBef>
                <a:spcPts val="400"/>
              </a:spcBef>
              <a:spcAft>
                <a:spcPts val="0"/>
              </a:spcAft>
              <a:buSzPts val="1400"/>
            </a:pPr>
            <a:r>
              <a:rPr lang="en" sz="2400" dirty="0"/>
              <a:t>Intuitive research tools which enable access </a:t>
            </a:r>
            <a:r>
              <a:rPr lang="en-US" sz="2400" dirty="0"/>
              <a:t>to clinically-minded end users</a:t>
            </a:r>
            <a:endParaRPr sz="2400" dirty="0"/>
          </a:p>
          <a:p>
            <a:pPr marL="237061" indent="-101597">
              <a:spcBef>
                <a:spcPts val="1067"/>
              </a:spcBef>
              <a:spcAft>
                <a:spcPts val="0"/>
              </a:spcAft>
              <a:buSzPts val="1700"/>
              <a:buNone/>
            </a:pPr>
            <a:endParaRPr sz="2800" dirty="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Rectangle 2"/>
          <p:cNvSpPr>
            <a:spLocks noGrp="1" noChangeArrowheads="1"/>
          </p:cNvSpPr>
          <p:nvPr>
            <p:ph type="title"/>
          </p:nvPr>
        </p:nvSpPr>
        <p:spPr>
          <a:xfrm>
            <a:off x="609601" y="381000"/>
            <a:ext cx="10972801" cy="830983"/>
          </a:xfrm>
        </p:spPr>
        <p:txBody>
          <a:bodyPr/>
          <a:lstStyle/>
          <a:p>
            <a:r>
              <a:rPr lang="en-US" sz="4800" b="1" i="1" dirty="0"/>
              <a:t>Collaboration</a:t>
            </a:r>
            <a:r>
              <a:rPr lang="en-US" sz="4800" dirty="0"/>
              <a:t> - PCRC Community of Peers</a:t>
            </a:r>
          </a:p>
        </p:txBody>
      </p:sp>
      <p:pic>
        <p:nvPicPr>
          <p:cNvPr id="2" name="Picture 1"/>
          <p:cNvPicPr>
            <a:picLocks noChangeAspect="1"/>
          </p:cNvPicPr>
          <p:nvPr/>
        </p:nvPicPr>
        <p:blipFill>
          <a:blip r:embed="rId6"/>
          <a:stretch>
            <a:fillRect/>
          </a:stretch>
        </p:blipFill>
        <p:spPr>
          <a:xfrm>
            <a:off x="304800" y="1887057"/>
            <a:ext cx="7143750" cy="3829050"/>
          </a:xfrm>
          <a:prstGeom prst="rect">
            <a:avLst/>
          </a:prstGeom>
        </p:spPr>
      </p:pic>
      <p:pic>
        <p:nvPicPr>
          <p:cNvPr id="6" name="Picture 5"/>
          <p:cNvPicPr>
            <a:picLocks noChangeAspect="1"/>
          </p:cNvPicPr>
          <p:nvPr/>
        </p:nvPicPr>
        <p:blipFill>
          <a:blip r:embed="rId7"/>
          <a:stretch>
            <a:fillRect/>
          </a:stretch>
        </p:blipFill>
        <p:spPr>
          <a:xfrm>
            <a:off x="6477000" y="1676400"/>
            <a:ext cx="5428517" cy="4359581"/>
          </a:xfrm>
          <a:prstGeom prst="rect">
            <a:avLst/>
          </a:prstGeom>
          <a:ln w="50800">
            <a:solidFill>
              <a:schemeClr val="tx1"/>
            </a:solidFill>
          </a:ln>
        </p:spPr>
      </p:pic>
      <p:pic>
        <p:nvPicPr>
          <p:cNvPr id="5" name="Picture 4"/>
          <p:cNvPicPr>
            <a:picLocks noChangeAspect="1"/>
          </p:cNvPicPr>
          <p:nvPr/>
        </p:nvPicPr>
        <p:blipFill>
          <a:blip r:embed="rId8"/>
          <a:stretch>
            <a:fillRect/>
          </a:stretch>
        </p:blipFill>
        <p:spPr>
          <a:xfrm>
            <a:off x="890587" y="1211983"/>
            <a:ext cx="10410825" cy="4886325"/>
          </a:xfrm>
          <a:prstGeom prst="rect">
            <a:avLst/>
          </a:prstGeom>
        </p:spPr>
      </p:pic>
      <p:pic>
        <p:nvPicPr>
          <p:cNvPr id="9" name="Audio 8">
            <a:hlinkClick r:id="" action="ppaction://media"/>
          </p:cNvPr>
          <p:cNvPicPr>
            <a:picLocks noChangeAspect="1"/>
          </p:cNvPicPr>
          <p:nvPr>
            <a:audioFile r:link="rId2"/>
            <p:extLst>
              <p:ext uri="{DAA4B4D4-6D71-4841-9C94-3DE7FCFB9230}">
                <p14:media xmlns:p14="http://schemas.microsoft.com/office/powerpoint/2010/main" r:embed="rId3">
                  <p14:trim st="1576" end="1353.7482"/>
                </p14:media>
              </p:ext>
            </p:extLst>
          </p:nvPr>
        </p:nvPicPr>
        <p:blipFill>
          <a:blip r:embed="rId9"/>
          <a:stretch>
            <a:fillRect/>
          </a:stretch>
        </p:blipFill>
        <p:spPr>
          <a:xfrm>
            <a:off x="11633200" y="6299200"/>
            <a:ext cx="406400" cy="406400"/>
          </a:xfrm>
          <a:prstGeom prst="rect">
            <a:avLst/>
          </a:prstGeom>
        </p:spPr>
      </p:pic>
    </p:spTree>
    <p:custDataLst>
      <p:tags r:id="rId1"/>
    </p:custDataLst>
    <p:extLst>
      <p:ext uri="{BB962C8B-B14F-4D97-AF65-F5344CB8AC3E}">
        <p14:creationId xmlns:p14="http://schemas.microsoft.com/office/powerpoint/2010/main" val="3565724795"/>
      </p:ext>
    </p:extLst>
  </p:cSld>
  <p:clrMapOvr>
    <a:masterClrMapping/>
  </p:clrMapOvr>
  <p:transition spd="med" advTm="6613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500"/>
                                        <p:tgtEl>
                                          <p:spTgt spid="2"/>
                                        </p:tgtEl>
                                      </p:cBhvr>
                                    </p:animEffect>
                                  </p:childTnLst>
                                </p:cTn>
                              </p:par>
                              <p:par>
                                <p:cTn id="12" presetID="10" presetClass="exit" presetSubtype="0" fill="hold" nodeType="withEffect">
                                  <p:stCondLst>
                                    <p:cond delay="0"/>
                                  </p:stCondLst>
                                  <p:childTnLst>
                                    <p:animEffect transition="out" filter="fade">
                                      <p:cBhvr>
                                        <p:cTn id="13" dur="500"/>
                                        <p:tgtEl>
                                          <p:spTgt spid="5"/>
                                        </p:tgtEl>
                                      </p:cBhvr>
                                    </p:animEffect>
                                    <p:set>
                                      <p:cBhvr>
                                        <p:cTn id="14" dur="1" fill="hold">
                                          <p:stCondLst>
                                            <p:cond delay="499"/>
                                          </p:stCondLst>
                                        </p:cTn>
                                        <p:tgtEl>
                                          <p:spTgt spid="5"/>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0" fill="hold" display="0">
                  <p:stCondLst>
                    <p:cond delay="indefinite"/>
                  </p:stCondLst>
                  <p:endCondLst>
                    <p:cond evt="onStopAudio" delay="0">
                      <p:tgtEl>
                        <p:sldTgt/>
                      </p:tgtEl>
                    </p:cond>
                  </p:endCondLst>
                </p:cTn>
                <p:tgtEl>
                  <p:spTgt spid="9"/>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5"/>
          <a:stretch>
            <a:fillRect/>
          </a:stretch>
        </p:blipFill>
        <p:spPr>
          <a:xfrm>
            <a:off x="202371" y="1228857"/>
            <a:ext cx="4015743" cy="5160460"/>
          </a:xfrm>
          <a:prstGeom prst="rect">
            <a:avLst/>
          </a:prstGeom>
          <a:ln w="41275">
            <a:solidFill>
              <a:schemeClr val="tx1"/>
            </a:solidFill>
          </a:ln>
        </p:spPr>
      </p:pic>
      <p:sp>
        <p:nvSpPr>
          <p:cNvPr id="453634" name="Rectangle 2"/>
          <p:cNvSpPr>
            <a:spLocks noGrp="1" noChangeArrowheads="1"/>
          </p:cNvSpPr>
          <p:nvPr>
            <p:ph type="title"/>
          </p:nvPr>
        </p:nvSpPr>
        <p:spPr>
          <a:xfrm>
            <a:off x="533400" y="304800"/>
            <a:ext cx="10972801" cy="830983"/>
          </a:xfrm>
        </p:spPr>
        <p:txBody>
          <a:bodyPr/>
          <a:lstStyle/>
          <a:p>
            <a:r>
              <a:rPr lang="en-US" sz="4800" b="1" i="1" dirty="0"/>
              <a:t>Dissemination</a:t>
            </a:r>
            <a:r>
              <a:rPr lang="en-US" sz="4800" dirty="0"/>
              <a:t> - publications</a:t>
            </a:r>
          </a:p>
        </p:txBody>
      </p:sp>
      <p:pic>
        <p:nvPicPr>
          <p:cNvPr id="15" name="Picture 14"/>
          <p:cNvPicPr>
            <a:picLocks noChangeAspect="1"/>
          </p:cNvPicPr>
          <p:nvPr/>
        </p:nvPicPr>
        <p:blipFill>
          <a:blip r:embed="rId6"/>
          <a:stretch>
            <a:fillRect/>
          </a:stretch>
        </p:blipFill>
        <p:spPr>
          <a:xfrm>
            <a:off x="2715134" y="1449160"/>
            <a:ext cx="7705725" cy="2216898"/>
          </a:xfrm>
          <a:prstGeom prst="rect">
            <a:avLst/>
          </a:prstGeom>
          <a:ln w="41275">
            <a:solidFill>
              <a:schemeClr val="tx1"/>
            </a:solidFill>
          </a:ln>
        </p:spPr>
      </p:pic>
      <p:pic>
        <p:nvPicPr>
          <p:cNvPr id="14" name="Picture 13"/>
          <p:cNvPicPr>
            <a:picLocks noChangeAspect="1"/>
          </p:cNvPicPr>
          <p:nvPr/>
        </p:nvPicPr>
        <p:blipFill>
          <a:blip r:embed="rId7"/>
          <a:stretch>
            <a:fillRect/>
          </a:stretch>
        </p:blipFill>
        <p:spPr>
          <a:xfrm>
            <a:off x="7825743" y="609600"/>
            <a:ext cx="3829050" cy="4886325"/>
          </a:xfrm>
          <a:prstGeom prst="rect">
            <a:avLst/>
          </a:prstGeom>
          <a:ln w="41275">
            <a:solidFill>
              <a:schemeClr val="tx1"/>
            </a:solidFill>
          </a:ln>
        </p:spPr>
      </p:pic>
      <p:pic>
        <p:nvPicPr>
          <p:cNvPr id="17" name="Picture 16"/>
          <p:cNvPicPr>
            <a:picLocks noChangeAspect="1"/>
          </p:cNvPicPr>
          <p:nvPr/>
        </p:nvPicPr>
        <p:blipFill>
          <a:blip r:embed="rId8"/>
          <a:stretch>
            <a:fillRect/>
          </a:stretch>
        </p:blipFill>
        <p:spPr>
          <a:xfrm>
            <a:off x="5114526" y="4041859"/>
            <a:ext cx="6638925" cy="2124075"/>
          </a:xfrm>
          <a:prstGeom prst="rect">
            <a:avLst/>
          </a:prstGeom>
          <a:ln w="41275">
            <a:solidFill>
              <a:schemeClr val="tx1"/>
            </a:solidFill>
          </a:ln>
        </p:spPr>
      </p:pic>
      <p:pic>
        <p:nvPicPr>
          <p:cNvPr id="16" name="Picture 15"/>
          <p:cNvPicPr>
            <a:picLocks noChangeAspect="1"/>
          </p:cNvPicPr>
          <p:nvPr/>
        </p:nvPicPr>
        <p:blipFill>
          <a:blip r:embed="rId9"/>
          <a:stretch>
            <a:fillRect/>
          </a:stretch>
        </p:blipFill>
        <p:spPr>
          <a:xfrm>
            <a:off x="3810000" y="1359371"/>
            <a:ext cx="3810000" cy="5073263"/>
          </a:xfrm>
          <a:prstGeom prst="rect">
            <a:avLst/>
          </a:prstGeom>
          <a:ln w="41275">
            <a:solidFill>
              <a:schemeClr val="tx1"/>
            </a:solidFill>
          </a:ln>
        </p:spPr>
      </p:pic>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1887399931"/>
      </p:ext>
    </p:extLst>
  </p:cSld>
  <p:clrMapOvr>
    <a:masterClrMapping/>
  </p:clrMapOvr>
  <p:transition spd="med" advTm="2361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par>
                                <p:cTn id="7" presetID="10"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animEffect transition="in" filter="fade">
                                      <p:cBhvr>
                                        <p:cTn id="9" dur="500"/>
                                        <p:tgtEl>
                                          <p:spTgt spid="18"/>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par>
                          <p:cTn id="18" fill="hold">
                            <p:stCondLst>
                              <p:cond delay="1500"/>
                            </p:stCondLst>
                            <p:childTnLst>
                              <p:par>
                                <p:cTn id="19" presetID="10"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26" fill="hold" display="0">
                  <p:stCondLst>
                    <p:cond delay="indefinite"/>
                  </p:stCondLst>
                  <p:endCondLst>
                    <p:cond evt="onStopAudio" delay="0">
                      <p:tgtEl>
                        <p:sldTgt/>
                      </p:tgtEl>
                    </p:cond>
                  </p:endCondLst>
                </p:cTn>
                <p:tgtEl>
                  <p:spTgt spid="2"/>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599" y="1135782"/>
            <a:ext cx="10972801" cy="1600424"/>
          </a:xfrm>
        </p:spPr>
        <p:txBody>
          <a:bodyPr anchor="t"/>
          <a:lstStyle/>
          <a:p>
            <a:pPr>
              <a:spcAft>
                <a:spcPts val="4200"/>
              </a:spcAft>
            </a:pPr>
            <a:r>
              <a:rPr lang="en-US" dirty="0"/>
              <a:t>“Easy” research question:</a:t>
            </a:r>
            <a:br>
              <a:rPr lang="en-US" dirty="0"/>
            </a:br>
            <a:br>
              <a:rPr lang="en-US" sz="1100" dirty="0"/>
            </a:br>
            <a:r>
              <a:rPr lang="en-US" dirty="0"/>
              <a:t> </a:t>
            </a:r>
            <a:r>
              <a:rPr lang="en-US" i="1" dirty="0"/>
              <a:t>How has the use of </a:t>
            </a:r>
            <a:r>
              <a:rPr lang="en-US" b="1" i="1" u="sng" dirty="0">
                <a:solidFill>
                  <a:srgbClr val="FF0000"/>
                </a:solidFill>
              </a:rPr>
              <a:t>general anesthesia </a:t>
            </a:r>
            <a:r>
              <a:rPr lang="en-US" i="1" dirty="0"/>
              <a:t>for hip fracture surgery changed over time?</a:t>
            </a:r>
          </a:p>
        </p:txBody>
      </p:sp>
      <p:pic>
        <p:nvPicPr>
          <p:cNvPr id="2052" name="Picture 4" descr="Patient Prepared For Surgery Photograph by Patrick Landmann | Fine Art  America">
            <a:extLst>
              <a:ext uri="{FF2B5EF4-FFF2-40B4-BE49-F238E27FC236}">
                <a16:creationId xmlns:a16="http://schemas.microsoft.com/office/drawing/2014/main" id="{A9E318C9-4B2B-F5FB-D531-34332DAFBD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265" y="2667000"/>
            <a:ext cx="5257800" cy="35052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Sleep is for the Weak | SiOWfa13: Science in Our World">
            <a:extLst>
              <a:ext uri="{FF2B5EF4-FFF2-40B4-BE49-F238E27FC236}">
                <a16:creationId xmlns:a16="http://schemas.microsoft.com/office/drawing/2014/main" id="{478CB525-B97A-35B9-EE77-ED87B3A049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36156" y="2667002"/>
            <a:ext cx="5278513" cy="350519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2">
            <a:extLst>
              <a:ext uri="{FF2B5EF4-FFF2-40B4-BE49-F238E27FC236}">
                <a16:creationId xmlns:a16="http://schemas.microsoft.com/office/drawing/2014/main" id="{7FA06F5A-8452-0BCF-6B3A-20F03411D451}"/>
              </a:ext>
            </a:extLst>
          </p:cNvPr>
          <p:cNvSpPr txBox="1">
            <a:spLocks noChangeArrowheads="1"/>
          </p:cNvSpPr>
          <p:nvPr/>
        </p:nvSpPr>
        <p:spPr bwMode="gray">
          <a:xfrm>
            <a:off x="533400" y="381000"/>
            <a:ext cx="10972801" cy="830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6" tIns="45713" rIns="91426" bIns="45713" numCol="1" anchor="b" anchorCtr="0" compatLnSpc="1">
            <a:prstTxWarp prst="textNoShape">
              <a:avLst/>
            </a:prstTxWarp>
            <a:spAutoFit/>
          </a:bodyPr>
          <a:lstStyle>
            <a:lvl1pPr algn="l" rtl="0" eaLnBrk="0" fontAlgn="base" hangingPunct="0">
              <a:spcBef>
                <a:spcPct val="30000"/>
              </a:spcBef>
              <a:spcAft>
                <a:spcPct val="0"/>
              </a:spcAft>
              <a:defRPr sz="2800">
                <a:solidFill>
                  <a:srgbClr val="002060"/>
                </a:solidFill>
                <a:latin typeface="Calibri" panose="020F0502020204030204" pitchFamily="34" charset="0"/>
                <a:ea typeface="ＭＳ Ｐゴシック" charset="0"/>
                <a:cs typeface="Calibri" panose="020F0502020204030204" pitchFamily="34" charset="0"/>
              </a:defRPr>
            </a:lvl1pPr>
            <a:lvl2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2pPr>
            <a:lvl3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3pPr>
            <a:lvl4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4pPr>
            <a:lvl5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5pPr>
            <a:lvl6pPr marL="457200" algn="l" rtl="0" fontAlgn="base">
              <a:spcBef>
                <a:spcPct val="30000"/>
              </a:spcBef>
              <a:spcAft>
                <a:spcPct val="0"/>
              </a:spcAft>
              <a:defRPr sz="2500">
                <a:solidFill>
                  <a:schemeClr val="tx2"/>
                </a:solidFill>
                <a:latin typeface="Arial" charset="0"/>
              </a:defRPr>
            </a:lvl6pPr>
            <a:lvl7pPr marL="914400" algn="l" rtl="0" fontAlgn="base">
              <a:spcBef>
                <a:spcPct val="30000"/>
              </a:spcBef>
              <a:spcAft>
                <a:spcPct val="0"/>
              </a:spcAft>
              <a:defRPr sz="2500">
                <a:solidFill>
                  <a:schemeClr val="tx2"/>
                </a:solidFill>
                <a:latin typeface="Arial" charset="0"/>
              </a:defRPr>
            </a:lvl7pPr>
            <a:lvl8pPr marL="1371600" algn="l" rtl="0" fontAlgn="base">
              <a:spcBef>
                <a:spcPct val="30000"/>
              </a:spcBef>
              <a:spcAft>
                <a:spcPct val="0"/>
              </a:spcAft>
              <a:defRPr sz="2500">
                <a:solidFill>
                  <a:schemeClr val="tx2"/>
                </a:solidFill>
                <a:latin typeface="Arial" charset="0"/>
              </a:defRPr>
            </a:lvl8pPr>
            <a:lvl9pPr marL="1828800" algn="l" rtl="0" fontAlgn="base">
              <a:spcBef>
                <a:spcPct val="30000"/>
              </a:spcBef>
              <a:spcAft>
                <a:spcPct val="0"/>
              </a:spcAft>
              <a:defRPr sz="2500">
                <a:solidFill>
                  <a:schemeClr val="tx2"/>
                </a:solidFill>
                <a:latin typeface="Arial" charset="0"/>
              </a:defRPr>
            </a:lvl9pPr>
          </a:lstStyle>
          <a:p>
            <a:r>
              <a:rPr lang="en-US" sz="4800" b="1" i="1" kern="0" dirty="0"/>
              <a:t>High Quality Data - Phenotypes</a:t>
            </a:r>
            <a:endParaRPr lang="en-US" sz="4800" kern="0" dirty="0"/>
          </a:p>
        </p:txBody>
      </p:sp>
    </p:spTree>
    <p:extLst>
      <p:ext uri="{BB962C8B-B14F-4D97-AF65-F5344CB8AC3E}">
        <p14:creationId xmlns:p14="http://schemas.microsoft.com/office/powerpoint/2010/main" val="319980693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5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4"/>
                                        </p:tgtEl>
                                        <p:attrNameLst>
                                          <p:attrName>style.visibility</p:attrName>
                                        </p:attrNameLst>
                                      </p:cBhvr>
                                      <p:to>
                                        <p:strVal val="visible"/>
                                      </p:to>
                                    </p:set>
                                    <p:animEffect transition="in" filter="fade">
                                      <p:cBhvr>
                                        <p:cTn id="12"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6363D6-6618-3289-21CB-97703A24B903}"/>
              </a:ext>
            </a:extLst>
          </p:cNvPr>
          <p:cNvSpPr>
            <a:spLocks noGrp="1"/>
          </p:cNvSpPr>
          <p:nvPr>
            <p:ph type="title"/>
          </p:nvPr>
        </p:nvSpPr>
        <p:spPr/>
        <p:txBody>
          <a:bodyPr/>
          <a:lstStyle/>
          <a:p>
            <a:r>
              <a:rPr lang="en-US" b="1" i="1" dirty="0"/>
              <a:t>Goals for Today</a:t>
            </a:r>
          </a:p>
        </p:txBody>
      </p:sp>
      <p:sp>
        <p:nvSpPr>
          <p:cNvPr id="3" name="Content Placeholder 2">
            <a:extLst>
              <a:ext uri="{FF2B5EF4-FFF2-40B4-BE49-F238E27FC236}">
                <a16:creationId xmlns:a16="http://schemas.microsoft.com/office/drawing/2014/main" id="{DEB2ECB0-3608-1897-F52C-45161C64FAC4}"/>
              </a:ext>
            </a:extLst>
          </p:cNvPr>
          <p:cNvSpPr>
            <a:spLocks noGrp="1"/>
          </p:cNvSpPr>
          <p:nvPr>
            <p:ph idx="1"/>
          </p:nvPr>
        </p:nvSpPr>
        <p:spPr>
          <a:xfrm>
            <a:off x="914398" y="1219200"/>
            <a:ext cx="11049002" cy="4953000"/>
          </a:xfrm>
        </p:spPr>
        <p:txBody>
          <a:bodyPr/>
          <a:lstStyle/>
          <a:p>
            <a:r>
              <a:rPr lang="en-US" sz="2800" b="1" dirty="0"/>
              <a:t>Function/history of Multicenter Perioperative Outcomes Group (MPOG)</a:t>
            </a:r>
            <a:endParaRPr lang="en-US" sz="2800" b="1" baseline="30000" dirty="0"/>
          </a:p>
          <a:p>
            <a:endParaRPr lang="en-US" sz="1600" dirty="0"/>
          </a:p>
          <a:p>
            <a:r>
              <a:rPr lang="en-US" sz="2800" dirty="0">
                <a:solidFill>
                  <a:schemeClr val="bg1">
                    <a:lumMod val="65000"/>
                  </a:schemeClr>
                </a:solidFill>
              </a:rPr>
              <a:t>MPOG clinical quality measures &amp; feedback dissemination</a:t>
            </a:r>
          </a:p>
          <a:p>
            <a:pPr lvl="1"/>
            <a:r>
              <a:rPr lang="en-US" sz="2400" dirty="0">
                <a:solidFill>
                  <a:schemeClr val="bg1">
                    <a:lumMod val="65000"/>
                  </a:schemeClr>
                </a:solidFill>
              </a:rPr>
              <a:t>Data Pipeline &amp; Processing</a:t>
            </a:r>
          </a:p>
          <a:p>
            <a:pPr lvl="1"/>
            <a:r>
              <a:rPr lang="en-US" sz="2400" dirty="0">
                <a:solidFill>
                  <a:schemeClr val="bg1">
                    <a:lumMod val="65000"/>
                  </a:schemeClr>
                </a:solidFill>
              </a:rPr>
              <a:t>Measure development &amp; refinement</a:t>
            </a:r>
          </a:p>
          <a:p>
            <a:pPr lvl="1"/>
            <a:r>
              <a:rPr lang="en-US" sz="2400" dirty="0">
                <a:solidFill>
                  <a:schemeClr val="bg1">
                    <a:lumMod val="65000"/>
                  </a:schemeClr>
                </a:solidFill>
              </a:rPr>
              <a:t>QI Measure Visualizations &amp; Tools</a:t>
            </a:r>
          </a:p>
          <a:p>
            <a:pPr marL="0" indent="0">
              <a:buNone/>
            </a:pPr>
            <a:endParaRPr lang="en-US" sz="1600" baseline="30000" dirty="0">
              <a:solidFill>
                <a:schemeClr val="bg1">
                  <a:lumMod val="65000"/>
                </a:schemeClr>
              </a:solidFill>
            </a:endParaRPr>
          </a:p>
          <a:p>
            <a:r>
              <a:rPr lang="en-US" sz="2800" dirty="0">
                <a:solidFill>
                  <a:schemeClr val="bg1">
                    <a:lumMod val="65000"/>
                  </a:schemeClr>
                </a:solidFill>
              </a:rPr>
              <a:t>MPOG framework for local or multicenter clinical outcomes research</a:t>
            </a:r>
            <a:endParaRPr lang="en-US" sz="2800" baseline="30000" dirty="0">
              <a:solidFill>
                <a:schemeClr val="bg1">
                  <a:lumMod val="65000"/>
                </a:schemeClr>
              </a:solidFill>
            </a:endParaRPr>
          </a:p>
          <a:p>
            <a:endParaRPr lang="en-US" sz="2800" baseline="30000" dirty="0"/>
          </a:p>
          <a:p>
            <a:endParaRPr lang="en-US" dirty="0"/>
          </a:p>
        </p:txBody>
      </p:sp>
    </p:spTree>
    <p:extLst>
      <p:ext uri="{BB962C8B-B14F-4D97-AF65-F5344CB8AC3E}">
        <p14:creationId xmlns:p14="http://schemas.microsoft.com/office/powerpoint/2010/main" val="3045552290"/>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0C079393-C2F8-494D-ADF0-57772E79A71F}"/>
              </a:ext>
            </a:extLst>
          </p:cNvPr>
          <p:cNvSpPr txBox="1">
            <a:spLocks/>
          </p:cNvSpPr>
          <p:nvPr/>
        </p:nvSpPr>
        <p:spPr>
          <a:xfrm>
            <a:off x="754998" y="1513555"/>
            <a:ext cx="11185337" cy="314897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t">
            <a:noAutofit/>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9pPr>
          </a:lstStyle>
          <a:p>
            <a:pPr marL="342891" indent="-342891" algn="l" defTabSz="1100639" fontAlgn="auto">
              <a:lnSpc>
                <a:spcPct val="120000"/>
              </a:lnSpc>
              <a:buFont typeface="Arial" panose="020B0604020202020204" pitchFamily="34" charset="0"/>
              <a:buChar char="•"/>
            </a:pPr>
            <a:endParaRPr lang="en-US" sz="3600" kern="0" dirty="0">
              <a:latin typeface="Calibri (Body)"/>
            </a:endParaRPr>
          </a:p>
        </p:txBody>
      </p:sp>
      <p:sp>
        <p:nvSpPr>
          <p:cNvPr id="10" name="Title 1">
            <a:extLst>
              <a:ext uri="{FF2B5EF4-FFF2-40B4-BE49-F238E27FC236}">
                <a16:creationId xmlns:a16="http://schemas.microsoft.com/office/drawing/2014/main" id="{6D396A84-CC14-4A9A-BD2B-19C7460083C7}"/>
              </a:ext>
            </a:extLst>
          </p:cNvPr>
          <p:cNvSpPr txBox="1">
            <a:spLocks/>
          </p:cNvSpPr>
          <p:nvPr/>
        </p:nvSpPr>
        <p:spPr>
          <a:xfrm>
            <a:off x="251667" y="695326"/>
            <a:ext cx="11688668" cy="8182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t">
            <a:noAutofit/>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9pPr>
          </a:lstStyle>
          <a:p>
            <a:pPr algn="l" defTabSz="1100639" fontAlgn="auto"/>
            <a:endParaRPr lang="en-US" sz="4400" kern="0" dirty="0">
              <a:latin typeface="Calibri (Body)"/>
            </a:endParaRPr>
          </a:p>
        </p:txBody>
      </p:sp>
      <p:sp>
        <p:nvSpPr>
          <p:cNvPr id="13" name="Title 1">
            <a:extLst>
              <a:ext uri="{FF2B5EF4-FFF2-40B4-BE49-F238E27FC236}">
                <a16:creationId xmlns:a16="http://schemas.microsoft.com/office/drawing/2014/main" id="{4E202B71-A181-4D92-BC8F-380644AFE97B}"/>
              </a:ext>
            </a:extLst>
          </p:cNvPr>
          <p:cNvSpPr txBox="1">
            <a:spLocks/>
          </p:cNvSpPr>
          <p:nvPr/>
        </p:nvSpPr>
        <p:spPr>
          <a:xfrm>
            <a:off x="327867" y="771526"/>
            <a:ext cx="11688668" cy="8182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t">
            <a:noAutofit/>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9pPr>
          </a:lstStyle>
          <a:p>
            <a:pPr algn="l" defTabSz="1100639" fontAlgn="auto"/>
            <a:r>
              <a:rPr lang="en-US" sz="4400" kern="0" dirty="0">
                <a:solidFill>
                  <a:srgbClr val="002060"/>
                </a:solidFill>
                <a:latin typeface="Calibri (Body)"/>
              </a:rPr>
              <a:t>Ways to “detect” general anesthesia?</a:t>
            </a:r>
          </a:p>
        </p:txBody>
      </p:sp>
      <p:graphicFrame>
        <p:nvGraphicFramePr>
          <p:cNvPr id="4" name="Table 3"/>
          <p:cNvGraphicFramePr>
            <a:graphicFrameLocks noGrp="1"/>
          </p:cNvGraphicFramePr>
          <p:nvPr/>
        </p:nvGraphicFramePr>
        <p:xfrm>
          <a:off x="327867" y="2067651"/>
          <a:ext cx="11688669" cy="4037080"/>
        </p:xfrm>
        <a:graphic>
          <a:graphicData uri="http://schemas.openxmlformats.org/drawingml/2006/table">
            <a:tbl>
              <a:tblPr firstRow="1" bandRow="1">
                <a:tableStyleId>{073A0DAA-6AF3-43AB-8588-CEC1D06C72B9}</a:tableStyleId>
              </a:tblPr>
              <a:tblGrid>
                <a:gridCol w="3702547">
                  <a:extLst>
                    <a:ext uri="{9D8B030D-6E8A-4147-A177-3AD203B41FA5}">
                      <a16:colId xmlns:a16="http://schemas.microsoft.com/office/drawing/2014/main" val="962241505"/>
                    </a:ext>
                  </a:extLst>
                </a:gridCol>
                <a:gridCol w="3173951">
                  <a:extLst>
                    <a:ext uri="{9D8B030D-6E8A-4147-A177-3AD203B41FA5}">
                      <a16:colId xmlns:a16="http://schemas.microsoft.com/office/drawing/2014/main" val="1925128133"/>
                    </a:ext>
                  </a:extLst>
                </a:gridCol>
                <a:gridCol w="4812171">
                  <a:extLst>
                    <a:ext uri="{9D8B030D-6E8A-4147-A177-3AD203B41FA5}">
                      <a16:colId xmlns:a16="http://schemas.microsoft.com/office/drawing/2014/main" val="4257495605"/>
                    </a:ext>
                  </a:extLst>
                </a:gridCol>
              </a:tblGrid>
              <a:tr h="553720">
                <a:tc>
                  <a:txBody>
                    <a:bodyPr/>
                    <a:lstStyle/>
                    <a:p>
                      <a:r>
                        <a:rPr lang="en-US" sz="3300" dirty="0"/>
                        <a:t>Approach</a:t>
                      </a:r>
                    </a:p>
                  </a:txBody>
                  <a:tcPr marL="45720" marR="45720" marT="22860" marB="22860"/>
                </a:tc>
                <a:tc>
                  <a:txBody>
                    <a:bodyPr/>
                    <a:lstStyle/>
                    <a:p>
                      <a:r>
                        <a:rPr lang="en-US" sz="3300" dirty="0"/>
                        <a:t>Pros</a:t>
                      </a:r>
                    </a:p>
                  </a:txBody>
                  <a:tcPr marL="45720" marR="45720" marT="22860" marB="22860"/>
                </a:tc>
                <a:tc>
                  <a:txBody>
                    <a:bodyPr/>
                    <a:lstStyle/>
                    <a:p>
                      <a:r>
                        <a:rPr lang="en-US" sz="3300" dirty="0"/>
                        <a:t>Cons</a:t>
                      </a:r>
                    </a:p>
                  </a:txBody>
                  <a:tcPr marL="45720" marR="45720" marT="22860" marB="22860"/>
                </a:tc>
                <a:extLst>
                  <a:ext uri="{0D108BD9-81ED-4DB2-BD59-A6C34878D82A}">
                    <a16:rowId xmlns:a16="http://schemas.microsoft.com/office/drawing/2014/main" val="2465836186"/>
                  </a:ext>
                </a:extLst>
              </a:tr>
              <a:tr h="777240">
                <a:tc>
                  <a:txBody>
                    <a:bodyPr/>
                    <a:lstStyle/>
                    <a:p>
                      <a:pPr algn="l"/>
                      <a:r>
                        <a:rPr lang="en-US" sz="2400" dirty="0"/>
                        <a:t>Airway Note Documentation</a:t>
                      </a:r>
                      <a:endParaRPr lang="en-US" sz="2400" baseline="0" dirty="0"/>
                    </a:p>
                  </a:txBody>
                  <a:tcPr marL="45720" marR="45720" marT="22860" marB="22860"/>
                </a:tc>
                <a:tc>
                  <a:txBody>
                    <a:bodyPr/>
                    <a:lstStyle/>
                    <a:p>
                      <a:pPr marL="0" indent="0" algn="l">
                        <a:buNone/>
                      </a:pPr>
                      <a:r>
                        <a:rPr lang="en-US" sz="2400" baseline="0" dirty="0"/>
                        <a:t>(Usually) accurate when entered</a:t>
                      </a:r>
                    </a:p>
                  </a:txBody>
                  <a:tcPr marL="45720" marR="45720" marT="22860" marB="22860"/>
                </a:tc>
                <a:tc>
                  <a:txBody>
                    <a:bodyPr/>
                    <a:lstStyle/>
                    <a:p>
                      <a:pPr marL="0" indent="0" algn="l">
                        <a:buNone/>
                      </a:pPr>
                      <a:r>
                        <a:rPr lang="en-US" sz="2400" dirty="0"/>
                        <a:t>Multiple ways to document</a:t>
                      </a:r>
                    </a:p>
                    <a:p>
                      <a:pPr marL="0" marR="0" lvl="0" indent="0" algn="l">
                        <a:lnSpc>
                          <a:spcPct val="100000"/>
                        </a:lnSpc>
                        <a:spcBef>
                          <a:spcPts val="0"/>
                        </a:spcBef>
                        <a:spcAft>
                          <a:spcPts val="0"/>
                        </a:spcAft>
                        <a:buNone/>
                      </a:pPr>
                      <a:r>
                        <a:rPr lang="en-US" sz="2400" dirty="0"/>
                        <a:t>Occasionally mislabeled</a:t>
                      </a:r>
                    </a:p>
                  </a:txBody>
                  <a:tcPr marL="45720" marR="45720" marT="22860" marB="22860"/>
                </a:tc>
                <a:extLst>
                  <a:ext uri="{0D108BD9-81ED-4DB2-BD59-A6C34878D82A}">
                    <a16:rowId xmlns:a16="http://schemas.microsoft.com/office/drawing/2014/main" val="3675307704"/>
                  </a:ext>
                </a:extLst>
              </a:tr>
              <a:tr h="1143000">
                <a:tc>
                  <a:txBody>
                    <a:bodyPr/>
                    <a:lstStyle/>
                    <a:p>
                      <a:pPr algn="l"/>
                      <a:r>
                        <a:rPr lang="en-US" sz="2400" dirty="0"/>
                        <a:t>Ventilator/Physiologic Data</a:t>
                      </a:r>
                    </a:p>
                  </a:txBody>
                  <a:tcPr marL="45720" marR="45720" marT="22860" marB="22860"/>
                </a:tc>
                <a:tc>
                  <a:txBody>
                    <a:bodyPr/>
                    <a:lstStyle/>
                    <a:p>
                      <a:pPr marL="0" indent="0" algn="l">
                        <a:buNone/>
                      </a:pPr>
                      <a:r>
                        <a:rPr lang="en-US" sz="2400" dirty="0"/>
                        <a:t>Automated capture</a:t>
                      </a:r>
                    </a:p>
                  </a:txBody>
                  <a:tcPr marL="45720" marR="45720" marT="22860" marB="22860"/>
                </a:tc>
                <a:tc>
                  <a:txBody>
                    <a:bodyPr/>
                    <a:lstStyle/>
                    <a:p>
                      <a:pPr marL="0" lvl="2" indent="0" algn="l">
                        <a:buNone/>
                      </a:pPr>
                      <a:r>
                        <a:rPr lang="en-US" sz="2400" dirty="0"/>
                        <a:t>Detection of trace inhalational gases</a:t>
                      </a:r>
                    </a:p>
                    <a:p>
                      <a:pPr marL="0" lvl="2" indent="0" algn="l">
                        <a:buNone/>
                      </a:pPr>
                      <a:r>
                        <a:rPr lang="en-US" sz="2400" dirty="0"/>
                        <a:t>Subject to artifact</a:t>
                      </a:r>
                    </a:p>
                    <a:p>
                      <a:pPr marL="0" lvl="2" indent="0" algn="l">
                        <a:buNone/>
                      </a:pPr>
                      <a:r>
                        <a:rPr lang="en-US" sz="2400" dirty="0"/>
                        <a:t>Exception Cases</a:t>
                      </a:r>
                    </a:p>
                  </a:txBody>
                  <a:tcPr marL="45720" marR="45720" marT="22860" marB="22860"/>
                </a:tc>
                <a:extLst>
                  <a:ext uri="{0D108BD9-81ED-4DB2-BD59-A6C34878D82A}">
                    <a16:rowId xmlns:a16="http://schemas.microsoft.com/office/drawing/2014/main" val="1847190497"/>
                  </a:ext>
                </a:extLst>
              </a:tr>
              <a:tr h="650972">
                <a:tc>
                  <a:txBody>
                    <a:bodyPr/>
                    <a:lstStyle/>
                    <a:p>
                      <a:pPr algn="l"/>
                      <a:r>
                        <a:rPr lang="en-US" sz="2400" dirty="0"/>
                        <a:t>Neuromuscular Blocker Used</a:t>
                      </a:r>
                    </a:p>
                  </a:txBody>
                  <a:tcPr marL="45720" marR="45720" marT="22860" marB="22860"/>
                </a:tc>
                <a:tc>
                  <a:txBody>
                    <a:bodyPr/>
                    <a:lstStyle/>
                    <a:p>
                      <a:pPr marL="0" indent="0" algn="l">
                        <a:buNone/>
                      </a:pPr>
                      <a:endParaRPr lang="en-US" sz="2400" dirty="0"/>
                    </a:p>
                  </a:txBody>
                  <a:tcPr marL="45720" marR="45720" marT="22860" marB="22860"/>
                </a:tc>
                <a:tc>
                  <a:txBody>
                    <a:bodyPr/>
                    <a:lstStyle/>
                    <a:p>
                      <a:pPr marL="0" lvl="2" indent="0" algn="l">
                        <a:buFont typeface="Arial" panose="020B0604020202020204" pitchFamily="34" charset="0"/>
                        <a:buNone/>
                      </a:pPr>
                      <a:r>
                        <a:rPr lang="en-US" sz="2400" dirty="0"/>
                        <a:t>Commonly, but not </a:t>
                      </a:r>
                      <a:r>
                        <a:rPr lang="en-US" sz="2400" i="1" dirty="0"/>
                        <a:t>always</a:t>
                      </a:r>
                      <a:r>
                        <a:rPr lang="en-US" sz="2400" i="0" dirty="0"/>
                        <a:t>, used</a:t>
                      </a:r>
                      <a:endParaRPr lang="en-US" sz="2400" dirty="0"/>
                    </a:p>
                  </a:txBody>
                  <a:tcPr marL="45720" marR="45720" marT="22860" marB="22860"/>
                </a:tc>
                <a:extLst>
                  <a:ext uri="{0D108BD9-81ED-4DB2-BD59-A6C34878D82A}">
                    <a16:rowId xmlns:a16="http://schemas.microsoft.com/office/drawing/2014/main" val="2144945936"/>
                  </a:ext>
                </a:extLst>
              </a:tr>
              <a:tr h="912148">
                <a:tc>
                  <a:txBody>
                    <a:bodyPr/>
                    <a:lstStyle/>
                    <a:p>
                      <a:pPr algn="l"/>
                      <a:r>
                        <a:rPr lang="en-US" sz="2400" dirty="0"/>
                        <a:t>Free Text Notes</a:t>
                      </a:r>
                    </a:p>
                  </a:txBody>
                  <a:tcPr marL="45720" marR="45720" marT="22860" marB="22860"/>
                </a:tc>
                <a:tc>
                  <a:txBody>
                    <a:bodyPr/>
                    <a:lstStyle/>
                    <a:p>
                      <a:pPr marL="0" indent="0" algn="l">
                        <a:buNone/>
                      </a:pPr>
                      <a:endParaRPr lang="en-US" sz="2400" dirty="0"/>
                    </a:p>
                  </a:txBody>
                  <a:tcPr marL="45720" marR="45720" marT="22860" marB="22860"/>
                </a:tc>
                <a:tc>
                  <a:txBody>
                    <a:bodyPr/>
                    <a:lstStyle/>
                    <a:p>
                      <a:pPr marL="0" lvl="2" indent="0" algn="l">
                        <a:buFont typeface="Arial" panose="020B0604020202020204" pitchFamily="34" charset="0"/>
                        <a:buNone/>
                      </a:pPr>
                      <a:r>
                        <a:rPr lang="en-US" sz="2400" dirty="0"/>
                        <a:t>Natural Language Processing required to ‘unlock’ the data</a:t>
                      </a:r>
                    </a:p>
                  </a:txBody>
                  <a:tcPr marL="45720" marR="45720" marT="22860" marB="22860"/>
                </a:tc>
                <a:extLst>
                  <a:ext uri="{0D108BD9-81ED-4DB2-BD59-A6C34878D82A}">
                    <a16:rowId xmlns:a16="http://schemas.microsoft.com/office/drawing/2014/main" val="1793485458"/>
                  </a:ext>
                </a:extLst>
              </a:tr>
            </a:tbl>
          </a:graphicData>
        </a:graphic>
      </p:graphicFrame>
      <p:sp>
        <p:nvSpPr>
          <p:cNvPr id="7" name="Rectangle 6">
            <a:extLst>
              <a:ext uri="{FF2B5EF4-FFF2-40B4-BE49-F238E27FC236}">
                <a16:creationId xmlns:a16="http://schemas.microsoft.com/office/drawing/2014/main" id="{FBFA8C7E-8A84-4D3D-AA1A-0A887C05F51F}"/>
              </a:ext>
            </a:extLst>
          </p:cNvPr>
          <p:cNvSpPr/>
          <p:nvPr/>
        </p:nvSpPr>
        <p:spPr bwMode="auto">
          <a:xfrm>
            <a:off x="327866" y="3401935"/>
            <a:ext cx="11688668" cy="1122204"/>
          </a:xfrm>
          <a:prstGeom prst="rect">
            <a:avLst/>
          </a:prstGeom>
          <a:noFill/>
          <a:ln w="28575" cap="flat" cmpd="sng" algn="ctr">
            <a:solidFill>
              <a:srgbClr val="FF0000"/>
            </a:solidFill>
            <a:prstDash val="solid"/>
            <a:round/>
            <a:headEnd type="none" w="med" len="med"/>
            <a:tailEnd type="none" w="med" len="med"/>
          </a:ln>
          <a:effectLst/>
        </p:spPr>
        <p:txBody>
          <a:bodyPr vert="horz" wrap="square" lIns="45720" tIns="22860" rIns="45720" bIns="22860" numCol="1" rtlCol="0" anchor="t" anchorCtr="0" compatLnSpc="1">
            <a:prstTxWarp prst="textNoShape">
              <a:avLst/>
            </a:prstTxWarp>
          </a:bodyPr>
          <a:lstStyle/>
          <a:p>
            <a:pPr defTabSz="457189" eaLnBrk="0" hangingPunct="0">
              <a:buClr>
                <a:srgbClr val="000000"/>
              </a:buClr>
            </a:pPr>
            <a:endParaRPr lang="en-US" sz="1000" kern="0">
              <a:solidFill>
                <a:srgbClr val="000000"/>
              </a:solidFill>
              <a:latin typeface="Calibri (Body)"/>
              <a:cs typeface="Arial"/>
              <a:sym typeface="Arial"/>
            </a:endParaRPr>
          </a:p>
        </p:txBody>
      </p:sp>
      <p:sp>
        <p:nvSpPr>
          <p:cNvPr id="8" name="Rectangle 7">
            <a:extLst>
              <a:ext uri="{FF2B5EF4-FFF2-40B4-BE49-F238E27FC236}">
                <a16:creationId xmlns:a16="http://schemas.microsoft.com/office/drawing/2014/main" id="{7FF693D2-B9D1-4F83-9E64-E084BBD1C0C7}"/>
              </a:ext>
            </a:extLst>
          </p:cNvPr>
          <p:cNvSpPr/>
          <p:nvPr/>
        </p:nvSpPr>
        <p:spPr bwMode="auto">
          <a:xfrm>
            <a:off x="327865" y="2615471"/>
            <a:ext cx="11688668" cy="786464"/>
          </a:xfrm>
          <a:prstGeom prst="rect">
            <a:avLst/>
          </a:prstGeom>
          <a:noFill/>
          <a:ln w="28575" cap="flat" cmpd="sng" algn="ctr">
            <a:solidFill>
              <a:srgbClr val="FF0000"/>
            </a:solidFill>
            <a:prstDash val="solid"/>
            <a:round/>
            <a:headEnd type="none" w="med" len="med"/>
            <a:tailEnd type="none" w="med" len="med"/>
          </a:ln>
          <a:effectLst/>
        </p:spPr>
        <p:txBody>
          <a:bodyPr vert="horz" wrap="square" lIns="45720" tIns="22860" rIns="45720" bIns="22860" numCol="1" rtlCol="0" anchor="t" anchorCtr="0" compatLnSpc="1">
            <a:prstTxWarp prst="textNoShape">
              <a:avLst/>
            </a:prstTxWarp>
          </a:bodyPr>
          <a:lstStyle/>
          <a:p>
            <a:pPr defTabSz="457189" eaLnBrk="0" hangingPunct="0">
              <a:buClr>
                <a:srgbClr val="000000"/>
              </a:buClr>
            </a:pPr>
            <a:endParaRPr lang="en-US" sz="1000" kern="0">
              <a:solidFill>
                <a:srgbClr val="000000"/>
              </a:solidFill>
              <a:latin typeface="Calibri (Body)"/>
              <a:cs typeface="Arial"/>
              <a:sym typeface="Arial"/>
            </a:endParaRPr>
          </a:p>
        </p:txBody>
      </p:sp>
      <p:sp>
        <p:nvSpPr>
          <p:cNvPr id="11" name="Rectangle 10">
            <a:extLst>
              <a:ext uri="{FF2B5EF4-FFF2-40B4-BE49-F238E27FC236}">
                <a16:creationId xmlns:a16="http://schemas.microsoft.com/office/drawing/2014/main" id="{84FD0950-B105-13D6-73E7-89BB69E65996}"/>
              </a:ext>
            </a:extLst>
          </p:cNvPr>
          <p:cNvSpPr/>
          <p:nvPr/>
        </p:nvSpPr>
        <p:spPr bwMode="auto">
          <a:xfrm>
            <a:off x="327863" y="4524139"/>
            <a:ext cx="11688668" cy="684123"/>
          </a:xfrm>
          <a:prstGeom prst="rect">
            <a:avLst/>
          </a:prstGeom>
          <a:noFill/>
          <a:ln w="28575" cap="flat" cmpd="sng" algn="ctr">
            <a:solidFill>
              <a:srgbClr val="FF0000"/>
            </a:solidFill>
            <a:prstDash val="solid"/>
            <a:round/>
            <a:headEnd type="none" w="med" len="med"/>
            <a:tailEnd type="none" w="med" len="med"/>
          </a:ln>
          <a:effectLst/>
        </p:spPr>
        <p:txBody>
          <a:bodyPr vert="horz" wrap="square" lIns="45720" tIns="22860" rIns="45720" bIns="22860" numCol="1" rtlCol="0" anchor="t" anchorCtr="0" compatLnSpc="1">
            <a:prstTxWarp prst="textNoShape">
              <a:avLst/>
            </a:prstTxWarp>
          </a:bodyPr>
          <a:lstStyle/>
          <a:p>
            <a:pPr defTabSz="457189" eaLnBrk="0" hangingPunct="0">
              <a:buClr>
                <a:srgbClr val="000000"/>
              </a:buClr>
            </a:pPr>
            <a:endParaRPr lang="en-US" sz="1000" kern="0">
              <a:solidFill>
                <a:srgbClr val="000000"/>
              </a:solidFill>
              <a:latin typeface="Calibri (Body)"/>
              <a:cs typeface="Arial"/>
              <a:sym typeface="Arial"/>
            </a:endParaRPr>
          </a:p>
        </p:txBody>
      </p:sp>
      <p:sp>
        <p:nvSpPr>
          <p:cNvPr id="12" name="Rectangle 11">
            <a:extLst>
              <a:ext uri="{FF2B5EF4-FFF2-40B4-BE49-F238E27FC236}">
                <a16:creationId xmlns:a16="http://schemas.microsoft.com/office/drawing/2014/main" id="{488D5B93-8663-1898-BD21-33D74E2894FB}"/>
              </a:ext>
            </a:extLst>
          </p:cNvPr>
          <p:cNvSpPr/>
          <p:nvPr/>
        </p:nvSpPr>
        <p:spPr bwMode="auto">
          <a:xfrm>
            <a:off x="327863" y="5237228"/>
            <a:ext cx="11688668" cy="818229"/>
          </a:xfrm>
          <a:prstGeom prst="rect">
            <a:avLst/>
          </a:prstGeom>
          <a:noFill/>
          <a:ln w="28575" cap="flat" cmpd="sng" algn="ctr">
            <a:solidFill>
              <a:srgbClr val="FF0000"/>
            </a:solidFill>
            <a:prstDash val="solid"/>
            <a:round/>
            <a:headEnd type="none" w="med" len="med"/>
            <a:tailEnd type="none" w="med" len="med"/>
          </a:ln>
          <a:effectLst/>
        </p:spPr>
        <p:txBody>
          <a:bodyPr vert="horz" wrap="square" lIns="45720" tIns="22860" rIns="45720" bIns="22860" numCol="1" rtlCol="0" anchor="t" anchorCtr="0" compatLnSpc="1">
            <a:prstTxWarp prst="textNoShape">
              <a:avLst/>
            </a:prstTxWarp>
          </a:bodyPr>
          <a:lstStyle/>
          <a:p>
            <a:pPr defTabSz="457189" eaLnBrk="0" hangingPunct="0">
              <a:buClr>
                <a:srgbClr val="000000"/>
              </a:buClr>
            </a:pPr>
            <a:endParaRPr lang="en-US" sz="1000" kern="0">
              <a:solidFill>
                <a:srgbClr val="000000"/>
              </a:solidFill>
              <a:latin typeface="Calibri (Body)"/>
              <a:cs typeface="Arial"/>
              <a:sym typeface="Arial"/>
            </a:endParaRPr>
          </a:p>
        </p:txBody>
      </p:sp>
    </p:spTree>
    <p:extLst>
      <p:ext uri="{BB962C8B-B14F-4D97-AF65-F5344CB8AC3E}">
        <p14:creationId xmlns:p14="http://schemas.microsoft.com/office/powerpoint/2010/main" val="234229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1" grpId="0" animBg="1"/>
      <p:bldP spid="12"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00"/>
        <p:cNvGrpSpPr/>
        <p:nvPr/>
      </p:nvGrpSpPr>
      <p:grpSpPr>
        <a:xfrm>
          <a:off x="0" y="0"/>
          <a:ext cx="0" cy="0"/>
          <a:chOff x="0" y="0"/>
          <a:chExt cx="0" cy="0"/>
        </a:xfrm>
      </p:grpSpPr>
      <p:pic>
        <p:nvPicPr>
          <p:cNvPr id="701" name="Google Shape;701;p120"/>
          <p:cNvPicPr preferRelativeResize="0"/>
          <p:nvPr/>
        </p:nvPicPr>
        <p:blipFill>
          <a:blip r:embed="rId3">
            <a:alphaModFix/>
          </a:blip>
          <a:stretch>
            <a:fillRect/>
          </a:stretch>
        </p:blipFill>
        <p:spPr>
          <a:xfrm>
            <a:off x="1178767" y="1131126"/>
            <a:ext cx="10050947" cy="5268483"/>
          </a:xfrm>
          <a:prstGeom prst="rect">
            <a:avLst/>
          </a:prstGeom>
          <a:noFill/>
          <a:ln>
            <a:noFill/>
          </a:ln>
        </p:spPr>
      </p:pic>
      <p:sp>
        <p:nvSpPr>
          <p:cNvPr id="702" name="Google Shape;702;p120"/>
          <p:cNvSpPr/>
          <p:nvPr/>
        </p:nvSpPr>
        <p:spPr>
          <a:xfrm>
            <a:off x="7888863" y="1982939"/>
            <a:ext cx="654927" cy="256948"/>
          </a:xfrm>
          <a:prstGeom prst="rect">
            <a:avLst/>
          </a:prstGeom>
          <a:noFill/>
          <a:ln w="57150" cap="flat" cmpd="sng">
            <a:solidFill>
              <a:srgbClr val="C00000"/>
            </a:solidFill>
            <a:prstDash val="solid"/>
            <a:miter lim="800000"/>
            <a:headEnd type="none" w="sm" len="sm"/>
            <a:tailEnd type="none" w="sm" len="sm"/>
          </a:ln>
        </p:spPr>
        <p:txBody>
          <a:bodyPr spcFirstLastPara="1" wrap="square" lIns="91433" tIns="45700" rIns="91433" bIns="45700" anchor="ctr" anchorCtr="0">
            <a:noAutofit/>
          </a:bodyPr>
          <a:lstStyle/>
          <a:p>
            <a:pPr algn="ctr">
              <a:spcBef>
                <a:spcPts val="0"/>
              </a:spcBef>
              <a:spcAft>
                <a:spcPts val="0"/>
              </a:spcAft>
            </a:pPr>
            <a:endParaRPr sz="1867">
              <a:solidFill>
                <a:schemeClr val="lt1"/>
              </a:solidFill>
              <a:latin typeface="Calibri"/>
              <a:ea typeface="Calibri"/>
              <a:cs typeface="Calibri"/>
              <a:sym typeface="Calibri"/>
            </a:endParaRPr>
          </a:p>
        </p:txBody>
      </p:sp>
      <p:sp>
        <p:nvSpPr>
          <p:cNvPr id="703" name="Google Shape;703;p120"/>
          <p:cNvSpPr/>
          <p:nvPr/>
        </p:nvSpPr>
        <p:spPr>
          <a:xfrm>
            <a:off x="4394859" y="1620388"/>
            <a:ext cx="2826284" cy="1096759"/>
          </a:xfrm>
          <a:prstGeom prst="rect">
            <a:avLst/>
          </a:prstGeom>
          <a:solidFill>
            <a:schemeClr val="lt1"/>
          </a:solidFill>
          <a:ln w="12700" cap="flat" cmpd="sng">
            <a:solidFill>
              <a:schemeClr val="accent6"/>
            </a:solidFill>
            <a:prstDash val="solid"/>
            <a:miter lim="800000"/>
            <a:headEnd type="none" w="sm" len="sm"/>
            <a:tailEnd type="none" w="sm" len="sm"/>
          </a:ln>
        </p:spPr>
        <p:txBody>
          <a:bodyPr spcFirstLastPara="1" wrap="square" lIns="91433" tIns="45700" rIns="91433" bIns="45700" anchor="ctr" anchorCtr="0">
            <a:noAutofit/>
          </a:bodyPr>
          <a:lstStyle/>
          <a:p>
            <a:pPr algn="ctr">
              <a:spcBef>
                <a:spcPts val="0"/>
              </a:spcBef>
              <a:spcAft>
                <a:spcPts val="0"/>
              </a:spcAft>
            </a:pPr>
            <a:r>
              <a:rPr lang="en" sz="6400" dirty="0">
                <a:solidFill>
                  <a:schemeClr val="dk1"/>
                </a:solidFill>
                <a:latin typeface="Calibri"/>
                <a:ea typeface="Calibri"/>
                <a:cs typeface="Calibri"/>
                <a:sym typeface="Calibri"/>
              </a:rPr>
              <a:t>49,944!</a:t>
            </a:r>
            <a:endParaRPr sz="1400" dirty="0"/>
          </a:p>
        </p:txBody>
      </p:sp>
      <p:sp>
        <p:nvSpPr>
          <p:cNvPr id="3" name="Title 1">
            <a:extLst>
              <a:ext uri="{FF2B5EF4-FFF2-40B4-BE49-F238E27FC236}">
                <a16:creationId xmlns:a16="http://schemas.microsoft.com/office/drawing/2014/main" id="{411C67AD-44E6-483C-A1EC-57F41A1B6A30}"/>
              </a:ext>
            </a:extLst>
          </p:cNvPr>
          <p:cNvSpPr txBox="1">
            <a:spLocks/>
          </p:cNvSpPr>
          <p:nvPr/>
        </p:nvSpPr>
        <p:spPr>
          <a:xfrm>
            <a:off x="359906" y="248571"/>
            <a:ext cx="11688668" cy="8182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t">
            <a:noAutofit/>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9pPr>
          </a:lstStyle>
          <a:p>
            <a:pPr algn="l" defTabSz="1100639" fontAlgn="auto"/>
            <a:r>
              <a:rPr lang="en-US" sz="4000" kern="0" dirty="0">
                <a:solidFill>
                  <a:srgbClr val="002060"/>
                </a:solidFill>
                <a:latin typeface="Calibri (Body)"/>
              </a:rPr>
              <a:t>Number of ways to document an airway across MPOG…</a:t>
            </a:r>
          </a:p>
        </p:txBody>
      </p:sp>
    </p:spTree>
    <p:extLst>
      <p:ext uri="{BB962C8B-B14F-4D97-AF65-F5344CB8AC3E}">
        <p14:creationId xmlns:p14="http://schemas.microsoft.com/office/powerpoint/2010/main" val="231512062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02"/>
                                        </p:tgtEl>
                                        <p:attrNameLst>
                                          <p:attrName>style.visibility</p:attrName>
                                        </p:attrNameLst>
                                      </p:cBhvr>
                                      <p:to>
                                        <p:strVal val="visible"/>
                                      </p:to>
                                    </p:set>
                                    <p:animEffect transition="in" filter="fade">
                                      <p:cBhvr>
                                        <p:cTn id="7" dur="500"/>
                                        <p:tgtEl>
                                          <p:spTgt spid="702"/>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703"/>
                                        </p:tgtEl>
                                        <p:attrNameLst>
                                          <p:attrName>style.visibility</p:attrName>
                                        </p:attrNameLst>
                                      </p:cBhvr>
                                      <p:to>
                                        <p:strVal val="visible"/>
                                      </p:to>
                                    </p:set>
                                    <p:anim calcmode="lin" valueType="num">
                                      <p:cBhvr>
                                        <p:cTn id="11" dur="500" fill="hold"/>
                                        <p:tgtEl>
                                          <p:spTgt spid="703"/>
                                        </p:tgtEl>
                                        <p:attrNameLst>
                                          <p:attrName>ppt_w</p:attrName>
                                        </p:attrNameLst>
                                      </p:cBhvr>
                                      <p:tavLst>
                                        <p:tav tm="0">
                                          <p:val>
                                            <p:fltVal val="0"/>
                                          </p:val>
                                        </p:tav>
                                        <p:tav tm="100000">
                                          <p:val>
                                            <p:strVal val="#ppt_w"/>
                                          </p:val>
                                        </p:tav>
                                      </p:tavLst>
                                    </p:anim>
                                    <p:anim calcmode="lin" valueType="num">
                                      <p:cBhvr>
                                        <p:cTn id="12" dur="500" fill="hold"/>
                                        <p:tgtEl>
                                          <p:spTgt spid="703"/>
                                        </p:tgtEl>
                                        <p:attrNameLst>
                                          <p:attrName>ppt_h</p:attrName>
                                        </p:attrNameLst>
                                      </p:cBhvr>
                                      <p:tavLst>
                                        <p:tav tm="0">
                                          <p:val>
                                            <p:fltVal val="0"/>
                                          </p:val>
                                        </p:tav>
                                        <p:tav tm="100000">
                                          <p:val>
                                            <p:strVal val="#ppt_h"/>
                                          </p:val>
                                        </p:tav>
                                      </p:tavLst>
                                    </p:anim>
                                    <p:animEffect transition="in" filter="fade">
                                      <p:cBhvr>
                                        <p:cTn id="13" dur="500"/>
                                        <p:tgtEl>
                                          <p:spTgt spid="7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2" grpId="0" animBg="1"/>
      <p:bldP spid="70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00"/>
        <p:cNvGrpSpPr/>
        <p:nvPr/>
      </p:nvGrpSpPr>
      <p:grpSpPr>
        <a:xfrm>
          <a:off x="0" y="0"/>
          <a:ext cx="0" cy="0"/>
          <a:chOff x="0" y="0"/>
          <a:chExt cx="0" cy="0"/>
        </a:xfrm>
      </p:grpSpPr>
      <p:pic>
        <p:nvPicPr>
          <p:cNvPr id="5" name="Picture 4">
            <a:extLst>
              <a:ext uri="{FF2B5EF4-FFF2-40B4-BE49-F238E27FC236}">
                <a16:creationId xmlns:a16="http://schemas.microsoft.com/office/drawing/2014/main" id="{B0BF54AF-A21A-E102-CFD7-3F8C70865980}"/>
              </a:ext>
            </a:extLst>
          </p:cNvPr>
          <p:cNvPicPr>
            <a:picLocks noChangeAspect="1"/>
          </p:cNvPicPr>
          <p:nvPr/>
        </p:nvPicPr>
        <p:blipFill>
          <a:blip r:embed="rId3"/>
          <a:stretch>
            <a:fillRect/>
          </a:stretch>
        </p:blipFill>
        <p:spPr>
          <a:xfrm>
            <a:off x="1034784" y="1366972"/>
            <a:ext cx="5284737" cy="4779827"/>
          </a:xfrm>
          <a:prstGeom prst="rect">
            <a:avLst/>
          </a:prstGeom>
        </p:spPr>
      </p:pic>
      <p:pic>
        <p:nvPicPr>
          <p:cNvPr id="10" name="Picture 9">
            <a:extLst>
              <a:ext uri="{FF2B5EF4-FFF2-40B4-BE49-F238E27FC236}">
                <a16:creationId xmlns:a16="http://schemas.microsoft.com/office/drawing/2014/main" id="{16857C18-5F1C-6578-C19F-83CF99BFC9A6}"/>
              </a:ext>
            </a:extLst>
          </p:cNvPr>
          <p:cNvPicPr>
            <a:picLocks noChangeAspect="1"/>
          </p:cNvPicPr>
          <p:nvPr/>
        </p:nvPicPr>
        <p:blipFill>
          <a:blip r:embed="rId4"/>
          <a:stretch>
            <a:fillRect/>
          </a:stretch>
        </p:blipFill>
        <p:spPr>
          <a:xfrm>
            <a:off x="7081271" y="1366973"/>
            <a:ext cx="3840731" cy="4696127"/>
          </a:xfrm>
          <a:prstGeom prst="rect">
            <a:avLst/>
          </a:prstGeom>
        </p:spPr>
      </p:pic>
      <p:sp>
        <p:nvSpPr>
          <p:cNvPr id="2" name="Title 1">
            <a:extLst>
              <a:ext uri="{FF2B5EF4-FFF2-40B4-BE49-F238E27FC236}">
                <a16:creationId xmlns:a16="http://schemas.microsoft.com/office/drawing/2014/main" id="{FB0A420A-5DB4-D58A-0FAB-0205D5FF60C8}"/>
              </a:ext>
            </a:extLst>
          </p:cNvPr>
          <p:cNvSpPr txBox="1">
            <a:spLocks/>
          </p:cNvSpPr>
          <p:nvPr/>
        </p:nvSpPr>
        <p:spPr>
          <a:xfrm>
            <a:off x="359906" y="248571"/>
            <a:ext cx="11688668" cy="8182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t">
            <a:noAutofit/>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9pPr>
          </a:lstStyle>
          <a:p>
            <a:pPr algn="l" defTabSz="1100639" fontAlgn="auto"/>
            <a:r>
              <a:rPr lang="en-US" sz="4000" kern="0" dirty="0">
                <a:solidFill>
                  <a:srgbClr val="002060"/>
                </a:solidFill>
                <a:latin typeface="Calibri (Body)"/>
              </a:rPr>
              <a:t>Triangulate the “GA” signal with other data…</a:t>
            </a:r>
          </a:p>
        </p:txBody>
      </p:sp>
    </p:spTree>
    <p:extLst>
      <p:ext uri="{BB962C8B-B14F-4D97-AF65-F5344CB8AC3E}">
        <p14:creationId xmlns:p14="http://schemas.microsoft.com/office/powerpoint/2010/main" val="41340666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B7CA22-0577-A148-FB1C-87D174D9463E}"/>
              </a:ext>
            </a:extLst>
          </p:cNvPr>
          <p:cNvSpPr txBox="1">
            <a:spLocks/>
          </p:cNvSpPr>
          <p:nvPr/>
        </p:nvSpPr>
        <p:spPr>
          <a:xfrm>
            <a:off x="655732" y="1123029"/>
            <a:ext cx="11185337" cy="3148972"/>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t">
            <a:noAutofit/>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9pPr>
          </a:lstStyle>
          <a:p>
            <a:pPr marL="342900" indent="-342900" algn="l">
              <a:lnSpc>
                <a:spcPct val="120000"/>
              </a:lnSpc>
              <a:buFont typeface="Arial" panose="020B0604020202020204" pitchFamily="34" charset="0"/>
              <a:buChar char="•"/>
            </a:pPr>
            <a:endParaRPr lang="en-US" sz="3600" dirty="0">
              <a:latin typeface="Calibri (Body)"/>
            </a:endParaRPr>
          </a:p>
        </p:txBody>
      </p:sp>
      <p:sp>
        <p:nvSpPr>
          <p:cNvPr id="3" name="Title 1">
            <a:extLst>
              <a:ext uri="{FF2B5EF4-FFF2-40B4-BE49-F238E27FC236}">
                <a16:creationId xmlns:a16="http://schemas.microsoft.com/office/drawing/2014/main" id="{077325B6-1137-C3D3-D75C-7C3E8ADA2FAA}"/>
              </a:ext>
            </a:extLst>
          </p:cNvPr>
          <p:cNvSpPr txBox="1">
            <a:spLocks/>
          </p:cNvSpPr>
          <p:nvPr/>
        </p:nvSpPr>
        <p:spPr>
          <a:xfrm>
            <a:off x="152400" y="304800"/>
            <a:ext cx="11688669" cy="818229"/>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t">
            <a:noAutofit/>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9pPr>
          </a:lstStyle>
          <a:p>
            <a:pPr algn="l" hangingPunct="1"/>
            <a:endParaRPr lang="en-US" sz="4400" dirty="0">
              <a:latin typeface="Calibri (Body)"/>
            </a:endParaRPr>
          </a:p>
        </p:txBody>
      </p:sp>
      <p:sp>
        <p:nvSpPr>
          <p:cNvPr id="4" name="TextBox 3">
            <a:extLst>
              <a:ext uri="{FF2B5EF4-FFF2-40B4-BE49-F238E27FC236}">
                <a16:creationId xmlns:a16="http://schemas.microsoft.com/office/drawing/2014/main" id="{E2D2793B-BD09-8F90-F6C2-86BD1F577F19}"/>
              </a:ext>
            </a:extLst>
          </p:cNvPr>
          <p:cNvSpPr txBox="1"/>
          <p:nvPr/>
        </p:nvSpPr>
        <p:spPr>
          <a:xfrm>
            <a:off x="152400" y="1521932"/>
            <a:ext cx="5453714" cy="605294"/>
          </a:xfrm>
          <a:prstGeom prst="rect">
            <a:avLst/>
          </a:prstGeom>
          <a:solidFill>
            <a:schemeClr val="bg1">
              <a:lumMod val="75000"/>
            </a:schemeClr>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algn="ctr" defTabSz="412750" fontAlgn="auto" hangingPunct="0">
              <a:spcBef>
                <a:spcPts val="0"/>
              </a:spcBef>
              <a:spcAft>
                <a:spcPts val="0"/>
              </a:spcAft>
            </a:pPr>
            <a:r>
              <a:rPr lang="en-US" sz="3600" dirty="0">
                <a:solidFill>
                  <a:srgbClr val="000000"/>
                </a:solidFill>
                <a:latin typeface="Calibri (Body)"/>
                <a:ea typeface="Helvetica Light"/>
                <a:cs typeface="Helvetica Light"/>
                <a:sym typeface="Helvetica Light"/>
              </a:rPr>
              <a:t>Raw Electronic Health Data</a:t>
            </a:r>
          </a:p>
        </p:txBody>
      </p:sp>
      <p:sp>
        <p:nvSpPr>
          <p:cNvPr id="5" name="TextBox 4">
            <a:extLst>
              <a:ext uri="{FF2B5EF4-FFF2-40B4-BE49-F238E27FC236}">
                <a16:creationId xmlns:a16="http://schemas.microsoft.com/office/drawing/2014/main" id="{49895233-B384-B5AE-6038-4A1C9BC7B9DA}"/>
              </a:ext>
            </a:extLst>
          </p:cNvPr>
          <p:cNvSpPr txBox="1"/>
          <p:nvPr/>
        </p:nvSpPr>
        <p:spPr>
          <a:xfrm>
            <a:off x="5996734" y="3780588"/>
            <a:ext cx="5859755" cy="605294"/>
          </a:xfrm>
          <a:prstGeom prst="rect">
            <a:avLst/>
          </a:prstGeom>
          <a:solidFill>
            <a:srgbClr val="B99B73"/>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algn="ctr" defTabSz="412750" fontAlgn="auto" hangingPunct="0">
              <a:spcBef>
                <a:spcPts val="0"/>
              </a:spcBef>
              <a:spcAft>
                <a:spcPts val="0"/>
              </a:spcAft>
            </a:pPr>
            <a:r>
              <a:rPr lang="en-US" sz="3600" dirty="0">
                <a:solidFill>
                  <a:srgbClr val="000000"/>
                </a:solidFill>
                <a:latin typeface="Calibri (Body)"/>
                <a:ea typeface="Helvetica Light"/>
                <a:cs typeface="Helvetica Light"/>
                <a:sym typeface="Helvetica Light"/>
              </a:rPr>
              <a:t>Digital Phenotypes</a:t>
            </a:r>
          </a:p>
        </p:txBody>
      </p:sp>
      <p:sp>
        <p:nvSpPr>
          <p:cNvPr id="6" name="TextBox 5">
            <a:extLst>
              <a:ext uri="{FF2B5EF4-FFF2-40B4-BE49-F238E27FC236}">
                <a16:creationId xmlns:a16="http://schemas.microsoft.com/office/drawing/2014/main" id="{406EFA13-5454-15FF-3992-EBF1424DD37D}"/>
              </a:ext>
            </a:extLst>
          </p:cNvPr>
          <p:cNvSpPr txBox="1"/>
          <p:nvPr/>
        </p:nvSpPr>
        <p:spPr>
          <a:xfrm>
            <a:off x="5996733" y="4376162"/>
            <a:ext cx="5859755" cy="1405513"/>
          </a:xfrm>
          <a:prstGeom prst="rect">
            <a:avLst/>
          </a:prstGeom>
          <a:no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algn="ctr"/>
            <a:r>
              <a:rPr lang="en-US" sz="2200" dirty="0">
                <a:solidFill>
                  <a:srgbClr val="000000"/>
                </a:solidFill>
                <a:latin typeface="Calibri (Body)"/>
                <a:sym typeface="Helvetica Light"/>
              </a:rPr>
              <a:t>Patient under general anesthesia</a:t>
            </a:r>
          </a:p>
          <a:p>
            <a:pPr algn="ctr"/>
            <a:r>
              <a:rPr lang="en-US" sz="2200" dirty="0">
                <a:solidFill>
                  <a:srgbClr val="000000"/>
                </a:solidFill>
                <a:latin typeface="Calibri (Body)"/>
                <a:sym typeface="Helvetica Light"/>
              </a:rPr>
              <a:t>Baseline blood pressure</a:t>
            </a:r>
          </a:p>
          <a:p>
            <a:pPr algn="ctr"/>
            <a:r>
              <a:rPr lang="en-US" sz="2200" dirty="0">
                <a:solidFill>
                  <a:srgbClr val="000000"/>
                </a:solidFill>
                <a:latin typeface="Calibri (Body)"/>
                <a:sym typeface="Helvetica Light"/>
              </a:rPr>
              <a:t>Cardiopulmonary bypass used</a:t>
            </a:r>
          </a:p>
          <a:p>
            <a:pPr algn="ctr"/>
            <a:r>
              <a:rPr lang="en-US" sz="2200" i="1" dirty="0">
                <a:latin typeface="Calibri (Body)"/>
              </a:rPr>
              <a:t>…</a:t>
            </a:r>
          </a:p>
        </p:txBody>
      </p:sp>
      <p:pic>
        <p:nvPicPr>
          <p:cNvPr id="7" name="Picture 4" descr="Image result for circuit board schematic">
            <a:extLst>
              <a:ext uri="{FF2B5EF4-FFF2-40B4-BE49-F238E27FC236}">
                <a16:creationId xmlns:a16="http://schemas.microsoft.com/office/drawing/2014/main" id="{C889FE3B-442B-C9AF-82D1-E17EFECC41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6668" y="3990093"/>
            <a:ext cx="3071813" cy="2200275"/>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Connector 7">
            <a:extLst>
              <a:ext uri="{FF2B5EF4-FFF2-40B4-BE49-F238E27FC236}">
                <a16:creationId xmlns:a16="http://schemas.microsoft.com/office/drawing/2014/main" id="{0C874986-CA9D-7A29-2EC4-78404B1BB97F}"/>
              </a:ext>
            </a:extLst>
          </p:cNvPr>
          <p:cNvCxnSpPr/>
          <p:nvPr/>
        </p:nvCxnSpPr>
        <p:spPr>
          <a:xfrm>
            <a:off x="2104184" y="3833402"/>
            <a:ext cx="0" cy="313381"/>
          </a:xfrm>
          <a:prstGeom prst="line">
            <a:avLst/>
          </a:prstGeom>
          <a:ln w="12700">
            <a:solidFill>
              <a:schemeClr val="tx1"/>
            </a:solidFill>
          </a:ln>
        </p:spPr>
        <p:style>
          <a:lnRef idx="2">
            <a:schemeClr val="dk1"/>
          </a:lnRef>
          <a:fillRef idx="0">
            <a:schemeClr val="dk1"/>
          </a:fillRef>
          <a:effectRef idx="1">
            <a:schemeClr val="dk1"/>
          </a:effectRef>
          <a:fontRef idx="minor">
            <a:schemeClr val="tx1"/>
          </a:fontRef>
        </p:style>
      </p:cxnSp>
      <p:cxnSp>
        <p:nvCxnSpPr>
          <p:cNvPr id="9" name="Straight Connector 8">
            <a:extLst>
              <a:ext uri="{FF2B5EF4-FFF2-40B4-BE49-F238E27FC236}">
                <a16:creationId xmlns:a16="http://schemas.microsoft.com/office/drawing/2014/main" id="{B546A809-07C9-0692-FCE6-3D0B86A90457}"/>
              </a:ext>
            </a:extLst>
          </p:cNvPr>
          <p:cNvCxnSpPr>
            <a:cxnSpLocks/>
          </p:cNvCxnSpPr>
          <p:nvPr/>
        </p:nvCxnSpPr>
        <p:spPr>
          <a:xfrm flipH="1">
            <a:off x="3564684" y="5518383"/>
            <a:ext cx="2432049" cy="0"/>
          </a:xfrm>
          <a:prstGeom prst="line">
            <a:avLst/>
          </a:prstGeom>
          <a:ln w="12700">
            <a:solidFill>
              <a:schemeClr val="tx1"/>
            </a:solidFill>
          </a:ln>
          <a:effectLst/>
        </p:spPr>
        <p:style>
          <a:lnRef idx="2">
            <a:schemeClr val="dk1"/>
          </a:lnRef>
          <a:fillRef idx="0">
            <a:schemeClr val="dk1"/>
          </a:fillRef>
          <a:effectRef idx="1">
            <a:schemeClr val="dk1"/>
          </a:effectRef>
          <a:fontRef idx="minor">
            <a:schemeClr val="tx1"/>
          </a:fontRef>
        </p:style>
      </p:cxnSp>
      <p:pic>
        <p:nvPicPr>
          <p:cNvPr id="10" name="Picture 8" descr="Image result for lego assembly instructions">
            <a:extLst>
              <a:ext uri="{FF2B5EF4-FFF2-40B4-BE49-F238E27FC236}">
                <a16:creationId xmlns:a16="http://schemas.microsoft.com/office/drawing/2014/main" id="{7FB0BF28-1885-1747-2FDF-ECC4859DB6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7613" y="862594"/>
            <a:ext cx="3446632" cy="2531121"/>
          </a:xfrm>
          <a:prstGeom prst="rect">
            <a:avLst/>
          </a:prstGeom>
          <a:noFill/>
          <a:extLst>
            <a:ext uri="{909E8E84-426E-40DD-AFC4-6F175D3DCCD1}">
              <a14:hiddenFill xmlns:a14="http://schemas.microsoft.com/office/drawing/2010/main">
                <a:solidFill>
                  <a:srgbClr val="FFFFFF"/>
                </a:solidFill>
              </a14:hiddenFill>
            </a:ext>
          </a:extLst>
        </p:spPr>
      </p:pic>
      <p:sp>
        <p:nvSpPr>
          <p:cNvPr id="11" name="Title 1">
            <a:extLst>
              <a:ext uri="{FF2B5EF4-FFF2-40B4-BE49-F238E27FC236}">
                <a16:creationId xmlns:a16="http://schemas.microsoft.com/office/drawing/2014/main" id="{76A9D556-A536-EA0C-A992-7FC2F2507463}"/>
              </a:ext>
            </a:extLst>
          </p:cNvPr>
          <p:cNvSpPr txBox="1">
            <a:spLocks/>
          </p:cNvSpPr>
          <p:nvPr/>
        </p:nvSpPr>
        <p:spPr>
          <a:xfrm>
            <a:off x="1043734" y="714375"/>
            <a:ext cx="10738712" cy="678426"/>
          </a:xfrm>
          <a:prstGeom prst="rect">
            <a:avLst/>
          </a:prstGeom>
          <a:ln w="12700">
            <a:miter lim="400000"/>
          </a:ln>
          <a:extLst>
            <a:ext uri="{C572A759-6A51-4108-AA02-DFA0A04FC94B}">
              <ma14:wrappingTextBoxFlag xmlns="" xmlns:ma14="http://schemas.microsoft.com/office/mac/drawingml/2011/main" val="1"/>
            </a:ext>
          </a:extLst>
        </p:spPr>
        <p:txBody>
          <a:bodyPr lIns="25400" tIns="25400" rIns="25400" bIns="25400" anchor="b">
            <a:noAutofit/>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9pPr>
          </a:lstStyle>
          <a:p>
            <a:pPr algn="l" hangingPunct="1"/>
            <a:r>
              <a:rPr lang="en-US" sz="3600" b="1" dirty="0"/>
              <a:t>Digital Phenotyping</a:t>
            </a:r>
          </a:p>
        </p:txBody>
      </p:sp>
      <p:graphicFrame>
        <p:nvGraphicFramePr>
          <p:cNvPr id="12" name="Table 11">
            <a:extLst>
              <a:ext uri="{FF2B5EF4-FFF2-40B4-BE49-F238E27FC236}">
                <a16:creationId xmlns:a16="http://schemas.microsoft.com/office/drawing/2014/main" id="{EE9ECAB4-D3B8-F595-73B4-0F3007029917}"/>
              </a:ext>
            </a:extLst>
          </p:cNvPr>
          <p:cNvGraphicFramePr>
            <a:graphicFrameLocks noGrp="1"/>
          </p:cNvGraphicFramePr>
          <p:nvPr>
            <p:extLst>
              <p:ext uri="{D42A27DB-BD31-4B8C-83A1-F6EECF244321}">
                <p14:modId xmlns:p14="http://schemas.microsoft.com/office/powerpoint/2010/main" val="501117720"/>
              </p:ext>
            </p:extLst>
          </p:nvPr>
        </p:nvGraphicFramePr>
        <p:xfrm>
          <a:off x="152400" y="2137525"/>
          <a:ext cx="5453715" cy="1695876"/>
        </p:xfrm>
        <a:graphic>
          <a:graphicData uri="http://schemas.openxmlformats.org/drawingml/2006/table">
            <a:tbl>
              <a:tblPr firstRow="1" bandRow="1">
                <a:tableStyleId>{5C22544A-7EE6-4342-B048-85BDC9FD1C3A}</a:tableStyleId>
              </a:tblPr>
              <a:tblGrid>
                <a:gridCol w="1424734">
                  <a:extLst>
                    <a:ext uri="{9D8B030D-6E8A-4147-A177-3AD203B41FA5}">
                      <a16:colId xmlns:a16="http://schemas.microsoft.com/office/drawing/2014/main" val="242461380"/>
                    </a:ext>
                  </a:extLst>
                </a:gridCol>
                <a:gridCol w="2286000">
                  <a:extLst>
                    <a:ext uri="{9D8B030D-6E8A-4147-A177-3AD203B41FA5}">
                      <a16:colId xmlns:a16="http://schemas.microsoft.com/office/drawing/2014/main" val="2061606694"/>
                    </a:ext>
                  </a:extLst>
                </a:gridCol>
                <a:gridCol w="1742981">
                  <a:extLst>
                    <a:ext uri="{9D8B030D-6E8A-4147-A177-3AD203B41FA5}">
                      <a16:colId xmlns:a16="http://schemas.microsoft.com/office/drawing/2014/main" val="2217133106"/>
                    </a:ext>
                  </a:extLst>
                </a:gridCol>
              </a:tblGrid>
              <a:tr h="455143">
                <a:tc>
                  <a:txBody>
                    <a:bodyPr/>
                    <a:lstStyle/>
                    <a:p>
                      <a:pPr algn="ctr"/>
                      <a:r>
                        <a:rPr lang="en-US" sz="2000" b="0" dirty="0">
                          <a:solidFill>
                            <a:schemeClr val="tx1"/>
                          </a:solidFill>
                        </a:rPr>
                        <a:t>ICD-10</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a:r>
                        <a:rPr lang="en-US" sz="2000" b="0" dirty="0">
                          <a:solidFill>
                            <a:schemeClr val="tx1"/>
                          </a:solidFill>
                        </a:rPr>
                        <a:t>Labs</a:t>
                      </a:r>
                    </a:p>
                  </a:txBody>
                  <a:tcPr>
                    <a:lnT w="12700" cap="flat" cmpd="sng" algn="ctr">
                      <a:solidFill>
                        <a:schemeClr val="tx1"/>
                      </a:solidFill>
                      <a:prstDash val="solid"/>
                      <a:round/>
                      <a:headEnd type="none" w="med" len="med"/>
                      <a:tailEnd type="none" w="med" len="med"/>
                    </a:lnT>
                    <a:noFill/>
                  </a:tcPr>
                </a:tc>
                <a:tc>
                  <a:txBody>
                    <a:bodyPr/>
                    <a:lstStyle/>
                    <a:p>
                      <a:pPr algn="ctr"/>
                      <a:r>
                        <a:rPr lang="en-US" sz="2000" b="0" dirty="0">
                          <a:solidFill>
                            <a:schemeClr val="tx1"/>
                          </a:solidFill>
                        </a:rPr>
                        <a:t>Physiologic</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2529753337"/>
                  </a:ext>
                </a:extLst>
              </a:tr>
              <a:tr h="455143">
                <a:tc>
                  <a:txBody>
                    <a:bodyPr/>
                    <a:lstStyle/>
                    <a:p>
                      <a:pPr algn="ctr"/>
                      <a:r>
                        <a:rPr lang="en-US" sz="2000" dirty="0">
                          <a:solidFill>
                            <a:schemeClr val="tx1"/>
                          </a:solidFill>
                        </a:rPr>
                        <a:t>Meds</a:t>
                      </a:r>
                    </a:p>
                  </a:txBody>
                  <a:tcPr>
                    <a:lnL w="12700" cap="flat" cmpd="sng" algn="ctr">
                      <a:solidFill>
                        <a:schemeClr val="tx1"/>
                      </a:solidFill>
                      <a:prstDash val="solid"/>
                      <a:round/>
                      <a:headEnd type="none" w="med" len="med"/>
                      <a:tailEnd type="none" w="med" len="med"/>
                    </a:lnL>
                    <a:noFill/>
                  </a:tcPr>
                </a:tc>
                <a:tc>
                  <a:txBody>
                    <a:bodyPr/>
                    <a:lstStyle/>
                    <a:p>
                      <a:pPr algn="ctr"/>
                      <a:r>
                        <a:rPr lang="en-US" sz="2000" dirty="0">
                          <a:solidFill>
                            <a:schemeClr val="tx1"/>
                          </a:solidFill>
                        </a:rPr>
                        <a:t>Demographics</a:t>
                      </a:r>
                    </a:p>
                  </a:txBody>
                  <a:tcPr>
                    <a:noFill/>
                  </a:tcPr>
                </a:tc>
                <a:tc>
                  <a:txBody>
                    <a:bodyPr/>
                    <a:lstStyle/>
                    <a:p>
                      <a:pPr algn="ctr"/>
                      <a:r>
                        <a:rPr lang="en-US" sz="2000" dirty="0">
                          <a:solidFill>
                            <a:schemeClr val="tx1"/>
                          </a:solidFill>
                        </a:rPr>
                        <a:t>CPTs</a:t>
                      </a:r>
                    </a:p>
                  </a:txBody>
                  <a:tcPr>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948733534"/>
                  </a:ext>
                </a:extLst>
              </a:tr>
              <a:tr h="785590">
                <a:tc>
                  <a:txBody>
                    <a:bodyPr/>
                    <a:lstStyle/>
                    <a:p>
                      <a:pPr algn="ctr"/>
                      <a:r>
                        <a:rPr lang="en-US" sz="2000" dirty="0">
                          <a:solidFill>
                            <a:schemeClr val="tx1"/>
                          </a:solidFill>
                        </a:rPr>
                        <a:t>Registry</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noFill/>
                  </a:tcPr>
                </a:tc>
                <a:tc>
                  <a:txBody>
                    <a:bodyPr/>
                    <a:lstStyle/>
                    <a:p>
                      <a:pPr algn="ctr"/>
                      <a:r>
                        <a:rPr lang="en-US" sz="2000" dirty="0">
                          <a:solidFill>
                            <a:schemeClr val="tx1"/>
                          </a:solidFill>
                        </a:rPr>
                        <a:t>Radiology/ Pathology</a:t>
                      </a:r>
                    </a:p>
                  </a:txBody>
                  <a:tcPr>
                    <a:lnB w="12700" cap="flat" cmpd="sng" algn="ctr">
                      <a:solidFill>
                        <a:schemeClr val="tx1"/>
                      </a:solidFill>
                      <a:prstDash val="solid"/>
                      <a:round/>
                      <a:headEnd type="none" w="med" len="med"/>
                      <a:tailEnd type="none" w="med" len="med"/>
                    </a:lnB>
                    <a:noFill/>
                  </a:tcPr>
                </a:tc>
                <a:tc>
                  <a:txBody>
                    <a:bodyPr/>
                    <a:lstStyle/>
                    <a:p>
                      <a:pPr algn="ctr"/>
                      <a:r>
                        <a:rPr lang="en-US" sz="2000" dirty="0">
                          <a:solidFill>
                            <a:schemeClr val="tx1"/>
                          </a:solidFill>
                        </a:rPr>
                        <a:t>Testing</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85165949"/>
                  </a:ext>
                </a:extLst>
              </a:tr>
            </a:tbl>
          </a:graphicData>
        </a:graphic>
      </p:graphicFrame>
    </p:spTree>
    <p:extLst>
      <p:ext uri="{BB962C8B-B14F-4D97-AF65-F5344CB8AC3E}">
        <p14:creationId xmlns:p14="http://schemas.microsoft.com/office/powerpoint/2010/main" val="143532293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6">
                                            <p:txEl>
                                              <p:pRg st="1" end="1"/>
                                            </p:txEl>
                                          </p:spTgt>
                                        </p:tgtEl>
                                        <p:attrNameLst>
                                          <p:attrName>style.visibility</p:attrName>
                                        </p:attrNameLst>
                                      </p:cBhvr>
                                      <p:to>
                                        <p:strVal val="visible"/>
                                      </p:to>
                                    </p:set>
                                    <p:animEffect transition="in" filter="fade">
                                      <p:cBhvr>
                                        <p:cTn id="30" dur="500"/>
                                        <p:tgtEl>
                                          <p:spTgt spid="6">
                                            <p:txEl>
                                              <p:pRg st="1" end="1"/>
                                            </p:txEl>
                                          </p:spTgt>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6">
                                            <p:txEl>
                                              <p:pRg st="2" end="2"/>
                                            </p:txEl>
                                          </p:spTgt>
                                        </p:tgtEl>
                                        <p:attrNameLst>
                                          <p:attrName>style.visibility</p:attrName>
                                        </p:attrNameLst>
                                      </p:cBhvr>
                                      <p:to>
                                        <p:strVal val="visible"/>
                                      </p:to>
                                    </p:set>
                                    <p:animEffect transition="in" filter="fade">
                                      <p:cBhvr>
                                        <p:cTn id="34" dur="500"/>
                                        <p:tgtEl>
                                          <p:spTgt spid="6">
                                            <p:txEl>
                                              <p:pRg st="2" end="2"/>
                                            </p:txEl>
                                          </p:spTgt>
                                        </p:tgtEl>
                                      </p:cBhvr>
                                    </p:animEffect>
                                  </p:childTnLst>
                                </p:cTn>
                              </p:par>
                            </p:childTnLst>
                          </p:cTn>
                        </p:par>
                        <p:par>
                          <p:cTn id="35" fill="hold">
                            <p:stCondLst>
                              <p:cond delay="3500"/>
                            </p:stCondLst>
                            <p:childTnLst>
                              <p:par>
                                <p:cTn id="36" presetID="10" presetClass="entr" presetSubtype="0" fill="hold" nodeType="afterEffect">
                                  <p:stCondLst>
                                    <p:cond delay="0"/>
                                  </p:stCondLst>
                                  <p:childTnLst>
                                    <p:set>
                                      <p:cBhvr>
                                        <p:cTn id="37" dur="1" fill="hold">
                                          <p:stCondLst>
                                            <p:cond delay="0"/>
                                          </p:stCondLst>
                                        </p:cTn>
                                        <p:tgtEl>
                                          <p:spTgt spid="6">
                                            <p:txEl>
                                              <p:pRg st="3" end="3"/>
                                            </p:txEl>
                                          </p:spTgt>
                                        </p:tgtEl>
                                        <p:attrNameLst>
                                          <p:attrName>style.visibility</p:attrName>
                                        </p:attrNameLst>
                                      </p:cBhvr>
                                      <p:to>
                                        <p:strVal val="visible"/>
                                      </p:to>
                                    </p:set>
                                    <p:animEffect transition="in" filter="fade">
                                      <p:cBhvr>
                                        <p:cTn id="38" dur="500"/>
                                        <p:tgtEl>
                                          <p:spTgt spid="6">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782"/>
        <p:cNvGrpSpPr/>
        <p:nvPr/>
      </p:nvGrpSpPr>
      <p:grpSpPr>
        <a:xfrm>
          <a:off x="0" y="0"/>
          <a:ext cx="0" cy="0"/>
          <a:chOff x="0" y="0"/>
          <a:chExt cx="0" cy="0"/>
        </a:xfrm>
      </p:grpSpPr>
      <p:sp>
        <p:nvSpPr>
          <p:cNvPr id="784" name="Google Shape;784;p127"/>
          <p:cNvSpPr txBox="1">
            <a:spLocks noGrp="1"/>
          </p:cNvSpPr>
          <p:nvPr>
            <p:ph type="body" idx="1"/>
          </p:nvPr>
        </p:nvSpPr>
        <p:spPr>
          <a:xfrm>
            <a:off x="609601" y="1084899"/>
            <a:ext cx="11213600" cy="1850400"/>
          </a:xfrm>
          <a:prstGeom prst="rect">
            <a:avLst/>
          </a:prstGeom>
        </p:spPr>
        <p:txBody>
          <a:bodyPr spcFirstLastPara="1" vert="horz" wrap="square" lIns="91433" tIns="45700" rIns="91433" bIns="45700" numCol="1" anchor="t" anchorCtr="0" compatLnSpc="1">
            <a:prstTxWarp prst="textNoShape">
              <a:avLst/>
            </a:prstTxWarp>
            <a:noAutofit/>
          </a:bodyPr>
          <a:lstStyle/>
          <a:p>
            <a:pPr marL="609585" indent="-423323">
              <a:spcBef>
                <a:spcPts val="0"/>
              </a:spcBef>
              <a:spcAft>
                <a:spcPts val="0"/>
              </a:spcAft>
              <a:buSzPts val="1400"/>
            </a:pPr>
            <a:r>
              <a:rPr lang="en-US" sz="2400" dirty="0"/>
              <a:t>Shareable, reproducible algorithms (derived from EHR data) precisely defining a patient characteristic or clinical event</a:t>
            </a:r>
          </a:p>
        </p:txBody>
      </p:sp>
      <p:pic>
        <p:nvPicPr>
          <p:cNvPr id="16" name="Picture 2" descr="Plains zebra - Wikipedia">
            <a:extLst>
              <a:ext uri="{FF2B5EF4-FFF2-40B4-BE49-F238E27FC236}">
                <a16:creationId xmlns:a16="http://schemas.microsoft.com/office/drawing/2014/main" id="{05A811D1-3169-5134-D719-7E4C15CB6A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57637" y="2096907"/>
            <a:ext cx="5476723" cy="3651591"/>
          </a:xfrm>
          <a:prstGeom prst="rect">
            <a:avLst/>
          </a:prstGeom>
          <a:noFill/>
          <a:extLst>
            <a:ext uri="{909E8E84-426E-40DD-AFC4-6F175D3DCCD1}">
              <a14:hiddenFill xmlns:a14="http://schemas.microsoft.com/office/drawing/2010/main">
                <a:solidFill>
                  <a:srgbClr val="FFFFFF"/>
                </a:solidFill>
              </a14:hiddenFill>
            </a:ext>
          </a:extLst>
        </p:spPr>
      </p:pic>
      <p:sp>
        <p:nvSpPr>
          <p:cNvPr id="19" name="Google Shape;770;p125">
            <a:extLst>
              <a:ext uri="{FF2B5EF4-FFF2-40B4-BE49-F238E27FC236}">
                <a16:creationId xmlns:a16="http://schemas.microsoft.com/office/drawing/2014/main" id="{9F5B7EB7-E211-CF06-9871-419F6CE65096}"/>
              </a:ext>
            </a:extLst>
          </p:cNvPr>
          <p:cNvSpPr txBox="1"/>
          <p:nvPr/>
        </p:nvSpPr>
        <p:spPr>
          <a:xfrm>
            <a:off x="362737" y="132668"/>
            <a:ext cx="10972801" cy="707872"/>
          </a:xfrm>
          <a:prstGeom prst="rect">
            <a:avLst/>
          </a:prstGeom>
          <a:noFill/>
          <a:ln>
            <a:noFill/>
          </a:ln>
        </p:spPr>
        <p:txBody>
          <a:bodyPr spcFirstLastPara="1" wrap="square" lIns="91433" tIns="45700" rIns="91433" bIns="45700" anchor="t" anchorCtr="0">
            <a:noAutofit/>
          </a:bodyPr>
          <a:lstStyle/>
          <a:p>
            <a:r>
              <a:rPr lang="en" sz="4267" b="1" dirty="0">
                <a:solidFill>
                  <a:srgbClr val="002060"/>
                </a:solidFill>
                <a:latin typeface="Calibri Light" panose="020F0302020204030204" pitchFamily="34" charset="0"/>
                <a:ea typeface="+mj-ea"/>
                <a:cs typeface="Calibri Light" panose="020F0302020204030204" pitchFamily="34" charset="0"/>
                <a:sym typeface="Calibri"/>
              </a:rPr>
              <a:t>Phenotypes outside of MPOG…</a:t>
            </a:r>
          </a:p>
        </p:txBody>
      </p:sp>
      <p:sp>
        <p:nvSpPr>
          <p:cNvPr id="21" name="Rectangle 20">
            <a:extLst>
              <a:ext uri="{FF2B5EF4-FFF2-40B4-BE49-F238E27FC236}">
                <a16:creationId xmlns:a16="http://schemas.microsoft.com/office/drawing/2014/main" id="{119009A5-F3BC-4B6B-77F1-70C2C5C7BADF}"/>
              </a:ext>
            </a:extLst>
          </p:cNvPr>
          <p:cNvSpPr/>
          <p:nvPr/>
        </p:nvSpPr>
        <p:spPr>
          <a:xfrm>
            <a:off x="609600" y="6177632"/>
            <a:ext cx="10972801" cy="338554"/>
          </a:xfrm>
          <a:prstGeom prst="rect">
            <a:avLst/>
          </a:prstGeom>
        </p:spPr>
        <p:txBody>
          <a:bodyPr wrap="square">
            <a:spAutoFit/>
          </a:bodyPr>
          <a:lstStyle/>
          <a:p>
            <a:r>
              <a:rPr lang="en-US" sz="1600" dirty="0">
                <a:latin typeface="Open Sans"/>
              </a:rPr>
              <a:t>1. </a:t>
            </a:r>
            <a:r>
              <a:rPr lang="en-US" sz="1600" dirty="0" err="1">
                <a:latin typeface="Open Sans"/>
              </a:rPr>
              <a:t>Richesson</a:t>
            </a:r>
            <a:r>
              <a:rPr lang="en-US" sz="1600" dirty="0">
                <a:latin typeface="Open Sans"/>
              </a:rPr>
              <a:t>, R. L., et al. </a:t>
            </a:r>
            <a:r>
              <a:rPr lang="en-US" sz="1600" i="1" dirty="0">
                <a:latin typeface="Open Sans"/>
              </a:rPr>
              <a:t>JAMIA.</a:t>
            </a:r>
            <a:r>
              <a:rPr lang="en-US" sz="1600" dirty="0">
                <a:latin typeface="Open Sans"/>
              </a:rPr>
              <a:t> 20, no. e2 (2013): e226–e231.</a:t>
            </a:r>
            <a:endParaRPr lang="en-US" sz="1600" dirty="0"/>
          </a:p>
        </p:txBody>
      </p:sp>
    </p:spTree>
    <p:extLst>
      <p:ext uri="{BB962C8B-B14F-4D97-AF65-F5344CB8AC3E}">
        <p14:creationId xmlns:p14="http://schemas.microsoft.com/office/powerpoint/2010/main" val="648525026"/>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3317C8A-5D47-9423-8F25-7AD3F25C19B1}"/>
              </a:ext>
            </a:extLst>
          </p:cNvPr>
          <p:cNvSpPr txBox="1">
            <a:spLocks/>
          </p:cNvSpPr>
          <p:nvPr/>
        </p:nvSpPr>
        <p:spPr>
          <a:xfrm>
            <a:off x="7531100" y="3429001"/>
            <a:ext cx="3911600" cy="1343887"/>
          </a:xfrm>
          <a:prstGeom prst="rect">
            <a:avLst/>
          </a:prstGeom>
          <a:ln w="12700">
            <a:miter lim="400000"/>
          </a:ln>
          <a:extLst>
            <a:ext uri="{C572A759-6A51-4108-AA02-DFA0A04FC94B}">
              <ma14:wrappingTextBoxFlag xmlns="" xmlns:ma14="http://schemas.microsoft.com/office/mac/drawingml/2011/main" val="1"/>
            </a:ext>
          </a:extLst>
        </p:spPr>
        <p:txBody>
          <a:bodyPr lIns="67733" tIns="67733" rIns="67733" bIns="67733" anchor="t">
            <a:noAutofit/>
          </a:bodyPr>
          <a:lstStyle>
            <a:lvl1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ln>
                  <a:noFill/>
                </a:ln>
                <a:solidFill>
                  <a:srgbClr val="000000"/>
                </a:solidFill>
                <a:uFillTx/>
                <a:latin typeface="Helvetica Light"/>
                <a:ea typeface="Helvetica Light"/>
                <a:cs typeface="Helvetica Light"/>
                <a:sym typeface="Helvetica Light"/>
              </a:defRPr>
            </a:lvl9pPr>
          </a:lstStyle>
          <a:p>
            <a:pPr algn="l" hangingPunct="1"/>
            <a:r>
              <a:rPr lang="en-US" sz="3733" dirty="0">
                <a:latin typeface="Calibri (Body)"/>
              </a:rPr>
              <a:t>Type 2 Diabetes</a:t>
            </a:r>
          </a:p>
        </p:txBody>
      </p:sp>
      <p:sp>
        <p:nvSpPr>
          <p:cNvPr id="9" name="Google Shape;770;p125">
            <a:extLst>
              <a:ext uri="{FF2B5EF4-FFF2-40B4-BE49-F238E27FC236}">
                <a16:creationId xmlns:a16="http://schemas.microsoft.com/office/drawing/2014/main" id="{B9DF422E-1047-A38A-FC7D-95A794012A0B}"/>
              </a:ext>
            </a:extLst>
          </p:cNvPr>
          <p:cNvSpPr txBox="1"/>
          <p:nvPr/>
        </p:nvSpPr>
        <p:spPr>
          <a:xfrm>
            <a:off x="362737" y="132668"/>
            <a:ext cx="10972801" cy="707872"/>
          </a:xfrm>
          <a:prstGeom prst="rect">
            <a:avLst/>
          </a:prstGeom>
          <a:noFill/>
          <a:ln>
            <a:noFill/>
          </a:ln>
        </p:spPr>
        <p:txBody>
          <a:bodyPr spcFirstLastPara="1" wrap="square" lIns="91433" tIns="45700" rIns="91433" bIns="45700" anchor="t" anchorCtr="0">
            <a:noAutofit/>
          </a:bodyPr>
          <a:lstStyle/>
          <a:p>
            <a:r>
              <a:rPr lang="en" sz="4267" dirty="0">
                <a:latin typeface="Calibri Light" panose="020F0302020204030204" pitchFamily="34" charset="0"/>
                <a:ea typeface="+mj-ea"/>
                <a:cs typeface="Calibri Light" panose="020F0302020204030204" pitchFamily="34" charset="0"/>
                <a:sym typeface="Calibri"/>
              </a:rPr>
              <a:t>Phenotypes outside of MPOG…</a:t>
            </a:r>
          </a:p>
        </p:txBody>
      </p:sp>
      <p:pic>
        <p:nvPicPr>
          <p:cNvPr id="10" name="Picture 2" descr="Image result for diabetes phenotype">
            <a:extLst>
              <a:ext uri="{FF2B5EF4-FFF2-40B4-BE49-F238E27FC236}">
                <a16:creationId xmlns:a16="http://schemas.microsoft.com/office/drawing/2014/main" id="{28A7A94C-3248-910B-8EB1-481A80D9CF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9067" y="1086202"/>
            <a:ext cx="5833533" cy="52623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5489563"/>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valuepartnerships.com/wp-content/themes/valuepartnerships/images/logo.jpg?v=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286" y="1298897"/>
            <a:ext cx="3076964" cy="66924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a:stretch>
            <a:fillRect/>
          </a:stretch>
        </p:blipFill>
        <p:spPr>
          <a:xfrm>
            <a:off x="164286" y="2107474"/>
            <a:ext cx="3076964" cy="4641670"/>
          </a:xfrm>
          <a:prstGeom prst="rect">
            <a:avLst/>
          </a:prstGeom>
        </p:spPr>
      </p:pic>
      <p:pic>
        <p:nvPicPr>
          <p:cNvPr id="3" name="Picture 2"/>
          <p:cNvPicPr>
            <a:picLocks noChangeAspect="1"/>
          </p:cNvPicPr>
          <p:nvPr/>
        </p:nvPicPr>
        <p:blipFill>
          <a:blip r:embed="rId5"/>
          <a:stretch>
            <a:fillRect/>
          </a:stretch>
        </p:blipFill>
        <p:spPr>
          <a:xfrm>
            <a:off x="8008285" y="1934221"/>
            <a:ext cx="3629025" cy="1772350"/>
          </a:xfrm>
          <a:prstGeom prst="rect">
            <a:avLst/>
          </a:prstGeom>
        </p:spPr>
      </p:pic>
      <p:pic>
        <p:nvPicPr>
          <p:cNvPr id="4" name="Picture 3"/>
          <p:cNvPicPr>
            <a:picLocks noChangeAspect="1"/>
          </p:cNvPicPr>
          <p:nvPr/>
        </p:nvPicPr>
        <p:blipFill>
          <a:blip r:embed="rId6"/>
          <a:stretch>
            <a:fillRect/>
          </a:stretch>
        </p:blipFill>
        <p:spPr>
          <a:xfrm>
            <a:off x="7671352" y="3813492"/>
            <a:ext cx="4391025" cy="1847850"/>
          </a:xfrm>
          <a:prstGeom prst="rect">
            <a:avLst/>
          </a:prstGeom>
        </p:spPr>
      </p:pic>
      <p:sp>
        <p:nvSpPr>
          <p:cNvPr id="6" name="Flowchart: Magnetic Disk 5"/>
          <p:cNvSpPr/>
          <p:nvPr/>
        </p:nvSpPr>
        <p:spPr bwMode="auto">
          <a:xfrm>
            <a:off x="4141280" y="1475309"/>
            <a:ext cx="2823754" cy="4866434"/>
          </a:xfrm>
          <a:prstGeom prst="flowChartMagneticDisk">
            <a:avLst/>
          </a:prstGeom>
          <a:solidFill>
            <a:schemeClr val="accent5">
              <a:lumMod val="60000"/>
              <a:lumOff val="40000"/>
            </a:schemeClr>
          </a:solidFill>
          <a:ln w="9525" cap="flat" cmpd="sng" algn="ctr">
            <a:solidFill>
              <a:schemeClr val="tx1"/>
            </a:solidFill>
            <a:prstDash val="solid"/>
            <a:round/>
            <a:headEnd type="none" w="med" len="med"/>
            <a:tailEnd type="none" w="med" len="med"/>
          </a:ln>
          <a:effectLst>
            <a:outerShdw blurRad="50800" dist="50800" dir="2700000" algn="tl"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Arial" charset="0"/>
              <a:ea typeface="+mn-ea"/>
              <a:cs typeface="+mn-cs"/>
            </a:endParaRPr>
          </a:p>
        </p:txBody>
      </p:sp>
      <p:sp>
        <p:nvSpPr>
          <p:cNvPr id="8" name="Right Arrow 7"/>
          <p:cNvSpPr/>
          <p:nvPr/>
        </p:nvSpPr>
        <p:spPr>
          <a:xfrm>
            <a:off x="3479726" y="3372817"/>
            <a:ext cx="471054" cy="107141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ight Arrow 8"/>
          <p:cNvSpPr/>
          <p:nvPr/>
        </p:nvSpPr>
        <p:spPr>
          <a:xfrm rot="10800000">
            <a:off x="7248536" y="2107474"/>
            <a:ext cx="471054" cy="107141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ight Arrow 9"/>
          <p:cNvSpPr/>
          <p:nvPr/>
        </p:nvSpPr>
        <p:spPr>
          <a:xfrm rot="10800000">
            <a:off x="7242389" y="4201708"/>
            <a:ext cx="471054" cy="1071418"/>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48D645B7-5B24-4B50-B02F-AFF13EEE72A3}"/>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r="76151"/>
          <a:stretch/>
        </p:blipFill>
        <p:spPr>
          <a:xfrm>
            <a:off x="4610921" y="3265800"/>
            <a:ext cx="1917159" cy="1807214"/>
          </a:xfrm>
          <a:prstGeom prst="rect">
            <a:avLst/>
          </a:prstGeom>
        </p:spPr>
      </p:pic>
      <p:sp>
        <p:nvSpPr>
          <p:cNvPr id="13" name="Rectangle 2">
            <a:extLst>
              <a:ext uri="{FF2B5EF4-FFF2-40B4-BE49-F238E27FC236}">
                <a16:creationId xmlns:a16="http://schemas.microsoft.com/office/drawing/2014/main" id="{C39FD556-89D9-6A6B-C6CF-50B39743A0A7}"/>
              </a:ext>
            </a:extLst>
          </p:cNvPr>
          <p:cNvSpPr txBox="1">
            <a:spLocks noChangeArrowheads="1"/>
          </p:cNvSpPr>
          <p:nvPr/>
        </p:nvSpPr>
        <p:spPr bwMode="gray">
          <a:xfrm>
            <a:off x="533400" y="228600"/>
            <a:ext cx="10972801" cy="830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6" tIns="45713" rIns="91426" bIns="45713" numCol="1" anchor="b" anchorCtr="0" compatLnSpc="1">
            <a:prstTxWarp prst="textNoShape">
              <a:avLst/>
            </a:prstTxWarp>
            <a:spAutoFit/>
          </a:bodyPr>
          <a:lstStyle>
            <a:lvl1pPr algn="l" rtl="0" eaLnBrk="0" fontAlgn="base" hangingPunct="0">
              <a:spcBef>
                <a:spcPct val="30000"/>
              </a:spcBef>
              <a:spcAft>
                <a:spcPct val="0"/>
              </a:spcAft>
              <a:defRPr sz="2800">
                <a:solidFill>
                  <a:srgbClr val="002060"/>
                </a:solidFill>
                <a:latin typeface="Calibri" panose="020F0502020204030204" pitchFamily="34" charset="0"/>
                <a:ea typeface="ＭＳ Ｐゴシック" charset="0"/>
                <a:cs typeface="Calibri" panose="020F0502020204030204" pitchFamily="34" charset="0"/>
              </a:defRPr>
            </a:lvl1pPr>
            <a:lvl2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2pPr>
            <a:lvl3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3pPr>
            <a:lvl4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4pPr>
            <a:lvl5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5pPr>
            <a:lvl6pPr marL="457200" algn="l" rtl="0" fontAlgn="base">
              <a:spcBef>
                <a:spcPct val="30000"/>
              </a:spcBef>
              <a:spcAft>
                <a:spcPct val="0"/>
              </a:spcAft>
              <a:defRPr sz="2500">
                <a:solidFill>
                  <a:schemeClr val="tx2"/>
                </a:solidFill>
                <a:latin typeface="Arial" charset="0"/>
              </a:defRPr>
            </a:lvl6pPr>
            <a:lvl7pPr marL="914400" algn="l" rtl="0" fontAlgn="base">
              <a:spcBef>
                <a:spcPct val="30000"/>
              </a:spcBef>
              <a:spcAft>
                <a:spcPct val="0"/>
              </a:spcAft>
              <a:defRPr sz="2500">
                <a:solidFill>
                  <a:schemeClr val="tx2"/>
                </a:solidFill>
                <a:latin typeface="Arial" charset="0"/>
              </a:defRPr>
            </a:lvl7pPr>
            <a:lvl8pPr marL="1371600" algn="l" rtl="0" fontAlgn="base">
              <a:spcBef>
                <a:spcPct val="30000"/>
              </a:spcBef>
              <a:spcAft>
                <a:spcPct val="0"/>
              </a:spcAft>
              <a:defRPr sz="2500">
                <a:solidFill>
                  <a:schemeClr val="tx2"/>
                </a:solidFill>
                <a:latin typeface="Arial" charset="0"/>
              </a:defRPr>
            </a:lvl8pPr>
            <a:lvl9pPr marL="1828800" algn="l" rtl="0" fontAlgn="base">
              <a:spcBef>
                <a:spcPct val="30000"/>
              </a:spcBef>
              <a:spcAft>
                <a:spcPct val="0"/>
              </a:spcAft>
              <a:defRPr sz="2500">
                <a:solidFill>
                  <a:schemeClr val="tx2"/>
                </a:solidFill>
                <a:latin typeface="Arial" charset="0"/>
              </a:defRPr>
            </a:lvl9pPr>
          </a:lstStyle>
          <a:p>
            <a:r>
              <a:rPr lang="en-US" sz="4800" b="1" i="1" kern="0" dirty="0"/>
              <a:t>High Quality Data – Surgical Registries</a:t>
            </a:r>
            <a:endParaRPr lang="en-US" sz="4800" kern="0" dirty="0"/>
          </a:p>
        </p:txBody>
      </p:sp>
    </p:spTree>
    <p:extLst>
      <p:ext uri="{BB962C8B-B14F-4D97-AF65-F5344CB8AC3E}">
        <p14:creationId xmlns:p14="http://schemas.microsoft.com/office/powerpoint/2010/main" val="37599781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0254" y="830976"/>
            <a:ext cx="3048000" cy="705673"/>
          </a:xfrm>
          <a:prstGeom prst="rect">
            <a:avLst/>
          </a:prstGeom>
        </p:spPr>
      </p:pic>
      <p:graphicFrame>
        <p:nvGraphicFramePr>
          <p:cNvPr id="7" name="Diagram 6"/>
          <p:cNvGraphicFramePr/>
          <p:nvPr/>
        </p:nvGraphicFramePr>
        <p:xfrm>
          <a:off x="420254" y="1653704"/>
          <a:ext cx="11466945" cy="445298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TextBox 8"/>
          <p:cNvSpPr txBox="1"/>
          <p:nvPr/>
        </p:nvSpPr>
        <p:spPr>
          <a:xfrm>
            <a:off x="8403551" y="2356701"/>
            <a:ext cx="3453631" cy="2800767"/>
          </a:xfrm>
          <a:prstGeom prst="rect">
            <a:avLst/>
          </a:prstGeom>
          <a:noFill/>
        </p:spPr>
        <p:txBody>
          <a:bodyPr wrap="square" rtlCol="0">
            <a:spAutoFit/>
          </a:bodyPr>
          <a:lstStyle/>
          <a:p>
            <a:pPr lvl="0">
              <a:spcBef>
                <a:spcPts val="600"/>
              </a:spcBef>
            </a:pPr>
            <a:r>
              <a:rPr lang="en-US" sz="2600" b="1" u="sng" dirty="0"/>
              <a:t>Pre/Post-op</a:t>
            </a:r>
          </a:p>
          <a:p>
            <a:pPr marL="342900" lvl="0" indent="-342900">
              <a:spcBef>
                <a:spcPts val="600"/>
              </a:spcBef>
              <a:buFont typeface="Arial" panose="020B0604020202020204" pitchFamily="34" charset="0"/>
              <a:buChar char="•"/>
            </a:pPr>
            <a:r>
              <a:rPr lang="en-US" sz="2600" dirty="0"/>
              <a:t>Structured H&amp;P</a:t>
            </a:r>
          </a:p>
          <a:p>
            <a:pPr marL="342900" lvl="0" indent="-342900">
              <a:spcBef>
                <a:spcPts val="600"/>
              </a:spcBef>
              <a:buFont typeface="Arial" panose="020B0604020202020204" pitchFamily="34" charset="0"/>
              <a:buChar char="•"/>
            </a:pPr>
            <a:r>
              <a:rPr lang="en-US" sz="2600" dirty="0"/>
              <a:t>Surgical Procedure Details</a:t>
            </a:r>
          </a:p>
          <a:p>
            <a:pPr marL="342900" indent="-342900">
              <a:spcBef>
                <a:spcPts val="600"/>
              </a:spcBef>
              <a:buFont typeface="Arial" panose="020B0604020202020204" pitchFamily="34" charset="0"/>
              <a:buChar char="•"/>
            </a:pPr>
            <a:r>
              <a:rPr lang="en-US" sz="2600" b="1" i="1" dirty="0"/>
              <a:t>Outcomes</a:t>
            </a:r>
          </a:p>
          <a:p>
            <a:pPr marL="342900" lvl="0" indent="-342900">
              <a:spcBef>
                <a:spcPts val="600"/>
              </a:spcBef>
              <a:buFont typeface="Arial" panose="020B0604020202020204" pitchFamily="34" charset="0"/>
              <a:buChar char="•"/>
            </a:pPr>
            <a:endParaRPr lang="en-US" sz="2600" dirty="0"/>
          </a:p>
        </p:txBody>
      </p:sp>
      <p:pic>
        <p:nvPicPr>
          <p:cNvPr id="11" name="Picture 4" descr="STS Develops Resource Utilization Tool for Cardiac Surgery During COVID-1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62800" y="381000"/>
            <a:ext cx="2581563" cy="104030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p:cNvPicPr>
            <a:picLocks noChangeAspect="1"/>
          </p:cNvPicPr>
          <p:nvPr/>
        </p:nvPicPr>
        <p:blipFill>
          <a:blip r:embed="rId10"/>
          <a:stretch>
            <a:fillRect/>
          </a:stretch>
        </p:blipFill>
        <p:spPr>
          <a:xfrm>
            <a:off x="9941565" y="973175"/>
            <a:ext cx="2134980" cy="896263"/>
          </a:xfrm>
          <a:prstGeom prst="rect">
            <a:avLst/>
          </a:prstGeom>
        </p:spPr>
      </p:pic>
      <p:sp>
        <p:nvSpPr>
          <p:cNvPr id="15" name="TextBox 14"/>
          <p:cNvSpPr txBox="1"/>
          <p:nvPr/>
        </p:nvSpPr>
        <p:spPr>
          <a:xfrm>
            <a:off x="4648200" y="3395447"/>
            <a:ext cx="3453631" cy="969496"/>
          </a:xfrm>
          <a:prstGeom prst="rect">
            <a:avLst/>
          </a:prstGeom>
          <a:noFill/>
        </p:spPr>
        <p:txBody>
          <a:bodyPr wrap="square" rtlCol="0">
            <a:spAutoFit/>
          </a:bodyPr>
          <a:lstStyle/>
          <a:p>
            <a:pPr marL="342900" lvl="0" indent="-342900">
              <a:spcBef>
                <a:spcPts val="600"/>
              </a:spcBef>
              <a:buFont typeface="Arial" panose="020B0604020202020204" pitchFamily="34" charset="0"/>
              <a:buChar char="•"/>
            </a:pPr>
            <a:r>
              <a:rPr lang="en-US" sz="2600" dirty="0"/>
              <a:t>Laboratory / Testing</a:t>
            </a:r>
          </a:p>
          <a:p>
            <a:pPr marL="342900" lvl="0" indent="-342900">
              <a:spcBef>
                <a:spcPts val="600"/>
              </a:spcBef>
              <a:buFont typeface="Arial" panose="020B0604020202020204" pitchFamily="34" charset="0"/>
              <a:buChar char="•"/>
            </a:pPr>
            <a:r>
              <a:rPr lang="en-US" sz="2600" dirty="0"/>
              <a:t>Demographics</a:t>
            </a:r>
          </a:p>
        </p:txBody>
      </p:sp>
      <p:sp>
        <p:nvSpPr>
          <p:cNvPr id="16" name="TextBox 15"/>
          <p:cNvSpPr txBox="1"/>
          <p:nvPr/>
        </p:nvSpPr>
        <p:spPr>
          <a:xfrm>
            <a:off x="1499369" y="2144285"/>
            <a:ext cx="3453631" cy="3354765"/>
          </a:xfrm>
          <a:prstGeom prst="rect">
            <a:avLst/>
          </a:prstGeom>
          <a:noFill/>
        </p:spPr>
        <p:txBody>
          <a:bodyPr wrap="square" rtlCol="0">
            <a:spAutoFit/>
          </a:bodyPr>
          <a:lstStyle/>
          <a:p>
            <a:pPr lvl="0">
              <a:spcBef>
                <a:spcPts val="600"/>
              </a:spcBef>
            </a:pPr>
            <a:r>
              <a:rPr lang="en-US" sz="2600" b="1" u="sng" dirty="0"/>
              <a:t>Intra-op</a:t>
            </a:r>
          </a:p>
          <a:p>
            <a:pPr marL="342900" lvl="0" indent="-342900">
              <a:spcBef>
                <a:spcPts val="600"/>
              </a:spcBef>
              <a:buFont typeface="Arial" panose="020B0604020202020204" pitchFamily="34" charset="0"/>
              <a:buChar char="•"/>
            </a:pPr>
            <a:r>
              <a:rPr lang="en-US" sz="2600" dirty="0"/>
              <a:t>Physiologic / Vent</a:t>
            </a:r>
          </a:p>
          <a:p>
            <a:pPr marL="342900" lvl="0" indent="-342900">
              <a:spcBef>
                <a:spcPts val="600"/>
              </a:spcBef>
              <a:buFont typeface="Arial" panose="020B0604020202020204" pitchFamily="34" charset="0"/>
              <a:buChar char="•"/>
            </a:pPr>
            <a:r>
              <a:rPr lang="en-US" sz="2600" dirty="0"/>
              <a:t>Times/Providers</a:t>
            </a:r>
          </a:p>
          <a:p>
            <a:pPr marL="342900" indent="-342900">
              <a:spcBef>
                <a:spcPts val="600"/>
              </a:spcBef>
              <a:buFont typeface="Arial" panose="020B0604020202020204" pitchFamily="34" charset="0"/>
              <a:buChar char="•"/>
            </a:pPr>
            <a:r>
              <a:rPr lang="en-US" sz="2600" dirty="0"/>
              <a:t>Meds/Fluids</a:t>
            </a:r>
          </a:p>
          <a:p>
            <a:pPr marL="342900" lvl="0" indent="-342900">
              <a:spcBef>
                <a:spcPts val="600"/>
              </a:spcBef>
              <a:buFont typeface="Arial" panose="020B0604020202020204" pitchFamily="34" charset="0"/>
              <a:buChar char="•"/>
            </a:pPr>
            <a:r>
              <a:rPr lang="en-US" sz="2600" dirty="0"/>
              <a:t>Interventions</a:t>
            </a:r>
          </a:p>
          <a:p>
            <a:pPr lvl="0">
              <a:spcBef>
                <a:spcPts val="600"/>
              </a:spcBef>
            </a:pPr>
            <a:r>
              <a:rPr lang="en-US" sz="2600" b="1" u="sng" dirty="0"/>
              <a:t>Administrative</a:t>
            </a:r>
          </a:p>
          <a:p>
            <a:pPr marL="457200" lvl="0" indent="-457200">
              <a:spcBef>
                <a:spcPts val="600"/>
              </a:spcBef>
              <a:buFont typeface="Arial" panose="020B0604020202020204" pitchFamily="34" charset="0"/>
              <a:buChar char="•"/>
            </a:pPr>
            <a:r>
              <a:rPr lang="en-US" sz="2600" dirty="0"/>
              <a:t>ICD-9/10</a:t>
            </a:r>
          </a:p>
        </p:txBody>
      </p:sp>
    </p:spTree>
    <p:extLst>
      <p:ext uri="{BB962C8B-B14F-4D97-AF65-F5344CB8AC3E}">
        <p14:creationId xmlns:p14="http://schemas.microsoft.com/office/powerpoint/2010/main" val="41832634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ADA07C58-DD6A-4201-834E-7752814DCF8C}"/>
              </a:ext>
            </a:extLst>
          </p:cNvPr>
          <p:cNvSpPr txBox="1">
            <a:spLocks/>
          </p:cNvSpPr>
          <p:nvPr/>
        </p:nvSpPr>
        <p:spPr>
          <a:xfrm>
            <a:off x="669425" y="695714"/>
            <a:ext cx="10719378" cy="4613172"/>
          </a:xfrm>
          <a:prstGeom prst="rect">
            <a:avLst/>
          </a:prstGeom>
        </p:spPr>
        <p:txBody>
          <a:bodyPr>
            <a:normAutofit/>
          </a:bodyPr>
          <a:lstStyle>
            <a:lvl1pPr marL="63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1pPr>
            <a:lvl2pPr marL="127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2pPr>
            <a:lvl3pPr marL="190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3pPr>
            <a:lvl4pPr marL="254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4pPr>
            <a:lvl5pPr marL="317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5pPr>
            <a:lvl6pPr marL="381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6pPr>
            <a:lvl7pPr marL="444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7pPr>
            <a:lvl8pPr marL="508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8pPr>
            <a:lvl9pPr marL="571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9pPr>
          </a:lstStyle>
          <a:p>
            <a:pPr marL="0" indent="0">
              <a:lnSpc>
                <a:spcPct val="120000"/>
              </a:lnSpc>
              <a:spcBef>
                <a:spcPts val="0"/>
              </a:spcBef>
              <a:buNone/>
            </a:pPr>
            <a:endParaRPr lang="en-US" sz="3000" dirty="0">
              <a:cs typeface="Helvetica" panose="020B0604020202020204" pitchFamily="34" charset="0"/>
            </a:endParaRPr>
          </a:p>
        </p:txBody>
      </p:sp>
      <p:sp>
        <p:nvSpPr>
          <p:cNvPr id="7" name="Content Placeholder 2">
            <a:extLst>
              <a:ext uri="{FF2B5EF4-FFF2-40B4-BE49-F238E27FC236}">
                <a16:creationId xmlns:a16="http://schemas.microsoft.com/office/drawing/2014/main" id="{8F9E5C11-D822-403E-AAAF-50ED588E598B}"/>
              </a:ext>
            </a:extLst>
          </p:cNvPr>
          <p:cNvSpPr txBox="1">
            <a:spLocks/>
          </p:cNvSpPr>
          <p:nvPr/>
        </p:nvSpPr>
        <p:spPr>
          <a:xfrm>
            <a:off x="393352" y="304800"/>
            <a:ext cx="9941775" cy="1014873"/>
          </a:xfrm>
          <a:prstGeom prst="rect">
            <a:avLst/>
          </a:prstGeom>
        </p:spPr>
        <p:txBody>
          <a:bodyPr>
            <a:normAutofit/>
          </a:bodyPr>
          <a:lstStyle>
            <a:lvl1pPr marL="63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1pPr>
            <a:lvl2pPr marL="127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2pPr>
            <a:lvl3pPr marL="190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3pPr>
            <a:lvl4pPr marL="254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4pPr>
            <a:lvl5pPr marL="317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5pPr>
            <a:lvl6pPr marL="381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6pPr>
            <a:lvl7pPr marL="444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7pPr>
            <a:lvl8pPr marL="508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8pPr>
            <a:lvl9pPr marL="571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9pPr>
          </a:lstStyle>
          <a:p>
            <a:pPr marL="0" indent="0">
              <a:lnSpc>
                <a:spcPct val="120000"/>
              </a:lnSpc>
              <a:spcBef>
                <a:spcPts val="0"/>
              </a:spcBef>
              <a:buNone/>
            </a:pPr>
            <a:r>
              <a:rPr lang="en-US" sz="4000" dirty="0">
                <a:cs typeface="Helvetica" panose="020B0604020202020204" pitchFamily="34" charset="0"/>
              </a:rPr>
              <a:t>Opportunities via </a:t>
            </a:r>
            <a:r>
              <a:rPr lang="en-US" sz="4000" b="1" u="sng" dirty="0">
                <a:cs typeface="Helvetica" panose="020B0604020202020204" pitchFamily="34" charset="0"/>
              </a:rPr>
              <a:t>database integration:</a:t>
            </a:r>
          </a:p>
        </p:txBody>
      </p:sp>
      <p:sp>
        <p:nvSpPr>
          <p:cNvPr id="8" name="TextBox 7"/>
          <p:cNvSpPr txBox="1"/>
          <p:nvPr/>
        </p:nvSpPr>
        <p:spPr>
          <a:xfrm>
            <a:off x="265913" y="3643295"/>
            <a:ext cx="4654628" cy="789960"/>
          </a:xfrm>
          <a:prstGeom prst="rect">
            <a:avLst/>
          </a:prstGeom>
          <a:no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algn="l"/>
            <a:r>
              <a:rPr lang="en-US" sz="2400" dirty="0">
                <a:solidFill>
                  <a:srgbClr val="000000"/>
                </a:solidFill>
                <a:latin typeface="Calibri (Body)"/>
                <a:sym typeface="Helvetica Light"/>
              </a:rPr>
              <a:t>Physiologic</a:t>
            </a:r>
            <a:r>
              <a:rPr lang="en-US" sz="2400" dirty="0">
                <a:latin typeface="Calibri (Body)"/>
              </a:rPr>
              <a:t>	    Inputs/Outputs</a:t>
            </a:r>
          </a:p>
          <a:p>
            <a:pPr algn="l"/>
            <a:r>
              <a:rPr lang="en-US" sz="2400" dirty="0">
                <a:latin typeface="Calibri (Body)"/>
              </a:rPr>
              <a:t>Medications	    </a:t>
            </a:r>
            <a:r>
              <a:rPr lang="en-US" sz="2400" dirty="0" err="1">
                <a:latin typeface="Calibri (Body)"/>
              </a:rPr>
              <a:t>Intraop</a:t>
            </a:r>
            <a:r>
              <a:rPr lang="en-US" sz="2400" dirty="0">
                <a:latin typeface="Calibri (Body)"/>
              </a:rPr>
              <a:t> Events	</a:t>
            </a:r>
          </a:p>
        </p:txBody>
      </p:sp>
      <p:sp>
        <p:nvSpPr>
          <p:cNvPr id="11" name="TextBox 10"/>
          <p:cNvSpPr txBox="1"/>
          <p:nvPr/>
        </p:nvSpPr>
        <p:spPr>
          <a:xfrm>
            <a:off x="265913" y="2987625"/>
            <a:ext cx="4670792" cy="666849"/>
          </a:xfrm>
          <a:prstGeom prst="rect">
            <a:avLst/>
          </a:prstGeom>
          <a:solidFill>
            <a:srgbClr val="6BC0F9"/>
          </a:solid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algn="ctr" defTabSz="412750" fontAlgn="auto" hangingPunct="0">
              <a:spcBef>
                <a:spcPts val="0"/>
              </a:spcBef>
              <a:spcAft>
                <a:spcPts val="0"/>
              </a:spcAft>
            </a:pPr>
            <a:r>
              <a:rPr lang="en-US" sz="4000" dirty="0">
                <a:solidFill>
                  <a:srgbClr val="000000"/>
                </a:solidFill>
                <a:latin typeface="Calibri (Body)"/>
                <a:ea typeface="Helvetica Light"/>
                <a:cs typeface="Helvetica Light"/>
                <a:sym typeface="Helvetica Light"/>
              </a:rPr>
              <a:t>MPOG</a:t>
            </a:r>
          </a:p>
        </p:txBody>
      </p:sp>
      <p:sp>
        <p:nvSpPr>
          <p:cNvPr id="12" name="TextBox 11"/>
          <p:cNvSpPr txBox="1"/>
          <p:nvPr/>
        </p:nvSpPr>
        <p:spPr>
          <a:xfrm>
            <a:off x="249749" y="5538633"/>
            <a:ext cx="4670792" cy="543739"/>
          </a:xfrm>
          <a:prstGeom prst="rect">
            <a:avLst/>
          </a:prstGeom>
          <a:no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algn="ctr"/>
            <a:r>
              <a:rPr lang="en-US" sz="3200" dirty="0">
                <a:latin typeface="Calibri (Body)"/>
              </a:rPr>
              <a:t>H&amp;P / Outcomes</a:t>
            </a:r>
          </a:p>
        </p:txBody>
      </p:sp>
      <p:sp>
        <p:nvSpPr>
          <p:cNvPr id="13" name="TextBox 12"/>
          <p:cNvSpPr txBox="1"/>
          <p:nvPr/>
        </p:nvSpPr>
        <p:spPr>
          <a:xfrm>
            <a:off x="249749" y="4864121"/>
            <a:ext cx="4670792" cy="666849"/>
          </a:xfrm>
          <a:prstGeom prst="rect">
            <a:avLst/>
          </a:prstGeom>
          <a:solidFill>
            <a:srgbClr val="FFC1C1"/>
          </a:solid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25400" tIns="25400" rIns="25400" bIns="25400" numCol="1" spcCol="38100" rtlCol="0" anchor="ctr">
            <a:spAutoFit/>
          </a:bodyPr>
          <a:lstStyle/>
          <a:p>
            <a:pPr algn="ctr" defTabSz="412750" fontAlgn="auto" hangingPunct="0">
              <a:spcBef>
                <a:spcPts val="0"/>
              </a:spcBef>
              <a:spcAft>
                <a:spcPts val="0"/>
              </a:spcAft>
            </a:pPr>
            <a:r>
              <a:rPr lang="en-US" sz="4000" dirty="0">
                <a:solidFill>
                  <a:srgbClr val="000000"/>
                </a:solidFill>
                <a:latin typeface="Calibri (Body)"/>
                <a:ea typeface="Helvetica Light"/>
                <a:cs typeface="Helvetica Light"/>
                <a:sym typeface="Helvetica Light"/>
              </a:rPr>
              <a:t>Surgical Registry</a:t>
            </a:r>
          </a:p>
        </p:txBody>
      </p:sp>
      <p:cxnSp>
        <p:nvCxnSpPr>
          <p:cNvPr id="14" name="Straight Arrow Connector 13"/>
          <p:cNvCxnSpPr/>
          <p:nvPr/>
        </p:nvCxnSpPr>
        <p:spPr>
          <a:xfrm>
            <a:off x="4920541" y="3643295"/>
            <a:ext cx="1213060" cy="868165"/>
          </a:xfrm>
          <a:prstGeom prst="straightConnector1">
            <a:avLst/>
          </a:prstGeom>
          <a:ln w="139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4895141" y="5025464"/>
            <a:ext cx="1238460" cy="655282"/>
          </a:xfrm>
          <a:prstGeom prst="straightConnector1">
            <a:avLst/>
          </a:prstGeom>
          <a:ln w="139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p:nvPicPr>
        <p:blipFill>
          <a:blip r:embed="rId3"/>
          <a:stretch>
            <a:fillRect/>
          </a:stretch>
        </p:blipFill>
        <p:spPr>
          <a:xfrm>
            <a:off x="6457620" y="2438636"/>
            <a:ext cx="5100204" cy="1215838"/>
          </a:xfrm>
          <a:prstGeom prst="rect">
            <a:avLst/>
          </a:prstGeom>
          <a:ln w="38100">
            <a:solidFill>
              <a:schemeClr val="tx1"/>
            </a:solidFill>
          </a:ln>
        </p:spPr>
      </p:pic>
      <p:sp>
        <p:nvSpPr>
          <p:cNvPr id="19" name="Content Placeholder 2">
            <a:extLst>
              <a:ext uri="{FF2B5EF4-FFF2-40B4-BE49-F238E27FC236}">
                <a16:creationId xmlns:a16="http://schemas.microsoft.com/office/drawing/2014/main" id="{8F9E5C11-D822-403E-AAAF-50ED588E598B}"/>
              </a:ext>
            </a:extLst>
          </p:cNvPr>
          <p:cNvSpPr txBox="1">
            <a:spLocks/>
          </p:cNvSpPr>
          <p:nvPr/>
        </p:nvSpPr>
        <p:spPr>
          <a:xfrm>
            <a:off x="6456464" y="1397878"/>
            <a:ext cx="5100204" cy="1014873"/>
          </a:xfrm>
          <a:prstGeom prst="rect">
            <a:avLst/>
          </a:prstGeom>
        </p:spPr>
        <p:txBody>
          <a:bodyPr>
            <a:normAutofit fontScale="85000" lnSpcReduction="20000"/>
          </a:bodyPr>
          <a:lstStyle>
            <a:lvl1pPr marL="63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1pPr>
            <a:lvl2pPr marL="127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2pPr>
            <a:lvl3pPr marL="190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3pPr>
            <a:lvl4pPr marL="254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4pPr>
            <a:lvl5pPr marL="317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5pPr>
            <a:lvl6pPr marL="381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6pPr>
            <a:lvl7pPr marL="444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7pPr>
            <a:lvl8pPr marL="5080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8pPr>
            <a:lvl9pPr marL="5715000" marR="0" indent="-635000" algn="l" defTabSz="825500" rtl="0" latinLnBrk="0">
              <a:lnSpc>
                <a:spcPct val="100000"/>
              </a:lnSpc>
              <a:spcBef>
                <a:spcPts val="5900"/>
              </a:spcBef>
              <a:spcAft>
                <a:spcPts val="0"/>
              </a:spcAft>
              <a:buClrTx/>
              <a:buSzPct val="75000"/>
              <a:buFontTx/>
              <a:buChar char="•"/>
              <a:tabLst/>
              <a:defRPr sz="5200" b="0" i="0" u="none" strike="noStrike" cap="none" spc="0" baseline="0">
                <a:ln>
                  <a:noFill/>
                </a:ln>
                <a:solidFill>
                  <a:srgbClr val="000000"/>
                </a:solidFill>
                <a:uFillTx/>
                <a:latin typeface="Helvetica Light"/>
                <a:ea typeface="Helvetica Light"/>
                <a:cs typeface="Helvetica Light"/>
                <a:sym typeface="Helvetica Light"/>
              </a:defRPr>
            </a:lvl9pPr>
          </a:lstStyle>
          <a:p>
            <a:pPr marL="0" indent="0">
              <a:lnSpc>
                <a:spcPct val="120000"/>
              </a:lnSpc>
              <a:spcBef>
                <a:spcPts val="0"/>
              </a:spcBef>
              <a:buNone/>
            </a:pPr>
            <a:r>
              <a:rPr lang="en-US" sz="3300" dirty="0" err="1">
                <a:cs typeface="Helvetica" panose="020B0604020202020204" pitchFamily="34" charset="0"/>
              </a:rPr>
              <a:t>Intraop</a:t>
            </a:r>
            <a:r>
              <a:rPr lang="en-US" sz="3300" dirty="0">
                <a:cs typeface="Helvetica" panose="020B0604020202020204" pitchFamily="34" charset="0"/>
              </a:rPr>
              <a:t> Practice Patterns &amp; Postop Outcomes </a:t>
            </a:r>
            <a:endParaRPr lang="en-US" sz="3000" b="1" u="sng" dirty="0">
              <a:cs typeface="Helvetica" panose="020B0604020202020204" pitchFamily="34" charset="0"/>
            </a:endParaRPr>
          </a:p>
          <a:p>
            <a:pPr marL="317500" lvl="1" indent="0">
              <a:lnSpc>
                <a:spcPct val="120000"/>
              </a:lnSpc>
              <a:spcBef>
                <a:spcPts val="0"/>
              </a:spcBef>
              <a:buNone/>
            </a:pPr>
            <a:endParaRPr lang="en-US" sz="1800" b="1" u="sng" dirty="0">
              <a:cs typeface="Helvetica" panose="020B0604020202020204" pitchFamily="34" charset="0"/>
            </a:endParaRPr>
          </a:p>
        </p:txBody>
      </p:sp>
      <p:pic>
        <p:nvPicPr>
          <p:cNvPr id="2050" name="Picture 2" descr="Image result for database icon">
            <a:extLst>
              <a:ext uri="{FF2B5EF4-FFF2-40B4-BE49-F238E27FC236}">
                <a16:creationId xmlns:a16="http://schemas.microsoft.com/office/drawing/2014/main" id="{E0668093-B4A8-4AC7-B0EC-722EEA7C45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3601" y="3975509"/>
            <a:ext cx="1555461" cy="1555461"/>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6690809-376B-4FCC-8C44-61B9FAC6CA31}"/>
              </a:ext>
            </a:extLst>
          </p:cNvPr>
          <p:cNvSpPr/>
          <p:nvPr/>
        </p:nvSpPr>
        <p:spPr>
          <a:xfrm>
            <a:off x="7844642" y="4585821"/>
            <a:ext cx="4006225" cy="646331"/>
          </a:xfrm>
          <a:prstGeom prst="rect">
            <a:avLst/>
          </a:prstGeom>
        </p:spPr>
        <p:txBody>
          <a:bodyPr wrap="none">
            <a:spAutoFit/>
          </a:bodyPr>
          <a:lstStyle/>
          <a:p>
            <a:r>
              <a:rPr lang="en-US" sz="3600" dirty="0">
                <a:latin typeface="Calibri (Body)"/>
              </a:rPr>
              <a:t>Central Repository</a:t>
            </a:r>
          </a:p>
        </p:txBody>
      </p:sp>
      <p:cxnSp>
        <p:nvCxnSpPr>
          <p:cNvPr id="17" name="Straight Arrow Connector 16">
            <a:extLst>
              <a:ext uri="{FF2B5EF4-FFF2-40B4-BE49-F238E27FC236}">
                <a16:creationId xmlns:a16="http://schemas.microsoft.com/office/drawing/2014/main" id="{AEC7A93B-A289-4E94-90FC-56FC9BC0F472}"/>
              </a:ext>
            </a:extLst>
          </p:cNvPr>
          <p:cNvCxnSpPr>
            <a:cxnSpLocks/>
          </p:cNvCxnSpPr>
          <p:nvPr/>
        </p:nvCxnSpPr>
        <p:spPr>
          <a:xfrm flipV="1">
            <a:off x="9592420" y="3680359"/>
            <a:ext cx="0" cy="879578"/>
          </a:xfrm>
          <a:prstGeom prst="straightConnector1">
            <a:avLst/>
          </a:prstGeom>
          <a:ln w="139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400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2050"/>
                                        </p:tgtEl>
                                        <p:attrNameLst>
                                          <p:attrName>style.visibility</p:attrName>
                                        </p:attrNameLst>
                                      </p:cBhvr>
                                      <p:to>
                                        <p:strVal val="visible"/>
                                      </p:to>
                                    </p:set>
                                    <p:animEffect transition="in" filter="fade">
                                      <p:cBhvr>
                                        <p:cTn id="14" dur="500"/>
                                        <p:tgtEl>
                                          <p:spTgt spid="2050"/>
                                        </p:tgtEl>
                                      </p:cBhvr>
                                    </p:animEffect>
                                  </p:childTnLst>
                                </p:cTn>
                              </p:par>
                            </p:childTnLst>
                          </p:cTn>
                        </p:par>
                        <p:par>
                          <p:cTn id="15" fill="hold">
                            <p:stCondLst>
                              <p:cond delay="1000"/>
                            </p:stCondLst>
                            <p:childTnLst>
                              <p:par>
                                <p:cTn id="16" presetID="1" presetClass="entr" presetSubtype="0"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down)">
                                      <p:cBhvr>
                                        <p:cTn id="21" dur="500"/>
                                        <p:tgtEl>
                                          <p:spTgt spid="17"/>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10" presetClass="entr" presetSubtype="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fade">
                                      <p:cBhvr>
                                        <p:cTn id="2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EA1FC4F5-C3A6-D29F-D85C-AD9B6BC29E2C}"/>
              </a:ext>
            </a:extLst>
          </p:cNvPr>
          <p:cNvPicPr>
            <a:picLocks noChangeAspect="1"/>
          </p:cNvPicPr>
          <p:nvPr/>
        </p:nvPicPr>
        <p:blipFill>
          <a:blip r:embed="rId3"/>
          <a:stretch>
            <a:fillRect/>
          </a:stretch>
        </p:blipFill>
        <p:spPr>
          <a:xfrm>
            <a:off x="307803" y="1480149"/>
            <a:ext cx="9139668" cy="4431354"/>
          </a:xfrm>
          <a:prstGeom prst="rect">
            <a:avLst/>
          </a:prstGeom>
        </p:spPr>
      </p:pic>
      <p:sp>
        <p:nvSpPr>
          <p:cNvPr id="17" name="Rectangle 16">
            <a:extLst>
              <a:ext uri="{FF2B5EF4-FFF2-40B4-BE49-F238E27FC236}">
                <a16:creationId xmlns:a16="http://schemas.microsoft.com/office/drawing/2014/main" id="{3F66213A-77C7-C92D-8BD8-357665CDB56C}"/>
              </a:ext>
            </a:extLst>
          </p:cNvPr>
          <p:cNvSpPr/>
          <p:nvPr/>
        </p:nvSpPr>
        <p:spPr>
          <a:xfrm>
            <a:off x="9563445" y="1756357"/>
            <a:ext cx="2340705" cy="369332"/>
          </a:xfrm>
          <a:prstGeom prst="rect">
            <a:avLst/>
          </a:prstGeom>
        </p:spPr>
        <p:txBody>
          <a:bodyPr wrap="square">
            <a:spAutoFit/>
          </a:bodyPr>
          <a:lstStyle/>
          <a:p>
            <a:r>
              <a:rPr lang="en-US" b="1" i="1" dirty="0">
                <a:solidFill>
                  <a:srgbClr val="FF0000"/>
                </a:solidFill>
                <a:sym typeface="Wingdings" panose="05000000000000000000" pitchFamily="2" charset="2"/>
              </a:rPr>
              <a:t>How many…</a:t>
            </a:r>
            <a:endParaRPr lang="en-US" b="1" dirty="0">
              <a:solidFill>
                <a:srgbClr val="FF0000"/>
              </a:solidFill>
            </a:endParaRPr>
          </a:p>
        </p:txBody>
      </p:sp>
      <p:sp>
        <p:nvSpPr>
          <p:cNvPr id="18" name="Rectangle 17">
            <a:extLst>
              <a:ext uri="{FF2B5EF4-FFF2-40B4-BE49-F238E27FC236}">
                <a16:creationId xmlns:a16="http://schemas.microsoft.com/office/drawing/2014/main" id="{3E8B5530-652E-CF56-01EF-CB0F9DF4CAE0}"/>
              </a:ext>
            </a:extLst>
          </p:cNvPr>
          <p:cNvSpPr/>
          <p:nvPr/>
        </p:nvSpPr>
        <p:spPr>
          <a:xfrm>
            <a:off x="9457451" y="2642632"/>
            <a:ext cx="2798961" cy="369332"/>
          </a:xfrm>
          <a:prstGeom prst="rect">
            <a:avLst/>
          </a:prstGeom>
        </p:spPr>
        <p:txBody>
          <a:bodyPr wrap="square">
            <a:spAutoFit/>
          </a:bodyPr>
          <a:lstStyle/>
          <a:p>
            <a:r>
              <a:rPr lang="en-US" b="1" i="1" dirty="0">
                <a:solidFill>
                  <a:srgbClr val="FF0000"/>
                </a:solidFill>
                <a:sym typeface="Wingdings" panose="05000000000000000000" pitchFamily="2" charset="2"/>
              </a:rPr>
              <a:t>…adults…</a:t>
            </a:r>
            <a:endParaRPr lang="en-US" b="1" dirty="0">
              <a:solidFill>
                <a:srgbClr val="FF0000"/>
              </a:solidFill>
            </a:endParaRPr>
          </a:p>
        </p:txBody>
      </p:sp>
      <p:sp>
        <p:nvSpPr>
          <p:cNvPr id="19" name="Rectangle 18">
            <a:extLst>
              <a:ext uri="{FF2B5EF4-FFF2-40B4-BE49-F238E27FC236}">
                <a16:creationId xmlns:a16="http://schemas.microsoft.com/office/drawing/2014/main" id="{C41A66B8-2B91-DF91-027A-08A3C0C71577}"/>
              </a:ext>
            </a:extLst>
          </p:cNvPr>
          <p:cNvSpPr/>
          <p:nvPr/>
        </p:nvSpPr>
        <p:spPr>
          <a:xfrm>
            <a:off x="9482045" y="3288963"/>
            <a:ext cx="2420051" cy="923330"/>
          </a:xfrm>
          <a:prstGeom prst="rect">
            <a:avLst/>
          </a:prstGeom>
        </p:spPr>
        <p:txBody>
          <a:bodyPr wrap="square">
            <a:spAutoFit/>
          </a:bodyPr>
          <a:lstStyle/>
          <a:p>
            <a:r>
              <a:rPr lang="en-US" b="1" i="1" dirty="0">
                <a:solidFill>
                  <a:srgbClr val="FF0000"/>
                </a:solidFill>
                <a:sym typeface="Wingdings" panose="05000000000000000000" pitchFamily="2" charset="2"/>
              </a:rPr>
              <a:t>…underwent surgery with general anesthesia…</a:t>
            </a:r>
            <a:endParaRPr lang="en-US" b="1" dirty="0">
              <a:solidFill>
                <a:srgbClr val="FF0000"/>
              </a:solidFill>
            </a:endParaRPr>
          </a:p>
        </p:txBody>
      </p:sp>
      <p:sp>
        <p:nvSpPr>
          <p:cNvPr id="20" name="Rectangle 19">
            <a:extLst>
              <a:ext uri="{FF2B5EF4-FFF2-40B4-BE49-F238E27FC236}">
                <a16:creationId xmlns:a16="http://schemas.microsoft.com/office/drawing/2014/main" id="{750069D2-6BCD-F9F6-E855-4E63345A1888}"/>
              </a:ext>
            </a:extLst>
          </p:cNvPr>
          <p:cNvSpPr/>
          <p:nvPr/>
        </p:nvSpPr>
        <p:spPr>
          <a:xfrm>
            <a:off x="9457451" y="2942672"/>
            <a:ext cx="4442270" cy="369332"/>
          </a:xfrm>
          <a:prstGeom prst="rect">
            <a:avLst/>
          </a:prstGeom>
        </p:spPr>
        <p:txBody>
          <a:bodyPr wrap="square">
            <a:spAutoFit/>
          </a:bodyPr>
          <a:lstStyle/>
          <a:p>
            <a:r>
              <a:rPr lang="en-US" b="1" i="1" dirty="0">
                <a:solidFill>
                  <a:srgbClr val="FF0000"/>
                </a:solidFill>
                <a:sym typeface="Wingdings" panose="05000000000000000000" pitchFamily="2" charset="2"/>
              </a:rPr>
              <a:t>…with renal failure…</a:t>
            </a:r>
            <a:endParaRPr lang="en-US" b="1" dirty="0">
              <a:solidFill>
                <a:srgbClr val="FF0000"/>
              </a:solidFill>
            </a:endParaRPr>
          </a:p>
        </p:txBody>
      </p:sp>
      <p:sp>
        <p:nvSpPr>
          <p:cNvPr id="21" name="Rectangle 20">
            <a:extLst>
              <a:ext uri="{FF2B5EF4-FFF2-40B4-BE49-F238E27FC236}">
                <a16:creationId xmlns:a16="http://schemas.microsoft.com/office/drawing/2014/main" id="{F4D46E6E-78FE-8B10-C88F-703D733A573D}"/>
              </a:ext>
            </a:extLst>
          </p:cNvPr>
          <p:cNvSpPr/>
          <p:nvPr/>
        </p:nvSpPr>
        <p:spPr>
          <a:xfrm>
            <a:off x="9510406" y="4687669"/>
            <a:ext cx="2420051" cy="646331"/>
          </a:xfrm>
          <a:prstGeom prst="rect">
            <a:avLst/>
          </a:prstGeom>
        </p:spPr>
        <p:txBody>
          <a:bodyPr wrap="square">
            <a:spAutoFit/>
          </a:bodyPr>
          <a:lstStyle/>
          <a:p>
            <a:r>
              <a:rPr lang="en-US" b="1" i="1" dirty="0">
                <a:solidFill>
                  <a:srgbClr val="FF0000"/>
                </a:solidFill>
                <a:sym typeface="Wingdings" panose="05000000000000000000" pitchFamily="2" charset="2"/>
              </a:rPr>
              <a:t>…and received </a:t>
            </a:r>
            <a:r>
              <a:rPr lang="en-US" b="1" i="1" dirty="0" err="1">
                <a:solidFill>
                  <a:srgbClr val="FF0000"/>
                </a:solidFill>
                <a:sym typeface="Wingdings" panose="05000000000000000000" pitchFamily="2" charset="2"/>
              </a:rPr>
              <a:t>sugammadex</a:t>
            </a:r>
            <a:r>
              <a:rPr lang="en-US" b="1" i="1" dirty="0">
                <a:solidFill>
                  <a:srgbClr val="FF0000"/>
                </a:solidFill>
                <a:sym typeface="Wingdings" panose="05000000000000000000" pitchFamily="2" charset="2"/>
              </a:rPr>
              <a:t>?</a:t>
            </a:r>
            <a:endParaRPr lang="en-US" b="1" dirty="0">
              <a:solidFill>
                <a:srgbClr val="FF0000"/>
              </a:solidFill>
            </a:endParaRPr>
          </a:p>
        </p:txBody>
      </p:sp>
      <p:sp>
        <p:nvSpPr>
          <p:cNvPr id="22" name="Rectangle 21">
            <a:extLst>
              <a:ext uri="{FF2B5EF4-FFF2-40B4-BE49-F238E27FC236}">
                <a16:creationId xmlns:a16="http://schemas.microsoft.com/office/drawing/2014/main" id="{567DFA28-CC43-4258-F333-2440524CC91D}"/>
              </a:ext>
            </a:extLst>
          </p:cNvPr>
          <p:cNvSpPr/>
          <p:nvPr/>
        </p:nvSpPr>
        <p:spPr bwMode="auto">
          <a:xfrm>
            <a:off x="7988300" y="2736849"/>
            <a:ext cx="1449190" cy="283607"/>
          </a:xfrm>
          <a:prstGeom prst="rect">
            <a:avLst/>
          </a:prstGeom>
          <a:noFill/>
          <a:ln w="44450" cap="flat" cmpd="sng" algn="ctr">
            <a:solidFill>
              <a:srgbClr val="FF0000"/>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eaLnBrk="0" hangingPunct="0"/>
            <a:endParaRPr lang="en-US" sz="3600">
              <a:latin typeface="Arial" charset="0"/>
            </a:endParaRPr>
          </a:p>
        </p:txBody>
      </p:sp>
      <p:sp>
        <p:nvSpPr>
          <p:cNvPr id="23" name="Rectangle 22">
            <a:extLst>
              <a:ext uri="{FF2B5EF4-FFF2-40B4-BE49-F238E27FC236}">
                <a16:creationId xmlns:a16="http://schemas.microsoft.com/office/drawing/2014/main" id="{A966264D-0D7B-F37D-54CC-4C1C12601FC6}"/>
              </a:ext>
            </a:extLst>
          </p:cNvPr>
          <p:cNvSpPr/>
          <p:nvPr/>
        </p:nvSpPr>
        <p:spPr bwMode="auto">
          <a:xfrm>
            <a:off x="7988301" y="3020457"/>
            <a:ext cx="1449190" cy="568889"/>
          </a:xfrm>
          <a:prstGeom prst="rect">
            <a:avLst/>
          </a:prstGeom>
          <a:noFill/>
          <a:ln w="44450" cap="flat" cmpd="sng" algn="ctr">
            <a:solidFill>
              <a:srgbClr val="FF0000"/>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eaLnBrk="0" hangingPunct="0"/>
            <a:endParaRPr lang="en-US" sz="3600">
              <a:latin typeface="Arial" charset="0"/>
            </a:endParaRPr>
          </a:p>
        </p:txBody>
      </p:sp>
      <p:sp>
        <p:nvSpPr>
          <p:cNvPr id="24" name="Rectangle 23">
            <a:extLst>
              <a:ext uri="{FF2B5EF4-FFF2-40B4-BE49-F238E27FC236}">
                <a16:creationId xmlns:a16="http://schemas.microsoft.com/office/drawing/2014/main" id="{EBA8B885-8D06-4F97-2211-7CFE8C2052B7}"/>
              </a:ext>
            </a:extLst>
          </p:cNvPr>
          <p:cNvSpPr/>
          <p:nvPr/>
        </p:nvSpPr>
        <p:spPr bwMode="auto">
          <a:xfrm>
            <a:off x="7988302" y="3589346"/>
            <a:ext cx="1449190" cy="487180"/>
          </a:xfrm>
          <a:prstGeom prst="rect">
            <a:avLst/>
          </a:prstGeom>
          <a:noFill/>
          <a:ln w="44450" cap="flat" cmpd="sng" algn="ctr">
            <a:solidFill>
              <a:srgbClr val="FF0000"/>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eaLnBrk="0" hangingPunct="0"/>
            <a:endParaRPr lang="en-US" sz="3600">
              <a:latin typeface="Arial" charset="0"/>
            </a:endParaRPr>
          </a:p>
        </p:txBody>
      </p:sp>
      <p:sp>
        <p:nvSpPr>
          <p:cNvPr id="25" name="Rectangle 24">
            <a:extLst>
              <a:ext uri="{FF2B5EF4-FFF2-40B4-BE49-F238E27FC236}">
                <a16:creationId xmlns:a16="http://schemas.microsoft.com/office/drawing/2014/main" id="{4463EC99-3BD4-5001-221A-8DB83F6E4669}"/>
              </a:ext>
            </a:extLst>
          </p:cNvPr>
          <p:cNvSpPr/>
          <p:nvPr/>
        </p:nvSpPr>
        <p:spPr bwMode="auto">
          <a:xfrm>
            <a:off x="7988301" y="4069712"/>
            <a:ext cx="1449190" cy="512856"/>
          </a:xfrm>
          <a:prstGeom prst="rect">
            <a:avLst/>
          </a:prstGeom>
          <a:noFill/>
          <a:ln w="44450" cap="flat" cmpd="sng" algn="ctr">
            <a:solidFill>
              <a:srgbClr val="FF0000"/>
            </a:solidFill>
            <a:prstDash val="solid"/>
            <a:round/>
            <a:headEnd type="none" w="med" len="med"/>
            <a:tailEnd type="none" w="med" len="med"/>
          </a:ln>
          <a:effectLst/>
        </p:spPr>
        <p:txBody>
          <a:bodyPr vert="horz" wrap="square" lIns="182880" tIns="91440" rIns="182880" bIns="91440" numCol="1" rtlCol="0" anchor="t" anchorCtr="0" compatLnSpc="1">
            <a:prstTxWarp prst="textNoShape">
              <a:avLst/>
            </a:prstTxWarp>
          </a:bodyPr>
          <a:lstStyle/>
          <a:p>
            <a:pPr eaLnBrk="0" hangingPunct="0"/>
            <a:endParaRPr lang="en-US" sz="3600">
              <a:latin typeface="Arial" charset="0"/>
            </a:endParaRPr>
          </a:p>
        </p:txBody>
      </p:sp>
      <p:pic>
        <p:nvPicPr>
          <p:cNvPr id="26" name="Picture 25">
            <a:extLst>
              <a:ext uri="{FF2B5EF4-FFF2-40B4-BE49-F238E27FC236}">
                <a16:creationId xmlns:a16="http://schemas.microsoft.com/office/drawing/2014/main" id="{213702FD-38C8-637B-946E-B25B12991013}"/>
              </a:ext>
            </a:extLst>
          </p:cNvPr>
          <p:cNvPicPr>
            <a:picLocks noChangeAspect="1"/>
          </p:cNvPicPr>
          <p:nvPr/>
        </p:nvPicPr>
        <p:blipFill>
          <a:blip r:embed="rId4"/>
          <a:stretch>
            <a:fillRect/>
          </a:stretch>
        </p:blipFill>
        <p:spPr>
          <a:xfrm>
            <a:off x="1977261" y="1408055"/>
            <a:ext cx="7214992" cy="4773369"/>
          </a:xfrm>
          <a:prstGeom prst="rect">
            <a:avLst/>
          </a:prstGeom>
        </p:spPr>
      </p:pic>
      <p:sp>
        <p:nvSpPr>
          <p:cNvPr id="27" name="Rectangle 2">
            <a:extLst>
              <a:ext uri="{FF2B5EF4-FFF2-40B4-BE49-F238E27FC236}">
                <a16:creationId xmlns:a16="http://schemas.microsoft.com/office/drawing/2014/main" id="{71239F13-20C7-11B8-39F5-2E3501BE3A08}"/>
              </a:ext>
            </a:extLst>
          </p:cNvPr>
          <p:cNvSpPr txBox="1">
            <a:spLocks noChangeArrowheads="1"/>
          </p:cNvSpPr>
          <p:nvPr/>
        </p:nvSpPr>
        <p:spPr bwMode="gray">
          <a:xfrm>
            <a:off x="533400" y="235817"/>
            <a:ext cx="10972801" cy="830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6" tIns="45713" rIns="91426" bIns="45713" numCol="1" anchor="b" anchorCtr="0" compatLnSpc="1">
            <a:prstTxWarp prst="textNoShape">
              <a:avLst/>
            </a:prstTxWarp>
            <a:spAutoFit/>
          </a:bodyPr>
          <a:lstStyle>
            <a:lvl1pPr algn="l" rtl="0" eaLnBrk="0" fontAlgn="base" hangingPunct="0">
              <a:spcBef>
                <a:spcPct val="30000"/>
              </a:spcBef>
              <a:spcAft>
                <a:spcPct val="0"/>
              </a:spcAft>
              <a:defRPr sz="2800">
                <a:solidFill>
                  <a:srgbClr val="002060"/>
                </a:solidFill>
                <a:latin typeface="Calibri" panose="020F0502020204030204" pitchFamily="34" charset="0"/>
                <a:ea typeface="ＭＳ Ｐゴシック" charset="0"/>
                <a:cs typeface="Calibri" panose="020F0502020204030204" pitchFamily="34" charset="0"/>
              </a:defRPr>
            </a:lvl1pPr>
            <a:lvl2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2pPr>
            <a:lvl3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3pPr>
            <a:lvl4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4pPr>
            <a:lvl5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5pPr>
            <a:lvl6pPr marL="457200" algn="l" rtl="0" fontAlgn="base">
              <a:spcBef>
                <a:spcPct val="30000"/>
              </a:spcBef>
              <a:spcAft>
                <a:spcPct val="0"/>
              </a:spcAft>
              <a:defRPr sz="2500">
                <a:solidFill>
                  <a:schemeClr val="tx2"/>
                </a:solidFill>
                <a:latin typeface="Arial" charset="0"/>
              </a:defRPr>
            </a:lvl6pPr>
            <a:lvl7pPr marL="914400" algn="l" rtl="0" fontAlgn="base">
              <a:spcBef>
                <a:spcPct val="30000"/>
              </a:spcBef>
              <a:spcAft>
                <a:spcPct val="0"/>
              </a:spcAft>
              <a:defRPr sz="2500">
                <a:solidFill>
                  <a:schemeClr val="tx2"/>
                </a:solidFill>
                <a:latin typeface="Arial" charset="0"/>
              </a:defRPr>
            </a:lvl7pPr>
            <a:lvl8pPr marL="1371600" algn="l" rtl="0" fontAlgn="base">
              <a:spcBef>
                <a:spcPct val="30000"/>
              </a:spcBef>
              <a:spcAft>
                <a:spcPct val="0"/>
              </a:spcAft>
              <a:defRPr sz="2500">
                <a:solidFill>
                  <a:schemeClr val="tx2"/>
                </a:solidFill>
                <a:latin typeface="Arial" charset="0"/>
              </a:defRPr>
            </a:lvl8pPr>
            <a:lvl9pPr marL="1828800" algn="l" rtl="0" fontAlgn="base">
              <a:spcBef>
                <a:spcPct val="30000"/>
              </a:spcBef>
              <a:spcAft>
                <a:spcPct val="0"/>
              </a:spcAft>
              <a:defRPr sz="2500">
                <a:solidFill>
                  <a:schemeClr val="tx2"/>
                </a:solidFill>
                <a:latin typeface="Arial" charset="0"/>
              </a:defRPr>
            </a:lvl9pPr>
          </a:lstStyle>
          <a:p>
            <a:r>
              <a:rPr lang="en-US" sz="4800" b="1" i="1" kern="0" dirty="0"/>
              <a:t>Democratized Access – MPOG DataDirect</a:t>
            </a:r>
            <a:endParaRPr lang="en-US" sz="4800" kern="0" dirty="0"/>
          </a:p>
        </p:txBody>
      </p:sp>
    </p:spTree>
    <p:extLst>
      <p:ext uri="{BB962C8B-B14F-4D97-AF65-F5344CB8AC3E}">
        <p14:creationId xmlns:p14="http://schemas.microsoft.com/office/powerpoint/2010/main" val="32422152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par>
                                <p:cTn id="12" presetID="1"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500"/>
                                        <p:tgtEl>
                                          <p:spTgt spid="23"/>
                                        </p:tgtEl>
                                      </p:cBhvr>
                                    </p:animEffec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animBg="1"/>
      <p:bldP spid="23" grpId="0" animBg="1"/>
      <p:bldP spid="24" grpId="0" animBg="1"/>
      <p:bldP spid="2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4CDE9C8-B2BC-243E-D12E-60CCAA1DB55E}"/>
              </a:ext>
            </a:extLst>
          </p:cNvPr>
          <p:cNvPicPr>
            <a:picLocks noChangeAspect="1"/>
          </p:cNvPicPr>
          <p:nvPr/>
        </p:nvPicPr>
        <p:blipFill rotWithShape="1">
          <a:blip r:embed="rId3"/>
          <a:srcRect r="24743" b="-2"/>
          <a:stretch/>
        </p:blipFill>
        <p:spPr>
          <a:xfrm>
            <a:off x="5878849" y="10"/>
            <a:ext cx="6313150" cy="6857987"/>
          </a:xfrm>
          <a:custGeom>
            <a:avLst/>
            <a:gdLst>
              <a:gd name="connsiteX0" fmla="*/ 65565 w 6313150"/>
              <a:gd name="connsiteY0" fmla="*/ 0 h 6857997"/>
              <a:gd name="connsiteX1" fmla="*/ 6313150 w 6313150"/>
              <a:gd name="connsiteY1" fmla="*/ 0 h 6857997"/>
              <a:gd name="connsiteX2" fmla="*/ 6313150 w 6313150"/>
              <a:gd name="connsiteY2" fmla="*/ 6857997 h 6857997"/>
              <a:gd name="connsiteX3" fmla="*/ 3293946 w 6313150"/>
              <a:gd name="connsiteY3" fmla="*/ 6857997 h 6857997"/>
              <a:gd name="connsiteX4" fmla="*/ 3235857 w 6313150"/>
              <a:gd name="connsiteY4" fmla="*/ 6823061 h 6857997"/>
              <a:gd name="connsiteX5" fmla="*/ 0 w 6313150"/>
              <a:gd name="connsiteY5" fmla="*/ 951803 h 6857997"/>
              <a:gd name="connsiteX6" fmla="*/ 31536 w 6313150"/>
              <a:gd name="connsiteY6" fmla="*/ 285771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13150" h="6857997">
                <a:moveTo>
                  <a:pt x="65565" y="0"/>
                </a:moveTo>
                <a:lnTo>
                  <a:pt x="6313150" y="0"/>
                </a:lnTo>
                <a:lnTo>
                  <a:pt x="6313150" y="6857997"/>
                </a:lnTo>
                <a:lnTo>
                  <a:pt x="3293946" y="6857997"/>
                </a:lnTo>
                <a:lnTo>
                  <a:pt x="3235857" y="6823061"/>
                </a:lnTo>
                <a:cubicBezTo>
                  <a:pt x="1291240" y="5592803"/>
                  <a:pt x="0" y="3423096"/>
                  <a:pt x="0" y="951803"/>
                </a:cubicBezTo>
                <a:cubicBezTo>
                  <a:pt x="0" y="727140"/>
                  <a:pt x="10673" y="504970"/>
                  <a:pt x="31536" y="285771"/>
                </a:cubicBezTo>
                <a:close/>
              </a:path>
            </a:pathLst>
          </a:custGeom>
        </p:spPr>
      </p:pic>
      <p:sp>
        <p:nvSpPr>
          <p:cNvPr id="5" name="Content Placeholder 2">
            <a:extLst>
              <a:ext uri="{FF2B5EF4-FFF2-40B4-BE49-F238E27FC236}">
                <a16:creationId xmlns:a16="http://schemas.microsoft.com/office/drawing/2014/main" id="{BA4529E0-521D-6C98-3038-1E60408E1C3C}"/>
              </a:ext>
            </a:extLst>
          </p:cNvPr>
          <p:cNvSpPr>
            <a:spLocks noGrp="1"/>
          </p:cNvSpPr>
          <p:nvPr>
            <p:ph idx="1"/>
          </p:nvPr>
        </p:nvSpPr>
        <p:spPr>
          <a:xfrm>
            <a:off x="609602" y="609600"/>
            <a:ext cx="4952998" cy="4866494"/>
          </a:xfrm>
        </p:spPr>
        <p:txBody>
          <a:bodyPr/>
          <a:lstStyle/>
          <a:p>
            <a:pPr marL="0" indent="0" algn="ctr">
              <a:buNone/>
            </a:pPr>
            <a:r>
              <a:rPr lang="en-US" sz="4400" b="1" dirty="0"/>
              <a:t>About MPOG</a:t>
            </a:r>
          </a:p>
        </p:txBody>
      </p:sp>
      <p:sp>
        <p:nvSpPr>
          <p:cNvPr id="2" name="Google Shape;558;p106">
            <a:extLst>
              <a:ext uri="{FF2B5EF4-FFF2-40B4-BE49-F238E27FC236}">
                <a16:creationId xmlns:a16="http://schemas.microsoft.com/office/drawing/2014/main" id="{513B092A-5C70-B762-54F5-7AF71808B7FD}"/>
              </a:ext>
            </a:extLst>
          </p:cNvPr>
          <p:cNvSpPr txBox="1"/>
          <p:nvPr/>
        </p:nvSpPr>
        <p:spPr>
          <a:xfrm>
            <a:off x="628169" y="2133600"/>
            <a:ext cx="5593402" cy="3707519"/>
          </a:xfrm>
          <a:prstGeom prst="rect">
            <a:avLst/>
          </a:prstGeom>
          <a:noFill/>
          <a:ln>
            <a:noFill/>
          </a:ln>
        </p:spPr>
        <p:txBody>
          <a:bodyPr spcFirstLastPara="1" wrap="square" lIns="68575" tIns="34275" rIns="68575" bIns="34275" anchor="t" anchorCtr="0">
            <a:noAutofit/>
          </a:bodyPr>
          <a:lstStyle/>
          <a:p>
            <a:pPr marL="177800" marR="0" lvl="0" indent="-196850" algn="l" rtl="0">
              <a:lnSpc>
                <a:spcPct val="90000"/>
              </a:lnSpc>
              <a:spcBef>
                <a:spcPts val="0"/>
              </a:spcBef>
              <a:spcAft>
                <a:spcPts val="0"/>
              </a:spcAft>
              <a:buClr>
                <a:schemeClr val="dk1"/>
              </a:buClr>
              <a:buSzPts val="1700"/>
              <a:buFont typeface="Arial"/>
              <a:buChar char="•"/>
            </a:pPr>
            <a:r>
              <a:rPr lang="en" sz="2800" b="0" i="0" u="none" strike="noStrike" cap="none" dirty="0">
                <a:solidFill>
                  <a:srgbClr val="002060"/>
                </a:solidFill>
                <a:latin typeface="Calibri"/>
                <a:ea typeface="Calibri"/>
                <a:cs typeface="Calibri"/>
                <a:sym typeface="Calibri"/>
              </a:rPr>
              <a:t>Formed in 2008</a:t>
            </a:r>
            <a:endParaRPr sz="2800" b="0" i="0" u="none" strike="noStrike" cap="none" dirty="0">
              <a:solidFill>
                <a:srgbClr val="002060"/>
              </a:solidFill>
              <a:latin typeface="Calibri"/>
              <a:ea typeface="Calibri"/>
              <a:cs typeface="Calibri"/>
              <a:sym typeface="Calibri"/>
            </a:endParaRPr>
          </a:p>
          <a:p>
            <a:pPr marL="914400" marR="0" lvl="1" indent="-311150" algn="l" rtl="0">
              <a:lnSpc>
                <a:spcPct val="90000"/>
              </a:lnSpc>
              <a:spcBef>
                <a:spcPts val="0"/>
              </a:spcBef>
              <a:spcAft>
                <a:spcPts val="600"/>
              </a:spcAft>
              <a:buClr>
                <a:schemeClr val="dk1"/>
              </a:buClr>
              <a:buSzPts val="1300"/>
              <a:buFont typeface="Calibri"/>
              <a:buChar char="○"/>
            </a:pPr>
            <a:r>
              <a:rPr lang="en" sz="2800" dirty="0">
                <a:solidFill>
                  <a:srgbClr val="002060"/>
                </a:solidFill>
                <a:latin typeface="Calibri"/>
                <a:ea typeface="Calibri"/>
                <a:cs typeface="Calibri"/>
                <a:sym typeface="Calibri"/>
              </a:rPr>
              <a:t>Pediatric program est. 2019</a:t>
            </a:r>
            <a:endParaRPr sz="2800" dirty="0">
              <a:solidFill>
                <a:srgbClr val="002060"/>
              </a:solidFill>
              <a:latin typeface="Calibri"/>
              <a:ea typeface="Calibri"/>
              <a:cs typeface="Calibri"/>
              <a:sym typeface="Calibri"/>
            </a:endParaRPr>
          </a:p>
          <a:p>
            <a:pPr marL="177800" marR="0" lvl="0" indent="-196850" algn="l" rtl="0">
              <a:lnSpc>
                <a:spcPct val="90000"/>
              </a:lnSpc>
              <a:spcBef>
                <a:spcPts val="800"/>
              </a:spcBef>
              <a:spcAft>
                <a:spcPts val="600"/>
              </a:spcAft>
              <a:buClr>
                <a:schemeClr val="dk1"/>
              </a:buClr>
              <a:buSzPts val="1700"/>
              <a:buFont typeface="Arial"/>
              <a:buChar char="•"/>
            </a:pPr>
            <a:r>
              <a:rPr lang="en" sz="2800" b="0" i="0" u="none" strike="noStrike" cap="none" dirty="0">
                <a:solidFill>
                  <a:srgbClr val="002060"/>
                </a:solidFill>
                <a:latin typeface="Calibri"/>
                <a:ea typeface="Calibri"/>
                <a:cs typeface="Calibri"/>
                <a:sym typeface="Calibri"/>
              </a:rPr>
              <a:t>Non-profit academic and community hospital</a:t>
            </a:r>
            <a:r>
              <a:rPr lang="en-US" sz="2800" b="0" i="0" u="none" strike="noStrike" cap="none" dirty="0">
                <a:solidFill>
                  <a:srgbClr val="002060"/>
                </a:solidFill>
                <a:latin typeface="Calibri"/>
                <a:ea typeface="Calibri"/>
                <a:cs typeface="Calibri"/>
                <a:sym typeface="Calibri"/>
              </a:rPr>
              <a:t>s</a:t>
            </a:r>
            <a:endParaRPr sz="2800" dirty="0">
              <a:solidFill>
                <a:srgbClr val="002060"/>
              </a:solidFill>
            </a:endParaRPr>
          </a:p>
          <a:p>
            <a:pPr marL="177800" marR="0" lvl="0" indent="-196850" algn="l" rtl="0">
              <a:lnSpc>
                <a:spcPct val="90000"/>
              </a:lnSpc>
              <a:spcBef>
                <a:spcPts val="800"/>
              </a:spcBef>
              <a:spcAft>
                <a:spcPts val="600"/>
              </a:spcAft>
              <a:buClr>
                <a:schemeClr val="dk1"/>
              </a:buClr>
              <a:buSzPts val="1700"/>
              <a:buFont typeface="Arial"/>
              <a:buChar char="•"/>
            </a:pPr>
            <a:r>
              <a:rPr lang="en" sz="2800" b="0" i="0" u="none" strike="noStrike" cap="none" dirty="0">
                <a:solidFill>
                  <a:srgbClr val="002060"/>
                </a:solidFill>
                <a:latin typeface="Calibri"/>
                <a:ea typeface="Calibri"/>
                <a:cs typeface="Calibri"/>
                <a:sym typeface="Calibri"/>
              </a:rPr>
              <a:t>Aggregate EHR data</a:t>
            </a:r>
            <a:r>
              <a:rPr lang="en" sz="2800" dirty="0">
                <a:solidFill>
                  <a:srgbClr val="002060"/>
                </a:solidFill>
                <a:latin typeface="Calibri"/>
                <a:ea typeface="Calibri"/>
                <a:cs typeface="Calibri"/>
                <a:sym typeface="Calibri"/>
              </a:rPr>
              <a:t> &amp; </a:t>
            </a:r>
            <a:r>
              <a:rPr lang="en" sz="2800" b="0" i="0" u="none" strike="noStrike" cap="none" dirty="0">
                <a:solidFill>
                  <a:srgbClr val="002060"/>
                </a:solidFill>
                <a:latin typeface="Calibri"/>
                <a:ea typeface="Calibri"/>
                <a:cs typeface="Calibri"/>
                <a:sym typeface="Calibri"/>
              </a:rPr>
              <a:t>complementary data sources</a:t>
            </a:r>
            <a:endParaRPr sz="3600" dirty="0">
              <a:solidFill>
                <a:srgbClr val="002060"/>
              </a:solidFill>
            </a:endParaRPr>
          </a:p>
          <a:p>
            <a:pPr marL="177800" marR="0" lvl="0" indent="-177800" algn="l" rtl="0">
              <a:lnSpc>
                <a:spcPct val="90000"/>
              </a:lnSpc>
              <a:spcBef>
                <a:spcPts val="800"/>
              </a:spcBef>
              <a:spcAft>
                <a:spcPts val="0"/>
              </a:spcAft>
              <a:buClr>
                <a:schemeClr val="dk1"/>
              </a:buClr>
              <a:buSzPts val="1400"/>
              <a:buFont typeface="Calibri"/>
              <a:buChar char="•"/>
            </a:pPr>
            <a:r>
              <a:rPr lang="en" sz="2800" dirty="0">
                <a:solidFill>
                  <a:srgbClr val="002060"/>
                </a:solidFill>
                <a:latin typeface="Calibri"/>
                <a:ea typeface="Calibri"/>
                <a:cs typeface="Calibri"/>
                <a:sym typeface="Calibri"/>
              </a:rPr>
              <a:t>Dual mission of Quality &amp; Research</a:t>
            </a:r>
            <a:endParaRPr sz="2800" dirty="0">
              <a:solidFill>
                <a:srgbClr val="002060"/>
              </a:solidFill>
              <a:latin typeface="Calibri"/>
              <a:ea typeface="Calibri"/>
              <a:cs typeface="Calibri"/>
              <a:sym typeface="Calibri"/>
            </a:endParaRPr>
          </a:p>
        </p:txBody>
      </p:sp>
      <p:cxnSp>
        <p:nvCxnSpPr>
          <p:cNvPr id="3" name="Google Shape;557;p106">
            <a:extLst>
              <a:ext uri="{FF2B5EF4-FFF2-40B4-BE49-F238E27FC236}">
                <a16:creationId xmlns:a16="http://schemas.microsoft.com/office/drawing/2014/main" id="{4FD7BB76-CBFB-840A-B786-ABA5F1B9A8D5}"/>
              </a:ext>
            </a:extLst>
          </p:cNvPr>
          <p:cNvCxnSpPr>
            <a:cxnSpLocks/>
          </p:cNvCxnSpPr>
          <p:nvPr/>
        </p:nvCxnSpPr>
        <p:spPr>
          <a:xfrm>
            <a:off x="491490" y="1737360"/>
            <a:ext cx="4842510" cy="0"/>
          </a:xfrm>
          <a:prstGeom prst="straightConnector1">
            <a:avLst/>
          </a:prstGeom>
          <a:noFill/>
          <a:ln w="53975" cap="sq" cmpd="sng">
            <a:solidFill>
              <a:srgbClr val="002060"/>
            </a:solidFill>
            <a:prstDash val="solid"/>
            <a:miter lim="800000"/>
            <a:headEnd type="none" w="sm" len="sm"/>
            <a:tailEnd type="none" w="sm" len="sm"/>
          </a:ln>
        </p:spPr>
      </p:cxnSp>
    </p:spTree>
    <p:extLst>
      <p:ext uri="{BB962C8B-B14F-4D97-AF65-F5344CB8AC3E}">
        <p14:creationId xmlns:p14="http://schemas.microsoft.com/office/powerpoint/2010/main" val="19760231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FC860F4E-6BE0-5042-96FF-0C52D80A3712}"/>
              </a:ext>
            </a:extLst>
          </p:cNvPr>
          <p:cNvSpPr/>
          <p:nvPr/>
        </p:nvSpPr>
        <p:spPr bwMode="auto">
          <a:xfrm>
            <a:off x="357052" y="128452"/>
            <a:ext cx="4214948" cy="6653348"/>
          </a:xfrm>
          <a:prstGeom prst="rect">
            <a:avLst/>
          </a:prstGeom>
          <a:solidFill>
            <a:schemeClr val="tx2">
              <a:lumMod val="20000"/>
              <a:lumOff val="80000"/>
              <a:alpha val="49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34" name="Flowchart: Magnetic Disk 33">
            <a:extLst>
              <a:ext uri="{FF2B5EF4-FFF2-40B4-BE49-F238E27FC236}">
                <a16:creationId xmlns:a16="http://schemas.microsoft.com/office/drawing/2014/main" id="{B644F293-469C-ADE4-DD34-3C2883701ED8}"/>
              </a:ext>
            </a:extLst>
          </p:cNvPr>
          <p:cNvSpPr/>
          <p:nvPr/>
        </p:nvSpPr>
        <p:spPr bwMode="auto">
          <a:xfrm>
            <a:off x="2963091" y="1265469"/>
            <a:ext cx="1010192" cy="618311"/>
          </a:xfrm>
          <a:prstGeom prst="flowChartMagneticDisk">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35" name="Flowchart: Magnetic Disk 34">
            <a:extLst>
              <a:ext uri="{FF2B5EF4-FFF2-40B4-BE49-F238E27FC236}">
                <a16:creationId xmlns:a16="http://schemas.microsoft.com/office/drawing/2014/main" id="{03EDA535-2190-9FD8-1981-09921D672199}"/>
              </a:ext>
            </a:extLst>
          </p:cNvPr>
          <p:cNvSpPr/>
          <p:nvPr/>
        </p:nvSpPr>
        <p:spPr bwMode="auto">
          <a:xfrm>
            <a:off x="784511" y="1033604"/>
            <a:ext cx="615453" cy="618311"/>
          </a:xfrm>
          <a:prstGeom prst="flowChartMagneticDisk">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charset="0"/>
                <a:ea typeface="+mn-ea"/>
                <a:cs typeface="+mn-cs"/>
              </a:rPr>
              <a:t>EHR</a:t>
            </a:r>
          </a:p>
        </p:txBody>
      </p:sp>
      <p:sp>
        <p:nvSpPr>
          <p:cNvPr id="36" name="Flowchart: Magnetic Disk 35">
            <a:extLst>
              <a:ext uri="{FF2B5EF4-FFF2-40B4-BE49-F238E27FC236}">
                <a16:creationId xmlns:a16="http://schemas.microsoft.com/office/drawing/2014/main" id="{9B5CC225-09E6-D5EA-8B83-09A9EBFD584E}"/>
              </a:ext>
            </a:extLst>
          </p:cNvPr>
          <p:cNvSpPr/>
          <p:nvPr/>
        </p:nvSpPr>
        <p:spPr bwMode="auto">
          <a:xfrm>
            <a:off x="1462286" y="1255126"/>
            <a:ext cx="615453" cy="618311"/>
          </a:xfrm>
          <a:prstGeom prst="flowChartMagneticDisk">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charset="0"/>
                <a:ea typeface="+mn-ea"/>
                <a:cs typeface="+mn-cs"/>
              </a:rPr>
              <a:t>registry</a:t>
            </a:r>
          </a:p>
        </p:txBody>
      </p:sp>
      <p:sp>
        <p:nvSpPr>
          <p:cNvPr id="37" name="Flowchart: Magnetic Disk 36">
            <a:extLst>
              <a:ext uri="{FF2B5EF4-FFF2-40B4-BE49-F238E27FC236}">
                <a16:creationId xmlns:a16="http://schemas.microsoft.com/office/drawing/2014/main" id="{CBA4D4A7-B6B0-3C40-01B9-45B5A33DC36D}"/>
              </a:ext>
            </a:extLst>
          </p:cNvPr>
          <p:cNvSpPr/>
          <p:nvPr/>
        </p:nvSpPr>
        <p:spPr bwMode="auto">
          <a:xfrm>
            <a:off x="784511" y="1736823"/>
            <a:ext cx="615454" cy="618311"/>
          </a:xfrm>
          <a:prstGeom prst="flowChartMagneticDisk">
            <a:avLst/>
          </a:prstGeom>
          <a:solidFill>
            <a:srgbClr val="3399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billing</a:t>
            </a:r>
          </a:p>
        </p:txBody>
      </p:sp>
      <p:sp>
        <p:nvSpPr>
          <p:cNvPr id="38" name="Flowchart: Magnetic Disk 37">
            <a:extLst>
              <a:ext uri="{FF2B5EF4-FFF2-40B4-BE49-F238E27FC236}">
                <a16:creationId xmlns:a16="http://schemas.microsoft.com/office/drawing/2014/main" id="{CC711185-34BB-8AAC-9394-9334B523855A}"/>
              </a:ext>
            </a:extLst>
          </p:cNvPr>
          <p:cNvSpPr/>
          <p:nvPr/>
        </p:nvSpPr>
        <p:spPr bwMode="auto">
          <a:xfrm>
            <a:off x="2963091" y="3172099"/>
            <a:ext cx="1010192" cy="618311"/>
          </a:xfrm>
          <a:prstGeom prst="flowChartMagneticDisk">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39" name="Flowchart: Magnetic Disk 38">
            <a:extLst>
              <a:ext uri="{FF2B5EF4-FFF2-40B4-BE49-F238E27FC236}">
                <a16:creationId xmlns:a16="http://schemas.microsoft.com/office/drawing/2014/main" id="{7740C5D2-40AA-60E7-4DF5-BBB06AAF73CD}"/>
              </a:ext>
            </a:extLst>
          </p:cNvPr>
          <p:cNvSpPr/>
          <p:nvPr/>
        </p:nvSpPr>
        <p:spPr bwMode="auto">
          <a:xfrm>
            <a:off x="2963091" y="5113024"/>
            <a:ext cx="1010192" cy="618311"/>
          </a:xfrm>
          <a:prstGeom prst="flowChartMagneticDisk">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40" name="Flowchart: Magnetic Disk 39">
            <a:extLst>
              <a:ext uri="{FF2B5EF4-FFF2-40B4-BE49-F238E27FC236}">
                <a16:creationId xmlns:a16="http://schemas.microsoft.com/office/drawing/2014/main" id="{C72752C1-C69B-FFAC-12A2-1F4583E18AC2}"/>
              </a:ext>
            </a:extLst>
          </p:cNvPr>
          <p:cNvSpPr/>
          <p:nvPr/>
        </p:nvSpPr>
        <p:spPr bwMode="auto">
          <a:xfrm>
            <a:off x="5876109" y="2105300"/>
            <a:ext cx="1822860" cy="2751908"/>
          </a:xfrm>
          <a:prstGeom prst="flowChartMagneticDisk">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41" name="Flowchart: Magnetic Disk 40">
            <a:extLst>
              <a:ext uri="{FF2B5EF4-FFF2-40B4-BE49-F238E27FC236}">
                <a16:creationId xmlns:a16="http://schemas.microsoft.com/office/drawing/2014/main" id="{5B94842E-D4B2-DB09-C3B1-92C22A6EAD6B}"/>
              </a:ext>
            </a:extLst>
          </p:cNvPr>
          <p:cNvSpPr/>
          <p:nvPr/>
        </p:nvSpPr>
        <p:spPr bwMode="auto">
          <a:xfrm>
            <a:off x="784511" y="2962553"/>
            <a:ext cx="615453" cy="618311"/>
          </a:xfrm>
          <a:prstGeom prst="flowChartMagneticDisk">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charset="0"/>
                <a:ea typeface="+mn-ea"/>
                <a:cs typeface="+mn-cs"/>
              </a:rPr>
              <a:t>EHR</a:t>
            </a:r>
          </a:p>
        </p:txBody>
      </p:sp>
      <p:sp>
        <p:nvSpPr>
          <p:cNvPr id="42" name="Flowchart: Magnetic Disk 41">
            <a:extLst>
              <a:ext uri="{FF2B5EF4-FFF2-40B4-BE49-F238E27FC236}">
                <a16:creationId xmlns:a16="http://schemas.microsoft.com/office/drawing/2014/main" id="{8DC893A5-F746-2E44-646A-FE14FE480CFE}"/>
              </a:ext>
            </a:extLst>
          </p:cNvPr>
          <p:cNvSpPr/>
          <p:nvPr/>
        </p:nvSpPr>
        <p:spPr bwMode="auto">
          <a:xfrm>
            <a:off x="1462286" y="3184075"/>
            <a:ext cx="615453" cy="618311"/>
          </a:xfrm>
          <a:prstGeom prst="flowChartMagneticDisk">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a:ln>
                  <a:noFill/>
                </a:ln>
                <a:solidFill>
                  <a:prstClr val="black"/>
                </a:solidFill>
                <a:effectLst/>
                <a:uLnTx/>
                <a:uFillTx/>
                <a:latin typeface="Arial" charset="0"/>
                <a:ea typeface="+mn-ea"/>
                <a:cs typeface="+mn-cs"/>
              </a:rPr>
              <a:t>registry</a:t>
            </a:r>
          </a:p>
        </p:txBody>
      </p:sp>
      <p:sp>
        <p:nvSpPr>
          <p:cNvPr id="43" name="Flowchart: Magnetic Disk 42">
            <a:extLst>
              <a:ext uri="{FF2B5EF4-FFF2-40B4-BE49-F238E27FC236}">
                <a16:creationId xmlns:a16="http://schemas.microsoft.com/office/drawing/2014/main" id="{100F69F4-3424-916F-957A-8C053791E4A4}"/>
              </a:ext>
            </a:extLst>
          </p:cNvPr>
          <p:cNvSpPr/>
          <p:nvPr/>
        </p:nvSpPr>
        <p:spPr bwMode="auto">
          <a:xfrm>
            <a:off x="784511" y="3665772"/>
            <a:ext cx="615454" cy="618311"/>
          </a:xfrm>
          <a:prstGeom prst="flowChartMagneticDisk">
            <a:avLst/>
          </a:prstGeom>
          <a:solidFill>
            <a:srgbClr val="3399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billing</a:t>
            </a:r>
          </a:p>
        </p:txBody>
      </p:sp>
      <p:sp>
        <p:nvSpPr>
          <p:cNvPr id="44" name="Flowchart: Magnetic Disk 43">
            <a:extLst>
              <a:ext uri="{FF2B5EF4-FFF2-40B4-BE49-F238E27FC236}">
                <a16:creationId xmlns:a16="http://schemas.microsoft.com/office/drawing/2014/main" id="{A8A86F1F-0994-E427-966B-435875994267}"/>
              </a:ext>
            </a:extLst>
          </p:cNvPr>
          <p:cNvSpPr/>
          <p:nvPr/>
        </p:nvSpPr>
        <p:spPr bwMode="auto">
          <a:xfrm>
            <a:off x="784510" y="4891502"/>
            <a:ext cx="615453" cy="618311"/>
          </a:xfrm>
          <a:prstGeom prst="flowChartMagneticDisk">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charset="0"/>
                <a:ea typeface="+mn-ea"/>
                <a:cs typeface="+mn-cs"/>
              </a:rPr>
              <a:t>EHR</a:t>
            </a:r>
          </a:p>
        </p:txBody>
      </p:sp>
      <p:sp>
        <p:nvSpPr>
          <p:cNvPr id="45" name="Flowchart: Magnetic Disk 44">
            <a:extLst>
              <a:ext uri="{FF2B5EF4-FFF2-40B4-BE49-F238E27FC236}">
                <a16:creationId xmlns:a16="http://schemas.microsoft.com/office/drawing/2014/main" id="{295E478E-FE5B-C09A-8746-6D50339952E1}"/>
              </a:ext>
            </a:extLst>
          </p:cNvPr>
          <p:cNvSpPr/>
          <p:nvPr/>
        </p:nvSpPr>
        <p:spPr bwMode="auto">
          <a:xfrm>
            <a:off x="1462285" y="5113024"/>
            <a:ext cx="615453" cy="618311"/>
          </a:xfrm>
          <a:prstGeom prst="flowChartMagneticDisk">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charset="0"/>
                <a:ea typeface="+mn-ea"/>
                <a:cs typeface="+mn-cs"/>
              </a:rPr>
              <a:t>registry</a:t>
            </a:r>
          </a:p>
        </p:txBody>
      </p:sp>
      <p:sp>
        <p:nvSpPr>
          <p:cNvPr id="46" name="Flowchart: Magnetic Disk 45">
            <a:extLst>
              <a:ext uri="{FF2B5EF4-FFF2-40B4-BE49-F238E27FC236}">
                <a16:creationId xmlns:a16="http://schemas.microsoft.com/office/drawing/2014/main" id="{0242C99B-2C28-8C89-0B7B-CDD09275F476}"/>
              </a:ext>
            </a:extLst>
          </p:cNvPr>
          <p:cNvSpPr/>
          <p:nvPr/>
        </p:nvSpPr>
        <p:spPr bwMode="auto">
          <a:xfrm>
            <a:off x="784510" y="5594721"/>
            <a:ext cx="615454" cy="618311"/>
          </a:xfrm>
          <a:prstGeom prst="flowChartMagneticDisk">
            <a:avLst/>
          </a:prstGeom>
          <a:solidFill>
            <a:srgbClr val="3399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charset="0"/>
                <a:ea typeface="+mn-ea"/>
                <a:cs typeface="+mn-cs"/>
              </a:rPr>
              <a:t>billing</a:t>
            </a:r>
          </a:p>
        </p:txBody>
      </p:sp>
      <p:sp>
        <p:nvSpPr>
          <p:cNvPr id="47" name="TextBox 46">
            <a:extLst>
              <a:ext uri="{FF2B5EF4-FFF2-40B4-BE49-F238E27FC236}">
                <a16:creationId xmlns:a16="http://schemas.microsoft.com/office/drawing/2014/main" id="{AA3C6FFB-147B-8FDD-137C-0E8E60E3C63F}"/>
              </a:ext>
            </a:extLst>
          </p:cNvPr>
          <p:cNvSpPr txBox="1"/>
          <p:nvPr/>
        </p:nvSpPr>
        <p:spPr>
          <a:xfrm>
            <a:off x="901268" y="539978"/>
            <a:ext cx="997389"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Source</a:t>
            </a:r>
          </a:p>
        </p:txBody>
      </p:sp>
      <p:sp>
        <p:nvSpPr>
          <p:cNvPr id="48" name="TextBox 47">
            <a:extLst>
              <a:ext uri="{FF2B5EF4-FFF2-40B4-BE49-F238E27FC236}">
                <a16:creationId xmlns:a16="http://schemas.microsoft.com/office/drawing/2014/main" id="{DCBEF6F9-5AAD-3A86-FFF5-83C572A45A42}"/>
              </a:ext>
            </a:extLst>
          </p:cNvPr>
          <p:cNvSpPr txBox="1"/>
          <p:nvPr/>
        </p:nvSpPr>
        <p:spPr>
          <a:xfrm>
            <a:off x="2664726" y="563822"/>
            <a:ext cx="1709122"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MPOG Local</a:t>
            </a:r>
          </a:p>
        </p:txBody>
      </p:sp>
      <p:sp>
        <p:nvSpPr>
          <p:cNvPr id="49" name="Arrow: Right 48">
            <a:extLst>
              <a:ext uri="{FF2B5EF4-FFF2-40B4-BE49-F238E27FC236}">
                <a16:creationId xmlns:a16="http://schemas.microsoft.com/office/drawing/2014/main" id="{62E0964E-FDC6-BAE1-DF7F-F8C4CB776BE8}"/>
              </a:ext>
            </a:extLst>
          </p:cNvPr>
          <p:cNvSpPr/>
          <p:nvPr/>
        </p:nvSpPr>
        <p:spPr bwMode="auto">
          <a:xfrm>
            <a:off x="2324472" y="1428206"/>
            <a:ext cx="391886" cy="308617"/>
          </a:xfrm>
          <a:prstGeom prst="rightArrow">
            <a:avLst/>
          </a:prstGeom>
          <a:solidFill>
            <a:schemeClr val="tx1">
              <a:lumMod val="95000"/>
              <a:lumOff val="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Arial" charset="0"/>
              <a:ea typeface="+mn-ea"/>
              <a:cs typeface="+mn-cs"/>
            </a:endParaRPr>
          </a:p>
        </p:txBody>
      </p:sp>
      <p:sp>
        <p:nvSpPr>
          <p:cNvPr id="50" name="Arrow: Right 49">
            <a:extLst>
              <a:ext uri="{FF2B5EF4-FFF2-40B4-BE49-F238E27FC236}">
                <a16:creationId xmlns:a16="http://schemas.microsoft.com/office/drawing/2014/main" id="{99D0C00C-1CE4-40C4-3D5C-2D973922225B}"/>
              </a:ext>
            </a:extLst>
          </p:cNvPr>
          <p:cNvSpPr/>
          <p:nvPr/>
        </p:nvSpPr>
        <p:spPr bwMode="auto">
          <a:xfrm>
            <a:off x="2324472" y="3326945"/>
            <a:ext cx="391886" cy="308617"/>
          </a:xfrm>
          <a:prstGeom prst="rightArrow">
            <a:avLst/>
          </a:prstGeom>
          <a:solidFill>
            <a:schemeClr val="tx1">
              <a:lumMod val="95000"/>
              <a:lumOff val="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Arial" charset="0"/>
              <a:ea typeface="+mn-ea"/>
              <a:cs typeface="+mn-cs"/>
            </a:endParaRPr>
          </a:p>
        </p:txBody>
      </p:sp>
      <p:sp>
        <p:nvSpPr>
          <p:cNvPr id="51" name="Arrow: Right 50">
            <a:extLst>
              <a:ext uri="{FF2B5EF4-FFF2-40B4-BE49-F238E27FC236}">
                <a16:creationId xmlns:a16="http://schemas.microsoft.com/office/drawing/2014/main" id="{30542FA9-2DBE-04E6-61F9-1394E85A32EB}"/>
              </a:ext>
            </a:extLst>
          </p:cNvPr>
          <p:cNvSpPr/>
          <p:nvPr/>
        </p:nvSpPr>
        <p:spPr bwMode="auto">
          <a:xfrm>
            <a:off x="2324471" y="5267870"/>
            <a:ext cx="391886" cy="308617"/>
          </a:xfrm>
          <a:prstGeom prst="rightArrow">
            <a:avLst/>
          </a:prstGeom>
          <a:solidFill>
            <a:schemeClr val="tx1">
              <a:lumMod val="95000"/>
              <a:lumOff val="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Arial" charset="0"/>
              <a:ea typeface="+mn-ea"/>
              <a:cs typeface="+mn-cs"/>
            </a:endParaRPr>
          </a:p>
        </p:txBody>
      </p:sp>
      <p:sp>
        <p:nvSpPr>
          <p:cNvPr id="52" name="Arrow: Right 51">
            <a:extLst>
              <a:ext uri="{FF2B5EF4-FFF2-40B4-BE49-F238E27FC236}">
                <a16:creationId xmlns:a16="http://schemas.microsoft.com/office/drawing/2014/main" id="{779207A9-6ADD-3B67-FA24-00F0985B9D01}"/>
              </a:ext>
            </a:extLst>
          </p:cNvPr>
          <p:cNvSpPr/>
          <p:nvPr/>
        </p:nvSpPr>
        <p:spPr bwMode="auto">
          <a:xfrm rot="1931320">
            <a:off x="4195976" y="2131349"/>
            <a:ext cx="1339999" cy="308617"/>
          </a:xfrm>
          <a:prstGeom prst="rightArrow">
            <a:avLst>
              <a:gd name="adj1" fmla="val 50000"/>
              <a:gd name="adj2" fmla="val 50000"/>
            </a:avLst>
          </a:prstGeom>
          <a:solidFill>
            <a:schemeClr val="tx1">
              <a:lumMod val="95000"/>
              <a:lumOff val="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Arial" charset="0"/>
              <a:ea typeface="+mn-ea"/>
              <a:cs typeface="+mn-cs"/>
            </a:endParaRPr>
          </a:p>
        </p:txBody>
      </p:sp>
      <p:sp>
        <p:nvSpPr>
          <p:cNvPr id="53" name="Arrow: Right 52">
            <a:extLst>
              <a:ext uri="{FF2B5EF4-FFF2-40B4-BE49-F238E27FC236}">
                <a16:creationId xmlns:a16="http://schemas.microsoft.com/office/drawing/2014/main" id="{4B4A6BB5-14A6-90B9-BAAA-53E4CB966BE0}"/>
              </a:ext>
            </a:extLst>
          </p:cNvPr>
          <p:cNvSpPr/>
          <p:nvPr/>
        </p:nvSpPr>
        <p:spPr bwMode="auto">
          <a:xfrm>
            <a:off x="4220017" y="3326944"/>
            <a:ext cx="1283176" cy="308617"/>
          </a:xfrm>
          <a:prstGeom prst="rightArrow">
            <a:avLst>
              <a:gd name="adj1" fmla="val 50000"/>
              <a:gd name="adj2" fmla="val 50000"/>
            </a:avLst>
          </a:prstGeom>
          <a:solidFill>
            <a:schemeClr val="tx1">
              <a:lumMod val="95000"/>
              <a:lumOff val="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Arial" charset="0"/>
              <a:ea typeface="+mn-ea"/>
              <a:cs typeface="+mn-cs"/>
            </a:endParaRPr>
          </a:p>
        </p:txBody>
      </p:sp>
      <p:sp>
        <p:nvSpPr>
          <p:cNvPr id="54" name="Arrow: Right 53">
            <a:extLst>
              <a:ext uri="{FF2B5EF4-FFF2-40B4-BE49-F238E27FC236}">
                <a16:creationId xmlns:a16="http://schemas.microsoft.com/office/drawing/2014/main" id="{B21CCC74-5962-6704-11C6-C8A6C1383BC0}"/>
              </a:ext>
            </a:extLst>
          </p:cNvPr>
          <p:cNvSpPr/>
          <p:nvPr/>
        </p:nvSpPr>
        <p:spPr bwMode="auto">
          <a:xfrm rot="20542118">
            <a:off x="4148205" y="4702899"/>
            <a:ext cx="1426799" cy="308617"/>
          </a:xfrm>
          <a:prstGeom prst="rightArrow">
            <a:avLst>
              <a:gd name="adj1" fmla="val 50000"/>
              <a:gd name="adj2" fmla="val 50000"/>
            </a:avLst>
          </a:prstGeom>
          <a:solidFill>
            <a:schemeClr val="tx1">
              <a:lumMod val="95000"/>
              <a:lumOff val="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Arial" charset="0"/>
              <a:ea typeface="+mn-ea"/>
              <a:cs typeface="+mn-cs"/>
            </a:endParaRPr>
          </a:p>
        </p:txBody>
      </p:sp>
      <p:pic>
        <p:nvPicPr>
          <p:cNvPr id="56" name="Picture 55">
            <a:extLst>
              <a:ext uri="{FF2B5EF4-FFF2-40B4-BE49-F238E27FC236}">
                <a16:creationId xmlns:a16="http://schemas.microsoft.com/office/drawing/2014/main" id="{CF83C2B7-24D2-5DC6-5F99-85B5B6A38083}"/>
              </a:ext>
            </a:extLst>
          </p:cNvPr>
          <p:cNvPicPr>
            <a:picLocks noChangeAspect="1"/>
          </p:cNvPicPr>
          <p:nvPr/>
        </p:nvPicPr>
        <p:blipFill>
          <a:blip r:embed="rId3"/>
          <a:stretch>
            <a:fillRect/>
          </a:stretch>
        </p:blipFill>
        <p:spPr>
          <a:xfrm>
            <a:off x="8238651" y="4005088"/>
            <a:ext cx="3768667" cy="1503769"/>
          </a:xfrm>
          <a:prstGeom prst="rect">
            <a:avLst/>
          </a:prstGeom>
        </p:spPr>
      </p:pic>
      <p:sp>
        <p:nvSpPr>
          <p:cNvPr id="57" name="TextBox 56">
            <a:extLst>
              <a:ext uri="{FF2B5EF4-FFF2-40B4-BE49-F238E27FC236}">
                <a16:creationId xmlns:a16="http://schemas.microsoft.com/office/drawing/2014/main" id="{AFDE2DE4-8550-15E7-6949-19E44C20F8D9}"/>
              </a:ext>
            </a:extLst>
          </p:cNvPr>
          <p:cNvSpPr txBox="1"/>
          <p:nvPr/>
        </p:nvSpPr>
        <p:spPr>
          <a:xfrm>
            <a:off x="5942809" y="1398041"/>
            <a:ext cx="1978427"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MPOG Registry</a:t>
            </a:r>
          </a:p>
        </p:txBody>
      </p:sp>
      <p:sp>
        <p:nvSpPr>
          <p:cNvPr id="58" name="Arrow: Right 57">
            <a:extLst>
              <a:ext uri="{FF2B5EF4-FFF2-40B4-BE49-F238E27FC236}">
                <a16:creationId xmlns:a16="http://schemas.microsoft.com/office/drawing/2014/main" id="{906D2072-DCB0-3540-4A54-FE3C072BED8C}"/>
              </a:ext>
            </a:extLst>
          </p:cNvPr>
          <p:cNvSpPr/>
          <p:nvPr/>
        </p:nvSpPr>
        <p:spPr bwMode="auto">
          <a:xfrm>
            <a:off x="7824633" y="2507029"/>
            <a:ext cx="391886" cy="308617"/>
          </a:xfrm>
          <a:prstGeom prst="rightArrow">
            <a:avLst/>
          </a:prstGeom>
          <a:solidFill>
            <a:schemeClr val="tx1">
              <a:lumMod val="95000"/>
              <a:lumOff val="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Arial" charset="0"/>
              <a:ea typeface="+mn-ea"/>
              <a:cs typeface="+mn-cs"/>
            </a:endParaRPr>
          </a:p>
        </p:txBody>
      </p:sp>
      <p:sp>
        <p:nvSpPr>
          <p:cNvPr id="59" name="Arrow: Right 58">
            <a:extLst>
              <a:ext uri="{FF2B5EF4-FFF2-40B4-BE49-F238E27FC236}">
                <a16:creationId xmlns:a16="http://schemas.microsoft.com/office/drawing/2014/main" id="{8155B287-0F4E-DDC0-E507-B135512E58B3}"/>
              </a:ext>
            </a:extLst>
          </p:cNvPr>
          <p:cNvSpPr/>
          <p:nvPr/>
        </p:nvSpPr>
        <p:spPr bwMode="auto">
          <a:xfrm>
            <a:off x="7824633" y="4360277"/>
            <a:ext cx="391886" cy="308617"/>
          </a:xfrm>
          <a:prstGeom prst="rightArrow">
            <a:avLst/>
          </a:prstGeom>
          <a:solidFill>
            <a:schemeClr val="tx1">
              <a:lumMod val="95000"/>
              <a:lumOff val="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Arial" charset="0"/>
              <a:ea typeface="+mn-ea"/>
              <a:cs typeface="+mn-cs"/>
            </a:endParaRPr>
          </a:p>
        </p:txBody>
      </p:sp>
      <p:pic>
        <p:nvPicPr>
          <p:cNvPr id="60" name="Picture 2" descr="Image result for firewall">
            <a:extLst>
              <a:ext uri="{FF2B5EF4-FFF2-40B4-BE49-F238E27FC236}">
                <a16:creationId xmlns:a16="http://schemas.microsoft.com/office/drawing/2014/main" id="{F42F4544-5EFD-09D3-1388-39F50BED7609}"/>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062" t="6699" r="12244" b="8384"/>
          <a:stretch/>
        </p:blipFill>
        <p:spPr bwMode="auto">
          <a:xfrm>
            <a:off x="3633323" y="6137654"/>
            <a:ext cx="895135" cy="611489"/>
          </a:xfrm>
          <a:prstGeom prst="rect">
            <a:avLst/>
          </a:prstGeom>
          <a:noFill/>
          <a:extLst>
            <a:ext uri="{909E8E84-426E-40DD-AFC4-6F175D3DCCD1}">
              <a14:hiddenFill xmlns:a14="http://schemas.microsoft.com/office/drawing/2010/main">
                <a:solidFill>
                  <a:srgbClr val="FFFFFF"/>
                </a:solidFill>
              </a14:hiddenFill>
            </a:ext>
          </a:extLst>
        </p:spPr>
      </p:pic>
      <p:sp>
        <p:nvSpPr>
          <p:cNvPr id="61" name="Title 1">
            <a:extLst>
              <a:ext uri="{FF2B5EF4-FFF2-40B4-BE49-F238E27FC236}">
                <a16:creationId xmlns:a16="http://schemas.microsoft.com/office/drawing/2014/main" id="{684C5A36-EA67-4F7B-9733-3A8BE6829389}"/>
              </a:ext>
            </a:extLst>
          </p:cNvPr>
          <p:cNvSpPr txBox="1">
            <a:spLocks/>
          </p:cNvSpPr>
          <p:nvPr/>
        </p:nvSpPr>
        <p:spPr>
          <a:xfrm>
            <a:off x="4806267" y="212144"/>
            <a:ext cx="6889383" cy="61646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r"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002060"/>
                </a:solidFill>
                <a:effectLst/>
                <a:uLnTx/>
                <a:uFillTx/>
                <a:latin typeface="Calibri Light" panose="020F0302020204030204"/>
                <a:ea typeface="+mj-ea"/>
                <a:cs typeface="+mj-cs"/>
              </a:rPr>
              <a:t>Local Data Enables Local Projects</a:t>
            </a:r>
          </a:p>
        </p:txBody>
      </p:sp>
      <p:pic>
        <p:nvPicPr>
          <p:cNvPr id="2" name="Picture 1">
            <a:extLst>
              <a:ext uri="{FF2B5EF4-FFF2-40B4-BE49-F238E27FC236}">
                <a16:creationId xmlns:a16="http://schemas.microsoft.com/office/drawing/2014/main" id="{6D21E43A-6081-41B9-0A4E-8ABF6CA81D8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52768" y="1836337"/>
            <a:ext cx="3654550" cy="1656779"/>
          </a:xfrm>
          <a:prstGeom prst="rect">
            <a:avLst/>
          </a:prstGeom>
        </p:spPr>
      </p:pic>
    </p:spTree>
    <p:extLst>
      <p:ext uri="{BB962C8B-B14F-4D97-AF65-F5344CB8AC3E}">
        <p14:creationId xmlns:p14="http://schemas.microsoft.com/office/powerpoint/2010/main" val="419955388"/>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2C032E65-3B58-28FB-1D9C-B155D8E8F123}"/>
              </a:ext>
            </a:extLst>
          </p:cNvPr>
          <p:cNvSpPr txBox="1">
            <a:spLocks noChangeArrowheads="1"/>
          </p:cNvSpPr>
          <p:nvPr/>
        </p:nvSpPr>
        <p:spPr bwMode="gray">
          <a:xfrm>
            <a:off x="533400" y="235817"/>
            <a:ext cx="10972801" cy="830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6" tIns="45713" rIns="91426" bIns="45713" numCol="1" anchor="b" anchorCtr="0" compatLnSpc="1">
            <a:prstTxWarp prst="textNoShape">
              <a:avLst/>
            </a:prstTxWarp>
            <a:spAutoFit/>
          </a:bodyPr>
          <a:lstStyle>
            <a:lvl1pPr algn="l" rtl="0" eaLnBrk="0" fontAlgn="base" hangingPunct="0">
              <a:spcBef>
                <a:spcPct val="30000"/>
              </a:spcBef>
              <a:spcAft>
                <a:spcPct val="0"/>
              </a:spcAft>
              <a:defRPr sz="2800">
                <a:solidFill>
                  <a:srgbClr val="002060"/>
                </a:solidFill>
                <a:latin typeface="Calibri" panose="020F0502020204030204" pitchFamily="34" charset="0"/>
                <a:ea typeface="ＭＳ Ｐゴシック" charset="0"/>
                <a:cs typeface="Calibri" panose="020F0502020204030204" pitchFamily="34" charset="0"/>
              </a:defRPr>
            </a:lvl1pPr>
            <a:lvl2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2pPr>
            <a:lvl3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3pPr>
            <a:lvl4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4pPr>
            <a:lvl5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5pPr>
            <a:lvl6pPr marL="457200" algn="l" rtl="0" fontAlgn="base">
              <a:spcBef>
                <a:spcPct val="30000"/>
              </a:spcBef>
              <a:spcAft>
                <a:spcPct val="0"/>
              </a:spcAft>
              <a:defRPr sz="2500">
                <a:solidFill>
                  <a:schemeClr val="tx2"/>
                </a:solidFill>
                <a:latin typeface="Arial" charset="0"/>
              </a:defRPr>
            </a:lvl6pPr>
            <a:lvl7pPr marL="914400" algn="l" rtl="0" fontAlgn="base">
              <a:spcBef>
                <a:spcPct val="30000"/>
              </a:spcBef>
              <a:spcAft>
                <a:spcPct val="0"/>
              </a:spcAft>
              <a:defRPr sz="2500">
                <a:solidFill>
                  <a:schemeClr val="tx2"/>
                </a:solidFill>
                <a:latin typeface="Arial" charset="0"/>
              </a:defRPr>
            </a:lvl7pPr>
            <a:lvl8pPr marL="1371600" algn="l" rtl="0" fontAlgn="base">
              <a:spcBef>
                <a:spcPct val="30000"/>
              </a:spcBef>
              <a:spcAft>
                <a:spcPct val="0"/>
              </a:spcAft>
              <a:defRPr sz="2500">
                <a:solidFill>
                  <a:schemeClr val="tx2"/>
                </a:solidFill>
                <a:latin typeface="Arial" charset="0"/>
              </a:defRPr>
            </a:lvl8pPr>
            <a:lvl9pPr marL="1828800" algn="l" rtl="0" fontAlgn="base">
              <a:spcBef>
                <a:spcPct val="30000"/>
              </a:spcBef>
              <a:spcAft>
                <a:spcPct val="0"/>
              </a:spcAft>
              <a:defRPr sz="2500">
                <a:solidFill>
                  <a:schemeClr val="tx2"/>
                </a:solidFill>
                <a:latin typeface="Arial" charset="0"/>
              </a:defRPr>
            </a:lvl9pPr>
          </a:lstStyle>
          <a:p>
            <a:r>
              <a:rPr lang="en-US" sz="4800" b="1" i="1" kern="0" dirty="0"/>
              <a:t>Learn More via MPOG Tips &amp; Tricks</a:t>
            </a:r>
            <a:endParaRPr lang="en-US" sz="4800" kern="0" dirty="0"/>
          </a:p>
        </p:txBody>
      </p:sp>
      <p:sp>
        <p:nvSpPr>
          <p:cNvPr id="5" name="Google Shape;826;p137">
            <a:extLst>
              <a:ext uri="{FF2B5EF4-FFF2-40B4-BE49-F238E27FC236}">
                <a16:creationId xmlns:a16="http://schemas.microsoft.com/office/drawing/2014/main" id="{B101C30A-CA6C-7A1F-68F4-84E96F47E2BF}"/>
              </a:ext>
            </a:extLst>
          </p:cNvPr>
          <p:cNvSpPr txBox="1">
            <a:spLocks/>
          </p:cNvSpPr>
          <p:nvPr/>
        </p:nvSpPr>
        <p:spPr>
          <a:xfrm>
            <a:off x="323850" y="1828800"/>
            <a:ext cx="5571566" cy="3714750"/>
          </a:xfrm>
          <a:prstGeom prst="rect">
            <a:avLst/>
          </a:prstGeom>
          <a:noFill/>
          <a:ln>
            <a:noFill/>
          </a:ln>
        </p:spPr>
        <p:txBody>
          <a:bodyPr spcFirstLastPara="1" wrap="square" lIns="68575" tIns="34275" rIns="68575" bIns="34275" anchor="t" anchorCtr="0">
            <a:noAutofit/>
          </a:bodyPr>
          <a:lstStyle>
            <a:defPPr marR="0" lvl="0" algn="l" rtl="0">
              <a:lnSpc>
                <a:spcPct val="100000"/>
              </a:lnSpc>
              <a:spcBef>
                <a:spcPts val="0"/>
              </a:spcBef>
              <a:spcAft>
                <a:spcPts val="0"/>
              </a:spcAft>
            </a:defPPr>
            <a:lvl1pPr marL="457200" marR="0" lvl="0" indent="-317500" algn="l" rtl="0">
              <a:lnSpc>
                <a:spcPct val="100000"/>
              </a:lnSpc>
              <a:spcBef>
                <a:spcPts val="700"/>
              </a:spcBef>
              <a:spcAft>
                <a:spcPts val="0"/>
              </a:spcAft>
              <a:buClr>
                <a:srgbClr val="002060"/>
              </a:buClr>
              <a:buSzPts val="1400"/>
              <a:buFont typeface="Arial"/>
              <a:buChar char="•"/>
              <a:defRPr sz="1700" b="0" i="0" u="none" strike="noStrike" cap="none">
                <a:solidFill>
                  <a:srgbClr val="002060"/>
                </a:solidFill>
                <a:latin typeface="Calibri"/>
                <a:ea typeface="Calibri"/>
                <a:cs typeface="Calibri"/>
                <a:sym typeface="Calibri"/>
              </a:defRPr>
            </a:lvl1pPr>
            <a:lvl2pPr marL="914400" marR="0" lvl="1" indent="-317500" algn="l" rtl="0">
              <a:lnSpc>
                <a:spcPct val="100000"/>
              </a:lnSpc>
              <a:spcBef>
                <a:spcPts val="300"/>
              </a:spcBef>
              <a:spcAft>
                <a:spcPts val="0"/>
              </a:spcAft>
              <a:buClr>
                <a:srgbClr val="002060"/>
              </a:buClr>
              <a:buSzPts val="1400"/>
              <a:buFont typeface="Arial"/>
              <a:buChar char="–"/>
              <a:defRPr sz="1400" b="0" i="0" u="none" strike="noStrike" cap="none">
                <a:solidFill>
                  <a:srgbClr val="002060"/>
                </a:solidFill>
                <a:latin typeface="Calibri"/>
                <a:ea typeface="Calibri"/>
                <a:cs typeface="Calibri"/>
                <a:sym typeface="Calibri"/>
              </a:defRPr>
            </a:lvl2pPr>
            <a:lvl3pPr marL="1371600" marR="0" lvl="2" indent="-317500" algn="l" rtl="0">
              <a:lnSpc>
                <a:spcPct val="100000"/>
              </a:lnSpc>
              <a:spcBef>
                <a:spcPts val="300"/>
              </a:spcBef>
              <a:spcAft>
                <a:spcPts val="0"/>
              </a:spcAft>
              <a:buClr>
                <a:srgbClr val="002060"/>
              </a:buClr>
              <a:buSzPts val="1400"/>
              <a:buFont typeface="Calibri"/>
              <a:buChar char="–"/>
              <a:defRPr sz="1400" b="0" i="0" u="none" strike="noStrike" cap="none">
                <a:solidFill>
                  <a:srgbClr val="002060"/>
                </a:solidFill>
                <a:latin typeface="Calibri"/>
                <a:ea typeface="Calibri"/>
                <a:cs typeface="Calibri"/>
                <a:sym typeface="Calibri"/>
              </a:defRPr>
            </a:lvl3pPr>
            <a:lvl4pPr marL="1828800" marR="0" lvl="3" indent="-317500" algn="l" rtl="0">
              <a:lnSpc>
                <a:spcPct val="100000"/>
              </a:lnSpc>
              <a:spcBef>
                <a:spcPts val="300"/>
              </a:spcBef>
              <a:spcAft>
                <a:spcPts val="0"/>
              </a:spcAft>
              <a:buClr>
                <a:srgbClr val="002060"/>
              </a:buClr>
              <a:buSzPts val="1400"/>
              <a:buFont typeface="Arial"/>
              <a:buChar char="–"/>
              <a:defRPr sz="1400" b="0" i="0" u="none" strike="noStrike" cap="none">
                <a:solidFill>
                  <a:srgbClr val="002060"/>
                </a:solidFill>
                <a:latin typeface="Calibri"/>
                <a:ea typeface="Calibri"/>
                <a:cs typeface="Calibri"/>
                <a:sym typeface="Calibri"/>
              </a:defRPr>
            </a:lvl4pPr>
            <a:lvl5pPr marL="2286000" marR="0" lvl="4" indent="-228600" algn="l" rtl="0">
              <a:lnSpc>
                <a:spcPct val="100000"/>
              </a:lnSpc>
              <a:spcBef>
                <a:spcPts val="300"/>
              </a:spcBef>
              <a:spcAft>
                <a:spcPts val="0"/>
              </a:spcAft>
              <a:buClr>
                <a:srgbClr val="000000"/>
              </a:buClr>
              <a:buSzPts val="1100"/>
              <a:buFont typeface="Arial"/>
              <a:buNone/>
              <a:defRPr sz="1500" b="0" i="0" u="none" strike="noStrike" cap="none">
                <a:solidFill>
                  <a:srgbClr val="002060"/>
                </a:solidFill>
                <a:latin typeface="Calibri"/>
                <a:ea typeface="Calibri"/>
                <a:cs typeface="Calibri"/>
                <a:sym typeface="Calibri"/>
              </a:defRPr>
            </a:lvl5pPr>
            <a:lvl6pPr marL="2743200" marR="0" lvl="5" indent="-228600" algn="l" rtl="0">
              <a:lnSpc>
                <a:spcPct val="100000"/>
              </a:lnSpc>
              <a:spcBef>
                <a:spcPts val="300"/>
              </a:spcBef>
              <a:spcAft>
                <a:spcPts val="0"/>
              </a:spcAft>
              <a:buClr>
                <a:srgbClr val="000000"/>
              </a:buClr>
              <a:buSzPts val="1100"/>
              <a:buFont typeface="Arial"/>
              <a:buNone/>
              <a:defRPr sz="1500" b="0" i="0" u="none" strike="noStrike" cap="none">
                <a:solidFill>
                  <a:schemeClr val="dk2"/>
                </a:solidFill>
                <a:latin typeface="Arial"/>
                <a:ea typeface="Arial"/>
                <a:cs typeface="Arial"/>
                <a:sym typeface="Arial"/>
              </a:defRPr>
            </a:lvl6pPr>
            <a:lvl7pPr marL="3200400" marR="0" lvl="6" indent="-228600" algn="l" rtl="0">
              <a:lnSpc>
                <a:spcPct val="100000"/>
              </a:lnSpc>
              <a:spcBef>
                <a:spcPts val="300"/>
              </a:spcBef>
              <a:spcAft>
                <a:spcPts val="0"/>
              </a:spcAft>
              <a:buClr>
                <a:srgbClr val="000000"/>
              </a:buClr>
              <a:buSzPts val="1100"/>
              <a:buFont typeface="Arial"/>
              <a:buNone/>
              <a:defRPr sz="1500" b="0" i="0" u="none" strike="noStrike" cap="none">
                <a:solidFill>
                  <a:schemeClr val="dk2"/>
                </a:solidFill>
                <a:latin typeface="Arial"/>
                <a:ea typeface="Arial"/>
                <a:cs typeface="Arial"/>
                <a:sym typeface="Arial"/>
              </a:defRPr>
            </a:lvl7pPr>
            <a:lvl8pPr marL="3657600" marR="0" lvl="7" indent="-228600" algn="l" rtl="0">
              <a:lnSpc>
                <a:spcPct val="100000"/>
              </a:lnSpc>
              <a:spcBef>
                <a:spcPts val="300"/>
              </a:spcBef>
              <a:spcAft>
                <a:spcPts val="0"/>
              </a:spcAft>
              <a:buClr>
                <a:srgbClr val="000000"/>
              </a:buClr>
              <a:buSzPts val="1100"/>
              <a:buFont typeface="Arial"/>
              <a:buNone/>
              <a:defRPr sz="1500" b="0" i="0" u="none" strike="noStrike" cap="none">
                <a:solidFill>
                  <a:schemeClr val="dk2"/>
                </a:solidFill>
                <a:latin typeface="Arial"/>
                <a:ea typeface="Arial"/>
                <a:cs typeface="Arial"/>
                <a:sym typeface="Arial"/>
              </a:defRPr>
            </a:lvl8pPr>
            <a:lvl9pPr marL="4114800" marR="0" lvl="8" indent="-228600" algn="l" rtl="0">
              <a:lnSpc>
                <a:spcPct val="100000"/>
              </a:lnSpc>
              <a:spcBef>
                <a:spcPts val="300"/>
              </a:spcBef>
              <a:spcAft>
                <a:spcPts val="0"/>
              </a:spcAft>
              <a:buClr>
                <a:srgbClr val="000000"/>
              </a:buClr>
              <a:buSzPts val="1100"/>
              <a:buFont typeface="Arial"/>
              <a:buNone/>
              <a:defRPr sz="1500" b="0" i="0" u="none" strike="noStrike" cap="none">
                <a:solidFill>
                  <a:schemeClr val="dk2"/>
                </a:solidFill>
                <a:latin typeface="Arial"/>
                <a:ea typeface="Arial"/>
                <a:cs typeface="Arial"/>
                <a:sym typeface="Arial"/>
              </a:defRPr>
            </a:lvl9pPr>
          </a:lstStyle>
          <a:p>
            <a:pPr marL="520700" marR="0" lvl="1" indent="-266700" algn="l" defTabSz="914400" rtl="0" eaLnBrk="1" fontAlgn="auto" latinLnBrk="0" hangingPunct="1">
              <a:lnSpc>
                <a:spcPct val="100000"/>
              </a:lnSpc>
              <a:spcBef>
                <a:spcPts val="300"/>
              </a:spcBef>
              <a:spcAft>
                <a:spcPts val="0"/>
              </a:spcAft>
              <a:buClr>
                <a:srgbClr val="002060"/>
              </a:buClr>
              <a:buSzPts val="1400"/>
              <a:buFont typeface="Arial"/>
              <a:buAutoNum type="arabicPeriod"/>
              <a:tabLst/>
              <a:defRPr/>
            </a:pPr>
            <a:r>
              <a:rPr kumimoji="0" lang="en-US" sz="2400" b="0" i="0" u="none" strike="noStrike" kern="0" cap="none" spc="0" normalizeH="0" baseline="0" noProof="0" dirty="0">
                <a:ln>
                  <a:noFill/>
                </a:ln>
                <a:solidFill>
                  <a:srgbClr val="002060"/>
                </a:solidFill>
                <a:effectLst/>
                <a:uLnTx/>
                <a:uFillTx/>
                <a:latin typeface="Calibri"/>
                <a:cs typeface="Calibri"/>
                <a:sym typeface="Calibri"/>
              </a:rPr>
              <a:t>MPOG research process overview</a:t>
            </a:r>
          </a:p>
          <a:p>
            <a:pPr marL="520700" marR="0" lvl="1" indent="-266700" algn="l" defTabSz="914400" rtl="0" eaLnBrk="1" fontAlgn="auto" latinLnBrk="0" hangingPunct="1">
              <a:lnSpc>
                <a:spcPct val="100000"/>
              </a:lnSpc>
              <a:spcBef>
                <a:spcPts val="300"/>
              </a:spcBef>
              <a:spcAft>
                <a:spcPts val="0"/>
              </a:spcAft>
              <a:buClr>
                <a:srgbClr val="002060"/>
              </a:buClr>
              <a:buSzPts val="1400"/>
              <a:buFont typeface="Arial"/>
              <a:buAutoNum type="arabicPeriod"/>
              <a:tabLst/>
              <a:defRPr/>
            </a:pPr>
            <a:r>
              <a:rPr kumimoji="0" lang="en-US" sz="2400" b="0" i="0" u="none" strike="noStrike" kern="0" cap="none" spc="0" normalizeH="0" baseline="0" noProof="0" dirty="0">
                <a:ln>
                  <a:noFill/>
                </a:ln>
                <a:solidFill>
                  <a:srgbClr val="002060"/>
                </a:solidFill>
                <a:effectLst/>
                <a:uLnTx/>
                <a:uFillTx/>
                <a:latin typeface="Calibri"/>
                <a:cs typeface="Calibri"/>
                <a:sym typeface="Calibri"/>
              </a:rPr>
              <a:t>Developing a research question</a:t>
            </a:r>
          </a:p>
          <a:p>
            <a:pPr marL="520700" marR="0" lvl="1" indent="-266700" algn="l" defTabSz="914400" rtl="0" eaLnBrk="1" fontAlgn="auto" latinLnBrk="0" hangingPunct="1">
              <a:lnSpc>
                <a:spcPct val="100000"/>
              </a:lnSpc>
              <a:spcBef>
                <a:spcPts val="300"/>
              </a:spcBef>
              <a:spcAft>
                <a:spcPts val="0"/>
              </a:spcAft>
              <a:buClr>
                <a:srgbClr val="002060"/>
              </a:buClr>
              <a:buSzPts val="1400"/>
              <a:buFont typeface="Arial"/>
              <a:buAutoNum type="arabicPeriod"/>
              <a:tabLst/>
              <a:defRPr/>
            </a:pPr>
            <a:r>
              <a:rPr kumimoji="0" lang="en-US" sz="2400" b="0" i="0" u="none" strike="noStrike" kern="0" cap="none" spc="0" normalizeH="0" baseline="0" noProof="0" dirty="0">
                <a:ln>
                  <a:noFill/>
                </a:ln>
                <a:solidFill>
                  <a:srgbClr val="002060"/>
                </a:solidFill>
                <a:effectLst/>
                <a:uLnTx/>
                <a:uFillTx/>
                <a:latin typeface="Calibri"/>
                <a:cs typeface="Calibri"/>
                <a:sym typeface="Calibri"/>
              </a:rPr>
              <a:t>Using DataDirect</a:t>
            </a:r>
          </a:p>
          <a:p>
            <a:pPr marL="520700" marR="0" lvl="1" indent="-266700" algn="l" defTabSz="914400" rtl="0" eaLnBrk="1" fontAlgn="auto" latinLnBrk="0" hangingPunct="1">
              <a:lnSpc>
                <a:spcPct val="100000"/>
              </a:lnSpc>
              <a:spcBef>
                <a:spcPts val="300"/>
              </a:spcBef>
              <a:spcAft>
                <a:spcPts val="0"/>
              </a:spcAft>
              <a:buClr>
                <a:srgbClr val="002060"/>
              </a:buClr>
              <a:buSzPts val="1400"/>
              <a:buFont typeface="Arial"/>
              <a:buAutoNum type="arabicPeriod"/>
              <a:tabLst/>
              <a:defRPr/>
            </a:pPr>
            <a:r>
              <a:rPr kumimoji="0" lang="en-US" sz="2400" b="0" i="0" u="none" strike="noStrike" kern="0" cap="none" spc="0" normalizeH="0" baseline="0" noProof="0" dirty="0">
                <a:ln>
                  <a:noFill/>
                </a:ln>
                <a:solidFill>
                  <a:srgbClr val="002060"/>
                </a:solidFill>
                <a:effectLst/>
                <a:uLnTx/>
                <a:uFillTx/>
                <a:latin typeface="Calibri"/>
                <a:cs typeface="Calibri"/>
                <a:sym typeface="Calibri"/>
              </a:rPr>
              <a:t>Developing a research proposal</a:t>
            </a:r>
          </a:p>
          <a:p>
            <a:pPr marL="520700" marR="0" lvl="1" indent="-266700" algn="l" defTabSz="914400" rtl="0" eaLnBrk="1" fontAlgn="auto" latinLnBrk="0" hangingPunct="1">
              <a:lnSpc>
                <a:spcPct val="100000"/>
              </a:lnSpc>
              <a:spcBef>
                <a:spcPts val="300"/>
              </a:spcBef>
              <a:spcAft>
                <a:spcPts val="0"/>
              </a:spcAft>
              <a:buClr>
                <a:srgbClr val="002060"/>
              </a:buClr>
              <a:buSzPts val="1400"/>
              <a:buFont typeface="Arial"/>
              <a:buAutoNum type="arabicPeriod"/>
              <a:tabLst/>
              <a:defRPr/>
            </a:pPr>
            <a:r>
              <a:rPr kumimoji="0" lang="en-US" sz="2400" b="0" i="0" u="none" strike="noStrike" kern="0" cap="none" spc="0" normalizeH="0" baseline="0" noProof="0" dirty="0">
                <a:ln>
                  <a:noFill/>
                </a:ln>
                <a:solidFill>
                  <a:srgbClr val="002060"/>
                </a:solidFill>
                <a:effectLst/>
                <a:uLnTx/>
                <a:uFillTx/>
                <a:latin typeface="Calibri"/>
                <a:cs typeface="Calibri"/>
                <a:sym typeface="Calibri"/>
              </a:rPr>
              <a:t>Understanding Phenotypes</a:t>
            </a:r>
          </a:p>
          <a:p>
            <a:pPr marL="520700" marR="0" lvl="1" indent="-266700" algn="l" defTabSz="914400" rtl="0" eaLnBrk="1" fontAlgn="auto" latinLnBrk="0" hangingPunct="1">
              <a:lnSpc>
                <a:spcPct val="100000"/>
              </a:lnSpc>
              <a:spcBef>
                <a:spcPts val="300"/>
              </a:spcBef>
              <a:spcAft>
                <a:spcPts val="0"/>
              </a:spcAft>
              <a:buClr>
                <a:srgbClr val="002060"/>
              </a:buClr>
              <a:buSzPts val="1400"/>
              <a:buFont typeface="Arial"/>
              <a:buAutoNum type="arabicPeriod"/>
              <a:tabLst/>
              <a:defRPr/>
            </a:pPr>
            <a:r>
              <a:rPr lang="en-US" sz="2400" kern="0" dirty="0"/>
              <a:t>C</a:t>
            </a:r>
            <a:r>
              <a:rPr kumimoji="0" lang="en-US" sz="2400" b="0" i="0" u="none" strike="noStrike" kern="0" cap="none" spc="0" normalizeH="0" baseline="0" noProof="0" dirty="0" err="1">
                <a:ln>
                  <a:noFill/>
                </a:ln>
                <a:solidFill>
                  <a:srgbClr val="002060"/>
                </a:solidFill>
                <a:effectLst/>
                <a:uLnTx/>
                <a:uFillTx/>
                <a:latin typeface="Calibri"/>
                <a:cs typeface="Calibri"/>
                <a:sym typeface="Calibri"/>
              </a:rPr>
              <a:t>urating</a:t>
            </a:r>
            <a:r>
              <a:rPr kumimoji="0" lang="en-US" sz="2400" b="0" i="0" u="none" strike="noStrike" kern="0" cap="none" spc="0" normalizeH="0" baseline="0" noProof="0" dirty="0">
                <a:ln>
                  <a:noFill/>
                </a:ln>
                <a:solidFill>
                  <a:srgbClr val="002060"/>
                </a:solidFill>
                <a:effectLst/>
                <a:uLnTx/>
                <a:uFillTx/>
                <a:latin typeface="Calibri"/>
                <a:cs typeface="Calibri"/>
                <a:sym typeface="Calibri"/>
              </a:rPr>
              <a:t> MPOG data</a:t>
            </a:r>
          </a:p>
          <a:p>
            <a:pPr marL="520700" marR="0" lvl="1" indent="-266700" algn="l" defTabSz="914400" rtl="0" eaLnBrk="1" fontAlgn="auto" latinLnBrk="0" hangingPunct="1">
              <a:lnSpc>
                <a:spcPct val="100000"/>
              </a:lnSpc>
              <a:spcBef>
                <a:spcPts val="300"/>
              </a:spcBef>
              <a:spcAft>
                <a:spcPts val="0"/>
              </a:spcAft>
              <a:buClr>
                <a:srgbClr val="002060"/>
              </a:buClr>
              <a:buSzPts val="1400"/>
              <a:buFont typeface="Arial"/>
              <a:buAutoNum type="arabicPeriod"/>
              <a:tabLst/>
              <a:defRPr/>
            </a:pPr>
            <a:r>
              <a:rPr kumimoji="0" lang="en-US" sz="2400" b="0" i="0" u="none" strike="noStrike" kern="0" cap="none" spc="0" normalizeH="0" baseline="0" noProof="0" dirty="0">
                <a:ln>
                  <a:noFill/>
                </a:ln>
                <a:solidFill>
                  <a:srgbClr val="002060"/>
                </a:solidFill>
                <a:effectLst/>
                <a:uLnTx/>
                <a:uFillTx/>
                <a:latin typeface="Calibri"/>
                <a:cs typeface="Calibri"/>
                <a:sym typeface="Calibri"/>
              </a:rPr>
              <a:t>Big data management</a:t>
            </a:r>
          </a:p>
          <a:p>
            <a:pPr marL="520700" marR="0" lvl="1" indent="-266700" algn="l" defTabSz="914400" rtl="0" eaLnBrk="1" fontAlgn="auto" latinLnBrk="0" hangingPunct="1">
              <a:lnSpc>
                <a:spcPct val="100000"/>
              </a:lnSpc>
              <a:spcBef>
                <a:spcPts val="300"/>
              </a:spcBef>
              <a:spcAft>
                <a:spcPts val="0"/>
              </a:spcAft>
              <a:buClr>
                <a:srgbClr val="002060"/>
              </a:buClr>
              <a:buSzPts val="1400"/>
              <a:buFont typeface="Arial"/>
              <a:buAutoNum type="arabicPeriod"/>
              <a:tabLst/>
              <a:defRPr/>
            </a:pPr>
            <a:r>
              <a:rPr kumimoji="0" lang="en-US" sz="2400" b="0" i="0" u="none" strike="noStrike" kern="0" cap="none" spc="0" normalizeH="0" baseline="0" noProof="0" dirty="0">
                <a:ln>
                  <a:noFill/>
                </a:ln>
                <a:solidFill>
                  <a:srgbClr val="002060"/>
                </a:solidFill>
                <a:effectLst/>
                <a:uLnTx/>
                <a:uFillTx/>
                <a:latin typeface="Calibri"/>
                <a:cs typeface="Calibri"/>
                <a:sym typeface="Calibri"/>
              </a:rPr>
              <a:t>Statistics for large database research </a:t>
            </a:r>
          </a:p>
        </p:txBody>
      </p:sp>
      <p:pic>
        <p:nvPicPr>
          <p:cNvPr id="6" name="Google Shape;827;p137">
            <a:extLst>
              <a:ext uri="{FF2B5EF4-FFF2-40B4-BE49-F238E27FC236}">
                <a16:creationId xmlns:a16="http://schemas.microsoft.com/office/drawing/2014/main" id="{6003D033-3119-4618-771D-089289156252}"/>
              </a:ext>
            </a:extLst>
          </p:cNvPr>
          <p:cNvPicPr preferRelativeResize="0"/>
          <p:nvPr/>
        </p:nvPicPr>
        <p:blipFill rotWithShape="1">
          <a:blip r:embed="rId2">
            <a:alphaModFix/>
          </a:blip>
          <a:srcRect/>
          <a:stretch/>
        </p:blipFill>
        <p:spPr>
          <a:xfrm>
            <a:off x="6296585" y="1038225"/>
            <a:ext cx="5362015" cy="5034064"/>
          </a:xfrm>
          <a:prstGeom prst="rect">
            <a:avLst/>
          </a:prstGeom>
          <a:noFill/>
          <a:ln>
            <a:noFill/>
          </a:ln>
          <a:effectLst>
            <a:outerShdw blurRad="292100" dist="139700" dir="2700000" algn="tl" rotWithShape="0">
              <a:srgbClr val="333333">
                <a:alpha val="64705"/>
              </a:srgbClr>
            </a:outerShdw>
          </a:effectLst>
        </p:spPr>
      </p:pic>
    </p:spTree>
    <p:extLst>
      <p:ext uri="{BB962C8B-B14F-4D97-AF65-F5344CB8AC3E}">
        <p14:creationId xmlns:p14="http://schemas.microsoft.com/office/powerpoint/2010/main" val="2948586293"/>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42" y="144336"/>
            <a:ext cx="12153677" cy="541464"/>
          </a:xfrm>
        </p:spPr>
        <p:txBody>
          <a:bodyPr>
            <a:normAutofit/>
          </a:bodyPr>
          <a:lstStyle/>
          <a:p>
            <a:pPr algn="ctr"/>
            <a:r>
              <a:rPr lang="en-US" b="1" i="1" dirty="0"/>
              <a:t>Putting it all together…</a:t>
            </a:r>
          </a:p>
        </p:txBody>
      </p:sp>
      <p:sp>
        <p:nvSpPr>
          <p:cNvPr id="4" name="Slide Number Placeholder 3"/>
          <p:cNvSpPr>
            <a:spLocks noGrp="1"/>
          </p:cNvSpPr>
          <p:nvPr>
            <p:ph type="sldNum" sz="quarter" idx="12"/>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0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A67736B-6A5B-274E-9BB5-C3438D62F4B8}" type="slidenum">
              <a:rPr lang="en-US" smtClean="0"/>
              <a:pPr/>
              <a:t>52</a:t>
            </a:fld>
            <a:endParaRPr lang="en-US"/>
          </a:p>
        </p:txBody>
      </p:sp>
      <p:pic>
        <p:nvPicPr>
          <p:cNvPr id="7" name="Picture 6" descr="Artificial Intelligence to Assist the Anesthesiologist Short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42" y="1446047"/>
            <a:ext cx="6730555" cy="44958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https://media.springernature.com/lw685/springer-static/image/art%3A10.1186%2Fs40981-018-0212-z/MediaObjects/40981_2018_212_Fig2_HTM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5542" y="1055758"/>
            <a:ext cx="6705600" cy="527637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Related imag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294478" y="1127821"/>
            <a:ext cx="7283335" cy="546250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6"/>
          <a:stretch>
            <a:fillRect/>
          </a:stretch>
        </p:blipFill>
        <p:spPr>
          <a:xfrm>
            <a:off x="1874980" y="1578585"/>
            <a:ext cx="7162800" cy="4467225"/>
          </a:xfrm>
          <a:prstGeom prst="rect">
            <a:avLst/>
          </a:prstGeom>
        </p:spPr>
      </p:pic>
      <p:pic>
        <p:nvPicPr>
          <p:cNvPr id="6" name="Picture 5"/>
          <p:cNvPicPr>
            <a:picLocks noChangeAspect="1"/>
          </p:cNvPicPr>
          <p:nvPr/>
        </p:nvPicPr>
        <p:blipFill rotWithShape="1">
          <a:blip r:embed="rId7"/>
          <a:srcRect l="706" r="-324"/>
          <a:stretch/>
        </p:blipFill>
        <p:spPr>
          <a:xfrm>
            <a:off x="1280160" y="1387900"/>
            <a:ext cx="9326880" cy="4845097"/>
          </a:xfrm>
          <a:prstGeom prst="rect">
            <a:avLst/>
          </a:prstGeom>
        </p:spPr>
      </p:pic>
      <p:pic>
        <p:nvPicPr>
          <p:cNvPr id="13" name="Picture 1"/>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3871073" y="1040423"/>
            <a:ext cx="7391400" cy="554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6" descr="Artificial Intelligence to Assist the Anesthesiologist Short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1264" y="1452397"/>
            <a:ext cx="6730555" cy="44958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a:blip r:embed="rId9"/>
          <a:stretch>
            <a:fillRect/>
          </a:stretch>
        </p:blipFill>
        <p:spPr>
          <a:xfrm>
            <a:off x="4311048" y="950686"/>
            <a:ext cx="4675374" cy="5840728"/>
          </a:xfrm>
          <a:prstGeom prst="rect">
            <a:avLst/>
          </a:prstGeom>
          <a:ln w="53975">
            <a:solidFill>
              <a:schemeClr val="tx1"/>
            </a:solidFill>
          </a:ln>
        </p:spPr>
      </p:pic>
    </p:spTree>
    <p:extLst>
      <p:ext uri="{BB962C8B-B14F-4D97-AF65-F5344CB8AC3E}">
        <p14:creationId xmlns:p14="http://schemas.microsoft.com/office/powerpoint/2010/main" val="135511580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xit" presetSubtype="8" fill="hold" nodeType="clickEffect">
                                  <p:stCondLst>
                                    <p:cond delay="0"/>
                                  </p:stCondLst>
                                  <p:childTnLst>
                                    <p:animEffect transition="out" filter="wipe(left)">
                                      <p:cBhvr>
                                        <p:cTn id="11" dur="2000"/>
                                        <p:tgtEl>
                                          <p:spTgt spid="7"/>
                                        </p:tgtEl>
                                      </p:cBhvr>
                                    </p:animEffect>
                                    <p:set>
                                      <p:cBhvr>
                                        <p:cTn id="12" dur="1" fill="hold">
                                          <p:stCondLst>
                                            <p:cond delay="1999"/>
                                          </p:stCondLst>
                                        </p:cTn>
                                        <p:tgtEl>
                                          <p:spTgt spid="7"/>
                                        </p:tgtEl>
                                        <p:attrNameLst>
                                          <p:attrName>style.visibility</p:attrName>
                                        </p:attrNameLst>
                                      </p:cBhvr>
                                      <p:to>
                                        <p:strVal val="hidden"/>
                                      </p:to>
                                    </p:set>
                                  </p:childTnLst>
                                </p:cTn>
                              </p:par>
                              <p:par>
                                <p:cTn id="13" presetID="22" presetClass="entr" presetSubtype="8" fill="hold"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20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xit" presetSubtype="8" fill="hold" nodeType="clickEffect">
                                  <p:stCondLst>
                                    <p:cond delay="0"/>
                                  </p:stCondLst>
                                  <p:childTnLst>
                                    <p:animEffect transition="out" filter="wipe(left)">
                                      <p:cBhvr>
                                        <p:cTn id="19" dur="2000"/>
                                        <p:tgtEl>
                                          <p:spTgt spid="8"/>
                                        </p:tgtEl>
                                      </p:cBhvr>
                                    </p:animEffect>
                                    <p:set>
                                      <p:cBhvr>
                                        <p:cTn id="20" dur="1" fill="hold">
                                          <p:stCondLst>
                                            <p:cond delay="1999"/>
                                          </p:stCondLst>
                                        </p:cTn>
                                        <p:tgtEl>
                                          <p:spTgt spid="8"/>
                                        </p:tgtEl>
                                        <p:attrNameLst>
                                          <p:attrName>style.visibility</p:attrName>
                                        </p:attrNameLst>
                                      </p:cBhvr>
                                      <p:to>
                                        <p:strVal val="hidden"/>
                                      </p:to>
                                    </p:set>
                                  </p:childTnLst>
                                </p:cTn>
                              </p:par>
                              <p:par>
                                <p:cTn id="21" presetID="22" presetClass="entr" presetSubtype="8"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left)">
                                      <p:cBhvr>
                                        <p:cTn id="23" dur="2000"/>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xit" presetSubtype="8" fill="hold" nodeType="clickEffect">
                                  <p:stCondLst>
                                    <p:cond delay="0"/>
                                  </p:stCondLst>
                                  <p:childTnLst>
                                    <p:animEffect transition="out" filter="wipe(left)">
                                      <p:cBhvr>
                                        <p:cTn id="27" dur="2000"/>
                                        <p:tgtEl>
                                          <p:spTgt spid="3"/>
                                        </p:tgtEl>
                                      </p:cBhvr>
                                    </p:animEffect>
                                    <p:set>
                                      <p:cBhvr>
                                        <p:cTn id="28" dur="1" fill="hold">
                                          <p:stCondLst>
                                            <p:cond delay="1999"/>
                                          </p:stCondLst>
                                        </p:cTn>
                                        <p:tgtEl>
                                          <p:spTgt spid="3"/>
                                        </p:tgtEl>
                                        <p:attrNameLst>
                                          <p:attrName>style.visibility</p:attrName>
                                        </p:attrNameLst>
                                      </p:cBhvr>
                                      <p:to>
                                        <p:strVal val="hidden"/>
                                      </p:to>
                                    </p:set>
                                  </p:childTnLst>
                                </p:cTn>
                              </p:par>
                              <p:par>
                                <p:cTn id="29" presetID="22" presetClass="entr" presetSubtype="8"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20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xit" presetSubtype="8" fill="hold" nodeType="clickEffect">
                                  <p:stCondLst>
                                    <p:cond delay="0"/>
                                  </p:stCondLst>
                                  <p:childTnLst>
                                    <p:animEffect transition="out" filter="wipe(left)">
                                      <p:cBhvr>
                                        <p:cTn id="35" dur="2000"/>
                                        <p:tgtEl>
                                          <p:spTgt spid="11"/>
                                        </p:tgtEl>
                                      </p:cBhvr>
                                    </p:animEffect>
                                    <p:set>
                                      <p:cBhvr>
                                        <p:cTn id="36" dur="1" fill="hold">
                                          <p:stCondLst>
                                            <p:cond delay="1999"/>
                                          </p:stCondLst>
                                        </p:cTn>
                                        <p:tgtEl>
                                          <p:spTgt spid="11"/>
                                        </p:tgtEl>
                                        <p:attrNameLst>
                                          <p:attrName>style.visibility</p:attrName>
                                        </p:attrNameLst>
                                      </p:cBhvr>
                                      <p:to>
                                        <p:strVal val="hidden"/>
                                      </p:to>
                                    </p:set>
                                  </p:childTnLst>
                                </p:cTn>
                              </p:par>
                              <p:par>
                                <p:cTn id="37" presetID="22" presetClass="entr" presetSubtype="8"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left)">
                                      <p:cBhvr>
                                        <p:cTn id="39" dur="20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xit" presetSubtype="8" fill="hold" nodeType="clickEffect">
                                  <p:stCondLst>
                                    <p:cond delay="0"/>
                                  </p:stCondLst>
                                  <p:childTnLst>
                                    <p:animEffect transition="out" filter="wipe(left)">
                                      <p:cBhvr>
                                        <p:cTn id="43" dur="2000"/>
                                        <p:tgtEl>
                                          <p:spTgt spid="12"/>
                                        </p:tgtEl>
                                      </p:cBhvr>
                                    </p:animEffect>
                                    <p:set>
                                      <p:cBhvr>
                                        <p:cTn id="44" dur="1" fill="hold">
                                          <p:stCondLst>
                                            <p:cond delay="1999"/>
                                          </p:stCondLst>
                                        </p:cTn>
                                        <p:tgtEl>
                                          <p:spTgt spid="12"/>
                                        </p:tgtEl>
                                        <p:attrNameLst>
                                          <p:attrName>style.visibility</p:attrName>
                                        </p:attrNameLst>
                                      </p:cBhvr>
                                      <p:to>
                                        <p:strVal val="hidden"/>
                                      </p:to>
                                    </p:set>
                                  </p:childTnLst>
                                </p:cTn>
                              </p:par>
                              <p:par>
                                <p:cTn id="45" presetID="22" presetClass="entr" presetSubtype="8"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2000"/>
                                        <p:tgtEl>
                                          <p:spTgt spid="6"/>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xit" presetSubtype="8" fill="hold" nodeType="clickEffect">
                                  <p:stCondLst>
                                    <p:cond delay="0"/>
                                  </p:stCondLst>
                                  <p:childTnLst>
                                    <p:animEffect transition="out" filter="wipe(left)">
                                      <p:cBhvr>
                                        <p:cTn id="51" dur="2000"/>
                                        <p:tgtEl>
                                          <p:spTgt spid="6"/>
                                        </p:tgtEl>
                                      </p:cBhvr>
                                    </p:animEffect>
                                    <p:set>
                                      <p:cBhvr>
                                        <p:cTn id="52" dur="1" fill="hold">
                                          <p:stCondLst>
                                            <p:cond delay="1999"/>
                                          </p:stCondLst>
                                        </p:cTn>
                                        <p:tgtEl>
                                          <p:spTgt spid="6"/>
                                        </p:tgtEl>
                                        <p:attrNameLst>
                                          <p:attrName>style.visibility</p:attrName>
                                        </p:attrNameLst>
                                      </p:cBhvr>
                                      <p:to>
                                        <p:strVal val="hidden"/>
                                      </p:to>
                                    </p:set>
                                  </p:childTnLst>
                                </p:cTn>
                              </p:par>
                              <p:par>
                                <p:cTn id="53" presetID="22" presetClass="entr" presetSubtype="8" fill="hold" nodeType="with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20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xit" presetSubtype="8" fill="hold" nodeType="clickEffect">
                                  <p:stCondLst>
                                    <p:cond delay="0"/>
                                  </p:stCondLst>
                                  <p:childTnLst>
                                    <p:animEffect transition="out" filter="wipe(left)">
                                      <p:cBhvr>
                                        <p:cTn id="59" dur="2000"/>
                                        <p:tgtEl>
                                          <p:spTgt spid="13"/>
                                        </p:tgtEl>
                                      </p:cBhvr>
                                    </p:animEffect>
                                    <p:set>
                                      <p:cBhvr>
                                        <p:cTn id="60" dur="1" fill="hold">
                                          <p:stCondLst>
                                            <p:cond delay="1999"/>
                                          </p:stCondLst>
                                        </p:cTn>
                                        <p:tgtEl>
                                          <p:spTgt spid="13"/>
                                        </p:tgtEl>
                                        <p:attrNameLst>
                                          <p:attrName>style.visibility</p:attrName>
                                        </p:attrNameLst>
                                      </p:cBhvr>
                                      <p:to>
                                        <p:strVal val="hidden"/>
                                      </p:to>
                                    </p:set>
                                  </p:childTnLst>
                                </p:cTn>
                              </p:par>
                              <p:par>
                                <p:cTn id="61" presetID="22" presetClass="entr" presetSubtype="8" fill="hold"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wipe(left)">
                                      <p:cBhvr>
                                        <p:cTn id="63"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6B95E-A7F4-C22F-6602-EA64DC8A3B7C}"/>
              </a:ext>
            </a:extLst>
          </p:cNvPr>
          <p:cNvSpPr txBox="1">
            <a:spLocks/>
          </p:cNvSpPr>
          <p:nvPr/>
        </p:nvSpPr>
        <p:spPr>
          <a:xfrm>
            <a:off x="4343400" y="2907924"/>
            <a:ext cx="4419599" cy="523206"/>
          </a:xfrm>
          <a:prstGeom prst="rect">
            <a:avLst/>
          </a:prstGeom>
        </p:spPr>
        <p:txBody>
          <a:bodyPr/>
          <a:lstStyle>
            <a:lvl1pPr algn="l" rtl="0" eaLnBrk="0" fontAlgn="base" hangingPunct="0">
              <a:spcBef>
                <a:spcPct val="30000"/>
              </a:spcBef>
              <a:spcAft>
                <a:spcPct val="0"/>
              </a:spcAft>
              <a:defRPr sz="2800">
                <a:solidFill>
                  <a:srgbClr val="002060"/>
                </a:solidFill>
                <a:latin typeface="Calibri" panose="020F0502020204030204" pitchFamily="34" charset="0"/>
                <a:ea typeface="ＭＳ Ｐゴシック" charset="0"/>
                <a:cs typeface="Calibri" panose="020F0502020204030204" pitchFamily="34" charset="0"/>
              </a:defRPr>
            </a:lvl1pPr>
            <a:lvl2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2pPr>
            <a:lvl3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3pPr>
            <a:lvl4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4pPr>
            <a:lvl5pPr algn="l" rtl="0" eaLnBrk="0" fontAlgn="base" hangingPunct="0">
              <a:spcBef>
                <a:spcPct val="30000"/>
              </a:spcBef>
              <a:spcAft>
                <a:spcPct val="0"/>
              </a:spcAft>
              <a:defRPr sz="2500">
                <a:solidFill>
                  <a:schemeClr val="tx2"/>
                </a:solidFill>
                <a:latin typeface="Arial" charset="0"/>
                <a:ea typeface="ＭＳ Ｐゴシック" charset="0"/>
                <a:cs typeface="ＭＳ Ｐゴシック" charset="0"/>
              </a:defRPr>
            </a:lvl5pPr>
            <a:lvl6pPr marL="457200" algn="l" rtl="0" fontAlgn="base">
              <a:spcBef>
                <a:spcPct val="30000"/>
              </a:spcBef>
              <a:spcAft>
                <a:spcPct val="0"/>
              </a:spcAft>
              <a:defRPr sz="2500">
                <a:solidFill>
                  <a:schemeClr val="tx2"/>
                </a:solidFill>
                <a:latin typeface="Arial" charset="0"/>
              </a:defRPr>
            </a:lvl6pPr>
            <a:lvl7pPr marL="914400" algn="l" rtl="0" fontAlgn="base">
              <a:spcBef>
                <a:spcPct val="30000"/>
              </a:spcBef>
              <a:spcAft>
                <a:spcPct val="0"/>
              </a:spcAft>
              <a:defRPr sz="2500">
                <a:solidFill>
                  <a:schemeClr val="tx2"/>
                </a:solidFill>
                <a:latin typeface="Arial" charset="0"/>
              </a:defRPr>
            </a:lvl7pPr>
            <a:lvl8pPr marL="1371600" algn="l" rtl="0" fontAlgn="base">
              <a:spcBef>
                <a:spcPct val="30000"/>
              </a:spcBef>
              <a:spcAft>
                <a:spcPct val="0"/>
              </a:spcAft>
              <a:defRPr sz="2500">
                <a:solidFill>
                  <a:schemeClr val="tx2"/>
                </a:solidFill>
                <a:latin typeface="Arial" charset="0"/>
              </a:defRPr>
            </a:lvl8pPr>
            <a:lvl9pPr marL="1828800" algn="l" rtl="0" fontAlgn="base">
              <a:spcBef>
                <a:spcPct val="30000"/>
              </a:spcBef>
              <a:spcAft>
                <a:spcPct val="0"/>
              </a:spcAft>
              <a:defRPr sz="2500">
                <a:solidFill>
                  <a:schemeClr val="tx2"/>
                </a:solidFill>
                <a:latin typeface="Arial" charset="0"/>
              </a:defRPr>
            </a:lvl9pPr>
          </a:lstStyle>
          <a:p>
            <a:r>
              <a:rPr lang="en-US" b="1" i="1" kern="0" dirty="0"/>
              <a:t>Thank You / Questions</a:t>
            </a:r>
          </a:p>
        </p:txBody>
      </p:sp>
    </p:spTree>
    <p:extLst>
      <p:ext uri="{BB962C8B-B14F-4D97-AF65-F5344CB8AC3E}">
        <p14:creationId xmlns:p14="http://schemas.microsoft.com/office/powerpoint/2010/main" val="4066637738"/>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extLst>
              <p:ext uri="{D42A27DB-BD31-4B8C-83A1-F6EECF244321}">
                <p14:modId xmlns:p14="http://schemas.microsoft.com/office/powerpoint/2010/main" val="1337874720"/>
              </p:ext>
            </p:extLst>
          </p:nvPr>
        </p:nvGraphicFramePr>
        <p:xfrm>
          <a:off x="475053" y="205325"/>
          <a:ext cx="11313226" cy="61560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3"/>
          <p:cNvSpPr txBox="1">
            <a:spLocks noChangeArrowheads="1"/>
          </p:cNvSpPr>
          <p:nvPr/>
        </p:nvSpPr>
        <p:spPr bwMode="auto">
          <a:xfrm>
            <a:off x="168441" y="5715000"/>
            <a:ext cx="171314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altLang="en-US" dirty="0">
                <a:solidFill>
                  <a:prstClr val="black"/>
                </a:solidFill>
              </a:rPr>
              <a:t>Not drawn to scale</a:t>
            </a:r>
          </a:p>
        </p:txBody>
      </p:sp>
      <p:pic>
        <p:nvPicPr>
          <p:cNvPr id="6" name="Picture 2" descr="http://aspirecqi.org/sites/default/files/bcbsm_bcnwebsite.fw.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058607" y="5410200"/>
            <a:ext cx="1981199" cy="709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6049288"/>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6AB680E-D6E7-32B4-9ADA-A78320763D00}"/>
              </a:ext>
            </a:extLst>
          </p:cNvPr>
          <p:cNvSpPr txBox="1"/>
          <p:nvPr/>
        </p:nvSpPr>
        <p:spPr>
          <a:xfrm>
            <a:off x="4724400" y="3200400"/>
            <a:ext cx="2743200"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p>
        </p:txBody>
      </p:sp>
      <p:pic>
        <p:nvPicPr>
          <p:cNvPr id="3" name="Picture 3" descr="Diagram&#10;&#10;Description automatically generated">
            <a:extLst>
              <a:ext uri="{FF2B5EF4-FFF2-40B4-BE49-F238E27FC236}">
                <a16:creationId xmlns:a16="http://schemas.microsoft.com/office/drawing/2014/main" id="{C67670DF-E747-3B4B-21A3-B14BF3278638}"/>
              </a:ext>
            </a:extLst>
          </p:cNvPr>
          <p:cNvPicPr>
            <a:picLocks noChangeAspect="1"/>
          </p:cNvPicPr>
          <p:nvPr/>
        </p:nvPicPr>
        <p:blipFill>
          <a:blip r:embed="rId3"/>
          <a:stretch>
            <a:fillRect/>
          </a:stretch>
        </p:blipFill>
        <p:spPr>
          <a:xfrm>
            <a:off x="-152400" y="-76200"/>
            <a:ext cx="12465977" cy="6934200"/>
          </a:xfrm>
          <a:prstGeom prst="rect">
            <a:avLst/>
          </a:prstGeom>
        </p:spPr>
      </p:pic>
    </p:spTree>
    <p:extLst>
      <p:ext uri="{BB962C8B-B14F-4D97-AF65-F5344CB8AC3E}">
        <p14:creationId xmlns:p14="http://schemas.microsoft.com/office/powerpoint/2010/main" val="35486348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3CD3AC-2EEA-BCBB-D887-F46C17AB3D8D}"/>
              </a:ext>
            </a:extLst>
          </p:cNvPr>
          <p:cNvPicPr>
            <a:picLocks noChangeAspect="1"/>
          </p:cNvPicPr>
          <p:nvPr/>
        </p:nvPicPr>
        <p:blipFill>
          <a:blip r:embed="rId3"/>
          <a:stretch>
            <a:fillRect/>
          </a:stretch>
        </p:blipFill>
        <p:spPr>
          <a:xfrm>
            <a:off x="1066800" y="533400"/>
            <a:ext cx="10744200" cy="5349110"/>
          </a:xfrm>
          <a:prstGeom prst="rect">
            <a:avLst/>
          </a:prstGeom>
        </p:spPr>
      </p:pic>
    </p:spTree>
    <p:extLst>
      <p:ext uri="{BB962C8B-B14F-4D97-AF65-F5344CB8AC3E}">
        <p14:creationId xmlns:p14="http://schemas.microsoft.com/office/powerpoint/2010/main" val="178909453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90CEBEF-C551-32C5-569F-A51C3FCD6DBF}"/>
              </a:ext>
            </a:extLst>
          </p:cNvPr>
          <p:cNvSpPr/>
          <p:nvPr/>
        </p:nvSpPr>
        <p:spPr bwMode="auto">
          <a:xfrm>
            <a:off x="0" y="0"/>
            <a:ext cx="12192000" cy="68580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a:ln>
                <a:noFill/>
              </a:ln>
              <a:solidFill>
                <a:schemeClr val="tx1"/>
              </a:solidFill>
              <a:effectLst/>
              <a:latin typeface="Arial" charset="0"/>
            </a:endParaRPr>
          </a:p>
        </p:txBody>
      </p:sp>
      <p:pic>
        <p:nvPicPr>
          <p:cNvPr id="5" name="Picture 4">
            <a:extLst>
              <a:ext uri="{FF2B5EF4-FFF2-40B4-BE49-F238E27FC236}">
                <a16:creationId xmlns:a16="http://schemas.microsoft.com/office/drawing/2014/main" id="{1C336B7C-0342-85B2-B11C-2ABB53D96462}"/>
              </a:ext>
            </a:extLst>
          </p:cNvPr>
          <p:cNvPicPr>
            <a:picLocks noChangeAspect="1"/>
          </p:cNvPicPr>
          <p:nvPr/>
        </p:nvPicPr>
        <p:blipFill>
          <a:blip r:embed="rId3"/>
          <a:stretch>
            <a:fillRect/>
          </a:stretch>
        </p:blipFill>
        <p:spPr>
          <a:xfrm>
            <a:off x="762000" y="76199"/>
            <a:ext cx="11211536" cy="6521323"/>
          </a:xfrm>
          <a:prstGeom prst="rect">
            <a:avLst/>
          </a:prstGeom>
        </p:spPr>
      </p:pic>
    </p:spTree>
    <p:extLst>
      <p:ext uri="{BB962C8B-B14F-4D97-AF65-F5344CB8AC3E}">
        <p14:creationId xmlns:p14="http://schemas.microsoft.com/office/powerpoint/2010/main" val="90644064"/>
      </p:ext>
    </p:extLst>
  </p:cSld>
  <p:clrMapOvr>
    <a:masterClrMapping/>
  </p:clrMapOvr>
  <p:transition spd="med"/>
</p:sld>
</file>

<file path=ppt/tags/tag1.xml><?xml version="1.0" encoding="utf-8"?>
<p:tagLst xmlns:a="http://schemas.openxmlformats.org/drawingml/2006/main" xmlns:r="http://schemas.openxmlformats.org/officeDocument/2006/relationships" xmlns:p="http://schemas.openxmlformats.org/presentationml/2006/main">
  <p:tag name="TIMING" val="|35.8|8.5"/>
</p:tagLst>
</file>

<file path=ppt/theme/theme1.xml><?xml version="1.0" encoding="utf-8"?>
<a:theme xmlns:a="http://schemas.openxmlformats.org/drawingml/2006/main" name="CC_std">
  <a:themeElements>
    <a:clrScheme name="">
      <a:dk1>
        <a:srgbClr val="000000"/>
      </a:dk1>
      <a:lt1>
        <a:srgbClr val="FFFFFF"/>
      </a:lt1>
      <a:dk2>
        <a:srgbClr val="0768A9"/>
      </a:dk2>
      <a:lt2>
        <a:srgbClr val="016A3A"/>
      </a:lt2>
      <a:accent1>
        <a:srgbClr val="A8034F"/>
      </a:accent1>
      <a:accent2>
        <a:srgbClr val="611759"/>
      </a:accent2>
      <a:accent3>
        <a:srgbClr val="FFFFFF"/>
      </a:accent3>
      <a:accent4>
        <a:srgbClr val="000000"/>
      </a:accent4>
      <a:accent5>
        <a:srgbClr val="D1AAB2"/>
      </a:accent5>
      <a:accent6>
        <a:srgbClr val="571450"/>
      </a:accent6>
      <a:hlink>
        <a:srgbClr val="F27D00"/>
      </a:hlink>
      <a:folHlink>
        <a:srgbClr val="EBB700"/>
      </a:folHlink>
    </a:clrScheme>
    <a:fontScheme name="CC_st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Arial" charset="0"/>
          </a:defRPr>
        </a:defPPr>
      </a:lstStyle>
    </a:lnDef>
  </a:objectDefaults>
  <a:extraClrSchemeLst>
    <a:extraClrScheme>
      <a:clrScheme name="CC_std 1">
        <a:dk1>
          <a:srgbClr val="061844"/>
        </a:dk1>
        <a:lt1>
          <a:srgbClr val="FFFFFF"/>
        </a:lt1>
        <a:dk2>
          <a:srgbClr val="474747"/>
        </a:dk2>
        <a:lt2>
          <a:srgbClr val="80A7A5"/>
        </a:lt2>
        <a:accent1>
          <a:srgbClr val="0768A9"/>
        </a:accent1>
        <a:accent2>
          <a:srgbClr val="6EBB1F"/>
        </a:accent2>
        <a:accent3>
          <a:srgbClr val="B1B1B1"/>
        </a:accent3>
        <a:accent4>
          <a:srgbClr val="DADADA"/>
        </a:accent4>
        <a:accent5>
          <a:srgbClr val="AAB9D1"/>
        </a:accent5>
        <a:accent6>
          <a:srgbClr val="63A91B"/>
        </a:accent6>
        <a:hlink>
          <a:srgbClr val="EE014C"/>
        </a:hlink>
        <a:folHlink>
          <a:srgbClr val="FFD100"/>
        </a:folHlink>
      </a:clrScheme>
      <a:clrMap bg1="dk2" tx1="lt1" bg2="dk1" tx2="lt2" accent1="accent1" accent2="accent2" accent3="accent3" accent4="accent4" accent5="accent5" accent6="accent6" hlink="hlink" folHlink="folHlink"/>
    </a:extraClrScheme>
    <a:extraClrScheme>
      <a:clrScheme name="CC_std 2">
        <a:dk1>
          <a:srgbClr val="000000"/>
        </a:dk1>
        <a:lt1>
          <a:srgbClr val="FFFFFF"/>
        </a:lt1>
        <a:dk2>
          <a:srgbClr val="B7D30B"/>
        </a:dk2>
        <a:lt2>
          <a:srgbClr val="084887"/>
        </a:lt2>
        <a:accent1>
          <a:srgbClr val="646464"/>
        </a:accent1>
        <a:accent2>
          <a:srgbClr val="2B85BB"/>
        </a:accent2>
        <a:accent3>
          <a:srgbClr val="FFFFFF"/>
        </a:accent3>
        <a:accent4>
          <a:srgbClr val="000000"/>
        </a:accent4>
        <a:accent5>
          <a:srgbClr val="B8B8B8"/>
        </a:accent5>
        <a:accent6>
          <a:srgbClr val="2678A9"/>
        </a:accent6>
        <a:hlink>
          <a:srgbClr val="FFD600"/>
        </a:hlink>
        <a:folHlink>
          <a:srgbClr val="A7ACAC"/>
        </a:folHlink>
      </a:clrScheme>
      <a:clrMap bg1="lt1" tx1="dk1" bg2="lt2" tx2="dk2" accent1="accent1" accent2="accent2" accent3="accent3" accent4="accent4" accent5="accent5" accent6="accent6" hlink="hlink" folHlink="folHlink"/>
    </a:extraClrScheme>
    <a:extraClrScheme>
      <a:clrScheme name="CC_std 3">
        <a:dk1>
          <a:srgbClr val="000000"/>
        </a:dk1>
        <a:lt1>
          <a:srgbClr val="000000"/>
        </a:lt1>
        <a:dk2>
          <a:srgbClr val="FFFFFF"/>
        </a:dk2>
        <a:lt2>
          <a:srgbClr val="9B9C70"/>
        </a:lt2>
        <a:accent1>
          <a:srgbClr val="FFA616"/>
        </a:accent1>
        <a:accent2>
          <a:srgbClr val="666666"/>
        </a:accent2>
        <a:accent3>
          <a:srgbClr val="AAAAAA"/>
        </a:accent3>
        <a:accent4>
          <a:srgbClr val="000000"/>
        </a:accent4>
        <a:accent5>
          <a:srgbClr val="FFD0AB"/>
        </a:accent5>
        <a:accent6>
          <a:srgbClr val="5C5C5C"/>
        </a:accent6>
        <a:hlink>
          <a:srgbClr val="BD3826"/>
        </a:hlink>
        <a:folHlink>
          <a:srgbClr val="45637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474747"/>
      </a:dk1>
      <a:lt1>
        <a:srgbClr val="FFFFFF"/>
      </a:lt1>
      <a:dk2>
        <a:srgbClr val="80A7A5"/>
      </a:dk2>
      <a:lt2>
        <a:srgbClr val="061844"/>
      </a:lt2>
      <a:accent1>
        <a:srgbClr val="0768A9"/>
      </a:accent1>
      <a:accent2>
        <a:srgbClr val="6EBB1F"/>
      </a:accent2>
      <a:accent3>
        <a:srgbClr val="FFFFFF"/>
      </a:accent3>
      <a:accent4>
        <a:srgbClr val="3B3B3B"/>
      </a:accent4>
      <a:accent5>
        <a:srgbClr val="AAB9D1"/>
      </a:accent5>
      <a:accent6>
        <a:srgbClr val="63A91B"/>
      </a:accent6>
      <a:hlink>
        <a:srgbClr val="EE014C"/>
      </a:hlink>
      <a:folHlink>
        <a:srgbClr val="FFD1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474747"/>
      </a:dk1>
      <a:lt1>
        <a:srgbClr val="FFFFFF"/>
      </a:lt1>
      <a:dk2>
        <a:srgbClr val="80A7A5"/>
      </a:dk2>
      <a:lt2>
        <a:srgbClr val="061844"/>
      </a:lt2>
      <a:accent1>
        <a:srgbClr val="0768A9"/>
      </a:accent1>
      <a:accent2>
        <a:srgbClr val="6EBB1F"/>
      </a:accent2>
      <a:accent3>
        <a:srgbClr val="FFFFFF"/>
      </a:accent3>
      <a:accent4>
        <a:srgbClr val="3B3B3B"/>
      </a:accent4>
      <a:accent5>
        <a:srgbClr val="AAB9D1"/>
      </a:accent5>
      <a:accent6>
        <a:srgbClr val="63A91B"/>
      </a:accent6>
      <a:hlink>
        <a:srgbClr val="EE014C"/>
      </a:hlink>
      <a:folHlink>
        <a:srgbClr val="FFD1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CC_std</Template>
  <TotalTime>0</TotalTime>
  <Words>4027</Words>
  <Application>Microsoft Office PowerPoint</Application>
  <PresentationFormat>Widescreen</PresentationFormat>
  <Paragraphs>611</Paragraphs>
  <Slides>53</Slides>
  <Notes>50</Notes>
  <HiddenSlides>0</HiddenSlides>
  <MMClips>2</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53</vt:i4>
      </vt:variant>
    </vt:vector>
  </HeadingPairs>
  <TitlesOfParts>
    <vt:vector size="62" baseType="lpstr">
      <vt:lpstr>Arial</vt:lpstr>
      <vt:lpstr>Calibri</vt:lpstr>
      <vt:lpstr>Calibri (Body)</vt:lpstr>
      <vt:lpstr>Calibri Light</vt:lpstr>
      <vt:lpstr>Helvetica Light</vt:lpstr>
      <vt:lpstr>Open Sans</vt:lpstr>
      <vt:lpstr>CC_std</vt:lpstr>
      <vt:lpstr>Office Theme</vt:lpstr>
      <vt:lpstr>1_Office Theme</vt:lpstr>
      <vt:lpstr>The Journey of MPOG: Using Data to Improve Perioperative Care</vt:lpstr>
      <vt:lpstr>Disclosures / COI</vt:lpstr>
      <vt:lpstr>Goals for Today</vt:lpstr>
      <vt:lpstr>Goals for Today</vt:lpstr>
      <vt:lpstr>PowerPoint Presentation</vt:lpstr>
      <vt:lpstr>PowerPoint Presentation</vt:lpstr>
      <vt:lpstr>PowerPoint Presentation</vt:lpstr>
      <vt:lpstr>PowerPoint Presentation</vt:lpstr>
      <vt:lpstr>PowerPoint Presentation</vt:lpstr>
      <vt:lpstr>Pediatric Hospitals </vt:lpstr>
      <vt:lpstr>PowerPoint Presentation</vt:lpstr>
      <vt:lpstr>Thank you</vt:lpstr>
      <vt:lpstr>Goals for Today</vt:lpstr>
      <vt:lpstr>Goals for Today</vt:lpstr>
      <vt:lpstr>PowerPoint Presentation</vt:lpstr>
      <vt:lpstr>PowerPoint Presentation</vt:lpstr>
      <vt:lpstr>Pillars of MPOG Quality Improvement</vt:lpstr>
      <vt:lpstr>How do we build our measures?</vt:lpstr>
      <vt:lpstr>PowerPoint Presentation</vt:lpstr>
      <vt:lpstr>PowerPoint Presentation</vt:lpstr>
      <vt:lpstr>PowerPoint Presentation</vt:lpstr>
      <vt:lpstr>Individual Clinician Dashboard Access</vt:lpstr>
      <vt:lpstr>…Or access dashboard via feedback E-mail</vt:lpstr>
      <vt:lpstr>Review individual cases and measure performance through MPOG version of EHR</vt:lpstr>
      <vt:lpstr>Enable clinicians to understand why cases did not pass a measure:</vt:lpstr>
      <vt:lpstr>PowerPoint Presentation</vt:lpstr>
      <vt:lpstr>PowerPoint Presentation</vt:lpstr>
      <vt:lpstr>QI Reporting Tool</vt:lpstr>
      <vt:lpstr>QI Reporting Tool</vt:lpstr>
      <vt:lpstr>PowerPoint Presentation</vt:lpstr>
      <vt:lpstr>PowerPoint Presentation</vt:lpstr>
      <vt:lpstr>PowerPoint Presentation</vt:lpstr>
      <vt:lpstr>Goals for Today</vt:lpstr>
      <vt:lpstr>Goals for Today</vt:lpstr>
      <vt:lpstr>MPOG Research</vt:lpstr>
      <vt:lpstr>How does this work?</vt:lpstr>
      <vt:lpstr>Collaboration - PCRC Community of Peers</vt:lpstr>
      <vt:lpstr>Dissemination - publications</vt:lpstr>
      <vt:lpstr>“Easy” research question:   How has the use of general anesthesia for hip fracture surgery changed over time?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Putting it all together…</vt:lpstr>
      <vt:lpstr>PowerPoint Presentation</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Intra-operative Glucose Control: Insights from MPOG &amp; Opportunities Ahead</dc:title>
  <dc:creator/>
  <cp:lastModifiedBy/>
  <cp:revision>14</cp:revision>
  <dcterms:created xsi:type="dcterms:W3CDTF">2011-12-11T03:43:08Z</dcterms:created>
  <dcterms:modified xsi:type="dcterms:W3CDTF">2023-02-15T13:39:39Z</dcterms:modified>
</cp:coreProperties>
</file>