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 varScale="1">
        <p:scale>
          <a:sx n="63" d="100"/>
          <a:sy n="63" d="100"/>
        </p:scale>
        <p:origin x="6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AECF3-A74D-C2C7-1F94-90E9F2618D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0AA457-E4B1-2CD9-992E-C2098A4EB2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3118A9-B7CB-733D-2F51-3B771D3FA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5CC8-328B-4170-A91E-F303F916DB7F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3C3F8F-7F92-F986-8C5E-8AA797A43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C717F-003E-DCC5-A165-EF3BDDF0F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3D5A-B653-41F7-B31F-67389511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49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7F718-0195-55C0-4FA0-DA902242A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FA0819-4968-84A4-24E9-1A0B6D6715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94D37E-337B-E56D-AEEE-99FFF343F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5CC8-328B-4170-A91E-F303F916DB7F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CFDC1-0AC6-A539-0D7F-9D099E146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3240E-0CE2-DFDE-6F46-9C0283902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3D5A-B653-41F7-B31F-67389511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538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2F83E4-4B33-82A9-57AF-E31E91413B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A1BD7F-8179-A7D2-B993-AA2A0E09DB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5C8E2-C2CD-6D87-6A5E-CFA6EDFA9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5CC8-328B-4170-A91E-F303F916DB7F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C3A56B-87B5-9AB9-474C-B355674ED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888381-5CEE-5F05-1374-9F397EF51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3D5A-B653-41F7-B31F-67389511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203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96ECD-5061-BE1A-3A24-446BBE830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4391BD-D69D-8B02-36D6-8EE29A6744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512A56-A6CB-3C48-D502-171EBB53A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5CC8-328B-4170-A91E-F303F916DB7F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D11BA-B8BC-807F-861A-6CCB21B44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3B31B-ADD9-68E4-490B-8F425D520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3D5A-B653-41F7-B31F-67389511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921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34253-EC49-7055-3DF8-999947DCE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0A42CA-5D53-32E5-3C02-E0773C20A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69831-022D-7061-AFA2-3B38BE8BD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5CC8-328B-4170-A91E-F303F916DB7F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31B421-1C39-02C2-1B10-965AF91F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BD7C9-BB45-0E36-8F0A-997A97348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3D5A-B653-41F7-B31F-67389511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645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7130D-8377-3F33-91D0-7BCE5ACDF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12905-3868-8D21-4B15-DEC38E10C2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8218A6-B8EB-B9EA-25DC-E90C08D9A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BBED01-3AF7-5DB3-1AC8-40CF9466C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5CC8-328B-4170-A91E-F303F916DB7F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998A09-ABEF-75BE-38A6-D86DB5483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F3AF43-316B-8216-69C8-8E342BC95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3D5A-B653-41F7-B31F-67389511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378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3489B-71AC-5E8A-E458-669C7666D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985C16-23C0-DDF6-06B6-769CCF7338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E72DC9-47AF-98A0-F31A-35A73B1481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04CDE0-4ABB-E90E-1EC8-7C8F857340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88B07D-35B4-3D66-12D7-D5E5D48170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51AE63-C34C-FA77-CCD0-AA89E5E20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5CC8-328B-4170-A91E-F303F916DB7F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FC9AB8-7AB8-C6B4-A19B-8340A06DE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D517CA-4EC2-6C5F-7D80-AD1899867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3D5A-B653-41F7-B31F-67389511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626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039BA-A44D-D0D9-035D-54708BD33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758F83-920E-D792-3B14-EB95A06C2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5CC8-328B-4170-A91E-F303F916DB7F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87FF64-9982-AA25-7202-8BB09A2A7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09802A-1F80-D9B8-420E-A33B18E77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3D5A-B653-41F7-B31F-67389511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870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E16FA6C-A6D8-1A1D-041B-79FAE5073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5CC8-328B-4170-A91E-F303F916DB7F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A68B69-E443-3A63-F732-D7F8E87C5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FD453F-F521-97BC-7197-87122341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3D5A-B653-41F7-B31F-67389511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741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D3A8A-9CA2-F6B8-08CD-6E25C4188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81118-50C9-8F2E-CCD5-6638816C9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C805D7-716A-8159-E443-BFF92A921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5D5E15-C41C-E30C-47DC-52BF1F4C4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5CC8-328B-4170-A91E-F303F916DB7F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B74DDB-A386-AB71-C058-8AE4919FC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921F67-6B8B-43E8-9B51-D7DB6435A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3D5A-B653-41F7-B31F-67389511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529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4A487-71B4-9BFF-156B-8EA8C99C8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B68A41-1A3E-CC89-7C49-77320FAA67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842722-3084-169E-3246-AB15D4455D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1A68F-74AA-A9DD-1764-3137E63A2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5CC8-328B-4170-A91E-F303F916DB7F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40F1A3-08DC-0640-5391-75B58E09C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2AC7AD-C951-E9FC-F783-75ABEC27A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53D5A-B653-41F7-B31F-67389511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975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C6EB67-9E44-F331-47A4-799D63D6CB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CC35B3-7172-4A17-346C-740CA1F20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94567D-67F9-BE28-F15C-A293575358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85CC8-328B-4170-A91E-F303F916DB7F}" type="datetimeFigureOut">
              <a:rPr lang="en-US" smtClean="0"/>
              <a:t>3/9/2023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7088A3-11AB-2DA4-9394-F576848423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238FA9-5864-7BE1-9BEF-A41A45D069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53D5A-B653-41F7-B31F-67389511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83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1A355F-EC2B-10F4-D83A-816306C3CED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Clinical Pearls I’ll Never Publish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26BFBF-D6B1-B0C5-5DE7-96A069782B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12371" y="3602037"/>
            <a:ext cx="10167258" cy="2602819"/>
          </a:xfrm>
        </p:spPr>
        <p:txBody>
          <a:bodyPr>
            <a:noAutofit/>
          </a:bodyPr>
          <a:lstStyle/>
          <a:p>
            <a:r>
              <a:rPr lang="en-US" sz="2800" dirty="0"/>
              <a:t>Rishi Reddy, MD, MBA</a:t>
            </a:r>
          </a:p>
          <a:p>
            <a:r>
              <a:rPr lang="en-US" sz="2800" dirty="0"/>
              <a:t>University of Michigan, Professor of Thoracic Surgery</a:t>
            </a:r>
          </a:p>
          <a:p>
            <a:r>
              <a:rPr lang="en-US" sz="2800" dirty="0"/>
              <a:t>Jose </a:t>
            </a:r>
            <a:r>
              <a:rPr lang="en-US" sz="2800" dirty="0" err="1"/>
              <a:t>Jose</a:t>
            </a:r>
            <a:r>
              <a:rPr lang="en-US" sz="2800" dirty="0"/>
              <a:t> Alvarez Endowed Professor of Thoracic Oncology Research</a:t>
            </a:r>
          </a:p>
          <a:p>
            <a:r>
              <a:rPr lang="en-US" sz="2800" dirty="0"/>
              <a:t>Chair-UM Comprehensive Robotic Surgery Program</a:t>
            </a:r>
          </a:p>
          <a:p>
            <a:r>
              <a:rPr lang="en-US" sz="2800" dirty="0"/>
              <a:t>Director-Center for Surgical Innovation, Dept of Surgery </a:t>
            </a:r>
          </a:p>
        </p:txBody>
      </p:sp>
    </p:spTree>
    <p:extLst>
      <p:ext uri="{BB962C8B-B14F-4D97-AF65-F5344CB8AC3E}">
        <p14:creationId xmlns:p14="http://schemas.microsoft.com/office/powerpoint/2010/main" val="1334325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492143-10AD-7A72-0B75-47D7BC116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post </a:t>
            </a:r>
            <a:r>
              <a:rPr lang="en-US" dirty="0" err="1"/>
              <a:t>Transhiatal</a:t>
            </a:r>
            <a:r>
              <a:rPr lang="en-US" dirty="0"/>
              <a:t> Esophagectomy Leak Rate was never 3%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6F789-444A-57EE-DB1C-7375F2C86B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Our leak rate is an honest 20-25%</a:t>
            </a:r>
          </a:p>
          <a:p>
            <a:r>
              <a:rPr lang="en-US" dirty="0"/>
              <a:t>My key factors for leak include:</a:t>
            </a:r>
          </a:p>
          <a:p>
            <a:pPr marL="914400" lvl="1" indent="-457200">
              <a:buAutoNum type="arabicParenR"/>
            </a:pPr>
            <a:r>
              <a:rPr lang="en-US" dirty="0"/>
              <a:t>Gastric conduit blood flow</a:t>
            </a:r>
          </a:p>
          <a:p>
            <a:pPr marL="914400" lvl="1" indent="-457200">
              <a:buAutoNum type="arabicParenR"/>
            </a:pPr>
            <a:r>
              <a:rPr lang="en-US" dirty="0"/>
              <a:t>Microbiome</a:t>
            </a:r>
          </a:p>
          <a:p>
            <a:pPr marL="914400" lvl="1" indent="-457200">
              <a:buAutoNum type="arabicParenR"/>
            </a:pPr>
            <a:r>
              <a:rPr lang="en-US" dirty="0"/>
              <a:t>Increased coughing causing transition “pressure” at thoracic inlet</a:t>
            </a:r>
          </a:p>
          <a:p>
            <a:pPr marL="914400" lvl="1" indent="-457200">
              <a:buAutoNum type="arabicParenR"/>
            </a:pPr>
            <a:endParaRPr lang="en-US" dirty="0"/>
          </a:p>
          <a:p>
            <a:pPr marL="914400" lvl="1" indent="-457200">
              <a:buAutoNum type="arabicParenR"/>
            </a:pPr>
            <a:r>
              <a:rPr lang="en-US" dirty="0"/>
              <a:t>NOT TENSION</a:t>
            </a:r>
          </a:p>
        </p:txBody>
      </p:sp>
    </p:spTree>
    <p:extLst>
      <p:ext uri="{BB962C8B-B14F-4D97-AF65-F5344CB8AC3E}">
        <p14:creationId xmlns:p14="http://schemas.microsoft.com/office/powerpoint/2010/main" val="649686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EE28D-36E8-630F-74AE-A38B00646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residents perform </a:t>
            </a:r>
            <a:r>
              <a:rPr lang="en-US" u="sng" dirty="0"/>
              <a:t>&gt;</a:t>
            </a:r>
            <a:r>
              <a:rPr lang="en-US" dirty="0"/>
              <a:t>90% of robotic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553BB7-AF6A-59C9-A9E8-6FE5091016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Simulation is key to understand how to use the robot, even if not familiar with operation</a:t>
            </a:r>
          </a:p>
          <a:p>
            <a:r>
              <a:rPr lang="en-US" dirty="0"/>
              <a:t>Planned out graduated responsibility based on resident experience and robotic capability</a:t>
            </a:r>
          </a:p>
          <a:p>
            <a:r>
              <a:rPr lang="en-US" dirty="0"/>
              <a:t>Dual console is key</a:t>
            </a:r>
          </a:p>
          <a:p>
            <a:r>
              <a:rPr lang="en-US" dirty="0"/>
              <a:t>M2 medical students and Surgical scrubs are my bedside assists (no formal First Assist, no FA port)</a:t>
            </a:r>
          </a:p>
        </p:txBody>
      </p:sp>
    </p:spTree>
    <p:extLst>
      <p:ext uri="{BB962C8B-B14F-4D97-AF65-F5344CB8AC3E}">
        <p14:creationId xmlns:p14="http://schemas.microsoft.com/office/powerpoint/2010/main" val="3281356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58B9F-205B-5B6D-A897-1EEE59AFD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miss doing VATS lobectomies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49329-301E-C970-8176-C0361C22A8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enjoy robotic operations</a:t>
            </a:r>
          </a:p>
          <a:p>
            <a:r>
              <a:rPr lang="en-US" dirty="0"/>
              <a:t>I am a much better laparoscopic surgeon (suturing, etc.) with the robot</a:t>
            </a:r>
          </a:p>
          <a:p>
            <a:r>
              <a:rPr lang="en-US" dirty="0"/>
              <a:t>I am concerned about losing the ability to safely </a:t>
            </a:r>
            <a:r>
              <a:rPr lang="en-US"/>
              <a:t>perform non-robotic </a:t>
            </a:r>
            <a:r>
              <a:rPr lang="en-US" dirty="0"/>
              <a:t>laparoscopic and thoracoscopic cases</a:t>
            </a:r>
          </a:p>
        </p:txBody>
      </p:sp>
    </p:spTree>
    <p:extLst>
      <p:ext uri="{BB962C8B-B14F-4D97-AF65-F5344CB8AC3E}">
        <p14:creationId xmlns:p14="http://schemas.microsoft.com/office/powerpoint/2010/main" val="2005318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183</Words>
  <Application>Microsoft Office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Clinical Pearls I’ll Never Publish</vt:lpstr>
      <vt:lpstr>Our post Transhiatal Esophagectomy Leak Rate was never 3%</vt:lpstr>
      <vt:lpstr>Our residents perform &gt;90% of robotic cases</vt:lpstr>
      <vt:lpstr>I miss doing VATS lobectomies</vt:lpstr>
    </vt:vector>
  </TitlesOfParts>
  <Company>Michigan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Clinical Pearls I’ll Never Publish</dc:title>
  <dc:creator>Reddy, Rishindra (Rishi)</dc:creator>
  <cp:lastModifiedBy>Reddy, Rishindra (Rishi)</cp:lastModifiedBy>
  <cp:revision>1</cp:revision>
  <dcterms:created xsi:type="dcterms:W3CDTF">2023-03-10T01:58:33Z</dcterms:created>
  <dcterms:modified xsi:type="dcterms:W3CDTF">2023-03-10T02:13:26Z</dcterms:modified>
</cp:coreProperties>
</file>