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59" r:id="rId5"/>
    <p:sldId id="261" r:id="rId6"/>
    <p:sldId id="260" r:id="rId7"/>
    <p:sldId id="262" r:id="rId8"/>
    <p:sldId id="266" r:id="rId9"/>
    <p:sldId id="267" r:id="rId10"/>
    <p:sldId id="263" r:id="rId11"/>
    <p:sldId id="269" r:id="rId12"/>
    <p:sldId id="268" r:id="rId13"/>
    <p:sldId id="264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8925"/>
    <a:srgbClr val="5D4C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12" autoAdjust="0"/>
    <p:restoredTop sz="81707" autoAdjust="0"/>
  </p:normalViewPr>
  <p:slideViewPr>
    <p:cSldViewPr snapToGrid="0">
      <p:cViewPr varScale="1">
        <p:scale>
          <a:sx n="65" d="100"/>
          <a:sy n="65" d="100"/>
        </p:scale>
        <p:origin x="9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IOP max spike frequency</c:v>
                </c:pt>
              </c:strCache>
            </c:strRef>
          </c:tx>
          <c:spPr>
            <a:solidFill>
              <a:schemeClr val="accent2"/>
            </a:solidFill>
            <a:ln w="19050">
              <a:solidFill>
                <a:schemeClr val="tx1">
                  <a:alpha val="97000"/>
                </a:schemeClr>
              </a:solidFill>
            </a:ln>
            <a:effectLst/>
          </c:spPr>
          <c:invertIfNegative val="0"/>
          <c:cat>
            <c:strRef>
              <c:f>Sheet1!$A$2:$A$25</c:f>
              <c:strCache>
                <c:ptCount val="24"/>
                <c:pt idx="0">
                  <c:v>12:00am - 12:59am</c:v>
                </c:pt>
                <c:pt idx="1">
                  <c:v>1:00am - 1:59am</c:v>
                </c:pt>
                <c:pt idx="2">
                  <c:v>2:00am - 2:59am</c:v>
                </c:pt>
                <c:pt idx="3">
                  <c:v>3:00am - 3:59am</c:v>
                </c:pt>
                <c:pt idx="4">
                  <c:v>4:00am - 4:59am</c:v>
                </c:pt>
                <c:pt idx="5">
                  <c:v>5:00am - 5:59am</c:v>
                </c:pt>
                <c:pt idx="6">
                  <c:v>6:00am - 6:59am</c:v>
                </c:pt>
                <c:pt idx="7">
                  <c:v>7:00am - 7:59am</c:v>
                </c:pt>
                <c:pt idx="8">
                  <c:v>8:00am - 8:59am</c:v>
                </c:pt>
                <c:pt idx="9">
                  <c:v>9:00am - 9:59am</c:v>
                </c:pt>
                <c:pt idx="10">
                  <c:v>10:00am - 10:59am</c:v>
                </c:pt>
                <c:pt idx="11">
                  <c:v>11:00am - 11:59am</c:v>
                </c:pt>
                <c:pt idx="12">
                  <c:v>12:00pm - 12:59pm</c:v>
                </c:pt>
                <c:pt idx="13">
                  <c:v>1:00pm - 1:59pm</c:v>
                </c:pt>
                <c:pt idx="14">
                  <c:v>2:00pm - 2:59pm</c:v>
                </c:pt>
                <c:pt idx="15">
                  <c:v>3:00pm - 3:59pm</c:v>
                </c:pt>
                <c:pt idx="16">
                  <c:v>4:00pm - 4:59pm</c:v>
                </c:pt>
                <c:pt idx="17">
                  <c:v>5:00pm - 5:59pm</c:v>
                </c:pt>
                <c:pt idx="18">
                  <c:v>6:00pm - 6:59pm</c:v>
                </c:pt>
                <c:pt idx="19">
                  <c:v>7:00pm - 7:59pm</c:v>
                </c:pt>
                <c:pt idx="20">
                  <c:v>8:00pm - 8:59pm</c:v>
                </c:pt>
                <c:pt idx="21">
                  <c:v>9:00pm - 9:59pm</c:v>
                </c:pt>
                <c:pt idx="22">
                  <c:v>10:00pm - 10:59pm</c:v>
                </c:pt>
                <c:pt idx="23">
                  <c:v>11:00pm - 11:59pm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2</c:v>
                </c:pt>
                <c:pt idx="1">
                  <c:v>0</c:v>
                </c:pt>
                <c:pt idx="2">
                  <c:v>2</c:v>
                </c:pt>
                <c:pt idx="3">
                  <c:v>2</c:v>
                </c:pt>
                <c:pt idx="4">
                  <c:v>1</c:v>
                </c:pt>
                <c:pt idx="5">
                  <c:v>2</c:v>
                </c:pt>
                <c:pt idx="6">
                  <c:v>8</c:v>
                </c:pt>
                <c:pt idx="7">
                  <c:v>3</c:v>
                </c:pt>
                <c:pt idx="8">
                  <c:v>3</c:v>
                </c:pt>
                <c:pt idx="9">
                  <c:v>9</c:v>
                </c:pt>
                <c:pt idx="10">
                  <c:v>4</c:v>
                </c:pt>
                <c:pt idx="11">
                  <c:v>3</c:v>
                </c:pt>
                <c:pt idx="12">
                  <c:v>3</c:v>
                </c:pt>
                <c:pt idx="13">
                  <c:v>5</c:v>
                </c:pt>
                <c:pt idx="14">
                  <c:v>2</c:v>
                </c:pt>
                <c:pt idx="15">
                  <c:v>7</c:v>
                </c:pt>
                <c:pt idx="16">
                  <c:v>1</c:v>
                </c:pt>
                <c:pt idx="17">
                  <c:v>5</c:v>
                </c:pt>
                <c:pt idx="18">
                  <c:v>1</c:v>
                </c:pt>
                <c:pt idx="19">
                  <c:v>5</c:v>
                </c:pt>
                <c:pt idx="20">
                  <c:v>2</c:v>
                </c:pt>
                <c:pt idx="21">
                  <c:v>2</c:v>
                </c:pt>
                <c:pt idx="22">
                  <c:v>0</c:v>
                </c:pt>
                <c:pt idx="2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B1-496B-B1AD-F664B04BB2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11"/>
        <c:axId val="608625464"/>
        <c:axId val="608623496"/>
      </c:barChart>
      <c:catAx>
        <c:axId val="608625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08623496"/>
        <c:crosses val="autoZero"/>
        <c:auto val="0"/>
        <c:lblAlgn val="ctr"/>
        <c:lblOffset val="100"/>
        <c:noMultiLvlLbl val="0"/>
      </c:catAx>
      <c:valAx>
        <c:axId val="60862349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IOP spike frequency (n)</a:t>
                </a:r>
              </a:p>
            </c:rich>
          </c:tx>
          <c:layout>
            <c:manualLayout>
              <c:xMode val="edge"/>
              <c:yMode val="edge"/>
              <c:x val="2.0668780994356067E-2"/>
              <c:y val="0.1354047401705463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08625464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0D0DA1-5DDB-4A69-8276-5B5ED5B660FE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DDFB3E-C0FF-4116-89C7-544EFB51E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067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DDFB3E-C0FF-4116-89C7-544EFB51E4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208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Glaucoma is a group of eye diseases that results in 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damage to the optic nerve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resulting in progressive vision loss.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Elevated intraocular pressure (IOP) is a major risk factor and disease detection or management is clinically evaluated through IOP measurements.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/>
              <a:t>However, IOP fluctuates throughout the course of a day in a circadian pattern</a:t>
            </a:r>
            <a:r>
              <a:rPr lang="en-US" altLang="en-US" baseline="30000" dirty="0"/>
              <a:t>1</a:t>
            </a:r>
            <a:r>
              <a:rPr lang="en-US" altLang="en-US" dirty="0"/>
              <a:t> that cannot be captured by a single clinic IOP measurement.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This means that IOPs are usually highest in the early morning and lowest in late evenings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Home tonometry allows for more IOP measurements to be accurately captured throughout the day</a:t>
            </a:r>
            <a:r>
              <a:rPr lang="en-US" alt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2-5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b="1" dirty="0"/>
              <a:t>Our goal was to compare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 IOP measured using home tonometry to in-clinic tonometry to evaluate its utility in disease management for glaucoma patients.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DDFB3E-C0FF-4116-89C7-544EFB51E4F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672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/>
              <a:t>Potential questions: Why </a:t>
            </a:r>
            <a:r>
              <a:rPr lang="en-US" dirty="0" err="1"/>
              <a:t>cosinor</a:t>
            </a:r>
            <a:r>
              <a:rPr lang="en-US" dirty="0"/>
              <a:t> analysis vs. other methods?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Cosinor</a:t>
            </a:r>
            <a:r>
              <a:rPr lang="en-US" dirty="0"/>
              <a:t> </a:t>
            </a:r>
            <a:r>
              <a:rPr lang="en-US" dirty="0" err="1"/>
              <a:t>rhythmometry</a:t>
            </a:r>
            <a:r>
              <a:rPr lang="en-US" dirty="0"/>
              <a:t> is a commonly used method to study periodic functions associated with circadian biological rhythms.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Why were 16 eyes eliminated? – data points did not fit into a cosine curve for analysis (cosine curve daily, then averaged for best fit curve)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DDFB3E-C0FF-4116-89C7-544EFB51E4F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813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Our study participants represented a variety of glaucoma types shown in this table and we evaluated the number of IOP spikes that occurred outside office hours in each type.</a:t>
            </a:r>
          </a:p>
          <a:p>
            <a:r>
              <a:rPr lang="en-US" dirty="0"/>
              <a:t>- You can see that the occurrence of spikes outside of clinic is not a unique characteristic of any single glaucoma type, but rather our data highlights that IOP spikes at home can occur across the spectrum of glaucoma patients.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DDFB3E-C0FF-4116-89C7-544EFB51E4F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027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Cambria" panose="02040503050406030204" pitchFamily="18" charset="0"/>
              </a:rPr>
              <a:t>n = number of eyes (not patients)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latin typeface="Cambria" panose="020405030504060302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Cambria" panose="02040503050406030204" pitchFamily="18" charset="0"/>
              </a:rPr>
              <a:t>We also looked at the relationship between home IOP spikes and patient gender or age.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Cambria" panose="02040503050406030204" pitchFamily="18" charset="0"/>
              </a:rPr>
              <a:t>- We found no statistical differences between either gender or age, again highlighting that home IOP spikes may be happening in both males &amp; females, and across patient age groups.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DDFB3E-C0FF-4116-89C7-544EFB51E4F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8310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mbria" panose="02040503050406030204" pitchFamily="18" charset="0"/>
              </a:rPr>
              <a:t>Clinic IOP measurements were analyzed from the preceding 5 visits at maximum and included </a:t>
            </a:r>
          </a:p>
          <a:p>
            <a:r>
              <a:rPr lang="en-US" dirty="0">
                <a:latin typeface="Cambria" panose="02040503050406030204" pitchFamily="18" charset="0"/>
              </a:rPr>
              <a:t>3.3 </a:t>
            </a:r>
            <a:r>
              <a:rPr lang="en-US" dirty="0">
                <a:solidFill>
                  <a:srgbClr val="0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± 1.7 measurements per patient.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DDFB3E-C0FF-4116-89C7-544EFB51E4F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4866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Star = highlighting that early morning hours/spikes missed without home tonometry outside clinic hours</a:t>
            </a:r>
          </a:p>
          <a:p>
            <a:endParaRPr lang="en-US" dirty="0"/>
          </a:p>
          <a:p>
            <a:r>
              <a:rPr lang="en-US" dirty="0"/>
              <a:t>Consider different times for in-clinic visits (AM vs. PM appointments)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DDFB3E-C0FF-4116-89C7-544EFB51E4F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7487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latin typeface="Cambria" panose="02040503050406030204" pitchFamily="18" charset="0"/>
              </a:rPr>
              <a:t>n = number of eyes (not patients)</a:t>
            </a:r>
          </a:p>
          <a:p>
            <a:endParaRPr lang="en-US" sz="1200" dirty="0">
              <a:latin typeface="Cambria" panose="02040503050406030204" pitchFamily="18" charset="0"/>
            </a:endParaRPr>
          </a:p>
          <a:p>
            <a:r>
              <a:rPr lang="en-US" sz="1200" dirty="0">
                <a:latin typeface="Cambria" panose="02040503050406030204" pitchFamily="18" charset="0"/>
              </a:rPr>
              <a:t>MD categorization based on https://www.ncbi.nlm.nih.gov/pmc/articles/PMC3171256/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DDFB3E-C0FF-4116-89C7-544EFB51E4F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6323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Which times/how many measurements are required (once q2-4 hours ~6-12 per day, at least 5 days a week, ~60-80 measurements per week)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DDFB3E-C0FF-4116-89C7-544EFB51E4F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246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DFBF897-A15F-3B46-8F80-C5BA55C09B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089CA4-D045-419B-82CF-BCDB72F0DE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1872" y="1438966"/>
            <a:ext cx="9144000" cy="2387600"/>
          </a:xfrm>
        </p:spPr>
        <p:txBody>
          <a:bodyPr anchor="b">
            <a:normAutofit/>
          </a:bodyPr>
          <a:lstStyle>
            <a:lvl1pPr algn="l">
              <a:defRPr sz="5400" b="1" i="0">
                <a:solidFill>
                  <a:srgbClr val="5D4C8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275A37-42F3-4933-AF98-0DAE0EF164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3464" y="3940673"/>
            <a:ext cx="9144000" cy="1655762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648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80181-3048-434A-97A0-75BEDE14E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42812"/>
            <a:ext cx="9026236" cy="1325563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4200" b="1">
                <a:solidFill>
                  <a:srgbClr val="5D4C8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9B09E-76F2-47AF-A216-FDD3916042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33739"/>
            <a:ext cx="9026236" cy="38587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108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6F68E-1873-4988-91D9-336C71F75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42812"/>
            <a:ext cx="9026236" cy="1325563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4200" b="1">
                <a:solidFill>
                  <a:srgbClr val="5D4C8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3C316F-83EB-44CD-9893-FE49C6FD56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33738"/>
            <a:ext cx="4454236" cy="3860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837F8F-A7F1-438E-8B5E-27EF9EBFAC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48298" y="2133738"/>
            <a:ext cx="4454237" cy="3860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376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D3BB978-C7D4-E248-ADB3-6CAE7F4CD08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5239D0-A973-4873-86B5-E26234AC2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42812"/>
            <a:ext cx="90262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CEF116-4074-4BD6-AD6D-802FFA480C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33739"/>
            <a:ext cx="9026236" cy="3845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111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200" b="1" kern="1200">
          <a:solidFill>
            <a:srgbClr val="5D4C84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tiff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0C2FD-3C53-6748-8E76-39823907A4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7760" y="1511558"/>
            <a:ext cx="9144000" cy="2315007"/>
          </a:xfrm>
        </p:spPr>
        <p:txBody>
          <a:bodyPr>
            <a:normAutofit/>
          </a:bodyPr>
          <a:lstStyle/>
          <a:p>
            <a:r>
              <a:rPr lang="en-US" altLang="en-US" sz="45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PO121 	Home Tonometry Identifies Fluctuations in IOP Outside of Clinic Hours That May Guide Management of Glaucoma</a:t>
            </a:r>
            <a:endParaRPr lang="en-US" sz="45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D3D34D-D665-D64B-908F-851809DF54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7760" y="4118095"/>
            <a:ext cx="11623750" cy="1481321"/>
          </a:xfrm>
        </p:spPr>
        <p:txBody>
          <a:bodyPr>
            <a:normAutofit/>
          </a:bodyPr>
          <a:lstStyle/>
          <a:p>
            <a:pPr algn="l" eaLnBrk="1" hangingPunct="1">
              <a:buClr>
                <a:schemeClr val="accent2">
                  <a:lumMod val="50000"/>
                </a:schemeClr>
              </a:buClr>
              <a:defRPr/>
            </a:pPr>
            <a:r>
              <a:rPr lang="en-US" altLang="ja-JP" sz="1200" b="1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</a:rPr>
              <a:t>Pariyamon Thaprawat, BS</a:t>
            </a:r>
            <a:r>
              <a:rPr lang="en-US" altLang="ja-JP" sz="1200" b="1" baseline="30000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</a:rPr>
              <a:t>1</a:t>
            </a:r>
            <a:r>
              <a:rPr lang="en-US" altLang="ja-JP" sz="1200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</a:rPr>
              <a:t>, </a:t>
            </a:r>
            <a:r>
              <a:rPr lang="en-US" altLang="ja-JP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</a:rPr>
              <a:t>Aysenur</a:t>
            </a:r>
            <a:r>
              <a:rPr lang="en-US" altLang="ja-JP" sz="1200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</a:rPr>
              <a:t> </a:t>
            </a:r>
            <a:r>
              <a:rPr lang="en-US" altLang="ja-JP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</a:rPr>
              <a:t>Musaogullari</a:t>
            </a:r>
            <a:r>
              <a:rPr lang="en-US" altLang="ja-JP" sz="1200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</a:rPr>
              <a:t>, BS</a:t>
            </a:r>
            <a:r>
              <a:rPr lang="en-US" altLang="ja-JP" sz="1200" baseline="30000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</a:rPr>
              <a:t>2</a:t>
            </a:r>
            <a:r>
              <a:rPr lang="en-US" altLang="ja-JP" sz="1200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</a:rPr>
              <a:t>, David M Reed PhD</a:t>
            </a:r>
            <a:r>
              <a:rPr lang="en-US" altLang="ja-JP" sz="1200" b="1" baseline="30000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</a:rPr>
              <a:t>3</a:t>
            </a:r>
            <a:r>
              <a:rPr lang="en-US" altLang="ja-JP" sz="1200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</a:rPr>
              <a:t>, Amy D Zhang, MD</a:t>
            </a:r>
            <a:r>
              <a:rPr lang="en-US" altLang="ja-JP" sz="1200" b="1" baseline="30000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</a:rPr>
              <a:t>1</a:t>
            </a:r>
            <a:r>
              <a:rPr lang="en-US" altLang="ja-JP" sz="1200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</a:rPr>
              <a:t>, Andrea K </a:t>
            </a:r>
            <a:r>
              <a:rPr lang="en-US" altLang="ja-JP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</a:rPr>
              <a:t>Sawchyn</a:t>
            </a:r>
            <a:r>
              <a:rPr lang="en-US" altLang="ja-JP" sz="1200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</a:rPr>
              <a:t>, MD</a:t>
            </a:r>
            <a:r>
              <a:rPr lang="en-US" altLang="ja-JP" sz="1200" b="1" baseline="30000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</a:rPr>
              <a:t>3</a:t>
            </a:r>
            <a:r>
              <a:rPr lang="en-US" altLang="ja-JP" sz="1200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</a:rPr>
              <a:t>, Sayoko E </a:t>
            </a:r>
            <a:r>
              <a:rPr lang="en-US" altLang="ja-JP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</a:rPr>
              <a:t>Moroi</a:t>
            </a:r>
            <a:r>
              <a:rPr lang="en-US" altLang="ja-JP" sz="1200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</a:rPr>
              <a:t> MD PhD</a:t>
            </a:r>
            <a:r>
              <a:rPr lang="en-US" altLang="ja-JP" sz="1200" b="1" baseline="30000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</a:rPr>
              <a:t>3</a:t>
            </a:r>
          </a:p>
          <a:p>
            <a:pPr algn="l" eaLnBrk="1" hangingPunct="1">
              <a:buClr>
                <a:schemeClr val="accent2">
                  <a:lumMod val="50000"/>
                </a:schemeClr>
              </a:buClr>
              <a:defRPr/>
            </a:pPr>
            <a:r>
              <a:rPr lang="en-US" altLang="ja-JP" sz="1200" baseline="30000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</a:rPr>
              <a:t>1 </a:t>
            </a:r>
            <a:r>
              <a:rPr lang="en-US" altLang="ja-JP" sz="1200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</a:rPr>
              <a:t>Department of Ophthalmology and Visual Sciences, University of Michigan, Kellogg Eye Center, Ann Arbor, MI USA</a:t>
            </a:r>
          </a:p>
          <a:p>
            <a:pPr algn="l" eaLnBrk="1" hangingPunct="1">
              <a:spcBef>
                <a:spcPts val="0"/>
              </a:spcBef>
              <a:buClr>
                <a:schemeClr val="accent2">
                  <a:lumMod val="50000"/>
                </a:schemeClr>
              </a:buClr>
              <a:defRPr/>
            </a:pPr>
            <a:r>
              <a:rPr lang="en-US" altLang="ja-JP" sz="1200" baseline="30000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</a:rPr>
              <a:t>2 </a:t>
            </a:r>
            <a:r>
              <a:rPr lang="en-US" altLang="ja-JP" sz="1200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</a:rPr>
              <a:t>The University of Chicago Pritzker School of Medicine, Chicago, IL USA</a:t>
            </a:r>
          </a:p>
          <a:p>
            <a:pPr algn="l" eaLnBrk="1" hangingPunct="1">
              <a:spcBef>
                <a:spcPts val="0"/>
              </a:spcBef>
              <a:buClr>
                <a:schemeClr val="accent2">
                  <a:lumMod val="50000"/>
                </a:schemeClr>
              </a:buClr>
              <a:defRPr/>
            </a:pPr>
            <a:r>
              <a:rPr lang="en-US" altLang="ja-JP" sz="1200" baseline="30000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</a:rPr>
              <a:t>3 </a:t>
            </a:r>
            <a:r>
              <a:rPr lang="en-US" altLang="ja-JP" sz="1200" dirty="0">
                <a:solidFill>
                  <a:schemeClr val="tx1">
                    <a:lumMod val="95000"/>
                    <a:lumOff val="5000"/>
                  </a:schemeClr>
                </a:solidFill>
                <a:ea typeface="ＭＳ Ｐゴシック" pitchFamily="34" charset="-128"/>
              </a:rPr>
              <a:t>Department of Ophthalmology and Visual Sciences, The Ohio State University Wexner Medical Center, Columbus, OH USA</a:t>
            </a:r>
            <a:endParaRPr lang="en-US" altLang="ja-JP" sz="1200" baseline="30000" dirty="0">
              <a:solidFill>
                <a:schemeClr val="tx1">
                  <a:lumMod val="95000"/>
                  <a:lumOff val="5000"/>
                </a:schemeClr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45144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A3BC3-3948-F447-BDCE-B80F5E0CF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42812"/>
            <a:ext cx="9026236" cy="666263"/>
          </a:xfrm>
        </p:spPr>
        <p:txBody>
          <a:bodyPr>
            <a:normAutofit/>
          </a:bodyPr>
          <a:lstStyle/>
          <a:p>
            <a:r>
              <a:rPr lang="en-US" sz="4000" dirty="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B58B3-48E7-F241-9DF5-71F9D53BD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3271"/>
            <a:ext cx="9682537" cy="458343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sz="2000" b="1" dirty="0"/>
              <a:t>Home tonometry shows promise in glaucoma management that may guide clinical practice, especially in patients with more severe disease.</a:t>
            </a:r>
          </a:p>
          <a:p>
            <a:pPr>
              <a:lnSpc>
                <a:spcPct val="120000"/>
              </a:lnSpc>
              <a:defRPr/>
            </a:pPr>
            <a:r>
              <a:rPr lang="en-US" sz="2000" dirty="0"/>
              <a:t>Guidelines for how patients should be measuring IOPs at home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000" b="1" dirty="0"/>
              <a:t>Frequency – at least every 2-4 hours, 5 days per week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000" b="1" dirty="0"/>
              <a:t>Timing – emphasis on early morning and nighttime measurements</a:t>
            </a:r>
          </a:p>
          <a:p>
            <a:pPr>
              <a:lnSpc>
                <a:spcPct val="120000"/>
              </a:lnSpc>
              <a:defRPr/>
            </a:pPr>
            <a:r>
              <a:rPr lang="en-US" sz="2000" dirty="0"/>
              <a:t>Utility in telemedicine</a:t>
            </a:r>
          </a:p>
          <a:p>
            <a:pPr>
              <a:lnSpc>
                <a:spcPct val="120000"/>
              </a:lnSpc>
              <a:defRPr/>
            </a:pPr>
            <a:r>
              <a:rPr lang="en-US" sz="2000" dirty="0"/>
              <a:t>Future studies should aim to evaluate: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000" dirty="0"/>
              <a:t>Patient subpopulations most likely to benefit from home tonometry?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000" dirty="0"/>
              <a:t>Ease of use of home tonometer for patients?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000" dirty="0"/>
              <a:t>Extended home IOP measurement collection period?</a:t>
            </a:r>
          </a:p>
        </p:txBody>
      </p:sp>
    </p:spTree>
    <p:extLst>
      <p:ext uri="{BB962C8B-B14F-4D97-AF65-F5344CB8AC3E}">
        <p14:creationId xmlns:p14="http://schemas.microsoft.com/office/powerpoint/2010/main" val="3827889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A3BC3-3948-F447-BDCE-B80F5E0CF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42812"/>
            <a:ext cx="9026236" cy="651273"/>
          </a:xfrm>
        </p:spPr>
        <p:txBody>
          <a:bodyPr>
            <a:normAutofit/>
          </a:bodyPr>
          <a:lstStyle/>
          <a:p>
            <a:r>
              <a:rPr lang="en-US" sz="4000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B58B3-48E7-F241-9DF5-71F9D53BD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4085"/>
            <a:ext cx="9026236" cy="4598422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Ciulla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L, Moorthy M, Mathew S, et al. Circadian Rhythm and Glaucoma: What do We Know?. J Glaucoma. 2020;29(2):127-132. doi:10.1097/IJG.0000000000001402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Mudie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LI, </a:t>
            </a:r>
            <a:r>
              <a:rPr lang="en-US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LaBarre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S, </a:t>
            </a:r>
            <a:r>
              <a:rPr lang="en-US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Varadaraj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V, et al. The </a:t>
            </a:r>
            <a:r>
              <a:rPr lang="en-US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Icare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HOME (TA022) Study: Performance of an Intraocular Pressure Measuring Device for Self-Tonometry by Glaucoma Patients. Ophthalmology. 2016;123(8):1675-1684. doi:10.1016/j.ophtha.2016.04.044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Ogle JJ, Soo </a:t>
            </a:r>
            <a:r>
              <a:rPr lang="en-US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Hoo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WC, Chua CH, Yip LWL. Accuracy and Reliability of Self-measured Intraocular Pressure in Glaucoma Patients Using the iCare HOME Tonometer. J Glaucoma. 2021;30(12):1027-1032. doi:10.1097/IJG.0000000000001945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Sood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V, Ramanathan US. Self-Monitoring of Intraocular Pressure Outside of Normal Office Hours Using Rebound Tonometry: Initial Clinical Experience in Patients With Normal Tension Glaucoma. J Glaucoma. 2016;25(10):807-811. doi:10.1097/IJG.0000000000000424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McGlumphy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EJ, </a:t>
            </a:r>
            <a:r>
              <a:rPr lang="en-US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Mihailovic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A, </a:t>
            </a:r>
            <a:r>
              <a:rPr lang="en-US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Ramulu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PY, Johnson TV. Home Self-tonometry Trials Compared with Clinic Tonometry in Patients with Glaucoma. </a:t>
            </a:r>
            <a:r>
              <a:rPr lang="en-US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Ophthalmol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Glaucoma. 2021;4(6):569-580. doi:10.1016/j.ogla.2021.03.017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Cornelissen G. Cosinor-based </a:t>
            </a:r>
            <a:r>
              <a:rPr lang="en-US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rhythmometry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Theor</a:t>
            </a:r>
            <a: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Biol Med Model. 2014;11:16. Published 2014 Apr 11. doi:10.1186/1742-4682-11-16</a:t>
            </a:r>
          </a:p>
        </p:txBody>
      </p:sp>
    </p:spTree>
    <p:extLst>
      <p:ext uri="{BB962C8B-B14F-4D97-AF65-F5344CB8AC3E}">
        <p14:creationId xmlns:p14="http://schemas.microsoft.com/office/powerpoint/2010/main" val="2612118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6575E-013A-C644-8D58-9D56C6316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42813"/>
            <a:ext cx="9026236" cy="681254"/>
          </a:xfrm>
        </p:spPr>
        <p:txBody>
          <a:bodyPr>
            <a:normAutofit/>
          </a:bodyPr>
          <a:lstStyle/>
          <a:p>
            <a:r>
              <a:rPr lang="en-US" sz="4000" dirty="0"/>
              <a:t>Financial Disclosure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76761B-4866-7E4E-ACFB-0FC963F4A0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24067"/>
            <a:ext cx="5804140" cy="4570471"/>
          </a:xfrm>
        </p:spPr>
        <p:txBody>
          <a:bodyPr>
            <a:normAutofit/>
          </a:bodyPr>
          <a:lstStyle/>
          <a:p>
            <a:pPr marL="0" indent="0">
              <a:buFontTx/>
              <a:buNone/>
              <a:defRPr/>
            </a:pPr>
            <a:r>
              <a:rPr lang="en-US" altLang="en-US" sz="2800" b="1" dirty="0"/>
              <a:t>Presenter: </a:t>
            </a:r>
            <a:r>
              <a:rPr lang="en-US" altLang="en-US" sz="2800" dirty="0"/>
              <a:t>Pariyamon Thaprawat</a:t>
            </a:r>
          </a:p>
          <a:p>
            <a:pPr marL="0" indent="0">
              <a:buFontTx/>
              <a:buNone/>
              <a:defRPr/>
            </a:pPr>
            <a:r>
              <a:rPr lang="en-US" altLang="en-US" sz="2800" dirty="0"/>
              <a:t>I have no financial disclosures.</a:t>
            </a:r>
          </a:p>
          <a:p>
            <a:pPr marL="0" indent="0">
              <a:buFontTx/>
              <a:buNone/>
              <a:defRPr/>
            </a:pP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513909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A3BC3-3948-F447-BDCE-B80F5E0CF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42813"/>
            <a:ext cx="9026236" cy="741214"/>
          </a:xfrm>
        </p:spPr>
        <p:txBody>
          <a:bodyPr>
            <a:normAutofit/>
          </a:bodyPr>
          <a:lstStyle/>
          <a:p>
            <a:r>
              <a:rPr lang="en-US" sz="4000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B58B3-48E7-F241-9DF5-71F9D53BD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027"/>
            <a:ext cx="7247562" cy="2362328"/>
          </a:xfrm>
        </p:spPr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Glaucoma is a group of eye diseases that results in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damage to the optic nerve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resulting in progressive vision loss.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Elevated intraocular pressure (IOP) is monitored for disease detection and progression, but </a:t>
            </a:r>
            <a:r>
              <a:rPr lang="en-US" altLang="en-US" sz="2000" dirty="0"/>
              <a:t>IOP fluctuates throughout the course of a day in a circadian pattern</a:t>
            </a:r>
            <a:r>
              <a:rPr lang="en-US" altLang="en-US" sz="2000" baseline="30000" dirty="0"/>
              <a:t>1</a:t>
            </a:r>
            <a:r>
              <a:rPr lang="en-US" altLang="en-US" sz="200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Home tonometry allows for more IOP measurements to be accurately captured throughout the day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2-5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altLang="en-US" sz="100" b="1" dirty="0"/>
          </a:p>
        </p:txBody>
      </p:sp>
      <p:pic>
        <p:nvPicPr>
          <p:cNvPr id="7" name="Picture 6" descr="A picture containing text, orange&#10;&#10;Description automatically generated">
            <a:extLst>
              <a:ext uri="{FF2B5EF4-FFF2-40B4-BE49-F238E27FC236}">
                <a16:creationId xmlns:a16="http://schemas.microsoft.com/office/drawing/2014/main" id="{6686B3E4-8F89-477F-40C4-DD35F0A433E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54"/>
          <a:stretch/>
        </p:blipFill>
        <p:spPr>
          <a:xfrm>
            <a:off x="8555924" y="1707249"/>
            <a:ext cx="2617022" cy="20352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2B2BF28-6D16-F238-165A-0C02F03C4DF0}"/>
              </a:ext>
            </a:extLst>
          </p:cNvPr>
          <p:cNvSpPr txBox="1"/>
          <p:nvPr/>
        </p:nvSpPr>
        <p:spPr>
          <a:xfrm>
            <a:off x="8979929" y="3776613"/>
            <a:ext cx="20671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https://www.subpng.com/png-3v9cvl/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588EFB-22B9-B255-74B6-38ECF55F47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4952" y="3776613"/>
            <a:ext cx="2335300" cy="23385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59F106-0094-1C16-BBB1-84A3B08980E8}"/>
              </a:ext>
            </a:extLst>
          </p:cNvPr>
          <p:cNvSpPr txBox="1"/>
          <p:nvPr/>
        </p:nvSpPr>
        <p:spPr>
          <a:xfrm>
            <a:off x="3852809" y="4506682"/>
            <a:ext cx="7818634" cy="1015663"/>
          </a:xfrm>
          <a:prstGeom prst="rect">
            <a:avLst/>
          </a:prstGeom>
          <a:noFill/>
          <a:ln w="38100">
            <a:solidFill>
              <a:srgbClr val="F6892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Our goal was to compare IOP measured using home tonometry to in-clinic tonometry to evaluate its utility in disease management for glaucoma patients. </a:t>
            </a:r>
          </a:p>
        </p:txBody>
      </p:sp>
    </p:spTree>
    <p:extLst>
      <p:ext uri="{BB962C8B-B14F-4D97-AF65-F5344CB8AC3E}">
        <p14:creationId xmlns:p14="http://schemas.microsoft.com/office/powerpoint/2010/main" val="2240183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A3BC3-3948-F447-BDCE-B80F5E0CF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42812"/>
            <a:ext cx="9026236" cy="786185"/>
          </a:xfrm>
        </p:spPr>
        <p:txBody>
          <a:bodyPr>
            <a:normAutofit/>
          </a:bodyPr>
          <a:lstStyle/>
          <a:p>
            <a:r>
              <a:rPr lang="en-US" sz="4000" dirty="0"/>
              <a:t>Methods and Materials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B58B3-48E7-F241-9DF5-71F9D53BD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8997"/>
            <a:ext cx="9744182" cy="4463510"/>
          </a:xfrm>
        </p:spPr>
        <p:txBody>
          <a:bodyPr>
            <a:normAutofit/>
          </a:bodyPr>
          <a:lstStyle/>
          <a:p>
            <a:pPr defTabSz="2436722">
              <a:defRPr/>
            </a:pPr>
            <a:r>
              <a:rPr lang="en-US" sz="2000" dirty="0"/>
              <a:t>Retrospective cohort study of glaucoma patients using I-Care Home tonometry compared to in-clinic Goldman tonometry. Cosinor rhythmic analysis</a:t>
            </a:r>
            <a:r>
              <a:rPr lang="en-US" sz="2000" baseline="30000" dirty="0"/>
              <a:t>6</a:t>
            </a:r>
            <a:r>
              <a:rPr lang="en-US" sz="2000" dirty="0"/>
              <a:t> was used to determine circadian pattern of IOP*.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3292AEC-AA1C-386F-9253-58F4452412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4337" y="2909669"/>
            <a:ext cx="4860556" cy="2586351"/>
          </a:xfrm>
          <a:prstGeom prst="rect">
            <a:avLst/>
          </a:prstGeom>
        </p:spPr>
      </p:pic>
      <p:pic>
        <p:nvPicPr>
          <p:cNvPr id="2050" name="Picture 2" descr="iCare HOME - iCare">
            <a:extLst>
              <a:ext uri="{FF2B5EF4-FFF2-40B4-BE49-F238E27FC236}">
                <a16:creationId xmlns:a16="http://schemas.microsoft.com/office/drawing/2014/main" id="{CFA0946B-0F15-2A0C-1BFB-2993FBB966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40" y="2622301"/>
            <a:ext cx="3199542" cy="319954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8DEDB0F-E3EE-B303-DFEB-BDB0090E089E}"/>
              </a:ext>
            </a:extLst>
          </p:cNvPr>
          <p:cNvSpPr txBox="1"/>
          <p:nvPr/>
        </p:nvSpPr>
        <p:spPr>
          <a:xfrm>
            <a:off x="474651" y="5877091"/>
            <a:ext cx="31995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https://www.icare-world.com/product/icare-home-tonometer/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E3D3CCD-5876-70B2-3221-5FF70350BE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7743" y="2671161"/>
            <a:ext cx="2845942" cy="309051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7840E4B-177D-B5B3-3F31-5BB3A5C8608B}"/>
              </a:ext>
            </a:extLst>
          </p:cNvPr>
          <p:cNvSpPr txBox="1"/>
          <p:nvPr/>
        </p:nvSpPr>
        <p:spPr>
          <a:xfrm>
            <a:off x="4037743" y="5877091"/>
            <a:ext cx="15089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Koukkari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WL et al, 2006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F68BD4-C758-C26E-908C-848308779728}"/>
              </a:ext>
            </a:extLst>
          </p:cNvPr>
          <p:cNvSpPr txBox="1"/>
          <p:nvPr/>
        </p:nvSpPr>
        <p:spPr>
          <a:xfrm>
            <a:off x="7074337" y="5786868"/>
            <a:ext cx="42794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*PO153 for details on our 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cosinor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analysis</a:t>
            </a:r>
          </a:p>
        </p:txBody>
      </p:sp>
    </p:spTree>
    <p:extLst>
      <p:ext uri="{BB962C8B-B14F-4D97-AF65-F5344CB8AC3E}">
        <p14:creationId xmlns:p14="http://schemas.microsoft.com/office/powerpoint/2010/main" val="1020533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A3BC3-3948-F447-BDCE-B80F5E0CF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42813"/>
            <a:ext cx="9026236" cy="711234"/>
          </a:xfrm>
        </p:spPr>
        <p:txBody>
          <a:bodyPr>
            <a:normAutofit/>
          </a:bodyPr>
          <a:lstStyle/>
          <a:p>
            <a:r>
              <a:rPr lang="en-US" sz="4000" dirty="0"/>
              <a:t>Glaucoma types and IOP spikes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86C4A29-EBE3-3507-8385-9A4963D593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157178"/>
              </p:ext>
            </p:extLst>
          </p:nvPr>
        </p:nvGraphicFramePr>
        <p:xfrm>
          <a:off x="838200" y="1761292"/>
          <a:ext cx="10871066" cy="3440492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3661881">
                  <a:extLst>
                    <a:ext uri="{9D8B030D-6E8A-4147-A177-3AD203B41FA5}">
                      <a16:colId xmlns:a16="http://schemas.microsoft.com/office/drawing/2014/main" val="3339195636"/>
                    </a:ext>
                  </a:extLst>
                </a:gridCol>
                <a:gridCol w="3782513">
                  <a:extLst>
                    <a:ext uri="{9D8B030D-6E8A-4147-A177-3AD203B41FA5}">
                      <a16:colId xmlns:a16="http://schemas.microsoft.com/office/drawing/2014/main" val="2239341885"/>
                    </a:ext>
                  </a:extLst>
                </a:gridCol>
                <a:gridCol w="3426672">
                  <a:extLst>
                    <a:ext uri="{9D8B030D-6E8A-4147-A177-3AD203B41FA5}">
                      <a16:colId xmlns:a16="http://schemas.microsoft.com/office/drawing/2014/main" val="196380714"/>
                    </a:ext>
                  </a:extLst>
                </a:gridCol>
              </a:tblGrid>
              <a:tr h="343492">
                <a:tc>
                  <a:txBody>
                    <a:bodyPr/>
                    <a:lstStyle/>
                    <a:p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IOP spikes (n=10)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IOP spikes (n=22)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8469486"/>
                  </a:ext>
                </a:extLst>
              </a:tr>
              <a:tr h="343492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Primary open angle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20% (2)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73% (16)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975914"/>
                  </a:ext>
                </a:extLst>
              </a:tr>
              <a:tr h="343492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Normal tension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30% (3)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4.5% 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6471187"/>
                  </a:ext>
                </a:extLst>
              </a:tr>
              <a:tr h="343492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Secondary open angle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10% 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57498"/>
                  </a:ext>
                </a:extLst>
              </a:tr>
              <a:tr h="343492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Ocular hypertension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4.5% 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1545821"/>
                  </a:ext>
                </a:extLst>
              </a:tr>
              <a:tr h="343492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Plateau Iris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4.5% 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7800318"/>
                  </a:ext>
                </a:extLst>
              </a:tr>
              <a:tr h="349064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Glaucomas of infancy/childhood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10% 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786250"/>
                  </a:ext>
                </a:extLst>
              </a:tr>
              <a:tr h="343492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POAG + uveitic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10% 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2126657"/>
                  </a:ext>
                </a:extLst>
              </a:tr>
              <a:tr h="343492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10% 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13.6% (3)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593905"/>
                  </a:ext>
                </a:extLst>
              </a:tr>
              <a:tr h="343492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None (suspect)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10% 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065675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D22E2831-65E1-DB25-2F28-D616D6D0A47E}"/>
              </a:ext>
            </a:extLst>
          </p:cNvPr>
          <p:cNvSpPr txBox="1"/>
          <p:nvPr/>
        </p:nvSpPr>
        <p:spPr>
          <a:xfrm>
            <a:off x="8600771" y="5348490"/>
            <a:ext cx="3108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5D4C84"/>
                </a:solidFill>
                <a:latin typeface="Cambria" panose="02040503050406030204" pitchFamily="18" charset="0"/>
              </a:rPr>
              <a:t>1 or more IOP spikes outside office hours on at least one eye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8C3939-1AA4-97C1-C9A2-DEEAD8F97A39}"/>
              </a:ext>
            </a:extLst>
          </p:cNvPr>
          <p:cNvSpPr txBox="1"/>
          <p:nvPr/>
        </p:nvSpPr>
        <p:spPr>
          <a:xfrm>
            <a:off x="5229546" y="5348490"/>
            <a:ext cx="2524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5D4C84"/>
                </a:solidFill>
                <a:latin typeface="Cambria" panose="02040503050406030204" pitchFamily="18" charset="0"/>
              </a:rPr>
              <a:t>No IOP spikes on either eye outside office hours</a:t>
            </a:r>
          </a:p>
        </p:txBody>
      </p:sp>
    </p:spTree>
    <p:extLst>
      <p:ext uri="{BB962C8B-B14F-4D97-AF65-F5344CB8AC3E}">
        <p14:creationId xmlns:p14="http://schemas.microsoft.com/office/powerpoint/2010/main" val="2554662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A3BC3-3948-F447-BDCE-B80F5E0CF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361" y="941175"/>
            <a:ext cx="9026236" cy="711234"/>
          </a:xfrm>
        </p:spPr>
        <p:txBody>
          <a:bodyPr>
            <a:noAutofit/>
          </a:bodyPr>
          <a:lstStyle/>
          <a:p>
            <a:r>
              <a:rPr lang="en-US" sz="4000" dirty="0"/>
              <a:t>Relationship between IOP spikes and patient: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865F6060-D622-1145-F283-8C2420C05F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0950858"/>
              </p:ext>
            </p:extLst>
          </p:nvPr>
        </p:nvGraphicFramePr>
        <p:xfrm>
          <a:off x="2147299" y="2077488"/>
          <a:ext cx="9206498" cy="132080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412344">
                  <a:extLst>
                    <a:ext uri="{9D8B030D-6E8A-4147-A177-3AD203B41FA5}">
                      <a16:colId xmlns:a16="http://schemas.microsoft.com/office/drawing/2014/main" val="569794714"/>
                    </a:ext>
                  </a:extLst>
                </a:gridCol>
                <a:gridCol w="3679194">
                  <a:extLst>
                    <a:ext uri="{9D8B030D-6E8A-4147-A177-3AD203B41FA5}">
                      <a16:colId xmlns:a16="http://schemas.microsoft.com/office/drawing/2014/main" val="4097074185"/>
                    </a:ext>
                  </a:extLst>
                </a:gridCol>
                <a:gridCol w="4114960">
                  <a:extLst>
                    <a:ext uri="{9D8B030D-6E8A-4147-A177-3AD203B41FA5}">
                      <a16:colId xmlns:a16="http://schemas.microsoft.com/office/drawing/2014/main" val="6955840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 number of IOP spikes</a:t>
                      </a:r>
                    </a:p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(office and home hours)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 number of IOP Spikes </a:t>
                      </a:r>
                    </a:p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(for home hours only)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6671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0.7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 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0.7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34376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Female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0.6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0.7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9314242"/>
                  </a:ext>
                </a:extLst>
              </a:tr>
            </a:tbl>
          </a:graphicData>
        </a:graphic>
      </p:graphicFrame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4A56A9DA-3CC8-388E-B8CB-4D4FBA086B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4528070"/>
              </p:ext>
            </p:extLst>
          </p:nvPr>
        </p:nvGraphicFramePr>
        <p:xfrm>
          <a:off x="2147298" y="3844084"/>
          <a:ext cx="9206500" cy="181864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4603250">
                  <a:extLst>
                    <a:ext uri="{9D8B030D-6E8A-4147-A177-3AD203B41FA5}">
                      <a16:colId xmlns:a16="http://schemas.microsoft.com/office/drawing/2014/main" val="4140447889"/>
                    </a:ext>
                  </a:extLst>
                </a:gridCol>
                <a:gridCol w="4603250">
                  <a:extLst>
                    <a:ext uri="{9D8B030D-6E8A-4147-A177-3AD203B41FA5}">
                      <a16:colId xmlns:a16="http://schemas.microsoft.com/office/drawing/2014/main" val="27938614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 Group (Years)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IOP spikes outside of office hours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3696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Less than 20 (n=3)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1334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20-40 years (n=6)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 ± 0.8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20782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41-60 years (n=11)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 ± 0.8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839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61+ years (n=34)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 ± 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6523790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32F0BC69-65AB-80E8-11C2-F37993CFAB7C}"/>
              </a:ext>
            </a:extLst>
          </p:cNvPr>
          <p:cNvSpPr txBox="1">
            <a:spLocks/>
          </p:cNvSpPr>
          <p:nvPr/>
        </p:nvSpPr>
        <p:spPr>
          <a:xfrm>
            <a:off x="694361" y="2658299"/>
            <a:ext cx="1565955" cy="711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200" b="1" kern="1200">
                <a:solidFill>
                  <a:srgbClr val="5D4C8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700" dirty="0"/>
              <a:t>Gender: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36ED340-3A9B-9016-4AEA-201B4DE3292A}"/>
              </a:ext>
            </a:extLst>
          </p:cNvPr>
          <p:cNvSpPr txBox="1">
            <a:spLocks/>
          </p:cNvSpPr>
          <p:nvPr/>
        </p:nvSpPr>
        <p:spPr>
          <a:xfrm>
            <a:off x="1232901" y="4522274"/>
            <a:ext cx="1027415" cy="711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200" b="1" kern="1200">
                <a:solidFill>
                  <a:srgbClr val="5D4C8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700" dirty="0"/>
              <a:t>Age:</a:t>
            </a:r>
          </a:p>
        </p:txBody>
      </p:sp>
    </p:spTree>
    <p:extLst>
      <p:ext uri="{BB962C8B-B14F-4D97-AF65-F5344CB8AC3E}">
        <p14:creationId xmlns:p14="http://schemas.microsoft.com/office/powerpoint/2010/main" val="61361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A3BC3-3948-F447-BDCE-B80F5E0CF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749" y="835280"/>
            <a:ext cx="9026236" cy="711234"/>
          </a:xfrm>
        </p:spPr>
        <p:txBody>
          <a:bodyPr>
            <a:noAutofit/>
          </a:bodyPr>
          <a:lstStyle/>
          <a:p>
            <a:r>
              <a:rPr lang="en-US" sz="4000" dirty="0"/>
              <a:t>Home tonometry identified higher maximum and minimum IOPs </a:t>
            </a:r>
          </a:p>
        </p:txBody>
      </p:sp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F62A2845-C5CD-C339-D5DC-DA7EAC41F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06014"/>
              </p:ext>
            </p:extLst>
          </p:nvPr>
        </p:nvGraphicFramePr>
        <p:xfrm>
          <a:off x="981359" y="1897798"/>
          <a:ext cx="10762004" cy="237744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690501">
                  <a:extLst>
                    <a:ext uri="{9D8B030D-6E8A-4147-A177-3AD203B41FA5}">
                      <a16:colId xmlns:a16="http://schemas.microsoft.com/office/drawing/2014/main" val="2231885017"/>
                    </a:ext>
                  </a:extLst>
                </a:gridCol>
                <a:gridCol w="2690501">
                  <a:extLst>
                    <a:ext uri="{9D8B030D-6E8A-4147-A177-3AD203B41FA5}">
                      <a16:colId xmlns:a16="http://schemas.microsoft.com/office/drawing/2014/main" val="76115410"/>
                    </a:ext>
                  </a:extLst>
                </a:gridCol>
                <a:gridCol w="2690501">
                  <a:extLst>
                    <a:ext uri="{9D8B030D-6E8A-4147-A177-3AD203B41FA5}">
                      <a16:colId xmlns:a16="http://schemas.microsoft.com/office/drawing/2014/main" val="619393313"/>
                    </a:ext>
                  </a:extLst>
                </a:gridCol>
                <a:gridCol w="2690501">
                  <a:extLst>
                    <a:ext uri="{9D8B030D-6E8A-4147-A177-3AD203B41FA5}">
                      <a16:colId xmlns:a16="http://schemas.microsoft.com/office/drawing/2014/main" val="3148341890"/>
                    </a:ext>
                  </a:extLst>
                </a:gridCol>
              </a:tblGrid>
              <a:tr h="232765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Clinic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iCare-Home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P-value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52489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 (or Mesor) IOP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14.3 (3.3) mmHg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14.8 (4.3) mmHg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0.2825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79731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Maximum of </a:t>
                      </a:r>
                    </a:p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IOP measurements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16.3 (4.7) mmHg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22.2 (6.1) mmHg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8.7447E-12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797639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Minimum of </a:t>
                      </a:r>
                    </a:p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IOP measurements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12.6 (3.3) mmHg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9.5 (3.6) mmHg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8.6653E-07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735784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Range of IOP measurements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 (4.2) mmHg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12.8 (4.6) mmHg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2.77515E-16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08615671"/>
                  </a:ext>
                </a:extLst>
              </a:tr>
            </a:tbl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3626DDD-2973-B772-41C8-CE3EB08C5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359" y="4463025"/>
            <a:ext cx="10905163" cy="1559695"/>
          </a:xfrm>
        </p:spPr>
        <p:txBody>
          <a:bodyPr>
            <a:normAutofit/>
          </a:bodyPr>
          <a:lstStyle/>
          <a:p>
            <a:pPr defTabSz="2436722">
              <a:defRPr/>
            </a:pPr>
            <a:r>
              <a:rPr lang="en-US" sz="2000" dirty="0"/>
              <a:t>Average IOP collection period: 14 ± 6 days (range 5-29 days)</a:t>
            </a:r>
          </a:p>
          <a:p>
            <a:pPr defTabSz="2436722">
              <a:defRPr/>
            </a:pPr>
            <a:r>
              <a:rPr lang="en-US" sz="2000" dirty="0"/>
              <a:t>Average IOP measurements: 5.1 ± 2.5 per day</a:t>
            </a:r>
          </a:p>
          <a:p>
            <a:pPr defTabSz="2436722">
              <a:defRPr/>
            </a:pPr>
            <a:r>
              <a:rPr lang="en-US" sz="2000" dirty="0"/>
              <a:t>Clinic IOP measurements were analyzed from the preceding 5 visits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00D4F17-9551-DD8C-1EA6-2E0FB084C51B}"/>
              </a:ext>
            </a:extLst>
          </p:cNvPr>
          <p:cNvCxnSpPr/>
          <p:nvPr/>
        </p:nvCxnSpPr>
        <p:spPr>
          <a:xfrm flipH="1">
            <a:off x="8620018" y="2835668"/>
            <a:ext cx="873303" cy="0"/>
          </a:xfrm>
          <a:prstGeom prst="straightConnector1">
            <a:avLst/>
          </a:prstGeom>
          <a:ln w="76200">
            <a:solidFill>
              <a:srgbClr val="5D4C8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41E6017-08A5-54B0-186E-21AD1EF9555C}"/>
              </a:ext>
            </a:extLst>
          </p:cNvPr>
          <p:cNvCxnSpPr/>
          <p:nvPr/>
        </p:nvCxnSpPr>
        <p:spPr>
          <a:xfrm flipH="1">
            <a:off x="8620017" y="3429000"/>
            <a:ext cx="873303" cy="0"/>
          </a:xfrm>
          <a:prstGeom prst="straightConnector1">
            <a:avLst/>
          </a:prstGeom>
          <a:ln w="76200">
            <a:solidFill>
              <a:srgbClr val="5D4C8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7397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5F9A0-65A6-E279-DFBB-FB4179620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42812"/>
            <a:ext cx="9026236" cy="1001227"/>
          </a:xfrm>
        </p:spPr>
        <p:txBody>
          <a:bodyPr>
            <a:normAutofit/>
          </a:bodyPr>
          <a:lstStyle/>
          <a:p>
            <a:r>
              <a:rPr lang="en-US" sz="4000" dirty="0"/>
              <a:t>When did IOP spikes occur?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44660F-FB40-733C-A14E-4341C078AF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27250"/>
            <a:ext cx="4206411" cy="3659842"/>
          </a:xfrm>
        </p:spPr>
        <p:txBody>
          <a:bodyPr/>
          <a:lstStyle/>
          <a:p>
            <a:r>
              <a:rPr lang="en-US" sz="2000" u="sng" dirty="0"/>
              <a:t>69% (22 patients)</a:t>
            </a:r>
            <a:r>
              <a:rPr lang="en-US" sz="2000" dirty="0"/>
              <a:t> had at least one IOP max. outside office hours (8AM -5PM)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u="sng" dirty="0"/>
              <a:t>62.5% (20 patients)</a:t>
            </a:r>
            <a:r>
              <a:rPr lang="en-US" sz="2000" dirty="0"/>
              <a:t> had IOPs that only spiked outside office hours on at least one of their eyes</a:t>
            </a:r>
          </a:p>
          <a:p>
            <a:endParaRPr lang="en-US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BB6BFDF-1E99-C065-A084-D22E706A8E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3564833"/>
              </p:ext>
            </p:extLst>
          </p:nvPr>
        </p:nvGraphicFramePr>
        <p:xfrm>
          <a:off x="4929444" y="1857918"/>
          <a:ext cx="6968032" cy="40291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9D30B1-FD24-D86D-CEAE-F4FACF2D5783}"/>
              </a:ext>
            </a:extLst>
          </p:cNvPr>
          <p:cNvCxnSpPr/>
          <p:nvPr/>
        </p:nvCxnSpPr>
        <p:spPr>
          <a:xfrm flipV="1">
            <a:off x="7715892" y="1857918"/>
            <a:ext cx="0" cy="2282567"/>
          </a:xfrm>
          <a:prstGeom prst="line">
            <a:avLst/>
          </a:prstGeom>
          <a:ln w="28575">
            <a:solidFill>
              <a:srgbClr val="5D4C8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C4361B6-826C-5140-893E-2C6286CD72F7}"/>
              </a:ext>
            </a:extLst>
          </p:cNvPr>
          <p:cNvCxnSpPr/>
          <p:nvPr/>
        </p:nvCxnSpPr>
        <p:spPr>
          <a:xfrm flipV="1">
            <a:off x="9984769" y="1857918"/>
            <a:ext cx="0" cy="2282567"/>
          </a:xfrm>
          <a:prstGeom prst="line">
            <a:avLst/>
          </a:prstGeom>
          <a:ln w="28575">
            <a:solidFill>
              <a:srgbClr val="5D4C8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23D691F-CA74-FD5D-82A8-196B4E48CD27}"/>
              </a:ext>
            </a:extLst>
          </p:cNvPr>
          <p:cNvSpPr txBox="1"/>
          <p:nvPr/>
        </p:nvSpPr>
        <p:spPr>
          <a:xfrm>
            <a:off x="5954580" y="1857918"/>
            <a:ext cx="167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Home hours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B21D33-E467-7A90-902A-8C7F7801FBD7}"/>
              </a:ext>
            </a:extLst>
          </p:cNvPr>
          <p:cNvSpPr txBox="1"/>
          <p:nvPr/>
        </p:nvSpPr>
        <p:spPr>
          <a:xfrm>
            <a:off x="10219835" y="1857918"/>
            <a:ext cx="167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Home hours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A595EE-36B2-6BA9-5C29-F0DA34AF88B7}"/>
              </a:ext>
            </a:extLst>
          </p:cNvPr>
          <p:cNvSpPr txBox="1"/>
          <p:nvPr/>
        </p:nvSpPr>
        <p:spPr>
          <a:xfrm>
            <a:off x="8186795" y="1857918"/>
            <a:ext cx="1677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Clinic hours</a:t>
            </a:r>
          </a:p>
        </p:txBody>
      </p:sp>
      <p:sp>
        <p:nvSpPr>
          <p:cNvPr id="13" name="Star: 5 Points 12">
            <a:extLst>
              <a:ext uri="{FF2B5EF4-FFF2-40B4-BE49-F238E27FC236}">
                <a16:creationId xmlns:a16="http://schemas.microsoft.com/office/drawing/2014/main" id="{D55D3A14-0401-05B5-2B0D-B4493EB893DC}"/>
              </a:ext>
            </a:extLst>
          </p:cNvPr>
          <p:cNvSpPr/>
          <p:nvPr/>
        </p:nvSpPr>
        <p:spPr>
          <a:xfrm>
            <a:off x="7211837" y="2455849"/>
            <a:ext cx="203300" cy="220895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337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A3BC3-3948-F447-BDCE-B80F5E0CF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1490" y="895121"/>
            <a:ext cx="9026236" cy="711234"/>
          </a:xfrm>
        </p:spPr>
        <p:txBody>
          <a:bodyPr>
            <a:noAutofit/>
          </a:bodyPr>
          <a:lstStyle/>
          <a:p>
            <a:r>
              <a:rPr lang="en-US" sz="4000" dirty="0"/>
              <a:t>Home IOP spikes and glaucoma disease severity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A1C0FB9-7346-6F64-556C-E0A592F128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436850"/>
              </p:ext>
            </p:extLst>
          </p:nvPr>
        </p:nvGraphicFramePr>
        <p:xfrm>
          <a:off x="1089092" y="1971478"/>
          <a:ext cx="10264708" cy="2846832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3802684">
                  <a:extLst>
                    <a:ext uri="{9D8B030D-6E8A-4147-A177-3AD203B41FA5}">
                      <a16:colId xmlns:a16="http://schemas.microsoft.com/office/drawing/2014/main" val="2292643646"/>
                    </a:ext>
                  </a:extLst>
                </a:gridCol>
                <a:gridCol w="3040454">
                  <a:extLst>
                    <a:ext uri="{9D8B030D-6E8A-4147-A177-3AD203B41FA5}">
                      <a16:colId xmlns:a16="http://schemas.microsoft.com/office/drawing/2014/main" val="2712570414"/>
                    </a:ext>
                  </a:extLst>
                </a:gridCol>
                <a:gridCol w="3421570">
                  <a:extLst>
                    <a:ext uri="{9D8B030D-6E8A-4147-A177-3AD203B41FA5}">
                      <a16:colId xmlns:a16="http://schemas.microsoft.com/office/drawing/2014/main" val="2618491835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 no. of spikes outside office hours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Percentage of total spikes that happen outside of office hours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5956656"/>
                  </a:ext>
                </a:extLst>
              </a:tr>
              <a:tr h="722376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Mild (MD better than −4.20 dB)</a:t>
                      </a:r>
                    </a:p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(n=27)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0.6 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48 %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2183683"/>
                  </a:ext>
                </a:extLst>
              </a:tr>
              <a:tr h="722376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Moderate (MD between −4.21 and −8.17 dB)</a:t>
                      </a:r>
                    </a:p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0.9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50 %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5631712"/>
                  </a:ext>
                </a:extLst>
              </a:tr>
              <a:tr h="722376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Severe (worse than −8.17 dB)</a:t>
                      </a:r>
                    </a:p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(n=14)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0.8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47 %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7442967"/>
                  </a:ext>
                </a:extLst>
              </a:tr>
            </a:tbl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E6F3D-D91D-93B1-C18C-AA6FB4F58A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9092" y="4997281"/>
            <a:ext cx="10905163" cy="1559695"/>
          </a:xfrm>
        </p:spPr>
        <p:txBody>
          <a:bodyPr>
            <a:normAutofit/>
          </a:bodyPr>
          <a:lstStyle/>
          <a:p>
            <a:pPr defTabSz="2436722">
              <a:defRPr/>
            </a:pPr>
            <a:r>
              <a:rPr lang="en-US" sz="2000" dirty="0"/>
              <a:t>Increased visual field mean deviations (MD) correlate with more IOP spikes outside office hours that represent a higher percentage of total spikes.</a:t>
            </a:r>
          </a:p>
        </p:txBody>
      </p:sp>
    </p:spTree>
    <p:extLst>
      <p:ext uri="{BB962C8B-B14F-4D97-AF65-F5344CB8AC3E}">
        <p14:creationId xmlns:p14="http://schemas.microsoft.com/office/powerpoint/2010/main" val="3420142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841-mkt-aao2022-rev-ppt-temp-no-photo-v1-40%-20220202" id="{DAC73BD5-517F-1E49-9A62-86F16BA67936}" vid="{915A77C6-C7D8-444B-89FF-34F5417721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1456ef9-d57b-4898-b097-6b2537241e8b" xsi:nil="true"/>
    <lcf76f155ced4ddcb4097134ff3c332f xmlns="261bffc8-0def-4377-bc99-824b1e610479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412B743F9FEC44F9411CB0927B1D91A" ma:contentTypeVersion="15" ma:contentTypeDescription="Create a new document." ma:contentTypeScope="" ma:versionID="1499617ffa0144cfc395da0126c7d5a9">
  <xsd:schema xmlns:xsd="http://www.w3.org/2001/XMLSchema" xmlns:xs="http://www.w3.org/2001/XMLSchema" xmlns:p="http://schemas.microsoft.com/office/2006/metadata/properties" xmlns:ns2="261bffc8-0def-4377-bc99-824b1e610479" xmlns:ns3="71456ef9-d57b-4898-b097-6b2537241e8b" targetNamespace="http://schemas.microsoft.com/office/2006/metadata/properties" ma:root="true" ma:fieldsID="993e2e7fc5cdd27f202e4ab90e3bef42" ns2:_="" ns3:_="">
    <xsd:import namespace="261bffc8-0def-4377-bc99-824b1e610479"/>
    <xsd:import namespace="71456ef9-d57b-4898-b097-6b2537241e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1bffc8-0def-4377-bc99-824b1e6104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98c6a90-e30b-4e8c-8629-86f9368c70c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456ef9-d57b-4898-b097-6b2537241e8b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855c94a-0bf2-4b5b-8ad9-5d4a8436c607}" ma:internalName="TaxCatchAll" ma:showField="CatchAllData" ma:web="71456ef9-d57b-4898-b097-6b2537241e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42558BF-B5A7-4F46-B969-9EA77C197D8C}">
  <ds:schemaRefs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www.w3.org/XML/1998/namespace"/>
    <ds:schemaRef ds:uri="http://schemas.openxmlformats.org/package/2006/metadata/core-properties"/>
    <ds:schemaRef ds:uri="http://purl.org/dc/elements/1.1/"/>
    <ds:schemaRef ds:uri="71456ef9-d57b-4898-b097-6b2537241e8b"/>
    <ds:schemaRef ds:uri="261bffc8-0def-4377-bc99-824b1e610479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D2C2FDB-AE81-40CE-81B2-AB2A24AD6F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61bffc8-0def-4377-bc99-824b1e610479"/>
    <ds:schemaRef ds:uri="71456ef9-d57b-4898-b097-6b2537241e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2E739DD-B561-44A4-925A-79FB95AE704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422</TotalTime>
  <Words>1546</Words>
  <Application>Microsoft Office PowerPoint</Application>
  <PresentationFormat>Widescreen</PresentationFormat>
  <Paragraphs>174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</vt:lpstr>
      <vt:lpstr>Office Theme</vt:lpstr>
      <vt:lpstr>PO121  Home Tonometry Identifies Fluctuations in IOP Outside of Clinic Hours That May Guide Management of Glaucoma</vt:lpstr>
      <vt:lpstr>Financial Disclosure</vt:lpstr>
      <vt:lpstr>Background</vt:lpstr>
      <vt:lpstr>Methods and Materials</vt:lpstr>
      <vt:lpstr>Glaucoma types and IOP spikes</vt:lpstr>
      <vt:lpstr>Relationship between IOP spikes and patient:</vt:lpstr>
      <vt:lpstr>Home tonometry identified higher maximum and minimum IOPs </vt:lpstr>
      <vt:lpstr>When did IOP spikes occur?</vt:lpstr>
      <vt:lpstr>Home IOP spikes and glaucoma disease severity</vt:lpstr>
      <vt:lpstr>Discussion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Lana Ip</dc:creator>
  <cp:lastModifiedBy>Zhang, Amy (Amy)</cp:lastModifiedBy>
  <cp:revision>51</cp:revision>
  <dcterms:created xsi:type="dcterms:W3CDTF">2022-02-25T22:27:17Z</dcterms:created>
  <dcterms:modified xsi:type="dcterms:W3CDTF">2022-09-28T00:53:13Z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0x0101003412B743F9FEC44F9411CB0927B1D91A</vt:lpwstr>
  </property>
</Properties>
</file>