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showSpecialPlsOnTitleSld="0">
  <p:sldMasterIdLst>
    <p:sldMasterId id="2147483660"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11" Type="http://schemas.openxmlformats.org/officeDocument/2006/relationships/slide" Target="slides/slide6.xml"/><Relationship Id="rId22" Type="http://schemas.openxmlformats.org/officeDocument/2006/relationships/slide" Target="slides/slide17.xml"/><Relationship Id="rId10" Type="http://schemas.openxmlformats.org/officeDocument/2006/relationships/slide" Target="slides/slide5.xml"/><Relationship Id="rId21" Type="http://schemas.openxmlformats.org/officeDocument/2006/relationships/slide" Target="slides/slide16.xml"/><Relationship Id="rId13" Type="http://schemas.openxmlformats.org/officeDocument/2006/relationships/slide" Target="slides/slide8.xml"/><Relationship Id="rId12" Type="http://schemas.openxmlformats.org/officeDocument/2006/relationships/slide" Target="slides/slide7.xml"/><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5" Type="http://schemas.openxmlformats.org/officeDocument/2006/relationships/notesMaster" Target="notesMasters/notesMaster1.xml"/><Relationship Id="rId19" Type="http://schemas.openxmlformats.org/officeDocument/2006/relationships/slide" Target="slides/slide14.xml"/><Relationship Id="rId6" Type="http://schemas.openxmlformats.org/officeDocument/2006/relationships/slide" Target="slides/slide1.xml"/><Relationship Id="rId18" Type="http://schemas.openxmlformats.org/officeDocument/2006/relationships/slide" Target="slides/slide13.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ourworldindata.org/co2-emissions" TargetMode="External"/><Relationship Id="rId3" Type="http://schemas.openxmlformats.org/officeDocument/2006/relationships/hyperlink" Target="https://sos.noaa.gov/catalog/datasets/ocean-atmosphere-co2-exchange/#:~:text=to%20Notable%20Features-,When%20carbon%20dioxide%20CO2%20is%20released%20into%20the%20atmosphere,certain%20areas%20of%20the%20ocean." TargetMode="External"/><Relationship Id="rId4" Type="http://schemas.openxmlformats.org/officeDocument/2006/relationships/hyperlink" Target="https://www.climate.gov/news-features/understanding-climate/climate-change-atmospheric-carbon-dioxide" TargetMode="External"/><Relationship Id="rId5" Type="http://schemas.openxmlformats.org/officeDocument/2006/relationships/hyperlink" Target="https://www.climate.gov/news-features/understanding-climate/climate-change-global-temperature" TargetMode="Externa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 name="Shape 68"/>
        <p:cNvGrpSpPr/>
        <p:nvPr/>
      </p:nvGrpSpPr>
      <p:grpSpPr>
        <a:xfrm>
          <a:off x="0" y="0"/>
          <a:ext cx="0" cy="0"/>
          <a:chOff x="0" y="0"/>
          <a:chExt cx="0" cy="0"/>
        </a:xfrm>
      </p:grpSpPr>
      <p:sp>
        <p:nvSpPr>
          <p:cNvPr id="69" name="Google Shape;69;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70" name="Google Shape;70;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Hello, my name is Willa Tobin and I am a senior in the engineering honors program studying climate and space engineering with a concentration in meteorology and today I will be presenting my capstone project titled “Characterizing Spatial Relationships of the Interannual </a:t>
            </a:r>
            <a:r>
              <a:rPr lang="en"/>
              <a:t>Variability</a:t>
            </a:r>
            <a:r>
              <a:rPr lang="en"/>
              <a:t> of CMIP6 Carbon Flux Data”.</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 name="Shape 74"/>
        <p:cNvGrpSpPr/>
        <p:nvPr/>
      </p:nvGrpSpPr>
      <p:grpSpPr>
        <a:xfrm>
          <a:off x="0" y="0"/>
          <a:ext cx="0" cy="0"/>
          <a:chOff x="0" y="0"/>
          <a:chExt cx="0" cy="0"/>
        </a:xfrm>
      </p:grpSpPr>
      <p:sp>
        <p:nvSpPr>
          <p:cNvPr id="75" name="Google Shape;75;g104e051ccd6_0_3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 name="Google Shape;76;g104e051ccd6_0_3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solidFill>
                  <a:schemeClr val="dk1"/>
                </a:solidFill>
              </a:rPr>
              <a:t>The primary mechanisms for carbon exchange between the land and atmosphere are photosynthesis and respiration. Photosynthesis is the uptake of carbon by plants, and at the ecosystem scale is called gross primary production or GPP. Once atmospheric CO2 is biologically fixed, it can be respired by plants, which is known as autotrophic or AR, or dead organic matter can be decomposed by bacteria and fungi in the soil which is known as heterotrophic or HR. The net carbon flow into the land is defined as net biospheric productivity or NBP. NBP is denoted by a double headed arrow because it is highly spatially variable. We define NBP as positive when the net carbon flow is into the land and negative when the net carbon flow is into the atmosphere.</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g105f6d9edc6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0" name="Google Shape;100;g105f6d9edc6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a:solidFill>
                  <a:schemeClr val="dk1"/>
                </a:solidFill>
              </a:rPr>
              <a:t>In 2020, 31.6 Pg of CO2 was released into the atmosphere due to anthropogenic sources. About 50% of this is taken up by natural carbon sinks and as a result atmospheric CO2 levels increase by 2.6 ppm from 2019 to 2020. This figure is showing atmospheric CO2 observations measured in Hawaii dating back to 1960, and as you can see concentrations of CO2 in the atmosphere has been steadily increasing every year. NOAA reported 2020 as the second warmest year on record, with a temperature anomaly of 1 oC above the 20th century average. We know that greenhouse gases lead to warming surface temperatures, but recent studies have also shown that temperature anomalies are impacting the net carbon flux.</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Understanding the mechanism controlling the net carbon land sink is becoming increasingly important as our environment is forced to adapt to growing levels of carbon dioxide in the atmosphere.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Sources: </a:t>
            </a:r>
            <a:r>
              <a:rPr lang="en" u="sng">
                <a:solidFill>
                  <a:srgbClr val="1D7491"/>
                </a:solidFill>
                <a:hlinkClick r:id="rId2">
                  <a:extLst>
                    <a:ext uri="{A12FA001-AC4F-418D-AE19-62706E023703}">
                      <ahyp:hlinkClr val="tx"/>
                    </a:ext>
                  </a:extLst>
                </a:hlinkClick>
              </a:rPr>
              <a:t>https://ourworldindata.org/co2-emissions</a:t>
            </a:r>
            <a:endParaRPr>
              <a:solidFill>
                <a:schemeClr val="dk1"/>
              </a:solidFill>
            </a:endParaRPr>
          </a:p>
          <a:p>
            <a:pPr indent="0" lvl="0" marL="0" rtl="0" algn="l">
              <a:spcBef>
                <a:spcPts val="0"/>
              </a:spcBef>
              <a:spcAft>
                <a:spcPts val="0"/>
              </a:spcAft>
              <a:buClr>
                <a:schemeClr val="dk1"/>
              </a:buClr>
              <a:buSzPts val="1100"/>
              <a:buFont typeface="Arial"/>
              <a:buNone/>
            </a:pPr>
            <a:r>
              <a:rPr lang="en" u="sng">
                <a:solidFill>
                  <a:srgbClr val="1D7491"/>
                </a:solidFill>
                <a:hlinkClick r:id="rId3">
                  <a:extLst>
                    <a:ext uri="{A12FA001-AC4F-418D-AE19-62706E023703}">
                      <ahyp:hlinkClr val="tx"/>
                    </a:ext>
                  </a:extLst>
                </a:hlinkClick>
              </a:rPr>
              <a:t>https://sos.noaa.gov/catalog/datasets/ocean-atmosphere-co2-exchange/#:~:text=to%20Notable%20Features-,When%20carbon%20dioxide%20CO2%20is%20released%20into%20the%20atmosphere,certain%20areas%20of%20the%20ocean.</a:t>
            </a:r>
            <a:endParaRPr>
              <a:solidFill>
                <a:schemeClr val="dk1"/>
              </a:solidFill>
            </a:endParaRPr>
          </a:p>
          <a:p>
            <a:pPr indent="0" lvl="0" marL="0" rtl="0" algn="l">
              <a:spcBef>
                <a:spcPts val="0"/>
              </a:spcBef>
              <a:spcAft>
                <a:spcPts val="0"/>
              </a:spcAft>
              <a:buClr>
                <a:schemeClr val="dk1"/>
              </a:buClr>
              <a:buSzPts val="1100"/>
              <a:buFont typeface="Arial"/>
              <a:buNone/>
            </a:pPr>
            <a:r>
              <a:rPr lang="en" u="sng">
                <a:solidFill>
                  <a:srgbClr val="1D7491"/>
                </a:solidFill>
                <a:hlinkClick r:id="rId4">
                  <a:extLst>
                    <a:ext uri="{A12FA001-AC4F-418D-AE19-62706E023703}">
                      <ahyp:hlinkClr val="tx"/>
                    </a:ext>
                  </a:extLst>
                </a:hlinkClick>
              </a:rPr>
              <a:t>https://www.climate.gov/news-features/understanding-climate/climate-change-atmospheric-carbon-dioxide</a:t>
            </a:r>
            <a:endParaRPr>
              <a:solidFill>
                <a:schemeClr val="dk1"/>
              </a:solidFill>
            </a:endParaRPr>
          </a:p>
          <a:p>
            <a:pPr indent="0" lvl="0" marL="0" rtl="0" algn="l">
              <a:spcBef>
                <a:spcPts val="0"/>
              </a:spcBef>
              <a:spcAft>
                <a:spcPts val="0"/>
              </a:spcAft>
              <a:buClr>
                <a:schemeClr val="dk1"/>
              </a:buClr>
              <a:buSzPts val="1100"/>
              <a:buFont typeface="Arial"/>
              <a:buNone/>
            </a:pPr>
            <a:r>
              <a:rPr lang="en" u="sng">
                <a:solidFill>
                  <a:srgbClr val="1D7491"/>
                </a:solidFill>
                <a:hlinkClick r:id="rId5">
                  <a:extLst>
                    <a:ext uri="{A12FA001-AC4F-418D-AE19-62706E023703}">
                      <ahyp:hlinkClr val="tx"/>
                    </a:ext>
                  </a:extLst>
                </a:hlinkClick>
              </a:rPr>
              <a:t>https://www.climate.gov/news-features/understanding-climate/climate-change-global-temperature</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g104e051ccd6_0_2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6" name="Google Shape;106;g104e051ccd6_0_2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a:solidFill>
                  <a:schemeClr val="dk1"/>
                </a:solidFill>
              </a:rPr>
              <a:t>The data used in our study comes from five ESMs from the Coupled Model Intercomparison Project version 6 (CMIP6). </a:t>
            </a:r>
            <a:r>
              <a:rPr lang="en">
                <a:solidFill>
                  <a:schemeClr val="dk1"/>
                </a:solidFill>
              </a:rPr>
              <a:t>The primary model used for our analysis is CESM2. </a:t>
            </a:r>
            <a:r>
              <a:rPr lang="en">
                <a:solidFill>
                  <a:schemeClr val="dk1"/>
                </a:solidFill>
              </a:rPr>
              <a:t>Each CMIP6 model has slightly different parameterizations of earth system processes, so we are using a set of 5 models to account for any uncertainty in model simulations. For each model, we analyzed the last twenty years of the historical simulation (1995 to 2015) to focus on characterizing recent trends.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g104e051ccd6_0_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4" name="Google Shape;114;g104e051ccd6_0_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a:solidFill>
                  <a:schemeClr val="dk1"/>
                </a:solidFill>
              </a:rPr>
              <a:t>Terrestrial carbon cycle fluxes show large variations on seasonal timescales and regional spatial scales. </a:t>
            </a:r>
            <a:r>
              <a:rPr lang="en">
                <a:solidFill>
                  <a:schemeClr val="dk1"/>
                </a:solidFill>
              </a:rPr>
              <a:t>Panel A shows NBP data from CESM2 for a polar, temperate and tropical region with the long term and seasonal trends removed to highlight the interannual variability (IAV) of NBP for each region.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Panel B shows the seasonality of temperature for each region. In this panel we can see the summer peaks for the polar and temperate region, whereas the tropical region does not exhibit as strong of a seasonal cycle. These seasonal patterns are mirrored in the average monthly NBP for each zonal region in panel C. There</a:t>
            </a:r>
            <a:r>
              <a:rPr lang="en">
                <a:solidFill>
                  <a:schemeClr val="dk1"/>
                </a:solidFill>
              </a:rPr>
              <a:t> have been multiple studies illustrating the dependence of the tropical carbon cycle on the interannual </a:t>
            </a:r>
            <a:r>
              <a:rPr lang="en">
                <a:solidFill>
                  <a:schemeClr val="dk1"/>
                </a:solidFill>
              </a:rPr>
              <a:t>variability</a:t>
            </a:r>
            <a:r>
              <a:rPr lang="en">
                <a:solidFill>
                  <a:schemeClr val="dk1"/>
                </a:solidFill>
              </a:rPr>
              <a:t> of temperature due to the response of carbon fluxes to temperature anomalies (Want et al., 2012). Here, we will expand this analysis to polar and temperate regions to characterize how temperature and the previously mentioned carbon fluxes are coupled. </a:t>
            </a:r>
            <a:endParaRPr>
              <a:solidFill>
                <a:schemeClr val="dk1"/>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g104e051ccd6_0_2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0" name="Google Shape;120;g104e051ccd6_0_2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data output from the historical simulations is globally gridded monthly data. For simplicity, we are only using data from the northern hemisphere. We created three zonal regions to characterize polar, temperate, and tropical ecosystems and aggregated the data for each region at each time step to get one monthly value for each region. The latitude bounds for our three regions are 0 to 30 degrees for the tropical region in red, 30 to 60 degrees for the temperate region in green, and 60 to 90 degrees for the polar region in blue.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g104e051ccd6_0_2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7" name="Google Shape;127;g104e051ccd6_0_2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next step in our data processing was to remove the long term and seasonal trends to get to the interannual variability of each data set. To illustrate this process, I am using the GPP data from the polar region. The long term trend was removed by fitting a second order polynomial to the data and subtracting it from the original data set. As shown in the above figure with the grey dashed line representing the second order fitting. **CLICK** When we subtract the long term trend, we are centering the data around zero. GPP physically can’t be negative, but for the purposes of our analysis negative values are OK.</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g104e051ccd6_0_2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5" name="Google Shape;135;g104e051ccd6_0_2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next component signal to deal with is the </a:t>
            </a:r>
            <a:r>
              <a:rPr lang="en"/>
              <a:t>seasonal</a:t>
            </a:r>
            <a:r>
              <a:rPr lang="en"/>
              <a:t> cycle. We removed the seasonal cycle from the detrended data sets by finding the monthly averages from 1995 to 2015. This figure shows each years GPP cycle plotted in grey and the 20 year average plotted in blue. This blue cycle was then subtracted from each each year. **CLICK** The light blue line shows the detrended time series from the previous slide, and the dark blue line shows the new time series with the seasonal cycle removed. An issue we ran into that is quite evident in this figure, is that after after removing the long term and seasonal trend, most of the data for the winter months was clustered around zero.</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g104e051ccd6_0_2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3" name="Google Shape;143;g104e051ccd6_0_2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majority of the data being around zero for GPP as shown here </a:t>
            </a:r>
            <a:r>
              <a:rPr lang="en"/>
              <a:t>underpredicted</a:t>
            </a:r>
            <a:r>
              <a:rPr lang="en"/>
              <a:t> the </a:t>
            </a:r>
            <a:r>
              <a:rPr lang="en"/>
              <a:t>relationship</a:t>
            </a:r>
            <a:r>
              <a:rPr lang="en"/>
              <a:t> between GPP and temperature. The root of this problem comes from the models </a:t>
            </a:r>
            <a:r>
              <a:rPr lang="en"/>
              <a:t>parameterizing</a:t>
            </a:r>
            <a:r>
              <a:rPr lang="en"/>
              <a:t> vegetation to be dormant in the winter and therefore GPP and AR to be zero. We only want to consider months when the carbon cycle is active, so we defined a growing season as months with a zonal mean temperature above zero degrees </a:t>
            </a:r>
            <a:r>
              <a:rPr lang="en"/>
              <a:t>celsius</a:t>
            </a:r>
            <a:r>
              <a:rPr lang="en"/>
              <a:t>, and only considered data for those months. **CLICK** Removing the winter months from the data significantly increased the slope of the linear regression and highlights a stronger linear relationship between temperature and GPP for the polar region.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g104e051ccd6_0_2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1" name="Google Shape;151;g104e051ccd6_0_2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We expanded this analysis to each variable paring and region. For this presentation, I will be focusing on the temperature and NBP relationship for each region.</a:t>
            </a:r>
            <a:endParaRPr/>
          </a:p>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g104e051ccd6_0_1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7" name="Google Shape;157;g104e051ccd6_0_1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solidFill>
                  <a:schemeClr val="dk1"/>
                </a:solidFill>
              </a:rPr>
              <a:t>The polar region is temperature limited, as ecosystems are dormant in the winter so carbon exchange is restricted to the summer months. For every 1 </a:t>
            </a:r>
            <a:r>
              <a:rPr baseline="30000" lang="en">
                <a:solidFill>
                  <a:schemeClr val="dk1"/>
                </a:solidFill>
              </a:rPr>
              <a:t>o</a:t>
            </a:r>
            <a:r>
              <a:rPr lang="en">
                <a:solidFill>
                  <a:schemeClr val="dk1"/>
                </a:solidFill>
              </a:rPr>
              <a:t>C increase in temperature, NBP increases by 0.37 Pg C year</a:t>
            </a:r>
            <a:r>
              <a:rPr baseline="30000" lang="en">
                <a:solidFill>
                  <a:schemeClr val="dk1"/>
                </a:solidFill>
              </a:rPr>
              <a:t>-1</a:t>
            </a:r>
            <a:r>
              <a:rPr lang="en">
                <a:solidFill>
                  <a:schemeClr val="dk1"/>
                </a:solidFill>
              </a:rPr>
              <a:t> as seen in panel A. The positive couplings of each flux with temperature shows that even when only considering the growing season months with long term and seasonal trends removed, temperature still exhibits controls over carbon exchange. For the polar region, GPP increases approximately twice as much for each 1 </a:t>
            </a:r>
            <a:r>
              <a:rPr baseline="30000" lang="en">
                <a:solidFill>
                  <a:schemeClr val="dk1"/>
                </a:solidFill>
              </a:rPr>
              <a:t>o</a:t>
            </a:r>
            <a:r>
              <a:rPr lang="en">
                <a:solidFill>
                  <a:schemeClr val="dk1"/>
                </a:solidFill>
              </a:rPr>
              <a:t>C increase compared to total respiration (HR + AR) which is why we see a positive correlation between temperature and NBP.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 name="Shape 162"/>
        <p:cNvGrpSpPr/>
        <p:nvPr/>
      </p:nvGrpSpPr>
      <p:grpSpPr>
        <a:xfrm>
          <a:off x="0" y="0"/>
          <a:ext cx="0" cy="0"/>
          <a:chOff x="0" y="0"/>
          <a:chExt cx="0" cy="0"/>
        </a:xfrm>
      </p:grpSpPr>
      <p:sp>
        <p:nvSpPr>
          <p:cNvPr id="163" name="Google Shape;163;g104e051ccd6_0_2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4" name="Google Shape;164;g104e051ccd6_0_2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solidFill>
                  <a:schemeClr val="dk1"/>
                </a:solidFill>
              </a:rPr>
              <a:t>The net carbon flux of the temperate region is less dependent on temperature than the polar region. For every 1 </a:t>
            </a:r>
            <a:r>
              <a:rPr baseline="30000" lang="en">
                <a:solidFill>
                  <a:schemeClr val="dk1"/>
                </a:solidFill>
              </a:rPr>
              <a:t>o</a:t>
            </a:r>
            <a:r>
              <a:rPr lang="en">
                <a:solidFill>
                  <a:schemeClr val="dk1"/>
                </a:solidFill>
              </a:rPr>
              <a:t>C increase in temperature, NBP decreases by 0.15 Pg C year</a:t>
            </a:r>
            <a:r>
              <a:rPr baseline="30000" lang="en">
                <a:solidFill>
                  <a:schemeClr val="dk1"/>
                </a:solidFill>
              </a:rPr>
              <a:t>-1</a:t>
            </a:r>
            <a:r>
              <a:rPr lang="en">
                <a:solidFill>
                  <a:schemeClr val="dk1"/>
                </a:solidFill>
              </a:rPr>
              <a:t> as seen in panel G. The sign of the correlation between temperature and the component carbon fluxes (GPP/HR/AR) is the same as in the polar region, but the NBP temperature correlation becomes negative. This is due to the impact of temperature on HR increasing more than on GPP when compared to the polar region.</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g104e051ccd6_0_2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1" name="Google Shape;171;g104e051ccd6_0_2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a:solidFill>
                  <a:schemeClr val="dk1"/>
                </a:solidFill>
              </a:rPr>
              <a:t>There is a dramatic change in the impact of temperature on each carbon flux for the tropical region compared to the polar and temperate regions. For every 1 </a:t>
            </a:r>
            <a:r>
              <a:rPr baseline="30000" lang="en">
                <a:solidFill>
                  <a:schemeClr val="dk1"/>
                </a:solidFill>
              </a:rPr>
              <a:t>o</a:t>
            </a:r>
            <a:r>
              <a:rPr lang="en">
                <a:solidFill>
                  <a:schemeClr val="dk1"/>
                </a:solidFill>
              </a:rPr>
              <a:t>C increase in temperature, NBP decreases by 0.66 Pg C year</a:t>
            </a:r>
            <a:r>
              <a:rPr baseline="30000" lang="en">
                <a:solidFill>
                  <a:schemeClr val="dk1"/>
                </a:solidFill>
              </a:rPr>
              <a:t>-1</a:t>
            </a:r>
            <a:r>
              <a:rPr lang="en">
                <a:solidFill>
                  <a:schemeClr val="dk1"/>
                </a:solidFill>
              </a:rPr>
              <a:t>. Increasing temperature now decreases the magnitude of each carbon flux. We speculate that this is because the mean temperature of the tropical region is close to the optimum temperature for photosynthesis, so increasing temperature will decrease plant productivity. Similar to the polar region, GPP decreases approximately double that of total respiration (HR + AR) for every 1 </a:t>
            </a:r>
            <a:r>
              <a:rPr baseline="30000" lang="en">
                <a:solidFill>
                  <a:schemeClr val="dk1"/>
                </a:solidFill>
              </a:rPr>
              <a:t>o</a:t>
            </a:r>
            <a:r>
              <a:rPr lang="en">
                <a:solidFill>
                  <a:schemeClr val="dk1"/>
                </a:solidFill>
              </a:rPr>
              <a:t>C increase.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g104e051ccd6_0_2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8" name="Google Shape;178;g104e051ccd6_0_2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When we bring in the other models, we get a better sense of the validity of our results. Five models is by no means an exhaustive list, but still gives us a range of values to provide some comparison. This figure condenses HR and AR into total respiration or RT. The variable pairing is listed on the x axis and correlation value on the y axis. </a:t>
            </a:r>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The models show the most agreement in correlation strength in the temperate region (max spread of 0.30), and the least agreement in the tropical region (max spread of 1.07). </a:t>
            </a:r>
            <a:endParaRPr>
              <a:solidFill>
                <a:schemeClr val="dk1"/>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g105f6d9edc6_0_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4" name="Google Shape;184;g105f6d9edc6_0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Focusing on the first three columns, the models show modest positive correlations for temperature and GPP and </a:t>
            </a:r>
            <a:r>
              <a:rPr lang="en">
                <a:solidFill>
                  <a:schemeClr val="dk1"/>
                </a:solidFill>
              </a:rPr>
              <a:t>temperature</a:t>
            </a:r>
            <a:r>
              <a:rPr lang="en">
                <a:solidFill>
                  <a:schemeClr val="dk1"/>
                </a:solidFill>
              </a:rPr>
              <a:t> and RT for the polar and temperate regions. The slope of the linear fit of the median model for each temperature correlation is used in the figure on the right. For the temperate region, the temperature and GPP and temperature and RT fits have similar magnitude slopes shown in yellow and purple respectively in the right figure, which results in a net zero correlation for NBP shown in black in the right figure. The models show a larger spread in the polar and tropical regions correlation magnitudes for temperature and GPP and temperature and RT which results in a similar spread in magnitude for temperature and NBP. For the polar and tropical regions, the temperature and NBP correlations do not spread around zero. The polar region temperature correlations for each model have similar magnitudes, indicating that for each model, the slope of the linear temperature and GPP fit is approximately double the slope of the linear temperature and RT fit. </a:t>
            </a:r>
            <a:r>
              <a:rPr lang="en">
                <a:solidFill>
                  <a:schemeClr val="dk1"/>
                </a:solidFill>
              </a:rPr>
              <a:t>This is illustrated in the figure on the right with the GPP median flux for the polar region of just under 1 Pg C/year and the RT median flux of 0.5 Pg C/year. </a:t>
            </a:r>
            <a:r>
              <a:rPr lang="en">
                <a:solidFill>
                  <a:schemeClr val="dk1"/>
                </a:solidFill>
              </a:rPr>
              <a:t>The same can be said for the tropical region, with the exception of CanESM5 due to the outlier temperature and RT correlation. </a:t>
            </a:r>
            <a:endParaRPr>
              <a:solidFill>
                <a:schemeClr val="dk1"/>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g104e051ccd6_0_3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1" name="Google Shape;191;g104e051ccd6_0_3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a:solidFill>
                  <a:schemeClr val="dk1"/>
                </a:solidFill>
              </a:rPr>
              <a:t>Based on the relationships we have quantified, we can expect that a future warming scenario of 2 </a:t>
            </a:r>
            <a:r>
              <a:rPr baseline="30000" lang="en">
                <a:solidFill>
                  <a:schemeClr val="dk1"/>
                </a:solidFill>
              </a:rPr>
              <a:t>o</a:t>
            </a:r>
            <a:r>
              <a:rPr lang="en">
                <a:solidFill>
                  <a:schemeClr val="dk1"/>
                </a:solidFill>
              </a:rPr>
              <a:t>C would cause NBP to increase by 0.74 Pg C year</a:t>
            </a:r>
            <a:r>
              <a:rPr baseline="30000" lang="en">
                <a:solidFill>
                  <a:schemeClr val="dk1"/>
                </a:solidFill>
              </a:rPr>
              <a:t>-1 </a:t>
            </a:r>
            <a:r>
              <a:rPr lang="en">
                <a:solidFill>
                  <a:schemeClr val="dk1"/>
                </a:solidFill>
              </a:rPr>
              <a:t>in the polar region, decrease by 0.30 Pg C year</a:t>
            </a:r>
            <a:r>
              <a:rPr baseline="30000" lang="en">
                <a:solidFill>
                  <a:schemeClr val="dk1"/>
                </a:solidFill>
              </a:rPr>
              <a:t>-1</a:t>
            </a:r>
            <a:r>
              <a:rPr lang="en">
                <a:solidFill>
                  <a:schemeClr val="dk1"/>
                </a:solidFill>
              </a:rPr>
              <a:t> in the temperate region, and decrease by 1.32 Pg C year</a:t>
            </a:r>
            <a:r>
              <a:rPr baseline="30000" lang="en">
                <a:solidFill>
                  <a:schemeClr val="dk1"/>
                </a:solidFill>
              </a:rPr>
              <a:t>-1</a:t>
            </a:r>
            <a:r>
              <a:rPr lang="en">
                <a:solidFill>
                  <a:schemeClr val="dk1"/>
                </a:solidFill>
              </a:rPr>
              <a:t> for the tropical region. **CLICK**</a:t>
            </a:r>
            <a:endParaRPr>
              <a:solidFill>
                <a:schemeClr val="dk1"/>
              </a:solidFill>
            </a:endParaRPr>
          </a:p>
          <a:p>
            <a:pPr indent="0" lvl="0" marL="0" rtl="0" algn="l">
              <a:lnSpc>
                <a:spcPct val="115000"/>
              </a:lnSpc>
              <a:spcBef>
                <a:spcPts val="0"/>
              </a:spcBef>
              <a:spcAft>
                <a:spcPts val="0"/>
              </a:spcAft>
              <a:buNone/>
            </a:pPr>
            <a:r>
              <a:rPr lang="en">
                <a:solidFill>
                  <a:schemeClr val="dk1"/>
                </a:solidFill>
              </a:rPr>
              <a:t>Overall, the biosphere of the high latitudes becomes more of a carbon sink. **CLICK** The opposite is true for the lower latitudes. Warming temperatures increase respiration faster than production, enhancing the carbon source of the tropical biosphere. Since the polar regions are warming faster than the tropics, we can expect to see more of a change in the net land sink of the poles compared to the increase in the net source of the tropics.</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g104e051ccd6_0_3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0" name="Google Shape;200;g104e051ccd6_0_3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a:solidFill>
                  <a:schemeClr val="dk1"/>
                </a:solidFill>
              </a:rPr>
              <a:t>Using model data presents some bias in our results as each model has its own bias that influences our correlation values. We chose to use a model that showed results in the middle of the range to prevent over correlation of our variables. Our results also do not differentiate between correlations of the actual carbon fluxes and correlation between the mechanisms controlling the fluxes. **CLICK**</a:t>
            </a:r>
            <a:endParaRPr>
              <a:solidFill>
                <a:schemeClr val="dk1"/>
              </a:solidFill>
            </a:endParaRPr>
          </a:p>
          <a:p>
            <a:pPr indent="0" lvl="0" marL="0" rtl="0" algn="l">
              <a:lnSpc>
                <a:spcPct val="115000"/>
              </a:lnSpc>
              <a:spcBef>
                <a:spcPts val="0"/>
              </a:spcBef>
              <a:spcAft>
                <a:spcPts val="0"/>
              </a:spcAft>
              <a:buNone/>
            </a:pPr>
            <a:r>
              <a:rPr lang="en">
                <a:solidFill>
                  <a:schemeClr val="dk1"/>
                </a:solidFill>
              </a:rPr>
              <a:t>Being able to quantify the relationship between these variables will allow us to improve our modelling of the carbon cycle. Observational data sets play a key role in this as they provide a metric to compare model outputs to and provide accurate boundary/initial conditions from which to force the model. Carbon cycle fluxes can not be directly measured at large spatial scales which requires the use of models or upscaling methodologies. Our understanding of the dynamics at play for the IAV of the carbon cycle is limited, so quantifying how NBP, GPP, and RT are affected by each other and temperature will improve how we parameterize the carbon cycle in ESMs and strengthen the quality of our future climate projections.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 name="Shape 206"/>
        <p:cNvGrpSpPr/>
        <p:nvPr/>
      </p:nvGrpSpPr>
      <p:grpSpPr>
        <a:xfrm>
          <a:off x="0" y="0"/>
          <a:ext cx="0" cy="0"/>
          <a:chOff x="0" y="0"/>
          <a:chExt cx="0" cy="0"/>
        </a:xfrm>
      </p:grpSpPr>
      <p:sp>
        <p:nvSpPr>
          <p:cNvPr id="207" name="Google Shape;207;g104e051ccd6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8" name="Google Shape;208;g104e051ccd6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SzPts val="1100"/>
              <a:buAutoNum type="arabicPeriod"/>
            </a:pPr>
            <a:r>
              <a:rPr lang="en"/>
              <a:t>How did you get involved in this project?</a:t>
            </a:r>
            <a:endParaRPr/>
          </a:p>
          <a:p>
            <a:pPr indent="-298450" lvl="1" marL="914400" rtl="0" algn="l">
              <a:spcBef>
                <a:spcPts val="0"/>
              </a:spcBef>
              <a:spcAft>
                <a:spcPts val="0"/>
              </a:spcAft>
              <a:buSzPts val="1100"/>
              <a:buAutoNum type="alphaLcPeriod"/>
            </a:pPr>
            <a:r>
              <a:rPr lang="en"/>
              <a:t>I joined Professor Keppel-Aleks carbon cycle research team in the winter semester of my sophomore year. I was generally interested in the carbon cycle and wanted to learn more about how we model the carbon cycle. I was taking a course taught by Professor Keppel-Aleks and reached out after class to talk more about her research and if she had any projects I could work on. And now here we are!</a:t>
            </a:r>
            <a:endParaRPr/>
          </a:p>
          <a:p>
            <a:pPr indent="-298450" lvl="0" marL="457200" rtl="0" algn="l">
              <a:spcBef>
                <a:spcPts val="0"/>
              </a:spcBef>
              <a:spcAft>
                <a:spcPts val="0"/>
              </a:spcAft>
              <a:buSzPts val="1100"/>
              <a:buAutoNum type="arabicPeriod"/>
            </a:pPr>
            <a:r>
              <a:rPr lang="en" sz="1200">
                <a:solidFill>
                  <a:schemeClr val="dk1"/>
                </a:solidFill>
                <a:highlight>
                  <a:srgbClr val="FFFFFF"/>
                </a:highlight>
              </a:rPr>
              <a:t>What other paths could you have explored, or could other students/teams explore in the future on this project?</a:t>
            </a:r>
            <a:endParaRPr sz="1200">
              <a:solidFill>
                <a:schemeClr val="dk1"/>
              </a:solidFill>
              <a:highlight>
                <a:srgbClr val="FFFFFF"/>
              </a:highlight>
            </a:endParaRPr>
          </a:p>
          <a:p>
            <a:pPr indent="-304800" lvl="1" marL="914400" rtl="0" algn="l">
              <a:spcBef>
                <a:spcPts val="0"/>
              </a:spcBef>
              <a:spcAft>
                <a:spcPts val="0"/>
              </a:spcAft>
              <a:buClr>
                <a:schemeClr val="dk1"/>
              </a:buClr>
              <a:buSzPts val="1200"/>
              <a:buAutoNum type="alphaLcPeriod"/>
            </a:pPr>
            <a:r>
              <a:rPr lang="en" sz="1200">
                <a:solidFill>
                  <a:schemeClr val="dk1"/>
                </a:solidFill>
                <a:highlight>
                  <a:srgbClr val="FFFFFF"/>
                </a:highlight>
              </a:rPr>
              <a:t>An aspect of this project that could be explored further is how future warming will influence heterotrophic respiration of the high latitudes. A large reservoir of carbon is held in the frozen soil of the high latitudes, which is known as permafrost. As temperatures rise and the permafrost layer </a:t>
            </a:r>
            <a:r>
              <a:rPr lang="en" sz="1200">
                <a:solidFill>
                  <a:schemeClr val="dk1"/>
                </a:solidFill>
                <a:highlight>
                  <a:srgbClr val="FFFFFF"/>
                </a:highlight>
              </a:rPr>
              <a:t>diminishes</a:t>
            </a:r>
            <a:r>
              <a:rPr lang="en" sz="1200">
                <a:solidFill>
                  <a:schemeClr val="dk1"/>
                </a:solidFill>
                <a:highlight>
                  <a:srgbClr val="FFFFFF"/>
                </a:highlight>
              </a:rPr>
              <a:t>, we expect to see heterotrophic respiration increase as the active soil layer thickens. </a:t>
            </a:r>
            <a:endParaRPr sz="1200">
              <a:solidFill>
                <a:schemeClr val="dk1"/>
              </a:solidFill>
              <a:highlight>
                <a:srgbClr val="FFFFFF"/>
              </a:highlight>
            </a:endParaRPr>
          </a:p>
          <a:p>
            <a:pPr indent="-304800" lvl="0" marL="457200" rtl="0" algn="l">
              <a:spcBef>
                <a:spcPts val="0"/>
              </a:spcBef>
              <a:spcAft>
                <a:spcPts val="0"/>
              </a:spcAft>
              <a:buClr>
                <a:schemeClr val="dk1"/>
              </a:buClr>
              <a:buSzPts val="1200"/>
              <a:buAutoNum type="arabicPeriod"/>
            </a:pPr>
            <a:r>
              <a:rPr lang="en" sz="1200">
                <a:solidFill>
                  <a:schemeClr val="dk1"/>
                </a:solidFill>
                <a:highlight>
                  <a:srgbClr val="FFFFFF"/>
                </a:highlight>
              </a:rPr>
              <a:t>How do you hope to use what you learned from this project in your future career?</a:t>
            </a:r>
            <a:endParaRPr sz="1200">
              <a:solidFill>
                <a:schemeClr val="dk1"/>
              </a:solidFill>
              <a:highlight>
                <a:srgbClr val="FFFFFF"/>
              </a:highlight>
            </a:endParaRPr>
          </a:p>
          <a:p>
            <a:pPr indent="-304800" lvl="1" marL="914400" rtl="0" algn="l">
              <a:spcBef>
                <a:spcPts val="0"/>
              </a:spcBef>
              <a:spcAft>
                <a:spcPts val="0"/>
              </a:spcAft>
              <a:buClr>
                <a:schemeClr val="dk1"/>
              </a:buClr>
              <a:buSzPts val="1200"/>
              <a:buAutoNum type="alphaLcPeriod"/>
            </a:pPr>
            <a:r>
              <a:rPr lang="en" sz="1200">
                <a:solidFill>
                  <a:schemeClr val="dk1"/>
                </a:solidFill>
                <a:highlight>
                  <a:srgbClr val="FFFFFF"/>
                </a:highlight>
              </a:rPr>
              <a:t>Three of the main things I learned from this project are a deeper </a:t>
            </a:r>
            <a:r>
              <a:rPr lang="en" sz="1200">
                <a:solidFill>
                  <a:schemeClr val="dk1"/>
                </a:solidFill>
                <a:highlight>
                  <a:srgbClr val="FFFFFF"/>
                </a:highlight>
              </a:rPr>
              <a:t>knowledge</a:t>
            </a:r>
            <a:r>
              <a:rPr lang="en" sz="1200">
                <a:solidFill>
                  <a:schemeClr val="dk1"/>
                </a:solidFill>
                <a:highlight>
                  <a:srgbClr val="FFFFFF"/>
                </a:highlight>
              </a:rPr>
              <a:t> of the carbon cycle, data analysis and visualization techniques in python, and technical communication. I will be working as a climate data scientist after graduation so all three of these skills will be </a:t>
            </a:r>
            <a:r>
              <a:rPr lang="en" sz="1200">
                <a:solidFill>
                  <a:schemeClr val="dk1"/>
                </a:solidFill>
                <a:highlight>
                  <a:srgbClr val="FFFFFF"/>
                </a:highlight>
              </a:rPr>
              <a:t>valuable</a:t>
            </a:r>
            <a:r>
              <a:rPr lang="en" sz="1200">
                <a:solidFill>
                  <a:schemeClr val="dk1"/>
                </a:solidFill>
                <a:highlight>
                  <a:srgbClr val="FFFFFF"/>
                </a:highlight>
              </a:rPr>
              <a:t> to me in my future career. </a:t>
            </a:r>
            <a:endParaRPr sz="1200">
              <a:solidFill>
                <a:schemeClr val="dk1"/>
              </a:solidFill>
              <a:highlight>
                <a:srgbClr val="FFFFFF"/>
              </a:highlight>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 maize" type="title">
  <p:cSld name="TITLE">
    <p:spTree>
      <p:nvGrpSpPr>
        <p:cNvPr id="9" name="Shape 9"/>
        <p:cNvGrpSpPr/>
        <p:nvPr/>
      </p:nvGrpSpPr>
      <p:grpSpPr>
        <a:xfrm>
          <a:off x="0" y="0"/>
          <a:ext cx="0" cy="0"/>
          <a:chOff x="0" y="0"/>
          <a:chExt cx="0" cy="0"/>
        </a:xfrm>
      </p:grpSpPr>
      <p:sp>
        <p:nvSpPr>
          <p:cNvPr id="10" name="Google Shape;10;p2"/>
          <p:cNvSpPr/>
          <p:nvPr/>
        </p:nvSpPr>
        <p:spPr>
          <a:xfrm>
            <a:off x="228600" y="228600"/>
            <a:ext cx="8686800" cy="4686300"/>
          </a:xfrm>
          <a:prstGeom prst="rect">
            <a:avLst/>
          </a:prstGeom>
          <a:solidFill>
            <a:srgbClr val="FFDA5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2"/>
          <p:cNvSpPr txBox="1"/>
          <p:nvPr>
            <p:ph type="ctrTitle"/>
          </p:nvPr>
        </p:nvSpPr>
        <p:spPr>
          <a:xfrm>
            <a:off x="946950" y="754875"/>
            <a:ext cx="72501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Font typeface="Crimson Text"/>
              <a:buNone/>
              <a:defRPr b="0" sz="5200">
                <a:latin typeface="Crimson Text"/>
                <a:ea typeface="Crimson Text"/>
                <a:cs typeface="Crimson Text"/>
                <a:sym typeface="Crimson Text"/>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2" name="Google Shape;12;p2"/>
          <p:cNvSpPr txBox="1"/>
          <p:nvPr>
            <p:ph idx="1" type="subTitle"/>
          </p:nvPr>
        </p:nvSpPr>
        <p:spPr>
          <a:xfrm>
            <a:off x="946950" y="2910325"/>
            <a:ext cx="7250100" cy="15348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Clr>
                <a:srgbClr val="212B36"/>
              </a:buClr>
              <a:buSzPts val="2000"/>
              <a:buFont typeface="Muli"/>
              <a:buNone/>
              <a:defRPr sz="2000">
                <a:solidFill>
                  <a:srgbClr val="212B36"/>
                </a:solidFill>
                <a:latin typeface="Muli"/>
                <a:ea typeface="Muli"/>
                <a:cs typeface="Muli"/>
                <a:sym typeface="Muli"/>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3" name="Google Shape;13;p2"/>
          <p:cNvSpPr txBox="1"/>
          <p:nvPr>
            <p:ph idx="12" type="sldNum"/>
          </p:nvPr>
        </p:nvSpPr>
        <p:spPr>
          <a:xfrm>
            <a:off x="8290508" y="4445092"/>
            <a:ext cx="548700" cy="393600"/>
          </a:xfrm>
          <a:prstGeom prst="rect">
            <a:avLst/>
          </a:prstGeom>
        </p:spPr>
        <p:txBody>
          <a:bodyPr anchorCtr="0" anchor="ctr" bIns="91425" lIns="91425" spcFirstLastPara="1" rIns="91425" wrap="square" tIns="91425">
            <a:noAutofit/>
          </a:bodyPr>
          <a:lstStyle>
            <a:lvl1pPr lvl="0">
              <a:buNone/>
              <a:defRPr>
                <a:solidFill>
                  <a:srgbClr val="637381"/>
                </a:solidFill>
              </a:defRPr>
            </a:lvl1pPr>
            <a:lvl2pPr lvl="1">
              <a:buNone/>
              <a:defRPr>
                <a:solidFill>
                  <a:srgbClr val="637381"/>
                </a:solidFill>
              </a:defRPr>
            </a:lvl2pPr>
            <a:lvl3pPr lvl="2">
              <a:buNone/>
              <a:defRPr>
                <a:solidFill>
                  <a:srgbClr val="637381"/>
                </a:solidFill>
              </a:defRPr>
            </a:lvl3pPr>
            <a:lvl4pPr lvl="3">
              <a:buNone/>
              <a:defRPr>
                <a:solidFill>
                  <a:srgbClr val="637381"/>
                </a:solidFill>
              </a:defRPr>
            </a:lvl4pPr>
            <a:lvl5pPr lvl="4">
              <a:buNone/>
              <a:defRPr>
                <a:solidFill>
                  <a:srgbClr val="637381"/>
                </a:solidFill>
              </a:defRPr>
            </a:lvl5pPr>
            <a:lvl6pPr lvl="5">
              <a:buNone/>
              <a:defRPr>
                <a:solidFill>
                  <a:srgbClr val="637381"/>
                </a:solidFill>
              </a:defRPr>
            </a:lvl6pPr>
            <a:lvl7pPr lvl="6">
              <a:buNone/>
              <a:defRPr>
                <a:solidFill>
                  <a:srgbClr val="637381"/>
                </a:solidFill>
              </a:defRPr>
            </a:lvl7pPr>
            <a:lvl8pPr lvl="7">
              <a:buNone/>
              <a:defRPr>
                <a:solidFill>
                  <a:srgbClr val="637381"/>
                </a:solidFill>
              </a:defRPr>
            </a:lvl8pPr>
            <a:lvl9pPr lvl="8">
              <a:buNone/>
              <a:defRPr>
                <a:solidFill>
                  <a:srgbClr val="63738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 Dark">
  <p:cSld name="TITLE_1">
    <p:spTree>
      <p:nvGrpSpPr>
        <p:cNvPr id="14" name="Shape 14"/>
        <p:cNvGrpSpPr/>
        <p:nvPr/>
      </p:nvGrpSpPr>
      <p:grpSpPr>
        <a:xfrm>
          <a:off x="0" y="0"/>
          <a:ext cx="0" cy="0"/>
          <a:chOff x="0" y="0"/>
          <a:chExt cx="0" cy="0"/>
        </a:xfrm>
      </p:grpSpPr>
      <p:sp>
        <p:nvSpPr>
          <p:cNvPr id="15" name="Google Shape;15;p3"/>
          <p:cNvSpPr/>
          <p:nvPr/>
        </p:nvSpPr>
        <p:spPr>
          <a:xfrm>
            <a:off x="228600" y="228600"/>
            <a:ext cx="8686800" cy="4686300"/>
          </a:xfrm>
          <a:prstGeom prst="rect">
            <a:avLst/>
          </a:prstGeom>
          <a:solidFill>
            <a:srgbClr val="00274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 name="Google Shape;16;p3"/>
          <p:cNvSpPr txBox="1"/>
          <p:nvPr>
            <p:ph type="ctrTitle"/>
          </p:nvPr>
        </p:nvSpPr>
        <p:spPr>
          <a:xfrm>
            <a:off x="718350" y="1134031"/>
            <a:ext cx="7250100" cy="1773600"/>
          </a:xfrm>
          <a:prstGeom prst="rect">
            <a:avLst/>
          </a:prstGeom>
        </p:spPr>
        <p:txBody>
          <a:bodyPr anchorCtr="0" anchor="b" bIns="91425" lIns="91425" spcFirstLastPara="1" rIns="91425" wrap="square" tIns="91425">
            <a:noAutofit/>
          </a:bodyPr>
          <a:lstStyle>
            <a:lvl1pPr lvl="0" rtl="0">
              <a:spcBef>
                <a:spcPts val="0"/>
              </a:spcBef>
              <a:spcAft>
                <a:spcPts val="0"/>
              </a:spcAft>
              <a:buClr>
                <a:schemeClr val="lt1"/>
              </a:buClr>
              <a:buSzPts val="5200"/>
              <a:buFont typeface="Crimson Text"/>
              <a:buNone/>
              <a:defRPr b="0" sz="5200">
                <a:solidFill>
                  <a:schemeClr val="lt1"/>
                </a:solidFill>
                <a:latin typeface="Crimson Text"/>
                <a:ea typeface="Crimson Text"/>
                <a:cs typeface="Crimson Text"/>
                <a:sym typeface="Crimson Text"/>
              </a:defRPr>
            </a:lvl1pPr>
            <a:lvl2pPr lvl="1" rtl="0">
              <a:spcBef>
                <a:spcPts val="0"/>
              </a:spcBef>
              <a:spcAft>
                <a:spcPts val="0"/>
              </a:spcAft>
              <a:buClr>
                <a:schemeClr val="lt1"/>
              </a:buClr>
              <a:buSzPts val="5200"/>
              <a:buNone/>
              <a:defRPr sz="5200">
                <a:solidFill>
                  <a:schemeClr val="lt1"/>
                </a:solidFill>
              </a:defRPr>
            </a:lvl2pPr>
            <a:lvl3pPr lvl="2" rtl="0">
              <a:spcBef>
                <a:spcPts val="0"/>
              </a:spcBef>
              <a:spcAft>
                <a:spcPts val="0"/>
              </a:spcAft>
              <a:buClr>
                <a:schemeClr val="lt1"/>
              </a:buClr>
              <a:buSzPts val="5200"/>
              <a:buNone/>
              <a:defRPr sz="5200">
                <a:solidFill>
                  <a:schemeClr val="lt1"/>
                </a:solidFill>
              </a:defRPr>
            </a:lvl3pPr>
            <a:lvl4pPr lvl="3" rtl="0">
              <a:spcBef>
                <a:spcPts val="0"/>
              </a:spcBef>
              <a:spcAft>
                <a:spcPts val="0"/>
              </a:spcAft>
              <a:buClr>
                <a:schemeClr val="lt1"/>
              </a:buClr>
              <a:buSzPts val="5200"/>
              <a:buNone/>
              <a:defRPr sz="5200">
                <a:solidFill>
                  <a:schemeClr val="lt1"/>
                </a:solidFill>
              </a:defRPr>
            </a:lvl4pPr>
            <a:lvl5pPr lvl="4" rtl="0">
              <a:spcBef>
                <a:spcPts val="0"/>
              </a:spcBef>
              <a:spcAft>
                <a:spcPts val="0"/>
              </a:spcAft>
              <a:buClr>
                <a:schemeClr val="lt1"/>
              </a:buClr>
              <a:buSzPts val="5200"/>
              <a:buNone/>
              <a:defRPr sz="5200">
                <a:solidFill>
                  <a:schemeClr val="lt1"/>
                </a:solidFill>
              </a:defRPr>
            </a:lvl5pPr>
            <a:lvl6pPr lvl="5" rtl="0">
              <a:spcBef>
                <a:spcPts val="0"/>
              </a:spcBef>
              <a:spcAft>
                <a:spcPts val="0"/>
              </a:spcAft>
              <a:buClr>
                <a:schemeClr val="lt1"/>
              </a:buClr>
              <a:buSzPts val="5200"/>
              <a:buNone/>
              <a:defRPr sz="5200">
                <a:solidFill>
                  <a:schemeClr val="lt1"/>
                </a:solidFill>
              </a:defRPr>
            </a:lvl6pPr>
            <a:lvl7pPr lvl="6" rtl="0">
              <a:spcBef>
                <a:spcPts val="0"/>
              </a:spcBef>
              <a:spcAft>
                <a:spcPts val="0"/>
              </a:spcAft>
              <a:buClr>
                <a:schemeClr val="lt1"/>
              </a:buClr>
              <a:buSzPts val="5200"/>
              <a:buNone/>
              <a:defRPr sz="5200">
                <a:solidFill>
                  <a:schemeClr val="lt1"/>
                </a:solidFill>
              </a:defRPr>
            </a:lvl7pPr>
            <a:lvl8pPr lvl="7" rtl="0">
              <a:spcBef>
                <a:spcPts val="0"/>
              </a:spcBef>
              <a:spcAft>
                <a:spcPts val="0"/>
              </a:spcAft>
              <a:buClr>
                <a:schemeClr val="lt1"/>
              </a:buClr>
              <a:buSzPts val="5200"/>
              <a:buNone/>
              <a:defRPr sz="5200">
                <a:solidFill>
                  <a:schemeClr val="lt1"/>
                </a:solidFill>
              </a:defRPr>
            </a:lvl8pPr>
            <a:lvl9pPr lvl="8" rtl="0">
              <a:spcBef>
                <a:spcPts val="0"/>
              </a:spcBef>
              <a:spcAft>
                <a:spcPts val="0"/>
              </a:spcAft>
              <a:buClr>
                <a:schemeClr val="lt1"/>
              </a:buClr>
              <a:buSzPts val="5200"/>
              <a:buNone/>
              <a:defRPr sz="5200">
                <a:solidFill>
                  <a:schemeClr val="lt1"/>
                </a:solidFill>
              </a:defRPr>
            </a:lvl9pPr>
          </a:lstStyle>
          <a:p/>
        </p:txBody>
      </p:sp>
      <p:sp>
        <p:nvSpPr>
          <p:cNvPr id="17" name="Google Shape;17;p3"/>
          <p:cNvSpPr txBox="1"/>
          <p:nvPr>
            <p:ph idx="1" type="subTitle"/>
          </p:nvPr>
        </p:nvSpPr>
        <p:spPr>
          <a:xfrm>
            <a:off x="718350" y="3010431"/>
            <a:ext cx="7250100" cy="1534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Clr>
                <a:srgbClr val="E9F2F5"/>
              </a:buClr>
              <a:buSzPts val="2000"/>
              <a:buFont typeface="Muli"/>
              <a:buNone/>
              <a:defRPr sz="2000">
                <a:solidFill>
                  <a:srgbClr val="E9F2F5"/>
                </a:solidFill>
                <a:latin typeface="Muli"/>
                <a:ea typeface="Muli"/>
                <a:cs typeface="Muli"/>
                <a:sym typeface="Muli"/>
              </a:defRPr>
            </a:lvl1pPr>
            <a:lvl2pPr lvl="1" rtl="0">
              <a:lnSpc>
                <a:spcPct val="100000"/>
              </a:lnSpc>
              <a:spcBef>
                <a:spcPts val="0"/>
              </a:spcBef>
              <a:spcAft>
                <a:spcPts val="0"/>
              </a:spcAft>
              <a:buClr>
                <a:srgbClr val="E9F2F5"/>
              </a:buClr>
              <a:buSzPts val="2800"/>
              <a:buNone/>
              <a:defRPr sz="2800">
                <a:solidFill>
                  <a:srgbClr val="E9F2F5"/>
                </a:solidFill>
              </a:defRPr>
            </a:lvl2pPr>
            <a:lvl3pPr lvl="2" rtl="0">
              <a:lnSpc>
                <a:spcPct val="100000"/>
              </a:lnSpc>
              <a:spcBef>
                <a:spcPts val="0"/>
              </a:spcBef>
              <a:spcAft>
                <a:spcPts val="0"/>
              </a:spcAft>
              <a:buClr>
                <a:srgbClr val="E9F2F5"/>
              </a:buClr>
              <a:buSzPts val="2800"/>
              <a:buNone/>
              <a:defRPr sz="2800">
                <a:solidFill>
                  <a:srgbClr val="E9F2F5"/>
                </a:solidFill>
              </a:defRPr>
            </a:lvl3pPr>
            <a:lvl4pPr lvl="3" rtl="0">
              <a:lnSpc>
                <a:spcPct val="100000"/>
              </a:lnSpc>
              <a:spcBef>
                <a:spcPts val="0"/>
              </a:spcBef>
              <a:spcAft>
                <a:spcPts val="0"/>
              </a:spcAft>
              <a:buClr>
                <a:srgbClr val="E9F2F5"/>
              </a:buClr>
              <a:buSzPts val="2800"/>
              <a:buNone/>
              <a:defRPr sz="2800">
                <a:solidFill>
                  <a:srgbClr val="E9F2F5"/>
                </a:solidFill>
              </a:defRPr>
            </a:lvl4pPr>
            <a:lvl5pPr lvl="4" rtl="0">
              <a:lnSpc>
                <a:spcPct val="100000"/>
              </a:lnSpc>
              <a:spcBef>
                <a:spcPts val="0"/>
              </a:spcBef>
              <a:spcAft>
                <a:spcPts val="0"/>
              </a:spcAft>
              <a:buClr>
                <a:srgbClr val="E9F2F5"/>
              </a:buClr>
              <a:buSzPts val="2800"/>
              <a:buNone/>
              <a:defRPr sz="2800">
                <a:solidFill>
                  <a:srgbClr val="E9F2F5"/>
                </a:solidFill>
              </a:defRPr>
            </a:lvl5pPr>
            <a:lvl6pPr lvl="5" rtl="0">
              <a:lnSpc>
                <a:spcPct val="100000"/>
              </a:lnSpc>
              <a:spcBef>
                <a:spcPts val="0"/>
              </a:spcBef>
              <a:spcAft>
                <a:spcPts val="0"/>
              </a:spcAft>
              <a:buClr>
                <a:srgbClr val="E9F2F5"/>
              </a:buClr>
              <a:buSzPts val="2800"/>
              <a:buNone/>
              <a:defRPr sz="2800">
                <a:solidFill>
                  <a:srgbClr val="E9F2F5"/>
                </a:solidFill>
              </a:defRPr>
            </a:lvl6pPr>
            <a:lvl7pPr lvl="6" rtl="0">
              <a:lnSpc>
                <a:spcPct val="100000"/>
              </a:lnSpc>
              <a:spcBef>
                <a:spcPts val="0"/>
              </a:spcBef>
              <a:spcAft>
                <a:spcPts val="0"/>
              </a:spcAft>
              <a:buClr>
                <a:srgbClr val="E9F2F5"/>
              </a:buClr>
              <a:buSzPts val="2800"/>
              <a:buNone/>
              <a:defRPr sz="2800">
                <a:solidFill>
                  <a:srgbClr val="E9F2F5"/>
                </a:solidFill>
              </a:defRPr>
            </a:lvl7pPr>
            <a:lvl8pPr lvl="7" rtl="0">
              <a:lnSpc>
                <a:spcPct val="100000"/>
              </a:lnSpc>
              <a:spcBef>
                <a:spcPts val="0"/>
              </a:spcBef>
              <a:spcAft>
                <a:spcPts val="0"/>
              </a:spcAft>
              <a:buClr>
                <a:srgbClr val="E9F2F5"/>
              </a:buClr>
              <a:buSzPts val="2800"/>
              <a:buNone/>
              <a:defRPr sz="2800">
                <a:solidFill>
                  <a:srgbClr val="E9F2F5"/>
                </a:solidFill>
              </a:defRPr>
            </a:lvl8pPr>
            <a:lvl9pPr lvl="8" rtl="0">
              <a:lnSpc>
                <a:spcPct val="100000"/>
              </a:lnSpc>
              <a:spcBef>
                <a:spcPts val="0"/>
              </a:spcBef>
              <a:spcAft>
                <a:spcPts val="0"/>
              </a:spcAft>
              <a:buClr>
                <a:srgbClr val="E9F2F5"/>
              </a:buClr>
              <a:buSzPts val="2800"/>
              <a:buNone/>
              <a:defRPr sz="2800">
                <a:solidFill>
                  <a:srgbClr val="E9F2F5"/>
                </a:solidFill>
              </a:defRPr>
            </a:lvl9pPr>
          </a:lstStyle>
          <a:p/>
        </p:txBody>
      </p:sp>
      <p:sp>
        <p:nvSpPr>
          <p:cNvPr id="18" name="Google Shape;18;p3"/>
          <p:cNvSpPr txBox="1"/>
          <p:nvPr>
            <p:ph idx="12" type="sldNum"/>
          </p:nvPr>
        </p:nvSpPr>
        <p:spPr>
          <a:xfrm>
            <a:off x="8290508" y="4445092"/>
            <a:ext cx="548700" cy="393600"/>
          </a:xfrm>
          <a:prstGeom prst="rect">
            <a:avLst/>
          </a:prstGeom>
        </p:spPr>
        <p:txBody>
          <a:bodyPr anchorCtr="0" anchor="ctr" bIns="91425" lIns="91425" spcFirstLastPara="1" rIns="91425" wrap="square" tIns="91425">
            <a:noAutofit/>
          </a:bodyPr>
          <a:lstStyle>
            <a:lvl1pPr lvl="0" rtl="0">
              <a:buNone/>
              <a:defRPr>
                <a:solidFill>
                  <a:srgbClr val="637381"/>
                </a:solidFill>
              </a:defRPr>
            </a:lvl1pPr>
            <a:lvl2pPr lvl="1" rtl="0">
              <a:buNone/>
              <a:defRPr>
                <a:solidFill>
                  <a:srgbClr val="637381"/>
                </a:solidFill>
              </a:defRPr>
            </a:lvl2pPr>
            <a:lvl3pPr lvl="2" rtl="0">
              <a:buNone/>
              <a:defRPr>
                <a:solidFill>
                  <a:srgbClr val="637381"/>
                </a:solidFill>
              </a:defRPr>
            </a:lvl3pPr>
            <a:lvl4pPr lvl="3" rtl="0">
              <a:buNone/>
              <a:defRPr>
                <a:solidFill>
                  <a:srgbClr val="637381"/>
                </a:solidFill>
              </a:defRPr>
            </a:lvl4pPr>
            <a:lvl5pPr lvl="4" rtl="0">
              <a:buNone/>
              <a:defRPr>
                <a:solidFill>
                  <a:srgbClr val="637381"/>
                </a:solidFill>
              </a:defRPr>
            </a:lvl5pPr>
            <a:lvl6pPr lvl="5" rtl="0">
              <a:buNone/>
              <a:defRPr>
                <a:solidFill>
                  <a:srgbClr val="637381"/>
                </a:solidFill>
              </a:defRPr>
            </a:lvl6pPr>
            <a:lvl7pPr lvl="6" rtl="0">
              <a:buNone/>
              <a:defRPr>
                <a:solidFill>
                  <a:srgbClr val="637381"/>
                </a:solidFill>
              </a:defRPr>
            </a:lvl7pPr>
            <a:lvl8pPr lvl="7" rtl="0">
              <a:buNone/>
              <a:defRPr>
                <a:solidFill>
                  <a:srgbClr val="637381"/>
                </a:solidFill>
              </a:defRPr>
            </a:lvl8pPr>
            <a:lvl9pPr lvl="8" rtl="0">
              <a:buNone/>
              <a:defRPr>
                <a:solidFill>
                  <a:srgbClr val="637381"/>
                </a:solidFill>
              </a:defRPr>
            </a:lvl9pPr>
          </a:lstStyle>
          <a:p>
            <a:pPr indent="0" lvl="0" marL="0" rtl="0" algn="r">
              <a:spcBef>
                <a:spcPts val="0"/>
              </a:spcBef>
              <a:spcAft>
                <a:spcPts val="0"/>
              </a:spcAft>
              <a:buNone/>
            </a:pPr>
            <a:fld id="{00000000-1234-1234-1234-123412341234}" type="slidenum">
              <a:rPr lang="en"/>
              <a:t>‹#›</a:t>
            </a:fld>
            <a:endParaRPr/>
          </a:p>
        </p:txBody>
      </p:sp>
      <p:pic>
        <p:nvPicPr>
          <p:cNvPr id="19" name="Google Shape;19;p3"/>
          <p:cNvPicPr preferRelativeResize="0"/>
          <p:nvPr/>
        </p:nvPicPr>
        <p:blipFill>
          <a:blip r:embed="rId2">
            <a:alphaModFix/>
          </a:blip>
          <a:stretch>
            <a:fillRect/>
          </a:stretch>
        </p:blipFill>
        <p:spPr>
          <a:xfrm>
            <a:off x="803951" y="754875"/>
            <a:ext cx="1464550" cy="220600"/>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0" name="Shape 20"/>
        <p:cNvGrpSpPr/>
        <p:nvPr/>
      </p:nvGrpSpPr>
      <p:grpSpPr>
        <a:xfrm>
          <a:off x="0" y="0"/>
          <a:ext cx="0" cy="0"/>
          <a:chOff x="0" y="0"/>
          <a:chExt cx="0" cy="0"/>
        </a:xfrm>
      </p:grpSpPr>
      <p:sp>
        <p:nvSpPr>
          <p:cNvPr id="21" name="Google Shape;21;p4"/>
          <p:cNvSpPr/>
          <p:nvPr/>
        </p:nvSpPr>
        <p:spPr>
          <a:xfrm>
            <a:off x="4572000" y="-125"/>
            <a:ext cx="4572000" cy="5143500"/>
          </a:xfrm>
          <a:prstGeom prst="rect">
            <a:avLst/>
          </a:prstGeom>
          <a:solidFill>
            <a:srgbClr val="FFDA5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 name="Google Shape;22;p4"/>
          <p:cNvSpPr txBox="1"/>
          <p:nvPr>
            <p:ph type="title"/>
          </p:nvPr>
        </p:nvSpPr>
        <p:spPr>
          <a:xfrm>
            <a:off x="265500" y="1379400"/>
            <a:ext cx="4045200" cy="2384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4200"/>
              <a:buNone/>
              <a:defRPr sz="4200"/>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23" name="Google Shape;23;p4"/>
          <p:cNvSpPr txBox="1"/>
          <p:nvPr>
            <p:ph idx="1" type="body"/>
          </p:nvPr>
        </p:nvSpPr>
        <p:spPr>
          <a:xfrm>
            <a:off x="4939500" y="1379400"/>
            <a:ext cx="3837000" cy="2384700"/>
          </a:xfrm>
          <a:prstGeom prst="rect">
            <a:avLst/>
          </a:prstGeom>
        </p:spPr>
        <p:txBody>
          <a:bodyPr anchorCtr="0" anchor="ctr" bIns="91425" lIns="91425" spcFirstLastPara="1" rIns="91425" wrap="square" tIns="91425">
            <a:noAutofit/>
          </a:bodyPr>
          <a:lstStyle>
            <a:lvl1pPr indent="-342900" lvl="0" marL="457200" rtl="0">
              <a:spcBef>
                <a:spcPts val="0"/>
              </a:spcBef>
              <a:spcAft>
                <a:spcPts val="0"/>
              </a:spcAft>
              <a:buSzPts val="18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24" name="Google Shape;24;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2">
  <p:cSld name="CUSTOM">
    <p:spTree>
      <p:nvGrpSpPr>
        <p:cNvPr id="25" name="Shape 25"/>
        <p:cNvGrpSpPr/>
        <p:nvPr/>
      </p:nvGrpSpPr>
      <p:grpSpPr>
        <a:xfrm>
          <a:off x="0" y="0"/>
          <a:ext cx="0" cy="0"/>
          <a:chOff x="0" y="0"/>
          <a:chExt cx="0" cy="0"/>
        </a:xfrm>
      </p:grpSpPr>
      <p:sp>
        <p:nvSpPr>
          <p:cNvPr id="26" name="Google Shape;26;p5"/>
          <p:cNvSpPr/>
          <p:nvPr/>
        </p:nvSpPr>
        <p:spPr>
          <a:xfrm>
            <a:off x="4572000" y="-125"/>
            <a:ext cx="4572000" cy="5143500"/>
          </a:xfrm>
          <a:prstGeom prst="rect">
            <a:avLst/>
          </a:prstGeom>
          <a:solidFill>
            <a:srgbClr val="E9F2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5"/>
          <p:cNvSpPr txBox="1"/>
          <p:nvPr>
            <p:ph type="title"/>
          </p:nvPr>
        </p:nvSpPr>
        <p:spPr>
          <a:xfrm>
            <a:off x="265500" y="1379400"/>
            <a:ext cx="4045200" cy="2384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4200"/>
              <a:buNone/>
              <a:defRPr sz="4200"/>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28" name="Google Shape;28;p5"/>
          <p:cNvSpPr txBox="1"/>
          <p:nvPr>
            <p:ph idx="1" type="body"/>
          </p:nvPr>
        </p:nvSpPr>
        <p:spPr>
          <a:xfrm>
            <a:off x="4939500" y="1379400"/>
            <a:ext cx="3837000" cy="2384700"/>
          </a:xfrm>
          <a:prstGeom prst="rect">
            <a:avLst/>
          </a:prstGeom>
        </p:spPr>
        <p:txBody>
          <a:bodyPr anchorCtr="0" anchor="ctr" bIns="91425" lIns="91425" spcFirstLastPara="1" rIns="91425" wrap="square" tIns="91425">
            <a:noAutofit/>
          </a:bodyPr>
          <a:lstStyle>
            <a:lvl1pPr indent="-342900" lvl="0" marL="457200" rtl="0">
              <a:spcBef>
                <a:spcPts val="0"/>
              </a:spcBef>
              <a:spcAft>
                <a:spcPts val="0"/>
              </a:spcAft>
              <a:buSzPts val="18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29" name="Google Shape;29;p5"/>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sz="1300">
                <a:solidFill>
                  <a:srgbClr val="212B36"/>
                </a:solidFill>
                <a:latin typeface="Muli"/>
                <a:ea typeface="Muli"/>
                <a:cs typeface="Muli"/>
                <a:sym typeface="Muli"/>
              </a:defRPr>
            </a:lvl1pPr>
            <a:lvl2pPr lvl="1">
              <a:buNone/>
              <a:defRPr sz="1300">
                <a:solidFill>
                  <a:srgbClr val="212B36"/>
                </a:solidFill>
                <a:latin typeface="Muli"/>
                <a:ea typeface="Muli"/>
                <a:cs typeface="Muli"/>
                <a:sym typeface="Muli"/>
              </a:defRPr>
            </a:lvl2pPr>
            <a:lvl3pPr lvl="2">
              <a:buNone/>
              <a:defRPr sz="1300">
                <a:solidFill>
                  <a:srgbClr val="212B36"/>
                </a:solidFill>
                <a:latin typeface="Muli"/>
                <a:ea typeface="Muli"/>
                <a:cs typeface="Muli"/>
                <a:sym typeface="Muli"/>
              </a:defRPr>
            </a:lvl3pPr>
            <a:lvl4pPr lvl="3">
              <a:buNone/>
              <a:defRPr sz="1300">
                <a:solidFill>
                  <a:srgbClr val="212B36"/>
                </a:solidFill>
                <a:latin typeface="Muli"/>
                <a:ea typeface="Muli"/>
                <a:cs typeface="Muli"/>
                <a:sym typeface="Muli"/>
              </a:defRPr>
            </a:lvl4pPr>
            <a:lvl5pPr lvl="4">
              <a:buNone/>
              <a:defRPr sz="1300">
                <a:solidFill>
                  <a:srgbClr val="212B36"/>
                </a:solidFill>
                <a:latin typeface="Muli"/>
                <a:ea typeface="Muli"/>
                <a:cs typeface="Muli"/>
                <a:sym typeface="Muli"/>
              </a:defRPr>
            </a:lvl5pPr>
            <a:lvl6pPr lvl="5">
              <a:buNone/>
              <a:defRPr sz="1300">
                <a:solidFill>
                  <a:srgbClr val="212B36"/>
                </a:solidFill>
                <a:latin typeface="Muli"/>
                <a:ea typeface="Muli"/>
                <a:cs typeface="Muli"/>
                <a:sym typeface="Muli"/>
              </a:defRPr>
            </a:lvl6pPr>
            <a:lvl7pPr lvl="6">
              <a:buNone/>
              <a:defRPr sz="1300">
                <a:solidFill>
                  <a:srgbClr val="212B36"/>
                </a:solidFill>
                <a:latin typeface="Muli"/>
                <a:ea typeface="Muli"/>
                <a:cs typeface="Muli"/>
                <a:sym typeface="Muli"/>
              </a:defRPr>
            </a:lvl7pPr>
            <a:lvl8pPr lvl="7">
              <a:buNone/>
              <a:defRPr sz="1300">
                <a:solidFill>
                  <a:srgbClr val="212B36"/>
                </a:solidFill>
                <a:latin typeface="Muli"/>
                <a:ea typeface="Muli"/>
                <a:cs typeface="Muli"/>
                <a:sym typeface="Muli"/>
              </a:defRPr>
            </a:lvl8pPr>
            <a:lvl9pPr lvl="8">
              <a:buNone/>
              <a:defRPr sz="1300">
                <a:solidFill>
                  <a:srgbClr val="212B36"/>
                </a:solidFill>
                <a:latin typeface="Muli"/>
                <a:ea typeface="Muli"/>
                <a:cs typeface="Muli"/>
                <a:sym typeface="Mul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30" name="Shape 30"/>
        <p:cNvGrpSpPr/>
        <p:nvPr/>
      </p:nvGrpSpPr>
      <p:grpSpPr>
        <a:xfrm>
          <a:off x="0" y="0"/>
          <a:ext cx="0" cy="0"/>
          <a:chOff x="0" y="0"/>
          <a:chExt cx="0" cy="0"/>
        </a:xfrm>
      </p:grpSpPr>
      <p:sp>
        <p:nvSpPr>
          <p:cNvPr id="31" name="Google Shape;31;p6"/>
          <p:cNvSpPr txBox="1"/>
          <p:nvPr>
            <p:ph type="title"/>
          </p:nvPr>
        </p:nvSpPr>
        <p:spPr>
          <a:xfrm>
            <a:off x="311700" y="619850"/>
            <a:ext cx="8520600" cy="613200"/>
          </a:xfrm>
          <a:prstGeom prst="rect">
            <a:avLst/>
          </a:prstGeom>
        </p:spPr>
        <p:txBody>
          <a:bodyPr anchorCtr="0" anchor="t" bIns="91425" lIns="91425" spcFirstLastPara="1" rIns="91425" wrap="square" tIns="91425">
            <a:noAutofit/>
          </a:bodyPr>
          <a:lstStyle>
            <a:lvl1pPr lvl="0">
              <a:spcBef>
                <a:spcPts val="0"/>
              </a:spcBef>
              <a:spcAft>
                <a:spcPts val="0"/>
              </a:spcAft>
              <a:buSzPts val="32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2" name="Google Shape;32;p6"/>
          <p:cNvSpPr txBox="1"/>
          <p:nvPr>
            <p:ph idx="1" type="body"/>
          </p:nvPr>
        </p:nvSpPr>
        <p:spPr>
          <a:xfrm>
            <a:off x="311700" y="1632250"/>
            <a:ext cx="8520600" cy="2891400"/>
          </a:xfrm>
          <a:prstGeom prst="rect">
            <a:avLst/>
          </a:prstGeom>
        </p:spPr>
        <p:txBody>
          <a:bodyPr anchorCtr="0" anchor="t" bIns="91425" lIns="91425" spcFirstLastPara="1" rIns="91425" wrap="square" tIns="91425">
            <a:noAutofit/>
          </a:bodyPr>
          <a:lstStyle>
            <a:lvl1pPr indent="-342900" lvl="0" marL="457200">
              <a:lnSpc>
                <a:spcPct val="150000"/>
              </a:lnSpc>
              <a:spcBef>
                <a:spcPts val="0"/>
              </a:spcBef>
              <a:spcAft>
                <a:spcPts val="0"/>
              </a:spcAft>
              <a:buSzPts val="1800"/>
              <a:buChar char="●"/>
              <a:defRPr/>
            </a:lvl1pPr>
            <a:lvl2pPr indent="-317500" lvl="1" marL="914400">
              <a:lnSpc>
                <a:spcPct val="150000"/>
              </a:lnSpc>
              <a:spcBef>
                <a:spcPts val="1600"/>
              </a:spcBef>
              <a:spcAft>
                <a:spcPts val="0"/>
              </a:spcAft>
              <a:buSzPts val="1400"/>
              <a:buChar char="○"/>
              <a:defRPr/>
            </a:lvl2pPr>
            <a:lvl3pPr indent="-317500" lvl="2" marL="1371600">
              <a:lnSpc>
                <a:spcPct val="150000"/>
              </a:lnSpc>
              <a:spcBef>
                <a:spcPts val="1600"/>
              </a:spcBef>
              <a:spcAft>
                <a:spcPts val="0"/>
              </a:spcAft>
              <a:buSzPts val="1400"/>
              <a:buChar char="■"/>
              <a:defRPr/>
            </a:lvl3pPr>
            <a:lvl4pPr indent="-317500" lvl="3" marL="1828800">
              <a:lnSpc>
                <a:spcPct val="150000"/>
              </a:lnSpc>
              <a:spcBef>
                <a:spcPts val="1600"/>
              </a:spcBef>
              <a:spcAft>
                <a:spcPts val="0"/>
              </a:spcAft>
              <a:buSzPts val="1400"/>
              <a:buChar char="●"/>
              <a:defRPr/>
            </a:lvl4pPr>
            <a:lvl5pPr indent="-317500" lvl="4" marL="2286000">
              <a:lnSpc>
                <a:spcPct val="150000"/>
              </a:lnSpc>
              <a:spcBef>
                <a:spcPts val="1600"/>
              </a:spcBef>
              <a:spcAft>
                <a:spcPts val="0"/>
              </a:spcAft>
              <a:buSzPts val="1400"/>
              <a:buChar char="○"/>
              <a:defRPr/>
            </a:lvl5pPr>
            <a:lvl6pPr indent="-317500" lvl="5" marL="2743200">
              <a:lnSpc>
                <a:spcPct val="150000"/>
              </a:lnSpc>
              <a:spcBef>
                <a:spcPts val="1600"/>
              </a:spcBef>
              <a:spcAft>
                <a:spcPts val="0"/>
              </a:spcAft>
              <a:buSzPts val="1400"/>
              <a:buChar char="■"/>
              <a:defRPr/>
            </a:lvl6pPr>
            <a:lvl7pPr indent="-317500" lvl="6" marL="3200400">
              <a:lnSpc>
                <a:spcPct val="150000"/>
              </a:lnSpc>
              <a:spcBef>
                <a:spcPts val="1600"/>
              </a:spcBef>
              <a:spcAft>
                <a:spcPts val="0"/>
              </a:spcAft>
              <a:buSzPts val="1400"/>
              <a:buChar char="●"/>
              <a:defRPr/>
            </a:lvl7pPr>
            <a:lvl8pPr indent="-317500" lvl="7" marL="3657600">
              <a:lnSpc>
                <a:spcPct val="150000"/>
              </a:lnSpc>
              <a:spcBef>
                <a:spcPts val="1600"/>
              </a:spcBef>
              <a:spcAft>
                <a:spcPts val="0"/>
              </a:spcAft>
              <a:buSzPts val="1400"/>
              <a:buChar char="○"/>
              <a:defRPr/>
            </a:lvl8pPr>
            <a:lvl9pPr indent="-317500" lvl="8" marL="4114800">
              <a:lnSpc>
                <a:spcPct val="150000"/>
              </a:lnSpc>
              <a:spcBef>
                <a:spcPts val="1600"/>
              </a:spcBef>
              <a:spcAft>
                <a:spcPts val="1600"/>
              </a:spcAft>
              <a:buSzPts val="1400"/>
              <a:buChar char="■"/>
              <a:defRPr/>
            </a:lvl9pPr>
          </a:lstStyle>
          <a:p/>
        </p:txBody>
      </p:sp>
      <p:sp>
        <p:nvSpPr>
          <p:cNvPr id="33" name="Google Shape;33;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34" name="Google Shape;34;p6"/>
          <p:cNvSpPr/>
          <p:nvPr/>
        </p:nvSpPr>
        <p:spPr>
          <a:xfrm>
            <a:off x="412310" y="1357975"/>
            <a:ext cx="1195800" cy="72300"/>
          </a:xfrm>
          <a:prstGeom prst="rect">
            <a:avLst/>
          </a:prstGeom>
          <a:solidFill>
            <a:srgbClr val="FFDA5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35" name="Shape 35"/>
        <p:cNvGrpSpPr/>
        <p:nvPr/>
      </p:nvGrpSpPr>
      <p:grpSpPr>
        <a:xfrm>
          <a:off x="0" y="0"/>
          <a:ext cx="0" cy="0"/>
          <a:chOff x="0" y="0"/>
          <a:chExt cx="0" cy="0"/>
        </a:xfrm>
      </p:grpSpPr>
      <p:sp>
        <p:nvSpPr>
          <p:cNvPr id="36" name="Google Shape;36;p7"/>
          <p:cNvSpPr txBox="1"/>
          <p:nvPr>
            <p:ph idx="1" type="body"/>
          </p:nvPr>
        </p:nvSpPr>
        <p:spPr>
          <a:xfrm>
            <a:off x="311700" y="1640600"/>
            <a:ext cx="3999900" cy="30225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37" name="Google Shape;37;p7"/>
          <p:cNvSpPr txBox="1"/>
          <p:nvPr>
            <p:ph idx="2" type="body"/>
          </p:nvPr>
        </p:nvSpPr>
        <p:spPr>
          <a:xfrm>
            <a:off x="4832400" y="1640600"/>
            <a:ext cx="3999900" cy="30225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38" name="Google Shape;38;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39" name="Google Shape;39;p7"/>
          <p:cNvSpPr txBox="1"/>
          <p:nvPr>
            <p:ph type="title"/>
          </p:nvPr>
        </p:nvSpPr>
        <p:spPr>
          <a:xfrm>
            <a:off x="311700" y="619850"/>
            <a:ext cx="8520600" cy="613200"/>
          </a:xfrm>
          <a:prstGeom prst="rect">
            <a:avLst/>
          </a:prstGeom>
        </p:spPr>
        <p:txBody>
          <a:bodyPr anchorCtr="0" anchor="t" bIns="91425" lIns="91425" spcFirstLastPara="1" rIns="91425" wrap="square" tIns="91425">
            <a:noAutofit/>
          </a:bodyPr>
          <a:lstStyle>
            <a:lvl1pPr lvl="0" rtl="0">
              <a:spcBef>
                <a:spcPts val="0"/>
              </a:spcBef>
              <a:spcAft>
                <a:spcPts val="0"/>
              </a:spcAft>
              <a:buSzPts val="32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0" name="Google Shape;40;p7"/>
          <p:cNvSpPr/>
          <p:nvPr/>
        </p:nvSpPr>
        <p:spPr>
          <a:xfrm>
            <a:off x="412310" y="1357975"/>
            <a:ext cx="1195800" cy="72300"/>
          </a:xfrm>
          <a:prstGeom prst="rect">
            <a:avLst/>
          </a:prstGeom>
          <a:solidFill>
            <a:srgbClr val="FFDA5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1" name="Shape 41"/>
        <p:cNvGrpSpPr/>
        <p:nvPr/>
      </p:nvGrpSpPr>
      <p:grpSpPr>
        <a:xfrm>
          <a:off x="0" y="0"/>
          <a:ext cx="0" cy="0"/>
          <a:chOff x="0" y="0"/>
          <a:chExt cx="0" cy="0"/>
        </a:xfrm>
      </p:grpSpPr>
      <p:sp>
        <p:nvSpPr>
          <p:cNvPr id="42" name="Google Shape;42;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43" name="Google Shape;43;p8"/>
          <p:cNvSpPr txBox="1"/>
          <p:nvPr>
            <p:ph type="title"/>
          </p:nvPr>
        </p:nvSpPr>
        <p:spPr>
          <a:xfrm>
            <a:off x="311700" y="619850"/>
            <a:ext cx="8520600" cy="613200"/>
          </a:xfrm>
          <a:prstGeom prst="rect">
            <a:avLst/>
          </a:prstGeom>
        </p:spPr>
        <p:txBody>
          <a:bodyPr anchorCtr="0" anchor="t" bIns="91425" lIns="91425" spcFirstLastPara="1" rIns="91425" wrap="square" tIns="91425">
            <a:noAutofit/>
          </a:bodyPr>
          <a:lstStyle>
            <a:lvl1pPr lvl="0" rtl="0">
              <a:spcBef>
                <a:spcPts val="0"/>
              </a:spcBef>
              <a:spcAft>
                <a:spcPts val="0"/>
              </a:spcAft>
              <a:buSzPts val="32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4" name="Google Shape;44;p8"/>
          <p:cNvSpPr/>
          <p:nvPr/>
        </p:nvSpPr>
        <p:spPr>
          <a:xfrm>
            <a:off x="412310" y="1357975"/>
            <a:ext cx="1195800" cy="72300"/>
          </a:xfrm>
          <a:prstGeom prst="rect">
            <a:avLst/>
          </a:prstGeom>
          <a:solidFill>
            <a:srgbClr val="FFDA5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45" name="Shape 45"/>
        <p:cNvGrpSpPr/>
        <p:nvPr/>
      </p:nvGrpSpPr>
      <p:grpSpPr>
        <a:xfrm>
          <a:off x="0" y="0"/>
          <a:ext cx="0" cy="0"/>
          <a:chOff x="0" y="0"/>
          <a:chExt cx="0" cy="0"/>
        </a:xfrm>
      </p:grpSpPr>
      <p:sp>
        <p:nvSpPr>
          <p:cNvPr id="46" name="Google Shape;46;p9"/>
          <p:cNvSpPr txBox="1"/>
          <p:nvPr>
            <p:ph idx="1" type="body"/>
          </p:nvPr>
        </p:nvSpPr>
        <p:spPr>
          <a:xfrm>
            <a:off x="311700" y="2113050"/>
            <a:ext cx="4295700" cy="24105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7" name="Google Shape;47;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48" name="Google Shape;48;p9"/>
          <p:cNvSpPr txBox="1"/>
          <p:nvPr>
            <p:ph type="title"/>
          </p:nvPr>
        </p:nvSpPr>
        <p:spPr>
          <a:xfrm>
            <a:off x="311700" y="619850"/>
            <a:ext cx="4295700" cy="1128000"/>
          </a:xfrm>
          <a:prstGeom prst="rect">
            <a:avLst/>
          </a:prstGeom>
        </p:spPr>
        <p:txBody>
          <a:bodyPr anchorCtr="0" anchor="t" bIns="91425" lIns="91425" spcFirstLastPara="1" rIns="91425" wrap="square" tIns="91425">
            <a:noAutofit/>
          </a:bodyPr>
          <a:lstStyle>
            <a:lvl1pPr lvl="0" rtl="0">
              <a:spcBef>
                <a:spcPts val="0"/>
              </a:spcBef>
              <a:spcAft>
                <a:spcPts val="0"/>
              </a:spcAft>
              <a:buSzPts val="32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9" name="Google Shape;49;p9"/>
          <p:cNvSpPr/>
          <p:nvPr/>
        </p:nvSpPr>
        <p:spPr>
          <a:xfrm>
            <a:off x="412310" y="1815175"/>
            <a:ext cx="1195800" cy="72300"/>
          </a:xfrm>
          <a:prstGeom prst="rect">
            <a:avLst/>
          </a:prstGeom>
          <a:solidFill>
            <a:srgbClr val="FFDA5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0" name="Google Shape;50;p9"/>
          <p:cNvGrpSpPr/>
          <p:nvPr/>
        </p:nvGrpSpPr>
        <p:grpSpPr>
          <a:xfrm>
            <a:off x="5044267" y="1091842"/>
            <a:ext cx="3719100" cy="2949300"/>
            <a:chOff x="5044267" y="1091842"/>
            <a:chExt cx="3719100" cy="2949300"/>
          </a:xfrm>
        </p:grpSpPr>
        <p:sp>
          <p:nvSpPr>
            <p:cNvPr id="51" name="Google Shape;51;p9"/>
            <p:cNvSpPr/>
            <p:nvPr/>
          </p:nvSpPr>
          <p:spPr>
            <a:xfrm>
              <a:off x="5196667" y="1244242"/>
              <a:ext cx="3566700" cy="2796900"/>
            </a:xfrm>
            <a:prstGeom prst="rect">
              <a:avLst/>
            </a:prstGeom>
            <a:solidFill>
              <a:srgbClr val="FFDA5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 name="Google Shape;52;p9"/>
            <p:cNvSpPr/>
            <p:nvPr/>
          </p:nvSpPr>
          <p:spPr>
            <a:xfrm>
              <a:off x="5044267" y="1091842"/>
              <a:ext cx="3566700" cy="2796900"/>
            </a:xfrm>
            <a:prstGeom prst="rect">
              <a:avLst/>
            </a:pr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3" name="Google Shape;53;p9"/>
            <p:cNvPicPr preferRelativeResize="0"/>
            <p:nvPr/>
          </p:nvPicPr>
          <p:blipFill>
            <a:blip r:embed="rId2">
              <a:alphaModFix amt="50000"/>
            </a:blip>
            <a:stretch>
              <a:fillRect/>
            </a:stretch>
          </p:blipFill>
          <p:spPr>
            <a:xfrm>
              <a:off x="6000549" y="2000313"/>
              <a:ext cx="1654150" cy="1284775"/>
            </a:xfrm>
            <a:prstGeom prst="rect">
              <a:avLst/>
            </a:prstGeom>
            <a:noFill/>
            <a:ln>
              <a:noFill/>
            </a:ln>
          </p:spPr>
        </p:pic>
      </p:gr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54" name="Shape 54"/>
        <p:cNvGrpSpPr/>
        <p:nvPr/>
      </p:nvGrpSpPr>
      <p:grpSpPr>
        <a:xfrm>
          <a:off x="0" y="0"/>
          <a:ext cx="0" cy="0"/>
          <a:chOff x="0" y="0"/>
          <a:chExt cx="0" cy="0"/>
        </a:xfrm>
      </p:grpSpPr>
      <p:sp>
        <p:nvSpPr>
          <p:cNvPr id="55" name="Google Shape;55;p10"/>
          <p:cNvSpPr/>
          <p:nvPr/>
        </p:nvSpPr>
        <p:spPr>
          <a:xfrm>
            <a:off x="228600" y="228600"/>
            <a:ext cx="8686800" cy="4686300"/>
          </a:xfrm>
          <a:prstGeom prst="rect">
            <a:avLst/>
          </a:prstGeom>
          <a:solidFill>
            <a:srgbClr val="E9F2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10"/>
          <p:cNvSpPr txBox="1"/>
          <p:nvPr>
            <p:ph type="title"/>
          </p:nvPr>
        </p:nvSpPr>
        <p:spPr>
          <a:xfrm>
            <a:off x="490250" y="5263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57" name="Google Shape;57;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58" name="Shape 58"/>
        <p:cNvGrpSpPr/>
        <p:nvPr/>
      </p:nvGrpSpPr>
      <p:grpSpPr>
        <a:xfrm>
          <a:off x="0" y="0"/>
          <a:ext cx="0" cy="0"/>
          <a:chOff x="0" y="0"/>
          <a:chExt cx="0" cy="0"/>
        </a:xfrm>
      </p:grpSpPr>
      <p:sp>
        <p:nvSpPr>
          <p:cNvPr id="59" name="Google Shape;59;p11"/>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Clr>
                <a:srgbClr val="637381"/>
              </a:buClr>
              <a:buSzPts val="1400"/>
              <a:buNone/>
              <a:defRPr sz="1400">
                <a:solidFill>
                  <a:srgbClr val="637381"/>
                </a:solidFill>
              </a:defRPr>
            </a:lvl1pPr>
          </a:lstStyle>
          <a:p/>
        </p:txBody>
      </p:sp>
      <p:sp>
        <p:nvSpPr>
          <p:cNvPr id="60" name="Google Shape;60;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61" name="Shape 61"/>
        <p:cNvGrpSpPr/>
        <p:nvPr/>
      </p:nvGrpSpPr>
      <p:grpSpPr>
        <a:xfrm>
          <a:off x="0" y="0"/>
          <a:ext cx="0" cy="0"/>
          <a:chOff x="0" y="0"/>
          <a:chExt cx="0" cy="0"/>
        </a:xfrm>
      </p:grpSpPr>
      <p:sp>
        <p:nvSpPr>
          <p:cNvPr id="62" name="Google Shape;62;p12"/>
          <p:cNvSpPr/>
          <p:nvPr/>
        </p:nvSpPr>
        <p:spPr>
          <a:xfrm>
            <a:off x="228600" y="228600"/>
            <a:ext cx="8686800" cy="4686300"/>
          </a:xfrm>
          <a:prstGeom prst="rect">
            <a:avLst/>
          </a:prstGeom>
          <a:solidFill>
            <a:srgbClr val="E9F2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 name="Google Shape;63;p12"/>
          <p:cNvSpPr txBox="1"/>
          <p:nvPr>
            <p:ph hasCustomPrompt="1" type="title"/>
          </p:nvPr>
        </p:nvSpPr>
        <p:spPr>
          <a:xfrm>
            <a:off x="970200" y="1116425"/>
            <a:ext cx="7203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64" name="Google Shape;64;p12"/>
          <p:cNvSpPr txBox="1"/>
          <p:nvPr>
            <p:ph idx="1" type="body"/>
          </p:nvPr>
        </p:nvSpPr>
        <p:spPr>
          <a:xfrm>
            <a:off x="970200" y="3152225"/>
            <a:ext cx="7203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65" name="Google Shape;65;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66" name="Shape 66"/>
        <p:cNvGrpSpPr/>
        <p:nvPr/>
      </p:nvGrpSpPr>
      <p:grpSpPr>
        <a:xfrm>
          <a:off x="0" y="0"/>
          <a:ext cx="0" cy="0"/>
          <a:chOff x="0" y="0"/>
          <a:chExt cx="0" cy="0"/>
        </a:xfrm>
      </p:grpSpPr>
      <p:sp>
        <p:nvSpPr>
          <p:cNvPr id="67" name="Google Shape;67;p1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2.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6132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rgbClr val="212B36"/>
              </a:buClr>
              <a:buSzPts val="3200"/>
              <a:buFont typeface="Muli"/>
              <a:buNone/>
              <a:defRPr b="1" sz="3200">
                <a:solidFill>
                  <a:srgbClr val="212B36"/>
                </a:solidFill>
                <a:latin typeface="Muli"/>
                <a:ea typeface="Muli"/>
                <a:cs typeface="Muli"/>
                <a:sym typeface="Muli"/>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30000"/>
              </a:lnSpc>
              <a:spcBef>
                <a:spcPts val="0"/>
              </a:spcBef>
              <a:spcAft>
                <a:spcPts val="0"/>
              </a:spcAft>
              <a:buClr>
                <a:srgbClr val="212B36"/>
              </a:buClr>
              <a:buSzPts val="1800"/>
              <a:buFont typeface="Muli"/>
              <a:buChar char="●"/>
              <a:defRPr sz="1800">
                <a:solidFill>
                  <a:srgbClr val="212B36"/>
                </a:solidFill>
                <a:latin typeface="Muli"/>
                <a:ea typeface="Muli"/>
                <a:cs typeface="Muli"/>
                <a:sym typeface="Muli"/>
              </a:defRPr>
            </a:lvl1pPr>
            <a:lvl2pPr indent="-317500" lvl="1" marL="914400">
              <a:lnSpc>
                <a:spcPct val="130000"/>
              </a:lnSpc>
              <a:spcBef>
                <a:spcPts val="1600"/>
              </a:spcBef>
              <a:spcAft>
                <a:spcPts val="0"/>
              </a:spcAft>
              <a:buClr>
                <a:srgbClr val="212B36"/>
              </a:buClr>
              <a:buSzPts val="1400"/>
              <a:buFont typeface="Muli"/>
              <a:buChar char="○"/>
              <a:defRPr>
                <a:solidFill>
                  <a:srgbClr val="212B36"/>
                </a:solidFill>
                <a:latin typeface="Muli"/>
                <a:ea typeface="Muli"/>
                <a:cs typeface="Muli"/>
                <a:sym typeface="Muli"/>
              </a:defRPr>
            </a:lvl2pPr>
            <a:lvl3pPr indent="-317500" lvl="2" marL="1371600">
              <a:lnSpc>
                <a:spcPct val="130000"/>
              </a:lnSpc>
              <a:spcBef>
                <a:spcPts val="1600"/>
              </a:spcBef>
              <a:spcAft>
                <a:spcPts val="0"/>
              </a:spcAft>
              <a:buClr>
                <a:srgbClr val="212B36"/>
              </a:buClr>
              <a:buSzPts val="1400"/>
              <a:buFont typeface="Muli"/>
              <a:buChar char="■"/>
              <a:defRPr>
                <a:solidFill>
                  <a:srgbClr val="212B36"/>
                </a:solidFill>
                <a:latin typeface="Muli"/>
                <a:ea typeface="Muli"/>
                <a:cs typeface="Muli"/>
                <a:sym typeface="Muli"/>
              </a:defRPr>
            </a:lvl3pPr>
            <a:lvl4pPr indent="-317500" lvl="3" marL="1828800">
              <a:lnSpc>
                <a:spcPct val="130000"/>
              </a:lnSpc>
              <a:spcBef>
                <a:spcPts val="1600"/>
              </a:spcBef>
              <a:spcAft>
                <a:spcPts val="0"/>
              </a:spcAft>
              <a:buClr>
                <a:srgbClr val="212B36"/>
              </a:buClr>
              <a:buSzPts val="1400"/>
              <a:buFont typeface="Muli"/>
              <a:buChar char="●"/>
              <a:defRPr>
                <a:solidFill>
                  <a:srgbClr val="212B36"/>
                </a:solidFill>
                <a:latin typeface="Muli"/>
                <a:ea typeface="Muli"/>
                <a:cs typeface="Muli"/>
                <a:sym typeface="Muli"/>
              </a:defRPr>
            </a:lvl4pPr>
            <a:lvl5pPr indent="-317500" lvl="4" marL="2286000">
              <a:lnSpc>
                <a:spcPct val="130000"/>
              </a:lnSpc>
              <a:spcBef>
                <a:spcPts val="1600"/>
              </a:spcBef>
              <a:spcAft>
                <a:spcPts val="0"/>
              </a:spcAft>
              <a:buClr>
                <a:srgbClr val="212B36"/>
              </a:buClr>
              <a:buSzPts val="1400"/>
              <a:buFont typeface="Muli"/>
              <a:buChar char="○"/>
              <a:defRPr>
                <a:solidFill>
                  <a:srgbClr val="212B36"/>
                </a:solidFill>
                <a:latin typeface="Muli"/>
                <a:ea typeface="Muli"/>
                <a:cs typeface="Muli"/>
                <a:sym typeface="Muli"/>
              </a:defRPr>
            </a:lvl5pPr>
            <a:lvl6pPr indent="-317500" lvl="5" marL="2743200">
              <a:lnSpc>
                <a:spcPct val="130000"/>
              </a:lnSpc>
              <a:spcBef>
                <a:spcPts val="1600"/>
              </a:spcBef>
              <a:spcAft>
                <a:spcPts val="0"/>
              </a:spcAft>
              <a:buClr>
                <a:srgbClr val="212B36"/>
              </a:buClr>
              <a:buSzPts val="1400"/>
              <a:buFont typeface="Muli"/>
              <a:buChar char="■"/>
              <a:defRPr>
                <a:solidFill>
                  <a:srgbClr val="212B36"/>
                </a:solidFill>
                <a:latin typeface="Muli"/>
                <a:ea typeface="Muli"/>
                <a:cs typeface="Muli"/>
                <a:sym typeface="Muli"/>
              </a:defRPr>
            </a:lvl6pPr>
            <a:lvl7pPr indent="-317500" lvl="6" marL="3200400">
              <a:lnSpc>
                <a:spcPct val="130000"/>
              </a:lnSpc>
              <a:spcBef>
                <a:spcPts val="1600"/>
              </a:spcBef>
              <a:spcAft>
                <a:spcPts val="0"/>
              </a:spcAft>
              <a:buClr>
                <a:srgbClr val="212B36"/>
              </a:buClr>
              <a:buSzPts val="1400"/>
              <a:buFont typeface="Muli"/>
              <a:buChar char="●"/>
              <a:defRPr>
                <a:solidFill>
                  <a:srgbClr val="212B36"/>
                </a:solidFill>
                <a:latin typeface="Muli"/>
                <a:ea typeface="Muli"/>
                <a:cs typeface="Muli"/>
                <a:sym typeface="Muli"/>
              </a:defRPr>
            </a:lvl7pPr>
            <a:lvl8pPr indent="-317500" lvl="7" marL="3657600">
              <a:lnSpc>
                <a:spcPct val="130000"/>
              </a:lnSpc>
              <a:spcBef>
                <a:spcPts val="1600"/>
              </a:spcBef>
              <a:spcAft>
                <a:spcPts val="0"/>
              </a:spcAft>
              <a:buClr>
                <a:srgbClr val="212B36"/>
              </a:buClr>
              <a:buSzPts val="1400"/>
              <a:buFont typeface="Muli"/>
              <a:buChar char="○"/>
              <a:defRPr>
                <a:solidFill>
                  <a:srgbClr val="212B36"/>
                </a:solidFill>
                <a:latin typeface="Muli"/>
                <a:ea typeface="Muli"/>
                <a:cs typeface="Muli"/>
                <a:sym typeface="Muli"/>
              </a:defRPr>
            </a:lvl8pPr>
            <a:lvl9pPr indent="-317500" lvl="8" marL="4114800">
              <a:lnSpc>
                <a:spcPct val="130000"/>
              </a:lnSpc>
              <a:spcBef>
                <a:spcPts val="1600"/>
              </a:spcBef>
              <a:spcAft>
                <a:spcPts val="1600"/>
              </a:spcAft>
              <a:buClr>
                <a:srgbClr val="212B36"/>
              </a:buClr>
              <a:buSzPts val="1400"/>
              <a:buFont typeface="Muli"/>
              <a:buChar char="■"/>
              <a:defRPr>
                <a:solidFill>
                  <a:srgbClr val="212B36"/>
                </a:solidFill>
                <a:latin typeface="Muli"/>
                <a:ea typeface="Muli"/>
                <a:cs typeface="Muli"/>
                <a:sym typeface="Muli"/>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rgbClr val="637381"/>
                </a:solidFill>
              </a:defRPr>
            </a:lvl1pPr>
            <a:lvl2pPr lvl="1" algn="r">
              <a:buNone/>
              <a:defRPr sz="1000">
                <a:solidFill>
                  <a:srgbClr val="637381"/>
                </a:solidFill>
              </a:defRPr>
            </a:lvl2pPr>
            <a:lvl3pPr lvl="2" algn="r">
              <a:buNone/>
              <a:defRPr sz="1000">
                <a:solidFill>
                  <a:srgbClr val="637381"/>
                </a:solidFill>
              </a:defRPr>
            </a:lvl3pPr>
            <a:lvl4pPr lvl="3" algn="r">
              <a:buNone/>
              <a:defRPr sz="1000">
                <a:solidFill>
                  <a:srgbClr val="637381"/>
                </a:solidFill>
              </a:defRPr>
            </a:lvl4pPr>
            <a:lvl5pPr lvl="4" algn="r">
              <a:buNone/>
              <a:defRPr sz="1000">
                <a:solidFill>
                  <a:srgbClr val="637381"/>
                </a:solidFill>
              </a:defRPr>
            </a:lvl5pPr>
            <a:lvl6pPr lvl="5" algn="r">
              <a:buNone/>
              <a:defRPr sz="1000">
                <a:solidFill>
                  <a:srgbClr val="637381"/>
                </a:solidFill>
              </a:defRPr>
            </a:lvl6pPr>
            <a:lvl7pPr lvl="6" algn="r">
              <a:buNone/>
              <a:defRPr sz="1000">
                <a:solidFill>
                  <a:srgbClr val="637381"/>
                </a:solidFill>
              </a:defRPr>
            </a:lvl7pPr>
            <a:lvl8pPr lvl="7" algn="r">
              <a:buNone/>
              <a:defRPr sz="1000">
                <a:solidFill>
                  <a:srgbClr val="637381"/>
                </a:solidFill>
              </a:defRPr>
            </a:lvl8pPr>
            <a:lvl9pPr lvl="8" algn="r">
              <a:buNone/>
              <a:defRPr sz="1000">
                <a:solidFill>
                  <a:srgbClr val="637381"/>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 Id="rId3"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3.xml"/><Relationship Id="rId3" Type="http://schemas.openxmlformats.org/officeDocument/2006/relationships/image" Target="../media/image1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 Id="rId3" Type="http://schemas.openxmlformats.org/officeDocument/2006/relationships/image" Target="../media/image3.png"/><Relationship Id="rId4" Type="http://schemas.openxmlformats.org/officeDocument/2006/relationships/hyperlink" Target="https://mpimet.mpg.de/en/science/projects/integrated-activities/translate-to-englisch-cmip6-das-gekoppelte-modellvergleichsprojekt"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5.xml"/><Relationship Id="rId3" Type="http://schemas.openxmlformats.org/officeDocument/2006/relationships/image" Target="../media/image1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 Id="rId3" Type="http://schemas.openxmlformats.org/officeDocument/2006/relationships/image" Target="../media/image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 Id="rId3" Type="http://schemas.openxmlformats.org/officeDocument/2006/relationships/image" Target="../media/image16.png"/><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 Id="rId3" Type="http://schemas.openxmlformats.org/officeDocument/2006/relationships/image" Target="../media/image9.png"/><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 Id="rId3" Type="http://schemas.openxmlformats.org/officeDocument/2006/relationships/image" Target="../media/image13.png"/><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0.xml"/><Relationship Id="rId3" Type="http://schemas.openxmlformats.org/officeDocument/2006/relationships/image" Target="../media/image1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1.xml"/><Relationship Id="rId3" Type="http://schemas.openxmlformats.org/officeDocument/2006/relationships/image" Target="../media/image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2.xml"/><Relationship Id="rId3" Type="http://schemas.openxmlformats.org/officeDocument/2006/relationships/image" Target="../media/image1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3.xml"/><Relationship Id="rId3" Type="http://schemas.openxmlformats.org/officeDocument/2006/relationships/image" Target="../media/image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4.xml"/><Relationship Id="rId3" Type="http://schemas.openxmlformats.org/officeDocument/2006/relationships/image" Target="../media/image1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5.xml"/><Relationship Id="rId3" Type="http://schemas.openxmlformats.org/officeDocument/2006/relationships/image" Target="../media/image15.png"/><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 Id="rId3"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 name="Shape 71"/>
        <p:cNvGrpSpPr/>
        <p:nvPr/>
      </p:nvGrpSpPr>
      <p:grpSpPr>
        <a:xfrm>
          <a:off x="0" y="0"/>
          <a:ext cx="0" cy="0"/>
          <a:chOff x="0" y="0"/>
          <a:chExt cx="0" cy="0"/>
        </a:xfrm>
      </p:grpSpPr>
      <p:sp>
        <p:nvSpPr>
          <p:cNvPr id="72" name="Google Shape;72;p14"/>
          <p:cNvSpPr txBox="1"/>
          <p:nvPr>
            <p:ph type="ctrTitle"/>
          </p:nvPr>
        </p:nvSpPr>
        <p:spPr>
          <a:xfrm>
            <a:off x="946950" y="926325"/>
            <a:ext cx="7250100" cy="205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600"/>
              <a:t>Characterizing Spatial Relationships of the Interannual Variability of CMIP6 Carbon Flux Data</a:t>
            </a:r>
            <a:endParaRPr sz="3600"/>
          </a:p>
        </p:txBody>
      </p:sp>
      <p:sp>
        <p:nvSpPr>
          <p:cNvPr id="73" name="Google Shape;73;p14"/>
          <p:cNvSpPr txBox="1"/>
          <p:nvPr>
            <p:ph idx="1" type="subTitle"/>
          </p:nvPr>
        </p:nvSpPr>
        <p:spPr>
          <a:xfrm>
            <a:off x="946950" y="3099825"/>
            <a:ext cx="7250100" cy="1502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December 9</a:t>
            </a:r>
            <a:r>
              <a:rPr baseline="30000" lang="en"/>
              <a:t>th</a:t>
            </a:r>
            <a:r>
              <a:rPr lang="en"/>
              <a:t>, 2021</a:t>
            </a:r>
            <a:endParaRPr/>
          </a:p>
          <a:p>
            <a:pPr indent="0" lvl="0" marL="0" rtl="0" algn="ctr">
              <a:spcBef>
                <a:spcPts val="0"/>
              </a:spcBef>
              <a:spcAft>
                <a:spcPts val="0"/>
              </a:spcAft>
              <a:buNone/>
            </a:pPr>
            <a:r>
              <a:rPr lang="en"/>
              <a:t>Engineering Honors Capstone</a:t>
            </a:r>
            <a:endParaRPr/>
          </a:p>
          <a:p>
            <a:pPr indent="0" lvl="0" marL="0" rtl="0" algn="ctr">
              <a:spcBef>
                <a:spcPts val="0"/>
              </a:spcBef>
              <a:spcAft>
                <a:spcPts val="0"/>
              </a:spcAft>
              <a:buNone/>
            </a:pPr>
            <a:r>
              <a:rPr lang="en"/>
              <a:t>Willa Tobin</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 name="Shape 77"/>
        <p:cNvGrpSpPr/>
        <p:nvPr/>
      </p:nvGrpSpPr>
      <p:grpSpPr>
        <a:xfrm>
          <a:off x="0" y="0"/>
          <a:ext cx="0" cy="0"/>
          <a:chOff x="0" y="0"/>
          <a:chExt cx="0" cy="0"/>
        </a:xfrm>
      </p:grpSpPr>
      <p:pic>
        <p:nvPicPr>
          <p:cNvPr id="78" name="Google Shape;78;p15"/>
          <p:cNvPicPr preferRelativeResize="0"/>
          <p:nvPr/>
        </p:nvPicPr>
        <p:blipFill rotWithShape="1">
          <a:blip r:embed="rId3">
            <a:alphaModFix/>
          </a:blip>
          <a:srcRect b="35190" l="0" r="68406" t="52159"/>
          <a:stretch/>
        </p:blipFill>
        <p:spPr>
          <a:xfrm>
            <a:off x="3359750" y="3383050"/>
            <a:ext cx="1212250" cy="465475"/>
          </a:xfrm>
          <a:prstGeom prst="rect">
            <a:avLst/>
          </a:prstGeom>
          <a:noFill/>
          <a:ln>
            <a:noFill/>
          </a:ln>
        </p:spPr>
      </p:pic>
      <p:sp>
        <p:nvSpPr>
          <p:cNvPr id="79" name="Google Shape;79;p15"/>
          <p:cNvSpPr/>
          <p:nvPr/>
        </p:nvSpPr>
        <p:spPr>
          <a:xfrm>
            <a:off x="3738725" y="2810600"/>
            <a:ext cx="644700" cy="1198200"/>
          </a:xfrm>
          <a:prstGeom prst="upArrow">
            <a:avLst>
              <a:gd fmla="val 50000" name="adj1"/>
              <a:gd fmla="val 50000" name="adj2"/>
            </a:avLst>
          </a:prstGeom>
          <a:solidFill>
            <a:srgbClr val="E6B8AF"/>
          </a:solidFill>
          <a:ln cap="flat" cmpd="sng" w="28575">
            <a:solidFill>
              <a:srgbClr val="98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1500"/>
          </a:p>
        </p:txBody>
      </p:sp>
      <p:sp>
        <p:nvSpPr>
          <p:cNvPr id="80" name="Google Shape;80;p15"/>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81" name="Google Shape;81;p15"/>
          <p:cNvPicPr preferRelativeResize="0"/>
          <p:nvPr/>
        </p:nvPicPr>
        <p:blipFill rotWithShape="1">
          <a:blip r:embed="rId3">
            <a:alphaModFix/>
          </a:blip>
          <a:srcRect b="0" l="12434" r="0" t="0"/>
          <a:stretch/>
        </p:blipFill>
        <p:spPr>
          <a:xfrm>
            <a:off x="0" y="1463875"/>
            <a:ext cx="3359750" cy="3679625"/>
          </a:xfrm>
          <a:prstGeom prst="rect">
            <a:avLst/>
          </a:prstGeom>
          <a:noFill/>
          <a:ln>
            <a:noFill/>
          </a:ln>
        </p:spPr>
      </p:pic>
      <p:sp>
        <p:nvSpPr>
          <p:cNvPr id="82" name="Google Shape;82;p15"/>
          <p:cNvSpPr/>
          <p:nvPr/>
        </p:nvSpPr>
        <p:spPr>
          <a:xfrm rot="2911938">
            <a:off x="1667659" y="2486262"/>
            <a:ext cx="568108" cy="1198078"/>
          </a:xfrm>
          <a:prstGeom prst="upArrow">
            <a:avLst>
              <a:gd fmla="val 50000" name="adj1"/>
              <a:gd fmla="val 50000" name="adj2"/>
            </a:avLst>
          </a:prstGeom>
          <a:solidFill>
            <a:srgbClr val="C9DAF8"/>
          </a:solidFill>
          <a:ln cap="flat" cmpd="sng" w="28575">
            <a:solidFill>
              <a:srgbClr val="4A86E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1500"/>
          </a:p>
        </p:txBody>
      </p:sp>
      <p:sp>
        <p:nvSpPr>
          <p:cNvPr id="83" name="Google Shape;83;p15"/>
          <p:cNvSpPr/>
          <p:nvPr/>
        </p:nvSpPr>
        <p:spPr>
          <a:xfrm rot="10800000">
            <a:off x="371275" y="816600"/>
            <a:ext cx="832800" cy="1397100"/>
          </a:xfrm>
          <a:prstGeom prst="upArrow">
            <a:avLst>
              <a:gd fmla="val 50000" name="adj1"/>
              <a:gd fmla="val 50000" name="adj2"/>
            </a:avLst>
          </a:prstGeom>
          <a:solidFill>
            <a:srgbClr val="D9EAD3"/>
          </a:solidFill>
          <a:ln cap="flat" cmpd="sng" w="28575">
            <a:solidFill>
              <a:srgbClr val="274E1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1500"/>
          </a:p>
        </p:txBody>
      </p:sp>
      <p:sp>
        <p:nvSpPr>
          <p:cNvPr id="84" name="Google Shape;84;p15"/>
          <p:cNvSpPr txBox="1"/>
          <p:nvPr/>
        </p:nvSpPr>
        <p:spPr>
          <a:xfrm>
            <a:off x="504175" y="1015500"/>
            <a:ext cx="6999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latin typeface="Muli"/>
                <a:ea typeface="Muli"/>
                <a:cs typeface="Muli"/>
                <a:sym typeface="Muli"/>
              </a:rPr>
              <a:t>GPP</a:t>
            </a:r>
            <a:endParaRPr b="1">
              <a:latin typeface="Muli"/>
              <a:ea typeface="Muli"/>
              <a:cs typeface="Muli"/>
              <a:sym typeface="Muli"/>
            </a:endParaRPr>
          </a:p>
        </p:txBody>
      </p:sp>
      <p:sp>
        <p:nvSpPr>
          <p:cNvPr id="85" name="Google Shape;85;p15"/>
          <p:cNvSpPr txBox="1"/>
          <p:nvPr/>
        </p:nvSpPr>
        <p:spPr>
          <a:xfrm>
            <a:off x="1972600" y="2627150"/>
            <a:ext cx="6999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latin typeface="Muli"/>
                <a:ea typeface="Muli"/>
                <a:cs typeface="Muli"/>
                <a:sym typeface="Muli"/>
              </a:rPr>
              <a:t>AR</a:t>
            </a:r>
            <a:endParaRPr b="1">
              <a:latin typeface="Muli"/>
              <a:ea typeface="Muli"/>
              <a:cs typeface="Muli"/>
              <a:sym typeface="Muli"/>
            </a:endParaRPr>
          </a:p>
        </p:txBody>
      </p:sp>
      <p:sp>
        <p:nvSpPr>
          <p:cNvPr id="86" name="Google Shape;86;p15"/>
          <p:cNvSpPr/>
          <p:nvPr/>
        </p:nvSpPr>
        <p:spPr>
          <a:xfrm rot="1751125">
            <a:off x="2025588" y="1015541"/>
            <a:ext cx="548768" cy="1198123"/>
          </a:xfrm>
          <a:prstGeom prst="upArrow">
            <a:avLst>
              <a:gd fmla="val 50000" name="adj1"/>
              <a:gd fmla="val 50000" name="adj2"/>
            </a:avLst>
          </a:prstGeom>
          <a:solidFill>
            <a:srgbClr val="C9DAF8"/>
          </a:solidFill>
          <a:ln cap="flat" cmpd="sng" w="28575">
            <a:solidFill>
              <a:srgbClr val="4A86E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1500"/>
          </a:p>
        </p:txBody>
      </p:sp>
      <p:sp>
        <p:nvSpPr>
          <p:cNvPr id="87" name="Google Shape;87;p15"/>
          <p:cNvSpPr txBox="1"/>
          <p:nvPr/>
        </p:nvSpPr>
        <p:spPr>
          <a:xfrm>
            <a:off x="2174100" y="1261725"/>
            <a:ext cx="6999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latin typeface="Muli"/>
                <a:ea typeface="Muli"/>
                <a:cs typeface="Muli"/>
                <a:sym typeface="Muli"/>
              </a:rPr>
              <a:t>AR</a:t>
            </a:r>
            <a:endParaRPr b="1">
              <a:latin typeface="Muli"/>
              <a:ea typeface="Muli"/>
              <a:cs typeface="Muli"/>
              <a:sym typeface="Muli"/>
            </a:endParaRPr>
          </a:p>
        </p:txBody>
      </p:sp>
      <p:sp>
        <p:nvSpPr>
          <p:cNvPr id="88" name="Google Shape;88;p15"/>
          <p:cNvSpPr/>
          <p:nvPr/>
        </p:nvSpPr>
        <p:spPr>
          <a:xfrm rot="1751125">
            <a:off x="1824088" y="3440841"/>
            <a:ext cx="548768" cy="1198123"/>
          </a:xfrm>
          <a:prstGeom prst="upArrow">
            <a:avLst>
              <a:gd fmla="val 50000" name="adj1"/>
              <a:gd fmla="val 50000" name="adj2"/>
            </a:avLst>
          </a:prstGeom>
          <a:solidFill>
            <a:srgbClr val="C9DAF8"/>
          </a:solidFill>
          <a:ln cap="flat" cmpd="sng" w="28575">
            <a:solidFill>
              <a:srgbClr val="4A86E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1500"/>
          </a:p>
        </p:txBody>
      </p:sp>
      <p:sp>
        <p:nvSpPr>
          <p:cNvPr id="89" name="Google Shape;89;p15"/>
          <p:cNvSpPr txBox="1"/>
          <p:nvPr/>
        </p:nvSpPr>
        <p:spPr>
          <a:xfrm>
            <a:off x="1972600" y="3687025"/>
            <a:ext cx="6999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latin typeface="Muli"/>
                <a:ea typeface="Muli"/>
                <a:cs typeface="Muli"/>
                <a:sym typeface="Muli"/>
              </a:rPr>
              <a:t>AR</a:t>
            </a:r>
            <a:endParaRPr b="1">
              <a:latin typeface="Muli"/>
              <a:ea typeface="Muli"/>
              <a:cs typeface="Muli"/>
              <a:sym typeface="Muli"/>
            </a:endParaRPr>
          </a:p>
        </p:txBody>
      </p:sp>
      <p:sp>
        <p:nvSpPr>
          <p:cNvPr id="90" name="Google Shape;90;p15"/>
          <p:cNvSpPr txBox="1"/>
          <p:nvPr/>
        </p:nvSpPr>
        <p:spPr>
          <a:xfrm>
            <a:off x="3838025" y="2936225"/>
            <a:ext cx="4461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latin typeface="Muli"/>
                <a:ea typeface="Muli"/>
                <a:cs typeface="Muli"/>
                <a:sym typeface="Muli"/>
              </a:rPr>
              <a:t>HR</a:t>
            </a:r>
            <a:endParaRPr b="1">
              <a:latin typeface="Muli"/>
              <a:ea typeface="Muli"/>
              <a:cs typeface="Muli"/>
              <a:sym typeface="Muli"/>
            </a:endParaRPr>
          </a:p>
        </p:txBody>
      </p:sp>
      <p:sp>
        <p:nvSpPr>
          <p:cNvPr id="91" name="Google Shape;91;p15"/>
          <p:cNvSpPr txBox="1"/>
          <p:nvPr/>
        </p:nvSpPr>
        <p:spPr>
          <a:xfrm>
            <a:off x="3080525" y="1463875"/>
            <a:ext cx="5934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latin typeface="Muli"/>
                <a:ea typeface="Muli"/>
                <a:cs typeface="Muli"/>
                <a:sym typeface="Muli"/>
              </a:rPr>
              <a:t>NBP</a:t>
            </a:r>
            <a:endParaRPr b="1">
              <a:latin typeface="Muli"/>
              <a:ea typeface="Muli"/>
              <a:cs typeface="Muli"/>
              <a:sym typeface="Muli"/>
            </a:endParaRPr>
          </a:p>
        </p:txBody>
      </p:sp>
      <p:sp>
        <p:nvSpPr>
          <p:cNvPr id="92" name="Google Shape;92;p15"/>
          <p:cNvSpPr txBox="1"/>
          <p:nvPr/>
        </p:nvSpPr>
        <p:spPr>
          <a:xfrm>
            <a:off x="3781125" y="4358050"/>
            <a:ext cx="757800" cy="338700"/>
          </a:xfrm>
          <a:prstGeom prst="rect">
            <a:avLst/>
          </a:prstGeom>
          <a:solidFill>
            <a:srgbClr val="E6B8AF"/>
          </a:solidFill>
          <a:ln cap="flat" cmpd="sng" w="19050">
            <a:solidFill>
              <a:srgbClr val="980000"/>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en" sz="1000">
                <a:latin typeface="Muli"/>
                <a:ea typeface="Muli"/>
                <a:cs typeface="Muli"/>
                <a:sym typeface="Muli"/>
              </a:rPr>
              <a:t>Microbes</a:t>
            </a:r>
            <a:endParaRPr sz="1000">
              <a:latin typeface="Muli"/>
              <a:ea typeface="Muli"/>
              <a:cs typeface="Muli"/>
              <a:sym typeface="Muli"/>
            </a:endParaRPr>
          </a:p>
        </p:txBody>
      </p:sp>
      <p:sp>
        <p:nvSpPr>
          <p:cNvPr id="93" name="Google Shape;93;p15"/>
          <p:cNvSpPr txBox="1"/>
          <p:nvPr/>
        </p:nvSpPr>
        <p:spPr>
          <a:xfrm>
            <a:off x="2123800" y="4411150"/>
            <a:ext cx="548700" cy="338700"/>
          </a:xfrm>
          <a:prstGeom prst="rect">
            <a:avLst/>
          </a:prstGeom>
          <a:solidFill>
            <a:srgbClr val="C9DAF8"/>
          </a:solidFill>
          <a:ln cap="flat" cmpd="sng" w="19050">
            <a:solidFill>
              <a:srgbClr val="4A86E8"/>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en" sz="1000">
                <a:latin typeface="Muli"/>
                <a:ea typeface="Muli"/>
                <a:cs typeface="Muli"/>
                <a:sym typeface="Muli"/>
              </a:rPr>
              <a:t>Roots</a:t>
            </a:r>
            <a:endParaRPr sz="1000">
              <a:latin typeface="Muli"/>
              <a:ea typeface="Muli"/>
              <a:cs typeface="Muli"/>
              <a:sym typeface="Muli"/>
            </a:endParaRPr>
          </a:p>
        </p:txBody>
      </p:sp>
      <p:sp>
        <p:nvSpPr>
          <p:cNvPr id="94" name="Google Shape;94;p15"/>
          <p:cNvSpPr txBox="1"/>
          <p:nvPr/>
        </p:nvSpPr>
        <p:spPr>
          <a:xfrm>
            <a:off x="707575" y="2966975"/>
            <a:ext cx="593400" cy="338700"/>
          </a:xfrm>
          <a:prstGeom prst="rect">
            <a:avLst/>
          </a:prstGeom>
          <a:solidFill>
            <a:srgbClr val="C9DAF8"/>
          </a:solidFill>
          <a:ln cap="flat" cmpd="sng" w="19050">
            <a:solidFill>
              <a:srgbClr val="4A86E8"/>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en" sz="1000">
                <a:latin typeface="Muli"/>
                <a:ea typeface="Muli"/>
                <a:cs typeface="Muli"/>
                <a:sym typeface="Muli"/>
              </a:rPr>
              <a:t>Stems</a:t>
            </a:r>
            <a:endParaRPr sz="1000">
              <a:latin typeface="Muli"/>
              <a:ea typeface="Muli"/>
              <a:cs typeface="Muli"/>
              <a:sym typeface="Muli"/>
            </a:endParaRPr>
          </a:p>
        </p:txBody>
      </p:sp>
      <p:sp>
        <p:nvSpPr>
          <p:cNvPr id="95" name="Google Shape;95;p15"/>
          <p:cNvSpPr txBox="1"/>
          <p:nvPr/>
        </p:nvSpPr>
        <p:spPr>
          <a:xfrm>
            <a:off x="1310188" y="886800"/>
            <a:ext cx="757800" cy="492600"/>
          </a:xfrm>
          <a:prstGeom prst="rect">
            <a:avLst/>
          </a:prstGeom>
          <a:solidFill>
            <a:srgbClr val="C9DAF8"/>
          </a:solidFill>
          <a:ln cap="flat" cmpd="sng" w="19050">
            <a:solidFill>
              <a:srgbClr val="4A86E8"/>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en" sz="1000">
                <a:latin typeface="Muli"/>
                <a:ea typeface="Muli"/>
                <a:cs typeface="Muli"/>
                <a:sym typeface="Muli"/>
              </a:rPr>
              <a:t>Branches/Leaves</a:t>
            </a:r>
            <a:endParaRPr sz="1000">
              <a:latin typeface="Muli"/>
              <a:ea typeface="Muli"/>
              <a:cs typeface="Muli"/>
              <a:sym typeface="Muli"/>
            </a:endParaRPr>
          </a:p>
        </p:txBody>
      </p:sp>
      <p:sp>
        <p:nvSpPr>
          <p:cNvPr id="96" name="Google Shape;96;p15"/>
          <p:cNvSpPr/>
          <p:nvPr/>
        </p:nvSpPr>
        <p:spPr>
          <a:xfrm>
            <a:off x="2904500" y="421350"/>
            <a:ext cx="903000" cy="4184400"/>
          </a:xfrm>
          <a:prstGeom prst="upDownArrow">
            <a:avLst>
              <a:gd fmla="val 50000" name="adj1"/>
              <a:gd fmla="val 50000" name="adj2"/>
            </a:avLst>
          </a:prstGeom>
          <a:no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 name="Google Shape;97;p15"/>
          <p:cNvSpPr txBox="1"/>
          <p:nvPr>
            <p:ph type="title"/>
          </p:nvPr>
        </p:nvSpPr>
        <p:spPr>
          <a:xfrm>
            <a:off x="4867575" y="1379400"/>
            <a:ext cx="4045200" cy="2384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The Carbon Cycle</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 name="Shape 101"/>
        <p:cNvGrpSpPr/>
        <p:nvPr/>
      </p:nvGrpSpPr>
      <p:grpSpPr>
        <a:xfrm>
          <a:off x="0" y="0"/>
          <a:ext cx="0" cy="0"/>
          <a:chOff x="0" y="0"/>
          <a:chExt cx="0" cy="0"/>
        </a:xfrm>
      </p:grpSpPr>
      <p:sp>
        <p:nvSpPr>
          <p:cNvPr id="102" name="Google Shape;102;p1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103" name="Google Shape;103;p16"/>
          <p:cNvPicPr preferRelativeResize="0"/>
          <p:nvPr/>
        </p:nvPicPr>
        <p:blipFill rotWithShape="1">
          <a:blip r:embed="rId3">
            <a:alphaModFix/>
          </a:blip>
          <a:srcRect b="0" l="1078" r="0" t="1351"/>
          <a:stretch/>
        </p:blipFill>
        <p:spPr>
          <a:xfrm>
            <a:off x="1781449" y="486738"/>
            <a:ext cx="5581099" cy="4170025"/>
          </a:xfrm>
          <a:prstGeom prst="rect">
            <a:avLst/>
          </a:prstGeom>
          <a:noFill/>
          <a:ln cap="flat" cmpd="sng" w="28575">
            <a:solidFill>
              <a:srgbClr val="FFDA50"/>
            </a:solidFill>
            <a:prstDash val="solid"/>
            <a:round/>
            <a:headEnd len="sm" w="sm" type="none"/>
            <a:tailEnd len="sm" w="sm" type="none"/>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 name="Shape 107"/>
        <p:cNvGrpSpPr/>
        <p:nvPr/>
      </p:nvGrpSpPr>
      <p:grpSpPr>
        <a:xfrm>
          <a:off x="0" y="0"/>
          <a:ext cx="0" cy="0"/>
          <a:chOff x="0" y="0"/>
          <a:chExt cx="0" cy="0"/>
        </a:xfrm>
      </p:grpSpPr>
      <p:sp>
        <p:nvSpPr>
          <p:cNvPr id="108" name="Google Shape;108;p17"/>
          <p:cNvSpPr txBox="1"/>
          <p:nvPr>
            <p:ph type="title"/>
          </p:nvPr>
        </p:nvSpPr>
        <p:spPr>
          <a:xfrm>
            <a:off x="265500" y="1379400"/>
            <a:ext cx="4045200" cy="2384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Earth System Models</a:t>
            </a:r>
            <a:endParaRPr/>
          </a:p>
        </p:txBody>
      </p:sp>
      <p:pic>
        <p:nvPicPr>
          <p:cNvPr id="109" name="Google Shape;109;p17"/>
          <p:cNvPicPr preferRelativeResize="0"/>
          <p:nvPr/>
        </p:nvPicPr>
        <p:blipFill>
          <a:blip r:embed="rId3">
            <a:alphaModFix/>
          </a:blip>
          <a:stretch>
            <a:fillRect/>
          </a:stretch>
        </p:blipFill>
        <p:spPr>
          <a:xfrm>
            <a:off x="4923925" y="576000"/>
            <a:ext cx="3991475" cy="3991475"/>
          </a:xfrm>
          <a:prstGeom prst="rect">
            <a:avLst/>
          </a:prstGeom>
          <a:noFill/>
          <a:ln>
            <a:noFill/>
          </a:ln>
        </p:spPr>
      </p:pic>
      <p:sp>
        <p:nvSpPr>
          <p:cNvPr id="110" name="Google Shape;110;p17"/>
          <p:cNvSpPr txBox="1"/>
          <p:nvPr/>
        </p:nvSpPr>
        <p:spPr>
          <a:xfrm>
            <a:off x="4572000" y="4785100"/>
            <a:ext cx="9315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900" u="sng">
                <a:solidFill>
                  <a:schemeClr val="hlink"/>
                </a:solidFill>
                <a:latin typeface="Muli"/>
                <a:ea typeface="Muli"/>
                <a:cs typeface="Muli"/>
                <a:sym typeface="Muli"/>
                <a:hlinkClick r:id="rId4"/>
              </a:rPr>
              <a:t>Image source</a:t>
            </a:r>
            <a:endParaRPr sz="900">
              <a:latin typeface="Muli"/>
              <a:ea typeface="Muli"/>
              <a:cs typeface="Muli"/>
              <a:sym typeface="Muli"/>
            </a:endParaRPr>
          </a:p>
        </p:txBody>
      </p:sp>
      <p:sp>
        <p:nvSpPr>
          <p:cNvPr id="111" name="Google Shape;111;p17"/>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sz="1000">
                <a:latin typeface="Arial"/>
                <a:ea typeface="Arial"/>
                <a:cs typeface="Arial"/>
                <a:sym typeface="Arial"/>
              </a:rPr>
              <a:t>‹#›</a:t>
            </a:fld>
            <a:endParaRPr sz="1000">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 name="Shape 115"/>
        <p:cNvGrpSpPr/>
        <p:nvPr/>
      </p:nvGrpSpPr>
      <p:grpSpPr>
        <a:xfrm>
          <a:off x="0" y="0"/>
          <a:ext cx="0" cy="0"/>
          <a:chOff x="0" y="0"/>
          <a:chExt cx="0" cy="0"/>
        </a:xfrm>
      </p:grpSpPr>
      <p:sp>
        <p:nvSpPr>
          <p:cNvPr id="116" name="Google Shape;116;p1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117" name="Google Shape;117;p18"/>
          <p:cNvPicPr preferRelativeResize="0"/>
          <p:nvPr/>
        </p:nvPicPr>
        <p:blipFill>
          <a:blip r:embed="rId3">
            <a:alphaModFix/>
          </a:blip>
          <a:stretch>
            <a:fillRect/>
          </a:stretch>
        </p:blipFill>
        <p:spPr>
          <a:xfrm>
            <a:off x="951588" y="850438"/>
            <a:ext cx="7240827" cy="3442623"/>
          </a:xfrm>
          <a:prstGeom prst="rect">
            <a:avLst/>
          </a:prstGeom>
          <a:noFill/>
          <a:ln cap="flat" cmpd="sng" w="28575">
            <a:solidFill>
              <a:srgbClr val="FFDA50"/>
            </a:solidFill>
            <a:prstDash val="solid"/>
            <a:round/>
            <a:headEnd len="sm" w="sm" type="none"/>
            <a:tailEnd len="sm" w="sm" type="none"/>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 name="Shape 121"/>
        <p:cNvGrpSpPr/>
        <p:nvPr/>
      </p:nvGrpSpPr>
      <p:grpSpPr>
        <a:xfrm>
          <a:off x="0" y="0"/>
          <a:ext cx="0" cy="0"/>
          <a:chOff x="0" y="0"/>
          <a:chExt cx="0" cy="0"/>
        </a:xfrm>
      </p:grpSpPr>
      <p:sp>
        <p:nvSpPr>
          <p:cNvPr id="122" name="Google Shape;122;p19"/>
          <p:cNvSpPr txBox="1"/>
          <p:nvPr>
            <p:ph type="title"/>
          </p:nvPr>
        </p:nvSpPr>
        <p:spPr>
          <a:xfrm>
            <a:off x="311700" y="619850"/>
            <a:ext cx="8520600" cy="613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Region Boundaries</a:t>
            </a:r>
            <a:endParaRPr/>
          </a:p>
        </p:txBody>
      </p:sp>
      <p:pic>
        <p:nvPicPr>
          <p:cNvPr id="123" name="Google Shape;123;p19"/>
          <p:cNvPicPr preferRelativeResize="0"/>
          <p:nvPr/>
        </p:nvPicPr>
        <p:blipFill>
          <a:blip r:embed="rId3">
            <a:alphaModFix/>
          </a:blip>
          <a:stretch>
            <a:fillRect/>
          </a:stretch>
        </p:blipFill>
        <p:spPr>
          <a:xfrm>
            <a:off x="1734138" y="1430600"/>
            <a:ext cx="5675719" cy="3605651"/>
          </a:xfrm>
          <a:prstGeom prst="rect">
            <a:avLst/>
          </a:prstGeom>
          <a:noFill/>
          <a:ln>
            <a:noFill/>
          </a:ln>
        </p:spPr>
      </p:pic>
      <p:sp>
        <p:nvSpPr>
          <p:cNvPr id="124" name="Google Shape;124;p1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 name="Shape 128"/>
        <p:cNvGrpSpPr/>
        <p:nvPr/>
      </p:nvGrpSpPr>
      <p:grpSpPr>
        <a:xfrm>
          <a:off x="0" y="0"/>
          <a:ext cx="0" cy="0"/>
          <a:chOff x="0" y="0"/>
          <a:chExt cx="0" cy="0"/>
        </a:xfrm>
      </p:grpSpPr>
      <p:sp>
        <p:nvSpPr>
          <p:cNvPr id="129" name="Google Shape;129;p20"/>
          <p:cNvSpPr txBox="1"/>
          <p:nvPr>
            <p:ph type="title"/>
          </p:nvPr>
        </p:nvSpPr>
        <p:spPr>
          <a:xfrm>
            <a:off x="311700" y="619850"/>
            <a:ext cx="8520600" cy="613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Long Term Trend</a:t>
            </a:r>
            <a:endParaRPr/>
          </a:p>
        </p:txBody>
      </p:sp>
      <p:pic>
        <p:nvPicPr>
          <p:cNvPr id="130" name="Google Shape;130;p20"/>
          <p:cNvPicPr preferRelativeResize="0"/>
          <p:nvPr/>
        </p:nvPicPr>
        <p:blipFill>
          <a:blip r:embed="rId3">
            <a:alphaModFix/>
          </a:blip>
          <a:stretch>
            <a:fillRect/>
          </a:stretch>
        </p:blipFill>
        <p:spPr>
          <a:xfrm>
            <a:off x="903487" y="1549775"/>
            <a:ext cx="7337026" cy="3467399"/>
          </a:xfrm>
          <a:prstGeom prst="rect">
            <a:avLst/>
          </a:prstGeom>
          <a:noFill/>
          <a:ln>
            <a:noFill/>
          </a:ln>
        </p:spPr>
      </p:pic>
      <p:pic>
        <p:nvPicPr>
          <p:cNvPr id="131" name="Google Shape;131;p20"/>
          <p:cNvPicPr preferRelativeResize="0"/>
          <p:nvPr/>
        </p:nvPicPr>
        <p:blipFill>
          <a:blip r:embed="rId4">
            <a:alphaModFix/>
          </a:blip>
          <a:stretch>
            <a:fillRect/>
          </a:stretch>
        </p:blipFill>
        <p:spPr>
          <a:xfrm>
            <a:off x="903475" y="1549768"/>
            <a:ext cx="7337049" cy="3467406"/>
          </a:xfrm>
          <a:prstGeom prst="rect">
            <a:avLst/>
          </a:prstGeom>
          <a:noFill/>
          <a:ln>
            <a:noFill/>
          </a:ln>
        </p:spPr>
      </p:pic>
      <p:sp>
        <p:nvSpPr>
          <p:cNvPr id="132" name="Google Shape;132;p2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 name="Shape 136"/>
        <p:cNvGrpSpPr/>
        <p:nvPr/>
      </p:nvGrpSpPr>
      <p:grpSpPr>
        <a:xfrm>
          <a:off x="0" y="0"/>
          <a:ext cx="0" cy="0"/>
          <a:chOff x="0" y="0"/>
          <a:chExt cx="0" cy="0"/>
        </a:xfrm>
      </p:grpSpPr>
      <p:sp>
        <p:nvSpPr>
          <p:cNvPr id="137" name="Google Shape;137;p21"/>
          <p:cNvSpPr txBox="1"/>
          <p:nvPr>
            <p:ph type="title"/>
          </p:nvPr>
        </p:nvSpPr>
        <p:spPr>
          <a:xfrm>
            <a:off x="311700" y="619850"/>
            <a:ext cx="8520600" cy="613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Seasonal Cycle</a:t>
            </a:r>
            <a:endParaRPr/>
          </a:p>
        </p:txBody>
      </p:sp>
      <p:pic>
        <p:nvPicPr>
          <p:cNvPr id="138" name="Google Shape;138;p21"/>
          <p:cNvPicPr preferRelativeResize="0"/>
          <p:nvPr/>
        </p:nvPicPr>
        <p:blipFill>
          <a:blip r:embed="rId3">
            <a:alphaModFix/>
          </a:blip>
          <a:stretch>
            <a:fillRect/>
          </a:stretch>
        </p:blipFill>
        <p:spPr>
          <a:xfrm>
            <a:off x="2022313" y="1547450"/>
            <a:ext cx="5099375" cy="3479749"/>
          </a:xfrm>
          <a:prstGeom prst="rect">
            <a:avLst/>
          </a:prstGeom>
          <a:noFill/>
          <a:ln>
            <a:noFill/>
          </a:ln>
        </p:spPr>
      </p:pic>
      <p:pic>
        <p:nvPicPr>
          <p:cNvPr id="139" name="Google Shape;139;p21"/>
          <p:cNvPicPr preferRelativeResize="0"/>
          <p:nvPr/>
        </p:nvPicPr>
        <p:blipFill>
          <a:blip r:embed="rId4">
            <a:alphaModFix/>
          </a:blip>
          <a:stretch>
            <a:fillRect/>
          </a:stretch>
        </p:blipFill>
        <p:spPr>
          <a:xfrm>
            <a:off x="891816" y="1547448"/>
            <a:ext cx="7360359" cy="3479749"/>
          </a:xfrm>
          <a:prstGeom prst="rect">
            <a:avLst/>
          </a:prstGeom>
          <a:noFill/>
          <a:ln>
            <a:noFill/>
          </a:ln>
        </p:spPr>
      </p:pic>
      <p:sp>
        <p:nvSpPr>
          <p:cNvPr id="140" name="Google Shape;140;p2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 name="Shape 144"/>
        <p:cNvGrpSpPr/>
        <p:nvPr/>
      </p:nvGrpSpPr>
      <p:grpSpPr>
        <a:xfrm>
          <a:off x="0" y="0"/>
          <a:ext cx="0" cy="0"/>
          <a:chOff x="0" y="0"/>
          <a:chExt cx="0" cy="0"/>
        </a:xfrm>
      </p:grpSpPr>
      <p:sp>
        <p:nvSpPr>
          <p:cNvPr id="145" name="Google Shape;145;p22"/>
          <p:cNvSpPr txBox="1"/>
          <p:nvPr>
            <p:ph type="title"/>
          </p:nvPr>
        </p:nvSpPr>
        <p:spPr>
          <a:xfrm>
            <a:off x="311700" y="619850"/>
            <a:ext cx="8520600" cy="613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Growing Season</a:t>
            </a:r>
            <a:endParaRPr/>
          </a:p>
        </p:txBody>
      </p:sp>
      <p:pic>
        <p:nvPicPr>
          <p:cNvPr id="146" name="Google Shape;146;p22"/>
          <p:cNvPicPr preferRelativeResize="0"/>
          <p:nvPr/>
        </p:nvPicPr>
        <p:blipFill>
          <a:blip r:embed="rId3">
            <a:alphaModFix/>
          </a:blip>
          <a:stretch>
            <a:fillRect/>
          </a:stretch>
        </p:blipFill>
        <p:spPr>
          <a:xfrm>
            <a:off x="2097538" y="1430550"/>
            <a:ext cx="4948930" cy="3605649"/>
          </a:xfrm>
          <a:prstGeom prst="rect">
            <a:avLst/>
          </a:prstGeom>
          <a:noFill/>
          <a:ln>
            <a:noFill/>
          </a:ln>
        </p:spPr>
      </p:pic>
      <p:pic>
        <p:nvPicPr>
          <p:cNvPr id="147" name="Google Shape;147;p22"/>
          <p:cNvPicPr preferRelativeResize="0"/>
          <p:nvPr/>
        </p:nvPicPr>
        <p:blipFill>
          <a:blip r:embed="rId4">
            <a:alphaModFix/>
          </a:blip>
          <a:stretch>
            <a:fillRect/>
          </a:stretch>
        </p:blipFill>
        <p:spPr>
          <a:xfrm>
            <a:off x="2097538" y="1430550"/>
            <a:ext cx="4948924" cy="3605649"/>
          </a:xfrm>
          <a:prstGeom prst="rect">
            <a:avLst/>
          </a:prstGeom>
          <a:noFill/>
          <a:ln>
            <a:noFill/>
          </a:ln>
        </p:spPr>
      </p:pic>
      <p:sp>
        <p:nvSpPr>
          <p:cNvPr id="148" name="Google Shape;148;p2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 name="Shape 152"/>
        <p:cNvGrpSpPr/>
        <p:nvPr/>
      </p:nvGrpSpPr>
      <p:grpSpPr>
        <a:xfrm>
          <a:off x="0" y="0"/>
          <a:ext cx="0" cy="0"/>
          <a:chOff x="0" y="0"/>
          <a:chExt cx="0" cy="0"/>
        </a:xfrm>
      </p:grpSpPr>
      <p:pic>
        <p:nvPicPr>
          <p:cNvPr id="153" name="Google Shape;153;p23"/>
          <p:cNvPicPr preferRelativeResize="0"/>
          <p:nvPr/>
        </p:nvPicPr>
        <p:blipFill>
          <a:blip r:embed="rId3">
            <a:alphaModFix/>
          </a:blip>
          <a:stretch>
            <a:fillRect/>
          </a:stretch>
        </p:blipFill>
        <p:spPr>
          <a:xfrm>
            <a:off x="665287" y="581461"/>
            <a:ext cx="7813423" cy="3980575"/>
          </a:xfrm>
          <a:prstGeom prst="rect">
            <a:avLst/>
          </a:prstGeom>
          <a:noFill/>
          <a:ln cap="flat" cmpd="sng" w="28575">
            <a:solidFill>
              <a:srgbClr val="FFDA50"/>
            </a:solidFill>
            <a:prstDash val="solid"/>
            <a:round/>
            <a:headEnd len="sm" w="sm" type="none"/>
            <a:tailEnd len="sm" w="sm" type="none"/>
          </a:ln>
        </p:spPr>
      </p:pic>
      <p:sp>
        <p:nvSpPr>
          <p:cNvPr id="154" name="Google Shape;154;p2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 name="Shape 158"/>
        <p:cNvGrpSpPr/>
        <p:nvPr/>
      </p:nvGrpSpPr>
      <p:grpSpPr>
        <a:xfrm>
          <a:off x="0" y="0"/>
          <a:ext cx="0" cy="0"/>
          <a:chOff x="0" y="0"/>
          <a:chExt cx="0" cy="0"/>
        </a:xfrm>
      </p:grpSpPr>
      <p:sp>
        <p:nvSpPr>
          <p:cNvPr id="159" name="Google Shape;159;p24"/>
          <p:cNvSpPr txBox="1"/>
          <p:nvPr>
            <p:ph type="title"/>
          </p:nvPr>
        </p:nvSpPr>
        <p:spPr>
          <a:xfrm>
            <a:off x="311700" y="619850"/>
            <a:ext cx="8520600" cy="613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Polar Temperature Correlations</a:t>
            </a:r>
            <a:endParaRPr/>
          </a:p>
        </p:txBody>
      </p:sp>
      <p:pic>
        <p:nvPicPr>
          <p:cNvPr id="160" name="Google Shape;160;p24"/>
          <p:cNvPicPr preferRelativeResize="0"/>
          <p:nvPr/>
        </p:nvPicPr>
        <p:blipFill>
          <a:blip r:embed="rId3">
            <a:alphaModFix/>
          </a:blip>
          <a:stretch>
            <a:fillRect/>
          </a:stretch>
        </p:blipFill>
        <p:spPr>
          <a:xfrm>
            <a:off x="383137" y="1893400"/>
            <a:ext cx="8377723" cy="2185500"/>
          </a:xfrm>
          <a:prstGeom prst="rect">
            <a:avLst/>
          </a:prstGeom>
          <a:noFill/>
          <a:ln>
            <a:noFill/>
          </a:ln>
        </p:spPr>
      </p:pic>
      <p:sp>
        <p:nvSpPr>
          <p:cNvPr id="161" name="Google Shape;161;p2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5" name="Shape 165"/>
        <p:cNvGrpSpPr/>
        <p:nvPr/>
      </p:nvGrpSpPr>
      <p:grpSpPr>
        <a:xfrm>
          <a:off x="0" y="0"/>
          <a:ext cx="0" cy="0"/>
          <a:chOff x="0" y="0"/>
          <a:chExt cx="0" cy="0"/>
        </a:xfrm>
      </p:grpSpPr>
      <p:sp>
        <p:nvSpPr>
          <p:cNvPr id="166" name="Google Shape;166;p25"/>
          <p:cNvSpPr txBox="1"/>
          <p:nvPr>
            <p:ph type="title"/>
          </p:nvPr>
        </p:nvSpPr>
        <p:spPr>
          <a:xfrm>
            <a:off x="311700" y="619850"/>
            <a:ext cx="8520600" cy="613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Temperate</a:t>
            </a:r>
            <a:r>
              <a:rPr lang="en"/>
              <a:t> Temperature Correlations</a:t>
            </a:r>
            <a:endParaRPr/>
          </a:p>
        </p:txBody>
      </p:sp>
      <p:pic>
        <p:nvPicPr>
          <p:cNvPr id="167" name="Google Shape;167;p25"/>
          <p:cNvPicPr preferRelativeResize="0"/>
          <p:nvPr/>
        </p:nvPicPr>
        <p:blipFill>
          <a:blip r:embed="rId3">
            <a:alphaModFix/>
          </a:blip>
          <a:stretch>
            <a:fillRect/>
          </a:stretch>
        </p:blipFill>
        <p:spPr>
          <a:xfrm>
            <a:off x="473588" y="2007450"/>
            <a:ext cx="8196824" cy="2061475"/>
          </a:xfrm>
          <a:prstGeom prst="rect">
            <a:avLst/>
          </a:prstGeom>
          <a:noFill/>
          <a:ln>
            <a:noFill/>
          </a:ln>
        </p:spPr>
      </p:pic>
      <p:sp>
        <p:nvSpPr>
          <p:cNvPr id="168" name="Google Shape;168;p2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 name="Shape 172"/>
        <p:cNvGrpSpPr/>
        <p:nvPr/>
      </p:nvGrpSpPr>
      <p:grpSpPr>
        <a:xfrm>
          <a:off x="0" y="0"/>
          <a:ext cx="0" cy="0"/>
          <a:chOff x="0" y="0"/>
          <a:chExt cx="0" cy="0"/>
        </a:xfrm>
      </p:grpSpPr>
      <p:sp>
        <p:nvSpPr>
          <p:cNvPr id="173" name="Google Shape;173;p26"/>
          <p:cNvSpPr txBox="1"/>
          <p:nvPr>
            <p:ph type="title"/>
          </p:nvPr>
        </p:nvSpPr>
        <p:spPr>
          <a:xfrm>
            <a:off x="311700" y="619850"/>
            <a:ext cx="8520600" cy="613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Tropical</a:t>
            </a:r>
            <a:r>
              <a:rPr lang="en"/>
              <a:t> Temperature Correlations</a:t>
            </a:r>
            <a:endParaRPr/>
          </a:p>
        </p:txBody>
      </p:sp>
      <p:pic>
        <p:nvPicPr>
          <p:cNvPr id="174" name="Google Shape;174;p26"/>
          <p:cNvPicPr preferRelativeResize="0"/>
          <p:nvPr/>
        </p:nvPicPr>
        <p:blipFill>
          <a:blip r:embed="rId3">
            <a:alphaModFix/>
          </a:blip>
          <a:stretch>
            <a:fillRect/>
          </a:stretch>
        </p:blipFill>
        <p:spPr>
          <a:xfrm>
            <a:off x="493088" y="1933075"/>
            <a:ext cx="8157824" cy="2128125"/>
          </a:xfrm>
          <a:prstGeom prst="rect">
            <a:avLst/>
          </a:prstGeom>
          <a:noFill/>
          <a:ln>
            <a:noFill/>
          </a:ln>
        </p:spPr>
      </p:pic>
      <p:sp>
        <p:nvSpPr>
          <p:cNvPr id="175" name="Google Shape;175;p2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 name="Shape 179"/>
        <p:cNvGrpSpPr/>
        <p:nvPr/>
      </p:nvGrpSpPr>
      <p:grpSpPr>
        <a:xfrm>
          <a:off x="0" y="0"/>
          <a:ext cx="0" cy="0"/>
          <a:chOff x="0" y="0"/>
          <a:chExt cx="0" cy="0"/>
        </a:xfrm>
      </p:grpSpPr>
      <p:sp>
        <p:nvSpPr>
          <p:cNvPr id="180" name="Google Shape;180;p2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181" name="Google Shape;181;p27"/>
          <p:cNvPicPr preferRelativeResize="0"/>
          <p:nvPr/>
        </p:nvPicPr>
        <p:blipFill>
          <a:blip r:embed="rId3">
            <a:alphaModFix/>
          </a:blip>
          <a:stretch>
            <a:fillRect/>
          </a:stretch>
        </p:blipFill>
        <p:spPr>
          <a:xfrm>
            <a:off x="1225788" y="453075"/>
            <a:ext cx="6692426" cy="4237350"/>
          </a:xfrm>
          <a:prstGeom prst="rect">
            <a:avLst/>
          </a:prstGeom>
          <a:noFill/>
          <a:ln cap="flat" cmpd="sng" w="28575">
            <a:solidFill>
              <a:srgbClr val="FFDA50"/>
            </a:solidFill>
            <a:prstDash val="solid"/>
            <a:round/>
            <a:headEnd len="sm" w="sm" type="none"/>
            <a:tailEnd len="sm" w="sm" type="none"/>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 name="Shape 185"/>
        <p:cNvGrpSpPr/>
        <p:nvPr/>
      </p:nvGrpSpPr>
      <p:grpSpPr>
        <a:xfrm>
          <a:off x="0" y="0"/>
          <a:ext cx="0" cy="0"/>
          <a:chOff x="0" y="0"/>
          <a:chExt cx="0" cy="0"/>
        </a:xfrm>
      </p:grpSpPr>
      <p:sp>
        <p:nvSpPr>
          <p:cNvPr id="186" name="Google Shape;186;p2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187" name="Google Shape;187;p28"/>
          <p:cNvPicPr preferRelativeResize="0"/>
          <p:nvPr/>
        </p:nvPicPr>
        <p:blipFill rotWithShape="1">
          <a:blip r:embed="rId3">
            <a:alphaModFix/>
          </a:blip>
          <a:srcRect b="0" l="0" r="46302" t="0"/>
          <a:stretch/>
        </p:blipFill>
        <p:spPr>
          <a:xfrm>
            <a:off x="592000" y="453075"/>
            <a:ext cx="3593701" cy="4237350"/>
          </a:xfrm>
          <a:prstGeom prst="rect">
            <a:avLst/>
          </a:prstGeom>
          <a:noFill/>
          <a:ln cap="flat" cmpd="sng" w="28575">
            <a:solidFill>
              <a:srgbClr val="FFDA50"/>
            </a:solidFill>
            <a:prstDash val="solid"/>
            <a:round/>
            <a:headEnd len="sm" w="sm" type="none"/>
            <a:tailEnd len="sm" w="sm" type="none"/>
          </a:ln>
        </p:spPr>
      </p:pic>
      <p:pic>
        <p:nvPicPr>
          <p:cNvPr id="188" name="Google Shape;188;p28"/>
          <p:cNvPicPr preferRelativeResize="0"/>
          <p:nvPr/>
        </p:nvPicPr>
        <p:blipFill rotWithShape="1">
          <a:blip r:embed="rId4">
            <a:alphaModFix/>
          </a:blip>
          <a:srcRect b="5029" l="0" r="6402" t="7042"/>
          <a:stretch/>
        </p:blipFill>
        <p:spPr>
          <a:xfrm>
            <a:off x="4572000" y="1028700"/>
            <a:ext cx="4053000" cy="2961399"/>
          </a:xfrm>
          <a:prstGeom prst="rect">
            <a:avLst/>
          </a:prstGeom>
          <a:noFill/>
          <a:ln cap="flat" cmpd="sng" w="28575">
            <a:solidFill>
              <a:srgbClr val="FFDA50"/>
            </a:solidFill>
            <a:prstDash val="solid"/>
            <a:round/>
            <a:headEnd len="sm" w="sm" type="none"/>
            <a:tailEnd len="sm" w="sm" type="none"/>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2" name="Shape 192"/>
        <p:cNvGrpSpPr/>
        <p:nvPr/>
      </p:nvGrpSpPr>
      <p:grpSpPr>
        <a:xfrm>
          <a:off x="0" y="0"/>
          <a:ext cx="0" cy="0"/>
          <a:chOff x="0" y="0"/>
          <a:chExt cx="0" cy="0"/>
        </a:xfrm>
      </p:grpSpPr>
      <p:sp>
        <p:nvSpPr>
          <p:cNvPr id="193" name="Google Shape;193;p29"/>
          <p:cNvSpPr txBox="1"/>
          <p:nvPr>
            <p:ph type="title"/>
          </p:nvPr>
        </p:nvSpPr>
        <p:spPr>
          <a:xfrm>
            <a:off x="970200" y="1116425"/>
            <a:ext cx="7203600" cy="1963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6000"/>
              <a:t>Conclusions</a:t>
            </a:r>
            <a:endParaRPr sz="6000"/>
          </a:p>
        </p:txBody>
      </p:sp>
      <p:sp>
        <p:nvSpPr>
          <p:cNvPr id="194" name="Google Shape;194;p29"/>
          <p:cNvSpPr txBox="1"/>
          <p:nvPr>
            <p:ph idx="1" type="body"/>
          </p:nvPr>
        </p:nvSpPr>
        <p:spPr>
          <a:xfrm>
            <a:off x="970200" y="3152225"/>
            <a:ext cx="7203600" cy="1300800"/>
          </a:xfrm>
          <a:prstGeom prst="rect">
            <a:avLst/>
          </a:prstGeom>
        </p:spPr>
        <p:txBody>
          <a:bodyPr anchorCtr="0" anchor="t" bIns="91425" lIns="91425" spcFirstLastPara="1" rIns="91425" wrap="square" tIns="91425">
            <a:noAutofit/>
          </a:bodyPr>
          <a:lstStyle/>
          <a:p>
            <a:pPr indent="0" lvl="0" marL="0" rtl="0" algn="ctr">
              <a:spcBef>
                <a:spcPts val="0"/>
              </a:spcBef>
              <a:spcAft>
                <a:spcPts val="1600"/>
              </a:spcAft>
              <a:buNone/>
            </a:pPr>
            <a:r>
              <a:rPr lang="en"/>
              <a:t>Future Warming of 2 </a:t>
            </a:r>
            <a:r>
              <a:rPr baseline="30000" lang="en"/>
              <a:t>o</a:t>
            </a:r>
            <a:r>
              <a:rPr lang="en"/>
              <a:t>C</a:t>
            </a:r>
            <a:endParaRPr/>
          </a:p>
        </p:txBody>
      </p:sp>
      <p:sp>
        <p:nvSpPr>
          <p:cNvPr id="195" name="Google Shape;195;p2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196" name="Google Shape;196;p29"/>
          <p:cNvSpPr txBox="1"/>
          <p:nvPr>
            <p:ph idx="1" type="body"/>
          </p:nvPr>
        </p:nvSpPr>
        <p:spPr>
          <a:xfrm>
            <a:off x="970200" y="3152225"/>
            <a:ext cx="7203600" cy="1300800"/>
          </a:xfrm>
          <a:prstGeom prst="rect">
            <a:avLst/>
          </a:prstGeom>
          <a:solidFill>
            <a:srgbClr val="E9F2F5"/>
          </a:solidFill>
        </p:spPr>
        <p:txBody>
          <a:bodyPr anchorCtr="0" anchor="t" bIns="91425" lIns="91425" spcFirstLastPara="1" rIns="91425" wrap="square" tIns="91425">
            <a:noAutofit/>
          </a:bodyPr>
          <a:lstStyle/>
          <a:p>
            <a:pPr indent="0" lvl="0" marL="0" rtl="0" algn="ctr">
              <a:spcBef>
                <a:spcPts val="0"/>
              </a:spcBef>
              <a:spcAft>
                <a:spcPts val="1600"/>
              </a:spcAft>
              <a:buNone/>
            </a:pPr>
            <a:r>
              <a:rPr lang="en"/>
              <a:t>Increasing Polar Land Sink</a:t>
            </a:r>
            <a:endParaRPr/>
          </a:p>
        </p:txBody>
      </p:sp>
      <p:sp>
        <p:nvSpPr>
          <p:cNvPr id="197" name="Google Shape;197;p29"/>
          <p:cNvSpPr txBox="1"/>
          <p:nvPr>
            <p:ph idx="1" type="body"/>
          </p:nvPr>
        </p:nvSpPr>
        <p:spPr>
          <a:xfrm>
            <a:off x="970200" y="3152225"/>
            <a:ext cx="7203600" cy="1300800"/>
          </a:xfrm>
          <a:prstGeom prst="rect">
            <a:avLst/>
          </a:prstGeom>
          <a:solidFill>
            <a:srgbClr val="E9F2F5"/>
          </a:solidFill>
        </p:spPr>
        <p:txBody>
          <a:bodyPr anchorCtr="0" anchor="t" bIns="91425" lIns="91425" spcFirstLastPara="1" rIns="91425" wrap="square" tIns="91425">
            <a:noAutofit/>
          </a:bodyPr>
          <a:lstStyle/>
          <a:p>
            <a:pPr indent="0" lvl="0" marL="0" rtl="0" algn="ctr">
              <a:spcBef>
                <a:spcPts val="0"/>
              </a:spcBef>
              <a:spcAft>
                <a:spcPts val="1600"/>
              </a:spcAft>
              <a:buNone/>
            </a:pPr>
            <a:r>
              <a:rPr lang="en"/>
              <a:t>Increasing Tropical Land Source</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 name="Shape 201"/>
        <p:cNvGrpSpPr/>
        <p:nvPr/>
      </p:nvGrpSpPr>
      <p:grpSpPr>
        <a:xfrm>
          <a:off x="0" y="0"/>
          <a:ext cx="0" cy="0"/>
          <a:chOff x="0" y="0"/>
          <a:chExt cx="0" cy="0"/>
        </a:xfrm>
      </p:grpSpPr>
      <p:sp>
        <p:nvSpPr>
          <p:cNvPr id="202" name="Google Shape;202;p30"/>
          <p:cNvSpPr txBox="1"/>
          <p:nvPr>
            <p:ph type="title"/>
          </p:nvPr>
        </p:nvSpPr>
        <p:spPr>
          <a:xfrm>
            <a:off x="970200" y="1116425"/>
            <a:ext cx="7203600" cy="1963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6000"/>
              <a:t>Future Directions</a:t>
            </a:r>
            <a:endParaRPr sz="6000"/>
          </a:p>
        </p:txBody>
      </p:sp>
      <p:sp>
        <p:nvSpPr>
          <p:cNvPr id="203" name="Google Shape;203;p30"/>
          <p:cNvSpPr txBox="1"/>
          <p:nvPr>
            <p:ph idx="1" type="body"/>
          </p:nvPr>
        </p:nvSpPr>
        <p:spPr>
          <a:xfrm>
            <a:off x="970200" y="3152225"/>
            <a:ext cx="7203600" cy="1300800"/>
          </a:xfrm>
          <a:prstGeom prst="rect">
            <a:avLst/>
          </a:prstGeom>
        </p:spPr>
        <p:txBody>
          <a:bodyPr anchorCtr="0" anchor="t" bIns="91425" lIns="91425" spcFirstLastPara="1" rIns="91425" wrap="square" tIns="91425">
            <a:noAutofit/>
          </a:bodyPr>
          <a:lstStyle/>
          <a:p>
            <a:pPr indent="0" lvl="0" marL="0" rtl="0" algn="ctr">
              <a:spcBef>
                <a:spcPts val="0"/>
              </a:spcBef>
              <a:spcAft>
                <a:spcPts val="1600"/>
              </a:spcAft>
              <a:buNone/>
            </a:pPr>
            <a:r>
              <a:rPr lang="en"/>
              <a:t>Model Data Bias</a:t>
            </a:r>
            <a:endParaRPr/>
          </a:p>
        </p:txBody>
      </p:sp>
      <p:sp>
        <p:nvSpPr>
          <p:cNvPr id="204" name="Google Shape;204;p3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205" name="Google Shape;205;p30"/>
          <p:cNvSpPr txBox="1"/>
          <p:nvPr>
            <p:ph idx="1" type="body"/>
          </p:nvPr>
        </p:nvSpPr>
        <p:spPr>
          <a:xfrm>
            <a:off x="970200" y="3152225"/>
            <a:ext cx="7203600" cy="1300800"/>
          </a:xfrm>
          <a:prstGeom prst="rect">
            <a:avLst/>
          </a:prstGeom>
          <a:solidFill>
            <a:srgbClr val="E9F2F5"/>
          </a:solidFill>
        </p:spPr>
        <p:txBody>
          <a:bodyPr anchorCtr="0" anchor="t" bIns="91425" lIns="91425" spcFirstLastPara="1" rIns="91425" wrap="square" tIns="91425">
            <a:noAutofit/>
          </a:bodyPr>
          <a:lstStyle/>
          <a:p>
            <a:pPr indent="0" lvl="0" marL="0" rtl="0" algn="ctr">
              <a:spcBef>
                <a:spcPts val="0"/>
              </a:spcBef>
              <a:spcAft>
                <a:spcPts val="1600"/>
              </a:spcAft>
              <a:buNone/>
            </a:pPr>
            <a:r>
              <a:rPr lang="en"/>
              <a:t>Observational Data</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9" name="Shape 209"/>
        <p:cNvGrpSpPr/>
        <p:nvPr/>
      </p:nvGrpSpPr>
      <p:grpSpPr>
        <a:xfrm>
          <a:off x="0" y="0"/>
          <a:ext cx="0" cy="0"/>
          <a:chOff x="0" y="0"/>
          <a:chExt cx="0" cy="0"/>
        </a:xfrm>
      </p:grpSpPr>
      <p:sp>
        <p:nvSpPr>
          <p:cNvPr id="210" name="Google Shape;210;p31"/>
          <p:cNvSpPr txBox="1"/>
          <p:nvPr>
            <p:ph idx="1" type="body"/>
          </p:nvPr>
        </p:nvSpPr>
        <p:spPr>
          <a:xfrm>
            <a:off x="311700" y="2113050"/>
            <a:ext cx="4295700" cy="2410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Thank you for listening and a special thanks to my </a:t>
            </a:r>
            <a:r>
              <a:rPr lang="en"/>
              <a:t>advisor</a:t>
            </a:r>
            <a:r>
              <a:rPr lang="en"/>
              <a:t>, Professor Gretchen Keppel-Aleks, for supporting me and this project for the past two years!</a:t>
            </a:r>
            <a:endParaRPr/>
          </a:p>
        </p:txBody>
      </p:sp>
      <p:sp>
        <p:nvSpPr>
          <p:cNvPr id="211" name="Google Shape;211;p31"/>
          <p:cNvSpPr txBox="1"/>
          <p:nvPr>
            <p:ph type="title"/>
          </p:nvPr>
        </p:nvSpPr>
        <p:spPr>
          <a:xfrm>
            <a:off x="311700" y="619850"/>
            <a:ext cx="4295700" cy="1128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Questions</a:t>
            </a:r>
            <a:endParaRPr/>
          </a:p>
        </p:txBody>
      </p:sp>
      <p:sp>
        <p:nvSpPr>
          <p:cNvPr id="212" name="Google Shape;212;p31"/>
          <p:cNvSpPr/>
          <p:nvPr/>
        </p:nvSpPr>
        <p:spPr>
          <a:xfrm>
            <a:off x="5044250" y="1109925"/>
            <a:ext cx="3573300" cy="2779200"/>
          </a:xfrm>
          <a:prstGeom prst="rect">
            <a:avLst/>
          </a:prstGeom>
          <a:solidFill>
            <a:srgbClr val="00274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13" name="Google Shape;213;p31"/>
          <p:cNvPicPr preferRelativeResize="0"/>
          <p:nvPr/>
        </p:nvPicPr>
        <p:blipFill>
          <a:blip r:embed="rId3">
            <a:alphaModFix/>
          </a:blip>
          <a:stretch>
            <a:fillRect/>
          </a:stretch>
        </p:blipFill>
        <p:spPr>
          <a:xfrm>
            <a:off x="5441300" y="1109925"/>
            <a:ext cx="2779199" cy="2779199"/>
          </a:xfrm>
          <a:prstGeom prst="rect">
            <a:avLst/>
          </a:prstGeom>
          <a:noFill/>
          <a:ln>
            <a:noFill/>
          </a:ln>
        </p:spPr>
      </p:pic>
      <p:sp>
        <p:nvSpPr>
          <p:cNvPr id="214" name="Google Shape;214;p3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1D7491"/>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