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6" r:id="rId2"/>
  </p:sldIdLst>
  <p:sldSz cx="9144000" cy="6858000" type="screen4x3"/>
  <p:notesSz cx="6858000" cy="9144000"/>
  <p:embeddedFontLst>
    <p:embeddedFont>
      <p:font typeface="EB Garamond" pitchFamily="2" charset="0"/>
      <p:regular r:id="rId4"/>
      <p:bold r:id="rId5"/>
      <p:italic r:id="rId6"/>
      <p:boldItalic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1904" y="-2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9ce006187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 sz="1250">
                <a:solidFill>
                  <a:schemeClr val="dk1"/>
                </a:solidFill>
                <a:highlight>
                  <a:srgbClr val="F2F2F2"/>
                </a:highlight>
                <a:latin typeface="Times New Roman"/>
                <a:ea typeface="Times New Roman"/>
                <a:cs typeface="Times New Roman"/>
                <a:sym typeface="Times New Roman"/>
              </a:rPr>
              <a:t>*Process flow needs what is moving for each arrow</a:t>
            </a:r>
            <a:endParaRPr sz="1250">
              <a:solidFill>
                <a:schemeClr val="dk1"/>
              </a:solidFill>
              <a:highlight>
                <a:srgbClr val="F2F2F2"/>
              </a:highlight>
              <a:latin typeface="Times New Roman"/>
              <a:ea typeface="Times New Roman"/>
              <a:cs typeface="Times New Roman"/>
              <a:sym typeface="Times New Roman"/>
            </a:endParaRPr>
          </a:p>
          <a:p>
            <a:pPr marL="0" marR="0" lvl="0" indent="0" algn="l" rtl="0">
              <a:lnSpc>
                <a:spcPct val="115000"/>
              </a:lnSpc>
              <a:spcBef>
                <a:spcPts val="0"/>
              </a:spcBef>
              <a:spcAft>
                <a:spcPts val="0"/>
              </a:spcAft>
              <a:buClr>
                <a:schemeClr val="dk1"/>
              </a:buClr>
              <a:buSzPts val="1100"/>
              <a:buFont typeface="Arial"/>
              <a:buNone/>
            </a:pPr>
            <a:r>
              <a:rPr lang="en" sz="1250">
                <a:solidFill>
                  <a:schemeClr val="dk1"/>
                </a:solidFill>
                <a:highlight>
                  <a:srgbClr val="F2F2F2"/>
                </a:highlight>
                <a:latin typeface="Times New Roman"/>
                <a:ea typeface="Times New Roman"/>
                <a:cs typeface="Times New Roman"/>
                <a:sym typeface="Times New Roman"/>
              </a:rPr>
              <a:t>Opportunity/Problem</a:t>
            </a:r>
            <a:endParaRPr sz="1250">
              <a:solidFill>
                <a:schemeClr val="dk1"/>
              </a:solidFill>
              <a:highlight>
                <a:srgbClr val="F2F2F2"/>
              </a:highlight>
              <a:latin typeface="Times New Roman"/>
              <a:ea typeface="Times New Roman"/>
              <a:cs typeface="Times New Roman"/>
              <a:sym typeface="Times New Roman"/>
            </a:endParaRPr>
          </a:p>
          <a:p>
            <a:pPr marL="0" marR="0" lvl="0" indent="0" algn="l" rtl="0">
              <a:lnSpc>
                <a:spcPct val="115000"/>
              </a:lnSpc>
              <a:spcBef>
                <a:spcPts val="0"/>
              </a:spcBef>
              <a:spcAft>
                <a:spcPts val="0"/>
              </a:spcAft>
              <a:buClr>
                <a:schemeClr val="dk1"/>
              </a:buClr>
              <a:buSzPts val="1100"/>
              <a:buFont typeface="Arial"/>
              <a:buNone/>
            </a:pPr>
            <a:r>
              <a:rPr lang="en" sz="1250">
                <a:solidFill>
                  <a:schemeClr val="dk1"/>
                </a:solidFill>
                <a:highlight>
                  <a:srgbClr val="F2F2F2"/>
                </a:highlight>
              </a:rPr>
              <a:t>•</a:t>
            </a:r>
            <a:r>
              <a:rPr lang="en" sz="1250">
                <a:solidFill>
                  <a:schemeClr val="dk1"/>
                </a:solidFill>
                <a:highlight>
                  <a:srgbClr val="F2F2F2"/>
                </a:highlight>
                <a:latin typeface="Times New Roman"/>
                <a:ea typeface="Times New Roman"/>
                <a:cs typeface="Times New Roman"/>
                <a:sym typeface="Times New Roman"/>
              </a:rPr>
              <a:t>Goals/Objectives</a:t>
            </a:r>
            <a:endParaRPr sz="1250">
              <a:solidFill>
                <a:schemeClr val="dk1"/>
              </a:solidFill>
              <a:highlight>
                <a:srgbClr val="F2F2F2"/>
              </a:highlight>
              <a:latin typeface="Times New Roman"/>
              <a:ea typeface="Times New Roman"/>
              <a:cs typeface="Times New Roman"/>
              <a:sym typeface="Times New Roman"/>
            </a:endParaRPr>
          </a:p>
          <a:p>
            <a:pPr marL="0" marR="0" lvl="0" indent="0" algn="l" rtl="0">
              <a:lnSpc>
                <a:spcPct val="115000"/>
              </a:lnSpc>
              <a:spcBef>
                <a:spcPts val="0"/>
              </a:spcBef>
              <a:spcAft>
                <a:spcPts val="0"/>
              </a:spcAft>
              <a:buClr>
                <a:schemeClr val="dk1"/>
              </a:buClr>
              <a:buSzPts val="1100"/>
              <a:buFont typeface="Arial"/>
              <a:buNone/>
            </a:pPr>
            <a:r>
              <a:rPr lang="en" sz="1250">
                <a:solidFill>
                  <a:schemeClr val="dk1"/>
                </a:solidFill>
                <a:highlight>
                  <a:srgbClr val="F2F2F2"/>
                </a:highlight>
              </a:rPr>
              <a:t>•</a:t>
            </a:r>
            <a:r>
              <a:rPr lang="en" sz="1250">
                <a:solidFill>
                  <a:schemeClr val="dk1"/>
                </a:solidFill>
                <a:highlight>
                  <a:srgbClr val="F2F2F2"/>
                </a:highlight>
                <a:latin typeface="Times New Roman"/>
                <a:ea typeface="Times New Roman"/>
                <a:cs typeface="Times New Roman"/>
                <a:sym typeface="Times New Roman"/>
              </a:rPr>
              <a:t>Experimental Design</a:t>
            </a:r>
            <a:endParaRPr sz="1250">
              <a:solidFill>
                <a:schemeClr val="dk1"/>
              </a:solidFill>
              <a:highlight>
                <a:srgbClr val="F2F2F2"/>
              </a:highlight>
              <a:latin typeface="Times New Roman"/>
              <a:ea typeface="Times New Roman"/>
              <a:cs typeface="Times New Roman"/>
              <a:sym typeface="Times New Roman"/>
            </a:endParaRPr>
          </a:p>
          <a:p>
            <a:pPr marL="0" marR="0" lvl="0" indent="0" algn="l" rtl="0">
              <a:lnSpc>
                <a:spcPct val="115000"/>
              </a:lnSpc>
              <a:spcBef>
                <a:spcPts val="0"/>
              </a:spcBef>
              <a:spcAft>
                <a:spcPts val="0"/>
              </a:spcAft>
              <a:buClr>
                <a:schemeClr val="dk1"/>
              </a:buClr>
              <a:buSzPts val="1100"/>
              <a:buFont typeface="Arial"/>
              <a:buNone/>
            </a:pPr>
            <a:r>
              <a:rPr lang="en" sz="1250">
                <a:solidFill>
                  <a:schemeClr val="dk1"/>
                </a:solidFill>
                <a:highlight>
                  <a:srgbClr val="F2F2F2"/>
                </a:highlight>
              </a:rPr>
              <a:t>•</a:t>
            </a:r>
            <a:r>
              <a:rPr lang="en" sz="1250">
                <a:solidFill>
                  <a:schemeClr val="dk1"/>
                </a:solidFill>
                <a:highlight>
                  <a:srgbClr val="F2F2F2"/>
                </a:highlight>
                <a:latin typeface="Times New Roman"/>
                <a:ea typeface="Times New Roman"/>
                <a:cs typeface="Times New Roman"/>
                <a:sym typeface="Times New Roman"/>
              </a:rPr>
              <a:t>Process Design</a:t>
            </a:r>
            <a:endParaRPr sz="1250">
              <a:solidFill>
                <a:schemeClr val="dk1"/>
              </a:solidFill>
              <a:highlight>
                <a:srgbClr val="F2F2F2"/>
              </a:highlight>
              <a:latin typeface="Times New Roman"/>
              <a:ea typeface="Times New Roman"/>
              <a:cs typeface="Times New Roman"/>
              <a:sym typeface="Times New Roman"/>
            </a:endParaRPr>
          </a:p>
          <a:p>
            <a:pPr marL="0" marR="0" lvl="0" indent="0" algn="l" rtl="0">
              <a:lnSpc>
                <a:spcPct val="115000"/>
              </a:lnSpc>
              <a:spcBef>
                <a:spcPts val="0"/>
              </a:spcBef>
              <a:spcAft>
                <a:spcPts val="0"/>
              </a:spcAft>
              <a:buClr>
                <a:schemeClr val="dk1"/>
              </a:buClr>
              <a:buSzPts val="1100"/>
              <a:buFont typeface="Arial"/>
              <a:buNone/>
            </a:pPr>
            <a:r>
              <a:rPr lang="en" sz="1250">
                <a:solidFill>
                  <a:schemeClr val="dk1"/>
                </a:solidFill>
                <a:highlight>
                  <a:srgbClr val="F2F2F2"/>
                </a:highlight>
              </a:rPr>
              <a:t>•</a:t>
            </a:r>
            <a:r>
              <a:rPr lang="en" sz="1250">
                <a:solidFill>
                  <a:schemeClr val="dk1"/>
                </a:solidFill>
                <a:highlight>
                  <a:srgbClr val="F2F2F2"/>
                </a:highlight>
                <a:latin typeface="Times New Roman"/>
                <a:ea typeface="Times New Roman"/>
                <a:cs typeface="Times New Roman"/>
                <a:sym typeface="Times New Roman"/>
              </a:rPr>
              <a:t>Research Findings</a:t>
            </a:r>
            <a:endParaRPr sz="1250">
              <a:solidFill>
                <a:schemeClr val="dk1"/>
              </a:solidFill>
              <a:highlight>
                <a:srgbClr val="F2F2F2"/>
              </a:highlight>
              <a:latin typeface="Times New Roman"/>
              <a:ea typeface="Times New Roman"/>
              <a:cs typeface="Times New Roman"/>
              <a:sym typeface="Times New Roman"/>
            </a:endParaRPr>
          </a:p>
          <a:p>
            <a:pPr marL="0" marR="0" lvl="0" indent="0" algn="l" rtl="0">
              <a:lnSpc>
                <a:spcPct val="115000"/>
              </a:lnSpc>
              <a:spcBef>
                <a:spcPts val="0"/>
              </a:spcBef>
              <a:spcAft>
                <a:spcPts val="0"/>
              </a:spcAft>
              <a:buClr>
                <a:schemeClr val="dk1"/>
              </a:buClr>
              <a:buSzPts val="1100"/>
              <a:buFont typeface="Arial"/>
              <a:buNone/>
            </a:pPr>
            <a:r>
              <a:rPr lang="en" sz="1250">
                <a:solidFill>
                  <a:schemeClr val="dk1"/>
                </a:solidFill>
                <a:highlight>
                  <a:srgbClr val="F2F2F2"/>
                </a:highlight>
              </a:rPr>
              <a:t>•</a:t>
            </a:r>
            <a:r>
              <a:rPr lang="en" sz="1250">
                <a:solidFill>
                  <a:schemeClr val="dk1"/>
                </a:solidFill>
                <a:highlight>
                  <a:srgbClr val="F2F2F2"/>
                </a:highlight>
                <a:latin typeface="Times New Roman"/>
                <a:ea typeface="Times New Roman"/>
                <a:cs typeface="Times New Roman"/>
                <a:sym typeface="Times New Roman"/>
              </a:rPr>
              <a:t>Recommendations</a:t>
            </a:r>
            <a:endParaRPr sz="1250">
              <a:solidFill>
                <a:schemeClr val="dk1"/>
              </a:solidFill>
              <a:highlight>
                <a:srgbClr val="F2F2F2"/>
              </a:highlight>
              <a:latin typeface="Times New Roman"/>
              <a:ea typeface="Times New Roman"/>
              <a:cs typeface="Times New Roman"/>
              <a:sym typeface="Times New Roman"/>
            </a:endParaRPr>
          </a:p>
          <a:p>
            <a:pPr marL="0" marR="0" lvl="0" indent="0" algn="l" rtl="0">
              <a:lnSpc>
                <a:spcPct val="115000"/>
              </a:lnSpc>
              <a:spcBef>
                <a:spcPts val="0"/>
              </a:spcBef>
              <a:spcAft>
                <a:spcPts val="0"/>
              </a:spcAft>
              <a:buClr>
                <a:schemeClr val="dk1"/>
              </a:buClr>
              <a:buSzPts val="1100"/>
              <a:buFont typeface="Arial"/>
              <a:buNone/>
            </a:pPr>
            <a:r>
              <a:rPr lang="en" sz="1250">
                <a:solidFill>
                  <a:schemeClr val="dk1"/>
                </a:solidFill>
                <a:highlight>
                  <a:srgbClr val="F2F2F2"/>
                </a:highlight>
                <a:latin typeface="Times New Roman"/>
                <a:ea typeface="Times New Roman"/>
                <a:cs typeface="Times New Roman"/>
                <a:sym typeface="Times New Roman"/>
              </a:rPr>
              <a:t>/Proposed Solution(s)</a:t>
            </a:r>
            <a:endParaRPr sz="1250">
              <a:solidFill>
                <a:schemeClr val="dk1"/>
              </a:solidFill>
              <a:highlight>
                <a:srgbClr val="F2F2F2"/>
              </a:highlight>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52" name="Google Shape;52;g19ce006187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8C7FF"/>
        </a:solidFill>
        <a:effectLst/>
      </p:bgPr>
    </p:bg>
    <p:spTree>
      <p:nvGrpSpPr>
        <p:cNvPr id="1" name="Shape 53"/>
        <p:cNvGrpSpPr/>
        <p:nvPr/>
      </p:nvGrpSpPr>
      <p:grpSpPr>
        <a:xfrm>
          <a:off x="0" y="0"/>
          <a:ext cx="0" cy="0"/>
          <a:chOff x="0" y="0"/>
          <a:chExt cx="0" cy="0"/>
        </a:xfrm>
      </p:grpSpPr>
      <p:sp>
        <p:nvSpPr>
          <p:cNvPr id="54" name="Google Shape;54;p13"/>
          <p:cNvSpPr/>
          <p:nvPr/>
        </p:nvSpPr>
        <p:spPr>
          <a:xfrm>
            <a:off x="18288" y="914400"/>
            <a:ext cx="2066400" cy="2706600"/>
          </a:xfrm>
          <a:prstGeom prst="rect">
            <a:avLst/>
          </a:prstGeom>
          <a:solidFill>
            <a:srgbClr val="FFFDF0"/>
          </a:solidFill>
          <a:ln w="38100" cap="flat" cmpd="sng">
            <a:solidFill>
              <a:schemeClr val="dk2"/>
            </a:solidFill>
            <a:prstDash val="solid"/>
            <a:round/>
            <a:headEnd type="none" w="sm" len="sm"/>
            <a:tailEnd type="none" w="sm" len="sm"/>
          </a:ln>
        </p:spPr>
        <p:txBody>
          <a:bodyPr spcFirstLastPara="1" wrap="square" lIns="17450" tIns="17450" rIns="17450" bIns="17450" anchor="ctr" anchorCtr="0">
            <a:noAutofit/>
          </a:bodyPr>
          <a:lstStyle/>
          <a:p>
            <a:pPr marL="0" lvl="0" indent="0" algn="l" rtl="0">
              <a:spcBef>
                <a:spcPts val="0"/>
              </a:spcBef>
              <a:spcAft>
                <a:spcPts val="0"/>
              </a:spcAft>
              <a:buNone/>
            </a:pPr>
            <a:endParaRPr/>
          </a:p>
        </p:txBody>
      </p:sp>
      <p:sp>
        <p:nvSpPr>
          <p:cNvPr id="55" name="Google Shape;55;p13"/>
          <p:cNvSpPr/>
          <p:nvPr/>
        </p:nvSpPr>
        <p:spPr>
          <a:xfrm>
            <a:off x="18300" y="3694176"/>
            <a:ext cx="2066400" cy="3145500"/>
          </a:xfrm>
          <a:prstGeom prst="rect">
            <a:avLst/>
          </a:prstGeom>
          <a:solidFill>
            <a:srgbClr val="FFFDF0"/>
          </a:solidFill>
          <a:ln w="38100" cap="flat" cmpd="sng">
            <a:solidFill>
              <a:schemeClr val="dk2"/>
            </a:solidFill>
            <a:prstDash val="solid"/>
            <a:round/>
            <a:headEnd type="none" w="sm" len="sm"/>
            <a:tailEnd type="none" w="sm" len="sm"/>
          </a:ln>
        </p:spPr>
        <p:txBody>
          <a:bodyPr spcFirstLastPara="1" wrap="square" lIns="17450" tIns="17450" rIns="17450" bIns="17450" anchor="ctr" anchorCtr="0">
            <a:noAutofit/>
          </a:bodyPr>
          <a:lstStyle/>
          <a:p>
            <a:pPr marL="0" lvl="0" indent="0" algn="l" rtl="0">
              <a:spcBef>
                <a:spcPts val="0"/>
              </a:spcBef>
              <a:spcAft>
                <a:spcPts val="0"/>
              </a:spcAft>
              <a:buNone/>
            </a:pPr>
            <a:endParaRPr/>
          </a:p>
        </p:txBody>
      </p:sp>
      <p:sp>
        <p:nvSpPr>
          <p:cNvPr id="56" name="Google Shape;56;p13"/>
          <p:cNvSpPr/>
          <p:nvPr/>
        </p:nvSpPr>
        <p:spPr>
          <a:xfrm>
            <a:off x="18300" y="18288"/>
            <a:ext cx="9107400" cy="822900"/>
          </a:xfrm>
          <a:prstGeom prst="rect">
            <a:avLst/>
          </a:prstGeom>
          <a:solidFill>
            <a:srgbClr val="FFFDF0"/>
          </a:solidFill>
          <a:ln w="38100" cap="flat" cmpd="sng">
            <a:solidFill>
              <a:schemeClr val="dk2"/>
            </a:solidFill>
            <a:prstDash val="solid"/>
            <a:round/>
            <a:headEnd type="none" w="sm" len="sm"/>
            <a:tailEnd type="none" w="sm" len="sm"/>
          </a:ln>
        </p:spPr>
        <p:txBody>
          <a:bodyPr spcFirstLastPara="1" wrap="square" lIns="17450" tIns="17450" rIns="17450" bIns="17450" anchor="ctr" anchorCtr="0">
            <a:noAutofit/>
          </a:bodyPr>
          <a:lstStyle/>
          <a:p>
            <a:pPr marL="0" lvl="0" indent="0" algn="l" rtl="0">
              <a:spcBef>
                <a:spcPts val="0"/>
              </a:spcBef>
              <a:spcAft>
                <a:spcPts val="0"/>
              </a:spcAft>
              <a:buNone/>
            </a:pPr>
            <a:endParaRPr/>
          </a:p>
        </p:txBody>
      </p:sp>
      <p:sp>
        <p:nvSpPr>
          <p:cNvPr id="57" name="Google Shape;57;p13"/>
          <p:cNvSpPr txBox="1"/>
          <p:nvPr/>
        </p:nvSpPr>
        <p:spPr>
          <a:xfrm>
            <a:off x="952700" y="36563"/>
            <a:ext cx="7820100" cy="603000"/>
          </a:xfrm>
          <a:prstGeom prst="rect">
            <a:avLst/>
          </a:prstGeom>
          <a:noFill/>
          <a:ln>
            <a:noFill/>
          </a:ln>
        </p:spPr>
        <p:txBody>
          <a:bodyPr spcFirstLastPara="1" wrap="square" lIns="17450" tIns="17450" rIns="17450" bIns="17450" anchor="ctr" anchorCtr="0">
            <a:noAutofit/>
          </a:bodyPr>
          <a:lstStyle/>
          <a:p>
            <a:pPr marL="0" lvl="0" indent="0" algn="ctr" rtl="0">
              <a:lnSpc>
                <a:spcPct val="70000"/>
              </a:lnSpc>
              <a:spcBef>
                <a:spcPts val="0"/>
              </a:spcBef>
              <a:spcAft>
                <a:spcPts val="0"/>
              </a:spcAft>
              <a:buClr>
                <a:schemeClr val="dk1"/>
              </a:buClr>
              <a:buSzPts val="200"/>
              <a:buFont typeface="Arial"/>
              <a:buNone/>
            </a:pPr>
            <a:r>
              <a:rPr lang="en" sz="2200">
                <a:latin typeface="EB Garamond"/>
                <a:ea typeface="EB Garamond"/>
                <a:cs typeface="EB Garamond"/>
                <a:sym typeface="EB Garamond"/>
              </a:rPr>
              <a:t>Mediators Allowing Users to Control </a:t>
            </a:r>
            <a:endParaRPr sz="2200">
              <a:latin typeface="EB Garamond"/>
              <a:ea typeface="EB Garamond"/>
              <a:cs typeface="EB Garamond"/>
              <a:sym typeface="EB Garamond"/>
            </a:endParaRPr>
          </a:p>
          <a:p>
            <a:pPr marL="0" lvl="0" indent="0" algn="ctr" rtl="0">
              <a:lnSpc>
                <a:spcPct val="70000"/>
              </a:lnSpc>
              <a:spcBef>
                <a:spcPts val="0"/>
              </a:spcBef>
              <a:spcAft>
                <a:spcPts val="0"/>
              </a:spcAft>
              <a:buClr>
                <a:schemeClr val="dk1"/>
              </a:buClr>
              <a:buSzPts val="200"/>
              <a:buFont typeface="Arial"/>
              <a:buNone/>
            </a:pPr>
            <a:r>
              <a:rPr lang="en" sz="2200">
                <a:latin typeface="EB Garamond"/>
                <a:ea typeface="EB Garamond"/>
                <a:cs typeface="EB Garamond"/>
                <a:sym typeface="EB Garamond"/>
              </a:rPr>
              <a:t>Amount of Information Given When Using Technology</a:t>
            </a:r>
            <a:endParaRPr sz="2200">
              <a:latin typeface="EB Garamond"/>
              <a:ea typeface="EB Garamond"/>
              <a:cs typeface="EB Garamond"/>
              <a:sym typeface="EB Garamond"/>
            </a:endParaRPr>
          </a:p>
        </p:txBody>
      </p:sp>
      <p:sp>
        <p:nvSpPr>
          <p:cNvPr id="58" name="Google Shape;58;p13"/>
          <p:cNvSpPr/>
          <p:nvPr/>
        </p:nvSpPr>
        <p:spPr>
          <a:xfrm>
            <a:off x="2157975" y="914400"/>
            <a:ext cx="4827900" cy="5925300"/>
          </a:xfrm>
          <a:prstGeom prst="rect">
            <a:avLst/>
          </a:prstGeom>
          <a:solidFill>
            <a:srgbClr val="FFFDF0"/>
          </a:solidFill>
          <a:ln w="38100" cap="flat" cmpd="sng">
            <a:solidFill>
              <a:schemeClr val="dk2"/>
            </a:solidFill>
            <a:prstDash val="solid"/>
            <a:round/>
            <a:headEnd type="none" w="sm" len="sm"/>
            <a:tailEnd type="none" w="sm" len="sm"/>
          </a:ln>
        </p:spPr>
        <p:txBody>
          <a:bodyPr spcFirstLastPara="1" wrap="square" lIns="17450" tIns="17450" rIns="17450" bIns="17450" anchor="ctr" anchorCtr="0">
            <a:noAutofit/>
          </a:bodyPr>
          <a:lstStyle/>
          <a:p>
            <a:pPr marL="0" lvl="0" indent="0" algn="l" rtl="0">
              <a:spcBef>
                <a:spcPts val="0"/>
              </a:spcBef>
              <a:spcAft>
                <a:spcPts val="0"/>
              </a:spcAft>
              <a:buNone/>
            </a:pPr>
            <a:endParaRPr sz="300"/>
          </a:p>
        </p:txBody>
      </p:sp>
      <p:pic>
        <p:nvPicPr>
          <p:cNvPr id="59" name="Google Shape;59;p13"/>
          <p:cNvPicPr preferRelativeResize="0"/>
          <p:nvPr/>
        </p:nvPicPr>
        <p:blipFill>
          <a:blip r:embed="rId3">
            <a:alphaModFix/>
          </a:blip>
          <a:stretch>
            <a:fillRect/>
          </a:stretch>
        </p:blipFill>
        <p:spPr>
          <a:xfrm>
            <a:off x="36576" y="36576"/>
            <a:ext cx="786385" cy="786383"/>
          </a:xfrm>
          <a:prstGeom prst="rect">
            <a:avLst/>
          </a:prstGeom>
          <a:noFill/>
          <a:ln>
            <a:noFill/>
          </a:ln>
        </p:spPr>
      </p:pic>
      <p:sp>
        <p:nvSpPr>
          <p:cNvPr id="60" name="Google Shape;60;p13"/>
          <p:cNvSpPr txBox="1"/>
          <p:nvPr/>
        </p:nvSpPr>
        <p:spPr>
          <a:xfrm>
            <a:off x="837850" y="489425"/>
            <a:ext cx="8241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Times New Roman"/>
                <a:ea typeface="Times New Roman"/>
                <a:cs typeface="Times New Roman"/>
                <a:sym typeface="Times New Roman"/>
              </a:rPr>
              <a:t>Herbert Li (Honors Capstone)</a:t>
            </a:r>
            <a:endParaRPr>
              <a:latin typeface="Times New Roman"/>
              <a:ea typeface="Times New Roman"/>
              <a:cs typeface="Times New Roman"/>
              <a:sym typeface="Times New Roman"/>
            </a:endParaRPr>
          </a:p>
        </p:txBody>
      </p:sp>
      <p:sp>
        <p:nvSpPr>
          <p:cNvPr id="61" name="Google Shape;61;p13"/>
          <p:cNvSpPr/>
          <p:nvPr/>
        </p:nvSpPr>
        <p:spPr>
          <a:xfrm>
            <a:off x="7059168" y="914400"/>
            <a:ext cx="2066400" cy="2706600"/>
          </a:xfrm>
          <a:prstGeom prst="rect">
            <a:avLst/>
          </a:prstGeom>
          <a:solidFill>
            <a:srgbClr val="FFFDF0"/>
          </a:solidFill>
          <a:ln w="38100" cap="flat" cmpd="sng">
            <a:solidFill>
              <a:schemeClr val="dk2"/>
            </a:solidFill>
            <a:prstDash val="solid"/>
            <a:round/>
            <a:headEnd type="none" w="sm" len="sm"/>
            <a:tailEnd type="none" w="sm" len="sm"/>
          </a:ln>
        </p:spPr>
        <p:txBody>
          <a:bodyPr spcFirstLastPara="1" wrap="square" lIns="17450" tIns="17450" rIns="17450" bIns="17450" anchor="ctr" anchorCtr="0">
            <a:noAutofit/>
          </a:bodyPr>
          <a:lstStyle/>
          <a:p>
            <a:pPr marL="0" lvl="0" indent="0" algn="l" rtl="0">
              <a:spcBef>
                <a:spcPts val="0"/>
              </a:spcBef>
              <a:spcAft>
                <a:spcPts val="0"/>
              </a:spcAft>
              <a:buNone/>
            </a:pPr>
            <a:endParaRPr/>
          </a:p>
        </p:txBody>
      </p:sp>
      <p:sp>
        <p:nvSpPr>
          <p:cNvPr id="62" name="Google Shape;62;p13"/>
          <p:cNvSpPr/>
          <p:nvPr/>
        </p:nvSpPr>
        <p:spPr>
          <a:xfrm>
            <a:off x="7059150" y="3694201"/>
            <a:ext cx="2066400" cy="3145500"/>
          </a:xfrm>
          <a:prstGeom prst="rect">
            <a:avLst/>
          </a:prstGeom>
          <a:solidFill>
            <a:srgbClr val="FFFDF0"/>
          </a:solidFill>
          <a:ln w="38100" cap="flat" cmpd="sng">
            <a:solidFill>
              <a:schemeClr val="dk2"/>
            </a:solidFill>
            <a:prstDash val="solid"/>
            <a:round/>
            <a:headEnd type="none" w="sm" len="sm"/>
            <a:tailEnd type="none" w="sm" len="sm"/>
          </a:ln>
        </p:spPr>
        <p:txBody>
          <a:bodyPr spcFirstLastPara="1" wrap="square" lIns="17450" tIns="17450" rIns="17450" bIns="17450" anchor="ctr" anchorCtr="0">
            <a:noAutofit/>
          </a:bodyPr>
          <a:lstStyle/>
          <a:p>
            <a:pPr marL="0" lvl="0" indent="0" algn="l" rtl="0">
              <a:spcBef>
                <a:spcPts val="0"/>
              </a:spcBef>
              <a:spcAft>
                <a:spcPts val="0"/>
              </a:spcAft>
              <a:buNone/>
            </a:pPr>
            <a:endParaRPr/>
          </a:p>
        </p:txBody>
      </p:sp>
      <p:sp>
        <p:nvSpPr>
          <p:cNvPr id="63" name="Google Shape;63;p13"/>
          <p:cNvSpPr txBox="1"/>
          <p:nvPr/>
        </p:nvSpPr>
        <p:spPr>
          <a:xfrm>
            <a:off x="57950" y="841248"/>
            <a:ext cx="2026800" cy="2832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0E101A"/>
                </a:solidFill>
                <a:latin typeface="Times New Roman"/>
                <a:ea typeface="Times New Roman"/>
                <a:cs typeface="Times New Roman"/>
                <a:sym typeface="Times New Roman"/>
              </a:rPr>
              <a:t>Abstract</a:t>
            </a:r>
            <a:endParaRPr sz="1200">
              <a:solidFill>
                <a:srgbClr val="0E101A"/>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1000">
                <a:solidFill>
                  <a:srgbClr val="0E101A"/>
                </a:solidFill>
                <a:latin typeface="Times New Roman"/>
                <a:ea typeface="Times New Roman"/>
                <a:cs typeface="Times New Roman"/>
                <a:sym typeface="Times New Roman"/>
              </a:rPr>
              <a:t>Technology can help tackle many issues, but technological innovation has outpaced our privacy protection. 94.9 million smart speakers, such as Amazon Alexa Echo and Google Home Assistant, are listening to us in our homes. People’s preferences, voices, and daily activities become accessible to other companies and sometimes are open to unwanted exploitation. To combat such an issue, I propose designing mediators with privacy preservation interventions to protect more of customers’ data when they interact with smart speakers. </a:t>
            </a:r>
            <a:endParaRPr sz="1000"/>
          </a:p>
        </p:txBody>
      </p:sp>
      <p:pic>
        <p:nvPicPr>
          <p:cNvPr id="64" name="Google Shape;64;p13"/>
          <p:cNvPicPr preferRelativeResize="0"/>
          <p:nvPr/>
        </p:nvPicPr>
        <p:blipFill>
          <a:blip r:embed="rId4">
            <a:alphaModFix/>
          </a:blip>
          <a:stretch>
            <a:fillRect/>
          </a:stretch>
        </p:blipFill>
        <p:spPr>
          <a:xfrm>
            <a:off x="2180976" y="950888"/>
            <a:ext cx="4781975" cy="1891162"/>
          </a:xfrm>
          <a:prstGeom prst="rect">
            <a:avLst/>
          </a:prstGeom>
          <a:noFill/>
          <a:ln>
            <a:noFill/>
          </a:ln>
        </p:spPr>
      </p:pic>
      <p:pic>
        <p:nvPicPr>
          <p:cNvPr id="65" name="Google Shape;65;p13"/>
          <p:cNvPicPr preferRelativeResize="0"/>
          <p:nvPr/>
        </p:nvPicPr>
        <p:blipFill>
          <a:blip r:embed="rId5">
            <a:alphaModFix/>
          </a:blip>
          <a:stretch>
            <a:fillRect/>
          </a:stretch>
        </p:blipFill>
        <p:spPr>
          <a:xfrm>
            <a:off x="2180987" y="5084064"/>
            <a:ext cx="2391026" cy="1408176"/>
          </a:xfrm>
          <a:prstGeom prst="rect">
            <a:avLst/>
          </a:prstGeom>
          <a:noFill/>
          <a:ln w="38100" cap="flat" cmpd="sng">
            <a:solidFill>
              <a:schemeClr val="dk2"/>
            </a:solidFill>
            <a:prstDash val="solid"/>
            <a:round/>
            <a:headEnd type="none" w="sm" len="sm"/>
            <a:tailEnd type="none" w="sm" len="sm"/>
          </a:ln>
        </p:spPr>
      </p:pic>
      <p:pic>
        <p:nvPicPr>
          <p:cNvPr id="66" name="Google Shape;66;p13"/>
          <p:cNvPicPr preferRelativeResize="0"/>
          <p:nvPr/>
        </p:nvPicPr>
        <p:blipFill>
          <a:blip r:embed="rId6">
            <a:alphaModFix/>
          </a:blip>
          <a:stretch>
            <a:fillRect/>
          </a:stretch>
        </p:blipFill>
        <p:spPr>
          <a:xfrm>
            <a:off x="4599432" y="5084064"/>
            <a:ext cx="2336468" cy="1399425"/>
          </a:xfrm>
          <a:prstGeom prst="rect">
            <a:avLst/>
          </a:prstGeom>
          <a:noFill/>
          <a:ln w="38100" cap="flat" cmpd="sng">
            <a:solidFill>
              <a:schemeClr val="dk2"/>
            </a:solidFill>
            <a:prstDash val="solid"/>
            <a:round/>
            <a:headEnd type="none" w="sm" len="sm"/>
            <a:tailEnd type="none" w="sm" len="sm"/>
          </a:ln>
        </p:spPr>
      </p:pic>
      <p:sp>
        <p:nvSpPr>
          <p:cNvPr id="67" name="Google Shape;67;p13"/>
          <p:cNvSpPr txBox="1"/>
          <p:nvPr/>
        </p:nvSpPr>
        <p:spPr>
          <a:xfrm>
            <a:off x="2192625" y="6473952"/>
            <a:ext cx="474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a:latin typeface="Times New Roman"/>
                <a:ea typeface="Times New Roman"/>
                <a:cs typeface="Times New Roman"/>
                <a:sym typeface="Times New Roman"/>
              </a:rPr>
              <a:t>Figure 3. </a:t>
            </a:r>
            <a:r>
              <a:rPr lang="en" sz="1000">
                <a:latin typeface="Times New Roman"/>
                <a:ea typeface="Times New Roman"/>
                <a:cs typeface="Times New Roman"/>
                <a:sym typeface="Times New Roman"/>
              </a:rPr>
              <a:t>Evaluation of converted voices from original voices and target voices. </a:t>
            </a:r>
            <a:endParaRPr sz="1000">
              <a:latin typeface="Times New Roman"/>
              <a:ea typeface="Times New Roman"/>
              <a:cs typeface="Times New Roman"/>
              <a:sym typeface="Times New Roman"/>
            </a:endParaRPr>
          </a:p>
        </p:txBody>
      </p:sp>
      <p:sp>
        <p:nvSpPr>
          <p:cNvPr id="68" name="Google Shape;68;p13"/>
          <p:cNvSpPr txBox="1"/>
          <p:nvPr/>
        </p:nvSpPr>
        <p:spPr>
          <a:xfrm>
            <a:off x="2192625" y="2779776"/>
            <a:ext cx="474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a:latin typeface="Times New Roman"/>
                <a:ea typeface="Times New Roman"/>
                <a:cs typeface="Times New Roman"/>
                <a:sym typeface="Times New Roman"/>
              </a:rPr>
              <a:t>Figure 1. </a:t>
            </a:r>
            <a:r>
              <a:rPr lang="en" sz="1000">
                <a:latin typeface="Times New Roman"/>
                <a:ea typeface="Times New Roman"/>
                <a:cs typeface="Times New Roman"/>
                <a:sym typeface="Times New Roman"/>
              </a:rPr>
              <a:t>Range of pitch shifts Alexa associates with each registered user</a:t>
            </a:r>
            <a:endParaRPr sz="1000">
              <a:latin typeface="Times New Roman"/>
              <a:ea typeface="Times New Roman"/>
              <a:cs typeface="Times New Roman"/>
              <a:sym typeface="Times New Roman"/>
            </a:endParaRPr>
          </a:p>
        </p:txBody>
      </p:sp>
      <p:pic>
        <p:nvPicPr>
          <p:cNvPr id="69" name="Google Shape;69;p13"/>
          <p:cNvPicPr preferRelativeResize="0"/>
          <p:nvPr/>
        </p:nvPicPr>
        <p:blipFill>
          <a:blip r:embed="rId7">
            <a:alphaModFix/>
          </a:blip>
          <a:stretch>
            <a:fillRect/>
          </a:stretch>
        </p:blipFill>
        <p:spPr>
          <a:xfrm>
            <a:off x="2200275" y="3135438"/>
            <a:ext cx="4743299" cy="1892808"/>
          </a:xfrm>
          <a:prstGeom prst="rect">
            <a:avLst/>
          </a:prstGeom>
          <a:noFill/>
          <a:ln w="38100" cap="flat" cmpd="sng">
            <a:solidFill>
              <a:schemeClr val="dk2"/>
            </a:solidFill>
            <a:prstDash val="solid"/>
            <a:round/>
            <a:headEnd type="none" w="sm" len="sm"/>
            <a:tailEnd type="none" w="sm" len="sm"/>
          </a:ln>
        </p:spPr>
      </p:pic>
      <p:sp>
        <p:nvSpPr>
          <p:cNvPr id="70" name="Google Shape;70;p13"/>
          <p:cNvSpPr txBox="1"/>
          <p:nvPr/>
        </p:nvSpPr>
        <p:spPr>
          <a:xfrm flipH="1">
            <a:off x="4414150" y="3118850"/>
            <a:ext cx="25488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a:latin typeface="Times New Roman"/>
                <a:ea typeface="Times New Roman"/>
                <a:cs typeface="Times New Roman"/>
                <a:sym typeface="Times New Roman"/>
              </a:rPr>
              <a:t>Figure 2.</a:t>
            </a:r>
            <a:r>
              <a:rPr lang="en" sz="1000">
                <a:latin typeface="Times New Roman"/>
                <a:ea typeface="Times New Roman"/>
                <a:cs typeface="Times New Roman"/>
                <a:sym typeface="Times New Roman"/>
              </a:rPr>
              <a:t> Apply external wakeword to activate mediator, conduct speech recognition and text to speech of users’ command in a different seletect voice. Combine stored “Alexa” wake word and command in the selected voice and output audio to Alexa device. </a:t>
            </a:r>
            <a:endParaRPr sz="1000">
              <a:latin typeface="Times New Roman"/>
              <a:ea typeface="Times New Roman"/>
              <a:cs typeface="Times New Roman"/>
              <a:sym typeface="Times New Roman"/>
            </a:endParaRPr>
          </a:p>
        </p:txBody>
      </p:sp>
      <p:sp>
        <p:nvSpPr>
          <p:cNvPr id="71" name="Google Shape;71;p13"/>
          <p:cNvSpPr txBox="1"/>
          <p:nvPr/>
        </p:nvSpPr>
        <p:spPr>
          <a:xfrm>
            <a:off x="57950" y="3617900"/>
            <a:ext cx="1970400" cy="380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0E101A"/>
                </a:solidFill>
                <a:latin typeface="Times New Roman"/>
                <a:ea typeface="Times New Roman"/>
                <a:cs typeface="Times New Roman"/>
                <a:sym typeface="Times New Roman"/>
              </a:rPr>
              <a:t>Objectives</a:t>
            </a:r>
            <a:endParaRPr sz="1200">
              <a:solidFill>
                <a:srgbClr val="0E101A"/>
              </a:solidFill>
              <a:latin typeface="Times New Roman"/>
              <a:ea typeface="Times New Roman"/>
              <a:cs typeface="Times New Roman"/>
              <a:sym typeface="Times New Roman"/>
            </a:endParaRPr>
          </a:p>
          <a:p>
            <a:pPr marL="0" lvl="0" indent="0" algn="l" rtl="0">
              <a:spcBef>
                <a:spcPts val="0"/>
              </a:spcBef>
              <a:spcAft>
                <a:spcPts val="0"/>
              </a:spcAft>
              <a:buNone/>
            </a:pPr>
            <a:r>
              <a:rPr lang="en" sz="1000">
                <a:latin typeface="Times New Roman"/>
                <a:ea typeface="Times New Roman"/>
                <a:cs typeface="Times New Roman"/>
                <a:sym typeface="Times New Roman"/>
              </a:rPr>
              <a:t>1. Allow people to control when devices collect their information. </a:t>
            </a:r>
            <a:endParaRPr sz="1000">
              <a:latin typeface="Times New Roman"/>
              <a:ea typeface="Times New Roman"/>
              <a:cs typeface="Times New Roman"/>
              <a:sym typeface="Times New Roman"/>
            </a:endParaRPr>
          </a:p>
          <a:p>
            <a:pPr marL="0" lvl="0" indent="0" algn="l" rtl="0">
              <a:spcBef>
                <a:spcPts val="0"/>
              </a:spcBef>
              <a:spcAft>
                <a:spcPts val="0"/>
              </a:spcAft>
              <a:buNone/>
            </a:pPr>
            <a:r>
              <a:rPr lang="en" sz="1000">
                <a:latin typeface="Times New Roman"/>
                <a:ea typeface="Times New Roman"/>
                <a:cs typeface="Times New Roman"/>
                <a:sym typeface="Times New Roman"/>
              </a:rPr>
              <a:t>2. Hide users’ information but still allow users to interact with smart speakers’ virtual assistants. </a:t>
            </a:r>
            <a:endParaRPr sz="1000">
              <a:latin typeface="Times New Roman"/>
              <a:ea typeface="Times New Roman"/>
              <a:cs typeface="Times New Roman"/>
              <a:sym typeface="Times New Roman"/>
            </a:endParaRPr>
          </a:p>
          <a:p>
            <a:pPr marL="0" lvl="0" indent="0" algn="l" rtl="0">
              <a:spcBef>
                <a:spcPts val="0"/>
              </a:spcBef>
              <a:spcAft>
                <a:spcPts val="0"/>
              </a:spcAft>
              <a:buNone/>
            </a:pPr>
            <a:r>
              <a:rPr lang="en" sz="1000">
                <a:latin typeface="Times New Roman"/>
                <a:ea typeface="Times New Roman"/>
                <a:cs typeface="Times New Roman"/>
                <a:sym typeface="Times New Roman"/>
              </a:rPr>
              <a:t>3. Mimic functionalities such as personalization in a safer way. </a:t>
            </a: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p>
            <a:pPr marL="0" lvl="0" indent="0" algn="l" rtl="0">
              <a:spcBef>
                <a:spcPts val="0"/>
              </a:spcBef>
              <a:spcAft>
                <a:spcPts val="0"/>
              </a:spcAft>
              <a:buNone/>
            </a:pPr>
            <a:r>
              <a:rPr lang="en" sz="1000">
                <a:latin typeface="Times New Roman"/>
                <a:ea typeface="Times New Roman"/>
                <a:cs typeface="Times New Roman"/>
                <a:sym typeface="Times New Roman"/>
              </a:rPr>
              <a:t>Smart speakers send users’ spoken commands to the cloud without informing users explicitly, and sometimes can collect users’ data even when users’ did not say the wakeword. The goal is to find the balance between privacy preservation, computational power, and usability. </a:t>
            </a:r>
            <a:endParaRPr sz="1000">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p:txBody>
      </p:sp>
      <p:sp>
        <p:nvSpPr>
          <p:cNvPr id="72" name="Google Shape;72;p13"/>
          <p:cNvSpPr txBox="1"/>
          <p:nvPr/>
        </p:nvSpPr>
        <p:spPr>
          <a:xfrm>
            <a:off x="7068350" y="841250"/>
            <a:ext cx="2066400" cy="2832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0E101A"/>
                </a:solidFill>
                <a:latin typeface="Times New Roman"/>
                <a:ea typeface="Times New Roman"/>
                <a:cs typeface="Times New Roman"/>
                <a:sym typeface="Times New Roman"/>
              </a:rPr>
              <a:t>Methods</a:t>
            </a:r>
            <a:endParaRPr sz="1000">
              <a:solidFill>
                <a:srgbClr val="0E101A"/>
              </a:solidFill>
              <a:latin typeface="Times New Roman"/>
              <a:ea typeface="Times New Roman"/>
              <a:cs typeface="Times New Roman"/>
              <a:sym typeface="Times New Roman"/>
            </a:endParaRPr>
          </a:p>
          <a:p>
            <a:pPr marL="0" lvl="0" indent="0" algn="l" rtl="0">
              <a:spcBef>
                <a:spcPts val="0"/>
              </a:spcBef>
              <a:spcAft>
                <a:spcPts val="0"/>
              </a:spcAft>
              <a:buNone/>
            </a:pPr>
            <a:r>
              <a:rPr lang="en" sz="1000">
                <a:solidFill>
                  <a:srgbClr val="0E101A"/>
                </a:solidFill>
                <a:latin typeface="Times New Roman"/>
                <a:ea typeface="Times New Roman"/>
                <a:cs typeface="Times New Roman"/>
                <a:sym typeface="Times New Roman"/>
              </a:rPr>
              <a:t>1. Pitch shift: Register pitch shifted voices as different users, and randomly pitch shift users’ voice command in a reasonable range to have obfuscation. </a:t>
            </a:r>
            <a:endParaRPr sz="1000">
              <a:solidFill>
                <a:srgbClr val="0E101A"/>
              </a:solidFill>
              <a:latin typeface="Times New Roman"/>
              <a:ea typeface="Times New Roman"/>
              <a:cs typeface="Times New Roman"/>
              <a:sym typeface="Times New Roman"/>
            </a:endParaRPr>
          </a:p>
          <a:p>
            <a:pPr marL="0" lvl="0" indent="0" algn="l" rtl="0">
              <a:spcBef>
                <a:spcPts val="0"/>
              </a:spcBef>
              <a:spcAft>
                <a:spcPts val="0"/>
              </a:spcAft>
              <a:buNone/>
            </a:pPr>
            <a:r>
              <a:rPr lang="en" sz="1000">
                <a:solidFill>
                  <a:srgbClr val="0E101A"/>
                </a:solidFill>
                <a:latin typeface="Times New Roman"/>
                <a:ea typeface="Times New Roman"/>
                <a:cs typeface="Times New Roman"/>
                <a:sym typeface="Times New Roman"/>
              </a:rPr>
              <a:t>2. External wake word &amp; speech recognition &amp; text to speech: activate mediator using external wakeword, and output transcribed user’s command in a different voice to Alexa. </a:t>
            </a:r>
            <a:endParaRPr sz="1000">
              <a:solidFill>
                <a:srgbClr val="0E101A"/>
              </a:solidFill>
              <a:latin typeface="Times New Roman"/>
              <a:ea typeface="Times New Roman"/>
              <a:cs typeface="Times New Roman"/>
              <a:sym typeface="Times New Roman"/>
            </a:endParaRPr>
          </a:p>
          <a:p>
            <a:pPr marL="0" lvl="0" indent="0" algn="l" rtl="0">
              <a:spcBef>
                <a:spcPts val="0"/>
              </a:spcBef>
              <a:spcAft>
                <a:spcPts val="0"/>
              </a:spcAft>
              <a:buNone/>
            </a:pPr>
            <a:r>
              <a:rPr lang="en" sz="1000">
                <a:solidFill>
                  <a:srgbClr val="0E101A"/>
                </a:solidFill>
                <a:latin typeface="Times New Roman"/>
                <a:ea typeface="Times New Roman"/>
                <a:cs typeface="Times New Roman"/>
                <a:sym typeface="Times New Roman"/>
              </a:rPr>
              <a:t>3. External wake word &amp; voice conversion: activate mediator using external wakeword and output converted user’s command using ML voice conversion methods. </a:t>
            </a:r>
            <a:endParaRPr sz="1000">
              <a:solidFill>
                <a:srgbClr val="0E101A"/>
              </a:solidFill>
              <a:latin typeface="Times New Roman"/>
              <a:ea typeface="Times New Roman"/>
              <a:cs typeface="Times New Roman"/>
              <a:sym typeface="Times New Roman"/>
            </a:endParaRPr>
          </a:p>
        </p:txBody>
      </p:sp>
      <p:sp>
        <p:nvSpPr>
          <p:cNvPr id="73" name="Google Shape;73;p13"/>
          <p:cNvSpPr txBox="1"/>
          <p:nvPr/>
        </p:nvSpPr>
        <p:spPr>
          <a:xfrm>
            <a:off x="7068350" y="3617900"/>
            <a:ext cx="2117400" cy="350862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dirty="0">
                <a:solidFill>
                  <a:srgbClr val="0E101A"/>
                </a:solidFill>
                <a:latin typeface="Times New Roman"/>
                <a:ea typeface="Times New Roman"/>
                <a:cs typeface="Times New Roman"/>
                <a:sym typeface="Times New Roman"/>
              </a:rPr>
              <a:t>Implications</a:t>
            </a:r>
            <a:endParaRPr sz="1200" dirty="0">
              <a:solidFill>
                <a:srgbClr val="0E101A"/>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1000" dirty="0">
                <a:solidFill>
                  <a:srgbClr val="0E101A"/>
                </a:solidFill>
                <a:latin typeface="Times New Roman"/>
                <a:ea typeface="Times New Roman"/>
                <a:cs typeface="Times New Roman"/>
                <a:sym typeface="Times New Roman"/>
              </a:rPr>
              <a:t>The mediator can help the National Institute of Standards and Technology determine reasonable criteria for privacy labels. Products with mechanisms implemented to preserve privacy following the discovered benchmark should receive privacy labels. Subsequently, customers can better discern products that protect their privacy, which helps motivate companies to implement privacy preservation mechanisms. If we gradually extend privacy labels to more spaces, privacy will no longer be just a bonus but a requirement and a human right.</a:t>
            </a:r>
            <a:endParaRPr sz="1000" dirty="0">
              <a:latin typeface="Times New Roman"/>
              <a:ea typeface="Times New Roman"/>
              <a:cs typeface="Times New Roman"/>
              <a:sym typeface="Times New Roman"/>
            </a:endParaRPr>
          </a:p>
          <a:p>
            <a:pPr marL="0" lvl="0" indent="0" algn="l" rtl="0">
              <a:spcBef>
                <a:spcPts val="0"/>
              </a:spcBef>
              <a:spcAft>
                <a:spcPts val="0"/>
              </a:spcAft>
              <a:buNone/>
            </a:pPr>
            <a:endParaRPr sz="1000" dirty="0">
              <a:latin typeface="Times New Roman"/>
              <a:ea typeface="Times New Roman"/>
              <a:cs typeface="Times New Roman"/>
              <a:sym typeface="Times New Roman"/>
            </a:endParaRPr>
          </a:p>
          <a:p>
            <a:pPr marL="0" lvl="0" indent="0" algn="l" rtl="0">
              <a:spcBef>
                <a:spcPts val="0"/>
              </a:spcBef>
              <a:spcAft>
                <a:spcPts val="0"/>
              </a:spcAft>
              <a:buNone/>
            </a:pPr>
            <a:endParaRPr sz="1000" dirty="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477</Words>
  <Application>Microsoft Macintosh PowerPoint</Application>
  <PresentationFormat>On-screen Show (4:3)</PresentationFormat>
  <Paragraphs>31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EB Garamond</vt:lpstr>
      <vt:lpstr>Times New Roman</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Li, Herbert</cp:lastModifiedBy>
  <cp:revision>1</cp:revision>
  <dcterms:modified xsi:type="dcterms:W3CDTF">2022-11-30T06:23:46Z</dcterms:modified>
</cp:coreProperties>
</file>