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9" r:id="rId1"/>
  </p:sldMasterIdLst>
  <p:sldIdLst>
    <p:sldId id="256" r:id="rId2"/>
    <p:sldId id="259" r:id="rId3"/>
    <p:sldId id="260" r:id="rId4"/>
    <p:sldId id="262" r:id="rId5"/>
    <p:sldId id="261" r:id="rId6"/>
    <p:sldId id="263" r:id="rId7"/>
    <p:sldId id="264" r:id="rId8"/>
    <p:sldId id="265" r:id="rId9"/>
    <p:sldId id="267" r:id="rId10"/>
    <p:sldId id="269"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9"/>
    <p:restoredTop sz="96260"/>
  </p:normalViewPr>
  <p:slideViewPr>
    <p:cSldViewPr snapToGrid="0" snapToObjects="1">
      <p:cViewPr varScale="1">
        <p:scale>
          <a:sx n="126" d="100"/>
          <a:sy n="126" d="100"/>
        </p:scale>
        <p:origin x="2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E6EE11-8DE7-5B4D-9EEF-A3CCBCD18F6F}" type="datetimeFigureOut">
              <a:rPr lang="en-US" smtClean="0"/>
              <a:t>12/19/22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60E3DA6-57E3-A64F-A0DF-F84542E0A239}" type="slidenum">
              <a:rPr lang="en-US" smtClean="0"/>
              <a:t>‹#›</a:t>
            </a:fld>
            <a:endParaRPr lang="en-US"/>
          </a:p>
        </p:txBody>
      </p:sp>
    </p:spTree>
    <p:extLst>
      <p:ext uri="{BB962C8B-B14F-4D97-AF65-F5344CB8AC3E}">
        <p14:creationId xmlns:p14="http://schemas.microsoft.com/office/powerpoint/2010/main" val="50110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6EE11-8DE7-5B4D-9EEF-A3CCBCD18F6F}" type="datetimeFigureOut">
              <a:rPr lang="en-US" smtClean="0"/>
              <a:t>12/19/22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2430861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38E6EE11-8DE7-5B4D-9EEF-A3CCBCD18F6F}" type="datetimeFigureOut">
              <a:rPr lang="en-US" smtClean="0"/>
              <a:t>12/19/22</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60E3DA6-57E3-A64F-A0DF-F84542E0A239}" type="slidenum">
              <a:rPr lang="en-US" smtClean="0"/>
              <a:t>‹#›</a:t>
            </a:fld>
            <a:endParaRPr lang="en-US"/>
          </a:p>
        </p:txBody>
      </p:sp>
    </p:spTree>
    <p:extLst>
      <p:ext uri="{BB962C8B-B14F-4D97-AF65-F5344CB8AC3E}">
        <p14:creationId xmlns:p14="http://schemas.microsoft.com/office/powerpoint/2010/main" val="67426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E6EE11-8DE7-5B4D-9EEF-A3CCBCD18F6F}" type="datetimeFigureOut">
              <a:rPr lang="en-US" smtClean="0"/>
              <a:t>12/19/22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8275439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E6EE11-8DE7-5B4D-9EEF-A3CCBCD18F6F}" type="datetimeFigureOut">
              <a:rPr lang="en-US" smtClean="0"/>
              <a:t>12/19/22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0E3DA6-57E3-A64F-A0DF-F84542E0A239}"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4254198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8E6EE11-8DE7-5B4D-9EEF-A3CCBCD18F6F}" type="datetimeFigureOut">
              <a:rPr lang="en-US" smtClean="0"/>
              <a:t>12/19/22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0E3DA6-57E3-A64F-A0DF-F84542E0A239}"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0563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E6EE11-8DE7-5B4D-9EEF-A3CCBCD18F6F}" type="datetimeFigureOut">
              <a:rPr lang="en-US" smtClean="0"/>
              <a:t>12/19/22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3185802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E6EE11-8DE7-5B4D-9EEF-A3CCBCD18F6F}" type="datetimeFigureOut">
              <a:rPr lang="en-US" smtClean="0"/>
              <a:t>12/19/22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149142024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E6EE11-8DE7-5B4D-9EEF-A3CCBCD18F6F}" type="datetimeFigureOut">
              <a:rPr lang="en-US" smtClean="0"/>
              <a:t>12/19/22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2340045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E6EE11-8DE7-5B4D-9EEF-A3CCBCD18F6F}" type="datetimeFigureOut">
              <a:rPr lang="en-US" smtClean="0"/>
              <a:t>12/19/22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375956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6EE11-8DE7-5B4D-9EEF-A3CCBCD18F6F}" type="datetimeFigureOut">
              <a:rPr lang="en-US" smtClean="0"/>
              <a:t>12/19/22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0E3DA6-57E3-A64F-A0DF-F84542E0A239}" type="slidenum">
              <a:rPr lang="en-US" smtClean="0"/>
              <a:t>‹#›</a:t>
            </a:fld>
            <a:endParaRPr lang="en-US"/>
          </a:p>
        </p:txBody>
      </p:sp>
    </p:spTree>
    <p:extLst>
      <p:ext uri="{BB962C8B-B14F-4D97-AF65-F5344CB8AC3E}">
        <p14:creationId xmlns:p14="http://schemas.microsoft.com/office/powerpoint/2010/main" val="167389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8E6EE11-8DE7-5B4D-9EEF-A3CCBCD18F6F}" type="datetimeFigureOut">
              <a:rPr lang="en-US" smtClean="0"/>
              <a:t>12/19/22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60E3DA6-57E3-A64F-A0DF-F84542E0A239}" type="slidenum">
              <a:rPr lang="en-US" smtClean="0"/>
              <a:t>‹#›</a:t>
            </a:fld>
            <a:endParaRPr lang="en-US"/>
          </a:p>
        </p:txBody>
      </p:sp>
    </p:spTree>
    <p:extLst>
      <p:ext uri="{BB962C8B-B14F-4D97-AF65-F5344CB8AC3E}">
        <p14:creationId xmlns:p14="http://schemas.microsoft.com/office/powerpoint/2010/main" val="246945498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5.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6ECF3A-87D7-575C-ECBA-A7D6CCEAF7FD}"/>
              </a:ext>
            </a:extLst>
          </p:cNvPr>
          <p:cNvSpPr>
            <a:spLocks noGrp="1"/>
          </p:cNvSpPr>
          <p:nvPr>
            <p:ph type="ctrTitle"/>
          </p:nvPr>
        </p:nvSpPr>
        <p:spPr>
          <a:xfrm>
            <a:off x="6556100" y="1360493"/>
            <a:ext cx="4972511" cy="3106732"/>
          </a:xfrm>
        </p:spPr>
        <p:txBody>
          <a:bodyPr anchor="b">
            <a:normAutofit/>
          </a:bodyPr>
          <a:lstStyle/>
          <a:p>
            <a:r>
              <a:rPr lang="en-US" sz="4500" dirty="0"/>
              <a:t>Opponent indifference in rating systems: a Theoretical Case for </a:t>
            </a:r>
            <a:r>
              <a:rPr lang="en-US" sz="4500" dirty="0" err="1"/>
              <a:t>Sonas</a:t>
            </a:r>
            <a:endParaRPr lang="en-US" sz="4500" dirty="0"/>
          </a:p>
        </p:txBody>
      </p:sp>
      <p:sp>
        <p:nvSpPr>
          <p:cNvPr id="3" name="Subtitle 2">
            <a:extLst>
              <a:ext uri="{FF2B5EF4-FFF2-40B4-BE49-F238E27FC236}">
                <a16:creationId xmlns:a16="http://schemas.microsoft.com/office/drawing/2014/main" id="{CACA179D-C10C-81DE-ACB0-77A3D245F891}"/>
              </a:ext>
            </a:extLst>
          </p:cNvPr>
          <p:cNvSpPr>
            <a:spLocks noGrp="1"/>
          </p:cNvSpPr>
          <p:nvPr>
            <p:ph type="subTitle" idx="1"/>
          </p:nvPr>
        </p:nvSpPr>
        <p:spPr>
          <a:xfrm>
            <a:off x="6556100" y="4687316"/>
            <a:ext cx="4972512" cy="1517088"/>
          </a:xfrm>
        </p:spPr>
        <p:txBody>
          <a:bodyPr>
            <a:normAutofit/>
          </a:bodyPr>
          <a:lstStyle/>
          <a:p>
            <a:r>
              <a:rPr lang="en-US" dirty="0"/>
              <a:t>Greg </a:t>
            </a:r>
            <a:r>
              <a:rPr lang="en-US" dirty="0" err="1"/>
              <a:t>Bodwin</a:t>
            </a:r>
            <a:r>
              <a:rPr lang="en-US" dirty="0"/>
              <a:t> and Forest Zhang</a:t>
            </a:r>
          </a:p>
        </p:txBody>
      </p:sp>
      <p:pic>
        <p:nvPicPr>
          <p:cNvPr id="5" name="Picture 4">
            <a:extLst>
              <a:ext uri="{FF2B5EF4-FFF2-40B4-BE49-F238E27FC236}">
                <a16:creationId xmlns:a16="http://schemas.microsoft.com/office/drawing/2014/main" id="{21338360-538D-C7E9-B08E-B2330DCE4AC7}"/>
              </a:ext>
            </a:extLst>
          </p:cNvPr>
          <p:cNvPicPr>
            <a:picLocks noChangeAspect="1"/>
          </p:cNvPicPr>
          <p:nvPr/>
        </p:nvPicPr>
        <p:blipFill rotWithShape="1">
          <a:blip r:embed="rId2"/>
          <a:srcRect l="1193" r="39476"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0" name="Freeform: Shape 19">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3037497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2">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4">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26">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D6E56C1-CA93-06B1-A9AF-2493B70B8DAB}"/>
              </a:ext>
            </a:extLst>
          </p:cNvPr>
          <p:cNvSpPr>
            <a:spLocks noGrp="1"/>
          </p:cNvSpPr>
          <p:nvPr>
            <p:ph type="title"/>
          </p:nvPr>
        </p:nvSpPr>
        <p:spPr>
          <a:xfrm>
            <a:off x="1069848" y="484632"/>
            <a:ext cx="10058400" cy="1609344"/>
          </a:xfrm>
        </p:spPr>
        <p:txBody>
          <a:bodyPr>
            <a:normAutofit/>
          </a:bodyPr>
          <a:lstStyle/>
          <a:p>
            <a:r>
              <a:rPr lang="en-US"/>
              <a:t>Motivation</a:t>
            </a:r>
            <a:endParaRPr lang="en-US" dirty="0"/>
          </a:p>
        </p:txBody>
      </p:sp>
      <p:pic>
        <p:nvPicPr>
          <p:cNvPr id="9" name="Picture 8" descr="First move of a chess game">
            <a:extLst>
              <a:ext uri="{FF2B5EF4-FFF2-40B4-BE49-F238E27FC236}">
                <a16:creationId xmlns:a16="http://schemas.microsoft.com/office/drawing/2014/main" id="{0033A968-2C94-932B-958B-D63217411DD6}"/>
              </a:ext>
            </a:extLst>
          </p:cNvPr>
          <p:cNvPicPr>
            <a:picLocks noChangeAspect="1"/>
          </p:cNvPicPr>
          <p:nvPr/>
        </p:nvPicPr>
        <p:blipFill rotWithShape="1">
          <a:blip r:embed="rId4"/>
          <a:srcRect r="23158" b="1"/>
          <a:stretch/>
        </p:blipFill>
        <p:spPr>
          <a:xfrm>
            <a:off x="1007196" y="2265037"/>
            <a:ext cx="5088800" cy="3907158"/>
          </a:xfrm>
          <a:prstGeom prst="rect">
            <a:avLst/>
          </a:prstGeom>
        </p:spPr>
      </p:pic>
      <p:sp>
        <p:nvSpPr>
          <p:cNvPr id="3" name="Content Placeholder 2">
            <a:extLst>
              <a:ext uri="{FF2B5EF4-FFF2-40B4-BE49-F238E27FC236}">
                <a16:creationId xmlns:a16="http://schemas.microsoft.com/office/drawing/2014/main" id="{C5D363DE-4E29-8BAF-FFE1-DC0E3864657D}"/>
              </a:ext>
            </a:extLst>
          </p:cNvPr>
          <p:cNvSpPr>
            <a:spLocks noGrp="1"/>
          </p:cNvSpPr>
          <p:nvPr>
            <p:ph idx="1"/>
          </p:nvPr>
        </p:nvSpPr>
        <p:spPr>
          <a:xfrm>
            <a:off x="6496216" y="2320412"/>
            <a:ext cx="4632031" cy="3851787"/>
          </a:xfrm>
        </p:spPr>
        <p:txBody>
          <a:bodyPr anchor="ctr">
            <a:normAutofit/>
          </a:bodyPr>
          <a:lstStyle/>
          <a:p>
            <a:r>
              <a:rPr lang="en-US" dirty="0"/>
              <a:t>What is a rating system?</a:t>
            </a:r>
          </a:p>
          <a:p>
            <a:r>
              <a:rPr lang="en-US" dirty="0"/>
              <a:t>Why be “opponent indifferent”?</a:t>
            </a:r>
          </a:p>
        </p:txBody>
      </p:sp>
      <p:sp>
        <p:nvSpPr>
          <p:cNvPr id="31" name="Oval 30">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3" name="Oval 32">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0164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62E11DD-B54B-4751-9C17-39DAF9EF4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6E56C1-CA93-06B1-A9AF-2493B70B8DAB}"/>
              </a:ext>
            </a:extLst>
          </p:cNvPr>
          <p:cNvSpPr>
            <a:spLocks noGrp="1"/>
          </p:cNvSpPr>
          <p:nvPr>
            <p:ph type="title"/>
          </p:nvPr>
        </p:nvSpPr>
        <p:spPr>
          <a:xfrm>
            <a:off x="191139" y="484632"/>
            <a:ext cx="6743844" cy="1609344"/>
          </a:xfrm>
        </p:spPr>
        <p:txBody>
          <a:bodyPr vert="horz" lIns="91440" tIns="45720" rIns="91440" bIns="45720" rtlCol="0" anchor="ctr">
            <a:normAutofit/>
          </a:bodyPr>
          <a:lstStyle/>
          <a:p>
            <a:r>
              <a:rPr lang="en-US" sz="4800" dirty="0"/>
              <a:t>Definition of a Rating System</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F6C5849-5EBE-A19A-84B9-89EDC2CDB5CC}"/>
                  </a:ext>
                </a:extLst>
              </p:cNvPr>
              <p:cNvSpPr txBox="1"/>
              <p:nvPr/>
            </p:nvSpPr>
            <p:spPr>
              <a:xfrm>
                <a:off x="191140" y="2093976"/>
                <a:ext cx="7237720" cy="4050792"/>
              </a:xfrm>
              <a:prstGeom prst="rect">
                <a:avLst/>
              </a:prstGeom>
            </p:spPr>
            <p:txBody>
              <a:bodyPr vert="horz" lIns="91440" tIns="45720" rIns="91440" bIns="45720" rtlCol="0">
                <a:normAutofit/>
              </a:bodyPr>
              <a:lstStyle/>
              <a:p>
                <a:pPr marL="285750" indent="-182880">
                  <a:lnSpc>
                    <a:spcPct val="90000"/>
                  </a:lnSpc>
                  <a:spcAft>
                    <a:spcPts val="600"/>
                  </a:spcAft>
                  <a:buClr>
                    <a:schemeClr val="accent1">
                      <a:lumMod val="75000"/>
                    </a:schemeClr>
                  </a:buClr>
                  <a:buSzPct val="85000"/>
                  <a:buFont typeface="Wingdings" pitchFamily="2" charset="2"/>
                  <a:buChar char="§"/>
                </a:pPr>
                <a:r>
                  <a:rPr lang="en-US" dirty="0"/>
                  <a:t>SKILL CURVE, </a:t>
                </a:r>
                <a14:m>
                  <m:oMath xmlns:m="http://schemas.openxmlformats.org/officeDocument/2006/math">
                    <m:r>
                      <a:rPr lang="en-US" i="1">
                        <a:latin typeface="Cambria Math" panose="02040503050406030204" pitchFamily="18" charset="0"/>
                      </a:rPr>
                      <m:t>𝜎</m:t>
                    </m:r>
                    <m:r>
                      <a:rPr lang="en-US" b="0"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2</m:t>
                        </m:r>
                      </m:sup>
                    </m:sSup>
                    <m:r>
                      <a:rPr lang="en-US" i="1">
                        <a:latin typeface="Cambria Math" panose="02040503050406030204" pitchFamily="18" charset="0"/>
                      </a:rPr>
                      <m:t>→ </m:t>
                    </m:r>
                    <m:d>
                      <m:dPr>
                        <m:begChr m:val="["/>
                        <m:endChr m:val="]"/>
                        <m:ctrlPr>
                          <a:rPr lang="en-US" i="1">
                            <a:latin typeface="Cambria Math" panose="02040503050406030204" pitchFamily="18" charset="0"/>
                          </a:rPr>
                        </m:ctrlPr>
                      </m:dPr>
                      <m:e>
                        <m:r>
                          <a:rPr lang="en-US" i="1">
                            <a:latin typeface="Cambria Math" panose="02040503050406030204" pitchFamily="18" charset="0"/>
                          </a:rPr>
                          <m:t>0, 1</m:t>
                        </m:r>
                      </m:e>
                    </m:d>
                    <m:r>
                      <a:rPr lang="en-US" b="0" i="1">
                        <a:latin typeface="Cambria Math" panose="02040503050406030204" pitchFamily="18" charset="0"/>
                      </a:rPr>
                      <m:t>, </m:t>
                    </m:r>
                  </m:oMath>
                </a14:m>
                <a:r>
                  <a:rPr lang="en-US" dirty="0"/>
                  <a:t>gives probability of winning</a:t>
                </a:r>
                <a:endParaRPr lang="en-US" i="1" dirty="0"/>
              </a:p>
              <a:p>
                <a:pPr marL="742950"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b="0" i="1" smtClean="0">
                        <a:latin typeface="Cambria Math" panose="02040503050406030204" pitchFamily="18" charset="0"/>
                      </a:rPr>
                      <m:t>𝜎</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𝜎</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e>
                    </m:d>
                    <m:r>
                      <a:rPr lang="en-US" b="0" i="1" smtClean="0">
                        <a:latin typeface="Cambria Math" panose="02040503050406030204" pitchFamily="18" charset="0"/>
                      </a:rPr>
                      <m:t>=1</m:t>
                    </m:r>
                  </m:oMath>
                </a14:m>
                <a:r>
                  <a:rPr lang="en-US" dirty="0"/>
                  <a:t> (Draw-Free)</a:t>
                </a:r>
              </a:p>
              <a:p>
                <a:pPr marL="742950" lvl="1" indent="-182880">
                  <a:lnSpc>
                    <a:spcPct val="90000"/>
                  </a:lnSpc>
                  <a:spcAft>
                    <a:spcPts val="600"/>
                  </a:spcAft>
                  <a:buClr>
                    <a:schemeClr val="accent1">
                      <a:lumMod val="75000"/>
                    </a:schemeClr>
                  </a:buClr>
                  <a:buSzPct val="85000"/>
                  <a:buFont typeface="Wingdings" pitchFamily="2" charset="2"/>
                  <a:buChar char="§"/>
                </a:pPr>
                <a:endParaRPr lang="en-US" dirty="0"/>
              </a:p>
              <a:p>
                <a:pPr marL="285750" indent="-182880">
                  <a:lnSpc>
                    <a:spcPct val="90000"/>
                  </a:lnSpc>
                  <a:spcAft>
                    <a:spcPts val="600"/>
                  </a:spcAft>
                  <a:buClr>
                    <a:schemeClr val="accent1">
                      <a:lumMod val="75000"/>
                    </a:schemeClr>
                  </a:buClr>
                  <a:buSzPct val="85000"/>
                  <a:buFont typeface="Wingdings" pitchFamily="2" charset="2"/>
                  <a:buChar char="§"/>
                </a:pPr>
                <a:r>
                  <a:rPr lang="en-US" dirty="0"/>
                  <a:t>ADJUSTMENT FUNCTION, </a:t>
                </a:r>
                <a14:m>
                  <m:oMath xmlns:m="http://schemas.openxmlformats.org/officeDocument/2006/math">
                    <m:r>
                      <a:rPr lang="en-US" b="0" i="1">
                        <a:latin typeface="Cambria Math" panose="02040503050406030204" pitchFamily="18" charset="0"/>
                      </a:rPr>
                      <m:t>𝛼</m:t>
                    </m:r>
                    <m:r>
                      <a:rPr lang="en-US" b="0"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2</m:t>
                        </m:r>
                      </m:sup>
                    </m:sSup>
                    <m:r>
                      <a:rPr lang="en-US" i="1">
                        <a:latin typeface="Cambria Math" panose="02040503050406030204" pitchFamily="18" charset="0"/>
                      </a:rPr>
                      <m:t>→</m:t>
                    </m:r>
                    <m:r>
                      <m:rPr>
                        <m:nor/>
                      </m:rPr>
                      <a:rPr lang="en-US"/>
                      <m:t> </m:t>
                    </m:r>
                    <m:sSub>
                      <m:sSubPr>
                        <m:ctrlPr>
                          <a:rPr lang="en-US" i="1">
                            <a:latin typeface="Cambria Math" panose="02040503050406030204" pitchFamily="18" charset="0"/>
                          </a:rPr>
                        </m:ctrlPr>
                      </m:sSubPr>
                      <m:e>
                        <m:r>
                          <a:rPr lang="en-US" i="1">
                            <a:latin typeface="Cambria Math" panose="02040503050406030204" pitchFamily="18" charset="0"/>
                          </a:rPr>
                          <m:t>ℝ</m:t>
                        </m:r>
                      </m:e>
                      <m:sub>
                        <m:d>
                          <m:dPr>
                            <m:begChr m:val="{"/>
                            <m:endChr m:val="}"/>
                            <m:ctrlPr>
                              <a:rPr lang="en-US" i="1">
                                <a:latin typeface="Cambria Math" panose="02040503050406030204" pitchFamily="18" charset="0"/>
                              </a:rPr>
                            </m:ctrlPr>
                          </m:dPr>
                          <m:e>
                            <m:r>
                              <a:rPr lang="en-US" i="1">
                                <a:latin typeface="Cambria Math" panose="02040503050406030204" pitchFamily="18" charset="0"/>
                              </a:rPr>
                              <m:t>≥0</m:t>
                            </m:r>
                          </m:e>
                        </m:d>
                      </m:sub>
                    </m:sSub>
                    <m:r>
                      <a:rPr lang="en-US" b="0" i="1">
                        <a:latin typeface="Cambria Math" panose="02040503050406030204" pitchFamily="18" charset="0"/>
                      </a:rPr>
                      <m:t>, </m:t>
                    </m:r>
                  </m:oMath>
                </a14:m>
                <a:r>
                  <a:rPr lang="en-US" dirty="0"/>
                  <a:t>gives rating change</a:t>
                </a:r>
                <a:endParaRPr lang="en-US" i="1" dirty="0"/>
              </a:p>
              <a:p>
                <a:pPr marL="742950"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b="0" i="1" smtClean="0">
                        <a:latin typeface="Cambria Math" panose="02040503050406030204" pitchFamily="18" charset="0"/>
                      </a:rPr>
                      <m:t>𝛼</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𝛼</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e>
                    </m:d>
                    <m:r>
                      <a:rPr lang="en-US" b="0" i="1" smtClean="0">
                        <a:latin typeface="Cambria Math" panose="02040503050406030204" pitchFamily="18" charset="0"/>
                      </a:rPr>
                      <m:t>&gt;0</m:t>
                    </m:r>
                  </m:oMath>
                </a14:m>
                <a:r>
                  <a:rPr lang="en-US" dirty="0"/>
                  <a:t> (Consequential)</a:t>
                </a:r>
              </a:p>
              <a:p>
                <a:pPr marL="742950" lvl="1" indent="-182880">
                  <a:lnSpc>
                    <a:spcPct val="90000"/>
                  </a:lnSpc>
                  <a:spcAft>
                    <a:spcPts val="600"/>
                  </a:spcAft>
                  <a:buClr>
                    <a:schemeClr val="accent1">
                      <a:lumMod val="75000"/>
                    </a:schemeClr>
                  </a:buClr>
                  <a:buSzPct val="85000"/>
                  <a:buFont typeface="Wingdings" pitchFamily="2" charset="2"/>
                  <a:buChar char="§"/>
                </a:pPr>
                <a:endParaRPr lang="en-US" dirty="0"/>
              </a:p>
              <a:p>
                <a:pPr marL="285750" indent="-182880">
                  <a:lnSpc>
                    <a:spcPct val="90000"/>
                  </a:lnSpc>
                  <a:spcAft>
                    <a:spcPts val="600"/>
                  </a:spcAft>
                  <a:buClr>
                    <a:schemeClr val="accent1">
                      <a:lumMod val="75000"/>
                    </a:schemeClr>
                  </a:buClr>
                  <a:buSzPct val="85000"/>
                  <a:buFont typeface="Wingdings" pitchFamily="2" charset="2"/>
                  <a:buChar char="§"/>
                </a:pPr>
                <a:r>
                  <a:rPr lang="en-US" dirty="0"/>
                  <a:t>EXPECTED GAIN, </a:t>
                </a:r>
                <a14:m>
                  <m:oMath xmlns:m="http://schemas.openxmlformats.org/officeDocument/2006/math">
                    <m:r>
                      <a:rPr lang="en-US" b="0" i="1" smtClean="0">
                        <a:latin typeface="Cambria Math" panose="02040503050406030204" pitchFamily="18" charset="0"/>
                      </a:rPr>
                      <m:t>𝛾</m:t>
                    </m:r>
                    <m:r>
                      <a:rPr lang="en-US" b="0" i="1" smtClean="0">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ℝ</m:t>
                        </m:r>
                      </m:e>
                      <m:sup>
                        <m:r>
                          <a:rPr lang="en-US" b="0" i="1">
                            <a:latin typeface="Cambria Math" panose="02040503050406030204" pitchFamily="18" charset="0"/>
                          </a:rPr>
                          <m:t>4</m:t>
                        </m:r>
                      </m:sup>
                    </m:sSup>
                    <m:r>
                      <a:rPr lang="en-US" b="0" i="1">
                        <a:latin typeface="Cambria Math" panose="02040503050406030204" pitchFamily="18" charset="0"/>
                      </a:rPr>
                      <m:t>→</m:t>
                    </m:r>
                    <m:r>
                      <a:rPr lang="en-US" b="0" i="1">
                        <a:latin typeface="Cambria Math" panose="02040503050406030204" pitchFamily="18" charset="0"/>
                      </a:rPr>
                      <m:t>ℝ</m:t>
                    </m:r>
                  </m:oMath>
                </a14:m>
                <a:r>
                  <a:rPr lang="en-US" dirty="0"/>
                  <a:t>,gives expected rating change of a game</a:t>
                </a:r>
              </a:p>
              <a:p>
                <a:pPr marL="742950"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b="0" i="1">
                        <a:latin typeface="Cambria Math" panose="02040503050406030204" pitchFamily="18" charset="0"/>
                      </a:rPr>
                      <m:t>𝛾</m:t>
                    </m:r>
                    <m:d>
                      <m:dPr>
                        <m:ctrlPr>
                          <a:rPr lang="en-US" b="0" i="1">
                            <a:latin typeface="Cambria Math" panose="02040503050406030204" pitchFamily="18" charset="0"/>
                          </a:rPr>
                        </m:ctrlPr>
                      </m:dPr>
                      <m:e>
                        <m:r>
                          <a:rPr lang="en-US" b="0" i="1">
                            <a:latin typeface="Cambria Math" panose="02040503050406030204" pitchFamily="18" charset="0"/>
                          </a:rPr>
                          <m:t>𝑥</m:t>
                        </m:r>
                        <m:r>
                          <a:rPr lang="en-US" b="0" i="1">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𝑥</m:t>
                            </m:r>
                          </m:e>
                          <m:sup>
                            <m:r>
                              <a:rPr lang="en-US" b="0" i="1">
                                <a:latin typeface="Cambria Math" panose="02040503050406030204" pitchFamily="18" charset="0"/>
                              </a:rPr>
                              <m:t>∗</m:t>
                            </m:r>
                          </m:sup>
                        </m:sSup>
                      </m:e>
                      <m:e>
                        <m:r>
                          <a:rPr lang="en-US" b="0" i="1">
                            <a:latin typeface="Cambria Math" panose="02040503050406030204" pitchFamily="18" charset="0"/>
                          </a:rPr>
                          <m:t>𝑦</m:t>
                        </m:r>
                        <m:r>
                          <a:rPr lang="en-US" b="0" i="1">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𝑦</m:t>
                            </m:r>
                          </m:e>
                          <m:sup>
                            <m:r>
                              <a:rPr lang="en-US" b="0" i="1">
                                <a:latin typeface="Cambria Math" panose="02040503050406030204" pitchFamily="18" charset="0"/>
                              </a:rPr>
                              <m:t>∗</m:t>
                            </m:r>
                          </m:sup>
                        </m:sSup>
                      </m:e>
                    </m:d>
                    <m:r>
                      <a:rPr lang="en-US" b="0" i="1">
                        <a:latin typeface="Cambria Math" panose="02040503050406030204" pitchFamily="18" charset="0"/>
                      </a:rPr>
                      <m:t>≔</m:t>
                    </m:r>
                    <m:r>
                      <a:rPr lang="en-US" b="0" i="1">
                        <a:latin typeface="Cambria Math" panose="02040503050406030204" pitchFamily="18" charset="0"/>
                      </a:rPr>
                      <m:t>𝛼</m:t>
                    </m:r>
                    <m:d>
                      <m:dPr>
                        <m:ctrlPr>
                          <a:rPr lang="en-US" b="0" i="1">
                            <a:latin typeface="Cambria Math" panose="02040503050406030204" pitchFamily="18" charset="0"/>
                          </a:rPr>
                        </m:ctrlPr>
                      </m:dPr>
                      <m:e>
                        <m:r>
                          <a:rPr lang="en-US" b="0" i="1">
                            <a:latin typeface="Cambria Math" panose="02040503050406030204" pitchFamily="18" charset="0"/>
                          </a:rPr>
                          <m:t>𝑥</m:t>
                        </m:r>
                        <m:r>
                          <a:rPr lang="en-US" b="0" i="1">
                            <a:latin typeface="Cambria Math" panose="02040503050406030204" pitchFamily="18" charset="0"/>
                          </a:rPr>
                          <m:t>,</m:t>
                        </m:r>
                        <m:r>
                          <a:rPr lang="en-US" b="0" i="1">
                            <a:latin typeface="Cambria Math" panose="02040503050406030204" pitchFamily="18" charset="0"/>
                          </a:rPr>
                          <m:t>𝑦</m:t>
                        </m:r>
                      </m:e>
                    </m:d>
                    <m:r>
                      <a:rPr lang="en-US" b="0" i="1">
                        <a:latin typeface="Cambria Math" panose="02040503050406030204" pitchFamily="18" charset="0"/>
                      </a:rPr>
                      <m:t>𝜎</m:t>
                    </m:r>
                    <m:d>
                      <m:dPr>
                        <m:ctrlPr>
                          <a:rPr lang="en-US" b="0" i="1">
                            <a:latin typeface="Cambria Math" panose="02040503050406030204" pitchFamily="18" charset="0"/>
                          </a:rPr>
                        </m:ctrlPr>
                      </m:dPr>
                      <m:e>
                        <m:sSup>
                          <m:sSupPr>
                            <m:ctrlPr>
                              <a:rPr lang="en-US" b="0" i="1">
                                <a:latin typeface="Cambria Math" panose="02040503050406030204" pitchFamily="18" charset="0"/>
                              </a:rPr>
                            </m:ctrlPr>
                          </m:sSupPr>
                          <m:e>
                            <m:r>
                              <a:rPr lang="en-US" b="0" i="1">
                                <a:latin typeface="Cambria Math" panose="02040503050406030204" pitchFamily="18" charset="0"/>
                              </a:rPr>
                              <m:t>𝑥</m:t>
                            </m:r>
                          </m:e>
                          <m:sup>
                            <m:r>
                              <a:rPr lang="en-US" b="0" i="1">
                                <a:latin typeface="Cambria Math" panose="02040503050406030204" pitchFamily="18" charset="0"/>
                              </a:rPr>
                              <m:t>∗</m:t>
                            </m:r>
                          </m:sup>
                        </m:sSup>
                        <m:r>
                          <a:rPr lang="en-US" b="0" i="1">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𝑦</m:t>
                            </m:r>
                          </m:e>
                          <m:sup>
                            <m:r>
                              <a:rPr lang="en-US" b="0" i="1">
                                <a:latin typeface="Cambria Math" panose="02040503050406030204" pitchFamily="18" charset="0"/>
                              </a:rPr>
                              <m:t>∗</m:t>
                            </m:r>
                          </m:sup>
                        </m:sSup>
                      </m:e>
                    </m:d>
                    <m:r>
                      <a:rPr lang="en-US" b="0" i="1" smtClean="0">
                        <a:latin typeface="Cambria Math" panose="02040503050406030204" pitchFamily="18" charset="0"/>
                      </a:rPr>
                      <m:t>−</m:t>
                    </m:r>
                    <m:r>
                      <a:rPr lang="en-US" b="0" i="1">
                        <a:latin typeface="Cambria Math" panose="02040503050406030204" pitchFamily="18" charset="0"/>
                      </a:rPr>
                      <m:t>𝛼</m:t>
                    </m:r>
                    <m:d>
                      <m:dPr>
                        <m:ctrlPr>
                          <a:rPr lang="en-US" b="0" i="1">
                            <a:latin typeface="Cambria Math" panose="02040503050406030204" pitchFamily="18" charset="0"/>
                          </a:rPr>
                        </m:ctrlPr>
                      </m:dPr>
                      <m:e>
                        <m:r>
                          <a:rPr lang="en-US" b="0" i="1">
                            <a:latin typeface="Cambria Math" panose="02040503050406030204" pitchFamily="18" charset="0"/>
                          </a:rPr>
                          <m:t>𝑦</m:t>
                        </m:r>
                        <m:r>
                          <a:rPr lang="en-US" b="0" i="1">
                            <a:latin typeface="Cambria Math" panose="02040503050406030204" pitchFamily="18" charset="0"/>
                          </a:rPr>
                          <m:t>,</m:t>
                        </m:r>
                        <m:r>
                          <a:rPr lang="en-US" b="0" i="1">
                            <a:latin typeface="Cambria Math" panose="02040503050406030204" pitchFamily="18" charset="0"/>
                          </a:rPr>
                          <m:t>𝑥</m:t>
                        </m:r>
                      </m:e>
                    </m:d>
                    <m:r>
                      <a:rPr lang="en-US" b="0" i="1">
                        <a:latin typeface="Cambria Math" panose="02040503050406030204" pitchFamily="18" charset="0"/>
                      </a:rPr>
                      <m:t>𝜎</m:t>
                    </m:r>
                    <m:d>
                      <m:dPr>
                        <m:ctrlPr>
                          <a:rPr lang="en-US" b="0" i="1">
                            <a:latin typeface="Cambria Math" panose="02040503050406030204" pitchFamily="18" charset="0"/>
                          </a:rPr>
                        </m:ctrlPr>
                      </m:dPr>
                      <m:e>
                        <m:sSup>
                          <m:sSupPr>
                            <m:ctrlPr>
                              <a:rPr lang="en-US" b="0" i="1">
                                <a:latin typeface="Cambria Math" panose="02040503050406030204" pitchFamily="18" charset="0"/>
                              </a:rPr>
                            </m:ctrlPr>
                          </m:sSupPr>
                          <m:e>
                            <m:r>
                              <a:rPr lang="en-US" b="0" i="1">
                                <a:latin typeface="Cambria Math" panose="02040503050406030204" pitchFamily="18" charset="0"/>
                              </a:rPr>
                              <m:t>𝑦</m:t>
                            </m:r>
                          </m:e>
                          <m:sup>
                            <m:r>
                              <a:rPr lang="en-US" b="0" i="1">
                                <a:latin typeface="Cambria Math" panose="02040503050406030204" pitchFamily="18" charset="0"/>
                              </a:rPr>
                              <m:t>∗</m:t>
                            </m:r>
                          </m:sup>
                        </m:sSup>
                        <m:r>
                          <a:rPr lang="en-US" b="0" i="1">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𝑥</m:t>
                            </m:r>
                          </m:e>
                          <m:sup>
                            <m:r>
                              <a:rPr lang="en-US" b="0" i="1">
                                <a:latin typeface="Cambria Math" panose="02040503050406030204" pitchFamily="18" charset="0"/>
                              </a:rPr>
                              <m:t>∗</m:t>
                            </m:r>
                          </m:sup>
                        </m:sSup>
                      </m:e>
                    </m:d>
                  </m:oMath>
                </a14:m>
                <a:r>
                  <a:rPr lang="en-US" dirty="0"/>
                  <a:t> (Definition)</a:t>
                </a:r>
              </a:p>
              <a:p>
                <a:pPr marL="742950"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b="0" i="1">
                        <a:latin typeface="Cambria Math" panose="02040503050406030204" pitchFamily="18" charset="0"/>
                      </a:rPr>
                      <m:t>𝛾</m:t>
                    </m:r>
                    <m:d>
                      <m:dPr>
                        <m:ctrlPr>
                          <a:rPr lang="en-US" b="0" i="1">
                            <a:latin typeface="Cambria Math" panose="02040503050406030204" pitchFamily="18" charset="0"/>
                          </a:rPr>
                        </m:ctrlPr>
                      </m:dPr>
                      <m:e>
                        <m:r>
                          <a:rPr lang="en-US" b="0" i="1">
                            <a:latin typeface="Cambria Math" panose="02040503050406030204" pitchFamily="18" charset="0"/>
                          </a:rPr>
                          <m:t>𝑥</m:t>
                        </m:r>
                        <m:r>
                          <a:rPr lang="en-US" b="0" i="1">
                            <a:latin typeface="Cambria Math" panose="02040503050406030204" pitchFamily="18" charset="0"/>
                          </a:rPr>
                          <m:t>,</m:t>
                        </m:r>
                        <m:r>
                          <a:rPr lang="en-US" b="0" i="1">
                            <a:latin typeface="Cambria Math" panose="02040503050406030204" pitchFamily="18" charset="0"/>
                          </a:rPr>
                          <m:t>𝑥</m:t>
                        </m:r>
                        <m:r>
                          <a:rPr lang="en-US" b="0" i="1">
                            <a:latin typeface="Cambria Math" panose="02040503050406030204" pitchFamily="18" charset="0"/>
                          </a:rPr>
                          <m:t> </m:t>
                        </m:r>
                      </m:e>
                      <m:e>
                        <m:r>
                          <a:rPr lang="en-US" b="0" i="1">
                            <a:latin typeface="Cambria Math" panose="02040503050406030204" pitchFamily="18" charset="0"/>
                          </a:rPr>
                          <m:t>𝑦</m:t>
                        </m:r>
                        <m:r>
                          <a:rPr lang="en-US" b="0" i="1">
                            <a:latin typeface="Cambria Math" panose="02040503050406030204" pitchFamily="18" charset="0"/>
                          </a:rPr>
                          <m:t>,</m:t>
                        </m:r>
                        <m:r>
                          <a:rPr lang="en-US" b="0" i="1">
                            <a:latin typeface="Cambria Math" panose="02040503050406030204" pitchFamily="18" charset="0"/>
                          </a:rPr>
                          <m:t>𝑦</m:t>
                        </m:r>
                        <m:r>
                          <a:rPr lang="en-US" b="0" i="1">
                            <a:latin typeface="Cambria Math" panose="02040503050406030204" pitchFamily="18" charset="0"/>
                          </a:rPr>
                          <m:t> </m:t>
                        </m:r>
                      </m:e>
                    </m:d>
                    <m:r>
                      <a:rPr lang="en-US" b="0" i="1">
                        <a:latin typeface="Cambria Math" panose="02040503050406030204" pitchFamily="18" charset="0"/>
                      </a:rPr>
                      <m:t>=0</m:t>
                    </m:r>
                  </m:oMath>
                </a14:m>
                <a:r>
                  <a:rPr lang="en-US" dirty="0"/>
                  <a:t> (Fair)</a:t>
                </a:r>
              </a:p>
              <a:p>
                <a:pPr marL="742950" lvl="1" indent="-182880">
                  <a:lnSpc>
                    <a:spcPct val="90000"/>
                  </a:lnSpc>
                  <a:spcAft>
                    <a:spcPts val="600"/>
                  </a:spcAft>
                  <a:buClr>
                    <a:schemeClr val="accent1">
                      <a:lumMod val="75000"/>
                    </a:schemeClr>
                  </a:buClr>
                  <a:buSzPct val="85000"/>
                  <a:buFont typeface="Wingdings" pitchFamily="2" charset="2"/>
                  <a:buChar char="§"/>
                </a:pPr>
                <a:endParaRPr lang="en-US" dirty="0"/>
              </a:p>
              <a:p>
                <a:pPr marL="742950" lvl="1" indent="-182880">
                  <a:lnSpc>
                    <a:spcPct val="90000"/>
                  </a:lnSpc>
                  <a:spcAft>
                    <a:spcPts val="600"/>
                  </a:spcAft>
                  <a:buClr>
                    <a:schemeClr val="accent1">
                      <a:lumMod val="75000"/>
                    </a:schemeClr>
                  </a:buClr>
                  <a:buSzPct val="85000"/>
                  <a:buFont typeface="Wingdings" pitchFamily="2" charset="2"/>
                  <a:buChar char="§"/>
                </a:pPr>
                <a:endParaRPr lang="en-US" dirty="0"/>
              </a:p>
            </p:txBody>
          </p:sp>
        </mc:Choice>
        <mc:Fallback xmlns="">
          <p:sp>
            <p:nvSpPr>
              <p:cNvPr id="13" name="TextBox 12">
                <a:extLst>
                  <a:ext uri="{FF2B5EF4-FFF2-40B4-BE49-F238E27FC236}">
                    <a16:creationId xmlns:a16="http://schemas.microsoft.com/office/drawing/2014/main" id="{2F6C5849-5EBE-A19A-84B9-89EDC2CDB5CC}"/>
                  </a:ext>
                </a:extLst>
              </p:cNvPr>
              <p:cNvSpPr txBox="1">
                <a:spLocks noRot="1" noChangeAspect="1" noMove="1" noResize="1" noEditPoints="1" noAdjustHandles="1" noChangeArrowheads="1" noChangeShapeType="1" noTextEdit="1"/>
              </p:cNvSpPr>
              <p:nvPr/>
            </p:nvSpPr>
            <p:spPr>
              <a:xfrm>
                <a:off x="191140" y="2093976"/>
                <a:ext cx="7237720" cy="4050792"/>
              </a:xfrm>
              <a:prstGeom prst="rect">
                <a:avLst/>
              </a:prstGeom>
              <a:blipFill>
                <a:blip r:embed="rId4"/>
                <a:stretch>
                  <a:fillRect t="-1567"/>
                </a:stretch>
              </a:blipFill>
            </p:spPr>
            <p:txBody>
              <a:bodyPr/>
              <a:lstStyle/>
              <a:p>
                <a:r>
                  <a:rPr lang="en-US">
                    <a:noFill/>
                  </a:rPr>
                  <a:t> </a:t>
                </a:r>
              </a:p>
            </p:txBody>
          </p:sp>
        </mc:Fallback>
      </mc:AlternateContent>
      <p:pic>
        <p:nvPicPr>
          <p:cNvPr id="5" name="Content Placeholder 4" descr="One glowing star standing among other dim stars on green pastel color background">
            <a:extLst>
              <a:ext uri="{FF2B5EF4-FFF2-40B4-BE49-F238E27FC236}">
                <a16:creationId xmlns:a16="http://schemas.microsoft.com/office/drawing/2014/main" id="{291E973C-B85A-8721-8677-34E25E386999}"/>
              </a:ext>
            </a:extLst>
          </p:cNvPr>
          <p:cNvPicPr>
            <a:picLocks noGrp="1" noChangeAspect="1"/>
          </p:cNvPicPr>
          <p:nvPr>
            <p:ph idx="1"/>
          </p:nvPr>
        </p:nvPicPr>
        <p:blipFill rotWithShape="1">
          <a:blip r:embed="rId5"/>
          <a:srcRect l="26612" r="22571"/>
          <a:stretch/>
        </p:blipFill>
        <p:spPr>
          <a:xfrm>
            <a:off x="7620000" y="10"/>
            <a:ext cx="4571999" cy="6857990"/>
          </a:xfrm>
          <a:prstGeom prst="rect">
            <a:avLst/>
          </a:prstGeom>
        </p:spPr>
      </p:pic>
      <p:grpSp>
        <p:nvGrpSpPr>
          <p:cNvPr id="25" name="Group 24">
            <a:extLst>
              <a:ext uri="{FF2B5EF4-FFF2-40B4-BE49-F238E27FC236}">
                <a16:creationId xmlns:a16="http://schemas.microsoft.com/office/drawing/2014/main" id="{B55DE4E1-F219-45A4-96D9-9A86D0E4DB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6" name="Oval 25">
              <a:extLst>
                <a:ext uri="{FF2B5EF4-FFF2-40B4-BE49-F238E27FC236}">
                  <a16:creationId xmlns:a16="http://schemas.microsoft.com/office/drawing/2014/main" id="{3601C3FF-4A5D-437C-B3DB-A53B99D30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61B1BDC9-B583-4F65-8FE9-E2CBE71D9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73549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62E11DD-B54B-4751-9C17-39DAF9EF4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557CB-DF45-E51C-8E2D-BD5CCDB7263B}"/>
              </a:ext>
            </a:extLst>
          </p:cNvPr>
          <p:cNvSpPr>
            <a:spLocks noGrp="1"/>
          </p:cNvSpPr>
          <p:nvPr>
            <p:ph type="title"/>
          </p:nvPr>
        </p:nvSpPr>
        <p:spPr>
          <a:xfrm>
            <a:off x="382280" y="484632"/>
            <a:ext cx="6743844" cy="1609344"/>
          </a:xfrm>
        </p:spPr>
        <p:txBody>
          <a:bodyPr vert="horz" lIns="91440" tIns="45720" rIns="91440" bIns="45720" rtlCol="0" anchor="ctr">
            <a:normAutofit/>
          </a:bodyPr>
          <a:lstStyle/>
          <a:p>
            <a:r>
              <a:rPr lang="en-US" sz="4800"/>
              <a:t>Definition of a rating System cont.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AB9D71A-8C09-C708-3EB4-CC040498B631}"/>
                  </a:ext>
                </a:extLst>
              </p:cNvPr>
              <p:cNvSpPr txBox="1"/>
              <p:nvPr/>
            </p:nvSpPr>
            <p:spPr>
              <a:xfrm>
                <a:off x="382279" y="2121408"/>
                <a:ext cx="6743845" cy="4050792"/>
              </a:xfrm>
              <a:prstGeom prst="rect">
                <a:avLst/>
              </a:prstGeom>
            </p:spPr>
            <p:txBody>
              <a:bodyPr vert="horz" lIns="91440" tIns="45720" rIns="91440" bIns="45720" rtlCol="0">
                <a:normAutofit/>
              </a:bodyPr>
              <a:lstStyle/>
              <a:p>
                <a:pPr marL="285750" indent="-182880">
                  <a:lnSpc>
                    <a:spcPct val="90000"/>
                  </a:lnSpc>
                  <a:spcAft>
                    <a:spcPts val="600"/>
                  </a:spcAft>
                  <a:buClr>
                    <a:schemeClr val="accent1">
                      <a:lumMod val="75000"/>
                    </a:schemeClr>
                  </a:buClr>
                  <a:buSzPct val="85000"/>
                  <a:buFont typeface="Wingdings" pitchFamily="2" charset="2"/>
                  <a:buChar char="§"/>
                </a:pPr>
                <a:r>
                  <a:rPr lang="en-US" b="0" dirty="0"/>
                  <a:t>K-function</a:t>
                </a:r>
                <a:endParaRPr lang="en-US" b="0"/>
              </a:p>
              <a:p>
                <a:pPr marL="742950" lvl="1" indent="-182880">
                  <a:lnSpc>
                    <a:spcPct val="90000"/>
                  </a:lnSpc>
                  <a:spcAft>
                    <a:spcPts val="600"/>
                  </a:spcAft>
                  <a:buClr>
                    <a:schemeClr val="accent1">
                      <a:lumMod val="75000"/>
                    </a:schemeClr>
                  </a:buClr>
                  <a:buSzPct val="85000"/>
                  <a:buFont typeface="Wingdings" pitchFamily="2" charset="2"/>
                  <a:buChar char="§"/>
                </a:pPr>
                <a:r>
                  <a:rPr lang="en-US" dirty="0"/>
                  <a:t>From fairness axiom, we find </a:t>
                </a:r>
                <a:endParaRPr lang="en-US" i="1"/>
              </a:p>
              <a:p>
                <a:pPr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i="1" smtClean="0">
                        <a:latin typeface="Cambria Math" panose="02040503050406030204" pitchFamily="18" charset="0"/>
                      </a:rPr>
                      <m:t>𝛼</m:t>
                    </m:r>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𝑥</m:t>
                        </m:r>
                      </m:e>
                    </m:d>
                    <m:r>
                      <a:rPr lang="en-US" b="0" i="1" smtClean="0">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𝛼</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𝛼</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e>
                        </m:d>
                      </m:e>
                    </m:d>
                  </m:oMath>
                </a14:m>
                <a:r>
                  <a:rPr lang="en-US" b="0" dirty="0"/>
                  <a:t>.</a:t>
                </a:r>
                <a:endParaRPr lang="en-US" b="0"/>
              </a:p>
              <a:p>
                <a:pPr marL="742950" lvl="1" indent="-182880">
                  <a:lnSpc>
                    <a:spcPct val="90000"/>
                  </a:lnSpc>
                  <a:spcAft>
                    <a:spcPts val="600"/>
                  </a:spcAft>
                  <a:buClr>
                    <a:schemeClr val="accent1">
                      <a:lumMod val="75000"/>
                    </a:schemeClr>
                  </a:buClr>
                  <a:buSzPct val="85000"/>
                  <a:buFont typeface="Wingdings" pitchFamily="2" charset="2"/>
                  <a:buChar char="§"/>
                </a:pPr>
                <a:r>
                  <a:rPr lang="en-US" b="0" dirty="0"/>
                  <a:t>It is easier</a:t>
                </a:r>
                <a:r>
                  <a:rPr lang="en-US" dirty="0"/>
                  <a:t> to think of rating systems as a skill curve and K-function,  </a:t>
                </a:r>
                <a14:m>
                  <m:oMath xmlns:m="http://schemas.openxmlformats.org/officeDocument/2006/math">
                    <m:r>
                      <m:rPr>
                        <m:sty m:val="p"/>
                      </m:rPr>
                      <a:rPr lang="en-US" b="0" i="0">
                        <a:latin typeface="Cambria Math" panose="02040503050406030204" pitchFamily="18" charset="0"/>
                      </a:rPr>
                      <m:t>K</m:t>
                    </m:r>
                    <m:d>
                      <m:dPr>
                        <m:ctrlPr>
                          <a:rPr lang="en-US" b="0" i="1">
                            <a:latin typeface="Cambria Math" panose="02040503050406030204" pitchFamily="18" charset="0"/>
                          </a:rPr>
                        </m:ctrlPr>
                      </m:dPr>
                      <m:e>
                        <m:r>
                          <m:rPr>
                            <m:sty m:val="p"/>
                          </m:rPr>
                          <a:rPr lang="en-US" b="0" i="0">
                            <a:latin typeface="Cambria Math" panose="02040503050406030204" pitchFamily="18" charset="0"/>
                          </a:rPr>
                          <m:t>x</m:t>
                        </m:r>
                        <m:r>
                          <a:rPr lang="en-US" b="0" i="0">
                            <a:latin typeface="Cambria Math" panose="02040503050406030204" pitchFamily="18" charset="0"/>
                          </a:rPr>
                          <m:t>,</m:t>
                        </m:r>
                        <m:r>
                          <m:rPr>
                            <m:sty m:val="p"/>
                          </m:rPr>
                          <a:rPr lang="en-US" b="0" i="0">
                            <a:latin typeface="Cambria Math" panose="02040503050406030204" pitchFamily="18" charset="0"/>
                          </a:rPr>
                          <m:t>y</m:t>
                        </m:r>
                      </m:e>
                    </m:d>
                    <m:r>
                      <a:rPr lang="en-US" b="0" i="0">
                        <a:latin typeface="Cambria Math" panose="02040503050406030204" pitchFamily="18" charset="0"/>
                      </a:rPr>
                      <m:t>=</m:t>
                    </m:r>
                    <m:r>
                      <a:rPr lang="en-US" i="1">
                        <a:latin typeface="Cambria Math" panose="02040503050406030204" pitchFamily="18" charset="0"/>
                      </a:rPr>
                      <m:t>𝛼</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m:t>
                    </m:r>
                    <m:r>
                      <a:rPr lang="en-US" i="1">
                        <a:latin typeface="Cambria Math" panose="02040503050406030204" pitchFamily="18" charset="0"/>
                      </a:rPr>
                      <m:t>𝛼</m:t>
                    </m:r>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𝑥</m:t>
                        </m:r>
                      </m:e>
                    </m:d>
                  </m:oMath>
                </a14:m>
                <a:endParaRPr lang="en-US"/>
              </a:p>
              <a:p>
                <a:pPr marL="742950" lvl="1" indent="-182880">
                  <a:lnSpc>
                    <a:spcPct val="90000"/>
                  </a:lnSpc>
                  <a:spcAft>
                    <a:spcPts val="600"/>
                  </a:spcAft>
                  <a:buClr>
                    <a:schemeClr val="accent1">
                      <a:lumMod val="75000"/>
                    </a:schemeClr>
                  </a:buClr>
                  <a:buSzPct val="85000"/>
                  <a:buFont typeface="Wingdings" pitchFamily="2" charset="2"/>
                  <a:buChar char="§"/>
                </a:pPr>
                <a:endParaRPr lang="en-US"/>
              </a:p>
              <a:p>
                <a:pPr marL="285750" indent="-182880">
                  <a:lnSpc>
                    <a:spcPct val="90000"/>
                  </a:lnSpc>
                  <a:spcAft>
                    <a:spcPts val="600"/>
                  </a:spcAft>
                  <a:buClr>
                    <a:schemeClr val="accent1">
                      <a:lumMod val="75000"/>
                    </a:schemeClr>
                  </a:buClr>
                  <a:buSzPct val="85000"/>
                  <a:buFont typeface="Wingdings" pitchFamily="2" charset="2"/>
                  <a:buChar char="§"/>
                </a:pPr>
                <a:r>
                  <a:rPr lang="en-US" b="0" dirty="0"/>
                  <a:t>Triviality</a:t>
                </a:r>
                <a:endParaRPr lang="en-US"/>
              </a:p>
              <a:p>
                <a:pPr marL="742950" lvl="1" indent="-182880">
                  <a:lnSpc>
                    <a:spcPct val="90000"/>
                  </a:lnSpc>
                  <a:spcAft>
                    <a:spcPts val="600"/>
                  </a:spcAft>
                  <a:buClr>
                    <a:schemeClr val="accent1">
                      <a:lumMod val="75000"/>
                    </a:schemeClr>
                  </a:buClr>
                  <a:buSzPct val="85000"/>
                  <a:buFont typeface="Wingdings" pitchFamily="2" charset="2"/>
                  <a:buChar char="§"/>
                </a:pPr>
                <a:r>
                  <a:rPr lang="en-US" b="0" dirty="0"/>
                  <a:t>T</a:t>
                </a:r>
                <a:r>
                  <a:rPr lang="en-US" dirty="0"/>
                  <a:t>rivial rating systems have </a:t>
                </a:r>
                <a14:m>
                  <m:oMath xmlns:m="http://schemas.openxmlformats.org/officeDocument/2006/math">
                    <m:r>
                      <a:rPr lang="en-US" i="1">
                        <a:latin typeface="Cambria Math" panose="02040503050406030204" pitchFamily="18" charset="0"/>
                      </a:rPr>
                      <m:t>𝜎</m:t>
                    </m:r>
                    <m:d>
                      <m:dPr>
                        <m:ctrlPr>
                          <a:rPr lang="en-US" b="0" i="1">
                            <a:latin typeface="Cambria Math" panose="02040503050406030204" pitchFamily="18" charset="0"/>
                          </a:rPr>
                        </m:ctrlPr>
                      </m:dPr>
                      <m:e>
                        <m:r>
                          <a:rPr lang="en-US" b="0" i="1">
                            <a:latin typeface="Cambria Math" panose="02040503050406030204" pitchFamily="18" charset="0"/>
                          </a:rPr>
                          <m:t>𝑥</m:t>
                        </m:r>
                        <m:r>
                          <a:rPr lang="en-US" b="0" i="1">
                            <a:latin typeface="Cambria Math" panose="02040503050406030204" pitchFamily="18" charset="0"/>
                          </a:rPr>
                          <m:t>,</m:t>
                        </m:r>
                        <m:r>
                          <a:rPr lang="en-US" b="0" i="1">
                            <a:latin typeface="Cambria Math" panose="02040503050406030204" pitchFamily="18" charset="0"/>
                          </a:rPr>
                          <m:t>𝑦</m:t>
                        </m:r>
                      </m:e>
                    </m:d>
                    <m:r>
                      <a:rPr lang="en-US" b="0" i="1">
                        <a:latin typeface="Cambria Math" panose="02040503050406030204" pitchFamily="18" charset="0"/>
                      </a:rPr>
                      <m:t>=0.5</m:t>
                    </m:r>
                  </m:oMath>
                </a14:m>
                <a:endParaRPr lang="en-US" b="0"/>
              </a:p>
              <a:p>
                <a:pPr marL="742950" lvl="1" indent="-182880">
                  <a:lnSpc>
                    <a:spcPct val="90000"/>
                  </a:lnSpc>
                  <a:spcAft>
                    <a:spcPts val="600"/>
                  </a:spcAft>
                  <a:buClr>
                    <a:schemeClr val="accent1">
                      <a:lumMod val="75000"/>
                    </a:schemeClr>
                  </a:buClr>
                  <a:buSzPct val="85000"/>
                  <a:buFont typeface="Wingdings" pitchFamily="2" charset="2"/>
                  <a:buChar char="§"/>
                </a:pPr>
                <a:endParaRPr lang="en-US" b="0"/>
              </a:p>
              <a:p>
                <a:pPr marL="285750" indent="-182880">
                  <a:lnSpc>
                    <a:spcPct val="90000"/>
                  </a:lnSpc>
                  <a:spcAft>
                    <a:spcPts val="600"/>
                  </a:spcAft>
                  <a:buClr>
                    <a:schemeClr val="accent1">
                      <a:lumMod val="75000"/>
                    </a:schemeClr>
                  </a:buClr>
                  <a:buSzPct val="85000"/>
                  <a:buFont typeface="Wingdings" pitchFamily="2" charset="2"/>
                  <a:buChar char="§"/>
                </a:pPr>
                <a:r>
                  <a:rPr lang="en-US" b="0" dirty="0"/>
                  <a:t>Translation Invariance</a:t>
                </a:r>
                <a:endParaRPr lang="en-US"/>
              </a:p>
              <a:p>
                <a:pPr marL="742950" lvl="1" indent="-182880">
                  <a:lnSpc>
                    <a:spcPct val="90000"/>
                  </a:lnSpc>
                  <a:spcAft>
                    <a:spcPts val="600"/>
                  </a:spcAft>
                  <a:buClr>
                    <a:schemeClr val="accent1">
                      <a:lumMod val="75000"/>
                    </a:schemeClr>
                  </a:buClr>
                  <a:buSzPct val="85000"/>
                  <a:buFont typeface="Wingdings" pitchFamily="2" charset="2"/>
                  <a:buChar char="§"/>
                </a:pPr>
                <a:r>
                  <a:rPr lang="en-US" dirty="0"/>
                  <a:t>Skill curve is determined by difference in rating</a:t>
                </a:r>
                <a:endParaRPr lang="en-US"/>
              </a:p>
            </p:txBody>
          </p:sp>
        </mc:Choice>
        <mc:Fallback xmlns="">
          <p:sp>
            <p:nvSpPr>
              <p:cNvPr id="6" name="TextBox 5">
                <a:extLst>
                  <a:ext uri="{FF2B5EF4-FFF2-40B4-BE49-F238E27FC236}">
                    <a16:creationId xmlns:a16="http://schemas.microsoft.com/office/drawing/2014/main" id="{4AB9D71A-8C09-C708-3EB4-CC040498B631}"/>
                  </a:ext>
                </a:extLst>
              </p:cNvPr>
              <p:cNvSpPr txBox="1">
                <a:spLocks noRot="1" noChangeAspect="1" noMove="1" noResize="1" noEditPoints="1" noAdjustHandles="1" noChangeArrowheads="1" noChangeShapeType="1" noTextEdit="1"/>
              </p:cNvSpPr>
              <p:nvPr/>
            </p:nvSpPr>
            <p:spPr>
              <a:xfrm>
                <a:off x="382279" y="2121408"/>
                <a:ext cx="6743845" cy="4050792"/>
              </a:xfrm>
              <a:prstGeom prst="rect">
                <a:avLst/>
              </a:prstGeom>
              <a:blipFill>
                <a:blip r:embed="rId4"/>
                <a:stretch>
                  <a:fillRect t="-1563" r="-1504"/>
                </a:stretch>
              </a:blipFill>
            </p:spPr>
            <p:txBody>
              <a:bodyPr/>
              <a:lstStyle/>
              <a:p>
                <a:r>
                  <a:rPr lang="en-US">
                    <a:noFill/>
                  </a:rPr>
                  <a:t> </a:t>
                </a:r>
              </a:p>
            </p:txBody>
          </p:sp>
        </mc:Fallback>
      </mc:AlternateContent>
      <p:pic>
        <p:nvPicPr>
          <p:cNvPr id="5" name="Content Placeholder 4" descr="Owl standing on top of a numbered stepped wall">
            <a:extLst>
              <a:ext uri="{FF2B5EF4-FFF2-40B4-BE49-F238E27FC236}">
                <a16:creationId xmlns:a16="http://schemas.microsoft.com/office/drawing/2014/main" id="{727A16B6-F44B-E739-F0C8-3B0F3F85D3BD}"/>
              </a:ext>
            </a:extLst>
          </p:cNvPr>
          <p:cNvPicPr>
            <a:picLocks noGrp="1" noChangeAspect="1"/>
          </p:cNvPicPr>
          <p:nvPr>
            <p:ph idx="1"/>
          </p:nvPr>
        </p:nvPicPr>
        <p:blipFill rotWithShape="1">
          <a:blip r:embed="rId5"/>
          <a:srcRect l="26298" r="28474" b="-1"/>
          <a:stretch/>
        </p:blipFill>
        <p:spPr>
          <a:xfrm>
            <a:off x="7545274" y="10"/>
            <a:ext cx="4646726" cy="6857990"/>
          </a:xfrm>
          <a:prstGeom prst="rect">
            <a:avLst/>
          </a:prstGeom>
        </p:spPr>
      </p:pic>
      <p:grpSp>
        <p:nvGrpSpPr>
          <p:cNvPr id="25" name="Group 24">
            <a:extLst>
              <a:ext uri="{FF2B5EF4-FFF2-40B4-BE49-F238E27FC236}">
                <a16:creationId xmlns:a16="http://schemas.microsoft.com/office/drawing/2014/main" id="{B55DE4E1-F219-45A4-96D9-9A86D0E4DB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6" name="Oval 25">
              <a:extLst>
                <a:ext uri="{FF2B5EF4-FFF2-40B4-BE49-F238E27FC236}">
                  <a16:creationId xmlns:a16="http://schemas.microsoft.com/office/drawing/2014/main" id="{3601C3FF-4A5D-437C-B3DB-A53B99D30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61B1BDC9-B583-4F65-8FE9-E2CBE71D9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4842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6E56C1-CA93-06B1-A9AF-2493B70B8DAB}"/>
              </a:ext>
            </a:extLst>
          </p:cNvPr>
          <p:cNvSpPr>
            <a:spLocks noGrp="1"/>
          </p:cNvSpPr>
          <p:nvPr>
            <p:ph type="title"/>
          </p:nvPr>
        </p:nvSpPr>
        <p:spPr>
          <a:xfrm>
            <a:off x="6587544" y="1382165"/>
            <a:ext cx="4869179" cy="1517984"/>
          </a:xfrm>
        </p:spPr>
        <p:txBody>
          <a:bodyPr vert="horz" lIns="91440" tIns="45720" rIns="91440" bIns="45720" rtlCol="0" anchor="ctr">
            <a:normAutofit/>
          </a:bodyPr>
          <a:lstStyle/>
          <a:p>
            <a:r>
              <a:rPr lang="en-US" sz="4400">
                <a:solidFill>
                  <a:srgbClr val="000000"/>
                </a:solidFill>
              </a:rPr>
              <a:t>AttEMPT #1: Opponent Indifference</a:t>
            </a:r>
          </a:p>
        </p:txBody>
      </p:sp>
      <p:sp>
        <p:nvSpPr>
          <p:cNvPr id="26" name="Freeform: Shape 25">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2">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3" name="Content Placeholder 12" descr="Fork in rural forest road">
            <a:extLst>
              <a:ext uri="{FF2B5EF4-FFF2-40B4-BE49-F238E27FC236}">
                <a16:creationId xmlns:a16="http://schemas.microsoft.com/office/drawing/2014/main" id="{2B768571-028F-92DB-329F-404C50E6A725}"/>
              </a:ext>
            </a:extLst>
          </p:cNvPr>
          <p:cNvPicPr>
            <a:picLocks noGrp="1" noChangeAspect="1"/>
          </p:cNvPicPr>
          <p:nvPr>
            <p:ph idx="1"/>
          </p:nvPr>
        </p:nvPicPr>
        <p:blipFill rotWithShape="1">
          <a:blip r:embed="rId4"/>
          <a:srcRect l="26566" r="19676"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ABD8BFF-9984-98C3-E304-EE867BF10093}"/>
                  </a:ext>
                </a:extLst>
              </p:cNvPr>
              <p:cNvSpPr txBox="1"/>
              <p:nvPr/>
            </p:nvSpPr>
            <p:spPr>
              <a:xfrm>
                <a:off x="6587545" y="3007389"/>
                <a:ext cx="4869179" cy="3065865"/>
              </a:xfrm>
              <a:prstGeom prst="rect">
                <a:avLst/>
              </a:prstGeom>
            </p:spPr>
            <p:txBody>
              <a:bodyPr vert="horz" lIns="91440" tIns="45720" rIns="91440" bIns="45720" rtlCol="0" anchor="t">
                <a:normAutofit lnSpcReduction="10000"/>
              </a:bodyPr>
              <a:lstStyle/>
              <a:p>
                <a:pPr indent="-182880">
                  <a:lnSpc>
                    <a:spcPct val="90000"/>
                  </a:lnSpc>
                  <a:spcAft>
                    <a:spcPts val="600"/>
                  </a:spcAft>
                  <a:buClr>
                    <a:schemeClr val="accent1">
                      <a:lumMod val="75000"/>
                    </a:schemeClr>
                  </a:buClr>
                  <a:buSzPct val="85000"/>
                  <a:buFont typeface="Wingdings" pitchFamily="2" charset="2"/>
                  <a:buChar char="§"/>
                </a:pPr>
                <a:r>
                  <a:rPr lang="en-US" dirty="0">
                    <a:solidFill>
                      <a:srgbClr val="000000"/>
                    </a:solidFill>
                  </a:rPr>
                  <a:t>A rating system is </a:t>
                </a:r>
                <a:r>
                  <a:rPr lang="en-US" b="1" dirty="0">
                    <a:solidFill>
                      <a:srgbClr val="000000"/>
                    </a:solidFill>
                  </a:rPr>
                  <a:t>opponent indifferent </a:t>
                </a:r>
                <a:r>
                  <a:rPr lang="en-US" dirty="0">
                    <a:solidFill>
                      <a:srgbClr val="000000"/>
                    </a:solidFill>
                  </a:rPr>
                  <a:t>if there exists </a:t>
                </a:r>
                <a14:m>
                  <m:oMath xmlns:m="http://schemas.openxmlformats.org/officeDocument/2006/math">
                    <m:sSup>
                      <m:sSupPr>
                        <m:ctrlPr>
                          <a:rPr lang="en-US" b="0" i="1">
                            <a:solidFill>
                              <a:srgbClr val="000000"/>
                            </a:solidFill>
                            <a:latin typeface="Cambria Math" panose="02040503050406030204" pitchFamily="18" charset="0"/>
                          </a:rPr>
                        </m:ctrlPr>
                      </m:sSupPr>
                      <m:e>
                        <m:r>
                          <a:rPr lang="en-US" b="0" i="1">
                            <a:solidFill>
                              <a:srgbClr val="000000"/>
                            </a:solidFill>
                            <a:latin typeface="Cambria Math" panose="02040503050406030204" pitchFamily="18" charset="0"/>
                          </a:rPr>
                          <m:t>𝛾</m:t>
                        </m:r>
                      </m:e>
                      <m:sup>
                        <m:r>
                          <a:rPr lang="en-US" b="0" i="1">
                            <a:solidFill>
                              <a:srgbClr val="000000"/>
                            </a:solidFill>
                            <a:latin typeface="Cambria Math" panose="02040503050406030204" pitchFamily="18" charset="0"/>
                          </a:rPr>
                          <m:t>∗</m:t>
                        </m:r>
                      </m:sup>
                    </m:sSup>
                    <m:r>
                      <a:rPr lang="en-US" b="0" i="1">
                        <a:solidFill>
                          <a:srgbClr val="000000"/>
                        </a:solidFill>
                        <a:latin typeface="Cambria Math" panose="02040503050406030204" pitchFamily="18" charset="0"/>
                      </a:rPr>
                      <m:t>: </m:t>
                    </m:r>
                    <m:sSup>
                      <m:sSupPr>
                        <m:ctrlPr>
                          <a:rPr lang="en-US" b="0" i="1">
                            <a:solidFill>
                              <a:srgbClr val="000000"/>
                            </a:solidFill>
                            <a:latin typeface="Cambria Math" panose="02040503050406030204" pitchFamily="18" charset="0"/>
                          </a:rPr>
                        </m:ctrlPr>
                      </m:sSupPr>
                      <m:e>
                        <m:r>
                          <a:rPr lang="en-US" b="0" i="1">
                            <a:solidFill>
                              <a:srgbClr val="000000"/>
                            </a:solidFill>
                            <a:latin typeface="Cambria Math" panose="02040503050406030204" pitchFamily="18" charset="0"/>
                          </a:rPr>
                          <m:t>ℝ</m:t>
                        </m:r>
                      </m:e>
                      <m:sup>
                        <m:r>
                          <a:rPr lang="en-US" b="0" i="1">
                            <a:solidFill>
                              <a:srgbClr val="000000"/>
                            </a:solidFill>
                            <a:latin typeface="Cambria Math" panose="02040503050406030204" pitchFamily="18" charset="0"/>
                          </a:rPr>
                          <m:t>2</m:t>
                        </m:r>
                      </m:sup>
                    </m:sSup>
                    <m:r>
                      <a:rPr lang="en-US" b="0" i="1">
                        <a:solidFill>
                          <a:srgbClr val="000000"/>
                        </a:solidFill>
                        <a:latin typeface="Cambria Math" panose="02040503050406030204" pitchFamily="18" charset="0"/>
                      </a:rPr>
                      <m:t>→</m:t>
                    </m:r>
                    <m:r>
                      <a:rPr lang="en-US" b="0" i="1">
                        <a:solidFill>
                          <a:srgbClr val="000000"/>
                        </a:solidFill>
                        <a:latin typeface="Cambria Math" panose="02040503050406030204" pitchFamily="18" charset="0"/>
                      </a:rPr>
                      <m:t>ℝ</m:t>
                    </m:r>
                  </m:oMath>
                </a14:m>
                <a:r>
                  <a:rPr lang="en-US" b="1" dirty="0">
                    <a:solidFill>
                      <a:srgbClr val="000000"/>
                    </a:solidFill>
                  </a:rPr>
                  <a:t> </a:t>
                </a:r>
                <a:r>
                  <a:rPr lang="en-US" dirty="0">
                    <a:solidFill>
                      <a:srgbClr val="000000"/>
                    </a:solidFill>
                  </a:rPr>
                  <a:t>such that 	</a:t>
                </a:r>
                <a14:m>
                  <m:oMath xmlns:m="http://schemas.openxmlformats.org/officeDocument/2006/math">
                    <m:r>
                      <a:rPr lang="en-US" b="0" i="1" smtClean="0">
                        <a:solidFill>
                          <a:srgbClr val="000000"/>
                        </a:solidFill>
                        <a:latin typeface="Cambria Math" panose="02040503050406030204" pitchFamily="18" charset="0"/>
                      </a:rPr>
                      <m:t>𝛾</m:t>
                    </m:r>
                    <m:d>
                      <m:dPr>
                        <m:ctrlPr>
                          <a:rPr lang="en-US" b="0" i="1">
                            <a:solidFill>
                              <a:srgbClr val="000000"/>
                            </a:solidFill>
                            <a:latin typeface="Cambria Math" panose="02040503050406030204" pitchFamily="18" charset="0"/>
                          </a:rPr>
                        </m:ctrlPr>
                      </m:dPr>
                      <m:e>
                        <m:r>
                          <a:rPr lang="en-US" b="0" i="1">
                            <a:solidFill>
                              <a:srgbClr val="000000"/>
                            </a:solidFill>
                            <a:latin typeface="Cambria Math" panose="02040503050406030204" pitchFamily="18" charset="0"/>
                          </a:rPr>
                          <m:t>𝑥</m:t>
                        </m:r>
                        <m:r>
                          <a:rPr lang="en-US" b="0" i="1">
                            <a:solidFill>
                              <a:srgbClr val="000000"/>
                            </a:solidFill>
                            <a:latin typeface="Cambria Math" panose="02040503050406030204" pitchFamily="18" charset="0"/>
                          </a:rPr>
                          <m:t>,</m:t>
                        </m:r>
                        <m:sSup>
                          <m:sSupPr>
                            <m:ctrlPr>
                              <a:rPr lang="en-US" b="0" i="1">
                                <a:solidFill>
                                  <a:srgbClr val="000000"/>
                                </a:solidFill>
                                <a:latin typeface="Cambria Math" panose="02040503050406030204" pitchFamily="18" charset="0"/>
                              </a:rPr>
                            </m:ctrlPr>
                          </m:sSupPr>
                          <m:e>
                            <m:r>
                              <a:rPr lang="en-US" b="0" i="1">
                                <a:solidFill>
                                  <a:srgbClr val="000000"/>
                                </a:solidFill>
                                <a:latin typeface="Cambria Math" panose="02040503050406030204" pitchFamily="18" charset="0"/>
                              </a:rPr>
                              <m:t>𝑥</m:t>
                            </m:r>
                          </m:e>
                          <m:sup>
                            <m:r>
                              <a:rPr lang="en-US" b="0" i="1">
                                <a:solidFill>
                                  <a:srgbClr val="000000"/>
                                </a:solidFill>
                                <a:latin typeface="Cambria Math" panose="02040503050406030204" pitchFamily="18" charset="0"/>
                              </a:rPr>
                              <m:t>∗</m:t>
                            </m:r>
                          </m:sup>
                        </m:sSup>
                      </m:e>
                      <m:e>
                        <m:r>
                          <a:rPr lang="en-US" b="0" i="1">
                            <a:solidFill>
                              <a:srgbClr val="000000"/>
                            </a:solidFill>
                            <a:latin typeface="Cambria Math" panose="02040503050406030204" pitchFamily="18" charset="0"/>
                          </a:rPr>
                          <m:t>𝑦</m:t>
                        </m:r>
                        <m:r>
                          <a:rPr lang="en-US" b="0" i="1">
                            <a:solidFill>
                              <a:srgbClr val="000000"/>
                            </a:solidFill>
                            <a:latin typeface="Cambria Math" panose="02040503050406030204" pitchFamily="18" charset="0"/>
                          </a:rPr>
                          <m:t>,</m:t>
                        </m:r>
                        <m:r>
                          <a:rPr lang="en-US" b="0" i="1">
                            <a:solidFill>
                              <a:srgbClr val="000000"/>
                            </a:solidFill>
                            <a:latin typeface="Cambria Math" panose="02040503050406030204" pitchFamily="18" charset="0"/>
                          </a:rPr>
                          <m:t>𝑦</m:t>
                        </m:r>
                        <m:r>
                          <a:rPr lang="en-US" b="0" i="1">
                            <a:solidFill>
                              <a:srgbClr val="000000"/>
                            </a:solidFill>
                            <a:latin typeface="Cambria Math" panose="02040503050406030204" pitchFamily="18" charset="0"/>
                          </a:rPr>
                          <m:t> </m:t>
                        </m:r>
                      </m:e>
                    </m:d>
                    <m:r>
                      <a:rPr lang="en-US" b="0" i="1">
                        <a:solidFill>
                          <a:srgbClr val="000000"/>
                        </a:solidFill>
                        <a:latin typeface="Cambria Math" panose="02040503050406030204" pitchFamily="18" charset="0"/>
                      </a:rPr>
                      <m:t>=</m:t>
                    </m:r>
                    <m:sSup>
                      <m:sSupPr>
                        <m:ctrlPr>
                          <a:rPr lang="en-US" b="0" i="1">
                            <a:solidFill>
                              <a:srgbClr val="000000"/>
                            </a:solidFill>
                            <a:latin typeface="Cambria Math" panose="02040503050406030204" pitchFamily="18" charset="0"/>
                          </a:rPr>
                        </m:ctrlPr>
                      </m:sSupPr>
                      <m:e>
                        <m:r>
                          <a:rPr lang="en-US" b="0" i="1">
                            <a:solidFill>
                              <a:srgbClr val="000000"/>
                            </a:solidFill>
                            <a:latin typeface="Cambria Math" panose="02040503050406030204" pitchFamily="18" charset="0"/>
                          </a:rPr>
                          <m:t>𝛾</m:t>
                        </m:r>
                      </m:e>
                      <m:sup>
                        <m:r>
                          <a:rPr lang="en-US" b="0" i="1">
                            <a:solidFill>
                              <a:srgbClr val="000000"/>
                            </a:solidFill>
                            <a:latin typeface="Cambria Math" panose="02040503050406030204" pitchFamily="18" charset="0"/>
                          </a:rPr>
                          <m:t>∗</m:t>
                        </m:r>
                      </m:sup>
                    </m:sSup>
                    <m:r>
                      <a:rPr lang="en-US" b="0" i="1">
                        <a:solidFill>
                          <a:srgbClr val="000000"/>
                        </a:solidFill>
                        <a:latin typeface="Cambria Math" panose="02040503050406030204" pitchFamily="18" charset="0"/>
                      </a:rPr>
                      <m:t>(</m:t>
                    </m:r>
                    <m:r>
                      <a:rPr lang="en-US" b="0" i="1">
                        <a:solidFill>
                          <a:srgbClr val="000000"/>
                        </a:solidFill>
                        <a:latin typeface="Cambria Math" panose="02040503050406030204" pitchFamily="18" charset="0"/>
                      </a:rPr>
                      <m:t>𝑥</m:t>
                    </m:r>
                    <m:r>
                      <a:rPr lang="en-US" b="0" i="1">
                        <a:solidFill>
                          <a:srgbClr val="000000"/>
                        </a:solidFill>
                        <a:latin typeface="Cambria Math" panose="02040503050406030204" pitchFamily="18" charset="0"/>
                      </a:rPr>
                      <m:t>,</m:t>
                    </m:r>
                    <m:sSup>
                      <m:sSupPr>
                        <m:ctrlPr>
                          <a:rPr lang="en-US" b="0" i="1">
                            <a:solidFill>
                              <a:srgbClr val="000000"/>
                            </a:solidFill>
                            <a:latin typeface="Cambria Math" panose="02040503050406030204" pitchFamily="18" charset="0"/>
                          </a:rPr>
                        </m:ctrlPr>
                      </m:sSupPr>
                      <m:e>
                        <m:r>
                          <a:rPr lang="en-US" b="0" i="1">
                            <a:solidFill>
                              <a:srgbClr val="000000"/>
                            </a:solidFill>
                            <a:latin typeface="Cambria Math" panose="02040503050406030204" pitchFamily="18" charset="0"/>
                          </a:rPr>
                          <m:t>𝑥</m:t>
                        </m:r>
                      </m:e>
                      <m:sup>
                        <m:r>
                          <a:rPr lang="en-US" b="0" i="1">
                            <a:solidFill>
                              <a:srgbClr val="000000"/>
                            </a:solidFill>
                            <a:latin typeface="Cambria Math" panose="02040503050406030204" pitchFamily="18" charset="0"/>
                          </a:rPr>
                          <m:t>∗</m:t>
                        </m:r>
                      </m:sup>
                    </m:sSup>
                    <m:r>
                      <a:rPr lang="en-US" b="0" i="1">
                        <a:solidFill>
                          <a:srgbClr val="000000"/>
                        </a:solidFill>
                        <a:latin typeface="Cambria Math" panose="02040503050406030204" pitchFamily="18" charset="0"/>
                      </a:rPr>
                      <m:t>)</m:t>
                    </m:r>
                  </m:oMath>
                </a14:m>
                <a:r>
                  <a:rPr lang="en-US" dirty="0">
                    <a:solidFill>
                      <a:srgbClr val="000000"/>
                    </a:solidFill>
                  </a:rPr>
                  <a:t>.</a:t>
                </a:r>
              </a:p>
              <a:p>
                <a:pPr indent="-182880">
                  <a:lnSpc>
                    <a:spcPct val="90000"/>
                  </a:lnSpc>
                  <a:spcAft>
                    <a:spcPts val="600"/>
                  </a:spcAft>
                  <a:buClr>
                    <a:schemeClr val="accent1">
                      <a:lumMod val="75000"/>
                    </a:schemeClr>
                  </a:buClr>
                  <a:buSzPct val="85000"/>
                  <a:buFont typeface="Wingdings" pitchFamily="2" charset="2"/>
                  <a:buChar char="§"/>
                </a:pPr>
                <a:endParaRPr lang="en-US" dirty="0">
                  <a:solidFill>
                    <a:srgbClr val="000000"/>
                  </a:solidFill>
                </a:endParaRPr>
              </a:p>
              <a:p>
                <a:pPr indent="-182880">
                  <a:lnSpc>
                    <a:spcPct val="90000"/>
                  </a:lnSpc>
                  <a:spcAft>
                    <a:spcPts val="600"/>
                  </a:spcAft>
                  <a:buClr>
                    <a:schemeClr val="accent1">
                      <a:lumMod val="75000"/>
                    </a:schemeClr>
                  </a:buClr>
                  <a:buSzPct val="85000"/>
                  <a:buFont typeface="Wingdings" pitchFamily="2" charset="2"/>
                  <a:buChar char="§"/>
                </a:pPr>
                <a:r>
                  <a:rPr lang="en-US" dirty="0">
                    <a:solidFill>
                      <a:srgbClr val="000000"/>
                    </a:solidFill>
                  </a:rPr>
                  <a:t>Non-trivial rating systems must satisfy:</a:t>
                </a:r>
              </a:p>
              <a:p>
                <a:pPr lvl="1" indent="-182880">
                  <a:lnSpc>
                    <a:spcPct val="90000"/>
                  </a:lnSpc>
                  <a:spcAft>
                    <a:spcPts val="600"/>
                  </a:spcAft>
                  <a:buClr>
                    <a:schemeClr val="accent1">
                      <a:lumMod val="75000"/>
                    </a:schemeClr>
                  </a:buClr>
                  <a:buSzPct val="85000"/>
                  <a:buFont typeface="Wingdings" pitchFamily="2" charset="2"/>
                  <a:buChar char="§"/>
                </a:pPr>
                <a:r>
                  <a:rPr lang="en-US" dirty="0"/>
                  <a:t>constant </a:t>
                </a:r>
                <a:r>
                  <a:rPr lang="en-US" i="1" dirty="0"/>
                  <a:t>K</a:t>
                </a:r>
                <a:r>
                  <a:rPr lang="en-US" dirty="0"/>
                  <a:t>-function</a:t>
                </a:r>
              </a:p>
              <a:p>
                <a:pPr lvl="1" indent="-182880">
                  <a:lnSpc>
                    <a:spcPct val="90000"/>
                  </a:lnSpc>
                  <a:spcAft>
                    <a:spcPts val="600"/>
                  </a:spcAft>
                  <a:buClr>
                    <a:schemeClr val="accent1">
                      <a:lumMod val="75000"/>
                    </a:schemeClr>
                  </a:buClr>
                  <a:buSzPct val="85000"/>
                  <a:buFont typeface="Wingdings" pitchFamily="2" charset="2"/>
                  <a:buChar char="§"/>
                </a:pPr>
                <a14:m>
                  <m:oMath xmlns:m="http://schemas.openxmlformats.org/officeDocument/2006/math">
                    <m:r>
                      <a:rPr lang="en-US" b="0" i="1" smtClean="0">
                        <a:latin typeface="Cambria Math" panose="02040503050406030204" pitchFamily="18" charset="0"/>
                      </a:rPr>
                      <m:t>𝜎</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𝛽</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𝛽</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e>
                    </m:d>
                    <m:r>
                      <a:rPr lang="en-US" b="0" i="1" smtClean="0">
                        <a:latin typeface="Cambria Math" panose="02040503050406030204" pitchFamily="18" charset="0"/>
                      </a:rPr>
                      <m:t>+0.5</m:t>
                    </m:r>
                  </m:oMath>
                </a14:m>
                <a:r>
                  <a:rPr lang="en-US" dirty="0"/>
                  <a:t>, where </a:t>
                </a:r>
                <a14:m>
                  <m:oMath xmlns:m="http://schemas.openxmlformats.org/officeDocument/2006/math">
                    <m:r>
                      <a:rPr lang="en-US" b="0" i="1" smtClean="0">
                        <a:latin typeface="Cambria Math" panose="02040503050406030204" pitchFamily="18" charset="0"/>
                      </a:rPr>
                      <m:t>𝛽</m:t>
                    </m:r>
                    <m:r>
                      <a:rPr lang="en-US" b="0" i="0"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ℝ</m:t>
                    </m:r>
                    <m:r>
                      <a:rPr lang="en-US" b="0" i="1" smtClean="0">
                        <a:latin typeface="Cambria Math" panose="02040503050406030204" pitchFamily="18" charset="0"/>
                        <a:ea typeface="Cambria Math" panose="02040503050406030204" pitchFamily="18" charset="0"/>
                      </a:rPr>
                      <m:t>→[0,0.5]</m:t>
                    </m:r>
                  </m:oMath>
                </a14:m>
                <a:r>
                  <a:rPr lang="en-US" dirty="0"/>
                  <a:t>.</a:t>
                </a:r>
              </a:p>
              <a:p>
                <a:r>
                  <a:rPr lang="en-US" sz="1800" dirty="0"/>
                  <a:t>Thus, there exist opponent indifferent rating systems based on single input functions we call </a:t>
                </a:r>
                <a:r>
                  <a:rPr lang="en-US" sz="1800" b="1" dirty="0"/>
                  <a:t>bisectors.</a:t>
                </a:r>
                <a:endParaRPr lang="en-US" dirty="0">
                  <a:solidFill>
                    <a:srgbClr val="000000"/>
                  </a:solidFill>
                </a:endParaRPr>
              </a:p>
              <a:p>
                <a:pPr indent="-182880">
                  <a:lnSpc>
                    <a:spcPct val="90000"/>
                  </a:lnSpc>
                  <a:spcAft>
                    <a:spcPts val="600"/>
                  </a:spcAft>
                  <a:buClr>
                    <a:schemeClr val="accent1">
                      <a:lumMod val="75000"/>
                    </a:schemeClr>
                  </a:buClr>
                  <a:buSzPct val="85000"/>
                  <a:buFont typeface="Wingdings" pitchFamily="2" charset="2"/>
                  <a:buChar char="§"/>
                </a:pPr>
                <a:endParaRPr lang="en-US" dirty="0">
                  <a:solidFill>
                    <a:srgbClr val="000000"/>
                  </a:solidFill>
                </a:endParaRPr>
              </a:p>
            </p:txBody>
          </p:sp>
        </mc:Choice>
        <mc:Fallback xmlns="">
          <p:sp>
            <p:nvSpPr>
              <p:cNvPr id="19" name="TextBox 18">
                <a:extLst>
                  <a:ext uri="{FF2B5EF4-FFF2-40B4-BE49-F238E27FC236}">
                    <a16:creationId xmlns:a16="http://schemas.microsoft.com/office/drawing/2014/main" id="{FABD8BFF-9984-98C3-E304-EE867BF10093}"/>
                  </a:ext>
                </a:extLst>
              </p:cNvPr>
              <p:cNvSpPr txBox="1">
                <a:spLocks noRot="1" noChangeAspect="1" noMove="1" noResize="1" noEditPoints="1" noAdjustHandles="1" noChangeArrowheads="1" noChangeShapeType="1" noTextEdit="1"/>
              </p:cNvSpPr>
              <p:nvPr/>
            </p:nvSpPr>
            <p:spPr>
              <a:xfrm>
                <a:off x="6587545" y="3007389"/>
                <a:ext cx="4869179" cy="3065865"/>
              </a:xfrm>
              <a:prstGeom prst="rect">
                <a:avLst/>
              </a:prstGeom>
              <a:blipFill>
                <a:blip r:embed="rId5"/>
                <a:stretch>
                  <a:fillRect l="-1042" t="-2469" r="-781"/>
                </a:stretch>
              </a:blipFill>
            </p:spPr>
            <p:txBody>
              <a:bodyPr/>
              <a:lstStyle/>
              <a:p>
                <a:r>
                  <a:rPr lang="en-US">
                    <a:noFill/>
                  </a:rPr>
                  <a:t> </a:t>
                </a:r>
              </a:p>
            </p:txBody>
          </p:sp>
        </mc:Fallback>
      </mc:AlternateContent>
      <p:grpSp>
        <p:nvGrpSpPr>
          <p:cNvPr id="28" name="Group 27">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9" name="Oval 28">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30" name="Oval 29">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20" name="TextBox 19">
            <a:extLst>
              <a:ext uri="{FF2B5EF4-FFF2-40B4-BE49-F238E27FC236}">
                <a16:creationId xmlns:a16="http://schemas.microsoft.com/office/drawing/2014/main" id="{BB1408CA-8A0D-BA2F-CDFB-ADBC6DE82139}"/>
              </a:ext>
            </a:extLst>
          </p:cNvPr>
          <p:cNvSpPr txBox="1"/>
          <p:nvPr/>
        </p:nvSpPr>
        <p:spPr>
          <a:xfrm>
            <a:off x="4018316" y="3105834"/>
            <a:ext cx="1709531" cy="646331"/>
          </a:xfrm>
          <a:prstGeom prst="rect">
            <a:avLst/>
          </a:prstGeom>
          <a:noFill/>
        </p:spPr>
        <p:txBody>
          <a:bodyPr wrap="square" rtlCol="0">
            <a:spAutoFit/>
          </a:bodyPr>
          <a:lstStyle/>
          <a:p>
            <a:r>
              <a:rPr lang="en-US" dirty="0">
                <a:solidFill>
                  <a:schemeClr val="bg1"/>
                </a:solidFill>
                <a:highlight>
                  <a:srgbClr val="000000"/>
                </a:highlight>
              </a:rPr>
              <a:t>2000 rated opponent</a:t>
            </a:r>
          </a:p>
        </p:txBody>
      </p:sp>
      <p:sp>
        <p:nvSpPr>
          <p:cNvPr id="22" name="TextBox 21">
            <a:extLst>
              <a:ext uri="{FF2B5EF4-FFF2-40B4-BE49-F238E27FC236}">
                <a16:creationId xmlns:a16="http://schemas.microsoft.com/office/drawing/2014/main" id="{B6943C17-F3AE-EB89-18D1-120569EB6EEF}"/>
              </a:ext>
            </a:extLst>
          </p:cNvPr>
          <p:cNvSpPr txBox="1"/>
          <p:nvPr/>
        </p:nvSpPr>
        <p:spPr>
          <a:xfrm>
            <a:off x="299627" y="3123480"/>
            <a:ext cx="1709531" cy="646331"/>
          </a:xfrm>
          <a:prstGeom prst="rect">
            <a:avLst/>
          </a:prstGeom>
          <a:noFill/>
        </p:spPr>
        <p:txBody>
          <a:bodyPr wrap="square">
            <a:spAutoFit/>
          </a:bodyPr>
          <a:lstStyle/>
          <a:p>
            <a:r>
              <a:rPr lang="en-US" dirty="0">
                <a:solidFill>
                  <a:schemeClr val="bg1"/>
                </a:solidFill>
                <a:highlight>
                  <a:srgbClr val="000000"/>
                </a:highlight>
              </a:rPr>
              <a:t>0 rated opponent</a:t>
            </a:r>
          </a:p>
        </p:txBody>
      </p:sp>
    </p:spTree>
    <p:extLst>
      <p:ext uri="{BB962C8B-B14F-4D97-AF65-F5344CB8AC3E}">
        <p14:creationId xmlns:p14="http://schemas.microsoft.com/office/powerpoint/2010/main" val="2112638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D1D7A6E-62B8-74FF-CA19-CF2D5D45CAE1}"/>
              </a:ext>
            </a:extLst>
          </p:cNvPr>
          <p:cNvSpPr>
            <a:spLocks noGrp="1"/>
          </p:cNvSpPr>
          <p:nvPr>
            <p:ph type="title"/>
          </p:nvPr>
        </p:nvSpPr>
        <p:spPr>
          <a:xfrm>
            <a:off x="1069848" y="484632"/>
            <a:ext cx="10058400" cy="1609344"/>
          </a:xfrm>
        </p:spPr>
        <p:txBody>
          <a:bodyPr>
            <a:normAutofit/>
          </a:bodyPr>
          <a:lstStyle/>
          <a:p>
            <a:r>
              <a:rPr lang="en-US" dirty="0"/>
              <a:t>opponent indifference is not useful </a:t>
            </a:r>
          </a:p>
        </p:txBody>
      </p:sp>
      <p:sp>
        <p:nvSpPr>
          <p:cNvPr id="3" name="Content Placeholder 2">
            <a:extLst>
              <a:ext uri="{FF2B5EF4-FFF2-40B4-BE49-F238E27FC236}">
                <a16:creationId xmlns:a16="http://schemas.microsoft.com/office/drawing/2014/main" id="{C014C061-63B7-808B-C6AB-96214B574671}"/>
              </a:ext>
            </a:extLst>
          </p:cNvPr>
          <p:cNvSpPr>
            <a:spLocks noGrp="1"/>
          </p:cNvSpPr>
          <p:nvPr>
            <p:ph idx="1"/>
          </p:nvPr>
        </p:nvSpPr>
        <p:spPr>
          <a:xfrm>
            <a:off x="1069848" y="2320412"/>
            <a:ext cx="10058400" cy="3851787"/>
          </a:xfrm>
        </p:spPr>
        <p:txBody>
          <a:bodyPr>
            <a:normAutofit/>
          </a:bodyPr>
          <a:lstStyle/>
          <a:p>
            <a:endParaRPr lang="en-US" dirty="0"/>
          </a:p>
          <a:p>
            <a:endParaRPr lang="en-US" dirty="0"/>
          </a:p>
          <a:p>
            <a:endParaRPr lang="en-US" dirty="0"/>
          </a:p>
          <a:p>
            <a:endParaRPr lang="en-US" dirty="0"/>
          </a:p>
          <a:p>
            <a:endParaRPr lang="en-US" dirty="0"/>
          </a:p>
          <a:p>
            <a:r>
              <a:rPr lang="en-US" dirty="0"/>
              <a:t>A rating system has full scale if it can accommodate an infinitely long skill chain.</a:t>
            </a:r>
          </a:p>
          <a:p>
            <a:r>
              <a:rPr lang="en-US" dirty="0"/>
              <a:t>Opponent indifferent rating systems cannot satisfy full scale.</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Oval 4">
            <a:extLst>
              <a:ext uri="{FF2B5EF4-FFF2-40B4-BE49-F238E27FC236}">
                <a16:creationId xmlns:a16="http://schemas.microsoft.com/office/drawing/2014/main" id="{DE2145AC-D8EF-81FA-0427-345D56D93D5E}"/>
              </a:ext>
            </a:extLst>
          </p:cNvPr>
          <p:cNvSpPr/>
          <p:nvPr/>
        </p:nvSpPr>
        <p:spPr>
          <a:xfrm>
            <a:off x="1272350" y="2674088"/>
            <a:ext cx="1497495" cy="1499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52C6DD9-0CFE-859C-5046-09ACD54BF702}"/>
              </a:ext>
            </a:extLst>
          </p:cNvPr>
          <p:cNvSpPr/>
          <p:nvPr/>
        </p:nvSpPr>
        <p:spPr>
          <a:xfrm>
            <a:off x="3859632" y="2690156"/>
            <a:ext cx="1497495" cy="1499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9CC2EB6-9B83-ED92-EEB9-CD6147CC1EDC}"/>
              </a:ext>
            </a:extLst>
          </p:cNvPr>
          <p:cNvSpPr/>
          <p:nvPr/>
        </p:nvSpPr>
        <p:spPr>
          <a:xfrm>
            <a:off x="6446914" y="2690156"/>
            <a:ext cx="1497495" cy="1499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7FFFDB0-F76A-6031-74C9-C8DA4AF77F02}"/>
              </a:ext>
            </a:extLst>
          </p:cNvPr>
          <p:cNvSpPr/>
          <p:nvPr/>
        </p:nvSpPr>
        <p:spPr>
          <a:xfrm>
            <a:off x="9034196" y="2679342"/>
            <a:ext cx="1497495" cy="1499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Arrow 19">
            <a:extLst>
              <a:ext uri="{FF2B5EF4-FFF2-40B4-BE49-F238E27FC236}">
                <a16:creationId xmlns:a16="http://schemas.microsoft.com/office/drawing/2014/main" id="{001A0B2B-CA82-E0D9-B1B7-F4C9CE3CF9FC}"/>
              </a:ext>
            </a:extLst>
          </p:cNvPr>
          <p:cNvSpPr/>
          <p:nvPr/>
        </p:nvSpPr>
        <p:spPr>
          <a:xfrm>
            <a:off x="5417391" y="3175989"/>
            <a:ext cx="950479" cy="495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&gt;95%</a:t>
            </a:r>
          </a:p>
        </p:txBody>
      </p:sp>
      <p:sp>
        <p:nvSpPr>
          <p:cNvPr id="21" name="TextBox 20">
            <a:extLst>
              <a:ext uri="{FF2B5EF4-FFF2-40B4-BE49-F238E27FC236}">
                <a16:creationId xmlns:a16="http://schemas.microsoft.com/office/drawing/2014/main" id="{C9D93927-DEC9-F668-EDAF-288CE2D9F235}"/>
              </a:ext>
            </a:extLst>
          </p:cNvPr>
          <p:cNvSpPr txBox="1"/>
          <p:nvPr/>
        </p:nvSpPr>
        <p:spPr>
          <a:xfrm>
            <a:off x="5216612" y="2196626"/>
            <a:ext cx="1329210" cy="369332"/>
          </a:xfrm>
          <a:prstGeom prst="rect">
            <a:avLst/>
          </a:prstGeom>
          <a:noFill/>
        </p:spPr>
        <p:txBody>
          <a:bodyPr wrap="none" rtlCol="0">
            <a:spAutoFit/>
          </a:bodyPr>
          <a:lstStyle/>
          <a:p>
            <a:r>
              <a:rPr lang="en-US" dirty="0"/>
              <a:t>Skill Chain</a:t>
            </a:r>
          </a:p>
        </p:txBody>
      </p:sp>
      <p:sp>
        <p:nvSpPr>
          <p:cNvPr id="22" name="TextBox 21">
            <a:extLst>
              <a:ext uri="{FF2B5EF4-FFF2-40B4-BE49-F238E27FC236}">
                <a16:creationId xmlns:a16="http://schemas.microsoft.com/office/drawing/2014/main" id="{C2A5D6AD-B657-8862-7EF0-B07D3699127F}"/>
              </a:ext>
            </a:extLst>
          </p:cNvPr>
          <p:cNvSpPr txBox="1"/>
          <p:nvPr/>
        </p:nvSpPr>
        <p:spPr>
          <a:xfrm>
            <a:off x="1450054" y="3175988"/>
            <a:ext cx="1258815" cy="369332"/>
          </a:xfrm>
          <a:prstGeom prst="rect">
            <a:avLst/>
          </a:prstGeom>
          <a:noFill/>
        </p:spPr>
        <p:txBody>
          <a:bodyPr wrap="square" rtlCol="0">
            <a:spAutoFit/>
          </a:bodyPr>
          <a:lstStyle/>
          <a:p>
            <a:r>
              <a:rPr lang="en-US" dirty="0">
                <a:solidFill>
                  <a:schemeClr val="bg1"/>
                </a:solidFill>
              </a:rPr>
              <a:t>Beginner</a:t>
            </a:r>
          </a:p>
        </p:txBody>
      </p:sp>
      <p:sp>
        <p:nvSpPr>
          <p:cNvPr id="23" name="TextBox 22">
            <a:extLst>
              <a:ext uri="{FF2B5EF4-FFF2-40B4-BE49-F238E27FC236}">
                <a16:creationId xmlns:a16="http://schemas.microsoft.com/office/drawing/2014/main" id="{0E79EEEE-18F6-DBA2-BBD2-61C595C8BAD2}"/>
              </a:ext>
            </a:extLst>
          </p:cNvPr>
          <p:cNvSpPr txBox="1"/>
          <p:nvPr/>
        </p:nvSpPr>
        <p:spPr>
          <a:xfrm>
            <a:off x="4056705" y="3231374"/>
            <a:ext cx="1258815" cy="369332"/>
          </a:xfrm>
          <a:prstGeom prst="rect">
            <a:avLst/>
          </a:prstGeom>
          <a:noFill/>
        </p:spPr>
        <p:txBody>
          <a:bodyPr wrap="square" rtlCol="0">
            <a:spAutoFit/>
          </a:bodyPr>
          <a:lstStyle/>
          <a:p>
            <a:r>
              <a:rPr lang="en-US" dirty="0">
                <a:solidFill>
                  <a:schemeClr val="bg1"/>
                </a:solidFill>
              </a:rPr>
              <a:t>Hobbyist</a:t>
            </a:r>
          </a:p>
        </p:txBody>
      </p:sp>
      <p:sp>
        <p:nvSpPr>
          <p:cNvPr id="24" name="TextBox 23">
            <a:extLst>
              <a:ext uri="{FF2B5EF4-FFF2-40B4-BE49-F238E27FC236}">
                <a16:creationId xmlns:a16="http://schemas.microsoft.com/office/drawing/2014/main" id="{C746EB22-088A-0FC8-5421-4795A501D548}"/>
              </a:ext>
            </a:extLst>
          </p:cNvPr>
          <p:cNvSpPr txBox="1"/>
          <p:nvPr/>
        </p:nvSpPr>
        <p:spPr>
          <a:xfrm>
            <a:off x="6472949" y="3144615"/>
            <a:ext cx="1497495" cy="646331"/>
          </a:xfrm>
          <a:prstGeom prst="rect">
            <a:avLst/>
          </a:prstGeom>
          <a:noFill/>
        </p:spPr>
        <p:txBody>
          <a:bodyPr wrap="square" rtlCol="0">
            <a:spAutoFit/>
          </a:bodyPr>
          <a:lstStyle/>
          <a:p>
            <a:pPr algn="ctr"/>
            <a:r>
              <a:rPr lang="en-US" dirty="0">
                <a:solidFill>
                  <a:schemeClr val="bg1"/>
                </a:solidFill>
              </a:rPr>
              <a:t>Tournament player </a:t>
            </a:r>
          </a:p>
        </p:txBody>
      </p:sp>
      <p:sp>
        <p:nvSpPr>
          <p:cNvPr id="25" name="TextBox 24">
            <a:extLst>
              <a:ext uri="{FF2B5EF4-FFF2-40B4-BE49-F238E27FC236}">
                <a16:creationId xmlns:a16="http://schemas.microsoft.com/office/drawing/2014/main" id="{E76B560A-FED5-28FF-3241-77BD27314DD9}"/>
              </a:ext>
            </a:extLst>
          </p:cNvPr>
          <p:cNvSpPr txBox="1"/>
          <p:nvPr/>
        </p:nvSpPr>
        <p:spPr>
          <a:xfrm>
            <a:off x="8956755" y="3214726"/>
            <a:ext cx="1652376" cy="369332"/>
          </a:xfrm>
          <a:prstGeom prst="rect">
            <a:avLst/>
          </a:prstGeom>
          <a:noFill/>
        </p:spPr>
        <p:txBody>
          <a:bodyPr wrap="square" rtlCol="0">
            <a:spAutoFit/>
          </a:bodyPr>
          <a:lstStyle/>
          <a:p>
            <a:pPr algn="ctr"/>
            <a:r>
              <a:rPr lang="en-US" dirty="0">
                <a:solidFill>
                  <a:schemeClr val="bg1"/>
                </a:solidFill>
              </a:rPr>
              <a:t>Grandmaster</a:t>
            </a:r>
          </a:p>
        </p:txBody>
      </p:sp>
      <p:sp>
        <p:nvSpPr>
          <p:cNvPr id="26" name="Left Arrow 25">
            <a:extLst>
              <a:ext uri="{FF2B5EF4-FFF2-40B4-BE49-F238E27FC236}">
                <a16:creationId xmlns:a16="http://schemas.microsoft.com/office/drawing/2014/main" id="{86991DE4-1AB4-14BF-A6E6-0B408B7EB105}"/>
              </a:ext>
            </a:extLst>
          </p:cNvPr>
          <p:cNvSpPr/>
          <p:nvPr/>
        </p:nvSpPr>
        <p:spPr>
          <a:xfrm>
            <a:off x="2836447" y="3170590"/>
            <a:ext cx="950479" cy="495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&gt;95%</a:t>
            </a:r>
          </a:p>
        </p:txBody>
      </p:sp>
      <p:sp>
        <p:nvSpPr>
          <p:cNvPr id="27" name="Left Arrow 26">
            <a:extLst>
              <a:ext uri="{FF2B5EF4-FFF2-40B4-BE49-F238E27FC236}">
                <a16:creationId xmlns:a16="http://schemas.microsoft.com/office/drawing/2014/main" id="{FA5265CF-57FC-1875-6CBC-1535C0717FDA}"/>
              </a:ext>
            </a:extLst>
          </p:cNvPr>
          <p:cNvSpPr/>
          <p:nvPr/>
        </p:nvSpPr>
        <p:spPr>
          <a:xfrm>
            <a:off x="8030032" y="3168283"/>
            <a:ext cx="950479" cy="495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&gt;95%</a:t>
            </a:r>
          </a:p>
        </p:txBody>
      </p:sp>
    </p:spTree>
    <p:extLst>
      <p:ext uri="{BB962C8B-B14F-4D97-AF65-F5344CB8AC3E}">
        <p14:creationId xmlns:p14="http://schemas.microsoft.com/office/powerpoint/2010/main" val="235549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DA90C30-B990-4CCA-B584-40F864DA3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4527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ECFC2A-A33E-FBD9-EF9D-376841BE6CDE}"/>
              </a:ext>
            </a:extLst>
          </p:cNvPr>
          <p:cNvSpPr>
            <a:spLocks noGrp="1"/>
          </p:cNvSpPr>
          <p:nvPr>
            <p:ph type="title"/>
          </p:nvPr>
        </p:nvSpPr>
        <p:spPr>
          <a:xfrm>
            <a:off x="382280" y="484632"/>
            <a:ext cx="6743844" cy="1609344"/>
          </a:xfrm>
        </p:spPr>
        <p:txBody>
          <a:bodyPr>
            <a:normAutofit/>
          </a:bodyPr>
          <a:lstStyle/>
          <a:p>
            <a:r>
              <a:rPr lang="en-US" sz="4400"/>
              <a:t>Attempt #1 but worse </a:t>
            </a:r>
            <a:r>
              <a:rPr lang="en-US" sz="4400">
                <a:sym typeface="Wingdings" pitchFamily="2" charset="2"/>
              </a:rPr>
              <a:t></a:t>
            </a:r>
            <a:r>
              <a:rPr lang="en-US" sz="4400"/>
              <a:t>: strong opponent indifference</a:t>
            </a:r>
          </a:p>
        </p:txBody>
      </p:sp>
      <mc:AlternateContent xmlns:mc="http://schemas.openxmlformats.org/markup-compatibility/2006" xmlns:a14="http://schemas.microsoft.com/office/drawing/2010/main">
        <mc:Choice Requires="a14">
          <p:sp>
            <p:nvSpPr>
              <p:cNvPr id="40" name="Content Placeholder 39">
                <a:extLst>
                  <a:ext uri="{FF2B5EF4-FFF2-40B4-BE49-F238E27FC236}">
                    <a16:creationId xmlns:a16="http://schemas.microsoft.com/office/drawing/2014/main" id="{4869D9AF-B7ED-8826-A554-6C4457EFD7E2}"/>
                  </a:ext>
                </a:extLst>
              </p:cNvPr>
              <p:cNvSpPr>
                <a:spLocks noGrp="1"/>
              </p:cNvSpPr>
              <p:nvPr>
                <p:ph idx="1"/>
              </p:nvPr>
            </p:nvSpPr>
            <p:spPr>
              <a:xfrm>
                <a:off x="382279" y="2121408"/>
                <a:ext cx="6743845" cy="4050792"/>
              </a:xfrm>
            </p:spPr>
            <p:txBody>
              <a:bodyPr>
                <a:normAutofit/>
              </a:bodyPr>
              <a:lstStyle/>
              <a:p>
                <a:pPr algn="just"/>
                <a:r>
                  <a:rPr lang="en-US" sz="1800" dirty="0"/>
                  <a:t>A rating system is</a:t>
                </a:r>
                <a:r>
                  <a:rPr lang="en-US" sz="1800" b="1" dirty="0"/>
                  <a:t> strongly opponent indifferent </a:t>
                </a:r>
                <a:r>
                  <a:rPr lang="en-US" sz="1800" dirty="0"/>
                  <a:t>if there exists </a:t>
                </a:r>
                <a14:m>
                  <m:oMath xmlns:m="http://schemas.openxmlformats.org/officeDocument/2006/math">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𝛾</m:t>
                        </m:r>
                      </m:e>
                      <m:sup>
                        <m:r>
                          <a:rPr lang="en-US" sz="1800" b="0" i="1" smtClean="0">
                            <a:latin typeface="Cambria Math" panose="02040503050406030204" pitchFamily="18" charset="0"/>
                          </a:rPr>
                          <m:t>∗</m:t>
                        </m:r>
                      </m:sup>
                    </m:sSup>
                    <m:r>
                      <a:rPr lang="en-US" sz="1800" b="0" i="1" smtClean="0">
                        <a:latin typeface="Cambria Math" panose="02040503050406030204" pitchFamily="18" charset="0"/>
                      </a:rPr>
                      <m:t>: </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ℝ</m:t>
                        </m:r>
                      </m:e>
                      <m:sup>
                        <m:r>
                          <a:rPr lang="en-US" sz="1800" b="0" i="1" smtClean="0">
                            <a:latin typeface="Cambria Math" panose="02040503050406030204" pitchFamily="18" charset="0"/>
                            <a:ea typeface="Cambria Math" panose="02040503050406030204" pitchFamily="18" charset="0"/>
                          </a:rPr>
                          <m:t>3</m:t>
                        </m:r>
                      </m:sup>
                    </m:sSup>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ℝ</m:t>
                    </m:r>
                  </m:oMath>
                </a14:m>
                <a:r>
                  <a:rPr lang="en-US" sz="1800" b="1" dirty="0"/>
                  <a:t> </a:t>
                </a:r>
                <a:r>
                  <a:rPr lang="en-US" sz="1800" dirty="0"/>
                  <a:t>such that </a:t>
                </a:r>
              </a:p>
              <a:p>
                <a:pPr marL="0" indent="0" algn="just">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𝛾</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𝑥</m:t>
                              </m:r>
                            </m:e>
                            <m:sup>
                              <m:r>
                                <a:rPr lang="en-US" sz="1800" b="0" i="1" smtClean="0">
                                  <a:latin typeface="Cambria Math" panose="02040503050406030204" pitchFamily="18" charset="0"/>
                                </a:rPr>
                                <m:t>∗</m:t>
                              </m:r>
                            </m:sup>
                          </m:sSup>
                        </m:e>
                        <m:e>
                          <m:r>
                            <a:rPr lang="en-US" sz="1800" b="0" i="1" smtClean="0">
                              <a:latin typeface="Cambria Math" panose="02040503050406030204" pitchFamily="18" charset="0"/>
                            </a:rPr>
                            <m:t>𝑦</m:t>
                          </m:r>
                          <m:r>
                            <a:rPr lang="en-US" sz="1800" b="0" i="1" smtClean="0">
                              <a:latin typeface="Cambria Math" panose="02040503050406030204" pitchFamily="18" charset="0"/>
                            </a:rPr>
                            <m:t>,</m:t>
                          </m:r>
                          <m:r>
                            <a:rPr lang="en-US" sz="1800" b="0" i="1" smtClean="0">
                              <a:latin typeface="Cambria Math" panose="02040503050406030204" pitchFamily="18" charset="0"/>
                            </a:rPr>
                            <m:t>𝑦</m:t>
                          </m:r>
                          <m:r>
                            <a:rPr lang="en-US" sz="1800" b="0" i="1" smtClean="0">
                              <a:latin typeface="Cambria Math" panose="02040503050406030204" pitchFamily="18" charset="0"/>
                            </a:rPr>
                            <m:t>+</m:t>
                          </m:r>
                          <m:r>
                            <a:rPr lang="en-US" sz="1800" b="0" i="1" smtClean="0">
                              <a:latin typeface="Cambria Math" panose="02040503050406030204" pitchFamily="18" charset="0"/>
                            </a:rPr>
                            <m:t>𝛿</m:t>
                          </m:r>
                          <m:r>
                            <a:rPr lang="en-US" sz="1800" b="0" i="1" smtClean="0">
                              <a:latin typeface="Cambria Math" panose="02040503050406030204" pitchFamily="18" charset="0"/>
                            </a:rPr>
                            <m:t> </m:t>
                          </m:r>
                        </m:e>
                      </m:d>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𝛾</m:t>
                          </m:r>
                        </m:e>
                        <m:sup>
                          <m:r>
                            <a:rPr lang="en-US" sz="1800" b="0" i="1" smtClean="0">
                              <a:latin typeface="Cambria Math" panose="02040503050406030204" pitchFamily="18" charset="0"/>
                            </a:rPr>
                            <m:t>∗</m:t>
                          </m:r>
                        </m:sup>
                      </m:sSup>
                      <m:r>
                        <a:rPr lang="en-US" sz="1800" b="0" i="1" smtClean="0">
                          <a:latin typeface="Cambria Math" panose="02040503050406030204" pitchFamily="18" charset="0"/>
                        </a:rPr>
                        <m:t>(</m:t>
                      </m:r>
                      <m:r>
                        <a:rPr lang="en-US" sz="1800" b="0" i="1" smtClean="0">
                          <a:latin typeface="Cambria Math" panose="02040503050406030204" pitchFamily="18" charset="0"/>
                        </a:rPr>
                        <m:t>𝑥</m:t>
                      </m:r>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𝑥</m:t>
                          </m:r>
                        </m:e>
                        <m:sup>
                          <m:r>
                            <a:rPr lang="en-US" sz="1800" b="0" i="1" smtClean="0">
                              <a:latin typeface="Cambria Math" panose="02040503050406030204" pitchFamily="18" charset="0"/>
                            </a:rPr>
                            <m:t>∗</m:t>
                          </m:r>
                        </m:sup>
                      </m:sSup>
                      <m:r>
                        <a:rPr lang="en-US" sz="1800" b="0" i="1" smtClean="0">
                          <a:latin typeface="Cambria Math" panose="02040503050406030204" pitchFamily="18" charset="0"/>
                        </a:rPr>
                        <m:t>,</m:t>
                      </m:r>
                      <m:r>
                        <a:rPr lang="en-US" sz="1800" b="0" i="1" smtClean="0">
                          <a:latin typeface="Cambria Math" panose="02040503050406030204" pitchFamily="18" charset="0"/>
                        </a:rPr>
                        <m:t>𝛿</m:t>
                      </m:r>
                      <m:r>
                        <a:rPr lang="en-US" sz="1800" b="0" i="1" smtClean="0">
                          <a:latin typeface="Cambria Math" panose="02040503050406030204" pitchFamily="18" charset="0"/>
                        </a:rPr>
                        <m:t>)</m:t>
                      </m:r>
                    </m:oMath>
                  </m:oMathPara>
                </a14:m>
                <a:endParaRPr lang="en-US" sz="1800" dirty="0"/>
              </a:p>
              <a:p>
                <a:pPr marL="0" indent="0" algn="just">
                  <a:buNone/>
                </a:pPr>
                <a:r>
                  <a:rPr lang="en-US" sz="1800" dirty="0"/>
                  <a:t>We find that strongly opponent indifferent rating systems have linear bisectors.</a:t>
                </a:r>
              </a:p>
              <a:p>
                <a:r>
                  <a:rPr lang="en-US" sz="1800" dirty="0"/>
                  <a:t>Pros:</a:t>
                </a:r>
              </a:p>
              <a:p>
                <a:pPr lvl="1"/>
                <a:r>
                  <a:rPr lang="en-US" sz="1600" dirty="0"/>
                  <a:t>Generalizes opponent indifference</a:t>
                </a:r>
              </a:p>
              <a:p>
                <a:pPr lvl="1"/>
                <a:r>
                  <a:rPr lang="en-US" sz="1600" dirty="0"/>
                  <a:t>Must be translation invariant</a:t>
                </a:r>
              </a:p>
              <a:p>
                <a:r>
                  <a:rPr lang="en-US" sz="1800" dirty="0"/>
                  <a:t>Con:</a:t>
                </a:r>
              </a:p>
              <a:p>
                <a:pPr lvl="1"/>
                <a:r>
                  <a:rPr lang="en-US" sz="1600" dirty="0"/>
                  <a:t>Must be trivial</a:t>
                </a:r>
              </a:p>
              <a:p>
                <a:pPr lvl="1"/>
                <a:endParaRPr lang="en-US" sz="1600" dirty="0"/>
              </a:p>
            </p:txBody>
          </p:sp>
        </mc:Choice>
        <mc:Fallback xmlns="">
          <p:sp>
            <p:nvSpPr>
              <p:cNvPr id="40" name="Content Placeholder 39">
                <a:extLst>
                  <a:ext uri="{FF2B5EF4-FFF2-40B4-BE49-F238E27FC236}">
                    <a16:creationId xmlns:a16="http://schemas.microsoft.com/office/drawing/2014/main" id="{4869D9AF-B7ED-8826-A554-6C4457EFD7E2}"/>
                  </a:ext>
                </a:extLst>
              </p:cNvPr>
              <p:cNvSpPr>
                <a:spLocks noGrp="1" noRot="1" noChangeAspect="1" noMove="1" noResize="1" noEditPoints="1" noAdjustHandles="1" noChangeArrowheads="1" noChangeShapeType="1" noTextEdit="1"/>
              </p:cNvSpPr>
              <p:nvPr>
                <p:ph idx="1"/>
              </p:nvPr>
            </p:nvSpPr>
            <p:spPr>
              <a:xfrm>
                <a:off x="382279" y="2121408"/>
                <a:ext cx="6743845" cy="4050792"/>
              </a:xfrm>
              <a:blipFill>
                <a:blip r:embed="rId4"/>
                <a:stretch>
                  <a:fillRect l="-940" t="-1563" r="-564"/>
                </a:stretch>
              </a:blipFill>
            </p:spPr>
            <p:txBody>
              <a:bodyPr/>
              <a:lstStyle/>
              <a:p>
                <a:r>
                  <a:rPr lang="en-US">
                    <a:noFill/>
                  </a:rPr>
                  <a:t> </a:t>
                </a:r>
              </a:p>
            </p:txBody>
          </p:sp>
        </mc:Fallback>
      </mc:AlternateContent>
      <p:pic>
        <p:nvPicPr>
          <p:cNvPr id="7" name="Content Placeholder 6" descr="Body builder with solid fill">
            <a:extLst>
              <a:ext uri="{FF2B5EF4-FFF2-40B4-BE49-F238E27FC236}">
                <a16:creationId xmlns:a16="http://schemas.microsoft.com/office/drawing/2014/main" id="{8D002FB7-EF4B-BBA4-34BE-B8B65E5455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03460" y="1595727"/>
            <a:ext cx="3369177" cy="3369177"/>
          </a:xfrm>
          <a:prstGeom prst="rect">
            <a:avLst/>
          </a:prstGeom>
        </p:spPr>
      </p:pic>
      <p:grpSp>
        <p:nvGrpSpPr>
          <p:cNvPr id="45" name="Group 44">
            <a:extLst>
              <a:ext uri="{FF2B5EF4-FFF2-40B4-BE49-F238E27FC236}">
                <a16:creationId xmlns:a16="http://schemas.microsoft.com/office/drawing/2014/main" id="{D060B936-2771-48DC-842C-14EE9318E3E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6" name="Oval 45">
              <a:extLst>
                <a:ext uri="{FF2B5EF4-FFF2-40B4-BE49-F238E27FC236}">
                  <a16:creationId xmlns:a16="http://schemas.microsoft.com/office/drawing/2014/main" id="{DB4EC8B4-4BB2-45C2-A68A-28E36AC10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7" name="Oval 46">
              <a:extLst>
                <a:ext uri="{FF2B5EF4-FFF2-40B4-BE49-F238E27FC236}">
                  <a16:creationId xmlns:a16="http://schemas.microsoft.com/office/drawing/2014/main" id="{1431D296-F8F1-41C3-A211-E83E243C5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21237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4D8EE-7581-50DA-077F-208ED70E9E21}"/>
              </a:ext>
            </a:extLst>
          </p:cNvPr>
          <p:cNvSpPr>
            <a:spLocks noGrp="1"/>
          </p:cNvSpPr>
          <p:nvPr>
            <p:ph type="title"/>
          </p:nvPr>
        </p:nvSpPr>
        <p:spPr>
          <a:xfrm>
            <a:off x="4970109" y="484632"/>
            <a:ext cx="6730277" cy="1609344"/>
          </a:xfrm>
          <a:ln>
            <a:noFill/>
          </a:ln>
        </p:spPr>
        <p:txBody>
          <a:bodyPr>
            <a:normAutofit/>
          </a:bodyPr>
          <a:lstStyle/>
          <a:p>
            <a:r>
              <a:rPr lang="en-US" sz="4800"/>
              <a:t>Attempt #2: P opponent indifference</a:t>
            </a:r>
          </a:p>
        </p:txBody>
      </p:sp>
      <p:pic>
        <p:nvPicPr>
          <p:cNvPr id="11" name="Content Placeholder 10" descr="Heart-shaped puzzle missing one piece at the centre">
            <a:extLst>
              <a:ext uri="{FF2B5EF4-FFF2-40B4-BE49-F238E27FC236}">
                <a16:creationId xmlns:a16="http://schemas.microsoft.com/office/drawing/2014/main" id="{FA3ED811-3FF6-FF8A-F245-B836EEAEEC41}"/>
              </a:ext>
            </a:extLst>
          </p:cNvPr>
          <p:cNvPicPr>
            <a:picLocks noChangeAspect="1"/>
          </p:cNvPicPr>
          <p:nvPr/>
        </p:nvPicPr>
        <p:blipFill rotWithShape="1">
          <a:blip r:embed="rId4"/>
          <a:srcRect l="19629" r="35143" b="-1"/>
          <a:stretch/>
        </p:blipFill>
        <p:spPr>
          <a:xfrm>
            <a:off x="3344" y="10"/>
            <a:ext cx="4646726" cy="6857990"/>
          </a:xfrm>
          <a:prstGeom prst="rect">
            <a:avLst/>
          </a:prstGeom>
        </p:spPr>
      </p:pic>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93315E51-E5D7-4C69-38D1-8C436F750BA1}"/>
                  </a:ext>
                </a:extLst>
              </p:cNvPr>
              <p:cNvSpPr>
                <a:spLocks noGrp="1"/>
              </p:cNvSpPr>
              <p:nvPr>
                <p:ph idx="1"/>
              </p:nvPr>
            </p:nvSpPr>
            <p:spPr>
              <a:xfrm>
                <a:off x="4970109" y="2121408"/>
                <a:ext cx="6730276" cy="4050792"/>
              </a:xfrm>
            </p:spPr>
            <p:txBody>
              <a:bodyPr>
                <a:normAutofit/>
              </a:bodyPr>
              <a:lstStyle/>
              <a:p>
                <a:r>
                  <a:rPr lang="en-US" sz="1800" dirty="0"/>
                  <a:t>Idea: only care about indifference among ratings that are “close enough” to our current ratings</a:t>
                </a:r>
              </a:p>
              <a:p>
                <a:r>
                  <a:rPr lang="en-US" sz="1800" dirty="0"/>
                  <a:t>We say ratings are close enough if they are P-close. Ratings x and y are</a:t>
                </a:r>
                <a:r>
                  <a:rPr lang="en-US" sz="1800" b="1" dirty="0"/>
                  <a:t> P-close </a:t>
                </a:r>
                <a:r>
                  <a:rPr lang="en-US" sz="1800" dirty="0"/>
                  <a:t>if</a:t>
                </a:r>
              </a:p>
              <a:p>
                <a:pPr marL="0" indent="0" algn="ctr">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𝜎</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rPr>
                            <m:t>,</m:t>
                          </m:r>
                          <m:r>
                            <a:rPr lang="en-US" sz="1800" b="0" i="1" smtClean="0">
                              <a:latin typeface="Cambria Math" panose="02040503050406030204" pitchFamily="18" charset="0"/>
                            </a:rPr>
                            <m:t>𝑦</m:t>
                          </m:r>
                        </m:e>
                      </m:d>
                      <m:r>
                        <a:rPr lang="en-US" sz="1800" b="0" i="1" smtClean="0">
                          <a:latin typeface="Cambria Math" panose="02040503050406030204" pitchFamily="18" charset="0"/>
                        </a:rPr>
                        <m:t>∈(0.5−</m:t>
                      </m:r>
                      <m:r>
                        <a:rPr lang="en-US" sz="1800" b="0" i="1" smtClean="0">
                          <a:latin typeface="Cambria Math" panose="02040503050406030204" pitchFamily="18" charset="0"/>
                        </a:rPr>
                        <m:t>𝑃</m:t>
                      </m:r>
                      <m:r>
                        <a:rPr lang="en-US" sz="1800" b="0" i="1" smtClean="0">
                          <a:latin typeface="Cambria Math" panose="02040503050406030204" pitchFamily="18" charset="0"/>
                        </a:rPr>
                        <m:t>,0.5+</m:t>
                      </m:r>
                      <m:r>
                        <a:rPr lang="en-US" sz="1800" b="0" i="1" smtClean="0">
                          <a:latin typeface="Cambria Math" panose="02040503050406030204" pitchFamily="18" charset="0"/>
                        </a:rPr>
                        <m:t>𝑃</m:t>
                      </m:r>
                      <m:r>
                        <a:rPr lang="en-US" sz="1800" b="0" i="1" smtClean="0">
                          <a:latin typeface="Cambria Math" panose="02040503050406030204" pitchFamily="18" charset="0"/>
                        </a:rPr>
                        <m:t>)</m:t>
                      </m:r>
                    </m:oMath>
                  </m:oMathPara>
                </a14:m>
                <a:endParaRPr lang="en-US" sz="1800" dirty="0"/>
              </a:p>
              <a:p>
                <a:pPr algn="just"/>
                <a:r>
                  <a:rPr lang="en-US" sz="1800" dirty="0"/>
                  <a:t>We show that all non-trivial P opponent indifferent ratings systems </a:t>
                </a:r>
                <a:r>
                  <a:rPr lang="en-US" sz="1800" dirty="0" err="1"/>
                  <a:t>satisfy:</a:t>
                </a:r>
                <a:endParaRPr lang="en-US" sz="1800" dirty="0"/>
              </a:p>
              <a:p>
                <a:pPr marL="731520" lvl="1" indent="-457200" algn="just">
                  <a:buFont typeface="Arial" panose="020B0604020202020204" pitchFamily="34" charset="0"/>
                  <a:buChar char="•"/>
                </a:pPr>
                <a:r>
                  <a:rPr lang="en-US" sz="1600" i="1" dirty="0"/>
                  <a:t>K</a:t>
                </a:r>
                <a:r>
                  <a:rPr lang="en-US" sz="1600" dirty="0"/>
                  <a:t>(</a:t>
                </a:r>
                <a14:m>
                  <m:oMath xmlns:m="http://schemas.openxmlformats.org/officeDocument/2006/math">
                    <m:r>
                      <a:rPr lang="en-US" sz="1600" i="1" dirty="0" smtClean="0">
                        <a:latin typeface="Cambria Math" panose="02040503050406030204" pitchFamily="18" charset="0"/>
                      </a:rPr>
                      <m:t>𝑥</m:t>
                    </m:r>
                    <m:r>
                      <a:rPr lang="en-US" sz="1600" i="1" dirty="0" smtClean="0">
                        <a:latin typeface="Cambria Math" panose="02040503050406030204" pitchFamily="18" charset="0"/>
                      </a:rPr>
                      <m:t>,</m:t>
                    </m:r>
                    <m:r>
                      <a:rPr lang="en-US" sz="1600" i="1" dirty="0" smtClean="0">
                        <a:latin typeface="Cambria Math" panose="02040503050406030204" pitchFamily="18" charset="0"/>
                      </a:rPr>
                      <m:t>𝑦</m:t>
                    </m:r>
                  </m:oMath>
                </a14:m>
                <a:r>
                  <a:rPr lang="en-US" sz="1600" dirty="0"/>
                  <a:t>) = C, for some constant C</a:t>
                </a:r>
              </a:p>
              <a:p>
                <a:pPr marL="731520" lvl="1" indent="-457200" algn="just">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𝜎</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r>
                          <a:rPr lang="en-US" sz="1600" b="0" i="1" smtClean="0">
                            <a:latin typeface="Cambria Math" panose="02040503050406030204" pitchFamily="18" charset="0"/>
                          </a:rPr>
                          <m:t>,</m:t>
                        </m:r>
                        <m:r>
                          <a:rPr lang="en-US" sz="1600" b="0" i="1" smtClean="0">
                            <a:latin typeface="Cambria Math" panose="02040503050406030204" pitchFamily="18" charset="0"/>
                          </a:rPr>
                          <m:t>𝑦</m:t>
                        </m:r>
                      </m:e>
                    </m:d>
                    <m:r>
                      <a:rPr lang="en-US" sz="1600" b="0" i="1" smtClean="0">
                        <a:latin typeface="Cambria Math" panose="02040503050406030204" pitchFamily="18" charset="0"/>
                      </a:rPr>
                      <m:t>=</m:t>
                    </m:r>
                    <m:r>
                      <a:rPr lang="en-US" sz="1600" b="0" i="1" smtClean="0">
                        <a:latin typeface="Cambria Math" panose="02040503050406030204" pitchFamily="18" charset="0"/>
                      </a:rPr>
                      <m:t>𝛽</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e>
                    </m:d>
                    <m:r>
                      <a:rPr lang="en-US" sz="1600" b="0" i="1" smtClean="0">
                        <a:latin typeface="Cambria Math" panose="02040503050406030204" pitchFamily="18" charset="0"/>
                      </a:rPr>
                      <m:t>−</m:t>
                    </m:r>
                    <m:r>
                      <a:rPr lang="en-US" sz="1600" b="0" i="1" smtClean="0">
                        <a:latin typeface="Cambria Math" panose="02040503050406030204" pitchFamily="18" charset="0"/>
                      </a:rPr>
                      <m:t>𝛽</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𝑦</m:t>
                        </m:r>
                      </m:e>
                    </m:d>
                    <m:r>
                      <a:rPr lang="en-US" sz="1600" b="0" i="1" smtClean="0">
                        <a:latin typeface="Cambria Math" panose="02040503050406030204" pitchFamily="18" charset="0"/>
                      </a:rPr>
                      <m:t>+0.5</m:t>
                    </m:r>
                  </m:oMath>
                </a14:m>
                <a:r>
                  <a:rPr lang="en-US" sz="1600" dirty="0"/>
                  <a:t>, where </a:t>
                </a:r>
                <a14:m>
                  <m:oMath xmlns:m="http://schemas.openxmlformats.org/officeDocument/2006/math">
                    <m:r>
                      <a:rPr lang="en-US" sz="1600" b="0" i="1" smtClean="0">
                        <a:latin typeface="Cambria Math" panose="02040503050406030204" pitchFamily="18" charset="0"/>
                      </a:rPr>
                      <m:t>𝛽</m:t>
                    </m:r>
                    <m:r>
                      <a:rPr lang="en-US" sz="1600" b="0" i="0" smtClean="0">
                        <a:latin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ℝ</m:t>
                    </m:r>
                    <m:r>
                      <a:rPr lang="en-US" sz="1600" b="0" i="1" smtClean="0">
                        <a:latin typeface="Cambria Math" panose="02040503050406030204" pitchFamily="18" charset="0"/>
                        <a:ea typeface="Cambria Math" panose="02040503050406030204" pitchFamily="18" charset="0"/>
                      </a:rPr>
                      <m:t>→[0,0.5]</m:t>
                    </m:r>
                  </m:oMath>
                </a14:m>
                <a:endParaRPr lang="en-US" sz="1600" dirty="0"/>
              </a:p>
              <a:p>
                <a:pPr marL="0" indent="0" algn="just">
                  <a:buNone/>
                </a:pPr>
                <a:r>
                  <a:rPr lang="en-US" sz="1800" dirty="0"/>
                  <a:t>for </a:t>
                </a:r>
                <a14:m>
                  <m:oMath xmlns:m="http://schemas.openxmlformats.org/officeDocument/2006/math">
                    <m:r>
                      <a:rPr lang="en-US" sz="1800" i="1" dirty="0" smtClean="0">
                        <a:latin typeface="Cambria Math" panose="02040503050406030204" pitchFamily="18" charset="0"/>
                      </a:rPr>
                      <m:t>𝑥</m:t>
                    </m:r>
                    <m:r>
                      <a:rPr lang="en-US" sz="1800" i="1" dirty="0" smtClean="0">
                        <a:latin typeface="Cambria Math" panose="02040503050406030204" pitchFamily="18" charset="0"/>
                      </a:rPr>
                      <m:t>,</m:t>
                    </m:r>
                    <m:r>
                      <a:rPr lang="en-US" sz="1800" i="1" dirty="0" smtClean="0">
                        <a:latin typeface="Cambria Math" panose="02040503050406030204" pitchFamily="18" charset="0"/>
                      </a:rPr>
                      <m:t>𝑦</m:t>
                    </m:r>
                    <m:r>
                      <a:rPr lang="en-US" sz="1800" i="1" dirty="0">
                        <a:latin typeface="Cambria Math" panose="02040503050406030204" pitchFamily="18" charset="0"/>
                      </a:rPr>
                      <m:t> </m:t>
                    </m:r>
                  </m:oMath>
                </a14:m>
                <a:r>
                  <a:rPr lang="en-US" sz="1800" dirty="0"/>
                  <a:t>P-close</a:t>
                </a:r>
              </a:p>
              <a:p>
                <a:pPr algn="just"/>
                <a:r>
                  <a:rPr lang="en-US" sz="1800" dirty="0"/>
                  <a:t>This implies that there exist non-trivial P opponent indifferent rating systems that satisfy full scale.</a:t>
                </a:r>
              </a:p>
              <a:p>
                <a:endParaRPr lang="en-US" sz="1800" dirty="0"/>
              </a:p>
              <a:p>
                <a:endParaRPr lang="en-US" sz="1800" dirty="0"/>
              </a:p>
            </p:txBody>
          </p:sp>
        </mc:Choice>
        <mc:Fallback xmlns="">
          <p:sp>
            <p:nvSpPr>
              <p:cNvPr id="22" name="Content Placeholder 21">
                <a:extLst>
                  <a:ext uri="{FF2B5EF4-FFF2-40B4-BE49-F238E27FC236}">
                    <a16:creationId xmlns:a16="http://schemas.microsoft.com/office/drawing/2014/main" id="{93315E51-E5D7-4C69-38D1-8C436F750BA1}"/>
                  </a:ext>
                </a:extLst>
              </p:cNvPr>
              <p:cNvSpPr>
                <a:spLocks noGrp="1" noRot="1" noChangeAspect="1" noMove="1" noResize="1" noEditPoints="1" noAdjustHandles="1" noChangeArrowheads="1" noChangeShapeType="1" noTextEdit="1"/>
              </p:cNvSpPr>
              <p:nvPr>
                <p:ph idx="1"/>
              </p:nvPr>
            </p:nvSpPr>
            <p:spPr>
              <a:xfrm>
                <a:off x="4970109" y="2121408"/>
                <a:ext cx="6730276" cy="4050792"/>
              </a:xfrm>
              <a:blipFill>
                <a:blip r:embed="rId5"/>
                <a:stretch>
                  <a:fillRect l="-753" t="-1563" r="-1507"/>
                </a:stretch>
              </a:blipFill>
            </p:spPr>
            <p:txBody>
              <a:bodyPr/>
              <a:lstStyle/>
              <a:p>
                <a:r>
                  <a:rPr lang="en-US">
                    <a:noFill/>
                  </a:rPr>
                  <a:t> </a:t>
                </a:r>
              </a:p>
            </p:txBody>
          </p:sp>
        </mc:Fallback>
      </mc:AlternateContent>
      <p:grpSp>
        <p:nvGrpSpPr>
          <p:cNvPr id="27" name="Group 26">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8" name="Oval 27">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778224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4" name="Title 1">
            <a:extLst>
              <a:ext uri="{FF2B5EF4-FFF2-40B4-BE49-F238E27FC236}">
                <a16:creationId xmlns:a16="http://schemas.microsoft.com/office/drawing/2014/main" id="{D7708AFE-3B62-1086-9169-2487A6086020}"/>
              </a:ext>
            </a:extLst>
          </p:cNvPr>
          <p:cNvSpPr>
            <a:spLocks noGrp="1"/>
          </p:cNvSpPr>
          <p:nvPr>
            <p:ph type="title"/>
          </p:nvPr>
        </p:nvSpPr>
        <p:spPr>
          <a:xfrm>
            <a:off x="1069848" y="484632"/>
            <a:ext cx="10058400" cy="1609344"/>
          </a:xfrm>
        </p:spPr>
        <p:txBody>
          <a:bodyPr>
            <a:normAutofit/>
          </a:bodyPr>
          <a:lstStyle/>
          <a:p>
            <a:r>
              <a:rPr lang="en-US" dirty="0"/>
              <a:t>Attempt #2 but better: strong P opponent indifference </a:t>
            </a:r>
            <a:r>
              <a:rPr lang="en-US"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25" name="Content Placeholder 21">
                <a:extLst>
                  <a:ext uri="{FF2B5EF4-FFF2-40B4-BE49-F238E27FC236}">
                    <a16:creationId xmlns:a16="http://schemas.microsoft.com/office/drawing/2014/main" id="{1DE122E6-BD89-6996-A0AD-1F93810D5DA9}"/>
                  </a:ext>
                </a:extLst>
              </p:cNvPr>
              <p:cNvSpPr>
                <a:spLocks noGrp="1"/>
              </p:cNvSpPr>
              <p:nvPr>
                <p:ph idx="1"/>
              </p:nvPr>
            </p:nvSpPr>
            <p:spPr>
              <a:xfrm>
                <a:off x="1069848" y="2274648"/>
                <a:ext cx="4773168" cy="4050792"/>
              </a:xfrm>
            </p:spPr>
            <p:txBody>
              <a:bodyPr>
                <a:normAutofit/>
              </a:bodyPr>
              <a:lstStyle/>
              <a:p>
                <a:r>
                  <a:rPr lang="en-US" sz="2000" dirty="0"/>
                  <a:t>Similarly, a rating system is </a:t>
                </a:r>
                <a:r>
                  <a:rPr lang="en-US" sz="2000" b="1" dirty="0"/>
                  <a:t>Strongly</a:t>
                </a:r>
                <a:r>
                  <a:rPr lang="en-US" sz="2000" dirty="0"/>
                  <a:t> </a:t>
                </a:r>
                <a:r>
                  <a:rPr lang="en-US" sz="2000" b="1" dirty="0"/>
                  <a:t>P opponent indifferent </a:t>
                </a:r>
                <a:r>
                  <a:rPr lang="en-US" sz="2000" dirty="0"/>
                  <a:t>if there exists </a:t>
                </a:r>
                <a14:m>
                  <m:oMath xmlns:m="http://schemas.openxmlformats.org/officeDocument/2006/math">
                    <m:sSup>
                      <m:sSupPr>
                        <m:ctrlPr>
                          <a:rPr lang="en-US" sz="2000" i="1" smtClean="0">
                            <a:latin typeface="Cambria Math" panose="02040503050406030204" pitchFamily="18" charset="0"/>
                          </a:rPr>
                        </m:ctrlPr>
                      </m:sSupPr>
                      <m:e>
                        <m:r>
                          <a:rPr lang="en-US" sz="2000" i="1">
                            <a:latin typeface="Cambria Math" panose="02040503050406030204" pitchFamily="18" charset="0"/>
                          </a:rPr>
                          <m:t>𝛾</m:t>
                        </m:r>
                      </m:e>
                      <m:sup>
                        <m:r>
                          <a:rPr lang="en-US" sz="2000" i="1">
                            <a:latin typeface="Cambria Math" panose="02040503050406030204" pitchFamily="18" charset="0"/>
                          </a:rPr>
                          <m:t>∗</m:t>
                        </m:r>
                      </m:sup>
                    </m:sSup>
                    <m:r>
                      <a:rPr lang="en-US" sz="2000" i="1">
                        <a:latin typeface="Cambria Math" panose="02040503050406030204" pitchFamily="18" charset="0"/>
                      </a:rPr>
                      <m:t>: </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ℝ</m:t>
                        </m:r>
                      </m:e>
                      <m:sup>
                        <m:r>
                          <a:rPr lang="en-US" sz="2000" b="0" i="1" smtClean="0">
                            <a:latin typeface="Cambria Math" panose="02040503050406030204" pitchFamily="18" charset="0"/>
                            <a:ea typeface="Cambria Math" panose="02040503050406030204" pitchFamily="18" charset="0"/>
                          </a:rPr>
                          <m:t>3</m:t>
                        </m:r>
                      </m:sup>
                    </m:s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ℝ</m:t>
                    </m:r>
                  </m:oMath>
                </a14:m>
                <a:r>
                  <a:rPr lang="en-US" sz="2000" dirty="0"/>
                  <a:t> such that</a:t>
                </a:r>
              </a:p>
              <a:p>
                <a:pPr marL="0" indent="0" algn="jus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𝛾</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𝑥</m:t>
                              </m:r>
                            </m:e>
                            <m:sup>
                              <m:r>
                                <a:rPr lang="en-US" sz="2000" b="0" i="1" smtClean="0">
                                  <a:latin typeface="Cambria Math" panose="02040503050406030204" pitchFamily="18" charset="0"/>
                                </a:rPr>
                                <m:t>∗</m:t>
                              </m:r>
                            </m:sup>
                          </m:sSup>
                        </m:e>
                        <m:e>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b="0" i="1" smtClean="0">
                              <a:latin typeface="Cambria Math" panose="02040503050406030204" pitchFamily="18" charset="0"/>
                            </a:rPr>
                            <m:t>𝛿</m:t>
                          </m:r>
                          <m:r>
                            <a:rPr lang="en-US" sz="2000" b="0" i="1" smtClean="0">
                              <a:latin typeface="Cambria Math" panose="02040503050406030204" pitchFamily="18" charset="0"/>
                            </a:rPr>
                            <m:t> </m:t>
                          </m:r>
                        </m:e>
                      </m:d>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𝛾</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𝑥</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r>
                        <a:rPr lang="en-US" sz="2000" b="0" i="1" smtClean="0">
                          <a:latin typeface="Cambria Math" panose="02040503050406030204" pitchFamily="18" charset="0"/>
                        </a:rPr>
                        <m:t>𝛿</m:t>
                      </m:r>
                      <m:r>
                        <a:rPr lang="en-US" sz="2000" b="0" i="1" smtClean="0">
                          <a:latin typeface="Cambria Math" panose="02040503050406030204" pitchFamily="18" charset="0"/>
                        </a:rPr>
                        <m:t>)</m:t>
                      </m:r>
                    </m:oMath>
                  </m:oMathPara>
                </a14:m>
                <a:endParaRPr lang="en-US" sz="2000" dirty="0"/>
              </a:p>
              <a:p>
                <a:pPr marL="0" indent="0" algn="just">
                  <a:buNone/>
                </a:pPr>
                <a:r>
                  <a:rPr lang="en-US" sz="2000" dirty="0"/>
                  <a:t>for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oMath>
                </a14:m>
                <a:r>
                  <a:rPr lang="en-US" sz="2000" dirty="0"/>
                  <a:t> </a:t>
                </a:r>
                <a14:m>
                  <m:oMath xmlns:m="http://schemas.openxmlformats.org/officeDocument/2006/math">
                    <m:r>
                      <m:rPr>
                        <m:sty m:val="p"/>
                      </m:rPr>
                      <a:rPr lang="en-US" sz="2000" b="0" i="0" smtClean="0">
                        <a:latin typeface="Cambria Math" panose="02040503050406030204" pitchFamily="18" charset="0"/>
                      </a:rPr>
                      <m:t>and</m:t>
                    </m:r>
                    <m:r>
                      <a:rPr lang="en-US" sz="2000" b="0" i="0" smtClean="0">
                        <a:latin typeface="Cambria Math" panose="02040503050406030204" pitchFamily="18" charset="0"/>
                      </a:rPr>
                      <m:t> </m:t>
                    </m:r>
                    <m:sSup>
                      <m:sSupPr>
                        <m:ctrlPr>
                          <a:rPr lang="en-US" sz="2000" b="0" i="1" smtClean="0">
                            <a:latin typeface="Cambria Math" panose="02040503050406030204" pitchFamily="18" charset="0"/>
                          </a:rPr>
                        </m:ctrlPr>
                      </m:sSupPr>
                      <m:e>
                        <m:r>
                          <a:rPr lang="en-US" sz="2000" i="1">
                            <a:latin typeface="Cambria Math" panose="02040503050406030204" pitchFamily="18" charset="0"/>
                          </a:rPr>
                          <m:t>𝑥</m:t>
                        </m:r>
                      </m:e>
                      <m:sup>
                        <m:r>
                          <a:rPr lang="en-US" sz="2000" b="0" i="1" smtClean="0">
                            <a:latin typeface="Cambria Math" panose="02040503050406030204" pitchFamily="18" charset="0"/>
                          </a:rPr>
                          <m:t>∗</m:t>
                        </m:r>
                      </m:sup>
                    </m:sSup>
                    <m:r>
                      <a:rPr lang="en-US" sz="2000" i="1">
                        <a:latin typeface="Cambria Math" panose="02040503050406030204" pitchFamily="18" charset="0"/>
                      </a:rPr>
                      <m:t>,</m:t>
                    </m:r>
                    <m:sSup>
                      <m:sSupPr>
                        <m:ctrlPr>
                          <a:rPr lang="en-US" sz="2000" b="0" i="1" smtClean="0">
                            <a:latin typeface="Cambria Math" panose="02040503050406030204" pitchFamily="18" charset="0"/>
                          </a:rPr>
                        </m:ctrlPr>
                      </m:sSupPr>
                      <m:e>
                        <m:r>
                          <a:rPr lang="en-US" sz="2000" i="1">
                            <a:latin typeface="Cambria Math" panose="02040503050406030204" pitchFamily="18" charset="0"/>
                          </a:rPr>
                          <m:t>𝑦</m:t>
                        </m:r>
                      </m:e>
                      <m:sup>
                        <m:r>
                          <a:rPr lang="en-US" sz="2000" b="0" i="0" smtClean="0">
                            <a:latin typeface="Cambria Math" panose="02040503050406030204" pitchFamily="18" charset="0"/>
                          </a:rPr>
                          <m:t>∗</m:t>
                        </m:r>
                      </m:sup>
                    </m:sSup>
                  </m:oMath>
                </a14:m>
                <a:r>
                  <a:rPr lang="en-US" sz="2000" dirty="0"/>
                  <a:t> both P-close.</a:t>
                </a:r>
              </a:p>
              <a:p>
                <a:r>
                  <a:rPr lang="en-US" sz="2000" dirty="0"/>
                  <a:t>We show strong P opponent indifferent rating systems have linear bisectors =&gt; translation invariant for P-close values.</a:t>
                </a:r>
              </a:p>
              <a:p>
                <a:endParaRPr lang="en-US" dirty="0"/>
              </a:p>
            </p:txBody>
          </p:sp>
        </mc:Choice>
        <mc:Fallback xmlns="">
          <p:sp>
            <p:nvSpPr>
              <p:cNvPr id="25" name="Content Placeholder 21">
                <a:extLst>
                  <a:ext uri="{FF2B5EF4-FFF2-40B4-BE49-F238E27FC236}">
                    <a16:creationId xmlns:a16="http://schemas.microsoft.com/office/drawing/2014/main" id="{1DE122E6-BD89-6996-A0AD-1F93810D5DA9}"/>
                  </a:ext>
                </a:extLst>
              </p:cNvPr>
              <p:cNvSpPr>
                <a:spLocks noGrp="1" noRot="1" noChangeAspect="1" noMove="1" noResize="1" noEditPoints="1" noAdjustHandles="1" noChangeArrowheads="1" noChangeShapeType="1" noTextEdit="1"/>
              </p:cNvSpPr>
              <p:nvPr>
                <p:ph idx="1"/>
              </p:nvPr>
            </p:nvSpPr>
            <p:spPr>
              <a:xfrm>
                <a:off x="1069848" y="2274648"/>
                <a:ext cx="4773168" cy="4050792"/>
              </a:xfrm>
              <a:blipFill>
                <a:blip r:embed="rId5"/>
                <a:stretch>
                  <a:fillRect l="-1326" t="-1563" r="-2387"/>
                </a:stretch>
              </a:blipFill>
            </p:spPr>
            <p:txBody>
              <a:bodyPr/>
              <a:lstStyle/>
              <a:p>
                <a:r>
                  <a:rPr lang="en-US">
                    <a:noFill/>
                  </a:rPr>
                  <a:t> </a:t>
                </a:r>
              </a:p>
            </p:txBody>
          </p:sp>
        </mc:Fallback>
      </mc:AlternateContent>
      <p:pic>
        <p:nvPicPr>
          <p:cNvPr id="26" name="Content Placeholder 4" descr="Chart, line chart&#10;&#10;Description automatically generated">
            <a:extLst>
              <a:ext uri="{FF2B5EF4-FFF2-40B4-BE49-F238E27FC236}">
                <a16:creationId xmlns:a16="http://schemas.microsoft.com/office/drawing/2014/main" id="{4655AFF1-D9C7-53BF-1EC9-6CB999659FEC}"/>
              </a:ext>
            </a:extLst>
          </p:cNvPr>
          <p:cNvPicPr>
            <a:picLocks noChangeAspect="1"/>
          </p:cNvPicPr>
          <p:nvPr/>
        </p:nvPicPr>
        <p:blipFill rotWithShape="1">
          <a:blip r:embed="rId6"/>
          <a:srcRect l="2088" t="5498" r="2770" b="443"/>
          <a:stretch/>
        </p:blipFill>
        <p:spPr>
          <a:xfrm>
            <a:off x="6393007" y="3644348"/>
            <a:ext cx="4541304" cy="2716200"/>
          </a:xfrm>
          <a:prstGeom prst="rect">
            <a:avLst/>
          </a:prstGeom>
        </p:spPr>
      </p:pic>
      <p:sp>
        <p:nvSpPr>
          <p:cNvPr id="27" name="TextBox 26">
            <a:extLst>
              <a:ext uri="{FF2B5EF4-FFF2-40B4-BE49-F238E27FC236}">
                <a16:creationId xmlns:a16="http://schemas.microsoft.com/office/drawing/2014/main" id="{A1BFE9A5-4029-FFE9-AA7D-46F6701E544A}"/>
              </a:ext>
            </a:extLst>
          </p:cNvPr>
          <p:cNvSpPr txBox="1"/>
          <p:nvPr/>
        </p:nvSpPr>
        <p:spPr>
          <a:xfrm>
            <a:off x="6997148" y="2464904"/>
            <a:ext cx="184731" cy="369332"/>
          </a:xfrm>
          <a:prstGeom prst="rect">
            <a:avLst/>
          </a:prstGeom>
          <a:noFill/>
        </p:spPr>
        <p:txBody>
          <a:bodyPr wrap="none" rtlCol="0">
            <a:spAutoFit/>
          </a:bodyPr>
          <a:lstStyle/>
          <a:p>
            <a:endParaRPr lang="en-US" dirty="0"/>
          </a:p>
        </p:txBody>
      </p:sp>
      <p:sp>
        <p:nvSpPr>
          <p:cNvPr id="28" name="Content Placeholder 21">
            <a:extLst>
              <a:ext uri="{FF2B5EF4-FFF2-40B4-BE49-F238E27FC236}">
                <a16:creationId xmlns:a16="http://schemas.microsoft.com/office/drawing/2014/main" id="{1E5F3DD1-575F-C361-E3EE-A7B226970FEC}"/>
              </a:ext>
            </a:extLst>
          </p:cNvPr>
          <p:cNvSpPr txBox="1">
            <a:spLocks/>
          </p:cNvSpPr>
          <p:nvPr/>
        </p:nvSpPr>
        <p:spPr>
          <a:xfrm>
            <a:off x="6131950" y="2240887"/>
            <a:ext cx="4773168" cy="1520165"/>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dirty="0"/>
              <a:t>The</a:t>
            </a:r>
            <a:r>
              <a:rPr lang="en-US" b="1" dirty="0"/>
              <a:t> </a:t>
            </a:r>
            <a:r>
              <a:rPr lang="en-US" dirty="0" err="1"/>
              <a:t>Sonas</a:t>
            </a:r>
            <a:r>
              <a:rPr lang="en-US" b="1" dirty="0"/>
              <a:t> </a:t>
            </a:r>
            <a:r>
              <a:rPr lang="en-US" dirty="0"/>
              <a:t>rating system is strongly opponent indifferent, and it has been argued to be superior to the popular rating system Elo in predicting the outcome of high-level chess games.</a:t>
            </a:r>
          </a:p>
          <a:p>
            <a:pPr marL="0" indent="0">
              <a:buNone/>
            </a:pPr>
            <a:endParaRPr lang="en-US" dirty="0"/>
          </a:p>
        </p:txBody>
      </p:sp>
      <p:sp>
        <p:nvSpPr>
          <p:cNvPr id="29" name="TextBox 28">
            <a:extLst>
              <a:ext uri="{FF2B5EF4-FFF2-40B4-BE49-F238E27FC236}">
                <a16:creationId xmlns:a16="http://schemas.microsoft.com/office/drawing/2014/main" id="{CDEF8307-E267-2CFA-94A1-51FDAC680C79}"/>
              </a:ext>
            </a:extLst>
          </p:cNvPr>
          <p:cNvSpPr txBox="1"/>
          <p:nvPr/>
        </p:nvSpPr>
        <p:spPr>
          <a:xfrm>
            <a:off x="6627352" y="6307540"/>
            <a:ext cx="4343650" cy="707886"/>
          </a:xfrm>
          <a:prstGeom prst="rect">
            <a:avLst/>
          </a:prstGeom>
          <a:noFill/>
        </p:spPr>
        <p:txBody>
          <a:bodyPr wrap="square" rtlCol="0">
            <a:spAutoFit/>
          </a:bodyPr>
          <a:lstStyle/>
          <a:p>
            <a:pPr algn="ctr"/>
            <a:r>
              <a:rPr lang="en-US" sz="800" dirty="0"/>
              <a:t>Figure 3: the translation invariant </a:t>
            </a:r>
            <a:r>
              <a:rPr lang="en-US" sz="800" dirty="0" err="1"/>
              <a:t>Sonas</a:t>
            </a:r>
            <a:r>
              <a:rPr lang="en-US" sz="800" dirty="0"/>
              <a:t> skill curve overlaying  FIDE match data with ratings 2200+. Figure by Jeff </a:t>
            </a:r>
            <a:r>
              <a:rPr lang="en-US" sz="800" dirty="0" err="1"/>
              <a:t>Sonas</a:t>
            </a:r>
            <a:r>
              <a:rPr lang="en-US" sz="800" dirty="0"/>
              <a:t> from </a:t>
            </a:r>
          </a:p>
          <a:p>
            <a:pPr algn="ctr"/>
            <a:r>
              <a:rPr lang="en-US" sz="800" dirty="0">
                <a:solidFill>
                  <a:srgbClr val="666666"/>
                </a:solidFill>
                <a:latin typeface="Open Sans" panose="020B0606030504020204" pitchFamily="34" charset="0"/>
              </a:rPr>
              <a:t>Jeff </a:t>
            </a:r>
            <a:r>
              <a:rPr lang="en-US" sz="800" dirty="0" err="1">
                <a:solidFill>
                  <a:srgbClr val="666666"/>
                </a:solidFill>
                <a:latin typeface="Open Sans" panose="020B0606030504020204" pitchFamily="34" charset="0"/>
              </a:rPr>
              <a:t>Sonas</a:t>
            </a:r>
            <a:r>
              <a:rPr lang="en-US" sz="800" dirty="0">
                <a:solidFill>
                  <a:srgbClr val="666666"/>
                </a:solidFill>
                <a:latin typeface="Open Sans" panose="020B0606030504020204" pitchFamily="34" charset="0"/>
              </a:rPr>
              <a:t>. The </a:t>
            </a:r>
            <a:r>
              <a:rPr lang="en-US" sz="800" dirty="0" err="1">
                <a:solidFill>
                  <a:srgbClr val="666666"/>
                </a:solidFill>
                <a:latin typeface="Open Sans" panose="020B0606030504020204" pitchFamily="34" charset="0"/>
              </a:rPr>
              <a:t>elo</a:t>
            </a:r>
            <a:r>
              <a:rPr lang="en-US" sz="800" dirty="0">
                <a:solidFill>
                  <a:srgbClr val="666666"/>
                </a:solidFill>
                <a:latin typeface="Open Sans" panose="020B0606030504020204" pitchFamily="34" charset="0"/>
              </a:rPr>
              <a:t> rating system – correcting the expectancy tables. 2011. URL: https: //</a:t>
            </a:r>
            <a:r>
              <a:rPr lang="en-US" sz="800" dirty="0" err="1">
                <a:solidFill>
                  <a:srgbClr val="666666"/>
                </a:solidFill>
                <a:latin typeface="Open Sans" panose="020B0606030504020204" pitchFamily="34" charset="0"/>
              </a:rPr>
              <a:t>en.chessbase.com</a:t>
            </a:r>
            <a:r>
              <a:rPr lang="en-US" sz="800" dirty="0">
                <a:solidFill>
                  <a:srgbClr val="666666"/>
                </a:solidFill>
                <a:latin typeface="Open Sans" panose="020B0606030504020204" pitchFamily="34" charset="0"/>
              </a:rPr>
              <a:t>/post/the-</a:t>
            </a:r>
            <a:r>
              <a:rPr lang="en-US" sz="800" dirty="0" err="1">
                <a:solidFill>
                  <a:srgbClr val="666666"/>
                </a:solidFill>
                <a:latin typeface="Open Sans" panose="020B0606030504020204" pitchFamily="34" charset="0"/>
              </a:rPr>
              <a:t>elo</a:t>
            </a:r>
            <a:r>
              <a:rPr lang="en-US" sz="800" dirty="0">
                <a:solidFill>
                  <a:srgbClr val="666666"/>
                </a:solidFill>
                <a:latin typeface="Open Sans" panose="020B0606030504020204" pitchFamily="34" charset="0"/>
              </a:rPr>
              <a:t>-rating-system-correcting-the-expectancy-tables.</a:t>
            </a:r>
            <a:endParaRPr lang="en-US" sz="800" dirty="0"/>
          </a:p>
          <a:p>
            <a:pPr algn="ctr"/>
            <a:endParaRPr lang="en-US" sz="800" dirty="0"/>
          </a:p>
        </p:txBody>
      </p:sp>
    </p:spTree>
    <p:extLst>
      <p:ext uri="{BB962C8B-B14F-4D97-AF65-F5344CB8AC3E}">
        <p14:creationId xmlns:p14="http://schemas.microsoft.com/office/powerpoint/2010/main" val="2944333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19820-9DD4-E209-DFE1-7720101C0A50}"/>
              </a:ext>
            </a:extLst>
          </p:cNvPr>
          <p:cNvSpPr>
            <a:spLocks noGrp="1"/>
          </p:cNvSpPr>
          <p:nvPr>
            <p:ph type="title"/>
          </p:nvPr>
        </p:nvSpPr>
        <p:spPr>
          <a:xfrm>
            <a:off x="1069848" y="484632"/>
            <a:ext cx="10058400" cy="1609344"/>
          </a:xfrm>
        </p:spPr>
        <p:txBody>
          <a:bodyPr>
            <a:normAutofit/>
          </a:bodyPr>
          <a:lstStyle/>
          <a:p>
            <a:r>
              <a:rPr lang="en-US" dirty="0" err="1"/>
              <a:t>COnclusion</a:t>
            </a:r>
            <a:endParaRPr lang="en-US" dirty="0"/>
          </a:p>
        </p:txBody>
      </p:sp>
      <p:sp>
        <p:nvSpPr>
          <p:cNvPr id="3" name="Content Placeholder 2">
            <a:extLst>
              <a:ext uri="{FF2B5EF4-FFF2-40B4-BE49-F238E27FC236}">
                <a16:creationId xmlns:a16="http://schemas.microsoft.com/office/drawing/2014/main" id="{24CD5EFE-621A-CBDC-4E15-783122EC59FC}"/>
              </a:ext>
            </a:extLst>
          </p:cNvPr>
          <p:cNvSpPr>
            <a:spLocks noGrp="1"/>
          </p:cNvSpPr>
          <p:nvPr>
            <p:ph idx="1"/>
          </p:nvPr>
        </p:nvSpPr>
        <p:spPr>
          <a:xfrm>
            <a:off x="1069848" y="2320412"/>
            <a:ext cx="10058400" cy="3851787"/>
          </a:xfrm>
        </p:spPr>
        <p:txBody>
          <a:bodyPr>
            <a:normAutofit/>
          </a:bodyPr>
          <a:lstStyle/>
          <a:p>
            <a:r>
              <a:rPr lang="en-US" dirty="0"/>
              <a:t>Strong P opponent indifference reasonably protects against opponent selection attacks</a:t>
            </a:r>
          </a:p>
        </p:txBody>
      </p:sp>
    </p:spTree>
    <p:extLst>
      <p:ext uri="{BB962C8B-B14F-4D97-AF65-F5344CB8AC3E}">
        <p14:creationId xmlns:p14="http://schemas.microsoft.com/office/powerpoint/2010/main" val="4175287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7C3B739A-40E0-B129-AEE9-9D27682C1F77}"/>
              </a:ext>
            </a:extLst>
          </p:cNvPr>
          <p:cNvSpPr/>
          <p:nvPr/>
        </p:nvSpPr>
        <p:spPr>
          <a:xfrm>
            <a:off x="1618306" y="2758832"/>
            <a:ext cx="2190750" cy="23872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3" name="TextBox 2">
            <a:extLst>
              <a:ext uri="{FF2B5EF4-FFF2-40B4-BE49-F238E27FC236}">
                <a16:creationId xmlns:a16="http://schemas.microsoft.com/office/drawing/2014/main" id="{11970923-4250-C28F-2AE7-5926FCE31821}"/>
              </a:ext>
            </a:extLst>
          </p:cNvPr>
          <p:cNvSpPr txBox="1"/>
          <p:nvPr/>
        </p:nvSpPr>
        <p:spPr>
          <a:xfrm>
            <a:off x="15536333" y="2127250"/>
            <a:ext cx="184731" cy="150041"/>
          </a:xfrm>
          <a:prstGeom prst="rect">
            <a:avLst/>
          </a:prstGeom>
          <a:noFill/>
        </p:spPr>
        <p:txBody>
          <a:bodyPr wrap="none" rtlCol="0">
            <a:spAutoFit/>
          </a:bodyPr>
          <a:lstStyle/>
          <a:p>
            <a:endParaRPr lang="en-US" sz="375" dirty="0"/>
          </a:p>
        </p:txBody>
      </p:sp>
      <p:sp>
        <p:nvSpPr>
          <p:cNvPr id="5" name="Rectangle 4">
            <a:extLst>
              <a:ext uri="{FF2B5EF4-FFF2-40B4-BE49-F238E27FC236}">
                <a16:creationId xmlns:a16="http://schemas.microsoft.com/office/drawing/2014/main" id="{D89DAB3E-0799-2CEF-B8BE-9BEA69410C39}"/>
              </a:ext>
            </a:extLst>
          </p:cNvPr>
          <p:cNvSpPr/>
          <p:nvPr/>
        </p:nvSpPr>
        <p:spPr>
          <a:xfrm>
            <a:off x="1618306" y="145285"/>
            <a:ext cx="8933277" cy="92570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6" name="Rectangle 5">
            <a:extLst>
              <a:ext uri="{FF2B5EF4-FFF2-40B4-BE49-F238E27FC236}">
                <a16:creationId xmlns:a16="http://schemas.microsoft.com/office/drawing/2014/main" id="{925C0BEE-8BF9-26BB-AA16-87F764A3216C}"/>
              </a:ext>
            </a:extLst>
          </p:cNvPr>
          <p:cNvSpPr/>
          <p:nvPr/>
        </p:nvSpPr>
        <p:spPr>
          <a:xfrm>
            <a:off x="1618306" y="1137708"/>
            <a:ext cx="2190750" cy="18096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7" name="TextBox 6">
            <a:extLst>
              <a:ext uri="{FF2B5EF4-FFF2-40B4-BE49-F238E27FC236}">
                <a16:creationId xmlns:a16="http://schemas.microsoft.com/office/drawing/2014/main" id="{FB211990-8D9A-FBAC-839B-BE4C819044CA}"/>
              </a:ext>
            </a:extLst>
          </p:cNvPr>
          <p:cNvSpPr txBox="1"/>
          <p:nvPr/>
        </p:nvSpPr>
        <p:spPr>
          <a:xfrm>
            <a:off x="2630620" y="281740"/>
            <a:ext cx="6930760" cy="759119"/>
          </a:xfrm>
          <a:prstGeom prst="rect">
            <a:avLst/>
          </a:prstGeom>
          <a:noFill/>
        </p:spPr>
        <p:txBody>
          <a:bodyPr wrap="square" rtlCol="0">
            <a:spAutoFit/>
          </a:bodyPr>
          <a:lstStyle/>
          <a:p>
            <a:pPr algn="ctr"/>
            <a:r>
              <a:rPr lang="en-US" sz="1666" dirty="0">
                <a:solidFill>
                  <a:schemeClr val="bg1"/>
                </a:solidFill>
                <a:latin typeface="Bell MT" panose="02020503060305020303" pitchFamily="18" charset="77"/>
                <a:cs typeface="Angsana New" panose="02020603050405020304" pitchFamily="18" charset="-34"/>
              </a:rPr>
              <a:t>Opponent Indifference in Rating Systems: A Theoretical Case for </a:t>
            </a:r>
            <a:r>
              <a:rPr lang="en-US" sz="1666" dirty="0" err="1">
                <a:solidFill>
                  <a:schemeClr val="bg1"/>
                </a:solidFill>
                <a:latin typeface="Bell MT" panose="02020503060305020303" pitchFamily="18" charset="77"/>
                <a:cs typeface="Angsana New" panose="02020603050405020304" pitchFamily="18" charset="-34"/>
              </a:rPr>
              <a:t>Sonas</a:t>
            </a:r>
            <a:endParaRPr lang="en-US" sz="1666" dirty="0">
              <a:solidFill>
                <a:schemeClr val="bg1"/>
              </a:solidFill>
              <a:latin typeface="Bell MT" panose="02020503060305020303" pitchFamily="18" charset="77"/>
              <a:cs typeface="Angsana New" panose="02020603050405020304" pitchFamily="18" charset="-34"/>
            </a:endParaRPr>
          </a:p>
          <a:p>
            <a:pPr algn="ctr"/>
            <a:r>
              <a:rPr lang="en-US" sz="1250" dirty="0">
                <a:solidFill>
                  <a:schemeClr val="bg1"/>
                </a:solidFill>
                <a:latin typeface="Bell MT" panose="02020503060305020303" pitchFamily="18" charset="77"/>
                <a:cs typeface="Angsana New" panose="02020603050405020304" pitchFamily="18" charset="-34"/>
              </a:rPr>
              <a:t>Forest Zhang (Honors Capstone) and Greg </a:t>
            </a:r>
            <a:r>
              <a:rPr lang="en-US" sz="1250" dirty="0" err="1">
                <a:solidFill>
                  <a:schemeClr val="bg1"/>
                </a:solidFill>
                <a:latin typeface="Bell MT" panose="02020503060305020303" pitchFamily="18" charset="77"/>
                <a:cs typeface="Angsana New" panose="02020603050405020304" pitchFamily="18" charset="-34"/>
              </a:rPr>
              <a:t>Bodwin</a:t>
            </a:r>
            <a:endParaRPr lang="en-US" sz="1250" dirty="0">
              <a:solidFill>
                <a:schemeClr val="bg1"/>
              </a:solidFill>
              <a:latin typeface="Bell MT" panose="02020503060305020303" pitchFamily="18" charset="77"/>
              <a:cs typeface="Angsana New" panose="02020603050405020304" pitchFamily="18" charset="-34"/>
            </a:endParaRPr>
          </a:p>
          <a:p>
            <a:pPr algn="ctr"/>
            <a:endParaRPr lang="en-US" sz="417" dirty="0">
              <a:solidFill>
                <a:schemeClr val="bg1"/>
              </a:solidFill>
              <a:latin typeface="Bell MT" panose="02020503060305020303" pitchFamily="18" charset="77"/>
              <a:cs typeface="Angsana New" panose="02020603050405020304" pitchFamily="18" charset="-34"/>
            </a:endParaRPr>
          </a:p>
          <a:p>
            <a:pPr algn="ctr"/>
            <a:r>
              <a:rPr lang="en-US" sz="1000" dirty="0">
                <a:solidFill>
                  <a:schemeClr val="bg1"/>
                </a:solidFill>
                <a:latin typeface="Bell MT" panose="02020503060305020303" pitchFamily="18" charset="77"/>
                <a:cs typeface="Angsana New" panose="02020603050405020304" pitchFamily="18" charset="-34"/>
              </a:rPr>
              <a:t>Department of Computer Science and Engineering, </a:t>
            </a:r>
            <a:r>
              <a:rPr lang="en" sz="1000" dirty="0">
                <a:solidFill>
                  <a:srgbClr val="FFFFFF"/>
                </a:solidFill>
                <a:latin typeface="Bell MT" panose="02020503060305020303" pitchFamily="18" charset="77"/>
              </a:rPr>
              <a:t>University of Michigan, Ann Arbor, MI</a:t>
            </a:r>
            <a:endParaRPr lang="en-US" sz="1000" dirty="0">
              <a:solidFill>
                <a:schemeClr val="bg1"/>
              </a:solidFill>
              <a:latin typeface="Bell MT" panose="02020503060305020303" pitchFamily="18" charset="77"/>
              <a:cs typeface="Angsana New" panose="02020603050405020304" pitchFamily="18" charset="-34"/>
            </a:endParaRPr>
          </a:p>
        </p:txBody>
      </p:sp>
      <p:pic>
        <p:nvPicPr>
          <p:cNvPr id="9" name="Picture 8" descr="Logo&#10;&#10;Description automatically generated">
            <a:extLst>
              <a:ext uri="{FF2B5EF4-FFF2-40B4-BE49-F238E27FC236}">
                <a16:creationId xmlns:a16="http://schemas.microsoft.com/office/drawing/2014/main" id="{C448B9C6-9CB9-5733-1DC1-916056EA0E47}"/>
              </a:ext>
            </a:extLst>
          </p:cNvPr>
          <p:cNvPicPr>
            <a:picLocks noChangeAspect="1"/>
          </p:cNvPicPr>
          <p:nvPr/>
        </p:nvPicPr>
        <p:blipFill>
          <a:blip r:embed="rId2"/>
          <a:stretch>
            <a:fillRect/>
          </a:stretch>
        </p:blipFill>
        <p:spPr>
          <a:xfrm>
            <a:off x="1640417" y="-2117"/>
            <a:ext cx="1238250" cy="1238250"/>
          </a:xfrm>
          <a:prstGeom prst="rect">
            <a:avLst/>
          </a:prstGeom>
        </p:spPr>
      </p:pic>
      <p:sp>
        <p:nvSpPr>
          <p:cNvPr id="11" name="TextBox 10">
            <a:extLst>
              <a:ext uri="{FF2B5EF4-FFF2-40B4-BE49-F238E27FC236}">
                <a16:creationId xmlns:a16="http://schemas.microsoft.com/office/drawing/2014/main" id="{0AEE3D4C-629A-E716-E3A3-4993B1088C3F}"/>
              </a:ext>
            </a:extLst>
          </p:cNvPr>
          <p:cNvSpPr txBox="1"/>
          <p:nvPr/>
        </p:nvSpPr>
        <p:spPr>
          <a:xfrm>
            <a:off x="1677464" y="1153631"/>
            <a:ext cx="2088175" cy="246221"/>
          </a:xfrm>
          <a:prstGeom prst="rect">
            <a:avLst/>
          </a:prstGeom>
          <a:noFill/>
        </p:spPr>
        <p:txBody>
          <a:bodyPr wrap="square">
            <a:spAutoFit/>
          </a:bodyPr>
          <a:lstStyle/>
          <a:p>
            <a:pPr algn="ctr"/>
            <a:r>
              <a:rPr lang="en-US" sz="1000" dirty="0">
                <a:solidFill>
                  <a:schemeClr val="bg1"/>
                </a:solidFill>
                <a:latin typeface="Bell MT" panose="02020503060305020303" pitchFamily="18" charset="77"/>
                <a:cs typeface="Angsana New" panose="02020603050405020304" pitchFamily="18" charset="-34"/>
              </a:rPr>
              <a:t>INTRODUCTION</a:t>
            </a:r>
          </a:p>
        </p:txBody>
      </p:sp>
      <p:sp>
        <p:nvSpPr>
          <p:cNvPr id="13" name="Rectangle 12">
            <a:extLst>
              <a:ext uri="{FF2B5EF4-FFF2-40B4-BE49-F238E27FC236}">
                <a16:creationId xmlns:a16="http://schemas.microsoft.com/office/drawing/2014/main" id="{86D5D37C-8479-FF81-E1F7-85EC76F94401}"/>
              </a:ext>
            </a:extLst>
          </p:cNvPr>
          <p:cNvSpPr/>
          <p:nvPr/>
        </p:nvSpPr>
        <p:spPr>
          <a:xfrm>
            <a:off x="1603765" y="5812271"/>
            <a:ext cx="2190750" cy="34279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14" name="TextBox 13">
            <a:extLst>
              <a:ext uri="{FF2B5EF4-FFF2-40B4-BE49-F238E27FC236}">
                <a16:creationId xmlns:a16="http://schemas.microsoft.com/office/drawing/2014/main" id="{C8907E5D-3401-6C07-EBAC-B69F3AE16B2B}"/>
              </a:ext>
            </a:extLst>
          </p:cNvPr>
          <p:cNvSpPr txBox="1"/>
          <p:nvPr/>
        </p:nvSpPr>
        <p:spPr>
          <a:xfrm>
            <a:off x="1585793" y="5801065"/>
            <a:ext cx="2190750" cy="438582"/>
          </a:xfrm>
          <a:prstGeom prst="rect">
            <a:avLst/>
          </a:prstGeom>
          <a:noFill/>
        </p:spPr>
        <p:txBody>
          <a:bodyPr wrap="square">
            <a:spAutoFit/>
          </a:bodyPr>
          <a:lstStyle/>
          <a:p>
            <a:pPr algn="ctr"/>
            <a:r>
              <a:rPr lang="en-US" sz="1000" dirty="0">
                <a:solidFill>
                  <a:schemeClr val="bg1"/>
                </a:solidFill>
                <a:latin typeface="Bell MT" panose="02020503060305020303" pitchFamily="18" charset="77"/>
                <a:cs typeface="Angsana New" panose="02020603050405020304" pitchFamily="18" charset="-34"/>
              </a:rPr>
              <a:t>OPPONENT</a:t>
            </a:r>
            <a:r>
              <a:rPr lang="en-US" sz="1250" dirty="0">
                <a:solidFill>
                  <a:schemeClr val="bg1"/>
                </a:solidFill>
                <a:latin typeface="Bell MT" panose="02020503060305020303" pitchFamily="18" charset="77"/>
                <a:cs typeface="Angsana New" panose="02020603050405020304" pitchFamily="18" charset="-34"/>
              </a:rPr>
              <a:t> </a:t>
            </a:r>
            <a:r>
              <a:rPr lang="en-US" sz="1000" dirty="0">
                <a:solidFill>
                  <a:schemeClr val="bg1"/>
                </a:solidFill>
                <a:latin typeface="Bell MT" panose="02020503060305020303" pitchFamily="18" charset="77"/>
                <a:cs typeface="Angsana New" panose="02020603050405020304" pitchFamily="18" charset="-34"/>
              </a:rPr>
              <a:t>INDIFFERENCE</a:t>
            </a:r>
          </a:p>
          <a:p>
            <a:pPr algn="ctr"/>
            <a:r>
              <a:rPr lang="en-US" sz="1000" dirty="0">
                <a:solidFill>
                  <a:schemeClr val="bg1"/>
                </a:solidFill>
                <a:latin typeface="Bell MT" panose="02020503060305020303" pitchFamily="18" charset="77"/>
                <a:cs typeface="Angsana New" panose="02020603050405020304" pitchFamily="18" charset="-34"/>
              </a:rPr>
              <a:t>DEFINITION</a:t>
            </a:r>
          </a:p>
        </p:txBody>
      </p:sp>
      <p:sp>
        <p:nvSpPr>
          <p:cNvPr id="16" name="TextBox 15">
            <a:extLst>
              <a:ext uri="{FF2B5EF4-FFF2-40B4-BE49-F238E27FC236}">
                <a16:creationId xmlns:a16="http://schemas.microsoft.com/office/drawing/2014/main" id="{34B07585-0C28-6C13-EB14-5FF7D32E2564}"/>
              </a:ext>
            </a:extLst>
          </p:cNvPr>
          <p:cNvSpPr txBox="1"/>
          <p:nvPr/>
        </p:nvSpPr>
        <p:spPr>
          <a:xfrm>
            <a:off x="1465214" y="2771216"/>
            <a:ext cx="2522682" cy="284693"/>
          </a:xfrm>
          <a:prstGeom prst="rect">
            <a:avLst/>
          </a:prstGeom>
          <a:noFill/>
        </p:spPr>
        <p:txBody>
          <a:bodyPr wrap="square">
            <a:spAutoFit/>
          </a:bodyPr>
          <a:lstStyle/>
          <a:p>
            <a:pPr algn="ctr"/>
            <a:r>
              <a:rPr lang="en-US" sz="1000" dirty="0">
                <a:solidFill>
                  <a:schemeClr val="bg1"/>
                </a:solidFill>
                <a:latin typeface="Bell MT" panose="02020503060305020303" pitchFamily="18" charset="77"/>
                <a:cs typeface="Angsana New" panose="02020603050405020304" pitchFamily="18" charset="-34"/>
              </a:rPr>
              <a:t>RATING</a:t>
            </a:r>
            <a:r>
              <a:rPr lang="en-US" sz="1250" dirty="0">
                <a:solidFill>
                  <a:schemeClr val="bg1"/>
                </a:solidFill>
                <a:latin typeface="Bell MT" panose="02020503060305020303" pitchFamily="18" charset="77"/>
                <a:cs typeface="Angsana New" panose="02020603050405020304" pitchFamily="18" charset="-34"/>
              </a:rPr>
              <a:t> </a:t>
            </a:r>
            <a:r>
              <a:rPr lang="en-US" sz="1000" dirty="0">
                <a:solidFill>
                  <a:schemeClr val="bg1"/>
                </a:solidFill>
                <a:latin typeface="Bell MT" panose="02020503060305020303" pitchFamily="18" charset="77"/>
                <a:cs typeface="Angsana New" panose="02020603050405020304" pitchFamily="18" charset="-34"/>
              </a:rPr>
              <a:t>SYSTEM DEFINITION</a:t>
            </a:r>
          </a:p>
        </p:txBody>
      </p:sp>
      <p:sp>
        <p:nvSpPr>
          <p:cNvPr id="21" name="Rectangle 20">
            <a:extLst>
              <a:ext uri="{FF2B5EF4-FFF2-40B4-BE49-F238E27FC236}">
                <a16:creationId xmlns:a16="http://schemas.microsoft.com/office/drawing/2014/main" id="{20206A6A-248A-F3AB-2327-CF7014F7794F}"/>
              </a:ext>
            </a:extLst>
          </p:cNvPr>
          <p:cNvSpPr/>
          <p:nvPr/>
        </p:nvSpPr>
        <p:spPr>
          <a:xfrm>
            <a:off x="3968051" y="1135201"/>
            <a:ext cx="6583532" cy="4557238"/>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23" name="Rectangle 22">
            <a:extLst>
              <a:ext uri="{FF2B5EF4-FFF2-40B4-BE49-F238E27FC236}">
                <a16:creationId xmlns:a16="http://schemas.microsoft.com/office/drawing/2014/main" id="{F398E798-9170-AE80-BDB5-5BA6049F42C6}"/>
              </a:ext>
            </a:extLst>
          </p:cNvPr>
          <p:cNvSpPr/>
          <p:nvPr/>
        </p:nvSpPr>
        <p:spPr>
          <a:xfrm>
            <a:off x="3968051" y="1135202"/>
            <a:ext cx="6583532" cy="34279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26" name="TextBox 25">
            <a:extLst>
              <a:ext uri="{FF2B5EF4-FFF2-40B4-BE49-F238E27FC236}">
                <a16:creationId xmlns:a16="http://schemas.microsoft.com/office/drawing/2014/main" id="{5DBA5753-2C5B-C724-7693-8A4F6C7F7075}"/>
              </a:ext>
            </a:extLst>
          </p:cNvPr>
          <p:cNvSpPr txBox="1"/>
          <p:nvPr/>
        </p:nvSpPr>
        <p:spPr>
          <a:xfrm>
            <a:off x="4051120" y="1210827"/>
            <a:ext cx="3050166" cy="284693"/>
          </a:xfrm>
          <a:prstGeom prst="rect">
            <a:avLst/>
          </a:prstGeom>
          <a:noFill/>
        </p:spPr>
        <p:txBody>
          <a:bodyPr wrap="square">
            <a:spAutoFit/>
          </a:bodyPr>
          <a:lstStyle/>
          <a:p>
            <a:r>
              <a:rPr lang="en-US" sz="1250" dirty="0">
                <a:latin typeface="Bell MT" panose="02020503060305020303" pitchFamily="18" charset="77"/>
                <a:cs typeface="Angsana New" panose="02020603050405020304" pitchFamily="18" charset="-34"/>
              </a:rPr>
              <a:t>RESULTS</a:t>
            </a:r>
            <a:endParaRPr lang="en-US" sz="375" dirty="0">
              <a:latin typeface="Bell MT" panose="02020503060305020303" pitchFamily="18" charset="77"/>
              <a:cs typeface="Angsana New" panose="02020603050405020304" pitchFamily="18" charset="-34"/>
            </a:endParaRPr>
          </a:p>
        </p:txBody>
      </p:sp>
      <p:sp>
        <p:nvSpPr>
          <p:cNvPr id="30" name="Rectangle 29">
            <a:extLst>
              <a:ext uri="{FF2B5EF4-FFF2-40B4-BE49-F238E27FC236}">
                <a16:creationId xmlns:a16="http://schemas.microsoft.com/office/drawing/2014/main" id="{0E7622FF-F813-CAC7-3FE1-2DD24DB9513B}"/>
              </a:ext>
            </a:extLst>
          </p:cNvPr>
          <p:cNvSpPr/>
          <p:nvPr/>
        </p:nvSpPr>
        <p:spPr>
          <a:xfrm>
            <a:off x="4032558" y="1524915"/>
            <a:ext cx="6451991" cy="10838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75" dirty="0"/>
          </a:p>
        </p:txBody>
      </p:sp>
      <p:sp>
        <p:nvSpPr>
          <p:cNvPr id="33" name="Rectangle 32">
            <a:extLst>
              <a:ext uri="{FF2B5EF4-FFF2-40B4-BE49-F238E27FC236}">
                <a16:creationId xmlns:a16="http://schemas.microsoft.com/office/drawing/2014/main" id="{CC3F96F5-E80F-D9BE-49C0-7284EF2373AD}"/>
              </a:ext>
            </a:extLst>
          </p:cNvPr>
          <p:cNvSpPr/>
          <p:nvPr/>
        </p:nvSpPr>
        <p:spPr>
          <a:xfrm>
            <a:off x="4032558" y="3914418"/>
            <a:ext cx="3165668" cy="17036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34" name="Rectangle 33">
            <a:extLst>
              <a:ext uri="{FF2B5EF4-FFF2-40B4-BE49-F238E27FC236}">
                <a16:creationId xmlns:a16="http://schemas.microsoft.com/office/drawing/2014/main" id="{FB1A4C30-D417-0D88-D3EB-45344AA079BB}"/>
              </a:ext>
            </a:extLst>
          </p:cNvPr>
          <p:cNvSpPr/>
          <p:nvPr/>
        </p:nvSpPr>
        <p:spPr>
          <a:xfrm>
            <a:off x="3968051" y="5806722"/>
            <a:ext cx="4663973" cy="34834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35" name="TextBox 34">
            <a:extLst>
              <a:ext uri="{FF2B5EF4-FFF2-40B4-BE49-F238E27FC236}">
                <a16:creationId xmlns:a16="http://schemas.microsoft.com/office/drawing/2014/main" id="{F8024E18-1531-9CA5-E2D7-687F9711324F}"/>
              </a:ext>
            </a:extLst>
          </p:cNvPr>
          <p:cNvSpPr txBox="1"/>
          <p:nvPr/>
        </p:nvSpPr>
        <p:spPr>
          <a:xfrm>
            <a:off x="4495682" y="5889929"/>
            <a:ext cx="3608711" cy="246221"/>
          </a:xfrm>
          <a:prstGeom prst="rect">
            <a:avLst/>
          </a:prstGeom>
          <a:noFill/>
        </p:spPr>
        <p:txBody>
          <a:bodyPr wrap="square">
            <a:spAutoFit/>
          </a:bodyPr>
          <a:lstStyle/>
          <a:p>
            <a:pPr algn="ctr"/>
            <a:r>
              <a:rPr lang="en-US" sz="1000" dirty="0">
                <a:solidFill>
                  <a:schemeClr val="bg1"/>
                </a:solidFill>
                <a:latin typeface="Bell MT" panose="02020503060305020303" pitchFamily="18" charset="77"/>
                <a:cs typeface="Angsana New" panose="02020603050405020304" pitchFamily="18" charset="-34"/>
              </a:rPr>
              <a:t>FUTURE WORK</a:t>
            </a:r>
          </a:p>
        </p:txBody>
      </p:sp>
      <p:sp>
        <p:nvSpPr>
          <p:cNvPr id="36" name="Rectangle 35">
            <a:extLst>
              <a:ext uri="{FF2B5EF4-FFF2-40B4-BE49-F238E27FC236}">
                <a16:creationId xmlns:a16="http://schemas.microsoft.com/office/drawing/2014/main" id="{CC3C8202-3A64-2EE1-3726-0236373C2D74}"/>
              </a:ext>
            </a:extLst>
          </p:cNvPr>
          <p:cNvSpPr/>
          <p:nvPr/>
        </p:nvSpPr>
        <p:spPr>
          <a:xfrm>
            <a:off x="8720667" y="5806722"/>
            <a:ext cx="1830916" cy="350238"/>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37" name="TextBox 36">
            <a:extLst>
              <a:ext uri="{FF2B5EF4-FFF2-40B4-BE49-F238E27FC236}">
                <a16:creationId xmlns:a16="http://schemas.microsoft.com/office/drawing/2014/main" id="{572111F2-1AA1-00B4-96D3-FEE9C47BEBA2}"/>
              </a:ext>
            </a:extLst>
          </p:cNvPr>
          <p:cNvSpPr txBox="1"/>
          <p:nvPr/>
        </p:nvSpPr>
        <p:spPr>
          <a:xfrm>
            <a:off x="8867893" y="5894332"/>
            <a:ext cx="1576570" cy="246221"/>
          </a:xfrm>
          <a:prstGeom prst="rect">
            <a:avLst/>
          </a:prstGeom>
          <a:noFill/>
        </p:spPr>
        <p:txBody>
          <a:bodyPr wrap="square">
            <a:spAutoFit/>
          </a:bodyPr>
          <a:lstStyle/>
          <a:p>
            <a:pPr algn="ctr"/>
            <a:r>
              <a:rPr lang="en-US" sz="1000" dirty="0">
                <a:solidFill>
                  <a:schemeClr val="bg1"/>
                </a:solidFill>
                <a:latin typeface="Bell MT" panose="02020503060305020303" pitchFamily="18" charset="77"/>
                <a:cs typeface="Angsana New" panose="02020603050405020304" pitchFamily="18" charset="-34"/>
              </a:rPr>
              <a:t>REFERENCES</a:t>
            </a:r>
          </a:p>
        </p:txBody>
      </p:sp>
      <p:sp>
        <p:nvSpPr>
          <p:cNvPr id="42" name="TextBox 41">
            <a:extLst>
              <a:ext uri="{FF2B5EF4-FFF2-40B4-BE49-F238E27FC236}">
                <a16:creationId xmlns:a16="http://schemas.microsoft.com/office/drawing/2014/main" id="{945AD335-D142-5E93-3729-0BEC1AC81579}"/>
              </a:ext>
            </a:extLst>
          </p:cNvPr>
          <p:cNvSpPr txBox="1"/>
          <p:nvPr/>
        </p:nvSpPr>
        <p:spPr>
          <a:xfrm>
            <a:off x="1618306" y="1315559"/>
            <a:ext cx="2205123" cy="1940147"/>
          </a:xfrm>
          <a:prstGeom prst="rect">
            <a:avLst/>
          </a:prstGeom>
          <a:noFill/>
        </p:spPr>
        <p:txBody>
          <a:bodyPr wrap="square" rtlCol="0">
            <a:spAutoFit/>
          </a:bodyPr>
          <a:lstStyle/>
          <a:p>
            <a:pPr algn="just"/>
            <a:r>
              <a:rPr lang="en-US" sz="667" dirty="0">
                <a:solidFill>
                  <a:srgbClr val="000000"/>
                </a:solidFill>
              </a:rPr>
              <a:t>Rating systems are a set of functions that are primarily used to predict the outcome of matches and rank players in competitive games. Many matchmaking systems give players some control over their opponent’s rating; for example, a player might be able to selectively initiate games against opponents whose ratings are publicly visible, or a player may abort a game without penalty after seeing their opponent’s rating. Selectively choosing opponents does not make a player better at a game, so allowing it to affect rankings is undesirable. Thus, our work is focused on protecting against this behavior through “opponent indifferent” rating systems. An opponent indifferent rating system creates no incentives for rating-maximizing players to selectively choose their opponents, even when the choosing player is incorrectly rated.</a:t>
            </a:r>
            <a:endParaRPr lang="en-US" sz="667" dirty="0"/>
          </a:p>
        </p:txBody>
      </p:sp>
      <mc:AlternateContent xmlns:mc="http://schemas.openxmlformats.org/markup-compatibility/2006">
        <mc:Choice xmlns:a14="http://schemas.microsoft.com/office/drawing/2010/main" Requires="a14">
          <p:sp>
            <p:nvSpPr>
              <p:cNvPr id="43" name="TextBox 42">
                <a:extLst>
                  <a:ext uri="{FF2B5EF4-FFF2-40B4-BE49-F238E27FC236}">
                    <a16:creationId xmlns:a16="http://schemas.microsoft.com/office/drawing/2014/main" id="{F6E47DB2-7025-48C6-E166-F265C6342325}"/>
                  </a:ext>
                </a:extLst>
              </p:cNvPr>
              <p:cNvSpPr txBox="1"/>
              <p:nvPr/>
            </p:nvSpPr>
            <p:spPr>
              <a:xfrm>
                <a:off x="1618306" y="3010795"/>
                <a:ext cx="2212861" cy="3281796"/>
              </a:xfrm>
              <a:prstGeom prst="rect">
                <a:avLst/>
              </a:prstGeom>
              <a:noFill/>
            </p:spPr>
            <p:txBody>
              <a:bodyPr wrap="square" rtlCol="0">
                <a:spAutoFit/>
              </a:bodyPr>
              <a:lstStyle/>
              <a:p>
                <a:pPr algn="just"/>
                <a:r>
                  <a:rPr lang="en-US" sz="667" dirty="0"/>
                  <a:t>We follow the model that each player has a hidden “true rating,”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𝑟</m:t>
                        </m:r>
                      </m:e>
                      <m:sup>
                        <m:r>
                          <a:rPr lang="en-US" sz="667" i="1">
                            <a:latin typeface="Cambria Math" panose="02040503050406030204" pitchFamily="18" charset="0"/>
                          </a:rPr>
                          <m:t>∗</m:t>
                        </m:r>
                      </m:sup>
                    </m:sSup>
                  </m:oMath>
                </a14:m>
                <a:r>
                  <a:rPr lang="en-US" sz="667" dirty="0"/>
                  <a:t>,  and a visible “current rating,” </a:t>
                </a:r>
                <a14:m>
                  <m:oMath xmlns:m="http://schemas.openxmlformats.org/officeDocument/2006/math">
                    <m:r>
                      <a:rPr lang="en-US" sz="667" i="1">
                        <a:latin typeface="Cambria Math" panose="02040503050406030204" pitchFamily="18" charset="0"/>
                      </a:rPr>
                      <m:t>𝑟</m:t>
                    </m:r>
                  </m:oMath>
                </a14:m>
                <a:r>
                  <a:rPr lang="en-US" sz="667" dirty="0"/>
                  <a:t>, assigned by the system. The goal of a rating system is to assign current ratings that are usually a reasonable approximation of true ratings. When two players play a game, their respective true ratings determine the probability that one beats the other via the skill curve, </a:t>
                </a:r>
                <a14:m>
                  <m:oMath xmlns:m="http://schemas.openxmlformats.org/officeDocument/2006/math">
                    <m:r>
                      <a:rPr lang="en-US" sz="667" i="1">
                        <a:latin typeface="Cambria Math" panose="02040503050406030204" pitchFamily="18" charset="0"/>
                        <a:ea typeface="Cambria Math" panose="02040503050406030204" pitchFamily="18" charset="0"/>
                      </a:rPr>
                      <m:t>𝜎</m:t>
                    </m:r>
                  </m:oMath>
                </a14:m>
                <a:r>
                  <a:rPr lang="en-US" sz="667" dirty="0"/>
                  <a:t>, and their respective current ratings are used by the system as inputs to a function that determines the changes in the ratings of the winner and the loser via the adjustment function, </a:t>
                </a:r>
                <a14:m>
                  <m:oMath xmlns:m="http://schemas.openxmlformats.org/officeDocument/2006/math">
                    <m:r>
                      <a:rPr lang="en-US" sz="667" i="1">
                        <a:latin typeface="Cambria Math" panose="02040503050406030204" pitchFamily="18" charset="0"/>
                        <a:ea typeface="Cambria Math" panose="02040503050406030204" pitchFamily="18" charset="0"/>
                      </a:rPr>
                      <m:t>𝛼</m:t>
                    </m:r>
                  </m:oMath>
                </a14:m>
                <a:r>
                  <a:rPr lang="en-US" sz="667" dirty="0"/>
                  <a:t>.</a:t>
                </a:r>
              </a:p>
              <a:p>
                <a:pPr algn="just"/>
                <a14:m>
                  <m:oMath xmlns:m="http://schemas.openxmlformats.org/officeDocument/2006/math">
                    <m:r>
                      <a:rPr lang="en-US" sz="667" i="1">
                        <a:latin typeface="Cambria Math" panose="02040503050406030204" pitchFamily="18" charset="0"/>
                      </a:rPr>
                      <m:t>𝜎</m:t>
                    </m:r>
                    <m:r>
                      <a:rPr lang="en-US" sz="667" i="1">
                        <a:latin typeface="Cambria Math" panose="02040503050406030204" pitchFamily="18" charset="0"/>
                      </a:rPr>
                      <m:t>:</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2</m:t>
                        </m:r>
                      </m:sup>
                    </m:sSup>
                    <m:r>
                      <a:rPr lang="en-US" sz="667" i="1">
                        <a:latin typeface="Cambria Math" panose="02040503050406030204" pitchFamily="18" charset="0"/>
                      </a:rPr>
                      <m:t>→ </m:t>
                    </m:r>
                    <m:d>
                      <m:dPr>
                        <m:begChr m:val="["/>
                        <m:endChr m:val="]"/>
                        <m:ctrlPr>
                          <a:rPr lang="en-US" sz="667" i="1">
                            <a:latin typeface="Cambria Math" panose="02040503050406030204" pitchFamily="18" charset="0"/>
                          </a:rPr>
                        </m:ctrlPr>
                      </m:dPr>
                      <m:e>
                        <m:r>
                          <a:rPr lang="en-US" sz="667" i="1">
                            <a:latin typeface="Cambria Math" panose="02040503050406030204" pitchFamily="18" charset="0"/>
                          </a:rPr>
                          <m:t>0, 1</m:t>
                        </m:r>
                      </m:e>
                    </m:d>
                    <m:r>
                      <a:rPr lang="en-US" sz="667" i="1">
                        <a:latin typeface="Cambria Math" panose="02040503050406030204" pitchFamily="18" charset="0"/>
                      </a:rPr>
                      <m:t>, </m:t>
                    </m:r>
                  </m:oMath>
                </a14:m>
                <a:r>
                  <a:rPr lang="en-US" sz="667" dirty="0"/>
                  <a:t>the</a:t>
                </a:r>
                <a:r>
                  <a:rPr lang="en-US" sz="667" b="1" dirty="0"/>
                  <a:t> skill curve, </a:t>
                </a:r>
                <a:r>
                  <a:rPr lang="en-US" sz="667" dirty="0"/>
                  <a:t>is a continuous function that is weakly increasing in its first parameter and weakly decreasing in its second parameter. We assume no draws so</a:t>
                </a:r>
              </a:p>
              <a:p>
                <a:pPr algn="ctr"/>
                <a14:m>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𝑥</m:t>
                        </m:r>
                      </m:e>
                    </m:d>
                    <m:r>
                      <a:rPr lang="en-US" sz="667" i="1">
                        <a:latin typeface="Cambria Math" panose="02040503050406030204" pitchFamily="18" charset="0"/>
                      </a:rPr>
                      <m:t>=1 </m:t>
                    </m:r>
                  </m:oMath>
                </a14:m>
                <a:r>
                  <a:rPr lang="en-US" sz="667" dirty="0"/>
                  <a:t>(draw-free).</a:t>
                </a:r>
              </a:p>
              <a:p>
                <a:pPr algn="just"/>
                <a14:m>
                  <m:oMath xmlns:m="http://schemas.openxmlformats.org/officeDocument/2006/math">
                    <m:r>
                      <a:rPr lang="en-US" sz="667" i="1">
                        <a:latin typeface="Cambria Math" panose="02040503050406030204" pitchFamily="18" charset="0"/>
                        <a:ea typeface="Cambria Math" panose="02040503050406030204" pitchFamily="18" charset="0"/>
                      </a:rPr>
                      <m:t>𝛼</m:t>
                    </m:r>
                    <m:r>
                      <a:rPr lang="en-US" sz="667" i="1">
                        <a:latin typeface="Cambria Math" panose="02040503050406030204" pitchFamily="18" charset="0"/>
                      </a:rPr>
                      <m:t>:</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2</m:t>
                        </m:r>
                      </m:sup>
                    </m:sSup>
                    <m:r>
                      <a:rPr lang="en-US" sz="667" i="1">
                        <a:latin typeface="Cambria Math" panose="02040503050406030204" pitchFamily="18" charset="0"/>
                      </a:rPr>
                      <m:t>→</m:t>
                    </m:r>
                  </m:oMath>
                </a14:m>
                <a:r>
                  <a:rPr lang="en-US" sz="667" dirty="0">
                    <a:ea typeface="Cambria Math" panose="02040503050406030204" pitchFamily="18" charset="0"/>
                  </a:rPr>
                  <a:t> </a:t>
                </a:r>
                <a14:m>
                  <m:oMath xmlns:m="http://schemas.openxmlformats.org/officeDocument/2006/math">
                    <m:sSub>
                      <m:sSubPr>
                        <m:ctrlPr>
                          <a:rPr lang="en-US" sz="667" i="1">
                            <a:latin typeface="Cambria Math" panose="02040503050406030204" pitchFamily="18" charset="0"/>
                            <a:ea typeface="Cambria Math" panose="02040503050406030204" pitchFamily="18" charset="0"/>
                          </a:rPr>
                        </m:ctrlPr>
                      </m:sSubPr>
                      <m:e>
                        <m:r>
                          <a:rPr lang="en-US" sz="667" i="1">
                            <a:latin typeface="Cambria Math" panose="02040503050406030204" pitchFamily="18" charset="0"/>
                            <a:ea typeface="Cambria Math" panose="02040503050406030204" pitchFamily="18" charset="0"/>
                          </a:rPr>
                          <m:t>ℝ</m:t>
                        </m:r>
                      </m:e>
                      <m:sub>
                        <m:d>
                          <m:dPr>
                            <m:begChr m:val="{"/>
                            <m:endChr m:val="}"/>
                            <m:ctrlPr>
                              <a:rPr lang="en-US" sz="667" i="1">
                                <a:latin typeface="Cambria Math" panose="02040503050406030204" pitchFamily="18" charset="0"/>
                                <a:ea typeface="Cambria Math" panose="02040503050406030204" pitchFamily="18" charset="0"/>
                              </a:rPr>
                            </m:ctrlPr>
                          </m:dPr>
                          <m:e>
                            <m:r>
                              <a:rPr lang="en-US" sz="667" i="1">
                                <a:latin typeface="Cambria Math" panose="02040503050406030204" pitchFamily="18" charset="0"/>
                                <a:ea typeface="Cambria Math" panose="02040503050406030204" pitchFamily="18" charset="0"/>
                              </a:rPr>
                              <m:t>≥0</m:t>
                            </m:r>
                          </m:e>
                        </m:d>
                      </m:sub>
                    </m:sSub>
                    <m:r>
                      <a:rPr lang="en-US" sz="667">
                        <a:latin typeface="Cambria Math" panose="02040503050406030204" pitchFamily="18" charset="0"/>
                        <a:ea typeface="Cambria Math" panose="02040503050406030204" pitchFamily="18" charset="0"/>
                      </a:rPr>
                      <m:t>, </m:t>
                    </m:r>
                  </m:oMath>
                </a14:m>
                <a:r>
                  <a:rPr lang="en-US" sz="667" dirty="0"/>
                  <a:t>is the</a:t>
                </a:r>
                <a:r>
                  <a:rPr lang="en-US" sz="667" b="1" dirty="0"/>
                  <a:t> adjustment function. </a:t>
                </a:r>
                <a:r>
                  <a:rPr lang="en-US" sz="667" dirty="0"/>
                  <a:t>We assume that every game has the possibility of changing the rating of one of the players, and thus</a:t>
                </a:r>
              </a:p>
              <a:p>
                <a:pPr algn="ctr"/>
                <a14:m>
                  <m:oMath xmlns:m="http://schemas.openxmlformats.org/officeDocument/2006/math">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𝑥</m:t>
                        </m:r>
                      </m:e>
                    </m:d>
                    <m:r>
                      <a:rPr lang="en-US" sz="667" i="1">
                        <a:latin typeface="Cambria Math" panose="02040503050406030204" pitchFamily="18" charset="0"/>
                      </a:rPr>
                      <m:t>&gt;0 </m:t>
                    </m:r>
                  </m:oMath>
                </a14:m>
                <a:r>
                  <a:rPr lang="en-US" sz="667" dirty="0"/>
                  <a:t> (consequential).</a:t>
                </a:r>
              </a:p>
              <a:p>
                <a:pPr algn="just"/>
                <a:r>
                  <a:rPr lang="en-US" sz="667" dirty="0"/>
                  <a:t>We also require a fairness axiom expressed in the form of the </a:t>
                </a:r>
                <a:r>
                  <a:rPr lang="en-US" sz="667" b="1" dirty="0"/>
                  <a:t>expected gain function</a:t>
                </a:r>
                <a:r>
                  <a:rPr lang="en-US" sz="667" dirty="0"/>
                  <a:t>, </a:t>
                </a:r>
                <a14:m>
                  <m:oMath xmlns:m="http://schemas.openxmlformats.org/officeDocument/2006/math">
                    <m:r>
                      <a:rPr lang="en-US" sz="667" i="1">
                        <a:latin typeface="Cambria Math" panose="02040503050406030204" pitchFamily="18" charset="0"/>
                      </a:rPr>
                      <m:t>𝛾</m:t>
                    </m:r>
                    <m:r>
                      <a:rPr lang="en-US" sz="667" i="1">
                        <a:latin typeface="Cambria Math" panose="02040503050406030204" pitchFamily="18" charset="0"/>
                      </a:rPr>
                      <m:t>:</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4</m:t>
                        </m:r>
                      </m:sup>
                    </m:sSup>
                    <m:r>
                      <a:rPr lang="en-US" sz="667" i="1">
                        <a:latin typeface="Cambria Math" panose="02040503050406030204" pitchFamily="18" charset="0"/>
                        <a:ea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oMath>
                </a14:m>
                <a:r>
                  <a:rPr lang="en-US" sz="667" dirty="0"/>
                  <a:t>, defined by</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e>
                        <m:e>
                          <m:r>
                            <a:rPr lang="en-US" sz="667" i="1">
                              <a:latin typeface="Cambria Math" panose="02040503050406030204" pitchFamily="18" charset="0"/>
                            </a:rPr>
                            <m:t>𝑦</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𝑦</m:t>
                              </m:r>
                            </m:e>
                            <m:sup>
                              <m:r>
                                <a:rPr lang="en-US" sz="667" i="1">
                                  <a:latin typeface="Cambria Math" panose="02040503050406030204" pitchFamily="18" charset="0"/>
                                </a:rPr>
                                <m:t>∗</m:t>
                              </m:r>
                            </m:sup>
                          </m:sSup>
                        </m:e>
                      </m:d>
                      <m:r>
                        <a:rPr lang="en-US" sz="667" i="1">
                          <a:latin typeface="Cambria Math" panose="02040503050406030204" pitchFamily="18" charset="0"/>
                        </a:rPr>
                        <m:t>≔</m:t>
                      </m:r>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𝜎</m:t>
                      </m:r>
                      <m:d>
                        <m:dPr>
                          <m:ctrlPr>
                            <a:rPr lang="en-US" sz="667" i="1">
                              <a:latin typeface="Cambria Math" panose="02040503050406030204" pitchFamily="18" charset="0"/>
                            </a:rPr>
                          </m:ctrlPr>
                        </m:dPr>
                        <m:e>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𝑦</m:t>
                              </m:r>
                            </m:e>
                            <m:sup>
                              <m:r>
                                <a:rPr lang="en-US" sz="667" i="1">
                                  <a:latin typeface="Cambria Math" panose="02040503050406030204" pitchFamily="18" charset="0"/>
                                </a:rPr>
                                <m:t>∗</m:t>
                              </m:r>
                            </m:sup>
                          </m:sSup>
                        </m:e>
                      </m:d>
                      <m:r>
                        <a:rPr lang="en-US" sz="667" i="1">
                          <a:latin typeface="Cambria Math" panose="02040503050406030204" pitchFamily="18" charset="0"/>
                        </a:rPr>
                        <m:t>−</m:t>
                      </m:r>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𝑥</m:t>
                          </m:r>
                        </m:e>
                      </m:d>
                      <m:r>
                        <a:rPr lang="en-US" sz="667" i="1">
                          <a:latin typeface="Cambria Math" panose="02040503050406030204" pitchFamily="18" charset="0"/>
                        </a:rPr>
                        <m:t>𝜎</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𝑦</m:t>
                          </m:r>
                        </m:e>
                        <m:sup>
                          <m:r>
                            <a:rPr lang="en-US" sz="667" i="1">
                              <a:latin typeface="Cambria Math" panose="02040503050406030204" pitchFamily="18" charset="0"/>
                            </a:rPr>
                            <m:t>∗</m:t>
                          </m:r>
                        </m:sup>
                      </m:sSup>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oMath>
                  </m:oMathPara>
                </a14:m>
                <a:endParaRPr lang="en-US" sz="667" dirty="0"/>
              </a:p>
              <a:p>
                <a:pPr algn="just"/>
                <a:r>
                  <a:rPr lang="en-US" sz="667" dirty="0"/>
                  <a:t>The fairness axiom then states that</a:t>
                </a:r>
              </a:p>
              <a:p>
                <a:pPr algn="ctr"/>
                <a14:m>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 </m:t>
                        </m:r>
                      </m:e>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 </m:t>
                        </m:r>
                      </m:e>
                    </m:d>
                    <m:r>
                      <a:rPr lang="en-US" sz="667" i="1">
                        <a:latin typeface="Cambria Math" panose="02040503050406030204" pitchFamily="18" charset="0"/>
                      </a:rPr>
                      <m:t>=0</m:t>
                    </m:r>
                  </m:oMath>
                </a14:m>
                <a:r>
                  <a:rPr lang="en-US" sz="667" dirty="0"/>
                  <a:t>.</a:t>
                </a:r>
              </a:p>
              <a:p>
                <a:pPr algn="just"/>
                <a:r>
                  <a:rPr lang="en-US" sz="667" dirty="0"/>
                  <a:t>Additionally, it is easier to think of the adjustment function in terms of a</a:t>
                </a:r>
                <a:r>
                  <a:rPr lang="en-US" sz="667" b="1" dirty="0"/>
                  <a:t> </a:t>
                </a:r>
                <a:r>
                  <a:rPr lang="en-US" sz="667" b="1" i="1" dirty="0"/>
                  <a:t>K</a:t>
                </a:r>
                <a:r>
                  <a:rPr lang="en-US" sz="667" b="1" dirty="0"/>
                  <a:t>-function </a:t>
                </a:r>
                <a:r>
                  <a:rPr lang="en-US" sz="667" dirty="0"/>
                  <a:t>defined by</a:t>
                </a:r>
              </a:p>
              <a:p>
                <a:pPr algn="ctr"/>
                <a14:m>
                  <m:oMath xmlns:m="http://schemas.openxmlformats.org/officeDocument/2006/math">
                    <m:r>
                      <a:rPr lang="en-US" sz="667" i="1">
                        <a:latin typeface="Cambria Math" panose="02040503050406030204" pitchFamily="18" charset="0"/>
                      </a:rPr>
                      <m:t>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𝑥</m:t>
                        </m:r>
                      </m:e>
                    </m:d>
                  </m:oMath>
                </a14:m>
                <a:r>
                  <a:rPr lang="en-US" sz="667" dirty="0"/>
                  <a:t>,</a:t>
                </a:r>
              </a:p>
              <a:p>
                <a:pPr algn="just"/>
                <a:r>
                  <a:rPr lang="en-US" sz="667" dirty="0"/>
                  <a:t>Where </a:t>
                </a:r>
                <a14:m>
                  <m:oMath xmlns:m="http://schemas.openxmlformats.org/officeDocument/2006/math">
                    <m:r>
                      <a:rPr lang="en-US" sz="667" i="1">
                        <a:latin typeface="Cambria Math" panose="02040503050406030204" pitchFamily="18" charset="0"/>
                      </a:rPr>
                      <m:t>𝛼</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𝜎</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oMath>
                </a14:m>
                <a:endParaRPr lang="en-US" sz="667" dirty="0"/>
              </a:p>
            </p:txBody>
          </p:sp>
        </mc:Choice>
        <mc:Fallback>
          <p:sp>
            <p:nvSpPr>
              <p:cNvPr id="43" name="TextBox 42">
                <a:extLst>
                  <a:ext uri="{FF2B5EF4-FFF2-40B4-BE49-F238E27FC236}">
                    <a16:creationId xmlns:a16="http://schemas.microsoft.com/office/drawing/2014/main" id="{F6E47DB2-7025-48C6-E166-F265C6342325}"/>
                  </a:ext>
                </a:extLst>
              </p:cNvPr>
              <p:cNvSpPr txBox="1">
                <a:spLocks noRot="1" noChangeAspect="1" noMove="1" noResize="1" noEditPoints="1" noAdjustHandles="1" noChangeArrowheads="1" noChangeShapeType="1" noTextEdit="1"/>
              </p:cNvSpPr>
              <p:nvPr/>
            </p:nvSpPr>
            <p:spPr>
              <a:xfrm>
                <a:off x="1618306" y="3010795"/>
                <a:ext cx="2212861" cy="32817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8" name="TextBox 47">
                <a:extLst>
                  <a:ext uri="{FF2B5EF4-FFF2-40B4-BE49-F238E27FC236}">
                    <a16:creationId xmlns:a16="http://schemas.microsoft.com/office/drawing/2014/main" id="{35D9D2C8-9549-50CD-ACE6-85184D433F24}"/>
                  </a:ext>
                </a:extLst>
              </p:cNvPr>
              <p:cNvSpPr txBox="1"/>
              <p:nvPr/>
            </p:nvSpPr>
            <p:spPr>
              <a:xfrm>
                <a:off x="1603765" y="6200280"/>
                <a:ext cx="2190750" cy="605615"/>
              </a:xfrm>
              <a:prstGeom prst="rect">
                <a:avLst/>
              </a:prstGeom>
              <a:noFill/>
            </p:spPr>
            <p:txBody>
              <a:bodyPr wrap="square" rtlCol="0">
                <a:spAutoFit/>
              </a:bodyPr>
              <a:lstStyle/>
              <a:p>
                <a:pPr algn="just"/>
                <a:r>
                  <a:rPr lang="en-US" sz="667" dirty="0"/>
                  <a:t>We can now formally define our first attempt to protect against opponent selection. A rating system is </a:t>
                </a:r>
                <a:r>
                  <a:rPr lang="en-US" sz="667" b="1" dirty="0"/>
                  <a:t>opponent indifferent </a:t>
                </a:r>
                <a:r>
                  <a:rPr lang="en-US" sz="667" dirty="0"/>
                  <a:t>if there exists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 </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2</m:t>
                        </m:r>
                      </m:sup>
                    </m:sSup>
                    <m:r>
                      <a:rPr lang="en-US" sz="667" i="1">
                        <a:latin typeface="Cambria Math" panose="02040503050406030204" pitchFamily="18" charset="0"/>
                        <a:ea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oMath>
                </a14:m>
                <a:r>
                  <a:rPr lang="en-US" sz="667" b="1" dirty="0"/>
                  <a:t> </a:t>
                </a:r>
                <a:r>
                  <a:rPr lang="en-US" sz="667" dirty="0"/>
                  <a:t>such that </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e>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 </m:t>
                          </m:r>
                        </m:e>
                      </m:d>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oMath>
                  </m:oMathPara>
                </a14:m>
                <a:endParaRPr lang="en-US" sz="667" dirty="0"/>
              </a:p>
            </p:txBody>
          </p:sp>
        </mc:Choice>
        <mc:Fallback>
          <p:sp>
            <p:nvSpPr>
              <p:cNvPr id="48" name="TextBox 47">
                <a:extLst>
                  <a:ext uri="{FF2B5EF4-FFF2-40B4-BE49-F238E27FC236}">
                    <a16:creationId xmlns:a16="http://schemas.microsoft.com/office/drawing/2014/main" id="{35D9D2C8-9549-50CD-ACE6-85184D433F24}"/>
                  </a:ext>
                </a:extLst>
              </p:cNvPr>
              <p:cNvSpPr txBox="1">
                <a:spLocks noRot="1" noChangeAspect="1" noMove="1" noResize="1" noEditPoints="1" noAdjustHandles="1" noChangeArrowheads="1" noChangeShapeType="1" noTextEdit="1"/>
              </p:cNvSpPr>
              <p:nvPr/>
            </p:nvSpPr>
            <p:spPr>
              <a:xfrm>
                <a:off x="1603765" y="6200280"/>
                <a:ext cx="2190750" cy="605615"/>
              </a:xfrm>
              <a:prstGeom prst="rect">
                <a:avLst/>
              </a:prstGeom>
              <a:blipFill>
                <a:blip r:embed="rId4"/>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D2C41771-503E-FF42-2E4D-07C945DA22A3}"/>
              </a:ext>
            </a:extLst>
          </p:cNvPr>
          <p:cNvCxnSpPr>
            <a:cxnSpLocks/>
          </p:cNvCxnSpPr>
          <p:nvPr/>
        </p:nvCxnSpPr>
        <p:spPr>
          <a:xfrm>
            <a:off x="7660825" y="1693249"/>
            <a:ext cx="0" cy="763723"/>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B57A6EC-D1A5-A948-EFD0-311C0E11A238}"/>
              </a:ext>
            </a:extLst>
          </p:cNvPr>
          <p:cNvSpPr txBox="1"/>
          <p:nvPr/>
        </p:nvSpPr>
        <p:spPr>
          <a:xfrm>
            <a:off x="3917803" y="1533334"/>
            <a:ext cx="1844220" cy="348685"/>
          </a:xfrm>
          <a:prstGeom prst="rect">
            <a:avLst/>
          </a:prstGeom>
          <a:noFill/>
        </p:spPr>
        <p:txBody>
          <a:bodyPr wrap="square" rtlCol="0">
            <a:spAutoFit/>
          </a:bodyPr>
          <a:lstStyle/>
          <a:p>
            <a:pPr algn="ctr"/>
            <a:r>
              <a:rPr lang="en-US" sz="833" u="sng" dirty="0"/>
              <a:t>Opponent Indifference vs Full Scale</a:t>
            </a:r>
          </a:p>
        </p:txBody>
      </p:sp>
      <mc:AlternateContent xmlns:mc="http://schemas.openxmlformats.org/markup-compatibility/2006">
        <mc:Choice xmlns:a14="http://schemas.microsoft.com/office/drawing/2010/main" Requires="a14">
          <p:sp>
            <p:nvSpPr>
              <p:cNvPr id="58" name="TextBox 57">
                <a:extLst>
                  <a:ext uri="{FF2B5EF4-FFF2-40B4-BE49-F238E27FC236}">
                    <a16:creationId xmlns:a16="http://schemas.microsoft.com/office/drawing/2014/main" id="{3294BA6A-D090-7B03-16C9-4FB03D91510D}"/>
                  </a:ext>
                </a:extLst>
              </p:cNvPr>
              <p:cNvSpPr txBox="1"/>
              <p:nvPr/>
            </p:nvSpPr>
            <p:spPr>
              <a:xfrm>
                <a:off x="4066121" y="1719590"/>
                <a:ext cx="1958491" cy="1221553"/>
              </a:xfrm>
              <a:prstGeom prst="rect">
                <a:avLst/>
              </a:prstGeom>
              <a:noFill/>
            </p:spPr>
            <p:txBody>
              <a:bodyPr wrap="square" rtlCol="0">
                <a:spAutoFit/>
              </a:bodyPr>
              <a:lstStyle/>
              <a:p>
                <a:r>
                  <a:rPr lang="en-US" sz="667" dirty="0"/>
                  <a:t>We show that all non-trivial (defined in strong opponent indifference section) rating systems satisfy: </a:t>
                </a:r>
              </a:p>
              <a:p>
                <a:pPr marL="95235" indent="-95235">
                  <a:buFont typeface="Arial" panose="020B0604020202020204" pitchFamily="34" charset="0"/>
                  <a:buChar char="•"/>
                </a:pPr>
                <a:r>
                  <a:rPr lang="en-US" sz="667" dirty="0"/>
                  <a:t>constant </a:t>
                </a:r>
                <a:r>
                  <a:rPr lang="en-US" sz="667" i="1" dirty="0"/>
                  <a:t>K</a:t>
                </a:r>
                <a:r>
                  <a:rPr lang="en-US" sz="667" dirty="0"/>
                  <a:t>-function</a:t>
                </a:r>
              </a:p>
              <a:p>
                <a:pPr marL="95235" indent="-95235">
                  <a:buFont typeface="Arial" panose="020B0604020202020204" pitchFamily="34" charset="0"/>
                  <a:buChar char="•"/>
                </a:pPr>
                <a14:m>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𝛽</m:t>
                    </m:r>
                    <m:d>
                      <m:dPr>
                        <m:ctrlPr>
                          <a:rPr lang="en-US" sz="667" i="1">
                            <a:latin typeface="Cambria Math" panose="02040503050406030204" pitchFamily="18" charset="0"/>
                          </a:rPr>
                        </m:ctrlPr>
                      </m:dPr>
                      <m:e>
                        <m:r>
                          <a:rPr lang="en-US" sz="667" i="1">
                            <a:latin typeface="Cambria Math" panose="02040503050406030204" pitchFamily="18" charset="0"/>
                          </a:rPr>
                          <m:t>𝑥</m:t>
                        </m:r>
                      </m:e>
                    </m:d>
                    <m:r>
                      <a:rPr lang="en-US" sz="667" i="1">
                        <a:latin typeface="Cambria Math" panose="02040503050406030204" pitchFamily="18" charset="0"/>
                      </a:rPr>
                      <m:t>−</m:t>
                    </m:r>
                    <m:r>
                      <a:rPr lang="en-US" sz="667" i="1">
                        <a:latin typeface="Cambria Math" panose="02040503050406030204" pitchFamily="18" charset="0"/>
                      </a:rPr>
                      <m:t>𝛽</m:t>
                    </m:r>
                    <m:d>
                      <m:dPr>
                        <m:ctrlPr>
                          <a:rPr lang="en-US" sz="667" i="1">
                            <a:latin typeface="Cambria Math" panose="02040503050406030204" pitchFamily="18" charset="0"/>
                          </a:rPr>
                        </m:ctrlPr>
                      </m:dPr>
                      <m:e>
                        <m:r>
                          <a:rPr lang="en-US" sz="667" i="1">
                            <a:latin typeface="Cambria Math" panose="02040503050406030204" pitchFamily="18" charset="0"/>
                          </a:rPr>
                          <m:t>𝑦</m:t>
                        </m:r>
                      </m:e>
                    </m:d>
                    <m:r>
                      <a:rPr lang="en-US" sz="667" i="1">
                        <a:latin typeface="Cambria Math" panose="02040503050406030204" pitchFamily="18" charset="0"/>
                      </a:rPr>
                      <m:t>+0.5</m:t>
                    </m:r>
                  </m:oMath>
                </a14:m>
                <a:r>
                  <a:rPr lang="en-US" sz="667" dirty="0"/>
                  <a:t>, where </a:t>
                </a:r>
                <a14:m>
                  <m:oMath xmlns:m="http://schemas.openxmlformats.org/officeDocument/2006/math">
                    <m:r>
                      <a:rPr lang="en-US" sz="667" i="1">
                        <a:latin typeface="Cambria Math" panose="02040503050406030204" pitchFamily="18" charset="0"/>
                      </a:rPr>
                      <m:t>𝛽</m:t>
                    </m:r>
                    <m:r>
                      <a:rPr lang="en-US" sz="667">
                        <a:latin typeface="Cambria Math" panose="02040503050406030204" pitchFamily="18" charset="0"/>
                      </a:rPr>
                      <m:t>: </m:t>
                    </m:r>
                    <m:r>
                      <a:rPr lang="en-US" sz="667" i="1">
                        <a:latin typeface="Cambria Math" panose="02040503050406030204" pitchFamily="18" charset="0"/>
                        <a:ea typeface="Cambria Math" panose="02040503050406030204" pitchFamily="18" charset="0"/>
                      </a:rPr>
                      <m:t>ℝ</m:t>
                    </m:r>
                    <m:r>
                      <a:rPr lang="en-US" sz="667" i="1">
                        <a:latin typeface="Cambria Math" panose="02040503050406030204" pitchFamily="18" charset="0"/>
                        <a:ea typeface="Cambria Math" panose="02040503050406030204" pitchFamily="18" charset="0"/>
                      </a:rPr>
                      <m:t>→[0,0.5]</m:t>
                    </m:r>
                  </m:oMath>
                </a14:m>
                <a:endParaRPr lang="en-US" sz="667" dirty="0"/>
              </a:p>
              <a:p>
                <a:r>
                  <a:rPr lang="en-US" sz="667" dirty="0"/>
                  <a:t>Thus, there exist opponent indifferent rating systems based on single input functions we call </a:t>
                </a:r>
                <a:r>
                  <a:rPr lang="en-US" sz="667" b="1" dirty="0"/>
                  <a:t>bisectors. </a:t>
                </a:r>
                <a:r>
                  <a:rPr lang="en-US" sz="667" dirty="0"/>
                  <a:t>For example, using a sigmoid as a bisector, we  get the skill curve shown in figure 2</a:t>
                </a:r>
                <a:endParaRPr lang="en-US" sz="667" b="1" dirty="0"/>
              </a:p>
            </p:txBody>
          </p:sp>
        </mc:Choice>
        <mc:Fallback>
          <p:sp>
            <p:nvSpPr>
              <p:cNvPr id="58" name="TextBox 57">
                <a:extLst>
                  <a:ext uri="{FF2B5EF4-FFF2-40B4-BE49-F238E27FC236}">
                    <a16:creationId xmlns:a16="http://schemas.microsoft.com/office/drawing/2014/main" id="{3294BA6A-D090-7B03-16C9-4FB03D91510D}"/>
                  </a:ext>
                </a:extLst>
              </p:cNvPr>
              <p:cNvSpPr txBox="1">
                <a:spLocks noRot="1" noChangeAspect="1" noMove="1" noResize="1" noEditPoints="1" noAdjustHandles="1" noChangeArrowheads="1" noChangeShapeType="1" noTextEdit="1"/>
              </p:cNvSpPr>
              <p:nvPr/>
            </p:nvSpPr>
            <p:spPr>
              <a:xfrm>
                <a:off x="4066121" y="1719590"/>
                <a:ext cx="1958491" cy="1221553"/>
              </a:xfrm>
              <a:prstGeom prst="rect">
                <a:avLst/>
              </a:prstGeom>
              <a:blipFill>
                <a:blip r:embed="rId5"/>
                <a:stretch>
                  <a:fillRect/>
                </a:stretch>
              </a:blipFill>
            </p:spPr>
            <p:txBody>
              <a:bodyPr/>
              <a:lstStyle/>
              <a:p>
                <a:r>
                  <a:rPr lang="en-US">
                    <a:noFill/>
                  </a:rPr>
                  <a:t> </a:t>
                </a:r>
              </a:p>
            </p:txBody>
          </p:sp>
        </mc:Fallback>
      </mc:AlternateContent>
      <p:sp>
        <p:nvSpPr>
          <p:cNvPr id="59" name="TextBox 58">
            <a:extLst>
              <a:ext uri="{FF2B5EF4-FFF2-40B4-BE49-F238E27FC236}">
                <a16:creationId xmlns:a16="http://schemas.microsoft.com/office/drawing/2014/main" id="{60AFF2CB-5BA1-6B54-C7AB-F786CEDC24C2}"/>
              </a:ext>
            </a:extLst>
          </p:cNvPr>
          <p:cNvSpPr txBox="1"/>
          <p:nvPr/>
        </p:nvSpPr>
        <p:spPr>
          <a:xfrm>
            <a:off x="7721011" y="1607115"/>
            <a:ext cx="2648935" cy="1118896"/>
          </a:xfrm>
          <a:prstGeom prst="rect">
            <a:avLst/>
          </a:prstGeom>
          <a:noFill/>
        </p:spPr>
        <p:txBody>
          <a:bodyPr wrap="square" rtlCol="0">
            <a:spAutoFit/>
          </a:bodyPr>
          <a:lstStyle/>
          <a:p>
            <a:pPr algn="just"/>
            <a:r>
              <a:rPr lang="en-US" sz="667" dirty="0"/>
              <a:t>Unfortunately, opponent indifference is too strict to model most player pools in real life. In most games, you would expect there to be a player chain such that player 1 beats player 2 &gt;50% of the time, player 2 beats player 3 &gt;50% of the time, etc. Ideally, a rating system would be able to accommodate an infinite player chain. We call this property </a:t>
            </a:r>
            <a:r>
              <a:rPr lang="en-US" sz="667" b="1" dirty="0"/>
              <a:t>full scale</a:t>
            </a:r>
            <a:r>
              <a:rPr lang="en-US" sz="667" dirty="0"/>
              <a:t>,</a:t>
            </a:r>
            <a:r>
              <a:rPr lang="en-US" sz="667" b="1" dirty="0"/>
              <a:t> </a:t>
            </a:r>
            <a:r>
              <a:rPr lang="en-US" sz="667" dirty="0"/>
              <a:t>and opponent indifferent rating systems cannot have full scale. In fact, with a win percentage of 75%, a chain of length 4 is already untenable, making opponent indifferent rating systems not effective against opponent selection attacks</a:t>
            </a:r>
          </a:p>
        </p:txBody>
      </p:sp>
      <p:sp>
        <p:nvSpPr>
          <p:cNvPr id="60" name="Rectangle 59">
            <a:extLst>
              <a:ext uri="{FF2B5EF4-FFF2-40B4-BE49-F238E27FC236}">
                <a16:creationId xmlns:a16="http://schemas.microsoft.com/office/drawing/2014/main" id="{4B0782D3-8B36-F6AE-6462-0799A1EAAB9A}"/>
              </a:ext>
            </a:extLst>
          </p:cNvPr>
          <p:cNvSpPr/>
          <p:nvPr/>
        </p:nvSpPr>
        <p:spPr>
          <a:xfrm>
            <a:off x="4032558" y="2655709"/>
            <a:ext cx="6451991" cy="12073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63" name="TextBox 62">
            <a:extLst>
              <a:ext uri="{FF2B5EF4-FFF2-40B4-BE49-F238E27FC236}">
                <a16:creationId xmlns:a16="http://schemas.microsoft.com/office/drawing/2014/main" id="{0D200826-CEF2-C83B-4F4B-EE70D4D20087}"/>
              </a:ext>
            </a:extLst>
          </p:cNvPr>
          <p:cNvSpPr txBox="1"/>
          <p:nvPr/>
        </p:nvSpPr>
        <p:spPr>
          <a:xfrm>
            <a:off x="6949187" y="2216637"/>
            <a:ext cx="582208" cy="349070"/>
          </a:xfrm>
          <a:prstGeom prst="rect">
            <a:avLst/>
          </a:prstGeom>
          <a:noFill/>
        </p:spPr>
        <p:txBody>
          <a:bodyPr wrap="square" rtlCol="0">
            <a:spAutoFit/>
          </a:bodyPr>
          <a:lstStyle/>
          <a:p>
            <a:pPr algn="ctr"/>
            <a:r>
              <a:rPr lang="en-US" sz="417" dirty="0"/>
              <a:t>Figure 2: skill curve with a sigmoid bisector [2]</a:t>
            </a:r>
          </a:p>
        </p:txBody>
      </p:sp>
      <p:pic>
        <p:nvPicPr>
          <p:cNvPr id="66" name="Picture 65" descr="Chart, line chart&#10;&#10;Description automatically generated">
            <a:extLst>
              <a:ext uri="{FF2B5EF4-FFF2-40B4-BE49-F238E27FC236}">
                <a16:creationId xmlns:a16="http://schemas.microsoft.com/office/drawing/2014/main" id="{CBD4BDAA-25C9-AD11-BC4E-BA647670C875}"/>
              </a:ext>
            </a:extLst>
          </p:cNvPr>
          <p:cNvPicPr>
            <a:picLocks noChangeAspect="1"/>
          </p:cNvPicPr>
          <p:nvPr/>
        </p:nvPicPr>
        <p:blipFill>
          <a:blip r:embed="rId6"/>
          <a:stretch>
            <a:fillRect/>
          </a:stretch>
        </p:blipFill>
        <p:spPr>
          <a:xfrm>
            <a:off x="6087680" y="1814405"/>
            <a:ext cx="758005" cy="431279"/>
          </a:xfrm>
          <a:prstGeom prst="rect">
            <a:avLst/>
          </a:prstGeom>
        </p:spPr>
      </p:pic>
      <p:sp>
        <p:nvSpPr>
          <p:cNvPr id="68" name="TextBox 67">
            <a:extLst>
              <a:ext uri="{FF2B5EF4-FFF2-40B4-BE49-F238E27FC236}">
                <a16:creationId xmlns:a16="http://schemas.microsoft.com/office/drawing/2014/main" id="{D4360826-CBEB-031F-04C1-0A15FD719684}"/>
              </a:ext>
            </a:extLst>
          </p:cNvPr>
          <p:cNvSpPr txBox="1"/>
          <p:nvPr/>
        </p:nvSpPr>
        <p:spPr>
          <a:xfrm>
            <a:off x="6125340" y="2239920"/>
            <a:ext cx="671096" cy="220701"/>
          </a:xfrm>
          <a:prstGeom prst="rect">
            <a:avLst/>
          </a:prstGeom>
          <a:noFill/>
        </p:spPr>
        <p:txBody>
          <a:bodyPr wrap="square" rtlCol="0">
            <a:spAutoFit/>
          </a:bodyPr>
          <a:lstStyle/>
          <a:p>
            <a:r>
              <a:rPr lang="en-US" sz="417" dirty="0"/>
              <a:t>Figure 1: sigmoid function [1]</a:t>
            </a:r>
          </a:p>
        </p:txBody>
      </p:sp>
      <p:sp>
        <p:nvSpPr>
          <p:cNvPr id="69" name="TextBox 68">
            <a:extLst>
              <a:ext uri="{FF2B5EF4-FFF2-40B4-BE49-F238E27FC236}">
                <a16:creationId xmlns:a16="http://schemas.microsoft.com/office/drawing/2014/main" id="{BA93A1ED-EC95-7916-9F8D-75F6307F01CB}"/>
              </a:ext>
            </a:extLst>
          </p:cNvPr>
          <p:cNvSpPr txBox="1"/>
          <p:nvPr/>
        </p:nvSpPr>
        <p:spPr>
          <a:xfrm>
            <a:off x="3786569" y="2707717"/>
            <a:ext cx="1844220" cy="220510"/>
          </a:xfrm>
          <a:prstGeom prst="rect">
            <a:avLst/>
          </a:prstGeom>
          <a:noFill/>
        </p:spPr>
        <p:txBody>
          <a:bodyPr wrap="square" rtlCol="0">
            <a:spAutoFit/>
          </a:bodyPr>
          <a:lstStyle/>
          <a:p>
            <a:pPr algn="ctr"/>
            <a:r>
              <a:rPr lang="en-US" sz="833" u="sng" dirty="0"/>
              <a:t>Strong Opponent Indifference</a:t>
            </a:r>
          </a:p>
        </p:txBody>
      </p:sp>
      <mc:AlternateContent xmlns:mc="http://schemas.openxmlformats.org/markup-compatibility/2006">
        <mc:Choice xmlns:a14="http://schemas.microsoft.com/office/drawing/2010/main" Requires="a14">
          <p:sp>
            <p:nvSpPr>
              <p:cNvPr id="70" name="TextBox 69">
                <a:extLst>
                  <a:ext uri="{FF2B5EF4-FFF2-40B4-BE49-F238E27FC236}">
                    <a16:creationId xmlns:a16="http://schemas.microsoft.com/office/drawing/2014/main" id="{F7FC7049-FF3E-07FC-3F0B-E8E9021392C2}"/>
                  </a:ext>
                </a:extLst>
              </p:cNvPr>
              <p:cNvSpPr txBox="1"/>
              <p:nvPr/>
            </p:nvSpPr>
            <p:spPr>
              <a:xfrm>
                <a:off x="4043473" y="2846440"/>
                <a:ext cx="4387261" cy="1221553"/>
              </a:xfrm>
              <a:prstGeom prst="rect">
                <a:avLst/>
              </a:prstGeom>
              <a:noFill/>
            </p:spPr>
            <p:txBody>
              <a:bodyPr wrap="square" rtlCol="0">
                <a:spAutoFit/>
              </a:bodyPr>
              <a:lstStyle/>
              <a:p>
                <a:pPr algn="just"/>
                <a:r>
                  <a:rPr lang="en-US" sz="667" dirty="0"/>
                  <a:t>We can also define a stronger notion of opponent indifference where players don’t have preferences between opponents who are </a:t>
                </a:r>
                <a:r>
                  <a:rPr lang="en-US" sz="667" dirty="0" err="1"/>
                  <a:t>misrated</a:t>
                </a:r>
                <a:r>
                  <a:rPr lang="en-US" sz="667" dirty="0"/>
                  <a:t> by the same amount. A rating system is</a:t>
                </a:r>
                <a:r>
                  <a:rPr lang="en-US" sz="667" b="1" dirty="0"/>
                  <a:t> strongly opponent indifferent </a:t>
                </a:r>
                <a:r>
                  <a:rPr lang="en-US" sz="667" dirty="0"/>
                  <a:t>if there exists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 </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3</m:t>
                        </m:r>
                      </m:sup>
                    </m:sSup>
                    <m:r>
                      <a:rPr lang="en-US" sz="667" i="1">
                        <a:latin typeface="Cambria Math" panose="02040503050406030204" pitchFamily="18" charset="0"/>
                        <a:ea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oMath>
                </a14:m>
                <a:r>
                  <a:rPr lang="en-US" sz="667" b="1" dirty="0"/>
                  <a:t> </a:t>
                </a:r>
                <a:r>
                  <a:rPr lang="en-US" sz="667" dirty="0"/>
                  <a:t>such that </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e>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𝛿</m:t>
                          </m:r>
                          <m:r>
                            <a:rPr lang="en-US" sz="667" i="1">
                              <a:latin typeface="Cambria Math" panose="02040503050406030204" pitchFamily="18" charset="0"/>
                            </a:rPr>
                            <m:t> </m:t>
                          </m:r>
                        </m:e>
                      </m:d>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𝛿</m:t>
                      </m:r>
                      <m:r>
                        <a:rPr lang="en-US" sz="667" i="1">
                          <a:latin typeface="Cambria Math" panose="02040503050406030204" pitchFamily="18" charset="0"/>
                        </a:rPr>
                        <m:t>)</m:t>
                      </m:r>
                    </m:oMath>
                  </m:oMathPara>
                </a14:m>
                <a:endParaRPr lang="en-US" sz="667" dirty="0"/>
              </a:p>
              <a:p>
                <a:pPr algn="just"/>
                <a:r>
                  <a:rPr lang="en-US" sz="667" dirty="0"/>
                  <a:t>We show that strongly opponent indifferent rating systems are </a:t>
                </a:r>
                <a:r>
                  <a:rPr lang="en-US" sz="667" b="1" dirty="0"/>
                  <a:t>translation invariant, </a:t>
                </a:r>
                <a:r>
                  <a:rPr lang="en-US" sz="667" dirty="0"/>
                  <a:t>meaning that the skill curve is determined by the difference in the two inputs. Formally, a rating system is translation invariant if there exists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𝜎</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r>
                      <a:rPr lang="en-US" sz="667" i="1">
                        <a:latin typeface="Cambria Math" panose="02040503050406030204" pitchFamily="18" charset="0"/>
                        <a:ea typeface="Cambria Math" panose="02040503050406030204" pitchFamily="18" charset="0"/>
                      </a:rPr>
                      <m:t>→</m:t>
                    </m:r>
                    <m:d>
                      <m:dPr>
                        <m:begChr m:val="["/>
                        <m:endChr m:val="]"/>
                        <m:ctrlPr>
                          <a:rPr lang="en-US" sz="667" i="1">
                            <a:latin typeface="Cambria Math" panose="02040503050406030204" pitchFamily="18" charset="0"/>
                            <a:ea typeface="Cambria Math" panose="02040503050406030204" pitchFamily="18" charset="0"/>
                          </a:rPr>
                        </m:ctrlPr>
                      </m:dPr>
                      <m:e>
                        <m:r>
                          <a:rPr lang="en-US" sz="667" i="1">
                            <a:latin typeface="Cambria Math" panose="02040503050406030204" pitchFamily="18" charset="0"/>
                            <a:ea typeface="Cambria Math" panose="02040503050406030204" pitchFamily="18" charset="0"/>
                          </a:rPr>
                          <m:t>0,1</m:t>
                        </m:r>
                      </m:e>
                    </m:d>
                  </m:oMath>
                </a14:m>
                <a:r>
                  <a:rPr lang="en-US" sz="667" dirty="0"/>
                  <a:t> such that </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𝜎</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m:t>
                      </m:r>
                    </m:oMath>
                  </m:oMathPara>
                </a14:m>
                <a:endParaRPr lang="en-US" sz="667" dirty="0"/>
              </a:p>
              <a:p>
                <a:pPr algn="just"/>
                <a:r>
                  <a:rPr lang="en-US" sz="667" dirty="0"/>
                  <a:t>This is a natural property to have as it means differences in ratings mean the same thing regardless of skill level. Moreover, we show that the bisector of such a skill curve must be linear.</a:t>
                </a:r>
              </a:p>
              <a:p>
                <a:pPr algn="just"/>
                <a:endParaRPr lang="en-US" sz="667" dirty="0"/>
              </a:p>
            </p:txBody>
          </p:sp>
        </mc:Choice>
        <mc:Fallback>
          <p:sp>
            <p:nvSpPr>
              <p:cNvPr id="70" name="TextBox 69">
                <a:extLst>
                  <a:ext uri="{FF2B5EF4-FFF2-40B4-BE49-F238E27FC236}">
                    <a16:creationId xmlns:a16="http://schemas.microsoft.com/office/drawing/2014/main" id="{F7FC7049-FF3E-07FC-3F0B-E8E9021392C2}"/>
                  </a:ext>
                </a:extLst>
              </p:cNvPr>
              <p:cNvSpPr txBox="1">
                <a:spLocks noRot="1" noChangeAspect="1" noMove="1" noResize="1" noEditPoints="1" noAdjustHandles="1" noChangeArrowheads="1" noChangeShapeType="1" noTextEdit="1"/>
              </p:cNvSpPr>
              <p:nvPr/>
            </p:nvSpPr>
            <p:spPr>
              <a:xfrm>
                <a:off x="4043473" y="2846440"/>
                <a:ext cx="4387261" cy="1221553"/>
              </a:xfrm>
              <a:prstGeom prst="rect">
                <a:avLst/>
              </a:prstGeom>
              <a:blipFill>
                <a:blip r:embed="rId7"/>
                <a:stretch>
                  <a:fillRect/>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D1A10B0D-A7EE-2859-DF2F-CC5AD3C7ADC9}"/>
              </a:ext>
            </a:extLst>
          </p:cNvPr>
          <p:cNvCxnSpPr>
            <a:cxnSpLocks/>
          </p:cNvCxnSpPr>
          <p:nvPr/>
        </p:nvCxnSpPr>
        <p:spPr>
          <a:xfrm>
            <a:off x="8528833" y="2846440"/>
            <a:ext cx="0" cy="816403"/>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6" name="TextBox 75">
                <a:extLst>
                  <a:ext uri="{FF2B5EF4-FFF2-40B4-BE49-F238E27FC236}">
                    <a16:creationId xmlns:a16="http://schemas.microsoft.com/office/drawing/2014/main" id="{33A46CB9-4C41-39D6-7812-B702A0AFF381}"/>
                  </a:ext>
                </a:extLst>
              </p:cNvPr>
              <p:cNvSpPr txBox="1"/>
              <p:nvPr/>
            </p:nvSpPr>
            <p:spPr>
              <a:xfrm>
                <a:off x="8616905" y="3006844"/>
                <a:ext cx="1774932" cy="913583"/>
              </a:xfrm>
              <a:prstGeom prst="rect">
                <a:avLst/>
              </a:prstGeom>
              <a:noFill/>
            </p:spPr>
            <p:txBody>
              <a:bodyPr wrap="square" rtlCol="0">
                <a:spAutoFit/>
              </a:bodyPr>
              <a:lstStyle/>
              <a:p>
                <a:pPr algn="just"/>
                <a:r>
                  <a:rPr lang="en-US" sz="667" dirty="0"/>
                  <a:t>It turns out that strong opponent indifference is even more useless, requiring the rating system to be trivial. A rating system is </a:t>
                </a:r>
                <a:r>
                  <a:rPr lang="en-US" sz="667" b="1" dirty="0"/>
                  <a:t>trivial</a:t>
                </a:r>
                <a:r>
                  <a:rPr lang="en-US" sz="667" dirty="0"/>
                  <a:t> if </a:t>
                </a:r>
              </a:p>
              <a:p>
                <a:pPr algn="just"/>
                <a:endParaRPr lang="en-US" sz="667" dirty="0"/>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=0.5</m:t>
                      </m:r>
                    </m:oMath>
                  </m:oMathPara>
                </a14:m>
                <a:endParaRPr lang="en-US" sz="667" dirty="0"/>
              </a:p>
              <a:p>
                <a:pPr algn="just"/>
                <a:endParaRPr lang="en-US" sz="667" b="1" dirty="0"/>
              </a:p>
              <a:p>
                <a:pPr algn="just"/>
                <a:endParaRPr lang="en-US" sz="667" dirty="0"/>
              </a:p>
            </p:txBody>
          </p:sp>
        </mc:Choice>
        <mc:Fallback>
          <p:sp>
            <p:nvSpPr>
              <p:cNvPr id="76" name="TextBox 75">
                <a:extLst>
                  <a:ext uri="{FF2B5EF4-FFF2-40B4-BE49-F238E27FC236}">
                    <a16:creationId xmlns:a16="http://schemas.microsoft.com/office/drawing/2014/main" id="{33A46CB9-4C41-39D6-7812-B702A0AFF381}"/>
                  </a:ext>
                </a:extLst>
              </p:cNvPr>
              <p:cNvSpPr txBox="1">
                <a:spLocks noRot="1" noChangeAspect="1" noMove="1" noResize="1" noEditPoints="1" noAdjustHandles="1" noChangeArrowheads="1" noChangeShapeType="1" noTextEdit="1"/>
              </p:cNvSpPr>
              <p:nvPr/>
            </p:nvSpPr>
            <p:spPr>
              <a:xfrm>
                <a:off x="8616905" y="3006844"/>
                <a:ext cx="1774932" cy="913583"/>
              </a:xfrm>
              <a:prstGeom prst="rect">
                <a:avLst/>
              </a:prstGeom>
              <a:blipFill>
                <a:blip r:embed="rId8"/>
                <a:stretch>
                  <a:fillRect/>
                </a:stretch>
              </a:blipFill>
            </p:spPr>
            <p:txBody>
              <a:bodyPr/>
              <a:lstStyle/>
              <a:p>
                <a:r>
                  <a:rPr lang="en-US">
                    <a:noFill/>
                  </a:rPr>
                  <a:t> </a:t>
                </a:r>
              </a:p>
            </p:txBody>
          </p:sp>
        </mc:Fallback>
      </mc:AlternateContent>
      <p:sp>
        <p:nvSpPr>
          <p:cNvPr id="88" name="Rectangle 87">
            <a:extLst>
              <a:ext uri="{FF2B5EF4-FFF2-40B4-BE49-F238E27FC236}">
                <a16:creationId xmlns:a16="http://schemas.microsoft.com/office/drawing/2014/main" id="{E6530759-00F6-120E-73F9-6EB46C0076A2}"/>
              </a:ext>
            </a:extLst>
          </p:cNvPr>
          <p:cNvSpPr/>
          <p:nvPr/>
        </p:nvSpPr>
        <p:spPr>
          <a:xfrm>
            <a:off x="7258554" y="3914418"/>
            <a:ext cx="3225995" cy="17081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p>
        </p:txBody>
      </p:sp>
      <p:sp>
        <p:nvSpPr>
          <p:cNvPr id="90" name="TextBox 89">
            <a:extLst>
              <a:ext uri="{FF2B5EF4-FFF2-40B4-BE49-F238E27FC236}">
                <a16:creationId xmlns:a16="http://schemas.microsoft.com/office/drawing/2014/main" id="{9258441D-1860-DDFA-B798-4D6BC15BE48D}"/>
              </a:ext>
            </a:extLst>
          </p:cNvPr>
          <p:cNvSpPr txBox="1"/>
          <p:nvPr/>
        </p:nvSpPr>
        <p:spPr>
          <a:xfrm>
            <a:off x="3677995" y="3984983"/>
            <a:ext cx="1844220" cy="220510"/>
          </a:xfrm>
          <a:prstGeom prst="rect">
            <a:avLst/>
          </a:prstGeom>
          <a:noFill/>
        </p:spPr>
        <p:txBody>
          <a:bodyPr wrap="square" rtlCol="0">
            <a:spAutoFit/>
          </a:bodyPr>
          <a:lstStyle/>
          <a:p>
            <a:pPr algn="ctr"/>
            <a:r>
              <a:rPr lang="en-US" sz="833" u="sng" dirty="0"/>
              <a:t>P Opponent Indifference</a:t>
            </a:r>
          </a:p>
        </p:txBody>
      </p:sp>
      <p:sp>
        <p:nvSpPr>
          <p:cNvPr id="91" name="TextBox 90">
            <a:extLst>
              <a:ext uri="{FF2B5EF4-FFF2-40B4-BE49-F238E27FC236}">
                <a16:creationId xmlns:a16="http://schemas.microsoft.com/office/drawing/2014/main" id="{385A2A7E-0D5A-E875-9741-873DDE4514EB}"/>
              </a:ext>
            </a:extLst>
          </p:cNvPr>
          <p:cNvSpPr txBox="1"/>
          <p:nvPr/>
        </p:nvSpPr>
        <p:spPr>
          <a:xfrm>
            <a:off x="7056355" y="3929400"/>
            <a:ext cx="1844220" cy="220510"/>
          </a:xfrm>
          <a:prstGeom prst="rect">
            <a:avLst/>
          </a:prstGeom>
          <a:noFill/>
        </p:spPr>
        <p:txBody>
          <a:bodyPr wrap="square" rtlCol="0">
            <a:spAutoFit/>
          </a:bodyPr>
          <a:lstStyle/>
          <a:p>
            <a:pPr algn="ctr"/>
            <a:r>
              <a:rPr lang="en-US" sz="833" u="sng" dirty="0"/>
              <a:t>Strong P Opponent Indifference</a:t>
            </a:r>
          </a:p>
        </p:txBody>
      </p:sp>
      <p:pic>
        <p:nvPicPr>
          <p:cNvPr id="96" name="Picture 95" descr="Chart, line chart&#10;&#10;Description automatically generated">
            <a:extLst>
              <a:ext uri="{FF2B5EF4-FFF2-40B4-BE49-F238E27FC236}">
                <a16:creationId xmlns:a16="http://schemas.microsoft.com/office/drawing/2014/main" id="{61E9ECA2-171F-3887-28A2-A6A3E5F1F475}"/>
              </a:ext>
            </a:extLst>
          </p:cNvPr>
          <p:cNvPicPr>
            <a:picLocks noChangeAspect="1"/>
          </p:cNvPicPr>
          <p:nvPr/>
        </p:nvPicPr>
        <p:blipFill rotWithShape="1">
          <a:blip r:embed="rId9"/>
          <a:srcRect l="3034" t="5299" r="2622" b="2873"/>
          <a:stretch/>
        </p:blipFill>
        <p:spPr>
          <a:xfrm>
            <a:off x="8767469" y="4555451"/>
            <a:ext cx="1563969" cy="919688"/>
          </a:xfrm>
          <a:prstGeom prst="rect">
            <a:avLst/>
          </a:prstGeom>
        </p:spPr>
      </p:pic>
      <mc:AlternateContent xmlns:mc="http://schemas.openxmlformats.org/markup-compatibility/2006">
        <mc:Choice xmlns:a14="http://schemas.microsoft.com/office/drawing/2010/main" Requires="a14">
          <p:sp>
            <p:nvSpPr>
              <p:cNvPr id="92" name="TextBox 91">
                <a:extLst>
                  <a:ext uri="{FF2B5EF4-FFF2-40B4-BE49-F238E27FC236}">
                    <a16:creationId xmlns:a16="http://schemas.microsoft.com/office/drawing/2014/main" id="{5BA0FB09-F9F9-B045-43C4-F01786434598}"/>
                  </a:ext>
                </a:extLst>
              </p:cNvPr>
              <p:cNvSpPr txBox="1"/>
              <p:nvPr/>
            </p:nvSpPr>
            <p:spPr>
              <a:xfrm>
                <a:off x="4057499" y="4137037"/>
                <a:ext cx="3123231" cy="1734834"/>
              </a:xfrm>
              <a:prstGeom prst="rect">
                <a:avLst/>
              </a:prstGeom>
              <a:noFill/>
            </p:spPr>
            <p:txBody>
              <a:bodyPr wrap="square" rtlCol="0">
                <a:spAutoFit/>
              </a:bodyPr>
              <a:lstStyle/>
              <a:p>
                <a:r>
                  <a:rPr lang="en-US" sz="667" dirty="0"/>
                  <a:t>We now weaken opponent indifference so that we only require it when two player’s ratings are</a:t>
                </a:r>
                <a:r>
                  <a:rPr lang="en-US" sz="667" b="1" dirty="0"/>
                  <a:t> </a:t>
                </a:r>
                <a:r>
                  <a:rPr lang="en-US" sz="667" dirty="0"/>
                  <a:t>relatively evenly matched, or P-close. Ratings x and y are</a:t>
                </a:r>
                <a:r>
                  <a:rPr lang="en-US" sz="667" b="1" dirty="0"/>
                  <a:t> P-close </a:t>
                </a:r>
                <a:r>
                  <a:rPr lang="en-US" sz="667" dirty="0"/>
                  <a:t>if</a:t>
                </a:r>
              </a:p>
              <a:p>
                <a:pPr algn="ctr"/>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∈(0.5−</m:t>
                      </m:r>
                      <m:r>
                        <a:rPr lang="en-US" sz="667" i="1">
                          <a:latin typeface="Cambria Math" panose="02040503050406030204" pitchFamily="18" charset="0"/>
                        </a:rPr>
                        <m:t>𝑃</m:t>
                      </m:r>
                      <m:r>
                        <a:rPr lang="en-US" sz="667" i="1">
                          <a:latin typeface="Cambria Math" panose="02040503050406030204" pitchFamily="18" charset="0"/>
                        </a:rPr>
                        <m:t>,0.5+</m:t>
                      </m:r>
                      <m:r>
                        <a:rPr lang="en-US" sz="667" i="1">
                          <a:latin typeface="Cambria Math" panose="02040503050406030204" pitchFamily="18" charset="0"/>
                        </a:rPr>
                        <m:t>𝑃</m:t>
                      </m:r>
                      <m:r>
                        <a:rPr lang="en-US" sz="667" i="1">
                          <a:latin typeface="Cambria Math" panose="02040503050406030204" pitchFamily="18" charset="0"/>
                        </a:rPr>
                        <m:t>)</m:t>
                      </m:r>
                    </m:oMath>
                  </m:oMathPara>
                </a14:m>
                <a:endParaRPr lang="en-US" sz="667" dirty="0"/>
              </a:p>
              <a:p>
                <a:r>
                  <a:rPr lang="en-US" sz="667" dirty="0"/>
                  <a:t>A rating system is </a:t>
                </a:r>
                <a:r>
                  <a:rPr lang="en-US" sz="667" b="1" dirty="0"/>
                  <a:t>P opponent indifferent </a:t>
                </a:r>
                <a:r>
                  <a:rPr lang="en-US" sz="667" dirty="0"/>
                  <a:t>if there exists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 </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2</m:t>
                        </m:r>
                      </m:sup>
                    </m:sSup>
                    <m:r>
                      <a:rPr lang="en-US" sz="667" i="1">
                        <a:latin typeface="Cambria Math" panose="02040503050406030204" pitchFamily="18" charset="0"/>
                        <a:ea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oMath>
                </a14:m>
                <a:r>
                  <a:rPr lang="en-US" sz="667" dirty="0"/>
                  <a:t> such that</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e>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 </m:t>
                          </m:r>
                        </m:e>
                      </m:d>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oMath>
                  </m:oMathPara>
                </a14:m>
                <a:endParaRPr lang="en-US" sz="667" dirty="0"/>
              </a:p>
              <a:p>
                <a:pPr algn="just"/>
                <a:r>
                  <a:rPr lang="en-US" sz="667" dirty="0"/>
                  <a:t>for </a:t>
                </a:r>
                <a14:m>
                  <m:oMath xmlns:m="http://schemas.openxmlformats.org/officeDocument/2006/math">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oMath>
                </a14:m>
                <a:r>
                  <a:rPr lang="en-US" sz="667" dirty="0"/>
                  <a:t> </a:t>
                </a:r>
                <a14:m>
                  <m:oMath xmlns:m="http://schemas.openxmlformats.org/officeDocument/2006/math">
                    <m:r>
                      <m:rPr>
                        <m:sty m:val="p"/>
                      </m:rPr>
                      <a:rPr lang="en-US" sz="667">
                        <a:latin typeface="Cambria Math" panose="02040503050406030204" pitchFamily="18" charset="0"/>
                      </a:rPr>
                      <m:t>and</m:t>
                    </m:r>
                    <m:r>
                      <a:rPr lang="en-US" sz="667">
                        <a:latin typeface="Cambria Math" panose="02040503050406030204" pitchFamily="18" charset="0"/>
                      </a:rPr>
                      <m:t> </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𝑦</m:t>
                    </m:r>
                  </m:oMath>
                </a14:m>
                <a:r>
                  <a:rPr lang="en-US" sz="667" dirty="0"/>
                  <a:t> both P-close.</a:t>
                </a:r>
              </a:p>
              <a:p>
                <a:pPr algn="just"/>
                <a:endParaRPr lang="en-US" sz="667" dirty="0"/>
              </a:p>
              <a:p>
                <a:pPr algn="just"/>
                <a:r>
                  <a:rPr lang="en-US" sz="667" dirty="0"/>
                  <a:t>We show that all non-trivial P opponent indifferent ratings systems satisfy:</a:t>
                </a:r>
              </a:p>
              <a:p>
                <a:pPr marL="95235" indent="-95235" algn="just">
                  <a:buFont typeface="Arial" panose="020B0604020202020204" pitchFamily="34" charset="0"/>
                  <a:buChar char="•"/>
                </a:pPr>
                <a:r>
                  <a:rPr lang="en-US" sz="667" i="1" dirty="0"/>
                  <a:t>K</a:t>
                </a:r>
                <a:r>
                  <a:rPr lang="en-US" sz="667" dirty="0"/>
                  <a:t>(</a:t>
                </a:r>
                <a14:m>
                  <m:oMath xmlns:m="http://schemas.openxmlformats.org/officeDocument/2006/math">
                    <m:r>
                      <a:rPr lang="en-US" sz="667" i="1" dirty="0">
                        <a:latin typeface="Cambria Math" panose="02040503050406030204" pitchFamily="18" charset="0"/>
                      </a:rPr>
                      <m:t>𝑥</m:t>
                    </m:r>
                    <m:r>
                      <a:rPr lang="en-US" sz="667" i="1" dirty="0">
                        <a:latin typeface="Cambria Math" panose="02040503050406030204" pitchFamily="18" charset="0"/>
                      </a:rPr>
                      <m:t>,</m:t>
                    </m:r>
                    <m:r>
                      <a:rPr lang="en-US" sz="667" i="1" dirty="0">
                        <a:latin typeface="Cambria Math" panose="02040503050406030204" pitchFamily="18" charset="0"/>
                      </a:rPr>
                      <m:t>𝑦</m:t>
                    </m:r>
                  </m:oMath>
                </a14:m>
                <a:r>
                  <a:rPr lang="en-US" sz="667" dirty="0"/>
                  <a:t>) = C, for some constant C</a:t>
                </a:r>
              </a:p>
              <a:p>
                <a:pPr marL="95235" indent="-95235" algn="just">
                  <a:buFont typeface="Arial" panose="020B0604020202020204" pitchFamily="34" charset="0"/>
                  <a:buChar char="•"/>
                </a:pPr>
                <a14:m>
                  <m:oMath xmlns:m="http://schemas.openxmlformats.org/officeDocument/2006/math">
                    <m:r>
                      <a:rPr lang="en-US" sz="667" i="1">
                        <a:latin typeface="Cambria Math" panose="02040503050406030204" pitchFamily="18" charset="0"/>
                      </a:rPr>
                      <m:t>𝜎</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e>
                    </m:d>
                    <m:r>
                      <a:rPr lang="en-US" sz="667" i="1">
                        <a:latin typeface="Cambria Math" panose="02040503050406030204" pitchFamily="18" charset="0"/>
                      </a:rPr>
                      <m:t>=</m:t>
                    </m:r>
                    <m:r>
                      <a:rPr lang="en-US" sz="667" i="1">
                        <a:latin typeface="Cambria Math" panose="02040503050406030204" pitchFamily="18" charset="0"/>
                      </a:rPr>
                      <m:t>𝛽</m:t>
                    </m:r>
                    <m:d>
                      <m:dPr>
                        <m:ctrlPr>
                          <a:rPr lang="en-US" sz="667" i="1">
                            <a:latin typeface="Cambria Math" panose="02040503050406030204" pitchFamily="18" charset="0"/>
                          </a:rPr>
                        </m:ctrlPr>
                      </m:dPr>
                      <m:e>
                        <m:r>
                          <a:rPr lang="en-US" sz="667" i="1">
                            <a:latin typeface="Cambria Math" panose="02040503050406030204" pitchFamily="18" charset="0"/>
                          </a:rPr>
                          <m:t>𝑥</m:t>
                        </m:r>
                      </m:e>
                    </m:d>
                    <m:r>
                      <a:rPr lang="en-US" sz="667" i="1">
                        <a:latin typeface="Cambria Math" panose="02040503050406030204" pitchFamily="18" charset="0"/>
                      </a:rPr>
                      <m:t>−</m:t>
                    </m:r>
                    <m:r>
                      <a:rPr lang="en-US" sz="667" i="1">
                        <a:latin typeface="Cambria Math" panose="02040503050406030204" pitchFamily="18" charset="0"/>
                      </a:rPr>
                      <m:t>𝛽</m:t>
                    </m:r>
                    <m:d>
                      <m:dPr>
                        <m:ctrlPr>
                          <a:rPr lang="en-US" sz="667" i="1">
                            <a:latin typeface="Cambria Math" panose="02040503050406030204" pitchFamily="18" charset="0"/>
                          </a:rPr>
                        </m:ctrlPr>
                      </m:dPr>
                      <m:e>
                        <m:r>
                          <a:rPr lang="en-US" sz="667" i="1">
                            <a:latin typeface="Cambria Math" panose="02040503050406030204" pitchFamily="18" charset="0"/>
                          </a:rPr>
                          <m:t>𝑦</m:t>
                        </m:r>
                      </m:e>
                    </m:d>
                    <m:r>
                      <a:rPr lang="en-US" sz="667" i="1">
                        <a:latin typeface="Cambria Math" panose="02040503050406030204" pitchFamily="18" charset="0"/>
                      </a:rPr>
                      <m:t>+0.5</m:t>
                    </m:r>
                  </m:oMath>
                </a14:m>
                <a:r>
                  <a:rPr lang="en-US" sz="667" dirty="0"/>
                  <a:t>, where </a:t>
                </a:r>
                <a14:m>
                  <m:oMath xmlns:m="http://schemas.openxmlformats.org/officeDocument/2006/math">
                    <m:r>
                      <a:rPr lang="en-US" sz="667" i="1">
                        <a:latin typeface="Cambria Math" panose="02040503050406030204" pitchFamily="18" charset="0"/>
                      </a:rPr>
                      <m:t>𝛽</m:t>
                    </m:r>
                    <m:r>
                      <a:rPr lang="en-US" sz="667">
                        <a:latin typeface="Cambria Math" panose="02040503050406030204" pitchFamily="18" charset="0"/>
                      </a:rPr>
                      <m:t>: </m:t>
                    </m:r>
                    <m:r>
                      <a:rPr lang="en-US" sz="667" i="1">
                        <a:latin typeface="Cambria Math" panose="02040503050406030204" pitchFamily="18" charset="0"/>
                        <a:ea typeface="Cambria Math" panose="02040503050406030204" pitchFamily="18" charset="0"/>
                      </a:rPr>
                      <m:t>ℝ</m:t>
                    </m:r>
                    <m:r>
                      <a:rPr lang="en-US" sz="667" i="1">
                        <a:latin typeface="Cambria Math" panose="02040503050406030204" pitchFamily="18" charset="0"/>
                        <a:ea typeface="Cambria Math" panose="02040503050406030204" pitchFamily="18" charset="0"/>
                      </a:rPr>
                      <m:t>→[0,0.5]</m:t>
                    </m:r>
                  </m:oMath>
                </a14:m>
                <a:endParaRPr lang="en-US" sz="667" dirty="0"/>
              </a:p>
              <a:p>
                <a:pPr algn="just"/>
                <a:r>
                  <a:rPr lang="en-US" sz="667" dirty="0"/>
                  <a:t>for </a:t>
                </a:r>
                <a14:m>
                  <m:oMath xmlns:m="http://schemas.openxmlformats.org/officeDocument/2006/math">
                    <m:r>
                      <a:rPr lang="en-US" sz="667" i="1" dirty="0">
                        <a:latin typeface="Cambria Math" panose="02040503050406030204" pitchFamily="18" charset="0"/>
                      </a:rPr>
                      <m:t>𝑥</m:t>
                    </m:r>
                    <m:r>
                      <a:rPr lang="en-US" sz="667" i="1" dirty="0">
                        <a:latin typeface="Cambria Math" panose="02040503050406030204" pitchFamily="18" charset="0"/>
                      </a:rPr>
                      <m:t>,</m:t>
                    </m:r>
                    <m:r>
                      <a:rPr lang="en-US" sz="667" i="1" dirty="0">
                        <a:latin typeface="Cambria Math" panose="02040503050406030204" pitchFamily="18" charset="0"/>
                      </a:rPr>
                      <m:t>𝑦</m:t>
                    </m:r>
                    <m:r>
                      <a:rPr lang="en-US" sz="667" i="1" dirty="0">
                        <a:latin typeface="Cambria Math" panose="02040503050406030204" pitchFamily="18" charset="0"/>
                      </a:rPr>
                      <m:t> </m:t>
                    </m:r>
                  </m:oMath>
                </a14:m>
                <a:r>
                  <a:rPr lang="en-US" sz="667" dirty="0"/>
                  <a:t>P-close</a:t>
                </a:r>
              </a:p>
              <a:p>
                <a:pPr algn="just"/>
                <a:endParaRPr lang="en-US" sz="667" dirty="0"/>
              </a:p>
              <a:p>
                <a:pPr algn="just"/>
                <a:r>
                  <a:rPr lang="en-US" sz="667" dirty="0"/>
                  <a:t>This implies that there exist non-trivial P opponent indifferent rating systems that satisfy full scale.</a:t>
                </a:r>
              </a:p>
            </p:txBody>
          </p:sp>
        </mc:Choice>
        <mc:Fallback>
          <p:sp>
            <p:nvSpPr>
              <p:cNvPr id="92" name="TextBox 91">
                <a:extLst>
                  <a:ext uri="{FF2B5EF4-FFF2-40B4-BE49-F238E27FC236}">
                    <a16:creationId xmlns:a16="http://schemas.microsoft.com/office/drawing/2014/main" id="{5BA0FB09-F9F9-B045-43C4-F01786434598}"/>
                  </a:ext>
                </a:extLst>
              </p:cNvPr>
              <p:cNvSpPr txBox="1">
                <a:spLocks noRot="1" noChangeAspect="1" noMove="1" noResize="1" noEditPoints="1" noAdjustHandles="1" noChangeArrowheads="1" noChangeShapeType="1" noTextEdit="1"/>
              </p:cNvSpPr>
              <p:nvPr/>
            </p:nvSpPr>
            <p:spPr>
              <a:xfrm>
                <a:off x="4057499" y="4137037"/>
                <a:ext cx="3123231" cy="173483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3" name="TextBox 92">
                <a:extLst>
                  <a:ext uri="{FF2B5EF4-FFF2-40B4-BE49-F238E27FC236}">
                    <a16:creationId xmlns:a16="http://schemas.microsoft.com/office/drawing/2014/main" id="{1E88A6A5-9D86-A4F4-EA79-CD8380A5EEA6}"/>
                  </a:ext>
                </a:extLst>
              </p:cNvPr>
              <p:cNvSpPr txBox="1"/>
              <p:nvPr/>
            </p:nvSpPr>
            <p:spPr>
              <a:xfrm>
                <a:off x="7316825" y="4190911"/>
                <a:ext cx="1300081" cy="1792542"/>
              </a:xfrm>
              <a:prstGeom prst="rect">
                <a:avLst/>
              </a:prstGeom>
              <a:noFill/>
            </p:spPr>
            <p:txBody>
              <a:bodyPr wrap="square" rtlCol="0">
                <a:spAutoFit/>
              </a:bodyPr>
              <a:lstStyle/>
              <a:p>
                <a:r>
                  <a:rPr lang="en-US" sz="667" dirty="0"/>
                  <a:t>Similarly, a rating system is </a:t>
                </a:r>
                <a:r>
                  <a:rPr lang="en-US" sz="667" b="1" dirty="0"/>
                  <a:t>Strongly</a:t>
                </a:r>
                <a:r>
                  <a:rPr lang="en-US" sz="667" dirty="0"/>
                  <a:t> </a:t>
                </a:r>
                <a:r>
                  <a:rPr lang="en-US" sz="667" b="1" dirty="0"/>
                  <a:t>P opponent indifferent </a:t>
                </a:r>
                <a:r>
                  <a:rPr lang="en-US" sz="667" dirty="0"/>
                  <a:t>if there exists </a:t>
                </a:r>
                <a14:m>
                  <m:oMath xmlns:m="http://schemas.openxmlformats.org/officeDocument/2006/math">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 </m:t>
                    </m:r>
                    <m:sSup>
                      <m:sSupPr>
                        <m:ctrlPr>
                          <a:rPr lang="en-US" sz="667" i="1">
                            <a:latin typeface="Cambria Math" panose="02040503050406030204" pitchFamily="18" charset="0"/>
                            <a:ea typeface="Cambria Math" panose="02040503050406030204" pitchFamily="18" charset="0"/>
                          </a:rPr>
                        </m:ctrlPr>
                      </m:sSupPr>
                      <m:e>
                        <m:r>
                          <a:rPr lang="en-US" sz="667" i="1">
                            <a:latin typeface="Cambria Math" panose="02040503050406030204" pitchFamily="18" charset="0"/>
                            <a:ea typeface="Cambria Math" panose="02040503050406030204" pitchFamily="18" charset="0"/>
                          </a:rPr>
                          <m:t>ℝ</m:t>
                        </m:r>
                      </m:e>
                      <m:sup>
                        <m:r>
                          <a:rPr lang="en-US" sz="667" i="1">
                            <a:latin typeface="Cambria Math" panose="02040503050406030204" pitchFamily="18" charset="0"/>
                            <a:ea typeface="Cambria Math" panose="02040503050406030204" pitchFamily="18" charset="0"/>
                          </a:rPr>
                          <m:t>3</m:t>
                        </m:r>
                      </m:sup>
                    </m:sSup>
                    <m:r>
                      <a:rPr lang="en-US" sz="667" i="1">
                        <a:latin typeface="Cambria Math" panose="02040503050406030204" pitchFamily="18" charset="0"/>
                        <a:ea typeface="Cambria Math" panose="02040503050406030204" pitchFamily="18" charset="0"/>
                      </a:rPr>
                      <m:t>→</m:t>
                    </m:r>
                    <m:r>
                      <a:rPr lang="en-US" sz="667" i="1">
                        <a:latin typeface="Cambria Math" panose="02040503050406030204" pitchFamily="18" charset="0"/>
                        <a:ea typeface="Cambria Math" panose="02040503050406030204" pitchFamily="18" charset="0"/>
                      </a:rPr>
                      <m:t>ℝ</m:t>
                    </m:r>
                  </m:oMath>
                </a14:m>
                <a:r>
                  <a:rPr lang="en-US" sz="667" dirty="0"/>
                  <a:t> such that</a:t>
                </a:r>
              </a:p>
              <a:p>
                <a:pPr algn="just"/>
                <a14:m>
                  <m:oMathPara xmlns:m="http://schemas.openxmlformats.org/officeDocument/2006/math">
                    <m:oMathParaPr>
                      <m:jc m:val="centerGroup"/>
                    </m:oMathParaPr>
                    <m:oMath xmlns:m="http://schemas.openxmlformats.org/officeDocument/2006/math">
                      <m:r>
                        <a:rPr lang="en-US" sz="667" i="1">
                          <a:latin typeface="Cambria Math" panose="02040503050406030204" pitchFamily="18" charset="0"/>
                        </a:rPr>
                        <m:t>𝛾</m:t>
                      </m:r>
                      <m:d>
                        <m:dPr>
                          <m:ctrlPr>
                            <a:rPr lang="en-US" sz="667" i="1">
                              <a:latin typeface="Cambria Math" panose="02040503050406030204" pitchFamily="18" charset="0"/>
                            </a:rPr>
                          </m:ctrlPr>
                        </m:dPr>
                        <m:e>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e>
                        <m:e>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𝑦</m:t>
                          </m:r>
                          <m:r>
                            <a:rPr lang="en-US" sz="667" i="1">
                              <a:latin typeface="Cambria Math" panose="02040503050406030204" pitchFamily="18" charset="0"/>
                            </a:rPr>
                            <m:t>+</m:t>
                          </m:r>
                          <m:r>
                            <a:rPr lang="en-US" sz="667" i="1">
                              <a:latin typeface="Cambria Math" panose="02040503050406030204" pitchFamily="18" charset="0"/>
                            </a:rPr>
                            <m:t>𝛿</m:t>
                          </m:r>
                          <m:r>
                            <a:rPr lang="en-US" sz="667" i="1">
                              <a:latin typeface="Cambria Math" panose="02040503050406030204" pitchFamily="18" charset="0"/>
                            </a:rPr>
                            <m:t> </m:t>
                          </m:r>
                        </m:e>
                      </m:d>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𝛾</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𝑥</m:t>
                      </m:r>
                      <m:r>
                        <a:rPr lang="en-US" sz="667" i="1">
                          <a:latin typeface="Cambria Math" panose="02040503050406030204" pitchFamily="18" charset="0"/>
                        </a:rPr>
                        <m:t>,</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r>
                        <a:rPr lang="en-US" sz="667" i="1">
                          <a:latin typeface="Cambria Math" panose="02040503050406030204" pitchFamily="18" charset="0"/>
                        </a:rPr>
                        <m:t>𝛿</m:t>
                      </m:r>
                      <m:r>
                        <a:rPr lang="en-US" sz="667" i="1">
                          <a:latin typeface="Cambria Math" panose="02040503050406030204" pitchFamily="18" charset="0"/>
                        </a:rPr>
                        <m:t>)</m:t>
                      </m:r>
                    </m:oMath>
                  </m:oMathPara>
                </a14:m>
                <a:endParaRPr lang="en-US" sz="667" dirty="0"/>
              </a:p>
              <a:p>
                <a:pPr algn="just"/>
                <a:r>
                  <a:rPr lang="en-US" sz="667" dirty="0"/>
                  <a:t>for </a:t>
                </a:r>
                <a14:m>
                  <m:oMath xmlns:m="http://schemas.openxmlformats.org/officeDocument/2006/math">
                    <m:r>
                      <a:rPr lang="en-US" sz="667" i="1">
                        <a:latin typeface="Cambria Math" panose="02040503050406030204" pitchFamily="18" charset="0"/>
                      </a:rPr>
                      <m:t>𝑥</m:t>
                    </m:r>
                    <m:r>
                      <a:rPr lang="en-US" sz="667" i="1">
                        <a:latin typeface="Cambria Math" panose="02040503050406030204" pitchFamily="18" charset="0"/>
                      </a:rPr>
                      <m:t>,</m:t>
                    </m:r>
                    <m:r>
                      <a:rPr lang="en-US" sz="667" i="1">
                        <a:latin typeface="Cambria Math" panose="02040503050406030204" pitchFamily="18" charset="0"/>
                      </a:rPr>
                      <m:t>𝑦</m:t>
                    </m:r>
                  </m:oMath>
                </a14:m>
                <a:r>
                  <a:rPr lang="en-US" sz="667" dirty="0"/>
                  <a:t> </a:t>
                </a:r>
                <a14:m>
                  <m:oMath xmlns:m="http://schemas.openxmlformats.org/officeDocument/2006/math">
                    <m:r>
                      <m:rPr>
                        <m:sty m:val="p"/>
                      </m:rPr>
                      <a:rPr lang="en-US" sz="667">
                        <a:latin typeface="Cambria Math" panose="02040503050406030204" pitchFamily="18" charset="0"/>
                      </a:rPr>
                      <m:t>and</m:t>
                    </m:r>
                    <m:r>
                      <a:rPr lang="en-US" sz="667">
                        <a:latin typeface="Cambria Math" panose="02040503050406030204" pitchFamily="18" charset="0"/>
                      </a:rPr>
                      <m:t> </m:t>
                    </m:r>
                    <m:sSup>
                      <m:sSupPr>
                        <m:ctrlPr>
                          <a:rPr lang="en-US" sz="667" i="1">
                            <a:latin typeface="Cambria Math" panose="02040503050406030204" pitchFamily="18" charset="0"/>
                          </a:rPr>
                        </m:ctrlPr>
                      </m:sSupPr>
                      <m:e>
                        <m:r>
                          <a:rPr lang="en-US" sz="667" i="1">
                            <a:latin typeface="Cambria Math" panose="02040503050406030204" pitchFamily="18" charset="0"/>
                          </a:rPr>
                          <m:t>𝑥</m:t>
                        </m:r>
                      </m:e>
                      <m:sup>
                        <m:r>
                          <a:rPr lang="en-US" sz="667" i="1">
                            <a:latin typeface="Cambria Math" panose="02040503050406030204" pitchFamily="18" charset="0"/>
                          </a:rPr>
                          <m:t>∗</m:t>
                        </m:r>
                      </m:sup>
                    </m:sSup>
                    <m:r>
                      <a:rPr lang="en-US" sz="667" i="1">
                        <a:latin typeface="Cambria Math" panose="02040503050406030204" pitchFamily="18" charset="0"/>
                      </a:rPr>
                      <m:t>,</m:t>
                    </m:r>
                    <m:sSup>
                      <m:sSupPr>
                        <m:ctrlPr>
                          <a:rPr lang="en-US" sz="667">
                            <a:latin typeface="Cambria Math" panose="02040503050406030204" pitchFamily="18" charset="0"/>
                          </a:rPr>
                        </m:ctrlPr>
                      </m:sSupPr>
                      <m:e>
                        <m:r>
                          <a:rPr lang="en-US" sz="667" i="1">
                            <a:latin typeface="Cambria Math" panose="02040503050406030204" pitchFamily="18" charset="0"/>
                          </a:rPr>
                          <m:t>𝑦</m:t>
                        </m:r>
                      </m:e>
                      <m:sup>
                        <m:r>
                          <a:rPr lang="en-US" sz="667">
                            <a:latin typeface="Cambria Math" panose="02040503050406030204" pitchFamily="18" charset="0"/>
                          </a:rPr>
                          <m:t>∗</m:t>
                        </m:r>
                      </m:sup>
                    </m:sSup>
                  </m:oMath>
                </a14:m>
                <a:r>
                  <a:rPr lang="en-US" sz="667" dirty="0"/>
                  <a:t> both P-close.</a:t>
                </a:r>
              </a:p>
              <a:p>
                <a:pPr algn="just"/>
                <a:endParaRPr lang="en-US" sz="667" dirty="0"/>
              </a:p>
              <a:p>
                <a:pPr algn="just"/>
                <a:r>
                  <a:rPr lang="en-US" sz="667" dirty="0"/>
                  <a:t>There is also the symmetric result that strong P opponent indifference requires the bisector to be linear, and, consequently, the rating system to be translation invariant, for P-close values.</a:t>
                </a:r>
              </a:p>
              <a:p>
                <a:endParaRPr lang="en-US" sz="375" dirty="0"/>
              </a:p>
            </p:txBody>
          </p:sp>
        </mc:Choice>
        <mc:Fallback>
          <p:sp>
            <p:nvSpPr>
              <p:cNvPr id="93" name="TextBox 92">
                <a:extLst>
                  <a:ext uri="{FF2B5EF4-FFF2-40B4-BE49-F238E27FC236}">
                    <a16:creationId xmlns:a16="http://schemas.microsoft.com/office/drawing/2014/main" id="{1E88A6A5-9D86-A4F4-EA79-CD8380A5EEA6}"/>
                  </a:ext>
                </a:extLst>
              </p:cNvPr>
              <p:cNvSpPr txBox="1">
                <a:spLocks noRot="1" noChangeAspect="1" noMove="1" noResize="1" noEditPoints="1" noAdjustHandles="1" noChangeArrowheads="1" noChangeShapeType="1" noTextEdit="1"/>
              </p:cNvSpPr>
              <p:nvPr/>
            </p:nvSpPr>
            <p:spPr>
              <a:xfrm>
                <a:off x="7316825" y="4190911"/>
                <a:ext cx="1300081" cy="1792542"/>
              </a:xfrm>
              <a:prstGeom prst="rect">
                <a:avLst/>
              </a:prstGeom>
              <a:blipFill>
                <a:blip r:embed="rId11"/>
                <a:stretch>
                  <a:fillRect/>
                </a:stretch>
              </a:blipFill>
            </p:spPr>
            <p:txBody>
              <a:bodyPr/>
              <a:lstStyle/>
              <a:p>
                <a:r>
                  <a:rPr lang="en-US">
                    <a:noFill/>
                  </a:rPr>
                  <a:t> </a:t>
                </a:r>
              </a:p>
            </p:txBody>
          </p:sp>
        </mc:Fallback>
      </mc:AlternateContent>
      <p:sp>
        <p:nvSpPr>
          <p:cNvPr id="94" name="TextBox 93">
            <a:extLst>
              <a:ext uri="{FF2B5EF4-FFF2-40B4-BE49-F238E27FC236}">
                <a16:creationId xmlns:a16="http://schemas.microsoft.com/office/drawing/2014/main" id="{F2A9469D-20D5-8000-2013-C9673355B5E5}"/>
              </a:ext>
            </a:extLst>
          </p:cNvPr>
          <p:cNvSpPr txBox="1"/>
          <p:nvPr/>
        </p:nvSpPr>
        <p:spPr>
          <a:xfrm>
            <a:off x="8751519" y="3937201"/>
            <a:ext cx="1659623" cy="913583"/>
          </a:xfrm>
          <a:prstGeom prst="rect">
            <a:avLst/>
          </a:prstGeom>
          <a:noFill/>
        </p:spPr>
        <p:txBody>
          <a:bodyPr wrap="square" rtlCol="0">
            <a:spAutoFit/>
          </a:bodyPr>
          <a:lstStyle/>
          <a:p>
            <a:pPr algn="just"/>
            <a:r>
              <a:rPr lang="en-US" sz="667" dirty="0"/>
              <a:t>Strongly P opponent indifferent rating systems have seen some practical utility. The</a:t>
            </a:r>
            <a:r>
              <a:rPr lang="en-US" sz="667" b="1" dirty="0"/>
              <a:t> </a:t>
            </a:r>
            <a:r>
              <a:rPr lang="en-US" sz="667" dirty="0" err="1"/>
              <a:t>Sonas</a:t>
            </a:r>
            <a:r>
              <a:rPr lang="en-US" sz="667" b="1" dirty="0"/>
              <a:t> </a:t>
            </a:r>
            <a:r>
              <a:rPr lang="en-US" sz="667" dirty="0"/>
              <a:t>rating system is strongly opponent indifferent, and it has been argued to be superior to the popular rating system Elo in predicting the outcome of high-level chess games.</a:t>
            </a:r>
          </a:p>
        </p:txBody>
      </p:sp>
      <p:sp>
        <p:nvSpPr>
          <p:cNvPr id="97" name="TextBox 96">
            <a:extLst>
              <a:ext uri="{FF2B5EF4-FFF2-40B4-BE49-F238E27FC236}">
                <a16:creationId xmlns:a16="http://schemas.microsoft.com/office/drawing/2014/main" id="{22645727-10EE-4267-28CE-D7983EC220EB}"/>
              </a:ext>
            </a:extLst>
          </p:cNvPr>
          <p:cNvSpPr txBox="1"/>
          <p:nvPr/>
        </p:nvSpPr>
        <p:spPr>
          <a:xfrm>
            <a:off x="8907741" y="5482780"/>
            <a:ext cx="1453942" cy="284886"/>
          </a:xfrm>
          <a:prstGeom prst="rect">
            <a:avLst/>
          </a:prstGeom>
          <a:noFill/>
        </p:spPr>
        <p:txBody>
          <a:bodyPr wrap="square" rtlCol="0">
            <a:spAutoFit/>
          </a:bodyPr>
          <a:lstStyle/>
          <a:p>
            <a:pPr algn="ctr"/>
            <a:r>
              <a:rPr lang="en-US" sz="417" dirty="0"/>
              <a:t>Figure 3: the translation invariant </a:t>
            </a:r>
            <a:r>
              <a:rPr lang="en-US" sz="417" dirty="0" err="1"/>
              <a:t>Sonas</a:t>
            </a:r>
            <a:r>
              <a:rPr lang="en-US" sz="417" dirty="0"/>
              <a:t> skill curve overlaying  FIDE match data with ratings 2200+. Figure by Jeff </a:t>
            </a:r>
            <a:r>
              <a:rPr lang="en-US" sz="417" dirty="0" err="1"/>
              <a:t>Sonas</a:t>
            </a:r>
            <a:r>
              <a:rPr lang="en-US" sz="417" dirty="0"/>
              <a:t> from [3]</a:t>
            </a:r>
          </a:p>
        </p:txBody>
      </p:sp>
      <p:sp>
        <p:nvSpPr>
          <p:cNvPr id="98" name="TextBox 97">
            <a:extLst>
              <a:ext uri="{FF2B5EF4-FFF2-40B4-BE49-F238E27FC236}">
                <a16:creationId xmlns:a16="http://schemas.microsoft.com/office/drawing/2014/main" id="{8C90D6D5-A093-9883-E414-CA21EAB9FFC6}"/>
              </a:ext>
            </a:extLst>
          </p:cNvPr>
          <p:cNvSpPr txBox="1"/>
          <p:nvPr/>
        </p:nvSpPr>
        <p:spPr>
          <a:xfrm>
            <a:off x="3968051" y="6155065"/>
            <a:ext cx="4638828" cy="822918"/>
          </a:xfrm>
          <a:prstGeom prst="rect">
            <a:avLst/>
          </a:prstGeom>
          <a:noFill/>
        </p:spPr>
        <p:txBody>
          <a:bodyPr wrap="square" rtlCol="0">
            <a:spAutoFit/>
          </a:bodyPr>
          <a:lstStyle/>
          <a:p>
            <a:r>
              <a:rPr lang="en-US" sz="667" u="sng" dirty="0"/>
              <a:t>Here are some open problems arising from our work.</a:t>
            </a:r>
          </a:p>
          <a:p>
            <a:r>
              <a:rPr lang="en-US" sz="583" dirty="0"/>
              <a:t>1. What systems can satisfy opponent indifference properties if we relax our model to allow rating systems that do not follow our model?</a:t>
            </a:r>
          </a:p>
          <a:p>
            <a:pPr algn="just"/>
            <a:r>
              <a:rPr lang="en-US" sz="583" dirty="0"/>
              <a:t>2. Can opponent selection attacks be avoided by systems that separately track a display rating, which is visible to players and which players may try to maximize, from a matchmaking rating, used internally by the system to adjust ratings?</a:t>
            </a:r>
          </a:p>
          <a:p>
            <a:pPr algn="just"/>
            <a:r>
              <a:rPr lang="en-US" sz="583" dirty="0"/>
              <a:t>3. Can opponent indifference properties be achieved simultaneously with other desirable properties of rating systems? Other natural properties to consider include fast convergence of current ratings to true ratings, or other notions of strategyproofness, like the one considered by Ebtekar and Liu.</a:t>
            </a:r>
          </a:p>
        </p:txBody>
      </p:sp>
      <p:sp>
        <p:nvSpPr>
          <p:cNvPr id="99" name="TextBox 98">
            <a:extLst>
              <a:ext uri="{FF2B5EF4-FFF2-40B4-BE49-F238E27FC236}">
                <a16:creationId xmlns:a16="http://schemas.microsoft.com/office/drawing/2014/main" id="{914B1FBC-A3F9-4CE8-3677-1061EE78E7B5}"/>
              </a:ext>
            </a:extLst>
          </p:cNvPr>
          <p:cNvSpPr txBox="1"/>
          <p:nvPr/>
        </p:nvSpPr>
        <p:spPr>
          <a:xfrm>
            <a:off x="8720667" y="6200280"/>
            <a:ext cx="1753856" cy="611706"/>
          </a:xfrm>
          <a:prstGeom prst="rect">
            <a:avLst/>
          </a:prstGeom>
          <a:noFill/>
        </p:spPr>
        <p:txBody>
          <a:bodyPr wrap="square" rtlCol="0">
            <a:spAutoFit/>
          </a:bodyPr>
          <a:lstStyle/>
          <a:p>
            <a:r>
              <a:rPr lang="en-US" sz="375" dirty="0">
                <a:solidFill>
                  <a:srgbClr val="666666"/>
                </a:solidFill>
                <a:latin typeface="Open Sans" panose="020F0502020204030204" pitchFamily="34" charset="0"/>
              </a:rPr>
              <a:t>1. Desmos Graphing Calculator. 2022. </a:t>
            </a:r>
            <a:r>
              <a:rPr lang="en-US" sz="375" i="1" dirty="0">
                <a:solidFill>
                  <a:srgbClr val="666666"/>
                </a:solidFill>
                <a:latin typeface="Open Sans" panose="020F0502020204030204" pitchFamily="34" charset="0"/>
              </a:rPr>
              <a:t>Desmos Graphing Calculator</a:t>
            </a:r>
            <a:r>
              <a:rPr lang="en-US" sz="375" dirty="0">
                <a:solidFill>
                  <a:srgbClr val="666666"/>
                </a:solidFill>
                <a:latin typeface="Open Sans" panose="020F0502020204030204" pitchFamily="34" charset="0"/>
              </a:rPr>
              <a:t>. [online] Available at: &lt;https://</a:t>
            </a:r>
            <a:r>
              <a:rPr lang="en-US" sz="375" dirty="0" err="1">
                <a:solidFill>
                  <a:srgbClr val="666666"/>
                </a:solidFill>
                <a:latin typeface="Open Sans" panose="020F0502020204030204" pitchFamily="34" charset="0"/>
              </a:rPr>
              <a:t>www.desmos.com</a:t>
            </a:r>
            <a:r>
              <a:rPr lang="en-US" sz="375" dirty="0">
                <a:solidFill>
                  <a:srgbClr val="666666"/>
                </a:solidFill>
                <a:latin typeface="Open Sans" panose="020F0502020204030204" pitchFamily="34" charset="0"/>
              </a:rPr>
              <a:t>/</a:t>
            </a:r>
            <a:r>
              <a:rPr lang="en-US" sz="375" dirty="0" err="1">
                <a:solidFill>
                  <a:srgbClr val="666666"/>
                </a:solidFill>
                <a:latin typeface="Open Sans" panose="020F0502020204030204" pitchFamily="34" charset="0"/>
              </a:rPr>
              <a:t>calculator?create_account</a:t>
            </a:r>
            <a:r>
              <a:rPr lang="en-US" sz="375" dirty="0">
                <a:solidFill>
                  <a:srgbClr val="666666"/>
                </a:solidFill>
                <a:latin typeface="Open Sans" panose="020F0502020204030204" pitchFamily="34" charset="0"/>
              </a:rPr>
              <a:t>&gt; [Accessed 28 November 2022].</a:t>
            </a:r>
          </a:p>
          <a:p>
            <a:r>
              <a:rPr lang="en-US" sz="375" dirty="0">
                <a:solidFill>
                  <a:srgbClr val="666666"/>
                </a:solidFill>
                <a:latin typeface="Open Sans" panose="020F0502020204030204" pitchFamily="34" charset="0"/>
              </a:rPr>
              <a:t>2. </a:t>
            </a:r>
            <a:r>
              <a:rPr lang="en-US" sz="375" dirty="0">
                <a:solidFill>
                  <a:srgbClr val="666666"/>
                </a:solidFill>
                <a:latin typeface="Open Sans" panose="020B0606030504020204" pitchFamily="34" charset="0"/>
              </a:rPr>
              <a:t>GeoGebra. n.d. </a:t>
            </a:r>
            <a:r>
              <a:rPr lang="en-US" sz="375" i="1" dirty="0">
                <a:solidFill>
                  <a:srgbClr val="666666"/>
                </a:solidFill>
                <a:latin typeface="Open Sans" panose="020B0606030504020204" pitchFamily="34" charset="0"/>
              </a:rPr>
              <a:t>GeoGebra</a:t>
            </a:r>
            <a:r>
              <a:rPr lang="en-US" sz="375" dirty="0">
                <a:solidFill>
                  <a:srgbClr val="666666"/>
                </a:solidFill>
                <a:latin typeface="Open Sans" panose="020B0606030504020204" pitchFamily="34" charset="0"/>
              </a:rPr>
              <a:t>. [online] Available at: &lt;https://</a:t>
            </a:r>
            <a:r>
              <a:rPr lang="en-US" sz="375" dirty="0" err="1">
                <a:solidFill>
                  <a:srgbClr val="666666"/>
                </a:solidFill>
                <a:latin typeface="Open Sans" panose="020B0606030504020204" pitchFamily="34" charset="0"/>
              </a:rPr>
              <a:t>www.geogebra.org</a:t>
            </a:r>
            <a:r>
              <a:rPr lang="en-US" sz="375" dirty="0">
                <a:solidFill>
                  <a:srgbClr val="666666"/>
                </a:solidFill>
                <a:latin typeface="Open Sans" panose="020B0606030504020204" pitchFamily="34" charset="0"/>
              </a:rPr>
              <a:t>/apps/&gt; [Accessed 28 November 2022].</a:t>
            </a:r>
          </a:p>
          <a:p>
            <a:r>
              <a:rPr lang="en-US" sz="375" dirty="0">
                <a:solidFill>
                  <a:srgbClr val="666666"/>
                </a:solidFill>
                <a:latin typeface="Open Sans" panose="020B0606030504020204" pitchFamily="34" charset="0"/>
              </a:rPr>
              <a:t>3. Jeff </a:t>
            </a:r>
            <a:r>
              <a:rPr lang="en-US" sz="375" dirty="0" err="1">
                <a:solidFill>
                  <a:srgbClr val="666666"/>
                </a:solidFill>
                <a:latin typeface="Open Sans" panose="020B0606030504020204" pitchFamily="34" charset="0"/>
              </a:rPr>
              <a:t>Sonas</a:t>
            </a:r>
            <a:r>
              <a:rPr lang="en-US" sz="375" dirty="0">
                <a:solidFill>
                  <a:srgbClr val="666666"/>
                </a:solidFill>
                <a:latin typeface="Open Sans" panose="020B0606030504020204" pitchFamily="34" charset="0"/>
              </a:rPr>
              <a:t>. The </a:t>
            </a:r>
            <a:r>
              <a:rPr lang="en-US" sz="375" dirty="0" err="1">
                <a:solidFill>
                  <a:srgbClr val="666666"/>
                </a:solidFill>
                <a:latin typeface="Open Sans" panose="020B0606030504020204" pitchFamily="34" charset="0"/>
              </a:rPr>
              <a:t>elo</a:t>
            </a:r>
            <a:r>
              <a:rPr lang="en-US" sz="375" dirty="0">
                <a:solidFill>
                  <a:srgbClr val="666666"/>
                </a:solidFill>
                <a:latin typeface="Open Sans" panose="020B0606030504020204" pitchFamily="34" charset="0"/>
              </a:rPr>
              <a:t> rating system – correcting the expectancy tables. 2011. URL: https: //</a:t>
            </a:r>
            <a:r>
              <a:rPr lang="en-US" sz="375" dirty="0" err="1">
                <a:solidFill>
                  <a:srgbClr val="666666"/>
                </a:solidFill>
                <a:latin typeface="Open Sans" panose="020B0606030504020204" pitchFamily="34" charset="0"/>
              </a:rPr>
              <a:t>en.chessbase.com</a:t>
            </a:r>
            <a:r>
              <a:rPr lang="en-US" sz="375" dirty="0">
                <a:solidFill>
                  <a:srgbClr val="666666"/>
                </a:solidFill>
                <a:latin typeface="Open Sans" panose="020B0606030504020204" pitchFamily="34" charset="0"/>
              </a:rPr>
              <a:t>/post/the-</a:t>
            </a:r>
            <a:r>
              <a:rPr lang="en-US" sz="375" dirty="0" err="1">
                <a:solidFill>
                  <a:srgbClr val="666666"/>
                </a:solidFill>
                <a:latin typeface="Open Sans" panose="020B0606030504020204" pitchFamily="34" charset="0"/>
              </a:rPr>
              <a:t>elo</a:t>
            </a:r>
            <a:r>
              <a:rPr lang="en-US" sz="375" dirty="0">
                <a:solidFill>
                  <a:srgbClr val="666666"/>
                </a:solidFill>
                <a:latin typeface="Open Sans" panose="020B0606030504020204" pitchFamily="34" charset="0"/>
              </a:rPr>
              <a:t>-rating-system-correcting-the-expectancy-tables.</a:t>
            </a:r>
            <a:endParaRPr lang="en-US" sz="375" dirty="0"/>
          </a:p>
        </p:txBody>
      </p:sp>
      <p:pic>
        <p:nvPicPr>
          <p:cNvPr id="101" name="Picture 100">
            <a:extLst>
              <a:ext uri="{FF2B5EF4-FFF2-40B4-BE49-F238E27FC236}">
                <a16:creationId xmlns:a16="http://schemas.microsoft.com/office/drawing/2014/main" id="{D1CDA019-66E2-D631-4EA7-427DDAE54DDE}"/>
              </a:ext>
            </a:extLst>
          </p:cNvPr>
          <p:cNvPicPr>
            <a:picLocks noChangeAspect="1"/>
          </p:cNvPicPr>
          <p:nvPr/>
        </p:nvPicPr>
        <p:blipFill rotWithShape="1">
          <a:blip r:embed="rId12"/>
          <a:srcRect b="11841"/>
          <a:stretch/>
        </p:blipFill>
        <p:spPr>
          <a:xfrm>
            <a:off x="6862160" y="1766220"/>
            <a:ext cx="762905" cy="448195"/>
          </a:xfrm>
          <a:prstGeom prst="rect">
            <a:avLst/>
          </a:prstGeom>
        </p:spPr>
      </p:pic>
    </p:spTree>
    <p:extLst>
      <p:ext uri="{BB962C8B-B14F-4D97-AF65-F5344CB8AC3E}">
        <p14:creationId xmlns:p14="http://schemas.microsoft.com/office/powerpoint/2010/main" val="8669814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1009</TotalTime>
  <Words>2092</Words>
  <Application>Microsoft Macintosh PowerPoint</Application>
  <PresentationFormat>Widescreen</PresentationFormat>
  <Paragraphs>150</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Bell MT</vt:lpstr>
      <vt:lpstr>Calibri</vt:lpstr>
      <vt:lpstr>Cambria Math</vt:lpstr>
      <vt:lpstr>Open Sans</vt:lpstr>
      <vt:lpstr>Rockwell</vt:lpstr>
      <vt:lpstr>Rockwell Condensed</vt:lpstr>
      <vt:lpstr>Rockwell Extra Bold</vt:lpstr>
      <vt:lpstr>Wingdings</vt:lpstr>
      <vt:lpstr>Wood Type</vt:lpstr>
      <vt:lpstr>Opponent indifference in rating systems: a Theoretical Case for Sonas</vt:lpstr>
      <vt:lpstr>Motivation</vt:lpstr>
      <vt:lpstr>Definition of a Rating System</vt:lpstr>
      <vt:lpstr>Definition of a rating System cont.</vt:lpstr>
      <vt:lpstr>AttEMPT #1: Opponent Indifference</vt:lpstr>
      <vt:lpstr>opponent indifference is not useful </vt:lpstr>
      <vt:lpstr>Attempt #1 but worse : strong opponent indifference</vt:lpstr>
      <vt:lpstr>Attempt #2: P opponent indifference</vt:lpstr>
      <vt:lpstr>Attempt #2 but better: strong P opponent indifference </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Opponent indifference in rating systems: a Theoretical Case for Sonas</dc:title>
  <dc:creator>Zhang, Forest</dc:creator>
  <cp:lastModifiedBy>Zhang, Forest</cp:lastModifiedBy>
  <cp:revision>3</cp:revision>
  <cp:lastPrinted>2022-12-17T18:54:10Z</cp:lastPrinted>
  <dcterms:created xsi:type="dcterms:W3CDTF">2022-12-17T04:51:38Z</dcterms:created>
  <dcterms:modified xsi:type="dcterms:W3CDTF">2022-12-19T14:56:43Z</dcterms:modified>
</cp:coreProperties>
</file>