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custom-properties+xml" PartName="/docProps/custom.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0.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custom-properties" Target="docProps/custom.xml"/><Relationship Id="rId2" Type="http://schemas.openxmlformats.org/package/2006/relationships/metadata/core-properties" Target="docProps/core.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Lst>
  <p:sldSz cy="6858000" cx="12192000"/>
  <p:notesSz cx="6858000" cy="9144000"/>
  <p:embeddedFontLst>
    <p:embeddedFont>
      <p:font typeface="Poppins"/>
      <p:bold r:id="rId26"/>
      <p:boldItalic r:id="rId27"/>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http://customooxmlschemas.google.com/">
      <go:slidesCustomData xmlns:go="http://customooxmlschemas.google.com/" r:id="rId28" roundtripDataSignature="AMtx7miKIsRpVUQFeD1wTtzUY8fcYfZCNQ=="/>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A9804700-9C8A-4B5C-9406-4821F7741ED5}">
  <a:tblStyle styleId="{A9804700-9C8A-4B5C-9406-4821F7741ED5}" styleName="Table_0">
    <a:wholeTbl>
      <a:tcTxStyle>
        <a:font>
          <a:latin typeface="Arial"/>
          <a:ea typeface="Arial"/>
          <a:cs typeface="Arial"/>
        </a:font>
        <a:srgbClr val="000000"/>
      </a:tcTx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font" Target="fonts/Poppins-bold.fntdata"/><Relationship Id="rId25" Type="http://schemas.openxmlformats.org/officeDocument/2006/relationships/slide" Target="slides/slide20.xml"/><Relationship Id="rId28" Type="http://customschemas.google.com/relationships/presentationmetadata" Target="metadata"/><Relationship Id="rId27" Type="http://schemas.openxmlformats.org/officeDocument/2006/relationships/font" Target="fonts/Poppins-boldItalic.fntdata"/><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 name="Shape 59"/>
        <p:cNvGrpSpPr/>
        <p:nvPr/>
      </p:nvGrpSpPr>
      <p:grpSpPr>
        <a:xfrm>
          <a:off x="0" y="0"/>
          <a:ext cx="0" cy="0"/>
          <a:chOff x="0" y="0"/>
          <a:chExt cx="0" cy="0"/>
        </a:xfrm>
      </p:grpSpPr>
      <p:sp>
        <p:nvSpPr>
          <p:cNvPr id="60" name="Google Shape;60;p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1" name="Google Shape;61;p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 name="Shape 64"/>
        <p:cNvGrpSpPr/>
        <p:nvPr/>
      </p:nvGrpSpPr>
      <p:grpSpPr>
        <a:xfrm>
          <a:off x="0" y="0"/>
          <a:ext cx="0" cy="0"/>
          <a:chOff x="0" y="0"/>
          <a:chExt cx="0" cy="0"/>
        </a:xfrm>
      </p:grpSpPr>
      <p:sp>
        <p:nvSpPr>
          <p:cNvPr id="65" name="Google Shape;65;p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a:t>This is going to be a complicated introduction. My name is Liz Hughes and I am a senior studying biomedical engineering at Umich. </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My name is Josh Norton and I am studying aerospace engineering at Purdue. We worked on this project this summer at the SORG group: a collaboration between Harvard med school and mass general hospital. We worked on a 3D printed ultrasound cuff that used predictive machine learning algorithms to detect knee implant loosening under the guidance of our advisors- joe, hamid, sina.</a:t>
            </a:r>
            <a:endParaRPr/>
          </a:p>
        </p:txBody>
      </p:sp>
      <p:sp>
        <p:nvSpPr>
          <p:cNvPr id="66" name="Google Shape;66;p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 name="Shape 76"/>
        <p:cNvGrpSpPr/>
        <p:nvPr/>
      </p:nvGrpSpPr>
      <p:grpSpPr>
        <a:xfrm>
          <a:off x="0" y="0"/>
          <a:ext cx="0" cy="0"/>
          <a:chOff x="0" y="0"/>
          <a:chExt cx="0" cy="0"/>
        </a:xfrm>
      </p:grpSpPr>
      <p:sp>
        <p:nvSpPr>
          <p:cNvPr id="77" name="Google Shape;77;g1626e429cb5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a:t>Brief discussion of the problem at hand– big market for joint replacement </a:t>
            </a:r>
            <a:r>
              <a:rPr lang="en-US"/>
              <a:t>revision</a:t>
            </a:r>
            <a:r>
              <a:rPr lang="en-US"/>
              <a:t> market due to younger patients receiving implants.</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Younger Recipients= more wear and tear on the device, causing implant loosening.</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This image shows a scan of a knee implant. Aseptic loosening occurs mostly at points 5 and 7 on this image. The main side effect of aseptic loosening is pain for the patient.</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Current methods such as CT scans and MRI imaging can only detect loosening once it has become severe and revision is required. </a:t>
            </a:r>
            <a:endParaRPr/>
          </a:p>
          <a:p>
            <a:pPr indent="0" lvl="0" marL="0" rtl="0" algn="l">
              <a:spcBef>
                <a:spcPts val="0"/>
              </a:spcBef>
              <a:spcAft>
                <a:spcPts val="0"/>
              </a:spcAft>
              <a:buNone/>
            </a:pPr>
            <a:r>
              <a:t/>
            </a:r>
            <a:endParaRPr/>
          </a:p>
        </p:txBody>
      </p:sp>
      <p:sp>
        <p:nvSpPr>
          <p:cNvPr id="78" name="Google Shape;78;g1626e429cb5_0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 name="Shape 85"/>
        <p:cNvGrpSpPr/>
        <p:nvPr/>
      </p:nvGrpSpPr>
      <p:grpSpPr>
        <a:xfrm>
          <a:off x="0" y="0"/>
          <a:ext cx="0" cy="0"/>
          <a:chOff x="0" y="0"/>
          <a:chExt cx="0" cy="0"/>
        </a:xfrm>
      </p:grpSpPr>
      <p:sp>
        <p:nvSpPr>
          <p:cNvPr id="86" name="Google Shape;86;g1626e429cb5_0_7: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87" name="Google Shape;87;g1626e429cb5_0_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90000"/>
              </a:lnSpc>
              <a:spcBef>
                <a:spcPts val="1000"/>
              </a:spcBef>
              <a:spcAft>
                <a:spcPts val="0"/>
              </a:spcAft>
              <a:buNone/>
            </a:pPr>
            <a:r>
              <a:rPr lang="en-US" sz="1500">
                <a:solidFill>
                  <a:schemeClr val="dk1"/>
                </a:solidFill>
                <a:latin typeface="Calibri"/>
                <a:ea typeface="Calibri"/>
                <a:cs typeface="Calibri"/>
                <a:sym typeface="Calibri"/>
              </a:rPr>
              <a:t>Read goal statement</a:t>
            </a:r>
            <a:endParaRPr sz="1500">
              <a:solidFill>
                <a:schemeClr val="dk1"/>
              </a:solidFill>
              <a:latin typeface="Calibri"/>
              <a:ea typeface="Calibri"/>
              <a:cs typeface="Calibri"/>
              <a:sym typeface="Calibri"/>
            </a:endParaRPr>
          </a:p>
          <a:p>
            <a:pPr indent="0" lvl="0" marL="0" rtl="0" algn="l">
              <a:lnSpc>
                <a:spcPct val="90000"/>
              </a:lnSpc>
              <a:spcBef>
                <a:spcPts val="1000"/>
              </a:spcBef>
              <a:spcAft>
                <a:spcPts val="0"/>
              </a:spcAft>
              <a:buNone/>
            </a:pPr>
            <a:r>
              <a:rPr lang="en-US" sz="1500">
                <a:solidFill>
                  <a:schemeClr val="dk1"/>
                </a:solidFill>
                <a:latin typeface="Calibri"/>
                <a:ea typeface="Calibri"/>
                <a:cs typeface="Calibri"/>
                <a:sym typeface="Calibri"/>
              </a:rPr>
              <a:t>Left </a:t>
            </a:r>
            <a:r>
              <a:rPr lang="en-US" sz="1500">
                <a:solidFill>
                  <a:schemeClr val="dk1"/>
                </a:solidFill>
                <a:latin typeface="Calibri"/>
                <a:ea typeface="Calibri"/>
                <a:cs typeface="Calibri"/>
                <a:sym typeface="Calibri"/>
              </a:rPr>
              <a:t>Figure shows where the two measurements for the cuff would be taken on a patient with implant</a:t>
            </a:r>
            <a:endParaRPr sz="1500">
              <a:solidFill>
                <a:schemeClr val="dk1"/>
              </a:solidFill>
              <a:latin typeface="Calibri"/>
              <a:ea typeface="Calibri"/>
              <a:cs typeface="Calibri"/>
              <a:sym typeface="Calibri"/>
            </a:endParaRPr>
          </a:p>
          <a:p>
            <a:pPr indent="0" lvl="0" marL="0" rtl="0" algn="l">
              <a:lnSpc>
                <a:spcPct val="90000"/>
              </a:lnSpc>
              <a:spcBef>
                <a:spcPts val="1000"/>
              </a:spcBef>
              <a:spcAft>
                <a:spcPts val="0"/>
              </a:spcAft>
              <a:buNone/>
            </a:pPr>
            <a:r>
              <a:rPr lang="en-US" sz="1500">
                <a:solidFill>
                  <a:schemeClr val="dk1"/>
                </a:solidFill>
                <a:latin typeface="Calibri"/>
                <a:ea typeface="Calibri"/>
                <a:cs typeface="Calibri"/>
                <a:sym typeface="Calibri"/>
              </a:rPr>
              <a:t>Right figure shows how we have modelled different types of loosening– we label bubble and loose differently, but both have variables that we changed: size and location. Grey is implant, red is bone, yellow is muscle</a:t>
            </a:r>
            <a:endParaRPr sz="1500">
              <a:solidFill>
                <a:schemeClr val="dk1"/>
              </a:solidFill>
              <a:latin typeface="Calibri"/>
              <a:ea typeface="Calibri"/>
              <a:cs typeface="Calibri"/>
              <a:sym typeface="Calibri"/>
            </a:endParaRPr>
          </a:p>
          <a:p>
            <a:pPr indent="0" lvl="0" marL="0" rtl="0" algn="l">
              <a:lnSpc>
                <a:spcPct val="90000"/>
              </a:lnSpc>
              <a:spcBef>
                <a:spcPts val="1000"/>
              </a:spcBef>
              <a:spcAft>
                <a:spcPts val="0"/>
              </a:spcAft>
              <a:buNone/>
            </a:pPr>
            <a:r>
              <a:t/>
            </a:r>
            <a:endParaRPr sz="1500">
              <a:solidFill>
                <a:schemeClr val="dk1"/>
              </a:solidFill>
              <a:latin typeface="Times New Roman"/>
              <a:ea typeface="Times New Roman"/>
              <a:cs typeface="Times New Roman"/>
              <a:sym typeface="Times New Roman"/>
            </a:endParaRPr>
          </a:p>
          <a:p>
            <a:pPr indent="0" lvl="0" marL="0" rtl="0" algn="l">
              <a:lnSpc>
                <a:spcPct val="90000"/>
              </a:lnSpc>
              <a:spcBef>
                <a:spcPts val="1000"/>
              </a:spcBef>
              <a:spcAft>
                <a:spcPts val="0"/>
              </a:spcAft>
              <a:buNone/>
            </a:pPr>
            <a:r>
              <a:t/>
            </a:r>
            <a:endParaRPr sz="1500">
              <a:solidFill>
                <a:schemeClr val="dk1"/>
              </a:solidFill>
              <a:latin typeface="Times New Roman"/>
              <a:ea typeface="Times New Roman"/>
              <a:cs typeface="Times New Roman"/>
              <a:sym typeface="Times New Roman"/>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8" name="Shape 98"/>
        <p:cNvGrpSpPr/>
        <p:nvPr/>
      </p:nvGrpSpPr>
      <p:grpSpPr>
        <a:xfrm>
          <a:off x="0" y="0"/>
          <a:ext cx="0" cy="0"/>
          <a:chOff x="0" y="0"/>
          <a:chExt cx="0" cy="0"/>
        </a:xfrm>
      </p:grpSpPr>
      <p:sp>
        <p:nvSpPr>
          <p:cNvPr id="99" name="Google Shape;99;g1626e429cb5_0_9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100" name="Google Shape;100;g1626e429cb5_0_9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a:t>To prove that this low frequency ultrasound idea would work, we had to run simulations and create the predictive algorithms with simulation data. On the left we show the construct that was used to record data in COMSOL. The blue is the piezoelectric sensor that was actuated and the red were the sensors that were recording the waves. Each of the eight sensors was actuated at 1-300 kHz for each trial of the COMSOL simulation. Therefore, each trial had a matrix of 64x300 in size. Inside of the concentric circles are the compact bone, bone marrow, and implant itself. This simulation was modified to include various bubbles and loosenings of different sizes and locations. Once we collected the data, we superposed it, resulting in </a:t>
            </a:r>
            <a:r>
              <a:rPr lang="en-US"/>
              <a:t>matrices</a:t>
            </a:r>
            <a:r>
              <a:rPr lang="en-US"/>
              <a:t> of even bigger size for each COMSOL setup.</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On the right is the displacement field of the material at 300 kHz. The sensor</a:t>
            </a:r>
            <a:r>
              <a:rPr lang="en-US"/>
              <a:t> on the left was actuated and the displacements are recorded. This shows how the signal interacts with the bone and implant, and how signal can bounce off of these materials and deflect in other directions for the sensors to pick up.</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6" name="Shape 106"/>
        <p:cNvGrpSpPr/>
        <p:nvPr/>
      </p:nvGrpSpPr>
      <p:grpSpPr>
        <a:xfrm>
          <a:off x="0" y="0"/>
          <a:ext cx="0" cy="0"/>
          <a:chOff x="0" y="0"/>
          <a:chExt cx="0" cy="0"/>
        </a:xfrm>
      </p:grpSpPr>
      <p:sp>
        <p:nvSpPr>
          <p:cNvPr id="107" name="Google Shape;107;g1626e429cb5_0_3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108" name="Google Shape;108;g1626e429cb5_0_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a:t>Our machine learning algorithms read in the amplitude data that was recorded during every trial for every sensor actuated. It is split into two steps. The first round of algorithms are determining the presence of the defects. These </a:t>
            </a:r>
            <a:r>
              <a:rPr lang="en-US"/>
              <a:t>algorithms</a:t>
            </a:r>
            <a:r>
              <a:rPr lang="en-US"/>
              <a:t> read in the sensor amplitude matrix of the eight trials per condition and determined if the condition was healthy, a bubble, or loosening.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9" name="Shape 119"/>
        <p:cNvGrpSpPr/>
        <p:nvPr/>
      </p:nvGrpSpPr>
      <p:grpSpPr>
        <a:xfrm>
          <a:off x="0" y="0"/>
          <a:ext cx="0" cy="0"/>
          <a:chOff x="0" y="0"/>
          <a:chExt cx="0" cy="0"/>
        </a:xfrm>
      </p:grpSpPr>
      <p:sp>
        <p:nvSpPr>
          <p:cNvPr id="120" name="Google Shape;120;g16649dd6adf_0_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121" name="Google Shape;121;g16649dd6adf_0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90000"/>
              </a:lnSpc>
              <a:spcBef>
                <a:spcPts val="1000"/>
              </a:spcBef>
              <a:spcAft>
                <a:spcPts val="0"/>
              </a:spcAft>
              <a:buClr>
                <a:schemeClr val="dk1"/>
              </a:buClr>
              <a:buSzPts val="1100"/>
              <a:buFont typeface="Arial"/>
              <a:buNone/>
            </a:pPr>
            <a:r>
              <a:rPr lang="en-US" sz="1200">
                <a:solidFill>
                  <a:schemeClr val="dk1"/>
                </a:solidFill>
                <a:latin typeface="Times New Roman"/>
                <a:ea typeface="Times New Roman"/>
                <a:cs typeface="Times New Roman"/>
                <a:sym typeface="Times New Roman"/>
              </a:rPr>
              <a:t>Here are some of our results of testing these algorithms. When we read in new data, the algorithms processed them and here are the results of the accuracies of the algorithms. We ran 15 different classification algorithms. We also extrapolated the data, labelled as “big data” as well as decreased the amount of data fed to the algorithms “small data.” Because in several cases the accuracies were similar between the larger and smaller data sets, we determined that we could cut down on our computation costs by using smaller data sets for the rest of our analysis. As you can see, the bilayered neural network had an accuracy of almost 95% in our trials.</a:t>
            </a:r>
            <a:endParaRPr sz="1200">
              <a:solidFill>
                <a:schemeClr val="dk1"/>
              </a:solidFill>
              <a:latin typeface="Times New Roman"/>
              <a:ea typeface="Times New Roman"/>
              <a:cs typeface="Times New Roman"/>
              <a:sym typeface="Times New Roman"/>
            </a:endParaRPr>
          </a:p>
          <a:p>
            <a:pPr indent="0" lvl="0" marL="0" rtl="0" algn="l">
              <a:lnSpc>
                <a:spcPct val="90000"/>
              </a:lnSpc>
              <a:spcBef>
                <a:spcPts val="1000"/>
              </a:spcBef>
              <a:spcAft>
                <a:spcPts val="0"/>
              </a:spcAft>
              <a:buClr>
                <a:schemeClr val="dk1"/>
              </a:buClr>
              <a:buSzPts val="1100"/>
              <a:buFont typeface="Arial"/>
              <a:buNone/>
            </a:pPr>
            <a:r>
              <a:rPr lang="en-US" sz="1200">
                <a:solidFill>
                  <a:schemeClr val="dk1"/>
                </a:solidFill>
                <a:latin typeface="Times New Roman"/>
                <a:ea typeface="Times New Roman"/>
                <a:cs typeface="Times New Roman"/>
                <a:sym typeface="Times New Roman"/>
              </a:rPr>
              <a:t>We also tested algorithms by inducing noise into the system, running principal component analysis, and trying smaller frequency ranges.</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5" name="Shape 125"/>
        <p:cNvGrpSpPr/>
        <p:nvPr/>
      </p:nvGrpSpPr>
      <p:grpSpPr>
        <a:xfrm>
          <a:off x="0" y="0"/>
          <a:ext cx="0" cy="0"/>
          <a:chOff x="0" y="0"/>
          <a:chExt cx="0" cy="0"/>
        </a:xfrm>
      </p:grpSpPr>
      <p:sp>
        <p:nvSpPr>
          <p:cNvPr id="126" name="Google Shape;126;g1626e429cb5_0_49: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127" name="Google Shape;127;g1626e429cb5_0_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a:t>Now we are moving on to our second step of the machine learning </a:t>
            </a:r>
            <a:r>
              <a:rPr lang="en-US"/>
              <a:t>algorithms. After the classification was determined, data was separated into bubble and loose categories. Between these two categories, four algorithms were made. We were able to determine the size and location of new bubble data and the size and location of new loosening data. On the next slide, we will show visually our results.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7" name="Shape 147"/>
        <p:cNvGrpSpPr/>
        <p:nvPr/>
      </p:nvGrpSpPr>
      <p:grpSpPr>
        <a:xfrm>
          <a:off x="0" y="0"/>
          <a:ext cx="0" cy="0"/>
          <a:chOff x="0" y="0"/>
          <a:chExt cx="0" cy="0"/>
        </a:xfrm>
      </p:grpSpPr>
      <p:sp>
        <p:nvSpPr>
          <p:cNvPr id="148" name="Google Shape;148;g1626e429cb5_0_8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149" name="Google Shape;149;g1626e429cb5_0_8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a:t>Here we are showing image representations of the results of our regression algorithms. The figure c, on the left, shows the results for the bubble size regression. This is a zoomed in image of the bubble along the implant-bone interface. Each color represents the data for a certain size of bubble. For example, the blue dots represent the predicted results of trials that had an actual size of .6 mm. The black line going through the blue dots is the actual size of .6 mm. Given the small scale of these defects, we consider our algorithm to detect bubble size to be a success.</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The other images show our location results. d-1 represents the bubble location results and d-2 represents the loosening location results. For the loosening, the location also varied with changes in length, which is why there are six colors represented on that figure. As you can see, each color is clumped by its location along the implant-bone interface.</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3" name="Shape 153"/>
        <p:cNvGrpSpPr/>
        <p:nvPr/>
      </p:nvGrpSpPr>
      <p:grpSpPr>
        <a:xfrm>
          <a:off x="0" y="0"/>
          <a:ext cx="0" cy="0"/>
          <a:chOff x="0" y="0"/>
          <a:chExt cx="0" cy="0"/>
        </a:xfrm>
      </p:grpSpPr>
      <p:sp>
        <p:nvSpPr>
          <p:cNvPr id="154" name="Google Shape;154;g1626e429cb5_0_10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155" name="Google Shape;155;g1626e429cb5_0_10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90000"/>
              </a:lnSpc>
              <a:spcBef>
                <a:spcPts val="1000"/>
              </a:spcBef>
              <a:spcAft>
                <a:spcPts val="0"/>
              </a:spcAft>
              <a:buClr>
                <a:schemeClr val="dk1"/>
              </a:buClr>
              <a:buSzPts val="1100"/>
              <a:buFont typeface="Arial"/>
              <a:buNone/>
            </a:pPr>
            <a:r>
              <a:rPr lang="en-US" sz="1200">
                <a:solidFill>
                  <a:schemeClr val="dk1"/>
                </a:solidFill>
                <a:latin typeface="Times New Roman"/>
                <a:ea typeface="Times New Roman"/>
                <a:cs typeface="Times New Roman"/>
                <a:sym typeface="Times New Roman"/>
              </a:rPr>
              <a:t>Engineering goals:</a:t>
            </a:r>
            <a:endParaRPr sz="1200">
              <a:solidFill>
                <a:schemeClr val="dk1"/>
              </a:solidFill>
              <a:latin typeface="Times New Roman"/>
              <a:ea typeface="Times New Roman"/>
              <a:cs typeface="Times New Roman"/>
              <a:sym typeface="Times New Roman"/>
            </a:endParaRPr>
          </a:p>
          <a:p>
            <a:pPr indent="-304800" lvl="0" marL="457200" rtl="0" algn="l">
              <a:lnSpc>
                <a:spcPct val="90000"/>
              </a:lnSpc>
              <a:spcBef>
                <a:spcPts val="1000"/>
              </a:spcBef>
              <a:spcAft>
                <a:spcPts val="0"/>
              </a:spcAft>
              <a:buClr>
                <a:schemeClr val="dk1"/>
              </a:buClr>
              <a:buSzPts val="1200"/>
              <a:buFont typeface="Times New Roman"/>
              <a:buChar char="•"/>
            </a:pPr>
            <a:r>
              <a:rPr lang="en-US" sz="1200">
                <a:solidFill>
                  <a:schemeClr val="dk1"/>
                </a:solidFill>
                <a:latin typeface="Times New Roman"/>
                <a:ea typeface="Times New Roman"/>
                <a:cs typeface="Times New Roman"/>
                <a:sym typeface="Times New Roman"/>
              </a:rPr>
              <a:t>8 piezoelectric sensors, evenly spaced around leg, even contact on the skin. Must have snug fit, but allow for vibration</a:t>
            </a:r>
            <a:endParaRPr sz="1200">
              <a:solidFill>
                <a:schemeClr val="dk1"/>
              </a:solidFill>
              <a:latin typeface="Times New Roman"/>
              <a:ea typeface="Times New Roman"/>
              <a:cs typeface="Times New Roman"/>
              <a:sym typeface="Times New Roman"/>
            </a:endParaRPr>
          </a:p>
          <a:p>
            <a:pPr indent="-304800" lvl="0" marL="457200" rtl="0" algn="l">
              <a:lnSpc>
                <a:spcPct val="90000"/>
              </a:lnSpc>
              <a:spcBef>
                <a:spcPts val="0"/>
              </a:spcBef>
              <a:spcAft>
                <a:spcPts val="0"/>
              </a:spcAft>
              <a:buClr>
                <a:schemeClr val="dk1"/>
              </a:buClr>
              <a:buSzPts val="1200"/>
              <a:buFont typeface="Times New Roman"/>
              <a:buChar char="•"/>
            </a:pPr>
            <a:r>
              <a:rPr lang="en-US" sz="1200">
                <a:solidFill>
                  <a:schemeClr val="dk1"/>
                </a:solidFill>
                <a:latin typeface="Times New Roman"/>
                <a:ea typeface="Times New Roman"/>
                <a:cs typeface="Times New Roman"/>
                <a:sym typeface="Times New Roman"/>
              </a:rPr>
              <a:t>Cuff must (be adaptable) to fit above and below knee</a:t>
            </a:r>
            <a:endParaRPr sz="1200">
              <a:solidFill>
                <a:schemeClr val="dk1"/>
              </a:solidFill>
              <a:latin typeface="Times New Roman"/>
              <a:ea typeface="Times New Roman"/>
              <a:cs typeface="Times New Roman"/>
              <a:sym typeface="Times New Roman"/>
            </a:endParaRPr>
          </a:p>
          <a:p>
            <a:pPr indent="-304800" lvl="0" marL="457200" rtl="0" algn="l">
              <a:lnSpc>
                <a:spcPct val="90000"/>
              </a:lnSpc>
              <a:spcBef>
                <a:spcPts val="0"/>
              </a:spcBef>
              <a:spcAft>
                <a:spcPts val="0"/>
              </a:spcAft>
              <a:buClr>
                <a:schemeClr val="dk1"/>
              </a:buClr>
              <a:buSzPts val="1200"/>
              <a:buFont typeface="Times New Roman"/>
              <a:buChar char="•"/>
            </a:pPr>
            <a:r>
              <a:rPr lang="en-US" sz="1200">
                <a:solidFill>
                  <a:schemeClr val="dk1"/>
                </a:solidFill>
                <a:latin typeface="Times New Roman"/>
                <a:ea typeface="Times New Roman"/>
                <a:cs typeface="Times New Roman"/>
                <a:sym typeface="Times New Roman"/>
              </a:rPr>
              <a:t>Wiring capabilities</a:t>
            </a:r>
            <a:endParaRPr sz="1200">
              <a:solidFill>
                <a:schemeClr val="dk1"/>
              </a:solidFill>
              <a:latin typeface="Times New Roman"/>
              <a:ea typeface="Times New Roman"/>
              <a:cs typeface="Times New Roman"/>
              <a:sym typeface="Times New Roman"/>
            </a:endParaRPr>
          </a:p>
          <a:p>
            <a:pPr indent="-304800" lvl="0" marL="457200" rtl="0" algn="l">
              <a:lnSpc>
                <a:spcPct val="90000"/>
              </a:lnSpc>
              <a:spcBef>
                <a:spcPts val="0"/>
              </a:spcBef>
              <a:spcAft>
                <a:spcPts val="0"/>
              </a:spcAft>
              <a:buClr>
                <a:schemeClr val="dk1"/>
              </a:buClr>
              <a:buSzPts val="1200"/>
              <a:buFont typeface="Times New Roman"/>
              <a:buChar char="•"/>
            </a:pPr>
            <a:r>
              <a:rPr lang="en-US" sz="1200">
                <a:solidFill>
                  <a:schemeClr val="dk1"/>
                </a:solidFill>
                <a:latin typeface="Times New Roman"/>
                <a:ea typeface="Times New Roman"/>
                <a:cs typeface="Times New Roman"/>
                <a:sym typeface="Times New Roman"/>
              </a:rPr>
              <a:t>Must have different size ranges</a:t>
            </a:r>
            <a:endParaRPr sz="1200">
              <a:solidFill>
                <a:schemeClr val="dk1"/>
              </a:solidFill>
              <a:latin typeface="Times New Roman"/>
              <a:ea typeface="Times New Roman"/>
              <a:cs typeface="Times New Roman"/>
              <a:sym typeface="Times New Roman"/>
            </a:endParaRPr>
          </a:p>
          <a:p>
            <a:pPr indent="0" lvl="0" marL="0" rtl="0" algn="l">
              <a:spcBef>
                <a:spcPts val="0"/>
              </a:spcBef>
              <a:spcAft>
                <a:spcPts val="0"/>
              </a:spcAft>
              <a:buNone/>
            </a:pPr>
            <a:r>
              <a:t/>
            </a:r>
            <a:endParaRPr/>
          </a:p>
          <a:p>
            <a:pPr indent="0" lvl="0" marL="0" rtl="0" algn="l">
              <a:spcBef>
                <a:spcPts val="0"/>
              </a:spcBef>
              <a:spcAft>
                <a:spcPts val="0"/>
              </a:spcAft>
              <a:buNone/>
            </a:pPr>
            <a:r>
              <a:rPr lang="en-US"/>
              <a:t>Here are initial designs for the cuff</a:t>
            </a:r>
            <a:endParaRPr/>
          </a:p>
          <a:p>
            <a:pPr indent="-298450" lvl="0" marL="457200" rtl="0" algn="l">
              <a:spcBef>
                <a:spcPts val="0"/>
              </a:spcBef>
              <a:spcAft>
                <a:spcPts val="0"/>
              </a:spcAft>
              <a:buSzPts val="1100"/>
              <a:buAutoNum type="arabicPeriod"/>
            </a:pPr>
            <a:r>
              <a:rPr lang="en-US"/>
              <a:t>modular design for a snap-together assembly </a:t>
            </a:r>
            <a:endParaRPr/>
          </a:p>
          <a:p>
            <a:pPr indent="-298450" lvl="1" marL="914400" rtl="0" algn="l">
              <a:spcBef>
                <a:spcPts val="0"/>
              </a:spcBef>
              <a:spcAft>
                <a:spcPts val="0"/>
              </a:spcAft>
              <a:buSzPts val="1100"/>
              <a:buAutoNum type="alphaLcPeriod"/>
            </a:pPr>
            <a:r>
              <a:rPr lang="en-US"/>
              <a:t>downsides: although can make different sizes, because of the limit in size ranges and placement of sensor slots, sensors cannot be 100% even spread around circumference</a:t>
            </a:r>
            <a:endParaRPr/>
          </a:p>
          <a:p>
            <a:pPr indent="-298450" lvl="0" marL="457200" rtl="0" algn="l">
              <a:spcBef>
                <a:spcPts val="0"/>
              </a:spcBef>
              <a:spcAft>
                <a:spcPts val="0"/>
              </a:spcAft>
              <a:buSzPts val="1100"/>
              <a:buAutoNum type="arabicPeriod"/>
            </a:pPr>
            <a:r>
              <a:rPr lang="en-US"/>
              <a:t>Our </a:t>
            </a:r>
            <a:r>
              <a:rPr lang="en-US"/>
              <a:t>initial</a:t>
            </a:r>
            <a:r>
              <a:rPr lang="en-US"/>
              <a:t> full cuff design</a:t>
            </a:r>
            <a:endParaRPr/>
          </a:p>
          <a:p>
            <a:pPr indent="-298450" lvl="1" marL="914400" rtl="0" algn="l">
              <a:spcBef>
                <a:spcPts val="0"/>
              </a:spcBef>
              <a:spcAft>
                <a:spcPts val="0"/>
              </a:spcAft>
              <a:buSzPts val="1100"/>
              <a:buAutoNum type="alphaLcPeriod"/>
            </a:pPr>
            <a:r>
              <a:rPr lang="en-US"/>
              <a:t>gave us the stretch and symmetry needed</a:t>
            </a:r>
            <a:endParaRPr/>
          </a:p>
          <a:p>
            <a:pPr indent="-298450" lvl="1" marL="914400" rtl="0" algn="l">
              <a:spcBef>
                <a:spcPts val="0"/>
              </a:spcBef>
              <a:spcAft>
                <a:spcPts val="0"/>
              </a:spcAft>
              <a:buSzPts val="1100"/>
              <a:buAutoNum type="alphaLcPeriod"/>
            </a:pPr>
            <a:r>
              <a:rPr lang="en-US"/>
              <a:t>downsides: due to the zig-zag pattern that we implemented, the cuff was breaking along the straight edge (show with laser pointer)</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3" name="Shape 163"/>
        <p:cNvGrpSpPr/>
        <p:nvPr/>
      </p:nvGrpSpPr>
      <p:grpSpPr>
        <a:xfrm>
          <a:off x="0" y="0"/>
          <a:ext cx="0" cy="0"/>
          <a:chOff x="0" y="0"/>
          <a:chExt cx="0" cy="0"/>
        </a:xfrm>
      </p:grpSpPr>
      <p:sp>
        <p:nvSpPr>
          <p:cNvPr id="164" name="Google Shape;164;g1626e429cb5_0_19: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165" name="Google Shape;165;g1626e429cb5_0_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a:t>Here is our finalized design, after many iterations.</a:t>
            </a:r>
            <a:endParaRPr/>
          </a:p>
          <a:p>
            <a:pPr indent="0" lvl="0" marL="0" rtl="0" algn="l">
              <a:spcBef>
                <a:spcPts val="0"/>
              </a:spcBef>
              <a:spcAft>
                <a:spcPts val="0"/>
              </a:spcAft>
              <a:buNone/>
            </a:pPr>
            <a:r>
              <a:rPr lang="en-US"/>
              <a:t>We changed our design to have coils that allowed for stretch without having any sharp angles that would cause force buildup and breakage</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We wanted direct,stable contact with the skin, hence the “I” bar addition</a:t>
            </a:r>
            <a:endParaRPr/>
          </a:p>
          <a:p>
            <a:pPr indent="0" lvl="0" marL="0" rtl="0" algn="l">
              <a:spcBef>
                <a:spcPts val="0"/>
              </a:spcBef>
              <a:spcAft>
                <a:spcPts val="0"/>
              </a:spcAft>
              <a:buNone/>
            </a:pPr>
            <a:r>
              <a:rPr lang="en-US"/>
              <a:t>We added hemispherical projections out of the internal of the sensor cuff in order to have air pockets to prevent vacuum within slot and allowed vibration</a:t>
            </a:r>
            <a:endParaRPr/>
          </a:p>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3" name="Shape 173"/>
        <p:cNvGrpSpPr/>
        <p:nvPr/>
      </p:nvGrpSpPr>
      <p:grpSpPr>
        <a:xfrm>
          <a:off x="0" y="0"/>
          <a:ext cx="0" cy="0"/>
          <a:chOff x="0" y="0"/>
          <a:chExt cx="0" cy="0"/>
        </a:xfrm>
      </p:grpSpPr>
      <p:sp>
        <p:nvSpPr>
          <p:cNvPr id="174" name="Google Shape;174;g1626e429cb5_0_3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175" name="Google Shape;175;g1626e429cb5_0_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a:t>Here are photos of our printed cuff with the sensors inserted. We printed on FormLabs with Flexible 80A resin. The cuff is built to fit the average calf and stretch to fit the quad above the knee as well.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0" name="Shape 180"/>
        <p:cNvGrpSpPr/>
        <p:nvPr/>
      </p:nvGrpSpPr>
      <p:grpSpPr>
        <a:xfrm>
          <a:off x="0" y="0"/>
          <a:ext cx="0" cy="0"/>
          <a:chOff x="0" y="0"/>
          <a:chExt cx="0" cy="0"/>
        </a:xfrm>
      </p:grpSpPr>
      <p:sp>
        <p:nvSpPr>
          <p:cNvPr id="181" name="Google Shape;181;g1626e429cb5_0_9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182" name="Google Shape;182;g1626e429cb5_0_9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a:t>Give a brief summary of each part of the project (physical cuff design w piezoelectric sensors, COMSOL simulation, machine learning predictive models)</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Explain what’s next for the project (condense code into one software, connect cuff to algorithms, record data from the cuff on cadaver knee joints)</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6" name="Shape 186"/>
        <p:cNvGrpSpPr/>
        <p:nvPr/>
      </p:nvGrpSpPr>
      <p:grpSpPr>
        <a:xfrm>
          <a:off x="0" y="0"/>
          <a:ext cx="0" cy="0"/>
          <a:chOff x="0" y="0"/>
          <a:chExt cx="0" cy="0"/>
        </a:xfrm>
      </p:grpSpPr>
      <p:sp>
        <p:nvSpPr>
          <p:cNvPr id="187" name="Google Shape;187;g1626e429cb5_0_107: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188" name="Google Shape;188;g1626e429cb5_0_10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1" name="Shape 191"/>
        <p:cNvGrpSpPr/>
        <p:nvPr/>
      </p:nvGrpSpPr>
      <p:grpSpPr>
        <a:xfrm>
          <a:off x="0" y="0"/>
          <a:ext cx="0" cy="0"/>
          <a:chOff x="0" y="0"/>
          <a:chExt cx="0" cy="0"/>
        </a:xfrm>
      </p:grpSpPr>
      <p:sp>
        <p:nvSpPr>
          <p:cNvPr id="192" name="Google Shape;192;g16649dd6adf_0_2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193" name="Google Shape;193;g16649dd6adf_0_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7" name="Shape 197"/>
        <p:cNvGrpSpPr/>
        <p:nvPr/>
      </p:nvGrpSpPr>
      <p:grpSpPr>
        <a:xfrm>
          <a:off x="0" y="0"/>
          <a:ext cx="0" cy="0"/>
          <a:chOff x="0" y="0"/>
          <a:chExt cx="0" cy="0"/>
        </a:xfrm>
      </p:grpSpPr>
      <p:sp>
        <p:nvSpPr>
          <p:cNvPr id="198" name="Google Shape;198;g16649dd6adf_0_14: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199" name="Google Shape;199;g16649dd6adf_0_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8" name="Shape 208"/>
        <p:cNvGrpSpPr/>
        <p:nvPr/>
      </p:nvGrpSpPr>
      <p:grpSpPr>
        <a:xfrm>
          <a:off x="0" y="0"/>
          <a:ext cx="0" cy="0"/>
          <a:chOff x="0" y="0"/>
          <a:chExt cx="0" cy="0"/>
        </a:xfrm>
      </p:grpSpPr>
      <p:sp>
        <p:nvSpPr>
          <p:cNvPr id="209" name="Google Shape;209;g1626e429cb5_0_7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210" name="Google Shape;210;g1626e429cb5_0_7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90000"/>
              </a:lnSpc>
              <a:spcBef>
                <a:spcPts val="1000"/>
              </a:spcBef>
              <a:spcAft>
                <a:spcPts val="0"/>
              </a:spcAft>
              <a:buNone/>
            </a:pPr>
            <a:r>
              <a:t/>
            </a:r>
            <a:endParaRPr sz="1200">
              <a:solidFill>
                <a:schemeClr val="dk1"/>
              </a:solidFill>
              <a:latin typeface="Times New Roman"/>
              <a:ea typeface="Times New Roman"/>
              <a:cs typeface="Times New Roman"/>
              <a:sym typeface="Times New Roman"/>
            </a:endParaRPr>
          </a:p>
          <a:p>
            <a:pPr indent="0" lvl="0" marL="0" rtl="0" algn="l">
              <a:lnSpc>
                <a:spcPct val="90000"/>
              </a:lnSpc>
              <a:spcBef>
                <a:spcPts val="1000"/>
              </a:spcBef>
              <a:spcAft>
                <a:spcPts val="0"/>
              </a:spcAft>
              <a:buNone/>
            </a:pPr>
            <a:r>
              <a:t/>
            </a:r>
            <a:endParaRPr sz="1600">
              <a:solidFill>
                <a:schemeClr val="dk1"/>
              </a:solidFill>
              <a:latin typeface="Times New Roman"/>
              <a:ea typeface="Times New Roman"/>
              <a:cs typeface="Times New Roman"/>
              <a:sym typeface="Times New Roman"/>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4" name="Shape 214"/>
        <p:cNvGrpSpPr/>
        <p:nvPr/>
      </p:nvGrpSpPr>
      <p:grpSpPr>
        <a:xfrm>
          <a:off x="0" y="0"/>
          <a:ext cx="0" cy="0"/>
          <a:chOff x="0" y="0"/>
          <a:chExt cx="0" cy="0"/>
        </a:xfrm>
      </p:grpSpPr>
      <p:sp>
        <p:nvSpPr>
          <p:cNvPr id="215" name="Google Shape;215;g16649dd6adf_0_37: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216" name="Google Shape;216;g16649dd6adf_0_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0" name="Shape 220"/>
        <p:cNvGrpSpPr/>
        <p:nvPr/>
      </p:nvGrpSpPr>
      <p:grpSpPr>
        <a:xfrm>
          <a:off x="0" y="0"/>
          <a:ext cx="0" cy="0"/>
          <a:chOff x="0" y="0"/>
          <a:chExt cx="0" cy="0"/>
        </a:xfrm>
      </p:grpSpPr>
      <p:sp>
        <p:nvSpPr>
          <p:cNvPr id="221" name="Google Shape;221;g1626e429cb5_0_78: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222" name="Google Shape;222;g1626e429cb5_0_7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6" name="Shape 226"/>
        <p:cNvGrpSpPr/>
        <p:nvPr/>
      </p:nvGrpSpPr>
      <p:grpSpPr>
        <a:xfrm>
          <a:off x="0" y="0"/>
          <a:ext cx="0" cy="0"/>
          <a:chOff x="0" y="0"/>
          <a:chExt cx="0" cy="0"/>
        </a:xfrm>
      </p:grpSpPr>
      <p:sp>
        <p:nvSpPr>
          <p:cNvPr id="227" name="Google Shape;227;g16649dd6adf_0_3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228" name="Google Shape;228;g16649dd6adf_0_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3.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3.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3.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3.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3.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3.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8.jpg"/><Relationship Id="rId3" Type="http://schemas.openxmlformats.org/officeDocument/2006/relationships/image" Target="../media/image7.pn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p:cSld name="Blank">
    <p:bg>
      <p:bgPr>
        <a:solidFill>
          <a:schemeClr val="lt1"/>
        </a:solidFill>
      </p:bgPr>
    </p:bg>
    <p:spTree>
      <p:nvGrpSpPr>
        <p:cNvPr id="6" name="Shape 6"/>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Slide - One Box with Title">
  <p:cSld name="Content Slide - One Box with Title">
    <p:bg>
      <p:bgPr>
        <a:solidFill>
          <a:schemeClr val="lt1"/>
        </a:solidFill>
      </p:bgPr>
    </p:bg>
    <p:spTree>
      <p:nvGrpSpPr>
        <p:cNvPr id="7" name="Shape 7"/>
        <p:cNvGrpSpPr/>
        <p:nvPr/>
      </p:nvGrpSpPr>
      <p:grpSpPr>
        <a:xfrm>
          <a:off x="0" y="0"/>
          <a:ext cx="0" cy="0"/>
          <a:chOff x="0" y="0"/>
          <a:chExt cx="0" cy="0"/>
        </a:xfrm>
      </p:grpSpPr>
      <p:sp>
        <p:nvSpPr>
          <p:cNvPr id="8" name="Google Shape;8;p11"/>
          <p:cNvSpPr/>
          <p:nvPr/>
        </p:nvSpPr>
        <p:spPr>
          <a:xfrm>
            <a:off x="0" y="6263981"/>
            <a:ext cx="12191996" cy="594019"/>
          </a:xfrm>
          <a:prstGeom prst="rect">
            <a:avLst/>
          </a:prstGeom>
          <a:gradFill>
            <a:gsLst>
              <a:gs pos="0">
                <a:srgbClr val="002858"/>
              </a:gs>
              <a:gs pos="100000">
                <a:srgbClr val="BF0A30"/>
              </a:gs>
            </a:gsLst>
            <a:lin ang="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9" name="Google Shape;9;p11"/>
          <p:cNvSpPr txBox="1"/>
          <p:nvPr>
            <p:ph idx="1" type="body"/>
          </p:nvPr>
        </p:nvSpPr>
        <p:spPr>
          <a:xfrm>
            <a:off x="185737" y="1872706"/>
            <a:ext cx="11820525" cy="4189427"/>
          </a:xfrm>
          <a:prstGeom prst="rect">
            <a:avLst/>
          </a:prstGeom>
          <a:noFill/>
          <a:ln>
            <a:noFill/>
          </a:ln>
        </p:spPr>
        <p:txBody>
          <a:bodyPr anchorCtr="0" anchor="t" bIns="45700" lIns="91425" spcFirstLastPara="1" rIns="91425" wrap="square" tIns="45700">
            <a:noAutofit/>
          </a:bodyPr>
          <a:lstStyle>
            <a:lvl1pPr indent="-406400" lvl="0" marL="457200" marR="0" rtl="0" algn="l">
              <a:lnSpc>
                <a:spcPct val="90000"/>
              </a:lnSpc>
              <a:spcBef>
                <a:spcPts val="1000"/>
              </a:spcBef>
              <a:spcAft>
                <a:spcPts val="0"/>
              </a:spcAft>
              <a:buClr>
                <a:schemeClr val="dk1"/>
              </a:buClr>
              <a:buSzPts val="2800"/>
              <a:buFont typeface="Arial"/>
              <a:buChar char="•"/>
              <a:defRPr b="1" i="0" sz="2800" u="none" cap="none" strike="noStrike">
                <a:solidFill>
                  <a:schemeClr val="dk1"/>
                </a:solidFill>
                <a:latin typeface="Poppins"/>
                <a:ea typeface="Poppins"/>
                <a:cs typeface="Poppins"/>
                <a:sym typeface="Poppins"/>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Poppins"/>
                <a:ea typeface="Poppins"/>
                <a:cs typeface="Poppins"/>
                <a:sym typeface="Poppins"/>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Poppins"/>
                <a:ea typeface="Poppins"/>
                <a:cs typeface="Poppins"/>
                <a:sym typeface="Poppins"/>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Poppins"/>
                <a:ea typeface="Poppins"/>
                <a:cs typeface="Poppins"/>
                <a:sym typeface="Poppins"/>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Poppins"/>
                <a:ea typeface="Poppins"/>
                <a:cs typeface="Poppins"/>
                <a:sym typeface="Poppins"/>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pic>
        <p:nvPicPr>
          <p:cNvPr id="10" name="Google Shape;10;p11"/>
          <p:cNvPicPr preferRelativeResize="0"/>
          <p:nvPr/>
        </p:nvPicPr>
        <p:blipFill rotWithShape="1">
          <a:blip r:embed="rId2">
            <a:alphaModFix/>
          </a:blip>
          <a:srcRect b="0" l="0" r="0" t="0"/>
          <a:stretch/>
        </p:blipFill>
        <p:spPr>
          <a:xfrm>
            <a:off x="-1" y="0"/>
            <a:ext cx="12192000" cy="903111"/>
          </a:xfrm>
          <a:prstGeom prst="rect">
            <a:avLst/>
          </a:prstGeom>
          <a:noFill/>
          <a:ln>
            <a:noFill/>
          </a:ln>
        </p:spPr>
      </p:pic>
      <p:sp>
        <p:nvSpPr>
          <p:cNvPr id="11" name="Google Shape;11;p11"/>
          <p:cNvSpPr txBox="1"/>
          <p:nvPr>
            <p:ph type="title"/>
          </p:nvPr>
        </p:nvSpPr>
        <p:spPr>
          <a:xfrm>
            <a:off x="185738" y="1104959"/>
            <a:ext cx="11820524" cy="565899"/>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chemeClr val="dk1"/>
              </a:buClr>
              <a:buSzPts val="4400"/>
              <a:buFont typeface="Poppins"/>
              <a:buNone/>
              <a:defRPr b="1" i="0" sz="4400" u="none" cap="none" strike="noStrike">
                <a:solidFill>
                  <a:schemeClr val="dk1"/>
                </a:solidFill>
                <a:latin typeface="Poppins"/>
                <a:ea typeface="Poppins"/>
                <a:cs typeface="Poppins"/>
                <a:sym typeface="Poppins"/>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2" name="Google Shape;12;p11"/>
          <p:cNvSpPr txBox="1"/>
          <p:nvPr/>
        </p:nvSpPr>
        <p:spPr>
          <a:xfrm>
            <a:off x="3389045" y="6336523"/>
            <a:ext cx="5413903" cy="477054"/>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i="0" lang="en-US" sz="2500" u="none" cap="none" strike="noStrike">
                <a:solidFill>
                  <a:schemeClr val="lt1"/>
                </a:solidFill>
                <a:latin typeface="Poppins"/>
                <a:ea typeface="Poppins"/>
                <a:cs typeface="Poppins"/>
                <a:sym typeface="Poppins"/>
              </a:rPr>
              <a:t>www.BMES.org/annualmeeting</a:t>
            </a:r>
            <a:endParaRPr/>
          </a:p>
        </p:txBody>
      </p:sp>
      <p:sp>
        <p:nvSpPr>
          <p:cNvPr id="13" name="Google Shape;13;p11"/>
          <p:cNvSpPr txBox="1"/>
          <p:nvPr/>
        </p:nvSpPr>
        <p:spPr>
          <a:xfrm>
            <a:off x="10174609" y="6380946"/>
            <a:ext cx="2017387" cy="477054"/>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i="0" lang="en-US" sz="2500" u="none" cap="none" strike="noStrike">
                <a:solidFill>
                  <a:schemeClr val="lt1"/>
                </a:solidFill>
                <a:latin typeface="Poppins"/>
                <a:ea typeface="Poppins"/>
                <a:cs typeface="Poppins"/>
                <a:sym typeface="Poppins"/>
              </a:rPr>
              <a:t>#BMES2022</a:t>
            </a:r>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Content Slide - One Box">
  <p:cSld name="1_Content Slide - One Box">
    <p:bg>
      <p:bgPr>
        <a:solidFill>
          <a:schemeClr val="lt1"/>
        </a:solidFill>
      </p:bgPr>
    </p:bg>
    <p:spTree>
      <p:nvGrpSpPr>
        <p:cNvPr id="14" name="Shape 14"/>
        <p:cNvGrpSpPr/>
        <p:nvPr/>
      </p:nvGrpSpPr>
      <p:grpSpPr>
        <a:xfrm>
          <a:off x="0" y="0"/>
          <a:ext cx="0" cy="0"/>
          <a:chOff x="0" y="0"/>
          <a:chExt cx="0" cy="0"/>
        </a:xfrm>
      </p:grpSpPr>
      <p:sp>
        <p:nvSpPr>
          <p:cNvPr id="15" name="Google Shape;15;p12"/>
          <p:cNvSpPr txBox="1"/>
          <p:nvPr>
            <p:ph idx="1" type="body"/>
          </p:nvPr>
        </p:nvSpPr>
        <p:spPr>
          <a:xfrm>
            <a:off x="185737" y="1235418"/>
            <a:ext cx="11820525" cy="4852561"/>
          </a:xfrm>
          <a:prstGeom prst="rect">
            <a:avLst/>
          </a:prstGeom>
          <a:noFill/>
          <a:ln>
            <a:noFill/>
          </a:ln>
        </p:spPr>
        <p:txBody>
          <a:bodyPr anchorCtr="0" anchor="t" bIns="45700" lIns="91425" spcFirstLastPara="1" rIns="91425" wrap="square" tIns="45700">
            <a:noAutofit/>
          </a:bodyPr>
          <a:lstStyle>
            <a:lvl1pPr indent="-406400" lvl="0" marL="457200" marR="0" rtl="0" algn="l">
              <a:lnSpc>
                <a:spcPct val="90000"/>
              </a:lnSpc>
              <a:spcBef>
                <a:spcPts val="1000"/>
              </a:spcBef>
              <a:spcAft>
                <a:spcPts val="0"/>
              </a:spcAft>
              <a:buClr>
                <a:schemeClr val="dk1"/>
              </a:buClr>
              <a:buSzPts val="2800"/>
              <a:buFont typeface="Arial"/>
              <a:buChar char="•"/>
              <a:defRPr b="1" i="0" sz="2800" u="none" cap="none" strike="noStrike">
                <a:solidFill>
                  <a:schemeClr val="dk1"/>
                </a:solidFill>
                <a:latin typeface="Poppins"/>
                <a:ea typeface="Poppins"/>
                <a:cs typeface="Poppins"/>
                <a:sym typeface="Poppins"/>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Poppins"/>
                <a:ea typeface="Poppins"/>
                <a:cs typeface="Poppins"/>
                <a:sym typeface="Poppins"/>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Poppins"/>
                <a:ea typeface="Poppins"/>
                <a:cs typeface="Poppins"/>
                <a:sym typeface="Poppins"/>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Poppins"/>
                <a:ea typeface="Poppins"/>
                <a:cs typeface="Poppins"/>
                <a:sym typeface="Poppins"/>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Poppins"/>
                <a:ea typeface="Poppins"/>
                <a:cs typeface="Poppins"/>
                <a:sym typeface="Poppins"/>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pic>
        <p:nvPicPr>
          <p:cNvPr id="16" name="Google Shape;16;p12"/>
          <p:cNvPicPr preferRelativeResize="0"/>
          <p:nvPr/>
        </p:nvPicPr>
        <p:blipFill rotWithShape="1">
          <a:blip r:embed="rId2">
            <a:alphaModFix/>
          </a:blip>
          <a:srcRect b="0" l="0" r="0" t="0"/>
          <a:stretch/>
        </p:blipFill>
        <p:spPr>
          <a:xfrm>
            <a:off x="-1" y="0"/>
            <a:ext cx="12192000" cy="903111"/>
          </a:xfrm>
          <a:prstGeom prst="rect">
            <a:avLst/>
          </a:prstGeom>
          <a:noFill/>
          <a:ln>
            <a:noFill/>
          </a:ln>
        </p:spPr>
      </p:pic>
      <p:sp>
        <p:nvSpPr>
          <p:cNvPr id="17" name="Google Shape;17;p12"/>
          <p:cNvSpPr/>
          <p:nvPr/>
        </p:nvSpPr>
        <p:spPr>
          <a:xfrm>
            <a:off x="0" y="6263981"/>
            <a:ext cx="12191996" cy="594019"/>
          </a:xfrm>
          <a:prstGeom prst="rect">
            <a:avLst/>
          </a:prstGeom>
          <a:gradFill>
            <a:gsLst>
              <a:gs pos="0">
                <a:srgbClr val="002858"/>
              </a:gs>
              <a:gs pos="100000">
                <a:srgbClr val="BF0A30"/>
              </a:gs>
            </a:gsLst>
            <a:lin ang="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8" name="Google Shape;18;p12"/>
          <p:cNvSpPr txBox="1"/>
          <p:nvPr/>
        </p:nvSpPr>
        <p:spPr>
          <a:xfrm>
            <a:off x="3389045" y="6336523"/>
            <a:ext cx="5413903" cy="477054"/>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i="0" lang="en-US" sz="2500" u="none" cap="none" strike="noStrike">
                <a:solidFill>
                  <a:schemeClr val="lt1"/>
                </a:solidFill>
                <a:latin typeface="Poppins"/>
                <a:ea typeface="Poppins"/>
                <a:cs typeface="Poppins"/>
                <a:sym typeface="Poppins"/>
              </a:rPr>
              <a:t>www.BMES.org/annualmeeting</a:t>
            </a:r>
            <a:endParaRPr/>
          </a:p>
        </p:txBody>
      </p:sp>
      <p:sp>
        <p:nvSpPr>
          <p:cNvPr id="19" name="Google Shape;19;p12"/>
          <p:cNvSpPr txBox="1"/>
          <p:nvPr/>
        </p:nvSpPr>
        <p:spPr>
          <a:xfrm>
            <a:off x="10174609" y="6380946"/>
            <a:ext cx="2017387" cy="477054"/>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i="0" lang="en-US" sz="2500" u="none" cap="none" strike="noStrike">
                <a:solidFill>
                  <a:schemeClr val="lt1"/>
                </a:solidFill>
                <a:latin typeface="Poppins"/>
                <a:ea typeface="Poppins"/>
                <a:cs typeface="Poppins"/>
                <a:sym typeface="Poppins"/>
              </a:rPr>
              <a:t>#BMES2022</a:t>
            </a:r>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Slide - Comparison">
  <p:cSld name="Content Slide - Comparison">
    <p:bg>
      <p:bgPr>
        <a:solidFill>
          <a:schemeClr val="lt1"/>
        </a:solidFill>
      </p:bgPr>
    </p:bg>
    <p:spTree>
      <p:nvGrpSpPr>
        <p:cNvPr id="20" name="Shape 20"/>
        <p:cNvGrpSpPr/>
        <p:nvPr/>
      </p:nvGrpSpPr>
      <p:grpSpPr>
        <a:xfrm>
          <a:off x="0" y="0"/>
          <a:ext cx="0" cy="0"/>
          <a:chOff x="0" y="0"/>
          <a:chExt cx="0" cy="0"/>
        </a:xfrm>
      </p:grpSpPr>
      <p:sp>
        <p:nvSpPr>
          <p:cNvPr id="21" name="Google Shape;21;p13"/>
          <p:cNvSpPr txBox="1"/>
          <p:nvPr>
            <p:ph idx="1" type="body"/>
          </p:nvPr>
        </p:nvSpPr>
        <p:spPr>
          <a:xfrm>
            <a:off x="196476" y="1090909"/>
            <a:ext cx="5763485" cy="4973008"/>
          </a:xfrm>
          <a:prstGeom prst="rect">
            <a:avLst/>
          </a:prstGeom>
          <a:noFill/>
          <a:ln>
            <a:noFill/>
          </a:ln>
        </p:spPr>
        <p:txBody>
          <a:bodyPr anchorCtr="0" anchor="t" bIns="45700" lIns="91425" spcFirstLastPara="1" rIns="91425" wrap="square" tIns="45700">
            <a:noAutofit/>
          </a:bodyPr>
          <a:lstStyle>
            <a:lvl1pPr indent="-406400" lvl="0" marL="457200" marR="0" rtl="0" algn="l">
              <a:lnSpc>
                <a:spcPct val="90000"/>
              </a:lnSpc>
              <a:spcBef>
                <a:spcPts val="1000"/>
              </a:spcBef>
              <a:spcAft>
                <a:spcPts val="0"/>
              </a:spcAft>
              <a:buClr>
                <a:schemeClr val="dk1"/>
              </a:buClr>
              <a:buSzPts val="2800"/>
              <a:buFont typeface="Arial"/>
              <a:buChar char="•"/>
              <a:defRPr b="1" i="0" sz="2800" u="none" cap="none" strike="noStrike">
                <a:solidFill>
                  <a:schemeClr val="dk1"/>
                </a:solidFill>
                <a:latin typeface="Poppins"/>
                <a:ea typeface="Poppins"/>
                <a:cs typeface="Poppins"/>
                <a:sym typeface="Poppins"/>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Poppins"/>
                <a:ea typeface="Poppins"/>
                <a:cs typeface="Poppins"/>
                <a:sym typeface="Poppins"/>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Poppins"/>
                <a:ea typeface="Poppins"/>
                <a:cs typeface="Poppins"/>
                <a:sym typeface="Poppins"/>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Poppins"/>
                <a:ea typeface="Poppins"/>
                <a:cs typeface="Poppins"/>
                <a:sym typeface="Poppins"/>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Poppins"/>
                <a:ea typeface="Poppins"/>
                <a:cs typeface="Poppins"/>
                <a:sym typeface="Poppins"/>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22" name="Google Shape;22;p13"/>
          <p:cNvSpPr txBox="1"/>
          <p:nvPr>
            <p:ph idx="2" type="body"/>
          </p:nvPr>
        </p:nvSpPr>
        <p:spPr>
          <a:xfrm>
            <a:off x="6225983" y="1090908"/>
            <a:ext cx="5763485" cy="4973008"/>
          </a:xfrm>
          <a:prstGeom prst="rect">
            <a:avLst/>
          </a:prstGeom>
          <a:noFill/>
          <a:ln>
            <a:noFill/>
          </a:ln>
        </p:spPr>
        <p:txBody>
          <a:bodyPr anchorCtr="0" anchor="t" bIns="45700" lIns="91425" spcFirstLastPara="1" rIns="91425" wrap="square" tIns="45700">
            <a:noAutofit/>
          </a:bodyPr>
          <a:lstStyle>
            <a:lvl1pPr indent="-406400" lvl="0" marL="457200" marR="0" rtl="0" algn="l">
              <a:lnSpc>
                <a:spcPct val="90000"/>
              </a:lnSpc>
              <a:spcBef>
                <a:spcPts val="1000"/>
              </a:spcBef>
              <a:spcAft>
                <a:spcPts val="0"/>
              </a:spcAft>
              <a:buClr>
                <a:schemeClr val="dk1"/>
              </a:buClr>
              <a:buSzPts val="2800"/>
              <a:buFont typeface="Arial"/>
              <a:buChar char="•"/>
              <a:defRPr b="1" i="0" sz="2800" u="none" cap="none" strike="noStrike">
                <a:solidFill>
                  <a:schemeClr val="dk1"/>
                </a:solidFill>
                <a:latin typeface="Poppins"/>
                <a:ea typeface="Poppins"/>
                <a:cs typeface="Poppins"/>
                <a:sym typeface="Poppins"/>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Poppins"/>
                <a:ea typeface="Poppins"/>
                <a:cs typeface="Poppins"/>
                <a:sym typeface="Poppins"/>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Poppins"/>
                <a:ea typeface="Poppins"/>
                <a:cs typeface="Poppins"/>
                <a:sym typeface="Poppins"/>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Poppins"/>
                <a:ea typeface="Poppins"/>
                <a:cs typeface="Poppins"/>
                <a:sym typeface="Poppins"/>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Poppins"/>
                <a:ea typeface="Poppins"/>
                <a:cs typeface="Poppins"/>
                <a:sym typeface="Poppins"/>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pic>
        <p:nvPicPr>
          <p:cNvPr id="23" name="Google Shape;23;p13"/>
          <p:cNvPicPr preferRelativeResize="0"/>
          <p:nvPr/>
        </p:nvPicPr>
        <p:blipFill rotWithShape="1">
          <a:blip r:embed="rId2">
            <a:alphaModFix/>
          </a:blip>
          <a:srcRect b="0" l="0" r="0" t="0"/>
          <a:stretch/>
        </p:blipFill>
        <p:spPr>
          <a:xfrm>
            <a:off x="-1" y="0"/>
            <a:ext cx="12192000" cy="903111"/>
          </a:xfrm>
          <a:prstGeom prst="rect">
            <a:avLst/>
          </a:prstGeom>
          <a:noFill/>
          <a:ln>
            <a:noFill/>
          </a:ln>
        </p:spPr>
      </p:pic>
      <p:sp>
        <p:nvSpPr>
          <p:cNvPr id="24" name="Google Shape;24;p13"/>
          <p:cNvSpPr/>
          <p:nvPr/>
        </p:nvSpPr>
        <p:spPr>
          <a:xfrm>
            <a:off x="0" y="6263981"/>
            <a:ext cx="12191996" cy="594019"/>
          </a:xfrm>
          <a:prstGeom prst="rect">
            <a:avLst/>
          </a:prstGeom>
          <a:gradFill>
            <a:gsLst>
              <a:gs pos="0">
                <a:srgbClr val="002858"/>
              </a:gs>
              <a:gs pos="100000">
                <a:srgbClr val="BF0A30"/>
              </a:gs>
            </a:gsLst>
            <a:lin ang="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25" name="Google Shape;25;p13"/>
          <p:cNvSpPr txBox="1"/>
          <p:nvPr/>
        </p:nvSpPr>
        <p:spPr>
          <a:xfrm>
            <a:off x="3389045" y="6336523"/>
            <a:ext cx="5413903" cy="477054"/>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i="0" lang="en-US" sz="2500" u="none" cap="none" strike="noStrike">
                <a:solidFill>
                  <a:schemeClr val="lt1"/>
                </a:solidFill>
                <a:latin typeface="Poppins"/>
                <a:ea typeface="Poppins"/>
                <a:cs typeface="Poppins"/>
                <a:sym typeface="Poppins"/>
              </a:rPr>
              <a:t>www.BMES.org/annualmeeting</a:t>
            </a:r>
            <a:endParaRPr/>
          </a:p>
        </p:txBody>
      </p:sp>
      <p:sp>
        <p:nvSpPr>
          <p:cNvPr id="26" name="Google Shape;26;p13"/>
          <p:cNvSpPr txBox="1"/>
          <p:nvPr/>
        </p:nvSpPr>
        <p:spPr>
          <a:xfrm>
            <a:off x="10174609" y="6380946"/>
            <a:ext cx="2017387" cy="477054"/>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i="0" lang="en-US" sz="2500" u="none" cap="none" strike="noStrike">
                <a:solidFill>
                  <a:schemeClr val="lt1"/>
                </a:solidFill>
                <a:latin typeface="Poppins"/>
                <a:ea typeface="Poppins"/>
                <a:cs typeface="Poppins"/>
                <a:sym typeface="Poppins"/>
              </a:rPr>
              <a:t>#BMES2022</a:t>
            </a:r>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Slide - Three Boxes">
  <p:cSld name="Content Slide - Three Boxes">
    <p:bg>
      <p:bgPr>
        <a:solidFill>
          <a:schemeClr val="lt1"/>
        </a:solidFill>
      </p:bgPr>
    </p:bg>
    <p:spTree>
      <p:nvGrpSpPr>
        <p:cNvPr id="27" name="Shape 27"/>
        <p:cNvGrpSpPr/>
        <p:nvPr/>
      </p:nvGrpSpPr>
      <p:grpSpPr>
        <a:xfrm>
          <a:off x="0" y="0"/>
          <a:ext cx="0" cy="0"/>
          <a:chOff x="0" y="0"/>
          <a:chExt cx="0" cy="0"/>
        </a:xfrm>
      </p:grpSpPr>
      <p:sp>
        <p:nvSpPr>
          <p:cNvPr id="28" name="Google Shape;28;p14"/>
          <p:cNvSpPr txBox="1"/>
          <p:nvPr>
            <p:ph idx="1" type="body"/>
          </p:nvPr>
        </p:nvSpPr>
        <p:spPr>
          <a:xfrm>
            <a:off x="8237912" y="1102408"/>
            <a:ext cx="3765667" cy="4985572"/>
          </a:xfrm>
          <a:prstGeom prst="rect">
            <a:avLst/>
          </a:prstGeom>
          <a:noFill/>
          <a:ln>
            <a:noFill/>
          </a:ln>
        </p:spPr>
        <p:txBody>
          <a:bodyPr anchorCtr="0" anchor="t" bIns="45700" lIns="91425" spcFirstLastPara="1" rIns="91425" wrap="square" tIns="45700">
            <a:noAutofit/>
          </a:bodyPr>
          <a:lstStyle>
            <a:lvl1pPr indent="-406400" lvl="0" marL="457200" marR="0" rtl="0" algn="l">
              <a:lnSpc>
                <a:spcPct val="90000"/>
              </a:lnSpc>
              <a:spcBef>
                <a:spcPts val="1000"/>
              </a:spcBef>
              <a:spcAft>
                <a:spcPts val="0"/>
              </a:spcAft>
              <a:buClr>
                <a:schemeClr val="dk1"/>
              </a:buClr>
              <a:buSzPts val="2800"/>
              <a:buFont typeface="Arial"/>
              <a:buChar char="•"/>
              <a:defRPr b="1" i="0" sz="2800" u="none" cap="none" strike="noStrike">
                <a:solidFill>
                  <a:schemeClr val="dk1"/>
                </a:solidFill>
                <a:latin typeface="Poppins"/>
                <a:ea typeface="Poppins"/>
                <a:cs typeface="Poppins"/>
                <a:sym typeface="Poppins"/>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Poppins"/>
                <a:ea typeface="Poppins"/>
                <a:cs typeface="Poppins"/>
                <a:sym typeface="Poppins"/>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Poppins"/>
                <a:ea typeface="Poppins"/>
                <a:cs typeface="Poppins"/>
                <a:sym typeface="Poppins"/>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Poppins"/>
                <a:ea typeface="Poppins"/>
                <a:cs typeface="Poppins"/>
                <a:sym typeface="Poppins"/>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Poppins"/>
                <a:ea typeface="Poppins"/>
                <a:cs typeface="Poppins"/>
                <a:sym typeface="Poppins"/>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29" name="Google Shape;29;p14"/>
          <p:cNvSpPr txBox="1"/>
          <p:nvPr>
            <p:ph idx="2" type="body"/>
          </p:nvPr>
        </p:nvSpPr>
        <p:spPr>
          <a:xfrm>
            <a:off x="4213166" y="1102408"/>
            <a:ext cx="3765667" cy="4985572"/>
          </a:xfrm>
          <a:prstGeom prst="rect">
            <a:avLst/>
          </a:prstGeom>
          <a:noFill/>
          <a:ln>
            <a:noFill/>
          </a:ln>
        </p:spPr>
        <p:txBody>
          <a:bodyPr anchorCtr="0" anchor="t" bIns="45700" lIns="91425" spcFirstLastPara="1" rIns="91425" wrap="square" tIns="45700">
            <a:noAutofit/>
          </a:bodyPr>
          <a:lstStyle>
            <a:lvl1pPr indent="-406400" lvl="0" marL="457200" marR="0" rtl="0" algn="l">
              <a:lnSpc>
                <a:spcPct val="90000"/>
              </a:lnSpc>
              <a:spcBef>
                <a:spcPts val="1000"/>
              </a:spcBef>
              <a:spcAft>
                <a:spcPts val="0"/>
              </a:spcAft>
              <a:buClr>
                <a:schemeClr val="dk1"/>
              </a:buClr>
              <a:buSzPts val="2800"/>
              <a:buFont typeface="Arial"/>
              <a:buChar char="•"/>
              <a:defRPr b="1" i="0" sz="2800" u="none" cap="none" strike="noStrike">
                <a:solidFill>
                  <a:schemeClr val="dk1"/>
                </a:solidFill>
                <a:latin typeface="Poppins"/>
                <a:ea typeface="Poppins"/>
                <a:cs typeface="Poppins"/>
                <a:sym typeface="Poppins"/>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Poppins"/>
                <a:ea typeface="Poppins"/>
                <a:cs typeface="Poppins"/>
                <a:sym typeface="Poppins"/>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Poppins"/>
                <a:ea typeface="Poppins"/>
                <a:cs typeface="Poppins"/>
                <a:sym typeface="Poppins"/>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Poppins"/>
                <a:ea typeface="Poppins"/>
                <a:cs typeface="Poppins"/>
                <a:sym typeface="Poppins"/>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Poppins"/>
                <a:ea typeface="Poppins"/>
                <a:cs typeface="Poppins"/>
                <a:sym typeface="Poppins"/>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30" name="Google Shape;30;p14"/>
          <p:cNvSpPr txBox="1"/>
          <p:nvPr>
            <p:ph idx="3" type="body"/>
          </p:nvPr>
        </p:nvSpPr>
        <p:spPr>
          <a:xfrm>
            <a:off x="188421" y="1102408"/>
            <a:ext cx="3765667" cy="4985572"/>
          </a:xfrm>
          <a:prstGeom prst="rect">
            <a:avLst/>
          </a:prstGeom>
          <a:noFill/>
          <a:ln>
            <a:noFill/>
          </a:ln>
        </p:spPr>
        <p:txBody>
          <a:bodyPr anchorCtr="0" anchor="t" bIns="45700" lIns="91425" spcFirstLastPara="1" rIns="91425" wrap="square" tIns="45700">
            <a:noAutofit/>
          </a:bodyPr>
          <a:lstStyle>
            <a:lvl1pPr indent="-406400" lvl="0" marL="457200" marR="0" rtl="0" algn="l">
              <a:lnSpc>
                <a:spcPct val="90000"/>
              </a:lnSpc>
              <a:spcBef>
                <a:spcPts val="1000"/>
              </a:spcBef>
              <a:spcAft>
                <a:spcPts val="0"/>
              </a:spcAft>
              <a:buClr>
                <a:schemeClr val="dk1"/>
              </a:buClr>
              <a:buSzPts val="2800"/>
              <a:buFont typeface="Arial"/>
              <a:buChar char="•"/>
              <a:defRPr b="1" i="0" sz="2800" u="none" cap="none" strike="noStrike">
                <a:solidFill>
                  <a:schemeClr val="dk1"/>
                </a:solidFill>
                <a:latin typeface="Poppins"/>
                <a:ea typeface="Poppins"/>
                <a:cs typeface="Poppins"/>
                <a:sym typeface="Poppins"/>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Poppins"/>
                <a:ea typeface="Poppins"/>
                <a:cs typeface="Poppins"/>
                <a:sym typeface="Poppins"/>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Poppins"/>
                <a:ea typeface="Poppins"/>
                <a:cs typeface="Poppins"/>
                <a:sym typeface="Poppins"/>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Poppins"/>
                <a:ea typeface="Poppins"/>
                <a:cs typeface="Poppins"/>
                <a:sym typeface="Poppins"/>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Poppins"/>
                <a:ea typeface="Poppins"/>
                <a:cs typeface="Poppins"/>
                <a:sym typeface="Poppins"/>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pic>
        <p:nvPicPr>
          <p:cNvPr id="31" name="Google Shape;31;p14"/>
          <p:cNvPicPr preferRelativeResize="0"/>
          <p:nvPr/>
        </p:nvPicPr>
        <p:blipFill rotWithShape="1">
          <a:blip r:embed="rId2">
            <a:alphaModFix/>
          </a:blip>
          <a:srcRect b="0" l="0" r="0" t="0"/>
          <a:stretch/>
        </p:blipFill>
        <p:spPr>
          <a:xfrm>
            <a:off x="-1" y="0"/>
            <a:ext cx="12192000" cy="903111"/>
          </a:xfrm>
          <a:prstGeom prst="rect">
            <a:avLst/>
          </a:prstGeom>
          <a:noFill/>
          <a:ln>
            <a:noFill/>
          </a:ln>
        </p:spPr>
      </p:pic>
      <p:sp>
        <p:nvSpPr>
          <p:cNvPr id="32" name="Google Shape;32;p14"/>
          <p:cNvSpPr/>
          <p:nvPr/>
        </p:nvSpPr>
        <p:spPr>
          <a:xfrm>
            <a:off x="0" y="6263981"/>
            <a:ext cx="12191996" cy="594019"/>
          </a:xfrm>
          <a:prstGeom prst="rect">
            <a:avLst/>
          </a:prstGeom>
          <a:gradFill>
            <a:gsLst>
              <a:gs pos="0">
                <a:srgbClr val="002858"/>
              </a:gs>
              <a:gs pos="100000">
                <a:srgbClr val="BF0A30"/>
              </a:gs>
            </a:gsLst>
            <a:lin ang="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33" name="Google Shape;33;p14"/>
          <p:cNvSpPr txBox="1"/>
          <p:nvPr/>
        </p:nvSpPr>
        <p:spPr>
          <a:xfrm>
            <a:off x="3389045" y="6336523"/>
            <a:ext cx="5413903" cy="477054"/>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i="0" lang="en-US" sz="2500" u="none" cap="none" strike="noStrike">
                <a:solidFill>
                  <a:schemeClr val="lt1"/>
                </a:solidFill>
                <a:latin typeface="Poppins"/>
                <a:ea typeface="Poppins"/>
                <a:cs typeface="Poppins"/>
                <a:sym typeface="Poppins"/>
              </a:rPr>
              <a:t>www.BMES.org/annualmeeting</a:t>
            </a:r>
            <a:endParaRPr/>
          </a:p>
        </p:txBody>
      </p:sp>
      <p:sp>
        <p:nvSpPr>
          <p:cNvPr id="34" name="Google Shape;34;p14"/>
          <p:cNvSpPr txBox="1"/>
          <p:nvPr/>
        </p:nvSpPr>
        <p:spPr>
          <a:xfrm>
            <a:off x="10174609" y="6380946"/>
            <a:ext cx="2017387" cy="477054"/>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i="0" lang="en-US" sz="2500" u="none" cap="none" strike="noStrike">
                <a:solidFill>
                  <a:schemeClr val="lt1"/>
                </a:solidFill>
                <a:latin typeface="Poppins"/>
                <a:ea typeface="Poppins"/>
                <a:cs typeface="Poppins"/>
                <a:sym typeface="Poppins"/>
              </a:rPr>
              <a:t>#BMES2022</a:t>
            </a:r>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Slide - Pic (Red)">
  <p:cSld name="Content Slide - Pic (Red)">
    <p:bg>
      <p:bgPr>
        <a:solidFill>
          <a:schemeClr val="lt1"/>
        </a:solidFill>
      </p:bgPr>
    </p:bg>
    <p:spTree>
      <p:nvGrpSpPr>
        <p:cNvPr id="35" name="Shape 35"/>
        <p:cNvGrpSpPr/>
        <p:nvPr/>
      </p:nvGrpSpPr>
      <p:grpSpPr>
        <a:xfrm>
          <a:off x="0" y="0"/>
          <a:ext cx="0" cy="0"/>
          <a:chOff x="0" y="0"/>
          <a:chExt cx="0" cy="0"/>
        </a:xfrm>
      </p:grpSpPr>
      <p:sp>
        <p:nvSpPr>
          <p:cNvPr id="36" name="Google Shape;36;p15"/>
          <p:cNvSpPr txBox="1"/>
          <p:nvPr>
            <p:ph idx="1" type="body"/>
          </p:nvPr>
        </p:nvSpPr>
        <p:spPr>
          <a:xfrm>
            <a:off x="6229012" y="1097281"/>
            <a:ext cx="5763485" cy="4918508"/>
          </a:xfrm>
          <a:prstGeom prst="rect">
            <a:avLst/>
          </a:prstGeom>
          <a:noFill/>
          <a:ln>
            <a:noFill/>
          </a:ln>
        </p:spPr>
        <p:txBody>
          <a:bodyPr anchorCtr="0" anchor="t" bIns="45700" lIns="91425" spcFirstLastPara="1" rIns="91425" wrap="square" tIns="45700">
            <a:noAutofit/>
          </a:bodyPr>
          <a:lstStyle>
            <a:lvl1pPr indent="-406400" lvl="0" marL="457200" marR="0" rtl="0" algn="l">
              <a:lnSpc>
                <a:spcPct val="90000"/>
              </a:lnSpc>
              <a:spcBef>
                <a:spcPts val="1000"/>
              </a:spcBef>
              <a:spcAft>
                <a:spcPts val="0"/>
              </a:spcAft>
              <a:buClr>
                <a:schemeClr val="dk1"/>
              </a:buClr>
              <a:buSzPts val="2800"/>
              <a:buFont typeface="Arial"/>
              <a:buChar char="•"/>
              <a:defRPr b="1" i="0" sz="2800" u="none" cap="none" strike="noStrike">
                <a:solidFill>
                  <a:schemeClr val="dk1"/>
                </a:solidFill>
                <a:latin typeface="Poppins"/>
                <a:ea typeface="Poppins"/>
                <a:cs typeface="Poppins"/>
                <a:sym typeface="Poppins"/>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Poppins"/>
                <a:ea typeface="Poppins"/>
                <a:cs typeface="Poppins"/>
                <a:sym typeface="Poppins"/>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Poppins"/>
                <a:ea typeface="Poppins"/>
                <a:cs typeface="Poppins"/>
                <a:sym typeface="Poppins"/>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Poppins"/>
                <a:ea typeface="Poppins"/>
                <a:cs typeface="Poppins"/>
                <a:sym typeface="Poppins"/>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Poppins"/>
                <a:ea typeface="Poppins"/>
                <a:cs typeface="Poppins"/>
                <a:sym typeface="Poppins"/>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37" name="Google Shape;37;p15"/>
          <p:cNvSpPr/>
          <p:nvPr/>
        </p:nvSpPr>
        <p:spPr>
          <a:xfrm>
            <a:off x="199503" y="1097281"/>
            <a:ext cx="5763484" cy="4918508"/>
          </a:xfrm>
          <a:prstGeom prst="rect">
            <a:avLst/>
          </a:prstGeom>
          <a:solidFill>
            <a:srgbClr val="BF0A3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38" name="Google Shape;38;p15"/>
          <p:cNvSpPr/>
          <p:nvPr>
            <p:ph idx="2" type="pic"/>
          </p:nvPr>
        </p:nvSpPr>
        <p:spPr>
          <a:xfrm>
            <a:off x="370588" y="1348161"/>
            <a:ext cx="5421313" cy="4416748"/>
          </a:xfrm>
          <a:prstGeom prst="rect">
            <a:avLst/>
          </a:prstGeom>
          <a:noFill/>
          <a:ln>
            <a:noFill/>
          </a:ln>
        </p:spPr>
      </p:sp>
      <p:pic>
        <p:nvPicPr>
          <p:cNvPr id="39" name="Google Shape;39;p15"/>
          <p:cNvPicPr preferRelativeResize="0"/>
          <p:nvPr/>
        </p:nvPicPr>
        <p:blipFill rotWithShape="1">
          <a:blip r:embed="rId2">
            <a:alphaModFix/>
          </a:blip>
          <a:srcRect b="0" l="0" r="0" t="0"/>
          <a:stretch/>
        </p:blipFill>
        <p:spPr>
          <a:xfrm>
            <a:off x="-1" y="0"/>
            <a:ext cx="12192000" cy="903111"/>
          </a:xfrm>
          <a:prstGeom prst="rect">
            <a:avLst/>
          </a:prstGeom>
          <a:noFill/>
          <a:ln>
            <a:noFill/>
          </a:ln>
        </p:spPr>
      </p:pic>
      <p:sp>
        <p:nvSpPr>
          <p:cNvPr id="40" name="Google Shape;40;p15"/>
          <p:cNvSpPr/>
          <p:nvPr/>
        </p:nvSpPr>
        <p:spPr>
          <a:xfrm>
            <a:off x="0" y="6263981"/>
            <a:ext cx="12191996" cy="594019"/>
          </a:xfrm>
          <a:prstGeom prst="rect">
            <a:avLst/>
          </a:prstGeom>
          <a:gradFill>
            <a:gsLst>
              <a:gs pos="0">
                <a:srgbClr val="002858"/>
              </a:gs>
              <a:gs pos="100000">
                <a:srgbClr val="BF0A30"/>
              </a:gs>
            </a:gsLst>
            <a:lin ang="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41" name="Google Shape;41;p15"/>
          <p:cNvSpPr txBox="1"/>
          <p:nvPr/>
        </p:nvSpPr>
        <p:spPr>
          <a:xfrm>
            <a:off x="3389045" y="6336523"/>
            <a:ext cx="5413903" cy="477054"/>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i="0" lang="en-US" sz="2500" u="none" cap="none" strike="noStrike">
                <a:solidFill>
                  <a:schemeClr val="lt1"/>
                </a:solidFill>
                <a:latin typeface="Poppins"/>
                <a:ea typeface="Poppins"/>
                <a:cs typeface="Poppins"/>
                <a:sym typeface="Poppins"/>
              </a:rPr>
              <a:t>www.BMES.org/annualmeeting</a:t>
            </a:r>
            <a:endParaRPr/>
          </a:p>
        </p:txBody>
      </p:sp>
      <p:sp>
        <p:nvSpPr>
          <p:cNvPr id="42" name="Google Shape;42;p15"/>
          <p:cNvSpPr txBox="1"/>
          <p:nvPr/>
        </p:nvSpPr>
        <p:spPr>
          <a:xfrm>
            <a:off x="10174609" y="6380946"/>
            <a:ext cx="2017387" cy="477054"/>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i="0" lang="en-US" sz="2500" u="none" cap="none" strike="noStrike">
                <a:solidFill>
                  <a:schemeClr val="lt1"/>
                </a:solidFill>
                <a:latin typeface="Poppins"/>
                <a:ea typeface="Poppins"/>
                <a:cs typeface="Poppins"/>
                <a:sym typeface="Poppins"/>
              </a:rPr>
              <a:t>#BMES2022</a:t>
            </a:r>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Content Slide - Pic (Blue)">
  <p:cSld name="1_Content Slide - Pic (Blue)">
    <p:bg>
      <p:bgPr>
        <a:solidFill>
          <a:schemeClr val="lt1"/>
        </a:solidFill>
      </p:bgPr>
    </p:bg>
    <p:spTree>
      <p:nvGrpSpPr>
        <p:cNvPr id="43" name="Shape 43"/>
        <p:cNvGrpSpPr/>
        <p:nvPr/>
      </p:nvGrpSpPr>
      <p:grpSpPr>
        <a:xfrm>
          <a:off x="0" y="0"/>
          <a:ext cx="0" cy="0"/>
          <a:chOff x="0" y="0"/>
          <a:chExt cx="0" cy="0"/>
        </a:xfrm>
      </p:grpSpPr>
      <p:sp>
        <p:nvSpPr>
          <p:cNvPr id="44" name="Google Shape;44;p16"/>
          <p:cNvSpPr txBox="1"/>
          <p:nvPr>
            <p:ph idx="1" type="body"/>
          </p:nvPr>
        </p:nvSpPr>
        <p:spPr>
          <a:xfrm>
            <a:off x="6229012" y="1122219"/>
            <a:ext cx="5763485" cy="4932072"/>
          </a:xfrm>
          <a:prstGeom prst="rect">
            <a:avLst/>
          </a:prstGeom>
          <a:noFill/>
          <a:ln>
            <a:noFill/>
          </a:ln>
        </p:spPr>
        <p:txBody>
          <a:bodyPr anchorCtr="0" anchor="t" bIns="45700" lIns="91425" spcFirstLastPara="1" rIns="91425" wrap="square" tIns="45700">
            <a:noAutofit/>
          </a:bodyPr>
          <a:lstStyle>
            <a:lvl1pPr indent="-406400" lvl="0" marL="457200" marR="0" rtl="0" algn="l">
              <a:lnSpc>
                <a:spcPct val="90000"/>
              </a:lnSpc>
              <a:spcBef>
                <a:spcPts val="1000"/>
              </a:spcBef>
              <a:spcAft>
                <a:spcPts val="0"/>
              </a:spcAft>
              <a:buClr>
                <a:schemeClr val="dk1"/>
              </a:buClr>
              <a:buSzPts val="2800"/>
              <a:buFont typeface="Arial"/>
              <a:buChar char="•"/>
              <a:defRPr b="1" i="0" sz="2800" u="none" cap="none" strike="noStrike">
                <a:solidFill>
                  <a:schemeClr val="dk1"/>
                </a:solidFill>
                <a:latin typeface="Poppins"/>
                <a:ea typeface="Poppins"/>
                <a:cs typeface="Poppins"/>
                <a:sym typeface="Poppins"/>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Poppins"/>
                <a:ea typeface="Poppins"/>
                <a:cs typeface="Poppins"/>
                <a:sym typeface="Poppins"/>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Poppins"/>
                <a:ea typeface="Poppins"/>
                <a:cs typeface="Poppins"/>
                <a:sym typeface="Poppins"/>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Poppins"/>
                <a:ea typeface="Poppins"/>
                <a:cs typeface="Poppins"/>
                <a:sym typeface="Poppins"/>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Poppins"/>
                <a:ea typeface="Poppins"/>
                <a:cs typeface="Poppins"/>
                <a:sym typeface="Poppins"/>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45" name="Google Shape;45;p16"/>
          <p:cNvSpPr/>
          <p:nvPr/>
        </p:nvSpPr>
        <p:spPr>
          <a:xfrm>
            <a:off x="199503" y="1122219"/>
            <a:ext cx="5763484" cy="4932072"/>
          </a:xfrm>
          <a:prstGeom prst="rect">
            <a:avLst/>
          </a:prstGeom>
          <a:solidFill>
            <a:srgbClr val="002858"/>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46" name="Google Shape;46;p16"/>
          <p:cNvSpPr/>
          <p:nvPr>
            <p:ph idx="2" type="pic"/>
          </p:nvPr>
        </p:nvSpPr>
        <p:spPr>
          <a:xfrm>
            <a:off x="370588" y="1345832"/>
            <a:ext cx="5421313" cy="4475427"/>
          </a:xfrm>
          <a:prstGeom prst="rect">
            <a:avLst/>
          </a:prstGeom>
          <a:noFill/>
          <a:ln>
            <a:noFill/>
          </a:ln>
        </p:spPr>
      </p:sp>
      <p:pic>
        <p:nvPicPr>
          <p:cNvPr id="47" name="Google Shape;47;p16"/>
          <p:cNvPicPr preferRelativeResize="0"/>
          <p:nvPr/>
        </p:nvPicPr>
        <p:blipFill rotWithShape="1">
          <a:blip r:embed="rId2">
            <a:alphaModFix/>
          </a:blip>
          <a:srcRect b="0" l="0" r="0" t="0"/>
          <a:stretch/>
        </p:blipFill>
        <p:spPr>
          <a:xfrm>
            <a:off x="0" y="0"/>
            <a:ext cx="12192000" cy="903111"/>
          </a:xfrm>
          <a:prstGeom prst="rect">
            <a:avLst/>
          </a:prstGeom>
          <a:noFill/>
          <a:ln>
            <a:noFill/>
          </a:ln>
        </p:spPr>
      </p:pic>
      <p:sp>
        <p:nvSpPr>
          <p:cNvPr id="48" name="Google Shape;48;p16"/>
          <p:cNvSpPr/>
          <p:nvPr/>
        </p:nvSpPr>
        <p:spPr>
          <a:xfrm>
            <a:off x="0" y="6263981"/>
            <a:ext cx="12191996" cy="594019"/>
          </a:xfrm>
          <a:prstGeom prst="rect">
            <a:avLst/>
          </a:prstGeom>
          <a:gradFill>
            <a:gsLst>
              <a:gs pos="0">
                <a:srgbClr val="002858"/>
              </a:gs>
              <a:gs pos="100000">
                <a:srgbClr val="BF0A30"/>
              </a:gs>
            </a:gsLst>
            <a:lin ang="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49" name="Google Shape;49;p16"/>
          <p:cNvSpPr txBox="1"/>
          <p:nvPr/>
        </p:nvSpPr>
        <p:spPr>
          <a:xfrm>
            <a:off x="3389045" y="6336523"/>
            <a:ext cx="5413903" cy="477054"/>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i="0" lang="en-US" sz="2500" u="none" cap="none" strike="noStrike">
                <a:solidFill>
                  <a:schemeClr val="lt1"/>
                </a:solidFill>
                <a:latin typeface="Poppins"/>
                <a:ea typeface="Poppins"/>
                <a:cs typeface="Poppins"/>
                <a:sym typeface="Poppins"/>
              </a:rPr>
              <a:t>www.BMES.org/annualmeeting</a:t>
            </a:r>
            <a:endParaRPr/>
          </a:p>
        </p:txBody>
      </p:sp>
      <p:sp>
        <p:nvSpPr>
          <p:cNvPr id="50" name="Google Shape;50;p16"/>
          <p:cNvSpPr txBox="1"/>
          <p:nvPr/>
        </p:nvSpPr>
        <p:spPr>
          <a:xfrm>
            <a:off x="10174609" y="6380946"/>
            <a:ext cx="2017387" cy="477054"/>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i="0" lang="en-US" sz="2500" u="none" cap="none" strike="noStrike">
                <a:solidFill>
                  <a:schemeClr val="lt1"/>
                </a:solidFill>
                <a:latin typeface="Poppins"/>
                <a:ea typeface="Poppins"/>
                <a:cs typeface="Poppins"/>
                <a:sym typeface="Poppins"/>
              </a:rPr>
              <a:t>#BMES2022</a:t>
            </a:r>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Subtitle">
  <p:cSld name="Title and Subtitle">
    <p:bg>
      <p:bgPr>
        <a:blipFill>
          <a:blip r:embed="rId2">
            <a:alphaModFix/>
          </a:blip>
          <a:stretch>
            <a:fillRect/>
          </a:stretch>
        </a:blipFill>
      </p:bgPr>
    </p:bg>
    <p:spTree>
      <p:nvGrpSpPr>
        <p:cNvPr id="51" name="Shape 51"/>
        <p:cNvGrpSpPr/>
        <p:nvPr/>
      </p:nvGrpSpPr>
      <p:grpSpPr>
        <a:xfrm>
          <a:off x="0" y="0"/>
          <a:ext cx="0" cy="0"/>
          <a:chOff x="0" y="0"/>
          <a:chExt cx="0" cy="0"/>
        </a:xfrm>
      </p:grpSpPr>
      <p:sp>
        <p:nvSpPr>
          <p:cNvPr id="52" name="Google Shape;52;p17"/>
          <p:cNvSpPr/>
          <p:nvPr/>
        </p:nvSpPr>
        <p:spPr>
          <a:xfrm rot="10800000">
            <a:off x="233685" y="214162"/>
            <a:ext cx="11723570" cy="6429676"/>
          </a:xfrm>
          <a:prstGeom prst="rect">
            <a:avLst/>
          </a:prstGeom>
          <a:gradFill>
            <a:gsLst>
              <a:gs pos="0">
                <a:srgbClr val="002858"/>
              </a:gs>
              <a:gs pos="100000">
                <a:srgbClr val="BF0A30">
                  <a:alpha val="49803"/>
                </a:srgbClr>
              </a:gs>
            </a:gsLst>
            <a:lin ang="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cxnSp>
        <p:nvCxnSpPr>
          <p:cNvPr id="53" name="Google Shape;53;p17"/>
          <p:cNvCxnSpPr/>
          <p:nvPr/>
        </p:nvCxnSpPr>
        <p:spPr>
          <a:xfrm>
            <a:off x="651933" y="4588932"/>
            <a:ext cx="10888133" cy="0"/>
          </a:xfrm>
          <a:prstGeom prst="straightConnector1">
            <a:avLst/>
          </a:prstGeom>
          <a:noFill/>
          <a:ln cap="flat" cmpd="sng" w="76200">
            <a:solidFill>
              <a:schemeClr val="lt1"/>
            </a:solidFill>
            <a:prstDash val="solid"/>
            <a:miter lim="800000"/>
            <a:headEnd len="sm" w="sm" type="none"/>
            <a:tailEnd len="sm" w="sm" type="none"/>
          </a:ln>
        </p:spPr>
      </p:cxnSp>
      <p:sp>
        <p:nvSpPr>
          <p:cNvPr id="54" name="Google Shape;54;p17"/>
          <p:cNvSpPr txBox="1"/>
          <p:nvPr>
            <p:ph idx="1" type="body"/>
          </p:nvPr>
        </p:nvSpPr>
        <p:spPr>
          <a:xfrm>
            <a:off x="652462" y="3772357"/>
            <a:ext cx="10887075" cy="758825"/>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1000"/>
              </a:spcBef>
              <a:spcAft>
                <a:spcPts val="0"/>
              </a:spcAft>
              <a:buClr>
                <a:schemeClr val="lt1"/>
              </a:buClr>
              <a:buSzPts val="5000"/>
              <a:buFont typeface="Arial"/>
              <a:buNone/>
              <a:defRPr b="1" i="0" sz="5000" u="none" cap="none" strike="noStrike">
                <a:solidFill>
                  <a:schemeClr val="lt1"/>
                </a:solidFill>
                <a:latin typeface="Poppins"/>
                <a:ea typeface="Poppins"/>
                <a:cs typeface="Poppins"/>
                <a:sym typeface="Poppins"/>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55" name="Google Shape;55;p17"/>
          <p:cNvSpPr txBox="1"/>
          <p:nvPr>
            <p:ph idx="2" type="body"/>
          </p:nvPr>
        </p:nvSpPr>
        <p:spPr>
          <a:xfrm>
            <a:off x="651933" y="4646683"/>
            <a:ext cx="10887075" cy="452389"/>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1000"/>
              </a:spcBef>
              <a:spcAft>
                <a:spcPts val="0"/>
              </a:spcAft>
              <a:buClr>
                <a:schemeClr val="lt1"/>
              </a:buClr>
              <a:buSzPts val="3000"/>
              <a:buFont typeface="Arial"/>
              <a:buNone/>
              <a:defRPr b="0" i="0" sz="3000" u="none" cap="none" strike="noStrike">
                <a:solidFill>
                  <a:schemeClr val="lt1"/>
                </a:solidFill>
                <a:latin typeface="Poppins"/>
                <a:ea typeface="Poppins"/>
                <a:cs typeface="Poppins"/>
                <a:sym typeface="Poppins"/>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pic>
        <p:nvPicPr>
          <p:cNvPr descr="Logo&#10;&#10;Description automatically generated" id="56" name="Google Shape;56;p17"/>
          <p:cNvPicPr preferRelativeResize="0"/>
          <p:nvPr/>
        </p:nvPicPr>
        <p:blipFill rotWithShape="1">
          <a:blip r:embed="rId3">
            <a:alphaModFix/>
          </a:blip>
          <a:srcRect b="0" l="0" r="0" t="0"/>
          <a:stretch/>
        </p:blipFill>
        <p:spPr>
          <a:xfrm>
            <a:off x="359658" y="287007"/>
            <a:ext cx="1610456" cy="685218"/>
          </a:xfrm>
          <a:prstGeom prst="rect">
            <a:avLst/>
          </a:prstGeom>
          <a:noFill/>
          <a:ln>
            <a:noFill/>
          </a:ln>
        </p:spPr>
      </p:pic>
      <p:sp>
        <p:nvSpPr>
          <p:cNvPr id="57" name="Google Shape;57;p17"/>
          <p:cNvSpPr txBox="1"/>
          <p:nvPr/>
        </p:nvSpPr>
        <p:spPr>
          <a:xfrm>
            <a:off x="3388518" y="6163546"/>
            <a:ext cx="5413903" cy="477054"/>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i="0" lang="en-US" sz="2500" u="none" cap="none" strike="noStrike">
                <a:solidFill>
                  <a:schemeClr val="lt1"/>
                </a:solidFill>
                <a:latin typeface="Poppins"/>
                <a:ea typeface="Poppins"/>
                <a:cs typeface="Poppins"/>
                <a:sym typeface="Poppins"/>
              </a:rPr>
              <a:t>www.BMES.org/annualmeeting</a:t>
            </a:r>
            <a:endParaRPr/>
          </a:p>
        </p:txBody>
      </p:sp>
      <p:sp>
        <p:nvSpPr>
          <p:cNvPr id="58" name="Google Shape;58;p17"/>
          <p:cNvSpPr txBox="1"/>
          <p:nvPr/>
        </p:nvSpPr>
        <p:spPr>
          <a:xfrm>
            <a:off x="9939867" y="6163546"/>
            <a:ext cx="2017387" cy="477054"/>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i="0" lang="en-US" sz="2500" u="none" cap="none" strike="noStrike">
                <a:solidFill>
                  <a:schemeClr val="lt1"/>
                </a:solidFill>
                <a:latin typeface="Poppins"/>
                <a:ea typeface="Poppins"/>
                <a:cs typeface="Poppins"/>
                <a:sym typeface="Poppins"/>
              </a:rPr>
              <a:t>#BMES2022</a:t>
            </a:r>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image" Target="../media/image18.jp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10" Type="http://schemas.openxmlformats.org/officeDocument/2006/relationships/theme" Target="../theme/theme2.xml"/><Relationship Id="rId9" Type="http://schemas.openxmlformats.org/officeDocument/2006/relationships/slideLayout" Target="../slideLayouts/slideLayout8.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1">
            <a:alphaModFix/>
          </a:blip>
          <a:stretch>
            <a:fillRect/>
          </a:stretch>
        </a:blipFill>
      </p:bgPr>
    </p:bg>
    <p:spTree>
      <p:nvGrpSpPr>
        <p:cNvPr id="5" name="Shape 5"/>
        <p:cNvGrpSpPr/>
        <p:nvPr/>
      </p:nvGrpSpPr>
      <p:grpSpPr>
        <a:xfrm>
          <a:off x="0" y="0"/>
          <a:ext cx="0" cy="0"/>
          <a:chOff x="0" y="0"/>
          <a:chExt cx="0" cy="0"/>
        </a:xfrm>
      </p:grpSpPr>
    </p:spTree>
  </p:cSld>
  <p:clrMap accent1="accent1" accent2="accent2" accent3="accent3" accent4="accent4" accent5="accent5" accent6="accent6" bg1="lt1" bg2="dk2" tx1="dk1" tx2="lt2" folHlink="folHlink" hlink="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0.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6.png"/><Relationship Id="rId4" Type="http://schemas.openxmlformats.org/officeDocument/2006/relationships/image" Target="../media/image5.png"/><Relationship Id="rId5" Type="http://schemas.openxmlformats.org/officeDocument/2006/relationships/image" Target="../media/image8.png"/><Relationship Id="rId6" Type="http://schemas.openxmlformats.org/officeDocument/2006/relationships/image" Target="../media/image11.png"/><Relationship Id="rId7" Type="http://schemas.openxmlformats.org/officeDocument/2006/relationships/image" Target="../media/image1.png"/><Relationship Id="rId8" Type="http://schemas.openxmlformats.org/officeDocument/2006/relationships/image" Target="../media/image2.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xml"/><Relationship Id="rId3" Type="http://schemas.openxmlformats.org/officeDocument/2006/relationships/image" Target="../media/image4.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 Id="rId3" Type="http://schemas.openxmlformats.org/officeDocument/2006/relationships/image" Target="../media/image9.png"/><Relationship Id="rId4" Type="http://schemas.openxmlformats.org/officeDocument/2006/relationships/image" Target="../media/image12.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xml"/><Relationship Id="rId3" Type="http://schemas.openxmlformats.org/officeDocument/2006/relationships/image" Target="../media/image17.png"/><Relationship Id="rId4" Type="http://schemas.openxmlformats.org/officeDocument/2006/relationships/image" Target="../media/image19.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26.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 Id="rId3" Type="http://schemas.openxmlformats.org/officeDocument/2006/relationships/image" Target="../media/image23.png"/><Relationship Id="rId4" Type="http://schemas.openxmlformats.org/officeDocument/2006/relationships/image" Target="../media/image24.png"/><Relationship Id="rId5" Type="http://schemas.openxmlformats.org/officeDocument/2006/relationships/image" Target="../media/image14.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 Id="rId3" Type="http://schemas.openxmlformats.org/officeDocument/2006/relationships/image" Target="../media/image15.png"/><Relationship Id="rId4" Type="http://schemas.openxmlformats.org/officeDocument/2006/relationships/image" Target="../media/image29.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 Id="rId3" Type="http://schemas.openxmlformats.org/officeDocument/2006/relationships/image" Target="../media/image20.png"/><Relationship Id="rId4" Type="http://schemas.openxmlformats.org/officeDocument/2006/relationships/image" Target="../media/image25.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30.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27.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21.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image" Target="../media/image16.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image" Target="../media/image28.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2" name="Shape 62"/>
        <p:cNvGrpSpPr/>
        <p:nvPr/>
      </p:nvGrpSpPr>
      <p:grpSpPr>
        <a:xfrm>
          <a:off x="0" y="0"/>
          <a:ext cx="0" cy="0"/>
          <a:chOff x="0" y="0"/>
          <a:chExt cx="0" cy="0"/>
        </a:xfrm>
      </p:grpSpPr>
      <p:pic>
        <p:nvPicPr>
          <p:cNvPr descr="Background pattern&#10;&#10;Description automatically generated with medium confidence" id="63" name="Google Shape;63;p1"/>
          <p:cNvPicPr preferRelativeResize="0"/>
          <p:nvPr/>
        </p:nvPicPr>
        <p:blipFill rotWithShape="1">
          <a:blip r:embed="rId3">
            <a:alphaModFix/>
          </a:blip>
          <a:srcRect b="0" l="0" r="0" t="0"/>
          <a:stretch/>
        </p:blipFill>
        <p:spPr>
          <a:xfrm>
            <a:off x="0" y="0"/>
            <a:ext cx="12191999" cy="685800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 name="Shape 67"/>
        <p:cNvGrpSpPr/>
        <p:nvPr/>
      </p:nvGrpSpPr>
      <p:grpSpPr>
        <a:xfrm>
          <a:off x="0" y="0"/>
          <a:ext cx="0" cy="0"/>
          <a:chOff x="0" y="0"/>
          <a:chExt cx="0" cy="0"/>
        </a:xfrm>
      </p:grpSpPr>
      <p:sp>
        <p:nvSpPr>
          <p:cNvPr id="68" name="Google Shape;68;p2"/>
          <p:cNvSpPr txBox="1"/>
          <p:nvPr>
            <p:ph idx="1" type="body"/>
          </p:nvPr>
        </p:nvSpPr>
        <p:spPr>
          <a:xfrm>
            <a:off x="185700" y="3199092"/>
            <a:ext cx="11820600" cy="970200"/>
          </a:xfrm>
          <a:prstGeom prst="rect">
            <a:avLst/>
          </a:prstGeom>
          <a:noFill/>
          <a:ln>
            <a:noFill/>
          </a:ln>
        </p:spPr>
        <p:txBody>
          <a:bodyPr anchorCtr="0" anchor="t" bIns="45700" lIns="91425" spcFirstLastPara="1" rIns="91425" wrap="square" tIns="45700">
            <a:noAutofit/>
          </a:bodyPr>
          <a:lstStyle/>
          <a:p>
            <a:pPr indent="-50800" lvl="0" marL="228600" rtl="0" algn="ctr">
              <a:lnSpc>
                <a:spcPct val="90000"/>
              </a:lnSpc>
              <a:spcBef>
                <a:spcPts val="0"/>
              </a:spcBef>
              <a:spcAft>
                <a:spcPts val="0"/>
              </a:spcAft>
              <a:buClr>
                <a:schemeClr val="dk1"/>
              </a:buClr>
              <a:buSzPts val="2800"/>
              <a:buNone/>
            </a:pPr>
            <a:r>
              <a:rPr lang="en-US">
                <a:extLst>
                  <a:ext uri="http://customooxmlschemas.google.com/">
                    <go:slidesCustomData xmlns:go="http://customooxmlschemas.google.com/" textRoundtripDataId="0"/>
                  </a:ext>
                </a:extLst>
              </a:rPr>
              <a:t>Designed by Liz Hughes and Josh </a:t>
            </a:r>
            <a:r>
              <a:rPr lang="en-US">
                <a:extLst>
                  <a:ext uri="http://customooxmlschemas.google.com/">
                    <go:slidesCustomData xmlns:go="http://customooxmlschemas.google.com/" textRoundtripDataId="1"/>
                  </a:ext>
                </a:extLst>
              </a:rPr>
              <a:t>Norton</a:t>
            </a:r>
            <a:endParaRPr/>
          </a:p>
          <a:p>
            <a:pPr indent="-50800" lvl="0" marL="228600" rtl="0" algn="ctr">
              <a:lnSpc>
                <a:spcPct val="90000"/>
              </a:lnSpc>
              <a:spcBef>
                <a:spcPts val="0"/>
              </a:spcBef>
              <a:spcAft>
                <a:spcPts val="0"/>
              </a:spcAft>
              <a:buClr>
                <a:schemeClr val="dk1"/>
              </a:buClr>
              <a:buSzPts val="2800"/>
              <a:buNone/>
            </a:pPr>
            <a:r>
              <a:t/>
            </a:r>
            <a:endParaRPr/>
          </a:p>
          <a:p>
            <a:pPr indent="-50800" lvl="0" marL="228600" rtl="0" algn="ctr">
              <a:lnSpc>
                <a:spcPct val="90000"/>
              </a:lnSpc>
              <a:spcBef>
                <a:spcPts val="0"/>
              </a:spcBef>
              <a:spcAft>
                <a:spcPts val="0"/>
              </a:spcAft>
              <a:buClr>
                <a:schemeClr val="dk1"/>
              </a:buClr>
              <a:buSzPts val="2800"/>
              <a:buNone/>
            </a:pPr>
            <a:r>
              <a:rPr lang="en-US" sz="2000"/>
              <a:t>Advised by: Joseph Schwab, M.D., Hamid Ghaednia, PhD, and </a:t>
            </a:r>
            <a:r>
              <a:rPr lang="en-US" sz="2000">
                <a:extLst>
                  <a:ext uri="http://customooxmlschemas.google.com/">
                    <go:slidesCustomData xmlns:go="http://customooxmlschemas.google.com/" textRoundtripDataId="2"/>
                  </a:ext>
                </a:extLst>
              </a:rPr>
              <a:t>Sina</a:t>
            </a:r>
            <a:r>
              <a:rPr lang="en-US" sz="2000"/>
              <a:t> Yazdkhasti, PhD</a:t>
            </a:r>
            <a:endParaRPr sz="2000"/>
          </a:p>
        </p:txBody>
      </p:sp>
      <p:sp>
        <p:nvSpPr>
          <p:cNvPr id="69" name="Google Shape;69;p2"/>
          <p:cNvSpPr txBox="1"/>
          <p:nvPr>
            <p:ph type="title"/>
          </p:nvPr>
        </p:nvSpPr>
        <p:spPr>
          <a:xfrm>
            <a:off x="234113" y="1720609"/>
            <a:ext cx="11820600" cy="565800"/>
          </a:xfrm>
          <a:prstGeom prst="rect">
            <a:avLst/>
          </a:prstGeom>
          <a:noFill/>
          <a:ln>
            <a:noFill/>
          </a:ln>
        </p:spPr>
        <p:txBody>
          <a:bodyPr anchorCtr="0" anchor="t" bIns="45700" lIns="91425" spcFirstLastPara="1" rIns="91425" wrap="square" tIns="45700">
            <a:noAutofit/>
          </a:bodyPr>
          <a:lstStyle/>
          <a:p>
            <a:pPr indent="0" lvl="0" marL="0" rtl="0" algn="ctr">
              <a:lnSpc>
                <a:spcPct val="90000"/>
              </a:lnSpc>
              <a:spcBef>
                <a:spcPts val="0"/>
              </a:spcBef>
              <a:spcAft>
                <a:spcPts val="0"/>
              </a:spcAft>
              <a:buClr>
                <a:schemeClr val="dk1"/>
              </a:buClr>
              <a:buSzPts val="4400"/>
              <a:buFont typeface="Poppins"/>
              <a:buNone/>
            </a:pPr>
            <a:r>
              <a:rPr lang="en-US"/>
              <a:t>3D Printed Ultrasound Cuff for Detection of Knee Implant </a:t>
            </a:r>
            <a:r>
              <a:rPr lang="en-US">
                <a:extLst>
                  <a:ext uri="http://customooxmlschemas.google.com/">
                    <go:slidesCustomData xmlns:go="http://customooxmlschemas.google.com/" textRoundtripDataId="3"/>
                  </a:ext>
                </a:extLst>
              </a:rPr>
              <a:t>Loosening</a:t>
            </a:r>
            <a:endParaRPr/>
          </a:p>
        </p:txBody>
      </p:sp>
      <p:pic>
        <p:nvPicPr>
          <p:cNvPr id="70" name="Google Shape;70;p2"/>
          <p:cNvPicPr preferRelativeResize="0"/>
          <p:nvPr/>
        </p:nvPicPr>
        <p:blipFill rotWithShape="1">
          <a:blip r:embed="rId3">
            <a:alphaModFix/>
          </a:blip>
          <a:srcRect b="0" l="5421" r="71704" t="0"/>
          <a:stretch/>
        </p:blipFill>
        <p:spPr>
          <a:xfrm>
            <a:off x="6638925" y="5081975"/>
            <a:ext cx="936700" cy="1279150"/>
          </a:xfrm>
          <a:prstGeom prst="rect">
            <a:avLst/>
          </a:prstGeom>
          <a:noFill/>
          <a:ln>
            <a:noFill/>
          </a:ln>
        </p:spPr>
      </p:pic>
      <p:pic>
        <p:nvPicPr>
          <p:cNvPr id="71" name="Google Shape;71;p2"/>
          <p:cNvPicPr preferRelativeResize="0"/>
          <p:nvPr/>
        </p:nvPicPr>
        <p:blipFill rotWithShape="1">
          <a:blip r:embed="rId4">
            <a:alphaModFix/>
          </a:blip>
          <a:srcRect b="8020" l="4816" r="75685" t="12018"/>
          <a:stretch/>
        </p:blipFill>
        <p:spPr>
          <a:xfrm>
            <a:off x="7511775" y="5137063"/>
            <a:ext cx="936700" cy="1168975"/>
          </a:xfrm>
          <a:prstGeom prst="rect">
            <a:avLst/>
          </a:prstGeom>
          <a:noFill/>
          <a:ln>
            <a:noFill/>
          </a:ln>
        </p:spPr>
      </p:pic>
      <p:pic>
        <p:nvPicPr>
          <p:cNvPr id="72" name="Google Shape;72;p2"/>
          <p:cNvPicPr preferRelativeResize="0"/>
          <p:nvPr/>
        </p:nvPicPr>
        <p:blipFill rotWithShape="1">
          <a:blip r:embed="rId5">
            <a:alphaModFix/>
          </a:blip>
          <a:srcRect b="7791" l="13520" r="14371" t="0"/>
          <a:stretch/>
        </p:blipFill>
        <p:spPr>
          <a:xfrm>
            <a:off x="8374125" y="5236461"/>
            <a:ext cx="843128" cy="970200"/>
          </a:xfrm>
          <a:prstGeom prst="rect">
            <a:avLst/>
          </a:prstGeom>
          <a:noFill/>
          <a:ln>
            <a:noFill/>
          </a:ln>
        </p:spPr>
      </p:pic>
      <p:pic>
        <p:nvPicPr>
          <p:cNvPr id="73" name="Google Shape;73;p2"/>
          <p:cNvPicPr preferRelativeResize="0"/>
          <p:nvPr/>
        </p:nvPicPr>
        <p:blipFill rotWithShape="1">
          <a:blip r:embed="rId6">
            <a:alphaModFix/>
          </a:blip>
          <a:srcRect b="8506" l="22774" r="18588" t="8498"/>
          <a:stretch/>
        </p:blipFill>
        <p:spPr>
          <a:xfrm>
            <a:off x="9217250" y="5236463"/>
            <a:ext cx="843125" cy="970200"/>
          </a:xfrm>
          <a:prstGeom prst="rect">
            <a:avLst/>
          </a:prstGeom>
          <a:noFill/>
          <a:ln>
            <a:noFill/>
          </a:ln>
        </p:spPr>
      </p:pic>
      <p:pic>
        <p:nvPicPr>
          <p:cNvPr id="74" name="Google Shape;74;p2"/>
          <p:cNvPicPr preferRelativeResize="0"/>
          <p:nvPr/>
        </p:nvPicPr>
        <p:blipFill rotWithShape="1">
          <a:blip r:embed="rId7">
            <a:alphaModFix/>
          </a:blip>
          <a:srcRect b="0" l="0" r="74982" t="0"/>
          <a:stretch/>
        </p:blipFill>
        <p:spPr>
          <a:xfrm>
            <a:off x="10119850" y="5346509"/>
            <a:ext cx="936699" cy="750104"/>
          </a:xfrm>
          <a:prstGeom prst="rect">
            <a:avLst/>
          </a:prstGeom>
          <a:noFill/>
          <a:ln>
            <a:noFill/>
          </a:ln>
        </p:spPr>
      </p:pic>
      <p:pic>
        <p:nvPicPr>
          <p:cNvPr id="75" name="Google Shape;75;p2"/>
          <p:cNvPicPr preferRelativeResize="0"/>
          <p:nvPr/>
        </p:nvPicPr>
        <p:blipFill rotWithShape="1">
          <a:blip r:embed="rId8">
            <a:alphaModFix/>
          </a:blip>
          <a:srcRect b="0" l="0" r="81394" t="0"/>
          <a:stretch/>
        </p:blipFill>
        <p:spPr>
          <a:xfrm>
            <a:off x="11116025" y="5412350"/>
            <a:ext cx="1075978" cy="618425"/>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9" name="Shape 79"/>
        <p:cNvGrpSpPr/>
        <p:nvPr/>
      </p:nvGrpSpPr>
      <p:grpSpPr>
        <a:xfrm>
          <a:off x="0" y="0"/>
          <a:ext cx="0" cy="0"/>
          <a:chOff x="0" y="0"/>
          <a:chExt cx="0" cy="0"/>
        </a:xfrm>
      </p:grpSpPr>
      <p:sp>
        <p:nvSpPr>
          <p:cNvPr id="80" name="Google Shape;80;g1626e429cb5_0_0"/>
          <p:cNvSpPr txBox="1"/>
          <p:nvPr>
            <p:ph idx="1" type="body"/>
          </p:nvPr>
        </p:nvSpPr>
        <p:spPr>
          <a:xfrm>
            <a:off x="196475" y="1706500"/>
            <a:ext cx="6249900" cy="4387500"/>
          </a:xfrm>
          <a:prstGeom prst="rect">
            <a:avLst/>
          </a:prstGeom>
          <a:noFill/>
          <a:ln>
            <a:noFill/>
          </a:ln>
        </p:spPr>
        <p:txBody>
          <a:bodyPr anchorCtr="0" anchor="t" bIns="45700" lIns="91425" spcFirstLastPara="1" rIns="91425" wrap="square" tIns="45700">
            <a:noAutofit/>
          </a:bodyPr>
          <a:lstStyle/>
          <a:p>
            <a:pPr indent="-374650" lvl="0" marL="457200" rtl="0" algn="l">
              <a:lnSpc>
                <a:spcPct val="115000"/>
              </a:lnSpc>
              <a:spcBef>
                <a:spcPts val="1000"/>
              </a:spcBef>
              <a:spcAft>
                <a:spcPts val="0"/>
              </a:spcAft>
              <a:buSzPts val="2300"/>
              <a:buFont typeface="Poppins"/>
              <a:buChar char="•"/>
            </a:pPr>
            <a:r>
              <a:rPr b="0" lang="en-US" sz="2300">
                <a:latin typeface="Poppins"/>
                <a:ea typeface="Poppins"/>
                <a:cs typeface="Poppins"/>
                <a:sym typeface="Poppins"/>
              </a:rPr>
              <a:t>2.3 million joint replacements a year[1]</a:t>
            </a:r>
            <a:endParaRPr b="0" sz="2300">
              <a:latin typeface="Poppins"/>
              <a:ea typeface="Poppins"/>
              <a:cs typeface="Poppins"/>
              <a:sym typeface="Poppins"/>
            </a:endParaRPr>
          </a:p>
          <a:p>
            <a:pPr indent="-349250" lvl="1" marL="914400" rtl="0" algn="l">
              <a:lnSpc>
                <a:spcPct val="115000"/>
              </a:lnSpc>
              <a:spcBef>
                <a:spcPts val="0"/>
              </a:spcBef>
              <a:spcAft>
                <a:spcPts val="0"/>
              </a:spcAft>
              <a:buSzPts val="1900"/>
              <a:buFont typeface="Poppins"/>
              <a:buChar char="•"/>
            </a:pPr>
            <a:r>
              <a:rPr lang="en-US" sz="1900"/>
              <a:t>10% end in failure= $8 billion/</a:t>
            </a:r>
            <a:r>
              <a:rPr lang="en-US" sz="1900">
                <a:extLst>
                  <a:ext uri="http://customooxmlschemas.google.com/">
                    <go:slidesCustomData xmlns:go="http://customooxmlschemas.google.com/" textRoundtripDataId="4"/>
                  </a:ext>
                </a:extLst>
              </a:rPr>
              <a:t>year</a:t>
            </a:r>
            <a:r>
              <a:rPr lang="en-US" sz="1900"/>
              <a:t> [2]</a:t>
            </a:r>
            <a:endParaRPr sz="1900"/>
          </a:p>
          <a:p>
            <a:pPr indent="-349250" lvl="0" marL="457200" rtl="0" algn="l">
              <a:lnSpc>
                <a:spcPct val="115000"/>
              </a:lnSpc>
              <a:spcBef>
                <a:spcPts val="0"/>
              </a:spcBef>
              <a:spcAft>
                <a:spcPts val="0"/>
              </a:spcAft>
              <a:buSzPts val="1900"/>
              <a:buFont typeface="Poppins"/>
              <a:buChar char="•"/>
            </a:pPr>
            <a:r>
              <a:rPr b="0" lang="en-US" sz="2300">
                <a:latin typeface="Poppins"/>
                <a:ea typeface="Poppins"/>
                <a:cs typeface="Poppins"/>
                <a:sym typeface="Poppins"/>
              </a:rPr>
              <a:t>With increasingly younger patients receiving knee replacements, more patients are requiring revision operations [3]</a:t>
            </a:r>
            <a:endParaRPr sz="1900">
              <a:latin typeface="Poppins"/>
              <a:ea typeface="Poppins"/>
              <a:cs typeface="Poppins"/>
              <a:sym typeface="Poppins"/>
            </a:endParaRPr>
          </a:p>
          <a:p>
            <a:pPr indent="-374650" lvl="0" marL="457200" rtl="0" algn="l">
              <a:lnSpc>
                <a:spcPct val="115000"/>
              </a:lnSpc>
              <a:spcBef>
                <a:spcPts val="0"/>
              </a:spcBef>
              <a:spcAft>
                <a:spcPts val="0"/>
              </a:spcAft>
              <a:buSzPts val="2300"/>
              <a:buFont typeface="Poppins"/>
              <a:buChar char="•"/>
            </a:pPr>
            <a:r>
              <a:rPr b="0" lang="en-US" sz="2300">
                <a:latin typeface="Poppins"/>
                <a:ea typeface="Poppins"/>
                <a:cs typeface="Poppins"/>
                <a:sym typeface="Poppins"/>
              </a:rPr>
              <a:t>One of the main causes of implant failure is implant loosening, caused by extended wear and tear</a:t>
            </a:r>
            <a:endParaRPr b="0" sz="2300">
              <a:latin typeface="Poppins"/>
              <a:ea typeface="Poppins"/>
              <a:cs typeface="Poppins"/>
              <a:sym typeface="Poppins"/>
            </a:endParaRPr>
          </a:p>
          <a:p>
            <a:pPr indent="0" lvl="0" marL="457200" rtl="0" algn="l">
              <a:lnSpc>
                <a:spcPct val="150000"/>
              </a:lnSpc>
              <a:spcBef>
                <a:spcPts val="1000"/>
              </a:spcBef>
              <a:spcAft>
                <a:spcPts val="0"/>
              </a:spcAft>
              <a:buNone/>
            </a:pPr>
            <a:r>
              <a:t/>
            </a:r>
            <a:endParaRPr b="0" sz="2300">
              <a:latin typeface="Times New Roman"/>
              <a:ea typeface="Times New Roman"/>
              <a:cs typeface="Times New Roman"/>
              <a:sym typeface="Times New Roman"/>
            </a:endParaRPr>
          </a:p>
          <a:p>
            <a:pPr indent="0" lvl="0" marL="457200" rtl="0" algn="l">
              <a:lnSpc>
                <a:spcPct val="150000"/>
              </a:lnSpc>
              <a:spcBef>
                <a:spcPts val="1000"/>
              </a:spcBef>
              <a:spcAft>
                <a:spcPts val="0"/>
              </a:spcAft>
              <a:buNone/>
            </a:pPr>
            <a:r>
              <a:t/>
            </a:r>
            <a:endParaRPr b="0" sz="2300">
              <a:latin typeface="Times New Roman"/>
              <a:ea typeface="Times New Roman"/>
              <a:cs typeface="Times New Roman"/>
              <a:sym typeface="Times New Roman"/>
            </a:endParaRPr>
          </a:p>
        </p:txBody>
      </p:sp>
      <p:pic>
        <p:nvPicPr>
          <p:cNvPr id="81" name="Google Shape;81;g1626e429cb5_0_0"/>
          <p:cNvPicPr preferRelativeResize="0"/>
          <p:nvPr/>
        </p:nvPicPr>
        <p:blipFill>
          <a:blip r:embed="rId3">
            <a:alphaModFix/>
          </a:blip>
          <a:stretch>
            <a:fillRect/>
          </a:stretch>
        </p:blipFill>
        <p:spPr>
          <a:xfrm>
            <a:off x="6908150" y="1090893"/>
            <a:ext cx="4954275" cy="3786975"/>
          </a:xfrm>
          <a:prstGeom prst="rect">
            <a:avLst/>
          </a:prstGeom>
          <a:noFill/>
          <a:ln cap="flat" cmpd="sng" w="28575">
            <a:solidFill>
              <a:schemeClr val="dk1"/>
            </a:solidFill>
            <a:prstDash val="solid"/>
            <a:round/>
            <a:headEnd len="sm" w="sm" type="none"/>
            <a:tailEnd len="sm" w="sm" type="none"/>
          </a:ln>
        </p:spPr>
      </p:pic>
      <p:sp>
        <p:nvSpPr>
          <p:cNvPr id="82" name="Google Shape;82;g1626e429cb5_0_0"/>
          <p:cNvSpPr txBox="1"/>
          <p:nvPr/>
        </p:nvSpPr>
        <p:spPr>
          <a:xfrm>
            <a:off x="6996838" y="4877875"/>
            <a:ext cx="4776900" cy="354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sz="1100"/>
              <a:t>https://www.sciencedirect.com/science/article/pii/S0883540317301201</a:t>
            </a:r>
            <a:endParaRPr/>
          </a:p>
        </p:txBody>
      </p:sp>
      <p:sp>
        <p:nvSpPr>
          <p:cNvPr id="83" name="Google Shape;83;g1626e429cb5_0_0"/>
          <p:cNvSpPr txBox="1"/>
          <p:nvPr/>
        </p:nvSpPr>
        <p:spPr>
          <a:xfrm>
            <a:off x="6578188" y="5231875"/>
            <a:ext cx="5614200" cy="1533600"/>
          </a:xfrm>
          <a:prstGeom prst="rect">
            <a:avLst/>
          </a:prstGeom>
          <a:noFill/>
          <a:ln>
            <a:noFill/>
          </a:ln>
        </p:spPr>
        <p:txBody>
          <a:bodyPr anchorCtr="0" anchor="t" bIns="91425" lIns="91425" spcFirstLastPara="1" rIns="91425" wrap="square" tIns="91425">
            <a:spAutoFit/>
          </a:bodyPr>
          <a:lstStyle/>
          <a:p>
            <a:pPr indent="0" lvl="0" marL="0" rtl="0" algn="l">
              <a:spcBef>
                <a:spcPts val="946"/>
              </a:spcBef>
              <a:spcAft>
                <a:spcPts val="0"/>
              </a:spcAft>
              <a:buNone/>
            </a:pPr>
            <a:r>
              <a:rPr lang="en-US" sz="996">
                <a:solidFill>
                  <a:schemeClr val="dk1"/>
                </a:solidFill>
              </a:rPr>
              <a:t>[1] “2013 extremity update,” </a:t>
            </a:r>
            <a:r>
              <a:rPr i="1" lang="en-US" sz="996">
                <a:solidFill>
                  <a:schemeClr val="dk1"/>
                </a:solidFill>
              </a:rPr>
              <a:t>Orthop Newt News</a:t>
            </a:r>
            <a:r>
              <a:rPr lang="en-US" sz="996">
                <a:solidFill>
                  <a:schemeClr val="dk1"/>
                </a:solidFill>
              </a:rPr>
              <a:t>, vol. 24, no. 1, pp. 1–16, 2013. </a:t>
            </a:r>
            <a:endParaRPr sz="996">
              <a:solidFill>
                <a:schemeClr val="dk1"/>
              </a:solidFill>
            </a:endParaRPr>
          </a:p>
          <a:p>
            <a:pPr indent="0" lvl="0" marL="0" rtl="0" algn="l">
              <a:lnSpc>
                <a:spcPct val="115000"/>
              </a:lnSpc>
              <a:spcBef>
                <a:spcPts val="0"/>
              </a:spcBef>
              <a:spcAft>
                <a:spcPts val="0"/>
              </a:spcAft>
              <a:buNone/>
            </a:pPr>
            <a:r>
              <a:rPr lang="en-US" sz="996">
                <a:solidFill>
                  <a:schemeClr val="dk1"/>
                </a:solidFill>
              </a:rPr>
              <a:t>[2] Mohit Bhandari, Jon Smith, Larry E Miller, and Jon E Block. Clinical and economic burden of revision knee  arthroplasty. Clinical Medicine Insights: Arthritis and Musculoskeletal Disorders, 5:CMAMD–S10859, 2012.</a:t>
            </a:r>
            <a:endParaRPr sz="996">
              <a:solidFill>
                <a:schemeClr val="dk1"/>
              </a:solidFill>
            </a:endParaRPr>
          </a:p>
          <a:p>
            <a:pPr indent="0" lvl="0" marL="0" rtl="0" algn="l">
              <a:lnSpc>
                <a:spcPct val="115000"/>
              </a:lnSpc>
              <a:spcBef>
                <a:spcPts val="0"/>
              </a:spcBef>
              <a:spcAft>
                <a:spcPts val="0"/>
              </a:spcAft>
              <a:buNone/>
            </a:pPr>
            <a:r>
              <a:rPr lang="en-US" sz="996">
                <a:solidFill>
                  <a:schemeClr val="dk1"/>
                </a:solidFill>
              </a:rPr>
              <a:t>[3] P. O. Associates, “The results of the 2020 american joint replacement registry.” [Online].</a:t>
            </a:r>
            <a:endParaRPr sz="996">
              <a:solidFill>
                <a:schemeClr val="dk1"/>
              </a:solidFill>
            </a:endParaRPr>
          </a:p>
          <a:p>
            <a:pPr indent="0" lvl="0" marL="74127" rtl="0" algn="l">
              <a:spcBef>
                <a:spcPts val="946"/>
              </a:spcBef>
              <a:spcAft>
                <a:spcPts val="0"/>
              </a:spcAft>
              <a:buClr>
                <a:schemeClr val="dk1"/>
              </a:buClr>
              <a:buSzPts val="1100"/>
              <a:buFont typeface="Arial"/>
              <a:buNone/>
            </a:pPr>
            <a:r>
              <a:t/>
            </a:r>
            <a:endParaRPr sz="996">
              <a:solidFill>
                <a:schemeClr val="dk1"/>
              </a:solidFill>
            </a:endParaRPr>
          </a:p>
          <a:p>
            <a:pPr indent="0" lvl="0" marL="0" rtl="0" algn="l">
              <a:spcBef>
                <a:spcPts val="0"/>
              </a:spcBef>
              <a:spcAft>
                <a:spcPts val="0"/>
              </a:spcAft>
              <a:buNone/>
            </a:pPr>
            <a:r>
              <a:t/>
            </a:r>
            <a:endParaRPr/>
          </a:p>
        </p:txBody>
      </p:sp>
      <p:sp>
        <p:nvSpPr>
          <p:cNvPr id="84" name="Google Shape;84;g1626e429cb5_0_0"/>
          <p:cNvSpPr txBox="1"/>
          <p:nvPr/>
        </p:nvSpPr>
        <p:spPr>
          <a:xfrm>
            <a:off x="267900" y="1090900"/>
            <a:ext cx="4647900" cy="615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US" sz="2800">
                <a:solidFill>
                  <a:schemeClr val="dk1"/>
                </a:solidFill>
                <a:latin typeface="Poppins"/>
                <a:ea typeface="Poppins"/>
                <a:cs typeface="Poppins"/>
                <a:sym typeface="Poppins"/>
              </a:rPr>
              <a:t>Motivation for Research</a:t>
            </a:r>
            <a:endParaRPr b="1" sz="2800">
              <a:solidFill>
                <a:schemeClr val="dk1"/>
              </a:solidFill>
              <a:latin typeface="Poppins"/>
              <a:ea typeface="Poppins"/>
              <a:cs typeface="Poppins"/>
              <a:sym typeface="Poppins"/>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8" name="Shape 88"/>
        <p:cNvGrpSpPr/>
        <p:nvPr/>
      </p:nvGrpSpPr>
      <p:grpSpPr>
        <a:xfrm>
          <a:off x="0" y="0"/>
          <a:ext cx="0" cy="0"/>
          <a:chOff x="0" y="0"/>
          <a:chExt cx="0" cy="0"/>
        </a:xfrm>
      </p:grpSpPr>
      <p:sp>
        <p:nvSpPr>
          <p:cNvPr id="89" name="Google Shape;89;g1626e429cb5_0_7"/>
          <p:cNvSpPr txBox="1"/>
          <p:nvPr/>
        </p:nvSpPr>
        <p:spPr>
          <a:xfrm>
            <a:off x="225275" y="2440925"/>
            <a:ext cx="5706000" cy="29814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1000"/>
              </a:spcBef>
              <a:spcAft>
                <a:spcPts val="0"/>
              </a:spcAft>
              <a:buClr>
                <a:srgbClr val="000000"/>
              </a:buClr>
              <a:buSzPts val="1100"/>
              <a:buFont typeface="Arial"/>
              <a:buNone/>
            </a:pPr>
            <a:r>
              <a:rPr lang="en-US" sz="2300">
                <a:solidFill>
                  <a:srgbClr val="000000"/>
                </a:solidFill>
                <a:latin typeface="Poppins"/>
                <a:ea typeface="Poppins"/>
                <a:cs typeface="Poppins"/>
                <a:sym typeface="Poppins"/>
              </a:rPr>
              <a:t>Our goal: To build a wearable ultrasound cuff that, with machine learning methods, can identify and describe joint replacement defects earlier and more accurately than </a:t>
            </a:r>
            <a:r>
              <a:rPr lang="en-US" sz="2300">
                <a:solidFill>
                  <a:srgbClr val="000000"/>
                </a:solidFill>
                <a:latin typeface="Poppins"/>
                <a:ea typeface="Poppins"/>
                <a:cs typeface="Poppins"/>
                <a:sym typeface="Poppins"/>
                <a:extLst>
                  <a:ext uri="http://customooxmlschemas.google.com/">
                    <go:slidesCustomData xmlns:go="http://customooxmlschemas.google.com/" textRoundtripDataId="5"/>
                  </a:ext>
                </a:extLst>
              </a:rPr>
              <a:t>current</a:t>
            </a:r>
            <a:r>
              <a:rPr lang="en-US" sz="2300">
                <a:solidFill>
                  <a:srgbClr val="000000"/>
                </a:solidFill>
                <a:latin typeface="Poppins"/>
                <a:ea typeface="Poppins"/>
                <a:cs typeface="Poppins"/>
                <a:sym typeface="Poppins"/>
              </a:rPr>
              <a:t> diagnostic methods.</a:t>
            </a:r>
            <a:endParaRPr sz="2300">
              <a:solidFill>
                <a:srgbClr val="000000"/>
              </a:solidFill>
              <a:latin typeface="Poppins"/>
              <a:ea typeface="Poppins"/>
              <a:cs typeface="Poppins"/>
              <a:sym typeface="Poppins"/>
            </a:endParaRPr>
          </a:p>
          <a:p>
            <a:pPr indent="0" lvl="0" marL="0" rtl="0" algn="ctr">
              <a:spcBef>
                <a:spcPts val="0"/>
              </a:spcBef>
              <a:spcAft>
                <a:spcPts val="0"/>
              </a:spcAft>
              <a:buNone/>
            </a:pPr>
            <a:r>
              <a:t/>
            </a:r>
            <a:endParaRPr sz="2300">
              <a:latin typeface="Times New Roman"/>
              <a:ea typeface="Times New Roman"/>
              <a:cs typeface="Times New Roman"/>
              <a:sym typeface="Times New Roman"/>
            </a:endParaRPr>
          </a:p>
        </p:txBody>
      </p:sp>
      <p:sp>
        <p:nvSpPr>
          <p:cNvPr id="90" name="Google Shape;90;g1626e429cb5_0_7"/>
          <p:cNvSpPr/>
          <p:nvPr/>
        </p:nvSpPr>
        <p:spPr>
          <a:xfrm>
            <a:off x="196475" y="2440927"/>
            <a:ext cx="5763600" cy="2574000"/>
          </a:xfrm>
          <a:prstGeom prst="frame">
            <a:avLst>
              <a:gd fmla="val 2621" name="adj1"/>
            </a:avLst>
          </a:prstGeom>
          <a:solidFill>
            <a:srgbClr val="000000"/>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91" name="Google Shape;91;g1626e429cb5_0_7"/>
          <p:cNvGrpSpPr/>
          <p:nvPr/>
        </p:nvGrpSpPr>
        <p:grpSpPr>
          <a:xfrm>
            <a:off x="6414732" y="1648069"/>
            <a:ext cx="903931" cy="4450326"/>
            <a:chOff x="6448726" y="978175"/>
            <a:chExt cx="1177300" cy="5120026"/>
          </a:xfrm>
        </p:grpSpPr>
        <p:pic>
          <p:nvPicPr>
            <p:cNvPr id="92" name="Google Shape;92;g1626e429cb5_0_7"/>
            <p:cNvPicPr preferRelativeResize="0"/>
            <p:nvPr/>
          </p:nvPicPr>
          <p:blipFill rotWithShape="1">
            <a:blip r:embed="rId3">
              <a:alphaModFix/>
            </a:blip>
            <a:srcRect b="1815" l="28637" r="12521" t="2122"/>
            <a:stretch/>
          </p:blipFill>
          <p:spPr>
            <a:xfrm>
              <a:off x="6448726" y="978175"/>
              <a:ext cx="1177300" cy="5120026"/>
            </a:xfrm>
            <a:prstGeom prst="rect">
              <a:avLst/>
            </a:prstGeom>
            <a:noFill/>
            <a:ln>
              <a:noFill/>
            </a:ln>
          </p:spPr>
        </p:pic>
        <p:sp>
          <p:nvSpPr>
            <p:cNvPr id="93" name="Google Shape;93;g1626e429cb5_0_7"/>
            <p:cNvSpPr/>
            <p:nvPr/>
          </p:nvSpPr>
          <p:spPr>
            <a:xfrm rot="10800000">
              <a:off x="6533000" y="2802875"/>
              <a:ext cx="871800" cy="387300"/>
            </a:xfrm>
            <a:prstGeom prst="blockArc">
              <a:avLst>
                <a:gd fmla="val 10800000" name="adj1"/>
                <a:gd fmla="val 0" name="adj2"/>
                <a:gd fmla="val 25000" name="adj3"/>
              </a:avLst>
            </a:prstGeom>
            <a:solidFill>
              <a:srgbClr val="4472C4"/>
            </a:solidFill>
            <a:ln cap="flat" cmpd="sng" w="9525">
              <a:solidFill>
                <a:srgbClr val="44546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 name="Google Shape;94;g1626e429cb5_0_7"/>
            <p:cNvSpPr/>
            <p:nvPr/>
          </p:nvSpPr>
          <p:spPr>
            <a:xfrm rot="10800000">
              <a:off x="6506750" y="3548225"/>
              <a:ext cx="895500" cy="359700"/>
            </a:xfrm>
            <a:prstGeom prst="blockArc">
              <a:avLst>
                <a:gd fmla="val 10800000" name="adj1"/>
                <a:gd fmla="val 0" name="adj2"/>
                <a:gd fmla="val 25000" name="adj3"/>
              </a:avLst>
            </a:prstGeom>
            <a:solidFill>
              <a:srgbClr val="4472C4"/>
            </a:solidFill>
            <a:ln cap="flat" cmpd="sng" w="9525">
              <a:solidFill>
                <a:srgbClr val="44546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pic>
        <p:nvPicPr>
          <p:cNvPr id="95" name="Google Shape;95;g1626e429cb5_0_7"/>
          <p:cNvPicPr preferRelativeResize="0"/>
          <p:nvPr/>
        </p:nvPicPr>
        <p:blipFill rotWithShape="1">
          <a:blip r:embed="rId4">
            <a:alphaModFix/>
          </a:blip>
          <a:srcRect b="6458" l="6971" r="1175" t="8673"/>
          <a:stretch/>
        </p:blipFill>
        <p:spPr>
          <a:xfrm>
            <a:off x="7977725" y="2114100"/>
            <a:ext cx="4115796" cy="1764886"/>
          </a:xfrm>
          <a:prstGeom prst="rect">
            <a:avLst/>
          </a:prstGeom>
          <a:noFill/>
          <a:ln cap="flat" cmpd="sng" w="28575">
            <a:solidFill>
              <a:schemeClr val="dk1"/>
            </a:solidFill>
            <a:prstDash val="solid"/>
            <a:round/>
            <a:headEnd len="sm" w="sm" type="none"/>
            <a:tailEnd len="sm" w="sm" type="none"/>
          </a:ln>
        </p:spPr>
      </p:pic>
      <p:sp>
        <p:nvSpPr>
          <p:cNvPr id="96" name="Google Shape;96;g1626e429cb5_0_7"/>
          <p:cNvSpPr txBox="1"/>
          <p:nvPr/>
        </p:nvSpPr>
        <p:spPr>
          <a:xfrm>
            <a:off x="7977778" y="4152685"/>
            <a:ext cx="4115700" cy="1262100"/>
          </a:xfrm>
          <a:prstGeom prst="rect">
            <a:avLst/>
          </a:prstGeom>
          <a:noFill/>
          <a:ln>
            <a:noFill/>
          </a:ln>
        </p:spPr>
        <p:txBody>
          <a:bodyPr anchorCtr="0" anchor="t" bIns="91425" lIns="91425" spcFirstLastPara="1" rIns="91425" wrap="square" tIns="91425">
            <a:spAutoFit/>
          </a:bodyPr>
          <a:lstStyle/>
          <a:p>
            <a:pPr indent="-317500" lvl="0" marL="457200" rtl="0" algn="l">
              <a:spcBef>
                <a:spcPts val="0"/>
              </a:spcBef>
              <a:spcAft>
                <a:spcPts val="0"/>
              </a:spcAft>
              <a:buSzPts val="1400"/>
              <a:buAutoNum type="alphaLcParenR"/>
            </a:pPr>
            <a:r>
              <a:rPr lang="en-US"/>
              <a:t>A diagram of gross implant loosening, determined by location, arc angle/length, and thickness </a:t>
            </a:r>
            <a:endParaRPr/>
          </a:p>
          <a:p>
            <a:pPr indent="-317500" lvl="0" marL="457200" rtl="0" algn="l">
              <a:spcBef>
                <a:spcPts val="0"/>
              </a:spcBef>
              <a:spcAft>
                <a:spcPts val="0"/>
              </a:spcAft>
              <a:buSzPts val="1400"/>
              <a:buAutoNum type="alphaLcParenR"/>
            </a:pPr>
            <a:r>
              <a:rPr lang="en-US"/>
              <a:t>A diagram of “bubble” implant loosening, determined by diameter and location</a:t>
            </a:r>
            <a:endParaRPr/>
          </a:p>
        </p:txBody>
      </p:sp>
      <p:sp>
        <p:nvSpPr>
          <p:cNvPr id="97" name="Google Shape;97;g1626e429cb5_0_7"/>
          <p:cNvSpPr txBox="1"/>
          <p:nvPr/>
        </p:nvSpPr>
        <p:spPr>
          <a:xfrm>
            <a:off x="2029050" y="1032475"/>
            <a:ext cx="8133900" cy="6156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US" sz="2800">
                <a:latin typeface="Poppins"/>
                <a:ea typeface="Poppins"/>
                <a:cs typeface="Poppins"/>
                <a:sym typeface="Poppins"/>
              </a:rPr>
              <a:t>Project Goals and Methods</a:t>
            </a:r>
            <a:endParaRPr b="1" sz="2800">
              <a:latin typeface="Poppins"/>
              <a:ea typeface="Poppins"/>
              <a:cs typeface="Poppins"/>
              <a:sym typeface="Poppins"/>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1" name="Shape 101"/>
        <p:cNvGrpSpPr/>
        <p:nvPr/>
      </p:nvGrpSpPr>
      <p:grpSpPr>
        <a:xfrm>
          <a:off x="0" y="0"/>
          <a:ext cx="0" cy="0"/>
          <a:chOff x="0" y="0"/>
          <a:chExt cx="0" cy="0"/>
        </a:xfrm>
      </p:grpSpPr>
      <p:sp>
        <p:nvSpPr>
          <p:cNvPr id="102" name="Google Shape;102;g1626e429cb5_0_96"/>
          <p:cNvSpPr txBox="1"/>
          <p:nvPr>
            <p:ph idx="1" type="body"/>
          </p:nvPr>
        </p:nvSpPr>
        <p:spPr>
          <a:xfrm>
            <a:off x="196475" y="1090900"/>
            <a:ext cx="4673100" cy="4973100"/>
          </a:xfrm>
          <a:prstGeom prst="rect">
            <a:avLst/>
          </a:prstGeom>
        </p:spPr>
        <p:txBody>
          <a:bodyPr anchorCtr="0" anchor="t" bIns="45700" lIns="91425" spcFirstLastPara="1" rIns="91425" wrap="square" tIns="45700">
            <a:noAutofit/>
          </a:bodyPr>
          <a:lstStyle/>
          <a:p>
            <a:pPr indent="0" lvl="0" marL="0" rtl="0" algn="l">
              <a:spcBef>
                <a:spcPts val="1000"/>
              </a:spcBef>
              <a:spcAft>
                <a:spcPts val="0"/>
              </a:spcAft>
              <a:buNone/>
            </a:pPr>
            <a:r>
              <a:rPr lang="en-US"/>
              <a:t>Comsol Input </a:t>
            </a:r>
            <a:r>
              <a:rPr lang="en-US">
                <a:extLst>
                  <a:ext uri="http://customooxmlschemas.google.com/">
                    <go:slidesCustomData xmlns:go="http://customooxmlschemas.google.com/" textRoundtripDataId="6"/>
                  </a:ext>
                </a:extLst>
              </a:rPr>
              <a:t>Module</a:t>
            </a:r>
            <a:endParaRPr/>
          </a:p>
        </p:txBody>
      </p:sp>
      <p:sp>
        <p:nvSpPr>
          <p:cNvPr id="103" name="Google Shape;103;g1626e429cb5_0_96"/>
          <p:cNvSpPr txBox="1"/>
          <p:nvPr>
            <p:ph idx="2" type="body"/>
          </p:nvPr>
        </p:nvSpPr>
        <p:spPr>
          <a:xfrm>
            <a:off x="6225983" y="1090908"/>
            <a:ext cx="5763600" cy="4973100"/>
          </a:xfrm>
          <a:prstGeom prst="rect">
            <a:avLst/>
          </a:prstGeom>
        </p:spPr>
        <p:txBody>
          <a:bodyPr anchorCtr="0" anchor="t" bIns="45700" lIns="91425" spcFirstLastPara="1" rIns="91425" wrap="square" tIns="45700">
            <a:noAutofit/>
          </a:bodyPr>
          <a:lstStyle/>
          <a:p>
            <a:pPr indent="0" lvl="0" marL="0" rtl="0" algn="l">
              <a:spcBef>
                <a:spcPts val="1000"/>
              </a:spcBef>
              <a:spcAft>
                <a:spcPts val="0"/>
              </a:spcAft>
              <a:buNone/>
            </a:pPr>
            <a:r>
              <a:rPr lang="en-US"/>
              <a:t>Displacement Field</a:t>
            </a:r>
            <a:endParaRPr/>
          </a:p>
        </p:txBody>
      </p:sp>
      <p:pic>
        <p:nvPicPr>
          <p:cNvPr id="104" name="Google Shape;104;g1626e429cb5_0_96"/>
          <p:cNvPicPr preferRelativeResize="0"/>
          <p:nvPr/>
        </p:nvPicPr>
        <p:blipFill>
          <a:blip r:embed="rId3">
            <a:alphaModFix/>
          </a:blip>
          <a:stretch>
            <a:fillRect/>
          </a:stretch>
        </p:blipFill>
        <p:spPr>
          <a:xfrm>
            <a:off x="362877" y="1643150"/>
            <a:ext cx="4304300" cy="4319800"/>
          </a:xfrm>
          <a:prstGeom prst="rect">
            <a:avLst/>
          </a:prstGeom>
          <a:noFill/>
          <a:ln cap="flat" cmpd="sng" w="28575">
            <a:solidFill>
              <a:schemeClr val="dk1"/>
            </a:solidFill>
            <a:prstDash val="solid"/>
            <a:round/>
            <a:headEnd len="sm" w="sm" type="none"/>
            <a:tailEnd len="sm" w="sm" type="none"/>
          </a:ln>
        </p:spPr>
      </p:pic>
      <p:pic>
        <p:nvPicPr>
          <p:cNvPr id="105" name="Google Shape;105;g1626e429cb5_0_96"/>
          <p:cNvPicPr preferRelativeResize="0"/>
          <p:nvPr/>
        </p:nvPicPr>
        <p:blipFill>
          <a:blip r:embed="rId4">
            <a:alphaModFix/>
          </a:blip>
          <a:stretch>
            <a:fillRect/>
          </a:stretch>
        </p:blipFill>
        <p:spPr>
          <a:xfrm>
            <a:off x="6332262" y="1643150"/>
            <a:ext cx="4941436" cy="4319800"/>
          </a:xfrm>
          <a:prstGeom prst="rect">
            <a:avLst/>
          </a:prstGeom>
          <a:noFill/>
          <a:ln cap="flat" cmpd="sng" w="28575">
            <a:solidFill>
              <a:schemeClr val="dk1"/>
            </a:solidFill>
            <a:prstDash val="solid"/>
            <a:round/>
            <a:headEnd len="sm" w="sm" type="none"/>
            <a:tailEnd len="sm" w="sm" type="none"/>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9" name="Shape 109"/>
        <p:cNvGrpSpPr/>
        <p:nvPr/>
      </p:nvGrpSpPr>
      <p:grpSpPr>
        <a:xfrm>
          <a:off x="0" y="0"/>
          <a:ext cx="0" cy="0"/>
          <a:chOff x="0" y="0"/>
          <a:chExt cx="0" cy="0"/>
        </a:xfrm>
      </p:grpSpPr>
      <p:sp>
        <p:nvSpPr>
          <p:cNvPr id="110" name="Google Shape;110;g1626e429cb5_0_36"/>
          <p:cNvSpPr txBox="1"/>
          <p:nvPr/>
        </p:nvSpPr>
        <p:spPr>
          <a:xfrm>
            <a:off x="4438950" y="1975100"/>
            <a:ext cx="3314100" cy="457200"/>
          </a:xfrm>
          <a:prstGeom prst="rect">
            <a:avLst/>
          </a:prstGeom>
          <a:noFill/>
          <a:ln cap="flat" cmpd="sng" w="28575">
            <a:solidFill>
              <a:schemeClr val="dk1"/>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rPr lang="en-US" sz="2000">
                <a:latin typeface="Poppins"/>
                <a:ea typeface="Poppins"/>
                <a:cs typeface="Poppins"/>
                <a:sym typeface="Poppins"/>
              </a:rPr>
              <a:t>Sensor Amplitude Matrix</a:t>
            </a:r>
            <a:endParaRPr sz="2000">
              <a:latin typeface="Poppins"/>
              <a:ea typeface="Poppins"/>
              <a:cs typeface="Poppins"/>
              <a:sym typeface="Poppins"/>
            </a:endParaRPr>
          </a:p>
        </p:txBody>
      </p:sp>
      <p:sp>
        <p:nvSpPr>
          <p:cNvPr id="111" name="Google Shape;111;g1626e429cb5_0_36"/>
          <p:cNvSpPr txBox="1"/>
          <p:nvPr/>
        </p:nvSpPr>
        <p:spPr>
          <a:xfrm>
            <a:off x="5209500" y="3476175"/>
            <a:ext cx="1773000" cy="457200"/>
          </a:xfrm>
          <a:prstGeom prst="rect">
            <a:avLst/>
          </a:prstGeom>
          <a:noFill/>
          <a:ln cap="flat" cmpd="sng" w="28575">
            <a:solidFill>
              <a:schemeClr val="dk1"/>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rPr lang="en-US" sz="1700">
                <a:latin typeface="Poppins"/>
                <a:ea typeface="Poppins"/>
                <a:cs typeface="Poppins"/>
                <a:sym typeface="Poppins"/>
              </a:rPr>
              <a:t>Healthy</a:t>
            </a:r>
            <a:endParaRPr sz="1700">
              <a:latin typeface="Poppins"/>
              <a:ea typeface="Poppins"/>
              <a:cs typeface="Poppins"/>
              <a:sym typeface="Poppins"/>
            </a:endParaRPr>
          </a:p>
        </p:txBody>
      </p:sp>
      <p:sp>
        <p:nvSpPr>
          <p:cNvPr id="112" name="Google Shape;112;g1626e429cb5_0_36"/>
          <p:cNvSpPr txBox="1"/>
          <p:nvPr/>
        </p:nvSpPr>
        <p:spPr>
          <a:xfrm>
            <a:off x="1371525" y="3480120"/>
            <a:ext cx="1773000" cy="457200"/>
          </a:xfrm>
          <a:prstGeom prst="rect">
            <a:avLst/>
          </a:prstGeom>
          <a:noFill/>
          <a:ln cap="flat" cmpd="sng" w="28575">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rPr lang="en-US" sz="1700">
                <a:latin typeface="Poppins"/>
                <a:ea typeface="Poppins"/>
                <a:cs typeface="Poppins"/>
                <a:sym typeface="Poppins"/>
              </a:rPr>
              <a:t>Bubble</a:t>
            </a:r>
            <a:endParaRPr sz="1700">
              <a:latin typeface="Poppins"/>
              <a:ea typeface="Poppins"/>
              <a:cs typeface="Poppins"/>
              <a:sym typeface="Poppins"/>
            </a:endParaRPr>
          </a:p>
        </p:txBody>
      </p:sp>
      <p:sp>
        <p:nvSpPr>
          <p:cNvPr id="113" name="Google Shape;113;g1626e429cb5_0_36"/>
          <p:cNvSpPr txBox="1"/>
          <p:nvPr/>
        </p:nvSpPr>
        <p:spPr>
          <a:xfrm>
            <a:off x="9047475" y="3480120"/>
            <a:ext cx="1773000" cy="457200"/>
          </a:xfrm>
          <a:prstGeom prst="rect">
            <a:avLst/>
          </a:prstGeom>
          <a:noFill/>
          <a:ln cap="flat" cmpd="sng" w="28575">
            <a:solidFill>
              <a:schemeClr val="dk1"/>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rPr lang="en-US" sz="1700">
                <a:latin typeface="Poppins"/>
                <a:ea typeface="Poppins"/>
                <a:cs typeface="Poppins"/>
                <a:sym typeface="Poppins"/>
              </a:rPr>
              <a:t>Loosening</a:t>
            </a:r>
            <a:endParaRPr sz="1700">
              <a:latin typeface="Poppins"/>
              <a:ea typeface="Poppins"/>
              <a:cs typeface="Poppins"/>
              <a:sym typeface="Poppins"/>
            </a:endParaRPr>
          </a:p>
        </p:txBody>
      </p:sp>
      <p:sp>
        <p:nvSpPr>
          <p:cNvPr id="114" name="Google Shape;114;g1626e429cb5_0_36"/>
          <p:cNvSpPr/>
          <p:nvPr/>
        </p:nvSpPr>
        <p:spPr>
          <a:xfrm>
            <a:off x="5959950" y="2651700"/>
            <a:ext cx="272100" cy="640200"/>
          </a:xfrm>
          <a:prstGeom prst="downArrow">
            <a:avLst>
              <a:gd fmla="val 50000" name="adj1"/>
              <a:gd fmla="val 50000" name="adj2"/>
            </a:avLst>
          </a:prstGeom>
          <a:solidFill>
            <a:srgbClr val="980000"/>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latin typeface="Poppins"/>
              <a:ea typeface="Poppins"/>
              <a:cs typeface="Poppins"/>
              <a:sym typeface="Poppins"/>
            </a:endParaRPr>
          </a:p>
        </p:txBody>
      </p:sp>
      <p:sp>
        <p:nvSpPr>
          <p:cNvPr id="115" name="Google Shape;115;g1626e429cb5_0_36"/>
          <p:cNvSpPr/>
          <p:nvPr/>
        </p:nvSpPr>
        <p:spPr>
          <a:xfrm rot="-3894182">
            <a:off x="8089474" y="2106936"/>
            <a:ext cx="272308" cy="1734851"/>
          </a:xfrm>
          <a:prstGeom prst="downArrow">
            <a:avLst>
              <a:gd fmla="val 50000" name="adj1"/>
              <a:gd fmla="val 48879" name="adj2"/>
            </a:avLst>
          </a:prstGeom>
          <a:solidFill>
            <a:srgbClr val="980000"/>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latin typeface="Poppins"/>
              <a:ea typeface="Poppins"/>
              <a:cs typeface="Poppins"/>
              <a:sym typeface="Poppins"/>
            </a:endParaRPr>
          </a:p>
        </p:txBody>
      </p:sp>
      <p:sp>
        <p:nvSpPr>
          <p:cNvPr id="116" name="Google Shape;116;g1626e429cb5_0_36"/>
          <p:cNvSpPr/>
          <p:nvPr/>
        </p:nvSpPr>
        <p:spPr>
          <a:xfrm rot="3902647">
            <a:off x="3829285" y="2101021"/>
            <a:ext cx="272326" cy="1741557"/>
          </a:xfrm>
          <a:prstGeom prst="downArrow">
            <a:avLst>
              <a:gd fmla="val 50000" name="adj1"/>
              <a:gd fmla="val 48879" name="adj2"/>
            </a:avLst>
          </a:prstGeom>
          <a:solidFill>
            <a:srgbClr val="980000"/>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latin typeface="Poppins"/>
              <a:ea typeface="Poppins"/>
              <a:cs typeface="Poppins"/>
              <a:sym typeface="Poppins"/>
            </a:endParaRPr>
          </a:p>
        </p:txBody>
      </p:sp>
      <p:sp>
        <p:nvSpPr>
          <p:cNvPr id="117" name="Google Shape;117;g1626e429cb5_0_36"/>
          <p:cNvSpPr txBox="1"/>
          <p:nvPr/>
        </p:nvSpPr>
        <p:spPr>
          <a:xfrm>
            <a:off x="211650" y="1032125"/>
            <a:ext cx="11768700" cy="7389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US" sz="3600">
                <a:latin typeface="Poppins"/>
                <a:ea typeface="Poppins"/>
                <a:cs typeface="Poppins"/>
                <a:sym typeface="Poppins"/>
              </a:rPr>
              <a:t>Machine Learning </a:t>
            </a:r>
            <a:endParaRPr b="1" sz="3600">
              <a:latin typeface="Poppins"/>
              <a:ea typeface="Poppins"/>
              <a:cs typeface="Poppins"/>
              <a:sym typeface="Poppins"/>
            </a:endParaRPr>
          </a:p>
        </p:txBody>
      </p:sp>
      <p:sp>
        <p:nvSpPr>
          <p:cNvPr id="118" name="Google Shape;118;g1626e429cb5_0_36"/>
          <p:cNvSpPr txBox="1"/>
          <p:nvPr/>
        </p:nvSpPr>
        <p:spPr>
          <a:xfrm>
            <a:off x="2523000" y="4622850"/>
            <a:ext cx="7146000" cy="10467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US" sz="2800">
                <a:latin typeface="Poppins"/>
                <a:ea typeface="Poppins"/>
                <a:cs typeface="Poppins"/>
                <a:sym typeface="Poppins"/>
              </a:rPr>
              <a:t>Step One: Determine Presence of Defects</a:t>
            </a:r>
            <a:endParaRPr b="1" sz="2800">
              <a:latin typeface="Poppins"/>
              <a:ea typeface="Poppins"/>
              <a:cs typeface="Poppins"/>
              <a:sym typeface="Poppins"/>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2" name="Shape 122"/>
        <p:cNvGrpSpPr/>
        <p:nvPr/>
      </p:nvGrpSpPr>
      <p:grpSpPr>
        <a:xfrm>
          <a:off x="0" y="0"/>
          <a:ext cx="0" cy="0"/>
          <a:chOff x="0" y="0"/>
          <a:chExt cx="0" cy="0"/>
        </a:xfrm>
      </p:grpSpPr>
      <p:sp>
        <p:nvSpPr>
          <p:cNvPr id="123" name="Google Shape;123;g16649dd6adf_0_6"/>
          <p:cNvSpPr txBox="1"/>
          <p:nvPr>
            <p:ph idx="1" type="body"/>
          </p:nvPr>
        </p:nvSpPr>
        <p:spPr>
          <a:xfrm>
            <a:off x="185725" y="1235419"/>
            <a:ext cx="11820600" cy="681000"/>
          </a:xfrm>
          <a:prstGeom prst="rect">
            <a:avLst/>
          </a:prstGeom>
        </p:spPr>
        <p:txBody>
          <a:bodyPr anchorCtr="0" anchor="t" bIns="45700" lIns="91425" spcFirstLastPara="1" rIns="91425" wrap="square" tIns="45700">
            <a:noAutofit/>
          </a:bodyPr>
          <a:lstStyle/>
          <a:p>
            <a:pPr indent="0" lvl="0" marL="0" rtl="0" algn="ctr">
              <a:spcBef>
                <a:spcPts val="1000"/>
              </a:spcBef>
              <a:spcAft>
                <a:spcPts val="0"/>
              </a:spcAft>
              <a:buNone/>
            </a:pPr>
            <a:r>
              <a:rPr lang="en-US"/>
              <a:t>Step One: Determining Presence of </a:t>
            </a:r>
            <a:r>
              <a:rPr lang="en-US">
                <a:extLst>
                  <a:ext uri="http://customooxmlschemas.google.com/">
                    <go:slidesCustomData xmlns:go="http://customooxmlschemas.google.com/" textRoundtripDataId="7"/>
                  </a:ext>
                </a:extLst>
              </a:rPr>
              <a:t>Defect</a:t>
            </a:r>
            <a:endParaRPr/>
          </a:p>
        </p:txBody>
      </p:sp>
      <p:graphicFrame>
        <p:nvGraphicFramePr>
          <p:cNvPr id="124" name="Google Shape;124;g16649dd6adf_0_6"/>
          <p:cNvGraphicFramePr/>
          <p:nvPr/>
        </p:nvGraphicFramePr>
        <p:xfrm>
          <a:off x="1999763" y="2029175"/>
          <a:ext cx="3000000" cy="3000000"/>
        </p:xfrm>
        <a:graphic>
          <a:graphicData uri="http://schemas.openxmlformats.org/drawingml/2006/table">
            <a:tbl>
              <a:tblPr>
                <a:noFill/>
                <a:tableStyleId>{A9804700-9C8A-4B5C-9406-4821F7741ED5}</a:tableStyleId>
              </a:tblPr>
              <a:tblGrid>
                <a:gridCol w="3848675"/>
                <a:gridCol w="2183175"/>
                <a:gridCol w="2160675"/>
              </a:tblGrid>
              <a:tr h="618950">
                <a:tc>
                  <a:txBody>
                    <a:bodyPr/>
                    <a:lstStyle/>
                    <a:p>
                      <a:pPr indent="0" lvl="0" marL="0" rtl="0" algn="ctr">
                        <a:lnSpc>
                          <a:spcPct val="115000"/>
                        </a:lnSpc>
                        <a:spcBef>
                          <a:spcPts val="0"/>
                        </a:spcBef>
                        <a:spcAft>
                          <a:spcPts val="0"/>
                        </a:spcAft>
                        <a:buNone/>
                      </a:pPr>
                      <a:r>
                        <a:rPr b="1" lang="en-US" sz="2200">
                          <a:solidFill>
                            <a:srgbClr val="FFFFFF"/>
                          </a:solidFill>
                          <a:latin typeface="Calibri"/>
                          <a:ea typeface="Calibri"/>
                          <a:cs typeface="Calibri"/>
                          <a:sym typeface="Calibri"/>
                        </a:rPr>
                        <a:t>Model</a:t>
                      </a:r>
                      <a:endParaRPr b="1" sz="2200">
                        <a:solidFill>
                          <a:srgbClr val="FFFFFF"/>
                        </a:solidFill>
                        <a:latin typeface="Calibri"/>
                        <a:ea typeface="Calibri"/>
                        <a:cs typeface="Calibri"/>
                        <a:sym typeface="Calibri"/>
                      </a:endParaRPr>
                    </a:p>
                  </a:txBody>
                  <a:tcPr marT="9525" marB="91425" marR="9525" marL="9525" anchor="ctr">
                    <a:solidFill>
                      <a:srgbClr val="4472C4"/>
                    </a:solidFill>
                  </a:tcPr>
                </a:tc>
                <a:tc>
                  <a:txBody>
                    <a:bodyPr/>
                    <a:lstStyle/>
                    <a:p>
                      <a:pPr indent="0" lvl="0" marL="0" rtl="0" algn="ctr">
                        <a:lnSpc>
                          <a:spcPct val="115000"/>
                        </a:lnSpc>
                        <a:spcBef>
                          <a:spcPts val="0"/>
                        </a:spcBef>
                        <a:spcAft>
                          <a:spcPts val="0"/>
                        </a:spcAft>
                        <a:buNone/>
                      </a:pPr>
                      <a:r>
                        <a:rPr b="1" lang="en-US" sz="2200">
                          <a:solidFill>
                            <a:srgbClr val="FFFFFF"/>
                          </a:solidFill>
                          <a:latin typeface="Calibri"/>
                          <a:ea typeface="Calibri"/>
                          <a:cs typeface="Calibri"/>
                          <a:sym typeface="Calibri"/>
                        </a:rPr>
                        <a:t>Small Data Accuracy</a:t>
                      </a:r>
                      <a:endParaRPr b="1" sz="2200">
                        <a:solidFill>
                          <a:srgbClr val="FFFFFF"/>
                        </a:solidFill>
                        <a:latin typeface="Calibri"/>
                        <a:ea typeface="Calibri"/>
                        <a:cs typeface="Calibri"/>
                        <a:sym typeface="Calibri"/>
                      </a:endParaRPr>
                    </a:p>
                  </a:txBody>
                  <a:tcPr marT="9525" marB="91425" marR="9525" marL="9525" anchor="ctr">
                    <a:solidFill>
                      <a:srgbClr val="4472C4"/>
                    </a:solidFill>
                  </a:tcPr>
                </a:tc>
                <a:tc>
                  <a:txBody>
                    <a:bodyPr/>
                    <a:lstStyle/>
                    <a:p>
                      <a:pPr indent="0" lvl="0" marL="0" rtl="0" algn="ctr">
                        <a:lnSpc>
                          <a:spcPct val="115000"/>
                        </a:lnSpc>
                        <a:spcBef>
                          <a:spcPts val="0"/>
                        </a:spcBef>
                        <a:spcAft>
                          <a:spcPts val="0"/>
                        </a:spcAft>
                        <a:buNone/>
                      </a:pPr>
                      <a:r>
                        <a:rPr b="1" lang="en-US" sz="2200">
                          <a:solidFill>
                            <a:srgbClr val="FFFFFF"/>
                          </a:solidFill>
                          <a:latin typeface="Calibri"/>
                          <a:ea typeface="Calibri"/>
                          <a:cs typeface="Calibri"/>
                          <a:sym typeface="Calibri"/>
                        </a:rPr>
                        <a:t>Big Data </a:t>
                      </a:r>
                      <a:endParaRPr b="1" sz="2200">
                        <a:solidFill>
                          <a:srgbClr val="FFFFFF"/>
                        </a:solidFill>
                        <a:latin typeface="Calibri"/>
                        <a:ea typeface="Calibri"/>
                        <a:cs typeface="Calibri"/>
                        <a:sym typeface="Calibri"/>
                      </a:endParaRPr>
                    </a:p>
                    <a:p>
                      <a:pPr indent="0" lvl="0" marL="0" rtl="0" algn="ctr">
                        <a:lnSpc>
                          <a:spcPct val="115000"/>
                        </a:lnSpc>
                        <a:spcBef>
                          <a:spcPts val="0"/>
                        </a:spcBef>
                        <a:spcAft>
                          <a:spcPts val="0"/>
                        </a:spcAft>
                        <a:buNone/>
                      </a:pPr>
                      <a:r>
                        <a:rPr b="1" lang="en-US" sz="2200">
                          <a:solidFill>
                            <a:srgbClr val="FFFFFF"/>
                          </a:solidFill>
                          <a:latin typeface="Calibri"/>
                          <a:ea typeface="Calibri"/>
                          <a:cs typeface="Calibri"/>
                          <a:sym typeface="Calibri"/>
                        </a:rPr>
                        <a:t>Accuracy</a:t>
                      </a:r>
                      <a:endParaRPr b="1" sz="2200">
                        <a:solidFill>
                          <a:srgbClr val="FFFFFF"/>
                        </a:solidFill>
                        <a:latin typeface="Calibri"/>
                        <a:ea typeface="Calibri"/>
                        <a:cs typeface="Calibri"/>
                        <a:sym typeface="Calibri"/>
                      </a:endParaRPr>
                    </a:p>
                  </a:txBody>
                  <a:tcPr marT="9525" marB="91425" marR="9525" marL="9525" anchor="ctr">
                    <a:solidFill>
                      <a:srgbClr val="4472C4"/>
                    </a:solidFill>
                  </a:tcPr>
                </a:tc>
              </a:tr>
              <a:tr h="618950">
                <a:tc>
                  <a:txBody>
                    <a:bodyPr/>
                    <a:lstStyle/>
                    <a:p>
                      <a:pPr indent="0" lvl="0" marL="0" rtl="0" algn="ctr">
                        <a:lnSpc>
                          <a:spcPct val="115000"/>
                        </a:lnSpc>
                        <a:spcBef>
                          <a:spcPts val="0"/>
                        </a:spcBef>
                        <a:spcAft>
                          <a:spcPts val="0"/>
                        </a:spcAft>
                        <a:buNone/>
                      </a:pPr>
                      <a:r>
                        <a:rPr lang="en-US" sz="2200">
                          <a:latin typeface="Calibri"/>
                          <a:ea typeface="Calibri"/>
                          <a:cs typeface="Calibri"/>
                          <a:sym typeface="Calibri"/>
                        </a:rPr>
                        <a:t>Linear Discriminant</a:t>
                      </a:r>
                      <a:endParaRPr sz="2200">
                        <a:latin typeface="Calibri"/>
                        <a:ea typeface="Calibri"/>
                        <a:cs typeface="Calibri"/>
                        <a:sym typeface="Calibri"/>
                      </a:endParaRPr>
                    </a:p>
                  </a:txBody>
                  <a:tcPr marT="9525" marB="91425" marR="9525" marL="9525" anchor="ctr">
                    <a:solidFill>
                      <a:srgbClr val="B4C6E7"/>
                    </a:solidFill>
                  </a:tcPr>
                </a:tc>
                <a:tc>
                  <a:txBody>
                    <a:bodyPr/>
                    <a:lstStyle/>
                    <a:p>
                      <a:pPr indent="0" lvl="0" marL="0" rtl="0" algn="ctr">
                        <a:lnSpc>
                          <a:spcPct val="115000"/>
                        </a:lnSpc>
                        <a:spcBef>
                          <a:spcPts val="0"/>
                        </a:spcBef>
                        <a:spcAft>
                          <a:spcPts val="0"/>
                        </a:spcAft>
                        <a:buNone/>
                      </a:pPr>
                      <a:r>
                        <a:rPr lang="en-US" sz="2200">
                          <a:latin typeface="Calibri"/>
                          <a:ea typeface="Calibri"/>
                          <a:cs typeface="Calibri"/>
                          <a:sym typeface="Calibri"/>
                        </a:rPr>
                        <a:t>89.51%</a:t>
                      </a:r>
                      <a:endParaRPr sz="2200">
                        <a:latin typeface="Calibri"/>
                        <a:ea typeface="Calibri"/>
                        <a:cs typeface="Calibri"/>
                        <a:sym typeface="Calibri"/>
                      </a:endParaRPr>
                    </a:p>
                  </a:txBody>
                  <a:tcPr marT="9525" marB="91425" marR="9525" marL="9525" anchor="ctr">
                    <a:solidFill>
                      <a:srgbClr val="B4C6E7"/>
                    </a:solidFill>
                  </a:tcPr>
                </a:tc>
                <a:tc>
                  <a:txBody>
                    <a:bodyPr/>
                    <a:lstStyle/>
                    <a:p>
                      <a:pPr indent="0" lvl="0" marL="0" rtl="0" algn="ctr">
                        <a:lnSpc>
                          <a:spcPct val="115000"/>
                        </a:lnSpc>
                        <a:spcBef>
                          <a:spcPts val="0"/>
                        </a:spcBef>
                        <a:spcAft>
                          <a:spcPts val="0"/>
                        </a:spcAft>
                        <a:buNone/>
                      </a:pPr>
                      <a:r>
                        <a:rPr lang="en-US" sz="2200">
                          <a:latin typeface="Calibri"/>
                          <a:ea typeface="Calibri"/>
                          <a:cs typeface="Calibri"/>
                          <a:sym typeface="Calibri"/>
                        </a:rPr>
                        <a:t>93.7%</a:t>
                      </a:r>
                      <a:endParaRPr sz="2200">
                        <a:latin typeface="Calibri"/>
                        <a:ea typeface="Calibri"/>
                        <a:cs typeface="Calibri"/>
                        <a:sym typeface="Calibri"/>
                      </a:endParaRPr>
                    </a:p>
                  </a:txBody>
                  <a:tcPr marT="9525" marB="91425" marR="9525" marL="9525" anchor="ctr">
                    <a:solidFill>
                      <a:srgbClr val="B4C6E7"/>
                    </a:solidFill>
                  </a:tcPr>
                </a:tc>
              </a:tr>
              <a:tr h="618950">
                <a:tc>
                  <a:txBody>
                    <a:bodyPr/>
                    <a:lstStyle/>
                    <a:p>
                      <a:pPr indent="0" lvl="0" marL="0" rtl="0" algn="ctr">
                        <a:lnSpc>
                          <a:spcPct val="115000"/>
                        </a:lnSpc>
                        <a:spcBef>
                          <a:spcPts val="0"/>
                        </a:spcBef>
                        <a:spcAft>
                          <a:spcPts val="0"/>
                        </a:spcAft>
                        <a:buNone/>
                      </a:pPr>
                      <a:r>
                        <a:rPr lang="en-US" sz="2200">
                          <a:latin typeface="Calibri"/>
                          <a:ea typeface="Calibri"/>
                          <a:cs typeface="Calibri"/>
                          <a:sym typeface="Calibri"/>
                        </a:rPr>
                        <a:t>Quad SVM</a:t>
                      </a:r>
                      <a:endParaRPr sz="2200">
                        <a:latin typeface="Calibri"/>
                        <a:ea typeface="Calibri"/>
                        <a:cs typeface="Calibri"/>
                        <a:sym typeface="Calibri"/>
                      </a:endParaRPr>
                    </a:p>
                  </a:txBody>
                  <a:tcPr marT="9525" marB="91425" marR="9525" marL="9525" anchor="ctr">
                    <a:solidFill>
                      <a:srgbClr val="D9E1F2"/>
                    </a:solidFill>
                  </a:tcPr>
                </a:tc>
                <a:tc>
                  <a:txBody>
                    <a:bodyPr/>
                    <a:lstStyle/>
                    <a:p>
                      <a:pPr indent="0" lvl="0" marL="0" rtl="0" algn="ctr">
                        <a:lnSpc>
                          <a:spcPct val="115000"/>
                        </a:lnSpc>
                        <a:spcBef>
                          <a:spcPts val="0"/>
                        </a:spcBef>
                        <a:spcAft>
                          <a:spcPts val="0"/>
                        </a:spcAft>
                        <a:buNone/>
                      </a:pPr>
                      <a:r>
                        <a:rPr lang="en-US" sz="2200">
                          <a:latin typeface="Calibri"/>
                          <a:ea typeface="Calibri"/>
                          <a:cs typeface="Calibri"/>
                          <a:sym typeface="Calibri"/>
                        </a:rPr>
                        <a:t>87.48%</a:t>
                      </a:r>
                      <a:endParaRPr sz="2200">
                        <a:latin typeface="Calibri"/>
                        <a:ea typeface="Calibri"/>
                        <a:cs typeface="Calibri"/>
                        <a:sym typeface="Calibri"/>
                      </a:endParaRPr>
                    </a:p>
                  </a:txBody>
                  <a:tcPr marT="9525" marB="91425" marR="9525" marL="9525" anchor="ctr">
                    <a:solidFill>
                      <a:srgbClr val="D9E1F2"/>
                    </a:solidFill>
                  </a:tcPr>
                </a:tc>
                <a:tc>
                  <a:txBody>
                    <a:bodyPr/>
                    <a:lstStyle/>
                    <a:p>
                      <a:pPr indent="0" lvl="0" marL="0" rtl="0" algn="ctr">
                        <a:lnSpc>
                          <a:spcPct val="115000"/>
                        </a:lnSpc>
                        <a:spcBef>
                          <a:spcPts val="0"/>
                        </a:spcBef>
                        <a:spcAft>
                          <a:spcPts val="0"/>
                        </a:spcAft>
                        <a:buNone/>
                      </a:pPr>
                      <a:r>
                        <a:rPr lang="en-US" sz="2200">
                          <a:latin typeface="Calibri"/>
                          <a:ea typeface="Calibri"/>
                          <a:cs typeface="Calibri"/>
                          <a:sym typeface="Calibri"/>
                        </a:rPr>
                        <a:t>92.0%</a:t>
                      </a:r>
                      <a:endParaRPr sz="2200">
                        <a:latin typeface="Calibri"/>
                        <a:ea typeface="Calibri"/>
                        <a:cs typeface="Calibri"/>
                        <a:sym typeface="Calibri"/>
                      </a:endParaRPr>
                    </a:p>
                  </a:txBody>
                  <a:tcPr marT="9525" marB="91425" marR="9525" marL="9525" anchor="ctr">
                    <a:solidFill>
                      <a:srgbClr val="D9E1F2"/>
                    </a:solidFill>
                  </a:tcPr>
                </a:tc>
              </a:tr>
              <a:tr h="618950">
                <a:tc>
                  <a:txBody>
                    <a:bodyPr/>
                    <a:lstStyle/>
                    <a:p>
                      <a:pPr indent="0" lvl="0" marL="0" rtl="0" algn="ctr">
                        <a:lnSpc>
                          <a:spcPct val="115000"/>
                        </a:lnSpc>
                        <a:spcBef>
                          <a:spcPts val="0"/>
                        </a:spcBef>
                        <a:spcAft>
                          <a:spcPts val="0"/>
                        </a:spcAft>
                        <a:buNone/>
                      </a:pPr>
                      <a:r>
                        <a:rPr lang="en-US" sz="2200">
                          <a:latin typeface="Calibri"/>
                          <a:ea typeface="Calibri"/>
                          <a:cs typeface="Calibri"/>
                          <a:sym typeface="Calibri"/>
                        </a:rPr>
                        <a:t>Fine KNN</a:t>
                      </a:r>
                      <a:endParaRPr sz="2200">
                        <a:latin typeface="Calibri"/>
                        <a:ea typeface="Calibri"/>
                        <a:cs typeface="Calibri"/>
                        <a:sym typeface="Calibri"/>
                      </a:endParaRPr>
                    </a:p>
                  </a:txBody>
                  <a:tcPr marT="9525" marB="91425" marR="9525" marL="9525" anchor="ctr">
                    <a:solidFill>
                      <a:srgbClr val="B4C6E7"/>
                    </a:solidFill>
                  </a:tcPr>
                </a:tc>
                <a:tc>
                  <a:txBody>
                    <a:bodyPr/>
                    <a:lstStyle/>
                    <a:p>
                      <a:pPr indent="0" lvl="0" marL="0" rtl="0" algn="ctr">
                        <a:lnSpc>
                          <a:spcPct val="115000"/>
                        </a:lnSpc>
                        <a:spcBef>
                          <a:spcPts val="0"/>
                        </a:spcBef>
                        <a:spcAft>
                          <a:spcPts val="0"/>
                        </a:spcAft>
                        <a:buNone/>
                      </a:pPr>
                      <a:r>
                        <a:rPr lang="en-US" sz="2200">
                          <a:latin typeface="Calibri"/>
                          <a:ea typeface="Calibri"/>
                          <a:cs typeface="Calibri"/>
                          <a:sym typeface="Calibri"/>
                        </a:rPr>
                        <a:t>48.30%</a:t>
                      </a:r>
                      <a:endParaRPr sz="2200">
                        <a:latin typeface="Calibri"/>
                        <a:ea typeface="Calibri"/>
                        <a:cs typeface="Calibri"/>
                        <a:sym typeface="Calibri"/>
                      </a:endParaRPr>
                    </a:p>
                  </a:txBody>
                  <a:tcPr marT="9525" marB="91425" marR="9525" marL="9525" anchor="ctr">
                    <a:solidFill>
                      <a:srgbClr val="B4C6E7"/>
                    </a:solidFill>
                  </a:tcPr>
                </a:tc>
                <a:tc>
                  <a:txBody>
                    <a:bodyPr/>
                    <a:lstStyle/>
                    <a:p>
                      <a:pPr indent="0" lvl="0" marL="0" rtl="0" algn="ctr">
                        <a:lnSpc>
                          <a:spcPct val="115000"/>
                        </a:lnSpc>
                        <a:spcBef>
                          <a:spcPts val="0"/>
                        </a:spcBef>
                        <a:spcAft>
                          <a:spcPts val="0"/>
                        </a:spcAft>
                        <a:buNone/>
                      </a:pPr>
                      <a:r>
                        <a:rPr lang="en-US" sz="2200">
                          <a:latin typeface="Calibri"/>
                          <a:ea typeface="Calibri"/>
                          <a:cs typeface="Calibri"/>
                          <a:sym typeface="Calibri"/>
                        </a:rPr>
                        <a:t>84.8%</a:t>
                      </a:r>
                      <a:endParaRPr sz="2200">
                        <a:latin typeface="Calibri"/>
                        <a:ea typeface="Calibri"/>
                        <a:cs typeface="Calibri"/>
                        <a:sym typeface="Calibri"/>
                      </a:endParaRPr>
                    </a:p>
                  </a:txBody>
                  <a:tcPr marT="9525" marB="91425" marR="9525" marL="9525" anchor="ctr">
                    <a:solidFill>
                      <a:srgbClr val="B4C6E7"/>
                    </a:solidFill>
                  </a:tcPr>
                </a:tc>
              </a:tr>
              <a:tr h="618950">
                <a:tc>
                  <a:txBody>
                    <a:bodyPr/>
                    <a:lstStyle/>
                    <a:p>
                      <a:pPr indent="0" lvl="0" marL="0" rtl="0" algn="ctr">
                        <a:lnSpc>
                          <a:spcPct val="115000"/>
                        </a:lnSpc>
                        <a:spcBef>
                          <a:spcPts val="0"/>
                        </a:spcBef>
                        <a:spcAft>
                          <a:spcPts val="0"/>
                        </a:spcAft>
                        <a:buNone/>
                      </a:pPr>
                      <a:r>
                        <a:rPr lang="en-US" sz="2200">
                          <a:latin typeface="Calibri"/>
                          <a:ea typeface="Calibri"/>
                          <a:cs typeface="Calibri"/>
                          <a:sym typeface="Calibri"/>
                        </a:rPr>
                        <a:t>Bagged Trees </a:t>
                      </a:r>
                      <a:endParaRPr sz="2200">
                        <a:latin typeface="Calibri"/>
                        <a:ea typeface="Calibri"/>
                        <a:cs typeface="Calibri"/>
                        <a:sym typeface="Calibri"/>
                      </a:endParaRPr>
                    </a:p>
                  </a:txBody>
                  <a:tcPr marT="9525" marB="91425" marR="9525" marL="9525" anchor="ctr">
                    <a:solidFill>
                      <a:srgbClr val="D9E1F2"/>
                    </a:solidFill>
                  </a:tcPr>
                </a:tc>
                <a:tc>
                  <a:txBody>
                    <a:bodyPr/>
                    <a:lstStyle/>
                    <a:p>
                      <a:pPr indent="0" lvl="0" marL="0" rtl="0" algn="ctr">
                        <a:lnSpc>
                          <a:spcPct val="115000"/>
                        </a:lnSpc>
                        <a:spcBef>
                          <a:spcPts val="0"/>
                        </a:spcBef>
                        <a:spcAft>
                          <a:spcPts val="0"/>
                        </a:spcAft>
                        <a:buNone/>
                      </a:pPr>
                      <a:r>
                        <a:rPr lang="en-US" sz="2200">
                          <a:latin typeface="Calibri"/>
                          <a:ea typeface="Calibri"/>
                          <a:cs typeface="Calibri"/>
                          <a:sym typeface="Calibri"/>
                        </a:rPr>
                        <a:t>67.77%</a:t>
                      </a:r>
                      <a:endParaRPr sz="2200">
                        <a:latin typeface="Calibri"/>
                        <a:ea typeface="Calibri"/>
                        <a:cs typeface="Calibri"/>
                        <a:sym typeface="Calibri"/>
                      </a:endParaRPr>
                    </a:p>
                  </a:txBody>
                  <a:tcPr marT="9525" marB="91425" marR="9525" marL="9525" anchor="ctr">
                    <a:solidFill>
                      <a:srgbClr val="D9E1F2"/>
                    </a:solidFill>
                  </a:tcPr>
                </a:tc>
                <a:tc>
                  <a:txBody>
                    <a:bodyPr/>
                    <a:lstStyle/>
                    <a:p>
                      <a:pPr indent="0" lvl="0" marL="0" rtl="0" algn="ctr">
                        <a:lnSpc>
                          <a:spcPct val="115000"/>
                        </a:lnSpc>
                        <a:spcBef>
                          <a:spcPts val="0"/>
                        </a:spcBef>
                        <a:spcAft>
                          <a:spcPts val="0"/>
                        </a:spcAft>
                        <a:buNone/>
                      </a:pPr>
                      <a:r>
                        <a:rPr lang="en-US" sz="2200">
                          <a:latin typeface="Calibri"/>
                          <a:ea typeface="Calibri"/>
                          <a:cs typeface="Calibri"/>
                          <a:sym typeface="Calibri"/>
                        </a:rPr>
                        <a:t>74.4%</a:t>
                      </a:r>
                      <a:endParaRPr sz="2200">
                        <a:latin typeface="Calibri"/>
                        <a:ea typeface="Calibri"/>
                        <a:cs typeface="Calibri"/>
                        <a:sym typeface="Calibri"/>
                      </a:endParaRPr>
                    </a:p>
                  </a:txBody>
                  <a:tcPr marT="9525" marB="91425" marR="9525" marL="9525" anchor="ctr">
                    <a:solidFill>
                      <a:srgbClr val="D9E1F2"/>
                    </a:solidFill>
                  </a:tcPr>
                </a:tc>
              </a:tr>
              <a:tr h="618950">
                <a:tc>
                  <a:txBody>
                    <a:bodyPr/>
                    <a:lstStyle/>
                    <a:p>
                      <a:pPr indent="0" lvl="0" marL="0" rtl="0" algn="ctr">
                        <a:lnSpc>
                          <a:spcPct val="115000"/>
                        </a:lnSpc>
                        <a:spcBef>
                          <a:spcPts val="0"/>
                        </a:spcBef>
                        <a:spcAft>
                          <a:spcPts val="0"/>
                        </a:spcAft>
                        <a:buNone/>
                      </a:pPr>
                      <a:r>
                        <a:rPr lang="en-US" sz="2200">
                          <a:latin typeface="Calibri"/>
                          <a:ea typeface="Calibri"/>
                          <a:cs typeface="Calibri"/>
                          <a:sym typeface="Calibri"/>
                        </a:rPr>
                        <a:t>Bilayered NN</a:t>
                      </a:r>
                      <a:endParaRPr sz="2200">
                        <a:latin typeface="Calibri"/>
                        <a:ea typeface="Calibri"/>
                        <a:cs typeface="Calibri"/>
                        <a:sym typeface="Calibri"/>
                      </a:endParaRPr>
                    </a:p>
                  </a:txBody>
                  <a:tcPr marT="9525" marB="91425" marR="9525" marL="9525" anchor="ctr">
                    <a:solidFill>
                      <a:srgbClr val="B4C6E7"/>
                    </a:solidFill>
                  </a:tcPr>
                </a:tc>
                <a:tc>
                  <a:txBody>
                    <a:bodyPr/>
                    <a:lstStyle/>
                    <a:p>
                      <a:pPr indent="0" lvl="0" marL="0" rtl="0" algn="ctr">
                        <a:lnSpc>
                          <a:spcPct val="115000"/>
                        </a:lnSpc>
                        <a:spcBef>
                          <a:spcPts val="0"/>
                        </a:spcBef>
                        <a:spcAft>
                          <a:spcPts val="0"/>
                        </a:spcAft>
                        <a:buNone/>
                      </a:pPr>
                      <a:r>
                        <a:rPr lang="en-US" sz="2200">
                          <a:latin typeface="Calibri"/>
                          <a:ea typeface="Calibri"/>
                          <a:cs typeface="Calibri"/>
                          <a:sym typeface="Calibri"/>
                        </a:rPr>
                        <a:t>94.90%</a:t>
                      </a:r>
                      <a:endParaRPr sz="2200">
                        <a:latin typeface="Calibri"/>
                        <a:ea typeface="Calibri"/>
                        <a:cs typeface="Calibri"/>
                        <a:sym typeface="Calibri"/>
                      </a:endParaRPr>
                    </a:p>
                  </a:txBody>
                  <a:tcPr marT="9525" marB="91425" marR="9525" marL="9525" anchor="ctr">
                    <a:solidFill>
                      <a:srgbClr val="B4C6E7"/>
                    </a:solidFill>
                  </a:tcPr>
                </a:tc>
                <a:tc>
                  <a:txBody>
                    <a:bodyPr/>
                    <a:lstStyle/>
                    <a:p>
                      <a:pPr indent="0" lvl="0" marL="0" rtl="0" algn="ctr">
                        <a:lnSpc>
                          <a:spcPct val="115000"/>
                        </a:lnSpc>
                        <a:spcBef>
                          <a:spcPts val="0"/>
                        </a:spcBef>
                        <a:spcAft>
                          <a:spcPts val="0"/>
                        </a:spcAft>
                        <a:buNone/>
                      </a:pPr>
                      <a:r>
                        <a:rPr lang="en-US" sz="2200">
                          <a:latin typeface="Calibri"/>
                          <a:ea typeface="Calibri"/>
                          <a:cs typeface="Calibri"/>
                          <a:sym typeface="Calibri"/>
                        </a:rPr>
                        <a:t>98.0%</a:t>
                      </a:r>
                      <a:endParaRPr sz="2200">
                        <a:latin typeface="Calibri"/>
                        <a:ea typeface="Calibri"/>
                        <a:cs typeface="Calibri"/>
                        <a:sym typeface="Calibri"/>
                      </a:endParaRPr>
                    </a:p>
                  </a:txBody>
                  <a:tcPr marT="9525" marB="91425" marR="9525" marL="9525" anchor="ctr">
                    <a:solidFill>
                      <a:srgbClr val="B4C6E7"/>
                    </a:solidFill>
                  </a:tcPr>
                </a:tc>
              </a:tr>
            </a:tbl>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8" name="Shape 128"/>
        <p:cNvGrpSpPr/>
        <p:nvPr/>
      </p:nvGrpSpPr>
      <p:grpSpPr>
        <a:xfrm>
          <a:off x="0" y="0"/>
          <a:ext cx="0" cy="0"/>
          <a:chOff x="0" y="0"/>
          <a:chExt cx="0" cy="0"/>
        </a:xfrm>
      </p:grpSpPr>
      <p:sp>
        <p:nvSpPr>
          <p:cNvPr id="129" name="Google Shape;129;g1626e429cb5_0_49"/>
          <p:cNvSpPr txBox="1"/>
          <p:nvPr/>
        </p:nvSpPr>
        <p:spPr>
          <a:xfrm>
            <a:off x="4438950" y="1787652"/>
            <a:ext cx="3314100" cy="457200"/>
          </a:xfrm>
          <a:prstGeom prst="rect">
            <a:avLst/>
          </a:prstGeom>
          <a:noFill/>
          <a:ln cap="flat" cmpd="sng" w="28575">
            <a:solidFill>
              <a:schemeClr val="dk1"/>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rPr lang="en-US" sz="2000">
                <a:latin typeface="Poppins"/>
                <a:ea typeface="Poppins"/>
                <a:cs typeface="Poppins"/>
                <a:sym typeface="Poppins"/>
              </a:rPr>
              <a:t>Sensor Amplitude Matrix</a:t>
            </a:r>
            <a:endParaRPr sz="2000">
              <a:latin typeface="Poppins"/>
              <a:ea typeface="Poppins"/>
              <a:cs typeface="Poppins"/>
              <a:sym typeface="Poppins"/>
            </a:endParaRPr>
          </a:p>
        </p:txBody>
      </p:sp>
      <p:sp>
        <p:nvSpPr>
          <p:cNvPr id="130" name="Google Shape;130;g1626e429cb5_0_49"/>
          <p:cNvSpPr txBox="1"/>
          <p:nvPr/>
        </p:nvSpPr>
        <p:spPr>
          <a:xfrm>
            <a:off x="5209050" y="3287268"/>
            <a:ext cx="1773900" cy="457200"/>
          </a:xfrm>
          <a:prstGeom prst="rect">
            <a:avLst/>
          </a:prstGeom>
          <a:noFill/>
          <a:ln cap="flat" cmpd="sng" w="28575">
            <a:solidFill>
              <a:schemeClr val="dk1"/>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rPr lang="en-US" sz="1700">
                <a:latin typeface="Poppins"/>
                <a:ea typeface="Poppins"/>
                <a:cs typeface="Poppins"/>
                <a:sym typeface="Poppins"/>
              </a:rPr>
              <a:t>Healthy</a:t>
            </a:r>
            <a:endParaRPr sz="1700">
              <a:latin typeface="Poppins"/>
              <a:ea typeface="Poppins"/>
              <a:cs typeface="Poppins"/>
              <a:sym typeface="Poppins"/>
            </a:endParaRPr>
          </a:p>
        </p:txBody>
      </p:sp>
      <p:sp>
        <p:nvSpPr>
          <p:cNvPr id="131" name="Google Shape;131;g1626e429cb5_0_49"/>
          <p:cNvSpPr txBox="1"/>
          <p:nvPr/>
        </p:nvSpPr>
        <p:spPr>
          <a:xfrm>
            <a:off x="1368570" y="3296412"/>
            <a:ext cx="1773900" cy="457200"/>
          </a:xfrm>
          <a:prstGeom prst="rect">
            <a:avLst/>
          </a:prstGeom>
          <a:noFill/>
          <a:ln cap="flat" cmpd="sng" w="28575">
            <a:solidFill>
              <a:schemeClr val="dk1"/>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rPr lang="en-US" sz="1700">
                <a:latin typeface="Poppins"/>
                <a:ea typeface="Poppins"/>
                <a:cs typeface="Poppins"/>
                <a:sym typeface="Poppins"/>
              </a:rPr>
              <a:t>Bubble</a:t>
            </a:r>
            <a:endParaRPr sz="1700">
              <a:latin typeface="Poppins"/>
              <a:ea typeface="Poppins"/>
              <a:cs typeface="Poppins"/>
              <a:sym typeface="Poppins"/>
            </a:endParaRPr>
          </a:p>
        </p:txBody>
      </p:sp>
      <p:sp>
        <p:nvSpPr>
          <p:cNvPr id="132" name="Google Shape;132;g1626e429cb5_0_49"/>
          <p:cNvSpPr txBox="1"/>
          <p:nvPr/>
        </p:nvSpPr>
        <p:spPr>
          <a:xfrm>
            <a:off x="9049530" y="3296412"/>
            <a:ext cx="1773900" cy="457200"/>
          </a:xfrm>
          <a:prstGeom prst="rect">
            <a:avLst/>
          </a:prstGeom>
          <a:noFill/>
          <a:ln cap="flat" cmpd="sng" w="28575">
            <a:solidFill>
              <a:schemeClr val="dk1"/>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rPr lang="en-US" sz="1700">
                <a:latin typeface="Poppins"/>
                <a:ea typeface="Poppins"/>
                <a:cs typeface="Poppins"/>
                <a:sym typeface="Poppins"/>
              </a:rPr>
              <a:t>Loosening</a:t>
            </a:r>
            <a:endParaRPr sz="1700">
              <a:latin typeface="Poppins"/>
              <a:ea typeface="Poppins"/>
              <a:cs typeface="Poppins"/>
              <a:sym typeface="Poppins"/>
            </a:endParaRPr>
          </a:p>
        </p:txBody>
      </p:sp>
      <p:sp>
        <p:nvSpPr>
          <p:cNvPr id="133" name="Google Shape;133;g1626e429cb5_0_49"/>
          <p:cNvSpPr/>
          <p:nvPr/>
        </p:nvSpPr>
        <p:spPr>
          <a:xfrm>
            <a:off x="5959950" y="2475948"/>
            <a:ext cx="272100" cy="640200"/>
          </a:xfrm>
          <a:prstGeom prst="downArrow">
            <a:avLst>
              <a:gd fmla="val 50000" name="adj1"/>
              <a:gd fmla="val 50000" name="adj2"/>
            </a:avLst>
          </a:prstGeom>
          <a:solidFill>
            <a:srgbClr val="980000"/>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highlight>
                <a:srgbClr val="002858"/>
              </a:highlight>
              <a:latin typeface="Poppins"/>
              <a:ea typeface="Poppins"/>
              <a:cs typeface="Poppins"/>
              <a:sym typeface="Poppins"/>
            </a:endParaRPr>
          </a:p>
        </p:txBody>
      </p:sp>
      <p:sp>
        <p:nvSpPr>
          <p:cNvPr id="134" name="Google Shape;134;g1626e429cb5_0_49"/>
          <p:cNvSpPr/>
          <p:nvPr/>
        </p:nvSpPr>
        <p:spPr>
          <a:xfrm rot="-3899215">
            <a:off x="8090325" y="1915645"/>
            <a:ext cx="272453" cy="1737407"/>
          </a:xfrm>
          <a:prstGeom prst="downArrow">
            <a:avLst>
              <a:gd fmla="val 50000" name="adj1"/>
              <a:gd fmla="val 48879" name="adj2"/>
            </a:avLst>
          </a:prstGeom>
          <a:solidFill>
            <a:srgbClr val="980000"/>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highlight>
                <a:srgbClr val="002858"/>
              </a:highlight>
              <a:latin typeface="Poppins"/>
              <a:ea typeface="Poppins"/>
              <a:cs typeface="Poppins"/>
              <a:sym typeface="Poppins"/>
            </a:endParaRPr>
          </a:p>
        </p:txBody>
      </p:sp>
      <p:sp>
        <p:nvSpPr>
          <p:cNvPr id="135" name="Google Shape;135;g1626e429cb5_0_49"/>
          <p:cNvSpPr/>
          <p:nvPr/>
        </p:nvSpPr>
        <p:spPr>
          <a:xfrm rot="3899445">
            <a:off x="3829557" y="1913633"/>
            <a:ext cx="271782" cy="1741430"/>
          </a:xfrm>
          <a:prstGeom prst="downArrow">
            <a:avLst>
              <a:gd fmla="val 50000" name="adj1"/>
              <a:gd fmla="val 48879" name="adj2"/>
            </a:avLst>
          </a:prstGeom>
          <a:solidFill>
            <a:srgbClr val="980000"/>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highlight>
                <a:srgbClr val="002858"/>
              </a:highlight>
              <a:latin typeface="Poppins"/>
              <a:ea typeface="Poppins"/>
              <a:cs typeface="Poppins"/>
              <a:sym typeface="Poppins"/>
            </a:endParaRPr>
          </a:p>
        </p:txBody>
      </p:sp>
      <p:sp>
        <p:nvSpPr>
          <p:cNvPr id="136" name="Google Shape;136;g1626e429cb5_0_49"/>
          <p:cNvSpPr txBox="1"/>
          <p:nvPr/>
        </p:nvSpPr>
        <p:spPr>
          <a:xfrm>
            <a:off x="241900" y="1040200"/>
            <a:ext cx="11768700" cy="7389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US" sz="3600">
                <a:latin typeface="Poppins"/>
                <a:ea typeface="Poppins"/>
                <a:cs typeface="Poppins"/>
                <a:sym typeface="Poppins"/>
              </a:rPr>
              <a:t>Machine Learning </a:t>
            </a:r>
            <a:endParaRPr b="1" sz="3600">
              <a:latin typeface="Poppins"/>
              <a:ea typeface="Poppins"/>
              <a:cs typeface="Poppins"/>
              <a:sym typeface="Poppins"/>
            </a:endParaRPr>
          </a:p>
        </p:txBody>
      </p:sp>
      <p:sp>
        <p:nvSpPr>
          <p:cNvPr id="137" name="Google Shape;137;g1626e429cb5_0_49"/>
          <p:cNvSpPr txBox="1"/>
          <p:nvPr/>
        </p:nvSpPr>
        <p:spPr>
          <a:xfrm>
            <a:off x="1422300" y="4755708"/>
            <a:ext cx="1575000" cy="4464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US" sz="1700">
                <a:latin typeface="Poppins"/>
                <a:ea typeface="Poppins"/>
                <a:cs typeface="Poppins"/>
                <a:sym typeface="Poppins"/>
              </a:rPr>
              <a:t>Diameter</a:t>
            </a:r>
            <a:endParaRPr sz="1700">
              <a:latin typeface="Poppins"/>
              <a:ea typeface="Poppins"/>
              <a:cs typeface="Poppins"/>
              <a:sym typeface="Poppins"/>
            </a:endParaRPr>
          </a:p>
        </p:txBody>
      </p:sp>
      <p:sp>
        <p:nvSpPr>
          <p:cNvPr id="138" name="Google Shape;138;g1626e429cb5_0_49"/>
          <p:cNvSpPr txBox="1"/>
          <p:nvPr/>
        </p:nvSpPr>
        <p:spPr>
          <a:xfrm>
            <a:off x="1422300" y="5308920"/>
            <a:ext cx="1575000" cy="4464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US" sz="1700">
                <a:latin typeface="Poppins"/>
                <a:ea typeface="Poppins"/>
                <a:cs typeface="Poppins"/>
                <a:sym typeface="Poppins"/>
              </a:rPr>
              <a:t>Location</a:t>
            </a:r>
            <a:endParaRPr sz="1700">
              <a:latin typeface="Poppins"/>
              <a:ea typeface="Poppins"/>
              <a:cs typeface="Poppins"/>
              <a:sym typeface="Poppins"/>
            </a:endParaRPr>
          </a:p>
        </p:txBody>
      </p:sp>
      <p:sp>
        <p:nvSpPr>
          <p:cNvPr id="139" name="Google Shape;139;g1626e429cb5_0_49"/>
          <p:cNvSpPr txBox="1"/>
          <p:nvPr/>
        </p:nvSpPr>
        <p:spPr>
          <a:xfrm>
            <a:off x="9333000" y="4572828"/>
            <a:ext cx="1298400" cy="4464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US" sz="1700">
                <a:latin typeface="Poppins"/>
                <a:ea typeface="Poppins"/>
                <a:cs typeface="Poppins"/>
                <a:sym typeface="Poppins"/>
              </a:rPr>
              <a:t>Length</a:t>
            </a:r>
            <a:endParaRPr sz="1700">
              <a:latin typeface="Poppins"/>
              <a:ea typeface="Poppins"/>
              <a:cs typeface="Poppins"/>
              <a:sym typeface="Poppins"/>
            </a:endParaRPr>
          </a:p>
        </p:txBody>
      </p:sp>
      <p:sp>
        <p:nvSpPr>
          <p:cNvPr id="140" name="Google Shape;140;g1626e429cb5_0_49"/>
          <p:cNvSpPr txBox="1"/>
          <p:nvPr/>
        </p:nvSpPr>
        <p:spPr>
          <a:xfrm>
            <a:off x="9278850" y="4984308"/>
            <a:ext cx="1406700" cy="4464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US" sz="1700">
                <a:latin typeface="Poppins"/>
                <a:ea typeface="Poppins"/>
                <a:cs typeface="Poppins"/>
                <a:sym typeface="Poppins"/>
              </a:rPr>
              <a:t>Thickness</a:t>
            </a:r>
            <a:endParaRPr sz="1700">
              <a:latin typeface="Poppins"/>
              <a:ea typeface="Poppins"/>
              <a:cs typeface="Poppins"/>
              <a:sym typeface="Poppins"/>
            </a:endParaRPr>
          </a:p>
        </p:txBody>
      </p:sp>
      <p:sp>
        <p:nvSpPr>
          <p:cNvPr id="141" name="Google Shape;141;g1626e429cb5_0_49"/>
          <p:cNvSpPr txBox="1"/>
          <p:nvPr/>
        </p:nvSpPr>
        <p:spPr>
          <a:xfrm>
            <a:off x="9278850" y="5395788"/>
            <a:ext cx="1406700" cy="4464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US" sz="1700">
                <a:latin typeface="Poppins"/>
                <a:ea typeface="Poppins"/>
                <a:cs typeface="Poppins"/>
                <a:sym typeface="Poppins"/>
              </a:rPr>
              <a:t>Location</a:t>
            </a:r>
            <a:endParaRPr sz="1700">
              <a:latin typeface="Poppins"/>
              <a:ea typeface="Poppins"/>
              <a:cs typeface="Poppins"/>
              <a:sym typeface="Poppins"/>
            </a:endParaRPr>
          </a:p>
        </p:txBody>
      </p:sp>
      <p:sp>
        <p:nvSpPr>
          <p:cNvPr id="142" name="Google Shape;142;g1626e429cb5_0_49"/>
          <p:cNvSpPr/>
          <p:nvPr/>
        </p:nvSpPr>
        <p:spPr>
          <a:xfrm>
            <a:off x="1295400" y="4338828"/>
            <a:ext cx="1828800" cy="1828800"/>
          </a:xfrm>
          <a:prstGeom prst="donut">
            <a:avLst>
              <a:gd fmla="val 7005" name="adj"/>
            </a:avLst>
          </a:prstGeom>
          <a:solidFill>
            <a:srgbClr val="980000"/>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highlight>
                <a:srgbClr val="002858"/>
              </a:highlight>
              <a:latin typeface="Poppins"/>
              <a:ea typeface="Poppins"/>
              <a:cs typeface="Poppins"/>
              <a:sym typeface="Poppins"/>
            </a:endParaRPr>
          </a:p>
        </p:txBody>
      </p:sp>
      <p:sp>
        <p:nvSpPr>
          <p:cNvPr id="143" name="Google Shape;143;g1626e429cb5_0_49"/>
          <p:cNvSpPr/>
          <p:nvPr/>
        </p:nvSpPr>
        <p:spPr>
          <a:xfrm>
            <a:off x="9067800" y="4338828"/>
            <a:ext cx="1828800" cy="1828800"/>
          </a:xfrm>
          <a:prstGeom prst="donut">
            <a:avLst>
              <a:gd fmla="val 7005" name="adj"/>
            </a:avLst>
          </a:prstGeom>
          <a:solidFill>
            <a:srgbClr val="980000"/>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highlight>
                <a:srgbClr val="002858"/>
              </a:highlight>
              <a:latin typeface="Poppins"/>
              <a:ea typeface="Poppins"/>
              <a:cs typeface="Poppins"/>
              <a:sym typeface="Poppins"/>
            </a:endParaRPr>
          </a:p>
        </p:txBody>
      </p:sp>
      <p:sp>
        <p:nvSpPr>
          <p:cNvPr id="144" name="Google Shape;144;g1626e429cb5_0_49"/>
          <p:cNvSpPr/>
          <p:nvPr/>
        </p:nvSpPr>
        <p:spPr>
          <a:xfrm>
            <a:off x="2076311" y="3835908"/>
            <a:ext cx="274200" cy="457200"/>
          </a:xfrm>
          <a:prstGeom prst="downArrow">
            <a:avLst>
              <a:gd fmla="val 50000" name="adj1"/>
              <a:gd fmla="val 50000" name="adj2"/>
            </a:avLst>
          </a:prstGeom>
          <a:solidFill>
            <a:srgbClr val="980000"/>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highlight>
                <a:srgbClr val="002858"/>
              </a:highlight>
              <a:latin typeface="Poppins"/>
              <a:ea typeface="Poppins"/>
              <a:cs typeface="Poppins"/>
              <a:sym typeface="Poppins"/>
            </a:endParaRPr>
          </a:p>
        </p:txBody>
      </p:sp>
      <p:sp>
        <p:nvSpPr>
          <p:cNvPr id="145" name="Google Shape;145;g1626e429cb5_0_49"/>
          <p:cNvSpPr/>
          <p:nvPr/>
        </p:nvSpPr>
        <p:spPr>
          <a:xfrm>
            <a:off x="9845100" y="3835908"/>
            <a:ext cx="274200" cy="457200"/>
          </a:xfrm>
          <a:prstGeom prst="downArrow">
            <a:avLst>
              <a:gd fmla="val 50000" name="adj1"/>
              <a:gd fmla="val 50000" name="adj2"/>
            </a:avLst>
          </a:prstGeom>
          <a:solidFill>
            <a:srgbClr val="980000"/>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highlight>
                <a:srgbClr val="002858"/>
              </a:highlight>
              <a:latin typeface="Poppins"/>
              <a:ea typeface="Poppins"/>
              <a:cs typeface="Poppins"/>
              <a:sym typeface="Poppins"/>
            </a:endParaRPr>
          </a:p>
        </p:txBody>
      </p:sp>
      <p:sp>
        <p:nvSpPr>
          <p:cNvPr id="146" name="Google Shape;146;g1626e429cb5_0_49"/>
          <p:cNvSpPr txBox="1"/>
          <p:nvPr/>
        </p:nvSpPr>
        <p:spPr>
          <a:xfrm>
            <a:off x="3825550" y="4442923"/>
            <a:ext cx="4601400" cy="10467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US" sz="2800">
                <a:latin typeface="Poppins"/>
                <a:ea typeface="Poppins"/>
                <a:cs typeface="Poppins"/>
                <a:sym typeface="Poppins"/>
              </a:rPr>
              <a:t>Step Two: Characterize Defects</a:t>
            </a:r>
            <a:endParaRPr b="1" sz="2800">
              <a:latin typeface="Poppins"/>
              <a:ea typeface="Poppins"/>
              <a:cs typeface="Poppins"/>
              <a:sym typeface="Poppins"/>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0" name="Shape 150"/>
        <p:cNvGrpSpPr/>
        <p:nvPr/>
      </p:nvGrpSpPr>
      <p:grpSpPr>
        <a:xfrm>
          <a:off x="0" y="0"/>
          <a:ext cx="0" cy="0"/>
          <a:chOff x="0" y="0"/>
          <a:chExt cx="0" cy="0"/>
        </a:xfrm>
      </p:grpSpPr>
      <p:sp>
        <p:nvSpPr>
          <p:cNvPr id="151" name="Google Shape;151;g1626e429cb5_0_85"/>
          <p:cNvSpPr txBox="1"/>
          <p:nvPr>
            <p:ph type="title"/>
          </p:nvPr>
        </p:nvSpPr>
        <p:spPr>
          <a:xfrm>
            <a:off x="185738" y="1104959"/>
            <a:ext cx="11820600" cy="565800"/>
          </a:xfrm>
          <a:prstGeom prst="rect">
            <a:avLst/>
          </a:prstGeom>
        </p:spPr>
        <p:txBody>
          <a:bodyPr anchorCtr="0" anchor="t" bIns="45700" lIns="91425" spcFirstLastPara="1" rIns="91425" wrap="square" tIns="45700">
            <a:noAutofit/>
          </a:bodyPr>
          <a:lstStyle/>
          <a:p>
            <a:pPr indent="0" lvl="0" marL="0" rtl="0" algn="ctr">
              <a:spcBef>
                <a:spcPts val="0"/>
              </a:spcBef>
              <a:spcAft>
                <a:spcPts val="0"/>
              </a:spcAft>
              <a:buNone/>
            </a:pPr>
            <a:r>
              <a:rPr lang="en-US" sz="2800"/>
              <a:t>Step Two: Characterizing Defects</a:t>
            </a:r>
            <a:endParaRPr sz="2800"/>
          </a:p>
        </p:txBody>
      </p:sp>
      <p:pic>
        <p:nvPicPr>
          <p:cNvPr id="152" name="Google Shape;152;g1626e429cb5_0_85"/>
          <p:cNvPicPr preferRelativeResize="0"/>
          <p:nvPr/>
        </p:nvPicPr>
        <p:blipFill>
          <a:blip r:embed="rId3">
            <a:alphaModFix/>
          </a:blip>
          <a:stretch>
            <a:fillRect/>
          </a:stretch>
        </p:blipFill>
        <p:spPr>
          <a:xfrm>
            <a:off x="152450" y="1670759"/>
            <a:ext cx="11887201" cy="4491069"/>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6" name="Shape 156"/>
        <p:cNvGrpSpPr/>
        <p:nvPr/>
      </p:nvGrpSpPr>
      <p:grpSpPr>
        <a:xfrm>
          <a:off x="0" y="0"/>
          <a:ext cx="0" cy="0"/>
          <a:chOff x="0" y="0"/>
          <a:chExt cx="0" cy="0"/>
        </a:xfrm>
      </p:grpSpPr>
      <p:sp>
        <p:nvSpPr>
          <p:cNvPr id="157" name="Google Shape;157;g1626e429cb5_0_102"/>
          <p:cNvSpPr txBox="1"/>
          <p:nvPr>
            <p:ph idx="1" type="body"/>
          </p:nvPr>
        </p:nvSpPr>
        <p:spPr>
          <a:xfrm>
            <a:off x="196474" y="1090900"/>
            <a:ext cx="11499300" cy="4973100"/>
          </a:xfrm>
          <a:prstGeom prst="rect">
            <a:avLst/>
          </a:prstGeom>
        </p:spPr>
        <p:txBody>
          <a:bodyPr anchorCtr="0" anchor="t" bIns="45700" lIns="91425" spcFirstLastPara="1" rIns="91425" wrap="square" tIns="45700">
            <a:noAutofit/>
          </a:bodyPr>
          <a:lstStyle/>
          <a:p>
            <a:pPr indent="0" lvl="0" marL="0" rtl="0" algn="ctr">
              <a:spcBef>
                <a:spcPts val="1000"/>
              </a:spcBef>
              <a:spcAft>
                <a:spcPts val="0"/>
              </a:spcAft>
              <a:buNone/>
            </a:pPr>
            <a:r>
              <a:rPr lang="en-US"/>
              <a:t>Early Stage Prototypes</a:t>
            </a:r>
            <a:endParaRPr/>
          </a:p>
        </p:txBody>
      </p:sp>
      <p:pic>
        <p:nvPicPr>
          <p:cNvPr id="158" name="Google Shape;158;g1626e429cb5_0_102"/>
          <p:cNvPicPr preferRelativeResize="0"/>
          <p:nvPr/>
        </p:nvPicPr>
        <p:blipFill rotWithShape="1">
          <a:blip r:embed="rId3">
            <a:alphaModFix/>
          </a:blip>
          <a:srcRect b="11715" l="-13012" r="-3687" t="26099"/>
          <a:stretch/>
        </p:blipFill>
        <p:spPr>
          <a:xfrm>
            <a:off x="659812" y="2185106"/>
            <a:ext cx="2871337" cy="1848740"/>
          </a:xfrm>
          <a:prstGeom prst="rect">
            <a:avLst/>
          </a:prstGeom>
          <a:noFill/>
          <a:ln cap="flat" cmpd="sng" w="28575">
            <a:solidFill>
              <a:schemeClr val="dk1"/>
            </a:solidFill>
            <a:prstDash val="solid"/>
            <a:round/>
            <a:headEnd len="sm" w="sm" type="none"/>
            <a:tailEnd len="sm" w="sm" type="none"/>
          </a:ln>
        </p:spPr>
      </p:pic>
      <p:pic>
        <p:nvPicPr>
          <p:cNvPr id="159" name="Google Shape;159;g1626e429cb5_0_102"/>
          <p:cNvPicPr preferRelativeResize="0"/>
          <p:nvPr/>
        </p:nvPicPr>
        <p:blipFill rotWithShape="1">
          <a:blip r:embed="rId4">
            <a:alphaModFix/>
          </a:blip>
          <a:srcRect b="0" l="893" r="903" t="0"/>
          <a:stretch/>
        </p:blipFill>
        <p:spPr>
          <a:xfrm>
            <a:off x="700538" y="4215238"/>
            <a:ext cx="2789860" cy="1848750"/>
          </a:xfrm>
          <a:prstGeom prst="rect">
            <a:avLst/>
          </a:prstGeom>
          <a:noFill/>
          <a:ln cap="flat" cmpd="sng" w="28575">
            <a:solidFill>
              <a:schemeClr val="dk1"/>
            </a:solidFill>
            <a:prstDash val="solid"/>
            <a:round/>
            <a:headEnd len="sm" w="sm" type="none"/>
            <a:tailEnd len="sm" w="sm" type="none"/>
          </a:ln>
        </p:spPr>
      </p:pic>
      <p:pic>
        <p:nvPicPr>
          <p:cNvPr id="160" name="Google Shape;160;g1626e429cb5_0_102"/>
          <p:cNvPicPr preferRelativeResize="0"/>
          <p:nvPr/>
        </p:nvPicPr>
        <p:blipFill rotWithShape="1">
          <a:blip r:embed="rId5">
            <a:alphaModFix/>
          </a:blip>
          <a:srcRect b="20657" l="30284" r="31698" t="22729"/>
          <a:stretch/>
        </p:blipFill>
        <p:spPr>
          <a:xfrm>
            <a:off x="6279300" y="2129934"/>
            <a:ext cx="5231675" cy="3468200"/>
          </a:xfrm>
          <a:prstGeom prst="rect">
            <a:avLst/>
          </a:prstGeom>
          <a:noFill/>
          <a:ln cap="flat" cmpd="sng" w="28575">
            <a:solidFill>
              <a:schemeClr val="dk1"/>
            </a:solidFill>
            <a:prstDash val="solid"/>
            <a:round/>
            <a:headEnd len="sm" w="sm" type="none"/>
            <a:tailEnd len="sm" w="sm" type="none"/>
          </a:ln>
        </p:spPr>
      </p:pic>
      <p:sp>
        <p:nvSpPr>
          <p:cNvPr id="161" name="Google Shape;161;g1626e429cb5_0_102"/>
          <p:cNvSpPr txBox="1"/>
          <p:nvPr/>
        </p:nvSpPr>
        <p:spPr>
          <a:xfrm>
            <a:off x="659800" y="1583175"/>
            <a:ext cx="3195900" cy="517200"/>
          </a:xfrm>
          <a:prstGeom prst="rect">
            <a:avLst/>
          </a:prstGeom>
          <a:noFill/>
          <a:ln>
            <a:noFill/>
          </a:ln>
        </p:spPr>
        <p:txBody>
          <a:bodyPr anchorCtr="0" anchor="t" bIns="91425" lIns="91425" spcFirstLastPara="1" rIns="91425" wrap="square" tIns="91425">
            <a:spAutoFit/>
          </a:bodyPr>
          <a:lstStyle/>
          <a:p>
            <a:pPr indent="0" lvl="0" marL="0" rtl="0" algn="l">
              <a:lnSpc>
                <a:spcPct val="90000"/>
              </a:lnSpc>
              <a:spcBef>
                <a:spcPts val="1000"/>
              </a:spcBef>
              <a:spcAft>
                <a:spcPts val="0"/>
              </a:spcAft>
              <a:buClr>
                <a:schemeClr val="dk1"/>
              </a:buClr>
              <a:buSzPts val="1100"/>
              <a:buFont typeface="Arial"/>
              <a:buNone/>
            </a:pPr>
            <a:r>
              <a:rPr b="1" lang="en-US" sz="2400">
                <a:solidFill>
                  <a:schemeClr val="dk1"/>
                </a:solidFill>
                <a:latin typeface="Poppins"/>
                <a:ea typeface="Poppins"/>
                <a:cs typeface="Poppins"/>
                <a:sym typeface="Poppins"/>
              </a:rPr>
              <a:t>Modular Design:</a:t>
            </a:r>
            <a:endParaRPr sz="2400"/>
          </a:p>
        </p:txBody>
      </p:sp>
      <p:sp>
        <p:nvSpPr>
          <p:cNvPr id="162" name="Google Shape;162;g1626e429cb5_0_102"/>
          <p:cNvSpPr txBox="1"/>
          <p:nvPr/>
        </p:nvSpPr>
        <p:spPr>
          <a:xfrm>
            <a:off x="6279300" y="1583175"/>
            <a:ext cx="5060400" cy="517200"/>
          </a:xfrm>
          <a:prstGeom prst="rect">
            <a:avLst/>
          </a:prstGeom>
          <a:noFill/>
          <a:ln>
            <a:noFill/>
          </a:ln>
        </p:spPr>
        <p:txBody>
          <a:bodyPr anchorCtr="0" anchor="t" bIns="91425" lIns="91425" spcFirstLastPara="1" rIns="91425" wrap="square" tIns="91425">
            <a:spAutoFit/>
          </a:bodyPr>
          <a:lstStyle/>
          <a:p>
            <a:pPr indent="0" lvl="0" marL="0" rtl="0" algn="l">
              <a:lnSpc>
                <a:spcPct val="90000"/>
              </a:lnSpc>
              <a:spcBef>
                <a:spcPts val="1000"/>
              </a:spcBef>
              <a:spcAft>
                <a:spcPts val="0"/>
              </a:spcAft>
              <a:buClr>
                <a:schemeClr val="dk1"/>
              </a:buClr>
              <a:buSzPts val="1100"/>
              <a:buFont typeface="Arial"/>
              <a:buNone/>
            </a:pPr>
            <a:r>
              <a:rPr b="1" lang="en-US" sz="2400">
                <a:solidFill>
                  <a:schemeClr val="dk1"/>
                </a:solidFill>
                <a:latin typeface="Poppins"/>
                <a:ea typeface="Poppins"/>
                <a:cs typeface="Poppins"/>
                <a:sym typeface="Poppins"/>
              </a:rPr>
              <a:t>Flexible Joint Design:</a:t>
            </a:r>
            <a:endParaRPr sz="2400"/>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6" name="Shape 166"/>
        <p:cNvGrpSpPr/>
        <p:nvPr/>
      </p:nvGrpSpPr>
      <p:grpSpPr>
        <a:xfrm>
          <a:off x="0" y="0"/>
          <a:ext cx="0" cy="0"/>
          <a:chOff x="0" y="0"/>
          <a:chExt cx="0" cy="0"/>
        </a:xfrm>
      </p:grpSpPr>
      <p:sp>
        <p:nvSpPr>
          <p:cNvPr id="167" name="Google Shape;167;g1626e429cb5_0_19"/>
          <p:cNvSpPr txBox="1"/>
          <p:nvPr>
            <p:ph idx="1" type="body"/>
          </p:nvPr>
        </p:nvSpPr>
        <p:spPr>
          <a:xfrm>
            <a:off x="185700" y="969344"/>
            <a:ext cx="11820600" cy="542700"/>
          </a:xfrm>
          <a:prstGeom prst="rect">
            <a:avLst/>
          </a:prstGeom>
        </p:spPr>
        <p:txBody>
          <a:bodyPr anchorCtr="0" anchor="t" bIns="45700" lIns="91425" spcFirstLastPara="1" rIns="91425" wrap="square" tIns="45700">
            <a:noAutofit/>
          </a:bodyPr>
          <a:lstStyle/>
          <a:p>
            <a:pPr indent="0" lvl="0" marL="0" rtl="0" algn="ctr">
              <a:spcBef>
                <a:spcPts val="1000"/>
              </a:spcBef>
              <a:spcAft>
                <a:spcPts val="0"/>
              </a:spcAft>
              <a:buNone/>
            </a:pPr>
            <a:r>
              <a:rPr lang="en-US"/>
              <a:t>Current Prototype</a:t>
            </a:r>
            <a:endParaRPr/>
          </a:p>
        </p:txBody>
      </p:sp>
      <p:pic>
        <p:nvPicPr>
          <p:cNvPr id="168" name="Google Shape;168;g1626e429cb5_0_19"/>
          <p:cNvPicPr preferRelativeResize="0"/>
          <p:nvPr/>
        </p:nvPicPr>
        <p:blipFill rotWithShape="1">
          <a:blip r:embed="rId3">
            <a:alphaModFix/>
          </a:blip>
          <a:srcRect b="7488" l="0" r="0" t="4000"/>
          <a:stretch/>
        </p:blipFill>
        <p:spPr>
          <a:xfrm>
            <a:off x="9182665" y="1777880"/>
            <a:ext cx="2106160" cy="3392353"/>
          </a:xfrm>
          <a:prstGeom prst="rect">
            <a:avLst/>
          </a:prstGeom>
          <a:noFill/>
          <a:ln cap="flat" cmpd="sng" w="76200">
            <a:solidFill>
              <a:srgbClr val="980000"/>
            </a:solidFill>
            <a:prstDash val="solid"/>
            <a:round/>
            <a:headEnd len="sm" w="sm" type="none"/>
            <a:tailEnd len="sm" w="sm" type="none"/>
          </a:ln>
        </p:spPr>
      </p:pic>
      <p:pic>
        <p:nvPicPr>
          <p:cNvPr id="169" name="Google Shape;169;g1626e429cb5_0_19"/>
          <p:cNvPicPr preferRelativeResize="0"/>
          <p:nvPr/>
        </p:nvPicPr>
        <p:blipFill rotWithShape="1">
          <a:blip r:embed="rId4">
            <a:alphaModFix/>
          </a:blip>
          <a:srcRect b="-2197" l="10666" r="12148" t="0"/>
          <a:stretch/>
        </p:blipFill>
        <p:spPr>
          <a:xfrm>
            <a:off x="903180" y="1689112"/>
            <a:ext cx="6806634" cy="4212204"/>
          </a:xfrm>
          <a:prstGeom prst="rect">
            <a:avLst/>
          </a:prstGeom>
          <a:noFill/>
          <a:ln cap="flat" cmpd="sng" w="28575">
            <a:solidFill>
              <a:schemeClr val="dk1"/>
            </a:solidFill>
            <a:prstDash val="solid"/>
            <a:round/>
            <a:headEnd len="sm" w="sm" type="none"/>
            <a:tailEnd len="sm" w="sm" type="none"/>
          </a:ln>
        </p:spPr>
      </p:pic>
      <p:cxnSp>
        <p:nvCxnSpPr>
          <p:cNvPr id="170" name="Google Shape;170;g1626e429cb5_0_19"/>
          <p:cNvCxnSpPr/>
          <p:nvPr/>
        </p:nvCxnSpPr>
        <p:spPr>
          <a:xfrm flipH="1" rot="10800000">
            <a:off x="6284300" y="1741500"/>
            <a:ext cx="2898000" cy="635700"/>
          </a:xfrm>
          <a:prstGeom prst="straightConnector1">
            <a:avLst/>
          </a:prstGeom>
          <a:noFill/>
          <a:ln cap="flat" cmpd="sng" w="76200">
            <a:solidFill>
              <a:srgbClr val="980000"/>
            </a:solidFill>
            <a:prstDash val="solid"/>
            <a:round/>
            <a:headEnd len="med" w="med" type="none"/>
            <a:tailEnd len="med" w="med" type="none"/>
          </a:ln>
        </p:spPr>
      </p:cxnSp>
      <p:cxnSp>
        <p:nvCxnSpPr>
          <p:cNvPr id="171" name="Google Shape;171;g1626e429cb5_0_19"/>
          <p:cNvCxnSpPr/>
          <p:nvPr/>
        </p:nvCxnSpPr>
        <p:spPr>
          <a:xfrm>
            <a:off x="6294325" y="4020850"/>
            <a:ext cx="2868900" cy="1155000"/>
          </a:xfrm>
          <a:prstGeom prst="straightConnector1">
            <a:avLst/>
          </a:prstGeom>
          <a:noFill/>
          <a:ln cap="flat" cmpd="sng" w="76200">
            <a:solidFill>
              <a:srgbClr val="980000"/>
            </a:solidFill>
            <a:prstDash val="solid"/>
            <a:round/>
            <a:headEnd len="med" w="med" type="none"/>
            <a:tailEnd len="med" w="med" type="none"/>
          </a:ln>
        </p:spPr>
      </p:cxnSp>
      <p:sp>
        <p:nvSpPr>
          <p:cNvPr id="172" name="Google Shape;172;g1626e429cb5_0_19"/>
          <p:cNvSpPr/>
          <p:nvPr/>
        </p:nvSpPr>
        <p:spPr>
          <a:xfrm>
            <a:off x="5166975" y="2329850"/>
            <a:ext cx="1202100" cy="1728600"/>
          </a:xfrm>
          <a:prstGeom prst="frame">
            <a:avLst>
              <a:gd fmla="val 6188" name="adj1"/>
            </a:avLst>
          </a:prstGeom>
          <a:solidFill>
            <a:srgbClr val="980000"/>
          </a:solidFill>
          <a:ln cap="flat" cmpd="sng" w="9525">
            <a:solidFill>
              <a:srgbClr val="98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6" name="Shape 176"/>
        <p:cNvGrpSpPr/>
        <p:nvPr/>
      </p:nvGrpSpPr>
      <p:grpSpPr>
        <a:xfrm>
          <a:off x="0" y="0"/>
          <a:ext cx="0" cy="0"/>
          <a:chOff x="0" y="0"/>
          <a:chExt cx="0" cy="0"/>
        </a:xfrm>
      </p:grpSpPr>
      <p:sp>
        <p:nvSpPr>
          <p:cNvPr id="177" name="Google Shape;177;g1626e429cb5_0_30"/>
          <p:cNvSpPr txBox="1"/>
          <p:nvPr>
            <p:ph idx="1" type="body"/>
          </p:nvPr>
        </p:nvSpPr>
        <p:spPr>
          <a:xfrm>
            <a:off x="185700" y="973884"/>
            <a:ext cx="11820600" cy="539400"/>
          </a:xfrm>
          <a:prstGeom prst="rect">
            <a:avLst/>
          </a:prstGeom>
        </p:spPr>
        <p:txBody>
          <a:bodyPr anchorCtr="0" anchor="t" bIns="45700" lIns="91425" spcFirstLastPara="1" rIns="91425" wrap="square" tIns="45700">
            <a:noAutofit/>
          </a:bodyPr>
          <a:lstStyle/>
          <a:p>
            <a:pPr indent="0" lvl="0" marL="0" rtl="0" algn="ctr">
              <a:spcBef>
                <a:spcPts val="1000"/>
              </a:spcBef>
              <a:spcAft>
                <a:spcPts val="0"/>
              </a:spcAft>
              <a:buNone/>
            </a:pPr>
            <a:r>
              <a:rPr lang="en-US"/>
              <a:t>Current Prototype</a:t>
            </a:r>
            <a:endParaRPr/>
          </a:p>
        </p:txBody>
      </p:sp>
      <p:pic>
        <p:nvPicPr>
          <p:cNvPr id="178" name="Google Shape;178;g1626e429cb5_0_30"/>
          <p:cNvPicPr preferRelativeResize="0"/>
          <p:nvPr/>
        </p:nvPicPr>
        <p:blipFill>
          <a:blip r:embed="rId3">
            <a:alphaModFix/>
          </a:blip>
          <a:stretch>
            <a:fillRect/>
          </a:stretch>
        </p:blipFill>
        <p:spPr>
          <a:xfrm>
            <a:off x="306025" y="1711675"/>
            <a:ext cx="4823084" cy="4339299"/>
          </a:xfrm>
          <a:prstGeom prst="rect">
            <a:avLst/>
          </a:prstGeom>
          <a:noFill/>
          <a:ln>
            <a:noFill/>
          </a:ln>
        </p:spPr>
      </p:pic>
      <p:pic>
        <p:nvPicPr>
          <p:cNvPr id="179" name="Google Shape;179;g1626e429cb5_0_30"/>
          <p:cNvPicPr preferRelativeResize="0"/>
          <p:nvPr/>
        </p:nvPicPr>
        <p:blipFill>
          <a:blip r:embed="rId4">
            <a:alphaModFix/>
          </a:blip>
          <a:stretch>
            <a:fillRect/>
          </a:stretch>
        </p:blipFill>
        <p:spPr>
          <a:xfrm>
            <a:off x="5511916" y="1711681"/>
            <a:ext cx="6494384" cy="4339297"/>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3" name="Shape 183"/>
        <p:cNvGrpSpPr/>
        <p:nvPr/>
      </p:nvGrpSpPr>
      <p:grpSpPr>
        <a:xfrm>
          <a:off x="0" y="0"/>
          <a:ext cx="0" cy="0"/>
          <a:chOff x="0" y="0"/>
          <a:chExt cx="0" cy="0"/>
        </a:xfrm>
      </p:grpSpPr>
      <p:sp>
        <p:nvSpPr>
          <p:cNvPr id="184" name="Google Shape;184;g1626e429cb5_0_91"/>
          <p:cNvSpPr txBox="1"/>
          <p:nvPr>
            <p:ph idx="1" type="body"/>
          </p:nvPr>
        </p:nvSpPr>
        <p:spPr>
          <a:xfrm>
            <a:off x="196476" y="1090909"/>
            <a:ext cx="5763600" cy="4973100"/>
          </a:xfrm>
          <a:prstGeom prst="rect">
            <a:avLst/>
          </a:prstGeom>
        </p:spPr>
        <p:txBody>
          <a:bodyPr anchorCtr="0" anchor="t" bIns="45700" lIns="91425" spcFirstLastPara="1" rIns="91425" wrap="square" tIns="45700">
            <a:noAutofit/>
          </a:bodyPr>
          <a:lstStyle/>
          <a:p>
            <a:pPr indent="0" lvl="0" marL="0" rtl="0" algn="l">
              <a:lnSpc>
                <a:spcPct val="115000"/>
              </a:lnSpc>
              <a:spcBef>
                <a:spcPts val="1000"/>
              </a:spcBef>
              <a:spcAft>
                <a:spcPts val="0"/>
              </a:spcAft>
              <a:buNone/>
            </a:pPr>
            <a:r>
              <a:rPr lang="en-US">
                <a:latin typeface="Poppins"/>
                <a:ea typeface="Poppins"/>
                <a:cs typeface="Poppins"/>
                <a:sym typeface="Poppins"/>
              </a:rPr>
              <a:t>Summary:</a:t>
            </a:r>
            <a:endParaRPr>
              <a:latin typeface="Poppins"/>
              <a:ea typeface="Poppins"/>
              <a:cs typeface="Poppins"/>
              <a:sym typeface="Poppins"/>
            </a:endParaRPr>
          </a:p>
          <a:p>
            <a:pPr indent="-387350" lvl="0" marL="457200" rtl="0" algn="l">
              <a:lnSpc>
                <a:spcPct val="115000"/>
              </a:lnSpc>
              <a:spcBef>
                <a:spcPts val="1000"/>
              </a:spcBef>
              <a:spcAft>
                <a:spcPts val="0"/>
              </a:spcAft>
              <a:buSzPts val="2500"/>
              <a:buFont typeface="Poppins"/>
              <a:buChar char="•"/>
            </a:pPr>
            <a:r>
              <a:rPr b="0" lang="en-US" sz="2500">
                <a:latin typeface="Poppins"/>
                <a:ea typeface="Poppins"/>
                <a:cs typeface="Poppins"/>
                <a:sym typeface="Poppins"/>
              </a:rPr>
              <a:t>Ran COMSOL simulations of 8 piezoelectric sensors of frequency 1-300 kHz on the knee cross section</a:t>
            </a:r>
            <a:endParaRPr b="0" sz="2500">
              <a:latin typeface="Poppins"/>
              <a:ea typeface="Poppins"/>
              <a:cs typeface="Poppins"/>
              <a:sym typeface="Poppins"/>
            </a:endParaRPr>
          </a:p>
          <a:p>
            <a:pPr indent="-387350" lvl="0" marL="457200" rtl="0" algn="l">
              <a:lnSpc>
                <a:spcPct val="115000"/>
              </a:lnSpc>
              <a:spcBef>
                <a:spcPts val="0"/>
              </a:spcBef>
              <a:spcAft>
                <a:spcPts val="0"/>
              </a:spcAft>
              <a:buSzPts val="2500"/>
              <a:buFont typeface="Poppins"/>
              <a:buChar char="•"/>
            </a:pPr>
            <a:r>
              <a:rPr b="0" lang="en-US" sz="2500">
                <a:latin typeface="Poppins"/>
                <a:ea typeface="Poppins"/>
                <a:cs typeface="Poppins"/>
                <a:sym typeface="Poppins"/>
              </a:rPr>
              <a:t>Created classification </a:t>
            </a:r>
            <a:r>
              <a:rPr b="0" lang="en-US" sz="2500">
                <a:latin typeface="Poppins"/>
                <a:ea typeface="Poppins"/>
                <a:cs typeface="Poppins"/>
                <a:sym typeface="Poppins"/>
                <a:extLst>
                  <a:ext uri="http://customooxmlschemas.google.com/">
                    <go:slidesCustomData xmlns:go="http://customooxmlschemas.google.com/" textRoundtripDataId="8"/>
                  </a:ext>
                </a:extLst>
              </a:rPr>
              <a:t>and</a:t>
            </a:r>
            <a:r>
              <a:rPr b="0" lang="en-US" sz="2500">
                <a:latin typeface="Poppins"/>
                <a:ea typeface="Poppins"/>
                <a:cs typeface="Poppins"/>
                <a:sym typeface="Poppins"/>
              </a:rPr>
              <a:t> regression algorithms that predicted presence and details of defect</a:t>
            </a:r>
            <a:endParaRPr b="0" sz="2500">
              <a:latin typeface="Poppins"/>
              <a:ea typeface="Poppins"/>
              <a:cs typeface="Poppins"/>
              <a:sym typeface="Poppins"/>
            </a:endParaRPr>
          </a:p>
          <a:p>
            <a:pPr indent="-387350" lvl="0" marL="457200" rtl="0" algn="l">
              <a:lnSpc>
                <a:spcPct val="115000"/>
              </a:lnSpc>
              <a:spcBef>
                <a:spcPts val="0"/>
              </a:spcBef>
              <a:spcAft>
                <a:spcPts val="0"/>
              </a:spcAft>
              <a:buSzPts val="2500"/>
              <a:buFont typeface="Poppins"/>
              <a:buChar char="•"/>
            </a:pPr>
            <a:r>
              <a:rPr b="0" lang="en-US" sz="2500">
                <a:latin typeface="Poppins"/>
                <a:ea typeface="Poppins"/>
                <a:cs typeface="Poppins"/>
                <a:sym typeface="Poppins"/>
              </a:rPr>
              <a:t>Prototyped a wearable cuff to be used for data acquisition</a:t>
            </a:r>
            <a:endParaRPr b="0" sz="2500">
              <a:latin typeface="Poppins"/>
              <a:ea typeface="Poppins"/>
              <a:cs typeface="Poppins"/>
              <a:sym typeface="Poppins"/>
            </a:endParaRPr>
          </a:p>
          <a:p>
            <a:pPr indent="0" lvl="0" marL="0" rtl="0" algn="l">
              <a:lnSpc>
                <a:spcPct val="150000"/>
              </a:lnSpc>
              <a:spcBef>
                <a:spcPts val="1000"/>
              </a:spcBef>
              <a:spcAft>
                <a:spcPts val="0"/>
              </a:spcAft>
              <a:buNone/>
            </a:pPr>
            <a:r>
              <a:t/>
            </a:r>
            <a:endParaRPr b="0" sz="2500">
              <a:latin typeface="Poppins"/>
              <a:ea typeface="Poppins"/>
              <a:cs typeface="Poppins"/>
              <a:sym typeface="Poppins"/>
            </a:endParaRPr>
          </a:p>
        </p:txBody>
      </p:sp>
      <p:sp>
        <p:nvSpPr>
          <p:cNvPr id="185" name="Google Shape;185;g1626e429cb5_0_91"/>
          <p:cNvSpPr txBox="1"/>
          <p:nvPr>
            <p:ph idx="2" type="body"/>
          </p:nvPr>
        </p:nvSpPr>
        <p:spPr>
          <a:xfrm>
            <a:off x="6225983" y="1090908"/>
            <a:ext cx="5763600" cy="4973100"/>
          </a:xfrm>
          <a:prstGeom prst="rect">
            <a:avLst/>
          </a:prstGeom>
        </p:spPr>
        <p:txBody>
          <a:bodyPr anchorCtr="0" anchor="t" bIns="45700" lIns="91425" spcFirstLastPara="1" rIns="91425" wrap="square" tIns="45700">
            <a:noAutofit/>
          </a:bodyPr>
          <a:lstStyle/>
          <a:p>
            <a:pPr indent="0" lvl="0" marL="0" rtl="0" algn="l">
              <a:spcBef>
                <a:spcPts val="1000"/>
              </a:spcBef>
              <a:spcAft>
                <a:spcPts val="0"/>
              </a:spcAft>
              <a:buNone/>
            </a:pPr>
            <a:r>
              <a:rPr lang="en-US">
                <a:latin typeface="Poppins"/>
                <a:ea typeface="Poppins"/>
                <a:cs typeface="Poppins"/>
                <a:sym typeface="Poppins"/>
              </a:rPr>
              <a:t>Next Steps:</a:t>
            </a:r>
            <a:endParaRPr>
              <a:latin typeface="Poppins"/>
              <a:ea typeface="Poppins"/>
              <a:cs typeface="Poppins"/>
              <a:sym typeface="Poppins"/>
            </a:endParaRPr>
          </a:p>
          <a:p>
            <a:pPr indent="-387350" lvl="0" marL="457200" rtl="0" algn="l">
              <a:lnSpc>
                <a:spcPct val="115000"/>
              </a:lnSpc>
              <a:spcBef>
                <a:spcPts val="1000"/>
              </a:spcBef>
              <a:spcAft>
                <a:spcPts val="0"/>
              </a:spcAft>
              <a:buSzPts val="2500"/>
              <a:buFont typeface="Poppins"/>
              <a:buChar char="•"/>
            </a:pPr>
            <a:r>
              <a:rPr b="0" lang="en-US" sz="2500">
                <a:latin typeface="Poppins"/>
                <a:ea typeface="Poppins"/>
                <a:cs typeface="Poppins"/>
                <a:sym typeface="Poppins"/>
              </a:rPr>
              <a:t>Streamline code to run seamlessly from data acquisition to displaying defect information</a:t>
            </a:r>
            <a:endParaRPr b="0" sz="2500">
              <a:latin typeface="Poppins"/>
              <a:ea typeface="Poppins"/>
              <a:cs typeface="Poppins"/>
              <a:sym typeface="Poppins"/>
            </a:endParaRPr>
          </a:p>
          <a:p>
            <a:pPr indent="-387350" lvl="0" marL="457200" rtl="0" algn="l">
              <a:lnSpc>
                <a:spcPct val="115000"/>
              </a:lnSpc>
              <a:spcBef>
                <a:spcPts val="0"/>
              </a:spcBef>
              <a:spcAft>
                <a:spcPts val="0"/>
              </a:spcAft>
              <a:buSzPts val="2500"/>
              <a:buFont typeface="Poppins"/>
              <a:buChar char="•"/>
            </a:pPr>
            <a:r>
              <a:rPr b="0" lang="en-US" sz="2500">
                <a:latin typeface="Poppins"/>
                <a:ea typeface="Poppins"/>
                <a:cs typeface="Poppins"/>
                <a:sym typeface="Poppins"/>
              </a:rPr>
              <a:t>Implement </a:t>
            </a:r>
            <a:r>
              <a:rPr b="0" lang="en-US" sz="2500">
                <a:latin typeface="Poppins"/>
                <a:ea typeface="Poppins"/>
                <a:cs typeface="Poppins"/>
                <a:sym typeface="Poppins"/>
                <a:extLst>
                  <a:ext uri="http://customooxmlschemas.google.com/">
                    <go:slidesCustomData xmlns:go="http://customooxmlschemas.google.com/" textRoundtripDataId="9"/>
                  </a:ext>
                </a:extLst>
              </a:rPr>
              <a:t>algorithm</a:t>
            </a:r>
            <a:r>
              <a:rPr b="0" lang="en-US" sz="2500">
                <a:latin typeface="Poppins"/>
                <a:ea typeface="Poppins"/>
                <a:cs typeface="Poppins"/>
                <a:sym typeface="Poppins"/>
              </a:rPr>
              <a:t> to the cuff via Arduino</a:t>
            </a:r>
            <a:endParaRPr b="0" sz="2500">
              <a:latin typeface="Poppins"/>
              <a:ea typeface="Poppins"/>
              <a:cs typeface="Poppins"/>
              <a:sym typeface="Poppins"/>
            </a:endParaRPr>
          </a:p>
          <a:p>
            <a:pPr indent="-387350" lvl="0" marL="457200" rtl="0" algn="l">
              <a:lnSpc>
                <a:spcPct val="115000"/>
              </a:lnSpc>
              <a:spcBef>
                <a:spcPts val="0"/>
              </a:spcBef>
              <a:spcAft>
                <a:spcPts val="0"/>
              </a:spcAft>
              <a:buSzPts val="2500"/>
              <a:buFont typeface="Poppins"/>
              <a:buChar char="•"/>
            </a:pPr>
            <a:r>
              <a:rPr b="0" lang="en-US" sz="2500">
                <a:latin typeface="Poppins"/>
                <a:ea typeface="Poppins"/>
                <a:cs typeface="Poppins"/>
                <a:sym typeface="Poppins"/>
              </a:rPr>
              <a:t>Conduct experiments and record data from cuff on cadaver knee joints</a:t>
            </a:r>
            <a:endParaRPr b="0" sz="2500">
              <a:latin typeface="Poppins"/>
              <a:ea typeface="Poppins"/>
              <a:cs typeface="Poppins"/>
              <a:sym typeface="Poppins"/>
            </a:endParaRPr>
          </a:p>
          <a:p>
            <a:pPr indent="0" lvl="0" marL="0" rtl="0" algn="l">
              <a:lnSpc>
                <a:spcPct val="115000"/>
              </a:lnSpc>
              <a:spcBef>
                <a:spcPts val="1000"/>
              </a:spcBef>
              <a:spcAft>
                <a:spcPts val="0"/>
              </a:spcAft>
              <a:buNone/>
            </a:pPr>
            <a:r>
              <a:t/>
            </a:r>
            <a:endParaRPr b="0" sz="2500">
              <a:latin typeface="Poppins"/>
              <a:ea typeface="Poppins"/>
              <a:cs typeface="Poppins"/>
              <a:sym typeface="Poppins"/>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9" name="Shape 189"/>
        <p:cNvGrpSpPr/>
        <p:nvPr/>
      </p:nvGrpSpPr>
      <p:grpSpPr>
        <a:xfrm>
          <a:off x="0" y="0"/>
          <a:ext cx="0" cy="0"/>
          <a:chOff x="0" y="0"/>
          <a:chExt cx="0" cy="0"/>
        </a:xfrm>
      </p:grpSpPr>
      <p:sp>
        <p:nvSpPr>
          <p:cNvPr id="190" name="Google Shape;190;g1626e429cb5_0_107"/>
          <p:cNvSpPr txBox="1"/>
          <p:nvPr>
            <p:ph type="title"/>
          </p:nvPr>
        </p:nvSpPr>
        <p:spPr>
          <a:xfrm>
            <a:off x="4352850" y="3146100"/>
            <a:ext cx="3486300" cy="565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en-US">
                <a:extLst>
                  <a:ext uri="http://customooxmlschemas.google.com/">
                    <go:slidesCustomData xmlns:go="http://customooxmlschemas.google.com/" textRoundtripDataId="10"/>
                  </a:ext>
                </a:extLst>
              </a:rPr>
              <a:t>Questions</a:t>
            </a:r>
            <a:endParaRPr/>
          </a:p>
          <a:p>
            <a:pPr indent="0" lvl="0" marL="0" rtl="0" algn="l">
              <a:spcBef>
                <a:spcPts val="0"/>
              </a:spcBef>
              <a:spcAft>
                <a:spcPts val="0"/>
              </a:spcAft>
              <a:buNone/>
            </a:pPr>
            <a:r>
              <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4" name="Shape 194"/>
        <p:cNvGrpSpPr/>
        <p:nvPr/>
      </p:nvGrpSpPr>
      <p:grpSpPr>
        <a:xfrm>
          <a:off x="0" y="0"/>
          <a:ext cx="0" cy="0"/>
          <a:chOff x="0" y="0"/>
          <a:chExt cx="0" cy="0"/>
        </a:xfrm>
      </p:grpSpPr>
      <p:sp>
        <p:nvSpPr>
          <p:cNvPr id="195" name="Google Shape;195;g16649dd6adf_0_25"/>
          <p:cNvSpPr txBox="1"/>
          <p:nvPr>
            <p:ph type="title"/>
          </p:nvPr>
        </p:nvSpPr>
        <p:spPr>
          <a:xfrm>
            <a:off x="185738" y="1104959"/>
            <a:ext cx="11820600" cy="565800"/>
          </a:xfrm>
          <a:prstGeom prst="rect">
            <a:avLst/>
          </a:prstGeom>
        </p:spPr>
        <p:txBody>
          <a:bodyPr anchorCtr="0" anchor="t" bIns="45700" lIns="91425" spcFirstLastPara="1" rIns="91425" wrap="square" tIns="45700">
            <a:noAutofit/>
          </a:bodyPr>
          <a:lstStyle/>
          <a:p>
            <a:pPr indent="0" lvl="0" marL="0" rtl="0" algn="ctr">
              <a:spcBef>
                <a:spcPts val="0"/>
              </a:spcBef>
              <a:spcAft>
                <a:spcPts val="0"/>
              </a:spcAft>
              <a:buNone/>
            </a:pPr>
            <a:r>
              <a:rPr lang="en-US" sz="4000"/>
              <a:t>Supplementary Material: Superposition</a:t>
            </a:r>
            <a:endParaRPr sz="4000"/>
          </a:p>
        </p:txBody>
      </p:sp>
      <p:pic>
        <p:nvPicPr>
          <p:cNvPr id="196" name="Google Shape;196;g16649dd6adf_0_25"/>
          <p:cNvPicPr preferRelativeResize="0"/>
          <p:nvPr/>
        </p:nvPicPr>
        <p:blipFill>
          <a:blip r:embed="rId3">
            <a:alphaModFix/>
          </a:blip>
          <a:stretch>
            <a:fillRect/>
          </a:stretch>
        </p:blipFill>
        <p:spPr>
          <a:xfrm>
            <a:off x="152450" y="1800059"/>
            <a:ext cx="11887200" cy="4246537"/>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0" name="Shape 200"/>
        <p:cNvGrpSpPr/>
        <p:nvPr/>
      </p:nvGrpSpPr>
      <p:grpSpPr>
        <a:xfrm>
          <a:off x="0" y="0"/>
          <a:ext cx="0" cy="0"/>
          <a:chOff x="0" y="0"/>
          <a:chExt cx="0" cy="0"/>
        </a:xfrm>
      </p:grpSpPr>
      <p:sp>
        <p:nvSpPr>
          <p:cNvPr id="201" name="Google Shape;201;g16649dd6adf_0_14"/>
          <p:cNvSpPr txBox="1"/>
          <p:nvPr>
            <p:ph type="title"/>
          </p:nvPr>
        </p:nvSpPr>
        <p:spPr>
          <a:xfrm>
            <a:off x="104688" y="1104959"/>
            <a:ext cx="11820600" cy="565800"/>
          </a:xfrm>
          <a:prstGeom prst="rect">
            <a:avLst/>
          </a:prstGeom>
        </p:spPr>
        <p:txBody>
          <a:bodyPr anchorCtr="0" anchor="t" bIns="45700" lIns="91425" spcFirstLastPara="1" rIns="91425" wrap="square" tIns="45700">
            <a:noAutofit/>
          </a:bodyPr>
          <a:lstStyle/>
          <a:p>
            <a:pPr indent="0" lvl="0" marL="0" rtl="0" algn="ctr">
              <a:spcBef>
                <a:spcPts val="0"/>
              </a:spcBef>
              <a:spcAft>
                <a:spcPts val="0"/>
              </a:spcAft>
              <a:buNone/>
            </a:pPr>
            <a:r>
              <a:rPr lang="en-US" sz="4000"/>
              <a:t>Supplementary Material: Algorithm Results</a:t>
            </a:r>
            <a:endParaRPr sz="4000"/>
          </a:p>
        </p:txBody>
      </p:sp>
      <p:pic>
        <p:nvPicPr>
          <p:cNvPr id="202" name="Google Shape;202;g16649dd6adf_0_14"/>
          <p:cNvPicPr preferRelativeResize="0"/>
          <p:nvPr/>
        </p:nvPicPr>
        <p:blipFill>
          <a:blip r:embed="rId3">
            <a:alphaModFix/>
          </a:blip>
          <a:stretch>
            <a:fillRect/>
          </a:stretch>
        </p:blipFill>
        <p:spPr>
          <a:xfrm>
            <a:off x="453025" y="1816675"/>
            <a:ext cx="11123950" cy="4459225"/>
          </a:xfrm>
          <a:prstGeom prst="rect">
            <a:avLst/>
          </a:prstGeom>
          <a:noFill/>
          <a:ln>
            <a:noFill/>
          </a:ln>
        </p:spPr>
      </p:pic>
      <p:sp>
        <p:nvSpPr>
          <p:cNvPr id="203" name="Google Shape;203;g16649dd6adf_0_14"/>
          <p:cNvSpPr txBox="1"/>
          <p:nvPr/>
        </p:nvSpPr>
        <p:spPr>
          <a:xfrm>
            <a:off x="3437125" y="3236550"/>
            <a:ext cx="843000" cy="384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sz="1300">
                <a:solidFill>
                  <a:srgbClr val="434343"/>
                </a:solidFill>
                <a:latin typeface="Times New Roman"/>
                <a:ea typeface="Times New Roman"/>
                <a:cs typeface="Times New Roman"/>
                <a:sym typeface="Times New Roman"/>
              </a:rPr>
              <a:t> </a:t>
            </a:r>
            <a:r>
              <a:rPr lang="en-US" sz="1300">
                <a:solidFill>
                  <a:srgbClr val="434343"/>
                </a:solidFill>
                <a:latin typeface="Times New Roman"/>
                <a:ea typeface="Times New Roman"/>
                <a:cs typeface="Times New Roman"/>
                <a:sym typeface="Times New Roman"/>
              </a:rPr>
              <a:t>87.5%</a:t>
            </a:r>
            <a:endParaRPr sz="1300">
              <a:solidFill>
                <a:srgbClr val="434343"/>
              </a:solidFill>
              <a:latin typeface="Times New Roman"/>
              <a:ea typeface="Times New Roman"/>
              <a:cs typeface="Times New Roman"/>
              <a:sym typeface="Times New Roman"/>
            </a:endParaRPr>
          </a:p>
        </p:txBody>
      </p:sp>
      <p:sp>
        <p:nvSpPr>
          <p:cNvPr id="204" name="Google Shape;204;g16649dd6adf_0_14"/>
          <p:cNvSpPr txBox="1"/>
          <p:nvPr/>
        </p:nvSpPr>
        <p:spPr>
          <a:xfrm>
            <a:off x="3437125" y="3621450"/>
            <a:ext cx="843000" cy="384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sz="1300">
                <a:solidFill>
                  <a:srgbClr val="434343"/>
                </a:solidFill>
                <a:latin typeface="Times New Roman"/>
                <a:ea typeface="Times New Roman"/>
                <a:cs typeface="Times New Roman"/>
                <a:sym typeface="Times New Roman"/>
              </a:rPr>
              <a:t> 48.3%</a:t>
            </a:r>
            <a:endParaRPr sz="1300">
              <a:solidFill>
                <a:srgbClr val="434343"/>
              </a:solidFill>
              <a:latin typeface="Times New Roman"/>
              <a:ea typeface="Times New Roman"/>
              <a:cs typeface="Times New Roman"/>
              <a:sym typeface="Times New Roman"/>
            </a:endParaRPr>
          </a:p>
        </p:txBody>
      </p:sp>
      <p:sp>
        <p:nvSpPr>
          <p:cNvPr id="205" name="Google Shape;205;g16649dd6adf_0_14"/>
          <p:cNvSpPr txBox="1"/>
          <p:nvPr/>
        </p:nvSpPr>
        <p:spPr>
          <a:xfrm>
            <a:off x="794425" y="4280175"/>
            <a:ext cx="12483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p>
        </p:txBody>
      </p:sp>
      <p:sp>
        <p:nvSpPr>
          <p:cNvPr id="206" name="Google Shape;206;g16649dd6adf_0_14"/>
          <p:cNvSpPr txBox="1"/>
          <p:nvPr/>
        </p:nvSpPr>
        <p:spPr>
          <a:xfrm>
            <a:off x="2918425" y="3453300"/>
            <a:ext cx="518700" cy="384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sz="1300">
                <a:solidFill>
                  <a:srgbClr val="434343"/>
                </a:solidFill>
                <a:highlight>
                  <a:schemeClr val="lt1"/>
                </a:highlight>
                <a:latin typeface="Times New Roman"/>
                <a:ea typeface="Times New Roman"/>
                <a:cs typeface="Times New Roman"/>
                <a:sym typeface="Times New Roman"/>
              </a:rPr>
              <a:t>LD</a:t>
            </a:r>
            <a:endParaRPr sz="1300">
              <a:solidFill>
                <a:srgbClr val="434343"/>
              </a:solidFill>
              <a:highlight>
                <a:schemeClr val="lt1"/>
              </a:highlight>
              <a:latin typeface="Times New Roman"/>
              <a:ea typeface="Times New Roman"/>
              <a:cs typeface="Times New Roman"/>
              <a:sym typeface="Times New Roman"/>
            </a:endParaRPr>
          </a:p>
        </p:txBody>
      </p:sp>
      <p:sp>
        <p:nvSpPr>
          <p:cNvPr id="207" name="Google Shape;207;g16649dd6adf_0_14"/>
          <p:cNvSpPr txBox="1"/>
          <p:nvPr/>
        </p:nvSpPr>
        <p:spPr>
          <a:xfrm>
            <a:off x="3437125" y="3453300"/>
            <a:ext cx="843000" cy="384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sz="1300">
                <a:solidFill>
                  <a:srgbClr val="434343"/>
                </a:solidFill>
                <a:latin typeface="Times New Roman"/>
                <a:ea typeface="Times New Roman"/>
                <a:cs typeface="Times New Roman"/>
                <a:sym typeface="Times New Roman"/>
              </a:rPr>
              <a:t> 89.5%</a:t>
            </a:r>
            <a:endParaRPr sz="1300">
              <a:solidFill>
                <a:srgbClr val="434343"/>
              </a:solidFill>
              <a:latin typeface="Times New Roman"/>
              <a:ea typeface="Times New Roman"/>
              <a:cs typeface="Times New Roman"/>
              <a:sym typeface="Times New Roman"/>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1" name="Shape 211"/>
        <p:cNvGrpSpPr/>
        <p:nvPr/>
      </p:nvGrpSpPr>
      <p:grpSpPr>
        <a:xfrm>
          <a:off x="0" y="0"/>
          <a:ext cx="0" cy="0"/>
          <a:chOff x="0" y="0"/>
          <a:chExt cx="0" cy="0"/>
        </a:xfrm>
      </p:grpSpPr>
      <p:sp>
        <p:nvSpPr>
          <p:cNvPr id="212" name="Google Shape;212;g1626e429cb5_0_71"/>
          <p:cNvSpPr txBox="1"/>
          <p:nvPr>
            <p:ph type="title"/>
          </p:nvPr>
        </p:nvSpPr>
        <p:spPr>
          <a:xfrm>
            <a:off x="184725" y="1028750"/>
            <a:ext cx="4944600" cy="565800"/>
          </a:xfrm>
          <a:prstGeom prst="rect">
            <a:avLst/>
          </a:prstGeom>
        </p:spPr>
        <p:txBody>
          <a:bodyPr anchorCtr="0" anchor="t" bIns="45700" lIns="91425" spcFirstLastPara="1" rIns="91425" wrap="square" tIns="45700">
            <a:noAutofit/>
          </a:bodyPr>
          <a:lstStyle/>
          <a:p>
            <a:pPr indent="0" lvl="0" marL="0" rtl="0" algn="l">
              <a:spcBef>
                <a:spcPts val="1000"/>
              </a:spcBef>
              <a:spcAft>
                <a:spcPts val="0"/>
              </a:spcAft>
              <a:buClr>
                <a:schemeClr val="dk1"/>
              </a:buClr>
              <a:buSzPts val="1100"/>
              <a:buFont typeface="Arial"/>
              <a:buNone/>
            </a:pPr>
            <a:r>
              <a:rPr lang="en-US" sz="4000"/>
              <a:t>Supplementary Material:</a:t>
            </a:r>
            <a:endParaRPr sz="4000"/>
          </a:p>
          <a:p>
            <a:pPr indent="0" lvl="0" marL="0" rtl="0" algn="l">
              <a:spcBef>
                <a:spcPts val="1000"/>
              </a:spcBef>
              <a:spcAft>
                <a:spcPts val="0"/>
              </a:spcAft>
              <a:buClr>
                <a:schemeClr val="dk1"/>
              </a:buClr>
              <a:buSzPts val="1100"/>
              <a:buFont typeface="Arial"/>
              <a:buNone/>
            </a:pPr>
            <a:r>
              <a:rPr lang="en-US" sz="4000"/>
              <a:t>Classification Algorithms </a:t>
            </a:r>
            <a:endParaRPr sz="4000"/>
          </a:p>
          <a:p>
            <a:pPr indent="0" lvl="0" marL="0" rtl="0" algn="l">
              <a:spcBef>
                <a:spcPts val="1000"/>
              </a:spcBef>
              <a:spcAft>
                <a:spcPts val="0"/>
              </a:spcAft>
              <a:buClr>
                <a:schemeClr val="dk1"/>
              </a:buClr>
              <a:buSzPts val="1100"/>
              <a:buFont typeface="Arial"/>
              <a:buNone/>
            </a:pPr>
            <a:r>
              <a:rPr lang="en-US" sz="4000"/>
              <a:t>Accuracy Results</a:t>
            </a:r>
            <a:endParaRPr sz="4000"/>
          </a:p>
        </p:txBody>
      </p:sp>
      <p:graphicFrame>
        <p:nvGraphicFramePr>
          <p:cNvPr id="213" name="Google Shape;213;g1626e429cb5_0_71"/>
          <p:cNvGraphicFramePr/>
          <p:nvPr/>
        </p:nvGraphicFramePr>
        <p:xfrm>
          <a:off x="5706163" y="897225"/>
          <a:ext cx="3000000" cy="3000000"/>
        </p:xfrm>
        <a:graphic>
          <a:graphicData uri="http://schemas.openxmlformats.org/drawingml/2006/table">
            <a:tbl>
              <a:tblPr>
                <a:noFill/>
                <a:tableStyleId>{A9804700-9C8A-4B5C-9406-4821F7741ED5}</a:tableStyleId>
              </a:tblPr>
              <a:tblGrid>
                <a:gridCol w="2991225"/>
                <a:gridCol w="1548100"/>
                <a:gridCol w="1495575"/>
              </a:tblGrid>
              <a:tr h="332775">
                <a:tc>
                  <a:txBody>
                    <a:bodyPr/>
                    <a:lstStyle/>
                    <a:p>
                      <a:pPr indent="0" lvl="0" marL="0" rtl="0" algn="ctr">
                        <a:lnSpc>
                          <a:spcPct val="115000"/>
                        </a:lnSpc>
                        <a:spcBef>
                          <a:spcPts val="0"/>
                        </a:spcBef>
                        <a:spcAft>
                          <a:spcPts val="0"/>
                        </a:spcAft>
                        <a:buNone/>
                      </a:pPr>
                      <a:r>
                        <a:rPr b="1" lang="en-US" sz="1300">
                          <a:solidFill>
                            <a:srgbClr val="FFFFFF"/>
                          </a:solidFill>
                          <a:latin typeface="Calibri"/>
                          <a:ea typeface="Calibri"/>
                          <a:cs typeface="Calibri"/>
                          <a:sym typeface="Calibri"/>
                        </a:rPr>
                        <a:t>Model</a:t>
                      </a:r>
                      <a:endParaRPr b="1" sz="1300">
                        <a:solidFill>
                          <a:srgbClr val="FFFFFF"/>
                        </a:solidFill>
                        <a:latin typeface="Calibri"/>
                        <a:ea typeface="Calibri"/>
                        <a:cs typeface="Calibri"/>
                        <a:sym typeface="Calibri"/>
                      </a:endParaRPr>
                    </a:p>
                  </a:txBody>
                  <a:tcPr marT="9525" marB="91425" marR="9525" marL="9525" anchor="ctr">
                    <a:solidFill>
                      <a:srgbClr val="4472C4"/>
                    </a:solidFill>
                  </a:tcPr>
                </a:tc>
                <a:tc>
                  <a:txBody>
                    <a:bodyPr/>
                    <a:lstStyle/>
                    <a:p>
                      <a:pPr indent="0" lvl="0" marL="0" rtl="0" algn="ctr">
                        <a:lnSpc>
                          <a:spcPct val="115000"/>
                        </a:lnSpc>
                        <a:spcBef>
                          <a:spcPts val="0"/>
                        </a:spcBef>
                        <a:spcAft>
                          <a:spcPts val="0"/>
                        </a:spcAft>
                        <a:buNone/>
                      </a:pPr>
                      <a:r>
                        <a:rPr b="1" lang="en-US" sz="1300">
                          <a:solidFill>
                            <a:srgbClr val="FFFFFF"/>
                          </a:solidFill>
                          <a:latin typeface="Calibri"/>
                          <a:ea typeface="Calibri"/>
                          <a:cs typeface="Calibri"/>
                          <a:sym typeface="Calibri"/>
                        </a:rPr>
                        <a:t>Small Data</a:t>
                      </a:r>
                      <a:endParaRPr b="1" sz="1300">
                        <a:solidFill>
                          <a:srgbClr val="FFFFFF"/>
                        </a:solidFill>
                        <a:latin typeface="Calibri"/>
                        <a:ea typeface="Calibri"/>
                        <a:cs typeface="Calibri"/>
                        <a:sym typeface="Calibri"/>
                      </a:endParaRPr>
                    </a:p>
                  </a:txBody>
                  <a:tcPr marT="9525" marB="91425" marR="9525" marL="9525" anchor="ctr">
                    <a:solidFill>
                      <a:srgbClr val="4472C4"/>
                    </a:solidFill>
                  </a:tcPr>
                </a:tc>
                <a:tc>
                  <a:txBody>
                    <a:bodyPr/>
                    <a:lstStyle/>
                    <a:p>
                      <a:pPr indent="0" lvl="0" marL="0" rtl="0" algn="ctr">
                        <a:lnSpc>
                          <a:spcPct val="115000"/>
                        </a:lnSpc>
                        <a:spcBef>
                          <a:spcPts val="0"/>
                        </a:spcBef>
                        <a:spcAft>
                          <a:spcPts val="0"/>
                        </a:spcAft>
                        <a:buNone/>
                      </a:pPr>
                      <a:r>
                        <a:rPr b="1" lang="en-US" sz="1300">
                          <a:solidFill>
                            <a:srgbClr val="FFFFFF"/>
                          </a:solidFill>
                          <a:latin typeface="Calibri"/>
                          <a:ea typeface="Calibri"/>
                          <a:cs typeface="Calibri"/>
                          <a:sym typeface="Calibri"/>
                        </a:rPr>
                        <a:t>Big Data</a:t>
                      </a:r>
                      <a:endParaRPr b="1" sz="1300">
                        <a:solidFill>
                          <a:srgbClr val="FFFFFF"/>
                        </a:solidFill>
                        <a:latin typeface="Calibri"/>
                        <a:ea typeface="Calibri"/>
                        <a:cs typeface="Calibri"/>
                        <a:sym typeface="Calibri"/>
                      </a:endParaRPr>
                    </a:p>
                  </a:txBody>
                  <a:tcPr marT="9525" marB="91425" marR="9525" marL="9525" anchor="ctr">
                    <a:solidFill>
                      <a:srgbClr val="4472C4"/>
                    </a:solidFill>
                  </a:tcPr>
                </a:tc>
              </a:tr>
              <a:tr h="332775">
                <a:tc>
                  <a:txBody>
                    <a:bodyPr/>
                    <a:lstStyle/>
                    <a:p>
                      <a:pPr indent="0" lvl="0" marL="0" rtl="0" algn="ctr">
                        <a:lnSpc>
                          <a:spcPct val="115000"/>
                        </a:lnSpc>
                        <a:spcBef>
                          <a:spcPts val="0"/>
                        </a:spcBef>
                        <a:spcAft>
                          <a:spcPts val="0"/>
                        </a:spcAft>
                        <a:buNone/>
                      </a:pPr>
                      <a:r>
                        <a:rPr lang="en-US" sz="1300">
                          <a:latin typeface="Calibri"/>
                          <a:ea typeface="Calibri"/>
                          <a:cs typeface="Calibri"/>
                          <a:sym typeface="Calibri"/>
                        </a:rPr>
                        <a:t>Linear Discriminant</a:t>
                      </a:r>
                      <a:endParaRPr sz="1300">
                        <a:latin typeface="Calibri"/>
                        <a:ea typeface="Calibri"/>
                        <a:cs typeface="Calibri"/>
                        <a:sym typeface="Calibri"/>
                      </a:endParaRPr>
                    </a:p>
                  </a:txBody>
                  <a:tcPr marT="9525" marB="91425" marR="9525" marL="9525" anchor="ctr">
                    <a:solidFill>
                      <a:srgbClr val="B4C6E7"/>
                    </a:solidFill>
                  </a:tcPr>
                </a:tc>
                <a:tc>
                  <a:txBody>
                    <a:bodyPr/>
                    <a:lstStyle/>
                    <a:p>
                      <a:pPr indent="0" lvl="0" marL="0" rtl="0" algn="ctr">
                        <a:lnSpc>
                          <a:spcPct val="115000"/>
                        </a:lnSpc>
                        <a:spcBef>
                          <a:spcPts val="0"/>
                        </a:spcBef>
                        <a:spcAft>
                          <a:spcPts val="0"/>
                        </a:spcAft>
                        <a:buNone/>
                      </a:pPr>
                      <a:r>
                        <a:rPr lang="en-US" sz="1300">
                          <a:latin typeface="Calibri"/>
                          <a:ea typeface="Calibri"/>
                          <a:cs typeface="Calibri"/>
                          <a:sym typeface="Calibri"/>
                        </a:rPr>
                        <a:t>89.51</a:t>
                      </a:r>
                      <a:endParaRPr sz="1300">
                        <a:latin typeface="Calibri"/>
                        <a:ea typeface="Calibri"/>
                        <a:cs typeface="Calibri"/>
                        <a:sym typeface="Calibri"/>
                      </a:endParaRPr>
                    </a:p>
                  </a:txBody>
                  <a:tcPr marT="9525" marB="91425" marR="9525" marL="9525" anchor="ctr">
                    <a:solidFill>
                      <a:srgbClr val="B4C6E7"/>
                    </a:solidFill>
                  </a:tcPr>
                </a:tc>
                <a:tc>
                  <a:txBody>
                    <a:bodyPr/>
                    <a:lstStyle/>
                    <a:p>
                      <a:pPr indent="0" lvl="0" marL="0" rtl="0" algn="ctr">
                        <a:lnSpc>
                          <a:spcPct val="115000"/>
                        </a:lnSpc>
                        <a:spcBef>
                          <a:spcPts val="0"/>
                        </a:spcBef>
                        <a:spcAft>
                          <a:spcPts val="0"/>
                        </a:spcAft>
                        <a:buNone/>
                      </a:pPr>
                      <a:r>
                        <a:rPr lang="en-US" sz="1300">
                          <a:latin typeface="Calibri"/>
                          <a:ea typeface="Calibri"/>
                          <a:cs typeface="Calibri"/>
                          <a:sym typeface="Calibri"/>
                        </a:rPr>
                        <a:t>93.7</a:t>
                      </a:r>
                      <a:endParaRPr sz="1300">
                        <a:latin typeface="Calibri"/>
                        <a:ea typeface="Calibri"/>
                        <a:cs typeface="Calibri"/>
                        <a:sym typeface="Calibri"/>
                      </a:endParaRPr>
                    </a:p>
                  </a:txBody>
                  <a:tcPr marT="9525" marB="91425" marR="9525" marL="9525" anchor="ctr">
                    <a:solidFill>
                      <a:srgbClr val="B4C6E7"/>
                    </a:solidFill>
                  </a:tcPr>
                </a:tc>
              </a:tr>
              <a:tr h="332775">
                <a:tc>
                  <a:txBody>
                    <a:bodyPr/>
                    <a:lstStyle/>
                    <a:p>
                      <a:pPr indent="0" lvl="0" marL="0" rtl="0" algn="ctr">
                        <a:lnSpc>
                          <a:spcPct val="115000"/>
                        </a:lnSpc>
                        <a:spcBef>
                          <a:spcPts val="0"/>
                        </a:spcBef>
                        <a:spcAft>
                          <a:spcPts val="0"/>
                        </a:spcAft>
                        <a:buNone/>
                      </a:pPr>
                      <a:r>
                        <a:rPr lang="en-US" sz="1300">
                          <a:latin typeface="Calibri"/>
                          <a:ea typeface="Calibri"/>
                          <a:cs typeface="Calibri"/>
                          <a:sym typeface="Calibri"/>
                        </a:rPr>
                        <a:t>Quad SVM</a:t>
                      </a:r>
                      <a:endParaRPr sz="1300">
                        <a:latin typeface="Calibri"/>
                        <a:ea typeface="Calibri"/>
                        <a:cs typeface="Calibri"/>
                        <a:sym typeface="Calibri"/>
                      </a:endParaRPr>
                    </a:p>
                  </a:txBody>
                  <a:tcPr marT="9525" marB="91425" marR="9525" marL="9525" anchor="ctr">
                    <a:solidFill>
                      <a:srgbClr val="D9E1F2"/>
                    </a:solidFill>
                  </a:tcPr>
                </a:tc>
                <a:tc>
                  <a:txBody>
                    <a:bodyPr/>
                    <a:lstStyle/>
                    <a:p>
                      <a:pPr indent="0" lvl="0" marL="0" rtl="0" algn="ctr">
                        <a:lnSpc>
                          <a:spcPct val="115000"/>
                        </a:lnSpc>
                        <a:spcBef>
                          <a:spcPts val="0"/>
                        </a:spcBef>
                        <a:spcAft>
                          <a:spcPts val="0"/>
                        </a:spcAft>
                        <a:buNone/>
                      </a:pPr>
                      <a:r>
                        <a:rPr lang="en-US" sz="1300">
                          <a:latin typeface="Calibri"/>
                          <a:ea typeface="Calibri"/>
                          <a:cs typeface="Calibri"/>
                          <a:sym typeface="Calibri"/>
                        </a:rPr>
                        <a:t>87.48</a:t>
                      </a:r>
                      <a:endParaRPr sz="1300">
                        <a:latin typeface="Calibri"/>
                        <a:ea typeface="Calibri"/>
                        <a:cs typeface="Calibri"/>
                        <a:sym typeface="Calibri"/>
                      </a:endParaRPr>
                    </a:p>
                  </a:txBody>
                  <a:tcPr marT="9525" marB="91425" marR="9525" marL="9525" anchor="ctr">
                    <a:solidFill>
                      <a:srgbClr val="D9E1F2"/>
                    </a:solidFill>
                  </a:tcPr>
                </a:tc>
                <a:tc>
                  <a:txBody>
                    <a:bodyPr/>
                    <a:lstStyle/>
                    <a:p>
                      <a:pPr indent="0" lvl="0" marL="0" rtl="0" algn="ctr">
                        <a:lnSpc>
                          <a:spcPct val="115000"/>
                        </a:lnSpc>
                        <a:spcBef>
                          <a:spcPts val="0"/>
                        </a:spcBef>
                        <a:spcAft>
                          <a:spcPts val="0"/>
                        </a:spcAft>
                        <a:buNone/>
                      </a:pPr>
                      <a:r>
                        <a:rPr lang="en-US" sz="1300">
                          <a:latin typeface="Calibri"/>
                          <a:ea typeface="Calibri"/>
                          <a:cs typeface="Calibri"/>
                          <a:sym typeface="Calibri"/>
                        </a:rPr>
                        <a:t>92</a:t>
                      </a:r>
                      <a:endParaRPr sz="1300">
                        <a:latin typeface="Calibri"/>
                        <a:ea typeface="Calibri"/>
                        <a:cs typeface="Calibri"/>
                        <a:sym typeface="Calibri"/>
                      </a:endParaRPr>
                    </a:p>
                  </a:txBody>
                  <a:tcPr marT="9525" marB="91425" marR="9525" marL="9525" anchor="ctr">
                    <a:solidFill>
                      <a:srgbClr val="D9E1F2"/>
                    </a:solidFill>
                  </a:tcPr>
                </a:tc>
              </a:tr>
              <a:tr h="332775">
                <a:tc>
                  <a:txBody>
                    <a:bodyPr/>
                    <a:lstStyle/>
                    <a:p>
                      <a:pPr indent="0" lvl="0" marL="0" rtl="0" algn="ctr">
                        <a:lnSpc>
                          <a:spcPct val="115000"/>
                        </a:lnSpc>
                        <a:spcBef>
                          <a:spcPts val="0"/>
                        </a:spcBef>
                        <a:spcAft>
                          <a:spcPts val="0"/>
                        </a:spcAft>
                        <a:buNone/>
                      </a:pPr>
                      <a:r>
                        <a:rPr lang="en-US" sz="1300">
                          <a:latin typeface="Calibri"/>
                          <a:ea typeface="Calibri"/>
                          <a:cs typeface="Calibri"/>
                          <a:sym typeface="Calibri"/>
                        </a:rPr>
                        <a:t>Cubic SVM</a:t>
                      </a:r>
                      <a:endParaRPr sz="1300">
                        <a:latin typeface="Calibri"/>
                        <a:ea typeface="Calibri"/>
                        <a:cs typeface="Calibri"/>
                        <a:sym typeface="Calibri"/>
                      </a:endParaRPr>
                    </a:p>
                  </a:txBody>
                  <a:tcPr marT="9525" marB="91425" marR="9525" marL="9525" anchor="ctr">
                    <a:solidFill>
                      <a:srgbClr val="B4C6E7"/>
                    </a:solidFill>
                  </a:tcPr>
                </a:tc>
                <a:tc>
                  <a:txBody>
                    <a:bodyPr/>
                    <a:lstStyle/>
                    <a:p>
                      <a:pPr indent="0" lvl="0" marL="0" rtl="0" algn="ctr">
                        <a:lnSpc>
                          <a:spcPct val="115000"/>
                        </a:lnSpc>
                        <a:spcBef>
                          <a:spcPts val="0"/>
                        </a:spcBef>
                        <a:spcAft>
                          <a:spcPts val="0"/>
                        </a:spcAft>
                        <a:buNone/>
                      </a:pPr>
                      <a:r>
                        <a:rPr lang="en-US" sz="1300">
                          <a:latin typeface="Calibri"/>
                          <a:ea typeface="Calibri"/>
                          <a:cs typeface="Calibri"/>
                          <a:sym typeface="Calibri"/>
                        </a:rPr>
                        <a:t>86.45</a:t>
                      </a:r>
                      <a:endParaRPr sz="1300">
                        <a:latin typeface="Calibri"/>
                        <a:ea typeface="Calibri"/>
                        <a:cs typeface="Calibri"/>
                        <a:sym typeface="Calibri"/>
                      </a:endParaRPr>
                    </a:p>
                  </a:txBody>
                  <a:tcPr marT="9525" marB="91425" marR="9525" marL="9525" anchor="ctr">
                    <a:solidFill>
                      <a:srgbClr val="B4C6E7"/>
                    </a:solidFill>
                  </a:tcPr>
                </a:tc>
                <a:tc>
                  <a:txBody>
                    <a:bodyPr/>
                    <a:lstStyle/>
                    <a:p>
                      <a:pPr indent="0" lvl="0" marL="0" rtl="0" algn="ctr">
                        <a:lnSpc>
                          <a:spcPct val="115000"/>
                        </a:lnSpc>
                        <a:spcBef>
                          <a:spcPts val="0"/>
                        </a:spcBef>
                        <a:spcAft>
                          <a:spcPts val="0"/>
                        </a:spcAft>
                        <a:buNone/>
                      </a:pPr>
                      <a:r>
                        <a:rPr lang="en-US" sz="1300">
                          <a:latin typeface="Calibri"/>
                          <a:ea typeface="Calibri"/>
                          <a:cs typeface="Calibri"/>
                          <a:sym typeface="Calibri"/>
                        </a:rPr>
                        <a:t>93</a:t>
                      </a:r>
                      <a:endParaRPr sz="1300">
                        <a:latin typeface="Calibri"/>
                        <a:ea typeface="Calibri"/>
                        <a:cs typeface="Calibri"/>
                        <a:sym typeface="Calibri"/>
                      </a:endParaRPr>
                    </a:p>
                  </a:txBody>
                  <a:tcPr marT="9525" marB="91425" marR="9525" marL="9525" anchor="ctr">
                    <a:solidFill>
                      <a:srgbClr val="B4C6E7"/>
                    </a:solidFill>
                  </a:tcPr>
                </a:tc>
              </a:tr>
              <a:tr h="332775">
                <a:tc>
                  <a:txBody>
                    <a:bodyPr/>
                    <a:lstStyle/>
                    <a:p>
                      <a:pPr indent="0" lvl="0" marL="0" rtl="0" algn="ctr">
                        <a:lnSpc>
                          <a:spcPct val="115000"/>
                        </a:lnSpc>
                        <a:spcBef>
                          <a:spcPts val="0"/>
                        </a:spcBef>
                        <a:spcAft>
                          <a:spcPts val="0"/>
                        </a:spcAft>
                        <a:buNone/>
                      </a:pPr>
                      <a:r>
                        <a:rPr lang="en-US" sz="1300">
                          <a:latin typeface="Calibri"/>
                          <a:ea typeface="Calibri"/>
                          <a:cs typeface="Calibri"/>
                          <a:sym typeface="Calibri"/>
                        </a:rPr>
                        <a:t>Fine KNN</a:t>
                      </a:r>
                      <a:endParaRPr sz="1300">
                        <a:latin typeface="Calibri"/>
                        <a:ea typeface="Calibri"/>
                        <a:cs typeface="Calibri"/>
                        <a:sym typeface="Calibri"/>
                      </a:endParaRPr>
                    </a:p>
                  </a:txBody>
                  <a:tcPr marT="9525" marB="91425" marR="9525" marL="9525" anchor="ctr">
                    <a:solidFill>
                      <a:srgbClr val="D9E1F2"/>
                    </a:solidFill>
                  </a:tcPr>
                </a:tc>
                <a:tc>
                  <a:txBody>
                    <a:bodyPr/>
                    <a:lstStyle/>
                    <a:p>
                      <a:pPr indent="0" lvl="0" marL="0" rtl="0" algn="ctr">
                        <a:lnSpc>
                          <a:spcPct val="115000"/>
                        </a:lnSpc>
                        <a:spcBef>
                          <a:spcPts val="0"/>
                        </a:spcBef>
                        <a:spcAft>
                          <a:spcPts val="0"/>
                        </a:spcAft>
                        <a:buNone/>
                      </a:pPr>
                      <a:r>
                        <a:rPr lang="en-US" sz="1300">
                          <a:latin typeface="Calibri"/>
                          <a:ea typeface="Calibri"/>
                          <a:cs typeface="Calibri"/>
                          <a:sym typeface="Calibri"/>
                        </a:rPr>
                        <a:t>48.3</a:t>
                      </a:r>
                      <a:endParaRPr sz="1300">
                        <a:latin typeface="Calibri"/>
                        <a:ea typeface="Calibri"/>
                        <a:cs typeface="Calibri"/>
                        <a:sym typeface="Calibri"/>
                      </a:endParaRPr>
                    </a:p>
                  </a:txBody>
                  <a:tcPr marT="9525" marB="91425" marR="9525" marL="9525" anchor="ctr">
                    <a:solidFill>
                      <a:srgbClr val="D9E1F2"/>
                    </a:solidFill>
                  </a:tcPr>
                </a:tc>
                <a:tc>
                  <a:txBody>
                    <a:bodyPr/>
                    <a:lstStyle/>
                    <a:p>
                      <a:pPr indent="0" lvl="0" marL="0" rtl="0" algn="ctr">
                        <a:lnSpc>
                          <a:spcPct val="115000"/>
                        </a:lnSpc>
                        <a:spcBef>
                          <a:spcPts val="0"/>
                        </a:spcBef>
                        <a:spcAft>
                          <a:spcPts val="0"/>
                        </a:spcAft>
                        <a:buNone/>
                      </a:pPr>
                      <a:r>
                        <a:rPr lang="en-US" sz="1300">
                          <a:latin typeface="Calibri"/>
                          <a:ea typeface="Calibri"/>
                          <a:cs typeface="Calibri"/>
                          <a:sym typeface="Calibri"/>
                        </a:rPr>
                        <a:t>84.8</a:t>
                      </a:r>
                      <a:endParaRPr sz="1300">
                        <a:latin typeface="Calibri"/>
                        <a:ea typeface="Calibri"/>
                        <a:cs typeface="Calibri"/>
                        <a:sym typeface="Calibri"/>
                      </a:endParaRPr>
                    </a:p>
                  </a:txBody>
                  <a:tcPr marT="9525" marB="91425" marR="9525" marL="9525" anchor="ctr">
                    <a:solidFill>
                      <a:srgbClr val="D9E1F2"/>
                    </a:solidFill>
                  </a:tcPr>
                </a:tc>
              </a:tr>
              <a:tr h="332775">
                <a:tc>
                  <a:txBody>
                    <a:bodyPr/>
                    <a:lstStyle/>
                    <a:p>
                      <a:pPr indent="0" lvl="0" marL="0" rtl="0" algn="ctr">
                        <a:lnSpc>
                          <a:spcPct val="115000"/>
                        </a:lnSpc>
                        <a:spcBef>
                          <a:spcPts val="0"/>
                        </a:spcBef>
                        <a:spcAft>
                          <a:spcPts val="0"/>
                        </a:spcAft>
                        <a:buNone/>
                      </a:pPr>
                      <a:r>
                        <a:rPr lang="en-US" sz="1300">
                          <a:latin typeface="Calibri"/>
                          <a:ea typeface="Calibri"/>
                          <a:cs typeface="Calibri"/>
                          <a:sym typeface="Calibri"/>
                        </a:rPr>
                        <a:t>Medium KNN</a:t>
                      </a:r>
                      <a:endParaRPr sz="1300">
                        <a:latin typeface="Calibri"/>
                        <a:ea typeface="Calibri"/>
                        <a:cs typeface="Calibri"/>
                        <a:sym typeface="Calibri"/>
                      </a:endParaRPr>
                    </a:p>
                  </a:txBody>
                  <a:tcPr marT="9525" marB="91425" marR="9525" marL="9525" anchor="ctr">
                    <a:solidFill>
                      <a:srgbClr val="B4C6E7"/>
                    </a:solidFill>
                  </a:tcPr>
                </a:tc>
                <a:tc>
                  <a:txBody>
                    <a:bodyPr/>
                    <a:lstStyle/>
                    <a:p>
                      <a:pPr indent="0" lvl="0" marL="0" rtl="0" algn="ctr">
                        <a:lnSpc>
                          <a:spcPct val="115000"/>
                        </a:lnSpc>
                        <a:spcBef>
                          <a:spcPts val="0"/>
                        </a:spcBef>
                        <a:spcAft>
                          <a:spcPts val="0"/>
                        </a:spcAft>
                        <a:buNone/>
                      </a:pPr>
                      <a:r>
                        <a:rPr lang="en-US" sz="1300">
                          <a:latin typeface="Calibri"/>
                          <a:ea typeface="Calibri"/>
                          <a:cs typeface="Calibri"/>
                          <a:sym typeface="Calibri"/>
                        </a:rPr>
                        <a:t>44.71</a:t>
                      </a:r>
                      <a:endParaRPr sz="1300">
                        <a:latin typeface="Calibri"/>
                        <a:ea typeface="Calibri"/>
                        <a:cs typeface="Calibri"/>
                        <a:sym typeface="Calibri"/>
                      </a:endParaRPr>
                    </a:p>
                  </a:txBody>
                  <a:tcPr marT="9525" marB="91425" marR="9525" marL="9525" anchor="ctr">
                    <a:solidFill>
                      <a:srgbClr val="B4C6E7"/>
                    </a:solidFill>
                  </a:tcPr>
                </a:tc>
                <a:tc>
                  <a:txBody>
                    <a:bodyPr/>
                    <a:lstStyle/>
                    <a:p>
                      <a:pPr indent="0" lvl="0" marL="0" rtl="0" algn="ctr">
                        <a:lnSpc>
                          <a:spcPct val="115000"/>
                        </a:lnSpc>
                        <a:spcBef>
                          <a:spcPts val="0"/>
                        </a:spcBef>
                        <a:spcAft>
                          <a:spcPts val="0"/>
                        </a:spcAft>
                        <a:buNone/>
                      </a:pPr>
                      <a:r>
                        <a:rPr lang="en-US" sz="1300">
                          <a:latin typeface="Calibri"/>
                          <a:ea typeface="Calibri"/>
                          <a:cs typeface="Calibri"/>
                          <a:sym typeface="Calibri"/>
                        </a:rPr>
                        <a:t>68</a:t>
                      </a:r>
                      <a:endParaRPr sz="1300">
                        <a:latin typeface="Calibri"/>
                        <a:ea typeface="Calibri"/>
                        <a:cs typeface="Calibri"/>
                        <a:sym typeface="Calibri"/>
                      </a:endParaRPr>
                    </a:p>
                  </a:txBody>
                  <a:tcPr marT="9525" marB="91425" marR="9525" marL="9525" anchor="ctr">
                    <a:solidFill>
                      <a:srgbClr val="B4C6E7"/>
                    </a:solidFill>
                  </a:tcPr>
                </a:tc>
              </a:tr>
              <a:tr h="332775">
                <a:tc>
                  <a:txBody>
                    <a:bodyPr/>
                    <a:lstStyle/>
                    <a:p>
                      <a:pPr indent="0" lvl="0" marL="0" rtl="0" algn="ctr">
                        <a:lnSpc>
                          <a:spcPct val="115000"/>
                        </a:lnSpc>
                        <a:spcBef>
                          <a:spcPts val="0"/>
                        </a:spcBef>
                        <a:spcAft>
                          <a:spcPts val="0"/>
                        </a:spcAft>
                        <a:buNone/>
                      </a:pPr>
                      <a:r>
                        <a:rPr lang="en-US" sz="1300">
                          <a:latin typeface="Calibri"/>
                          <a:ea typeface="Calibri"/>
                          <a:cs typeface="Calibri"/>
                          <a:sym typeface="Calibri"/>
                        </a:rPr>
                        <a:t>Weighted KNN</a:t>
                      </a:r>
                      <a:endParaRPr sz="1300">
                        <a:latin typeface="Calibri"/>
                        <a:ea typeface="Calibri"/>
                        <a:cs typeface="Calibri"/>
                        <a:sym typeface="Calibri"/>
                      </a:endParaRPr>
                    </a:p>
                  </a:txBody>
                  <a:tcPr marT="9525" marB="91425" marR="9525" marL="9525" anchor="ctr">
                    <a:solidFill>
                      <a:srgbClr val="D9E1F2"/>
                    </a:solidFill>
                  </a:tcPr>
                </a:tc>
                <a:tc>
                  <a:txBody>
                    <a:bodyPr/>
                    <a:lstStyle/>
                    <a:p>
                      <a:pPr indent="0" lvl="0" marL="0" rtl="0" algn="ctr">
                        <a:lnSpc>
                          <a:spcPct val="115000"/>
                        </a:lnSpc>
                        <a:spcBef>
                          <a:spcPts val="0"/>
                        </a:spcBef>
                        <a:spcAft>
                          <a:spcPts val="0"/>
                        </a:spcAft>
                        <a:buNone/>
                      </a:pPr>
                      <a:r>
                        <a:rPr lang="en-US" sz="1300">
                          <a:latin typeface="Calibri"/>
                          <a:ea typeface="Calibri"/>
                          <a:cs typeface="Calibri"/>
                          <a:sym typeface="Calibri"/>
                        </a:rPr>
                        <a:t>46.99</a:t>
                      </a:r>
                      <a:endParaRPr sz="1300">
                        <a:latin typeface="Calibri"/>
                        <a:ea typeface="Calibri"/>
                        <a:cs typeface="Calibri"/>
                        <a:sym typeface="Calibri"/>
                      </a:endParaRPr>
                    </a:p>
                  </a:txBody>
                  <a:tcPr marT="9525" marB="91425" marR="9525" marL="9525" anchor="ctr">
                    <a:solidFill>
                      <a:srgbClr val="D9E1F2"/>
                    </a:solidFill>
                  </a:tcPr>
                </a:tc>
                <a:tc>
                  <a:txBody>
                    <a:bodyPr/>
                    <a:lstStyle/>
                    <a:p>
                      <a:pPr indent="0" lvl="0" marL="0" rtl="0" algn="ctr">
                        <a:lnSpc>
                          <a:spcPct val="115000"/>
                        </a:lnSpc>
                        <a:spcBef>
                          <a:spcPts val="0"/>
                        </a:spcBef>
                        <a:spcAft>
                          <a:spcPts val="0"/>
                        </a:spcAft>
                        <a:buNone/>
                      </a:pPr>
                      <a:r>
                        <a:rPr lang="en-US" sz="1300">
                          <a:latin typeface="Calibri"/>
                          <a:ea typeface="Calibri"/>
                          <a:cs typeface="Calibri"/>
                          <a:sym typeface="Calibri"/>
                        </a:rPr>
                        <a:t>62</a:t>
                      </a:r>
                      <a:endParaRPr sz="1300">
                        <a:latin typeface="Calibri"/>
                        <a:ea typeface="Calibri"/>
                        <a:cs typeface="Calibri"/>
                        <a:sym typeface="Calibri"/>
                      </a:endParaRPr>
                    </a:p>
                  </a:txBody>
                  <a:tcPr marT="9525" marB="91425" marR="9525" marL="9525" anchor="ctr">
                    <a:solidFill>
                      <a:srgbClr val="D9E1F2"/>
                    </a:solidFill>
                  </a:tcPr>
                </a:tc>
              </a:tr>
              <a:tr h="332775">
                <a:tc>
                  <a:txBody>
                    <a:bodyPr/>
                    <a:lstStyle/>
                    <a:p>
                      <a:pPr indent="0" lvl="0" marL="0" rtl="0" algn="ctr">
                        <a:lnSpc>
                          <a:spcPct val="115000"/>
                        </a:lnSpc>
                        <a:spcBef>
                          <a:spcPts val="0"/>
                        </a:spcBef>
                        <a:spcAft>
                          <a:spcPts val="0"/>
                        </a:spcAft>
                        <a:buNone/>
                      </a:pPr>
                      <a:r>
                        <a:rPr lang="en-US" sz="1300">
                          <a:latin typeface="Calibri"/>
                          <a:ea typeface="Calibri"/>
                          <a:cs typeface="Calibri"/>
                          <a:sym typeface="Calibri"/>
                        </a:rPr>
                        <a:t>Boosted Trees</a:t>
                      </a:r>
                      <a:endParaRPr sz="1300">
                        <a:latin typeface="Calibri"/>
                        <a:ea typeface="Calibri"/>
                        <a:cs typeface="Calibri"/>
                        <a:sym typeface="Calibri"/>
                      </a:endParaRPr>
                    </a:p>
                  </a:txBody>
                  <a:tcPr marT="9525" marB="91425" marR="9525" marL="9525" anchor="ctr">
                    <a:solidFill>
                      <a:srgbClr val="B4C6E7"/>
                    </a:solidFill>
                  </a:tcPr>
                </a:tc>
                <a:tc>
                  <a:txBody>
                    <a:bodyPr/>
                    <a:lstStyle/>
                    <a:p>
                      <a:pPr indent="0" lvl="0" marL="0" rtl="0" algn="ctr">
                        <a:lnSpc>
                          <a:spcPct val="115000"/>
                        </a:lnSpc>
                        <a:spcBef>
                          <a:spcPts val="0"/>
                        </a:spcBef>
                        <a:spcAft>
                          <a:spcPts val="0"/>
                        </a:spcAft>
                        <a:buNone/>
                      </a:pPr>
                      <a:r>
                        <a:rPr lang="en-US" sz="1300">
                          <a:latin typeface="Calibri"/>
                          <a:ea typeface="Calibri"/>
                          <a:cs typeface="Calibri"/>
                          <a:sym typeface="Calibri"/>
                        </a:rPr>
                        <a:t>55.61</a:t>
                      </a:r>
                      <a:endParaRPr sz="1300">
                        <a:latin typeface="Calibri"/>
                        <a:ea typeface="Calibri"/>
                        <a:cs typeface="Calibri"/>
                        <a:sym typeface="Calibri"/>
                      </a:endParaRPr>
                    </a:p>
                  </a:txBody>
                  <a:tcPr marT="9525" marB="91425" marR="9525" marL="9525" anchor="ctr">
                    <a:solidFill>
                      <a:srgbClr val="B4C6E7"/>
                    </a:solidFill>
                  </a:tcPr>
                </a:tc>
                <a:tc>
                  <a:txBody>
                    <a:bodyPr/>
                    <a:lstStyle/>
                    <a:p>
                      <a:pPr indent="0" lvl="0" marL="0" rtl="0" algn="ctr">
                        <a:lnSpc>
                          <a:spcPct val="115000"/>
                        </a:lnSpc>
                        <a:spcBef>
                          <a:spcPts val="0"/>
                        </a:spcBef>
                        <a:spcAft>
                          <a:spcPts val="0"/>
                        </a:spcAft>
                        <a:buNone/>
                      </a:pPr>
                      <a:r>
                        <a:rPr lang="en-US" sz="1300">
                          <a:latin typeface="Calibri"/>
                          <a:ea typeface="Calibri"/>
                          <a:cs typeface="Calibri"/>
                          <a:sym typeface="Calibri"/>
                        </a:rPr>
                        <a:t>74.4</a:t>
                      </a:r>
                      <a:endParaRPr sz="1300">
                        <a:latin typeface="Calibri"/>
                        <a:ea typeface="Calibri"/>
                        <a:cs typeface="Calibri"/>
                        <a:sym typeface="Calibri"/>
                      </a:endParaRPr>
                    </a:p>
                  </a:txBody>
                  <a:tcPr marT="9525" marB="91425" marR="9525" marL="9525" anchor="ctr">
                    <a:solidFill>
                      <a:srgbClr val="B4C6E7"/>
                    </a:solidFill>
                  </a:tcPr>
                </a:tc>
              </a:tr>
              <a:tr h="332775">
                <a:tc>
                  <a:txBody>
                    <a:bodyPr/>
                    <a:lstStyle/>
                    <a:p>
                      <a:pPr indent="0" lvl="0" marL="0" rtl="0" algn="ctr">
                        <a:lnSpc>
                          <a:spcPct val="115000"/>
                        </a:lnSpc>
                        <a:spcBef>
                          <a:spcPts val="0"/>
                        </a:spcBef>
                        <a:spcAft>
                          <a:spcPts val="0"/>
                        </a:spcAft>
                        <a:buNone/>
                      </a:pPr>
                      <a:r>
                        <a:rPr lang="en-US" sz="1300">
                          <a:latin typeface="Calibri"/>
                          <a:ea typeface="Calibri"/>
                          <a:cs typeface="Calibri"/>
                          <a:sym typeface="Calibri"/>
                        </a:rPr>
                        <a:t>Bagged Trees </a:t>
                      </a:r>
                      <a:endParaRPr sz="1300">
                        <a:latin typeface="Calibri"/>
                        <a:ea typeface="Calibri"/>
                        <a:cs typeface="Calibri"/>
                        <a:sym typeface="Calibri"/>
                      </a:endParaRPr>
                    </a:p>
                  </a:txBody>
                  <a:tcPr marT="9525" marB="91425" marR="9525" marL="9525" anchor="ctr">
                    <a:solidFill>
                      <a:srgbClr val="D9E1F2"/>
                    </a:solidFill>
                  </a:tcPr>
                </a:tc>
                <a:tc>
                  <a:txBody>
                    <a:bodyPr/>
                    <a:lstStyle/>
                    <a:p>
                      <a:pPr indent="0" lvl="0" marL="0" rtl="0" algn="ctr">
                        <a:lnSpc>
                          <a:spcPct val="115000"/>
                        </a:lnSpc>
                        <a:spcBef>
                          <a:spcPts val="0"/>
                        </a:spcBef>
                        <a:spcAft>
                          <a:spcPts val="0"/>
                        </a:spcAft>
                        <a:buNone/>
                      </a:pPr>
                      <a:r>
                        <a:rPr lang="en-US" sz="1300">
                          <a:latin typeface="Calibri"/>
                          <a:ea typeface="Calibri"/>
                          <a:cs typeface="Calibri"/>
                          <a:sym typeface="Calibri"/>
                        </a:rPr>
                        <a:t>67.77</a:t>
                      </a:r>
                      <a:endParaRPr sz="1300">
                        <a:latin typeface="Calibri"/>
                        <a:ea typeface="Calibri"/>
                        <a:cs typeface="Calibri"/>
                        <a:sym typeface="Calibri"/>
                      </a:endParaRPr>
                    </a:p>
                  </a:txBody>
                  <a:tcPr marT="9525" marB="91425" marR="9525" marL="9525" anchor="ctr">
                    <a:solidFill>
                      <a:srgbClr val="D9E1F2"/>
                    </a:solidFill>
                  </a:tcPr>
                </a:tc>
                <a:tc>
                  <a:txBody>
                    <a:bodyPr/>
                    <a:lstStyle/>
                    <a:p>
                      <a:pPr indent="0" lvl="0" marL="0" rtl="0" algn="ctr">
                        <a:lnSpc>
                          <a:spcPct val="115000"/>
                        </a:lnSpc>
                        <a:spcBef>
                          <a:spcPts val="0"/>
                        </a:spcBef>
                        <a:spcAft>
                          <a:spcPts val="0"/>
                        </a:spcAft>
                        <a:buNone/>
                      </a:pPr>
                      <a:r>
                        <a:rPr lang="en-US" sz="1300">
                          <a:latin typeface="Calibri"/>
                          <a:ea typeface="Calibri"/>
                          <a:cs typeface="Calibri"/>
                          <a:sym typeface="Calibri"/>
                        </a:rPr>
                        <a:t>74.4</a:t>
                      </a:r>
                      <a:endParaRPr sz="1300">
                        <a:latin typeface="Calibri"/>
                        <a:ea typeface="Calibri"/>
                        <a:cs typeface="Calibri"/>
                        <a:sym typeface="Calibri"/>
                      </a:endParaRPr>
                    </a:p>
                  </a:txBody>
                  <a:tcPr marT="9525" marB="91425" marR="9525" marL="9525" anchor="ctr">
                    <a:solidFill>
                      <a:srgbClr val="D9E1F2"/>
                    </a:solidFill>
                  </a:tcPr>
                </a:tc>
              </a:tr>
              <a:tr h="332775">
                <a:tc>
                  <a:txBody>
                    <a:bodyPr/>
                    <a:lstStyle/>
                    <a:p>
                      <a:pPr indent="0" lvl="0" marL="0" rtl="0" algn="ctr">
                        <a:lnSpc>
                          <a:spcPct val="115000"/>
                        </a:lnSpc>
                        <a:spcBef>
                          <a:spcPts val="0"/>
                        </a:spcBef>
                        <a:spcAft>
                          <a:spcPts val="0"/>
                        </a:spcAft>
                        <a:buNone/>
                      </a:pPr>
                      <a:r>
                        <a:rPr lang="en-US" sz="1300">
                          <a:latin typeface="Calibri"/>
                          <a:ea typeface="Calibri"/>
                          <a:cs typeface="Calibri"/>
                          <a:sym typeface="Calibri"/>
                        </a:rPr>
                        <a:t>Subspace Discriminant</a:t>
                      </a:r>
                      <a:endParaRPr sz="1300">
                        <a:latin typeface="Calibri"/>
                        <a:ea typeface="Calibri"/>
                        <a:cs typeface="Calibri"/>
                        <a:sym typeface="Calibri"/>
                      </a:endParaRPr>
                    </a:p>
                  </a:txBody>
                  <a:tcPr marT="9525" marB="91425" marR="9525" marL="9525" anchor="ctr">
                    <a:solidFill>
                      <a:srgbClr val="B4C6E7"/>
                    </a:solidFill>
                  </a:tcPr>
                </a:tc>
                <a:tc>
                  <a:txBody>
                    <a:bodyPr/>
                    <a:lstStyle/>
                    <a:p>
                      <a:pPr indent="0" lvl="0" marL="0" rtl="0" algn="ctr">
                        <a:lnSpc>
                          <a:spcPct val="115000"/>
                        </a:lnSpc>
                        <a:spcBef>
                          <a:spcPts val="0"/>
                        </a:spcBef>
                        <a:spcAft>
                          <a:spcPts val="0"/>
                        </a:spcAft>
                        <a:buNone/>
                      </a:pPr>
                      <a:r>
                        <a:rPr lang="en-US" sz="1300">
                          <a:latin typeface="Calibri"/>
                          <a:ea typeface="Calibri"/>
                          <a:cs typeface="Calibri"/>
                          <a:sym typeface="Calibri"/>
                        </a:rPr>
                        <a:t>87.13</a:t>
                      </a:r>
                      <a:endParaRPr sz="1300">
                        <a:latin typeface="Calibri"/>
                        <a:ea typeface="Calibri"/>
                        <a:cs typeface="Calibri"/>
                        <a:sym typeface="Calibri"/>
                      </a:endParaRPr>
                    </a:p>
                  </a:txBody>
                  <a:tcPr marT="9525" marB="91425" marR="9525" marL="9525" anchor="ctr">
                    <a:solidFill>
                      <a:srgbClr val="B4C6E7"/>
                    </a:solidFill>
                  </a:tcPr>
                </a:tc>
                <a:tc>
                  <a:txBody>
                    <a:bodyPr/>
                    <a:lstStyle/>
                    <a:p>
                      <a:pPr indent="0" lvl="0" marL="0" rtl="0" algn="ctr">
                        <a:lnSpc>
                          <a:spcPct val="115000"/>
                        </a:lnSpc>
                        <a:spcBef>
                          <a:spcPts val="0"/>
                        </a:spcBef>
                        <a:spcAft>
                          <a:spcPts val="0"/>
                        </a:spcAft>
                        <a:buNone/>
                      </a:pPr>
                      <a:r>
                        <a:rPr lang="en-US" sz="1300">
                          <a:latin typeface="Calibri"/>
                          <a:ea typeface="Calibri"/>
                          <a:cs typeface="Calibri"/>
                          <a:sym typeface="Calibri"/>
                        </a:rPr>
                        <a:t>90.7</a:t>
                      </a:r>
                      <a:endParaRPr sz="1300">
                        <a:latin typeface="Calibri"/>
                        <a:ea typeface="Calibri"/>
                        <a:cs typeface="Calibri"/>
                        <a:sym typeface="Calibri"/>
                      </a:endParaRPr>
                    </a:p>
                  </a:txBody>
                  <a:tcPr marT="9525" marB="91425" marR="9525" marL="9525" anchor="ctr">
                    <a:solidFill>
                      <a:srgbClr val="B4C6E7"/>
                    </a:solidFill>
                  </a:tcPr>
                </a:tc>
              </a:tr>
              <a:tr h="332775">
                <a:tc>
                  <a:txBody>
                    <a:bodyPr/>
                    <a:lstStyle/>
                    <a:p>
                      <a:pPr indent="0" lvl="0" marL="0" rtl="0" algn="ctr">
                        <a:lnSpc>
                          <a:spcPct val="115000"/>
                        </a:lnSpc>
                        <a:spcBef>
                          <a:spcPts val="0"/>
                        </a:spcBef>
                        <a:spcAft>
                          <a:spcPts val="0"/>
                        </a:spcAft>
                        <a:buNone/>
                      </a:pPr>
                      <a:r>
                        <a:rPr lang="en-US" sz="1300">
                          <a:latin typeface="Calibri"/>
                          <a:ea typeface="Calibri"/>
                          <a:cs typeface="Calibri"/>
                          <a:sym typeface="Calibri"/>
                        </a:rPr>
                        <a:t>Narrow Neural Network</a:t>
                      </a:r>
                      <a:endParaRPr sz="1300">
                        <a:latin typeface="Calibri"/>
                        <a:ea typeface="Calibri"/>
                        <a:cs typeface="Calibri"/>
                        <a:sym typeface="Calibri"/>
                      </a:endParaRPr>
                    </a:p>
                  </a:txBody>
                  <a:tcPr marT="9525" marB="91425" marR="9525" marL="9525" anchor="ctr">
                    <a:solidFill>
                      <a:srgbClr val="D9E1F2"/>
                    </a:solidFill>
                  </a:tcPr>
                </a:tc>
                <a:tc>
                  <a:txBody>
                    <a:bodyPr/>
                    <a:lstStyle/>
                    <a:p>
                      <a:pPr indent="0" lvl="0" marL="0" rtl="0" algn="ctr">
                        <a:lnSpc>
                          <a:spcPct val="115000"/>
                        </a:lnSpc>
                        <a:spcBef>
                          <a:spcPts val="0"/>
                        </a:spcBef>
                        <a:spcAft>
                          <a:spcPts val="0"/>
                        </a:spcAft>
                        <a:buNone/>
                      </a:pPr>
                      <a:r>
                        <a:rPr lang="en-US" sz="1300">
                          <a:latin typeface="Calibri"/>
                          <a:ea typeface="Calibri"/>
                          <a:cs typeface="Calibri"/>
                          <a:sym typeface="Calibri"/>
                        </a:rPr>
                        <a:t>94.1</a:t>
                      </a:r>
                      <a:endParaRPr sz="1300">
                        <a:latin typeface="Calibri"/>
                        <a:ea typeface="Calibri"/>
                        <a:cs typeface="Calibri"/>
                        <a:sym typeface="Calibri"/>
                      </a:endParaRPr>
                    </a:p>
                  </a:txBody>
                  <a:tcPr marT="9525" marB="91425" marR="9525" marL="9525" anchor="ctr">
                    <a:solidFill>
                      <a:srgbClr val="D9E1F2"/>
                    </a:solidFill>
                  </a:tcPr>
                </a:tc>
                <a:tc>
                  <a:txBody>
                    <a:bodyPr/>
                    <a:lstStyle/>
                    <a:p>
                      <a:pPr indent="0" lvl="0" marL="0" rtl="0" algn="ctr">
                        <a:lnSpc>
                          <a:spcPct val="115000"/>
                        </a:lnSpc>
                        <a:spcBef>
                          <a:spcPts val="0"/>
                        </a:spcBef>
                        <a:spcAft>
                          <a:spcPts val="0"/>
                        </a:spcAft>
                        <a:buNone/>
                      </a:pPr>
                      <a:r>
                        <a:rPr lang="en-US" sz="1300">
                          <a:latin typeface="Calibri"/>
                          <a:ea typeface="Calibri"/>
                          <a:cs typeface="Calibri"/>
                          <a:sym typeface="Calibri"/>
                        </a:rPr>
                        <a:t>98.5</a:t>
                      </a:r>
                      <a:endParaRPr sz="1300">
                        <a:latin typeface="Calibri"/>
                        <a:ea typeface="Calibri"/>
                        <a:cs typeface="Calibri"/>
                        <a:sym typeface="Calibri"/>
                      </a:endParaRPr>
                    </a:p>
                  </a:txBody>
                  <a:tcPr marT="9525" marB="91425" marR="9525" marL="9525" anchor="ctr">
                    <a:solidFill>
                      <a:srgbClr val="D9E1F2"/>
                    </a:solidFill>
                  </a:tcPr>
                </a:tc>
              </a:tr>
              <a:tr h="332775">
                <a:tc>
                  <a:txBody>
                    <a:bodyPr/>
                    <a:lstStyle/>
                    <a:p>
                      <a:pPr indent="0" lvl="0" marL="0" rtl="0" algn="ctr">
                        <a:lnSpc>
                          <a:spcPct val="115000"/>
                        </a:lnSpc>
                        <a:spcBef>
                          <a:spcPts val="0"/>
                        </a:spcBef>
                        <a:spcAft>
                          <a:spcPts val="0"/>
                        </a:spcAft>
                        <a:buNone/>
                      </a:pPr>
                      <a:r>
                        <a:rPr lang="en-US" sz="1300">
                          <a:latin typeface="Calibri"/>
                          <a:ea typeface="Calibri"/>
                          <a:cs typeface="Calibri"/>
                          <a:sym typeface="Calibri"/>
                        </a:rPr>
                        <a:t>Medium Neural Network</a:t>
                      </a:r>
                      <a:endParaRPr sz="1300">
                        <a:latin typeface="Calibri"/>
                        <a:ea typeface="Calibri"/>
                        <a:cs typeface="Calibri"/>
                        <a:sym typeface="Calibri"/>
                      </a:endParaRPr>
                    </a:p>
                  </a:txBody>
                  <a:tcPr marT="9525" marB="91425" marR="9525" marL="9525" anchor="ctr">
                    <a:solidFill>
                      <a:srgbClr val="B4C6E7"/>
                    </a:solidFill>
                  </a:tcPr>
                </a:tc>
                <a:tc>
                  <a:txBody>
                    <a:bodyPr/>
                    <a:lstStyle/>
                    <a:p>
                      <a:pPr indent="0" lvl="0" marL="0" rtl="0" algn="ctr">
                        <a:lnSpc>
                          <a:spcPct val="115000"/>
                        </a:lnSpc>
                        <a:spcBef>
                          <a:spcPts val="0"/>
                        </a:spcBef>
                        <a:spcAft>
                          <a:spcPts val="0"/>
                        </a:spcAft>
                        <a:buNone/>
                      </a:pPr>
                      <a:r>
                        <a:rPr lang="en-US" sz="1300">
                          <a:latin typeface="Calibri"/>
                          <a:ea typeface="Calibri"/>
                          <a:cs typeface="Calibri"/>
                          <a:sym typeface="Calibri"/>
                        </a:rPr>
                        <a:t>93.7</a:t>
                      </a:r>
                      <a:endParaRPr sz="1300">
                        <a:latin typeface="Calibri"/>
                        <a:ea typeface="Calibri"/>
                        <a:cs typeface="Calibri"/>
                        <a:sym typeface="Calibri"/>
                      </a:endParaRPr>
                    </a:p>
                  </a:txBody>
                  <a:tcPr marT="9525" marB="91425" marR="9525" marL="9525" anchor="ctr">
                    <a:solidFill>
                      <a:srgbClr val="B4C6E7"/>
                    </a:solidFill>
                  </a:tcPr>
                </a:tc>
                <a:tc>
                  <a:txBody>
                    <a:bodyPr/>
                    <a:lstStyle/>
                    <a:p>
                      <a:pPr indent="0" lvl="0" marL="0" rtl="0" algn="ctr">
                        <a:lnSpc>
                          <a:spcPct val="115000"/>
                        </a:lnSpc>
                        <a:spcBef>
                          <a:spcPts val="0"/>
                        </a:spcBef>
                        <a:spcAft>
                          <a:spcPts val="0"/>
                        </a:spcAft>
                        <a:buNone/>
                      </a:pPr>
                      <a:r>
                        <a:rPr lang="en-US" sz="1300">
                          <a:latin typeface="Calibri"/>
                          <a:ea typeface="Calibri"/>
                          <a:cs typeface="Calibri"/>
                          <a:sym typeface="Calibri"/>
                        </a:rPr>
                        <a:t>99</a:t>
                      </a:r>
                      <a:endParaRPr sz="1300">
                        <a:latin typeface="Calibri"/>
                        <a:ea typeface="Calibri"/>
                        <a:cs typeface="Calibri"/>
                        <a:sym typeface="Calibri"/>
                      </a:endParaRPr>
                    </a:p>
                  </a:txBody>
                  <a:tcPr marT="9525" marB="91425" marR="9525" marL="9525" anchor="ctr">
                    <a:solidFill>
                      <a:srgbClr val="B4C6E7"/>
                    </a:solidFill>
                  </a:tcPr>
                </a:tc>
              </a:tr>
              <a:tr h="332775">
                <a:tc>
                  <a:txBody>
                    <a:bodyPr/>
                    <a:lstStyle/>
                    <a:p>
                      <a:pPr indent="0" lvl="0" marL="0" rtl="0" algn="ctr">
                        <a:lnSpc>
                          <a:spcPct val="115000"/>
                        </a:lnSpc>
                        <a:spcBef>
                          <a:spcPts val="0"/>
                        </a:spcBef>
                        <a:spcAft>
                          <a:spcPts val="0"/>
                        </a:spcAft>
                        <a:buNone/>
                      </a:pPr>
                      <a:r>
                        <a:rPr lang="en-US" sz="1300">
                          <a:latin typeface="Calibri"/>
                          <a:ea typeface="Calibri"/>
                          <a:cs typeface="Calibri"/>
                          <a:sym typeface="Calibri"/>
                        </a:rPr>
                        <a:t>Wide Neural Network</a:t>
                      </a:r>
                      <a:endParaRPr sz="1300">
                        <a:latin typeface="Calibri"/>
                        <a:ea typeface="Calibri"/>
                        <a:cs typeface="Calibri"/>
                        <a:sym typeface="Calibri"/>
                      </a:endParaRPr>
                    </a:p>
                  </a:txBody>
                  <a:tcPr marT="9525" marB="91425" marR="9525" marL="9525" anchor="ctr">
                    <a:solidFill>
                      <a:srgbClr val="D9E1F2"/>
                    </a:solidFill>
                  </a:tcPr>
                </a:tc>
                <a:tc>
                  <a:txBody>
                    <a:bodyPr/>
                    <a:lstStyle/>
                    <a:p>
                      <a:pPr indent="0" lvl="0" marL="0" rtl="0" algn="ctr">
                        <a:lnSpc>
                          <a:spcPct val="115000"/>
                        </a:lnSpc>
                        <a:spcBef>
                          <a:spcPts val="0"/>
                        </a:spcBef>
                        <a:spcAft>
                          <a:spcPts val="0"/>
                        </a:spcAft>
                        <a:buNone/>
                      </a:pPr>
                      <a:r>
                        <a:rPr lang="en-US" sz="1300">
                          <a:latin typeface="Calibri"/>
                          <a:ea typeface="Calibri"/>
                          <a:cs typeface="Calibri"/>
                          <a:sym typeface="Calibri"/>
                        </a:rPr>
                        <a:t>87</a:t>
                      </a:r>
                      <a:endParaRPr sz="1300">
                        <a:latin typeface="Calibri"/>
                        <a:ea typeface="Calibri"/>
                        <a:cs typeface="Calibri"/>
                        <a:sym typeface="Calibri"/>
                      </a:endParaRPr>
                    </a:p>
                  </a:txBody>
                  <a:tcPr marT="9525" marB="91425" marR="9525" marL="9525" anchor="ctr">
                    <a:solidFill>
                      <a:srgbClr val="D9E1F2"/>
                    </a:solidFill>
                  </a:tcPr>
                </a:tc>
                <a:tc>
                  <a:txBody>
                    <a:bodyPr/>
                    <a:lstStyle/>
                    <a:p>
                      <a:pPr indent="0" lvl="0" marL="0" rtl="0" algn="ctr">
                        <a:lnSpc>
                          <a:spcPct val="115000"/>
                        </a:lnSpc>
                        <a:spcBef>
                          <a:spcPts val="0"/>
                        </a:spcBef>
                        <a:spcAft>
                          <a:spcPts val="0"/>
                        </a:spcAft>
                        <a:buNone/>
                      </a:pPr>
                      <a:r>
                        <a:rPr lang="en-US" sz="1300">
                          <a:latin typeface="Calibri"/>
                          <a:ea typeface="Calibri"/>
                          <a:cs typeface="Calibri"/>
                          <a:sym typeface="Calibri"/>
                        </a:rPr>
                        <a:t>99</a:t>
                      </a:r>
                      <a:endParaRPr sz="1300">
                        <a:latin typeface="Calibri"/>
                        <a:ea typeface="Calibri"/>
                        <a:cs typeface="Calibri"/>
                        <a:sym typeface="Calibri"/>
                      </a:endParaRPr>
                    </a:p>
                  </a:txBody>
                  <a:tcPr marT="9525" marB="91425" marR="9525" marL="9525" anchor="ctr">
                    <a:solidFill>
                      <a:srgbClr val="D9E1F2"/>
                    </a:solidFill>
                  </a:tcPr>
                </a:tc>
              </a:tr>
              <a:tr h="332775">
                <a:tc>
                  <a:txBody>
                    <a:bodyPr/>
                    <a:lstStyle/>
                    <a:p>
                      <a:pPr indent="0" lvl="0" marL="0" rtl="0" algn="ctr">
                        <a:lnSpc>
                          <a:spcPct val="115000"/>
                        </a:lnSpc>
                        <a:spcBef>
                          <a:spcPts val="0"/>
                        </a:spcBef>
                        <a:spcAft>
                          <a:spcPts val="0"/>
                        </a:spcAft>
                        <a:buNone/>
                      </a:pPr>
                      <a:r>
                        <a:rPr lang="en-US" sz="1300">
                          <a:latin typeface="Calibri"/>
                          <a:ea typeface="Calibri"/>
                          <a:cs typeface="Calibri"/>
                          <a:sym typeface="Calibri"/>
                        </a:rPr>
                        <a:t>Bilayered Neural Network 10,10</a:t>
                      </a:r>
                      <a:endParaRPr sz="1300">
                        <a:latin typeface="Calibri"/>
                        <a:ea typeface="Calibri"/>
                        <a:cs typeface="Calibri"/>
                        <a:sym typeface="Calibri"/>
                      </a:endParaRPr>
                    </a:p>
                  </a:txBody>
                  <a:tcPr marT="9525" marB="91425" marR="9525" marL="9525" anchor="ctr">
                    <a:solidFill>
                      <a:srgbClr val="B4C6E7"/>
                    </a:solidFill>
                  </a:tcPr>
                </a:tc>
                <a:tc>
                  <a:txBody>
                    <a:bodyPr/>
                    <a:lstStyle/>
                    <a:p>
                      <a:pPr indent="0" lvl="0" marL="0" rtl="0" algn="ctr">
                        <a:lnSpc>
                          <a:spcPct val="115000"/>
                        </a:lnSpc>
                        <a:spcBef>
                          <a:spcPts val="0"/>
                        </a:spcBef>
                        <a:spcAft>
                          <a:spcPts val="0"/>
                        </a:spcAft>
                        <a:buNone/>
                      </a:pPr>
                      <a:r>
                        <a:rPr lang="en-US" sz="1300">
                          <a:latin typeface="Calibri"/>
                          <a:ea typeface="Calibri"/>
                          <a:cs typeface="Calibri"/>
                          <a:sym typeface="Calibri"/>
                        </a:rPr>
                        <a:t>94.9</a:t>
                      </a:r>
                      <a:endParaRPr sz="1300">
                        <a:latin typeface="Calibri"/>
                        <a:ea typeface="Calibri"/>
                        <a:cs typeface="Calibri"/>
                        <a:sym typeface="Calibri"/>
                      </a:endParaRPr>
                    </a:p>
                  </a:txBody>
                  <a:tcPr marT="9525" marB="91425" marR="9525" marL="9525" anchor="ctr">
                    <a:solidFill>
                      <a:srgbClr val="B4C6E7"/>
                    </a:solidFill>
                  </a:tcPr>
                </a:tc>
                <a:tc>
                  <a:txBody>
                    <a:bodyPr/>
                    <a:lstStyle/>
                    <a:p>
                      <a:pPr indent="0" lvl="0" marL="0" rtl="0" algn="ctr">
                        <a:lnSpc>
                          <a:spcPct val="115000"/>
                        </a:lnSpc>
                        <a:spcBef>
                          <a:spcPts val="0"/>
                        </a:spcBef>
                        <a:spcAft>
                          <a:spcPts val="0"/>
                        </a:spcAft>
                        <a:buNone/>
                      </a:pPr>
                      <a:r>
                        <a:rPr lang="en-US" sz="1300">
                          <a:latin typeface="Calibri"/>
                          <a:ea typeface="Calibri"/>
                          <a:cs typeface="Calibri"/>
                          <a:sym typeface="Calibri"/>
                        </a:rPr>
                        <a:t>98</a:t>
                      </a:r>
                      <a:endParaRPr sz="1300">
                        <a:latin typeface="Calibri"/>
                        <a:ea typeface="Calibri"/>
                        <a:cs typeface="Calibri"/>
                        <a:sym typeface="Calibri"/>
                      </a:endParaRPr>
                    </a:p>
                  </a:txBody>
                  <a:tcPr marT="9525" marB="91425" marR="9525" marL="9525" anchor="ctr">
                    <a:solidFill>
                      <a:srgbClr val="B4C6E7"/>
                    </a:solidFill>
                  </a:tcPr>
                </a:tc>
              </a:tr>
              <a:tr h="332775">
                <a:tc>
                  <a:txBody>
                    <a:bodyPr/>
                    <a:lstStyle/>
                    <a:p>
                      <a:pPr indent="0" lvl="0" marL="0" rtl="0" algn="ctr">
                        <a:lnSpc>
                          <a:spcPct val="115000"/>
                        </a:lnSpc>
                        <a:spcBef>
                          <a:spcPts val="0"/>
                        </a:spcBef>
                        <a:spcAft>
                          <a:spcPts val="0"/>
                        </a:spcAft>
                        <a:buNone/>
                      </a:pPr>
                      <a:r>
                        <a:rPr lang="en-US" sz="1300">
                          <a:latin typeface="Calibri"/>
                          <a:ea typeface="Calibri"/>
                          <a:cs typeface="Calibri"/>
                          <a:sym typeface="Calibri"/>
                        </a:rPr>
                        <a:t>Bilayered Neural Network 10,5</a:t>
                      </a:r>
                      <a:endParaRPr sz="1300">
                        <a:latin typeface="Calibri"/>
                        <a:ea typeface="Calibri"/>
                        <a:cs typeface="Calibri"/>
                        <a:sym typeface="Calibri"/>
                      </a:endParaRPr>
                    </a:p>
                  </a:txBody>
                  <a:tcPr marT="9525" marB="91425" marR="9525" marL="9525" anchor="ctr">
                    <a:solidFill>
                      <a:srgbClr val="D9E1F2"/>
                    </a:solidFill>
                  </a:tcPr>
                </a:tc>
                <a:tc>
                  <a:txBody>
                    <a:bodyPr/>
                    <a:lstStyle/>
                    <a:p>
                      <a:pPr indent="0" lvl="0" marL="0" rtl="0" algn="ctr">
                        <a:lnSpc>
                          <a:spcPct val="115000"/>
                        </a:lnSpc>
                        <a:spcBef>
                          <a:spcPts val="0"/>
                        </a:spcBef>
                        <a:spcAft>
                          <a:spcPts val="0"/>
                        </a:spcAft>
                        <a:buNone/>
                      </a:pPr>
                      <a:r>
                        <a:rPr lang="en-US" sz="1300">
                          <a:latin typeface="Calibri"/>
                          <a:ea typeface="Calibri"/>
                          <a:cs typeface="Calibri"/>
                          <a:sym typeface="Calibri"/>
                        </a:rPr>
                        <a:t>94.4</a:t>
                      </a:r>
                      <a:endParaRPr sz="1300">
                        <a:latin typeface="Calibri"/>
                        <a:ea typeface="Calibri"/>
                        <a:cs typeface="Calibri"/>
                        <a:sym typeface="Calibri"/>
                      </a:endParaRPr>
                    </a:p>
                  </a:txBody>
                  <a:tcPr marT="9525" marB="91425" marR="9525" marL="9525" anchor="ctr">
                    <a:solidFill>
                      <a:srgbClr val="D9E1F2"/>
                    </a:solidFill>
                  </a:tcPr>
                </a:tc>
                <a:tc>
                  <a:txBody>
                    <a:bodyPr/>
                    <a:lstStyle/>
                    <a:p>
                      <a:pPr indent="0" lvl="0" marL="0" rtl="0" algn="ctr">
                        <a:lnSpc>
                          <a:spcPct val="115000"/>
                        </a:lnSpc>
                        <a:spcBef>
                          <a:spcPts val="0"/>
                        </a:spcBef>
                        <a:spcAft>
                          <a:spcPts val="0"/>
                        </a:spcAft>
                        <a:buNone/>
                      </a:pPr>
                      <a:r>
                        <a:rPr lang="en-US" sz="1300">
                          <a:latin typeface="Calibri"/>
                          <a:ea typeface="Calibri"/>
                          <a:cs typeface="Calibri"/>
                          <a:sym typeface="Calibri"/>
                        </a:rPr>
                        <a:t>98.4</a:t>
                      </a:r>
                      <a:endParaRPr sz="1300">
                        <a:latin typeface="Calibri"/>
                        <a:ea typeface="Calibri"/>
                        <a:cs typeface="Calibri"/>
                        <a:sym typeface="Calibri"/>
                      </a:endParaRPr>
                    </a:p>
                  </a:txBody>
                  <a:tcPr marT="9525" marB="91425" marR="9525" marL="9525" anchor="ctr">
                    <a:solidFill>
                      <a:srgbClr val="D9E1F2"/>
                    </a:solidFill>
                  </a:tcPr>
                </a:tc>
              </a:tr>
              <a:tr h="332775">
                <a:tc>
                  <a:txBody>
                    <a:bodyPr/>
                    <a:lstStyle/>
                    <a:p>
                      <a:pPr indent="0" lvl="0" marL="0" rtl="0" algn="ctr">
                        <a:lnSpc>
                          <a:spcPct val="115000"/>
                        </a:lnSpc>
                        <a:spcBef>
                          <a:spcPts val="0"/>
                        </a:spcBef>
                        <a:spcAft>
                          <a:spcPts val="0"/>
                        </a:spcAft>
                        <a:buNone/>
                      </a:pPr>
                      <a:r>
                        <a:rPr lang="en-US" sz="1300">
                          <a:latin typeface="Calibri"/>
                          <a:ea typeface="Calibri"/>
                          <a:cs typeface="Calibri"/>
                          <a:sym typeface="Calibri"/>
                        </a:rPr>
                        <a:t>Trilayered Neural Network</a:t>
                      </a:r>
                      <a:endParaRPr sz="1300">
                        <a:latin typeface="Calibri"/>
                        <a:ea typeface="Calibri"/>
                        <a:cs typeface="Calibri"/>
                        <a:sym typeface="Calibri"/>
                      </a:endParaRPr>
                    </a:p>
                  </a:txBody>
                  <a:tcPr marT="9525" marB="91425" marR="9525" marL="9525" anchor="ctr">
                    <a:solidFill>
                      <a:srgbClr val="B4C6E7"/>
                    </a:solidFill>
                  </a:tcPr>
                </a:tc>
                <a:tc>
                  <a:txBody>
                    <a:bodyPr/>
                    <a:lstStyle/>
                    <a:p>
                      <a:pPr indent="0" lvl="0" marL="0" rtl="0" algn="ctr">
                        <a:lnSpc>
                          <a:spcPct val="115000"/>
                        </a:lnSpc>
                        <a:spcBef>
                          <a:spcPts val="0"/>
                        </a:spcBef>
                        <a:spcAft>
                          <a:spcPts val="0"/>
                        </a:spcAft>
                        <a:buNone/>
                      </a:pPr>
                      <a:r>
                        <a:rPr lang="en-US" sz="1300">
                          <a:latin typeface="Calibri"/>
                          <a:ea typeface="Calibri"/>
                          <a:cs typeface="Calibri"/>
                          <a:sym typeface="Calibri"/>
                        </a:rPr>
                        <a:t>92.7</a:t>
                      </a:r>
                      <a:endParaRPr sz="1300">
                        <a:latin typeface="Calibri"/>
                        <a:ea typeface="Calibri"/>
                        <a:cs typeface="Calibri"/>
                        <a:sym typeface="Calibri"/>
                      </a:endParaRPr>
                    </a:p>
                  </a:txBody>
                  <a:tcPr marT="9525" marB="91425" marR="9525" marL="9525" anchor="ctr">
                    <a:solidFill>
                      <a:srgbClr val="B4C6E7"/>
                    </a:solidFill>
                  </a:tcPr>
                </a:tc>
                <a:tc>
                  <a:txBody>
                    <a:bodyPr/>
                    <a:lstStyle/>
                    <a:p>
                      <a:pPr indent="0" lvl="0" marL="0" rtl="0" algn="ctr">
                        <a:lnSpc>
                          <a:spcPct val="115000"/>
                        </a:lnSpc>
                        <a:spcBef>
                          <a:spcPts val="0"/>
                        </a:spcBef>
                        <a:spcAft>
                          <a:spcPts val="0"/>
                        </a:spcAft>
                        <a:buNone/>
                      </a:pPr>
                      <a:r>
                        <a:rPr lang="en-US" sz="1300">
                          <a:latin typeface="Calibri"/>
                          <a:ea typeface="Calibri"/>
                          <a:cs typeface="Calibri"/>
                          <a:sym typeface="Calibri"/>
                        </a:rPr>
                        <a:t>98.7</a:t>
                      </a:r>
                      <a:endParaRPr sz="1300">
                        <a:latin typeface="Calibri"/>
                        <a:ea typeface="Calibri"/>
                        <a:cs typeface="Calibri"/>
                        <a:sym typeface="Calibri"/>
                      </a:endParaRPr>
                    </a:p>
                  </a:txBody>
                  <a:tcPr marT="9525" marB="91425" marR="9525" marL="9525" anchor="ctr">
                    <a:solidFill>
                      <a:srgbClr val="B4C6E7"/>
                    </a:solidFill>
                  </a:tcPr>
                </a:tc>
              </a:tr>
            </a:tbl>
          </a:graphicData>
        </a:graphic>
      </p:graphicFrame>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7" name="Shape 217"/>
        <p:cNvGrpSpPr/>
        <p:nvPr/>
      </p:nvGrpSpPr>
      <p:grpSpPr>
        <a:xfrm>
          <a:off x="0" y="0"/>
          <a:ext cx="0" cy="0"/>
          <a:chOff x="0" y="0"/>
          <a:chExt cx="0" cy="0"/>
        </a:xfrm>
      </p:grpSpPr>
      <p:sp>
        <p:nvSpPr>
          <p:cNvPr id="218" name="Google Shape;218;g16649dd6adf_0_37"/>
          <p:cNvSpPr txBox="1"/>
          <p:nvPr>
            <p:ph type="title"/>
          </p:nvPr>
        </p:nvSpPr>
        <p:spPr>
          <a:xfrm>
            <a:off x="185744" y="1104950"/>
            <a:ext cx="5771700" cy="565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en-US"/>
              <a:t>Supplementary Material: Classification Confusion Matrix</a:t>
            </a:r>
            <a:endParaRPr/>
          </a:p>
        </p:txBody>
      </p:sp>
      <p:pic>
        <p:nvPicPr>
          <p:cNvPr id="219" name="Google Shape;219;g16649dd6adf_0_37"/>
          <p:cNvPicPr preferRelativeResize="0"/>
          <p:nvPr/>
        </p:nvPicPr>
        <p:blipFill>
          <a:blip r:embed="rId3">
            <a:alphaModFix/>
          </a:blip>
          <a:stretch>
            <a:fillRect/>
          </a:stretch>
        </p:blipFill>
        <p:spPr>
          <a:xfrm>
            <a:off x="6458328" y="989500"/>
            <a:ext cx="5364196" cy="5231200"/>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3" name="Shape 223"/>
        <p:cNvGrpSpPr/>
        <p:nvPr/>
      </p:nvGrpSpPr>
      <p:grpSpPr>
        <a:xfrm>
          <a:off x="0" y="0"/>
          <a:ext cx="0" cy="0"/>
          <a:chOff x="0" y="0"/>
          <a:chExt cx="0" cy="0"/>
        </a:xfrm>
      </p:grpSpPr>
      <p:sp>
        <p:nvSpPr>
          <p:cNvPr id="224" name="Google Shape;224;g1626e429cb5_0_78"/>
          <p:cNvSpPr txBox="1"/>
          <p:nvPr>
            <p:ph type="title"/>
          </p:nvPr>
        </p:nvSpPr>
        <p:spPr>
          <a:xfrm>
            <a:off x="185738" y="1104959"/>
            <a:ext cx="11820600" cy="565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en-US" sz="4000">
                <a:latin typeface="Poppins"/>
                <a:ea typeface="Poppins"/>
                <a:cs typeface="Poppins"/>
                <a:sym typeface="Poppins"/>
              </a:rPr>
              <a:t>Supplementary Material: Noise Analysis</a:t>
            </a:r>
            <a:endParaRPr sz="4000">
              <a:latin typeface="Poppins"/>
              <a:ea typeface="Poppins"/>
              <a:cs typeface="Poppins"/>
              <a:sym typeface="Poppins"/>
            </a:endParaRPr>
          </a:p>
        </p:txBody>
      </p:sp>
      <p:pic>
        <p:nvPicPr>
          <p:cNvPr id="225" name="Google Shape;225;g1626e429cb5_0_78"/>
          <p:cNvPicPr preferRelativeResize="0"/>
          <p:nvPr/>
        </p:nvPicPr>
        <p:blipFill>
          <a:blip r:embed="rId3">
            <a:alphaModFix/>
          </a:blip>
          <a:stretch>
            <a:fillRect/>
          </a:stretch>
        </p:blipFill>
        <p:spPr>
          <a:xfrm>
            <a:off x="1674088" y="1670750"/>
            <a:ext cx="8843825" cy="4563800"/>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9" name="Shape 229"/>
        <p:cNvGrpSpPr/>
        <p:nvPr/>
      </p:nvGrpSpPr>
      <p:grpSpPr>
        <a:xfrm>
          <a:off x="0" y="0"/>
          <a:ext cx="0" cy="0"/>
          <a:chOff x="0" y="0"/>
          <a:chExt cx="0" cy="0"/>
        </a:xfrm>
      </p:grpSpPr>
      <p:sp>
        <p:nvSpPr>
          <p:cNvPr id="230" name="Google Shape;230;g16649dd6adf_0_31"/>
          <p:cNvSpPr txBox="1"/>
          <p:nvPr>
            <p:ph type="title"/>
          </p:nvPr>
        </p:nvSpPr>
        <p:spPr>
          <a:xfrm>
            <a:off x="185688" y="920209"/>
            <a:ext cx="11820600" cy="565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en-US" sz="4000"/>
              <a:t>Supplementary Material: PCA, Noise, and Frequency Range Analysis</a:t>
            </a:r>
            <a:endParaRPr sz="4000"/>
          </a:p>
        </p:txBody>
      </p:sp>
      <p:pic>
        <p:nvPicPr>
          <p:cNvPr id="231" name="Google Shape;231;g16649dd6adf_0_31"/>
          <p:cNvPicPr preferRelativeResize="0"/>
          <p:nvPr/>
        </p:nvPicPr>
        <p:blipFill>
          <a:blip r:embed="rId3">
            <a:alphaModFix/>
          </a:blip>
          <a:stretch>
            <a:fillRect/>
          </a:stretch>
        </p:blipFill>
        <p:spPr>
          <a:xfrm>
            <a:off x="152400" y="2354209"/>
            <a:ext cx="11887197" cy="3568904"/>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2022-02-28T14:24:33Z</dcterms:created>
  <dc:creator>Katherine Quintanilla</dc:creato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0x0101003A74C08F8893A442A18CC89B294C8415</vt:lpwstr>
  </property>
  <property fmtid="{D5CDD505-2E9C-101B-9397-08002B2CF9AE}" pid="3" name="MediaServiceImageTags">
    <vt:lpwstr/>
  </property>
</Properties>
</file>