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55"/>
  </p:normalViewPr>
  <p:slideViewPr>
    <p:cSldViewPr snapToGrid="0" snapToObjects="1">
      <p:cViewPr>
        <p:scale>
          <a:sx n="47" d="100"/>
          <a:sy n="47" d="100"/>
        </p:scale>
        <p:origin x="152" y="832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18C8B-BB4D-AE43-B1E9-AAAC59A81D1D}" type="datetimeFigureOut">
              <a:rPr lang="en-US" smtClean="0"/>
              <a:t>4/7/22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86894-FF7B-3144-A623-A36BE47A3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8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67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9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68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42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3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3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35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7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8B88F-0076-684B-AC9F-FD2B9FDCC8B8}" type="datetimeFigureOut">
              <a:rPr lang="en-US" smtClean="0"/>
              <a:t>4/7/22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F7AF3-CED9-424C-AC75-64DE2AEE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4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99;p1">
            <a:extLst>
              <a:ext uri="{FF2B5EF4-FFF2-40B4-BE49-F238E27FC236}">
                <a16:creationId xmlns:a16="http://schemas.microsoft.com/office/drawing/2014/main" id="{DA79D67C-C6A5-474B-8A27-29190781B922}"/>
              </a:ext>
            </a:extLst>
          </p:cNvPr>
          <p:cNvSpPr txBox="1"/>
          <p:nvPr/>
        </p:nvSpPr>
        <p:spPr>
          <a:xfrm>
            <a:off x="33011095" y="2990465"/>
            <a:ext cx="10880105" cy="20321502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- Numerical</a:t>
            </a:r>
            <a:endParaRPr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51">
              <a:buClr>
                <a:schemeClr val="dk1"/>
              </a:buClr>
              <a:buSzPts val="1300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</a:t>
            </a:r>
            <a:r>
              <a:rPr lang="en-US" sz="3899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all datasets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3899" b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all model choices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fairness metric variance is </a:t>
            </a:r>
            <a:r>
              <a:rPr lang="en-US" sz="3899" b="1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significantly larger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r>
              <a:rPr lang="en-US" sz="54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COMPAS</a:t>
            </a: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5400" b="1" dirty="0">
              <a:solidFill>
                <a:schemeClr val="accent1"/>
              </a:solidFill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5400" b="1" dirty="0">
              <a:solidFill>
                <a:schemeClr val="accent1"/>
              </a:solidFill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r>
              <a:rPr lang="en-US" sz="5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BANK</a:t>
            </a:r>
            <a:endParaRPr lang="en-US" sz="5400" b="1" dirty="0">
              <a:solidFill>
                <a:srgbClr val="7030A0"/>
              </a:solidFill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88;p1">
            <a:extLst>
              <a:ext uri="{FF2B5EF4-FFF2-40B4-BE49-F238E27FC236}">
                <a16:creationId xmlns:a16="http://schemas.microsoft.com/office/drawing/2014/main" id="{3E6003EE-1C60-5A46-A676-57716F84B3FA}"/>
              </a:ext>
            </a:extLst>
          </p:cNvPr>
          <p:cNvSpPr txBox="1"/>
          <p:nvPr/>
        </p:nvSpPr>
        <p:spPr>
          <a:xfrm>
            <a:off x="33217706" y="28313562"/>
            <a:ext cx="10613766" cy="4596941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Significant References</a:t>
            </a:r>
          </a:p>
          <a:p>
            <a:pPr lvl="0"/>
            <a:r>
              <a:rPr lang="en-US" sz="2473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[1] - </a:t>
            </a:r>
            <a:r>
              <a:rPr lang="en-US" sz="2473" dirty="0"/>
              <a:t>Hardt, M., Price, E., Price, E., </a:t>
            </a:r>
            <a:r>
              <a:rPr lang="en-US" sz="2473" dirty="0" err="1"/>
              <a:t>Srebro</a:t>
            </a:r>
            <a:r>
              <a:rPr lang="en-US" sz="2473" dirty="0"/>
              <a:t>, N.: Equality of opportunity in supervised learning. In: Lee, D., Sugiyama, M., </a:t>
            </a:r>
            <a:r>
              <a:rPr lang="en-US" sz="2473" dirty="0" err="1"/>
              <a:t>Luxburg</a:t>
            </a:r>
            <a:r>
              <a:rPr lang="en-US" sz="2473" dirty="0"/>
              <a:t>, U., Guyon, I., Garnett, R. (eds.)</a:t>
            </a:r>
            <a:r>
              <a:rPr lang="en-US" sz="2473" i="1" dirty="0"/>
              <a:t>Advances in Neural Information Processing Systems</a:t>
            </a:r>
            <a:r>
              <a:rPr lang="en-US" sz="2473" dirty="0"/>
              <a:t>. vol. 29. Curran </a:t>
            </a:r>
            <a:r>
              <a:rPr lang="en-US" sz="2473" dirty="0" err="1"/>
              <a:t>Associates,Inc</a:t>
            </a:r>
            <a:r>
              <a:rPr lang="en-US" sz="2473" dirty="0"/>
              <a:t>. (2016)</a:t>
            </a:r>
          </a:p>
          <a:p>
            <a:pPr lvl="0"/>
            <a:r>
              <a:rPr lang="en-US" sz="2473" dirty="0"/>
              <a:t>[2] - </a:t>
            </a:r>
            <a:r>
              <a:rPr lang="en-US" sz="2484" dirty="0"/>
              <a:t>Kamp, Serafina, </a:t>
            </a:r>
            <a:r>
              <a:rPr lang="en-US" sz="2484" dirty="0" err="1"/>
              <a:t>Andong</a:t>
            </a:r>
            <a:r>
              <a:rPr lang="en-US" sz="2484" dirty="0"/>
              <a:t> Luis Li Zhao, and Sindhu </a:t>
            </a:r>
            <a:r>
              <a:rPr lang="en-US" sz="2484" dirty="0" err="1"/>
              <a:t>Kutty</a:t>
            </a:r>
            <a:r>
              <a:rPr lang="en-US" sz="2484" dirty="0"/>
              <a:t>. "Robustness of Fairness: An Experimental Analysis." </a:t>
            </a:r>
            <a:r>
              <a:rPr lang="en-US" sz="2484" i="1" dirty="0"/>
              <a:t>Joint European Conference on Machine Learning and Knowledge Discovery in Databases</a:t>
            </a:r>
            <a:r>
              <a:rPr lang="en-US" sz="2484" dirty="0"/>
              <a:t>. Springer, Cham, 2021.</a:t>
            </a:r>
          </a:p>
          <a:p>
            <a:pPr lvl="0"/>
            <a:endParaRPr lang="en-US" sz="2484" dirty="0"/>
          </a:p>
          <a:p>
            <a:pPr lvl="0"/>
            <a:endParaRPr lang="en-US" sz="2484" dirty="0"/>
          </a:p>
        </p:txBody>
      </p:sp>
      <p:sp>
        <p:nvSpPr>
          <p:cNvPr id="84" name="Google Shape;84;p1"/>
          <p:cNvSpPr txBox="1"/>
          <p:nvPr/>
        </p:nvSpPr>
        <p:spPr>
          <a:xfrm>
            <a:off x="-25126" y="3037228"/>
            <a:ext cx="10357200" cy="18149241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Motivation</a:t>
            </a:r>
            <a:endParaRPr sz="5400" dirty="0"/>
          </a:p>
          <a:p>
            <a:r>
              <a:rPr lang="en-US" sz="3899" b="1" dirty="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Fairness metrics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becoming increasingly widespread to ensure decision-driving algorithms are fair.</a:t>
            </a:r>
            <a:endParaRPr sz="5101" dirty="0"/>
          </a:p>
          <a:p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     </a:t>
            </a:r>
            <a:endParaRPr sz="5101" dirty="0"/>
          </a:p>
          <a:p>
            <a:b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     </a:t>
            </a:r>
          </a:p>
          <a:p>
            <a:endParaRPr lang="en-US"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we </a:t>
            </a:r>
            <a:r>
              <a:rPr lang="en-US" sz="3899" b="1" dirty="0">
                <a:solidFill>
                  <a:srgbClr val="009933"/>
                </a:solidFill>
                <a:latin typeface="Calibri"/>
                <a:ea typeface="Calibri"/>
                <a:cs typeface="Calibri"/>
                <a:sym typeface="Calibri"/>
              </a:rPr>
              <a:t>trust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above conclusion?</a:t>
            </a: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389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Questions:</a:t>
            </a:r>
          </a:p>
          <a:p>
            <a:pPr marL="857214" indent="-857214">
              <a:buFont typeface="Arial" panose="020B0604020202020204" pitchFamily="34" charset="0"/>
              <a:buChar char="•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 </a:t>
            </a:r>
            <a:r>
              <a:rPr lang="en-US" sz="3899" b="1" dirty="0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equal opportunity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fairness metric </a:t>
            </a:r>
            <a:r>
              <a:rPr lang="en-US" sz="3899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robust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857214" indent="-857214">
              <a:buFont typeface="Arial" panose="020B0604020202020204" pitchFamily="34" charset="0"/>
              <a:buChar char="•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the </a:t>
            </a:r>
            <a:r>
              <a:rPr lang="en-US" sz="3899" b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variation</a:t>
            </a:r>
            <a:r>
              <a:rPr lang="en-US" sz="3899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this fairness metric compare to more traditional performance metrics?</a:t>
            </a:r>
            <a:endParaRPr lang="en-US" sz="5101" dirty="0">
              <a:ea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different </a:t>
            </a:r>
            <a:r>
              <a:rPr lang="en-US" sz="3899" b="1" dirty="0">
                <a:solidFill>
                  <a:srgbClr val="D35400"/>
                </a:solidFill>
                <a:latin typeface="Calibri"/>
                <a:ea typeface="Calibri"/>
                <a:cs typeface="Calibri"/>
                <a:sym typeface="Calibri"/>
              </a:rPr>
              <a:t>model design choices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affect the robustness of a metric?</a:t>
            </a:r>
            <a:endParaRPr lang="en-US" sz="5101" dirty="0">
              <a:ea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the same effects repeated</a:t>
            </a:r>
            <a:r>
              <a:rPr lang="en-US" sz="3899" b="1" dirty="0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across </a:t>
            </a:r>
            <a:r>
              <a:rPr lang="en-US" sz="3899" b="1" dirty="0">
                <a:solidFill>
                  <a:srgbClr val="009900"/>
                </a:solidFill>
                <a:latin typeface="Calibri"/>
                <a:ea typeface="Calibri"/>
                <a:cs typeface="Calibri"/>
                <a:sym typeface="Calibri"/>
              </a:rPr>
              <a:t>different domains and datasets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857214" indent="-857214">
              <a:buFont typeface="Arial" panose="020B0604020202020204" pitchFamily="34" charset="0"/>
              <a:buChar char="•"/>
            </a:pPr>
            <a:endParaRPr lang="en-US" sz="3899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endParaRPr lang="en-US" sz="3899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endParaRPr lang="en-US" sz="3899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endParaRPr lang="en-US" sz="3899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endParaRPr lang="en-US" sz="3899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endParaRPr lang="en-US" sz="3899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857214" indent="-857214">
              <a:buFont typeface="Arial" panose="020B0604020202020204" pitchFamily="34" charset="0"/>
              <a:buChar char="•"/>
            </a:pPr>
            <a:endParaRPr sz="510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5" name="Google Shape;85;p1"/>
              <p:cNvSpPr txBox="1"/>
              <p:nvPr/>
            </p:nvSpPr>
            <p:spPr>
              <a:xfrm>
                <a:off x="-25167" y="16275853"/>
                <a:ext cx="10613765" cy="16642547"/>
              </a:xfrm>
              <a:prstGeom prst="rect">
                <a:avLst/>
              </a:prstGeom>
              <a:solidFill>
                <a:srgbClr val="C9DAF8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29101" tIns="164549" rIns="329101" bIns="164549" anchor="t" anchorCtr="0">
                <a:spAutoFit/>
              </a:bodyPr>
              <a:lstStyle/>
              <a:p>
                <a:pPr algn="ctr"/>
                <a:r>
                  <a:rPr lang="en-US" sz="5400" b="1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Definitions</a:t>
                </a:r>
                <a:endParaRPr lang="en-US" sz="5400" dirty="0"/>
              </a:p>
              <a:p>
                <a:r>
                  <a:rPr lang="en-US" sz="3899" b="1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Robustness</a:t>
                </a:r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19051">
                  <a:buClr>
                    <a:schemeClr val="dk1"/>
                  </a:buClr>
                  <a:buSzPts val="1300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 fairness metric is considered </a:t>
                </a:r>
                <a:r>
                  <a:rPr lang="en-US" sz="3899" b="1" dirty="0">
                    <a:solidFill>
                      <a:srgbClr val="741B47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robust</a:t>
                </a: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if the variance of fairness scores of samples from this empirical distribution is sufficiently small.</a:t>
                </a:r>
              </a:p>
              <a:p>
                <a:pPr marL="19051">
                  <a:buClr>
                    <a:schemeClr val="dk1"/>
                  </a:buClr>
                  <a:buSzPts val="1300"/>
                </a:pPr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19051">
                  <a:buClr>
                    <a:schemeClr val="dk1"/>
                  </a:buClr>
                  <a:buSzPts val="1300"/>
                </a:pPr>
                <a:r>
                  <a:rPr lang="en-US" sz="3899" b="1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Bootstrap Sampling</a:t>
                </a:r>
              </a:p>
              <a:p>
                <a:pPr marL="19051">
                  <a:buClr>
                    <a:schemeClr val="dk1"/>
                  </a:buClr>
                  <a:buSzPts val="1300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We approximate the true distribution of the </a:t>
                </a:r>
              </a:p>
              <a:p>
                <a:pPr marL="19051">
                  <a:buClr>
                    <a:schemeClr val="dk1"/>
                  </a:buClr>
                  <a:buSzPts val="1300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test set through </a:t>
                </a:r>
                <a:r>
                  <a:rPr lang="en-US" sz="3899" b="1" dirty="0">
                    <a:solidFill>
                      <a:srgbClr val="00B05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bootstrap sampling </a:t>
                </a:r>
                <a:r>
                  <a:rPr lang="en-US" sz="3899" dirty="0">
                    <a:latin typeface="Calibri"/>
                    <a:ea typeface="Calibri"/>
                    <a:cs typeface="Calibri"/>
                    <a:sym typeface="Calibri"/>
                  </a:rPr>
                  <a:t>with replacement</a:t>
                </a:r>
                <a:r>
                  <a:rPr lang="en-US" sz="3899" b="1" dirty="0">
                    <a:latin typeface="Calibri"/>
                    <a:ea typeface="Calibri"/>
                    <a:cs typeface="Calibri"/>
                    <a:sym typeface="Calibri"/>
                  </a:rPr>
                  <a:t>.  </a:t>
                </a:r>
                <a:r>
                  <a:rPr lang="en-US" sz="3899" dirty="0">
                    <a:latin typeface="Calibri"/>
                    <a:ea typeface="Calibri"/>
                    <a:cs typeface="Calibri"/>
                    <a:sym typeface="Calibri"/>
                  </a:rPr>
                  <a:t>We create “sampled” test 	sets by selecting test points from our original 	test set at random with equal probability. </a:t>
                </a:r>
                <a:endParaRPr lang="en-US" sz="3899" b="1" dirty="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algn="ctr"/>
                <a:r>
                  <a:rPr lang="en-US" sz="5400" b="1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Metrics</a:t>
                </a:r>
              </a:p>
              <a:p>
                <a:r>
                  <a:rPr lang="en-US" sz="3899" b="1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Performance</a:t>
                </a:r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Accuracy: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</m:ctrlPr>
                      </m:fPr>
                      <m:num>
                        <m:r>
                          <a:rPr lang="en-US" sz="3899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899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n</m:t>
                        </m:r>
                      </m:den>
                    </m:f>
                    <m:nary>
                      <m:naryPr>
                        <m:chr m:val="∑"/>
                        <m:ctrlPr>
                          <a:rPr lang="ar-AE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ar-AE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𝑖</m:t>
                        </m:r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=1</m:t>
                        </m:r>
                      </m:sub>
                      <m:sup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𝑛</m:t>
                        </m:r>
                      </m:sup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[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3899" i="1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899" i="1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Calibri"/>
                                  </a:rPr>
                                </m:ctrlPr>
                              </m:sSubPr>
                              <m:e>
                                <m:r>
                                  <a:rPr lang="en-US" sz="3899" i="1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Calibri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3899" i="1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Calibri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3899" i="1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  <m:t>= </m:t>
                            </m:r>
                            <m:acc>
                              <m:accPr>
                                <m:chr m:val="̂"/>
                                <m:ctrlPr>
                                  <a:rPr lang="en-US" sz="3899" i="1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Calibri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3899" i="1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  <a:sym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899" i="1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  <a:sym typeface="Calibri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3899" i="1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  <a:sym typeface="Calibri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]</m:t>
                        </m:r>
                      </m:e>
                    </m:nary>
                  </m:oMath>
                </a14:m>
                <a:endParaRPr lang="ar-AE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r>
                  <a:rPr lang="en-US" sz="3899" b="1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Fairness</a:t>
                </a:r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Equal Opportunity:  </a:t>
                </a: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0</m:t>
                        </m:r>
                      </m:sub>
                    </m:sSub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=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1</m:t>
                        </m:r>
                      </m:sub>
                    </m:sSub>
                  </m:oMath>
                </a14:m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Equalized Odds: </a:t>
                </a:r>
                <a:r>
                  <a:rPr lang="en-US" sz="3899" dirty="0">
                    <a:solidFill>
                      <a:schemeClr val="dk1"/>
                    </a:solidFill>
                    <a:ea typeface="Calibri"/>
                    <a:cs typeface="Calibri"/>
                    <a:sym typeface="Calibri"/>
                  </a:rPr>
                  <a:t> </a:t>
                </a: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0</m:t>
                        </m:r>
                      </m:sub>
                    </m:sSub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=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and </a:t>
                </a:r>
                <a:r>
                  <a:rPr lang="en-US" sz="3899" dirty="0">
                    <a:solidFill>
                      <a:schemeClr val="dk1"/>
                    </a:solidFill>
                    <a:ea typeface="Calibri"/>
                    <a:cs typeface="Calibri"/>
                    <a:sym typeface="Calibri"/>
                  </a:rPr>
                  <a:t> F</a:t>
                </a:r>
                <a14:m>
                  <m:oMath xmlns:m="http://schemas.openxmlformats.org/officeDocument/2006/math"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0</m:t>
                        </m:r>
                      </m:sub>
                    </m:sSub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=</m:t>
                    </m:r>
                    <m:r>
                      <a:rPr lang="en-US" sz="3899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𝐹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1</m:t>
                        </m:r>
                      </m:sub>
                    </m:sSub>
                  </m:oMath>
                </a14:m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Deviation from Equal Opportunity:  </a:t>
                </a:r>
                <a:r>
                  <a:rPr lang="en-US" sz="3899" i="1" dirty="0">
                    <a:solidFill>
                      <a:schemeClr val="dk1"/>
                    </a:solidFill>
                    <a:latin typeface="Cambria Math" panose="02040503050406030204" pitchFamily="18" charset="0"/>
                    <a:ea typeface="Calibri"/>
                    <a:cs typeface="Calibri"/>
                    <a:sym typeface="Calibri"/>
                  </a:rPr>
                  <a:t>         </a:t>
                </a: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1−|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1</m:t>
                        </m:r>
                      </m:sub>
                    </m:sSub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−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0</m:t>
                        </m:r>
                      </m:sub>
                    </m:sSub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|</m:t>
                    </m:r>
                  </m:oMath>
                </a14:m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Direction of Unfairness:          </a:t>
                </a:r>
              </a:p>
              <a:p>
                <a:pPr marL="1371546" indent="-933412">
                  <a:buClr>
                    <a:schemeClr val="dk1"/>
                  </a:buClr>
                  <a:buSzPts val="1300"/>
                  <a:buFont typeface="Arial" panose="020B0604020202020204" pitchFamily="34" charset="0"/>
                  <a:buChar char="•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𝑠𝑖𝑔𝑛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(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1</m:t>
                        </m:r>
                      </m:sub>
                    </m:sSub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−</m:t>
                    </m:r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𝑇𝑃</m:t>
                    </m:r>
                    <m:sSub>
                      <m:sSubPr>
                        <m:ctrlP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𝑅</m:t>
                        </m:r>
                      </m:e>
                      <m:sub>
                        <m:r>
                          <a:rPr lang="en-US" sz="3899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0</m:t>
                        </m:r>
                      </m:sub>
                    </m:sSub>
                    <m:r>
                      <a:rPr lang="en-US" sz="3899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)</m:t>
                    </m:r>
                  </m:oMath>
                </a14:m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438134">
                  <a:buClr>
                    <a:schemeClr val="dk1"/>
                  </a:buClr>
                  <a:buSzPts val="1300"/>
                </a:pPr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Note: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899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</m:ctrlPr>
                      </m:sSubPr>
                      <m:e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𝑇𝑃𝑅</m:t>
                        </m:r>
                      </m:e>
                      <m:sub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𝑖</m:t>
                        </m:r>
                      </m:sub>
                    </m:sSub>
                    <m:r>
                      <a:rPr lang="en-US" sz="3899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cs typeface="Calibri"/>
                        <a:sym typeface="Calibri"/>
                      </a:rPr>
                      <m:t>= </m:t>
                    </m:r>
                    <m:f>
                      <m:fPr>
                        <m:ctrlP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en-US" sz="3899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</m:ctrlPr>
                          </m:accPr>
                          <m:e>
                            <m:r>
                              <a:rPr lang="en-US" sz="3899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  <m:t>𝑦</m:t>
                            </m:r>
                          </m:e>
                        </m:acc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=1 </m:t>
                        </m:r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𝑎𝑛𝑑</m:t>
                        </m:r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 </m:t>
                        </m:r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𝑦</m:t>
                        </m:r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=1</m:t>
                        </m:r>
                      </m:num>
                      <m:den>
                        <m:acc>
                          <m:accPr>
                            <m:chr m:val="̂"/>
                            <m:ctrlPr>
                              <a:rPr lang="en-US" sz="3899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</m:ctrlPr>
                          </m:accPr>
                          <m:e>
                            <m:r>
                              <a:rPr lang="en-US" sz="3899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  <m:t>𝑦</m:t>
                            </m:r>
                          </m:e>
                        </m:acc>
                        <m:r>
                          <a:rPr lang="en-US" sz="3899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  <m:t>=1</m:t>
                        </m:r>
                      </m:den>
                    </m:f>
                  </m:oMath>
                </a14:m>
                <a:r>
                  <a:rPr lang="en-US" sz="3899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for group </a:t>
                </a:r>
                <a14:m>
                  <m:oMath xmlns:m="http://schemas.openxmlformats.org/officeDocument/2006/math">
                    <m:r>
                      <a:rPr lang="en-US" sz="3899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𝑖</m:t>
                    </m:r>
                  </m:oMath>
                </a14:m>
                <a:endParaRPr lang="en-US" sz="3899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85" name="Google Shape;85;p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167" y="16275853"/>
                <a:ext cx="10613765" cy="16642547"/>
              </a:xfrm>
              <a:prstGeom prst="rect">
                <a:avLst/>
              </a:prstGeom>
              <a:blipFill>
                <a:blip r:embed="rId3"/>
                <a:stretch>
                  <a:fillRect t="-229"/>
                </a:stretch>
              </a:blip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Google Shape;86;p1"/>
          <p:cNvSpPr txBox="1"/>
          <p:nvPr/>
        </p:nvSpPr>
        <p:spPr>
          <a:xfrm>
            <a:off x="10332074" y="3013791"/>
            <a:ext cx="12039300" cy="17041245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Design</a:t>
            </a:r>
            <a:endParaRPr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300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create 12 variations of our base classifier:</a:t>
            </a:r>
            <a:endParaRPr sz="5101" dirty="0"/>
          </a:p>
          <a:p>
            <a:pPr>
              <a:buClr>
                <a:schemeClr val="dk1"/>
              </a:buClr>
              <a:buSzPts val="1300"/>
            </a:pP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300"/>
            </a:pPr>
            <a:endParaRPr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300"/>
            </a:pPr>
            <a:endParaRPr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6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6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6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-US" sz="569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Datasets</a:t>
            </a:r>
            <a:endParaRPr sz="56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3899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COMPAS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- Predicting  recidivism</a:t>
            </a:r>
            <a:endParaRPr sz="5101" dirty="0"/>
          </a:p>
          <a:p>
            <a:r>
              <a:rPr lang="en-US" sz="3899" b="1" dirty="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South German Credit 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Predicting loan repayment</a:t>
            </a: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3899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Bank Marketing</a:t>
            </a:r>
            <a:r>
              <a:rPr lang="en-US" sz="3899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Predicting term deposit subscription</a:t>
            </a:r>
          </a:p>
          <a:p>
            <a:endParaRPr sz="5101" dirty="0"/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2198422" y="2990465"/>
            <a:ext cx="11075400" cy="13810489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endParaRPr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90551" indent="-571500"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compare the </a:t>
            </a:r>
            <a:r>
              <a:rPr lang="en-US" sz="3900" b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variance</a:t>
            </a:r>
            <a:r>
              <a:rPr lang="en-US" sz="3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our performance metric and our fairness metric to evaluate the robustness of the fairness metric.</a:t>
            </a:r>
            <a:endParaRPr sz="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77" indent="-590526"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3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compare the variances in </a:t>
            </a:r>
            <a:r>
              <a:rPr lang="en-US" sz="3900" b="1" dirty="0">
                <a:solidFill>
                  <a:srgbClr val="134F5C"/>
                </a:solidFill>
                <a:latin typeface="Calibri"/>
                <a:ea typeface="Calibri"/>
                <a:cs typeface="Calibri"/>
                <a:sym typeface="Calibri"/>
              </a:rPr>
              <a:t>four different ways</a:t>
            </a:r>
            <a:r>
              <a:rPr lang="en-US" sz="3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shown below with the South German Credit dataset:</a:t>
            </a:r>
            <a:endParaRPr sz="3900" dirty="0"/>
          </a:p>
          <a:p>
            <a:pPr marL="609577" indent="-342886">
              <a:buClr>
                <a:schemeClr val="dk1"/>
              </a:buClr>
              <a:buSzPts val="1300"/>
            </a:pP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77" indent="-342886">
              <a:buClr>
                <a:schemeClr val="dk1"/>
              </a:buClr>
              <a:buSzPts val="1300"/>
            </a:pP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77" indent="-342886">
              <a:buClr>
                <a:schemeClr val="dk1"/>
              </a:buClr>
              <a:buSzPts val="1300"/>
            </a:pP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77" indent="-342886">
              <a:buClr>
                <a:schemeClr val="dk1"/>
              </a:buClr>
              <a:buSzPts val="1300"/>
            </a:pP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65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65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65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3277434" y="21749929"/>
            <a:ext cx="10554038" cy="6563633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Conclusions</a:t>
            </a:r>
            <a:endParaRPr sz="5400" dirty="0"/>
          </a:p>
          <a:p>
            <a:pPr marL="609577" indent="-590526"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empirically shown that equal opportunity is </a:t>
            </a:r>
            <a:r>
              <a:rPr lang="en-US" sz="3899" b="1" dirty="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significantly less robust</a:t>
            </a:r>
            <a:r>
              <a:rPr lang="en-US" sz="389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accuracy for three datasets </a:t>
            </a:r>
          </a:p>
          <a:p>
            <a:pPr marL="609577" indent="-590526"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3899" dirty="0">
                <a:latin typeface="Calibri" panose="020F0502020204030204" pitchFamily="34" charset="0"/>
                <a:cs typeface="Calibri" panose="020F0502020204030204" pitchFamily="34" charset="0"/>
              </a:rPr>
              <a:t>For COMPAS and South German Credit, the </a:t>
            </a:r>
            <a:r>
              <a:rPr lang="en-US" sz="3899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direction of unfairness</a:t>
            </a:r>
            <a:r>
              <a:rPr lang="en-US" sz="3899" dirty="0">
                <a:latin typeface="Calibri" panose="020F0502020204030204" pitchFamily="34" charset="0"/>
                <a:cs typeface="Calibri" panose="020F0502020204030204" pitchFamily="34" charset="0"/>
              </a:rPr>
              <a:t> is generally towards </a:t>
            </a:r>
            <a:r>
              <a:rPr lang="en-US" sz="3899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protected group</a:t>
            </a:r>
            <a:r>
              <a:rPr lang="en-US" sz="3899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899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609577" indent="-590526"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work identifies </a:t>
            </a:r>
            <a:r>
              <a:rPr lang="en-US" sz="3899" b="1" dirty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robustness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a desirable criterion in </a:t>
            </a:r>
            <a:r>
              <a:rPr lang="en-US" sz="3899" b="1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evaluating 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fairness metrics.</a:t>
            </a:r>
            <a:endParaRPr sz="38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 descr="bias headlines for motivation"/>
          <p:cNvSpPr/>
          <p:nvPr/>
        </p:nvSpPr>
        <p:spPr>
          <a:xfrm>
            <a:off x="457200" y="-12424410"/>
            <a:ext cx="1097100" cy="10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9101" tIns="164549" rIns="329101" bIns="164549" anchor="t" anchorCtr="0">
            <a:noAutofit/>
          </a:bodyPr>
          <a:lstStyle/>
          <a:p>
            <a:endParaRPr sz="65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 descr="motivation of measuring fairness of algorithms"/>
          <p:cNvSpPr/>
          <p:nvPr/>
        </p:nvSpPr>
        <p:spPr>
          <a:xfrm>
            <a:off x="457200" y="-9406890"/>
            <a:ext cx="1097100" cy="10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9101" tIns="164549" rIns="329101" bIns="164549" anchor="t" anchorCtr="0">
            <a:noAutofit/>
          </a:bodyPr>
          <a:lstStyle/>
          <a:p>
            <a:endParaRPr sz="65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 descr="Temperature motivation example"/>
          <p:cNvSpPr/>
          <p:nvPr/>
        </p:nvSpPr>
        <p:spPr>
          <a:xfrm>
            <a:off x="457198" y="4628342"/>
            <a:ext cx="1097100" cy="10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9101" tIns="164549" rIns="329101" bIns="164549" anchor="t" anchorCtr="0">
            <a:noAutofit/>
          </a:bodyPr>
          <a:lstStyle/>
          <a:p>
            <a:endParaRPr sz="65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 descr="A picture containing 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166" y="5207019"/>
            <a:ext cx="10079611" cy="346113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 descr="Design choices for model"/>
          <p:cNvSpPr/>
          <p:nvPr/>
        </p:nvSpPr>
        <p:spPr>
          <a:xfrm>
            <a:off x="457198" y="12855591"/>
            <a:ext cx="1097100" cy="10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9101" tIns="164549" rIns="329101" bIns="164549" anchor="t" anchorCtr="0">
            <a:noAutofit/>
          </a:bodyPr>
          <a:lstStyle/>
          <a:p>
            <a:endParaRPr sz="65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 descr="Tabl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30128" y="12149955"/>
            <a:ext cx="11694579" cy="707259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10341614" y="19929857"/>
            <a:ext cx="11866352" cy="12980646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Experimental Setup</a:t>
            </a: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en-US"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" descr="A screenshot of a computer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30128" y="21788886"/>
            <a:ext cx="11708794" cy="10082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 descr="Tex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88234" y="5305059"/>
            <a:ext cx="12326980" cy="2629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 descr="Text&#10;&#10;Description automatically generated with low confidenc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475760" y="7934467"/>
            <a:ext cx="10521811" cy="810375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 txBox="1"/>
          <p:nvPr/>
        </p:nvSpPr>
        <p:spPr>
          <a:xfrm>
            <a:off x="22182762" y="15912988"/>
            <a:ext cx="11075400" cy="16997515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29101" tIns="164549" rIns="329101" bIns="164549" anchor="t" anchorCtr="0">
            <a:spAutoFit/>
          </a:bodyPr>
          <a:lstStyle/>
          <a:p>
            <a:pPr algn="ctr"/>
            <a:r>
              <a:rPr lang="en-US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- Numerical</a:t>
            </a:r>
            <a:endParaRPr sz="5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51">
              <a:buClr>
                <a:schemeClr val="dk1"/>
              </a:buClr>
              <a:buSzPts val="1300"/>
            </a:pP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</a:t>
            </a:r>
            <a:r>
              <a:rPr lang="en-US" sz="3899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all datasets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3899" b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all model choices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fairness metric variance is </a:t>
            </a:r>
            <a:r>
              <a:rPr lang="en-US" sz="3899" b="1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significantly larger</a:t>
            </a:r>
            <a:r>
              <a:rPr lang="en-US" sz="38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r>
              <a:rPr lang="en-US" sz="54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COMPAS</a:t>
            </a: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Calibri"/>
                <a:sym typeface="Calibri"/>
              </a:rPr>
              <a:t>SGC</a:t>
            </a: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5400" b="1" dirty="0">
              <a:solidFill>
                <a:schemeClr val="accent1"/>
              </a:solidFill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r>
              <a:rPr lang="en-US" sz="5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BANK</a:t>
            </a: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>
              <a:buClr>
                <a:schemeClr val="dk1"/>
              </a:buClr>
              <a:buSzPts val="1300"/>
            </a:pPr>
            <a:endParaRPr lang="en-US" sz="5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048" lvl="1" algn="ctr">
              <a:buClr>
                <a:schemeClr val="dk1"/>
              </a:buClr>
              <a:buSzPts val="1300"/>
            </a:pPr>
            <a:endParaRPr lang="en-US" sz="3899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0" y="-3729"/>
            <a:ext cx="43940099" cy="3022023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277" tIns="274277" rIns="274277" bIns="274277" anchor="t" anchorCtr="0">
            <a:spAutoFit/>
          </a:bodyPr>
          <a:lstStyle/>
          <a:p>
            <a:pPr algn="ctr">
              <a:tabLst>
                <a:tab pos="39273480" algn="l"/>
                <a:tab pos="40102157" algn="l"/>
                <a:tab pos="41930957" algn="l"/>
              </a:tabLst>
            </a:pPr>
            <a:r>
              <a:rPr lang="en-US" sz="6599" b="1" dirty="0">
                <a:latin typeface="Calibri"/>
                <a:ea typeface="Calibri"/>
                <a:cs typeface="Calibri"/>
                <a:sym typeface="Calibri"/>
              </a:rPr>
              <a:t>Robustness of Fairness in Machine Learning: An Empirical Analysis</a:t>
            </a:r>
            <a:endParaRPr sz="6599" b="1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-US" sz="4799" b="1" dirty="0">
                <a:latin typeface="Calibri"/>
                <a:ea typeface="Calibri"/>
                <a:cs typeface="Calibri"/>
                <a:sym typeface="Calibri"/>
              </a:rPr>
              <a:t>Serafina Kamp</a:t>
            </a:r>
            <a:r>
              <a:rPr lang="en-US" sz="4799" b="1" dirty="0">
                <a:solidFill>
                  <a:schemeClr val="dk1"/>
                </a:solidFill>
              </a:rPr>
              <a:t>¹ (Honors Capstone)</a:t>
            </a:r>
            <a:r>
              <a:rPr lang="en-US" sz="4799" b="1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4799" b="1" dirty="0" err="1">
                <a:latin typeface="Calibri"/>
                <a:ea typeface="Calibri"/>
                <a:cs typeface="Calibri"/>
                <a:sym typeface="Calibri"/>
              </a:rPr>
              <a:t>Andong</a:t>
            </a:r>
            <a:r>
              <a:rPr lang="en-US" sz="4799" b="1" dirty="0">
                <a:latin typeface="Calibri"/>
                <a:ea typeface="Calibri"/>
                <a:cs typeface="Calibri"/>
                <a:sym typeface="Calibri"/>
              </a:rPr>
              <a:t> Luis Li Zhao</a:t>
            </a:r>
            <a:r>
              <a:rPr lang="en-US" sz="4799" b="1" dirty="0">
                <a:solidFill>
                  <a:schemeClr val="dk1"/>
                </a:solidFill>
              </a:rPr>
              <a:t>²</a:t>
            </a:r>
            <a:r>
              <a:rPr lang="en-US" sz="4799" b="1" dirty="0">
                <a:latin typeface="Calibri"/>
                <a:ea typeface="Calibri"/>
                <a:cs typeface="Calibri"/>
                <a:sym typeface="Calibri"/>
              </a:rPr>
              <a:t>, Sindhu Kutty</a:t>
            </a:r>
            <a:r>
              <a:rPr lang="en-US" sz="4799" b="1" dirty="0">
                <a:solidFill>
                  <a:schemeClr val="dk1"/>
                </a:solidFill>
              </a:rPr>
              <a:t>¹</a:t>
            </a:r>
            <a:endParaRPr sz="4799" b="1" dirty="0"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  <a:spcAft>
                <a:spcPts val="601"/>
              </a:spcAft>
            </a:pPr>
            <a:r>
              <a:rPr lang="en-US" sz="3600" dirty="0"/>
              <a:t>¹</a:t>
            </a:r>
            <a:r>
              <a:rPr lang="en-US" sz="3600" dirty="0">
                <a:latin typeface="Calibri"/>
                <a:ea typeface="Calibri"/>
                <a:cs typeface="Calibri"/>
                <a:sym typeface="Calibri"/>
              </a:rPr>
              <a:t>University of Michigan, </a:t>
            </a:r>
            <a:r>
              <a:rPr lang="en-US" sz="3600" dirty="0"/>
              <a:t>²</a:t>
            </a:r>
            <a:r>
              <a:rPr lang="en-US" sz="3600" dirty="0">
                <a:latin typeface="Calibri"/>
                <a:ea typeface="Calibri"/>
                <a:cs typeface="Calibri"/>
                <a:sym typeface="Calibri"/>
              </a:rPr>
              <a:t>Northwestern University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" descr="Logo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004835" y="316701"/>
            <a:ext cx="2381162" cy="238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descr="A picture containing text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 t="20815" b="20596"/>
          <a:stretch/>
        </p:blipFill>
        <p:spPr>
          <a:xfrm>
            <a:off x="457200" y="591053"/>
            <a:ext cx="5382094" cy="165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11">
            <a:alphaModFix/>
          </a:blip>
          <a:srcRect t="9074" r="4269"/>
          <a:stretch/>
        </p:blipFill>
        <p:spPr>
          <a:xfrm>
            <a:off x="38689726" y="15311463"/>
            <a:ext cx="5250373" cy="5355803"/>
          </a:xfrm>
          <a:prstGeom prst="rect">
            <a:avLst/>
          </a:prstGeom>
          <a:noFill/>
          <a:ln w="19050" cap="flat" cmpd="sng">
            <a:solidFill>
              <a:srgbClr val="695D4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12">
            <a:alphaModFix/>
          </a:blip>
          <a:srcRect t="8450" r="3614"/>
          <a:stretch/>
        </p:blipFill>
        <p:spPr>
          <a:xfrm>
            <a:off x="33251074" y="15318026"/>
            <a:ext cx="5382076" cy="5349240"/>
          </a:xfrm>
          <a:prstGeom prst="rect">
            <a:avLst/>
          </a:prstGeom>
          <a:noFill/>
          <a:ln w="19050" cap="flat" cmpd="sng">
            <a:solidFill>
              <a:srgbClr val="695D4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13">
            <a:alphaModFix/>
          </a:blip>
          <a:srcRect t="29394"/>
          <a:stretch/>
        </p:blipFill>
        <p:spPr>
          <a:xfrm>
            <a:off x="22500757" y="29253995"/>
            <a:ext cx="10573463" cy="3465266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14">
            <a:alphaModFix/>
          </a:blip>
          <a:srcRect t="5365"/>
          <a:stretch/>
        </p:blipFill>
        <p:spPr>
          <a:xfrm>
            <a:off x="38175505" y="7840585"/>
            <a:ext cx="5715695" cy="4658177"/>
          </a:xfrm>
          <a:prstGeom prst="rect">
            <a:avLst/>
          </a:prstGeom>
          <a:noFill/>
          <a:ln w="19050" cap="flat" cmpd="sng">
            <a:solidFill>
              <a:srgbClr val="695D4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5DD90CD-217A-614E-9E4C-DCDA0D1A3E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0" r="6564"/>
          <a:stretch/>
        </p:blipFill>
        <p:spPr bwMode="auto">
          <a:xfrm>
            <a:off x="33335914" y="7848343"/>
            <a:ext cx="4888490" cy="46634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16">
            <a:alphaModFix/>
          </a:blip>
          <a:srcRect t="35245"/>
          <a:stretch/>
        </p:blipFill>
        <p:spPr>
          <a:xfrm>
            <a:off x="22458860" y="18991978"/>
            <a:ext cx="10617242" cy="3264408"/>
          </a:xfrm>
          <a:prstGeom prst="rect">
            <a:avLst/>
          </a:prstGeom>
          <a:noFill/>
          <a:ln w="19050" cap="flat" cmpd="sng">
            <a:solidFill>
              <a:srgbClr val="695D4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10E3F62-17D9-1640-8B73-11F95325AB5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713956" y="-204590"/>
            <a:ext cx="3736778" cy="3736778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65F3F1E8-E579-0A40-A8BF-ECBC24C5F12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364796" y="23902554"/>
            <a:ext cx="10736535" cy="33306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511</Words>
  <Application>Microsoft Macintosh PowerPoint</Application>
  <PresentationFormat>Custom</PresentationFormat>
  <Paragraphs>147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Kamp, Serafina</dc:creator>
  <cp:lastModifiedBy>Kamp, Serafina</cp:lastModifiedBy>
  <cp:revision>8</cp:revision>
  <dcterms:created xsi:type="dcterms:W3CDTF">2022-04-04T03:01:44Z</dcterms:created>
  <dcterms:modified xsi:type="dcterms:W3CDTF">2022-04-07T18:00:58Z</dcterms:modified>
</cp:coreProperties>
</file>