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36576000" cy="29260800"/>
  <p:notesSz cx="6858000" cy="9144000"/>
  <p:defaultTextStyle>
    <a:defPPr>
      <a:defRPr lang="en-US"/>
    </a:defPPr>
    <a:lvl1pPr marL="0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81012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62024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43037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24049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405061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86073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67086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48098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16">
          <p15:clr>
            <a:srgbClr val="A4A3A4"/>
          </p15:clr>
        </p15:guide>
        <p15:guide id="2" pos="115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266"/>
    <p:restoredTop sz="97193"/>
  </p:normalViewPr>
  <p:slideViewPr>
    <p:cSldViewPr>
      <p:cViewPr>
        <p:scale>
          <a:sx n="40" d="100"/>
          <a:sy n="40" d="100"/>
        </p:scale>
        <p:origin x="3176" y="264"/>
      </p:cViewPr>
      <p:guideLst>
        <p:guide orient="horz" pos="9216"/>
        <p:guide pos="115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2144B-2204-D54F-9A6E-24AE8D408B6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00188" y="1143000"/>
            <a:ext cx="3857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7809C-F551-0742-AF5C-BFAE5A2E7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81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7809C-F551-0742-AF5C-BFAE5A2E7F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59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9089815"/>
            <a:ext cx="31089600" cy="627210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6581120"/>
            <a:ext cx="25603200" cy="74777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81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6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4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524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99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0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2" y="18802775"/>
            <a:ext cx="31089600" cy="5811520"/>
          </a:xfrm>
        </p:spPr>
        <p:txBody>
          <a:bodyPr anchor="t"/>
          <a:lstStyle>
            <a:lvl1pPr algn="l">
              <a:defRPr sz="16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9252" y="12401978"/>
            <a:ext cx="31089600" cy="6400798"/>
          </a:xfrm>
        </p:spPr>
        <p:txBody>
          <a:bodyPr anchor="b"/>
          <a:lstStyle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81012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6202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4303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52404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40506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73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6827522"/>
            <a:ext cx="16154400" cy="19310775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92800" y="6827522"/>
            <a:ext cx="16154400" cy="19310775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73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6549816"/>
            <a:ext cx="16160752" cy="2729651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8800" y="9279467"/>
            <a:ext cx="16160752" cy="16858829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80102" y="6549816"/>
            <a:ext cx="16167100" cy="2729651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80102" y="9279467"/>
            <a:ext cx="16167100" cy="16858829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41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33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49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2" y="1165013"/>
            <a:ext cx="12033252" cy="4958080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0200" y="1165016"/>
            <a:ext cx="20447000" cy="24973282"/>
          </a:xfrm>
        </p:spPr>
        <p:txBody>
          <a:bodyPr/>
          <a:lstStyle>
            <a:lvl1pPr>
              <a:defRPr sz="13200"/>
            </a:lvl1pPr>
            <a:lvl2pPr>
              <a:defRPr sz="11500"/>
            </a:lvl2pPr>
            <a:lvl3pPr>
              <a:defRPr sz="99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2" y="6123096"/>
            <a:ext cx="12033252" cy="20015202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7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152" y="20482560"/>
            <a:ext cx="21945600" cy="2418082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9152" y="2614507"/>
            <a:ext cx="21945600" cy="17556480"/>
          </a:xfrm>
        </p:spPr>
        <p:txBody>
          <a:bodyPr/>
          <a:lstStyle>
            <a:lvl1pPr marL="0" indent="0">
              <a:buNone/>
              <a:defRPr sz="13200"/>
            </a:lvl1pPr>
            <a:lvl2pPr marL="1881012" indent="0">
              <a:buNone/>
              <a:defRPr sz="11500"/>
            </a:lvl2pPr>
            <a:lvl3pPr marL="3762024" indent="0">
              <a:buNone/>
              <a:defRPr sz="9900"/>
            </a:lvl3pPr>
            <a:lvl4pPr marL="5643037" indent="0">
              <a:buNone/>
              <a:defRPr sz="8200"/>
            </a:lvl4pPr>
            <a:lvl5pPr marL="7524049" indent="0">
              <a:buNone/>
              <a:defRPr sz="8200"/>
            </a:lvl5pPr>
            <a:lvl6pPr marL="9405061" indent="0">
              <a:buNone/>
              <a:defRPr sz="8200"/>
            </a:lvl6pPr>
            <a:lvl7pPr marL="11286073" indent="0">
              <a:buNone/>
              <a:defRPr sz="8200"/>
            </a:lvl7pPr>
            <a:lvl8pPr marL="13167086" indent="0">
              <a:buNone/>
              <a:defRPr sz="8200"/>
            </a:lvl8pPr>
            <a:lvl9pPr marL="15048098" indent="0">
              <a:buNone/>
              <a:defRPr sz="8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9152" y="22900642"/>
            <a:ext cx="21945600" cy="3434078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0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59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517600" y="1171791"/>
            <a:ext cx="8229600" cy="249665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171791"/>
            <a:ext cx="24079200" cy="249665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4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171789"/>
            <a:ext cx="32918400" cy="4876800"/>
          </a:xfrm>
          <a:prstGeom prst="rect">
            <a:avLst/>
          </a:prstGeom>
        </p:spPr>
        <p:txBody>
          <a:bodyPr vert="horz" lIns="376202" tIns="188101" rIns="376202" bIns="18810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6827522"/>
            <a:ext cx="32918400" cy="19310775"/>
          </a:xfrm>
          <a:prstGeom prst="rect">
            <a:avLst/>
          </a:prstGeom>
        </p:spPr>
        <p:txBody>
          <a:bodyPr vert="horz" lIns="376202" tIns="188101" rIns="376202" bIns="18810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28800" y="27120429"/>
            <a:ext cx="8534400" cy="1557867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l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53E32-853C-433B-BED2-766C5D3EFD70}" type="datetimeFigureOut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96800" y="27120429"/>
            <a:ext cx="11582400" cy="1557867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ct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212800" y="27120429"/>
            <a:ext cx="8534400" cy="1557867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1DFA9-3839-47E9-AB7D-25E7EFA2C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1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762024" rtl="0" eaLnBrk="1" latinLnBrk="0" hangingPunct="1">
        <a:spcBef>
          <a:spcPct val="0"/>
        </a:spcBef>
        <a:buNone/>
        <a:defRPr sz="1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0759" indent="-1410759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6645" indent="-1175633" algn="l" defTabSz="3762024" rtl="0" eaLnBrk="1" latinLnBrk="0" hangingPunct="1">
        <a:spcBef>
          <a:spcPct val="20000"/>
        </a:spcBef>
        <a:buFont typeface="Arial" panose="020B0604020202020204" pitchFamily="34" charset="0"/>
        <a:buChar char="–"/>
        <a:defRPr sz="1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02531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–"/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464555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»"/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45567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6580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107592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88604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81012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62024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43037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49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405061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86073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67086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48098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2F60639-AA9C-EB4C-B8BC-5F68039FB1E8}"/>
              </a:ext>
            </a:extLst>
          </p:cNvPr>
          <p:cNvSpPr/>
          <p:nvPr/>
        </p:nvSpPr>
        <p:spPr>
          <a:xfrm>
            <a:off x="24243434" y="22072937"/>
            <a:ext cx="10889674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0F804A-4880-E44A-A476-59081981D6F6}"/>
              </a:ext>
            </a:extLst>
          </p:cNvPr>
          <p:cNvSpPr/>
          <p:nvPr/>
        </p:nvSpPr>
        <p:spPr>
          <a:xfrm>
            <a:off x="12743196" y="18491537"/>
            <a:ext cx="10889674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12FCE8-B739-8744-BEA8-45AA07014DCD}"/>
              </a:ext>
            </a:extLst>
          </p:cNvPr>
          <p:cNvSpPr/>
          <p:nvPr/>
        </p:nvSpPr>
        <p:spPr>
          <a:xfrm>
            <a:off x="12843162" y="5624868"/>
            <a:ext cx="10889674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A1F8E3-0005-234A-88A9-35561DE8AA68}"/>
              </a:ext>
            </a:extLst>
          </p:cNvPr>
          <p:cNvSpPr/>
          <p:nvPr/>
        </p:nvSpPr>
        <p:spPr>
          <a:xfrm>
            <a:off x="712420" y="13587448"/>
            <a:ext cx="10889674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25F490-DA93-DD46-BDAC-B162B2C09F23}"/>
              </a:ext>
            </a:extLst>
          </p:cNvPr>
          <p:cNvSpPr/>
          <p:nvPr/>
        </p:nvSpPr>
        <p:spPr>
          <a:xfrm>
            <a:off x="921326" y="5624868"/>
            <a:ext cx="10889674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7BA9BC-A9CB-3F45-973F-CD5CD2A99511}"/>
              </a:ext>
            </a:extLst>
          </p:cNvPr>
          <p:cNvSpPr txBox="1"/>
          <p:nvPr/>
        </p:nvSpPr>
        <p:spPr>
          <a:xfrm>
            <a:off x="8791204" y="762000"/>
            <a:ext cx="2055239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I should not have said that: Measuring contextually inappropriate language in different social settings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CD5E4B-1D66-7A47-83A3-294C3FFD06A5}"/>
              </a:ext>
            </a:extLst>
          </p:cNvPr>
          <p:cNvSpPr txBox="1"/>
          <p:nvPr/>
        </p:nvSpPr>
        <p:spPr>
          <a:xfrm>
            <a:off x="13796864" y="3339628"/>
            <a:ext cx="898226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/>
              <a:t>Jackson Sargent, Dr. Jurgens, </a:t>
            </a:r>
          </a:p>
          <a:p>
            <a:pPr algn="ctr"/>
            <a:r>
              <a:rPr lang="en-US" sz="5400" dirty="0"/>
              <a:t>Athena Aghighi, Michael Geraci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1315B4-8648-0444-A6C3-C12E707B87FD}"/>
              </a:ext>
            </a:extLst>
          </p:cNvPr>
          <p:cNvCxnSpPr>
            <a:cxnSpLocks/>
          </p:cNvCxnSpPr>
          <p:nvPr/>
        </p:nvCxnSpPr>
        <p:spPr>
          <a:xfrm>
            <a:off x="914399" y="5181600"/>
            <a:ext cx="34747200" cy="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7F36AC8-6277-5A45-8AE7-128E88312439}"/>
              </a:ext>
            </a:extLst>
          </p:cNvPr>
          <p:cNvSpPr txBox="1"/>
          <p:nvPr/>
        </p:nvSpPr>
        <p:spPr>
          <a:xfrm>
            <a:off x="4309900" y="5624867"/>
            <a:ext cx="34504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2"/>
                </a:solidFill>
              </a:rPr>
              <a:t>Objectives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FB7755-A597-5D4F-A2ED-2F0013F37C45}"/>
              </a:ext>
            </a:extLst>
          </p:cNvPr>
          <p:cNvSpPr txBox="1"/>
          <p:nvPr/>
        </p:nvSpPr>
        <p:spPr>
          <a:xfrm>
            <a:off x="4425345" y="13605654"/>
            <a:ext cx="38816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2"/>
                </a:solidFill>
              </a:rPr>
              <a:t>Background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480205-BF99-B14C-AB56-B89DF468223A}"/>
              </a:ext>
            </a:extLst>
          </p:cNvPr>
          <p:cNvSpPr txBox="1"/>
          <p:nvPr/>
        </p:nvSpPr>
        <p:spPr>
          <a:xfrm>
            <a:off x="27738859" y="21996737"/>
            <a:ext cx="38988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2"/>
                </a:solidFill>
              </a:rPr>
              <a:t>Conclusions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87CE1D-6988-914F-A53F-13804AAFC2D6}"/>
              </a:ext>
            </a:extLst>
          </p:cNvPr>
          <p:cNvSpPr txBox="1"/>
          <p:nvPr/>
        </p:nvSpPr>
        <p:spPr>
          <a:xfrm>
            <a:off x="16981164" y="18491536"/>
            <a:ext cx="24137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2"/>
                </a:solidFill>
              </a:rPr>
              <a:t>Results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DE8A10-47FF-7C42-9A30-5E5816F13AC3}"/>
              </a:ext>
            </a:extLst>
          </p:cNvPr>
          <p:cNvSpPr txBox="1"/>
          <p:nvPr/>
        </p:nvSpPr>
        <p:spPr>
          <a:xfrm>
            <a:off x="16791082" y="5624868"/>
            <a:ext cx="2993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2"/>
                </a:solidFill>
              </a:rPr>
              <a:t>Methods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3E34BF-7F55-354A-8534-22B85DCBBD7A}"/>
              </a:ext>
            </a:extLst>
          </p:cNvPr>
          <p:cNvSpPr txBox="1"/>
          <p:nvPr/>
        </p:nvSpPr>
        <p:spPr>
          <a:xfrm>
            <a:off x="920824" y="19831024"/>
            <a:ext cx="51714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Language Modeling</a:t>
            </a:r>
            <a:endParaRPr lang="en-US" sz="5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E3F12E-2395-1445-A154-E032336F3112}"/>
              </a:ext>
            </a:extLst>
          </p:cNvPr>
          <p:cNvSpPr txBox="1"/>
          <p:nvPr/>
        </p:nvSpPr>
        <p:spPr>
          <a:xfrm>
            <a:off x="845126" y="14922964"/>
            <a:ext cx="10889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Contextual Appropriateness</a:t>
            </a:r>
            <a:endParaRPr lang="en-US" sz="3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2C1958-EBBF-1949-9637-C6580B1117D8}"/>
              </a:ext>
            </a:extLst>
          </p:cNvPr>
          <p:cNvSpPr txBox="1"/>
          <p:nvPr/>
        </p:nvSpPr>
        <p:spPr>
          <a:xfrm>
            <a:off x="12800895" y="6754710"/>
            <a:ext cx="10889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Data Collection</a:t>
            </a:r>
            <a:endParaRPr lang="en-US" sz="36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12926B3-987A-2B4E-8A9B-8F0CBE33E04E}"/>
              </a:ext>
            </a:extLst>
          </p:cNvPr>
          <p:cNvSpPr txBox="1"/>
          <p:nvPr/>
        </p:nvSpPr>
        <p:spPr>
          <a:xfrm>
            <a:off x="12808525" y="12656403"/>
            <a:ext cx="10889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Modeling</a:t>
            </a:r>
            <a:endParaRPr lang="en-US" sz="36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B3226BF-0B55-0249-AA28-7999D4379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9082" y="207042"/>
            <a:ext cx="3754026" cy="453129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8998692-26FE-814F-B8E1-8C4E89DA936E}"/>
              </a:ext>
            </a:extLst>
          </p:cNvPr>
          <p:cNvSpPr txBox="1"/>
          <p:nvPr/>
        </p:nvSpPr>
        <p:spPr>
          <a:xfrm>
            <a:off x="1044048" y="7170208"/>
            <a:ext cx="108896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Investigate how context affects language appropriateness using computational methods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Build dataset of language, relationship and appropriateness labels for use in further research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Investigate what social information our model captures, and how appropriateness in common language is dependent on social context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41E814-21C3-D04D-B320-D13E53E42D3C}"/>
              </a:ext>
            </a:extLst>
          </p:cNvPr>
          <p:cNvSpPr txBox="1"/>
          <p:nvPr/>
        </p:nvSpPr>
        <p:spPr>
          <a:xfrm>
            <a:off x="1042416" y="24993600"/>
            <a:ext cx="23818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Pet Model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7E34DA1-85F3-F948-8CD0-FE6F09E3AE0B}"/>
              </a:ext>
            </a:extLst>
          </p:cNvPr>
          <p:cNvSpPr txBox="1"/>
          <p:nvPr/>
        </p:nvSpPr>
        <p:spPr>
          <a:xfrm>
            <a:off x="1043218" y="20668595"/>
            <a:ext cx="108905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History of measuring language understanding in machines through social challenges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Some include measuring offensiveness, intimacy, or sentiment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Incorporating context into these problems is limited to previous language utterances, not social relationships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EC7958E-73C6-0D46-80E3-DF8D8F65734B}"/>
              </a:ext>
            </a:extLst>
          </p:cNvPr>
          <p:cNvSpPr txBox="1"/>
          <p:nvPr/>
        </p:nvSpPr>
        <p:spPr>
          <a:xfrm>
            <a:off x="997526" y="25603200"/>
            <a:ext cx="108896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A language model designed to utilize language patterns that are pre-trained in the model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Input is phrased as a fill in the blank task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72D415-E050-C849-B207-1E49E8A18393}"/>
              </a:ext>
            </a:extLst>
          </p:cNvPr>
          <p:cNvSpPr txBox="1"/>
          <p:nvPr/>
        </p:nvSpPr>
        <p:spPr>
          <a:xfrm>
            <a:off x="1661815" y="27508200"/>
            <a:ext cx="83203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[</a:t>
            </a:r>
            <a:r>
              <a:rPr lang="en-US" sz="4000" dirty="0" err="1"/>
              <a:t>personA</a:t>
            </a:r>
            <a:r>
              <a:rPr lang="en-US" sz="4000" dirty="0"/>
              <a:t>], to [</a:t>
            </a:r>
            <a:r>
              <a:rPr lang="en-US" sz="4000" dirty="0" err="1"/>
              <a:t>personB</a:t>
            </a:r>
            <a:r>
              <a:rPr lang="en-US" sz="4000" dirty="0"/>
              <a:t>], saying [term] would be [very/not] appropriate</a:t>
            </a:r>
          </a:p>
          <a:p>
            <a:pPr algn="ctr"/>
            <a:endParaRPr lang="en-US" sz="4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518E979-B25B-754F-A565-E8594F957ABF}"/>
              </a:ext>
            </a:extLst>
          </p:cNvPr>
          <p:cNvSpPr txBox="1"/>
          <p:nvPr/>
        </p:nvSpPr>
        <p:spPr>
          <a:xfrm>
            <a:off x="1042416" y="15925800"/>
            <a:ext cx="102351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/>
              <a:t>Context </a:t>
            </a:r>
            <a:r>
              <a:rPr lang="en-US" sz="4000" dirty="0"/>
              <a:t>exists at different layers and in different dimensions: intimacy, power, setting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The appropriateness is often dependent on the context in which something is said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Open question of how language models understand this spectrum of appropriateness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A8852F2-3008-6A45-A802-162B0DC23A6F}"/>
              </a:ext>
            </a:extLst>
          </p:cNvPr>
          <p:cNvSpPr txBox="1"/>
          <p:nvPr/>
        </p:nvSpPr>
        <p:spPr>
          <a:xfrm>
            <a:off x="14866001" y="20713784"/>
            <a:ext cx="664406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Pet performance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F7FB832-6C47-AB4B-974F-B83F8E94872D}"/>
              </a:ext>
            </a:extLst>
          </p:cNvPr>
          <p:cNvSpPr txBox="1"/>
          <p:nvPr/>
        </p:nvSpPr>
        <p:spPr>
          <a:xfrm>
            <a:off x="26274878" y="16183490"/>
            <a:ext cx="6137449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PRIDE heatmap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0B8AF96-D988-F240-A50A-E4FE61683A11}"/>
              </a:ext>
            </a:extLst>
          </p:cNvPr>
          <p:cNvSpPr txBox="1"/>
          <p:nvPr/>
        </p:nvSpPr>
        <p:spPr>
          <a:xfrm>
            <a:off x="13316693" y="26411934"/>
            <a:ext cx="972796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/>
              <a:t>What d'you want anyhow? What you come and bother me for?</a:t>
            </a:r>
          </a:p>
          <a:p>
            <a:pPr algn="ctr"/>
            <a:r>
              <a:rPr lang="en-US" sz="4400" b="1" dirty="0"/>
              <a:t>Appropriate</a:t>
            </a:r>
            <a:r>
              <a:rPr lang="en-US" sz="4400" dirty="0"/>
              <a:t> to say to a </a:t>
            </a:r>
            <a:r>
              <a:rPr lang="en-US" sz="4400" b="1" dirty="0"/>
              <a:t>sibling</a:t>
            </a:r>
          </a:p>
          <a:p>
            <a:pPr algn="ctr"/>
            <a:r>
              <a:rPr lang="en-US" sz="4400" b="1" dirty="0"/>
              <a:t>Inappropriate</a:t>
            </a:r>
            <a:r>
              <a:rPr lang="en-US" sz="4400" dirty="0"/>
              <a:t> to say to your </a:t>
            </a:r>
            <a:r>
              <a:rPr lang="en-US" sz="4400" b="1" dirty="0"/>
              <a:t>boss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9558ABF-0B1B-4E42-AF6C-BE00B869997C}"/>
              </a:ext>
            </a:extLst>
          </p:cNvPr>
          <p:cNvSpPr txBox="1"/>
          <p:nvPr/>
        </p:nvSpPr>
        <p:spPr>
          <a:xfrm>
            <a:off x="25432490" y="8325703"/>
            <a:ext cx="8511561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Holdout performance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9F679A3-C3D7-BD4F-A1C8-20DFCFCFBB61}"/>
              </a:ext>
            </a:extLst>
          </p:cNvPr>
          <p:cNvSpPr txBox="1"/>
          <p:nvPr/>
        </p:nvSpPr>
        <p:spPr>
          <a:xfrm>
            <a:off x="12743196" y="7656271"/>
            <a:ext cx="10989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We generated 4096 examples of language snippets and relationships that are either appropriate or not appropriate to use in fine tuning the model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3539E5F-3CEA-9248-8D90-7F85B9FD1EE2}"/>
              </a:ext>
            </a:extLst>
          </p:cNvPr>
          <p:cNvSpPr txBox="1"/>
          <p:nvPr/>
        </p:nvSpPr>
        <p:spPr>
          <a:xfrm>
            <a:off x="12735840" y="13445636"/>
            <a:ext cx="108896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After training our model we performed 2 experiments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4000" dirty="0"/>
              <a:t>Holding out certain relationship types to see from what relationships the model learns the most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4000" dirty="0"/>
              <a:t>Investigating a dataset of movie/tv dialogue and relationships to identify how often changing context affects appropriateness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F4D9AD3-2FA8-9C46-B62D-DA4547CC9D34}"/>
              </a:ext>
            </a:extLst>
          </p:cNvPr>
          <p:cNvSpPr txBox="1"/>
          <p:nvPr/>
        </p:nvSpPr>
        <p:spPr>
          <a:xfrm>
            <a:off x="24271508" y="23402597"/>
            <a:ext cx="1040350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We can predict appropriateness given an utterance and the social context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Using only familial relationships we are able to retain a high score, where using only distant relationship we are not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Relationships do affect appropriateness, specifically a difference between personal and professional relationships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795D359C-2CD7-6241-9107-D08CB6FD23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8" b="16076"/>
          <a:stretch/>
        </p:blipFill>
        <p:spPr>
          <a:xfrm>
            <a:off x="25127219" y="12749881"/>
            <a:ext cx="9208475" cy="9208756"/>
          </a:xfrm>
          <a:prstGeom prst="rect">
            <a:avLst/>
          </a:prstGeom>
        </p:spPr>
      </p:pic>
      <p:pic>
        <p:nvPicPr>
          <p:cNvPr id="19" name="Picture 18" descr="Chart, line chart&#10;&#10;Description automatically generated">
            <a:extLst>
              <a:ext uri="{FF2B5EF4-FFF2-40B4-BE49-F238E27FC236}">
                <a16:creationId xmlns:a16="http://schemas.microsoft.com/office/drawing/2014/main" id="{5E100A05-A7BD-6445-B236-15A9059E8E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1" b="1314"/>
          <a:stretch/>
        </p:blipFill>
        <p:spPr>
          <a:xfrm>
            <a:off x="12771949" y="19631386"/>
            <a:ext cx="10889674" cy="6762028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5BBDC421-D151-064A-B696-6250FBC26F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" y="-404652"/>
            <a:ext cx="5943600" cy="594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EE5151-7EB6-4C49-B9ED-A999D1D0E7D7}"/>
              </a:ext>
            </a:extLst>
          </p:cNvPr>
          <p:cNvSpPr txBox="1"/>
          <p:nvPr/>
        </p:nvSpPr>
        <p:spPr>
          <a:xfrm>
            <a:off x="25502064" y="12293025"/>
            <a:ext cx="8711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Probability of appropriate staying appropriate </a:t>
            </a:r>
          </a:p>
        </p:txBody>
      </p:sp>
      <p:pic>
        <p:nvPicPr>
          <p:cNvPr id="20" name="Picture 1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878C964-C971-9141-A040-EDCD2525D06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0" t="13196" r="20609" b="39607"/>
          <a:stretch/>
        </p:blipFill>
        <p:spPr>
          <a:xfrm>
            <a:off x="15542166" y="9825782"/>
            <a:ext cx="8416369" cy="3389335"/>
          </a:xfrm>
          <a:prstGeom prst="rect">
            <a:avLst/>
          </a:prstGeom>
        </p:spPr>
      </p:pic>
      <p:pic>
        <p:nvPicPr>
          <p:cNvPr id="22" name="Picture 21" descr="Chart, bar chart&#10;&#10;Description automatically generated">
            <a:extLst>
              <a:ext uri="{FF2B5EF4-FFF2-40B4-BE49-F238E27FC236}">
                <a16:creationId xmlns:a16="http://schemas.microsoft.com/office/drawing/2014/main" id="{3D260DCA-E87B-9543-8AED-E32B89ED1A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2310" y="5882567"/>
            <a:ext cx="10972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0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2278</TotalTime>
  <Words>345</Words>
  <Application>Microsoft Macintosh PowerPoint</Application>
  <PresentationFormat>Custom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University of Michigan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Steiner, Jenna</dc:creator>
  <cp:lastModifiedBy>Sargent, Jackson</cp:lastModifiedBy>
  <cp:revision>23</cp:revision>
  <dcterms:created xsi:type="dcterms:W3CDTF">2015-02-19T16:05:57Z</dcterms:created>
  <dcterms:modified xsi:type="dcterms:W3CDTF">2021-12-09T20:02:25Z</dcterms:modified>
</cp:coreProperties>
</file>