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59" r:id="rId4"/>
    <p:sldId id="260" r:id="rId5"/>
    <p:sldId id="261" r:id="rId6"/>
    <p:sldId id="262" r:id="rId7"/>
    <p:sldId id="263" r:id="rId8"/>
    <p:sldId id="264" r:id="rId9"/>
    <p:sldId id="265" r:id="rId10"/>
    <p:sldId id="266" r:id="rId11"/>
    <p:sldId id="267" r:id="rId1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032">
          <p15:clr>
            <a:srgbClr val="A4A3A4"/>
          </p15:clr>
        </p15:guide>
        <p15:guide id="2" pos="17856">
          <p15:clr>
            <a:srgbClr val="A4A3A4"/>
          </p15:clr>
        </p15:guide>
        <p15:guide id="3" orient="horz" pos="1152">
          <p15:clr>
            <a:srgbClr val="F26B43"/>
          </p15:clr>
        </p15:guide>
        <p15:guide id="4" orient="horz" pos="19584">
          <p15:clr>
            <a:srgbClr val="F26B43"/>
          </p15:clr>
        </p15:guide>
        <p15:guide id="5" pos="1152">
          <p15:clr>
            <a:srgbClr val="547EBF"/>
          </p15:clr>
        </p15:guide>
        <p15:guide id="6" pos="26496">
          <p15:clr>
            <a:srgbClr val="547EBF"/>
          </p15:clr>
        </p15:guide>
        <p15:guide id="7" pos="9792">
          <p15:clr>
            <a:srgbClr val="A4A3A4"/>
          </p15:clr>
        </p15:guide>
        <p15:guide id="8" pos="9216">
          <p15:clr>
            <a:srgbClr val="A4A3A4"/>
          </p15:clr>
        </p15:guide>
        <p15:guide id="9" pos="18432">
          <p15:clr>
            <a:srgbClr val="A4A3A4"/>
          </p15:clr>
        </p15:guide>
        <p15:guide id="10" orient="horz" pos="4608">
          <p15:clr>
            <a:srgbClr val="A4A3A4"/>
          </p15:clr>
        </p15:guide>
        <p15:guide id="11" orient="horz" pos="5184">
          <p15:clr>
            <a:srgbClr val="A4A3A4"/>
          </p15:clr>
        </p15:guide>
        <p15:guide id="12" orient="horz" pos="5472">
          <p15:clr>
            <a:srgbClr val="A4A3A4"/>
          </p15:clr>
        </p15:guide>
        <p15:guide id="13" orient="horz" pos="18288">
          <p15:clr>
            <a:srgbClr val="A4A3A4"/>
          </p15:clr>
        </p15:guide>
        <p15:guide id="14" orient="horz" pos="17712">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hT+Yji2sePshEKfeX+MDlY3bI2s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shua Sodicoff"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6" d="100"/>
          <a:sy n="16" d="100"/>
        </p:scale>
        <p:origin x="1642" y="194"/>
      </p:cViewPr>
      <p:guideLst>
        <p:guide orient="horz" pos="4032"/>
        <p:guide pos="17856"/>
        <p:guide orient="horz" pos="1152"/>
        <p:guide orient="horz" pos="19584"/>
        <p:guide pos="1152"/>
        <p:guide pos="26496"/>
        <p:guide pos="9792"/>
        <p:guide pos="9216"/>
        <p:guide pos="18432"/>
        <p:guide orient="horz" pos="4608"/>
        <p:guide orient="horz" pos="5184"/>
        <p:guide orient="horz" pos="5472"/>
        <p:guide orient="horz" pos="18288"/>
        <p:guide orient="horz" pos="177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483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3291840" y="5387342"/>
            <a:ext cx="37307519" cy="1146048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5486400" y="17289781"/>
            <a:ext cx="32918401" cy="794765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4800"/>
              </a:spcBef>
              <a:spcAft>
                <a:spcPts val="0"/>
              </a:spcAft>
              <a:buClr>
                <a:schemeClr val="dk1"/>
              </a:buClr>
              <a:buSzPts val="11520"/>
              <a:buNone/>
              <a:defRPr sz="11520"/>
            </a:lvl1pPr>
            <a:lvl2pPr lvl="1" algn="ctr">
              <a:lnSpc>
                <a:spcPct val="90000"/>
              </a:lnSpc>
              <a:spcBef>
                <a:spcPts val="2400"/>
              </a:spcBef>
              <a:spcAft>
                <a:spcPts val="0"/>
              </a:spcAft>
              <a:buClr>
                <a:schemeClr val="dk1"/>
              </a:buClr>
              <a:buSzPts val="9600"/>
              <a:buNone/>
              <a:defRPr sz="9600"/>
            </a:lvl2pPr>
            <a:lvl3pPr lvl="2" algn="ctr">
              <a:lnSpc>
                <a:spcPct val="90000"/>
              </a:lnSpc>
              <a:spcBef>
                <a:spcPts val="2400"/>
              </a:spcBef>
              <a:spcAft>
                <a:spcPts val="0"/>
              </a:spcAft>
              <a:buClr>
                <a:schemeClr val="dk1"/>
              </a:buClr>
              <a:buSzPts val="8640"/>
              <a:buNone/>
              <a:defRPr sz="8640"/>
            </a:lvl3pPr>
            <a:lvl4pPr lvl="3" algn="ctr">
              <a:lnSpc>
                <a:spcPct val="90000"/>
              </a:lnSpc>
              <a:spcBef>
                <a:spcPts val="2400"/>
              </a:spcBef>
              <a:spcAft>
                <a:spcPts val="0"/>
              </a:spcAft>
              <a:buClr>
                <a:schemeClr val="dk1"/>
              </a:buClr>
              <a:buSzPts val="7680"/>
              <a:buNone/>
              <a:defRPr sz="7680"/>
            </a:lvl4pPr>
            <a:lvl5pPr lvl="4" algn="ctr">
              <a:lnSpc>
                <a:spcPct val="90000"/>
              </a:lnSpc>
              <a:spcBef>
                <a:spcPts val="2400"/>
              </a:spcBef>
              <a:spcAft>
                <a:spcPts val="0"/>
              </a:spcAft>
              <a:buClr>
                <a:schemeClr val="dk1"/>
              </a:buClr>
              <a:buSzPts val="7680"/>
              <a:buNone/>
              <a:defRPr sz="7680"/>
            </a:lvl5pPr>
            <a:lvl6pPr lvl="5" algn="ctr">
              <a:lnSpc>
                <a:spcPct val="90000"/>
              </a:lnSpc>
              <a:spcBef>
                <a:spcPts val="2400"/>
              </a:spcBef>
              <a:spcAft>
                <a:spcPts val="0"/>
              </a:spcAft>
              <a:buClr>
                <a:schemeClr val="dk1"/>
              </a:buClr>
              <a:buSzPts val="7680"/>
              <a:buNone/>
              <a:defRPr sz="7680"/>
            </a:lvl6pPr>
            <a:lvl7pPr lvl="6" algn="ctr">
              <a:lnSpc>
                <a:spcPct val="90000"/>
              </a:lnSpc>
              <a:spcBef>
                <a:spcPts val="2400"/>
              </a:spcBef>
              <a:spcAft>
                <a:spcPts val="0"/>
              </a:spcAft>
              <a:buClr>
                <a:schemeClr val="dk1"/>
              </a:buClr>
              <a:buSzPts val="7680"/>
              <a:buNone/>
              <a:defRPr sz="7680"/>
            </a:lvl7pPr>
            <a:lvl8pPr lvl="7" algn="ctr">
              <a:lnSpc>
                <a:spcPct val="90000"/>
              </a:lnSpc>
              <a:spcBef>
                <a:spcPts val="2400"/>
              </a:spcBef>
              <a:spcAft>
                <a:spcPts val="0"/>
              </a:spcAft>
              <a:buClr>
                <a:schemeClr val="dk1"/>
              </a:buClr>
              <a:buSzPts val="7680"/>
              <a:buNone/>
              <a:defRPr sz="7680"/>
            </a:lvl8pPr>
            <a:lvl9pPr lvl="8" algn="ctr">
              <a:lnSpc>
                <a:spcPct val="90000"/>
              </a:lnSpc>
              <a:spcBef>
                <a:spcPts val="2400"/>
              </a:spcBef>
              <a:spcAft>
                <a:spcPts val="0"/>
              </a:spcAft>
              <a:buClr>
                <a:schemeClr val="dk1"/>
              </a:buClr>
              <a:buSzPts val="7680"/>
              <a:buNone/>
              <a:defRPr sz="7680"/>
            </a:lvl9pPr>
          </a:lstStyle>
          <a:p>
            <a:endParaRPr/>
          </a:p>
        </p:txBody>
      </p:sp>
      <p:sp>
        <p:nvSpPr>
          <p:cNvPr id="22" name="Google Shape;22;p4"/>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2994662" y="8206749"/>
            <a:ext cx="37856160" cy="136931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2994662" y="22029430"/>
            <a:ext cx="37856160" cy="72008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11520"/>
              <a:buNone/>
              <a:defRPr sz="11520">
                <a:solidFill>
                  <a:schemeClr val="dk1"/>
                </a:solidFill>
              </a:defRPr>
            </a:lvl1pPr>
            <a:lvl2pPr marL="914400" lvl="1" indent="-228600" algn="l">
              <a:lnSpc>
                <a:spcPct val="90000"/>
              </a:lnSpc>
              <a:spcBef>
                <a:spcPts val="2400"/>
              </a:spcBef>
              <a:spcAft>
                <a:spcPts val="0"/>
              </a:spcAft>
              <a:buClr>
                <a:srgbClr val="888888"/>
              </a:buClr>
              <a:buSzPts val="9600"/>
              <a:buNone/>
              <a:defRPr sz="9600">
                <a:solidFill>
                  <a:srgbClr val="888888"/>
                </a:solidFill>
              </a:defRPr>
            </a:lvl2pPr>
            <a:lvl3pPr marL="1371600" lvl="2" indent="-228600" algn="l">
              <a:lnSpc>
                <a:spcPct val="90000"/>
              </a:lnSpc>
              <a:spcBef>
                <a:spcPts val="2400"/>
              </a:spcBef>
              <a:spcAft>
                <a:spcPts val="0"/>
              </a:spcAft>
              <a:buClr>
                <a:srgbClr val="888888"/>
              </a:buClr>
              <a:buSzPts val="8640"/>
              <a:buNone/>
              <a:defRPr sz="8640">
                <a:solidFill>
                  <a:srgbClr val="888888"/>
                </a:solidFill>
              </a:defRPr>
            </a:lvl3pPr>
            <a:lvl4pPr marL="1828800" lvl="3" indent="-228600" algn="l">
              <a:lnSpc>
                <a:spcPct val="90000"/>
              </a:lnSpc>
              <a:spcBef>
                <a:spcPts val="2400"/>
              </a:spcBef>
              <a:spcAft>
                <a:spcPts val="0"/>
              </a:spcAft>
              <a:buClr>
                <a:srgbClr val="888888"/>
              </a:buClr>
              <a:buSzPts val="7680"/>
              <a:buNone/>
              <a:defRPr sz="7680">
                <a:solidFill>
                  <a:srgbClr val="888888"/>
                </a:solidFill>
              </a:defRPr>
            </a:lvl4pPr>
            <a:lvl5pPr marL="2286000" lvl="4" indent="-228600" algn="l">
              <a:lnSpc>
                <a:spcPct val="90000"/>
              </a:lnSpc>
              <a:spcBef>
                <a:spcPts val="2400"/>
              </a:spcBef>
              <a:spcAft>
                <a:spcPts val="0"/>
              </a:spcAft>
              <a:buClr>
                <a:srgbClr val="888888"/>
              </a:buClr>
              <a:buSzPts val="7680"/>
              <a:buNone/>
              <a:defRPr sz="7680">
                <a:solidFill>
                  <a:srgbClr val="888888"/>
                </a:solidFill>
              </a:defRPr>
            </a:lvl5pPr>
            <a:lvl6pPr marL="2743200" lvl="5" indent="-228600" algn="l">
              <a:lnSpc>
                <a:spcPct val="90000"/>
              </a:lnSpc>
              <a:spcBef>
                <a:spcPts val="2400"/>
              </a:spcBef>
              <a:spcAft>
                <a:spcPts val="0"/>
              </a:spcAft>
              <a:buClr>
                <a:srgbClr val="888888"/>
              </a:buClr>
              <a:buSzPts val="7680"/>
              <a:buNone/>
              <a:defRPr sz="7680">
                <a:solidFill>
                  <a:srgbClr val="888888"/>
                </a:solidFill>
              </a:defRPr>
            </a:lvl6pPr>
            <a:lvl7pPr marL="3200400" lvl="6" indent="-228600" algn="l">
              <a:lnSpc>
                <a:spcPct val="90000"/>
              </a:lnSpc>
              <a:spcBef>
                <a:spcPts val="2400"/>
              </a:spcBef>
              <a:spcAft>
                <a:spcPts val="0"/>
              </a:spcAft>
              <a:buClr>
                <a:srgbClr val="888888"/>
              </a:buClr>
              <a:buSzPts val="7680"/>
              <a:buNone/>
              <a:defRPr sz="7680">
                <a:solidFill>
                  <a:srgbClr val="888888"/>
                </a:solidFill>
              </a:defRPr>
            </a:lvl7pPr>
            <a:lvl8pPr marL="3657600" lvl="7" indent="-228600" algn="l">
              <a:lnSpc>
                <a:spcPct val="90000"/>
              </a:lnSpc>
              <a:spcBef>
                <a:spcPts val="2400"/>
              </a:spcBef>
              <a:spcAft>
                <a:spcPts val="0"/>
              </a:spcAft>
              <a:buClr>
                <a:srgbClr val="888888"/>
              </a:buClr>
              <a:buSzPts val="7680"/>
              <a:buNone/>
              <a:defRPr sz="7680">
                <a:solidFill>
                  <a:srgbClr val="888888"/>
                </a:solidFill>
              </a:defRPr>
            </a:lvl8pPr>
            <a:lvl9pPr marL="4114800" lvl="8" indent="-228600" algn="l">
              <a:lnSpc>
                <a:spcPct val="90000"/>
              </a:lnSpc>
              <a:spcBef>
                <a:spcPts val="2400"/>
              </a:spcBef>
              <a:spcAft>
                <a:spcPts val="0"/>
              </a:spcAft>
              <a:buClr>
                <a:srgbClr val="888888"/>
              </a:buClr>
              <a:buSzPts val="7680"/>
              <a:buNone/>
              <a:defRPr sz="7680">
                <a:solidFill>
                  <a:srgbClr val="888888"/>
                </a:solidFill>
              </a:defRPr>
            </a:lvl9pPr>
          </a:lstStyle>
          <a:p>
            <a:endParaRPr/>
          </a:p>
        </p:txBody>
      </p:sp>
      <p:sp>
        <p:nvSpPr>
          <p:cNvPr id="34" name="Google Shape;34;p6"/>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3017520" y="8763000"/>
            <a:ext cx="18653759"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40" name="Google Shape;40;p7"/>
          <p:cNvSpPr txBox="1">
            <a:spLocks noGrp="1"/>
          </p:cNvSpPr>
          <p:nvPr>
            <p:ph type="body" idx="2"/>
          </p:nvPr>
        </p:nvSpPr>
        <p:spPr>
          <a:xfrm>
            <a:off x="22219920" y="8763000"/>
            <a:ext cx="18653759"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41" name="Google Shape;41;p7"/>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3023237"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3023242" y="8069582"/>
            <a:ext cx="18568032" cy="395477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800"/>
              </a:spcBef>
              <a:spcAft>
                <a:spcPts val="0"/>
              </a:spcAft>
              <a:buClr>
                <a:schemeClr val="dk1"/>
              </a:buClr>
              <a:buSzPts val="11520"/>
              <a:buNone/>
              <a:defRPr sz="11520" b="1"/>
            </a:lvl1pPr>
            <a:lvl2pPr marL="914400" lvl="1" indent="-228600" algn="l">
              <a:lnSpc>
                <a:spcPct val="90000"/>
              </a:lnSpc>
              <a:spcBef>
                <a:spcPts val="2400"/>
              </a:spcBef>
              <a:spcAft>
                <a:spcPts val="0"/>
              </a:spcAft>
              <a:buClr>
                <a:schemeClr val="dk1"/>
              </a:buClr>
              <a:buSzPts val="9600"/>
              <a:buNone/>
              <a:defRPr sz="9600" b="1"/>
            </a:lvl2pPr>
            <a:lvl3pPr marL="1371600" lvl="2" indent="-228600" algn="l">
              <a:lnSpc>
                <a:spcPct val="90000"/>
              </a:lnSpc>
              <a:spcBef>
                <a:spcPts val="2400"/>
              </a:spcBef>
              <a:spcAft>
                <a:spcPts val="0"/>
              </a:spcAft>
              <a:buClr>
                <a:schemeClr val="dk1"/>
              </a:buClr>
              <a:buSzPts val="8640"/>
              <a:buNone/>
              <a:defRPr sz="8640" b="1"/>
            </a:lvl3pPr>
            <a:lvl4pPr marL="1828800" lvl="3" indent="-228600" algn="l">
              <a:lnSpc>
                <a:spcPct val="90000"/>
              </a:lnSpc>
              <a:spcBef>
                <a:spcPts val="2400"/>
              </a:spcBef>
              <a:spcAft>
                <a:spcPts val="0"/>
              </a:spcAft>
              <a:buClr>
                <a:schemeClr val="dk1"/>
              </a:buClr>
              <a:buSzPts val="7680"/>
              <a:buNone/>
              <a:defRPr sz="7680" b="1"/>
            </a:lvl4pPr>
            <a:lvl5pPr marL="2286000" lvl="4" indent="-228600" algn="l">
              <a:lnSpc>
                <a:spcPct val="90000"/>
              </a:lnSpc>
              <a:spcBef>
                <a:spcPts val="2400"/>
              </a:spcBef>
              <a:spcAft>
                <a:spcPts val="0"/>
              </a:spcAft>
              <a:buClr>
                <a:schemeClr val="dk1"/>
              </a:buClr>
              <a:buSzPts val="7680"/>
              <a:buNone/>
              <a:defRPr sz="7680" b="1"/>
            </a:lvl5pPr>
            <a:lvl6pPr marL="2743200" lvl="5" indent="-228600" algn="l">
              <a:lnSpc>
                <a:spcPct val="90000"/>
              </a:lnSpc>
              <a:spcBef>
                <a:spcPts val="2400"/>
              </a:spcBef>
              <a:spcAft>
                <a:spcPts val="0"/>
              </a:spcAft>
              <a:buClr>
                <a:schemeClr val="dk1"/>
              </a:buClr>
              <a:buSzPts val="7680"/>
              <a:buNone/>
              <a:defRPr sz="7680" b="1"/>
            </a:lvl6pPr>
            <a:lvl7pPr marL="3200400" lvl="6" indent="-228600" algn="l">
              <a:lnSpc>
                <a:spcPct val="90000"/>
              </a:lnSpc>
              <a:spcBef>
                <a:spcPts val="2400"/>
              </a:spcBef>
              <a:spcAft>
                <a:spcPts val="0"/>
              </a:spcAft>
              <a:buClr>
                <a:schemeClr val="dk1"/>
              </a:buClr>
              <a:buSzPts val="7680"/>
              <a:buNone/>
              <a:defRPr sz="7680" b="1"/>
            </a:lvl7pPr>
            <a:lvl8pPr marL="3657600" lvl="7" indent="-228600" algn="l">
              <a:lnSpc>
                <a:spcPct val="90000"/>
              </a:lnSpc>
              <a:spcBef>
                <a:spcPts val="2400"/>
              </a:spcBef>
              <a:spcAft>
                <a:spcPts val="0"/>
              </a:spcAft>
              <a:buClr>
                <a:schemeClr val="dk1"/>
              </a:buClr>
              <a:buSzPts val="7680"/>
              <a:buNone/>
              <a:defRPr sz="7680" b="1"/>
            </a:lvl8pPr>
            <a:lvl9pPr marL="4114800" lvl="8" indent="-228600" algn="l">
              <a:lnSpc>
                <a:spcPct val="90000"/>
              </a:lnSpc>
              <a:spcBef>
                <a:spcPts val="2400"/>
              </a:spcBef>
              <a:spcAft>
                <a:spcPts val="0"/>
              </a:spcAft>
              <a:buClr>
                <a:schemeClr val="dk1"/>
              </a:buClr>
              <a:buSzPts val="7680"/>
              <a:buNone/>
              <a:defRPr sz="7680" b="1"/>
            </a:lvl9pPr>
          </a:lstStyle>
          <a:p>
            <a:endParaRPr/>
          </a:p>
        </p:txBody>
      </p:sp>
      <p:sp>
        <p:nvSpPr>
          <p:cNvPr id="47" name="Google Shape;47;p8"/>
          <p:cNvSpPr txBox="1">
            <a:spLocks noGrp="1"/>
          </p:cNvSpPr>
          <p:nvPr>
            <p:ph type="body" idx="2"/>
          </p:nvPr>
        </p:nvSpPr>
        <p:spPr>
          <a:xfrm>
            <a:off x="3023242" y="12024360"/>
            <a:ext cx="18568032" cy="1768602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48" name="Google Shape;48;p8"/>
          <p:cNvSpPr txBox="1">
            <a:spLocks noGrp="1"/>
          </p:cNvSpPr>
          <p:nvPr>
            <p:ph type="body" idx="3"/>
          </p:nvPr>
        </p:nvSpPr>
        <p:spPr>
          <a:xfrm>
            <a:off x="22219922" y="8069582"/>
            <a:ext cx="18659477" cy="395477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800"/>
              </a:spcBef>
              <a:spcAft>
                <a:spcPts val="0"/>
              </a:spcAft>
              <a:buClr>
                <a:schemeClr val="dk1"/>
              </a:buClr>
              <a:buSzPts val="11520"/>
              <a:buNone/>
              <a:defRPr sz="11520" b="1"/>
            </a:lvl1pPr>
            <a:lvl2pPr marL="914400" lvl="1" indent="-228600" algn="l">
              <a:lnSpc>
                <a:spcPct val="90000"/>
              </a:lnSpc>
              <a:spcBef>
                <a:spcPts val="2400"/>
              </a:spcBef>
              <a:spcAft>
                <a:spcPts val="0"/>
              </a:spcAft>
              <a:buClr>
                <a:schemeClr val="dk1"/>
              </a:buClr>
              <a:buSzPts val="9600"/>
              <a:buNone/>
              <a:defRPr sz="9600" b="1"/>
            </a:lvl2pPr>
            <a:lvl3pPr marL="1371600" lvl="2" indent="-228600" algn="l">
              <a:lnSpc>
                <a:spcPct val="90000"/>
              </a:lnSpc>
              <a:spcBef>
                <a:spcPts val="2400"/>
              </a:spcBef>
              <a:spcAft>
                <a:spcPts val="0"/>
              </a:spcAft>
              <a:buClr>
                <a:schemeClr val="dk1"/>
              </a:buClr>
              <a:buSzPts val="8640"/>
              <a:buNone/>
              <a:defRPr sz="8640" b="1"/>
            </a:lvl3pPr>
            <a:lvl4pPr marL="1828800" lvl="3" indent="-228600" algn="l">
              <a:lnSpc>
                <a:spcPct val="90000"/>
              </a:lnSpc>
              <a:spcBef>
                <a:spcPts val="2400"/>
              </a:spcBef>
              <a:spcAft>
                <a:spcPts val="0"/>
              </a:spcAft>
              <a:buClr>
                <a:schemeClr val="dk1"/>
              </a:buClr>
              <a:buSzPts val="7680"/>
              <a:buNone/>
              <a:defRPr sz="7680" b="1"/>
            </a:lvl4pPr>
            <a:lvl5pPr marL="2286000" lvl="4" indent="-228600" algn="l">
              <a:lnSpc>
                <a:spcPct val="90000"/>
              </a:lnSpc>
              <a:spcBef>
                <a:spcPts val="2400"/>
              </a:spcBef>
              <a:spcAft>
                <a:spcPts val="0"/>
              </a:spcAft>
              <a:buClr>
                <a:schemeClr val="dk1"/>
              </a:buClr>
              <a:buSzPts val="7680"/>
              <a:buNone/>
              <a:defRPr sz="7680" b="1"/>
            </a:lvl5pPr>
            <a:lvl6pPr marL="2743200" lvl="5" indent="-228600" algn="l">
              <a:lnSpc>
                <a:spcPct val="90000"/>
              </a:lnSpc>
              <a:spcBef>
                <a:spcPts val="2400"/>
              </a:spcBef>
              <a:spcAft>
                <a:spcPts val="0"/>
              </a:spcAft>
              <a:buClr>
                <a:schemeClr val="dk1"/>
              </a:buClr>
              <a:buSzPts val="7680"/>
              <a:buNone/>
              <a:defRPr sz="7680" b="1"/>
            </a:lvl6pPr>
            <a:lvl7pPr marL="3200400" lvl="6" indent="-228600" algn="l">
              <a:lnSpc>
                <a:spcPct val="90000"/>
              </a:lnSpc>
              <a:spcBef>
                <a:spcPts val="2400"/>
              </a:spcBef>
              <a:spcAft>
                <a:spcPts val="0"/>
              </a:spcAft>
              <a:buClr>
                <a:schemeClr val="dk1"/>
              </a:buClr>
              <a:buSzPts val="7680"/>
              <a:buNone/>
              <a:defRPr sz="7680" b="1"/>
            </a:lvl7pPr>
            <a:lvl8pPr marL="3657600" lvl="7" indent="-228600" algn="l">
              <a:lnSpc>
                <a:spcPct val="90000"/>
              </a:lnSpc>
              <a:spcBef>
                <a:spcPts val="2400"/>
              </a:spcBef>
              <a:spcAft>
                <a:spcPts val="0"/>
              </a:spcAft>
              <a:buClr>
                <a:schemeClr val="dk1"/>
              </a:buClr>
              <a:buSzPts val="7680"/>
              <a:buNone/>
              <a:defRPr sz="7680" b="1"/>
            </a:lvl8pPr>
            <a:lvl9pPr marL="4114800" lvl="8" indent="-228600" algn="l">
              <a:lnSpc>
                <a:spcPct val="90000"/>
              </a:lnSpc>
              <a:spcBef>
                <a:spcPts val="2400"/>
              </a:spcBef>
              <a:spcAft>
                <a:spcPts val="0"/>
              </a:spcAft>
              <a:buClr>
                <a:schemeClr val="dk1"/>
              </a:buClr>
              <a:buSzPts val="7680"/>
              <a:buNone/>
              <a:defRPr sz="7680" b="1"/>
            </a:lvl9pPr>
          </a:lstStyle>
          <a:p>
            <a:endParaRPr/>
          </a:p>
        </p:txBody>
      </p:sp>
      <p:sp>
        <p:nvSpPr>
          <p:cNvPr id="49" name="Google Shape;49;p8"/>
          <p:cNvSpPr txBox="1">
            <a:spLocks noGrp="1"/>
          </p:cNvSpPr>
          <p:nvPr>
            <p:ph type="body" idx="4"/>
          </p:nvPr>
        </p:nvSpPr>
        <p:spPr>
          <a:xfrm>
            <a:off x="22219922" y="12024360"/>
            <a:ext cx="18659477" cy="1768602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50" name="Google Shape;50;p8"/>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8659477" y="4739647"/>
            <a:ext cx="22219920" cy="23393400"/>
          </a:xfrm>
          <a:prstGeom prst="rect">
            <a:avLst/>
          </a:prstGeom>
          <a:noFill/>
          <a:ln>
            <a:noFill/>
          </a:ln>
        </p:spPr>
        <p:txBody>
          <a:bodyPr spcFirstLastPara="1" wrap="square" lIns="91425" tIns="45700" rIns="91425" bIns="45700" anchor="t" anchorCtr="0">
            <a:normAutofit/>
          </a:bodyPr>
          <a:lstStyle>
            <a:lvl1pPr marL="457200" lvl="0" indent="-1203960" algn="l">
              <a:lnSpc>
                <a:spcPct val="90000"/>
              </a:lnSpc>
              <a:spcBef>
                <a:spcPts val="4800"/>
              </a:spcBef>
              <a:spcAft>
                <a:spcPts val="0"/>
              </a:spcAft>
              <a:buClr>
                <a:schemeClr val="dk1"/>
              </a:buClr>
              <a:buSzPts val="15360"/>
              <a:buChar char="•"/>
              <a:defRPr sz="15360"/>
            </a:lvl1pPr>
            <a:lvl2pPr marL="914400" lvl="1" indent="-1082040" algn="l">
              <a:lnSpc>
                <a:spcPct val="90000"/>
              </a:lnSpc>
              <a:spcBef>
                <a:spcPts val="2400"/>
              </a:spcBef>
              <a:spcAft>
                <a:spcPts val="0"/>
              </a:spcAft>
              <a:buClr>
                <a:schemeClr val="dk1"/>
              </a:buClr>
              <a:buSzPts val="13440"/>
              <a:buChar char="•"/>
              <a:defRPr sz="13439"/>
            </a:lvl2pPr>
            <a:lvl3pPr marL="1371600" lvl="2" indent="-960120" algn="l">
              <a:lnSpc>
                <a:spcPct val="90000"/>
              </a:lnSpc>
              <a:spcBef>
                <a:spcPts val="2400"/>
              </a:spcBef>
              <a:spcAft>
                <a:spcPts val="0"/>
              </a:spcAft>
              <a:buClr>
                <a:schemeClr val="dk1"/>
              </a:buClr>
              <a:buSzPts val="11520"/>
              <a:buChar char="•"/>
              <a:defRPr sz="11520"/>
            </a:lvl3pPr>
            <a:lvl4pPr marL="1828800" lvl="3" indent="-838200" algn="l">
              <a:lnSpc>
                <a:spcPct val="90000"/>
              </a:lnSpc>
              <a:spcBef>
                <a:spcPts val="2400"/>
              </a:spcBef>
              <a:spcAft>
                <a:spcPts val="0"/>
              </a:spcAft>
              <a:buClr>
                <a:schemeClr val="dk1"/>
              </a:buClr>
              <a:buSzPts val="9600"/>
              <a:buChar char="•"/>
              <a:defRPr sz="9600"/>
            </a:lvl4pPr>
            <a:lvl5pPr marL="2286000" lvl="4" indent="-838200" algn="l">
              <a:lnSpc>
                <a:spcPct val="90000"/>
              </a:lnSpc>
              <a:spcBef>
                <a:spcPts val="2400"/>
              </a:spcBef>
              <a:spcAft>
                <a:spcPts val="0"/>
              </a:spcAft>
              <a:buClr>
                <a:schemeClr val="dk1"/>
              </a:buClr>
              <a:buSzPts val="9600"/>
              <a:buChar char="•"/>
              <a:defRPr sz="9600"/>
            </a:lvl5pPr>
            <a:lvl6pPr marL="2743200" lvl="5" indent="-838200" algn="l">
              <a:lnSpc>
                <a:spcPct val="90000"/>
              </a:lnSpc>
              <a:spcBef>
                <a:spcPts val="2400"/>
              </a:spcBef>
              <a:spcAft>
                <a:spcPts val="0"/>
              </a:spcAft>
              <a:buClr>
                <a:schemeClr val="dk1"/>
              </a:buClr>
              <a:buSzPts val="9600"/>
              <a:buChar char="•"/>
              <a:defRPr sz="9600"/>
            </a:lvl6pPr>
            <a:lvl7pPr marL="3200400" lvl="6" indent="-838200" algn="l">
              <a:lnSpc>
                <a:spcPct val="90000"/>
              </a:lnSpc>
              <a:spcBef>
                <a:spcPts val="2400"/>
              </a:spcBef>
              <a:spcAft>
                <a:spcPts val="0"/>
              </a:spcAft>
              <a:buClr>
                <a:schemeClr val="dk1"/>
              </a:buClr>
              <a:buSzPts val="9600"/>
              <a:buChar char="•"/>
              <a:defRPr sz="9600"/>
            </a:lvl7pPr>
            <a:lvl8pPr marL="3657600" lvl="7" indent="-838200" algn="l">
              <a:lnSpc>
                <a:spcPct val="90000"/>
              </a:lnSpc>
              <a:spcBef>
                <a:spcPts val="2400"/>
              </a:spcBef>
              <a:spcAft>
                <a:spcPts val="0"/>
              </a:spcAft>
              <a:buClr>
                <a:schemeClr val="dk1"/>
              </a:buClr>
              <a:buSzPts val="9600"/>
              <a:buChar char="•"/>
              <a:defRPr sz="9600"/>
            </a:lvl8pPr>
            <a:lvl9pPr marL="4114800" lvl="8" indent="-838200" algn="l">
              <a:lnSpc>
                <a:spcPct val="90000"/>
              </a:lnSpc>
              <a:spcBef>
                <a:spcPts val="2400"/>
              </a:spcBef>
              <a:spcAft>
                <a:spcPts val="0"/>
              </a:spcAft>
              <a:buClr>
                <a:schemeClr val="dk1"/>
              </a:buClr>
              <a:buSzPts val="9600"/>
              <a:buChar char="•"/>
              <a:defRPr sz="9600"/>
            </a:lvl9pPr>
          </a:lstStyle>
          <a:p>
            <a:endParaRPr/>
          </a:p>
        </p:txBody>
      </p:sp>
      <p:sp>
        <p:nvSpPr>
          <p:cNvPr id="61" name="Google Shape;61;p10"/>
          <p:cNvSpPr txBox="1">
            <a:spLocks noGrp="1"/>
          </p:cNvSpPr>
          <p:nvPr>
            <p:ph type="body" idx="2"/>
          </p:nvPr>
        </p:nvSpPr>
        <p:spPr>
          <a:xfrm>
            <a:off x="3023237" y="9875520"/>
            <a:ext cx="14156054" cy="182956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7680"/>
              <a:buNone/>
              <a:defRPr sz="7680"/>
            </a:lvl1pPr>
            <a:lvl2pPr marL="914400" lvl="1" indent="-228600" algn="l">
              <a:lnSpc>
                <a:spcPct val="90000"/>
              </a:lnSpc>
              <a:spcBef>
                <a:spcPts val="2400"/>
              </a:spcBef>
              <a:spcAft>
                <a:spcPts val="0"/>
              </a:spcAft>
              <a:buClr>
                <a:schemeClr val="dk1"/>
              </a:buClr>
              <a:buSzPts val="6720"/>
              <a:buNone/>
              <a:defRPr sz="6719"/>
            </a:lvl2pPr>
            <a:lvl3pPr marL="1371600" lvl="2" indent="-228600" algn="l">
              <a:lnSpc>
                <a:spcPct val="90000"/>
              </a:lnSpc>
              <a:spcBef>
                <a:spcPts val="2400"/>
              </a:spcBef>
              <a:spcAft>
                <a:spcPts val="0"/>
              </a:spcAft>
              <a:buClr>
                <a:schemeClr val="dk1"/>
              </a:buClr>
              <a:buSzPts val="5760"/>
              <a:buNone/>
              <a:defRPr sz="5760"/>
            </a:lvl3pPr>
            <a:lvl4pPr marL="1828800" lvl="3" indent="-228600" algn="l">
              <a:lnSpc>
                <a:spcPct val="90000"/>
              </a:lnSpc>
              <a:spcBef>
                <a:spcPts val="2400"/>
              </a:spcBef>
              <a:spcAft>
                <a:spcPts val="0"/>
              </a:spcAft>
              <a:buClr>
                <a:schemeClr val="dk1"/>
              </a:buClr>
              <a:buSzPts val="4800"/>
              <a:buNone/>
              <a:defRPr sz="4800"/>
            </a:lvl4pPr>
            <a:lvl5pPr marL="2286000" lvl="4" indent="-228600" algn="l">
              <a:lnSpc>
                <a:spcPct val="90000"/>
              </a:lnSpc>
              <a:spcBef>
                <a:spcPts val="2400"/>
              </a:spcBef>
              <a:spcAft>
                <a:spcPts val="0"/>
              </a:spcAft>
              <a:buClr>
                <a:schemeClr val="dk1"/>
              </a:buClr>
              <a:buSzPts val="4800"/>
              <a:buNone/>
              <a:defRPr sz="4800"/>
            </a:lvl5pPr>
            <a:lvl6pPr marL="2743200" lvl="5" indent="-228600" algn="l">
              <a:lnSpc>
                <a:spcPct val="90000"/>
              </a:lnSpc>
              <a:spcBef>
                <a:spcPts val="2400"/>
              </a:spcBef>
              <a:spcAft>
                <a:spcPts val="0"/>
              </a:spcAft>
              <a:buClr>
                <a:schemeClr val="dk1"/>
              </a:buClr>
              <a:buSzPts val="4800"/>
              <a:buNone/>
              <a:defRPr sz="4800"/>
            </a:lvl6pPr>
            <a:lvl7pPr marL="3200400" lvl="6" indent="-228600" algn="l">
              <a:lnSpc>
                <a:spcPct val="90000"/>
              </a:lnSpc>
              <a:spcBef>
                <a:spcPts val="2400"/>
              </a:spcBef>
              <a:spcAft>
                <a:spcPts val="0"/>
              </a:spcAft>
              <a:buClr>
                <a:schemeClr val="dk1"/>
              </a:buClr>
              <a:buSzPts val="4800"/>
              <a:buNone/>
              <a:defRPr sz="4800"/>
            </a:lvl7pPr>
            <a:lvl8pPr marL="3657600" lvl="7" indent="-228600" algn="l">
              <a:lnSpc>
                <a:spcPct val="90000"/>
              </a:lnSpc>
              <a:spcBef>
                <a:spcPts val="2400"/>
              </a:spcBef>
              <a:spcAft>
                <a:spcPts val="0"/>
              </a:spcAft>
              <a:buClr>
                <a:schemeClr val="dk1"/>
              </a:buClr>
              <a:buSzPts val="4800"/>
              <a:buNone/>
              <a:defRPr sz="4800"/>
            </a:lvl8pPr>
            <a:lvl9pPr marL="4114800" lvl="8" indent="-228600" algn="l">
              <a:lnSpc>
                <a:spcPct val="90000"/>
              </a:lnSpc>
              <a:spcBef>
                <a:spcPts val="2400"/>
              </a:spcBef>
              <a:spcAft>
                <a:spcPts val="0"/>
              </a:spcAft>
              <a:buClr>
                <a:schemeClr val="dk1"/>
              </a:buClr>
              <a:buSzPts val="4800"/>
              <a:buNone/>
              <a:defRPr sz="4800"/>
            </a:lvl9pPr>
          </a:lstStyle>
          <a:p>
            <a:endParaRPr/>
          </a:p>
        </p:txBody>
      </p:sp>
      <p:sp>
        <p:nvSpPr>
          <p:cNvPr id="62" name="Google Shape;62;p10"/>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8659477" y="4739647"/>
            <a:ext cx="22219920" cy="233934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4800"/>
              </a:spcBef>
              <a:spcAft>
                <a:spcPts val="0"/>
              </a:spcAft>
              <a:buClr>
                <a:schemeClr val="dk1"/>
              </a:buClr>
              <a:buSzPts val="15360"/>
              <a:buFont typeface="Arial"/>
              <a:buNone/>
              <a:defRPr sz="15360" b="0" i="0" u="none" strike="noStrike" cap="none">
                <a:solidFill>
                  <a:schemeClr val="dk1"/>
                </a:solidFill>
                <a:latin typeface="Calibri"/>
                <a:ea typeface="Calibri"/>
                <a:cs typeface="Calibri"/>
                <a:sym typeface="Calibri"/>
              </a:defRPr>
            </a:lvl1pPr>
            <a:lvl2pPr marR="0" lvl="1" algn="l" rtl="0">
              <a:lnSpc>
                <a:spcPct val="90000"/>
              </a:lnSpc>
              <a:spcBef>
                <a:spcPts val="2400"/>
              </a:spcBef>
              <a:spcAft>
                <a:spcPts val="0"/>
              </a:spcAft>
              <a:buClr>
                <a:schemeClr val="dk1"/>
              </a:buClr>
              <a:buSzPts val="13440"/>
              <a:buFont typeface="Arial"/>
              <a:buNone/>
              <a:defRPr sz="13439" b="0" i="0" u="none" strike="noStrike" cap="none">
                <a:solidFill>
                  <a:schemeClr val="dk1"/>
                </a:solidFill>
                <a:latin typeface="Calibri"/>
                <a:ea typeface="Calibri"/>
                <a:cs typeface="Calibri"/>
                <a:sym typeface="Calibri"/>
              </a:defRPr>
            </a:lvl2pPr>
            <a:lvl3pPr marR="0" lvl="2" algn="l" rtl="0">
              <a:lnSpc>
                <a:spcPct val="90000"/>
              </a:lnSpc>
              <a:spcBef>
                <a:spcPts val="24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3pPr>
            <a:lvl4pPr marR="0" lvl="3"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4pPr>
            <a:lvl5pPr marR="0" lvl="4"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5pPr>
            <a:lvl6pPr marR="0" lvl="5"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6pPr>
            <a:lvl7pPr marR="0" lvl="6"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7pPr>
            <a:lvl8pPr marR="0" lvl="7"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8pPr>
            <a:lvl9pPr marR="0" lvl="8"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9pPr>
          </a:lstStyle>
          <a:p>
            <a:endParaRPr/>
          </a:p>
        </p:txBody>
      </p:sp>
      <p:sp>
        <p:nvSpPr>
          <p:cNvPr id="68" name="Google Shape;68;p11"/>
          <p:cNvSpPr txBox="1">
            <a:spLocks noGrp="1"/>
          </p:cNvSpPr>
          <p:nvPr>
            <p:ph type="body" idx="1"/>
          </p:nvPr>
        </p:nvSpPr>
        <p:spPr>
          <a:xfrm>
            <a:off x="3023237" y="9875520"/>
            <a:ext cx="14156054" cy="182956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7680"/>
              <a:buNone/>
              <a:defRPr sz="7680"/>
            </a:lvl1pPr>
            <a:lvl2pPr marL="914400" lvl="1" indent="-228600" algn="l">
              <a:lnSpc>
                <a:spcPct val="90000"/>
              </a:lnSpc>
              <a:spcBef>
                <a:spcPts val="2400"/>
              </a:spcBef>
              <a:spcAft>
                <a:spcPts val="0"/>
              </a:spcAft>
              <a:buClr>
                <a:schemeClr val="dk1"/>
              </a:buClr>
              <a:buSzPts val="6720"/>
              <a:buNone/>
              <a:defRPr sz="6719"/>
            </a:lvl2pPr>
            <a:lvl3pPr marL="1371600" lvl="2" indent="-228600" algn="l">
              <a:lnSpc>
                <a:spcPct val="90000"/>
              </a:lnSpc>
              <a:spcBef>
                <a:spcPts val="2400"/>
              </a:spcBef>
              <a:spcAft>
                <a:spcPts val="0"/>
              </a:spcAft>
              <a:buClr>
                <a:schemeClr val="dk1"/>
              </a:buClr>
              <a:buSzPts val="5760"/>
              <a:buNone/>
              <a:defRPr sz="5760"/>
            </a:lvl3pPr>
            <a:lvl4pPr marL="1828800" lvl="3" indent="-228600" algn="l">
              <a:lnSpc>
                <a:spcPct val="90000"/>
              </a:lnSpc>
              <a:spcBef>
                <a:spcPts val="2400"/>
              </a:spcBef>
              <a:spcAft>
                <a:spcPts val="0"/>
              </a:spcAft>
              <a:buClr>
                <a:schemeClr val="dk1"/>
              </a:buClr>
              <a:buSzPts val="4800"/>
              <a:buNone/>
              <a:defRPr sz="4800"/>
            </a:lvl4pPr>
            <a:lvl5pPr marL="2286000" lvl="4" indent="-228600" algn="l">
              <a:lnSpc>
                <a:spcPct val="90000"/>
              </a:lnSpc>
              <a:spcBef>
                <a:spcPts val="2400"/>
              </a:spcBef>
              <a:spcAft>
                <a:spcPts val="0"/>
              </a:spcAft>
              <a:buClr>
                <a:schemeClr val="dk1"/>
              </a:buClr>
              <a:buSzPts val="4800"/>
              <a:buNone/>
              <a:defRPr sz="4800"/>
            </a:lvl5pPr>
            <a:lvl6pPr marL="2743200" lvl="5" indent="-228600" algn="l">
              <a:lnSpc>
                <a:spcPct val="90000"/>
              </a:lnSpc>
              <a:spcBef>
                <a:spcPts val="2400"/>
              </a:spcBef>
              <a:spcAft>
                <a:spcPts val="0"/>
              </a:spcAft>
              <a:buClr>
                <a:schemeClr val="dk1"/>
              </a:buClr>
              <a:buSzPts val="4800"/>
              <a:buNone/>
              <a:defRPr sz="4800"/>
            </a:lvl6pPr>
            <a:lvl7pPr marL="3200400" lvl="6" indent="-228600" algn="l">
              <a:lnSpc>
                <a:spcPct val="90000"/>
              </a:lnSpc>
              <a:spcBef>
                <a:spcPts val="2400"/>
              </a:spcBef>
              <a:spcAft>
                <a:spcPts val="0"/>
              </a:spcAft>
              <a:buClr>
                <a:schemeClr val="dk1"/>
              </a:buClr>
              <a:buSzPts val="4800"/>
              <a:buNone/>
              <a:defRPr sz="4800"/>
            </a:lvl7pPr>
            <a:lvl8pPr marL="3657600" lvl="7" indent="-228600" algn="l">
              <a:lnSpc>
                <a:spcPct val="90000"/>
              </a:lnSpc>
              <a:spcBef>
                <a:spcPts val="2400"/>
              </a:spcBef>
              <a:spcAft>
                <a:spcPts val="0"/>
              </a:spcAft>
              <a:buClr>
                <a:schemeClr val="dk1"/>
              </a:buClr>
              <a:buSzPts val="4800"/>
              <a:buNone/>
              <a:defRPr sz="4800"/>
            </a:lvl8pPr>
            <a:lvl9pPr marL="4114800" lvl="8" indent="-228600" algn="l">
              <a:lnSpc>
                <a:spcPct val="90000"/>
              </a:lnSpc>
              <a:spcBef>
                <a:spcPts val="2400"/>
              </a:spcBef>
              <a:spcAft>
                <a:spcPts val="0"/>
              </a:spcAft>
              <a:buClr>
                <a:schemeClr val="dk1"/>
              </a:buClr>
              <a:buSzPts val="4800"/>
              <a:buNone/>
              <a:defRPr sz="4800"/>
            </a:lvl9pPr>
          </a:lstStyle>
          <a:p>
            <a:endParaRPr/>
          </a:p>
        </p:txBody>
      </p:sp>
      <p:sp>
        <p:nvSpPr>
          <p:cNvPr id="69" name="Google Shape;69;p11"/>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1502390" y="278131"/>
            <a:ext cx="20886422" cy="378561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22193250" y="10968991"/>
            <a:ext cx="27896822" cy="94640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2990852" y="1779270"/>
            <a:ext cx="27896822" cy="2784348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normAutofit/>
          </a:bodyPr>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b="0" i="0" u="none" strike="noStrike" cap="none">
                <a:solidFill>
                  <a:srgbClr val="888888"/>
                </a:solidFill>
                <a:latin typeface="Calibri"/>
                <a:ea typeface="Calibri"/>
                <a:cs typeface="Calibri"/>
                <a:sym typeface="Calibri"/>
              </a:defRPr>
            </a:lvl1pPr>
            <a:lvl2pPr marL="0" marR="0" lvl="1" indent="0" algn="r" rtl="0">
              <a:spcBef>
                <a:spcPts val="0"/>
              </a:spcBef>
              <a:buNone/>
              <a:defRPr sz="5760" b="0" i="0" u="none" strike="noStrike" cap="none">
                <a:solidFill>
                  <a:srgbClr val="888888"/>
                </a:solidFill>
                <a:latin typeface="Calibri"/>
                <a:ea typeface="Calibri"/>
                <a:cs typeface="Calibri"/>
                <a:sym typeface="Calibri"/>
              </a:defRPr>
            </a:lvl2pPr>
            <a:lvl3pPr marL="0" marR="0" lvl="2" indent="0" algn="r" rtl="0">
              <a:spcBef>
                <a:spcPts val="0"/>
              </a:spcBef>
              <a:buNone/>
              <a:defRPr sz="5760" b="0" i="0" u="none" strike="noStrike" cap="none">
                <a:solidFill>
                  <a:srgbClr val="888888"/>
                </a:solidFill>
                <a:latin typeface="Calibri"/>
                <a:ea typeface="Calibri"/>
                <a:cs typeface="Calibri"/>
                <a:sym typeface="Calibri"/>
              </a:defRPr>
            </a:lvl3pPr>
            <a:lvl4pPr marL="0" marR="0" lvl="3" indent="0" algn="r" rtl="0">
              <a:spcBef>
                <a:spcPts val="0"/>
              </a:spcBef>
              <a:buNone/>
              <a:defRPr sz="5760" b="0" i="0" u="none" strike="noStrike" cap="none">
                <a:solidFill>
                  <a:srgbClr val="888888"/>
                </a:solidFill>
                <a:latin typeface="Calibri"/>
                <a:ea typeface="Calibri"/>
                <a:cs typeface="Calibri"/>
                <a:sym typeface="Calibri"/>
              </a:defRPr>
            </a:lvl4pPr>
            <a:lvl5pPr marL="0" marR="0" lvl="4" indent="0" algn="r" rtl="0">
              <a:spcBef>
                <a:spcPts val="0"/>
              </a:spcBef>
              <a:buNone/>
              <a:defRPr sz="5760" b="0" i="0" u="none" strike="noStrike" cap="none">
                <a:solidFill>
                  <a:srgbClr val="888888"/>
                </a:solidFill>
                <a:latin typeface="Calibri"/>
                <a:ea typeface="Calibri"/>
                <a:cs typeface="Calibri"/>
                <a:sym typeface="Calibri"/>
              </a:defRPr>
            </a:lvl5pPr>
            <a:lvl6pPr marL="0" marR="0" lvl="5" indent="0" algn="r" rtl="0">
              <a:spcBef>
                <a:spcPts val="0"/>
              </a:spcBef>
              <a:buNone/>
              <a:defRPr sz="5760" b="0" i="0" u="none" strike="noStrike" cap="none">
                <a:solidFill>
                  <a:srgbClr val="888888"/>
                </a:solidFill>
                <a:latin typeface="Calibri"/>
                <a:ea typeface="Calibri"/>
                <a:cs typeface="Calibri"/>
                <a:sym typeface="Calibri"/>
              </a:defRPr>
            </a:lvl6pPr>
            <a:lvl7pPr marL="0" marR="0" lvl="6" indent="0" algn="r" rtl="0">
              <a:spcBef>
                <a:spcPts val="0"/>
              </a:spcBef>
              <a:buNone/>
              <a:defRPr sz="5760" b="0" i="0" u="none" strike="noStrike" cap="none">
                <a:solidFill>
                  <a:srgbClr val="888888"/>
                </a:solidFill>
                <a:latin typeface="Calibri"/>
                <a:ea typeface="Calibri"/>
                <a:cs typeface="Calibri"/>
                <a:sym typeface="Calibri"/>
              </a:defRPr>
            </a:lvl7pPr>
            <a:lvl8pPr marL="0" marR="0" lvl="7" indent="0" algn="r" rtl="0">
              <a:spcBef>
                <a:spcPts val="0"/>
              </a:spcBef>
              <a:buNone/>
              <a:defRPr sz="5760" b="0" i="0" u="none" strike="noStrike" cap="none">
                <a:solidFill>
                  <a:srgbClr val="888888"/>
                </a:solidFill>
                <a:latin typeface="Calibri"/>
                <a:ea typeface="Calibri"/>
                <a:cs typeface="Calibri"/>
                <a:sym typeface="Calibri"/>
              </a:defRPr>
            </a:lvl8pPr>
            <a:lvl9pPr marL="0" marR="0" lvl="8" indent="0" algn="r" rtl="0">
              <a:spcBef>
                <a:spcPts val="0"/>
              </a:spcBef>
              <a:buNone/>
              <a:defRPr sz="576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 Id="rId1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6232940" y="1451955"/>
            <a:ext cx="35829426" cy="3244951"/>
          </a:xfrm>
          <a:prstGeom prst="rect">
            <a:avLst/>
          </a:prstGeom>
          <a:noFill/>
          <a:ln>
            <a:noFill/>
          </a:ln>
        </p:spPr>
        <p:txBody>
          <a:bodyPr spcFirstLastPara="1" wrap="square" lIns="91425" tIns="45700" rIns="91425" bIns="45700" anchor="t" anchorCtr="0">
            <a:spAutoFit/>
          </a:bodyPr>
          <a:lstStyle/>
          <a:p>
            <a:pPr marL="233045" marR="0">
              <a:lnSpc>
                <a:spcPct val="115000"/>
              </a:lnSpc>
              <a:spcBef>
                <a:spcPts val="1445"/>
              </a:spcBef>
              <a:spcAft>
                <a:spcPts val="0"/>
              </a:spcAft>
            </a:pPr>
            <a:r>
              <a:rPr lang="en-US" sz="8400" b="1" dirty="0">
                <a:solidFill>
                  <a:srgbClr val="222222"/>
                </a:solidFill>
                <a:effectLst/>
                <a:latin typeface="Times New Roman" panose="02020603050405020304" pitchFamily="18" charset="0"/>
                <a:ea typeface="Cambria" panose="02040503050406030204" pitchFamily="18" charset="0"/>
                <a:cs typeface="Times New Roman" panose="02020603050405020304" pitchFamily="18" charset="0"/>
              </a:rPr>
              <a:t>The Vulcans: A Reflective and Critical History of the College of Engineering's Secret Society </a:t>
            </a:r>
            <a:endParaRPr lang="en-US" sz="8400" b="1"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89" name="Google Shape;89;p1"/>
          <p:cNvSpPr txBox="1"/>
          <p:nvPr/>
        </p:nvSpPr>
        <p:spPr>
          <a:xfrm>
            <a:off x="6669029" y="4646656"/>
            <a:ext cx="35393372" cy="17541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0" i="0" u="none" strike="noStrike" cap="none" dirty="0">
                <a:solidFill>
                  <a:schemeClr val="dk1"/>
                </a:solidFill>
                <a:latin typeface="Arial"/>
                <a:ea typeface="Arial"/>
                <a:cs typeface="Arial"/>
                <a:sym typeface="Arial"/>
              </a:rPr>
              <a:t>Engineering Honors Capstone</a:t>
            </a:r>
          </a:p>
          <a:p>
            <a:pPr marL="0" marR="0" lvl="0" indent="0" algn="l" rtl="0">
              <a:spcBef>
                <a:spcPts val="0"/>
              </a:spcBef>
              <a:spcAft>
                <a:spcPts val="0"/>
              </a:spcAft>
              <a:buNone/>
            </a:pPr>
            <a:r>
              <a:rPr lang="en-US" sz="4800" b="0" i="0" u="none" strike="noStrike" cap="none" dirty="0">
                <a:solidFill>
                  <a:schemeClr val="dk1"/>
                </a:solidFill>
                <a:latin typeface="Arial"/>
                <a:ea typeface="Arial"/>
                <a:cs typeface="Arial"/>
                <a:sym typeface="Arial"/>
              </a:rPr>
              <a:t>1</a:t>
            </a:r>
            <a:r>
              <a:rPr lang="en-US" sz="4800" b="0" i="0" u="none" strike="noStrike" cap="none" baseline="30000" dirty="0">
                <a:solidFill>
                  <a:schemeClr val="dk1"/>
                </a:solidFill>
                <a:latin typeface="Arial"/>
                <a:ea typeface="Arial"/>
                <a:cs typeface="Arial"/>
                <a:sym typeface="Arial"/>
              </a:rPr>
              <a:t>st</a:t>
            </a:r>
            <a:r>
              <a:rPr lang="en-US" sz="4800" b="0" i="0" u="none" strike="noStrike" cap="none" dirty="0">
                <a:solidFill>
                  <a:schemeClr val="dk1"/>
                </a:solidFill>
                <a:latin typeface="Arial"/>
                <a:ea typeface="Arial"/>
                <a:cs typeface="Arial"/>
                <a:sym typeface="Arial"/>
              </a:rPr>
              <a:t> Jason Manassa, 2</a:t>
            </a:r>
            <a:r>
              <a:rPr lang="en-US" sz="4800" b="0" i="0" u="none" strike="noStrike" cap="none" baseline="30000" dirty="0">
                <a:solidFill>
                  <a:schemeClr val="dk1"/>
                </a:solidFill>
                <a:latin typeface="Arial"/>
                <a:ea typeface="Arial"/>
                <a:cs typeface="Arial"/>
                <a:sym typeface="Arial"/>
              </a:rPr>
              <a:t>nd</a:t>
            </a:r>
            <a:r>
              <a:rPr lang="en-US" sz="4800" b="0" i="0" u="none" strike="noStrike" cap="none" dirty="0">
                <a:solidFill>
                  <a:schemeClr val="dk1"/>
                </a:solidFill>
                <a:latin typeface="Arial"/>
                <a:ea typeface="Arial"/>
                <a:cs typeface="Arial"/>
                <a:sym typeface="Arial"/>
              </a:rPr>
              <a:t> Deirdre De La Cruz</a:t>
            </a:r>
            <a:r>
              <a:rPr lang="en-US" sz="4800" b="1" baseline="30000" dirty="0">
                <a:solidFill>
                  <a:schemeClr val="dk1"/>
                </a:solidFill>
                <a:latin typeface="Arial"/>
                <a:ea typeface="Arial"/>
                <a:cs typeface="Arial"/>
                <a:sym typeface="Arial"/>
              </a:rPr>
              <a:t>2</a:t>
            </a:r>
            <a:endParaRPr lang="en-US" sz="48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r>
              <a:rPr lang="en-US" sz="4800" b="1" baseline="30000" dirty="0">
                <a:solidFill>
                  <a:schemeClr val="dk1"/>
                </a:solidFill>
                <a:latin typeface="Arial"/>
                <a:ea typeface="Arial"/>
                <a:cs typeface="Arial"/>
                <a:sym typeface="Arial"/>
              </a:rPr>
              <a:t>1</a:t>
            </a:r>
            <a:r>
              <a:rPr lang="en-US" sz="4800" dirty="0">
                <a:solidFill>
                  <a:schemeClr val="dk1"/>
                </a:solidFill>
                <a:latin typeface="Arial"/>
                <a:ea typeface="Arial"/>
                <a:cs typeface="Arial"/>
                <a:sym typeface="Arial"/>
              </a:rPr>
              <a:t>Biomedical Engineering, University of Michigan, Ann Arbor, MI. </a:t>
            </a:r>
            <a:r>
              <a:rPr lang="en-US" sz="4800" b="1" baseline="30000" dirty="0">
                <a:solidFill>
                  <a:schemeClr val="dk1"/>
                </a:solidFill>
                <a:latin typeface="Arial"/>
                <a:ea typeface="Arial"/>
                <a:cs typeface="Arial"/>
                <a:sym typeface="Arial"/>
              </a:rPr>
              <a:t>2</a:t>
            </a:r>
            <a:r>
              <a:rPr lang="en-US" sz="4800" dirty="0">
                <a:solidFill>
                  <a:schemeClr val="dk1"/>
                </a:solidFill>
                <a:latin typeface="Arial"/>
                <a:ea typeface="Arial"/>
                <a:cs typeface="Arial"/>
                <a:sym typeface="Arial"/>
              </a:rPr>
              <a:t>History, University of Michigan, Ann Arbor, MI</a:t>
            </a:r>
          </a:p>
          <a:p>
            <a:pPr marL="0" marR="0" lvl="0" indent="0" algn="l" rtl="0">
              <a:spcBef>
                <a:spcPts val="0"/>
              </a:spcBef>
              <a:spcAft>
                <a:spcPts val="0"/>
              </a:spcAft>
              <a:buNone/>
            </a:pPr>
            <a:endParaRPr lang="en-US" sz="4800" dirty="0">
              <a:solidFill>
                <a:schemeClr val="dk1"/>
              </a:solidFill>
            </a:endParaRPr>
          </a:p>
        </p:txBody>
      </p:sp>
      <p:sp>
        <p:nvSpPr>
          <p:cNvPr id="91" name="Google Shape;91;p1"/>
          <p:cNvSpPr txBox="1"/>
          <p:nvPr/>
        </p:nvSpPr>
        <p:spPr>
          <a:xfrm>
            <a:off x="1828800" y="7315200"/>
            <a:ext cx="12801600" cy="92333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a:solidFill>
                  <a:srgbClr val="FFC000"/>
                </a:solidFill>
                <a:latin typeface="Arial"/>
                <a:ea typeface="Arial"/>
                <a:cs typeface="Arial"/>
                <a:sym typeface="Arial"/>
              </a:rPr>
              <a:t>Introduction	</a:t>
            </a:r>
            <a:endParaRPr/>
          </a:p>
        </p:txBody>
      </p:sp>
      <p:sp>
        <p:nvSpPr>
          <p:cNvPr id="92" name="Google Shape;92;p1"/>
          <p:cNvSpPr/>
          <p:nvPr/>
        </p:nvSpPr>
        <p:spPr>
          <a:xfrm>
            <a:off x="1828800" y="8722639"/>
            <a:ext cx="12801600" cy="10926028"/>
          </a:xfrm>
          <a:prstGeom prst="rect">
            <a:avLst/>
          </a:prstGeom>
          <a:noFill/>
          <a:ln>
            <a:noFill/>
          </a:ln>
        </p:spPr>
        <p:txBody>
          <a:bodyPr spcFirstLastPara="1" wrap="square" lIns="91425" tIns="45700" rIns="91425" bIns="45700" anchor="t" anchorCtr="0">
            <a:spAutoFit/>
          </a:bodyPr>
          <a:lstStyle/>
          <a:p>
            <a:pPr rtl="0">
              <a:spcBef>
                <a:spcPts val="0"/>
              </a:spcBef>
              <a:spcAft>
                <a:spcPts val="0"/>
              </a:spcAft>
            </a:pPr>
            <a:r>
              <a:rPr lang="en-US" sz="3200" b="0" i="0" u="none" strike="noStrike" dirty="0">
                <a:solidFill>
                  <a:srgbClr val="000000"/>
                </a:solidFill>
                <a:effectLst/>
                <a:latin typeface="+mn-lt"/>
              </a:rPr>
              <a:t>The Vulcans, a senior engineering honorary society, was organized in 1904. In addition to social activities, the society raises money for scholarships for engineering students.</a:t>
            </a:r>
            <a:endParaRPr lang="en-US" sz="3200" b="0" dirty="0">
              <a:effectLst/>
              <a:latin typeface="+mn-lt"/>
            </a:endParaRPr>
          </a:p>
          <a:p>
            <a:pPr rtl="0">
              <a:spcBef>
                <a:spcPts val="0"/>
              </a:spcBef>
              <a:spcAft>
                <a:spcPts val="0"/>
              </a:spcAft>
            </a:pPr>
            <a:br>
              <a:rPr lang="en-US" sz="3200" dirty="0">
                <a:latin typeface="+mn-lt"/>
              </a:rPr>
            </a:br>
            <a:r>
              <a:rPr lang="en-US" sz="3200" b="0" i="0" u="none" strike="noStrike" dirty="0">
                <a:solidFill>
                  <a:srgbClr val="000000"/>
                </a:solidFill>
                <a:effectLst/>
                <a:latin typeface="+mn-lt"/>
              </a:rPr>
              <a:t>Three kinds of membership were established: active, graduate, and honorary. Scholarship is not the sole requirement for initiation; a candidate must be popular and active in both scholastic and social affairs in the College of Engineering to be considered for membership. </a:t>
            </a:r>
          </a:p>
          <a:p>
            <a:pPr rtl="0">
              <a:spcBef>
                <a:spcPts val="0"/>
              </a:spcBef>
              <a:spcAft>
                <a:spcPts val="0"/>
              </a:spcAft>
            </a:pPr>
            <a:endParaRPr lang="en-US" sz="3200" dirty="0">
              <a:latin typeface="+mn-lt"/>
            </a:endParaRPr>
          </a:p>
          <a:p>
            <a:pPr rtl="0">
              <a:spcBef>
                <a:spcPts val="0"/>
              </a:spcBef>
              <a:spcAft>
                <a:spcPts val="0"/>
              </a:spcAft>
            </a:pPr>
            <a:r>
              <a:rPr lang="en-US" sz="3200" b="0" i="0" u="none" strike="noStrike" dirty="0">
                <a:solidFill>
                  <a:srgbClr val="000000"/>
                </a:solidFill>
                <a:effectLst/>
                <a:latin typeface="+mn-lt"/>
              </a:rPr>
              <a:t>Meetings were held in the Vulcan room in the tower of the Michigan Union until 2000 when they were told to vacate the building.  Since 2010, no written records from the organization have surfaced leading to a mystery as to their current whereabouts. </a:t>
            </a:r>
            <a:endParaRPr lang="en-US" sz="3200" dirty="0">
              <a:latin typeface="+mn-lt"/>
            </a:endParaRPr>
          </a:p>
          <a:p>
            <a:endParaRPr lang="en-US" sz="3200" dirty="0">
              <a:solidFill>
                <a:schemeClr val="dk1"/>
              </a:solidFill>
              <a:latin typeface="+mn-lt"/>
            </a:endParaRPr>
          </a:p>
          <a:p>
            <a:r>
              <a:rPr lang="en-US" sz="3200" b="0" i="0" u="none" strike="noStrike" dirty="0">
                <a:solidFill>
                  <a:srgbClr val="000000"/>
                </a:solidFill>
                <a:effectLst/>
                <a:latin typeface="+mn-lt"/>
              </a:rPr>
              <a:t>Aside from providing its members with this form of fellowship and inspiration, the society's principal active function is to participate in student affairs of the College of Engineering and of the University as a whole, in cooperation with the other honorary societies on the campus. Engineering Deans and Professors are regularly offered membership and Google cofounder Larry Page was one of the hundreds of Vulcan alumni making a difference in their respective engineering fields.</a:t>
            </a:r>
            <a:endParaRPr sz="3200" dirty="0">
              <a:solidFill>
                <a:schemeClr val="dk1"/>
              </a:solidFill>
              <a:latin typeface="+mn-lt"/>
            </a:endParaRPr>
          </a:p>
        </p:txBody>
      </p:sp>
      <p:sp>
        <p:nvSpPr>
          <p:cNvPr id="95" name="Google Shape;95;p1"/>
          <p:cNvSpPr txBox="1"/>
          <p:nvPr/>
        </p:nvSpPr>
        <p:spPr>
          <a:xfrm>
            <a:off x="1828800" y="25184100"/>
            <a:ext cx="12801600" cy="92340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a:solidFill>
                  <a:srgbClr val="FFC000"/>
                </a:solidFill>
                <a:latin typeface="Arial"/>
                <a:ea typeface="Arial"/>
                <a:cs typeface="Arial"/>
                <a:sym typeface="Arial"/>
              </a:rPr>
              <a:t>Objectives	</a:t>
            </a:r>
            <a:endParaRPr/>
          </a:p>
        </p:txBody>
      </p:sp>
      <p:sp>
        <p:nvSpPr>
          <p:cNvPr id="96" name="Google Shape;96;p1"/>
          <p:cNvSpPr/>
          <p:nvPr/>
        </p:nvSpPr>
        <p:spPr>
          <a:xfrm>
            <a:off x="1828800" y="26822400"/>
            <a:ext cx="12801600" cy="5016718"/>
          </a:xfrm>
          <a:prstGeom prst="rect">
            <a:avLst/>
          </a:prstGeom>
          <a:noFill/>
          <a:ln>
            <a:noFill/>
          </a:ln>
        </p:spPr>
        <p:txBody>
          <a:bodyPr spcFirstLastPara="1" wrap="square" lIns="91425" tIns="45700" rIns="91425" bIns="45700" anchor="t" anchorCtr="0">
            <a:spAutoFit/>
          </a:bodyPr>
          <a:lstStyle/>
          <a:p>
            <a:pPr marL="617195" marR="0" lvl="0" indent="-617195" algn="just" rtl="0">
              <a:spcBef>
                <a:spcPts val="0"/>
              </a:spcBef>
              <a:spcAft>
                <a:spcPts val="0"/>
              </a:spcAft>
              <a:buClr>
                <a:schemeClr val="dk1"/>
              </a:buClr>
              <a:buSzPts val="3200"/>
              <a:buFont typeface="Calibri"/>
              <a:buAutoNum type="arabicPeriod"/>
            </a:pPr>
            <a:r>
              <a:rPr lang="en-US" sz="3200" dirty="0">
                <a:solidFill>
                  <a:schemeClr val="dk1"/>
                </a:solidFill>
              </a:rPr>
              <a:t>Compile and publish the first public record of the Vulcans available to anyone interested in the society’s history</a:t>
            </a:r>
          </a:p>
          <a:p>
            <a:pPr marL="617195" marR="0" lvl="0" indent="-617195" algn="just" rtl="0">
              <a:spcBef>
                <a:spcPts val="0"/>
              </a:spcBef>
              <a:spcAft>
                <a:spcPts val="0"/>
              </a:spcAft>
              <a:buClr>
                <a:schemeClr val="dk1"/>
              </a:buClr>
              <a:buSzPts val="3200"/>
              <a:buFont typeface="Calibri"/>
              <a:buAutoNum type="arabicPeriod"/>
            </a:pPr>
            <a:r>
              <a:rPr lang="en-US" sz="3200" dirty="0">
                <a:solidFill>
                  <a:schemeClr val="dk1"/>
                </a:solidFill>
              </a:rPr>
              <a:t>Work to discern current Vulcan members and gather primary accounts on their current activities and their more recent contributions to the College of Engineering</a:t>
            </a:r>
          </a:p>
          <a:p>
            <a:pPr marL="617195" marR="0" lvl="0" indent="-617195" algn="just" rtl="0">
              <a:spcBef>
                <a:spcPts val="0"/>
              </a:spcBef>
              <a:spcAft>
                <a:spcPts val="0"/>
              </a:spcAft>
              <a:buClr>
                <a:schemeClr val="dk1"/>
              </a:buClr>
              <a:buSzPts val="3200"/>
              <a:buFont typeface="Calibri"/>
              <a:buAutoNum type="arabicPeriod"/>
            </a:pPr>
            <a:r>
              <a:rPr lang="en-US" sz="3200" dirty="0">
                <a:solidFill>
                  <a:schemeClr val="dk1"/>
                </a:solidFill>
              </a:rPr>
              <a:t>Shine a light on problematic practices of the Vulcans’ past that reflected the College of Engineering and people of color poorly</a:t>
            </a:r>
          </a:p>
          <a:p>
            <a:pPr marL="617195" marR="0" lvl="0" indent="-617195" algn="just" rtl="0">
              <a:spcBef>
                <a:spcPts val="0"/>
              </a:spcBef>
              <a:spcAft>
                <a:spcPts val="0"/>
              </a:spcAft>
              <a:buClr>
                <a:schemeClr val="dk1"/>
              </a:buClr>
              <a:buSzPts val="3200"/>
              <a:buFont typeface="Calibri"/>
              <a:buAutoNum type="arabicPeriod"/>
            </a:pPr>
            <a:r>
              <a:rPr lang="en-US" sz="3200" dirty="0">
                <a:solidFill>
                  <a:schemeClr val="dk1"/>
                </a:solidFill>
              </a:rPr>
              <a:t>Provide the Vulcans with a more comprehensive overview of their organization’s history that is unbiased in its portrayal of past traditions and events</a:t>
            </a:r>
            <a:endParaRPr lang="en-US" dirty="0"/>
          </a:p>
        </p:txBody>
      </p:sp>
      <p:sp>
        <p:nvSpPr>
          <p:cNvPr id="97" name="Google Shape;97;p1"/>
          <p:cNvSpPr txBox="1"/>
          <p:nvPr/>
        </p:nvSpPr>
        <p:spPr>
          <a:xfrm>
            <a:off x="15544800" y="7330057"/>
            <a:ext cx="12801600" cy="92333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a:solidFill>
                  <a:srgbClr val="FFC000"/>
                </a:solidFill>
                <a:latin typeface="Arial"/>
                <a:ea typeface="Arial"/>
                <a:cs typeface="Arial"/>
                <a:sym typeface="Arial"/>
              </a:rPr>
              <a:t>Materials and Methods</a:t>
            </a:r>
            <a:endParaRPr/>
          </a:p>
        </p:txBody>
      </p:sp>
      <p:sp>
        <p:nvSpPr>
          <p:cNvPr id="98" name="Google Shape;98;p1"/>
          <p:cNvSpPr/>
          <p:nvPr/>
        </p:nvSpPr>
        <p:spPr>
          <a:xfrm>
            <a:off x="15544800" y="8706854"/>
            <a:ext cx="12801600" cy="304694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dirty="0">
                <a:solidFill>
                  <a:schemeClr val="dk1"/>
                </a:solidFill>
                <a:latin typeface="Arial"/>
                <a:ea typeface="Arial"/>
                <a:cs typeface="Arial"/>
                <a:sym typeface="Arial"/>
              </a:rPr>
              <a:t>Regular trips to the Bentley Historical Library on North Campus were how I collected and found my sources.  I used only primary/secondary source documents when constructing my history of the Vulcans.  Additionally, I utilized the Michigan Daily online newspaper database to chronical additional “unfavorable” events not recorded by the Vulcans, such as their arrest during the 1934 initiation.</a:t>
            </a:r>
            <a:endParaRPr dirty="0"/>
          </a:p>
        </p:txBody>
      </p:sp>
      <p:sp>
        <p:nvSpPr>
          <p:cNvPr id="99" name="Google Shape;99;p1"/>
          <p:cNvSpPr txBox="1"/>
          <p:nvPr/>
        </p:nvSpPr>
        <p:spPr>
          <a:xfrm>
            <a:off x="15544800" y="15087734"/>
            <a:ext cx="12801600" cy="92340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dirty="0">
                <a:solidFill>
                  <a:srgbClr val="FFC000"/>
                </a:solidFill>
              </a:rPr>
              <a:t>Results</a:t>
            </a:r>
            <a:endParaRPr dirty="0"/>
          </a:p>
        </p:txBody>
      </p:sp>
      <p:sp>
        <p:nvSpPr>
          <p:cNvPr id="100" name="Google Shape;100;p1"/>
          <p:cNvSpPr txBox="1"/>
          <p:nvPr/>
        </p:nvSpPr>
        <p:spPr>
          <a:xfrm>
            <a:off x="15544798" y="16467083"/>
            <a:ext cx="12801600" cy="2616237"/>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3200" dirty="0">
                <a:solidFill>
                  <a:schemeClr val="dk1"/>
                </a:solidFill>
              </a:rPr>
              <a:t>A 54 page document comprising the Vulcans History from 1904-2022 was compiled and reflects both the attitudes of the time when sources were written, alongside modern reflections on the Vulcan’s past.  The Vulcans were instrumental in organizing College of Engineering events, funding community projects, and supporting the University Hospital through donations and entertainment for the sick.  The society has generated a variety of initiation rituals that change with the times based on availability to certain venues, and the campus climate towards certain aspects of initiation.  </a:t>
            </a:r>
          </a:p>
          <a:p>
            <a:pPr marL="0" marR="0" lvl="0" indent="0" algn="just" rtl="0">
              <a:spcBef>
                <a:spcPts val="0"/>
              </a:spcBef>
              <a:spcAft>
                <a:spcPts val="0"/>
              </a:spcAft>
              <a:buNone/>
            </a:pPr>
            <a:endParaRPr lang="en-US" sz="3200" dirty="0">
              <a:solidFill>
                <a:schemeClr val="dk1"/>
              </a:solidFill>
            </a:endParaRPr>
          </a:p>
          <a:p>
            <a:pPr marL="0" marR="0" lvl="0" indent="0" algn="just" rtl="0">
              <a:spcBef>
                <a:spcPts val="0"/>
              </a:spcBef>
              <a:spcAft>
                <a:spcPts val="0"/>
              </a:spcAft>
              <a:buNone/>
            </a:pPr>
            <a:r>
              <a:rPr lang="en-US" sz="3200" dirty="0">
                <a:solidFill>
                  <a:schemeClr val="dk1"/>
                </a:solidFill>
              </a:rPr>
              <a:t>The group used to cover themselves in crankcase and ash to imitate the trials of Vulcan, but it gave the group an image of blackface.  Vulcan members also would wear pointy hoods during initiation that scared away potential recruits due to the appearance of KKK iconography.  Despite the Vulcans best intentions, these among other controversies forced the group to go into secrecy, a period that they still have not come out of.  The group was ahead of other societies on campus, inducting its first black member in 1968 and first female member in 1972. They remain the last secret society on campus after the 2021 dissolution of the Order of Angell (formerly </a:t>
            </a:r>
            <a:r>
              <a:rPr lang="en-US" sz="3200" dirty="0" err="1">
                <a:solidFill>
                  <a:schemeClr val="dk1"/>
                </a:solidFill>
              </a:rPr>
              <a:t>Michigamua</a:t>
            </a:r>
            <a:r>
              <a:rPr lang="en-US" sz="3200" dirty="0">
                <a:solidFill>
                  <a:schemeClr val="dk1"/>
                </a:solidFill>
              </a:rPr>
              <a:t>) and Adara (formerly Phoenix) groups amid similar controversy. </a:t>
            </a:r>
            <a:endParaRPr lang="en-US" sz="1200" dirty="0"/>
          </a:p>
        </p:txBody>
      </p:sp>
      <p:sp>
        <p:nvSpPr>
          <p:cNvPr id="101" name="Google Shape;101;p1"/>
          <p:cNvSpPr txBox="1"/>
          <p:nvPr/>
        </p:nvSpPr>
        <p:spPr>
          <a:xfrm>
            <a:off x="15482832" y="31902600"/>
            <a:ext cx="12863566"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Arial"/>
                <a:ea typeface="Arial"/>
                <a:cs typeface="Arial"/>
                <a:sym typeface="Arial"/>
              </a:rPr>
              <a:t>Figure 2</a:t>
            </a:r>
            <a:r>
              <a:rPr lang="en-US" sz="2800" dirty="0">
                <a:solidFill>
                  <a:schemeClr val="dk1"/>
                </a:solidFill>
                <a:latin typeface="Arial"/>
                <a:ea typeface="Arial"/>
                <a:cs typeface="Arial"/>
                <a:sym typeface="Arial"/>
              </a:rPr>
              <a:t>: Torch burning ceremony during initiation</a:t>
            </a:r>
            <a:r>
              <a:rPr lang="en-US" sz="2800" dirty="0">
                <a:solidFill>
                  <a:schemeClr val="dk1"/>
                </a:solidFill>
              </a:rPr>
              <a:t> (left) </a:t>
            </a:r>
            <a:r>
              <a:rPr lang="en-US" sz="2800" dirty="0">
                <a:solidFill>
                  <a:schemeClr val="dk1"/>
                </a:solidFill>
                <a:latin typeface="Arial"/>
                <a:ea typeface="Arial"/>
                <a:cs typeface="Arial"/>
                <a:sym typeface="Arial"/>
              </a:rPr>
              <a:t>first black member (right)</a:t>
            </a:r>
            <a:endParaRPr sz="1800" dirty="0"/>
          </a:p>
          <a:p>
            <a:pPr marL="0" marR="0" lvl="0" indent="0" algn="ctr" rtl="0">
              <a:spcBef>
                <a:spcPts val="0"/>
              </a:spcBef>
              <a:spcAft>
                <a:spcPts val="0"/>
              </a:spcAft>
              <a:buNone/>
            </a:pPr>
            <a:endParaRPr sz="2800" dirty="0">
              <a:solidFill>
                <a:schemeClr val="dk1"/>
              </a:solidFill>
              <a:latin typeface="Arial"/>
              <a:ea typeface="Arial"/>
              <a:cs typeface="Arial"/>
              <a:sym typeface="Arial"/>
            </a:endParaRPr>
          </a:p>
        </p:txBody>
      </p:sp>
      <p:sp>
        <p:nvSpPr>
          <p:cNvPr id="107" name="Google Shape;107;p1"/>
          <p:cNvSpPr txBox="1"/>
          <p:nvPr/>
        </p:nvSpPr>
        <p:spPr>
          <a:xfrm>
            <a:off x="29123640" y="15107522"/>
            <a:ext cx="12801600" cy="92340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dirty="0">
                <a:solidFill>
                  <a:srgbClr val="FFC000"/>
                </a:solidFill>
              </a:rPr>
              <a:t>Discussion and Conclusions</a:t>
            </a:r>
            <a:endParaRPr dirty="0"/>
          </a:p>
        </p:txBody>
      </p:sp>
      <p:sp>
        <p:nvSpPr>
          <p:cNvPr id="108" name="Google Shape;108;p1"/>
          <p:cNvSpPr txBox="1"/>
          <p:nvPr/>
        </p:nvSpPr>
        <p:spPr>
          <a:xfrm>
            <a:off x="29123640" y="16364220"/>
            <a:ext cx="12801600" cy="60015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3200" dirty="0">
                <a:solidFill>
                  <a:srgbClr val="000000"/>
                </a:solidFill>
                <a:latin typeface="Arial"/>
                <a:ea typeface="Arial"/>
                <a:cs typeface="Arial"/>
                <a:sym typeface="Arial"/>
              </a:rPr>
              <a:t>Overall, the Vulcans were founded with the goal of aiding the College of Engineering, and their focus on public service has resulted in many parts of College life that seem standard to students today.  They founded the Honor Council, helped raise funds for construction projects on campus, and worked alongside other student groups and Engineering Student Government to host events that benefit and welcome all students.  Similar to other societies however, the have a past riddled with controversy and have chosen to plunge into secrecy rather than formally apologize and implement transparency into their dealings.  Other societies that have adopted openness have dissolved completely, so the Vulcans secrecy may also be the success to their longevity.  Today the Vulcans remain an active, yet elusive, part of student life for Michigan Engineering students.</a:t>
            </a:r>
            <a:endParaRPr dirty="0"/>
          </a:p>
        </p:txBody>
      </p:sp>
      <p:sp>
        <p:nvSpPr>
          <p:cNvPr id="109" name="Google Shape;109;p1"/>
          <p:cNvSpPr txBox="1"/>
          <p:nvPr/>
        </p:nvSpPr>
        <p:spPr>
          <a:xfrm>
            <a:off x="29123640" y="29017002"/>
            <a:ext cx="12801600" cy="923400"/>
          </a:xfrm>
          <a:prstGeom prst="rect">
            <a:avLst/>
          </a:prstGeom>
          <a:solidFill>
            <a:srgbClr val="00274C"/>
          </a:solid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5400" b="1" dirty="0">
                <a:solidFill>
                  <a:srgbClr val="FFC000"/>
                </a:solidFill>
              </a:rPr>
              <a:t>Acknowledgements</a:t>
            </a:r>
            <a:endParaRPr dirty="0"/>
          </a:p>
        </p:txBody>
      </p:sp>
      <p:sp>
        <p:nvSpPr>
          <p:cNvPr id="110" name="Google Shape;110;p1"/>
          <p:cNvSpPr txBox="1"/>
          <p:nvPr/>
        </p:nvSpPr>
        <p:spPr>
          <a:xfrm>
            <a:off x="29123640" y="30343258"/>
            <a:ext cx="12801600" cy="10158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3400" dirty="0">
                <a:solidFill>
                  <a:schemeClr val="dk1"/>
                </a:solidFill>
                <a:latin typeface="Arial"/>
                <a:ea typeface="Arial"/>
                <a:cs typeface="Arial"/>
                <a:sym typeface="Arial"/>
              </a:rPr>
              <a:t>I would like to thank the University of Michigan Bentley Library for its resources on Vulcan histor</a:t>
            </a:r>
            <a:r>
              <a:rPr lang="en-US" sz="3400" dirty="0">
                <a:solidFill>
                  <a:schemeClr val="dk1"/>
                </a:solidFill>
              </a:rPr>
              <a:t>y. I would also like to thank Dr. De La Cruz from the Department of History for her mentorship</a:t>
            </a:r>
            <a:endParaRPr dirty="0"/>
          </a:p>
        </p:txBody>
      </p:sp>
      <p:pic>
        <p:nvPicPr>
          <p:cNvPr id="3" name="Picture 2" descr="Logo&#10;&#10;Description automatically generated">
            <a:extLst>
              <a:ext uri="{FF2B5EF4-FFF2-40B4-BE49-F238E27FC236}">
                <a16:creationId xmlns:a16="http://schemas.microsoft.com/office/drawing/2014/main" id="{328414DF-07BD-4212-8346-B59B6F01A34E}"/>
              </a:ext>
            </a:extLst>
          </p:cNvPr>
          <p:cNvPicPr>
            <a:picLocks noChangeAspect="1"/>
          </p:cNvPicPr>
          <p:nvPr/>
        </p:nvPicPr>
        <p:blipFill rotWithShape="1">
          <a:blip r:embed="rId3"/>
          <a:srcRect l="8377" r="3401"/>
          <a:stretch/>
        </p:blipFill>
        <p:spPr>
          <a:xfrm>
            <a:off x="1828798" y="914388"/>
            <a:ext cx="4840231" cy="5486412"/>
          </a:xfrm>
          <a:prstGeom prst="rect">
            <a:avLst/>
          </a:prstGeom>
        </p:spPr>
      </p:pic>
      <p:pic>
        <p:nvPicPr>
          <p:cNvPr id="1026" name="Picture 2">
            <a:extLst>
              <a:ext uri="{FF2B5EF4-FFF2-40B4-BE49-F238E27FC236}">
                <a16:creationId xmlns:a16="http://schemas.microsoft.com/office/drawing/2014/main" id="{C2542441-C5EE-4A85-AF02-81E5272317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354" r="2263" b="13744"/>
          <a:stretch/>
        </p:blipFill>
        <p:spPr bwMode="auto">
          <a:xfrm>
            <a:off x="4367650" y="19915891"/>
            <a:ext cx="7723900" cy="50009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4A639AD-464B-4E8A-A984-454095F6AD9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2570"/>
          <a:stretch/>
        </p:blipFill>
        <p:spPr bwMode="auto">
          <a:xfrm>
            <a:off x="15482832" y="12006972"/>
            <a:ext cx="6970782" cy="1693256"/>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101;p1">
            <a:extLst>
              <a:ext uri="{FF2B5EF4-FFF2-40B4-BE49-F238E27FC236}">
                <a16:creationId xmlns:a16="http://schemas.microsoft.com/office/drawing/2014/main" id="{C4F28E9F-CA70-4F4D-B9FB-8A19F62EEB73}"/>
              </a:ext>
            </a:extLst>
          </p:cNvPr>
          <p:cNvSpPr txBox="1"/>
          <p:nvPr/>
        </p:nvSpPr>
        <p:spPr>
          <a:xfrm>
            <a:off x="15544796" y="13872671"/>
            <a:ext cx="12801602"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Arial"/>
                <a:ea typeface="Arial"/>
                <a:cs typeface="Arial"/>
                <a:sym typeface="Arial"/>
              </a:rPr>
              <a:t>Figure 1: </a:t>
            </a:r>
            <a:r>
              <a:rPr lang="en-US" sz="2800" dirty="0">
                <a:solidFill>
                  <a:schemeClr val="dk1"/>
                </a:solidFill>
                <a:latin typeface="Arial"/>
                <a:ea typeface="Arial"/>
                <a:cs typeface="Arial"/>
                <a:sym typeface="Arial"/>
              </a:rPr>
              <a:t>Original Vulcan image for the 1904 </a:t>
            </a:r>
            <a:r>
              <a:rPr lang="en-US" sz="2800" dirty="0" err="1">
                <a:solidFill>
                  <a:schemeClr val="dk1"/>
                </a:solidFill>
                <a:latin typeface="Arial"/>
                <a:ea typeface="Arial"/>
                <a:cs typeface="Arial"/>
                <a:sym typeface="Arial"/>
              </a:rPr>
              <a:t>Michiganensian</a:t>
            </a:r>
            <a:r>
              <a:rPr lang="en-US" sz="2800" dirty="0">
                <a:solidFill>
                  <a:schemeClr val="dk1"/>
                </a:solidFill>
                <a:latin typeface="Arial"/>
                <a:ea typeface="Arial"/>
                <a:cs typeface="Arial"/>
                <a:sym typeface="Arial"/>
              </a:rPr>
              <a:t> yearbook next to later Anvil iconography</a:t>
            </a:r>
            <a:endParaRPr sz="1800" dirty="0"/>
          </a:p>
          <a:p>
            <a:pPr marL="0" marR="0" lvl="0" indent="0" algn="ctr" rtl="0">
              <a:spcBef>
                <a:spcPts val="0"/>
              </a:spcBef>
              <a:spcAft>
                <a:spcPts val="0"/>
              </a:spcAft>
              <a:buNone/>
            </a:pPr>
            <a:endParaRPr sz="2800" dirty="0">
              <a:solidFill>
                <a:schemeClr val="dk1"/>
              </a:solidFill>
              <a:latin typeface="Arial"/>
              <a:ea typeface="Arial"/>
              <a:cs typeface="Arial"/>
              <a:sym typeface="Arial"/>
            </a:endParaRPr>
          </a:p>
        </p:txBody>
      </p:sp>
      <p:pic>
        <p:nvPicPr>
          <p:cNvPr id="1032" name="Picture 8">
            <a:extLst>
              <a:ext uri="{FF2B5EF4-FFF2-40B4-BE49-F238E27FC236}">
                <a16:creationId xmlns:a16="http://schemas.microsoft.com/office/drawing/2014/main" id="{607A6748-E18F-4B65-930A-3894CDC9396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990" r="19858" b="87106"/>
          <a:stretch/>
        </p:blipFill>
        <p:spPr bwMode="auto">
          <a:xfrm>
            <a:off x="22864693" y="11701373"/>
            <a:ext cx="4655483" cy="201419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0A01297-75BA-4C05-A5D7-1E42CDF96E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44798" y="26822400"/>
            <a:ext cx="7178042" cy="503418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8433A79-FE99-471D-8E94-2AADDFCEC9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38276" y="26822400"/>
            <a:ext cx="4008122" cy="503830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3252219F-1DC9-458A-91C3-A7FFCB3D636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560" t="14490" r="4959"/>
          <a:stretch/>
        </p:blipFill>
        <p:spPr bwMode="auto">
          <a:xfrm>
            <a:off x="29260800" y="7330057"/>
            <a:ext cx="8250294" cy="654261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826AF338-26CA-4404-B29F-B07825EE6D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502081" y="7330056"/>
            <a:ext cx="4560285" cy="6542614"/>
          </a:xfrm>
          <a:prstGeom prst="rect">
            <a:avLst/>
          </a:prstGeom>
          <a:noFill/>
          <a:extLst>
            <a:ext uri="{909E8E84-426E-40DD-AFC4-6F175D3DCCD1}">
              <a14:hiddenFill xmlns:a14="http://schemas.microsoft.com/office/drawing/2010/main">
                <a:solidFill>
                  <a:srgbClr val="FFFFFF"/>
                </a:solidFill>
              </a14:hiddenFill>
            </a:ext>
          </a:extLst>
        </p:spPr>
      </p:pic>
      <p:sp>
        <p:nvSpPr>
          <p:cNvPr id="39" name="Google Shape;101;p1">
            <a:extLst>
              <a:ext uri="{FF2B5EF4-FFF2-40B4-BE49-F238E27FC236}">
                <a16:creationId xmlns:a16="http://schemas.microsoft.com/office/drawing/2014/main" id="{07AFCEA9-189D-4F12-BBDE-660B5224A9A5}"/>
              </a:ext>
            </a:extLst>
          </p:cNvPr>
          <p:cNvSpPr txBox="1"/>
          <p:nvPr/>
        </p:nvSpPr>
        <p:spPr>
          <a:xfrm>
            <a:off x="29260796" y="14091899"/>
            <a:ext cx="12801570"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Arial"/>
                <a:ea typeface="Arial"/>
                <a:cs typeface="Arial"/>
                <a:sym typeface="Arial"/>
              </a:rPr>
              <a:t>Figure 3</a:t>
            </a:r>
            <a:r>
              <a:rPr lang="en-US" sz="2800" dirty="0">
                <a:solidFill>
                  <a:schemeClr val="dk1"/>
                </a:solidFill>
                <a:latin typeface="Arial"/>
                <a:ea typeface="Arial"/>
                <a:cs typeface="Arial"/>
                <a:sym typeface="Arial"/>
              </a:rPr>
              <a:t>: Vulcan meeting in Union room prior to bein</a:t>
            </a:r>
            <a:r>
              <a:rPr lang="en-US" sz="2800" dirty="0">
                <a:solidFill>
                  <a:schemeClr val="dk1"/>
                </a:solidFill>
              </a:rPr>
              <a:t>g removed (left) </a:t>
            </a:r>
            <a:r>
              <a:rPr lang="en-US" sz="2800" dirty="0">
                <a:solidFill>
                  <a:schemeClr val="dk1"/>
                </a:solidFill>
                <a:latin typeface="Arial"/>
                <a:ea typeface="Arial"/>
                <a:cs typeface="Arial"/>
                <a:sym typeface="Arial"/>
              </a:rPr>
              <a:t>Anvil used in initiation now sits in fron</a:t>
            </a:r>
            <a:r>
              <a:rPr lang="en-US" sz="2800" dirty="0">
                <a:solidFill>
                  <a:schemeClr val="dk1"/>
                </a:solidFill>
              </a:rPr>
              <a:t>t of EECS building on North Campus </a:t>
            </a:r>
            <a:r>
              <a:rPr lang="en-US" sz="2800" dirty="0">
                <a:solidFill>
                  <a:schemeClr val="dk1"/>
                </a:solidFill>
                <a:latin typeface="Arial"/>
                <a:ea typeface="Arial"/>
                <a:cs typeface="Arial"/>
                <a:sym typeface="Arial"/>
              </a:rPr>
              <a:t>(right)</a:t>
            </a:r>
            <a:endParaRPr sz="1800" dirty="0"/>
          </a:p>
          <a:p>
            <a:pPr marL="0" marR="0" lvl="0" indent="0" algn="ctr" rtl="0">
              <a:spcBef>
                <a:spcPts val="0"/>
              </a:spcBef>
              <a:spcAft>
                <a:spcPts val="0"/>
              </a:spcAft>
              <a:buNone/>
            </a:pPr>
            <a:endParaRPr sz="2800" dirty="0">
              <a:solidFill>
                <a:schemeClr val="dk1"/>
              </a:solidFill>
              <a:latin typeface="Arial"/>
              <a:ea typeface="Arial"/>
              <a:cs typeface="Arial"/>
              <a:sym typeface="Arial"/>
            </a:endParaRPr>
          </a:p>
        </p:txBody>
      </p:sp>
      <p:pic>
        <p:nvPicPr>
          <p:cNvPr id="1044" name="Picture 20">
            <a:extLst>
              <a:ext uri="{FF2B5EF4-FFF2-40B4-BE49-F238E27FC236}">
                <a16:creationId xmlns:a16="http://schemas.microsoft.com/office/drawing/2014/main" id="{534D5056-35BD-4DFB-AC91-6F274AD80FD6}"/>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rcRect l="4110" t="5173" r="3196" b="14563"/>
          <a:stretch/>
        </p:blipFill>
        <p:spPr bwMode="auto">
          <a:xfrm>
            <a:off x="35850281" y="22877961"/>
            <a:ext cx="5992528" cy="457689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7AAD690E-6FA9-48A0-9EC2-AEE61E7B9E87}"/>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169358" y="22877960"/>
            <a:ext cx="6696914" cy="4576899"/>
          </a:xfrm>
          <a:prstGeom prst="rect">
            <a:avLst/>
          </a:prstGeom>
          <a:noFill/>
          <a:extLst>
            <a:ext uri="{909E8E84-426E-40DD-AFC4-6F175D3DCCD1}">
              <a14:hiddenFill xmlns:a14="http://schemas.microsoft.com/office/drawing/2010/main">
                <a:solidFill>
                  <a:srgbClr val="FFFFFF"/>
                </a:solidFill>
              </a14:hiddenFill>
            </a:ext>
          </a:extLst>
        </p:spPr>
      </p:pic>
      <p:sp>
        <p:nvSpPr>
          <p:cNvPr id="42" name="Google Shape;101;p1">
            <a:extLst>
              <a:ext uri="{FF2B5EF4-FFF2-40B4-BE49-F238E27FC236}">
                <a16:creationId xmlns:a16="http://schemas.microsoft.com/office/drawing/2014/main" id="{9704AA38-7540-42DF-BD32-20CD5DE0A85F}"/>
              </a:ext>
            </a:extLst>
          </p:cNvPr>
          <p:cNvSpPr txBox="1"/>
          <p:nvPr/>
        </p:nvSpPr>
        <p:spPr>
          <a:xfrm>
            <a:off x="30889931" y="27632048"/>
            <a:ext cx="9543300"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Arial"/>
                <a:ea typeface="Arial"/>
                <a:cs typeface="Arial"/>
                <a:sym typeface="Arial"/>
              </a:rPr>
              <a:t>Figure 4</a:t>
            </a:r>
            <a:r>
              <a:rPr lang="en-US" sz="2800" dirty="0">
                <a:solidFill>
                  <a:schemeClr val="dk1"/>
                </a:solidFill>
                <a:latin typeface="Arial"/>
                <a:ea typeface="Arial"/>
                <a:cs typeface="Arial"/>
                <a:sym typeface="Arial"/>
              </a:rPr>
              <a:t>: Vulcan class of 1904 </a:t>
            </a:r>
            <a:r>
              <a:rPr lang="en-US" sz="2800" dirty="0">
                <a:solidFill>
                  <a:schemeClr val="dk1"/>
                </a:solidFill>
              </a:rPr>
              <a:t>(left) </a:t>
            </a:r>
            <a:r>
              <a:rPr lang="en-US" sz="2800" dirty="0">
                <a:solidFill>
                  <a:schemeClr val="dk1"/>
                </a:solidFill>
                <a:latin typeface="Arial"/>
                <a:ea typeface="Arial"/>
                <a:cs typeface="Arial"/>
                <a:sym typeface="Arial"/>
              </a:rPr>
              <a:t>Vulcan class of 1992 (right)</a:t>
            </a:r>
            <a:endParaRPr sz="1800" dirty="0"/>
          </a:p>
          <a:p>
            <a:pPr marL="0" marR="0" lvl="0" indent="0" algn="ctr" rtl="0">
              <a:spcBef>
                <a:spcPts val="0"/>
              </a:spcBef>
              <a:spcAft>
                <a:spcPts val="0"/>
              </a:spcAft>
              <a:buNone/>
            </a:pPr>
            <a:endParaRPr sz="2800" dirty="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91200" cy="3291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C32B24-4BDD-4B7D-B501-0B70FC9F5DA2}"/>
              </a:ext>
            </a:extLst>
          </p:cNvPr>
          <p:cNvSpPr>
            <a:spLocks noGrp="1"/>
          </p:cNvSpPr>
          <p:nvPr>
            <p:ph type="ctrTitle"/>
          </p:nvPr>
        </p:nvSpPr>
        <p:spPr>
          <a:xfrm>
            <a:off x="3708935" y="7417741"/>
            <a:ext cx="36473330" cy="6671685"/>
          </a:xfrm>
        </p:spPr>
        <p:txBody>
          <a:bodyPr vert="horz" lIns="91440" tIns="45720" rIns="91440" bIns="45720" rtlCol="0" anchor="t">
            <a:normAutofit/>
          </a:bodyPr>
          <a:lstStyle/>
          <a:p>
            <a:pPr>
              <a:spcBef>
                <a:spcPct val="0"/>
              </a:spcBef>
            </a:pPr>
            <a:r>
              <a:rPr lang="en-US" sz="15100" b="1" kern="1200" dirty="0">
                <a:solidFill>
                  <a:schemeClr val="tx1"/>
                </a:solidFill>
                <a:effectLst/>
                <a:latin typeface="+mj-lt"/>
                <a:ea typeface="+mj-ea"/>
                <a:cs typeface="+mj-cs"/>
              </a:rPr>
              <a:t>The Vulcans: A Reflective and Critical History of the College of Engineering's Secret Society </a:t>
            </a:r>
            <a:endParaRPr lang="en-US" sz="15100" kern="1200" dirty="0">
              <a:solidFill>
                <a:schemeClr val="tx1"/>
              </a:solidFill>
              <a:latin typeface="+mj-lt"/>
              <a:ea typeface="+mj-ea"/>
              <a:cs typeface="+mj-cs"/>
            </a:endParaRPr>
          </a:p>
        </p:txBody>
      </p:sp>
      <p:sp>
        <p:nvSpPr>
          <p:cNvPr id="11" name="Rectangle 10">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83083" y="3557155"/>
            <a:ext cx="3299866" cy="247489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0207285" cy="710801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7564994" y="-391423"/>
            <a:ext cx="8772662" cy="4957160"/>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7966459" y="2413522"/>
            <a:ext cx="3097766" cy="232332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2187D84D-F6B1-4174-A0E0-5E0118D3CA72}"/>
              </a:ext>
            </a:extLst>
          </p:cNvPr>
          <p:cNvSpPr>
            <a:spLocks noGrp="1"/>
          </p:cNvSpPr>
          <p:nvPr>
            <p:ph type="subTitle" idx="1"/>
          </p:nvPr>
        </p:nvSpPr>
        <p:spPr>
          <a:xfrm>
            <a:off x="6328610" y="14479724"/>
            <a:ext cx="31859621" cy="11604739"/>
          </a:xfrm>
        </p:spPr>
        <p:txBody>
          <a:bodyPr vert="horz" lIns="91440" tIns="45720" rIns="91440" bIns="45720" rtlCol="0">
            <a:normAutofit/>
          </a:bodyPr>
          <a:lstStyle/>
          <a:p>
            <a:pPr marL="0" marR="0" lvl="0" indent="0">
              <a:lnSpc>
                <a:spcPct val="170000"/>
              </a:lnSpc>
              <a:spcBef>
                <a:spcPts val="0"/>
              </a:spcBef>
              <a:spcAft>
                <a:spcPts val="0"/>
              </a:spcAft>
            </a:pPr>
            <a:r>
              <a:rPr lang="en-US" sz="8400" b="0" i="0" u="none" strike="noStrike" kern="1200" cap="none" dirty="0">
                <a:solidFill>
                  <a:schemeClr val="tx1"/>
                </a:solidFill>
                <a:latin typeface="+mn-lt"/>
                <a:ea typeface="+mn-ea"/>
                <a:cs typeface="+mn-cs"/>
                <a:sym typeface="Arial"/>
              </a:rPr>
              <a:t>Engineering Honors Capstone</a:t>
            </a:r>
          </a:p>
          <a:p>
            <a:pPr marL="0" marR="0" lvl="0" indent="0">
              <a:lnSpc>
                <a:spcPct val="170000"/>
              </a:lnSpc>
              <a:spcBef>
                <a:spcPts val="0"/>
              </a:spcBef>
              <a:spcAft>
                <a:spcPts val="0"/>
              </a:spcAft>
            </a:pPr>
            <a:r>
              <a:rPr lang="en-US" sz="8400" b="0" i="0" u="none" strike="noStrike" kern="1200" cap="none" dirty="0">
                <a:solidFill>
                  <a:schemeClr val="tx1"/>
                </a:solidFill>
                <a:latin typeface="+mn-lt"/>
                <a:ea typeface="+mn-ea"/>
                <a:cs typeface="+mn-cs"/>
                <a:sym typeface="Arial"/>
              </a:rPr>
              <a:t>Jason Manassa, Deirdre De La Cruz</a:t>
            </a:r>
            <a:r>
              <a:rPr lang="en-US" sz="8400" b="1" kern="1200" baseline="30000" dirty="0">
                <a:solidFill>
                  <a:schemeClr val="tx1"/>
                </a:solidFill>
                <a:latin typeface="+mn-lt"/>
                <a:ea typeface="+mn-ea"/>
                <a:cs typeface="+mn-cs"/>
                <a:sym typeface="Arial"/>
              </a:rPr>
              <a:t>2</a:t>
            </a:r>
            <a:endParaRPr lang="en-US" sz="8400" b="0" i="0" u="none" strike="noStrike" kern="1200" cap="none" dirty="0">
              <a:solidFill>
                <a:schemeClr val="tx1"/>
              </a:solidFill>
              <a:latin typeface="+mn-lt"/>
              <a:ea typeface="+mn-ea"/>
              <a:cs typeface="+mn-cs"/>
              <a:sym typeface="Arial"/>
            </a:endParaRPr>
          </a:p>
          <a:p>
            <a:pPr marL="0" marR="0" lvl="0" indent="0">
              <a:lnSpc>
                <a:spcPct val="170000"/>
              </a:lnSpc>
              <a:spcBef>
                <a:spcPts val="0"/>
              </a:spcBef>
              <a:spcAft>
                <a:spcPts val="0"/>
              </a:spcAft>
            </a:pPr>
            <a:r>
              <a:rPr lang="en-US" sz="8400" b="1" kern="1200" baseline="30000" dirty="0">
                <a:solidFill>
                  <a:schemeClr val="tx1"/>
                </a:solidFill>
                <a:latin typeface="+mn-lt"/>
                <a:ea typeface="+mn-ea"/>
                <a:cs typeface="+mn-cs"/>
                <a:sym typeface="Arial"/>
              </a:rPr>
              <a:t>1</a:t>
            </a:r>
            <a:r>
              <a:rPr lang="en-US" sz="8400" kern="1200" dirty="0">
                <a:solidFill>
                  <a:schemeClr val="tx1"/>
                </a:solidFill>
                <a:latin typeface="+mn-lt"/>
                <a:ea typeface="+mn-ea"/>
                <a:cs typeface="+mn-cs"/>
                <a:sym typeface="Arial"/>
              </a:rPr>
              <a:t>Biomedical Engineering, University of Michigan, Ann Arbor, MI. </a:t>
            </a:r>
            <a:r>
              <a:rPr lang="en-US" sz="8400" b="1" kern="1200" baseline="30000" dirty="0">
                <a:solidFill>
                  <a:schemeClr val="tx1"/>
                </a:solidFill>
                <a:latin typeface="+mn-lt"/>
                <a:ea typeface="+mn-ea"/>
                <a:cs typeface="+mn-cs"/>
                <a:sym typeface="Arial"/>
              </a:rPr>
              <a:t>2</a:t>
            </a:r>
            <a:r>
              <a:rPr lang="en-US" sz="8400" kern="1200" dirty="0">
                <a:solidFill>
                  <a:schemeClr val="tx1"/>
                </a:solidFill>
                <a:latin typeface="+mn-lt"/>
                <a:ea typeface="+mn-ea"/>
                <a:cs typeface="+mn-cs"/>
                <a:sym typeface="Arial"/>
              </a:rPr>
              <a:t>History, University of Michigan, Ann Arbor, MI</a:t>
            </a:r>
          </a:p>
          <a:p>
            <a:pPr marL="0" marR="0" lvl="0" indent="0">
              <a:lnSpc>
                <a:spcPct val="170000"/>
              </a:lnSpc>
              <a:spcBef>
                <a:spcPts val="0"/>
              </a:spcBef>
              <a:spcAft>
                <a:spcPts val="0"/>
              </a:spcAft>
            </a:pPr>
            <a:endParaRPr lang="en-US" sz="8400" kern="1200" dirty="0">
              <a:solidFill>
                <a:schemeClr val="tx1"/>
              </a:solidFill>
              <a:latin typeface="+mn-lt"/>
              <a:ea typeface="+mn-ea"/>
              <a:cs typeface="+mn-cs"/>
            </a:endParaRPr>
          </a:p>
          <a:p>
            <a:pPr marL="228600" indent="0">
              <a:lnSpc>
                <a:spcPct val="170000"/>
              </a:lnSpc>
            </a:pPr>
            <a:endParaRPr lang="en-US" sz="8400" kern="1200" dirty="0">
              <a:solidFill>
                <a:schemeClr val="tx1"/>
              </a:solidFill>
              <a:latin typeface="+mn-lt"/>
              <a:ea typeface="+mn-ea"/>
              <a:cs typeface="+mn-cs"/>
            </a:endParaRPr>
          </a:p>
        </p:txBody>
      </p:sp>
      <p:sp>
        <p:nvSpPr>
          <p:cNvPr id="19" name="Isosceles Triangle 18">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15522" y="29354404"/>
            <a:ext cx="5380247" cy="3563996"/>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Isosceles Triangle 20">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02269" y="30975086"/>
            <a:ext cx="2933651" cy="1943314"/>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29A2F357-08A7-4A57-AE0C-5D7750B61C13}"/>
              </a:ext>
            </a:extLst>
          </p:cNvPr>
          <p:cNvPicPr>
            <a:picLocks noChangeAspect="1"/>
          </p:cNvPicPr>
          <p:nvPr/>
        </p:nvPicPr>
        <p:blipFill rotWithShape="1">
          <a:blip r:embed="rId2"/>
          <a:srcRect l="8377" r="3401"/>
          <a:stretch/>
        </p:blipFill>
        <p:spPr>
          <a:xfrm>
            <a:off x="691328" y="23269994"/>
            <a:ext cx="9580674" cy="10859714"/>
          </a:xfrm>
          <a:prstGeom prst="rect">
            <a:avLst/>
          </a:prstGeom>
        </p:spPr>
      </p:pic>
      <p:pic>
        <p:nvPicPr>
          <p:cNvPr id="12" name="Picture 11" descr="Logo&#10;&#10;Description automatically generated">
            <a:extLst>
              <a:ext uri="{FF2B5EF4-FFF2-40B4-BE49-F238E27FC236}">
                <a16:creationId xmlns:a16="http://schemas.microsoft.com/office/drawing/2014/main" id="{ACEE2970-0795-4217-9A98-B87A623C8E63}"/>
              </a:ext>
            </a:extLst>
          </p:cNvPr>
          <p:cNvPicPr>
            <a:picLocks noChangeAspect="1"/>
          </p:cNvPicPr>
          <p:nvPr/>
        </p:nvPicPr>
        <p:blipFill rotWithShape="1">
          <a:blip r:embed="rId2"/>
          <a:srcRect l="8377" r="3401"/>
          <a:stretch/>
        </p:blipFill>
        <p:spPr>
          <a:xfrm>
            <a:off x="34725005" y="23099918"/>
            <a:ext cx="9580674" cy="10859714"/>
          </a:xfrm>
          <a:prstGeom prst="rect">
            <a:avLst/>
          </a:prstGeom>
        </p:spPr>
      </p:pic>
    </p:spTree>
    <p:extLst>
      <p:ext uri="{BB962C8B-B14F-4D97-AF65-F5344CB8AC3E}">
        <p14:creationId xmlns:p14="http://schemas.microsoft.com/office/powerpoint/2010/main" val="15845148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43880226" cy="3291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4D64211-2DDB-4C15-8C3A-266ACFF98F8D}"/>
              </a:ext>
            </a:extLst>
          </p:cNvPr>
          <p:cNvPicPr>
            <a:picLocks noChangeAspect="1"/>
          </p:cNvPicPr>
          <p:nvPr/>
        </p:nvPicPr>
        <p:blipFill rotWithShape="1">
          <a:blip r:embed="rId2"/>
          <a:srcRect l="7231" r="20066"/>
          <a:stretch/>
        </p:blipFill>
        <p:spPr>
          <a:xfrm>
            <a:off x="10977" y="10"/>
            <a:ext cx="34810711" cy="32918390"/>
          </a:xfrm>
          <a:prstGeom prst="rect">
            <a:avLst/>
          </a:prstGeom>
        </p:spPr>
      </p:pic>
      <p:sp>
        <p:nvSpPr>
          <p:cNvPr id="24" name="Rectangle 2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8450068" y="0"/>
            <a:ext cx="25441121" cy="32918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770D19-35A0-400B-BE35-CAD0C7551465}"/>
              </a:ext>
            </a:extLst>
          </p:cNvPr>
          <p:cNvSpPr>
            <a:spLocks noGrp="1"/>
          </p:cNvSpPr>
          <p:nvPr>
            <p:ph type="title"/>
          </p:nvPr>
        </p:nvSpPr>
        <p:spPr>
          <a:xfrm>
            <a:off x="29038847" y="1752600"/>
            <a:ext cx="13759880" cy="9119577"/>
          </a:xfrm>
        </p:spPr>
        <p:txBody>
          <a:bodyPr>
            <a:normAutofit/>
          </a:bodyPr>
          <a:lstStyle/>
          <a:p>
            <a:r>
              <a:rPr lang="en-US" sz="16800" dirty="0"/>
              <a:t>How did I get here?</a:t>
            </a:r>
          </a:p>
        </p:txBody>
      </p:sp>
      <p:sp>
        <p:nvSpPr>
          <p:cNvPr id="3" name="Text Placeholder 2">
            <a:extLst>
              <a:ext uri="{FF2B5EF4-FFF2-40B4-BE49-F238E27FC236}">
                <a16:creationId xmlns:a16="http://schemas.microsoft.com/office/drawing/2014/main" id="{F499368E-BA30-47CE-9D95-68898ADD6FE8}"/>
              </a:ext>
            </a:extLst>
          </p:cNvPr>
          <p:cNvSpPr>
            <a:spLocks noGrp="1"/>
          </p:cNvSpPr>
          <p:nvPr>
            <p:ph type="body" idx="1"/>
          </p:nvPr>
        </p:nvSpPr>
        <p:spPr>
          <a:xfrm>
            <a:off x="29038847" y="11684164"/>
            <a:ext cx="13759880" cy="17965258"/>
          </a:xfrm>
        </p:spPr>
        <p:txBody>
          <a:bodyPr>
            <a:normAutofit/>
          </a:bodyPr>
          <a:lstStyle/>
          <a:p>
            <a:r>
              <a:rPr lang="en-US" sz="8400" b="0" i="0" dirty="0">
                <a:effectLst/>
                <a:latin typeface="Lato Extended"/>
              </a:rPr>
              <a:t>How did you get involved in this project?  </a:t>
            </a:r>
          </a:p>
          <a:p>
            <a:r>
              <a:rPr lang="en-US" sz="8400" b="0" i="0" dirty="0">
                <a:effectLst/>
                <a:latin typeface="Lato Extended"/>
              </a:rPr>
              <a:t>How did you connect with your capstone advisor, lab, team?</a:t>
            </a:r>
          </a:p>
          <a:p>
            <a:r>
              <a:rPr lang="en-US" sz="8400" b="0" i="0" dirty="0">
                <a:effectLst/>
                <a:latin typeface="Lato Extended"/>
              </a:rPr>
              <a:t>What problems or challenges did you encounter, and how did you handle them?</a:t>
            </a:r>
          </a:p>
          <a:p>
            <a:r>
              <a:rPr lang="en-US" sz="8400" b="0" i="0" dirty="0">
                <a:effectLst/>
                <a:latin typeface="Lato Extended"/>
              </a:rPr>
              <a:t>Is there anything you didn’t have time for in this project that you wish you could explore?  </a:t>
            </a:r>
          </a:p>
          <a:p>
            <a:endParaRPr lang="en-US" sz="8400" dirty="0"/>
          </a:p>
        </p:txBody>
      </p:sp>
    </p:spTree>
    <p:extLst>
      <p:ext uri="{BB962C8B-B14F-4D97-AF65-F5344CB8AC3E}">
        <p14:creationId xmlns:p14="http://schemas.microsoft.com/office/powerpoint/2010/main" val="11598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5DDAA-A5D9-4156-A41C-77282A114BA8}"/>
              </a:ext>
            </a:extLst>
          </p:cNvPr>
          <p:cNvSpPr>
            <a:spLocks noGrp="1"/>
          </p:cNvSpPr>
          <p:nvPr>
            <p:ph type="title"/>
          </p:nvPr>
        </p:nvSpPr>
        <p:spPr>
          <a:xfrm>
            <a:off x="2359153" y="5217695"/>
            <a:ext cx="18432410" cy="8125411"/>
          </a:xfrm>
        </p:spPr>
        <p:txBody>
          <a:bodyPr>
            <a:normAutofit/>
          </a:bodyPr>
          <a:lstStyle/>
          <a:p>
            <a:r>
              <a:rPr lang="en-US" dirty="0"/>
              <a:t>Introduction</a:t>
            </a:r>
          </a:p>
        </p:txBody>
      </p:sp>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59152" y="11119104"/>
            <a:ext cx="164592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4A19800-AFD8-435E-BE87-8AA9E6B9B59C}"/>
              </a:ext>
            </a:extLst>
          </p:cNvPr>
          <p:cNvSpPr>
            <a:spLocks noGrp="1"/>
          </p:cNvSpPr>
          <p:nvPr>
            <p:ph type="body" idx="1"/>
          </p:nvPr>
        </p:nvSpPr>
        <p:spPr>
          <a:xfrm>
            <a:off x="2359155" y="12360163"/>
            <a:ext cx="18432407" cy="16618694"/>
          </a:xfrm>
        </p:spPr>
        <p:txBody>
          <a:bodyPr>
            <a:normAutofit/>
          </a:bodyPr>
          <a:lstStyle/>
          <a:p>
            <a:pPr rtl="0">
              <a:spcBef>
                <a:spcPts val="0"/>
              </a:spcBef>
              <a:spcAft>
                <a:spcPts val="0"/>
              </a:spcAft>
            </a:pPr>
            <a:r>
              <a:rPr lang="en-US" sz="7600" b="0" i="0" u="none" strike="noStrike" dirty="0">
                <a:effectLst/>
                <a:latin typeface="+mn-lt"/>
              </a:rPr>
              <a:t>The Vulcans, a senior engineering honorary society, was organized in 1904. In addition to social activities, the society raises money for scholarships for engineering students.</a:t>
            </a:r>
            <a:endParaRPr lang="en-US" sz="7600" b="0" dirty="0">
              <a:effectLst/>
              <a:latin typeface="+mn-lt"/>
            </a:endParaRPr>
          </a:p>
          <a:p>
            <a:pPr rtl="0">
              <a:spcBef>
                <a:spcPts val="0"/>
              </a:spcBef>
              <a:spcAft>
                <a:spcPts val="0"/>
              </a:spcAft>
            </a:pPr>
            <a:br>
              <a:rPr lang="en-US" sz="7600" dirty="0">
                <a:latin typeface="+mn-lt"/>
              </a:rPr>
            </a:br>
            <a:r>
              <a:rPr lang="en-US" sz="7600" b="0" i="0" u="none" strike="noStrike" dirty="0">
                <a:effectLst/>
                <a:latin typeface="+mn-lt"/>
              </a:rPr>
              <a:t>Three kinds of membership were established: active, graduate, and honorary. Scholarship is not the sole requirement for initiation; a candidate must be popular and active in both scholastic and social affairs in the College of Engineering to be considered for membership. </a:t>
            </a:r>
          </a:p>
          <a:p>
            <a:pPr rtl="0">
              <a:spcBef>
                <a:spcPts val="0"/>
              </a:spcBef>
              <a:spcAft>
                <a:spcPts val="0"/>
              </a:spcAft>
            </a:pPr>
            <a:endParaRPr lang="en-US" sz="7600" dirty="0">
              <a:latin typeface="+mn-lt"/>
            </a:endParaRPr>
          </a:p>
          <a:p>
            <a:endParaRPr lang="en-US" sz="7600" dirty="0"/>
          </a:p>
        </p:txBody>
      </p:sp>
      <p:pic>
        <p:nvPicPr>
          <p:cNvPr id="4" name="Picture 2">
            <a:extLst>
              <a:ext uri="{FF2B5EF4-FFF2-40B4-BE49-F238E27FC236}">
                <a16:creationId xmlns:a16="http://schemas.microsoft.com/office/drawing/2014/main" id="{768EF34A-59BD-46A5-A6AF-FB969B25E8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56" r="24119"/>
          <a:stretch/>
        </p:blipFill>
        <p:spPr bwMode="auto">
          <a:xfrm>
            <a:off x="21163860" y="0"/>
            <a:ext cx="22727340" cy="32918375"/>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096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80227" cy="3291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45DDAA-A5D9-4156-A41C-77282A114BA8}"/>
              </a:ext>
            </a:extLst>
          </p:cNvPr>
          <p:cNvSpPr>
            <a:spLocks noGrp="1"/>
          </p:cNvSpPr>
          <p:nvPr>
            <p:ph type="title"/>
          </p:nvPr>
        </p:nvSpPr>
        <p:spPr>
          <a:xfrm>
            <a:off x="3017523" y="1752600"/>
            <a:ext cx="18904738" cy="8675064"/>
          </a:xfrm>
        </p:spPr>
        <p:txBody>
          <a:bodyPr>
            <a:normAutofit/>
          </a:bodyPr>
          <a:lstStyle/>
          <a:p>
            <a:r>
              <a:rPr lang="en-US" dirty="0"/>
              <a:t>Introduction</a:t>
            </a:r>
          </a:p>
        </p:txBody>
      </p:sp>
      <p:sp>
        <p:nvSpPr>
          <p:cNvPr id="3" name="Text Placeholder 2">
            <a:extLst>
              <a:ext uri="{FF2B5EF4-FFF2-40B4-BE49-F238E27FC236}">
                <a16:creationId xmlns:a16="http://schemas.microsoft.com/office/drawing/2014/main" id="{74A19800-AFD8-435E-BE87-8AA9E6B9B59C}"/>
              </a:ext>
            </a:extLst>
          </p:cNvPr>
          <p:cNvSpPr>
            <a:spLocks noGrp="1"/>
          </p:cNvSpPr>
          <p:nvPr>
            <p:ph type="body" idx="1"/>
          </p:nvPr>
        </p:nvSpPr>
        <p:spPr>
          <a:xfrm>
            <a:off x="1371601" y="7879109"/>
            <a:ext cx="18589376" cy="18449597"/>
          </a:xfrm>
        </p:spPr>
        <p:txBody>
          <a:bodyPr>
            <a:normAutofit lnSpcReduction="10000"/>
          </a:bodyPr>
          <a:lstStyle/>
          <a:p>
            <a:pPr rtl="0">
              <a:spcBef>
                <a:spcPts val="0"/>
              </a:spcBef>
              <a:spcAft>
                <a:spcPts val="0"/>
              </a:spcAft>
            </a:pPr>
            <a:endParaRPr lang="en-US" sz="6600" dirty="0">
              <a:latin typeface="+mn-lt"/>
            </a:endParaRPr>
          </a:p>
          <a:p>
            <a:pPr rtl="0">
              <a:spcBef>
                <a:spcPts val="0"/>
              </a:spcBef>
              <a:spcAft>
                <a:spcPts val="0"/>
              </a:spcAft>
            </a:pPr>
            <a:r>
              <a:rPr lang="en-US" sz="6600" b="0" i="0" u="none" strike="noStrike" dirty="0">
                <a:effectLst/>
                <a:latin typeface="+mn-lt"/>
              </a:rPr>
              <a:t>Meetings were held in the Vulcan room in the tower of the Michigan Union until 2000 when they were told to vacate the building.  Since 2010, no written records from the organization have surfaced leading to a mystery as to their current whereabouts. </a:t>
            </a:r>
            <a:endParaRPr lang="en-US" sz="6600" dirty="0">
              <a:latin typeface="+mn-lt"/>
            </a:endParaRPr>
          </a:p>
          <a:p>
            <a:endParaRPr lang="en-US" sz="6600" dirty="0">
              <a:latin typeface="+mn-lt"/>
            </a:endParaRPr>
          </a:p>
          <a:p>
            <a:r>
              <a:rPr lang="en-US" sz="6600" b="0" i="0" u="none" strike="noStrike" dirty="0">
                <a:effectLst/>
                <a:latin typeface="+mn-lt"/>
              </a:rPr>
              <a:t>Aside from providing its members with this form of fellowship and inspiration, the society's principal active function is to participate in student affairs of the College of Engineering and of the University as a whole, in cooperation with the other honorary societies on the campus. Engineering Deans and Professors are regularly offered membership and Google cofounder Larry Page was one of the hundreds of Vulcan alumni making a difference in their respective engineering fields.</a:t>
            </a:r>
            <a:endParaRPr lang="en-US" sz="6600" dirty="0">
              <a:latin typeface="+mn-lt"/>
            </a:endParaRPr>
          </a:p>
          <a:p>
            <a:endParaRPr lang="en-US" sz="6600" dirty="0"/>
          </a:p>
        </p:txBody>
      </p:sp>
      <p:pic>
        <p:nvPicPr>
          <p:cNvPr id="4" name="Picture 16">
            <a:extLst>
              <a:ext uri="{FF2B5EF4-FFF2-40B4-BE49-F238E27FC236}">
                <a16:creationId xmlns:a16="http://schemas.microsoft.com/office/drawing/2014/main" id="{80FAC7C7-9AE8-4B0C-926B-573D73F47A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624" r="24023"/>
          <a:stretch/>
        </p:blipFill>
        <p:spPr bwMode="auto">
          <a:xfrm>
            <a:off x="22425174" y="10"/>
            <a:ext cx="21466026" cy="32918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Google has a new logo - The Verge">
            <a:extLst>
              <a:ext uri="{FF2B5EF4-FFF2-40B4-BE49-F238E27FC236}">
                <a16:creationId xmlns:a16="http://schemas.microsoft.com/office/drawing/2014/main" id="{E46D1827-1713-4A57-AD7E-B5B5FA358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768" y="24818394"/>
            <a:ext cx="13659853" cy="7683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605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5F255613-AAE8-4321-9EBA-89253DD45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80227" cy="3291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ACBFA3-AB5A-4F72-9394-F4A22408A9F9}"/>
              </a:ext>
            </a:extLst>
          </p:cNvPr>
          <p:cNvSpPr>
            <a:spLocks noGrp="1"/>
          </p:cNvSpPr>
          <p:nvPr>
            <p:ph type="title"/>
          </p:nvPr>
        </p:nvSpPr>
        <p:spPr>
          <a:xfrm>
            <a:off x="3017523" y="1752600"/>
            <a:ext cx="19416096" cy="6362702"/>
          </a:xfrm>
        </p:spPr>
        <p:txBody>
          <a:bodyPr>
            <a:normAutofit/>
          </a:bodyPr>
          <a:lstStyle/>
          <a:p>
            <a:r>
              <a:rPr lang="en-US" dirty="0"/>
              <a:t>Objectives</a:t>
            </a:r>
          </a:p>
        </p:txBody>
      </p:sp>
      <p:sp>
        <p:nvSpPr>
          <p:cNvPr id="79" name="Freeform: Shape 78">
            <a:extLst>
              <a:ext uri="{FF2B5EF4-FFF2-40B4-BE49-F238E27FC236}">
                <a16:creationId xmlns:a16="http://schemas.microsoft.com/office/drawing/2014/main" id="{5A3987B4-5CBA-4CB7-862B-56A9917A2D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44386" y="0"/>
            <a:ext cx="4647326" cy="3363288"/>
          </a:xfrm>
          <a:custGeom>
            <a:avLst/>
            <a:gdLst>
              <a:gd name="connsiteX0" fmla="*/ 0 w 1290924"/>
              <a:gd name="connsiteY0" fmla="*/ 0 h 700685"/>
              <a:gd name="connsiteX1" fmla="*/ 125445 w 1290924"/>
              <a:gd name="connsiteY1" fmla="*/ 0 h 700685"/>
              <a:gd name="connsiteX2" fmla="*/ 125445 w 1290924"/>
              <a:gd name="connsiteY2" fmla="*/ 529211 h 700685"/>
              <a:gd name="connsiteX3" fmla="*/ 1040371 w 1290924"/>
              <a:gd name="connsiteY3" fmla="*/ 0 h 700685"/>
              <a:gd name="connsiteX4" fmla="*/ 1290924 w 1290924"/>
              <a:gd name="connsiteY4" fmla="*/ 0 h 700685"/>
              <a:gd name="connsiteX5" fmla="*/ 94085 w 1290924"/>
              <a:gd name="connsiteY5" fmla="*/ 692290 h 700685"/>
              <a:gd name="connsiteX6" fmla="*/ 62724 w 1290924"/>
              <a:gd name="connsiteY6" fmla="*/ 700685 h 700685"/>
              <a:gd name="connsiteX7" fmla="*/ 0 w 1290924"/>
              <a:gd name="connsiteY7" fmla="*/ 637963 h 70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0924" h="700685">
                <a:moveTo>
                  <a:pt x="0" y="0"/>
                </a:moveTo>
                <a:lnTo>
                  <a:pt x="125445" y="0"/>
                </a:lnTo>
                <a:lnTo>
                  <a:pt x="125445" y="529211"/>
                </a:lnTo>
                <a:lnTo>
                  <a:pt x="1040371" y="0"/>
                </a:lnTo>
                <a:lnTo>
                  <a:pt x="1290924" y="0"/>
                </a:lnTo>
                <a:lnTo>
                  <a:pt x="94085" y="692290"/>
                </a:lnTo>
                <a:cubicBezTo>
                  <a:pt x="84551" y="697800"/>
                  <a:pt x="73733" y="700695"/>
                  <a:pt x="62724" y="700685"/>
                </a:cubicBezTo>
                <a:cubicBezTo>
                  <a:pt x="28082" y="700685"/>
                  <a:pt x="0" y="672604"/>
                  <a:pt x="0" y="637963"/>
                </a:cubicBezTo>
                <a:close/>
              </a:path>
            </a:pathLst>
          </a:custGeom>
          <a:solidFill>
            <a:schemeClr val="accent6"/>
          </a:solidFill>
          <a:ln w="9525" cap="flat">
            <a:noFill/>
            <a:prstDash val="solid"/>
            <a:miter/>
          </a:ln>
        </p:spPr>
        <p:txBody>
          <a:bodyPr wrap="square" rtlCol="0" anchor="ctr">
            <a:noAutofit/>
          </a:bodyPr>
          <a:lstStyle/>
          <a:p>
            <a:endParaRPr lang="en-US" dirty="0"/>
          </a:p>
        </p:txBody>
      </p:sp>
      <p:sp>
        <p:nvSpPr>
          <p:cNvPr id="81" name="Freeform: Shape 80">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82772" y="-3369"/>
            <a:ext cx="3033007" cy="170300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8C9CEE45-F7F2-458A-93C9-BD97389AB9B1}"/>
              </a:ext>
            </a:extLst>
          </p:cNvPr>
          <p:cNvSpPr>
            <a:spLocks noGrp="1"/>
          </p:cNvSpPr>
          <p:nvPr>
            <p:ph type="body" idx="1"/>
          </p:nvPr>
        </p:nvSpPr>
        <p:spPr>
          <a:xfrm>
            <a:off x="1804738" y="8763000"/>
            <a:ext cx="20628882" cy="20886422"/>
          </a:xfrm>
        </p:spPr>
        <p:txBody>
          <a:bodyPr>
            <a:normAutofit/>
          </a:bodyPr>
          <a:lstStyle/>
          <a:p>
            <a:pPr marL="1143000" indent="-1143000">
              <a:spcBef>
                <a:spcPts val="0"/>
              </a:spcBef>
              <a:buSzPts val="3200"/>
            </a:pPr>
            <a:r>
              <a:rPr lang="en-US" sz="8400" dirty="0"/>
              <a:t>Compile and publish the first public record of the Vulcans available to anyone interested in the society’s history</a:t>
            </a:r>
          </a:p>
          <a:p>
            <a:pPr marL="1143000" indent="-1143000">
              <a:spcBef>
                <a:spcPts val="0"/>
              </a:spcBef>
              <a:buSzPts val="3200"/>
            </a:pPr>
            <a:endParaRPr lang="en-US" sz="8400" dirty="0"/>
          </a:p>
          <a:p>
            <a:pPr marL="1143000" indent="-1143000">
              <a:spcBef>
                <a:spcPts val="0"/>
              </a:spcBef>
              <a:buSzPts val="3200"/>
            </a:pPr>
            <a:r>
              <a:rPr lang="en-US" sz="8400" dirty="0"/>
              <a:t>Work to discern current Vulcan members and gather primary accounts on their current activities and their more recent contributions to the College of Engineering</a:t>
            </a:r>
          </a:p>
          <a:p>
            <a:pPr marL="1143000" indent="-1143000">
              <a:spcBef>
                <a:spcPts val="0"/>
              </a:spcBef>
              <a:buSzPts val="3200"/>
            </a:pPr>
            <a:endParaRPr lang="en-US" sz="8400" dirty="0"/>
          </a:p>
          <a:p>
            <a:pPr marL="1143000" indent="-1143000">
              <a:spcBef>
                <a:spcPts val="0"/>
              </a:spcBef>
              <a:buSzPts val="3200"/>
            </a:pPr>
            <a:r>
              <a:rPr lang="en-US" sz="8400" dirty="0"/>
              <a:t>Shine a light on problematic practices of the Vulcans’ past that reflected the College of Engineering and people of color poorly</a:t>
            </a:r>
          </a:p>
          <a:p>
            <a:pPr marL="1143000" indent="-1143000">
              <a:spcBef>
                <a:spcPts val="0"/>
              </a:spcBef>
              <a:buSzPts val="3200"/>
            </a:pPr>
            <a:endParaRPr lang="en-US" sz="8400" dirty="0"/>
          </a:p>
          <a:p>
            <a:pPr marL="1143000" indent="-1143000">
              <a:spcBef>
                <a:spcPts val="0"/>
              </a:spcBef>
              <a:buSzPts val="3200"/>
            </a:pPr>
            <a:r>
              <a:rPr lang="en-US" sz="8400" dirty="0"/>
              <a:t>Provide the Vulcans with a more comprehensive overview of their organization’s history that is unbiased in its portrayal of past traditions and events</a:t>
            </a:r>
          </a:p>
          <a:p>
            <a:endParaRPr lang="en-US" sz="8400" dirty="0"/>
          </a:p>
        </p:txBody>
      </p:sp>
      <p:pic>
        <p:nvPicPr>
          <p:cNvPr id="2056" name="Picture 8">
            <a:extLst>
              <a:ext uri="{FF2B5EF4-FFF2-40B4-BE49-F238E27FC236}">
                <a16:creationId xmlns:a16="http://schemas.microsoft.com/office/drawing/2014/main" id="{02A3B316-7F3E-43F4-B178-F01A186B521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144386" y="4224345"/>
            <a:ext cx="7691471" cy="12160431"/>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C6D9488-4C92-4A1A-BC18-EFBBC49E0B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125526" y="4553876"/>
            <a:ext cx="9175421" cy="7890862"/>
          </a:xfrm>
          <a:custGeom>
            <a:avLst/>
            <a:gdLst/>
            <a:ahLst/>
            <a:cxnLst/>
            <a:rect l="l" t="t" r="r" b="b"/>
            <a:pathLst>
              <a:path w="2548728" h="2548728">
                <a:moveTo>
                  <a:pt x="107301" y="0"/>
                </a:moveTo>
                <a:lnTo>
                  <a:pt x="2441427" y="0"/>
                </a:lnTo>
                <a:cubicBezTo>
                  <a:pt x="2500688" y="0"/>
                  <a:pt x="2548728" y="48040"/>
                  <a:pt x="2548728" y="107301"/>
                </a:cubicBezTo>
                <a:lnTo>
                  <a:pt x="2548728" y="2441427"/>
                </a:lnTo>
                <a:cubicBezTo>
                  <a:pt x="2548728" y="2500688"/>
                  <a:pt x="2500688" y="2548728"/>
                  <a:pt x="2441427" y="2548728"/>
                </a:cubicBezTo>
                <a:lnTo>
                  <a:pt x="107301" y="2548728"/>
                </a:lnTo>
                <a:cubicBezTo>
                  <a:pt x="48040" y="2548728"/>
                  <a:pt x="0" y="2500688"/>
                  <a:pt x="0" y="2441427"/>
                </a:cubicBezTo>
                <a:lnTo>
                  <a:pt x="0" y="107301"/>
                </a:lnTo>
                <a:cubicBezTo>
                  <a:pt x="0" y="48040"/>
                  <a:pt x="48040" y="0"/>
                  <a:pt x="107301"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01850D7-F2C4-4FF2-ADE1-F37C4CF7540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741662" y="18909485"/>
            <a:ext cx="11056233" cy="726947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37C822E-02F0-4540-B70D-5D752A145F9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105939" y="15420902"/>
            <a:ext cx="9089922" cy="12160430"/>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rgbClr val="FFFFFF"/>
                </a:solidFill>
              </a14:hiddenFill>
            </a:ext>
          </a:extLst>
        </p:spPr>
      </p:pic>
      <p:sp>
        <p:nvSpPr>
          <p:cNvPr id="83" name="Freeform: Shape 82">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151235" y="30510480"/>
            <a:ext cx="4362678" cy="2407920"/>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1FF25AD-D64E-45A0-B2D0-F4A6AB09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95502">
            <a:off x="36426600" y="28845772"/>
            <a:ext cx="6129021" cy="4568088"/>
          </a:xfrm>
          <a:custGeom>
            <a:avLst/>
            <a:gdLst>
              <a:gd name="connsiteX0" fmla="*/ 1585229 w 1702506"/>
              <a:gd name="connsiteY0" fmla="*/ 764759 h 951685"/>
              <a:gd name="connsiteX1" fmla="*/ 1623024 w 1702506"/>
              <a:gd name="connsiteY1" fmla="*/ 792810 h 951685"/>
              <a:gd name="connsiteX2" fmla="*/ 1702506 w 1702506"/>
              <a:gd name="connsiteY2" fmla="*/ 951685 h 951685"/>
              <a:gd name="connsiteX3" fmla="*/ 1551862 w 1702506"/>
              <a:gd name="connsiteY3" fmla="*/ 933877 h 951685"/>
              <a:gd name="connsiteX4" fmla="*/ 1513200 w 1702506"/>
              <a:gd name="connsiteY4" fmla="*/ 856627 h 951685"/>
              <a:gd name="connsiteX5" fmla="*/ 1538499 w 1702506"/>
              <a:gd name="connsiteY5" fmla="*/ 770415 h 951685"/>
              <a:gd name="connsiteX6" fmla="*/ 1585229 w 1702506"/>
              <a:gd name="connsiteY6" fmla="*/ 764759 h 951685"/>
              <a:gd name="connsiteX7" fmla="*/ 933455 w 1702506"/>
              <a:gd name="connsiteY7" fmla="*/ 161308 h 951685"/>
              <a:gd name="connsiteX8" fmla="*/ 957797 w 1702506"/>
              <a:gd name="connsiteY8" fmla="*/ 167970 h 951685"/>
              <a:gd name="connsiteX9" fmla="*/ 1286982 w 1702506"/>
              <a:gd name="connsiteY9" fmla="*/ 387616 h 951685"/>
              <a:gd name="connsiteX10" fmla="*/ 1293725 w 1702506"/>
              <a:gd name="connsiteY10" fmla="*/ 477075 h 951685"/>
              <a:gd name="connsiteX11" fmla="*/ 1245453 w 1702506"/>
              <a:gd name="connsiteY11" fmla="*/ 499154 h 951685"/>
              <a:gd name="connsiteX12" fmla="*/ 1245167 w 1702506"/>
              <a:gd name="connsiteY12" fmla="*/ 499154 h 951685"/>
              <a:gd name="connsiteX13" fmla="*/ 1203638 w 1702506"/>
              <a:gd name="connsiteY13" fmla="*/ 484104 h 951685"/>
              <a:gd name="connsiteX14" fmla="*/ 900647 w 1702506"/>
              <a:gd name="connsiteY14" fmla="*/ 281508 h 951685"/>
              <a:gd name="connsiteX15" fmla="*/ 872454 w 1702506"/>
              <a:gd name="connsiteY15" fmla="*/ 196164 h 951685"/>
              <a:gd name="connsiteX16" fmla="*/ 933455 w 1702506"/>
              <a:gd name="connsiteY16" fmla="*/ 161308 h 951685"/>
              <a:gd name="connsiteX17" fmla="*/ 454020 w 1702506"/>
              <a:gd name="connsiteY17" fmla="*/ 13474 h 951685"/>
              <a:gd name="connsiteX18" fmla="*/ 477919 w 1702506"/>
              <a:gd name="connsiteY18" fmla="*/ 21437 h 951685"/>
              <a:gd name="connsiteX19" fmla="*/ 509236 w 1702506"/>
              <a:gd name="connsiteY19" fmla="*/ 84182 h 951685"/>
              <a:gd name="connsiteX20" fmla="*/ 445829 w 1702506"/>
              <a:gd name="connsiteY20" fmla="*/ 139871 h 951685"/>
              <a:gd name="connsiteX21" fmla="*/ 437447 w 1702506"/>
              <a:gd name="connsiteY21" fmla="*/ 139395 h 951685"/>
              <a:gd name="connsiteX22" fmla="*/ 73211 w 1702506"/>
              <a:gd name="connsiteY22" fmla="*/ 137204 h 951685"/>
              <a:gd name="connsiteX23" fmla="*/ 749 w 1702506"/>
              <a:gd name="connsiteY23" fmla="*/ 84082 h 951685"/>
              <a:gd name="connsiteX24" fmla="*/ 53871 w 1702506"/>
              <a:gd name="connsiteY24" fmla="*/ 11621 h 951685"/>
              <a:gd name="connsiteX25" fmla="*/ 58352 w 1702506"/>
              <a:gd name="connsiteY25" fmla="*/ 11093 h 951685"/>
              <a:gd name="connsiteX26" fmla="*/ 454020 w 1702506"/>
              <a:gd name="connsiteY26" fmla="*/ 13474 h 95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02506" h="951685">
                <a:moveTo>
                  <a:pt x="1585229" y="764759"/>
                </a:moveTo>
                <a:cubicBezTo>
                  <a:pt x="1600438" y="768789"/>
                  <a:pt x="1614156" y="778436"/>
                  <a:pt x="1623024" y="792810"/>
                </a:cubicBezTo>
                <a:lnTo>
                  <a:pt x="1702506" y="951685"/>
                </a:lnTo>
                <a:lnTo>
                  <a:pt x="1551862" y="933877"/>
                </a:lnTo>
                <a:lnTo>
                  <a:pt x="1513200" y="856627"/>
                </a:lnTo>
                <a:cubicBezTo>
                  <a:pt x="1496379" y="825834"/>
                  <a:pt x="1507704" y="787236"/>
                  <a:pt x="1538499" y="770415"/>
                </a:cubicBezTo>
                <a:cubicBezTo>
                  <a:pt x="1553325" y="762319"/>
                  <a:pt x="1570022" y="760730"/>
                  <a:pt x="1585229" y="764759"/>
                </a:cubicBezTo>
                <a:close/>
                <a:moveTo>
                  <a:pt x="933455" y="161308"/>
                </a:moveTo>
                <a:cubicBezTo>
                  <a:pt x="941692" y="161855"/>
                  <a:pt x="949960" y="164024"/>
                  <a:pt x="957797" y="167970"/>
                </a:cubicBezTo>
                <a:cubicBezTo>
                  <a:pt x="1076184" y="227289"/>
                  <a:pt x="1186759" y="301068"/>
                  <a:pt x="1286982" y="387616"/>
                </a:cubicBezTo>
                <a:cubicBezTo>
                  <a:pt x="1313547" y="410457"/>
                  <a:pt x="1316565"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89" y="172649"/>
                  <a:pt x="908742" y="159670"/>
                  <a:pt x="933455" y="161308"/>
                </a:cubicBezTo>
                <a:close/>
                <a:moveTo>
                  <a:pt x="454020" y="13474"/>
                </a:moveTo>
                <a:cubicBezTo>
                  <a:pt x="462713" y="14543"/>
                  <a:pt x="470778" y="17324"/>
                  <a:pt x="477919" y="21437"/>
                </a:cubicBez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lose/>
              </a:path>
            </a:pathLst>
          </a:custGeom>
          <a:solidFill>
            <a:schemeClr val="accent4"/>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539615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150C-AD5A-4EB2-A8BE-1E23B00FA6BE}"/>
              </a:ext>
            </a:extLst>
          </p:cNvPr>
          <p:cNvSpPr>
            <a:spLocks noGrp="1"/>
          </p:cNvSpPr>
          <p:nvPr>
            <p:ph type="title"/>
          </p:nvPr>
        </p:nvSpPr>
        <p:spPr/>
        <p:txBody>
          <a:bodyPr/>
          <a:lstStyle/>
          <a:p>
            <a:r>
              <a:rPr lang="en-US" dirty="0"/>
              <a:t>Materials and Methods</a:t>
            </a:r>
          </a:p>
        </p:txBody>
      </p:sp>
      <p:sp>
        <p:nvSpPr>
          <p:cNvPr id="3" name="Text Placeholder 2">
            <a:extLst>
              <a:ext uri="{FF2B5EF4-FFF2-40B4-BE49-F238E27FC236}">
                <a16:creationId xmlns:a16="http://schemas.microsoft.com/office/drawing/2014/main" id="{F2039508-993B-4325-BBDA-3A10BF234B82}"/>
              </a:ext>
            </a:extLst>
          </p:cNvPr>
          <p:cNvSpPr>
            <a:spLocks noGrp="1"/>
          </p:cNvSpPr>
          <p:nvPr>
            <p:ph type="body" idx="1"/>
          </p:nvPr>
        </p:nvSpPr>
        <p:spPr/>
        <p:txBody>
          <a:bodyPr/>
          <a:lstStyle/>
          <a:p>
            <a:r>
              <a:rPr lang="en-US" sz="9600" dirty="0">
                <a:solidFill>
                  <a:schemeClr val="dk1"/>
                </a:solidFill>
                <a:latin typeface="Arial"/>
                <a:ea typeface="Arial"/>
                <a:cs typeface="Arial"/>
                <a:sym typeface="Arial"/>
              </a:rPr>
              <a:t>Regular trips to the Bentley Historical Library on North Campus were how I collected and found my sources.  I used only primary/secondary source documents when constructing my history of the Vulcans.  Additionally, I utilized the Michigan Daily online newspaper database to chronical additional “unfavorable” events not recorded by the Vulcans, such as their arrest during the 1934 initiation events.</a:t>
            </a:r>
            <a:endParaRPr lang="en-US" dirty="0"/>
          </a:p>
          <a:p>
            <a:endParaRPr lang="en-US" dirty="0"/>
          </a:p>
        </p:txBody>
      </p:sp>
      <p:pic>
        <p:nvPicPr>
          <p:cNvPr id="4" name="Picture 4">
            <a:extLst>
              <a:ext uri="{FF2B5EF4-FFF2-40B4-BE49-F238E27FC236}">
                <a16:creationId xmlns:a16="http://schemas.microsoft.com/office/drawing/2014/main" id="{A02FB608-51C5-4F3C-9E49-D2B028E316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570"/>
          <a:stretch/>
        </p:blipFill>
        <p:spPr bwMode="auto">
          <a:xfrm>
            <a:off x="29318464" y="3979509"/>
            <a:ext cx="7858531" cy="19088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0855558-4C5A-44DF-9E35-366E3D412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45761" y="0"/>
            <a:ext cx="6545439" cy="920452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72DBCE6B-1FB4-4EA8-8D27-E8CA8FB393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777" y="19031709"/>
            <a:ext cx="8366961" cy="119375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5344E6C7-9559-4C7E-A3D1-C83226B0D6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57358" y="18999495"/>
            <a:ext cx="7918582" cy="1216629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66768B2C-FDE9-4BE7-B35D-6ADAD5A2E1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75940" y="18980738"/>
            <a:ext cx="8884293" cy="1218505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98C42ADC-46FA-40C6-AA5E-105A3F147E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61738" y="18999495"/>
            <a:ext cx="9695620" cy="1221042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a:extLst>
              <a:ext uri="{FF2B5EF4-FFF2-40B4-BE49-F238E27FC236}">
                <a16:creationId xmlns:a16="http://schemas.microsoft.com/office/drawing/2014/main" id="{DF8629AF-CF0A-4734-9116-930BEB873D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844" y="19035690"/>
            <a:ext cx="6448171" cy="11933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919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80227" cy="3291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B6CF9B-9032-451F-AAC0-E0DFF404CA5D}"/>
              </a:ext>
            </a:extLst>
          </p:cNvPr>
          <p:cNvSpPr>
            <a:spLocks noGrp="1"/>
          </p:cNvSpPr>
          <p:nvPr>
            <p:ph type="title"/>
          </p:nvPr>
        </p:nvSpPr>
        <p:spPr>
          <a:xfrm>
            <a:off x="3017523" y="1752600"/>
            <a:ext cx="13737942" cy="9302764"/>
          </a:xfrm>
        </p:spPr>
        <p:txBody>
          <a:bodyPr>
            <a:normAutofit/>
          </a:bodyPr>
          <a:lstStyle/>
          <a:p>
            <a:r>
              <a:rPr lang="en-US" dirty="0"/>
              <a:t>Results</a:t>
            </a:r>
          </a:p>
        </p:txBody>
      </p:sp>
      <p:sp>
        <p:nvSpPr>
          <p:cNvPr id="3" name="Text Placeholder 2">
            <a:extLst>
              <a:ext uri="{FF2B5EF4-FFF2-40B4-BE49-F238E27FC236}">
                <a16:creationId xmlns:a16="http://schemas.microsoft.com/office/drawing/2014/main" id="{22026DAF-FBFE-4993-8626-D3345440450E}"/>
              </a:ext>
            </a:extLst>
          </p:cNvPr>
          <p:cNvSpPr>
            <a:spLocks noGrp="1"/>
          </p:cNvSpPr>
          <p:nvPr>
            <p:ph type="body" idx="1"/>
          </p:nvPr>
        </p:nvSpPr>
        <p:spPr>
          <a:xfrm>
            <a:off x="2791326" y="8518358"/>
            <a:ext cx="13964143" cy="21131059"/>
          </a:xfrm>
        </p:spPr>
        <p:txBody>
          <a:bodyPr>
            <a:normAutofit lnSpcReduction="10000"/>
          </a:bodyPr>
          <a:lstStyle/>
          <a:p>
            <a:pPr marL="0" marR="0" lvl="0" indent="0" rtl="0">
              <a:spcBef>
                <a:spcPts val="0"/>
              </a:spcBef>
              <a:spcAft>
                <a:spcPts val="0"/>
              </a:spcAft>
              <a:buNone/>
            </a:pPr>
            <a:r>
              <a:rPr lang="en-US" sz="8000" dirty="0"/>
              <a:t>A 54 page document comprising the Vulcans History from 1904-2022 was compiled and reflects both the attitudes of the time when sources were written, alongside modern reflections on the Vulcan’s past.  </a:t>
            </a:r>
          </a:p>
          <a:p>
            <a:pPr marL="0" marR="0" lvl="0" indent="0" rtl="0">
              <a:spcBef>
                <a:spcPts val="0"/>
              </a:spcBef>
              <a:spcAft>
                <a:spcPts val="0"/>
              </a:spcAft>
              <a:buNone/>
            </a:pPr>
            <a:endParaRPr lang="en-US" sz="8000" dirty="0"/>
          </a:p>
          <a:p>
            <a:pPr marL="0" marR="0" lvl="0" indent="0" rtl="0">
              <a:spcBef>
                <a:spcPts val="0"/>
              </a:spcBef>
              <a:spcAft>
                <a:spcPts val="0"/>
              </a:spcAft>
              <a:buNone/>
            </a:pPr>
            <a:r>
              <a:rPr lang="en-US" sz="8000" dirty="0"/>
              <a:t>The Vulcans were instrumental in organizing College of Engineering events, funding community projects, and supporting the University Hospital through donations and entertainment for the sick.  The society has generated a variety of initiation rituals that change with the times based on availability to certain venues, and the campus climate towards certain aspects of initiation.  </a:t>
            </a:r>
          </a:p>
          <a:p>
            <a:pPr marL="0" marR="0" lvl="0" indent="0" rtl="0">
              <a:spcBef>
                <a:spcPts val="0"/>
              </a:spcBef>
              <a:spcAft>
                <a:spcPts val="0"/>
              </a:spcAft>
              <a:buNone/>
            </a:pPr>
            <a:endParaRPr lang="en-US" sz="8000" dirty="0"/>
          </a:p>
          <a:p>
            <a:endParaRPr lang="en-US" sz="8000" dirty="0"/>
          </a:p>
        </p:txBody>
      </p:sp>
      <p:pic>
        <p:nvPicPr>
          <p:cNvPr id="4100" name="Picture 4">
            <a:extLst>
              <a:ext uri="{FF2B5EF4-FFF2-40B4-BE49-F238E27FC236}">
                <a16:creationId xmlns:a16="http://schemas.microsoft.com/office/drawing/2014/main" id="{1BF88689-4F87-4D0E-B4AD-053238954C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356"/>
          <a:stretch/>
        </p:blipFill>
        <p:spPr bwMode="auto">
          <a:xfrm>
            <a:off x="17655537" y="-19"/>
            <a:ext cx="26235663" cy="17732985"/>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FCC131C0-7252-4609-BC7E-CAF9864927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721" r="-1" b="-1"/>
          <a:stretch/>
        </p:blipFill>
        <p:spPr bwMode="auto">
          <a:xfrm>
            <a:off x="17016220" y="18254212"/>
            <a:ext cx="26900572" cy="14664207"/>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712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91200" cy="32918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43891195" cy="329184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815E68-EC1E-44C2-93A6-4465E93D00BB}"/>
              </a:ext>
            </a:extLst>
          </p:cNvPr>
          <p:cNvSpPr>
            <a:spLocks noGrp="1"/>
          </p:cNvSpPr>
          <p:nvPr>
            <p:ph type="title"/>
          </p:nvPr>
        </p:nvSpPr>
        <p:spPr>
          <a:xfrm>
            <a:off x="14293317" y="2926080"/>
            <a:ext cx="15361920" cy="6487065"/>
          </a:xfrm>
        </p:spPr>
        <p:txBody>
          <a:bodyPr>
            <a:normAutofit/>
          </a:bodyPr>
          <a:lstStyle/>
          <a:p>
            <a:pPr algn="ctr"/>
            <a:r>
              <a:rPr lang="en-US">
                <a:solidFill>
                  <a:schemeClr val="tx1">
                    <a:lumMod val="85000"/>
                    <a:lumOff val="15000"/>
                  </a:schemeClr>
                </a:solidFill>
              </a:rPr>
              <a:t>Controversy</a:t>
            </a:r>
          </a:p>
        </p:txBody>
      </p:sp>
      <p:pic>
        <p:nvPicPr>
          <p:cNvPr id="4" name="Picture 10">
            <a:extLst>
              <a:ext uri="{FF2B5EF4-FFF2-40B4-BE49-F238E27FC236}">
                <a16:creationId xmlns:a16="http://schemas.microsoft.com/office/drawing/2014/main" id="{5AC01419-6155-4BBF-915C-A3181DE9AA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64" r="41409"/>
          <a:stretch/>
        </p:blipFill>
        <p:spPr bwMode="auto">
          <a:xfrm>
            <a:off x="10" y="4"/>
            <a:ext cx="13304517" cy="32918405"/>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9B0EE4E-A9C0-4AC4-8998-CDC143B09CEB}"/>
              </a:ext>
            </a:extLst>
          </p:cNvPr>
          <p:cNvSpPr>
            <a:spLocks noGrp="1"/>
          </p:cNvSpPr>
          <p:nvPr>
            <p:ph type="body" idx="1"/>
          </p:nvPr>
        </p:nvSpPr>
        <p:spPr>
          <a:xfrm>
            <a:off x="15116277" y="10307313"/>
            <a:ext cx="13716000" cy="19685002"/>
          </a:xfrm>
        </p:spPr>
        <p:txBody>
          <a:bodyPr>
            <a:normAutofit/>
          </a:bodyPr>
          <a:lstStyle/>
          <a:p>
            <a:r>
              <a:rPr lang="en-US" sz="6500">
                <a:solidFill>
                  <a:schemeClr val="tx1">
                    <a:lumMod val="85000"/>
                    <a:lumOff val="15000"/>
                  </a:schemeClr>
                </a:solidFill>
              </a:rPr>
              <a:t>The group used to cover themselves in crankcase and ash to imitate the trials of Vulcan, but it gave the group an image of blackface.  Vulcan members also would wear pointy hoods during initiation that scared away potential recruits due to the appearance of KKK iconography.  Despite the Vulcans best intentions, these among other controversies forced the group to go into secrecy, a period that they still have not come out of.  The group was ahead of other societies on campus, inducting its first black member in 1968 and first female member in 1972. They remain the last secret society on campus after the 2021 dissolution of the Order of Angell (formerly Michigamua) and Adara (formerly Phoenix) groups amid similar controversy. </a:t>
            </a:r>
          </a:p>
          <a:p>
            <a:endParaRPr lang="en-US" sz="6500">
              <a:solidFill>
                <a:schemeClr val="tx1">
                  <a:lumMod val="85000"/>
                  <a:lumOff val="15000"/>
                </a:schemeClr>
              </a:solidFill>
            </a:endParaRPr>
          </a:p>
        </p:txBody>
      </p:sp>
      <p:pic>
        <p:nvPicPr>
          <p:cNvPr id="5" name="Picture 12">
            <a:extLst>
              <a:ext uri="{FF2B5EF4-FFF2-40B4-BE49-F238E27FC236}">
                <a16:creationId xmlns:a16="http://schemas.microsoft.com/office/drawing/2014/main" id="{0EC76FB7-B3D4-46D4-BD33-3DDA256273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559" r="13425"/>
          <a:stretch/>
        </p:blipFill>
        <p:spPr bwMode="auto">
          <a:xfrm>
            <a:off x="30889681" y="10"/>
            <a:ext cx="13001519" cy="329183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25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9548-42E2-414F-BB42-6820AB505A5C}"/>
              </a:ext>
            </a:extLst>
          </p:cNvPr>
          <p:cNvSpPr>
            <a:spLocks noGrp="1"/>
          </p:cNvSpPr>
          <p:nvPr>
            <p:ph type="title"/>
          </p:nvPr>
        </p:nvSpPr>
        <p:spPr/>
        <p:txBody>
          <a:bodyPr/>
          <a:lstStyle/>
          <a:p>
            <a:r>
              <a:rPr lang="en-US" dirty="0"/>
              <a:t>Conclusions</a:t>
            </a:r>
          </a:p>
        </p:txBody>
      </p:sp>
      <p:sp>
        <p:nvSpPr>
          <p:cNvPr id="3" name="Text Placeholder 2">
            <a:extLst>
              <a:ext uri="{FF2B5EF4-FFF2-40B4-BE49-F238E27FC236}">
                <a16:creationId xmlns:a16="http://schemas.microsoft.com/office/drawing/2014/main" id="{8362D902-0570-4B36-9F47-76F8F768B60A}"/>
              </a:ext>
            </a:extLst>
          </p:cNvPr>
          <p:cNvSpPr>
            <a:spLocks noGrp="1"/>
          </p:cNvSpPr>
          <p:nvPr>
            <p:ph type="body" idx="1"/>
          </p:nvPr>
        </p:nvSpPr>
        <p:spPr>
          <a:xfrm>
            <a:off x="3017520" y="6713620"/>
            <a:ext cx="37856160" cy="20818243"/>
          </a:xfrm>
        </p:spPr>
        <p:txBody>
          <a:bodyPr>
            <a:normAutofit/>
          </a:bodyPr>
          <a:lstStyle/>
          <a:p>
            <a:r>
              <a:rPr lang="en-US" sz="9600" dirty="0">
                <a:solidFill>
                  <a:srgbClr val="000000"/>
                </a:solidFill>
                <a:latin typeface="Arial"/>
                <a:ea typeface="Arial"/>
                <a:cs typeface="Arial"/>
                <a:sym typeface="Arial"/>
              </a:rPr>
              <a:t>Overall, the Vulcans were founded with the goal of aiding the College of Engineering, and their focus on public service has resulted in many parts of College life that seem standard to students today.  They founded the Honor Council, helped raise funds for construction projects on campus, and worked alongside other student groups and Engineering Student Government to host events that benefit and welcome all students.  Similar to other societies however, the have a past riddled with controversy and have chosen to plunge into secrecy rather than formally apologize and implement transparency into their dealings.  </a:t>
            </a:r>
            <a:endParaRPr lang="en-US" sz="13800" dirty="0"/>
          </a:p>
        </p:txBody>
      </p:sp>
      <p:pic>
        <p:nvPicPr>
          <p:cNvPr id="4" name="Picture 20">
            <a:extLst>
              <a:ext uri="{FF2B5EF4-FFF2-40B4-BE49-F238E27FC236}">
                <a16:creationId xmlns:a16="http://schemas.microsoft.com/office/drawing/2014/main" id="{27F4DD21-9D39-4CCF-B022-9FC8C7C4BA3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4110" t="5173" r="3196" b="14563"/>
          <a:stretch/>
        </p:blipFill>
        <p:spPr bwMode="auto">
          <a:xfrm>
            <a:off x="26450217" y="21523674"/>
            <a:ext cx="14423463" cy="110161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2">
            <a:extLst>
              <a:ext uri="{FF2B5EF4-FFF2-40B4-BE49-F238E27FC236}">
                <a16:creationId xmlns:a16="http://schemas.microsoft.com/office/drawing/2014/main" id="{9B2A88CB-4015-460C-A10E-AE300BEBC2C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609475" y="21523674"/>
            <a:ext cx="16050125" cy="1096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23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72" y="0"/>
            <a:ext cx="43880228" cy="32918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80227" cy="329184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 y="9962016"/>
            <a:ext cx="43375426" cy="19647868"/>
            <a:chOff x="1" y="2075420"/>
            <a:chExt cx="12048729" cy="4093306"/>
          </a:xfrm>
        </p:grpSpPr>
        <p:sp>
          <p:nvSpPr>
            <p:cNvPr id="17" name="Oval 16">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899449" y="5431255"/>
            <a:ext cx="13423013" cy="2560507"/>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534340" y="-11831584"/>
            <a:ext cx="1975104" cy="549007"/>
            <a:chOff x="7029447" y="3514725"/>
            <a:chExt cx="1285875" cy="549007"/>
          </a:xfrm>
        </p:grpSpPr>
        <p:cxnSp>
          <p:nvCxnSpPr>
            <p:cNvPr id="27" name="Straight Connector 26">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2F488D52-6CA7-401A-8E9A-793BB847F58F}"/>
              </a:ext>
            </a:extLst>
          </p:cNvPr>
          <p:cNvPicPr>
            <a:picLocks noChangeAspect="1"/>
          </p:cNvPicPr>
          <p:nvPr/>
        </p:nvPicPr>
        <p:blipFill rotWithShape="1">
          <a:blip r:embed="rId2"/>
          <a:srcRect t="3415" b="6283"/>
          <a:stretch/>
        </p:blipFill>
        <p:spPr>
          <a:xfrm>
            <a:off x="2255724" y="2138074"/>
            <a:ext cx="39063999" cy="16226798"/>
          </a:xfrm>
          <a:prstGeom prst="rect">
            <a:avLst/>
          </a:prstGeom>
        </p:spPr>
      </p:pic>
      <p:grpSp>
        <p:nvGrpSpPr>
          <p:cNvPr id="32" name="Group 31">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103330" y="3971175"/>
            <a:ext cx="304800" cy="1547165"/>
            <a:chOff x="215328" y="-46937"/>
            <a:chExt cx="304800" cy="2773841"/>
          </a:xfrm>
        </p:grpSpPr>
        <p:cxnSp>
          <p:nvCxnSpPr>
            <p:cNvPr id="33" name="Straight Connector 32">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8" name="Rectangle 37">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9475768"/>
            <a:ext cx="21945588" cy="3414009"/>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1299306" y="29557797"/>
            <a:ext cx="6172200" cy="549007"/>
            <a:chOff x="7029447" y="3514725"/>
            <a:chExt cx="1285875" cy="549007"/>
          </a:xfrm>
        </p:grpSpPr>
        <p:cxnSp>
          <p:nvCxnSpPr>
            <p:cNvPr id="41" name="Straight Connector 40">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3FD044E-276B-45CD-9C74-B0753F7BBAC3}"/>
              </a:ext>
            </a:extLst>
          </p:cNvPr>
          <p:cNvSpPr>
            <a:spLocks noGrp="1"/>
          </p:cNvSpPr>
          <p:nvPr>
            <p:ph type="title"/>
          </p:nvPr>
        </p:nvSpPr>
        <p:spPr>
          <a:xfrm>
            <a:off x="2271369" y="19287057"/>
            <a:ext cx="16448616" cy="10222013"/>
          </a:xfrm>
          <a:noFill/>
        </p:spPr>
        <p:txBody>
          <a:bodyPr anchor="t">
            <a:normAutofit/>
          </a:bodyPr>
          <a:lstStyle/>
          <a:p>
            <a:r>
              <a:rPr lang="en-US" sz="20200" dirty="0">
                <a:solidFill>
                  <a:schemeClr val="bg1"/>
                </a:solidFill>
              </a:rPr>
              <a:t>Where are they now?</a:t>
            </a:r>
          </a:p>
        </p:txBody>
      </p:sp>
      <p:sp>
        <p:nvSpPr>
          <p:cNvPr id="3" name="Text Placeholder 2">
            <a:extLst>
              <a:ext uri="{FF2B5EF4-FFF2-40B4-BE49-F238E27FC236}">
                <a16:creationId xmlns:a16="http://schemas.microsoft.com/office/drawing/2014/main" id="{4347646E-DFEF-4945-A830-36DFC1A927CE}"/>
              </a:ext>
            </a:extLst>
          </p:cNvPr>
          <p:cNvSpPr>
            <a:spLocks noGrp="1"/>
          </p:cNvSpPr>
          <p:nvPr>
            <p:ph type="body" idx="1"/>
          </p:nvPr>
        </p:nvSpPr>
        <p:spPr>
          <a:xfrm>
            <a:off x="19749888" y="19287086"/>
            <a:ext cx="20426778" cy="10222075"/>
          </a:xfrm>
          <a:noFill/>
        </p:spPr>
        <p:txBody>
          <a:bodyPr anchor="t">
            <a:normAutofit fontScale="92500"/>
          </a:bodyPr>
          <a:lstStyle/>
          <a:p>
            <a:pPr algn="ctr"/>
            <a:r>
              <a:rPr lang="en-US" sz="9600" dirty="0">
                <a:solidFill>
                  <a:schemeClr val="bg1"/>
                </a:solidFill>
                <a:latin typeface="Arial"/>
                <a:ea typeface="Arial"/>
                <a:cs typeface="Arial"/>
                <a:sym typeface="Arial"/>
              </a:rPr>
              <a:t>Other societies that have adopted openness have dissolved completely, so the Vulcans secrecy may also be the success to their longevity.  </a:t>
            </a:r>
          </a:p>
          <a:p>
            <a:pPr algn="ctr"/>
            <a:r>
              <a:rPr lang="en-US" sz="9600" dirty="0">
                <a:solidFill>
                  <a:schemeClr val="bg1"/>
                </a:solidFill>
                <a:latin typeface="Arial"/>
                <a:ea typeface="Arial"/>
                <a:cs typeface="Arial"/>
                <a:sym typeface="Arial"/>
              </a:rPr>
              <a:t>Today the Vulcans remain an active, yet elusive, part of student life for Michigan Engineering students.</a:t>
            </a:r>
            <a:endParaRPr lang="en-US" sz="9600" dirty="0">
              <a:solidFill>
                <a:schemeClr val="bg1"/>
              </a:solidFill>
            </a:endParaRPr>
          </a:p>
          <a:p>
            <a:pPr algn="ctr"/>
            <a:endParaRPr lang="en-US" sz="9600" dirty="0">
              <a:solidFill>
                <a:schemeClr val="bg1"/>
              </a:solidFill>
            </a:endParaRPr>
          </a:p>
        </p:txBody>
      </p:sp>
    </p:spTree>
    <p:extLst>
      <p:ext uri="{BB962C8B-B14F-4D97-AF65-F5344CB8AC3E}">
        <p14:creationId xmlns:p14="http://schemas.microsoft.com/office/powerpoint/2010/main" val="3203273865"/>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1757</Words>
  <Application>Microsoft Office PowerPoint</Application>
  <PresentationFormat>Custom</PresentationFormat>
  <Paragraphs>68</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Lato Extended</vt:lpstr>
      <vt:lpstr>Times New Roman</vt:lpstr>
      <vt:lpstr>Office Theme</vt:lpstr>
      <vt:lpstr>PowerPoint Presentation</vt:lpstr>
      <vt:lpstr>The Vulcans: A Reflective and Critical History of the College of Engineering's Secret Society </vt:lpstr>
      <vt:lpstr>How did I get here?</vt:lpstr>
      <vt:lpstr>Introduction</vt:lpstr>
      <vt:lpstr>Introduction</vt:lpstr>
      <vt:lpstr>Objectives</vt:lpstr>
      <vt:lpstr>Materials and Methods</vt:lpstr>
      <vt:lpstr>Results</vt:lpstr>
      <vt:lpstr>Controversy</vt:lpstr>
      <vt:lpstr>Conclusions</vt:lpstr>
      <vt:lpstr>Where are they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suyash.tn@gmail.com</dc:creator>
  <cp:lastModifiedBy>Jason Manassa</cp:lastModifiedBy>
  <cp:revision>2</cp:revision>
  <dcterms:created xsi:type="dcterms:W3CDTF">2018-08-08T01:32:14Z</dcterms:created>
  <dcterms:modified xsi:type="dcterms:W3CDTF">2022-04-19T03:47:02Z</dcterms:modified>
</cp:coreProperties>
</file>