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32918400" cx="43891200"/>
  <p:notesSz cx="9144000" cy="6858000"/>
  <p:embeddedFontLst>
    <p:embeddedFont>
      <p:font typeface="Montserra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jxGaeGMkaL9JJb+/t/n1fj6R2C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368" orient="horz"/>
        <p:guide pos="1382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3291840" y="5387342"/>
            <a:ext cx="37307519" cy="11460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0"/>
              <a:buFont typeface="Calibri"/>
              <a:buNone/>
              <a:defRPr sz="2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5486400" y="17289781"/>
            <a:ext cx="32918401" cy="7947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1520"/>
              <a:buNone/>
              <a:defRPr sz="11520"/>
            </a:lvl1pPr>
            <a:lvl2pPr lvl="1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/>
            </a:lvl2pPr>
            <a:lvl3pPr lvl="2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/>
            </a:lvl3pPr>
            <a:lvl4pPr lvl="3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4pPr>
            <a:lvl5pPr lvl="4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5pPr>
            <a:lvl6pPr lvl="5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6pPr>
            <a:lvl7pPr lvl="6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7pPr>
            <a:lvl8pPr lvl="7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8pPr>
            <a:lvl9pPr lvl="8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2994662" y="8206749"/>
            <a:ext cx="37856160" cy="13693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0"/>
              <a:buFont typeface="Calibri"/>
              <a:buNone/>
              <a:defRPr sz="2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2994662" y="22029430"/>
            <a:ext cx="37856160" cy="7200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1520"/>
              <a:buNone/>
              <a:defRPr sz="1152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 sz="96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8640"/>
              <a:buNone/>
              <a:defRPr sz="864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7680"/>
              <a:buNone/>
              <a:defRPr sz="768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7680"/>
              <a:buNone/>
              <a:defRPr sz="768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7680"/>
              <a:buNone/>
              <a:defRPr sz="768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7680"/>
              <a:buNone/>
              <a:defRPr sz="768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7680"/>
              <a:buNone/>
              <a:defRPr sz="768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888888"/>
              </a:buClr>
              <a:buSzPts val="7680"/>
              <a:buNone/>
              <a:defRPr sz="768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3017520" y="8763000"/>
            <a:ext cx="18653759" cy="20886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22219920" y="8763000"/>
            <a:ext cx="18653759" cy="20886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3023237" y="1752607"/>
            <a:ext cx="37856160" cy="6362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023242" y="8069582"/>
            <a:ext cx="18568032" cy="39547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1520"/>
              <a:buNone/>
              <a:defRPr b="1" sz="11520"/>
            </a:lvl1pPr>
            <a:lvl2pPr indent="-2286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1" sz="9600"/>
            </a:lvl2pPr>
            <a:lvl3pPr indent="-2286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b="1" sz="8640"/>
            </a:lvl3pPr>
            <a:lvl4pPr indent="-2286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4pPr>
            <a:lvl5pPr indent="-2286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5pPr>
            <a:lvl6pPr indent="-2286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6pPr>
            <a:lvl7pPr indent="-2286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7pPr>
            <a:lvl8pPr indent="-2286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8pPr>
            <a:lvl9pPr indent="-2286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3023242" y="12024360"/>
            <a:ext cx="18568032" cy="176860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22219922" y="8069582"/>
            <a:ext cx="18659477" cy="39547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1520"/>
              <a:buNone/>
              <a:defRPr b="1" sz="11520"/>
            </a:lvl1pPr>
            <a:lvl2pPr indent="-2286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1" sz="9600"/>
            </a:lvl2pPr>
            <a:lvl3pPr indent="-2286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b="1" sz="8640"/>
            </a:lvl3pPr>
            <a:lvl4pPr indent="-2286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4pPr>
            <a:lvl5pPr indent="-2286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5pPr>
            <a:lvl6pPr indent="-2286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6pPr>
            <a:lvl7pPr indent="-2286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7pPr>
            <a:lvl8pPr indent="-2286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8pPr>
            <a:lvl9pPr indent="-2286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b="1" sz="768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22219922" y="12024360"/>
            <a:ext cx="18659477" cy="176860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3023237" y="2194560"/>
            <a:ext cx="14156054" cy="7680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360"/>
              <a:buFont typeface="Calibri"/>
              <a:buNone/>
              <a:defRPr sz="153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8659477" y="4739647"/>
            <a:ext cx="22219920" cy="233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120396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5360"/>
              <a:buChar char="•"/>
              <a:defRPr sz="15360"/>
            </a:lvl1pPr>
            <a:lvl2pPr indent="-108204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3440"/>
              <a:buChar char="•"/>
              <a:defRPr sz="13439"/>
            </a:lvl2pPr>
            <a:lvl3pPr indent="-96012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520"/>
              <a:buChar char="•"/>
              <a:defRPr sz="11520"/>
            </a:lvl3pPr>
            <a:lvl4pPr indent="-8382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4pPr>
            <a:lvl5pPr indent="-8382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5pPr>
            <a:lvl6pPr indent="-8382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6pPr>
            <a:lvl7pPr indent="-8382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7pPr>
            <a:lvl8pPr indent="-8382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8pPr>
            <a:lvl9pPr indent="-8382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96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3023237" y="9875520"/>
            <a:ext cx="14156054" cy="1829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1pPr>
            <a:lvl2pPr indent="-2286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2pPr>
            <a:lvl3pPr indent="-2286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3pPr>
            <a:lvl4pPr indent="-2286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4pPr>
            <a:lvl5pPr indent="-2286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5pPr>
            <a:lvl6pPr indent="-2286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6pPr>
            <a:lvl7pPr indent="-2286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7pPr>
            <a:lvl8pPr indent="-2286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8pPr>
            <a:lvl9pPr indent="-2286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3023237" y="2194560"/>
            <a:ext cx="14156054" cy="7680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360"/>
              <a:buFont typeface="Calibri"/>
              <a:buNone/>
              <a:defRPr sz="153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18659477" y="4739647"/>
            <a:ext cx="22219920" cy="23393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3023237" y="9875520"/>
            <a:ext cx="14156054" cy="1829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7680"/>
              <a:buNone/>
              <a:defRPr sz="7680"/>
            </a:lvl1pPr>
            <a:lvl2pPr indent="-2286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2pPr>
            <a:lvl3pPr indent="-2286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3pPr>
            <a:lvl4pPr indent="-2286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4pPr>
            <a:lvl5pPr indent="-2286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5pPr>
            <a:lvl6pPr indent="-2286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6pPr>
            <a:lvl7pPr indent="-2286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7pPr>
            <a:lvl8pPr indent="-2286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8pPr>
            <a:lvl9pPr indent="-2286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1502390" y="278131"/>
            <a:ext cx="20886422" cy="37856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22193250" y="10968991"/>
            <a:ext cx="27896822" cy="9464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2990852" y="1779270"/>
            <a:ext cx="27896822" cy="27843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20"/>
              <a:buFont typeface="Calibri"/>
              <a:buNone/>
              <a:defRPr b="0" i="0" sz="211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1082040" lvl="0" marL="457200" marR="0" rtl="0" algn="l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13440"/>
              <a:buFont typeface="Arial"/>
              <a:buChar char="•"/>
              <a:defRPr b="0" i="0" sz="1343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960120" lvl="1" marL="914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520"/>
              <a:buFont typeface="Arial"/>
              <a:buChar char="•"/>
              <a:defRPr b="0" i="0" sz="1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838200" lvl="2" marL="13716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Char char="•"/>
              <a:defRPr b="0" i="0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777239" lvl="3" marL="18288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b="0" i="0" sz="86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777239" lvl="4" marL="22860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b="0" i="0" sz="86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777239" lvl="5" marL="27432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b="0" i="0" sz="86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777239" lvl="6" marL="3200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b="0" i="0" sz="86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777239" lvl="7" marL="36576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b="0" i="0" sz="86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777240" lvl="8" marL="41148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b="0" i="0" sz="86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3017520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4538959" y="30510488"/>
            <a:ext cx="148132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30998159" y="30510488"/>
            <a:ext cx="987552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60"/>
              <a:buFont typeface="Arial"/>
              <a:buNone/>
              <a:defRPr b="0" i="0" sz="576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11.jpg"/><Relationship Id="rId10" Type="http://schemas.openxmlformats.org/officeDocument/2006/relationships/image" Target="../media/image3.jpg"/><Relationship Id="rId21" Type="http://schemas.openxmlformats.org/officeDocument/2006/relationships/image" Target="../media/image14.png"/><Relationship Id="rId13" Type="http://schemas.openxmlformats.org/officeDocument/2006/relationships/image" Target="../media/image1.jpg"/><Relationship Id="rId1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8.jpg"/><Relationship Id="rId9" Type="http://schemas.openxmlformats.org/officeDocument/2006/relationships/image" Target="../media/image9.jpg"/><Relationship Id="rId15" Type="http://schemas.openxmlformats.org/officeDocument/2006/relationships/image" Target="../media/image15.png"/><Relationship Id="rId14" Type="http://schemas.openxmlformats.org/officeDocument/2006/relationships/image" Target="../media/image7.png"/><Relationship Id="rId17" Type="http://schemas.openxmlformats.org/officeDocument/2006/relationships/image" Target="../media/image12.png"/><Relationship Id="rId16" Type="http://schemas.openxmlformats.org/officeDocument/2006/relationships/image" Target="../media/image17.png"/><Relationship Id="rId5" Type="http://schemas.openxmlformats.org/officeDocument/2006/relationships/image" Target="../media/image5.png"/><Relationship Id="rId19" Type="http://schemas.openxmlformats.org/officeDocument/2006/relationships/image" Target="../media/image13.png"/><Relationship Id="rId6" Type="http://schemas.openxmlformats.org/officeDocument/2006/relationships/image" Target="../media/image4.jpg"/><Relationship Id="rId18" Type="http://schemas.openxmlformats.org/officeDocument/2006/relationships/image" Target="../media/image18.png"/><Relationship Id="rId7" Type="http://schemas.openxmlformats.org/officeDocument/2006/relationships/image" Target="../media/image10.jpg"/><Relationship Id="rId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15331200" y="12600670"/>
            <a:ext cx="13441800" cy="181722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9121300" y="22179900"/>
            <a:ext cx="5418000" cy="1748100"/>
          </a:xfrm>
          <a:prstGeom prst="rect">
            <a:avLst/>
          </a:prstGeom>
          <a:solidFill>
            <a:srgbClr val="A4C2F4"/>
          </a:solidFill>
          <a:ln cap="flat" cmpd="sng" w="57150">
            <a:solidFill>
              <a:srgbClr val="A4C2F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16316075" y="24642025"/>
            <a:ext cx="2291700" cy="4617600"/>
          </a:xfrm>
          <a:prstGeom prst="rect">
            <a:avLst/>
          </a:prstGeom>
          <a:solidFill>
            <a:srgbClr val="A4C2F4"/>
          </a:solidFill>
          <a:ln cap="flat" cmpd="sng" w="57150">
            <a:solidFill>
              <a:srgbClr val="A4C2F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6044699" y="28249374"/>
            <a:ext cx="2750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β-actin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6044699" y="24878265"/>
            <a:ext cx="2750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AKT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6044699" y="26563809"/>
            <a:ext cx="2750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pAKT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Background pattern&#10;&#10;Description automatically generated" id="95" name="Google Shape;95;p1"/>
          <p:cNvPicPr preferRelativeResize="0"/>
          <p:nvPr/>
        </p:nvPicPr>
        <p:blipFill rotWithShape="1">
          <a:blip r:embed="rId3">
            <a:alphaModFix/>
          </a:blip>
          <a:srcRect b="69211" l="0" r="0" t="8746"/>
          <a:stretch/>
        </p:blipFill>
        <p:spPr>
          <a:xfrm>
            <a:off x="0" y="1"/>
            <a:ext cx="43891199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38374320" y="216167"/>
            <a:ext cx="4873176" cy="4507648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ackground pattern&#10;&#10;Description automatically generated" id="97" name="Google Shape;97;p1"/>
          <p:cNvPicPr preferRelativeResize="0"/>
          <p:nvPr/>
        </p:nvPicPr>
        <p:blipFill rotWithShape="1">
          <a:blip r:embed="rId4">
            <a:alphaModFix/>
          </a:blip>
          <a:srcRect b="0" l="0" r="0" t="93901"/>
          <a:stretch/>
        </p:blipFill>
        <p:spPr>
          <a:xfrm>
            <a:off x="0" y="31526922"/>
            <a:ext cx="43891201" cy="139147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924129" y="831305"/>
            <a:ext cx="36874200" cy="3662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Demonstrating the Link Between MUC15 Expression and Downregulation of PI3K/AKT Signaling 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Erin Parlow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Capstone Advisor: Dr. Geeta Mehta </a:t>
            </a:r>
            <a:endParaRPr b="0" i="0" sz="4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2910801" y="3553385"/>
            <a:ext cx="25505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C2948"/>
                </a:solidFill>
                <a:latin typeface="Montserrat"/>
                <a:ea typeface="Montserrat"/>
                <a:cs typeface="Montserrat"/>
                <a:sym typeface="Montserrat"/>
              </a:rPr>
              <a:t>Poster ID: 3549405</a:t>
            </a:r>
            <a:endParaRPr b="0" i="0" sz="2400" u="none" cap="none" strike="noStrike">
              <a:solidFill>
                <a:srgbClr val="2C294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6710" y="31645073"/>
            <a:ext cx="11327130" cy="115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/>
          <p:nvPr/>
        </p:nvSpPr>
        <p:spPr>
          <a:xfrm>
            <a:off x="952500" y="5689225"/>
            <a:ext cx="13500600" cy="184980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ground pattern&#10;&#10;Description automatically generated" id="102" name="Google Shape;102;p1"/>
          <p:cNvPicPr preferRelativeResize="0"/>
          <p:nvPr/>
        </p:nvPicPr>
        <p:blipFill rotWithShape="1">
          <a:blip r:embed="rId6">
            <a:alphaModFix/>
          </a:blip>
          <a:srcRect b="85680" l="0" r="0" t="0"/>
          <a:stretch/>
        </p:blipFill>
        <p:spPr>
          <a:xfrm>
            <a:off x="924120" y="5577749"/>
            <a:ext cx="13500538" cy="99670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1244600" y="5687275"/>
            <a:ext cx="11327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Background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952500" y="24798951"/>
            <a:ext cx="13441800" cy="61596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ground pattern&#10;&#10;Description automatically generated" id="105" name="Google Shape;105;p1"/>
          <p:cNvPicPr preferRelativeResize="0"/>
          <p:nvPr/>
        </p:nvPicPr>
        <p:blipFill rotWithShape="1">
          <a:blip r:embed="rId7">
            <a:alphaModFix/>
          </a:blip>
          <a:srcRect b="85680" l="0" r="0" t="0"/>
          <a:stretch/>
        </p:blipFill>
        <p:spPr>
          <a:xfrm>
            <a:off x="924120" y="24687489"/>
            <a:ext cx="13500538" cy="99670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1092202" y="24797014"/>
            <a:ext cx="13222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Objective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5369650" y="5691150"/>
            <a:ext cx="13578900" cy="63525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ground pattern&#10;&#10;Description automatically generated" id="108" name="Google Shape;108;p1"/>
          <p:cNvPicPr preferRelativeResize="0"/>
          <p:nvPr/>
        </p:nvPicPr>
        <p:blipFill rotWithShape="1">
          <a:blip r:embed="rId8">
            <a:alphaModFix/>
          </a:blip>
          <a:srcRect b="85680" l="0" r="0" t="0"/>
          <a:stretch/>
        </p:blipFill>
        <p:spPr>
          <a:xfrm>
            <a:off x="15478320" y="5655891"/>
            <a:ext cx="13500538" cy="99670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/>
        </p:nvSpPr>
        <p:spPr>
          <a:xfrm>
            <a:off x="15570200" y="5765425"/>
            <a:ext cx="11327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Methods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Background pattern&#10;&#10;Description automatically generated" id="110" name="Google Shape;110;p1"/>
          <p:cNvPicPr preferRelativeResize="0"/>
          <p:nvPr/>
        </p:nvPicPr>
        <p:blipFill rotWithShape="1">
          <a:blip r:embed="rId9">
            <a:alphaModFix/>
          </a:blip>
          <a:srcRect b="85680" l="0" r="0" t="0"/>
          <a:stretch/>
        </p:blipFill>
        <p:spPr>
          <a:xfrm>
            <a:off x="15295439" y="12458278"/>
            <a:ext cx="13500538" cy="114359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/>
        </p:nvSpPr>
        <p:spPr>
          <a:xfrm>
            <a:off x="15539724" y="12644000"/>
            <a:ext cx="10791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29677350" y="5765424"/>
            <a:ext cx="13441800" cy="67251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ground pattern&#10;&#10;Description automatically generated" id="113" name="Google Shape;113;p1"/>
          <p:cNvPicPr preferRelativeResize="0"/>
          <p:nvPr/>
        </p:nvPicPr>
        <p:blipFill rotWithShape="1">
          <a:blip r:embed="rId10">
            <a:alphaModFix/>
          </a:blip>
          <a:srcRect b="85680" l="0" r="0" t="0"/>
          <a:stretch/>
        </p:blipFill>
        <p:spPr>
          <a:xfrm>
            <a:off x="29648975" y="5730149"/>
            <a:ext cx="13500540" cy="99670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 txBox="1"/>
          <p:nvPr/>
        </p:nvSpPr>
        <p:spPr>
          <a:xfrm>
            <a:off x="29817057" y="5839674"/>
            <a:ext cx="1322264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Challenges + </a:t>
            </a: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Conclusions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9738317" y="12926740"/>
            <a:ext cx="13441800" cy="61596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ground pattern&#10;&#10;Description automatically generated" id="116" name="Google Shape;116;p1"/>
          <p:cNvPicPr preferRelativeResize="0"/>
          <p:nvPr/>
        </p:nvPicPr>
        <p:blipFill rotWithShape="1">
          <a:blip r:embed="rId11">
            <a:alphaModFix/>
          </a:blip>
          <a:srcRect b="85680" l="0" r="0" t="0"/>
          <a:stretch/>
        </p:blipFill>
        <p:spPr>
          <a:xfrm>
            <a:off x="29709937" y="12891472"/>
            <a:ext cx="13500538" cy="99670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"/>
          <p:cNvSpPr txBox="1"/>
          <p:nvPr/>
        </p:nvSpPr>
        <p:spPr>
          <a:xfrm>
            <a:off x="29878019" y="13000997"/>
            <a:ext cx="13222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Next Steps 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29814517" y="19556363"/>
            <a:ext cx="13441800" cy="47703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ground pattern&#10;&#10;Description automatically generated" id="119" name="Google Shape;119;p1"/>
          <p:cNvPicPr preferRelativeResize="0"/>
          <p:nvPr/>
        </p:nvPicPr>
        <p:blipFill rotWithShape="1">
          <a:blip r:embed="rId12">
            <a:alphaModFix/>
          </a:blip>
          <a:srcRect b="85680" l="0" r="0" t="0"/>
          <a:stretch/>
        </p:blipFill>
        <p:spPr>
          <a:xfrm>
            <a:off x="29786137" y="19521095"/>
            <a:ext cx="13500538" cy="99670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"/>
          <p:cNvSpPr txBox="1"/>
          <p:nvPr/>
        </p:nvSpPr>
        <p:spPr>
          <a:xfrm>
            <a:off x="30106624" y="19630625"/>
            <a:ext cx="11793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Acknowledgements 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29707825" y="24884650"/>
            <a:ext cx="13441800" cy="5913300"/>
          </a:xfrm>
          <a:prstGeom prst="roundRect">
            <a:avLst>
              <a:gd fmla="val 6718" name="adj"/>
            </a:avLst>
          </a:prstGeom>
          <a:noFill/>
          <a:ln cap="flat" cmpd="sng" w="57150">
            <a:solidFill>
              <a:srgbClr val="2C29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ground pattern&#10;&#10;Description automatically generated" id="122" name="Google Shape;122;p1"/>
          <p:cNvPicPr preferRelativeResize="0"/>
          <p:nvPr/>
        </p:nvPicPr>
        <p:blipFill rotWithShape="1">
          <a:blip r:embed="rId13">
            <a:alphaModFix/>
          </a:blip>
          <a:srcRect b="85680" l="0" r="0" t="0"/>
          <a:stretch/>
        </p:blipFill>
        <p:spPr>
          <a:xfrm>
            <a:off x="29679456" y="24849381"/>
            <a:ext cx="13500538" cy="99670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"/>
          <p:cNvSpPr txBox="1"/>
          <p:nvPr/>
        </p:nvSpPr>
        <p:spPr>
          <a:xfrm>
            <a:off x="29847538" y="24958906"/>
            <a:ext cx="13222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CF06"/>
                </a:solidFill>
                <a:latin typeface="Montserrat"/>
                <a:ea typeface="Montserrat"/>
                <a:cs typeface="Montserrat"/>
                <a:sym typeface="Montserrat"/>
              </a:rPr>
              <a:t>References </a:t>
            </a:r>
            <a:endParaRPr b="1" i="0" sz="4400" u="none" cap="none" strike="noStrike">
              <a:solidFill>
                <a:srgbClr val="FFCF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29845975" y="20798050"/>
            <a:ext cx="132225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69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Char char="•"/>
            </a:pPr>
            <a:r>
              <a:rPr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Thank you to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Dr. Geeta Metha</a:t>
            </a:r>
            <a:r>
              <a:rPr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Eric Horst</a:t>
            </a:r>
            <a:r>
              <a:rPr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for supporting my work on this Capstone. 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69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Char char="•"/>
            </a:pPr>
            <a:r>
              <a:rPr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Thank you to the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Honors Program</a:t>
            </a:r>
            <a:r>
              <a:rPr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for providing community and guidance for the completion of this project. 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1212849" y="26385628"/>
            <a:ext cx="129210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Demonstrate that </a:t>
            </a:r>
            <a:r>
              <a:rPr b="1" i="0" lang="en-US" sz="4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increased expression of MUC15</a:t>
            </a:r>
            <a:r>
              <a:rPr b="0" i="0" lang="en-US" sz="4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surface markers results in a </a:t>
            </a:r>
            <a:r>
              <a:rPr b="1" i="0" lang="en-US" sz="4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downregulation of the  PI3K/AKT signaling </a:t>
            </a:r>
            <a:r>
              <a:rPr b="0" i="0" lang="en-US" sz="4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pathway </a:t>
            </a:r>
            <a:r>
              <a:rPr b="1" i="0" lang="en-US" sz="4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via decreased phosphorylation of AKT. </a:t>
            </a:r>
            <a:endParaRPr b="1"/>
          </a:p>
        </p:txBody>
      </p:sp>
      <p:pic>
        <p:nvPicPr>
          <p:cNvPr descr="Logo&#10;&#10;Description automatically generated" id="126" name="Google Shape;126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8544033" y="240545"/>
            <a:ext cx="4635963" cy="463596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"/>
          <p:cNvSpPr/>
          <p:nvPr/>
        </p:nvSpPr>
        <p:spPr>
          <a:xfrm>
            <a:off x="15615925" y="8364629"/>
            <a:ext cx="2291700" cy="21846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"/>
          <p:cNvSpPr/>
          <p:nvPr/>
        </p:nvSpPr>
        <p:spPr>
          <a:xfrm>
            <a:off x="23538175" y="8364629"/>
            <a:ext cx="2291700" cy="21846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"/>
          <p:cNvSpPr/>
          <p:nvPr/>
        </p:nvSpPr>
        <p:spPr>
          <a:xfrm>
            <a:off x="18163225" y="8364629"/>
            <a:ext cx="2291700" cy="21846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"/>
          <p:cNvSpPr/>
          <p:nvPr/>
        </p:nvSpPr>
        <p:spPr>
          <a:xfrm>
            <a:off x="20821450" y="8364629"/>
            <a:ext cx="2291700" cy="21846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"/>
          <p:cNvSpPr/>
          <p:nvPr/>
        </p:nvSpPr>
        <p:spPr>
          <a:xfrm>
            <a:off x="26331100" y="8364629"/>
            <a:ext cx="2291700" cy="21846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"/>
          <p:cNvSpPr txBox="1"/>
          <p:nvPr/>
        </p:nvSpPr>
        <p:spPr>
          <a:xfrm>
            <a:off x="15797413" y="7111188"/>
            <a:ext cx="1247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Western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Blot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Protein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Analysis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 on Five Cell Lines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16044700" y="9128756"/>
            <a:ext cx="1904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Control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20822862" y="8882456"/>
            <a:ext cx="22917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Down </a:t>
            </a: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Scrambled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"/>
          <p:cNvSpPr txBox="1"/>
          <p:nvPr/>
        </p:nvSpPr>
        <p:spPr>
          <a:xfrm>
            <a:off x="18183750" y="8882456"/>
            <a:ext cx="22917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Up Scrambled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 txBox="1"/>
          <p:nvPr/>
        </p:nvSpPr>
        <p:spPr>
          <a:xfrm>
            <a:off x="23576987" y="9128756"/>
            <a:ext cx="229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Var2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27008175" y="9128756"/>
            <a:ext cx="229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696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 txBox="1"/>
          <p:nvPr/>
        </p:nvSpPr>
        <p:spPr>
          <a:xfrm>
            <a:off x="15264025" y="10844163"/>
            <a:ext cx="330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alibri"/>
                <a:ea typeface="Calibri"/>
                <a:cs typeface="Calibri"/>
                <a:sym typeface="Calibri"/>
              </a:rPr>
              <a:t>Baseline</a:t>
            </a:r>
            <a:r>
              <a:rPr b="1" lang="en-US" sz="3000">
                <a:latin typeface="Calibri"/>
                <a:ea typeface="Calibri"/>
                <a:cs typeface="Calibri"/>
                <a:sym typeface="Calibri"/>
              </a:rPr>
              <a:t> MUC15 Expression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"/>
          <p:cNvSpPr txBox="1"/>
          <p:nvPr/>
        </p:nvSpPr>
        <p:spPr>
          <a:xfrm>
            <a:off x="19332025" y="11075013"/>
            <a:ext cx="330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alibri"/>
                <a:ea typeface="Calibri"/>
                <a:cs typeface="Calibri"/>
                <a:sym typeface="Calibri"/>
              </a:rPr>
              <a:t>Genetic Controls 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"/>
          <p:cNvSpPr txBox="1"/>
          <p:nvPr/>
        </p:nvSpPr>
        <p:spPr>
          <a:xfrm>
            <a:off x="22993625" y="10844163"/>
            <a:ext cx="330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alibri"/>
                <a:ea typeface="Calibri"/>
                <a:cs typeface="Calibri"/>
                <a:sym typeface="Calibri"/>
              </a:rPr>
              <a:t>Upregulated</a:t>
            </a:r>
            <a:r>
              <a:rPr b="1" lang="en-US" sz="3000">
                <a:latin typeface="Calibri"/>
                <a:ea typeface="Calibri"/>
                <a:cs typeface="Calibri"/>
                <a:sym typeface="Calibri"/>
              </a:rPr>
              <a:t> MUC15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"/>
          <p:cNvSpPr txBox="1"/>
          <p:nvPr/>
        </p:nvSpPr>
        <p:spPr>
          <a:xfrm>
            <a:off x="25823950" y="10844163"/>
            <a:ext cx="330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alibri"/>
                <a:ea typeface="Calibri"/>
                <a:cs typeface="Calibri"/>
                <a:sym typeface="Calibri"/>
              </a:rPr>
              <a:t>Downregulated  MUC15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 txBox="1"/>
          <p:nvPr/>
        </p:nvSpPr>
        <p:spPr>
          <a:xfrm>
            <a:off x="30078300" y="6665400"/>
            <a:ext cx="12476700" cy="58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Challenges: 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●"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Variability in results with consistent western blot protocol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●"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Cell contamination issues that could have affected expression patterns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●"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Blotchiness or poor resolution on </a:t>
            </a: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Western</a:t>
            </a: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 Blots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●"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Western Blots take several days to complete and analyze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Conclusions: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●"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Higher mg (&gt; 40 mg) of protein and overnight incubation is best for showing expression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●"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Housekeeping genes consistent across cell lines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●"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No noticeable difference in expression of pAKT/AKT across cell lines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495900" y="11226000"/>
            <a:ext cx="7066050" cy="5029200"/>
          </a:xfrm>
          <a:prstGeom prst="rect">
            <a:avLst/>
          </a:prstGeom>
          <a:noFill/>
          <a:ln cap="flat" cmpd="sng" w="57150">
            <a:solidFill>
              <a:srgbClr val="2C2948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144" name="Google Shape;144;p1"/>
          <p:cNvSpPr txBox="1"/>
          <p:nvPr/>
        </p:nvSpPr>
        <p:spPr>
          <a:xfrm>
            <a:off x="9305386" y="10845000"/>
            <a:ext cx="46359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MUC15 expression has been linked to  decreased promotion of the PI3K signaling pathway due to decreased AKT phosphorylation.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In renal cancers this has been shown to de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crease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metastasis [3]. 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1235725" y="17024100"/>
            <a:ext cx="8069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Montserrat"/>
                <a:ea typeface="Montserrat"/>
                <a:cs typeface="Montserrat"/>
                <a:sym typeface="Montserrat"/>
              </a:rPr>
              <a:t>Previous + Current Lab Work</a:t>
            </a:r>
            <a:endParaRPr b="1"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"/>
          <p:cNvSpPr txBox="1"/>
          <p:nvPr/>
        </p:nvSpPr>
        <p:spPr>
          <a:xfrm>
            <a:off x="29817050" y="25860550"/>
            <a:ext cx="134418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[1] </a:t>
            </a: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Ovarian cancer statistics: How common is ovarian cancer. </a:t>
            </a:r>
            <a:r>
              <a:rPr i="1"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American Cancer Society</a:t>
            </a: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(2022). Available at: https://www.cancer.org/cancer/ovarian-cancer/about/key-statistics.html. (Accessed: 13th April 2022)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[2} </a:t>
            </a: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Zhang, S. </a:t>
            </a:r>
            <a:r>
              <a:rPr i="1"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et al.</a:t>
            </a: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Targeting MUC15 protein in cancer: Molecular mechanisms and therapeutic perspectives. </a:t>
            </a:r>
            <a:r>
              <a:rPr i="1"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Current Cancer Drug Targets</a:t>
            </a: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20,</a:t>
            </a: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647–653 (2020).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[3] </a:t>
            </a:r>
            <a:r>
              <a:rPr lang="en-US" sz="30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Yue, Y., Hui, K., Wu, S. </a:t>
            </a:r>
            <a:r>
              <a:rPr i="1" lang="en-US" sz="30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et al.</a:t>
            </a:r>
            <a:r>
              <a:rPr lang="en-US" sz="30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MUC15 inhibits cancer metastasis via PI3K/AKT signaling in renal cell carcinoma. </a:t>
            </a:r>
            <a:r>
              <a:rPr i="1" lang="en-US" sz="30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Cell Death Dis</a:t>
            </a:r>
            <a:r>
              <a:rPr lang="en-US" sz="30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30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11,</a:t>
            </a:r>
            <a:r>
              <a:rPr lang="en-US" sz="30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336 (2020). https://doi.org/10.1038/s41419-020-2518-9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7" name="Google Shape;147;p1"/>
          <p:cNvGrpSpPr/>
          <p:nvPr/>
        </p:nvGrpSpPr>
        <p:grpSpPr>
          <a:xfrm>
            <a:off x="1419700" y="18093663"/>
            <a:ext cx="12755675" cy="5284775"/>
            <a:chOff x="1419700" y="18093663"/>
            <a:chExt cx="12755675" cy="5284775"/>
          </a:xfrm>
        </p:grpSpPr>
        <p:sp>
          <p:nvSpPr>
            <p:cNvPr id="148" name="Google Shape;148;p1"/>
            <p:cNvSpPr/>
            <p:nvPr/>
          </p:nvSpPr>
          <p:spPr>
            <a:xfrm>
              <a:off x="1419700" y="18110788"/>
              <a:ext cx="4007400" cy="21846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RNAseq experiments </a:t>
              </a:r>
              <a:endParaRPr b="1" sz="3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5790100" y="18093663"/>
              <a:ext cx="4007400" cy="21846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MUC15 Protein Quantification</a:t>
              </a:r>
              <a:endParaRPr b="1" sz="3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1419700" y="21193838"/>
              <a:ext cx="4007400" cy="21846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MUC15 one of 50 </a:t>
              </a: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underexpressed</a:t>
              </a: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 genes </a:t>
              </a:r>
              <a:endParaRPr b="1" sz="3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1" name="Google Shape;151;p1"/>
            <p:cNvCxnSpPr>
              <a:stCxn id="148" idx="2"/>
              <a:endCxn id="150" idx="0"/>
            </p:cNvCxnSpPr>
            <p:nvPr/>
          </p:nvCxnSpPr>
          <p:spPr>
            <a:xfrm>
              <a:off x="3423400" y="20295388"/>
              <a:ext cx="0" cy="8985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2" name="Google Shape;152;p1"/>
            <p:cNvSpPr/>
            <p:nvPr/>
          </p:nvSpPr>
          <p:spPr>
            <a:xfrm>
              <a:off x="5790100" y="21193838"/>
              <a:ext cx="4007400" cy="21846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Do MUC15 </a:t>
              </a: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expression</a:t>
              </a: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 trends follow expectations?</a:t>
              </a:r>
              <a:endParaRPr b="1" sz="3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3" name="Google Shape;153;p1"/>
            <p:cNvCxnSpPr/>
            <p:nvPr/>
          </p:nvCxnSpPr>
          <p:spPr>
            <a:xfrm>
              <a:off x="7870000" y="20262263"/>
              <a:ext cx="0" cy="9447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4" name="Google Shape;154;p1"/>
            <p:cNvSpPr/>
            <p:nvPr/>
          </p:nvSpPr>
          <p:spPr>
            <a:xfrm>
              <a:off x="10167975" y="18129300"/>
              <a:ext cx="4007400" cy="21846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Discover Optimal Western Blot </a:t>
              </a: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Parameters</a:t>
              </a: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 b="1" sz="3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10167975" y="21177300"/>
              <a:ext cx="4007400" cy="21846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latin typeface="Montserrat"/>
                  <a:ea typeface="Montserrat"/>
                  <a:cs typeface="Montserrat"/>
                  <a:sym typeface="Montserrat"/>
                </a:rPr>
                <a:t>Assess protein expression levels </a:t>
              </a:r>
              <a:endParaRPr b="1" sz="3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6" name="Google Shape;156;p1"/>
            <p:cNvCxnSpPr/>
            <p:nvPr/>
          </p:nvCxnSpPr>
          <p:spPr>
            <a:xfrm>
              <a:off x="12137200" y="20338463"/>
              <a:ext cx="0" cy="9447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57" name="Google Shape;157;p1"/>
          <p:cNvSpPr txBox="1"/>
          <p:nvPr/>
        </p:nvSpPr>
        <p:spPr>
          <a:xfrm>
            <a:off x="1235725" y="10243675"/>
            <a:ext cx="8932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Montserrat"/>
                <a:ea typeface="Montserrat"/>
                <a:cs typeface="Montserrat"/>
                <a:sym typeface="Montserrat"/>
              </a:rPr>
              <a:t>MUC15 and PI3K/AKT signaling</a:t>
            </a:r>
            <a:endParaRPr b="1"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1"/>
          <p:cNvSpPr txBox="1"/>
          <p:nvPr/>
        </p:nvSpPr>
        <p:spPr>
          <a:xfrm>
            <a:off x="1235725" y="7083838"/>
            <a:ext cx="8932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Montserrat"/>
                <a:ea typeface="Montserrat"/>
                <a:cs typeface="Montserrat"/>
                <a:sym typeface="Montserrat"/>
              </a:rPr>
              <a:t>Ovarian Cancer </a:t>
            </a:r>
            <a:endParaRPr b="1"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1"/>
          <p:cNvSpPr txBox="1"/>
          <p:nvPr/>
        </p:nvSpPr>
        <p:spPr>
          <a:xfrm>
            <a:off x="1435000" y="7904550"/>
            <a:ext cx="124767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Is the fifth most deadly form of cancer for women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Is the most deadly form of cancer in the female reproductive tract 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Has poor treatment outcomes and low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survival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rates [1]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1"/>
          <p:cNvSpPr txBox="1"/>
          <p:nvPr/>
        </p:nvSpPr>
        <p:spPr>
          <a:xfrm>
            <a:off x="17632825" y="16602325"/>
            <a:ext cx="463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"/>
          <p:cNvSpPr txBox="1"/>
          <p:nvPr/>
        </p:nvSpPr>
        <p:spPr>
          <a:xfrm>
            <a:off x="8825225" y="16003050"/>
            <a:ext cx="1338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[2]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1"/>
          <p:cNvSpPr txBox="1"/>
          <p:nvPr/>
        </p:nvSpPr>
        <p:spPr>
          <a:xfrm>
            <a:off x="30399425" y="14083350"/>
            <a:ext cx="1179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-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 txBox="1"/>
          <p:nvPr/>
        </p:nvSpPr>
        <p:spPr>
          <a:xfrm>
            <a:off x="30081225" y="14238650"/>
            <a:ext cx="124767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Complete repeatable resolved Western Blot with newly acquired cell lies to track expression without possible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contamination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Compare AKT/pAKT expression with MUC15 expression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Complete ELiZA studies with sheared media to assess mechanical influences of MUC15 activation 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Complete Co-IP columns to track if new dimers form in the presence or absence of MUC15 which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promote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activity of the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signaling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cascade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4" name="Google Shape;164;p1"/>
          <p:cNvPicPr preferRelativeResize="0"/>
          <p:nvPr/>
        </p:nvPicPr>
        <p:blipFill rotWithShape="1">
          <a:blip r:embed="rId16">
            <a:alphaModFix/>
          </a:blip>
          <a:srcRect b="34440" l="20618" r="29446" t="54867"/>
          <a:stretch/>
        </p:blipFill>
        <p:spPr>
          <a:xfrm>
            <a:off x="18952687" y="28065287"/>
            <a:ext cx="5795612" cy="130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"/>
          <p:cNvPicPr preferRelativeResize="0"/>
          <p:nvPr/>
        </p:nvPicPr>
        <p:blipFill rotWithShape="1">
          <a:blip r:embed="rId17">
            <a:alphaModFix/>
          </a:blip>
          <a:srcRect b="39543" l="20385" r="31398" t="49194"/>
          <a:stretch/>
        </p:blipFill>
        <p:spPr>
          <a:xfrm>
            <a:off x="18952687" y="24647688"/>
            <a:ext cx="5795612" cy="1427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"/>
          <p:cNvPicPr preferRelativeResize="0"/>
          <p:nvPr/>
        </p:nvPicPr>
        <p:blipFill rotWithShape="1">
          <a:blip r:embed="rId18">
            <a:alphaModFix/>
          </a:blip>
          <a:srcRect b="34924" l="19186" r="28014" t="52742"/>
          <a:stretch/>
        </p:blipFill>
        <p:spPr>
          <a:xfrm>
            <a:off x="18952687" y="26320267"/>
            <a:ext cx="5795612" cy="142709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"/>
          <p:cNvSpPr txBox="1"/>
          <p:nvPr/>
        </p:nvSpPr>
        <p:spPr>
          <a:xfrm rot="-5400000">
            <a:off x="18194424" y="22735120"/>
            <a:ext cx="275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Montserrat"/>
                <a:ea typeface="Montserrat"/>
                <a:cs typeface="Montserrat"/>
                <a:sym typeface="Montserrat"/>
              </a:rPr>
              <a:t>Control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1"/>
          <p:cNvSpPr txBox="1"/>
          <p:nvPr/>
        </p:nvSpPr>
        <p:spPr>
          <a:xfrm rot="-5400000">
            <a:off x="19304874" y="22735120"/>
            <a:ext cx="275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Montserrat"/>
                <a:ea typeface="Montserrat"/>
                <a:cs typeface="Montserrat"/>
                <a:sym typeface="Montserrat"/>
              </a:rPr>
              <a:t>ScrDN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"/>
          <p:cNvSpPr txBox="1"/>
          <p:nvPr/>
        </p:nvSpPr>
        <p:spPr>
          <a:xfrm rot="-5400000">
            <a:off x="20415324" y="22735120"/>
            <a:ext cx="275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Montserrat"/>
                <a:ea typeface="Montserrat"/>
                <a:cs typeface="Montserrat"/>
                <a:sym typeface="Montserrat"/>
              </a:rPr>
              <a:t>ScrUP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1"/>
          <p:cNvSpPr txBox="1"/>
          <p:nvPr/>
        </p:nvSpPr>
        <p:spPr>
          <a:xfrm rot="-5400000">
            <a:off x="21634524" y="22735120"/>
            <a:ext cx="275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Montserrat"/>
                <a:ea typeface="Montserrat"/>
                <a:cs typeface="Montserrat"/>
                <a:sym typeface="Montserrat"/>
              </a:rPr>
              <a:t>Var2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1"/>
          <p:cNvSpPr txBox="1"/>
          <p:nvPr/>
        </p:nvSpPr>
        <p:spPr>
          <a:xfrm rot="-5400000">
            <a:off x="22992999" y="22735120"/>
            <a:ext cx="275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Montserrat"/>
                <a:ea typeface="Montserrat"/>
                <a:cs typeface="Montserrat"/>
                <a:sym typeface="Montserrat"/>
              </a:rPr>
              <a:t>696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15915325" y="22370600"/>
            <a:ext cx="2750700" cy="1427100"/>
          </a:xfrm>
          <a:prstGeom prst="rect">
            <a:avLst/>
          </a:prstGeom>
          <a:solidFill>
            <a:srgbClr val="B6D7A8"/>
          </a:solidFill>
          <a:ln cap="flat" cmpd="sng" w="57150">
            <a:solidFill>
              <a:srgbClr val="B6D7A8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40 mg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1"/>
          <p:cNvSpPr txBox="1"/>
          <p:nvPr/>
        </p:nvSpPr>
        <p:spPr>
          <a:xfrm>
            <a:off x="24877075" y="23622800"/>
            <a:ext cx="4007400" cy="56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Good resolution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			</a:t>
            </a: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BUT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No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intelligible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size difference in expression between lines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Montserrat"/>
              <a:buChar char="●"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No 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relationship</a:t>
            </a: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demonstrated between AKT/pAKT expression.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" name="Google Shape;174;p1"/>
          <p:cNvPicPr preferRelativeResize="0"/>
          <p:nvPr/>
        </p:nvPicPr>
        <p:blipFill rotWithShape="1">
          <a:blip r:embed="rId19">
            <a:alphaModFix/>
          </a:blip>
          <a:srcRect b="0" l="0" r="0" t="14551"/>
          <a:stretch/>
        </p:blipFill>
        <p:spPr>
          <a:xfrm>
            <a:off x="15590763" y="15327757"/>
            <a:ext cx="3306000" cy="253733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"/>
          <p:cNvSpPr txBox="1"/>
          <p:nvPr/>
        </p:nvSpPr>
        <p:spPr>
          <a:xfrm>
            <a:off x="15369650" y="14105750"/>
            <a:ext cx="8069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Montserrat"/>
                <a:ea typeface="Montserrat"/>
                <a:cs typeface="Montserrat"/>
                <a:sym typeface="Montserrat"/>
              </a:rPr>
              <a:t>Blotting Issues </a:t>
            </a:r>
            <a:r>
              <a:rPr b="1" lang="en-US" sz="4000">
                <a:latin typeface="Montserrat"/>
                <a:ea typeface="Montserrat"/>
                <a:cs typeface="Montserrat"/>
                <a:sym typeface="Montserrat"/>
              </a:rPr>
              <a:t>Experienced</a:t>
            </a:r>
            <a:endParaRPr b="1"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1"/>
          <p:cNvSpPr txBox="1"/>
          <p:nvPr/>
        </p:nvSpPr>
        <p:spPr>
          <a:xfrm>
            <a:off x="19713025" y="18388063"/>
            <a:ext cx="4007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Unresolved</a:t>
            </a: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 Data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" name="Google Shape;177;p1"/>
          <p:cNvPicPr preferRelativeResize="0"/>
          <p:nvPr/>
        </p:nvPicPr>
        <p:blipFill rotWithShape="1">
          <a:blip r:embed="rId20">
            <a:alphaModFix/>
          </a:blip>
          <a:srcRect b="0" l="0" r="0" t="12380"/>
          <a:stretch/>
        </p:blipFill>
        <p:spPr>
          <a:xfrm>
            <a:off x="19999488" y="15329980"/>
            <a:ext cx="3310128" cy="253288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"/>
          <p:cNvSpPr txBox="1"/>
          <p:nvPr/>
        </p:nvSpPr>
        <p:spPr>
          <a:xfrm>
            <a:off x="15191175" y="18388063"/>
            <a:ext cx="4007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Blotchiness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9" name="Google Shape;179;p1"/>
          <p:cNvPicPr preferRelativeResize="0"/>
          <p:nvPr/>
        </p:nvPicPr>
        <p:blipFill rotWithShape="1">
          <a:blip r:embed="rId21">
            <a:alphaModFix/>
          </a:blip>
          <a:srcRect b="0" l="0" r="0" t="33893"/>
          <a:stretch/>
        </p:blipFill>
        <p:spPr>
          <a:xfrm>
            <a:off x="24577050" y="15329980"/>
            <a:ext cx="3310128" cy="253288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"/>
          <p:cNvSpPr txBox="1"/>
          <p:nvPr/>
        </p:nvSpPr>
        <p:spPr>
          <a:xfrm>
            <a:off x="23871716" y="18388063"/>
            <a:ext cx="4873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Unclear </a:t>
            </a: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separations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1"/>
          <p:cNvSpPr txBox="1"/>
          <p:nvPr/>
        </p:nvSpPr>
        <p:spPr>
          <a:xfrm>
            <a:off x="22441750" y="20151775"/>
            <a:ext cx="4635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Refined </a:t>
            </a: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Technique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2" name="Google Shape;182;p1"/>
          <p:cNvCxnSpPr/>
          <p:nvPr/>
        </p:nvCxnSpPr>
        <p:spPr>
          <a:xfrm flipH="1" rot="-52281">
            <a:off x="21790596" y="19065262"/>
            <a:ext cx="78909" cy="2617897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3" name="Google Shape;183;p1"/>
          <p:cNvSpPr txBox="1"/>
          <p:nvPr/>
        </p:nvSpPr>
        <p:spPr>
          <a:xfrm>
            <a:off x="16129475" y="20035550"/>
            <a:ext cx="4635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Montserrat"/>
                <a:ea typeface="Montserrat"/>
                <a:cs typeface="Montserrat"/>
                <a:sym typeface="Montserrat"/>
              </a:rPr>
              <a:t>Increased Cell Lysate Amount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2021-03-08T03:24:14Z</dcterms:created>
  <dc:creator>Abdon Pena Francesch</dc:creator>
</cp:coreProperties>
</file>