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6B2D2D-06A1-1CE9-5FCD-5EF0C36F08D8}" name="Vanessa Woolley" initials="VW" userId="a59acd403db1b5b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40E53-4D67-4F3F-B195-F626E71D8A73}" v="127" dt="2022-04-06T22:56:15.507"/>
    <p1510:client id="{97EE63EF-4E30-49D9-AA4E-1629164D2AE9}" v="5" dt="2022-04-06T23:01:45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Woolley" userId="a59acd403db1b5b7" providerId="LiveId" clId="{97EE63EF-4E30-49D9-AA4E-1629164D2AE9}"/>
    <pc:docChg chg="undo custSel modSld">
      <pc:chgData name="Vanessa Woolley" userId="a59acd403db1b5b7" providerId="LiveId" clId="{97EE63EF-4E30-49D9-AA4E-1629164D2AE9}" dt="2022-04-06T23:01:45.004" v="54" actId="166"/>
      <pc:docMkLst>
        <pc:docMk/>
      </pc:docMkLst>
      <pc:sldChg chg="modSp mod delCm modCm">
        <pc:chgData name="Vanessa Woolley" userId="a59acd403db1b5b7" providerId="LiveId" clId="{97EE63EF-4E30-49D9-AA4E-1629164D2AE9}" dt="2022-04-06T23:01:45.004" v="54" actId="166"/>
        <pc:sldMkLst>
          <pc:docMk/>
          <pc:sldMk cId="3521986924" sldId="256"/>
        </pc:sldMkLst>
        <pc:spChg chg="mod">
          <ac:chgData name="Vanessa Woolley" userId="a59acd403db1b5b7" providerId="LiveId" clId="{97EE63EF-4E30-49D9-AA4E-1629164D2AE9}" dt="2022-04-06T21:55:36.065" v="2" actId="1076"/>
          <ac:spMkLst>
            <pc:docMk/>
            <pc:sldMk cId="3521986924" sldId="256"/>
            <ac:spMk id="2" creationId="{5A32C5F1-FEAF-60A8-F9BE-10F4DA87F630}"/>
          </ac:spMkLst>
        </pc:spChg>
        <pc:spChg chg="mod">
          <ac:chgData name="Vanessa Woolley" userId="a59acd403db1b5b7" providerId="LiveId" clId="{97EE63EF-4E30-49D9-AA4E-1629164D2AE9}" dt="2022-04-06T21:55:44.096" v="3" actId="1076"/>
          <ac:spMkLst>
            <pc:docMk/>
            <pc:sldMk cId="3521986924" sldId="256"/>
            <ac:spMk id="3" creationId="{6FB6537D-6A05-48F8-A110-E36912C384AE}"/>
          </ac:spMkLst>
        </pc:spChg>
        <pc:spChg chg="mod">
          <ac:chgData name="Vanessa Woolley" userId="a59acd403db1b5b7" providerId="LiveId" clId="{97EE63EF-4E30-49D9-AA4E-1629164D2AE9}" dt="2022-04-06T21:57:21.573" v="17" actId="1076"/>
          <ac:spMkLst>
            <pc:docMk/>
            <pc:sldMk cId="3521986924" sldId="256"/>
            <ac:spMk id="5" creationId="{82457BD7-90AF-473F-BDD5-98E9128985AA}"/>
          </ac:spMkLst>
        </pc:spChg>
        <pc:spChg chg="mod ord">
          <ac:chgData name="Vanessa Woolley" userId="a59acd403db1b5b7" providerId="LiveId" clId="{97EE63EF-4E30-49D9-AA4E-1629164D2AE9}" dt="2022-04-06T23:01:45.004" v="54" actId="166"/>
          <ac:spMkLst>
            <pc:docMk/>
            <pc:sldMk cId="3521986924" sldId="256"/>
            <ac:spMk id="10" creationId="{CF8E92AA-E340-44FA-9093-046B6382033A}"/>
          </ac:spMkLst>
        </pc:spChg>
        <pc:spChg chg="mod">
          <ac:chgData name="Vanessa Woolley" userId="a59acd403db1b5b7" providerId="LiveId" clId="{97EE63EF-4E30-49D9-AA4E-1629164D2AE9}" dt="2022-04-06T21:55:54.570" v="5" actId="1076"/>
          <ac:spMkLst>
            <pc:docMk/>
            <pc:sldMk cId="3521986924" sldId="256"/>
            <ac:spMk id="11" creationId="{C403440E-B6E0-4633-96BF-E6F2BC6E1D23}"/>
          </ac:spMkLst>
        </pc:spChg>
        <pc:spChg chg="mod">
          <ac:chgData name="Vanessa Woolley" userId="a59acd403db1b5b7" providerId="LiveId" clId="{97EE63EF-4E30-49D9-AA4E-1629164D2AE9}" dt="2022-04-06T21:59:07.793" v="39" actId="1076"/>
          <ac:spMkLst>
            <pc:docMk/>
            <pc:sldMk cId="3521986924" sldId="256"/>
            <ac:spMk id="13" creationId="{1B023D10-ECF6-46CF-86C7-C58E3E3F27E4}"/>
          </ac:spMkLst>
        </pc:spChg>
        <pc:spChg chg="mod">
          <ac:chgData name="Vanessa Woolley" userId="a59acd403db1b5b7" providerId="LiveId" clId="{97EE63EF-4E30-49D9-AA4E-1629164D2AE9}" dt="2022-04-06T21:59:39.800" v="42" actId="1076"/>
          <ac:spMkLst>
            <pc:docMk/>
            <pc:sldMk cId="3521986924" sldId="256"/>
            <ac:spMk id="22" creationId="{335702CB-D951-4547-8E97-51D763BD5F8F}"/>
          </ac:spMkLst>
        </pc:spChg>
        <pc:spChg chg="mod">
          <ac:chgData name="Vanessa Woolley" userId="a59acd403db1b5b7" providerId="LiveId" clId="{97EE63EF-4E30-49D9-AA4E-1629164D2AE9}" dt="2022-04-06T22:00:45.237" v="47" actId="1076"/>
          <ac:spMkLst>
            <pc:docMk/>
            <pc:sldMk cId="3521986924" sldId="256"/>
            <ac:spMk id="23" creationId="{66F296A9-C404-421D-8F43-957F5FC4B332}"/>
          </ac:spMkLst>
        </pc:spChg>
        <pc:spChg chg="mod">
          <ac:chgData name="Vanessa Woolley" userId="a59acd403db1b5b7" providerId="LiveId" clId="{97EE63EF-4E30-49D9-AA4E-1629164D2AE9}" dt="2022-04-06T21:59:51.718" v="43" actId="1076"/>
          <ac:spMkLst>
            <pc:docMk/>
            <pc:sldMk cId="3521986924" sldId="256"/>
            <ac:spMk id="24" creationId="{EE7AD3EB-209A-4668-B7A0-4CF14FB3DDA2}"/>
          </ac:spMkLst>
        </pc:spChg>
        <pc:spChg chg="mod">
          <ac:chgData name="Vanessa Woolley" userId="a59acd403db1b5b7" providerId="LiveId" clId="{97EE63EF-4E30-49D9-AA4E-1629164D2AE9}" dt="2022-04-06T22:00:49.597" v="48" actId="1076"/>
          <ac:spMkLst>
            <pc:docMk/>
            <pc:sldMk cId="3521986924" sldId="256"/>
            <ac:spMk id="25" creationId="{06CBA313-DFE6-4E14-AEAF-31D29FC0C1FB}"/>
          </ac:spMkLst>
        </pc:spChg>
        <pc:spChg chg="mod">
          <ac:chgData name="Vanessa Woolley" userId="a59acd403db1b5b7" providerId="LiveId" clId="{97EE63EF-4E30-49D9-AA4E-1629164D2AE9}" dt="2022-04-06T21:59:58.971" v="45" actId="1076"/>
          <ac:spMkLst>
            <pc:docMk/>
            <pc:sldMk cId="3521986924" sldId="256"/>
            <ac:spMk id="36" creationId="{2592213B-ECDF-4D6E-90B9-87946B0622E5}"/>
          </ac:spMkLst>
        </pc:spChg>
        <pc:graphicFrameChg chg="mod modGraphic">
          <ac:chgData name="Vanessa Woolley" userId="a59acd403db1b5b7" providerId="LiveId" clId="{97EE63EF-4E30-49D9-AA4E-1629164D2AE9}" dt="2022-04-06T21:59:55.262" v="44" actId="1076"/>
          <ac:graphicFrameMkLst>
            <pc:docMk/>
            <pc:sldMk cId="3521986924" sldId="256"/>
            <ac:graphicFrameMk id="31" creationId="{C7B10E3B-EBC7-4566-929A-AB2B690A175B}"/>
          </ac:graphicFrameMkLst>
        </pc:graphicFrameChg>
        <pc:graphicFrameChg chg="mod modGraphic">
          <ac:chgData name="Vanessa Woolley" userId="a59acd403db1b5b7" providerId="LiveId" clId="{97EE63EF-4E30-49D9-AA4E-1629164D2AE9}" dt="2022-04-06T22:00:02.294" v="46" actId="1076"/>
          <ac:graphicFrameMkLst>
            <pc:docMk/>
            <pc:sldMk cId="3521986924" sldId="256"/>
            <ac:graphicFrameMk id="32" creationId="{162BD4BE-62CE-4D7E-87A8-B623BDD9B944}"/>
          </ac:graphicFrameMkLst>
        </pc:graphicFrameChg>
        <pc:picChg chg="mod">
          <ac:chgData name="Vanessa Woolley" userId="a59acd403db1b5b7" providerId="LiveId" clId="{97EE63EF-4E30-49D9-AA4E-1629164D2AE9}" dt="2022-04-06T23:01:40.711" v="53" actId="1076"/>
          <ac:picMkLst>
            <pc:docMk/>
            <pc:sldMk cId="3521986924" sldId="256"/>
            <ac:picMk id="16" creationId="{8CB82E0F-C19C-757C-CC66-CFC488197B46}"/>
          </ac:picMkLst>
        </pc:picChg>
        <pc:picChg chg="mod">
          <ac:chgData name="Vanessa Woolley" userId="a59acd403db1b5b7" providerId="LiveId" clId="{97EE63EF-4E30-49D9-AA4E-1629164D2AE9}" dt="2022-04-06T23:01:33.835" v="52" actId="1076"/>
          <ac:picMkLst>
            <pc:docMk/>
            <pc:sldMk cId="3521986924" sldId="256"/>
            <ac:picMk id="17" creationId="{9C858C18-BFA6-D5FC-6ACA-C42CFCE481F6}"/>
          </ac:picMkLst>
        </pc:picChg>
      </pc:sldChg>
    </pc:docChg>
  </pc:docChgLst>
  <pc:docChgLst>
    <pc:chgData name="Guest User" providerId="Windows Live" clId="Web-{13840E53-4D67-4F3F-B195-F626E71D8A73}"/>
    <pc:docChg chg="modSld">
      <pc:chgData name="Guest User" userId="" providerId="Windows Live" clId="Web-{13840E53-4D67-4F3F-B195-F626E71D8A73}" dt="2022-04-06T22:56:15.507" v="76" actId="1076"/>
      <pc:docMkLst>
        <pc:docMk/>
      </pc:docMkLst>
      <pc:sldChg chg="addSp delSp modSp">
        <pc:chgData name="Guest User" userId="" providerId="Windows Live" clId="Web-{13840E53-4D67-4F3F-B195-F626E71D8A73}" dt="2022-04-06T22:56:15.507" v="76" actId="1076"/>
        <pc:sldMkLst>
          <pc:docMk/>
          <pc:sldMk cId="3521986924" sldId="256"/>
        </pc:sldMkLst>
        <pc:spChg chg="mod">
          <ac:chgData name="Guest User" userId="" providerId="Windows Live" clId="Web-{13840E53-4D67-4F3F-B195-F626E71D8A73}" dt="2022-04-06T22:56:15.507" v="76" actId="1076"/>
          <ac:spMkLst>
            <pc:docMk/>
            <pc:sldMk cId="3521986924" sldId="256"/>
            <ac:spMk id="5" creationId="{82457BD7-90AF-473F-BDD5-98E9128985AA}"/>
          </ac:spMkLst>
        </pc:spChg>
        <pc:spChg chg="mod">
          <ac:chgData name="Guest User" userId="" providerId="Windows Live" clId="Web-{13840E53-4D67-4F3F-B195-F626E71D8A73}" dt="2022-04-06T22:53:48.756" v="73" actId="1076"/>
          <ac:spMkLst>
            <pc:docMk/>
            <pc:sldMk cId="3521986924" sldId="256"/>
            <ac:spMk id="10" creationId="{CF8E92AA-E340-44FA-9093-046B6382033A}"/>
          </ac:spMkLst>
        </pc:spChg>
        <pc:spChg chg="mod">
          <ac:chgData name="Guest User" userId="" providerId="Windows Live" clId="Web-{13840E53-4D67-4F3F-B195-F626E71D8A73}" dt="2022-04-06T22:53:17.115" v="69" actId="1076"/>
          <ac:spMkLst>
            <pc:docMk/>
            <pc:sldMk cId="3521986924" sldId="256"/>
            <ac:spMk id="11" creationId="{C403440E-B6E0-4633-96BF-E6F2BC6E1D23}"/>
          </ac:spMkLst>
        </pc:spChg>
        <pc:spChg chg="del">
          <ac:chgData name="Guest User" userId="" providerId="Windows Live" clId="Web-{13840E53-4D67-4F3F-B195-F626E71D8A73}" dt="2022-04-06T22:47:41.628" v="5"/>
          <ac:spMkLst>
            <pc:docMk/>
            <pc:sldMk cId="3521986924" sldId="256"/>
            <ac:spMk id="13" creationId="{1B023D10-ECF6-46CF-86C7-C58E3E3F27E4}"/>
          </ac:spMkLst>
        </pc:spChg>
        <pc:spChg chg="del">
          <ac:chgData name="Guest User" userId="" providerId="Windows Live" clId="Web-{13840E53-4D67-4F3F-B195-F626E71D8A73}" dt="2022-04-06T22:49:08.004" v="14"/>
          <ac:spMkLst>
            <pc:docMk/>
            <pc:sldMk cId="3521986924" sldId="256"/>
            <ac:spMk id="22" creationId="{335702CB-D951-4547-8E97-51D763BD5F8F}"/>
          </ac:spMkLst>
        </pc:spChg>
        <pc:spChg chg="mod">
          <ac:chgData name="Guest User" userId="" providerId="Windows Live" clId="Web-{13840E53-4D67-4F3F-B195-F626E71D8A73}" dt="2022-04-06T22:52:48.240" v="65" actId="1076"/>
          <ac:spMkLst>
            <pc:docMk/>
            <pc:sldMk cId="3521986924" sldId="256"/>
            <ac:spMk id="23" creationId="{66F296A9-C404-421D-8F43-957F5FC4B332}"/>
          </ac:spMkLst>
        </pc:spChg>
        <pc:spChg chg="mod">
          <ac:chgData name="Guest User" userId="" providerId="Windows Live" clId="Web-{13840E53-4D67-4F3F-B195-F626E71D8A73}" dt="2022-04-06T22:56:08.570" v="75" actId="1076"/>
          <ac:spMkLst>
            <pc:docMk/>
            <pc:sldMk cId="3521986924" sldId="256"/>
            <ac:spMk id="25" creationId="{06CBA313-DFE6-4E14-AEAF-31D29FC0C1FB}"/>
          </ac:spMkLst>
        </pc:spChg>
        <pc:spChg chg="mod">
          <ac:chgData name="Guest User" userId="" providerId="Windows Live" clId="Web-{13840E53-4D67-4F3F-B195-F626E71D8A73}" dt="2022-04-06T22:52:38.068" v="63" actId="1076"/>
          <ac:spMkLst>
            <pc:docMk/>
            <pc:sldMk cId="3521986924" sldId="256"/>
            <ac:spMk id="36" creationId="{2592213B-ECDF-4D6E-90B9-87946B0622E5}"/>
          </ac:spMkLst>
        </pc:spChg>
        <pc:graphicFrameChg chg="mod">
          <ac:chgData name="Guest User" userId="" providerId="Windows Live" clId="Web-{13840E53-4D67-4F3F-B195-F626E71D8A73}" dt="2022-04-06T22:52:43.724" v="64" actId="1076"/>
          <ac:graphicFrameMkLst>
            <pc:docMk/>
            <pc:sldMk cId="3521986924" sldId="256"/>
            <ac:graphicFrameMk id="32" creationId="{162BD4BE-62CE-4D7E-87A8-B623BDD9B944}"/>
          </ac:graphicFrameMkLst>
        </pc:graphicFrameChg>
        <pc:picChg chg="add del mod">
          <ac:chgData name="Guest User" userId="" providerId="Windows Live" clId="Web-{13840E53-4D67-4F3F-B195-F626E71D8A73}" dt="2022-04-06T22:48:52.473" v="10"/>
          <ac:picMkLst>
            <pc:docMk/>
            <pc:sldMk cId="3521986924" sldId="256"/>
            <ac:picMk id="14" creationId="{5F94B499-1574-A9CD-0E1D-A9E33D166DF8}"/>
          </ac:picMkLst>
        </pc:picChg>
        <pc:picChg chg="add mod">
          <ac:chgData name="Guest User" userId="" providerId="Windows Live" clId="Web-{13840E53-4D67-4F3F-B195-F626E71D8A73}" dt="2022-04-06T22:53:39.928" v="72" actId="1076"/>
          <ac:picMkLst>
            <pc:docMk/>
            <pc:sldMk cId="3521986924" sldId="256"/>
            <ac:picMk id="16" creationId="{8CB82E0F-C19C-757C-CC66-CFC488197B46}"/>
          </ac:picMkLst>
        </pc:picChg>
        <pc:picChg chg="add mod">
          <ac:chgData name="Guest User" userId="" providerId="Windows Live" clId="Web-{13840E53-4D67-4F3F-B195-F626E71D8A73}" dt="2022-04-06T22:53:05.334" v="67" actId="1076"/>
          <ac:picMkLst>
            <pc:docMk/>
            <pc:sldMk cId="3521986924" sldId="256"/>
            <ac:picMk id="17" creationId="{9C858C18-BFA6-D5FC-6ACA-C42CFCE481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2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9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4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8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3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5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8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1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5531A-C221-46E1-80A3-7DDD5DE923C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01FB5-1200-4666-9F46-8B8B9F26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0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6FB8B7A-9B17-4560-97B8-365DAAABDF30}"/>
              </a:ext>
            </a:extLst>
          </p:cNvPr>
          <p:cNvSpPr txBox="1"/>
          <p:nvPr/>
        </p:nvSpPr>
        <p:spPr>
          <a:xfrm>
            <a:off x="-536059" y="28973326"/>
            <a:ext cx="147435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Societal/ Ergonomic Principals to Adhere by</a:t>
            </a:r>
            <a:endParaRPr lang="en-US" sz="3600" b="1" i="1" u="none" strike="noStrike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  <a:p>
            <a:pPr marL="9144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Ensured prototype design would be an appropriate weight and size to prevent ergonomic/musculoskeletal injuries during the assembly process.</a:t>
            </a:r>
          </a:p>
          <a:p>
            <a:pPr marL="9144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Cylindrical prototype shape was determined to be optimal for removing water particulates and be easily handled and installed by workers into a given sewage unit.</a:t>
            </a:r>
          </a:p>
          <a:p>
            <a:endParaRPr lang="en-US" sz="3600"/>
          </a:p>
        </p:txBody>
      </p:sp>
      <p:pic>
        <p:nvPicPr>
          <p:cNvPr id="1026" name="Picture 2" descr="Center for Socially Engaged Design - Home | Facebook">
            <a:extLst>
              <a:ext uri="{FF2B5EF4-FFF2-40B4-BE49-F238E27FC236}">
                <a16:creationId xmlns:a16="http://schemas.microsoft.com/office/drawing/2014/main" id="{9900706C-A034-486C-A751-8BFB84E66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792" y="-966250"/>
            <a:ext cx="7634494" cy="76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1097201-093F-4804-80EF-308E0FF08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0" y="-684942"/>
            <a:ext cx="7172960" cy="7172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799D48-DBF7-46BE-AD4F-88D2683AA762}"/>
              </a:ext>
            </a:extLst>
          </p:cNvPr>
          <p:cNvSpPr txBox="1"/>
          <p:nvPr/>
        </p:nvSpPr>
        <p:spPr>
          <a:xfrm>
            <a:off x="7016781" y="890926"/>
            <a:ext cx="310861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atin typeface="Georgia Pro" panose="020B0604020202020204" pitchFamily="18" charset="0"/>
              </a:rPr>
              <a:t>Water Quality Improvement for an Urban World- Quality Water &amp; Contamination Control Unit</a:t>
            </a:r>
          </a:p>
          <a:p>
            <a:pPr algn="ctr"/>
            <a:r>
              <a:rPr lang="en-US" sz="6000" b="1">
                <a:latin typeface="Georgia Pro" panose="020B0604020202020204" pitchFamily="18" charset="0"/>
              </a:rPr>
              <a:t> Sterling Knight, Aamir Samdani (Honors Capstone), Vanessa Woolley (Honors Capstone)                      Advisor: Jeremy Bricker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2C5F1-FEAF-60A8-F9BE-10F4DA87F630}"/>
              </a:ext>
            </a:extLst>
          </p:cNvPr>
          <p:cNvSpPr txBox="1"/>
          <p:nvPr/>
        </p:nvSpPr>
        <p:spPr>
          <a:xfrm>
            <a:off x="20819301" y="5041468"/>
            <a:ext cx="357486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200" b="1">
                <a:latin typeface="Georgia Pro"/>
                <a:ea typeface="Calibri"/>
                <a:cs typeface="Calibri"/>
              </a:rPr>
              <a:t>Methods</a:t>
            </a:r>
            <a:endParaRPr lang="en-US" sz="4200" b="1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D88956-3043-595B-557F-C17043D21F66}"/>
              </a:ext>
            </a:extLst>
          </p:cNvPr>
          <p:cNvSpPr txBox="1"/>
          <p:nvPr/>
        </p:nvSpPr>
        <p:spPr>
          <a:xfrm>
            <a:off x="4848205" y="5453569"/>
            <a:ext cx="395226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>
                <a:latin typeface="Georgia Pro"/>
                <a:ea typeface="Calibri"/>
                <a:cs typeface="Calibri"/>
              </a:rPr>
              <a:t>Introduction</a:t>
            </a:r>
            <a:endParaRPr lang="en-US" sz="4000" b="1">
              <a:ea typeface="Calibri"/>
              <a:cs typeface="Calibri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C028756-38C7-F953-E7B1-3BF9881BFCFF}"/>
              </a:ext>
            </a:extLst>
          </p:cNvPr>
          <p:cNvSpPr txBox="1"/>
          <p:nvPr/>
        </p:nvSpPr>
        <p:spPr>
          <a:xfrm>
            <a:off x="34301410" y="25129008"/>
            <a:ext cx="5047408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>
                <a:latin typeface="Georgia Pro"/>
                <a:ea typeface="Calibri"/>
                <a:cs typeface="Calibri"/>
              </a:rPr>
              <a:t>Acknowledgements</a:t>
            </a:r>
            <a:endParaRPr lang="en-US" sz="3600" b="1">
              <a:ea typeface="Calibri"/>
              <a:cs typeface="Calibri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106CCF-20E9-4393-8DDB-81D8187D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42" y="16655568"/>
            <a:ext cx="6769165" cy="601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D5D485-36DC-4BCC-9F5F-9F3AAC0EB9C4}"/>
              </a:ext>
            </a:extLst>
          </p:cNvPr>
          <p:cNvSpPr txBox="1"/>
          <p:nvPr/>
        </p:nvSpPr>
        <p:spPr>
          <a:xfrm>
            <a:off x="457220" y="6591274"/>
            <a:ext cx="13284031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Water quality is one of the most important factors for human health and wellbeing.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Water quality is an issue of growing importance as cities grow and infrastructure ages.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Climate change has altered both the </a:t>
            </a:r>
            <a:r>
              <a:rPr lang="en-US" sz="3600" i="1"/>
              <a:t>frequency</a:t>
            </a:r>
            <a:r>
              <a:rPr lang="en-US" sz="3600"/>
              <a:t> and </a:t>
            </a:r>
            <a:r>
              <a:rPr lang="en-US" sz="3600" i="1"/>
              <a:t>intensity</a:t>
            </a:r>
            <a:r>
              <a:rPr lang="en-US" sz="3600"/>
              <a:t> of storms.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/>
              <a:t>Sewage overflows </a:t>
            </a:r>
            <a:r>
              <a:rPr lang="en-US" sz="3600"/>
              <a:t>(from combined sewage systems and otherwise) resulting from insufficient capacity at treatment plants have been increasing in frequency in some places.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This project started through the </a:t>
            </a:r>
            <a:r>
              <a:rPr lang="en-US" sz="3600" b="1"/>
              <a:t>Innovation in Action</a:t>
            </a:r>
            <a:r>
              <a:rPr lang="en-US" sz="3600"/>
              <a:t> competition of  Winter 2021.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Followed the Socially Engaged Design Process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UN Sustainability goals of </a:t>
            </a:r>
            <a:r>
              <a:rPr lang="en-US" sz="3600" i="1"/>
              <a:t>Life Below Water</a:t>
            </a:r>
            <a:r>
              <a:rPr lang="en-US" sz="3600"/>
              <a:t>, </a:t>
            </a:r>
            <a:r>
              <a:rPr lang="en-US" sz="3600" i="1"/>
              <a:t>Clean Water and Sanitation, Good Health and Wellbeing</a:t>
            </a:r>
            <a:r>
              <a:rPr lang="en-US" sz="3600"/>
              <a:t>, </a:t>
            </a:r>
            <a:r>
              <a:rPr lang="en-US" sz="3600" i="1"/>
              <a:t>Reduced Inequalities</a:t>
            </a:r>
            <a:r>
              <a:rPr lang="en-US" sz="3600"/>
              <a:t>, and </a:t>
            </a:r>
            <a:r>
              <a:rPr lang="en-US" sz="3600" i="1"/>
              <a:t>Industry Innovation and Infrastructure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i="0" u="none" strike="noStrike">
                <a:solidFill>
                  <a:srgbClr val="000000"/>
                </a:solidFill>
                <a:effectLst/>
              </a:rPr>
              <a:t>UV is 99% effective within 6 inches of the UV in 10 seconds.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It is extremely effective and damages the bacteria DNA.</a:t>
            </a:r>
            <a:endParaRPr lang="en-US" sz="3600" i="1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The initial design is shown below.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57BD7-90AF-473F-BDD5-98E9128985AA}"/>
              </a:ext>
            </a:extLst>
          </p:cNvPr>
          <p:cNvSpPr txBox="1"/>
          <p:nvPr/>
        </p:nvSpPr>
        <p:spPr>
          <a:xfrm>
            <a:off x="30233176" y="25989181"/>
            <a:ext cx="125926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Sincere thanks to all those who have contributed to this project. Special thanks to the following: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Tao Cai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Rosalia </a:t>
            </a:r>
            <a:r>
              <a:rPr lang="en-US" sz="3600" err="1"/>
              <a:t>Otaduy</a:t>
            </a:r>
            <a:r>
              <a:rPr lang="en-US" sz="3600"/>
              <a:t>-Ramirez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Jeremy Bricker (PhD) &amp; </a:t>
            </a:r>
            <a:r>
              <a:rPr lang="en-US" sz="3600" err="1"/>
              <a:t>Taeksang</a:t>
            </a:r>
            <a:r>
              <a:rPr lang="en-US" sz="3600"/>
              <a:t> Kim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Aline </a:t>
            </a:r>
            <a:r>
              <a:rPr lang="en-US" sz="3600" err="1"/>
              <a:t>Cotel</a:t>
            </a:r>
            <a:r>
              <a:rPr lang="en-US" sz="3600"/>
              <a:t> (PhD)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Karen Alofs (PhD) &amp; Kathleen </a:t>
            </a:r>
            <a:r>
              <a:rPr lang="en-US" sz="3600" err="1"/>
              <a:t>Quebedeaux</a:t>
            </a:r>
            <a:endParaRPr lang="en-US" sz="36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University of Michigan Center for Socially Engaged Design with special thanks to Erin Moore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University of Michigan Engineering Honors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Penn State University College of Agricultural Studies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A81233-EFC2-49BD-A9E6-6EE81AE33276}"/>
              </a:ext>
            </a:extLst>
          </p:cNvPr>
          <p:cNvSpPr txBox="1"/>
          <p:nvPr/>
        </p:nvSpPr>
        <p:spPr>
          <a:xfrm>
            <a:off x="570377" y="22617425"/>
            <a:ext cx="13284030" cy="71711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i="1">
                <a:latin typeface="Times New Roman"/>
                <a:cs typeface="Times New Roman"/>
              </a:rPr>
              <a:t>Global and Systems Impact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Ethics: 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Designing a prototype that is environmentally sustainable and conscious of the communities it serves is a crucial objective.</a:t>
            </a:r>
            <a:endParaRPr lang="en-US" sz="3600" b="0" i="0" u="none" strike="noStrike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Communities such as Flint, Ann Arbor, and Metro Detroit would greatly benefit from a QWACC solution</a:t>
            </a:r>
            <a:r>
              <a:rPr lang="en-US" sz="3600">
                <a:solidFill>
                  <a:srgbClr val="000000"/>
                </a:solidFill>
              </a:rPr>
              <a:t>.</a:t>
            </a:r>
            <a:endParaRPr lang="en-US" sz="3600" b="0" i="0" u="none" strike="noStrike">
              <a:solidFill>
                <a:srgbClr val="000000"/>
              </a:solidFill>
              <a:effectLst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Affordable: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 </a:t>
            </a:r>
            <a:r>
              <a:rPr lang="en-US" sz="3600">
                <a:solidFill>
                  <a:srgbClr val="000000"/>
                </a:solidFill>
              </a:rPr>
              <a:t>T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aking into account municipal budgets</a:t>
            </a:r>
            <a:endParaRPr lang="en-US" sz="3600" b="0" i="0" u="none" strike="noStrike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N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o significant technical skill would be required to assemble or install our solution.  </a:t>
            </a:r>
            <a:endParaRPr lang="en-US" sz="3600" b="0" i="0" u="none" strike="noStrike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Activated Carbon utilized in our QWACC solution is biodegradable and would have zero negative externalities when needing to be replaced and recycled after its effective duration of ~ 36 months.</a:t>
            </a:r>
            <a:br>
              <a:rPr lang="en-US" sz="3600" b="0" i="0" u="none" strike="noStrike">
                <a:effectLst/>
              </a:rPr>
            </a:br>
            <a:endParaRPr lang="en-US" sz="6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6537D-6A05-48F8-A110-E36912C384AE}"/>
              </a:ext>
            </a:extLst>
          </p:cNvPr>
          <p:cNvSpPr txBox="1"/>
          <p:nvPr/>
        </p:nvSpPr>
        <p:spPr>
          <a:xfrm>
            <a:off x="14391672" y="5663391"/>
            <a:ext cx="156205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b="1" i="1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hysical Testing Parameters and Set Up 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Physical Testing was conducted on 4/2/2022 in the EWRE flume lab.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Water with varying initial turbidity was sent through the module. The turbidity of water was measured after treatment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Turbidity was measured with a </a:t>
            </a:r>
            <a:r>
              <a:rPr lang="en-US" sz="3600" b="0" i="1" u="none" strike="noStrike" err="1">
                <a:solidFill>
                  <a:srgbClr val="000000"/>
                </a:solidFill>
                <a:effectLst/>
              </a:rPr>
              <a:t>secchi</a:t>
            </a:r>
            <a:r>
              <a:rPr lang="en-US" sz="3600" b="0" i="1" u="none" strike="noStrike">
                <a:solidFill>
                  <a:srgbClr val="000000"/>
                </a:solidFill>
                <a:effectLst/>
              </a:rPr>
              <a:t> disk, 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then translated to units of NTU using the Penn State college of Agriculture relation of</a:t>
            </a: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 </a:t>
            </a:r>
            <a:r>
              <a:rPr lang="en-US" sz="3600" b="1" i="1" u="none" strike="noStrike">
                <a:solidFill>
                  <a:srgbClr val="000000"/>
                </a:solidFill>
                <a:effectLst/>
              </a:rPr>
              <a:t>turbidity [NTU] = </a:t>
            </a: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24.2d</a:t>
            </a:r>
            <a:r>
              <a:rPr lang="en-US" sz="3600" b="1" i="0" u="none" strike="noStrike" baseline="30000">
                <a:solidFill>
                  <a:srgbClr val="000000"/>
                </a:solidFill>
                <a:effectLst/>
              </a:rPr>
              <a:t>1.52.</a:t>
            </a:r>
            <a:endParaRPr lang="en-US" sz="3600" b="0" i="0" u="none" strike="noStrike" baseline="30000">
              <a:solidFill>
                <a:srgbClr val="000000"/>
              </a:solidFill>
              <a:effectLst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Multiple trials were performed to conduct statistical analysis, varying flowrate.</a:t>
            </a:r>
          </a:p>
          <a:p>
            <a:endParaRPr lang="en-US" sz="3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3440E-B6E0-4633-96BF-E6F2BC6E1D23}"/>
              </a:ext>
            </a:extLst>
          </p:cNvPr>
          <p:cNvSpPr txBox="1"/>
          <p:nvPr/>
        </p:nvSpPr>
        <p:spPr>
          <a:xfrm>
            <a:off x="13852040" y="10302970"/>
            <a:ext cx="16383013" cy="5693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371600" lvl="1" algn="ctr" fontAlgn="base"/>
            <a:r>
              <a:rPr lang="en-US" sz="4000" b="1" i="1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Model of Statistical Hypothesis Testing</a:t>
            </a:r>
            <a:r>
              <a:rPr lang="en-US" sz="4000" b="1" i="1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endParaRPr lang="en-US" sz="4200" b="1" i="1" u="none" strike="noStrike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Target Condition: 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Turbidity reduction should be 40%</a:t>
            </a:r>
            <a:r>
              <a:rPr lang="en-US" sz="3600">
                <a:solidFill>
                  <a:srgbClr val="000000"/>
                </a:solidFill>
              </a:rPr>
              <a:t> </a:t>
            </a:r>
            <a:endParaRPr lang="en-US" sz="3600" b="0" i="0" u="none" strike="noStrike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Research Question: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We want to identify </a:t>
            </a:r>
            <a:r>
              <a:rPr lang="en-US" sz="3600">
                <a:ea typeface="+mn-lt"/>
                <a:cs typeface="+mn-lt"/>
              </a:rPr>
              <a:t>whether or not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there is a </a:t>
            </a:r>
            <a:r>
              <a:rPr lang="en-US" sz="3600" b="0" i="1" u="none" strike="noStrike">
                <a:effectLst/>
                <a:ea typeface="+mn-lt"/>
                <a:cs typeface="+mn-lt"/>
              </a:rPr>
              <a:t>significant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turbidity </a:t>
            </a:r>
            <a:r>
              <a:rPr lang="en-US" sz="3600">
                <a:ea typeface="+mn-lt"/>
                <a:cs typeface="+mn-lt"/>
              </a:rPr>
              <a:t>percentage reduction accuracy at a given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water </a:t>
            </a:r>
            <a:r>
              <a:rPr lang="en-US" sz="3600">
                <a:ea typeface="+mn-lt"/>
                <a:cs typeface="+mn-lt"/>
              </a:rPr>
              <a:t>flow rate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after </a:t>
            </a:r>
            <a:r>
              <a:rPr lang="en-US" sz="3600">
                <a:ea typeface="+mn-lt"/>
                <a:cs typeface="+mn-lt"/>
              </a:rPr>
              <a:t>water passes </a:t>
            </a:r>
            <a:r>
              <a:rPr lang="en-US" sz="3600" b="0" i="0" u="none" strike="noStrike">
                <a:effectLst/>
                <a:ea typeface="+mn-lt"/>
                <a:cs typeface="+mn-lt"/>
              </a:rPr>
              <a:t>through </a:t>
            </a:r>
            <a:r>
              <a:rPr lang="en-US" sz="3600">
                <a:ea typeface="+mn-lt"/>
                <a:cs typeface="+mn-lt"/>
              </a:rPr>
              <a:t>our water treatment solution.</a:t>
            </a:r>
            <a:endParaRPr lang="en-US" sz="3600" b="0" i="0" u="none" strike="noStrike"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R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ates will be altered (while passing through filter)</a:t>
            </a:r>
            <a:endParaRPr lang="en-US" sz="3600" b="0" i="0" u="none" strike="noStrike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>
                <a:solidFill>
                  <a:srgbClr val="000000"/>
                </a:solidFill>
                <a:effectLst/>
              </a:rPr>
              <a:t>Dependent Variable: 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Turbidity reduction percentage of water </a:t>
            </a:r>
            <a:endParaRPr lang="en-US" sz="3600" b="0" i="0" u="none" strike="noStrike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One Sample t-test conducted at a significance level of 𝞪 = 0.05. Assume Normal conditions (observations).</a:t>
            </a:r>
            <a:endParaRPr lang="en-US" sz="3600" b="0" i="0" u="none" strike="noStrike">
              <a:solidFill>
                <a:srgbClr val="000000"/>
              </a:solidFill>
              <a:effectLst/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 b="1" i="0" u="none" strike="noStrike" err="1">
                <a:solidFill>
                  <a:srgbClr val="000000"/>
                </a:solidFill>
                <a:effectLst/>
              </a:rPr>
              <a:t>t</a:t>
            </a:r>
            <a:r>
              <a:rPr lang="en-US" sz="3600" b="1" i="0" u="none" strike="noStrike" baseline="-25000" err="1">
                <a:solidFill>
                  <a:srgbClr val="000000"/>
                </a:solidFill>
                <a:effectLst/>
              </a:rPr>
              <a:t>critica</a:t>
            </a:r>
            <a:r>
              <a:rPr lang="en-US" sz="3600" b="0" i="0" u="none" strike="noStrike" baseline="-25000" err="1">
                <a:solidFill>
                  <a:srgbClr val="000000"/>
                </a:solidFill>
                <a:effectLst/>
              </a:rPr>
              <a:t>l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 determined from</a:t>
            </a:r>
            <a:r>
              <a:rPr lang="en-US" sz="3600">
                <a:solidFill>
                  <a:srgbClr val="000000"/>
                </a:solidFill>
              </a:rPr>
              <a:t> t distribution </a:t>
            </a:r>
            <a:r>
              <a:rPr lang="en-US" sz="3600" b="0" i="0" u="none" strike="noStrike">
                <a:solidFill>
                  <a:srgbClr val="000000"/>
                </a:solidFill>
                <a:effectLst/>
              </a:rPr>
              <a:t>table</a:t>
            </a:r>
            <a:r>
              <a:rPr lang="en-US" sz="3600">
                <a:solidFill>
                  <a:srgbClr val="000000"/>
                </a:solidFill>
              </a:rPr>
              <a:t>.</a:t>
            </a:r>
            <a:endParaRPr lang="en-US" sz="3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7AD3EB-209A-4668-B7A0-4CF14FB3DDA2}"/>
              </a:ext>
            </a:extLst>
          </p:cNvPr>
          <p:cNvSpPr txBox="1"/>
          <p:nvPr/>
        </p:nvSpPr>
        <p:spPr>
          <a:xfrm>
            <a:off x="30527434" y="5019286"/>
            <a:ext cx="15260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endParaRPr lang="en-US" sz="3600">
              <a:solidFill>
                <a:srgbClr val="000000"/>
              </a:solidFill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At a medium flowrate (1.69 </a:t>
            </a:r>
            <a:r>
              <a:rPr lang="en-US" sz="3600" err="1">
                <a:solidFill>
                  <a:srgbClr val="000000"/>
                </a:solidFill>
              </a:rPr>
              <a:t>gpm</a:t>
            </a:r>
            <a:r>
              <a:rPr lang="en-US" sz="3600">
                <a:solidFill>
                  <a:srgbClr val="000000"/>
                </a:solidFill>
              </a:rPr>
              <a:t>) we found the following</a:t>
            </a:r>
            <a:endParaRPr lang="en-US" sz="3600"/>
          </a:p>
        </p:txBody>
      </p:sp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C7B10E3B-EBC7-4566-929A-AB2B690A1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38258"/>
              </p:ext>
            </p:extLst>
          </p:nvPr>
        </p:nvGraphicFramePr>
        <p:xfrm>
          <a:off x="30774685" y="6848177"/>
          <a:ext cx="12941384" cy="3183474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470692">
                  <a:extLst>
                    <a:ext uri="{9D8B030D-6E8A-4147-A177-3AD203B41FA5}">
                      <a16:colId xmlns:a16="http://schemas.microsoft.com/office/drawing/2014/main" val="1773896205"/>
                    </a:ext>
                  </a:extLst>
                </a:gridCol>
                <a:gridCol w="6470692">
                  <a:extLst>
                    <a:ext uri="{9D8B030D-6E8A-4147-A177-3AD203B41FA5}">
                      <a16:colId xmlns:a16="http://schemas.microsoft.com/office/drawing/2014/main" val="4280251276"/>
                    </a:ext>
                  </a:extLst>
                </a:gridCol>
              </a:tblGrid>
              <a:tr h="582120"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Turbidity Reduction Percentage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869525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79.46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48630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41.53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772378"/>
                  </a:ext>
                </a:extLst>
              </a:tr>
              <a:tr h="664918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32.38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7671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162BD4BE-62CE-4D7E-87A8-B623BDD9B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292619"/>
              </p:ext>
            </p:extLst>
          </p:nvPr>
        </p:nvGraphicFramePr>
        <p:xfrm>
          <a:off x="30625299" y="11014321"/>
          <a:ext cx="12994692" cy="3666147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497346">
                  <a:extLst>
                    <a:ext uri="{9D8B030D-6E8A-4147-A177-3AD203B41FA5}">
                      <a16:colId xmlns:a16="http://schemas.microsoft.com/office/drawing/2014/main" val="2007919717"/>
                    </a:ext>
                  </a:extLst>
                </a:gridCol>
                <a:gridCol w="6497346">
                  <a:extLst>
                    <a:ext uri="{9D8B030D-6E8A-4147-A177-3AD203B41FA5}">
                      <a16:colId xmlns:a16="http://schemas.microsoft.com/office/drawing/2014/main" val="532347187"/>
                    </a:ext>
                  </a:extLst>
                </a:gridCol>
              </a:tblGrid>
              <a:tr h="722977"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>
                          <a:solidFill>
                            <a:schemeClr val="tx1"/>
                          </a:solidFill>
                        </a:rPr>
                        <a:t>Turbidity Reduction Percentage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485564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43.02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087094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46.00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94658"/>
                  </a:ext>
                </a:extLst>
              </a:tr>
              <a:tr h="825809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40.60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02268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2592213B-ECDF-4D6E-90B9-87946B0622E5}"/>
              </a:ext>
            </a:extLst>
          </p:cNvPr>
          <p:cNvSpPr txBox="1"/>
          <p:nvPr/>
        </p:nvSpPr>
        <p:spPr>
          <a:xfrm>
            <a:off x="29966547" y="10160729"/>
            <a:ext cx="1638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At a high flowrate (3.69 </a:t>
            </a:r>
            <a:r>
              <a:rPr lang="en-US" sz="3600" err="1">
                <a:solidFill>
                  <a:srgbClr val="000000"/>
                </a:solidFill>
              </a:rPr>
              <a:t>gpm</a:t>
            </a:r>
            <a:r>
              <a:rPr lang="en-US" sz="3600">
                <a:solidFill>
                  <a:srgbClr val="000000"/>
                </a:solidFill>
              </a:rPr>
              <a:t>) we found the following</a:t>
            </a:r>
            <a:endParaRPr lang="en-US" sz="36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F296A9-C404-421D-8F43-957F5FC4B332}"/>
              </a:ext>
            </a:extLst>
          </p:cNvPr>
          <p:cNvSpPr txBox="1"/>
          <p:nvPr/>
        </p:nvSpPr>
        <p:spPr>
          <a:xfrm>
            <a:off x="35056185" y="14933354"/>
            <a:ext cx="357486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200" b="1">
                <a:latin typeface="Georgia Pro"/>
                <a:ea typeface="Calibri"/>
                <a:cs typeface="Calibri"/>
              </a:rPr>
              <a:t>Conclusion</a:t>
            </a:r>
            <a:endParaRPr lang="en-US" sz="4200" b="1"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CBA313-DFE6-4E14-AEAF-31D29FC0C1FB}"/>
              </a:ext>
            </a:extLst>
          </p:cNvPr>
          <p:cNvSpPr txBox="1"/>
          <p:nvPr/>
        </p:nvSpPr>
        <p:spPr>
          <a:xfrm>
            <a:off x="29160991" y="15663314"/>
            <a:ext cx="14735122" cy="89562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We have demonstrated our design has the capabilities to reduce  turbidity by around 40% through our testing.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>
                <a:ea typeface="+mn-lt"/>
                <a:cs typeface="+mn-lt"/>
              </a:rPr>
              <a:t>However, It was identified in our prototype hypothesis testing that there is no significant accuracy in turbidity reduction percentage at both medium and high flow rates.</a:t>
            </a:r>
            <a:endParaRPr lang="en-US" sz="3600">
              <a:solidFill>
                <a:srgbClr val="000000"/>
              </a:solidFill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The UV will reduce the bacterial load (from literature).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Next steps include design improvements and further testing. 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Further testing should enable us to acquire a larger sample size and reduce the data variance. </a:t>
            </a:r>
            <a:endParaRPr lang="en-US" sz="3600">
              <a:solidFill>
                <a:srgbClr val="000000"/>
              </a:solidFill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Further hypothesis testing with larger and smaller flowrates would better enhance prototype optimization by establishing more accurate thresholds of correlations on the relationship between them.</a:t>
            </a:r>
            <a:endParaRPr lang="en-US" sz="3600">
              <a:solidFill>
                <a:srgbClr val="000000"/>
              </a:solidFill>
              <a:cs typeface="Calibri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Improvements to the design include adding solar, turbine, and scaling up to a full-size module.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00000"/>
                </a:solidFill>
              </a:rPr>
              <a:t>We would also move the outlet lower down to more easily discharge water and reduce stagnation in the body of our design.</a:t>
            </a:r>
            <a:endParaRPr lang="en-US" sz="3600"/>
          </a:p>
        </p:txBody>
      </p:sp>
      <p:pic>
        <p:nvPicPr>
          <p:cNvPr id="16" name="Picture 16" descr="Text&#10;&#10;Description automatically generated">
            <a:extLst>
              <a:ext uri="{FF2B5EF4-FFF2-40B4-BE49-F238E27FC236}">
                <a16:creationId xmlns:a16="http://schemas.microsoft.com/office/drawing/2014/main" id="{8CB82E0F-C19C-757C-CC66-CFC488197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4870" y="16413135"/>
            <a:ext cx="15712503" cy="7601749"/>
          </a:xfrm>
          <a:prstGeom prst="rect">
            <a:avLst/>
          </a:prstGeom>
        </p:spPr>
      </p:pic>
      <p:pic>
        <p:nvPicPr>
          <p:cNvPr id="17" name="Picture 17" descr="Text&#10;&#10;Description automatically generated">
            <a:extLst>
              <a:ext uri="{FF2B5EF4-FFF2-40B4-BE49-F238E27FC236}">
                <a16:creationId xmlns:a16="http://schemas.microsoft.com/office/drawing/2014/main" id="{9C858C18-BFA6-D5FC-6ACA-C42CFCE48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7484" y="24538379"/>
            <a:ext cx="15405957" cy="7637111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F8E92AA-E340-44FA-9093-046B6382033A}"/>
              </a:ext>
            </a:extLst>
          </p:cNvPr>
          <p:cNvSpPr txBox="1"/>
          <p:nvPr/>
        </p:nvSpPr>
        <p:spPr>
          <a:xfrm>
            <a:off x="20925916" y="16096103"/>
            <a:ext cx="2537887" cy="7386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200" b="1">
                <a:latin typeface="Georgia Pro"/>
                <a:ea typeface="Calibri"/>
                <a:cs typeface="Calibri"/>
              </a:rPr>
              <a:t>Results</a:t>
            </a:r>
            <a:endParaRPr lang="en-US" sz="4200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986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Aamir Samdani</dc:creator>
  <cp:revision>1</cp:revision>
  <dcterms:created xsi:type="dcterms:W3CDTF">2022-03-26T18:15:58Z</dcterms:created>
  <dcterms:modified xsi:type="dcterms:W3CDTF">2022-04-06T23:01:56Z</dcterms:modified>
</cp:coreProperties>
</file>