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43891200" cy="32918400"/>
  <p:notesSz cx="9283700" cy="6985000"/>
  <p:defaultTextStyle>
    <a:defPPr>
      <a:defRPr lang="en-US"/>
    </a:defPPr>
    <a:lvl1pPr algn="l" rtl="0" fontAlgn="base">
      <a:spcBef>
        <a:spcPct val="0"/>
      </a:spcBef>
      <a:spcAft>
        <a:spcPct val="0"/>
      </a:spcAft>
      <a:defRPr sz="2925" kern="1200">
        <a:solidFill>
          <a:schemeClr val="tx1"/>
        </a:solidFill>
        <a:latin typeface="Arial" charset="0"/>
        <a:ea typeface="+mn-ea"/>
        <a:cs typeface="+mn-cs"/>
      </a:defRPr>
    </a:lvl1pPr>
    <a:lvl2pPr marL="440802" algn="l" rtl="0" fontAlgn="base">
      <a:spcBef>
        <a:spcPct val="0"/>
      </a:spcBef>
      <a:spcAft>
        <a:spcPct val="0"/>
      </a:spcAft>
      <a:defRPr sz="2925" kern="1200">
        <a:solidFill>
          <a:schemeClr val="tx1"/>
        </a:solidFill>
        <a:latin typeface="Arial" charset="0"/>
        <a:ea typeface="+mn-ea"/>
        <a:cs typeface="+mn-cs"/>
      </a:defRPr>
    </a:lvl2pPr>
    <a:lvl3pPr marL="881604" algn="l" rtl="0" fontAlgn="base">
      <a:spcBef>
        <a:spcPct val="0"/>
      </a:spcBef>
      <a:spcAft>
        <a:spcPct val="0"/>
      </a:spcAft>
      <a:defRPr sz="2925" kern="1200">
        <a:solidFill>
          <a:schemeClr val="tx1"/>
        </a:solidFill>
        <a:latin typeface="Arial" charset="0"/>
        <a:ea typeface="+mn-ea"/>
        <a:cs typeface="+mn-cs"/>
      </a:defRPr>
    </a:lvl3pPr>
    <a:lvl4pPr marL="1322406" algn="l" rtl="0" fontAlgn="base">
      <a:spcBef>
        <a:spcPct val="0"/>
      </a:spcBef>
      <a:spcAft>
        <a:spcPct val="0"/>
      </a:spcAft>
      <a:defRPr sz="2925" kern="1200">
        <a:solidFill>
          <a:schemeClr val="tx1"/>
        </a:solidFill>
        <a:latin typeface="Arial" charset="0"/>
        <a:ea typeface="+mn-ea"/>
        <a:cs typeface="+mn-cs"/>
      </a:defRPr>
    </a:lvl4pPr>
    <a:lvl5pPr marL="1763208" algn="l" rtl="0" fontAlgn="base">
      <a:spcBef>
        <a:spcPct val="0"/>
      </a:spcBef>
      <a:spcAft>
        <a:spcPct val="0"/>
      </a:spcAft>
      <a:defRPr sz="2925" kern="1200">
        <a:solidFill>
          <a:schemeClr val="tx1"/>
        </a:solidFill>
        <a:latin typeface="Arial" charset="0"/>
        <a:ea typeface="+mn-ea"/>
        <a:cs typeface="+mn-cs"/>
      </a:defRPr>
    </a:lvl5pPr>
    <a:lvl6pPr marL="2204011" algn="l" defTabSz="881604" rtl="0" eaLnBrk="1" latinLnBrk="0" hangingPunct="1">
      <a:defRPr sz="2925" kern="1200">
        <a:solidFill>
          <a:schemeClr val="tx1"/>
        </a:solidFill>
        <a:latin typeface="Arial" charset="0"/>
        <a:ea typeface="+mn-ea"/>
        <a:cs typeface="+mn-cs"/>
      </a:defRPr>
    </a:lvl6pPr>
    <a:lvl7pPr marL="2644813" algn="l" defTabSz="881604" rtl="0" eaLnBrk="1" latinLnBrk="0" hangingPunct="1">
      <a:defRPr sz="2925" kern="1200">
        <a:solidFill>
          <a:schemeClr val="tx1"/>
        </a:solidFill>
        <a:latin typeface="Arial" charset="0"/>
        <a:ea typeface="+mn-ea"/>
        <a:cs typeface="+mn-cs"/>
      </a:defRPr>
    </a:lvl7pPr>
    <a:lvl8pPr marL="3085615" algn="l" defTabSz="881604" rtl="0" eaLnBrk="1" latinLnBrk="0" hangingPunct="1">
      <a:defRPr sz="2925" kern="1200">
        <a:solidFill>
          <a:schemeClr val="tx1"/>
        </a:solidFill>
        <a:latin typeface="Arial" charset="0"/>
        <a:ea typeface="+mn-ea"/>
        <a:cs typeface="+mn-cs"/>
      </a:defRPr>
    </a:lvl8pPr>
    <a:lvl9pPr marL="3526417" algn="l" defTabSz="881604" rtl="0" eaLnBrk="1" latinLnBrk="0" hangingPunct="1">
      <a:defRPr sz="2925"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Untitled Section" id="{34591A2C-D576-4CA8-A8F3-66A5A456DB27}">
          <p14:sldIdLst/>
        </p14:section>
        <p14:section name="Untitled Section" id="{D82239E1-BF89-488A-AC06-7C1683524C9D}">
          <p14:sldIdLst>
            <p14:sldId id="256"/>
          </p14:sldIdLst>
        </p14:section>
      </p14:sectionLst>
    </p:ext>
    <p:ext uri="{EFAFB233-063F-42B5-8137-9DF3F51BA10A}">
      <p15:sldGuideLst xmlns:p15="http://schemas.microsoft.com/office/powerpoint/2012/main">
        <p15:guide id="1" orient="horz" pos="10320" userDrawn="1">
          <p15:clr>
            <a:srgbClr val="A4A3A4"/>
          </p15:clr>
        </p15:guide>
        <p15:guide id="2" pos="13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87FC92-D2DC-1AC4-98F7-75A50B61280C}" name="Goldsmith, Bryan" initials="GB" userId="S::bgoldsm@umich.edu::dc06ff66-d917-4fa4-be39-e32aef7a67fa" providerId="AD"/>
  <p188:author id="{0F55A3E9-177A-E2CC-F4DC-E9BF6C390ED2}" name="Pert, Daniel" initials="PD" userId="Pert, Daniel"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C5F"/>
    <a:srgbClr val="ED7D31"/>
    <a:srgbClr val="F5D309"/>
    <a:srgbClr val="FFFB63"/>
    <a:srgbClr val="821010"/>
    <a:srgbClr val="2FD738"/>
    <a:srgbClr val="F5D459"/>
    <a:srgbClr val="FFFFFF"/>
    <a:srgbClr val="DB1107"/>
    <a:srgbClr val="A91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34" autoAdjust="0"/>
    <p:restoredTop sz="96192" autoAdjust="0"/>
  </p:normalViewPr>
  <p:slideViewPr>
    <p:cSldViewPr>
      <p:cViewPr>
        <p:scale>
          <a:sx n="33" d="100"/>
          <a:sy n="33" d="100"/>
        </p:scale>
        <p:origin x="-1304" y="-4076"/>
      </p:cViewPr>
      <p:guideLst>
        <p:guide orient="horz" pos="10320"/>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gharsh\Desktop\PhD\Publication%20Outlines\Kinetics%20on%20metal%20electrodes\Trends%20with%20SoC_Extracted%20from%20Matlab.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gharsh\Desktop\PhD\Publication%20Outlines\Kinetics%20on%20metal%20electrodes\Trends%20with%20SoC_Extracted%20from%20Matlab.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gharsh\Desktop\PhD\Publication%20Outlines\Kinetics%20on%20metal%20electrodes\Trends%20with%20SoC_Extracted%20from%20Matlab.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file:///C:\Users\agharsh\Desktop\PhD\EC%20Lab%20Software\2020\08.13.2020_200mM%20VOSO4%20in%201M%20H2SO4_Au%20on%20GC_Rate%20Measurements_Alumina_Try5\08.14.2020_200mM%20VOSO4%20in%201M%20H2SO4_Au%20on%20GC_Rate%20Measurements_Alumina_Try5.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agharsh\Desktop\PhD\EC%20Lab%20Software\2020\08.13.2020_200mM%20VOSO4%20in%201M%20H2SO4_Au%20on%20GC_Rate%20Measurements_Alumina_Try5\08.14.2020_200mM%20VOSO4%20in%201M%20H2SO4_Au%20on%20GC_Rate%20Measurements_Alumina_Try5.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gharsh\Desktop\PhD\EC%20Lab%20Software\2020\08.13.2020_200mM%20VOSO4%20in%201M%20H2SO4_Au%20on%20GC_Rate%20Measurements_Alumina_Try5\08.14.2020_200mM%20VOSO4%20in%201M%20H2SO4_Au%20on%20GC_Rate%20Measurements_Alumina_Try5.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9629629629629"/>
          <c:y val="8.7962962962962965E-2"/>
          <c:w val="0.79182342409375228"/>
          <c:h val="0.74901975794692344"/>
        </c:manualLayout>
      </c:layout>
      <c:scatterChart>
        <c:scatterStyle val="lineMarker"/>
        <c:varyColors val="0"/>
        <c:ser>
          <c:idx val="1"/>
          <c:order val="0"/>
          <c:tx>
            <c:v>Frequnecy factor_ET</c:v>
          </c:tx>
          <c:spPr>
            <a:ln w="12700" cap="rnd">
              <a:solidFill>
                <a:srgbClr val="0070C0"/>
              </a:solidFill>
              <a:round/>
            </a:ln>
            <a:effectLst/>
          </c:spPr>
          <c:marker>
            <c:symbol val="none"/>
          </c:marker>
          <c:xVal>
            <c:numRef>
              <c:f>'Electron transfer RDS'!$B$2:$CW$2</c:f>
              <c:numCache>
                <c:formatCode>General</c:formatCode>
                <c:ptCount val="100"/>
                <c:pt idx="0">
                  <c:v>1</c:v>
                </c:pt>
                <c:pt idx="1">
                  <c:v>2</c:v>
                </c:pt>
                <c:pt idx="2">
                  <c:v>3</c:v>
                </c:pt>
                <c:pt idx="3">
                  <c:v>4</c:v>
                </c:pt>
                <c:pt idx="4">
                  <c:v>5</c:v>
                </c:pt>
                <c:pt idx="5">
                  <c:v>6</c:v>
                </c:pt>
                <c:pt idx="6">
                  <c:v>7.0000000000000009</c:v>
                </c:pt>
                <c:pt idx="7">
                  <c:v>8</c:v>
                </c:pt>
                <c:pt idx="8">
                  <c:v>9</c:v>
                </c:pt>
                <c:pt idx="9">
                  <c:v>10</c:v>
                </c:pt>
                <c:pt idx="10">
                  <c:v>11</c:v>
                </c:pt>
                <c:pt idx="11">
                  <c:v>12</c:v>
                </c:pt>
                <c:pt idx="12">
                  <c:v>13</c:v>
                </c:pt>
                <c:pt idx="13">
                  <c:v>14.000000000000002</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28.000000000000004</c:v>
                </c:pt>
                <c:pt idx="28">
                  <c:v>28.999999999999996</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55.000000000000007</c:v>
                </c:pt>
                <c:pt idx="55">
                  <c:v>56.000000000000007</c:v>
                </c:pt>
                <c:pt idx="56">
                  <c:v>56.999999999999993</c:v>
                </c:pt>
                <c:pt idx="57">
                  <c:v>57.999999999999993</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'Electron transfer RDS'!$B$6:$CV$6</c:f>
              <c:numCache>
                <c:formatCode>General</c:formatCode>
                <c:ptCount val="99"/>
                <c:pt idx="0">
                  <c:v>18839.147990437061</c:v>
                </c:pt>
                <c:pt idx="1">
                  <c:v>26012.513006906425</c:v>
                </c:pt>
                <c:pt idx="2">
                  <c:v>31107.671766060605</c:v>
                </c:pt>
                <c:pt idx="3">
                  <c:v>35075.903901970836</c:v>
                </c:pt>
                <c:pt idx="4">
                  <c:v>38297.216495267159</c:v>
                </c:pt>
                <c:pt idx="5">
                  <c:v>40972.399973110405</c:v>
                </c:pt>
                <c:pt idx="6">
                  <c:v>43224.253699642541</c:v>
                </c:pt>
                <c:pt idx="7">
                  <c:v>45135.078688713926</c:v>
                </c:pt>
                <c:pt idx="8">
                  <c:v>46763.616721810693</c:v>
                </c:pt>
                <c:pt idx="9">
                  <c:v>48153.763315477081</c:v>
                </c:pt>
                <c:pt idx="10">
                  <c:v>49339.483567369141</c:v>
                </c:pt>
                <c:pt idx="11">
                  <c:v>50347.785816192016</c:v>
                </c:pt>
                <c:pt idx="12">
                  <c:v>51200.62136255698</c:v>
                </c:pt>
                <c:pt idx="13">
                  <c:v>51916.152710346934</c:v>
                </c:pt>
                <c:pt idx="14">
                  <c:v>52509.631524901713</c:v>
                </c:pt>
                <c:pt idx="15">
                  <c:v>52994.025209875515</c:v>
                </c:pt>
                <c:pt idx="16">
                  <c:v>53380.475832683733</c:v>
                </c:pt>
                <c:pt idx="17">
                  <c:v>53678.643859349359</c:v>
                </c:pt>
                <c:pt idx="18">
                  <c:v>53896.970676191617</c:v>
                </c:pt>
                <c:pt idx="19">
                  <c:v>54042.882547264169</c:v>
                </c:pt>
                <c:pt idx="20">
                  <c:v>54122.951491021267</c:v>
                </c:pt>
                <c:pt idx="21">
                  <c:v>54143.023899938438</c:v>
                </c:pt>
                <c:pt idx="22">
                  <c:v>54108.324621747444</c:v>
                </c:pt>
                <c:pt idx="23">
                  <c:v>54023.542105408989</c:v>
                </c:pt>
                <c:pt idx="24">
                  <c:v>53892.898745610779</c:v>
                </c:pt>
                <c:pt idx="25">
                  <c:v>53720.209520137039</c:v>
                </c:pt>
                <c:pt idx="26">
                  <c:v>53508.931267613683</c:v>
                </c:pt>
                <c:pt idx="27">
                  <c:v>53262.204408247977</c:v>
                </c:pt>
                <c:pt idx="28">
                  <c:v>52982.888507482749</c:v>
                </c:pt>
                <c:pt idx="29">
                  <c:v>52673.592780815154</c:v>
                </c:pt>
                <c:pt idx="30">
                  <c:v>52336.702409819169</c:v>
                </c:pt>
                <c:pt idx="31">
                  <c:v>51974.401364700352</c:v>
                </c:pt>
                <c:pt idx="32">
                  <c:v>51588.692293474807</c:v>
                </c:pt>
                <c:pt idx="33">
                  <c:v>51181.413932685507</c:v>
                </c:pt>
                <c:pt idx="34">
                  <c:v>50754.256411598151</c:v>
                </c:pt>
                <c:pt idx="35">
                  <c:v>50308.774755944811</c:v>
                </c:pt>
                <c:pt idx="36">
                  <c:v>49846.400844951953</c:v>
                </c:pt>
                <c:pt idx="37">
                  <c:v>49368.454032770875</c:v>
                </c:pt>
                <c:pt idx="38">
                  <c:v>48876.150611420133</c:v>
                </c:pt>
                <c:pt idx="39">
                  <c:v>48370.612264116753</c:v>
                </c:pt>
                <c:pt idx="40">
                  <c:v>47852.873635062802</c:v>
                </c:pt>
                <c:pt idx="41">
                  <c:v>47323.889122683388</c:v>
                </c:pt>
                <c:pt idx="42">
                  <c:v>46784.53898761543</c:v>
                </c:pt>
                <c:pt idx="43">
                  <c:v>46235.634853581636</c:v>
                </c:pt>
                <c:pt idx="44">
                  <c:v>45677.924668143547</c:v>
                </c:pt>
                <c:pt idx="45">
                  <c:v>45112.097181154713</c:v>
                </c:pt>
                <c:pt idx="46">
                  <c:v>44538.78599063553</c:v>
                </c:pt>
                <c:pt idx="47">
                  <c:v>43958.573199158855</c:v>
                </c:pt>
                <c:pt idx="48">
                  <c:v>43371.992717877663</c:v>
                </c:pt>
                <c:pt idx="49">
                  <c:v>42779.533250462322</c:v>
                </c:pt>
                <c:pt idx="50">
                  <c:v>42181.640984634687</c:v>
                </c:pt>
                <c:pt idx="51">
                  <c:v>41578.722015225751</c:v>
                </c:pt>
                <c:pt idx="52">
                  <c:v>40971.144519281632</c:v>
                </c:pt>
                <c:pt idx="53">
                  <c:v>40359.240700564755</c:v>
                </c:pt>
                <c:pt idx="54">
                  <c:v>39743.308518073958</c:v>
                </c:pt>
                <c:pt idx="55">
                  <c:v>39123.613210593081</c:v>
                </c:pt>
                <c:pt idx="56">
                  <c:v>38500.38862682975</c:v>
                </c:pt>
                <c:pt idx="57">
                  <c:v>37873.83836837433</c:v>
                </c:pt>
                <c:pt idx="58">
                  <c:v>37244.136750456666</c:v>
                </c:pt>
                <c:pt idx="59">
                  <c:v>36611.429583088575</c:v>
                </c:pt>
                <c:pt idx="60">
                  <c:v>35975.834772873823</c:v>
                </c:pt>
                <c:pt idx="61">
                  <c:v>35337.442743251821</c:v>
                </c:pt>
                <c:pt idx="62">
                  <c:v>34696.316668159219</c:v>
                </c:pt>
                <c:pt idx="63">
                  <c:v>34052.492511127435</c:v>
                </c:pt>
                <c:pt idx="64">
                  <c:v>33405.978858388436</c:v>
                </c:pt>
                <c:pt idx="65">
                  <c:v>32756.756530647577</c:v>
                </c:pt>
                <c:pt idx="66">
                  <c:v>32104.777953436384</c:v>
                </c:pt>
                <c:pt idx="67">
                  <c:v>31449.96626053712</c:v>
                </c:pt>
                <c:pt idx="68">
                  <c:v>30792.214098198274</c:v>
                </c:pt>
                <c:pt idx="69">
                  <c:v>30131.382089683393</c:v>
                </c:pt>
                <c:pt idx="70">
                  <c:v>29467.29690952515</c:v>
                </c:pt>
                <c:pt idx="71">
                  <c:v>28799.748904221207</c:v>
                </c:pt>
                <c:pt idx="72">
                  <c:v>28128.489180008917</c:v>
                </c:pt>
                <c:pt idx="73">
                  <c:v>27453.226057967826</c:v>
                </c:pt>
                <c:pt idx="74">
                  <c:v>26773.62077029741</c:v>
                </c:pt>
                <c:pt idx="75">
                  <c:v>26089.282237359355</c:v>
                </c:pt>
                <c:pt idx="76">
                  <c:v>25399.760719933623</c:v>
                </c:pt>
                <c:pt idx="77">
                  <c:v>24704.540081085423</c:v>
                </c:pt>
                <c:pt idx="78">
                  <c:v>24003.028311355181</c:v>
                </c:pt>
                <c:pt idx="79">
                  <c:v>23294.545860747156</c:v>
                </c:pt>
                <c:pt idx="80">
                  <c:v>22578.311168914006</c:v>
                </c:pt>
                <c:pt idx="81">
                  <c:v>21853.422571550487</c:v>
                </c:pt>
                <c:pt idx="82">
                  <c:v>21118.835456882014</c:v>
                </c:pt>
                <c:pt idx="83">
                  <c:v>20373.333104854904</c:v>
                </c:pt>
                <c:pt idx="84">
                  <c:v>19615.48898884048</c:v>
                </c:pt>
                <c:pt idx="85">
                  <c:v>18843.617332197507</c:v>
                </c:pt>
                <c:pt idx="86">
                  <c:v>18055.70718175307</c:v>
                </c:pt>
                <c:pt idx="87">
                  <c:v>17249.332821894015</c:v>
                </c:pt>
                <c:pt idx="88">
                  <c:v>16421.529343714374</c:v>
                </c:pt>
                <c:pt idx="89">
                  <c:v>15568.615348505689</c:v>
                </c:pt>
                <c:pt idx="90">
                  <c:v>14685.932611750235</c:v>
                </c:pt>
                <c:pt idx="91">
                  <c:v>13767.44982730246</c:v>
                </c:pt>
                <c:pt idx="92">
                  <c:v>12805.132533187054</c:v>
                </c:pt>
                <c:pt idx="93">
                  <c:v>11787.885347438696</c:v>
                </c:pt>
                <c:pt idx="94">
                  <c:v>10699.648519427565</c:v>
                </c:pt>
                <c:pt idx="95">
                  <c:v>9515.641524230854</c:v>
                </c:pt>
                <c:pt idx="96">
                  <c:v>8193.9237872950307</c:v>
                </c:pt>
                <c:pt idx="97">
                  <c:v>6652.2636336050582</c:v>
                </c:pt>
                <c:pt idx="98">
                  <c:v>4677.1128338778935</c:v>
                </c:pt>
              </c:numCache>
            </c:numRef>
          </c:yVal>
          <c:smooth val="0"/>
          <c:extLst>
            <c:ext xmlns:c16="http://schemas.microsoft.com/office/drawing/2014/chart" uri="{C3380CC4-5D6E-409C-BE32-E72D297353CC}">
              <c16:uniqueId val="{00000000-752D-4F79-B808-D19728372909}"/>
            </c:ext>
          </c:extLst>
        </c:ser>
        <c:dLbls>
          <c:showLegendKey val="0"/>
          <c:showVal val="0"/>
          <c:showCatName val="0"/>
          <c:showSerName val="0"/>
          <c:showPercent val="0"/>
          <c:showBubbleSize val="0"/>
        </c:dLbls>
        <c:axId val="792961935"/>
        <c:axId val="792964015"/>
      </c:scatterChart>
      <c:valAx>
        <c:axId val="792961935"/>
        <c:scaling>
          <c:orientation val="minMax"/>
          <c:max val="100"/>
        </c:scaling>
        <c:delete val="0"/>
        <c:axPos val="b"/>
        <c:title>
          <c:tx>
            <c:rich>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a:solidFill>
                      <a:sysClr val="windowText" lastClr="000000"/>
                    </a:solidFill>
                    <a:latin typeface="Arial" panose="020B0604020202020204" pitchFamily="34" charset="0"/>
                    <a:cs typeface="Arial" panose="020B0604020202020204" pitchFamily="34" charset="0"/>
                  </a:rPr>
                  <a:t>State</a:t>
                </a:r>
                <a:r>
                  <a:rPr lang="en-US" sz="1800" baseline="0">
                    <a:solidFill>
                      <a:sysClr val="windowText" lastClr="000000"/>
                    </a:solidFill>
                    <a:latin typeface="Arial" panose="020B0604020202020204" pitchFamily="34" charset="0"/>
                    <a:cs typeface="Arial" panose="020B0604020202020204" pitchFamily="34" charset="0"/>
                  </a:rPr>
                  <a:t> of Charge / %</a:t>
                </a:r>
                <a:endParaRPr lang="en-US" sz="180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0.28010711434572666"/>
              <c:y val="0.90972222222222221"/>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92964015"/>
        <c:crosses val="autoZero"/>
        <c:crossBetween val="midCat"/>
        <c:majorUnit val="20"/>
        <c:minorUnit val="10"/>
      </c:valAx>
      <c:valAx>
        <c:axId val="792964015"/>
        <c:scaling>
          <c:logBase val="10"/>
          <c:orientation val="minMax"/>
          <c:min val="5000"/>
        </c:scaling>
        <c:delete val="0"/>
        <c:axPos val="l"/>
        <c:title>
          <c:tx>
            <c:rich>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aseline="0">
                    <a:solidFill>
                      <a:sysClr val="windowText" lastClr="000000"/>
                    </a:solidFill>
                    <a:latin typeface="Arial" panose="020B0604020202020204" pitchFamily="34" charset="0"/>
                    <a:cs typeface="Arial" panose="020B0604020202020204" pitchFamily="34" charset="0"/>
                  </a:rPr>
                  <a:t>Apparent frequency factor</a:t>
                </a:r>
                <a:endParaRPr lang="en-US" sz="180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1.7274683498814739E-2"/>
              <c:y val="0.1254772404980442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92961935"/>
        <c:crosses val="autoZero"/>
        <c:crossBetween val="midCat"/>
        <c:majorUnit val="10"/>
      </c:valAx>
      <c:spPr>
        <a:noFill/>
        <a:ln w="12700">
          <a:solidFill>
            <a:schemeClr val="tx1"/>
          </a:solid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88001950056791"/>
          <c:y val="0.10542645638879948"/>
          <c:w val="0.80670856059845142"/>
          <c:h val="0.72745413582233664"/>
        </c:manualLayout>
      </c:layout>
      <c:scatterChart>
        <c:scatterStyle val="lineMarker"/>
        <c:varyColors val="0"/>
        <c:ser>
          <c:idx val="1"/>
          <c:order val="0"/>
          <c:tx>
            <c:v>Ea_ET</c:v>
          </c:tx>
          <c:spPr>
            <a:ln w="12700" cap="rnd">
              <a:solidFill>
                <a:srgbClr val="00B050"/>
              </a:solidFill>
              <a:round/>
            </a:ln>
            <a:effectLst/>
          </c:spPr>
          <c:marker>
            <c:symbol val="none"/>
          </c:marker>
          <c:xVal>
            <c:numRef>
              <c:f>'Electron transfer RDS'!$B$2:$CW$2</c:f>
              <c:numCache>
                <c:formatCode>General</c:formatCode>
                <c:ptCount val="100"/>
                <c:pt idx="0">
                  <c:v>1</c:v>
                </c:pt>
                <c:pt idx="1">
                  <c:v>2</c:v>
                </c:pt>
                <c:pt idx="2">
                  <c:v>3</c:v>
                </c:pt>
                <c:pt idx="3">
                  <c:v>4</c:v>
                </c:pt>
                <c:pt idx="4">
                  <c:v>5</c:v>
                </c:pt>
                <c:pt idx="5">
                  <c:v>6</c:v>
                </c:pt>
                <c:pt idx="6">
                  <c:v>7.0000000000000009</c:v>
                </c:pt>
                <c:pt idx="7">
                  <c:v>8</c:v>
                </c:pt>
                <c:pt idx="8">
                  <c:v>9</c:v>
                </c:pt>
                <c:pt idx="9">
                  <c:v>10</c:v>
                </c:pt>
                <c:pt idx="10">
                  <c:v>11</c:v>
                </c:pt>
                <c:pt idx="11">
                  <c:v>12</c:v>
                </c:pt>
                <c:pt idx="12">
                  <c:v>13</c:v>
                </c:pt>
                <c:pt idx="13">
                  <c:v>14.000000000000002</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28.000000000000004</c:v>
                </c:pt>
                <c:pt idx="28">
                  <c:v>28.999999999999996</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55.000000000000007</c:v>
                </c:pt>
                <c:pt idx="55">
                  <c:v>56.000000000000007</c:v>
                </c:pt>
                <c:pt idx="56">
                  <c:v>56.999999999999993</c:v>
                </c:pt>
                <c:pt idx="57">
                  <c:v>57.999999999999993</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'Electron transfer RDS'!$B$5:$CV$5</c:f>
              <c:numCache>
                <c:formatCode>General</c:formatCode>
                <c:ptCount val="99"/>
                <c:pt idx="0">
                  <c:v>29.961680873150854</c:v>
                </c:pt>
                <c:pt idx="1">
                  <c:v>29.923655005727309</c:v>
                </c:pt>
                <c:pt idx="2">
                  <c:v>29.885919036016102</c:v>
                </c:pt>
                <c:pt idx="3">
                  <c:v>29.848469653610476</c:v>
                </c:pt>
                <c:pt idx="4">
                  <c:v>29.81130359843424</c:v>
                </c:pt>
                <c:pt idx="5">
                  <c:v>29.774417659785204</c:v>
                </c:pt>
                <c:pt idx="6">
                  <c:v>29.737808675402707</c:v>
                </c:pt>
                <c:pt idx="7">
                  <c:v>29.701473530555401</c:v>
                </c:pt>
                <c:pt idx="8">
                  <c:v>29.665409157149139</c:v>
                </c:pt>
                <c:pt idx="9">
                  <c:v>29.629612532855869</c:v>
                </c:pt>
                <c:pt idx="10">
                  <c:v>29.594080680261261</c:v>
                </c:pt>
                <c:pt idx="11">
                  <c:v>29.55881066603196</c:v>
                </c:pt>
                <c:pt idx="12">
                  <c:v>29.523799600100521</c:v>
                </c:pt>
                <c:pt idx="13">
                  <c:v>29.489044634869483</c:v>
                </c:pt>
                <c:pt idx="14">
                  <c:v>29.454542964432019</c:v>
                </c:pt>
                <c:pt idx="15">
                  <c:v>29.42029182381021</c:v>
                </c:pt>
                <c:pt idx="16">
                  <c:v>29.386288488210113</c:v>
                </c:pt>
                <c:pt idx="17">
                  <c:v>29.352530272292288</c:v>
                </c:pt>
                <c:pt idx="18">
                  <c:v>29.319014529459704</c:v>
                </c:pt>
                <c:pt idx="19">
                  <c:v>29.285738651159104</c:v>
                </c:pt>
                <c:pt idx="20">
                  <c:v>29.252700066199026</c:v>
                </c:pt>
                <c:pt idx="21">
                  <c:v>29.219896240081844</c:v>
                </c:pt>
                <c:pt idx="22">
                  <c:v>29.187324674350041</c:v>
                </c:pt>
                <c:pt idx="23">
                  <c:v>29.15498290594687</c:v>
                </c:pt>
                <c:pt idx="24">
                  <c:v>29.122868506589789</c:v>
                </c:pt>
                <c:pt idx="25">
                  <c:v>29.090979082158409</c:v>
                </c:pt>
                <c:pt idx="26">
                  <c:v>29.059312272093795</c:v>
                </c:pt>
                <c:pt idx="27">
                  <c:v>29.027865748812083</c:v>
                </c:pt>
                <c:pt idx="28">
                  <c:v>28.996637217129063</c:v>
                </c:pt>
                <c:pt idx="29">
                  <c:v>28.965624413697668</c:v>
                </c:pt>
                <c:pt idx="30">
                  <c:v>28.934825106456231</c:v>
                </c:pt>
                <c:pt idx="31">
                  <c:v>28.904237094089272</c:v>
                </c:pt>
                <c:pt idx="32">
                  <c:v>28.873858205498777</c:v>
                </c:pt>
                <c:pt idx="33">
                  <c:v>28.843686299286261</c:v>
                </c:pt>
                <c:pt idx="34">
                  <c:v>28.813719263246107</c:v>
                </c:pt>
                <c:pt idx="35">
                  <c:v>28.783955013868379</c:v>
                </c:pt>
                <c:pt idx="36">
                  <c:v>28.754391495852794</c:v>
                </c:pt>
                <c:pt idx="37">
                  <c:v>28.725026681631416</c:v>
                </c:pt>
                <c:pt idx="38">
                  <c:v>28.695858570902239</c:v>
                </c:pt>
                <c:pt idx="39">
                  <c:v>28.666885190171158</c:v>
                </c:pt>
                <c:pt idx="40">
                  <c:v>28.638104592303712</c:v>
                </c:pt>
                <c:pt idx="41">
                  <c:v>28.609514856085635</c:v>
                </c:pt>
                <c:pt idx="42">
                  <c:v>28.581114085792073</c:v>
                </c:pt>
                <c:pt idx="43">
                  <c:v>28.552900410765801</c:v>
                </c:pt>
                <c:pt idx="44">
                  <c:v>28.524871985003326</c:v>
                </c:pt>
                <c:pt idx="45">
                  <c:v>28.49702698674929</c:v>
                </c:pt>
                <c:pt idx="46">
                  <c:v>28.469363618099198</c:v>
                </c:pt>
                <c:pt idx="47">
                  <c:v>28.441880104609496</c:v>
                </c:pt>
                <c:pt idx="48">
                  <c:v>28.414574694915384</c:v>
                </c:pt>
                <c:pt idx="49">
                  <c:v>28.387445660356509</c:v>
                </c:pt>
                <c:pt idx="50">
                  <c:v>28.360491294609339</c:v>
                </c:pt>
                <c:pt idx="51">
                  <c:v>28.333709913327141</c:v>
                </c:pt>
                <c:pt idx="52">
                  <c:v>28.307099853786397</c:v>
                </c:pt>
                <c:pt idx="53">
                  <c:v>28.280659474540631</c:v>
                </c:pt>
                <c:pt idx="54">
                  <c:v>28.254387155080735</c:v>
                </c:pt>
                <c:pt idx="55">
                  <c:v>28.228281295500974</c:v>
                </c:pt>
                <c:pt idx="56">
                  <c:v>28.20234031617284</c:v>
                </c:pt>
                <c:pt idx="57">
                  <c:v>28.176562657423947</c:v>
                </c:pt>
                <c:pt idx="58">
                  <c:v>28.150946779223137</c:v>
                </c:pt>
                <c:pt idx="59">
                  <c:v>28.125491160872471</c:v>
                </c:pt>
                <c:pt idx="60">
                  <c:v>28.100194300703254</c:v>
                </c:pt>
                <c:pt idx="61">
                  <c:v>28.075054715779981</c:v>
                </c:pt>
                <c:pt idx="62">
                  <c:v>28.050070941607927</c:v>
                </c:pt>
                <c:pt idx="63">
                  <c:v>28.025241531847243</c:v>
                </c:pt>
                <c:pt idx="64">
                  <c:v>28.000565058031835</c:v>
                </c:pt>
                <c:pt idx="65">
                  <c:v>27.976040109293866</c:v>
                </c:pt>
                <c:pt idx="66">
                  <c:v>27.95166529209337</c:v>
                </c:pt>
                <c:pt idx="67">
                  <c:v>27.927439229951947</c:v>
                </c:pt>
                <c:pt idx="68">
                  <c:v>27.903360563192884</c:v>
                </c:pt>
                <c:pt idx="69">
                  <c:v>27.879427948684743</c:v>
                </c:pt>
                <c:pt idx="70">
                  <c:v>27.855640059590026</c:v>
                </c:pt>
                <c:pt idx="71">
                  <c:v>27.831995585118673</c:v>
                </c:pt>
                <c:pt idx="72">
                  <c:v>27.808493230285791</c:v>
                </c:pt>
                <c:pt idx="73">
                  <c:v>27.785131715673685</c:v>
                </c:pt>
                <c:pt idx="74">
                  <c:v>27.76190977719828</c:v>
                </c:pt>
                <c:pt idx="75">
                  <c:v>27.738826165880187</c:v>
                </c:pt>
                <c:pt idx="76">
                  <c:v>27.715879647618845</c:v>
                </c:pt>
                <c:pt idx="77">
                  <c:v>27.693069002971608</c:v>
                </c:pt>
                <c:pt idx="78">
                  <c:v>27.670393026936335</c:v>
                </c:pt>
                <c:pt idx="79">
                  <c:v>27.647850528738292</c:v>
                </c:pt>
                <c:pt idx="80">
                  <c:v>27.62544033161991</c:v>
                </c:pt>
                <c:pt idx="81">
                  <c:v>27.603161272635493</c:v>
                </c:pt>
                <c:pt idx="82">
                  <c:v>27.581012202448374</c:v>
                </c:pt>
                <c:pt idx="83">
                  <c:v>27.55899198513244</c:v>
                </c:pt>
                <c:pt idx="84">
                  <c:v>27.537099497976691</c:v>
                </c:pt>
                <c:pt idx="85">
                  <c:v>27.515333631293423</c:v>
                </c:pt>
                <c:pt idx="86">
                  <c:v>27.493693288229835</c:v>
                </c:pt>
                <c:pt idx="87">
                  <c:v>27.472177384582295</c:v>
                </c:pt>
                <c:pt idx="88">
                  <c:v>27.450784848614763</c:v>
                </c:pt>
                <c:pt idx="89">
                  <c:v>27.429514620879704</c:v>
                </c:pt>
                <c:pt idx="90">
                  <c:v>27.408365654042004</c:v>
                </c:pt>
                <c:pt idx="91">
                  <c:v>27.387336912706367</c:v>
                </c:pt>
                <c:pt idx="92">
                  <c:v>27.366427373247625</c:v>
                </c:pt>
                <c:pt idx="93">
                  <c:v>27.345636023643213</c:v>
                </c:pt>
                <c:pt idx="94">
                  <c:v>27.324961863309216</c:v>
                </c:pt>
                <c:pt idx="95">
                  <c:v>27.304403902939665</c:v>
                </c:pt>
                <c:pt idx="96">
                  <c:v>27.283961164346728</c:v>
                </c:pt>
                <c:pt idx="97">
                  <c:v>27.263632680305506</c:v>
                </c:pt>
                <c:pt idx="98">
                  <c:v>27.243417494400706</c:v>
                </c:pt>
              </c:numCache>
            </c:numRef>
          </c:yVal>
          <c:smooth val="0"/>
          <c:extLst>
            <c:ext xmlns:c16="http://schemas.microsoft.com/office/drawing/2014/chart" uri="{C3380CC4-5D6E-409C-BE32-E72D297353CC}">
              <c16:uniqueId val="{00000000-D195-4013-B77C-7800C8B9DC5A}"/>
            </c:ext>
          </c:extLst>
        </c:ser>
        <c:dLbls>
          <c:showLegendKey val="0"/>
          <c:showVal val="0"/>
          <c:showCatName val="0"/>
          <c:showSerName val="0"/>
          <c:showPercent val="0"/>
          <c:showBubbleSize val="0"/>
        </c:dLbls>
        <c:axId val="792961935"/>
        <c:axId val="792964015"/>
      </c:scatterChart>
      <c:valAx>
        <c:axId val="792961935"/>
        <c:scaling>
          <c:orientation val="minMax"/>
          <c:max val="100"/>
        </c:scaling>
        <c:delete val="0"/>
        <c:axPos val="b"/>
        <c:title>
          <c:tx>
            <c:rich>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dirty="0">
                    <a:solidFill>
                      <a:sysClr val="windowText" lastClr="000000"/>
                    </a:solidFill>
                    <a:latin typeface="Arial" panose="020B0604020202020204" pitchFamily="34" charset="0"/>
                    <a:cs typeface="Arial" panose="020B0604020202020204" pitchFamily="34" charset="0"/>
                  </a:rPr>
                  <a:t>State</a:t>
                </a:r>
                <a:r>
                  <a:rPr lang="en-US" sz="1800" baseline="0" dirty="0">
                    <a:solidFill>
                      <a:sysClr val="windowText" lastClr="000000"/>
                    </a:solidFill>
                    <a:latin typeface="Arial" panose="020B0604020202020204" pitchFamily="34" charset="0"/>
                    <a:cs typeface="Arial" panose="020B0604020202020204" pitchFamily="34" charset="0"/>
                  </a:rPr>
                  <a:t> of Charge / %</a:t>
                </a:r>
                <a:endParaRPr lang="en-US" sz="1800" dirty="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0.28710616256851695"/>
              <c:y val="0.90878053141651471"/>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92964015"/>
        <c:crosses val="autoZero"/>
        <c:crossBetween val="midCat"/>
        <c:majorUnit val="20"/>
        <c:minorUnit val="10"/>
      </c:valAx>
      <c:valAx>
        <c:axId val="792964015"/>
        <c:scaling>
          <c:orientation val="minMax"/>
          <c:max val="33"/>
          <c:min val="25"/>
        </c:scaling>
        <c:delete val="0"/>
        <c:axPos val="l"/>
        <c:title>
          <c:tx>
            <c:rich>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aseline="0" dirty="0">
                    <a:solidFill>
                      <a:sysClr val="windowText" lastClr="000000"/>
                    </a:solidFill>
                    <a:latin typeface="Arial" panose="020B0604020202020204" pitchFamily="34" charset="0"/>
                    <a:cs typeface="Arial" panose="020B0604020202020204" pitchFamily="34" charset="0"/>
                  </a:rPr>
                  <a:t>Apparent activation energy</a:t>
                </a:r>
                <a:endParaRPr lang="en-US" sz="1800" dirty="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4.3273069520537192E-3"/>
              <c:y val="0.1621473284619664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92961935"/>
        <c:crosses val="autoZero"/>
        <c:crossBetween val="midCat"/>
        <c:majorUnit val="2"/>
        <c:minorUnit val="1"/>
      </c:valAx>
      <c:spPr>
        <a:noFill/>
        <a:ln w="12700">
          <a:solidFill>
            <a:schemeClr val="tx1"/>
          </a:solid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02154680281747"/>
          <c:y val="5.5917163949167147E-2"/>
          <c:w val="0.79044133863415922"/>
          <c:h val="0.77471895179813999"/>
        </c:manualLayout>
      </c:layout>
      <c:scatterChart>
        <c:scatterStyle val="lineMarker"/>
        <c:varyColors val="0"/>
        <c:ser>
          <c:idx val="1"/>
          <c:order val="0"/>
          <c:tx>
            <c:v>io_ET</c:v>
          </c:tx>
          <c:spPr>
            <a:ln w="12700" cap="rnd">
              <a:solidFill>
                <a:srgbClr val="FF0000"/>
              </a:solidFill>
              <a:round/>
            </a:ln>
            <a:effectLst/>
          </c:spPr>
          <c:marker>
            <c:symbol val="none"/>
          </c:marker>
          <c:xVal>
            <c:numRef>
              <c:f>'Electron transfer RDS'!$B$2:$CW$2</c:f>
              <c:numCache>
                <c:formatCode>General</c:formatCode>
                <c:ptCount val="100"/>
                <c:pt idx="0">
                  <c:v>1</c:v>
                </c:pt>
                <c:pt idx="1">
                  <c:v>2</c:v>
                </c:pt>
                <c:pt idx="2">
                  <c:v>3</c:v>
                </c:pt>
                <c:pt idx="3">
                  <c:v>4</c:v>
                </c:pt>
                <c:pt idx="4">
                  <c:v>5</c:v>
                </c:pt>
                <c:pt idx="5">
                  <c:v>6</c:v>
                </c:pt>
                <c:pt idx="6">
                  <c:v>7.0000000000000009</c:v>
                </c:pt>
                <c:pt idx="7">
                  <c:v>8</c:v>
                </c:pt>
                <c:pt idx="8">
                  <c:v>9</c:v>
                </c:pt>
                <c:pt idx="9">
                  <c:v>10</c:v>
                </c:pt>
                <c:pt idx="10">
                  <c:v>11</c:v>
                </c:pt>
                <c:pt idx="11">
                  <c:v>12</c:v>
                </c:pt>
                <c:pt idx="12">
                  <c:v>13</c:v>
                </c:pt>
                <c:pt idx="13">
                  <c:v>14.000000000000002</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28.000000000000004</c:v>
                </c:pt>
                <c:pt idx="28">
                  <c:v>28.999999999999996</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55.000000000000007</c:v>
                </c:pt>
                <c:pt idx="55">
                  <c:v>56.000000000000007</c:v>
                </c:pt>
                <c:pt idx="56">
                  <c:v>56.999999999999993</c:v>
                </c:pt>
                <c:pt idx="57">
                  <c:v>57.999999999999993</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'Electron transfer RDS'!$B$7:$CW$7</c:f>
              <c:numCache>
                <c:formatCode>General</c:formatCode>
                <c:ptCount val="100"/>
                <c:pt idx="0">
                  <c:v>9.9156118076316316E-2</c:v>
                </c:pt>
                <c:pt idx="1">
                  <c:v>0.13904010392894858</c:v>
                </c:pt>
                <c:pt idx="2">
                  <c:v>0.16883936931330384</c:v>
                </c:pt>
                <c:pt idx="3">
                  <c:v>0.19329162319548515</c:v>
                </c:pt>
                <c:pt idx="4">
                  <c:v>0.21424929531841294</c:v>
                </c:pt>
                <c:pt idx="5">
                  <c:v>0.23267100989235429</c:v>
                </c:pt>
                <c:pt idx="6">
                  <c:v>0.24913127982515068</c:v>
                </c:pt>
                <c:pt idx="7">
                  <c:v>0.26400770254595224</c:v>
                </c:pt>
                <c:pt idx="8">
                  <c:v>0.27756481914607889</c:v>
                </c:pt>
                <c:pt idx="9">
                  <c:v>0.28999687688733961</c:v>
                </c:pt>
                <c:pt idx="10">
                  <c:v>0.30145174230697586</c:v>
                </c:pt>
                <c:pt idx="11">
                  <c:v>0.31204523501630266</c:v>
                </c:pt>
                <c:pt idx="12">
                  <c:v>0.32187019920284393</c:v>
                </c:pt>
                <c:pt idx="13">
                  <c:v>0.33100250150985322</c:v>
                </c:pt>
                <c:pt idx="14">
                  <c:v>0.33950514221314715</c:v>
                </c:pt>
                <c:pt idx="15">
                  <c:v>0.34743115963603427</c:v>
                </c:pt>
                <c:pt idx="16">
                  <c:v>0.35482573548420016</c:v>
                </c:pt>
                <c:pt idx="17">
                  <c:v>0.36172775514751471</c:v>
                </c:pt>
                <c:pt idx="18">
                  <c:v>0.36817098659932934</c:v>
                </c:pt>
                <c:pt idx="19">
                  <c:v>0.37418498635445357</c:v>
                </c:pt>
                <c:pt idx="20">
                  <c:v>0.37979580620724984</c:v>
                </c:pt>
                <c:pt idx="21">
                  <c:v>0.3850265519837468</c:v>
                </c:pt>
                <c:pt idx="22">
                  <c:v>0.38989783062584343</c:v>
                </c:pt>
                <c:pt idx="23">
                  <c:v>0.3944281118103744</c:v>
                </c:pt>
                <c:pt idx="24">
                  <c:v>0.39863402331481695</c:v>
                </c:pt>
                <c:pt idx="25">
                  <c:v>0.40253059441827738</c:v>
                </c:pt>
                <c:pt idx="26">
                  <c:v>0.40613145810806051</c:v>
                </c:pt>
                <c:pt idx="27">
                  <c:v>0.40944902030612779</c:v>
                </c:pt>
                <c:pt idx="28">
                  <c:v>0.41249460245231984</c:v>
                </c:pt>
                <c:pt idx="29">
                  <c:v>0.41527856237981819</c:v>
                </c:pt>
                <c:pt idx="30">
                  <c:v>0.41781039736551079</c:v>
                </c:pt>
                <c:pt idx="31">
                  <c:v>0.42009883243490587</c:v>
                </c:pt>
                <c:pt idx="32">
                  <c:v>0.42215189638336581</c:v>
                </c:pt>
                <c:pt idx="33">
                  <c:v>0.42397698749757512</c:v>
                </c:pt>
                <c:pt idx="34">
                  <c:v>0.4255809305857558</c:v>
                </c:pt>
                <c:pt idx="35">
                  <c:v>0.42697002662883227</c:v>
                </c:pt>
                <c:pt idx="36">
                  <c:v>0.42815009613082422</c:v>
                </c:pt>
                <c:pt idx="37">
                  <c:v>0.42912651705646832</c:v>
                </c:pt>
                <c:pt idx="38">
                  <c:v>0.42990425809372623</c:v>
                </c:pt>
                <c:pt idx="39">
                  <c:v>0.43048790785392116</c:v>
                </c:pt>
                <c:pt idx="40">
                  <c:v>0.43088170052196278</c:v>
                </c:pt>
                <c:pt idx="41">
                  <c:v>0.43108953838533481</c:v>
                </c:pt>
                <c:pt idx="42">
                  <c:v>0.43111501160192195</c:v>
                </c:pt>
                <c:pt idx="43">
                  <c:v>0.43096141550892025</c:v>
                </c:pt>
                <c:pt idx="44">
                  <c:v>0.43063176572595102</c:v>
                </c:pt>
                <c:pt idx="45">
                  <c:v>0.43012881126552516</c:v>
                </c:pt>
                <c:pt idx="46">
                  <c:v>0.42945504582712307</c:v>
                </c:pt>
                <c:pt idx="47">
                  <c:v>0.42861271742206175</c:v>
                </c:pt>
                <c:pt idx="48">
                  <c:v>0.42760383644794947</c:v>
                </c:pt>
                <c:pt idx="49">
                  <c:v>0.42643018230943097</c:v>
                </c:pt>
                <c:pt idx="50">
                  <c:v>0.42509330865873685</c:v>
                </c:pt>
                <c:pt idx="51">
                  <c:v>0.4235945473103721</c:v>
                </c:pt>
                <c:pt idx="52">
                  <c:v>0.42193501086620749</c:v>
                </c:pt>
                <c:pt idx="53">
                  <c:v>0.42011559406797072</c:v>
                </c:pt>
                <c:pt idx="54">
                  <c:v>0.41813697387750137</c:v>
                </c:pt>
                <c:pt idx="55">
                  <c:v>0.41599960826699017</c:v>
                </c:pt>
                <c:pt idx="56">
                  <c:v>0.41370373368219138</c:v>
                </c:pt>
                <c:pt idx="57">
                  <c:v>0.41124936112280802</c:v>
                </c:pt>
                <c:pt idx="58">
                  <c:v>0.40863627076256764</c:v>
                </c:pt>
                <c:pt idx="59">
                  <c:v>0.40586400500701525</c:v>
                </c:pt>
                <c:pt idx="60">
                  <c:v>0.40293185986159086</c:v>
                </c:pt>
                <c:pt idx="61">
                  <c:v>0.39983887445077915</c:v>
                </c:pt>
                <c:pt idx="62">
                  <c:v>0.396583818494188</c:v>
                </c:pt>
                <c:pt idx="63">
                  <c:v>0.39316517750294366</c:v>
                </c:pt>
                <c:pt idx="64">
                  <c:v>0.3895811354105167</c:v>
                </c:pt>
                <c:pt idx="65">
                  <c:v>0.38582955429247945</c:v>
                </c:pt>
                <c:pt idx="66">
                  <c:v>0.38190795075650519</c:v>
                </c:pt>
                <c:pt idx="67">
                  <c:v>0.37781346849732567</c:v>
                </c:pt>
                <c:pt idx="68">
                  <c:v>0.37354284640173813</c:v>
                </c:pt>
                <c:pt idx="69">
                  <c:v>0.36909238145572898</c:v>
                </c:pt>
                <c:pt idx="70">
                  <c:v>0.36445788553739916</c:v>
                </c:pt>
                <c:pt idx="71">
                  <c:v>0.35963463496977155</c:v>
                </c:pt>
                <c:pt idx="72">
                  <c:v>0.35461731143974989</c:v>
                </c:pt>
                <c:pt idx="73">
                  <c:v>0.34939993254870788</c:v>
                </c:pt>
                <c:pt idx="74">
                  <c:v>0.34397576981908345</c:v>
                </c:pt>
                <c:pt idx="75">
                  <c:v>0.33833725140824961</c:v>
                </c:pt>
                <c:pt idx="76">
                  <c:v>0.33247584602661878</c:v>
                </c:pt>
                <c:pt idx="77">
                  <c:v>0.32638192355325196</c:v>
                </c:pt>
                <c:pt idx="78">
                  <c:v>0.32004458649568518</c:v>
                </c:pt>
                <c:pt idx="79">
                  <c:v>0.31345146460324669</c:v>
                </c:pt>
                <c:pt idx="80">
                  <c:v>0.30658846241161875</c:v>
                </c:pt>
                <c:pt idx="81">
                  <c:v>0.29943944594933281</c:v>
                </c:pt>
                <c:pt idx="82">
                  <c:v>0.29198584979084735</c:v>
                </c:pt>
                <c:pt idx="83">
                  <c:v>0.28420617833001838</c:v>
                </c:pt>
                <c:pt idx="84">
                  <c:v>0.27607536435220986</c:v>
                </c:pt>
                <c:pt idx="85">
                  <c:v>0.2675639316812729</c:v>
                </c:pt>
                <c:pt idx="86">
                  <c:v>0.25863688345927521</c:v>
                </c:pt>
                <c:pt idx="87">
                  <c:v>0.24925219750603439</c:v>
                </c:pt>
                <c:pt idx="88">
                  <c:v>0.2393587443731747</c:v>
                </c:pt>
                <c:pt idx="89">
                  <c:v>0.22889333167956952</c:v>
                </c:pt>
                <c:pt idx="90">
                  <c:v>0.21777637949293097</c:v>
                </c:pt>
                <c:pt idx="91">
                  <c:v>0.20590536074316068</c:v>
                </c:pt>
                <c:pt idx="92">
                  <c:v>0.19314440692495941</c:v>
                </c:pt>
                <c:pt idx="93">
                  <c:v>0.17930691812025099</c:v>
                </c:pt>
                <c:pt idx="94">
                  <c:v>0.16412437755462156</c:v>
                </c:pt>
                <c:pt idx="95">
                  <c:v>0.14718502247758833</c:v>
                </c:pt>
                <c:pt idx="96">
                  <c:v>0.12779655034280871</c:v>
                </c:pt>
                <c:pt idx="97">
                  <c:v>0.10461120345001278</c:v>
                </c:pt>
                <c:pt idx="98">
                  <c:v>7.4156319567028159E-2</c:v>
                </c:pt>
                <c:pt idx="99">
                  <c:v>0</c:v>
                </c:pt>
              </c:numCache>
            </c:numRef>
          </c:yVal>
          <c:smooth val="0"/>
          <c:extLst>
            <c:ext xmlns:c16="http://schemas.microsoft.com/office/drawing/2014/chart" uri="{C3380CC4-5D6E-409C-BE32-E72D297353CC}">
              <c16:uniqueId val="{00000000-84E1-4E95-9683-D4D59C52286B}"/>
            </c:ext>
          </c:extLst>
        </c:ser>
        <c:dLbls>
          <c:showLegendKey val="0"/>
          <c:showVal val="0"/>
          <c:showCatName val="0"/>
          <c:showSerName val="0"/>
          <c:showPercent val="0"/>
          <c:showBubbleSize val="0"/>
        </c:dLbls>
        <c:axId val="792961935"/>
        <c:axId val="792964015"/>
      </c:scatterChart>
      <c:valAx>
        <c:axId val="792961935"/>
        <c:scaling>
          <c:orientation val="minMax"/>
          <c:max val="100"/>
        </c:scaling>
        <c:delete val="0"/>
        <c:axPos val="b"/>
        <c:title>
          <c:tx>
            <c:rich>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a:solidFill>
                      <a:sysClr val="windowText" lastClr="000000"/>
                    </a:solidFill>
                    <a:latin typeface="Arial" panose="020B0604020202020204" pitchFamily="34" charset="0"/>
                    <a:cs typeface="Arial" panose="020B0604020202020204" pitchFamily="34" charset="0"/>
                  </a:rPr>
                  <a:t>State</a:t>
                </a:r>
                <a:r>
                  <a:rPr lang="en-US" sz="1800" baseline="0">
                    <a:solidFill>
                      <a:sysClr val="windowText" lastClr="000000"/>
                    </a:solidFill>
                    <a:latin typeface="Arial" panose="020B0604020202020204" pitchFamily="34" charset="0"/>
                    <a:cs typeface="Arial" panose="020B0604020202020204" pitchFamily="34" charset="0"/>
                  </a:rPr>
                  <a:t> of Charge / %</a:t>
                </a:r>
                <a:endParaRPr lang="en-US" sz="180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0.25431316638464557"/>
              <c:y val="0.9178718540039669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92964015"/>
        <c:crosses val="autoZero"/>
        <c:crossBetween val="midCat"/>
        <c:majorUnit val="20"/>
        <c:minorUnit val="10"/>
      </c:valAx>
      <c:valAx>
        <c:axId val="792964015"/>
        <c:scaling>
          <c:orientation val="minMax"/>
          <c:max val="0.60000000000000009"/>
        </c:scaling>
        <c:delete val="0"/>
        <c:axPos val="l"/>
        <c:title>
          <c:tx>
            <c:rich>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a:solidFill>
                      <a:sysClr val="windowText" lastClr="000000"/>
                    </a:solidFill>
                    <a:latin typeface="Arial" panose="020B0604020202020204" pitchFamily="34" charset="0"/>
                    <a:cs typeface="Arial" panose="020B0604020202020204" pitchFamily="34" charset="0"/>
                  </a:rPr>
                  <a:t>Exchange</a:t>
                </a:r>
                <a:r>
                  <a:rPr lang="en-US" sz="1800" baseline="0">
                    <a:solidFill>
                      <a:sysClr val="windowText" lastClr="000000"/>
                    </a:solidFill>
                    <a:latin typeface="Arial" panose="020B0604020202020204" pitchFamily="34" charset="0"/>
                    <a:cs typeface="Arial" panose="020B0604020202020204" pitchFamily="34" charset="0"/>
                  </a:rPr>
                  <a:t> current density</a:t>
                </a:r>
                <a:endParaRPr lang="en-US" sz="180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1.4241888421990676E-2"/>
              <c:y val="0.11288909035962526"/>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92961935"/>
        <c:crosses val="autoZero"/>
        <c:crossBetween val="midCat"/>
        <c:majorUnit val="0.2"/>
        <c:minorUnit val="0.1"/>
      </c:valAx>
      <c:spPr>
        <a:noFill/>
        <a:ln w="12700">
          <a:solidFill>
            <a:schemeClr val="tx1"/>
          </a:solid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0897862231480269"/>
          <c:y val="7.1489571713395469E-2"/>
          <c:w val="0.59192410102911774"/>
          <c:h val="0.77499747665744279"/>
        </c:manualLayout>
      </c:layout>
      <c:scatterChart>
        <c:scatterStyle val="lineMarker"/>
        <c:varyColors val="0"/>
        <c:ser>
          <c:idx val="2"/>
          <c:order val="1"/>
          <c:tx>
            <c:v>Ag disk_Tafel</c:v>
          </c:tx>
          <c:spPr>
            <a:ln w="19050" cap="rnd">
              <a:solidFill>
                <a:srgbClr val="0070C0"/>
              </a:solidFill>
              <a:round/>
            </a:ln>
            <a:effectLst/>
          </c:spPr>
          <c:marker>
            <c:symbol val="circle"/>
            <c:size val="7"/>
            <c:spPr>
              <a:solidFill>
                <a:srgbClr val="0070C0"/>
              </a:solidFill>
              <a:ln w="12700">
                <a:solidFill>
                  <a:sysClr val="windowText" lastClr="00000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0070C0"/>
                </a:solidFill>
                <a:round/>
              </a:ln>
              <a:effectLst/>
            </c:spPr>
          </c:errBars>
          <c:errBars>
            <c:errDir val="y"/>
            <c:errBarType val="both"/>
            <c:errValType val="cust"/>
            <c:noEndCap val="0"/>
            <c:plus>
              <c:numRef>
                <c:f>'Comaprison among metals and C'!$F$4:$F$8</c:f>
                <c:numCache>
                  <c:formatCode>General</c:formatCode>
                  <c:ptCount val="5"/>
                  <c:pt idx="0">
                    <c:v>9.659286078755569E-2</c:v>
                  </c:pt>
                  <c:pt idx="1">
                    <c:v>0.1331455689535086</c:v>
                  </c:pt>
                  <c:pt idx="2">
                    <c:v>9.2339914552850288E-2</c:v>
                  </c:pt>
                  <c:pt idx="3">
                    <c:v>2.9754088126269562E-2</c:v>
                  </c:pt>
                  <c:pt idx="4">
                    <c:v>6.6226176349540922E-2</c:v>
                  </c:pt>
                </c:numCache>
              </c:numRef>
            </c:plus>
            <c:minus>
              <c:numRef>
                <c:f>'Comaprison among metals and C'!$G$4:$G$8</c:f>
                <c:numCache>
                  <c:formatCode>General</c:formatCode>
                  <c:ptCount val="5"/>
                  <c:pt idx="0">
                    <c:v>6.1959172832644738E-2</c:v>
                  </c:pt>
                  <c:pt idx="1">
                    <c:v>5.3604111946253696E-2</c:v>
                  </c:pt>
                  <c:pt idx="2">
                    <c:v>5.0571007847484917E-2</c:v>
                  </c:pt>
                  <c:pt idx="3">
                    <c:v>1.7794788296681352E-2</c:v>
                  </c:pt>
                  <c:pt idx="4">
                    <c:v>5.2015702833737687E-2</c:v>
                  </c:pt>
                </c:numCache>
              </c:numRef>
            </c:minus>
            <c:spPr>
              <a:noFill/>
              <a:ln w="12700" cap="flat" cmpd="sng" algn="ctr">
                <a:solidFill>
                  <a:srgbClr val="0070C0"/>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C'!$E$4:$E$8</c:f>
              <c:numCache>
                <c:formatCode>General</c:formatCode>
                <c:ptCount val="5"/>
                <c:pt idx="0">
                  <c:v>0.68972836667086246</c:v>
                </c:pt>
                <c:pt idx="1">
                  <c:v>0.62508274861812074</c:v>
                </c:pt>
                <c:pt idx="2">
                  <c:v>0.67272801957624218</c:v>
                </c:pt>
                <c:pt idx="3">
                  <c:v>0.64846163307689342</c:v>
                </c:pt>
                <c:pt idx="4">
                  <c:v>0.41317599859196941</c:v>
                </c:pt>
              </c:numCache>
            </c:numRef>
          </c:yVal>
          <c:smooth val="0"/>
          <c:extLst>
            <c:ext xmlns:c16="http://schemas.microsoft.com/office/drawing/2014/chart" uri="{C3380CC4-5D6E-409C-BE32-E72D297353CC}">
              <c16:uniqueId val="{00000000-0BF1-423B-94A4-5105DCDA32DB}"/>
            </c:ext>
          </c:extLst>
        </c:ser>
        <c:dLbls>
          <c:showLegendKey val="0"/>
          <c:showVal val="0"/>
          <c:showCatName val="0"/>
          <c:showSerName val="0"/>
          <c:showPercent val="0"/>
          <c:showBubbleSize val="0"/>
        </c:dLbls>
        <c:axId val="742701744"/>
        <c:axId val="742695184"/>
      </c:scatterChart>
      <c:scatterChart>
        <c:scatterStyle val="lineMarker"/>
        <c:varyColors val="0"/>
        <c:ser>
          <c:idx val="0"/>
          <c:order val="0"/>
          <c:tx>
            <c:v>Au film_Tafel</c:v>
          </c:tx>
          <c:spPr>
            <a:ln w="19050" cap="rnd">
              <a:solidFill>
                <a:srgbClr val="C00000"/>
              </a:solidFill>
              <a:round/>
            </a:ln>
            <a:effectLst/>
          </c:spPr>
          <c:marker>
            <c:symbol val="square"/>
            <c:size val="7"/>
            <c:spPr>
              <a:solidFill>
                <a:srgbClr val="C00000"/>
              </a:solidFill>
              <a:ln w="12700">
                <a:solidFill>
                  <a:sysClr val="windowText" lastClr="00000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C00000"/>
                </a:solidFill>
                <a:round/>
              </a:ln>
              <a:effectLst/>
            </c:spPr>
          </c:errBars>
          <c:errBars>
            <c:errDir val="y"/>
            <c:errBarType val="both"/>
            <c:errValType val="cust"/>
            <c:noEndCap val="0"/>
            <c:plus>
              <c:numRef>
                <c:f>'Comaprison among metals and C'!$C$4:$C$8</c:f>
                <c:numCache>
                  <c:formatCode>General</c:formatCode>
                  <c:ptCount val="5"/>
                  <c:pt idx="0">
                    <c:v>0.11625081461958953</c:v>
                  </c:pt>
                  <c:pt idx="1">
                    <c:v>8.6890374388101876E-2</c:v>
                  </c:pt>
                  <c:pt idx="2">
                    <c:v>0.14983990422086735</c:v>
                  </c:pt>
                  <c:pt idx="3">
                    <c:v>0.18329459596662528</c:v>
                  </c:pt>
                  <c:pt idx="4">
                    <c:v>4.7525593774587677E-2</c:v>
                  </c:pt>
                </c:numCache>
              </c:numRef>
            </c:plus>
            <c:minus>
              <c:numRef>
                <c:f>'Comaprison among metals and C'!$D$4:$D$8</c:f>
                <c:numCache>
                  <c:formatCode>General</c:formatCode>
                  <c:ptCount val="5"/>
                  <c:pt idx="0">
                    <c:v>0.17095155870870804</c:v>
                  </c:pt>
                  <c:pt idx="1">
                    <c:v>5.5398438036093234E-2</c:v>
                  </c:pt>
                  <c:pt idx="2">
                    <c:v>0.19758631636141849</c:v>
                  </c:pt>
                  <c:pt idx="3">
                    <c:v>0.11221063410293697</c:v>
                  </c:pt>
                  <c:pt idx="4">
                    <c:v>6.6552470467178659E-2</c:v>
                  </c:pt>
                </c:numCache>
              </c:numRef>
            </c:minus>
            <c:spPr>
              <a:noFill/>
              <a:ln w="12700" cap="flat" cmpd="sng" algn="ctr">
                <a:solidFill>
                  <a:srgbClr val="C00000"/>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C'!$B$4:$B$8</c:f>
              <c:numCache>
                <c:formatCode>General</c:formatCode>
                <c:ptCount val="5"/>
                <c:pt idx="0">
                  <c:v>0.96692760776499376</c:v>
                </c:pt>
                <c:pt idx="1">
                  <c:v>0.63057343649803765</c:v>
                </c:pt>
                <c:pt idx="2">
                  <c:v>0.41535729359673434</c:v>
                </c:pt>
                <c:pt idx="3">
                  <c:v>0.2710653089627148</c:v>
                </c:pt>
                <c:pt idx="4">
                  <c:v>0.12004584556149475</c:v>
                </c:pt>
              </c:numCache>
            </c:numRef>
          </c:yVal>
          <c:smooth val="0"/>
          <c:extLst>
            <c:ext xmlns:c16="http://schemas.microsoft.com/office/drawing/2014/chart" uri="{C3380CC4-5D6E-409C-BE32-E72D297353CC}">
              <c16:uniqueId val="{00000001-0BF1-423B-94A4-5105DCDA32DB}"/>
            </c:ext>
          </c:extLst>
        </c:ser>
        <c:ser>
          <c:idx val="4"/>
          <c:order val="2"/>
          <c:tx>
            <c:v>Cu disk_Tafel</c:v>
          </c:tx>
          <c:spPr>
            <a:ln w="19050" cap="rnd">
              <a:solidFill>
                <a:srgbClr val="00B050"/>
              </a:solidFill>
              <a:round/>
            </a:ln>
            <a:effectLst/>
          </c:spPr>
          <c:marker>
            <c:symbol val="triangle"/>
            <c:size val="7"/>
            <c:spPr>
              <a:solidFill>
                <a:srgbClr val="00B050"/>
              </a:solidFill>
              <a:ln w="12700">
                <a:solidFill>
                  <a:sysClr val="windowText" lastClr="00000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00B050"/>
                </a:solidFill>
                <a:round/>
              </a:ln>
              <a:effectLst/>
            </c:spPr>
          </c:errBars>
          <c:errBars>
            <c:errDir val="y"/>
            <c:errBarType val="both"/>
            <c:errValType val="cust"/>
            <c:noEndCap val="0"/>
            <c:plus>
              <c:numRef>
                <c:f>'Comaprison among metals and C'!$I$4:$I$8</c:f>
                <c:numCache>
                  <c:formatCode>General</c:formatCode>
                  <c:ptCount val="5"/>
                  <c:pt idx="0">
                    <c:v>0.10345880852717648</c:v>
                  </c:pt>
                  <c:pt idx="1">
                    <c:v>0.12115405091256859</c:v>
                  </c:pt>
                  <c:pt idx="2">
                    <c:v>0.15394081981992147</c:v>
                  </c:pt>
                  <c:pt idx="3">
                    <c:v>8.9832744652548535E-2</c:v>
                  </c:pt>
                  <c:pt idx="4">
                    <c:v>7.775256117164997E-2</c:v>
                  </c:pt>
                </c:numCache>
              </c:numRef>
            </c:plus>
            <c:minus>
              <c:numRef>
                <c:f>'Comaprison among metals and C'!$J$4:$J$8</c:f>
                <c:numCache>
                  <c:formatCode>General</c:formatCode>
                  <c:ptCount val="5"/>
                  <c:pt idx="0">
                    <c:v>0.11840678715417585</c:v>
                  </c:pt>
                  <c:pt idx="1">
                    <c:v>0.11109880371084035</c:v>
                  </c:pt>
                  <c:pt idx="2">
                    <c:v>0.15427823140131436</c:v>
                  </c:pt>
                  <c:pt idx="3">
                    <c:v>0.11590709444087011</c:v>
                  </c:pt>
                  <c:pt idx="4">
                    <c:v>7.64324543062182E-2</c:v>
                  </c:pt>
                </c:numCache>
              </c:numRef>
            </c:minus>
            <c:spPr>
              <a:noFill/>
              <a:ln w="12700" cap="flat" cmpd="sng" algn="ctr">
                <a:solidFill>
                  <a:srgbClr val="00B050"/>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C'!$H$4:$H$8</c:f>
              <c:numCache>
                <c:formatCode>General</c:formatCode>
                <c:ptCount val="5"/>
                <c:pt idx="0">
                  <c:v>0.53231114600000995</c:v>
                </c:pt>
                <c:pt idx="1">
                  <c:v>0.62101640128571045</c:v>
                </c:pt>
                <c:pt idx="2">
                  <c:v>0.73826095602024455</c:v>
                </c:pt>
                <c:pt idx="3">
                  <c:v>0.70706023342169755</c:v>
                </c:pt>
                <c:pt idx="4">
                  <c:v>0.52383659588181419</c:v>
                </c:pt>
              </c:numCache>
            </c:numRef>
          </c:yVal>
          <c:smooth val="0"/>
          <c:extLst>
            <c:ext xmlns:c16="http://schemas.microsoft.com/office/drawing/2014/chart" uri="{C3380CC4-5D6E-409C-BE32-E72D297353CC}">
              <c16:uniqueId val="{00000002-0BF1-423B-94A4-5105DCDA32DB}"/>
            </c:ext>
          </c:extLst>
        </c:ser>
        <c:ser>
          <c:idx val="6"/>
          <c:order val="3"/>
          <c:tx>
            <c:v>Bi disk_Tafel</c:v>
          </c:tx>
          <c:spPr>
            <a:ln w="19050" cap="rnd">
              <a:solidFill>
                <a:srgbClr val="ED7D31"/>
              </a:solidFill>
              <a:round/>
            </a:ln>
            <a:effectLst/>
          </c:spPr>
          <c:marker>
            <c:symbol val="diamond"/>
            <c:size val="7"/>
            <c:spPr>
              <a:solidFill>
                <a:srgbClr val="ED7D31"/>
              </a:solidFill>
              <a:ln w="12700">
                <a:solidFill>
                  <a:sysClr val="windowText" lastClr="00000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ED7D31"/>
                </a:solidFill>
                <a:round/>
              </a:ln>
              <a:effectLst/>
            </c:spPr>
          </c:errBars>
          <c:errBars>
            <c:errDir val="y"/>
            <c:errBarType val="both"/>
            <c:errValType val="cust"/>
            <c:noEndCap val="0"/>
            <c:plus>
              <c:numRef>
                <c:f>'Comaprison among metals and C'!$L$4:$L$8</c:f>
                <c:numCache>
                  <c:formatCode>General</c:formatCode>
                  <c:ptCount val="5"/>
                  <c:pt idx="0">
                    <c:v>3.2867390252069958E-2</c:v>
                  </c:pt>
                  <c:pt idx="1">
                    <c:v>5.9240217239386606E-3</c:v>
                  </c:pt>
                  <c:pt idx="2">
                    <c:v>5.5513269190545195E-2</c:v>
                  </c:pt>
                  <c:pt idx="3">
                    <c:v>4.7588123182756389E-2</c:v>
                  </c:pt>
                  <c:pt idx="4">
                    <c:v>1.6577459599336909E-2</c:v>
                  </c:pt>
                </c:numCache>
              </c:numRef>
            </c:plus>
            <c:minus>
              <c:numRef>
                <c:f>'Comaprison among metals and C'!$M$4:$M$8</c:f>
                <c:numCache>
                  <c:formatCode>General</c:formatCode>
                  <c:ptCount val="5"/>
                  <c:pt idx="0">
                    <c:v>4.2469644827418745E-2</c:v>
                  </c:pt>
                  <c:pt idx="1">
                    <c:v>1.1581777404635257E-2</c:v>
                  </c:pt>
                  <c:pt idx="2">
                    <c:v>3.8874616187209665E-2</c:v>
                  </c:pt>
                  <c:pt idx="3">
                    <c:v>3.8832485095949512E-2</c:v>
                  </c:pt>
                  <c:pt idx="4">
                    <c:v>1.024013614659864E-2</c:v>
                  </c:pt>
                </c:numCache>
              </c:numRef>
            </c:minus>
            <c:spPr>
              <a:noFill/>
              <a:ln w="12700" cap="flat" cmpd="sng" algn="ctr">
                <a:solidFill>
                  <a:srgbClr val="ED7D31"/>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C'!$K$4:$K$8</c:f>
              <c:numCache>
                <c:formatCode>General</c:formatCode>
                <c:ptCount val="5"/>
                <c:pt idx="0">
                  <c:v>6.5194441180127183E-2</c:v>
                </c:pt>
                <c:pt idx="1">
                  <c:v>0.10984703568758841</c:v>
                </c:pt>
                <c:pt idx="2">
                  <c:v>0.12907325839458417</c:v>
                </c:pt>
                <c:pt idx="3">
                  <c:v>0.10977392514129018</c:v>
                </c:pt>
                <c:pt idx="4">
                  <c:v>4.839061557454246E-2</c:v>
                </c:pt>
              </c:numCache>
            </c:numRef>
          </c:yVal>
          <c:smooth val="0"/>
          <c:extLst>
            <c:ext xmlns:c16="http://schemas.microsoft.com/office/drawing/2014/chart" uri="{C3380CC4-5D6E-409C-BE32-E72D297353CC}">
              <c16:uniqueId val="{00000003-0BF1-423B-94A4-5105DCDA32DB}"/>
            </c:ext>
          </c:extLst>
        </c:ser>
        <c:ser>
          <c:idx val="1"/>
          <c:order val="4"/>
          <c:tx>
            <c:v>EPPG_Tafel</c:v>
          </c:tx>
          <c:spPr>
            <a:ln w="19050" cap="rnd">
              <a:solidFill>
                <a:sysClr val="windowText" lastClr="000000"/>
              </a:solidFill>
              <a:prstDash val="sysDash"/>
              <a:round/>
            </a:ln>
            <a:effectLst/>
          </c:spPr>
          <c:marker>
            <c:symbol val="square"/>
            <c:size val="7"/>
            <c:spPr>
              <a:pattFill prst="pct30">
                <a:fgClr>
                  <a:sysClr val="windowText" lastClr="000000"/>
                </a:fgClr>
                <a:bgClr>
                  <a:sysClr val="window" lastClr="FFFFFF"/>
                </a:bgClr>
              </a:pattFill>
              <a:ln w="12700">
                <a:solidFill>
                  <a:sysClr val="windowText" lastClr="00000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ysClr val="windowText" lastClr="000000"/>
                </a:solidFill>
                <a:round/>
              </a:ln>
              <a:effectLst/>
            </c:spPr>
          </c:errBars>
          <c:errBars>
            <c:errDir val="y"/>
            <c:errBarType val="both"/>
            <c:errValType val="cust"/>
            <c:noEndCap val="0"/>
            <c:plus>
              <c:numRef>
                <c:f>'Comaprison among metals and C'!$O$4:$O$8</c:f>
                <c:numCache>
                  <c:formatCode>General</c:formatCode>
                  <c:ptCount val="5"/>
                  <c:pt idx="0">
                    <c:v>1.7683770822377884E-3</c:v>
                  </c:pt>
                  <c:pt idx="1">
                    <c:v>6.925426275299542E-4</c:v>
                  </c:pt>
                  <c:pt idx="2">
                    <c:v>7.6835537146548692E-4</c:v>
                  </c:pt>
                  <c:pt idx="3">
                    <c:v>4.9508703552780114E-4</c:v>
                  </c:pt>
                  <c:pt idx="4">
                    <c:v>1.0423570627652815E-3</c:v>
                  </c:pt>
                </c:numCache>
              </c:numRef>
            </c:plus>
            <c:minus>
              <c:numRef>
                <c:f>'Comaprison among metals and C'!$P$4:$P$8</c:f>
                <c:numCache>
                  <c:formatCode>General</c:formatCode>
                  <c:ptCount val="5"/>
                  <c:pt idx="0">
                    <c:v>1.6179803846805758E-3</c:v>
                  </c:pt>
                  <c:pt idx="1">
                    <c:v>9.2873665129197987E-4</c:v>
                  </c:pt>
                  <c:pt idx="2">
                    <c:v>8.7346725247751389E-4</c:v>
                  </c:pt>
                  <c:pt idx="3">
                    <c:v>3.8846607586221459E-4</c:v>
                  </c:pt>
                  <c:pt idx="4">
                    <c:v>8.8745810919917123E-4</c:v>
                  </c:pt>
                </c:numCache>
              </c:numRef>
            </c:minus>
            <c:spPr>
              <a:noFill/>
              <a:ln w="12700" cap="flat" cmpd="sng" algn="ctr">
                <a:solidFill>
                  <a:sysClr val="windowText" lastClr="000000"/>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C'!$N$4:$N$8</c:f>
              <c:numCache>
                <c:formatCode>0.00E+00</c:formatCode>
                <c:ptCount val="5"/>
                <c:pt idx="0">
                  <c:v>4.9490042032360147E-3</c:v>
                </c:pt>
                <c:pt idx="1">
                  <c:v>1.208066583360152E-2</c:v>
                </c:pt>
                <c:pt idx="2">
                  <c:v>1.3698730765016813E-2</c:v>
                </c:pt>
                <c:pt idx="3">
                  <c:v>1.2617850728881519E-2</c:v>
                </c:pt>
                <c:pt idx="4">
                  <c:v>8.9208693567788978E-3</c:v>
                </c:pt>
              </c:numCache>
            </c:numRef>
          </c:yVal>
          <c:smooth val="0"/>
          <c:extLst>
            <c:ext xmlns:c16="http://schemas.microsoft.com/office/drawing/2014/chart" uri="{C3380CC4-5D6E-409C-BE32-E72D297353CC}">
              <c16:uniqueId val="{00000004-0BF1-423B-94A4-5105DCDA32DB}"/>
            </c:ext>
          </c:extLst>
        </c:ser>
        <c:ser>
          <c:idx val="3"/>
          <c:order val="5"/>
          <c:tx>
            <c:v>GC_Tafel</c:v>
          </c:tx>
          <c:spPr>
            <a:ln w="19050" cap="rnd">
              <a:solidFill>
                <a:sysClr val="windowText" lastClr="000000"/>
              </a:solidFill>
              <a:round/>
            </a:ln>
            <a:effectLst/>
          </c:spPr>
          <c:marker>
            <c:symbol val="square"/>
            <c:size val="7"/>
            <c:spPr>
              <a:pattFill prst="pct30">
                <a:fgClr>
                  <a:sysClr val="windowText" lastClr="000000"/>
                </a:fgClr>
                <a:bgClr>
                  <a:sysClr val="window" lastClr="FFFFFF"/>
                </a:bgClr>
              </a:pattFill>
              <a:ln w="12700">
                <a:solidFill>
                  <a:sysClr val="windowText" lastClr="00000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ysClr val="windowText" lastClr="000000"/>
                </a:solidFill>
                <a:round/>
              </a:ln>
              <a:effectLst/>
            </c:spPr>
          </c:errBars>
          <c:errBars>
            <c:errDir val="y"/>
            <c:errBarType val="both"/>
            <c:errValType val="cust"/>
            <c:noEndCap val="0"/>
            <c:plus>
              <c:numRef>
                <c:f>'Comaprison among metals and C'!$R$4:$R$8</c:f>
                <c:numCache>
                  <c:formatCode>General</c:formatCode>
                  <c:ptCount val="5"/>
                  <c:pt idx="0">
                    <c:v>1.5148267861834269E-3</c:v>
                  </c:pt>
                  <c:pt idx="1">
                    <c:v>2.5527132752395029E-6</c:v>
                  </c:pt>
                  <c:pt idx="2">
                    <c:v>8.654437357618304E-6</c:v>
                  </c:pt>
                  <c:pt idx="3">
                    <c:v>6.9201004301397894E-4</c:v>
                  </c:pt>
                  <c:pt idx="4">
                    <c:v>6.9794104337762147E-5</c:v>
                  </c:pt>
                </c:numCache>
              </c:numRef>
            </c:plus>
            <c:minus>
              <c:numRef>
                <c:f>'Comaprison among metals and C'!$S$4:$S$8</c:f>
                <c:numCache>
                  <c:formatCode>General</c:formatCode>
                  <c:ptCount val="5"/>
                  <c:pt idx="0">
                    <c:v>4.8267861834268289E-6</c:v>
                  </c:pt>
                  <c:pt idx="1">
                    <c:v>6.3744728672476044E-4</c:v>
                  </c:pt>
                  <c:pt idx="2">
                    <c:v>1.8134556264238133E-4</c:v>
                  </c:pt>
                  <c:pt idx="3">
                    <c:v>2.0100430139788697E-6</c:v>
                  </c:pt>
                  <c:pt idx="4">
                    <c:v>4.0205895662237924E-5</c:v>
                  </c:pt>
                </c:numCache>
              </c:numRef>
            </c:minus>
            <c:spPr>
              <a:noFill/>
              <a:ln w="12700" cap="flat" cmpd="sng" algn="ctr">
                <a:solidFill>
                  <a:sysClr val="windowText" lastClr="000000"/>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C'!$Q$4:$Q$8</c:f>
              <c:numCache>
                <c:formatCode>0.00E+00</c:formatCode>
                <c:ptCount val="5"/>
                <c:pt idx="0">
                  <c:v>5.1451732138165732E-3</c:v>
                </c:pt>
                <c:pt idx="1">
                  <c:v>3.8574472867247606E-3</c:v>
                </c:pt>
                <c:pt idx="2">
                  <c:v>2.8913455626423815E-3</c:v>
                </c:pt>
                <c:pt idx="3">
                  <c:v>1.4879899569860211E-3</c:v>
                </c:pt>
                <c:pt idx="4">
                  <c:v>1.3502058956622379E-3</c:v>
                </c:pt>
              </c:numCache>
            </c:numRef>
          </c:yVal>
          <c:smooth val="0"/>
          <c:extLst>
            <c:ext xmlns:c16="http://schemas.microsoft.com/office/drawing/2014/chart" uri="{C3380CC4-5D6E-409C-BE32-E72D297353CC}">
              <c16:uniqueId val="{00000005-0BF1-423B-94A4-5105DCDA32DB}"/>
            </c:ext>
          </c:extLst>
        </c:ser>
        <c:ser>
          <c:idx val="5"/>
          <c:order val="6"/>
          <c:tx>
            <c:v>W disk_Tafel</c:v>
          </c:tx>
          <c:spPr>
            <a:ln w="19050" cap="rnd">
              <a:solidFill>
                <a:srgbClr val="7030A0"/>
              </a:solidFill>
              <a:round/>
            </a:ln>
            <a:effectLst/>
          </c:spPr>
          <c:marker>
            <c:symbol val="square"/>
            <c:size val="7"/>
            <c:spPr>
              <a:noFill/>
              <a:ln w="19050">
                <a:solidFill>
                  <a:srgbClr val="7030A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7030A0"/>
                </a:solidFill>
                <a:round/>
              </a:ln>
              <a:effectLst/>
            </c:spPr>
          </c:errBars>
          <c:errBars>
            <c:errDir val="y"/>
            <c:errBarType val="both"/>
            <c:errValType val="cust"/>
            <c:noEndCap val="0"/>
            <c:plus>
              <c:numRef>
                <c:f>'Comaprison among metals and C'!$U$4:$U$8</c:f>
                <c:numCache>
                  <c:formatCode>General</c:formatCode>
                  <c:ptCount val="5"/>
                  <c:pt idx="0">
                    <c:v>3.6163007732532559E-2</c:v>
                  </c:pt>
                  <c:pt idx="1">
                    <c:v>0.13242358730753701</c:v>
                  </c:pt>
                  <c:pt idx="2">
                    <c:v>0.58426007378944789</c:v>
                  </c:pt>
                  <c:pt idx="3">
                    <c:v>0.29413690971219175</c:v>
                  </c:pt>
                  <c:pt idx="4">
                    <c:v>0.2</c:v>
                  </c:pt>
                </c:numCache>
              </c:numRef>
            </c:plus>
            <c:minus>
              <c:numRef>
                <c:f>'Comaprison among metals and C'!$V$4:$V$8</c:f>
                <c:numCache>
                  <c:formatCode>General</c:formatCode>
                  <c:ptCount val="5"/>
                  <c:pt idx="0">
                    <c:v>3.6163007732532337E-2</c:v>
                  </c:pt>
                  <c:pt idx="1">
                    <c:v>0.13242358730753656</c:v>
                  </c:pt>
                  <c:pt idx="2">
                    <c:v>0.584260073789447</c:v>
                  </c:pt>
                  <c:pt idx="3">
                    <c:v>0.29413690971219175</c:v>
                  </c:pt>
                  <c:pt idx="4">
                    <c:v>0.2</c:v>
                  </c:pt>
                </c:numCache>
              </c:numRef>
            </c:minus>
            <c:spPr>
              <a:noFill/>
              <a:ln w="12700" cap="flat" cmpd="sng" algn="ctr">
                <a:solidFill>
                  <a:srgbClr val="7030A0"/>
                </a:solidFill>
                <a:round/>
              </a:ln>
              <a:effectLst/>
            </c:spPr>
          </c:errBars>
          <c:xVal>
            <c:numRef>
              <c:f>'Comaprison among metals and C'!$A$4:$A$8</c:f>
              <c:numCache>
                <c:formatCode>General</c:formatCode>
                <c:ptCount val="5"/>
                <c:pt idx="0">
                  <c:v>100</c:v>
                </c:pt>
                <c:pt idx="1">
                  <c:v>80</c:v>
                </c:pt>
                <c:pt idx="2">
                  <c:v>50</c:v>
                </c:pt>
                <c:pt idx="3">
                  <c:v>30</c:v>
                </c:pt>
                <c:pt idx="4">
                  <c:v>10</c:v>
                </c:pt>
              </c:numCache>
            </c:numRef>
          </c:xVal>
          <c:yVal>
            <c:numRef>
              <c:f>'Comaprison among metals and C'!$T$4:$T$8</c:f>
              <c:numCache>
                <c:formatCode>General</c:formatCode>
                <c:ptCount val="5"/>
                <c:pt idx="0">
                  <c:v>1.3553989397725932</c:v>
                </c:pt>
                <c:pt idx="1">
                  <c:v>3.9277996687585741</c:v>
                </c:pt>
                <c:pt idx="2">
                  <c:v>4.7822925997794368</c:v>
                </c:pt>
                <c:pt idx="3">
                  <c:v>4.3145338868861005</c:v>
                </c:pt>
                <c:pt idx="4">
                  <c:v>2.2150318471521668</c:v>
                </c:pt>
              </c:numCache>
            </c:numRef>
          </c:yVal>
          <c:smooth val="0"/>
          <c:extLst>
            <c:ext xmlns:c16="http://schemas.microsoft.com/office/drawing/2014/chart" uri="{C3380CC4-5D6E-409C-BE32-E72D297353CC}">
              <c16:uniqueId val="{00000006-0BF1-423B-94A4-5105DCDA32DB}"/>
            </c:ext>
          </c:extLst>
        </c:ser>
        <c:dLbls>
          <c:showLegendKey val="0"/>
          <c:showVal val="0"/>
          <c:showCatName val="0"/>
          <c:showSerName val="0"/>
          <c:showPercent val="0"/>
          <c:showBubbleSize val="0"/>
        </c:dLbls>
        <c:axId val="1019899984"/>
        <c:axId val="1019894736"/>
      </c:scatterChart>
      <c:valAx>
        <c:axId val="742701744"/>
        <c:scaling>
          <c:orientation val="minMax"/>
          <c:max val="10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dirty="0">
                    <a:solidFill>
                      <a:schemeClr val="tx1"/>
                    </a:solidFill>
                    <a:latin typeface="Arial" panose="020B0604020202020204" pitchFamily="34" charset="0"/>
                    <a:cs typeface="Arial" panose="020B0604020202020204" pitchFamily="34" charset="0"/>
                  </a:rPr>
                  <a:t>State of Charge / %</a:t>
                </a:r>
              </a:p>
            </c:rich>
          </c:tx>
          <c:layout>
            <c:manualLayout>
              <c:xMode val="edge"/>
              <c:yMode val="edge"/>
              <c:x val="0.3177617995996066"/>
              <c:y val="0.9184537925602295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in"/>
        <c:tickLblPos val="low"/>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42695184"/>
        <c:crossesAt val="1.0000000000000002E-3"/>
        <c:crossBetween val="midCat"/>
        <c:majorUnit val="20"/>
        <c:minorUnit val="10"/>
      </c:valAx>
      <c:valAx>
        <c:axId val="742695184"/>
        <c:scaling>
          <c:logBase val="10"/>
          <c:orientation val="minMax"/>
          <c:max val="10"/>
          <c:min val="1.0000000000000002E-3"/>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400" dirty="0">
                    <a:latin typeface="Arial" panose="020B0604020202020204" pitchFamily="34" charset="0"/>
                    <a:cs typeface="Arial" panose="020B0604020202020204" pitchFamily="34" charset="0"/>
                  </a:rPr>
                  <a:t>Exchange</a:t>
                </a:r>
                <a:r>
                  <a:rPr lang="en-US" sz="1400" baseline="0" dirty="0">
                    <a:latin typeface="Arial" panose="020B0604020202020204" pitchFamily="34" charset="0"/>
                    <a:cs typeface="Arial" panose="020B0604020202020204" pitchFamily="34" charset="0"/>
                  </a:rPr>
                  <a:t> current density / mA cm</a:t>
                </a:r>
                <a:r>
                  <a:rPr lang="en-US" sz="1400" baseline="30000" dirty="0">
                    <a:latin typeface="Arial" panose="020B0604020202020204" pitchFamily="34" charset="0"/>
                    <a:cs typeface="Arial" panose="020B0604020202020204" pitchFamily="34" charset="0"/>
                  </a:rPr>
                  <a:t>−2</a:t>
                </a:r>
              </a:p>
            </c:rich>
          </c:tx>
          <c:layout>
            <c:manualLayout>
              <c:xMode val="edge"/>
              <c:yMode val="edge"/>
              <c:x val="3.198006030524532E-2"/>
              <c:y val="0.1168113084056542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42701744"/>
        <c:crosses val="autoZero"/>
        <c:crossBetween val="midCat"/>
      </c:valAx>
      <c:valAx>
        <c:axId val="1019894736"/>
        <c:scaling>
          <c:logBase val="10"/>
          <c:orientation val="minMax"/>
          <c:max val="10"/>
        </c:scaling>
        <c:delete val="0"/>
        <c:axPos val="r"/>
        <c:numFmt formatCode="General" sourceLinked="1"/>
        <c:majorTickMark val="in"/>
        <c:minorTickMark val="in"/>
        <c:tickLblPos val="none"/>
        <c:spPr>
          <a:noFill/>
          <a:ln w="12700"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9899984"/>
        <c:crosses val="max"/>
        <c:crossBetween val="midCat"/>
      </c:valAx>
      <c:valAx>
        <c:axId val="1019899984"/>
        <c:scaling>
          <c:orientation val="minMax"/>
          <c:max val="100"/>
          <c:min val="0"/>
        </c:scaling>
        <c:delete val="0"/>
        <c:axPos val="b"/>
        <c:numFmt formatCode="General" sourceLinked="1"/>
        <c:majorTickMark val="out"/>
        <c:minorTickMark val="out"/>
        <c:tickLblPos val="none"/>
        <c:spPr>
          <a:noFill/>
          <a:ln w="12700"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9894736"/>
        <c:crossesAt val="10"/>
        <c:crossBetween val="midCat"/>
        <c:minorUnit val="10"/>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835373205484982"/>
          <c:y val="3.7535528214862161E-2"/>
          <c:w val="0.72678028916133086"/>
          <c:h val="0.77807439127914713"/>
        </c:manualLayout>
      </c:layout>
      <c:scatterChart>
        <c:scatterStyle val="lineMarker"/>
        <c:varyColors val="0"/>
        <c:ser>
          <c:idx val="2"/>
          <c:order val="2"/>
          <c:tx>
            <c:strRef>
              <c:f>Barrier_Au_Tafel!$D$19</c:f>
              <c:strCache>
                <c:ptCount val="1"/>
                <c:pt idx="0">
                  <c:v>Au (Tafel)</c:v>
                </c:pt>
              </c:strCache>
            </c:strRef>
          </c:tx>
          <c:spPr>
            <a:ln w="19050" cap="rnd">
              <a:solidFill>
                <a:srgbClr val="C00000"/>
              </a:solidFill>
              <a:round/>
            </a:ln>
            <a:effectLst/>
          </c:spPr>
          <c:marker>
            <c:symbol val="square"/>
            <c:size val="7"/>
            <c:spPr>
              <a:solidFill>
                <a:srgbClr val="C00000"/>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rgbClr val="C00000"/>
                </a:solidFill>
                <a:round/>
              </a:ln>
              <a:effectLst/>
            </c:spPr>
          </c:errBars>
          <c:errBars>
            <c:errDir val="y"/>
            <c:errBarType val="both"/>
            <c:errValType val="fixedVal"/>
            <c:noEndCap val="0"/>
            <c:val val="0"/>
            <c:spPr>
              <a:noFill/>
              <a:ln w="12700" cap="flat" cmpd="sng" algn="ctr">
                <a:solidFill>
                  <a:srgbClr val="C00000"/>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Barrier_Au_Tafel!$D$20:$D$24</c:f>
              <c:numCache>
                <c:formatCode>General</c:formatCode>
                <c:ptCount val="5"/>
                <c:pt idx="0">
                  <c:v>19.9278266</c:v>
                </c:pt>
                <c:pt idx="1">
                  <c:v>21.100932</c:v>
                </c:pt>
                <c:pt idx="2">
                  <c:v>26.060233</c:v>
                </c:pt>
                <c:pt idx="3">
                  <c:v>26.9282146</c:v>
                </c:pt>
                <c:pt idx="4">
                  <c:v>30.440879599999999</c:v>
                </c:pt>
              </c:numCache>
            </c:numRef>
          </c:yVal>
          <c:smooth val="0"/>
          <c:extLst>
            <c:ext xmlns:c16="http://schemas.microsoft.com/office/drawing/2014/chart" uri="{C3380CC4-5D6E-409C-BE32-E72D297353CC}">
              <c16:uniqueId val="{00000000-C5BE-4626-B5A3-09D46C08012B}"/>
            </c:ext>
          </c:extLst>
        </c:ser>
        <c:dLbls>
          <c:showLegendKey val="0"/>
          <c:showVal val="0"/>
          <c:showCatName val="0"/>
          <c:showSerName val="0"/>
          <c:showPercent val="0"/>
          <c:showBubbleSize val="0"/>
        </c:dLbls>
        <c:axId val="954535000"/>
        <c:axId val="954535984"/>
        <c:extLst>
          <c:ext xmlns:c15="http://schemas.microsoft.com/office/drawing/2012/chart" uri="{02D57815-91ED-43cb-92C2-25804820EDAC}">
            <c15:filteredScatterSeries>
              <c15:ser>
                <c:idx val="1"/>
                <c:order val="1"/>
                <c:tx>
                  <c:strRef>
                    <c:extLst>
                      <c:ext uri="{02D57815-91ED-43cb-92C2-25804820EDAC}">
                        <c15:formulaRef>
                          <c15:sqref>Barrier_Au_Tafel!$C$19</c15:sqref>
                        </c15:formulaRef>
                      </c:ext>
                    </c:extLst>
                    <c:strCache>
                      <c:ptCount val="1"/>
                      <c:pt idx="0">
                        <c:v>GC (Rct)</c:v>
                      </c:pt>
                    </c:strCache>
                  </c:strRef>
                </c:tx>
                <c:spPr>
                  <a:ln w="19050" cap="rnd">
                    <a:solidFill>
                      <a:schemeClr val="tx1"/>
                    </a:solidFill>
                    <a:prstDash val="sysDash"/>
                    <a:round/>
                  </a:ln>
                  <a:effectLst/>
                </c:spPr>
                <c:marker>
                  <c:symbol val="square"/>
                  <c:size val="5"/>
                  <c:spPr>
                    <a:noFill/>
                    <a:ln w="19050">
                      <a:solidFill>
                        <a:schemeClr val="tx1"/>
                      </a:solidFill>
                    </a:ln>
                    <a:effectLst/>
                  </c:spPr>
                </c:marker>
                <c:errBars>
                  <c:errDir val="x"/>
                  <c:errBarType val="both"/>
                  <c:errValType val="cust"/>
                  <c:noEndCap val="0"/>
                  <c:plus>
                    <c:numRef>
                      <c:extLst>
                        <c:ext uri="{02D57815-91ED-43cb-92C2-25804820EDAC}">
                          <c15:formulaRef>
                            <c15:sqref>Barrier_Au_Tafel!$Q$20:$Q$24</c15:sqref>
                          </c15:formulaRef>
                        </c:ext>
                      </c:extLst>
                      <c:numCache>
                        <c:formatCode>General</c:formatCode>
                        <c:ptCount val="5"/>
                        <c:pt idx="0">
                          <c:v>0</c:v>
                        </c:pt>
                        <c:pt idx="1">
                          <c:v>2</c:v>
                        </c:pt>
                        <c:pt idx="2">
                          <c:v>2</c:v>
                        </c:pt>
                        <c:pt idx="3">
                          <c:v>2</c:v>
                        </c:pt>
                        <c:pt idx="4">
                          <c:v>2</c:v>
                        </c:pt>
                      </c:numCache>
                    </c:numRef>
                  </c:plus>
                  <c:minus>
                    <c:numRef>
                      <c:extLst>
                        <c:ext uri="{02D57815-91ED-43cb-92C2-25804820EDAC}">
                          <c15:formulaRef>
                            <c15:sqref>Barrier_Au_Tafel!$R$20:$R$24</c15:sqref>
                          </c15:formulaRef>
                        </c:ext>
                      </c:extLst>
                      <c:numCache>
                        <c:formatCode>General</c:formatCode>
                        <c:ptCount val="5"/>
                        <c:pt idx="0">
                          <c:v>4</c:v>
                        </c:pt>
                        <c:pt idx="1">
                          <c:v>2</c:v>
                        </c:pt>
                        <c:pt idx="2">
                          <c:v>2</c:v>
                        </c:pt>
                        <c:pt idx="3">
                          <c:v>2</c:v>
                        </c:pt>
                        <c:pt idx="4">
                          <c:v>2</c:v>
                        </c:pt>
                      </c:numCache>
                    </c:numRef>
                  </c:minus>
                  <c:spPr>
                    <a:noFill/>
                    <a:ln w="9525" cap="flat" cmpd="sng" algn="ctr">
                      <a:solidFill>
                        <a:schemeClr val="tx1"/>
                      </a:solidFill>
                      <a:round/>
                    </a:ln>
                    <a:effectLst/>
                  </c:spPr>
                </c:errBars>
                <c:errBars>
                  <c:errDir val="y"/>
                  <c:errBarType val="both"/>
                  <c:errValType val="fixedVal"/>
                  <c:noEndCap val="0"/>
                  <c:val val="0"/>
                  <c:spPr>
                    <a:noFill/>
                    <a:ln w="9525" cap="flat" cmpd="sng" algn="ctr">
                      <a:solidFill>
                        <a:schemeClr val="tx1"/>
                      </a:solidFill>
                      <a:round/>
                    </a:ln>
                    <a:effectLst/>
                  </c:spPr>
                </c:errBars>
                <c:xVal>
                  <c:numRef>
                    <c:extLst>
                      <c:ext uri="{02D57815-91ED-43cb-92C2-25804820EDAC}">
                        <c15:formulaRef>
                          <c15:sqref>Barrier_Au_Tafel!$A$20:$A$24</c15:sqref>
                        </c15:formulaRef>
                      </c:ext>
                    </c:extLst>
                    <c:numCache>
                      <c:formatCode>General</c:formatCode>
                      <c:ptCount val="5"/>
                      <c:pt idx="0">
                        <c:v>100</c:v>
                      </c:pt>
                      <c:pt idx="1">
                        <c:v>80</c:v>
                      </c:pt>
                      <c:pt idx="2">
                        <c:v>50</c:v>
                      </c:pt>
                      <c:pt idx="3">
                        <c:v>30</c:v>
                      </c:pt>
                      <c:pt idx="4">
                        <c:v>10</c:v>
                      </c:pt>
                    </c:numCache>
                  </c:numRef>
                </c:xVal>
                <c:yVal>
                  <c:numRef>
                    <c:extLst>
                      <c:ext uri="{02D57815-91ED-43cb-92C2-25804820EDAC}">
                        <c15:formulaRef>
                          <c15:sqref>Barrier_Au_Tafel!$C$20:$C$24</c15:sqref>
                        </c15:formulaRef>
                      </c:ext>
                    </c:extLst>
                    <c:numCache>
                      <c:formatCode>General</c:formatCode>
                      <c:ptCount val="5"/>
                      <c:pt idx="0">
                        <c:v>35.737729000000002</c:v>
                      </c:pt>
                      <c:pt idx="1">
                        <c:v>37.578448599999994</c:v>
                      </c:pt>
                      <c:pt idx="2">
                        <c:v>43.879629200000004</c:v>
                      </c:pt>
                      <c:pt idx="3">
                        <c:v>48.983593800000001</c:v>
                      </c:pt>
                      <c:pt idx="4">
                        <c:v>57.364105799999997</c:v>
                      </c:pt>
                    </c:numCache>
                  </c:numRef>
                </c:yVal>
                <c:smooth val="0"/>
                <c:extLst>
                  <c:ext xmlns:c16="http://schemas.microsoft.com/office/drawing/2014/chart" uri="{C3380CC4-5D6E-409C-BE32-E72D297353CC}">
                    <c16:uniqueId val="{00000007-C5BE-4626-B5A3-09D46C08012B}"/>
                  </c:ext>
                </c:extLst>
              </c15:ser>
            </c15:filteredScatterSeries>
            <c15:filteredScatterSeries>
              <c15:ser>
                <c:idx val="3"/>
                <c:order val="3"/>
                <c:tx>
                  <c:strRef>
                    <c:extLst xmlns:c15="http://schemas.microsoft.com/office/drawing/2012/chart">
                      <c:ext xmlns:c15="http://schemas.microsoft.com/office/drawing/2012/chart" uri="{02D57815-91ED-43cb-92C2-25804820EDAC}">
                        <c15:formulaRef>
                          <c15:sqref>Barrier_Au_Tafel!$E$19</c15:sqref>
                        </c15:formulaRef>
                      </c:ext>
                    </c:extLst>
                    <c:strCache>
                      <c:ptCount val="1"/>
                      <c:pt idx="0">
                        <c:v>Au (Rct)</c:v>
                      </c:pt>
                    </c:strCache>
                  </c:strRef>
                </c:tx>
                <c:spPr>
                  <a:ln w="19050" cap="rnd">
                    <a:solidFill>
                      <a:srgbClr val="0070C0"/>
                    </a:solidFill>
                    <a:prstDash val="sysDash"/>
                    <a:round/>
                  </a:ln>
                  <a:effectLst/>
                </c:spPr>
                <c:marker>
                  <c:symbol val="triangle"/>
                  <c:size val="5"/>
                  <c:spPr>
                    <a:noFill/>
                    <a:ln w="19050">
                      <a:solidFill>
                        <a:srgbClr val="0070C0"/>
                      </a:solidFill>
                    </a:ln>
                    <a:effectLst/>
                  </c:spPr>
                </c:marker>
                <c:errBars>
                  <c:errDir val="x"/>
                  <c:errBarType val="both"/>
                  <c:errValType val="cust"/>
                  <c:noEndCap val="0"/>
                  <c:plus>
                    <c:numRef>
                      <c:extLst xmlns:c15="http://schemas.microsoft.com/office/drawing/2012/chart">
                        <c:ext xmlns:c15="http://schemas.microsoft.com/office/drawing/2012/chart" uri="{02D57815-91ED-43cb-92C2-25804820EDAC}">
                          <c15:formulaRef>
                            <c15:sqref>Barrier_Au_Tafel!$Q$20:$Q$24</c15:sqref>
                          </c15:formulaRef>
                        </c:ext>
                      </c:extLst>
                      <c:numCache>
                        <c:formatCode>General</c:formatCode>
                        <c:ptCount val="5"/>
                        <c:pt idx="0">
                          <c:v>0</c:v>
                        </c:pt>
                        <c:pt idx="1">
                          <c:v>2</c:v>
                        </c:pt>
                        <c:pt idx="2">
                          <c:v>2</c:v>
                        </c:pt>
                        <c:pt idx="3">
                          <c:v>2</c:v>
                        </c:pt>
                        <c:pt idx="4">
                          <c:v>2</c:v>
                        </c:pt>
                      </c:numCache>
                    </c:numRef>
                  </c:plus>
                  <c:minus>
                    <c:numRef>
                      <c:extLst xmlns:c15="http://schemas.microsoft.com/office/drawing/2012/chart">
                        <c:ext xmlns:c15="http://schemas.microsoft.com/office/drawing/2012/chart" uri="{02D57815-91ED-43cb-92C2-25804820EDAC}">
                          <c15:formulaRef>
                            <c15:sqref>Barrier_Au_Tafel!$R$20:$R$24</c15:sqref>
                          </c15:formulaRef>
                        </c:ext>
                      </c:extLst>
                      <c:numCache>
                        <c:formatCode>General</c:formatCode>
                        <c:ptCount val="5"/>
                        <c:pt idx="0">
                          <c:v>4</c:v>
                        </c:pt>
                        <c:pt idx="1">
                          <c:v>2</c:v>
                        </c:pt>
                        <c:pt idx="2">
                          <c:v>2</c:v>
                        </c:pt>
                        <c:pt idx="3">
                          <c:v>2</c:v>
                        </c:pt>
                        <c:pt idx="4">
                          <c:v>2</c:v>
                        </c:pt>
                      </c:numCache>
                    </c:numRef>
                  </c:minus>
                  <c:spPr>
                    <a:noFill/>
                    <a:ln w="9525" cap="flat" cmpd="sng" algn="ctr">
                      <a:solidFill>
                        <a:srgbClr val="0070C0"/>
                      </a:solidFill>
                      <a:round/>
                    </a:ln>
                    <a:effectLst/>
                  </c:spPr>
                </c:errBars>
                <c:errBars>
                  <c:errDir val="y"/>
                  <c:errBarType val="both"/>
                  <c:errValType val="fixedVal"/>
                  <c:noEndCap val="0"/>
                  <c:val val="0"/>
                  <c:spPr>
                    <a:noFill/>
                    <a:ln w="9525" cap="flat" cmpd="sng" algn="ctr">
                      <a:solidFill>
                        <a:srgbClr val="0070C0"/>
                      </a:solidFill>
                      <a:round/>
                    </a:ln>
                    <a:effectLst/>
                  </c:spPr>
                </c:errBars>
                <c:xVal>
                  <c:numRef>
                    <c:extLst xmlns:c15="http://schemas.microsoft.com/office/drawing/2012/chart">
                      <c:ext xmlns:c15="http://schemas.microsoft.com/office/drawing/2012/chart" uri="{02D57815-91ED-43cb-92C2-25804820EDAC}">
                        <c15:formulaRef>
                          <c15:sqref>Barrier_Au_Tafel!$A$20:$A$24</c15:sqref>
                        </c15:formulaRef>
                      </c:ext>
                    </c:extLst>
                    <c:numCache>
                      <c:formatCode>General</c:formatCode>
                      <c:ptCount val="5"/>
                      <c:pt idx="0">
                        <c:v>100</c:v>
                      </c:pt>
                      <c:pt idx="1">
                        <c:v>80</c:v>
                      </c:pt>
                      <c:pt idx="2">
                        <c:v>50</c:v>
                      </c:pt>
                      <c:pt idx="3">
                        <c:v>30</c:v>
                      </c:pt>
                      <c:pt idx="4">
                        <c:v>10</c:v>
                      </c:pt>
                    </c:numCache>
                  </c:numRef>
                </c:xVal>
                <c:yVal>
                  <c:numRef>
                    <c:extLst xmlns:c15="http://schemas.microsoft.com/office/drawing/2012/chart">
                      <c:ext xmlns:c15="http://schemas.microsoft.com/office/drawing/2012/chart" uri="{02D57815-91ED-43cb-92C2-25804820EDAC}">
                        <c15:formulaRef>
                          <c15:sqref>Barrier_Au_Tafel!$E$20:$E$24</c15:sqref>
                        </c15:formulaRef>
                      </c:ext>
                    </c:extLst>
                    <c:numCache>
                      <c:formatCode>General</c:formatCode>
                      <c:ptCount val="5"/>
                      <c:pt idx="0">
                        <c:v>19.221968</c:v>
                      </c:pt>
                      <c:pt idx="1">
                        <c:v>23.246775399999997</c:v>
                      </c:pt>
                      <c:pt idx="2">
                        <c:v>24.562881600000001</c:v>
                      </c:pt>
                      <c:pt idx="3">
                        <c:v>27.0604072</c:v>
                      </c:pt>
                      <c:pt idx="4">
                        <c:v>30.407623600000001</c:v>
                      </c:pt>
                    </c:numCache>
                  </c:numRef>
                </c:yVal>
                <c:smooth val="0"/>
                <c:extLst xmlns:c15="http://schemas.microsoft.com/office/drawing/2012/chart">
                  <c:ext xmlns:c16="http://schemas.microsoft.com/office/drawing/2014/chart" uri="{C3380CC4-5D6E-409C-BE32-E72D297353CC}">
                    <c16:uniqueId val="{00000008-C5BE-4626-B5A3-09D46C08012B}"/>
                  </c:ext>
                </c:extLst>
              </c15:ser>
            </c15:filteredScatterSeries>
          </c:ext>
        </c:extLst>
      </c:scatterChart>
      <c:scatterChart>
        <c:scatterStyle val="lineMarker"/>
        <c:varyColors val="0"/>
        <c:ser>
          <c:idx val="0"/>
          <c:order val="0"/>
          <c:tx>
            <c:strRef>
              <c:f>Barrier_Au_Tafel!$B$19</c:f>
              <c:strCache>
                <c:ptCount val="1"/>
                <c:pt idx="0">
                  <c:v>GC (Tafel)</c:v>
                </c:pt>
              </c:strCache>
            </c:strRef>
          </c:tx>
          <c:spPr>
            <a:ln w="19050" cap="rnd">
              <a:solidFill>
                <a:schemeClr val="tx1"/>
              </a:solidFill>
              <a:round/>
            </a:ln>
            <a:effectLst/>
          </c:spPr>
          <c:marker>
            <c:symbol val="square"/>
            <c:size val="7"/>
            <c:spPr>
              <a:pattFill prst="pct30">
                <a:fgClr>
                  <a:schemeClr val="tx1"/>
                </a:fgClr>
                <a:bgClr>
                  <a:schemeClr val="bg1"/>
                </a:bgClr>
              </a:patt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chemeClr val="tx1"/>
                </a:solidFill>
                <a:round/>
              </a:ln>
              <a:effectLst/>
            </c:spPr>
          </c:errBars>
          <c:errBars>
            <c:errDir val="y"/>
            <c:errBarType val="both"/>
            <c:errValType val="fixedVal"/>
            <c:noEndCap val="0"/>
            <c:val val="0"/>
            <c:spPr>
              <a:noFill/>
              <a:ln w="12700" cap="flat" cmpd="sng" algn="ctr">
                <a:solidFill>
                  <a:schemeClr val="tx1"/>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Barrier_Au_Tafel!$B$20:$B$24</c:f>
              <c:numCache>
                <c:formatCode>General</c:formatCode>
                <c:ptCount val="5"/>
                <c:pt idx="0">
                  <c:v>35.041847200000007</c:v>
                </c:pt>
                <c:pt idx="1">
                  <c:v>36.589082599999998</c:v>
                </c:pt>
                <c:pt idx="2">
                  <c:v>44.545580599999994</c:v>
                </c:pt>
                <c:pt idx="3">
                  <c:v>53.886359599999999</c:v>
                </c:pt>
                <c:pt idx="4">
                  <c:v>68.536459000000008</c:v>
                </c:pt>
              </c:numCache>
            </c:numRef>
          </c:yVal>
          <c:smooth val="0"/>
          <c:extLst>
            <c:ext xmlns:c16="http://schemas.microsoft.com/office/drawing/2014/chart" uri="{C3380CC4-5D6E-409C-BE32-E72D297353CC}">
              <c16:uniqueId val="{00000001-C5BE-4626-B5A3-09D46C08012B}"/>
            </c:ext>
          </c:extLst>
        </c:ser>
        <c:ser>
          <c:idx val="4"/>
          <c:order val="4"/>
          <c:tx>
            <c:strRef>
              <c:f>Barrier_Au_Tafel!$F$19</c:f>
              <c:strCache>
                <c:ptCount val="1"/>
                <c:pt idx="0">
                  <c:v>Ag (Tafel)</c:v>
                </c:pt>
              </c:strCache>
            </c:strRef>
          </c:tx>
          <c:spPr>
            <a:ln w="19050" cap="rnd">
              <a:solidFill>
                <a:srgbClr val="0070C0"/>
              </a:solidFill>
              <a:round/>
            </a:ln>
            <a:effectLst/>
          </c:spPr>
          <c:marker>
            <c:symbol val="circle"/>
            <c:size val="7"/>
            <c:spPr>
              <a:solidFill>
                <a:srgbClr val="0070C0"/>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rgbClr val="0070C0"/>
                </a:solidFill>
                <a:round/>
              </a:ln>
              <a:effectLst/>
            </c:spPr>
          </c:errBars>
          <c:errBars>
            <c:errDir val="y"/>
            <c:errBarType val="both"/>
            <c:errValType val="fixedVal"/>
            <c:noEndCap val="0"/>
            <c:val val="0"/>
            <c:spPr>
              <a:noFill/>
              <a:ln w="12700" cap="flat" cmpd="sng" algn="ctr">
                <a:solidFill>
                  <a:srgbClr val="0070C0"/>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Barrier_Au_Tafel!$F$20:$F$24</c:f>
              <c:numCache>
                <c:formatCode>General</c:formatCode>
                <c:ptCount val="5"/>
                <c:pt idx="0">
                  <c:v>22.116902799999998</c:v>
                </c:pt>
                <c:pt idx="1">
                  <c:v>24.418218</c:v>
                </c:pt>
                <c:pt idx="2">
                  <c:v>25.242135399999999</c:v>
                </c:pt>
                <c:pt idx="3">
                  <c:v>23.650004399999997</c:v>
                </c:pt>
                <c:pt idx="4">
                  <c:v>25.745963799999998</c:v>
                </c:pt>
              </c:numCache>
            </c:numRef>
          </c:yVal>
          <c:smooth val="0"/>
          <c:extLst>
            <c:ext xmlns:c16="http://schemas.microsoft.com/office/drawing/2014/chart" uri="{C3380CC4-5D6E-409C-BE32-E72D297353CC}">
              <c16:uniqueId val="{00000002-C5BE-4626-B5A3-09D46C08012B}"/>
            </c:ext>
          </c:extLst>
        </c:ser>
        <c:ser>
          <c:idx val="6"/>
          <c:order val="6"/>
          <c:tx>
            <c:strRef>
              <c:f>Barrier_Au_Tafel!$H$19</c:f>
              <c:strCache>
                <c:ptCount val="1"/>
                <c:pt idx="0">
                  <c:v>Cu (Tafel)</c:v>
                </c:pt>
              </c:strCache>
            </c:strRef>
          </c:tx>
          <c:spPr>
            <a:ln w="19050" cap="rnd">
              <a:solidFill>
                <a:srgbClr val="00B050"/>
              </a:solidFill>
              <a:round/>
            </a:ln>
            <a:effectLst/>
          </c:spPr>
          <c:marker>
            <c:symbol val="triangle"/>
            <c:size val="7"/>
            <c:spPr>
              <a:solidFill>
                <a:srgbClr val="00B050"/>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rgbClr val="00B050"/>
                </a:solidFill>
                <a:round/>
              </a:ln>
              <a:effectLst/>
            </c:spPr>
          </c:errBars>
          <c:errBars>
            <c:errDir val="y"/>
            <c:errBarType val="both"/>
            <c:errValType val="fixedVal"/>
            <c:noEndCap val="0"/>
            <c:val val="0"/>
            <c:spPr>
              <a:noFill/>
              <a:ln w="12700" cap="flat" cmpd="sng" algn="ctr">
                <a:solidFill>
                  <a:srgbClr val="00B050"/>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Barrier_Au_Tafel!$H$20:$H$24</c:f>
              <c:numCache>
                <c:formatCode>General</c:formatCode>
                <c:ptCount val="5"/>
                <c:pt idx="0">
                  <c:v>20.015123600000003</c:v>
                </c:pt>
                <c:pt idx="1">
                  <c:v>27.875179200000002</c:v>
                </c:pt>
                <c:pt idx="2">
                  <c:v>31.293896</c:v>
                </c:pt>
                <c:pt idx="3">
                  <c:v>32.029685000000001</c:v>
                </c:pt>
                <c:pt idx="4">
                  <c:v>40.858321599999996</c:v>
                </c:pt>
              </c:numCache>
            </c:numRef>
          </c:yVal>
          <c:smooth val="0"/>
          <c:extLst>
            <c:ext xmlns:c16="http://schemas.microsoft.com/office/drawing/2014/chart" uri="{C3380CC4-5D6E-409C-BE32-E72D297353CC}">
              <c16:uniqueId val="{00000003-C5BE-4626-B5A3-09D46C08012B}"/>
            </c:ext>
          </c:extLst>
        </c:ser>
        <c:ser>
          <c:idx val="8"/>
          <c:order val="8"/>
          <c:tx>
            <c:v>Bi (Tafel)</c:v>
          </c:tx>
          <c:spPr>
            <a:ln w="19050" cap="rnd">
              <a:solidFill>
                <a:srgbClr val="ED7D31"/>
              </a:solidFill>
              <a:round/>
            </a:ln>
            <a:effectLst/>
          </c:spPr>
          <c:marker>
            <c:symbol val="diamond"/>
            <c:size val="7"/>
            <c:spPr>
              <a:solidFill>
                <a:srgbClr val="ED7D31"/>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chemeClr val="accent2"/>
                </a:solidFill>
                <a:round/>
              </a:ln>
              <a:effectLst/>
            </c:spPr>
          </c:errBars>
          <c:errBars>
            <c:errDir val="y"/>
            <c:errBarType val="both"/>
            <c:errValType val="fixedVal"/>
            <c:noEndCap val="0"/>
            <c:val val="0"/>
            <c:spPr>
              <a:noFill/>
              <a:ln w="12700" cap="flat" cmpd="sng" algn="ctr">
                <a:solidFill>
                  <a:schemeClr val="accent2"/>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Barrier_Au_Tafel!$J$20:$J$24</c:f>
              <c:numCache>
                <c:formatCode>General</c:formatCode>
                <c:ptCount val="5"/>
                <c:pt idx="0">
                  <c:v>6.6289184800000003</c:v>
                </c:pt>
                <c:pt idx="1">
                  <c:v>18.487841799999998</c:v>
                </c:pt>
                <c:pt idx="2">
                  <c:v>18.0072926</c:v>
                </c:pt>
                <c:pt idx="3">
                  <c:v>20.334381200000003</c:v>
                </c:pt>
                <c:pt idx="4">
                  <c:v>28.244320799999997</c:v>
                </c:pt>
              </c:numCache>
            </c:numRef>
          </c:yVal>
          <c:smooth val="0"/>
          <c:extLst>
            <c:ext xmlns:c16="http://schemas.microsoft.com/office/drawing/2014/chart" uri="{C3380CC4-5D6E-409C-BE32-E72D297353CC}">
              <c16:uniqueId val="{00000004-C5BE-4626-B5A3-09D46C08012B}"/>
            </c:ext>
          </c:extLst>
        </c:ser>
        <c:ser>
          <c:idx val="10"/>
          <c:order val="10"/>
          <c:tx>
            <c:v>EPPG_Tafel</c:v>
          </c:tx>
          <c:spPr>
            <a:ln w="19050" cap="rnd">
              <a:solidFill>
                <a:schemeClr val="tx1"/>
              </a:solidFill>
              <a:prstDash val="sysDash"/>
              <a:round/>
            </a:ln>
            <a:effectLst/>
          </c:spPr>
          <c:marker>
            <c:symbol val="square"/>
            <c:size val="7"/>
            <c:spPr>
              <a:pattFill prst="pct30">
                <a:fgClr>
                  <a:schemeClr val="tx1"/>
                </a:fgClr>
                <a:bgClr>
                  <a:schemeClr val="bg1"/>
                </a:bgClr>
              </a:patt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chemeClr val="tx1"/>
                </a:solidFill>
                <a:round/>
              </a:ln>
              <a:effectLst/>
            </c:spPr>
          </c:errBars>
          <c:errBars>
            <c:errDir val="y"/>
            <c:errBarType val="both"/>
            <c:errValType val="fixedVal"/>
            <c:noEndCap val="0"/>
            <c:val val="0"/>
            <c:spPr>
              <a:noFill/>
              <a:ln w="12700" cap="flat" cmpd="sng" algn="ctr">
                <a:solidFill>
                  <a:schemeClr val="tx1"/>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Barrier_Au_Tafel!$L$20:$L$24</c:f>
              <c:numCache>
                <c:formatCode>General</c:formatCode>
                <c:ptCount val="5"/>
                <c:pt idx="0">
                  <c:v>44.349370200000003</c:v>
                </c:pt>
                <c:pt idx="1">
                  <c:v>24.697568400000002</c:v>
                </c:pt>
                <c:pt idx="2">
                  <c:v>24.98357</c:v>
                </c:pt>
                <c:pt idx="3">
                  <c:v>25.8099816</c:v>
                </c:pt>
                <c:pt idx="4">
                  <c:v>30.667851800000001</c:v>
                </c:pt>
              </c:numCache>
            </c:numRef>
          </c:yVal>
          <c:smooth val="0"/>
          <c:extLst>
            <c:ext xmlns:c16="http://schemas.microsoft.com/office/drawing/2014/chart" uri="{C3380CC4-5D6E-409C-BE32-E72D297353CC}">
              <c16:uniqueId val="{00000005-C5BE-4626-B5A3-09D46C08012B}"/>
            </c:ext>
          </c:extLst>
        </c:ser>
        <c:ser>
          <c:idx val="11"/>
          <c:order val="11"/>
          <c:tx>
            <c:v>W_Tafel</c:v>
          </c:tx>
          <c:spPr>
            <a:ln w="19050" cap="rnd">
              <a:solidFill>
                <a:srgbClr val="7030A0"/>
              </a:solidFill>
              <a:round/>
            </a:ln>
            <a:effectLst/>
          </c:spPr>
          <c:marker>
            <c:symbol val="square"/>
            <c:size val="7"/>
            <c:spPr>
              <a:noFill/>
              <a:ln w="19050">
                <a:solidFill>
                  <a:srgbClr val="7030A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7030A0"/>
                </a:solidFill>
                <a:round/>
              </a:ln>
              <a:effectLst/>
            </c:spPr>
          </c:errBars>
          <c:errBars>
            <c:errDir val="y"/>
            <c:errBarType val="both"/>
            <c:errValType val="fixedVal"/>
            <c:noEndCap val="0"/>
            <c:val val="0"/>
            <c:spPr>
              <a:noFill/>
              <a:ln w="12700" cap="flat" cmpd="sng" algn="ctr">
                <a:solidFill>
                  <a:srgbClr val="7030A0"/>
                </a:solidFill>
                <a:round/>
              </a:ln>
              <a:effectLst/>
            </c:spPr>
          </c:errBars>
          <c:xVal>
            <c:numRef>
              <c:f>Barrier_Au_Tafel!$A$20:$A$24</c:f>
              <c:numCache>
                <c:formatCode>General</c:formatCode>
                <c:ptCount val="5"/>
                <c:pt idx="0">
                  <c:v>100</c:v>
                </c:pt>
                <c:pt idx="1">
                  <c:v>80</c:v>
                </c:pt>
                <c:pt idx="2">
                  <c:v>50</c:v>
                </c:pt>
                <c:pt idx="3">
                  <c:v>30</c:v>
                </c:pt>
                <c:pt idx="4">
                  <c:v>10</c:v>
                </c:pt>
              </c:numCache>
            </c:numRef>
          </c:xVal>
          <c:yVal>
            <c:numRef>
              <c:f>Barrier_Au_Tafel!$N$20:$N$24</c:f>
              <c:numCache>
                <c:formatCode>General</c:formatCode>
                <c:ptCount val="5"/>
                <c:pt idx="0">
                  <c:v>20.4308236</c:v>
                </c:pt>
                <c:pt idx="1">
                  <c:v>15.6353084</c:v>
                </c:pt>
                <c:pt idx="2">
                  <c:v>8.7629560000000009</c:v>
                </c:pt>
                <c:pt idx="3">
                  <c:v>13.690663799999999</c:v>
                </c:pt>
                <c:pt idx="4">
                  <c:v>24.547916399999998</c:v>
                </c:pt>
              </c:numCache>
            </c:numRef>
          </c:yVal>
          <c:smooth val="0"/>
          <c:extLst>
            <c:ext xmlns:c16="http://schemas.microsoft.com/office/drawing/2014/chart" uri="{C3380CC4-5D6E-409C-BE32-E72D297353CC}">
              <c16:uniqueId val="{00000006-C5BE-4626-B5A3-09D46C08012B}"/>
            </c:ext>
          </c:extLst>
        </c:ser>
        <c:dLbls>
          <c:showLegendKey val="0"/>
          <c:showVal val="0"/>
          <c:showCatName val="0"/>
          <c:showSerName val="0"/>
          <c:showPercent val="0"/>
          <c:showBubbleSize val="0"/>
        </c:dLbls>
        <c:axId val="538416112"/>
        <c:axId val="538415456"/>
        <c:extLst>
          <c:ext xmlns:c15="http://schemas.microsoft.com/office/drawing/2012/chart" uri="{02D57815-91ED-43cb-92C2-25804820EDAC}">
            <c15:filteredScatterSeries>
              <c15:ser>
                <c:idx val="5"/>
                <c:order val="5"/>
                <c:tx>
                  <c:strRef>
                    <c:extLst>
                      <c:ext uri="{02D57815-91ED-43cb-92C2-25804820EDAC}">
                        <c15:formulaRef>
                          <c15:sqref>Barrier_Au_Tafel!$G$19</c15:sqref>
                        </c15:formulaRef>
                      </c:ext>
                    </c:extLst>
                    <c:strCache>
                      <c:ptCount val="1"/>
                      <c:pt idx="0">
                        <c:v>Ag (Rct)</c:v>
                      </c:pt>
                    </c:strCache>
                  </c:strRef>
                </c:tx>
                <c:spPr>
                  <a:ln w="19050" cap="rnd">
                    <a:solidFill>
                      <a:srgbClr val="C00000"/>
                    </a:solidFill>
                    <a:prstDash val="sysDash"/>
                    <a:round/>
                  </a:ln>
                  <a:effectLst/>
                </c:spPr>
                <c:marker>
                  <c:symbol val="circle"/>
                  <c:size val="5"/>
                  <c:spPr>
                    <a:noFill/>
                    <a:ln w="19050">
                      <a:solidFill>
                        <a:srgbClr val="C00000"/>
                      </a:solidFill>
                    </a:ln>
                    <a:effectLst/>
                  </c:spPr>
                </c:marker>
                <c:errBars>
                  <c:errDir val="x"/>
                  <c:errBarType val="both"/>
                  <c:errValType val="cust"/>
                  <c:noEndCap val="0"/>
                  <c:plus>
                    <c:numRef>
                      <c:extLst>
                        <c:ext uri="{02D57815-91ED-43cb-92C2-25804820EDAC}">
                          <c15:formulaRef>
                            <c15:sqref>Barrier_Au_Tafel!$Q$20:$Q$24</c15:sqref>
                          </c15:formulaRef>
                        </c:ext>
                      </c:extLst>
                      <c:numCache>
                        <c:formatCode>General</c:formatCode>
                        <c:ptCount val="5"/>
                        <c:pt idx="0">
                          <c:v>0</c:v>
                        </c:pt>
                        <c:pt idx="1">
                          <c:v>2</c:v>
                        </c:pt>
                        <c:pt idx="2">
                          <c:v>2</c:v>
                        </c:pt>
                        <c:pt idx="3">
                          <c:v>2</c:v>
                        </c:pt>
                        <c:pt idx="4">
                          <c:v>2</c:v>
                        </c:pt>
                      </c:numCache>
                    </c:numRef>
                  </c:plus>
                  <c:minus>
                    <c:numRef>
                      <c:extLst>
                        <c:ext uri="{02D57815-91ED-43cb-92C2-25804820EDAC}">
                          <c15:formulaRef>
                            <c15:sqref>Barrier_Au_Tafel!$R$20:$R$24</c15:sqref>
                          </c15:formulaRef>
                        </c:ext>
                      </c:extLst>
                      <c:numCache>
                        <c:formatCode>General</c:formatCode>
                        <c:ptCount val="5"/>
                        <c:pt idx="0">
                          <c:v>4</c:v>
                        </c:pt>
                        <c:pt idx="1">
                          <c:v>2</c:v>
                        </c:pt>
                        <c:pt idx="2">
                          <c:v>2</c:v>
                        </c:pt>
                        <c:pt idx="3">
                          <c:v>2</c:v>
                        </c:pt>
                        <c:pt idx="4">
                          <c:v>2</c:v>
                        </c:pt>
                      </c:numCache>
                    </c:numRef>
                  </c:minus>
                  <c:spPr>
                    <a:noFill/>
                    <a:ln w="9525" cap="flat" cmpd="sng" algn="ctr">
                      <a:solidFill>
                        <a:srgbClr val="C00000"/>
                      </a:solidFill>
                      <a:round/>
                    </a:ln>
                    <a:effectLst/>
                  </c:spPr>
                </c:errBars>
                <c:errBars>
                  <c:errDir val="y"/>
                  <c:errBarType val="both"/>
                  <c:errValType val="fixedVal"/>
                  <c:noEndCap val="0"/>
                  <c:val val="0"/>
                  <c:spPr>
                    <a:noFill/>
                    <a:ln w="9525" cap="flat" cmpd="sng" algn="ctr">
                      <a:solidFill>
                        <a:srgbClr val="C00000"/>
                      </a:solidFill>
                      <a:round/>
                    </a:ln>
                    <a:effectLst/>
                  </c:spPr>
                </c:errBars>
                <c:xVal>
                  <c:numRef>
                    <c:extLst>
                      <c:ext uri="{02D57815-91ED-43cb-92C2-25804820EDAC}">
                        <c15:formulaRef>
                          <c15:sqref>Barrier_Au_Tafel!$A$20:$A$24</c15:sqref>
                        </c15:formulaRef>
                      </c:ext>
                    </c:extLst>
                    <c:numCache>
                      <c:formatCode>General</c:formatCode>
                      <c:ptCount val="5"/>
                      <c:pt idx="0">
                        <c:v>100</c:v>
                      </c:pt>
                      <c:pt idx="1">
                        <c:v>80</c:v>
                      </c:pt>
                      <c:pt idx="2">
                        <c:v>50</c:v>
                      </c:pt>
                      <c:pt idx="3">
                        <c:v>30</c:v>
                      </c:pt>
                      <c:pt idx="4">
                        <c:v>10</c:v>
                      </c:pt>
                    </c:numCache>
                  </c:numRef>
                </c:xVal>
                <c:yVal>
                  <c:numRef>
                    <c:extLst>
                      <c:ext uri="{02D57815-91ED-43cb-92C2-25804820EDAC}">
                        <c15:formulaRef>
                          <c15:sqref>Barrier_Au_Tafel!$G$20:$G$24</c15:sqref>
                        </c15:formulaRef>
                      </c:ext>
                    </c:extLst>
                    <c:numCache>
                      <c:formatCode>General</c:formatCode>
                      <c:ptCount val="5"/>
                      <c:pt idx="0">
                        <c:v>23.119571200000003</c:v>
                      </c:pt>
                      <c:pt idx="1">
                        <c:v>26.769417200000003</c:v>
                      </c:pt>
                      <c:pt idx="2">
                        <c:v>26.292193600000001</c:v>
                      </c:pt>
                      <c:pt idx="3">
                        <c:v>26.972278800000002</c:v>
                      </c:pt>
                      <c:pt idx="4">
                        <c:v>28.056424400000001</c:v>
                      </c:pt>
                    </c:numCache>
                  </c:numRef>
                </c:yVal>
                <c:smooth val="0"/>
                <c:extLst>
                  <c:ext xmlns:c16="http://schemas.microsoft.com/office/drawing/2014/chart" uri="{C3380CC4-5D6E-409C-BE32-E72D297353CC}">
                    <c16:uniqueId val="{00000009-C5BE-4626-B5A3-09D46C08012B}"/>
                  </c:ext>
                </c:extLst>
              </c15:ser>
            </c15:filteredScatterSeries>
            <c15:filteredScatterSeries>
              <c15:ser>
                <c:idx val="7"/>
                <c:order val="7"/>
                <c:tx>
                  <c:strRef>
                    <c:extLst xmlns:c15="http://schemas.microsoft.com/office/drawing/2012/chart">
                      <c:ext xmlns:c15="http://schemas.microsoft.com/office/drawing/2012/chart" uri="{02D57815-91ED-43cb-92C2-25804820EDAC}">
                        <c15:formulaRef>
                          <c15:sqref>Barrier_Au_Tafel!$I$19</c15:sqref>
                        </c15:formulaRef>
                      </c:ext>
                    </c:extLst>
                    <c:strCache>
                      <c:ptCount val="1"/>
                      <c:pt idx="0">
                        <c:v>Cu (Rct)</c:v>
                      </c:pt>
                    </c:strCache>
                  </c:strRef>
                </c:tx>
                <c:spPr>
                  <a:ln w="19050" cap="rnd">
                    <a:solidFill>
                      <a:srgbClr val="00B050"/>
                    </a:solidFill>
                    <a:prstDash val="sysDash"/>
                    <a:round/>
                  </a:ln>
                  <a:effectLst/>
                </c:spPr>
                <c:marker>
                  <c:symbol val="diamond"/>
                  <c:size val="5"/>
                  <c:spPr>
                    <a:noFill/>
                    <a:ln w="19050">
                      <a:solidFill>
                        <a:srgbClr val="00B050"/>
                      </a:solidFill>
                    </a:ln>
                    <a:effectLst/>
                  </c:spPr>
                </c:marker>
                <c:errBars>
                  <c:errDir val="x"/>
                  <c:errBarType val="both"/>
                  <c:errValType val="cust"/>
                  <c:noEndCap val="0"/>
                  <c:plus>
                    <c:numRef>
                      <c:extLst xmlns:c15="http://schemas.microsoft.com/office/drawing/2012/chart">
                        <c:ext xmlns:c15="http://schemas.microsoft.com/office/drawing/2012/chart" uri="{02D57815-91ED-43cb-92C2-25804820EDAC}">
                          <c15:formulaRef>
                            <c15:sqref>Barrier_Au_Tafel!$Q$20:$Q$24</c15:sqref>
                          </c15:formulaRef>
                        </c:ext>
                      </c:extLst>
                      <c:numCache>
                        <c:formatCode>General</c:formatCode>
                        <c:ptCount val="5"/>
                        <c:pt idx="0">
                          <c:v>0</c:v>
                        </c:pt>
                        <c:pt idx="1">
                          <c:v>2</c:v>
                        </c:pt>
                        <c:pt idx="2">
                          <c:v>2</c:v>
                        </c:pt>
                        <c:pt idx="3">
                          <c:v>2</c:v>
                        </c:pt>
                        <c:pt idx="4">
                          <c:v>2</c:v>
                        </c:pt>
                      </c:numCache>
                    </c:numRef>
                  </c:plus>
                  <c:minus>
                    <c:numRef>
                      <c:extLst xmlns:c15="http://schemas.microsoft.com/office/drawing/2012/chart">
                        <c:ext xmlns:c15="http://schemas.microsoft.com/office/drawing/2012/chart" uri="{02D57815-91ED-43cb-92C2-25804820EDAC}">
                          <c15:formulaRef>
                            <c15:sqref>Barrier_Au_Tafel!$R$20:$R$24</c15:sqref>
                          </c15:formulaRef>
                        </c:ext>
                      </c:extLst>
                      <c:numCache>
                        <c:formatCode>General</c:formatCode>
                        <c:ptCount val="5"/>
                        <c:pt idx="0">
                          <c:v>4</c:v>
                        </c:pt>
                        <c:pt idx="1">
                          <c:v>2</c:v>
                        </c:pt>
                        <c:pt idx="2">
                          <c:v>2</c:v>
                        </c:pt>
                        <c:pt idx="3">
                          <c:v>2</c:v>
                        </c:pt>
                        <c:pt idx="4">
                          <c:v>2</c:v>
                        </c:pt>
                      </c:numCache>
                    </c:numRef>
                  </c:minus>
                  <c:spPr>
                    <a:noFill/>
                    <a:ln w="9525" cap="flat" cmpd="sng" algn="ctr">
                      <a:solidFill>
                        <a:srgbClr val="00B050"/>
                      </a:solidFill>
                      <a:round/>
                    </a:ln>
                    <a:effectLst/>
                  </c:spPr>
                </c:errBars>
                <c:errBars>
                  <c:errDir val="y"/>
                  <c:errBarType val="both"/>
                  <c:errValType val="fixedVal"/>
                  <c:noEndCap val="0"/>
                  <c:val val="0"/>
                  <c:spPr>
                    <a:noFill/>
                    <a:ln w="9525" cap="flat" cmpd="sng" algn="ctr">
                      <a:solidFill>
                        <a:srgbClr val="00B050"/>
                      </a:solidFill>
                      <a:round/>
                    </a:ln>
                    <a:effectLst/>
                  </c:spPr>
                </c:errBars>
                <c:xVal>
                  <c:numRef>
                    <c:extLst xmlns:c15="http://schemas.microsoft.com/office/drawing/2012/chart">
                      <c:ext xmlns:c15="http://schemas.microsoft.com/office/drawing/2012/chart" uri="{02D57815-91ED-43cb-92C2-25804820EDAC}">
                        <c15:formulaRef>
                          <c15:sqref>Barrier_Au_Tafel!$A$20:$A$24</c15:sqref>
                        </c15:formulaRef>
                      </c:ext>
                    </c:extLst>
                    <c:numCache>
                      <c:formatCode>General</c:formatCode>
                      <c:ptCount val="5"/>
                      <c:pt idx="0">
                        <c:v>100</c:v>
                      </c:pt>
                      <c:pt idx="1">
                        <c:v>80</c:v>
                      </c:pt>
                      <c:pt idx="2">
                        <c:v>50</c:v>
                      </c:pt>
                      <c:pt idx="3">
                        <c:v>30</c:v>
                      </c:pt>
                      <c:pt idx="4">
                        <c:v>10</c:v>
                      </c:pt>
                    </c:numCache>
                  </c:numRef>
                </c:xVal>
                <c:yVal>
                  <c:numRef>
                    <c:extLst xmlns:c15="http://schemas.microsoft.com/office/drawing/2012/chart">
                      <c:ext xmlns:c15="http://schemas.microsoft.com/office/drawing/2012/chart" uri="{02D57815-91ED-43cb-92C2-25804820EDAC}">
                        <c15:formulaRef>
                          <c15:sqref>Barrier_Au_Tafel!$I$20:$I$24</c15:sqref>
                        </c15:formulaRef>
                      </c:ext>
                    </c:extLst>
                    <c:numCache>
                      <c:formatCode>General</c:formatCode>
                      <c:ptCount val="5"/>
                      <c:pt idx="0">
                        <c:v>20.269531999999998</c:v>
                      </c:pt>
                      <c:pt idx="1">
                        <c:v>25.9804186</c:v>
                      </c:pt>
                      <c:pt idx="2">
                        <c:v>29.132256000000002</c:v>
                      </c:pt>
                      <c:pt idx="3">
                        <c:v>29.333454799999998</c:v>
                      </c:pt>
                      <c:pt idx="4">
                        <c:v>37.029724599999994</c:v>
                      </c:pt>
                    </c:numCache>
                  </c:numRef>
                </c:yVal>
                <c:smooth val="0"/>
                <c:extLst xmlns:c15="http://schemas.microsoft.com/office/drawing/2012/chart">
                  <c:ext xmlns:c16="http://schemas.microsoft.com/office/drawing/2014/chart" uri="{C3380CC4-5D6E-409C-BE32-E72D297353CC}">
                    <c16:uniqueId val="{0000000A-C5BE-4626-B5A3-09D46C08012B}"/>
                  </c:ext>
                </c:extLst>
              </c15:ser>
            </c15:filteredScatterSeries>
            <c15:filteredScatterSeries>
              <c15:ser>
                <c:idx val="9"/>
                <c:order val="9"/>
                <c:tx>
                  <c:v>Bi (Rct)</c:v>
                </c:tx>
                <c:spPr>
                  <a:ln w="19050" cap="rnd">
                    <a:solidFill>
                      <a:schemeClr val="accent2"/>
                    </a:solidFill>
                    <a:prstDash val="sysDash"/>
                    <a:round/>
                  </a:ln>
                  <a:effectLst/>
                </c:spPr>
                <c:marker>
                  <c:symbol val="circle"/>
                  <c:size val="5"/>
                  <c:spPr>
                    <a:noFill/>
                    <a:ln w="19050">
                      <a:solidFill>
                        <a:schemeClr val="accent2"/>
                      </a:solidFill>
                    </a:ln>
                    <a:effectLst/>
                  </c:spPr>
                </c:marker>
                <c:errBars>
                  <c:errDir val="x"/>
                  <c:errBarType val="both"/>
                  <c:errValType val="cust"/>
                  <c:noEndCap val="0"/>
                  <c:plus>
                    <c:numRef>
                      <c:extLst xmlns:c15="http://schemas.microsoft.com/office/drawing/2012/chart">
                        <c:ext xmlns:c15="http://schemas.microsoft.com/office/drawing/2012/chart" uri="{02D57815-91ED-43cb-92C2-25804820EDAC}">
                          <c15:formulaRef>
                            <c15:sqref>Barrier_Au_Tafel!$Q$20:$Q$24</c15:sqref>
                          </c15:formulaRef>
                        </c:ext>
                      </c:extLst>
                      <c:numCache>
                        <c:formatCode>General</c:formatCode>
                        <c:ptCount val="5"/>
                        <c:pt idx="0">
                          <c:v>0</c:v>
                        </c:pt>
                        <c:pt idx="1">
                          <c:v>2</c:v>
                        </c:pt>
                        <c:pt idx="2">
                          <c:v>2</c:v>
                        </c:pt>
                        <c:pt idx="3">
                          <c:v>2</c:v>
                        </c:pt>
                        <c:pt idx="4">
                          <c:v>2</c:v>
                        </c:pt>
                      </c:numCache>
                    </c:numRef>
                  </c:plus>
                  <c:minus>
                    <c:numRef>
                      <c:extLst xmlns:c15="http://schemas.microsoft.com/office/drawing/2012/chart">
                        <c:ext xmlns:c15="http://schemas.microsoft.com/office/drawing/2012/chart" uri="{02D57815-91ED-43cb-92C2-25804820EDAC}">
                          <c15:formulaRef>
                            <c15:sqref>Barrier_Au_Tafel!$R$20:$R$24</c15:sqref>
                          </c15:formulaRef>
                        </c:ext>
                      </c:extLst>
                      <c:numCache>
                        <c:formatCode>General</c:formatCode>
                        <c:ptCount val="5"/>
                        <c:pt idx="0">
                          <c:v>4</c:v>
                        </c:pt>
                        <c:pt idx="1">
                          <c:v>2</c:v>
                        </c:pt>
                        <c:pt idx="2">
                          <c:v>2</c:v>
                        </c:pt>
                        <c:pt idx="3">
                          <c:v>2</c:v>
                        </c:pt>
                        <c:pt idx="4">
                          <c:v>2</c:v>
                        </c:pt>
                      </c:numCache>
                    </c:numRef>
                  </c:minus>
                  <c:spPr>
                    <a:noFill/>
                    <a:ln w="9525" cap="flat" cmpd="sng" algn="ctr">
                      <a:solidFill>
                        <a:schemeClr val="accent2"/>
                      </a:solidFill>
                      <a:round/>
                    </a:ln>
                    <a:effectLst/>
                  </c:spPr>
                </c:errBars>
                <c:errBars>
                  <c:errDir val="y"/>
                  <c:errBarType val="both"/>
                  <c:errValType val="fixedVal"/>
                  <c:noEndCap val="0"/>
                  <c:val val="0"/>
                  <c:spPr>
                    <a:noFill/>
                    <a:ln w="9525" cap="flat" cmpd="sng" algn="ctr">
                      <a:solidFill>
                        <a:schemeClr val="accent2"/>
                      </a:solidFill>
                      <a:round/>
                    </a:ln>
                    <a:effectLst/>
                  </c:spPr>
                </c:errBars>
                <c:xVal>
                  <c:numRef>
                    <c:extLst xmlns:c15="http://schemas.microsoft.com/office/drawing/2012/chart">
                      <c:ext xmlns:c15="http://schemas.microsoft.com/office/drawing/2012/chart" uri="{02D57815-91ED-43cb-92C2-25804820EDAC}">
                        <c15:formulaRef>
                          <c15:sqref>Barrier_Au_Tafel!$A$20:$A$24</c15:sqref>
                        </c15:formulaRef>
                      </c:ext>
                    </c:extLst>
                    <c:numCache>
                      <c:formatCode>General</c:formatCode>
                      <c:ptCount val="5"/>
                      <c:pt idx="0">
                        <c:v>100</c:v>
                      </c:pt>
                      <c:pt idx="1">
                        <c:v>80</c:v>
                      </c:pt>
                      <c:pt idx="2">
                        <c:v>50</c:v>
                      </c:pt>
                      <c:pt idx="3">
                        <c:v>30</c:v>
                      </c:pt>
                      <c:pt idx="4">
                        <c:v>10</c:v>
                      </c:pt>
                    </c:numCache>
                  </c:numRef>
                </c:xVal>
                <c:yVal>
                  <c:numRef>
                    <c:extLst xmlns:c15="http://schemas.microsoft.com/office/drawing/2012/chart">
                      <c:ext xmlns:c15="http://schemas.microsoft.com/office/drawing/2012/chart" uri="{02D57815-91ED-43cb-92C2-25804820EDAC}">
                        <c15:formulaRef>
                          <c15:sqref>Barrier_Au_Tafel!$K$20:$K$24</c15:sqref>
                        </c15:formulaRef>
                      </c:ext>
                    </c:extLst>
                    <c:numCache>
                      <c:formatCode>General</c:formatCode>
                      <c:ptCount val="5"/>
                      <c:pt idx="0">
                        <c:v>16.769338000000001</c:v>
                      </c:pt>
                      <c:pt idx="1">
                        <c:v>22.619899799999999</c:v>
                      </c:pt>
                      <c:pt idx="2">
                        <c:v>21.812610399999997</c:v>
                      </c:pt>
                      <c:pt idx="3">
                        <c:v>24.4423286</c:v>
                      </c:pt>
                      <c:pt idx="4">
                        <c:v>30.903137999999998</c:v>
                      </c:pt>
                    </c:numCache>
                  </c:numRef>
                </c:yVal>
                <c:smooth val="0"/>
                <c:extLst xmlns:c15="http://schemas.microsoft.com/office/drawing/2012/chart">
                  <c:ext xmlns:c16="http://schemas.microsoft.com/office/drawing/2014/chart" uri="{C3380CC4-5D6E-409C-BE32-E72D297353CC}">
                    <c16:uniqueId val="{0000000B-C5BE-4626-B5A3-09D46C08012B}"/>
                  </c:ext>
                </c:extLst>
              </c15:ser>
            </c15:filteredScatterSeries>
          </c:ext>
        </c:extLst>
      </c:scatterChart>
      <c:valAx>
        <c:axId val="954535000"/>
        <c:scaling>
          <c:orientation val="minMax"/>
          <c:max val="10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dirty="0">
                    <a:solidFill>
                      <a:sysClr val="windowText" lastClr="000000"/>
                    </a:solidFill>
                    <a:latin typeface="Arial" panose="020B0604020202020204" pitchFamily="34" charset="0"/>
                    <a:cs typeface="Arial" panose="020B0604020202020204" pitchFamily="34" charset="0"/>
                  </a:rPr>
                  <a:t>State of Charge / %</a:t>
                </a:r>
              </a:p>
            </c:rich>
          </c:tx>
          <c:layout>
            <c:manualLayout>
              <c:xMode val="edge"/>
              <c:yMode val="edge"/>
              <c:x val="0.36849470707293874"/>
              <c:y val="0.87996095122808393"/>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954535984"/>
        <c:crosses val="autoZero"/>
        <c:crossBetween val="midCat"/>
        <c:majorUnit val="20"/>
        <c:minorUnit val="10"/>
      </c:valAx>
      <c:valAx>
        <c:axId val="954535984"/>
        <c:scaling>
          <c:orientation val="minMax"/>
          <c:max val="80"/>
          <c:min val="0"/>
        </c:scaling>
        <c:delete val="0"/>
        <c:axPos val="l"/>
        <c:title>
          <c:tx>
            <c:rich>
              <a:bodyPr rot="-54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400" dirty="0">
                    <a:solidFill>
                      <a:sysClr val="windowText" lastClr="000000"/>
                    </a:solidFill>
                    <a:latin typeface="Arial" panose="020B0604020202020204" pitchFamily="34" charset="0"/>
                    <a:cs typeface="Arial" panose="020B0604020202020204" pitchFamily="34" charset="0"/>
                  </a:rPr>
                  <a:t>Apparent activation energy / kJ mol</a:t>
                </a:r>
                <a:r>
                  <a:rPr lang="en-US" sz="1400" baseline="30000" dirty="0">
                    <a:solidFill>
                      <a:sysClr val="windowText" lastClr="000000"/>
                    </a:solidFill>
                    <a:latin typeface="Arial" panose="020B0604020202020204" pitchFamily="34" charset="0"/>
                    <a:cs typeface="Arial" panose="020B0604020202020204" pitchFamily="34" charset="0"/>
                  </a:rPr>
                  <a:t>−1</a:t>
                </a:r>
              </a:p>
            </c:rich>
          </c:tx>
          <c:layout>
            <c:manualLayout>
              <c:xMode val="edge"/>
              <c:yMode val="edge"/>
              <c:x val="4.4399993736625775E-3"/>
              <c:y val="7.6710074988957738E-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954535000"/>
        <c:crosses val="autoZero"/>
        <c:crossBetween val="midCat"/>
        <c:majorUnit val="20"/>
        <c:minorUnit val="10"/>
      </c:valAx>
      <c:valAx>
        <c:axId val="538415456"/>
        <c:scaling>
          <c:orientation val="minMax"/>
          <c:max val="80"/>
          <c:min val="0"/>
        </c:scaling>
        <c:delete val="0"/>
        <c:axPos val="r"/>
        <c:numFmt formatCode="General" sourceLinked="1"/>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8416112"/>
        <c:crosses val="max"/>
        <c:crossBetween val="midCat"/>
        <c:majorUnit val="20"/>
        <c:minorUnit val="10"/>
      </c:valAx>
      <c:valAx>
        <c:axId val="538416112"/>
        <c:scaling>
          <c:orientation val="minMax"/>
          <c:max val="100"/>
        </c:scaling>
        <c:delete val="0"/>
        <c:axPos val="t"/>
        <c:numFmt formatCode="General" sourceLinked="1"/>
        <c:majorTickMark val="in"/>
        <c:minorTickMark val="in"/>
        <c:tickLblPos val="none"/>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8415456"/>
        <c:crosses val="max"/>
        <c:crossBetween val="midCat"/>
        <c:minorUnit val="1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26888740897433"/>
          <c:y val="4.2722618003408708E-2"/>
          <c:w val="0.7290053915252015"/>
          <c:h val="0.81652659175485975"/>
        </c:manualLayout>
      </c:layout>
      <c:scatterChart>
        <c:scatterStyle val="lineMarker"/>
        <c:varyColors val="0"/>
        <c:ser>
          <c:idx val="0"/>
          <c:order val="0"/>
          <c:tx>
            <c:v>Au_Tafel</c:v>
          </c:tx>
          <c:spPr>
            <a:ln w="19050" cap="rnd">
              <a:solidFill>
                <a:srgbClr val="C00000"/>
              </a:solidFill>
              <a:round/>
            </a:ln>
            <a:effectLst/>
          </c:spPr>
          <c:marker>
            <c:symbol val="square"/>
            <c:size val="7"/>
            <c:spPr>
              <a:solidFill>
                <a:srgbClr val="C00000"/>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rgbClr val="C00000"/>
                </a:solidFill>
                <a:round/>
              </a:ln>
              <a:effectLst/>
            </c:spPr>
          </c:errBars>
          <c:errBars>
            <c:errDir val="y"/>
            <c:errBarType val="both"/>
            <c:errValType val="fixedVal"/>
            <c:noEndCap val="0"/>
            <c:val val="0"/>
            <c:spPr>
              <a:noFill/>
              <a:ln w="12700" cap="flat" cmpd="sng" algn="ctr">
                <a:solidFill>
                  <a:srgbClr val="C00000"/>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Barrier_Au_Tafel!$F$47:$F$51</c:f>
              <c:numCache>
                <c:formatCode>General</c:formatCode>
                <c:ptCount val="5"/>
                <c:pt idx="0">
                  <c:v>3067.1375147443632</c:v>
                </c:pt>
                <c:pt idx="1">
                  <c:v>3292.8212529860853</c:v>
                </c:pt>
                <c:pt idx="2">
                  <c:v>17802.603684620524</c:v>
                </c:pt>
                <c:pt idx="3">
                  <c:v>14256.95304958128</c:v>
                </c:pt>
                <c:pt idx="4">
                  <c:v>29732.618852891435</c:v>
                </c:pt>
              </c:numCache>
            </c:numRef>
          </c:yVal>
          <c:smooth val="0"/>
          <c:extLst>
            <c:ext xmlns:c16="http://schemas.microsoft.com/office/drawing/2014/chart" uri="{C3380CC4-5D6E-409C-BE32-E72D297353CC}">
              <c16:uniqueId val="{00000000-C0EE-4686-80CC-74C17033A32F}"/>
            </c:ext>
          </c:extLst>
        </c:ser>
        <c:ser>
          <c:idx val="1"/>
          <c:order val="1"/>
          <c:tx>
            <c:v>Ag_Tafel</c:v>
          </c:tx>
          <c:spPr>
            <a:ln w="19050" cap="rnd">
              <a:solidFill>
                <a:srgbClr val="0070C0"/>
              </a:solidFill>
              <a:round/>
            </a:ln>
            <a:effectLst/>
          </c:spPr>
          <c:marker>
            <c:symbol val="circle"/>
            <c:size val="7"/>
            <c:spPr>
              <a:solidFill>
                <a:srgbClr val="0070C0"/>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rgbClr val="0070C0"/>
                </a:solidFill>
                <a:round/>
              </a:ln>
              <a:effectLst/>
            </c:spPr>
          </c:errBars>
          <c:errBars>
            <c:errDir val="y"/>
            <c:errBarType val="both"/>
            <c:errValType val="fixedVal"/>
            <c:noEndCap val="0"/>
            <c:val val="0"/>
            <c:spPr>
              <a:noFill/>
              <a:ln w="12700" cap="flat" cmpd="sng" algn="ctr">
                <a:solidFill>
                  <a:srgbClr val="0070C0"/>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Barrier_Au_Tafel!$J$47:$J$51</c:f>
              <c:numCache>
                <c:formatCode>General</c:formatCode>
                <c:ptCount val="5"/>
                <c:pt idx="0">
                  <c:v>5537.5087805250632</c:v>
                </c:pt>
                <c:pt idx="1">
                  <c:v>13315.712394884471</c:v>
                </c:pt>
                <c:pt idx="2">
                  <c:v>17907.949510956947</c:v>
                </c:pt>
                <c:pt idx="3">
                  <c:v>9392.8120480019861</c:v>
                </c:pt>
                <c:pt idx="4">
                  <c:v>14391.600258679298</c:v>
                </c:pt>
              </c:numCache>
            </c:numRef>
          </c:yVal>
          <c:smooth val="0"/>
          <c:extLst>
            <c:ext xmlns:c16="http://schemas.microsoft.com/office/drawing/2014/chart" uri="{C3380CC4-5D6E-409C-BE32-E72D297353CC}">
              <c16:uniqueId val="{00000001-C0EE-4686-80CC-74C17033A32F}"/>
            </c:ext>
          </c:extLst>
        </c:ser>
        <c:ser>
          <c:idx val="2"/>
          <c:order val="2"/>
          <c:tx>
            <c:v>Cu_Tafel</c:v>
          </c:tx>
          <c:spPr>
            <a:ln w="19050" cap="rnd">
              <a:solidFill>
                <a:srgbClr val="00B050"/>
              </a:solidFill>
              <a:round/>
            </a:ln>
            <a:effectLst/>
          </c:spPr>
          <c:marker>
            <c:symbol val="triangle"/>
            <c:size val="7"/>
            <c:spPr>
              <a:solidFill>
                <a:srgbClr val="00B050"/>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rgbClr val="00B050"/>
                </a:solidFill>
                <a:round/>
              </a:ln>
              <a:effectLst/>
            </c:spPr>
          </c:errBars>
          <c:errBars>
            <c:errDir val="y"/>
            <c:errBarType val="both"/>
            <c:errValType val="fixedVal"/>
            <c:noEndCap val="0"/>
            <c:val val="0"/>
            <c:spPr>
              <a:noFill/>
              <a:ln w="12700" cap="flat" cmpd="sng" algn="ctr">
                <a:solidFill>
                  <a:srgbClr val="00B050"/>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Barrier_Au_Tafel!$N$47:$N$51</c:f>
              <c:numCache>
                <c:formatCode>General</c:formatCode>
                <c:ptCount val="5"/>
                <c:pt idx="0">
                  <c:v>1838.6741128311187</c:v>
                </c:pt>
                <c:pt idx="1">
                  <c:v>54014.078255334833</c:v>
                </c:pt>
                <c:pt idx="2">
                  <c:v>259367.17478282718</c:v>
                </c:pt>
                <c:pt idx="3">
                  <c:v>328404.05361057899</c:v>
                </c:pt>
                <c:pt idx="4">
                  <c:v>8948531.5127387382</c:v>
                </c:pt>
              </c:numCache>
            </c:numRef>
          </c:yVal>
          <c:smooth val="0"/>
          <c:extLst>
            <c:ext xmlns:c16="http://schemas.microsoft.com/office/drawing/2014/chart" uri="{C3380CC4-5D6E-409C-BE32-E72D297353CC}">
              <c16:uniqueId val="{00000002-C0EE-4686-80CC-74C17033A32F}"/>
            </c:ext>
          </c:extLst>
        </c:ser>
        <c:dLbls>
          <c:showLegendKey val="0"/>
          <c:showVal val="0"/>
          <c:showCatName val="0"/>
          <c:showSerName val="0"/>
          <c:showPercent val="0"/>
          <c:showBubbleSize val="0"/>
        </c:dLbls>
        <c:axId val="780633128"/>
        <c:axId val="780637392"/>
      </c:scatterChart>
      <c:scatterChart>
        <c:scatterStyle val="lineMarker"/>
        <c:varyColors val="0"/>
        <c:ser>
          <c:idx val="3"/>
          <c:order val="3"/>
          <c:tx>
            <c:v>GC_tafel</c:v>
          </c:tx>
          <c:spPr>
            <a:ln w="19050" cap="rnd">
              <a:solidFill>
                <a:schemeClr val="tx1"/>
              </a:solidFill>
              <a:round/>
            </a:ln>
            <a:effectLst/>
          </c:spPr>
          <c:marker>
            <c:symbol val="square"/>
            <c:size val="7"/>
            <c:spPr>
              <a:pattFill prst="pct30">
                <a:fgClr>
                  <a:schemeClr val="tx1"/>
                </a:fgClr>
                <a:bgClr>
                  <a:schemeClr val="bg1"/>
                </a:bgClr>
              </a:patt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chemeClr val="tx1"/>
                </a:solidFill>
                <a:round/>
              </a:ln>
              <a:effectLst/>
            </c:spPr>
          </c:errBars>
          <c:errBars>
            <c:errDir val="y"/>
            <c:errBarType val="both"/>
            <c:errValType val="fixedVal"/>
            <c:noEndCap val="0"/>
            <c:val val="0"/>
            <c:spPr>
              <a:noFill/>
              <a:ln w="9525" cap="flat" cmpd="sng" algn="ctr">
                <a:solidFill>
                  <a:schemeClr val="tx1">
                    <a:lumMod val="65000"/>
                    <a:lumOff val="35000"/>
                  </a:schemeClr>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Barrier_Au_Tafel!$B$47:$B$51</c:f>
              <c:numCache>
                <c:formatCode>General</c:formatCode>
                <c:ptCount val="5"/>
                <c:pt idx="0">
                  <c:v>7115.2809731697762</c:v>
                </c:pt>
                <c:pt idx="1">
                  <c:v>9996.5968594378755</c:v>
                </c:pt>
                <c:pt idx="2">
                  <c:v>179871.86225375102</c:v>
                </c:pt>
                <c:pt idx="3">
                  <c:v>4876800.8532722685</c:v>
                </c:pt>
                <c:pt idx="4">
                  <c:v>1193313824.0549879</c:v>
                </c:pt>
              </c:numCache>
            </c:numRef>
          </c:yVal>
          <c:smooth val="0"/>
          <c:extLst>
            <c:ext xmlns:c16="http://schemas.microsoft.com/office/drawing/2014/chart" uri="{C3380CC4-5D6E-409C-BE32-E72D297353CC}">
              <c16:uniqueId val="{00000003-C0EE-4686-80CC-74C17033A32F}"/>
            </c:ext>
          </c:extLst>
        </c:ser>
        <c:ser>
          <c:idx val="4"/>
          <c:order val="4"/>
          <c:tx>
            <c:v>Bi_Tafel</c:v>
          </c:tx>
          <c:spPr>
            <a:ln w="19050" cap="rnd">
              <a:solidFill>
                <a:srgbClr val="ED7D31"/>
              </a:solidFill>
              <a:round/>
            </a:ln>
            <a:effectLst/>
          </c:spPr>
          <c:marker>
            <c:symbol val="diamond"/>
            <c:size val="7"/>
            <c:spPr>
              <a:solidFill>
                <a:srgbClr val="ED7D31"/>
              </a:solid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chemeClr val="accent2"/>
                </a:solidFill>
                <a:round/>
              </a:ln>
              <a:effectLst/>
            </c:spPr>
          </c:errBars>
          <c:errBars>
            <c:errDir val="y"/>
            <c:errBarType val="both"/>
            <c:errValType val="fixedVal"/>
            <c:noEndCap val="0"/>
            <c:val val="0"/>
            <c:spPr>
              <a:noFill/>
              <a:ln w="12700" cap="flat" cmpd="sng" algn="ctr">
                <a:solidFill>
                  <a:schemeClr val="accent2"/>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Barrier_Au_Tafel!$R$47:$R$51</c:f>
              <c:numCache>
                <c:formatCode>General</c:formatCode>
                <c:ptCount val="5"/>
                <c:pt idx="0">
                  <c:v>0.95628432410183883</c:v>
                </c:pt>
                <c:pt idx="1">
                  <c:v>202.0267268929363</c:v>
                </c:pt>
                <c:pt idx="2">
                  <c:v>187.80421300706783</c:v>
                </c:pt>
                <c:pt idx="3">
                  <c:v>435.5893753843576</c:v>
                </c:pt>
                <c:pt idx="4">
                  <c:v>4467.1236422312049</c:v>
                </c:pt>
              </c:numCache>
            </c:numRef>
          </c:yVal>
          <c:smooth val="0"/>
          <c:extLst>
            <c:ext xmlns:c16="http://schemas.microsoft.com/office/drawing/2014/chart" uri="{C3380CC4-5D6E-409C-BE32-E72D297353CC}">
              <c16:uniqueId val="{00000004-C0EE-4686-80CC-74C17033A32F}"/>
            </c:ext>
          </c:extLst>
        </c:ser>
        <c:ser>
          <c:idx val="5"/>
          <c:order val="5"/>
          <c:tx>
            <c:v>EPPG_Tafel</c:v>
          </c:tx>
          <c:spPr>
            <a:ln w="19050" cap="rnd">
              <a:solidFill>
                <a:schemeClr val="tx1"/>
              </a:solidFill>
              <a:prstDash val="sysDash"/>
              <a:round/>
            </a:ln>
            <a:effectLst/>
          </c:spPr>
          <c:marker>
            <c:symbol val="square"/>
            <c:size val="7"/>
            <c:spPr>
              <a:pattFill prst="pct30">
                <a:fgClr>
                  <a:schemeClr val="tx1"/>
                </a:fgClr>
                <a:bgClr>
                  <a:schemeClr val="bg1"/>
                </a:bgClr>
              </a:pattFill>
              <a:ln w="12700">
                <a:solidFill>
                  <a:schemeClr val="tx1"/>
                </a:solidFill>
              </a:ln>
              <a:effectLst/>
            </c:spPr>
          </c:marker>
          <c:errBars>
            <c:errDir val="x"/>
            <c:errBarType val="both"/>
            <c:errValType val="cust"/>
            <c:noEndCap val="0"/>
            <c:plus>
              <c:numRef>
                <c:f>Barrier_Au_Tafel!$Q$20:$Q$24</c:f>
                <c:numCache>
                  <c:formatCode>General</c:formatCode>
                  <c:ptCount val="5"/>
                  <c:pt idx="0">
                    <c:v>0</c:v>
                  </c:pt>
                  <c:pt idx="1">
                    <c:v>2</c:v>
                  </c:pt>
                  <c:pt idx="2">
                    <c:v>2</c:v>
                  </c:pt>
                  <c:pt idx="3">
                    <c:v>2</c:v>
                  </c:pt>
                  <c:pt idx="4">
                    <c:v>2</c:v>
                  </c:pt>
                </c:numCache>
              </c:numRef>
            </c:plus>
            <c:minus>
              <c:numRef>
                <c:f>Barrier_Au_Tafel!$R$20:$R$24</c:f>
                <c:numCache>
                  <c:formatCode>General</c:formatCode>
                  <c:ptCount val="5"/>
                  <c:pt idx="0">
                    <c:v>4</c:v>
                  </c:pt>
                  <c:pt idx="1">
                    <c:v>2</c:v>
                  </c:pt>
                  <c:pt idx="2">
                    <c:v>2</c:v>
                  </c:pt>
                  <c:pt idx="3">
                    <c:v>2</c:v>
                  </c:pt>
                  <c:pt idx="4">
                    <c:v>2</c:v>
                  </c:pt>
                </c:numCache>
              </c:numRef>
            </c:minus>
            <c:spPr>
              <a:noFill/>
              <a:ln w="12700" cap="flat" cmpd="sng" algn="ctr">
                <a:solidFill>
                  <a:schemeClr val="tx1"/>
                </a:solidFill>
                <a:round/>
              </a:ln>
              <a:effectLst/>
            </c:spPr>
          </c:errBars>
          <c:errBars>
            <c:errDir val="y"/>
            <c:errBarType val="both"/>
            <c:errValType val="fixedVal"/>
            <c:noEndCap val="0"/>
            <c:val val="0"/>
            <c:spPr>
              <a:noFill/>
              <a:ln w="12700" cap="flat" cmpd="sng" algn="ctr">
                <a:solidFill>
                  <a:schemeClr val="tx1"/>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Barrier_Au_Tafel!$V$47:$V$51</c:f>
              <c:numCache>
                <c:formatCode>General</c:formatCode>
                <c:ptCount val="5"/>
                <c:pt idx="0">
                  <c:v>206695.09182831433</c:v>
                </c:pt>
                <c:pt idx="1">
                  <c:v>292.04269285838518</c:v>
                </c:pt>
                <c:pt idx="2">
                  <c:v>367.82232166111271</c:v>
                </c:pt>
                <c:pt idx="3">
                  <c:v>463.03377518993989</c:v>
                </c:pt>
                <c:pt idx="4">
                  <c:v>2340.2194827495755</c:v>
                </c:pt>
              </c:numCache>
            </c:numRef>
          </c:yVal>
          <c:smooth val="0"/>
          <c:extLst>
            <c:ext xmlns:c16="http://schemas.microsoft.com/office/drawing/2014/chart" uri="{C3380CC4-5D6E-409C-BE32-E72D297353CC}">
              <c16:uniqueId val="{00000005-C0EE-4686-80CC-74C17033A32F}"/>
            </c:ext>
          </c:extLst>
        </c:ser>
        <c:ser>
          <c:idx val="6"/>
          <c:order val="6"/>
          <c:tx>
            <c:v>W_tafel</c:v>
          </c:tx>
          <c:spPr>
            <a:ln w="19050" cap="rnd">
              <a:solidFill>
                <a:srgbClr val="7030A0"/>
              </a:solidFill>
              <a:round/>
            </a:ln>
            <a:effectLst/>
          </c:spPr>
          <c:marker>
            <c:symbol val="square"/>
            <c:size val="7"/>
            <c:spPr>
              <a:noFill/>
              <a:ln w="19050">
                <a:solidFill>
                  <a:srgbClr val="7030A0"/>
                </a:solidFill>
              </a:ln>
              <a:effectLst/>
            </c:spPr>
          </c:marker>
          <c:errBars>
            <c:errDir val="x"/>
            <c:errBarType val="both"/>
            <c:errValType val="cust"/>
            <c:noEndCap val="0"/>
            <c:plus>
              <c:numRef>
                <c:f>'Comaprison among metals and C'!$AA$3:$AA$7</c:f>
                <c:numCache>
                  <c:formatCode>General</c:formatCode>
                  <c:ptCount val="5"/>
                  <c:pt idx="0">
                    <c:v>0</c:v>
                  </c:pt>
                  <c:pt idx="1">
                    <c:v>2</c:v>
                  </c:pt>
                  <c:pt idx="2">
                    <c:v>2</c:v>
                  </c:pt>
                  <c:pt idx="3">
                    <c:v>2</c:v>
                  </c:pt>
                  <c:pt idx="4">
                    <c:v>2</c:v>
                  </c:pt>
                </c:numCache>
              </c:numRef>
            </c:plus>
            <c:minus>
              <c:numRef>
                <c:f>'Comaprison among metals and C'!$AB$3:$AB$7</c:f>
                <c:numCache>
                  <c:formatCode>General</c:formatCode>
                  <c:ptCount val="5"/>
                  <c:pt idx="0">
                    <c:v>2</c:v>
                  </c:pt>
                  <c:pt idx="1">
                    <c:v>2</c:v>
                  </c:pt>
                  <c:pt idx="2">
                    <c:v>2</c:v>
                  </c:pt>
                  <c:pt idx="3">
                    <c:v>2</c:v>
                  </c:pt>
                  <c:pt idx="4">
                    <c:v>2</c:v>
                  </c:pt>
                </c:numCache>
              </c:numRef>
            </c:minus>
            <c:spPr>
              <a:noFill/>
              <a:ln w="12700" cap="flat" cmpd="sng" algn="ctr">
                <a:solidFill>
                  <a:srgbClr val="7030A0"/>
                </a:solidFill>
                <a:round/>
              </a:ln>
              <a:effectLst/>
            </c:spPr>
          </c:errBars>
          <c:errBars>
            <c:errDir val="y"/>
            <c:errBarType val="both"/>
            <c:errValType val="fixedVal"/>
            <c:noEndCap val="0"/>
            <c:val val="0"/>
            <c:spPr>
              <a:noFill/>
              <a:ln w="12700" cap="flat" cmpd="sng" algn="ctr">
                <a:solidFill>
                  <a:srgbClr val="7030A0"/>
                </a:solidFill>
                <a:round/>
              </a:ln>
              <a:effectLst/>
            </c:spPr>
          </c:errBars>
          <c:xVal>
            <c:numRef>
              <c:f>Barrier_Au_Tafel!$A$47:$A$51</c:f>
              <c:numCache>
                <c:formatCode>General</c:formatCode>
                <c:ptCount val="5"/>
                <c:pt idx="0">
                  <c:v>100</c:v>
                </c:pt>
                <c:pt idx="1">
                  <c:v>80</c:v>
                </c:pt>
                <c:pt idx="2">
                  <c:v>50</c:v>
                </c:pt>
                <c:pt idx="3">
                  <c:v>30</c:v>
                </c:pt>
                <c:pt idx="4">
                  <c:v>10</c:v>
                </c:pt>
              </c:numCache>
            </c:numRef>
          </c:xVal>
          <c:yVal>
            <c:numRef>
              <c:f>Barrier_Au_Tafel!$Z$47:$Z$51</c:f>
              <c:numCache>
                <c:formatCode>General</c:formatCode>
                <c:ptCount val="5"/>
                <c:pt idx="0">
                  <c:v>5118.9263562533652</c:v>
                </c:pt>
                <c:pt idx="1">
                  <c:v>2100.8556644826972</c:v>
                </c:pt>
                <c:pt idx="2">
                  <c:v>164.74519375532148</c:v>
                </c:pt>
                <c:pt idx="3">
                  <c:v>1070.199116146581</c:v>
                </c:pt>
                <c:pt idx="4">
                  <c:v>43608.178847933297</c:v>
                </c:pt>
              </c:numCache>
            </c:numRef>
          </c:yVal>
          <c:smooth val="0"/>
          <c:extLst>
            <c:ext xmlns:c16="http://schemas.microsoft.com/office/drawing/2014/chart" uri="{C3380CC4-5D6E-409C-BE32-E72D297353CC}">
              <c16:uniqueId val="{00000006-C0EE-4686-80CC-74C17033A32F}"/>
            </c:ext>
          </c:extLst>
        </c:ser>
        <c:dLbls>
          <c:showLegendKey val="0"/>
          <c:showVal val="0"/>
          <c:showCatName val="0"/>
          <c:showSerName val="0"/>
          <c:showPercent val="0"/>
          <c:showBubbleSize val="0"/>
        </c:dLbls>
        <c:axId val="831498648"/>
        <c:axId val="831507176"/>
      </c:scatterChart>
      <c:valAx>
        <c:axId val="780633128"/>
        <c:scaling>
          <c:orientation val="minMax"/>
          <c:max val="100"/>
        </c:scaling>
        <c:delete val="0"/>
        <c:axPos val="b"/>
        <c:title>
          <c:tx>
            <c:rich>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dirty="0">
                    <a:solidFill>
                      <a:sysClr val="windowText" lastClr="000000"/>
                    </a:solidFill>
                    <a:latin typeface="Arial" panose="020B0604020202020204" pitchFamily="34" charset="0"/>
                    <a:cs typeface="Arial" panose="020B0604020202020204" pitchFamily="34" charset="0"/>
                  </a:rPr>
                  <a:t>State</a:t>
                </a:r>
                <a:r>
                  <a:rPr lang="en-US" sz="1600" baseline="0" dirty="0">
                    <a:solidFill>
                      <a:sysClr val="windowText" lastClr="000000"/>
                    </a:solidFill>
                    <a:latin typeface="Arial" panose="020B0604020202020204" pitchFamily="34" charset="0"/>
                    <a:cs typeface="Arial" panose="020B0604020202020204" pitchFamily="34" charset="0"/>
                  </a:rPr>
                  <a:t> of Charge / %</a:t>
                </a:r>
                <a:endParaRPr lang="en-US" sz="1600" dirty="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0.37028949086880281"/>
              <c:y val="0.91979069280415593"/>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80637392"/>
        <c:crossesAt val="0.1"/>
        <c:crossBetween val="midCat"/>
        <c:majorUnit val="20"/>
        <c:minorUnit val="10"/>
      </c:valAx>
      <c:valAx>
        <c:axId val="780637392"/>
        <c:scaling>
          <c:logBase val="10"/>
          <c:orientation val="minMax"/>
          <c:max val="10000000000"/>
          <c:min val="0.1"/>
        </c:scaling>
        <c:delete val="0"/>
        <c:axPos val="l"/>
        <c:title>
          <c:tx>
            <c:rich>
              <a:bodyPr rot="-54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400" dirty="0">
                    <a:solidFill>
                      <a:sysClr val="windowText" lastClr="000000"/>
                    </a:solidFill>
                    <a:latin typeface="Arial" panose="020B0604020202020204" pitchFamily="34" charset="0"/>
                    <a:cs typeface="Arial" panose="020B0604020202020204" pitchFamily="34" charset="0"/>
                  </a:rPr>
                  <a:t>Apparent</a:t>
                </a:r>
                <a:r>
                  <a:rPr lang="en-US" sz="1400" baseline="0" dirty="0">
                    <a:solidFill>
                      <a:sysClr val="windowText" lastClr="000000"/>
                    </a:solidFill>
                    <a:latin typeface="Arial" panose="020B0604020202020204" pitchFamily="34" charset="0"/>
                    <a:cs typeface="Arial" panose="020B0604020202020204" pitchFamily="34" charset="0"/>
                  </a:rPr>
                  <a:t> frequency factor / mA cm</a:t>
                </a:r>
                <a:r>
                  <a:rPr lang="en-US" sz="1400" baseline="30000" dirty="0">
                    <a:solidFill>
                      <a:sysClr val="windowText" lastClr="000000"/>
                    </a:solidFill>
                    <a:latin typeface="Arial" panose="020B0604020202020204" pitchFamily="34" charset="0"/>
                    <a:cs typeface="Arial" panose="020B0604020202020204" pitchFamily="34" charset="0"/>
                  </a:rPr>
                  <a:t>−2</a:t>
                </a:r>
              </a:p>
            </c:rich>
          </c:tx>
          <c:layout>
            <c:manualLayout>
              <c:xMode val="edge"/>
              <c:yMode val="edge"/>
              <c:x val="2.5418268631090823E-2"/>
              <c:y val="0.12711658728387235"/>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0"/>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80633128"/>
        <c:crosses val="autoZero"/>
        <c:crossBetween val="midCat"/>
        <c:minorUnit val="10000"/>
      </c:valAx>
      <c:valAx>
        <c:axId val="831507176"/>
        <c:scaling>
          <c:logBase val="10"/>
          <c:orientation val="minMax"/>
        </c:scaling>
        <c:delete val="0"/>
        <c:axPos val="r"/>
        <c:numFmt formatCode="General" sourceLinked="1"/>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1498648"/>
        <c:crosses val="max"/>
        <c:crossBetween val="midCat"/>
        <c:minorUnit val="10000"/>
      </c:valAx>
      <c:valAx>
        <c:axId val="831498648"/>
        <c:scaling>
          <c:orientation val="minMax"/>
          <c:max val="100"/>
        </c:scaling>
        <c:delete val="0"/>
        <c:axPos val="t"/>
        <c:numFmt formatCode="General" sourceLinked="1"/>
        <c:majorTickMark val="in"/>
        <c:minorTickMark val="in"/>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1507176"/>
        <c:crosses val="max"/>
        <c:crossBetween val="midCat"/>
        <c:minorUnit val="1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0.10925</cdr:x>
      <cdr:y>0.10362</cdr:y>
    </cdr:from>
    <cdr:to>
      <cdr:x>0.74302</cdr:x>
      <cdr:y>0.19981</cdr:y>
    </cdr:to>
    <cdr:sp macro="" textlink="">
      <cdr:nvSpPr>
        <cdr:cNvPr id="2" name="TextBox 1">
          <a:extLst xmlns:a="http://schemas.openxmlformats.org/drawingml/2006/main">
            <a:ext uri="{FF2B5EF4-FFF2-40B4-BE49-F238E27FC236}">
              <a16:creationId xmlns:a16="http://schemas.microsoft.com/office/drawing/2014/main" id="{1F60EAEB-914D-2F36-4F30-3F3C618A6A37}"/>
            </a:ext>
          </a:extLst>
        </cdr:cNvPr>
        <cdr:cNvSpPr txBox="1"/>
      </cdr:nvSpPr>
      <cdr:spPr>
        <a:xfrm xmlns:a="http://schemas.openxmlformats.org/drawingml/2006/main">
          <a:off x="299684" y="284255"/>
          <a:ext cx="1738558" cy="26386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ysClr val="windowText" lastClr="000000"/>
              </a:solidFill>
              <a:latin typeface="Arial" panose="020B0604020202020204" pitchFamily="34" charset="0"/>
              <a:cs typeface="Arial" panose="020B0604020202020204" pitchFamily="34" charset="0"/>
            </a:rPr>
            <a:t>Electron</a:t>
          </a:r>
          <a:r>
            <a:rPr lang="en-US" sz="1800" baseline="0" dirty="0">
              <a:solidFill>
                <a:sysClr val="windowText" lastClr="000000"/>
              </a:solidFill>
              <a:latin typeface="Arial" panose="020B0604020202020204" pitchFamily="34" charset="0"/>
              <a:cs typeface="Arial" panose="020B0604020202020204" pitchFamily="34" charset="0"/>
            </a:rPr>
            <a:t> Transfer </a:t>
          </a:r>
          <a:r>
            <a:rPr lang="en-US" sz="1800" dirty="0">
              <a:solidFill>
                <a:sysClr val="windowText" lastClr="000000"/>
              </a:solidFill>
              <a:latin typeface="Arial" panose="020B0604020202020204" pitchFamily="34" charset="0"/>
              <a:cs typeface="Arial" panose="020B0604020202020204" pitchFamily="34" charset="0"/>
            </a:rPr>
            <a:t>Step RDS</a:t>
          </a:r>
        </a:p>
      </cdr:txBody>
    </cdr:sp>
  </cdr:relSizeAnchor>
</c:userShapes>
</file>

<file path=ppt/drawings/drawing2.xml><?xml version="1.0" encoding="utf-8"?>
<c:userShapes xmlns:c="http://schemas.openxmlformats.org/drawingml/2006/chart">
  <cdr:relSizeAnchor xmlns:cdr="http://schemas.openxmlformats.org/drawingml/2006/chartDrawing">
    <cdr:from>
      <cdr:x>0.11983</cdr:x>
      <cdr:y>0.12024</cdr:y>
    </cdr:from>
    <cdr:to>
      <cdr:x>0.79093</cdr:x>
      <cdr:y>0.20705</cdr:y>
    </cdr:to>
    <cdr:sp macro="" textlink="">
      <cdr:nvSpPr>
        <cdr:cNvPr id="2" name="TextBox 1">
          <a:extLst xmlns:a="http://schemas.openxmlformats.org/drawingml/2006/main">
            <a:ext uri="{FF2B5EF4-FFF2-40B4-BE49-F238E27FC236}">
              <a16:creationId xmlns:a16="http://schemas.microsoft.com/office/drawing/2014/main" id="{BED56C4C-E949-57BF-5941-3C20A9A0AF82}"/>
            </a:ext>
          </a:extLst>
        </cdr:cNvPr>
        <cdr:cNvSpPr txBox="1"/>
      </cdr:nvSpPr>
      <cdr:spPr>
        <a:xfrm xmlns:a="http://schemas.openxmlformats.org/drawingml/2006/main">
          <a:off x="301835" y="336227"/>
          <a:ext cx="1690449" cy="24274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ysClr val="windowText" lastClr="000000"/>
              </a:solidFill>
              <a:latin typeface="Arial" panose="020B0604020202020204" pitchFamily="34" charset="0"/>
              <a:cs typeface="Arial" panose="020B0604020202020204" pitchFamily="34" charset="0"/>
            </a:rPr>
            <a:t>Electron</a:t>
          </a:r>
          <a:r>
            <a:rPr lang="en-US" sz="1800" baseline="0" dirty="0">
              <a:solidFill>
                <a:sysClr val="windowText" lastClr="000000"/>
              </a:solidFill>
              <a:latin typeface="Arial" panose="020B0604020202020204" pitchFamily="34" charset="0"/>
              <a:cs typeface="Arial" panose="020B0604020202020204" pitchFamily="34" charset="0"/>
            </a:rPr>
            <a:t> Transfer </a:t>
          </a:r>
          <a:r>
            <a:rPr lang="en-US" sz="1800" dirty="0">
              <a:solidFill>
                <a:sysClr val="windowText" lastClr="000000"/>
              </a:solidFill>
              <a:latin typeface="Arial" panose="020B0604020202020204" pitchFamily="34" charset="0"/>
              <a:cs typeface="Arial" panose="020B0604020202020204" pitchFamily="34" charset="0"/>
            </a:rPr>
            <a:t>Step RDS</a:t>
          </a:r>
        </a:p>
      </cdr:txBody>
    </cdr:sp>
  </cdr:relSizeAnchor>
</c:userShapes>
</file>

<file path=ppt/drawings/drawing3.xml><?xml version="1.0" encoding="utf-8"?>
<c:userShapes xmlns:c="http://schemas.openxmlformats.org/drawingml/2006/chart">
  <cdr:relSizeAnchor xmlns:cdr="http://schemas.openxmlformats.org/drawingml/2006/chartDrawing">
    <cdr:from>
      <cdr:x>0.12051</cdr:x>
      <cdr:y>0.06711</cdr:y>
    </cdr:from>
    <cdr:to>
      <cdr:x>0.60662</cdr:x>
      <cdr:y>0.15392</cdr:y>
    </cdr:to>
    <cdr:sp macro="" textlink="">
      <cdr:nvSpPr>
        <cdr:cNvPr id="2" name="TextBox 1">
          <a:extLst xmlns:a="http://schemas.openxmlformats.org/drawingml/2006/main">
            <a:ext uri="{FF2B5EF4-FFF2-40B4-BE49-F238E27FC236}">
              <a16:creationId xmlns:a16="http://schemas.microsoft.com/office/drawing/2014/main" id="{542EE1F3-8C80-3D3E-31B9-6A414C5069F3}"/>
            </a:ext>
          </a:extLst>
        </cdr:cNvPr>
        <cdr:cNvSpPr txBox="1"/>
      </cdr:nvSpPr>
      <cdr:spPr>
        <a:xfrm xmlns:a="http://schemas.openxmlformats.org/drawingml/2006/main">
          <a:off x="308721" y="174707"/>
          <a:ext cx="1245348" cy="2260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dirty="0">
              <a:solidFill>
                <a:sysClr val="windowText" lastClr="000000"/>
              </a:solidFill>
              <a:latin typeface="Arial" panose="020B0604020202020204" pitchFamily="34" charset="0"/>
              <a:cs typeface="Arial" panose="020B0604020202020204" pitchFamily="34" charset="0"/>
            </a:rPr>
            <a:t>Electron</a:t>
          </a:r>
          <a:r>
            <a:rPr lang="en-US" sz="1800" baseline="0" dirty="0">
              <a:solidFill>
                <a:sysClr val="windowText" lastClr="000000"/>
              </a:solidFill>
              <a:latin typeface="Arial" panose="020B0604020202020204" pitchFamily="34" charset="0"/>
              <a:cs typeface="Arial" panose="020B0604020202020204" pitchFamily="34" charset="0"/>
            </a:rPr>
            <a:t> Transfer</a:t>
          </a:r>
          <a:r>
            <a:rPr lang="en-US" sz="1800" dirty="0">
              <a:solidFill>
                <a:sysClr val="windowText" lastClr="000000"/>
              </a:solidFill>
              <a:latin typeface="Arial" panose="020B0604020202020204" pitchFamily="34" charset="0"/>
              <a:cs typeface="Arial" panose="020B0604020202020204" pitchFamily="34" charset="0"/>
            </a:rPr>
            <a:t> Step RDS</a:t>
          </a:r>
        </a:p>
      </cdr:txBody>
    </cdr:sp>
  </cdr:relSizeAnchor>
</c:userShapes>
</file>

<file path=ppt/drawings/drawing4.xml><?xml version="1.0" encoding="utf-8"?>
<c:userShapes xmlns:c="http://schemas.openxmlformats.org/drawingml/2006/chart">
  <cdr:relSizeAnchor xmlns:cdr="http://schemas.openxmlformats.org/drawingml/2006/chartDrawing">
    <cdr:from>
      <cdr:x>0.62136</cdr:x>
      <cdr:y>0.35709</cdr:y>
    </cdr:from>
    <cdr:to>
      <cdr:x>0.71641</cdr:x>
      <cdr:y>0.43372</cdr:y>
    </cdr:to>
    <cdr:sp macro="" textlink="">
      <cdr:nvSpPr>
        <cdr:cNvPr id="23" name="TextBox 8"/>
        <cdr:cNvSpPr txBox="1"/>
      </cdr:nvSpPr>
      <cdr:spPr>
        <a:xfrm xmlns:a="http://schemas.openxmlformats.org/drawingml/2006/main">
          <a:off x="2272672" y="1089654"/>
          <a:ext cx="347664" cy="23383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C00000"/>
              </a:solidFill>
              <a:latin typeface="Arial" panose="020B0604020202020204" pitchFamily="34" charset="0"/>
              <a:cs typeface="Arial" panose="020B0604020202020204" pitchFamily="34" charset="0"/>
            </a:rPr>
            <a:t>Au</a:t>
          </a:r>
          <a:endParaRPr lang="en-US" sz="1600" baseline="-25000" dirty="0">
            <a:solidFill>
              <a:srgbClr val="C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0.60364</cdr:x>
      <cdr:y>0.32836</cdr:y>
    </cdr:from>
    <cdr:to>
      <cdr:x>0.64603</cdr:x>
      <cdr:y>0.39004</cdr:y>
    </cdr:to>
    <cdr:cxnSp macro="">
      <cdr:nvCxnSpPr>
        <cdr:cNvPr id="26" name="Straight Arrow Connector 25">
          <a:extLst xmlns:a="http://schemas.openxmlformats.org/drawingml/2006/main">
            <a:ext uri="{FF2B5EF4-FFF2-40B4-BE49-F238E27FC236}">
              <a16:creationId xmlns:a16="http://schemas.microsoft.com/office/drawing/2014/main" id="{6BA29A0C-765A-469A-AAEA-BB0C7A49EDAA}"/>
            </a:ext>
          </a:extLst>
        </cdr:cNvPr>
        <cdr:cNvCxnSpPr/>
      </cdr:nvCxnSpPr>
      <cdr:spPr>
        <a:xfrm xmlns:a="http://schemas.openxmlformats.org/drawingml/2006/main" flipH="1" flipV="1">
          <a:off x="2207855" y="1001982"/>
          <a:ext cx="155051" cy="188227"/>
        </a:xfrm>
        <a:prstGeom xmlns:a="http://schemas.openxmlformats.org/drawingml/2006/main" prst="straightConnector1">
          <a:avLst/>
        </a:prstGeom>
        <a:ln xmlns:a="http://schemas.openxmlformats.org/drawingml/2006/main" w="1905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0.23615</cdr:x>
      <cdr:y>0.34487</cdr:y>
    </cdr:from>
    <cdr:to>
      <cdr:x>0.32562</cdr:x>
      <cdr:y>0.42476</cdr:y>
    </cdr:to>
    <cdr:sp macro="" textlink="">
      <cdr:nvSpPr>
        <cdr:cNvPr id="27" name="TextBox 8"/>
        <cdr:cNvSpPr txBox="1"/>
      </cdr:nvSpPr>
      <cdr:spPr>
        <a:xfrm xmlns:a="http://schemas.openxmlformats.org/drawingml/2006/main">
          <a:off x="863744" y="1052381"/>
          <a:ext cx="327237" cy="24377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0070C0"/>
              </a:solidFill>
              <a:latin typeface="Arial" panose="020B0604020202020204" pitchFamily="34" charset="0"/>
              <a:cs typeface="Arial" panose="020B0604020202020204" pitchFamily="34" charset="0"/>
            </a:rPr>
            <a:t>Ag </a:t>
          </a:r>
          <a:endParaRPr lang="en-US" sz="1600" baseline="-25000" dirty="0">
            <a:solidFill>
              <a:srgbClr val="0070C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0.30821</cdr:x>
      <cdr:y>0.32285</cdr:y>
    </cdr:from>
    <cdr:to>
      <cdr:x>0.34244</cdr:x>
      <cdr:y>0.37564</cdr:y>
    </cdr:to>
    <cdr:cxnSp macro="">
      <cdr:nvCxnSpPr>
        <cdr:cNvPr id="28" name="Straight Arrow Connector 27">
          <a:extLst xmlns:a="http://schemas.openxmlformats.org/drawingml/2006/main">
            <a:ext uri="{FF2B5EF4-FFF2-40B4-BE49-F238E27FC236}">
              <a16:creationId xmlns:a16="http://schemas.microsoft.com/office/drawing/2014/main" id="{E593EC2F-997E-4616-B640-641415330F4A}"/>
            </a:ext>
          </a:extLst>
        </cdr:cNvPr>
        <cdr:cNvCxnSpPr/>
      </cdr:nvCxnSpPr>
      <cdr:spPr>
        <a:xfrm xmlns:a="http://schemas.openxmlformats.org/drawingml/2006/main" flipV="1">
          <a:off x="1127295" y="985180"/>
          <a:ext cx="125223" cy="161084"/>
        </a:xfrm>
        <a:prstGeom xmlns:a="http://schemas.openxmlformats.org/drawingml/2006/main" prst="straightConnector1">
          <a:avLst/>
        </a:prstGeom>
        <a:ln xmlns:a="http://schemas.openxmlformats.org/drawingml/2006/main" w="19050">
          <a:solidFill>
            <a:srgbClr val="0070C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0.54404</cdr:x>
      <cdr:y>0.2271</cdr:y>
    </cdr:from>
    <cdr:to>
      <cdr:x>0.58279</cdr:x>
      <cdr:y>0.29479</cdr:y>
    </cdr:to>
    <cdr:cxnSp macro="">
      <cdr:nvCxnSpPr>
        <cdr:cNvPr id="29" name="Straight Arrow Connector 28">
          <a:extLst xmlns:a="http://schemas.openxmlformats.org/drawingml/2006/main">
            <a:ext uri="{FF2B5EF4-FFF2-40B4-BE49-F238E27FC236}">
              <a16:creationId xmlns:a16="http://schemas.microsoft.com/office/drawing/2014/main" id="{E556FB24-8F6C-4574-ACD0-32FDFA18E9EF}"/>
            </a:ext>
          </a:extLst>
        </cdr:cNvPr>
        <cdr:cNvCxnSpPr/>
      </cdr:nvCxnSpPr>
      <cdr:spPr>
        <a:xfrm xmlns:a="http://schemas.openxmlformats.org/drawingml/2006/main">
          <a:off x="1989877" y="693011"/>
          <a:ext cx="141746" cy="206532"/>
        </a:xfrm>
        <a:prstGeom xmlns:a="http://schemas.openxmlformats.org/drawingml/2006/main" prst="straightConnector1">
          <a:avLst/>
        </a:prstGeom>
        <a:ln xmlns:a="http://schemas.openxmlformats.org/drawingml/2006/main" w="19050">
          <a:solidFill>
            <a:srgbClr val="00B05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0.46179</cdr:x>
      <cdr:y>0.17264</cdr:y>
    </cdr:from>
    <cdr:to>
      <cdr:x>0.57485</cdr:x>
      <cdr:y>0.23037</cdr:y>
    </cdr:to>
    <cdr:sp macro="" textlink="">
      <cdr:nvSpPr>
        <cdr:cNvPr id="30" name="TextBox 8"/>
        <cdr:cNvSpPr txBox="1"/>
      </cdr:nvSpPr>
      <cdr:spPr>
        <a:xfrm xmlns:a="http://schemas.openxmlformats.org/drawingml/2006/main">
          <a:off x="1689029" y="526816"/>
          <a:ext cx="413528" cy="17616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00B050"/>
              </a:solidFill>
              <a:latin typeface="Arial" panose="020B0604020202020204" pitchFamily="34" charset="0"/>
              <a:cs typeface="Arial" panose="020B0604020202020204" pitchFamily="34" charset="0"/>
            </a:rPr>
            <a:t>Cu</a:t>
          </a:r>
          <a:endParaRPr lang="en-US" sz="1600" baseline="-25000" dirty="0">
            <a:solidFill>
              <a:srgbClr val="00B05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0.59961</cdr:x>
      <cdr:y>0.45436</cdr:y>
    </cdr:from>
    <cdr:to>
      <cdr:x>0.65211</cdr:x>
      <cdr:y>0.50936</cdr:y>
    </cdr:to>
    <cdr:cxnSp macro="">
      <cdr:nvCxnSpPr>
        <cdr:cNvPr id="13" name="Straight Arrow Connector 12">
          <a:extLst xmlns:a="http://schemas.openxmlformats.org/drawingml/2006/main">
            <a:ext uri="{FF2B5EF4-FFF2-40B4-BE49-F238E27FC236}">
              <a16:creationId xmlns:a16="http://schemas.microsoft.com/office/drawing/2014/main" id="{89819439-6C3A-4570-9BFE-4B0A61B98422}"/>
            </a:ext>
          </a:extLst>
        </cdr:cNvPr>
        <cdr:cNvCxnSpPr/>
      </cdr:nvCxnSpPr>
      <cdr:spPr>
        <a:xfrm xmlns:a="http://schemas.openxmlformats.org/drawingml/2006/main" flipH="1" flipV="1">
          <a:off x="2193137" y="1386475"/>
          <a:ext cx="192024" cy="167833"/>
        </a:xfrm>
        <a:prstGeom xmlns:a="http://schemas.openxmlformats.org/drawingml/2006/main" prst="straightConnector1">
          <a:avLst/>
        </a:prstGeom>
        <a:ln xmlns:a="http://schemas.openxmlformats.org/drawingml/2006/main" w="19050">
          <a:solidFill>
            <a:schemeClr val="accent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0.62923</cdr:x>
      <cdr:y>0.48667</cdr:y>
    </cdr:from>
    <cdr:to>
      <cdr:x>0.73252</cdr:x>
      <cdr:y>0.54765</cdr:y>
    </cdr:to>
    <cdr:sp macro="" textlink="">
      <cdr:nvSpPr>
        <cdr:cNvPr id="15" name="TextBox 8">
          <a:extLst xmlns:a="http://schemas.openxmlformats.org/drawingml/2006/main">
            <a:ext uri="{FF2B5EF4-FFF2-40B4-BE49-F238E27FC236}">
              <a16:creationId xmlns:a16="http://schemas.microsoft.com/office/drawing/2014/main" id="{C68EDBC7-F2AB-48B8-902D-F723CC3D15C5}"/>
            </a:ext>
          </a:extLst>
        </cdr:cNvPr>
        <cdr:cNvSpPr txBox="1"/>
      </cdr:nvSpPr>
      <cdr:spPr>
        <a:xfrm xmlns:a="http://schemas.openxmlformats.org/drawingml/2006/main">
          <a:off x="2301456" y="1485068"/>
          <a:ext cx="377794" cy="18608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aseline="0" dirty="0">
              <a:solidFill>
                <a:schemeClr val="accent2"/>
              </a:solidFill>
              <a:latin typeface="Arial" panose="020B0604020202020204" pitchFamily="34" charset="0"/>
              <a:cs typeface="Arial" panose="020B0604020202020204" pitchFamily="34" charset="0"/>
            </a:rPr>
            <a:t>Bi</a:t>
          </a:r>
          <a:endParaRPr lang="en-US" sz="1600" baseline="-25000" dirty="0">
            <a:solidFill>
              <a:schemeClr val="accent2"/>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0.56429</cdr:x>
      <cdr:y>0.57428</cdr:y>
    </cdr:from>
    <cdr:to>
      <cdr:x>0.58997</cdr:x>
      <cdr:y>0.62014</cdr:y>
    </cdr:to>
    <cdr:cxnSp macro="">
      <cdr:nvCxnSpPr>
        <cdr:cNvPr id="24" name="Straight Arrow Connector 23">
          <a:extLst xmlns:a="http://schemas.openxmlformats.org/drawingml/2006/main">
            <a:ext uri="{FF2B5EF4-FFF2-40B4-BE49-F238E27FC236}">
              <a16:creationId xmlns:a16="http://schemas.microsoft.com/office/drawing/2014/main" id="{394CEE34-1839-4C1A-BE47-FC46DA127048}"/>
            </a:ext>
          </a:extLst>
        </cdr:cNvPr>
        <cdr:cNvCxnSpPr/>
      </cdr:nvCxnSpPr>
      <cdr:spPr>
        <a:xfrm xmlns:a="http://schemas.openxmlformats.org/drawingml/2006/main">
          <a:off x="2063930" y="1752406"/>
          <a:ext cx="93953" cy="139951"/>
        </a:xfrm>
        <a:prstGeom xmlns:a="http://schemas.openxmlformats.org/drawingml/2006/main" prst="straightConnector1">
          <a:avLst/>
        </a:prstGeom>
        <a:ln xmlns:a="http://schemas.openxmlformats.org/drawingml/2006/main" w="19050">
          <a:solidFill>
            <a:schemeClr val="tx1"/>
          </a:solidFill>
          <a:prstDash val="sys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0.42596</cdr:x>
      <cdr:y>0.71056</cdr:y>
    </cdr:from>
    <cdr:to>
      <cdr:x>0.45352</cdr:x>
      <cdr:y>0.77417</cdr:y>
    </cdr:to>
    <cdr:cxnSp macro="">
      <cdr:nvCxnSpPr>
        <cdr:cNvPr id="31" name="Straight Arrow Connector 30">
          <a:extLst xmlns:a="http://schemas.openxmlformats.org/drawingml/2006/main">
            <a:ext uri="{FF2B5EF4-FFF2-40B4-BE49-F238E27FC236}">
              <a16:creationId xmlns:a16="http://schemas.microsoft.com/office/drawing/2014/main" id="{5A27688F-4751-4291-BA5B-189AD5C677E6}"/>
            </a:ext>
          </a:extLst>
        </cdr:cNvPr>
        <cdr:cNvCxnSpPr/>
      </cdr:nvCxnSpPr>
      <cdr:spPr>
        <a:xfrm xmlns:a="http://schemas.openxmlformats.org/drawingml/2006/main">
          <a:off x="1557999" y="2168270"/>
          <a:ext cx="100798" cy="194124"/>
        </a:xfrm>
        <a:prstGeom xmlns:a="http://schemas.openxmlformats.org/drawingml/2006/main" prst="straightConnector1">
          <a:avLst/>
        </a:prstGeom>
        <a:ln xmlns:a="http://schemas.openxmlformats.org/drawingml/2006/main" w="19050">
          <a:solidFill>
            <a:schemeClr val="tx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0.5806</cdr:x>
      <cdr:y>0.13962</cdr:y>
    </cdr:from>
    <cdr:to>
      <cdr:x>0.6111</cdr:x>
      <cdr:y>0.19143</cdr:y>
    </cdr:to>
    <cdr:cxnSp macro="">
      <cdr:nvCxnSpPr>
        <cdr:cNvPr id="35" name="Straight Arrow Connector 34">
          <a:extLst xmlns:a="http://schemas.openxmlformats.org/drawingml/2006/main">
            <a:ext uri="{FF2B5EF4-FFF2-40B4-BE49-F238E27FC236}">
              <a16:creationId xmlns:a16="http://schemas.microsoft.com/office/drawing/2014/main" id="{A5C62650-87C2-4A1C-9FF7-D7A2A7E08A86}"/>
            </a:ext>
          </a:extLst>
        </cdr:cNvPr>
        <cdr:cNvCxnSpPr/>
      </cdr:nvCxnSpPr>
      <cdr:spPr>
        <a:xfrm xmlns:a="http://schemas.openxmlformats.org/drawingml/2006/main" flipH="1" flipV="1">
          <a:off x="2123588" y="426046"/>
          <a:ext cx="111566" cy="158107"/>
        </a:xfrm>
        <a:prstGeom xmlns:a="http://schemas.openxmlformats.org/drawingml/2006/main" prst="straightConnector1">
          <a:avLst/>
        </a:prstGeom>
        <a:ln xmlns:a="http://schemas.openxmlformats.org/drawingml/2006/main" w="19050">
          <a:solidFill>
            <a:srgbClr val="7030A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0.58388</cdr:x>
      <cdr:y>0.17001</cdr:y>
    </cdr:from>
    <cdr:to>
      <cdr:x>0.67741</cdr:x>
      <cdr:y>0.231</cdr:y>
    </cdr:to>
    <cdr:sp macro="" textlink="">
      <cdr:nvSpPr>
        <cdr:cNvPr id="38" name="TextBox 8">
          <a:extLst xmlns:a="http://schemas.openxmlformats.org/drawingml/2006/main">
            <a:ext uri="{FF2B5EF4-FFF2-40B4-BE49-F238E27FC236}">
              <a16:creationId xmlns:a16="http://schemas.microsoft.com/office/drawing/2014/main" id="{B5E39665-057F-468E-89F0-FDDB53BBBBCA}"/>
            </a:ext>
          </a:extLst>
        </cdr:cNvPr>
        <cdr:cNvSpPr txBox="1"/>
      </cdr:nvSpPr>
      <cdr:spPr>
        <a:xfrm xmlns:a="http://schemas.openxmlformats.org/drawingml/2006/main">
          <a:off x="2135598" y="518794"/>
          <a:ext cx="342095" cy="18611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7030A0"/>
              </a:solidFill>
              <a:latin typeface="Arial" panose="020B0604020202020204" pitchFamily="34" charset="0"/>
              <a:cs typeface="Arial" panose="020B0604020202020204" pitchFamily="34" charset="0"/>
            </a:rPr>
            <a:t>W </a:t>
          </a:r>
          <a:endParaRPr lang="en-US" sz="1600" baseline="-25000" dirty="0">
            <a:solidFill>
              <a:srgbClr val="7030A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0.26642</cdr:x>
      <cdr:y>0.47128</cdr:y>
    </cdr:from>
    <cdr:to>
      <cdr:x>0.5813</cdr:x>
      <cdr:y>0.60244</cdr:y>
    </cdr:to>
    <cdr:sp macro="" textlink="">
      <cdr:nvSpPr>
        <cdr:cNvPr id="39" name="TextBox 8">
          <a:extLst xmlns:a="http://schemas.openxmlformats.org/drawingml/2006/main">
            <a:ext uri="{FF2B5EF4-FFF2-40B4-BE49-F238E27FC236}">
              <a16:creationId xmlns:a16="http://schemas.microsoft.com/office/drawing/2014/main" id="{43369918-9370-4121-8E2D-E03B700090B8}"/>
            </a:ext>
          </a:extLst>
        </cdr:cNvPr>
        <cdr:cNvSpPr txBox="1"/>
      </cdr:nvSpPr>
      <cdr:spPr>
        <a:xfrm xmlns:a="http://schemas.openxmlformats.org/drawingml/2006/main">
          <a:off x="974444" y="1438108"/>
          <a:ext cx="1151705" cy="40023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Edge Plane </a:t>
          </a:r>
        </a:p>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Pyrolytic Graphite</a:t>
          </a:r>
          <a:endParaRPr lang="en-US" sz="1400" baseline="-25000" dirty="0">
            <a:solidFill>
              <a:sysClr val="windowText" lastClr="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0.29372</cdr:x>
      <cdr:y>0.6406</cdr:y>
    </cdr:from>
    <cdr:to>
      <cdr:x>0.57931</cdr:x>
      <cdr:y>0.7134</cdr:y>
    </cdr:to>
    <cdr:sp macro="" textlink="">
      <cdr:nvSpPr>
        <cdr:cNvPr id="42" name="TextBox 8">
          <a:extLst xmlns:a="http://schemas.openxmlformats.org/drawingml/2006/main">
            <a:ext uri="{FF2B5EF4-FFF2-40B4-BE49-F238E27FC236}">
              <a16:creationId xmlns:a16="http://schemas.microsoft.com/office/drawing/2014/main" id="{F4C5B835-62D6-4597-9156-7A09DB3A0D95}"/>
            </a:ext>
          </a:extLst>
        </cdr:cNvPr>
        <cdr:cNvSpPr txBox="1"/>
      </cdr:nvSpPr>
      <cdr:spPr>
        <a:xfrm xmlns:a="http://schemas.openxmlformats.org/drawingml/2006/main">
          <a:off x="1074327" y="1954790"/>
          <a:ext cx="1044573" cy="22216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Glassy Carbon</a:t>
          </a:r>
          <a:endParaRPr lang="en-US" sz="1400" baseline="-25000" dirty="0">
            <a:solidFill>
              <a:sysClr val="windowText" lastClr="000000"/>
            </a:solidFill>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0.31152</cdr:x>
      <cdr:y>0.12422</cdr:y>
    </cdr:from>
    <cdr:to>
      <cdr:x>0.62402</cdr:x>
      <cdr:y>0.20234</cdr:y>
    </cdr:to>
    <cdr:sp macro="" textlink="">
      <cdr:nvSpPr>
        <cdr:cNvPr id="2" name="TextBox 1"/>
        <cdr:cNvSpPr txBox="1"/>
      </cdr:nvSpPr>
      <cdr:spPr>
        <a:xfrm xmlns:a="http://schemas.openxmlformats.org/drawingml/2006/main">
          <a:off x="935056" y="378268"/>
          <a:ext cx="937992" cy="23788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solidFill>
                <a:sysClr val="windowText" lastClr="000000"/>
              </a:solidFill>
              <a:latin typeface="Arial" panose="020B0604020202020204" pitchFamily="34" charset="0"/>
              <a:cs typeface="Arial" panose="020B0604020202020204" pitchFamily="34" charset="0"/>
            </a:rPr>
            <a:t>Glassy Carbon</a:t>
          </a:r>
        </a:p>
      </cdr:txBody>
    </cdr:sp>
  </cdr:relSizeAnchor>
  <cdr:relSizeAnchor xmlns:cdr="http://schemas.openxmlformats.org/drawingml/2006/chartDrawing">
    <cdr:from>
      <cdr:x>0.28218</cdr:x>
      <cdr:y>0.36099</cdr:y>
    </cdr:from>
    <cdr:to>
      <cdr:x>0.3863</cdr:x>
      <cdr:y>0.42666</cdr:y>
    </cdr:to>
    <cdr:sp macro="" textlink="">
      <cdr:nvSpPr>
        <cdr:cNvPr id="3" name="TextBox 2"/>
        <cdr:cNvSpPr txBox="1"/>
      </cdr:nvSpPr>
      <cdr:spPr>
        <a:xfrm xmlns:a="http://schemas.openxmlformats.org/drawingml/2006/main">
          <a:off x="846979" y="1099246"/>
          <a:ext cx="312524" cy="1999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rgbClr val="C00000"/>
              </a:solidFill>
              <a:latin typeface="Arial" panose="020B0604020202020204" pitchFamily="34" charset="0"/>
              <a:cs typeface="Arial" panose="020B0604020202020204" pitchFamily="34" charset="0"/>
            </a:rPr>
            <a:t>Au</a:t>
          </a:r>
        </a:p>
      </cdr:txBody>
    </cdr:sp>
  </cdr:relSizeAnchor>
  <cdr:relSizeAnchor xmlns:cdr="http://schemas.openxmlformats.org/drawingml/2006/chartDrawing">
    <cdr:from>
      <cdr:x>0.40168</cdr:x>
      <cdr:y>0.18986</cdr:y>
    </cdr:from>
    <cdr:to>
      <cdr:x>0.43564</cdr:x>
      <cdr:y>0.26053</cdr:y>
    </cdr:to>
    <cdr:cxnSp macro="">
      <cdr:nvCxnSpPr>
        <cdr:cNvPr id="5" name="Straight Arrow Connector 4">
          <a:extLst xmlns:a="http://schemas.openxmlformats.org/drawingml/2006/main">
            <a:ext uri="{FF2B5EF4-FFF2-40B4-BE49-F238E27FC236}">
              <a16:creationId xmlns:a16="http://schemas.microsoft.com/office/drawing/2014/main" id="{31AD7220-15FF-4ECB-9B25-BA6092756F14}"/>
            </a:ext>
          </a:extLst>
        </cdr:cNvPr>
        <cdr:cNvCxnSpPr/>
      </cdr:nvCxnSpPr>
      <cdr:spPr>
        <a:xfrm xmlns:a="http://schemas.openxmlformats.org/drawingml/2006/main" flipH="1">
          <a:off x="1205682" y="578143"/>
          <a:ext cx="101926" cy="215208"/>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0.33298</cdr:x>
      <cdr:y>0.42545</cdr:y>
    </cdr:from>
    <cdr:to>
      <cdr:x>0.34193</cdr:x>
      <cdr:y>0.53094</cdr:y>
    </cdr:to>
    <cdr:cxnSp macro="">
      <cdr:nvCxnSpPr>
        <cdr:cNvPr id="9" name="Straight Arrow Connector 8">
          <a:extLst xmlns:a="http://schemas.openxmlformats.org/drawingml/2006/main">
            <a:ext uri="{FF2B5EF4-FFF2-40B4-BE49-F238E27FC236}">
              <a16:creationId xmlns:a16="http://schemas.microsoft.com/office/drawing/2014/main" id="{05C1FB49-406B-414B-8588-9D2C9913BFEF}"/>
            </a:ext>
          </a:extLst>
        </cdr:cNvPr>
        <cdr:cNvCxnSpPr/>
      </cdr:nvCxnSpPr>
      <cdr:spPr>
        <a:xfrm xmlns:a="http://schemas.openxmlformats.org/drawingml/2006/main">
          <a:off x="999472" y="1295555"/>
          <a:ext cx="26864" cy="321229"/>
        </a:xfrm>
        <a:prstGeom xmlns:a="http://schemas.openxmlformats.org/drawingml/2006/main" prst="straightConnector1">
          <a:avLst/>
        </a:prstGeom>
        <a:ln xmlns:a="http://schemas.openxmlformats.org/drawingml/2006/main" w="1905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0.247</cdr:x>
      <cdr:y>0.63542</cdr:y>
    </cdr:from>
    <cdr:to>
      <cdr:x>0.35391</cdr:x>
      <cdr:y>0.70942</cdr:y>
    </cdr:to>
    <cdr:sp macro="" textlink="">
      <cdr:nvSpPr>
        <cdr:cNvPr id="12" name="TextBox 1"/>
        <cdr:cNvSpPr txBox="1"/>
      </cdr:nvSpPr>
      <cdr:spPr>
        <a:xfrm xmlns:a="http://schemas.openxmlformats.org/drawingml/2006/main">
          <a:off x="741377" y="1934917"/>
          <a:ext cx="320899" cy="22533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0070C0"/>
              </a:solidFill>
              <a:latin typeface="Arial" panose="020B0604020202020204" pitchFamily="34" charset="0"/>
              <a:cs typeface="Arial" panose="020B0604020202020204" pitchFamily="34" charset="0"/>
            </a:rPr>
            <a:t>Ag</a:t>
          </a:r>
        </a:p>
      </cdr:txBody>
    </cdr:sp>
  </cdr:relSizeAnchor>
  <cdr:relSizeAnchor xmlns:cdr="http://schemas.openxmlformats.org/drawingml/2006/chartDrawing">
    <cdr:from>
      <cdr:x>0.30823</cdr:x>
      <cdr:y>0.57502</cdr:y>
    </cdr:from>
    <cdr:to>
      <cdr:x>0.30823</cdr:x>
      <cdr:y>0.66061</cdr:y>
    </cdr:to>
    <cdr:cxnSp macro="">
      <cdr:nvCxnSpPr>
        <cdr:cNvPr id="14" name="Straight Arrow Connector 13">
          <a:extLst xmlns:a="http://schemas.openxmlformats.org/drawingml/2006/main">
            <a:ext uri="{FF2B5EF4-FFF2-40B4-BE49-F238E27FC236}">
              <a16:creationId xmlns:a16="http://schemas.microsoft.com/office/drawing/2014/main" id="{1C94E224-FC48-4F3B-B329-CAEE0651A776}"/>
            </a:ext>
          </a:extLst>
        </cdr:cNvPr>
        <cdr:cNvCxnSpPr/>
      </cdr:nvCxnSpPr>
      <cdr:spPr>
        <a:xfrm xmlns:a="http://schemas.openxmlformats.org/drawingml/2006/main" flipV="1">
          <a:off x="925169" y="1751007"/>
          <a:ext cx="0" cy="260630"/>
        </a:xfrm>
        <a:prstGeom xmlns:a="http://schemas.openxmlformats.org/drawingml/2006/main" prst="straightConnector1">
          <a:avLst/>
        </a:prstGeom>
        <a:ln xmlns:a="http://schemas.openxmlformats.org/drawingml/2006/main" w="19050">
          <a:solidFill>
            <a:srgbClr val="0070C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cdr:x>
      <cdr:y>0.4463</cdr:y>
    </cdr:from>
    <cdr:to>
      <cdr:x>0.50732</cdr:x>
      <cdr:y>0.50645</cdr:y>
    </cdr:to>
    <cdr:cxnSp macro="">
      <cdr:nvCxnSpPr>
        <cdr:cNvPr id="15" name="Straight Arrow Connector 14">
          <a:extLst xmlns:a="http://schemas.openxmlformats.org/drawingml/2006/main">
            <a:ext uri="{FF2B5EF4-FFF2-40B4-BE49-F238E27FC236}">
              <a16:creationId xmlns:a16="http://schemas.microsoft.com/office/drawing/2014/main" id="{45F2334A-0C71-4120-B8D1-044F6C80D619}"/>
            </a:ext>
          </a:extLst>
        </cdr:cNvPr>
        <cdr:cNvCxnSpPr/>
      </cdr:nvCxnSpPr>
      <cdr:spPr>
        <a:xfrm xmlns:a="http://schemas.openxmlformats.org/drawingml/2006/main">
          <a:off x="1500788" y="1359037"/>
          <a:ext cx="21983" cy="183149"/>
        </a:xfrm>
        <a:prstGeom xmlns:a="http://schemas.openxmlformats.org/drawingml/2006/main" prst="straightConnector1">
          <a:avLst/>
        </a:prstGeom>
        <a:ln xmlns:a="http://schemas.openxmlformats.org/drawingml/2006/main" w="19050">
          <a:solidFill>
            <a:srgbClr val="00B05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0.43396</cdr:x>
      <cdr:y>0.38183</cdr:y>
    </cdr:from>
    <cdr:to>
      <cdr:x>0.55793</cdr:x>
      <cdr:y>0.45547</cdr:y>
    </cdr:to>
    <cdr:sp macro="" textlink="">
      <cdr:nvSpPr>
        <cdr:cNvPr id="17" name="TextBox 1"/>
        <cdr:cNvSpPr txBox="1"/>
      </cdr:nvSpPr>
      <cdr:spPr>
        <a:xfrm xmlns:a="http://schemas.openxmlformats.org/drawingml/2006/main">
          <a:off x="1302565" y="1162704"/>
          <a:ext cx="372107" cy="2242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00B050"/>
              </a:solidFill>
              <a:latin typeface="Arial" panose="020B0604020202020204" pitchFamily="34" charset="0"/>
              <a:cs typeface="Arial" panose="020B0604020202020204" pitchFamily="34" charset="0"/>
            </a:rPr>
            <a:t>Cu </a:t>
          </a:r>
        </a:p>
      </cdr:txBody>
    </cdr:sp>
  </cdr:relSizeAnchor>
  <cdr:relSizeAnchor xmlns:cdr="http://schemas.openxmlformats.org/drawingml/2006/chartDrawing">
    <cdr:from>
      <cdr:x>0.78936</cdr:x>
      <cdr:y>0.68131</cdr:y>
    </cdr:from>
    <cdr:to>
      <cdr:x>0.84132</cdr:x>
      <cdr:y>0.74796</cdr:y>
    </cdr:to>
    <cdr:cxnSp macro="">
      <cdr:nvCxnSpPr>
        <cdr:cNvPr id="18" name="Straight Arrow Connector 17">
          <a:extLst xmlns:a="http://schemas.openxmlformats.org/drawingml/2006/main">
            <a:ext uri="{FF2B5EF4-FFF2-40B4-BE49-F238E27FC236}">
              <a16:creationId xmlns:a16="http://schemas.microsoft.com/office/drawing/2014/main" id="{14EDB0D2-736E-4560-AB6D-C23106BF7A17}"/>
            </a:ext>
          </a:extLst>
        </cdr:cNvPr>
        <cdr:cNvCxnSpPr/>
      </cdr:nvCxnSpPr>
      <cdr:spPr>
        <a:xfrm xmlns:a="http://schemas.openxmlformats.org/drawingml/2006/main" flipV="1">
          <a:off x="2369339" y="2074675"/>
          <a:ext cx="155936" cy="202952"/>
        </a:xfrm>
        <a:prstGeom xmlns:a="http://schemas.openxmlformats.org/drawingml/2006/main" prst="straightConnector1">
          <a:avLst/>
        </a:prstGeom>
        <a:ln xmlns:a="http://schemas.openxmlformats.org/drawingml/2006/main" w="19050">
          <a:solidFill>
            <a:srgbClr val="ED7D3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0.71903</cdr:x>
      <cdr:y>0.72644</cdr:y>
    </cdr:from>
    <cdr:to>
      <cdr:x>0.83374</cdr:x>
      <cdr:y>0.80376</cdr:y>
    </cdr:to>
    <cdr:sp macro="" textlink="">
      <cdr:nvSpPr>
        <cdr:cNvPr id="19" name="TextBox 1">
          <a:extLst xmlns:a="http://schemas.openxmlformats.org/drawingml/2006/main">
            <a:ext uri="{FF2B5EF4-FFF2-40B4-BE49-F238E27FC236}">
              <a16:creationId xmlns:a16="http://schemas.microsoft.com/office/drawing/2014/main" id="{157A311C-D68B-4DA9-93B4-C7BCAB6089FB}"/>
            </a:ext>
          </a:extLst>
        </cdr:cNvPr>
        <cdr:cNvSpPr txBox="1"/>
      </cdr:nvSpPr>
      <cdr:spPr>
        <a:xfrm xmlns:a="http://schemas.openxmlformats.org/drawingml/2006/main">
          <a:off x="2158213" y="2212108"/>
          <a:ext cx="344321" cy="23544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ED7D31"/>
              </a:solidFill>
              <a:latin typeface="Arial" panose="020B0604020202020204" pitchFamily="34" charset="0"/>
              <a:cs typeface="Arial" panose="020B0604020202020204" pitchFamily="34" charset="0"/>
            </a:rPr>
            <a:t>Bi </a:t>
          </a:r>
        </a:p>
      </cdr:txBody>
    </cdr:sp>
  </cdr:relSizeAnchor>
  <cdr:relSizeAnchor xmlns:cdr="http://schemas.openxmlformats.org/drawingml/2006/chartDrawing">
    <cdr:from>
      <cdr:x>0.8333</cdr:x>
      <cdr:y>0.35194</cdr:y>
    </cdr:from>
    <cdr:to>
      <cdr:x>0.88254</cdr:x>
      <cdr:y>0.43001</cdr:y>
    </cdr:to>
    <cdr:cxnSp macro="">
      <cdr:nvCxnSpPr>
        <cdr:cNvPr id="16" name="Straight Arrow Connector 15">
          <a:extLst xmlns:a="http://schemas.openxmlformats.org/drawingml/2006/main">
            <a:ext uri="{FF2B5EF4-FFF2-40B4-BE49-F238E27FC236}">
              <a16:creationId xmlns:a16="http://schemas.microsoft.com/office/drawing/2014/main" id="{BB475D64-64D1-43E2-99CE-7289F812E4AC}"/>
            </a:ext>
          </a:extLst>
        </cdr:cNvPr>
        <cdr:cNvCxnSpPr/>
      </cdr:nvCxnSpPr>
      <cdr:spPr>
        <a:xfrm xmlns:a="http://schemas.openxmlformats.org/drawingml/2006/main">
          <a:off x="2501223" y="1071700"/>
          <a:ext cx="147787" cy="237727"/>
        </a:xfrm>
        <a:prstGeom xmlns:a="http://schemas.openxmlformats.org/drawingml/2006/main" prst="straightConnector1">
          <a:avLst/>
        </a:prstGeom>
        <a:ln xmlns:a="http://schemas.openxmlformats.org/drawingml/2006/main" w="19050">
          <a:solidFill>
            <a:schemeClr val="tx1"/>
          </a:solidFill>
          <a:prstDash val="sys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0.57404</cdr:x>
      <cdr:y>0.2343</cdr:y>
    </cdr:from>
    <cdr:to>
      <cdr:x>0.88893</cdr:x>
      <cdr:y>0.35985</cdr:y>
    </cdr:to>
    <cdr:sp macro="" textlink="">
      <cdr:nvSpPr>
        <cdr:cNvPr id="21" name="TextBox 8">
          <a:extLst xmlns:a="http://schemas.openxmlformats.org/drawingml/2006/main">
            <a:ext uri="{FF2B5EF4-FFF2-40B4-BE49-F238E27FC236}">
              <a16:creationId xmlns:a16="http://schemas.microsoft.com/office/drawing/2014/main" id="{208C5BFC-822D-4412-A1FA-6081C3E6386E}"/>
            </a:ext>
          </a:extLst>
        </cdr:cNvPr>
        <cdr:cNvSpPr txBox="1"/>
      </cdr:nvSpPr>
      <cdr:spPr>
        <a:xfrm xmlns:a="http://schemas.openxmlformats.org/drawingml/2006/main">
          <a:off x="1723022" y="713457"/>
          <a:ext cx="945166" cy="38234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Edge Plane </a:t>
          </a:r>
        </a:p>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Pyrolytic Graphite</a:t>
          </a:r>
          <a:endParaRPr lang="en-US" sz="1400" baseline="-25000" dirty="0">
            <a:solidFill>
              <a:sysClr val="windowText" lastClr="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0.64491</cdr:x>
      <cdr:y>0.70501</cdr:y>
    </cdr:from>
    <cdr:to>
      <cdr:x>0.67819</cdr:x>
      <cdr:y>0.75306</cdr:y>
    </cdr:to>
    <cdr:cxnSp macro="">
      <cdr:nvCxnSpPr>
        <cdr:cNvPr id="20" name="Straight Arrow Connector 19">
          <a:extLst xmlns:a="http://schemas.openxmlformats.org/drawingml/2006/main">
            <a:ext uri="{FF2B5EF4-FFF2-40B4-BE49-F238E27FC236}">
              <a16:creationId xmlns:a16="http://schemas.microsoft.com/office/drawing/2014/main" id="{F54E8894-CDC0-B4C4-FCB0-72E9F3E4095B}"/>
            </a:ext>
          </a:extLst>
        </cdr:cNvPr>
        <cdr:cNvCxnSpPr/>
      </cdr:nvCxnSpPr>
      <cdr:spPr>
        <a:xfrm xmlns:a="http://schemas.openxmlformats.org/drawingml/2006/main" flipH="1" flipV="1">
          <a:off x="2848887" y="3159536"/>
          <a:ext cx="147014" cy="215339"/>
        </a:xfrm>
        <a:prstGeom xmlns:a="http://schemas.openxmlformats.org/drawingml/2006/main" prst="straightConnector1">
          <a:avLst/>
        </a:prstGeom>
        <a:ln xmlns:a="http://schemas.openxmlformats.org/drawingml/2006/main" w="19050">
          <a:solidFill>
            <a:srgbClr val="7030A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0.63015</cdr:x>
      <cdr:y>0.7406</cdr:y>
    </cdr:from>
    <cdr:to>
      <cdr:x>0.73494</cdr:x>
      <cdr:y>0.82016</cdr:y>
    </cdr:to>
    <cdr:sp macro="" textlink="">
      <cdr:nvSpPr>
        <cdr:cNvPr id="22" name="TextBox 1">
          <a:extLst xmlns:a="http://schemas.openxmlformats.org/drawingml/2006/main">
            <a:ext uri="{FF2B5EF4-FFF2-40B4-BE49-F238E27FC236}">
              <a16:creationId xmlns:a16="http://schemas.microsoft.com/office/drawing/2014/main" id="{805EA3FB-2DAD-2FF7-86A2-5B3FD5EAF7E1}"/>
            </a:ext>
          </a:extLst>
        </cdr:cNvPr>
        <cdr:cNvSpPr txBox="1"/>
      </cdr:nvSpPr>
      <cdr:spPr>
        <a:xfrm xmlns:a="http://schemas.openxmlformats.org/drawingml/2006/main">
          <a:off x="1891450" y="2255227"/>
          <a:ext cx="314540" cy="24226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7030A0"/>
              </a:solidFill>
              <a:latin typeface="Arial" panose="020B0604020202020204" pitchFamily="34" charset="0"/>
              <a:cs typeface="Arial" panose="020B0604020202020204" pitchFamily="34" charset="0"/>
            </a:rPr>
            <a:t>W</a:t>
          </a:r>
        </a:p>
      </cdr:txBody>
    </cdr:sp>
  </cdr:relSizeAnchor>
</c:userShapes>
</file>

<file path=ppt/drawings/drawing6.xml><?xml version="1.0" encoding="utf-8"?>
<c:userShapes xmlns:c="http://schemas.openxmlformats.org/drawingml/2006/chart">
  <cdr:relSizeAnchor xmlns:cdr="http://schemas.openxmlformats.org/drawingml/2006/chartDrawing">
    <cdr:from>
      <cdr:x>0.35806</cdr:x>
      <cdr:y>0.41792</cdr:y>
    </cdr:from>
    <cdr:to>
      <cdr:x>0.36456</cdr:x>
      <cdr:y>0.48303</cdr:y>
    </cdr:to>
    <cdr:cxnSp macro="">
      <cdr:nvCxnSpPr>
        <cdr:cNvPr id="3" name="Straight Arrow Connector 2">
          <a:extLst xmlns:a="http://schemas.openxmlformats.org/drawingml/2006/main">
            <a:ext uri="{FF2B5EF4-FFF2-40B4-BE49-F238E27FC236}">
              <a16:creationId xmlns:a16="http://schemas.microsoft.com/office/drawing/2014/main" id="{D70D6541-1172-4366-9572-06B17D20731A}"/>
            </a:ext>
          </a:extLst>
        </cdr:cNvPr>
        <cdr:cNvCxnSpPr/>
      </cdr:nvCxnSpPr>
      <cdr:spPr>
        <a:xfrm xmlns:a="http://schemas.openxmlformats.org/drawingml/2006/main" flipH="1">
          <a:off x="1073404" y="1208477"/>
          <a:ext cx="19486" cy="188276"/>
        </a:xfrm>
        <a:prstGeom xmlns:a="http://schemas.openxmlformats.org/drawingml/2006/main" prst="straightConnector1">
          <a:avLst/>
        </a:prstGeom>
        <a:ln xmlns:a="http://schemas.openxmlformats.org/drawingml/2006/main" w="19050">
          <a:solidFill>
            <a:srgbClr val="0070C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0.30907</cdr:x>
      <cdr:y>0.34646</cdr:y>
    </cdr:from>
    <cdr:to>
      <cdr:x>0.40705</cdr:x>
      <cdr:y>0.42607</cdr:y>
    </cdr:to>
    <cdr:sp macro="" textlink="">
      <cdr:nvSpPr>
        <cdr:cNvPr id="5" name="TextBox 4"/>
        <cdr:cNvSpPr txBox="1"/>
      </cdr:nvSpPr>
      <cdr:spPr>
        <a:xfrm xmlns:a="http://schemas.openxmlformats.org/drawingml/2006/main">
          <a:off x="926532" y="1001845"/>
          <a:ext cx="293744" cy="2301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rgbClr val="0070C0"/>
              </a:solidFill>
              <a:latin typeface="Arial" panose="020B0604020202020204" pitchFamily="34" charset="0"/>
              <a:cs typeface="Arial" panose="020B0604020202020204" pitchFamily="34" charset="0"/>
            </a:rPr>
            <a:t>Ag</a:t>
          </a:r>
        </a:p>
      </cdr:txBody>
    </cdr:sp>
  </cdr:relSizeAnchor>
  <cdr:relSizeAnchor xmlns:cdr="http://schemas.openxmlformats.org/drawingml/2006/chartDrawing">
    <cdr:from>
      <cdr:x>0.30272</cdr:x>
      <cdr:y>0.37583</cdr:y>
    </cdr:from>
    <cdr:to>
      <cdr:x>0.32454</cdr:x>
      <cdr:y>0.45489</cdr:y>
    </cdr:to>
    <cdr:cxnSp macro="">
      <cdr:nvCxnSpPr>
        <cdr:cNvPr id="6" name="Straight Arrow Connector 5">
          <a:extLst xmlns:a="http://schemas.openxmlformats.org/drawingml/2006/main">
            <a:ext uri="{FF2B5EF4-FFF2-40B4-BE49-F238E27FC236}">
              <a16:creationId xmlns:a16="http://schemas.microsoft.com/office/drawing/2014/main" id="{9719CBD2-7F20-4893-87A7-E5A5F8DB065D}"/>
            </a:ext>
          </a:extLst>
        </cdr:cNvPr>
        <cdr:cNvCxnSpPr/>
      </cdr:nvCxnSpPr>
      <cdr:spPr>
        <a:xfrm xmlns:a="http://schemas.openxmlformats.org/drawingml/2006/main">
          <a:off x="907519" y="1086786"/>
          <a:ext cx="65410" cy="228600"/>
        </a:xfrm>
        <a:prstGeom xmlns:a="http://schemas.openxmlformats.org/drawingml/2006/main" prst="straightConnector1">
          <a:avLst/>
        </a:prstGeom>
        <a:ln xmlns:a="http://schemas.openxmlformats.org/drawingml/2006/main" w="1905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0.2358</cdr:x>
      <cdr:y>0.30616</cdr:y>
    </cdr:from>
    <cdr:to>
      <cdr:x>0.34184</cdr:x>
      <cdr:y>0.39613</cdr:y>
    </cdr:to>
    <cdr:sp macro="" textlink="">
      <cdr:nvSpPr>
        <cdr:cNvPr id="7" name="TextBox 1"/>
        <cdr:cNvSpPr txBox="1"/>
      </cdr:nvSpPr>
      <cdr:spPr>
        <a:xfrm xmlns:a="http://schemas.openxmlformats.org/drawingml/2006/main">
          <a:off x="706906" y="885305"/>
          <a:ext cx="317892" cy="26015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C00000"/>
              </a:solidFill>
              <a:latin typeface="Arial" panose="020B0604020202020204" pitchFamily="34" charset="0"/>
              <a:cs typeface="Arial" panose="020B0604020202020204" pitchFamily="34" charset="0"/>
            </a:rPr>
            <a:t>Au</a:t>
          </a:r>
        </a:p>
      </cdr:txBody>
    </cdr:sp>
  </cdr:relSizeAnchor>
  <cdr:relSizeAnchor xmlns:cdr="http://schemas.openxmlformats.org/drawingml/2006/chartDrawing">
    <cdr:from>
      <cdr:x>0.48191</cdr:x>
      <cdr:y>0.23223</cdr:y>
    </cdr:from>
    <cdr:to>
      <cdr:x>0.52925</cdr:x>
      <cdr:y>0.3303</cdr:y>
    </cdr:to>
    <cdr:cxnSp macro="">
      <cdr:nvCxnSpPr>
        <cdr:cNvPr id="8" name="Straight Arrow Connector 7">
          <a:extLst xmlns:a="http://schemas.openxmlformats.org/drawingml/2006/main">
            <a:ext uri="{FF2B5EF4-FFF2-40B4-BE49-F238E27FC236}">
              <a16:creationId xmlns:a16="http://schemas.microsoft.com/office/drawing/2014/main" id="{B6AB6466-4064-456C-989A-C6EC4A0BDBCC}"/>
            </a:ext>
          </a:extLst>
        </cdr:cNvPr>
        <cdr:cNvCxnSpPr/>
      </cdr:nvCxnSpPr>
      <cdr:spPr>
        <a:xfrm xmlns:a="http://schemas.openxmlformats.org/drawingml/2006/main" flipH="1">
          <a:off x="1444686" y="671524"/>
          <a:ext cx="141921" cy="283605"/>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0.38844</cdr:x>
      <cdr:y>0.15696</cdr:y>
    </cdr:from>
    <cdr:to>
      <cdr:x>0.72027</cdr:x>
      <cdr:y>0.23508</cdr:y>
    </cdr:to>
    <cdr:sp macro="" textlink="">
      <cdr:nvSpPr>
        <cdr:cNvPr id="10" name="TextBox 1"/>
        <cdr:cNvSpPr txBox="1"/>
      </cdr:nvSpPr>
      <cdr:spPr>
        <a:xfrm xmlns:a="http://schemas.openxmlformats.org/drawingml/2006/main">
          <a:off x="1164495" y="453888"/>
          <a:ext cx="994777" cy="2258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solidFill>
                <a:sysClr val="windowText" lastClr="000000"/>
              </a:solidFill>
              <a:latin typeface="Arial" panose="020B0604020202020204" pitchFamily="34" charset="0"/>
              <a:cs typeface="Arial" panose="020B0604020202020204" pitchFamily="34" charset="0"/>
            </a:rPr>
            <a:t> Glassy</a:t>
          </a:r>
          <a:r>
            <a:rPr lang="en-US" sz="1400" baseline="0" dirty="0">
              <a:solidFill>
                <a:sysClr val="windowText" lastClr="000000"/>
              </a:solidFill>
              <a:latin typeface="Arial" panose="020B0604020202020204" pitchFamily="34" charset="0"/>
              <a:cs typeface="Arial" panose="020B0604020202020204" pitchFamily="34" charset="0"/>
            </a:rPr>
            <a:t> Carbon</a:t>
          </a:r>
          <a:endParaRPr lang="en-US" sz="1400" dirty="0">
            <a:solidFill>
              <a:sysClr val="windowText" lastClr="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0.66759</cdr:x>
      <cdr:y>0.3259</cdr:y>
    </cdr:from>
    <cdr:to>
      <cdr:x>0.711</cdr:x>
      <cdr:y>0.40425</cdr:y>
    </cdr:to>
    <cdr:cxnSp macro="">
      <cdr:nvCxnSpPr>
        <cdr:cNvPr id="11" name="Straight Arrow Connector 10">
          <a:extLst xmlns:a="http://schemas.openxmlformats.org/drawingml/2006/main">
            <a:ext uri="{FF2B5EF4-FFF2-40B4-BE49-F238E27FC236}">
              <a16:creationId xmlns:a16="http://schemas.microsoft.com/office/drawing/2014/main" id="{570FF0EF-47ED-4B1D-879C-3FADCDB27855}"/>
            </a:ext>
          </a:extLst>
        </cdr:cNvPr>
        <cdr:cNvCxnSpPr/>
      </cdr:nvCxnSpPr>
      <cdr:spPr>
        <a:xfrm xmlns:a="http://schemas.openxmlformats.org/drawingml/2006/main" flipH="1">
          <a:off x="2001337" y="942400"/>
          <a:ext cx="130136" cy="226562"/>
        </a:xfrm>
        <a:prstGeom xmlns:a="http://schemas.openxmlformats.org/drawingml/2006/main" prst="straightConnector1">
          <a:avLst/>
        </a:prstGeom>
        <a:ln xmlns:a="http://schemas.openxmlformats.org/drawingml/2006/main" w="19050">
          <a:solidFill>
            <a:srgbClr val="00B05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0.65877</cdr:x>
      <cdr:y>0.25998</cdr:y>
    </cdr:from>
    <cdr:to>
      <cdr:x>0.79341</cdr:x>
      <cdr:y>0.34526</cdr:y>
    </cdr:to>
    <cdr:sp macro="" textlink="">
      <cdr:nvSpPr>
        <cdr:cNvPr id="13" name="TextBox 1"/>
        <cdr:cNvSpPr txBox="1"/>
      </cdr:nvSpPr>
      <cdr:spPr>
        <a:xfrm xmlns:a="http://schemas.openxmlformats.org/drawingml/2006/main">
          <a:off x="1974896" y="751776"/>
          <a:ext cx="403631" cy="24660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00B050"/>
              </a:solidFill>
              <a:latin typeface="Arial" panose="020B0604020202020204" pitchFamily="34" charset="0"/>
              <a:cs typeface="Arial" panose="020B0604020202020204" pitchFamily="34" charset="0"/>
            </a:rPr>
            <a:t> Cu</a:t>
          </a:r>
        </a:p>
      </cdr:txBody>
    </cdr:sp>
  </cdr:relSizeAnchor>
  <cdr:relSizeAnchor xmlns:cdr="http://schemas.openxmlformats.org/drawingml/2006/chartDrawing">
    <cdr:from>
      <cdr:x>0.64889</cdr:x>
      <cdr:y>0.62183</cdr:y>
    </cdr:from>
    <cdr:to>
      <cdr:x>0.67211</cdr:x>
      <cdr:y>0.7043</cdr:y>
    </cdr:to>
    <cdr:cxnSp macro="">
      <cdr:nvCxnSpPr>
        <cdr:cNvPr id="12" name="Straight Arrow Connector 11">
          <a:extLst xmlns:a="http://schemas.openxmlformats.org/drawingml/2006/main">
            <a:ext uri="{FF2B5EF4-FFF2-40B4-BE49-F238E27FC236}">
              <a16:creationId xmlns:a16="http://schemas.microsoft.com/office/drawing/2014/main" id="{8D53A236-C51D-41BA-B692-6BDED4CBCC15}"/>
            </a:ext>
          </a:extLst>
        </cdr:cNvPr>
        <cdr:cNvCxnSpPr/>
      </cdr:nvCxnSpPr>
      <cdr:spPr>
        <a:xfrm xmlns:a="http://schemas.openxmlformats.org/drawingml/2006/main" flipH="1" flipV="1">
          <a:off x="1945267" y="1798137"/>
          <a:ext cx="69610" cy="238475"/>
        </a:xfrm>
        <a:prstGeom xmlns:a="http://schemas.openxmlformats.org/drawingml/2006/main" prst="straightConnector1">
          <a:avLst/>
        </a:prstGeom>
        <a:ln xmlns:a="http://schemas.openxmlformats.org/drawingml/2006/main" w="19050">
          <a:solidFill>
            <a:srgbClr val="ED7D3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0.63305</cdr:x>
      <cdr:y>0.69301</cdr:y>
    </cdr:from>
    <cdr:to>
      <cdr:x>0.73803</cdr:x>
      <cdr:y>0.76702</cdr:y>
    </cdr:to>
    <cdr:sp macro="" textlink="">
      <cdr:nvSpPr>
        <cdr:cNvPr id="15" name="TextBox 1">
          <a:extLst xmlns:a="http://schemas.openxmlformats.org/drawingml/2006/main">
            <a:ext uri="{FF2B5EF4-FFF2-40B4-BE49-F238E27FC236}">
              <a16:creationId xmlns:a16="http://schemas.microsoft.com/office/drawing/2014/main" id="{29919990-15F0-4C08-A1FF-BF7D973B5037}"/>
            </a:ext>
          </a:extLst>
        </cdr:cNvPr>
        <cdr:cNvSpPr txBox="1"/>
      </cdr:nvSpPr>
      <cdr:spPr>
        <a:xfrm xmlns:a="http://schemas.openxmlformats.org/drawingml/2006/main">
          <a:off x="1897805" y="2003947"/>
          <a:ext cx="314710" cy="21400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ED7D31"/>
              </a:solidFill>
              <a:latin typeface="Arial" panose="020B0604020202020204" pitchFamily="34" charset="0"/>
              <a:cs typeface="Arial" panose="020B0604020202020204" pitchFamily="34" charset="0"/>
            </a:rPr>
            <a:t>Bi</a:t>
          </a:r>
          <a:r>
            <a:rPr lang="en-US" sz="1600" baseline="0" dirty="0">
              <a:solidFill>
                <a:srgbClr val="ED7D31"/>
              </a:solidFill>
              <a:latin typeface="Arial" panose="020B0604020202020204" pitchFamily="34" charset="0"/>
              <a:cs typeface="Arial" panose="020B0604020202020204" pitchFamily="34" charset="0"/>
            </a:rPr>
            <a:t> </a:t>
          </a:r>
          <a:endParaRPr lang="en-US" sz="1600" dirty="0">
            <a:solidFill>
              <a:srgbClr val="ED7D3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0.31682</cdr:x>
      <cdr:y>0.56113</cdr:y>
    </cdr:from>
    <cdr:to>
      <cdr:x>0.34391</cdr:x>
      <cdr:y>0.66311</cdr:y>
    </cdr:to>
    <cdr:cxnSp macro="">
      <cdr:nvCxnSpPr>
        <cdr:cNvPr id="19" name="Straight Arrow Connector 18">
          <a:extLst xmlns:a="http://schemas.openxmlformats.org/drawingml/2006/main">
            <a:ext uri="{FF2B5EF4-FFF2-40B4-BE49-F238E27FC236}">
              <a16:creationId xmlns:a16="http://schemas.microsoft.com/office/drawing/2014/main" id="{AC987B83-043C-41DF-85E2-8AAE5FA48B5F}"/>
            </a:ext>
          </a:extLst>
        </cdr:cNvPr>
        <cdr:cNvCxnSpPr/>
      </cdr:nvCxnSpPr>
      <cdr:spPr>
        <a:xfrm xmlns:a="http://schemas.openxmlformats.org/drawingml/2006/main" flipH="1" flipV="1">
          <a:off x="949779" y="1622612"/>
          <a:ext cx="81212" cy="294893"/>
        </a:xfrm>
        <a:prstGeom xmlns:a="http://schemas.openxmlformats.org/drawingml/2006/main" prst="straightConnector1">
          <a:avLst/>
        </a:prstGeom>
        <a:ln xmlns:a="http://schemas.openxmlformats.org/drawingml/2006/main" w="19050">
          <a:solidFill>
            <a:schemeClr val="tx1"/>
          </a:solidFill>
          <a:prstDash val="sys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0.22375</cdr:x>
      <cdr:y>0.63914</cdr:y>
    </cdr:from>
    <cdr:to>
      <cdr:x>0.55977</cdr:x>
      <cdr:y>0.77177</cdr:y>
    </cdr:to>
    <cdr:sp macro="" textlink="">
      <cdr:nvSpPr>
        <cdr:cNvPr id="21" name="TextBox 8">
          <a:extLst xmlns:a="http://schemas.openxmlformats.org/drawingml/2006/main">
            <a:ext uri="{FF2B5EF4-FFF2-40B4-BE49-F238E27FC236}">
              <a16:creationId xmlns:a16="http://schemas.microsoft.com/office/drawing/2014/main" id="{B4A194E0-F820-4E6B-B9D1-CE4E76F97C87}"/>
            </a:ext>
          </a:extLst>
        </cdr:cNvPr>
        <cdr:cNvSpPr txBox="1"/>
      </cdr:nvSpPr>
      <cdr:spPr>
        <a:xfrm xmlns:a="http://schemas.openxmlformats.org/drawingml/2006/main">
          <a:off x="670775" y="1848172"/>
          <a:ext cx="1007338" cy="38352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Edge Plane </a:t>
          </a:r>
        </a:p>
        <a:p xmlns:a="http://schemas.openxmlformats.org/drawingml/2006/main">
          <a:pPr algn="ctr"/>
          <a:r>
            <a:rPr lang="en-US" sz="1400" baseline="0" dirty="0">
              <a:solidFill>
                <a:sysClr val="windowText" lastClr="000000"/>
              </a:solidFill>
              <a:latin typeface="Arial" panose="020B0604020202020204" pitchFamily="34" charset="0"/>
              <a:cs typeface="Arial" panose="020B0604020202020204" pitchFamily="34" charset="0"/>
            </a:rPr>
            <a:t>Pyrolytic Graphite</a:t>
          </a:r>
          <a:endParaRPr lang="en-US" sz="1400" baseline="-25000" dirty="0">
            <a:solidFill>
              <a:sysClr val="windowText" lastClr="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0.68554</cdr:x>
      <cdr:y>0.57926</cdr:y>
    </cdr:from>
    <cdr:to>
      <cdr:x>0.72969</cdr:x>
      <cdr:y>0.66441</cdr:y>
    </cdr:to>
    <cdr:cxnSp macro="">
      <cdr:nvCxnSpPr>
        <cdr:cNvPr id="14" name="Straight Arrow Connector 13">
          <a:extLst xmlns:a="http://schemas.openxmlformats.org/drawingml/2006/main">
            <a:ext uri="{FF2B5EF4-FFF2-40B4-BE49-F238E27FC236}">
              <a16:creationId xmlns:a16="http://schemas.microsoft.com/office/drawing/2014/main" id="{E8931EE4-0131-D64F-42E3-707CC597EC28}"/>
            </a:ext>
          </a:extLst>
        </cdr:cNvPr>
        <cdr:cNvCxnSpPr/>
      </cdr:nvCxnSpPr>
      <cdr:spPr>
        <a:xfrm xmlns:a="http://schemas.openxmlformats.org/drawingml/2006/main" flipH="1" flipV="1">
          <a:off x="2055160" y="1675027"/>
          <a:ext cx="132339" cy="246221"/>
        </a:xfrm>
        <a:prstGeom xmlns:a="http://schemas.openxmlformats.org/drawingml/2006/main" prst="straightConnector1">
          <a:avLst/>
        </a:prstGeom>
        <a:ln xmlns:a="http://schemas.openxmlformats.org/drawingml/2006/main" w="19050">
          <a:solidFill>
            <a:srgbClr val="7030A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0.6961</cdr:x>
      <cdr:y>0.64865</cdr:y>
    </cdr:from>
    <cdr:to>
      <cdr:x>0.80207</cdr:x>
      <cdr:y>0.73139</cdr:y>
    </cdr:to>
    <cdr:sp macro="" textlink="">
      <cdr:nvSpPr>
        <cdr:cNvPr id="16" name="TextBox 1">
          <a:extLst xmlns:a="http://schemas.openxmlformats.org/drawingml/2006/main">
            <a:ext uri="{FF2B5EF4-FFF2-40B4-BE49-F238E27FC236}">
              <a16:creationId xmlns:a16="http://schemas.microsoft.com/office/drawing/2014/main" id="{06DEBB9D-4AD3-95DE-B89E-46438A55D3E7}"/>
            </a:ext>
          </a:extLst>
        </cdr:cNvPr>
        <cdr:cNvSpPr txBox="1"/>
      </cdr:nvSpPr>
      <cdr:spPr>
        <a:xfrm xmlns:a="http://schemas.openxmlformats.org/drawingml/2006/main">
          <a:off x="2086806" y="1875680"/>
          <a:ext cx="317682" cy="23924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7030A0"/>
              </a:solidFill>
              <a:latin typeface="Arial" panose="020B0604020202020204" pitchFamily="34" charset="0"/>
              <a:cs typeface="Arial" panose="020B0604020202020204" pitchFamily="34" charset="0"/>
            </a:rPr>
            <a:t>W</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2937" cy="349250"/>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5258615" y="0"/>
            <a:ext cx="4022937" cy="349250"/>
          </a:xfrm>
          <a:prstGeom prst="rect">
            <a:avLst/>
          </a:prstGeom>
        </p:spPr>
        <p:txBody>
          <a:bodyPr vert="horz" lIns="92958" tIns="46479" rIns="92958" bIns="46479" rtlCol="0"/>
          <a:lstStyle>
            <a:lvl1pPr algn="r">
              <a:defRPr sz="1200"/>
            </a:lvl1pPr>
          </a:lstStyle>
          <a:p>
            <a:fld id="{B20CFDF9-0AA5-4AD7-9154-60C97BA0A092}" type="datetimeFigureOut">
              <a:rPr lang="en-US" smtClean="0"/>
              <a:t>2/15/2023</a:t>
            </a:fld>
            <a:endParaRPr lang="en-US"/>
          </a:p>
        </p:txBody>
      </p:sp>
      <p:sp>
        <p:nvSpPr>
          <p:cNvPr id="4" name="Footer Placeholder 3"/>
          <p:cNvSpPr>
            <a:spLocks noGrp="1"/>
          </p:cNvSpPr>
          <p:nvPr>
            <p:ph type="ftr" sz="quarter" idx="2"/>
          </p:nvPr>
        </p:nvSpPr>
        <p:spPr>
          <a:xfrm>
            <a:off x="0" y="6634538"/>
            <a:ext cx="4022937" cy="349250"/>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5258615" y="6634538"/>
            <a:ext cx="4022937" cy="349250"/>
          </a:xfrm>
          <a:prstGeom prst="rect">
            <a:avLst/>
          </a:prstGeom>
        </p:spPr>
        <p:txBody>
          <a:bodyPr vert="horz" lIns="92958" tIns="46479" rIns="92958" bIns="46479" rtlCol="0" anchor="b"/>
          <a:lstStyle>
            <a:lvl1pPr algn="r">
              <a:defRPr sz="1200"/>
            </a:lvl1pPr>
          </a:lstStyle>
          <a:p>
            <a:fld id="{FA21C67A-0167-47F3-BA0A-C78959527684}" type="slidenum">
              <a:rPr lang="en-US" smtClean="0"/>
              <a:t>‹#›</a:t>
            </a:fld>
            <a:endParaRPr lang="en-US"/>
          </a:p>
        </p:txBody>
      </p:sp>
    </p:spTree>
    <p:extLst>
      <p:ext uri="{BB962C8B-B14F-4D97-AF65-F5344CB8AC3E}">
        <p14:creationId xmlns:p14="http://schemas.microsoft.com/office/powerpoint/2010/main" val="552048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22937"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5258615" y="0"/>
            <a:ext cx="4022937"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lvl1pPr algn="r">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2895600" y="523875"/>
            <a:ext cx="3492500" cy="26193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28370" y="3317875"/>
            <a:ext cx="742696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6634538"/>
            <a:ext cx="4022937"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5258615" y="6634538"/>
            <a:ext cx="4022937"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b" anchorCtr="0" compatLnSpc="1">
            <a:prstTxWarp prst="textNoShape">
              <a:avLst/>
            </a:prstTxWarp>
          </a:bodyPr>
          <a:lstStyle>
            <a:lvl1pPr algn="r">
              <a:defRPr sz="1200"/>
            </a:lvl1pPr>
          </a:lstStyle>
          <a:p>
            <a:pPr>
              <a:defRPr/>
            </a:pPr>
            <a:fld id="{37E624C9-9B9E-4205-AC73-BFAE3BB01A12}" type="slidenum">
              <a:rPr lang="en-US"/>
              <a:pPr>
                <a:defRPr/>
              </a:pPr>
              <a:t>‹#›</a:t>
            </a:fld>
            <a:endParaRPr lang="en-US"/>
          </a:p>
        </p:txBody>
      </p:sp>
    </p:spTree>
    <p:extLst>
      <p:ext uri="{BB962C8B-B14F-4D97-AF65-F5344CB8AC3E}">
        <p14:creationId xmlns:p14="http://schemas.microsoft.com/office/powerpoint/2010/main" val="39530030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25" kern="1200">
        <a:solidFill>
          <a:schemeClr val="tx1"/>
        </a:solidFill>
        <a:latin typeface="Arial" charset="0"/>
        <a:ea typeface="+mn-ea"/>
        <a:cs typeface="+mn-cs"/>
      </a:defRPr>
    </a:lvl1pPr>
    <a:lvl2pPr marL="440802" algn="l" rtl="0" eaLnBrk="0" fontAlgn="base" hangingPunct="0">
      <a:spcBef>
        <a:spcPct val="30000"/>
      </a:spcBef>
      <a:spcAft>
        <a:spcPct val="0"/>
      </a:spcAft>
      <a:defRPr sz="1125" kern="1200">
        <a:solidFill>
          <a:schemeClr val="tx1"/>
        </a:solidFill>
        <a:latin typeface="Arial" charset="0"/>
        <a:ea typeface="+mn-ea"/>
        <a:cs typeface="+mn-cs"/>
      </a:defRPr>
    </a:lvl2pPr>
    <a:lvl3pPr marL="881604" algn="l" rtl="0" eaLnBrk="0" fontAlgn="base" hangingPunct="0">
      <a:spcBef>
        <a:spcPct val="30000"/>
      </a:spcBef>
      <a:spcAft>
        <a:spcPct val="0"/>
      </a:spcAft>
      <a:defRPr sz="1125" kern="1200">
        <a:solidFill>
          <a:schemeClr val="tx1"/>
        </a:solidFill>
        <a:latin typeface="Arial" charset="0"/>
        <a:ea typeface="+mn-ea"/>
        <a:cs typeface="+mn-cs"/>
      </a:defRPr>
    </a:lvl3pPr>
    <a:lvl4pPr marL="1322406" algn="l" rtl="0" eaLnBrk="0" fontAlgn="base" hangingPunct="0">
      <a:spcBef>
        <a:spcPct val="30000"/>
      </a:spcBef>
      <a:spcAft>
        <a:spcPct val="0"/>
      </a:spcAft>
      <a:defRPr sz="1125" kern="1200">
        <a:solidFill>
          <a:schemeClr val="tx1"/>
        </a:solidFill>
        <a:latin typeface="Arial" charset="0"/>
        <a:ea typeface="+mn-ea"/>
        <a:cs typeface="+mn-cs"/>
      </a:defRPr>
    </a:lvl4pPr>
    <a:lvl5pPr marL="1763208" algn="l" rtl="0" eaLnBrk="0" fontAlgn="base" hangingPunct="0">
      <a:spcBef>
        <a:spcPct val="30000"/>
      </a:spcBef>
      <a:spcAft>
        <a:spcPct val="0"/>
      </a:spcAft>
      <a:defRPr sz="1125" kern="1200">
        <a:solidFill>
          <a:schemeClr val="tx1"/>
        </a:solidFill>
        <a:latin typeface="Arial" charset="0"/>
        <a:ea typeface="+mn-ea"/>
        <a:cs typeface="+mn-cs"/>
      </a:defRPr>
    </a:lvl5pPr>
    <a:lvl6pPr marL="2204011" algn="l" defTabSz="881604" rtl="0" eaLnBrk="1" latinLnBrk="0" hangingPunct="1">
      <a:defRPr sz="1125" kern="1200">
        <a:solidFill>
          <a:schemeClr val="tx1"/>
        </a:solidFill>
        <a:latin typeface="+mn-lt"/>
        <a:ea typeface="+mn-ea"/>
        <a:cs typeface="+mn-cs"/>
      </a:defRPr>
    </a:lvl6pPr>
    <a:lvl7pPr marL="2644813" algn="l" defTabSz="881604" rtl="0" eaLnBrk="1" latinLnBrk="0" hangingPunct="1">
      <a:defRPr sz="1125" kern="1200">
        <a:solidFill>
          <a:schemeClr val="tx1"/>
        </a:solidFill>
        <a:latin typeface="+mn-lt"/>
        <a:ea typeface="+mn-ea"/>
        <a:cs typeface="+mn-cs"/>
      </a:defRPr>
    </a:lvl7pPr>
    <a:lvl8pPr marL="3085615" algn="l" defTabSz="881604" rtl="0" eaLnBrk="1" latinLnBrk="0" hangingPunct="1">
      <a:defRPr sz="1125" kern="1200">
        <a:solidFill>
          <a:schemeClr val="tx1"/>
        </a:solidFill>
        <a:latin typeface="+mn-lt"/>
        <a:ea typeface="+mn-ea"/>
        <a:cs typeface="+mn-cs"/>
      </a:defRPr>
    </a:lvl8pPr>
    <a:lvl9pPr marL="3526417" algn="l" defTabSz="881604" rtl="0" eaLnBrk="1" latinLnBrk="0" hangingPunct="1">
      <a:defRPr sz="112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eaLnBrk="0" hangingPunct="0">
              <a:defRPr sz="3000">
                <a:solidFill>
                  <a:schemeClr val="tx1"/>
                </a:solidFill>
                <a:latin typeface="Arial" charset="0"/>
              </a:defRPr>
            </a:lvl1pPr>
            <a:lvl2pPr marL="755283" indent="-290493" eaLnBrk="0" hangingPunct="0">
              <a:defRPr sz="3000">
                <a:solidFill>
                  <a:schemeClr val="tx1"/>
                </a:solidFill>
                <a:latin typeface="Arial" charset="0"/>
              </a:defRPr>
            </a:lvl2pPr>
            <a:lvl3pPr marL="1161974" indent="-232395" eaLnBrk="0" hangingPunct="0">
              <a:defRPr sz="3000">
                <a:solidFill>
                  <a:schemeClr val="tx1"/>
                </a:solidFill>
                <a:latin typeface="Arial" charset="0"/>
              </a:defRPr>
            </a:lvl3pPr>
            <a:lvl4pPr marL="1626763" indent="-232395" eaLnBrk="0" hangingPunct="0">
              <a:defRPr sz="3000">
                <a:solidFill>
                  <a:schemeClr val="tx1"/>
                </a:solidFill>
                <a:latin typeface="Arial" charset="0"/>
              </a:defRPr>
            </a:lvl4pPr>
            <a:lvl5pPr marL="2091553" indent="-232395" eaLnBrk="0" hangingPunct="0">
              <a:defRPr sz="3000">
                <a:solidFill>
                  <a:schemeClr val="tx1"/>
                </a:solidFill>
                <a:latin typeface="Arial" charset="0"/>
              </a:defRPr>
            </a:lvl5pPr>
            <a:lvl6pPr marL="2556342" indent="-232395" eaLnBrk="0" fontAlgn="base" hangingPunct="0">
              <a:spcBef>
                <a:spcPct val="0"/>
              </a:spcBef>
              <a:spcAft>
                <a:spcPct val="0"/>
              </a:spcAft>
              <a:defRPr sz="3000">
                <a:solidFill>
                  <a:schemeClr val="tx1"/>
                </a:solidFill>
                <a:latin typeface="Arial" charset="0"/>
              </a:defRPr>
            </a:lvl6pPr>
            <a:lvl7pPr marL="3021132" indent="-232395" eaLnBrk="0" fontAlgn="base" hangingPunct="0">
              <a:spcBef>
                <a:spcPct val="0"/>
              </a:spcBef>
              <a:spcAft>
                <a:spcPct val="0"/>
              </a:spcAft>
              <a:defRPr sz="3000">
                <a:solidFill>
                  <a:schemeClr val="tx1"/>
                </a:solidFill>
                <a:latin typeface="Arial" charset="0"/>
              </a:defRPr>
            </a:lvl7pPr>
            <a:lvl8pPr marL="3485921" indent="-232395" eaLnBrk="0" fontAlgn="base" hangingPunct="0">
              <a:spcBef>
                <a:spcPct val="0"/>
              </a:spcBef>
              <a:spcAft>
                <a:spcPct val="0"/>
              </a:spcAft>
              <a:defRPr sz="3000">
                <a:solidFill>
                  <a:schemeClr val="tx1"/>
                </a:solidFill>
                <a:latin typeface="Arial" charset="0"/>
              </a:defRPr>
            </a:lvl8pPr>
            <a:lvl9pPr marL="3950711" indent="-232395" eaLnBrk="0" fontAlgn="base" hangingPunct="0">
              <a:spcBef>
                <a:spcPct val="0"/>
              </a:spcBef>
              <a:spcAft>
                <a:spcPct val="0"/>
              </a:spcAft>
              <a:defRPr sz="3000">
                <a:solidFill>
                  <a:schemeClr val="tx1"/>
                </a:solidFill>
                <a:latin typeface="Arial" charset="0"/>
              </a:defRPr>
            </a:lvl9pPr>
          </a:lstStyle>
          <a:p>
            <a:pPr eaLnBrk="1" hangingPunct="1"/>
            <a:fld id="{E9159C07-9A9D-4B97-84A0-91EADE2C31E7}" type="slidenum">
              <a:rPr lang="en-US" sz="1200"/>
              <a:pPr eaLnBrk="1" hangingPunct="1"/>
              <a:t>1</a:t>
            </a:fld>
            <a:endParaRPr lang="en-US" sz="1200"/>
          </a:p>
        </p:txBody>
      </p:sp>
      <p:sp>
        <p:nvSpPr>
          <p:cNvPr id="4099" name="Rectangle 2"/>
          <p:cNvSpPr>
            <a:spLocks noGrp="1" noRot="1" noChangeAspect="1" noChangeArrowheads="1" noTextEdit="1"/>
          </p:cNvSpPr>
          <p:nvPr>
            <p:ph type="sldImg"/>
          </p:nvPr>
        </p:nvSpPr>
        <p:spPr>
          <a:xfrm>
            <a:off x="2895600" y="523875"/>
            <a:ext cx="3492500" cy="2619375"/>
          </a:xfrm>
          <a:ln/>
        </p:spPr>
      </p:sp>
      <p:sp>
        <p:nvSpPr>
          <p:cNvPr id="4100"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5" y="10226676"/>
            <a:ext cx="37306956" cy="7054850"/>
          </a:xfrm>
        </p:spPr>
        <p:txBody>
          <a:bodyPr/>
          <a:lstStyle/>
          <a:p>
            <a:r>
              <a:rPr lang="en-US"/>
              <a:t>Click to edit Master title style</a:t>
            </a:r>
          </a:p>
        </p:txBody>
      </p:sp>
      <p:sp>
        <p:nvSpPr>
          <p:cNvPr id="3" name="Subtitle 2"/>
          <p:cNvSpPr>
            <a:spLocks noGrp="1"/>
          </p:cNvSpPr>
          <p:nvPr>
            <p:ph type="subTitle" idx="1"/>
          </p:nvPr>
        </p:nvSpPr>
        <p:spPr>
          <a:xfrm>
            <a:off x="6584248" y="18653127"/>
            <a:ext cx="30722711" cy="8413750"/>
          </a:xfrm>
        </p:spPr>
        <p:txBody>
          <a:bodyPr/>
          <a:lstStyle>
            <a:lvl1pPr marL="0" indent="0" algn="ctr">
              <a:buNone/>
              <a:defRPr/>
            </a:lvl1pPr>
            <a:lvl2pPr marL="440802" indent="0" algn="ctr">
              <a:buNone/>
              <a:defRPr/>
            </a:lvl2pPr>
            <a:lvl3pPr marL="881604" indent="0" algn="ctr">
              <a:buNone/>
              <a:defRPr/>
            </a:lvl3pPr>
            <a:lvl4pPr marL="1322406" indent="0" algn="ctr">
              <a:buNone/>
              <a:defRPr/>
            </a:lvl4pPr>
            <a:lvl5pPr marL="1763208" indent="0" algn="ctr">
              <a:buNone/>
              <a:defRPr/>
            </a:lvl5pPr>
            <a:lvl6pPr marL="2204011" indent="0" algn="ctr">
              <a:buNone/>
              <a:defRPr/>
            </a:lvl6pPr>
            <a:lvl7pPr marL="2644813" indent="0" algn="ctr">
              <a:buNone/>
              <a:defRPr/>
            </a:lvl7pPr>
            <a:lvl8pPr marL="3085615" indent="0" algn="ctr">
              <a:buNone/>
              <a:defRPr/>
            </a:lvl8pPr>
            <a:lvl9pPr marL="3526417"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B28260-67A8-49C9-945D-33C6B1EDC154}" type="slidenum">
              <a:rPr lang="en-US"/>
              <a:pPr>
                <a:defRPr/>
              </a:pPr>
              <a:t>‹#›</a:t>
            </a:fld>
            <a:endParaRPr lang="en-US"/>
          </a:p>
        </p:txBody>
      </p:sp>
    </p:spTree>
    <p:extLst>
      <p:ext uri="{BB962C8B-B14F-4D97-AF65-F5344CB8AC3E}">
        <p14:creationId xmlns:p14="http://schemas.microsoft.com/office/powerpoint/2010/main" val="2016320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FEB033-7E35-4F94-ABC7-51B050B2BFE7}" type="slidenum">
              <a:rPr lang="en-US"/>
              <a:pPr>
                <a:defRPr/>
              </a:pPr>
              <a:t>‹#›</a:t>
            </a:fld>
            <a:endParaRPr lang="en-US"/>
          </a:p>
        </p:txBody>
      </p:sp>
    </p:spTree>
    <p:extLst>
      <p:ext uri="{BB962C8B-B14F-4D97-AF65-F5344CB8AC3E}">
        <p14:creationId xmlns:p14="http://schemas.microsoft.com/office/powerpoint/2010/main" val="2377042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444"/>
            <a:ext cx="37306956" cy="6537324"/>
          </a:xfrm>
        </p:spPr>
        <p:txBody>
          <a:bodyPr anchor="t"/>
          <a:lstStyle>
            <a:lvl1pPr algn="l">
              <a:defRPr sz="3825" b="1" cap="all"/>
            </a:lvl1pPr>
          </a:lstStyle>
          <a:p>
            <a:r>
              <a:rPr lang="en-US"/>
              <a:t>Click to edit Master title style</a:t>
            </a:r>
          </a:p>
        </p:txBody>
      </p:sp>
      <p:sp>
        <p:nvSpPr>
          <p:cNvPr id="3" name="Text Placeholder 2"/>
          <p:cNvSpPr>
            <a:spLocks noGrp="1"/>
          </p:cNvSpPr>
          <p:nvPr>
            <p:ph type="body" idx="1"/>
          </p:nvPr>
        </p:nvSpPr>
        <p:spPr>
          <a:xfrm>
            <a:off x="3467102" y="13952538"/>
            <a:ext cx="37306956" cy="7200900"/>
          </a:xfrm>
        </p:spPr>
        <p:txBody>
          <a:bodyPr anchor="b"/>
          <a:lstStyle>
            <a:lvl1pPr marL="0" indent="0">
              <a:buNone/>
              <a:defRPr sz="1913"/>
            </a:lvl1pPr>
            <a:lvl2pPr marL="440802" indent="0">
              <a:buNone/>
              <a:defRPr sz="1688"/>
            </a:lvl2pPr>
            <a:lvl3pPr marL="881604" indent="0">
              <a:buNone/>
              <a:defRPr sz="1575"/>
            </a:lvl3pPr>
            <a:lvl4pPr marL="1322406" indent="0">
              <a:buNone/>
              <a:defRPr sz="1350"/>
            </a:lvl4pPr>
            <a:lvl5pPr marL="1763208" indent="0">
              <a:buNone/>
              <a:defRPr sz="1350"/>
            </a:lvl5pPr>
            <a:lvl6pPr marL="2204011" indent="0">
              <a:buNone/>
              <a:defRPr sz="1350"/>
            </a:lvl6pPr>
            <a:lvl7pPr marL="2644813" indent="0">
              <a:buNone/>
              <a:defRPr sz="1350"/>
            </a:lvl7pPr>
            <a:lvl8pPr marL="3085615" indent="0">
              <a:buNone/>
              <a:defRPr sz="1350"/>
            </a:lvl8pPr>
            <a:lvl9pPr marL="3526417" indent="0">
              <a:buNone/>
              <a:defRPr sz="13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06888E-33FB-46BC-AD49-FAD18B1DEA02}" type="slidenum">
              <a:rPr lang="en-US"/>
              <a:pPr>
                <a:defRPr/>
              </a:pPr>
              <a:t>‹#›</a:t>
            </a:fld>
            <a:endParaRPr lang="en-US"/>
          </a:p>
        </p:txBody>
      </p:sp>
    </p:spTree>
    <p:extLst>
      <p:ext uri="{BB962C8B-B14F-4D97-AF65-F5344CB8AC3E}">
        <p14:creationId xmlns:p14="http://schemas.microsoft.com/office/powerpoint/2010/main" val="1603290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5690" y="7681918"/>
            <a:ext cx="19682178" cy="21724937"/>
          </a:xfrm>
        </p:spPr>
        <p:txBody>
          <a:bodyPr/>
          <a:lstStyle>
            <a:lvl1pPr>
              <a:defRPr sz="2700"/>
            </a:lvl1pPr>
            <a:lvl2pPr>
              <a:defRPr sz="2363"/>
            </a:lvl2pPr>
            <a:lvl3pPr>
              <a:defRPr sz="1913"/>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7" y="7681918"/>
            <a:ext cx="19683588" cy="21724937"/>
          </a:xfrm>
        </p:spPr>
        <p:txBody>
          <a:bodyPr/>
          <a:lstStyle>
            <a:lvl1pPr>
              <a:defRPr sz="2700"/>
            </a:lvl1pPr>
            <a:lvl2pPr>
              <a:defRPr sz="2363"/>
            </a:lvl2pPr>
            <a:lvl3pPr>
              <a:defRPr sz="1913"/>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DBD868A-741A-4456-A347-6ED5CAF7E5F3}" type="slidenum">
              <a:rPr lang="en-US"/>
              <a:pPr>
                <a:defRPr/>
              </a:pPr>
              <a:t>‹#›</a:t>
            </a:fld>
            <a:endParaRPr lang="en-US"/>
          </a:p>
        </p:txBody>
      </p:sp>
    </p:spTree>
    <p:extLst>
      <p:ext uri="{BB962C8B-B14F-4D97-AF65-F5344CB8AC3E}">
        <p14:creationId xmlns:p14="http://schemas.microsoft.com/office/powerpoint/2010/main" val="1659104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80" y="1317625"/>
            <a:ext cx="39502644"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279" y="7369180"/>
            <a:ext cx="19392900" cy="3070225"/>
          </a:xfrm>
        </p:spPr>
        <p:txBody>
          <a:bodyPr anchor="b"/>
          <a:lstStyle>
            <a:lvl1pPr marL="0" indent="0">
              <a:buNone/>
              <a:defRPr sz="2363" b="1"/>
            </a:lvl1pPr>
            <a:lvl2pPr marL="440802" indent="0">
              <a:buNone/>
              <a:defRPr sz="1913" b="1"/>
            </a:lvl2pPr>
            <a:lvl3pPr marL="881604" indent="0">
              <a:buNone/>
              <a:defRPr sz="1688" b="1"/>
            </a:lvl3pPr>
            <a:lvl4pPr marL="1322406" indent="0">
              <a:buNone/>
              <a:defRPr sz="1575" b="1"/>
            </a:lvl4pPr>
            <a:lvl5pPr marL="1763208" indent="0">
              <a:buNone/>
              <a:defRPr sz="1575" b="1"/>
            </a:lvl5pPr>
            <a:lvl6pPr marL="2204011" indent="0">
              <a:buNone/>
              <a:defRPr sz="1575" b="1"/>
            </a:lvl6pPr>
            <a:lvl7pPr marL="2644813" indent="0">
              <a:buNone/>
              <a:defRPr sz="1575" b="1"/>
            </a:lvl7pPr>
            <a:lvl8pPr marL="3085615" indent="0">
              <a:buNone/>
              <a:defRPr sz="1575" b="1"/>
            </a:lvl8pPr>
            <a:lvl9pPr marL="3526417" indent="0">
              <a:buNone/>
              <a:defRPr sz="1575" b="1"/>
            </a:lvl9pPr>
          </a:lstStyle>
          <a:p>
            <a:pPr lvl="0"/>
            <a:r>
              <a:rPr lang="en-US"/>
              <a:t>Click to edit Master text styles</a:t>
            </a:r>
          </a:p>
        </p:txBody>
      </p:sp>
      <p:sp>
        <p:nvSpPr>
          <p:cNvPr id="4" name="Content Placeholder 3"/>
          <p:cNvSpPr>
            <a:spLocks noGrp="1"/>
          </p:cNvSpPr>
          <p:nvPr>
            <p:ph sz="half" idx="2"/>
          </p:nvPr>
        </p:nvSpPr>
        <p:spPr>
          <a:xfrm>
            <a:off x="2194279" y="10439405"/>
            <a:ext cx="19392900" cy="18965863"/>
          </a:xfrm>
        </p:spPr>
        <p:txBody>
          <a:bodyPr/>
          <a:lstStyle>
            <a:lvl1pPr>
              <a:defRPr sz="2363"/>
            </a:lvl1pPr>
            <a:lvl2pPr>
              <a:defRPr sz="1913"/>
            </a:lvl2pPr>
            <a:lvl3pPr>
              <a:defRPr sz="1688"/>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7" y="7369180"/>
            <a:ext cx="19401368" cy="3070225"/>
          </a:xfrm>
        </p:spPr>
        <p:txBody>
          <a:bodyPr anchor="b"/>
          <a:lstStyle>
            <a:lvl1pPr marL="0" indent="0">
              <a:buNone/>
              <a:defRPr sz="2363" b="1"/>
            </a:lvl1pPr>
            <a:lvl2pPr marL="440802" indent="0">
              <a:buNone/>
              <a:defRPr sz="1913" b="1"/>
            </a:lvl2pPr>
            <a:lvl3pPr marL="881604" indent="0">
              <a:buNone/>
              <a:defRPr sz="1688" b="1"/>
            </a:lvl3pPr>
            <a:lvl4pPr marL="1322406" indent="0">
              <a:buNone/>
              <a:defRPr sz="1575" b="1"/>
            </a:lvl4pPr>
            <a:lvl5pPr marL="1763208" indent="0">
              <a:buNone/>
              <a:defRPr sz="1575" b="1"/>
            </a:lvl5pPr>
            <a:lvl6pPr marL="2204011" indent="0">
              <a:buNone/>
              <a:defRPr sz="1575" b="1"/>
            </a:lvl6pPr>
            <a:lvl7pPr marL="2644813" indent="0">
              <a:buNone/>
              <a:defRPr sz="1575" b="1"/>
            </a:lvl7pPr>
            <a:lvl8pPr marL="3085615" indent="0">
              <a:buNone/>
              <a:defRPr sz="1575" b="1"/>
            </a:lvl8pPr>
            <a:lvl9pPr marL="3526417" indent="0">
              <a:buNone/>
              <a:defRPr sz="1575" b="1"/>
            </a:lvl9pPr>
          </a:lstStyle>
          <a:p>
            <a:pPr lvl="0"/>
            <a:r>
              <a:rPr lang="en-US"/>
              <a:t>Click to edit Master text styles</a:t>
            </a:r>
          </a:p>
        </p:txBody>
      </p:sp>
      <p:sp>
        <p:nvSpPr>
          <p:cNvPr id="6" name="Content Placeholder 5"/>
          <p:cNvSpPr>
            <a:spLocks noGrp="1"/>
          </p:cNvSpPr>
          <p:nvPr>
            <p:ph sz="quarter" idx="4"/>
          </p:nvPr>
        </p:nvSpPr>
        <p:spPr>
          <a:xfrm>
            <a:off x="22295557" y="10439405"/>
            <a:ext cx="19401368" cy="18965863"/>
          </a:xfrm>
        </p:spPr>
        <p:txBody>
          <a:bodyPr/>
          <a:lstStyle>
            <a:lvl1pPr>
              <a:defRPr sz="2363"/>
            </a:lvl1pPr>
            <a:lvl2pPr>
              <a:defRPr sz="1913"/>
            </a:lvl2pPr>
            <a:lvl3pPr>
              <a:defRPr sz="1688"/>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D6EF57A-0546-4197-B9C7-01B39AA6F88E}" type="slidenum">
              <a:rPr lang="en-US"/>
              <a:pPr>
                <a:defRPr/>
              </a:pPr>
              <a:t>‹#›</a:t>
            </a:fld>
            <a:endParaRPr lang="en-US"/>
          </a:p>
        </p:txBody>
      </p:sp>
    </p:spTree>
    <p:extLst>
      <p:ext uri="{BB962C8B-B14F-4D97-AF65-F5344CB8AC3E}">
        <p14:creationId xmlns:p14="http://schemas.microsoft.com/office/powerpoint/2010/main" val="2603487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DA50438-C7DC-4E6A-A4D6-E5E6D15ED08C}" type="slidenum">
              <a:rPr lang="en-US"/>
              <a:pPr>
                <a:defRPr/>
              </a:pPr>
              <a:t>‹#›</a:t>
            </a:fld>
            <a:endParaRPr lang="en-US"/>
          </a:p>
        </p:txBody>
      </p:sp>
    </p:spTree>
    <p:extLst>
      <p:ext uri="{BB962C8B-B14F-4D97-AF65-F5344CB8AC3E}">
        <p14:creationId xmlns:p14="http://schemas.microsoft.com/office/powerpoint/2010/main" val="3163228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C4D5652-99E8-4DF4-92F7-DF42B274DB4D}" type="slidenum">
              <a:rPr lang="en-US"/>
              <a:pPr>
                <a:defRPr/>
              </a:pPr>
              <a:t>‹#›</a:t>
            </a:fld>
            <a:endParaRPr lang="en-US"/>
          </a:p>
        </p:txBody>
      </p:sp>
    </p:spTree>
    <p:extLst>
      <p:ext uri="{BB962C8B-B14F-4D97-AF65-F5344CB8AC3E}">
        <p14:creationId xmlns:p14="http://schemas.microsoft.com/office/powerpoint/2010/main" val="1640509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7"/>
            <a:ext cx="14439900" cy="5576888"/>
          </a:xfrm>
        </p:spPr>
        <p:txBody>
          <a:bodyPr anchor="b"/>
          <a:lstStyle>
            <a:lvl1pPr algn="l">
              <a:defRPr sz="1913" b="1"/>
            </a:lvl1pPr>
          </a:lstStyle>
          <a:p>
            <a:r>
              <a:rPr lang="en-US"/>
              <a:t>Click to edit Master title style</a:t>
            </a:r>
          </a:p>
        </p:txBody>
      </p:sp>
      <p:sp>
        <p:nvSpPr>
          <p:cNvPr id="3" name="Content Placeholder 2"/>
          <p:cNvSpPr>
            <a:spLocks noGrp="1"/>
          </p:cNvSpPr>
          <p:nvPr>
            <p:ph idx="1"/>
          </p:nvPr>
        </p:nvSpPr>
        <p:spPr>
          <a:xfrm>
            <a:off x="17160524" y="1311277"/>
            <a:ext cx="24536400" cy="28093988"/>
          </a:xfrm>
        </p:spPr>
        <p:txBody>
          <a:bodyPr/>
          <a:lstStyle>
            <a:lvl1pPr>
              <a:defRPr sz="3038"/>
            </a:lvl1pPr>
            <a:lvl2pPr>
              <a:defRPr sz="2700"/>
            </a:lvl2pPr>
            <a:lvl3pPr>
              <a:defRPr sz="2363"/>
            </a:lvl3pPr>
            <a:lvl4pPr>
              <a:defRPr sz="1913"/>
            </a:lvl4pPr>
            <a:lvl5pPr>
              <a:defRPr sz="1913"/>
            </a:lvl5pPr>
            <a:lvl6pPr>
              <a:defRPr sz="1913"/>
            </a:lvl6pPr>
            <a:lvl7pPr>
              <a:defRPr sz="1913"/>
            </a:lvl7pPr>
            <a:lvl8pPr>
              <a:defRPr sz="1913"/>
            </a:lvl8pPr>
            <a:lvl9pPr>
              <a:defRPr sz="19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2"/>
            <a:ext cx="14439900" cy="22517100"/>
          </a:xfrm>
        </p:spPr>
        <p:txBody>
          <a:bodyPr/>
          <a:lstStyle>
            <a:lvl1pPr marL="0" indent="0">
              <a:buNone/>
              <a:defRPr sz="1350"/>
            </a:lvl1pPr>
            <a:lvl2pPr marL="440802" indent="0">
              <a:buNone/>
              <a:defRPr sz="1125"/>
            </a:lvl2pPr>
            <a:lvl3pPr marL="881604" indent="0">
              <a:buNone/>
              <a:defRPr sz="1013"/>
            </a:lvl3pPr>
            <a:lvl4pPr marL="1322406" indent="0">
              <a:buNone/>
              <a:defRPr sz="900"/>
            </a:lvl4pPr>
            <a:lvl5pPr marL="1763208" indent="0">
              <a:buNone/>
              <a:defRPr sz="900"/>
            </a:lvl5pPr>
            <a:lvl6pPr marL="2204011" indent="0">
              <a:buNone/>
              <a:defRPr sz="900"/>
            </a:lvl6pPr>
            <a:lvl7pPr marL="2644813" indent="0">
              <a:buNone/>
              <a:defRPr sz="900"/>
            </a:lvl7pPr>
            <a:lvl8pPr marL="3085615" indent="0">
              <a:buNone/>
              <a:defRPr sz="900"/>
            </a:lvl8pPr>
            <a:lvl9pPr marL="3526417"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BC02BC-89E3-42FD-BE28-47CDC137F76D}" type="slidenum">
              <a:rPr lang="en-US"/>
              <a:pPr>
                <a:defRPr/>
              </a:pPr>
              <a:t>‹#›</a:t>
            </a:fld>
            <a:endParaRPr lang="en-US"/>
          </a:p>
        </p:txBody>
      </p:sp>
    </p:spTree>
    <p:extLst>
      <p:ext uri="{BB962C8B-B14F-4D97-AF65-F5344CB8AC3E}">
        <p14:creationId xmlns:p14="http://schemas.microsoft.com/office/powerpoint/2010/main" val="1046506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9" y="23042568"/>
            <a:ext cx="26334156" cy="2720976"/>
          </a:xfrm>
        </p:spPr>
        <p:txBody>
          <a:bodyPr anchor="b"/>
          <a:lstStyle>
            <a:lvl1pPr algn="l">
              <a:defRPr sz="1913" b="1"/>
            </a:lvl1pPr>
          </a:lstStyle>
          <a:p>
            <a:r>
              <a:rPr lang="en-US"/>
              <a:t>Click to edit Master title style</a:t>
            </a:r>
          </a:p>
        </p:txBody>
      </p:sp>
      <p:sp>
        <p:nvSpPr>
          <p:cNvPr id="3" name="Picture Placeholder 2"/>
          <p:cNvSpPr>
            <a:spLocks noGrp="1"/>
          </p:cNvSpPr>
          <p:nvPr>
            <p:ph type="pic" idx="1"/>
          </p:nvPr>
        </p:nvSpPr>
        <p:spPr>
          <a:xfrm>
            <a:off x="8603549" y="2941644"/>
            <a:ext cx="26334156" cy="19750087"/>
          </a:xfrm>
        </p:spPr>
        <p:txBody>
          <a:bodyPr/>
          <a:lstStyle>
            <a:lvl1pPr marL="0" indent="0">
              <a:buNone/>
              <a:defRPr sz="3038"/>
            </a:lvl1pPr>
            <a:lvl2pPr marL="440802" indent="0">
              <a:buNone/>
              <a:defRPr sz="2700"/>
            </a:lvl2pPr>
            <a:lvl3pPr marL="881604" indent="0">
              <a:buNone/>
              <a:defRPr sz="2363"/>
            </a:lvl3pPr>
            <a:lvl4pPr marL="1322406" indent="0">
              <a:buNone/>
              <a:defRPr sz="1913"/>
            </a:lvl4pPr>
            <a:lvl5pPr marL="1763208" indent="0">
              <a:buNone/>
              <a:defRPr sz="1913"/>
            </a:lvl5pPr>
            <a:lvl6pPr marL="2204011" indent="0">
              <a:buNone/>
              <a:defRPr sz="1913"/>
            </a:lvl6pPr>
            <a:lvl7pPr marL="2644813" indent="0">
              <a:buNone/>
              <a:defRPr sz="1913"/>
            </a:lvl7pPr>
            <a:lvl8pPr marL="3085615" indent="0">
              <a:buNone/>
              <a:defRPr sz="1913"/>
            </a:lvl8pPr>
            <a:lvl9pPr marL="3526417" indent="0">
              <a:buNone/>
              <a:defRPr sz="1913"/>
            </a:lvl9pPr>
          </a:lstStyle>
          <a:p>
            <a:pPr lvl="0"/>
            <a:endParaRPr lang="en-US" noProof="0"/>
          </a:p>
        </p:txBody>
      </p:sp>
      <p:sp>
        <p:nvSpPr>
          <p:cNvPr id="4" name="Text Placeholder 3"/>
          <p:cNvSpPr>
            <a:spLocks noGrp="1"/>
          </p:cNvSpPr>
          <p:nvPr>
            <p:ph type="body" sz="half" idx="2"/>
          </p:nvPr>
        </p:nvSpPr>
        <p:spPr>
          <a:xfrm>
            <a:off x="8603549" y="25763543"/>
            <a:ext cx="26334156" cy="3862387"/>
          </a:xfrm>
        </p:spPr>
        <p:txBody>
          <a:bodyPr/>
          <a:lstStyle>
            <a:lvl1pPr marL="0" indent="0">
              <a:buNone/>
              <a:defRPr sz="1350"/>
            </a:lvl1pPr>
            <a:lvl2pPr marL="440802" indent="0">
              <a:buNone/>
              <a:defRPr sz="1125"/>
            </a:lvl2pPr>
            <a:lvl3pPr marL="881604" indent="0">
              <a:buNone/>
              <a:defRPr sz="1013"/>
            </a:lvl3pPr>
            <a:lvl4pPr marL="1322406" indent="0">
              <a:buNone/>
              <a:defRPr sz="900"/>
            </a:lvl4pPr>
            <a:lvl5pPr marL="1763208" indent="0">
              <a:buNone/>
              <a:defRPr sz="900"/>
            </a:lvl5pPr>
            <a:lvl6pPr marL="2204011" indent="0">
              <a:buNone/>
              <a:defRPr sz="900"/>
            </a:lvl6pPr>
            <a:lvl7pPr marL="2644813" indent="0">
              <a:buNone/>
              <a:defRPr sz="900"/>
            </a:lvl7pPr>
            <a:lvl8pPr marL="3085615" indent="0">
              <a:buNone/>
              <a:defRPr sz="900"/>
            </a:lvl8pPr>
            <a:lvl9pPr marL="3526417"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B8FC60-5C78-4B70-AAD0-8E961DA01E8D}" type="slidenum">
              <a:rPr lang="en-US"/>
              <a:pPr>
                <a:defRPr/>
              </a:pPr>
              <a:t>‹#›</a:t>
            </a:fld>
            <a:endParaRPr lang="en-US"/>
          </a:p>
        </p:txBody>
      </p:sp>
    </p:spTree>
    <p:extLst>
      <p:ext uri="{BB962C8B-B14F-4D97-AF65-F5344CB8AC3E}">
        <p14:creationId xmlns:p14="http://schemas.microsoft.com/office/powerpoint/2010/main" val="3515982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27C850-C491-4090-8F57-508F8BC1885F}" type="slidenum">
              <a:rPr lang="en-US"/>
              <a:pPr>
                <a:defRPr/>
              </a:pPr>
              <a:t>‹#›</a:t>
            </a:fld>
            <a:endParaRPr lang="en-US"/>
          </a:p>
        </p:txBody>
      </p:sp>
    </p:spTree>
    <p:extLst>
      <p:ext uri="{BB962C8B-B14F-4D97-AF65-F5344CB8AC3E}">
        <p14:creationId xmlns:p14="http://schemas.microsoft.com/office/powerpoint/2010/main" val="403171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968" y="1319217"/>
            <a:ext cx="9874956" cy="280876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5693" y="1319217"/>
            <a:ext cx="29490812" cy="280876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A5AB60-34E7-4259-BAFF-033BC450D050}" type="slidenum">
              <a:rPr lang="en-US"/>
              <a:pPr>
                <a:defRPr/>
              </a:pPr>
              <a:t>‹#›</a:t>
            </a:fld>
            <a:endParaRPr lang="en-US"/>
          </a:p>
        </p:txBody>
      </p:sp>
    </p:spTree>
    <p:extLst>
      <p:ext uri="{BB962C8B-B14F-4D97-AF65-F5344CB8AC3E}">
        <p14:creationId xmlns:p14="http://schemas.microsoft.com/office/powerpoint/2010/main" val="164000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5290" y="1319893"/>
            <a:ext cx="39502443"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011" tIns="201505" rIns="403011" bIns="20150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195290" y="7682592"/>
            <a:ext cx="39502443" cy="2172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011" tIns="201505" rIns="403011" bIns="20150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195289" y="29977896"/>
            <a:ext cx="102416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011" tIns="201505" rIns="403011" bIns="201505" numCol="1" anchor="t" anchorCtr="0" compatLnSpc="1">
            <a:prstTxWarp prst="textNoShape">
              <a:avLst/>
            </a:prstTxWarp>
          </a:bodyPr>
          <a:lstStyle>
            <a:lvl1pPr defTabSz="4535058">
              <a:defRPr sz="6975"/>
            </a:lvl1pPr>
          </a:lstStyle>
          <a:p>
            <a:pPr>
              <a:defRPr/>
            </a:pPr>
            <a:endParaRPr lang="en-US"/>
          </a:p>
        </p:txBody>
      </p:sp>
      <p:sp>
        <p:nvSpPr>
          <p:cNvPr id="1029" name="Rectangle 5"/>
          <p:cNvSpPr>
            <a:spLocks noGrp="1" noChangeArrowheads="1"/>
          </p:cNvSpPr>
          <p:nvPr>
            <p:ph type="ftr" sz="quarter" idx="3"/>
          </p:nvPr>
        </p:nvSpPr>
        <p:spPr bwMode="auto">
          <a:xfrm>
            <a:off x="14996890" y="29977896"/>
            <a:ext cx="138992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011" tIns="201505" rIns="403011" bIns="201505" numCol="1" anchor="t" anchorCtr="0" compatLnSpc="1">
            <a:prstTxWarp prst="textNoShape">
              <a:avLst/>
            </a:prstTxWarp>
          </a:bodyPr>
          <a:lstStyle>
            <a:lvl1pPr algn="ctr" defTabSz="4535058">
              <a:defRPr sz="6975"/>
            </a:lvl1pPr>
          </a:lstStyle>
          <a:p>
            <a:pPr>
              <a:defRPr/>
            </a:pPr>
            <a:endParaRPr lang="en-US"/>
          </a:p>
        </p:txBody>
      </p:sp>
      <p:sp>
        <p:nvSpPr>
          <p:cNvPr id="1030" name="Rectangle 6"/>
          <p:cNvSpPr>
            <a:spLocks noGrp="1" noChangeArrowheads="1"/>
          </p:cNvSpPr>
          <p:nvPr>
            <p:ph type="sldNum" sz="quarter" idx="4"/>
          </p:nvPr>
        </p:nvSpPr>
        <p:spPr bwMode="auto">
          <a:xfrm>
            <a:off x="31456091" y="29977896"/>
            <a:ext cx="102416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3011" tIns="201505" rIns="403011" bIns="201505" numCol="1" anchor="t" anchorCtr="0" compatLnSpc="1">
            <a:prstTxWarp prst="textNoShape">
              <a:avLst/>
            </a:prstTxWarp>
          </a:bodyPr>
          <a:lstStyle>
            <a:lvl1pPr algn="r" defTabSz="4535058">
              <a:defRPr sz="6975"/>
            </a:lvl1pPr>
          </a:lstStyle>
          <a:p>
            <a:pPr>
              <a:defRPr/>
            </a:pPr>
            <a:fld id="{D8A6DF67-8E6B-437C-9BF2-18F615C8C82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35058" rtl="0" eaLnBrk="0" fontAlgn="base" hangingPunct="0">
        <a:spcBef>
          <a:spcPct val="0"/>
        </a:spcBef>
        <a:spcAft>
          <a:spcPct val="0"/>
        </a:spcAft>
        <a:defRPr sz="21938">
          <a:solidFill>
            <a:schemeClr val="tx2"/>
          </a:solidFill>
          <a:latin typeface="+mj-lt"/>
          <a:ea typeface="+mj-ea"/>
          <a:cs typeface="+mj-cs"/>
        </a:defRPr>
      </a:lvl1pPr>
      <a:lvl2pPr algn="ctr" defTabSz="4535058" rtl="0" eaLnBrk="0" fontAlgn="base" hangingPunct="0">
        <a:spcBef>
          <a:spcPct val="0"/>
        </a:spcBef>
        <a:spcAft>
          <a:spcPct val="0"/>
        </a:spcAft>
        <a:defRPr sz="21938">
          <a:solidFill>
            <a:schemeClr val="tx2"/>
          </a:solidFill>
          <a:latin typeface="Arial" charset="0"/>
        </a:defRPr>
      </a:lvl2pPr>
      <a:lvl3pPr algn="ctr" defTabSz="4535058" rtl="0" eaLnBrk="0" fontAlgn="base" hangingPunct="0">
        <a:spcBef>
          <a:spcPct val="0"/>
        </a:spcBef>
        <a:spcAft>
          <a:spcPct val="0"/>
        </a:spcAft>
        <a:defRPr sz="21938">
          <a:solidFill>
            <a:schemeClr val="tx2"/>
          </a:solidFill>
          <a:latin typeface="Arial" charset="0"/>
        </a:defRPr>
      </a:lvl3pPr>
      <a:lvl4pPr algn="ctr" defTabSz="4535058" rtl="0" eaLnBrk="0" fontAlgn="base" hangingPunct="0">
        <a:spcBef>
          <a:spcPct val="0"/>
        </a:spcBef>
        <a:spcAft>
          <a:spcPct val="0"/>
        </a:spcAft>
        <a:defRPr sz="21938">
          <a:solidFill>
            <a:schemeClr val="tx2"/>
          </a:solidFill>
          <a:latin typeface="Arial" charset="0"/>
        </a:defRPr>
      </a:lvl4pPr>
      <a:lvl5pPr algn="ctr" defTabSz="4535058" rtl="0" eaLnBrk="0" fontAlgn="base" hangingPunct="0">
        <a:spcBef>
          <a:spcPct val="0"/>
        </a:spcBef>
        <a:spcAft>
          <a:spcPct val="0"/>
        </a:spcAft>
        <a:defRPr sz="21938">
          <a:solidFill>
            <a:schemeClr val="tx2"/>
          </a:solidFill>
          <a:latin typeface="Arial" charset="0"/>
        </a:defRPr>
      </a:lvl5pPr>
      <a:lvl6pPr marL="440802" algn="ctr" defTabSz="4535058" rtl="0" fontAlgn="base">
        <a:spcBef>
          <a:spcPct val="0"/>
        </a:spcBef>
        <a:spcAft>
          <a:spcPct val="0"/>
        </a:spcAft>
        <a:defRPr sz="21938">
          <a:solidFill>
            <a:schemeClr val="tx2"/>
          </a:solidFill>
          <a:latin typeface="Arial" charset="0"/>
        </a:defRPr>
      </a:lvl6pPr>
      <a:lvl7pPr marL="881604" algn="ctr" defTabSz="4535058" rtl="0" fontAlgn="base">
        <a:spcBef>
          <a:spcPct val="0"/>
        </a:spcBef>
        <a:spcAft>
          <a:spcPct val="0"/>
        </a:spcAft>
        <a:defRPr sz="21938">
          <a:solidFill>
            <a:schemeClr val="tx2"/>
          </a:solidFill>
          <a:latin typeface="Arial" charset="0"/>
        </a:defRPr>
      </a:lvl7pPr>
      <a:lvl8pPr marL="1322406" algn="ctr" defTabSz="4535058" rtl="0" fontAlgn="base">
        <a:spcBef>
          <a:spcPct val="0"/>
        </a:spcBef>
        <a:spcAft>
          <a:spcPct val="0"/>
        </a:spcAft>
        <a:defRPr sz="21938">
          <a:solidFill>
            <a:schemeClr val="tx2"/>
          </a:solidFill>
          <a:latin typeface="Arial" charset="0"/>
        </a:defRPr>
      </a:lvl8pPr>
      <a:lvl9pPr marL="1763208" algn="ctr" defTabSz="4535058" rtl="0" fontAlgn="base">
        <a:spcBef>
          <a:spcPct val="0"/>
        </a:spcBef>
        <a:spcAft>
          <a:spcPct val="0"/>
        </a:spcAft>
        <a:defRPr sz="21938">
          <a:solidFill>
            <a:schemeClr val="tx2"/>
          </a:solidFill>
          <a:latin typeface="Arial" charset="0"/>
        </a:defRPr>
      </a:lvl9pPr>
    </p:titleStyle>
    <p:bodyStyle>
      <a:lvl1pPr marL="1701987" indent="-1701987" algn="l" defTabSz="4535058" rtl="0" eaLnBrk="0" fontAlgn="base" hangingPunct="0">
        <a:spcBef>
          <a:spcPct val="20000"/>
        </a:spcBef>
        <a:spcAft>
          <a:spcPct val="0"/>
        </a:spcAft>
        <a:buChar char="•"/>
        <a:defRPr sz="15863">
          <a:solidFill>
            <a:schemeClr val="tx1"/>
          </a:solidFill>
          <a:latin typeface="+mn-lt"/>
          <a:ea typeface="+mn-ea"/>
          <a:cs typeface="+mn-cs"/>
        </a:defRPr>
      </a:lvl1pPr>
      <a:lvl2pPr marL="3685596" indent="-1418833" algn="l" defTabSz="4535058" rtl="0" eaLnBrk="0" fontAlgn="base" hangingPunct="0">
        <a:spcBef>
          <a:spcPct val="20000"/>
        </a:spcBef>
        <a:spcAft>
          <a:spcPct val="0"/>
        </a:spcAft>
        <a:buChar char="–"/>
        <a:defRPr sz="13838">
          <a:solidFill>
            <a:schemeClr val="tx1"/>
          </a:solidFill>
          <a:latin typeface="+mn-lt"/>
        </a:defRPr>
      </a:lvl2pPr>
      <a:lvl3pPr marL="5669206" indent="-1134147" algn="l" defTabSz="4535058" rtl="0" eaLnBrk="0" fontAlgn="base" hangingPunct="0">
        <a:spcBef>
          <a:spcPct val="20000"/>
        </a:spcBef>
        <a:spcAft>
          <a:spcPct val="0"/>
        </a:spcAft>
        <a:buChar char="•"/>
        <a:defRPr sz="11813">
          <a:solidFill>
            <a:schemeClr val="tx1"/>
          </a:solidFill>
          <a:latin typeface="+mn-lt"/>
        </a:defRPr>
      </a:lvl3pPr>
      <a:lvl4pPr marL="7934438" indent="-1134147" algn="l" defTabSz="4535058" rtl="0" eaLnBrk="0" fontAlgn="base" hangingPunct="0">
        <a:spcBef>
          <a:spcPct val="20000"/>
        </a:spcBef>
        <a:spcAft>
          <a:spcPct val="0"/>
        </a:spcAft>
        <a:buChar char="–"/>
        <a:defRPr sz="10013">
          <a:solidFill>
            <a:schemeClr val="tx1"/>
          </a:solidFill>
          <a:latin typeface="+mn-lt"/>
        </a:defRPr>
      </a:lvl4pPr>
      <a:lvl5pPr marL="10201204" indent="-1132616" algn="l" defTabSz="4535058" rtl="0" eaLnBrk="0" fontAlgn="base" hangingPunct="0">
        <a:spcBef>
          <a:spcPct val="20000"/>
        </a:spcBef>
        <a:spcAft>
          <a:spcPct val="0"/>
        </a:spcAft>
        <a:buChar char="»"/>
        <a:defRPr sz="10013">
          <a:solidFill>
            <a:schemeClr val="tx1"/>
          </a:solidFill>
          <a:latin typeface="+mn-lt"/>
        </a:defRPr>
      </a:lvl5pPr>
      <a:lvl6pPr marL="10642006" indent="-1132616" algn="l" defTabSz="4535058" rtl="0" fontAlgn="base">
        <a:spcBef>
          <a:spcPct val="20000"/>
        </a:spcBef>
        <a:spcAft>
          <a:spcPct val="0"/>
        </a:spcAft>
        <a:buChar char="»"/>
        <a:defRPr sz="10013">
          <a:solidFill>
            <a:schemeClr val="tx1"/>
          </a:solidFill>
          <a:latin typeface="+mn-lt"/>
        </a:defRPr>
      </a:lvl6pPr>
      <a:lvl7pPr marL="11082808" indent="-1132616" algn="l" defTabSz="4535058" rtl="0" fontAlgn="base">
        <a:spcBef>
          <a:spcPct val="20000"/>
        </a:spcBef>
        <a:spcAft>
          <a:spcPct val="0"/>
        </a:spcAft>
        <a:buChar char="»"/>
        <a:defRPr sz="10013">
          <a:solidFill>
            <a:schemeClr val="tx1"/>
          </a:solidFill>
          <a:latin typeface="+mn-lt"/>
        </a:defRPr>
      </a:lvl7pPr>
      <a:lvl8pPr marL="11523609" indent="-1132616" algn="l" defTabSz="4535058" rtl="0" fontAlgn="base">
        <a:spcBef>
          <a:spcPct val="20000"/>
        </a:spcBef>
        <a:spcAft>
          <a:spcPct val="0"/>
        </a:spcAft>
        <a:buChar char="»"/>
        <a:defRPr sz="10013">
          <a:solidFill>
            <a:schemeClr val="tx1"/>
          </a:solidFill>
          <a:latin typeface="+mn-lt"/>
        </a:defRPr>
      </a:lvl8pPr>
      <a:lvl9pPr marL="11964411" indent="-1132616" algn="l" defTabSz="4535058" rtl="0" fontAlgn="base">
        <a:spcBef>
          <a:spcPct val="20000"/>
        </a:spcBef>
        <a:spcAft>
          <a:spcPct val="0"/>
        </a:spcAft>
        <a:buChar char="»"/>
        <a:defRPr sz="10013">
          <a:solidFill>
            <a:schemeClr val="tx1"/>
          </a:solidFill>
          <a:latin typeface="+mn-lt"/>
        </a:defRPr>
      </a:lvl9pPr>
    </p:bodyStyle>
    <p:otherStyle>
      <a:defPPr>
        <a:defRPr lang="en-US"/>
      </a:defPPr>
      <a:lvl1pPr marL="0" algn="l" defTabSz="881604" rtl="0" eaLnBrk="1" latinLnBrk="0" hangingPunct="1">
        <a:defRPr sz="1688" kern="1200">
          <a:solidFill>
            <a:schemeClr val="tx1"/>
          </a:solidFill>
          <a:latin typeface="+mn-lt"/>
          <a:ea typeface="+mn-ea"/>
          <a:cs typeface="+mn-cs"/>
        </a:defRPr>
      </a:lvl1pPr>
      <a:lvl2pPr marL="440802" algn="l" defTabSz="881604" rtl="0" eaLnBrk="1" latinLnBrk="0" hangingPunct="1">
        <a:defRPr sz="1688" kern="1200">
          <a:solidFill>
            <a:schemeClr val="tx1"/>
          </a:solidFill>
          <a:latin typeface="+mn-lt"/>
          <a:ea typeface="+mn-ea"/>
          <a:cs typeface="+mn-cs"/>
        </a:defRPr>
      </a:lvl2pPr>
      <a:lvl3pPr marL="881604" algn="l" defTabSz="881604" rtl="0" eaLnBrk="1" latinLnBrk="0" hangingPunct="1">
        <a:defRPr sz="1688" kern="1200">
          <a:solidFill>
            <a:schemeClr val="tx1"/>
          </a:solidFill>
          <a:latin typeface="+mn-lt"/>
          <a:ea typeface="+mn-ea"/>
          <a:cs typeface="+mn-cs"/>
        </a:defRPr>
      </a:lvl3pPr>
      <a:lvl4pPr marL="1322406" algn="l" defTabSz="881604" rtl="0" eaLnBrk="1" latinLnBrk="0" hangingPunct="1">
        <a:defRPr sz="1688" kern="1200">
          <a:solidFill>
            <a:schemeClr val="tx1"/>
          </a:solidFill>
          <a:latin typeface="+mn-lt"/>
          <a:ea typeface="+mn-ea"/>
          <a:cs typeface="+mn-cs"/>
        </a:defRPr>
      </a:lvl4pPr>
      <a:lvl5pPr marL="1763208" algn="l" defTabSz="881604" rtl="0" eaLnBrk="1" latinLnBrk="0" hangingPunct="1">
        <a:defRPr sz="1688" kern="1200">
          <a:solidFill>
            <a:schemeClr val="tx1"/>
          </a:solidFill>
          <a:latin typeface="+mn-lt"/>
          <a:ea typeface="+mn-ea"/>
          <a:cs typeface="+mn-cs"/>
        </a:defRPr>
      </a:lvl5pPr>
      <a:lvl6pPr marL="2204011" algn="l" defTabSz="881604" rtl="0" eaLnBrk="1" latinLnBrk="0" hangingPunct="1">
        <a:defRPr sz="1688" kern="1200">
          <a:solidFill>
            <a:schemeClr val="tx1"/>
          </a:solidFill>
          <a:latin typeface="+mn-lt"/>
          <a:ea typeface="+mn-ea"/>
          <a:cs typeface="+mn-cs"/>
        </a:defRPr>
      </a:lvl6pPr>
      <a:lvl7pPr marL="2644813" algn="l" defTabSz="881604" rtl="0" eaLnBrk="1" latinLnBrk="0" hangingPunct="1">
        <a:defRPr sz="1688" kern="1200">
          <a:solidFill>
            <a:schemeClr val="tx1"/>
          </a:solidFill>
          <a:latin typeface="+mn-lt"/>
          <a:ea typeface="+mn-ea"/>
          <a:cs typeface="+mn-cs"/>
        </a:defRPr>
      </a:lvl7pPr>
      <a:lvl8pPr marL="3085615" algn="l" defTabSz="881604" rtl="0" eaLnBrk="1" latinLnBrk="0" hangingPunct="1">
        <a:defRPr sz="1688" kern="1200">
          <a:solidFill>
            <a:schemeClr val="tx1"/>
          </a:solidFill>
          <a:latin typeface="+mn-lt"/>
          <a:ea typeface="+mn-ea"/>
          <a:cs typeface="+mn-cs"/>
        </a:defRPr>
      </a:lvl8pPr>
      <a:lvl9pPr marL="3526417" algn="l" defTabSz="881604" rtl="0" eaLnBrk="1" latinLnBrk="0" hangingPunct="1">
        <a:defRPr sz="16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0.jpg"/><Relationship Id="rId18" Type="http://schemas.openxmlformats.org/officeDocument/2006/relationships/chart" Target="../charts/chart1.xml"/><Relationship Id="rId26" Type="http://schemas.openxmlformats.org/officeDocument/2006/relationships/image" Target="../media/image16.png"/><Relationship Id="rId3" Type="http://schemas.openxmlformats.org/officeDocument/2006/relationships/image" Target="../media/image1.jpeg"/><Relationship Id="rId21" Type="http://schemas.openxmlformats.org/officeDocument/2006/relationships/image" Target="../media/image13.jpeg"/><Relationship Id="rId7" Type="http://schemas.openxmlformats.org/officeDocument/2006/relationships/image" Target="../media/image5.png"/><Relationship Id="rId12" Type="http://schemas.openxmlformats.org/officeDocument/2006/relationships/image" Target="../media/image9.jpeg"/><Relationship Id="rId17" Type="http://schemas.openxmlformats.org/officeDocument/2006/relationships/image" Target="../media/image14.png"/><Relationship Id="rId25"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chart" Target="../charts/chart3.xml"/><Relationship Id="rId29"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24" Type="http://schemas.openxmlformats.org/officeDocument/2006/relationships/chart" Target="../charts/chart6.xml"/><Relationship Id="rId5" Type="http://schemas.openxmlformats.org/officeDocument/2006/relationships/image" Target="../media/image3.png"/><Relationship Id="rId15" Type="http://schemas.openxmlformats.org/officeDocument/2006/relationships/image" Target="../media/image12.png"/><Relationship Id="rId23" Type="http://schemas.openxmlformats.org/officeDocument/2006/relationships/chart" Target="../charts/chart5.xml"/><Relationship Id="rId28" Type="http://schemas.openxmlformats.org/officeDocument/2006/relationships/image" Target="../media/image18.jpg"/><Relationship Id="rId10" Type="http://schemas.openxmlformats.org/officeDocument/2006/relationships/image" Target="../media/image7.png"/><Relationship Id="rId19" Type="http://schemas.openxmlformats.org/officeDocument/2006/relationships/chart" Target="../charts/chart2.xml"/><Relationship Id="rId4" Type="http://schemas.openxmlformats.org/officeDocument/2006/relationships/image" Target="../media/image2.jpeg"/><Relationship Id="rId9" Type="http://schemas.openxmlformats.org/officeDocument/2006/relationships/image" Target="../media/image6.png"/><Relationship Id="rId14" Type="http://schemas.openxmlformats.org/officeDocument/2006/relationships/image" Target="../media/image11.png"/><Relationship Id="rId22" Type="http://schemas.openxmlformats.org/officeDocument/2006/relationships/chart" Target="../charts/chart4.xml"/><Relationship Id="rId27"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3997A870-3B06-FAB8-9847-EDAD54C089A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93200" y="26111221"/>
            <a:ext cx="5960211" cy="5660930"/>
          </a:xfrm>
          <a:prstGeom prst="rect">
            <a:avLst/>
          </a:prstGeom>
          <a:noFill/>
          <a:ln>
            <a:noFill/>
          </a:ln>
        </p:spPr>
      </p:pic>
      <p:pic>
        <p:nvPicPr>
          <p:cNvPr id="30" name="Picture 29">
            <a:extLst>
              <a:ext uri="{FF2B5EF4-FFF2-40B4-BE49-F238E27FC236}">
                <a16:creationId xmlns:a16="http://schemas.microsoft.com/office/drawing/2014/main" id="{0FD317AF-5EBF-F110-9AF1-CC32EFBE2D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631" b="32257"/>
          <a:stretch/>
        </p:blipFill>
        <p:spPr bwMode="auto">
          <a:xfrm>
            <a:off x="31742897" y="17315135"/>
            <a:ext cx="10080262" cy="3223237"/>
          </a:xfrm>
          <a:prstGeom prst="rect">
            <a:avLst/>
          </a:prstGeom>
          <a:noFill/>
          <a:ln>
            <a:noFill/>
          </a:ln>
        </p:spPr>
      </p:pic>
      <p:pic>
        <p:nvPicPr>
          <p:cNvPr id="43" name="Picture 42">
            <a:extLst>
              <a:ext uri="{FF2B5EF4-FFF2-40B4-BE49-F238E27FC236}">
                <a16:creationId xmlns:a16="http://schemas.microsoft.com/office/drawing/2014/main" id="{3BE1A80D-B70C-CDD4-E80B-F161A384CE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122" b="64666"/>
          <a:stretch/>
        </p:blipFill>
        <p:spPr bwMode="auto">
          <a:xfrm>
            <a:off x="31717522" y="13639800"/>
            <a:ext cx="9906050" cy="3504780"/>
          </a:xfrm>
          <a:prstGeom prst="rect">
            <a:avLst/>
          </a:prstGeom>
          <a:noFill/>
          <a:ln>
            <a:noFill/>
          </a:ln>
        </p:spPr>
      </p:pic>
      <p:pic>
        <p:nvPicPr>
          <p:cNvPr id="1068" name="Picture 1067">
            <a:extLst>
              <a:ext uri="{FF2B5EF4-FFF2-40B4-BE49-F238E27FC236}">
                <a16:creationId xmlns:a16="http://schemas.microsoft.com/office/drawing/2014/main" id="{E8D78BEF-D552-F9E2-252A-5C53031A80EE}"/>
              </a:ext>
            </a:extLst>
          </p:cNvPr>
          <p:cNvPicPr>
            <a:picLocks noChangeAspect="1"/>
          </p:cNvPicPr>
          <p:nvPr/>
        </p:nvPicPr>
        <p:blipFill>
          <a:blip r:embed="rId5"/>
          <a:stretch>
            <a:fillRect/>
          </a:stretch>
        </p:blipFill>
        <p:spPr>
          <a:xfrm>
            <a:off x="102115" y="23036567"/>
            <a:ext cx="5226471" cy="5064314"/>
          </a:xfrm>
          <a:prstGeom prst="rect">
            <a:avLst/>
          </a:prstGeom>
        </p:spPr>
      </p:pic>
      <p:sp>
        <p:nvSpPr>
          <p:cNvPr id="2050" name="Rectangle 6"/>
          <p:cNvSpPr>
            <a:spLocks noChangeArrowheads="1"/>
          </p:cNvSpPr>
          <p:nvPr/>
        </p:nvSpPr>
        <p:spPr bwMode="auto">
          <a:xfrm>
            <a:off x="117961" y="76200"/>
            <a:ext cx="43655280" cy="4040890"/>
          </a:xfrm>
          <a:prstGeom prst="rect">
            <a:avLst/>
          </a:prstGeom>
          <a:solidFill>
            <a:schemeClr val="bg1"/>
          </a:solidFill>
          <a:ln w="38100">
            <a:noFill/>
            <a:miter lim="800000"/>
            <a:headEnd/>
            <a:tailEnd/>
          </a:ln>
          <a:effectLst/>
        </p:spPr>
        <p:txBody>
          <a:bodyPr lIns="132240" tIns="66121" rIns="132240" bIns="66121" anchor="ctr"/>
          <a:lstStyle/>
          <a:p>
            <a:pPr algn="ctr" defTabSz="4535058"/>
            <a:endParaRPr lang="en-US" sz="5400" b="1" dirty="0">
              <a:solidFill>
                <a:srgbClr val="F5D309"/>
              </a:solidFill>
              <a:latin typeface="+mj-lt"/>
            </a:endParaRPr>
          </a:p>
        </p:txBody>
      </p:sp>
      <p:sp>
        <p:nvSpPr>
          <p:cNvPr id="2051" name="Rectangle 7"/>
          <p:cNvSpPr>
            <a:spLocks noChangeArrowheads="1"/>
          </p:cNvSpPr>
          <p:nvPr/>
        </p:nvSpPr>
        <p:spPr bwMode="auto">
          <a:xfrm>
            <a:off x="72676" y="10515600"/>
            <a:ext cx="14090904" cy="1110996"/>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Background</a:t>
            </a:r>
          </a:p>
        </p:txBody>
      </p:sp>
      <p:sp>
        <p:nvSpPr>
          <p:cNvPr id="2062" name="Text Box 402"/>
          <p:cNvSpPr txBox="1">
            <a:spLocks noChangeArrowheads="1"/>
          </p:cNvSpPr>
          <p:nvPr/>
        </p:nvSpPr>
        <p:spPr bwMode="auto">
          <a:xfrm>
            <a:off x="4835595" y="5755566"/>
            <a:ext cx="9215733" cy="3826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2240" tIns="66121" rIns="132240" bIns="66121">
            <a:spAutoFit/>
          </a:bodyPr>
          <a:lstStyle>
            <a:lvl1pPr defTabSz="4703763" eaLnBrk="0" hangingPunct="0">
              <a:defRPr sz="3000">
                <a:solidFill>
                  <a:schemeClr val="tx1"/>
                </a:solidFill>
                <a:latin typeface="Arial" charset="0"/>
              </a:defRPr>
            </a:lvl1pPr>
            <a:lvl2pPr marL="742950" indent="-285750" defTabSz="4703763" eaLnBrk="0" hangingPunct="0">
              <a:defRPr sz="3000">
                <a:solidFill>
                  <a:schemeClr val="tx1"/>
                </a:solidFill>
                <a:latin typeface="Arial" charset="0"/>
              </a:defRPr>
            </a:lvl2pPr>
            <a:lvl3pPr marL="1143000" indent="-228600" defTabSz="4703763" eaLnBrk="0" hangingPunct="0">
              <a:defRPr sz="3000">
                <a:solidFill>
                  <a:schemeClr val="tx1"/>
                </a:solidFill>
                <a:latin typeface="Arial" charset="0"/>
              </a:defRPr>
            </a:lvl3pPr>
            <a:lvl4pPr marL="1600200" indent="-228600" defTabSz="4703763" eaLnBrk="0" hangingPunct="0">
              <a:defRPr sz="3000">
                <a:solidFill>
                  <a:schemeClr val="tx1"/>
                </a:solidFill>
                <a:latin typeface="Arial" charset="0"/>
              </a:defRPr>
            </a:lvl4pPr>
            <a:lvl5pPr marL="2057400" indent="-228600" defTabSz="4703763" eaLnBrk="0" hangingPunct="0">
              <a:defRPr sz="3000">
                <a:solidFill>
                  <a:schemeClr val="tx1"/>
                </a:solidFill>
                <a:latin typeface="Arial" charset="0"/>
              </a:defRPr>
            </a:lvl5pPr>
            <a:lvl6pPr marL="2514600" indent="-228600" defTabSz="4703763" eaLnBrk="0" fontAlgn="base" hangingPunct="0">
              <a:spcBef>
                <a:spcPct val="0"/>
              </a:spcBef>
              <a:spcAft>
                <a:spcPct val="0"/>
              </a:spcAft>
              <a:defRPr sz="3000">
                <a:solidFill>
                  <a:schemeClr val="tx1"/>
                </a:solidFill>
                <a:latin typeface="Arial" charset="0"/>
              </a:defRPr>
            </a:lvl6pPr>
            <a:lvl7pPr marL="2971800" indent="-228600" defTabSz="4703763" eaLnBrk="0" fontAlgn="base" hangingPunct="0">
              <a:spcBef>
                <a:spcPct val="0"/>
              </a:spcBef>
              <a:spcAft>
                <a:spcPct val="0"/>
              </a:spcAft>
              <a:defRPr sz="3000">
                <a:solidFill>
                  <a:schemeClr val="tx1"/>
                </a:solidFill>
                <a:latin typeface="Arial" charset="0"/>
              </a:defRPr>
            </a:lvl7pPr>
            <a:lvl8pPr marL="3429000" indent="-228600" defTabSz="4703763" eaLnBrk="0" fontAlgn="base" hangingPunct="0">
              <a:spcBef>
                <a:spcPct val="0"/>
              </a:spcBef>
              <a:spcAft>
                <a:spcPct val="0"/>
              </a:spcAft>
              <a:defRPr sz="3000">
                <a:solidFill>
                  <a:schemeClr val="tx1"/>
                </a:solidFill>
                <a:latin typeface="Arial" charset="0"/>
              </a:defRPr>
            </a:lvl8pPr>
            <a:lvl9pPr marL="3886200" indent="-228600" defTabSz="4703763" eaLnBrk="0" fontAlgn="base" hangingPunct="0">
              <a:spcBef>
                <a:spcPct val="0"/>
              </a:spcBef>
              <a:spcAft>
                <a:spcPct val="0"/>
              </a:spcAft>
              <a:defRPr sz="3000">
                <a:solidFill>
                  <a:schemeClr val="tx1"/>
                </a:solidFill>
                <a:latin typeface="Arial" charset="0"/>
              </a:defRPr>
            </a:lvl9pPr>
          </a:lstStyle>
          <a:p>
            <a:pPr marL="457200" indent="-457200" algn="just">
              <a:spcBef>
                <a:spcPts val="0"/>
              </a:spcBef>
              <a:spcAft>
                <a:spcPts val="0"/>
              </a:spcAft>
              <a:buFont typeface="Arial" panose="020B0604020202020204" pitchFamily="34" charset="0"/>
              <a:buChar char="•"/>
            </a:pPr>
            <a:r>
              <a:rPr lang="en-US" sz="2400" dirty="0">
                <a:solidFill>
                  <a:srgbClr val="000000"/>
                </a:solidFill>
                <a:latin typeface="+mn-lt"/>
              </a:rPr>
              <a:t>Heterogeneous inner-sphere transition metal-ion charge transfer (CT) reactions involve the formation of a chemical bond between the electrode and the metal ion</a:t>
            </a:r>
          </a:p>
          <a:p>
            <a:pPr marL="457200" indent="-457200" algn="just">
              <a:spcBef>
                <a:spcPts val="0"/>
              </a:spcBef>
              <a:spcAft>
                <a:spcPts val="0"/>
              </a:spcAft>
              <a:buFont typeface="Arial" panose="020B0604020202020204" pitchFamily="34" charset="0"/>
              <a:buChar char="•"/>
            </a:pPr>
            <a:r>
              <a:rPr lang="en-US" sz="2400" dirty="0">
                <a:solidFill>
                  <a:srgbClr val="000000"/>
                </a:solidFill>
                <a:latin typeface="+mn-lt"/>
              </a:rPr>
              <a:t>They are relevant for electroplating, chemical sensors, corrosion prevention, and redox flow batteries (RFBs) for grid-scale clean energy storage</a:t>
            </a:r>
          </a:p>
          <a:p>
            <a:pPr marL="457200" indent="-457200" algn="just">
              <a:spcBef>
                <a:spcPts val="0"/>
              </a:spcBef>
              <a:spcAft>
                <a:spcPts val="0"/>
              </a:spcAft>
              <a:buFont typeface="Arial" panose="020B0604020202020204" pitchFamily="34" charset="0"/>
              <a:buChar char="•"/>
            </a:pPr>
            <a:r>
              <a:rPr lang="en-US" sz="2400" dirty="0">
                <a:solidFill>
                  <a:srgbClr val="000000"/>
                </a:solidFill>
                <a:latin typeface="+mn-lt"/>
              </a:rPr>
              <a:t>Widespread commercialization of vanadium RFBs (</a:t>
            </a:r>
            <a:r>
              <a:rPr lang="en-US" sz="2400" b="1" dirty="0">
                <a:solidFill>
                  <a:srgbClr val="000000"/>
                </a:solidFill>
                <a:latin typeface="+mn-lt"/>
              </a:rPr>
              <a:t>Figure 1</a:t>
            </a:r>
            <a:r>
              <a:rPr lang="en-US" sz="2400" dirty="0">
                <a:solidFill>
                  <a:srgbClr val="000000"/>
                </a:solidFill>
                <a:latin typeface="+mn-lt"/>
              </a:rPr>
              <a:t>) is limited by slow </a:t>
            </a:r>
            <a:r>
              <a:rPr lang="en-US" sz="2400" dirty="0"/>
              <a:t>V</a:t>
            </a:r>
            <a:r>
              <a:rPr lang="en-US" sz="2400" baseline="30000" dirty="0"/>
              <a:t>2+</a:t>
            </a:r>
            <a:r>
              <a:rPr lang="en-US" sz="2400" dirty="0">
                <a:solidFill>
                  <a:srgbClr val="000000"/>
                </a:solidFill>
                <a:latin typeface="+mn-lt"/>
              </a:rPr>
              <a:t>/</a:t>
            </a:r>
            <a:r>
              <a:rPr lang="en-US" sz="2400" dirty="0"/>
              <a:t>V</a:t>
            </a:r>
            <a:r>
              <a:rPr lang="en-US" sz="2400" baseline="30000" dirty="0"/>
              <a:t>3+</a:t>
            </a:r>
            <a:r>
              <a:rPr lang="en-US" sz="2400" dirty="0">
                <a:solidFill>
                  <a:srgbClr val="000000"/>
                </a:solidFill>
                <a:latin typeface="+mn-lt"/>
              </a:rPr>
              <a:t> CT kinetics and low energy efficiency</a:t>
            </a:r>
          </a:p>
          <a:p>
            <a:pPr marL="457200" indent="-457200" algn="just">
              <a:spcBef>
                <a:spcPts val="0"/>
              </a:spcBef>
              <a:spcAft>
                <a:spcPts val="0"/>
              </a:spcAft>
              <a:buFont typeface="Arial" panose="020B0604020202020204" pitchFamily="34" charset="0"/>
              <a:buChar char="•"/>
            </a:pPr>
            <a:r>
              <a:rPr lang="en-US" sz="2400" dirty="0">
                <a:solidFill>
                  <a:srgbClr val="000000"/>
                </a:solidFill>
                <a:latin typeface="+mn-lt"/>
              </a:rPr>
              <a:t>Simple descriptors for inner-sphere CT kinetics could enable rational design of more active electrocatalysts</a:t>
            </a:r>
          </a:p>
        </p:txBody>
      </p:sp>
      <p:sp>
        <p:nvSpPr>
          <p:cNvPr id="348" name="Rectangle 9"/>
          <p:cNvSpPr>
            <a:spLocks noChangeArrowheads="1"/>
          </p:cNvSpPr>
          <p:nvPr/>
        </p:nvSpPr>
        <p:spPr bwMode="auto">
          <a:xfrm>
            <a:off x="29682337" y="29032200"/>
            <a:ext cx="14090904" cy="1106044"/>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References</a:t>
            </a:r>
          </a:p>
        </p:txBody>
      </p:sp>
      <p:sp>
        <p:nvSpPr>
          <p:cNvPr id="114" name="Rectangle 113"/>
          <p:cNvSpPr/>
          <p:nvPr/>
        </p:nvSpPr>
        <p:spPr>
          <a:xfrm rot="16200000" flipV="1">
            <a:off x="149478" y="18452853"/>
            <a:ext cx="28622609" cy="117959"/>
          </a:xfrm>
          <a:prstGeom prst="rect">
            <a:avLst/>
          </a:prstGeom>
          <a:solidFill>
            <a:srgbClr val="012C5F"/>
          </a:solidFill>
          <a:ln>
            <a:noFill/>
          </a:ln>
        </p:spPr>
        <p:style>
          <a:lnRef idx="2">
            <a:schemeClr val="accent1">
              <a:shade val="50000"/>
            </a:schemeClr>
          </a:lnRef>
          <a:fillRef idx="1">
            <a:schemeClr val="accent1"/>
          </a:fillRef>
          <a:effectRef idx="0">
            <a:schemeClr val="accent1"/>
          </a:effectRef>
          <a:fontRef idx="minor">
            <a:schemeClr val="lt1"/>
          </a:fontRef>
        </p:style>
        <p:txBody>
          <a:bodyPr lIns="102837" tIns="51414" rIns="102837" bIns="51414" anchor="ctr"/>
          <a:lstStyle/>
          <a:p>
            <a:pPr algn="just" defTabSz="4936183" fontAlgn="auto">
              <a:spcBef>
                <a:spcPts val="0"/>
              </a:spcBef>
              <a:spcAft>
                <a:spcPts val="0"/>
              </a:spcAft>
              <a:defRPr/>
            </a:pPr>
            <a:endParaRPr lang="en-US" sz="3291" dirty="0"/>
          </a:p>
        </p:txBody>
      </p:sp>
      <p:sp>
        <p:nvSpPr>
          <p:cNvPr id="118" name="Rectangle 117"/>
          <p:cNvSpPr/>
          <p:nvPr/>
        </p:nvSpPr>
        <p:spPr>
          <a:xfrm rot="16200000" flipV="1">
            <a:off x="15052831" y="18408497"/>
            <a:ext cx="28607056" cy="191117"/>
          </a:xfrm>
          <a:prstGeom prst="rect">
            <a:avLst/>
          </a:prstGeom>
          <a:solidFill>
            <a:srgbClr val="012C5F"/>
          </a:solidFill>
          <a:ln>
            <a:noFill/>
          </a:ln>
        </p:spPr>
        <p:style>
          <a:lnRef idx="2">
            <a:schemeClr val="accent1">
              <a:shade val="50000"/>
            </a:schemeClr>
          </a:lnRef>
          <a:fillRef idx="1">
            <a:schemeClr val="accent1"/>
          </a:fillRef>
          <a:effectRef idx="0">
            <a:schemeClr val="accent1"/>
          </a:effectRef>
          <a:fontRef idx="minor">
            <a:schemeClr val="lt1"/>
          </a:fontRef>
        </p:style>
        <p:txBody>
          <a:bodyPr lIns="102837" tIns="51414" rIns="102837" bIns="51414" anchor="ctr"/>
          <a:lstStyle/>
          <a:p>
            <a:pPr algn="just" defTabSz="4936183" fontAlgn="auto">
              <a:spcBef>
                <a:spcPts val="0"/>
              </a:spcBef>
              <a:spcAft>
                <a:spcPts val="0"/>
              </a:spcAft>
              <a:defRPr/>
            </a:pPr>
            <a:endParaRPr lang="en-US" sz="3291" dirty="0"/>
          </a:p>
        </p:txBody>
      </p:sp>
      <p:sp>
        <p:nvSpPr>
          <p:cNvPr id="119" name="Rectangle 7"/>
          <p:cNvSpPr>
            <a:spLocks noChangeArrowheads="1"/>
          </p:cNvSpPr>
          <p:nvPr/>
        </p:nvSpPr>
        <p:spPr bwMode="auto">
          <a:xfrm>
            <a:off x="79383" y="4251189"/>
            <a:ext cx="14093190" cy="1110996"/>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Introduction</a:t>
            </a:r>
          </a:p>
        </p:txBody>
      </p:sp>
      <p:sp>
        <p:nvSpPr>
          <p:cNvPr id="224" name="Rectangle 6"/>
          <p:cNvSpPr>
            <a:spLocks noChangeArrowheads="1"/>
          </p:cNvSpPr>
          <p:nvPr/>
        </p:nvSpPr>
        <p:spPr bwMode="auto">
          <a:xfrm>
            <a:off x="5674431" y="235488"/>
            <a:ext cx="32345638" cy="3558103"/>
          </a:xfrm>
          <a:prstGeom prst="rect">
            <a:avLst/>
          </a:prstGeom>
          <a:solidFill>
            <a:schemeClr val="bg1"/>
          </a:solidFill>
          <a:ln w="38100">
            <a:noFill/>
            <a:miter lim="800000"/>
            <a:headEnd/>
            <a:tailEnd/>
          </a:ln>
          <a:effectLst/>
        </p:spPr>
        <p:txBody>
          <a:bodyPr lIns="132240" tIns="66121" rIns="132240" bIns="66121" anchor="ctr"/>
          <a:lstStyle/>
          <a:p>
            <a:pPr algn="ctr" defTabSz="4535058"/>
            <a:r>
              <a:rPr lang="en-US" sz="8000" b="1" dirty="0">
                <a:solidFill>
                  <a:srgbClr val="012C5F"/>
                </a:solidFill>
                <a:latin typeface="+mj-lt"/>
              </a:rPr>
              <a:t>Explaining Kinetic Trends of Inner-sphere Transition Metal Ion Redox Reactions at Electrodes</a:t>
            </a:r>
          </a:p>
          <a:p>
            <a:pPr algn="ctr" defTabSz="4535058"/>
            <a:r>
              <a:rPr lang="en-US" sz="4050" b="1" dirty="0">
                <a:solidFill>
                  <a:srgbClr val="012C5F"/>
                </a:solidFill>
                <a:latin typeface="+mj-lt"/>
              </a:rPr>
              <a:t>Harsh Agarwal, Jacob Florian, </a:t>
            </a:r>
            <a:r>
              <a:rPr lang="en-US" sz="4050" b="1" u="sng" dirty="0">
                <a:solidFill>
                  <a:srgbClr val="012C5F"/>
                </a:solidFill>
                <a:latin typeface="+mj-lt"/>
              </a:rPr>
              <a:t>Daniel Pert</a:t>
            </a:r>
            <a:r>
              <a:rPr lang="en-US" sz="4050" b="1" dirty="0">
                <a:solidFill>
                  <a:srgbClr val="012C5F"/>
                </a:solidFill>
                <a:latin typeface="+mj-lt"/>
              </a:rPr>
              <a:t> (Honors Capstone), Bryan R. Goldsmith, </a:t>
            </a:r>
            <a:r>
              <a:rPr lang="en-US" sz="4050" b="1" dirty="0" err="1">
                <a:solidFill>
                  <a:srgbClr val="012C5F"/>
                </a:solidFill>
                <a:latin typeface="+mj-lt"/>
              </a:rPr>
              <a:t>Nirala</a:t>
            </a:r>
            <a:r>
              <a:rPr lang="en-US" sz="4050" b="1" dirty="0">
                <a:solidFill>
                  <a:srgbClr val="012C5F"/>
                </a:solidFill>
                <a:latin typeface="+mj-lt"/>
              </a:rPr>
              <a:t> Singh</a:t>
            </a:r>
          </a:p>
        </p:txBody>
      </p:sp>
      <p:pic>
        <p:nvPicPr>
          <p:cNvPr id="1028" name="Picture 4" descr="A picture containing text, sign&#10;&#10;Description automatically generated">
            <a:extLst>
              <a:ext uri="{FF2B5EF4-FFF2-40B4-BE49-F238E27FC236}">
                <a16:creationId xmlns:a16="http://schemas.microsoft.com/office/drawing/2014/main" id="{9A38AE7C-D3C5-4A48-B8AD-9AEC35AD270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62521" b="927"/>
          <a:stretch/>
        </p:blipFill>
        <p:spPr bwMode="auto">
          <a:xfrm>
            <a:off x="40773648" y="442963"/>
            <a:ext cx="2774430" cy="3242188"/>
          </a:xfrm>
          <a:prstGeom prst="rect">
            <a:avLst/>
          </a:prstGeom>
          <a:noFill/>
          <a:extLst>
            <a:ext uri="{909E8E84-426E-40DD-AFC4-6F175D3DCCD1}">
              <a14:hiddenFill xmlns:a14="http://schemas.microsoft.com/office/drawing/2010/main">
                <a:solidFill>
                  <a:srgbClr val="FFFFFF"/>
                </a:solidFill>
              </a14:hiddenFill>
            </a:ext>
          </a:extLst>
        </p:spPr>
      </p:pic>
      <p:sp>
        <p:nvSpPr>
          <p:cNvPr id="1063" name="Oval 1062">
            <a:extLst>
              <a:ext uri="{FF2B5EF4-FFF2-40B4-BE49-F238E27FC236}">
                <a16:creationId xmlns:a16="http://schemas.microsoft.com/office/drawing/2014/main" id="{4111B20F-B947-479E-B1CD-552668E51BF8}"/>
              </a:ext>
            </a:extLst>
          </p:cNvPr>
          <p:cNvSpPr/>
          <p:nvPr/>
        </p:nvSpPr>
        <p:spPr bwMode="auto">
          <a:xfrm>
            <a:off x="24688402" y="12184581"/>
            <a:ext cx="482322" cy="75247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102870" tIns="51435" rIns="102870" bIns="51435" numCol="1" rtlCol="0" anchor="t" anchorCtr="0" compatLnSpc="1">
            <a:prstTxWarp prst="textNoShape">
              <a:avLst/>
            </a:prstTxWarp>
          </a:bodyPr>
          <a:lstStyle/>
          <a:p>
            <a:pPr defTabSz="5291733"/>
            <a:endParaRPr lang="en-US" sz="3375"/>
          </a:p>
        </p:txBody>
      </p:sp>
      <p:sp>
        <p:nvSpPr>
          <p:cNvPr id="1086" name="TextBox 1085">
            <a:extLst>
              <a:ext uri="{FF2B5EF4-FFF2-40B4-BE49-F238E27FC236}">
                <a16:creationId xmlns:a16="http://schemas.microsoft.com/office/drawing/2014/main" id="{43268F30-02AC-4C8F-BBA8-F071CBB6185E}"/>
              </a:ext>
            </a:extLst>
          </p:cNvPr>
          <p:cNvSpPr txBox="1"/>
          <p:nvPr/>
        </p:nvSpPr>
        <p:spPr>
          <a:xfrm>
            <a:off x="29716807" y="5547678"/>
            <a:ext cx="14056434" cy="830997"/>
          </a:xfrm>
          <a:prstGeom prst="rect">
            <a:avLst/>
          </a:prstGeom>
          <a:noFill/>
        </p:spPr>
        <p:txBody>
          <a:bodyPr wrap="square" rtlCol="0">
            <a:spAutoFit/>
          </a:bodyPr>
          <a:lstStyle/>
          <a:p>
            <a:pPr marL="457200" indent="-457200" algn="just">
              <a:spcBef>
                <a:spcPts val="0"/>
              </a:spcBef>
              <a:spcAft>
                <a:spcPts val="0"/>
              </a:spcAft>
              <a:buFont typeface="Arial" panose="020B0604020202020204" pitchFamily="34" charset="0"/>
              <a:buChar char="•"/>
            </a:pPr>
            <a:r>
              <a:rPr lang="en-US" sz="2400" dirty="0">
                <a:solidFill>
                  <a:srgbClr val="000000"/>
                </a:solidFill>
                <a:latin typeface="+mn-lt"/>
              </a:rPr>
              <a:t>Kinetics of other heterogenous CT reactions from literature involving transition metal ion redox couples also correlate with </a:t>
            </a:r>
            <a:r>
              <a:rPr lang="en-US" sz="2400" i="1" dirty="0">
                <a:solidFill>
                  <a:srgbClr val="000000"/>
                </a:solidFill>
                <a:latin typeface="+mn-lt"/>
              </a:rPr>
              <a:t>d</a:t>
            </a:r>
            <a:r>
              <a:rPr lang="en-US" sz="2400" dirty="0">
                <a:solidFill>
                  <a:srgbClr val="000000"/>
                </a:solidFill>
                <a:latin typeface="+mn-lt"/>
              </a:rPr>
              <a:t>-band center (</a:t>
            </a:r>
            <a:r>
              <a:rPr lang="en-US" sz="2400" b="1" dirty="0">
                <a:solidFill>
                  <a:srgbClr val="000000"/>
                </a:solidFill>
                <a:latin typeface="+mn-lt"/>
              </a:rPr>
              <a:t>Figure 10</a:t>
            </a:r>
            <a:r>
              <a:rPr lang="en-US" sz="2400" dirty="0">
                <a:solidFill>
                  <a:srgbClr val="000000"/>
                </a:solidFill>
                <a:latin typeface="+mn-lt"/>
              </a:rPr>
              <a:t>)</a:t>
            </a:r>
          </a:p>
        </p:txBody>
      </p:sp>
      <p:sp>
        <p:nvSpPr>
          <p:cNvPr id="398" name="Rectangle 9">
            <a:extLst>
              <a:ext uri="{FF2B5EF4-FFF2-40B4-BE49-F238E27FC236}">
                <a16:creationId xmlns:a16="http://schemas.microsoft.com/office/drawing/2014/main" id="{E0457F67-4035-4FBC-B73C-0C23FC4FFACD}"/>
              </a:ext>
            </a:extLst>
          </p:cNvPr>
          <p:cNvSpPr>
            <a:spLocks noChangeArrowheads="1"/>
          </p:cNvSpPr>
          <p:nvPr/>
        </p:nvSpPr>
        <p:spPr bwMode="auto">
          <a:xfrm>
            <a:off x="29682336" y="26478356"/>
            <a:ext cx="14090904" cy="1106044"/>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Acknowledgements</a:t>
            </a:r>
          </a:p>
        </p:txBody>
      </p:sp>
      <p:sp>
        <p:nvSpPr>
          <p:cNvPr id="401" name="TextBox 400">
            <a:extLst>
              <a:ext uri="{FF2B5EF4-FFF2-40B4-BE49-F238E27FC236}">
                <a16:creationId xmlns:a16="http://schemas.microsoft.com/office/drawing/2014/main" id="{D55FBBC0-D628-4E3F-B8A7-FB445B513A7F}"/>
              </a:ext>
            </a:extLst>
          </p:cNvPr>
          <p:cNvSpPr txBox="1"/>
          <p:nvPr/>
        </p:nvSpPr>
        <p:spPr>
          <a:xfrm>
            <a:off x="29697179" y="27679471"/>
            <a:ext cx="14090904" cy="1200329"/>
          </a:xfrm>
          <a:prstGeom prst="rect">
            <a:avLst/>
          </a:prstGeom>
          <a:noFill/>
        </p:spPr>
        <p:txBody>
          <a:bodyPr wrap="square" rtlCol="0">
            <a:spAutoFit/>
          </a:bodyPr>
          <a:lstStyle/>
          <a:p>
            <a:r>
              <a:rPr lang="en-US" sz="2400" dirty="0">
                <a:solidFill>
                  <a:srgbClr val="000000"/>
                </a:solidFill>
                <a:latin typeface="+mj-lt"/>
              </a:rPr>
              <a:t>This research used the resources of the National Energy Research Scientific Computing Center (NERSC), a U.S. Department of Energy Office of Science User Facility operated under Contract No. DE-AC02-05CH11231 using NERSC </a:t>
            </a:r>
            <a:r>
              <a:rPr lang="en-US" sz="2400">
                <a:solidFill>
                  <a:srgbClr val="000000"/>
                </a:solidFill>
                <a:latin typeface="+mj-lt"/>
              </a:rPr>
              <a:t>award BES-ERCAP0022175</a:t>
            </a:r>
            <a:endParaRPr lang="en-US" dirty="0"/>
          </a:p>
        </p:txBody>
      </p:sp>
      <p:pic>
        <p:nvPicPr>
          <p:cNvPr id="2083" name="Picture 53">
            <a:extLst>
              <a:ext uri="{FF2B5EF4-FFF2-40B4-BE49-F238E27FC236}">
                <a16:creationId xmlns:a16="http://schemas.microsoft.com/office/drawing/2014/main" id="{25A47134-2F04-4B8C-9031-A1A61710E25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261800" y="465951"/>
            <a:ext cx="3219200" cy="32192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6E48479-F759-A45C-AEC3-E37B8021D1DB}"/>
              </a:ext>
            </a:extLst>
          </p:cNvPr>
          <p:cNvSpPr txBox="1"/>
          <p:nvPr/>
        </p:nvSpPr>
        <p:spPr>
          <a:xfrm>
            <a:off x="29533006" y="11430000"/>
            <a:ext cx="14235217" cy="2308324"/>
          </a:xfrm>
          <a:prstGeom prst="rect">
            <a:avLst/>
          </a:prstGeom>
          <a:noFill/>
        </p:spPr>
        <p:txBody>
          <a:bodyPr wrap="square">
            <a:spAutoFit/>
          </a:bodyPr>
          <a:lstStyle/>
          <a:p>
            <a:pPr marL="342900" marR="0" indent="-342900" algn="just">
              <a:buFont typeface="Arial" panose="020B0604020202020204" pitchFamily="34" charset="0"/>
              <a:buChar char="•"/>
            </a:pPr>
            <a:r>
              <a:rPr lang="en-US" sz="2400" dirty="0">
                <a:solidFill>
                  <a:srgbClr val="000000"/>
                </a:solidFill>
                <a:latin typeface="+mn-lt"/>
              </a:rPr>
              <a:t>We hypothesize that the </a:t>
            </a:r>
            <a:r>
              <a:rPr lang="en-US" sz="2400" i="1" dirty="0">
                <a:solidFill>
                  <a:srgbClr val="000000"/>
                </a:solidFill>
                <a:latin typeface="+mn-lt"/>
              </a:rPr>
              <a:t>d</a:t>
            </a:r>
            <a:r>
              <a:rPr lang="en-US" sz="2400" dirty="0">
                <a:solidFill>
                  <a:srgbClr val="000000"/>
                </a:solidFill>
                <a:latin typeface="+mn-lt"/>
              </a:rPr>
              <a:t>-band center of the electrode affects the adsorption energy of the CT intermediate and therefore acts as a descriptor for heterogenous inner-sphere CT kinetics</a:t>
            </a:r>
          </a:p>
          <a:p>
            <a:pPr marL="342900" marR="0" indent="-342900" algn="just">
              <a:buFont typeface="Arial" panose="020B0604020202020204" pitchFamily="34" charset="0"/>
              <a:buChar char="•"/>
            </a:pPr>
            <a:r>
              <a:rPr lang="en-US" sz="2400" dirty="0">
                <a:solidFill>
                  <a:srgbClr val="000000"/>
                </a:solidFill>
                <a:latin typeface="+mn-lt"/>
              </a:rPr>
              <a:t>The adsorption energy of the proposed </a:t>
            </a:r>
            <a:r>
              <a:rPr lang="en-US" sz="2400" dirty="0">
                <a:solidFill>
                  <a:srgbClr val="000000"/>
                </a:solidFill>
                <a:latin typeface="+mj-lt"/>
              </a:rPr>
              <a:t>intermediate </a:t>
            </a:r>
            <a:r>
              <a:rPr lang="en-US" sz="2400" dirty="0">
                <a:effectLst/>
                <a:latin typeface="+mj-lt"/>
                <a:ea typeface="Times New Roman" panose="02020603050405020304" pitchFamily="18" charset="0"/>
                <a:cs typeface="Times New Roman" panose="02020603050405020304" pitchFamily="18" charset="0"/>
              </a:rPr>
              <a:t>*[X─</a:t>
            </a:r>
            <a:r>
              <a:rPr lang="en-US" sz="2400" dirty="0">
                <a:latin typeface="+mj-lt"/>
                <a:ea typeface="Times New Roman" panose="02020603050405020304" pitchFamily="18" charset="0"/>
                <a:cs typeface="Times New Roman" panose="02020603050405020304" pitchFamily="18" charset="0"/>
              </a:rPr>
              <a:t>M</a:t>
            </a:r>
            <a:r>
              <a:rPr lang="en-US" sz="2400" dirty="0">
                <a:effectLst/>
                <a:latin typeface="+mj-lt"/>
                <a:ea typeface="Times New Roman" panose="02020603050405020304" pitchFamily="18" charset="0"/>
                <a:cs typeface="Times New Roman" panose="02020603050405020304" pitchFamily="18" charset="0"/>
              </a:rPr>
              <a:t>X</a:t>
            </a:r>
            <a:r>
              <a:rPr lang="en-US" sz="2400" baseline="-25000" dirty="0">
                <a:latin typeface="+mj-lt"/>
                <a:ea typeface="Times New Roman" panose="02020603050405020304" pitchFamily="18" charset="0"/>
                <a:cs typeface="Times New Roman" panose="02020603050405020304" pitchFamily="18" charset="0"/>
              </a:rPr>
              <a:t>5</a:t>
            </a:r>
            <a:r>
              <a:rPr lang="en-US" sz="2400" dirty="0">
                <a:effectLst/>
                <a:latin typeface="+mj-lt"/>
                <a:ea typeface="Times New Roman" panose="02020603050405020304" pitchFamily="18" charset="0"/>
                <a:cs typeface="Times New Roman" panose="02020603050405020304" pitchFamily="18" charset="0"/>
              </a:rPr>
              <a:t>] </a:t>
            </a:r>
            <a:r>
              <a:rPr lang="en-US" sz="2400" dirty="0">
                <a:solidFill>
                  <a:srgbClr val="000000"/>
                </a:solidFill>
                <a:latin typeface="+mn-lt"/>
              </a:rPr>
              <a:t>depends on overlap between the </a:t>
            </a:r>
            <a:r>
              <a:rPr lang="en-US" sz="2400" i="1" dirty="0">
                <a:solidFill>
                  <a:srgbClr val="000000"/>
                </a:solidFill>
                <a:latin typeface="+mn-lt"/>
              </a:rPr>
              <a:t>d</a:t>
            </a:r>
            <a:r>
              <a:rPr lang="en-US" sz="2400" dirty="0">
                <a:solidFill>
                  <a:srgbClr val="000000"/>
                </a:solidFill>
                <a:latin typeface="+mn-lt"/>
              </a:rPr>
              <a:t>-orbital of the electrode and the </a:t>
            </a:r>
            <a:r>
              <a:rPr lang="en-US" sz="2400" i="1" dirty="0">
                <a:solidFill>
                  <a:srgbClr val="000000"/>
                </a:solidFill>
                <a:latin typeface="+mn-lt"/>
              </a:rPr>
              <a:t>p</a:t>
            </a:r>
            <a:r>
              <a:rPr lang="en-US" sz="2400" dirty="0">
                <a:solidFill>
                  <a:srgbClr val="000000"/>
                </a:solidFill>
                <a:latin typeface="+mn-lt"/>
              </a:rPr>
              <a:t>-orbital of the ligand X according to </a:t>
            </a:r>
            <a:r>
              <a:rPr lang="en-US" sz="2400" i="1" dirty="0">
                <a:solidFill>
                  <a:srgbClr val="000000"/>
                </a:solidFill>
                <a:latin typeface="+mn-lt"/>
              </a:rPr>
              <a:t>d</a:t>
            </a:r>
            <a:r>
              <a:rPr lang="en-US" sz="2400" dirty="0">
                <a:solidFill>
                  <a:srgbClr val="000000"/>
                </a:solidFill>
                <a:latin typeface="+mn-lt"/>
              </a:rPr>
              <a:t>-band theory (</a:t>
            </a:r>
            <a:r>
              <a:rPr lang="en-US" sz="2400" b="1" dirty="0">
                <a:solidFill>
                  <a:srgbClr val="000000"/>
                </a:solidFill>
                <a:latin typeface="+mn-lt"/>
              </a:rPr>
              <a:t>Figure 11</a:t>
            </a:r>
            <a:r>
              <a:rPr lang="en-US" sz="2400" dirty="0">
                <a:solidFill>
                  <a:srgbClr val="000000"/>
                </a:solidFill>
                <a:latin typeface="+mn-lt"/>
              </a:rPr>
              <a:t>)</a:t>
            </a:r>
          </a:p>
          <a:p>
            <a:pPr marL="342900" marR="0" indent="-342900" algn="just">
              <a:buFont typeface="Arial" panose="020B0604020202020204" pitchFamily="34" charset="0"/>
              <a:buChar char="•"/>
            </a:pPr>
            <a:r>
              <a:rPr lang="en-US" sz="2400" dirty="0">
                <a:solidFill>
                  <a:srgbClr val="000000"/>
                </a:solidFill>
                <a:latin typeface="+mn-lt"/>
              </a:rPr>
              <a:t>A lower </a:t>
            </a:r>
            <a:r>
              <a:rPr lang="en-US" sz="2400" i="1" dirty="0">
                <a:solidFill>
                  <a:srgbClr val="000000"/>
                </a:solidFill>
                <a:latin typeface="+mn-lt"/>
              </a:rPr>
              <a:t>d</a:t>
            </a:r>
            <a:r>
              <a:rPr lang="en-US" sz="2400" dirty="0">
                <a:solidFill>
                  <a:srgbClr val="000000"/>
                </a:solidFill>
                <a:latin typeface="+mn-lt"/>
              </a:rPr>
              <a:t>-band center results in greater occupancy in the anti-bonding orbitals, leading to weaker adsorption; conversely, a higher </a:t>
            </a:r>
            <a:r>
              <a:rPr lang="en-US" sz="2400" i="1" dirty="0">
                <a:solidFill>
                  <a:srgbClr val="000000"/>
                </a:solidFill>
                <a:latin typeface="+mn-lt"/>
              </a:rPr>
              <a:t>d</a:t>
            </a:r>
            <a:r>
              <a:rPr lang="en-US" sz="2400" dirty="0">
                <a:solidFill>
                  <a:srgbClr val="000000"/>
                </a:solidFill>
                <a:latin typeface="+mn-lt"/>
              </a:rPr>
              <a:t>-band center leads to stronger adsorption</a:t>
            </a:r>
            <a:endParaRPr lang="en-US" sz="2400" i="1" dirty="0">
              <a:solidFill>
                <a:srgbClr val="000000"/>
              </a:solidFill>
              <a:latin typeface="+mn-lt"/>
            </a:endParaRPr>
          </a:p>
        </p:txBody>
      </p:sp>
      <p:sp>
        <p:nvSpPr>
          <p:cNvPr id="20" name="TextBox 19">
            <a:extLst>
              <a:ext uri="{FF2B5EF4-FFF2-40B4-BE49-F238E27FC236}">
                <a16:creationId xmlns:a16="http://schemas.microsoft.com/office/drawing/2014/main" id="{B453D71F-A35E-EC62-929C-A18E52A87513}"/>
              </a:ext>
            </a:extLst>
          </p:cNvPr>
          <p:cNvSpPr txBox="1"/>
          <p:nvPr/>
        </p:nvSpPr>
        <p:spPr>
          <a:xfrm>
            <a:off x="29697179" y="20497800"/>
            <a:ext cx="13569901" cy="1200329"/>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11. (a) </a:t>
            </a:r>
            <a:r>
              <a:rPr lang="en-US" sz="2400" dirty="0">
                <a:solidFill>
                  <a:srgbClr val="000000"/>
                </a:solidFill>
                <a:latin typeface="Calibri" panose="020F0502020204030204" pitchFamily="34" charset="0"/>
                <a:cs typeface="Calibri" panose="020F0502020204030204" pitchFamily="34" charset="0"/>
              </a:rPr>
              <a:t>Free energy profile for inner-sphere heterogeneous metal ion CT reaction </a:t>
            </a:r>
            <a:r>
              <a:rPr lang="en-US" sz="2400" b="1" dirty="0">
                <a:solidFill>
                  <a:srgbClr val="000000"/>
                </a:solidFill>
                <a:latin typeface="Calibri" panose="020F0502020204030204" pitchFamily="34" charset="0"/>
                <a:cs typeface="Calibri" panose="020F0502020204030204" pitchFamily="34" charset="0"/>
              </a:rPr>
              <a:t>(b) </a:t>
            </a:r>
            <a:r>
              <a:rPr lang="en-US" sz="2400" dirty="0">
                <a:solidFill>
                  <a:srgbClr val="000000"/>
                </a:solidFill>
                <a:latin typeface="Calibri" panose="020F0502020204030204" pitchFamily="34" charset="0"/>
                <a:cs typeface="Calibri" panose="020F0502020204030204" pitchFamily="34" charset="0"/>
              </a:rPr>
              <a:t>Reaction steps involving transition metals M</a:t>
            </a:r>
            <a:r>
              <a:rPr lang="en-US" sz="2400" baseline="-25000" dirty="0">
                <a:solidFill>
                  <a:srgbClr val="000000"/>
                </a:solidFill>
                <a:latin typeface="Calibri" panose="020F0502020204030204" pitchFamily="34" charset="0"/>
                <a:cs typeface="Calibri" panose="020F0502020204030204" pitchFamily="34" charset="0"/>
              </a:rPr>
              <a:t>1</a:t>
            </a:r>
            <a:r>
              <a:rPr lang="en-US" sz="2400" dirty="0">
                <a:solidFill>
                  <a:srgbClr val="000000"/>
                </a:solidFill>
                <a:latin typeface="Calibri" panose="020F0502020204030204" pitchFamily="34" charset="0"/>
                <a:cs typeface="Calibri" panose="020F0502020204030204" pitchFamily="34" charset="0"/>
              </a:rPr>
              <a:t> and M</a:t>
            </a:r>
            <a:r>
              <a:rPr lang="en-US" sz="2400" baseline="-25000" dirty="0">
                <a:solidFill>
                  <a:srgbClr val="000000"/>
                </a:solidFill>
                <a:latin typeface="Calibri" panose="020F0502020204030204" pitchFamily="34"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 and neutral ligand X. </a:t>
            </a:r>
            <a:r>
              <a:rPr lang="en-US" sz="2400" dirty="0" err="1">
                <a:solidFill>
                  <a:srgbClr val="000000"/>
                </a:solidFill>
                <a:latin typeface="Calibri" panose="020F0502020204030204" pitchFamily="34" charset="0"/>
                <a:cs typeface="Calibri" panose="020F0502020204030204" pitchFamily="34" charset="0"/>
              </a:rPr>
              <a:t>ε</a:t>
            </a:r>
            <a:r>
              <a:rPr lang="en-US" sz="2400" baseline="-25000" dirty="0" err="1">
                <a:solidFill>
                  <a:srgbClr val="000000"/>
                </a:solidFill>
                <a:latin typeface="Calibri" panose="020F0502020204030204" pitchFamily="34" charset="0"/>
                <a:cs typeface="Calibri" panose="020F0502020204030204" pitchFamily="34" charset="0"/>
              </a:rPr>
              <a:t>X</a:t>
            </a:r>
            <a:r>
              <a:rPr lang="en-US" sz="2400" dirty="0">
                <a:solidFill>
                  <a:srgbClr val="000000"/>
                </a:solidFill>
                <a:latin typeface="Calibri" panose="020F0502020204030204" pitchFamily="34" charset="0"/>
                <a:cs typeface="Calibri" panose="020F0502020204030204" pitchFamily="34" charset="0"/>
              </a:rPr>
              <a:t> is the electronic energy of the </a:t>
            </a:r>
            <a:r>
              <a:rPr lang="en-US" sz="2400" i="1" dirty="0">
                <a:solidFill>
                  <a:srgbClr val="000000"/>
                </a:solidFill>
                <a:latin typeface="Calibri" panose="020F0502020204030204" pitchFamily="34" charset="0"/>
                <a:cs typeface="Calibri" panose="020F0502020204030204" pitchFamily="34" charset="0"/>
              </a:rPr>
              <a:t>p</a:t>
            </a:r>
            <a:r>
              <a:rPr lang="en-US" sz="2400" dirty="0">
                <a:solidFill>
                  <a:srgbClr val="000000"/>
                </a:solidFill>
                <a:latin typeface="Calibri" panose="020F0502020204030204" pitchFamily="34" charset="0"/>
                <a:cs typeface="Calibri" panose="020F0502020204030204" pitchFamily="34" charset="0"/>
              </a:rPr>
              <a:t>-orbital of ligand X, and </a:t>
            </a:r>
            <a:r>
              <a:rPr lang="en-US" sz="2400" dirty="0" err="1">
                <a:solidFill>
                  <a:srgbClr val="000000"/>
                </a:solidFill>
                <a:latin typeface="Calibri" panose="020F0502020204030204" pitchFamily="34" charset="0"/>
                <a:cs typeface="Calibri" panose="020F0502020204030204" pitchFamily="34" charset="0"/>
              </a:rPr>
              <a:t>ε</a:t>
            </a:r>
            <a:r>
              <a:rPr lang="en-US" sz="2400" baseline="-25000" dirty="0" err="1">
                <a:solidFill>
                  <a:srgbClr val="000000"/>
                </a:solidFill>
                <a:latin typeface="Calibri" panose="020F0502020204030204" pitchFamily="34" charset="0"/>
                <a:cs typeface="Calibri" panose="020F0502020204030204" pitchFamily="34" charset="0"/>
              </a:rPr>
              <a:t>F</a:t>
            </a:r>
            <a:r>
              <a:rPr lang="en-US" sz="2400" dirty="0">
                <a:solidFill>
                  <a:srgbClr val="000000"/>
                </a:solidFill>
                <a:latin typeface="Calibri" panose="020F0502020204030204" pitchFamily="34" charset="0"/>
                <a:cs typeface="Calibri" panose="020F0502020204030204" pitchFamily="34" charset="0"/>
              </a:rPr>
              <a:t> is the electrode Fermi level</a:t>
            </a:r>
            <a:endParaRPr lang="en-US" sz="2400" dirty="0">
              <a:latin typeface="Calibri" panose="020F0502020204030204" pitchFamily="34" charset="0"/>
              <a:cs typeface="Calibri" panose="020F0502020204030204" pitchFamily="34" charset="0"/>
            </a:endParaRPr>
          </a:p>
        </p:txBody>
      </p:sp>
      <p:sp>
        <p:nvSpPr>
          <p:cNvPr id="29" name="Rectangle 7">
            <a:extLst>
              <a:ext uri="{FF2B5EF4-FFF2-40B4-BE49-F238E27FC236}">
                <a16:creationId xmlns:a16="http://schemas.microsoft.com/office/drawing/2014/main" id="{EFF8D0FC-9B2E-EA76-263A-257A7A08A35F}"/>
              </a:ext>
            </a:extLst>
          </p:cNvPr>
          <p:cNvSpPr>
            <a:spLocks noChangeArrowheads="1"/>
          </p:cNvSpPr>
          <p:nvPr/>
        </p:nvSpPr>
        <p:spPr bwMode="auto">
          <a:xfrm>
            <a:off x="29721173" y="4267200"/>
            <a:ext cx="14090904" cy="1110996"/>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Results (cont.)</a:t>
            </a:r>
          </a:p>
        </p:txBody>
      </p:sp>
      <p:sp>
        <p:nvSpPr>
          <p:cNvPr id="126" name="Oval 125">
            <a:extLst>
              <a:ext uri="{FF2B5EF4-FFF2-40B4-BE49-F238E27FC236}">
                <a16:creationId xmlns:a16="http://schemas.microsoft.com/office/drawing/2014/main" id="{516A973D-51EA-50C6-2A92-0EF465344AB2}"/>
              </a:ext>
            </a:extLst>
          </p:cNvPr>
          <p:cNvSpPr/>
          <p:nvPr/>
        </p:nvSpPr>
        <p:spPr bwMode="auto">
          <a:xfrm>
            <a:off x="5130693" y="19619801"/>
            <a:ext cx="420917" cy="406242"/>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703763"/>
            <a:endParaRPr lang="en-US" sz="3000"/>
          </a:p>
        </p:txBody>
      </p:sp>
      <p:sp>
        <p:nvSpPr>
          <p:cNvPr id="128" name="TextBox 127">
            <a:extLst>
              <a:ext uri="{FF2B5EF4-FFF2-40B4-BE49-F238E27FC236}">
                <a16:creationId xmlns:a16="http://schemas.microsoft.com/office/drawing/2014/main" id="{26C1CDB9-EDB3-F704-6120-A5BAA231119A}"/>
              </a:ext>
            </a:extLst>
          </p:cNvPr>
          <p:cNvSpPr txBox="1"/>
          <p:nvPr/>
        </p:nvSpPr>
        <p:spPr>
          <a:xfrm>
            <a:off x="199506" y="20116800"/>
            <a:ext cx="14010063" cy="2677656"/>
          </a:xfrm>
          <a:prstGeom prst="rect">
            <a:avLst/>
          </a:prstGeom>
          <a:noFill/>
        </p:spPr>
        <p:txBody>
          <a:bodyPr wrap="square">
            <a:spAutoFit/>
          </a:bodyPr>
          <a:lstStyle/>
          <a:p>
            <a:pPr marL="457200" indent="-457200">
              <a:buFont typeface="+mj-lt"/>
              <a:buAutoNum type="arabicPeriod"/>
            </a:pPr>
            <a:r>
              <a:rPr lang="en-US" sz="2400" dirty="0">
                <a:solidFill>
                  <a:srgbClr val="000000"/>
                </a:solidFill>
                <a:latin typeface="+mn-lt"/>
              </a:rPr>
              <a:t>Use Tafel method (</a:t>
            </a:r>
            <a:r>
              <a:rPr lang="en-US" sz="2400" b="1" dirty="0">
                <a:solidFill>
                  <a:srgbClr val="000000"/>
                </a:solidFill>
                <a:latin typeface="+mn-lt"/>
              </a:rPr>
              <a:t>Figure 3</a:t>
            </a:r>
            <a:r>
              <a:rPr lang="en-US" sz="2400" dirty="0">
                <a:solidFill>
                  <a:srgbClr val="000000"/>
                </a:solidFill>
                <a:latin typeface="+mn-lt"/>
              </a:rPr>
              <a:t>) to find exchange current density and apparent activation energy of </a:t>
            </a:r>
            <a:r>
              <a:rPr lang="en-US" sz="2400" dirty="0"/>
              <a:t>V</a:t>
            </a:r>
            <a:r>
              <a:rPr lang="en-US" sz="2400" baseline="30000" dirty="0"/>
              <a:t>2+</a:t>
            </a:r>
            <a:r>
              <a:rPr lang="en-US" sz="2400" dirty="0">
                <a:solidFill>
                  <a:srgbClr val="000000"/>
                </a:solidFill>
              </a:rPr>
              <a:t>/</a:t>
            </a:r>
            <a:r>
              <a:rPr lang="en-US" sz="2400" dirty="0"/>
              <a:t>V</a:t>
            </a:r>
            <a:r>
              <a:rPr lang="en-US" sz="2400" baseline="30000" dirty="0"/>
              <a:t>3+</a:t>
            </a:r>
            <a:r>
              <a:rPr lang="en-US" sz="2400" dirty="0">
                <a:latin typeface="+mn-lt"/>
                <a:cs typeface="Arial" panose="020B0604020202020204" pitchFamily="34" charset="0"/>
              </a:rPr>
              <a:t> reaction on different electrodes as a function of the state of charge (SoC)</a:t>
            </a:r>
          </a:p>
          <a:p>
            <a:pPr marL="457200" indent="-457200">
              <a:buFont typeface="+mj-lt"/>
              <a:buAutoNum type="arabicPeriod"/>
            </a:pPr>
            <a:r>
              <a:rPr lang="en-US" sz="2400" dirty="0">
                <a:solidFill>
                  <a:srgbClr val="000000"/>
                </a:solidFill>
                <a:latin typeface="+mn-lt"/>
              </a:rPr>
              <a:t>Develop a microkinetic model to determine the RDS for </a:t>
            </a:r>
            <a:r>
              <a:rPr lang="en-US" sz="2400" dirty="0"/>
              <a:t>V</a:t>
            </a:r>
            <a:r>
              <a:rPr lang="en-US" sz="2400" baseline="30000" dirty="0"/>
              <a:t>2+</a:t>
            </a:r>
            <a:r>
              <a:rPr lang="en-US" sz="2400" dirty="0">
                <a:solidFill>
                  <a:srgbClr val="000000"/>
                </a:solidFill>
              </a:rPr>
              <a:t>/</a:t>
            </a:r>
            <a:r>
              <a:rPr lang="en-US" sz="2400" dirty="0"/>
              <a:t>V</a:t>
            </a:r>
            <a:r>
              <a:rPr lang="en-US" sz="2400" baseline="30000" dirty="0"/>
              <a:t>3+</a:t>
            </a:r>
            <a:r>
              <a:rPr lang="en-US" sz="2400" dirty="0">
                <a:solidFill>
                  <a:srgbClr val="000000"/>
                </a:solidFill>
                <a:latin typeface="+mn-lt"/>
              </a:rPr>
              <a:t> based on kinetic measurements</a:t>
            </a:r>
          </a:p>
          <a:p>
            <a:pPr marL="457200" indent="-457200">
              <a:buFont typeface="+mj-lt"/>
              <a:buAutoNum type="arabicPeriod"/>
            </a:pPr>
            <a:r>
              <a:rPr lang="en-US" sz="2400" dirty="0">
                <a:solidFill>
                  <a:srgbClr val="000000"/>
                </a:solidFill>
                <a:latin typeface="+mn-lt"/>
              </a:rPr>
              <a:t>Use DFT calculations to evaluate adsorption energy of *[O─V(H</a:t>
            </a:r>
            <a:r>
              <a:rPr lang="en-US" sz="2400" baseline="-25000" dirty="0">
                <a:solidFill>
                  <a:srgbClr val="000000"/>
                </a:solidFill>
                <a:latin typeface="+mn-lt"/>
              </a:rPr>
              <a:t>2</a:t>
            </a:r>
            <a:r>
              <a:rPr lang="en-US" sz="2400" dirty="0">
                <a:solidFill>
                  <a:srgbClr val="000000"/>
                </a:solidFill>
                <a:latin typeface="+mn-lt"/>
              </a:rPr>
              <a:t>O)</a:t>
            </a:r>
            <a:r>
              <a:rPr lang="en-US" sz="2400" baseline="-25000" dirty="0">
                <a:solidFill>
                  <a:srgbClr val="000000"/>
                </a:solidFill>
                <a:latin typeface="+mn-lt"/>
              </a:rPr>
              <a:t>4</a:t>
            </a:r>
            <a:r>
              <a:rPr lang="en-US" sz="2400" dirty="0">
                <a:solidFill>
                  <a:srgbClr val="000000"/>
                </a:solidFill>
                <a:latin typeface="+mn-lt"/>
              </a:rPr>
              <a:t>SO</a:t>
            </a:r>
            <a:r>
              <a:rPr lang="en-US" sz="2400" baseline="-25000" dirty="0">
                <a:solidFill>
                  <a:srgbClr val="000000"/>
                </a:solidFill>
                <a:latin typeface="+mn-lt"/>
              </a:rPr>
              <a:t>4</a:t>
            </a:r>
            <a:r>
              <a:rPr lang="en-US" sz="2400" dirty="0">
                <a:solidFill>
                  <a:srgbClr val="000000"/>
                </a:solidFill>
                <a:latin typeface="+mn-lt"/>
              </a:rPr>
              <a:t>] intermediate on metals to with varying </a:t>
            </a:r>
            <a:r>
              <a:rPr lang="en-US" sz="2400" i="1" dirty="0">
                <a:solidFill>
                  <a:srgbClr val="000000"/>
                </a:solidFill>
                <a:latin typeface="+mn-lt"/>
              </a:rPr>
              <a:t>d</a:t>
            </a:r>
            <a:r>
              <a:rPr lang="en-US" sz="2400" dirty="0">
                <a:solidFill>
                  <a:srgbClr val="000000"/>
                </a:solidFill>
                <a:latin typeface="+mn-lt"/>
              </a:rPr>
              <a:t>-band center (</a:t>
            </a:r>
            <a:r>
              <a:rPr lang="en-US" sz="2400" b="1" dirty="0">
                <a:solidFill>
                  <a:srgbClr val="000000"/>
                </a:solidFill>
                <a:latin typeface="+mn-lt"/>
              </a:rPr>
              <a:t>Figure 4,5</a:t>
            </a:r>
            <a:r>
              <a:rPr lang="en-US" sz="2400" dirty="0">
                <a:solidFill>
                  <a:srgbClr val="000000"/>
                </a:solidFill>
                <a:latin typeface="+mn-lt"/>
              </a:rPr>
              <a:t>) to see if correlation exists</a:t>
            </a:r>
            <a:endParaRPr lang="en-US" sz="2400" dirty="0">
              <a:latin typeface="+mn-lt"/>
              <a:cs typeface="Arial" panose="020B0604020202020204" pitchFamily="34" charset="0"/>
            </a:endParaRPr>
          </a:p>
          <a:p>
            <a:pPr marL="457200" indent="-457200">
              <a:buFont typeface="+mj-lt"/>
              <a:buAutoNum type="arabicPeriod"/>
            </a:pPr>
            <a:r>
              <a:rPr lang="en-US" sz="2400" dirty="0">
                <a:latin typeface="+mn-lt"/>
                <a:cs typeface="Arial" panose="020B0604020202020204" pitchFamily="34" charset="0"/>
              </a:rPr>
              <a:t>Extract kinetic data from literature for other heterogeneous metal-ion CT reactions to test validity of </a:t>
            </a:r>
            <a:r>
              <a:rPr lang="en-US" sz="2400" i="1" dirty="0">
                <a:latin typeface="+mn-lt"/>
                <a:cs typeface="Arial" panose="020B0604020202020204" pitchFamily="34" charset="0"/>
              </a:rPr>
              <a:t>d</a:t>
            </a:r>
            <a:r>
              <a:rPr lang="en-US" sz="2400" dirty="0">
                <a:latin typeface="+mn-lt"/>
                <a:cs typeface="Arial" panose="020B0604020202020204" pitchFamily="34" charset="0"/>
              </a:rPr>
              <a:t>-band center as kinetic descriptor</a:t>
            </a:r>
          </a:p>
        </p:txBody>
      </p:sp>
      <p:sp>
        <p:nvSpPr>
          <p:cNvPr id="133" name="TextBox 132">
            <a:extLst>
              <a:ext uri="{FF2B5EF4-FFF2-40B4-BE49-F238E27FC236}">
                <a16:creationId xmlns:a16="http://schemas.microsoft.com/office/drawing/2014/main" id="{A0165C09-8B9A-2D1C-8C1F-BAC1D790771D}"/>
              </a:ext>
            </a:extLst>
          </p:cNvPr>
          <p:cNvSpPr txBox="1"/>
          <p:nvPr/>
        </p:nvSpPr>
        <p:spPr>
          <a:xfrm>
            <a:off x="79383" y="11636276"/>
            <a:ext cx="14235217" cy="2308324"/>
          </a:xfrm>
          <a:prstGeom prst="rect">
            <a:avLst/>
          </a:prstGeom>
          <a:noFill/>
        </p:spPr>
        <p:txBody>
          <a:bodyPr wrap="square">
            <a:spAutoFit/>
          </a:bodyPr>
          <a:lstStyle/>
          <a:p>
            <a:pPr marL="342900" indent="-342900" algn="just">
              <a:buFont typeface="Arial" panose="020B0604020202020204" pitchFamily="34" charset="0"/>
              <a:buChar char="•"/>
            </a:pPr>
            <a:r>
              <a:rPr lang="en-US" sz="2400" dirty="0">
                <a:solidFill>
                  <a:srgbClr val="000000"/>
                </a:solidFill>
                <a:latin typeface="+mn-lt"/>
              </a:rPr>
              <a:t>Previous work using extended X-ray absorption fine structure (EXAFS) spectroscopy has confirmed the structure of </a:t>
            </a:r>
            <a:r>
              <a:rPr lang="en-US" sz="2400" dirty="0"/>
              <a:t>V</a:t>
            </a:r>
            <a:r>
              <a:rPr lang="en-US" sz="2400" baseline="30000" dirty="0"/>
              <a:t>2+</a:t>
            </a:r>
            <a:r>
              <a:rPr lang="en-US" sz="2400" dirty="0">
                <a:solidFill>
                  <a:srgbClr val="000000"/>
                </a:solidFill>
                <a:latin typeface="+mn-lt"/>
              </a:rPr>
              <a:t> and </a:t>
            </a:r>
            <a:r>
              <a:rPr lang="en-US" sz="2400" dirty="0"/>
              <a:t>V</a:t>
            </a:r>
            <a:r>
              <a:rPr lang="en-US" sz="2400" baseline="30000" dirty="0"/>
              <a:t>3+ </a:t>
            </a:r>
            <a:r>
              <a:rPr lang="en-US" sz="2400" dirty="0">
                <a:solidFill>
                  <a:srgbClr val="000000"/>
                </a:solidFill>
                <a:latin typeface="+mn-lt"/>
              </a:rPr>
              <a:t>in perchloric, hydrochloric, and sulfuric acid (</a:t>
            </a:r>
            <a:r>
              <a:rPr lang="en-US" sz="2400" b="1" dirty="0">
                <a:solidFill>
                  <a:srgbClr val="000000"/>
                </a:solidFill>
                <a:latin typeface="+mn-lt"/>
              </a:rPr>
              <a:t>Figure 2</a:t>
            </a:r>
            <a:r>
              <a:rPr lang="en-US" sz="2400" dirty="0">
                <a:solidFill>
                  <a:srgbClr val="000000"/>
                </a:solidFill>
                <a:latin typeface="+mn-lt"/>
              </a:rPr>
              <a:t>) [2,3]</a:t>
            </a:r>
          </a:p>
          <a:p>
            <a:pPr marL="342900" indent="-342900" algn="just">
              <a:buFont typeface="Arial" panose="020B0604020202020204" pitchFamily="34" charset="0"/>
              <a:buChar char="•"/>
            </a:pPr>
            <a:r>
              <a:rPr lang="en-US" sz="2400" dirty="0"/>
              <a:t>V</a:t>
            </a:r>
            <a:r>
              <a:rPr lang="en-US" sz="2400" baseline="30000" dirty="0"/>
              <a:t>2+</a:t>
            </a:r>
            <a:r>
              <a:rPr lang="en-US" sz="2400" dirty="0">
                <a:solidFill>
                  <a:srgbClr val="000000"/>
                </a:solidFill>
                <a:latin typeface="+mn-lt"/>
              </a:rPr>
              <a:t>/</a:t>
            </a:r>
            <a:r>
              <a:rPr lang="en-US" sz="2400" dirty="0"/>
              <a:t>V</a:t>
            </a:r>
            <a:r>
              <a:rPr lang="en-US" sz="2400" baseline="30000" dirty="0"/>
              <a:t>3+ </a:t>
            </a:r>
            <a:r>
              <a:rPr lang="en-US" sz="2400" dirty="0">
                <a:solidFill>
                  <a:srgbClr val="000000"/>
                </a:solidFill>
                <a:latin typeface="+mn-lt"/>
              </a:rPr>
              <a:t>CT kinetics on glassy carbon are determined by the energy of the adsorbed intermediate</a:t>
            </a:r>
          </a:p>
          <a:p>
            <a:pPr marL="342900" indent="-342900" algn="just">
              <a:buFont typeface="Arial" panose="020B0604020202020204" pitchFamily="34" charset="0"/>
              <a:buChar char="•"/>
            </a:pPr>
            <a:r>
              <a:rPr lang="en-US" sz="2400" dirty="0">
                <a:solidFill>
                  <a:srgbClr val="000000"/>
                </a:solidFill>
                <a:latin typeface="+mn-lt"/>
              </a:rPr>
              <a:t>Based on kinetic measurements, we hypothesize the *[O─V(H</a:t>
            </a:r>
            <a:r>
              <a:rPr lang="en-US" sz="2400" baseline="-25000" dirty="0">
                <a:solidFill>
                  <a:srgbClr val="000000"/>
                </a:solidFill>
                <a:latin typeface="+mn-lt"/>
              </a:rPr>
              <a:t>2</a:t>
            </a:r>
            <a:r>
              <a:rPr lang="en-US" sz="2400" dirty="0">
                <a:solidFill>
                  <a:srgbClr val="000000"/>
                </a:solidFill>
                <a:latin typeface="+mn-lt"/>
              </a:rPr>
              <a:t>O)</a:t>
            </a:r>
            <a:r>
              <a:rPr lang="en-US" sz="2400" baseline="-25000" dirty="0">
                <a:solidFill>
                  <a:srgbClr val="000000"/>
                </a:solidFill>
                <a:latin typeface="+mn-lt"/>
              </a:rPr>
              <a:t>4</a:t>
            </a:r>
            <a:r>
              <a:rPr lang="en-US" sz="2400" dirty="0">
                <a:solidFill>
                  <a:srgbClr val="000000"/>
                </a:solidFill>
                <a:latin typeface="+mn-lt"/>
              </a:rPr>
              <a:t>SO</a:t>
            </a:r>
            <a:r>
              <a:rPr lang="en-US" sz="2400" baseline="-25000" dirty="0">
                <a:solidFill>
                  <a:srgbClr val="000000"/>
                </a:solidFill>
                <a:latin typeface="+mn-lt"/>
              </a:rPr>
              <a:t>4</a:t>
            </a:r>
            <a:r>
              <a:rPr lang="en-US" sz="2400" dirty="0">
                <a:solidFill>
                  <a:srgbClr val="000000"/>
                </a:solidFill>
                <a:latin typeface="+mn-lt"/>
              </a:rPr>
              <a:t>] intermediate occurs on metal surfaces in H</a:t>
            </a:r>
            <a:r>
              <a:rPr lang="en-US" sz="2400" baseline="-25000" dirty="0">
                <a:solidFill>
                  <a:srgbClr val="000000"/>
                </a:solidFill>
                <a:latin typeface="+mn-lt"/>
              </a:rPr>
              <a:t>2</a:t>
            </a:r>
            <a:r>
              <a:rPr lang="en-US" sz="2400" dirty="0">
                <a:solidFill>
                  <a:srgbClr val="000000"/>
                </a:solidFill>
                <a:latin typeface="+mn-lt"/>
              </a:rPr>
              <a:t>SO</a:t>
            </a:r>
            <a:r>
              <a:rPr lang="en-US" sz="2400" baseline="-25000" dirty="0">
                <a:solidFill>
                  <a:srgbClr val="000000"/>
                </a:solidFill>
                <a:latin typeface="+mn-lt"/>
              </a:rPr>
              <a:t>4</a:t>
            </a:r>
            <a:r>
              <a:rPr lang="en-US" sz="2400" dirty="0">
                <a:solidFill>
                  <a:srgbClr val="000000"/>
                </a:solidFill>
                <a:latin typeface="+mn-lt"/>
              </a:rPr>
              <a:t>, and that the same effect of adsorption energy on CT kinetics holds [4]</a:t>
            </a:r>
          </a:p>
          <a:p>
            <a:pPr marL="342900" indent="-342900" algn="just">
              <a:buFont typeface="Arial" panose="020B0604020202020204" pitchFamily="34" charset="0"/>
              <a:buChar char="•"/>
            </a:pPr>
            <a:r>
              <a:rPr lang="en-US" sz="2400" dirty="0">
                <a:solidFill>
                  <a:srgbClr val="000000"/>
                </a:solidFill>
                <a:latin typeface="+mn-lt"/>
              </a:rPr>
              <a:t>The average energy of the </a:t>
            </a:r>
            <a:r>
              <a:rPr lang="en-US" sz="2400" i="1" dirty="0">
                <a:solidFill>
                  <a:srgbClr val="000000"/>
                </a:solidFill>
                <a:latin typeface="+mn-lt"/>
              </a:rPr>
              <a:t>d</a:t>
            </a:r>
            <a:r>
              <a:rPr lang="en-US" sz="2400" dirty="0">
                <a:solidFill>
                  <a:srgbClr val="000000"/>
                </a:solidFill>
                <a:latin typeface="+mn-lt"/>
              </a:rPr>
              <a:t> electrons (</a:t>
            </a:r>
            <a:r>
              <a:rPr lang="en-US" sz="2400" i="1" dirty="0">
                <a:solidFill>
                  <a:srgbClr val="000000"/>
                </a:solidFill>
                <a:latin typeface="+mn-lt"/>
              </a:rPr>
              <a:t>d</a:t>
            </a:r>
            <a:r>
              <a:rPr lang="en-US" sz="2400" dirty="0">
                <a:solidFill>
                  <a:srgbClr val="000000"/>
                </a:solidFill>
                <a:latin typeface="+mn-lt"/>
              </a:rPr>
              <a:t>-band center) may act as a descriptor for CT kinetics</a:t>
            </a:r>
          </a:p>
        </p:txBody>
      </p:sp>
      <p:sp>
        <p:nvSpPr>
          <p:cNvPr id="3" name="AutoShape 4">
            <a:extLst>
              <a:ext uri="{FF2B5EF4-FFF2-40B4-BE49-F238E27FC236}">
                <a16:creationId xmlns:a16="http://schemas.microsoft.com/office/drawing/2014/main" id="{E0C9BE74-4764-2512-3A4A-E62708D407BE}"/>
              </a:ext>
            </a:extLst>
          </p:cNvPr>
          <p:cNvSpPr>
            <a:spLocks noChangeAspect="1" noChangeArrowheads="1"/>
          </p:cNvSpPr>
          <p:nvPr/>
        </p:nvSpPr>
        <p:spPr bwMode="auto">
          <a:xfrm>
            <a:off x="19955304" y="1279729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AutoShape 2">
            <a:extLst>
              <a:ext uri="{FF2B5EF4-FFF2-40B4-BE49-F238E27FC236}">
                <a16:creationId xmlns:a16="http://schemas.microsoft.com/office/drawing/2014/main" id="{E690F7B8-9692-7FB4-41C1-A46B3CC1DAC4}"/>
              </a:ext>
            </a:extLst>
          </p:cNvPr>
          <p:cNvSpPr>
            <a:spLocks noChangeAspect="1" noChangeArrowheads="1"/>
          </p:cNvSpPr>
          <p:nvPr/>
        </p:nvSpPr>
        <p:spPr bwMode="auto">
          <a:xfrm>
            <a:off x="20107704" y="1294969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Rectangle 55">
            <a:extLst>
              <a:ext uri="{FF2B5EF4-FFF2-40B4-BE49-F238E27FC236}">
                <a16:creationId xmlns:a16="http://schemas.microsoft.com/office/drawing/2014/main" id="{17BEC5AD-9CD7-7AA1-53FF-0F673D4220D7}"/>
              </a:ext>
            </a:extLst>
          </p:cNvPr>
          <p:cNvSpPr/>
          <p:nvPr/>
        </p:nvSpPr>
        <p:spPr bwMode="auto">
          <a:xfrm>
            <a:off x="19725674" y="14565876"/>
            <a:ext cx="149645" cy="63513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703763"/>
            <a:endParaRPr lang="en-US" sz="3000"/>
          </a:p>
        </p:txBody>
      </p:sp>
      <p:sp>
        <p:nvSpPr>
          <p:cNvPr id="121" name="TextBox 120">
            <a:extLst>
              <a:ext uri="{FF2B5EF4-FFF2-40B4-BE49-F238E27FC236}">
                <a16:creationId xmlns:a16="http://schemas.microsoft.com/office/drawing/2014/main" id="{E0BE60E8-2DE5-6687-FA51-CBC7172248ED}"/>
              </a:ext>
            </a:extLst>
          </p:cNvPr>
          <p:cNvSpPr txBox="1"/>
          <p:nvPr/>
        </p:nvSpPr>
        <p:spPr>
          <a:xfrm>
            <a:off x="29721173" y="30175200"/>
            <a:ext cx="14179126" cy="2677656"/>
          </a:xfrm>
          <a:prstGeom prst="rect">
            <a:avLst/>
          </a:prstGeom>
          <a:noFill/>
        </p:spPr>
        <p:txBody>
          <a:bodyPr wrap="square">
            <a:spAutoFit/>
          </a:bodyPr>
          <a:lstStyle/>
          <a:p>
            <a:r>
              <a:rPr lang="en-US" sz="2400" dirty="0">
                <a:latin typeface="+mj-lt"/>
                <a:cs typeface="Arial" panose="020B0604020202020204" pitchFamily="34" charset="0"/>
              </a:rPr>
              <a:t>[1] Upgrading the Vanadium Redox Battery, Pacific Northwest National Laboratory.</a:t>
            </a:r>
          </a:p>
          <a:p>
            <a:pPr indent="-243840">
              <a:spcBef>
                <a:spcPts val="0"/>
              </a:spcBef>
              <a:spcAft>
                <a:spcPts val="0"/>
              </a:spcAft>
            </a:pPr>
            <a:r>
              <a:rPr lang="en-US" sz="2400" dirty="0">
                <a:solidFill>
                  <a:srgbClr val="000000"/>
                </a:solidFill>
                <a:latin typeface="+mj-lt"/>
              </a:rPr>
              <a:t>[2] H. Agarwal, J. Florian, B.R. Goldsmith, N. Singh, </a:t>
            </a:r>
            <a:r>
              <a:rPr lang="en-US" sz="2400" i="1" dirty="0">
                <a:solidFill>
                  <a:srgbClr val="000000"/>
                </a:solidFill>
                <a:latin typeface="+mj-lt"/>
              </a:rPr>
              <a:t>ACS Energy Lett.</a:t>
            </a:r>
            <a:r>
              <a:rPr lang="en-US" sz="2400" dirty="0">
                <a:solidFill>
                  <a:srgbClr val="000000"/>
                </a:solidFill>
                <a:latin typeface="+mj-lt"/>
              </a:rPr>
              <a:t> 4 (2019) 2368–2377.</a:t>
            </a:r>
            <a:endParaRPr lang="en-US" sz="2400" dirty="0">
              <a:latin typeface="+mj-lt"/>
            </a:endParaRPr>
          </a:p>
          <a:p>
            <a:pPr indent="-243840">
              <a:spcBef>
                <a:spcPts val="0"/>
              </a:spcBef>
              <a:spcAft>
                <a:spcPts val="0"/>
              </a:spcAft>
            </a:pPr>
            <a:r>
              <a:rPr lang="en-US" sz="2400" dirty="0">
                <a:solidFill>
                  <a:srgbClr val="000000"/>
                </a:solidFill>
                <a:latin typeface="+mj-lt"/>
              </a:rPr>
              <a:t>[3] H. Agarwal, J. Florian, B.R. Goldsmith, N. Singh, </a:t>
            </a:r>
            <a:r>
              <a:rPr lang="en-US" sz="2400" i="1" dirty="0">
                <a:solidFill>
                  <a:srgbClr val="000000"/>
                </a:solidFill>
                <a:latin typeface="+mj-lt"/>
              </a:rPr>
              <a:t>Cell Rep. Phys. Sci.</a:t>
            </a:r>
            <a:r>
              <a:rPr lang="en-US" sz="2400" dirty="0">
                <a:solidFill>
                  <a:srgbClr val="000000"/>
                </a:solidFill>
                <a:latin typeface="+mj-lt"/>
              </a:rPr>
              <a:t> 2 (2021) 100307.</a:t>
            </a:r>
          </a:p>
          <a:p>
            <a:pPr indent="-243840">
              <a:spcBef>
                <a:spcPts val="0"/>
              </a:spcBef>
              <a:spcAft>
                <a:spcPts val="0"/>
              </a:spcAft>
            </a:pPr>
            <a:r>
              <a:rPr lang="en-US" sz="2400" dirty="0">
                <a:latin typeface="+mj-lt"/>
              </a:rPr>
              <a:t>[4] J. Florian, H. Agarwal, N. Singh, B. R. Goldsmith, </a:t>
            </a:r>
            <a:r>
              <a:rPr lang="en-US" sz="2400" i="1" dirty="0">
                <a:latin typeface="+mj-lt"/>
              </a:rPr>
              <a:t>Chem. Sci.,</a:t>
            </a:r>
            <a:r>
              <a:rPr lang="en-US" sz="2400" dirty="0">
                <a:latin typeface="+mj-lt"/>
              </a:rPr>
              <a:t> </a:t>
            </a:r>
            <a:r>
              <a:rPr lang="en-US" sz="2400" i="1" dirty="0">
                <a:latin typeface="+mj-lt"/>
              </a:rPr>
              <a:t>12</a:t>
            </a:r>
            <a:r>
              <a:rPr lang="en-US" sz="2400" dirty="0">
                <a:latin typeface="+mj-lt"/>
              </a:rPr>
              <a:t> (2021) 12704–12710. </a:t>
            </a:r>
          </a:p>
          <a:p>
            <a:pPr indent="-243840">
              <a:spcBef>
                <a:spcPts val="0"/>
              </a:spcBef>
              <a:spcAft>
                <a:spcPts val="0"/>
              </a:spcAft>
            </a:pPr>
            <a:r>
              <a:rPr lang="en-US" sz="2400" dirty="0">
                <a:latin typeface="Arial" panose="020B0604020202020204" pitchFamily="34" charset="0"/>
                <a:cs typeface="Arial" panose="020B0604020202020204" pitchFamily="34" charset="0"/>
              </a:rPr>
              <a:t>[5] </a:t>
            </a:r>
            <a:r>
              <a:rPr lang="en-US" sz="2400" dirty="0">
                <a:latin typeface="+mj-lt"/>
                <a:cs typeface="Arial" panose="020B0604020202020204" pitchFamily="34" charset="0"/>
              </a:rPr>
              <a:t>Pérez-Jiménez, A. I.; </a:t>
            </a:r>
            <a:r>
              <a:rPr lang="en-US" sz="2400" dirty="0" err="1">
                <a:latin typeface="+mj-lt"/>
                <a:cs typeface="Arial" panose="020B0604020202020204" pitchFamily="34" charset="0"/>
              </a:rPr>
              <a:t>Lyu</a:t>
            </a:r>
            <a:r>
              <a:rPr lang="en-US" sz="2400" dirty="0">
                <a:latin typeface="+mj-lt"/>
                <a:cs typeface="Arial" panose="020B0604020202020204" pitchFamily="34" charset="0"/>
              </a:rPr>
              <a:t>, D.; Lu, Z.; Liu, G.; Ren, B. </a:t>
            </a:r>
            <a:r>
              <a:rPr lang="en-US" sz="2400" i="1" dirty="0">
                <a:latin typeface="+mj-lt"/>
                <a:cs typeface="Arial" panose="020B0604020202020204" pitchFamily="34" charset="0"/>
              </a:rPr>
              <a:t>Chem. Sci., 11</a:t>
            </a:r>
            <a:r>
              <a:rPr lang="en-US" sz="2400" dirty="0">
                <a:latin typeface="+mj-lt"/>
                <a:cs typeface="Arial" panose="020B0604020202020204" pitchFamily="34" charset="0"/>
              </a:rPr>
              <a:t> (2020), 4563–4577.</a:t>
            </a:r>
            <a:endParaRPr lang="en-US" sz="2400" dirty="0">
              <a:solidFill>
                <a:srgbClr val="000000"/>
              </a:solidFill>
              <a:latin typeface="+mj-lt"/>
            </a:endParaRPr>
          </a:p>
          <a:p>
            <a:pPr indent="-243840">
              <a:spcBef>
                <a:spcPts val="0"/>
              </a:spcBef>
              <a:spcAft>
                <a:spcPts val="0"/>
              </a:spcAft>
            </a:pPr>
            <a:r>
              <a:rPr lang="en-US" sz="2400" dirty="0">
                <a:solidFill>
                  <a:srgbClr val="000000"/>
                </a:solidFill>
                <a:latin typeface="+mj-lt"/>
              </a:rPr>
              <a:t>[6] </a:t>
            </a:r>
            <a:r>
              <a:rPr lang="en-US" sz="2400" dirty="0">
                <a:effectLst/>
              </a:rPr>
              <a:t>F. </a:t>
            </a:r>
            <a:r>
              <a:rPr lang="en-US" sz="2400" dirty="0" err="1">
                <a:effectLst/>
              </a:rPr>
              <a:t>Musiani</a:t>
            </a:r>
            <a:r>
              <a:rPr lang="en-US" sz="2400" dirty="0">
                <a:effectLst/>
              </a:rPr>
              <a:t>, </a:t>
            </a:r>
            <a:r>
              <a:rPr lang="en-US" sz="2400" dirty="0">
                <a:effectLst/>
                <a:latin typeface="+mj-lt"/>
              </a:rPr>
              <a:t>A. </a:t>
            </a:r>
            <a:r>
              <a:rPr lang="en-US" sz="2400" dirty="0" err="1">
                <a:effectLst/>
                <a:latin typeface="+mj-lt"/>
              </a:rPr>
              <a:t>Giorgetti</a:t>
            </a:r>
            <a:r>
              <a:rPr lang="en-US" sz="2400" dirty="0">
                <a:effectLst/>
                <a:latin typeface="+mj-lt"/>
              </a:rPr>
              <a:t>, </a:t>
            </a:r>
            <a:r>
              <a:rPr lang="en-US" sz="2400" i="1" dirty="0">
                <a:effectLst/>
                <a:latin typeface="+mj-lt"/>
              </a:rPr>
              <a:t>Int’l Rev. of Cell and Molecular Biology</a:t>
            </a:r>
            <a:r>
              <a:rPr lang="en-US" sz="2400" dirty="0">
                <a:effectLst/>
                <a:latin typeface="+mj-lt"/>
              </a:rPr>
              <a:t>, (2017), 49–77.</a:t>
            </a:r>
          </a:p>
          <a:p>
            <a:pPr indent="-243840">
              <a:spcBef>
                <a:spcPts val="0"/>
              </a:spcBef>
              <a:spcAft>
                <a:spcPts val="0"/>
              </a:spcAft>
            </a:pPr>
            <a:r>
              <a:rPr lang="en-US" sz="2400" dirty="0">
                <a:latin typeface="+mj-lt"/>
              </a:rPr>
              <a:t>[7] </a:t>
            </a:r>
            <a:r>
              <a:rPr lang="en-US" sz="2400" dirty="0">
                <a:effectLst/>
                <a:latin typeface="+mj-lt"/>
              </a:rPr>
              <a:t>H. Agarwal, J. Florian, D. Pert, B.R. Goldsmith, N. Singh, </a:t>
            </a:r>
            <a:r>
              <a:rPr lang="en-US" sz="2400" i="1" dirty="0">
                <a:effectLst/>
                <a:latin typeface="+mj-lt"/>
              </a:rPr>
              <a:t>ACS </a:t>
            </a:r>
            <a:r>
              <a:rPr lang="en-US" sz="2400" i="1" dirty="0" err="1">
                <a:effectLst/>
                <a:latin typeface="+mj-lt"/>
              </a:rPr>
              <a:t>Catal</a:t>
            </a:r>
            <a:r>
              <a:rPr lang="en-US" sz="2400" i="1" dirty="0">
                <a:effectLst/>
                <a:latin typeface="+mj-lt"/>
              </a:rPr>
              <a:t>.</a:t>
            </a:r>
            <a:r>
              <a:rPr lang="en-US" sz="2400" dirty="0">
                <a:effectLst/>
                <a:latin typeface="+mj-lt"/>
              </a:rPr>
              <a:t> (2023) 2223–2233.</a:t>
            </a:r>
          </a:p>
        </p:txBody>
      </p:sp>
      <p:sp>
        <p:nvSpPr>
          <p:cNvPr id="4" name="Rectangle 7">
            <a:extLst>
              <a:ext uri="{FF2B5EF4-FFF2-40B4-BE49-F238E27FC236}">
                <a16:creationId xmlns:a16="http://schemas.microsoft.com/office/drawing/2014/main" id="{2A558F44-B898-8CDC-3379-349053C02E63}"/>
              </a:ext>
            </a:extLst>
          </p:cNvPr>
          <p:cNvSpPr>
            <a:spLocks noChangeArrowheads="1"/>
          </p:cNvSpPr>
          <p:nvPr/>
        </p:nvSpPr>
        <p:spPr bwMode="auto">
          <a:xfrm>
            <a:off x="14941296" y="4277061"/>
            <a:ext cx="14090904" cy="1110996"/>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Results</a:t>
            </a:r>
          </a:p>
        </p:txBody>
      </p:sp>
      <mc:AlternateContent xmlns:mc="http://schemas.openxmlformats.org/markup-compatibility/2006" xmlns:a14="http://schemas.microsoft.com/office/drawing/2010/main">
        <mc:Choice Requires="a14">
          <p:sp>
            <p:nvSpPr>
              <p:cNvPr id="42" name="TextBox 78">
                <a:extLst>
                  <a:ext uri="{FF2B5EF4-FFF2-40B4-BE49-F238E27FC236}">
                    <a16:creationId xmlns:a16="http://schemas.microsoft.com/office/drawing/2014/main" id="{4445781F-860D-494B-9B43-A60AF7E7D443}"/>
                  </a:ext>
                </a:extLst>
              </p:cNvPr>
              <p:cNvSpPr txBox="1"/>
              <p:nvPr/>
            </p:nvSpPr>
            <p:spPr>
              <a:xfrm>
                <a:off x="1597125" y="26111221"/>
                <a:ext cx="4035026" cy="653128"/>
              </a:xfrm>
              <a:prstGeom prst="rect">
                <a:avLst/>
              </a:prstGeom>
              <a:noFill/>
            </p:spPr>
            <p:txBody>
              <a:bodyPr wrap="square" lIns="0" tIns="0" rIns="0" bIns="0" rtlCol="0">
                <a:spAutoFit/>
              </a:bodyPr>
              <a:lstStyle>
                <a:defPPr>
                  <a:defRPr lang="en-US"/>
                </a:defPPr>
                <a:lvl1pPr algn="l" rtl="0" fontAlgn="base">
                  <a:spcBef>
                    <a:spcPct val="0"/>
                  </a:spcBef>
                  <a:spcAft>
                    <a:spcPct val="0"/>
                  </a:spcAft>
                  <a:defRPr sz="3033" kern="1200">
                    <a:solidFill>
                      <a:schemeClr val="tx1"/>
                    </a:solidFill>
                    <a:latin typeface="Arial" charset="0"/>
                    <a:ea typeface="+mn-ea"/>
                    <a:cs typeface="+mn-cs"/>
                  </a:defRPr>
                </a:lvl1pPr>
                <a:lvl2pPr marL="457053" algn="l" rtl="0" fontAlgn="base">
                  <a:spcBef>
                    <a:spcPct val="0"/>
                  </a:spcBef>
                  <a:spcAft>
                    <a:spcPct val="0"/>
                  </a:spcAft>
                  <a:defRPr sz="3033" kern="1200">
                    <a:solidFill>
                      <a:schemeClr val="tx1"/>
                    </a:solidFill>
                    <a:latin typeface="Arial" charset="0"/>
                    <a:ea typeface="+mn-ea"/>
                    <a:cs typeface="+mn-cs"/>
                  </a:defRPr>
                </a:lvl2pPr>
                <a:lvl3pPr marL="914106" algn="l" rtl="0" fontAlgn="base">
                  <a:spcBef>
                    <a:spcPct val="0"/>
                  </a:spcBef>
                  <a:spcAft>
                    <a:spcPct val="0"/>
                  </a:spcAft>
                  <a:defRPr sz="3033" kern="1200">
                    <a:solidFill>
                      <a:schemeClr val="tx1"/>
                    </a:solidFill>
                    <a:latin typeface="Arial" charset="0"/>
                    <a:ea typeface="+mn-ea"/>
                    <a:cs typeface="+mn-cs"/>
                  </a:defRPr>
                </a:lvl3pPr>
                <a:lvl4pPr marL="1371159" algn="l" rtl="0" fontAlgn="base">
                  <a:spcBef>
                    <a:spcPct val="0"/>
                  </a:spcBef>
                  <a:spcAft>
                    <a:spcPct val="0"/>
                  </a:spcAft>
                  <a:defRPr sz="3033" kern="1200">
                    <a:solidFill>
                      <a:schemeClr val="tx1"/>
                    </a:solidFill>
                    <a:latin typeface="Arial" charset="0"/>
                    <a:ea typeface="+mn-ea"/>
                    <a:cs typeface="+mn-cs"/>
                  </a:defRPr>
                </a:lvl4pPr>
                <a:lvl5pPr marL="1828212" algn="l" rtl="0" fontAlgn="base">
                  <a:spcBef>
                    <a:spcPct val="0"/>
                  </a:spcBef>
                  <a:spcAft>
                    <a:spcPct val="0"/>
                  </a:spcAft>
                  <a:defRPr sz="3033" kern="1200">
                    <a:solidFill>
                      <a:schemeClr val="tx1"/>
                    </a:solidFill>
                    <a:latin typeface="Arial" charset="0"/>
                    <a:ea typeface="+mn-ea"/>
                    <a:cs typeface="+mn-cs"/>
                  </a:defRPr>
                </a:lvl5pPr>
                <a:lvl6pPr marL="2285266" algn="l" defTabSz="914106" rtl="0" eaLnBrk="1" latinLnBrk="0" hangingPunct="1">
                  <a:defRPr sz="3033" kern="1200">
                    <a:solidFill>
                      <a:schemeClr val="tx1"/>
                    </a:solidFill>
                    <a:latin typeface="Arial" charset="0"/>
                    <a:ea typeface="+mn-ea"/>
                    <a:cs typeface="+mn-cs"/>
                  </a:defRPr>
                </a:lvl6pPr>
                <a:lvl7pPr marL="2742318" algn="l" defTabSz="914106" rtl="0" eaLnBrk="1" latinLnBrk="0" hangingPunct="1">
                  <a:defRPr sz="3033" kern="1200">
                    <a:solidFill>
                      <a:schemeClr val="tx1"/>
                    </a:solidFill>
                    <a:latin typeface="Arial" charset="0"/>
                    <a:ea typeface="+mn-ea"/>
                    <a:cs typeface="+mn-cs"/>
                  </a:defRPr>
                </a:lvl7pPr>
                <a:lvl8pPr marL="3199371" algn="l" defTabSz="914106" rtl="0" eaLnBrk="1" latinLnBrk="0" hangingPunct="1">
                  <a:defRPr sz="3033" kern="1200">
                    <a:solidFill>
                      <a:schemeClr val="tx1"/>
                    </a:solidFill>
                    <a:latin typeface="Arial" charset="0"/>
                    <a:ea typeface="+mn-ea"/>
                    <a:cs typeface="+mn-cs"/>
                  </a:defRPr>
                </a:lvl8pPr>
                <a:lvl9pPr marL="3656424" algn="l" defTabSz="914106" rtl="0" eaLnBrk="1" latinLnBrk="0" hangingPunct="1">
                  <a:defRPr sz="3033" kern="1200">
                    <a:solidFill>
                      <a:schemeClr val="tx1"/>
                    </a:solidFill>
                    <a:latin typeface="Arial" charset="0"/>
                    <a:ea typeface="+mn-ea"/>
                    <a:cs typeface="+mn-cs"/>
                  </a:defRPr>
                </a:lvl9pPr>
              </a:lstStyle>
              <a:p>
                <a:pPr/>
                <a14:m>
                  <m:oMathPara xmlns:m="http://schemas.openxmlformats.org/officeDocument/2006/math">
                    <m:oMathParaPr>
                      <m:jc m:val="left"/>
                    </m:oMathParaPr>
                    <m:oMath xmlns:m="http://schemas.openxmlformats.org/officeDocument/2006/math">
                      <m:r>
                        <a:rPr lang="en-US" sz="2400" i="1">
                          <a:latin typeface="Cambria Math" panose="02040503050406030204" pitchFamily="18" charset="0"/>
                        </a:rPr>
                        <m:t>𝑖</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𝑜</m:t>
                          </m:r>
                        </m:sub>
                      </m:sSub>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exp</m:t>
                          </m:r>
                        </m:fName>
                        <m:e>
                          <m:d>
                            <m:dPr>
                              <m:ctrlPr>
                                <a:rPr lang="en-US" sz="2400" i="1">
                                  <a:latin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m:rPr>
                                      <m:sty m:val="p"/>
                                    </m:rPr>
                                    <a:rPr lang="el-GR" sz="2400" i="1">
                                      <a:latin typeface="Cambria Math" panose="02040503050406030204" pitchFamily="18" charset="0"/>
                                      <a:ea typeface="Cambria Math" panose="02040503050406030204" pitchFamily="18" charset="0"/>
                                    </a:rPr>
                                    <m:t>η</m:t>
                                  </m:r>
                                </m:num>
                                <m:den>
                                  <m:r>
                                    <a:rPr lang="en-US" sz="2400" i="1">
                                      <a:latin typeface="Cambria Math" panose="02040503050406030204" pitchFamily="18" charset="0"/>
                                      <a:ea typeface="Cambria Math" panose="02040503050406030204" pitchFamily="18" charset="0"/>
                                    </a:rPr>
                                    <m:t>𝑏</m:t>
                                  </m:r>
                                </m:den>
                              </m:f>
                            </m:e>
                          </m:d>
                        </m:e>
                      </m:func>
                      <m:r>
                        <m:rPr>
                          <m:nor/>
                        </m:rPr>
                        <a:rPr lang="en-US" sz="2400">
                          <a:latin typeface="+mj-lt"/>
                          <a:ea typeface="Cambria Math" panose="02040503050406030204" pitchFamily="18" charset="0"/>
                        </a:rPr>
                        <m:t>  </m:t>
                      </m:r>
                      <m:r>
                        <m:rPr>
                          <m:nor/>
                        </m:rPr>
                        <a:rPr lang="en-US" sz="2400">
                          <a:latin typeface="+mj-lt"/>
                          <a:ea typeface="Cambria Math" panose="02040503050406030204" pitchFamily="18" charset="0"/>
                        </a:rPr>
                        <m:t>for</m:t>
                      </m:r>
                      <m:r>
                        <m:rPr>
                          <m:nor/>
                        </m:rPr>
                        <a:rPr lang="en-US" sz="2400" dirty="0">
                          <a:latin typeface="+mj-lt"/>
                          <a:cs typeface="Arial" panose="020B0604020202020204" pitchFamily="34" charset="0"/>
                        </a:rPr>
                        <m:t> </m:t>
                      </m:r>
                      <m:r>
                        <m:rPr>
                          <m:nor/>
                        </m:rPr>
                        <a:rPr lang="en-US" sz="2400" dirty="0">
                          <a:latin typeface="+mj-lt"/>
                          <a:cs typeface="Arial" panose="020B0604020202020204" pitchFamily="34" charset="0"/>
                        </a:rPr>
                        <m:t>large</m:t>
                      </m:r>
                      <m:r>
                        <m:rPr>
                          <m:nor/>
                        </m:rPr>
                        <a:rPr lang="en-US" sz="2400" dirty="0">
                          <a:latin typeface="+mj-lt"/>
                          <a:cs typeface="Arial" panose="020B0604020202020204" pitchFamily="34" charset="0"/>
                        </a:rPr>
                        <m:t> </m:t>
                      </m:r>
                      <m:r>
                        <m:rPr>
                          <m:nor/>
                        </m:rPr>
                        <a:rPr lang="el-GR" sz="2400" dirty="0">
                          <a:latin typeface="+mj-lt"/>
                          <a:ea typeface="Cambria Math" panose="02040503050406030204" pitchFamily="18" charset="0"/>
                          <a:cs typeface="Arial" panose="020B0604020202020204" pitchFamily="34" charset="0"/>
                        </a:rPr>
                        <m:t>η</m:t>
                      </m:r>
                    </m:oMath>
                  </m:oMathPara>
                </a14:m>
                <a:endParaRPr lang="en-US" sz="2400" dirty="0">
                  <a:latin typeface="+mj-lt"/>
                  <a:ea typeface="Cambria Math" panose="02040503050406030204" pitchFamily="18" charset="0"/>
                  <a:cs typeface="Arial" panose="020B0604020202020204" pitchFamily="34" charset="0"/>
                </a:endParaRPr>
              </a:p>
            </p:txBody>
          </p:sp>
        </mc:Choice>
        <mc:Fallback xmlns="">
          <p:sp>
            <p:nvSpPr>
              <p:cNvPr id="42" name="TextBox 78">
                <a:extLst>
                  <a:ext uri="{FF2B5EF4-FFF2-40B4-BE49-F238E27FC236}">
                    <a16:creationId xmlns:a16="http://schemas.microsoft.com/office/drawing/2014/main" id="{4445781F-860D-494B-9B43-A60AF7E7D443}"/>
                  </a:ext>
                </a:extLst>
              </p:cNvPr>
              <p:cNvSpPr txBox="1">
                <a:spLocks noRot="1" noChangeAspect="1" noMove="1" noResize="1" noEditPoints="1" noAdjustHandles="1" noChangeArrowheads="1" noChangeShapeType="1" noTextEdit="1"/>
              </p:cNvSpPr>
              <p:nvPr/>
            </p:nvSpPr>
            <p:spPr>
              <a:xfrm>
                <a:off x="1597125" y="26111221"/>
                <a:ext cx="4035026" cy="6531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1702D2B-52C2-C6A3-48E5-28823D18E8DB}"/>
                  </a:ext>
                </a:extLst>
              </p:cNvPr>
              <p:cNvSpPr txBox="1"/>
              <p:nvPr/>
            </p:nvSpPr>
            <p:spPr>
              <a:xfrm>
                <a:off x="1530627" y="23849242"/>
                <a:ext cx="3017326" cy="645048"/>
              </a:xfrm>
              <a:prstGeom prst="rect">
                <a:avLst/>
              </a:prstGeom>
              <a:noFill/>
            </p:spPr>
            <p:txBody>
              <a:bodyPr wrap="square">
                <a:spAutoFit/>
              </a:bodyPr>
              <a:lstStyle/>
              <a:p>
                <a14:m>
                  <m:oMath xmlns:m="http://schemas.openxmlformats.org/officeDocument/2006/math">
                    <m:sSub>
                      <m:sSubPr>
                        <m:ctrlPr>
                          <a:rPr lang="en-US" sz="2400" i="1">
                            <a:latin typeface="Cambria Math" panose="02040503050406030204" pitchFamily="18" charset="0"/>
                            <a:cs typeface="Arial" panose="020B0604020202020204" pitchFamily="34" charset="0"/>
                          </a:rPr>
                        </m:ctrlPr>
                      </m:sSubPr>
                      <m:e>
                        <m:r>
                          <a:rPr lang="en-US" sz="2400" i="1">
                            <a:latin typeface="Cambria Math" panose="02040503050406030204" pitchFamily="18" charset="0"/>
                            <a:cs typeface="Arial" panose="020B0604020202020204" pitchFamily="34" charset="0"/>
                          </a:rPr>
                          <m:t>𝑖</m:t>
                        </m:r>
                      </m:e>
                      <m:sub>
                        <m:r>
                          <a:rPr lang="en-US" sz="2400" i="1">
                            <a:latin typeface="Cambria Math" panose="02040503050406030204" pitchFamily="18" charset="0"/>
                            <a:cs typeface="Arial" panose="020B0604020202020204" pitchFamily="34" charset="0"/>
                          </a:rPr>
                          <m:t>𝑜</m:t>
                        </m:r>
                      </m:sub>
                    </m:sSub>
                  </m:oMath>
                </a14:m>
                <a:r>
                  <a:rPr lang="en-US" sz="2400" dirty="0">
                    <a:latin typeface="+mj-lt"/>
                    <a:cs typeface="Arial" panose="020B0604020202020204" pitchFamily="34" charset="0"/>
                  </a:rPr>
                  <a:t> </a:t>
                </a:r>
                <a:r>
                  <a:rPr lang="en-US" sz="2400" dirty="0">
                    <a:latin typeface="+mj-lt"/>
                    <a:ea typeface="Cambria Math" panose="02040503050406030204" pitchFamily="18" charset="0"/>
                    <a:cs typeface="Arial" panose="020B0604020202020204" pitchFamily="34" charset="0"/>
                  </a:rPr>
                  <a:t>∝ </a:t>
                </a:r>
                <a14:m>
                  <m:oMath xmlns:m="http://schemas.openxmlformats.org/officeDocument/2006/math">
                    <m:func>
                      <m:funcPr>
                        <m:ctrlPr>
                          <a:rPr lang="en-US" sz="2400" i="1">
                            <a:latin typeface="Cambria Math" panose="02040503050406030204" pitchFamily="18" charset="0"/>
                            <a:ea typeface="Cambria Math" panose="02040503050406030204" pitchFamily="18" charset="0"/>
                          </a:rPr>
                        </m:ctrlPr>
                      </m:funcPr>
                      <m:fName>
                        <m:r>
                          <m:rPr>
                            <m:sty m:val="p"/>
                          </m:rPr>
                          <a:rPr lang="en-US" sz="2400">
                            <a:latin typeface="Cambria Math" panose="02040503050406030204" pitchFamily="18" charset="0"/>
                            <a:ea typeface="Cambria Math" panose="02040503050406030204" pitchFamily="18" charset="0"/>
                          </a:rPr>
                          <m:t>exp</m:t>
                        </m:r>
                      </m:fName>
                      <m:e>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𝐸</m:t>
                                    </m:r>
                                  </m:e>
                                  <m:sub>
                                    <m:r>
                                      <a:rPr lang="en-US" sz="2400" i="1">
                                        <a:latin typeface="Cambria Math" panose="02040503050406030204" pitchFamily="18" charset="0"/>
                                        <a:ea typeface="Cambria Math" panose="02040503050406030204" pitchFamily="18" charset="0"/>
                                      </a:rPr>
                                      <m:t>𝑎</m:t>
                                    </m:r>
                                  </m:sub>
                                </m:sSub>
                              </m:num>
                              <m:den>
                                <m:r>
                                  <a:rPr lang="en-US" sz="2400" i="1">
                                    <a:latin typeface="Cambria Math" panose="02040503050406030204" pitchFamily="18" charset="0"/>
                                    <a:ea typeface="Cambria Math" panose="02040503050406030204" pitchFamily="18" charset="0"/>
                                  </a:rPr>
                                  <m:t>𝑅𝑇</m:t>
                                </m:r>
                              </m:den>
                            </m:f>
                          </m:e>
                        </m:d>
                      </m:e>
                    </m:func>
                  </m:oMath>
                </a14:m>
                <a:endParaRPr lang="en-US" sz="2400" dirty="0">
                  <a:latin typeface="+mj-lt"/>
                  <a:cs typeface="Arial" panose="020B0604020202020204" pitchFamily="34" charset="0"/>
                </a:endParaRPr>
              </a:p>
            </p:txBody>
          </p:sp>
        </mc:Choice>
        <mc:Fallback xmlns="">
          <p:sp>
            <p:nvSpPr>
              <p:cNvPr id="44" name="TextBox 43">
                <a:extLst>
                  <a:ext uri="{FF2B5EF4-FFF2-40B4-BE49-F238E27FC236}">
                    <a16:creationId xmlns:a16="http://schemas.microsoft.com/office/drawing/2014/main" id="{21702D2B-52C2-C6A3-48E5-28823D18E8DB}"/>
                  </a:ext>
                </a:extLst>
              </p:cNvPr>
              <p:cNvSpPr txBox="1">
                <a:spLocks noRot="1" noChangeAspect="1" noMove="1" noResize="1" noEditPoints="1" noAdjustHandles="1" noChangeArrowheads="1" noChangeShapeType="1" noTextEdit="1"/>
              </p:cNvSpPr>
              <p:nvPr/>
            </p:nvSpPr>
            <p:spPr>
              <a:xfrm>
                <a:off x="1530627" y="23849242"/>
                <a:ext cx="3017326" cy="645048"/>
              </a:xfrm>
              <a:prstGeom prst="rect">
                <a:avLst/>
              </a:prstGeom>
              <a:blipFill>
                <a:blip r:embed="rId9"/>
                <a:stretch>
                  <a:fillRect b="-5660"/>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0564425D-342D-5023-D457-FABE6453C950}"/>
              </a:ext>
            </a:extLst>
          </p:cNvPr>
          <p:cNvSpPr/>
          <p:nvPr/>
        </p:nvSpPr>
        <p:spPr bwMode="auto">
          <a:xfrm>
            <a:off x="3821745" y="30273007"/>
            <a:ext cx="469389" cy="32053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703763"/>
            <a:endParaRPr lang="en-US" sz="3000"/>
          </a:p>
        </p:txBody>
      </p:sp>
      <p:sp>
        <p:nvSpPr>
          <p:cNvPr id="1047" name="TextBox 1046">
            <a:extLst>
              <a:ext uri="{FF2B5EF4-FFF2-40B4-BE49-F238E27FC236}">
                <a16:creationId xmlns:a16="http://schemas.microsoft.com/office/drawing/2014/main" id="{8C049D7F-748A-EE34-FE49-7E14FAB21672}"/>
              </a:ext>
            </a:extLst>
          </p:cNvPr>
          <p:cNvSpPr txBox="1"/>
          <p:nvPr/>
        </p:nvSpPr>
        <p:spPr>
          <a:xfrm>
            <a:off x="14766939" y="23244759"/>
            <a:ext cx="14220174" cy="1644296"/>
          </a:xfrm>
          <a:prstGeom prst="rect">
            <a:avLst/>
          </a:prstGeom>
          <a:noFill/>
        </p:spPr>
        <p:txBody>
          <a:bodyPr wrap="square">
            <a:spAutoFit/>
          </a:bodyPr>
          <a:lstStyle/>
          <a:p>
            <a:pPr marL="0" marR="0" indent="0" algn="just">
              <a:lnSpc>
                <a:spcPct val="107000"/>
              </a:lnSpc>
              <a:spcBef>
                <a:spcPts val="0"/>
              </a:spcBef>
              <a:spcAft>
                <a:spcPts val="0"/>
              </a:spcAft>
            </a:pPr>
            <a:r>
              <a:rPr lang="en-US" sz="2400" b="1" dirty="0">
                <a:effectLst/>
                <a:latin typeface="Calibri" panose="020F0502020204030204" pitchFamily="34" charset="0"/>
                <a:ea typeface="Calibri" panose="020F0502020204030204" pitchFamily="34" charset="0"/>
                <a:cs typeface="Calibri" panose="020F0502020204030204" pitchFamily="34" charset="0"/>
              </a:rPr>
              <a:t>Figure 8.</a:t>
            </a:r>
            <a:r>
              <a:rPr lang="en-US" sz="2400" dirty="0">
                <a:effectLst/>
                <a:latin typeface="Calibri" panose="020F0502020204030204" pitchFamily="34" charset="0"/>
                <a:ea typeface="Calibri" panose="020F0502020204030204" pitchFamily="34" charset="0"/>
                <a:cs typeface="Calibri" panose="020F0502020204030204" pitchFamily="34" charset="0"/>
              </a:rPr>
              <a:t> Computed free energy profile of adsorbed vanadium intermediate on metals that are </a:t>
            </a:r>
            <a:r>
              <a:rPr lang="en-US" sz="2400" b="1" dirty="0">
                <a:effectLst/>
                <a:latin typeface="Calibri" panose="020F0502020204030204" pitchFamily="34" charset="0"/>
                <a:ea typeface="Calibri" panose="020F0502020204030204" pitchFamily="34" charset="0"/>
                <a:cs typeface="Calibri" panose="020F0502020204030204" pitchFamily="34" charset="0"/>
              </a:rPr>
              <a:t>(a)</a:t>
            </a:r>
            <a:r>
              <a:rPr lang="en-US" sz="2400" dirty="0">
                <a:effectLst/>
                <a:latin typeface="Calibri" panose="020F0502020204030204" pitchFamily="34" charset="0"/>
                <a:ea typeface="Calibri" panose="020F0502020204030204" pitchFamily="34" charset="0"/>
                <a:cs typeface="Calibri" panose="020F0502020204030204" pitchFamily="34" charset="0"/>
              </a:rPr>
              <a:t> experimentally tested, i.e., Bi, Au, Ag, Cu, and W and </a:t>
            </a:r>
            <a:r>
              <a:rPr lang="en-US" sz="2400" b="1" dirty="0">
                <a:effectLst/>
                <a:latin typeface="Calibri" panose="020F0502020204030204" pitchFamily="34" charset="0"/>
                <a:ea typeface="Calibri" panose="020F0502020204030204" pitchFamily="34" charset="0"/>
                <a:cs typeface="Calibri" panose="020F0502020204030204" pitchFamily="34" charset="0"/>
              </a:rPr>
              <a:t>(b)</a:t>
            </a:r>
            <a:r>
              <a:rPr lang="en-US" sz="2400" dirty="0">
                <a:effectLst/>
                <a:latin typeface="Calibri" panose="020F0502020204030204" pitchFamily="34" charset="0"/>
                <a:ea typeface="Calibri" panose="020F0502020204030204" pitchFamily="34" charset="0"/>
                <a:cs typeface="Calibri" panose="020F0502020204030204" pitchFamily="34" charset="0"/>
              </a:rPr>
              <a:t> not experimentally tested, i.e., Rh, Fe, Cr, and Ta for V</a:t>
            </a:r>
            <a:r>
              <a:rPr lang="en-US" sz="2400" baseline="30000" dirty="0">
                <a:effectLst/>
                <a:latin typeface="Calibri" panose="020F0502020204030204" pitchFamily="34" charset="0"/>
                <a:ea typeface="Calibri" panose="020F0502020204030204" pitchFamily="34" charset="0"/>
                <a:cs typeface="Calibri" panose="020F0502020204030204" pitchFamily="34" charset="0"/>
              </a:rPr>
              <a:t>2+</a:t>
            </a:r>
            <a:r>
              <a:rPr lang="en-US" sz="2400" dirty="0">
                <a:effectLst/>
                <a:latin typeface="Calibri" panose="020F0502020204030204" pitchFamily="34" charset="0"/>
                <a:ea typeface="Calibri" panose="020F0502020204030204" pitchFamily="34" charset="0"/>
                <a:cs typeface="Calibri" panose="020F0502020204030204" pitchFamily="34" charset="0"/>
              </a:rPr>
              <a:t>/V</a:t>
            </a:r>
            <a:r>
              <a:rPr lang="en-US" sz="2400" baseline="30000" dirty="0">
                <a:effectLst/>
                <a:latin typeface="Calibri" panose="020F0502020204030204" pitchFamily="34" charset="0"/>
                <a:ea typeface="Calibri" panose="020F0502020204030204" pitchFamily="34" charset="0"/>
                <a:cs typeface="Calibri" panose="020F0502020204030204" pitchFamily="34" charset="0"/>
              </a:rPr>
              <a:t>3+</a:t>
            </a:r>
            <a:r>
              <a:rPr lang="en-US" sz="2400" dirty="0">
                <a:effectLst/>
                <a:latin typeface="Calibri" panose="020F0502020204030204" pitchFamily="34" charset="0"/>
                <a:ea typeface="Calibri" panose="020F0502020204030204" pitchFamily="34" charset="0"/>
                <a:cs typeface="Calibri" panose="020F0502020204030204" pitchFamily="34" charset="0"/>
              </a:rPr>
              <a:t> kinetics </a:t>
            </a:r>
            <a:r>
              <a:rPr lang="en-US" sz="2400" b="1" dirty="0">
                <a:effectLst/>
                <a:latin typeface="Calibri" panose="020F0502020204030204" pitchFamily="34" charset="0"/>
                <a:ea typeface="Calibri" panose="020F0502020204030204" pitchFamily="34" charset="0"/>
                <a:cs typeface="Calibri" panose="020F0502020204030204" pitchFamily="34" charset="0"/>
              </a:rPr>
              <a:t>(c)</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Times New Roman" panose="02020603050405020304" pitchFamily="18" charset="0"/>
                <a:cs typeface="Calibri" panose="020F0502020204030204" pitchFamily="34" charset="0"/>
              </a:rPr>
              <a:t>Exchange current density as a function of calculated adsorption energies of *[O─V(H</a:t>
            </a:r>
            <a:r>
              <a:rPr lang="en-US" sz="2400" baseline="-25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dirty="0">
                <a:effectLst/>
                <a:latin typeface="Calibri" panose="020F0502020204030204" pitchFamily="34" charset="0"/>
                <a:ea typeface="Times New Roman" panose="02020603050405020304" pitchFamily="18" charset="0"/>
                <a:cs typeface="Calibri" panose="020F0502020204030204" pitchFamily="34" charset="0"/>
              </a:rPr>
              <a:t>O)</a:t>
            </a:r>
            <a:r>
              <a:rPr lang="en-US" sz="2400" baseline="-25000" dirty="0">
                <a:effectLst/>
                <a:latin typeface="Calibri" panose="020F0502020204030204" pitchFamily="34" charset="0"/>
                <a:ea typeface="Times New Roman" panose="02020603050405020304" pitchFamily="18" charset="0"/>
                <a:cs typeface="Calibri" panose="020F0502020204030204" pitchFamily="34" charset="0"/>
              </a:rPr>
              <a:t>4</a:t>
            </a:r>
            <a:r>
              <a:rPr lang="en-US" sz="2400" dirty="0">
                <a:effectLst/>
                <a:latin typeface="Calibri" panose="020F0502020204030204" pitchFamily="34" charset="0"/>
                <a:ea typeface="Times New Roman" panose="02020603050405020304" pitchFamily="18" charset="0"/>
                <a:cs typeface="Calibri" panose="020F0502020204030204" pitchFamily="34" charset="0"/>
              </a:rPr>
              <a:t>SO</a:t>
            </a:r>
            <a:r>
              <a:rPr lang="en-US" sz="2400" baseline="-25000" dirty="0">
                <a:effectLst/>
                <a:latin typeface="Calibri" panose="020F0502020204030204" pitchFamily="34" charset="0"/>
                <a:ea typeface="Times New Roman" panose="02020603050405020304" pitchFamily="18" charset="0"/>
                <a:cs typeface="Calibri" panose="020F0502020204030204" pitchFamily="34" charset="0"/>
              </a:rPr>
              <a:t>4</a:t>
            </a:r>
            <a:r>
              <a:rPr lang="en-US" sz="2400" dirty="0">
                <a:effectLst/>
                <a:latin typeface="Calibri" panose="020F0502020204030204" pitchFamily="34" charset="0"/>
                <a:ea typeface="Times New Roman" panose="02020603050405020304" pitchFamily="18" charset="0"/>
                <a:cs typeface="Calibri" panose="020F0502020204030204" pitchFamily="34" charset="0"/>
              </a:rPr>
              <a:t>] on Au, Ag, Cu, Bi, and W electrodes for V</a:t>
            </a:r>
            <a:r>
              <a:rPr lang="en-US" sz="2400"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dirty="0">
                <a:effectLst/>
                <a:latin typeface="Calibri" panose="020F0502020204030204" pitchFamily="34" charset="0"/>
                <a:ea typeface="Times New Roman" panose="02020603050405020304" pitchFamily="18" charset="0"/>
                <a:cs typeface="Calibri" panose="020F0502020204030204" pitchFamily="34" charset="0"/>
              </a:rPr>
              <a:t>/V</a:t>
            </a:r>
            <a:r>
              <a:rPr lang="en-US" sz="2400" baseline="30000" dirty="0">
                <a:effectLst/>
                <a:latin typeface="Calibri" panose="020F0502020204030204" pitchFamily="34" charset="0"/>
                <a:ea typeface="Times New Roman" panose="02020603050405020304" pitchFamily="18" charset="0"/>
                <a:cs typeface="Calibri" panose="020F0502020204030204" pitchFamily="34" charset="0"/>
              </a:rPr>
              <a:t>3+</a:t>
            </a:r>
            <a:r>
              <a:rPr lang="en-US" sz="2400" dirty="0">
                <a:effectLst/>
                <a:latin typeface="Calibri" panose="020F0502020204030204" pitchFamily="34" charset="0"/>
                <a:ea typeface="Times New Roman" panose="02020603050405020304" pitchFamily="18" charset="0"/>
                <a:cs typeface="Calibri" panose="020F0502020204030204" pitchFamily="34" charset="0"/>
              </a:rPr>
              <a:t> reaction</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049" name="TextBox 1048">
            <a:extLst>
              <a:ext uri="{FF2B5EF4-FFF2-40B4-BE49-F238E27FC236}">
                <a16:creationId xmlns:a16="http://schemas.microsoft.com/office/drawing/2014/main" id="{0F66332D-7F14-114A-F75B-C45316A196DF}"/>
              </a:ext>
            </a:extLst>
          </p:cNvPr>
          <p:cNvSpPr txBox="1"/>
          <p:nvPr/>
        </p:nvSpPr>
        <p:spPr>
          <a:xfrm>
            <a:off x="14698433" y="5425831"/>
            <a:ext cx="14297262" cy="1200329"/>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a:solidFill>
                  <a:srgbClr val="000000"/>
                </a:solidFill>
                <a:latin typeface="+mn-lt"/>
              </a:rPr>
              <a:t>Kinetic measurements (</a:t>
            </a:r>
            <a:r>
              <a:rPr lang="en-US" sz="2400" b="1" dirty="0">
                <a:solidFill>
                  <a:srgbClr val="000000"/>
                </a:solidFill>
                <a:latin typeface="+mn-lt"/>
              </a:rPr>
              <a:t>Figure 6</a:t>
            </a:r>
            <a:r>
              <a:rPr lang="en-US" sz="2400" dirty="0">
                <a:solidFill>
                  <a:srgbClr val="000000"/>
                </a:solidFill>
                <a:latin typeface="+mn-lt"/>
              </a:rPr>
              <a:t>), microkinetic modelling (</a:t>
            </a:r>
            <a:r>
              <a:rPr lang="en-US" sz="2400" b="1" dirty="0">
                <a:solidFill>
                  <a:srgbClr val="000000"/>
                </a:solidFill>
                <a:latin typeface="+mn-lt"/>
              </a:rPr>
              <a:t>Figure 7</a:t>
            </a:r>
            <a:r>
              <a:rPr lang="en-US" sz="2400" dirty="0">
                <a:solidFill>
                  <a:srgbClr val="000000"/>
                </a:solidFill>
                <a:latin typeface="+mn-lt"/>
              </a:rPr>
              <a:t>), and adsorption energy calculations (</a:t>
            </a:r>
            <a:r>
              <a:rPr lang="en-US" sz="2400" b="1" dirty="0">
                <a:solidFill>
                  <a:srgbClr val="000000"/>
                </a:solidFill>
                <a:latin typeface="+mn-lt"/>
              </a:rPr>
              <a:t>Figures 8,9</a:t>
            </a:r>
            <a:r>
              <a:rPr lang="en-US" sz="2400" dirty="0">
                <a:solidFill>
                  <a:srgbClr val="000000"/>
                </a:solidFill>
                <a:latin typeface="+mn-lt"/>
              </a:rPr>
              <a:t>) all indicate an inner-sphere mechanism for </a:t>
            </a:r>
            <a:r>
              <a:rPr lang="en-US" sz="2400" kern="1000" dirty="0">
                <a:effectLst/>
                <a:latin typeface="+mj-lt"/>
                <a:ea typeface="Times New Roman" panose="02020603050405020304" pitchFamily="18" charset="0"/>
                <a:cs typeface="Times New Roman" panose="02020603050405020304" pitchFamily="18" charset="0"/>
              </a:rPr>
              <a:t>V</a:t>
            </a:r>
            <a:r>
              <a:rPr lang="en-US" sz="2400" kern="1000" baseline="30000" dirty="0">
                <a:effectLst/>
                <a:latin typeface="+mj-lt"/>
                <a:ea typeface="Times New Roman" panose="02020603050405020304" pitchFamily="18" charset="0"/>
                <a:cs typeface="Times New Roman" panose="02020603050405020304" pitchFamily="18" charset="0"/>
              </a:rPr>
              <a:t>2+</a:t>
            </a:r>
            <a:r>
              <a:rPr lang="en-US" sz="2400" kern="1000" dirty="0">
                <a:effectLst/>
                <a:latin typeface="+mj-lt"/>
                <a:ea typeface="Times New Roman" panose="02020603050405020304" pitchFamily="18" charset="0"/>
                <a:cs typeface="Times New Roman" panose="02020603050405020304" pitchFamily="18" charset="0"/>
              </a:rPr>
              <a:t>/V</a:t>
            </a:r>
            <a:r>
              <a:rPr lang="en-US" sz="2400" kern="1000" baseline="30000" dirty="0">
                <a:effectLst/>
                <a:latin typeface="+mj-lt"/>
                <a:ea typeface="Times New Roman" panose="02020603050405020304" pitchFamily="18" charset="0"/>
                <a:cs typeface="Times New Roman" panose="02020603050405020304" pitchFamily="18" charset="0"/>
              </a:rPr>
              <a:t>3+ </a:t>
            </a:r>
            <a:r>
              <a:rPr lang="en-US" sz="2400" dirty="0">
                <a:solidFill>
                  <a:srgbClr val="000000"/>
                </a:solidFill>
                <a:latin typeface="+mn-lt"/>
              </a:rPr>
              <a:t>on metal electrodes </a:t>
            </a:r>
          </a:p>
          <a:p>
            <a:pPr marL="457200" indent="-457200" algn="just">
              <a:buFont typeface="Arial" panose="020B0604020202020204" pitchFamily="34" charset="0"/>
              <a:buChar char="•"/>
            </a:pPr>
            <a:r>
              <a:rPr lang="en-US" sz="2400" dirty="0">
                <a:solidFill>
                  <a:srgbClr val="000000"/>
                </a:solidFill>
                <a:latin typeface="+mn-lt"/>
              </a:rPr>
              <a:t>Results indicate CT is the rate-determining step and </a:t>
            </a:r>
            <a:r>
              <a:rPr lang="en-US" sz="2400" dirty="0">
                <a:effectLst/>
                <a:latin typeface="+mj-lt"/>
                <a:ea typeface="Times New Roman" panose="02020603050405020304" pitchFamily="18" charset="0"/>
                <a:cs typeface="Times New Roman" panose="02020603050405020304" pitchFamily="18" charset="0"/>
              </a:rPr>
              <a:t>*[O─V(H</a:t>
            </a:r>
            <a:r>
              <a:rPr lang="en-US" sz="2400" baseline="-25000" dirty="0">
                <a:effectLst/>
                <a:latin typeface="+mj-lt"/>
                <a:ea typeface="Times New Roman" panose="02020603050405020304" pitchFamily="18" charset="0"/>
                <a:cs typeface="Times New Roman" panose="02020603050405020304" pitchFamily="18" charset="0"/>
              </a:rPr>
              <a:t>2</a:t>
            </a:r>
            <a:r>
              <a:rPr lang="en-US" sz="2400" dirty="0">
                <a:effectLst/>
                <a:latin typeface="+mj-lt"/>
                <a:ea typeface="Times New Roman" panose="02020603050405020304" pitchFamily="18" charset="0"/>
                <a:cs typeface="Times New Roman" panose="02020603050405020304" pitchFamily="18" charset="0"/>
              </a:rPr>
              <a:t>O)</a:t>
            </a:r>
            <a:r>
              <a:rPr lang="en-US" sz="2400" baseline="-25000" dirty="0">
                <a:effectLst/>
                <a:latin typeface="+mj-lt"/>
                <a:ea typeface="Times New Roman" panose="02020603050405020304" pitchFamily="18" charset="0"/>
                <a:cs typeface="Times New Roman" panose="02020603050405020304" pitchFamily="18" charset="0"/>
              </a:rPr>
              <a:t>4</a:t>
            </a:r>
            <a:r>
              <a:rPr lang="en-US" sz="2400" dirty="0">
                <a:effectLst/>
                <a:latin typeface="+mj-lt"/>
                <a:ea typeface="Times New Roman" panose="02020603050405020304" pitchFamily="18" charset="0"/>
                <a:cs typeface="Times New Roman" panose="02020603050405020304" pitchFamily="18" charset="0"/>
              </a:rPr>
              <a:t>SO</a:t>
            </a:r>
            <a:r>
              <a:rPr lang="en-US" sz="2400" baseline="-25000" dirty="0">
                <a:effectLst/>
                <a:latin typeface="+mj-lt"/>
                <a:ea typeface="Times New Roman" panose="02020603050405020304" pitchFamily="18" charset="0"/>
                <a:cs typeface="Times New Roman" panose="02020603050405020304" pitchFamily="18" charset="0"/>
              </a:rPr>
              <a:t>4</a:t>
            </a:r>
            <a:r>
              <a:rPr lang="en-US" sz="2400" dirty="0">
                <a:effectLst/>
                <a:latin typeface="+mj-lt"/>
                <a:ea typeface="Times New Roman" panose="02020603050405020304" pitchFamily="18" charset="0"/>
                <a:cs typeface="Times New Roman" panose="02020603050405020304" pitchFamily="18" charset="0"/>
              </a:rPr>
              <a:t>]</a:t>
            </a:r>
            <a:r>
              <a:rPr lang="en-US" sz="2400" dirty="0">
                <a:solidFill>
                  <a:srgbClr val="000000"/>
                </a:solidFill>
                <a:latin typeface="+mn-lt"/>
              </a:rPr>
              <a:t> is the adsorbed intermediate</a:t>
            </a:r>
          </a:p>
        </p:txBody>
      </p:sp>
      <p:sp>
        <p:nvSpPr>
          <p:cNvPr id="1056" name="TextBox 1055">
            <a:extLst>
              <a:ext uri="{FF2B5EF4-FFF2-40B4-BE49-F238E27FC236}">
                <a16:creationId xmlns:a16="http://schemas.microsoft.com/office/drawing/2014/main" id="{6C494EF9-EB46-FDBB-0763-2993CAAFB30B}"/>
              </a:ext>
            </a:extLst>
          </p:cNvPr>
          <p:cNvSpPr txBox="1"/>
          <p:nvPr/>
        </p:nvSpPr>
        <p:spPr>
          <a:xfrm>
            <a:off x="14819328" y="31935003"/>
            <a:ext cx="13957058" cy="830997"/>
          </a:xfrm>
          <a:prstGeom prst="rect">
            <a:avLst/>
          </a:prstGeom>
          <a:noFill/>
        </p:spPr>
        <p:txBody>
          <a:bodyPr wrap="square">
            <a:spAutoFit/>
          </a:bodyPr>
          <a:lstStyle/>
          <a:p>
            <a:r>
              <a:rPr lang="en-US" sz="2400" b="1" dirty="0">
                <a:effectLst/>
                <a:latin typeface="Calibri" panose="020F0502020204030204" pitchFamily="34" charset="0"/>
                <a:ea typeface="Calibri" panose="020F0502020204030204" pitchFamily="34" charset="0"/>
                <a:cs typeface="Calibri" panose="020F0502020204030204" pitchFamily="34" charset="0"/>
              </a:rPr>
              <a:t>Figure 9. </a:t>
            </a:r>
            <a:r>
              <a:rPr lang="en-US" sz="2400" dirty="0">
                <a:effectLst/>
                <a:latin typeface="Calibri" panose="020F0502020204030204" pitchFamily="34" charset="0"/>
                <a:ea typeface="Times New Roman" panose="02020603050405020304" pitchFamily="18" charset="0"/>
                <a:cs typeface="Calibri" panose="020F0502020204030204" pitchFamily="34" charset="0"/>
              </a:rPr>
              <a:t>Adsorption energy of *[O─V(H</a:t>
            </a:r>
            <a:r>
              <a:rPr lang="en-US" sz="2400" baseline="-25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dirty="0">
                <a:effectLst/>
                <a:latin typeface="Calibri" panose="020F0502020204030204" pitchFamily="34" charset="0"/>
                <a:ea typeface="Times New Roman" panose="02020603050405020304" pitchFamily="18" charset="0"/>
                <a:cs typeface="Calibri" panose="020F0502020204030204" pitchFamily="34" charset="0"/>
              </a:rPr>
              <a:t>O)</a:t>
            </a:r>
            <a:r>
              <a:rPr lang="en-US" sz="2400" baseline="-25000" dirty="0">
                <a:effectLst/>
                <a:latin typeface="Calibri" panose="020F0502020204030204" pitchFamily="34" charset="0"/>
                <a:ea typeface="Times New Roman" panose="02020603050405020304" pitchFamily="18" charset="0"/>
                <a:cs typeface="Calibri" panose="020F0502020204030204" pitchFamily="34" charset="0"/>
              </a:rPr>
              <a:t>4</a:t>
            </a:r>
            <a:r>
              <a:rPr lang="en-US" sz="2400" dirty="0">
                <a:effectLst/>
                <a:latin typeface="Calibri" panose="020F0502020204030204" pitchFamily="34" charset="0"/>
                <a:ea typeface="Times New Roman" panose="02020603050405020304" pitchFamily="18" charset="0"/>
                <a:cs typeface="Calibri" panose="020F0502020204030204" pitchFamily="34" charset="0"/>
              </a:rPr>
              <a:t>SO</a:t>
            </a:r>
            <a:r>
              <a:rPr lang="en-US" sz="2400" baseline="-25000" dirty="0">
                <a:effectLst/>
                <a:latin typeface="Calibri" panose="020F0502020204030204" pitchFamily="34" charset="0"/>
                <a:ea typeface="Times New Roman" panose="02020603050405020304" pitchFamily="18" charset="0"/>
                <a:cs typeface="Calibri" panose="020F0502020204030204" pitchFamily="34" charset="0"/>
              </a:rPr>
              <a:t>4</a:t>
            </a:r>
            <a:r>
              <a:rPr lang="en-US" sz="2400" dirty="0">
                <a:effectLst/>
                <a:latin typeface="Calibri" panose="020F0502020204030204" pitchFamily="34" charset="0"/>
                <a:ea typeface="Times New Roman" panose="02020603050405020304" pitchFamily="18" charset="0"/>
                <a:cs typeface="Calibri" panose="020F0502020204030204" pitchFamily="34" charset="0"/>
              </a:rPr>
              <a:t>] calculated with </a:t>
            </a:r>
            <a:r>
              <a:rPr lang="en-US" sz="2400" b="1" dirty="0">
                <a:effectLst/>
                <a:latin typeface="Calibri" panose="020F0502020204030204" pitchFamily="34" charset="0"/>
                <a:ea typeface="Times New Roman" panose="02020603050405020304" pitchFamily="18" charset="0"/>
                <a:cs typeface="Calibri" panose="020F0502020204030204" pitchFamily="34" charset="0"/>
              </a:rPr>
              <a:t>(a) </a:t>
            </a:r>
            <a:r>
              <a:rPr lang="en-US" sz="2400" dirty="0">
                <a:effectLst/>
                <a:latin typeface="Calibri" panose="020F0502020204030204" pitchFamily="34" charset="0"/>
                <a:ea typeface="Times New Roman" panose="02020603050405020304" pitchFamily="18" charset="0"/>
                <a:cs typeface="Calibri" panose="020F0502020204030204" pitchFamily="34" charset="0"/>
              </a:rPr>
              <a:t>metadynamics simulations with explicit solvent and</a:t>
            </a:r>
            <a:r>
              <a:rPr lang="en-US" sz="2400" b="1" dirty="0">
                <a:effectLst/>
                <a:latin typeface="Calibri" panose="020F0502020204030204" pitchFamily="34" charset="0"/>
                <a:ea typeface="Times New Roman" panose="02020603050405020304" pitchFamily="18" charset="0"/>
                <a:cs typeface="Calibri" panose="020F0502020204030204" pitchFamily="34" charset="0"/>
              </a:rPr>
              <a:t> (b) </a:t>
            </a:r>
            <a:r>
              <a:rPr lang="en-US" sz="2400" dirty="0">
                <a:effectLst/>
                <a:latin typeface="Calibri" panose="020F0502020204030204" pitchFamily="34" charset="0"/>
                <a:ea typeface="Times New Roman" panose="02020603050405020304" pitchFamily="18" charset="0"/>
                <a:cs typeface="Calibri" panose="020F0502020204030204" pitchFamily="34" charset="0"/>
              </a:rPr>
              <a:t>static gas-phase calculations shown against the </a:t>
            </a:r>
            <a:r>
              <a:rPr lang="en-US" sz="2400" i="1" dirty="0">
                <a:effectLst/>
                <a:latin typeface="Calibri" panose="020F0502020204030204" pitchFamily="34" charset="0"/>
                <a:ea typeface="Times New Roman" panose="02020603050405020304" pitchFamily="18" charset="0"/>
                <a:cs typeface="Calibri" panose="020F0502020204030204" pitchFamily="34" charset="0"/>
              </a:rPr>
              <a:t>d</a:t>
            </a:r>
            <a:r>
              <a:rPr lang="en-US" sz="2400" dirty="0">
                <a:effectLst/>
                <a:latin typeface="Calibri" panose="020F0502020204030204" pitchFamily="34" charset="0"/>
                <a:ea typeface="Times New Roman" panose="02020603050405020304" pitchFamily="18" charset="0"/>
                <a:cs typeface="Calibri" panose="020F0502020204030204" pitchFamily="34" charset="0"/>
              </a:rPr>
              <a:t>-band center</a:t>
            </a:r>
            <a:endParaRPr lang="en-US" sz="2400" dirty="0">
              <a:latin typeface="Calibri" panose="020F0502020204030204" pitchFamily="34" charset="0"/>
              <a:cs typeface="Calibri" panose="020F0502020204030204" pitchFamily="34" charset="0"/>
            </a:endParaRPr>
          </a:p>
        </p:txBody>
      </p:sp>
      <p:sp>
        <p:nvSpPr>
          <p:cNvPr id="1058" name="Rectangle 7">
            <a:extLst>
              <a:ext uri="{FF2B5EF4-FFF2-40B4-BE49-F238E27FC236}">
                <a16:creationId xmlns:a16="http://schemas.microsoft.com/office/drawing/2014/main" id="{4945B9A3-4E40-01A2-9FB4-058C4692113A}"/>
              </a:ext>
            </a:extLst>
          </p:cNvPr>
          <p:cNvSpPr>
            <a:spLocks noChangeArrowheads="1"/>
          </p:cNvSpPr>
          <p:nvPr/>
        </p:nvSpPr>
        <p:spPr bwMode="auto">
          <a:xfrm>
            <a:off x="29697179" y="22640929"/>
            <a:ext cx="14090904" cy="1110996"/>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Conclusions</a:t>
            </a:r>
          </a:p>
        </p:txBody>
      </p:sp>
      <p:sp>
        <p:nvSpPr>
          <p:cNvPr id="1059" name="Rectangle 1058">
            <a:extLst>
              <a:ext uri="{FF2B5EF4-FFF2-40B4-BE49-F238E27FC236}">
                <a16:creationId xmlns:a16="http://schemas.microsoft.com/office/drawing/2014/main" id="{5960DC46-EE50-F313-21A9-DF44E37DA1CA}"/>
              </a:ext>
            </a:extLst>
          </p:cNvPr>
          <p:cNvSpPr/>
          <p:nvPr/>
        </p:nvSpPr>
        <p:spPr bwMode="auto">
          <a:xfrm>
            <a:off x="30999867" y="15926917"/>
            <a:ext cx="242133" cy="2161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solidFill>
                  <a:schemeClr val="bg1"/>
                </a:solidFill>
              </a:ln>
              <a:solidFill>
                <a:schemeClr val="bg1"/>
              </a:solidFill>
              <a:effectLst/>
              <a:latin typeface="Arial" charset="0"/>
            </a:endParaRPr>
          </a:p>
        </p:txBody>
      </p:sp>
      <p:sp>
        <p:nvSpPr>
          <p:cNvPr id="1060" name="Rectangle 1059">
            <a:extLst>
              <a:ext uri="{FF2B5EF4-FFF2-40B4-BE49-F238E27FC236}">
                <a16:creationId xmlns:a16="http://schemas.microsoft.com/office/drawing/2014/main" id="{7357F5A5-DBFF-4885-A7CF-A593A802CA00}"/>
              </a:ext>
            </a:extLst>
          </p:cNvPr>
          <p:cNvSpPr/>
          <p:nvPr/>
        </p:nvSpPr>
        <p:spPr bwMode="auto">
          <a:xfrm>
            <a:off x="33572645" y="15950628"/>
            <a:ext cx="242133" cy="2161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solidFill>
                  <a:schemeClr val="bg1"/>
                </a:solidFill>
              </a:ln>
              <a:solidFill>
                <a:schemeClr val="bg1"/>
              </a:solidFill>
              <a:effectLst/>
              <a:latin typeface="Arial" charset="0"/>
            </a:endParaRPr>
          </a:p>
        </p:txBody>
      </p:sp>
      <p:sp>
        <p:nvSpPr>
          <p:cNvPr id="1061" name="Rectangle 1060">
            <a:extLst>
              <a:ext uri="{FF2B5EF4-FFF2-40B4-BE49-F238E27FC236}">
                <a16:creationId xmlns:a16="http://schemas.microsoft.com/office/drawing/2014/main" id="{BFBF6021-AD1B-425E-3B37-4B4E8C82BD44}"/>
              </a:ext>
            </a:extLst>
          </p:cNvPr>
          <p:cNvSpPr/>
          <p:nvPr/>
        </p:nvSpPr>
        <p:spPr bwMode="auto">
          <a:xfrm>
            <a:off x="36221987" y="15941868"/>
            <a:ext cx="242133" cy="2161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solidFill>
                  <a:schemeClr val="bg1"/>
                </a:solidFill>
              </a:ln>
              <a:solidFill>
                <a:schemeClr val="bg1"/>
              </a:solidFill>
              <a:effectLst/>
              <a:latin typeface="Arial" charset="0"/>
            </a:endParaRPr>
          </a:p>
        </p:txBody>
      </p:sp>
      <p:sp>
        <p:nvSpPr>
          <p:cNvPr id="1062" name="Rectangle 1061">
            <a:extLst>
              <a:ext uri="{FF2B5EF4-FFF2-40B4-BE49-F238E27FC236}">
                <a16:creationId xmlns:a16="http://schemas.microsoft.com/office/drawing/2014/main" id="{22FE53DC-6D52-86B8-B243-40F3D218901A}"/>
              </a:ext>
            </a:extLst>
          </p:cNvPr>
          <p:cNvSpPr/>
          <p:nvPr/>
        </p:nvSpPr>
        <p:spPr bwMode="auto">
          <a:xfrm>
            <a:off x="38962102" y="15985845"/>
            <a:ext cx="242133" cy="2161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solidFill>
                  <a:schemeClr val="bg1"/>
                </a:solidFill>
              </a:ln>
              <a:solidFill>
                <a:schemeClr val="bg1"/>
              </a:solidFill>
              <a:effectLst/>
              <a:latin typeface="Arial" charset="0"/>
            </a:endParaRPr>
          </a:p>
        </p:txBody>
      </p:sp>
      <p:sp>
        <p:nvSpPr>
          <p:cNvPr id="1065" name="Rectangle 1064">
            <a:extLst>
              <a:ext uri="{FF2B5EF4-FFF2-40B4-BE49-F238E27FC236}">
                <a16:creationId xmlns:a16="http://schemas.microsoft.com/office/drawing/2014/main" id="{3E112FE1-7961-255F-6D66-F509DEDCC1AD}"/>
              </a:ext>
            </a:extLst>
          </p:cNvPr>
          <p:cNvSpPr/>
          <p:nvPr/>
        </p:nvSpPr>
        <p:spPr bwMode="auto">
          <a:xfrm>
            <a:off x="34949519" y="18695128"/>
            <a:ext cx="242133" cy="2161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solidFill>
                  <a:schemeClr val="bg1"/>
                </a:solidFill>
              </a:ln>
              <a:solidFill>
                <a:schemeClr val="bg1"/>
              </a:solidFill>
              <a:effectLst/>
              <a:latin typeface="Arial" charset="0"/>
            </a:endParaRPr>
          </a:p>
        </p:txBody>
      </p:sp>
      <p:sp>
        <p:nvSpPr>
          <p:cNvPr id="1066" name="Rectangle 1065">
            <a:extLst>
              <a:ext uri="{FF2B5EF4-FFF2-40B4-BE49-F238E27FC236}">
                <a16:creationId xmlns:a16="http://schemas.microsoft.com/office/drawing/2014/main" id="{1FB2CA73-BE52-2AE8-B477-159809EC530D}"/>
              </a:ext>
            </a:extLst>
          </p:cNvPr>
          <p:cNvSpPr/>
          <p:nvPr/>
        </p:nvSpPr>
        <p:spPr bwMode="auto">
          <a:xfrm>
            <a:off x="37579511" y="18635857"/>
            <a:ext cx="242133" cy="2161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solidFill>
                  <a:schemeClr val="bg1"/>
                </a:solidFill>
              </a:ln>
              <a:solidFill>
                <a:schemeClr val="bg1"/>
              </a:solidFill>
              <a:effectLst/>
              <a:latin typeface="Arial" charset="0"/>
            </a:endParaRPr>
          </a:p>
        </p:txBody>
      </p:sp>
      <p:sp>
        <p:nvSpPr>
          <p:cNvPr id="1074" name="Rectangle 1073">
            <a:extLst>
              <a:ext uri="{FF2B5EF4-FFF2-40B4-BE49-F238E27FC236}">
                <a16:creationId xmlns:a16="http://schemas.microsoft.com/office/drawing/2014/main" id="{7C407238-E974-C1FF-1B92-B3C34D219C72}"/>
              </a:ext>
            </a:extLst>
          </p:cNvPr>
          <p:cNvSpPr/>
          <p:nvPr/>
        </p:nvSpPr>
        <p:spPr bwMode="auto">
          <a:xfrm>
            <a:off x="3200380" y="23389930"/>
            <a:ext cx="459745" cy="45414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noFill/>
              </a:ln>
              <a:solidFill>
                <a:schemeClr val="tx1"/>
              </a:solidFill>
              <a:effectLst/>
              <a:latin typeface="Arial" charset="0"/>
            </a:endParaRPr>
          </a:p>
        </p:txBody>
      </p:sp>
      <p:sp>
        <p:nvSpPr>
          <p:cNvPr id="1080" name="Rectangle 1079">
            <a:extLst>
              <a:ext uri="{FF2B5EF4-FFF2-40B4-BE49-F238E27FC236}">
                <a16:creationId xmlns:a16="http://schemas.microsoft.com/office/drawing/2014/main" id="{5BBA74F4-8B0F-D5F4-675B-A7A7C17A28DA}"/>
              </a:ext>
            </a:extLst>
          </p:cNvPr>
          <p:cNvSpPr/>
          <p:nvPr/>
        </p:nvSpPr>
        <p:spPr bwMode="auto">
          <a:xfrm>
            <a:off x="15849600" y="13773709"/>
            <a:ext cx="459745" cy="4046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noFill/>
              </a:ln>
              <a:solidFill>
                <a:schemeClr val="tx1"/>
              </a:solidFill>
              <a:effectLst/>
              <a:latin typeface="Arial" charset="0"/>
            </a:endParaRPr>
          </a:p>
        </p:txBody>
      </p:sp>
      <p:sp>
        <p:nvSpPr>
          <p:cNvPr id="1081" name="Rectangle 1080">
            <a:extLst>
              <a:ext uri="{FF2B5EF4-FFF2-40B4-BE49-F238E27FC236}">
                <a16:creationId xmlns:a16="http://schemas.microsoft.com/office/drawing/2014/main" id="{2AB70A63-7059-0D7F-40C5-60A98E72B013}"/>
              </a:ext>
            </a:extLst>
          </p:cNvPr>
          <p:cNvSpPr/>
          <p:nvPr/>
        </p:nvSpPr>
        <p:spPr bwMode="auto">
          <a:xfrm>
            <a:off x="20246230" y="13680055"/>
            <a:ext cx="229872" cy="28718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noFill/>
              </a:ln>
              <a:solidFill>
                <a:schemeClr val="tx1"/>
              </a:solidFill>
              <a:effectLst/>
              <a:latin typeface="Arial" charset="0"/>
            </a:endParaRPr>
          </a:p>
        </p:txBody>
      </p:sp>
      <p:grpSp>
        <p:nvGrpSpPr>
          <p:cNvPr id="60" name="Group 59">
            <a:extLst>
              <a:ext uri="{FF2B5EF4-FFF2-40B4-BE49-F238E27FC236}">
                <a16:creationId xmlns:a16="http://schemas.microsoft.com/office/drawing/2014/main" id="{112A71E5-9B7B-1166-F10D-8D04198823CC}"/>
              </a:ext>
            </a:extLst>
          </p:cNvPr>
          <p:cNvGrpSpPr/>
          <p:nvPr/>
        </p:nvGrpSpPr>
        <p:grpSpPr>
          <a:xfrm>
            <a:off x="15524752" y="18556424"/>
            <a:ext cx="12821648" cy="4759844"/>
            <a:chOff x="15048312" y="18556424"/>
            <a:chExt cx="12821648" cy="4759844"/>
          </a:xfrm>
        </p:grpSpPr>
        <p:pic>
          <p:nvPicPr>
            <p:cNvPr id="59" name="Picture 58">
              <a:extLst>
                <a:ext uri="{FF2B5EF4-FFF2-40B4-BE49-F238E27FC236}">
                  <a16:creationId xmlns:a16="http://schemas.microsoft.com/office/drawing/2014/main" id="{D7BCDC9A-1A91-13D0-DF9A-20687BDA13CE}"/>
                </a:ext>
              </a:extLst>
            </p:cNvPr>
            <p:cNvPicPr>
              <a:picLocks noChangeAspect="1"/>
            </p:cNvPicPr>
            <p:nvPr/>
          </p:nvPicPr>
          <p:blipFill>
            <a:blip r:embed="rId10"/>
            <a:stretch>
              <a:fillRect/>
            </a:stretch>
          </p:blipFill>
          <p:spPr>
            <a:xfrm>
              <a:off x="15048312" y="18556424"/>
              <a:ext cx="8167879" cy="4480143"/>
            </a:xfrm>
            <a:prstGeom prst="rect">
              <a:avLst/>
            </a:prstGeom>
          </p:spPr>
        </p:pic>
        <p:pic>
          <p:nvPicPr>
            <p:cNvPr id="33" name="Picture 32">
              <a:extLst>
                <a:ext uri="{FF2B5EF4-FFF2-40B4-BE49-F238E27FC236}">
                  <a16:creationId xmlns:a16="http://schemas.microsoft.com/office/drawing/2014/main" id="{E983BBCA-3B04-BBF7-561E-DB3838D9977D}"/>
                </a:ext>
              </a:extLst>
            </p:cNvPr>
            <p:cNvPicPr>
              <a:picLocks noChangeAspect="1"/>
            </p:cNvPicPr>
            <p:nvPr/>
          </p:nvPicPr>
          <p:blipFill>
            <a:blip r:embed="rId11"/>
            <a:stretch>
              <a:fillRect/>
            </a:stretch>
          </p:blipFill>
          <p:spPr>
            <a:xfrm>
              <a:off x="23317200" y="18582753"/>
              <a:ext cx="4552760" cy="4733515"/>
            </a:xfrm>
            <a:prstGeom prst="rect">
              <a:avLst/>
            </a:prstGeom>
          </p:spPr>
        </p:pic>
        <p:sp>
          <p:nvSpPr>
            <p:cNvPr id="1082" name="TextBox 1081">
              <a:extLst>
                <a:ext uri="{FF2B5EF4-FFF2-40B4-BE49-F238E27FC236}">
                  <a16:creationId xmlns:a16="http://schemas.microsoft.com/office/drawing/2014/main" id="{80892F77-6984-4AB7-1071-E891063EBFAF}"/>
                </a:ext>
              </a:extLst>
            </p:cNvPr>
            <p:cNvSpPr txBox="1"/>
            <p:nvPr/>
          </p:nvSpPr>
          <p:spPr>
            <a:xfrm>
              <a:off x="19577926" y="18661874"/>
              <a:ext cx="561372" cy="461665"/>
            </a:xfrm>
            <a:prstGeom prst="rect">
              <a:avLst/>
            </a:prstGeom>
            <a:noFill/>
          </p:spPr>
          <p:txBody>
            <a:bodyPr wrap="none" rtlCol="0">
              <a:spAutoFit/>
            </a:bodyPr>
            <a:lstStyle/>
            <a:p>
              <a:r>
                <a:rPr lang="en-US" sz="2400" dirty="0"/>
                <a:t>(b)</a:t>
              </a:r>
            </a:p>
          </p:txBody>
        </p:sp>
        <p:sp>
          <p:nvSpPr>
            <p:cNvPr id="1083" name="TextBox 1082">
              <a:extLst>
                <a:ext uri="{FF2B5EF4-FFF2-40B4-BE49-F238E27FC236}">
                  <a16:creationId xmlns:a16="http://schemas.microsoft.com/office/drawing/2014/main" id="{351AD506-509F-174F-B54E-E86352DB06C8}"/>
                </a:ext>
              </a:extLst>
            </p:cNvPr>
            <p:cNvSpPr txBox="1"/>
            <p:nvPr/>
          </p:nvSpPr>
          <p:spPr>
            <a:xfrm>
              <a:off x="15734523" y="18680491"/>
              <a:ext cx="561372" cy="461665"/>
            </a:xfrm>
            <a:prstGeom prst="rect">
              <a:avLst/>
            </a:prstGeom>
            <a:noFill/>
          </p:spPr>
          <p:txBody>
            <a:bodyPr wrap="none" rtlCol="0">
              <a:spAutoFit/>
            </a:bodyPr>
            <a:lstStyle/>
            <a:p>
              <a:r>
                <a:rPr lang="en-US" sz="2400" dirty="0"/>
                <a:t>(a)</a:t>
              </a:r>
            </a:p>
          </p:txBody>
        </p:sp>
        <p:sp>
          <p:nvSpPr>
            <p:cNvPr id="1084" name="TextBox 1083">
              <a:extLst>
                <a:ext uri="{FF2B5EF4-FFF2-40B4-BE49-F238E27FC236}">
                  <a16:creationId xmlns:a16="http://schemas.microsoft.com/office/drawing/2014/main" id="{07DBB224-B34D-CE7B-DF27-917C87D42C35}"/>
                </a:ext>
              </a:extLst>
            </p:cNvPr>
            <p:cNvSpPr txBox="1"/>
            <p:nvPr/>
          </p:nvSpPr>
          <p:spPr>
            <a:xfrm>
              <a:off x="24167446" y="18662485"/>
              <a:ext cx="543739" cy="461665"/>
            </a:xfrm>
            <a:prstGeom prst="rect">
              <a:avLst/>
            </a:prstGeom>
            <a:noFill/>
          </p:spPr>
          <p:txBody>
            <a:bodyPr wrap="none" rtlCol="0">
              <a:spAutoFit/>
            </a:bodyPr>
            <a:lstStyle/>
            <a:p>
              <a:r>
                <a:rPr lang="en-US" sz="2400" dirty="0"/>
                <a:t>(c)</a:t>
              </a:r>
            </a:p>
          </p:txBody>
        </p:sp>
      </p:grpSp>
      <p:pic>
        <p:nvPicPr>
          <p:cNvPr id="11" name="Picture 4">
            <a:extLst>
              <a:ext uri="{FF2B5EF4-FFF2-40B4-BE49-F238E27FC236}">
                <a16:creationId xmlns:a16="http://schemas.microsoft.com/office/drawing/2014/main" id="{B86416CF-21F2-FA74-A837-53CFA7AC5D7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0" y="5496284"/>
            <a:ext cx="4173175" cy="414057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7BF8B3B-9DD1-4A8A-327C-B5C4D92B2705}"/>
              </a:ext>
            </a:extLst>
          </p:cNvPr>
          <p:cNvSpPr txBox="1"/>
          <p:nvPr/>
        </p:nvSpPr>
        <p:spPr>
          <a:xfrm>
            <a:off x="0" y="9682148"/>
            <a:ext cx="6408914" cy="830997"/>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1. </a:t>
            </a:r>
            <a:r>
              <a:rPr lang="en-US" sz="2400" dirty="0">
                <a:solidFill>
                  <a:srgbClr val="000000"/>
                </a:solidFill>
                <a:latin typeface="Calibri" panose="020F0502020204030204" pitchFamily="34" charset="0"/>
                <a:cs typeface="Calibri" panose="020F0502020204030204" pitchFamily="34" charset="0"/>
              </a:rPr>
              <a:t>A VFRB converts </a:t>
            </a:r>
            <a:r>
              <a:rPr lang="en-US" sz="2400" dirty="0">
                <a:latin typeface="Calibri" panose="020F0502020204030204" pitchFamily="34" charset="0"/>
                <a:cs typeface="Calibri" panose="020F0502020204030204" pitchFamily="34" charset="0"/>
              </a:rPr>
              <a:t>V</a:t>
            </a:r>
            <a:r>
              <a:rPr lang="en-US" sz="2400" baseline="30000" dirty="0">
                <a:latin typeface="Calibri" panose="020F0502020204030204" pitchFamily="34" charset="0"/>
                <a:cs typeface="Calibri" panose="020F0502020204030204" pitchFamily="34" charset="0"/>
              </a:rPr>
              <a:t>3+ </a:t>
            </a:r>
            <a:r>
              <a:rPr lang="en-US" sz="2400" dirty="0">
                <a:solidFill>
                  <a:srgbClr val="000000"/>
                </a:solidFill>
                <a:latin typeface="Calibri" panose="020F0502020204030204" pitchFamily="34" charset="0"/>
                <a:cs typeface="Calibri" panose="020F0502020204030204" pitchFamily="34" charset="0"/>
              </a:rPr>
              <a:t>to </a:t>
            </a:r>
            <a:r>
              <a:rPr lang="en-US" sz="2400" dirty="0">
                <a:latin typeface="Calibri" panose="020F0502020204030204" pitchFamily="34" charset="0"/>
                <a:cs typeface="Calibri" panose="020F0502020204030204" pitchFamily="34" charset="0"/>
              </a:rPr>
              <a:t>V</a:t>
            </a:r>
            <a:r>
              <a:rPr lang="en-US" sz="2400" baseline="30000" dirty="0">
                <a:latin typeface="Calibri" panose="020F0502020204030204" pitchFamily="34" charset="0"/>
                <a:cs typeface="Calibri" panose="020F0502020204030204" pitchFamily="34" charset="0"/>
              </a:rPr>
              <a:t>2+ </a:t>
            </a:r>
            <a:r>
              <a:rPr lang="en-US" sz="2400" dirty="0">
                <a:solidFill>
                  <a:srgbClr val="000000"/>
                </a:solidFill>
                <a:latin typeface="Calibri" panose="020F0502020204030204" pitchFamily="34" charset="0"/>
                <a:cs typeface="Calibri" panose="020F0502020204030204" pitchFamily="34" charset="0"/>
              </a:rPr>
              <a:t>during charging and </a:t>
            </a:r>
            <a:r>
              <a:rPr lang="en-US" sz="2400" dirty="0">
                <a:latin typeface="Calibri" panose="020F0502020204030204" pitchFamily="34" charset="0"/>
                <a:cs typeface="Calibri" panose="020F0502020204030204" pitchFamily="34" charset="0"/>
              </a:rPr>
              <a:t>V</a:t>
            </a:r>
            <a:r>
              <a:rPr lang="en-US" sz="2400" baseline="30000" dirty="0">
                <a:latin typeface="Calibri" panose="020F0502020204030204" pitchFamily="34" charset="0"/>
                <a:cs typeface="Calibri" panose="020F0502020204030204" pitchFamily="34" charset="0"/>
              </a:rPr>
              <a:t>2+</a:t>
            </a:r>
            <a:r>
              <a:rPr lang="en-US" sz="2400" dirty="0">
                <a:latin typeface="Calibri" panose="020F0502020204030204" pitchFamily="34" charset="0"/>
                <a:cs typeface="Calibri" panose="020F0502020204030204" pitchFamily="34" charset="0"/>
              </a:rPr>
              <a:t> back to V</a:t>
            </a:r>
            <a:r>
              <a:rPr lang="en-US" sz="2400" baseline="30000" dirty="0">
                <a:latin typeface="Calibri" panose="020F0502020204030204" pitchFamily="34" charset="0"/>
                <a:cs typeface="Calibri" panose="020F0502020204030204" pitchFamily="34" charset="0"/>
              </a:rPr>
              <a:t>3+ </a:t>
            </a:r>
            <a:r>
              <a:rPr lang="en-US" sz="2400" dirty="0">
                <a:latin typeface="Calibri" panose="020F0502020204030204" pitchFamily="34" charset="0"/>
                <a:cs typeface="Calibri" panose="020F0502020204030204" pitchFamily="34" charset="0"/>
              </a:rPr>
              <a:t>during discharging [1]</a:t>
            </a:r>
          </a:p>
        </p:txBody>
      </p:sp>
      <p:grpSp>
        <p:nvGrpSpPr>
          <p:cNvPr id="1069" name="Group 1068">
            <a:extLst>
              <a:ext uri="{FF2B5EF4-FFF2-40B4-BE49-F238E27FC236}">
                <a16:creationId xmlns:a16="http://schemas.microsoft.com/office/drawing/2014/main" id="{7650CF29-2C16-4A50-154D-39543DEAE4AF}"/>
              </a:ext>
            </a:extLst>
          </p:cNvPr>
          <p:cNvGrpSpPr/>
          <p:nvPr/>
        </p:nvGrpSpPr>
        <p:grpSpPr>
          <a:xfrm>
            <a:off x="-14846" y="13792200"/>
            <a:ext cx="14261155" cy="4995980"/>
            <a:chOff x="-14846" y="15089731"/>
            <a:chExt cx="14261155" cy="4995980"/>
          </a:xfrm>
        </p:grpSpPr>
        <p:grpSp>
          <p:nvGrpSpPr>
            <p:cNvPr id="82" name="Group 81">
              <a:extLst>
                <a:ext uri="{FF2B5EF4-FFF2-40B4-BE49-F238E27FC236}">
                  <a16:creationId xmlns:a16="http://schemas.microsoft.com/office/drawing/2014/main" id="{6D1202D8-40CB-1B6D-E6A8-DF98769B4B2F}"/>
                </a:ext>
              </a:extLst>
            </p:cNvPr>
            <p:cNvGrpSpPr/>
            <p:nvPr/>
          </p:nvGrpSpPr>
          <p:grpSpPr>
            <a:xfrm>
              <a:off x="6872921" y="15320777"/>
              <a:ext cx="2657566" cy="2169330"/>
              <a:chOff x="6584308" y="3138965"/>
              <a:chExt cx="1821680" cy="1549765"/>
            </a:xfrm>
          </p:grpSpPr>
          <p:sp>
            <p:nvSpPr>
              <p:cNvPr id="83" name="TextBox 82">
                <a:extLst>
                  <a:ext uri="{FF2B5EF4-FFF2-40B4-BE49-F238E27FC236}">
                    <a16:creationId xmlns:a16="http://schemas.microsoft.com/office/drawing/2014/main" id="{86C28CB7-59AB-B066-C504-F9A313993985}"/>
                  </a:ext>
                </a:extLst>
              </p:cNvPr>
              <p:cNvSpPr txBox="1"/>
              <p:nvPr/>
            </p:nvSpPr>
            <p:spPr>
              <a:xfrm>
                <a:off x="8149175" y="3138965"/>
                <a:ext cx="256813" cy="3591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t>
                </a:r>
              </a:p>
            </p:txBody>
          </p:sp>
          <p:sp>
            <p:nvSpPr>
              <p:cNvPr id="84" name="TextBox 83">
                <a:extLst>
                  <a:ext uri="{FF2B5EF4-FFF2-40B4-BE49-F238E27FC236}">
                    <a16:creationId xmlns:a16="http://schemas.microsoft.com/office/drawing/2014/main" id="{AFF8FA91-73EE-BE92-69B8-EC565560AFED}"/>
                  </a:ext>
                </a:extLst>
              </p:cNvPr>
              <p:cNvSpPr txBox="1"/>
              <p:nvPr/>
            </p:nvSpPr>
            <p:spPr>
              <a:xfrm>
                <a:off x="7181680" y="3818821"/>
                <a:ext cx="276160" cy="359132"/>
              </a:xfrm>
              <a:prstGeom prst="rect">
                <a:avLst/>
              </a:prstGeom>
              <a:noFill/>
            </p:spPr>
            <p:txBody>
              <a:bodyPr wrap="none" rtlCol="0">
                <a:spAutoFit/>
              </a:bodyPr>
              <a:lstStyle/>
              <a:p>
                <a:r>
                  <a:rPr lang="en-US" b="1" dirty="0">
                    <a:solidFill>
                      <a:srgbClr val="AB75CB"/>
                    </a:solidFill>
                    <a:latin typeface="Arial" panose="020B0604020202020204" pitchFamily="34" charset="0"/>
                    <a:cs typeface="Arial" panose="020B0604020202020204" pitchFamily="34" charset="0"/>
                  </a:rPr>
                  <a:t>V</a:t>
                </a:r>
              </a:p>
            </p:txBody>
          </p:sp>
          <p:sp>
            <p:nvSpPr>
              <p:cNvPr id="86" name="TextBox 85">
                <a:extLst>
                  <a:ext uri="{FF2B5EF4-FFF2-40B4-BE49-F238E27FC236}">
                    <a16:creationId xmlns:a16="http://schemas.microsoft.com/office/drawing/2014/main" id="{A1440E3C-235C-0F87-A0A9-90E8A878302D}"/>
                  </a:ext>
                </a:extLst>
              </p:cNvPr>
              <p:cNvSpPr txBox="1"/>
              <p:nvPr/>
            </p:nvSpPr>
            <p:spPr>
              <a:xfrm>
                <a:off x="7504363" y="3434777"/>
                <a:ext cx="563318" cy="3591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87" name="TextBox 86">
                <a:extLst>
                  <a:ext uri="{FF2B5EF4-FFF2-40B4-BE49-F238E27FC236}">
                    <a16:creationId xmlns:a16="http://schemas.microsoft.com/office/drawing/2014/main" id="{43A246FC-CAB9-4829-91E7-2929E2248BDA}"/>
                  </a:ext>
                </a:extLst>
              </p:cNvPr>
              <p:cNvSpPr txBox="1"/>
              <p:nvPr/>
            </p:nvSpPr>
            <p:spPr>
              <a:xfrm>
                <a:off x="6584308" y="3986999"/>
                <a:ext cx="563318" cy="3591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88" name="TextBox 87">
                <a:extLst>
                  <a:ext uri="{FF2B5EF4-FFF2-40B4-BE49-F238E27FC236}">
                    <a16:creationId xmlns:a16="http://schemas.microsoft.com/office/drawing/2014/main" id="{3B868065-7435-546D-6D6C-FC41D43A80E4}"/>
                  </a:ext>
                </a:extLst>
              </p:cNvPr>
              <p:cNvSpPr txBox="1"/>
              <p:nvPr/>
            </p:nvSpPr>
            <p:spPr>
              <a:xfrm>
                <a:off x="6616254" y="3427483"/>
                <a:ext cx="563318" cy="3591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89" name="TextBox 88">
                <a:extLst>
                  <a:ext uri="{FF2B5EF4-FFF2-40B4-BE49-F238E27FC236}">
                    <a16:creationId xmlns:a16="http://schemas.microsoft.com/office/drawing/2014/main" id="{151B8AF4-6DB1-16F5-3148-E5C730B6AC2C}"/>
                  </a:ext>
                </a:extLst>
              </p:cNvPr>
              <p:cNvSpPr txBox="1"/>
              <p:nvPr/>
            </p:nvSpPr>
            <p:spPr>
              <a:xfrm>
                <a:off x="7063443" y="3207786"/>
                <a:ext cx="563318" cy="3591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cxnSp>
            <p:nvCxnSpPr>
              <p:cNvPr id="90" name="Straight Connector 89">
                <a:extLst>
                  <a:ext uri="{FF2B5EF4-FFF2-40B4-BE49-F238E27FC236}">
                    <a16:creationId xmlns:a16="http://schemas.microsoft.com/office/drawing/2014/main" id="{6B5F8F81-A8A0-B3AC-B70C-E597D75B4A87}"/>
                  </a:ext>
                </a:extLst>
              </p:cNvPr>
              <p:cNvCxnSpPr/>
              <p:nvPr/>
            </p:nvCxnSpPr>
            <p:spPr>
              <a:xfrm flipV="1">
                <a:off x="7334348" y="4120896"/>
                <a:ext cx="3592" cy="241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Double Bracket 90">
                <a:extLst>
                  <a:ext uri="{FF2B5EF4-FFF2-40B4-BE49-F238E27FC236}">
                    <a16:creationId xmlns:a16="http://schemas.microsoft.com/office/drawing/2014/main" id="{D9EE4586-1032-0029-92E7-35A7C1FAABBC}"/>
                  </a:ext>
                </a:extLst>
              </p:cNvPr>
              <p:cNvSpPr/>
              <p:nvPr/>
            </p:nvSpPr>
            <p:spPr>
              <a:xfrm>
                <a:off x="6601216" y="3277664"/>
                <a:ext cx="1548993" cy="1411066"/>
              </a:xfrm>
              <a:prstGeom prst="bracketPair">
                <a:avLst>
                  <a:gd name="adj" fmla="val 398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 name="Flowchart: Manual Operation 91">
                <a:extLst>
                  <a:ext uri="{FF2B5EF4-FFF2-40B4-BE49-F238E27FC236}">
                    <a16:creationId xmlns:a16="http://schemas.microsoft.com/office/drawing/2014/main" id="{32DA4E26-30BA-1F4E-4747-C4D053AA981E}"/>
                  </a:ext>
                </a:extLst>
              </p:cNvPr>
              <p:cNvSpPr/>
              <p:nvPr/>
            </p:nvSpPr>
            <p:spPr>
              <a:xfrm rot="6721679">
                <a:off x="7501406" y="3956383"/>
                <a:ext cx="50788" cy="246248"/>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lowchart: Manual Operation 92">
                <a:extLst>
                  <a:ext uri="{FF2B5EF4-FFF2-40B4-BE49-F238E27FC236}">
                    <a16:creationId xmlns:a16="http://schemas.microsoft.com/office/drawing/2014/main" id="{4DF4AAD5-39E2-A767-3FDA-0F044B75EBAA}"/>
                  </a:ext>
                </a:extLst>
              </p:cNvPr>
              <p:cNvSpPr/>
              <p:nvPr/>
            </p:nvSpPr>
            <p:spPr>
              <a:xfrm rot="14207323">
                <a:off x="7122151" y="3975741"/>
                <a:ext cx="47352" cy="198583"/>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lowchart: Manual Operation 93">
                <a:extLst>
                  <a:ext uri="{FF2B5EF4-FFF2-40B4-BE49-F238E27FC236}">
                    <a16:creationId xmlns:a16="http://schemas.microsoft.com/office/drawing/2014/main" id="{9A882941-4B16-82C1-2153-9B52965C8B9B}"/>
                  </a:ext>
                </a:extLst>
              </p:cNvPr>
              <p:cNvSpPr/>
              <p:nvPr/>
            </p:nvSpPr>
            <p:spPr>
              <a:xfrm rot="2934763">
                <a:off x="7484361" y="3723923"/>
                <a:ext cx="87517" cy="232857"/>
              </a:xfrm>
              <a:prstGeom prst="flowChartManualOperation">
                <a:avLst/>
              </a:prstGeom>
              <a:pattFill prst="wdDn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lowchart: Manual Operation 94">
                <a:extLst>
                  <a:ext uri="{FF2B5EF4-FFF2-40B4-BE49-F238E27FC236}">
                    <a16:creationId xmlns:a16="http://schemas.microsoft.com/office/drawing/2014/main" id="{90A020BA-2632-2708-A550-BC326A89E686}"/>
                  </a:ext>
                </a:extLst>
              </p:cNvPr>
              <p:cNvSpPr/>
              <p:nvPr/>
            </p:nvSpPr>
            <p:spPr>
              <a:xfrm rot="18721994">
                <a:off x="7086003" y="3711343"/>
                <a:ext cx="103114" cy="234729"/>
              </a:xfrm>
              <a:prstGeom prst="flowChartManualOperation">
                <a:avLst/>
              </a:pr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AB99A136-EFCC-08EE-A34F-73F2A5AA6B32}"/>
                  </a:ext>
                </a:extLst>
              </p:cNvPr>
              <p:cNvSpPr txBox="1"/>
              <p:nvPr/>
            </p:nvSpPr>
            <p:spPr>
              <a:xfrm>
                <a:off x="7612714" y="4039875"/>
                <a:ext cx="563318" cy="3591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97" name="TextBox 96">
                <a:extLst>
                  <a:ext uri="{FF2B5EF4-FFF2-40B4-BE49-F238E27FC236}">
                    <a16:creationId xmlns:a16="http://schemas.microsoft.com/office/drawing/2014/main" id="{AD1D4E31-0151-664B-4CA3-54D7AD2C6640}"/>
                  </a:ext>
                </a:extLst>
              </p:cNvPr>
              <p:cNvSpPr txBox="1"/>
              <p:nvPr/>
            </p:nvSpPr>
            <p:spPr>
              <a:xfrm>
                <a:off x="7095202" y="4295144"/>
                <a:ext cx="550081" cy="359132"/>
              </a:xfrm>
              <a:prstGeom prst="rect">
                <a:avLst/>
              </a:prstGeom>
              <a:noFill/>
            </p:spPr>
            <p:txBody>
              <a:bodyPr wrap="none" rtlCol="0">
                <a:spAutoFit/>
              </a:bodyPr>
              <a:lstStyle/>
              <a:p>
                <a:r>
                  <a:rPr lang="en-US" b="1" dirty="0">
                    <a:solidFill>
                      <a:srgbClr val="0070C0"/>
                    </a:solidFill>
                    <a:latin typeface="Arial" panose="020B0604020202020204" pitchFamily="34" charset="0"/>
                    <a:cs typeface="Arial" panose="020B0604020202020204" pitchFamily="34" charset="0"/>
                  </a:rPr>
                  <a:t>SO</a:t>
                </a:r>
                <a:r>
                  <a:rPr lang="en-US" b="1" baseline="-25000" dirty="0">
                    <a:solidFill>
                      <a:srgbClr val="0070C0"/>
                    </a:solidFill>
                    <a:latin typeface="Arial" panose="020B0604020202020204" pitchFamily="34" charset="0"/>
                    <a:cs typeface="Arial" panose="020B0604020202020204" pitchFamily="34" charset="0"/>
                  </a:rPr>
                  <a:t>4</a:t>
                </a:r>
              </a:p>
            </p:txBody>
          </p:sp>
          <p:cxnSp>
            <p:nvCxnSpPr>
              <p:cNvPr id="98" name="Straight Connector 97">
                <a:extLst>
                  <a:ext uri="{FF2B5EF4-FFF2-40B4-BE49-F238E27FC236}">
                    <a16:creationId xmlns:a16="http://schemas.microsoft.com/office/drawing/2014/main" id="{6EF2F9C4-6E68-DE5B-5242-91DEDB8BE5B3}"/>
                  </a:ext>
                </a:extLst>
              </p:cNvPr>
              <p:cNvCxnSpPr/>
              <p:nvPr/>
            </p:nvCxnSpPr>
            <p:spPr>
              <a:xfrm flipV="1">
                <a:off x="7342370" y="3615572"/>
                <a:ext cx="3592" cy="241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E824A1C6-85A1-B2F4-45C4-07914E7E2EC6}"/>
                </a:ext>
              </a:extLst>
            </p:cNvPr>
            <p:cNvGrpSpPr/>
            <p:nvPr/>
          </p:nvGrpSpPr>
          <p:grpSpPr>
            <a:xfrm>
              <a:off x="512912" y="15320356"/>
              <a:ext cx="2854940" cy="2163974"/>
              <a:chOff x="6544264" y="3138965"/>
              <a:chExt cx="2003319" cy="1541459"/>
            </a:xfrm>
          </p:grpSpPr>
          <p:sp>
            <p:nvSpPr>
              <p:cNvPr id="100" name="TextBox 99">
                <a:extLst>
                  <a:ext uri="{FF2B5EF4-FFF2-40B4-BE49-F238E27FC236}">
                    <a16:creationId xmlns:a16="http://schemas.microsoft.com/office/drawing/2014/main" id="{7DB58B9A-B4F9-F383-C4E8-2221E3698450}"/>
                  </a:ext>
                </a:extLst>
              </p:cNvPr>
              <p:cNvSpPr txBox="1"/>
              <p:nvPr/>
            </p:nvSpPr>
            <p:spPr>
              <a:xfrm>
                <a:off x="8149175" y="3138965"/>
                <a:ext cx="398408" cy="358091"/>
              </a:xfrm>
              <a:prstGeom prst="rect">
                <a:avLst/>
              </a:prstGeom>
              <a:noFill/>
            </p:spPr>
            <p:txBody>
              <a:bodyPr wrap="none" rtlCol="0">
                <a:spAutoFit/>
              </a:bodyPr>
              <a:lstStyle/>
              <a:p>
                <a:r>
                  <a:rPr lang="en-US" dirty="0"/>
                  <a:t>3+</a:t>
                </a:r>
              </a:p>
            </p:txBody>
          </p:sp>
          <p:sp>
            <p:nvSpPr>
              <p:cNvPr id="101" name="TextBox 100">
                <a:extLst>
                  <a:ext uri="{FF2B5EF4-FFF2-40B4-BE49-F238E27FC236}">
                    <a16:creationId xmlns:a16="http://schemas.microsoft.com/office/drawing/2014/main" id="{11B6B839-4641-5AC6-6344-AD87F029C46B}"/>
                  </a:ext>
                </a:extLst>
              </p:cNvPr>
              <p:cNvSpPr txBox="1"/>
              <p:nvPr/>
            </p:nvSpPr>
            <p:spPr>
              <a:xfrm>
                <a:off x="7181680" y="3818821"/>
                <a:ext cx="282700" cy="358091"/>
              </a:xfrm>
              <a:prstGeom prst="rect">
                <a:avLst/>
              </a:prstGeom>
              <a:noFill/>
            </p:spPr>
            <p:txBody>
              <a:bodyPr wrap="none" rtlCol="0">
                <a:spAutoFit/>
              </a:bodyPr>
              <a:lstStyle/>
              <a:p>
                <a:r>
                  <a:rPr lang="en-US" dirty="0"/>
                  <a:t>V</a:t>
                </a:r>
              </a:p>
            </p:txBody>
          </p:sp>
          <p:sp>
            <p:nvSpPr>
              <p:cNvPr id="102" name="TextBox 101">
                <a:extLst>
                  <a:ext uri="{FF2B5EF4-FFF2-40B4-BE49-F238E27FC236}">
                    <a16:creationId xmlns:a16="http://schemas.microsoft.com/office/drawing/2014/main" id="{198E23AF-3EA3-E992-9EF4-C866B6CC1D8D}"/>
                  </a:ext>
                </a:extLst>
              </p:cNvPr>
              <p:cNvSpPr txBox="1"/>
              <p:nvPr/>
            </p:nvSpPr>
            <p:spPr>
              <a:xfrm>
                <a:off x="7504363" y="3434777"/>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03" name="TextBox 102">
                <a:extLst>
                  <a:ext uri="{FF2B5EF4-FFF2-40B4-BE49-F238E27FC236}">
                    <a16:creationId xmlns:a16="http://schemas.microsoft.com/office/drawing/2014/main" id="{F8E47673-4192-414F-199F-DDBF8F95F070}"/>
                  </a:ext>
                </a:extLst>
              </p:cNvPr>
              <p:cNvSpPr txBox="1"/>
              <p:nvPr/>
            </p:nvSpPr>
            <p:spPr>
              <a:xfrm>
                <a:off x="6544264" y="4006983"/>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04" name="TextBox 103">
                <a:extLst>
                  <a:ext uri="{FF2B5EF4-FFF2-40B4-BE49-F238E27FC236}">
                    <a16:creationId xmlns:a16="http://schemas.microsoft.com/office/drawing/2014/main" id="{AE6FDC39-DFD4-EDA4-DF1E-9314B2A513CC}"/>
                  </a:ext>
                </a:extLst>
              </p:cNvPr>
              <p:cNvSpPr txBox="1"/>
              <p:nvPr/>
            </p:nvSpPr>
            <p:spPr>
              <a:xfrm>
                <a:off x="6616254" y="3427483"/>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05" name="TextBox 104">
                <a:extLst>
                  <a:ext uri="{FF2B5EF4-FFF2-40B4-BE49-F238E27FC236}">
                    <a16:creationId xmlns:a16="http://schemas.microsoft.com/office/drawing/2014/main" id="{E92ADB09-FF54-D63F-F297-EB1ECE406305}"/>
                  </a:ext>
                </a:extLst>
              </p:cNvPr>
              <p:cNvSpPr txBox="1"/>
              <p:nvPr/>
            </p:nvSpPr>
            <p:spPr>
              <a:xfrm>
                <a:off x="7036643" y="3228636"/>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cxnSp>
            <p:nvCxnSpPr>
              <p:cNvPr id="106" name="Straight Connector 105">
                <a:extLst>
                  <a:ext uri="{FF2B5EF4-FFF2-40B4-BE49-F238E27FC236}">
                    <a16:creationId xmlns:a16="http://schemas.microsoft.com/office/drawing/2014/main" id="{4E250305-F877-2849-F619-692DF48F515B}"/>
                  </a:ext>
                </a:extLst>
              </p:cNvPr>
              <p:cNvCxnSpPr/>
              <p:nvPr/>
            </p:nvCxnSpPr>
            <p:spPr>
              <a:xfrm flipV="1">
                <a:off x="7334348" y="4120896"/>
                <a:ext cx="3592" cy="241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Double Bracket 106">
                <a:extLst>
                  <a:ext uri="{FF2B5EF4-FFF2-40B4-BE49-F238E27FC236}">
                    <a16:creationId xmlns:a16="http://schemas.microsoft.com/office/drawing/2014/main" id="{3A594539-334D-38A4-F3D5-C74D6B680804}"/>
                  </a:ext>
                </a:extLst>
              </p:cNvPr>
              <p:cNvSpPr/>
              <p:nvPr/>
            </p:nvSpPr>
            <p:spPr>
              <a:xfrm>
                <a:off x="6601216" y="3277664"/>
                <a:ext cx="1548993" cy="1402760"/>
              </a:xfrm>
              <a:prstGeom prst="bracketPair">
                <a:avLst>
                  <a:gd name="adj" fmla="val 398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Flowchart: Manual Operation 107">
                <a:extLst>
                  <a:ext uri="{FF2B5EF4-FFF2-40B4-BE49-F238E27FC236}">
                    <a16:creationId xmlns:a16="http://schemas.microsoft.com/office/drawing/2014/main" id="{298112F4-2BDC-D01C-63B0-1BD4877D437A}"/>
                  </a:ext>
                </a:extLst>
              </p:cNvPr>
              <p:cNvSpPr/>
              <p:nvPr/>
            </p:nvSpPr>
            <p:spPr>
              <a:xfrm rot="6721679">
                <a:off x="7501406" y="3956383"/>
                <a:ext cx="50788" cy="246248"/>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lowchart: Manual Operation 108">
                <a:extLst>
                  <a:ext uri="{FF2B5EF4-FFF2-40B4-BE49-F238E27FC236}">
                    <a16:creationId xmlns:a16="http://schemas.microsoft.com/office/drawing/2014/main" id="{B7958414-BADB-0AB9-C844-7588DB85CAEB}"/>
                  </a:ext>
                </a:extLst>
              </p:cNvPr>
              <p:cNvSpPr/>
              <p:nvPr/>
            </p:nvSpPr>
            <p:spPr>
              <a:xfrm rot="14207323">
                <a:off x="7122151" y="3975741"/>
                <a:ext cx="47352" cy="198583"/>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lowchart: Manual Operation 109">
                <a:extLst>
                  <a:ext uri="{FF2B5EF4-FFF2-40B4-BE49-F238E27FC236}">
                    <a16:creationId xmlns:a16="http://schemas.microsoft.com/office/drawing/2014/main" id="{EBD7ECD9-EBA4-718D-7268-8882FD8238BC}"/>
                  </a:ext>
                </a:extLst>
              </p:cNvPr>
              <p:cNvSpPr/>
              <p:nvPr/>
            </p:nvSpPr>
            <p:spPr>
              <a:xfrm rot="2934763">
                <a:off x="7484361" y="3723923"/>
                <a:ext cx="87517" cy="232857"/>
              </a:xfrm>
              <a:prstGeom prst="flowChartManualOperation">
                <a:avLst/>
              </a:prstGeom>
              <a:pattFill prst="wdDn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lowchart: Manual Operation 110">
                <a:extLst>
                  <a:ext uri="{FF2B5EF4-FFF2-40B4-BE49-F238E27FC236}">
                    <a16:creationId xmlns:a16="http://schemas.microsoft.com/office/drawing/2014/main" id="{E809464E-67CC-CD09-D2F8-77474B5F442F}"/>
                  </a:ext>
                </a:extLst>
              </p:cNvPr>
              <p:cNvSpPr/>
              <p:nvPr/>
            </p:nvSpPr>
            <p:spPr>
              <a:xfrm rot="18721994">
                <a:off x="7086003" y="3711343"/>
                <a:ext cx="103114" cy="234729"/>
              </a:xfrm>
              <a:prstGeom prst="flowChartManualOperation">
                <a:avLst/>
              </a:pr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extBox 111">
                <a:extLst>
                  <a:ext uri="{FF2B5EF4-FFF2-40B4-BE49-F238E27FC236}">
                    <a16:creationId xmlns:a16="http://schemas.microsoft.com/office/drawing/2014/main" id="{D0BC7E14-1E14-B4A3-B251-25EC43710807}"/>
                  </a:ext>
                </a:extLst>
              </p:cNvPr>
              <p:cNvSpPr txBox="1"/>
              <p:nvPr/>
            </p:nvSpPr>
            <p:spPr>
              <a:xfrm>
                <a:off x="7612714" y="4039875"/>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13" name="TextBox 112">
                <a:extLst>
                  <a:ext uri="{FF2B5EF4-FFF2-40B4-BE49-F238E27FC236}">
                    <a16:creationId xmlns:a16="http://schemas.microsoft.com/office/drawing/2014/main" id="{10C93AEB-C537-7148-2195-A2ED5FBD2AEF}"/>
                  </a:ext>
                </a:extLst>
              </p:cNvPr>
              <p:cNvSpPr txBox="1"/>
              <p:nvPr/>
            </p:nvSpPr>
            <p:spPr>
              <a:xfrm>
                <a:off x="7133602" y="4295144"/>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cxnSp>
            <p:nvCxnSpPr>
              <p:cNvPr id="115" name="Straight Connector 114">
                <a:extLst>
                  <a:ext uri="{FF2B5EF4-FFF2-40B4-BE49-F238E27FC236}">
                    <a16:creationId xmlns:a16="http://schemas.microsoft.com/office/drawing/2014/main" id="{CB72585A-7D68-D26F-CE13-1958A0B69FB8}"/>
                  </a:ext>
                </a:extLst>
              </p:cNvPr>
              <p:cNvCxnSpPr/>
              <p:nvPr/>
            </p:nvCxnSpPr>
            <p:spPr>
              <a:xfrm flipV="1">
                <a:off x="7342370" y="3615572"/>
                <a:ext cx="3592" cy="241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024DA4FE-B345-60C8-5013-7D2E6E086CF0}"/>
                </a:ext>
              </a:extLst>
            </p:cNvPr>
            <p:cNvGrpSpPr/>
            <p:nvPr/>
          </p:nvGrpSpPr>
          <p:grpSpPr>
            <a:xfrm>
              <a:off x="3681810" y="15320357"/>
              <a:ext cx="2854940" cy="2163974"/>
              <a:chOff x="6544264" y="3138965"/>
              <a:chExt cx="2003319" cy="1541459"/>
            </a:xfrm>
          </p:grpSpPr>
          <p:sp>
            <p:nvSpPr>
              <p:cNvPr id="6" name="TextBox 5">
                <a:extLst>
                  <a:ext uri="{FF2B5EF4-FFF2-40B4-BE49-F238E27FC236}">
                    <a16:creationId xmlns:a16="http://schemas.microsoft.com/office/drawing/2014/main" id="{305492AA-7931-C211-74A5-2EE8D829CC01}"/>
                  </a:ext>
                </a:extLst>
              </p:cNvPr>
              <p:cNvSpPr txBox="1"/>
              <p:nvPr/>
            </p:nvSpPr>
            <p:spPr>
              <a:xfrm>
                <a:off x="8149175" y="3138965"/>
                <a:ext cx="398408" cy="358091"/>
              </a:xfrm>
              <a:prstGeom prst="rect">
                <a:avLst/>
              </a:prstGeom>
              <a:noFill/>
            </p:spPr>
            <p:txBody>
              <a:bodyPr wrap="none" rtlCol="0">
                <a:spAutoFit/>
              </a:bodyPr>
              <a:lstStyle/>
              <a:p>
                <a:r>
                  <a:rPr lang="en-US" dirty="0"/>
                  <a:t>2+</a:t>
                </a:r>
              </a:p>
            </p:txBody>
          </p:sp>
          <p:sp>
            <p:nvSpPr>
              <p:cNvPr id="7" name="TextBox 6">
                <a:extLst>
                  <a:ext uri="{FF2B5EF4-FFF2-40B4-BE49-F238E27FC236}">
                    <a16:creationId xmlns:a16="http://schemas.microsoft.com/office/drawing/2014/main" id="{487D4619-4DAB-D43A-4D09-D827AED7683C}"/>
                  </a:ext>
                </a:extLst>
              </p:cNvPr>
              <p:cNvSpPr txBox="1"/>
              <p:nvPr/>
            </p:nvSpPr>
            <p:spPr>
              <a:xfrm>
                <a:off x="7181680" y="3818821"/>
                <a:ext cx="282700" cy="358091"/>
              </a:xfrm>
              <a:prstGeom prst="rect">
                <a:avLst/>
              </a:prstGeom>
              <a:noFill/>
            </p:spPr>
            <p:txBody>
              <a:bodyPr wrap="none" rtlCol="0">
                <a:spAutoFit/>
              </a:bodyPr>
              <a:lstStyle/>
              <a:p>
                <a:r>
                  <a:rPr lang="en-US" dirty="0"/>
                  <a:t>V</a:t>
                </a:r>
              </a:p>
            </p:txBody>
          </p:sp>
          <p:sp>
            <p:nvSpPr>
              <p:cNvPr id="9" name="TextBox 8">
                <a:extLst>
                  <a:ext uri="{FF2B5EF4-FFF2-40B4-BE49-F238E27FC236}">
                    <a16:creationId xmlns:a16="http://schemas.microsoft.com/office/drawing/2014/main" id="{0A318769-3D0D-CD13-9748-B68F01BBEB15}"/>
                  </a:ext>
                </a:extLst>
              </p:cNvPr>
              <p:cNvSpPr txBox="1"/>
              <p:nvPr/>
            </p:nvSpPr>
            <p:spPr>
              <a:xfrm>
                <a:off x="7504363" y="3434777"/>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0" name="TextBox 9">
                <a:extLst>
                  <a:ext uri="{FF2B5EF4-FFF2-40B4-BE49-F238E27FC236}">
                    <a16:creationId xmlns:a16="http://schemas.microsoft.com/office/drawing/2014/main" id="{2336A070-95CD-5E0D-F56D-CFC242A3F312}"/>
                  </a:ext>
                </a:extLst>
              </p:cNvPr>
              <p:cNvSpPr txBox="1"/>
              <p:nvPr/>
            </p:nvSpPr>
            <p:spPr>
              <a:xfrm>
                <a:off x="6544264" y="4006983"/>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3" name="TextBox 12">
                <a:extLst>
                  <a:ext uri="{FF2B5EF4-FFF2-40B4-BE49-F238E27FC236}">
                    <a16:creationId xmlns:a16="http://schemas.microsoft.com/office/drawing/2014/main" id="{91EE6A96-4E48-56CE-EF1A-61A6CE22768B}"/>
                  </a:ext>
                </a:extLst>
              </p:cNvPr>
              <p:cNvSpPr txBox="1"/>
              <p:nvPr/>
            </p:nvSpPr>
            <p:spPr>
              <a:xfrm>
                <a:off x="6616254" y="3427483"/>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14" name="TextBox 13">
                <a:extLst>
                  <a:ext uri="{FF2B5EF4-FFF2-40B4-BE49-F238E27FC236}">
                    <a16:creationId xmlns:a16="http://schemas.microsoft.com/office/drawing/2014/main" id="{735201E8-BB5E-3135-1153-1CF5C417B947}"/>
                  </a:ext>
                </a:extLst>
              </p:cNvPr>
              <p:cNvSpPr txBox="1"/>
              <p:nvPr/>
            </p:nvSpPr>
            <p:spPr>
              <a:xfrm>
                <a:off x="7036643" y="3228636"/>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cxnSp>
            <p:nvCxnSpPr>
              <p:cNvPr id="16" name="Straight Connector 15">
                <a:extLst>
                  <a:ext uri="{FF2B5EF4-FFF2-40B4-BE49-F238E27FC236}">
                    <a16:creationId xmlns:a16="http://schemas.microsoft.com/office/drawing/2014/main" id="{270D8A7A-E7C5-F649-D1B5-32E6BEB2FB19}"/>
                  </a:ext>
                </a:extLst>
              </p:cNvPr>
              <p:cNvCxnSpPr/>
              <p:nvPr/>
            </p:nvCxnSpPr>
            <p:spPr>
              <a:xfrm flipV="1">
                <a:off x="7334348" y="4120896"/>
                <a:ext cx="3592" cy="241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Double Bracket 16">
                <a:extLst>
                  <a:ext uri="{FF2B5EF4-FFF2-40B4-BE49-F238E27FC236}">
                    <a16:creationId xmlns:a16="http://schemas.microsoft.com/office/drawing/2014/main" id="{23A1E0FD-25FA-1C3E-A6F9-72A97DEA16D9}"/>
                  </a:ext>
                </a:extLst>
              </p:cNvPr>
              <p:cNvSpPr/>
              <p:nvPr/>
            </p:nvSpPr>
            <p:spPr>
              <a:xfrm>
                <a:off x="6601216" y="3277664"/>
                <a:ext cx="1548993" cy="1402760"/>
              </a:xfrm>
              <a:prstGeom prst="bracketPair">
                <a:avLst>
                  <a:gd name="adj" fmla="val 398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lowchart: Manual Operation 17">
                <a:extLst>
                  <a:ext uri="{FF2B5EF4-FFF2-40B4-BE49-F238E27FC236}">
                    <a16:creationId xmlns:a16="http://schemas.microsoft.com/office/drawing/2014/main" id="{C3F3ABF3-9E2C-D31F-A6AF-26A8AC78F4EC}"/>
                  </a:ext>
                </a:extLst>
              </p:cNvPr>
              <p:cNvSpPr/>
              <p:nvPr/>
            </p:nvSpPr>
            <p:spPr>
              <a:xfrm rot="6721679">
                <a:off x="7501406" y="3956383"/>
                <a:ext cx="50788" cy="246248"/>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Manual Operation 18">
                <a:extLst>
                  <a:ext uri="{FF2B5EF4-FFF2-40B4-BE49-F238E27FC236}">
                    <a16:creationId xmlns:a16="http://schemas.microsoft.com/office/drawing/2014/main" id="{B4F85226-AF37-0E58-4560-48705815A165}"/>
                  </a:ext>
                </a:extLst>
              </p:cNvPr>
              <p:cNvSpPr/>
              <p:nvPr/>
            </p:nvSpPr>
            <p:spPr>
              <a:xfrm rot="14207323">
                <a:off x="7122151" y="3975741"/>
                <a:ext cx="47352" cy="198583"/>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Manual Operation 20">
                <a:extLst>
                  <a:ext uri="{FF2B5EF4-FFF2-40B4-BE49-F238E27FC236}">
                    <a16:creationId xmlns:a16="http://schemas.microsoft.com/office/drawing/2014/main" id="{5DA4EFA9-8228-DEC9-59DB-E5FAF24ECC1D}"/>
                  </a:ext>
                </a:extLst>
              </p:cNvPr>
              <p:cNvSpPr/>
              <p:nvPr/>
            </p:nvSpPr>
            <p:spPr>
              <a:xfrm rot="2934763">
                <a:off x="7484361" y="3723923"/>
                <a:ext cx="87517" cy="232857"/>
              </a:xfrm>
              <a:prstGeom prst="flowChartManualOperation">
                <a:avLst/>
              </a:prstGeom>
              <a:pattFill prst="wdDn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Manual Operation 21">
                <a:extLst>
                  <a:ext uri="{FF2B5EF4-FFF2-40B4-BE49-F238E27FC236}">
                    <a16:creationId xmlns:a16="http://schemas.microsoft.com/office/drawing/2014/main" id="{89566594-0E91-107A-2B15-654109463494}"/>
                  </a:ext>
                </a:extLst>
              </p:cNvPr>
              <p:cNvSpPr/>
              <p:nvPr/>
            </p:nvSpPr>
            <p:spPr>
              <a:xfrm rot="18721994">
                <a:off x="7086003" y="3711343"/>
                <a:ext cx="103114" cy="234729"/>
              </a:xfrm>
              <a:prstGeom prst="flowChartManualOperation">
                <a:avLst/>
              </a:pr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2321CBE-935E-7800-90E9-31A1793770B4}"/>
                  </a:ext>
                </a:extLst>
              </p:cNvPr>
              <p:cNvSpPr txBox="1"/>
              <p:nvPr/>
            </p:nvSpPr>
            <p:spPr>
              <a:xfrm>
                <a:off x="7612714" y="4039875"/>
                <a:ext cx="576659" cy="35809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a:t>
                </a:r>
              </a:p>
            </p:txBody>
          </p:sp>
          <p:sp>
            <p:nvSpPr>
              <p:cNvPr id="24" name="TextBox 23">
                <a:extLst>
                  <a:ext uri="{FF2B5EF4-FFF2-40B4-BE49-F238E27FC236}">
                    <a16:creationId xmlns:a16="http://schemas.microsoft.com/office/drawing/2014/main" id="{22AC1DD8-15F9-0AA7-E2F1-F66B4496E1B4}"/>
                  </a:ext>
                </a:extLst>
              </p:cNvPr>
              <p:cNvSpPr txBox="1"/>
              <p:nvPr/>
            </p:nvSpPr>
            <p:spPr>
              <a:xfrm>
                <a:off x="7133602" y="4295144"/>
                <a:ext cx="350457" cy="358091"/>
              </a:xfrm>
              <a:prstGeom prst="rect">
                <a:avLst/>
              </a:prstGeom>
              <a:noFill/>
            </p:spPr>
            <p:txBody>
              <a:bodyPr wrap="none" rtlCol="0">
                <a:spAutoFit/>
              </a:bodyPr>
              <a:lstStyle/>
              <a:p>
                <a:r>
                  <a:rPr lang="en-US" dirty="0"/>
                  <a:t>Cl</a:t>
                </a:r>
              </a:p>
            </p:txBody>
          </p:sp>
          <p:cxnSp>
            <p:nvCxnSpPr>
              <p:cNvPr id="25" name="Straight Connector 24">
                <a:extLst>
                  <a:ext uri="{FF2B5EF4-FFF2-40B4-BE49-F238E27FC236}">
                    <a16:creationId xmlns:a16="http://schemas.microsoft.com/office/drawing/2014/main" id="{A3878C77-4B22-5A67-E393-83D8C0433BFC}"/>
                  </a:ext>
                </a:extLst>
              </p:cNvPr>
              <p:cNvCxnSpPr/>
              <p:nvPr/>
            </p:nvCxnSpPr>
            <p:spPr>
              <a:xfrm flipV="1">
                <a:off x="7342370" y="3615572"/>
                <a:ext cx="3592" cy="241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D9C41F57-956A-7AEA-48DF-23BA47883735}"/>
                </a:ext>
              </a:extLst>
            </p:cNvPr>
            <p:cNvGrpSpPr/>
            <p:nvPr/>
          </p:nvGrpSpPr>
          <p:grpSpPr>
            <a:xfrm>
              <a:off x="9753527" y="15417111"/>
              <a:ext cx="4492782" cy="4668600"/>
              <a:chOff x="9456935" y="15296337"/>
              <a:chExt cx="4789374" cy="4789374"/>
            </a:xfrm>
          </p:grpSpPr>
          <p:pic>
            <p:nvPicPr>
              <p:cNvPr id="35" name="Picture 34" descr="Diagram&#10;&#10;Description automatically generated">
                <a:extLst>
                  <a:ext uri="{FF2B5EF4-FFF2-40B4-BE49-F238E27FC236}">
                    <a16:creationId xmlns:a16="http://schemas.microsoft.com/office/drawing/2014/main" id="{C78EFF43-8DB8-8119-4670-43E01D41BD8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56935" y="15296337"/>
                <a:ext cx="4789374" cy="4789374"/>
              </a:xfrm>
              <a:prstGeom prst="rect">
                <a:avLst/>
              </a:prstGeom>
            </p:spPr>
          </p:pic>
          <p:sp>
            <p:nvSpPr>
              <p:cNvPr id="26" name="Rectangle 25">
                <a:extLst>
                  <a:ext uri="{FF2B5EF4-FFF2-40B4-BE49-F238E27FC236}">
                    <a16:creationId xmlns:a16="http://schemas.microsoft.com/office/drawing/2014/main" id="{9902AAC4-ED3C-E19B-7E0A-3BB785AE4680}"/>
                  </a:ext>
                </a:extLst>
              </p:cNvPr>
              <p:cNvSpPr/>
              <p:nvPr/>
            </p:nvSpPr>
            <p:spPr bwMode="auto">
              <a:xfrm>
                <a:off x="9732376" y="16895609"/>
                <a:ext cx="1079726" cy="272419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noFill/>
                  </a:ln>
                  <a:solidFill>
                    <a:schemeClr val="tx1"/>
                  </a:solidFill>
                  <a:effectLst/>
                  <a:latin typeface="Arial" charset="0"/>
                </a:endParaRPr>
              </a:p>
            </p:txBody>
          </p:sp>
          <p:sp>
            <p:nvSpPr>
              <p:cNvPr id="28" name="Rectangle 27">
                <a:extLst>
                  <a:ext uri="{FF2B5EF4-FFF2-40B4-BE49-F238E27FC236}">
                    <a16:creationId xmlns:a16="http://schemas.microsoft.com/office/drawing/2014/main" id="{EFCF9150-000D-E602-D2D9-E7C30308F35B}"/>
                  </a:ext>
                </a:extLst>
              </p:cNvPr>
              <p:cNvSpPr/>
              <p:nvPr/>
            </p:nvSpPr>
            <p:spPr bwMode="auto">
              <a:xfrm>
                <a:off x="9753600" y="18211800"/>
                <a:ext cx="1371600" cy="41764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noFill/>
                  </a:ln>
                  <a:solidFill>
                    <a:schemeClr val="tx1"/>
                  </a:solidFill>
                  <a:effectLst/>
                  <a:latin typeface="Arial" charset="0"/>
                </a:endParaRPr>
              </a:p>
            </p:txBody>
          </p:sp>
        </p:grpSp>
        <p:sp>
          <p:nvSpPr>
            <p:cNvPr id="32" name="TextBox 31">
              <a:extLst>
                <a:ext uri="{FF2B5EF4-FFF2-40B4-BE49-F238E27FC236}">
                  <a16:creationId xmlns:a16="http://schemas.microsoft.com/office/drawing/2014/main" id="{76D7C5E1-EFA9-EBD1-66DB-4E7121190D01}"/>
                </a:ext>
              </a:extLst>
            </p:cNvPr>
            <p:cNvSpPr txBox="1"/>
            <p:nvPr/>
          </p:nvSpPr>
          <p:spPr>
            <a:xfrm>
              <a:off x="-14846" y="15089731"/>
              <a:ext cx="561372" cy="461665"/>
            </a:xfrm>
            <a:prstGeom prst="rect">
              <a:avLst/>
            </a:prstGeom>
            <a:noFill/>
          </p:spPr>
          <p:txBody>
            <a:bodyPr wrap="none" rtlCol="0">
              <a:spAutoFit/>
            </a:bodyPr>
            <a:lstStyle/>
            <a:p>
              <a:r>
                <a:rPr lang="en-US" sz="2400" dirty="0"/>
                <a:t>(a)</a:t>
              </a:r>
            </a:p>
          </p:txBody>
        </p:sp>
        <p:sp>
          <p:nvSpPr>
            <p:cNvPr id="34" name="TextBox 33">
              <a:extLst>
                <a:ext uri="{FF2B5EF4-FFF2-40B4-BE49-F238E27FC236}">
                  <a16:creationId xmlns:a16="http://schemas.microsoft.com/office/drawing/2014/main" id="{97A18EDE-DD9E-3D57-E534-C45DA6F66437}"/>
                </a:ext>
              </a:extLst>
            </p:cNvPr>
            <p:cNvSpPr txBox="1"/>
            <p:nvPr/>
          </p:nvSpPr>
          <p:spPr>
            <a:xfrm>
              <a:off x="3210090" y="15094421"/>
              <a:ext cx="561372" cy="461665"/>
            </a:xfrm>
            <a:prstGeom prst="rect">
              <a:avLst/>
            </a:prstGeom>
            <a:noFill/>
          </p:spPr>
          <p:txBody>
            <a:bodyPr wrap="none" rtlCol="0">
              <a:spAutoFit/>
            </a:bodyPr>
            <a:lstStyle/>
            <a:p>
              <a:r>
                <a:rPr lang="en-US" sz="2400" dirty="0"/>
                <a:t>(b)</a:t>
              </a:r>
            </a:p>
          </p:txBody>
        </p:sp>
        <p:sp>
          <p:nvSpPr>
            <p:cNvPr id="47" name="TextBox 46">
              <a:extLst>
                <a:ext uri="{FF2B5EF4-FFF2-40B4-BE49-F238E27FC236}">
                  <a16:creationId xmlns:a16="http://schemas.microsoft.com/office/drawing/2014/main" id="{7EED9088-47B6-9F6D-F1B1-28845ACEE743}"/>
                </a:ext>
              </a:extLst>
            </p:cNvPr>
            <p:cNvSpPr txBox="1"/>
            <p:nvPr/>
          </p:nvSpPr>
          <p:spPr>
            <a:xfrm>
              <a:off x="6363015" y="15094421"/>
              <a:ext cx="543739" cy="461665"/>
            </a:xfrm>
            <a:prstGeom prst="rect">
              <a:avLst/>
            </a:prstGeom>
            <a:noFill/>
          </p:spPr>
          <p:txBody>
            <a:bodyPr wrap="none" rtlCol="0">
              <a:spAutoFit/>
            </a:bodyPr>
            <a:lstStyle/>
            <a:p>
              <a:r>
                <a:rPr lang="en-US" sz="2400" dirty="0"/>
                <a:t>(c)</a:t>
              </a:r>
            </a:p>
          </p:txBody>
        </p:sp>
        <p:sp>
          <p:nvSpPr>
            <p:cNvPr id="49" name="TextBox 48">
              <a:extLst>
                <a:ext uri="{FF2B5EF4-FFF2-40B4-BE49-F238E27FC236}">
                  <a16:creationId xmlns:a16="http://schemas.microsoft.com/office/drawing/2014/main" id="{B4035DDA-065B-9C01-75A2-44209261B7F0}"/>
                </a:ext>
              </a:extLst>
            </p:cNvPr>
            <p:cNvSpPr txBox="1"/>
            <p:nvPr/>
          </p:nvSpPr>
          <p:spPr>
            <a:xfrm>
              <a:off x="9310889" y="15094421"/>
              <a:ext cx="561372" cy="461665"/>
            </a:xfrm>
            <a:prstGeom prst="rect">
              <a:avLst/>
            </a:prstGeom>
            <a:noFill/>
          </p:spPr>
          <p:txBody>
            <a:bodyPr wrap="none" rtlCol="0">
              <a:spAutoFit/>
            </a:bodyPr>
            <a:lstStyle/>
            <a:p>
              <a:r>
                <a:rPr lang="en-US" sz="2400" dirty="0"/>
                <a:t>(d)</a:t>
              </a:r>
            </a:p>
          </p:txBody>
        </p:sp>
        <p:sp>
          <p:nvSpPr>
            <p:cNvPr id="51" name="TextBox 50">
              <a:extLst>
                <a:ext uri="{FF2B5EF4-FFF2-40B4-BE49-F238E27FC236}">
                  <a16:creationId xmlns:a16="http://schemas.microsoft.com/office/drawing/2014/main" id="{4BF62655-18B8-E2AF-DDA1-02A1596292DC}"/>
                </a:ext>
              </a:extLst>
            </p:cNvPr>
            <p:cNvSpPr txBox="1"/>
            <p:nvPr/>
          </p:nvSpPr>
          <p:spPr>
            <a:xfrm>
              <a:off x="231881" y="17677282"/>
              <a:ext cx="9194046" cy="1569660"/>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2. </a:t>
              </a:r>
              <a:r>
                <a:rPr lang="en-US" sz="2400" dirty="0">
                  <a:solidFill>
                    <a:srgbClr val="000000"/>
                  </a:solidFill>
                  <a:latin typeface="Calibri" panose="020F0502020204030204" pitchFamily="34" charset="0"/>
                  <a:cs typeface="Calibri" panose="020F0502020204030204" pitchFamily="34" charset="0"/>
                </a:rPr>
                <a:t>Structure of </a:t>
              </a:r>
              <a:r>
                <a:rPr lang="en-US" sz="2400" dirty="0">
                  <a:latin typeface="Calibri" panose="020F0502020204030204" pitchFamily="34" charset="0"/>
                  <a:cs typeface="Calibri" panose="020F0502020204030204" pitchFamily="34" charset="0"/>
                </a:rPr>
                <a:t>V</a:t>
              </a:r>
              <a:r>
                <a:rPr lang="en-US" sz="2400" baseline="30000" dirty="0">
                  <a:latin typeface="Calibri" panose="020F0502020204030204" pitchFamily="34" charset="0"/>
                  <a:cs typeface="Calibri" panose="020F0502020204030204" pitchFamily="34" charset="0"/>
                </a:rPr>
                <a:t>3+ </a:t>
              </a:r>
              <a:r>
                <a:rPr lang="en-US" sz="2400" dirty="0">
                  <a:solidFill>
                    <a:srgbClr val="000000"/>
                  </a:solidFill>
                  <a:latin typeface="Calibri" panose="020F0502020204030204" pitchFamily="34" charset="0"/>
                  <a:cs typeface="Calibri" panose="020F0502020204030204" pitchFamily="34" charset="0"/>
                </a:rPr>
                <a:t>complex in the presence of </a:t>
              </a:r>
              <a:r>
                <a:rPr lang="en-US" sz="2400" b="1" dirty="0">
                  <a:solidFill>
                    <a:srgbClr val="000000"/>
                  </a:solidFill>
                  <a:latin typeface="Calibri" panose="020F0502020204030204" pitchFamily="34" charset="0"/>
                  <a:cs typeface="Calibri" panose="020F0502020204030204" pitchFamily="34" charset="0"/>
                </a:rPr>
                <a:t>(a) </a:t>
              </a:r>
              <a:r>
                <a:rPr lang="en-US" sz="2400" dirty="0">
                  <a:solidFill>
                    <a:srgbClr val="000000"/>
                  </a:solidFill>
                  <a:latin typeface="Calibri" panose="020F0502020204030204" pitchFamily="34" charset="0"/>
                  <a:cs typeface="Calibri" panose="020F0502020204030204" pitchFamily="34" charset="0"/>
                </a:rPr>
                <a:t>perchloric, </a:t>
              </a:r>
              <a:r>
                <a:rPr lang="en-US" sz="2400" b="1" dirty="0">
                  <a:solidFill>
                    <a:srgbClr val="000000"/>
                  </a:solidFill>
                  <a:latin typeface="Calibri" panose="020F0502020204030204" pitchFamily="34" charset="0"/>
                  <a:cs typeface="Calibri" panose="020F0502020204030204" pitchFamily="34" charset="0"/>
                </a:rPr>
                <a:t>(b)</a:t>
              </a:r>
              <a:r>
                <a:rPr lang="en-US" sz="2400" dirty="0">
                  <a:solidFill>
                    <a:srgbClr val="000000"/>
                  </a:solidFill>
                  <a:latin typeface="Calibri" panose="020F0502020204030204" pitchFamily="34" charset="0"/>
                  <a:cs typeface="Calibri" panose="020F0502020204030204" pitchFamily="34" charset="0"/>
                </a:rPr>
                <a:t> hydrochloric, and </a:t>
              </a:r>
              <a:r>
                <a:rPr lang="en-US" sz="2400" b="1" dirty="0">
                  <a:solidFill>
                    <a:srgbClr val="000000"/>
                  </a:solidFill>
                  <a:latin typeface="Calibri" panose="020F0502020204030204" pitchFamily="34" charset="0"/>
                  <a:cs typeface="Calibri" panose="020F0502020204030204" pitchFamily="34" charset="0"/>
                </a:rPr>
                <a:t>(c)</a:t>
              </a:r>
              <a:r>
                <a:rPr lang="en-US" sz="2400" dirty="0">
                  <a:solidFill>
                    <a:srgbClr val="000000"/>
                  </a:solidFill>
                  <a:latin typeface="Calibri" panose="020F0502020204030204" pitchFamily="34" charset="0"/>
                  <a:cs typeface="Calibri" panose="020F0502020204030204" pitchFamily="34" charset="0"/>
                </a:rPr>
                <a:t> sulfuric acid. Note that an additional chloride may complex with </a:t>
              </a:r>
              <a:r>
                <a:rPr lang="en-US" sz="2400" dirty="0">
                  <a:latin typeface="Calibri" panose="020F0502020204030204" pitchFamily="34" charset="0"/>
                  <a:cs typeface="Calibri" panose="020F0502020204030204" pitchFamily="34" charset="0"/>
                </a:rPr>
                <a:t>V</a:t>
              </a:r>
              <a:r>
                <a:rPr lang="en-US" sz="2400" baseline="30000" dirty="0">
                  <a:latin typeface="Calibri" panose="020F0502020204030204" pitchFamily="34" charset="0"/>
                  <a:cs typeface="Calibri" panose="020F0502020204030204" pitchFamily="34" charset="0"/>
                </a:rPr>
                <a:t>3+</a:t>
              </a:r>
              <a:r>
                <a:rPr lang="en-US" sz="2400" dirty="0">
                  <a:solidFill>
                    <a:srgbClr val="000000"/>
                  </a:solidFill>
                  <a:latin typeface="Calibri" panose="020F0502020204030204" pitchFamily="34" charset="0"/>
                  <a:cs typeface="Calibri" panose="020F0502020204030204" pitchFamily="34" charset="0"/>
                </a:rPr>
                <a:t> in hydrochloric acid </a:t>
              </a:r>
              <a:r>
                <a:rPr lang="en-US" sz="2400" b="1" dirty="0">
                  <a:solidFill>
                    <a:srgbClr val="000000"/>
                  </a:solidFill>
                  <a:latin typeface="Calibri" panose="020F0502020204030204" pitchFamily="34" charset="0"/>
                  <a:cs typeface="Calibri" panose="020F0502020204030204" pitchFamily="34" charset="0"/>
                </a:rPr>
                <a:t>(d)</a:t>
              </a:r>
              <a:r>
                <a:rPr lang="en-US" sz="2400" dirty="0">
                  <a:solidFill>
                    <a:srgbClr val="000000"/>
                  </a:solidFill>
                  <a:latin typeface="Calibri" panose="020F0502020204030204" pitchFamily="34" charset="0"/>
                  <a:cs typeface="Calibri" panose="020F0502020204030204" pitchFamily="34" charset="0"/>
                </a:rPr>
                <a:t> The adsorption energy of the bridged intermediate controls CT kinetics on a glassy carbon electrode</a:t>
              </a:r>
              <a:endParaRPr lang="en-US" sz="2400" dirty="0">
                <a:latin typeface="Calibri" panose="020F0502020204030204" pitchFamily="34" charset="0"/>
                <a:cs typeface="Calibri" panose="020F0502020204030204" pitchFamily="34" charset="0"/>
              </a:endParaRPr>
            </a:p>
          </p:txBody>
        </p:sp>
      </p:grpSp>
      <p:sp>
        <p:nvSpPr>
          <p:cNvPr id="53" name="Rectangle 7">
            <a:extLst>
              <a:ext uri="{FF2B5EF4-FFF2-40B4-BE49-F238E27FC236}">
                <a16:creationId xmlns:a16="http://schemas.microsoft.com/office/drawing/2014/main" id="{1F6A5962-9CE0-000B-E389-C428FC99886B}"/>
              </a:ext>
            </a:extLst>
          </p:cNvPr>
          <p:cNvSpPr>
            <a:spLocks noChangeArrowheads="1"/>
          </p:cNvSpPr>
          <p:nvPr/>
        </p:nvSpPr>
        <p:spPr bwMode="auto">
          <a:xfrm>
            <a:off x="181369" y="18897600"/>
            <a:ext cx="14090904" cy="1110996"/>
          </a:xfrm>
          <a:prstGeom prst="rect">
            <a:avLst/>
          </a:prstGeom>
          <a:solidFill>
            <a:srgbClr val="012C5F"/>
          </a:solidFill>
          <a:ln>
            <a:noFill/>
          </a:ln>
          <a:effectLst/>
        </p:spPr>
        <p:txBody>
          <a:bodyPr wrap="none" lIns="132240" tIns="66121" rIns="132240" bIns="66121" anchor="ctr"/>
          <a:lstStyle/>
          <a:p>
            <a:pPr algn="ctr" defTabSz="4535058"/>
            <a:r>
              <a:rPr lang="en-US" sz="5513" b="1" dirty="0">
                <a:solidFill>
                  <a:srgbClr val="F5D309"/>
                </a:solidFill>
                <a:latin typeface="+mj-lt"/>
              </a:rPr>
              <a:t>Methods</a:t>
            </a:r>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CBDDCBCD-9171-2BBB-8ABD-DB7A8E10E21C}"/>
                  </a:ext>
                </a:extLst>
              </p:cNvPr>
              <p:cNvSpPr txBox="1"/>
              <p:nvPr/>
            </p:nvSpPr>
            <p:spPr>
              <a:xfrm>
                <a:off x="140562" y="27962584"/>
                <a:ext cx="5544139" cy="1200329"/>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3. </a:t>
                </a:r>
                <a:r>
                  <a:rPr lang="en-US" sz="2400" dirty="0">
                    <a:solidFill>
                      <a:srgbClr val="000000"/>
                    </a:solidFill>
                    <a:latin typeface="Calibri" panose="020F0502020204030204" pitchFamily="34" charset="0"/>
                    <a:cs typeface="Calibri" panose="020F0502020204030204" pitchFamily="34" charset="0"/>
                  </a:rPr>
                  <a:t>Logarithm of kinetic current density vs. overvoltage (Tafel plot) used obtain exchange current density (</a:t>
                </a:r>
                <a14:m>
                  <m:oMath xmlns:m="http://schemas.openxmlformats.org/officeDocument/2006/math">
                    <m:sSub>
                      <m:sSubPr>
                        <m:ctrlPr>
                          <a:rPr lang="en-US"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𝑖</m:t>
                        </m:r>
                      </m:e>
                      <m:sub>
                        <m:r>
                          <a:rPr lang="en-US" sz="2400" b="0" i="1" smtClean="0">
                            <a:solidFill>
                              <a:srgbClr val="000000"/>
                            </a:solidFill>
                            <a:latin typeface="Cambria Math" panose="02040503050406030204" pitchFamily="18" charset="0"/>
                          </a:rPr>
                          <m:t>0</m:t>
                        </m:r>
                      </m:sub>
                    </m:sSub>
                  </m:oMath>
                </a14:m>
                <a:r>
                  <a:rPr lang="en-US" sz="2400" dirty="0">
                    <a:solidFill>
                      <a:srgbClr val="000000"/>
                    </a:solidFill>
                    <a:latin typeface="Calibri" panose="020F0502020204030204" pitchFamily="34" charset="0"/>
                    <a:cs typeface="Calibri" panose="020F0502020204030204" pitchFamily="34" charset="0"/>
                  </a:rPr>
                  <a:t>)</a:t>
                </a:r>
              </a:p>
            </p:txBody>
          </p:sp>
        </mc:Choice>
        <mc:Fallback xmlns="">
          <p:sp>
            <p:nvSpPr>
              <p:cNvPr id="55" name="TextBox 54">
                <a:extLst>
                  <a:ext uri="{FF2B5EF4-FFF2-40B4-BE49-F238E27FC236}">
                    <a16:creationId xmlns:a16="http://schemas.microsoft.com/office/drawing/2014/main" id="{CBDDCBCD-9171-2BBB-8ABD-DB7A8E10E21C}"/>
                  </a:ext>
                </a:extLst>
              </p:cNvPr>
              <p:cNvSpPr txBox="1">
                <a:spLocks noRot="1" noChangeAspect="1" noMove="1" noResize="1" noEditPoints="1" noAdjustHandles="1" noChangeArrowheads="1" noChangeShapeType="1" noTextEdit="1"/>
              </p:cNvSpPr>
              <p:nvPr/>
            </p:nvSpPr>
            <p:spPr>
              <a:xfrm>
                <a:off x="140562" y="27962584"/>
                <a:ext cx="5544139" cy="1200329"/>
              </a:xfrm>
              <a:prstGeom prst="rect">
                <a:avLst/>
              </a:prstGeom>
              <a:blipFill>
                <a:blip r:embed="rId14"/>
                <a:stretch>
                  <a:fillRect l="-1648" t="-4061" r="-1648" b="-10660"/>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E050979D-8438-1496-6CCA-69E5F3A6F2C6}"/>
              </a:ext>
            </a:extLst>
          </p:cNvPr>
          <p:cNvSpPr txBox="1"/>
          <p:nvPr/>
        </p:nvSpPr>
        <p:spPr>
          <a:xfrm>
            <a:off x="5681444" y="25881090"/>
            <a:ext cx="8658466" cy="1938992"/>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4. </a:t>
            </a:r>
            <a:r>
              <a:rPr lang="en-US" sz="2400" dirty="0">
                <a:latin typeface="Calibri" panose="020F0502020204030204" pitchFamily="34" charset="0"/>
                <a:cs typeface="Calibri" panose="020F0502020204030204" pitchFamily="34" charset="0"/>
              </a:rPr>
              <a:t>Metadynamics can be described as filling the valleys of the free energy landscape with computational sand. Gaussian “hills” are deposited to bias the system away from values of the collective variable that have been sampled. Image reprinted from ref. 6</a:t>
            </a:r>
          </a:p>
          <a:p>
            <a:pPr algn="just"/>
            <a:endParaRPr lang="en-US" sz="2400" dirty="0">
              <a:latin typeface="Calibri" panose="020F0502020204030204" pitchFamily="34" charset="0"/>
              <a:cs typeface="Calibri" panose="020F0502020204030204" pitchFamily="34" charset="0"/>
            </a:endParaRPr>
          </a:p>
        </p:txBody>
      </p:sp>
      <mc:AlternateContent xmlns:mc="http://schemas.openxmlformats.org/markup-compatibility/2006">
        <mc:Choice xmlns:a14="http://schemas.microsoft.com/office/drawing/2010/main" Requires="a14">
          <p:sp>
            <p:nvSpPr>
              <p:cNvPr id="120" name="TextBox 119">
                <a:extLst>
                  <a:ext uri="{FF2B5EF4-FFF2-40B4-BE49-F238E27FC236}">
                    <a16:creationId xmlns:a16="http://schemas.microsoft.com/office/drawing/2014/main" id="{54CE37F9-C283-F169-B4AA-D39001B57C60}"/>
                  </a:ext>
                </a:extLst>
              </p:cNvPr>
              <p:cNvSpPr txBox="1"/>
              <p:nvPr/>
            </p:nvSpPr>
            <p:spPr>
              <a:xfrm>
                <a:off x="14745663" y="10956326"/>
                <a:ext cx="14509486" cy="1200329"/>
              </a:xfrm>
              <a:prstGeom prst="rect">
                <a:avLst/>
              </a:prstGeom>
              <a:noFill/>
            </p:spPr>
            <p:txBody>
              <a:bodyPr wrap="square">
                <a:spAutoFit/>
              </a:bodyPr>
              <a:lstStyle/>
              <a:p>
                <a:pPr marL="0" marR="0" algn="just">
                  <a:spcBef>
                    <a:spcPts val="1000"/>
                  </a:spcBef>
                  <a:spcAft>
                    <a:spcPts val="600"/>
                  </a:spcAft>
                </a:pP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Figure 6. (a)</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Exchange current densities (</a:t>
                </a:r>
                <a14:m>
                  <m:oMath xmlns:m="http://schemas.openxmlformats.org/officeDocument/2006/math">
                    <m:sSub>
                      <m:sSubPr>
                        <m:ctrlPr>
                          <a:rPr lang="en-US" sz="2400" i="1" kern="10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kern="1000">
                            <a:effectLst/>
                            <a:latin typeface="Cambria Math" panose="02040503050406030204" pitchFamily="18" charset="0"/>
                            <a:ea typeface="Times New Roman" panose="02020603050405020304" pitchFamily="18" charset="0"/>
                            <a:cs typeface="Times New Roman" panose="02020603050405020304" pitchFamily="18" charset="0"/>
                          </a:rPr>
                          <m:t>𝑖</m:t>
                        </m:r>
                      </m:e>
                      <m:sub>
                        <m:r>
                          <a:rPr lang="en-US" sz="2400" i="1" kern="1000">
                            <a:effectLst/>
                            <a:latin typeface="Cambria Math" panose="02040503050406030204" pitchFamily="18" charset="0"/>
                            <a:ea typeface="Times New Roman" panose="02020603050405020304" pitchFamily="18" charset="0"/>
                            <a:cs typeface="Times New Roman" panose="02020603050405020304" pitchFamily="18" charset="0"/>
                          </a:rPr>
                          <m:t>𝑜</m:t>
                        </m:r>
                      </m:sub>
                    </m:sSub>
                  </m:oMath>
                </a14:m>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from the Tafel method </a:t>
                </a: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(b)</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a:t>
                </a:r>
                <a:r>
                  <a:rPr lang="en-US" sz="2400" kern="1000" dirty="0">
                    <a:latin typeface="Calibri" panose="020F0502020204030204" pitchFamily="34" charset="0"/>
                    <a:ea typeface="Times New Roman" panose="02020603050405020304" pitchFamily="18" charset="0"/>
                    <a:cs typeface="Calibri" panose="020F0502020204030204" pitchFamily="34" charset="0"/>
                  </a:rPr>
                  <a:t>apparent activation energies (</a:t>
                </a:r>
                <a14:m>
                  <m:oMath xmlns:m="http://schemas.openxmlformats.org/officeDocument/2006/math">
                    <m:sSub>
                      <m:sSubPr>
                        <m:ctrlPr>
                          <a:rPr lang="en-US" sz="2400" i="1" kern="1000">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kern="1000">
                            <a:latin typeface="Cambria Math" panose="02040503050406030204" pitchFamily="18" charset="0"/>
                            <a:ea typeface="Times New Roman" panose="02020603050405020304" pitchFamily="18" charset="0"/>
                            <a:cs typeface="Times New Roman" panose="02020603050405020304" pitchFamily="18" charset="0"/>
                          </a:rPr>
                          <m:t>𝐸</m:t>
                        </m:r>
                      </m:e>
                      <m:sub>
                        <m:r>
                          <a:rPr lang="en-US" sz="2400" i="1" kern="1000">
                            <a:latin typeface="Cambria Math" panose="02040503050406030204" pitchFamily="18" charset="0"/>
                            <a:ea typeface="Times New Roman" panose="02020603050405020304" pitchFamily="18" charset="0"/>
                            <a:cs typeface="Times New Roman" panose="02020603050405020304" pitchFamily="18" charset="0"/>
                          </a:rPr>
                          <m:t>𝑎</m:t>
                        </m:r>
                      </m:sub>
                    </m:sSub>
                  </m:oMath>
                </a14:m>
                <a:r>
                  <a:rPr lang="en-US" sz="2400" kern="1000" dirty="0">
                    <a:latin typeface="Calibri" panose="020F0502020204030204" pitchFamily="34" charset="0"/>
                    <a:ea typeface="Times New Roman" panose="02020603050405020304" pitchFamily="18" charset="0"/>
                    <a:cs typeface="Calibri" panose="020F0502020204030204" pitchFamily="34" charset="0"/>
                  </a:rPr>
                  <a:t>), and </a:t>
                </a: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(c)</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apparent frequency factors as a function of SoC for V</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/V</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3+</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reaction on Au, Ag, Cu, Bi, W, edge plane pyrolytic graphite (EPPG), and glassy carbon (GC) electrodes</a:t>
                </a:r>
              </a:p>
            </p:txBody>
          </p:sp>
        </mc:Choice>
        <mc:Fallback>
          <p:sp>
            <p:nvSpPr>
              <p:cNvPr id="120" name="TextBox 119">
                <a:extLst>
                  <a:ext uri="{FF2B5EF4-FFF2-40B4-BE49-F238E27FC236}">
                    <a16:creationId xmlns:a16="http://schemas.microsoft.com/office/drawing/2014/main" id="{54CE37F9-C283-F169-B4AA-D39001B57C60}"/>
                  </a:ext>
                </a:extLst>
              </p:cNvPr>
              <p:cNvSpPr txBox="1">
                <a:spLocks noRot="1" noChangeAspect="1" noMove="1" noResize="1" noEditPoints="1" noAdjustHandles="1" noChangeArrowheads="1" noChangeShapeType="1" noTextEdit="1"/>
              </p:cNvSpPr>
              <p:nvPr/>
            </p:nvSpPr>
            <p:spPr>
              <a:xfrm>
                <a:off x="14745663" y="10956326"/>
                <a:ext cx="14509486" cy="1200329"/>
              </a:xfrm>
              <a:prstGeom prst="rect">
                <a:avLst/>
              </a:prstGeom>
              <a:blipFill>
                <a:blip r:embed="rId15"/>
                <a:stretch>
                  <a:fillRect l="-672" t="-4061" r="-630"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5" name="Rectangle 1024">
                <a:extLst>
                  <a:ext uri="{FF2B5EF4-FFF2-40B4-BE49-F238E27FC236}">
                    <a16:creationId xmlns:a16="http://schemas.microsoft.com/office/drawing/2014/main" id="{5C6FD87E-E9BF-1974-1736-4345DD136325}"/>
                  </a:ext>
                </a:extLst>
              </p:cNvPr>
              <p:cNvSpPr/>
              <p:nvPr/>
            </p:nvSpPr>
            <p:spPr>
              <a:xfrm>
                <a:off x="16733256" y="17050627"/>
                <a:ext cx="3575018" cy="1034386"/>
              </a:xfrm>
              <a:prstGeom prst="rect">
                <a:avLst/>
              </a:prstGeom>
            </p:spPr>
            <p:txBody>
              <a:bodyPr wrap="none">
                <a:spAutoFit/>
              </a:bodyPr>
              <a:lstStyle>
                <a:defPPr>
                  <a:defRPr lang="en-US"/>
                </a:defPPr>
                <a:lvl1pPr algn="l" rtl="0" fontAlgn="base">
                  <a:spcBef>
                    <a:spcPct val="0"/>
                  </a:spcBef>
                  <a:spcAft>
                    <a:spcPct val="0"/>
                  </a:spcAft>
                  <a:defRPr sz="3033" kern="1200">
                    <a:solidFill>
                      <a:schemeClr val="tx1"/>
                    </a:solidFill>
                    <a:latin typeface="Arial" charset="0"/>
                    <a:ea typeface="+mn-ea"/>
                    <a:cs typeface="+mn-cs"/>
                  </a:defRPr>
                </a:lvl1pPr>
                <a:lvl2pPr marL="457053" algn="l" rtl="0" fontAlgn="base">
                  <a:spcBef>
                    <a:spcPct val="0"/>
                  </a:spcBef>
                  <a:spcAft>
                    <a:spcPct val="0"/>
                  </a:spcAft>
                  <a:defRPr sz="3033" kern="1200">
                    <a:solidFill>
                      <a:schemeClr val="tx1"/>
                    </a:solidFill>
                    <a:latin typeface="Arial" charset="0"/>
                    <a:ea typeface="+mn-ea"/>
                    <a:cs typeface="+mn-cs"/>
                  </a:defRPr>
                </a:lvl2pPr>
                <a:lvl3pPr marL="914106" algn="l" rtl="0" fontAlgn="base">
                  <a:spcBef>
                    <a:spcPct val="0"/>
                  </a:spcBef>
                  <a:spcAft>
                    <a:spcPct val="0"/>
                  </a:spcAft>
                  <a:defRPr sz="3033" kern="1200">
                    <a:solidFill>
                      <a:schemeClr val="tx1"/>
                    </a:solidFill>
                    <a:latin typeface="Arial" charset="0"/>
                    <a:ea typeface="+mn-ea"/>
                    <a:cs typeface="+mn-cs"/>
                  </a:defRPr>
                </a:lvl3pPr>
                <a:lvl4pPr marL="1371159" algn="l" rtl="0" fontAlgn="base">
                  <a:spcBef>
                    <a:spcPct val="0"/>
                  </a:spcBef>
                  <a:spcAft>
                    <a:spcPct val="0"/>
                  </a:spcAft>
                  <a:defRPr sz="3033" kern="1200">
                    <a:solidFill>
                      <a:schemeClr val="tx1"/>
                    </a:solidFill>
                    <a:latin typeface="Arial" charset="0"/>
                    <a:ea typeface="+mn-ea"/>
                    <a:cs typeface="+mn-cs"/>
                  </a:defRPr>
                </a:lvl4pPr>
                <a:lvl5pPr marL="1828212" algn="l" rtl="0" fontAlgn="base">
                  <a:spcBef>
                    <a:spcPct val="0"/>
                  </a:spcBef>
                  <a:spcAft>
                    <a:spcPct val="0"/>
                  </a:spcAft>
                  <a:defRPr sz="3033" kern="1200">
                    <a:solidFill>
                      <a:schemeClr val="tx1"/>
                    </a:solidFill>
                    <a:latin typeface="Arial" charset="0"/>
                    <a:ea typeface="+mn-ea"/>
                    <a:cs typeface="+mn-cs"/>
                  </a:defRPr>
                </a:lvl5pPr>
                <a:lvl6pPr marL="2285266" algn="l" defTabSz="914106" rtl="0" eaLnBrk="1" latinLnBrk="0" hangingPunct="1">
                  <a:defRPr sz="3033" kern="1200">
                    <a:solidFill>
                      <a:schemeClr val="tx1"/>
                    </a:solidFill>
                    <a:latin typeface="Arial" charset="0"/>
                    <a:ea typeface="+mn-ea"/>
                    <a:cs typeface="+mn-cs"/>
                  </a:defRPr>
                </a:lvl6pPr>
                <a:lvl7pPr marL="2742318" algn="l" defTabSz="914106" rtl="0" eaLnBrk="1" latinLnBrk="0" hangingPunct="1">
                  <a:defRPr sz="3033" kern="1200">
                    <a:solidFill>
                      <a:schemeClr val="tx1"/>
                    </a:solidFill>
                    <a:latin typeface="Arial" charset="0"/>
                    <a:ea typeface="+mn-ea"/>
                    <a:cs typeface="+mn-cs"/>
                  </a:defRPr>
                </a:lvl7pPr>
                <a:lvl8pPr marL="3199371" algn="l" defTabSz="914106" rtl="0" eaLnBrk="1" latinLnBrk="0" hangingPunct="1">
                  <a:defRPr sz="3033" kern="1200">
                    <a:solidFill>
                      <a:schemeClr val="tx1"/>
                    </a:solidFill>
                    <a:latin typeface="Arial" charset="0"/>
                    <a:ea typeface="+mn-ea"/>
                    <a:cs typeface="+mn-cs"/>
                  </a:defRPr>
                </a:lvl8pPr>
                <a:lvl9pPr marL="3656424" algn="l" defTabSz="914106" rtl="0" eaLnBrk="1" latinLnBrk="0" hangingPunct="1">
                  <a:defRPr sz="3033" kern="1200">
                    <a:solidFill>
                      <a:schemeClr val="tx1"/>
                    </a:solidFill>
                    <a:latin typeface="Arial" charset="0"/>
                    <a:ea typeface="+mn-ea"/>
                    <a:cs typeface="+mn-cs"/>
                  </a:defRPr>
                </a:lvl9pPr>
              </a:lstStyle>
              <a:p>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cs typeface="Arial" panose="020B0604020202020204" pitchFamily="34" charset="0"/>
                        </a:rPr>
                        <m:t>𝑆𝑜𝐶</m:t>
                      </m:r>
                      <m:r>
                        <a:rPr lang="en-US" sz="2800" i="1">
                          <a:latin typeface="Cambria Math" panose="02040503050406030204" pitchFamily="18" charset="0"/>
                          <a:cs typeface="Arial" panose="020B0604020202020204" pitchFamily="34" charset="0"/>
                        </a:rPr>
                        <m:t> =</m:t>
                      </m:r>
                      <m:f>
                        <m:fPr>
                          <m:ctrlPr>
                            <a:rPr lang="en-US" sz="2800" i="1">
                              <a:latin typeface="Cambria Math" panose="02040503050406030204" pitchFamily="18" charset="0"/>
                              <a:cs typeface="Arial" panose="020B0604020202020204" pitchFamily="34" charset="0"/>
                            </a:rPr>
                          </m:ctrlPr>
                        </m:fPr>
                        <m:num>
                          <m:r>
                            <a:rPr lang="en-US" sz="2800" i="1">
                              <a:latin typeface="Cambria Math" panose="02040503050406030204" pitchFamily="18" charset="0"/>
                              <a:cs typeface="Arial" panose="020B0604020202020204" pitchFamily="34" charset="0"/>
                            </a:rPr>
                            <m:t>[</m:t>
                          </m:r>
                          <m:sSup>
                            <m:sSupPr>
                              <m:ctrlPr>
                                <a:rPr lang="en-US" sz="2800" i="1">
                                  <a:latin typeface="Cambria Math" panose="02040503050406030204" pitchFamily="18" charset="0"/>
                                  <a:cs typeface="Arial" panose="020B0604020202020204" pitchFamily="34" charset="0"/>
                                </a:rPr>
                              </m:ctrlPr>
                            </m:sSupPr>
                            <m:e>
                              <m:r>
                                <a:rPr lang="en-US" sz="2800" i="1">
                                  <a:latin typeface="Cambria Math" panose="02040503050406030204" pitchFamily="18" charset="0"/>
                                  <a:cs typeface="Arial" panose="020B0604020202020204" pitchFamily="34" charset="0"/>
                                </a:rPr>
                                <m:t>𝑉</m:t>
                              </m:r>
                            </m:e>
                            <m:sup>
                              <m:r>
                                <a:rPr lang="en-US" sz="2800" i="1">
                                  <a:latin typeface="Cambria Math" panose="02040503050406030204" pitchFamily="18" charset="0"/>
                                  <a:cs typeface="Arial" panose="020B0604020202020204" pitchFamily="34" charset="0"/>
                                </a:rPr>
                                <m:t>2+</m:t>
                              </m:r>
                            </m:sup>
                          </m:sSup>
                          <m:r>
                            <a:rPr lang="en-US" sz="2800" i="1">
                              <a:latin typeface="Cambria Math" panose="02040503050406030204" pitchFamily="18" charset="0"/>
                              <a:cs typeface="Arial" panose="020B0604020202020204" pitchFamily="34" charset="0"/>
                            </a:rPr>
                            <m:t>]</m:t>
                          </m:r>
                        </m:num>
                        <m:den>
                          <m:d>
                            <m:dPr>
                              <m:begChr m:val="["/>
                              <m:endChr m:val="]"/>
                              <m:ctrlPr>
                                <a:rPr lang="en-US" sz="2800" i="1">
                                  <a:latin typeface="Cambria Math" panose="02040503050406030204" pitchFamily="18" charset="0"/>
                                  <a:cs typeface="Arial" panose="020B0604020202020204" pitchFamily="34" charset="0"/>
                                </a:rPr>
                              </m:ctrlPr>
                            </m:dPr>
                            <m:e>
                              <m:sSup>
                                <m:sSupPr>
                                  <m:ctrlPr>
                                    <a:rPr lang="en-US" sz="2800" i="1">
                                      <a:latin typeface="Cambria Math" panose="02040503050406030204" pitchFamily="18" charset="0"/>
                                      <a:cs typeface="Arial" panose="020B0604020202020204" pitchFamily="34" charset="0"/>
                                    </a:rPr>
                                  </m:ctrlPr>
                                </m:sSupPr>
                                <m:e>
                                  <m:r>
                                    <a:rPr lang="en-US" sz="2800" i="1">
                                      <a:latin typeface="Cambria Math" panose="02040503050406030204" pitchFamily="18" charset="0"/>
                                      <a:cs typeface="Arial" panose="020B0604020202020204" pitchFamily="34" charset="0"/>
                                    </a:rPr>
                                    <m:t>𝑉</m:t>
                                  </m:r>
                                </m:e>
                                <m:sup>
                                  <m:r>
                                    <a:rPr lang="en-US" sz="2800" i="1">
                                      <a:latin typeface="Cambria Math" panose="02040503050406030204" pitchFamily="18" charset="0"/>
                                      <a:cs typeface="Arial" panose="020B0604020202020204" pitchFamily="34" charset="0"/>
                                    </a:rPr>
                                    <m:t>2+</m:t>
                                  </m:r>
                                </m:sup>
                              </m:sSup>
                            </m:e>
                          </m:d>
                          <m:r>
                            <a:rPr lang="en-US" sz="2800" i="1">
                              <a:latin typeface="Cambria Math" panose="02040503050406030204" pitchFamily="18" charset="0"/>
                              <a:cs typeface="Arial" panose="020B0604020202020204" pitchFamily="34" charset="0"/>
                            </a:rPr>
                            <m:t>+[</m:t>
                          </m:r>
                          <m:sSup>
                            <m:sSupPr>
                              <m:ctrlPr>
                                <a:rPr lang="en-US" sz="2800" i="1">
                                  <a:latin typeface="Cambria Math" panose="02040503050406030204" pitchFamily="18" charset="0"/>
                                  <a:cs typeface="Arial" panose="020B0604020202020204" pitchFamily="34" charset="0"/>
                                </a:rPr>
                              </m:ctrlPr>
                            </m:sSupPr>
                            <m:e>
                              <m:r>
                                <a:rPr lang="en-US" sz="2800" i="1">
                                  <a:latin typeface="Cambria Math" panose="02040503050406030204" pitchFamily="18" charset="0"/>
                                  <a:cs typeface="Arial" panose="020B0604020202020204" pitchFamily="34" charset="0"/>
                                </a:rPr>
                                <m:t>𝑉</m:t>
                              </m:r>
                            </m:e>
                            <m:sup>
                              <m:r>
                                <a:rPr lang="en-US" sz="2800" i="1">
                                  <a:latin typeface="Cambria Math" panose="02040503050406030204" pitchFamily="18" charset="0"/>
                                  <a:cs typeface="Arial" panose="020B0604020202020204" pitchFamily="34" charset="0"/>
                                </a:rPr>
                                <m:t>3+</m:t>
                              </m:r>
                            </m:sup>
                          </m:sSup>
                          <m:r>
                            <a:rPr lang="en-US" sz="2800" i="1">
                              <a:latin typeface="Cambria Math" panose="02040503050406030204" pitchFamily="18" charset="0"/>
                              <a:cs typeface="Arial" panose="020B0604020202020204" pitchFamily="34" charset="0"/>
                            </a:rPr>
                            <m:t>]</m:t>
                          </m:r>
                        </m:den>
                      </m:f>
                    </m:oMath>
                  </m:oMathPara>
                </a14:m>
                <a:endParaRPr lang="en-US" sz="2800" dirty="0"/>
              </a:p>
            </p:txBody>
          </p:sp>
        </mc:Choice>
        <mc:Fallback xmlns="">
          <p:sp>
            <p:nvSpPr>
              <p:cNvPr id="1025" name="Rectangle 1024">
                <a:extLst>
                  <a:ext uri="{FF2B5EF4-FFF2-40B4-BE49-F238E27FC236}">
                    <a16:creationId xmlns:a16="http://schemas.microsoft.com/office/drawing/2014/main" id="{5C6FD87E-E9BF-1974-1736-4345DD136325}"/>
                  </a:ext>
                </a:extLst>
              </p:cNvPr>
              <p:cNvSpPr>
                <a:spLocks noRot="1" noChangeAspect="1" noMove="1" noResize="1" noEditPoints="1" noAdjustHandles="1" noChangeArrowheads="1" noChangeShapeType="1" noTextEdit="1"/>
              </p:cNvSpPr>
              <p:nvPr/>
            </p:nvSpPr>
            <p:spPr>
              <a:xfrm>
                <a:off x="16733256" y="17050627"/>
                <a:ext cx="3575018" cy="1034386"/>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7" name="TextBox 1026">
                <a:extLst>
                  <a:ext uri="{FF2B5EF4-FFF2-40B4-BE49-F238E27FC236}">
                    <a16:creationId xmlns:a16="http://schemas.microsoft.com/office/drawing/2014/main" id="{DECD6117-9F7B-5B19-131F-930B643D4E51}"/>
                  </a:ext>
                </a:extLst>
              </p:cNvPr>
              <p:cNvSpPr txBox="1"/>
              <p:nvPr/>
            </p:nvSpPr>
            <p:spPr>
              <a:xfrm>
                <a:off x="24305892" y="17251696"/>
                <a:ext cx="2798631" cy="737189"/>
              </a:xfrm>
              <a:prstGeom prst="rect">
                <a:avLst/>
              </a:prstGeom>
              <a:noFill/>
            </p:spPr>
            <p:txBody>
              <a:bodyPr wrap="square">
                <a:spAutoFit/>
              </a:bodyPr>
              <a:lstStyle/>
              <a:p>
                <a14:m>
                  <m:oMath xmlns:m="http://schemas.openxmlformats.org/officeDocument/2006/math">
                    <m:sSub>
                      <m:sSubPr>
                        <m:ctrlPr>
                          <a:rPr lang="en-US" sz="2800" i="1" smtClean="0">
                            <a:latin typeface="Cambria Math" panose="02040503050406030204" pitchFamily="18" charset="0"/>
                            <a:cs typeface="Arial" panose="020B0604020202020204" pitchFamily="34" charset="0"/>
                          </a:rPr>
                        </m:ctrlPr>
                      </m:sSubPr>
                      <m:e>
                        <m:r>
                          <a:rPr lang="en-US" sz="2800" i="1">
                            <a:latin typeface="Cambria Math" panose="02040503050406030204" pitchFamily="18" charset="0"/>
                            <a:cs typeface="Arial" panose="020B0604020202020204" pitchFamily="34" charset="0"/>
                          </a:rPr>
                          <m:t>𝑖</m:t>
                        </m:r>
                      </m:e>
                      <m:sub>
                        <m:r>
                          <a:rPr lang="en-US" sz="2800" i="1">
                            <a:latin typeface="Cambria Math" panose="02040503050406030204" pitchFamily="18" charset="0"/>
                            <a:cs typeface="Arial" panose="020B0604020202020204" pitchFamily="34" charset="0"/>
                          </a:rPr>
                          <m:t>𝑜</m:t>
                        </m:r>
                      </m:sub>
                    </m:sSub>
                  </m:oMath>
                </a14:m>
                <a:r>
                  <a:rPr lang="en-US" sz="2800" dirty="0">
                    <a:latin typeface="Arial" panose="020B0604020202020204" pitchFamily="34" charset="0"/>
                    <a:cs typeface="Arial" panose="020B0604020202020204" pitchFamily="34" charset="0"/>
                  </a:rPr>
                  <a:t> </a:t>
                </a:r>
                <a:r>
                  <a:rPr lang="en-US" sz="2800" dirty="0">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func>
                      <m:funcPr>
                        <m:ctrlPr>
                          <a:rPr lang="en-US" sz="2800" i="1">
                            <a:latin typeface="Cambria Math" panose="02040503050406030204" pitchFamily="18" charset="0"/>
                            <a:ea typeface="Cambria Math" panose="02040503050406030204" pitchFamily="18" charset="0"/>
                          </a:rPr>
                        </m:ctrlPr>
                      </m:funcPr>
                      <m:fName>
                        <m:r>
                          <m:rPr>
                            <m:sty m:val="p"/>
                          </m:rPr>
                          <a:rPr lang="en-US" sz="2800">
                            <a:latin typeface="Cambria Math" panose="02040503050406030204" pitchFamily="18" charset="0"/>
                            <a:ea typeface="Cambria Math" panose="02040503050406030204" pitchFamily="18" charset="0"/>
                          </a:rPr>
                          <m:t>exp</m:t>
                        </m:r>
                      </m:fName>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ea typeface="Cambria Math" panose="02040503050406030204" pitchFamily="18" charset="0"/>
                                  </a:rPr>
                                </m:ctrlPr>
                              </m:fPr>
                              <m:num>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𝐸</m:t>
                                    </m:r>
                                  </m:e>
                                  <m:sub>
                                    <m:r>
                                      <a:rPr lang="en-US" sz="2800" i="1">
                                        <a:latin typeface="Cambria Math" panose="02040503050406030204" pitchFamily="18" charset="0"/>
                                        <a:ea typeface="Cambria Math" panose="02040503050406030204" pitchFamily="18" charset="0"/>
                                      </a:rPr>
                                      <m:t>𝑎</m:t>
                                    </m:r>
                                  </m:sub>
                                </m:sSub>
                              </m:num>
                              <m:den>
                                <m:r>
                                  <a:rPr lang="en-US" sz="2800" i="1">
                                    <a:latin typeface="Cambria Math" panose="02040503050406030204" pitchFamily="18" charset="0"/>
                                    <a:ea typeface="Cambria Math" panose="02040503050406030204" pitchFamily="18" charset="0"/>
                                  </a:rPr>
                                  <m:t>𝑅𝑇</m:t>
                                </m:r>
                              </m:den>
                            </m:f>
                          </m:e>
                        </m:d>
                      </m:e>
                    </m:func>
                  </m:oMath>
                </a14:m>
                <a:endParaRPr lang="en-US" sz="2800" dirty="0">
                  <a:latin typeface="Arial" panose="020B0604020202020204" pitchFamily="34" charset="0"/>
                  <a:cs typeface="Arial" panose="020B0604020202020204" pitchFamily="34" charset="0"/>
                </a:endParaRPr>
              </a:p>
            </p:txBody>
          </p:sp>
        </mc:Choice>
        <mc:Fallback xmlns="">
          <p:sp>
            <p:nvSpPr>
              <p:cNvPr id="1027" name="TextBox 1026">
                <a:extLst>
                  <a:ext uri="{FF2B5EF4-FFF2-40B4-BE49-F238E27FC236}">
                    <a16:creationId xmlns:a16="http://schemas.microsoft.com/office/drawing/2014/main" id="{DECD6117-9F7B-5B19-131F-930B643D4E51}"/>
                  </a:ext>
                </a:extLst>
              </p:cNvPr>
              <p:cNvSpPr txBox="1">
                <a:spLocks noRot="1" noChangeAspect="1" noMove="1" noResize="1" noEditPoints="1" noAdjustHandles="1" noChangeArrowheads="1" noChangeShapeType="1" noTextEdit="1"/>
              </p:cNvSpPr>
              <p:nvPr/>
            </p:nvSpPr>
            <p:spPr>
              <a:xfrm>
                <a:off x="24305892" y="17251696"/>
                <a:ext cx="2798631" cy="737189"/>
              </a:xfrm>
              <a:prstGeom prst="rect">
                <a:avLst/>
              </a:prstGeom>
              <a:blipFill>
                <a:blip r:embed="rId17"/>
                <a:stretch>
                  <a:fillRect b="-6612"/>
                </a:stretch>
              </a:blipFill>
            </p:spPr>
            <p:txBody>
              <a:bodyPr/>
              <a:lstStyle/>
              <a:p>
                <a:r>
                  <a:rPr lang="en-US">
                    <a:noFill/>
                  </a:rPr>
                  <a:t> </a:t>
                </a:r>
              </a:p>
            </p:txBody>
          </p:sp>
        </mc:Fallback>
      </mc:AlternateContent>
      <p:graphicFrame>
        <p:nvGraphicFramePr>
          <p:cNvPr id="1034" name="Chart 1033">
            <a:extLst>
              <a:ext uri="{FF2B5EF4-FFF2-40B4-BE49-F238E27FC236}">
                <a16:creationId xmlns:a16="http://schemas.microsoft.com/office/drawing/2014/main" id="{CC389523-6378-D511-13A5-135276C09A77}"/>
              </a:ext>
            </a:extLst>
          </p:cNvPr>
          <p:cNvGraphicFramePr>
            <a:graphicFrameLocks/>
          </p:cNvGraphicFramePr>
          <p:nvPr>
            <p:extLst>
              <p:ext uri="{D42A27DB-BD31-4B8C-83A1-F6EECF244321}">
                <p14:modId xmlns:p14="http://schemas.microsoft.com/office/powerpoint/2010/main" val="1545952663"/>
              </p:ext>
            </p:extLst>
          </p:nvPr>
        </p:nvGraphicFramePr>
        <p:xfrm>
          <a:off x="24440549" y="12043907"/>
          <a:ext cx="3923603" cy="4171115"/>
        </p:xfrm>
        <a:graphic>
          <a:graphicData uri="http://schemas.openxmlformats.org/drawingml/2006/chart">
            <c:chart xmlns:c="http://schemas.openxmlformats.org/drawingml/2006/chart" xmlns:r="http://schemas.openxmlformats.org/officeDocument/2006/relationships" r:id="rId18"/>
          </a:graphicData>
        </a:graphic>
      </p:graphicFrame>
      <p:graphicFrame>
        <p:nvGraphicFramePr>
          <p:cNvPr id="1035" name="Chart 1034">
            <a:extLst>
              <a:ext uri="{FF2B5EF4-FFF2-40B4-BE49-F238E27FC236}">
                <a16:creationId xmlns:a16="http://schemas.microsoft.com/office/drawing/2014/main" id="{E123DED9-99E3-8321-F269-F33E979C39E9}"/>
              </a:ext>
            </a:extLst>
          </p:cNvPr>
          <p:cNvGraphicFramePr>
            <a:graphicFrameLocks/>
          </p:cNvGraphicFramePr>
          <p:nvPr>
            <p:extLst>
              <p:ext uri="{D42A27DB-BD31-4B8C-83A1-F6EECF244321}">
                <p14:modId xmlns:p14="http://schemas.microsoft.com/office/powerpoint/2010/main" val="3394740698"/>
              </p:ext>
            </p:extLst>
          </p:nvPr>
        </p:nvGraphicFramePr>
        <p:xfrm>
          <a:off x="20128462" y="11963400"/>
          <a:ext cx="3853667" cy="4278060"/>
        </p:xfrm>
        <a:graphic>
          <a:graphicData uri="http://schemas.openxmlformats.org/drawingml/2006/chart">
            <c:chart xmlns:c="http://schemas.openxmlformats.org/drawingml/2006/chart" xmlns:r="http://schemas.openxmlformats.org/officeDocument/2006/relationships" r:id="rId19"/>
          </a:graphicData>
        </a:graphic>
      </p:graphicFrame>
      <p:graphicFrame>
        <p:nvGraphicFramePr>
          <p:cNvPr id="1036" name="Chart 1035">
            <a:extLst>
              <a:ext uri="{FF2B5EF4-FFF2-40B4-BE49-F238E27FC236}">
                <a16:creationId xmlns:a16="http://schemas.microsoft.com/office/drawing/2014/main" id="{C0C80521-A049-88E5-D171-DD302331453A}"/>
              </a:ext>
            </a:extLst>
          </p:cNvPr>
          <p:cNvGraphicFramePr>
            <a:graphicFrameLocks/>
          </p:cNvGraphicFramePr>
          <p:nvPr>
            <p:extLst>
              <p:ext uri="{D42A27DB-BD31-4B8C-83A1-F6EECF244321}">
                <p14:modId xmlns:p14="http://schemas.microsoft.com/office/powerpoint/2010/main" val="3097008890"/>
              </p:ext>
            </p:extLst>
          </p:nvPr>
        </p:nvGraphicFramePr>
        <p:xfrm>
          <a:off x="15810619" y="12176403"/>
          <a:ext cx="3907347" cy="3970800"/>
        </p:xfrm>
        <a:graphic>
          <a:graphicData uri="http://schemas.openxmlformats.org/drawingml/2006/chart">
            <c:chart xmlns:c="http://schemas.openxmlformats.org/drawingml/2006/chart" xmlns:r="http://schemas.openxmlformats.org/officeDocument/2006/relationships" r:id="rId20"/>
          </a:graphicData>
        </a:graphic>
      </p:graphicFrame>
      <p:sp>
        <p:nvSpPr>
          <p:cNvPr id="1039" name="TextBox 1038">
            <a:extLst>
              <a:ext uri="{FF2B5EF4-FFF2-40B4-BE49-F238E27FC236}">
                <a16:creationId xmlns:a16="http://schemas.microsoft.com/office/drawing/2014/main" id="{4A69DD9A-7876-C091-ED60-1710F25BE671}"/>
              </a:ext>
            </a:extLst>
          </p:cNvPr>
          <p:cNvSpPr txBox="1"/>
          <p:nvPr/>
        </p:nvSpPr>
        <p:spPr>
          <a:xfrm>
            <a:off x="14687091" y="16219630"/>
            <a:ext cx="14603930" cy="830997"/>
          </a:xfrm>
          <a:prstGeom prst="rect">
            <a:avLst/>
          </a:prstGeom>
          <a:noFill/>
        </p:spPr>
        <p:txBody>
          <a:bodyPr wrap="square">
            <a:spAutoFit/>
          </a:bodyPr>
          <a:lstStyle/>
          <a:p>
            <a:pPr marL="0" marR="0" algn="just">
              <a:spcBef>
                <a:spcPts val="0"/>
              </a:spcBef>
              <a:spcAft>
                <a:spcPts val="0"/>
              </a:spcAft>
            </a:pP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Figure 7. </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Predicted trends of </a:t>
            </a: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(a)</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exchange current density, </a:t>
            </a: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(b) </a:t>
            </a:r>
            <a:r>
              <a:rPr lang="en-US" sz="2400" kern="1000" dirty="0">
                <a:latin typeface="Calibri" panose="020F0502020204030204" pitchFamily="34" charset="0"/>
                <a:ea typeface="Times New Roman" panose="02020603050405020304" pitchFamily="18" charset="0"/>
                <a:cs typeface="Calibri" panose="020F0502020204030204" pitchFamily="34" charset="0"/>
              </a:rPr>
              <a:t>apparent activation energy</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and </a:t>
            </a:r>
            <a:r>
              <a:rPr lang="en-US" sz="2400" b="1" kern="1000" dirty="0">
                <a:effectLst/>
                <a:latin typeface="Calibri" panose="020F0502020204030204" pitchFamily="34" charset="0"/>
                <a:ea typeface="Times New Roman" panose="02020603050405020304" pitchFamily="18" charset="0"/>
                <a:cs typeface="Calibri" panose="020F0502020204030204" pitchFamily="34" charset="0"/>
              </a:rPr>
              <a:t>(c)</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 apparent frequency factor with SoC assuming electron transfer is the rate determining step</a:t>
            </a:r>
          </a:p>
        </p:txBody>
      </p:sp>
      <p:grpSp>
        <p:nvGrpSpPr>
          <p:cNvPr id="1044" name="Group 1043">
            <a:extLst>
              <a:ext uri="{FF2B5EF4-FFF2-40B4-BE49-F238E27FC236}">
                <a16:creationId xmlns:a16="http://schemas.microsoft.com/office/drawing/2014/main" id="{6C4F67C5-645B-4059-5182-817BBA9FC212}"/>
              </a:ext>
            </a:extLst>
          </p:cNvPr>
          <p:cNvGrpSpPr/>
          <p:nvPr/>
        </p:nvGrpSpPr>
        <p:grpSpPr>
          <a:xfrm>
            <a:off x="15765219" y="26125932"/>
            <a:ext cx="7468816" cy="5621955"/>
            <a:chOff x="15764776" y="26058034"/>
            <a:chExt cx="7468816" cy="5621955"/>
          </a:xfrm>
        </p:grpSpPr>
        <p:pic>
          <p:nvPicPr>
            <p:cNvPr id="37" name="Picture 36" descr="Chart, scatter chart&#10;&#10;Description automatically generated">
              <a:extLst>
                <a:ext uri="{FF2B5EF4-FFF2-40B4-BE49-F238E27FC236}">
                  <a16:creationId xmlns:a16="http://schemas.microsoft.com/office/drawing/2014/main" id="{AF07310C-EEF3-4D66-A628-A60B0E0F4FFE}"/>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5764776" y="26058034"/>
              <a:ext cx="5891012" cy="5621955"/>
            </a:xfrm>
            <a:prstGeom prst="rect">
              <a:avLst/>
            </a:prstGeom>
            <a:noFill/>
            <a:ln>
              <a:noFill/>
            </a:ln>
          </p:spPr>
        </p:pic>
        <p:sp>
          <p:nvSpPr>
            <p:cNvPr id="1040" name="TextBox 1039">
              <a:extLst>
                <a:ext uri="{FF2B5EF4-FFF2-40B4-BE49-F238E27FC236}">
                  <a16:creationId xmlns:a16="http://schemas.microsoft.com/office/drawing/2014/main" id="{E534FFC3-9994-D2DC-F07C-FF156D88CEF6}"/>
                </a:ext>
              </a:extLst>
            </p:cNvPr>
            <p:cNvSpPr txBox="1"/>
            <p:nvPr/>
          </p:nvSpPr>
          <p:spPr>
            <a:xfrm>
              <a:off x="22590467" y="26224939"/>
              <a:ext cx="643125" cy="542456"/>
            </a:xfrm>
            <a:prstGeom prst="rect">
              <a:avLst/>
            </a:prstGeom>
            <a:noFill/>
          </p:spPr>
          <p:txBody>
            <a:bodyPr wrap="none" rtlCol="0">
              <a:spAutoFit/>
            </a:bodyPr>
            <a:lstStyle/>
            <a:p>
              <a:r>
                <a:rPr lang="en-US" dirty="0"/>
                <a:t>(b)</a:t>
              </a:r>
            </a:p>
          </p:txBody>
        </p:sp>
        <p:sp>
          <p:nvSpPr>
            <p:cNvPr id="1042" name="TextBox 1041">
              <a:extLst>
                <a:ext uri="{FF2B5EF4-FFF2-40B4-BE49-F238E27FC236}">
                  <a16:creationId xmlns:a16="http://schemas.microsoft.com/office/drawing/2014/main" id="{CCFFEDC4-DAC5-1AF0-5AC7-51D5DF2F46B6}"/>
                </a:ext>
              </a:extLst>
            </p:cNvPr>
            <p:cNvSpPr txBox="1"/>
            <p:nvPr/>
          </p:nvSpPr>
          <p:spPr>
            <a:xfrm>
              <a:off x="16570447" y="26212183"/>
              <a:ext cx="643125" cy="547881"/>
            </a:xfrm>
            <a:prstGeom prst="rect">
              <a:avLst/>
            </a:prstGeom>
            <a:noFill/>
          </p:spPr>
          <p:txBody>
            <a:bodyPr wrap="none" rtlCol="0">
              <a:spAutoFit/>
            </a:bodyPr>
            <a:lstStyle/>
            <a:p>
              <a:r>
                <a:rPr lang="en-US" dirty="0"/>
                <a:t>(a)</a:t>
              </a:r>
            </a:p>
          </p:txBody>
        </p:sp>
      </p:grpSp>
      <p:sp>
        <p:nvSpPr>
          <p:cNvPr id="1045" name="TextBox 1044">
            <a:extLst>
              <a:ext uri="{FF2B5EF4-FFF2-40B4-BE49-F238E27FC236}">
                <a16:creationId xmlns:a16="http://schemas.microsoft.com/office/drawing/2014/main" id="{8F0EEB8A-7C06-E136-7792-48A43E036E45}"/>
              </a:ext>
            </a:extLst>
          </p:cNvPr>
          <p:cNvSpPr txBox="1"/>
          <p:nvPr/>
        </p:nvSpPr>
        <p:spPr>
          <a:xfrm>
            <a:off x="29751542" y="10287000"/>
            <a:ext cx="13830805" cy="1200329"/>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10. </a:t>
            </a:r>
            <a:r>
              <a:rPr lang="en-US" sz="2400" dirty="0">
                <a:solidFill>
                  <a:srgbClr val="000000"/>
                </a:solidFill>
                <a:latin typeface="Calibri" panose="020F0502020204030204" pitchFamily="34" charset="0"/>
                <a:cs typeface="Calibri" panose="020F0502020204030204" pitchFamily="34" charset="0"/>
              </a:rPr>
              <a:t>Correlation between </a:t>
            </a:r>
            <a:r>
              <a:rPr lang="en-US" sz="2400" i="1" dirty="0">
                <a:solidFill>
                  <a:srgbClr val="000000"/>
                </a:solidFill>
                <a:latin typeface="Calibri" panose="020F0502020204030204" pitchFamily="34" charset="0"/>
                <a:cs typeface="Calibri" panose="020F0502020204030204" pitchFamily="34" charset="0"/>
              </a:rPr>
              <a:t>d</a:t>
            </a:r>
            <a:r>
              <a:rPr lang="en-US" sz="2400" dirty="0">
                <a:solidFill>
                  <a:srgbClr val="000000"/>
                </a:solidFill>
                <a:latin typeface="Calibri" panose="020F0502020204030204" pitchFamily="34" charset="0"/>
                <a:cs typeface="Calibri" panose="020F0502020204030204" pitchFamily="34" charset="0"/>
              </a:rPr>
              <a:t>-band center and kinetics of different inner-sphere redox couples: </a:t>
            </a:r>
            <a:r>
              <a:rPr lang="en-US" sz="2400" b="1" dirty="0">
                <a:solidFill>
                  <a:srgbClr val="000000"/>
                </a:solidFill>
                <a:latin typeface="Calibri" panose="020F0502020204030204" pitchFamily="34" charset="0"/>
                <a:cs typeface="Calibri" panose="020F0502020204030204" pitchFamily="34" charset="0"/>
              </a:rPr>
              <a:t>(a) </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V</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kern="1000" dirty="0">
                <a:effectLst/>
                <a:latin typeface="Calibri" panose="020F0502020204030204" pitchFamily="34" charset="0"/>
                <a:ea typeface="Times New Roman" panose="02020603050405020304" pitchFamily="18" charset="0"/>
                <a:cs typeface="Calibri" panose="020F0502020204030204" pitchFamily="34" charset="0"/>
              </a:rPr>
              <a:t>/V</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3+</a:t>
            </a:r>
            <a:r>
              <a:rPr lang="en-US" sz="2400" kern="1000" baseline="30000" dirty="0">
                <a:latin typeface="Calibri" panose="020F0502020204030204" pitchFamily="34" charset="0"/>
                <a:ea typeface="Times New Roman" panose="02020603050405020304" pitchFamily="18" charset="0"/>
                <a:cs typeface="Calibri" panose="020F0502020204030204" pitchFamily="34" charset="0"/>
              </a:rPr>
              <a:t> </a:t>
            </a:r>
            <a:r>
              <a:rPr lang="en-US" sz="2400" dirty="0">
                <a:solidFill>
                  <a:srgbClr val="000000"/>
                </a:solidFill>
                <a:latin typeface="Calibri" panose="020F0502020204030204" pitchFamily="34" charset="0"/>
                <a:cs typeface="Calibri" panose="020F0502020204030204" pitchFamily="34" charset="0"/>
              </a:rPr>
              <a:t>in H</a:t>
            </a:r>
            <a:r>
              <a:rPr lang="en-US" sz="2400" baseline="-25000" dirty="0">
                <a:solidFill>
                  <a:srgbClr val="000000"/>
                </a:solidFill>
                <a:latin typeface="Calibri" panose="020F0502020204030204" pitchFamily="34"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SO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a:t>
            </a:r>
            <a:r>
              <a:rPr lang="en-US" sz="2400" b="1" dirty="0">
                <a:solidFill>
                  <a:srgbClr val="000000"/>
                </a:solidFill>
                <a:latin typeface="Calibri" panose="020F0502020204030204" pitchFamily="34" charset="0"/>
                <a:cs typeface="Calibri" panose="020F0502020204030204" pitchFamily="34" charset="0"/>
              </a:rPr>
              <a:t>(b) </a:t>
            </a:r>
            <a:r>
              <a:rPr lang="en-US" sz="2400" dirty="0">
                <a:solidFill>
                  <a:srgbClr val="000000"/>
                </a:solidFill>
                <a:latin typeface="Calibri" panose="020F0502020204030204" pitchFamily="34" charset="0"/>
                <a:cs typeface="Calibri" panose="020F0502020204030204" pitchFamily="34" charset="0"/>
              </a:rPr>
              <a:t>Cr</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/Cr</a:t>
            </a:r>
            <a:r>
              <a:rPr lang="en-US" sz="2400" kern="1000" baseline="30000" dirty="0">
                <a:solidFill>
                  <a:srgbClr val="000000"/>
                </a:solidFill>
                <a:latin typeface="Calibri" panose="020F0502020204030204" pitchFamily="34" charset="0"/>
                <a:cs typeface="Calibri" panose="020F0502020204030204" pitchFamily="34" charset="0"/>
              </a:rPr>
              <a:t>3</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2400" dirty="0">
                <a:solidFill>
                  <a:srgbClr val="000000"/>
                </a:solidFill>
                <a:latin typeface="Calibri" panose="020F0502020204030204" pitchFamily="34" charset="0"/>
                <a:cs typeface="Calibri" panose="020F0502020204030204" pitchFamily="34" charset="0"/>
              </a:rPr>
              <a:t> in NaClO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a:t>
            </a:r>
            <a:r>
              <a:rPr lang="en-US" sz="2400" b="1" dirty="0">
                <a:solidFill>
                  <a:srgbClr val="000000"/>
                </a:solidFill>
                <a:latin typeface="Calibri" panose="020F0502020204030204" pitchFamily="34" charset="0"/>
                <a:cs typeface="Calibri" panose="020F0502020204030204" pitchFamily="34" charset="0"/>
              </a:rPr>
              <a:t>(c) </a:t>
            </a:r>
            <a:r>
              <a:rPr lang="en-US" sz="2400" dirty="0">
                <a:solidFill>
                  <a:srgbClr val="000000"/>
                </a:solidFill>
                <a:latin typeface="Calibri" panose="020F0502020204030204" pitchFamily="34" charset="0"/>
                <a:cs typeface="Calibri" panose="020F0502020204030204" pitchFamily="34" charset="0"/>
              </a:rPr>
              <a:t>Co</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/Co</a:t>
            </a:r>
            <a:r>
              <a:rPr lang="en-US" sz="2400" kern="1000" baseline="30000" dirty="0">
                <a:solidFill>
                  <a:srgbClr val="000000"/>
                </a:solidFill>
                <a:latin typeface="Calibri" panose="020F0502020204030204" pitchFamily="34" charset="0"/>
                <a:cs typeface="Calibri" panose="020F0502020204030204" pitchFamily="34" charset="0"/>
              </a:rPr>
              <a:t>3</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 </a:t>
            </a:r>
            <a:r>
              <a:rPr lang="en-US" sz="2400" dirty="0">
                <a:solidFill>
                  <a:srgbClr val="000000"/>
                </a:solidFill>
                <a:latin typeface="Calibri" panose="020F0502020204030204" pitchFamily="34" charset="0"/>
                <a:cs typeface="Calibri" panose="020F0502020204030204" pitchFamily="34" charset="0"/>
              </a:rPr>
              <a:t>in NaClO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 HClO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and </a:t>
            </a:r>
            <a:r>
              <a:rPr lang="en-US" sz="2400" b="1" dirty="0">
                <a:solidFill>
                  <a:srgbClr val="000000"/>
                </a:solidFill>
                <a:latin typeface="Calibri" panose="020F0502020204030204" pitchFamily="34" charset="0"/>
                <a:cs typeface="Calibri" panose="020F0502020204030204" pitchFamily="34" charset="0"/>
              </a:rPr>
              <a:t>(d) </a:t>
            </a:r>
            <a:r>
              <a:rPr lang="en-US" sz="2400" dirty="0">
                <a:solidFill>
                  <a:srgbClr val="000000"/>
                </a:solidFill>
                <a:latin typeface="Calibri" panose="020F0502020204030204" pitchFamily="34" charset="0"/>
                <a:cs typeface="Calibri" panose="020F0502020204030204" pitchFamily="34" charset="0"/>
              </a:rPr>
              <a:t>Fe</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/Fe</a:t>
            </a:r>
            <a:r>
              <a:rPr lang="en-US" sz="2400" kern="1000" baseline="30000" dirty="0">
                <a:solidFill>
                  <a:srgbClr val="000000"/>
                </a:solidFill>
                <a:latin typeface="Calibri" panose="020F0502020204030204" pitchFamily="34" charset="0"/>
                <a:cs typeface="Calibri" panose="020F0502020204030204" pitchFamily="34" charset="0"/>
              </a:rPr>
              <a:t>3</a:t>
            </a:r>
            <a:r>
              <a:rPr lang="en-US" sz="2400" kern="1000" baseline="30000" dirty="0">
                <a:effectLst/>
                <a:latin typeface="Calibri" panose="020F0502020204030204" pitchFamily="34" charset="0"/>
                <a:ea typeface="Times New Roman" panose="02020603050405020304" pitchFamily="18" charset="0"/>
                <a:cs typeface="Calibri" panose="020F0502020204030204" pitchFamily="34" charset="0"/>
              </a:rPr>
              <a:t>+</a:t>
            </a:r>
            <a:r>
              <a:rPr lang="en-US" sz="2400" dirty="0">
                <a:solidFill>
                  <a:srgbClr val="000000"/>
                </a:solidFill>
                <a:latin typeface="Calibri" panose="020F0502020204030204" pitchFamily="34" charset="0"/>
                <a:cs typeface="Calibri" panose="020F0502020204030204" pitchFamily="34" charset="0"/>
              </a:rPr>
              <a:t> in K</a:t>
            </a:r>
            <a:r>
              <a:rPr lang="en-US" sz="2400" baseline="-25000" dirty="0">
                <a:solidFill>
                  <a:srgbClr val="000000"/>
                </a:solidFill>
                <a:latin typeface="Calibri" panose="020F0502020204030204" pitchFamily="34"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SO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 H</a:t>
            </a:r>
            <a:r>
              <a:rPr lang="en-US" sz="2400" baseline="-25000" dirty="0">
                <a:solidFill>
                  <a:srgbClr val="000000"/>
                </a:solidFill>
                <a:latin typeface="Calibri" panose="020F0502020204030204" pitchFamily="34"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SO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(b-d taken from the literature)</a:t>
            </a:r>
            <a:endParaRPr lang="en-US" sz="2400" dirty="0">
              <a:latin typeface="Calibri" panose="020F0502020204030204" pitchFamily="34" charset="0"/>
              <a:cs typeface="Calibri" panose="020F0502020204030204" pitchFamily="34" charset="0"/>
            </a:endParaRPr>
          </a:p>
        </p:txBody>
      </p:sp>
      <p:grpSp>
        <p:nvGrpSpPr>
          <p:cNvPr id="81" name="Group 80">
            <a:extLst>
              <a:ext uri="{FF2B5EF4-FFF2-40B4-BE49-F238E27FC236}">
                <a16:creationId xmlns:a16="http://schemas.microsoft.com/office/drawing/2014/main" id="{DCF0D201-EE02-06CB-FCF3-3AA0E5AA6C4C}"/>
              </a:ext>
            </a:extLst>
          </p:cNvPr>
          <p:cNvGrpSpPr/>
          <p:nvPr/>
        </p:nvGrpSpPr>
        <p:grpSpPr>
          <a:xfrm>
            <a:off x="15231767" y="6604306"/>
            <a:ext cx="13031929" cy="4517053"/>
            <a:chOff x="15258363" y="6529032"/>
            <a:chExt cx="13031929" cy="4517053"/>
          </a:xfrm>
        </p:grpSpPr>
        <p:graphicFrame>
          <p:nvGraphicFramePr>
            <p:cNvPr id="66" name="Chart 65">
              <a:extLst>
                <a:ext uri="{FF2B5EF4-FFF2-40B4-BE49-F238E27FC236}">
                  <a16:creationId xmlns:a16="http://schemas.microsoft.com/office/drawing/2014/main" id="{F385293C-6FCF-4DF5-475A-C671AAB7A38E}"/>
                </a:ext>
              </a:extLst>
            </p:cNvPr>
            <p:cNvGraphicFramePr>
              <a:graphicFrameLocks/>
            </p:cNvGraphicFramePr>
            <p:nvPr>
              <p:extLst>
                <p:ext uri="{D42A27DB-BD31-4B8C-83A1-F6EECF244321}">
                  <p14:modId xmlns:p14="http://schemas.microsoft.com/office/powerpoint/2010/main" val="1280128407"/>
                </p:ext>
              </p:extLst>
            </p:nvPr>
          </p:nvGraphicFramePr>
          <p:xfrm>
            <a:off x="15258363" y="6703838"/>
            <a:ext cx="5076507" cy="4235292"/>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85" name="Chart 84">
              <a:extLst>
                <a:ext uri="{FF2B5EF4-FFF2-40B4-BE49-F238E27FC236}">
                  <a16:creationId xmlns:a16="http://schemas.microsoft.com/office/drawing/2014/main" id="{39AC5E1B-197A-B086-7B55-C49673DF8F54}"/>
                </a:ext>
              </a:extLst>
            </p:cNvPr>
            <p:cNvGraphicFramePr>
              <a:graphicFrameLocks/>
            </p:cNvGraphicFramePr>
            <p:nvPr>
              <p:extLst>
                <p:ext uri="{D42A27DB-BD31-4B8C-83A1-F6EECF244321}">
                  <p14:modId xmlns:p14="http://schemas.microsoft.com/office/powerpoint/2010/main" val="3108581557"/>
                </p:ext>
              </p:extLst>
            </p:nvPr>
          </p:nvGraphicFramePr>
          <p:xfrm>
            <a:off x="19777238" y="6810793"/>
            <a:ext cx="4174737" cy="4235292"/>
          </p:xfrm>
          <a:graphic>
            <a:graphicData uri="http://schemas.openxmlformats.org/drawingml/2006/chart">
              <c:chart xmlns:c="http://schemas.openxmlformats.org/drawingml/2006/chart" xmlns:r="http://schemas.openxmlformats.org/officeDocument/2006/relationships" r:id="rId23"/>
            </a:graphicData>
          </a:graphic>
        </p:graphicFrame>
        <p:sp>
          <p:nvSpPr>
            <p:cNvPr id="122" name="TextBox 121">
              <a:extLst>
                <a:ext uri="{FF2B5EF4-FFF2-40B4-BE49-F238E27FC236}">
                  <a16:creationId xmlns:a16="http://schemas.microsoft.com/office/drawing/2014/main" id="{B53D0BEE-D5C1-0869-314F-893C1E0C091F}"/>
                </a:ext>
              </a:extLst>
            </p:cNvPr>
            <p:cNvSpPr txBox="1"/>
            <p:nvPr/>
          </p:nvSpPr>
          <p:spPr>
            <a:xfrm>
              <a:off x="15332092" y="6529032"/>
              <a:ext cx="643125" cy="542456"/>
            </a:xfrm>
            <a:prstGeom prst="rect">
              <a:avLst/>
            </a:prstGeom>
            <a:noFill/>
          </p:spPr>
          <p:txBody>
            <a:bodyPr wrap="none" rtlCol="0">
              <a:spAutoFit/>
            </a:bodyPr>
            <a:lstStyle/>
            <a:p>
              <a:r>
                <a:rPr lang="en-US" dirty="0"/>
                <a:t>(a)</a:t>
              </a:r>
            </a:p>
          </p:txBody>
        </p:sp>
        <p:sp>
          <p:nvSpPr>
            <p:cNvPr id="125" name="TextBox 124">
              <a:extLst>
                <a:ext uri="{FF2B5EF4-FFF2-40B4-BE49-F238E27FC236}">
                  <a16:creationId xmlns:a16="http://schemas.microsoft.com/office/drawing/2014/main" id="{7FBD04A1-64B9-697E-B085-E3CB9DF3ED88}"/>
                </a:ext>
              </a:extLst>
            </p:cNvPr>
            <p:cNvSpPr txBox="1"/>
            <p:nvPr/>
          </p:nvSpPr>
          <p:spPr>
            <a:xfrm>
              <a:off x="19627506" y="6536810"/>
              <a:ext cx="643125" cy="542456"/>
            </a:xfrm>
            <a:prstGeom prst="rect">
              <a:avLst/>
            </a:prstGeom>
            <a:noFill/>
          </p:spPr>
          <p:txBody>
            <a:bodyPr wrap="none" rtlCol="0">
              <a:spAutoFit/>
            </a:bodyPr>
            <a:lstStyle/>
            <a:p>
              <a:r>
                <a:rPr lang="en-US" dirty="0"/>
                <a:t>(b)</a:t>
              </a:r>
            </a:p>
          </p:txBody>
        </p:sp>
        <p:sp>
          <p:nvSpPr>
            <p:cNvPr id="127" name="TextBox 126">
              <a:extLst>
                <a:ext uri="{FF2B5EF4-FFF2-40B4-BE49-F238E27FC236}">
                  <a16:creationId xmlns:a16="http://schemas.microsoft.com/office/drawing/2014/main" id="{500D7BF3-604D-D44C-3E10-F33835953025}"/>
                </a:ext>
              </a:extLst>
            </p:cNvPr>
            <p:cNvSpPr txBox="1"/>
            <p:nvPr/>
          </p:nvSpPr>
          <p:spPr>
            <a:xfrm>
              <a:off x="23837914" y="6544144"/>
              <a:ext cx="622286" cy="542456"/>
            </a:xfrm>
            <a:prstGeom prst="rect">
              <a:avLst/>
            </a:prstGeom>
            <a:noFill/>
          </p:spPr>
          <p:txBody>
            <a:bodyPr wrap="none" rtlCol="0">
              <a:spAutoFit/>
            </a:bodyPr>
            <a:lstStyle/>
            <a:p>
              <a:r>
                <a:rPr lang="en-US" dirty="0"/>
                <a:t>(c)</a:t>
              </a:r>
            </a:p>
          </p:txBody>
        </p:sp>
        <p:graphicFrame>
          <p:nvGraphicFramePr>
            <p:cNvPr id="1029" name="Chart 1028">
              <a:extLst>
                <a:ext uri="{FF2B5EF4-FFF2-40B4-BE49-F238E27FC236}">
                  <a16:creationId xmlns:a16="http://schemas.microsoft.com/office/drawing/2014/main" id="{E0CA7F0A-5D1C-BAB4-3F85-60D6DAE74C7A}"/>
                </a:ext>
              </a:extLst>
            </p:cNvPr>
            <p:cNvGraphicFramePr>
              <a:graphicFrameLocks/>
            </p:cNvGraphicFramePr>
            <p:nvPr>
              <p:extLst>
                <p:ext uri="{D42A27DB-BD31-4B8C-83A1-F6EECF244321}">
                  <p14:modId xmlns:p14="http://schemas.microsoft.com/office/powerpoint/2010/main" val="51621254"/>
                </p:ext>
              </p:extLst>
            </p:nvPr>
          </p:nvGraphicFramePr>
          <p:xfrm>
            <a:off x="23928980" y="6725128"/>
            <a:ext cx="4361312" cy="4206831"/>
          </p:xfrm>
          <a:graphic>
            <a:graphicData uri="http://schemas.openxmlformats.org/drawingml/2006/chart">
              <c:chart xmlns:c="http://schemas.openxmlformats.org/drawingml/2006/chart" xmlns:r="http://schemas.openxmlformats.org/officeDocument/2006/relationships" r:id="rId24"/>
            </a:graphicData>
          </a:graphic>
        </p:graphicFrame>
        <p:sp>
          <p:nvSpPr>
            <p:cNvPr id="36" name="TextBox 35">
              <a:extLst>
                <a:ext uri="{FF2B5EF4-FFF2-40B4-BE49-F238E27FC236}">
                  <a16:creationId xmlns:a16="http://schemas.microsoft.com/office/drawing/2014/main" id="{23DDDB9B-B421-EA2A-5875-B048B0C17F82}"/>
                </a:ext>
              </a:extLst>
            </p:cNvPr>
            <p:cNvSpPr txBox="1"/>
            <p:nvPr/>
          </p:nvSpPr>
          <p:spPr>
            <a:xfrm>
              <a:off x="24323040" y="10177046"/>
              <a:ext cx="470000"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0.1</a:t>
              </a:r>
            </a:p>
          </p:txBody>
        </p:sp>
        <p:sp>
          <p:nvSpPr>
            <p:cNvPr id="38" name="TextBox 37">
              <a:extLst>
                <a:ext uri="{FF2B5EF4-FFF2-40B4-BE49-F238E27FC236}">
                  <a16:creationId xmlns:a16="http://schemas.microsoft.com/office/drawing/2014/main" id="{A314FB89-03D2-0C6B-84CA-1C1A27FC36E0}"/>
                </a:ext>
              </a:extLst>
            </p:cNvPr>
            <p:cNvSpPr txBox="1"/>
            <p:nvPr/>
          </p:nvSpPr>
          <p:spPr>
            <a:xfrm>
              <a:off x="24323040" y="9516082"/>
              <a:ext cx="412292"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10</a:t>
              </a:r>
              <a:endParaRPr lang="en-US" sz="1600" baseline="30000" dirty="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1898B61B-4EF8-0BEA-D272-22BCD9F17036}"/>
                </a:ext>
              </a:extLst>
            </p:cNvPr>
            <p:cNvSpPr txBox="1"/>
            <p:nvPr/>
          </p:nvSpPr>
          <p:spPr>
            <a:xfrm>
              <a:off x="24323040" y="8861389"/>
              <a:ext cx="48763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10</a:t>
              </a:r>
              <a:r>
                <a:rPr lang="en-US" sz="1600" baseline="30000" dirty="0">
                  <a:latin typeface="Arial" panose="020B0604020202020204" pitchFamily="34" charset="0"/>
                  <a:cs typeface="Arial" panose="020B0604020202020204" pitchFamily="34" charset="0"/>
                </a:rPr>
                <a:t>3</a:t>
              </a:r>
            </a:p>
          </p:txBody>
        </p:sp>
        <p:sp>
          <p:nvSpPr>
            <p:cNvPr id="40" name="TextBox 39">
              <a:extLst>
                <a:ext uri="{FF2B5EF4-FFF2-40B4-BE49-F238E27FC236}">
                  <a16:creationId xmlns:a16="http://schemas.microsoft.com/office/drawing/2014/main" id="{F5C3F890-ABC0-AA5D-0A6E-2C33F93DF1D9}"/>
                </a:ext>
              </a:extLst>
            </p:cNvPr>
            <p:cNvSpPr txBox="1"/>
            <p:nvPr/>
          </p:nvSpPr>
          <p:spPr>
            <a:xfrm>
              <a:off x="24323040" y="8303129"/>
              <a:ext cx="48763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10</a:t>
              </a:r>
              <a:r>
                <a:rPr lang="en-US" sz="1600" baseline="30000" dirty="0">
                  <a:latin typeface="Arial" panose="020B0604020202020204" pitchFamily="34" charset="0"/>
                  <a:cs typeface="Arial" panose="020B0604020202020204" pitchFamily="34" charset="0"/>
                </a:rPr>
                <a:t>5</a:t>
              </a:r>
            </a:p>
          </p:txBody>
        </p:sp>
        <p:sp>
          <p:nvSpPr>
            <p:cNvPr id="41" name="TextBox 40">
              <a:extLst>
                <a:ext uri="{FF2B5EF4-FFF2-40B4-BE49-F238E27FC236}">
                  <a16:creationId xmlns:a16="http://schemas.microsoft.com/office/drawing/2014/main" id="{FFDC77B4-B195-9E07-B27B-F1F6FC084C96}"/>
                </a:ext>
              </a:extLst>
            </p:cNvPr>
            <p:cNvSpPr txBox="1"/>
            <p:nvPr/>
          </p:nvSpPr>
          <p:spPr>
            <a:xfrm>
              <a:off x="24323040" y="7680877"/>
              <a:ext cx="48763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10</a:t>
              </a:r>
              <a:r>
                <a:rPr lang="en-US" sz="1600" baseline="30000" dirty="0">
                  <a:latin typeface="Arial" panose="020B0604020202020204" pitchFamily="34" charset="0"/>
                  <a:cs typeface="Arial" panose="020B0604020202020204" pitchFamily="34" charset="0"/>
                </a:rPr>
                <a:t>7</a:t>
              </a:r>
            </a:p>
          </p:txBody>
        </p:sp>
        <p:sp>
          <p:nvSpPr>
            <p:cNvPr id="52" name="TextBox 51">
              <a:extLst>
                <a:ext uri="{FF2B5EF4-FFF2-40B4-BE49-F238E27FC236}">
                  <a16:creationId xmlns:a16="http://schemas.microsoft.com/office/drawing/2014/main" id="{DA414386-E53B-380B-8BBF-AAC91CEA625F}"/>
                </a:ext>
              </a:extLst>
            </p:cNvPr>
            <p:cNvSpPr txBox="1"/>
            <p:nvPr/>
          </p:nvSpPr>
          <p:spPr>
            <a:xfrm>
              <a:off x="24323040" y="7043160"/>
              <a:ext cx="48763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10</a:t>
              </a:r>
              <a:r>
                <a:rPr lang="en-US" sz="1600" baseline="30000" dirty="0">
                  <a:latin typeface="Arial" panose="020B0604020202020204" pitchFamily="34" charset="0"/>
                  <a:cs typeface="Arial" panose="020B0604020202020204" pitchFamily="34" charset="0"/>
                </a:rPr>
                <a:t>9</a:t>
              </a:r>
            </a:p>
          </p:txBody>
        </p:sp>
      </p:grpSp>
      <p:grpSp>
        <p:nvGrpSpPr>
          <p:cNvPr id="79" name="Group 78">
            <a:extLst>
              <a:ext uri="{FF2B5EF4-FFF2-40B4-BE49-F238E27FC236}">
                <a16:creationId xmlns:a16="http://schemas.microsoft.com/office/drawing/2014/main" id="{94BD3246-15E1-8C35-F3CF-FE3BC2A89BA8}"/>
              </a:ext>
            </a:extLst>
          </p:cNvPr>
          <p:cNvGrpSpPr/>
          <p:nvPr/>
        </p:nvGrpSpPr>
        <p:grpSpPr>
          <a:xfrm>
            <a:off x="29737104" y="6305615"/>
            <a:ext cx="13827022" cy="3905185"/>
            <a:chOff x="29753879" y="6019800"/>
            <a:chExt cx="13827022" cy="3905185"/>
          </a:xfrm>
        </p:grpSpPr>
        <p:sp>
          <p:nvSpPr>
            <p:cNvPr id="69" name="TextBox 68">
              <a:extLst>
                <a:ext uri="{FF2B5EF4-FFF2-40B4-BE49-F238E27FC236}">
                  <a16:creationId xmlns:a16="http://schemas.microsoft.com/office/drawing/2014/main" id="{B65EACAE-286B-1952-9F62-6797FE3289F7}"/>
                </a:ext>
              </a:extLst>
            </p:cNvPr>
            <p:cNvSpPr txBox="1"/>
            <p:nvPr/>
          </p:nvSpPr>
          <p:spPr>
            <a:xfrm>
              <a:off x="29843604" y="6019800"/>
              <a:ext cx="561372" cy="461665"/>
            </a:xfrm>
            <a:prstGeom prst="rect">
              <a:avLst/>
            </a:prstGeom>
            <a:noFill/>
          </p:spPr>
          <p:txBody>
            <a:bodyPr wrap="none" rtlCol="0">
              <a:spAutoFit/>
            </a:bodyPr>
            <a:lstStyle/>
            <a:p>
              <a:r>
                <a:rPr lang="en-US" sz="2400" dirty="0"/>
                <a:t>(a)</a:t>
              </a:r>
            </a:p>
          </p:txBody>
        </p:sp>
        <p:sp>
          <p:nvSpPr>
            <p:cNvPr id="70" name="TextBox 69">
              <a:extLst>
                <a:ext uri="{FF2B5EF4-FFF2-40B4-BE49-F238E27FC236}">
                  <a16:creationId xmlns:a16="http://schemas.microsoft.com/office/drawing/2014/main" id="{A82BD69D-84FE-52D4-8A4E-ECBF4AD82F40}"/>
                </a:ext>
              </a:extLst>
            </p:cNvPr>
            <p:cNvSpPr txBox="1"/>
            <p:nvPr/>
          </p:nvSpPr>
          <p:spPr>
            <a:xfrm>
              <a:off x="33291959" y="6019800"/>
              <a:ext cx="561372" cy="461665"/>
            </a:xfrm>
            <a:prstGeom prst="rect">
              <a:avLst/>
            </a:prstGeom>
            <a:noFill/>
          </p:spPr>
          <p:txBody>
            <a:bodyPr wrap="none" rtlCol="0">
              <a:spAutoFit/>
            </a:bodyPr>
            <a:lstStyle/>
            <a:p>
              <a:r>
                <a:rPr lang="en-US" sz="2400" dirty="0"/>
                <a:t>(b)</a:t>
              </a:r>
            </a:p>
          </p:txBody>
        </p:sp>
        <p:sp>
          <p:nvSpPr>
            <p:cNvPr id="71" name="TextBox 70">
              <a:extLst>
                <a:ext uri="{FF2B5EF4-FFF2-40B4-BE49-F238E27FC236}">
                  <a16:creationId xmlns:a16="http://schemas.microsoft.com/office/drawing/2014/main" id="{10E12EBF-9052-D61A-1F25-754A06E67A96}"/>
                </a:ext>
              </a:extLst>
            </p:cNvPr>
            <p:cNvSpPr txBox="1"/>
            <p:nvPr/>
          </p:nvSpPr>
          <p:spPr>
            <a:xfrm>
              <a:off x="36686331" y="6019800"/>
              <a:ext cx="543739" cy="461665"/>
            </a:xfrm>
            <a:prstGeom prst="rect">
              <a:avLst/>
            </a:prstGeom>
            <a:noFill/>
          </p:spPr>
          <p:txBody>
            <a:bodyPr wrap="none" rtlCol="0">
              <a:spAutoFit/>
            </a:bodyPr>
            <a:lstStyle/>
            <a:p>
              <a:r>
                <a:rPr lang="en-US" sz="2400" dirty="0"/>
                <a:t>(c)</a:t>
              </a:r>
            </a:p>
          </p:txBody>
        </p:sp>
        <p:sp>
          <p:nvSpPr>
            <p:cNvPr id="72" name="TextBox 71">
              <a:extLst>
                <a:ext uri="{FF2B5EF4-FFF2-40B4-BE49-F238E27FC236}">
                  <a16:creationId xmlns:a16="http://schemas.microsoft.com/office/drawing/2014/main" id="{1AC8C16E-F740-0756-73E3-9F88004DE968}"/>
                </a:ext>
              </a:extLst>
            </p:cNvPr>
            <p:cNvSpPr txBox="1"/>
            <p:nvPr/>
          </p:nvSpPr>
          <p:spPr>
            <a:xfrm>
              <a:off x="40005000" y="6019800"/>
              <a:ext cx="561372" cy="461665"/>
            </a:xfrm>
            <a:prstGeom prst="rect">
              <a:avLst/>
            </a:prstGeom>
            <a:noFill/>
          </p:spPr>
          <p:txBody>
            <a:bodyPr wrap="none" rtlCol="0">
              <a:spAutoFit/>
            </a:bodyPr>
            <a:lstStyle/>
            <a:p>
              <a:r>
                <a:rPr lang="en-US" sz="2400" dirty="0"/>
                <a:t>(d)</a:t>
              </a:r>
            </a:p>
          </p:txBody>
        </p:sp>
        <p:pic>
          <p:nvPicPr>
            <p:cNvPr id="74" name="Picture 73">
              <a:extLst>
                <a:ext uri="{FF2B5EF4-FFF2-40B4-BE49-F238E27FC236}">
                  <a16:creationId xmlns:a16="http://schemas.microsoft.com/office/drawing/2014/main" id="{25C1A6C8-B5C8-D694-7F10-D27CD3C73C78}"/>
                </a:ext>
              </a:extLst>
            </p:cNvPr>
            <p:cNvPicPr>
              <a:picLocks noChangeAspect="1"/>
            </p:cNvPicPr>
            <p:nvPr/>
          </p:nvPicPr>
          <p:blipFill>
            <a:blip r:embed="rId25"/>
            <a:stretch>
              <a:fillRect/>
            </a:stretch>
          </p:blipFill>
          <p:spPr>
            <a:xfrm>
              <a:off x="29753879" y="6387840"/>
              <a:ext cx="13827022" cy="3537145"/>
            </a:xfrm>
            <a:prstGeom prst="rect">
              <a:avLst/>
            </a:prstGeom>
          </p:spPr>
        </p:pic>
      </p:grpSp>
      <p:sp>
        <p:nvSpPr>
          <p:cNvPr id="77" name="TextBox 76">
            <a:extLst>
              <a:ext uri="{FF2B5EF4-FFF2-40B4-BE49-F238E27FC236}">
                <a16:creationId xmlns:a16="http://schemas.microsoft.com/office/drawing/2014/main" id="{E447D3EF-8BA7-327A-98B2-B5B5CB712E47}"/>
              </a:ext>
            </a:extLst>
          </p:cNvPr>
          <p:cNvSpPr txBox="1"/>
          <p:nvPr/>
        </p:nvSpPr>
        <p:spPr>
          <a:xfrm>
            <a:off x="31436836" y="13719697"/>
            <a:ext cx="561372" cy="461665"/>
          </a:xfrm>
          <a:prstGeom prst="rect">
            <a:avLst/>
          </a:prstGeom>
          <a:noFill/>
        </p:spPr>
        <p:txBody>
          <a:bodyPr wrap="none" rtlCol="0">
            <a:spAutoFit/>
          </a:bodyPr>
          <a:lstStyle/>
          <a:p>
            <a:r>
              <a:rPr lang="en-US" sz="2400" dirty="0"/>
              <a:t>(a)</a:t>
            </a:r>
          </a:p>
        </p:txBody>
      </p:sp>
      <p:sp>
        <p:nvSpPr>
          <p:cNvPr id="78" name="TextBox 77">
            <a:extLst>
              <a:ext uri="{FF2B5EF4-FFF2-40B4-BE49-F238E27FC236}">
                <a16:creationId xmlns:a16="http://schemas.microsoft.com/office/drawing/2014/main" id="{FD3562EB-FA05-CD8A-9FB5-1A36EDDF2B52}"/>
              </a:ext>
            </a:extLst>
          </p:cNvPr>
          <p:cNvSpPr txBox="1"/>
          <p:nvPr/>
        </p:nvSpPr>
        <p:spPr>
          <a:xfrm>
            <a:off x="31436836" y="16970040"/>
            <a:ext cx="561372" cy="461665"/>
          </a:xfrm>
          <a:prstGeom prst="rect">
            <a:avLst/>
          </a:prstGeom>
          <a:noFill/>
        </p:spPr>
        <p:txBody>
          <a:bodyPr wrap="none" rtlCol="0">
            <a:spAutoFit/>
          </a:bodyPr>
          <a:lstStyle/>
          <a:p>
            <a:r>
              <a:rPr lang="en-US" sz="2400" dirty="0"/>
              <a:t>(b)</a:t>
            </a:r>
          </a:p>
        </p:txBody>
      </p:sp>
      <p:sp>
        <p:nvSpPr>
          <p:cNvPr id="116" name="TextBox 115">
            <a:extLst>
              <a:ext uri="{FF2B5EF4-FFF2-40B4-BE49-F238E27FC236}">
                <a16:creationId xmlns:a16="http://schemas.microsoft.com/office/drawing/2014/main" id="{DB82BE74-2948-C51B-0D70-21D69CA60336}"/>
              </a:ext>
            </a:extLst>
          </p:cNvPr>
          <p:cNvSpPr txBox="1"/>
          <p:nvPr/>
        </p:nvSpPr>
        <p:spPr>
          <a:xfrm>
            <a:off x="14606966" y="24938301"/>
            <a:ext cx="14297262" cy="830997"/>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a:solidFill>
                  <a:srgbClr val="000000"/>
                </a:solidFill>
                <a:latin typeface="+mn-lt"/>
              </a:rPr>
              <a:t>Higher </a:t>
            </a:r>
            <a:r>
              <a:rPr lang="en-US" sz="2400" i="1" dirty="0">
                <a:solidFill>
                  <a:srgbClr val="000000"/>
                </a:solidFill>
                <a:latin typeface="+mn-lt"/>
              </a:rPr>
              <a:t>d</a:t>
            </a:r>
            <a:r>
              <a:rPr lang="en-US" sz="2400" dirty="0">
                <a:solidFill>
                  <a:srgbClr val="000000"/>
                </a:solidFill>
                <a:latin typeface="+mn-lt"/>
              </a:rPr>
              <a:t>-band center leads to stronger binding, as expected from </a:t>
            </a:r>
            <a:r>
              <a:rPr lang="en-US" sz="2400" i="1" dirty="0">
                <a:solidFill>
                  <a:srgbClr val="000000"/>
                </a:solidFill>
                <a:latin typeface="+mn-lt"/>
              </a:rPr>
              <a:t>d</a:t>
            </a:r>
            <a:r>
              <a:rPr lang="en-US" sz="2400" dirty="0">
                <a:solidFill>
                  <a:srgbClr val="000000"/>
                </a:solidFill>
                <a:latin typeface="+mn-lt"/>
              </a:rPr>
              <a:t>-band theory</a:t>
            </a:r>
          </a:p>
          <a:p>
            <a:pPr marL="457200" indent="-457200" algn="just">
              <a:buFont typeface="Arial" panose="020B0604020202020204" pitchFamily="34" charset="0"/>
              <a:buChar char="•"/>
            </a:pPr>
            <a:r>
              <a:rPr lang="en-US" sz="2400" dirty="0">
                <a:solidFill>
                  <a:srgbClr val="000000"/>
                </a:solidFill>
                <a:latin typeface="+mn-lt"/>
              </a:rPr>
              <a:t>Same trends in both aqueous phase and gas phase, but stronger correlation in aqueous phase</a:t>
            </a:r>
          </a:p>
        </p:txBody>
      </p:sp>
      <p:sp>
        <p:nvSpPr>
          <p:cNvPr id="1024" name="TextBox 1023">
            <a:extLst>
              <a:ext uri="{FF2B5EF4-FFF2-40B4-BE49-F238E27FC236}">
                <a16:creationId xmlns:a16="http://schemas.microsoft.com/office/drawing/2014/main" id="{69476671-AF6E-9E89-108C-DF2634018BF6}"/>
              </a:ext>
            </a:extLst>
          </p:cNvPr>
          <p:cNvSpPr txBox="1"/>
          <p:nvPr/>
        </p:nvSpPr>
        <p:spPr>
          <a:xfrm>
            <a:off x="29526946" y="23809318"/>
            <a:ext cx="14179127" cy="2677656"/>
          </a:xfrm>
          <a:prstGeom prst="rect">
            <a:avLst/>
          </a:prstGeom>
          <a:noFill/>
        </p:spPr>
        <p:txBody>
          <a:bodyPr wrap="square">
            <a:spAutoFit/>
          </a:bodyPr>
          <a:lstStyle/>
          <a:p>
            <a:pPr marL="342900" indent="-342900" algn="just">
              <a:buFont typeface="Arial" panose="020B0604020202020204" pitchFamily="34" charset="0"/>
              <a:buChar char="•"/>
            </a:pPr>
            <a:r>
              <a:rPr lang="en-US" sz="2400" dirty="0">
                <a:solidFill>
                  <a:srgbClr val="000000"/>
                </a:solidFill>
                <a:latin typeface="+mj-lt"/>
              </a:rPr>
              <a:t>We demonstrate for the first time that the </a:t>
            </a:r>
            <a:r>
              <a:rPr lang="en-US" sz="2400" i="1" dirty="0">
                <a:solidFill>
                  <a:srgbClr val="000000"/>
                </a:solidFill>
                <a:latin typeface="+mj-lt"/>
              </a:rPr>
              <a:t>d</a:t>
            </a:r>
            <a:r>
              <a:rPr lang="en-US" sz="2400" dirty="0">
                <a:solidFill>
                  <a:srgbClr val="000000"/>
                </a:solidFill>
                <a:latin typeface="+mj-lt"/>
              </a:rPr>
              <a:t>-band electronic structure of the electrode is related to the heterogeneous inner-sphere CT kinetics of transition metal ions [7]</a:t>
            </a:r>
          </a:p>
          <a:p>
            <a:pPr marL="342900" indent="-342900" algn="just">
              <a:buFont typeface="Arial" panose="020B0604020202020204" pitchFamily="34" charset="0"/>
              <a:buChar char="•"/>
            </a:pPr>
            <a:r>
              <a:rPr lang="en-US" sz="2400" dirty="0">
                <a:solidFill>
                  <a:srgbClr val="000000"/>
                </a:solidFill>
                <a:latin typeface="+mj-lt"/>
              </a:rPr>
              <a:t>We focus on the V</a:t>
            </a:r>
            <a:r>
              <a:rPr lang="en-US" sz="2400" baseline="30000" dirty="0">
                <a:solidFill>
                  <a:srgbClr val="000000"/>
                </a:solidFill>
                <a:latin typeface="+mj-lt"/>
              </a:rPr>
              <a:t>2+</a:t>
            </a:r>
            <a:r>
              <a:rPr lang="en-US" sz="2400" baseline="0" dirty="0">
                <a:solidFill>
                  <a:srgbClr val="000000"/>
                </a:solidFill>
                <a:latin typeface="+mj-lt"/>
              </a:rPr>
              <a:t>/V</a:t>
            </a:r>
            <a:r>
              <a:rPr lang="en-US" sz="2400" baseline="30000" dirty="0">
                <a:solidFill>
                  <a:srgbClr val="000000"/>
                </a:solidFill>
                <a:latin typeface="+mj-lt"/>
              </a:rPr>
              <a:t>3+</a:t>
            </a:r>
            <a:r>
              <a:rPr lang="en-US" sz="2400" baseline="0" dirty="0">
                <a:solidFill>
                  <a:srgbClr val="000000"/>
                </a:solidFill>
                <a:latin typeface="+mj-lt"/>
              </a:rPr>
              <a:t> reaction because </a:t>
            </a:r>
            <a:r>
              <a:rPr lang="en-US" sz="2400" dirty="0">
                <a:solidFill>
                  <a:srgbClr val="000000"/>
                </a:solidFill>
                <a:latin typeface="+mj-lt"/>
              </a:rPr>
              <a:t>the</a:t>
            </a:r>
            <a:r>
              <a:rPr lang="en-US" sz="2400" baseline="0" dirty="0">
                <a:solidFill>
                  <a:srgbClr val="000000"/>
                </a:solidFill>
                <a:latin typeface="+mj-lt"/>
              </a:rPr>
              <a:t> mechanism is not well understood despite its importance in </a:t>
            </a:r>
            <a:r>
              <a:rPr lang="en-US" sz="2400" dirty="0">
                <a:solidFill>
                  <a:srgbClr val="000000"/>
                </a:solidFill>
                <a:latin typeface="+mj-lt"/>
              </a:rPr>
              <a:t>commercialized vanadium-based redox flow batteries for </a:t>
            </a:r>
            <a:r>
              <a:rPr lang="en-US" sz="2400" baseline="0" dirty="0">
                <a:solidFill>
                  <a:srgbClr val="000000"/>
                </a:solidFill>
                <a:latin typeface="+mj-lt"/>
              </a:rPr>
              <a:t>energy storage</a:t>
            </a:r>
          </a:p>
          <a:p>
            <a:pPr marL="342900" indent="-342900" algn="just">
              <a:buFont typeface="Arial" panose="020B0604020202020204" pitchFamily="34" charset="0"/>
              <a:buChar char="•"/>
            </a:pPr>
            <a:r>
              <a:rPr lang="en-US" sz="2400" baseline="0" dirty="0">
                <a:solidFill>
                  <a:srgbClr val="000000"/>
                </a:solidFill>
                <a:latin typeface="+mj-lt"/>
              </a:rPr>
              <a:t>W is the most active electrocatalyst reported for the V</a:t>
            </a:r>
            <a:r>
              <a:rPr lang="en-US" sz="2400" baseline="30000" dirty="0">
                <a:solidFill>
                  <a:srgbClr val="000000"/>
                </a:solidFill>
                <a:latin typeface="+mj-lt"/>
              </a:rPr>
              <a:t>2+</a:t>
            </a:r>
            <a:r>
              <a:rPr lang="en-US" sz="2400" baseline="0" dirty="0">
                <a:solidFill>
                  <a:srgbClr val="000000"/>
                </a:solidFill>
                <a:latin typeface="+mj-lt"/>
              </a:rPr>
              <a:t>/V</a:t>
            </a:r>
            <a:r>
              <a:rPr lang="en-US" sz="2400" baseline="30000" dirty="0">
                <a:solidFill>
                  <a:srgbClr val="000000"/>
                </a:solidFill>
                <a:latin typeface="+mj-lt"/>
              </a:rPr>
              <a:t>3+</a:t>
            </a:r>
            <a:r>
              <a:rPr lang="en-US" sz="2400" baseline="0" dirty="0">
                <a:solidFill>
                  <a:srgbClr val="000000"/>
                </a:solidFill>
                <a:latin typeface="+mj-lt"/>
              </a:rPr>
              <a:t> reaction to-date </a:t>
            </a:r>
          </a:p>
          <a:p>
            <a:pPr marL="342900" indent="-342900" algn="just">
              <a:buFont typeface="Arial" panose="020B0604020202020204" pitchFamily="34" charset="0"/>
              <a:buChar char="•"/>
            </a:pPr>
            <a:r>
              <a:rPr lang="en-US" sz="2400" baseline="0" dirty="0">
                <a:solidFill>
                  <a:srgbClr val="000000"/>
                </a:solidFill>
                <a:latin typeface="+mj-lt"/>
              </a:rPr>
              <a:t>Our findings extend the applicability of the </a:t>
            </a:r>
            <a:r>
              <a:rPr lang="en-US" sz="2400" i="1" baseline="0" dirty="0">
                <a:solidFill>
                  <a:srgbClr val="000000"/>
                </a:solidFill>
                <a:latin typeface="+mj-lt"/>
              </a:rPr>
              <a:t>d</a:t>
            </a:r>
            <a:r>
              <a:rPr lang="en-US" sz="2400" i="0" baseline="0" dirty="0">
                <a:solidFill>
                  <a:srgbClr val="000000"/>
                </a:solidFill>
                <a:latin typeface="+mj-lt"/>
              </a:rPr>
              <a:t>-band model, which is ubiquitously used in heterogeneous catalysis, to transition metal ion adsorbates for charge transfer reactions</a:t>
            </a:r>
          </a:p>
        </p:txBody>
      </p:sp>
      <p:sp>
        <p:nvSpPr>
          <p:cNvPr id="1030" name="TextBox 1029">
            <a:extLst>
              <a:ext uri="{FF2B5EF4-FFF2-40B4-BE49-F238E27FC236}">
                <a16:creationId xmlns:a16="http://schemas.microsoft.com/office/drawing/2014/main" id="{7048F61C-6C34-A49C-39C5-0060048F1382}"/>
              </a:ext>
            </a:extLst>
          </p:cNvPr>
          <p:cNvSpPr txBox="1"/>
          <p:nvPr/>
        </p:nvSpPr>
        <p:spPr>
          <a:xfrm>
            <a:off x="29526946" y="21802729"/>
            <a:ext cx="14164748" cy="830997"/>
          </a:xfrm>
          <a:prstGeom prst="rect">
            <a:avLst/>
          </a:prstGeom>
          <a:noFill/>
        </p:spPr>
        <p:txBody>
          <a:bodyPr wrap="square">
            <a:spAutoFit/>
          </a:bodyPr>
          <a:lstStyle/>
          <a:p>
            <a:pPr marL="342900" indent="-342900" algn="just">
              <a:buFont typeface="Arial" panose="020B0604020202020204" pitchFamily="34" charset="0"/>
              <a:buChar char="•"/>
            </a:pPr>
            <a:r>
              <a:rPr lang="en-US" sz="2400" dirty="0">
                <a:solidFill>
                  <a:srgbClr val="000000"/>
                </a:solidFill>
              </a:rPr>
              <a:t>Identification of </a:t>
            </a:r>
            <a:r>
              <a:rPr lang="en-US" sz="2400" i="1" dirty="0">
                <a:solidFill>
                  <a:srgbClr val="000000"/>
                </a:solidFill>
              </a:rPr>
              <a:t>d-</a:t>
            </a:r>
            <a:r>
              <a:rPr lang="en-US" sz="2400" dirty="0">
                <a:solidFill>
                  <a:srgbClr val="000000"/>
                </a:solidFill>
              </a:rPr>
              <a:t>band center as kinetic descriptor will enable rational design of alloys or core-shell catalysts with a desired </a:t>
            </a:r>
            <a:r>
              <a:rPr lang="en-US" sz="2400" i="1" dirty="0">
                <a:solidFill>
                  <a:srgbClr val="000000"/>
                </a:solidFill>
              </a:rPr>
              <a:t>d</a:t>
            </a:r>
            <a:r>
              <a:rPr lang="en-US" sz="2400" dirty="0">
                <a:solidFill>
                  <a:srgbClr val="000000"/>
                </a:solidFill>
              </a:rPr>
              <a:t>-band center to maximize inner-sphere CT kinetics</a:t>
            </a:r>
          </a:p>
        </p:txBody>
      </p:sp>
      <p:pic>
        <p:nvPicPr>
          <p:cNvPr id="1077" name="Picture 1076">
            <a:extLst>
              <a:ext uri="{FF2B5EF4-FFF2-40B4-BE49-F238E27FC236}">
                <a16:creationId xmlns:a16="http://schemas.microsoft.com/office/drawing/2014/main" id="{09CD8EF4-8709-011A-4DA9-FC9CEDB32AB1}"/>
              </a:ext>
            </a:extLst>
          </p:cNvPr>
          <p:cNvPicPr>
            <a:picLocks noChangeAspect="1"/>
          </p:cNvPicPr>
          <p:nvPr/>
        </p:nvPicPr>
        <p:blipFill>
          <a:blip r:embed="rId26"/>
          <a:stretch>
            <a:fillRect/>
          </a:stretch>
        </p:blipFill>
        <p:spPr>
          <a:xfrm>
            <a:off x="6026263" y="22707600"/>
            <a:ext cx="7998180" cy="3173490"/>
          </a:xfrm>
          <a:prstGeom prst="rect">
            <a:avLst/>
          </a:prstGeom>
        </p:spPr>
      </p:pic>
      <p:sp>
        <p:nvSpPr>
          <p:cNvPr id="1087" name="TextBox 1086">
            <a:extLst>
              <a:ext uri="{FF2B5EF4-FFF2-40B4-BE49-F238E27FC236}">
                <a16:creationId xmlns:a16="http://schemas.microsoft.com/office/drawing/2014/main" id="{0C0D9235-E46E-D6FE-EB8E-F680CD9B2E3E}"/>
              </a:ext>
            </a:extLst>
          </p:cNvPr>
          <p:cNvSpPr txBox="1"/>
          <p:nvPr/>
        </p:nvSpPr>
        <p:spPr>
          <a:xfrm>
            <a:off x="170540" y="30764019"/>
            <a:ext cx="5330366" cy="1569660"/>
          </a:xfrm>
          <a:prstGeom prst="rect">
            <a:avLst/>
          </a:prstGeom>
          <a:noFill/>
        </p:spPr>
        <p:txBody>
          <a:bodyPr wrap="square">
            <a:spAutoFit/>
          </a:bodyPr>
          <a:lstStyle/>
          <a:p>
            <a:pPr algn="just"/>
            <a:r>
              <a:rPr lang="en-US" sz="2400" b="1" dirty="0">
                <a:solidFill>
                  <a:srgbClr val="000000"/>
                </a:solidFill>
                <a:latin typeface="Calibri" panose="020F0502020204030204" pitchFamily="34" charset="0"/>
                <a:cs typeface="Calibri" panose="020F0502020204030204" pitchFamily="34" charset="0"/>
              </a:rPr>
              <a:t>Figure 5.</a:t>
            </a:r>
            <a:r>
              <a:rPr lang="en-US" sz="2400" dirty="0">
                <a:solidFill>
                  <a:srgbClr val="000000"/>
                </a:solidFill>
                <a:latin typeface="Calibri" panose="020F0502020204030204" pitchFamily="34" charset="0"/>
                <a:cs typeface="Calibri" panose="020F0502020204030204" pitchFamily="34" charset="0"/>
              </a:rPr>
              <a:t> Simulation cell used to evaluate adsorption energy of *[O─V(H</a:t>
            </a:r>
            <a:r>
              <a:rPr lang="en-US" sz="2400" baseline="-25000" dirty="0">
                <a:solidFill>
                  <a:srgbClr val="000000"/>
                </a:solidFill>
                <a:latin typeface="Calibri" panose="020F0502020204030204" pitchFamily="34" charset="0"/>
                <a:cs typeface="Calibri" panose="020F0502020204030204" pitchFamily="34" charset="0"/>
              </a:rPr>
              <a:t>2</a:t>
            </a:r>
            <a:r>
              <a:rPr lang="en-US" sz="2400" dirty="0">
                <a:solidFill>
                  <a:srgbClr val="000000"/>
                </a:solidFill>
                <a:latin typeface="Calibri" panose="020F0502020204030204" pitchFamily="34" charset="0"/>
                <a:cs typeface="Calibri" panose="020F0502020204030204" pitchFamily="34" charset="0"/>
              </a:rPr>
              <a:t>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SO</a:t>
            </a:r>
            <a:r>
              <a:rPr lang="en-US" sz="2400" baseline="-25000" dirty="0">
                <a:solidFill>
                  <a:srgbClr val="000000"/>
                </a:solidFill>
                <a:latin typeface="Calibri" panose="020F0502020204030204" pitchFamily="34" charset="0"/>
                <a:cs typeface="Calibri" panose="020F0502020204030204" pitchFamily="34" charset="0"/>
              </a:rPr>
              <a:t>4</a:t>
            </a:r>
            <a:r>
              <a:rPr lang="en-US" sz="2400" dirty="0">
                <a:solidFill>
                  <a:srgbClr val="000000"/>
                </a:solidFill>
                <a:latin typeface="Calibri" panose="020F0502020204030204" pitchFamily="34" charset="0"/>
                <a:cs typeface="Calibri" panose="020F0502020204030204" pitchFamily="34" charset="0"/>
              </a:rPr>
              <a:t>] on Au(111) using metadynamics </a:t>
            </a:r>
            <a:r>
              <a:rPr lang="en-US" sz="2400" b="1" dirty="0">
                <a:solidFill>
                  <a:srgbClr val="000000"/>
                </a:solidFill>
                <a:latin typeface="Calibri" panose="020F0502020204030204" pitchFamily="34" charset="0"/>
                <a:cs typeface="Calibri" panose="020F0502020204030204" pitchFamily="34" charset="0"/>
              </a:rPr>
              <a:t>(a)</a:t>
            </a:r>
            <a:r>
              <a:rPr lang="en-US" sz="2400" dirty="0">
                <a:solidFill>
                  <a:srgbClr val="000000"/>
                </a:solidFill>
                <a:latin typeface="Calibri" panose="020F0502020204030204" pitchFamily="34" charset="0"/>
                <a:cs typeface="Calibri" panose="020F0502020204030204" pitchFamily="34" charset="0"/>
              </a:rPr>
              <a:t> before desorption and </a:t>
            </a:r>
            <a:r>
              <a:rPr lang="en-US" sz="2400" b="1" dirty="0">
                <a:solidFill>
                  <a:srgbClr val="000000"/>
                </a:solidFill>
                <a:latin typeface="Calibri" panose="020F0502020204030204" pitchFamily="34" charset="0"/>
                <a:cs typeface="Calibri" panose="020F0502020204030204" pitchFamily="34" charset="0"/>
              </a:rPr>
              <a:t>(b)</a:t>
            </a:r>
            <a:r>
              <a:rPr lang="en-US" sz="2400" dirty="0">
                <a:solidFill>
                  <a:srgbClr val="000000"/>
                </a:solidFill>
                <a:latin typeface="Calibri" panose="020F0502020204030204" pitchFamily="34" charset="0"/>
                <a:cs typeface="Calibri" panose="020F0502020204030204" pitchFamily="34" charset="0"/>
              </a:rPr>
              <a:t> after desorption</a:t>
            </a:r>
            <a:endParaRPr lang="en-US" sz="2400" dirty="0">
              <a:latin typeface="Calibri" panose="020F0502020204030204" pitchFamily="34" charset="0"/>
              <a:cs typeface="Calibri" panose="020F0502020204030204" pitchFamily="34" charset="0"/>
            </a:endParaRPr>
          </a:p>
        </p:txBody>
      </p:sp>
      <p:sp>
        <p:nvSpPr>
          <p:cNvPr id="132" name="Rectangle 131">
            <a:extLst>
              <a:ext uri="{FF2B5EF4-FFF2-40B4-BE49-F238E27FC236}">
                <a16:creationId xmlns:a16="http://schemas.microsoft.com/office/drawing/2014/main" id="{5DD13688-7E22-1D43-E9D4-316A58FAAA4C}"/>
              </a:ext>
            </a:extLst>
          </p:cNvPr>
          <p:cNvSpPr/>
          <p:nvPr/>
        </p:nvSpPr>
        <p:spPr bwMode="auto">
          <a:xfrm>
            <a:off x="6153150" y="22814376"/>
            <a:ext cx="190815" cy="176567"/>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a:ln>
                <a:noFill/>
              </a:ln>
              <a:solidFill>
                <a:schemeClr val="tx1"/>
              </a:solidFill>
              <a:effectLst/>
              <a:latin typeface="Arial" charset="0"/>
            </a:endParaRPr>
          </a:p>
        </p:txBody>
      </p:sp>
      <p:sp>
        <p:nvSpPr>
          <p:cNvPr id="134" name="TextBox 133">
            <a:extLst>
              <a:ext uri="{FF2B5EF4-FFF2-40B4-BE49-F238E27FC236}">
                <a16:creationId xmlns:a16="http://schemas.microsoft.com/office/drawing/2014/main" id="{0EDF5A6F-D39F-4256-0416-0B1933975FE0}"/>
              </a:ext>
            </a:extLst>
          </p:cNvPr>
          <p:cNvSpPr txBox="1"/>
          <p:nvPr/>
        </p:nvSpPr>
        <p:spPr>
          <a:xfrm>
            <a:off x="15586335" y="12103235"/>
            <a:ext cx="643125" cy="542456"/>
          </a:xfrm>
          <a:prstGeom prst="rect">
            <a:avLst/>
          </a:prstGeom>
          <a:noFill/>
        </p:spPr>
        <p:txBody>
          <a:bodyPr wrap="square" rtlCol="0">
            <a:spAutoFit/>
          </a:bodyPr>
          <a:lstStyle/>
          <a:p>
            <a:r>
              <a:rPr lang="en-US" dirty="0"/>
              <a:t>(a)</a:t>
            </a:r>
          </a:p>
        </p:txBody>
      </p:sp>
      <p:sp>
        <p:nvSpPr>
          <p:cNvPr id="135" name="TextBox 134">
            <a:extLst>
              <a:ext uri="{FF2B5EF4-FFF2-40B4-BE49-F238E27FC236}">
                <a16:creationId xmlns:a16="http://schemas.microsoft.com/office/drawing/2014/main" id="{E6DB5DC1-F334-4762-2A43-3C4610993A3A}"/>
              </a:ext>
            </a:extLst>
          </p:cNvPr>
          <p:cNvSpPr txBox="1"/>
          <p:nvPr/>
        </p:nvSpPr>
        <p:spPr>
          <a:xfrm>
            <a:off x="19881749" y="12111013"/>
            <a:ext cx="643125" cy="542456"/>
          </a:xfrm>
          <a:prstGeom prst="rect">
            <a:avLst/>
          </a:prstGeom>
          <a:noFill/>
        </p:spPr>
        <p:txBody>
          <a:bodyPr wrap="square" rtlCol="0">
            <a:spAutoFit/>
          </a:bodyPr>
          <a:lstStyle/>
          <a:p>
            <a:r>
              <a:rPr lang="en-US" dirty="0"/>
              <a:t>(b)</a:t>
            </a:r>
          </a:p>
        </p:txBody>
      </p:sp>
      <p:sp>
        <p:nvSpPr>
          <p:cNvPr id="136" name="TextBox 135">
            <a:extLst>
              <a:ext uri="{FF2B5EF4-FFF2-40B4-BE49-F238E27FC236}">
                <a16:creationId xmlns:a16="http://schemas.microsoft.com/office/drawing/2014/main" id="{E95F6A5F-2B77-AE4F-C1E0-2335FF32032D}"/>
              </a:ext>
            </a:extLst>
          </p:cNvPr>
          <p:cNvSpPr txBox="1"/>
          <p:nvPr/>
        </p:nvSpPr>
        <p:spPr>
          <a:xfrm>
            <a:off x="24092157" y="12118347"/>
            <a:ext cx="622286" cy="542456"/>
          </a:xfrm>
          <a:prstGeom prst="rect">
            <a:avLst/>
          </a:prstGeom>
          <a:noFill/>
        </p:spPr>
        <p:txBody>
          <a:bodyPr wrap="square" rtlCol="0">
            <a:spAutoFit/>
          </a:bodyPr>
          <a:lstStyle/>
          <a:p>
            <a:r>
              <a:rPr lang="en-US" dirty="0"/>
              <a:t>(c)</a:t>
            </a:r>
          </a:p>
        </p:txBody>
      </p:sp>
      <p:grpSp>
        <p:nvGrpSpPr>
          <p:cNvPr id="144" name="Group 143">
            <a:extLst>
              <a:ext uri="{FF2B5EF4-FFF2-40B4-BE49-F238E27FC236}">
                <a16:creationId xmlns:a16="http://schemas.microsoft.com/office/drawing/2014/main" id="{F7BEDFB0-4467-409F-BFFF-BD402C5BD135}"/>
              </a:ext>
            </a:extLst>
          </p:cNvPr>
          <p:cNvGrpSpPr/>
          <p:nvPr/>
        </p:nvGrpSpPr>
        <p:grpSpPr>
          <a:xfrm>
            <a:off x="5619807" y="28229092"/>
            <a:ext cx="8504907" cy="4540335"/>
            <a:chOff x="5638800" y="27692265"/>
            <a:chExt cx="8504907" cy="4540335"/>
          </a:xfrm>
        </p:grpSpPr>
        <p:pic>
          <p:nvPicPr>
            <p:cNvPr id="63" name="Picture 8">
              <a:extLst>
                <a:ext uri="{FF2B5EF4-FFF2-40B4-BE49-F238E27FC236}">
                  <a16:creationId xmlns:a16="http://schemas.microsoft.com/office/drawing/2014/main" id="{3CDC79DA-845B-A3C7-2574-23BF1D29B211}"/>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638800" y="27848114"/>
              <a:ext cx="4392104" cy="4308286"/>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29" descr="Diagram&#10;&#10;Description automatically generated">
              <a:extLst>
                <a:ext uri="{FF2B5EF4-FFF2-40B4-BE49-F238E27FC236}">
                  <a16:creationId xmlns:a16="http://schemas.microsoft.com/office/drawing/2014/main" id="{4F13541E-0F5F-E4D2-6108-027D42E60C2D}"/>
                </a:ext>
              </a:extLst>
            </p:cNvPr>
            <p:cNvPicPr>
              <a:picLocks noChangeAspect="1"/>
            </p:cNvPicPr>
            <p:nvPr/>
          </p:nvPicPr>
          <p:blipFill rotWithShape="1">
            <a:blip r:embed="rId28">
              <a:extLst>
                <a:ext uri="{28A0092B-C50C-407E-A947-70E740481C1C}">
                  <a14:useLocalDpi xmlns:a14="http://schemas.microsoft.com/office/drawing/2010/main" val="0"/>
                </a:ext>
              </a:extLst>
            </a:blip>
            <a:srcRect l="30789" t="6525" r="32071" b="7108"/>
            <a:stretch/>
          </p:blipFill>
          <p:spPr>
            <a:xfrm>
              <a:off x="9829800" y="27795029"/>
              <a:ext cx="4313907" cy="4437571"/>
            </a:xfrm>
            <a:prstGeom prst="rect">
              <a:avLst/>
            </a:prstGeom>
          </p:spPr>
        </p:pic>
        <p:sp>
          <p:nvSpPr>
            <p:cNvPr id="137" name="TextBox 136">
              <a:extLst>
                <a:ext uri="{FF2B5EF4-FFF2-40B4-BE49-F238E27FC236}">
                  <a16:creationId xmlns:a16="http://schemas.microsoft.com/office/drawing/2014/main" id="{46669579-4AAA-D581-83E8-15B987DA1AE8}"/>
                </a:ext>
              </a:extLst>
            </p:cNvPr>
            <p:cNvSpPr txBox="1"/>
            <p:nvPr/>
          </p:nvSpPr>
          <p:spPr>
            <a:xfrm>
              <a:off x="5784782" y="27692265"/>
              <a:ext cx="643125" cy="542456"/>
            </a:xfrm>
            <a:prstGeom prst="rect">
              <a:avLst/>
            </a:prstGeom>
            <a:noFill/>
          </p:spPr>
          <p:txBody>
            <a:bodyPr wrap="none" rtlCol="0">
              <a:spAutoFit/>
            </a:bodyPr>
            <a:lstStyle/>
            <a:p>
              <a:r>
                <a:rPr lang="en-US" dirty="0"/>
                <a:t>(a)</a:t>
              </a:r>
            </a:p>
          </p:txBody>
        </p:sp>
        <p:sp>
          <p:nvSpPr>
            <p:cNvPr id="138" name="TextBox 137">
              <a:extLst>
                <a:ext uri="{FF2B5EF4-FFF2-40B4-BE49-F238E27FC236}">
                  <a16:creationId xmlns:a16="http://schemas.microsoft.com/office/drawing/2014/main" id="{28656898-9AD8-3EEB-4E79-650B5106E304}"/>
                </a:ext>
              </a:extLst>
            </p:cNvPr>
            <p:cNvSpPr txBox="1"/>
            <p:nvPr/>
          </p:nvSpPr>
          <p:spPr>
            <a:xfrm>
              <a:off x="10080196" y="27700043"/>
              <a:ext cx="643125" cy="542456"/>
            </a:xfrm>
            <a:prstGeom prst="rect">
              <a:avLst/>
            </a:prstGeom>
            <a:noFill/>
          </p:spPr>
          <p:txBody>
            <a:bodyPr wrap="none" rtlCol="0">
              <a:spAutoFit/>
            </a:bodyPr>
            <a:lstStyle/>
            <a:p>
              <a:r>
                <a:rPr lang="en-US" dirty="0"/>
                <a:t>(b)</a:t>
              </a:r>
            </a:p>
          </p:txBody>
        </p:sp>
        <p:cxnSp>
          <p:nvCxnSpPr>
            <p:cNvPr id="143" name="Straight Arrow Connector 142">
              <a:extLst>
                <a:ext uri="{FF2B5EF4-FFF2-40B4-BE49-F238E27FC236}">
                  <a16:creationId xmlns:a16="http://schemas.microsoft.com/office/drawing/2014/main" id="{3A0D9951-0DC9-D3BD-65EA-DFA3F029D1ED}"/>
                </a:ext>
              </a:extLst>
            </p:cNvPr>
            <p:cNvCxnSpPr/>
            <p:nvPr/>
          </p:nvCxnSpPr>
          <p:spPr bwMode="auto">
            <a:xfrm>
              <a:off x="9393095" y="30273007"/>
              <a:ext cx="1047674"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27" name="Picture 26" descr="Logo&#10;&#10;Description automatically generated">
            <a:extLst>
              <a:ext uri="{FF2B5EF4-FFF2-40B4-BE49-F238E27FC236}">
                <a16:creationId xmlns:a16="http://schemas.microsoft.com/office/drawing/2014/main" id="{1F186E4A-9F9C-4DFD-CD8D-651E399A3EFA}"/>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69436" y="-660792"/>
            <a:ext cx="5621764" cy="5621764"/>
          </a:xfrm>
          <a:prstGeom prst="rect">
            <a:avLst/>
          </a:prstGeom>
        </p:spPr>
      </p:pic>
    </p:spTree>
  </p:cSld>
  <p:clrMapOvr>
    <a:masterClrMapping/>
  </p:clrMapOvr>
</p:sld>
</file>

<file path=ppt/theme/theme1.xml><?xml version="1.0" encoding="utf-8"?>
<a:theme xmlns:a="http://schemas.openxmlformats.org/drawingml/2006/main" name="Default Design">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11588</TotalTime>
  <Words>1696</Words>
  <Application>Microsoft Office PowerPoint</Application>
  <PresentationFormat>Custom</PresentationFormat>
  <Paragraphs>151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Pert, Daniel</cp:lastModifiedBy>
  <cp:revision>322</cp:revision>
  <cp:lastPrinted>2014-07-15T19:43:06Z</cp:lastPrinted>
  <dcterms:created xsi:type="dcterms:W3CDTF">2004-07-27T19:46:06Z</dcterms:created>
  <dcterms:modified xsi:type="dcterms:W3CDTF">2023-02-15T19:34:13Z</dcterms:modified>
  <cp:category>scientific poster PowerPoint</cp:category>
</cp:coreProperties>
</file>