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891200" cy="329184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userDrawn="1">
          <p15:clr>
            <a:srgbClr val="A4A3A4"/>
          </p15:clr>
        </p15:guide>
        <p15:guide id="2" pos="1389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43" d="100"/>
          <a:sy n="43" d="100"/>
        </p:scale>
        <p:origin x="-1829" y="-787"/>
      </p:cViewPr>
      <p:guideLst>
        <p:guide orient="horz" pos="10368"/>
        <p:guide pos="1389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rhaase\Downloads\Honors_project_Visual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arhaase\Downloads\Honors_project_Visual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arhaase\Downloads\Honors_project_Visual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arhaase\Downloads\Honors_project_Visual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arhaase\Downloads\Honors_project_Visual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arhaase\Downloads\Honors_project_Visuals.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000" dirty="0"/>
              <a:t>Daily Solid Waste Characterization</a:t>
            </a:r>
            <a:r>
              <a:rPr lang="en-US" sz="2000" baseline="0" dirty="0"/>
              <a:t> </a:t>
            </a:r>
            <a:endParaRPr lang="en-US" sz="20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PBR!$A$3</c:f>
              <c:strCache>
                <c:ptCount val="1"/>
                <c:pt idx="0">
                  <c:v>Pipets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PBR!$B$2:$C$2</c:f>
              <c:strCache>
                <c:ptCount val="2"/>
                <c:pt idx="0">
                  <c:v>Before Implementation</c:v>
                </c:pt>
                <c:pt idx="1">
                  <c:v>After Implementation</c:v>
                </c:pt>
              </c:strCache>
            </c:strRef>
          </c:cat>
          <c:val>
            <c:numRef>
              <c:f>PBR!$B$3:$C$3</c:f>
              <c:numCache>
                <c:formatCode>General</c:formatCode>
                <c:ptCount val="2"/>
                <c:pt idx="0">
                  <c:v>60</c:v>
                </c:pt>
                <c:pt idx="1">
                  <c:v>37</c:v>
                </c:pt>
              </c:numCache>
            </c:numRef>
          </c:val>
          <c:extLst>
            <c:ext xmlns:c16="http://schemas.microsoft.com/office/drawing/2014/chart" uri="{C3380CC4-5D6E-409C-BE32-E72D297353CC}">
              <c16:uniqueId val="{00000000-5741-47A2-A463-A7783B3F2683}"/>
            </c:ext>
          </c:extLst>
        </c:ser>
        <c:ser>
          <c:idx val="1"/>
          <c:order val="1"/>
          <c:tx>
            <c:strRef>
              <c:f>PBR!$A$4</c:f>
              <c:strCache>
                <c:ptCount val="1"/>
                <c:pt idx="0">
                  <c:v>Syringes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PBR!$B$2:$C$2</c:f>
              <c:strCache>
                <c:ptCount val="2"/>
                <c:pt idx="0">
                  <c:v>Before Implementation</c:v>
                </c:pt>
                <c:pt idx="1">
                  <c:v>After Implementation</c:v>
                </c:pt>
              </c:strCache>
            </c:strRef>
          </c:cat>
          <c:val>
            <c:numRef>
              <c:f>PBR!$B$4:$C$4</c:f>
              <c:numCache>
                <c:formatCode>General</c:formatCode>
                <c:ptCount val="2"/>
                <c:pt idx="0">
                  <c:v>53</c:v>
                </c:pt>
                <c:pt idx="1">
                  <c:v>25</c:v>
                </c:pt>
              </c:numCache>
            </c:numRef>
          </c:val>
          <c:extLst>
            <c:ext xmlns:c16="http://schemas.microsoft.com/office/drawing/2014/chart" uri="{C3380CC4-5D6E-409C-BE32-E72D297353CC}">
              <c16:uniqueId val="{00000001-5741-47A2-A463-A7783B3F2683}"/>
            </c:ext>
          </c:extLst>
        </c:ser>
        <c:ser>
          <c:idx val="2"/>
          <c:order val="2"/>
          <c:tx>
            <c:strRef>
              <c:f>PBR!$A$5</c:f>
              <c:strCache>
                <c:ptCount val="1"/>
                <c:pt idx="0">
                  <c:v>Cuvettes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PBR!$B$2:$C$2</c:f>
              <c:strCache>
                <c:ptCount val="2"/>
                <c:pt idx="0">
                  <c:v>Before Implementation</c:v>
                </c:pt>
                <c:pt idx="1">
                  <c:v>After Implementation</c:v>
                </c:pt>
              </c:strCache>
            </c:strRef>
          </c:cat>
          <c:val>
            <c:numRef>
              <c:f>PBR!$B$5:$C$5</c:f>
              <c:numCache>
                <c:formatCode>General</c:formatCode>
                <c:ptCount val="2"/>
                <c:pt idx="0">
                  <c:v>28</c:v>
                </c:pt>
                <c:pt idx="1">
                  <c:v>13</c:v>
                </c:pt>
              </c:numCache>
            </c:numRef>
          </c:val>
          <c:extLst>
            <c:ext xmlns:c16="http://schemas.microsoft.com/office/drawing/2014/chart" uri="{C3380CC4-5D6E-409C-BE32-E72D297353CC}">
              <c16:uniqueId val="{00000002-5741-47A2-A463-A7783B3F2683}"/>
            </c:ext>
          </c:extLst>
        </c:ser>
        <c:ser>
          <c:idx val="3"/>
          <c:order val="3"/>
          <c:tx>
            <c:strRef>
              <c:f>PBR!$A$6</c:f>
              <c:strCache>
                <c:ptCount val="1"/>
                <c:pt idx="0">
                  <c:v>Paper towels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PBR!$B$2:$C$2</c:f>
              <c:strCache>
                <c:ptCount val="2"/>
                <c:pt idx="0">
                  <c:v>Before Implementation</c:v>
                </c:pt>
                <c:pt idx="1">
                  <c:v>After Implementation</c:v>
                </c:pt>
              </c:strCache>
            </c:strRef>
          </c:cat>
          <c:val>
            <c:numRef>
              <c:f>PBR!$B$6:$C$6</c:f>
              <c:numCache>
                <c:formatCode>General</c:formatCode>
                <c:ptCount val="2"/>
                <c:pt idx="0">
                  <c:v>16</c:v>
                </c:pt>
                <c:pt idx="1">
                  <c:v>13</c:v>
                </c:pt>
              </c:numCache>
            </c:numRef>
          </c:val>
          <c:extLst>
            <c:ext xmlns:c16="http://schemas.microsoft.com/office/drawing/2014/chart" uri="{C3380CC4-5D6E-409C-BE32-E72D297353CC}">
              <c16:uniqueId val="{00000003-5741-47A2-A463-A7783B3F2683}"/>
            </c:ext>
          </c:extLst>
        </c:ser>
        <c:ser>
          <c:idx val="4"/>
          <c:order val="4"/>
          <c:tx>
            <c:strRef>
              <c:f>PBR!$A$7</c:f>
              <c:strCache>
                <c:ptCount val="1"/>
                <c:pt idx="0">
                  <c:v>Gloves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PBR!$B$2:$C$2</c:f>
              <c:strCache>
                <c:ptCount val="2"/>
                <c:pt idx="0">
                  <c:v>Before Implementation</c:v>
                </c:pt>
                <c:pt idx="1">
                  <c:v>After Implementation</c:v>
                </c:pt>
              </c:strCache>
            </c:strRef>
          </c:cat>
          <c:val>
            <c:numRef>
              <c:f>PBR!$B$7:$C$7</c:f>
              <c:numCache>
                <c:formatCode>General</c:formatCode>
                <c:ptCount val="2"/>
                <c:pt idx="0">
                  <c:v>20</c:v>
                </c:pt>
                <c:pt idx="1">
                  <c:v>16</c:v>
                </c:pt>
              </c:numCache>
            </c:numRef>
          </c:val>
          <c:extLst>
            <c:ext xmlns:c16="http://schemas.microsoft.com/office/drawing/2014/chart" uri="{C3380CC4-5D6E-409C-BE32-E72D297353CC}">
              <c16:uniqueId val="{00000004-5741-47A2-A463-A7783B3F2683}"/>
            </c:ext>
          </c:extLst>
        </c:ser>
        <c:ser>
          <c:idx val="5"/>
          <c:order val="5"/>
          <c:tx>
            <c:strRef>
              <c:f>PBR!$A$8</c:f>
              <c:strCache>
                <c:ptCount val="1"/>
                <c:pt idx="0">
                  <c:v>Filters</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PBR!$B$2:$C$2</c:f>
              <c:strCache>
                <c:ptCount val="2"/>
                <c:pt idx="0">
                  <c:v>Before Implementation</c:v>
                </c:pt>
                <c:pt idx="1">
                  <c:v>After Implementation</c:v>
                </c:pt>
              </c:strCache>
            </c:strRef>
          </c:cat>
          <c:val>
            <c:numRef>
              <c:f>PBR!$B$8:$C$8</c:f>
              <c:numCache>
                <c:formatCode>General</c:formatCode>
                <c:ptCount val="2"/>
                <c:pt idx="0">
                  <c:v>21</c:v>
                </c:pt>
                <c:pt idx="1">
                  <c:v>15</c:v>
                </c:pt>
              </c:numCache>
            </c:numRef>
          </c:val>
          <c:extLst>
            <c:ext xmlns:c16="http://schemas.microsoft.com/office/drawing/2014/chart" uri="{C3380CC4-5D6E-409C-BE32-E72D297353CC}">
              <c16:uniqueId val="{00000005-5741-47A2-A463-A7783B3F2683}"/>
            </c:ext>
          </c:extLst>
        </c:ser>
        <c:ser>
          <c:idx val="6"/>
          <c:order val="6"/>
          <c:tx>
            <c:strRef>
              <c:f>PBR!$A$9</c:f>
              <c:strCache>
                <c:ptCount val="1"/>
                <c:pt idx="0">
                  <c:v>Misc</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PBR!$B$2:$C$2</c:f>
              <c:strCache>
                <c:ptCount val="2"/>
                <c:pt idx="0">
                  <c:v>Before Implementation</c:v>
                </c:pt>
                <c:pt idx="1">
                  <c:v>After Implementation</c:v>
                </c:pt>
              </c:strCache>
            </c:strRef>
          </c:cat>
          <c:val>
            <c:numRef>
              <c:f>PBR!$B$9:$C$9</c:f>
              <c:numCache>
                <c:formatCode>General</c:formatCode>
                <c:ptCount val="2"/>
                <c:pt idx="0">
                  <c:v>18</c:v>
                </c:pt>
                <c:pt idx="1">
                  <c:v>6</c:v>
                </c:pt>
              </c:numCache>
            </c:numRef>
          </c:val>
          <c:extLst>
            <c:ext xmlns:c16="http://schemas.microsoft.com/office/drawing/2014/chart" uri="{C3380CC4-5D6E-409C-BE32-E72D297353CC}">
              <c16:uniqueId val="{00000006-5741-47A2-A463-A7783B3F2683}"/>
            </c:ext>
          </c:extLst>
        </c:ser>
        <c:dLbls>
          <c:dLblPos val="ctr"/>
          <c:showLegendKey val="0"/>
          <c:showVal val="1"/>
          <c:showCatName val="0"/>
          <c:showSerName val="0"/>
          <c:showPercent val="0"/>
          <c:showBubbleSize val="0"/>
        </c:dLbls>
        <c:gapWidth val="55"/>
        <c:overlap val="100"/>
        <c:axId val="1326316896"/>
        <c:axId val="1326299008"/>
      </c:barChart>
      <c:catAx>
        <c:axId val="1326316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326299008"/>
        <c:crosses val="autoZero"/>
        <c:auto val="1"/>
        <c:lblAlgn val="ctr"/>
        <c:lblOffset val="100"/>
        <c:noMultiLvlLbl val="0"/>
      </c:catAx>
      <c:valAx>
        <c:axId val="1326299008"/>
        <c:scaling>
          <c:orientation val="minMax"/>
          <c:max val="25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600" dirty="0"/>
                  <a:t>Waste</a:t>
                </a:r>
                <a:r>
                  <a:rPr lang="en-US" sz="1600" baseline="0" dirty="0"/>
                  <a:t> Count</a:t>
                </a:r>
                <a:endParaRPr lang="en-US" sz="1600" dirty="0"/>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32631689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38100">
      <a:solidFill>
        <a:schemeClr val="accent1">
          <a:lumMod val="50000"/>
        </a:schemeClr>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000" dirty="0"/>
              <a:t>Daily Solid</a:t>
            </a:r>
            <a:r>
              <a:rPr lang="en-US" sz="2000" baseline="0" dirty="0"/>
              <a:t> Waste Cost</a:t>
            </a:r>
            <a:endParaRPr lang="en-US" sz="20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3606552041928808"/>
          <c:y val="0.11080407001285528"/>
          <c:w val="0.46992616896670575"/>
          <c:h val="0.78670207015518878"/>
        </c:manualLayout>
      </c:layout>
      <c:barChart>
        <c:barDir val="col"/>
        <c:grouping val="stacked"/>
        <c:varyColors val="0"/>
        <c:ser>
          <c:idx val="0"/>
          <c:order val="0"/>
          <c:tx>
            <c:strRef>
              <c:f>PBR!$A$23</c:f>
              <c:strCache>
                <c:ptCount val="1"/>
                <c:pt idx="0">
                  <c:v>Pipets</c:v>
                </c:pt>
              </c:strCache>
            </c:strRef>
          </c:tx>
          <c:spPr>
            <a:solidFill>
              <a:schemeClr val="accent1"/>
            </a:solidFill>
            <a:ln>
              <a:noFill/>
            </a:ln>
            <a:effectLst/>
          </c:spPr>
          <c:invertIfNegative val="0"/>
          <c:cat>
            <c:strRef>
              <c:f>PBR!$B$22:$C$22</c:f>
              <c:strCache>
                <c:ptCount val="2"/>
                <c:pt idx="0">
                  <c:v>Before Implementation</c:v>
                </c:pt>
                <c:pt idx="1">
                  <c:v>After Implementation</c:v>
                </c:pt>
              </c:strCache>
            </c:strRef>
          </c:cat>
          <c:val>
            <c:numRef>
              <c:f>PBR!$B$23:$C$23</c:f>
              <c:numCache>
                <c:formatCode>"$"#,##0.00_);[Red]\("$"#,##0.00\)</c:formatCode>
                <c:ptCount val="2"/>
                <c:pt idx="0">
                  <c:v>3.4</c:v>
                </c:pt>
                <c:pt idx="1">
                  <c:v>2.15</c:v>
                </c:pt>
              </c:numCache>
            </c:numRef>
          </c:val>
          <c:extLst>
            <c:ext xmlns:c16="http://schemas.microsoft.com/office/drawing/2014/chart" uri="{C3380CC4-5D6E-409C-BE32-E72D297353CC}">
              <c16:uniqueId val="{00000000-E983-4C5D-8F6B-23629F48B17C}"/>
            </c:ext>
          </c:extLst>
        </c:ser>
        <c:ser>
          <c:idx val="1"/>
          <c:order val="1"/>
          <c:tx>
            <c:strRef>
              <c:f>PBR!$A$24</c:f>
              <c:strCache>
                <c:ptCount val="1"/>
                <c:pt idx="0">
                  <c:v>Syringes</c:v>
                </c:pt>
              </c:strCache>
            </c:strRef>
          </c:tx>
          <c:spPr>
            <a:solidFill>
              <a:schemeClr val="accent2"/>
            </a:solidFill>
            <a:ln>
              <a:noFill/>
            </a:ln>
            <a:effectLst/>
          </c:spPr>
          <c:invertIfNegative val="0"/>
          <c:cat>
            <c:strRef>
              <c:f>PBR!$B$22:$C$22</c:f>
              <c:strCache>
                <c:ptCount val="2"/>
                <c:pt idx="0">
                  <c:v>Before Implementation</c:v>
                </c:pt>
                <c:pt idx="1">
                  <c:v>After Implementation</c:v>
                </c:pt>
              </c:strCache>
            </c:strRef>
          </c:cat>
          <c:val>
            <c:numRef>
              <c:f>PBR!$B$24:$C$24</c:f>
              <c:numCache>
                <c:formatCode>"$"#,##0.00_);[Red]\("$"#,##0.00\)</c:formatCode>
                <c:ptCount val="2"/>
                <c:pt idx="0">
                  <c:v>5.59</c:v>
                </c:pt>
                <c:pt idx="1">
                  <c:v>2.1800000000000002</c:v>
                </c:pt>
              </c:numCache>
            </c:numRef>
          </c:val>
          <c:extLst>
            <c:ext xmlns:c16="http://schemas.microsoft.com/office/drawing/2014/chart" uri="{C3380CC4-5D6E-409C-BE32-E72D297353CC}">
              <c16:uniqueId val="{00000001-E983-4C5D-8F6B-23629F48B17C}"/>
            </c:ext>
          </c:extLst>
        </c:ser>
        <c:ser>
          <c:idx val="2"/>
          <c:order val="2"/>
          <c:tx>
            <c:strRef>
              <c:f>PBR!$A$25</c:f>
              <c:strCache>
                <c:ptCount val="1"/>
                <c:pt idx="0">
                  <c:v>Cuvettes</c:v>
                </c:pt>
              </c:strCache>
            </c:strRef>
          </c:tx>
          <c:spPr>
            <a:solidFill>
              <a:schemeClr val="accent3"/>
            </a:solidFill>
            <a:ln>
              <a:noFill/>
            </a:ln>
            <a:effectLst/>
          </c:spPr>
          <c:invertIfNegative val="0"/>
          <c:cat>
            <c:strRef>
              <c:f>PBR!$B$22:$C$22</c:f>
              <c:strCache>
                <c:ptCount val="2"/>
                <c:pt idx="0">
                  <c:v>Before Implementation</c:v>
                </c:pt>
                <c:pt idx="1">
                  <c:v>After Implementation</c:v>
                </c:pt>
              </c:strCache>
            </c:strRef>
          </c:cat>
          <c:val>
            <c:numRef>
              <c:f>PBR!$B$25:$C$25</c:f>
              <c:numCache>
                <c:formatCode>"$"#,##0.00_);[Red]\("$"#,##0.00\)</c:formatCode>
                <c:ptCount val="2"/>
                <c:pt idx="0">
                  <c:v>1.57</c:v>
                </c:pt>
                <c:pt idx="1">
                  <c:v>0.22</c:v>
                </c:pt>
              </c:numCache>
            </c:numRef>
          </c:val>
          <c:extLst>
            <c:ext xmlns:c16="http://schemas.microsoft.com/office/drawing/2014/chart" uri="{C3380CC4-5D6E-409C-BE32-E72D297353CC}">
              <c16:uniqueId val="{00000002-E983-4C5D-8F6B-23629F48B17C}"/>
            </c:ext>
          </c:extLst>
        </c:ser>
        <c:ser>
          <c:idx val="3"/>
          <c:order val="3"/>
          <c:tx>
            <c:strRef>
              <c:f>PBR!$A$26</c:f>
              <c:strCache>
                <c:ptCount val="1"/>
                <c:pt idx="0">
                  <c:v>Paper towels</c:v>
                </c:pt>
              </c:strCache>
            </c:strRef>
          </c:tx>
          <c:spPr>
            <a:solidFill>
              <a:schemeClr val="accent4"/>
            </a:solidFill>
            <a:ln>
              <a:noFill/>
            </a:ln>
            <a:effectLst/>
          </c:spPr>
          <c:invertIfNegative val="0"/>
          <c:cat>
            <c:strRef>
              <c:f>PBR!$B$22:$C$22</c:f>
              <c:strCache>
                <c:ptCount val="2"/>
                <c:pt idx="0">
                  <c:v>Before Implementation</c:v>
                </c:pt>
                <c:pt idx="1">
                  <c:v>After Implementation</c:v>
                </c:pt>
              </c:strCache>
            </c:strRef>
          </c:cat>
          <c:val>
            <c:numRef>
              <c:f>PBR!$B$26:$C$26</c:f>
              <c:numCache>
                <c:formatCode>"$"#,##0.00_);[Red]\("$"#,##0.00\)</c:formatCode>
                <c:ptCount val="2"/>
                <c:pt idx="0">
                  <c:v>0.35</c:v>
                </c:pt>
                <c:pt idx="1">
                  <c:v>0.3</c:v>
                </c:pt>
              </c:numCache>
            </c:numRef>
          </c:val>
          <c:extLst>
            <c:ext xmlns:c16="http://schemas.microsoft.com/office/drawing/2014/chart" uri="{C3380CC4-5D6E-409C-BE32-E72D297353CC}">
              <c16:uniqueId val="{00000003-E983-4C5D-8F6B-23629F48B17C}"/>
            </c:ext>
          </c:extLst>
        </c:ser>
        <c:ser>
          <c:idx val="4"/>
          <c:order val="4"/>
          <c:tx>
            <c:strRef>
              <c:f>PBR!$A$27</c:f>
              <c:strCache>
                <c:ptCount val="1"/>
                <c:pt idx="0">
                  <c:v>Gloves</c:v>
                </c:pt>
              </c:strCache>
            </c:strRef>
          </c:tx>
          <c:spPr>
            <a:solidFill>
              <a:schemeClr val="accent5"/>
            </a:solidFill>
            <a:ln>
              <a:noFill/>
            </a:ln>
            <a:effectLst/>
          </c:spPr>
          <c:invertIfNegative val="0"/>
          <c:cat>
            <c:strRef>
              <c:f>PBR!$B$22:$C$22</c:f>
              <c:strCache>
                <c:ptCount val="2"/>
                <c:pt idx="0">
                  <c:v>Before Implementation</c:v>
                </c:pt>
                <c:pt idx="1">
                  <c:v>After Implementation</c:v>
                </c:pt>
              </c:strCache>
            </c:strRef>
          </c:cat>
          <c:val>
            <c:numRef>
              <c:f>PBR!$B$27:$C$27</c:f>
              <c:numCache>
                <c:formatCode>"$"#,##0.00_);[Red]\("$"#,##0.00\)</c:formatCode>
                <c:ptCount val="2"/>
                <c:pt idx="0">
                  <c:v>1.07</c:v>
                </c:pt>
                <c:pt idx="1">
                  <c:v>0.85</c:v>
                </c:pt>
              </c:numCache>
            </c:numRef>
          </c:val>
          <c:extLst>
            <c:ext xmlns:c16="http://schemas.microsoft.com/office/drawing/2014/chart" uri="{C3380CC4-5D6E-409C-BE32-E72D297353CC}">
              <c16:uniqueId val="{00000004-E983-4C5D-8F6B-23629F48B17C}"/>
            </c:ext>
          </c:extLst>
        </c:ser>
        <c:ser>
          <c:idx val="5"/>
          <c:order val="5"/>
          <c:tx>
            <c:strRef>
              <c:f>PBR!$A$28</c:f>
              <c:strCache>
                <c:ptCount val="1"/>
                <c:pt idx="0">
                  <c:v>Filters</c:v>
                </c:pt>
              </c:strCache>
            </c:strRef>
          </c:tx>
          <c:spPr>
            <a:solidFill>
              <a:schemeClr val="accent6"/>
            </a:solidFill>
            <a:ln>
              <a:noFill/>
            </a:ln>
            <a:effectLst/>
          </c:spPr>
          <c:invertIfNegative val="0"/>
          <c:cat>
            <c:strRef>
              <c:f>PBR!$B$22:$C$22</c:f>
              <c:strCache>
                <c:ptCount val="2"/>
                <c:pt idx="0">
                  <c:v>Before Implementation</c:v>
                </c:pt>
                <c:pt idx="1">
                  <c:v>After Implementation</c:v>
                </c:pt>
              </c:strCache>
            </c:strRef>
          </c:cat>
          <c:val>
            <c:numRef>
              <c:f>PBR!$B$28:$C$28</c:f>
              <c:numCache>
                <c:formatCode>"$"#,##0.00_);[Red]\("$"#,##0.00\)</c:formatCode>
                <c:ptCount val="2"/>
                <c:pt idx="0">
                  <c:v>2.02</c:v>
                </c:pt>
                <c:pt idx="1">
                  <c:v>1.45</c:v>
                </c:pt>
              </c:numCache>
            </c:numRef>
          </c:val>
          <c:extLst>
            <c:ext xmlns:c16="http://schemas.microsoft.com/office/drawing/2014/chart" uri="{C3380CC4-5D6E-409C-BE32-E72D297353CC}">
              <c16:uniqueId val="{00000005-E983-4C5D-8F6B-23629F48B17C}"/>
            </c:ext>
          </c:extLst>
        </c:ser>
        <c:ser>
          <c:idx val="6"/>
          <c:order val="6"/>
          <c:tx>
            <c:strRef>
              <c:f>PBR!$A$29</c:f>
              <c:strCache>
                <c:ptCount val="1"/>
                <c:pt idx="0">
                  <c:v>Misc</c:v>
                </c:pt>
              </c:strCache>
            </c:strRef>
          </c:tx>
          <c:spPr>
            <a:solidFill>
              <a:schemeClr val="accent1">
                <a:lumMod val="60000"/>
              </a:schemeClr>
            </a:solidFill>
            <a:ln>
              <a:noFill/>
            </a:ln>
            <a:effectLst/>
          </c:spPr>
          <c:invertIfNegative val="0"/>
          <c:cat>
            <c:strRef>
              <c:f>PBR!$B$22:$C$22</c:f>
              <c:strCache>
                <c:ptCount val="2"/>
                <c:pt idx="0">
                  <c:v>Before Implementation</c:v>
                </c:pt>
                <c:pt idx="1">
                  <c:v>After Implementation</c:v>
                </c:pt>
              </c:strCache>
            </c:strRef>
          </c:cat>
          <c:val>
            <c:numRef>
              <c:f>PBR!$B$29:$C$29</c:f>
              <c:numCache>
                <c:formatCode>"$"#,##0.00_);[Red]\("$"#,##0.00\)</c:formatCode>
                <c:ptCount val="2"/>
                <c:pt idx="0">
                  <c:v>1.65</c:v>
                </c:pt>
                <c:pt idx="1">
                  <c:v>0.1</c:v>
                </c:pt>
              </c:numCache>
            </c:numRef>
          </c:val>
          <c:extLst>
            <c:ext xmlns:c16="http://schemas.microsoft.com/office/drawing/2014/chart" uri="{C3380CC4-5D6E-409C-BE32-E72D297353CC}">
              <c16:uniqueId val="{00000006-E983-4C5D-8F6B-23629F48B17C}"/>
            </c:ext>
          </c:extLst>
        </c:ser>
        <c:dLbls>
          <c:showLegendKey val="0"/>
          <c:showVal val="0"/>
          <c:showCatName val="0"/>
          <c:showSerName val="0"/>
          <c:showPercent val="0"/>
          <c:showBubbleSize val="0"/>
        </c:dLbls>
        <c:gapWidth val="55"/>
        <c:overlap val="100"/>
        <c:axId val="1095752960"/>
        <c:axId val="1095758368"/>
      </c:barChart>
      <c:catAx>
        <c:axId val="1095752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095758368"/>
        <c:crosses val="autoZero"/>
        <c:auto val="1"/>
        <c:lblAlgn val="ctr"/>
        <c:lblOffset val="100"/>
        <c:noMultiLvlLbl val="0"/>
      </c:catAx>
      <c:valAx>
        <c:axId val="1095758368"/>
        <c:scaling>
          <c:orientation val="minMax"/>
          <c:max val="16"/>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Total</a:t>
                </a:r>
                <a:r>
                  <a:rPr lang="en-US" sz="1600" baseline="0"/>
                  <a:t> Cost</a:t>
                </a:r>
                <a:endParaRPr lang="en-US" sz="1600"/>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quot;$&quot;#,##0.00_);[Red]\(&quot;$&quot;#,##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09575296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38100">
      <a:solidFill>
        <a:schemeClr val="accent1">
          <a:lumMod val="50000"/>
        </a:schemeClr>
      </a:solid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000" dirty="0"/>
              <a:t>Daily Solid</a:t>
            </a:r>
            <a:r>
              <a:rPr lang="en-US" sz="2000" baseline="0" dirty="0"/>
              <a:t> Waste Weight</a:t>
            </a:r>
            <a:endParaRPr lang="en-US" sz="20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PBR!$A$23</c:f>
              <c:strCache>
                <c:ptCount val="1"/>
                <c:pt idx="0">
                  <c:v>Pipets</c:v>
                </c:pt>
              </c:strCache>
            </c:strRef>
          </c:tx>
          <c:spPr>
            <a:solidFill>
              <a:schemeClr val="accent1"/>
            </a:solidFill>
            <a:ln>
              <a:noFill/>
            </a:ln>
            <a:effectLst/>
          </c:spPr>
          <c:invertIfNegative val="0"/>
          <c:cat>
            <c:strRef>
              <c:f>PBR!$B$40:$C$40</c:f>
              <c:strCache>
                <c:ptCount val="2"/>
                <c:pt idx="0">
                  <c:v>Before Implementation</c:v>
                </c:pt>
                <c:pt idx="1">
                  <c:v>After Implementation</c:v>
                </c:pt>
              </c:strCache>
            </c:strRef>
          </c:cat>
          <c:val>
            <c:numRef>
              <c:f>PBR!$B$41:$C$41</c:f>
              <c:numCache>
                <c:formatCode>0.000</c:formatCode>
                <c:ptCount val="2"/>
                <c:pt idx="0">
                  <c:v>0.189</c:v>
                </c:pt>
                <c:pt idx="1">
                  <c:v>0.128</c:v>
                </c:pt>
              </c:numCache>
            </c:numRef>
          </c:val>
          <c:extLst>
            <c:ext xmlns:c16="http://schemas.microsoft.com/office/drawing/2014/chart" uri="{C3380CC4-5D6E-409C-BE32-E72D297353CC}">
              <c16:uniqueId val="{00000000-9DDF-4AC1-B9CC-7F5EB295A683}"/>
            </c:ext>
          </c:extLst>
        </c:ser>
        <c:ser>
          <c:idx val="1"/>
          <c:order val="1"/>
          <c:tx>
            <c:strRef>
              <c:f>PBR!$A$24</c:f>
              <c:strCache>
                <c:ptCount val="1"/>
                <c:pt idx="0">
                  <c:v>Syringes</c:v>
                </c:pt>
              </c:strCache>
            </c:strRef>
          </c:tx>
          <c:spPr>
            <a:solidFill>
              <a:schemeClr val="accent2"/>
            </a:solidFill>
            <a:ln>
              <a:noFill/>
            </a:ln>
            <a:effectLst/>
          </c:spPr>
          <c:invertIfNegative val="0"/>
          <c:cat>
            <c:strRef>
              <c:f>PBR!$B$40:$C$40</c:f>
              <c:strCache>
                <c:ptCount val="2"/>
                <c:pt idx="0">
                  <c:v>Before Implementation</c:v>
                </c:pt>
                <c:pt idx="1">
                  <c:v>After Implementation</c:v>
                </c:pt>
              </c:strCache>
            </c:strRef>
          </c:cat>
          <c:val>
            <c:numRef>
              <c:f>PBR!$B$42:$C$42</c:f>
              <c:numCache>
                <c:formatCode>0.000</c:formatCode>
                <c:ptCount val="2"/>
                <c:pt idx="0">
                  <c:v>0.80400000000000005</c:v>
                </c:pt>
                <c:pt idx="1">
                  <c:v>0.318</c:v>
                </c:pt>
              </c:numCache>
            </c:numRef>
          </c:val>
          <c:extLst>
            <c:ext xmlns:c16="http://schemas.microsoft.com/office/drawing/2014/chart" uri="{C3380CC4-5D6E-409C-BE32-E72D297353CC}">
              <c16:uniqueId val="{00000001-9DDF-4AC1-B9CC-7F5EB295A683}"/>
            </c:ext>
          </c:extLst>
        </c:ser>
        <c:ser>
          <c:idx val="2"/>
          <c:order val="2"/>
          <c:tx>
            <c:strRef>
              <c:f>PBR!$A$25</c:f>
              <c:strCache>
                <c:ptCount val="1"/>
                <c:pt idx="0">
                  <c:v>Cuvettes</c:v>
                </c:pt>
              </c:strCache>
            </c:strRef>
          </c:tx>
          <c:spPr>
            <a:solidFill>
              <a:schemeClr val="accent3"/>
            </a:solidFill>
            <a:ln>
              <a:noFill/>
            </a:ln>
            <a:effectLst/>
          </c:spPr>
          <c:invertIfNegative val="0"/>
          <c:cat>
            <c:strRef>
              <c:f>PBR!$B$40:$C$40</c:f>
              <c:strCache>
                <c:ptCount val="2"/>
                <c:pt idx="0">
                  <c:v>Before Implementation</c:v>
                </c:pt>
                <c:pt idx="1">
                  <c:v>After Implementation</c:v>
                </c:pt>
              </c:strCache>
            </c:strRef>
          </c:cat>
          <c:val>
            <c:numRef>
              <c:f>PBR!$B$43:$C$43</c:f>
              <c:numCache>
                <c:formatCode>0.000</c:formatCode>
                <c:ptCount val="2"/>
                <c:pt idx="0">
                  <c:v>0.10299999999999999</c:v>
                </c:pt>
                <c:pt idx="1">
                  <c:v>1.4E-2</c:v>
                </c:pt>
              </c:numCache>
            </c:numRef>
          </c:val>
          <c:extLst>
            <c:ext xmlns:c16="http://schemas.microsoft.com/office/drawing/2014/chart" uri="{C3380CC4-5D6E-409C-BE32-E72D297353CC}">
              <c16:uniqueId val="{00000002-9DDF-4AC1-B9CC-7F5EB295A683}"/>
            </c:ext>
          </c:extLst>
        </c:ser>
        <c:ser>
          <c:idx val="3"/>
          <c:order val="3"/>
          <c:tx>
            <c:strRef>
              <c:f>PBR!$A$26</c:f>
              <c:strCache>
                <c:ptCount val="1"/>
                <c:pt idx="0">
                  <c:v>Paper towels</c:v>
                </c:pt>
              </c:strCache>
            </c:strRef>
          </c:tx>
          <c:spPr>
            <a:solidFill>
              <a:schemeClr val="accent4"/>
            </a:solidFill>
            <a:ln>
              <a:noFill/>
            </a:ln>
            <a:effectLst/>
          </c:spPr>
          <c:invertIfNegative val="0"/>
          <c:cat>
            <c:strRef>
              <c:f>PBR!$B$40:$C$40</c:f>
              <c:strCache>
                <c:ptCount val="2"/>
                <c:pt idx="0">
                  <c:v>Before Implementation</c:v>
                </c:pt>
                <c:pt idx="1">
                  <c:v>After Implementation</c:v>
                </c:pt>
              </c:strCache>
            </c:strRef>
          </c:cat>
          <c:val>
            <c:numRef>
              <c:f>PBR!$B$44:$C$44</c:f>
              <c:numCache>
                <c:formatCode>0.000</c:formatCode>
                <c:ptCount val="2"/>
                <c:pt idx="0">
                  <c:v>8.1000000000000003E-2</c:v>
                </c:pt>
                <c:pt idx="1">
                  <c:v>6.7000000000000004E-2</c:v>
                </c:pt>
              </c:numCache>
            </c:numRef>
          </c:val>
          <c:extLst>
            <c:ext xmlns:c16="http://schemas.microsoft.com/office/drawing/2014/chart" uri="{C3380CC4-5D6E-409C-BE32-E72D297353CC}">
              <c16:uniqueId val="{00000003-9DDF-4AC1-B9CC-7F5EB295A683}"/>
            </c:ext>
          </c:extLst>
        </c:ser>
        <c:ser>
          <c:idx val="4"/>
          <c:order val="4"/>
          <c:tx>
            <c:strRef>
              <c:f>PBR!$A$27</c:f>
              <c:strCache>
                <c:ptCount val="1"/>
                <c:pt idx="0">
                  <c:v>Gloves</c:v>
                </c:pt>
              </c:strCache>
            </c:strRef>
          </c:tx>
          <c:spPr>
            <a:solidFill>
              <a:schemeClr val="accent5"/>
            </a:solidFill>
            <a:ln>
              <a:noFill/>
            </a:ln>
            <a:effectLst/>
          </c:spPr>
          <c:invertIfNegative val="0"/>
          <c:cat>
            <c:strRef>
              <c:f>PBR!$B$40:$C$40</c:f>
              <c:strCache>
                <c:ptCount val="2"/>
                <c:pt idx="0">
                  <c:v>Before Implementation</c:v>
                </c:pt>
                <c:pt idx="1">
                  <c:v>After Implementation</c:v>
                </c:pt>
              </c:strCache>
            </c:strRef>
          </c:cat>
          <c:val>
            <c:numRef>
              <c:f>PBR!$B$45:$C$45</c:f>
              <c:numCache>
                <c:formatCode>0.000</c:formatCode>
                <c:ptCount val="2"/>
                <c:pt idx="0">
                  <c:v>0.17199999999999999</c:v>
                </c:pt>
                <c:pt idx="1">
                  <c:v>0.13700000000000001</c:v>
                </c:pt>
              </c:numCache>
            </c:numRef>
          </c:val>
          <c:extLst>
            <c:ext xmlns:c16="http://schemas.microsoft.com/office/drawing/2014/chart" uri="{C3380CC4-5D6E-409C-BE32-E72D297353CC}">
              <c16:uniqueId val="{00000004-9DDF-4AC1-B9CC-7F5EB295A683}"/>
            </c:ext>
          </c:extLst>
        </c:ser>
        <c:ser>
          <c:idx val="5"/>
          <c:order val="5"/>
          <c:tx>
            <c:strRef>
              <c:f>PBR!$A$28</c:f>
              <c:strCache>
                <c:ptCount val="1"/>
                <c:pt idx="0">
                  <c:v>Filters</c:v>
                </c:pt>
              </c:strCache>
            </c:strRef>
          </c:tx>
          <c:spPr>
            <a:solidFill>
              <a:schemeClr val="accent6"/>
            </a:solidFill>
            <a:ln>
              <a:noFill/>
            </a:ln>
            <a:effectLst/>
          </c:spPr>
          <c:invertIfNegative val="0"/>
          <c:cat>
            <c:strRef>
              <c:f>PBR!$B$40:$C$40</c:f>
              <c:strCache>
                <c:ptCount val="2"/>
                <c:pt idx="0">
                  <c:v>Before Implementation</c:v>
                </c:pt>
                <c:pt idx="1">
                  <c:v>After Implementation</c:v>
                </c:pt>
              </c:strCache>
            </c:strRef>
          </c:cat>
          <c:val>
            <c:numRef>
              <c:f>PBR!$B$46:$C$46</c:f>
              <c:numCache>
                <c:formatCode>0.000</c:formatCode>
                <c:ptCount val="2"/>
                <c:pt idx="0">
                  <c:v>6.5000000000000002E-2</c:v>
                </c:pt>
                <c:pt idx="1">
                  <c:v>0.09</c:v>
                </c:pt>
              </c:numCache>
            </c:numRef>
          </c:val>
          <c:extLst>
            <c:ext xmlns:c16="http://schemas.microsoft.com/office/drawing/2014/chart" uri="{C3380CC4-5D6E-409C-BE32-E72D297353CC}">
              <c16:uniqueId val="{00000005-9DDF-4AC1-B9CC-7F5EB295A683}"/>
            </c:ext>
          </c:extLst>
        </c:ser>
        <c:ser>
          <c:idx val="6"/>
          <c:order val="6"/>
          <c:tx>
            <c:strRef>
              <c:f>PBR!$A$29</c:f>
              <c:strCache>
                <c:ptCount val="1"/>
                <c:pt idx="0">
                  <c:v>Misc</c:v>
                </c:pt>
              </c:strCache>
            </c:strRef>
          </c:tx>
          <c:spPr>
            <a:solidFill>
              <a:schemeClr val="accent1">
                <a:lumMod val="60000"/>
              </a:schemeClr>
            </a:solidFill>
            <a:ln>
              <a:noFill/>
            </a:ln>
            <a:effectLst/>
          </c:spPr>
          <c:invertIfNegative val="0"/>
          <c:cat>
            <c:strRef>
              <c:f>PBR!$B$40:$C$40</c:f>
              <c:strCache>
                <c:ptCount val="2"/>
                <c:pt idx="0">
                  <c:v>Before Implementation</c:v>
                </c:pt>
                <c:pt idx="1">
                  <c:v>After Implementation</c:v>
                </c:pt>
              </c:strCache>
            </c:strRef>
          </c:cat>
          <c:val>
            <c:numRef>
              <c:f>PBR!$B$47:$C$47</c:f>
              <c:numCache>
                <c:formatCode>0.000</c:formatCode>
                <c:ptCount val="2"/>
                <c:pt idx="0">
                  <c:v>0.161</c:v>
                </c:pt>
                <c:pt idx="1">
                  <c:v>0.01</c:v>
                </c:pt>
              </c:numCache>
            </c:numRef>
          </c:val>
          <c:extLst>
            <c:ext xmlns:c16="http://schemas.microsoft.com/office/drawing/2014/chart" uri="{C3380CC4-5D6E-409C-BE32-E72D297353CC}">
              <c16:uniqueId val="{00000006-9DDF-4AC1-B9CC-7F5EB295A683}"/>
            </c:ext>
          </c:extLst>
        </c:ser>
        <c:dLbls>
          <c:showLegendKey val="0"/>
          <c:showVal val="0"/>
          <c:showCatName val="0"/>
          <c:showSerName val="0"/>
          <c:showPercent val="0"/>
          <c:showBubbleSize val="0"/>
        </c:dLbls>
        <c:gapWidth val="55"/>
        <c:overlap val="100"/>
        <c:axId val="1095752960"/>
        <c:axId val="1095758368"/>
      </c:barChart>
      <c:catAx>
        <c:axId val="1095752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095758368"/>
        <c:crosses val="autoZero"/>
        <c:auto val="1"/>
        <c:lblAlgn val="ctr"/>
        <c:lblOffset val="100"/>
        <c:noMultiLvlLbl val="0"/>
      </c:catAx>
      <c:valAx>
        <c:axId val="1095758368"/>
        <c:scaling>
          <c:orientation val="minMax"/>
          <c:max val="1.6"/>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Total</a:t>
                </a:r>
                <a:r>
                  <a:rPr lang="en-US" sz="1600" baseline="0"/>
                  <a:t> Weight (lbs)</a:t>
                </a:r>
                <a:endParaRPr lang="en-US" sz="1600"/>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09575296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38100">
      <a:solidFill>
        <a:schemeClr val="accent1">
          <a:lumMod val="50000"/>
        </a:schemeClr>
      </a:solid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000" dirty="0"/>
              <a:t>Solid Waste Characterization </a:t>
            </a:r>
          </a:p>
          <a:p>
            <a:pPr>
              <a:defRPr/>
            </a:pPr>
            <a:r>
              <a:rPr lang="en-US" sz="2000" dirty="0"/>
              <a:t>Per Reactor</a:t>
            </a:r>
            <a:r>
              <a:rPr lang="en-US" sz="2000" baseline="0" dirty="0"/>
              <a:t> Trial </a:t>
            </a:r>
            <a:endParaRPr lang="en-US" sz="20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'Reactor (per trial basis)'!$A$3</c:f>
              <c:strCache>
                <c:ptCount val="1"/>
                <c:pt idx="0">
                  <c:v>Pipets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'Reactor (per trial basis)'!$B$2:$C$2</c:f>
              <c:strCache>
                <c:ptCount val="2"/>
                <c:pt idx="0">
                  <c:v>Before Implementation</c:v>
                </c:pt>
                <c:pt idx="1">
                  <c:v>After Implementation</c:v>
                </c:pt>
              </c:strCache>
            </c:strRef>
          </c:cat>
          <c:val>
            <c:numRef>
              <c:f>'Reactor (per trial basis)'!$B$3:$C$3</c:f>
              <c:numCache>
                <c:formatCode>General</c:formatCode>
                <c:ptCount val="2"/>
                <c:pt idx="0">
                  <c:v>14</c:v>
                </c:pt>
                <c:pt idx="1">
                  <c:v>13</c:v>
                </c:pt>
              </c:numCache>
            </c:numRef>
          </c:val>
          <c:extLst>
            <c:ext xmlns:c16="http://schemas.microsoft.com/office/drawing/2014/chart" uri="{C3380CC4-5D6E-409C-BE32-E72D297353CC}">
              <c16:uniqueId val="{00000000-DAF0-4F9D-9E7A-FFEE76CE7838}"/>
            </c:ext>
          </c:extLst>
        </c:ser>
        <c:ser>
          <c:idx val="1"/>
          <c:order val="1"/>
          <c:tx>
            <c:strRef>
              <c:f>'Reactor (per trial basis)'!$A$4</c:f>
              <c:strCache>
                <c:ptCount val="1"/>
                <c:pt idx="0">
                  <c:v>Syringes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'Reactor (per trial basis)'!$B$2:$C$2</c:f>
              <c:strCache>
                <c:ptCount val="2"/>
                <c:pt idx="0">
                  <c:v>Before Implementation</c:v>
                </c:pt>
                <c:pt idx="1">
                  <c:v>After Implementation</c:v>
                </c:pt>
              </c:strCache>
            </c:strRef>
          </c:cat>
          <c:val>
            <c:numRef>
              <c:f>'Reactor (per trial basis)'!$B$4:$C$4</c:f>
              <c:numCache>
                <c:formatCode>General</c:formatCode>
                <c:ptCount val="2"/>
                <c:pt idx="0">
                  <c:v>10</c:v>
                </c:pt>
                <c:pt idx="1">
                  <c:v>6</c:v>
                </c:pt>
              </c:numCache>
            </c:numRef>
          </c:val>
          <c:extLst>
            <c:ext xmlns:c16="http://schemas.microsoft.com/office/drawing/2014/chart" uri="{C3380CC4-5D6E-409C-BE32-E72D297353CC}">
              <c16:uniqueId val="{00000001-DAF0-4F9D-9E7A-FFEE76CE7838}"/>
            </c:ext>
          </c:extLst>
        </c:ser>
        <c:ser>
          <c:idx val="2"/>
          <c:order val="2"/>
          <c:tx>
            <c:strRef>
              <c:f>'Reactor (per trial basis)'!$A$5</c:f>
              <c:strCache>
                <c:ptCount val="1"/>
                <c:pt idx="0">
                  <c:v>Paper towels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'Reactor (per trial basis)'!$B$2:$C$2</c:f>
              <c:strCache>
                <c:ptCount val="2"/>
                <c:pt idx="0">
                  <c:v>Before Implementation</c:v>
                </c:pt>
                <c:pt idx="1">
                  <c:v>After Implementation</c:v>
                </c:pt>
              </c:strCache>
            </c:strRef>
          </c:cat>
          <c:val>
            <c:numRef>
              <c:f>'Reactor (per trial basis)'!$B$5:$C$5</c:f>
              <c:numCache>
                <c:formatCode>General</c:formatCode>
                <c:ptCount val="2"/>
                <c:pt idx="0">
                  <c:v>2</c:v>
                </c:pt>
                <c:pt idx="1">
                  <c:v>2</c:v>
                </c:pt>
              </c:numCache>
            </c:numRef>
          </c:val>
          <c:extLst>
            <c:ext xmlns:c16="http://schemas.microsoft.com/office/drawing/2014/chart" uri="{C3380CC4-5D6E-409C-BE32-E72D297353CC}">
              <c16:uniqueId val="{00000002-DAF0-4F9D-9E7A-FFEE76CE7838}"/>
            </c:ext>
          </c:extLst>
        </c:ser>
        <c:ser>
          <c:idx val="3"/>
          <c:order val="3"/>
          <c:tx>
            <c:strRef>
              <c:f>'Reactor (per trial basis)'!$A$6</c:f>
              <c:strCache>
                <c:ptCount val="1"/>
                <c:pt idx="0">
                  <c:v>Gloves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'Reactor (per trial basis)'!$B$2:$C$2</c:f>
              <c:strCache>
                <c:ptCount val="2"/>
                <c:pt idx="0">
                  <c:v>Before Implementation</c:v>
                </c:pt>
                <c:pt idx="1">
                  <c:v>After Implementation</c:v>
                </c:pt>
              </c:strCache>
            </c:strRef>
          </c:cat>
          <c:val>
            <c:numRef>
              <c:f>'Reactor (per trial basis)'!$B$6:$C$6</c:f>
              <c:numCache>
                <c:formatCode>General</c:formatCode>
                <c:ptCount val="2"/>
                <c:pt idx="0">
                  <c:v>5</c:v>
                </c:pt>
                <c:pt idx="1">
                  <c:v>2</c:v>
                </c:pt>
              </c:numCache>
            </c:numRef>
          </c:val>
          <c:extLst>
            <c:ext xmlns:c16="http://schemas.microsoft.com/office/drawing/2014/chart" uri="{C3380CC4-5D6E-409C-BE32-E72D297353CC}">
              <c16:uniqueId val="{00000003-DAF0-4F9D-9E7A-FFEE76CE7838}"/>
            </c:ext>
          </c:extLst>
        </c:ser>
        <c:ser>
          <c:idx val="4"/>
          <c:order val="4"/>
          <c:tx>
            <c:strRef>
              <c:f>'Reactor (per trial basis)'!$A$7</c:f>
              <c:strCache>
                <c:ptCount val="1"/>
                <c:pt idx="0">
                  <c:v>Vials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'Reactor (per trial basis)'!$B$2:$C$2</c:f>
              <c:strCache>
                <c:ptCount val="2"/>
                <c:pt idx="0">
                  <c:v>Before Implementation</c:v>
                </c:pt>
                <c:pt idx="1">
                  <c:v>After Implementation</c:v>
                </c:pt>
              </c:strCache>
            </c:strRef>
          </c:cat>
          <c:val>
            <c:numRef>
              <c:f>'Reactor (per trial basis)'!$B$7:$C$7</c:f>
              <c:numCache>
                <c:formatCode>General</c:formatCode>
                <c:ptCount val="2"/>
                <c:pt idx="0">
                  <c:v>11</c:v>
                </c:pt>
                <c:pt idx="1">
                  <c:v>11</c:v>
                </c:pt>
              </c:numCache>
            </c:numRef>
          </c:val>
          <c:extLst>
            <c:ext xmlns:c16="http://schemas.microsoft.com/office/drawing/2014/chart" uri="{C3380CC4-5D6E-409C-BE32-E72D297353CC}">
              <c16:uniqueId val="{00000004-DAF0-4F9D-9E7A-FFEE76CE7838}"/>
            </c:ext>
          </c:extLst>
        </c:ser>
        <c:dLbls>
          <c:dLblPos val="ctr"/>
          <c:showLegendKey val="0"/>
          <c:showVal val="1"/>
          <c:showCatName val="0"/>
          <c:showSerName val="0"/>
          <c:showPercent val="0"/>
          <c:showBubbleSize val="0"/>
        </c:dLbls>
        <c:gapWidth val="55"/>
        <c:overlap val="100"/>
        <c:axId val="1326316896"/>
        <c:axId val="1326299008"/>
      </c:barChart>
      <c:catAx>
        <c:axId val="1326316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326299008"/>
        <c:crosses val="autoZero"/>
        <c:auto val="1"/>
        <c:lblAlgn val="ctr"/>
        <c:lblOffset val="100"/>
        <c:noMultiLvlLbl val="0"/>
      </c:catAx>
      <c:valAx>
        <c:axId val="1326299008"/>
        <c:scaling>
          <c:orientation val="minMax"/>
          <c:max val="45"/>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Waste</a:t>
                </a:r>
                <a:r>
                  <a:rPr lang="en-US" sz="1600" baseline="0"/>
                  <a:t> Count Per Trial</a:t>
                </a:r>
                <a:endParaRPr lang="en-US" sz="1600"/>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32631689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38100">
      <a:solidFill>
        <a:schemeClr val="accent1">
          <a:lumMod val="50000"/>
        </a:schemeClr>
      </a:solid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000" dirty="0"/>
              <a:t>Waste </a:t>
            </a:r>
            <a:r>
              <a:rPr lang="en-US" sz="2000" baseline="0" dirty="0"/>
              <a:t>Cost</a:t>
            </a:r>
          </a:p>
          <a:p>
            <a:pPr>
              <a:defRPr/>
            </a:pPr>
            <a:r>
              <a:rPr lang="en-US" sz="2000" baseline="0" dirty="0"/>
              <a:t>(Solid and Liquid) </a:t>
            </a:r>
          </a:p>
          <a:p>
            <a:pPr>
              <a:defRPr/>
            </a:pPr>
            <a:r>
              <a:rPr lang="en-US" sz="2000" baseline="0" dirty="0"/>
              <a:t>Per Reactor Trial</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3032368199549411"/>
          <c:y val="0.22272865324540089"/>
          <c:w val="0.50854508042124069"/>
          <c:h val="0.64646824019437688"/>
        </c:manualLayout>
      </c:layout>
      <c:barChart>
        <c:barDir val="col"/>
        <c:grouping val="stacked"/>
        <c:varyColors val="0"/>
        <c:ser>
          <c:idx val="0"/>
          <c:order val="0"/>
          <c:tx>
            <c:strRef>
              <c:f>'Reactor (per trial basis)'!$A$23</c:f>
              <c:strCache>
                <c:ptCount val="1"/>
                <c:pt idx="0">
                  <c:v>Pipets</c:v>
                </c:pt>
              </c:strCache>
            </c:strRef>
          </c:tx>
          <c:spPr>
            <a:solidFill>
              <a:schemeClr val="accent1"/>
            </a:solidFill>
            <a:ln>
              <a:noFill/>
            </a:ln>
            <a:effectLst/>
          </c:spPr>
          <c:invertIfNegative val="0"/>
          <c:cat>
            <c:strRef>
              <c:f>'Reactor (per trial basis)'!$B$22:$C$22</c:f>
              <c:strCache>
                <c:ptCount val="2"/>
                <c:pt idx="0">
                  <c:v>Before Implementation</c:v>
                </c:pt>
                <c:pt idx="1">
                  <c:v>After Implementation</c:v>
                </c:pt>
              </c:strCache>
            </c:strRef>
          </c:cat>
          <c:val>
            <c:numRef>
              <c:f>'Reactor (per trial basis)'!$B$23:$C$23</c:f>
              <c:numCache>
                <c:formatCode>"$"#,##0.00_);[Red]\("$"#,##0.00\)</c:formatCode>
                <c:ptCount val="2"/>
                <c:pt idx="0">
                  <c:v>0.77</c:v>
                </c:pt>
                <c:pt idx="1">
                  <c:v>0.69</c:v>
                </c:pt>
              </c:numCache>
            </c:numRef>
          </c:val>
          <c:extLst>
            <c:ext xmlns:c16="http://schemas.microsoft.com/office/drawing/2014/chart" uri="{C3380CC4-5D6E-409C-BE32-E72D297353CC}">
              <c16:uniqueId val="{00000000-3D05-4D90-8206-328B321DF280}"/>
            </c:ext>
          </c:extLst>
        </c:ser>
        <c:ser>
          <c:idx val="1"/>
          <c:order val="1"/>
          <c:tx>
            <c:strRef>
              <c:f>'Reactor (per trial basis)'!$A$24</c:f>
              <c:strCache>
                <c:ptCount val="1"/>
                <c:pt idx="0">
                  <c:v>Syringes</c:v>
                </c:pt>
              </c:strCache>
            </c:strRef>
          </c:tx>
          <c:spPr>
            <a:solidFill>
              <a:schemeClr val="accent2"/>
            </a:solidFill>
            <a:ln>
              <a:noFill/>
            </a:ln>
            <a:effectLst/>
          </c:spPr>
          <c:invertIfNegative val="0"/>
          <c:cat>
            <c:strRef>
              <c:f>'Reactor (per trial basis)'!$B$22:$C$22</c:f>
              <c:strCache>
                <c:ptCount val="2"/>
                <c:pt idx="0">
                  <c:v>Before Implementation</c:v>
                </c:pt>
                <c:pt idx="1">
                  <c:v>After Implementation</c:v>
                </c:pt>
              </c:strCache>
            </c:strRef>
          </c:cat>
          <c:val>
            <c:numRef>
              <c:f>'Reactor (per trial basis)'!$B$24:$C$24</c:f>
              <c:numCache>
                <c:formatCode>"$"#,##0.00_);[Red]\("$"#,##0.00\)</c:formatCode>
                <c:ptCount val="2"/>
                <c:pt idx="0">
                  <c:v>1.1299999999999999</c:v>
                </c:pt>
                <c:pt idx="1">
                  <c:v>0.7</c:v>
                </c:pt>
              </c:numCache>
            </c:numRef>
          </c:val>
          <c:extLst>
            <c:ext xmlns:c16="http://schemas.microsoft.com/office/drawing/2014/chart" uri="{C3380CC4-5D6E-409C-BE32-E72D297353CC}">
              <c16:uniqueId val="{00000001-3D05-4D90-8206-328B321DF280}"/>
            </c:ext>
          </c:extLst>
        </c:ser>
        <c:ser>
          <c:idx val="2"/>
          <c:order val="2"/>
          <c:tx>
            <c:strRef>
              <c:f>'Reactor (per trial basis)'!$A$25</c:f>
              <c:strCache>
                <c:ptCount val="1"/>
                <c:pt idx="0">
                  <c:v>Paper towels</c:v>
                </c:pt>
              </c:strCache>
            </c:strRef>
          </c:tx>
          <c:spPr>
            <a:solidFill>
              <a:schemeClr val="accent3"/>
            </a:solidFill>
            <a:ln>
              <a:noFill/>
            </a:ln>
            <a:effectLst/>
          </c:spPr>
          <c:invertIfNegative val="0"/>
          <c:cat>
            <c:strRef>
              <c:f>'Reactor (per trial basis)'!$B$22:$C$22</c:f>
              <c:strCache>
                <c:ptCount val="2"/>
                <c:pt idx="0">
                  <c:v>Before Implementation</c:v>
                </c:pt>
                <c:pt idx="1">
                  <c:v>After Implementation</c:v>
                </c:pt>
              </c:strCache>
            </c:strRef>
          </c:cat>
          <c:val>
            <c:numRef>
              <c:f>'Reactor (per trial basis)'!$B$25:$C$25</c:f>
              <c:numCache>
                <c:formatCode>"$"#,##0.00_);[Red]\("$"#,##0.00\)</c:formatCode>
                <c:ptCount val="2"/>
                <c:pt idx="0">
                  <c:v>0.03</c:v>
                </c:pt>
                <c:pt idx="1">
                  <c:v>0.04</c:v>
                </c:pt>
              </c:numCache>
            </c:numRef>
          </c:val>
          <c:extLst>
            <c:ext xmlns:c16="http://schemas.microsoft.com/office/drawing/2014/chart" uri="{C3380CC4-5D6E-409C-BE32-E72D297353CC}">
              <c16:uniqueId val="{00000002-3D05-4D90-8206-328B321DF280}"/>
            </c:ext>
          </c:extLst>
        </c:ser>
        <c:ser>
          <c:idx val="3"/>
          <c:order val="3"/>
          <c:tx>
            <c:strRef>
              <c:f>'Reactor (per trial basis)'!$A$26</c:f>
              <c:strCache>
                <c:ptCount val="1"/>
                <c:pt idx="0">
                  <c:v>Gloves</c:v>
                </c:pt>
              </c:strCache>
            </c:strRef>
          </c:tx>
          <c:spPr>
            <a:solidFill>
              <a:schemeClr val="accent4"/>
            </a:solidFill>
            <a:ln>
              <a:noFill/>
            </a:ln>
            <a:effectLst/>
          </c:spPr>
          <c:invertIfNegative val="0"/>
          <c:cat>
            <c:strRef>
              <c:f>'Reactor (per trial basis)'!$B$22:$C$22</c:f>
              <c:strCache>
                <c:ptCount val="2"/>
                <c:pt idx="0">
                  <c:v>Before Implementation</c:v>
                </c:pt>
                <c:pt idx="1">
                  <c:v>After Implementation</c:v>
                </c:pt>
              </c:strCache>
            </c:strRef>
          </c:cat>
          <c:val>
            <c:numRef>
              <c:f>'Reactor (per trial basis)'!$B$26:$C$26</c:f>
              <c:numCache>
                <c:formatCode>"$"#,##0.00_);[Red]\("$"#,##0.00\)</c:formatCode>
                <c:ptCount val="2"/>
                <c:pt idx="0">
                  <c:v>0.25</c:v>
                </c:pt>
                <c:pt idx="1">
                  <c:v>0.11</c:v>
                </c:pt>
              </c:numCache>
            </c:numRef>
          </c:val>
          <c:extLst>
            <c:ext xmlns:c16="http://schemas.microsoft.com/office/drawing/2014/chart" uri="{C3380CC4-5D6E-409C-BE32-E72D297353CC}">
              <c16:uniqueId val="{00000003-3D05-4D90-8206-328B321DF280}"/>
            </c:ext>
          </c:extLst>
        </c:ser>
        <c:ser>
          <c:idx val="4"/>
          <c:order val="4"/>
          <c:tx>
            <c:strRef>
              <c:f>'Reactor (per trial basis)'!$A$27</c:f>
              <c:strCache>
                <c:ptCount val="1"/>
                <c:pt idx="0">
                  <c:v>Vials</c:v>
                </c:pt>
              </c:strCache>
            </c:strRef>
          </c:tx>
          <c:spPr>
            <a:solidFill>
              <a:schemeClr val="accent5"/>
            </a:solidFill>
            <a:ln>
              <a:noFill/>
            </a:ln>
            <a:effectLst/>
          </c:spPr>
          <c:invertIfNegative val="0"/>
          <c:cat>
            <c:strRef>
              <c:f>'Reactor (per trial basis)'!$B$22:$C$22</c:f>
              <c:strCache>
                <c:ptCount val="2"/>
                <c:pt idx="0">
                  <c:v>Before Implementation</c:v>
                </c:pt>
                <c:pt idx="1">
                  <c:v>After Implementation</c:v>
                </c:pt>
              </c:strCache>
            </c:strRef>
          </c:cat>
          <c:val>
            <c:numRef>
              <c:f>'Reactor (per trial basis)'!$B$27:$C$27</c:f>
              <c:numCache>
                <c:formatCode>"$"#,##0.00_);[Red]\("$"#,##0.00\)</c:formatCode>
                <c:ptCount val="2"/>
                <c:pt idx="0">
                  <c:v>8.08</c:v>
                </c:pt>
                <c:pt idx="1">
                  <c:v>7.97</c:v>
                </c:pt>
              </c:numCache>
            </c:numRef>
          </c:val>
          <c:extLst>
            <c:ext xmlns:c16="http://schemas.microsoft.com/office/drawing/2014/chart" uri="{C3380CC4-5D6E-409C-BE32-E72D297353CC}">
              <c16:uniqueId val="{00000004-3D05-4D90-8206-328B321DF280}"/>
            </c:ext>
          </c:extLst>
        </c:ser>
        <c:ser>
          <c:idx val="5"/>
          <c:order val="5"/>
          <c:tx>
            <c:strRef>
              <c:f>'Reactor (per trial basis)'!$A$28</c:f>
              <c:strCache>
                <c:ptCount val="1"/>
                <c:pt idx="0">
                  <c:v>Solvent</c:v>
                </c:pt>
              </c:strCache>
            </c:strRef>
          </c:tx>
          <c:spPr>
            <a:solidFill>
              <a:schemeClr val="accent6"/>
            </a:solidFill>
            <a:ln>
              <a:noFill/>
            </a:ln>
            <a:effectLst/>
          </c:spPr>
          <c:invertIfNegative val="0"/>
          <c:cat>
            <c:strRef>
              <c:f>'Reactor (per trial basis)'!$B$22:$C$22</c:f>
              <c:strCache>
                <c:ptCount val="2"/>
                <c:pt idx="0">
                  <c:v>Before Implementation</c:v>
                </c:pt>
                <c:pt idx="1">
                  <c:v>After Implementation</c:v>
                </c:pt>
              </c:strCache>
            </c:strRef>
          </c:cat>
          <c:val>
            <c:numRef>
              <c:f>'Reactor (per trial basis)'!$B$28:$C$28</c:f>
              <c:numCache>
                <c:formatCode>"$"#,##0.00_);[Red]\("$"#,##0.00\)</c:formatCode>
                <c:ptCount val="2"/>
                <c:pt idx="0">
                  <c:v>5.28</c:v>
                </c:pt>
                <c:pt idx="1">
                  <c:v>4.01</c:v>
                </c:pt>
              </c:numCache>
            </c:numRef>
          </c:val>
          <c:extLst>
            <c:ext xmlns:c16="http://schemas.microsoft.com/office/drawing/2014/chart" uri="{C3380CC4-5D6E-409C-BE32-E72D297353CC}">
              <c16:uniqueId val="{00000005-3D05-4D90-8206-328B321DF280}"/>
            </c:ext>
          </c:extLst>
        </c:ser>
        <c:dLbls>
          <c:showLegendKey val="0"/>
          <c:showVal val="0"/>
          <c:showCatName val="0"/>
          <c:showSerName val="0"/>
          <c:showPercent val="0"/>
          <c:showBubbleSize val="0"/>
        </c:dLbls>
        <c:gapWidth val="55"/>
        <c:overlap val="100"/>
        <c:axId val="1095752960"/>
        <c:axId val="1095758368"/>
      </c:barChart>
      <c:catAx>
        <c:axId val="1095752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095758368"/>
        <c:crosses val="autoZero"/>
        <c:auto val="1"/>
        <c:lblAlgn val="ctr"/>
        <c:lblOffset val="100"/>
        <c:noMultiLvlLbl val="0"/>
      </c:catAx>
      <c:valAx>
        <c:axId val="1095758368"/>
        <c:scaling>
          <c:orientation val="minMax"/>
          <c:max val="18"/>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Total</a:t>
                </a:r>
                <a:r>
                  <a:rPr lang="en-US" sz="1600" baseline="0"/>
                  <a:t> Cost Per Trial</a:t>
                </a:r>
                <a:endParaRPr lang="en-US" sz="1600"/>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quot;$&quot;#,##0.00_);[Red]\(&quot;$&quot;#,##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09575296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38100">
      <a:solidFill>
        <a:schemeClr val="accent1">
          <a:lumMod val="50000"/>
        </a:schemeClr>
      </a:solid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000" baseline="0" dirty="0"/>
              <a:t>Waste Weight</a:t>
            </a:r>
          </a:p>
          <a:p>
            <a:pPr>
              <a:defRPr/>
            </a:pPr>
            <a:r>
              <a:rPr lang="en-US" sz="2000" baseline="0" dirty="0"/>
              <a:t>(Solid and Liquid)</a:t>
            </a:r>
          </a:p>
          <a:p>
            <a:pPr>
              <a:defRPr/>
            </a:pPr>
            <a:r>
              <a:rPr lang="en-US" sz="2000" baseline="0" dirty="0"/>
              <a:t>Per Reactor Trial</a:t>
            </a:r>
            <a:endParaRPr lang="en-US" sz="20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6220225797099186"/>
          <c:y val="0.2069913417439127"/>
          <c:w val="0.53184318410574494"/>
          <c:h val="0.67387476062096863"/>
        </c:manualLayout>
      </c:layout>
      <c:barChart>
        <c:barDir val="col"/>
        <c:grouping val="stacked"/>
        <c:varyColors val="0"/>
        <c:ser>
          <c:idx val="0"/>
          <c:order val="0"/>
          <c:tx>
            <c:strRef>
              <c:f>'Reactor (per trial basis)'!$A$44</c:f>
              <c:strCache>
                <c:ptCount val="1"/>
                <c:pt idx="0">
                  <c:v>Pipets</c:v>
                </c:pt>
              </c:strCache>
            </c:strRef>
          </c:tx>
          <c:spPr>
            <a:solidFill>
              <a:schemeClr val="accent1"/>
            </a:solidFill>
            <a:ln>
              <a:noFill/>
            </a:ln>
            <a:effectLst/>
          </c:spPr>
          <c:invertIfNegative val="0"/>
          <c:cat>
            <c:strRef>
              <c:f>'Reactor (per trial basis)'!$B$43:$C$43</c:f>
              <c:strCache>
                <c:ptCount val="2"/>
                <c:pt idx="0">
                  <c:v>Before Implementation</c:v>
                </c:pt>
                <c:pt idx="1">
                  <c:v>After Implementation</c:v>
                </c:pt>
              </c:strCache>
            </c:strRef>
          </c:cat>
          <c:val>
            <c:numRef>
              <c:f>'Reactor (per trial basis)'!$B$44:$C$44</c:f>
              <c:numCache>
                <c:formatCode>General</c:formatCode>
                <c:ptCount val="2"/>
                <c:pt idx="0">
                  <c:v>1.2E-2</c:v>
                </c:pt>
                <c:pt idx="1">
                  <c:v>1.0999999999999999E-2</c:v>
                </c:pt>
              </c:numCache>
            </c:numRef>
          </c:val>
          <c:extLst>
            <c:ext xmlns:c16="http://schemas.microsoft.com/office/drawing/2014/chart" uri="{C3380CC4-5D6E-409C-BE32-E72D297353CC}">
              <c16:uniqueId val="{00000000-86A9-4525-9AD0-ED57EEAF01A2}"/>
            </c:ext>
          </c:extLst>
        </c:ser>
        <c:ser>
          <c:idx val="1"/>
          <c:order val="1"/>
          <c:tx>
            <c:strRef>
              <c:f>'Reactor (per trial basis)'!$A$45</c:f>
              <c:strCache>
                <c:ptCount val="1"/>
                <c:pt idx="0">
                  <c:v>Syringes</c:v>
                </c:pt>
              </c:strCache>
            </c:strRef>
          </c:tx>
          <c:spPr>
            <a:solidFill>
              <a:schemeClr val="accent2"/>
            </a:solidFill>
            <a:ln>
              <a:noFill/>
            </a:ln>
            <a:effectLst/>
          </c:spPr>
          <c:invertIfNegative val="0"/>
          <c:cat>
            <c:strRef>
              <c:f>'Reactor (per trial basis)'!$B$43:$C$43</c:f>
              <c:strCache>
                <c:ptCount val="2"/>
                <c:pt idx="0">
                  <c:v>Before Implementation</c:v>
                </c:pt>
                <c:pt idx="1">
                  <c:v>After Implementation</c:v>
                </c:pt>
              </c:strCache>
            </c:strRef>
          </c:cat>
          <c:val>
            <c:numRef>
              <c:f>'Reactor (per trial basis)'!$B$45:$C$45</c:f>
              <c:numCache>
                <c:formatCode>General</c:formatCode>
                <c:ptCount val="2"/>
                <c:pt idx="0">
                  <c:v>4.9000000000000002E-2</c:v>
                </c:pt>
                <c:pt idx="1">
                  <c:v>3.1E-2</c:v>
                </c:pt>
              </c:numCache>
            </c:numRef>
          </c:val>
          <c:extLst>
            <c:ext xmlns:c16="http://schemas.microsoft.com/office/drawing/2014/chart" uri="{C3380CC4-5D6E-409C-BE32-E72D297353CC}">
              <c16:uniqueId val="{00000001-86A9-4525-9AD0-ED57EEAF01A2}"/>
            </c:ext>
          </c:extLst>
        </c:ser>
        <c:ser>
          <c:idx val="2"/>
          <c:order val="2"/>
          <c:tx>
            <c:strRef>
              <c:f>'Reactor (per trial basis)'!$A$46</c:f>
              <c:strCache>
                <c:ptCount val="1"/>
                <c:pt idx="0">
                  <c:v>Paper towels</c:v>
                </c:pt>
              </c:strCache>
            </c:strRef>
          </c:tx>
          <c:spPr>
            <a:solidFill>
              <a:schemeClr val="accent3"/>
            </a:solidFill>
            <a:ln>
              <a:noFill/>
            </a:ln>
            <a:effectLst/>
          </c:spPr>
          <c:invertIfNegative val="0"/>
          <c:cat>
            <c:strRef>
              <c:f>'Reactor (per trial basis)'!$B$43:$C$43</c:f>
              <c:strCache>
                <c:ptCount val="2"/>
                <c:pt idx="0">
                  <c:v>Before Implementation</c:v>
                </c:pt>
                <c:pt idx="1">
                  <c:v>After Implementation</c:v>
                </c:pt>
              </c:strCache>
            </c:strRef>
          </c:cat>
          <c:val>
            <c:numRef>
              <c:f>'Reactor (per trial basis)'!$B$46:$C$46</c:f>
              <c:numCache>
                <c:formatCode>General</c:formatCode>
                <c:ptCount val="2"/>
                <c:pt idx="0">
                  <c:v>8.0000000000000002E-3</c:v>
                </c:pt>
                <c:pt idx="1">
                  <c:v>8.9999999999999993E-3</c:v>
                </c:pt>
              </c:numCache>
            </c:numRef>
          </c:val>
          <c:extLst>
            <c:ext xmlns:c16="http://schemas.microsoft.com/office/drawing/2014/chart" uri="{C3380CC4-5D6E-409C-BE32-E72D297353CC}">
              <c16:uniqueId val="{00000002-86A9-4525-9AD0-ED57EEAF01A2}"/>
            </c:ext>
          </c:extLst>
        </c:ser>
        <c:ser>
          <c:idx val="3"/>
          <c:order val="3"/>
          <c:tx>
            <c:strRef>
              <c:f>'Reactor (per trial basis)'!$A$47</c:f>
              <c:strCache>
                <c:ptCount val="1"/>
                <c:pt idx="0">
                  <c:v>Gloves</c:v>
                </c:pt>
              </c:strCache>
            </c:strRef>
          </c:tx>
          <c:spPr>
            <a:solidFill>
              <a:schemeClr val="accent4"/>
            </a:solidFill>
            <a:ln>
              <a:noFill/>
            </a:ln>
            <a:effectLst/>
          </c:spPr>
          <c:invertIfNegative val="0"/>
          <c:cat>
            <c:strRef>
              <c:f>'Reactor (per trial basis)'!$B$43:$C$43</c:f>
              <c:strCache>
                <c:ptCount val="2"/>
                <c:pt idx="0">
                  <c:v>Before Implementation</c:v>
                </c:pt>
                <c:pt idx="1">
                  <c:v>After Implementation</c:v>
                </c:pt>
              </c:strCache>
            </c:strRef>
          </c:cat>
          <c:val>
            <c:numRef>
              <c:f>'Reactor (per trial basis)'!$B$47:$C$47</c:f>
              <c:numCache>
                <c:formatCode>General</c:formatCode>
                <c:ptCount val="2"/>
                <c:pt idx="0">
                  <c:v>0.04</c:v>
                </c:pt>
                <c:pt idx="1">
                  <c:v>1.7000000000000001E-2</c:v>
                </c:pt>
              </c:numCache>
            </c:numRef>
          </c:val>
          <c:extLst>
            <c:ext xmlns:c16="http://schemas.microsoft.com/office/drawing/2014/chart" uri="{C3380CC4-5D6E-409C-BE32-E72D297353CC}">
              <c16:uniqueId val="{00000003-86A9-4525-9AD0-ED57EEAF01A2}"/>
            </c:ext>
          </c:extLst>
        </c:ser>
        <c:ser>
          <c:idx val="4"/>
          <c:order val="4"/>
          <c:tx>
            <c:strRef>
              <c:f>'Reactor (per trial basis)'!$A$48</c:f>
              <c:strCache>
                <c:ptCount val="1"/>
                <c:pt idx="0">
                  <c:v>Vials</c:v>
                </c:pt>
              </c:strCache>
            </c:strRef>
          </c:tx>
          <c:spPr>
            <a:solidFill>
              <a:schemeClr val="accent5"/>
            </a:solidFill>
            <a:ln>
              <a:noFill/>
            </a:ln>
            <a:effectLst/>
          </c:spPr>
          <c:invertIfNegative val="0"/>
          <c:cat>
            <c:strRef>
              <c:f>'Reactor (per trial basis)'!$B$43:$C$43</c:f>
              <c:strCache>
                <c:ptCount val="2"/>
                <c:pt idx="0">
                  <c:v>Before Implementation</c:v>
                </c:pt>
                <c:pt idx="1">
                  <c:v>After Implementation</c:v>
                </c:pt>
              </c:strCache>
            </c:strRef>
          </c:cat>
          <c:val>
            <c:numRef>
              <c:f>'Reactor (per trial basis)'!$B$48:$C$48</c:f>
              <c:numCache>
                <c:formatCode>General</c:formatCode>
                <c:ptCount val="2"/>
                <c:pt idx="0">
                  <c:v>0.215</c:v>
                </c:pt>
                <c:pt idx="1">
                  <c:v>0.21299999999999999</c:v>
                </c:pt>
              </c:numCache>
            </c:numRef>
          </c:val>
          <c:extLst>
            <c:ext xmlns:c16="http://schemas.microsoft.com/office/drawing/2014/chart" uri="{C3380CC4-5D6E-409C-BE32-E72D297353CC}">
              <c16:uniqueId val="{00000004-86A9-4525-9AD0-ED57EEAF01A2}"/>
            </c:ext>
          </c:extLst>
        </c:ser>
        <c:ser>
          <c:idx val="5"/>
          <c:order val="5"/>
          <c:tx>
            <c:strRef>
              <c:f>'Reactor (per trial basis)'!$A$49</c:f>
              <c:strCache>
                <c:ptCount val="1"/>
                <c:pt idx="0">
                  <c:v>Solvent</c:v>
                </c:pt>
              </c:strCache>
            </c:strRef>
          </c:tx>
          <c:spPr>
            <a:solidFill>
              <a:schemeClr val="accent6"/>
            </a:solidFill>
            <a:ln>
              <a:noFill/>
            </a:ln>
            <a:effectLst/>
          </c:spPr>
          <c:invertIfNegative val="0"/>
          <c:cat>
            <c:strRef>
              <c:f>'Reactor (per trial basis)'!$B$43:$C$43</c:f>
              <c:strCache>
                <c:ptCount val="2"/>
                <c:pt idx="0">
                  <c:v>Before Implementation</c:v>
                </c:pt>
                <c:pt idx="1">
                  <c:v>After Implementation</c:v>
                </c:pt>
              </c:strCache>
            </c:strRef>
          </c:cat>
          <c:val>
            <c:numRef>
              <c:f>'Reactor (per trial basis)'!$B$49:$C$49</c:f>
              <c:numCache>
                <c:formatCode>General</c:formatCode>
                <c:ptCount val="2"/>
                <c:pt idx="0">
                  <c:v>1.988</c:v>
                </c:pt>
                <c:pt idx="1">
                  <c:v>1.5129999999999999</c:v>
                </c:pt>
              </c:numCache>
            </c:numRef>
          </c:val>
          <c:extLst>
            <c:ext xmlns:c16="http://schemas.microsoft.com/office/drawing/2014/chart" uri="{C3380CC4-5D6E-409C-BE32-E72D297353CC}">
              <c16:uniqueId val="{00000005-86A9-4525-9AD0-ED57EEAF01A2}"/>
            </c:ext>
          </c:extLst>
        </c:ser>
        <c:dLbls>
          <c:showLegendKey val="0"/>
          <c:showVal val="0"/>
          <c:showCatName val="0"/>
          <c:showSerName val="0"/>
          <c:showPercent val="0"/>
          <c:showBubbleSize val="0"/>
        </c:dLbls>
        <c:gapWidth val="55"/>
        <c:overlap val="100"/>
        <c:axId val="1095752960"/>
        <c:axId val="1095758368"/>
      </c:barChart>
      <c:catAx>
        <c:axId val="1095752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095758368"/>
        <c:crosses val="autoZero"/>
        <c:auto val="1"/>
        <c:lblAlgn val="ctr"/>
        <c:lblOffset val="100"/>
        <c:noMultiLvlLbl val="0"/>
      </c:catAx>
      <c:valAx>
        <c:axId val="1095758368"/>
        <c:scaling>
          <c:orientation val="minMax"/>
          <c:max val="2.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Total</a:t>
                </a:r>
                <a:r>
                  <a:rPr lang="en-US" sz="1600" baseline="0"/>
                  <a:t> Weight (lbs)</a:t>
                </a:r>
                <a:endParaRPr lang="en-US" sz="1600"/>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09575296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38100">
      <a:solidFill>
        <a:schemeClr val="accent1">
          <a:lumMod val="50000"/>
        </a:schemeClr>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2173FEF-536F-4449-9A64-064D365B6561}" type="datetimeFigureOut">
              <a:rPr lang="en-US" smtClean="0"/>
              <a:t>4/24/2023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DF4670-CF06-44B5-AEE7-E49DB2FB9FB4}" type="slidenum">
              <a:rPr lang="en-US" smtClean="0"/>
              <a:t>‹#›</a:t>
            </a:fld>
            <a:endParaRPr lang="en-US"/>
          </a:p>
        </p:txBody>
      </p:sp>
    </p:spTree>
    <p:extLst>
      <p:ext uri="{BB962C8B-B14F-4D97-AF65-F5344CB8AC3E}">
        <p14:creationId xmlns:p14="http://schemas.microsoft.com/office/powerpoint/2010/main" val="2189688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173FEF-536F-4449-9A64-064D365B6561}" type="datetimeFigureOut">
              <a:rPr lang="en-US" smtClean="0"/>
              <a:t>4/24/2023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DF4670-CF06-44B5-AEE7-E49DB2FB9FB4}" type="slidenum">
              <a:rPr lang="en-US" smtClean="0"/>
              <a:t>‹#›</a:t>
            </a:fld>
            <a:endParaRPr lang="en-US"/>
          </a:p>
        </p:txBody>
      </p:sp>
    </p:spTree>
    <p:extLst>
      <p:ext uri="{BB962C8B-B14F-4D97-AF65-F5344CB8AC3E}">
        <p14:creationId xmlns:p14="http://schemas.microsoft.com/office/powerpoint/2010/main" val="1838143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173FEF-536F-4449-9A64-064D365B6561}" type="datetimeFigureOut">
              <a:rPr lang="en-US" smtClean="0"/>
              <a:t>4/24/2023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DF4670-CF06-44B5-AEE7-E49DB2FB9FB4}" type="slidenum">
              <a:rPr lang="en-US" smtClean="0"/>
              <a:t>‹#›</a:t>
            </a:fld>
            <a:endParaRPr lang="en-US"/>
          </a:p>
        </p:txBody>
      </p:sp>
    </p:spTree>
    <p:extLst>
      <p:ext uri="{BB962C8B-B14F-4D97-AF65-F5344CB8AC3E}">
        <p14:creationId xmlns:p14="http://schemas.microsoft.com/office/powerpoint/2010/main" val="2128444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2173FEF-536F-4449-9A64-064D365B6561}" type="datetimeFigureOut">
              <a:rPr lang="en-US" smtClean="0"/>
              <a:t>4/24/2023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DF4670-CF06-44B5-AEE7-E49DB2FB9FB4}" type="slidenum">
              <a:rPr lang="en-US" smtClean="0"/>
              <a:t>‹#›</a:t>
            </a:fld>
            <a:endParaRPr lang="en-US"/>
          </a:p>
        </p:txBody>
      </p:sp>
    </p:spTree>
    <p:extLst>
      <p:ext uri="{BB962C8B-B14F-4D97-AF65-F5344CB8AC3E}">
        <p14:creationId xmlns:p14="http://schemas.microsoft.com/office/powerpoint/2010/main" val="3535442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2173FEF-536F-4449-9A64-064D365B6561}" type="datetimeFigureOut">
              <a:rPr lang="en-US" smtClean="0"/>
              <a:t>4/24/2023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DF4670-CF06-44B5-AEE7-E49DB2FB9FB4}" type="slidenum">
              <a:rPr lang="en-US" smtClean="0"/>
              <a:t>‹#›</a:t>
            </a:fld>
            <a:endParaRPr lang="en-US"/>
          </a:p>
        </p:txBody>
      </p:sp>
    </p:spTree>
    <p:extLst>
      <p:ext uri="{BB962C8B-B14F-4D97-AF65-F5344CB8AC3E}">
        <p14:creationId xmlns:p14="http://schemas.microsoft.com/office/powerpoint/2010/main" val="502754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2173FEF-536F-4449-9A64-064D365B6561}" type="datetimeFigureOut">
              <a:rPr lang="en-US" smtClean="0"/>
              <a:t>4/24/2023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DF4670-CF06-44B5-AEE7-E49DB2FB9FB4}" type="slidenum">
              <a:rPr lang="en-US" smtClean="0"/>
              <a:t>‹#›</a:t>
            </a:fld>
            <a:endParaRPr lang="en-US"/>
          </a:p>
        </p:txBody>
      </p:sp>
    </p:spTree>
    <p:extLst>
      <p:ext uri="{BB962C8B-B14F-4D97-AF65-F5344CB8AC3E}">
        <p14:creationId xmlns:p14="http://schemas.microsoft.com/office/powerpoint/2010/main" val="4170370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173FEF-536F-4449-9A64-064D365B6561}" type="datetimeFigureOut">
              <a:rPr lang="en-US" smtClean="0"/>
              <a:t>4/24/2023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DF4670-CF06-44B5-AEE7-E49DB2FB9FB4}" type="slidenum">
              <a:rPr lang="en-US" smtClean="0"/>
              <a:t>‹#›</a:t>
            </a:fld>
            <a:endParaRPr lang="en-US"/>
          </a:p>
        </p:txBody>
      </p:sp>
    </p:spTree>
    <p:extLst>
      <p:ext uri="{BB962C8B-B14F-4D97-AF65-F5344CB8AC3E}">
        <p14:creationId xmlns:p14="http://schemas.microsoft.com/office/powerpoint/2010/main" val="3708877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22173FEF-536F-4449-9A64-064D365B6561}" type="datetimeFigureOut">
              <a:rPr lang="en-US" smtClean="0"/>
              <a:t>4/24/2023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DF4670-CF06-44B5-AEE7-E49DB2FB9FB4}" type="slidenum">
              <a:rPr lang="en-US" smtClean="0"/>
              <a:t>‹#›</a:t>
            </a:fld>
            <a:endParaRPr lang="en-US"/>
          </a:p>
        </p:txBody>
      </p:sp>
    </p:spTree>
    <p:extLst>
      <p:ext uri="{BB962C8B-B14F-4D97-AF65-F5344CB8AC3E}">
        <p14:creationId xmlns:p14="http://schemas.microsoft.com/office/powerpoint/2010/main" val="2114842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22173FEF-536F-4449-9A64-064D365B6561}" type="datetimeFigureOut">
              <a:rPr lang="en-US" smtClean="0"/>
              <a:t>4/24/2023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DF4670-CF06-44B5-AEE7-E49DB2FB9FB4}" type="slidenum">
              <a:rPr lang="en-US" smtClean="0"/>
              <a:t>‹#›</a:t>
            </a:fld>
            <a:endParaRPr lang="en-US"/>
          </a:p>
        </p:txBody>
      </p:sp>
    </p:spTree>
    <p:extLst>
      <p:ext uri="{BB962C8B-B14F-4D97-AF65-F5344CB8AC3E}">
        <p14:creationId xmlns:p14="http://schemas.microsoft.com/office/powerpoint/2010/main" val="1551287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173FEF-536F-4449-9A64-064D365B6561}" type="datetimeFigureOut">
              <a:rPr lang="en-US" smtClean="0"/>
              <a:t>4/24/2023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DF4670-CF06-44B5-AEE7-E49DB2FB9FB4}" type="slidenum">
              <a:rPr lang="en-US" smtClean="0"/>
              <a:t>‹#›</a:t>
            </a:fld>
            <a:endParaRPr lang="en-US"/>
          </a:p>
        </p:txBody>
      </p:sp>
    </p:spTree>
    <p:extLst>
      <p:ext uri="{BB962C8B-B14F-4D97-AF65-F5344CB8AC3E}">
        <p14:creationId xmlns:p14="http://schemas.microsoft.com/office/powerpoint/2010/main" val="1366693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173FEF-536F-4449-9A64-064D365B6561}" type="datetimeFigureOut">
              <a:rPr lang="en-US" smtClean="0"/>
              <a:t>4/24/2023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DF4670-CF06-44B5-AEE7-E49DB2FB9FB4}" type="slidenum">
              <a:rPr lang="en-US" smtClean="0"/>
              <a:t>‹#›</a:t>
            </a:fld>
            <a:endParaRPr lang="en-US"/>
          </a:p>
        </p:txBody>
      </p:sp>
    </p:spTree>
    <p:extLst>
      <p:ext uri="{BB962C8B-B14F-4D97-AF65-F5344CB8AC3E}">
        <p14:creationId xmlns:p14="http://schemas.microsoft.com/office/powerpoint/2010/main" val="1496090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22173FEF-536F-4449-9A64-064D365B6561}" type="datetimeFigureOut">
              <a:rPr lang="en-US" smtClean="0"/>
              <a:t>4/24/2023</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FADF4670-CF06-44B5-AEE7-E49DB2FB9FB4}" type="slidenum">
              <a:rPr lang="en-US" smtClean="0"/>
              <a:t>‹#›</a:t>
            </a:fld>
            <a:endParaRPr lang="en-US"/>
          </a:p>
        </p:txBody>
      </p:sp>
    </p:spTree>
    <p:extLst>
      <p:ext uri="{BB962C8B-B14F-4D97-AF65-F5344CB8AC3E}">
        <p14:creationId xmlns:p14="http://schemas.microsoft.com/office/powerpoint/2010/main" val="33316479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 Id="rId9"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933CD78-E2C8-A31A-C690-96DDA9F803DF}"/>
              </a:ext>
            </a:extLst>
          </p:cNvPr>
          <p:cNvSpPr txBox="1"/>
          <p:nvPr/>
        </p:nvSpPr>
        <p:spPr>
          <a:xfrm>
            <a:off x="1400193" y="5266293"/>
            <a:ext cx="10417465" cy="26438723"/>
          </a:xfrm>
          <a:prstGeom prst="rect">
            <a:avLst/>
          </a:prstGeom>
          <a:noFill/>
          <a:ln w="76200">
            <a:solidFill>
              <a:schemeClr val="accent1">
                <a:lumMod val="50000"/>
              </a:schemeClr>
            </a:solidFill>
          </a:ln>
        </p:spPr>
        <p:txBody>
          <a:bodyPr wrap="square" lIns="457200" rIns="457200" bIns="457200" rtlCol="0">
            <a:noAutofit/>
          </a:bodyPr>
          <a:lstStyle/>
          <a:p>
            <a:endParaRPr lang="en-US" sz="5000" dirty="0"/>
          </a:p>
        </p:txBody>
      </p:sp>
      <p:sp>
        <p:nvSpPr>
          <p:cNvPr id="13" name="TextBox 12">
            <a:extLst>
              <a:ext uri="{FF2B5EF4-FFF2-40B4-BE49-F238E27FC236}">
                <a16:creationId xmlns:a16="http://schemas.microsoft.com/office/drawing/2014/main" id="{E994A603-A3CF-D615-707F-745E73A80770}"/>
              </a:ext>
            </a:extLst>
          </p:cNvPr>
          <p:cNvSpPr txBox="1"/>
          <p:nvPr/>
        </p:nvSpPr>
        <p:spPr>
          <a:xfrm>
            <a:off x="13158036" y="5293251"/>
            <a:ext cx="17645813" cy="26411765"/>
          </a:xfrm>
          <a:prstGeom prst="rect">
            <a:avLst/>
          </a:prstGeom>
          <a:noFill/>
          <a:ln w="76200">
            <a:solidFill>
              <a:schemeClr val="accent1">
                <a:lumMod val="50000"/>
              </a:schemeClr>
            </a:solidFill>
          </a:ln>
        </p:spPr>
        <p:txBody>
          <a:bodyPr wrap="square" lIns="457200" rIns="457200" bIns="457200" rtlCol="0">
            <a:noAutofit/>
          </a:bodyPr>
          <a:lstStyle/>
          <a:p>
            <a:endParaRPr lang="en-US" sz="5000" dirty="0"/>
          </a:p>
          <a:p>
            <a:endParaRPr lang="en-US" sz="5000" dirty="0"/>
          </a:p>
        </p:txBody>
      </p:sp>
      <p:sp>
        <p:nvSpPr>
          <p:cNvPr id="14" name="TextBox 13">
            <a:extLst>
              <a:ext uri="{FF2B5EF4-FFF2-40B4-BE49-F238E27FC236}">
                <a16:creationId xmlns:a16="http://schemas.microsoft.com/office/drawing/2014/main" id="{62A4ADED-9DAA-B326-7819-AEE34FBB5184}"/>
              </a:ext>
            </a:extLst>
          </p:cNvPr>
          <p:cNvSpPr txBox="1"/>
          <p:nvPr/>
        </p:nvSpPr>
        <p:spPr>
          <a:xfrm>
            <a:off x="32032575" y="5293252"/>
            <a:ext cx="10414835" cy="26411765"/>
          </a:xfrm>
          <a:prstGeom prst="rect">
            <a:avLst/>
          </a:prstGeom>
          <a:noFill/>
          <a:ln w="76200">
            <a:solidFill>
              <a:schemeClr val="accent1">
                <a:lumMod val="50000"/>
              </a:schemeClr>
            </a:solidFill>
          </a:ln>
        </p:spPr>
        <p:txBody>
          <a:bodyPr wrap="square" lIns="457200" rIns="457200" bIns="457200" rtlCol="0">
            <a:noAutofit/>
          </a:bodyPr>
          <a:lstStyle/>
          <a:p>
            <a:endParaRPr lang="en-US" sz="5000" dirty="0"/>
          </a:p>
        </p:txBody>
      </p:sp>
      <p:sp>
        <p:nvSpPr>
          <p:cNvPr id="11" name="TextBox 10">
            <a:extLst>
              <a:ext uri="{FF2B5EF4-FFF2-40B4-BE49-F238E27FC236}">
                <a16:creationId xmlns:a16="http://schemas.microsoft.com/office/drawing/2014/main" id="{FF36958F-D61E-3638-3075-A46319CA333A}"/>
              </a:ext>
            </a:extLst>
          </p:cNvPr>
          <p:cNvSpPr txBox="1"/>
          <p:nvPr/>
        </p:nvSpPr>
        <p:spPr>
          <a:xfrm>
            <a:off x="0" y="0"/>
            <a:ext cx="43891200" cy="4523874"/>
          </a:xfrm>
          <a:prstGeom prst="rect">
            <a:avLst/>
          </a:prstGeom>
          <a:solidFill>
            <a:schemeClr val="accent1">
              <a:lumMod val="50000"/>
            </a:schemeClr>
          </a:solidFill>
        </p:spPr>
        <p:txBody>
          <a:bodyPr wrap="square" rtlCol="0">
            <a:spAutoFit/>
          </a:bodyPr>
          <a:lstStyle/>
          <a:p>
            <a:endParaRPr lang="en-US" dirty="0"/>
          </a:p>
        </p:txBody>
      </p:sp>
      <p:sp>
        <p:nvSpPr>
          <p:cNvPr id="2" name="Title 1">
            <a:extLst>
              <a:ext uri="{FF2B5EF4-FFF2-40B4-BE49-F238E27FC236}">
                <a16:creationId xmlns:a16="http://schemas.microsoft.com/office/drawing/2014/main" id="{996D3C6E-5172-F6A2-2AA2-135CEF9318E5}"/>
              </a:ext>
            </a:extLst>
          </p:cNvPr>
          <p:cNvSpPr>
            <a:spLocks noGrp="1"/>
          </p:cNvSpPr>
          <p:nvPr>
            <p:ph type="ctrTitle"/>
          </p:nvPr>
        </p:nvSpPr>
        <p:spPr>
          <a:xfrm>
            <a:off x="1443789" y="779790"/>
            <a:ext cx="41148000" cy="3024929"/>
          </a:xfrm>
          <a:noFill/>
          <a:ln w="76200">
            <a:noFill/>
          </a:ln>
        </p:spPr>
        <p:txBody>
          <a:bodyPr anchor="t">
            <a:normAutofit/>
          </a:bodyPr>
          <a:lstStyle/>
          <a:p>
            <a:pPr algn="l">
              <a:lnSpc>
                <a:spcPct val="100000"/>
              </a:lnSpc>
            </a:pPr>
            <a:r>
              <a:rPr lang="en-US" sz="9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9000" b="1" dirty="0">
                <a:solidFill>
                  <a:schemeClr val="bg1"/>
                </a:solidFill>
                <a:latin typeface="Calibri" panose="020F0502020204030204" pitchFamily="34" charset="0"/>
                <a:ea typeface="Calibri" panose="020F0502020204030204" pitchFamily="34" charset="0"/>
                <a:cs typeface="Calibri" panose="020F0502020204030204" pitchFamily="34" charset="0"/>
              </a:rPr>
              <a:t>Waste Characterization and Reduction for the ChE 460 Laboratory Course</a:t>
            </a:r>
            <a:br>
              <a:rPr lang="en-US" sz="900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9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7500" dirty="0">
                <a:solidFill>
                  <a:schemeClr val="bg1"/>
                </a:solidFill>
                <a:latin typeface="Calibri" panose="020F0502020204030204" pitchFamily="34" charset="0"/>
                <a:ea typeface="Calibri" panose="020F0502020204030204" pitchFamily="34" charset="0"/>
                <a:cs typeface="Calibri" panose="020F0502020204030204" pitchFamily="34" charset="0"/>
              </a:rPr>
              <a:t>By Ava Haase (Honors Capstone)</a:t>
            </a:r>
            <a:endParaRPr lang="en-US" sz="9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AC1D3DE4-4D9A-32E9-3CDB-C1F47E581DD2}"/>
              </a:ext>
            </a:extLst>
          </p:cNvPr>
          <p:cNvSpPr>
            <a:spLocks noGrp="1"/>
          </p:cNvSpPr>
          <p:nvPr>
            <p:ph type="subTitle" idx="1"/>
          </p:nvPr>
        </p:nvSpPr>
        <p:spPr>
          <a:xfrm>
            <a:off x="1443789" y="5293254"/>
            <a:ext cx="10414835" cy="1300051"/>
          </a:xfrm>
          <a:solidFill>
            <a:schemeClr val="accent1">
              <a:lumMod val="50000"/>
            </a:schemeClr>
          </a:solidFill>
        </p:spPr>
        <p:txBody>
          <a:bodyPr anchor="ctr">
            <a:normAutofit/>
          </a:bodyPr>
          <a:lstStyle/>
          <a:p>
            <a:r>
              <a:rPr lang="en-US" sz="6000" dirty="0">
                <a:solidFill>
                  <a:schemeClr val="bg1"/>
                </a:solidFill>
              </a:rPr>
              <a:t>Introduction</a:t>
            </a:r>
          </a:p>
        </p:txBody>
      </p:sp>
      <p:sp>
        <p:nvSpPr>
          <p:cNvPr id="6" name="Subtitle 2">
            <a:extLst>
              <a:ext uri="{FF2B5EF4-FFF2-40B4-BE49-F238E27FC236}">
                <a16:creationId xmlns:a16="http://schemas.microsoft.com/office/drawing/2014/main" id="{5993A1E7-D1EB-96A5-CEB7-7DFB56FE029E}"/>
              </a:ext>
            </a:extLst>
          </p:cNvPr>
          <p:cNvSpPr txBox="1">
            <a:spLocks/>
          </p:cNvSpPr>
          <p:nvPr/>
        </p:nvSpPr>
        <p:spPr>
          <a:xfrm>
            <a:off x="13194882" y="5293251"/>
            <a:ext cx="17645813" cy="1300051"/>
          </a:xfrm>
          <a:prstGeom prst="rect">
            <a:avLst/>
          </a:prstGeom>
          <a:solidFill>
            <a:schemeClr val="accent1">
              <a:lumMod val="50000"/>
            </a:schemeClr>
          </a:solidFill>
        </p:spPr>
        <p:txBody>
          <a:bodyPr vert="horz" lIns="91440" tIns="45720" rIns="91440" bIns="45720" rtlCol="0" anchor="ctr">
            <a:normAutofit/>
          </a:bodyPr>
          <a:lstStyle>
            <a:lvl1pPr marL="0" indent="0" algn="ctr" defTabSz="4389120" rtl="0" eaLnBrk="1" latinLnBrk="0" hangingPunct="1">
              <a:lnSpc>
                <a:spcPct val="90000"/>
              </a:lnSpc>
              <a:spcBef>
                <a:spcPts val="4800"/>
              </a:spcBef>
              <a:buFont typeface="Arial" panose="020B0604020202020204" pitchFamily="34" charset="0"/>
              <a:buNone/>
              <a:defRPr sz="11520" kern="1200">
                <a:solidFill>
                  <a:schemeClr val="tx1"/>
                </a:solidFill>
                <a:latin typeface="+mn-lt"/>
                <a:ea typeface="+mn-ea"/>
                <a:cs typeface="+mn-cs"/>
              </a:defRPr>
            </a:lvl1pPr>
            <a:lvl2pPr marL="2194560" indent="0" algn="ctr" defTabSz="4389120" rtl="0" eaLnBrk="1" latinLnBrk="0" hangingPunct="1">
              <a:lnSpc>
                <a:spcPct val="90000"/>
              </a:lnSpc>
              <a:spcBef>
                <a:spcPts val="2400"/>
              </a:spcBef>
              <a:buFont typeface="Arial" panose="020B0604020202020204" pitchFamily="34" charset="0"/>
              <a:buNone/>
              <a:defRPr sz="9600" kern="1200">
                <a:solidFill>
                  <a:schemeClr val="tx1"/>
                </a:solidFill>
                <a:latin typeface="+mn-lt"/>
                <a:ea typeface="+mn-ea"/>
                <a:cs typeface="+mn-cs"/>
              </a:defRPr>
            </a:lvl2pPr>
            <a:lvl3pPr marL="4389120" indent="0" algn="ctr" defTabSz="4389120" rtl="0" eaLnBrk="1" latinLnBrk="0" hangingPunct="1">
              <a:lnSpc>
                <a:spcPct val="90000"/>
              </a:lnSpc>
              <a:spcBef>
                <a:spcPts val="2400"/>
              </a:spcBef>
              <a:buFont typeface="Arial" panose="020B0604020202020204" pitchFamily="34" charset="0"/>
              <a:buNone/>
              <a:defRPr sz="8640" kern="1200">
                <a:solidFill>
                  <a:schemeClr val="tx1"/>
                </a:solidFill>
                <a:latin typeface="+mn-lt"/>
                <a:ea typeface="+mn-ea"/>
                <a:cs typeface="+mn-cs"/>
              </a:defRPr>
            </a:lvl3pPr>
            <a:lvl4pPr marL="658368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4pPr>
            <a:lvl5pPr marL="877824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5pPr>
            <a:lvl6pPr marL="1097280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6pPr>
            <a:lvl7pPr marL="1316736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7pPr>
            <a:lvl8pPr marL="1536192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8pPr>
            <a:lvl9pPr marL="1755648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9pPr>
          </a:lstStyle>
          <a:p>
            <a:r>
              <a:rPr lang="en-US" sz="6000" dirty="0">
                <a:solidFill>
                  <a:schemeClr val="bg1"/>
                </a:solidFill>
              </a:rPr>
              <a:t>Piloted Protocol Modifications</a:t>
            </a:r>
          </a:p>
        </p:txBody>
      </p:sp>
      <p:sp>
        <p:nvSpPr>
          <p:cNvPr id="7" name="Subtitle 2">
            <a:extLst>
              <a:ext uri="{FF2B5EF4-FFF2-40B4-BE49-F238E27FC236}">
                <a16:creationId xmlns:a16="http://schemas.microsoft.com/office/drawing/2014/main" id="{5ED05DEF-752E-8519-7097-6B0CD0CA80F6}"/>
              </a:ext>
            </a:extLst>
          </p:cNvPr>
          <p:cNvSpPr txBox="1">
            <a:spLocks/>
          </p:cNvSpPr>
          <p:nvPr/>
        </p:nvSpPr>
        <p:spPr>
          <a:xfrm>
            <a:off x="32032574" y="5293251"/>
            <a:ext cx="10414834" cy="1300051"/>
          </a:xfrm>
          <a:prstGeom prst="rect">
            <a:avLst/>
          </a:prstGeom>
          <a:solidFill>
            <a:schemeClr val="accent1">
              <a:lumMod val="50000"/>
            </a:schemeClr>
          </a:solidFill>
        </p:spPr>
        <p:txBody>
          <a:bodyPr vert="horz" lIns="91440" tIns="45720" rIns="91440" bIns="45720" rtlCol="0" anchor="ctr">
            <a:normAutofit/>
          </a:bodyPr>
          <a:lstStyle>
            <a:lvl1pPr marL="0" indent="0" algn="ctr" defTabSz="4389120" rtl="0" eaLnBrk="1" latinLnBrk="0" hangingPunct="1">
              <a:lnSpc>
                <a:spcPct val="90000"/>
              </a:lnSpc>
              <a:spcBef>
                <a:spcPts val="4800"/>
              </a:spcBef>
              <a:buFont typeface="Arial" panose="020B0604020202020204" pitchFamily="34" charset="0"/>
              <a:buNone/>
              <a:defRPr sz="11520" kern="1200">
                <a:solidFill>
                  <a:schemeClr val="tx1"/>
                </a:solidFill>
                <a:latin typeface="+mn-lt"/>
                <a:ea typeface="+mn-ea"/>
                <a:cs typeface="+mn-cs"/>
              </a:defRPr>
            </a:lvl1pPr>
            <a:lvl2pPr marL="2194560" indent="0" algn="ctr" defTabSz="4389120" rtl="0" eaLnBrk="1" latinLnBrk="0" hangingPunct="1">
              <a:lnSpc>
                <a:spcPct val="90000"/>
              </a:lnSpc>
              <a:spcBef>
                <a:spcPts val="2400"/>
              </a:spcBef>
              <a:buFont typeface="Arial" panose="020B0604020202020204" pitchFamily="34" charset="0"/>
              <a:buNone/>
              <a:defRPr sz="9600" kern="1200">
                <a:solidFill>
                  <a:schemeClr val="tx1"/>
                </a:solidFill>
                <a:latin typeface="+mn-lt"/>
                <a:ea typeface="+mn-ea"/>
                <a:cs typeface="+mn-cs"/>
              </a:defRPr>
            </a:lvl2pPr>
            <a:lvl3pPr marL="4389120" indent="0" algn="ctr" defTabSz="4389120" rtl="0" eaLnBrk="1" latinLnBrk="0" hangingPunct="1">
              <a:lnSpc>
                <a:spcPct val="90000"/>
              </a:lnSpc>
              <a:spcBef>
                <a:spcPts val="2400"/>
              </a:spcBef>
              <a:buFont typeface="Arial" panose="020B0604020202020204" pitchFamily="34" charset="0"/>
              <a:buNone/>
              <a:defRPr sz="8640" kern="1200">
                <a:solidFill>
                  <a:schemeClr val="tx1"/>
                </a:solidFill>
                <a:latin typeface="+mn-lt"/>
                <a:ea typeface="+mn-ea"/>
                <a:cs typeface="+mn-cs"/>
              </a:defRPr>
            </a:lvl3pPr>
            <a:lvl4pPr marL="658368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4pPr>
            <a:lvl5pPr marL="877824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5pPr>
            <a:lvl6pPr marL="1097280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6pPr>
            <a:lvl7pPr marL="1316736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7pPr>
            <a:lvl8pPr marL="1536192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8pPr>
            <a:lvl9pPr marL="1755648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9pPr>
          </a:lstStyle>
          <a:p>
            <a:r>
              <a:rPr lang="en-US" sz="6000" dirty="0">
                <a:solidFill>
                  <a:schemeClr val="bg1"/>
                </a:solidFill>
              </a:rPr>
              <a:t>Conclusion</a:t>
            </a:r>
          </a:p>
        </p:txBody>
      </p:sp>
      <p:sp>
        <p:nvSpPr>
          <p:cNvPr id="8" name="Subtitle 2">
            <a:extLst>
              <a:ext uri="{FF2B5EF4-FFF2-40B4-BE49-F238E27FC236}">
                <a16:creationId xmlns:a16="http://schemas.microsoft.com/office/drawing/2014/main" id="{DC3B1D21-D217-0ED8-FC2C-9BA404E2E2D0}"/>
              </a:ext>
            </a:extLst>
          </p:cNvPr>
          <p:cNvSpPr txBox="1">
            <a:spLocks/>
          </p:cNvSpPr>
          <p:nvPr/>
        </p:nvSpPr>
        <p:spPr>
          <a:xfrm>
            <a:off x="1436493" y="13938128"/>
            <a:ext cx="10414835" cy="1300051"/>
          </a:xfrm>
          <a:prstGeom prst="rect">
            <a:avLst/>
          </a:prstGeom>
          <a:solidFill>
            <a:schemeClr val="accent1">
              <a:lumMod val="50000"/>
            </a:schemeClr>
          </a:solidFill>
        </p:spPr>
        <p:txBody>
          <a:bodyPr vert="horz" lIns="91440" tIns="45720" rIns="91440" bIns="45720" rtlCol="0" anchor="ctr">
            <a:normAutofit/>
          </a:bodyPr>
          <a:lstStyle>
            <a:lvl1pPr marL="0" indent="0" algn="ctr" defTabSz="4389120" rtl="0" eaLnBrk="1" latinLnBrk="0" hangingPunct="1">
              <a:lnSpc>
                <a:spcPct val="90000"/>
              </a:lnSpc>
              <a:spcBef>
                <a:spcPts val="4800"/>
              </a:spcBef>
              <a:buFont typeface="Arial" panose="020B0604020202020204" pitchFamily="34" charset="0"/>
              <a:buNone/>
              <a:defRPr sz="11520" kern="1200">
                <a:solidFill>
                  <a:schemeClr val="tx1"/>
                </a:solidFill>
                <a:latin typeface="+mn-lt"/>
                <a:ea typeface="+mn-ea"/>
                <a:cs typeface="+mn-cs"/>
              </a:defRPr>
            </a:lvl1pPr>
            <a:lvl2pPr marL="2194560" indent="0" algn="ctr" defTabSz="4389120" rtl="0" eaLnBrk="1" latinLnBrk="0" hangingPunct="1">
              <a:lnSpc>
                <a:spcPct val="90000"/>
              </a:lnSpc>
              <a:spcBef>
                <a:spcPts val="2400"/>
              </a:spcBef>
              <a:buFont typeface="Arial" panose="020B0604020202020204" pitchFamily="34" charset="0"/>
              <a:buNone/>
              <a:defRPr sz="9600" kern="1200">
                <a:solidFill>
                  <a:schemeClr val="tx1"/>
                </a:solidFill>
                <a:latin typeface="+mn-lt"/>
                <a:ea typeface="+mn-ea"/>
                <a:cs typeface="+mn-cs"/>
              </a:defRPr>
            </a:lvl2pPr>
            <a:lvl3pPr marL="4389120" indent="0" algn="ctr" defTabSz="4389120" rtl="0" eaLnBrk="1" latinLnBrk="0" hangingPunct="1">
              <a:lnSpc>
                <a:spcPct val="90000"/>
              </a:lnSpc>
              <a:spcBef>
                <a:spcPts val="2400"/>
              </a:spcBef>
              <a:buFont typeface="Arial" panose="020B0604020202020204" pitchFamily="34" charset="0"/>
              <a:buNone/>
              <a:defRPr sz="8640" kern="1200">
                <a:solidFill>
                  <a:schemeClr val="tx1"/>
                </a:solidFill>
                <a:latin typeface="+mn-lt"/>
                <a:ea typeface="+mn-ea"/>
                <a:cs typeface="+mn-cs"/>
              </a:defRPr>
            </a:lvl3pPr>
            <a:lvl4pPr marL="658368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4pPr>
            <a:lvl5pPr marL="877824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5pPr>
            <a:lvl6pPr marL="1097280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6pPr>
            <a:lvl7pPr marL="1316736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7pPr>
            <a:lvl8pPr marL="1536192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8pPr>
            <a:lvl9pPr marL="1755648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9pPr>
          </a:lstStyle>
          <a:p>
            <a:r>
              <a:rPr lang="en-US" sz="6000" dirty="0">
                <a:solidFill>
                  <a:schemeClr val="bg1"/>
                </a:solidFill>
              </a:rPr>
              <a:t>Methods</a:t>
            </a:r>
          </a:p>
        </p:txBody>
      </p:sp>
      <p:sp>
        <p:nvSpPr>
          <p:cNvPr id="9" name="Subtitle 2">
            <a:extLst>
              <a:ext uri="{FF2B5EF4-FFF2-40B4-BE49-F238E27FC236}">
                <a16:creationId xmlns:a16="http://schemas.microsoft.com/office/drawing/2014/main" id="{3ED2A3CB-C9E3-D02B-C0C1-80A95D2ADF76}"/>
              </a:ext>
            </a:extLst>
          </p:cNvPr>
          <p:cNvSpPr txBox="1">
            <a:spLocks/>
          </p:cNvSpPr>
          <p:nvPr/>
        </p:nvSpPr>
        <p:spPr>
          <a:xfrm>
            <a:off x="32032572" y="22264102"/>
            <a:ext cx="10414836" cy="1300051"/>
          </a:xfrm>
          <a:prstGeom prst="rect">
            <a:avLst/>
          </a:prstGeom>
          <a:solidFill>
            <a:schemeClr val="accent1">
              <a:lumMod val="50000"/>
            </a:schemeClr>
          </a:solidFill>
        </p:spPr>
        <p:txBody>
          <a:bodyPr vert="horz" lIns="91440" tIns="45720" rIns="91440" bIns="45720" rtlCol="0" anchor="ctr">
            <a:normAutofit/>
          </a:bodyPr>
          <a:lstStyle>
            <a:lvl1pPr marL="0" indent="0" algn="ctr" defTabSz="4389120" rtl="0" eaLnBrk="1" latinLnBrk="0" hangingPunct="1">
              <a:lnSpc>
                <a:spcPct val="90000"/>
              </a:lnSpc>
              <a:spcBef>
                <a:spcPts val="4800"/>
              </a:spcBef>
              <a:buFont typeface="Arial" panose="020B0604020202020204" pitchFamily="34" charset="0"/>
              <a:buNone/>
              <a:defRPr sz="11520" kern="1200">
                <a:solidFill>
                  <a:schemeClr val="tx1"/>
                </a:solidFill>
                <a:latin typeface="+mn-lt"/>
                <a:ea typeface="+mn-ea"/>
                <a:cs typeface="+mn-cs"/>
              </a:defRPr>
            </a:lvl1pPr>
            <a:lvl2pPr marL="2194560" indent="0" algn="ctr" defTabSz="4389120" rtl="0" eaLnBrk="1" latinLnBrk="0" hangingPunct="1">
              <a:lnSpc>
                <a:spcPct val="90000"/>
              </a:lnSpc>
              <a:spcBef>
                <a:spcPts val="2400"/>
              </a:spcBef>
              <a:buFont typeface="Arial" panose="020B0604020202020204" pitchFamily="34" charset="0"/>
              <a:buNone/>
              <a:defRPr sz="9600" kern="1200">
                <a:solidFill>
                  <a:schemeClr val="tx1"/>
                </a:solidFill>
                <a:latin typeface="+mn-lt"/>
                <a:ea typeface="+mn-ea"/>
                <a:cs typeface="+mn-cs"/>
              </a:defRPr>
            </a:lvl2pPr>
            <a:lvl3pPr marL="4389120" indent="0" algn="ctr" defTabSz="4389120" rtl="0" eaLnBrk="1" latinLnBrk="0" hangingPunct="1">
              <a:lnSpc>
                <a:spcPct val="90000"/>
              </a:lnSpc>
              <a:spcBef>
                <a:spcPts val="2400"/>
              </a:spcBef>
              <a:buFont typeface="Arial" panose="020B0604020202020204" pitchFamily="34" charset="0"/>
              <a:buNone/>
              <a:defRPr sz="8640" kern="1200">
                <a:solidFill>
                  <a:schemeClr val="tx1"/>
                </a:solidFill>
                <a:latin typeface="+mn-lt"/>
                <a:ea typeface="+mn-ea"/>
                <a:cs typeface="+mn-cs"/>
              </a:defRPr>
            </a:lvl3pPr>
            <a:lvl4pPr marL="658368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4pPr>
            <a:lvl5pPr marL="877824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5pPr>
            <a:lvl6pPr marL="1097280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6pPr>
            <a:lvl7pPr marL="1316736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7pPr>
            <a:lvl8pPr marL="1536192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8pPr>
            <a:lvl9pPr marL="1755648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9pPr>
          </a:lstStyle>
          <a:p>
            <a:r>
              <a:rPr lang="en-US" sz="6000" dirty="0">
                <a:solidFill>
                  <a:schemeClr val="bg1"/>
                </a:solidFill>
              </a:rPr>
              <a:t>References</a:t>
            </a:r>
          </a:p>
        </p:txBody>
      </p:sp>
      <p:sp>
        <p:nvSpPr>
          <p:cNvPr id="10" name="Subtitle 2">
            <a:extLst>
              <a:ext uri="{FF2B5EF4-FFF2-40B4-BE49-F238E27FC236}">
                <a16:creationId xmlns:a16="http://schemas.microsoft.com/office/drawing/2014/main" id="{9EB9F9ED-B84C-2E2B-5914-5E87121F8E07}"/>
              </a:ext>
            </a:extLst>
          </p:cNvPr>
          <p:cNvSpPr txBox="1">
            <a:spLocks/>
          </p:cNvSpPr>
          <p:nvPr/>
        </p:nvSpPr>
        <p:spPr>
          <a:xfrm>
            <a:off x="32032572" y="26317499"/>
            <a:ext cx="10414836" cy="1300051"/>
          </a:xfrm>
          <a:prstGeom prst="rect">
            <a:avLst/>
          </a:prstGeom>
          <a:solidFill>
            <a:schemeClr val="accent1">
              <a:lumMod val="50000"/>
            </a:schemeClr>
          </a:solidFill>
        </p:spPr>
        <p:txBody>
          <a:bodyPr vert="horz" lIns="91440" tIns="45720" rIns="91440" bIns="45720" rtlCol="0" anchor="ctr">
            <a:normAutofit/>
          </a:bodyPr>
          <a:lstStyle>
            <a:lvl1pPr marL="0" indent="0" algn="ctr" defTabSz="4389120" rtl="0" eaLnBrk="1" latinLnBrk="0" hangingPunct="1">
              <a:lnSpc>
                <a:spcPct val="90000"/>
              </a:lnSpc>
              <a:spcBef>
                <a:spcPts val="4800"/>
              </a:spcBef>
              <a:buFont typeface="Arial" panose="020B0604020202020204" pitchFamily="34" charset="0"/>
              <a:buNone/>
              <a:defRPr sz="11520" kern="1200">
                <a:solidFill>
                  <a:schemeClr val="tx1"/>
                </a:solidFill>
                <a:latin typeface="+mn-lt"/>
                <a:ea typeface="+mn-ea"/>
                <a:cs typeface="+mn-cs"/>
              </a:defRPr>
            </a:lvl1pPr>
            <a:lvl2pPr marL="2194560" indent="0" algn="ctr" defTabSz="4389120" rtl="0" eaLnBrk="1" latinLnBrk="0" hangingPunct="1">
              <a:lnSpc>
                <a:spcPct val="90000"/>
              </a:lnSpc>
              <a:spcBef>
                <a:spcPts val="2400"/>
              </a:spcBef>
              <a:buFont typeface="Arial" panose="020B0604020202020204" pitchFamily="34" charset="0"/>
              <a:buNone/>
              <a:defRPr sz="9600" kern="1200">
                <a:solidFill>
                  <a:schemeClr val="tx1"/>
                </a:solidFill>
                <a:latin typeface="+mn-lt"/>
                <a:ea typeface="+mn-ea"/>
                <a:cs typeface="+mn-cs"/>
              </a:defRPr>
            </a:lvl2pPr>
            <a:lvl3pPr marL="4389120" indent="0" algn="ctr" defTabSz="4389120" rtl="0" eaLnBrk="1" latinLnBrk="0" hangingPunct="1">
              <a:lnSpc>
                <a:spcPct val="90000"/>
              </a:lnSpc>
              <a:spcBef>
                <a:spcPts val="2400"/>
              </a:spcBef>
              <a:buFont typeface="Arial" panose="020B0604020202020204" pitchFamily="34" charset="0"/>
              <a:buNone/>
              <a:defRPr sz="8640" kern="1200">
                <a:solidFill>
                  <a:schemeClr val="tx1"/>
                </a:solidFill>
                <a:latin typeface="+mn-lt"/>
                <a:ea typeface="+mn-ea"/>
                <a:cs typeface="+mn-cs"/>
              </a:defRPr>
            </a:lvl3pPr>
            <a:lvl4pPr marL="658368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4pPr>
            <a:lvl5pPr marL="877824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5pPr>
            <a:lvl6pPr marL="1097280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6pPr>
            <a:lvl7pPr marL="1316736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7pPr>
            <a:lvl8pPr marL="1536192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8pPr>
            <a:lvl9pPr marL="1755648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9pPr>
          </a:lstStyle>
          <a:p>
            <a:r>
              <a:rPr lang="en-US" sz="6000" dirty="0">
                <a:solidFill>
                  <a:schemeClr val="bg1"/>
                </a:solidFill>
              </a:rPr>
              <a:t>Acknowledgements</a:t>
            </a:r>
          </a:p>
        </p:txBody>
      </p:sp>
      <p:pic>
        <p:nvPicPr>
          <p:cNvPr id="1026" name="Picture 2">
            <a:extLst>
              <a:ext uri="{FF2B5EF4-FFF2-40B4-BE49-F238E27FC236}">
                <a16:creationId xmlns:a16="http://schemas.microsoft.com/office/drawing/2014/main" id="{8B4B1F12-C788-B2E9-337E-A30D502CD9E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791" t="13633" r="9823" b="13903"/>
          <a:stretch/>
        </p:blipFill>
        <p:spPr bwMode="auto">
          <a:xfrm>
            <a:off x="1299411" y="654375"/>
            <a:ext cx="4004109" cy="360947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hart 3">
            <a:extLst>
              <a:ext uri="{FF2B5EF4-FFF2-40B4-BE49-F238E27FC236}">
                <a16:creationId xmlns:a16="http://schemas.microsoft.com/office/drawing/2014/main" id="{4CAD2866-32A7-8BBE-2F84-A0F14655CB79}"/>
              </a:ext>
            </a:extLst>
          </p:cNvPr>
          <p:cNvGraphicFramePr>
            <a:graphicFrameLocks/>
          </p:cNvGraphicFramePr>
          <p:nvPr>
            <p:extLst>
              <p:ext uri="{D42A27DB-BD31-4B8C-83A1-F6EECF244321}">
                <p14:modId xmlns:p14="http://schemas.microsoft.com/office/powerpoint/2010/main" val="377503154"/>
              </p:ext>
            </p:extLst>
          </p:nvPr>
        </p:nvGraphicFramePr>
        <p:xfrm>
          <a:off x="13576173" y="16511314"/>
          <a:ext cx="5211936" cy="552224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28E26DF8-4B6A-5776-A0A6-54FC3E0460ED}"/>
              </a:ext>
            </a:extLst>
          </p:cNvPr>
          <p:cNvGraphicFramePr>
            <a:graphicFrameLocks/>
          </p:cNvGraphicFramePr>
          <p:nvPr>
            <p:extLst>
              <p:ext uri="{D42A27DB-BD31-4B8C-83A1-F6EECF244321}">
                <p14:modId xmlns:p14="http://schemas.microsoft.com/office/powerpoint/2010/main" val="3801040425"/>
              </p:ext>
            </p:extLst>
          </p:nvPr>
        </p:nvGraphicFramePr>
        <p:xfrm>
          <a:off x="19223915" y="16511314"/>
          <a:ext cx="5408024" cy="552224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a:extLst>
              <a:ext uri="{FF2B5EF4-FFF2-40B4-BE49-F238E27FC236}">
                <a16:creationId xmlns:a16="http://schemas.microsoft.com/office/drawing/2014/main" id="{A495DDFC-268C-4C9A-B06B-DC8464E669B6}"/>
              </a:ext>
            </a:extLst>
          </p:cNvPr>
          <p:cNvGraphicFramePr>
            <a:graphicFrameLocks/>
          </p:cNvGraphicFramePr>
          <p:nvPr>
            <p:extLst>
              <p:ext uri="{D42A27DB-BD31-4B8C-83A1-F6EECF244321}">
                <p14:modId xmlns:p14="http://schemas.microsoft.com/office/powerpoint/2010/main" val="1053175304"/>
              </p:ext>
            </p:extLst>
          </p:nvPr>
        </p:nvGraphicFramePr>
        <p:xfrm>
          <a:off x="25103090" y="16511314"/>
          <a:ext cx="5211935" cy="552224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6" name="Chart 15">
            <a:extLst>
              <a:ext uri="{FF2B5EF4-FFF2-40B4-BE49-F238E27FC236}">
                <a16:creationId xmlns:a16="http://schemas.microsoft.com/office/drawing/2014/main" id="{92C350F5-99A8-425A-A063-7669709D4B07}"/>
              </a:ext>
            </a:extLst>
          </p:cNvPr>
          <p:cNvGraphicFramePr>
            <a:graphicFrameLocks/>
          </p:cNvGraphicFramePr>
          <p:nvPr>
            <p:extLst>
              <p:ext uri="{D42A27DB-BD31-4B8C-83A1-F6EECF244321}">
                <p14:modId xmlns:p14="http://schemas.microsoft.com/office/powerpoint/2010/main" val="1160724494"/>
              </p:ext>
            </p:extLst>
          </p:nvPr>
        </p:nvGraphicFramePr>
        <p:xfrm>
          <a:off x="13614306" y="23944502"/>
          <a:ext cx="5211936" cy="553152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7" name="Chart 16">
            <a:extLst>
              <a:ext uri="{FF2B5EF4-FFF2-40B4-BE49-F238E27FC236}">
                <a16:creationId xmlns:a16="http://schemas.microsoft.com/office/drawing/2014/main" id="{411749B1-38E7-4AA0-A1BD-233AF52D0B22}"/>
              </a:ext>
            </a:extLst>
          </p:cNvPr>
          <p:cNvGraphicFramePr>
            <a:graphicFrameLocks/>
          </p:cNvGraphicFramePr>
          <p:nvPr>
            <p:extLst>
              <p:ext uri="{D42A27DB-BD31-4B8C-83A1-F6EECF244321}">
                <p14:modId xmlns:p14="http://schemas.microsoft.com/office/powerpoint/2010/main" val="1378578819"/>
              </p:ext>
            </p:extLst>
          </p:nvPr>
        </p:nvGraphicFramePr>
        <p:xfrm>
          <a:off x="19298144" y="23944502"/>
          <a:ext cx="5408024" cy="553152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8" name="Chart 17">
            <a:extLst>
              <a:ext uri="{FF2B5EF4-FFF2-40B4-BE49-F238E27FC236}">
                <a16:creationId xmlns:a16="http://schemas.microsoft.com/office/drawing/2014/main" id="{200FAACA-068D-40C0-8FBA-5C23E995176D}"/>
              </a:ext>
            </a:extLst>
          </p:cNvPr>
          <p:cNvGraphicFramePr>
            <a:graphicFrameLocks/>
          </p:cNvGraphicFramePr>
          <p:nvPr>
            <p:extLst>
              <p:ext uri="{D42A27DB-BD31-4B8C-83A1-F6EECF244321}">
                <p14:modId xmlns:p14="http://schemas.microsoft.com/office/powerpoint/2010/main" val="2686635125"/>
              </p:ext>
            </p:extLst>
          </p:nvPr>
        </p:nvGraphicFramePr>
        <p:xfrm>
          <a:off x="25162605" y="23944502"/>
          <a:ext cx="5211935" cy="5531520"/>
        </p:xfrm>
        <a:graphic>
          <a:graphicData uri="http://schemas.openxmlformats.org/drawingml/2006/chart">
            <c:chart xmlns:c="http://schemas.openxmlformats.org/drawingml/2006/chart" xmlns:r="http://schemas.openxmlformats.org/officeDocument/2006/relationships" r:id="rId8"/>
          </a:graphicData>
        </a:graphic>
      </p:graphicFrame>
      <p:sp>
        <p:nvSpPr>
          <p:cNvPr id="20" name="TextBox 19">
            <a:extLst>
              <a:ext uri="{FF2B5EF4-FFF2-40B4-BE49-F238E27FC236}">
                <a16:creationId xmlns:a16="http://schemas.microsoft.com/office/drawing/2014/main" id="{5818E4E8-4C6B-6F82-9C3E-70338D67D61B}"/>
              </a:ext>
            </a:extLst>
          </p:cNvPr>
          <p:cNvSpPr txBox="1"/>
          <p:nvPr/>
        </p:nvSpPr>
        <p:spPr>
          <a:xfrm>
            <a:off x="1910402" y="15424344"/>
            <a:ext cx="9637446" cy="5016758"/>
          </a:xfrm>
          <a:prstGeom prst="rect">
            <a:avLst/>
          </a:prstGeom>
          <a:noFill/>
        </p:spPr>
        <p:txBody>
          <a:bodyPr wrap="square" rtlCol="0">
            <a:spAutoFit/>
          </a:bodyPr>
          <a:lstStyle/>
          <a:p>
            <a:r>
              <a:rPr lang="en-US" sz="2000" dirty="0"/>
              <a:t>ChE 460 operates in three rotations, the first two consisting of in-person laboratory experiments and the last consisting of scaling-up the experiments commercially in an asynchronous format. A three-week waste audit was completed for the duration of rotation two. Table 1 gives a breakdown of actions completed by week of rotation two. </a:t>
            </a:r>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r>
              <a:rPr lang="en-US" sz="2000" dirty="0"/>
              <a:t>Items in both general and hazardous waste were counted, characterized, and sorted daily. Hazardous waste buckets (solid waste) and jugs (liquid waste) were weighed using a bathroom scale with a precision of </a:t>
            </a:r>
            <a:r>
              <a:rPr lang="en-US" sz="2000" b="0" dirty="0"/>
              <a:t>0.1 lb. It is important to keep in mind that this scale may not be as accurate for smaller measurements. Table 2 provides a list of the items characterized that are utilized by both the PBR and Reactor experiments. </a:t>
            </a:r>
          </a:p>
        </p:txBody>
      </p:sp>
      <p:sp>
        <p:nvSpPr>
          <p:cNvPr id="21" name="TextBox 20">
            <a:extLst>
              <a:ext uri="{FF2B5EF4-FFF2-40B4-BE49-F238E27FC236}">
                <a16:creationId xmlns:a16="http://schemas.microsoft.com/office/drawing/2014/main" id="{B10CCD26-A83A-D4ED-41B0-35848130D34C}"/>
              </a:ext>
            </a:extLst>
          </p:cNvPr>
          <p:cNvSpPr txBox="1"/>
          <p:nvPr/>
        </p:nvSpPr>
        <p:spPr>
          <a:xfrm>
            <a:off x="2990161" y="20441102"/>
            <a:ext cx="6292512" cy="400110"/>
          </a:xfrm>
          <a:prstGeom prst="rect">
            <a:avLst/>
          </a:prstGeom>
          <a:noFill/>
        </p:spPr>
        <p:txBody>
          <a:bodyPr wrap="square" rtlCol="0">
            <a:spAutoFit/>
          </a:bodyPr>
          <a:lstStyle/>
          <a:p>
            <a:r>
              <a:rPr lang="en-US" sz="2000" b="1" dirty="0"/>
              <a:t>Table 2. </a:t>
            </a:r>
            <a:r>
              <a:rPr lang="en-US" sz="2000" dirty="0"/>
              <a:t>Disposable Waste Materials Used by Experiments</a:t>
            </a:r>
            <a:endParaRPr lang="en-US" sz="2000" b="1" dirty="0"/>
          </a:p>
        </p:txBody>
      </p:sp>
      <p:sp>
        <p:nvSpPr>
          <p:cNvPr id="22" name="TextBox 21">
            <a:extLst>
              <a:ext uri="{FF2B5EF4-FFF2-40B4-BE49-F238E27FC236}">
                <a16:creationId xmlns:a16="http://schemas.microsoft.com/office/drawing/2014/main" id="{DF402A57-E6F8-8597-0DE1-0ED2060A22DF}"/>
              </a:ext>
            </a:extLst>
          </p:cNvPr>
          <p:cNvSpPr txBox="1"/>
          <p:nvPr/>
        </p:nvSpPr>
        <p:spPr>
          <a:xfrm>
            <a:off x="1910402" y="27840858"/>
            <a:ext cx="9637446" cy="3508653"/>
          </a:xfrm>
          <a:prstGeom prst="rect">
            <a:avLst/>
          </a:prstGeom>
          <a:noFill/>
        </p:spPr>
        <p:txBody>
          <a:bodyPr wrap="square" rtlCol="0">
            <a:spAutoFit/>
          </a:bodyPr>
          <a:lstStyle/>
          <a:p>
            <a:r>
              <a:rPr lang="en-US" sz="2200" b="1" dirty="0"/>
              <a:t>Calculations for PBR</a:t>
            </a:r>
            <a:endParaRPr lang="en-US" sz="2200" dirty="0"/>
          </a:p>
          <a:p>
            <a:r>
              <a:rPr lang="en-US" sz="2000" dirty="0"/>
              <a:t>Items were categorized by pipets, syringes, cuvettes, filters, paper towels, gloves, and miscellaneous (additional disposable items). To account for different objectives given to each lab day for PBR, waste amounts were averaged on a weekly basis. The average of both week 1 and 2 is compared to week 3 to demonstrate the impact of the implemented MOC. </a:t>
            </a:r>
          </a:p>
          <a:p>
            <a:endParaRPr lang="en-US" dirty="0"/>
          </a:p>
          <a:p>
            <a:r>
              <a:rPr lang="en-US" sz="2200" b="1" dirty="0"/>
              <a:t>Calculations for Reactor</a:t>
            </a:r>
            <a:endParaRPr lang="en-US" sz="2000" b="1" dirty="0"/>
          </a:p>
          <a:p>
            <a:r>
              <a:rPr lang="en-US" sz="2000" dirty="0"/>
              <a:t>Items were categorized by pipets, syringes, paper towels, gloves, and vials. Solvent usage is also accounted for when considering the reduced cost and weight of waste. All liquid reactor waste is assumed to consist of Methanol and IPA at a 2:1 ratio. The results are given on an experimental trial basis to account for the difference in amount of trials/day.</a:t>
            </a:r>
          </a:p>
        </p:txBody>
      </p:sp>
      <p:graphicFrame>
        <p:nvGraphicFramePr>
          <p:cNvPr id="23" name="Table 22">
            <a:extLst>
              <a:ext uri="{FF2B5EF4-FFF2-40B4-BE49-F238E27FC236}">
                <a16:creationId xmlns:a16="http://schemas.microsoft.com/office/drawing/2014/main" id="{FF0B3BB5-F862-2556-5407-AB86FA5BE471}"/>
              </a:ext>
            </a:extLst>
          </p:cNvPr>
          <p:cNvGraphicFramePr>
            <a:graphicFrameLocks noGrp="1"/>
          </p:cNvGraphicFramePr>
          <p:nvPr>
            <p:extLst>
              <p:ext uri="{D42A27DB-BD31-4B8C-83A1-F6EECF244321}">
                <p14:modId xmlns:p14="http://schemas.microsoft.com/office/powerpoint/2010/main" val="2404225351"/>
              </p:ext>
            </p:extLst>
          </p:nvPr>
        </p:nvGraphicFramePr>
        <p:xfrm>
          <a:off x="4617007" y="17254364"/>
          <a:ext cx="4127500" cy="1318260"/>
        </p:xfrm>
        <a:graphic>
          <a:graphicData uri="http://schemas.openxmlformats.org/drawingml/2006/table">
            <a:tbl>
              <a:tblPr firstRow="1" bandRow="1">
                <a:tableStyleId>{793D81CF-94F2-401A-BA57-92F5A7B2D0C5}</a:tableStyleId>
              </a:tblPr>
              <a:tblGrid>
                <a:gridCol w="1289844">
                  <a:extLst>
                    <a:ext uri="{9D8B030D-6E8A-4147-A177-3AD203B41FA5}">
                      <a16:colId xmlns:a16="http://schemas.microsoft.com/office/drawing/2014/main" val="1920942393"/>
                    </a:ext>
                  </a:extLst>
                </a:gridCol>
                <a:gridCol w="2837656">
                  <a:extLst>
                    <a:ext uri="{9D8B030D-6E8A-4147-A177-3AD203B41FA5}">
                      <a16:colId xmlns:a16="http://schemas.microsoft.com/office/drawing/2014/main" val="1907845521"/>
                    </a:ext>
                  </a:extLst>
                </a:gridCol>
              </a:tblGrid>
              <a:tr h="182880">
                <a:tc>
                  <a:txBody>
                    <a:bodyPr/>
                    <a:lstStyle/>
                    <a:p>
                      <a:pPr algn="l" fontAlgn="b"/>
                      <a:r>
                        <a:rPr lang="en-US" sz="2000" u="none" strike="noStrike">
                          <a:effectLst/>
                        </a:rPr>
                        <a:t>Week</a:t>
                      </a:r>
                      <a:endParaRPr lang="en-US" sz="2000" b="1" i="0" u="none" strike="noStrike">
                        <a:solidFill>
                          <a:srgbClr val="FFFFFF"/>
                        </a:solidFill>
                        <a:effectLst/>
                        <a:latin typeface="Calibri" panose="020F0502020204030204" pitchFamily="34" charset="0"/>
                      </a:endParaRPr>
                    </a:p>
                  </a:txBody>
                  <a:tcPr marL="7620" marR="7620" marT="7620" marB="0" anchor="b"/>
                </a:tc>
                <a:tc>
                  <a:txBody>
                    <a:bodyPr/>
                    <a:lstStyle/>
                    <a:p>
                      <a:pPr algn="l" fontAlgn="b"/>
                      <a:r>
                        <a:rPr lang="en-US" sz="2000" u="none" strike="noStrike">
                          <a:effectLst/>
                        </a:rPr>
                        <a:t>Actions Completed</a:t>
                      </a:r>
                      <a:endParaRPr lang="en-US" sz="2000" b="1" i="0" u="none" strike="noStrike">
                        <a:solidFill>
                          <a:srgbClr val="FFFFFF"/>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327160923"/>
                  </a:ext>
                </a:extLst>
              </a:tr>
              <a:tr h="182880">
                <a:tc>
                  <a:txBody>
                    <a:bodyPr/>
                    <a:lstStyle/>
                    <a:p>
                      <a:pPr algn="l" fontAlgn="b"/>
                      <a:r>
                        <a:rPr lang="en-US" sz="2000" u="none" strike="noStrike">
                          <a:effectLst/>
                        </a:rPr>
                        <a:t>Week 1</a:t>
                      </a:r>
                      <a:endParaRPr lang="en-US" sz="2000" b="0" i="0" u="none" strike="noStrike">
                        <a:solidFill>
                          <a:srgbClr val="000000"/>
                        </a:solidFill>
                        <a:effectLst/>
                        <a:latin typeface="Calibri" panose="020F0502020204030204" pitchFamily="34" charset="0"/>
                      </a:endParaRPr>
                    </a:p>
                  </a:txBody>
                  <a:tcPr marL="7620" marR="7620" marT="15240" marB="15240" anchor="b"/>
                </a:tc>
                <a:tc>
                  <a:txBody>
                    <a:bodyPr/>
                    <a:lstStyle/>
                    <a:p>
                      <a:pPr algn="l" fontAlgn="b"/>
                      <a:r>
                        <a:rPr lang="en-US" sz="2000" u="none" strike="noStrike">
                          <a:effectLst/>
                        </a:rPr>
                        <a:t>Daily Audit</a:t>
                      </a:r>
                      <a:endParaRPr lang="en-US" sz="20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377148676"/>
                  </a:ext>
                </a:extLst>
              </a:tr>
              <a:tr h="182880">
                <a:tc>
                  <a:txBody>
                    <a:bodyPr/>
                    <a:lstStyle/>
                    <a:p>
                      <a:pPr algn="l" fontAlgn="b"/>
                      <a:r>
                        <a:rPr lang="en-US" sz="2000" u="none" strike="noStrike">
                          <a:effectLst/>
                        </a:rPr>
                        <a:t>Week 2</a:t>
                      </a:r>
                      <a:endParaRPr lang="en-US" sz="2000" b="0" i="0" u="none" strike="noStrike">
                        <a:solidFill>
                          <a:srgbClr val="000000"/>
                        </a:solidFill>
                        <a:effectLst/>
                        <a:latin typeface="Calibri" panose="020F0502020204030204" pitchFamily="34" charset="0"/>
                      </a:endParaRPr>
                    </a:p>
                  </a:txBody>
                  <a:tcPr marL="7620" marR="7620" marT="15240" marB="15240" anchor="b"/>
                </a:tc>
                <a:tc>
                  <a:txBody>
                    <a:bodyPr/>
                    <a:lstStyle/>
                    <a:p>
                      <a:pPr algn="l" fontAlgn="b"/>
                      <a:r>
                        <a:rPr lang="en-US" sz="2000" u="none" strike="noStrike">
                          <a:effectLst/>
                        </a:rPr>
                        <a:t>Daily Audit, MOC Creation</a:t>
                      </a:r>
                      <a:endParaRPr lang="en-US" sz="20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991242392"/>
                  </a:ext>
                </a:extLst>
              </a:tr>
              <a:tr h="0">
                <a:tc>
                  <a:txBody>
                    <a:bodyPr/>
                    <a:lstStyle/>
                    <a:p>
                      <a:pPr algn="l" fontAlgn="b"/>
                      <a:r>
                        <a:rPr lang="en-US" sz="2000" u="none" strike="noStrike" dirty="0">
                          <a:effectLst/>
                        </a:rPr>
                        <a:t>Week 3</a:t>
                      </a:r>
                      <a:endParaRPr lang="en-US" sz="2000" b="0" i="0" u="none" strike="noStrike" dirty="0">
                        <a:solidFill>
                          <a:srgbClr val="000000"/>
                        </a:solidFill>
                        <a:effectLst/>
                        <a:latin typeface="Calibri" panose="020F0502020204030204" pitchFamily="34" charset="0"/>
                      </a:endParaRPr>
                    </a:p>
                  </a:txBody>
                  <a:tcPr marL="7620" marR="7620" marT="15240" marB="15240" anchor="b"/>
                </a:tc>
                <a:tc>
                  <a:txBody>
                    <a:bodyPr/>
                    <a:lstStyle/>
                    <a:p>
                      <a:pPr algn="l" fontAlgn="b"/>
                      <a:r>
                        <a:rPr lang="en-US" sz="2000" u="none" strike="noStrike" dirty="0">
                          <a:effectLst/>
                        </a:rPr>
                        <a:t>MOC Implementation</a:t>
                      </a:r>
                      <a:endParaRPr lang="en-US" sz="20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320500002"/>
                  </a:ext>
                </a:extLst>
              </a:tr>
            </a:tbl>
          </a:graphicData>
        </a:graphic>
      </p:graphicFrame>
      <p:sp>
        <p:nvSpPr>
          <p:cNvPr id="24" name="TextBox 23">
            <a:extLst>
              <a:ext uri="{FF2B5EF4-FFF2-40B4-BE49-F238E27FC236}">
                <a16:creationId xmlns:a16="http://schemas.microsoft.com/office/drawing/2014/main" id="{69CF96E8-6345-F9D8-F89A-2D723D427987}"/>
              </a:ext>
            </a:extLst>
          </p:cNvPr>
          <p:cNvSpPr txBox="1"/>
          <p:nvPr/>
        </p:nvSpPr>
        <p:spPr>
          <a:xfrm>
            <a:off x="4580161" y="16854254"/>
            <a:ext cx="4127500" cy="400110"/>
          </a:xfrm>
          <a:prstGeom prst="rect">
            <a:avLst/>
          </a:prstGeom>
          <a:noFill/>
        </p:spPr>
        <p:txBody>
          <a:bodyPr wrap="square" rtlCol="0">
            <a:spAutoFit/>
          </a:bodyPr>
          <a:lstStyle/>
          <a:p>
            <a:r>
              <a:rPr lang="en-US" sz="2000" b="1" dirty="0"/>
              <a:t>Table 1.</a:t>
            </a:r>
            <a:r>
              <a:rPr lang="en-US" sz="2000" dirty="0"/>
              <a:t> Audit Schedule Breakdown</a:t>
            </a:r>
            <a:endParaRPr lang="en-US" sz="2000" b="1" dirty="0"/>
          </a:p>
        </p:txBody>
      </p:sp>
      <p:sp>
        <p:nvSpPr>
          <p:cNvPr id="25" name="TextBox 24">
            <a:extLst>
              <a:ext uri="{FF2B5EF4-FFF2-40B4-BE49-F238E27FC236}">
                <a16:creationId xmlns:a16="http://schemas.microsoft.com/office/drawing/2014/main" id="{A13E6AC9-2D57-6335-55D8-AF50E9867EC8}"/>
              </a:ext>
            </a:extLst>
          </p:cNvPr>
          <p:cNvSpPr txBox="1"/>
          <p:nvPr/>
        </p:nvSpPr>
        <p:spPr>
          <a:xfrm>
            <a:off x="1783122" y="6795029"/>
            <a:ext cx="9795269" cy="6863417"/>
          </a:xfrm>
          <a:prstGeom prst="rect">
            <a:avLst/>
          </a:prstGeom>
          <a:noFill/>
        </p:spPr>
        <p:txBody>
          <a:bodyPr wrap="square" rtlCol="0">
            <a:spAutoFit/>
          </a:bodyPr>
          <a:lstStyle/>
          <a:p>
            <a:r>
              <a:rPr lang="en-US" sz="2000" dirty="0"/>
              <a:t>Waste reduction is a major component of sustainability and one of many strategies to combat the effects of climate change. As a UM Chemical Engineering student, I have witnessed laboratory waste generation at the university level in both my chemistry and chemical engineering courses first-hand. These experiences have inspired me to investigate ways in which learning laboratory spaces can reduce their solid and liquid waste, while minimizing hazardous material usage. </a:t>
            </a:r>
          </a:p>
          <a:p>
            <a:endParaRPr lang="en-US" sz="2000" dirty="0"/>
          </a:p>
          <a:p>
            <a:r>
              <a:rPr lang="en-US" sz="2000" dirty="0"/>
              <a:t>I had the pleasure of working with Department of Chemical Engineering (ChE) laboratory faculty and staff by utilizing the ChE 460 course to collect data. This course consists of multiple different experiments, which are collectively motivated by the demand for efficient biofuel production. The scope of this project will consist of both the Photobioreactor (PBR) and Transesterification Reaction (Reactor) experiments as they produce waste consistently in larger amounts than the other experiments [1, 2]. Both PBR and Reactor are active Monday-Thursday of the lab week. To determine impacts of implementation, recommendations were presented to students in the form of a Management of Change (MOC) that indicates an approved deviation from the Standard Operating Procedure (SOP) [3]. </a:t>
            </a:r>
          </a:p>
          <a:p>
            <a:endParaRPr lang="en-US" sz="2000" dirty="0"/>
          </a:p>
          <a:p>
            <a:r>
              <a:rPr lang="en-US" sz="2000" dirty="0"/>
              <a:t>This project is not only meant to impact the ChE 460 course, but the broader scope of laboratory spaces at the university and beyond. In addition to collecting quantitative data through waste audits, I have gathered qualitative data through virtual interviews. These conversations aided the creation of recommendations for waste reduction and have provided a space for waste reduction and diversion awareness. </a:t>
            </a:r>
            <a:endParaRPr lang="en-US" sz="2000" dirty="0">
              <a:sym typeface="Wingdings" panose="05000000000000000000" pitchFamily="2" charset="2"/>
            </a:endParaRPr>
          </a:p>
        </p:txBody>
      </p:sp>
      <p:sp>
        <p:nvSpPr>
          <p:cNvPr id="26" name="TextBox 25">
            <a:extLst>
              <a:ext uri="{FF2B5EF4-FFF2-40B4-BE49-F238E27FC236}">
                <a16:creationId xmlns:a16="http://schemas.microsoft.com/office/drawing/2014/main" id="{FCED3BFD-0288-7B7F-40C5-84904BEFBABA}"/>
              </a:ext>
            </a:extLst>
          </p:cNvPr>
          <p:cNvSpPr txBox="1"/>
          <p:nvPr/>
        </p:nvSpPr>
        <p:spPr>
          <a:xfrm>
            <a:off x="19677357" y="15650125"/>
            <a:ext cx="4607170" cy="707886"/>
          </a:xfrm>
          <a:prstGeom prst="rect">
            <a:avLst/>
          </a:prstGeom>
          <a:noFill/>
        </p:spPr>
        <p:txBody>
          <a:bodyPr wrap="square" rtlCol="0">
            <a:spAutoFit/>
          </a:bodyPr>
          <a:lstStyle/>
          <a:p>
            <a:pPr algn="ctr"/>
            <a:r>
              <a:rPr lang="en-US" sz="4000" b="1" dirty="0"/>
              <a:t>PHOTOBIOREACTOR</a:t>
            </a:r>
          </a:p>
        </p:txBody>
      </p:sp>
      <p:sp>
        <p:nvSpPr>
          <p:cNvPr id="27" name="TextBox 26">
            <a:extLst>
              <a:ext uri="{FF2B5EF4-FFF2-40B4-BE49-F238E27FC236}">
                <a16:creationId xmlns:a16="http://schemas.microsoft.com/office/drawing/2014/main" id="{909414CA-F53D-BED9-50C7-474542B1C313}"/>
              </a:ext>
            </a:extLst>
          </p:cNvPr>
          <p:cNvSpPr txBox="1"/>
          <p:nvPr/>
        </p:nvSpPr>
        <p:spPr>
          <a:xfrm>
            <a:off x="17885346" y="22282508"/>
            <a:ext cx="8233619" cy="1661993"/>
          </a:xfrm>
          <a:prstGeom prst="rect">
            <a:avLst/>
          </a:prstGeom>
          <a:noFill/>
        </p:spPr>
        <p:txBody>
          <a:bodyPr wrap="square" rtlCol="0">
            <a:spAutoFit/>
          </a:bodyPr>
          <a:lstStyle/>
          <a:p>
            <a:pPr algn="ctr"/>
            <a:r>
              <a:rPr lang="en-US" sz="4400" b="1" dirty="0"/>
              <a:t>TRANSESTERIFICATION REACTOR</a:t>
            </a:r>
          </a:p>
          <a:p>
            <a:pPr algn="ctr"/>
            <a:r>
              <a:rPr lang="en-US" sz="4000" b="1" dirty="0"/>
              <a:t>(on an experimental trial basis)</a:t>
            </a:r>
          </a:p>
          <a:p>
            <a:endParaRPr lang="en-US" dirty="0"/>
          </a:p>
        </p:txBody>
      </p:sp>
      <p:sp>
        <p:nvSpPr>
          <p:cNvPr id="29" name="TextBox 28">
            <a:extLst>
              <a:ext uri="{FF2B5EF4-FFF2-40B4-BE49-F238E27FC236}">
                <a16:creationId xmlns:a16="http://schemas.microsoft.com/office/drawing/2014/main" id="{A5AF9BAE-B90C-9729-8E94-23484E51A311}"/>
              </a:ext>
            </a:extLst>
          </p:cNvPr>
          <p:cNvSpPr txBox="1"/>
          <p:nvPr/>
        </p:nvSpPr>
        <p:spPr>
          <a:xfrm>
            <a:off x="13782875" y="7979559"/>
            <a:ext cx="16325448" cy="3477875"/>
          </a:xfrm>
          <a:prstGeom prst="rect">
            <a:avLst/>
          </a:prstGeom>
          <a:noFill/>
        </p:spPr>
        <p:txBody>
          <a:bodyPr wrap="square" rtlCol="0">
            <a:spAutoFit/>
          </a:bodyPr>
          <a:lstStyle/>
          <a:p>
            <a:pPr marL="457200" indent="-457200" rtl="0">
              <a:spcBef>
                <a:spcPts val="0"/>
              </a:spcBef>
              <a:spcAft>
                <a:spcPts val="0"/>
              </a:spcAft>
              <a:buFont typeface="+mj-lt"/>
              <a:buAutoNum type="arabicPeriod"/>
            </a:pPr>
            <a:r>
              <a:rPr lang="en-US" sz="2200" b="1" i="0" u="none" strike="noStrike" dirty="0">
                <a:solidFill>
                  <a:srgbClr val="000000"/>
                </a:solidFill>
                <a:effectLst/>
              </a:rPr>
              <a:t>Keep using the same 60 mL syringes and do not dispose of them</a:t>
            </a:r>
            <a:r>
              <a:rPr lang="en-US" sz="2200" b="0" i="0" u="none" strike="noStrike" dirty="0">
                <a:solidFill>
                  <a:srgbClr val="000000"/>
                </a:solidFill>
                <a:effectLst/>
              </a:rPr>
              <a:t>, unless they break. </a:t>
            </a:r>
            <a:r>
              <a:rPr lang="en-US" sz="2200" dirty="0">
                <a:solidFill>
                  <a:srgbClr val="000000"/>
                </a:solidFill>
              </a:rPr>
              <a:t>The </a:t>
            </a:r>
            <a:r>
              <a:rPr lang="en-US" sz="2200" b="0" i="0" u="none" strike="noStrike" dirty="0">
                <a:solidFill>
                  <a:srgbClr val="000000"/>
                </a:solidFill>
                <a:effectLst/>
              </a:rPr>
              <a:t>Monday team is responsible for keeping the syringes screwed on the PBR for the remaining days. </a:t>
            </a:r>
          </a:p>
          <a:p>
            <a:pPr marL="457200" indent="-457200" rtl="0">
              <a:spcBef>
                <a:spcPts val="0"/>
              </a:spcBef>
              <a:spcAft>
                <a:spcPts val="0"/>
              </a:spcAft>
              <a:buFont typeface="+mj-lt"/>
              <a:buAutoNum type="arabicPeriod"/>
            </a:pPr>
            <a:r>
              <a:rPr lang="en-US" sz="2200" b="1" i="0" u="none" strike="noStrike" dirty="0">
                <a:solidFill>
                  <a:srgbClr val="000000"/>
                </a:solidFill>
                <a:effectLst/>
              </a:rPr>
              <a:t>Use reusable 10 mL glass centrifuge tubes </a:t>
            </a:r>
            <a:r>
              <a:rPr lang="en-US" sz="2200" i="0" u="none" strike="noStrike" dirty="0">
                <a:solidFill>
                  <a:srgbClr val="000000"/>
                </a:solidFill>
                <a:effectLst/>
              </a:rPr>
              <a:t>when performing a serial dilution</a:t>
            </a:r>
            <a:r>
              <a:rPr lang="en-US" sz="2200" b="0" i="0" u="none" strike="noStrike" dirty="0">
                <a:solidFill>
                  <a:srgbClr val="000000"/>
                </a:solidFill>
                <a:effectLst/>
              </a:rPr>
              <a:t>. This may not be possible with samples containing supernatants that need the use of a syringe. The 10mL syringes are too wide to fit into the 10mL glass centrifuge tubes.</a:t>
            </a:r>
          </a:p>
          <a:p>
            <a:pPr marL="457200" indent="-457200" rtl="0">
              <a:spcBef>
                <a:spcPts val="0"/>
              </a:spcBef>
              <a:spcAft>
                <a:spcPts val="0"/>
              </a:spcAft>
              <a:buFont typeface="+mj-lt"/>
              <a:buAutoNum type="arabicPeriod"/>
            </a:pPr>
            <a:r>
              <a:rPr lang="en-US" sz="2200" b="1" i="0" u="none" strike="noStrike" dirty="0">
                <a:solidFill>
                  <a:srgbClr val="000000"/>
                </a:solidFill>
                <a:effectLst/>
              </a:rPr>
              <a:t>Use</a:t>
            </a:r>
            <a:r>
              <a:rPr lang="en-US" sz="2200" b="0" i="0" u="none" strike="noStrike" dirty="0">
                <a:solidFill>
                  <a:srgbClr val="000000"/>
                </a:solidFill>
                <a:effectLst/>
              </a:rPr>
              <a:t> </a:t>
            </a:r>
            <a:r>
              <a:rPr lang="en-US" sz="2200" b="1" i="0" u="none" strike="noStrike" dirty="0">
                <a:solidFill>
                  <a:srgbClr val="000000"/>
                </a:solidFill>
                <a:effectLst/>
              </a:rPr>
              <a:t>the same pipet tip/syringe for dilutions of the same PBR tube </a:t>
            </a:r>
            <a:r>
              <a:rPr lang="en-US" sz="2200" i="0" u="none" strike="noStrike" dirty="0">
                <a:solidFill>
                  <a:srgbClr val="000000"/>
                </a:solidFill>
                <a:effectLst/>
              </a:rPr>
              <a:t>when performing a serial dilution</a:t>
            </a:r>
            <a:r>
              <a:rPr lang="en-US" sz="2200" b="0" i="0" u="none" strike="noStrike" dirty="0">
                <a:solidFill>
                  <a:srgbClr val="000000"/>
                </a:solidFill>
                <a:effectLst/>
              </a:rPr>
              <a:t>. For example, use 1 pipet tip using a micropipette for all dilutions for PBR tube 3. Do not use the same pipet across tubes to prevent contamination in your samples.</a:t>
            </a:r>
          </a:p>
          <a:p>
            <a:pPr marL="457200" indent="-457200" rtl="0">
              <a:spcBef>
                <a:spcPts val="0"/>
              </a:spcBef>
              <a:spcAft>
                <a:spcPts val="0"/>
              </a:spcAft>
              <a:buFont typeface="+mj-lt"/>
              <a:buAutoNum type="arabicPeriod"/>
            </a:pPr>
            <a:r>
              <a:rPr lang="en-US" sz="2200" b="1" dirty="0">
                <a:solidFill>
                  <a:srgbClr val="000000"/>
                </a:solidFill>
              </a:rPr>
              <a:t>D</a:t>
            </a:r>
            <a:r>
              <a:rPr lang="en-US" sz="2200" b="1" i="0" u="none" strike="noStrike" dirty="0">
                <a:solidFill>
                  <a:srgbClr val="000000"/>
                </a:solidFill>
                <a:effectLst/>
              </a:rPr>
              <a:t>etermine if cuvettes could be rinsed with ethanol and reused </a:t>
            </a:r>
            <a:r>
              <a:rPr lang="en-US" sz="2200" dirty="0">
                <a:solidFill>
                  <a:srgbClr val="000000"/>
                </a:solidFill>
              </a:rPr>
              <a:t>u</a:t>
            </a:r>
            <a:r>
              <a:rPr lang="en-US" sz="2200" b="0" i="0" u="none" strike="noStrike" dirty="0">
                <a:solidFill>
                  <a:srgbClr val="000000"/>
                </a:solidFill>
                <a:effectLst/>
              </a:rPr>
              <a:t>pon completion of measuring absorbance. After disposing of the diluted algae from the cuvette, carefully examine it for scratches and rinse with ethanol. Place reused cuvettes in the appropriate labeled container.</a:t>
            </a:r>
          </a:p>
          <a:p>
            <a:pPr marL="457200" indent="-457200" rtl="0">
              <a:spcBef>
                <a:spcPts val="0"/>
              </a:spcBef>
              <a:spcAft>
                <a:spcPts val="0"/>
              </a:spcAft>
              <a:buFont typeface="+mj-lt"/>
              <a:buAutoNum type="arabicPeriod"/>
            </a:pPr>
            <a:r>
              <a:rPr lang="en-US" sz="2200" b="1" i="0" u="none" strike="noStrike" dirty="0">
                <a:solidFill>
                  <a:srgbClr val="000000"/>
                </a:solidFill>
                <a:effectLst/>
              </a:rPr>
              <a:t>Eliminate the usage of tape on your sample tubes.</a:t>
            </a:r>
            <a:r>
              <a:rPr lang="en-US" sz="2200" b="0" i="0" u="none" strike="noStrike" dirty="0">
                <a:solidFill>
                  <a:srgbClr val="000000"/>
                </a:solidFill>
                <a:effectLst/>
              </a:rPr>
              <a:t> Sharpies can be used to write your sample ID directly on the tube.</a:t>
            </a:r>
          </a:p>
        </p:txBody>
      </p:sp>
      <p:sp>
        <p:nvSpPr>
          <p:cNvPr id="30" name="TextBox 29">
            <a:extLst>
              <a:ext uri="{FF2B5EF4-FFF2-40B4-BE49-F238E27FC236}">
                <a16:creationId xmlns:a16="http://schemas.microsoft.com/office/drawing/2014/main" id="{20156735-B19E-5FD4-313A-4C6EC5A5F8B5}"/>
              </a:ext>
            </a:extLst>
          </p:cNvPr>
          <p:cNvSpPr txBox="1"/>
          <p:nvPr/>
        </p:nvSpPr>
        <p:spPr>
          <a:xfrm>
            <a:off x="13839431" y="12026821"/>
            <a:ext cx="16325448" cy="1785104"/>
          </a:xfrm>
          <a:prstGeom prst="rect">
            <a:avLst/>
          </a:prstGeom>
          <a:noFill/>
        </p:spPr>
        <p:txBody>
          <a:bodyPr wrap="square" rtlCol="0">
            <a:spAutoFit/>
          </a:bodyPr>
          <a:lstStyle/>
          <a:p>
            <a:pPr marL="457200" indent="-457200" rtl="0" fontAlgn="base">
              <a:spcBef>
                <a:spcPts val="0"/>
              </a:spcBef>
              <a:spcAft>
                <a:spcPts val="0"/>
              </a:spcAft>
              <a:buFont typeface="+mj-lt"/>
              <a:buAutoNum type="arabicPeriod"/>
            </a:pPr>
            <a:r>
              <a:rPr lang="en-US" sz="2200" b="1" dirty="0">
                <a:solidFill>
                  <a:srgbClr val="000000"/>
                </a:solidFill>
              </a:rPr>
              <a:t>M</a:t>
            </a:r>
            <a:r>
              <a:rPr lang="en-US" sz="2200" b="1" i="0" u="none" strike="noStrike" dirty="0">
                <a:solidFill>
                  <a:srgbClr val="000000"/>
                </a:solidFill>
                <a:effectLst/>
              </a:rPr>
              <a:t>inimize the usage of tape on vials</a:t>
            </a:r>
            <a:r>
              <a:rPr lang="en-US" sz="2200" b="0" i="0" u="none" strike="noStrike" dirty="0">
                <a:solidFill>
                  <a:srgbClr val="000000"/>
                </a:solidFill>
                <a:effectLst/>
              </a:rPr>
              <a:t>. One group from Week 2 proved it possible to write directly on the vial with Sharpie.</a:t>
            </a:r>
          </a:p>
          <a:p>
            <a:pPr marL="457200" indent="-457200" rtl="0" fontAlgn="base">
              <a:spcBef>
                <a:spcPts val="0"/>
              </a:spcBef>
              <a:spcAft>
                <a:spcPts val="0"/>
              </a:spcAft>
              <a:buFont typeface="+mj-lt"/>
              <a:buAutoNum type="arabicPeriod"/>
            </a:pPr>
            <a:r>
              <a:rPr lang="en-US" sz="2200" b="1" i="0" u="none" strike="noStrike" dirty="0">
                <a:solidFill>
                  <a:srgbClr val="000000"/>
                </a:solidFill>
                <a:effectLst/>
              </a:rPr>
              <a:t>Use the same 1mL syringe to pull samples. </a:t>
            </a:r>
            <a:r>
              <a:rPr lang="en-US" sz="2200" b="0" i="0" u="none" strike="noStrike" dirty="0">
                <a:solidFill>
                  <a:srgbClr val="000000"/>
                </a:solidFill>
                <a:effectLst/>
              </a:rPr>
              <a:t>This should be done by quickly pulling samples up and down into the syringe three times to “rinse” the syringe before pulling the sample. </a:t>
            </a:r>
          </a:p>
          <a:p>
            <a:pPr marL="457200" indent="-457200" rtl="0" fontAlgn="base">
              <a:spcBef>
                <a:spcPts val="0"/>
              </a:spcBef>
              <a:spcAft>
                <a:spcPts val="0"/>
              </a:spcAft>
              <a:buFont typeface="+mj-lt"/>
              <a:buAutoNum type="arabicPeriod"/>
            </a:pPr>
            <a:r>
              <a:rPr lang="en-US" sz="2200" b="1" i="0" u="none" strike="noStrike" dirty="0">
                <a:solidFill>
                  <a:srgbClr val="000000"/>
                </a:solidFill>
                <a:effectLst/>
              </a:rPr>
              <a:t>Use less solvent to clean the reactor. </a:t>
            </a:r>
            <a:r>
              <a:rPr lang="en-US" sz="2200" b="0" i="0" u="none" strike="noStrike" dirty="0">
                <a:solidFill>
                  <a:srgbClr val="000000"/>
                </a:solidFill>
                <a:effectLst/>
              </a:rPr>
              <a:t>Try using </a:t>
            </a:r>
            <a:r>
              <a:rPr lang="en-US" sz="2200" i="0" u="none" strike="noStrike" dirty="0">
                <a:solidFill>
                  <a:srgbClr val="000000"/>
                </a:solidFill>
                <a:effectLst/>
              </a:rPr>
              <a:t>½ the volume of IPA/</a:t>
            </a:r>
            <a:r>
              <a:rPr lang="en-US" sz="2200" dirty="0">
                <a:solidFill>
                  <a:srgbClr val="000000"/>
                </a:solidFill>
              </a:rPr>
              <a:t>M</a:t>
            </a:r>
            <a:r>
              <a:rPr lang="en-US" sz="2200" i="0" u="none" strike="noStrike" dirty="0">
                <a:solidFill>
                  <a:srgbClr val="000000"/>
                </a:solidFill>
                <a:effectLst/>
              </a:rPr>
              <a:t>ethanol for cleaning </a:t>
            </a:r>
            <a:r>
              <a:rPr lang="en-US" sz="2200" b="0" i="0" u="none" strike="noStrike" dirty="0">
                <a:solidFill>
                  <a:srgbClr val="000000"/>
                </a:solidFill>
                <a:effectLst/>
              </a:rPr>
              <a:t>the reactor vessel. To do this, </a:t>
            </a:r>
            <a:r>
              <a:rPr lang="en-US" sz="2200" i="0" u="none" strike="noStrike" dirty="0">
                <a:solidFill>
                  <a:srgbClr val="000000"/>
                </a:solidFill>
                <a:effectLst/>
              </a:rPr>
              <a:t>use 150mL </a:t>
            </a:r>
            <a:r>
              <a:rPr lang="en-US" sz="2200" b="0" i="0" u="none" strike="noStrike" dirty="0">
                <a:solidFill>
                  <a:srgbClr val="000000"/>
                </a:solidFill>
                <a:effectLst/>
              </a:rPr>
              <a:t>compared to the alternative 300mL for cleaning.</a:t>
            </a:r>
          </a:p>
        </p:txBody>
      </p:sp>
      <p:sp>
        <p:nvSpPr>
          <p:cNvPr id="31" name="TextBox 30">
            <a:extLst>
              <a:ext uri="{FF2B5EF4-FFF2-40B4-BE49-F238E27FC236}">
                <a16:creationId xmlns:a16="http://schemas.microsoft.com/office/drawing/2014/main" id="{319DA3D6-7BB1-D9CA-8E09-07E79D4C791E}"/>
              </a:ext>
            </a:extLst>
          </p:cNvPr>
          <p:cNvSpPr txBox="1"/>
          <p:nvPr/>
        </p:nvSpPr>
        <p:spPr>
          <a:xfrm>
            <a:off x="20302282" y="7525727"/>
            <a:ext cx="3286635" cy="523220"/>
          </a:xfrm>
          <a:prstGeom prst="rect">
            <a:avLst/>
          </a:prstGeom>
          <a:noFill/>
        </p:spPr>
        <p:txBody>
          <a:bodyPr wrap="square" rtlCol="0">
            <a:spAutoFit/>
          </a:bodyPr>
          <a:lstStyle/>
          <a:p>
            <a:pPr algn="ctr"/>
            <a:r>
              <a:rPr lang="en-US" sz="2800" b="1" dirty="0"/>
              <a:t>PHOTOBIOREACTOR</a:t>
            </a:r>
          </a:p>
        </p:txBody>
      </p:sp>
      <p:sp>
        <p:nvSpPr>
          <p:cNvPr id="32" name="TextBox 31">
            <a:extLst>
              <a:ext uri="{FF2B5EF4-FFF2-40B4-BE49-F238E27FC236}">
                <a16:creationId xmlns:a16="http://schemas.microsoft.com/office/drawing/2014/main" id="{FAF8766B-E48D-FF09-52F0-3F36E69D47BC}"/>
              </a:ext>
            </a:extLst>
          </p:cNvPr>
          <p:cNvSpPr txBox="1"/>
          <p:nvPr/>
        </p:nvSpPr>
        <p:spPr>
          <a:xfrm>
            <a:off x="19320698" y="11503601"/>
            <a:ext cx="5362914" cy="523220"/>
          </a:xfrm>
          <a:prstGeom prst="rect">
            <a:avLst/>
          </a:prstGeom>
          <a:noFill/>
        </p:spPr>
        <p:txBody>
          <a:bodyPr wrap="square" rtlCol="0">
            <a:spAutoFit/>
          </a:bodyPr>
          <a:lstStyle/>
          <a:p>
            <a:pPr algn="ctr"/>
            <a:r>
              <a:rPr lang="en-US" sz="2800" b="1" dirty="0"/>
              <a:t>TRANSESTERIFICATION REACTOR</a:t>
            </a:r>
          </a:p>
        </p:txBody>
      </p:sp>
      <p:sp>
        <p:nvSpPr>
          <p:cNvPr id="33" name="TextBox 32">
            <a:extLst>
              <a:ext uri="{FF2B5EF4-FFF2-40B4-BE49-F238E27FC236}">
                <a16:creationId xmlns:a16="http://schemas.microsoft.com/office/drawing/2014/main" id="{E7C7EEF8-9905-64C4-1A3B-6F726F02A588}"/>
              </a:ext>
            </a:extLst>
          </p:cNvPr>
          <p:cNvSpPr txBox="1"/>
          <p:nvPr/>
        </p:nvSpPr>
        <p:spPr>
          <a:xfrm>
            <a:off x="13614306" y="29805689"/>
            <a:ext cx="16760234" cy="1107996"/>
          </a:xfrm>
          <a:prstGeom prst="rect">
            <a:avLst/>
          </a:prstGeom>
          <a:noFill/>
        </p:spPr>
        <p:txBody>
          <a:bodyPr wrap="square" rtlCol="0">
            <a:spAutoFit/>
          </a:bodyPr>
          <a:lstStyle/>
          <a:p>
            <a:r>
              <a:rPr lang="en-US" sz="2200" dirty="0"/>
              <a:t>Given that there are two in-person rotations every semester, each consisting of three weeks, the PBR experiment has a total savings potential of about </a:t>
            </a:r>
            <a:r>
              <a:rPr lang="en-US" sz="2200" b="1" dirty="0"/>
              <a:t>$200</a:t>
            </a:r>
            <a:r>
              <a:rPr lang="en-US" sz="2200" dirty="0"/>
              <a:t>, and a total waste reduction potential of about </a:t>
            </a:r>
            <a:r>
              <a:rPr lang="en-US" sz="2200" b="1" dirty="0"/>
              <a:t>20 </a:t>
            </a:r>
            <a:r>
              <a:rPr lang="en-US" sz="2200" b="1" dirty="0" err="1"/>
              <a:t>lb</a:t>
            </a:r>
            <a:r>
              <a:rPr lang="en-US" sz="2200" dirty="0"/>
              <a:t> per semester. Similarly, given an average of 12 experimental trials per week, the Reactor experiment has a total savings potential of about </a:t>
            </a:r>
            <a:r>
              <a:rPr lang="en-US" sz="2200" b="1" dirty="0"/>
              <a:t>$150</a:t>
            </a:r>
            <a:r>
              <a:rPr lang="en-US" sz="2200" dirty="0"/>
              <a:t>, and a total waste reduction potential of roughly </a:t>
            </a:r>
            <a:r>
              <a:rPr lang="en-US" sz="2200" b="1" dirty="0"/>
              <a:t>40 </a:t>
            </a:r>
            <a:r>
              <a:rPr lang="en-US" sz="2200" b="1" dirty="0" err="1"/>
              <a:t>lb</a:t>
            </a:r>
            <a:r>
              <a:rPr lang="en-US" sz="2200" b="1" dirty="0"/>
              <a:t> </a:t>
            </a:r>
            <a:r>
              <a:rPr lang="en-US" sz="2200" dirty="0"/>
              <a:t>per semester. </a:t>
            </a:r>
          </a:p>
        </p:txBody>
      </p:sp>
      <p:graphicFrame>
        <p:nvGraphicFramePr>
          <p:cNvPr id="34" name="Table 33">
            <a:extLst>
              <a:ext uri="{FF2B5EF4-FFF2-40B4-BE49-F238E27FC236}">
                <a16:creationId xmlns:a16="http://schemas.microsoft.com/office/drawing/2014/main" id="{70946458-B3F9-551B-6788-BFCC1ACCF965}"/>
              </a:ext>
            </a:extLst>
          </p:cNvPr>
          <p:cNvGraphicFramePr>
            <a:graphicFrameLocks noGrp="1"/>
          </p:cNvGraphicFramePr>
          <p:nvPr>
            <p:extLst>
              <p:ext uri="{D42A27DB-BD31-4B8C-83A1-F6EECF244321}">
                <p14:modId xmlns:p14="http://schemas.microsoft.com/office/powerpoint/2010/main" val="465315410"/>
              </p:ext>
            </p:extLst>
          </p:nvPr>
        </p:nvGraphicFramePr>
        <p:xfrm>
          <a:off x="3111911" y="20813432"/>
          <a:ext cx="7064000" cy="6830600"/>
        </p:xfrm>
        <a:graphic>
          <a:graphicData uri="http://schemas.openxmlformats.org/drawingml/2006/table">
            <a:tbl>
              <a:tblPr firstRow="1" bandRow="1">
                <a:tableStyleId>{793D81CF-94F2-401A-BA57-92F5A7B2D0C5}</a:tableStyleId>
              </a:tblPr>
              <a:tblGrid>
                <a:gridCol w="2441459">
                  <a:extLst>
                    <a:ext uri="{9D8B030D-6E8A-4147-A177-3AD203B41FA5}">
                      <a16:colId xmlns:a16="http://schemas.microsoft.com/office/drawing/2014/main" val="789415232"/>
                    </a:ext>
                  </a:extLst>
                </a:gridCol>
                <a:gridCol w="1291156">
                  <a:extLst>
                    <a:ext uri="{9D8B030D-6E8A-4147-A177-3AD203B41FA5}">
                      <a16:colId xmlns:a16="http://schemas.microsoft.com/office/drawing/2014/main" val="405110008"/>
                    </a:ext>
                  </a:extLst>
                </a:gridCol>
                <a:gridCol w="1455485">
                  <a:extLst>
                    <a:ext uri="{9D8B030D-6E8A-4147-A177-3AD203B41FA5}">
                      <a16:colId xmlns:a16="http://schemas.microsoft.com/office/drawing/2014/main" val="2682905337"/>
                    </a:ext>
                  </a:extLst>
                </a:gridCol>
                <a:gridCol w="1875900">
                  <a:extLst>
                    <a:ext uri="{9D8B030D-6E8A-4147-A177-3AD203B41FA5}">
                      <a16:colId xmlns:a16="http://schemas.microsoft.com/office/drawing/2014/main" val="1865211651"/>
                    </a:ext>
                  </a:extLst>
                </a:gridCol>
              </a:tblGrid>
              <a:tr h="341530">
                <a:tc>
                  <a:txBody>
                    <a:bodyPr/>
                    <a:lstStyle/>
                    <a:p>
                      <a:pPr algn="l" fontAlgn="b"/>
                      <a:r>
                        <a:rPr lang="en-US" sz="2000" u="none" strike="noStrike">
                          <a:effectLst/>
                        </a:rPr>
                        <a:t>Item</a:t>
                      </a:r>
                      <a:endParaRPr lang="en-US" sz="2000" b="1" i="0" u="none" strike="noStrike">
                        <a:solidFill>
                          <a:srgbClr val="FFFFFF"/>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Price</a:t>
                      </a:r>
                      <a:endParaRPr lang="en-US" sz="2000" b="1" i="0" u="none" strike="noStrike">
                        <a:solidFill>
                          <a:srgbClr val="FFFFFF"/>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Weight (lb)</a:t>
                      </a:r>
                      <a:endParaRPr lang="en-US" sz="2000" b="1" i="0" u="none" strike="noStrike">
                        <a:solidFill>
                          <a:srgbClr val="FFFFFF"/>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Experiment Use</a:t>
                      </a:r>
                      <a:endParaRPr lang="en-US" sz="2000" b="1" i="0" u="none" strike="noStrike" dirty="0">
                        <a:solidFill>
                          <a:srgbClr val="FFFFFF"/>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02404696"/>
                  </a:ext>
                </a:extLst>
              </a:tr>
              <a:tr h="341530">
                <a:tc>
                  <a:txBody>
                    <a:bodyPr/>
                    <a:lstStyle/>
                    <a:p>
                      <a:pPr algn="l" fontAlgn="b"/>
                      <a:r>
                        <a:rPr lang="en-US" sz="2000" u="none" strike="noStrike">
                          <a:effectLst/>
                        </a:rPr>
                        <a:t>Paper Towel</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 $          0.02 </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en-US" sz="2000" u="none" strike="noStrike">
                          <a:effectLst/>
                        </a:rPr>
                        <a:t>0.0052</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2000" u="none" strike="noStrike" dirty="0">
                          <a:effectLst/>
                        </a:rPr>
                        <a:t>Both</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01708322"/>
                  </a:ext>
                </a:extLst>
              </a:tr>
              <a:tr h="341530">
                <a:tc>
                  <a:txBody>
                    <a:bodyPr/>
                    <a:lstStyle/>
                    <a:p>
                      <a:pPr algn="l" fontAlgn="b"/>
                      <a:r>
                        <a:rPr lang="en-US" sz="2000" u="none" strike="noStrike">
                          <a:effectLst/>
                        </a:rPr>
                        <a:t>Nitrile Glove</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 $          0.06 </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en-US" sz="2000" u="none" strike="noStrike">
                          <a:effectLst/>
                        </a:rPr>
                        <a:t>0.0088</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2000" u="none" strike="noStrike">
                          <a:effectLst/>
                        </a:rPr>
                        <a:t>Both</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76527904"/>
                  </a:ext>
                </a:extLst>
              </a:tr>
              <a:tr h="341530">
                <a:tc>
                  <a:txBody>
                    <a:bodyPr/>
                    <a:lstStyle/>
                    <a:p>
                      <a:pPr algn="l" fontAlgn="b"/>
                      <a:r>
                        <a:rPr lang="en-US" sz="2000" u="none" strike="noStrike">
                          <a:effectLst/>
                        </a:rPr>
                        <a:t>Transfer Pipet</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 $          0.05 </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en-US" sz="2000" u="none" strike="noStrike">
                          <a:effectLst/>
                        </a:rPr>
                        <a:t>0.0033</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2000" u="none" strike="noStrike">
                          <a:effectLst/>
                        </a:rPr>
                        <a:t>PBR</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60860624"/>
                  </a:ext>
                </a:extLst>
              </a:tr>
              <a:tr h="341530">
                <a:tc>
                  <a:txBody>
                    <a:bodyPr/>
                    <a:lstStyle/>
                    <a:p>
                      <a:pPr algn="l" fontAlgn="b"/>
                      <a:r>
                        <a:rPr lang="en-US" sz="2000" u="none" strike="noStrike">
                          <a:effectLst/>
                        </a:rPr>
                        <a:t>1mL Pipet Tip</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 $          0.06 </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en-US" sz="2000" u="none" strike="noStrike">
                          <a:effectLst/>
                        </a:rPr>
                        <a:t>0.0015</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2000" u="none" strike="noStrike">
                          <a:effectLst/>
                        </a:rPr>
                        <a:t>Both</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20975917"/>
                  </a:ext>
                </a:extLst>
              </a:tr>
              <a:tr h="341530">
                <a:tc>
                  <a:txBody>
                    <a:bodyPr/>
                    <a:lstStyle/>
                    <a:p>
                      <a:pPr algn="l" fontAlgn="b"/>
                      <a:r>
                        <a:rPr lang="el-GR" sz="2000" u="none" strike="noStrike">
                          <a:effectLst/>
                        </a:rPr>
                        <a:t>200μ</a:t>
                      </a:r>
                      <a:r>
                        <a:rPr lang="en-US" sz="2000" u="none" strike="noStrike">
                          <a:effectLst/>
                        </a:rPr>
                        <a:t>L Pipet Tip</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 $          0.05 </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en-US" sz="2000" u="none" strike="noStrike">
                          <a:effectLst/>
                        </a:rPr>
                        <a:t>0.0008</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2000" u="none" strike="noStrike">
                          <a:effectLst/>
                        </a:rPr>
                        <a:t>Both</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23644748"/>
                  </a:ext>
                </a:extLst>
              </a:tr>
              <a:tr h="341530">
                <a:tc>
                  <a:txBody>
                    <a:bodyPr/>
                    <a:lstStyle/>
                    <a:p>
                      <a:pPr algn="l" fontAlgn="b"/>
                      <a:r>
                        <a:rPr lang="en-US" sz="2000" u="none" strike="noStrike">
                          <a:effectLst/>
                        </a:rPr>
                        <a:t>10mL Serological Pipet</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 $          0.12 </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en-US" sz="2000" u="none" strike="noStrike">
                          <a:effectLst/>
                        </a:rPr>
                        <a:t>0.0182</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2000" u="none" strike="noStrike">
                          <a:effectLst/>
                        </a:rPr>
                        <a:t>PBR</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45716868"/>
                  </a:ext>
                </a:extLst>
              </a:tr>
              <a:tr h="341530">
                <a:tc>
                  <a:txBody>
                    <a:bodyPr/>
                    <a:lstStyle/>
                    <a:p>
                      <a:pPr algn="l" fontAlgn="b"/>
                      <a:r>
                        <a:rPr lang="en-US" sz="2000" u="none" strike="noStrike">
                          <a:effectLst/>
                        </a:rPr>
                        <a:t>60mL Syringe</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 $          0.49 </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en-US" sz="2000" u="none" strike="noStrike">
                          <a:effectLst/>
                        </a:rPr>
                        <a:t>0.0742</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2000" u="none" strike="noStrike" dirty="0">
                          <a:effectLst/>
                        </a:rPr>
                        <a:t>PBR</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49357877"/>
                  </a:ext>
                </a:extLst>
              </a:tr>
              <a:tr h="341530">
                <a:tc>
                  <a:txBody>
                    <a:bodyPr/>
                    <a:lstStyle/>
                    <a:p>
                      <a:pPr algn="l" fontAlgn="b"/>
                      <a:r>
                        <a:rPr lang="en-US" sz="2000" u="none" strike="noStrike">
                          <a:effectLst/>
                        </a:rPr>
                        <a:t>10mL Syringe</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 $          0.12 </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en-US" sz="2000" u="none" strike="noStrike">
                          <a:effectLst/>
                        </a:rPr>
                        <a:t>0.0185</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2000" u="none" strike="noStrike" dirty="0">
                          <a:effectLst/>
                        </a:rPr>
                        <a:t>PBR</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39925517"/>
                  </a:ext>
                </a:extLst>
              </a:tr>
              <a:tr h="341530">
                <a:tc>
                  <a:txBody>
                    <a:bodyPr/>
                    <a:lstStyle/>
                    <a:p>
                      <a:pPr algn="l" fontAlgn="b"/>
                      <a:r>
                        <a:rPr lang="en-US" sz="2000" u="none" strike="noStrike">
                          <a:effectLst/>
                        </a:rPr>
                        <a:t>1mL Syringe</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 $          0.12 </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en-US" sz="2000" u="none" strike="noStrike">
                          <a:effectLst/>
                        </a:rPr>
                        <a:t>0.0051</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2000" u="none" strike="noStrike" dirty="0">
                          <a:effectLst/>
                        </a:rPr>
                        <a:t>Both</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91682363"/>
                  </a:ext>
                </a:extLst>
              </a:tr>
              <a:tr h="341530">
                <a:tc>
                  <a:txBody>
                    <a:bodyPr/>
                    <a:lstStyle/>
                    <a:p>
                      <a:pPr algn="l" fontAlgn="b"/>
                      <a:r>
                        <a:rPr lang="en-US" sz="2000" u="none" strike="noStrike">
                          <a:effectLst/>
                        </a:rPr>
                        <a:t>1mL Cuvette</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 $          0.07 </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en-US" sz="2000" u="none" strike="noStrike">
                          <a:effectLst/>
                        </a:rPr>
                        <a:t>0.0044</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2000" u="none" strike="noStrike">
                          <a:effectLst/>
                        </a:rPr>
                        <a:t>PBR</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81774563"/>
                  </a:ext>
                </a:extLst>
              </a:tr>
              <a:tr h="341530">
                <a:tc>
                  <a:txBody>
                    <a:bodyPr/>
                    <a:lstStyle/>
                    <a:p>
                      <a:pPr algn="l" fontAlgn="b"/>
                      <a:r>
                        <a:rPr lang="el-GR" sz="2000" u="none" strike="noStrike">
                          <a:effectLst/>
                        </a:rPr>
                        <a:t>0.45μ</a:t>
                      </a:r>
                      <a:r>
                        <a:rPr lang="en-US" sz="2000" u="none" strike="noStrike">
                          <a:effectLst/>
                        </a:rPr>
                        <a:t>m Filter</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 $          0.10 </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en-US" sz="2000" u="none" strike="noStrike">
                          <a:effectLst/>
                        </a:rPr>
                        <a:t>0.0024</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2000" u="none" strike="noStrike">
                          <a:effectLst/>
                        </a:rPr>
                        <a:t>PBR</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55432572"/>
                  </a:ext>
                </a:extLst>
              </a:tr>
              <a:tr h="341530">
                <a:tc>
                  <a:txBody>
                    <a:bodyPr/>
                    <a:lstStyle/>
                    <a:p>
                      <a:pPr algn="l" fontAlgn="b"/>
                      <a:r>
                        <a:rPr lang="el-GR" sz="2000" u="none" strike="noStrike">
                          <a:effectLst/>
                        </a:rPr>
                        <a:t>0.2μ</a:t>
                      </a:r>
                      <a:r>
                        <a:rPr lang="en-US" sz="2000" u="none" strike="noStrike">
                          <a:effectLst/>
                        </a:rPr>
                        <a:t>m Sterile Filter</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 $          1.93 </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en-US" sz="2000" u="none" strike="noStrike">
                          <a:effectLst/>
                        </a:rPr>
                        <a:t>0.0138</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2000" u="none" strike="noStrike">
                          <a:effectLst/>
                        </a:rPr>
                        <a:t>PBR</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65038823"/>
                  </a:ext>
                </a:extLst>
              </a:tr>
              <a:tr h="341530">
                <a:tc>
                  <a:txBody>
                    <a:bodyPr/>
                    <a:lstStyle/>
                    <a:p>
                      <a:pPr algn="l" fontAlgn="b"/>
                      <a:r>
                        <a:rPr lang="en-US" sz="2000" u="none" strike="noStrike">
                          <a:effectLst/>
                        </a:rPr>
                        <a:t>Kimwipe</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 $          0.01 </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en-US" sz="2000" u="none" strike="noStrike">
                          <a:effectLst/>
                        </a:rPr>
                        <a:t>0.0010</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2000" u="none" strike="noStrike" dirty="0">
                          <a:effectLst/>
                        </a:rPr>
                        <a:t>PBR</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88682565"/>
                  </a:ext>
                </a:extLst>
              </a:tr>
              <a:tr h="341530">
                <a:tc>
                  <a:txBody>
                    <a:bodyPr/>
                    <a:lstStyle/>
                    <a:p>
                      <a:pPr algn="l" fontAlgn="b"/>
                      <a:r>
                        <a:rPr lang="en-US" sz="2000" u="none" strike="noStrike">
                          <a:effectLst/>
                        </a:rPr>
                        <a:t>15mL Conical Tube</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 $          0.14 </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en-US" sz="2000" u="none" strike="noStrike">
                          <a:effectLst/>
                        </a:rPr>
                        <a:t>0.0151</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2000" u="none" strike="noStrike">
                          <a:effectLst/>
                        </a:rPr>
                        <a:t>PBR</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8141068"/>
                  </a:ext>
                </a:extLst>
              </a:tr>
              <a:tr h="341530">
                <a:tc>
                  <a:txBody>
                    <a:bodyPr/>
                    <a:lstStyle/>
                    <a:p>
                      <a:pPr algn="l" fontAlgn="b"/>
                      <a:r>
                        <a:rPr lang="en-US" sz="2000" u="none" strike="noStrike">
                          <a:effectLst/>
                        </a:rPr>
                        <a:t>50mL Conical Tube</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 $          0.14 </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en-US" sz="2000" u="none" strike="noStrike">
                          <a:effectLst/>
                        </a:rPr>
                        <a:t>0.0281</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2000" u="none" strike="noStrike" dirty="0">
                          <a:effectLst/>
                        </a:rPr>
                        <a:t>PBR</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77160494"/>
                  </a:ext>
                </a:extLst>
              </a:tr>
              <a:tr h="341530">
                <a:tc>
                  <a:txBody>
                    <a:bodyPr/>
                    <a:lstStyle/>
                    <a:p>
                      <a:pPr algn="l" fontAlgn="b"/>
                      <a:r>
                        <a:rPr lang="en-US" sz="2000" u="none" strike="noStrike">
                          <a:effectLst/>
                        </a:rPr>
                        <a:t>2mL Capped Glass Vial</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 $          0.48 </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en-US" sz="2000" u="none" strike="noStrike">
                          <a:effectLst/>
                        </a:rPr>
                        <a:t>0.0058</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2000" u="none" strike="noStrike">
                          <a:effectLst/>
                        </a:rPr>
                        <a:t>Both</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69506832"/>
                  </a:ext>
                </a:extLst>
              </a:tr>
              <a:tr h="341530">
                <a:tc>
                  <a:txBody>
                    <a:bodyPr/>
                    <a:lstStyle/>
                    <a:p>
                      <a:pPr algn="l" fontAlgn="b"/>
                      <a:r>
                        <a:rPr lang="en-US" sz="2000" u="none" strike="noStrike">
                          <a:effectLst/>
                        </a:rPr>
                        <a:t>4mL Capped Glass Vial</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 $          0.71 </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en-US" sz="2000" u="none" strike="noStrike">
                          <a:effectLst/>
                        </a:rPr>
                        <a:t>0.0122</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2000" u="none" strike="noStrike">
                          <a:effectLst/>
                        </a:rPr>
                        <a:t>Reactor</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27393150"/>
                  </a:ext>
                </a:extLst>
              </a:tr>
              <a:tr h="341530">
                <a:tc>
                  <a:txBody>
                    <a:bodyPr/>
                    <a:lstStyle/>
                    <a:p>
                      <a:pPr algn="l" fontAlgn="b"/>
                      <a:r>
                        <a:rPr lang="en-US" sz="2000" u="none" strike="noStrike">
                          <a:effectLst/>
                        </a:rPr>
                        <a:t>Methanol</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 $          1.51 </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en-US" sz="2000" u="none" strike="noStrike">
                          <a:effectLst/>
                        </a:rPr>
                        <a:t>1.0</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2000" u="none" strike="noStrike">
                          <a:effectLst/>
                        </a:rPr>
                        <a:t>Reactor</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78718191"/>
                  </a:ext>
                </a:extLst>
              </a:tr>
              <a:tr h="341530">
                <a:tc>
                  <a:txBody>
                    <a:bodyPr/>
                    <a:lstStyle/>
                    <a:p>
                      <a:pPr algn="l" fontAlgn="b"/>
                      <a:r>
                        <a:rPr lang="en-US" sz="2000" u="none" strike="noStrike" dirty="0">
                          <a:effectLst/>
                        </a:rPr>
                        <a:t>Isopropyl Alcohol (IPA)</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 $          4.94 </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en-US" sz="2000" u="none" strike="noStrike">
                          <a:effectLst/>
                        </a:rPr>
                        <a:t>1.0</a:t>
                      </a:r>
                      <a:endParaRPr lang="en-US" sz="2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2000" u="none" strike="noStrike" dirty="0">
                          <a:effectLst/>
                        </a:rPr>
                        <a:t>Reactor</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95320611"/>
                  </a:ext>
                </a:extLst>
              </a:tr>
            </a:tbl>
          </a:graphicData>
        </a:graphic>
      </p:graphicFrame>
      <p:cxnSp>
        <p:nvCxnSpPr>
          <p:cNvPr id="62" name="Straight Arrow Connector 61">
            <a:extLst>
              <a:ext uri="{FF2B5EF4-FFF2-40B4-BE49-F238E27FC236}">
                <a16:creationId xmlns:a16="http://schemas.microsoft.com/office/drawing/2014/main" id="{6E25B781-9983-EA4D-A58E-F0FEF8832491}"/>
              </a:ext>
            </a:extLst>
          </p:cNvPr>
          <p:cNvCxnSpPr>
            <a:cxnSpLocks/>
          </p:cNvCxnSpPr>
          <p:nvPr/>
        </p:nvCxnSpPr>
        <p:spPr>
          <a:xfrm>
            <a:off x="22357083" y="17254364"/>
            <a:ext cx="0" cy="2290936"/>
          </a:xfrm>
          <a:prstGeom prst="straightConnector1">
            <a:avLst/>
          </a:prstGeom>
          <a:ln w="28575">
            <a:headEnd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025" name="Straight Connector 1024">
            <a:extLst>
              <a:ext uri="{FF2B5EF4-FFF2-40B4-BE49-F238E27FC236}">
                <a16:creationId xmlns:a16="http://schemas.microsoft.com/office/drawing/2014/main" id="{D7691F12-45CF-46C5-6FD7-669D3A199B5A}"/>
              </a:ext>
            </a:extLst>
          </p:cNvPr>
          <p:cNvCxnSpPr>
            <a:cxnSpLocks/>
          </p:cNvCxnSpPr>
          <p:nvPr/>
        </p:nvCxnSpPr>
        <p:spPr>
          <a:xfrm>
            <a:off x="22357083" y="17254364"/>
            <a:ext cx="54126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28" name="TextBox 1027">
            <a:extLst>
              <a:ext uri="{FF2B5EF4-FFF2-40B4-BE49-F238E27FC236}">
                <a16:creationId xmlns:a16="http://schemas.microsoft.com/office/drawing/2014/main" id="{CF22E388-5A97-C1FB-15AA-8A9021109FF0}"/>
              </a:ext>
            </a:extLst>
          </p:cNvPr>
          <p:cNvSpPr txBox="1"/>
          <p:nvPr/>
        </p:nvSpPr>
        <p:spPr>
          <a:xfrm>
            <a:off x="28604402" y="17097874"/>
            <a:ext cx="1063568" cy="338554"/>
          </a:xfrm>
          <a:prstGeom prst="rect">
            <a:avLst/>
          </a:prstGeom>
          <a:noFill/>
        </p:spPr>
        <p:txBody>
          <a:bodyPr wrap="square" rtlCol="0">
            <a:spAutoFit/>
          </a:bodyPr>
          <a:lstStyle/>
          <a:p>
            <a:r>
              <a:rPr lang="en-US" sz="1600" dirty="0"/>
              <a:t>0.811 </a:t>
            </a:r>
            <a:r>
              <a:rPr lang="en-US" sz="1600" dirty="0" err="1"/>
              <a:t>lb</a:t>
            </a:r>
            <a:endParaRPr lang="en-US" sz="1600" dirty="0"/>
          </a:p>
        </p:txBody>
      </p:sp>
      <p:cxnSp>
        <p:nvCxnSpPr>
          <p:cNvPr id="1029" name="Straight Arrow Connector 1028">
            <a:extLst>
              <a:ext uri="{FF2B5EF4-FFF2-40B4-BE49-F238E27FC236}">
                <a16:creationId xmlns:a16="http://schemas.microsoft.com/office/drawing/2014/main" id="{D6AA95A3-51C7-50CA-90AB-3340D5304463}"/>
              </a:ext>
            </a:extLst>
          </p:cNvPr>
          <p:cNvCxnSpPr>
            <a:cxnSpLocks/>
          </p:cNvCxnSpPr>
          <p:nvPr/>
        </p:nvCxnSpPr>
        <p:spPr>
          <a:xfrm>
            <a:off x="28042783" y="17267151"/>
            <a:ext cx="1" cy="2063726"/>
          </a:xfrm>
          <a:prstGeom prst="straightConnector1">
            <a:avLst/>
          </a:prstGeom>
          <a:ln w="28575">
            <a:headEnd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030" name="Straight Connector 1029">
            <a:extLst>
              <a:ext uri="{FF2B5EF4-FFF2-40B4-BE49-F238E27FC236}">
                <a16:creationId xmlns:a16="http://schemas.microsoft.com/office/drawing/2014/main" id="{3E6C1B93-373A-8B61-1AD4-E7461B4BF5D9}"/>
              </a:ext>
            </a:extLst>
          </p:cNvPr>
          <p:cNvCxnSpPr>
            <a:cxnSpLocks/>
            <a:endCxn id="54" idx="2"/>
          </p:cNvCxnSpPr>
          <p:nvPr/>
        </p:nvCxnSpPr>
        <p:spPr>
          <a:xfrm>
            <a:off x="28042783" y="17267151"/>
            <a:ext cx="457197" cy="242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32" name="TextBox 1031">
            <a:extLst>
              <a:ext uri="{FF2B5EF4-FFF2-40B4-BE49-F238E27FC236}">
                <a16:creationId xmlns:a16="http://schemas.microsoft.com/office/drawing/2014/main" id="{5C8F780A-91A7-88F1-95C9-3D81241D5DF8}"/>
              </a:ext>
            </a:extLst>
          </p:cNvPr>
          <p:cNvSpPr txBox="1"/>
          <p:nvPr/>
        </p:nvSpPr>
        <p:spPr>
          <a:xfrm>
            <a:off x="23046545" y="25290044"/>
            <a:ext cx="1473200" cy="584775"/>
          </a:xfrm>
          <a:prstGeom prst="rect">
            <a:avLst/>
          </a:prstGeom>
          <a:noFill/>
        </p:spPr>
        <p:txBody>
          <a:bodyPr wrap="square" rtlCol="0">
            <a:spAutoFit/>
          </a:bodyPr>
          <a:lstStyle/>
          <a:p>
            <a:pPr algn="ctr"/>
            <a:r>
              <a:rPr lang="en-US" sz="1600" dirty="0"/>
              <a:t>$2.02 savings </a:t>
            </a:r>
          </a:p>
          <a:p>
            <a:pPr algn="ctr"/>
            <a:r>
              <a:rPr lang="en-US" sz="1600" dirty="0"/>
              <a:t>(per trial)</a:t>
            </a:r>
          </a:p>
        </p:txBody>
      </p:sp>
      <p:cxnSp>
        <p:nvCxnSpPr>
          <p:cNvPr id="1033" name="Straight Arrow Connector 1032">
            <a:extLst>
              <a:ext uri="{FF2B5EF4-FFF2-40B4-BE49-F238E27FC236}">
                <a16:creationId xmlns:a16="http://schemas.microsoft.com/office/drawing/2014/main" id="{6FC8CAC3-81CD-8DD6-A44B-11D8E6ACFBA2}"/>
              </a:ext>
            </a:extLst>
          </p:cNvPr>
          <p:cNvCxnSpPr>
            <a:cxnSpLocks/>
          </p:cNvCxnSpPr>
          <p:nvPr/>
        </p:nvCxnSpPr>
        <p:spPr>
          <a:xfrm>
            <a:off x="22591264" y="25588037"/>
            <a:ext cx="0" cy="513354"/>
          </a:xfrm>
          <a:prstGeom prst="straightConnector1">
            <a:avLst/>
          </a:prstGeom>
          <a:ln w="28575">
            <a:headEnd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034" name="Straight Connector 1033">
            <a:extLst>
              <a:ext uri="{FF2B5EF4-FFF2-40B4-BE49-F238E27FC236}">
                <a16:creationId xmlns:a16="http://schemas.microsoft.com/office/drawing/2014/main" id="{52786646-BA0F-136B-81B9-96A0DC2DEAAD}"/>
              </a:ext>
            </a:extLst>
          </p:cNvPr>
          <p:cNvCxnSpPr>
            <a:cxnSpLocks/>
          </p:cNvCxnSpPr>
          <p:nvPr/>
        </p:nvCxnSpPr>
        <p:spPr>
          <a:xfrm>
            <a:off x="22579389" y="25582433"/>
            <a:ext cx="45719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36" name="TextBox 1035">
            <a:extLst>
              <a:ext uri="{FF2B5EF4-FFF2-40B4-BE49-F238E27FC236}">
                <a16:creationId xmlns:a16="http://schemas.microsoft.com/office/drawing/2014/main" id="{54F877DD-613A-B927-9262-34DB714CF788}"/>
              </a:ext>
            </a:extLst>
          </p:cNvPr>
          <p:cNvSpPr txBox="1"/>
          <p:nvPr/>
        </p:nvSpPr>
        <p:spPr>
          <a:xfrm>
            <a:off x="28674950" y="25126406"/>
            <a:ext cx="1063568" cy="584775"/>
          </a:xfrm>
          <a:prstGeom prst="rect">
            <a:avLst/>
          </a:prstGeom>
          <a:noFill/>
        </p:spPr>
        <p:txBody>
          <a:bodyPr wrap="square" rtlCol="0">
            <a:spAutoFit/>
          </a:bodyPr>
          <a:lstStyle/>
          <a:p>
            <a:pPr algn="ctr"/>
            <a:r>
              <a:rPr lang="en-US" sz="1600" dirty="0"/>
              <a:t>0.518 </a:t>
            </a:r>
            <a:r>
              <a:rPr lang="en-US" sz="1600" dirty="0" err="1"/>
              <a:t>lb</a:t>
            </a:r>
            <a:endParaRPr lang="en-US" sz="1600" dirty="0"/>
          </a:p>
          <a:p>
            <a:pPr algn="ctr"/>
            <a:r>
              <a:rPr lang="en-US" sz="1600" dirty="0"/>
              <a:t>(per trial)</a:t>
            </a:r>
          </a:p>
        </p:txBody>
      </p:sp>
      <p:cxnSp>
        <p:nvCxnSpPr>
          <p:cNvPr id="1037" name="Straight Arrow Connector 1036">
            <a:extLst>
              <a:ext uri="{FF2B5EF4-FFF2-40B4-BE49-F238E27FC236}">
                <a16:creationId xmlns:a16="http://schemas.microsoft.com/office/drawing/2014/main" id="{41A48885-3346-86E3-ECEC-208EE42436DC}"/>
              </a:ext>
            </a:extLst>
          </p:cNvPr>
          <p:cNvCxnSpPr>
            <a:cxnSpLocks/>
          </p:cNvCxnSpPr>
          <p:nvPr/>
        </p:nvCxnSpPr>
        <p:spPr>
          <a:xfrm>
            <a:off x="28089441" y="25406060"/>
            <a:ext cx="0" cy="745254"/>
          </a:xfrm>
          <a:prstGeom prst="straightConnector1">
            <a:avLst/>
          </a:prstGeom>
          <a:ln w="28575">
            <a:headEnd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038" name="Straight Connector 1037">
            <a:extLst>
              <a:ext uri="{FF2B5EF4-FFF2-40B4-BE49-F238E27FC236}">
                <a16:creationId xmlns:a16="http://schemas.microsoft.com/office/drawing/2014/main" id="{530A1E45-CD26-DBDD-AAEA-B8BDD0402A40}"/>
              </a:ext>
            </a:extLst>
          </p:cNvPr>
          <p:cNvCxnSpPr>
            <a:cxnSpLocks/>
          </p:cNvCxnSpPr>
          <p:nvPr/>
        </p:nvCxnSpPr>
        <p:spPr>
          <a:xfrm>
            <a:off x="28089441" y="25418794"/>
            <a:ext cx="45719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40" name="Subtitle 2">
            <a:extLst>
              <a:ext uri="{FF2B5EF4-FFF2-40B4-BE49-F238E27FC236}">
                <a16:creationId xmlns:a16="http://schemas.microsoft.com/office/drawing/2014/main" id="{51DFEC35-857A-D926-5E14-2FD049F432F4}"/>
              </a:ext>
            </a:extLst>
          </p:cNvPr>
          <p:cNvSpPr txBox="1">
            <a:spLocks/>
          </p:cNvSpPr>
          <p:nvPr/>
        </p:nvSpPr>
        <p:spPr>
          <a:xfrm>
            <a:off x="13158037" y="13963388"/>
            <a:ext cx="17645812" cy="1300051"/>
          </a:xfrm>
          <a:prstGeom prst="rect">
            <a:avLst/>
          </a:prstGeom>
          <a:solidFill>
            <a:schemeClr val="accent1">
              <a:lumMod val="50000"/>
            </a:schemeClr>
          </a:solidFill>
        </p:spPr>
        <p:txBody>
          <a:bodyPr vert="horz" lIns="91440" tIns="45720" rIns="91440" bIns="45720" rtlCol="0" anchor="ctr">
            <a:normAutofit/>
          </a:bodyPr>
          <a:lstStyle>
            <a:lvl1pPr marL="0" indent="0" algn="ctr" defTabSz="4389120" rtl="0" eaLnBrk="1" latinLnBrk="0" hangingPunct="1">
              <a:lnSpc>
                <a:spcPct val="90000"/>
              </a:lnSpc>
              <a:spcBef>
                <a:spcPts val="4800"/>
              </a:spcBef>
              <a:buFont typeface="Arial" panose="020B0604020202020204" pitchFamily="34" charset="0"/>
              <a:buNone/>
              <a:defRPr sz="11520" kern="1200">
                <a:solidFill>
                  <a:schemeClr val="tx1"/>
                </a:solidFill>
                <a:latin typeface="+mn-lt"/>
                <a:ea typeface="+mn-ea"/>
                <a:cs typeface="+mn-cs"/>
              </a:defRPr>
            </a:lvl1pPr>
            <a:lvl2pPr marL="2194560" indent="0" algn="ctr" defTabSz="4389120" rtl="0" eaLnBrk="1" latinLnBrk="0" hangingPunct="1">
              <a:lnSpc>
                <a:spcPct val="90000"/>
              </a:lnSpc>
              <a:spcBef>
                <a:spcPts val="2400"/>
              </a:spcBef>
              <a:buFont typeface="Arial" panose="020B0604020202020204" pitchFamily="34" charset="0"/>
              <a:buNone/>
              <a:defRPr sz="9600" kern="1200">
                <a:solidFill>
                  <a:schemeClr val="tx1"/>
                </a:solidFill>
                <a:latin typeface="+mn-lt"/>
                <a:ea typeface="+mn-ea"/>
                <a:cs typeface="+mn-cs"/>
              </a:defRPr>
            </a:lvl2pPr>
            <a:lvl3pPr marL="4389120" indent="0" algn="ctr" defTabSz="4389120" rtl="0" eaLnBrk="1" latinLnBrk="0" hangingPunct="1">
              <a:lnSpc>
                <a:spcPct val="90000"/>
              </a:lnSpc>
              <a:spcBef>
                <a:spcPts val="2400"/>
              </a:spcBef>
              <a:buFont typeface="Arial" panose="020B0604020202020204" pitchFamily="34" charset="0"/>
              <a:buNone/>
              <a:defRPr sz="8640" kern="1200">
                <a:solidFill>
                  <a:schemeClr val="tx1"/>
                </a:solidFill>
                <a:latin typeface="+mn-lt"/>
                <a:ea typeface="+mn-ea"/>
                <a:cs typeface="+mn-cs"/>
              </a:defRPr>
            </a:lvl3pPr>
            <a:lvl4pPr marL="658368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4pPr>
            <a:lvl5pPr marL="877824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5pPr>
            <a:lvl6pPr marL="1097280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6pPr>
            <a:lvl7pPr marL="1316736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7pPr>
            <a:lvl8pPr marL="1536192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8pPr>
            <a:lvl9pPr marL="1755648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9pPr>
          </a:lstStyle>
          <a:p>
            <a:r>
              <a:rPr lang="en-US" sz="6000" dirty="0">
                <a:solidFill>
                  <a:schemeClr val="bg1"/>
                </a:solidFill>
              </a:rPr>
              <a:t>Results</a:t>
            </a:r>
          </a:p>
        </p:txBody>
      </p:sp>
      <p:sp>
        <p:nvSpPr>
          <p:cNvPr id="1041" name="Subtitle 2">
            <a:extLst>
              <a:ext uri="{FF2B5EF4-FFF2-40B4-BE49-F238E27FC236}">
                <a16:creationId xmlns:a16="http://schemas.microsoft.com/office/drawing/2014/main" id="{7F6ED1B1-92E8-B5D3-CC69-E2089F3C5BBD}"/>
              </a:ext>
            </a:extLst>
          </p:cNvPr>
          <p:cNvSpPr txBox="1">
            <a:spLocks/>
          </p:cNvSpPr>
          <p:nvPr/>
        </p:nvSpPr>
        <p:spPr>
          <a:xfrm>
            <a:off x="32066245" y="13963388"/>
            <a:ext cx="10414834" cy="1274792"/>
          </a:xfrm>
          <a:prstGeom prst="rect">
            <a:avLst/>
          </a:prstGeom>
          <a:solidFill>
            <a:schemeClr val="accent1">
              <a:lumMod val="50000"/>
            </a:schemeClr>
          </a:solidFill>
        </p:spPr>
        <p:txBody>
          <a:bodyPr vert="horz" lIns="91440" tIns="45720" rIns="91440" bIns="45720" rtlCol="0" anchor="ctr">
            <a:normAutofit/>
          </a:bodyPr>
          <a:lstStyle>
            <a:lvl1pPr marL="0" indent="0" algn="ctr" defTabSz="4389120" rtl="0" eaLnBrk="1" latinLnBrk="0" hangingPunct="1">
              <a:lnSpc>
                <a:spcPct val="90000"/>
              </a:lnSpc>
              <a:spcBef>
                <a:spcPts val="4800"/>
              </a:spcBef>
              <a:buFont typeface="Arial" panose="020B0604020202020204" pitchFamily="34" charset="0"/>
              <a:buNone/>
              <a:defRPr sz="11520" kern="1200">
                <a:solidFill>
                  <a:schemeClr val="tx1"/>
                </a:solidFill>
                <a:latin typeface="+mn-lt"/>
                <a:ea typeface="+mn-ea"/>
                <a:cs typeface="+mn-cs"/>
              </a:defRPr>
            </a:lvl1pPr>
            <a:lvl2pPr marL="2194560" indent="0" algn="ctr" defTabSz="4389120" rtl="0" eaLnBrk="1" latinLnBrk="0" hangingPunct="1">
              <a:lnSpc>
                <a:spcPct val="90000"/>
              </a:lnSpc>
              <a:spcBef>
                <a:spcPts val="2400"/>
              </a:spcBef>
              <a:buFont typeface="Arial" panose="020B0604020202020204" pitchFamily="34" charset="0"/>
              <a:buNone/>
              <a:defRPr sz="9600" kern="1200">
                <a:solidFill>
                  <a:schemeClr val="tx1"/>
                </a:solidFill>
                <a:latin typeface="+mn-lt"/>
                <a:ea typeface="+mn-ea"/>
                <a:cs typeface="+mn-cs"/>
              </a:defRPr>
            </a:lvl2pPr>
            <a:lvl3pPr marL="4389120" indent="0" algn="ctr" defTabSz="4389120" rtl="0" eaLnBrk="1" latinLnBrk="0" hangingPunct="1">
              <a:lnSpc>
                <a:spcPct val="90000"/>
              </a:lnSpc>
              <a:spcBef>
                <a:spcPts val="2400"/>
              </a:spcBef>
              <a:buFont typeface="Arial" panose="020B0604020202020204" pitchFamily="34" charset="0"/>
              <a:buNone/>
              <a:defRPr sz="8640" kern="1200">
                <a:solidFill>
                  <a:schemeClr val="tx1"/>
                </a:solidFill>
                <a:latin typeface="+mn-lt"/>
                <a:ea typeface="+mn-ea"/>
                <a:cs typeface="+mn-cs"/>
              </a:defRPr>
            </a:lvl3pPr>
            <a:lvl4pPr marL="658368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4pPr>
            <a:lvl5pPr marL="877824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5pPr>
            <a:lvl6pPr marL="1097280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6pPr>
            <a:lvl7pPr marL="1316736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7pPr>
            <a:lvl8pPr marL="1536192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8pPr>
            <a:lvl9pPr marL="17556480" indent="0" algn="ctr" defTabSz="4389120" rtl="0" eaLnBrk="1" latinLnBrk="0" hangingPunct="1">
              <a:lnSpc>
                <a:spcPct val="90000"/>
              </a:lnSpc>
              <a:spcBef>
                <a:spcPts val="2400"/>
              </a:spcBef>
              <a:buFont typeface="Arial" panose="020B0604020202020204" pitchFamily="34" charset="0"/>
              <a:buNone/>
              <a:defRPr sz="7680" kern="1200">
                <a:solidFill>
                  <a:schemeClr val="tx1"/>
                </a:solidFill>
                <a:latin typeface="+mn-lt"/>
                <a:ea typeface="+mn-ea"/>
                <a:cs typeface="+mn-cs"/>
              </a:defRPr>
            </a:lvl9pPr>
          </a:lstStyle>
          <a:p>
            <a:r>
              <a:rPr lang="en-US" sz="6000" dirty="0">
                <a:solidFill>
                  <a:schemeClr val="bg1"/>
                </a:solidFill>
              </a:rPr>
              <a:t>Future Considerations</a:t>
            </a:r>
          </a:p>
        </p:txBody>
      </p:sp>
      <p:sp>
        <p:nvSpPr>
          <p:cNvPr id="19" name="TextBox 18">
            <a:extLst>
              <a:ext uri="{FF2B5EF4-FFF2-40B4-BE49-F238E27FC236}">
                <a16:creationId xmlns:a16="http://schemas.microsoft.com/office/drawing/2014/main" id="{0A2E6872-EFC8-89B5-9322-EBFE9582738C}"/>
              </a:ext>
            </a:extLst>
          </p:cNvPr>
          <p:cNvSpPr txBox="1"/>
          <p:nvPr/>
        </p:nvSpPr>
        <p:spPr>
          <a:xfrm>
            <a:off x="13839431" y="6640978"/>
            <a:ext cx="16325448" cy="1015663"/>
          </a:xfrm>
          <a:prstGeom prst="rect">
            <a:avLst/>
          </a:prstGeom>
          <a:noFill/>
        </p:spPr>
        <p:txBody>
          <a:bodyPr wrap="square" rtlCol="0">
            <a:spAutoFit/>
          </a:bodyPr>
          <a:lstStyle/>
          <a:p>
            <a:pPr rtl="0">
              <a:spcBef>
                <a:spcPts val="0"/>
              </a:spcBef>
              <a:spcAft>
                <a:spcPts val="0"/>
              </a:spcAft>
            </a:pPr>
            <a:r>
              <a:rPr lang="en-US" sz="2000" i="0" u="none" strike="noStrike" dirty="0">
                <a:solidFill>
                  <a:srgbClr val="000000"/>
                </a:solidFill>
                <a:effectLst/>
              </a:rPr>
              <a:t>Upon evaluating the waste generated in the first two weeks of lab audits, I generated a list of recommendations for both experiments to take into consideration as they began their third week of experimentation. </a:t>
            </a:r>
            <a:r>
              <a:rPr lang="en-US" sz="2000" dirty="0">
                <a:solidFill>
                  <a:srgbClr val="000000"/>
                </a:solidFill>
              </a:rPr>
              <a:t>These recommendations were formatted into an MOC to student users for them to be treated as modifications to their SOP or protocol.</a:t>
            </a:r>
            <a:endParaRPr lang="en-US" sz="2000" i="0" u="none" strike="noStrike" dirty="0">
              <a:solidFill>
                <a:srgbClr val="000000"/>
              </a:solidFill>
              <a:effectLst/>
            </a:endParaRPr>
          </a:p>
        </p:txBody>
      </p:sp>
      <p:sp>
        <p:nvSpPr>
          <p:cNvPr id="28" name="TextBox 27">
            <a:extLst>
              <a:ext uri="{FF2B5EF4-FFF2-40B4-BE49-F238E27FC236}">
                <a16:creationId xmlns:a16="http://schemas.microsoft.com/office/drawing/2014/main" id="{F3D73200-B0C0-7885-B7AB-050AE27D8E1B}"/>
              </a:ext>
            </a:extLst>
          </p:cNvPr>
          <p:cNvSpPr txBox="1"/>
          <p:nvPr/>
        </p:nvSpPr>
        <p:spPr>
          <a:xfrm>
            <a:off x="13576173" y="31113953"/>
            <a:ext cx="16760234" cy="338554"/>
          </a:xfrm>
          <a:prstGeom prst="rect">
            <a:avLst/>
          </a:prstGeom>
          <a:noFill/>
        </p:spPr>
        <p:txBody>
          <a:bodyPr wrap="square" rtlCol="0">
            <a:spAutoFit/>
          </a:bodyPr>
          <a:lstStyle/>
          <a:p>
            <a:r>
              <a:rPr lang="en-US" sz="1600" dirty="0"/>
              <a:t>Assumptions: (1) Solvent waste generated in a 2:1 mass ratio of MeOH to IPA. (2) PBR users used 0.45um filters for all nitrate/glycerol measurements. (3) All MeOH used is from 20L container at $1.5/lb.</a:t>
            </a:r>
          </a:p>
        </p:txBody>
      </p:sp>
      <p:sp>
        <p:nvSpPr>
          <p:cNvPr id="35" name="TextBox 34">
            <a:extLst>
              <a:ext uri="{FF2B5EF4-FFF2-40B4-BE49-F238E27FC236}">
                <a16:creationId xmlns:a16="http://schemas.microsoft.com/office/drawing/2014/main" id="{93DEA0D8-C780-0DD8-BF1C-D43643C64987}"/>
              </a:ext>
            </a:extLst>
          </p:cNvPr>
          <p:cNvSpPr txBox="1"/>
          <p:nvPr/>
        </p:nvSpPr>
        <p:spPr>
          <a:xfrm>
            <a:off x="32457820" y="15288292"/>
            <a:ext cx="9631681" cy="1323439"/>
          </a:xfrm>
          <a:prstGeom prst="rect">
            <a:avLst/>
          </a:prstGeom>
          <a:noFill/>
        </p:spPr>
        <p:txBody>
          <a:bodyPr wrap="square" rtlCol="0">
            <a:spAutoFit/>
          </a:bodyPr>
          <a:lstStyle/>
          <a:p>
            <a:r>
              <a:rPr lang="en-US" sz="2000" dirty="0"/>
              <a:t>Compiled below are recommendations for long-term waste reduction in a lab setting. This list was generated as a culmination of ideas that proved sustainable in the ChE 460 lab course and those that deserve consideration in the future in correspondence with the 12 Principles of Green Chemistry [3].</a:t>
            </a:r>
          </a:p>
        </p:txBody>
      </p:sp>
      <p:sp>
        <p:nvSpPr>
          <p:cNvPr id="36" name="TextBox 35">
            <a:extLst>
              <a:ext uri="{FF2B5EF4-FFF2-40B4-BE49-F238E27FC236}">
                <a16:creationId xmlns:a16="http://schemas.microsoft.com/office/drawing/2014/main" id="{08D82421-00A7-A946-BDE0-16B3E909BD94}"/>
              </a:ext>
            </a:extLst>
          </p:cNvPr>
          <p:cNvSpPr txBox="1"/>
          <p:nvPr/>
        </p:nvSpPr>
        <p:spPr>
          <a:xfrm>
            <a:off x="32457820" y="16627502"/>
            <a:ext cx="9712252" cy="5724644"/>
          </a:xfrm>
          <a:prstGeom prst="rect">
            <a:avLst/>
          </a:prstGeom>
          <a:noFill/>
        </p:spPr>
        <p:txBody>
          <a:bodyPr wrap="square" rtlCol="0">
            <a:spAutoFit/>
          </a:bodyPr>
          <a:lstStyle/>
          <a:p>
            <a:pPr marL="457200" indent="-457200">
              <a:buFont typeface="+mj-lt"/>
              <a:buAutoNum type="arabicPeriod"/>
            </a:pPr>
            <a:r>
              <a:rPr lang="en-US" sz="2000" b="1" dirty="0"/>
              <a:t>Utilize reusable glassware and replace disposable plastic items with reusable alternatives when possible. </a:t>
            </a:r>
          </a:p>
          <a:p>
            <a:pPr marL="457200" indent="-457200">
              <a:buFont typeface="+mj-lt"/>
              <a:buAutoNum type="arabicPeriod"/>
            </a:pPr>
            <a:r>
              <a:rPr lang="en-US" sz="2000" b="1" dirty="0"/>
              <a:t>Maximize the use out of disposable materials before disposal</a:t>
            </a:r>
            <a:r>
              <a:rPr lang="en-US" sz="2000" dirty="0"/>
              <a:t>.*</a:t>
            </a:r>
          </a:p>
          <a:p>
            <a:pPr marL="457200" indent="-457200">
              <a:buFont typeface="+mj-lt"/>
              <a:buAutoNum type="arabicPeriod"/>
            </a:pPr>
            <a:r>
              <a:rPr lang="en-US" sz="2000" b="1" dirty="0"/>
              <a:t>Use non-sterile options for syringes and filters if possible. </a:t>
            </a:r>
            <a:r>
              <a:rPr lang="en-US" sz="2000" dirty="0"/>
              <a:t>Sterile items require additional packaging that is sent to waste.*</a:t>
            </a:r>
          </a:p>
          <a:p>
            <a:pPr marL="457200" indent="-457200">
              <a:buFont typeface="+mj-lt"/>
              <a:buAutoNum type="arabicPeriod"/>
            </a:pPr>
            <a:r>
              <a:rPr lang="en-US" sz="2000" b="1" dirty="0"/>
              <a:t>Minimize the usage of solvent and other liquid hazardous waste. </a:t>
            </a:r>
            <a:r>
              <a:rPr lang="en-US" sz="2000" dirty="0"/>
              <a:t>Determine if smaller amounts can give you the same outcome. </a:t>
            </a:r>
          </a:p>
          <a:p>
            <a:pPr marL="457200" indent="-457200">
              <a:buFont typeface="+mj-lt"/>
              <a:buAutoNum type="arabicPeriod"/>
            </a:pPr>
            <a:r>
              <a:rPr lang="en-US" sz="2000" b="1" dirty="0"/>
              <a:t>Minimize tape usage. </a:t>
            </a:r>
            <a:r>
              <a:rPr lang="en-US" sz="2000" dirty="0"/>
              <a:t>Some tubes are manufactured with designated labeling spaces.</a:t>
            </a:r>
          </a:p>
          <a:p>
            <a:pPr marL="457200" indent="-457200">
              <a:buFont typeface="+mj-lt"/>
              <a:buAutoNum type="arabicPeriod"/>
            </a:pPr>
            <a:r>
              <a:rPr lang="en-US" sz="2000" b="1" dirty="0"/>
              <a:t>Make available a recycling bin for waste as applicable. </a:t>
            </a:r>
            <a:r>
              <a:rPr lang="en-US" sz="2000" dirty="0"/>
              <a:t>Many audited items were re-sorted into a recycling bin, as necessary.</a:t>
            </a:r>
          </a:p>
          <a:p>
            <a:pPr marL="457200" indent="-457200">
              <a:buFont typeface="+mj-lt"/>
              <a:buAutoNum type="arabicPeriod"/>
            </a:pPr>
            <a:r>
              <a:rPr lang="en-US" sz="2000" b="1" dirty="0"/>
              <a:t>Set clear guidelines about the amount of each material that can be used in lab and train staff, as necessary.</a:t>
            </a:r>
            <a:r>
              <a:rPr lang="en-US" sz="2000" dirty="0"/>
              <a:t> User behavior is a significant contributor to waste generation.</a:t>
            </a:r>
            <a:endParaRPr lang="en-US" sz="2000" b="1" dirty="0"/>
          </a:p>
          <a:p>
            <a:pPr marL="457200" indent="-457200">
              <a:buFont typeface="+mj-lt"/>
              <a:buAutoNum type="arabicPeriod"/>
            </a:pPr>
            <a:r>
              <a:rPr lang="en-US" sz="2000" b="1" dirty="0"/>
              <a:t>Perform waste audits! </a:t>
            </a:r>
            <a:r>
              <a:rPr lang="en-US" sz="2000" dirty="0"/>
              <a:t>Visualizing generated lab waste creates a sense of action and  accountability, as well as promotes further improvements for waste reduction.</a:t>
            </a:r>
          </a:p>
          <a:p>
            <a:endParaRPr lang="en-US" sz="1000" dirty="0"/>
          </a:p>
          <a:p>
            <a:r>
              <a:rPr lang="en-US" dirty="0"/>
              <a:t>*Be careful to avoid contamination in biological processes. Be mindful of safe practices in the lab (safety comes first).</a:t>
            </a:r>
          </a:p>
          <a:p>
            <a:endParaRPr lang="en-US" sz="1000" dirty="0"/>
          </a:p>
          <a:p>
            <a:pPr algn="ctr"/>
            <a:r>
              <a:rPr lang="en-US" sz="2400" b="1" dirty="0"/>
              <a:t>Goal: 40% reduction in waste across College of Engineering</a:t>
            </a:r>
            <a:endParaRPr lang="en-US" sz="2400" dirty="0"/>
          </a:p>
        </p:txBody>
      </p:sp>
      <p:sp>
        <p:nvSpPr>
          <p:cNvPr id="37" name="TextBox 36">
            <a:extLst>
              <a:ext uri="{FF2B5EF4-FFF2-40B4-BE49-F238E27FC236}">
                <a16:creationId xmlns:a16="http://schemas.microsoft.com/office/drawing/2014/main" id="{164DC695-181C-09E7-92E5-FB429F21F1C8}"/>
              </a:ext>
            </a:extLst>
          </p:cNvPr>
          <p:cNvSpPr txBox="1"/>
          <p:nvPr/>
        </p:nvSpPr>
        <p:spPr>
          <a:xfrm>
            <a:off x="32336157" y="27726423"/>
            <a:ext cx="9875010" cy="1107996"/>
          </a:xfrm>
          <a:prstGeom prst="rect">
            <a:avLst/>
          </a:prstGeom>
          <a:noFill/>
        </p:spPr>
        <p:txBody>
          <a:bodyPr wrap="square" rtlCol="0">
            <a:spAutoFit/>
          </a:bodyPr>
          <a:lstStyle/>
          <a:p>
            <a:r>
              <a:rPr lang="en-US" sz="2200" dirty="0"/>
              <a:t>Thank you to the following individuals for their involvement in this project. All faculty, staff, and students supported me in pursuing a project of which I am passionate about. They have also provided a wealth of knowledge and expertise for guidance.</a:t>
            </a:r>
          </a:p>
        </p:txBody>
      </p:sp>
      <p:sp>
        <p:nvSpPr>
          <p:cNvPr id="38" name="TextBox 37">
            <a:extLst>
              <a:ext uri="{FF2B5EF4-FFF2-40B4-BE49-F238E27FC236}">
                <a16:creationId xmlns:a16="http://schemas.microsoft.com/office/drawing/2014/main" id="{7D105F70-842A-DAFC-144D-0084B2AB3DEB}"/>
              </a:ext>
            </a:extLst>
          </p:cNvPr>
          <p:cNvSpPr txBox="1"/>
          <p:nvPr/>
        </p:nvSpPr>
        <p:spPr>
          <a:xfrm>
            <a:off x="32336157" y="28920894"/>
            <a:ext cx="9875010" cy="2693045"/>
          </a:xfrm>
          <a:prstGeom prst="rect">
            <a:avLst/>
          </a:prstGeom>
          <a:noFill/>
        </p:spPr>
        <p:txBody>
          <a:bodyPr wrap="square" rtlCol="0">
            <a:spAutoFit/>
          </a:bodyPr>
          <a:lstStyle/>
          <a:p>
            <a:r>
              <a:rPr lang="en-US" sz="2200" b="1" dirty="0"/>
              <a:t>Honors Capstone Advisor</a:t>
            </a:r>
          </a:p>
          <a:p>
            <a:r>
              <a:rPr lang="en-US" sz="2200" dirty="0"/>
              <a:t>Dr. Chris Barr, Chemical Engineering Department Instructional Lab Supervisor </a:t>
            </a:r>
          </a:p>
          <a:p>
            <a:endParaRPr lang="en-US" sz="1500" b="1" dirty="0"/>
          </a:p>
          <a:p>
            <a:r>
              <a:rPr lang="en-US" sz="2200" b="1" dirty="0"/>
              <a:t>Additional Acknowledgements</a:t>
            </a:r>
          </a:p>
          <a:p>
            <a:r>
              <a:rPr lang="en-US" sz="2200" dirty="0"/>
              <a:t>Dr. </a:t>
            </a:r>
            <a:r>
              <a:rPr lang="en-US" sz="2200" dirty="0" err="1"/>
              <a:t>Saadet</a:t>
            </a:r>
            <a:r>
              <a:rPr lang="en-US" sz="2200" dirty="0"/>
              <a:t> Albayrak-</a:t>
            </a:r>
            <a:r>
              <a:rPr lang="en-US" sz="2200" dirty="0" err="1"/>
              <a:t>Guralp</a:t>
            </a:r>
            <a:r>
              <a:rPr lang="en-US" sz="2200" dirty="0"/>
              <a:t>, ChE 460 Instructor</a:t>
            </a:r>
          </a:p>
          <a:p>
            <a:r>
              <a:rPr lang="en-US" sz="2200" dirty="0"/>
              <a:t>Abagail </a:t>
            </a:r>
            <a:r>
              <a:rPr lang="en-US" sz="2200" dirty="0" err="1"/>
              <a:t>Jeavons</a:t>
            </a:r>
            <a:r>
              <a:rPr lang="en-US" sz="2200" dirty="0"/>
              <a:t>, Chemical Engineering Department Lab Coordinator </a:t>
            </a:r>
          </a:p>
          <a:p>
            <a:r>
              <a:rPr lang="en-US" sz="2200" dirty="0"/>
              <a:t>Dr. Sara </a:t>
            </a:r>
            <a:r>
              <a:rPr lang="en-US" sz="2200" dirty="0" err="1"/>
              <a:t>Soderstrom</a:t>
            </a:r>
            <a:r>
              <a:rPr lang="en-US" sz="2200" dirty="0"/>
              <a:t>, Associate Professor of Organizational Studies</a:t>
            </a:r>
          </a:p>
          <a:p>
            <a:r>
              <a:rPr lang="en-US" sz="2200" dirty="0"/>
              <a:t>Honors &amp; Engagement Programs Faculty and Staff</a:t>
            </a:r>
          </a:p>
        </p:txBody>
      </p:sp>
      <p:sp>
        <p:nvSpPr>
          <p:cNvPr id="39" name="TextBox 38">
            <a:extLst>
              <a:ext uri="{FF2B5EF4-FFF2-40B4-BE49-F238E27FC236}">
                <a16:creationId xmlns:a16="http://schemas.microsoft.com/office/drawing/2014/main" id="{C84769F8-944E-7653-A571-0622E1F5A2C5}"/>
              </a:ext>
            </a:extLst>
          </p:cNvPr>
          <p:cNvSpPr txBox="1"/>
          <p:nvPr/>
        </p:nvSpPr>
        <p:spPr>
          <a:xfrm>
            <a:off x="32383055" y="23649950"/>
            <a:ext cx="9713870" cy="2585323"/>
          </a:xfrm>
          <a:prstGeom prst="rect">
            <a:avLst/>
          </a:prstGeom>
          <a:noFill/>
        </p:spPr>
        <p:txBody>
          <a:bodyPr wrap="square" rtlCol="0">
            <a:spAutoFit/>
          </a:bodyPr>
          <a:lstStyle/>
          <a:p>
            <a:r>
              <a:rPr lang="en-US" b="0" i="0" u="none" strike="noStrike" dirty="0">
                <a:solidFill>
                  <a:srgbClr val="000000"/>
                </a:solidFill>
                <a:effectLst/>
              </a:rPr>
              <a:t>[1]	ChE 460 Instructional Staff, </a:t>
            </a:r>
            <a:r>
              <a:rPr lang="en-US" b="0" i="1" u="none" strike="noStrike" dirty="0">
                <a:solidFill>
                  <a:srgbClr val="000000"/>
                </a:solidFill>
                <a:effectLst/>
              </a:rPr>
              <a:t>Algal Growth in a Photobioreactor</a:t>
            </a:r>
            <a:r>
              <a:rPr lang="en-US" b="0" i="0" u="none" strike="noStrike" dirty="0">
                <a:solidFill>
                  <a:srgbClr val="000000"/>
                </a:solidFill>
                <a:effectLst/>
              </a:rPr>
              <a:t>. University of Michigan Chemical 	Engineering, 2023. </a:t>
            </a:r>
          </a:p>
          <a:p>
            <a:r>
              <a:rPr lang="en-US" dirty="0">
                <a:solidFill>
                  <a:srgbClr val="000000"/>
                </a:solidFill>
              </a:rPr>
              <a:t>	</a:t>
            </a:r>
            <a:r>
              <a:rPr lang="en-US" b="0" i="0" strike="noStrike" dirty="0">
                <a:effectLst/>
              </a:rPr>
              <a:t>https://umich.instructure.com/courses/567228/pages/7-dot-1-bioethanol-module</a:t>
            </a:r>
          </a:p>
          <a:p>
            <a:r>
              <a:rPr lang="en-US" dirty="0"/>
              <a:t>[2]	ChE 460 Instructional Staff, </a:t>
            </a:r>
            <a:r>
              <a:rPr lang="en-US" i="1" dirty="0"/>
              <a:t>Transesterification of Soybean Oil to Biodiesel Fuel</a:t>
            </a:r>
            <a:r>
              <a:rPr lang="en-US" dirty="0"/>
              <a:t>. 	University of 	Michigan Chemical Engineering, 2023. 	</a:t>
            </a:r>
          </a:p>
          <a:p>
            <a:r>
              <a:rPr lang="en-US" dirty="0"/>
              <a:t>	https://umich.instructure.com/courses/567228/pages/7-dot-3-reactor-module </a:t>
            </a:r>
          </a:p>
          <a:p>
            <a:r>
              <a:rPr lang="en-US" dirty="0"/>
              <a:t>[3]	</a:t>
            </a:r>
            <a:r>
              <a:rPr lang="en-US" dirty="0">
                <a:effectLst/>
              </a:rPr>
              <a:t>“12 principles of Green Chemistry,” </a:t>
            </a:r>
            <a:r>
              <a:rPr lang="en-US" i="1" dirty="0">
                <a:effectLst/>
              </a:rPr>
              <a:t>American Chemical Society</a:t>
            </a:r>
            <a:r>
              <a:rPr lang="en-US" dirty="0">
                <a:effectLst/>
              </a:rPr>
              <a:t>, 2023. [Online]. Available: 	https://www.acs.org/greenchemistry/principles/12-principles-of-green</a:t>
            </a:r>
            <a:r>
              <a:rPr lang="en-US" dirty="0"/>
              <a:t>-</a:t>
            </a:r>
            <a:r>
              <a:rPr lang="en-US" dirty="0">
                <a:effectLst/>
              </a:rPr>
              <a:t>chemistry.html. 	[Accessed: 15-Mar-2023]. </a:t>
            </a:r>
          </a:p>
        </p:txBody>
      </p:sp>
      <p:sp>
        <p:nvSpPr>
          <p:cNvPr id="40" name="TextBox 39">
            <a:extLst>
              <a:ext uri="{FF2B5EF4-FFF2-40B4-BE49-F238E27FC236}">
                <a16:creationId xmlns:a16="http://schemas.microsoft.com/office/drawing/2014/main" id="{E9E983BE-BB71-C9EC-0C7C-8140143AF68E}"/>
              </a:ext>
            </a:extLst>
          </p:cNvPr>
          <p:cNvSpPr txBox="1"/>
          <p:nvPr/>
        </p:nvSpPr>
        <p:spPr>
          <a:xfrm>
            <a:off x="32334276" y="6640979"/>
            <a:ext cx="6375324" cy="4708981"/>
          </a:xfrm>
          <a:prstGeom prst="rect">
            <a:avLst/>
          </a:prstGeom>
          <a:noFill/>
        </p:spPr>
        <p:txBody>
          <a:bodyPr wrap="square" rtlCol="0">
            <a:spAutoFit/>
          </a:bodyPr>
          <a:lstStyle/>
          <a:p>
            <a:r>
              <a:rPr lang="en-US" sz="2000" dirty="0"/>
              <a:t>A significant amount of waste reduction was proved possible in both the photobioreactor and transesterification reactor experiments. The PBR teams made additional effort during the week 3 to reuse the glass centrifuge tubes and cuvettes as much as possible. The Reactor teams minimized the number of 1mL syringes used to take samples, one team reducing the amount used from 28 to 4 for just one lab day. Additionally, Reactor teams reduced solvent usage by half. There could be even further improvement if other Reactor teams displayed similar performances. Overall, this project’s implementation reduced the amount of waste generated (</a:t>
            </a:r>
            <a:r>
              <a:rPr lang="en-US" sz="2000" dirty="0" err="1"/>
              <a:t>lb</a:t>
            </a:r>
            <a:r>
              <a:rPr lang="en-US" sz="2000" dirty="0"/>
              <a:t>) weekly by 51% and 23% for PBR and Reactor, respectively. The changes in lab have resulted in a total savings of at least $200 per semester for both experiments combined. </a:t>
            </a:r>
          </a:p>
        </p:txBody>
      </p:sp>
      <p:sp>
        <p:nvSpPr>
          <p:cNvPr id="41" name="TextBox 40">
            <a:extLst>
              <a:ext uri="{FF2B5EF4-FFF2-40B4-BE49-F238E27FC236}">
                <a16:creationId xmlns:a16="http://schemas.microsoft.com/office/drawing/2014/main" id="{A9F2B1BF-BC16-CCFB-5401-0EE2D3FFAB01}"/>
              </a:ext>
            </a:extLst>
          </p:cNvPr>
          <p:cNvSpPr txBox="1"/>
          <p:nvPr/>
        </p:nvSpPr>
        <p:spPr>
          <a:xfrm>
            <a:off x="32302484" y="11319611"/>
            <a:ext cx="10053780" cy="2554545"/>
          </a:xfrm>
          <a:prstGeom prst="rect">
            <a:avLst/>
          </a:prstGeom>
          <a:noFill/>
        </p:spPr>
        <p:txBody>
          <a:bodyPr wrap="square" rtlCol="0">
            <a:spAutoFit/>
          </a:bodyPr>
          <a:lstStyle/>
          <a:p>
            <a:r>
              <a:rPr lang="en-US" sz="2000" dirty="0"/>
              <a:t>As I interacted with faculty, staff, and students from the university and beyond, I recognized the importance of waste awareness in our community. This project provides another opportunity for conversation around waste and strategies for reduction. Through external interviews, I have interacted with colleges and lab spaces that gave me insight on not only waste reduction, but also waste diversion. Providing the means for individuals to properly dispose of their waste can manipulate the waste stream amounts relative to each other, however, an even more difficult hurdle to overcome for waste reduction is the individual’s behavior. More research shall be done to determine strategies and solutions for this issue.</a:t>
            </a:r>
          </a:p>
        </p:txBody>
      </p:sp>
      <p:pic>
        <p:nvPicPr>
          <p:cNvPr id="43" name="Picture 42" descr="A picture containing text, indoor, floor&#10;&#10;Description automatically generated">
            <a:extLst>
              <a:ext uri="{FF2B5EF4-FFF2-40B4-BE49-F238E27FC236}">
                <a16:creationId xmlns:a16="http://schemas.microsoft.com/office/drawing/2014/main" id="{CB6DDA04-4FAB-B22D-1737-61A0120B0B5E}"/>
              </a:ext>
            </a:extLst>
          </p:cNvPr>
          <p:cNvPicPr>
            <a:picLocks noChangeAspect="1"/>
          </p:cNvPicPr>
          <p:nvPr/>
        </p:nvPicPr>
        <p:blipFill rotWithShape="1">
          <a:blip r:embed="rId9">
            <a:extLst>
              <a:ext uri="{28A0092B-C50C-407E-A947-70E740481C1C}">
                <a14:useLocalDpi xmlns:a14="http://schemas.microsoft.com/office/drawing/2010/main" val="0"/>
              </a:ext>
            </a:extLst>
          </a:blip>
          <a:srcRect l="15476" t="16831" r="8418" b="16298"/>
          <a:stretch/>
        </p:blipFill>
        <p:spPr>
          <a:xfrm>
            <a:off x="38871607" y="6764868"/>
            <a:ext cx="3339560" cy="3912428"/>
          </a:xfrm>
          <a:prstGeom prst="rect">
            <a:avLst/>
          </a:prstGeom>
        </p:spPr>
      </p:pic>
      <p:sp>
        <p:nvSpPr>
          <p:cNvPr id="44" name="TextBox 43">
            <a:extLst>
              <a:ext uri="{FF2B5EF4-FFF2-40B4-BE49-F238E27FC236}">
                <a16:creationId xmlns:a16="http://schemas.microsoft.com/office/drawing/2014/main" id="{BEDA20AB-01FD-2A13-5BCC-C88C55E041DA}"/>
              </a:ext>
            </a:extLst>
          </p:cNvPr>
          <p:cNvSpPr txBox="1"/>
          <p:nvPr/>
        </p:nvSpPr>
        <p:spPr>
          <a:xfrm>
            <a:off x="38751143" y="10723776"/>
            <a:ext cx="3580488" cy="369332"/>
          </a:xfrm>
          <a:prstGeom prst="rect">
            <a:avLst/>
          </a:prstGeom>
          <a:noFill/>
        </p:spPr>
        <p:txBody>
          <a:bodyPr wrap="square" rtlCol="0">
            <a:spAutoFit/>
          </a:bodyPr>
          <a:lstStyle/>
          <a:p>
            <a:pPr algn="ctr"/>
            <a:r>
              <a:rPr lang="en-US" dirty="0"/>
              <a:t>2/22/2023 PBR Solid Waste Audit</a:t>
            </a:r>
          </a:p>
        </p:txBody>
      </p:sp>
      <p:sp>
        <p:nvSpPr>
          <p:cNvPr id="45" name="Star: 5 Points 44">
            <a:extLst>
              <a:ext uri="{FF2B5EF4-FFF2-40B4-BE49-F238E27FC236}">
                <a16:creationId xmlns:a16="http://schemas.microsoft.com/office/drawing/2014/main" id="{E492A019-02CE-9454-18F6-C543FBDF3A55}"/>
              </a:ext>
            </a:extLst>
          </p:cNvPr>
          <p:cNvSpPr/>
          <p:nvPr/>
        </p:nvSpPr>
        <p:spPr>
          <a:xfrm>
            <a:off x="33066236" y="21788244"/>
            <a:ext cx="347240" cy="347240"/>
          </a:xfrm>
          <a:prstGeom prst="star5">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AA4EDE5C-8E0E-1FE0-1FCE-894127C54992}"/>
              </a:ext>
            </a:extLst>
          </p:cNvPr>
          <p:cNvSpPr/>
          <p:nvPr/>
        </p:nvSpPr>
        <p:spPr>
          <a:xfrm>
            <a:off x="22898346" y="17008418"/>
            <a:ext cx="1262188" cy="522315"/>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Star: 5 Points 46">
            <a:extLst>
              <a:ext uri="{FF2B5EF4-FFF2-40B4-BE49-F238E27FC236}">
                <a16:creationId xmlns:a16="http://schemas.microsoft.com/office/drawing/2014/main" id="{B1464ABE-90B4-7C33-978A-3100AB21F311}"/>
              </a:ext>
            </a:extLst>
          </p:cNvPr>
          <p:cNvSpPr/>
          <p:nvPr/>
        </p:nvSpPr>
        <p:spPr>
          <a:xfrm>
            <a:off x="41209007" y="21788244"/>
            <a:ext cx="347240" cy="347240"/>
          </a:xfrm>
          <a:prstGeom prst="star5">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7B0FEAB7-FAC0-CD80-158E-DE54CEF74531}"/>
              </a:ext>
            </a:extLst>
          </p:cNvPr>
          <p:cNvSpPr txBox="1"/>
          <p:nvPr/>
        </p:nvSpPr>
        <p:spPr>
          <a:xfrm>
            <a:off x="22905133" y="17079560"/>
            <a:ext cx="1394069" cy="338554"/>
          </a:xfrm>
          <a:prstGeom prst="rect">
            <a:avLst/>
          </a:prstGeom>
          <a:noFill/>
        </p:spPr>
        <p:txBody>
          <a:bodyPr wrap="square" rtlCol="0">
            <a:spAutoFit/>
          </a:bodyPr>
          <a:lstStyle/>
          <a:p>
            <a:r>
              <a:rPr lang="en-US" sz="1600" dirty="0"/>
              <a:t>$8.40 savings</a:t>
            </a:r>
          </a:p>
        </p:txBody>
      </p:sp>
      <p:sp>
        <p:nvSpPr>
          <p:cNvPr id="54" name="Oval 53">
            <a:extLst>
              <a:ext uri="{FF2B5EF4-FFF2-40B4-BE49-F238E27FC236}">
                <a16:creationId xmlns:a16="http://schemas.microsoft.com/office/drawing/2014/main" id="{59CB2F33-23FE-57CF-B21C-D89A2166E43D}"/>
              </a:ext>
            </a:extLst>
          </p:cNvPr>
          <p:cNvSpPr/>
          <p:nvPr/>
        </p:nvSpPr>
        <p:spPr>
          <a:xfrm>
            <a:off x="28499980" y="17008418"/>
            <a:ext cx="1063567" cy="522315"/>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2CB238A8-B152-85C9-B37F-AA8B4EDD41A5}"/>
              </a:ext>
            </a:extLst>
          </p:cNvPr>
          <p:cNvSpPr/>
          <p:nvPr/>
        </p:nvSpPr>
        <p:spPr>
          <a:xfrm>
            <a:off x="23051920" y="25202102"/>
            <a:ext cx="1440496" cy="76066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5937FB1C-B677-2BEF-F3F4-77289B350BC0}"/>
              </a:ext>
            </a:extLst>
          </p:cNvPr>
          <p:cNvSpPr/>
          <p:nvPr/>
        </p:nvSpPr>
        <p:spPr>
          <a:xfrm>
            <a:off x="28544723" y="25109128"/>
            <a:ext cx="1308624" cy="669559"/>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96230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2583</TotalTime>
  <Words>2099</Words>
  <Application>Microsoft Office PowerPoint</Application>
  <PresentationFormat>Custom</PresentationFormat>
  <Paragraphs>187</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 Waste Characterization and Reduction for the ChE 460 Laboratory Course  By Ava Haase (Honors Capstone)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Waste Characterization and Reduction for the ChE 460 Laboratory Course  By Ava Haase (Honors Capstone)</dc:title>
  <dc:creator>Haase, Ava</dc:creator>
  <cp:lastModifiedBy>Haase, Ava</cp:lastModifiedBy>
  <cp:revision>36</cp:revision>
  <dcterms:created xsi:type="dcterms:W3CDTF">2023-03-22T20:45:00Z</dcterms:created>
  <dcterms:modified xsi:type="dcterms:W3CDTF">2023-04-24T22:17:11Z</dcterms:modified>
</cp:coreProperties>
</file>