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325" r:id="rId2"/>
    <p:sldId id="326" r:id="rId3"/>
    <p:sldId id="338" r:id="rId4"/>
    <p:sldId id="327" r:id="rId5"/>
    <p:sldId id="341" r:id="rId6"/>
    <p:sldId id="340" r:id="rId7"/>
    <p:sldId id="329" r:id="rId8"/>
    <p:sldId id="331" r:id="rId9"/>
    <p:sldId id="342" r:id="rId10"/>
    <p:sldId id="335" r:id="rId11"/>
    <p:sldId id="337" r:id="rId12"/>
    <p:sldId id="343" r:id="rId13"/>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3CFE5"/>
    <a:srgbClr val="CCE67F"/>
    <a:srgbClr val="DA5A5A"/>
    <a:srgbClr val="00274C"/>
    <a:srgbClr val="1527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6824B8-F39B-2240-A8B3-BA82122824F7}" v="1" dt="2023-03-28T15:19:58.1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6" autoAdjust="0"/>
    <p:restoredTop sz="38983"/>
  </p:normalViewPr>
  <p:slideViewPr>
    <p:cSldViewPr snapToGrid="0">
      <p:cViewPr>
        <p:scale>
          <a:sx n="80" d="100"/>
          <a:sy n="80" d="100"/>
        </p:scale>
        <p:origin x="600"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8275" y="0"/>
            <a:ext cx="3043238" cy="466725"/>
          </a:xfrm>
          <a:prstGeom prst="rect">
            <a:avLst/>
          </a:prstGeom>
        </p:spPr>
        <p:txBody>
          <a:bodyPr vert="horz" lIns="91440" tIns="45720" rIns="91440" bIns="45720" rtlCol="0"/>
          <a:lstStyle>
            <a:lvl1pPr algn="r">
              <a:defRPr sz="1200"/>
            </a:lvl1pPr>
          </a:lstStyle>
          <a:p>
            <a:fld id="{59C24CB8-E72F-AA4C-9806-811260FBF7ED}" type="datetimeFigureOut">
              <a:rPr lang="en-US" smtClean="0"/>
              <a:t>3/25/23</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9925"/>
            <a:ext cx="5619750" cy="36655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8275" y="8842375"/>
            <a:ext cx="3043238" cy="466725"/>
          </a:xfrm>
          <a:prstGeom prst="rect">
            <a:avLst/>
          </a:prstGeom>
        </p:spPr>
        <p:txBody>
          <a:bodyPr vert="horz" lIns="91440" tIns="45720" rIns="91440" bIns="45720" rtlCol="0" anchor="b"/>
          <a:lstStyle>
            <a:lvl1pPr algn="r">
              <a:defRPr sz="1200"/>
            </a:lvl1pPr>
          </a:lstStyle>
          <a:p>
            <a:fld id="{57FB138E-8B1D-2C46-B9C1-0A26480F32FE}" type="slidenum">
              <a:rPr lang="en-US" smtClean="0"/>
              <a:t>‹#›</a:t>
            </a:fld>
            <a:endParaRPr lang="en-US"/>
          </a:p>
        </p:txBody>
      </p:sp>
    </p:spTree>
    <p:extLst>
      <p:ext uri="{BB962C8B-B14F-4D97-AF65-F5344CB8AC3E}">
        <p14:creationId xmlns:p14="http://schemas.microsoft.com/office/powerpoint/2010/main" val="17554577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Thank you to the meeting organizers for giving me the opportunity to present this afternoon. My name is Kaitlyn Pierpont and I’m a fourth year Biomedical Engineering undergraduate student at the University of Michigan and this is my third year working in the lab of Colin Greineder in the Emergency Medicine and Pharmacology departments. I’m very excited to share the work we’ve been doing on targeted delivery of human exosomes.</a:t>
            </a:r>
            <a:endParaRPr lang="en-US" b="0" dirty="0">
              <a:effectLst/>
            </a:endParaRPr>
          </a:p>
        </p:txBody>
      </p:sp>
      <p:sp>
        <p:nvSpPr>
          <p:cNvPr id="4" name="Slide Number Placeholder 3"/>
          <p:cNvSpPr>
            <a:spLocks noGrp="1"/>
          </p:cNvSpPr>
          <p:nvPr>
            <p:ph type="sldNum" sz="quarter" idx="5"/>
          </p:nvPr>
        </p:nvSpPr>
        <p:spPr/>
        <p:txBody>
          <a:bodyPr/>
          <a:lstStyle/>
          <a:p>
            <a:fld id="{57FB138E-8B1D-2C46-B9C1-0A26480F32FE}" type="slidenum">
              <a:rPr lang="en-US" smtClean="0"/>
              <a:t>1</a:t>
            </a:fld>
            <a:endParaRPr lang="en-US"/>
          </a:p>
        </p:txBody>
      </p:sp>
    </p:spTree>
    <p:extLst>
      <p:ext uri="{BB962C8B-B14F-4D97-AF65-F5344CB8AC3E}">
        <p14:creationId xmlns:p14="http://schemas.microsoft.com/office/powerpoint/2010/main" val="14921456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As you may be aware, exosomes are small phospholipid membrane bound nanovesicles that are derived from live cells. </a:t>
            </a:r>
          </a:p>
          <a:p>
            <a:pPr rtl="0">
              <a:spcBef>
                <a:spcPts val="0"/>
              </a:spcBef>
              <a:spcAft>
                <a:spcPts val="0"/>
              </a:spcAft>
            </a:pPr>
            <a:endParaRPr lang="en-US" sz="1800" b="0" i="0" u="none" strike="noStrike" dirty="0">
              <a:solidFill>
                <a:srgbClr val="000000"/>
              </a:solidFill>
              <a:effectLst/>
              <a:latin typeface="Arial" panose="020B0604020202020204" pitchFamily="34" charset="0"/>
            </a:endParaRPr>
          </a:p>
          <a:p>
            <a:pPr rtl="0">
              <a:spcBef>
                <a:spcPts val="0"/>
              </a:spcBef>
              <a:spcAft>
                <a:spcPts val="0"/>
              </a:spcAft>
            </a:pPr>
            <a:r>
              <a:rPr lang="en-US" sz="1800" b="0" i="0" u="none" strike="noStrike" dirty="0">
                <a:solidFill>
                  <a:srgbClr val="000000"/>
                </a:solidFill>
                <a:effectLst/>
                <a:latin typeface="Arial" panose="020B0604020202020204" pitchFamily="34" charset="0"/>
              </a:rPr>
              <a:t>They have been identified as key mediators in intercellular communication over short distances for juxtacrine and paracrine signaling, and there is also robust evidence that they can circulate systemically for endocrine signaling. **CLICK**</a:t>
            </a:r>
            <a:endParaRPr lang="en-US" b="0" dirty="0">
              <a:effectLst/>
            </a:endParaRPr>
          </a:p>
          <a:p>
            <a:pPr rtl="0">
              <a:spcBef>
                <a:spcPts val="0"/>
              </a:spcBef>
              <a:spcAft>
                <a:spcPts val="0"/>
              </a:spcAft>
            </a:pPr>
            <a:br>
              <a:rPr lang="en-US" b="0" dirty="0">
                <a:effectLst/>
              </a:rPr>
            </a:br>
            <a:r>
              <a:rPr lang="en-US" sz="1800" b="0" i="0" u="none" strike="noStrike" dirty="0">
                <a:solidFill>
                  <a:srgbClr val="000000"/>
                </a:solidFill>
                <a:effectLst/>
                <a:latin typeface="Arial" panose="020B0604020202020204" pitchFamily="34" charset="0"/>
              </a:rPr>
              <a:t>Exosomes possess an innate ability to deliver their molecular cargo across biological barriers and evade lysosomal degradation. For these reasons, exosomes have been investigated as potential drug nanocarriers.</a:t>
            </a:r>
            <a:endParaRPr lang="en-US" b="0" dirty="0">
              <a:effectLst/>
            </a:endParaRPr>
          </a:p>
        </p:txBody>
      </p:sp>
      <p:sp>
        <p:nvSpPr>
          <p:cNvPr id="4" name="Slide Number Placeholder 3"/>
          <p:cNvSpPr>
            <a:spLocks noGrp="1"/>
          </p:cNvSpPr>
          <p:nvPr>
            <p:ph type="sldNum" sz="quarter" idx="5"/>
          </p:nvPr>
        </p:nvSpPr>
        <p:spPr/>
        <p:txBody>
          <a:bodyPr/>
          <a:lstStyle/>
          <a:p>
            <a:fld id="{57FB138E-8B1D-2C46-B9C1-0A26480F32FE}" type="slidenum">
              <a:rPr lang="en-US" smtClean="0"/>
              <a:t>2</a:t>
            </a:fld>
            <a:endParaRPr lang="en-US"/>
          </a:p>
        </p:txBody>
      </p:sp>
    </p:spTree>
    <p:extLst>
      <p:ext uri="{BB962C8B-B14F-4D97-AF65-F5344CB8AC3E}">
        <p14:creationId xmlns:p14="http://schemas.microsoft.com/office/powerpoint/2010/main" val="2510226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Though some speculate that exosomes may have a degree of natural tropism, there is little evidence to suggest that they can accomplish effective cell or organ specific delivery. Therefore, it would be beneficial to reduce off-target delivery by engineering exosomes to present affinity ligands.</a:t>
            </a:r>
            <a:endParaRPr lang="en-US" b="0" dirty="0">
              <a:effectLst/>
            </a:endParaRPr>
          </a:p>
          <a:p>
            <a:pPr rtl="0">
              <a:spcBef>
                <a:spcPts val="0"/>
              </a:spcBef>
              <a:spcAft>
                <a:spcPts val="0"/>
              </a:spcAft>
            </a:pPr>
            <a:br>
              <a:rPr lang="en-US" b="0" dirty="0">
                <a:effectLst/>
              </a:rPr>
            </a:br>
            <a:r>
              <a:rPr lang="en-US" sz="1800" b="0" i="0" u="none" strike="noStrike" dirty="0">
                <a:solidFill>
                  <a:srgbClr val="000000"/>
                </a:solidFill>
                <a:effectLst/>
                <a:latin typeface="Arial" panose="020B0604020202020204" pitchFamily="34" charset="0"/>
              </a:rPr>
              <a:t>This can be achieved </a:t>
            </a:r>
          </a:p>
          <a:p>
            <a:pPr rtl="0">
              <a:spcBef>
                <a:spcPts val="0"/>
              </a:spcBef>
              <a:spcAft>
                <a:spcPts val="0"/>
              </a:spcAft>
            </a:pPr>
            <a:endParaRPr lang="en-US" sz="1800" b="0" i="0" u="none" strike="noStrike" dirty="0">
              <a:solidFill>
                <a:srgbClr val="000000"/>
              </a:solidFill>
              <a:effectLst/>
              <a:latin typeface="Arial" panose="020B0604020202020204" pitchFamily="34" charset="0"/>
            </a:endParaRPr>
          </a:p>
          <a:p>
            <a:pPr rtl="0">
              <a:spcBef>
                <a:spcPts val="0"/>
              </a:spcBef>
              <a:spcAft>
                <a:spcPts val="0"/>
              </a:spcAft>
            </a:pPr>
            <a:r>
              <a:rPr lang="en-US" sz="1800" b="0" i="0" u="none" strike="noStrike" dirty="0">
                <a:solidFill>
                  <a:srgbClr val="000000"/>
                </a:solidFill>
                <a:effectLst/>
                <a:latin typeface="Arial" panose="020B0604020202020204" pitchFamily="34" charset="0"/>
              </a:rPr>
              <a:t>by genetically engineering the parent cell line to display affinity ligands fused to extracellular domains of common exosome surface proteins; </a:t>
            </a:r>
            <a:endParaRPr lang="en-US" b="0" dirty="0">
              <a:effectLst/>
            </a:endParaRPr>
          </a:p>
          <a:p>
            <a:pPr rtl="0">
              <a:spcBef>
                <a:spcPts val="0"/>
              </a:spcBef>
              <a:spcAft>
                <a:spcPts val="0"/>
              </a:spcAft>
            </a:pPr>
            <a:br>
              <a:rPr lang="en-US" b="0" dirty="0">
                <a:effectLst/>
              </a:rPr>
            </a:br>
            <a:r>
              <a:rPr lang="en-US" sz="1800" b="0" i="0" u="none" strike="noStrike" dirty="0">
                <a:solidFill>
                  <a:srgbClr val="000000"/>
                </a:solidFill>
                <a:effectLst/>
                <a:latin typeface="Arial" panose="020B0604020202020204" pitchFamily="34" charset="0"/>
              </a:rPr>
              <a:t>However, this method requires access to the parent cell line and eliminates potential for stem-cell derived exosomes. </a:t>
            </a:r>
            <a:endParaRPr lang="en-US" b="0" dirty="0">
              <a:effectLst/>
            </a:endParaRPr>
          </a:p>
          <a:p>
            <a:pPr rtl="0">
              <a:spcBef>
                <a:spcPts val="0"/>
              </a:spcBef>
              <a:spcAft>
                <a:spcPts val="0"/>
              </a:spcAft>
            </a:pPr>
            <a:br>
              <a:rPr lang="en-US" b="0" dirty="0">
                <a:effectLst/>
              </a:rPr>
            </a:br>
            <a:r>
              <a:rPr lang="en-US" sz="1800" b="0" i="0" u="none" strike="noStrike" dirty="0">
                <a:solidFill>
                  <a:srgbClr val="000000"/>
                </a:solidFill>
                <a:effectLst/>
                <a:latin typeface="Arial" panose="020B0604020202020204" pitchFamily="34" charset="0"/>
              </a:rPr>
              <a:t>Chemical conjugation to the exosome surface is another common method used to deliver exosomes, </a:t>
            </a:r>
            <a:endParaRPr lang="en-US" b="0" dirty="0">
              <a:effectLst/>
            </a:endParaRPr>
          </a:p>
          <a:p>
            <a:pPr rtl="0">
              <a:spcBef>
                <a:spcPts val="0"/>
              </a:spcBef>
              <a:spcAft>
                <a:spcPts val="0"/>
              </a:spcAft>
            </a:pPr>
            <a:br>
              <a:rPr lang="en-US" b="0" dirty="0">
                <a:effectLst/>
              </a:rPr>
            </a:br>
            <a:r>
              <a:rPr lang="en-US" sz="1800" b="0" i="0" u="none" strike="noStrike" dirty="0">
                <a:solidFill>
                  <a:srgbClr val="000000"/>
                </a:solidFill>
                <a:effectLst/>
                <a:latin typeface="Arial" panose="020B0604020202020204" pitchFamily="34" charset="0"/>
              </a:rPr>
              <a:t>but these methods may alter the exosome structure and require highly reproducible chemistry to achieve consistent surface modification. </a:t>
            </a:r>
            <a:endParaRPr lang="en-US" b="0" dirty="0">
              <a:effectLst/>
            </a:endParaRPr>
          </a:p>
          <a:p>
            <a:pPr rtl="0">
              <a:spcBef>
                <a:spcPts val="0"/>
              </a:spcBef>
              <a:spcAft>
                <a:spcPts val="0"/>
              </a:spcAft>
            </a:pPr>
            <a:br>
              <a:rPr lang="en-US" b="0" dirty="0">
                <a:effectLst/>
              </a:rPr>
            </a:br>
            <a:r>
              <a:rPr lang="en-US" b="0" dirty="0">
                <a:effectLst/>
              </a:rPr>
              <a:t>To address the limitations of these existing engineering strategies, </a:t>
            </a:r>
            <a:r>
              <a:rPr lang="en-US" sz="1800" b="0" i="0" u="none" strike="noStrike" dirty="0">
                <a:solidFill>
                  <a:srgbClr val="000000"/>
                </a:solidFill>
                <a:effectLst/>
                <a:latin typeface="Arial" panose="020B0604020202020204" pitchFamily="34" charset="0"/>
              </a:rPr>
              <a:t>our solution uses an affinity-based coating of bispecific antibodies. </a:t>
            </a:r>
            <a:endParaRPr lang="en-US" b="0" dirty="0">
              <a:effectLst/>
            </a:endParaRPr>
          </a:p>
        </p:txBody>
      </p:sp>
      <p:sp>
        <p:nvSpPr>
          <p:cNvPr id="4" name="Slide Number Placeholder 3"/>
          <p:cNvSpPr>
            <a:spLocks noGrp="1"/>
          </p:cNvSpPr>
          <p:nvPr>
            <p:ph type="sldNum" sz="quarter" idx="5"/>
          </p:nvPr>
        </p:nvSpPr>
        <p:spPr/>
        <p:txBody>
          <a:bodyPr/>
          <a:lstStyle/>
          <a:p>
            <a:fld id="{57FB138E-8B1D-2C46-B9C1-0A26480F32FE}" type="slidenum">
              <a:rPr lang="en-US" smtClean="0"/>
              <a:t>3</a:t>
            </a:fld>
            <a:endParaRPr lang="en-US"/>
          </a:p>
        </p:txBody>
      </p:sp>
    </p:spTree>
    <p:extLst>
      <p:ext uri="{BB962C8B-B14F-4D97-AF65-F5344CB8AC3E}">
        <p14:creationId xmlns:p14="http://schemas.microsoft.com/office/powerpoint/2010/main" val="225568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Affinity coating with bispecific antibodies, or </a:t>
            </a:r>
            <a:r>
              <a:rPr lang="en-US" sz="1800" b="0" i="0" u="none" strike="noStrike" dirty="0" err="1">
                <a:solidFill>
                  <a:srgbClr val="000000"/>
                </a:solidFill>
                <a:effectLst/>
                <a:latin typeface="Arial" panose="020B0604020202020204" pitchFamily="34" charset="0"/>
              </a:rPr>
              <a:t>ExTAbs</a:t>
            </a:r>
            <a:r>
              <a:rPr lang="en-US" sz="1800" b="0" i="0" u="none" strike="noStrike" dirty="0">
                <a:solidFill>
                  <a:srgbClr val="000000"/>
                </a:solidFill>
                <a:effectLst/>
                <a:latin typeface="Arial" panose="020B0604020202020204" pitchFamily="34" charset="0"/>
              </a:rPr>
              <a:t>, offers a reproducible, versatile method of exosome decoration. Bispecific antibodies allow us to capture exosomes on one end while maintaining affinity to target cells on the other.</a:t>
            </a:r>
            <a:endParaRPr lang="en-US" b="0" dirty="0">
              <a:effectLst/>
            </a:endParaRPr>
          </a:p>
          <a:p>
            <a:pPr rtl="0">
              <a:spcBef>
                <a:spcPts val="0"/>
              </a:spcBef>
              <a:spcAft>
                <a:spcPts val="0"/>
              </a:spcAft>
            </a:pPr>
            <a:br>
              <a:rPr lang="en-US" b="0" dirty="0">
                <a:effectLst/>
              </a:rPr>
            </a:br>
            <a:r>
              <a:rPr lang="en-US" sz="1800" b="1" i="0" u="none" strike="noStrike" dirty="0">
                <a:solidFill>
                  <a:srgbClr val="000000"/>
                </a:solidFill>
                <a:effectLst/>
                <a:latin typeface="Arial" panose="020B0604020202020204" pitchFamily="34" charset="0"/>
              </a:rPr>
              <a:t>As a proof of principle exosome target, we chose to bind CD63, a </a:t>
            </a:r>
            <a:r>
              <a:rPr lang="en-US" sz="1800" b="1" i="0" u="none" strike="noStrike" dirty="0" err="1">
                <a:solidFill>
                  <a:srgbClr val="000000"/>
                </a:solidFill>
                <a:effectLst/>
                <a:latin typeface="Arial" panose="020B0604020202020204" pitchFamily="34" charset="0"/>
              </a:rPr>
              <a:t>tetraspanin</a:t>
            </a:r>
            <a:r>
              <a:rPr lang="en-US" sz="1800" b="1" i="0" u="none" strike="noStrike" dirty="0">
                <a:solidFill>
                  <a:srgbClr val="000000"/>
                </a:solidFill>
                <a:effectLst/>
                <a:latin typeface="Arial" panose="020B0604020202020204" pitchFamily="34" charset="0"/>
              </a:rPr>
              <a:t> commonly used as a marker for exosomes. This platform could be adapted for other exosome markers such as **CLICK** CD81 or **CLICK** CD9.</a:t>
            </a:r>
            <a:r>
              <a:rPr lang="en-US" sz="1800" b="0" i="0" u="none" strike="noStrike" dirty="0">
                <a:solidFill>
                  <a:srgbClr val="000000"/>
                </a:solidFill>
                <a:effectLst/>
                <a:latin typeface="Arial" panose="020B0604020202020204" pitchFamily="34" charset="0"/>
              </a:rPr>
              <a:t> </a:t>
            </a:r>
            <a:endParaRPr lang="en-US" b="0" dirty="0">
              <a:effectLst/>
            </a:endParaRPr>
          </a:p>
          <a:p>
            <a:pPr rtl="0">
              <a:spcBef>
                <a:spcPts val="0"/>
              </a:spcBef>
              <a:spcAft>
                <a:spcPts val="0"/>
              </a:spcAft>
            </a:pPr>
            <a:br>
              <a:rPr lang="en-US" b="0" dirty="0">
                <a:effectLst/>
              </a:rPr>
            </a:br>
            <a:r>
              <a:rPr lang="en-US" sz="1800" b="0" i="0" u="none" strike="noStrike" dirty="0">
                <a:solidFill>
                  <a:srgbClr val="000000"/>
                </a:solidFill>
                <a:effectLst/>
                <a:latin typeface="Arial" panose="020B0604020202020204" pitchFamily="34" charset="0"/>
              </a:rPr>
              <a:t>Our bispecific antibodies, or </a:t>
            </a:r>
            <a:r>
              <a:rPr lang="en-US" sz="1800" b="0" i="0" u="none" strike="noStrike" dirty="0" err="1">
                <a:solidFill>
                  <a:srgbClr val="000000"/>
                </a:solidFill>
                <a:effectLst/>
                <a:latin typeface="Arial" panose="020B0604020202020204" pitchFamily="34" charset="0"/>
              </a:rPr>
              <a:t>ExTAbs</a:t>
            </a:r>
            <a:r>
              <a:rPr lang="en-US" sz="1800" b="0" i="0" u="none" strike="noStrike" dirty="0">
                <a:solidFill>
                  <a:srgbClr val="000000"/>
                </a:solidFill>
                <a:effectLst/>
                <a:latin typeface="Arial" panose="020B0604020202020204" pitchFamily="34" charset="0"/>
              </a:rPr>
              <a:t>, are comprised of an anti-CD63 IgG with an affinity ligand fused to the C-terminus of each heavy chain resulting in 2 affinity ligands per antibody. These affinity ligands can be swapped to target various cell and tissue types. </a:t>
            </a:r>
            <a:endParaRPr lang="en-US" b="0" dirty="0">
              <a:effectLst/>
            </a:endParaRPr>
          </a:p>
          <a:p>
            <a:pPr rtl="0">
              <a:spcBef>
                <a:spcPts val="0"/>
              </a:spcBef>
              <a:spcAft>
                <a:spcPts val="0"/>
              </a:spcAft>
            </a:pPr>
            <a:br>
              <a:rPr lang="en-US" b="0" dirty="0">
                <a:effectLst/>
              </a:rPr>
            </a:br>
            <a:r>
              <a:rPr lang="en-US" sz="1800" b="0" i="0" u="none" strike="noStrike" dirty="0">
                <a:solidFill>
                  <a:srgbClr val="000000"/>
                </a:solidFill>
                <a:effectLst/>
                <a:latin typeface="Arial" panose="020B0604020202020204" pitchFamily="34" charset="0"/>
              </a:rPr>
              <a:t>For proof of concept, we chose to target the vascular endothelium due to its accessibility from the bloodstream. The endothelial targets we chose are PECAM-1 or CD31, and ICAM-1 or CD54. Therefore, our </a:t>
            </a:r>
            <a:r>
              <a:rPr lang="en-US" sz="1800" b="0" i="0" u="none" strike="noStrike" dirty="0" err="1">
                <a:solidFill>
                  <a:srgbClr val="000000"/>
                </a:solidFill>
                <a:effectLst/>
                <a:latin typeface="Arial" panose="020B0604020202020204" pitchFamily="34" charset="0"/>
              </a:rPr>
              <a:t>ExTAbs</a:t>
            </a:r>
            <a:r>
              <a:rPr lang="en-US" sz="1800" b="0" i="0" u="none" strike="noStrike" dirty="0">
                <a:solidFill>
                  <a:srgbClr val="000000"/>
                </a:solidFill>
                <a:effectLst/>
                <a:latin typeface="Arial" panose="020B0604020202020204" pitchFamily="34" charset="0"/>
              </a:rPr>
              <a:t> have affinity to CD63 on one end and affinity to PECAM or ICAM on the other.</a:t>
            </a:r>
            <a:endParaRPr lang="en-US" b="0" dirty="0">
              <a:effectLst/>
            </a:endParaRPr>
          </a:p>
        </p:txBody>
      </p:sp>
      <p:sp>
        <p:nvSpPr>
          <p:cNvPr id="4" name="Slide Number Placeholder 3"/>
          <p:cNvSpPr>
            <a:spLocks noGrp="1"/>
          </p:cNvSpPr>
          <p:nvPr>
            <p:ph type="sldNum" sz="quarter" idx="5"/>
          </p:nvPr>
        </p:nvSpPr>
        <p:spPr/>
        <p:txBody>
          <a:bodyPr/>
          <a:lstStyle/>
          <a:p>
            <a:fld id="{57FB138E-8B1D-2C46-B9C1-0A26480F32FE}" type="slidenum">
              <a:rPr lang="en-US" smtClean="0"/>
              <a:t>4</a:t>
            </a:fld>
            <a:endParaRPr lang="en-US"/>
          </a:p>
        </p:txBody>
      </p:sp>
    </p:spTree>
    <p:extLst>
      <p:ext uri="{BB962C8B-B14F-4D97-AF65-F5344CB8AC3E}">
        <p14:creationId xmlns:p14="http://schemas.microsoft.com/office/powerpoint/2010/main" val="1887174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For background on our </a:t>
            </a:r>
            <a:r>
              <a:rPr lang="en-US" sz="1800" b="0" i="0" u="none" strike="noStrike" dirty="0" err="1">
                <a:solidFill>
                  <a:srgbClr val="000000"/>
                </a:solidFill>
                <a:effectLst/>
                <a:latin typeface="Arial" panose="020B0604020202020204" pitchFamily="34" charset="0"/>
              </a:rPr>
              <a:t>ExTAb</a:t>
            </a:r>
            <a:r>
              <a:rPr lang="en-US" sz="1800" b="0" i="0" u="none" strike="noStrike" dirty="0">
                <a:solidFill>
                  <a:srgbClr val="000000"/>
                </a:solidFill>
                <a:effectLst/>
                <a:latin typeface="Arial" panose="020B0604020202020204" pitchFamily="34" charset="0"/>
              </a:rPr>
              <a:t> structure, an IgG consists of 2 heavy chains, shown in blue, and 2 light chains, shown in green. </a:t>
            </a:r>
            <a:endParaRPr lang="en-US" b="0" dirty="0">
              <a:effectLst/>
            </a:endParaRPr>
          </a:p>
          <a:p>
            <a:pPr rtl="0">
              <a:spcBef>
                <a:spcPts val="0"/>
              </a:spcBef>
              <a:spcAft>
                <a:spcPts val="0"/>
              </a:spcAft>
            </a:pPr>
            <a:br>
              <a:rPr lang="en-US" b="0" dirty="0">
                <a:effectLst/>
              </a:rPr>
            </a:br>
            <a:r>
              <a:rPr lang="en-US" sz="1800" b="0" i="0" u="none" strike="noStrike" dirty="0">
                <a:solidFill>
                  <a:srgbClr val="000000"/>
                </a:solidFill>
                <a:effectLst/>
                <a:latin typeface="Arial" panose="020B0604020202020204" pitchFamily="34" charset="0"/>
              </a:rPr>
              <a:t>The very top parts of the heavy and light chains are referred to as the variable heavy and variable light domains, or VH and VL. These are the domains that determine unique antibody affinities. </a:t>
            </a:r>
            <a:endParaRPr lang="en-US" b="0" dirty="0">
              <a:effectLst/>
            </a:endParaRPr>
          </a:p>
          <a:p>
            <a:pPr rtl="0">
              <a:spcBef>
                <a:spcPts val="0"/>
              </a:spcBef>
              <a:spcAft>
                <a:spcPts val="0"/>
              </a:spcAft>
            </a:pPr>
            <a:br>
              <a:rPr lang="en-US" b="0" dirty="0">
                <a:effectLst/>
              </a:rPr>
            </a:br>
            <a:r>
              <a:rPr lang="en-US" sz="1800" b="0" i="0" u="none" strike="noStrike" dirty="0">
                <a:solidFill>
                  <a:srgbClr val="000000"/>
                </a:solidFill>
                <a:effectLst/>
                <a:latin typeface="Arial" panose="020B0604020202020204" pitchFamily="34" charset="0"/>
              </a:rPr>
              <a:t>To change this IgG into a bispecific antibody , we can fuse an affinity ligand known as an </a:t>
            </a:r>
            <a:r>
              <a:rPr lang="en-US" sz="1800" b="0" i="0" u="none" strike="noStrike" dirty="0" err="1">
                <a:solidFill>
                  <a:srgbClr val="000000"/>
                </a:solidFill>
                <a:effectLst/>
                <a:latin typeface="Arial" panose="020B0604020202020204" pitchFamily="34" charset="0"/>
              </a:rPr>
              <a:t>scFv</a:t>
            </a:r>
            <a:r>
              <a:rPr lang="en-US" sz="1800" b="0" i="0" u="none" strike="noStrike" dirty="0">
                <a:solidFill>
                  <a:srgbClr val="000000"/>
                </a:solidFill>
                <a:effectLst/>
                <a:latin typeface="Arial" panose="020B0604020202020204" pitchFamily="34" charset="0"/>
              </a:rPr>
              <a:t> to the heavy chain. **CLICK** </a:t>
            </a:r>
          </a:p>
          <a:p>
            <a:pPr rtl="0">
              <a:spcBef>
                <a:spcPts val="0"/>
              </a:spcBef>
              <a:spcAft>
                <a:spcPts val="0"/>
              </a:spcAft>
            </a:pPr>
            <a:endParaRPr lang="en-US" sz="1800" b="0" i="0" u="none" strike="noStrike" dirty="0">
              <a:solidFill>
                <a:srgbClr val="000000"/>
              </a:solidFill>
              <a:effectLst/>
              <a:latin typeface="Arial" panose="020B0604020202020204" pitchFamily="34" charset="0"/>
            </a:endParaRPr>
          </a:p>
          <a:p>
            <a:pPr rtl="0">
              <a:spcBef>
                <a:spcPts val="0"/>
              </a:spcBef>
              <a:spcAft>
                <a:spcPts val="0"/>
              </a:spcAft>
            </a:pPr>
            <a:r>
              <a:rPr lang="en-US" sz="1800" b="0" i="0" u="none" strike="noStrike" dirty="0">
                <a:solidFill>
                  <a:srgbClr val="000000"/>
                </a:solidFill>
                <a:effectLst/>
                <a:latin typeface="Arial" panose="020B0604020202020204" pitchFamily="34" charset="0"/>
              </a:rPr>
              <a:t>An </a:t>
            </a:r>
            <a:r>
              <a:rPr lang="en-US" sz="1800" b="0" i="0" u="none" strike="noStrike" dirty="0" err="1">
                <a:solidFill>
                  <a:srgbClr val="000000"/>
                </a:solidFill>
                <a:effectLst/>
                <a:latin typeface="Arial" panose="020B0604020202020204" pitchFamily="34" charset="0"/>
              </a:rPr>
              <a:t>scFv</a:t>
            </a:r>
            <a:r>
              <a:rPr lang="en-US" sz="1800" b="0" i="0" u="none" strike="noStrike" dirty="0">
                <a:solidFill>
                  <a:srgbClr val="000000"/>
                </a:solidFill>
                <a:effectLst/>
                <a:latin typeface="Arial" panose="020B0604020202020204" pitchFamily="34" charset="0"/>
              </a:rPr>
              <a:t> is made of a VH and a VL joined by a flexible linker. Now the heavy chains are no longer identical, causing the bispecific to run in 3 bands on a gel. The addition of the </a:t>
            </a:r>
            <a:r>
              <a:rPr lang="en-US" sz="1800" b="0" i="0" u="none" strike="noStrike" dirty="0" err="1">
                <a:solidFill>
                  <a:srgbClr val="000000"/>
                </a:solidFill>
                <a:effectLst/>
                <a:latin typeface="Arial" panose="020B0604020202020204" pitchFamily="34" charset="0"/>
              </a:rPr>
              <a:t>scFv</a:t>
            </a:r>
            <a:r>
              <a:rPr lang="en-US" sz="1800" b="0" i="0" u="none" strike="noStrike" dirty="0">
                <a:solidFill>
                  <a:srgbClr val="000000"/>
                </a:solidFill>
                <a:effectLst/>
                <a:latin typeface="Arial" panose="020B0604020202020204" pitchFamily="34" charset="0"/>
              </a:rPr>
              <a:t> also increases the overall size of the protein, leading to decreased retention time on HPLC. This bispecific has 2 binding arms at the top and one </a:t>
            </a:r>
            <a:r>
              <a:rPr lang="en-US" sz="1800" b="0" i="0" u="none" strike="noStrike" dirty="0" err="1">
                <a:solidFill>
                  <a:srgbClr val="000000"/>
                </a:solidFill>
                <a:effectLst/>
                <a:latin typeface="Arial" panose="020B0604020202020204" pitchFamily="34" charset="0"/>
              </a:rPr>
              <a:t>scFv</a:t>
            </a:r>
            <a:r>
              <a:rPr lang="en-US" sz="1800" b="0" i="0" u="none" strike="noStrike" dirty="0">
                <a:solidFill>
                  <a:srgbClr val="000000"/>
                </a:solidFill>
                <a:effectLst/>
                <a:latin typeface="Arial" panose="020B0604020202020204" pitchFamily="34" charset="0"/>
              </a:rPr>
              <a:t> on the other end, making it a 2 by 1 bispecific. **CLICK**</a:t>
            </a:r>
            <a:endParaRPr lang="en-US" b="0" dirty="0">
              <a:effectLst/>
            </a:endParaRPr>
          </a:p>
          <a:p>
            <a:pPr rtl="0">
              <a:spcBef>
                <a:spcPts val="0"/>
              </a:spcBef>
              <a:spcAft>
                <a:spcPts val="0"/>
              </a:spcAft>
            </a:pPr>
            <a:endParaRPr lang="en-US" sz="1800" b="0" i="0" u="none" strike="noStrike" dirty="0">
              <a:solidFill>
                <a:srgbClr val="000000"/>
              </a:solidFill>
              <a:effectLst/>
              <a:latin typeface="Arial" panose="020B0604020202020204" pitchFamily="34" charset="0"/>
            </a:endParaRPr>
          </a:p>
          <a:p>
            <a:pPr rtl="0">
              <a:spcBef>
                <a:spcPts val="0"/>
              </a:spcBef>
              <a:spcAft>
                <a:spcPts val="0"/>
              </a:spcAft>
            </a:pPr>
            <a:r>
              <a:rPr lang="en-US" sz="1800" b="0" i="0" u="none" strike="noStrike" dirty="0">
                <a:solidFill>
                  <a:srgbClr val="000000"/>
                </a:solidFill>
                <a:effectLst/>
                <a:latin typeface="Arial" panose="020B0604020202020204" pitchFamily="34" charset="0"/>
              </a:rPr>
              <a:t>Our </a:t>
            </a:r>
            <a:r>
              <a:rPr lang="en-US" sz="1800" b="0" i="0" u="none" strike="noStrike" dirty="0" err="1">
                <a:solidFill>
                  <a:srgbClr val="000000"/>
                </a:solidFill>
                <a:effectLst/>
                <a:latin typeface="Arial" panose="020B0604020202020204" pitchFamily="34" charset="0"/>
              </a:rPr>
              <a:t>ExTAbs</a:t>
            </a:r>
            <a:r>
              <a:rPr lang="en-US" sz="1800" b="0" i="0" u="none" strike="noStrike" dirty="0">
                <a:solidFill>
                  <a:srgbClr val="000000"/>
                </a:solidFill>
                <a:effectLst/>
                <a:latin typeface="Arial" panose="020B0604020202020204" pitchFamily="34" charset="0"/>
              </a:rPr>
              <a:t> are 2 by 2 </a:t>
            </a:r>
            <a:r>
              <a:rPr lang="en-US" sz="1800" b="0" i="0" u="none" strike="noStrike" dirty="0" err="1">
                <a:solidFill>
                  <a:srgbClr val="000000"/>
                </a:solidFill>
                <a:effectLst/>
                <a:latin typeface="Arial" panose="020B0604020202020204" pitchFamily="34" charset="0"/>
              </a:rPr>
              <a:t>bispecifics</a:t>
            </a:r>
            <a:r>
              <a:rPr lang="en-US" sz="1800" b="0" i="0" u="none" strike="noStrike" dirty="0">
                <a:solidFill>
                  <a:srgbClr val="000000"/>
                </a:solidFill>
                <a:effectLst/>
                <a:latin typeface="Arial" panose="020B0604020202020204" pitchFamily="34" charset="0"/>
              </a:rPr>
              <a:t>, meaning that they are bivalent for both targets. We achieve this by adding another </a:t>
            </a:r>
            <a:r>
              <a:rPr lang="en-US" sz="1800" b="0" i="0" u="none" strike="noStrike" dirty="0" err="1">
                <a:solidFill>
                  <a:srgbClr val="000000"/>
                </a:solidFill>
                <a:effectLst/>
                <a:latin typeface="Arial" panose="020B0604020202020204" pitchFamily="34" charset="0"/>
              </a:rPr>
              <a:t>scFv</a:t>
            </a:r>
            <a:r>
              <a:rPr lang="en-US" sz="1800" b="0" i="0" u="none" strike="noStrike" dirty="0">
                <a:solidFill>
                  <a:srgbClr val="000000"/>
                </a:solidFill>
                <a:effectLst/>
                <a:latin typeface="Arial" panose="020B0604020202020204" pitchFamily="34" charset="0"/>
              </a:rPr>
              <a:t> so that each heavy chain has a fused affinity ligand. Now the heavy chains are once again identical as seen on the gel and the retention time on HPLC decreases even further.</a:t>
            </a:r>
            <a:endParaRPr lang="en-US" b="0" dirty="0">
              <a:effectLst/>
            </a:endParaRPr>
          </a:p>
        </p:txBody>
      </p:sp>
      <p:sp>
        <p:nvSpPr>
          <p:cNvPr id="4" name="Slide Number Placeholder 3"/>
          <p:cNvSpPr>
            <a:spLocks noGrp="1"/>
          </p:cNvSpPr>
          <p:nvPr>
            <p:ph type="sldNum" sz="quarter" idx="5"/>
          </p:nvPr>
        </p:nvSpPr>
        <p:spPr/>
        <p:txBody>
          <a:bodyPr/>
          <a:lstStyle/>
          <a:p>
            <a:fld id="{57FB138E-8B1D-2C46-B9C1-0A26480F32FE}" type="slidenum">
              <a:rPr lang="en-US" smtClean="0"/>
              <a:t>5</a:t>
            </a:fld>
            <a:endParaRPr lang="en-US"/>
          </a:p>
        </p:txBody>
      </p:sp>
    </p:spTree>
    <p:extLst>
      <p:ext uri="{BB962C8B-B14F-4D97-AF65-F5344CB8AC3E}">
        <p14:creationId xmlns:p14="http://schemas.microsoft.com/office/powerpoint/2010/main" val="15316442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Once we successfully designed and expressed our 2 by 2 </a:t>
            </a:r>
            <a:r>
              <a:rPr lang="en-US" sz="1800" b="0" i="0" u="none" strike="noStrike" dirty="0" err="1">
                <a:solidFill>
                  <a:srgbClr val="000000"/>
                </a:solidFill>
                <a:effectLst/>
                <a:latin typeface="Arial" panose="020B0604020202020204" pitchFamily="34" charset="0"/>
              </a:rPr>
              <a:t>ExTAbs</a:t>
            </a:r>
            <a:r>
              <a:rPr lang="en-US" sz="1800" b="0" i="0" u="none" strike="noStrike" dirty="0">
                <a:solidFill>
                  <a:srgbClr val="000000"/>
                </a:solidFill>
                <a:effectLst/>
                <a:latin typeface="Arial" panose="020B0604020202020204" pitchFamily="34" charset="0"/>
              </a:rPr>
              <a:t>, we confirmed binding affinities on both ends by ELISA.</a:t>
            </a:r>
          </a:p>
          <a:p>
            <a:pPr rtl="0">
              <a:spcBef>
                <a:spcPts val="0"/>
              </a:spcBef>
              <a:spcAft>
                <a:spcPts val="0"/>
              </a:spcAft>
            </a:pPr>
            <a:endParaRPr lang="en-US" sz="1800" b="0" i="0" u="none" strike="noStrike" dirty="0">
              <a:solidFill>
                <a:srgbClr val="000000"/>
              </a:solidFill>
              <a:effectLst/>
              <a:latin typeface="Arial" panose="020B0604020202020204" pitchFamily="34" charset="0"/>
            </a:endParaRPr>
          </a:p>
          <a:p>
            <a:pPr rtl="0">
              <a:spcBef>
                <a:spcPts val="0"/>
              </a:spcBef>
              <a:spcAft>
                <a:spcPts val="0"/>
              </a:spcAft>
            </a:pPr>
            <a:r>
              <a:rPr lang="en-US" sz="1800" b="0" i="0" u="none" strike="noStrike" dirty="0">
                <a:solidFill>
                  <a:srgbClr val="000000"/>
                </a:solidFill>
                <a:effectLst/>
                <a:latin typeface="Arial" panose="020B0604020202020204" pitchFamily="34" charset="0"/>
              </a:rPr>
              <a:t>IgG end of the antibody displayed high affinity for CD63 with a </a:t>
            </a:r>
            <a:r>
              <a:rPr lang="en-US" sz="1800" b="0" i="0" u="none" strike="noStrike" dirty="0" err="1">
                <a:solidFill>
                  <a:srgbClr val="000000"/>
                </a:solidFill>
                <a:effectLst/>
                <a:latin typeface="Arial" panose="020B0604020202020204" pitchFamily="34" charset="0"/>
              </a:rPr>
              <a:t>Kd</a:t>
            </a:r>
            <a:r>
              <a:rPr lang="en-US" sz="1800" b="0" i="0" u="none" strike="noStrike" dirty="0">
                <a:solidFill>
                  <a:srgbClr val="000000"/>
                </a:solidFill>
                <a:effectLst/>
                <a:latin typeface="Arial" panose="020B0604020202020204" pitchFamily="34" charset="0"/>
              </a:rPr>
              <a:t> of 4.4 </a:t>
            </a:r>
            <a:r>
              <a:rPr lang="en-US" sz="1800" b="0" i="0" u="none" strike="noStrike" dirty="0" err="1">
                <a:solidFill>
                  <a:srgbClr val="000000"/>
                </a:solidFill>
                <a:effectLst/>
                <a:latin typeface="Arial" panose="020B0604020202020204" pitchFamily="34" charset="0"/>
              </a:rPr>
              <a:t>nM</a:t>
            </a:r>
            <a:endParaRPr lang="en-US" sz="1800" b="0" i="0" u="none" strike="noStrike" dirty="0">
              <a:solidFill>
                <a:srgbClr val="000000"/>
              </a:solidFill>
              <a:effectLst/>
              <a:latin typeface="Arial" panose="020B0604020202020204" pitchFamily="34" charset="0"/>
            </a:endParaRPr>
          </a:p>
          <a:p>
            <a:pPr rtl="0">
              <a:spcBef>
                <a:spcPts val="0"/>
              </a:spcBef>
              <a:spcAft>
                <a:spcPts val="0"/>
              </a:spcAft>
            </a:pPr>
            <a:endParaRPr lang="en-US" sz="1800" b="0" i="0" u="none" strike="noStrike" dirty="0">
              <a:solidFill>
                <a:srgbClr val="000000"/>
              </a:solidFill>
              <a:effectLst/>
              <a:latin typeface="Arial" panose="020B0604020202020204" pitchFamily="34" charset="0"/>
            </a:endParaRPr>
          </a:p>
          <a:p>
            <a:pPr rtl="0">
              <a:spcBef>
                <a:spcPts val="0"/>
              </a:spcBef>
              <a:spcAft>
                <a:spcPts val="0"/>
              </a:spcAft>
            </a:pPr>
            <a:r>
              <a:rPr lang="en-US" sz="1800" b="0" i="0" u="none" strike="noStrike" dirty="0">
                <a:solidFill>
                  <a:srgbClr val="000000"/>
                </a:solidFill>
                <a:effectLst/>
                <a:latin typeface="Arial" panose="020B0604020202020204" pitchFamily="34" charset="0"/>
              </a:rPr>
              <a:t>The </a:t>
            </a:r>
            <a:r>
              <a:rPr lang="en-US" sz="1800" b="0" i="0" u="none" strike="noStrike" dirty="0" err="1">
                <a:solidFill>
                  <a:srgbClr val="000000"/>
                </a:solidFill>
                <a:effectLst/>
                <a:latin typeface="Arial" panose="020B0604020202020204" pitchFamily="34" charset="0"/>
              </a:rPr>
              <a:t>scFv</a:t>
            </a:r>
            <a:r>
              <a:rPr lang="en-US" sz="1800" b="0" i="0" u="none" strike="noStrike" dirty="0">
                <a:solidFill>
                  <a:srgbClr val="000000"/>
                </a:solidFill>
                <a:effectLst/>
                <a:latin typeface="Arial" panose="020B0604020202020204" pitchFamily="34" charset="0"/>
              </a:rPr>
              <a:t> ends of anti-PECAM and anti-ICAM </a:t>
            </a:r>
            <a:r>
              <a:rPr lang="en-US" sz="1800" b="0" i="0" u="none" strike="noStrike" dirty="0" err="1">
                <a:solidFill>
                  <a:srgbClr val="000000"/>
                </a:solidFill>
                <a:effectLst/>
                <a:latin typeface="Arial" panose="020B0604020202020204" pitchFamily="34" charset="0"/>
              </a:rPr>
              <a:t>ExTAbs</a:t>
            </a:r>
            <a:r>
              <a:rPr lang="en-US" sz="1800" b="0" i="0" u="none" strike="noStrike" dirty="0">
                <a:solidFill>
                  <a:srgbClr val="000000"/>
                </a:solidFill>
                <a:effectLst/>
                <a:latin typeface="Arial" panose="020B0604020202020204" pitchFamily="34" charset="0"/>
              </a:rPr>
              <a:t> also showed high affinities with </a:t>
            </a:r>
            <a:r>
              <a:rPr lang="en-US" sz="1800" b="0" i="0" u="none" strike="noStrike" dirty="0" err="1">
                <a:solidFill>
                  <a:srgbClr val="000000"/>
                </a:solidFill>
                <a:effectLst/>
                <a:latin typeface="Arial" panose="020B0604020202020204" pitchFamily="34" charset="0"/>
              </a:rPr>
              <a:t>Kds</a:t>
            </a:r>
            <a:r>
              <a:rPr lang="en-US" sz="1800" b="0" i="0" u="none" strike="noStrike" dirty="0">
                <a:solidFill>
                  <a:srgbClr val="000000"/>
                </a:solidFill>
                <a:effectLst/>
                <a:latin typeface="Arial" panose="020B0604020202020204" pitchFamily="34" charset="0"/>
              </a:rPr>
              <a:t> of 1.1 and 2.1 </a:t>
            </a:r>
            <a:r>
              <a:rPr lang="en-US" sz="1800" b="0" i="0" u="none" strike="noStrike" dirty="0" err="1">
                <a:solidFill>
                  <a:srgbClr val="000000"/>
                </a:solidFill>
                <a:effectLst/>
                <a:latin typeface="Arial" panose="020B0604020202020204" pitchFamily="34" charset="0"/>
              </a:rPr>
              <a:t>nM</a:t>
            </a:r>
            <a:r>
              <a:rPr lang="en-US" sz="1800" b="0" i="0" u="none" strike="noStrike" dirty="0">
                <a:solidFill>
                  <a:srgbClr val="000000"/>
                </a:solidFill>
                <a:effectLst/>
                <a:latin typeface="Arial" panose="020B0604020202020204" pitchFamily="34" charset="0"/>
              </a:rPr>
              <a:t> respectively </a:t>
            </a:r>
            <a:endParaRPr lang="en-US" b="0" dirty="0">
              <a:effectLst/>
            </a:endParaRPr>
          </a:p>
        </p:txBody>
      </p:sp>
      <p:sp>
        <p:nvSpPr>
          <p:cNvPr id="4" name="Slide Number Placeholder 3"/>
          <p:cNvSpPr>
            <a:spLocks noGrp="1"/>
          </p:cNvSpPr>
          <p:nvPr>
            <p:ph type="sldNum" sz="quarter" idx="5"/>
          </p:nvPr>
        </p:nvSpPr>
        <p:spPr/>
        <p:txBody>
          <a:bodyPr/>
          <a:lstStyle/>
          <a:p>
            <a:fld id="{57FB138E-8B1D-2C46-B9C1-0A26480F32FE}" type="slidenum">
              <a:rPr lang="en-US" smtClean="0"/>
              <a:t>6</a:t>
            </a:fld>
            <a:endParaRPr lang="en-US"/>
          </a:p>
        </p:txBody>
      </p:sp>
    </p:spTree>
    <p:extLst>
      <p:ext uri="{BB962C8B-B14F-4D97-AF65-F5344CB8AC3E}">
        <p14:creationId xmlns:p14="http://schemas.microsoft.com/office/powerpoint/2010/main" val="13770521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After characterizing our </a:t>
            </a:r>
            <a:r>
              <a:rPr lang="en-US" sz="1800" b="0" i="0" u="none" strike="noStrike" dirty="0" err="1">
                <a:solidFill>
                  <a:srgbClr val="000000"/>
                </a:solidFill>
                <a:effectLst/>
                <a:latin typeface="Arial" panose="020B0604020202020204" pitchFamily="34" charset="0"/>
              </a:rPr>
              <a:t>ExTAbs</a:t>
            </a:r>
            <a:r>
              <a:rPr lang="en-US" sz="1800" b="0" i="0" u="none" strike="noStrike" dirty="0">
                <a:solidFill>
                  <a:srgbClr val="000000"/>
                </a:solidFill>
                <a:effectLst/>
                <a:latin typeface="Arial" panose="020B0604020202020204" pitchFamily="34" charset="0"/>
              </a:rPr>
              <a:t>, we wanted to see if we could use them to decorate the exosome surface.</a:t>
            </a:r>
          </a:p>
          <a:p>
            <a:pPr rtl="0">
              <a:spcBef>
                <a:spcPts val="0"/>
              </a:spcBef>
              <a:spcAft>
                <a:spcPts val="0"/>
              </a:spcAft>
            </a:pPr>
            <a:endParaRPr lang="en-US" sz="1800" b="0" i="0" u="none" strike="noStrike" dirty="0">
              <a:solidFill>
                <a:srgbClr val="000000"/>
              </a:solidFill>
              <a:effectLst/>
              <a:latin typeface="Arial" panose="020B0604020202020204" pitchFamily="34" charset="0"/>
            </a:endParaRPr>
          </a:p>
          <a:p>
            <a:pPr rtl="0">
              <a:spcBef>
                <a:spcPts val="0"/>
              </a:spcBef>
              <a:spcAft>
                <a:spcPts val="0"/>
              </a:spcAft>
            </a:pPr>
            <a:r>
              <a:rPr lang="en-US" sz="1800" b="0" i="0" u="none" strike="noStrike" dirty="0">
                <a:solidFill>
                  <a:srgbClr val="000000"/>
                </a:solidFill>
                <a:effectLst/>
                <a:latin typeface="Arial" panose="020B0604020202020204" pitchFamily="34" charset="0"/>
              </a:rPr>
              <a:t>To facilitate this process, we engineered the exosome parent cell line to express a CD63-GFP fusion protein, so that we could use GFP as a fluorescent marker for the exosomes.</a:t>
            </a:r>
            <a:endParaRPr lang="en-US" b="0" dirty="0">
              <a:effectLst/>
            </a:endParaRPr>
          </a:p>
          <a:p>
            <a:pPr rtl="0">
              <a:spcBef>
                <a:spcPts val="0"/>
              </a:spcBef>
              <a:spcAft>
                <a:spcPts val="0"/>
              </a:spcAft>
            </a:pPr>
            <a:br>
              <a:rPr lang="en-US" b="0" dirty="0">
                <a:effectLst/>
              </a:rPr>
            </a:br>
            <a:r>
              <a:rPr lang="en-US" sz="1800" b="0" i="0" u="none" strike="noStrike" dirty="0">
                <a:solidFill>
                  <a:srgbClr val="000000"/>
                </a:solidFill>
                <a:effectLst/>
                <a:latin typeface="Arial" panose="020B0604020202020204" pitchFamily="34" charset="0"/>
              </a:rPr>
              <a:t>They were purified from cell culture through ultracentrifugation and size exclusion chromatography. Fractions containing exosomes were identified by GFP fluorescence as you can see in this fluorescence plot. </a:t>
            </a:r>
            <a:endParaRPr lang="en-US" b="0" dirty="0">
              <a:effectLst/>
            </a:endParaRPr>
          </a:p>
          <a:p>
            <a:pPr rtl="0">
              <a:spcBef>
                <a:spcPts val="0"/>
              </a:spcBef>
              <a:spcAft>
                <a:spcPts val="0"/>
              </a:spcAft>
            </a:pPr>
            <a:br>
              <a:rPr lang="en-US" b="0" dirty="0">
                <a:effectLst/>
              </a:rPr>
            </a:br>
            <a:r>
              <a:rPr lang="en-US" sz="1800" b="0" i="0" u="none" strike="noStrike" dirty="0">
                <a:solidFill>
                  <a:srgbClr val="000000"/>
                </a:solidFill>
                <a:effectLst/>
                <a:latin typeface="Arial" panose="020B0604020202020204" pitchFamily="34" charset="0"/>
              </a:rPr>
              <a:t>Surface decoration was achieved by incubating the exosomes with AF647 labeled </a:t>
            </a:r>
            <a:r>
              <a:rPr lang="en-US" sz="1800" b="0" i="0" u="none" strike="noStrike" dirty="0" err="1">
                <a:solidFill>
                  <a:srgbClr val="000000"/>
                </a:solidFill>
                <a:effectLst/>
                <a:latin typeface="Arial" panose="020B0604020202020204" pitchFamily="34" charset="0"/>
              </a:rPr>
              <a:t>ExTAbs</a:t>
            </a:r>
            <a:r>
              <a:rPr lang="en-US" sz="1800" b="0" i="0" u="none" strike="noStrike" dirty="0">
                <a:solidFill>
                  <a:srgbClr val="000000"/>
                </a:solidFill>
                <a:effectLst/>
                <a:latin typeface="Arial" panose="020B0604020202020204" pitchFamily="34" charset="0"/>
              </a:rPr>
              <a:t> for 1 hour at room temperature before undergoing size exclusion to separate free antibody seen in the rightmost AF647 peak here. We again only take fractions containing GFP. </a:t>
            </a:r>
          </a:p>
          <a:p>
            <a:pPr rtl="0">
              <a:spcBef>
                <a:spcPts val="0"/>
              </a:spcBef>
              <a:spcAft>
                <a:spcPts val="0"/>
              </a:spcAft>
            </a:pPr>
            <a:endParaRPr lang="en-US" sz="1800" b="0" i="0" u="none" strike="noStrike" dirty="0">
              <a:solidFill>
                <a:srgbClr val="000000"/>
              </a:solidFill>
              <a:effectLst/>
              <a:latin typeface="Arial" panose="020B0604020202020204" pitchFamily="34" charset="0"/>
            </a:endParaRPr>
          </a:p>
          <a:p>
            <a:pPr rtl="0">
              <a:spcBef>
                <a:spcPts val="0"/>
              </a:spcBef>
              <a:spcAft>
                <a:spcPts val="0"/>
              </a:spcAft>
            </a:pPr>
            <a:r>
              <a:rPr lang="en-US" sz="1800" b="0" i="0" u="none" strike="noStrike" dirty="0">
                <a:solidFill>
                  <a:srgbClr val="000000"/>
                </a:solidFill>
                <a:effectLst/>
                <a:latin typeface="Arial" panose="020B0604020202020204" pitchFamily="34" charset="0"/>
              </a:rPr>
              <a:t>The efficiency of antibody decoration is highly dependent on CD63 copy number, as expected.</a:t>
            </a:r>
            <a:endParaRPr lang="en-US" b="0" dirty="0">
              <a:effectLst/>
            </a:endParaRPr>
          </a:p>
        </p:txBody>
      </p:sp>
      <p:sp>
        <p:nvSpPr>
          <p:cNvPr id="4" name="Slide Number Placeholder 3"/>
          <p:cNvSpPr>
            <a:spLocks noGrp="1"/>
          </p:cNvSpPr>
          <p:nvPr>
            <p:ph type="sldNum" sz="quarter" idx="5"/>
          </p:nvPr>
        </p:nvSpPr>
        <p:spPr/>
        <p:txBody>
          <a:bodyPr/>
          <a:lstStyle/>
          <a:p>
            <a:fld id="{57FB138E-8B1D-2C46-B9C1-0A26480F32FE}" type="slidenum">
              <a:rPr lang="en-US" smtClean="0"/>
              <a:t>7</a:t>
            </a:fld>
            <a:endParaRPr lang="en-US"/>
          </a:p>
        </p:txBody>
      </p:sp>
    </p:spTree>
    <p:extLst>
      <p:ext uri="{BB962C8B-B14F-4D97-AF65-F5344CB8AC3E}">
        <p14:creationId xmlns:p14="http://schemas.microsoft.com/office/powerpoint/2010/main" val="205837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Now that we know that we can decorate the exosomes, we want to determine if this strategy will increase exosome delivery to target cells in vitro.</a:t>
            </a:r>
          </a:p>
          <a:p>
            <a:pPr rtl="0">
              <a:spcBef>
                <a:spcPts val="0"/>
              </a:spcBef>
              <a:spcAft>
                <a:spcPts val="0"/>
              </a:spcAft>
            </a:pPr>
            <a:endParaRPr lang="en-US" sz="1800" b="0" i="0" u="none" strike="noStrike" dirty="0">
              <a:solidFill>
                <a:srgbClr val="000000"/>
              </a:solidFill>
              <a:effectLst/>
              <a:latin typeface="Arial" panose="020B0604020202020204" pitchFamily="34" charset="0"/>
            </a:endParaRPr>
          </a:p>
          <a:p>
            <a:pPr rtl="0">
              <a:spcBef>
                <a:spcPts val="0"/>
              </a:spcBef>
              <a:spcAft>
                <a:spcPts val="0"/>
              </a:spcAft>
            </a:pPr>
            <a:r>
              <a:rPr lang="en-US" sz="1800" b="0" i="0" u="none" strike="noStrike" dirty="0">
                <a:solidFill>
                  <a:srgbClr val="000000"/>
                </a:solidFill>
                <a:effectLst/>
                <a:latin typeface="Arial" panose="020B0604020202020204" pitchFamily="34" charset="0"/>
              </a:rPr>
              <a:t>To do this, we incubated exosomes with model ICAM positive and negative cells and compared flow cytometry results to model cells alone on flow cytometry, shown here on this plot. </a:t>
            </a:r>
          </a:p>
          <a:p>
            <a:pPr rtl="0">
              <a:spcBef>
                <a:spcPts val="0"/>
              </a:spcBef>
              <a:spcAft>
                <a:spcPts val="0"/>
              </a:spcAft>
            </a:pPr>
            <a:endParaRPr lang="en-US" sz="1800" b="0" i="0" u="none" strike="noStrike" dirty="0">
              <a:solidFill>
                <a:srgbClr val="000000"/>
              </a:solidFill>
              <a:effectLst/>
              <a:latin typeface="Arial" panose="020B0604020202020204" pitchFamily="34" charset="0"/>
            </a:endParaRPr>
          </a:p>
          <a:p>
            <a:pPr rtl="0">
              <a:spcBef>
                <a:spcPts val="0"/>
              </a:spcBef>
              <a:spcAft>
                <a:spcPts val="0"/>
              </a:spcAft>
            </a:pPr>
            <a:r>
              <a:rPr lang="en-US" sz="1800" b="0" i="0" u="none" strike="noStrike" dirty="0">
                <a:solidFill>
                  <a:srgbClr val="000000"/>
                </a:solidFill>
                <a:effectLst/>
                <a:latin typeface="Arial" panose="020B0604020202020204" pitchFamily="34" charset="0"/>
              </a:rPr>
              <a:t>Targeted exosomes with ICAM negative cells and untargeted exosomes with ICAM positive cells served as controls and showed very little difference in delivery when compared to cells alone.</a:t>
            </a:r>
            <a:endParaRPr lang="en-US" b="0" dirty="0">
              <a:effectLst/>
            </a:endParaRPr>
          </a:p>
          <a:p>
            <a:pPr rtl="0">
              <a:spcBef>
                <a:spcPts val="0"/>
              </a:spcBef>
              <a:spcAft>
                <a:spcPts val="0"/>
              </a:spcAft>
            </a:pPr>
            <a:br>
              <a:rPr lang="en-US" b="0" dirty="0">
                <a:effectLst/>
              </a:rPr>
            </a:br>
            <a:r>
              <a:rPr lang="en-US" sz="1800" b="0" i="0" u="none" strike="noStrike" dirty="0">
                <a:solidFill>
                  <a:srgbClr val="000000"/>
                </a:solidFill>
                <a:effectLst/>
                <a:latin typeface="Arial" panose="020B0604020202020204" pitchFamily="34" charset="0"/>
              </a:rPr>
              <a:t>But when targeted exosomes were incubated with ICAM positive cells, a significant increase in GFP fluorescence can be observed in the model cells.</a:t>
            </a:r>
          </a:p>
          <a:p>
            <a:pPr rtl="0">
              <a:spcBef>
                <a:spcPts val="0"/>
              </a:spcBef>
              <a:spcAft>
                <a:spcPts val="0"/>
              </a:spcAft>
            </a:pPr>
            <a:endParaRPr lang="en-US" sz="1800" b="0" i="0" u="none" strike="noStrike" dirty="0">
              <a:solidFill>
                <a:srgbClr val="000000"/>
              </a:solidFill>
              <a:effectLst/>
              <a:latin typeface="Arial" panose="020B0604020202020204" pitchFamily="34" charset="0"/>
            </a:endParaRPr>
          </a:p>
          <a:p>
            <a:pPr rtl="0">
              <a:spcBef>
                <a:spcPts val="0"/>
              </a:spcBef>
              <a:spcAft>
                <a:spcPts val="0"/>
              </a:spcAft>
            </a:pPr>
            <a:r>
              <a:rPr lang="en-US" sz="1800" b="0" i="0" u="none" strike="noStrike" dirty="0">
                <a:solidFill>
                  <a:srgbClr val="000000"/>
                </a:solidFill>
                <a:effectLst/>
                <a:latin typeface="Arial" panose="020B0604020202020204" pitchFamily="34" charset="0"/>
              </a:rPr>
              <a:t>It is important to note that since this model cell line was engineered to express ICAM, it may not reflect natural ICAM expression.</a:t>
            </a:r>
          </a:p>
          <a:p>
            <a:pPr rtl="0">
              <a:spcBef>
                <a:spcPts val="0"/>
              </a:spcBef>
              <a:spcAft>
                <a:spcPts val="0"/>
              </a:spcAft>
            </a:pPr>
            <a:endParaRPr lang="en-US" sz="1800" b="0" i="0" u="none" strike="noStrike" dirty="0">
              <a:solidFill>
                <a:srgbClr val="000000"/>
              </a:solidFill>
              <a:effectLst/>
              <a:latin typeface="Arial" panose="020B0604020202020204" pitchFamily="34" charset="0"/>
            </a:endParaRPr>
          </a:p>
          <a:p>
            <a:pPr rtl="0">
              <a:spcBef>
                <a:spcPts val="0"/>
              </a:spcBef>
              <a:spcAft>
                <a:spcPts val="0"/>
              </a:spcAft>
            </a:pPr>
            <a:endParaRPr lang="en-US" sz="1800" b="0" i="0" u="none" strike="noStrike" dirty="0">
              <a:solidFill>
                <a:srgbClr val="000000"/>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57FB138E-8B1D-2C46-B9C1-0A26480F32FE}" type="slidenum">
              <a:rPr lang="en-US" smtClean="0"/>
              <a:t>8</a:t>
            </a:fld>
            <a:endParaRPr lang="en-US"/>
          </a:p>
        </p:txBody>
      </p:sp>
    </p:spTree>
    <p:extLst>
      <p:ext uri="{BB962C8B-B14F-4D97-AF65-F5344CB8AC3E}">
        <p14:creationId xmlns:p14="http://schemas.microsoft.com/office/powerpoint/2010/main" val="31618986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dirty="0">
                <a:solidFill>
                  <a:srgbClr val="000000"/>
                </a:solidFill>
                <a:effectLst/>
                <a:latin typeface="Arial" panose="020B0604020202020204" pitchFamily="34" charset="0"/>
              </a:rPr>
              <a:t>To address this issue, we next verified exosome delivery to actual endothelial cells. These cells express PECAM-1 naturally and therefore, we tested our PECAM targeted exosomes.</a:t>
            </a:r>
          </a:p>
          <a:p>
            <a:endParaRPr lang="en-US" sz="1800" b="0" i="0" u="none" strike="noStrike" dirty="0">
              <a:solidFill>
                <a:srgbClr val="000000"/>
              </a:solidFill>
              <a:effectLst/>
              <a:latin typeface="Arial" panose="020B0604020202020204" pitchFamily="34" charset="0"/>
            </a:endParaRPr>
          </a:p>
          <a:p>
            <a:r>
              <a:rPr lang="en-US" sz="1800" b="0" i="0" u="none" strike="noStrike" dirty="0">
                <a:solidFill>
                  <a:srgbClr val="000000"/>
                </a:solidFill>
                <a:effectLst/>
                <a:latin typeface="Arial" panose="020B0604020202020204" pitchFamily="34" charset="0"/>
              </a:rPr>
              <a:t>Similarly to our in vitro ICAM delivery experiment, our negative control of untargeted exosomes showed no increase in GFP uptake; however, our targeted exosomes resulted in increased GFP fluorescence within the endothelial cells, as seen on this plot once again.</a:t>
            </a:r>
            <a:endParaRPr lang="en-US" dirty="0"/>
          </a:p>
        </p:txBody>
      </p:sp>
      <p:sp>
        <p:nvSpPr>
          <p:cNvPr id="4" name="Slide Number Placeholder 3"/>
          <p:cNvSpPr>
            <a:spLocks noGrp="1"/>
          </p:cNvSpPr>
          <p:nvPr>
            <p:ph type="sldNum" sz="quarter" idx="5"/>
          </p:nvPr>
        </p:nvSpPr>
        <p:spPr/>
        <p:txBody>
          <a:bodyPr/>
          <a:lstStyle/>
          <a:p>
            <a:fld id="{57FB138E-8B1D-2C46-B9C1-0A26480F32FE}" type="slidenum">
              <a:rPr lang="en-US" smtClean="0"/>
              <a:t>9</a:t>
            </a:fld>
            <a:endParaRPr lang="en-US"/>
          </a:p>
        </p:txBody>
      </p:sp>
    </p:spTree>
    <p:extLst>
      <p:ext uri="{BB962C8B-B14F-4D97-AF65-F5344CB8AC3E}">
        <p14:creationId xmlns:p14="http://schemas.microsoft.com/office/powerpoint/2010/main" val="14688865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Now that we had seen increased delivery in vitro, we tested if our method could increase delivery in vivo as well.</a:t>
            </a:r>
          </a:p>
          <a:p>
            <a:pPr rtl="0">
              <a:spcBef>
                <a:spcPts val="0"/>
              </a:spcBef>
              <a:spcAft>
                <a:spcPts val="0"/>
              </a:spcAft>
            </a:pPr>
            <a:endParaRPr lang="en-US" sz="1800" b="0" i="0" u="none" strike="noStrike" dirty="0">
              <a:solidFill>
                <a:srgbClr val="000000"/>
              </a:solidFill>
              <a:effectLst/>
              <a:latin typeface="Arial" panose="020B0604020202020204" pitchFamily="34" charset="0"/>
            </a:endParaRPr>
          </a:p>
          <a:p>
            <a:pPr rtl="0">
              <a:spcBef>
                <a:spcPts val="0"/>
              </a:spcBef>
              <a:spcAft>
                <a:spcPts val="0"/>
              </a:spcAft>
            </a:pPr>
            <a:r>
              <a:rPr lang="en-US" sz="1800" b="0" i="0" u="none" strike="noStrike" dirty="0">
                <a:solidFill>
                  <a:srgbClr val="000000"/>
                </a:solidFill>
                <a:effectLst/>
                <a:latin typeface="Arial" panose="020B0604020202020204" pitchFamily="34" charset="0"/>
              </a:rPr>
              <a:t>For</a:t>
            </a:r>
            <a:r>
              <a:rPr lang="en-US" sz="1800" b="0" i="1" u="none" strike="noStrike" dirty="0">
                <a:solidFill>
                  <a:srgbClr val="000000"/>
                </a:solidFill>
                <a:effectLst/>
                <a:latin typeface="Arial" panose="020B0604020202020204" pitchFamily="34" charset="0"/>
              </a:rPr>
              <a:t> in vivo</a:t>
            </a:r>
            <a:r>
              <a:rPr lang="en-US" sz="1800" b="0" i="0" u="none" strike="noStrike" dirty="0">
                <a:solidFill>
                  <a:srgbClr val="000000"/>
                </a:solidFill>
                <a:effectLst/>
                <a:latin typeface="Arial" panose="020B0604020202020204" pitchFamily="34" charset="0"/>
              </a:rPr>
              <a:t> study, we dosed mice with I-125 labeled untargeted and targeted exosomes. Blood was drawn at 5, 30, and 60 minutes and it was observed that the exosomes cleared very quickly from the bloodstream, as expected.</a:t>
            </a:r>
            <a:endParaRPr lang="en-US" b="0" dirty="0">
              <a:effectLst/>
            </a:endParaRPr>
          </a:p>
          <a:p>
            <a:pPr rtl="0">
              <a:spcBef>
                <a:spcPts val="0"/>
              </a:spcBef>
              <a:spcAft>
                <a:spcPts val="0"/>
              </a:spcAft>
            </a:pPr>
            <a:br>
              <a:rPr lang="en-US" b="0" dirty="0">
                <a:effectLst/>
              </a:rPr>
            </a:br>
            <a:r>
              <a:rPr lang="en-US" sz="1800" b="0" i="0" u="none" strike="noStrike" dirty="0">
                <a:solidFill>
                  <a:srgbClr val="000000"/>
                </a:solidFill>
                <a:effectLst/>
                <a:latin typeface="Arial" panose="020B0604020202020204" pitchFamily="34" charset="0"/>
              </a:rPr>
              <a:t>Organs were harvested at the 60-minute time point as well, and the percent of injected dose in each organ was measured.</a:t>
            </a:r>
          </a:p>
          <a:p>
            <a:pPr rtl="0">
              <a:spcBef>
                <a:spcPts val="0"/>
              </a:spcBef>
              <a:spcAft>
                <a:spcPts val="0"/>
              </a:spcAft>
            </a:pPr>
            <a:endParaRPr lang="en-US" sz="1800" b="0" i="0" u="none" strike="noStrike" dirty="0">
              <a:solidFill>
                <a:srgbClr val="000000"/>
              </a:solidFill>
              <a:effectLst/>
              <a:latin typeface="Arial" panose="020B0604020202020204" pitchFamily="34" charset="0"/>
            </a:endParaRPr>
          </a:p>
          <a:p>
            <a:pPr rtl="0">
              <a:spcBef>
                <a:spcPts val="0"/>
              </a:spcBef>
              <a:spcAft>
                <a:spcPts val="0"/>
              </a:spcAft>
            </a:pPr>
            <a:r>
              <a:rPr lang="en-US" sz="1800" b="0" i="0" u="none" strike="noStrike" dirty="0">
                <a:solidFill>
                  <a:srgbClr val="000000"/>
                </a:solidFill>
                <a:effectLst/>
                <a:latin typeface="Arial" panose="020B0604020202020204" pitchFamily="34" charset="0"/>
              </a:rPr>
              <a:t>Exosomes had significantly increased uptake in the lung, a highly vascularized organ, when compared to exosomes in the blood. ICAM targeting resulted in slightly higher uptake than PECAM in the lung.</a:t>
            </a:r>
            <a:endParaRPr lang="en-US" b="0" dirty="0">
              <a:effectLst/>
            </a:endParaRPr>
          </a:p>
          <a:p>
            <a:pPr rtl="0">
              <a:spcBef>
                <a:spcPts val="0"/>
              </a:spcBef>
              <a:spcAft>
                <a:spcPts val="0"/>
              </a:spcAft>
            </a:pPr>
            <a:br>
              <a:rPr lang="en-US" b="0" dirty="0">
                <a:effectLst/>
              </a:rPr>
            </a:br>
            <a:r>
              <a:rPr lang="en-US" sz="1800" b="0" i="0" u="none" strike="noStrike" dirty="0">
                <a:solidFill>
                  <a:srgbClr val="000000"/>
                </a:solidFill>
                <a:effectLst/>
                <a:latin typeface="Arial" panose="020B0604020202020204" pitchFamily="34" charset="0"/>
              </a:rPr>
              <a:t>In addition, we see an increase in exosome delivery in the kidney and heart, which are also endothelial-rich organs. PECAM and ICAM show different </a:t>
            </a:r>
            <a:endParaRPr lang="en-US" b="0" dirty="0">
              <a:effectLst/>
            </a:endParaRPr>
          </a:p>
        </p:txBody>
      </p:sp>
      <p:sp>
        <p:nvSpPr>
          <p:cNvPr id="4" name="Slide Number Placeholder 3"/>
          <p:cNvSpPr>
            <a:spLocks noGrp="1"/>
          </p:cNvSpPr>
          <p:nvPr>
            <p:ph type="sldNum" sz="quarter" idx="5"/>
          </p:nvPr>
        </p:nvSpPr>
        <p:spPr/>
        <p:txBody>
          <a:bodyPr/>
          <a:lstStyle/>
          <a:p>
            <a:fld id="{57FB138E-8B1D-2C46-B9C1-0A26480F32FE}" type="slidenum">
              <a:rPr lang="en-US" smtClean="0"/>
              <a:t>10</a:t>
            </a:fld>
            <a:endParaRPr lang="en-US"/>
          </a:p>
        </p:txBody>
      </p:sp>
    </p:spTree>
    <p:extLst>
      <p:ext uri="{BB962C8B-B14F-4D97-AF65-F5344CB8AC3E}">
        <p14:creationId xmlns:p14="http://schemas.microsoft.com/office/powerpoint/2010/main" val="19552490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Going forward, we intend on verifying specific delivery on a cellular level instead of the organ level</a:t>
            </a:r>
          </a:p>
          <a:p>
            <a:endParaRPr lang="en-US" dirty="0"/>
          </a:p>
          <a:p>
            <a:r>
              <a:rPr lang="en-US" dirty="0"/>
              <a:t>We are also in the process of evaluating if our </a:t>
            </a:r>
            <a:r>
              <a:rPr lang="en-US" dirty="0" err="1"/>
              <a:t>ExTAb</a:t>
            </a:r>
            <a:r>
              <a:rPr lang="en-US" dirty="0"/>
              <a:t> coated exosomes can delivery functional molecular cargo to target cells</a:t>
            </a:r>
          </a:p>
          <a:p>
            <a:endParaRPr lang="en-US" dirty="0"/>
          </a:p>
          <a:p>
            <a:r>
              <a:rPr lang="en-US" dirty="0"/>
              <a:t>And we look forward to exploring other target cells and organs for this versatile platform</a:t>
            </a:r>
          </a:p>
          <a:p>
            <a:endParaRPr lang="en-US" dirty="0"/>
          </a:p>
          <a:p>
            <a:r>
              <a:rPr lang="en-US" dirty="0"/>
              <a:t>Thank you</a:t>
            </a:r>
          </a:p>
        </p:txBody>
      </p:sp>
      <p:sp>
        <p:nvSpPr>
          <p:cNvPr id="4" name="Slide Number Placeholder 3"/>
          <p:cNvSpPr>
            <a:spLocks noGrp="1"/>
          </p:cNvSpPr>
          <p:nvPr>
            <p:ph type="sldNum" sz="quarter" idx="5"/>
          </p:nvPr>
        </p:nvSpPr>
        <p:spPr/>
        <p:txBody>
          <a:bodyPr/>
          <a:lstStyle/>
          <a:p>
            <a:fld id="{57FB138E-8B1D-2C46-B9C1-0A26480F32FE}" type="slidenum">
              <a:rPr lang="en-US" smtClean="0"/>
              <a:t>11</a:t>
            </a:fld>
            <a:endParaRPr lang="en-US"/>
          </a:p>
        </p:txBody>
      </p:sp>
    </p:spTree>
    <p:extLst>
      <p:ext uri="{BB962C8B-B14F-4D97-AF65-F5344CB8AC3E}">
        <p14:creationId xmlns:p14="http://schemas.microsoft.com/office/powerpoint/2010/main" val="6524814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FB138E-8B1D-2C46-B9C1-0A26480F32FE}" type="slidenum">
              <a:rPr lang="en-US" smtClean="0"/>
              <a:t>12</a:t>
            </a:fld>
            <a:endParaRPr lang="en-US"/>
          </a:p>
        </p:txBody>
      </p:sp>
    </p:spTree>
    <p:extLst>
      <p:ext uri="{BB962C8B-B14F-4D97-AF65-F5344CB8AC3E}">
        <p14:creationId xmlns:p14="http://schemas.microsoft.com/office/powerpoint/2010/main" val="26350443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315891"/>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4795566"/>
            <a:ext cx="9144000" cy="92184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11DB8CF-EFFC-4845-9EA2-F8C5F8AD05D8}" type="datetimeFigureOut">
              <a:rPr lang="en-US" smtClean="0"/>
              <a:t>3/25/23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94557F-EC01-4D9A-9CB6-CB3F35AE16EC}" type="slidenum">
              <a:rPr lang="en-US" smtClean="0"/>
              <a:t>‹#›</a:t>
            </a:fld>
            <a:endParaRPr lang="en-US"/>
          </a:p>
        </p:txBody>
      </p:sp>
      <p:sp>
        <p:nvSpPr>
          <p:cNvPr id="8" name="Rectangle 7"/>
          <p:cNvSpPr/>
          <p:nvPr userDrawn="1"/>
        </p:nvSpPr>
        <p:spPr>
          <a:xfrm>
            <a:off x="0" y="6176963"/>
            <a:ext cx="12192000" cy="801353"/>
          </a:xfrm>
          <a:prstGeom prst="rect">
            <a:avLst/>
          </a:prstGeom>
          <a:solidFill>
            <a:srgbClr val="0027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Logo&#10;&#10;Description automatically generated">
            <a:extLst>
              <a:ext uri="{FF2B5EF4-FFF2-40B4-BE49-F238E27FC236}">
                <a16:creationId xmlns:a16="http://schemas.microsoft.com/office/drawing/2014/main" id="{BF00FBE1-1A58-1A4C-828F-7B8FB66A21A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59207" y="842306"/>
            <a:ext cx="1473585" cy="1473585"/>
          </a:xfrm>
          <a:prstGeom prst="rect">
            <a:avLst/>
          </a:prstGeom>
        </p:spPr>
      </p:pic>
    </p:spTree>
    <p:extLst>
      <p:ext uri="{BB962C8B-B14F-4D97-AF65-F5344CB8AC3E}">
        <p14:creationId xmlns:p14="http://schemas.microsoft.com/office/powerpoint/2010/main" val="1960221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1DB8CF-EFFC-4845-9EA2-F8C5F8AD05D8}" type="datetimeFigureOut">
              <a:rPr lang="en-US" smtClean="0"/>
              <a:t>3/25/23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94557F-EC01-4D9A-9CB6-CB3F35AE16EC}" type="slidenum">
              <a:rPr lang="en-US" smtClean="0"/>
              <a:t>‹#›</a:t>
            </a:fld>
            <a:endParaRPr lang="en-US"/>
          </a:p>
        </p:txBody>
      </p:sp>
    </p:spTree>
    <p:extLst>
      <p:ext uri="{BB962C8B-B14F-4D97-AF65-F5344CB8AC3E}">
        <p14:creationId xmlns:p14="http://schemas.microsoft.com/office/powerpoint/2010/main" val="238416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11DB8CF-EFFC-4845-9EA2-F8C5F8AD05D8}" type="datetimeFigureOut">
              <a:rPr lang="en-US" smtClean="0"/>
              <a:t>3/25/23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94557F-EC01-4D9A-9CB6-CB3F35AE16EC}" type="slidenum">
              <a:rPr lang="en-US" smtClean="0"/>
              <a:t>‹#›</a:t>
            </a:fld>
            <a:endParaRPr lang="en-US"/>
          </a:p>
        </p:txBody>
      </p:sp>
    </p:spTree>
    <p:extLst>
      <p:ext uri="{BB962C8B-B14F-4D97-AF65-F5344CB8AC3E}">
        <p14:creationId xmlns:p14="http://schemas.microsoft.com/office/powerpoint/2010/main" val="14296294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11DB8CF-EFFC-4845-9EA2-F8C5F8AD05D8}" type="datetimeFigureOut">
              <a:rPr lang="en-US" smtClean="0"/>
              <a:t>3/25/23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94557F-EC01-4D9A-9CB6-CB3F35AE16EC}" type="slidenum">
              <a:rPr lang="en-US" smtClean="0"/>
              <a:t>‹#›</a:t>
            </a:fld>
            <a:endParaRPr lang="en-US"/>
          </a:p>
        </p:txBody>
      </p:sp>
    </p:spTree>
    <p:extLst>
      <p:ext uri="{BB962C8B-B14F-4D97-AF65-F5344CB8AC3E}">
        <p14:creationId xmlns:p14="http://schemas.microsoft.com/office/powerpoint/2010/main" val="2590836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11DB8CF-EFFC-4845-9EA2-F8C5F8AD05D8}" type="datetimeFigureOut">
              <a:rPr lang="en-US" smtClean="0"/>
              <a:t>3/25/23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94557F-EC01-4D9A-9CB6-CB3F35AE16EC}" type="slidenum">
              <a:rPr lang="en-US" smtClean="0"/>
              <a:t>‹#›</a:t>
            </a:fld>
            <a:endParaRPr lang="en-US"/>
          </a:p>
        </p:txBody>
      </p:sp>
    </p:spTree>
    <p:extLst>
      <p:ext uri="{BB962C8B-B14F-4D97-AF65-F5344CB8AC3E}">
        <p14:creationId xmlns:p14="http://schemas.microsoft.com/office/powerpoint/2010/main" val="41394641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1DB8CF-EFFC-4845-9EA2-F8C5F8AD05D8}" type="datetimeFigureOut">
              <a:rPr lang="en-US" smtClean="0"/>
              <a:t>3/25/23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94557F-EC01-4D9A-9CB6-CB3F35AE16EC}" type="slidenum">
              <a:rPr lang="en-US" smtClean="0"/>
              <a:t>‹#›</a:t>
            </a:fld>
            <a:endParaRPr lang="en-US"/>
          </a:p>
        </p:txBody>
      </p:sp>
    </p:spTree>
    <p:extLst>
      <p:ext uri="{BB962C8B-B14F-4D97-AF65-F5344CB8AC3E}">
        <p14:creationId xmlns:p14="http://schemas.microsoft.com/office/powerpoint/2010/main" val="414778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1DB8CF-EFFC-4845-9EA2-F8C5F8AD05D8}" type="datetimeFigureOut">
              <a:rPr lang="en-US" smtClean="0"/>
              <a:t>3/25/23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94557F-EC01-4D9A-9CB6-CB3F35AE16EC}" type="slidenum">
              <a:rPr lang="en-US" smtClean="0"/>
              <a:t>‹#›</a:t>
            </a:fld>
            <a:endParaRPr lang="en-US"/>
          </a:p>
        </p:txBody>
      </p:sp>
    </p:spTree>
    <p:extLst>
      <p:ext uri="{BB962C8B-B14F-4D97-AF65-F5344CB8AC3E}">
        <p14:creationId xmlns:p14="http://schemas.microsoft.com/office/powerpoint/2010/main" val="3826126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11DB8CF-EFFC-4845-9EA2-F8C5F8AD05D8}" type="datetimeFigureOut">
              <a:rPr lang="en-US" smtClean="0"/>
              <a:t>3/25/23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94557F-EC01-4D9A-9CB6-CB3F35AE16EC}" type="slidenum">
              <a:rPr lang="en-US" smtClean="0"/>
              <a:t>‹#›</a:t>
            </a:fld>
            <a:endParaRPr lang="en-US"/>
          </a:p>
        </p:txBody>
      </p:sp>
    </p:spTree>
    <p:extLst>
      <p:ext uri="{BB962C8B-B14F-4D97-AF65-F5344CB8AC3E}">
        <p14:creationId xmlns:p14="http://schemas.microsoft.com/office/powerpoint/2010/main" val="39942270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11DB8CF-EFFC-4845-9EA2-F8C5F8AD05D8}" type="datetimeFigureOut">
              <a:rPr lang="en-US" smtClean="0"/>
              <a:t>3/25/23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94557F-EC01-4D9A-9CB6-CB3F35AE16EC}" type="slidenum">
              <a:rPr lang="en-US" smtClean="0"/>
              <a:t>‹#›</a:t>
            </a:fld>
            <a:endParaRPr lang="en-US"/>
          </a:p>
        </p:txBody>
      </p:sp>
    </p:spTree>
    <p:extLst>
      <p:ext uri="{BB962C8B-B14F-4D97-AF65-F5344CB8AC3E}">
        <p14:creationId xmlns:p14="http://schemas.microsoft.com/office/powerpoint/2010/main" val="1908330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1DB8CF-EFFC-4845-9EA2-F8C5F8AD05D8}" type="datetimeFigureOut">
              <a:rPr lang="en-US" smtClean="0"/>
              <a:t>3/25/23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94557F-EC01-4D9A-9CB6-CB3F35AE16EC}" type="slidenum">
              <a:rPr lang="en-US" smtClean="0"/>
              <a:t>‹#›</a:t>
            </a:fld>
            <a:endParaRPr lang="en-US"/>
          </a:p>
        </p:txBody>
      </p:sp>
    </p:spTree>
    <p:extLst>
      <p:ext uri="{BB962C8B-B14F-4D97-AF65-F5344CB8AC3E}">
        <p14:creationId xmlns:p14="http://schemas.microsoft.com/office/powerpoint/2010/main" val="14841627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1DB8CF-EFFC-4845-9EA2-F8C5F8AD05D8}" type="datetimeFigureOut">
              <a:rPr lang="en-US" smtClean="0"/>
              <a:t>3/25/23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94557F-EC01-4D9A-9CB6-CB3F35AE16EC}" type="slidenum">
              <a:rPr lang="en-US" smtClean="0"/>
              <a:t>‹#›</a:t>
            </a:fld>
            <a:endParaRPr lang="en-US"/>
          </a:p>
        </p:txBody>
      </p:sp>
    </p:spTree>
    <p:extLst>
      <p:ext uri="{BB962C8B-B14F-4D97-AF65-F5344CB8AC3E}">
        <p14:creationId xmlns:p14="http://schemas.microsoft.com/office/powerpoint/2010/main" val="4070727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6176963"/>
            <a:ext cx="12192000" cy="801353"/>
          </a:xfrm>
          <a:prstGeom prst="rect">
            <a:avLst/>
          </a:prstGeom>
          <a:solidFill>
            <a:srgbClr val="0027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a:solidFill>
                  <a:schemeClr val="tx1">
                    <a:tint val="75000"/>
                  </a:schemeClr>
                </a:solidFill>
                <a:latin typeface="IBM Plex Sans" panose="020B0503050203000203" pitchFamily="34" charset="0"/>
              </a:defRPr>
            </a:lvl1pPr>
          </a:lstStyle>
          <a:p>
            <a:fld id="{811DB8CF-EFFC-4845-9EA2-F8C5F8AD05D8}" type="datetimeFigureOut">
              <a:rPr lang="en-US" smtClean="0"/>
              <a:pPr/>
              <a:t>3/25/23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75000"/>
                  </a:schemeClr>
                </a:solidFill>
                <a:latin typeface="IBM Plex Sans" panose="020B0503050203000203" pitchFamily="34" charset="0"/>
              </a:defRPr>
            </a:lvl1pPr>
          </a:lstStyle>
          <a:p>
            <a:endParaRPr lang="en-US"/>
          </a:p>
        </p:txBody>
      </p:sp>
      <p:sp>
        <p:nvSpPr>
          <p:cNvPr id="6" name="Slide Number Placeholder 5"/>
          <p:cNvSpPr>
            <a:spLocks noGrp="1"/>
          </p:cNvSpPr>
          <p:nvPr>
            <p:ph type="sldNum" sz="quarter" idx="4"/>
          </p:nvPr>
        </p:nvSpPr>
        <p:spPr>
          <a:xfrm>
            <a:off x="8610600" y="6356350"/>
            <a:ext cx="2034941" cy="365125"/>
          </a:xfrm>
          <a:prstGeom prst="rect">
            <a:avLst/>
          </a:prstGeom>
        </p:spPr>
        <p:txBody>
          <a:bodyPr vert="horz" lIns="91440" tIns="45720" rIns="91440" bIns="45720" rtlCol="0" anchor="ctr"/>
          <a:lstStyle>
            <a:lvl1pPr algn="r">
              <a:defRPr sz="1000">
                <a:solidFill>
                  <a:schemeClr val="tx1">
                    <a:tint val="75000"/>
                  </a:schemeClr>
                </a:solidFill>
                <a:latin typeface="IBM Plex Sans" panose="020B0503050203000203" pitchFamily="34" charset="0"/>
              </a:defRPr>
            </a:lvl1pPr>
          </a:lstStyle>
          <a:p>
            <a:fld id="{6394557F-EC01-4D9A-9CB6-CB3F35AE16EC}" type="slidenum">
              <a:rPr lang="en-US" smtClean="0"/>
              <a:pPr/>
              <a:t>‹#›</a:t>
            </a:fld>
            <a:endParaRPr lang="en-US"/>
          </a:p>
        </p:txBody>
      </p:sp>
      <p:pic>
        <p:nvPicPr>
          <p:cNvPr id="12" name="Picture 11" descr="Logo&#10;&#10;Description automatically generated">
            <a:extLst>
              <a:ext uri="{FF2B5EF4-FFF2-40B4-BE49-F238E27FC236}">
                <a16:creationId xmlns:a16="http://schemas.microsoft.com/office/drawing/2014/main" id="{7CE4D794-CE45-F340-B482-C66BB1CE04C7}"/>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0745304" y="6184900"/>
            <a:ext cx="673100" cy="673100"/>
          </a:xfrm>
          <a:prstGeom prst="rect">
            <a:avLst/>
          </a:prstGeom>
        </p:spPr>
      </p:pic>
    </p:spTree>
    <p:extLst>
      <p:ext uri="{BB962C8B-B14F-4D97-AF65-F5344CB8AC3E}">
        <p14:creationId xmlns:p14="http://schemas.microsoft.com/office/powerpoint/2010/main" val="13978835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b="1" kern="1200">
          <a:solidFill>
            <a:schemeClr val="tx1"/>
          </a:solidFill>
          <a:latin typeface="IBM Plex Sans" panose="020B050305020300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10.png"/><Relationship Id="rId3" Type="http://schemas.openxmlformats.org/officeDocument/2006/relationships/image" Target="../media/image13.png"/><Relationship Id="rId7" Type="http://schemas.openxmlformats.org/officeDocument/2006/relationships/image" Target="../media/image15.png"/><Relationship Id="rId12"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microsoft.com/office/2007/relationships/hdphoto" Target="../media/hdphoto3.wdp"/><Relationship Id="rId11" Type="http://schemas.openxmlformats.org/officeDocument/2006/relationships/image" Target="../media/image18.png"/><Relationship Id="rId5" Type="http://schemas.openxmlformats.org/officeDocument/2006/relationships/image" Target="../media/image14.png"/><Relationship Id="rId15" Type="http://schemas.openxmlformats.org/officeDocument/2006/relationships/image" Target="../media/image12.png"/><Relationship Id="rId10" Type="http://schemas.microsoft.com/office/2007/relationships/hdphoto" Target="../media/hdphoto4.wdp"/><Relationship Id="rId4" Type="http://schemas.microsoft.com/office/2007/relationships/hdphoto" Target="../media/hdphoto2.wdp"/><Relationship Id="rId9" Type="http://schemas.openxmlformats.org/officeDocument/2006/relationships/image" Target="../media/image17.png"/><Relationship Id="rId14" Type="http://schemas.openxmlformats.org/officeDocument/2006/relationships/image" Target="../media/image11.svg"/></Relationships>
</file>

<file path=ppt/slides/_rels/slide4.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19.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18" Type="http://schemas.openxmlformats.org/officeDocument/2006/relationships/image" Target="../media/image10.png"/><Relationship Id="rId3" Type="http://schemas.openxmlformats.org/officeDocument/2006/relationships/image" Target="../media/image22.png"/><Relationship Id="rId7" Type="http://schemas.openxmlformats.org/officeDocument/2006/relationships/image" Target="../media/image23.png"/><Relationship Id="rId12" Type="http://schemas.openxmlformats.org/officeDocument/2006/relationships/image" Target="../media/image28.png"/><Relationship Id="rId17" Type="http://schemas.openxmlformats.org/officeDocument/2006/relationships/image" Target="../media/image12.png"/><Relationship Id="rId2" Type="http://schemas.openxmlformats.org/officeDocument/2006/relationships/notesSlide" Target="../notesSlides/notesSlide5.xml"/><Relationship Id="rId16" Type="http://schemas.openxmlformats.org/officeDocument/2006/relationships/image" Target="../media/image9.png"/><Relationship Id="rId1" Type="http://schemas.openxmlformats.org/officeDocument/2006/relationships/slideLayout" Target="../slideLayouts/slideLayout2.xml"/><Relationship Id="rId6" Type="http://schemas.microsoft.com/office/2007/relationships/hdphoto" Target="../media/hdphoto7.wdp"/><Relationship Id="rId11" Type="http://schemas.openxmlformats.org/officeDocument/2006/relationships/image" Target="../media/image27.png"/><Relationship Id="rId5" Type="http://schemas.microsoft.com/office/2007/relationships/hdphoto" Target="../media/hdphoto6.wdp"/><Relationship Id="rId15" Type="http://schemas.openxmlformats.org/officeDocument/2006/relationships/image" Target="../media/image31.png"/><Relationship Id="rId10" Type="http://schemas.openxmlformats.org/officeDocument/2006/relationships/image" Target="../media/image26.png"/><Relationship Id="rId19" Type="http://schemas.openxmlformats.org/officeDocument/2006/relationships/image" Target="../media/image11.svg"/><Relationship Id="rId4" Type="http://schemas.microsoft.com/office/2007/relationships/hdphoto" Target="../media/hdphoto5.wdp"/><Relationship Id="rId9" Type="http://schemas.openxmlformats.org/officeDocument/2006/relationships/image" Target="../media/image25.png"/><Relationship Id="rId14" Type="http://schemas.openxmlformats.org/officeDocument/2006/relationships/image" Target="../media/image30.png"/></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2.pn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10" Type="http://schemas.openxmlformats.org/officeDocument/2006/relationships/image" Target="../media/image12.png"/><Relationship Id="rId4" Type="http://schemas.openxmlformats.org/officeDocument/2006/relationships/image" Target="../media/image33.png"/><Relationship Id="rId9" Type="http://schemas.openxmlformats.org/officeDocument/2006/relationships/image" Target="../media/image11.svg"/></Relationships>
</file>

<file path=ppt/slides/_rels/slide7.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9.png"/><Relationship Id="rId11" Type="http://schemas.openxmlformats.org/officeDocument/2006/relationships/image" Target="../media/image11.svg"/><Relationship Id="rId5" Type="http://schemas.openxmlformats.org/officeDocument/2006/relationships/image" Target="../media/image38.png"/><Relationship Id="rId10" Type="http://schemas.openxmlformats.org/officeDocument/2006/relationships/image" Target="../media/image10.png"/><Relationship Id="rId4" Type="http://schemas.openxmlformats.org/officeDocument/2006/relationships/image" Target="../media/image37.png"/><Relationship Id="rId9" Type="http://schemas.openxmlformats.org/officeDocument/2006/relationships/image" Target="../media/image9.png"/></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48.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4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5.png"/><Relationship Id="rId11" Type="http://schemas.openxmlformats.org/officeDocument/2006/relationships/image" Target="../media/image12.png"/><Relationship Id="rId5" Type="http://schemas.openxmlformats.org/officeDocument/2006/relationships/image" Target="../media/image44.png"/><Relationship Id="rId10" Type="http://schemas.openxmlformats.org/officeDocument/2006/relationships/image" Target="../media/image11.svg"/><Relationship Id="rId4" Type="http://schemas.openxmlformats.org/officeDocument/2006/relationships/image" Target="../media/image43.png"/><Relationship Id="rId9" Type="http://schemas.openxmlformats.org/officeDocument/2006/relationships/image" Target="../media/image10.png"/></Relationships>
</file>

<file path=ppt/slides/_rels/slide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42.png"/><Relationship Id="rId7" Type="http://schemas.openxmlformats.org/officeDocument/2006/relationships/image" Target="../media/image11.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48.png"/><Relationship Id="rId4" Type="http://schemas.openxmlformats.org/officeDocument/2006/relationships/image" Target="../media/image49.png"/><Relationship Id="rId9" Type="http://schemas.openxmlformats.org/officeDocument/2006/relationships/image" Target="../media/image47.png"/></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3.png"/><Relationship Id="rId11" Type="http://schemas.openxmlformats.org/officeDocument/2006/relationships/image" Target="../media/image12.png"/><Relationship Id="rId5" Type="http://schemas.openxmlformats.org/officeDocument/2006/relationships/image" Target="../media/image52.png"/><Relationship Id="rId10" Type="http://schemas.openxmlformats.org/officeDocument/2006/relationships/image" Target="../media/image11.svg"/><Relationship Id="rId4" Type="http://schemas.openxmlformats.org/officeDocument/2006/relationships/image" Target="../media/image51.png"/><Relationship Id="rId9"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5.emf"/><Relationship Id="rId7"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6.emf"/><Relationship Id="rId11" Type="http://schemas.openxmlformats.org/officeDocument/2006/relationships/image" Target="../media/image57.png"/><Relationship Id="rId5" Type="http://schemas.openxmlformats.org/officeDocument/2006/relationships/image" Target="../media/image51.png"/><Relationship Id="rId10" Type="http://schemas.openxmlformats.org/officeDocument/2006/relationships/image" Target="../media/image12.png"/><Relationship Id="rId4" Type="http://schemas.openxmlformats.org/officeDocument/2006/relationships/image" Target="../media/image50.png"/><Relationship Id="rId9" Type="http://schemas.openxmlformats.org/officeDocument/2006/relationships/image" Target="../media/image11.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8" name="Rectangle 29">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harbor, sale&#10;&#10;Description automatically generated">
            <a:extLst>
              <a:ext uri="{FF2B5EF4-FFF2-40B4-BE49-F238E27FC236}">
                <a16:creationId xmlns:a16="http://schemas.microsoft.com/office/drawing/2014/main" id="{CBF4F963-6760-1B82-D157-9C96B96F260E}"/>
              </a:ext>
            </a:extLst>
          </p:cNvPr>
          <p:cNvPicPr>
            <a:picLocks noChangeAspect="1"/>
          </p:cNvPicPr>
          <p:nvPr/>
        </p:nvPicPr>
        <p:blipFill rotWithShape="1">
          <a:blip r:embed="rId3">
            <a:alphaModFix amt="70000"/>
            <a:extLst>
              <a:ext uri="{BEBA8EAE-BF5A-486C-A8C5-ECC9F3942E4B}">
                <a14:imgProps xmlns:a14="http://schemas.microsoft.com/office/drawing/2010/main">
                  <a14:imgLayer r:embed="rId4">
                    <a14:imgEffect>
                      <a14:sharpenSoften amount="-25000"/>
                    </a14:imgEffect>
                    <a14:imgEffect>
                      <a14:colorTemperature colorTemp="5300"/>
                    </a14:imgEffect>
                    <a14:imgEffect>
                      <a14:brightnessContrast bright="-40000" contrast="20000"/>
                    </a14:imgEffect>
                  </a14:imgLayer>
                </a14:imgProps>
              </a:ext>
              <a:ext uri="{28A0092B-C50C-407E-A947-70E740481C1C}">
                <a14:useLocalDpi xmlns:a14="http://schemas.microsoft.com/office/drawing/2010/main" val="0"/>
              </a:ext>
            </a:extLst>
          </a:blip>
          <a:srcRect b="13006"/>
          <a:stretch/>
        </p:blipFill>
        <p:spPr>
          <a:xfrm>
            <a:off x="-3048" y="0"/>
            <a:ext cx="12191999" cy="5966085"/>
          </a:xfrm>
          <a:prstGeom prst="rect">
            <a:avLst/>
          </a:prstGeom>
        </p:spPr>
      </p:pic>
      <p:sp>
        <p:nvSpPr>
          <p:cNvPr id="59" name="Rectangle 31">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en-US" sz="5200">
                <a:solidFill>
                  <a:srgbClr val="FFFFFF"/>
                </a:solidFill>
              </a:rPr>
              <a:t>Targeting human exosomes via bispecific antibody platform</a:t>
            </a:r>
          </a:p>
        </p:txBody>
      </p:sp>
      <p:sp>
        <p:nvSpPr>
          <p:cNvPr id="3" name="Subtitle 2"/>
          <p:cNvSpPr>
            <a:spLocks noGrp="1"/>
          </p:cNvSpPr>
          <p:nvPr>
            <p:ph type="subTitle" idx="1"/>
          </p:nvPr>
        </p:nvSpPr>
        <p:spPr>
          <a:xfrm>
            <a:off x="1100051" y="4072043"/>
            <a:ext cx="10058400" cy="1282707"/>
          </a:xfrm>
          <a:effectLst>
            <a:outerShdw blurRad="50800" dist="38100" dir="2700000" algn="tl" rotWithShape="0">
              <a:prstClr val="black">
                <a:alpha val="40000"/>
              </a:prstClr>
            </a:outerShdw>
          </a:effectLst>
        </p:spPr>
        <p:txBody>
          <a:bodyPr>
            <a:normAutofit/>
          </a:bodyPr>
          <a:lstStyle/>
          <a:p>
            <a:r>
              <a:rPr lang="en-US" dirty="0">
                <a:solidFill>
                  <a:srgbClr val="FFFFFF"/>
                </a:solidFill>
              </a:rPr>
              <a:t>Kaitlyn Pierpont, Boya Zhang, Sachith Vidanapathirana, Colin Greineder</a:t>
            </a:r>
          </a:p>
        </p:txBody>
      </p:sp>
      <p:sp>
        <p:nvSpPr>
          <p:cNvPr id="15" name="Rectangle 14">
            <a:extLst>
              <a:ext uri="{FF2B5EF4-FFF2-40B4-BE49-F238E27FC236}">
                <a16:creationId xmlns:a16="http://schemas.microsoft.com/office/drawing/2014/main" id="{E3AB1298-D425-9402-39A5-558F975C7B20}"/>
              </a:ext>
            </a:extLst>
          </p:cNvPr>
          <p:cNvSpPr/>
          <p:nvPr/>
        </p:nvSpPr>
        <p:spPr>
          <a:xfrm>
            <a:off x="0" y="5966085"/>
            <a:ext cx="12192000" cy="10636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a:extLst>
              <a:ext uri="{FF2B5EF4-FFF2-40B4-BE49-F238E27FC236}">
                <a16:creationId xmlns:a16="http://schemas.microsoft.com/office/drawing/2014/main" id="{B6BAF9D3-BC4F-C518-655F-FB47956AFA2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25099" y="6062960"/>
            <a:ext cx="2500309" cy="805601"/>
          </a:xfrm>
          <a:prstGeom prst="rect">
            <a:avLst/>
          </a:prstGeom>
        </p:spPr>
      </p:pic>
      <p:pic>
        <p:nvPicPr>
          <p:cNvPr id="26" name="Picture 25" descr="A picture containing text, outdoor, sign, tableware&#10;&#10;Description automatically generated">
            <a:extLst>
              <a:ext uri="{FF2B5EF4-FFF2-40B4-BE49-F238E27FC236}">
                <a16:creationId xmlns:a16="http://schemas.microsoft.com/office/drawing/2014/main" id="{09382423-C378-0D60-04BF-A499215FE51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70429" y="6175092"/>
            <a:ext cx="4651214" cy="555676"/>
          </a:xfrm>
          <a:prstGeom prst="rect">
            <a:avLst/>
          </a:prstGeom>
        </p:spPr>
      </p:pic>
      <p:pic>
        <p:nvPicPr>
          <p:cNvPr id="31" name="Picture 30" descr="Text&#10;&#10;Description automatically generated with low confidence">
            <a:extLst>
              <a:ext uri="{FF2B5EF4-FFF2-40B4-BE49-F238E27FC236}">
                <a16:creationId xmlns:a16="http://schemas.microsoft.com/office/drawing/2014/main" id="{B7479949-68F0-8E30-6080-EA9ECEF57DC4}"/>
              </a:ext>
            </a:extLst>
          </p:cNvPr>
          <p:cNvPicPr>
            <a:picLocks noChangeAspect="1"/>
          </p:cNvPicPr>
          <p:nvPr/>
        </p:nvPicPr>
        <p:blipFill rotWithShape="1">
          <a:blip r:embed="rId8">
            <a:extLst>
              <a:ext uri="{28A0092B-C50C-407E-A947-70E740481C1C}">
                <a14:useLocalDpi xmlns:a14="http://schemas.microsoft.com/office/drawing/2010/main" val="0"/>
              </a:ext>
            </a:extLst>
          </a:blip>
          <a:srcRect l="19939" t="-12615"/>
          <a:stretch/>
        </p:blipFill>
        <p:spPr>
          <a:xfrm>
            <a:off x="7959998" y="6054186"/>
            <a:ext cx="3700012" cy="676582"/>
          </a:xfrm>
          <a:prstGeom prst="rect">
            <a:avLst/>
          </a:prstGeom>
        </p:spPr>
      </p:pic>
    </p:spTree>
    <p:extLst>
      <p:ext uri="{BB962C8B-B14F-4D97-AF65-F5344CB8AC3E}">
        <p14:creationId xmlns:p14="http://schemas.microsoft.com/office/powerpoint/2010/main" val="33762768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8358" y="239375"/>
            <a:ext cx="10515600" cy="1325563"/>
          </a:xfrm>
        </p:spPr>
        <p:txBody>
          <a:bodyPr/>
          <a:lstStyle/>
          <a:p>
            <a:r>
              <a:rPr lang="en-US" dirty="0"/>
              <a:t>Exosomes are nature’s messengers</a:t>
            </a:r>
          </a:p>
        </p:txBody>
      </p:sp>
      <p:pic>
        <p:nvPicPr>
          <p:cNvPr id="4" name="Picture 3">
            <a:extLst>
              <a:ext uri="{FF2B5EF4-FFF2-40B4-BE49-F238E27FC236}">
                <a16:creationId xmlns:a16="http://schemas.microsoft.com/office/drawing/2014/main" id="{9FBDD479-6778-FDA4-E5B5-D87041A9EBF4}"/>
              </a:ext>
            </a:extLst>
          </p:cNvPr>
          <p:cNvPicPr>
            <a:picLocks noChangeAspect="1"/>
          </p:cNvPicPr>
          <p:nvPr/>
        </p:nvPicPr>
        <p:blipFill rotWithShape="1">
          <a:blip r:embed="rId3"/>
          <a:srcRect r="57834"/>
          <a:stretch/>
        </p:blipFill>
        <p:spPr>
          <a:xfrm>
            <a:off x="958121" y="1690716"/>
            <a:ext cx="4498300" cy="4018702"/>
          </a:xfrm>
          <a:prstGeom prst="rect">
            <a:avLst/>
          </a:prstGeom>
        </p:spPr>
      </p:pic>
      <p:sp>
        <p:nvSpPr>
          <p:cNvPr id="5" name="TextBox 4">
            <a:extLst>
              <a:ext uri="{FF2B5EF4-FFF2-40B4-BE49-F238E27FC236}">
                <a16:creationId xmlns:a16="http://schemas.microsoft.com/office/drawing/2014/main" id="{D6E11026-E9E1-A50F-DE90-09A444AAD1A5}"/>
              </a:ext>
            </a:extLst>
          </p:cNvPr>
          <p:cNvSpPr txBox="1"/>
          <p:nvPr/>
        </p:nvSpPr>
        <p:spPr>
          <a:xfrm>
            <a:off x="9775538" y="5912630"/>
            <a:ext cx="2416462" cy="230832"/>
          </a:xfrm>
          <a:prstGeom prst="rect">
            <a:avLst/>
          </a:prstGeom>
          <a:noFill/>
        </p:spPr>
        <p:txBody>
          <a:bodyPr wrap="square" rtlCol="0">
            <a:spAutoFit/>
          </a:bodyPr>
          <a:lstStyle/>
          <a:p>
            <a:r>
              <a:rPr lang="en-US" sz="900" b="0" i="0" dirty="0">
                <a:solidFill>
                  <a:srgbClr val="222222"/>
                </a:solidFill>
                <a:effectLst/>
                <a:latin typeface="-apple-system"/>
              </a:rPr>
              <a:t>Herrmann, I.K., et al.. </a:t>
            </a:r>
            <a:r>
              <a:rPr lang="en-US" sz="900" b="0" i="1" dirty="0">
                <a:solidFill>
                  <a:srgbClr val="222222"/>
                </a:solidFill>
                <a:effectLst/>
                <a:latin typeface="-apple-system"/>
              </a:rPr>
              <a:t>Nat. </a:t>
            </a:r>
            <a:r>
              <a:rPr lang="en-US" sz="900" b="0" i="1" dirty="0" err="1">
                <a:solidFill>
                  <a:srgbClr val="222222"/>
                </a:solidFill>
                <a:effectLst/>
                <a:latin typeface="-apple-system"/>
              </a:rPr>
              <a:t>Nanotechnol</a:t>
            </a:r>
            <a:r>
              <a:rPr lang="en-US" sz="900" b="0" i="1" dirty="0">
                <a:solidFill>
                  <a:srgbClr val="222222"/>
                </a:solidFill>
                <a:effectLst/>
                <a:latin typeface="-apple-system"/>
              </a:rPr>
              <a:t>.</a:t>
            </a:r>
            <a:r>
              <a:rPr lang="en-US" sz="900" b="0" i="0" dirty="0">
                <a:solidFill>
                  <a:srgbClr val="222222"/>
                </a:solidFill>
                <a:effectLst/>
                <a:latin typeface="-apple-system"/>
              </a:rPr>
              <a:t> (2021). </a:t>
            </a:r>
            <a:endParaRPr lang="en-US" sz="900" dirty="0"/>
          </a:p>
        </p:txBody>
      </p:sp>
      <p:pic>
        <p:nvPicPr>
          <p:cNvPr id="8" name="Picture 7">
            <a:extLst>
              <a:ext uri="{FF2B5EF4-FFF2-40B4-BE49-F238E27FC236}">
                <a16:creationId xmlns:a16="http://schemas.microsoft.com/office/drawing/2014/main" id="{AF443C25-FE7B-87B4-9206-B142ADACF665}"/>
              </a:ext>
            </a:extLst>
          </p:cNvPr>
          <p:cNvPicPr>
            <a:picLocks noChangeAspect="1"/>
          </p:cNvPicPr>
          <p:nvPr/>
        </p:nvPicPr>
        <p:blipFill>
          <a:blip r:embed="rId3"/>
          <a:stretch>
            <a:fillRect/>
          </a:stretch>
        </p:blipFill>
        <p:spPr>
          <a:xfrm>
            <a:off x="958121" y="1690688"/>
            <a:ext cx="10668206" cy="4018702"/>
          </a:xfrm>
          <a:prstGeom prst="rect">
            <a:avLst/>
          </a:prstGeom>
        </p:spPr>
      </p:pic>
      <p:pic>
        <p:nvPicPr>
          <p:cNvPr id="9" name="Picture 8" descr="Logo&#10;&#10;Description automatically generated">
            <a:extLst>
              <a:ext uri="{FF2B5EF4-FFF2-40B4-BE49-F238E27FC236}">
                <a16:creationId xmlns:a16="http://schemas.microsoft.com/office/drawing/2014/main" id="{4466B9C6-9FDC-C47D-EC74-D018540070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126" y="6233211"/>
            <a:ext cx="659989" cy="624789"/>
          </a:xfrm>
          <a:prstGeom prst="rect">
            <a:avLst/>
          </a:prstGeom>
        </p:spPr>
      </p:pic>
      <p:pic>
        <p:nvPicPr>
          <p:cNvPr id="16" name="Graphic 15">
            <a:extLst>
              <a:ext uri="{FF2B5EF4-FFF2-40B4-BE49-F238E27FC236}">
                <a16:creationId xmlns:a16="http://schemas.microsoft.com/office/drawing/2014/main" id="{6890912F-38CA-50ED-7391-894A7310BE70}"/>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35659" b="4880"/>
          <a:stretch/>
        </p:blipFill>
        <p:spPr>
          <a:xfrm>
            <a:off x="1321981" y="6233211"/>
            <a:ext cx="1480046" cy="704990"/>
          </a:xfrm>
          <a:prstGeom prst="rect">
            <a:avLst/>
          </a:prstGeom>
        </p:spPr>
      </p:pic>
      <p:pic>
        <p:nvPicPr>
          <p:cNvPr id="17" name="Picture 16" descr="Logo&#10;&#10;Description automatically generated">
            <a:extLst>
              <a:ext uri="{FF2B5EF4-FFF2-40B4-BE49-F238E27FC236}">
                <a16:creationId xmlns:a16="http://schemas.microsoft.com/office/drawing/2014/main" id="{EB2B9550-9D8E-02F8-C7A5-81FA8CBC113C}"/>
              </a:ext>
            </a:extLst>
          </p:cNvPr>
          <p:cNvPicPr>
            <a:picLocks noChangeAspect="1"/>
          </p:cNvPicPr>
          <p:nvPr/>
        </p:nvPicPr>
        <p:blipFill rotWithShape="1">
          <a:blip r:embed="rId7">
            <a:extLst>
              <a:ext uri="{28A0092B-C50C-407E-A947-70E740481C1C}">
                <a14:useLocalDpi xmlns:a14="http://schemas.microsoft.com/office/drawing/2010/main" val="0"/>
              </a:ext>
            </a:extLst>
          </a:blip>
          <a:srcRect t="65504" b="5213"/>
          <a:stretch/>
        </p:blipFill>
        <p:spPr>
          <a:xfrm>
            <a:off x="7279014" y="6233211"/>
            <a:ext cx="3469566" cy="704989"/>
          </a:xfrm>
          <a:prstGeom prst="rect">
            <a:avLst/>
          </a:prstGeom>
        </p:spPr>
      </p:pic>
    </p:spTree>
    <p:extLst>
      <p:ext uri="{BB962C8B-B14F-4D97-AF65-F5344CB8AC3E}">
        <p14:creationId xmlns:p14="http://schemas.microsoft.com/office/powerpoint/2010/main" val="565217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4311" y="237787"/>
            <a:ext cx="10515600" cy="1325563"/>
          </a:xfrm>
        </p:spPr>
        <p:txBody>
          <a:bodyPr/>
          <a:lstStyle/>
          <a:p>
            <a:r>
              <a:rPr lang="en-US" dirty="0"/>
              <a:t>Engineering exosomes as drug carriers</a:t>
            </a:r>
          </a:p>
        </p:txBody>
      </p:sp>
      <p:sp>
        <p:nvSpPr>
          <p:cNvPr id="37" name="Rectangle 36">
            <a:extLst>
              <a:ext uri="{FF2B5EF4-FFF2-40B4-BE49-F238E27FC236}">
                <a16:creationId xmlns:a16="http://schemas.microsoft.com/office/drawing/2014/main" id="{F5C38352-4ABA-C78E-58F7-325FA295144B}"/>
              </a:ext>
            </a:extLst>
          </p:cNvPr>
          <p:cNvSpPr/>
          <p:nvPr/>
        </p:nvSpPr>
        <p:spPr>
          <a:xfrm>
            <a:off x="1956218" y="5200324"/>
            <a:ext cx="2305816" cy="2768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Icon&#10;&#10;Description automatically generated">
            <a:extLst>
              <a:ext uri="{FF2B5EF4-FFF2-40B4-BE49-F238E27FC236}">
                <a16:creationId xmlns:a16="http://schemas.microsoft.com/office/drawing/2014/main" id="{89014DFF-1B7F-25C5-0261-239486B8B7F7}"/>
              </a:ext>
            </a:extLst>
          </p:cNvPr>
          <p:cNvPicPr>
            <a:picLocks noChangeAspect="1"/>
          </p:cNvPicPr>
          <p:nvPr/>
        </p:nvPicPr>
        <p:blipFill rotWithShape="1">
          <a:blip r:embed="rId3">
            <a:alphaModFix amt="30000"/>
            <a:extLst>
              <a:ext uri="{BEBA8EAE-BF5A-486C-A8C5-ECC9F3942E4B}">
                <a14:imgProps xmlns:a14="http://schemas.microsoft.com/office/drawing/2010/main">
                  <a14:imgLayer r:embed="rId4">
                    <a14:imgEffect>
                      <a14:saturation sat="50000"/>
                    </a14:imgEffect>
                  </a14:imgLayer>
                </a14:imgProps>
              </a:ext>
              <a:ext uri="{28A0092B-C50C-407E-A947-70E740481C1C}">
                <a14:useLocalDpi xmlns:a14="http://schemas.microsoft.com/office/drawing/2010/main" val="0"/>
              </a:ext>
            </a:extLst>
          </a:blip>
          <a:srcRect t="17273"/>
          <a:stretch/>
        </p:blipFill>
        <p:spPr>
          <a:xfrm>
            <a:off x="8165870" y="1992378"/>
            <a:ext cx="3288146" cy="2779490"/>
          </a:xfrm>
          <a:prstGeom prst="rect">
            <a:avLst/>
          </a:prstGeom>
          <a:solidFill>
            <a:srgbClr val="FFFFFF">
              <a:shade val="85000"/>
            </a:srgbClr>
          </a:solidFill>
          <a:ln w="3175" cap="sq">
            <a:solidFill>
              <a:schemeClr val="tx1"/>
            </a:solidFill>
            <a:miter lim="800000"/>
          </a:ln>
          <a:effectLst/>
          <a:scene3d>
            <a:camera prst="orthographicFront"/>
            <a:lightRig rig="twoPt" dir="t">
              <a:rot lat="0" lon="0" rev="7200000"/>
            </a:lightRig>
          </a:scene3d>
          <a:sp3d>
            <a:bevelT w="25400" h="19050"/>
            <a:contourClr>
              <a:srgbClr val="FFFFFF"/>
            </a:contourClr>
          </a:sp3d>
        </p:spPr>
      </p:pic>
      <p:pic>
        <p:nvPicPr>
          <p:cNvPr id="13" name="Picture 12" descr="Icon&#10;&#10;Description automatically generated">
            <a:extLst>
              <a:ext uri="{FF2B5EF4-FFF2-40B4-BE49-F238E27FC236}">
                <a16:creationId xmlns:a16="http://schemas.microsoft.com/office/drawing/2014/main" id="{44431E7B-7CC6-FEA7-F703-C085005BA3C2}"/>
              </a:ext>
            </a:extLst>
          </p:cNvPr>
          <p:cNvPicPr>
            <a:picLocks/>
          </p:cNvPicPr>
          <p:nvPr/>
        </p:nvPicPr>
        <p:blipFill>
          <a:blip r:embed="rId5">
            <a:alphaModFix amt="30000"/>
            <a:extLst>
              <a:ext uri="{BEBA8EAE-BF5A-486C-A8C5-ECC9F3942E4B}">
                <a14:imgProps xmlns:a14="http://schemas.microsoft.com/office/drawing/2010/main">
                  <a14:imgLayer r:embed="rId6">
                    <a14:imgEffect>
                      <a14:saturation sat="50000"/>
                    </a14:imgEffect>
                  </a14:imgLayer>
                </a14:imgProps>
              </a:ext>
              <a:ext uri="{28A0092B-C50C-407E-A947-70E740481C1C}">
                <a14:useLocalDpi xmlns:a14="http://schemas.microsoft.com/office/drawing/2010/main" val="0"/>
              </a:ext>
            </a:extLst>
          </a:blip>
          <a:stretch>
            <a:fillRect/>
          </a:stretch>
        </p:blipFill>
        <p:spPr>
          <a:xfrm>
            <a:off x="4450080" y="1992092"/>
            <a:ext cx="3291840" cy="2779776"/>
          </a:xfrm>
          <a:prstGeom prst="rect">
            <a:avLst/>
          </a:prstGeom>
          <a:solidFill>
            <a:srgbClr val="FFFFFF">
              <a:shade val="85000"/>
            </a:srgbClr>
          </a:solidFill>
          <a:ln w="3175" cap="sq">
            <a:solidFill>
              <a:schemeClr val="tx1"/>
            </a:solidFill>
            <a:miter lim="800000"/>
          </a:ln>
          <a:effectLst/>
          <a:scene3d>
            <a:camera prst="orthographicFront"/>
            <a:lightRig rig="twoPt" dir="t">
              <a:rot lat="0" lon="0" rev="7200000"/>
            </a:lightRig>
          </a:scene3d>
          <a:sp3d>
            <a:bevelT w="25400" h="19050"/>
            <a:contourClr>
              <a:srgbClr val="FFFFFF"/>
            </a:contourClr>
          </a:sp3d>
        </p:spPr>
      </p:pic>
      <p:sp>
        <p:nvSpPr>
          <p:cNvPr id="15" name="TextBox 14">
            <a:extLst>
              <a:ext uri="{FF2B5EF4-FFF2-40B4-BE49-F238E27FC236}">
                <a16:creationId xmlns:a16="http://schemas.microsoft.com/office/drawing/2014/main" id="{2E33C084-C997-7ED7-5D06-74270C554BF4}"/>
              </a:ext>
            </a:extLst>
          </p:cNvPr>
          <p:cNvSpPr txBox="1"/>
          <p:nvPr/>
        </p:nvSpPr>
        <p:spPr>
          <a:xfrm>
            <a:off x="1342716" y="1592912"/>
            <a:ext cx="2074992" cy="369332"/>
          </a:xfrm>
          <a:prstGeom prst="rect">
            <a:avLst/>
          </a:prstGeom>
          <a:noFill/>
        </p:spPr>
        <p:txBody>
          <a:bodyPr wrap="none" rtlCol="0">
            <a:spAutoFit/>
          </a:bodyPr>
          <a:lstStyle/>
          <a:p>
            <a:r>
              <a:rPr lang="en-US" dirty="0"/>
              <a:t>Genetic Engineering</a:t>
            </a:r>
          </a:p>
        </p:txBody>
      </p:sp>
      <p:sp>
        <p:nvSpPr>
          <p:cNvPr id="17" name="TextBox 16">
            <a:extLst>
              <a:ext uri="{FF2B5EF4-FFF2-40B4-BE49-F238E27FC236}">
                <a16:creationId xmlns:a16="http://schemas.microsoft.com/office/drawing/2014/main" id="{06A5AF67-D565-D242-D2B4-4A3473789938}"/>
              </a:ext>
            </a:extLst>
          </p:cNvPr>
          <p:cNvSpPr txBox="1"/>
          <p:nvPr/>
        </p:nvSpPr>
        <p:spPr>
          <a:xfrm>
            <a:off x="4983516" y="1592912"/>
            <a:ext cx="2224968" cy="369332"/>
          </a:xfrm>
          <a:prstGeom prst="rect">
            <a:avLst/>
          </a:prstGeom>
          <a:noFill/>
        </p:spPr>
        <p:txBody>
          <a:bodyPr wrap="none" rtlCol="0">
            <a:spAutoFit/>
          </a:bodyPr>
          <a:lstStyle/>
          <a:p>
            <a:r>
              <a:rPr lang="en-US" dirty="0"/>
              <a:t>Chemical Conjugation</a:t>
            </a:r>
          </a:p>
        </p:txBody>
      </p:sp>
      <p:sp>
        <p:nvSpPr>
          <p:cNvPr id="18" name="TextBox 17">
            <a:extLst>
              <a:ext uri="{FF2B5EF4-FFF2-40B4-BE49-F238E27FC236}">
                <a16:creationId xmlns:a16="http://schemas.microsoft.com/office/drawing/2014/main" id="{9EFA27EC-B7B0-F00F-345D-8AFFE7AC17EC}"/>
              </a:ext>
            </a:extLst>
          </p:cNvPr>
          <p:cNvSpPr txBox="1"/>
          <p:nvPr/>
        </p:nvSpPr>
        <p:spPr>
          <a:xfrm>
            <a:off x="9120184" y="1588627"/>
            <a:ext cx="1367683" cy="369332"/>
          </a:xfrm>
          <a:prstGeom prst="rect">
            <a:avLst/>
          </a:prstGeom>
          <a:noFill/>
        </p:spPr>
        <p:txBody>
          <a:bodyPr wrap="none" rtlCol="0">
            <a:spAutoFit/>
          </a:bodyPr>
          <a:lstStyle/>
          <a:p>
            <a:pPr algn="ctr"/>
            <a:r>
              <a:rPr lang="en-US" dirty="0"/>
              <a:t>Our Solution</a:t>
            </a:r>
          </a:p>
        </p:txBody>
      </p:sp>
      <p:sp>
        <p:nvSpPr>
          <p:cNvPr id="5" name="TextBox 4">
            <a:extLst>
              <a:ext uri="{FF2B5EF4-FFF2-40B4-BE49-F238E27FC236}">
                <a16:creationId xmlns:a16="http://schemas.microsoft.com/office/drawing/2014/main" id="{F3B0F942-307E-8E91-636F-B6B7E9A558CF}"/>
              </a:ext>
            </a:extLst>
          </p:cNvPr>
          <p:cNvSpPr txBox="1"/>
          <p:nvPr/>
        </p:nvSpPr>
        <p:spPr>
          <a:xfrm>
            <a:off x="708470" y="4830796"/>
            <a:ext cx="3291841" cy="646331"/>
          </a:xfrm>
          <a:prstGeom prst="rect">
            <a:avLst/>
          </a:prstGeom>
          <a:noFill/>
        </p:spPr>
        <p:txBody>
          <a:bodyPr wrap="square" rtlCol="0">
            <a:spAutoFit/>
          </a:bodyPr>
          <a:lstStyle/>
          <a:p>
            <a:pPr marL="285750" indent="-285750">
              <a:buFont typeface="Arial" panose="020B0604020202020204" pitchFamily="34" charset="0"/>
              <a:buChar char="•"/>
            </a:pPr>
            <a:r>
              <a:rPr lang="en-US" dirty="0"/>
              <a:t>Requires genetic modification of parental cells</a:t>
            </a:r>
          </a:p>
        </p:txBody>
      </p:sp>
      <p:pic>
        <p:nvPicPr>
          <p:cNvPr id="8" name="Picture 7" descr="Icon&#10;&#10;Description automatically generated">
            <a:extLst>
              <a:ext uri="{FF2B5EF4-FFF2-40B4-BE49-F238E27FC236}">
                <a16:creationId xmlns:a16="http://schemas.microsoft.com/office/drawing/2014/main" id="{5CA3BE82-E7BB-2AC6-A4C6-450BDD62C32E}"/>
              </a:ext>
            </a:extLst>
          </p:cNvPr>
          <p:cNvPicPr>
            <a:picLocks/>
          </p:cNvPicPr>
          <p:nvPr/>
        </p:nvPicPr>
        <p:blipFill>
          <a:blip r:embed="rId7">
            <a:extLst>
              <a:ext uri="{28A0092B-C50C-407E-A947-70E740481C1C}">
                <a14:useLocalDpi xmlns:a14="http://schemas.microsoft.com/office/drawing/2010/main" val="0"/>
              </a:ext>
            </a:extLst>
          </a:blip>
          <a:stretch>
            <a:fillRect/>
          </a:stretch>
        </p:blipFill>
        <p:spPr>
          <a:xfrm>
            <a:off x="4455997" y="1991806"/>
            <a:ext cx="3291840" cy="2779776"/>
          </a:xfrm>
          <a:prstGeom prst="rect">
            <a:avLst/>
          </a:prstGeom>
          <a:solidFill>
            <a:srgbClr val="FFFFFF">
              <a:shade val="85000"/>
            </a:srgbClr>
          </a:solidFill>
          <a:ln w="3175" cap="sq">
            <a:solidFill>
              <a:schemeClr val="tx1"/>
            </a:solidFill>
            <a:miter lim="800000"/>
          </a:ln>
          <a:effectLst/>
          <a:scene3d>
            <a:camera prst="orthographicFront"/>
            <a:lightRig rig="twoPt" dir="t">
              <a:rot lat="0" lon="0" rev="7200000"/>
            </a:lightRig>
          </a:scene3d>
          <a:sp3d>
            <a:bevelT w="25400" h="19050"/>
            <a:contourClr>
              <a:srgbClr val="FFFFFF"/>
            </a:contourClr>
          </a:sp3d>
        </p:spPr>
      </p:pic>
      <p:pic>
        <p:nvPicPr>
          <p:cNvPr id="9" name="Picture 8" descr="Icon&#10;&#10;Description automatically generated">
            <a:extLst>
              <a:ext uri="{FF2B5EF4-FFF2-40B4-BE49-F238E27FC236}">
                <a16:creationId xmlns:a16="http://schemas.microsoft.com/office/drawing/2014/main" id="{8F1DEEF9-C683-9D9B-4B47-3C4968AA084F}"/>
              </a:ext>
            </a:extLst>
          </p:cNvPr>
          <p:cNvPicPr>
            <a:picLocks noChangeAspect="1"/>
          </p:cNvPicPr>
          <p:nvPr/>
        </p:nvPicPr>
        <p:blipFill rotWithShape="1">
          <a:blip r:embed="rId8">
            <a:extLst>
              <a:ext uri="{28A0092B-C50C-407E-A947-70E740481C1C}">
                <a14:useLocalDpi xmlns:a14="http://schemas.microsoft.com/office/drawing/2010/main" val="0"/>
              </a:ext>
            </a:extLst>
          </a:blip>
          <a:srcRect t="17273"/>
          <a:stretch/>
        </p:blipFill>
        <p:spPr>
          <a:xfrm>
            <a:off x="8159953" y="1992092"/>
            <a:ext cx="3288146" cy="2779490"/>
          </a:xfrm>
          <a:prstGeom prst="rect">
            <a:avLst/>
          </a:prstGeom>
          <a:solidFill>
            <a:srgbClr val="FFFFFF">
              <a:shade val="85000"/>
            </a:srgbClr>
          </a:solidFill>
          <a:ln w="3175" cap="sq">
            <a:solidFill>
              <a:schemeClr val="tx1"/>
            </a:solidFill>
            <a:miter lim="800000"/>
          </a:ln>
          <a:effectLst/>
          <a:scene3d>
            <a:camera prst="orthographicFront"/>
            <a:lightRig rig="twoPt" dir="t">
              <a:rot lat="0" lon="0" rev="7200000"/>
            </a:lightRig>
          </a:scene3d>
          <a:sp3d>
            <a:bevelT w="25400" h="19050"/>
            <a:contourClr>
              <a:srgbClr val="FFFFFF"/>
            </a:contourClr>
          </a:sp3d>
        </p:spPr>
      </p:pic>
      <p:sp>
        <p:nvSpPr>
          <p:cNvPr id="10" name="TextBox 9">
            <a:extLst>
              <a:ext uri="{FF2B5EF4-FFF2-40B4-BE49-F238E27FC236}">
                <a16:creationId xmlns:a16="http://schemas.microsoft.com/office/drawing/2014/main" id="{0EDCE915-4077-C71B-E0C3-E08F7A7793DB}"/>
              </a:ext>
            </a:extLst>
          </p:cNvPr>
          <p:cNvSpPr txBox="1"/>
          <p:nvPr/>
        </p:nvSpPr>
        <p:spPr>
          <a:xfrm>
            <a:off x="4450080" y="4830796"/>
            <a:ext cx="3553636" cy="646331"/>
          </a:xfrm>
          <a:prstGeom prst="rect">
            <a:avLst/>
          </a:prstGeom>
          <a:noFill/>
        </p:spPr>
        <p:txBody>
          <a:bodyPr wrap="square" rtlCol="0">
            <a:spAutoFit/>
          </a:bodyPr>
          <a:lstStyle/>
          <a:p>
            <a:pPr marL="285750" indent="-285750">
              <a:buFont typeface="Arial" panose="020B0604020202020204" pitchFamily="34" charset="0"/>
              <a:buChar char="•"/>
            </a:pPr>
            <a:r>
              <a:rPr lang="en-US" dirty="0"/>
              <a:t>May alter exosome structure</a:t>
            </a:r>
          </a:p>
          <a:p>
            <a:pPr marL="285750" indent="-285750">
              <a:buFont typeface="Arial" panose="020B0604020202020204" pitchFamily="34" charset="0"/>
              <a:buChar char="•"/>
            </a:pPr>
            <a:r>
              <a:rPr lang="en-US" dirty="0"/>
              <a:t>Requires reproducible chemistry</a:t>
            </a:r>
          </a:p>
        </p:txBody>
      </p:sp>
      <p:pic>
        <p:nvPicPr>
          <p:cNvPr id="4" name="Picture 3" descr="Icon&#10;&#10;Description automatically generated">
            <a:extLst>
              <a:ext uri="{FF2B5EF4-FFF2-40B4-BE49-F238E27FC236}">
                <a16:creationId xmlns:a16="http://schemas.microsoft.com/office/drawing/2014/main" id="{2F8C2798-BBE6-A6FB-156F-3577C20627D0}"/>
              </a:ext>
            </a:extLst>
          </p:cNvPr>
          <p:cNvPicPr>
            <a:picLocks/>
          </p:cNvPicPr>
          <p:nvPr/>
        </p:nvPicPr>
        <p:blipFill rotWithShape="1">
          <a:blip r:embed="rId9">
            <a:alphaModFix amt="30000"/>
            <a:extLst>
              <a:ext uri="{BEBA8EAE-BF5A-486C-A8C5-ECC9F3942E4B}">
                <a14:imgProps xmlns:a14="http://schemas.microsoft.com/office/drawing/2010/main">
                  <a14:imgLayer r:embed="rId10">
                    <a14:imgEffect>
                      <a14:saturation sat="50000"/>
                    </a14:imgEffect>
                  </a14:imgLayer>
                </a14:imgProps>
              </a:ext>
              <a:ext uri="{28A0092B-C50C-407E-A947-70E740481C1C}">
                <a14:useLocalDpi xmlns:a14="http://schemas.microsoft.com/office/drawing/2010/main" val="0"/>
              </a:ext>
            </a:extLst>
          </a:blip>
          <a:srcRect l="1" t="19450" r="14466"/>
          <a:stretch/>
        </p:blipFill>
        <p:spPr>
          <a:xfrm>
            <a:off x="746124" y="1987195"/>
            <a:ext cx="3291840" cy="2779776"/>
          </a:xfrm>
          <a:prstGeom prst="rect">
            <a:avLst/>
          </a:prstGeom>
          <a:solidFill>
            <a:srgbClr val="FFFFFF">
              <a:shade val="85000"/>
            </a:srgbClr>
          </a:solidFill>
          <a:ln w="6350" cap="sq">
            <a:solidFill>
              <a:srgbClr val="00274C"/>
            </a:solidFill>
            <a:miter lim="800000"/>
          </a:ln>
          <a:effectLst/>
          <a:scene3d>
            <a:camera prst="orthographicFront"/>
            <a:lightRig rig="twoPt" dir="t">
              <a:rot lat="0" lon="0" rev="7200000"/>
            </a:lightRig>
          </a:scene3d>
          <a:sp3d>
            <a:bevelT w="25400" h="19050"/>
            <a:contourClr>
              <a:srgbClr val="FFFFFF"/>
            </a:contourClr>
          </a:sp3d>
        </p:spPr>
      </p:pic>
      <p:pic>
        <p:nvPicPr>
          <p:cNvPr id="12" name="Picture 11" descr="Icon&#10;&#10;Description automatically generated">
            <a:extLst>
              <a:ext uri="{FF2B5EF4-FFF2-40B4-BE49-F238E27FC236}">
                <a16:creationId xmlns:a16="http://schemas.microsoft.com/office/drawing/2014/main" id="{8BF9E0AE-F0F5-3C14-E2CA-82D7F9F38092}"/>
              </a:ext>
            </a:extLst>
          </p:cNvPr>
          <p:cNvPicPr>
            <a:picLocks/>
          </p:cNvPicPr>
          <p:nvPr/>
        </p:nvPicPr>
        <p:blipFill rotWithShape="1">
          <a:blip r:embed="rId11">
            <a:extLst>
              <a:ext uri="{28A0092B-C50C-407E-A947-70E740481C1C}">
                <a14:useLocalDpi xmlns:a14="http://schemas.microsoft.com/office/drawing/2010/main" val="0"/>
              </a:ext>
            </a:extLst>
          </a:blip>
          <a:srcRect l="1" t="19450" r="14466"/>
          <a:stretch/>
        </p:blipFill>
        <p:spPr>
          <a:xfrm>
            <a:off x="737984" y="1987195"/>
            <a:ext cx="3291840" cy="2779776"/>
          </a:xfrm>
          <a:prstGeom prst="rect">
            <a:avLst/>
          </a:prstGeom>
          <a:solidFill>
            <a:srgbClr val="FFFFFF">
              <a:shade val="85000"/>
            </a:srgbClr>
          </a:solidFill>
          <a:ln w="6350" cap="sq">
            <a:solidFill>
              <a:srgbClr val="00274C"/>
            </a:solidFill>
            <a:miter lim="800000"/>
          </a:ln>
          <a:effectLst/>
          <a:scene3d>
            <a:camera prst="orthographicFront"/>
            <a:lightRig rig="twoPt" dir="t">
              <a:rot lat="0" lon="0" rev="7200000"/>
            </a:lightRig>
          </a:scene3d>
          <a:sp3d>
            <a:bevelT w="25400" h="19050"/>
            <a:contourClr>
              <a:srgbClr val="FFFFFF"/>
            </a:contourClr>
          </a:sp3d>
        </p:spPr>
      </p:pic>
      <p:pic>
        <p:nvPicPr>
          <p:cNvPr id="14" name="Picture 13" descr="Logo&#10;&#10;Description automatically generated">
            <a:extLst>
              <a:ext uri="{FF2B5EF4-FFF2-40B4-BE49-F238E27FC236}">
                <a16:creationId xmlns:a16="http://schemas.microsoft.com/office/drawing/2014/main" id="{2E1EA94F-5002-A9AC-6C1A-8C714E571A1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8126" y="6233211"/>
            <a:ext cx="659989" cy="624789"/>
          </a:xfrm>
          <a:prstGeom prst="rect">
            <a:avLst/>
          </a:prstGeom>
        </p:spPr>
      </p:pic>
      <p:pic>
        <p:nvPicPr>
          <p:cNvPr id="19" name="Graphic 18">
            <a:extLst>
              <a:ext uri="{FF2B5EF4-FFF2-40B4-BE49-F238E27FC236}">
                <a16:creationId xmlns:a16="http://schemas.microsoft.com/office/drawing/2014/main" id="{F899E9F1-08E3-8507-D07C-5A5E30972432}"/>
              </a:ext>
            </a:extLst>
          </p:cNvPr>
          <p:cNvPicPr>
            <a:picLocks noChangeAspect="1"/>
          </p:cNvPicPr>
          <p:nvPr/>
        </p:nvPicPr>
        <p:blipFill rotWithShape="1">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l="35659" b="4880"/>
          <a:stretch/>
        </p:blipFill>
        <p:spPr>
          <a:xfrm>
            <a:off x="1321981" y="6233211"/>
            <a:ext cx="1480046" cy="704990"/>
          </a:xfrm>
          <a:prstGeom prst="rect">
            <a:avLst/>
          </a:prstGeom>
        </p:spPr>
      </p:pic>
      <p:pic>
        <p:nvPicPr>
          <p:cNvPr id="20" name="Picture 19" descr="Logo&#10;&#10;Description automatically generated">
            <a:extLst>
              <a:ext uri="{FF2B5EF4-FFF2-40B4-BE49-F238E27FC236}">
                <a16:creationId xmlns:a16="http://schemas.microsoft.com/office/drawing/2014/main" id="{58218329-84F2-3C3A-7010-3E76444DA21E}"/>
              </a:ext>
            </a:extLst>
          </p:cNvPr>
          <p:cNvPicPr>
            <a:picLocks noChangeAspect="1"/>
          </p:cNvPicPr>
          <p:nvPr/>
        </p:nvPicPr>
        <p:blipFill rotWithShape="1">
          <a:blip r:embed="rId15">
            <a:extLst>
              <a:ext uri="{28A0092B-C50C-407E-A947-70E740481C1C}">
                <a14:useLocalDpi xmlns:a14="http://schemas.microsoft.com/office/drawing/2010/main" val="0"/>
              </a:ext>
            </a:extLst>
          </a:blip>
          <a:srcRect t="65504" b="5213"/>
          <a:stretch/>
        </p:blipFill>
        <p:spPr>
          <a:xfrm>
            <a:off x="7279014" y="6233211"/>
            <a:ext cx="3469566" cy="704989"/>
          </a:xfrm>
          <a:prstGeom prst="rect">
            <a:avLst/>
          </a:prstGeom>
        </p:spPr>
      </p:pic>
    </p:spTree>
    <p:extLst>
      <p:ext uri="{BB962C8B-B14F-4D97-AF65-F5344CB8AC3E}">
        <p14:creationId xmlns:p14="http://schemas.microsoft.com/office/powerpoint/2010/main" val="72759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18" grpId="0"/>
      <p:bldP spid="5"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Content Placeholder 24" descr="Shape, arrow&#10;&#10;Description automatically generated with medium confidence">
            <a:extLst>
              <a:ext uri="{FF2B5EF4-FFF2-40B4-BE49-F238E27FC236}">
                <a16:creationId xmlns:a16="http://schemas.microsoft.com/office/drawing/2014/main" id="{B19C7FE9-7089-428D-C95C-5A7A2362948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466554" y="1003299"/>
            <a:ext cx="5063034" cy="4915924"/>
          </a:xfrm>
        </p:spPr>
      </p:pic>
      <p:sp>
        <p:nvSpPr>
          <p:cNvPr id="2" name="Title 1"/>
          <p:cNvSpPr>
            <a:spLocks noGrp="1"/>
          </p:cNvSpPr>
          <p:nvPr>
            <p:ph type="title"/>
          </p:nvPr>
        </p:nvSpPr>
        <p:spPr>
          <a:xfrm>
            <a:off x="598357" y="238411"/>
            <a:ext cx="10515600" cy="1325563"/>
          </a:xfrm>
        </p:spPr>
        <p:txBody>
          <a:bodyPr/>
          <a:lstStyle/>
          <a:p>
            <a:r>
              <a:rPr lang="en-US" dirty="0"/>
              <a:t>Exosome Targeting Antibodies (</a:t>
            </a:r>
            <a:r>
              <a:rPr lang="en-US" dirty="0" err="1"/>
              <a:t>ExTAbs</a:t>
            </a:r>
            <a:r>
              <a:rPr lang="en-US" dirty="0"/>
              <a:t>)</a:t>
            </a:r>
          </a:p>
        </p:txBody>
      </p:sp>
      <p:sp>
        <p:nvSpPr>
          <p:cNvPr id="11" name="Rectangle 10">
            <a:extLst>
              <a:ext uri="{FF2B5EF4-FFF2-40B4-BE49-F238E27FC236}">
                <a16:creationId xmlns:a16="http://schemas.microsoft.com/office/drawing/2014/main" id="{0565D359-5AF9-B2E4-33CF-7B5FAE8AE675}"/>
              </a:ext>
            </a:extLst>
          </p:cNvPr>
          <p:cNvSpPr/>
          <p:nvPr/>
        </p:nvSpPr>
        <p:spPr>
          <a:xfrm>
            <a:off x="1032028" y="2168435"/>
            <a:ext cx="3314370" cy="339652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B2C7D17-7541-D328-B14B-9A9ADFF29D94}"/>
              </a:ext>
            </a:extLst>
          </p:cNvPr>
          <p:cNvSpPr/>
          <p:nvPr/>
        </p:nvSpPr>
        <p:spPr>
          <a:xfrm>
            <a:off x="7629348" y="4977106"/>
            <a:ext cx="856398" cy="87759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C08C062C-5A5C-9749-2AC0-DBB9D745209E}"/>
              </a:ext>
            </a:extLst>
          </p:cNvPr>
          <p:cNvCxnSpPr>
            <a:cxnSpLocks/>
            <a:stCxn id="12" idx="1"/>
            <a:endCxn id="11" idx="3"/>
          </p:cNvCxnSpPr>
          <p:nvPr/>
        </p:nvCxnSpPr>
        <p:spPr>
          <a:xfrm flipH="1" flipV="1">
            <a:off x="4346398" y="3866695"/>
            <a:ext cx="3282950" cy="154920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DCFA453C-A571-9967-5751-C8CDFF4EA14E}"/>
              </a:ext>
            </a:extLst>
          </p:cNvPr>
          <p:cNvSpPr txBox="1"/>
          <p:nvPr/>
        </p:nvSpPr>
        <p:spPr>
          <a:xfrm>
            <a:off x="7640195" y="3059668"/>
            <a:ext cx="684803" cy="369332"/>
          </a:xfrm>
          <a:prstGeom prst="rect">
            <a:avLst/>
          </a:prstGeom>
          <a:noFill/>
        </p:spPr>
        <p:txBody>
          <a:bodyPr wrap="none" rtlCol="0">
            <a:spAutoFit/>
          </a:bodyPr>
          <a:lstStyle/>
          <a:p>
            <a:r>
              <a:rPr lang="en-US" dirty="0"/>
              <a:t>CD63</a:t>
            </a:r>
          </a:p>
        </p:txBody>
      </p:sp>
      <p:cxnSp>
        <p:nvCxnSpPr>
          <p:cNvPr id="21" name="Straight Arrow Connector 20">
            <a:extLst>
              <a:ext uri="{FF2B5EF4-FFF2-40B4-BE49-F238E27FC236}">
                <a16:creationId xmlns:a16="http://schemas.microsoft.com/office/drawing/2014/main" id="{4AEE920E-CAC8-D0FC-BBF6-A9A23B2F4404}"/>
              </a:ext>
            </a:extLst>
          </p:cNvPr>
          <p:cNvCxnSpPr>
            <a:cxnSpLocks/>
          </p:cNvCxnSpPr>
          <p:nvPr/>
        </p:nvCxnSpPr>
        <p:spPr>
          <a:xfrm flipH="1" flipV="1">
            <a:off x="7285220" y="2870200"/>
            <a:ext cx="414935" cy="27903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6" name="Picture 25" descr="Icon&#10;&#10;Description automatically generated">
            <a:extLst>
              <a:ext uri="{FF2B5EF4-FFF2-40B4-BE49-F238E27FC236}">
                <a16:creationId xmlns:a16="http://schemas.microsoft.com/office/drawing/2014/main" id="{D0B49336-F13C-A283-EA27-D7BE35C11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4994" y="2459629"/>
            <a:ext cx="2546610" cy="2254250"/>
          </a:xfrm>
          <a:prstGeom prst="rect">
            <a:avLst/>
          </a:prstGeom>
        </p:spPr>
      </p:pic>
      <p:pic>
        <p:nvPicPr>
          <p:cNvPr id="29" name="Picture 28" descr="Icon&#10;&#10;Description automatically generated">
            <a:extLst>
              <a:ext uri="{FF2B5EF4-FFF2-40B4-BE49-F238E27FC236}">
                <a16:creationId xmlns:a16="http://schemas.microsoft.com/office/drawing/2014/main" id="{65D6769D-05BC-742B-1CCC-84FEAC4F084C}"/>
              </a:ext>
            </a:extLst>
          </p:cNvPr>
          <p:cNvPicPr>
            <a:picLocks noChangeAspect="1"/>
          </p:cNvPicPr>
          <p:nvPr/>
        </p:nvPicPr>
        <p:blipFill rotWithShape="1">
          <a:blip r:embed="rId5">
            <a:extLst>
              <a:ext uri="{28A0092B-C50C-407E-A947-70E740481C1C}">
                <a14:useLocalDpi xmlns:a14="http://schemas.microsoft.com/office/drawing/2010/main" val="0"/>
              </a:ext>
            </a:extLst>
          </a:blip>
          <a:srcRect l="7994" t="61200" r="8816" b="4816"/>
          <a:stretch/>
        </p:blipFill>
        <p:spPr>
          <a:xfrm>
            <a:off x="1501716" y="4261203"/>
            <a:ext cx="2223245" cy="976658"/>
          </a:xfrm>
          <a:prstGeom prst="rect">
            <a:avLst/>
          </a:prstGeom>
        </p:spPr>
      </p:pic>
      <p:sp>
        <p:nvSpPr>
          <p:cNvPr id="24" name="TextBox 23">
            <a:extLst>
              <a:ext uri="{FF2B5EF4-FFF2-40B4-BE49-F238E27FC236}">
                <a16:creationId xmlns:a16="http://schemas.microsoft.com/office/drawing/2014/main" id="{D3B219B1-FC11-6EF3-265D-4B906F513CA6}"/>
              </a:ext>
            </a:extLst>
          </p:cNvPr>
          <p:cNvSpPr txBox="1"/>
          <p:nvPr/>
        </p:nvSpPr>
        <p:spPr>
          <a:xfrm>
            <a:off x="1230295" y="2214692"/>
            <a:ext cx="1556323" cy="369332"/>
          </a:xfrm>
          <a:prstGeom prst="rect">
            <a:avLst/>
          </a:prstGeom>
          <a:noFill/>
        </p:spPr>
        <p:txBody>
          <a:bodyPr wrap="none" rtlCol="0">
            <a:spAutoFit/>
          </a:bodyPr>
          <a:lstStyle/>
          <a:p>
            <a:r>
              <a:rPr lang="en-US" dirty="0">
                <a:solidFill>
                  <a:schemeClr val="accent5">
                    <a:lumMod val="75000"/>
                  </a:schemeClr>
                </a:solidFill>
              </a:rPr>
              <a:t>Anti-CD63 IgG </a:t>
            </a:r>
          </a:p>
        </p:txBody>
      </p:sp>
      <p:sp>
        <p:nvSpPr>
          <p:cNvPr id="27" name="TextBox 26">
            <a:extLst>
              <a:ext uri="{FF2B5EF4-FFF2-40B4-BE49-F238E27FC236}">
                <a16:creationId xmlns:a16="http://schemas.microsoft.com/office/drawing/2014/main" id="{9D37F3B6-1C7F-187B-DC7E-27B8A2F23F69}"/>
              </a:ext>
            </a:extLst>
          </p:cNvPr>
          <p:cNvSpPr txBox="1"/>
          <p:nvPr/>
        </p:nvSpPr>
        <p:spPr>
          <a:xfrm>
            <a:off x="2321526" y="5195623"/>
            <a:ext cx="1887183" cy="369332"/>
          </a:xfrm>
          <a:prstGeom prst="rect">
            <a:avLst/>
          </a:prstGeom>
          <a:noFill/>
        </p:spPr>
        <p:txBody>
          <a:bodyPr wrap="none" rtlCol="0">
            <a:spAutoFit/>
          </a:bodyPr>
          <a:lstStyle/>
          <a:p>
            <a:r>
              <a:rPr lang="en-US" dirty="0"/>
              <a:t>+ 2 affinity ligands</a:t>
            </a:r>
          </a:p>
        </p:txBody>
      </p:sp>
      <p:cxnSp>
        <p:nvCxnSpPr>
          <p:cNvPr id="3" name="Straight Arrow Connector 2">
            <a:extLst>
              <a:ext uri="{FF2B5EF4-FFF2-40B4-BE49-F238E27FC236}">
                <a16:creationId xmlns:a16="http://schemas.microsoft.com/office/drawing/2014/main" id="{FB40B2E5-E0B6-D1D7-09EF-6B0DA0D240DD}"/>
              </a:ext>
            </a:extLst>
          </p:cNvPr>
          <p:cNvCxnSpPr>
            <a:cxnSpLocks/>
          </p:cNvCxnSpPr>
          <p:nvPr/>
        </p:nvCxnSpPr>
        <p:spPr>
          <a:xfrm flipH="1">
            <a:off x="8134350" y="3963787"/>
            <a:ext cx="112971" cy="47853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305D191-D5AC-CB49-4009-EF19C456CAA1}"/>
              </a:ext>
            </a:extLst>
          </p:cNvPr>
          <p:cNvSpPr txBox="1"/>
          <p:nvPr/>
        </p:nvSpPr>
        <p:spPr>
          <a:xfrm>
            <a:off x="7904919" y="3649055"/>
            <a:ext cx="684803" cy="369332"/>
          </a:xfrm>
          <a:prstGeom prst="rect">
            <a:avLst/>
          </a:prstGeom>
          <a:noFill/>
        </p:spPr>
        <p:txBody>
          <a:bodyPr wrap="none" rtlCol="0">
            <a:spAutoFit/>
          </a:bodyPr>
          <a:lstStyle/>
          <a:p>
            <a:r>
              <a:rPr lang="en-US" dirty="0"/>
              <a:t>CD81</a:t>
            </a:r>
          </a:p>
        </p:txBody>
      </p:sp>
      <p:cxnSp>
        <p:nvCxnSpPr>
          <p:cNvPr id="8" name="Straight Arrow Connector 7">
            <a:extLst>
              <a:ext uri="{FF2B5EF4-FFF2-40B4-BE49-F238E27FC236}">
                <a16:creationId xmlns:a16="http://schemas.microsoft.com/office/drawing/2014/main" id="{AB49553B-57B6-1DD8-D063-7DA86881EC3F}"/>
              </a:ext>
            </a:extLst>
          </p:cNvPr>
          <p:cNvCxnSpPr>
            <a:cxnSpLocks/>
          </p:cNvCxnSpPr>
          <p:nvPr/>
        </p:nvCxnSpPr>
        <p:spPr>
          <a:xfrm flipH="1" flipV="1">
            <a:off x="8624866" y="2628994"/>
            <a:ext cx="123120" cy="52023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DF7958EE-2412-D775-7FDA-5EF3445B5623}"/>
              </a:ext>
            </a:extLst>
          </p:cNvPr>
          <p:cNvSpPr txBox="1"/>
          <p:nvPr/>
        </p:nvSpPr>
        <p:spPr>
          <a:xfrm>
            <a:off x="8516001" y="3149231"/>
            <a:ext cx="567784" cy="369332"/>
          </a:xfrm>
          <a:prstGeom prst="rect">
            <a:avLst/>
          </a:prstGeom>
          <a:noFill/>
        </p:spPr>
        <p:txBody>
          <a:bodyPr wrap="none" rtlCol="0">
            <a:spAutoFit/>
          </a:bodyPr>
          <a:lstStyle/>
          <a:p>
            <a:r>
              <a:rPr lang="en-US" dirty="0"/>
              <a:t>CD9</a:t>
            </a:r>
          </a:p>
        </p:txBody>
      </p:sp>
      <p:pic>
        <p:nvPicPr>
          <p:cNvPr id="14" name="Picture 13" descr="Logo&#10;&#10;Description automatically generated">
            <a:extLst>
              <a:ext uri="{FF2B5EF4-FFF2-40B4-BE49-F238E27FC236}">
                <a16:creationId xmlns:a16="http://schemas.microsoft.com/office/drawing/2014/main" id="{7DA743FF-B9EF-8AFB-DF7C-74800D111E4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8126" y="6233211"/>
            <a:ext cx="659989" cy="624789"/>
          </a:xfrm>
          <a:prstGeom prst="rect">
            <a:avLst/>
          </a:prstGeom>
        </p:spPr>
      </p:pic>
      <p:pic>
        <p:nvPicPr>
          <p:cNvPr id="17" name="Graphic 16">
            <a:extLst>
              <a:ext uri="{FF2B5EF4-FFF2-40B4-BE49-F238E27FC236}">
                <a16:creationId xmlns:a16="http://schemas.microsoft.com/office/drawing/2014/main" id="{0DBC43A0-80B2-31DB-45DB-57B016394A26}"/>
              </a:ext>
            </a:extLst>
          </p:cNvPr>
          <p:cNvPicPr>
            <a:picLocks noChangeAspect="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35659" b="4880"/>
          <a:stretch/>
        </p:blipFill>
        <p:spPr>
          <a:xfrm>
            <a:off x="1321981" y="6233211"/>
            <a:ext cx="1480046" cy="704990"/>
          </a:xfrm>
          <a:prstGeom prst="rect">
            <a:avLst/>
          </a:prstGeom>
        </p:spPr>
      </p:pic>
      <p:pic>
        <p:nvPicPr>
          <p:cNvPr id="18" name="Picture 17" descr="Logo&#10;&#10;Description automatically generated">
            <a:extLst>
              <a:ext uri="{FF2B5EF4-FFF2-40B4-BE49-F238E27FC236}">
                <a16:creationId xmlns:a16="http://schemas.microsoft.com/office/drawing/2014/main" id="{A1C98F17-4364-2D3C-5886-13B5D852E7A4}"/>
              </a:ext>
            </a:extLst>
          </p:cNvPr>
          <p:cNvPicPr>
            <a:picLocks noChangeAspect="1"/>
          </p:cNvPicPr>
          <p:nvPr/>
        </p:nvPicPr>
        <p:blipFill rotWithShape="1">
          <a:blip r:embed="rId9">
            <a:extLst>
              <a:ext uri="{28A0092B-C50C-407E-A947-70E740481C1C}">
                <a14:useLocalDpi xmlns:a14="http://schemas.microsoft.com/office/drawing/2010/main" val="0"/>
              </a:ext>
            </a:extLst>
          </a:blip>
          <a:srcRect t="65504" b="5213"/>
          <a:stretch/>
        </p:blipFill>
        <p:spPr>
          <a:xfrm>
            <a:off x="7279014" y="6233211"/>
            <a:ext cx="3469566" cy="704989"/>
          </a:xfrm>
          <a:prstGeom prst="rect">
            <a:avLst/>
          </a:prstGeom>
        </p:spPr>
      </p:pic>
    </p:spTree>
    <p:extLst>
      <p:ext uri="{BB962C8B-B14F-4D97-AF65-F5344CB8AC3E}">
        <p14:creationId xmlns:p14="http://schemas.microsoft.com/office/powerpoint/2010/main" val="3524186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6"/>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3"/>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3"/>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8"/>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9" grpId="0"/>
      <p:bldP spid="24" grpId="0"/>
      <p:bldP spid="27" grpId="0"/>
      <p:bldP spid="6" grpId="0"/>
      <p:bldP spid="6" grpId="1"/>
      <p:bldP spid="13" grpId="0"/>
      <p:bldP spid="13"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A picture containing text&#10;&#10;Description automatically generated">
            <a:extLst>
              <a:ext uri="{FF2B5EF4-FFF2-40B4-BE49-F238E27FC236}">
                <a16:creationId xmlns:a16="http://schemas.microsoft.com/office/drawing/2014/main" id="{DE30F169-6B4F-D09A-4FD4-4E1818E422F7}"/>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30123" t="4405" r="50161" b="13700"/>
          <a:stretch/>
        </p:blipFill>
        <p:spPr>
          <a:xfrm>
            <a:off x="3305746" y="2103305"/>
            <a:ext cx="928465" cy="2612017"/>
          </a:xfrm>
          <a:prstGeom prst="rect">
            <a:avLst/>
          </a:prstGeom>
        </p:spPr>
      </p:pic>
      <p:pic>
        <p:nvPicPr>
          <p:cNvPr id="29" name="Picture 28" descr="A picture containing text&#10;&#10;Description automatically generated">
            <a:extLst>
              <a:ext uri="{FF2B5EF4-FFF2-40B4-BE49-F238E27FC236}">
                <a16:creationId xmlns:a16="http://schemas.microsoft.com/office/drawing/2014/main" id="{D9F45DCF-79A3-1293-EB22-758590003E3A}"/>
              </a:ext>
            </a:extLst>
          </p:cNvPr>
          <p:cNvPicPr>
            <a:picLocks noChangeAspect="1"/>
          </p:cNvPicPr>
          <p:nvPr/>
        </p:nvPicPr>
        <p:blipFill rotWithShape="1">
          <a:blip r:embed="rId3">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rcRect l="49214" t="4405" r="27917" b="13700"/>
          <a:stretch/>
        </p:blipFill>
        <p:spPr>
          <a:xfrm>
            <a:off x="2235523" y="2117443"/>
            <a:ext cx="1076928" cy="2612017"/>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81B1B7DA-A6A7-B51E-4938-B96F9B4DD650}"/>
              </a:ext>
            </a:extLst>
          </p:cNvPr>
          <p:cNvPicPr>
            <a:picLocks noChangeAspect="1"/>
          </p:cNvPicPr>
          <p:nvPr/>
        </p:nvPicPr>
        <p:blipFill rotWithShape="1">
          <a:blip r:embed="rId3">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rcRect t="4405" r="68614" b="13700"/>
          <a:stretch/>
        </p:blipFill>
        <p:spPr>
          <a:xfrm>
            <a:off x="776034" y="2112541"/>
            <a:ext cx="1478019" cy="2612017"/>
          </a:xfrm>
          <a:prstGeom prst="rect">
            <a:avLst/>
          </a:prstGeom>
        </p:spPr>
      </p:pic>
      <p:sp>
        <p:nvSpPr>
          <p:cNvPr id="2" name="Title 1"/>
          <p:cNvSpPr>
            <a:spLocks noGrp="1"/>
          </p:cNvSpPr>
          <p:nvPr>
            <p:ph type="title"/>
          </p:nvPr>
        </p:nvSpPr>
        <p:spPr>
          <a:xfrm>
            <a:off x="594845" y="231893"/>
            <a:ext cx="10515600" cy="1325563"/>
          </a:xfrm>
        </p:spPr>
        <p:txBody>
          <a:bodyPr/>
          <a:lstStyle/>
          <a:p>
            <a:r>
              <a:rPr lang="en-US" dirty="0" err="1"/>
              <a:t>ExTAb</a:t>
            </a:r>
            <a:r>
              <a:rPr lang="en-US" dirty="0"/>
              <a:t> structure and characterization</a:t>
            </a:r>
          </a:p>
        </p:txBody>
      </p:sp>
      <p:sp>
        <p:nvSpPr>
          <p:cNvPr id="19" name="TextBox 18">
            <a:extLst>
              <a:ext uri="{FF2B5EF4-FFF2-40B4-BE49-F238E27FC236}">
                <a16:creationId xmlns:a16="http://schemas.microsoft.com/office/drawing/2014/main" id="{41D5BE40-593C-629F-CE1C-D2CA1C64A0DF}"/>
              </a:ext>
            </a:extLst>
          </p:cNvPr>
          <p:cNvSpPr txBox="1"/>
          <p:nvPr/>
        </p:nvSpPr>
        <p:spPr>
          <a:xfrm>
            <a:off x="250648" y="2054235"/>
            <a:ext cx="639473" cy="430887"/>
          </a:xfrm>
          <a:prstGeom prst="rect">
            <a:avLst/>
          </a:prstGeom>
          <a:noFill/>
        </p:spPr>
        <p:txBody>
          <a:bodyPr wrap="square" rtlCol="0">
            <a:spAutoFit/>
          </a:bodyPr>
          <a:lstStyle/>
          <a:p>
            <a:r>
              <a:rPr lang="en-US" sz="1100" dirty="0"/>
              <a:t>Protein Ladder</a:t>
            </a:r>
          </a:p>
        </p:txBody>
      </p:sp>
      <p:sp>
        <p:nvSpPr>
          <p:cNvPr id="20" name="TextBox 19">
            <a:extLst>
              <a:ext uri="{FF2B5EF4-FFF2-40B4-BE49-F238E27FC236}">
                <a16:creationId xmlns:a16="http://schemas.microsoft.com/office/drawing/2014/main" id="{BD7CCA5A-6D4C-4B72-04B7-C50BDA08A423}"/>
              </a:ext>
            </a:extLst>
          </p:cNvPr>
          <p:cNvSpPr txBox="1"/>
          <p:nvPr/>
        </p:nvSpPr>
        <p:spPr>
          <a:xfrm>
            <a:off x="1508865" y="1816703"/>
            <a:ext cx="420874" cy="276999"/>
          </a:xfrm>
          <a:prstGeom prst="rect">
            <a:avLst/>
          </a:prstGeom>
          <a:noFill/>
        </p:spPr>
        <p:txBody>
          <a:bodyPr wrap="square" rtlCol="0">
            <a:spAutoFit/>
          </a:bodyPr>
          <a:lstStyle/>
          <a:p>
            <a:r>
              <a:rPr lang="en-US" sz="1200" dirty="0"/>
              <a:t>IgG</a:t>
            </a:r>
          </a:p>
        </p:txBody>
      </p:sp>
      <p:sp>
        <p:nvSpPr>
          <p:cNvPr id="23" name="TextBox 22">
            <a:extLst>
              <a:ext uri="{FF2B5EF4-FFF2-40B4-BE49-F238E27FC236}">
                <a16:creationId xmlns:a16="http://schemas.microsoft.com/office/drawing/2014/main" id="{257A1858-FB1F-5FDA-368E-ED5CF11223C9}"/>
              </a:ext>
            </a:extLst>
          </p:cNvPr>
          <p:cNvSpPr txBox="1"/>
          <p:nvPr/>
        </p:nvSpPr>
        <p:spPr>
          <a:xfrm>
            <a:off x="3646101" y="1857043"/>
            <a:ext cx="420874" cy="276999"/>
          </a:xfrm>
          <a:prstGeom prst="rect">
            <a:avLst/>
          </a:prstGeom>
          <a:noFill/>
        </p:spPr>
        <p:txBody>
          <a:bodyPr wrap="square" rtlCol="0">
            <a:spAutoFit/>
          </a:bodyPr>
          <a:lstStyle/>
          <a:p>
            <a:r>
              <a:rPr lang="en-US" sz="1200" dirty="0"/>
              <a:t>2:2</a:t>
            </a:r>
          </a:p>
        </p:txBody>
      </p:sp>
      <p:sp>
        <p:nvSpPr>
          <p:cNvPr id="24" name="TextBox 23">
            <a:extLst>
              <a:ext uri="{FF2B5EF4-FFF2-40B4-BE49-F238E27FC236}">
                <a16:creationId xmlns:a16="http://schemas.microsoft.com/office/drawing/2014/main" id="{A9B18D0C-5792-F037-1088-999E10441237}"/>
              </a:ext>
            </a:extLst>
          </p:cNvPr>
          <p:cNvSpPr txBox="1"/>
          <p:nvPr/>
        </p:nvSpPr>
        <p:spPr>
          <a:xfrm>
            <a:off x="2573961" y="1816703"/>
            <a:ext cx="420874" cy="276999"/>
          </a:xfrm>
          <a:prstGeom prst="rect">
            <a:avLst/>
          </a:prstGeom>
          <a:noFill/>
        </p:spPr>
        <p:txBody>
          <a:bodyPr wrap="square" rtlCol="0">
            <a:spAutoFit/>
          </a:bodyPr>
          <a:lstStyle/>
          <a:p>
            <a:r>
              <a:rPr lang="en-US" sz="1200" dirty="0"/>
              <a:t>2:1</a:t>
            </a:r>
          </a:p>
        </p:txBody>
      </p:sp>
      <p:sp>
        <p:nvSpPr>
          <p:cNvPr id="33" name="Rectangle 32">
            <a:extLst>
              <a:ext uri="{FF2B5EF4-FFF2-40B4-BE49-F238E27FC236}">
                <a16:creationId xmlns:a16="http://schemas.microsoft.com/office/drawing/2014/main" id="{902543D8-D09D-8B72-A058-54C069D5E39D}"/>
              </a:ext>
            </a:extLst>
          </p:cNvPr>
          <p:cNvSpPr/>
          <p:nvPr/>
        </p:nvSpPr>
        <p:spPr>
          <a:xfrm>
            <a:off x="1830206" y="3303040"/>
            <a:ext cx="334700" cy="231018"/>
          </a:xfrm>
          <a:prstGeom prst="rect">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B12AB089-729B-D823-4A90-E9551E71C30A}"/>
              </a:ext>
            </a:extLst>
          </p:cNvPr>
          <p:cNvSpPr/>
          <p:nvPr/>
        </p:nvSpPr>
        <p:spPr>
          <a:xfrm>
            <a:off x="1830206" y="3850889"/>
            <a:ext cx="334700" cy="231018"/>
          </a:xfrm>
          <a:prstGeom prst="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9CFEF330-6768-2492-E112-5FDA5A245E27}"/>
              </a:ext>
            </a:extLst>
          </p:cNvPr>
          <p:cNvSpPr/>
          <p:nvPr/>
        </p:nvSpPr>
        <p:spPr>
          <a:xfrm>
            <a:off x="3839216" y="2983736"/>
            <a:ext cx="334700" cy="231018"/>
          </a:xfrm>
          <a:prstGeom prst="rect">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E116678F-0456-7422-0B75-815032C6F82A}"/>
              </a:ext>
            </a:extLst>
          </p:cNvPr>
          <p:cNvSpPr/>
          <p:nvPr/>
        </p:nvSpPr>
        <p:spPr>
          <a:xfrm>
            <a:off x="3845875" y="3781560"/>
            <a:ext cx="334700" cy="231018"/>
          </a:xfrm>
          <a:prstGeom prst="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87227B31-1E64-6FDC-6C75-E29ADCC584F1}"/>
              </a:ext>
            </a:extLst>
          </p:cNvPr>
          <p:cNvSpPr/>
          <p:nvPr/>
        </p:nvSpPr>
        <p:spPr>
          <a:xfrm>
            <a:off x="2759564" y="3274516"/>
            <a:ext cx="334700" cy="231018"/>
          </a:xfrm>
          <a:prstGeom prst="rect">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05053025-570B-EEBD-74CF-3A327E5A9934}"/>
              </a:ext>
            </a:extLst>
          </p:cNvPr>
          <p:cNvSpPr/>
          <p:nvPr/>
        </p:nvSpPr>
        <p:spPr>
          <a:xfrm>
            <a:off x="2780294" y="3826324"/>
            <a:ext cx="334700" cy="231018"/>
          </a:xfrm>
          <a:prstGeom prst="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DAFBDA1A-C857-95DE-E41C-78B49F92F236}"/>
              </a:ext>
            </a:extLst>
          </p:cNvPr>
          <p:cNvSpPr/>
          <p:nvPr/>
        </p:nvSpPr>
        <p:spPr>
          <a:xfrm>
            <a:off x="2750603" y="2923188"/>
            <a:ext cx="334700" cy="23101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935A4AB3-24DD-7863-52C2-9AF082FDF5E0}"/>
              </a:ext>
            </a:extLst>
          </p:cNvPr>
          <p:cNvSpPr txBox="1"/>
          <p:nvPr/>
        </p:nvSpPr>
        <p:spPr>
          <a:xfrm>
            <a:off x="1321981" y="2320434"/>
            <a:ext cx="352982" cy="261610"/>
          </a:xfrm>
          <a:prstGeom prst="rect">
            <a:avLst/>
          </a:prstGeom>
          <a:noFill/>
        </p:spPr>
        <p:txBody>
          <a:bodyPr wrap="square" rtlCol="0">
            <a:spAutoFit/>
          </a:bodyPr>
          <a:lstStyle/>
          <a:p>
            <a:r>
              <a:rPr lang="en-US" sz="1100" dirty="0"/>
              <a:t>NR</a:t>
            </a:r>
          </a:p>
        </p:txBody>
      </p:sp>
      <p:sp>
        <p:nvSpPr>
          <p:cNvPr id="43" name="TextBox 42">
            <a:extLst>
              <a:ext uri="{FF2B5EF4-FFF2-40B4-BE49-F238E27FC236}">
                <a16:creationId xmlns:a16="http://schemas.microsoft.com/office/drawing/2014/main" id="{E09364E1-CB71-9BCB-5316-33613CB87801}"/>
              </a:ext>
            </a:extLst>
          </p:cNvPr>
          <p:cNvSpPr txBox="1"/>
          <p:nvPr/>
        </p:nvSpPr>
        <p:spPr>
          <a:xfrm>
            <a:off x="1866694" y="2320434"/>
            <a:ext cx="261610" cy="261610"/>
          </a:xfrm>
          <a:prstGeom prst="rect">
            <a:avLst/>
          </a:prstGeom>
          <a:noFill/>
        </p:spPr>
        <p:txBody>
          <a:bodyPr wrap="square" rtlCol="0">
            <a:spAutoFit/>
          </a:bodyPr>
          <a:lstStyle/>
          <a:p>
            <a:r>
              <a:rPr lang="en-US" sz="1100" dirty="0"/>
              <a:t>R</a:t>
            </a:r>
          </a:p>
        </p:txBody>
      </p:sp>
      <p:pic>
        <p:nvPicPr>
          <p:cNvPr id="46" name="Picture 45" descr="Icon&#10;&#10;Description automatically generated">
            <a:extLst>
              <a:ext uri="{FF2B5EF4-FFF2-40B4-BE49-F238E27FC236}">
                <a16:creationId xmlns:a16="http://schemas.microsoft.com/office/drawing/2014/main" id="{B387CA4A-36E0-6AFA-AF4B-B7FFB3215AC0}"/>
              </a:ext>
            </a:extLst>
          </p:cNvPr>
          <p:cNvPicPr>
            <a:picLocks noChangeAspect="1"/>
          </p:cNvPicPr>
          <p:nvPr/>
        </p:nvPicPr>
        <p:blipFill rotWithShape="1">
          <a:blip r:embed="rId7">
            <a:extLst>
              <a:ext uri="{28A0092B-C50C-407E-A947-70E740481C1C}">
                <a14:useLocalDpi xmlns:a14="http://schemas.microsoft.com/office/drawing/2010/main" val="0"/>
              </a:ext>
            </a:extLst>
          </a:blip>
          <a:srcRect l="6555" t="6826" r="7622" b="6207"/>
          <a:stretch/>
        </p:blipFill>
        <p:spPr>
          <a:xfrm>
            <a:off x="4727862" y="2176859"/>
            <a:ext cx="2006273" cy="1923759"/>
          </a:xfrm>
          <a:prstGeom prst="rect">
            <a:avLst/>
          </a:prstGeom>
        </p:spPr>
      </p:pic>
      <p:pic>
        <p:nvPicPr>
          <p:cNvPr id="58" name="Picture 57" descr="Icon&#10;&#10;Description automatically generated">
            <a:extLst>
              <a:ext uri="{FF2B5EF4-FFF2-40B4-BE49-F238E27FC236}">
                <a16:creationId xmlns:a16="http://schemas.microsoft.com/office/drawing/2014/main" id="{B87C747D-EB59-D5C6-27D0-03D357A897B9}"/>
              </a:ext>
            </a:extLst>
          </p:cNvPr>
          <p:cNvPicPr>
            <a:picLocks noChangeAspect="1"/>
          </p:cNvPicPr>
          <p:nvPr/>
        </p:nvPicPr>
        <p:blipFill rotWithShape="1">
          <a:blip r:embed="rId8">
            <a:extLst>
              <a:ext uri="{28A0092B-C50C-407E-A947-70E740481C1C}">
                <a14:useLocalDpi xmlns:a14="http://schemas.microsoft.com/office/drawing/2010/main" val="0"/>
              </a:ext>
            </a:extLst>
          </a:blip>
          <a:srcRect l="4215" t="3558" r="8200" b="3664"/>
          <a:stretch/>
        </p:blipFill>
        <p:spPr>
          <a:xfrm>
            <a:off x="4729938" y="2199549"/>
            <a:ext cx="2037963" cy="2176302"/>
          </a:xfrm>
          <a:prstGeom prst="rect">
            <a:avLst/>
          </a:prstGeom>
        </p:spPr>
      </p:pic>
      <p:pic>
        <p:nvPicPr>
          <p:cNvPr id="62" name="Picture 61" descr="Icon&#10;&#10;Description automatically generated">
            <a:extLst>
              <a:ext uri="{FF2B5EF4-FFF2-40B4-BE49-F238E27FC236}">
                <a16:creationId xmlns:a16="http://schemas.microsoft.com/office/drawing/2014/main" id="{73C93596-878E-933C-C29F-EA8434B2724B}"/>
              </a:ext>
            </a:extLst>
          </p:cNvPr>
          <p:cNvPicPr>
            <a:picLocks noChangeAspect="1"/>
          </p:cNvPicPr>
          <p:nvPr/>
        </p:nvPicPr>
        <p:blipFill rotWithShape="1">
          <a:blip r:embed="rId9">
            <a:extLst>
              <a:ext uri="{28A0092B-C50C-407E-A947-70E740481C1C}">
                <a14:useLocalDpi xmlns:a14="http://schemas.microsoft.com/office/drawing/2010/main" val="0"/>
              </a:ext>
            </a:extLst>
          </a:blip>
          <a:srcRect l="6702" t="3637" r="3882" b="3276"/>
          <a:stretch/>
        </p:blipFill>
        <p:spPr>
          <a:xfrm>
            <a:off x="4737646" y="2176844"/>
            <a:ext cx="1996489" cy="2176272"/>
          </a:xfrm>
          <a:prstGeom prst="rect">
            <a:avLst/>
          </a:prstGeom>
        </p:spPr>
      </p:pic>
      <p:cxnSp>
        <p:nvCxnSpPr>
          <p:cNvPr id="5" name="Straight Arrow Connector 4">
            <a:extLst>
              <a:ext uri="{FF2B5EF4-FFF2-40B4-BE49-F238E27FC236}">
                <a16:creationId xmlns:a16="http://schemas.microsoft.com/office/drawing/2014/main" id="{0FE8A13C-9D29-F743-F52E-6900222D6AD8}"/>
              </a:ext>
            </a:extLst>
          </p:cNvPr>
          <p:cNvCxnSpPr>
            <a:cxnSpLocks/>
          </p:cNvCxnSpPr>
          <p:nvPr/>
        </p:nvCxnSpPr>
        <p:spPr>
          <a:xfrm flipH="1">
            <a:off x="4799859" y="1916290"/>
            <a:ext cx="50784" cy="33832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6C09041-7366-7032-2C48-5B5A21B63480}"/>
              </a:ext>
            </a:extLst>
          </p:cNvPr>
          <p:cNvSpPr txBox="1"/>
          <p:nvPr/>
        </p:nvSpPr>
        <p:spPr>
          <a:xfrm>
            <a:off x="4696172" y="1546943"/>
            <a:ext cx="380232" cy="369332"/>
          </a:xfrm>
          <a:prstGeom prst="rect">
            <a:avLst/>
          </a:prstGeom>
          <a:noFill/>
        </p:spPr>
        <p:txBody>
          <a:bodyPr wrap="none" rtlCol="0">
            <a:spAutoFit/>
          </a:bodyPr>
          <a:lstStyle/>
          <a:p>
            <a:r>
              <a:rPr lang="en-US" dirty="0"/>
              <a:t>V</a:t>
            </a:r>
            <a:r>
              <a:rPr lang="en-US" baseline="-25000" dirty="0"/>
              <a:t>L</a:t>
            </a:r>
            <a:endParaRPr lang="en-US" sz="1400" baseline="-25000" dirty="0"/>
          </a:p>
        </p:txBody>
      </p:sp>
      <p:cxnSp>
        <p:nvCxnSpPr>
          <p:cNvPr id="9" name="Straight Arrow Connector 8">
            <a:extLst>
              <a:ext uri="{FF2B5EF4-FFF2-40B4-BE49-F238E27FC236}">
                <a16:creationId xmlns:a16="http://schemas.microsoft.com/office/drawing/2014/main" id="{6E92E28F-3FA7-F93E-63D8-4247896F12EB}"/>
              </a:ext>
            </a:extLst>
          </p:cNvPr>
          <p:cNvCxnSpPr>
            <a:cxnSpLocks/>
          </p:cNvCxnSpPr>
          <p:nvPr/>
        </p:nvCxnSpPr>
        <p:spPr>
          <a:xfrm flipH="1">
            <a:off x="5180091" y="1801559"/>
            <a:ext cx="50784" cy="33832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1A91C6A-2632-A30C-6840-0822FFE2ED65}"/>
              </a:ext>
            </a:extLst>
          </p:cNvPr>
          <p:cNvSpPr txBox="1"/>
          <p:nvPr/>
        </p:nvSpPr>
        <p:spPr>
          <a:xfrm>
            <a:off x="5076404" y="1432212"/>
            <a:ext cx="412292" cy="369332"/>
          </a:xfrm>
          <a:prstGeom prst="rect">
            <a:avLst/>
          </a:prstGeom>
          <a:noFill/>
        </p:spPr>
        <p:txBody>
          <a:bodyPr wrap="none" rtlCol="0">
            <a:spAutoFit/>
          </a:bodyPr>
          <a:lstStyle/>
          <a:p>
            <a:r>
              <a:rPr lang="en-US" dirty="0"/>
              <a:t>V</a:t>
            </a:r>
            <a:r>
              <a:rPr lang="en-US" baseline="-25000" dirty="0"/>
              <a:t>H</a:t>
            </a:r>
            <a:endParaRPr lang="en-US" sz="1400" baseline="-25000" dirty="0"/>
          </a:p>
        </p:txBody>
      </p:sp>
      <p:cxnSp>
        <p:nvCxnSpPr>
          <p:cNvPr id="11" name="Straight Arrow Connector 10">
            <a:extLst>
              <a:ext uri="{FF2B5EF4-FFF2-40B4-BE49-F238E27FC236}">
                <a16:creationId xmlns:a16="http://schemas.microsoft.com/office/drawing/2014/main" id="{7D211E3E-B468-7BC4-50FF-C206CC3443D1}"/>
              </a:ext>
            </a:extLst>
          </p:cNvPr>
          <p:cNvCxnSpPr>
            <a:cxnSpLocks/>
          </p:cNvCxnSpPr>
          <p:nvPr/>
        </p:nvCxnSpPr>
        <p:spPr>
          <a:xfrm flipH="1" flipV="1">
            <a:off x="6198884" y="4391679"/>
            <a:ext cx="89028" cy="39420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102BF254-54AE-C7E0-6660-239819576FD2}"/>
              </a:ext>
            </a:extLst>
          </p:cNvPr>
          <p:cNvSpPr txBox="1"/>
          <p:nvPr/>
        </p:nvSpPr>
        <p:spPr>
          <a:xfrm>
            <a:off x="6030673" y="4724558"/>
            <a:ext cx="582211" cy="369332"/>
          </a:xfrm>
          <a:prstGeom prst="rect">
            <a:avLst/>
          </a:prstGeom>
          <a:noFill/>
        </p:spPr>
        <p:txBody>
          <a:bodyPr wrap="none" rtlCol="0">
            <a:spAutoFit/>
          </a:bodyPr>
          <a:lstStyle/>
          <a:p>
            <a:r>
              <a:rPr lang="en-US" dirty="0" err="1"/>
              <a:t>scFv</a:t>
            </a:r>
            <a:endParaRPr lang="en-US" dirty="0"/>
          </a:p>
        </p:txBody>
      </p:sp>
      <p:pic>
        <p:nvPicPr>
          <p:cNvPr id="21" name="Picture 20" descr="Icon&#10;&#10;Description automatically generated">
            <a:extLst>
              <a:ext uri="{FF2B5EF4-FFF2-40B4-BE49-F238E27FC236}">
                <a16:creationId xmlns:a16="http://schemas.microsoft.com/office/drawing/2014/main" id="{2139CE27-251A-42AB-3243-382C9173FB0E}"/>
              </a:ext>
            </a:extLst>
          </p:cNvPr>
          <p:cNvPicPr>
            <a:picLocks noChangeAspect="1"/>
          </p:cNvPicPr>
          <p:nvPr/>
        </p:nvPicPr>
        <p:blipFill rotWithShape="1">
          <a:blip r:embed="rId10">
            <a:extLst>
              <a:ext uri="{28A0092B-C50C-407E-A947-70E740481C1C}">
                <a14:useLocalDpi xmlns:a14="http://schemas.microsoft.com/office/drawing/2010/main" val="0"/>
              </a:ext>
            </a:extLst>
          </a:blip>
          <a:srcRect l="6186" t="7157" r="11260" b="13891"/>
          <a:stretch/>
        </p:blipFill>
        <p:spPr>
          <a:xfrm>
            <a:off x="9324665" y="2022016"/>
            <a:ext cx="352714" cy="301520"/>
          </a:xfrm>
          <a:prstGeom prst="rect">
            <a:avLst/>
          </a:prstGeom>
        </p:spPr>
      </p:pic>
      <p:pic>
        <p:nvPicPr>
          <p:cNvPr id="25" name="Picture 24" descr="Icon&#10;&#10;Description automatically generated">
            <a:extLst>
              <a:ext uri="{FF2B5EF4-FFF2-40B4-BE49-F238E27FC236}">
                <a16:creationId xmlns:a16="http://schemas.microsoft.com/office/drawing/2014/main" id="{21DBE4EE-1F0B-2681-3030-7EB2CA2E4493}"/>
              </a:ext>
            </a:extLst>
          </p:cNvPr>
          <p:cNvPicPr>
            <a:picLocks noChangeAspect="1"/>
          </p:cNvPicPr>
          <p:nvPr/>
        </p:nvPicPr>
        <p:blipFill rotWithShape="1">
          <a:blip r:embed="rId11">
            <a:extLst>
              <a:ext uri="{28A0092B-C50C-407E-A947-70E740481C1C}">
                <a14:useLocalDpi xmlns:a14="http://schemas.microsoft.com/office/drawing/2010/main" val="0"/>
              </a:ext>
            </a:extLst>
          </a:blip>
          <a:srcRect l="8935" r="8211"/>
          <a:stretch/>
        </p:blipFill>
        <p:spPr>
          <a:xfrm>
            <a:off x="9013797" y="1985974"/>
            <a:ext cx="332369" cy="427151"/>
          </a:xfrm>
          <a:prstGeom prst="rect">
            <a:avLst/>
          </a:prstGeom>
        </p:spPr>
      </p:pic>
      <p:pic>
        <p:nvPicPr>
          <p:cNvPr id="27" name="Picture 26" descr="Icon&#10;&#10;Description automatically generated">
            <a:extLst>
              <a:ext uri="{FF2B5EF4-FFF2-40B4-BE49-F238E27FC236}">
                <a16:creationId xmlns:a16="http://schemas.microsoft.com/office/drawing/2014/main" id="{0E185ACA-541C-8DE1-DFC2-69198B00DA4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548623" y="1985973"/>
            <a:ext cx="362051" cy="427152"/>
          </a:xfrm>
          <a:prstGeom prst="rect">
            <a:avLst/>
          </a:prstGeom>
        </p:spPr>
      </p:pic>
      <p:pic>
        <p:nvPicPr>
          <p:cNvPr id="48" name="Picture 47" descr="Shape&#10;&#10;Description automatically generated with medium confidence">
            <a:extLst>
              <a:ext uri="{FF2B5EF4-FFF2-40B4-BE49-F238E27FC236}">
                <a16:creationId xmlns:a16="http://schemas.microsoft.com/office/drawing/2014/main" id="{8A27877A-B05B-E832-C869-6581AED3BE23}"/>
              </a:ext>
            </a:extLst>
          </p:cNvPr>
          <p:cNvPicPr>
            <a:picLocks noChangeAspect="1"/>
          </p:cNvPicPr>
          <p:nvPr/>
        </p:nvPicPr>
        <p:blipFill rotWithShape="1">
          <a:blip r:embed="rId13">
            <a:extLst>
              <a:ext uri="{28A0092B-C50C-407E-A947-70E740481C1C}">
                <a14:useLocalDpi xmlns:a14="http://schemas.microsoft.com/office/drawing/2010/main" val="0"/>
              </a:ext>
            </a:extLst>
          </a:blip>
          <a:srcRect l="1" r="-1524" b="52364"/>
          <a:stretch/>
        </p:blipFill>
        <p:spPr>
          <a:xfrm>
            <a:off x="7172426" y="2239134"/>
            <a:ext cx="4219080" cy="2699521"/>
          </a:xfrm>
          <a:prstGeom prst="rect">
            <a:avLst/>
          </a:prstGeom>
        </p:spPr>
      </p:pic>
      <p:pic>
        <p:nvPicPr>
          <p:cNvPr id="50" name="Picture 49" descr="A picture containing text, silhouette&#10;&#10;Description automatically generated">
            <a:extLst>
              <a:ext uri="{FF2B5EF4-FFF2-40B4-BE49-F238E27FC236}">
                <a16:creationId xmlns:a16="http://schemas.microsoft.com/office/drawing/2014/main" id="{CB33751A-8ED6-B1C6-451E-9D18E30688F8}"/>
              </a:ext>
            </a:extLst>
          </p:cNvPr>
          <p:cNvPicPr>
            <a:picLocks noChangeAspect="1"/>
          </p:cNvPicPr>
          <p:nvPr/>
        </p:nvPicPr>
        <p:blipFill rotWithShape="1">
          <a:blip r:embed="rId14">
            <a:extLst>
              <a:ext uri="{28A0092B-C50C-407E-A947-70E740481C1C}">
                <a14:useLocalDpi xmlns:a14="http://schemas.microsoft.com/office/drawing/2010/main" val="0"/>
              </a:ext>
            </a:extLst>
          </a:blip>
          <a:srcRect r="-44" b="52372"/>
          <a:stretch/>
        </p:blipFill>
        <p:spPr>
          <a:xfrm>
            <a:off x="7179728" y="2238904"/>
            <a:ext cx="4822338" cy="2699751"/>
          </a:xfrm>
          <a:prstGeom prst="rect">
            <a:avLst/>
          </a:prstGeom>
        </p:spPr>
      </p:pic>
      <p:pic>
        <p:nvPicPr>
          <p:cNvPr id="60" name="Picture 59" descr="Chart&#10;&#10;Description automatically generated with medium confidence">
            <a:extLst>
              <a:ext uri="{FF2B5EF4-FFF2-40B4-BE49-F238E27FC236}">
                <a16:creationId xmlns:a16="http://schemas.microsoft.com/office/drawing/2014/main" id="{EA36433B-E882-ECAE-B9FF-3D709E12F4BC}"/>
              </a:ext>
            </a:extLst>
          </p:cNvPr>
          <p:cNvPicPr>
            <a:picLocks noChangeAspect="1"/>
          </p:cNvPicPr>
          <p:nvPr/>
        </p:nvPicPr>
        <p:blipFill rotWithShape="1">
          <a:blip r:embed="rId15">
            <a:extLst>
              <a:ext uri="{28A0092B-C50C-407E-A947-70E740481C1C}">
                <a14:useLocalDpi xmlns:a14="http://schemas.microsoft.com/office/drawing/2010/main" val="0"/>
              </a:ext>
            </a:extLst>
          </a:blip>
          <a:srcRect b="53096"/>
          <a:stretch/>
        </p:blipFill>
        <p:spPr>
          <a:xfrm>
            <a:off x="7179728" y="2238904"/>
            <a:ext cx="4822338" cy="2646220"/>
          </a:xfrm>
          <a:prstGeom prst="rect">
            <a:avLst/>
          </a:prstGeom>
        </p:spPr>
      </p:pic>
      <p:sp>
        <p:nvSpPr>
          <p:cNvPr id="61" name="Rectangle 60">
            <a:extLst>
              <a:ext uri="{FF2B5EF4-FFF2-40B4-BE49-F238E27FC236}">
                <a16:creationId xmlns:a16="http://schemas.microsoft.com/office/drawing/2014/main" id="{5DAB45DE-042B-68E8-22F3-0CC7A66D3A04}"/>
              </a:ext>
            </a:extLst>
          </p:cNvPr>
          <p:cNvSpPr/>
          <p:nvPr/>
        </p:nvSpPr>
        <p:spPr>
          <a:xfrm>
            <a:off x="776034" y="2112541"/>
            <a:ext cx="1478019" cy="261201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C3345972-AC58-2C35-C92D-45A6BAAA5803}"/>
              </a:ext>
            </a:extLst>
          </p:cNvPr>
          <p:cNvSpPr/>
          <p:nvPr/>
        </p:nvSpPr>
        <p:spPr>
          <a:xfrm>
            <a:off x="2254054" y="2112541"/>
            <a:ext cx="1058398" cy="261201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D927042D-AE53-C52E-AAE6-C5F31A5DCF0B}"/>
              </a:ext>
            </a:extLst>
          </p:cNvPr>
          <p:cNvSpPr/>
          <p:nvPr/>
        </p:nvSpPr>
        <p:spPr>
          <a:xfrm>
            <a:off x="3310790" y="2110463"/>
            <a:ext cx="917320" cy="261201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7" name="Picture 66" descr="Logo&#10;&#10;Description automatically generated">
            <a:extLst>
              <a:ext uri="{FF2B5EF4-FFF2-40B4-BE49-F238E27FC236}">
                <a16:creationId xmlns:a16="http://schemas.microsoft.com/office/drawing/2014/main" id="{32343F38-6192-C175-E0C2-A1A479F60B80}"/>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28126" y="6233211"/>
            <a:ext cx="659989" cy="624789"/>
          </a:xfrm>
          <a:prstGeom prst="rect">
            <a:avLst/>
          </a:prstGeom>
        </p:spPr>
      </p:pic>
      <p:pic>
        <p:nvPicPr>
          <p:cNvPr id="69" name="Picture 68" descr="Logo&#10;&#10;Description automatically generated">
            <a:extLst>
              <a:ext uri="{FF2B5EF4-FFF2-40B4-BE49-F238E27FC236}">
                <a16:creationId xmlns:a16="http://schemas.microsoft.com/office/drawing/2014/main" id="{7EE178A6-02B7-B9AC-FCC3-1F02CCC248FF}"/>
              </a:ext>
            </a:extLst>
          </p:cNvPr>
          <p:cNvPicPr>
            <a:picLocks noChangeAspect="1"/>
          </p:cNvPicPr>
          <p:nvPr/>
        </p:nvPicPr>
        <p:blipFill rotWithShape="1">
          <a:blip r:embed="rId17">
            <a:extLst>
              <a:ext uri="{28A0092B-C50C-407E-A947-70E740481C1C}">
                <a14:useLocalDpi xmlns:a14="http://schemas.microsoft.com/office/drawing/2010/main" val="0"/>
              </a:ext>
            </a:extLst>
          </a:blip>
          <a:srcRect t="65504" b="5213"/>
          <a:stretch/>
        </p:blipFill>
        <p:spPr>
          <a:xfrm>
            <a:off x="7279014" y="6233211"/>
            <a:ext cx="3469566" cy="704989"/>
          </a:xfrm>
          <a:prstGeom prst="rect">
            <a:avLst/>
          </a:prstGeom>
        </p:spPr>
      </p:pic>
      <p:pic>
        <p:nvPicPr>
          <p:cNvPr id="71" name="Graphic 70">
            <a:extLst>
              <a:ext uri="{FF2B5EF4-FFF2-40B4-BE49-F238E27FC236}">
                <a16:creationId xmlns:a16="http://schemas.microsoft.com/office/drawing/2014/main" id="{E4E0BA19-7DD5-95BD-9B16-76DC0C317303}"/>
              </a:ext>
            </a:extLst>
          </p:cNvPr>
          <p:cNvPicPr>
            <a:picLocks noChangeAspect="1"/>
          </p:cNvPicPr>
          <p:nvPr/>
        </p:nvPicPr>
        <p:blipFill rotWithShape="1">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rcRect l="35659" b="4880"/>
          <a:stretch/>
        </p:blipFill>
        <p:spPr>
          <a:xfrm>
            <a:off x="1321981" y="6233211"/>
            <a:ext cx="1480046" cy="704990"/>
          </a:xfrm>
          <a:prstGeom prst="rect">
            <a:avLst/>
          </a:prstGeom>
        </p:spPr>
      </p:pic>
    </p:spTree>
    <p:extLst>
      <p:ext uri="{BB962C8B-B14F-4D97-AF65-F5344CB8AC3E}">
        <p14:creationId xmlns:p14="http://schemas.microsoft.com/office/powerpoint/2010/main" val="1850462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xit" presetSubtype="0" fill="hold" nodeType="withEffect">
                                  <p:stCondLst>
                                    <p:cond delay="0"/>
                                  </p:stCondLst>
                                  <p:childTnLst>
                                    <p:set>
                                      <p:cBhvr>
                                        <p:cTn id="38" dur="1" fill="hold">
                                          <p:stCondLst>
                                            <p:cond delay="0"/>
                                          </p:stCondLst>
                                        </p:cTn>
                                        <p:tgtEl>
                                          <p:spTgt spid="48"/>
                                        </p:tgtEl>
                                        <p:attrNameLst>
                                          <p:attrName>style.visibility</p:attrName>
                                        </p:attrNameLst>
                                      </p:cBhvr>
                                      <p:to>
                                        <p:strVal val="hidden"/>
                                      </p:to>
                                    </p:set>
                                  </p:childTnLst>
                                </p:cTn>
                              </p:par>
                              <p:par>
                                <p:cTn id="39" presetID="1" presetClass="entr" presetSubtype="0" fill="hold" nodeType="withEffect">
                                  <p:stCondLst>
                                    <p:cond delay="0"/>
                                  </p:stCondLst>
                                  <p:childTnLst>
                                    <p:set>
                                      <p:cBhvr>
                                        <p:cTn id="40" dur="1" fill="hold">
                                          <p:stCondLst>
                                            <p:cond delay="0"/>
                                          </p:stCondLst>
                                        </p:cTn>
                                        <p:tgtEl>
                                          <p:spTgt spid="5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childTnLst>
                                </p:cTn>
                              </p:par>
                              <p:par>
                                <p:cTn id="47" presetID="1" presetClass="exit" presetSubtype="0" fill="hold" grpId="1" nodeType="withEffect">
                                  <p:stCondLst>
                                    <p:cond delay="0"/>
                                  </p:stCondLst>
                                  <p:childTnLst>
                                    <p:set>
                                      <p:cBhvr>
                                        <p:cTn id="48" dur="1" fill="hold">
                                          <p:stCondLst>
                                            <p:cond delay="0"/>
                                          </p:stCondLst>
                                        </p:cTn>
                                        <p:tgtEl>
                                          <p:spTgt spid="33"/>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34"/>
                                        </p:tgtEl>
                                        <p:attrNameLst>
                                          <p:attrName>style.visibility</p:attrName>
                                        </p:attrNameLst>
                                      </p:cBhvr>
                                      <p:to>
                                        <p:strVal val="hidden"/>
                                      </p:to>
                                    </p:set>
                                  </p:childTnLst>
                                </p:cTn>
                              </p:par>
                              <p:par>
                                <p:cTn id="51" presetID="1" presetClass="entr" presetSubtype="0" fill="hold" nodeType="withEffect">
                                  <p:stCondLst>
                                    <p:cond delay="0"/>
                                  </p:stCondLst>
                                  <p:childTnLst>
                                    <p:set>
                                      <p:cBhvr>
                                        <p:cTn id="52" dur="1" fill="hold">
                                          <p:stCondLst>
                                            <p:cond delay="0"/>
                                          </p:stCondLst>
                                        </p:cTn>
                                        <p:tgtEl>
                                          <p:spTgt spid="5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4"/>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5"/>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3"/>
                                        </p:tgtEl>
                                        <p:attrNameLst>
                                          <p:attrName>style.visibility</p:attrName>
                                        </p:attrNameLst>
                                      </p:cBhvr>
                                      <p:to>
                                        <p:strVal val="visible"/>
                                      </p:to>
                                    </p:set>
                                  </p:childTnLst>
                                </p:cTn>
                              </p:par>
                              <p:par>
                                <p:cTn id="65" presetID="1" presetClass="entr" presetSubtype="0" fill="hold" grpId="1" nodeType="withEffect">
                                  <p:stCondLst>
                                    <p:cond delay="0"/>
                                  </p:stCondLst>
                                  <p:childTnLst>
                                    <p:set>
                                      <p:cBhvr>
                                        <p:cTn id="66" dur="1" fill="hold">
                                          <p:stCondLst>
                                            <p:cond delay="0"/>
                                          </p:stCondLst>
                                        </p:cTn>
                                        <p:tgtEl>
                                          <p:spTgt spid="66"/>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28"/>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60"/>
                                        </p:tgtEl>
                                        <p:attrNameLst>
                                          <p:attrName>style.visibility</p:attrName>
                                        </p:attrNameLst>
                                      </p:cBhvr>
                                      <p:to>
                                        <p:strVal val="visible"/>
                                      </p:to>
                                    </p:set>
                                  </p:childTnLst>
                                </p:cTn>
                              </p:par>
                              <p:par>
                                <p:cTn id="71" presetID="1" presetClass="exit" presetSubtype="0" fill="hold" nodeType="withEffect">
                                  <p:stCondLst>
                                    <p:cond delay="0"/>
                                  </p:stCondLst>
                                  <p:childTnLst>
                                    <p:set>
                                      <p:cBhvr>
                                        <p:cTn id="72" dur="1" fill="hold">
                                          <p:stCondLst>
                                            <p:cond delay="0"/>
                                          </p:stCondLst>
                                        </p:cTn>
                                        <p:tgtEl>
                                          <p:spTgt spid="50"/>
                                        </p:tgtEl>
                                        <p:attrNameLst>
                                          <p:attrName>style.visibility</p:attrName>
                                        </p:attrNameLst>
                                      </p:cBhvr>
                                      <p:to>
                                        <p:strVal val="hidden"/>
                                      </p:to>
                                    </p:set>
                                  </p:childTnLst>
                                </p:cTn>
                              </p:par>
                              <p:par>
                                <p:cTn id="73" presetID="1" presetClass="entr" presetSubtype="0" fill="hold" nodeType="withEffect">
                                  <p:stCondLst>
                                    <p:cond delay="0"/>
                                  </p:stCondLst>
                                  <p:childTnLst>
                                    <p:set>
                                      <p:cBhvr>
                                        <p:cTn id="74" dur="1" fill="hold">
                                          <p:stCondLst>
                                            <p:cond delay="0"/>
                                          </p:stCondLst>
                                        </p:cTn>
                                        <p:tgtEl>
                                          <p:spTgt spid="27"/>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6"/>
                                        </p:tgtEl>
                                        <p:attrNameLst>
                                          <p:attrName>style.visibility</p:attrName>
                                        </p:attrNameLst>
                                      </p:cBhvr>
                                      <p:to>
                                        <p:strVal val="visible"/>
                                      </p:to>
                                    </p:set>
                                  </p:childTnLst>
                                </p:cTn>
                              </p:par>
                              <p:par>
                                <p:cTn id="77" presetID="1" presetClass="exit" presetSubtype="0" fill="hold" grpId="1" nodeType="withEffect">
                                  <p:stCondLst>
                                    <p:cond delay="0"/>
                                  </p:stCondLst>
                                  <p:childTnLst>
                                    <p:set>
                                      <p:cBhvr>
                                        <p:cTn id="78" dur="1" fill="hold">
                                          <p:stCondLst>
                                            <p:cond delay="0"/>
                                          </p:stCondLst>
                                        </p:cTn>
                                        <p:tgtEl>
                                          <p:spTgt spid="37"/>
                                        </p:tgtEl>
                                        <p:attrNameLst>
                                          <p:attrName>style.visibility</p:attrName>
                                        </p:attrNameLst>
                                      </p:cBhvr>
                                      <p:to>
                                        <p:strVal val="hidden"/>
                                      </p:to>
                                    </p:set>
                                  </p:childTnLst>
                                </p:cTn>
                              </p:par>
                              <p:par>
                                <p:cTn id="79" presetID="1" presetClass="exit" presetSubtype="0" fill="hold" grpId="1" nodeType="withEffect">
                                  <p:stCondLst>
                                    <p:cond delay="0"/>
                                  </p:stCondLst>
                                  <p:childTnLst>
                                    <p:set>
                                      <p:cBhvr>
                                        <p:cTn id="80" dur="1" fill="hold">
                                          <p:stCondLst>
                                            <p:cond delay="0"/>
                                          </p:stCondLst>
                                        </p:cTn>
                                        <p:tgtEl>
                                          <p:spTgt spid="39"/>
                                        </p:tgtEl>
                                        <p:attrNameLst>
                                          <p:attrName>style.visibility</p:attrName>
                                        </p:attrNameLst>
                                      </p:cBhvr>
                                      <p:to>
                                        <p:strVal val="hidden"/>
                                      </p:to>
                                    </p:set>
                                  </p:childTnLst>
                                </p:cTn>
                              </p:par>
                              <p:par>
                                <p:cTn id="81" presetID="1" presetClass="exit" presetSubtype="0" fill="hold" grpId="1" nodeType="withEffect">
                                  <p:stCondLst>
                                    <p:cond delay="0"/>
                                  </p:stCondLst>
                                  <p:childTnLst>
                                    <p:set>
                                      <p:cBhvr>
                                        <p:cTn id="82" dur="1" fill="hold">
                                          <p:stCondLst>
                                            <p:cond delay="0"/>
                                          </p:stCondLst>
                                        </p:cTn>
                                        <p:tgtEl>
                                          <p:spTgt spid="38"/>
                                        </p:tgtEl>
                                        <p:attrNameLst>
                                          <p:attrName>style.visibility</p:attrName>
                                        </p:attrNameLst>
                                      </p:cBhvr>
                                      <p:to>
                                        <p:strVal val="hidden"/>
                                      </p:to>
                                    </p:set>
                                  </p:childTnLst>
                                </p:cTn>
                              </p:par>
                              <p:par>
                                <p:cTn id="83" presetID="1" presetClass="entr" presetSubtype="0" fill="hold" nodeType="withEffect">
                                  <p:stCondLst>
                                    <p:cond delay="0"/>
                                  </p:stCondLst>
                                  <p:childTnLst>
                                    <p:set>
                                      <p:cBhvr>
                                        <p:cTn id="84" dur="1" fill="hold">
                                          <p:stCondLst>
                                            <p:cond delay="0"/>
                                          </p:stCondLst>
                                        </p:cTn>
                                        <p:tgtEl>
                                          <p:spTgt spid="62"/>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33" grpId="0" animBg="1"/>
      <p:bldP spid="33" grpId="1" animBg="1"/>
      <p:bldP spid="34" grpId="0" animBg="1"/>
      <p:bldP spid="34" grpId="1" animBg="1"/>
      <p:bldP spid="35" grpId="0" animBg="1"/>
      <p:bldP spid="36" grpId="0" animBg="1"/>
      <p:bldP spid="37" grpId="0" animBg="1"/>
      <p:bldP spid="37" grpId="1" animBg="1"/>
      <p:bldP spid="38" grpId="0" animBg="1"/>
      <p:bldP spid="38" grpId="1" animBg="1"/>
      <p:bldP spid="39" grpId="0" animBg="1"/>
      <p:bldP spid="39" grpId="1" animBg="1"/>
      <p:bldP spid="8" grpId="0"/>
      <p:bldP spid="10" grpId="0"/>
      <p:bldP spid="14" grpId="0"/>
      <p:bldP spid="65" grpId="0" animBg="1"/>
      <p:bldP spid="66" grpId="0" animBg="1"/>
      <p:bldP spid="66"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4845" y="231893"/>
            <a:ext cx="10515600" cy="1325563"/>
          </a:xfrm>
        </p:spPr>
        <p:txBody>
          <a:bodyPr/>
          <a:lstStyle/>
          <a:p>
            <a:r>
              <a:rPr lang="en-US" dirty="0" err="1"/>
              <a:t>ExTAb</a:t>
            </a:r>
            <a:r>
              <a:rPr lang="en-US" dirty="0"/>
              <a:t> structure and characterization</a:t>
            </a:r>
          </a:p>
        </p:txBody>
      </p:sp>
      <p:sp>
        <p:nvSpPr>
          <p:cNvPr id="14" name="TextBox 13">
            <a:extLst>
              <a:ext uri="{FF2B5EF4-FFF2-40B4-BE49-F238E27FC236}">
                <a16:creationId xmlns:a16="http://schemas.microsoft.com/office/drawing/2014/main" id="{030A8F5E-461A-B3FA-3D57-8EA37CFEF894}"/>
              </a:ext>
            </a:extLst>
          </p:cNvPr>
          <p:cNvSpPr txBox="1"/>
          <p:nvPr/>
        </p:nvSpPr>
        <p:spPr>
          <a:xfrm>
            <a:off x="4111814" y="4801989"/>
            <a:ext cx="1144737" cy="338554"/>
          </a:xfrm>
          <a:prstGeom prst="rect">
            <a:avLst/>
          </a:prstGeom>
          <a:noFill/>
        </p:spPr>
        <p:txBody>
          <a:bodyPr wrap="none" rtlCol="0">
            <a:spAutoFit/>
          </a:bodyPr>
          <a:lstStyle/>
          <a:p>
            <a:r>
              <a:rPr lang="en-US" sz="1600" dirty="0" err="1"/>
              <a:t>K</a:t>
            </a:r>
            <a:r>
              <a:rPr lang="en-US" sz="1600" baseline="-25000" dirty="0" err="1"/>
              <a:t>d</a:t>
            </a:r>
            <a:r>
              <a:rPr lang="en-US" sz="1600" dirty="0"/>
              <a:t> = 1.1 </a:t>
            </a:r>
            <a:r>
              <a:rPr lang="en-US" sz="1600" dirty="0" err="1"/>
              <a:t>nM</a:t>
            </a:r>
            <a:endParaRPr lang="en-US" sz="1600" dirty="0"/>
          </a:p>
        </p:txBody>
      </p:sp>
      <p:sp>
        <p:nvSpPr>
          <p:cNvPr id="15" name="TextBox 14">
            <a:extLst>
              <a:ext uri="{FF2B5EF4-FFF2-40B4-BE49-F238E27FC236}">
                <a16:creationId xmlns:a16="http://schemas.microsoft.com/office/drawing/2014/main" id="{027D8904-E0BE-8826-930C-2AA2ABFD105D}"/>
              </a:ext>
            </a:extLst>
          </p:cNvPr>
          <p:cNvSpPr txBox="1"/>
          <p:nvPr/>
        </p:nvSpPr>
        <p:spPr>
          <a:xfrm>
            <a:off x="9413814" y="2277232"/>
            <a:ext cx="1144737" cy="338554"/>
          </a:xfrm>
          <a:prstGeom prst="rect">
            <a:avLst/>
          </a:prstGeom>
          <a:noFill/>
        </p:spPr>
        <p:txBody>
          <a:bodyPr wrap="none" rtlCol="0">
            <a:spAutoFit/>
          </a:bodyPr>
          <a:lstStyle/>
          <a:p>
            <a:r>
              <a:rPr lang="en-US" sz="1600" dirty="0" err="1"/>
              <a:t>K</a:t>
            </a:r>
            <a:r>
              <a:rPr lang="en-US" sz="1600" baseline="-25000" dirty="0" err="1"/>
              <a:t>d</a:t>
            </a:r>
            <a:r>
              <a:rPr lang="en-US" sz="1600" dirty="0"/>
              <a:t> = 4.4 </a:t>
            </a:r>
            <a:r>
              <a:rPr lang="en-US" sz="1600" dirty="0" err="1"/>
              <a:t>nM</a:t>
            </a:r>
            <a:endParaRPr lang="en-US" sz="1600" dirty="0"/>
          </a:p>
        </p:txBody>
      </p:sp>
      <p:sp>
        <p:nvSpPr>
          <p:cNvPr id="16" name="TextBox 15">
            <a:extLst>
              <a:ext uri="{FF2B5EF4-FFF2-40B4-BE49-F238E27FC236}">
                <a16:creationId xmlns:a16="http://schemas.microsoft.com/office/drawing/2014/main" id="{BC7F9460-58CE-536C-221D-A447C3985854}"/>
              </a:ext>
            </a:extLst>
          </p:cNvPr>
          <p:cNvSpPr txBox="1"/>
          <p:nvPr/>
        </p:nvSpPr>
        <p:spPr>
          <a:xfrm>
            <a:off x="9452272" y="4642234"/>
            <a:ext cx="1144737" cy="338554"/>
          </a:xfrm>
          <a:prstGeom prst="rect">
            <a:avLst/>
          </a:prstGeom>
          <a:noFill/>
        </p:spPr>
        <p:txBody>
          <a:bodyPr wrap="none" rtlCol="0">
            <a:spAutoFit/>
          </a:bodyPr>
          <a:lstStyle/>
          <a:p>
            <a:r>
              <a:rPr lang="en-US" sz="1600" dirty="0" err="1"/>
              <a:t>K</a:t>
            </a:r>
            <a:r>
              <a:rPr lang="en-US" sz="1600" baseline="-25000" dirty="0" err="1"/>
              <a:t>d</a:t>
            </a:r>
            <a:r>
              <a:rPr lang="en-US" sz="1600" dirty="0"/>
              <a:t> = 2.1 </a:t>
            </a:r>
            <a:r>
              <a:rPr lang="en-US" sz="1600" dirty="0" err="1"/>
              <a:t>nM</a:t>
            </a:r>
            <a:endParaRPr lang="en-US" sz="1600" dirty="0"/>
          </a:p>
        </p:txBody>
      </p:sp>
      <p:pic>
        <p:nvPicPr>
          <p:cNvPr id="21" name="Picture 20" descr="A picture containing text, light, red, traffic&#10;&#10;Description automatically generated">
            <a:extLst>
              <a:ext uri="{FF2B5EF4-FFF2-40B4-BE49-F238E27FC236}">
                <a16:creationId xmlns:a16="http://schemas.microsoft.com/office/drawing/2014/main" id="{074E7268-D446-644E-82DA-85BE67C52A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2589" y="3781932"/>
            <a:ext cx="3958388" cy="2194750"/>
          </a:xfrm>
          <a:prstGeom prst="rect">
            <a:avLst/>
          </a:prstGeom>
        </p:spPr>
      </p:pic>
      <p:pic>
        <p:nvPicPr>
          <p:cNvPr id="25" name="Picture 24">
            <a:extLst>
              <a:ext uri="{FF2B5EF4-FFF2-40B4-BE49-F238E27FC236}">
                <a16:creationId xmlns:a16="http://schemas.microsoft.com/office/drawing/2014/main" id="{F1DC1FFE-5BE5-1320-4697-9254B0D596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94991" y="3743659"/>
            <a:ext cx="3813985" cy="2194749"/>
          </a:xfrm>
          <a:prstGeom prst="rect">
            <a:avLst/>
          </a:prstGeom>
        </p:spPr>
      </p:pic>
      <p:pic>
        <p:nvPicPr>
          <p:cNvPr id="27" name="Picture 26" descr="Shape&#10;&#10;Description automatically generated with medium confidence">
            <a:extLst>
              <a:ext uri="{FF2B5EF4-FFF2-40B4-BE49-F238E27FC236}">
                <a16:creationId xmlns:a16="http://schemas.microsoft.com/office/drawing/2014/main" id="{64CD1F4C-B05B-6584-6A69-F966511015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32589" y="1437084"/>
            <a:ext cx="2913113" cy="2237032"/>
          </a:xfrm>
          <a:prstGeom prst="rect">
            <a:avLst/>
          </a:prstGeom>
        </p:spPr>
      </p:pic>
      <p:pic>
        <p:nvPicPr>
          <p:cNvPr id="7" name="Picture 6" descr="Icon&#10;&#10;Description automatically generated">
            <a:extLst>
              <a:ext uri="{FF2B5EF4-FFF2-40B4-BE49-F238E27FC236}">
                <a16:creationId xmlns:a16="http://schemas.microsoft.com/office/drawing/2014/main" id="{D7F3D249-2E93-3EDE-5101-219AC99BFF2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53237" y="1485900"/>
            <a:ext cx="1879600" cy="1943100"/>
          </a:xfrm>
          <a:prstGeom prst="rect">
            <a:avLst/>
          </a:prstGeom>
        </p:spPr>
      </p:pic>
      <p:sp>
        <p:nvSpPr>
          <p:cNvPr id="8" name="Rectangle 7">
            <a:extLst>
              <a:ext uri="{FF2B5EF4-FFF2-40B4-BE49-F238E27FC236}">
                <a16:creationId xmlns:a16="http://schemas.microsoft.com/office/drawing/2014/main" id="{75A398A8-EB71-CAD6-44D7-EF4CB5B53560}"/>
              </a:ext>
            </a:extLst>
          </p:cNvPr>
          <p:cNvSpPr/>
          <p:nvPr/>
        </p:nvSpPr>
        <p:spPr>
          <a:xfrm>
            <a:off x="2083217" y="1437084"/>
            <a:ext cx="1879600" cy="66153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1B210C0-507D-A4F8-7D35-83186D8A4AB5}"/>
              </a:ext>
            </a:extLst>
          </p:cNvPr>
          <p:cNvSpPr/>
          <p:nvPr/>
        </p:nvSpPr>
        <p:spPr>
          <a:xfrm>
            <a:off x="2083217" y="2767461"/>
            <a:ext cx="1879600" cy="66153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Logo&#10;&#10;Description automatically generated">
            <a:extLst>
              <a:ext uri="{FF2B5EF4-FFF2-40B4-BE49-F238E27FC236}">
                <a16:creationId xmlns:a16="http://schemas.microsoft.com/office/drawing/2014/main" id="{13E986DF-9D8B-BA7F-617C-7032009BE54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8126" y="6233211"/>
            <a:ext cx="659989" cy="624789"/>
          </a:xfrm>
          <a:prstGeom prst="rect">
            <a:avLst/>
          </a:prstGeom>
        </p:spPr>
      </p:pic>
      <p:pic>
        <p:nvPicPr>
          <p:cNvPr id="11" name="Graphic 10">
            <a:extLst>
              <a:ext uri="{FF2B5EF4-FFF2-40B4-BE49-F238E27FC236}">
                <a16:creationId xmlns:a16="http://schemas.microsoft.com/office/drawing/2014/main" id="{4CD03BDF-AC27-B7D1-40D7-5D378582C7FA}"/>
              </a:ext>
            </a:extLst>
          </p:cNvPr>
          <p:cNvPicPr>
            <a:picLocks noChangeAspect="1"/>
          </p:cNvPicPr>
          <p:nvPr/>
        </p:nvPicPr>
        <p:blipFill rotWithShape="1">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35659" b="4880"/>
          <a:stretch/>
        </p:blipFill>
        <p:spPr>
          <a:xfrm>
            <a:off x="1321981" y="6233211"/>
            <a:ext cx="1480046" cy="704990"/>
          </a:xfrm>
          <a:prstGeom prst="rect">
            <a:avLst/>
          </a:prstGeom>
        </p:spPr>
      </p:pic>
      <p:pic>
        <p:nvPicPr>
          <p:cNvPr id="12" name="Picture 11" descr="Logo&#10;&#10;Description automatically generated">
            <a:extLst>
              <a:ext uri="{FF2B5EF4-FFF2-40B4-BE49-F238E27FC236}">
                <a16:creationId xmlns:a16="http://schemas.microsoft.com/office/drawing/2014/main" id="{B78C67E9-B898-65AB-70DB-6A7DB88D01F3}"/>
              </a:ext>
            </a:extLst>
          </p:cNvPr>
          <p:cNvPicPr>
            <a:picLocks noChangeAspect="1"/>
          </p:cNvPicPr>
          <p:nvPr/>
        </p:nvPicPr>
        <p:blipFill rotWithShape="1">
          <a:blip r:embed="rId10">
            <a:extLst>
              <a:ext uri="{28A0092B-C50C-407E-A947-70E740481C1C}">
                <a14:useLocalDpi xmlns:a14="http://schemas.microsoft.com/office/drawing/2010/main" val="0"/>
              </a:ext>
            </a:extLst>
          </a:blip>
          <a:srcRect t="65504" b="5213"/>
          <a:stretch/>
        </p:blipFill>
        <p:spPr>
          <a:xfrm>
            <a:off x="7279014" y="6233211"/>
            <a:ext cx="3469566" cy="704989"/>
          </a:xfrm>
          <a:prstGeom prst="rect">
            <a:avLst/>
          </a:prstGeom>
        </p:spPr>
      </p:pic>
    </p:spTree>
    <p:extLst>
      <p:ext uri="{BB962C8B-B14F-4D97-AF65-F5344CB8AC3E}">
        <p14:creationId xmlns:p14="http://schemas.microsoft.com/office/powerpoint/2010/main" val="1193984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par>
                                <p:cTn id="7" presetID="1" presetClass="entr" presetSubtype="0" fill="hold" grpId="1"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1"/>
      <p:bldP spid="16" grpId="1"/>
      <p:bldP spid="8" grpId="0" animBg="1"/>
      <p:bldP spid="9"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8357" y="226718"/>
            <a:ext cx="10515600" cy="1325563"/>
          </a:xfrm>
        </p:spPr>
        <p:txBody>
          <a:bodyPr/>
          <a:lstStyle/>
          <a:p>
            <a:r>
              <a:rPr lang="en-US" dirty="0"/>
              <a:t>Exosome purification and decoration</a:t>
            </a:r>
          </a:p>
        </p:txBody>
      </p:sp>
      <p:pic>
        <p:nvPicPr>
          <p:cNvPr id="15" name="Picture 14" descr="Icon&#10;&#10;Description automatically generated">
            <a:extLst>
              <a:ext uri="{FF2B5EF4-FFF2-40B4-BE49-F238E27FC236}">
                <a16:creationId xmlns:a16="http://schemas.microsoft.com/office/drawing/2014/main" id="{2AFBCB18-707B-B46B-1D19-764AB3BA7533}"/>
              </a:ext>
            </a:extLst>
          </p:cNvPr>
          <p:cNvPicPr>
            <a:picLocks noChangeAspect="1"/>
          </p:cNvPicPr>
          <p:nvPr/>
        </p:nvPicPr>
        <p:blipFill rotWithShape="1">
          <a:blip r:embed="rId3">
            <a:extLst>
              <a:ext uri="{28A0092B-C50C-407E-A947-70E740481C1C}">
                <a14:useLocalDpi xmlns:a14="http://schemas.microsoft.com/office/drawing/2010/main" val="0"/>
              </a:ext>
            </a:extLst>
          </a:blip>
          <a:srcRect t="29254" r="24655"/>
          <a:stretch/>
        </p:blipFill>
        <p:spPr>
          <a:xfrm>
            <a:off x="724912" y="1284107"/>
            <a:ext cx="1905399" cy="1825814"/>
          </a:xfrm>
          <a:prstGeom prst="rect">
            <a:avLst/>
          </a:prstGeom>
          <a:solidFill>
            <a:srgbClr val="FFFFFF">
              <a:shade val="85000"/>
            </a:srgbClr>
          </a:solidFill>
          <a:ln w="6350" cap="sq">
            <a:solidFill>
              <a:schemeClr val="tx1"/>
            </a:solidFill>
            <a:miter lim="800000"/>
          </a:ln>
          <a:effectLst/>
          <a:scene3d>
            <a:camera prst="orthographicFront"/>
            <a:lightRig rig="twoPt" dir="t">
              <a:rot lat="0" lon="0" rev="7200000"/>
            </a:lightRig>
          </a:scene3d>
          <a:sp3d>
            <a:bevelT w="25400" h="19050"/>
            <a:contourClr>
              <a:srgbClr val="FFFFFF"/>
            </a:contourClr>
          </a:sp3d>
        </p:spPr>
      </p:pic>
      <p:sp>
        <p:nvSpPr>
          <p:cNvPr id="16" name="TextBox 15">
            <a:extLst>
              <a:ext uri="{FF2B5EF4-FFF2-40B4-BE49-F238E27FC236}">
                <a16:creationId xmlns:a16="http://schemas.microsoft.com/office/drawing/2014/main" id="{158CDBA5-AB0D-D299-6D98-470F1115FCF5}"/>
              </a:ext>
            </a:extLst>
          </p:cNvPr>
          <p:cNvSpPr txBox="1"/>
          <p:nvPr/>
        </p:nvSpPr>
        <p:spPr>
          <a:xfrm>
            <a:off x="598357" y="3128613"/>
            <a:ext cx="2155021" cy="369332"/>
          </a:xfrm>
          <a:prstGeom prst="rect">
            <a:avLst/>
          </a:prstGeom>
          <a:noFill/>
        </p:spPr>
        <p:txBody>
          <a:bodyPr wrap="square" rtlCol="0">
            <a:spAutoFit/>
          </a:bodyPr>
          <a:lstStyle/>
          <a:p>
            <a:pPr algn="ctr"/>
            <a:r>
              <a:rPr lang="en-US" dirty="0"/>
              <a:t>CD63-GFP exosomes</a:t>
            </a:r>
          </a:p>
        </p:txBody>
      </p:sp>
      <p:pic>
        <p:nvPicPr>
          <p:cNvPr id="11" name="Picture 10" descr="Shape&#10;&#10;Description automatically generated">
            <a:extLst>
              <a:ext uri="{FF2B5EF4-FFF2-40B4-BE49-F238E27FC236}">
                <a16:creationId xmlns:a16="http://schemas.microsoft.com/office/drawing/2014/main" id="{292A60C9-DAB1-8136-C512-8F26A345F0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14400" y="1227134"/>
            <a:ext cx="3074892" cy="2316419"/>
          </a:xfrm>
          <a:prstGeom prst="rect">
            <a:avLst/>
          </a:prstGeom>
        </p:spPr>
      </p:pic>
      <p:pic>
        <p:nvPicPr>
          <p:cNvPr id="19" name="Picture 18" descr="A picture containing text, device, gauge&#10;&#10;Description automatically generated">
            <a:extLst>
              <a:ext uri="{FF2B5EF4-FFF2-40B4-BE49-F238E27FC236}">
                <a16:creationId xmlns:a16="http://schemas.microsoft.com/office/drawing/2014/main" id="{95C29AB4-B6C9-B154-54C5-C8FA2569C0B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79931" y="1724969"/>
            <a:ext cx="4958047" cy="1320748"/>
          </a:xfrm>
          <a:prstGeom prst="rect">
            <a:avLst/>
          </a:prstGeom>
        </p:spPr>
      </p:pic>
      <p:pic>
        <p:nvPicPr>
          <p:cNvPr id="9" name="Picture 8" descr="Chart&#10;&#10;Description automatically generated">
            <a:extLst>
              <a:ext uri="{FF2B5EF4-FFF2-40B4-BE49-F238E27FC236}">
                <a16:creationId xmlns:a16="http://schemas.microsoft.com/office/drawing/2014/main" id="{78368A39-78F7-8BD1-5C72-E9416CC83FB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69628" y="3569449"/>
            <a:ext cx="3074892" cy="2316417"/>
          </a:xfrm>
          <a:prstGeom prst="rect">
            <a:avLst/>
          </a:prstGeom>
        </p:spPr>
      </p:pic>
      <p:pic>
        <p:nvPicPr>
          <p:cNvPr id="21" name="Picture 20" descr="Icon&#10;&#10;Description automatically generated">
            <a:extLst>
              <a:ext uri="{FF2B5EF4-FFF2-40B4-BE49-F238E27FC236}">
                <a16:creationId xmlns:a16="http://schemas.microsoft.com/office/drawing/2014/main" id="{299CAE04-8CB9-1A58-FAF3-10BB06C3167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997801" y="1664550"/>
            <a:ext cx="748529" cy="242627"/>
          </a:xfrm>
          <a:prstGeom prst="rect">
            <a:avLst/>
          </a:prstGeom>
        </p:spPr>
      </p:pic>
      <p:pic>
        <p:nvPicPr>
          <p:cNvPr id="4" name="Picture 3" descr="Diagram&#10;&#10;Description automatically generated with low confidence">
            <a:extLst>
              <a:ext uri="{FF2B5EF4-FFF2-40B4-BE49-F238E27FC236}">
                <a16:creationId xmlns:a16="http://schemas.microsoft.com/office/drawing/2014/main" id="{4FD2DE07-63DD-42D7-16E7-FCEB098A9D1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03924" y="3569449"/>
            <a:ext cx="6346973" cy="2059132"/>
          </a:xfrm>
          <a:prstGeom prst="rect">
            <a:avLst/>
          </a:prstGeom>
        </p:spPr>
      </p:pic>
      <p:cxnSp>
        <p:nvCxnSpPr>
          <p:cNvPr id="6" name="Straight Connector 5">
            <a:extLst>
              <a:ext uri="{FF2B5EF4-FFF2-40B4-BE49-F238E27FC236}">
                <a16:creationId xmlns:a16="http://schemas.microsoft.com/office/drawing/2014/main" id="{3FCDB3B9-E9B7-9F6B-3BD5-1EBD36E800DC}"/>
              </a:ext>
            </a:extLst>
          </p:cNvPr>
          <p:cNvCxnSpPr/>
          <p:nvPr/>
        </p:nvCxnSpPr>
        <p:spPr>
          <a:xfrm>
            <a:off x="8917969" y="1824281"/>
            <a:ext cx="0" cy="1221436"/>
          </a:xfrm>
          <a:prstGeom prst="line">
            <a:avLst/>
          </a:prstGeom>
          <a:ln w="1587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1FC6941-7451-F142-5893-3ED2FB852851}"/>
              </a:ext>
            </a:extLst>
          </p:cNvPr>
          <p:cNvCxnSpPr/>
          <p:nvPr/>
        </p:nvCxnSpPr>
        <p:spPr>
          <a:xfrm>
            <a:off x="9162837" y="1824281"/>
            <a:ext cx="0" cy="1221436"/>
          </a:xfrm>
          <a:prstGeom prst="line">
            <a:avLst/>
          </a:prstGeom>
          <a:ln w="1587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85015C2-B818-0A91-A098-C8CFDDAFFFD1}"/>
              </a:ext>
            </a:extLst>
          </p:cNvPr>
          <p:cNvCxnSpPr/>
          <p:nvPr/>
        </p:nvCxnSpPr>
        <p:spPr>
          <a:xfrm>
            <a:off x="8976189" y="4195899"/>
            <a:ext cx="0" cy="1221436"/>
          </a:xfrm>
          <a:prstGeom prst="line">
            <a:avLst/>
          </a:prstGeom>
          <a:ln w="1587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14EFAAC-A230-5F94-045E-B24C13229342}"/>
              </a:ext>
            </a:extLst>
          </p:cNvPr>
          <p:cNvCxnSpPr/>
          <p:nvPr/>
        </p:nvCxnSpPr>
        <p:spPr>
          <a:xfrm>
            <a:off x="9203933" y="4195899"/>
            <a:ext cx="0" cy="1221436"/>
          </a:xfrm>
          <a:prstGeom prst="line">
            <a:avLst/>
          </a:prstGeom>
          <a:ln w="15875">
            <a:solidFill>
              <a:schemeClr val="tx1"/>
            </a:solidFill>
            <a:prstDash val="sysDash"/>
          </a:ln>
        </p:spPr>
        <p:style>
          <a:lnRef idx="1">
            <a:schemeClr val="accent1"/>
          </a:lnRef>
          <a:fillRef idx="0">
            <a:schemeClr val="accent1"/>
          </a:fillRef>
          <a:effectRef idx="0">
            <a:schemeClr val="accent1"/>
          </a:effectRef>
          <a:fontRef idx="minor">
            <a:schemeClr val="tx1"/>
          </a:fontRef>
        </p:style>
      </p:cxnSp>
      <p:pic>
        <p:nvPicPr>
          <p:cNvPr id="13" name="Picture 12" descr="Logo&#10;&#10;Description automatically generated">
            <a:extLst>
              <a:ext uri="{FF2B5EF4-FFF2-40B4-BE49-F238E27FC236}">
                <a16:creationId xmlns:a16="http://schemas.microsoft.com/office/drawing/2014/main" id="{D7C0E188-48E8-1411-2E12-9D14E1C374B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28126" y="6233211"/>
            <a:ext cx="659989" cy="624789"/>
          </a:xfrm>
          <a:prstGeom prst="rect">
            <a:avLst/>
          </a:prstGeom>
        </p:spPr>
      </p:pic>
      <p:pic>
        <p:nvPicPr>
          <p:cNvPr id="14" name="Graphic 13">
            <a:extLst>
              <a:ext uri="{FF2B5EF4-FFF2-40B4-BE49-F238E27FC236}">
                <a16:creationId xmlns:a16="http://schemas.microsoft.com/office/drawing/2014/main" id="{FE068B41-721B-F090-B59B-5D194D5ED906}"/>
              </a:ext>
            </a:extLst>
          </p:cNvPr>
          <p:cNvPicPr>
            <a:picLocks noChangeAspect="1"/>
          </p:cNvPicPr>
          <p:nvPr/>
        </p:nvPicPr>
        <p:blipFill rotWithShape="1">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35659" b="4880"/>
          <a:stretch/>
        </p:blipFill>
        <p:spPr>
          <a:xfrm>
            <a:off x="1321981" y="6233211"/>
            <a:ext cx="1480046" cy="704990"/>
          </a:xfrm>
          <a:prstGeom prst="rect">
            <a:avLst/>
          </a:prstGeom>
        </p:spPr>
      </p:pic>
      <p:pic>
        <p:nvPicPr>
          <p:cNvPr id="17" name="Picture 16" descr="Logo&#10;&#10;Description automatically generated">
            <a:extLst>
              <a:ext uri="{FF2B5EF4-FFF2-40B4-BE49-F238E27FC236}">
                <a16:creationId xmlns:a16="http://schemas.microsoft.com/office/drawing/2014/main" id="{1B38B8CC-2CB2-6C4E-EAF0-42B6EBA7CCAF}"/>
              </a:ext>
            </a:extLst>
          </p:cNvPr>
          <p:cNvPicPr>
            <a:picLocks noChangeAspect="1"/>
          </p:cNvPicPr>
          <p:nvPr/>
        </p:nvPicPr>
        <p:blipFill rotWithShape="1">
          <a:blip r:embed="rId12">
            <a:extLst>
              <a:ext uri="{28A0092B-C50C-407E-A947-70E740481C1C}">
                <a14:useLocalDpi xmlns:a14="http://schemas.microsoft.com/office/drawing/2010/main" val="0"/>
              </a:ext>
            </a:extLst>
          </a:blip>
          <a:srcRect t="65504" b="5213"/>
          <a:stretch/>
        </p:blipFill>
        <p:spPr>
          <a:xfrm>
            <a:off x="7279014" y="6233211"/>
            <a:ext cx="3469566" cy="704989"/>
          </a:xfrm>
          <a:prstGeom prst="rect">
            <a:avLst/>
          </a:prstGeom>
        </p:spPr>
      </p:pic>
      <p:sp>
        <p:nvSpPr>
          <p:cNvPr id="18" name="Rectangle 17">
            <a:extLst>
              <a:ext uri="{FF2B5EF4-FFF2-40B4-BE49-F238E27FC236}">
                <a16:creationId xmlns:a16="http://schemas.microsoft.com/office/drawing/2014/main" id="{7CF065C4-B3DD-0762-6B3A-0D2F630D4D13}"/>
              </a:ext>
            </a:extLst>
          </p:cNvPr>
          <p:cNvSpPr/>
          <p:nvPr/>
        </p:nvSpPr>
        <p:spPr>
          <a:xfrm>
            <a:off x="4377410" y="2444025"/>
            <a:ext cx="375920" cy="2336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10954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8357" y="215223"/>
            <a:ext cx="10515600" cy="1325563"/>
          </a:xfrm>
        </p:spPr>
        <p:txBody>
          <a:bodyPr/>
          <a:lstStyle/>
          <a:p>
            <a:r>
              <a:rPr lang="en-US" dirty="0"/>
              <a:t>Verification of exosome delivery</a:t>
            </a:r>
          </a:p>
        </p:txBody>
      </p:sp>
      <p:pic>
        <p:nvPicPr>
          <p:cNvPr id="6" name="Picture 5" descr="Diagram&#10;&#10;Description automatically generated">
            <a:extLst>
              <a:ext uri="{FF2B5EF4-FFF2-40B4-BE49-F238E27FC236}">
                <a16:creationId xmlns:a16="http://schemas.microsoft.com/office/drawing/2014/main" id="{117579EB-40C7-94CC-6B31-998663F0E22E}"/>
              </a:ext>
            </a:extLst>
          </p:cNvPr>
          <p:cNvPicPr>
            <a:picLocks noChangeAspect="1"/>
          </p:cNvPicPr>
          <p:nvPr/>
        </p:nvPicPr>
        <p:blipFill rotWithShape="1">
          <a:blip r:embed="rId3">
            <a:extLst>
              <a:ext uri="{28A0092B-C50C-407E-A947-70E740481C1C}">
                <a14:useLocalDpi xmlns:a14="http://schemas.microsoft.com/office/drawing/2010/main" val="0"/>
              </a:ext>
            </a:extLst>
          </a:blip>
          <a:srcRect l="4321" r="71194" b="17011"/>
          <a:stretch/>
        </p:blipFill>
        <p:spPr>
          <a:xfrm>
            <a:off x="611045" y="1833302"/>
            <a:ext cx="1531620" cy="2686321"/>
          </a:xfrm>
          <a:prstGeom prst="rect">
            <a:avLst/>
          </a:prstGeom>
        </p:spPr>
      </p:pic>
      <p:pic>
        <p:nvPicPr>
          <p:cNvPr id="4" name="Picture 3" descr="Diagram&#10;&#10;Description automatically generated">
            <a:extLst>
              <a:ext uri="{FF2B5EF4-FFF2-40B4-BE49-F238E27FC236}">
                <a16:creationId xmlns:a16="http://schemas.microsoft.com/office/drawing/2014/main" id="{37F8E9A6-5478-27AF-C93E-E33E0A5C11DF}"/>
              </a:ext>
            </a:extLst>
          </p:cNvPr>
          <p:cNvPicPr>
            <a:picLocks noChangeAspect="1"/>
          </p:cNvPicPr>
          <p:nvPr/>
        </p:nvPicPr>
        <p:blipFill rotWithShape="1">
          <a:blip r:embed="rId3">
            <a:extLst>
              <a:ext uri="{28A0092B-C50C-407E-A947-70E740481C1C}">
                <a14:useLocalDpi xmlns:a14="http://schemas.microsoft.com/office/drawing/2010/main" val="0"/>
              </a:ext>
            </a:extLst>
          </a:blip>
          <a:srcRect l="35873" r="39644" b="17011"/>
          <a:stretch/>
        </p:blipFill>
        <p:spPr>
          <a:xfrm>
            <a:off x="2582338" y="1833301"/>
            <a:ext cx="1531620" cy="2686321"/>
          </a:xfrm>
          <a:prstGeom prst="rect">
            <a:avLst/>
          </a:prstGeom>
        </p:spPr>
      </p:pic>
      <p:pic>
        <p:nvPicPr>
          <p:cNvPr id="8" name="Picture 7" descr="Diagram&#10;&#10;Description automatically generated">
            <a:extLst>
              <a:ext uri="{FF2B5EF4-FFF2-40B4-BE49-F238E27FC236}">
                <a16:creationId xmlns:a16="http://schemas.microsoft.com/office/drawing/2014/main" id="{AB12EC10-756D-E42B-51DE-A69578FD3ABB}"/>
              </a:ext>
            </a:extLst>
          </p:cNvPr>
          <p:cNvPicPr>
            <a:picLocks noChangeAspect="1"/>
          </p:cNvPicPr>
          <p:nvPr/>
        </p:nvPicPr>
        <p:blipFill rotWithShape="1">
          <a:blip r:embed="rId3">
            <a:extLst>
              <a:ext uri="{28A0092B-C50C-407E-A947-70E740481C1C}">
                <a14:useLocalDpi xmlns:a14="http://schemas.microsoft.com/office/drawing/2010/main" val="0"/>
              </a:ext>
            </a:extLst>
          </a:blip>
          <a:srcRect l="70711" r="4805" b="17011"/>
          <a:stretch/>
        </p:blipFill>
        <p:spPr>
          <a:xfrm>
            <a:off x="4558011" y="1833301"/>
            <a:ext cx="1531620" cy="2686321"/>
          </a:xfrm>
          <a:prstGeom prst="rect">
            <a:avLst/>
          </a:prstGeom>
        </p:spPr>
      </p:pic>
      <p:sp>
        <p:nvSpPr>
          <p:cNvPr id="12" name="TextBox 11">
            <a:extLst>
              <a:ext uri="{FF2B5EF4-FFF2-40B4-BE49-F238E27FC236}">
                <a16:creationId xmlns:a16="http://schemas.microsoft.com/office/drawing/2014/main" id="{0C300714-72A4-55F7-28E4-6B4BA55F7A24}"/>
              </a:ext>
            </a:extLst>
          </p:cNvPr>
          <p:cNvSpPr txBox="1"/>
          <p:nvPr/>
        </p:nvSpPr>
        <p:spPr>
          <a:xfrm>
            <a:off x="821082" y="4519329"/>
            <a:ext cx="1061931" cy="369332"/>
          </a:xfrm>
          <a:prstGeom prst="rect">
            <a:avLst/>
          </a:prstGeom>
          <a:noFill/>
        </p:spPr>
        <p:txBody>
          <a:bodyPr wrap="square" rtlCol="0">
            <a:spAutoFit/>
          </a:bodyPr>
          <a:lstStyle/>
          <a:p>
            <a:r>
              <a:rPr lang="en-US" dirty="0"/>
              <a:t>Wildtype</a:t>
            </a:r>
          </a:p>
        </p:txBody>
      </p:sp>
      <p:sp>
        <p:nvSpPr>
          <p:cNvPr id="13" name="TextBox 12">
            <a:extLst>
              <a:ext uri="{FF2B5EF4-FFF2-40B4-BE49-F238E27FC236}">
                <a16:creationId xmlns:a16="http://schemas.microsoft.com/office/drawing/2014/main" id="{AF995F6D-D9D3-B00D-E7C7-E3B5E1ECFD76}"/>
              </a:ext>
            </a:extLst>
          </p:cNvPr>
          <p:cNvSpPr txBox="1"/>
          <p:nvPr/>
        </p:nvSpPr>
        <p:spPr>
          <a:xfrm>
            <a:off x="2499810" y="4519329"/>
            <a:ext cx="1737912" cy="369332"/>
          </a:xfrm>
          <a:prstGeom prst="rect">
            <a:avLst/>
          </a:prstGeom>
          <a:noFill/>
        </p:spPr>
        <p:txBody>
          <a:bodyPr wrap="none" rtlCol="0">
            <a:spAutoFit/>
          </a:bodyPr>
          <a:lstStyle/>
          <a:p>
            <a:r>
              <a:rPr lang="en-US" dirty="0"/>
              <a:t>ICAM expressing</a:t>
            </a:r>
          </a:p>
        </p:txBody>
      </p:sp>
      <p:sp>
        <p:nvSpPr>
          <p:cNvPr id="15" name="TextBox 14">
            <a:extLst>
              <a:ext uri="{FF2B5EF4-FFF2-40B4-BE49-F238E27FC236}">
                <a16:creationId xmlns:a16="http://schemas.microsoft.com/office/drawing/2014/main" id="{955C7DE5-A37C-68E4-A93B-547268E2F8FC}"/>
              </a:ext>
            </a:extLst>
          </p:cNvPr>
          <p:cNvSpPr txBox="1"/>
          <p:nvPr/>
        </p:nvSpPr>
        <p:spPr>
          <a:xfrm>
            <a:off x="4458439" y="4519329"/>
            <a:ext cx="1737912" cy="369332"/>
          </a:xfrm>
          <a:prstGeom prst="rect">
            <a:avLst/>
          </a:prstGeom>
          <a:noFill/>
        </p:spPr>
        <p:txBody>
          <a:bodyPr wrap="none" rtlCol="0">
            <a:spAutoFit/>
          </a:bodyPr>
          <a:lstStyle/>
          <a:p>
            <a:r>
              <a:rPr lang="en-US" dirty="0"/>
              <a:t>ICAM expressing</a:t>
            </a:r>
          </a:p>
        </p:txBody>
      </p:sp>
      <p:pic>
        <p:nvPicPr>
          <p:cNvPr id="5" name="Picture 4">
            <a:extLst>
              <a:ext uri="{FF2B5EF4-FFF2-40B4-BE49-F238E27FC236}">
                <a16:creationId xmlns:a16="http://schemas.microsoft.com/office/drawing/2014/main" id="{15282E39-AB4F-F28C-7DCE-820E75A408BA}"/>
              </a:ext>
            </a:extLst>
          </p:cNvPr>
          <p:cNvPicPr>
            <a:picLocks noChangeAspect="1"/>
          </p:cNvPicPr>
          <p:nvPr/>
        </p:nvPicPr>
        <p:blipFill>
          <a:blip r:embed="rId4"/>
          <a:stretch>
            <a:fillRect/>
          </a:stretch>
        </p:blipFill>
        <p:spPr>
          <a:xfrm>
            <a:off x="6772699" y="1525463"/>
            <a:ext cx="3639365" cy="3032804"/>
          </a:xfrm>
          <a:prstGeom prst="rect">
            <a:avLst/>
          </a:prstGeom>
        </p:spPr>
      </p:pic>
      <p:pic>
        <p:nvPicPr>
          <p:cNvPr id="7" name="Picture 6">
            <a:extLst>
              <a:ext uri="{FF2B5EF4-FFF2-40B4-BE49-F238E27FC236}">
                <a16:creationId xmlns:a16="http://schemas.microsoft.com/office/drawing/2014/main" id="{AE8DA6D7-E4A8-5760-9D49-65F8ED028B7C}"/>
              </a:ext>
            </a:extLst>
          </p:cNvPr>
          <p:cNvPicPr>
            <a:picLocks noChangeAspect="1"/>
          </p:cNvPicPr>
          <p:nvPr/>
        </p:nvPicPr>
        <p:blipFill>
          <a:blip r:embed="rId5"/>
          <a:stretch>
            <a:fillRect/>
          </a:stretch>
        </p:blipFill>
        <p:spPr>
          <a:xfrm>
            <a:off x="6767497" y="1540786"/>
            <a:ext cx="3639365" cy="3032804"/>
          </a:xfrm>
          <a:prstGeom prst="rect">
            <a:avLst/>
          </a:prstGeom>
        </p:spPr>
      </p:pic>
      <p:pic>
        <p:nvPicPr>
          <p:cNvPr id="10" name="Picture 9">
            <a:extLst>
              <a:ext uri="{FF2B5EF4-FFF2-40B4-BE49-F238E27FC236}">
                <a16:creationId xmlns:a16="http://schemas.microsoft.com/office/drawing/2014/main" id="{91C0F9F6-7159-86FC-BBA1-10B87ACA0CB4}"/>
              </a:ext>
            </a:extLst>
          </p:cNvPr>
          <p:cNvPicPr>
            <a:picLocks noChangeAspect="1"/>
          </p:cNvPicPr>
          <p:nvPr/>
        </p:nvPicPr>
        <p:blipFill>
          <a:blip r:embed="rId6"/>
          <a:stretch>
            <a:fillRect/>
          </a:stretch>
        </p:blipFill>
        <p:spPr>
          <a:xfrm>
            <a:off x="6777902" y="1533125"/>
            <a:ext cx="3639365" cy="3032804"/>
          </a:xfrm>
          <a:prstGeom prst="rect">
            <a:avLst/>
          </a:prstGeom>
        </p:spPr>
      </p:pic>
      <p:pic>
        <p:nvPicPr>
          <p:cNvPr id="11" name="Picture 10">
            <a:extLst>
              <a:ext uri="{FF2B5EF4-FFF2-40B4-BE49-F238E27FC236}">
                <a16:creationId xmlns:a16="http://schemas.microsoft.com/office/drawing/2014/main" id="{B9C490B8-CDF0-A3B0-7498-09E20DEC2402}"/>
              </a:ext>
            </a:extLst>
          </p:cNvPr>
          <p:cNvPicPr>
            <a:picLocks noChangeAspect="1"/>
          </p:cNvPicPr>
          <p:nvPr/>
        </p:nvPicPr>
        <p:blipFill>
          <a:blip r:embed="rId7"/>
          <a:stretch>
            <a:fillRect/>
          </a:stretch>
        </p:blipFill>
        <p:spPr>
          <a:xfrm>
            <a:off x="6772700" y="1525463"/>
            <a:ext cx="3639365" cy="3032804"/>
          </a:xfrm>
          <a:prstGeom prst="rect">
            <a:avLst/>
          </a:prstGeom>
        </p:spPr>
      </p:pic>
      <p:sp>
        <p:nvSpPr>
          <p:cNvPr id="3" name="Rectangle 2">
            <a:extLst>
              <a:ext uri="{FF2B5EF4-FFF2-40B4-BE49-F238E27FC236}">
                <a16:creationId xmlns:a16="http://schemas.microsoft.com/office/drawing/2014/main" id="{A61E49CF-09D0-5DD1-1219-7878B2512809}"/>
              </a:ext>
            </a:extLst>
          </p:cNvPr>
          <p:cNvSpPr/>
          <p:nvPr/>
        </p:nvSpPr>
        <p:spPr>
          <a:xfrm>
            <a:off x="7275405" y="4734773"/>
            <a:ext cx="275908" cy="13127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31C59851-E1F5-81CB-BD0A-9FEC5CFF8C3F}"/>
              </a:ext>
            </a:extLst>
          </p:cNvPr>
          <p:cNvSpPr txBox="1"/>
          <p:nvPr/>
        </p:nvSpPr>
        <p:spPr>
          <a:xfrm>
            <a:off x="7551313" y="4646521"/>
            <a:ext cx="806631" cy="307777"/>
          </a:xfrm>
          <a:prstGeom prst="rect">
            <a:avLst/>
          </a:prstGeom>
          <a:noFill/>
        </p:spPr>
        <p:txBody>
          <a:bodyPr wrap="none" rtlCol="0">
            <a:spAutoFit/>
          </a:bodyPr>
          <a:lstStyle/>
          <a:p>
            <a:r>
              <a:rPr lang="en-US" sz="1400" dirty="0"/>
              <a:t>Cell only</a:t>
            </a:r>
          </a:p>
        </p:txBody>
      </p:sp>
      <p:sp>
        <p:nvSpPr>
          <p:cNvPr id="14" name="Rectangle 13">
            <a:extLst>
              <a:ext uri="{FF2B5EF4-FFF2-40B4-BE49-F238E27FC236}">
                <a16:creationId xmlns:a16="http://schemas.microsoft.com/office/drawing/2014/main" id="{127DCED1-372F-A5E5-3773-91B2A935B3E7}"/>
              </a:ext>
            </a:extLst>
          </p:cNvPr>
          <p:cNvSpPr/>
          <p:nvPr/>
        </p:nvSpPr>
        <p:spPr>
          <a:xfrm>
            <a:off x="7275405" y="4976913"/>
            <a:ext cx="275908" cy="131271"/>
          </a:xfrm>
          <a:prstGeom prst="rect">
            <a:avLst/>
          </a:prstGeom>
          <a:solidFill>
            <a:srgbClr val="DA5A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16F1CB95-63AB-02BB-2261-C26026A90C4A}"/>
              </a:ext>
            </a:extLst>
          </p:cNvPr>
          <p:cNvSpPr txBox="1"/>
          <p:nvPr/>
        </p:nvSpPr>
        <p:spPr>
          <a:xfrm>
            <a:off x="7551313" y="4888661"/>
            <a:ext cx="2746778" cy="307777"/>
          </a:xfrm>
          <a:prstGeom prst="rect">
            <a:avLst/>
          </a:prstGeom>
          <a:noFill/>
        </p:spPr>
        <p:txBody>
          <a:bodyPr wrap="none" rtlCol="0">
            <a:spAutoFit/>
          </a:bodyPr>
          <a:lstStyle/>
          <a:p>
            <a:r>
              <a:rPr lang="en-US" sz="1400" dirty="0"/>
              <a:t>Targeted exosomes + wildtype cells</a:t>
            </a:r>
          </a:p>
        </p:txBody>
      </p:sp>
      <p:sp>
        <p:nvSpPr>
          <p:cNvPr id="17" name="Rectangle 16">
            <a:extLst>
              <a:ext uri="{FF2B5EF4-FFF2-40B4-BE49-F238E27FC236}">
                <a16:creationId xmlns:a16="http://schemas.microsoft.com/office/drawing/2014/main" id="{A1A3903C-6265-3938-A95D-56FD725889D4}"/>
              </a:ext>
            </a:extLst>
          </p:cNvPr>
          <p:cNvSpPr/>
          <p:nvPr/>
        </p:nvSpPr>
        <p:spPr>
          <a:xfrm>
            <a:off x="7278174" y="5241670"/>
            <a:ext cx="275908" cy="131271"/>
          </a:xfrm>
          <a:prstGeom prst="rect">
            <a:avLst/>
          </a:prstGeom>
          <a:solidFill>
            <a:srgbClr val="73CF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8413AFD2-7D71-D411-22B0-C6F0D2011FB7}"/>
              </a:ext>
            </a:extLst>
          </p:cNvPr>
          <p:cNvSpPr txBox="1"/>
          <p:nvPr/>
        </p:nvSpPr>
        <p:spPr>
          <a:xfrm>
            <a:off x="7554082" y="5153418"/>
            <a:ext cx="2705677" cy="307777"/>
          </a:xfrm>
          <a:prstGeom prst="rect">
            <a:avLst/>
          </a:prstGeom>
          <a:noFill/>
        </p:spPr>
        <p:txBody>
          <a:bodyPr wrap="none" rtlCol="0">
            <a:spAutoFit/>
          </a:bodyPr>
          <a:lstStyle/>
          <a:p>
            <a:r>
              <a:rPr lang="en-US" sz="1400" dirty="0"/>
              <a:t>Untargeted exosomes + ICAM cells</a:t>
            </a:r>
          </a:p>
        </p:txBody>
      </p:sp>
      <p:sp>
        <p:nvSpPr>
          <p:cNvPr id="19" name="Rectangle 18">
            <a:extLst>
              <a:ext uri="{FF2B5EF4-FFF2-40B4-BE49-F238E27FC236}">
                <a16:creationId xmlns:a16="http://schemas.microsoft.com/office/drawing/2014/main" id="{4AE3BAB6-F1E0-065D-BC70-EF305D452393}"/>
              </a:ext>
            </a:extLst>
          </p:cNvPr>
          <p:cNvSpPr/>
          <p:nvPr/>
        </p:nvSpPr>
        <p:spPr>
          <a:xfrm>
            <a:off x="7275405" y="5526830"/>
            <a:ext cx="275908" cy="131271"/>
          </a:xfrm>
          <a:prstGeom prst="rect">
            <a:avLst/>
          </a:prstGeom>
          <a:solidFill>
            <a:srgbClr val="CCE6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924B0208-C20A-AF78-1DCF-C598A3D893E3}"/>
              </a:ext>
            </a:extLst>
          </p:cNvPr>
          <p:cNvSpPr txBox="1"/>
          <p:nvPr/>
        </p:nvSpPr>
        <p:spPr>
          <a:xfrm>
            <a:off x="7551313" y="5438578"/>
            <a:ext cx="2512739" cy="307777"/>
          </a:xfrm>
          <a:prstGeom prst="rect">
            <a:avLst/>
          </a:prstGeom>
          <a:noFill/>
        </p:spPr>
        <p:txBody>
          <a:bodyPr wrap="none" rtlCol="0">
            <a:spAutoFit/>
          </a:bodyPr>
          <a:lstStyle/>
          <a:p>
            <a:r>
              <a:rPr lang="en-US" sz="1400" dirty="0"/>
              <a:t>Targeted exosomes + ICAM cells</a:t>
            </a:r>
          </a:p>
        </p:txBody>
      </p:sp>
      <p:pic>
        <p:nvPicPr>
          <p:cNvPr id="21" name="Picture 20" descr="Logo&#10;&#10;Description automatically generated">
            <a:extLst>
              <a:ext uri="{FF2B5EF4-FFF2-40B4-BE49-F238E27FC236}">
                <a16:creationId xmlns:a16="http://schemas.microsoft.com/office/drawing/2014/main" id="{B81CC8E0-3A00-ACCC-F205-2C1B6592B36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8126" y="6233211"/>
            <a:ext cx="659989" cy="624789"/>
          </a:xfrm>
          <a:prstGeom prst="rect">
            <a:avLst/>
          </a:prstGeom>
        </p:spPr>
      </p:pic>
      <p:pic>
        <p:nvPicPr>
          <p:cNvPr id="22" name="Graphic 21">
            <a:extLst>
              <a:ext uri="{FF2B5EF4-FFF2-40B4-BE49-F238E27FC236}">
                <a16:creationId xmlns:a16="http://schemas.microsoft.com/office/drawing/2014/main" id="{ABFF9533-2A50-FE0B-C6B6-6761B91CFF78}"/>
              </a:ext>
            </a:extLst>
          </p:cNvPr>
          <p:cNvPicPr>
            <a:picLocks noChangeAspect="1"/>
          </p:cNvPicPr>
          <p:nvPr/>
        </p:nvPicPr>
        <p:blipFill rotWithShape="1">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l="35659" b="4880"/>
          <a:stretch/>
        </p:blipFill>
        <p:spPr>
          <a:xfrm>
            <a:off x="1321981" y="6233211"/>
            <a:ext cx="1480046" cy="704990"/>
          </a:xfrm>
          <a:prstGeom prst="rect">
            <a:avLst/>
          </a:prstGeom>
        </p:spPr>
      </p:pic>
      <p:pic>
        <p:nvPicPr>
          <p:cNvPr id="23" name="Picture 22" descr="Logo&#10;&#10;Description automatically generated">
            <a:extLst>
              <a:ext uri="{FF2B5EF4-FFF2-40B4-BE49-F238E27FC236}">
                <a16:creationId xmlns:a16="http://schemas.microsoft.com/office/drawing/2014/main" id="{913FEEEA-6595-8114-6527-ACADF9A6427D}"/>
              </a:ext>
            </a:extLst>
          </p:cNvPr>
          <p:cNvPicPr>
            <a:picLocks noChangeAspect="1"/>
          </p:cNvPicPr>
          <p:nvPr/>
        </p:nvPicPr>
        <p:blipFill rotWithShape="1">
          <a:blip r:embed="rId11">
            <a:extLst>
              <a:ext uri="{28A0092B-C50C-407E-A947-70E740481C1C}">
                <a14:useLocalDpi xmlns:a14="http://schemas.microsoft.com/office/drawing/2010/main" val="0"/>
              </a:ext>
            </a:extLst>
          </a:blip>
          <a:srcRect t="65504" b="5213"/>
          <a:stretch/>
        </p:blipFill>
        <p:spPr>
          <a:xfrm>
            <a:off x="7279014" y="6233211"/>
            <a:ext cx="3469566" cy="704989"/>
          </a:xfrm>
          <a:prstGeom prst="rect">
            <a:avLst/>
          </a:prstGeom>
        </p:spPr>
      </p:pic>
      <p:pic>
        <p:nvPicPr>
          <p:cNvPr id="25" name="Picture 24" descr="Icon&#10;&#10;Description automatically generated">
            <a:extLst>
              <a:ext uri="{FF2B5EF4-FFF2-40B4-BE49-F238E27FC236}">
                <a16:creationId xmlns:a16="http://schemas.microsoft.com/office/drawing/2014/main" id="{CF924825-EA99-F7E0-FD2B-5C6AFE4CC4A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902597" y="2171109"/>
            <a:ext cx="891101" cy="878417"/>
          </a:xfrm>
          <a:prstGeom prst="rect">
            <a:avLst/>
          </a:prstGeom>
        </p:spPr>
      </p:pic>
      <p:pic>
        <p:nvPicPr>
          <p:cNvPr id="26" name="Picture 25" descr="A picture containing accessory&#10;&#10;Description automatically generated">
            <a:extLst>
              <a:ext uri="{FF2B5EF4-FFF2-40B4-BE49-F238E27FC236}">
                <a16:creationId xmlns:a16="http://schemas.microsoft.com/office/drawing/2014/main" id="{C1C82D27-A102-B357-4916-C4F739A05A59}"/>
              </a:ext>
            </a:extLst>
          </p:cNvPr>
          <p:cNvPicPr>
            <a:picLocks noChangeAspect="1"/>
          </p:cNvPicPr>
          <p:nvPr/>
        </p:nvPicPr>
        <p:blipFill rotWithShape="1">
          <a:blip r:embed="rId13">
            <a:extLst>
              <a:ext uri="{28A0092B-C50C-407E-A947-70E740481C1C}">
                <a14:useLocalDpi xmlns:a14="http://schemas.microsoft.com/office/drawing/2010/main" val="0"/>
              </a:ext>
            </a:extLst>
          </a:blip>
          <a:srcRect l="6979"/>
          <a:stretch/>
        </p:blipFill>
        <p:spPr>
          <a:xfrm>
            <a:off x="4791824" y="2012659"/>
            <a:ext cx="1134403" cy="1163656"/>
          </a:xfrm>
          <a:prstGeom prst="rect">
            <a:avLst/>
          </a:prstGeom>
        </p:spPr>
      </p:pic>
      <p:pic>
        <p:nvPicPr>
          <p:cNvPr id="27" name="Picture 26" descr="A picture containing accessory&#10;&#10;Description automatically generated">
            <a:extLst>
              <a:ext uri="{FF2B5EF4-FFF2-40B4-BE49-F238E27FC236}">
                <a16:creationId xmlns:a16="http://schemas.microsoft.com/office/drawing/2014/main" id="{4BEB3C47-71E9-65C2-ED80-3E29DB352B4E}"/>
              </a:ext>
            </a:extLst>
          </p:cNvPr>
          <p:cNvPicPr>
            <a:picLocks noChangeAspect="1"/>
          </p:cNvPicPr>
          <p:nvPr/>
        </p:nvPicPr>
        <p:blipFill rotWithShape="1">
          <a:blip r:embed="rId13">
            <a:extLst>
              <a:ext uri="{28A0092B-C50C-407E-A947-70E740481C1C}">
                <a14:useLocalDpi xmlns:a14="http://schemas.microsoft.com/office/drawing/2010/main" val="0"/>
              </a:ext>
            </a:extLst>
          </a:blip>
          <a:srcRect l="6979"/>
          <a:stretch/>
        </p:blipFill>
        <p:spPr>
          <a:xfrm>
            <a:off x="789406" y="1995767"/>
            <a:ext cx="1134403" cy="1163656"/>
          </a:xfrm>
          <a:prstGeom prst="rect">
            <a:avLst/>
          </a:prstGeom>
        </p:spPr>
      </p:pic>
    </p:spTree>
    <p:extLst>
      <p:ext uri="{BB962C8B-B14F-4D97-AF65-F5344CB8AC3E}">
        <p14:creationId xmlns:p14="http://schemas.microsoft.com/office/powerpoint/2010/main" val="1737371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xit" presetSubtype="0" fill="hold" nodeType="withEffect">
                                  <p:stCondLst>
                                    <p:cond delay="0"/>
                                  </p:stCondLst>
                                  <p:childTnLst>
                                    <p:set>
                                      <p:cBhvr>
                                        <p:cTn id="22" dur="1" fill="hold">
                                          <p:stCondLst>
                                            <p:cond delay="0"/>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xit" presetSubtype="0" fill="hold" nodeType="withEffect">
                                  <p:stCondLst>
                                    <p:cond delay="0"/>
                                  </p:stCondLst>
                                  <p:childTnLst>
                                    <p:set>
                                      <p:cBhvr>
                                        <p:cTn id="32"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8357" y="215223"/>
            <a:ext cx="10515600" cy="1325563"/>
          </a:xfrm>
        </p:spPr>
        <p:txBody>
          <a:bodyPr/>
          <a:lstStyle/>
          <a:p>
            <a:r>
              <a:rPr lang="en-US" dirty="0"/>
              <a:t>Verification of exosome delivery</a:t>
            </a:r>
          </a:p>
        </p:txBody>
      </p:sp>
      <p:pic>
        <p:nvPicPr>
          <p:cNvPr id="4" name="Picture 3" descr="Diagram&#10;&#10;Description automatically generated">
            <a:extLst>
              <a:ext uri="{FF2B5EF4-FFF2-40B4-BE49-F238E27FC236}">
                <a16:creationId xmlns:a16="http://schemas.microsoft.com/office/drawing/2014/main" id="{37F8E9A6-5478-27AF-C93E-E33E0A5C11DF}"/>
              </a:ext>
            </a:extLst>
          </p:cNvPr>
          <p:cNvPicPr>
            <a:picLocks noChangeAspect="1"/>
          </p:cNvPicPr>
          <p:nvPr/>
        </p:nvPicPr>
        <p:blipFill rotWithShape="1">
          <a:blip r:embed="rId3">
            <a:extLst>
              <a:ext uri="{28A0092B-C50C-407E-A947-70E740481C1C}">
                <a14:useLocalDpi xmlns:a14="http://schemas.microsoft.com/office/drawing/2010/main" val="0"/>
              </a:ext>
            </a:extLst>
          </a:blip>
          <a:srcRect l="35873" r="39644" b="17011"/>
          <a:stretch/>
        </p:blipFill>
        <p:spPr>
          <a:xfrm>
            <a:off x="2461447" y="1810523"/>
            <a:ext cx="1531620" cy="2686321"/>
          </a:xfrm>
          <a:prstGeom prst="rect">
            <a:avLst/>
          </a:prstGeom>
        </p:spPr>
      </p:pic>
      <p:pic>
        <p:nvPicPr>
          <p:cNvPr id="8" name="Picture 7" descr="Diagram&#10;&#10;Description automatically generated">
            <a:extLst>
              <a:ext uri="{FF2B5EF4-FFF2-40B4-BE49-F238E27FC236}">
                <a16:creationId xmlns:a16="http://schemas.microsoft.com/office/drawing/2014/main" id="{AB12EC10-756D-E42B-51DE-A69578FD3ABB}"/>
              </a:ext>
            </a:extLst>
          </p:cNvPr>
          <p:cNvPicPr>
            <a:picLocks noChangeAspect="1"/>
          </p:cNvPicPr>
          <p:nvPr/>
        </p:nvPicPr>
        <p:blipFill rotWithShape="1">
          <a:blip r:embed="rId3">
            <a:extLst>
              <a:ext uri="{28A0092B-C50C-407E-A947-70E740481C1C}">
                <a14:useLocalDpi xmlns:a14="http://schemas.microsoft.com/office/drawing/2010/main" val="0"/>
              </a:ext>
            </a:extLst>
          </a:blip>
          <a:srcRect l="70711" r="4805" b="17011"/>
          <a:stretch/>
        </p:blipFill>
        <p:spPr>
          <a:xfrm>
            <a:off x="4324537" y="1810523"/>
            <a:ext cx="1531620" cy="2686321"/>
          </a:xfrm>
          <a:prstGeom prst="rect">
            <a:avLst/>
          </a:prstGeom>
        </p:spPr>
      </p:pic>
      <p:pic>
        <p:nvPicPr>
          <p:cNvPr id="20" name="Picture 19" descr="Diagram&#10;&#10;Description automatically generated">
            <a:extLst>
              <a:ext uri="{FF2B5EF4-FFF2-40B4-BE49-F238E27FC236}">
                <a16:creationId xmlns:a16="http://schemas.microsoft.com/office/drawing/2014/main" id="{0EA5042C-89F1-F25B-BBB5-DBEA8AF4AE4C}"/>
              </a:ext>
            </a:extLst>
          </p:cNvPr>
          <p:cNvPicPr>
            <a:picLocks noChangeAspect="1"/>
          </p:cNvPicPr>
          <p:nvPr/>
        </p:nvPicPr>
        <p:blipFill rotWithShape="1">
          <a:blip r:embed="rId3">
            <a:extLst>
              <a:ext uri="{28A0092B-C50C-407E-A947-70E740481C1C}">
                <a14:useLocalDpi xmlns:a14="http://schemas.microsoft.com/office/drawing/2010/main" val="0"/>
              </a:ext>
            </a:extLst>
          </a:blip>
          <a:srcRect l="35873" t="36102" r="39644" b="17011"/>
          <a:stretch/>
        </p:blipFill>
        <p:spPr>
          <a:xfrm>
            <a:off x="598357" y="2979107"/>
            <a:ext cx="1531620" cy="1517737"/>
          </a:xfrm>
          <a:prstGeom prst="rect">
            <a:avLst/>
          </a:prstGeom>
        </p:spPr>
      </p:pic>
      <p:pic>
        <p:nvPicPr>
          <p:cNvPr id="3" name="Picture 2">
            <a:extLst>
              <a:ext uri="{FF2B5EF4-FFF2-40B4-BE49-F238E27FC236}">
                <a16:creationId xmlns:a16="http://schemas.microsoft.com/office/drawing/2014/main" id="{F50E0FA0-9020-16B9-BC2F-5C865378190E}"/>
              </a:ext>
            </a:extLst>
          </p:cNvPr>
          <p:cNvPicPr>
            <a:picLocks/>
          </p:cNvPicPr>
          <p:nvPr/>
        </p:nvPicPr>
        <p:blipFill>
          <a:blip r:embed="rId4"/>
          <a:stretch>
            <a:fillRect/>
          </a:stretch>
        </p:blipFill>
        <p:spPr>
          <a:xfrm>
            <a:off x="7144288" y="1488685"/>
            <a:ext cx="3711670" cy="2980843"/>
          </a:xfrm>
          <a:prstGeom prst="rect">
            <a:avLst/>
          </a:prstGeom>
        </p:spPr>
      </p:pic>
      <p:sp>
        <p:nvSpPr>
          <p:cNvPr id="5" name="TextBox 4">
            <a:extLst>
              <a:ext uri="{FF2B5EF4-FFF2-40B4-BE49-F238E27FC236}">
                <a16:creationId xmlns:a16="http://schemas.microsoft.com/office/drawing/2014/main" id="{EE5710C6-4879-4B70-3D9E-3AAECF513A5F}"/>
              </a:ext>
            </a:extLst>
          </p:cNvPr>
          <p:cNvSpPr txBox="1"/>
          <p:nvPr/>
        </p:nvSpPr>
        <p:spPr>
          <a:xfrm>
            <a:off x="1604056" y="4581915"/>
            <a:ext cx="3246402" cy="369332"/>
          </a:xfrm>
          <a:prstGeom prst="rect">
            <a:avLst/>
          </a:prstGeom>
          <a:noFill/>
        </p:spPr>
        <p:txBody>
          <a:bodyPr wrap="none" rtlCol="0">
            <a:spAutoFit/>
          </a:bodyPr>
          <a:lstStyle/>
          <a:p>
            <a:r>
              <a:rPr lang="en-US" dirty="0"/>
              <a:t>Mouse endothelial cells (bEND3)</a:t>
            </a:r>
          </a:p>
        </p:txBody>
      </p:sp>
      <p:sp>
        <p:nvSpPr>
          <p:cNvPr id="6" name="TextBox 5">
            <a:extLst>
              <a:ext uri="{FF2B5EF4-FFF2-40B4-BE49-F238E27FC236}">
                <a16:creationId xmlns:a16="http://schemas.microsoft.com/office/drawing/2014/main" id="{8C06525B-CF6A-A409-E77E-5785BFB5B4EE}"/>
              </a:ext>
            </a:extLst>
          </p:cNvPr>
          <p:cNvSpPr txBox="1"/>
          <p:nvPr/>
        </p:nvSpPr>
        <p:spPr>
          <a:xfrm>
            <a:off x="859743" y="2507352"/>
            <a:ext cx="957313" cy="369332"/>
          </a:xfrm>
          <a:prstGeom prst="rect">
            <a:avLst/>
          </a:prstGeom>
          <a:noFill/>
        </p:spPr>
        <p:txBody>
          <a:bodyPr wrap="none" rtlCol="0">
            <a:spAutoFit/>
          </a:bodyPr>
          <a:lstStyle/>
          <a:p>
            <a:r>
              <a:rPr lang="en-US" dirty="0"/>
              <a:t>cell only</a:t>
            </a:r>
          </a:p>
        </p:txBody>
      </p:sp>
      <p:sp>
        <p:nvSpPr>
          <p:cNvPr id="7" name="Rectangle 6">
            <a:extLst>
              <a:ext uri="{FF2B5EF4-FFF2-40B4-BE49-F238E27FC236}">
                <a16:creationId xmlns:a16="http://schemas.microsoft.com/office/drawing/2014/main" id="{31B69DD8-8D4F-3285-21D8-E465D94D6863}"/>
              </a:ext>
            </a:extLst>
          </p:cNvPr>
          <p:cNvSpPr/>
          <p:nvPr/>
        </p:nvSpPr>
        <p:spPr>
          <a:xfrm>
            <a:off x="7898860" y="4670167"/>
            <a:ext cx="275908" cy="13127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42C59AD1-96BB-78AA-434E-F3953A0FBA72}"/>
              </a:ext>
            </a:extLst>
          </p:cNvPr>
          <p:cNvSpPr txBox="1"/>
          <p:nvPr/>
        </p:nvSpPr>
        <p:spPr>
          <a:xfrm>
            <a:off x="8174768" y="4581915"/>
            <a:ext cx="806631" cy="307777"/>
          </a:xfrm>
          <a:prstGeom prst="rect">
            <a:avLst/>
          </a:prstGeom>
          <a:noFill/>
        </p:spPr>
        <p:txBody>
          <a:bodyPr wrap="none" rtlCol="0">
            <a:spAutoFit/>
          </a:bodyPr>
          <a:lstStyle/>
          <a:p>
            <a:r>
              <a:rPr lang="en-US" sz="1400" dirty="0"/>
              <a:t>Cell only</a:t>
            </a:r>
          </a:p>
        </p:txBody>
      </p:sp>
      <p:sp>
        <p:nvSpPr>
          <p:cNvPr id="10" name="Rectangle 9">
            <a:extLst>
              <a:ext uri="{FF2B5EF4-FFF2-40B4-BE49-F238E27FC236}">
                <a16:creationId xmlns:a16="http://schemas.microsoft.com/office/drawing/2014/main" id="{36DA5972-A681-7EFA-824B-8C0EA6D8EDC0}"/>
              </a:ext>
            </a:extLst>
          </p:cNvPr>
          <p:cNvSpPr/>
          <p:nvPr/>
        </p:nvSpPr>
        <p:spPr>
          <a:xfrm>
            <a:off x="7898860" y="4912307"/>
            <a:ext cx="275908" cy="131271"/>
          </a:xfrm>
          <a:prstGeom prst="rect">
            <a:avLst/>
          </a:prstGeom>
          <a:solidFill>
            <a:srgbClr val="DA5A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CA5A61E5-D8C8-C90C-0E8F-22A10ECB14BB}"/>
              </a:ext>
            </a:extLst>
          </p:cNvPr>
          <p:cNvSpPr txBox="1"/>
          <p:nvPr/>
        </p:nvSpPr>
        <p:spPr>
          <a:xfrm>
            <a:off x="8174768" y="4824055"/>
            <a:ext cx="2266454" cy="307777"/>
          </a:xfrm>
          <a:prstGeom prst="rect">
            <a:avLst/>
          </a:prstGeom>
          <a:noFill/>
        </p:spPr>
        <p:txBody>
          <a:bodyPr wrap="none" rtlCol="0">
            <a:spAutoFit/>
          </a:bodyPr>
          <a:lstStyle/>
          <a:p>
            <a:r>
              <a:rPr lang="en-US" sz="1400" dirty="0"/>
              <a:t>Untargeted exosomes + cells</a:t>
            </a:r>
          </a:p>
        </p:txBody>
      </p:sp>
      <p:sp>
        <p:nvSpPr>
          <p:cNvPr id="12" name="Rectangle 11">
            <a:extLst>
              <a:ext uri="{FF2B5EF4-FFF2-40B4-BE49-F238E27FC236}">
                <a16:creationId xmlns:a16="http://schemas.microsoft.com/office/drawing/2014/main" id="{3B0EB918-C401-4E60-435B-472B8A439B01}"/>
              </a:ext>
            </a:extLst>
          </p:cNvPr>
          <p:cNvSpPr/>
          <p:nvPr/>
        </p:nvSpPr>
        <p:spPr>
          <a:xfrm>
            <a:off x="7901629" y="5177064"/>
            <a:ext cx="275908" cy="131271"/>
          </a:xfrm>
          <a:prstGeom prst="rect">
            <a:avLst/>
          </a:prstGeom>
          <a:solidFill>
            <a:srgbClr val="CCE6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1325354-F2CD-7DAD-1CFA-2730E97C2C16}"/>
              </a:ext>
            </a:extLst>
          </p:cNvPr>
          <p:cNvSpPr txBox="1"/>
          <p:nvPr/>
        </p:nvSpPr>
        <p:spPr>
          <a:xfrm>
            <a:off x="8177537" y="5088812"/>
            <a:ext cx="2073516" cy="307777"/>
          </a:xfrm>
          <a:prstGeom prst="rect">
            <a:avLst/>
          </a:prstGeom>
          <a:noFill/>
        </p:spPr>
        <p:txBody>
          <a:bodyPr wrap="none" rtlCol="0">
            <a:spAutoFit/>
          </a:bodyPr>
          <a:lstStyle/>
          <a:p>
            <a:r>
              <a:rPr lang="en-US" sz="1400" dirty="0"/>
              <a:t>Targeted exosomes + cells</a:t>
            </a:r>
          </a:p>
        </p:txBody>
      </p:sp>
      <p:pic>
        <p:nvPicPr>
          <p:cNvPr id="14" name="Picture 13" descr="Logo&#10;&#10;Description automatically generated">
            <a:extLst>
              <a:ext uri="{FF2B5EF4-FFF2-40B4-BE49-F238E27FC236}">
                <a16:creationId xmlns:a16="http://schemas.microsoft.com/office/drawing/2014/main" id="{5113A8CA-1A36-B781-68BE-E920403B32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8126" y="6233211"/>
            <a:ext cx="659989" cy="624789"/>
          </a:xfrm>
          <a:prstGeom prst="rect">
            <a:avLst/>
          </a:prstGeom>
        </p:spPr>
      </p:pic>
      <p:pic>
        <p:nvPicPr>
          <p:cNvPr id="15" name="Graphic 14">
            <a:extLst>
              <a:ext uri="{FF2B5EF4-FFF2-40B4-BE49-F238E27FC236}">
                <a16:creationId xmlns:a16="http://schemas.microsoft.com/office/drawing/2014/main" id="{7448B3AD-684F-84A9-0C20-2E61B71631AE}"/>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35659" b="4880"/>
          <a:stretch/>
        </p:blipFill>
        <p:spPr>
          <a:xfrm>
            <a:off x="1321981" y="6233211"/>
            <a:ext cx="1480046" cy="704990"/>
          </a:xfrm>
          <a:prstGeom prst="rect">
            <a:avLst/>
          </a:prstGeom>
        </p:spPr>
      </p:pic>
      <p:pic>
        <p:nvPicPr>
          <p:cNvPr id="16" name="Picture 15" descr="Logo&#10;&#10;Description automatically generated">
            <a:extLst>
              <a:ext uri="{FF2B5EF4-FFF2-40B4-BE49-F238E27FC236}">
                <a16:creationId xmlns:a16="http://schemas.microsoft.com/office/drawing/2014/main" id="{8F442BE3-0F22-265F-2BBB-F1BED83674A0}"/>
              </a:ext>
            </a:extLst>
          </p:cNvPr>
          <p:cNvPicPr>
            <a:picLocks noChangeAspect="1"/>
          </p:cNvPicPr>
          <p:nvPr/>
        </p:nvPicPr>
        <p:blipFill rotWithShape="1">
          <a:blip r:embed="rId8">
            <a:extLst>
              <a:ext uri="{28A0092B-C50C-407E-A947-70E740481C1C}">
                <a14:useLocalDpi xmlns:a14="http://schemas.microsoft.com/office/drawing/2010/main" val="0"/>
              </a:ext>
            </a:extLst>
          </a:blip>
          <a:srcRect t="65504" b="5213"/>
          <a:stretch/>
        </p:blipFill>
        <p:spPr>
          <a:xfrm>
            <a:off x="7279014" y="6233211"/>
            <a:ext cx="3469566" cy="704989"/>
          </a:xfrm>
          <a:prstGeom prst="rect">
            <a:avLst/>
          </a:prstGeom>
        </p:spPr>
      </p:pic>
      <p:pic>
        <p:nvPicPr>
          <p:cNvPr id="17" name="Picture 16" descr="Icon&#10;&#10;Description automatically generated">
            <a:extLst>
              <a:ext uri="{FF2B5EF4-FFF2-40B4-BE49-F238E27FC236}">
                <a16:creationId xmlns:a16="http://schemas.microsoft.com/office/drawing/2014/main" id="{1F37C278-4BA6-010E-A91B-6B57CB57454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774368" y="2126739"/>
            <a:ext cx="891101" cy="878417"/>
          </a:xfrm>
          <a:prstGeom prst="rect">
            <a:avLst/>
          </a:prstGeom>
        </p:spPr>
      </p:pic>
      <p:pic>
        <p:nvPicPr>
          <p:cNvPr id="19" name="Picture 18" descr="A picture containing accessory&#10;&#10;Description automatically generated">
            <a:extLst>
              <a:ext uri="{FF2B5EF4-FFF2-40B4-BE49-F238E27FC236}">
                <a16:creationId xmlns:a16="http://schemas.microsoft.com/office/drawing/2014/main" id="{AFE03AA2-83BD-43F5-3487-F88ADE2800C5}"/>
              </a:ext>
            </a:extLst>
          </p:cNvPr>
          <p:cNvPicPr>
            <a:picLocks noChangeAspect="1"/>
          </p:cNvPicPr>
          <p:nvPr/>
        </p:nvPicPr>
        <p:blipFill rotWithShape="1">
          <a:blip r:embed="rId10">
            <a:extLst>
              <a:ext uri="{28A0092B-C50C-407E-A947-70E740481C1C}">
                <a14:useLocalDpi xmlns:a14="http://schemas.microsoft.com/office/drawing/2010/main" val="0"/>
              </a:ext>
            </a:extLst>
          </a:blip>
          <a:srcRect l="6979"/>
          <a:stretch/>
        </p:blipFill>
        <p:spPr>
          <a:xfrm>
            <a:off x="4523145" y="1925524"/>
            <a:ext cx="1134403" cy="1163656"/>
          </a:xfrm>
          <a:prstGeom prst="rect">
            <a:avLst/>
          </a:prstGeom>
        </p:spPr>
      </p:pic>
    </p:spTree>
    <p:extLst>
      <p:ext uri="{BB962C8B-B14F-4D97-AF65-F5344CB8AC3E}">
        <p14:creationId xmlns:p14="http://schemas.microsoft.com/office/powerpoint/2010/main" val="23437849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2851" y="270902"/>
            <a:ext cx="10515600" cy="1325563"/>
          </a:xfrm>
        </p:spPr>
        <p:txBody>
          <a:bodyPr/>
          <a:lstStyle/>
          <a:p>
            <a:r>
              <a:rPr lang="en-US" i="1" dirty="0"/>
              <a:t>In vivo </a:t>
            </a:r>
            <a:r>
              <a:rPr lang="en-US" dirty="0"/>
              <a:t>specificity for vasculature</a:t>
            </a:r>
          </a:p>
        </p:txBody>
      </p:sp>
      <p:pic>
        <p:nvPicPr>
          <p:cNvPr id="10" name="Picture 9" descr="A picture containing shape&#10;&#10;Description automatically generated">
            <a:extLst>
              <a:ext uri="{FF2B5EF4-FFF2-40B4-BE49-F238E27FC236}">
                <a16:creationId xmlns:a16="http://schemas.microsoft.com/office/drawing/2014/main" id="{F8377E45-1D11-3D9C-3239-C7E0219E68F9}"/>
              </a:ext>
            </a:extLst>
          </p:cNvPr>
          <p:cNvPicPr>
            <a:picLocks noChangeAspect="1"/>
          </p:cNvPicPr>
          <p:nvPr/>
        </p:nvPicPr>
        <p:blipFill rotWithShape="1">
          <a:blip r:embed="rId3">
            <a:extLst>
              <a:ext uri="{28A0092B-C50C-407E-A947-70E740481C1C}">
                <a14:useLocalDpi xmlns:a14="http://schemas.microsoft.com/office/drawing/2010/main" val="0"/>
              </a:ext>
            </a:extLst>
          </a:blip>
          <a:srcRect l="11709" t="2323" r="9301" b="5638"/>
          <a:stretch/>
        </p:blipFill>
        <p:spPr>
          <a:xfrm>
            <a:off x="4404775" y="2137954"/>
            <a:ext cx="1337024" cy="1325563"/>
          </a:xfrm>
          <a:prstGeom prst="rect">
            <a:avLst/>
          </a:prstGeom>
        </p:spPr>
      </p:pic>
      <p:pic>
        <p:nvPicPr>
          <p:cNvPr id="4" name="Picture 3" descr="Shape, arrow&#10;&#10;Description automatically generated">
            <a:extLst>
              <a:ext uri="{FF2B5EF4-FFF2-40B4-BE49-F238E27FC236}">
                <a16:creationId xmlns:a16="http://schemas.microsoft.com/office/drawing/2014/main" id="{9000245E-273B-7AD9-2101-2A0CBD6A789B}"/>
              </a:ext>
            </a:extLst>
          </p:cNvPr>
          <p:cNvPicPr>
            <a:picLocks noChangeAspect="1"/>
          </p:cNvPicPr>
          <p:nvPr/>
        </p:nvPicPr>
        <p:blipFill rotWithShape="1">
          <a:blip r:embed="rId4">
            <a:extLst>
              <a:ext uri="{28A0092B-C50C-407E-A947-70E740481C1C}">
                <a14:useLocalDpi xmlns:a14="http://schemas.microsoft.com/office/drawing/2010/main" val="0"/>
              </a:ext>
            </a:extLst>
          </a:blip>
          <a:srcRect l="12264" r="6873" b="2688"/>
          <a:stretch/>
        </p:blipFill>
        <p:spPr>
          <a:xfrm>
            <a:off x="1674955" y="2137954"/>
            <a:ext cx="1281041" cy="1325563"/>
          </a:xfrm>
          <a:prstGeom prst="rect">
            <a:avLst/>
          </a:prstGeom>
        </p:spPr>
      </p:pic>
      <p:sp>
        <p:nvSpPr>
          <p:cNvPr id="5" name="TextBox 4">
            <a:extLst>
              <a:ext uri="{FF2B5EF4-FFF2-40B4-BE49-F238E27FC236}">
                <a16:creationId xmlns:a16="http://schemas.microsoft.com/office/drawing/2014/main" id="{4A863A17-B042-5A81-BB91-EBA90781431E}"/>
              </a:ext>
            </a:extLst>
          </p:cNvPr>
          <p:cNvSpPr txBox="1"/>
          <p:nvPr/>
        </p:nvSpPr>
        <p:spPr>
          <a:xfrm>
            <a:off x="4177029" y="2153863"/>
            <a:ext cx="463981" cy="253916"/>
          </a:xfrm>
          <a:prstGeom prst="rect">
            <a:avLst/>
          </a:prstGeom>
          <a:noFill/>
        </p:spPr>
        <p:txBody>
          <a:bodyPr wrap="square" rtlCol="0">
            <a:spAutoFit/>
          </a:bodyPr>
          <a:lstStyle/>
          <a:p>
            <a:r>
              <a:rPr lang="en-US" sz="1050" dirty="0"/>
              <a:t>I 125</a:t>
            </a:r>
          </a:p>
        </p:txBody>
      </p:sp>
      <p:sp>
        <p:nvSpPr>
          <p:cNvPr id="6" name="TextBox 5">
            <a:extLst>
              <a:ext uri="{FF2B5EF4-FFF2-40B4-BE49-F238E27FC236}">
                <a16:creationId xmlns:a16="http://schemas.microsoft.com/office/drawing/2014/main" id="{70E8D565-E515-149C-9B5D-862749AC8871}"/>
              </a:ext>
            </a:extLst>
          </p:cNvPr>
          <p:cNvSpPr txBox="1"/>
          <p:nvPr/>
        </p:nvSpPr>
        <p:spPr>
          <a:xfrm>
            <a:off x="1394982" y="2254094"/>
            <a:ext cx="543739" cy="261610"/>
          </a:xfrm>
          <a:prstGeom prst="rect">
            <a:avLst/>
          </a:prstGeom>
          <a:noFill/>
        </p:spPr>
        <p:txBody>
          <a:bodyPr wrap="square" rtlCol="0">
            <a:spAutoFit/>
          </a:bodyPr>
          <a:lstStyle/>
          <a:p>
            <a:r>
              <a:rPr lang="en-US" sz="1100" dirty="0"/>
              <a:t>I 125</a:t>
            </a:r>
          </a:p>
        </p:txBody>
      </p:sp>
      <p:sp>
        <p:nvSpPr>
          <p:cNvPr id="9" name="TextBox 8">
            <a:extLst>
              <a:ext uri="{FF2B5EF4-FFF2-40B4-BE49-F238E27FC236}">
                <a16:creationId xmlns:a16="http://schemas.microsoft.com/office/drawing/2014/main" id="{A25142C3-E795-237E-5B6E-6C966A2FB368}"/>
              </a:ext>
            </a:extLst>
          </p:cNvPr>
          <p:cNvSpPr txBox="1"/>
          <p:nvPr/>
        </p:nvSpPr>
        <p:spPr>
          <a:xfrm>
            <a:off x="4276619" y="1547011"/>
            <a:ext cx="1582186" cy="307777"/>
          </a:xfrm>
          <a:prstGeom prst="rect">
            <a:avLst/>
          </a:prstGeom>
          <a:noFill/>
        </p:spPr>
        <p:txBody>
          <a:bodyPr wrap="square" rtlCol="0">
            <a:spAutoFit/>
          </a:bodyPr>
          <a:lstStyle/>
          <a:p>
            <a:r>
              <a:rPr lang="en-US" sz="1400" dirty="0"/>
              <a:t>Targeted exosome</a:t>
            </a:r>
          </a:p>
        </p:txBody>
      </p:sp>
      <p:sp>
        <p:nvSpPr>
          <p:cNvPr id="11" name="TextBox 10">
            <a:extLst>
              <a:ext uri="{FF2B5EF4-FFF2-40B4-BE49-F238E27FC236}">
                <a16:creationId xmlns:a16="http://schemas.microsoft.com/office/drawing/2014/main" id="{9B69FFBD-FDB5-86EB-E765-E027F8F39B74}"/>
              </a:ext>
            </a:extLst>
          </p:cNvPr>
          <p:cNvSpPr txBox="1"/>
          <p:nvPr/>
        </p:nvSpPr>
        <p:spPr>
          <a:xfrm>
            <a:off x="1437098" y="1519740"/>
            <a:ext cx="1710461" cy="307777"/>
          </a:xfrm>
          <a:prstGeom prst="rect">
            <a:avLst/>
          </a:prstGeom>
          <a:noFill/>
        </p:spPr>
        <p:txBody>
          <a:bodyPr wrap="square" rtlCol="0">
            <a:spAutoFit/>
          </a:bodyPr>
          <a:lstStyle/>
          <a:p>
            <a:r>
              <a:rPr lang="en-US" sz="1400" dirty="0"/>
              <a:t>Untargeted exosome</a:t>
            </a:r>
          </a:p>
        </p:txBody>
      </p:sp>
      <p:pic>
        <p:nvPicPr>
          <p:cNvPr id="17" name="Picture 16" descr="A picture containing text&#10;&#10;Description automatically generated">
            <a:extLst>
              <a:ext uri="{FF2B5EF4-FFF2-40B4-BE49-F238E27FC236}">
                <a16:creationId xmlns:a16="http://schemas.microsoft.com/office/drawing/2014/main" id="{A39BFFBD-1896-CA63-BCE8-358B7EF335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12838" y="3648038"/>
            <a:ext cx="3948017" cy="2475246"/>
          </a:xfrm>
          <a:prstGeom prst="rect">
            <a:avLst/>
          </a:prstGeom>
        </p:spPr>
      </p:pic>
      <p:pic>
        <p:nvPicPr>
          <p:cNvPr id="21" name="Picture 20" descr="A picture containing light, dark, highway&#10;&#10;Description automatically generated">
            <a:extLst>
              <a:ext uri="{FF2B5EF4-FFF2-40B4-BE49-F238E27FC236}">
                <a16:creationId xmlns:a16="http://schemas.microsoft.com/office/drawing/2014/main" id="{BEB41E8B-E3D4-3704-C14D-CC1611571F9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32373" y="1407448"/>
            <a:ext cx="3043144" cy="2405647"/>
          </a:xfrm>
          <a:prstGeom prst="rect">
            <a:avLst/>
          </a:prstGeom>
        </p:spPr>
      </p:pic>
      <p:pic>
        <p:nvPicPr>
          <p:cNvPr id="25" name="Picture 24" descr="A picture containing text, light&#10;&#10;Description automatically generated">
            <a:extLst>
              <a:ext uri="{FF2B5EF4-FFF2-40B4-BE49-F238E27FC236}">
                <a16:creationId xmlns:a16="http://schemas.microsoft.com/office/drawing/2014/main" id="{6CE8D95C-397B-DCC9-81B6-2B6872AA100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28754" y="3353689"/>
            <a:ext cx="3930874" cy="2800591"/>
          </a:xfrm>
          <a:prstGeom prst="rect">
            <a:avLst/>
          </a:prstGeom>
        </p:spPr>
      </p:pic>
      <p:pic>
        <p:nvPicPr>
          <p:cNvPr id="26" name="Picture 25" descr="Logo&#10;&#10;Description automatically generated">
            <a:extLst>
              <a:ext uri="{FF2B5EF4-FFF2-40B4-BE49-F238E27FC236}">
                <a16:creationId xmlns:a16="http://schemas.microsoft.com/office/drawing/2014/main" id="{43DE8936-43E6-146A-194A-B0752A2B823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8126" y="6233211"/>
            <a:ext cx="659989" cy="624789"/>
          </a:xfrm>
          <a:prstGeom prst="rect">
            <a:avLst/>
          </a:prstGeom>
        </p:spPr>
      </p:pic>
      <p:pic>
        <p:nvPicPr>
          <p:cNvPr id="27" name="Graphic 26">
            <a:extLst>
              <a:ext uri="{FF2B5EF4-FFF2-40B4-BE49-F238E27FC236}">
                <a16:creationId xmlns:a16="http://schemas.microsoft.com/office/drawing/2014/main" id="{1BF22B54-0BBA-DD54-2005-60C1D96E97C5}"/>
              </a:ext>
            </a:extLst>
          </p:cNvPr>
          <p:cNvPicPr>
            <a:picLocks noChangeAspect="1"/>
          </p:cNvPicPr>
          <p:nvPr/>
        </p:nvPicPr>
        <p:blipFill rotWithShape="1">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l="35659" b="4880"/>
          <a:stretch/>
        </p:blipFill>
        <p:spPr>
          <a:xfrm>
            <a:off x="1321981" y="6233211"/>
            <a:ext cx="1480046" cy="704990"/>
          </a:xfrm>
          <a:prstGeom prst="rect">
            <a:avLst/>
          </a:prstGeom>
        </p:spPr>
      </p:pic>
      <p:pic>
        <p:nvPicPr>
          <p:cNvPr id="28" name="Picture 27" descr="Logo&#10;&#10;Description automatically generated">
            <a:extLst>
              <a:ext uri="{FF2B5EF4-FFF2-40B4-BE49-F238E27FC236}">
                <a16:creationId xmlns:a16="http://schemas.microsoft.com/office/drawing/2014/main" id="{02BDBF81-7739-27A0-7174-0EC2B2A8AE90}"/>
              </a:ext>
            </a:extLst>
          </p:cNvPr>
          <p:cNvPicPr>
            <a:picLocks noChangeAspect="1"/>
          </p:cNvPicPr>
          <p:nvPr/>
        </p:nvPicPr>
        <p:blipFill rotWithShape="1">
          <a:blip r:embed="rId11">
            <a:extLst>
              <a:ext uri="{28A0092B-C50C-407E-A947-70E740481C1C}">
                <a14:useLocalDpi xmlns:a14="http://schemas.microsoft.com/office/drawing/2010/main" val="0"/>
              </a:ext>
            </a:extLst>
          </a:blip>
          <a:srcRect t="65504" b="5213"/>
          <a:stretch/>
        </p:blipFill>
        <p:spPr>
          <a:xfrm>
            <a:off x="7279014" y="6233211"/>
            <a:ext cx="3469566" cy="704989"/>
          </a:xfrm>
          <a:prstGeom prst="rect">
            <a:avLst/>
          </a:prstGeom>
        </p:spPr>
      </p:pic>
    </p:spTree>
    <p:extLst>
      <p:ext uri="{BB962C8B-B14F-4D97-AF65-F5344CB8AC3E}">
        <p14:creationId xmlns:p14="http://schemas.microsoft.com/office/powerpoint/2010/main" val="130399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3943" y="2072179"/>
            <a:ext cx="4285709" cy="781380"/>
          </a:xfrm>
        </p:spPr>
        <p:txBody>
          <a:bodyPr>
            <a:normAutofit/>
          </a:bodyPr>
          <a:lstStyle/>
          <a:p>
            <a:pPr>
              <a:lnSpc>
                <a:spcPct val="150000"/>
              </a:lnSpc>
            </a:pPr>
            <a:r>
              <a:rPr lang="en-US" dirty="0"/>
              <a:t>Verify cell-specific delivery</a:t>
            </a:r>
          </a:p>
        </p:txBody>
      </p:sp>
      <p:sp>
        <p:nvSpPr>
          <p:cNvPr id="7" name="Rectangle 6">
            <a:extLst>
              <a:ext uri="{FF2B5EF4-FFF2-40B4-BE49-F238E27FC236}">
                <a16:creationId xmlns:a16="http://schemas.microsoft.com/office/drawing/2014/main" id="{EAD5C56C-D59B-CE98-A91C-CEAB9A6E6885}"/>
              </a:ext>
            </a:extLst>
          </p:cNvPr>
          <p:cNvSpPr/>
          <p:nvPr/>
        </p:nvSpPr>
        <p:spPr>
          <a:xfrm>
            <a:off x="838200" y="1182418"/>
            <a:ext cx="5054336" cy="3985930"/>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3E73B61-5B3E-6938-9E87-962F1B37F87B}"/>
              </a:ext>
            </a:extLst>
          </p:cNvPr>
          <p:cNvSpPr/>
          <p:nvPr/>
        </p:nvSpPr>
        <p:spPr>
          <a:xfrm>
            <a:off x="1553816" y="1363684"/>
            <a:ext cx="3605961" cy="58477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A97230F-041F-B049-6BD9-A4DF2AC79755}"/>
              </a:ext>
            </a:extLst>
          </p:cNvPr>
          <p:cNvSpPr txBox="1"/>
          <p:nvPr/>
        </p:nvSpPr>
        <p:spPr>
          <a:xfrm>
            <a:off x="1671656" y="1363684"/>
            <a:ext cx="3370279" cy="584775"/>
          </a:xfrm>
          <a:prstGeom prst="rect">
            <a:avLst/>
          </a:prstGeom>
          <a:noFill/>
        </p:spPr>
        <p:txBody>
          <a:bodyPr wrap="square" rtlCol="0">
            <a:spAutoFit/>
          </a:bodyPr>
          <a:lstStyle/>
          <a:p>
            <a:pPr algn="ctr"/>
            <a:r>
              <a:rPr lang="en-US" sz="3200" dirty="0">
                <a:latin typeface="IBM Plex Sans" panose="020B0503050203000203" pitchFamily="34" charset="0"/>
              </a:rPr>
              <a:t>Future Directions</a:t>
            </a:r>
          </a:p>
        </p:txBody>
      </p:sp>
      <p:sp>
        <p:nvSpPr>
          <p:cNvPr id="18" name="Content Placeholder 2">
            <a:extLst>
              <a:ext uri="{FF2B5EF4-FFF2-40B4-BE49-F238E27FC236}">
                <a16:creationId xmlns:a16="http://schemas.microsoft.com/office/drawing/2014/main" id="{DC7945CF-7385-9660-2CB9-E005EEBFD447}"/>
              </a:ext>
            </a:extLst>
          </p:cNvPr>
          <p:cNvSpPr txBox="1">
            <a:spLocks/>
          </p:cNvSpPr>
          <p:nvPr/>
        </p:nvSpPr>
        <p:spPr>
          <a:xfrm>
            <a:off x="1213943" y="2853559"/>
            <a:ext cx="3954405" cy="7813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dirty="0"/>
              <a:t>Deliver functional cargo</a:t>
            </a:r>
          </a:p>
        </p:txBody>
      </p:sp>
      <p:sp>
        <p:nvSpPr>
          <p:cNvPr id="19" name="Content Placeholder 2">
            <a:extLst>
              <a:ext uri="{FF2B5EF4-FFF2-40B4-BE49-F238E27FC236}">
                <a16:creationId xmlns:a16="http://schemas.microsoft.com/office/drawing/2014/main" id="{269F13CA-3695-1845-E8D0-BE7A7ED4CCB8}"/>
              </a:ext>
            </a:extLst>
          </p:cNvPr>
          <p:cNvSpPr txBox="1">
            <a:spLocks/>
          </p:cNvSpPr>
          <p:nvPr/>
        </p:nvSpPr>
        <p:spPr>
          <a:xfrm>
            <a:off x="1213943" y="3632095"/>
            <a:ext cx="5054336" cy="141401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dirty="0"/>
              <a:t>Explore other targets by swapping affinity ligands</a:t>
            </a:r>
          </a:p>
        </p:txBody>
      </p:sp>
      <p:pic>
        <p:nvPicPr>
          <p:cNvPr id="20" name="Picture 19" descr="Logo&#10;&#10;Description automatically generated">
            <a:extLst>
              <a:ext uri="{FF2B5EF4-FFF2-40B4-BE49-F238E27FC236}">
                <a16:creationId xmlns:a16="http://schemas.microsoft.com/office/drawing/2014/main" id="{28674BDD-9EF2-D2DB-806F-19555C1F30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126" y="6233211"/>
            <a:ext cx="659989" cy="624789"/>
          </a:xfrm>
          <a:prstGeom prst="rect">
            <a:avLst/>
          </a:prstGeom>
        </p:spPr>
      </p:pic>
      <p:pic>
        <p:nvPicPr>
          <p:cNvPr id="22" name="Graphic 21">
            <a:extLst>
              <a:ext uri="{FF2B5EF4-FFF2-40B4-BE49-F238E27FC236}">
                <a16:creationId xmlns:a16="http://schemas.microsoft.com/office/drawing/2014/main" id="{ACF505EC-2E3E-389C-3DBD-36AB2369F205}"/>
              </a:ext>
            </a:extLst>
          </p:cNvPr>
          <p:cNvPicPr>
            <a:picLocks noChangeAspect="1"/>
          </p:cNvPicPr>
          <p:nvPr/>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35659" b="4880"/>
          <a:stretch/>
        </p:blipFill>
        <p:spPr>
          <a:xfrm>
            <a:off x="1321981" y="6233211"/>
            <a:ext cx="1480046" cy="704990"/>
          </a:xfrm>
          <a:prstGeom prst="rect">
            <a:avLst/>
          </a:prstGeom>
        </p:spPr>
      </p:pic>
      <p:pic>
        <p:nvPicPr>
          <p:cNvPr id="23" name="Picture 22" descr="Logo&#10;&#10;Description automatically generated">
            <a:extLst>
              <a:ext uri="{FF2B5EF4-FFF2-40B4-BE49-F238E27FC236}">
                <a16:creationId xmlns:a16="http://schemas.microsoft.com/office/drawing/2014/main" id="{944E9662-D4CC-0933-0D36-ADCBA69FC0C8}"/>
              </a:ext>
            </a:extLst>
          </p:cNvPr>
          <p:cNvPicPr>
            <a:picLocks noChangeAspect="1"/>
          </p:cNvPicPr>
          <p:nvPr/>
        </p:nvPicPr>
        <p:blipFill rotWithShape="1">
          <a:blip r:embed="rId6">
            <a:extLst>
              <a:ext uri="{28A0092B-C50C-407E-A947-70E740481C1C}">
                <a14:useLocalDpi xmlns:a14="http://schemas.microsoft.com/office/drawing/2010/main" val="0"/>
              </a:ext>
            </a:extLst>
          </a:blip>
          <a:srcRect t="65504" b="5213"/>
          <a:stretch/>
        </p:blipFill>
        <p:spPr>
          <a:xfrm>
            <a:off x="7279014" y="6233211"/>
            <a:ext cx="3469566" cy="704989"/>
          </a:xfrm>
          <a:prstGeom prst="rect">
            <a:avLst/>
          </a:prstGeom>
        </p:spPr>
      </p:pic>
      <p:sp>
        <p:nvSpPr>
          <p:cNvPr id="24" name="Content Placeholder 2">
            <a:extLst>
              <a:ext uri="{FF2B5EF4-FFF2-40B4-BE49-F238E27FC236}">
                <a16:creationId xmlns:a16="http://schemas.microsoft.com/office/drawing/2014/main" id="{95A44CEF-CA60-0D61-099E-2929C433BD0F}"/>
              </a:ext>
            </a:extLst>
          </p:cNvPr>
          <p:cNvSpPr txBox="1">
            <a:spLocks/>
          </p:cNvSpPr>
          <p:nvPr/>
        </p:nvSpPr>
        <p:spPr>
          <a:xfrm>
            <a:off x="6675209" y="1960583"/>
            <a:ext cx="4285709" cy="308552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2200" dirty="0"/>
              <a:t>Boya Zhang</a:t>
            </a:r>
          </a:p>
          <a:p>
            <a:pPr>
              <a:lnSpc>
                <a:spcPct val="100000"/>
              </a:lnSpc>
            </a:pPr>
            <a:r>
              <a:rPr lang="en-US" sz="2200" dirty="0"/>
              <a:t>Michaela Dodd</a:t>
            </a:r>
          </a:p>
          <a:p>
            <a:pPr>
              <a:lnSpc>
                <a:spcPct val="100000"/>
              </a:lnSpc>
            </a:pPr>
            <a:r>
              <a:rPr lang="en-US" sz="2200" dirty="0"/>
              <a:t>Layne Bond</a:t>
            </a:r>
          </a:p>
          <a:p>
            <a:pPr>
              <a:lnSpc>
                <a:spcPct val="100000"/>
              </a:lnSpc>
            </a:pPr>
            <a:r>
              <a:rPr lang="en-US" sz="2200" dirty="0" err="1"/>
              <a:t>Xinye</a:t>
            </a:r>
            <a:r>
              <a:rPr lang="en-US" sz="2200" dirty="0"/>
              <a:t> Wang</a:t>
            </a:r>
          </a:p>
          <a:p>
            <a:pPr>
              <a:lnSpc>
                <a:spcPct val="100000"/>
              </a:lnSpc>
            </a:pPr>
            <a:r>
              <a:rPr lang="en-US" sz="2200" dirty="0"/>
              <a:t>Jae </a:t>
            </a:r>
            <a:r>
              <a:rPr lang="en-US" sz="2200" dirty="0" err="1"/>
              <a:t>Bucknor</a:t>
            </a:r>
            <a:endParaRPr lang="en-US" sz="2200" dirty="0"/>
          </a:p>
          <a:p>
            <a:pPr>
              <a:lnSpc>
                <a:spcPct val="100000"/>
              </a:lnSpc>
            </a:pPr>
            <a:r>
              <a:rPr lang="en-US" sz="2200" dirty="0"/>
              <a:t>Sachith Vidanapathirana</a:t>
            </a:r>
          </a:p>
          <a:p>
            <a:pPr>
              <a:lnSpc>
                <a:spcPct val="100000"/>
              </a:lnSpc>
            </a:pPr>
            <a:r>
              <a:rPr lang="en-US" sz="2200" dirty="0"/>
              <a:t>Colin Greineder</a:t>
            </a:r>
          </a:p>
        </p:txBody>
      </p:sp>
      <p:sp>
        <p:nvSpPr>
          <p:cNvPr id="25" name="Rectangle 24">
            <a:extLst>
              <a:ext uri="{FF2B5EF4-FFF2-40B4-BE49-F238E27FC236}">
                <a16:creationId xmlns:a16="http://schemas.microsoft.com/office/drawing/2014/main" id="{882641F0-5CF1-309D-2108-D7F2B51D4625}"/>
              </a:ext>
            </a:extLst>
          </p:cNvPr>
          <p:cNvSpPr/>
          <p:nvPr/>
        </p:nvSpPr>
        <p:spPr>
          <a:xfrm>
            <a:off x="6299466" y="1182418"/>
            <a:ext cx="5054336" cy="3985930"/>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1392F1E1-99C8-47C3-5150-B8BAC3409901}"/>
              </a:ext>
            </a:extLst>
          </p:cNvPr>
          <p:cNvSpPr/>
          <p:nvPr/>
        </p:nvSpPr>
        <p:spPr>
          <a:xfrm>
            <a:off x="6811617" y="1363684"/>
            <a:ext cx="4012891" cy="58477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3F296830-F60F-B236-458B-E851C598C953}"/>
              </a:ext>
            </a:extLst>
          </p:cNvPr>
          <p:cNvSpPr txBox="1"/>
          <p:nvPr/>
        </p:nvSpPr>
        <p:spPr>
          <a:xfrm>
            <a:off x="6912635" y="1369325"/>
            <a:ext cx="3810853" cy="584775"/>
          </a:xfrm>
          <a:prstGeom prst="rect">
            <a:avLst/>
          </a:prstGeom>
          <a:noFill/>
        </p:spPr>
        <p:txBody>
          <a:bodyPr wrap="square" rtlCol="0">
            <a:spAutoFit/>
          </a:bodyPr>
          <a:lstStyle/>
          <a:p>
            <a:pPr algn="ctr"/>
            <a:r>
              <a:rPr lang="en-US" sz="3200" dirty="0">
                <a:latin typeface="IBM Plex Sans" panose="020B0503050203000203" pitchFamily="34" charset="0"/>
              </a:rPr>
              <a:t>Acknowledgements</a:t>
            </a:r>
          </a:p>
        </p:txBody>
      </p:sp>
    </p:spTree>
    <p:extLst>
      <p:ext uri="{BB962C8B-B14F-4D97-AF65-F5344CB8AC3E}">
        <p14:creationId xmlns:p14="http://schemas.microsoft.com/office/powerpoint/2010/main" val="350978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p:bldP spid="19" grpId="0"/>
      <p:bldP spid="24" grpId="0"/>
      <p:bldP spid="25" grpId="0" animBg="1"/>
      <p:bldP spid="26" grpId="0" animBg="1"/>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DFF5AA8-4216-53DD-688C-487C872728F0}"/>
              </a:ext>
            </a:extLst>
          </p:cNvPr>
          <p:cNvPicPr>
            <a:picLocks noChangeAspect="1"/>
          </p:cNvPicPr>
          <p:nvPr/>
        </p:nvPicPr>
        <p:blipFill rotWithShape="1">
          <a:blip r:embed="rId3"/>
          <a:srcRect t="10364"/>
          <a:stretch/>
        </p:blipFill>
        <p:spPr>
          <a:xfrm>
            <a:off x="3448700" y="3486423"/>
            <a:ext cx="3245052" cy="2092404"/>
          </a:xfrm>
          <a:prstGeom prst="rect">
            <a:avLst/>
          </a:prstGeom>
        </p:spPr>
      </p:pic>
      <p:pic>
        <p:nvPicPr>
          <p:cNvPr id="10" name="Picture 9" descr="A picture containing shape&#10;&#10;Description automatically generated">
            <a:extLst>
              <a:ext uri="{FF2B5EF4-FFF2-40B4-BE49-F238E27FC236}">
                <a16:creationId xmlns:a16="http://schemas.microsoft.com/office/drawing/2014/main" id="{F8377E45-1D11-3D9C-3239-C7E0219E68F9}"/>
              </a:ext>
            </a:extLst>
          </p:cNvPr>
          <p:cNvPicPr>
            <a:picLocks noChangeAspect="1"/>
          </p:cNvPicPr>
          <p:nvPr/>
        </p:nvPicPr>
        <p:blipFill rotWithShape="1">
          <a:blip r:embed="rId4">
            <a:extLst>
              <a:ext uri="{28A0092B-C50C-407E-A947-70E740481C1C}">
                <a14:useLocalDpi xmlns:a14="http://schemas.microsoft.com/office/drawing/2010/main" val="0"/>
              </a:ext>
            </a:extLst>
          </a:blip>
          <a:srcRect l="11709" t="2323" r="9301" b="5638"/>
          <a:stretch/>
        </p:blipFill>
        <p:spPr>
          <a:xfrm>
            <a:off x="1778805" y="3613381"/>
            <a:ext cx="1337024" cy="1325563"/>
          </a:xfrm>
          <a:prstGeom prst="rect">
            <a:avLst/>
          </a:prstGeom>
        </p:spPr>
      </p:pic>
      <p:pic>
        <p:nvPicPr>
          <p:cNvPr id="4" name="Picture 3" descr="Shape, arrow&#10;&#10;Description automatically generated">
            <a:extLst>
              <a:ext uri="{FF2B5EF4-FFF2-40B4-BE49-F238E27FC236}">
                <a16:creationId xmlns:a16="http://schemas.microsoft.com/office/drawing/2014/main" id="{9000245E-273B-7AD9-2101-2A0CBD6A789B}"/>
              </a:ext>
            </a:extLst>
          </p:cNvPr>
          <p:cNvPicPr>
            <a:picLocks noChangeAspect="1"/>
          </p:cNvPicPr>
          <p:nvPr/>
        </p:nvPicPr>
        <p:blipFill rotWithShape="1">
          <a:blip r:embed="rId5">
            <a:extLst>
              <a:ext uri="{28A0092B-C50C-407E-A947-70E740481C1C}">
                <a14:useLocalDpi xmlns:a14="http://schemas.microsoft.com/office/drawing/2010/main" val="0"/>
              </a:ext>
            </a:extLst>
          </a:blip>
          <a:srcRect l="12264" r="6873" b="2688"/>
          <a:stretch/>
        </p:blipFill>
        <p:spPr>
          <a:xfrm>
            <a:off x="1887686" y="1321886"/>
            <a:ext cx="1281041" cy="1325563"/>
          </a:xfrm>
          <a:prstGeom prst="rect">
            <a:avLst/>
          </a:prstGeom>
        </p:spPr>
      </p:pic>
      <p:sp>
        <p:nvSpPr>
          <p:cNvPr id="5" name="TextBox 4">
            <a:extLst>
              <a:ext uri="{FF2B5EF4-FFF2-40B4-BE49-F238E27FC236}">
                <a16:creationId xmlns:a16="http://schemas.microsoft.com/office/drawing/2014/main" id="{4A863A17-B042-5A81-BB91-EBA90781431E}"/>
              </a:ext>
            </a:extLst>
          </p:cNvPr>
          <p:cNvSpPr txBox="1"/>
          <p:nvPr/>
        </p:nvSpPr>
        <p:spPr>
          <a:xfrm>
            <a:off x="1551059" y="3629290"/>
            <a:ext cx="463981" cy="253916"/>
          </a:xfrm>
          <a:prstGeom prst="rect">
            <a:avLst/>
          </a:prstGeom>
          <a:noFill/>
        </p:spPr>
        <p:txBody>
          <a:bodyPr wrap="square" rtlCol="0">
            <a:spAutoFit/>
          </a:bodyPr>
          <a:lstStyle/>
          <a:p>
            <a:r>
              <a:rPr lang="en-US" sz="1050" dirty="0"/>
              <a:t>I 125</a:t>
            </a:r>
          </a:p>
        </p:txBody>
      </p:sp>
      <p:sp>
        <p:nvSpPr>
          <p:cNvPr id="6" name="TextBox 5">
            <a:extLst>
              <a:ext uri="{FF2B5EF4-FFF2-40B4-BE49-F238E27FC236}">
                <a16:creationId xmlns:a16="http://schemas.microsoft.com/office/drawing/2014/main" id="{70E8D565-E515-149C-9B5D-862749AC8871}"/>
              </a:ext>
            </a:extLst>
          </p:cNvPr>
          <p:cNvSpPr txBox="1"/>
          <p:nvPr/>
        </p:nvSpPr>
        <p:spPr>
          <a:xfrm>
            <a:off x="1607713" y="1438026"/>
            <a:ext cx="543739" cy="261610"/>
          </a:xfrm>
          <a:prstGeom prst="rect">
            <a:avLst/>
          </a:prstGeom>
          <a:noFill/>
        </p:spPr>
        <p:txBody>
          <a:bodyPr wrap="square" rtlCol="0">
            <a:spAutoFit/>
          </a:bodyPr>
          <a:lstStyle/>
          <a:p>
            <a:r>
              <a:rPr lang="en-US" sz="1100" dirty="0"/>
              <a:t>I 125</a:t>
            </a:r>
          </a:p>
        </p:txBody>
      </p:sp>
      <p:pic>
        <p:nvPicPr>
          <p:cNvPr id="7" name="Picture 6">
            <a:extLst>
              <a:ext uri="{FF2B5EF4-FFF2-40B4-BE49-F238E27FC236}">
                <a16:creationId xmlns:a16="http://schemas.microsoft.com/office/drawing/2014/main" id="{14FB1213-B799-00E3-08D3-47607A9BFB5C}"/>
              </a:ext>
            </a:extLst>
          </p:cNvPr>
          <p:cNvPicPr>
            <a:picLocks noChangeAspect="1"/>
          </p:cNvPicPr>
          <p:nvPr/>
        </p:nvPicPr>
        <p:blipFill rotWithShape="1">
          <a:blip r:embed="rId6"/>
          <a:srcRect t="10762"/>
          <a:stretch/>
        </p:blipFill>
        <p:spPr>
          <a:xfrm>
            <a:off x="3448700" y="972048"/>
            <a:ext cx="2930997" cy="2025237"/>
          </a:xfrm>
          <a:prstGeom prst="rect">
            <a:avLst/>
          </a:prstGeom>
        </p:spPr>
      </p:pic>
      <p:sp>
        <p:nvSpPr>
          <p:cNvPr id="9" name="TextBox 8">
            <a:extLst>
              <a:ext uri="{FF2B5EF4-FFF2-40B4-BE49-F238E27FC236}">
                <a16:creationId xmlns:a16="http://schemas.microsoft.com/office/drawing/2014/main" id="{A25142C3-E795-237E-5B6E-6C966A2FB368}"/>
              </a:ext>
            </a:extLst>
          </p:cNvPr>
          <p:cNvSpPr txBox="1"/>
          <p:nvPr/>
        </p:nvSpPr>
        <p:spPr>
          <a:xfrm>
            <a:off x="651869" y="3613381"/>
            <a:ext cx="899190" cy="523220"/>
          </a:xfrm>
          <a:prstGeom prst="rect">
            <a:avLst/>
          </a:prstGeom>
          <a:noFill/>
        </p:spPr>
        <p:txBody>
          <a:bodyPr wrap="square" rtlCol="0">
            <a:spAutoFit/>
          </a:bodyPr>
          <a:lstStyle/>
          <a:p>
            <a:r>
              <a:rPr lang="en-US" sz="1400" dirty="0"/>
              <a:t>Targeted exosome:</a:t>
            </a:r>
          </a:p>
        </p:txBody>
      </p:sp>
      <p:sp>
        <p:nvSpPr>
          <p:cNvPr id="11" name="TextBox 10">
            <a:extLst>
              <a:ext uri="{FF2B5EF4-FFF2-40B4-BE49-F238E27FC236}">
                <a16:creationId xmlns:a16="http://schemas.microsoft.com/office/drawing/2014/main" id="{9B69FFBD-FDB5-86EB-E765-E027F8F39B74}"/>
              </a:ext>
            </a:extLst>
          </p:cNvPr>
          <p:cNvSpPr txBox="1"/>
          <p:nvPr/>
        </p:nvSpPr>
        <p:spPr>
          <a:xfrm>
            <a:off x="628126" y="1153671"/>
            <a:ext cx="1150679" cy="523220"/>
          </a:xfrm>
          <a:prstGeom prst="rect">
            <a:avLst/>
          </a:prstGeom>
          <a:noFill/>
        </p:spPr>
        <p:txBody>
          <a:bodyPr wrap="square" rtlCol="0">
            <a:spAutoFit/>
          </a:bodyPr>
          <a:lstStyle/>
          <a:p>
            <a:r>
              <a:rPr lang="en-US" sz="1400" dirty="0"/>
              <a:t>Untargeted exosome:</a:t>
            </a:r>
          </a:p>
        </p:txBody>
      </p:sp>
      <p:pic>
        <p:nvPicPr>
          <p:cNvPr id="3" name="Picture 2" descr="Logo&#10;&#10;Description automatically generated">
            <a:extLst>
              <a:ext uri="{FF2B5EF4-FFF2-40B4-BE49-F238E27FC236}">
                <a16:creationId xmlns:a16="http://schemas.microsoft.com/office/drawing/2014/main" id="{EFCF9A8B-350E-3EC9-A3D2-979401A5D8C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8126" y="6233211"/>
            <a:ext cx="659989" cy="624789"/>
          </a:xfrm>
          <a:prstGeom prst="rect">
            <a:avLst/>
          </a:prstGeom>
        </p:spPr>
      </p:pic>
      <p:pic>
        <p:nvPicPr>
          <p:cNvPr id="14" name="Graphic 13">
            <a:extLst>
              <a:ext uri="{FF2B5EF4-FFF2-40B4-BE49-F238E27FC236}">
                <a16:creationId xmlns:a16="http://schemas.microsoft.com/office/drawing/2014/main" id="{C95C02E0-43AA-4803-4C74-E95D4209595B}"/>
              </a:ext>
            </a:extLst>
          </p:cNvPr>
          <p:cNvPicPr>
            <a:picLocks noChangeAspect="1"/>
          </p:cNvPicPr>
          <p:nvPr/>
        </p:nvPicPr>
        <p:blipFill rotWithShape="1">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35659" b="4880"/>
          <a:stretch/>
        </p:blipFill>
        <p:spPr>
          <a:xfrm>
            <a:off x="1321981" y="6233211"/>
            <a:ext cx="1480046" cy="704990"/>
          </a:xfrm>
          <a:prstGeom prst="rect">
            <a:avLst/>
          </a:prstGeom>
        </p:spPr>
      </p:pic>
      <p:pic>
        <p:nvPicPr>
          <p:cNvPr id="16" name="Picture 15" descr="Logo&#10;&#10;Description automatically generated">
            <a:extLst>
              <a:ext uri="{FF2B5EF4-FFF2-40B4-BE49-F238E27FC236}">
                <a16:creationId xmlns:a16="http://schemas.microsoft.com/office/drawing/2014/main" id="{53FB23DC-A562-968B-8BD7-8DBD6846734A}"/>
              </a:ext>
            </a:extLst>
          </p:cNvPr>
          <p:cNvPicPr>
            <a:picLocks noChangeAspect="1"/>
          </p:cNvPicPr>
          <p:nvPr/>
        </p:nvPicPr>
        <p:blipFill rotWithShape="1">
          <a:blip r:embed="rId10">
            <a:extLst>
              <a:ext uri="{28A0092B-C50C-407E-A947-70E740481C1C}">
                <a14:useLocalDpi xmlns:a14="http://schemas.microsoft.com/office/drawing/2010/main" val="0"/>
              </a:ext>
            </a:extLst>
          </a:blip>
          <a:srcRect t="65504" b="5213"/>
          <a:stretch/>
        </p:blipFill>
        <p:spPr>
          <a:xfrm>
            <a:off x="7279014" y="6233211"/>
            <a:ext cx="3469566" cy="704989"/>
          </a:xfrm>
          <a:prstGeom prst="rect">
            <a:avLst/>
          </a:prstGeom>
        </p:spPr>
      </p:pic>
      <p:pic>
        <p:nvPicPr>
          <p:cNvPr id="18" name="Picture 17" descr="A picture containing light&#10;&#10;Description automatically generated">
            <a:extLst>
              <a:ext uri="{FF2B5EF4-FFF2-40B4-BE49-F238E27FC236}">
                <a16:creationId xmlns:a16="http://schemas.microsoft.com/office/drawing/2014/main" id="{D46C6C56-C2A8-E200-278B-67379A12E1A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973725" y="972048"/>
            <a:ext cx="3733800" cy="2933700"/>
          </a:xfrm>
          <a:prstGeom prst="rect">
            <a:avLst/>
          </a:prstGeom>
        </p:spPr>
      </p:pic>
    </p:spTree>
    <p:extLst>
      <p:ext uri="{BB962C8B-B14F-4D97-AF65-F5344CB8AC3E}">
        <p14:creationId xmlns:p14="http://schemas.microsoft.com/office/powerpoint/2010/main" val="1160124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31596</TotalTime>
  <Words>1595</Words>
  <Application>Microsoft Macintosh PowerPoint</Application>
  <PresentationFormat>Widescreen</PresentationFormat>
  <Paragraphs>141</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-apple-system</vt:lpstr>
      <vt:lpstr>Arial</vt:lpstr>
      <vt:lpstr>Calibri</vt:lpstr>
      <vt:lpstr>IBM Plex Sans</vt:lpstr>
      <vt:lpstr>Office Theme</vt:lpstr>
      <vt:lpstr>Targeting human exosomes via bispecific antibody platform</vt:lpstr>
      <vt:lpstr>Exosomes are nature’s messengers</vt:lpstr>
      <vt:lpstr>Engineering exosomes as drug carriers</vt:lpstr>
      <vt:lpstr>Exosome Targeting Antibodies (ExTAbs)</vt:lpstr>
      <vt:lpstr>ExTAb structure and characterization</vt:lpstr>
      <vt:lpstr>ExTAb structure and characterization</vt:lpstr>
      <vt:lpstr>Exosome purification and decoration</vt:lpstr>
      <vt:lpstr>Verification of exosome delivery</vt:lpstr>
      <vt:lpstr>Verification of exosome delivery</vt:lpstr>
      <vt:lpstr>In vivo specificity for vasculature</vt:lpstr>
      <vt:lpstr>PowerPoint Presentation</vt:lpstr>
      <vt:lpstr>PowerPoint Presentation</vt:lpstr>
    </vt:vector>
  </TitlesOfParts>
  <Company>University of Michigan Health System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Priest, Rebecca</dc:creator>
  <cp:lastModifiedBy>Pierpont, Kaitlyn</cp:lastModifiedBy>
  <cp:revision>148</cp:revision>
  <dcterms:created xsi:type="dcterms:W3CDTF">2019-11-12T03:08:37Z</dcterms:created>
  <dcterms:modified xsi:type="dcterms:W3CDTF">2023-03-28T16:52:52Z</dcterms:modified>
</cp:coreProperties>
</file>