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3"/>
  </p:notesMasterIdLst>
  <p:sldIdLst>
    <p:sldId id="256" r:id="rId2"/>
    <p:sldId id="261" r:id="rId3"/>
    <p:sldId id="258" r:id="rId4"/>
    <p:sldId id="262" r:id="rId5"/>
    <p:sldId id="263" r:id="rId6"/>
    <p:sldId id="265" r:id="rId7"/>
    <p:sldId id="266" r:id="rId8"/>
    <p:sldId id="264" r:id="rId9"/>
    <p:sldId id="267" r:id="rId10"/>
    <p:sldId id="268" r:id="rId11"/>
    <p:sldId id="269" r:id="rId12"/>
    <p:sldId id="277" r:id="rId13"/>
    <p:sldId id="278" r:id="rId14"/>
    <p:sldId id="279" r:id="rId15"/>
    <p:sldId id="271" r:id="rId16"/>
    <p:sldId id="272" r:id="rId17"/>
    <p:sldId id="273" r:id="rId18"/>
    <p:sldId id="356" r:id="rId19"/>
    <p:sldId id="351" r:id="rId20"/>
    <p:sldId id="349" r:id="rId21"/>
    <p:sldId id="357" r:id="rId22"/>
    <p:sldId id="281" r:id="rId23"/>
    <p:sldId id="347" r:id="rId24"/>
    <p:sldId id="352" r:id="rId25"/>
    <p:sldId id="353" r:id="rId26"/>
    <p:sldId id="284" r:id="rId27"/>
    <p:sldId id="285" r:id="rId28"/>
    <p:sldId id="355" r:id="rId29"/>
    <p:sldId id="354" r:id="rId30"/>
    <p:sldId id="282" r:id="rId31"/>
    <p:sldId id="283" r:id="rId32"/>
  </p:sldIdLst>
  <p:sldSz cx="18288000" cy="10287000"/>
  <p:notesSz cx="6858000" cy="9144000"/>
  <p:defaultTextStyle>
    <a:defPPr>
      <a:defRPr lang="en-US"/>
    </a:defPPr>
    <a:lvl1pPr marL="0" algn="l" defTabSz="816696" rtl="0" eaLnBrk="1" latinLnBrk="0" hangingPunct="1">
      <a:defRPr sz="3200" kern="1200">
        <a:solidFill>
          <a:schemeClr val="tx1"/>
        </a:solidFill>
        <a:latin typeface="+mn-lt"/>
        <a:ea typeface="+mn-ea"/>
        <a:cs typeface="+mn-cs"/>
      </a:defRPr>
    </a:lvl1pPr>
    <a:lvl2pPr marL="816696" algn="l" defTabSz="816696" rtl="0" eaLnBrk="1" latinLnBrk="0" hangingPunct="1">
      <a:defRPr sz="3200" kern="1200">
        <a:solidFill>
          <a:schemeClr val="tx1"/>
        </a:solidFill>
        <a:latin typeface="+mn-lt"/>
        <a:ea typeface="+mn-ea"/>
        <a:cs typeface="+mn-cs"/>
      </a:defRPr>
    </a:lvl2pPr>
    <a:lvl3pPr marL="1633393" algn="l" defTabSz="816696" rtl="0" eaLnBrk="1" latinLnBrk="0" hangingPunct="1">
      <a:defRPr sz="3200" kern="1200">
        <a:solidFill>
          <a:schemeClr val="tx1"/>
        </a:solidFill>
        <a:latin typeface="+mn-lt"/>
        <a:ea typeface="+mn-ea"/>
        <a:cs typeface="+mn-cs"/>
      </a:defRPr>
    </a:lvl3pPr>
    <a:lvl4pPr marL="2450089" algn="l" defTabSz="816696" rtl="0" eaLnBrk="1" latinLnBrk="0" hangingPunct="1">
      <a:defRPr sz="3200" kern="1200">
        <a:solidFill>
          <a:schemeClr val="tx1"/>
        </a:solidFill>
        <a:latin typeface="+mn-lt"/>
        <a:ea typeface="+mn-ea"/>
        <a:cs typeface="+mn-cs"/>
      </a:defRPr>
    </a:lvl4pPr>
    <a:lvl5pPr marL="3266785" algn="l" defTabSz="816696" rtl="0" eaLnBrk="1" latinLnBrk="0" hangingPunct="1">
      <a:defRPr sz="3200" kern="1200">
        <a:solidFill>
          <a:schemeClr val="tx1"/>
        </a:solidFill>
        <a:latin typeface="+mn-lt"/>
        <a:ea typeface="+mn-ea"/>
        <a:cs typeface="+mn-cs"/>
      </a:defRPr>
    </a:lvl5pPr>
    <a:lvl6pPr marL="4083482" algn="l" defTabSz="816696" rtl="0" eaLnBrk="1" latinLnBrk="0" hangingPunct="1">
      <a:defRPr sz="3200" kern="1200">
        <a:solidFill>
          <a:schemeClr val="tx1"/>
        </a:solidFill>
        <a:latin typeface="+mn-lt"/>
        <a:ea typeface="+mn-ea"/>
        <a:cs typeface="+mn-cs"/>
      </a:defRPr>
    </a:lvl6pPr>
    <a:lvl7pPr marL="4900178" algn="l" defTabSz="816696" rtl="0" eaLnBrk="1" latinLnBrk="0" hangingPunct="1">
      <a:defRPr sz="3200" kern="1200">
        <a:solidFill>
          <a:schemeClr val="tx1"/>
        </a:solidFill>
        <a:latin typeface="+mn-lt"/>
        <a:ea typeface="+mn-ea"/>
        <a:cs typeface="+mn-cs"/>
      </a:defRPr>
    </a:lvl7pPr>
    <a:lvl8pPr marL="5716875" algn="l" defTabSz="816696" rtl="0" eaLnBrk="1" latinLnBrk="0" hangingPunct="1">
      <a:defRPr sz="3200" kern="1200">
        <a:solidFill>
          <a:schemeClr val="tx1"/>
        </a:solidFill>
        <a:latin typeface="+mn-lt"/>
        <a:ea typeface="+mn-ea"/>
        <a:cs typeface="+mn-cs"/>
      </a:defRPr>
    </a:lvl8pPr>
    <a:lvl9pPr marL="6533571" algn="l" defTabSz="816696" rtl="0" eaLnBrk="1" latinLnBrk="0" hangingPunct="1">
      <a:defRPr sz="32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240">
          <p15:clr>
            <a:srgbClr val="A4A3A4"/>
          </p15:clr>
        </p15:guide>
        <p15:guide id="2" pos="57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browse/>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FFCF08"/>
    <a:srgbClr val="042D5E"/>
    <a:srgbClr val="B5C1DA"/>
    <a:srgbClr val="7E9BC8"/>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338" autoAdjust="0"/>
    <p:restoredTop sz="85316" autoAdjust="0"/>
  </p:normalViewPr>
  <p:slideViewPr>
    <p:cSldViewPr snapToGrid="0" snapToObjects="1">
      <p:cViewPr varScale="1">
        <p:scale>
          <a:sx n="64" d="100"/>
          <a:sy n="64" d="100"/>
        </p:scale>
        <p:origin x="1520" y="192"/>
      </p:cViewPr>
      <p:guideLst>
        <p:guide orient="horz" pos="3240"/>
        <p:guide pos="57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BBBACB6-ADBB-40E5-B82C-90234BB579DA}" type="datetimeFigureOut">
              <a:rPr lang="en-US" smtClean="0"/>
              <a:t>5/22/18</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26D5052-BAEE-4DFE-97F0-F8B3FA0F8FF8}" type="slidenum">
              <a:rPr lang="en-US" smtClean="0"/>
              <a:t>‹#›</a:t>
            </a:fld>
            <a:endParaRPr lang="en-US"/>
          </a:p>
        </p:txBody>
      </p:sp>
    </p:spTree>
    <p:extLst>
      <p:ext uri="{BB962C8B-B14F-4D97-AF65-F5344CB8AC3E}">
        <p14:creationId xmlns:p14="http://schemas.microsoft.com/office/powerpoint/2010/main" val="10568669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We’ve hit the point where librarian integration in systematic reviews  is recommended by major standards; the value of our involvement is backed up by research, and we’ve developed competencies for librarian involvement in systematic reviews.  While our searches are generally better than those of team members without specific information training, many librarians are seeking out training opportunities to further develop their search skills.</a:t>
            </a:r>
          </a:p>
        </p:txBody>
      </p:sp>
      <p:sp>
        <p:nvSpPr>
          <p:cNvPr id="4" name="Slide Number Placeholder 3"/>
          <p:cNvSpPr>
            <a:spLocks noGrp="1"/>
          </p:cNvSpPr>
          <p:nvPr>
            <p:ph type="sldNum" sz="quarter" idx="10"/>
          </p:nvPr>
        </p:nvSpPr>
        <p:spPr/>
        <p:txBody>
          <a:bodyPr/>
          <a:lstStyle/>
          <a:p>
            <a:fld id="{026D5052-BAEE-4DFE-97F0-F8B3FA0F8FF8}" type="slidenum">
              <a:rPr lang="en-US" smtClean="0"/>
              <a:t>2</a:t>
            </a:fld>
            <a:endParaRPr lang="en-US"/>
          </a:p>
        </p:txBody>
      </p:sp>
    </p:spTree>
    <p:extLst>
      <p:ext uri="{BB962C8B-B14F-4D97-AF65-F5344CB8AC3E}">
        <p14:creationId xmlns:p14="http://schemas.microsoft.com/office/powerpoint/2010/main" val="42563643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the University of Michigan, we have offered a hybrid online/in-person workshop for librarians since 2013 for a total of 10 cohort sessions. Participants submit assignments for online modules, take part in online discussion boards, and submit draft search strategies. Today I’m going to talk about some of our findings from 4 cohorts worth of participant workshop data related to these draft search strategies.</a:t>
            </a:r>
          </a:p>
        </p:txBody>
      </p:sp>
      <p:sp>
        <p:nvSpPr>
          <p:cNvPr id="4" name="Slide Number Placeholder 3"/>
          <p:cNvSpPr>
            <a:spLocks noGrp="1"/>
          </p:cNvSpPr>
          <p:nvPr>
            <p:ph type="sldNum" sz="quarter" idx="10"/>
          </p:nvPr>
        </p:nvSpPr>
        <p:spPr/>
        <p:txBody>
          <a:bodyPr/>
          <a:lstStyle/>
          <a:p>
            <a:fld id="{026D5052-BAEE-4DFE-97F0-F8B3FA0F8FF8}" type="slidenum">
              <a:rPr lang="en-US" smtClean="0"/>
              <a:t>3</a:t>
            </a:fld>
            <a:endParaRPr lang="en-US"/>
          </a:p>
        </p:txBody>
      </p:sp>
    </p:spTree>
    <p:extLst>
      <p:ext uri="{BB962C8B-B14F-4D97-AF65-F5344CB8AC3E}">
        <p14:creationId xmlns:p14="http://schemas.microsoft.com/office/powerpoint/2010/main" val="15225349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we worked to continually improve our course and instruction, and gathered search data, we asked ourselves a question:</a:t>
            </a:r>
          </a:p>
          <a:p>
            <a:endParaRPr lang="en-US" dirty="0"/>
          </a:p>
          <a:p>
            <a:endParaRPr lang="en-US" dirty="0"/>
          </a:p>
        </p:txBody>
      </p:sp>
      <p:sp>
        <p:nvSpPr>
          <p:cNvPr id="4" name="Slide Number Placeholder 3"/>
          <p:cNvSpPr>
            <a:spLocks noGrp="1"/>
          </p:cNvSpPr>
          <p:nvPr>
            <p:ph type="sldNum" sz="quarter" idx="10"/>
          </p:nvPr>
        </p:nvSpPr>
        <p:spPr/>
        <p:txBody>
          <a:bodyPr/>
          <a:lstStyle/>
          <a:p>
            <a:fld id="{026D5052-BAEE-4DFE-97F0-F8B3FA0F8FF8}" type="slidenum">
              <a:rPr lang="en-US" smtClean="0"/>
              <a:t>4</a:t>
            </a:fld>
            <a:endParaRPr lang="en-US"/>
          </a:p>
        </p:txBody>
      </p:sp>
    </p:spTree>
    <p:extLst>
      <p:ext uri="{BB962C8B-B14F-4D97-AF65-F5344CB8AC3E}">
        <p14:creationId xmlns:p14="http://schemas.microsoft.com/office/powerpoint/2010/main" val="22452647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identify some of the most common challenges in systematic searches, participants completed a capstone search assignment.</a:t>
            </a:r>
          </a:p>
        </p:txBody>
      </p:sp>
      <p:sp>
        <p:nvSpPr>
          <p:cNvPr id="4" name="Slide Number Placeholder 3"/>
          <p:cNvSpPr>
            <a:spLocks noGrp="1"/>
          </p:cNvSpPr>
          <p:nvPr>
            <p:ph type="sldNum" sz="quarter" idx="10"/>
          </p:nvPr>
        </p:nvSpPr>
        <p:spPr/>
        <p:txBody>
          <a:bodyPr/>
          <a:lstStyle/>
          <a:p>
            <a:fld id="{026D5052-BAEE-4DFE-97F0-F8B3FA0F8FF8}" type="slidenum">
              <a:rPr lang="en-US" smtClean="0"/>
              <a:t>5</a:t>
            </a:fld>
            <a:endParaRPr lang="en-US"/>
          </a:p>
        </p:txBody>
      </p:sp>
    </p:spTree>
    <p:extLst>
      <p:ext uri="{BB962C8B-B14F-4D97-AF65-F5344CB8AC3E}">
        <p14:creationId xmlns:p14="http://schemas.microsoft.com/office/powerpoint/2010/main" val="9292961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Also stripped out all limits to check retrieval</a:t>
            </a:r>
          </a:p>
        </p:txBody>
      </p:sp>
      <p:sp>
        <p:nvSpPr>
          <p:cNvPr id="4" name="Slide Number Placeholder 3"/>
          <p:cNvSpPr>
            <a:spLocks noGrp="1"/>
          </p:cNvSpPr>
          <p:nvPr>
            <p:ph type="sldNum" sz="quarter" idx="10"/>
          </p:nvPr>
        </p:nvSpPr>
        <p:spPr/>
        <p:txBody>
          <a:bodyPr/>
          <a:lstStyle/>
          <a:p>
            <a:fld id="{026D5052-BAEE-4DFE-97F0-F8B3FA0F8FF8}" type="slidenum">
              <a:rPr lang="en-US" smtClean="0"/>
              <a:t>9</a:t>
            </a:fld>
            <a:endParaRPr lang="en-US"/>
          </a:p>
        </p:txBody>
      </p:sp>
    </p:spTree>
    <p:extLst>
      <p:ext uri="{BB962C8B-B14F-4D97-AF65-F5344CB8AC3E}">
        <p14:creationId xmlns:p14="http://schemas.microsoft.com/office/powerpoint/2010/main" val="8712680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Stress that this is used as an instructional exercise; it’s always more impactful to SEE the difference that it is just to hear about it. Instructors present a similar analysis to each cohort to guide in-person discussions and peer review exercises.   This is NOT meant to test the educational intervention; it IS an educational intervention. </a:t>
            </a:r>
          </a:p>
        </p:txBody>
      </p:sp>
      <p:sp>
        <p:nvSpPr>
          <p:cNvPr id="4" name="Slide Number Placeholder 3"/>
          <p:cNvSpPr>
            <a:spLocks noGrp="1"/>
          </p:cNvSpPr>
          <p:nvPr>
            <p:ph type="sldNum" sz="quarter" idx="10"/>
          </p:nvPr>
        </p:nvSpPr>
        <p:spPr/>
        <p:txBody>
          <a:bodyPr/>
          <a:lstStyle/>
          <a:p>
            <a:fld id="{026D5052-BAEE-4DFE-97F0-F8B3FA0F8FF8}" type="slidenum">
              <a:rPr lang="en-US" smtClean="0"/>
              <a:t>10</a:t>
            </a:fld>
            <a:endParaRPr lang="en-US"/>
          </a:p>
        </p:txBody>
      </p:sp>
    </p:spTree>
    <p:extLst>
      <p:ext uri="{BB962C8B-B14F-4D97-AF65-F5344CB8AC3E}">
        <p14:creationId xmlns:p14="http://schemas.microsoft.com/office/powerpoint/2010/main" val="18317663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Replicable:</a:t>
            </a:r>
          </a:p>
          <a:p>
            <a:pPr lvl="1"/>
            <a:r>
              <a:rPr lang="en-US" dirty="0"/>
              <a:t>Obvious spelling/syntax errors</a:t>
            </a:r>
          </a:p>
          <a:p>
            <a:pPr lvl="1"/>
            <a:r>
              <a:rPr lang="en-US" dirty="0"/>
              <a:t>No obvious errors</a:t>
            </a:r>
          </a:p>
          <a:p>
            <a:pPr lvl="1"/>
            <a:r>
              <a:rPr lang="en-US" dirty="0"/>
              <a:t>Unable to conduct a search from information provided</a:t>
            </a:r>
          </a:p>
          <a:p>
            <a:endParaRPr lang="en-US" dirty="0"/>
          </a:p>
        </p:txBody>
      </p:sp>
      <p:sp>
        <p:nvSpPr>
          <p:cNvPr id="4" name="Slide Number Placeholder 3"/>
          <p:cNvSpPr>
            <a:spLocks noGrp="1"/>
          </p:cNvSpPr>
          <p:nvPr>
            <p:ph type="sldNum" sz="quarter" idx="10"/>
          </p:nvPr>
        </p:nvSpPr>
        <p:spPr/>
        <p:txBody>
          <a:bodyPr/>
          <a:lstStyle/>
          <a:p>
            <a:fld id="{026D5052-BAEE-4DFE-97F0-F8B3FA0F8FF8}" type="slidenum">
              <a:rPr lang="en-US" smtClean="0"/>
              <a:t>11</a:t>
            </a:fld>
            <a:endParaRPr lang="en-US"/>
          </a:p>
        </p:txBody>
      </p:sp>
    </p:spTree>
    <p:extLst>
      <p:ext uri="{BB962C8B-B14F-4D97-AF65-F5344CB8AC3E}">
        <p14:creationId xmlns:p14="http://schemas.microsoft.com/office/powerpoint/2010/main" val="39405578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that N=72 here (7 strategies were completely un-replicable; unable to create a search from information provided. Others in the 24% not replicable, we used the results that we got in our searches)</a:t>
            </a:r>
          </a:p>
        </p:txBody>
      </p:sp>
      <p:sp>
        <p:nvSpPr>
          <p:cNvPr id="4" name="Slide Number Placeholder 3"/>
          <p:cNvSpPr>
            <a:spLocks noGrp="1"/>
          </p:cNvSpPr>
          <p:nvPr>
            <p:ph type="sldNum" sz="quarter" idx="10"/>
          </p:nvPr>
        </p:nvSpPr>
        <p:spPr/>
        <p:txBody>
          <a:bodyPr/>
          <a:lstStyle/>
          <a:p>
            <a:fld id="{026D5052-BAEE-4DFE-97F0-F8B3FA0F8FF8}" type="slidenum">
              <a:rPr lang="en-US" smtClean="0"/>
              <a:t>15</a:t>
            </a:fld>
            <a:endParaRPr lang="en-US"/>
          </a:p>
        </p:txBody>
      </p:sp>
    </p:spTree>
    <p:extLst>
      <p:ext uri="{BB962C8B-B14F-4D97-AF65-F5344CB8AC3E}">
        <p14:creationId xmlns:p14="http://schemas.microsoft.com/office/powerpoint/2010/main" val="3186256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62% limited by date, so even though that didn’t missed 3 articles very consistently. (50% missed is on the cusp depending on cohort and limiting technique). These numbers stayed pretty consistent even when limits were stripped out, so not solely due to date. So let’s look at why.</a:t>
            </a:r>
          </a:p>
        </p:txBody>
      </p:sp>
      <p:sp>
        <p:nvSpPr>
          <p:cNvPr id="4" name="Slide Number Placeholder 3"/>
          <p:cNvSpPr>
            <a:spLocks noGrp="1"/>
          </p:cNvSpPr>
          <p:nvPr>
            <p:ph type="sldNum" sz="quarter" idx="10"/>
          </p:nvPr>
        </p:nvSpPr>
        <p:spPr/>
        <p:txBody>
          <a:bodyPr/>
          <a:lstStyle/>
          <a:p>
            <a:fld id="{026D5052-BAEE-4DFE-97F0-F8B3FA0F8FF8}" type="slidenum">
              <a:rPr lang="en-US" smtClean="0"/>
              <a:t>18</a:t>
            </a:fld>
            <a:endParaRPr lang="en-US"/>
          </a:p>
        </p:txBody>
      </p:sp>
    </p:spTree>
    <p:extLst>
      <p:ext uri="{BB962C8B-B14F-4D97-AF65-F5344CB8AC3E}">
        <p14:creationId xmlns:p14="http://schemas.microsoft.com/office/powerpoint/2010/main" val="30184622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Inadequate keyword term generation</a:t>
            </a:r>
          </a:p>
        </p:txBody>
      </p:sp>
      <p:sp>
        <p:nvSpPr>
          <p:cNvPr id="4" name="Slide Number Placeholder 3"/>
          <p:cNvSpPr>
            <a:spLocks noGrp="1"/>
          </p:cNvSpPr>
          <p:nvPr>
            <p:ph type="sldNum" sz="quarter" idx="10"/>
          </p:nvPr>
        </p:nvSpPr>
        <p:spPr/>
        <p:txBody>
          <a:bodyPr/>
          <a:lstStyle/>
          <a:p>
            <a:fld id="{026D5052-BAEE-4DFE-97F0-F8B3FA0F8FF8}" type="slidenum">
              <a:rPr lang="en-US" smtClean="0"/>
              <a:t>19</a:t>
            </a:fld>
            <a:endParaRPr lang="en-US"/>
          </a:p>
        </p:txBody>
      </p:sp>
    </p:spTree>
    <p:extLst>
      <p:ext uri="{BB962C8B-B14F-4D97-AF65-F5344CB8AC3E}">
        <p14:creationId xmlns:p14="http://schemas.microsoft.com/office/powerpoint/2010/main" val="20616728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Inadequate keyword term generation</a:t>
            </a:r>
          </a:p>
        </p:txBody>
      </p:sp>
      <p:sp>
        <p:nvSpPr>
          <p:cNvPr id="4" name="Slide Number Placeholder 3"/>
          <p:cNvSpPr>
            <a:spLocks noGrp="1"/>
          </p:cNvSpPr>
          <p:nvPr>
            <p:ph type="sldNum" sz="quarter" idx="10"/>
          </p:nvPr>
        </p:nvSpPr>
        <p:spPr/>
        <p:txBody>
          <a:bodyPr/>
          <a:lstStyle/>
          <a:p>
            <a:fld id="{026D5052-BAEE-4DFE-97F0-F8B3FA0F8FF8}" type="slidenum">
              <a:rPr lang="en-US" smtClean="0"/>
              <a:t>20</a:t>
            </a:fld>
            <a:endParaRPr lang="en-US"/>
          </a:p>
        </p:txBody>
      </p:sp>
    </p:spTree>
    <p:extLst>
      <p:ext uri="{BB962C8B-B14F-4D97-AF65-F5344CB8AC3E}">
        <p14:creationId xmlns:p14="http://schemas.microsoft.com/office/powerpoint/2010/main" val="36273677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Inclusion of outcomes; again, term generation (or leave outcomes off altogether)</a:t>
            </a:r>
          </a:p>
        </p:txBody>
      </p:sp>
      <p:sp>
        <p:nvSpPr>
          <p:cNvPr id="4" name="Slide Number Placeholder 3"/>
          <p:cNvSpPr>
            <a:spLocks noGrp="1"/>
          </p:cNvSpPr>
          <p:nvPr>
            <p:ph type="sldNum" sz="quarter" idx="10"/>
          </p:nvPr>
        </p:nvSpPr>
        <p:spPr/>
        <p:txBody>
          <a:bodyPr/>
          <a:lstStyle/>
          <a:p>
            <a:fld id="{026D5052-BAEE-4DFE-97F0-F8B3FA0F8FF8}" type="slidenum">
              <a:rPr lang="en-US" smtClean="0"/>
              <a:t>21</a:t>
            </a:fld>
            <a:endParaRPr lang="en-US"/>
          </a:p>
        </p:txBody>
      </p:sp>
    </p:spTree>
    <p:extLst>
      <p:ext uri="{BB962C8B-B14F-4D97-AF65-F5344CB8AC3E}">
        <p14:creationId xmlns:p14="http://schemas.microsoft.com/office/powerpoint/2010/main" val="3548726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we ran these searches at the time of the cohort, versus for analysis now, we got some slightly different results. Let’s take a look at why. (and this raises questions of replicability)</a:t>
            </a:r>
          </a:p>
        </p:txBody>
      </p:sp>
      <p:sp>
        <p:nvSpPr>
          <p:cNvPr id="4" name="Slide Number Placeholder 3"/>
          <p:cNvSpPr>
            <a:spLocks noGrp="1"/>
          </p:cNvSpPr>
          <p:nvPr>
            <p:ph type="sldNum" sz="quarter" idx="10"/>
          </p:nvPr>
        </p:nvSpPr>
        <p:spPr/>
        <p:txBody>
          <a:bodyPr/>
          <a:lstStyle/>
          <a:p>
            <a:fld id="{026D5052-BAEE-4DFE-97F0-F8B3FA0F8FF8}" type="slidenum">
              <a:rPr lang="en-US" smtClean="0"/>
              <a:t>22</a:t>
            </a:fld>
            <a:endParaRPr lang="en-US"/>
          </a:p>
        </p:txBody>
      </p:sp>
    </p:spTree>
    <p:extLst>
      <p:ext uri="{BB962C8B-B14F-4D97-AF65-F5344CB8AC3E}">
        <p14:creationId xmlns:p14="http://schemas.microsoft.com/office/powerpoint/2010/main" val="24161471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Adequate keyword terms OR using Cochrane Human limit (instead of Humans[Mesh]) would solve this problem! An issue for </a:t>
            </a:r>
            <a:r>
              <a:rPr lang="en-US" dirty="0" err="1"/>
              <a:t>MeSH</a:t>
            </a:r>
            <a:r>
              <a:rPr lang="en-US" dirty="0"/>
              <a:t> heavy searches.</a:t>
            </a:r>
          </a:p>
        </p:txBody>
      </p:sp>
      <p:sp>
        <p:nvSpPr>
          <p:cNvPr id="4" name="Slide Number Placeholder 3"/>
          <p:cNvSpPr>
            <a:spLocks noGrp="1"/>
          </p:cNvSpPr>
          <p:nvPr>
            <p:ph type="sldNum" sz="quarter" idx="10"/>
          </p:nvPr>
        </p:nvSpPr>
        <p:spPr/>
        <p:txBody>
          <a:bodyPr/>
          <a:lstStyle/>
          <a:p>
            <a:fld id="{026D5052-BAEE-4DFE-97F0-F8B3FA0F8FF8}" type="slidenum">
              <a:rPr lang="en-US" smtClean="0"/>
              <a:t>25</a:t>
            </a:fld>
            <a:endParaRPr lang="en-US"/>
          </a:p>
        </p:txBody>
      </p:sp>
    </p:spTree>
    <p:extLst>
      <p:ext uri="{BB962C8B-B14F-4D97-AF65-F5344CB8AC3E}">
        <p14:creationId xmlns:p14="http://schemas.microsoft.com/office/powerpoint/2010/main" val="25260931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Even if being consistent with dates, field tagging, </a:t>
            </a:r>
            <a:r>
              <a:rPr lang="en-US" dirty="0" err="1"/>
              <a:t>etc</a:t>
            </a:r>
            <a:r>
              <a:rPr lang="en-US" dirty="0"/>
              <a:t>, searches are NOT replicable in true fashion. Only data sets can truly tell us what the team screened for inclusion and exclusion (see Mark’s presentation)</a:t>
            </a:r>
          </a:p>
          <a:p>
            <a:endParaRPr lang="en-US" dirty="0"/>
          </a:p>
          <a:p>
            <a:r>
              <a:rPr lang="en-US" dirty="0"/>
              <a:t>Citations added due to article being indexed</a:t>
            </a:r>
          </a:p>
          <a:p>
            <a:endParaRPr lang="en-US" dirty="0"/>
          </a:p>
          <a:p>
            <a:r>
              <a:rPr lang="en-US" dirty="0"/>
              <a:t>Citations lost due to change from Blood Transfusion/adverse effects to Transfusion Reaction (would be ok with adequate keyword generation if using [</a:t>
            </a:r>
            <a:r>
              <a:rPr lang="en-US" dirty="0" err="1"/>
              <a:t>tw</a:t>
            </a:r>
            <a:r>
              <a:rPr lang="en-US" dirty="0"/>
              <a:t>] field code)</a:t>
            </a:r>
          </a:p>
        </p:txBody>
      </p:sp>
      <p:sp>
        <p:nvSpPr>
          <p:cNvPr id="4" name="Slide Number Placeholder 3"/>
          <p:cNvSpPr>
            <a:spLocks noGrp="1"/>
          </p:cNvSpPr>
          <p:nvPr>
            <p:ph type="sldNum" sz="quarter" idx="10"/>
          </p:nvPr>
        </p:nvSpPr>
        <p:spPr/>
        <p:txBody>
          <a:bodyPr/>
          <a:lstStyle/>
          <a:p>
            <a:fld id="{026D5052-BAEE-4DFE-97F0-F8B3FA0F8FF8}" type="slidenum">
              <a:rPr lang="en-US" smtClean="0"/>
              <a:t>28</a:t>
            </a:fld>
            <a:endParaRPr lang="en-US"/>
          </a:p>
        </p:txBody>
      </p:sp>
    </p:spTree>
    <p:extLst>
      <p:ext uri="{BB962C8B-B14F-4D97-AF65-F5344CB8AC3E}">
        <p14:creationId xmlns:p14="http://schemas.microsoft.com/office/powerpoint/2010/main" val="40495965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26D5052-BAEE-4DFE-97F0-F8B3FA0F8FF8}" type="slidenum">
              <a:rPr lang="en-US" smtClean="0"/>
              <a:t>29</a:t>
            </a:fld>
            <a:endParaRPr lang="en-US"/>
          </a:p>
        </p:txBody>
      </p:sp>
    </p:spTree>
    <p:extLst>
      <p:ext uri="{BB962C8B-B14F-4D97-AF65-F5344CB8AC3E}">
        <p14:creationId xmlns:p14="http://schemas.microsoft.com/office/powerpoint/2010/main" val="2945709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you team, and thank you all workshop participants. We can’t do </a:t>
            </a:r>
            <a:r>
              <a:rPr lang="en-US"/>
              <a:t>research without you!!</a:t>
            </a:r>
          </a:p>
        </p:txBody>
      </p:sp>
      <p:sp>
        <p:nvSpPr>
          <p:cNvPr id="4" name="Slide Number Placeholder 3"/>
          <p:cNvSpPr>
            <a:spLocks noGrp="1"/>
          </p:cNvSpPr>
          <p:nvPr>
            <p:ph type="sldNum" sz="quarter" idx="10"/>
          </p:nvPr>
        </p:nvSpPr>
        <p:spPr/>
        <p:txBody>
          <a:bodyPr/>
          <a:lstStyle/>
          <a:p>
            <a:fld id="{026D5052-BAEE-4DFE-97F0-F8B3FA0F8FF8}" type="slidenum">
              <a:rPr lang="en-US" smtClean="0"/>
              <a:t>31</a:t>
            </a:fld>
            <a:endParaRPr lang="en-US"/>
          </a:p>
        </p:txBody>
      </p:sp>
    </p:spTree>
    <p:extLst>
      <p:ext uri="{BB962C8B-B14F-4D97-AF65-F5344CB8AC3E}">
        <p14:creationId xmlns:p14="http://schemas.microsoft.com/office/powerpoint/2010/main" val="9360107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ACE91EE-5AAD-9841-9F49-93FB268E195D}"/>
              </a:ext>
            </a:extLst>
          </p:cNvPr>
          <p:cNvSpPr/>
          <p:nvPr userDrawn="1"/>
        </p:nvSpPr>
        <p:spPr>
          <a:xfrm>
            <a:off x="0" y="3027141"/>
            <a:ext cx="18288000" cy="2542032"/>
          </a:xfrm>
          <a:prstGeom prst="rect">
            <a:avLst/>
          </a:prstGeom>
          <a:solidFill>
            <a:srgbClr val="042D5E"/>
          </a:solidFill>
          <a:ln w="0" cmpd="sng">
            <a:solidFill>
              <a:srgbClr val="042D5E"/>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en-US" sz="1400" dirty="0">
              <a:latin typeface="Arial"/>
              <a:cs typeface="Arial"/>
            </a:endParaRPr>
          </a:p>
        </p:txBody>
      </p:sp>
      <p:sp>
        <p:nvSpPr>
          <p:cNvPr id="2" name="Title 1"/>
          <p:cNvSpPr>
            <a:spLocks noGrp="1"/>
          </p:cNvSpPr>
          <p:nvPr>
            <p:ph type="ctrTitle"/>
          </p:nvPr>
        </p:nvSpPr>
        <p:spPr>
          <a:xfrm>
            <a:off x="2470911" y="3195638"/>
            <a:ext cx="13348210" cy="2205038"/>
          </a:xfrm>
        </p:spPr>
        <p:txBody>
          <a:bodyPr/>
          <a:lstStyle>
            <a:lvl1pPr>
              <a:defRPr>
                <a:solidFill>
                  <a:schemeClr val="bg1"/>
                </a:solidFill>
              </a:defRPr>
            </a:lvl1pPr>
          </a:lstStyle>
          <a:p>
            <a:r>
              <a:rPr lang="en-US"/>
              <a:t>Click to edit Master title style</a:t>
            </a:r>
            <a:endParaRPr lang="en-US" dirty="0"/>
          </a:p>
        </p:txBody>
      </p:sp>
      <p:sp>
        <p:nvSpPr>
          <p:cNvPr id="3" name="Subtitle 2"/>
          <p:cNvSpPr>
            <a:spLocks noGrp="1"/>
          </p:cNvSpPr>
          <p:nvPr>
            <p:ph type="subTitle" idx="1"/>
          </p:nvPr>
        </p:nvSpPr>
        <p:spPr>
          <a:xfrm>
            <a:off x="2743200" y="5829300"/>
            <a:ext cx="12801600" cy="2628900"/>
          </a:xfrm>
        </p:spPr>
        <p:txBody>
          <a:bodyPr/>
          <a:lstStyle>
            <a:lvl1pPr marL="0" indent="0" algn="ctr">
              <a:buNone/>
              <a:defRPr>
                <a:solidFill>
                  <a:schemeClr val="tx1">
                    <a:tint val="75000"/>
                  </a:schemeClr>
                </a:solidFill>
              </a:defRPr>
            </a:lvl1pPr>
            <a:lvl2pPr marL="816696" indent="0" algn="ctr">
              <a:buNone/>
              <a:defRPr>
                <a:solidFill>
                  <a:schemeClr val="tx1">
                    <a:tint val="75000"/>
                  </a:schemeClr>
                </a:solidFill>
              </a:defRPr>
            </a:lvl2pPr>
            <a:lvl3pPr marL="1633393" indent="0" algn="ctr">
              <a:buNone/>
              <a:defRPr>
                <a:solidFill>
                  <a:schemeClr val="tx1">
                    <a:tint val="75000"/>
                  </a:schemeClr>
                </a:solidFill>
              </a:defRPr>
            </a:lvl3pPr>
            <a:lvl4pPr marL="2450089" indent="0" algn="ctr">
              <a:buNone/>
              <a:defRPr>
                <a:solidFill>
                  <a:schemeClr val="tx1">
                    <a:tint val="75000"/>
                  </a:schemeClr>
                </a:solidFill>
              </a:defRPr>
            </a:lvl4pPr>
            <a:lvl5pPr marL="3266785" indent="0" algn="ctr">
              <a:buNone/>
              <a:defRPr>
                <a:solidFill>
                  <a:schemeClr val="tx1">
                    <a:tint val="75000"/>
                  </a:schemeClr>
                </a:solidFill>
              </a:defRPr>
            </a:lvl5pPr>
            <a:lvl6pPr marL="4083482" indent="0" algn="ctr">
              <a:buNone/>
              <a:defRPr>
                <a:solidFill>
                  <a:schemeClr val="tx1">
                    <a:tint val="75000"/>
                  </a:schemeClr>
                </a:solidFill>
              </a:defRPr>
            </a:lvl6pPr>
            <a:lvl7pPr marL="4900178" indent="0" algn="ctr">
              <a:buNone/>
              <a:defRPr>
                <a:solidFill>
                  <a:schemeClr val="tx1">
                    <a:tint val="75000"/>
                  </a:schemeClr>
                </a:solidFill>
              </a:defRPr>
            </a:lvl7pPr>
            <a:lvl8pPr marL="5716875" indent="0" algn="ctr">
              <a:buNone/>
              <a:defRPr>
                <a:solidFill>
                  <a:schemeClr val="tx1">
                    <a:tint val="75000"/>
                  </a:schemeClr>
                </a:solidFill>
              </a:defRPr>
            </a:lvl8pPr>
            <a:lvl9pPr marL="6533571"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D6792C8E-4A0B-4F4F-9D0A-09E8CBD543B9}" type="datetimeFigureOut">
              <a:rPr lang="en-US" smtClean="0"/>
              <a:t>5/22/18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EEBB720-26B3-0348-A00F-951CD7734276}" type="slidenum">
              <a:rPr lang="en-US" smtClean="0"/>
              <a:t>‹#›</a:t>
            </a:fld>
            <a:endParaRPr lang="en-US" dirty="0"/>
          </a:p>
        </p:txBody>
      </p:sp>
      <p:sp>
        <p:nvSpPr>
          <p:cNvPr id="8" name="TextBox 7">
            <a:extLst>
              <a:ext uri="{FF2B5EF4-FFF2-40B4-BE49-F238E27FC236}">
                <a16:creationId xmlns:a16="http://schemas.microsoft.com/office/drawing/2014/main" id="{C8F627AD-8E85-B24C-A35A-151FBE20F727}"/>
              </a:ext>
            </a:extLst>
          </p:cNvPr>
          <p:cNvSpPr txBox="1"/>
          <p:nvPr userDrawn="1"/>
        </p:nvSpPr>
        <p:spPr>
          <a:xfrm>
            <a:off x="86264" y="314189"/>
            <a:ext cx="3274830" cy="276999"/>
          </a:xfrm>
          <a:prstGeom prst="rect">
            <a:avLst/>
          </a:prstGeom>
          <a:noFill/>
        </p:spPr>
        <p:txBody>
          <a:bodyPr wrap="none" rtlCol="0">
            <a:spAutoFit/>
          </a:bodyPr>
          <a:lstStyle/>
          <a:p>
            <a:r>
              <a:rPr lang="en-US" sz="1200" dirty="0">
                <a:solidFill>
                  <a:schemeClr val="bg1"/>
                </a:solidFill>
                <a:latin typeface="Arial"/>
                <a:cs typeface="Arial"/>
              </a:rPr>
              <a:t>© 2018 Regents of the University of Michigan</a:t>
            </a:r>
          </a:p>
        </p:txBody>
      </p:sp>
      <p:pic>
        <p:nvPicPr>
          <p:cNvPr id="9" name="Picture 8" descr="MLibLogo-color from AI_900x960.png">
            <a:extLst>
              <a:ext uri="{FF2B5EF4-FFF2-40B4-BE49-F238E27FC236}">
                <a16:creationId xmlns:a16="http://schemas.microsoft.com/office/drawing/2014/main" id="{13865EE3-21E0-C64B-8BB3-2266717C0F6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46000" y="3087977"/>
            <a:ext cx="2324911" cy="2481196"/>
          </a:xfrm>
          <a:prstGeom prst="rect">
            <a:avLst/>
          </a:prstGeom>
        </p:spPr>
      </p:pic>
    </p:spTree>
    <p:extLst>
      <p:ext uri="{BB962C8B-B14F-4D97-AF65-F5344CB8AC3E}">
        <p14:creationId xmlns:p14="http://schemas.microsoft.com/office/powerpoint/2010/main" val="39829837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96CC2C7-8D62-284A-A60E-FEE6FE414222}"/>
              </a:ext>
            </a:extLst>
          </p:cNvPr>
          <p:cNvSpPr/>
          <p:nvPr userDrawn="1"/>
        </p:nvSpPr>
        <p:spPr>
          <a:xfrm>
            <a:off x="0" y="0"/>
            <a:ext cx="18288000" cy="2281880"/>
          </a:xfrm>
          <a:prstGeom prst="rect">
            <a:avLst/>
          </a:prstGeom>
          <a:solidFill>
            <a:srgbClr val="042D5E"/>
          </a:solidFill>
          <a:ln w="0" cmpd="sng">
            <a:solidFill>
              <a:srgbClr val="042D5E"/>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en-US" sz="1400" dirty="0">
              <a:latin typeface="Arial"/>
              <a:cs typeface="Arial"/>
            </a:endParaRPr>
          </a:p>
        </p:txBody>
      </p:sp>
      <p:sp>
        <p:nvSpPr>
          <p:cNvPr id="2" name="Title 1"/>
          <p:cNvSpPr>
            <a:spLocks noGrp="1"/>
          </p:cNvSpPr>
          <p:nvPr>
            <p:ph type="title"/>
          </p:nvPr>
        </p:nvSpPr>
        <p:spPr>
          <a:xfrm>
            <a:off x="2176272" y="411957"/>
            <a:ext cx="15197328" cy="1714500"/>
          </a:xfrm>
        </p:spPr>
        <p:txBody>
          <a:bodyPr/>
          <a:lstStyle>
            <a:lvl1pPr>
              <a:defRPr>
                <a:solidFill>
                  <a:schemeClr val="bg1"/>
                </a:solidFill>
              </a:defRPr>
            </a:lvl1p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6792C8E-4A0B-4F4F-9D0A-09E8CBD543B9}" type="datetimeFigureOut">
              <a:rPr lang="en-US" smtClean="0"/>
              <a:t>5/22/18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EEBB720-26B3-0348-A00F-951CD7734276}" type="slidenum">
              <a:rPr lang="en-US" smtClean="0"/>
              <a:t>‹#›</a:t>
            </a:fld>
            <a:endParaRPr lang="en-US" dirty="0"/>
          </a:p>
        </p:txBody>
      </p:sp>
      <p:sp>
        <p:nvSpPr>
          <p:cNvPr id="8" name="TextBox 7">
            <a:extLst>
              <a:ext uri="{FF2B5EF4-FFF2-40B4-BE49-F238E27FC236}">
                <a16:creationId xmlns:a16="http://schemas.microsoft.com/office/drawing/2014/main" id="{93D6CB88-78C4-3F4E-AC48-EE20A0EC90D6}"/>
              </a:ext>
            </a:extLst>
          </p:cNvPr>
          <p:cNvSpPr txBox="1"/>
          <p:nvPr userDrawn="1"/>
        </p:nvSpPr>
        <p:spPr>
          <a:xfrm>
            <a:off x="86264" y="9686789"/>
            <a:ext cx="3274830" cy="276999"/>
          </a:xfrm>
          <a:prstGeom prst="rect">
            <a:avLst/>
          </a:prstGeom>
          <a:noFill/>
        </p:spPr>
        <p:txBody>
          <a:bodyPr wrap="none" rtlCol="0">
            <a:spAutoFit/>
          </a:bodyPr>
          <a:lstStyle/>
          <a:p>
            <a:r>
              <a:rPr lang="en-US" sz="1200" dirty="0">
                <a:solidFill>
                  <a:schemeClr val="bg1"/>
                </a:solidFill>
                <a:latin typeface="Arial"/>
                <a:cs typeface="Arial"/>
              </a:rPr>
              <a:t>© 2018 Regents of the University of Michigan</a:t>
            </a:r>
          </a:p>
        </p:txBody>
      </p:sp>
      <p:pic>
        <p:nvPicPr>
          <p:cNvPr id="9" name="Picture 8" descr="MLibLogo-color from AI_900x960.png">
            <a:extLst>
              <a:ext uri="{FF2B5EF4-FFF2-40B4-BE49-F238E27FC236}">
                <a16:creationId xmlns:a16="http://schemas.microsoft.com/office/drawing/2014/main" id="{ABA96196-8B77-4243-8060-4EDE0567787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264" y="93672"/>
            <a:ext cx="2050377" cy="2188207"/>
          </a:xfrm>
          <a:prstGeom prst="rect">
            <a:avLst/>
          </a:prstGeom>
        </p:spPr>
      </p:pic>
    </p:spTree>
    <p:extLst>
      <p:ext uri="{BB962C8B-B14F-4D97-AF65-F5344CB8AC3E}">
        <p14:creationId xmlns:p14="http://schemas.microsoft.com/office/powerpoint/2010/main" val="30767544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44626" y="6610360"/>
            <a:ext cx="15544800" cy="2043113"/>
          </a:xfrm>
        </p:spPr>
        <p:txBody>
          <a:bodyPr anchor="t"/>
          <a:lstStyle>
            <a:lvl1pPr algn="l">
              <a:defRPr sz="7100" b="1" cap="all"/>
            </a:lvl1pPr>
          </a:lstStyle>
          <a:p>
            <a:r>
              <a:rPr lang="en-US"/>
              <a:t>Click to edit Master title style</a:t>
            </a:r>
          </a:p>
        </p:txBody>
      </p:sp>
      <p:sp>
        <p:nvSpPr>
          <p:cNvPr id="3" name="Text Placeholder 2"/>
          <p:cNvSpPr>
            <a:spLocks noGrp="1"/>
          </p:cNvSpPr>
          <p:nvPr>
            <p:ph type="body" idx="1"/>
          </p:nvPr>
        </p:nvSpPr>
        <p:spPr>
          <a:xfrm>
            <a:off x="1444626" y="4360079"/>
            <a:ext cx="15544800" cy="2250281"/>
          </a:xfrm>
        </p:spPr>
        <p:txBody>
          <a:bodyPr anchor="b"/>
          <a:lstStyle>
            <a:lvl1pPr marL="0" indent="0">
              <a:buNone/>
              <a:defRPr sz="3600">
                <a:solidFill>
                  <a:schemeClr val="tx1">
                    <a:tint val="75000"/>
                  </a:schemeClr>
                </a:solidFill>
              </a:defRPr>
            </a:lvl1pPr>
            <a:lvl2pPr marL="816696" indent="0">
              <a:buNone/>
              <a:defRPr sz="3200">
                <a:solidFill>
                  <a:schemeClr val="tx1">
                    <a:tint val="75000"/>
                  </a:schemeClr>
                </a:solidFill>
              </a:defRPr>
            </a:lvl2pPr>
            <a:lvl3pPr marL="1633393" indent="0">
              <a:buNone/>
              <a:defRPr sz="2900">
                <a:solidFill>
                  <a:schemeClr val="tx1">
                    <a:tint val="75000"/>
                  </a:schemeClr>
                </a:solidFill>
              </a:defRPr>
            </a:lvl3pPr>
            <a:lvl4pPr marL="2450089" indent="0">
              <a:buNone/>
              <a:defRPr sz="2500">
                <a:solidFill>
                  <a:schemeClr val="tx1">
                    <a:tint val="75000"/>
                  </a:schemeClr>
                </a:solidFill>
              </a:defRPr>
            </a:lvl4pPr>
            <a:lvl5pPr marL="3266785" indent="0">
              <a:buNone/>
              <a:defRPr sz="2500">
                <a:solidFill>
                  <a:schemeClr val="tx1">
                    <a:tint val="75000"/>
                  </a:schemeClr>
                </a:solidFill>
              </a:defRPr>
            </a:lvl5pPr>
            <a:lvl6pPr marL="4083482" indent="0">
              <a:buNone/>
              <a:defRPr sz="2500">
                <a:solidFill>
                  <a:schemeClr val="tx1">
                    <a:tint val="75000"/>
                  </a:schemeClr>
                </a:solidFill>
              </a:defRPr>
            </a:lvl6pPr>
            <a:lvl7pPr marL="4900178" indent="0">
              <a:buNone/>
              <a:defRPr sz="2500">
                <a:solidFill>
                  <a:schemeClr val="tx1">
                    <a:tint val="75000"/>
                  </a:schemeClr>
                </a:solidFill>
              </a:defRPr>
            </a:lvl7pPr>
            <a:lvl8pPr marL="5716875" indent="0">
              <a:buNone/>
              <a:defRPr sz="2500">
                <a:solidFill>
                  <a:schemeClr val="tx1">
                    <a:tint val="75000"/>
                  </a:schemeClr>
                </a:solidFill>
              </a:defRPr>
            </a:lvl8pPr>
            <a:lvl9pPr marL="6533571" indent="0">
              <a:buNone/>
              <a:defRPr sz="25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6792C8E-4A0B-4F4F-9D0A-09E8CBD543B9}" type="datetimeFigureOut">
              <a:rPr lang="en-US" smtClean="0"/>
              <a:t>5/22/18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EEBB720-26B3-0348-A00F-951CD7734276}" type="slidenum">
              <a:rPr lang="en-US" smtClean="0"/>
              <a:t>‹#›</a:t>
            </a:fld>
            <a:endParaRPr lang="en-US" dirty="0"/>
          </a:p>
        </p:txBody>
      </p:sp>
      <p:sp>
        <p:nvSpPr>
          <p:cNvPr id="7" name="Rectangle 6">
            <a:extLst>
              <a:ext uri="{FF2B5EF4-FFF2-40B4-BE49-F238E27FC236}">
                <a16:creationId xmlns:a16="http://schemas.microsoft.com/office/drawing/2014/main" id="{AB11FC54-5A5C-3D4C-BDAA-D6E28F093A6D}"/>
              </a:ext>
            </a:extLst>
          </p:cNvPr>
          <p:cNvSpPr/>
          <p:nvPr userDrawn="1"/>
        </p:nvSpPr>
        <p:spPr>
          <a:xfrm>
            <a:off x="0" y="9372600"/>
            <a:ext cx="18288000" cy="914400"/>
          </a:xfrm>
          <a:prstGeom prst="rect">
            <a:avLst/>
          </a:prstGeom>
          <a:solidFill>
            <a:srgbClr val="042D5E"/>
          </a:solidFill>
          <a:ln w="0" cmpd="sng">
            <a:solidFill>
              <a:srgbClr val="042D5E"/>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en-US" sz="1400" dirty="0">
              <a:latin typeface="Arial"/>
              <a:cs typeface="Arial"/>
            </a:endParaRPr>
          </a:p>
        </p:txBody>
      </p:sp>
      <p:pic>
        <p:nvPicPr>
          <p:cNvPr id="9" name="Picture 8" descr="MLibLogo-color from AI_900x960.png">
            <a:extLst>
              <a:ext uri="{FF2B5EF4-FFF2-40B4-BE49-F238E27FC236}">
                <a16:creationId xmlns:a16="http://schemas.microsoft.com/office/drawing/2014/main" id="{4A4C0F18-5DC3-AD4D-814E-798C6FB80C1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7443847" y="9372600"/>
            <a:ext cx="856804" cy="914400"/>
          </a:xfrm>
          <a:prstGeom prst="rect">
            <a:avLst/>
          </a:prstGeom>
        </p:spPr>
      </p:pic>
    </p:spTree>
    <p:extLst>
      <p:ext uri="{BB962C8B-B14F-4D97-AF65-F5344CB8AC3E}">
        <p14:creationId xmlns:p14="http://schemas.microsoft.com/office/powerpoint/2010/main" val="19636574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1A05987-660D-FB48-B9C4-5AEA82EFF069}"/>
              </a:ext>
            </a:extLst>
          </p:cNvPr>
          <p:cNvSpPr/>
          <p:nvPr userDrawn="1"/>
        </p:nvSpPr>
        <p:spPr>
          <a:xfrm>
            <a:off x="0" y="0"/>
            <a:ext cx="18288000" cy="2281880"/>
          </a:xfrm>
          <a:prstGeom prst="rect">
            <a:avLst/>
          </a:prstGeom>
          <a:solidFill>
            <a:srgbClr val="042D5E"/>
          </a:solidFill>
          <a:ln w="0" cmpd="sng">
            <a:solidFill>
              <a:srgbClr val="042D5E"/>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en-US" sz="1400" dirty="0">
              <a:latin typeface="Arial"/>
              <a:cs typeface="Arial"/>
            </a:endParaRPr>
          </a:p>
        </p:txBody>
      </p:sp>
      <p:pic>
        <p:nvPicPr>
          <p:cNvPr id="14" name="Picture 13" descr="MLibLogo-color from AI_900x960.png">
            <a:extLst>
              <a:ext uri="{FF2B5EF4-FFF2-40B4-BE49-F238E27FC236}">
                <a16:creationId xmlns:a16="http://schemas.microsoft.com/office/drawing/2014/main" id="{68A84CB9-8DA2-694C-82E0-E06887D55AB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264" y="93672"/>
            <a:ext cx="2050377" cy="2188207"/>
          </a:xfrm>
          <a:prstGeom prst="rect">
            <a:avLst/>
          </a:prstGeom>
        </p:spPr>
      </p:pic>
      <p:sp>
        <p:nvSpPr>
          <p:cNvPr id="2" name="Title 1"/>
          <p:cNvSpPr>
            <a:spLocks noGrp="1"/>
          </p:cNvSpPr>
          <p:nvPr>
            <p:ph type="title"/>
          </p:nvPr>
        </p:nvSpPr>
        <p:spPr>
          <a:xfrm>
            <a:off x="2176272" y="411957"/>
            <a:ext cx="15197328" cy="1714500"/>
          </a:xfrm>
        </p:spPr>
        <p:txBody>
          <a:bodyPr/>
          <a:lstStyle>
            <a:lvl1pPr>
              <a:defRPr>
                <a:solidFill>
                  <a:schemeClr val="bg1"/>
                </a:solidFill>
              </a:defRPr>
            </a:lvl1pPr>
          </a:lstStyle>
          <a:p>
            <a:r>
              <a:rPr lang="en-US"/>
              <a:t>Click to edit Master title style</a:t>
            </a:r>
            <a:endParaRPr lang="en-US" dirty="0"/>
          </a:p>
        </p:txBody>
      </p:sp>
      <p:sp>
        <p:nvSpPr>
          <p:cNvPr id="3" name="Content Placeholder 2"/>
          <p:cNvSpPr>
            <a:spLocks noGrp="1"/>
          </p:cNvSpPr>
          <p:nvPr>
            <p:ph sz="half" idx="1"/>
          </p:nvPr>
        </p:nvSpPr>
        <p:spPr>
          <a:xfrm>
            <a:off x="914400" y="2400305"/>
            <a:ext cx="8077200" cy="6788945"/>
          </a:xfrm>
        </p:spPr>
        <p:txBody>
          <a:bodyPr/>
          <a:lstStyle>
            <a:lvl1pPr>
              <a:defRPr sz="5000"/>
            </a:lvl1pPr>
            <a:lvl2pPr>
              <a:defRPr sz="4300"/>
            </a:lvl2pPr>
            <a:lvl3pPr>
              <a:defRPr sz="3600"/>
            </a:lvl3pPr>
            <a:lvl4pPr>
              <a:defRPr sz="3200"/>
            </a:lvl4pPr>
            <a:lvl5pPr>
              <a:defRPr sz="3200"/>
            </a:lvl5pPr>
            <a:lvl6pPr>
              <a:defRPr sz="3200"/>
            </a:lvl6pPr>
            <a:lvl7pPr>
              <a:defRPr sz="3200"/>
            </a:lvl7pPr>
            <a:lvl8pPr>
              <a:defRPr sz="3200"/>
            </a:lvl8pPr>
            <a:lvl9pPr>
              <a:defRPr sz="3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9296406" y="2400305"/>
            <a:ext cx="8077200" cy="6788945"/>
          </a:xfrm>
        </p:spPr>
        <p:txBody>
          <a:bodyPr/>
          <a:lstStyle>
            <a:lvl1pPr>
              <a:defRPr sz="5000"/>
            </a:lvl1pPr>
            <a:lvl2pPr>
              <a:defRPr sz="4300"/>
            </a:lvl2pPr>
            <a:lvl3pPr>
              <a:defRPr sz="3600"/>
            </a:lvl3pPr>
            <a:lvl4pPr>
              <a:defRPr sz="3200"/>
            </a:lvl4pPr>
            <a:lvl5pPr>
              <a:defRPr sz="3200"/>
            </a:lvl5pPr>
            <a:lvl6pPr>
              <a:defRPr sz="3200"/>
            </a:lvl6pPr>
            <a:lvl7pPr>
              <a:defRPr sz="3200"/>
            </a:lvl7pPr>
            <a:lvl8pPr>
              <a:defRPr sz="3200"/>
            </a:lvl8pPr>
            <a:lvl9pPr>
              <a:defRPr sz="3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6792C8E-4A0B-4F4F-9D0A-09E8CBD543B9}" type="datetimeFigureOut">
              <a:rPr lang="en-US" smtClean="0"/>
              <a:t>5/22/18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EEBB720-26B3-0348-A00F-951CD7734276}" type="slidenum">
              <a:rPr lang="en-US" smtClean="0"/>
              <a:t>‹#›</a:t>
            </a:fld>
            <a:endParaRPr lang="en-US" dirty="0"/>
          </a:p>
        </p:txBody>
      </p:sp>
      <p:sp>
        <p:nvSpPr>
          <p:cNvPr id="9" name="TextBox 8">
            <a:extLst>
              <a:ext uri="{FF2B5EF4-FFF2-40B4-BE49-F238E27FC236}">
                <a16:creationId xmlns:a16="http://schemas.microsoft.com/office/drawing/2014/main" id="{7430A50E-728E-8F4A-8858-BF34B13514F2}"/>
              </a:ext>
            </a:extLst>
          </p:cNvPr>
          <p:cNvSpPr txBox="1"/>
          <p:nvPr userDrawn="1"/>
        </p:nvSpPr>
        <p:spPr>
          <a:xfrm>
            <a:off x="86264" y="9686789"/>
            <a:ext cx="3274830" cy="276999"/>
          </a:xfrm>
          <a:prstGeom prst="rect">
            <a:avLst/>
          </a:prstGeom>
          <a:noFill/>
        </p:spPr>
        <p:txBody>
          <a:bodyPr wrap="none" rtlCol="0">
            <a:spAutoFit/>
          </a:bodyPr>
          <a:lstStyle/>
          <a:p>
            <a:r>
              <a:rPr lang="en-US" sz="1200" dirty="0">
                <a:solidFill>
                  <a:schemeClr val="bg1"/>
                </a:solidFill>
                <a:latin typeface="Arial"/>
                <a:cs typeface="Arial"/>
              </a:rPr>
              <a:t>© 2018 Regents of the University of Michigan</a:t>
            </a:r>
          </a:p>
        </p:txBody>
      </p:sp>
    </p:spTree>
    <p:extLst>
      <p:ext uri="{BB962C8B-B14F-4D97-AF65-F5344CB8AC3E}">
        <p14:creationId xmlns:p14="http://schemas.microsoft.com/office/powerpoint/2010/main" val="11204452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25E71595-4E26-C847-A9DE-AFC4B9AA8717}"/>
              </a:ext>
            </a:extLst>
          </p:cNvPr>
          <p:cNvSpPr/>
          <p:nvPr userDrawn="1"/>
        </p:nvSpPr>
        <p:spPr>
          <a:xfrm>
            <a:off x="0" y="0"/>
            <a:ext cx="18288000" cy="2281880"/>
          </a:xfrm>
          <a:prstGeom prst="rect">
            <a:avLst/>
          </a:prstGeom>
          <a:solidFill>
            <a:srgbClr val="042D5E"/>
          </a:solidFill>
          <a:ln w="0" cmpd="sng">
            <a:solidFill>
              <a:srgbClr val="042D5E"/>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en-US" sz="1400" dirty="0">
              <a:latin typeface="Arial"/>
              <a:cs typeface="Arial"/>
            </a:endParaRPr>
          </a:p>
        </p:txBody>
      </p:sp>
      <p:pic>
        <p:nvPicPr>
          <p:cNvPr id="16" name="Picture 15" descr="MLibLogo-color from AI_900x960.png">
            <a:extLst>
              <a:ext uri="{FF2B5EF4-FFF2-40B4-BE49-F238E27FC236}">
                <a16:creationId xmlns:a16="http://schemas.microsoft.com/office/drawing/2014/main" id="{30B2ADCC-558D-B24D-82FA-5E20B46FAEF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264" y="93672"/>
            <a:ext cx="2050377" cy="2188207"/>
          </a:xfrm>
          <a:prstGeom prst="rect">
            <a:avLst/>
          </a:prstGeom>
        </p:spPr>
      </p:pic>
      <p:sp>
        <p:nvSpPr>
          <p:cNvPr id="2" name="Title 1"/>
          <p:cNvSpPr>
            <a:spLocks noGrp="1"/>
          </p:cNvSpPr>
          <p:nvPr>
            <p:ph type="title"/>
          </p:nvPr>
        </p:nvSpPr>
        <p:spPr>
          <a:xfrm>
            <a:off x="2176272" y="411957"/>
            <a:ext cx="15197328" cy="1714500"/>
          </a:xfrm>
        </p:spPr>
        <p:txBody>
          <a:bodyPr/>
          <a:lstStyle>
            <a:lvl1pPr>
              <a:defRPr>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14400" y="2302681"/>
            <a:ext cx="8080376" cy="959643"/>
          </a:xfrm>
        </p:spPr>
        <p:txBody>
          <a:bodyPr anchor="b"/>
          <a:lstStyle>
            <a:lvl1pPr marL="0" indent="0">
              <a:buNone/>
              <a:defRPr sz="4300" b="1"/>
            </a:lvl1pPr>
            <a:lvl2pPr marL="816696" indent="0">
              <a:buNone/>
              <a:defRPr sz="3600" b="1"/>
            </a:lvl2pPr>
            <a:lvl3pPr marL="1633393" indent="0">
              <a:buNone/>
              <a:defRPr sz="3200" b="1"/>
            </a:lvl3pPr>
            <a:lvl4pPr marL="2450089" indent="0">
              <a:buNone/>
              <a:defRPr sz="2900" b="1"/>
            </a:lvl4pPr>
            <a:lvl5pPr marL="3266785" indent="0">
              <a:buNone/>
              <a:defRPr sz="2900" b="1"/>
            </a:lvl5pPr>
            <a:lvl6pPr marL="4083482" indent="0">
              <a:buNone/>
              <a:defRPr sz="2900" b="1"/>
            </a:lvl6pPr>
            <a:lvl7pPr marL="4900178" indent="0">
              <a:buNone/>
              <a:defRPr sz="2900" b="1"/>
            </a:lvl7pPr>
            <a:lvl8pPr marL="5716875" indent="0">
              <a:buNone/>
              <a:defRPr sz="2900" b="1"/>
            </a:lvl8pPr>
            <a:lvl9pPr marL="6533571" indent="0">
              <a:buNone/>
              <a:defRPr sz="2900" b="1"/>
            </a:lvl9pPr>
          </a:lstStyle>
          <a:p>
            <a:pPr lvl="0"/>
            <a:r>
              <a:rPr lang="en-US"/>
              <a:t>Edit Master text styles</a:t>
            </a:r>
          </a:p>
        </p:txBody>
      </p:sp>
      <p:sp>
        <p:nvSpPr>
          <p:cNvPr id="4" name="Content Placeholder 3"/>
          <p:cNvSpPr>
            <a:spLocks noGrp="1"/>
          </p:cNvSpPr>
          <p:nvPr>
            <p:ph sz="half" idx="2"/>
          </p:nvPr>
        </p:nvSpPr>
        <p:spPr>
          <a:xfrm>
            <a:off x="914400" y="3262313"/>
            <a:ext cx="8080376" cy="5926932"/>
          </a:xfrm>
        </p:spPr>
        <p:txBody>
          <a:bodyPr/>
          <a:lstStyle>
            <a:lvl1pPr>
              <a:defRPr sz="4300"/>
            </a:lvl1pPr>
            <a:lvl2pPr>
              <a:defRPr sz="3600"/>
            </a:lvl2pPr>
            <a:lvl3pPr>
              <a:defRPr sz="3200"/>
            </a:lvl3pPr>
            <a:lvl4pPr>
              <a:defRPr sz="2900"/>
            </a:lvl4pPr>
            <a:lvl5pPr>
              <a:defRPr sz="2900"/>
            </a:lvl5pPr>
            <a:lvl6pPr>
              <a:defRPr sz="2900"/>
            </a:lvl6pPr>
            <a:lvl7pPr>
              <a:defRPr sz="2900"/>
            </a:lvl7pPr>
            <a:lvl8pPr>
              <a:defRPr sz="2900"/>
            </a:lvl8pPr>
            <a:lvl9pPr>
              <a:defRPr sz="29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9290051" y="2302681"/>
            <a:ext cx="8083550" cy="959643"/>
          </a:xfrm>
        </p:spPr>
        <p:txBody>
          <a:bodyPr anchor="b"/>
          <a:lstStyle>
            <a:lvl1pPr marL="0" indent="0">
              <a:buNone/>
              <a:defRPr sz="4300" b="1"/>
            </a:lvl1pPr>
            <a:lvl2pPr marL="816696" indent="0">
              <a:buNone/>
              <a:defRPr sz="3600" b="1"/>
            </a:lvl2pPr>
            <a:lvl3pPr marL="1633393" indent="0">
              <a:buNone/>
              <a:defRPr sz="3200" b="1"/>
            </a:lvl3pPr>
            <a:lvl4pPr marL="2450089" indent="0">
              <a:buNone/>
              <a:defRPr sz="2900" b="1"/>
            </a:lvl4pPr>
            <a:lvl5pPr marL="3266785" indent="0">
              <a:buNone/>
              <a:defRPr sz="2900" b="1"/>
            </a:lvl5pPr>
            <a:lvl6pPr marL="4083482" indent="0">
              <a:buNone/>
              <a:defRPr sz="2900" b="1"/>
            </a:lvl6pPr>
            <a:lvl7pPr marL="4900178" indent="0">
              <a:buNone/>
              <a:defRPr sz="2900" b="1"/>
            </a:lvl7pPr>
            <a:lvl8pPr marL="5716875" indent="0">
              <a:buNone/>
              <a:defRPr sz="2900" b="1"/>
            </a:lvl8pPr>
            <a:lvl9pPr marL="6533571" indent="0">
              <a:buNone/>
              <a:defRPr sz="2900" b="1"/>
            </a:lvl9pPr>
          </a:lstStyle>
          <a:p>
            <a:pPr lvl="0"/>
            <a:r>
              <a:rPr lang="en-US"/>
              <a:t>Edit Master text styles</a:t>
            </a:r>
          </a:p>
        </p:txBody>
      </p:sp>
      <p:sp>
        <p:nvSpPr>
          <p:cNvPr id="6" name="Content Placeholder 5"/>
          <p:cNvSpPr>
            <a:spLocks noGrp="1"/>
          </p:cNvSpPr>
          <p:nvPr>
            <p:ph sz="quarter" idx="4"/>
          </p:nvPr>
        </p:nvSpPr>
        <p:spPr>
          <a:xfrm>
            <a:off x="9290051" y="3262313"/>
            <a:ext cx="8083550" cy="5926932"/>
          </a:xfrm>
        </p:spPr>
        <p:txBody>
          <a:bodyPr/>
          <a:lstStyle>
            <a:lvl1pPr>
              <a:defRPr sz="4300"/>
            </a:lvl1pPr>
            <a:lvl2pPr>
              <a:defRPr sz="3600"/>
            </a:lvl2pPr>
            <a:lvl3pPr>
              <a:defRPr sz="3200"/>
            </a:lvl3pPr>
            <a:lvl4pPr>
              <a:defRPr sz="2900"/>
            </a:lvl4pPr>
            <a:lvl5pPr>
              <a:defRPr sz="2900"/>
            </a:lvl5pPr>
            <a:lvl6pPr>
              <a:defRPr sz="2900"/>
            </a:lvl6pPr>
            <a:lvl7pPr>
              <a:defRPr sz="2900"/>
            </a:lvl7pPr>
            <a:lvl8pPr>
              <a:defRPr sz="2900"/>
            </a:lvl8pPr>
            <a:lvl9pPr>
              <a:defRPr sz="29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6792C8E-4A0B-4F4F-9D0A-09E8CBD543B9}" type="datetimeFigureOut">
              <a:rPr lang="en-US" smtClean="0"/>
              <a:t>5/22/18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2EEBB720-26B3-0348-A00F-951CD7734276}" type="slidenum">
              <a:rPr lang="en-US" smtClean="0"/>
              <a:t>‹#›</a:t>
            </a:fld>
            <a:endParaRPr lang="en-US" dirty="0"/>
          </a:p>
        </p:txBody>
      </p:sp>
      <p:sp>
        <p:nvSpPr>
          <p:cNvPr id="11" name="TextBox 10">
            <a:extLst>
              <a:ext uri="{FF2B5EF4-FFF2-40B4-BE49-F238E27FC236}">
                <a16:creationId xmlns:a16="http://schemas.microsoft.com/office/drawing/2014/main" id="{A7398467-7008-8D47-B93B-6BFDF8648654}"/>
              </a:ext>
            </a:extLst>
          </p:cNvPr>
          <p:cNvSpPr txBox="1"/>
          <p:nvPr userDrawn="1"/>
        </p:nvSpPr>
        <p:spPr>
          <a:xfrm>
            <a:off x="86264" y="9686789"/>
            <a:ext cx="3274830" cy="276999"/>
          </a:xfrm>
          <a:prstGeom prst="rect">
            <a:avLst/>
          </a:prstGeom>
          <a:noFill/>
        </p:spPr>
        <p:txBody>
          <a:bodyPr wrap="none" rtlCol="0">
            <a:spAutoFit/>
          </a:bodyPr>
          <a:lstStyle/>
          <a:p>
            <a:r>
              <a:rPr lang="en-US" sz="1200" dirty="0">
                <a:solidFill>
                  <a:schemeClr val="bg1"/>
                </a:solidFill>
                <a:latin typeface="Arial"/>
                <a:cs typeface="Arial"/>
              </a:rPr>
              <a:t>© 2018 Regents of the University of Michigan</a:t>
            </a:r>
          </a:p>
        </p:txBody>
      </p:sp>
    </p:spTree>
    <p:extLst>
      <p:ext uri="{BB962C8B-B14F-4D97-AF65-F5344CB8AC3E}">
        <p14:creationId xmlns:p14="http://schemas.microsoft.com/office/powerpoint/2010/main" val="12669603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D71BE841-4974-2147-8EB7-44A0A4D7ED7D}"/>
              </a:ext>
            </a:extLst>
          </p:cNvPr>
          <p:cNvSpPr/>
          <p:nvPr userDrawn="1"/>
        </p:nvSpPr>
        <p:spPr>
          <a:xfrm>
            <a:off x="0" y="0"/>
            <a:ext cx="18288000" cy="2281880"/>
          </a:xfrm>
          <a:prstGeom prst="rect">
            <a:avLst/>
          </a:prstGeom>
          <a:solidFill>
            <a:srgbClr val="042D5E"/>
          </a:solidFill>
          <a:ln w="0" cmpd="sng">
            <a:solidFill>
              <a:srgbClr val="042D5E"/>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en-US" sz="1400" dirty="0">
              <a:latin typeface="Arial"/>
              <a:cs typeface="Arial"/>
            </a:endParaRPr>
          </a:p>
        </p:txBody>
      </p:sp>
      <p:pic>
        <p:nvPicPr>
          <p:cNvPr id="12" name="Picture 11" descr="MLibLogo-color from AI_900x960.png">
            <a:extLst>
              <a:ext uri="{FF2B5EF4-FFF2-40B4-BE49-F238E27FC236}">
                <a16:creationId xmlns:a16="http://schemas.microsoft.com/office/drawing/2014/main" id="{EF9E1D55-C183-6347-B0B6-72E5BBD4ED6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264" y="93672"/>
            <a:ext cx="2050377" cy="2188207"/>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6792C8E-4A0B-4F4F-9D0A-09E8CBD543B9}" type="datetimeFigureOut">
              <a:rPr lang="en-US" smtClean="0"/>
              <a:t>5/22/18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2EEBB720-26B3-0348-A00F-951CD7734276}" type="slidenum">
              <a:rPr lang="en-US" smtClean="0"/>
              <a:t>‹#›</a:t>
            </a:fld>
            <a:endParaRPr lang="en-US" dirty="0"/>
          </a:p>
        </p:txBody>
      </p:sp>
      <p:sp>
        <p:nvSpPr>
          <p:cNvPr id="7" name="TextBox 6">
            <a:extLst>
              <a:ext uri="{FF2B5EF4-FFF2-40B4-BE49-F238E27FC236}">
                <a16:creationId xmlns:a16="http://schemas.microsoft.com/office/drawing/2014/main" id="{57A79C83-D288-8A47-B367-34BEFCEA4BAF}"/>
              </a:ext>
            </a:extLst>
          </p:cNvPr>
          <p:cNvSpPr txBox="1"/>
          <p:nvPr userDrawn="1"/>
        </p:nvSpPr>
        <p:spPr>
          <a:xfrm>
            <a:off x="86264" y="9686789"/>
            <a:ext cx="3274830" cy="276999"/>
          </a:xfrm>
          <a:prstGeom prst="rect">
            <a:avLst/>
          </a:prstGeom>
          <a:noFill/>
        </p:spPr>
        <p:txBody>
          <a:bodyPr wrap="none" rtlCol="0">
            <a:spAutoFit/>
          </a:bodyPr>
          <a:lstStyle/>
          <a:p>
            <a:r>
              <a:rPr lang="en-US" sz="1200" dirty="0">
                <a:solidFill>
                  <a:schemeClr val="bg1"/>
                </a:solidFill>
                <a:latin typeface="Arial"/>
                <a:cs typeface="Arial"/>
              </a:rPr>
              <a:t>© 2018 Regents of the University of Michigan</a:t>
            </a:r>
          </a:p>
        </p:txBody>
      </p:sp>
    </p:spTree>
    <p:extLst>
      <p:ext uri="{BB962C8B-B14F-4D97-AF65-F5344CB8AC3E}">
        <p14:creationId xmlns:p14="http://schemas.microsoft.com/office/powerpoint/2010/main" val="15580670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6792C8E-4A0B-4F4F-9D0A-09E8CBD543B9}" type="datetimeFigureOut">
              <a:rPr lang="en-US" smtClean="0"/>
              <a:t>5/22/18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EEBB720-26B3-0348-A00F-951CD7734276}" type="slidenum">
              <a:rPr lang="en-US" smtClean="0"/>
              <a:t>‹#›</a:t>
            </a:fld>
            <a:endParaRPr lang="en-US" dirty="0"/>
          </a:p>
        </p:txBody>
      </p:sp>
      <p:sp>
        <p:nvSpPr>
          <p:cNvPr id="5" name="Rectangle 4">
            <a:extLst>
              <a:ext uri="{FF2B5EF4-FFF2-40B4-BE49-F238E27FC236}">
                <a16:creationId xmlns:a16="http://schemas.microsoft.com/office/drawing/2014/main" id="{9E56AA48-66F8-2947-9A89-9F399A29F53B}"/>
              </a:ext>
            </a:extLst>
          </p:cNvPr>
          <p:cNvSpPr/>
          <p:nvPr userDrawn="1"/>
        </p:nvSpPr>
        <p:spPr>
          <a:xfrm>
            <a:off x="0" y="9372600"/>
            <a:ext cx="18288000" cy="914400"/>
          </a:xfrm>
          <a:prstGeom prst="rect">
            <a:avLst/>
          </a:prstGeom>
          <a:solidFill>
            <a:srgbClr val="042D5E"/>
          </a:solidFill>
          <a:ln w="0" cmpd="sng">
            <a:solidFill>
              <a:srgbClr val="042D5E"/>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en-US" sz="1400" dirty="0">
              <a:latin typeface="Arial"/>
              <a:cs typeface="Arial"/>
            </a:endParaRPr>
          </a:p>
        </p:txBody>
      </p:sp>
      <p:pic>
        <p:nvPicPr>
          <p:cNvPr id="7" name="Picture 6" descr="MLibLogo-color from AI_900x960.png">
            <a:extLst>
              <a:ext uri="{FF2B5EF4-FFF2-40B4-BE49-F238E27FC236}">
                <a16:creationId xmlns:a16="http://schemas.microsoft.com/office/drawing/2014/main" id="{335CDFE7-028C-CD43-A1A1-FBDB1F88EF9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7443847" y="9372600"/>
            <a:ext cx="856804" cy="914400"/>
          </a:xfrm>
          <a:prstGeom prst="rect">
            <a:avLst/>
          </a:prstGeom>
        </p:spPr>
      </p:pic>
    </p:spTree>
    <p:extLst>
      <p:ext uri="{BB962C8B-B14F-4D97-AF65-F5344CB8AC3E}">
        <p14:creationId xmlns:p14="http://schemas.microsoft.com/office/powerpoint/2010/main" val="21046497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1" y="409586"/>
            <a:ext cx="6016626" cy="1743075"/>
          </a:xfrm>
        </p:spPr>
        <p:txBody>
          <a:bodyPr anchor="b"/>
          <a:lstStyle>
            <a:lvl1pPr algn="l">
              <a:defRPr sz="3600" b="1"/>
            </a:lvl1pPr>
          </a:lstStyle>
          <a:p>
            <a:r>
              <a:rPr lang="en-US"/>
              <a:t>Click to edit Master title style</a:t>
            </a:r>
          </a:p>
        </p:txBody>
      </p:sp>
      <p:sp>
        <p:nvSpPr>
          <p:cNvPr id="3" name="Content Placeholder 2"/>
          <p:cNvSpPr>
            <a:spLocks noGrp="1"/>
          </p:cNvSpPr>
          <p:nvPr>
            <p:ph idx="1"/>
          </p:nvPr>
        </p:nvSpPr>
        <p:spPr>
          <a:xfrm>
            <a:off x="7150106" y="409576"/>
            <a:ext cx="10223500" cy="8779670"/>
          </a:xfrm>
        </p:spPr>
        <p:txBody>
          <a:bodyPr/>
          <a:lstStyle>
            <a:lvl1pPr>
              <a:defRPr sz="5700"/>
            </a:lvl1pPr>
            <a:lvl2pPr>
              <a:defRPr sz="5000"/>
            </a:lvl2pPr>
            <a:lvl3pPr>
              <a:defRPr sz="4300"/>
            </a:lvl3pPr>
            <a:lvl4pPr>
              <a:defRPr sz="3600"/>
            </a:lvl4pPr>
            <a:lvl5pPr>
              <a:defRPr sz="3600"/>
            </a:lvl5pPr>
            <a:lvl6pPr>
              <a:defRPr sz="3600"/>
            </a:lvl6pPr>
            <a:lvl7pPr>
              <a:defRPr sz="3600"/>
            </a:lvl7pPr>
            <a:lvl8pPr>
              <a:defRPr sz="3600"/>
            </a:lvl8pPr>
            <a:lvl9pPr>
              <a:defRPr sz="3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914401" y="2152656"/>
            <a:ext cx="6016626" cy="7036595"/>
          </a:xfrm>
        </p:spPr>
        <p:txBody>
          <a:bodyPr/>
          <a:lstStyle>
            <a:lvl1pPr marL="0" indent="0">
              <a:buNone/>
              <a:defRPr sz="2500"/>
            </a:lvl1pPr>
            <a:lvl2pPr marL="816696" indent="0">
              <a:buNone/>
              <a:defRPr sz="2100"/>
            </a:lvl2pPr>
            <a:lvl3pPr marL="1633393" indent="0">
              <a:buNone/>
              <a:defRPr sz="1800"/>
            </a:lvl3pPr>
            <a:lvl4pPr marL="2450089" indent="0">
              <a:buNone/>
              <a:defRPr sz="1600"/>
            </a:lvl4pPr>
            <a:lvl5pPr marL="3266785" indent="0">
              <a:buNone/>
              <a:defRPr sz="1600"/>
            </a:lvl5pPr>
            <a:lvl6pPr marL="4083482" indent="0">
              <a:buNone/>
              <a:defRPr sz="1600"/>
            </a:lvl6pPr>
            <a:lvl7pPr marL="4900178" indent="0">
              <a:buNone/>
              <a:defRPr sz="1600"/>
            </a:lvl7pPr>
            <a:lvl8pPr marL="5716875" indent="0">
              <a:buNone/>
              <a:defRPr sz="1600"/>
            </a:lvl8pPr>
            <a:lvl9pPr marL="6533571" indent="0">
              <a:buNone/>
              <a:defRPr sz="1600"/>
            </a:lvl9pPr>
          </a:lstStyle>
          <a:p>
            <a:pPr lvl="0"/>
            <a:r>
              <a:rPr lang="en-US"/>
              <a:t>Edit Master text styles</a:t>
            </a:r>
          </a:p>
        </p:txBody>
      </p:sp>
      <p:sp>
        <p:nvSpPr>
          <p:cNvPr id="5" name="Date Placeholder 4"/>
          <p:cNvSpPr>
            <a:spLocks noGrp="1"/>
          </p:cNvSpPr>
          <p:nvPr>
            <p:ph type="dt" sz="half" idx="10"/>
          </p:nvPr>
        </p:nvSpPr>
        <p:spPr/>
        <p:txBody>
          <a:bodyPr/>
          <a:lstStyle/>
          <a:p>
            <a:fld id="{D6792C8E-4A0B-4F4F-9D0A-09E8CBD543B9}" type="datetimeFigureOut">
              <a:rPr lang="en-US" smtClean="0"/>
              <a:t>5/22/18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EEBB720-26B3-0348-A00F-951CD7734276}" type="slidenum">
              <a:rPr lang="en-US" smtClean="0"/>
              <a:t>‹#›</a:t>
            </a:fld>
            <a:endParaRPr lang="en-US" dirty="0"/>
          </a:p>
        </p:txBody>
      </p:sp>
      <p:sp>
        <p:nvSpPr>
          <p:cNvPr id="8" name="Rectangle 7">
            <a:extLst>
              <a:ext uri="{FF2B5EF4-FFF2-40B4-BE49-F238E27FC236}">
                <a16:creationId xmlns:a16="http://schemas.microsoft.com/office/drawing/2014/main" id="{856CF6BD-37C9-B343-BEDC-0ACA725072C5}"/>
              </a:ext>
            </a:extLst>
          </p:cNvPr>
          <p:cNvSpPr/>
          <p:nvPr userDrawn="1"/>
        </p:nvSpPr>
        <p:spPr>
          <a:xfrm>
            <a:off x="0" y="9372600"/>
            <a:ext cx="18288000" cy="914400"/>
          </a:xfrm>
          <a:prstGeom prst="rect">
            <a:avLst/>
          </a:prstGeom>
          <a:solidFill>
            <a:srgbClr val="042D5E"/>
          </a:solidFill>
          <a:ln w="0" cmpd="sng">
            <a:solidFill>
              <a:srgbClr val="042D5E"/>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en-US" sz="1400" dirty="0">
              <a:latin typeface="Arial"/>
              <a:cs typeface="Arial"/>
            </a:endParaRPr>
          </a:p>
        </p:txBody>
      </p:sp>
      <p:sp>
        <p:nvSpPr>
          <p:cNvPr id="9" name="TextBox 8">
            <a:extLst>
              <a:ext uri="{FF2B5EF4-FFF2-40B4-BE49-F238E27FC236}">
                <a16:creationId xmlns:a16="http://schemas.microsoft.com/office/drawing/2014/main" id="{A320DD44-811E-DE4B-A7C7-42ADF87C0427}"/>
              </a:ext>
            </a:extLst>
          </p:cNvPr>
          <p:cNvSpPr txBox="1"/>
          <p:nvPr userDrawn="1"/>
        </p:nvSpPr>
        <p:spPr>
          <a:xfrm>
            <a:off x="86264" y="9686789"/>
            <a:ext cx="3274830" cy="276999"/>
          </a:xfrm>
          <a:prstGeom prst="rect">
            <a:avLst/>
          </a:prstGeom>
          <a:noFill/>
        </p:spPr>
        <p:txBody>
          <a:bodyPr wrap="none" rtlCol="0">
            <a:spAutoFit/>
          </a:bodyPr>
          <a:lstStyle/>
          <a:p>
            <a:r>
              <a:rPr lang="en-US" sz="1200" dirty="0">
                <a:solidFill>
                  <a:schemeClr val="bg1"/>
                </a:solidFill>
                <a:latin typeface="Arial"/>
                <a:cs typeface="Arial"/>
              </a:rPr>
              <a:t>© 2018 Regents of the University of Michigan</a:t>
            </a:r>
          </a:p>
        </p:txBody>
      </p:sp>
      <p:pic>
        <p:nvPicPr>
          <p:cNvPr id="10" name="Picture 9" descr="MLibLogo-color from AI_900x960.png">
            <a:extLst>
              <a:ext uri="{FF2B5EF4-FFF2-40B4-BE49-F238E27FC236}">
                <a16:creationId xmlns:a16="http://schemas.microsoft.com/office/drawing/2014/main" id="{D93432F9-19D8-524E-8B5D-AFEE8B3A731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7443847" y="9372600"/>
            <a:ext cx="856804" cy="914400"/>
          </a:xfrm>
          <a:prstGeom prst="rect">
            <a:avLst/>
          </a:prstGeom>
        </p:spPr>
      </p:pic>
    </p:spTree>
    <p:extLst>
      <p:ext uri="{BB962C8B-B14F-4D97-AF65-F5344CB8AC3E}">
        <p14:creationId xmlns:p14="http://schemas.microsoft.com/office/powerpoint/2010/main" val="14434918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584582" y="7200910"/>
            <a:ext cx="10972800" cy="850107"/>
          </a:xfrm>
        </p:spPr>
        <p:txBody>
          <a:bodyPr anchor="b"/>
          <a:lstStyle>
            <a:lvl1pPr algn="l">
              <a:defRPr sz="3600" b="1"/>
            </a:lvl1pPr>
          </a:lstStyle>
          <a:p>
            <a:r>
              <a:rPr lang="en-US"/>
              <a:t>Click to edit Master title style</a:t>
            </a:r>
          </a:p>
        </p:txBody>
      </p:sp>
      <p:sp>
        <p:nvSpPr>
          <p:cNvPr id="3" name="Picture Placeholder 2"/>
          <p:cNvSpPr>
            <a:spLocks noGrp="1"/>
          </p:cNvSpPr>
          <p:nvPr>
            <p:ph type="pic" idx="1"/>
          </p:nvPr>
        </p:nvSpPr>
        <p:spPr>
          <a:xfrm>
            <a:off x="3584582" y="919163"/>
            <a:ext cx="10972800" cy="6172200"/>
          </a:xfrm>
        </p:spPr>
        <p:txBody>
          <a:bodyPr/>
          <a:lstStyle>
            <a:lvl1pPr marL="0" indent="0">
              <a:buNone/>
              <a:defRPr sz="5700"/>
            </a:lvl1pPr>
            <a:lvl2pPr marL="816696" indent="0">
              <a:buNone/>
              <a:defRPr sz="5000"/>
            </a:lvl2pPr>
            <a:lvl3pPr marL="1633393" indent="0">
              <a:buNone/>
              <a:defRPr sz="4300"/>
            </a:lvl3pPr>
            <a:lvl4pPr marL="2450089" indent="0">
              <a:buNone/>
              <a:defRPr sz="3600"/>
            </a:lvl4pPr>
            <a:lvl5pPr marL="3266785" indent="0">
              <a:buNone/>
              <a:defRPr sz="3600"/>
            </a:lvl5pPr>
            <a:lvl6pPr marL="4083482" indent="0">
              <a:buNone/>
              <a:defRPr sz="3600"/>
            </a:lvl6pPr>
            <a:lvl7pPr marL="4900178" indent="0">
              <a:buNone/>
              <a:defRPr sz="3600"/>
            </a:lvl7pPr>
            <a:lvl8pPr marL="5716875" indent="0">
              <a:buNone/>
              <a:defRPr sz="3600"/>
            </a:lvl8pPr>
            <a:lvl9pPr marL="6533571" indent="0">
              <a:buNone/>
              <a:defRPr sz="3600"/>
            </a:lvl9pPr>
          </a:lstStyle>
          <a:p>
            <a:r>
              <a:rPr lang="en-US"/>
              <a:t>Click icon to add picture</a:t>
            </a:r>
            <a:endParaRPr lang="en-US" dirty="0"/>
          </a:p>
        </p:txBody>
      </p:sp>
      <p:sp>
        <p:nvSpPr>
          <p:cNvPr id="4" name="Text Placeholder 3"/>
          <p:cNvSpPr>
            <a:spLocks noGrp="1"/>
          </p:cNvSpPr>
          <p:nvPr>
            <p:ph type="body" sz="half" idx="2"/>
          </p:nvPr>
        </p:nvSpPr>
        <p:spPr>
          <a:xfrm>
            <a:off x="3584582" y="8051018"/>
            <a:ext cx="10972800" cy="1207293"/>
          </a:xfrm>
        </p:spPr>
        <p:txBody>
          <a:bodyPr/>
          <a:lstStyle>
            <a:lvl1pPr marL="0" indent="0">
              <a:buNone/>
              <a:defRPr sz="2500"/>
            </a:lvl1pPr>
            <a:lvl2pPr marL="816696" indent="0">
              <a:buNone/>
              <a:defRPr sz="2100"/>
            </a:lvl2pPr>
            <a:lvl3pPr marL="1633393" indent="0">
              <a:buNone/>
              <a:defRPr sz="1800"/>
            </a:lvl3pPr>
            <a:lvl4pPr marL="2450089" indent="0">
              <a:buNone/>
              <a:defRPr sz="1600"/>
            </a:lvl4pPr>
            <a:lvl5pPr marL="3266785" indent="0">
              <a:buNone/>
              <a:defRPr sz="1600"/>
            </a:lvl5pPr>
            <a:lvl6pPr marL="4083482" indent="0">
              <a:buNone/>
              <a:defRPr sz="1600"/>
            </a:lvl6pPr>
            <a:lvl7pPr marL="4900178" indent="0">
              <a:buNone/>
              <a:defRPr sz="1600"/>
            </a:lvl7pPr>
            <a:lvl8pPr marL="5716875" indent="0">
              <a:buNone/>
              <a:defRPr sz="1600"/>
            </a:lvl8pPr>
            <a:lvl9pPr marL="6533571" indent="0">
              <a:buNone/>
              <a:defRPr sz="1600"/>
            </a:lvl9pPr>
          </a:lstStyle>
          <a:p>
            <a:pPr lvl="0"/>
            <a:r>
              <a:rPr lang="en-US"/>
              <a:t>Edit Master text styles</a:t>
            </a:r>
          </a:p>
        </p:txBody>
      </p:sp>
      <p:sp>
        <p:nvSpPr>
          <p:cNvPr id="5" name="Date Placeholder 4"/>
          <p:cNvSpPr>
            <a:spLocks noGrp="1"/>
          </p:cNvSpPr>
          <p:nvPr>
            <p:ph type="dt" sz="half" idx="10"/>
          </p:nvPr>
        </p:nvSpPr>
        <p:spPr/>
        <p:txBody>
          <a:bodyPr/>
          <a:lstStyle/>
          <a:p>
            <a:fld id="{D6792C8E-4A0B-4F4F-9D0A-09E8CBD543B9}" type="datetimeFigureOut">
              <a:rPr lang="en-US" smtClean="0"/>
              <a:t>5/22/18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EEBB720-26B3-0348-A00F-951CD7734276}" type="slidenum">
              <a:rPr lang="en-US" smtClean="0"/>
              <a:t>‹#›</a:t>
            </a:fld>
            <a:endParaRPr lang="en-US" dirty="0"/>
          </a:p>
        </p:txBody>
      </p:sp>
      <p:sp>
        <p:nvSpPr>
          <p:cNvPr id="8" name="Rectangle 7">
            <a:extLst>
              <a:ext uri="{FF2B5EF4-FFF2-40B4-BE49-F238E27FC236}">
                <a16:creationId xmlns:a16="http://schemas.microsoft.com/office/drawing/2014/main" id="{CE3CAA42-EC78-394B-857F-1208210B47E0}"/>
              </a:ext>
            </a:extLst>
          </p:cNvPr>
          <p:cNvSpPr/>
          <p:nvPr userDrawn="1"/>
        </p:nvSpPr>
        <p:spPr>
          <a:xfrm>
            <a:off x="0" y="9372600"/>
            <a:ext cx="18288000" cy="914400"/>
          </a:xfrm>
          <a:prstGeom prst="rect">
            <a:avLst/>
          </a:prstGeom>
          <a:solidFill>
            <a:srgbClr val="042D5E"/>
          </a:solidFill>
          <a:ln w="0" cmpd="sng">
            <a:solidFill>
              <a:srgbClr val="042D5E"/>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en-US" sz="1400" dirty="0">
              <a:latin typeface="Arial"/>
              <a:cs typeface="Arial"/>
            </a:endParaRPr>
          </a:p>
        </p:txBody>
      </p:sp>
      <p:sp>
        <p:nvSpPr>
          <p:cNvPr id="9" name="TextBox 8">
            <a:extLst>
              <a:ext uri="{FF2B5EF4-FFF2-40B4-BE49-F238E27FC236}">
                <a16:creationId xmlns:a16="http://schemas.microsoft.com/office/drawing/2014/main" id="{A61023F0-B0B6-3740-99C7-DC789905C2E7}"/>
              </a:ext>
            </a:extLst>
          </p:cNvPr>
          <p:cNvSpPr txBox="1"/>
          <p:nvPr userDrawn="1"/>
        </p:nvSpPr>
        <p:spPr>
          <a:xfrm>
            <a:off x="86264" y="9686789"/>
            <a:ext cx="3274830" cy="276999"/>
          </a:xfrm>
          <a:prstGeom prst="rect">
            <a:avLst/>
          </a:prstGeom>
          <a:noFill/>
        </p:spPr>
        <p:txBody>
          <a:bodyPr wrap="none" rtlCol="0">
            <a:spAutoFit/>
          </a:bodyPr>
          <a:lstStyle/>
          <a:p>
            <a:r>
              <a:rPr lang="en-US" sz="1200" dirty="0">
                <a:solidFill>
                  <a:schemeClr val="bg1"/>
                </a:solidFill>
                <a:latin typeface="Arial"/>
                <a:cs typeface="Arial"/>
              </a:rPr>
              <a:t>© 2018 Regents of the University of Michigan</a:t>
            </a:r>
          </a:p>
        </p:txBody>
      </p:sp>
      <p:pic>
        <p:nvPicPr>
          <p:cNvPr id="10" name="Picture 9" descr="MLibLogo-color from AI_900x960.png">
            <a:extLst>
              <a:ext uri="{FF2B5EF4-FFF2-40B4-BE49-F238E27FC236}">
                <a16:creationId xmlns:a16="http://schemas.microsoft.com/office/drawing/2014/main" id="{180591C5-2311-6245-9901-1572B6B878A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7443847" y="9372600"/>
            <a:ext cx="856804" cy="914400"/>
          </a:xfrm>
          <a:prstGeom prst="rect">
            <a:avLst/>
          </a:prstGeom>
        </p:spPr>
      </p:pic>
    </p:spTree>
    <p:extLst>
      <p:ext uri="{BB962C8B-B14F-4D97-AF65-F5344CB8AC3E}">
        <p14:creationId xmlns:p14="http://schemas.microsoft.com/office/powerpoint/2010/main" val="19496206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6792C8E-4A0B-4F4F-9D0A-09E8CBD543B9}" type="datetimeFigureOut">
              <a:rPr lang="en-US" smtClean="0"/>
              <a:t>5/22/18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EEBB720-26B3-0348-A00F-951CD7734276}" type="slidenum">
              <a:rPr lang="en-US" smtClean="0"/>
              <a:t>‹#›</a:t>
            </a:fld>
            <a:endParaRPr lang="en-US" dirty="0"/>
          </a:p>
        </p:txBody>
      </p:sp>
      <p:sp>
        <p:nvSpPr>
          <p:cNvPr id="7" name="Rectangle 6">
            <a:extLst>
              <a:ext uri="{FF2B5EF4-FFF2-40B4-BE49-F238E27FC236}">
                <a16:creationId xmlns:a16="http://schemas.microsoft.com/office/drawing/2014/main" id="{3FBF1D3E-A1D1-C245-AE0A-94CE432A2E3E}"/>
              </a:ext>
            </a:extLst>
          </p:cNvPr>
          <p:cNvSpPr/>
          <p:nvPr userDrawn="1"/>
        </p:nvSpPr>
        <p:spPr>
          <a:xfrm>
            <a:off x="0" y="9372600"/>
            <a:ext cx="18288000" cy="914400"/>
          </a:xfrm>
          <a:prstGeom prst="rect">
            <a:avLst/>
          </a:prstGeom>
          <a:solidFill>
            <a:srgbClr val="042D5E"/>
          </a:solidFill>
          <a:ln w="0" cmpd="sng">
            <a:solidFill>
              <a:srgbClr val="042D5E"/>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en-US" sz="1400" dirty="0">
              <a:latin typeface="Arial"/>
              <a:cs typeface="Arial"/>
            </a:endParaRPr>
          </a:p>
        </p:txBody>
      </p:sp>
      <p:sp>
        <p:nvSpPr>
          <p:cNvPr id="8" name="TextBox 7">
            <a:extLst>
              <a:ext uri="{FF2B5EF4-FFF2-40B4-BE49-F238E27FC236}">
                <a16:creationId xmlns:a16="http://schemas.microsoft.com/office/drawing/2014/main" id="{12D1608E-975F-704C-8A1F-C5F7AE5CEF5B}"/>
              </a:ext>
            </a:extLst>
          </p:cNvPr>
          <p:cNvSpPr txBox="1"/>
          <p:nvPr userDrawn="1"/>
        </p:nvSpPr>
        <p:spPr>
          <a:xfrm>
            <a:off x="86264" y="9686789"/>
            <a:ext cx="3274830" cy="276999"/>
          </a:xfrm>
          <a:prstGeom prst="rect">
            <a:avLst/>
          </a:prstGeom>
          <a:noFill/>
        </p:spPr>
        <p:txBody>
          <a:bodyPr wrap="none" rtlCol="0">
            <a:spAutoFit/>
          </a:bodyPr>
          <a:lstStyle/>
          <a:p>
            <a:r>
              <a:rPr lang="en-US" sz="1200" dirty="0">
                <a:solidFill>
                  <a:schemeClr val="bg1"/>
                </a:solidFill>
                <a:latin typeface="Arial"/>
                <a:cs typeface="Arial"/>
              </a:rPr>
              <a:t>© 2018 Regents of the University of Michigan</a:t>
            </a:r>
          </a:p>
        </p:txBody>
      </p:sp>
      <p:pic>
        <p:nvPicPr>
          <p:cNvPr id="9" name="Picture 8" descr="MLibLogo-color from AI_900x960.png">
            <a:extLst>
              <a:ext uri="{FF2B5EF4-FFF2-40B4-BE49-F238E27FC236}">
                <a16:creationId xmlns:a16="http://schemas.microsoft.com/office/drawing/2014/main" id="{FBA19576-1F3F-314C-BCA7-6537E78D914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7443847" y="9372600"/>
            <a:ext cx="856804" cy="914400"/>
          </a:xfrm>
          <a:prstGeom prst="rect">
            <a:avLst/>
          </a:prstGeom>
        </p:spPr>
      </p:pic>
    </p:spTree>
    <p:extLst>
      <p:ext uri="{BB962C8B-B14F-4D97-AF65-F5344CB8AC3E}">
        <p14:creationId xmlns:p14="http://schemas.microsoft.com/office/powerpoint/2010/main" val="27740281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3258806" y="411958"/>
            <a:ext cx="4114800" cy="877728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14400" y="411958"/>
            <a:ext cx="12039600" cy="877728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6792C8E-4A0B-4F4F-9D0A-09E8CBD543B9}" type="datetimeFigureOut">
              <a:rPr lang="en-US" smtClean="0"/>
              <a:t>5/22/18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EEBB720-26B3-0348-A00F-951CD7734276}" type="slidenum">
              <a:rPr lang="en-US" smtClean="0"/>
              <a:t>‹#›</a:t>
            </a:fld>
            <a:endParaRPr lang="en-US" dirty="0"/>
          </a:p>
        </p:txBody>
      </p:sp>
      <p:sp>
        <p:nvSpPr>
          <p:cNvPr id="7" name="Rectangle 6">
            <a:extLst>
              <a:ext uri="{FF2B5EF4-FFF2-40B4-BE49-F238E27FC236}">
                <a16:creationId xmlns:a16="http://schemas.microsoft.com/office/drawing/2014/main" id="{112BB015-AACE-F342-A6AA-8CE4AC643C91}"/>
              </a:ext>
            </a:extLst>
          </p:cNvPr>
          <p:cNvSpPr/>
          <p:nvPr userDrawn="1"/>
        </p:nvSpPr>
        <p:spPr>
          <a:xfrm>
            <a:off x="0" y="9372600"/>
            <a:ext cx="18288000" cy="914400"/>
          </a:xfrm>
          <a:prstGeom prst="rect">
            <a:avLst/>
          </a:prstGeom>
          <a:solidFill>
            <a:srgbClr val="042D5E"/>
          </a:solidFill>
          <a:ln w="0" cmpd="sng">
            <a:solidFill>
              <a:srgbClr val="042D5E"/>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en-US" sz="1400" dirty="0">
              <a:latin typeface="Arial"/>
              <a:cs typeface="Arial"/>
            </a:endParaRPr>
          </a:p>
        </p:txBody>
      </p:sp>
      <p:sp>
        <p:nvSpPr>
          <p:cNvPr id="8" name="TextBox 7">
            <a:extLst>
              <a:ext uri="{FF2B5EF4-FFF2-40B4-BE49-F238E27FC236}">
                <a16:creationId xmlns:a16="http://schemas.microsoft.com/office/drawing/2014/main" id="{B5CFBC74-F8D9-594D-BCF9-E9BCE943D32D}"/>
              </a:ext>
            </a:extLst>
          </p:cNvPr>
          <p:cNvSpPr txBox="1"/>
          <p:nvPr userDrawn="1"/>
        </p:nvSpPr>
        <p:spPr>
          <a:xfrm>
            <a:off x="86264" y="9686789"/>
            <a:ext cx="3274830" cy="276999"/>
          </a:xfrm>
          <a:prstGeom prst="rect">
            <a:avLst/>
          </a:prstGeom>
          <a:noFill/>
        </p:spPr>
        <p:txBody>
          <a:bodyPr wrap="none" rtlCol="0">
            <a:spAutoFit/>
          </a:bodyPr>
          <a:lstStyle/>
          <a:p>
            <a:r>
              <a:rPr lang="en-US" sz="1200" dirty="0">
                <a:solidFill>
                  <a:schemeClr val="bg1"/>
                </a:solidFill>
                <a:latin typeface="Arial"/>
                <a:cs typeface="Arial"/>
              </a:rPr>
              <a:t>© 2018 Regents of the University of Michigan</a:t>
            </a:r>
          </a:p>
        </p:txBody>
      </p:sp>
      <p:pic>
        <p:nvPicPr>
          <p:cNvPr id="9" name="Picture 8" descr="MLibLogo-color from AI_900x960.png">
            <a:extLst>
              <a:ext uri="{FF2B5EF4-FFF2-40B4-BE49-F238E27FC236}">
                <a16:creationId xmlns:a16="http://schemas.microsoft.com/office/drawing/2014/main" id="{267CFAA5-D690-C74F-B22B-8B23C1F6A59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7443847" y="9372600"/>
            <a:ext cx="856804" cy="914400"/>
          </a:xfrm>
          <a:prstGeom prst="rect">
            <a:avLst/>
          </a:prstGeom>
        </p:spPr>
      </p:pic>
    </p:spTree>
    <p:extLst>
      <p:ext uri="{BB962C8B-B14F-4D97-AF65-F5344CB8AC3E}">
        <p14:creationId xmlns:p14="http://schemas.microsoft.com/office/powerpoint/2010/main" val="32244590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4400" y="411957"/>
            <a:ext cx="16459200" cy="1714500"/>
          </a:xfrm>
          <a:prstGeom prst="rect">
            <a:avLst/>
          </a:prstGeom>
        </p:spPr>
        <p:txBody>
          <a:bodyPr vert="horz" lIns="163339" tIns="81670" rIns="163339" bIns="8167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4400" y="2400305"/>
            <a:ext cx="16459200" cy="6788945"/>
          </a:xfrm>
          <a:prstGeom prst="rect">
            <a:avLst/>
          </a:prstGeom>
        </p:spPr>
        <p:txBody>
          <a:bodyPr vert="horz" lIns="163339" tIns="81670" rIns="163339" bIns="8167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914400" y="9534526"/>
            <a:ext cx="4267200" cy="547688"/>
          </a:xfrm>
          <a:prstGeom prst="rect">
            <a:avLst/>
          </a:prstGeom>
        </p:spPr>
        <p:txBody>
          <a:bodyPr vert="horz" lIns="163339" tIns="81670" rIns="163339" bIns="81670" rtlCol="0" anchor="ctr"/>
          <a:lstStyle>
            <a:lvl1pPr algn="l">
              <a:defRPr sz="2100">
                <a:solidFill>
                  <a:schemeClr val="tx1">
                    <a:tint val="75000"/>
                  </a:schemeClr>
                </a:solidFill>
              </a:defRPr>
            </a:lvl1pPr>
          </a:lstStyle>
          <a:p>
            <a:fld id="{D6792C8E-4A0B-4F4F-9D0A-09E8CBD543B9}" type="datetimeFigureOut">
              <a:rPr lang="en-US" smtClean="0"/>
              <a:t>5/22/18</a:t>
            </a:fld>
            <a:endParaRPr lang="en-US" dirty="0"/>
          </a:p>
        </p:txBody>
      </p:sp>
      <p:sp>
        <p:nvSpPr>
          <p:cNvPr id="5" name="Footer Placeholder 4"/>
          <p:cNvSpPr>
            <a:spLocks noGrp="1"/>
          </p:cNvSpPr>
          <p:nvPr>
            <p:ph type="ftr" sz="quarter" idx="3"/>
          </p:nvPr>
        </p:nvSpPr>
        <p:spPr>
          <a:xfrm>
            <a:off x="6248400" y="9534526"/>
            <a:ext cx="5791200" cy="547688"/>
          </a:xfrm>
          <a:prstGeom prst="rect">
            <a:avLst/>
          </a:prstGeom>
        </p:spPr>
        <p:txBody>
          <a:bodyPr vert="horz" lIns="163339" tIns="81670" rIns="163339" bIns="81670" rtlCol="0" anchor="ctr"/>
          <a:lstStyle>
            <a:lvl1pPr algn="ctr">
              <a:defRPr sz="21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3106400" y="9534526"/>
            <a:ext cx="4267200" cy="547688"/>
          </a:xfrm>
          <a:prstGeom prst="rect">
            <a:avLst/>
          </a:prstGeom>
        </p:spPr>
        <p:txBody>
          <a:bodyPr vert="horz" lIns="163339" tIns="81670" rIns="163339" bIns="81670" rtlCol="0" anchor="ctr"/>
          <a:lstStyle>
            <a:lvl1pPr algn="r">
              <a:defRPr sz="2100">
                <a:solidFill>
                  <a:schemeClr val="tx1">
                    <a:tint val="75000"/>
                  </a:schemeClr>
                </a:solidFill>
              </a:defRPr>
            </a:lvl1pPr>
          </a:lstStyle>
          <a:p>
            <a:fld id="{2EEBB720-26B3-0348-A00F-951CD7734276}" type="slidenum">
              <a:rPr lang="en-US" smtClean="0"/>
              <a:t>‹#›</a:t>
            </a:fld>
            <a:endParaRPr lang="en-US" dirty="0"/>
          </a:p>
        </p:txBody>
      </p:sp>
    </p:spTree>
    <p:extLst>
      <p:ext uri="{BB962C8B-B14F-4D97-AF65-F5344CB8AC3E}">
        <p14:creationId xmlns:p14="http://schemas.microsoft.com/office/powerpoint/2010/main" val="34158932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816696" rtl="0" eaLnBrk="1" latinLnBrk="0" hangingPunct="1">
        <a:spcBef>
          <a:spcPct val="0"/>
        </a:spcBef>
        <a:buNone/>
        <a:defRPr sz="7900" kern="1200">
          <a:solidFill>
            <a:schemeClr val="tx1"/>
          </a:solidFill>
          <a:latin typeface="+mj-lt"/>
          <a:ea typeface="+mj-ea"/>
          <a:cs typeface="+mj-cs"/>
        </a:defRPr>
      </a:lvl1pPr>
    </p:titleStyle>
    <p:bodyStyle>
      <a:lvl1pPr marL="612522" indent="-612522" algn="l" defTabSz="816696" rtl="0" eaLnBrk="1" latinLnBrk="0" hangingPunct="1">
        <a:spcBef>
          <a:spcPct val="20000"/>
        </a:spcBef>
        <a:buFont typeface="Arial"/>
        <a:buChar char="•"/>
        <a:defRPr sz="5700" kern="1200">
          <a:solidFill>
            <a:schemeClr val="tx1"/>
          </a:solidFill>
          <a:latin typeface="+mn-lt"/>
          <a:ea typeface="+mn-ea"/>
          <a:cs typeface="+mn-cs"/>
        </a:defRPr>
      </a:lvl1pPr>
      <a:lvl2pPr marL="1327132" indent="-510435" algn="l" defTabSz="816696" rtl="0" eaLnBrk="1" latinLnBrk="0" hangingPunct="1">
        <a:spcBef>
          <a:spcPct val="20000"/>
        </a:spcBef>
        <a:buFont typeface="Arial"/>
        <a:buChar char="–"/>
        <a:defRPr sz="5000" kern="1200">
          <a:solidFill>
            <a:schemeClr val="tx1"/>
          </a:solidFill>
          <a:latin typeface="+mn-lt"/>
          <a:ea typeface="+mn-ea"/>
          <a:cs typeface="+mn-cs"/>
        </a:defRPr>
      </a:lvl2pPr>
      <a:lvl3pPr marL="2041741" indent="-408348" algn="l" defTabSz="816696" rtl="0" eaLnBrk="1" latinLnBrk="0" hangingPunct="1">
        <a:spcBef>
          <a:spcPct val="20000"/>
        </a:spcBef>
        <a:buFont typeface="Arial"/>
        <a:buChar char="•"/>
        <a:defRPr sz="4300" kern="1200">
          <a:solidFill>
            <a:schemeClr val="tx1"/>
          </a:solidFill>
          <a:latin typeface="+mn-lt"/>
          <a:ea typeface="+mn-ea"/>
          <a:cs typeface="+mn-cs"/>
        </a:defRPr>
      </a:lvl3pPr>
      <a:lvl4pPr marL="2858437" indent="-408348" algn="l" defTabSz="816696" rtl="0" eaLnBrk="1" latinLnBrk="0" hangingPunct="1">
        <a:spcBef>
          <a:spcPct val="20000"/>
        </a:spcBef>
        <a:buFont typeface="Arial"/>
        <a:buChar char="–"/>
        <a:defRPr sz="3600" kern="1200">
          <a:solidFill>
            <a:schemeClr val="tx1"/>
          </a:solidFill>
          <a:latin typeface="+mn-lt"/>
          <a:ea typeface="+mn-ea"/>
          <a:cs typeface="+mn-cs"/>
        </a:defRPr>
      </a:lvl4pPr>
      <a:lvl5pPr marL="3675134" indent="-408348" algn="l" defTabSz="816696" rtl="0" eaLnBrk="1" latinLnBrk="0" hangingPunct="1">
        <a:spcBef>
          <a:spcPct val="20000"/>
        </a:spcBef>
        <a:buFont typeface="Arial"/>
        <a:buChar char="»"/>
        <a:defRPr sz="3600" kern="1200">
          <a:solidFill>
            <a:schemeClr val="tx1"/>
          </a:solidFill>
          <a:latin typeface="+mn-lt"/>
          <a:ea typeface="+mn-ea"/>
          <a:cs typeface="+mn-cs"/>
        </a:defRPr>
      </a:lvl5pPr>
      <a:lvl6pPr marL="4491830" indent="-408348" algn="l" defTabSz="816696" rtl="0" eaLnBrk="1" latinLnBrk="0" hangingPunct="1">
        <a:spcBef>
          <a:spcPct val="20000"/>
        </a:spcBef>
        <a:buFont typeface="Arial"/>
        <a:buChar char="•"/>
        <a:defRPr sz="3600" kern="1200">
          <a:solidFill>
            <a:schemeClr val="tx1"/>
          </a:solidFill>
          <a:latin typeface="+mn-lt"/>
          <a:ea typeface="+mn-ea"/>
          <a:cs typeface="+mn-cs"/>
        </a:defRPr>
      </a:lvl6pPr>
      <a:lvl7pPr marL="5308526" indent="-408348" algn="l" defTabSz="816696" rtl="0" eaLnBrk="1" latinLnBrk="0" hangingPunct="1">
        <a:spcBef>
          <a:spcPct val="20000"/>
        </a:spcBef>
        <a:buFont typeface="Arial"/>
        <a:buChar char="•"/>
        <a:defRPr sz="3600" kern="1200">
          <a:solidFill>
            <a:schemeClr val="tx1"/>
          </a:solidFill>
          <a:latin typeface="+mn-lt"/>
          <a:ea typeface="+mn-ea"/>
          <a:cs typeface="+mn-cs"/>
        </a:defRPr>
      </a:lvl7pPr>
      <a:lvl8pPr marL="6125223" indent="-408348" algn="l" defTabSz="816696" rtl="0" eaLnBrk="1" latinLnBrk="0" hangingPunct="1">
        <a:spcBef>
          <a:spcPct val="20000"/>
        </a:spcBef>
        <a:buFont typeface="Arial"/>
        <a:buChar char="•"/>
        <a:defRPr sz="3600" kern="1200">
          <a:solidFill>
            <a:schemeClr val="tx1"/>
          </a:solidFill>
          <a:latin typeface="+mn-lt"/>
          <a:ea typeface="+mn-ea"/>
          <a:cs typeface="+mn-cs"/>
        </a:defRPr>
      </a:lvl8pPr>
      <a:lvl9pPr marL="6941919" indent="-408348" algn="l" defTabSz="816696" rtl="0" eaLnBrk="1" latinLnBrk="0" hangingPunct="1">
        <a:spcBef>
          <a:spcPct val="20000"/>
        </a:spcBef>
        <a:buFont typeface="Arial"/>
        <a:buChar char="•"/>
        <a:defRPr sz="3600" kern="1200">
          <a:solidFill>
            <a:schemeClr val="tx1"/>
          </a:solidFill>
          <a:latin typeface="+mn-lt"/>
          <a:ea typeface="+mn-ea"/>
          <a:cs typeface="+mn-cs"/>
        </a:defRPr>
      </a:lvl9pPr>
    </p:bodyStyle>
    <p:otherStyle>
      <a:defPPr>
        <a:defRPr lang="en-US"/>
      </a:defPPr>
      <a:lvl1pPr marL="0" algn="l" defTabSz="816696" rtl="0" eaLnBrk="1" latinLnBrk="0" hangingPunct="1">
        <a:defRPr sz="3200" kern="1200">
          <a:solidFill>
            <a:schemeClr val="tx1"/>
          </a:solidFill>
          <a:latin typeface="+mn-lt"/>
          <a:ea typeface="+mn-ea"/>
          <a:cs typeface="+mn-cs"/>
        </a:defRPr>
      </a:lvl1pPr>
      <a:lvl2pPr marL="816696" algn="l" defTabSz="816696" rtl="0" eaLnBrk="1" latinLnBrk="0" hangingPunct="1">
        <a:defRPr sz="3200" kern="1200">
          <a:solidFill>
            <a:schemeClr val="tx1"/>
          </a:solidFill>
          <a:latin typeface="+mn-lt"/>
          <a:ea typeface="+mn-ea"/>
          <a:cs typeface="+mn-cs"/>
        </a:defRPr>
      </a:lvl2pPr>
      <a:lvl3pPr marL="1633393" algn="l" defTabSz="816696" rtl="0" eaLnBrk="1" latinLnBrk="0" hangingPunct="1">
        <a:defRPr sz="3200" kern="1200">
          <a:solidFill>
            <a:schemeClr val="tx1"/>
          </a:solidFill>
          <a:latin typeface="+mn-lt"/>
          <a:ea typeface="+mn-ea"/>
          <a:cs typeface="+mn-cs"/>
        </a:defRPr>
      </a:lvl3pPr>
      <a:lvl4pPr marL="2450089" algn="l" defTabSz="816696" rtl="0" eaLnBrk="1" latinLnBrk="0" hangingPunct="1">
        <a:defRPr sz="3200" kern="1200">
          <a:solidFill>
            <a:schemeClr val="tx1"/>
          </a:solidFill>
          <a:latin typeface="+mn-lt"/>
          <a:ea typeface="+mn-ea"/>
          <a:cs typeface="+mn-cs"/>
        </a:defRPr>
      </a:lvl4pPr>
      <a:lvl5pPr marL="3266785" algn="l" defTabSz="816696" rtl="0" eaLnBrk="1" latinLnBrk="0" hangingPunct="1">
        <a:defRPr sz="3200" kern="1200">
          <a:solidFill>
            <a:schemeClr val="tx1"/>
          </a:solidFill>
          <a:latin typeface="+mn-lt"/>
          <a:ea typeface="+mn-ea"/>
          <a:cs typeface="+mn-cs"/>
        </a:defRPr>
      </a:lvl5pPr>
      <a:lvl6pPr marL="4083482" algn="l" defTabSz="816696" rtl="0" eaLnBrk="1" latinLnBrk="0" hangingPunct="1">
        <a:defRPr sz="3200" kern="1200">
          <a:solidFill>
            <a:schemeClr val="tx1"/>
          </a:solidFill>
          <a:latin typeface="+mn-lt"/>
          <a:ea typeface="+mn-ea"/>
          <a:cs typeface="+mn-cs"/>
        </a:defRPr>
      </a:lvl6pPr>
      <a:lvl7pPr marL="4900178" algn="l" defTabSz="816696" rtl="0" eaLnBrk="1" latinLnBrk="0" hangingPunct="1">
        <a:defRPr sz="3200" kern="1200">
          <a:solidFill>
            <a:schemeClr val="tx1"/>
          </a:solidFill>
          <a:latin typeface="+mn-lt"/>
          <a:ea typeface="+mn-ea"/>
          <a:cs typeface="+mn-cs"/>
        </a:defRPr>
      </a:lvl7pPr>
      <a:lvl8pPr marL="5716875" algn="l" defTabSz="816696" rtl="0" eaLnBrk="1" latinLnBrk="0" hangingPunct="1">
        <a:defRPr sz="3200" kern="1200">
          <a:solidFill>
            <a:schemeClr val="tx1"/>
          </a:solidFill>
          <a:latin typeface="+mn-lt"/>
          <a:ea typeface="+mn-ea"/>
          <a:cs typeface="+mn-cs"/>
        </a:defRPr>
      </a:lvl8pPr>
      <a:lvl9pPr marL="6533571" algn="l" defTabSz="816696" rtl="0" eaLnBrk="1" latinLnBrk="0" hangingPunct="1">
        <a:defRPr sz="3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8EED33-6CF6-D142-A13E-1ABCE44BDB5C}"/>
              </a:ext>
            </a:extLst>
          </p:cNvPr>
          <p:cNvSpPr>
            <a:spLocks noGrp="1"/>
          </p:cNvSpPr>
          <p:nvPr>
            <p:ph type="ctrTitle"/>
          </p:nvPr>
        </p:nvSpPr>
        <p:spPr>
          <a:xfrm>
            <a:off x="2470911" y="3195638"/>
            <a:ext cx="13622529" cy="2205038"/>
          </a:xfrm>
        </p:spPr>
        <p:txBody>
          <a:bodyPr>
            <a:noAutofit/>
          </a:bodyPr>
          <a:lstStyle/>
          <a:p>
            <a:r>
              <a:rPr lang="en-US" sz="5400" b="1" dirty="0"/>
              <a:t>Common Barriers to Replicability and Retrieval in Systematic Review Search Strategies</a:t>
            </a:r>
            <a:endParaRPr lang="en-US" sz="5400" dirty="0"/>
          </a:p>
        </p:txBody>
      </p:sp>
      <p:sp>
        <p:nvSpPr>
          <p:cNvPr id="3" name="Subtitle 2">
            <a:extLst>
              <a:ext uri="{FF2B5EF4-FFF2-40B4-BE49-F238E27FC236}">
                <a16:creationId xmlns:a16="http://schemas.microsoft.com/office/drawing/2014/main" id="{E2FCFD8A-914C-4F4B-9C8D-8893D983875B}"/>
              </a:ext>
            </a:extLst>
          </p:cNvPr>
          <p:cNvSpPr>
            <a:spLocks noGrp="1"/>
          </p:cNvSpPr>
          <p:nvPr>
            <p:ph type="subTitle" idx="1"/>
          </p:nvPr>
        </p:nvSpPr>
        <p:spPr>
          <a:xfrm>
            <a:off x="2743200" y="6187440"/>
            <a:ext cx="12801600" cy="3688080"/>
          </a:xfrm>
        </p:spPr>
        <p:txBody>
          <a:bodyPr>
            <a:normAutofit fontScale="47500" lnSpcReduction="20000"/>
          </a:bodyPr>
          <a:lstStyle/>
          <a:p>
            <a:r>
              <a:rPr lang="en-US" dirty="0"/>
              <a:t>Whitney A Townsend, MLIS</a:t>
            </a:r>
          </a:p>
          <a:p>
            <a:r>
              <a:rPr lang="en-US" dirty="0"/>
              <a:t>Patricia F Anderson, MILS</a:t>
            </a:r>
          </a:p>
          <a:p>
            <a:r>
              <a:rPr lang="en-US" dirty="0"/>
              <a:t>Emily C </a:t>
            </a:r>
            <a:r>
              <a:rPr lang="en-US" dirty="0" err="1"/>
              <a:t>Ginier</a:t>
            </a:r>
            <a:r>
              <a:rPr lang="en-US" dirty="0"/>
              <a:t>, MLIS</a:t>
            </a:r>
          </a:p>
          <a:p>
            <a:r>
              <a:rPr lang="en-US" dirty="0"/>
              <a:t>Mark P MacEachern, MLIS</a:t>
            </a:r>
          </a:p>
          <a:p>
            <a:r>
              <a:rPr lang="en-US" dirty="0"/>
              <a:t>Kate M Saylor, MSI</a:t>
            </a:r>
          </a:p>
          <a:p>
            <a:r>
              <a:rPr lang="en-US" dirty="0"/>
              <a:t>Judith E Smith, MSLIS</a:t>
            </a:r>
          </a:p>
          <a:p>
            <a:endParaRPr lang="en-US" dirty="0"/>
          </a:p>
          <a:p>
            <a:r>
              <a:rPr lang="en-US" dirty="0"/>
              <a:t>Taubman Health Sciences Library, University of Michigan</a:t>
            </a:r>
          </a:p>
        </p:txBody>
      </p:sp>
    </p:spTree>
    <p:extLst>
      <p:ext uri="{BB962C8B-B14F-4D97-AF65-F5344CB8AC3E}">
        <p14:creationId xmlns:p14="http://schemas.microsoft.com/office/powerpoint/2010/main" val="3111503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E01D2-E199-9843-AAD9-2533DEC961B4}"/>
              </a:ext>
            </a:extLst>
          </p:cNvPr>
          <p:cNvSpPr>
            <a:spLocks noGrp="1"/>
          </p:cNvSpPr>
          <p:nvPr>
            <p:ph type="title"/>
          </p:nvPr>
        </p:nvSpPr>
        <p:spPr>
          <a:xfrm>
            <a:off x="2176272" y="411957"/>
            <a:ext cx="14192987" cy="1714500"/>
          </a:xfrm>
        </p:spPr>
        <p:txBody>
          <a:bodyPr/>
          <a:lstStyle/>
          <a:p>
            <a:r>
              <a:rPr lang="en-US" dirty="0"/>
              <a:t>Background</a:t>
            </a:r>
          </a:p>
        </p:txBody>
      </p:sp>
      <p:sp>
        <p:nvSpPr>
          <p:cNvPr id="3" name="Content Placeholder 2">
            <a:extLst>
              <a:ext uri="{FF2B5EF4-FFF2-40B4-BE49-F238E27FC236}">
                <a16:creationId xmlns:a16="http://schemas.microsoft.com/office/drawing/2014/main" id="{8A093A8B-6C39-3048-BB4A-538AF28C9E04}"/>
              </a:ext>
            </a:extLst>
          </p:cNvPr>
          <p:cNvSpPr>
            <a:spLocks noGrp="1"/>
          </p:cNvSpPr>
          <p:nvPr>
            <p:ph idx="1"/>
          </p:nvPr>
        </p:nvSpPr>
        <p:spPr>
          <a:xfrm>
            <a:off x="8299938" y="2547113"/>
            <a:ext cx="9372600" cy="7592565"/>
          </a:xfrm>
        </p:spPr>
        <p:txBody>
          <a:bodyPr>
            <a:normAutofit fontScale="92500" lnSpcReduction="20000"/>
          </a:bodyPr>
          <a:lstStyle/>
          <a:p>
            <a:pPr marL="0" indent="0">
              <a:buNone/>
            </a:pPr>
            <a:endParaRPr lang="en-US" sz="2400" dirty="0"/>
          </a:p>
          <a:p>
            <a:r>
              <a:rPr lang="en-US" sz="2400" dirty="0" err="1"/>
              <a:t>Rethlefsen</a:t>
            </a:r>
            <a:r>
              <a:rPr lang="en-US" sz="2400" dirty="0"/>
              <a:t> ML, Farrell AM, Osterhaus </a:t>
            </a:r>
            <a:r>
              <a:rPr lang="en-US" sz="2400" dirty="0" err="1"/>
              <a:t>Trzasko</a:t>
            </a:r>
            <a:r>
              <a:rPr lang="en-US" sz="2400" dirty="0"/>
              <a:t> LC, Brigham TJ. </a:t>
            </a:r>
            <a:r>
              <a:rPr lang="en-US" sz="2400" b="1" dirty="0"/>
              <a:t>Librarian co-authors correlated with higher quality reported search strategies in general internal medicine systematic reviews</a:t>
            </a:r>
            <a:r>
              <a:rPr lang="en-US" sz="2400" dirty="0"/>
              <a:t>. J </a:t>
            </a:r>
            <a:r>
              <a:rPr lang="en-US" sz="2400" dirty="0" err="1"/>
              <a:t>Clin</a:t>
            </a:r>
            <a:r>
              <a:rPr lang="en-US" sz="2400" dirty="0"/>
              <a:t> Epidemiol. 2015 Jun;68(6):617-26. </a:t>
            </a:r>
            <a:r>
              <a:rPr lang="en-US" sz="2400" dirty="0" err="1"/>
              <a:t>doi</a:t>
            </a:r>
            <a:r>
              <a:rPr lang="en-US" sz="2400" dirty="0"/>
              <a:t>: 10.1016/j.jclinepi.2014.11.025. </a:t>
            </a:r>
          </a:p>
          <a:p>
            <a:endParaRPr lang="en-US" sz="2400" dirty="0"/>
          </a:p>
          <a:p>
            <a:r>
              <a:rPr lang="en-US" sz="2400" dirty="0" err="1"/>
              <a:t>Koffel</a:t>
            </a:r>
            <a:r>
              <a:rPr lang="en-US" sz="2400" dirty="0"/>
              <a:t> JB. </a:t>
            </a:r>
            <a:r>
              <a:rPr lang="en-US" sz="2400" b="1" dirty="0"/>
              <a:t>Use of recommended search strategies in systematic reviews and the impact of librarian involvement: a cross-sectional survey of recent authors. </a:t>
            </a:r>
            <a:r>
              <a:rPr lang="en-US" sz="2400" dirty="0" err="1"/>
              <a:t>PLoS</a:t>
            </a:r>
            <a:r>
              <a:rPr lang="en-US" sz="2400" dirty="0"/>
              <a:t> One. 2015 May 4;10(5):e0125931. </a:t>
            </a:r>
            <a:r>
              <a:rPr lang="en-US" sz="2400" dirty="0" err="1"/>
              <a:t>doi</a:t>
            </a:r>
            <a:r>
              <a:rPr lang="en-US" sz="2400" dirty="0"/>
              <a:t>: 10.1371/journal.pone.0125931. </a:t>
            </a:r>
          </a:p>
          <a:p>
            <a:endParaRPr lang="en-US" sz="2400" dirty="0"/>
          </a:p>
          <a:p>
            <a:r>
              <a:rPr lang="en-US" sz="2400" dirty="0" err="1"/>
              <a:t>Meert</a:t>
            </a:r>
            <a:r>
              <a:rPr lang="en-US" sz="2400" dirty="0"/>
              <a:t> D, </a:t>
            </a:r>
            <a:r>
              <a:rPr lang="en-US" sz="2400" dirty="0" err="1"/>
              <a:t>Torabi</a:t>
            </a:r>
            <a:r>
              <a:rPr lang="en-US" sz="2400" dirty="0"/>
              <a:t> N, </a:t>
            </a:r>
            <a:r>
              <a:rPr lang="en-US" sz="2400" dirty="0" err="1"/>
              <a:t>Costella</a:t>
            </a:r>
            <a:r>
              <a:rPr lang="en-US" sz="2400" dirty="0"/>
              <a:t> J. </a:t>
            </a:r>
            <a:r>
              <a:rPr lang="en-US" sz="2400" b="1" dirty="0"/>
              <a:t>Impact of librarians on reporting of the literature searching component of pediatric systematic reviews.</a:t>
            </a:r>
            <a:r>
              <a:rPr lang="en-US" sz="2400" dirty="0"/>
              <a:t> J Med </a:t>
            </a:r>
            <a:r>
              <a:rPr lang="en-US" sz="2400" dirty="0" err="1"/>
              <a:t>Libr</a:t>
            </a:r>
            <a:r>
              <a:rPr lang="en-US" sz="2400" dirty="0"/>
              <a:t> Assoc. 2016 Oct;104(4):267-277.</a:t>
            </a:r>
          </a:p>
          <a:p>
            <a:endParaRPr lang="en-US" sz="2400" dirty="0"/>
          </a:p>
          <a:p>
            <a:r>
              <a:rPr lang="en-US" sz="2400" dirty="0" err="1"/>
              <a:t>Koffel</a:t>
            </a:r>
            <a:r>
              <a:rPr lang="en-US" sz="2400" dirty="0"/>
              <a:t> JB, </a:t>
            </a:r>
            <a:r>
              <a:rPr lang="en-US" sz="2400" dirty="0" err="1"/>
              <a:t>Rethlefsen</a:t>
            </a:r>
            <a:r>
              <a:rPr lang="en-US" sz="2400" dirty="0"/>
              <a:t> ML. </a:t>
            </a:r>
            <a:r>
              <a:rPr lang="en-US" sz="2400" b="1" dirty="0"/>
              <a:t>Reproducibility of Search Strategies Is Poor in Systematic Reviews Published in High-Impact Pediatrics, Cardiology and Surgery Journals: A Cross-Sectional Study. </a:t>
            </a:r>
            <a:r>
              <a:rPr lang="en-US" sz="2400" dirty="0" err="1"/>
              <a:t>PLoS</a:t>
            </a:r>
            <a:r>
              <a:rPr lang="en-US" sz="2400" dirty="0"/>
              <a:t> One. 2016 Sep 26;11(9):e0163309. </a:t>
            </a:r>
            <a:r>
              <a:rPr lang="en-US" sz="2400" dirty="0" err="1"/>
              <a:t>doi</a:t>
            </a:r>
            <a:r>
              <a:rPr lang="en-US" sz="2400" dirty="0"/>
              <a:t>: 10.1371/journal.pone.0163309. </a:t>
            </a:r>
          </a:p>
          <a:p>
            <a:endParaRPr lang="en-US" sz="2400" dirty="0"/>
          </a:p>
          <a:p>
            <a:r>
              <a:rPr lang="en-US" sz="2400" dirty="0"/>
              <a:t>Townsend WA, Anderson PF, </a:t>
            </a:r>
            <a:r>
              <a:rPr lang="en-US" sz="2400" dirty="0" err="1"/>
              <a:t>Ginier</a:t>
            </a:r>
            <a:r>
              <a:rPr lang="en-US" sz="2400" dirty="0"/>
              <a:t> EC, MacEachern MP, Saylor KM, Shipman BL, Smith JE. </a:t>
            </a:r>
            <a:r>
              <a:rPr lang="en-US" sz="2400" b="1" dirty="0"/>
              <a:t>A competency framework for librarians involved in systematic reviews. </a:t>
            </a:r>
            <a:r>
              <a:rPr lang="en-US" sz="2400" dirty="0"/>
              <a:t>J Med </a:t>
            </a:r>
            <a:r>
              <a:rPr lang="en-US" sz="2400" dirty="0" err="1"/>
              <a:t>Libr</a:t>
            </a:r>
            <a:r>
              <a:rPr lang="en-US" sz="2400" dirty="0"/>
              <a:t> Assoc. 2017 Jul;105(3):268-275. </a:t>
            </a:r>
            <a:r>
              <a:rPr lang="en-US" sz="2400" dirty="0" err="1"/>
              <a:t>doi</a:t>
            </a:r>
            <a:r>
              <a:rPr lang="en-US" sz="2400" dirty="0"/>
              <a:t>: 10.5195/jmla.2017.189. </a:t>
            </a:r>
            <a:r>
              <a:rPr lang="en-US" sz="2400" dirty="0" err="1"/>
              <a:t>Epub</a:t>
            </a:r>
            <a:r>
              <a:rPr lang="en-US" sz="2400" dirty="0"/>
              <a:t> 2017 Jul 1.</a:t>
            </a:r>
          </a:p>
          <a:p>
            <a:endParaRPr lang="en-US" sz="2400" dirty="0"/>
          </a:p>
        </p:txBody>
      </p:sp>
      <p:pic>
        <p:nvPicPr>
          <p:cNvPr id="5" name="Picture 4">
            <a:extLst>
              <a:ext uri="{FF2B5EF4-FFF2-40B4-BE49-F238E27FC236}">
                <a16:creationId xmlns:a16="http://schemas.microsoft.com/office/drawing/2014/main" id="{CAD96F34-2121-7444-AFD7-B666DC3ECD3D}"/>
              </a:ext>
            </a:extLst>
          </p:cNvPr>
          <p:cNvPicPr>
            <a:picLocks noChangeAspect="1"/>
          </p:cNvPicPr>
          <p:nvPr/>
        </p:nvPicPr>
        <p:blipFill>
          <a:blip r:embed="rId3"/>
          <a:stretch>
            <a:fillRect/>
          </a:stretch>
        </p:blipFill>
        <p:spPr>
          <a:xfrm>
            <a:off x="1421297" y="3675185"/>
            <a:ext cx="4821241" cy="6464493"/>
          </a:xfrm>
          <a:prstGeom prst="rect">
            <a:avLst/>
          </a:prstGeom>
        </p:spPr>
      </p:pic>
      <p:pic>
        <p:nvPicPr>
          <p:cNvPr id="7" name="Picture 6">
            <a:extLst>
              <a:ext uri="{FF2B5EF4-FFF2-40B4-BE49-F238E27FC236}">
                <a16:creationId xmlns:a16="http://schemas.microsoft.com/office/drawing/2014/main" id="{7870B4DC-85B4-7C46-8D86-C6A94600561A}"/>
              </a:ext>
            </a:extLst>
          </p:cNvPr>
          <p:cNvPicPr>
            <a:picLocks noChangeAspect="1"/>
          </p:cNvPicPr>
          <p:nvPr/>
        </p:nvPicPr>
        <p:blipFill>
          <a:blip r:embed="rId4"/>
          <a:stretch>
            <a:fillRect/>
          </a:stretch>
        </p:blipFill>
        <p:spPr>
          <a:xfrm>
            <a:off x="1421297" y="2547113"/>
            <a:ext cx="2655590" cy="856078"/>
          </a:xfrm>
          <a:prstGeom prst="rect">
            <a:avLst/>
          </a:prstGeom>
        </p:spPr>
      </p:pic>
      <p:pic>
        <p:nvPicPr>
          <p:cNvPr id="9" name="Picture 8">
            <a:extLst>
              <a:ext uri="{FF2B5EF4-FFF2-40B4-BE49-F238E27FC236}">
                <a16:creationId xmlns:a16="http://schemas.microsoft.com/office/drawing/2014/main" id="{DC1A2332-1933-0141-9D36-E0500A8744D4}"/>
              </a:ext>
            </a:extLst>
          </p:cNvPr>
          <p:cNvPicPr>
            <a:picLocks noChangeAspect="1"/>
          </p:cNvPicPr>
          <p:nvPr/>
        </p:nvPicPr>
        <p:blipFill>
          <a:blip r:embed="rId5"/>
          <a:stretch>
            <a:fillRect/>
          </a:stretch>
        </p:blipFill>
        <p:spPr>
          <a:xfrm>
            <a:off x="4076887" y="2547113"/>
            <a:ext cx="3763108" cy="903146"/>
          </a:xfrm>
          <a:prstGeom prst="rect">
            <a:avLst/>
          </a:prstGeom>
        </p:spPr>
      </p:pic>
      <p:sp>
        <p:nvSpPr>
          <p:cNvPr id="12" name="Rectangle 11">
            <a:extLst>
              <a:ext uri="{FF2B5EF4-FFF2-40B4-BE49-F238E27FC236}">
                <a16:creationId xmlns:a16="http://schemas.microsoft.com/office/drawing/2014/main" id="{A8674238-1C74-FB40-AA2F-982A9C090DDE}"/>
              </a:ext>
            </a:extLst>
          </p:cNvPr>
          <p:cNvSpPr/>
          <p:nvPr/>
        </p:nvSpPr>
        <p:spPr>
          <a:xfrm>
            <a:off x="1528997" y="4482059"/>
            <a:ext cx="4452078" cy="1019331"/>
          </a:xfrm>
          <a:prstGeom prst="rect">
            <a:avLst/>
          </a:prstGeom>
          <a:noFill/>
          <a:ln w="38100"/>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963417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B2C1B6-29A3-1F4A-AF3B-2664E6CE1DEC}"/>
              </a:ext>
            </a:extLst>
          </p:cNvPr>
          <p:cNvSpPr>
            <a:spLocks noGrp="1"/>
          </p:cNvSpPr>
          <p:nvPr>
            <p:ph type="title"/>
          </p:nvPr>
        </p:nvSpPr>
        <p:spPr>
          <a:xfrm>
            <a:off x="2176272" y="411957"/>
            <a:ext cx="14192987" cy="1714500"/>
          </a:xfrm>
        </p:spPr>
        <p:txBody>
          <a:bodyPr/>
          <a:lstStyle/>
          <a:p>
            <a:r>
              <a:rPr lang="en-US" dirty="0"/>
              <a:t>Background</a:t>
            </a:r>
          </a:p>
        </p:txBody>
      </p:sp>
      <p:sp>
        <p:nvSpPr>
          <p:cNvPr id="3" name="Content Placeholder 2">
            <a:extLst>
              <a:ext uri="{FF2B5EF4-FFF2-40B4-BE49-F238E27FC236}">
                <a16:creationId xmlns:a16="http://schemas.microsoft.com/office/drawing/2014/main" id="{3110135A-4100-E14A-A8D0-117DB1DD01B5}"/>
              </a:ext>
            </a:extLst>
          </p:cNvPr>
          <p:cNvSpPr>
            <a:spLocks noGrp="1"/>
          </p:cNvSpPr>
          <p:nvPr>
            <p:ph idx="1"/>
          </p:nvPr>
        </p:nvSpPr>
        <p:spPr/>
        <p:txBody>
          <a:bodyPr>
            <a:normAutofit fontScale="92500" lnSpcReduction="10000"/>
          </a:bodyPr>
          <a:lstStyle/>
          <a:p>
            <a:pPr marL="0" indent="0">
              <a:buNone/>
            </a:pPr>
            <a:r>
              <a:rPr lang="en-US" b="1" dirty="0"/>
              <a:t>Systematic Reviews: Opportunities for Librarians</a:t>
            </a:r>
          </a:p>
          <a:p>
            <a:pPr marL="0" indent="0">
              <a:buNone/>
            </a:pPr>
            <a:endParaRPr lang="en-US" sz="3000" dirty="0"/>
          </a:p>
          <a:p>
            <a:pPr lvl="1">
              <a:buFont typeface="Arial" panose="020B0604020202020204" pitchFamily="34" charset="0"/>
              <a:buChar char="•"/>
            </a:pPr>
            <a:r>
              <a:rPr lang="en-US" sz="4800" dirty="0"/>
              <a:t>Funded with Federal funds from the National Library of Medicine, National Institutes of Health, Department of Health and Human Services, under Contract HHSN-276-2011-00005-C with the University of Illinois at Chicago.</a:t>
            </a:r>
          </a:p>
          <a:p>
            <a:pPr lvl="1">
              <a:buFont typeface="Arial" panose="020B0604020202020204" pitchFamily="34" charset="0"/>
              <a:buChar char="•"/>
            </a:pPr>
            <a:r>
              <a:rPr lang="en-US" sz="4800" dirty="0"/>
              <a:t>Flipped Classroom Model: 2 weeks online asynchronous followed by 2 day in-person</a:t>
            </a:r>
          </a:p>
          <a:p>
            <a:pPr lvl="1">
              <a:buFont typeface="Arial" panose="020B0604020202020204" pitchFamily="34" charset="0"/>
              <a:buChar char="•"/>
            </a:pPr>
            <a:r>
              <a:rPr lang="en-US" sz="4800" dirty="0"/>
              <a:t>Data from 4 cohorts of 20-25 each spread over 1 calendar year</a:t>
            </a:r>
          </a:p>
          <a:p>
            <a:pPr lvl="1">
              <a:buFont typeface="Arial" panose="020B0604020202020204" pitchFamily="34" charset="0"/>
              <a:buChar char="•"/>
            </a:pPr>
            <a:r>
              <a:rPr lang="en-US" sz="4800" dirty="0"/>
              <a:t>IRB exempt</a:t>
            </a:r>
          </a:p>
        </p:txBody>
      </p:sp>
    </p:spTree>
    <p:extLst>
      <p:ext uri="{BB962C8B-B14F-4D97-AF65-F5344CB8AC3E}">
        <p14:creationId xmlns:p14="http://schemas.microsoft.com/office/powerpoint/2010/main" val="25351848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9DC310-DCA0-544F-BE66-D99F2C7C77EC}"/>
              </a:ext>
            </a:extLst>
          </p:cNvPr>
          <p:cNvSpPr>
            <a:spLocks noGrp="1"/>
          </p:cNvSpPr>
          <p:nvPr>
            <p:ph type="title"/>
          </p:nvPr>
        </p:nvSpPr>
        <p:spPr>
          <a:xfrm>
            <a:off x="2176272" y="411957"/>
            <a:ext cx="14008608" cy="1714500"/>
          </a:xfrm>
        </p:spPr>
        <p:txBody>
          <a:bodyPr/>
          <a:lstStyle/>
          <a:p>
            <a:r>
              <a:rPr lang="en-US" dirty="0"/>
              <a:t>Our Question</a:t>
            </a:r>
          </a:p>
        </p:txBody>
      </p:sp>
      <p:sp>
        <p:nvSpPr>
          <p:cNvPr id="3" name="Content Placeholder 2">
            <a:extLst>
              <a:ext uri="{FF2B5EF4-FFF2-40B4-BE49-F238E27FC236}">
                <a16:creationId xmlns:a16="http://schemas.microsoft.com/office/drawing/2014/main" id="{D473CF42-284A-A24E-88D2-093396D96A8F}"/>
              </a:ext>
            </a:extLst>
          </p:cNvPr>
          <p:cNvSpPr>
            <a:spLocks noGrp="1"/>
          </p:cNvSpPr>
          <p:nvPr>
            <p:ph idx="1"/>
          </p:nvPr>
        </p:nvSpPr>
        <p:spPr>
          <a:xfrm>
            <a:off x="914400" y="3727938"/>
            <a:ext cx="16459200" cy="5461312"/>
          </a:xfrm>
        </p:spPr>
        <p:txBody>
          <a:bodyPr>
            <a:normAutofit/>
          </a:bodyPr>
          <a:lstStyle/>
          <a:p>
            <a:pPr marL="0" indent="0">
              <a:buNone/>
            </a:pPr>
            <a:r>
              <a:rPr lang="en-US" sz="6000" dirty="0"/>
              <a:t>What are the most common barriers to replicability and retrieval that we should target in systematic review instruction?</a:t>
            </a:r>
            <a:endParaRPr lang="en-US" dirty="0"/>
          </a:p>
        </p:txBody>
      </p:sp>
    </p:spTree>
    <p:extLst>
      <p:ext uri="{BB962C8B-B14F-4D97-AF65-F5344CB8AC3E}">
        <p14:creationId xmlns:p14="http://schemas.microsoft.com/office/powerpoint/2010/main" val="15821215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1AE8DD-2587-3046-B5A5-BB9D0A9A3A83}"/>
              </a:ext>
            </a:extLst>
          </p:cNvPr>
          <p:cNvSpPr>
            <a:spLocks noGrp="1"/>
          </p:cNvSpPr>
          <p:nvPr>
            <p:ph type="title"/>
          </p:nvPr>
        </p:nvSpPr>
        <p:spPr>
          <a:xfrm>
            <a:off x="2176272" y="411957"/>
            <a:ext cx="13993368" cy="1714500"/>
          </a:xfrm>
        </p:spPr>
        <p:txBody>
          <a:bodyPr/>
          <a:lstStyle/>
          <a:p>
            <a:r>
              <a:rPr lang="en-US" dirty="0"/>
              <a:t>The Methods</a:t>
            </a:r>
          </a:p>
        </p:txBody>
      </p:sp>
      <p:sp>
        <p:nvSpPr>
          <p:cNvPr id="3" name="Content Placeholder 2">
            <a:extLst>
              <a:ext uri="{FF2B5EF4-FFF2-40B4-BE49-F238E27FC236}">
                <a16:creationId xmlns:a16="http://schemas.microsoft.com/office/drawing/2014/main" id="{E2091F2C-F292-9440-917E-57AA3F53E078}"/>
              </a:ext>
            </a:extLst>
          </p:cNvPr>
          <p:cNvSpPr>
            <a:spLocks noGrp="1"/>
          </p:cNvSpPr>
          <p:nvPr>
            <p:ph idx="1"/>
          </p:nvPr>
        </p:nvSpPr>
        <p:spPr/>
        <p:txBody>
          <a:bodyPr>
            <a:normAutofit fontScale="92500" lnSpcReduction="20000"/>
          </a:bodyPr>
          <a:lstStyle/>
          <a:p>
            <a:pPr marL="0" indent="0">
              <a:buNone/>
            </a:pPr>
            <a:r>
              <a:rPr lang="en-US" b="1" dirty="0"/>
              <a:t>Participants provided with a case scenario:</a:t>
            </a:r>
          </a:p>
          <a:p>
            <a:pPr marL="1731097" lvl="1" indent="-914400">
              <a:buFont typeface="+mj-lt"/>
              <a:buAutoNum type="arabicPeriod"/>
            </a:pPr>
            <a:r>
              <a:rPr lang="en-US" dirty="0"/>
              <a:t>Standardized topic with clear population and intervention concept blocks (based on a published SR with 10 included studies)</a:t>
            </a:r>
          </a:p>
          <a:p>
            <a:pPr marL="1731097" lvl="1" indent="-914400">
              <a:buFont typeface="+mj-lt"/>
              <a:buAutoNum type="arabicPeriod"/>
            </a:pPr>
            <a:r>
              <a:rPr lang="en-US" dirty="0">
                <a:solidFill>
                  <a:schemeClr val="bg1">
                    <a:lumMod val="75000"/>
                  </a:schemeClr>
                </a:solidFill>
              </a:rPr>
              <a:t>Researcher requests:</a:t>
            </a:r>
          </a:p>
          <a:p>
            <a:pPr marL="2445706" lvl="2" indent="-914400">
              <a:buFont typeface="Courier New" panose="02070309020205020404" pitchFamily="49" charset="0"/>
              <a:buChar char="o"/>
            </a:pPr>
            <a:r>
              <a:rPr lang="en-US" dirty="0">
                <a:solidFill>
                  <a:schemeClr val="bg1">
                    <a:lumMod val="75000"/>
                  </a:schemeClr>
                </a:solidFill>
              </a:rPr>
              <a:t>Limit search to the last 10 years</a:t>
            </a:r>
          </a:p>
          <a:p>
            <a:pPr marL="2445706" lvl="2" indent="-914400">
              <a:buFont typeface="Courier New" panose="02070309020205020404" pitchFamily="49" charset="0"/>
              <a:buChar char="o"/>
            </a:pPr>
            <a:r>
              <a:rPr lang="en-US" dirty="0">
                <a:solidFill>
                  <a:schemeClr val="bg1">
                    <a:lumMod val="75000"/>
                  </a:schemeClr>
                </a:solidFill>
              </a:rPr>
              <a:t>Limit search to Human studies</a:t>
            </a:r>
          </a:p>
          <a:p>
            <a:pPr marL="2445706" lvl="2" indent="-914400">
              <a:buFont typeface="Courier New" panose="02070309020205020404" pitchFamily="49" charset="0"/>
              <a:buChar char="o"/>
            </a:pPr>
            <a:r>
              <a:rPr lang="en-US" dirty="0">
                <a:solidFill>
                  <a:schemeClr val="bg1">
                    <a:lumMod val="75000"/>
                  </a:schemeClr>
                </a:solidFill>
              </a:rPr>
              <a:t>Particular outcomes of interest</a:t>
            </a:r>
          </a:p>
          <a:p>
            <a:pPr marL="1731097" lvl="1" indent="-914400">
              <a:buFont typeface="+mj-lt"/>
              <a:buAutoNum type="arabicPeriod"/>
            </a:pPr>
            <a:r>
              <a:rPr lang="en-US" dirty="0">
                <a:solidFill>
                  <a:schemeClr val="bg1">
                    <a:lumMod val="75000"/>
                  </a:schemeClr>
                </a:solidFill>
              </a:rPr>
              <a:t>Three sentinel articles that fit inclusion criteria (3 of the 10 included studies from the published SR)</a:t>
            </a:r>
          </a:p>
        </p:txBody>
      </p:sp>
    </p:spTree>
    <p:extLst>
      <p:ext uri="{BB962C8B-B14F-4D97-AF65-F5344CB8AC3E}">
        <p14:creationId xmlns:p14="http://schemas.microsoft.com/office/powerpoint/2010/main" val="40420062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1AE8DD-2587-3046-B5A5-BB9D0A9A3A83}"/>
              </a:ext>
            </a:extLst>
          </p:cNvPr>
          <p:cNvSpPr>
            <a:spLocks noGrp="1"/>
          </p:cNvSpPr>
          <p:nvPr>
            <p:ph type="title"/>
          </p:nvPr>
        </p:nvSpPr>
        <p:spPr>
          <a:xfrm>
            <a:off x="2176272" y="411957"/>
            <a:ext cx="13993368" cy="1714500"/>
          </a:xfrm>
        </p:spPr>
        <p:txBody>
          <a:bodyPr/>
          <a:lstStyle/>
          <a:p>
            <a:r>
              <a:rPr lang="en-US" dirty="0"/>
              <a:t>The Methods</a:t>
            </a:r>
          </a:p>
        </p:txBody>
      </p:sp>
      <p:sp>
        <p:nvSpPr>
          <p:cNvPr id="3" name="Content Placeholder 2">
            <a:extLst>
              <a:ext uri="{FF2B5EF4-FFF2-40B4-BE49-F238E27FC236}">
                <a16:creationId xmlns:a16="http://schemas.microsoft.com/office/drawing/2014/main" id="{E2091F2C-F292-9440-917E-57AA3F53E078}"/>
              </a:ext>
            </a:extLst>
          </p:cNvPr>
          <p:cNvSpPr>
            <a:spLocks noGrp="1"/>
          </p:cNvSpPr>
          <p:nvPr>
            <p:ph idx="1"/>
          </p:nvPr>
        </p:nvSpPr>
        <p:spPr/>
        <p:txBody>
          <a:bodyPr>
            <a:normAutofit fontScale="92500" lnSpcReduction="20000"/>
          </a:bodyPr>
          <a:lstStyle/>
          <a:p>
            <a:pPr marL="0" indent="0">
              <a:buNone/>
            </a:pPr>
            <a:r>
              <a:rPr lang="en-US" b="1" dirty="0"/>
              <a:t>Participants provided with a case scenario:</a:t>
            </a:r>
          </a:p>
          <a:p>
            <a:pPr marL="1731097" lvl="1" indent="-914400">
              <a:buFont typeface="+mj-lt"/>
              <a:buAutoNum type="arabicPeriod"/>
            </a:pPr>
            <a:r>
              <a:rPr lang="en-US" dirty="0"/>
              <a:t>Standardized topic with clear population and intervention concept blocks (based on a published SR with 10 included studies)</a:t>
            </a:r>
          </a:p>
          <a:p>
            <a:pPr marL="1731097" lvl="1" indent="-914400">
              <a:buFont typeface="+mj-lt"/>
              <a:buAutoNum type="arabicPeriod"/>
            </a:pPr>
            <a:r>
              <a:rPr lang="en-US" dirty="0"/>
              <a:t>Researcher requests:</a:t>
            </a:r>
          </a:p>
          <a:p>
            <a:pPr marL="2445706" lvl="2" indent="-914400">
              <a:buFont typeface="Courier New" panose="02070309020205020404" pitchFamily="49" charset="0"/>
              <a:buChar char="o"/>
            </a:pPr>
            <a:r>
              <a:rPr lang="en-US" dirty="0"/>
              <a:t>Limit search to the last 10 years</a:t>
            </a:r>
          </a:p>
          <a:p>
            <a:pPr marL="2445706" lvl="2" indent="-914400">
              <a:buFont typeface="Courier New" panose="02070309020205020404" pitchFamily="49" charset="0"/>
              <a:buChar char="o"/>
            </a:pPr>
            <a:r>
              <a:rPr lang="en-US" dirty="0"/>
              <a:t>Limit search to Human studies</a:t>
            </a:r>
          </a:p>
          <a:p>
            <a:pPr marL="2445706" lvl="2" indent="-914400">
              <a:buFont typeface="Courier New" panose="02070309020205020404" pitchFamily="49" charset="0"/>
              <a:buChar char="o"/>
            </a:pPr>
            <a:r>
              <a:rPr lang="en-US" dirty="0"/>
              <a:t>Particular outcomes of interest</a:t>
            </a:r>
          </a:p>
          <a:p>
            <a:pPr marL="1731097" lvl="1" indent="-914400">
              <a:buFont typeface="+mj-lt"/>
              <a:buAutoNum type="arabicPeriod"/>
            </a:pPr>
            <a:r>
              <a:rPr lang="en-US" dirty="0">
                <a:solidFill>
                  <a:schemeClr val="bg1">
                    <a:lumMod val="75000"/>
                  </a:schemeClr>
                </a:solidFill>
              </a:rPr>
              <a:t>Three sentinel articles that fit inclusion criteria (3 of the 10 included studies from the published SR)</a:t>
            </a:r>
          </a:p>
        </p:txBody>
      </p:sp>
    </p:spTree>
    <p:extLst>
      <p:ext uri="{BB962C8B-B14F-4D97-AF65-F5344CB8AC3E}">
        <p14:creationId xmlns:p14="http://schemas.microsoft.com/office/powerpoint/2010/main" val="4559425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1AE8DD-2587-3046-B5A5-BB9D0A9A3A83}"/>
              </a:ext>
            </a:extLst>
          </p:cNvPr>
          <p:cNvSpPr>
            <a:spLocks noGrp="1"/>
          </p:cNvSpPr>
          <p:nvPr>
            <p:ph type="title"/>
          </p:nvPr>
        </p:nvSpPr>
        <p:spPr>
          <a:xfrm>
            <a:off x="2176272" y="411957"/>
            <a:ext cx="13993368" cy="1714500"/>
          </a:xfrm>
        </p:spPr>
        <p:txBody>
          <a:bodyPr/>
          <a:lstStyle/>
          <a:p>
            <a:r>
              <a:rPr lang="en-US" dirty="0"/>
              <a:t>The Methods</a:t>
            </a:r>
          </a:p>
        </p:txBody>
      </p:sp>
      <p:sp>
        <p:nvSpPr>
          <p:cNvPr id="3" name="Content Placeholder 2">
            <a:extLst>
              <a:ext uri="{FF2B5EF4-FFF2-40B4-BE49-F238E27FC236}">
                <a16:creationId xmlns:a16="http://schemas.microsoft.com/office/drawing/2014/main" id="{E2091F2C-F292-9440-917E-57AA3F53E078}"/>
              </a:ext>
            </a:extLst>
          </p:cNvPr>
          <p:cNvSpPr>
            <a:spLocks noGrp="1"/>
          </p:cNvSpPr>
          <p:nvPr>
            <p:ph idx="1"/>
          </p:nvPr>
        </p:nvSpPr>
        <p:spPr/>
        <p:txBody>
          <a:bodyPr>
            <a:normAutofit fontScale="92500" lnSpcReduction="20000"/>
          </a:bodyPr>
          <a:lstStyle/>
          <a:p>
            <a:pPr marL="0" indent="0">
              <a:buNone/>
            </a:pPr>
            <a:r>
              <a:rPr lang="en-US" b="1" dirty="0"/>
              <a:t>Participants provided with a case scenario:</a:t>
            </a:r>
          </a:p>
          <a:p>
            <a:pPr marL="1731097" lvl="1" indent="-914400">
              <a:buFont typeface="+mj-lt"/>
              <a:buAutoNum type="arabicPeriod"/>
            </a:pPr>
            <a:r>
              <a:rPr lang="en-US" dirty="0"/>
              <a:t>Standardized topic with clear population and intervention concept blocks (based on a published SR with 10 included studies)</a:t>
            </a:r>
          </a:p>
          <a:p>
            <a:pPr marL="1731097" lvl="1" indent="-914400">
              <a:buFont typeface="+mj-lt"/>
              <a:buAutoNum type="arabicPeriod"/>
            </a:pPr>
            <a:r>
              <a:rPr lang="en-US" dirty="0"/>
              <a:t>Researcher requests:</a:t>
            </a:r>
          </a:p>
          <a:p>
            <a:pPr marL="2445706" lvl="2" indent="-914400">
              <a:buFont typeface="Courier New" panose="02070309020205020404" pitchFamily="49" charset="0"/>
              <a:buChar char="o"/>
            </a:pPr>
            <a:r>
              <a:rPr lang="en-US" dirty="0"/>
              <a:t>Limit search to the last 10 years</a:t>
            </a:r>
          </a:p>
          <a:p>
            <a:pPr marL="2445706" lvl="2" indent="-914400">
              <a:buFont typeface="Courier New" panose="02070309020205020404" pitchFamily="49" charset="0"/>
              <a:buChar char="o"/>
            </a:pPr>
            <a:r>
              <a:rPr lang="en-US" dirty="0"/>
              <a:t>Limit search to Human studies</a:t>
            </a:r>
          </a:p>
          <a:p>
            <a:pPr marL="2445706" lvl="2" indent="-914400">
              <a:buFont typeface="Courier New" panose="02070309020205020404" pitchFamily="49" charset="0"/>
              <a:buChar char="o"/>
            </a:pPr>
            <a:r>
              <a:rPr lang="en-US" dirty="0"/>
              <a:t>Particular outcomes of interest</a:t>
            </a:r>
          </a:p>
          <a:p>
            <a:pPr marL="1731097" lvl="1" indent="-914400">
              <a:buFont typeface="+mj-lt"/>
              <a:buAutoNum type="arabicPeriod"/>
            </a:pPr>
            <a:r>
              <a:rPr lang="en-US" dirty="0"/>
              <a:t>Three sentinel articles that fit inclusion criteria (3 of the 10 included studies from the published SR)</a:t>
            </a:r>
          </a:p>
        </p:txBody>
      </p:sp>
    </p:spTree>
    <p:extLst>
      <p:ext uri="{BB962C8B-B14F-4D97-AF65-F5344CB8AC3E}">
        <p14:creationId xmlns:p14="http://schemas.microsoft.com/office/powerpoint/2010/main" val="12728516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1AE8DD-2587-3046-B5A5-BB9D0A9A3A83}"/>
              </a:ext>
            </a:extLst>
          </p:cNvPr>
          <p:cNvSpPr>
            <a:spLocks noGrp="1"/>
          </p:cNvSpPr>
          <p:nvPr>
            <p:ph type="title"/>
          </p:nvPr>
        </p:nvSpPr>
        <p:spPr>
          <a:xfrm>
            <a:off x="2176272" y="411957"/>
            <a:ext cx="13993368" cy="1714500"/>
          </a:xfrm>
        </p:spPr>
        <p:txBody>
          <a:bodyPr/>
          <a:lstStyle/>
          <a:p>
            <a:r>
              <a:rPr lang="en-US" dirty="0"/>
              <a:t>The Methods</a:t>
            </a:r>
          </a:p>
        </p:txBody>
      </p:sp>
      <p:sp>
        <p:nvSpPr>
          <p:cNvPr id="3" name="Content Placeholder 2">
            <a:extLst>
              <a:ext uri="{FF2B5EF4-FFF2-40B4-BE49-F238E27FC236}">
                <a16:creationId xmlns:a16="http://schemas.microsoft.com/office/drawing/2014/main" id="{E2091F2C-F292-9440-917E-57AA3F53E078}"/>
              </a:ext>
            </a:extLst>
          </p:cNvPr>
          <p:cNvSpPr>
            <a:spLocks noGrp="1"/>
          </p:cNvSpPr>
          <p:nvPr>
            <p:ph idx="1"/>
          </p:nvPr>
        </p:nvSpPr>
        <p:spPr/>
        <p:txBody>
          <a:bodyPr>
            <a:normAutofit fontScale="85000" lnSpcReduction="20000"/>
          </a:bodyPr>
          <a:lstStyle/>
          <a:p>
            <a:pPr marL="0" indent="0">
              <a:buNone/>
            </a:pPr>
            <a:r>
              <a:rPr lang="en-US" b="1" dirty="0"/>
              <a:t>Assignment Instructions:</a:t>
            </a:r>
          </a:p>
          <a:p>
            <a:pPr marL="0" indent="0">
              <a:buNone/>
            </a:pPr>
            <a:endParaRPr lang="en-US" b="1" dirty="0"/>
          </a:p>
          <a:p>
            <a:pPr marL="0" indent="0">
              <a:buNone/>
            </a:pPr>
            <a:r>
              <a:rPr lang="en-US" dirty="0"/>
              <a:t>“Create a </a:t>
            </a:r>
            <a:r>
              <a:rPr lang="en-US" b="1" dirty="0">
                <a:solidFill>
                  <a:srgbClr val="C00000"/>
                </a:solidFill>
              </a:rPr>
              <a:t>replicable search </a:t>
            </a:r>
            <a:r>
              <a:rPr lang="en-US" dirty="0"/>
              <a:t>strategy </a:t>
            </a:r>
            <a:r>
              <a:rPr lang="en-US" b="1" dirty="0">
                <a:solidFill>
                  <a:srgbClr val="C00000"/>
                </a:solidFill>
              </a:rPr>
              <a:t>using PubMed </a:t>
            </a:r>
            <a:r>
              <a:rPr lang="en-US" dirty="0"/>
              <a:t>for the systematic review topic and scenario listed below. </a:t>
            </a:r>
            <a:r>
              <a:rPr lang="en-US" b="1" dirty="0">
                <a:solidFill>
                  <a:srgbClr val="C00000"/>
                </a:solidFill>
              </a:rPr>
              <a:t>Use the information provided at your discretion</a:t>
            </a:r>
            <a:r>
              <a:rPr lang="en-US" b="1" dirty="0"/>
              <a:t> </a:t>
            </a:r>
            <a:r>
              <a:rPr lang="en-US" dirty="0"/>
              <a:t>as you formulate your search; for example, if the research team wants to limit to English language studies but you don’t feel that’s appropriate, you don’t need to do so in your search.”</a:t>
            </a:r>
          </a:p>
          <a:p>
            <a:pPr marL="0" indent="0">
              <a:buNone/>
            </a:pPr>
            <a:endParaRPr lang="en-US" dirty="0"/>
          </a:p>
          <a:p>
            <a:pPr marL="0" indent="0">
              <a:buNone/>
            </a:pPr>
            <a:r>
              <a:rPr lang="en-US" b="1" dirty="0"/>
              <a:t>Submit: </a:t>
            </a:r>
            <a:r>
              <a:rPr lang="en-US" dirty="0"/>
              <a:t>Search Strategy, Number of results</a:t>
            </a:r>
          </a:p>
        </p:txBody>
      </p:sp>
    </p:spTree>
    <p:extLst>
      <p:ext uri="{BB962C8B-B14F-4D97-AF65-F5344CB8AC3E}">
        <p14:creationId xmlns:p14="http://schemas.microsoft.com/office/powerpoint/2010/main" val="31996512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1AE8DD-2587-3046-B5A5-BB9D0A9A3A83}"/>
              </a:ext>
            </a:extLst>
          </p:cNvPr>
          <p:cNvSpPr>
            <a:spLocks noGrp="1"/>
          </p:cNvSpPr>
          <p:nvPr>
            <p:ph type="title"/>
          </p:nvPr>
        </p:nvSpPr>
        <p:spPr>
          <a:xfrm>
            <a:off x="2176272" y="411957"/>
            <a:ext cx="13993368" cy="1714500"/>
          </a:xfrm>
        </p:spPr>
        <p:txBody>
          <a:bodyPr/>
          <a:lstStyle/>
          <a:p>
            <a:r>
              <a:rPr lang="en-US" dirty="0"/>
              <a:t>The Methods</a:t>
            </a:r>
          </a:p>
        </p:txBody>
      </p:sp>
      <p:sp>
        <p:nvSpPr>
          <p:cNvPr id="3" name="Content Placeholder 2">
            <a:extLst>
              <a:ext uri="{FF2B5EF4-FFF2-40B4-BE49-F238E27FC236}">
                <a16:creationId xmlns:a16="http://schemas.microsoft.com/office/drawing/2014/main" id="{E2091F2C-F292-9440-917E-57AA3F53E078}"/>
              </a:ext>
            </a:extLst>
          </p:cNvPr>
          <p:cNvSpPr>
            <a:spLocks noGrp="1"/>
          </p:cNvSpPr>
          <p:nvPr>
            <p:ph idx="1"/>
          </p:nvPr>
        </p:nvSpPr>
        <p:spPr/>
        <p:txBody>
          <a:bodyPr>
            <a:normAutofit/>
          </a:bodyPr>
          <a:lstStyle/>
          <a:p>
            <a:pPr marL="0" indent="0">
              <a:buNone/>
            </a:pPr>
            <a:r>
              <a:rPr lang="en-US" b="1" dirty="0"/>
              <a:t>Instructors reviewed submitted draft strategies for:</a:t>
            </a:r>
          </a:p>
          <a:p>
            <a:pPr lvl="1">
              <a:buFont typeface="Arial" panose="020B0604020202020204" pitchFamily="34" charset="0"/>
              <a:buChar char="•"/>
            </a:pPr>
            <a:r>
              <a:rPr lang="en-US" dirty="0"/>
              <a:t>Replicability</a:t>
            </a:r>
          </a:p>
          <a:p>
            <a:pPr lvl="1">
              <a:buFont typeface="Arial" panose="020B0604020202020204" pitchFamily="34" charset="0"/>
              <a:buChar char="•"/>
            </a:pPr>
            <a:r>
              <a:rPr lang="en-US" dirty="0"/>
              <a:t>Application of Limits</a:t>
            </a:r>
          </a:p>
          <a:p>
            <a:pPr lvl="1">
              <a:buFont typeface="Arial" panose="020B0604020202020204" pitchFamily="34" charset="0"/>
              <a:buChar char="•"/>
            </a:pPr>
            <a:r>
              <a:rPr lang="en-US" dirty="0"/>
              <a:t>Retrieval of 3 sentinel articles provided</a:t>
            </a:r>
          </a:p>
          <a:p>
            <a:pPr lvl="1">
              <a:buFont typeface="Arial" panose="020B0604020202020204" pitchFamily="34" charset="0"/>
              <a:buChar char="•"/>
            </a:pPr>
            <a:r>
              <a:rPr lang="en-US" dirty="0"/>
              <a:t>Retrieval of 10 included studies from published SR</a:t>
            </a:r>
          </a:p>
          <a:p>
            <a:pPr lvl="2">
              <a:buFont typeface="Arial" panose="020B0604020202020204" pitchFamily="34" charset="0"/>
              <a:buChar char="•"/>
            </a:pPr>
            <a:r>
              <a:rPr lang="en-US" dirty="0"/>
              <a:t>PMIDs for identified articles and missed articles</a:t>
            </a:r>
          </a:p>
        </p:txBody>
      </p:sp>
    </p:spTree>
    <p:extLst>
      <p:ext uri="{BB962C8B-B14F-4D97-AF65-F5344CB8AC3E}">
        <p14:creationId xmlns:p14="http://schemas.microsoft.com/office/powerpoint/2010/main" val="17497037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C5322B-5341-524B-98C2-80BF7631E652}"/>
              </a:ext>
            </a:extLst>
          </p:cNvPr>
          <p:cNvSpPr>
            <a:spLocks noGrp="1"/>
          </p:cNvSpPr>
          <p:nvPr>
            <p:ph type="title"/>
          </p:nvPr>
        </p:nvSpPr>
        <p:spPr>
          <a:xfrm>
            <a:off x="2176272" y="411957"/>
            <a:ext cx="13932408" cy="1714500"/>
          </a:xfrm>
        </p:spPr>
        <p:txBody>
          <a:bodyPr/>
          <a:lstStyle/>
          <a:p>
            <a:r>
              <a:rPr lang="en-US" dirty="0"/>
              <a:t>IMPORTANT!</a:t>
            </a:r>
          </a:p>
        </p:txBody>
      </p:sp>
      <p:sp>
        <p:nvSpPr>
          <p:cNvPr id="3" name="Content Placeholder 2">
            <a:extLst>
              <a:ext uri="{FF2B5EF4-FFF2-40B4-BE49-F238E27FC236}">
                <a16:creationId xmlns:a16="http://schemas.microsoft.com/office/drawing/2014/main" id="{AA143F6C-EC2C-2046-995F-D5EA30F69292}"/>
              </a:ext>
            </a:extLst>
          </p:cNvPr>
          <p:cNvSpPr>
            <a:spLocks noGrp="1"/>
          </p:cNvSpPr>
          <p:nvPr>
            <p:ph idx="1"/>
          </p:nvPr>
        </p:nvSpPr>
        <p:spPr/>
        <p:txBody>
          <a:bodyPr>
            <a:normAutofit/>
          </a:bodyPr>
          <a:lstStyle/>
          <a:p>
            <a:pPr marL="0" indent="0">
              <a:buNone/>
            </a:pPr>
            <a:r>
              <a:rPr lang="en-US" b="1" dirty="0"/>
              <a:t>Good to know (aka limitations):</a:t>
            </a:r>
          </a:p>
          <a:p>
            <a:pPr lvl="1">
              <a:buFont typeface="Arial" panose="020B0604020202020204" pitchFamily="34" charset="0"/>
              <a:buChar char="•"/>
            </a:pPr>
            <a:r>
              <a:rPr lang="en-US" dirty="0"/>
              <a:t>Searches are DRAFTS; done in 2 weeks</a:t>
            </a:r>
          </a:p>
          <a:p>
            <a:pPr lvl="1">
              <a:buFont typeface="Arial" panose="020B0604020202020204" pitchFamily="34" charset="0"/>
              <a:buChar char="•"/>
            </a:pPr>
            <a:r>
              <a:rPr lang="en-US" dirty="0"/>
              <a:t>Results guide in-person discussions</a:t>
            </a:r>
          </a:p>
          <a:p>
            <a:pPr lvl="1">
              <a:buFont typeface="Arial" panose="020B0604020202020204" pitchFamily="34" charset="0"/>
              <a:buChar char="•"/>
            </a:pPr>
            <a:r>
              <a:rPr lang="en-US" dirty="0"/>
              <a:t>Cohort search analysis is used as an instructional exercise</a:t>
            </a:r>
          </a:p>
        </p:txBody>
      </p:sp>
    </p:spTree>
    <p:extLst>
      <p:ext uri="{BB962C8B-B14F-4D97-AF65-F5344CB8AC3E}">
        <p14:creationId xmlns:p14="http://schemas.microsoft.com/office/powerpoint/2010/main" val="25787403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F2A5CD2-49BE-F343-88B4-A70FE160FF66}"/>
              </a:ext>
            </a:extLst>
          </p:cNvPr>
          <p:cNvPicPr>
            <a:picLocks noChangeAspect="1"/>
          </p:cNvPicPr>
          <p:nvPr/>
        </p:nvPicPr>
        <p:blipFill>
          <a:blip r:embed="rId3"/>
          <a:stretch>
            <a:fillRect/>
          </a:stretch>
        </p:blipFill>
        <p:spPr>
          <a:xfrm>
            <a:off x="-1" y="2314574"/>
            <a:ext cx="8688699" cy="7972426"/>
          </a:xfrm>
          <a:prstGeom prst="rect">
            <a:avLst/>
          </a:prstGeom>
          <a:ln>
            <a:noFill/>
          </a:ln>
          <a:effectLst>
            <a:softEdge rad="63500"/>
          </a:effectLst>
        </p:spPr>
      </p:pic>
      <p:sp>
        <p:nvSpPr>
          <p:cNvPr id="2" name="Title 1">
            <a:extLst>
              <a:ext uri="{FF2B5EF4-FFF2-40B4-BE49-F238E27FC236}">
                <a16:creationId xmlns:a16="http://schemas.microsoft.com/office/drawing/2014/main" id="{150FC0C8-202B-6B45-9777-975C188F7400}"/>
              </a:ext>
            </a:extLst>
          </p:cNvPr>
          <p:cNvSpPr>
            <a:spLocks noGrp="1"/>
          </p:cNvSpPr>
          <p:nvPr>
            <p:ph type="title"/>
          </p:nvPr>
        </p:nvSpPr>
        <p:spPr>
          <a:xfrm>
            <a:off x="2176272" y="411957"/>
            <a:ext cx="14191488" cy="1714500"/>
          </a:xfrm>
        </p:spPr>
        <p:txBody>
          <a:bodyPr/>
          <a:lstStyle/>
          <a:p>
            <a:r>
              <a:rPr lang="en-US" dirty="0"/>
              <a:t>How replicable are strategies?</a:t>
            </a:r>
          </a:p>
        </p:txBody>
      </p:sp>
      <p:sp>
        <p:nvSpPr>
          <p:cNvPr id="3" name="Content Placeholder 2">
            <a:extLst>
              <a:ext uri="{FF2B5EF4-FFF2-40B4-BE49-F238E27FC236}">
                <a16:creationId xmlns:a16="http://schemas.microsoft.com/office/drawing/2014/main" id="{4AF0CBF7-1538-354A-8E09-BA98961983C3}"/>
              </a:ext>
            </a:extLst>
          </p:cNvPr>
          <p:cNvSpPr>
            <a:spLocks noGrp="1"/>
          </p:cNvSpPr>
          <p:nvPr>
            <p:ph idx="1"/>
          </p:nvPr>
        </p:nvSpPr>
        <p:spPr>
          <a:xfrm>
            <a:off x="8255000" y="2806706"/>
            <a:ext cx="9220200" cy="6925868"/>
          </a:xfrm>
        </p:spPr>
        <p:txBody>
          <a:bodyPr>
            <a:normAutofit lnSpcReduction="10000"/>
          </a:bodyPr>
          <a:lstStyle/>
          <a:p>
            <a:pPr marL="0" indent="0">
              <a:buNone/>
            </a:pPr>
            <a:r>
              <a:rPr lang="en-US" sz="7100" b="1" dirty="0"/>
              <a:t>Replicability</a:t>
            </a:r>
            <a:r>
              <a:rPr lang="en-US" dirty="0"/>
              <a:t> </a:t>
            </a:r>
          </a:p>
          <a:p>
            <a:r>
              <a:rPr lang="en-US" dirty="0"/>
              <a:t>N= 79</a:t>
            </a:r>
          </a:p>
          <a:p>
            <a:r>
              <a:rPr lang="en-US" dirty="0"/>
              <a:t>Difficult to define</a:t>
            </a:r>
          </a:p>
          <a:p>
            <a:r>
              <a:rPr lang="en-US" dirty="0"/>
              <a:t>Generous definitions due to draft search status</a:t>
            </a:r>
          </a:p>
          <a:p>
            <a:r>
              <a:rPr lang="en-US" dirty="0"/>
              <a:t>Multiple reasons for non-replicable strategies</a:t>
            </a:r>
          </a:p>
        </p:txBody>
      </p:sp>
    </p:spTree>
    <p:extLst>
      <p:ext uri="{BB962C8B-B14F-4D97-AF65-F5344CB8AC3E}">
        <p14:creationId xmlns:p14="http://schemas.microsoft.com/office/powerpoint/2010/main" val="31489941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520526B-DF6D-DE42-AE01-D37F79EEB955}"/>
              </a:ext>
            </a:extLst>
          </p:cNvPr>
          <p:cNvPicPr>
            <a:picLocks noChangeAspect="1"/>
          </p:cNvPicPr>
          <p:nvPr/>
        </p:nvPicPr>
        <p:blipFill>
          <a:blip r:embed="rId2"/>
          <a:stretch>
            <a:fillRect/>
          </a:stretch>
        </p:blipFill>
        <p:spPr>
          <a:xfrm>
            <a:off x="-1" y="2300286"/>
            <a:ext cx="8915401" cy="7986714"/>
          </a:xfrm>
          <a:prstGeom prst="rect">
            <a:avLst/>
          </a:prstGeom>
          <a:ln>
            <a:noFill/>
          </a:ln>
          <a:effectLst>
            <a:softEdge rad="63500"/>
          </a:effectLst>
        </p:spPr>
      </p:pic>
      <p:sp>
        <p:nvSpPr>
          <p:cNvPr id="2" name="Title 1">
            <a:extLst>
              <a:ext uri="{FF2B5EF4-FFF2-40B4-BE49-F238E27FC236}">
                <a16:creationId xmlns:a16="http://schemas.microsoft.com/office/drawing/2014/main" id="{150FC0C8-202B-6B45-9777-975C188F7400}"/>
              </a:ext>
            </a:extLst>
          </p:cNvPr>
          <p:cNvSpPr>
            <a:spLocks noGrp="1"/>
          </p:cNvSpPr>
          <p:nvPr>
            <p:ph type="title"/>
          </p:nvPr>
        </p:nvSpPr>
        <p:spPr>
          <a:xfrm>
            <a:off x="2176272" y="411957"/>
            <a:ext cx="14191488" cy="1714500"/>
          </a:xfrm>
        </p:spPr>
        <p:txBody>
          <a:bodyPr/>
          <a:lstStyle/>
          <a:p>
            <a:r>
              <a:rPr lang="en-US" dirty="0"/>
              <a:t>Which limits do searchers apply?</a:t>
            </a:r>
          </a:p>
        </p:txBody>
      </p:sp>
      <p:sp>
        <p:nvSpPr>
          <p:cNvPr id="3" name="Content Placeholder 2">
            <a:extLst>
              <a:ext uri="{FF2B5EF4-FFF2-40B4-BE49-F238E27FC236}">
                <a16:creationId xmlns:a16="http://schemas.microsoft.com/office/drawing/2014/main" id="{4AF0CBF7-1538-354A-8E09-BA98961983C3}"/>
              </a:ext>
            </a:extLst>
          </p:cNvPr>
          <p:cNvSpPr>
            <a:spLocks noGrp="1"/>
          </p:cNvSpPr>
          <p:nvPr>
            <p:ph idx="1"/>
          </p:nvPr>
        </p:nvSpPr>
        <p:spPr>
          <a:xfrm>
            <a:off x="8915400" y="2949179"/>
            <a:ext cx="8458200" cy="6788945"/>
          </a:xfrm>
        </p:spPr>
        <p:txBody>
          <a:bodyPr>
            <a:normAutofit lnSpcReduction="10000"/>
          </a:bodyPr>
          <a:lstStyle/>
          <a:p>
            <a:pPr marL="0" indent="0">
              <a:buNone/>
            </a:pPr>
            <a:r>
              <a:rPr lang="en-US" sz="7100" b="1" dirty="0"/>
              <a:t>Date limit </a:t>
            </a:r>
            <a:endParaRPr lang="en-US" dirty="0"/>
          </a:p>
          <a:p>
            <a:r>
              <a:rPr lang="en-US" dirty="0"/>
              <a:t>10 year limit requested by scenario team</a:t>
            </a:r>
          </a:p>
          <a:p>
            <a:r>
              <a:rPr lang="en-US" dirty="0"/>
              <a:t>Not required to comply</a:t>
            </a:r>
          </a:p>
          <a:p>
            <a:pPr lvl="1"/>
            <a:r>
              <a:rPr lang="en-US" dirty="0"/>
              <a:t>“Last 10 years”</a:t>
            </a:r>
          </a:p>
          <a:p>
            <a:pPr lvl="1"/>
            <a:r>
              <a:rPr lang="en-US" dirty="0"/>
              <a:t>Custom Date range</a:t>
            </a:r>
          </a:p>
          <a:p>
            <a:pPr lvl="1"/>
            <a:r>
              <a:rPr lang="en-US" dirty="0"/>
              <a:t>Others</a:t>
            </a:r>
          </a:p>
        </p:txBody>
      </p:sp>
    </p:spTree>
    <p:extLst>
      <p:ext uri="{BB962C8B-B14F-4D97-AF65-F5344CB8AC3E}">
        <p14:creationId xmlns:p14="http://schemas.microsoft.com/office/powerpoint/2010/main" val="22076340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0FC0C8-202B-6B45-9777-975C188F7400}"/>
              </a:ext>
            </a:extLst>
          </p:cNvPr>
          <p:cNvSpPr>
            <a:spLocks noGrp="1"/>
          </p:cNvSpPr>
          <p:nvPr>
            <p:ph type="title"/>
          </p:nvPr>
        </p:nvSpPr>
        <p:spPr>
          <a:xfrm>
            <a:off x="2176272" y="411957"/>
            <a:ext cx="14191488" cy="1714500"/>
          </a:xfrm>
        </p:spPr>
        <p:txBody>
          <a:bodyPr/>
          <a:lstStyle/>
          <a:p>
            <a:r>
              <a:rPr lang="en-US" dirty="0"/>
              <a:t>Which limits do searchers apply?</a:t>
            </a:r>
          </a:p>
        </p:txBody>
      </p:sp>
      <p:sp>
        <p:nvSpPr>
          <p:cNvPr id="3" name="Content Placeholder 2">
            <a:extLst>
              <a:ext uri="{FF2B5EF4-FFF2-40B4-BE49-F238E27FC236}">
                <a16:creationId xmlns:a16="http://schemas.microsoft.com/office/drawing/2014/main" id="{4AF0CBF7-1538-354A-8E09-BA98961983C3}"/>
              </a:ext>
            </a:extLst>
          </p:cNvPr>
          <p:cNvSpPr>
            <a:spLocks noGrp="1"/>
          </p:cNvSpPr>
          <p:nvPr>
            <p:ph idx="1"/>
          </p:nvPr>
        </p:nvSpPr>
        <p:spPr>
          <a:xfrm>
            <a:off x="8915400" y="2705104"/>
            <a:ext cx="9067800" cy="7277095"/>
          </a:xfrm>
        </p:spPr>
        <p:txBody>
          <a:bodyPr>
            <a:normAutofit/>
          </a:bodyPr>
          <a:lstStyle/>
          <a:p>
            <a:pPr marL="0" indent="0">
              <a:buNone/>
            </a:pPr>
            <a:r>
              <a:rPr lang="en-US" sz="7100" b="1" dirty="0"/>
              <a:t>Human Limit</a:t>
            </a:r>
          </a:p>
          <a:p>
            <a:pPr marL="1429219" lvl="2" indent="0">
              <a:buNone/>
            </a:pPr>
            <a:r>
              <a:rPr lang="en-US" sz="6000" dirty="0"/>
              <a:t>No</a:t>
            </a:r>
          </a:p>
          <a:p>
            <a:pPr marL="1429219" lvl="2" indent="0">
              <a:buNone/>
            </a:pPr>
            <a:r>
              <a:rPr lang="en-US" sz="6000" dirty="0"/>
              <a:t>Other</a:t>
            </a:r>
          </a:p>
          <a:p>
            <a:pPr marL="1429219" lvl="2" indent="0">
              <a:buNone/>
            </a:pPr>
            <a:r>
              <a:rPr lang="en-US" sz="6000" dirty="0"/>
              <a:t>Yes - Cochrane Human limit (NOT NOT)</a:t>
            </a:r>
          </a:p>
          <a:p>
            <a:pPr marL="1429219" lvl="2" indent="0">
              <a:buNone/>
            </a:pPr>
            <a:r>
              <a:rPr lang="en-US" sz="6000" dirty="0"/>
              <a:t>Yes - Humans[</a:t>
            </a:r>
            <a:r>
              <a:rPr lang="en-US" sz="6000" dirty="0" err="1"/>
              <a:t>MeSH</a:t>
            </a:r>
            <a:r>
              <a:rPr lang="en-US" sz="6000" dirty="0"/>
              <a:t>]</a:t>
            </a:r>
          </a:p>
          <a:p>
            <a:pPr marL="0" indent="0">
              <a:buNone/>
            </a:pPr>
            <a:endParaRPr lang="en-US" dirty="0"/>
          </a:p>
        </p:txBody>
      </p:sp>
      <p:sp>
        <p:nvSpPr>
          <p:cNvPr id="8" name="Oval 7">
            <a:extLst>
              <a:ext uri="{FF2B5EF4-FFF2-40B4-BE49-F238E27FC236}">
                <a16:creationId xmlns:a16="http://schemas.microsoft.com/office/drawing/2014/main" id="{AF5099F7-5B5F-5843-8B03-4F09C7F4E283}"/>
              </a:ext>
            </a:extLst>
          </p:cNvPr>
          <p:cNvSpPr/>
          <p:nvPr/>
        </p:nvSpPr>
        <p:spPr>
          <a:xfrm>
            <a:off x="9272016" y="4114800"/>
            <a:ext cx="889000" cy="863600"/>
          </a:xfrm>
          <a:prstGeom prst="ellipse">
            <a:avLst/>
          </a:prstGeom>
          <a:solidFill>
            <a:srgbClr val="042D5E"/>
          </a:solidFill>
          <a:ln>
            <a:solidFill>
              <a:srgbClr val="042D5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562F9B17-BC6B-5040-BE16-B6C0F2438B98}"/>
              </a:ext>
            </a:extLst>
          </p:cNvPr>
          <p:cNvSpPr/>
          <p:nvPr/>
        </p:nvSpPr>
        <p:spPr>
          <a:xfrm>
            <a:off x="9272016" y="5125247"/>
            <a:ext cx="889000" cy="863600"/>
          </a:xfrm>
          <a:prstGeom prst="ellipse">
            <a:avLst/>
          </a:prstGeom>
          <a:solidFill>
            <a:srgbClr val="FFCF08"/>
          </a:solidFill>
          <a:ln>
            <a:solidFill>
              <a:srgbClr val="FFCF0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9549AD64-4600-0448-93A8-206524353CE3}"/>
              </a:ext>
            </a:extLst>
          </p:cNvPr>
          <p:cNvSpPr/>
          <p:nvPr/>
        </p:nvSpPr>
        <p:spPr>
          <a:xfrm>
            <a:off x="9272016" y="6262693"/>
            <a:ext cx="889000" cy="863600"/>
          </a:xfrm>
          <a:prstGeom prst="ellipse">
            <a:avLst/>
          </a:prstGeom>
          <a:solidFill>
            <a:srgbClr val="7E9BC8"/>
          </a:solidFill>
          <a:ln>
            <a:solidFill>
              <a:srgbClr val="7E9BC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C873CE1F-F743-104C-AA99-4E7036C2AEFC}"/>
              </a:ext>
            </a:extLst>
          </p:cNvPr>
          <p:cNvSpPr/>
          <p:nvPr/>
        </p:nvSpPr>
        <p:spPr>
          <a:xfrm>
            <a:off x="9272016" y="8187540"/>
            <a:ext cx="889000" cy="863600"/>
          </a:xfrm>
          <a:prstGeom prst="ellipse">
            <a:avLst/>
          </a:prstGeom>
          <a:solidFill>
            <a:srgbClr val="B5C1DA"/>
          </a:solidFill>
          <a:ln>
            <a:solidFill>
              <a:srgbClr val="B5C1D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5A52E45F-2BAE-954A-8193-B12AFFEB393A}"/>
              </a:ext>
            </a:extLst>
          </p:cNvPr>
          <p:cNvPicPr>
            <a:picLocks noChangeAspect="1"/>
          </p:cNvPicPr>
          <p:nvPr/>
        </p:nvPicPr>
        <p:blipFill>
          <a:blip r:embed="rId2"/>
          <a:stretch>
            <a:fillRect/>
          </a:stretch>
        </p:blipFill>
        <p:spPr>
          <a:xfrm>
            <a:off x="21081" y="2299496"/>
            <a:ext cx="8694293" cy="7964593"/>
          </a:xfrm>
          <a:prstGeom prst="rect">
            <a:avLst/>
          </a:prstGeom>
          <a:effectLst>
            <a:softEdge rad="63500"/>
          </a:effectLst>
        </p:spPr>
      </p:pic>
    </p:spTree>
    <p:extLst>
      <p:ext uri="{BB962C8B-B14F-4D97-AF65-F5344CB8AC3E}">
        <p14:creationId xmlns:p14="http://schemas.microsoft.com/office/powerpoint/2010/main" val="26376232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0FC0C8-202B-6B45-9777-975C188F7400}"/>
              </a:ext>
            </a:extLst>
          </p:cNvPr>
          <p:cNvSpPr>
            <a:spLocks noGrp="1"/>
          </p:cNvSpPr>
          <p:nvPr>
            <p:ph type="title"/>
          </p:nvPr>
        </p:nvSpPr>
        <p:spPr>
          <a:xfrm>
            <a:off x="2176272" y="411957"/>
            <a:ext cx="14191488" cy="1714500"/>
          </a:xfrm>
        </p:spPr>
        <p:txBody>
          <a:bodyPr/>
          <a:lstStyle/>
          <a:p>
            <a:r>
              <a:rPr lang="en-US" dirty="0"/>
              <a:t>Which limits do searchers apply?</a:t>
            </a:r>
          </a:p>
        </p:txBody>
      </p:sp>
      <p:sp>
        <p:nvSpPr>
          <p:cNvPr id="3" name="Content Placeholder 2">
            <a:extLst>
              <a:ext uri="{FF2B5EF4-FFF2-40B4-BE49-F238E27FC236}">
                <a16:creationId xmlns:a16="http://schemas.microsoft.com/office/drawing/2014/main" id="{4AF0CBF7-1538-354A-8E09-BA98961983C3}"/>
              </a:ext>
            </a:extLst>
          </p:cNvPr>
          <p:cNvSpPr>
            <a:spLocks noGrp="1"/>
          </p:cNvSpPr>
          <p:nvPr>
            <p:ph idx="1"/>
          </p:nvPr>
        </p:nvSpPr>
        <p:spPr>
          <a:xfrm>
            <a:off x="8483600" y="2968232"/>
            <a:ext cx="8940800" cy="6788945"/>
          </a:xfrm>
        </p:spPr>
        <p:txBody>
          <a:bodyPr/>
          <a:lstStyle/>
          <a:p>
            <a:pPr marL="0" indent="0">
              <a:buNone/>
            </a:pPr>
            <a:r>
              <a:rPr lang="en-US" sz="7100" b="1" dirty="0"/>
              <a:t>Included outcomes </a:t>
            </a:r>
          </a:p>
          <a:p>
            <a:r>
              <a:rPr lang="en-US" dirty="0"/>
              <a:t>Highly topic dependent</a:t>
            </a:r>
          </a:p>
          <a:p>
            <a:r>
              <a:rPr lang="en-US" dirty="0"/>
              <a:t>Not all outcomes are reported in the abstract</a:t>
            </a:r>
          </a:p>
          <a:p>
            <a:pPr marL="0" indent="0">
              <a:buNone/>
            </a:pPr>
            <a:endParaRPr lang="en-US" dirty="0"/>
          </a:p>
        </p:txBody>
      </p:sp>
      <p:pic>
        <p:nvPicPr>
          <p:cNvPr id="6" name="Picture 5">
            <a:extLst>
              <a:ext uri="{FF2B5EF4-FFF2-40B4-BE49-F238E27FC236}">
                <a16:creationId xmlns:a16="http://schemas.microsoft.com/office/drawing/2014/main" id="{4C3053F8-7BAE-134F-AFFC-EBEADBB49E81}"/>
              </a:ext>
            </a:extLst>
          </p:cNvPr>
          <p:cNvPicPr>
            <a:picLocks noChangeAspect="1"/>
          </p:cNvPicPr>
          <p:nvPr/>
        </p:nvPicPr>
        <p:blipFill>
          <a:blip r:embed="rId2"/>
          <a:stretch>
            <a:fillRect/>
          </a:stretch>
        </p:blipFill>
        <p:spPr>
          <a:xfrm>
            <a:off x="0" y="2306637"/>
            <a:ext cx="8686800" cy="8013769"/>
          </a:xfrm>
          <a:prstGeom prst="rect">
            <a:avLst/>
          </a:prstGeom>
          <a:effectLst>
            <a:softEdge rad="63500"/>
          </a:effectLst>
        </p:spPr>
      </p:pic>
    </p:spTree>
    <p:extLst>
      <p:ext uri="{BB962C8B-B14F-4D97-AF65-F5344CB8AC3E}">
        <p14:creationId xmlns:p14="http://schemas.microsoft.com/office/powerpoint/2010/main" val="16888846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6077891-B7FB-4B4B-AB9F-363310CA39DC}"/>
              </a:ext>
            </a:extLst>
          </p:cNvPr>
          <p:cNvPicPr>
            <a:picLocks noChangeAspect="1"/>
          </p:cNvPicPr>
          <p:nvPr/>
        </p:nvPicPr>
        <p:blipFill>
          <a:blip r:embed="rId3"/>
          <a:stretch>
            <a:fillRect/>
          </a:stretch>
        </p:blipFill>
        <p:spPr>
          <a:xfrm>
            <a:off x="0" y="2622549"/>
            <a:ext cx="12087225" cy="7371165"/>
          </a:xfrm>
          <a:prstGeom prst="rect">
            <a:avLst/>
          </a:prstGeom>
          <a:effectLst>
            <a:softEdge rad="63500"/>
          </a:effectLst>
        </p:spPr>
      </p:pic>
      <p:sp>
        <p:nvSpPr>
          <p:cNvPr id="2" name="Title 1">
            <a:extLst>
              <a:ext uri="{FF2B5EF4-FFF2-40B4-BE49-F238E27FC236}">
                <a16:creationId xmlns:a16="http://schemas.microsoft.com/office/drawing/2014/main" id="{150FC0C8-202B-6B45-9777-975C188F7400}"/>
              </a:ext>
            </a:extLst>
          </p:cNvPr>
          <p:cNvSpPr>
            <a:spLocks noGrp="1"/>
          </p:cNvSpPr>
          <p:nvPr>
            <p:ph type="title"/>
          </p:nvPr>
        </p:nvSpPr>
        <p:spPr>
          <a:xfrm>
            <a:off x="2176272" y="411957"/>
            <a:ext cx="15527528" cy="1714500"/>
          </a:xfrm>
        </p:spPr>
        <p:txBody>
          <a:bodyPr>
            <a:normAutofit fontScale="90000"/>
          </a:bodyPr>
          <a:lstStyle/>
          <a:p>
            <a:r>
              <a:rPr lang="en-US" dirty="0"/>
              <a:t>How well are known citations retrieved?</a:t>
            </a:r>
          </a:p>
        </p:txBody>
      </p:sp>
      <p:sp>
        <p:nvSpPr>
          <p:cNvPr id="3" name="Content Placeholder 2">
            <a:extLst>
              <a:ext uri="{FF2B5EF4-FFF2-40B4-BE49-F238E27FC236}">
                <a16:creationId xmlns:a16="http://schemas.microsoft.com/office/drawing/2014/main" id="{4AF0CBF7-1538-354A-8E09-BA98961983C3}"/>
              </a:ext>
            </a:extLst>
          </p:cNvPr>
          <p:cNvSpPr>
            <a:spLocks noGrp="1"/>
          </p:cNvSpPr>
          <p:nvPr>
            <p:ph idx="1"/>
          </p:nvPr>
        </p:nvSpPr>
        <p:spPr>
          <a:xfrm>
            <a:off x="11125200" y="2825752"/>
            <a:ext cx="6578600" cy="6972295"/>
          </a:xfrm>
        </p:spPr>
        <p:txBody>
          <a:bodyPr/>
          <a:lstStyle/>
          <a:p>
            <a:pPr marL="0" indent="0" algn="ctr">
              <a:buNone/>
            </a:pPr>
            <a:r>
              <a:rPr lang="en-US" sz="7100" b="1" dirty="0"/>
              <a:t>Retrieval of all 3 sentinel articles:</a:t>
            </a:r>
          </a:p>
          <a:p>
            <a:pPr marL="0" indent="0" algn="ctr">
              <a:buNone/>
            </a:pPr>
            <a:r>
              <a:rPr lang="en-US" sz="15000" b="1" dirty="0">
                <a:solidFill>
                  <a:srgbClr val="042D5E"/>
                </a:solidFill>
              </a:rPr>
              <a:t>31%</a:t>
            </a:r>
          </a:p>
        </p:txBody>
      </p:sp>
    </p:spTree>
    <p:extLst>
      <p:ext uri="{BB962C8B-B14F-4D97-AF65-F5344CB8AC3E}">
        <p14:creationId xmlns:p14="http://schemas.microsoft.com/office/powerpoint/2010/main" val="16805711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585D344-290F-D04C-804A-4F15B5E838D8}"/>
              </a:ext>
            </a:extLst>
          </p:cNvPr>
          <p:cNvPicPr>
            <a:picLocks noChangeAspect="1"/>
          </p:cNvPicPr>
          <p:nvPr/>
        </p:nvPicPr>
        <p:blipFill>
          <a:blip r:embed="rId2"/>
          <a:stretch>
            <a:fillRect/>
          </a:stretch>
        </p:blipFill>
        <p:spPr>
          <a:xfrm>
            <a:off x="191516" y="2400304"/>
            <a:ext cx="13695934" cy="7700371"/>
          </a:xfrm>
          <a:prstGeom prst="rect">
            <a:avLst/>
          </a:prstGeom>
          <a:ln>
            <a:noFill/>
          </a:ln>
          <a:effectLst>
            <a:softEdge rad="63500"/>
          </a:effectLst>
        </p:spPr>
      </p:pic>
      <p:sp>
        <p:nvSpPr>
          <p:cNvPr id="2" name="Title 1">
            <a:extLst>
              <a:ext uri="{FF2B5EF4-FFF2-40B4-BE49-F238E27FC236}">
                <a16:creationId xmlns:a16="http://schemas.microsoft.com/office/drawing/2014/main" id="{150FC0C8-202B-6B45-9777-975C188F7400}"/>
              </a:ext>
            </a:extLst>
          </p:cNvPr>
          <p:cNvSpPr>
            <a:spLocks noGrp="1"/>
          </p:cNvSpPr>
          <p:nvPr>
            <p:ph type="title"/>
          </p:nvPr>
        </p:nvSpPr>
        <p:spPr>
          <a:xfrm>
            <a:off x="2176272" y="411957"/>
            <a:ext cx="14690701" cy="1714500"/>
          </a:xfrm>
        </p:spPr>
        <p:txBody>
          <a:bodyPr>
            <a:normAutofit fontScale="90000"/>
          </a:bodyPr>
          <a:lstStyle/>
          <a:p>
            <a:r>
              <a:rPr lang="en-US" dirty="0"/>
              <a:t>How well are all citations retrieved?</a:t>
            </a:r>
          </a:p>
        </p:txBody>
      </p:sp>
      <p:sp>
        <p:nvSpPr>
          <p:cNvPr id="3" name="Content Placeholder 2">
            <a:extLst>
              <a:ext uri="{FF2B5EF4-FFF2-40B4-BE49-F238E27FC236}">
                <a16:creationId xmlns:a16="http://schemas.microsoft.com/office/drawing/2014/main" id="{4AF0CBF7-1538-354A-8E09-BA98961983C3}"/>
              </a:ext>
            </a:extLst>
          </p:cNvPr>
          <p:cNvSpPr>
            <a:spLocks noGrp="1"/>
          </p:cNvSpPr>
          <p:nvPr>
            <p:ph idx="1"/>
          </p:nvPr>
        </p:nvSpPr>
        <p:spPr>
          <a:xfrm>
            <a:off x="9855200" y="2400305"/>
            <a:ext cx="7518400" cy="6788945"/>
          </a:xfrm>
        </p:spPr>
        <p:txBody>
          <a:bodyPr/>
          <a:lstStyle/>
          <a:p>
            <a:pPr marL="0" indent="0" algn="r">
              <a:buNone/>
            </a:pPr>
            <a:r>
              <a:rPr lang="en-US" sz="7100" b="1" dirty="0"/>
              <a:t>Retrieval of all 10 included studies:</a:t>
            </a:r>
          </a:p>
          <a:p>
            <a:pPr marL="0" indent="0" algn="r">
              <a:buNone/>
            </a:pPr>
            <a:r>
              <a:rPr lang="en-US" sz="15000" b="1" dirty="0">
                <a:solidFill>
                  <a:srgbClr val="042D5E"/>
                </a:solidFill>
              </a:rPr>
              <a:t>10%</a:t>
            </a:r>
            <a:endParaRPr lang="en-US" sz="15000" dirty="0">
              <a:solidFill>
                <a:srgbClr val="042D5E"/>
              </a:solidFill>
            </a:endParaRPr>
          </a:p>
        </p:txBody>
      </p:sp>
    </p:spTree>
    <p:extLst>
      <p:ext uri="{BB962C8B-B14F-4D97-AF65-F5344CB8AC3E}">
        <p14:creationId xmlns:p14="http://schemas.microsoft.com/office/powerpoint/2010/main" val="22423671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0FC0C8-202B-6B45-9777-975C188F7400}"/>
              </a:ext>
            </a:extLst>
          </p:cNvPr>
          <p:cNvSpPr>
            <a:spLocks noGrp="1"/>
          </p:cNvSpPr>
          <p:nvPr>
            <p:ph type="title"/>
          </p:nvPr>
        </p:nvSpPr>
        <p:spPr>
          <a:xfrm>
            <a:off x="2176271" y="411957"/>
            <a:ext cx="15827523" cy="1714500"/>
          </a:xfrm>
        </p:spPr>
        <p:txBody>
          <a:bodyPr>
            <a:noAutofit/>
          </a:bodyPr>
          <a:lstStyle/>
          <a:p>
            <a:r>
              <a:rPr lang="en-US" sz="6600" dirty="0"/>
              <a:t>Which papers were most commonly missed?</a:t>
            </a:r>
          </a:p>
        </p:txBody>
      </p:sp>
      <p:graphicFrame>
        <p:nvGraphicFramePr>
          <p:cNvPr id="4" name="Content Placeholder 3">
            <a:extLst>
              <a:ext uri="{FF2B5EF4-FFF2-40B4-BE49-F238E27FC236}">
                <a16:creationId xmlns:a16="http://schemas.microsoft.com/office/drawing/2014/main" id="{B181025C-8590-8B47-AB5D-AC49B87E24BD}"/>
              </a:ext>
            </a:extLst>
          </p:cNvPr>
          <p:cNvGraphicFramePr>
            <a:graphicFrameLocks noGrp="1"/>
          </p:cNvGraphicFramePr>
          <p:nvPr>
            <p:ph idx="1"/>
            <p:extLst>
              <p:ext uri="{D42A27DB-BD31-4B8C-83A1-F6EECF244321}">
                <p14:modId xmlns:p14="http://schemas.microsoft.com/office/powerpoint/2010/main" val="4165898663"/>
              </p:ext>
            </p:extLst>
          </p:nvPr>
        </p:nvGraphicFramePr>
        <p:xfrm>
          <a:off x="609600" y="2692400"/>
          <a:ext cx="10820400" cy="7376160"/>
        </p:xfrm>
        <a:graphic>
          <a:graphicData uri="http://schemas.openxmlformats.org/drawingml/2006/table">
            <a:tbl>
              <a:tblPr>
                <a:tableStyleId>{5C22544A-7EE6-4342-B048-85BDC9FD1C3A}</a:tableStyleId>
              </a:tblPr>
              <a:tblGrid>
                <a:gridCol w="5935396">
                  <a:extLst>
                    <a:ext uri="{9D8B030D-6E8A-4147-A177-3AD203B41FA5}">
                      <a16:colId xmlns:a16="http://schemas.microsoft.com/office/drawing/2014/main" val="2812842876"/>
                    </a:ext>
                  </a:extLst>
                </a:gridCol>
                <a:gridCol w="25400">
                  <a:extLst>
                    <a:ext uri="{9D8B030D-6E8A-4147-A177-3AD203B41FA5}">
                      <a16:colId xmlns:a16="http://schemas.microsoft.com/office/drawing/2014/main" val="2406295746"/>
                    </a:ext>
                  </a:extLst>
                </a:gridCol>
                <a:gridCol w="4859604">
                  <a:extLst>
                    <a:ext uri="{9D8B030D-6E8A-4147-A177-3AD203B41FA5}">
                      <a16:colId xmlns:a16="http://schemas.microsoft.com/office/drawing/2014/main" val="2785862638"/>
                    </a:ext>
                  </a:extLst>
                </a:gridCol>
              </a:tblGrid>
              <a:tr h="625764">
                <a:tc>
                  <a:txBody>
                    <a:bodyPr/>
                    <a:lstStyle/>
                    <a:p>
                      <a:pPr algn="l" fontAlgn="b"/>
                      <a:r>
                        <a:rPr lang="en-US" sz="4400" b="1" u="none" strike="noStrike" dirty="0">
                          <a:effectLst/>
                        </a:rPr>
                        <a:t>Missed Citations (PMID)</a:t>
                      </a:r>
                    </a:p>
                  </a:txBody>
                  <a:tcPr marL="0" marR="0" marT="0" marB="0" anchor="b"/>
                </a:tc>
                <a:tc>
                  <a:txBody>
                    <a:bodyPr/>
                    <a:lstStyle/>
                    <a:p>
                      <a:pPr algn="l" fontAlgn="b"/>
                      <a:r>
                        <a:rPr lang="en-US" sz="4400" b="1" u="none" strike="noStrike" dirty="0">
                          <a:effectLst/>
                        </a:rPr>
                        <a:t> </a:t>
                      </a:r>
                      <a:endParaRPr lang="en-US" sz="4400" b="1"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4400" b="1" i="0" u="none" strike="noStrike" dirty="0">
                          <a:solidFill>
                            <a:srgbClr val="000000"/>
                          </a:solidFill>
                          <a:effectLst/>
                          <a:latin typeface="Calibri" panose="020F0502020204030204" pitchFamily="34" charset="0"/>
                        </a:rPr>
                        <a:t>% Participants</a:t>
                      </a:r>
                    </a:p>
                  </a:txBody>
                  <a:tcPr marL="0" marR="0" marT="0" marB="0" anchor="b"/>
                </a:tc>
                <a:extLst>
                  <a:ext uri="{0D108BD9-81ED-4DB2-BD59-A6C34878D82A}">
                    <a16:rowId xmlns:a16="http://schemas.microsoft.com/office/drawing/2014/main" val="3652929281"/>
                  </a:ext>
                </a:extLst>
              </a:tr>
              <a:tr h="625764">
                <a:tc>
                  <a:txBody>
                    <a:bodyPr/>
                    <a:lstStyle/>
                    <a:p>
                      <a:pPr algn="r" fontAlgn="b"/>
                      <a:r>
                        <a:rPr lang="en-US" sz="4400" b="0" i="0" u="none" strike="noStrike">
                          <a:solidFill>
                            <a:srgbClr val="000000"/>
                          </a:solidFill>
                          <a:effectLst/>
                          <a:latin typeface="Calibri" panose="020F0502020204030204" pitchFamily="34" charset="0"/>
                        </a:rPr>
                        <a:t>7609106</a:t>
                      </a:r>
                    </a:p>
                  </a:txBody>
                  <a:tcPr marL="0" marR="0" marT="0" marB="0" anchor="b"/>
                </a:tc>
                <a:tc>
                  <a:txBody>
                    <a:bodyPr/>
                    <a:lstStyle/>
                    <a:p>
                      <a:pPr algn="r" fontAlgn="b"/>
                      <a:endParaRPr lang="en-US" sz="12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4400" b="0" i="0" u="none" strike="noStrike" dirty="0">
                          <a:solidFill>
                            <a:srgbClr val="000000"/>
                          </a:solidFill>
                          <a:effectLst/>
                          <a:latin typeface="Calibri" panose="020F0502020204030204" pitchFamily="34" charset="0"/>
                        </a:rPr>
                        <a:t>81%</a:t>
                      </a:r>
                    </a:p>
                  </a:txBody>
                  <a:tcPr marL="0" marR="0" marT="0" marB="0" anchor="b"/>
                </a:tc>
                <a:extLst>
                  <a:ext uri="{0D108BD9-81ED-4DB2-BD59-A6C34878D82A}">
                    <a16:rowId xmlns:a16="http://schemas.microsoft.com/office/drawing/2014/main" val="2057762153"/>
                  </a:ext>
                </a:extLst>
              </a:tr>
              <a:tr h="625764">
                <a:tc>
                  <a:txBody>
                    <a:bodyPr/>
                    <a:lstStyle/>
                    <a:p>
                      <a:pPr algn="r" fontAlgn="b"/>
                      <a:r>
                        <a:rPr lang="en-US" sz="4400" b="0" i="0" u="none" strike="noStrike">
                          <a:solidFill>
                            <a:srgbClr val="000000"/>
                          </a:solidFill>
                          <a:effectLst/>
                          <a:latin typeface="Calibri" panose="020F0502020204030204" pitchFamily="34" charset="0"/>
                        </a:rPr>
                        <a:t>1773291</a:t>
                      </a:r>
                    </a:p>
                  </a:txBody>
                  <a:tcPr marL="0" marR="0" marT="0" marB="0" anchor="b"/>
                </a:tc>
                <a:tc>
                  <a:txBody>
                    <a:bodyPr/>
                    <a:lstStyle/>
                    <a:p>
                      <a:pPr algn="r" fontAlgn="b"/>
                      <a:endParaRPr lang="en-US" sz="12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4400" b="0" i="0" u="none" strike="noStrike" dirty="0">
                          <a:solidFill>
                            <a:srgbClr val="000000"/>
                          </a:solidFill>
                          <a:effectLst/>
                          <a:latin typeface="Calibri" panose="020F0502020204030204" pitchFamily="34" charset="0"/>
                        </a:rPr>
                        <a:t>78%</a:t>
                      </a:r>
                    </a:p>
                  </a:txBody>
                  <a:tcPr marL="0" marR="0" marT="0" marB="0" anchor="b"/>
                </a:tc>
                <a:extLst>
                  <a:ext uri="{0D108BD9-81ED-4DB2-BD59-A6C34878D82A}">
                    <a16:rowId xmlns:a16="http://schemas.microsoft.com/office/drawing/2014/main" val="550372279"/>
                  </a:ext>
                </a:extLst>
              </a:tr>
              <a:tr h="625764">
                <a:tc>
                  <a:txBody>
                    <a:bodyPr/>
                    <a:lstStyle/>
                    <a:p>
                      <a:pPr algn="r" fontAlgn="b"/>
                      <a:r>
                        <a:rPr lang="en-US" sz="4400" b="0" i="0" u="none" strike="noStrike">
                          <a:solidFill>
                            <a:srgbClr val="000000"/>
                          </a:solidFill>
                          <a:effectLst/>
                          <a:latin typeface="Calibri" panose="020F0502020204030204" pitchFamily="34" charset="0"/>
                        </a:rPr>
                        <a:t>2317671</a:t>
                      </a:r>
                    </a:p>
                  </a:txBody>
                  <a:tcPr marL="0" marR="0" marT="0" marB="0" anchor="b"/>
                </a:tc>
                <a:tc>
                  <a:txBody>
                    <a:bodyPr/>
                    <a:lstStyle/>
                    <a:p>
                      <a:pPr algn="r" fontAlgn="b"/>
                      <a:endParaRPr lang="en-US" sz="12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4400" b="0" i="0" u="none" strike="noStrike" dirty="0">
                          <a:solidFill>
                            <a:srgbClr val="000000"/>
                          </a:solidFill>
                          <a:effectLst/>
                          <a:latin typeface="Calibri" panose="020F0502020204030204" pitchFamily="34" charset="0"/>
                        </a:rPr>
                        <a:t>71%</a:t>
                      </a:r>
                    </a:p>
                  </a:txBody>
                  <a:tcPr marL="0" marR="0" marT="0" marB="0" anchor="b"/>
                </a:tc>
                <a:extLst>
                  <a:ext uri="{0D108BD9-81ED-4DB2-BD59-A6C34878D82A}">
                    <a16:rowId xmlns:a16="http://schemas.microsoft.com/office/drawing/2014/main" val="2936288494"/>
                  </a:ext>
                </a:extLst>
              </a:tr>
              <a:tr h="625764">
                <a:tc>
                  <a:txBody>
                    <a:bodyPr/>
                    <a:lstStyle/>
                    <a:p>
                      <a:pPr algn="r" fontAlgn="b"/>
                      <a:r>
                        <a:rPr lang="en-US" sz="4400" b="0" i="0" u="none" strike="noStrike">
                          <a:solidFill>
                            <a:srgbClr val="000000"/>
                          </a:solidFill>
                          <a:effectLst/>
                          <a:latin typeface="Calibri" panose="020F0502020204030204" pitchFamily="34" charset="0"/>
                        </a:rPr>
                        <a:t>16413349</a:t>
                      </a:r>
                    </a:p>
                  </a:txBody>
                  <a:tcPr marL="0" marR="0" marT="0" marB="0" anchor="b"/>
                </a:tc>
                <a:tc>
                  <a:txBody>
                    <a:bodyPr/>
                    <a:lstStyle/>
                    <a:p>
                      <a:pPr algn="r" fontAlgn="b"/>
                      <a:endParaRPr lang="en-US" sz="12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4400" b="0" i="0" u="none" strike="noStrike" dirty="0">
                          <a:solidFill>
                            <a:srgbClr val="000000"/>
                          </a:solidFill>
                          <a:effectLst/>
                          <a:latin typeface="Calibri" panose="020F0502020204030204" pitchFamily="34" charset="0"/>
                        </a:rPr>
                        <a:t>64%</a:t>
                      </a:r>
                    </a:p>
                  </a:txBody>
                  <a:tcPr marL="0" marR="0" marT="0" marB="0" anchor="b"/>
                </a:tc>
                <a:extLst>
                  <a:ext uri="{0D108BD9-81ED-4DB2-BD59-A6C34878D82A}">
                    <a16:rowId xmlns:a16="http://schemas.microsoft.com/office/drawing/2014/main" val="40312266"/>
                  </a:ext>
                </a:extLst>
              </a:tr>
              <a:tr h="625764">
                <a:tc>
                  <a:txBody>
                    <a:bodyPr/>
                    <a:lstStyle/>
                    <a:p>
                      <a:pPr algn="r" fontAlgn="b"/>
                      <a:r>
                        <a:rPr lang="en-US" sz="4400" b="0" i="0" u="none" strike="noStrike">
                          <a:solidFill>
                            <a:srgbClr val="000000"/>
                          </a:solidFill>
                          <a:effectLst/>
                          <a:latin typeface="Calibri" panose="020F0502020204030204" pitchFamily="34" charset="0"/>
                        </a:rPr>
                        <a:t>17850374</a:t>
                      </a:r>
                    </a:p>
                  </a:txBody>
                  <a:tcPr marL="0" marR="0" marT="0" marB="0" anchor="b"/>
                </a:tc>
                <a:tc>
                  <a:txBody>
                    <a:bodyPr/>
                    <a:lstStyle/>
                    <a:p>
                      <a:pPr algn="r" fontAlgn="b"/>
                      <a:endParaRPr lang="en-US" sz="12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4400" b="0" i="0" u="none" strike="noStrike" dirty="0">
                          <a:solidFill>
                            <a:srgbClr val="000000"/>
                          </a:solidFill>
                          <a:effectLst/>
                          <a:latin typeface="Calibri" panose="020F0502020204030204" pitchFamily="34" charset="0"/>
                        </a:rPr>
                        <a:t>50%</a:t>
                      </a:r>
                    </a:p>
                  </a:txBody>
                  <a:tcPr marL="0" marR="0" marT="0" marB="0" anchor="b"/>
                </a:tc>
                <a:extLst>
                  <a:ext uri="{0D108BD9-81ED-4DB2-BD59-A6C34878D82A}">
                    <a16:rowId xmlns:a16="http://schemas.microsoft.com/office/drawing/2014/main" val="2224754101"/>
                  </a:ext>
                </a:extLst>
              </a:tr>
              <a:tr h="625764">
                <a:tc>
                  <a:txBody>
                    <a:bodyPr/>
                    <a:lstStyle/>
                    <a:p>
                      <a:pPr algn="r" fontAlgn="b"/>
                      <a:r>
                        <a:rPr lang="en-US" sz="4400" b="0" i="0" u="none" strike="noStrike">
                          <a:solidFill>
                            <a:srgbClr val="000000"/>
                          </a:solidFill>
                          <a:effectLst/>
                          <a:latin typeface="Calibri" panose="020F0502020204030204" pitchFamily="34" charset="0"/>
                        </a:rPr>
                        <a:t>24660833</a:t>
                      </a:r>
                    </a:p>
                  </a:txBody>
                  <a:tcPr marL="0" marR="0" marT="0" marB="0" anchor="b"/>
                </a:tc>
                <a:tc>
                  <a:txBody>
                    <a:bodyPr/>
                    <a:lstStyle/>
                    <a:p>
                      <a:pPr algn="r" fontAlgn="b"/>
                      <a:endParaRPr lang="en-US" sz="12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4400" b="0" i="0" u="none" strike="noStrike" dirty="0">
                          <a:solidFill>
                            <a:srgbClr val="000000"/>
                          </a:solidFill>
                          <a:effectLst/>
                          <a:latin typeface="Calibri" panose="020F0502020204030204" pitchFamily="34" charset="0"/>
                        </a:rPr>
                        <a:t>28%</a:t>
                      </a:r>
                    </a:p>
                  </a:txBody>
                  <a:tcPr marL="0" marR="0" marT="0" marB="0" anchor="b"/>
                </a:tc>
                <a:extLst>
                  <a:ext uri="{0D108BD9-81ED-4DB2-BD59-A6C34878D82A}">
                    <a16:rowId xmlns:a16="http://schemas.microsoft.com/office/drawing/2014/main" val="3157924709"/>
                  </a:ext>
                </a:extLst>
              </a:tr>
              <a:tr h="625764">
                <a:tc>
                  <a:txBody>
                    <a:bodyPr/>
                    <a:lstStyle/>
                    <a:p>
                      <a:pPr algn="r" fontAlgn="b"/>
                      <a:r>
                        <a:rPr lang="en-US" sz="4400" b="0" i="0" u="none" strike="noStrike">
                          <a:solidFill>
                            <a:srgbClr val="000000"/>
                          </a:solidFill>
                          <a:effectLst/>
                          <a:latin typeface="Calibri" panose="020F0502020204030204" pitchFamily="34" charset="0"/>
                        </a:rPr>
                        <a:t>18367097</a:t>
                      </a:r>
                    </a:p>
                  </a:txBody>
                  <a:tcPr marL="0" marR="0" marT="0" marB="0" anchor="b"/>
                </a:tc>
                <a:tc>
                  <a:txBody>
                    <a:bodyPr/>
                    <a:lstStyle/>
                    <a:p>
                      <a:pPr algn="r" fontAlgn="b"/>
                      <a:endParaRPr lang="en-US" sz="12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4400" b="0" i="0" u="none" strike="noStrike" dirty="0">
                          <a:solidFill>
                            <a:srgbClr val="000000"/>
                          </a:solidFill>
                          <a:effectLst/>
                          <a:latin typeface="Calibri" panose="020F0502020204030204" pitchFamily="34" charset="0"/>
                        </a:rPr>
                        <a:t>17%</a:t>
                      </a:r>
                    </a:p>
                  </a:txBody>
                  <a:tcPr marL="0" marR="0" marT="0" marB="0" anchor="b"/>
                </a:tc>
                <a:extLst>
                  <a:ext uri="{0D108BD9-81ED-4DB2-BD59-A6C34878D82A}">
                    <a16:rowId xmlns:a16="http://schemas.microsoft.com/office/drawing/2014/main" val="1052902343"/>
                  </a:ext>
                </a:extLst>
              </a:tr>
              <a:tr h="625764">
                <a:tc>
                  <a:txBody>
                    <a:bodyPr/>
                    <a:lstStyle/>
                    <a:p>
                      <a:pPr algn="r" fontAlgn="b"/>
                      <a:r>
                        <a:rPr lang="en-US" sz="4400" b="0" i="0" u="none" strike="noStrike">
                          <a:solidFill>
                            <a:srgbClr val="000000"/>
                          </a:solidFill>
                          <a:effectLst/>
                          <a:latin typeface="Calibri" panose="020F0502020204030204" pitchFamily="34" charset="0"/>
                        </a:rPr>
                        <a:t>24989847</a:t>
                      </a:r>
                    </a:p>
                  </a:txBody>
                  <a:tcPr marL="0" marR="0" marT="0" marB="0" anchor="b"/>
                </a:tc>
                <a:tc>
                  <a:txBody>
                    <a:bodyPr/>
                    <a:lstStyle/>
                    <a:p>
                      <a:pPr algn="r" fontAlgn="b"/>
                      <a:endParaRPr lang="en-US" sz="12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4400" b="0" i="0" u="none" strike="noStrike" dirty="0">
                          <a:solidFill>
                            <a:srgbClr val="000000"/>
                          </a:solidFill>
                          <a:effectLst/>
                          <a:latin typeface="Calibri" panose="020F0502020204030204" pitchFamily="34" charset="0"/>
                        </a:rPr>
                        <a:t>13%</a:t>
                      </a:r>
                    </a:p>
                  </a:txBody>
                  <a:tcPr marL="0" marR="0" marT="0" marB="0" anchor="b"/>
                </a:tc>
                <a:extLst>
                  <a:ext uri="{0D108BD9-81ED-4DB2-BD59-A6C34878D82A}">
                    <a16:rowId xmlns:a16="http://schemas.microsoft.com/office/drawing/2014/main" val="133021511"/>
                  </a:ext>
                </a:extLst>
              </a:tr>
              <a:tr h="625764">
                <a:tc>
                  <a:txBody>
                    <a:bodyPr/>
                    <a:lstStyle/>
                    <a:p>
                      <a:pPr algn="r" fontAlgn="b"/>
                      <a:r>
                        <a:rPr lang="en-US" sz="4400" b="0" i="0" u="none" strike="noStrike">
                          <a:solidFill>
                            <a:srgbClr val="000000"/>
                          </a:solidFill>
                          <a:effectLst/>
                          <a:latin typeface="Calibri" panose="020F0502020204030204" pitchFamily="34" charset="0"/>
                        </a:rPr>
                        <a:t>24601996</a:t>
                      </a:r>
                    </a:p>
                  </a:txBody>
                  <a:tcPr marL="0" marR="0" marT="0" marB="0" anchor="b"/>
                </a:tc>
                <a:tc>
                  <a:txBody>
                    <a:bodyPr/>
                    <a:lstStyle/>
                    <a:p>
                      <a:pPr algn="r" fontAlgn="b"/>
                      <a:endParaRPr lang="en-US" sz="12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4400" b="0" i="0" u="none" strike="noStrike" dirty="0">
                          <a:solidFill>
                            <a:srgbClr val="000000"/>
                          </a:solidFill>
                          <a:effectLst/>
                          <a:latin typeface="Calibri" panose="020F0502020204030204" pitchFamily="34" charset="0"/>
                        </a:rPr>
                        <a:t>7%</a:t>
                      </a:r>
                    </a:p>
                  </a:txBody>
                  <a:tcPr marL="0" marR="0" marT="0" marB="0" anchor="b"/>
                </a:tc>
                <a:extLst>
                  <a:ext uri="{0D108BD9-81ED-4DB2-BD59-A6C34878D82A}">
                    <a16:rowId xmlns:a16="http://schemas.microsoft.com/office/drawing/2014/main" val="2312986339"/>
                  </a:ext>
                </a:extLst>
              </a:tr>
              <a:tr h="625764">
                <a:tc>
                  <a:txBody>
                    <a:bodyPr/>
                    <a:lstStyle/>
                    <a:p>
                      <a:pPr algn="r" fontAlgn="b"/>
                      <a:r>
                        <a:rPr lang="en-US" sz="4400" b="0" i="0" u="none" strike="noStrike" dirty="0">
                          <a:solidFill>
                            <a:srgbClr val="000000"/>
                          </a:solidFill>
                          <a:effectLst/>
                          <a:latin typeface="Calibri" panose="020F0502020204030204" pitchFamily="34" charset="0"/>
                        </a:rPr>
                        <a:t>27159369</a:t>
                      </a:r>
                    </a:p>
                  </a:txBody>
                  <a:tcPr marL="0" marR="0" marT="0" marB="0" anchor="b"/>
                </a:tc>
                <a:tc>
                  <a:txBody>
                    <a:bodyPr/>
                    <a:lstStyle/>
                    <a:p>
                      <a:pPr algn="r" fontAlgn="b"/>
                      <a:endParaRPr lang="en-US" sz="12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4400" b="0" i="0" u="none" strike="noStrike" dirty="0">
                          <a:solidFill>
                            <a:srgbClr val="000000"/>
                          </a:solidFill>
                          <a:effectLst/>
                          <a:latin typeface="Calibri" panose="020F0502020204030204" pitchFamily="34" charset="0"/>
                        </a:rPr>
                        <a:t>7%</a:t>
                      </a:r>
                    </a:p>
                  </a:txBody>
                  <a:tcPr marL="0" marR="0" marT="0" marB="0" anchor="b"/>
                </a:tc>
                <a:extLst>
                  <a:ext uri="{0D108BD9-81ED-4DB2-BD59-A6C34878D82A}">
                    <a16:rowId xmlns:a16="http://schemas.microsoft.com/office/drawing/2014/main" val="2814816621"/>
                  </a:ext>
                </a:extLst>
              </a:tr>
            </a:tbl>
          </a:graphicData>
        </a:graphic>
      </p:graphicFrame>
    </p:spTree>
    <p:extLst>
      <p:ext uri="{BB962C8B-B14F-4D97-AF65-F5344CB8AC3E}">
        <p14:creationId xmlns:p14="http://schemas.microsoft.com/office/powerpoint/2010/main" val="8113859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0FC0C8-202B-6B45-9777-975C188F7400}"/>
              </a:ext>
            </a:extLst>
          </p:cNvPr>
          <p:cNvSpPr>
            <a:spLocks noGrp="1"/>
          </p:cNvSpPr>
          <p:nvPr>
            <p:ph type="title"/>
          </p:nvPr>
        </p:nvSpPr>
        <p:spPr>
          <a:xfrm>
            <a:off x="2176272" y="411957"/>
            <a:ext cx="14191488" cy="1714500"/>
          </a:xfrm>
        </p:spPr>
        <p:txBody>
          <a:bodyPr/>
          <a:lstStyle/>
          <a:p>
            <a:r>
              <a:rPr lang="en-US" dirty="0"/>
              <a:t>Why were these papers missed?</a:t>
            </a:r>
          </a:p>
        </p:txBody>
      </p:sp>
      <p:graphicFrame>
        <p:nvGraphicFramePr>
          <p:cNvPr id="4" name="Content Placeholder 3">
            <a:extLst>
              <a:ext uri="{FF2B5EF4-FFF2-40B4-BE49-F238E27FC236}">
                <a16:creationId xmlns:a16="http://schemas.microsoft.com/office/drawing/2014/main" id="{B181025C-8590-8B47-AB5D-AC49B87E24BD}"/>
              </a:ext>
            </a:extLst>
          </p:cNvPr>
          <p:cNvGraphicFramePr>
            <a:graphicFrameLocks noGrp="1"/>
          </p:cNvGraphicFramePr>
          <p:nvPr>
            <p:ph idx="1"/>
          </p:nvPr>
        </p:nvGraphicFramePr>
        <p:xfrm>
          <a:off x="609600" y="2692400"/>
          <a:ext cx="10820400" cy="7376160"/>
        </p:xfrm>
        <a:graphic>
          <a:graphicData uri="http://schemas.openxmlformats.org/drawingml/2006/table">
            <a:tbl>
              <a:tblPr>
                <a:tableStyleId>{5C22544A-7EE6-4342-B048-85BDC9FD1C3A}</a:tableStyleId>
              </a:tblPr>
              <a:tblGrid>
                <a:gridCol w="5935396">
                  <a:extLst>
                    <a:ext uri="{9D8B030D-6E8A-4147-A177-3AD203B41FA5}">
                      <a16:colId xmlns:a16="http://schemas.microsoft.com/office/drawing/2014/main" val="2812842876"/>
                    </a:ext>
                  </a:extLst>
                </a:gridCol>
                <a:gridCol w="25400">
                  <a:extLst>
                    <a:ext uri="{9D8B030D-6E8A-4147-A177-3AD203B41FA5}">
                      <a16:colId xmlns:a16="http://schemas.microsoft.com/office/drawing/2014/main" val="2406295746"/>
                    </a:ext>
                  </a:extLst>
                </a:gridCol>
                <a:gridCol w="4859604">
                  <a:extLst>
                    <a:ext uri="{9D8B030D-6E8A-4147-A177-3AD203B41FA5}">
                      <a16:colId xmlns:a16="http://schemas.microsoft.com/office/drawing/2014/main" val="2785862638"/>
                    </a:ext>
                  </a:extLst>
                </a:gridCol>
              </a:tblGrid>
              <a:tr h="625764">
                <a:tc>
                  <a:txBody>
                    <a:bodyPr/>
                    <a:lstStyle/>
                    <a:p>
                      <a:pPr algn="l" fontAlgn="b"/>
                      <a:r>
                        <a:rPr lang="en-US" sz="4400" b="1" u="none" strike="noStrike" dirty="0">
                          <a:effectLst/>
                        </a:rPr>
                        <a:t>Missed Citations (PMID)</a:t>
                      </a:r>
                    </a:p>
                  </a:txBody>
                  <a:tcPr marL="0" marR="0" marT="0" marB="0" anchor="b"/>
                </a:tc>
                <a:tc>
                  <a:txBody>
                    <a:bodyPr/>
                    <a:lstStyle/>
                    <a:p>
                      <a:pPr algn="l" fontAlgn="b"/>
                      <a:r>
                        <a:rPr lang="en-US" sz="4400" b="1" u="none" strike="noStrike" dirty="0">
                          <a:effectLst/>
                        </a:rPr>
                        <a:t> </a:t>
                      </a:r>
                      <a:endParaRPr lang="en-US" sz="4400" b="1"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4400" b="1" i="0" u="none" strike="noStrike" dirty="0">
                          <a:solidFill>
                            <a:srgbClr val="000000"/>
                          </a:solidFill>
                          <a:effectLst/>
                          <a:latin typeface="Calibri" panose="020F0502020204030204" pitchFamily="34" charset="0"/>
                        </a:rPr>
                        <a:t>% Participants</a:t>
                      </a:r>
                    </a:p>
                  </a:txBody>
                  <a:tcPr marL="0" marR="0" marT="0" marB="0" anchor="b"/>
                </a:tc>
                <a:extLst>
                  <a:ext uri="{0D108BD9-81ED-4DB2-BD59-A6C34878D82A}">
                    <a16:rowId xmlns:a16="http://schemas.microsoft.com/office/drawing/2014/main" val="3652929281"/>
                  </a:ext>
                </a:extLst>
              </a:tr>
              <a:tr h="625764">
                <a:tc>
                  <a:txBody>
                    <a:bodyPr/>
                    <a:lstStyle/>
                    <a:p>
                      <a:pPr algn="r" fontAlgn="b"/>
                      <a:r>
                        <a:rPr lang="en-US" sz="4400" b="0" i="0" u="none" strike="noStrike" dirty="0">
                          <a:solidFill>
                            <a:srgbClr val="000000"/>
                          </a:solidFill>
                          <a:effectLst/>
                          <a:latin typeface="Calibri" panose="020F0502020204030204" pitchFamily="34" charset="0"/>
                        </a:rPr>
                        <a:t>7609106</a:t>
                      </a:r>
                    </a:p>
                  </a:txBody>
                  <a:tcPr marL="0" marR="0" marT="0" marB="0" anchor="b"/>
                </a:tc>
                <a:tc>
                  <a:txBody>
                    <a:bodyPr/>
                    <a:lstStyle/>
                    <a:p>
                      <a:pPr algn="r" fontAlgn="b"/>
                      <a:endParaRPr lang="en-US" sz="12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4400" b="0" i="0" u="none" strike="noStrike" dirty="0">
                          <a:solidFill>
                            <a:srgbClr val="000000"/>
                          </a:solidFill>
                          <a:effectLst/>
                          <a:latin typeface="Calibri" panose="020F0502020204030204" pitchFamily="34" charset="0"/>
                        </a:rPr>
                        <a:t>81%</a:t>
                      </a:r>
                    </a:p>
                  </a:txBody>
                  <a:tcPr marL="0" marR="0" marT="0" marB="0" anchor="b"/>
                </a:tc>
                <a:extLst>
                  <a:ext uri="{0D108BD9-81ED-4DB2-BD59-A6C34878D82A}">
                    <a16:rowId xmlns:a16="http://schemas.microsoft.com/office/drawing/2014/main" val="2057762153"/>
                  </a:ext>
                </a:extLst>
              </a:tr>
              <a:tr h="625764">
                <a:tc>
                  <a:txBody>
                    <a:bodyPr/>
                    <a:lstStyle/>
                    <a:p>
                      <a:pPr algn="r" fontAlgn="b"/>
                      <a:r>
                        <a:rPr lang="en-US" sz="4400" b="0" i="0" u="none" strike="noStrike" dirty="0">
                          <a:solidFill>
                            <a:srgbClr val="000000"/>
                          </a:solidFill>
                          <a:effectLst/>
                          <a:latin typeface="Calibri" panose="020F0502020204030204" pitchFamily="34" charset="0"/>
                        </a:rPr>
                        <a:t>1773291</a:t>
                      </a:r>
                    </a:p>
                  </a:txBody>
                  <a:tcPr marL="0" marR="0" marT="0" marB="0" anchor="b"/>
                </a:tc>
                <a:tc>
                  <a:txBody>
                    <a:bodyPr/>
                    <a:lstStyle/>
                    <a:p>
                      <a:pPr algn="r" fontAlgn="b"/>
                      <a:endParaRPr lang="en-US" sz="12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4400" b="0" i="0" u="none" strike="noStrike" dirty="0">
                          <a:solidFill>
                            <a:srgbClr val="000000"/>
                          </a:solidFill>
                          <a:effectLst/>
                          <a:latin typeface="Calibri" panose="020F0502020204030204" pitchFamily="34" charset="0"/>
                        </a:rPr>
                        <a:t>78%</a:t>
                      </a:r>
                    </a:p>
                  </a:txBody>
                  <a:tcPr marL="0" marR="0" marT="0" marB="0" anchor="b"/>
                </a:tc>
                <a:extLst>
                  <a:ext uri="{0D108BD9-81ED-4DB2-BD59-A6C34878D82A}">
                    <a16:rowId xmlns:a16="http://schemas.microsoft.com/office/drawing/2014/main" val="550372279"/>
                  </a:ext>
                </a:extLst>
              </a:tr>
              <a:tr h="625764">
                <a:tc>
                  <a:txBody>
                    <a:bodyPr/>
                    <a:lstStyle/>
                    <a:p>
                      <a:pPr algn="r" fontAlgn="b"/>
                      <a:r>
                        <a:rPr lang="en-US" sz="4400" b="0" i="0" u="none" strike="noStrike" dirty="0">
                          <a:solidFill>
                            <a:srgbClr val="000000"/>
                          </a:solidFill>
                          <a:effectLst/>
                          <a:latin typeface="Calibri" panose="020F0502020204030204" pitchFamily="34" charset="0"/>
                        </a:rPr>
                        <a:t>2317671</a:t>
                      </a:r>
                    </a:p>
                  </a:txBody>
                  <a:tcPr marL="0" marR="0" marT="0" marB="0" anchor="b"/>
                </a:tc>
                <a:tc>
                  <a:txBody>
                    <a:bodyPr/>
                    <a:lstStyle/>
                    <a:p>
                      <a:pPr algn="r" fontAlgn="b"/>
                      <a:endParaRPr lang="en-US" sz="12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4400" b="0" i="0" u="none" strike="noStrike" dirty="0">
                          <a:solidFill>
                            <a:srgbClr val="000000"/>
                          </a:solidFill>
                          <a:effectLst/>
                          <a:latin typeface="Calibri" panose="020F0502020204030204" pitchFamily="34" charset="0"/>
                        </a:rPr>
                        <a:t>71%</a:t>
                      </a:r>
                    </a:p>
                  </a:txBody>
                  <a:tcPr marL="0" marR="0" marT="0" marB="0" anchor="b"/>
                </a:tc>
                <a:extLst>
                  <a:ext uri="{0D108BD9-81ED-4DB2-BD59-A6C34878D82A}">
                    <a16:rowId xmlns:a16="http://schemas.microsoft.com/office/drawing/2014/main" val="2936288494"/>
                  </a:ext>
                </a:extLst>
              </a:tr>
              <a:tr h="625764">
                <a:tc>
                  <a:txBody>
                    <a:bodyPr/>
                    <a:lstStyle/>
                    <a:p>
                      <a:pPr algn="r" fontAlgn="b"/>
                      <a:r>
                        <a:rPr lang="en-US" sz="4400" b="0" i="0" u="none" strike="noStrike">
                          <a:solidFill>
                            <a:srgbClr val="000000"/>
                          </a:solidFill>
                          <a:effectLst/>
                          <a:latin typeface="Calibri" panose="020F0502020204030204" pitchFamily="34" charset="0"/>
                        </a:rPr>
                        <a:t>16413349</a:t>
                      </a:r>
                    </a:p>
                  </a:txBody>
                  <a:tcPr marL="0" marR="0" marT="0" marB="0" anchor="b"/>
                </a:tc>
                <a:tc>
                  <a:txBody>
                    <a:bodyPr/>
                    <a:lstStyle/>
                    <a:p>
                      <a:pPr algn="r" fontAlgn="b"/>
                      <a:endParaRPr lang="en-US" sz="12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4400" b="0" i="0" u="none" strike="noStrike" dirty="0">
                          <a:solidFill>
                            <a:srgbClr val="000000"/>
                          </a:solidFill>
                          <a:effectLst/>
                          <a:latin typeface="Calibri" panose="020F0502020204030204" pitchFamily="34" charset="0"/>
                        </a:rPr>
                        <a:t>64%</a:t>
                      </a:r>
                    </a:p>
                  </a:txBody>
                  <a:tcPr marL="0" marR="0" marT="0" marB="0" anchor="b"/>
                </a:tc>
                <a:extLst>
                  <a:ext uri="{0D108BD9-81ED-4DB2-BD59-A6C34878D82A}">
                    <a16:rowId xmlns:a16="http://schemas.microsoft.com/office/drawing/2014/main" val="40312266"/>
                  </a:ext>
                </a:extLst>
              </a:tr>
              <a:tr h="625764">
                <a:tc>
                  <a:txBody>
                    <a:bodyPr/>
                    <a:lstStyle/>
                    <a:p>
                      <a:pPr algn="r" fontAlgn="b"/>
                      <a:r>
                        <a:rPr lang="en-US" sz="4400" b="0" i="0" u="none" strike="noStrike" dirty="0">
                          <a:solidFill>
                            <a:srgbClr val="000000"/>
                          </a:solidFill>
                          <a:effectLst/>
                          <a:latin typeface="Calibri" panose="020F0502020204030204" pitchFamily="34" charset="0"/>
                        </a:rPr>
                        <a:t>17850374</a:t>
                      </a:r>
                    </a:p>
                  </a:txBody>
                  <a:tcPr marL="0" marR="0" marT="0" marB="0" anchor="b"/>
                </a:tc>
                <a:tc>
                  <a:txBody>
                    <a:bodyPr/>
                    <a:lstStyle/>
                    <a:p>
                      <a:pPr algn="r" fontAlgn="b"/>
                      <a:endParaRPr lang="en-US" sz="12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4400" b="0" i="0" u="none" strike="noStrike" dirty="0">
                          <a:solidFill>
                            <a:srgbClr val="000000"/>
                          </a:solidFill>
                          <a:effectLst/>
                          <a:latin typeface="Calibri" panose="020F0502020204030204" pitchFamily="34" charset="0"/>
                        </a:rPr>
                        <a:t>50%</a:t>
                      </a:r>
                    </a:p>
                  </a:txBody>
                  <a:tcPr marL="0" marR="0" marT="0" marB="0" anchor="b"/>
                </a:tc>
                <a:extLst>
                  <a:ext uri="{0D108BD9-81ED-4DB2-BD59-A6C34878D82A}">
                    <a16:rowId xmlns:a16="http://schemas.microsoft.com/office/drawing/2014/main" val="2224754101"/>
                  </a:ext>
                </a:extLst>
              </a:tr>
              <a:tr h="625764">
                <a:tc>
                  <a:txBody>
                    <a:bodyPr/>
                    <a:lstStyle/>
                    <a:p>
                      <a:pPr algn="r" fontAlgn="b"/>
                      <a:r>
                        <a:rPr lang="en-US" sz="4400" b="0" i="0" u="none" strike="noStrike">
                          <a:solidFill>
                            <a:srgbClr val="000000"/>
                          </a:solidFill>
                          <a:effectLst/>
                          <a:latin typeface="Calibri" panose="020F0502020204030204" pitchFamily="34" charset="0"/>
                        </a:rPr>
                        <a:t>24660833</a:t>
                      </a:r>
                    </a:p>
                  </a:txBody>
                  <a:tcPr marL="0" marR="0" marT="0" marB="0" anchor="b"/>
                </a:tc>
                <a:tc>
                  <a:txBody>
                    <a:bodyPr/>
                    <a:lstStyle/>
                    <a:p>
                      <a:pPr algn="r" fontAlgn="b"/>
                      <a:endParaRPr lang="en-US" sz="12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4400" b="0" i="0" u="none" strike="noStrike" dirty="0">
                          <a:solidFill>
                            <a:srgbClr val="000000"/>
                          </a:solidFill>
                          <a:effectLst/>
                          <a:latin typeface="Calibri" panose="020F0502020204030204" pitchFamily="34" charset="0"/>
                        </a:rPr>
                        <a:t>28%</a:t>
                      </a:r>
                    </a:p>
                  </a:txBody>
                  <a:tcPr marL="0" marR="0" marT="0" marB="0" anchor="b"/>
                </a:tc>
                <a:extLst>
                  <a:ext uri="{0D108BD9-81ED-4DB2-BD59-A6C34878D82A}">
                    <a16:rowId xmlns:a16="http://schemas.microsoft.com/office/drawing/2014/main" val="3157924709"/>
                  </a:ext>
                </a:extLst>
              </a:tr>
              <a:tr h="625764">
                <a:tc>
                  <a:txBody>
                    <a:bodyPr/>
                    <a:lstStyle/>
                    <a:p>
                      <a:pPr algn="r" fontAlgn="b"/>
                      <a:r>
                        <a:rPr lang="en-US" sz="4400" b="0" i="0" u="none" strike="noStrike" dirty="0">
                          <a:solidFill>
                            <a:srgbClr val="000000"/>
                          </a:solidFill>
                          <a:effectLst/>
                          <a:latin typeface="Calibri" panose="020F0502020204030204" pitchFamily="34" charset="0"/>
                        </a:rPr>
                        <a:t>18367097</a:t>
                      </a:r>
                    </a:p>
                  </a:txBody>
                  <a:tcPr marL="0" marR="0" marT="0" marB="0" anchor="b"/>
                </a:tc>
                <a:tc>
                  <a:txBody>
                    <a:bodyPr/>
                    <a:lstStyle/>
                    <a:p>
                      <a:pPr algn="r" fontAlgn="b"/>
                      <a:endParaRPr lang="en-US" sz="12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4400" b="0" i="0" u="none" strike="noStrike" dirty="0">
                          <a:solidFill>
                            <a:srgbClr val="000000"/>
                          </a:solidFill>
                          <a:effectLst/>
                          <a:latin typeface="Calibri" panose="020F0502020204030204" pitchFamily="34" charset="0"/>
                        </a:rPr>
                        <a:t>17%</a:t>
                      </a:r>
                    </a:p>
                  </a:txBody>
                  <a:tcPr marL="0" marR="0" marT="0" marB="0" anchor="b"/>
                </a:tc>
                <a:extLst>
                  <a:ext uri="{0D108BD9-81ED-4DB2-BD59-A6C34878D82A}">
                    <a16:rowId xmlns:a16="http://schemas.microsoft.com/office/drawing/2014/main" val="1052902343"/>
                  </a:ext>
                </a:extLst>
              </a:tr>
              <a:tr h="625764">
                <a:tc>
                  <a:txBody>
                    <a:bodyPr/>
                    <a:lstStyle/>
                    <a:p>
                      <a:pPr algn="r" fontAlgn="b"/>
                      <a:r>
                        <a:rPr lang="en-US" sz="4400" b="0" i="0" u="none" strike="noStrike">
                          <a:solidFill>
                            <a:srgbClr val="000000"/>
                          </a:solidFill>
                          <a:effectLst/>
                          <a:latin typeface="Calibri" panose="020F0502020204030204" pitchFamily="34" charset="0"/>
                        </a:rPr>
                        <a:t>24989847</a:t>
                      </a:r>
                    </a:p>
                  </a:txBody>
                  <a:tcPr marL="0" marR="0" marT="0" marB="0" anchor="b"/>
                </a:tc>
                <a:tc>
                  <a:txBody>
                    <a:bodyPr/>
                    <a:lstStyle/>
                    <a:p>
                      <a:pPr algn="r" fontAlgn="b"/>
                      <a:endParaRPr lang="en-US" sz="12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4400" b="0" i="0" u="none" strike="noStrike" dirty="0">
                          <a:solidFill>
                            <a:srgbClr val="000000"/>
                          </a:solidFill>
                          <a:effectLst/>
                          <a:latin typeface="Calibri" panose="020F0502020204030204" pitchFamily="34" charset="0"/>
                        </a:rPr>
                        <a:t>13%</a:t>
                      </a:r>
                    </a:p>
                  </a:txBody>
                  <a:tcPr marL="0" marR="0" marT="0" marB="0" anchor="b"/>
                </a:tc>
                <a:extLst>
                  <a:ext uri="{0D108BD9-81ED-4DB2-BD59-A6C34878D82A}">
                    <a16:rowId xmlns:a16="http://schemas.microsoft.com/office/drawing/2014/main" val="133021511"/>
                  </a:ext>
                </a:extLst>
              </a:tr>
              <a:tr h="625764">
                <a:tc>
                  <a:txBody>
                    <a:bodyPr/>
                    <a:lstStyle/>
                    <a:p>
                      <a:pPr algn="r" fontAlgn="b"/>
                      <a:r>
                        <a:rPr lang="en-US" sz="4400" b="0" i="0" u="none" strike="noStrike">
                          <a:solidFill>
                            <a:srgbClr val="000000"/>
                          </a:solidFill>
                          <a:effectLst/>
                          <a:latin typeface="Calibri" panose="020F0502020204030204" pitchFamily="34" charset="0"/>
                        </a:rPr>
                        <a:t>24601996</a:t>
                      </a:r>
                    </a:p>
                  </a:txBody>
                  <a:tcPr marL="0" marR="0" marT="0" marB="0" anchor="b"/>
                </a:tc>
                <a:tc>
                  <a:txBody>
                    <a:bodyPr/>
                    <a:lstStyle/>
                    <a:p>
                      <a:pPr algn="r" fontAlgn="b"/>
                      <a:endParaRPr lang="en-US" sz="12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4400" b="0" i="0" u="none" strike="noStrike" dirty="0">
                          <a:solidFill>
                            <a:srgbClr val="000000"/>
                          </a:solidFill>
                          <a:effectLst/>
                          <a:latin typeface="Calibri" panose="020F0502020204030204" pitchFamily="34" charset="0"/>
                        </a:rPr>
                        <a:t>7%</a:t>
                      </a:r>
                    </a:p>
                  </a:txBody>
                  <a:tcPr marL="0" marR="0" marT="0" marB="0" anchor="b"/>
                </a:tc>
                <a:extLst>
                  <a:ext uri="{0D108BD9-81ED-4DB2-BD59-A6C34878D82A}">
                    <a16:rowId xmlns:a16="http://schemas.microsoft.com/office/drawing/2014/main" val="2312986339"/>
                  </a:ext>
                </a:extLst>
              </a:tr>
              <a:tr h="625764">
                <a:tc>
                  <a:txBody>
                    <a:bodyPr/>
                    <a:lstStyle/>
                    <a:p>
                      <a:pPr algn="r" fontAlgn="b"/>
                      <a:r>
                        <a:rPr lang="en-US" sz="4400" b="0" i="0" u="none" strike="noStrike" dirty="0">
                          <a:solidFill>
                            <a:srgbClr val="000000"/>
                          </a:solidFill>
                          <a:effectLst/>
                          <a:latin typeface="Calibri" panose="020F0502020204030204" pitchFamily="34" charset="0"/>
                        </a:rPr>
                        <a:t>27159369</a:t>
                      </a:r>
                    </a:p>
                  </a:txBody>
                  <a:tcPr marL="0" marR="0" marT="0" marB="0" anchor="b"/>
                </a:tc>
                <a:tc>
                  <a:txBody>
                    <a:bodyPr/>
                    <a:lstStyle/>
                    <a:p>
                      <a:pPr algn="r" fontAlgn="b"/>
                      <a:endParaRPr lang="en-US" sz="12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4400" b="0" i="0" u="none" strike="noStrike" dirty="0">
                          <a:solidFill>
                            <a:srgbClr val="000000"/>
                          </a:solidFill>
                          <a:effectLst/>
                          <a:latin typeface="Calibri" panose="020F0502020204030204" pitchFamily="34" charset="0"/>
                        </a:rPr>
                        <a:t>7%</a:t>
                      </a:r>
                    </a:p>
                  </a:txBody>
                  <a:tcPr marL="0" marR="0" marT="0" marB="0" anchor="b"/>
                </a:tc>
                <a:extLst>
                  <a:ext uri="{0D108BD9-81ED-4DB2-BD59-A6C34878D82A}">
                    <a16:rowId xmlns:a16="http://schemas.microsoft.com/office/drawing/2014/main" val="2814816621"/>
                  </a:ext>
                </a:extLst>
              </a:tr>
            </a:tbl>
          </a:graphicData>
        </a:graphic>
      </p:graphicFrame>
      <p:sp>
        <p:nvSpPr>
          <p:cNvPr id="5" name="Rectangle 4">
            <a:extLst>
              <a:ext uri="{FF2B5EF4-FFF2-40B4-BE49-F238E27FC236}">
                <a16:creationId xmlns:a16="http://schemas.microsoft.com/office/drawing/2014/main" id="{AB577E8D-D41A-6545-80B4-795E139220A2}"/>
              </a:ext>
            </a:extLst>
          </p:cNvPr>
          <p:cNvSpPr/>
          <p:nvPr/>
        </p:nvSpPr>
        <p:spPr>
          <a:xfrm>
            <a:off x="3556000" y="3352800"/>
            <a:ext cx="8255000" cy="2667000"/>
          </a:xfrm>
          <a:prstGeom prst="rect">
            <a:avLst/>
          </a:prstGeom>
          <a:noFill/>
          <a:ln w="76200"/>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6" name="TextBox 5">
            <a:extLst>
              <a:ext uri="{FF2B5EF4-FFF2-40B4-BE49-F238E27FC236}">
                <a16:creationId xmlns:a16="http://schemas.microsoft.com/office/drawing/2014/main" id="{6C609765-B779-7A40-9AFF-CC8182757239}"/>
              </a:ext>
            </a:extLst>
          </p:cNvPr>
          <p:cNvSpPr txBox="1"/>
          <p:nvPr/>
        </p:nvSpPr>
        <p:spPr>
          <a:xfrm>
            <a:off x="12181590" y="3285916"/>
            <a:ext cx="5511800" cy="2800767"/>
          </a:xfrm>
          <a:prstGeom prst="rect">
            <a:avLst/>
          </a:prstGeom>
          <a:noFill/>
        </p:spPr>
        <p:txBody>
          <a:bodyPr wrap="square" rtlCol="0">
            <a:spAutoFit/>
          </a:bodyPr>
          <a:lstStyle/>
          <a:p>
            <a:r>
              <a:rPr lang="en-US" sz="4400" dirty="0"/>
              <a:t>Outside of the 10 year date range limit for all cohorts, regardless of limiting technique</a:t>
            </a:r>
          </a:p>
        </p:txBody>
      </p:sp>
      <p:sp>
        <p:nvSpPr>
          <p:cNvPr id="7" name="Rectangle 6">
            <a:extLst>
              <a:ext uri="{FF2B5EF4-FFF2-40B4-BE49-F238E27FC236}">
                <a16:creationId xmlns:a16="http://schemas.microsoft.com/office/drawing/2014/main" id="{79BD041E-AAC8-8741-AB0D-BA1DCFE96F40}"/>
              </a:ext>
            </a:extLst>
          </p:cNvPr>
          <p:cNvSpPr/>
          <p:nvPr/>
        </p:nvSpPr>
        <p:spPr>
          <a:xfrm>
            <a:off x="3543300" y="6153567"/>
            <a:ext cx="8255000" cy="1206603"/>
          </a:xfrm>
          <a:prstGeom prst="rect">
            <a:avLst/>
          </a:prstGeom>
          <a:noFill/>
          <a:ln w="76200">
            <a:solidFill>
              <a:schemeClr val="accent1"/>
            </a:solidFill>
          </a:ln>
        </p:spPr>
        <p:style>
          <a:lnRef idx="0">
            <a:scrgbClr r="0" g="0" b="0"/>
          </a:lnRef>
          <a:fillRef idx="0">
            <a:scrgbClr r="0" g="0" b="0"/>
          </a:fillRef>
          <a:effectRef idx="0">
            <a:scrgbClr r="0" g="0" b="0"/>
          </a:effectRef>
          <a:fontRef idx="minor">
            <a:schemeClr val="accent1"/>
          </a:fontRef>
        </p:style>
        <p:txBody>
          <a:bodyPr rtlCol="0" anchor="ctr"/>
          <a:lstStyle/>
          <a:p>
            <a:pPr algn="ctr"/>
            <a:endParaRPr lang="en-US"/>
          </a:p>
        </p:txBody>
      </p:sp>
      <p:sp>
        <p:nvSpPr>
          <p:cNvPr id="8" name="TextBox 7">
            <a:extLst>
              <a:ext uri="{FF2B5EF4-FFF2-40B4-BE49-F238E27FC236}">
                <a16:creationId xmlns:a16="http://schemas.microsoft.com/office/drawing/2014/main" id="{878927FB-A77A-EB49-867C-FDE7A747FFF9}"/>
              </a:ext>
            </a:extLst>
          </p:cNvPr>
          <p:cNvSpPr txBox="1"/>
          <p:nvPr/>
        </p:nvSpPr>
        <p:spPr>
          <a:xfrm>
            <a:off x="12181590" y="6406063"/>
            <a:ext cx="5511800" cy="954107"/>
          </a:xfrm>
          <a:prstGeom prst="rect">
            <a:avLst/>
          </a:prstGeom>
          <a:noFill/>
        </p:spPr>
        <p:txBody>
          <a:bodyPr wrap="square" rtlCol="0">
            <a:spAutoFit/>
          </a:bodyPr>
          <a:lstStyle/>
          <a:p>
            <a:r>
              <a:rPr lang="en-US" sz="2800" dirty="0"/>
              <a:t>Outside of the 10 year date range limit for some cohorts</a:t>
            </a:r>
          </a:p>
        </p:txBody>
      </p:sp>
    </p:spTree>
    <p:extLst>
      <p:ext uri="{BB962C8B-B14F-4D97-AF65-F5344CB8AC3E}">
        <p14:creationId xmlns:p14="http://schemas.microsoft.com/office/powerpoint/2010/main" val="12369894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4191201762"/>
              </p:ext>
            </p:extLst>
          </p:nvPr>
        </p:nvGraphicFramePr>
        <p:xfrm>
          <a:off x="715343" y="0"/>
          <a:ext cx="13386420" cy="10286999"/>
        </p:xfrm>
        <a:graphic>
          <a:graphicData uri="http://schemas.openxmlformats.org/drawingml/2006/table">
            <a:tbl>
              <a:tblPr>
                <a:tableStyleId>{5C22544A-7EE6-4342-B048-85BDC9FD1C3A}</a:tableStyleId>
              </a:tblPr>
              <a:tblGrid>
                <a:gridCol w="13386420">
                  <a:extLst>
                    <a:ext uri="{9D8B030D-6E8A-4147-A177-3AD203B41FA5}">
                      <a16:colId xmlns:a16="http://schemas.microsoft.com/office/drawing/2014/main" val="20000"/>
                    </a:ext>
                  </a:extLst>
                </a:gridCol>
              </a:tblGrid>
              <a:tr h="279874">
                <a:tc>
                  <a:txBody>
                    <a:bodyPr/>
                    <a:lstStyle/>
                    <a:p>
                      <a:pPr algn="l" fontAlgn="t"/>
                      <a:r>
                        <a:rPr lang="is-IS" sz="1800" u="none" strike="noStrike" dirty="0">
                          <a:effectLst/>
                        </a:rPr>
                        <a:t>7609106</a:t>
                      </a:r>
                      <a:endParaRPr lang="is-IS" sz="1800" b="0" i="0" u="none" strike="noStrike" dirty="0">
                        <a:effectLst/>
                        <a:latin typeface="Arial" charset="0"/>
                      </a:endParaRPr>
                    </a:p>
                  </a:txBody>
                  <a:tcPr marL="2256" marR="2256" marT="3008" marB="0"/>
                </a:tc>
                <a:extLst>
                  <a:ext uri="{0D108BD9-81ED-4DB2-BD59-A6C34878D82A}">
                    <a16:rowId xmlns:a16="http://schemas.microsoft.com/office/drawing/2014/main" val="10000"/>
                  </a:ext>
                </a:extLst>
              </a:tr>
              <a:tr h="430458">
                <a:tc>
                  <a:txBody>
                    <a:bodyPr/>
                    <a:lstStyle/>
                    <a:p>
                      <a:pPr algn="l" fontAlgn="t"/>
                      <a:r>
                        <a:rPr lang="en-US" sz="1800" u="none" strike="noStrike">
                          <a:effectLst/>
                        </a:rPr>
                        <a:t>Intraoperative blood loss and prognosis in prostate cancer patients undergoing radical retropubic prostatectomy.</a:t>
                      </a:r>
                      <a:endParaRPr lang="en-US" sz="1800" b="0" i="0" u="none" strike="noStrike">
                        <a:effectLst/>
                        <a:latin typeface="Arial" charset="0"/>
                      </a:endParaRPr>
                    </a:p>
                  </a:txBody>
                  <a:tcPr marL="2256" marR="2256" marT="3008" marB="0"/>
                </a:tc>
                <a:extLst>
                  <a:ext uri="{0D108BD9-81ED-4DB2-BD59-A6C34878D82A}">
                    <a16:rowId xmlns:a16="http://schemas.microsoft.com/office/drawing/2014/main" val="10001"/>
                  </a:ext>
                </a:extLst>
              </a:tr>
              <a:tr h="529452">
                <a:tc>
                  <a:txBody>
                    <a:bodyPr/>
                    <a:lstStyle/>
                    <a:p>
                      <a:pPr algn="l" fontAlgn="t"/>
                      <a:r>
                        <a:rPr lang="en-US" sz="1800" u="none" strike="noStrike">
                          <a:effectLst/>
                        </a:rPr>
                        <a:t>Oefelein MG (1995)</a:t>
                      </a:r>
                      <a:endParaRPr lang="en-US" sz="1800" b="0" i="0" u="none" strike="noStrike">
                        <a:effectLst/>
                        <a:latin typeface="Arial" charset="0"/>
                      </a:endParaRPr>
                    </a:p>
                  </a:txBody>
                  <a:tcPr marL="2256" marR="2256" marT="3008" marB="0"/>
                </a:tc>
                <a:extLst>
                  <a:ext uri="{0D108BD9-81ED-4DB2-BD59-A6C34878D82A}">
                    <a16:rowId xmlns:a16="http://schemas.microsoft.com/office/drawing/2014/main" val="10002"/>
                  </a:ext>
                </a:extLst>
              </a:tr>
              <a:tr h="3325096">
                <a:tc>
                  <a:txBody>
                    <a:bodyPr/>
                    <a:lstStyle/>
                    <a:p>
                      <a:pPr algn="l" fontAlgn="t"/>
                      <a:r>
                        <a:rPr lang="en-US" sz="1800" u="none" strike="noStrike" dirty="0">
                          <a:effectLst/>
                        </a:rPr>
                        <a:t>To assess more thoroughly the prognostic significance of perioperative transfusions, we examined a previously ignored factor, namely intraoperative blood loss.</a:t>
                      </a:r>
                      <a:br>
                        <a:rPr lang="en-US" sz="1800" u="none" strike="noStrike" dirty="0">
                          <a:effectLst/>
                        </a:rPr>
                      </a:br>
                      <a:br>
                        <a:rPr lang="en-US" sz="1800" u="none" strike="noStrike" dirty="0">
                          <a:effectLst/>
                        </a:rPr>
                      </a:br>
                      <a:r>
                        <a:rPr lang="en-US" sz="1800" u="none" strike="noStrike" dirty="0">
                          <a:effectLst/>
                        </a:rPr>
                        <a:t>Univariate and multivariate stepwise regression analysis was performed on results of a 10-year series of 251 consecutive men who underwent radical </a:t>
                      </a:r>
                      <a:r>
                        <a:rPr lang="en-US" sz="1800" u="none" strike="noStrike" dirty="0" err="1">
                          <a:effectLst/>
                        </a:rPr>
                        <a:t>retropubic</a:t>
                      </a:r>
                      <a:r>
                        <a:rPr lang="en-US" sz="1800" u="none" strike="noStrike" dirty="0">
                          <a:effectLst/>
                        </a:rPr>
                        <a:t> prostatectomy for clinically localized carcinoma.</a:t>
                      </a:r>
                      <a:br>
                        <a:rPr lang="en-US" sz="1800" u="none" strike="noStrike" dirty="0">
                          <a:effectLst/>
                        </a:rPr>
                      </a:br>
                      <a:br>
                        <a:rPr lang="en-US" sz="1800" u="none" strike="noStrike" dirty="0">
                          <a:effectLst/>
                        </a:rPr>
                      </a:br>
                      <a:r>
                        <a:rPr lang="en-US" sz="1800" u="none" strike="noStrike" dirty="0">
                          <a:effectLst/>
                        </a:rPr>
                        <a:t>Gleason score, operative blood loss and pathological stage were significantly (p &amp;</a:t>
                      </a:r>
                      <a:r>
                        <a:rPr lang="en-US" sz="1800" u="none" strike="noStrike" dirty="0" err="1">
                          <a:effectLst/>
                        </a:rPr>
                        <a:t>lt</a:t>
                      </a:r>
                      <a:r>
                        <a:rPr lang="en-US" sz="1800" u="none" strike="noStrike" dirty="0">
                          <a:effectLst/>
                        </a:rPr>
                        <a:t>; 0.0001) associated with progression-free survival. A risk ratio of 1.08 (95% confidence interval 1.05 to 1.10) was demonstrated for every 100 ml. of operative blood loss.</a:t>
                      </a:r>
                      <a:br>
                        <a:rPr lang="en-US" sz="1800" u="none" strike="noStrike" dirty="0">
                          <a:effectLst/>
                        </a:rPr>
                      </a:br>
                      <a:br>
                        <a:rPr lang="en-US" sz="1800" u="none" strike="noStrike" dirty="0">
                          <a:effectLst/>
                        </a:rPr>
                      </a:br>
                      <a:r>
                        <a:rPr lang="en-US" sz="1800" u="none" strike="noStrike" dirty="0">
                          <a:effectLst/>
                        </a:rPr>
                        <a:t>The operative blood loss but not the type (autologous or allogeneic) of blood transfused was significantly related to decreased recurrence-free survival after radical </a:t>
                      </a:r>
                      <a:r>
                        <a:rPr lang="en-US" sz="1800" u="none" strike="noStrike" dirty="0" err="1">
                          <a:effectLst/>
                        </a:rPr>
                        <a:t>retropubic</a:t>
                      </a:r>
                      <a:r>
                        <a:rPr lang="en-US" sz="1800" u="none" strike="noStrike" dirty="0">
                          <a:effectLst/>
                        </a:rPr>
                        <a:t> prostatectomy. This finding implies that the operative events necessitating transfusion are potentially more significant than the immunological effects of the transfusion.</a:t>
                      </a:r>
                      <a:endParaRPr lang="en-US" sz="1800" b="0" i="0" u="none" strike="noStrike" dirty="0">
                        <a:effectLst/>
                        <a:latin typeface="Arial" charset="0"/>
                      </a:endParaRPr>
                    </a:p>
                  </a:txBody>
                  <a:tcPr marL="2256" marR="2256" marT="3008" marB="0"/>
                </a:tc>
                <a:extLst>
                  <a:ext uri="{0D108BD9-81ED-4DB2-BD59-A6C34878D82A}">
                    <a16:rowId xmlns:a16="http://schemas.microsoft.com/office/drawing/2014/main" val="10003"/>
                  </a:ext>
                </a:extLst>
              </a:tr>
              <a:tr h="641456">
                <a:tc>
                  <a:txBody>
                    <a:bodyPr/>
                    <a:lstStyle/>
                    <a:p>
                      <a:pPr algn="l" fontAlgn="t"/>
                      <a:r>
                        <a:rPr lang="en-US" sz="1800" u="none" strike="noStrike" dirty="0">
                          <a:effectLst/>
                        </a:rPr>
                        <a:t>Adult</a:t>
                      </a:r>
                      <a:br>
                        <a:rPr lang="en-US" sz="1800" u="none" strike="noStrike" dirty="0">
                          <a:effectLst/>
                        </a:rPr>
                      </a:br>
                      <a:r>
                        <a:rPr lang="en-US" sz="1800" u="none" strike="noStrike" dirty="0">
                          <a:effectLst/>
                        </a:rPr>
                        <a:t>Aged</a:t>
                      </a:r>
                      <a:endParaRPr lang="en-US" sz="1800" b="0" i="0" u="none" strike="noStrike" dirty="0">
                        <a:effectLst/>
                        <a:latin typeface="Arial" charset="0"/>
                      </a:endParaRPr>
                    </a:p>
                  </a:txBody>
                  <a:tcPr marL="2256" marR="2256" marT="3008" marB="0"/>
                </a:tc>
                <a:extLst>
                  <a:ext uri="{0D108BD9-81ED-4DB2-BD59-A6C34878D82A}">
                    <a16:rowId xmlns:a16="http://schemas.microsoft.com/office/drawing/2014/main" val="10004"/>
                  </a:ext>
                </a:extLst>
              </a:tr>
              <a:tr h="381839">
                <a:tc>
                  <a:txBody>
                    <a:bodyPr/>
                    <a:lstStyle/>
                    <a:p>
                      <a:pPr algn="l" fontAlgn="t"/>
                      <a:r>
                        <a:rPr lang="en-US" sz="1800" u="none" strike="noStrike" dirty="0">
                          <a:effectLst/>
                        </a:rPr>
                        <a:t>Blood Loss, Surgical*</a:t>
                      </a:r>
                      <a:endParaRPr lang="en-US" sz="1800" b="0" i="0" u="none" strike="noStrike" dirty="0">
                        <a:effectLst/>
                        <a:latin typeface="Arial" charset="0"/>
                      </a:endParaRPr>
                    </a:p>
                  </a:txBody>
                  <a:tcPr marL="2256" marR="2256" marT="3008" marB="0"/>
                </a:tc>
                <a:extLst>
                  <a:ext uri="{0D108BD9-81ED-4DB2-BD59-A6C34878D82A}">
                    <a16:rowId xmlns:a16="http://schemas.microsoft.com/office/drawing/2014/main" val="10005"/>
                  </a:ext>
                </a:extLst>
              </a:tr>
              <a:tr h="428421">
                <a:tc>
                  <a:txBody>
                    <a:bodyPr/>
                    <a:lstStyle/>
                    <a:p>
                      <a:pPr algn="l" fontAlgn="t"/>
                      <a:r>
                        <a:rPr lang="en-US" sz="1800" u="none" strike="noStrike" dirty="0">
                          <a:effectLst/>
                        </a:rPr>
                        <a:t>Disease-Free Survival</a:t>
                      </a:r>
                      <a:endParaRPr lang="en-US" sz="1800" b="0" i="0" u="none" strike="noStrike" dirty="0">
                        <a:effectLst/>
                        <a:latin typeface="Arial" charset="0"/>
                      </a:endParaRPr>
                    </a:p>
                  </a:txBody>
                  <a:tcPr marL="2256" marR="2256" marT="3008" marB="0"/>
                </a:tc>
                <a:extLst>
                  <a:ext uri="{0D108BD9-81ED-4DB2-BD59-A6C34878D82A}">
                    <a16:rowId xmlns:a16="http://schemas.microsoft.com/office/drawing/2014/main" val="10006"/>
                  </a:ext>
                </a:extLst>
              </a:tr>
              <a:tr h="401627">
                <a:tc>
                  <a:txBody>
                    <a:bodyPr/>
                    <a:lstStyle/>
                    <a:p>
                      <a:pPr algn="l" fontAlgn="t"/>
                      <a:r>
                        <a:rPr lang="en-US" sz="1800" u="none" strike="noStrike" dirty="0">
                          <a:effectLst/>
                        </a:rPr>
                        <a:t>Follow-Up Studies</a:t>
                      </a:r>
                      <a:endParaRPr lang="en-US" sz="1800" b="0" i="0" u="none" strike="noStrike" dirty="0">
                        <a:effectLst/>
                        <a:latin typeface="Arial" charset="0"/>
                      </a:endParaRPr>
                    </a:p>
                  </a:txBody>
                  <a:tcPr marL="2256" marR="2256" marT="3008" marB="0"/>
                </a:tc>
                <a:extLst>
                  <a:ext uri="{0D108BD9-81ED-4DB2-BD59-A6C34878D82A}">
                    <a16:rowId xmlns:a16="http://schemas.microsoft.com/office/drawing/2014/main" val="10007"/>
                  </a:ext>
                </a:extLst>
              </a:tr>
              <a:tr h="412347">
                <a:tc>
                  <a:txBody>
                    <a:bodyPr/>
                    <a:lstStyle/>
                    <a:p>
                      <a:pPr algn="l" fontAlgn="t"/>
                      <a:r>
                        <a:rPr lang="en-US" sz="1800" u="none" strike="noStrike" dirty="0">
                          <a:effectLst/>
                        </a:rPr>
                        <a:t>Humans</a:t>
                      </a:r>
                      <a:endParaRPr lang="en-US" sz="1800" b="0" i="0" u="none" strike="noStrike" dirty="0">
                        <a:effectLst/>
                        <a:latin typeface="Arial" charset="0"/>
                      </a:endParaRPr>
                    </a:p>
                  </a:txBody>
                  <a:tcPr marL="2256" marR="2256" marT="3008" marB="0"/>
                </a:tc>
                <a:extLst>
                  <a:ext uri="{0D108BD9-81ED-4DB2-BD59-A6C34878D82A}">
                    <a16:rowId xmlns:a16="http://schemas.microsoft.com/office/drawing/2014/main" val="10008"/>
                  </a:ext>
                </a:extLst>
              </a:tr>
              <a:tr h="996175">
                <a:tc>
                  <a:txBody>
                    <a:bodyPr/>
                    <a:lstStyle/>
                    <a:p>
                      <a:pPr algn="l" fontAlgn="t"/>
                      <a:r>
                        <a:rPr lang="en-US" sz="1800" u="none" strike="noStrike" dirty="0">
                          <a:effectLst/>
                        </a:rPr>
                        <a:t>Male</a:t>
                      </a:r>
                      <a:br>
                        <a:rPr lang="en-US" sz="1800" u="none" strike="noStrike" dirty="0">
                          <a:effectLst/>
                        </a:rPr>
                      </a:br>
                      <a:r>
                        <a:rPr lang="en-US" sz="1800" u="none" strike="noStrike" dirty="0">
                          <a:effectLst/>
                        </a:rPr>
                        <a:t>Middle Aged</a:t>
                      </a:r>
                      <a:br>
                        <a:rPr lang="en-US" sz="1800" u="none" strike="noStrike" dirty="0">
                          <a:effectLst/>
                        </a:rPr>
                      </a:br>
                      <a:r>
                        <a:rPr lang="en-US" sz="1800" u="none" strike="noStrike" dirty="0">
                          <a:effectLst/>
                        </a:rPr>
                        <a:t>Multivariate Analysis</a:t>
                      </a:r>
                      <a:endParaRPr lang="en-US" sz="1800" b="0" i="0" u="none" strike="noStrike" dirty="0">
                        <a:effectLst/>
                        <a:latin typeface="Arial" charset="0"/>
                      </a:endParaRPr>
                    </a:p>
                  </a:txBody>
                  <a:tcPr marL="2256" marR="2256" marT="3008" marB="0"/>
                </a:tc>
                <a:extLst>
                  <a:ext uri="{0D108BD9-81ED-4DB2-BD59-A6C34878D82A}">
                    <a16:rowId xmlns:a16="http://schemas.microsoft.com/office/drawing/2014/main" val="10009"/>
                  </a:ext>
                </a:extLst>
              </a:tr>
              <a:tr h="1492898">
                <a:tc>
                  <a:txBody>
                    <a:bodyPr/>
                    <a:lstStyle/>
                    <a:p>
                      <a:pPr algn="l" fontAlgn="t"/>
                      <a:r>
                        <a:rPr lang="en-US" sz="1800" u="none" strike="noStrike" dirty="0">
                          <a:effectLst/>
                        </a:rPr>
                        <a:t>Postoperative Complications / epidemiology</a:t>
                      </a:r>
                      <a:br>
                        <a:rPr lang="en-US" sz="1800" u="none" strike="noStrike" dirty="0">
                          <a:effectLst/>
                        </a:rPr>
                      </a:br>
                      <a:r>
                        <a:rPr lang="en-US" sz="1800" u="none" strike="noStrike" dirty="0">
                          <a:effectLst/>
                        </a:rPr>
                        <a:t>Prognosis</a:t>
                      </a:r>
                      <a:br>
                        <a:rPr lang="en-US" sz="1800" u="none" strike="noStrike" dirty="0">
                          <a:effectLst/>
                        </a:rPr>
                      </a:br>
                      <a:r>
                        <a:rPr lang="en-US" sz="1800" u="none" strike="noStrike" dirty="0">
                          <a:effectLst/>
                        </a:rPr>
                        <a:t>Prostatectomy*</a:t>
                      </a:r>
                      <a:br>
                        <a:rPr lang="en-US" sz="1800" u="none" strike="noStrike" dirty="0">
                          <a:effectLst/>
                        </a:rPr>
                      </a:br>
                      <a:r>
                        <a:rPr lang="en-US" sz="1800" u="none" strike="noStrike" dirty="0">
                          <a:effectLst/>
                        </a:rPr>
                        <a:t>Prostatic Neoplasms / mortality</a:t>
                      </a:r>
                      <a:br>
                        <a:rPr lang="en-US" sz="1800" u="none" strike="noStrike" dirty="0">
                          <a:effectLst/>
                        </a:rPr>
                      </a:br>
                      <a:r>
                        <a:rPr lang="en-US" sz="1800" u="none" strike="noStrike" dirty="0">
                          <a:effectLst/>
                        </a:rPr>
                        <a:t>Prostatic Neoplasms / surgery*</a:t>
                      </a:r>
                      <a:endParaRPr lang="en-US" sz="1800" b="0" i="0" u="none" strike="noStrike" dirty="0">
                        <a:effectLst/>
                        <a:latin typeface="Arial" charset="0"/>
                      </a:endParaRPr>
                    </a:p>
                  </a:txBody>
                  <a:tcPr marL="2256" marR="2256" marT="3008" marB="0"/>
                </a:tc>
                <a:extLst>
                  <a:ext uri="{0D108BD9-81ED-4DB2-BD59-A6C34878D82A}">
                    <a16:rowId xmlns:a16="http://schemas.microsoft.com/office/drawing/2014/main" val="10010"/>
                  </a:ext>
                </a:extLst>
              </a:tr>
              <a:tr h="410644">
                <a:tc>
                  <a:txBody>
                    <a:bodyPr/>
                    <a:lstStyle/>
                    <a:p>
                      <a:pPr algn="l" fontAlgn="t"/>
                      <a:r>
                        <a:rPr lang="en-US" sz="1800" u="none" strike="noStrike" dirty="0">
                          <a:effectLst/>
                        </a:rPr>
                        <a:t>Regression Analysis</a:t>
                      </a:r>
                      <a:endParaRPr lang="en-US" sz="1800" b="0" i="0" u="none" strike="noStrike" dirty="0">
                        <a:effectLst/>
                        <a:latin typeface="Arial" charset="0"/>
                      </a:endParaRPr>
                    </a:p>
                  </a:txBody>
                  <a:tcPr marL="2256" marR="2256" marT="3008" marB="0"/>
                </a:tc>
                <a:extLst>
                  <a:ext uri="{0D108BD9-81ED-4DB2-BD59-A6C34878D82A}">
                    <a16:rowId xmlns:a16="http://schemas.microsoft.com/office/drawing/2014/main" val="10011"/>
                  </a:ext>
                </a:extLst>
              </a:tr>
              <a:tr h="556712">
                <a:tc>
                  <a:txBody>
                    <a:bodyPr/>
                    <a:lstStyle/>
                    <a:p>
                      <a:pPr algn="l" fontAlgn="t"/>
                      <a:r>
                        <a:rPr lang="en-US" sz="1800" u="none" strike="noStrike" dirty="0">
                          <a:effectLst/>
                        </a:rPr>
                        <a:t>Survival Rate</a:t>
                      </a:r>
                      <a:br>
                        <a:rPr lang="en-US" sz="1800" u="none" strike="noStrike" dirty="0">
                          <a:effectLst/>
                        </a:rPr>
                      </a:br>
                      <a:endParaRPr lang="en-US" sz="1800" b="0" i="0" u="none" strike="noStrike" dirty="0">
                        <a:effectLst/>
                        <a:latin typeface="Arial" charset="0"/>
                      </a:endParaRPr>
                    </a:p>
                  </a:txBody>
                  <a:tcPr marL="2256" marR="2256" marT="3008" marB="0"/>
                </a:tc>
                <a:extLst>
                  <a:ext uri="{0D108BD9-81ED-4DB2-BD59-A6C34878D82A}">
                    <a16:rowId xmlns:a16="http://schemas.microsoft.com/office/drawing/2014/main" val="10012"/>
                  </a:ext>
                </a:extLst>
              </a:tr>
            </a:tbl>
          </a:graphicData>
        </a:graphic>
      </p:graphicFrame>
      <p:sp>
        <p:nvSpPr>
          <p:cNvPr id="3" name="TextBox 2"/>
          <p:cNvSpPr txBox="1"/>
          <p:nvPr/>
        </p:nvSpPr>
        <p:spPr>
          <a:xfrm>
            <a:off x="10506695" y="2637929"/>
            <a:ext cx="6934200" cy="5632311"/>
          </a:xfrm>
          <a:prstGeom prst="rect">
            <a:avLst/>
          </a:prstGeom>
          <a:solidFill>
            <a:srgbClr val="042D5E"/>
          </a:solidFill>
        </p:spPr>
        <p:style>
          <a:lnRef idx="3">
            <a:schemeClr val="lt1"/>
          </a:lnRef>
          <a:fillRef idx="1">
            <a:schemeClr val="dk1"/>
          </a:fillRef>
          <a:effectRef idx="1">
            <a:schemeClr val="dk1"/>
          </a:effectRef>
          <a:fontRef idx="minor">
            <a:schemeClr val="lt1"/>
          </a:fontRef>
        </p:style>
        <p:txBody>
          <a:bodyPr wrap="square" rtlCol="0">
            <a:spAutoFit/>
          </a:bodyPr>
          <a:lstStyle/>
          <a:p>
            <a:r>
              <a:rPr lang="en-US" sz="3600" b="1" dirty="0">
                <a:solidFill>
                  <a:srgbClr val="FFCF08"/>
                </a:solidFill>
              </a:rPr>
              <a:t>WHAT HAPPENED?</a:t>
            </a:r>
          </a:p>
          <a:p>
            <a:r>
              <a:rPr lang="en-US" sz="3600" dirty="0"/>
              <a:t>No transfusion </a:t>
            </a:r>
            <a:r>
              <a:rPr lang="en-US" sz="3600" dirty="0" err="1"/>
              <a:t>MeSH</a:t>
            </a:r>
            <a:r>
              <a:rPr lang="en-US" sz="3600" dirty="0"/>
              <a:t> term or “blood transfusion” phrase</a:t>
            </a:r>
          </a:p>
          <a:p>
            <a:pPr marL="1114425" lvl="1" indent="-428625">
              <a:buFont typeface="Arial" charset="0"/>
              <a:buChar char="•"/>
            </a:pPr>
            <a:r>
              <a:rPr lang="en-US" sz="3600" dirty="0"/>
              <a:t>Transfusions[</a:t>
            </a:r>
            <a:r>
              <a:rPr lang="en-US" sz="3600" dirty="0" err="1"/>
              <a:t>tw</a:t>
            </a:r>
            <a:r>
              <a:rPr lang="en-US" sz="3600" dirty="0"/>
              <a:t>] </a:t>
            </a:r>
          </a:p>
          <a:p>
            <a:pPr marL="1114425" lvl="1" indent="-428625">
              <a:buFont typeface="Arial" charset="0"/>
              <a:buChar char="•"/>
            </a:pPr>
            <a:r>
              <a:rPr lang="en-US" sz="3600" dirty="0"/>
              <a:t>Transfusion[</a:t>
            </a:r>
            <a:r>
              <a:rPr lang="en-US" sz="3600" dirty="0" err="1"/>
              <a:t>tw</a:t>
            </a:r>
            <a:r>
              <a:rPr lang="en-US" sz="3600" dirty="0"/>
              <a:t>]</a:t>
            </a:r>
          </a:p>
          <a:p>
            <a:pPr marL="1114425" lvl="1" indent="-428625">
              <a:buFont typeface="Arial" charset="0"/>
              <a:buChar char="•"/>
            </a:pPr>
            <a:r>
              <a:rPr lang="en-US" sz="3600" dirty="0" err="1"/>
              <a:t>Transfus</a:t>
            </a:r>
            <a:r>
              <a:rPr lang="en-US" sz="3600" dirty="0"/>
              <a:t>*[</a:t>
            </a:r>
            <a:r>
              <a:rPr lang="en-US" sz="3600" dirty="0" err="1"/>
              <a:t>tw</a:t>
            </a:r>
            <a:r>
              <a:rPr lang="en-US" sz="3600" dirty="0"/>
              <a:t>]</a:t>
            </a:r>
          </a:p>
          <a:p>
            <a:pPr marL="1114425" lvl="1" indent="-428625">
              <a:buFont typeface="Arial" charset="0"/>
              <a:buChar char="•"/>
            </a:pPr>
            <a:r>
              <a:rPr lang="en-US" sz="3600" dirty="0"/>
              <a:t>Transfused[</a:t>
            </a:r>
            <a:r>
              <a:rPr lang="en-US" sz="3600" dirty="0" err="1"/>
              <a:t>tw</a:t>
            </a:r>
            <a:r>
              <a:rPr lang="en-US" sz="3600" dirty="0"/>
              <a:t>]</a:t>
            </a:r>
          </a:p>
          <a:p>
            <a:pPr marL="1114425" lvl="1" indent="-428625">
              <a:buFont typeface="Arial" charset="0"/>
              <a:buChar char="•"/>
            </a:pPr>
            <a:r>
              <a:rPr lang="en-US" sz="3600" dirty="0"/>
              <a:t>“Blood loss”[</a:t>
            </a:r>
            <a:r>
              <a:rPr lang="en-US" sz="3600" dirty="0" err="1"/>
              <a:t>tw</a:t>
            </a:r>
            <a:r>
              <a:rPr lang="en-US" sz="3600" dirty="0"/>
              <a:t>]</a:t>
            </a:r>
          </a:p>
          <a:p>
            <a:pPr marL="1114425" lvl="1" indent="-428625">
              <a:buFont typeface="Arial" charset="0"/>
              <a:buChar char="•"/>
            </a:pPr>
            <a:r>
              <a:rPr lang="en-US" sz="3600" dirty="0"/>
              <a:t>“Blood loss, surgical”[mesh]</a:t>
            </a:r>
          </a:p>
          <a:p>
            <a:endParaRPr lang="en-US" sz="3600" dirty="0"/>
          </a:p>
        </p:txBody>
      </p:sp>
      <p:sp>
        <p:nvSpPr>
          <p:cNvPr id="2" name="Rectangle 1">
            <a:extLst>
              <a:ext uri="{FF2B5EF4-FFF2-40B4-BE49-F238E27FC236}">
                <a16:creationId xmlns:a16="http://schemas.microsoft.com/office/drawing/2014/main" id="{30C52335-27EE-3C47-B7C4-304EB01050D6}"/>
              </a:ext>
            </a:extLst>
          </p:cNvPr>
          <p:cNvSpPr/>
          <p:nvPr/>
        </p:nvSpPr>
        <p:spPr>
          <a:xfrm>
            <a:off x="14101763" y="9429689"/>
            <a:ext cx="2362634" cy="338554"/>
          </a:xfrm>
          <a:prstGeom prst="rect">
            <a:avLst/>
          </a:prstGeom>
        </p:spPr>
        <p:txBody>
          <a:bodyPr wrap="none">
            <a:spAutoFit/>
          </a:bodyPr>
          <a:lstStyle/>
          <a:p>
            <a:r>
              <a:rPr lang="en-US" sz="1600" dirty="0">
                <a:solidFill>
                  <a:schemeClr val="bg1"/>
                </a:solidFill>
              </a:rPr>
              <a:t>Table: Yale </a:t>
            </a:r>
            <a:r>
              <a:rPr lang="en-US" sz="1600" dirty="0" err="1">
                <a:solidFill>
                  <a:schemeClr val="bg1"/>
                </a:solidFill>
              </a:rPr>
              <a:t>MeSH</a:t>
            </a:r>
            <a:r>
              <a:rPr lang="en-US" sz="1600" dirty="0">
                <a:solidFill>
                  <a:schemeClr val="bg1"/>
                </a:solidFill>
              </a:rPr>
              <a:t> Analyzer</a:t>
            </a:r>
          </a:p>
        </p:txBody>
      </p:sp>
    </p:spTree>
    <p:extLst>
      <p:ext uri="{BB962C8B-B14F-4D97-AF65-F5344CB8AC3E}">
        <p14:creationId xmlns:p14="http://schemas.microsoft.com/office/powerpoint/2010/main" val="12519709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ontent Placeholder 8"/>
          <p:cNvGraphicFramePr>
            <a:graphicFrameLocks noGrp="1"/>
          </p:cNvGraphicFramePr>
          <p:nvPr>
            <p:ph idx="4294967295"/>
            <p:extLst>
              <p:ext uri="{D42A27DB-BD31-4B8C-83A1-F6EECF244321}">
                <p14:modId xmlns:p14="http://schemas.microsoft.com/office/powerpoint/2010/main" val="194671373"/>
              </p:ext>
            </p:extLst>
          </p:nvPr>
        </p:nvGraphicFramePr>
        <p:xfrm>
          <a:off x="675250" y="14068"/>
          <a:ext cx="14048368" cy="10287000"/>
        </p:xfrm>
        <a:graphic>
          <a:graphicData uri="http://schemas.openxmlformats.org/drawingml/2006/table">
            <a:tbl>
              <a:tblPr>
                <a:tableStyleId>{5C22544A-7EE6-4342-B048-85BDC9FD1C3A}</a:tableStyleId>
              </a:tblPr>
              <a:tblGrid>
                <a:gridCol w="14048368">
                  <a:extLst>
                    <a:ext uri="{9D8B030D-6E8A-4147-A177-3AD203B41FA5}">
                      <a16:colId xmlns:a16="http://schemas.microsoft.com/office/drawing/2014/main" val="20000"/>
                    </a:ext>
                  </a:extLst>
                </a:gridCol>
              </a:tblGrid>
              <a:tr h="328403">
                <a:tc>
                  <a:txBody>
                    <a:bodyPr/>
                    <a:lstStyle/>
                    <a:p>
                      <a:pPr algn="l" fontAlgn="t"/>
                      <a:r>
                        <a:rPr lang="is-IS" sz="1800" u="none" strike="noStrike" dirty="0">
                          <a:effectLst/>
                        </a:rPr>
                        <a:t>1773291</a:t>
                      </a:r>
                      <a:endParaRPr lang="is-IS" sz="1800" b="0" i="0" u="none" strike="noStrike" dirty="0">
                        <a:effectLst/>
                        <a:latin typeface="Arial" charset="0"/>
                      </a:endParaRPr>
                    </a:p>
                  </a:txBody>
                  <a:tcPr marL="2316" marR="2316" marT="3089" marB="0"/>
                </a:tc>
                <a:extLst>
                  <a:ext uri="{0D108BD9-81ED-4DB2-BD59-A6C34878D82A}">
                    <a16:rowId xmlns:a16="http://schemas.microsoft.com/office/drawing/2014/main" val="10000"/>
                  </a:ext>
                </a:extLst>
              </a:tr>
              <a:tr h="509087">
                <a:tc>
                  <a:txBody>
                    <a:bodyPr/>
                    <a:lstStyle/>
                    <a:p>
                      <a:pPr algn="l" fontAlgn="t"/>
                      <a:r>
                        <a:rPr lang="en-US" sz="1800" u="none" strike="noStrike">
                          <a:effectLst/>
                        </a:rPr>
                        <a:t>Peri-operative blood transfusion in relation to tumour recurrence and death after surgery for prostatic cancer.</a:t>
                      </a:r>
                      <a:endParaRPr lang="en-US" sz="1800" b="0" i="0" u="none" strike="noStrike">
                        <a:effectLst/>
                        <a:latin typeface="Arial" charset="0"/>
                      </a:endParaRPr>
                    </a:p>
                  </a:txBody>
                  <a:tcPr marL="2316" marR="2316" marT="3089" marB="0"/>
                </a:tc>
                <a:extLst>
                  <a:ext uri="{0D108BD9-81ED-4DB2-BD59-A6C34878D82A}">
                    <a16:rowId xmlns:a16="http://schemas.microsoft.com/office/drawing/2014/main" val="10001"/>
                  </a:ext>
                </a:extLst>
              </a:tr>
              <a:tr h="328403">
                <a:tc>
                  <a:txBody>
                    <a:bodyPr/>
                    <a:lstStyle/>
                    <a:p>
                      <a:pPr algn="l" fontAlgn="t"/>
                      <a:r>
                        <a:rPr lang="en-US" sz="1800" u="none" strike="noStrike">
                          <a:effectLst/>
                        </a:rPr>
                        <a:t>Eickhoff JH (1991)</a:t>
                      </a:r>
                      <a:endParaRPr lang="en-US" sz="1800" b="0" i="0" u="none" strike="noStrike">
                        <a:effectLst/>
                        <a:latin typeface="Arial" charset="0"/>
                      </a:endParaRPr>
                    </a:p>
                  </a:txBody>
                  <a:tcPr marL="2316" marR="2316" marT="3089" marB="0"/>
                </a:tc>
                <a:extLst>
                  <a:ext uri="{0D108BD9-81ED-4DB2-BD59-A6C34878D82A}">
                    <a16:rowId xmlns:a16="http://schemas.microsoft.com/office/drawing/2014/main" val="10002"/>
                  </a:ext>
                </a:extLst>
              </a:tr>
              <a:tr h="2093449">
                <a:tc>
                  <a:txBody>
                    <a:bodyPr/>
                    <a:lstStyle/>
                    <a:p>
                      <a:pPr algn="l" fontAlgn="t"/>
                      <a:r>
                        <a:rPr lang="en-US" sz="1800" u="none" strike="noStrike" dirty="0">
                          <a:effectLst/>
                        </a:rPr>
                        <a:t>Several reports have suggested that peri-operative blood transfusion promotes </a:t>
                      </a:r>
                      <a:r>
                        <a:rPr lang="en-US" sz="1800" u="none" strike="noStrike" dirty="0" err="1">
                          <a:effectLst/>
                        </a:rPr>
                        <a:t>tumour</a:t>
                      </a:r>
                      <a:r>
                        <a:rPr lang="en-US" sz="1800" u="none" strike="noStrike" dirty="0">
                          <a:effectLst/>
                        </a:rPr>
                        <a:t> recurrence and death after surgery for cancer. We have studied the effect of transfusion in 156 patients operated on for prostatic cancer. A retrospective review was made of the clinical, histopathological and transfusion data in their hospital records. Sixty patients received blood transfusions and 96 did not. The 5-year prostatic cancer specific survival rate was 0.56 in the transfused patients and 0.69 in the non-transfused group. The transfused patients had a higher prevalence of risk factors than did the non-transfused. When the differences in risk factors were accounted for by Cox regression analysis, peri-operative blood transfusion reduced the prostatic cancer death intensity by 36%. The study does not support the hypothesis that blood transfusion promotes recurrence following surgery for prostatic cancer.</a:t>
                      </a:r>
                      <a:endParaRPr lang="en-US" sz="1800" b="0" i="0" u="none" strike="noStrike" dirty="0">
                        <a:effectLst/>
                        <a:latin typeface="Arial" charset="0"/>
                      </a:endParaRPr>
                    </a:p>
                  </a:txBody>
                  <a:tcPr marL="2316" marR="2316" marT="3089" marB="0"/>
                </a:tc>
                <a:extLst>
                  <a:ext uri="{0D108BD9-81ED-4DB2-BD59-A6C34878D82A}">
                    <a16:rowId xmlns:a16="http://schemas.microsoft.com/office/drawing/2014/main" val="10003"/>
                  </a:ext>
                </a:extLst>
              </a:tr>
              <a:tr h="977901">
                <a:tc>
                  <a:txBody>
                    <a:bodyPr/>
                    <a:lstStyle/>
                    <a:p>
                      <a:pPr algn="l" fontAlgn="t"/>
                      <a:r>
                        <a:rPr lang="en-US" sz="1800" u="none" strike="noStrike">
                          <a:effectLst/>
                        </a:rPr>
                        <a:t>Aged</a:t>
                      </a:r>
                      <a:br>
                        <a:rPr lang="en-US" sz="1800" u="none" strike="noStrike">
                          <a:effectLst/>
                        </a:rPr>
                      </a:br>
                      <a:r>
                        <a:rPr lang="en-US" sz="1800" u="none" strike="noStrike">
                          <a:effectLst/>
                        </a:rPr>
                        <a:t>Aged, 80 and over</a:t>
                      </a:r>
                      <a:br>
                        <a:rPr lang="en-US" sz="1800" u="none" strike="noStrike">
                          <a:effectLst/>
                        </a:rPr>
                      </a:br>
                      <a:endParaRPr lang="en-US" sz="1800" b="0" i="0" u="none" strike="noStrike">
                        <a:effectLst/>
                        <a:latin typeface="Arial" charset="0"/>
                      </a:endParaRPr>
                    </a:p>
                  </a:txBody>
                  <a:tcPr marL="2316" marR="2316" marT="3089" marB="0"/>
                </a:tc>
                <a:extLst>
                  <a:ext uri="{0D108BD9-81ED-4DB2-BD59-A6C34878D82A}">
                    <a16:rowId xmlns:a16="http://schemas.microsoft.com/office/drawing/2014/main" val="10004"/>
                  </a:ext>
                </a:extLst>
              </a:tr>
              <a:tr h="600530">
                <a:tc>
                  <a:txBody>
                    <a:bodyPr/>
                    <a:lstStyle/>
                    <a:p>
                      <a:pPr algn="l" fontAlgn="t"/>
                      <a:r>
                        <a:rPr lang="en-US" sz="1800" u="none" strike="noStrike">
                          <a:effectLst/>
                        </a:rPr>
                        <a:t>Blood Transfusion / adverse effects*</a:t>
                      </a:r>
                      <a:br>
                        <a:rPr lang="en-US" sz="1800" u="none" strike="noStrike">
                          <a:effectLst/>
                        </a:rPr>
                      </a:br>
                      <a:endParaRPr lang="en-US" sz="1800" b="0" i="0" u="none" strike="noStrike">
                        <a:effectLst/>
                        <a:latin typeface="Arial" charset="0"/>
                      </a:endParaRPr>
                    </a:p>
                  </a:txBody>
                  <a:tcPr marL="2316" marR="2316" marT="3089" marB="0"/>
                </a:tc>
                <a:extLst>
                  <a:ext uri="{0D108BD9-81ED-4DB2-BD59-A6C34878D82A}">
                    <a16:rowId xmlns:a16="http://schemas.microsoft.com/office/drawing/2014/main" val="10005"/>
                  </a:ext>
                </a:extLst>
              </a:tr>
              <a:tr h="600530">
                <a:tc>
                  <a:txBody>
                    <a:bodyPr/>
                    <a:lstStyle/>
                    <a:p>
                      <a:pPr algn="l" fontAlgn="t"/>
                      <a:r>
                        <a:rPr lang="en-US" sz="1800" u="none" strike="noStrike" dirty="0">
                          <a:effectLst/>
                        </a:rPr>
                        <a:t>Humans</a:t>
                      </a:r>
                      <a:br>
                        <a:rPr lang="en-US" sz="1800" u="none" strike="noStrike" dirty="0">
                          <a:effectLst/>
                        </a:rPr>
                      </a:br>
                      <a:endParaRPr lang="en-US" sz="1800" b="0" i="0" u="none" strike="noStrike" dirty="0">
                        <a:effectLst/>
                        <a:latin typeface="Arial" charset="0"/>
                      </a:endParaRPr>
                    </a:p>
                  </a:txBody>
                  <a:tcPr marL="2316" marR="2316" marT="3089" marB="0"/>
                </a:tc>
                <a:extLst>
                  <a:ext uri="{0D108BD9-81ED-4DB2-BD59-A6C34878D82A}">
                    <a16:rowId xmlns:a16="http://schemas.microsoft.com/office/drawing/2014/main" val="10006"/>
                  </a:ext>
                </a:extLst>
              </a:tr>
              <a:tr h="899114">
                <a:tc>
                  <a:txBody>
                    <a:bodyPr/>
                    <a:lstStyle/>
                    <a:p>
                      <a:pPr algn="l" fontAlgn="t"/>
                      <a:r>
                        <a:rPr lang="en-US" sz="1800" u="none" strike="noStrike">
                          <a:effectLst/>
                        </a:rPr>
                        <a:t>Male</a:t>
                      </a:r>
                      <a:br>
                        <a:rPr lang="en-US" sz="1800" u="none" strike="noStrike">
                          <a:effectLst/>
                        </a:rPr>
                      </a:br>
                      <a:r>
                        <a:rPr lang="en-US" sz="1800" u="none" strike="noStrike">
                          <a:effectLst/>
                        </a:rPr>
                        <a:t>Middle Aged</a:t>
                      </a:r>
                      <a:br>
                        <a:rPr lang="en-US" sz="1800" u="none" strike="noStrike">
                          <a:effectLst/>
                        </a:rPr>
                      </a:br>
                      <a:endParaRPr lang="en-US" sz="1800" b="0" i="0" u="none" strike="noStrike">
                        <a:effectLst/>
                        <a:latin typeface="Arial" charset="0"/>
                      </a:endParaRPr>
                    </a:p>
                  </a:txBody>
                  <a:tcPr marL="2316" marR="2316" marT="3089" marB="0"/>
                </a:tc>
                <a:extLst>
                  <a:ext uri="{0D108BD9-81ED-4DB2-BD59-A6C34878D82A}">
                    <a16:rowId xmlns:a16="http://schemas.microsoft.com/office/drawing/2014/main" val="10007"/>
                  </a:ext>
                </a:extLst>
              </a:tr>
              <a:tr h="600530">
                <a:tc>
                  <a:txBody>
                    <a:bodyPr/>
                    <a:lstStyle/>
                    <a:p>
                      <a:pPr algn="l" fontAlgn="t"/>
                      <a:r>
                        <a:rPr lang="en-US" sz="1800" u="none" strike="noStrike">
                          <a:effectLst/>
                        </a:rPr>
                        <a:t>Neoplasm Recurrence, Local* / mortality</a:t>
                      </a:r>
                      <a:br>
                        <a:rPr lang="en-US" sz="1800" u="none" strike="noStrike">
                          <a:effectLst/>
                        </a:rPr>
                      </a:br>
                      <a:endParaRPr lang="en-US" sz="1800" b="0" i="0" u="none" strike="noStrike">
                        <a:effectLst/>
                        <a:latin typeface="Arial" charset="0"/>
                      </a:endParaRPr>
                    </a:p>
                  </a:txBody>
                  <a:tcPr marL="2316" marR="2316" marT="3089" marB="0"/>
                </a:tc>
                <a:extLst>
                  <a:ext uri="{0D108BD9-81ED-4DB2-BD59-A6C34878D82A}">
                    <a16:rowId xmlns:a16="http://schemas.microsoft.com/office/drawing/2014/main" val="10008"/>
                  </a:ext>
                </a:extLst>
              </a:tr>
              <a:tr h="1496281">
                <a:tc>
                  <a:txBody>
                    <a:bodyPr/>
                    <a:lstStyle/>
                    <a:p>
                      <a:pPr algn="l" fontAlgn="t"/>
                      <a:r>
                        <a:rPr lang="en-US" sz="1800" u="none" strike="noStrike">
                          <a:effectLst/>
                        </a:rPr>
                        <a:t>Prospective Studies</a:t>
                      </a:r>
                      <a:br>
                        <a:rPr lang="en-US" sz="1800" u="none" strike="noStrike">
                          <a:effectLst/>
                        </a:rPr>
                      </a:br>
                      <a:r>
                        <a:rPr lang="en-US" sz="1800" u="none" strike="noStrike">
                          <a:effectLst/>
                        </a:rPr>
                        <a:t>Prostate / surgery</a:t>
                      </a:r>
                      <a:br>
                        <a:rPr lang="en-US" sz="1800" u="none" strike="noStrike">
                          <a:effectLst/>
                        </a:rPr>
                      </a:br>
                      <a:r>
                        <a:rPr lang="en-US" sz="1800" u="none" strike="noStrike">
                          <a:effectLst/>
                        </a:rPr>
                        <a:t>Prostatic Neoplasms / mortality*</a:t>
                      </a:r>
                      <a:br>
                        <a:rPr lang="en-US" sz="1800" u="none" strike="noStrike">
                          <a:effectLst/>
                        </a:rPr>
                      </a:br>
                      <a:r>
                        <a:rPr lang="en-US" sz="1800" u="none" strike="noStrike">
                          <a:effectLst/>
                        </a:rPr>
                        <a:t>Prostatic Neoplasms / surgery</a:t>
                      </a:r>
                      <a:br>
                        <a:rPr lang="en-US" sz="1800" u="none" strike="noStrike">
                          <a:effectLst/>
                        </a:rPr>
                      </a:br>
                      <a:endParaRPr lang="en-US" sz="1800" b="0" i="0" u="none" strike="noStrike">
                        <a:effectLst/>
                        <a:latin typeface="Arial" charset="0"/>
                      </a:endParaRPr>
                    </a:p>
                  </a:txBody>
                  <a:tcPr marL="2316" marR="2316" marT="3089" marB="0"/>
                </a:tc>
                <a:extLst>
                  <a:ext uri="{0D108BD9-81ED-4DB2-BD59-A6C34878D82A}">
                    <a16:rowId xmlns:a16="http://schemas.microsoft.com/office/drawing/2014/main" val="10009"/>
                  </a:ext>
                </a:extLst>
              </a:tr>
              <a:tr h="899114">
                <a:tc>
                  <a:txBody>
                    <a:bodyPr/>
                    <a:lstStyle/>
                    <a:p>
                      <a:pPr algn="l" fontAlgn="t"/>
                      <a:r>
                        <a:rPr lang="en-US" sz="1800" u="none" strike="noStrike">
                          <a:effectLst/>
                        </a:rPr>
                        <a:t>Retrospective Studies</a:t>
                      </a:r>
                      <a:br>
                        <a:rPr lang="en-US" sz="1800" u="none" strike="noStrike">
                          <a:effectLst/>
                        </a:rPr>
                      </a:br>
                      <a:r>
                        <a:rPr lang="en-US" sz="1800" u="none" strike="noStrike">
                          <a:effectLst/>
                        </a:rPr>
                        <a:t>Risk Factors</a:t>
                      </a:r>
                      <a:br>
                        <a:rPr lang="en-US" sz="1800" u="none" strike="noStrike">
                          <a:effectLst/>
                        </a:rPr>
                      </a:br>
                      <a:endParaRPr lang="en-US" sz="1800" b="0" i="0" u="none" strike="noStrike">
                        <a:effectLst/>
                        <a:latin typeface="Arial" charset="0"/>
                      </a:endParaRPr>
                    </a:p>
                  </a:txBody>
                  <a:tcPr marL="2316" marR="2316" marT="3089" marB="0"/>
                </a:tc>
                <a:extLst>
                  <a:ext uri="{0D108BD9-81ED-4DB2-BD59-A6C34878D82A}">
                    <a16:rowId xmlns:a16="http://schemas.microsoft.com/office/drawing/2014/main" val="10010"/>
                  </a:ext>
                </a:extLst>
              </a:tr>
              <a:tr h="953658">
                <a:tc>
                  <a:txBody>
                    <a:bodyPr/>
                    <a:lstStyle/>
                    <a:p>
                      <a:pPr algn="l" fontAlgn="t"/>
                      <a:r>
                        <a:rPr lang="en-US" sz="1800" u="none" strike="noStrike" dirty="0">
                          <a:effectLst/>
                        </a:rPr>
                        <a:t>Surgical Procedures, Operative / mortality</a:t>
                      </a:r>
                      <a:br>
                        <a:rPr lang="en-US" sz="1800" u="none" strike="noStrike" dirty="0">
                          <a:effectLst/>
                        </a:rPr>
                      </a:br>
                      <a:r>
                        <a:rPr lang="en-US" sz="1800" u="none" strike="noStrike" dirty="0">
                          <a:effectLst/>
                        </a:rPr>
                        <a:t>Survival Rate</a:t>
                      </a:r>
                      <a:br>
                        <a:rPr lang="en-US" sz="1800" u="none" strike="noStrike" dirty="0">
                          <a:effectLst/>
                        </a:rPr>
                      </a:br>
                      <a:endParaRPr lang="en-US" sz="1800" b="0" i="0" u="none" strike="noStrike" dirty="0">
                        <a:effectLst/>
                        <a:latin typeface="Arial" charset="0"/>
                      </a:endParaRPr>
                    </a:p>
                  </a:txBody>
                  <a:tcPr marL="2316" marR="2316" marT="3089" marB="0"/>
                </a:tc>
                <a:extLst>
                  <a:ext uri="{0D108BD9-81ED-4DB2-BD59-A6C34878D82A}">
                    <a16:rowId xmlns:a16="http://schemas.microsoft.com/office/drawing/2014/main" val="10011"/>
                  </a:ext>
                </a:extLst>
              </a:tr>
            </a:tbl>
          </a:graphicData>
        </a:graphic>
      </p:graphicFrame>
      <p:sp>
        <p:nvSpPr>
          <p:cNvPr id="2" name="TextBox 1"/>
          <p:cNvSpPr txBox="1"/>
          <p:nvPr/>
        </p:nvSpPr>
        <p:spPr>
          <a:xfrm>
            <a:off x="6986587" y="3847838"/>
            <a:ext cx="9918662" cy="3970318"/>
          </a:xfrm>
          <a:prstGeom prst="rect">
            <a:avLst/>
          </a:prstGeom>
          <a:solidFill>
            <a:srgbClr val="042D5E"/>
          </a:solidFill>
        </p:spPr>
        <p:style>
          <a:lnRef idx="3">
            <a:schemeClr val="lt1"/>
          </a:lnRef>
          <a:fillRef idx="1">
            <a:schemeClr val="dk1"/>
          </a:fillRef>
          <a:effectRef idx="1">
            <a:schemeClr val="dk1"/>
          </a:effectRef>
          <a:fontRef idx="minor">
            <a:schemeClr val="lt1"/>
          </a:fontRef>
        </p:style>
        <p:txBody>
          <a:bodyPr wrap="square" rtlCol="0">
            <a:spAutoFit/>
          </a:bodyPr>
          <a:lstStyle/>
          <a:p>
            <a:r>
              <a:rPr lang="en-US" sz="3600" b="1" dirty="0">
                <a:solidFill>
                  <a:srgbClr val="FFCF08"/>
                </a:solidFill>
              </a:rPr>
              <a:t>WHAT HAPPENED?</a:t>
            </a:r>
          </a:p>
          <a:p>
            <a:r>
              <a:rPr lang="en-US" sz="3600" dirty="0"/>
              <a:t>No prostatectomy term (</a:t>
            </a:r>
            <a:r>
              <a:rPr lang="en-US" sz="3600" dirty="0" err="1"/>
              <a:t>MeSH</a:t>
            </a:r>
            <a:r>
              <a:rPr lang="en-US" sz="3600" dirty="0"/>
              <a:t> or keyword)</a:t>
            </a:r>
          </a:p>
          <a:p>
            <a:pPr marL="1114425" lvl="1" indent="-428625">
              <a:buFont typeface="Arial" charset="0"/>
              <a:buChar char="•"/>
            </a:pPr>
            <a:r>
              <a:rPr lang="en-US" sz="3600" dirty="0"/>
              <a:t>Prostate/surgery[mesh]</a:t>
            </a:r>
          </a:p>
          <a:p>
            <a:pPr marL="1114425" lvl="1" indent="-428625">
              <a:buFont typeface="Arial" charset="0"/>
              <a:buChar char="•"/>
            </a:pPr>
            <a:r>
              <a:rPr lang="en-US" sz="3600" dirty="0"/>
              <a:t>Prostatic Neoplasms/surgery[mesh]</a:t>
            </a:r>
          </a:p>
          <a:p>
            <a:pPr marL="1114425" lvl="1" indent="-428625">
              <a:buFont typeface="Arial" charset="0"/>
              <a:buChar char="•"/>
            </a:pPr>
            <a:r>
              <a:rPr lang="en-US" sz="3600" dirty="0"/>
              <a:t>Surgical Procedures, Operative[mesh]</a:t>
            </a:r>
          </a:p>
          <a:p>
            <a:pPr marL="1114425" lvl="1" indent="-428625">
              <a:buFont typeface="Arial" charset="0"/>
              <a:buChar char="•"/>
            </a:pPr>
            <a:r>
              <a:rPr lang="en-US" sz="3600" dirty="0"/>
              <a:t>”prostatic cancer”[</a:t>
            </a:r>
            <a:r>
              <a:rPr lang="en-US" sz="3600" dirty="0" err="1"/>
              <a:t>tw</a:t>
            </a:r>
            <a:r>
              <a:rPr lang="en-US" sz="3600" dirty="0"/>
              <a:t>] AND surgery[</a:t>
            </a:r>
            <a:r>
              <a:rPr lang="en-US" sz="3600" dirty="0" err="1"/>
              <a:t>tw</a:t>
            </a:r>
            <a:r>
              <a:rPr lang="en-US" sz="3600" dirty="0"/>
              <a:t>]</a:t>
            </a:r>
          </a:p>
          <a:p>
            <a:endParaRPr lang="en-US" sz="3600" dirty="0"/>
          </a:p>
        </p:txBody>
      </p:sp>
      <p:sp>
        <p:nvSpPr>
          <p:cNvPr id="4" name="Rectangle 3">
            <a:extLst>
              <a:ext uri="{FF2B5EF4-FFF2-40B4-BE49-F238E27FC236}">
                <a16:creationId xmlns:a16="http://schemas.microsoft.com/office/drawing/2014/main" id="{8F202E07-9986-2E4B-AC30-1755BF9D5288}"/>
              </a:ext>
            </a:extLst>
          </p:cNvPr>
          <p:cNvSpPr/>
          <p:nvPr/>
        </p:nvSpPr>
        <p:spPr>
          <a:xfrm>
            <a:off x="14723618" y="9443977"/>
            <a:ext cx="2362634" cy="338554"/>
          </a:xfrm>
          <a:prstGeom prst="rect">
            <a:avLst/>
          </a:prstGeom>
        </p:spPr>
        <p:txBody>
          <a:bodyPr wrap="none">
            <a:spAutoFit/>
          </a:bodyPr>
          <a:lstStyle/>
          <a:p>
            <a:r>
              <a:rPr lang="en-US" sz="1600" dirty="0">
                <a:solidFill>
                  <a:schemeClr val="bg1"/>
                </a:solidFill>
              </a:rPr>
              <a:t>Table: Yale </a:t>
            </a:r>
            <a:r>
              <a:rPr lang="en-US" sz="1600" dirty="0" err="1">
                <a:solidFill>
                  <a:schemeClr val="bg1"/>
                </a:solidFill>
              </a:rPr>
              <a:t>MeSH</a:t>
            </a:r>
            <a:r>
              <a:rPr lang="en-US" sz="1600" dirty="0">
                <a:solidFill>
                  <a:schemeClr val="bg1"/>
                </a:solidFill>
              </a:rPr>
              <a:t> Analyzer</a:t>
            </a:r>
          </a:p>
        </p:txBody>
      </p:sp>
    </p:spTree>
    <p:extLst>
      <p:ext uri="{BB962C8B-B14F-4D97-AF65-F5344CB8AC3E}">
        <p14:creationId xmlns:p14="http://schemas.microsoft.com/office/powerpoint/2010/main" val="25194917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FAF7F706-F38A-2446-AD06-E4F89D3681E3}"/>
              </a:ext>
            </a:extLst>
          </p:cNvPr>
          <p:cNvGraphicFramePr>
            <a:graphicFrameLocks noGrp="1"/>
          </p:cNvGraphicFramePr>
          <p:nvPr>
            <p:ph idx="4294967295"/>
            <p:extLst>
              <p:ext uri="{D42A27DB-BD31-4B8C-83A1-F6EECF244321}">
                <p14:modId xmlns:p14="http://schemas.microsoft.com/office/powerpoint/2010/main" val="3221927446"/>
              </p:ext>
            </p:extLst>
          </p:nvPr>
        </p:nvGraphicFramePr>
        <p:xfrm>
          <a:off x="747785" y="25401"/>
          <a:ext cx="12376840" cy="10261599"/>
        </p:xfrm>
        <a:graphic>
          <a:graphicData uri="http://schemas.openxmlformats.org/drawingml/2006/table">
            <a:tbl>
              <a:tblPr>
                <a:tableStyleId>{5C22544A-7EE6-4342-B048-85BDC9FD1C3A}</a:tableStyleId>
              </a:tblPr>
              <a:tblGrid>
                <a:gridCol w="3223096">
                  <a:extLst>
                    <a:ext uri="{9D8B030D-6E8A-4147-A177-3AD203B41FA5}">
                      <a16:colId xmlns:a16="http://schemas.microsoft.com/office/drawing/2014/main" val="4270010805"/>
                    </a:ext>
                  </a:extLst>
                </a:gridCol>
                <a:gridCol w="9153744">
                  <a:extLst>
                    <a:ext uri="{9D8B030D-6E8A-4147-A177-3AD203B41FA5}">
                      <a16:colId xmlns:a16="http://schemas.microsoft.com/office/drawing/2014/main" val="663975306"/>
                    </a:ext>
                  </a:extLst>
                </a:gridCol>
              </a:tblGrid>
              <a:tr h="287269">
                <a:tc>
                  <a:txBody>
                    <a:bodyPr/>
                    <a:lstStyle/>
                    <a:p>
                      <a:pPr algn="l" fontAlgn="t"/>
                      <a:r>
                        <a:rPr lang="en-US" sz="1800" u="none" strike="noStrike">
                          <a:effectLst/>
                        </a:rPr>
                        <a:t>PMID</a:t>
                      </a:r>
                      <a:endParaRPr lang="en-US" sz="1800" b="1" i="0" u="none" strike="noStrike">
                        <a:effectLst/>
                        <a:latin typeface="Arial" panose="020B0604020202020204" pitchFamily="34" charset="0"/>
                      </a:endParaRPr>
                    </a:p>
                  </a:txBody>
                  <a:tcPr marL="7445" marR="7445" marT="7445" marB="0"/>
                </a:tc>
                <a:tc>
                  <a:txBody>
                    <a:bodyPr/>
                    <a:lstStyle/>
                    <a:p>
                      <a:pPr algn="l" fontAlgn="t"/>
                      <a:r>
                        <a:rPr lang="en-US" sz="1800" u="none" strike="noStrike">
                          <a:effectLst/>
                        </a:rPr>
                        <a:t>2317671</a:t>
                      </a:r>
                      <a:endParaRPr lang="en-US" sz="1800" b="0" i="0" u="none" strike="noStrike">
                        <a:effectLst/>
                        <a:latin typeface="Arial" panose="020B0604020202020204" pitchFamily="34" charset="0"/>
                      </a:endParaRPr>
                    </a:p>
                  </a:txBody>
                  <a:tcPr marL="7445" marR="7445" marT="7445" marB="0"/>
                </a:tc>
                <a:extLst>
                  <a:ext uri="{0D108BD9-81ED-4DB2-BD59-A6C34878D82A}">
                    <a16:rowId xmlns:a16="http://schemas.microsoft.com/office/drawing/2014/main" val="1515495838"/>
                  </a:ext>
                </a:extLst>
              </a:tr>
              <a:tr h="551997">
                <a:tc>
                  <a:txBody>
                    <a:bodyPr/>
                    <a:lstStyle/>
                    <a:p>
                      <a:pPr algn="l" fontAlgn="t"/>
                      <a:r>
                        <a:rPr lang="en-US" sz="1800" u="none" strike="noStrike">
                          <a:effectLst/>
                        </a:rPr>
                        <a:t>Title</a:t>
                      </a:r>
                      <a:endParaRPr lang="en-US" sz="1800" b="1" i="0" u="none" strike="noStrike">
                        <a:effectLst/>
                        <a:latin typeface="Arial" panose="020B0604020202020204" pitchFamily="34" charset="0"/>
                      </a:endParaRPr>
                    </a:p>
                  </a:txBody>
                  <a:tcPr marL="7445" marR="7445" marT="7445" marB="0"/>
                </a:tc>
                <a:tc>
                  <a:txBody>
                    <a:bodyPr/>
                    <a:lstStyle/>
                    <a:p>
                      <a:pPr algn="l" fontAlgn="t"/>
                      <a:r>
                        <a:rPr lang="en-US" sz="1800" u="none" strike="noStrike">
                          <a:effectLst/>
                        </a:rPr>
                        <a:t>Blood transfusion and survival following surgery for prostatic carcinoma.</a:t>
                      </a:r>
                      <a:endParaRPr lang="en-US" sz="1800" b="0" i="0" u="none" strike="noStrike">
                        <a:effectLst/>
                        <a:latin typeface="Arial" panose="020B0604020202020204" pitchFamily="34" charset="0"/>
                      </a:endParaRPr>
                    </a:p>
                  </a:txBody>
                  <a:tcPr marL="7445" marR="7445" marT="7445" marB="0"/>
                </a:tc>
                <a:extLst>
                  <a:ext uri="{0D108BD9-81ED-4DB2-BD59-A6C34878D82A}">
                    <a16:rowId xmlns:a16="http://schemas.microsoft.com/office/drawing/2014/main" val="820421746"/>
                  </a:ext>
                </a:extLst>
              </a:tr>
              <a:tr h="287269">
                <a:tc>
                  <a:txBody>
                    <a:bodyPr/>
                    <a:lstStyle/>
                    <a:p>
                      <a:pPr algn="l" fontAlgn="t"/>
                      <a:r>
                        <a:rPr lang="en-US" sz="1800" u="none" strike="noStrike">
                          <a:effectLst/>
                        </a:rPr>
                        <a:t>Journal Title</a:t>
                      </a:r>
                      <a:endParaRPr lang="en-US" sz="1800" b="1" i="0" u="none" strike="noStrike">
                        <a:effectLst/>
                        <a:latin typeface="Arial" panose="020B0604020202020204" pitchFamily="34" charset="0"/>
                      </a:endParaRPr>
                    </a:p>
                  </a:txBody>
                  <a:tcPr marL="7445" marR="7445" marT="7445" marB="0"/>
                </a:tc>
                <a:tc>
                  <a:txBody>
                    <a:bodyPr/>
                    <a:lstStyle/>
                    <a:p>
                      <a:pPr algn="l" fontAlgn="t"/>
                      <a:r>
                        <a:rPr lang="en-US" sz="1800" u="none" strike="noStrike">
                          <a:effectLst/>
                        </a:rPr>
                        <a:t>The British journal of surgery</a:t>
                      </a:r>
                      <a:endParaRPr lang="en-US" sz="1800" b="0" i="0" u="none" strike="noStrike">
                        <a:effectLst/>
                        <a:latin typeface="Arial" panose="020B0604020202020204" pitchFamily="34" charset="0"/>
                      </a:endParaRPr>
                    </a:p>
                  </a:txBody>
                  <a:tcPr marL="7445" marR="7445" marT="7445" marB="0"/>
                </a:tc>
                <a:extLst>
                  <a:ext uri="{0D108BD9-81ED-4DB2-BD59-A6C34878D82A}">
                    <a16:rowId xmlns:a16="http://schemas.microsoft.com/office/drawing/2014/main" val="3407796294"/>
                  </a:ext>
                </a:extLst>
              </a:tr>
              <a:tr h="287269">
                <a:tc>
                  <a:txBody>
                    <a:bodyPr/>
                    <a:lstStyle/>
                    <a:p>
                      <a:pPr algn="l" fontAlgn="t"/>
                      <a:r>
                        <a:rPr lang="en-US" sz="1800" u="none" strike="noStrike">
                          <a:effectLst/>
                        </a:rPr>
                        <a:t>Author Year</a:t>
                      </a:r>
                      <a:endParaRPr lang="en-US" sz="1800" b="1" i="0" u="none" strike="noStrike">
                        <a:effectLst/>
                        <a:latin typeface="Arial" panose="020B0604020202020204" pitchFamily="34" charset="0"/>
                      </a:endParaRPr>
                    </a:p>
                  </a:txBody>
                  <a:tcPr marL="7445" marR="7445" marT="7445" marB="0"/>
                </a:tc>
                <a:tc>
                  <a:txBody>
                    <a:bodyPr/>
                    <a:lstStyle/>
                    <a:p>
                      <a:pPr algn="l" fontAlgn="t"/>
                      <a:r>
                        <a:rPr lang="en-US" sz="1800" u="none" strike="noStrike">
                          <a:effectLst/>
                        </a:rPr>
                        <a:t>McClinton S (1990)</a:t>
                      </a:r>
                      <a:endParaRPr lang="en-US" sz="1800" b="0" i="0" u="none" strike="noStrike">
                        <a:effectLst/>
                        <a:latin typeface="Arial" panose="020B0604020202020204" pitchFamily="34" charset="0"/>
                      </a:endParaRPr>
                    </a:p>
                  </a:txBody>
                  <a:tcPr marL="7445" marR="7445" marT="7445" marB="0"/>
                </a:tc>
                <a:extLst>
                  <a:ext uri="{0D108BD9-81ED-4DB2-BD59-A6C34878D82A}">
                    <a16:rowId xmlns:a16="http://schemas.microsoft.com/office/drawing/2014/main" val="862939764"/>
                  </a:ext>
                </a:extLst>
              </a:tr>
              <a:tr h="3035986">
                <a:tc>
                  <a:txBody>
                    <a:bodyPr/>
                    <a:lstStyle/>
                    <a:p>
                      <a:pPr algn="l" fontAlgn="t"/>
                      <a:r>
                        <a:rPr lang="en-US" sz="1800" u="none" strike="noStrike" dirty="0">
                          <a:effectLst/>
                        </a:rPr>
                        <a:t>Abstract</a:t>
                      </a:r>
                      <a:endParaRPr lang="en-US" sz="1800" b="1" i="0" u="none" strike="noStrike" dirty="0">
                        <a:effectLst/>
                        <a:latin typeface="Arial" panose="020B0604020202020204" pitchFamily="34" charset="0"/>
                      </a:endParaRPr>
                    </a:p>
                  </a:txBody>
                  <a:tcPr marL="7445" marR="7445" marT="7445" marB="0"/>
                </a:tc>
                <a:tc>
                  <a:txBody>
                    <a:bodyPr/>
                    <a:lstStyle/>
                    <a:p>
                      <a:pPr algn="l" fontAlgn="t"/>
                      <a:r>
                        <a:rPr lang="en-US" sz="1800" u="none" strike="noStrike" dirty="0">
                          <a:effectLst/>
                        </a:rPr>
                        <a:t>Blood transfusion in the perioperative period has been reported to have a detrimental effect on survival in many types of cancer. Other studies have failed to confirm this. We have examined retrospectively the records of 246 patients with prostatic carcinoma who underwent transurethral resection of the prostate (TURP) in Aberdeen Royal Infirmary between 1977 and 1982. Bilateral orchiectomy (BLO) was performed in 193 patients. Of these patients, 71 of 246 (29 per cent) received perioperative blood transfusion. After controlling for differences due to a number of variables, transfusion of non-autologous blood was shown to be associated with a significant negative effect on survival. Perioperative transfusion of non-autologous blood should be avoided in patients with malignancy, unless there are clear overriding clinical indications. Prospective trials are needed urgently.</a:t>
                      </a:r>
                      <a:endParaRPr lang="en-US" sz="1800" b="0" i="0" u="none" strike="noStrike" dirty="0">
                        <a:effectLst/>
                        <a:latin typeface="Arial" panose="020B0604020202020204" pitchFamily="34" charset="0"/>
                      </a:endParaRPr>
                    </a:p>
                  </a:txBody>
                  <a:tcPr marL="7445" marR="7445" marT="7445" marB="0"/>
                </a:tc>
                <a:extLst>
                  <a:ext uri="{0D108BD9-81ED-4DB2-BD59-A6C34878D82A}">
                    <a16:rowId xmlns:a16="http://schemas.microsoft.com/office/drawing/2014/main" val="537559676"/>
                  </a:ext>
                </a:extLst>
              </a:tr>
              <a:tr h="403742">
                <a:tc>
                  <a:txBody>
                    <a:bodyPr/>
                    <a:lstStyle/>
                    <a:p>
                      <a:pPr algn="l" fontAlgn="t"/>
                      <a:r>
                        <a:rPr lang="en-US" sz="1800" u="none" strike="noStrike">
                          <a:effectLst/>
                        </a:rPr>
                        <a:t>MeSH Headings</a:t>
                      </a:r>
                      <a:endParaRPr lang="en-US" sz="1800" b="1" i="0" u="none" strike="noStrike">
                        <a:effectLst/>
                        <a:latin typeface="Arial" panose="020B0604020202020204" pitchFamily="34" charset="0"/>
                      </a:endParaRPr>
                    </a:p>
                  </a:txBody>
                  <a:tcPr marL="7445" marR="7445" marT="7445" marB="0"/>
                </a:tc>
                <a:tc>
                  <a:txBody>
                    <a:bodyPr/>
                    <a:lstStyle/>
                    <a:p>
                      <a:pPr algn="l" fontAlgn="t"/>
                      <a:r>
                        <a:rPr lang="en-US" sz="1800" u="none" strike="noStrike" dirty="0">
                          <a:effectLst/>
                        </a:rPr>
                        <a:t>Aged</a:t>
                      </a:r>
                      <a:endParaRPr lang="en-US" sz="1800" b="0" i="0" u="none" strike="noStrike" dirty="0">
                        <a:effectLst/>
                        <a:latin typeface="Arial" panose="020B0604020202020204" pitchFamily="34" charset="0"/>
                      </a:endParaRPr>
                    </a:p>
                  </a:txBody>
                  <a:tcPr marL="7445" marR="7445" marT="7445" marB="0"/>
                </a:tc>
                <a:extLst>
                  <a:ext uri="{0D108BD9-81ED-4DB2-BD59-A6C34878D82A}">
                    <a16:rowId xmlns:a16="http://schemas.microsoft.com/office/drawing/2014/main" val="379357989"/>
                  </a:ext>
                </a:extLst>
              </a:tr>
              <a:tr h="406510">
                <a:tc>
                  <a:txBody>
                    <a:bodyPr/>
                    <a:lstStyle/>
                    <a:p>
                      <a:pPr algn="l" fontAlgn="t"/>
                      <a:endParaRPr lang="en-US" sz="1800" b="1" i="0" u="none" strike="noStrike">
                        <a:effectLst/>
                        <a:latin typeface="Arial" panose="020B0604020202020204" pitchFamily="34" charset="0"/>
                      </a:endParaRPr>
                    </a:p>
                  </a:txBody>
                  <a:tcPr marL="7445" marR="7445" marT="7445" marB="0"/>
                </a:tc>
                <a:tc>
                  <a:txBody>
                    <a:bodyPr/>
                    <a:lstStyle/>
                    <a:p>
                      <a:pPr algn="l" fontAlgn="t"/>
                      <a:r>
                        <a:rPr lang="en-US" sz="1800" u="none" strike="noStrike" dirty="0">
                          <a:effectLst/>
                        </a:rPr>
                        <a:t>Humans</a:t>
                      </a:r>
                      <a:endParaRPr lang="en-US" sz="1800" b="0" i="0" u="none" strike="noStrike" dirty="0">
                        <a:effectLst/>
                        <a:latin typeface="Arial" panose="020B0604020202020204" pitchFamily="34" charset="0"/>
                      </a:endParaRPr>
                    </a:p>
                  </a:txBody>
                  <a:tcPr marL="7445" marR="7445" marT="7445" marB="0"/>
                </a:tc>
                <a:extLst>
                  <a:ext uri="{0D108BD9-81ED-4DB2-BD59-A6C34878D82A}">
                    <a16:rowId xmlns:a16="http://schemas.microsoft.com/office/drawing/2014/main" val="102147780"/>
                  </a:ext>
                </a:extLst>
              </a:tr>
              <a:tr h="551997">
                <a:tc>
                  <a:txBody>
                    <a:bodyPr/>
                    <a:lstStyle/>
                    <a:p>
                      <a:pPr algn="l" fontAlgn="t"/>
                      <a:endParaRPr lang="en-US" sz="1800" b="1" i="0" u="none" strike="noStrike" dirty="0">
                        <a:effectLst/>
                        <a:latin typeface="Arial" panose="020B0604020202020204" pitchFamily="34" charset="0"/>
                      </a:endParaRPr>
                    </a:p>
                  </a:txBody>
                  <a:tcPr marL="7445" marR="7445" marT="7445" marB="0"/>
                </a:tc>
                <a:tc>
                  <a:txBody>
                    <a:bodyPr/>
                    <a:lstStyle/>
                    <a:p>
                      <a:pPr algn="l" fontAlgn="t"/>
                      <a:r>
                        <a:rPr lang="en-US" sz="1800" u="none" strike="noStrike" dirty="0">
                          <a:effectLst/>
                        </a:rPr>
                        <a:t>Intraoperative Period</a:t>
                      </a:r>
                      <a:endParaRPr lang="en-US" sz="1800" b="0" i="0" u="none" strike="noStrike" dirty="0">
                        <a:effectLst/>
                        <a:latin typeface="Arial" panose="020B0604020202020204" pitchFamily="34" charset="0"/>
                      </a:endParaRPr>
                    </a:p>
                  </a:txBody>
                  <a:tcPr marL="7445" marR="7445" marT="7445" marB="0"/>
                </a:tc>
                <a:extLst>
                  <a:ext uri="{0D108BD9-81ED-4DB2-BD59-A6C34878D82A}">
                    <a16:rowId xmlns:a16="http://schemas.microsoft.com/office/drawing/2014/main" val="149547396"/>
                  </a:ext>
                </a:extLst>
              </a:tr>
              <a:tr h="551997">
                <a:tc>
                  <a:txBody>
                    <a:bodyPr/>
                    <a:lstStyle/>
                    <a:p>
                      <a:pPr algn="l" fontAlgn="t"/>
                      <a:endParaRPr lang="en-US" sz="1800" b="1" i="0" u="none" strike="noStrike">
                        <a:effectLst/>
                        <a:latin typeface="Arial" panose="020B0604020202020204" pitchFamily="34" charset="0"/>
                      </a:endParaRPr>
                    </a:p>
                  </a:txBody>
                  <a:tcPr marL="7445" marR="7445" marT="7445" marB="0"/>
                </a:tc>
                <a:tc>
                  <a:txBody>
                    <a:bodyPr/>
                    <a:lstStyle/>
                    <a:p>
                      <a:pPr algn="l" fontAlgn="t"/>
                      <a:r>
                        <a:rPr lang="en-US" sz="1800" u="none" strike="noStrike" dirty="0">
                          <a:effectLst/>
                        </a:rPr>
                        <a:t>Male</a:t>
                      </a:r>
                      <a:endParaRPr lang="en-US" sz="1800" b="0" i="0" u="none" strike="noStrike" dirty="0">
                        <a:effectLst/>
                        <a:latin typeface="Arial" panose="020B0604020202020204" pitchFamily="34" charset="0"/>
                      </a:endParaRPr>
                    </a:p>
                  </a:txBody>
                  <a:tcPr marL="7445" marR="7445" marT="7445" marB="0"/>
                </a:tc>
                <a:extLst>
                  <a:ext uri="{0D108BD9-81ED-4DB2-BD59-A6C34878D82A}">
                    <a16:rowId xmlns:a16="http://schemas.microsoft.com/office/drawing/2014/main" val="2448917595"/>
                  </a:ext>
                </a:extLst>
              </a:tr>
              <a:tr h="551997">
                <a:tc>
                  <a:txBody>
                    <a:bodyPr/>
                    <a:lstStyle/>
                    <a:p>
                      <a:pPr algn="l" fontAlgn="t"/>
                      <a:endParaRPr lang="en-US" sz="1800" b="1" i="0" u="none" strike="noStrike">
                        <a:effectLst/>
                        <a:latin typeface="Arial" panose="020B0604020202020204" pitchFamily="34" charset="0"/>
                      </a:endParaRPr>
                    </a:p>
                  </a:txBody>
                  <a:tcPr marL="7445" marR="7445" marT="7445" marB="0"/>
                </a:tc>
                <a:tc>
                  <a:txBody>
                    <a:bodyPr/>
                    <a:lstStyle/>
                    <a:p>
                      <a:pPr algn="l" fontAlgn="t"/>
                      <a:r>
                        <a:rPr lang="en-US" sz="1800" u="none" strike="noStrike" dirty="0">
                          <a:effectLst/>
                        </a:rPr>
                        <a:t>Orchiectomy</a:t>
                      </a:r>
                      <a:endParaRPr lang="en-US" sz="1800" b="0" i="0" u="none" strike="noStrike" dirty="0">
                        <a:effectLst/>
                        <a:latin typeface="Arial" panose="020B0604020202020204" pitchFamily="34" charset="0"/>
                      </a:endParaRPr>
                    </a:p>
                  </a:txBody>
                  <a:tcPr marL="7445" marR="7445" marT="7445" marB="0"/>
                </a:tc>
                <a:extLst>
                  <a:ext uri="{0D108BD9-81ED-4DB2-BD59-A6C34878D82A}">
                    <a16:rowId xmlns:a16="http://schemas.microsoft.com/office/drawing/2014/main" val="3290129805"/>
                  </a:ext>
                </a:extLst>
              </a:tr>
              <a:tr h="1379994">
                <a:tc>
                  <a:txBody>
                    <a:bodyPr/>
                    <a:lstStyle/>
                    <a:p>
                      <a:pPr algn="l" fontAlgn="t"/>
                      <a:endParaRPr lang="en-US" sz="1800" b="1" i="0" u="none" strike="noStrike">
                        <a:effectLst/>
                        <a:latin typeface="Arial" panose="020B0604020202020204" pitchFamily="34" charset="0"/>
                      </a:endParaRPr>
                    </a:p>
                  </a:txBody>
                  <a:tcPr marL="7445" marR="7445" marT="7445" marB="0"/>
                </a:tc>
                <a:tc>
                  <a:txBody>
                    <a:bodyPr/>
                    <a:lstStyle/>
                    <a:p>
                      <a:pPr algn="l" fontAlgn="t"/>
                      <a:r>
                        <a:rPr lang="en-US" sz="1800" u="none" strike="noStrike" dirty="0">
                          <a:effectLst/>
                        </a:rPr>
                        <a:t>Prostatectomy</a:t>
                      </a:r>
                      <a:br>
                        <a:rPr lang="en-US" sz="1800" u="none" strike="noStrike" dirty="0">
                          <a:effectLst/>
                        </a:rPr>
                      </a:br>
                      <a:r>
                        <a:rPr lang="en-US" sz="1800" u="none" strike="noStrike" dirty="0">
                          <a:effectLst/>
                        </a:rPr>
                        <a:t>Prostatic Neoplasms / mortality</a:t>
                      </a:r>
                      <a:br>
                        <a:rPr lang="en-US" sz="1800" u="none" strike="noStrike" dirty="0">
                          <a:effectLst/>
                        </a:rPr>
                      </a:br>
                      <a:r>
                        <a:rPr lang="en-US" sz="1800" u="none" strike="noStrike" dirty="0">
                          <a:effectLst/>
                        </a:rPr>
                        <a:t>Prostatic Neoplasms / pathology</a:t>
                      </a:r>
                      <a:br>
                        <a:rPr lang="en-US" sz="1800" u="none" strike="noStrike" dirty="0">
                          <a:effectLst/>
                        </a:rPr>
                      </a:br>
                      <a:r>
                        <a:rPr lang="en-US" sz="1800" u="none" strike="noStrike" dirty="0">
                          <a:effectLst/>
                        </a:rPr>
                        <a:t>Prostatic Neoplasms / surgery*</a:t>
                      </a:r>
                      <a:endParaRPr lang="en-US" sz="1800" b="0" i="0" u="none" strike="noStrike" dirty="0">
                        <a:effectLst/>
                        <a:latin typeface="Arial" panose="020B0604020202020204" pitchFamily="34" charset="0"/>
                      </a:endParaRPr>
                    </a:p>
                  </a:txBody>
                  <a:tcPr marL="7445" marR="7445" marT="7445" marB="0"/>
                </a:tc>
                <a:extLst>
                  <a:ext uri="{0D108BD9-81ED-4DB2-BD59-A6C34878D82A}">
                    <a16:rowId xmlns:a16="http://schemas.microsoft.com/office/drawing/2014/main" val="2622541167"/>
                  </a:ext>
                </a:extLst>
              </a:tr>
              <a:tr h="551997">
                <a:tc>
                  <a:txBody>
                    <a:bodyPr/>
                    <a:lstStyle/>
                    <a:p>
                      <a:pPr algn="l" fontAlgn="t"/>
                      <a:endParaRPr lang="en-US" sz="1800" b="1" i="0" u="none" strike="noStrike">
                        <a:effectLst/>
                        <a:latin typeface="Arial" panose="020B0604020202020204" pitchFamily="34" charset="0"/>
                      </a:endParaRPr>
                    </a:p>
                  </a:txBody>
                  <a:tcPr marL="7445" marR="7445" marT="7445" marB="0"/>
                </a:tc>
                <a:tc>
                  <a:txBody>
                    <a:bodyPr/>
                    <a:lstStyle/>
                    <a:p>
                      <a:pPr algn="l" fontAlgn="t"/>
                      <a:r>
                        <a:rPr lang="en-US" sz="1800" u="none" strike="noStrike" dirty="0">
                          <a:effectLst/>
                        </a:rPr>
                        <a:t>Retrospective Studies</a:t>
                      </a:r>
                      <a:endParaRPr lang="en-US" sz="1800" b="0" i="0" u="none" strike="noStrike" dirty="0">
                        <a:effectLst/>
                        <a:latin typeface="Arial" panose="020B0604020202020204" pitchFamily="34" charset="0"/>
                      </a:endParaRPr>
                    </a:p>
                  </a:txBody>
                  <a:tcPr marL="7445" marR="7445" marT="7445" marB="0"/>
                </a:tc>
                <a:extLst>
                  <a:ext uri="{0D108BD9-81ED-4DB2-BD59-A6C34878D82A}">
                    <a16:rowId xmlns:a16="http://schemas.microsoft.com/office/drawing/2014/main" val="1139899813"/>
                  </a:ext>
                </a:extLst>
              </a:tr>
              <a:tr h="846627">
                <a:tc>
                  <a:txBody>
                    <a:bodyPr/>
                    <a:lstStyle/>
                    <a:p>
                      <a:pPr algn="l" fontAlgn="t"/>
                      <a:endParaRPr lang="en-US" sz="1800" b="1" i="0" u="none" strike="noStrike">
                        <a:effectLst/>
                        <a:latin typeface="Arial" panose="020B0604020202020204" pitchFamily="34" charset="0"/>
                      </a:endParaRPr>
                    </a:p>
                  </a:txBody>
                  <a:tcPr marL="7445" marR="7445" marT="7445" marB="0"/>
                </a:tc>
                <a:tc>
                  <a:txBody>
                    <a:bodyPr/>
                    <a:lstStyle/>
                    <a:p>
                      <a:pPr algn="l" fontAlgn="t"/>
                      <a:r>
                        <a:rPr lang="en-US" sz="1800" u="none" strike="noStrike">
                          <a:effectLst/>
                        </a:rPr>
                        <a:t>Scotland / epidemiology</a:t>
                      </a:r>
                      <a:br>
                        <a:rPr lang="en-US" sz="1800" u="none" strike="noStrike">
                          <a:effectLst/>
                        </a:rPr>
                      </a:br>
                      <a:r>
                        <a:rPr lang="en-US" sz="1800" u="none" strike="noStrike">
                          <a:effectLst/>
                        </a:rPr>
                        <a:t>Survival Rate</a:t>
                      </a:r>
                      <a:br>
                        <a:rPr lang="en-US" sz="1800" u="none" strike="noStrike">
                          <a:effectLst/>
                        </a:rPr>
                      </a:br>
                      <a:endParaRPr lang="en-US" sz="1800" b="0" i="0" u="none" strike="noStrike">
                        <a:effectLst/>
                        <a:latin typeface="Arial" panose="020B0604020202020204" pitchFamily="34" charset="0"/>
                      </a:endParaRPr>
                    </a:p>
                  </a:txBody>
                  <a:tcPr marL="7445" marR="7445" marT="7445" marB="0"/>
                </a:tc>
                <a:extLst>
                  <a:ext uri="{0D108BD9-81ED-4DB2-BD59-A6C34878D82A}">
                    <a16:rowId xmlns:a16="http://schemas.microsoft.com/office/drawing/2014/main" val="2381891266"/>
                  </a:ext>
                </a:extLst>
              </a:tr>
              <a:tr h="566948">
                <a:tc>
                  <a:txBody>
                    <a:bodyPr/>
                    <a:lstStyle/>
                    <a:p>
                      <a:pPr algn="l" fontAlgn="t"/>
                      <a:endParaRPr lang="en-US" sz="1800" b="1" i="0" u="none" strike="noStrike">
                        <a:effectLst/>
                        <a:latin typeface="Arial" panose="020B0604020202020204" pitchFamily="34" charset="0"/>
                      </a:endParaRPr>
                    </a:p>
                  </a:txBody>
                  <a:tcPr marL="7445" marR="7445" marT="7445" marB="0"/>
                </a:tc>
                <a:tc>
                  <a:txBody>
                    <a:bodyPr/>
                    <a:lstStyle/>
                    <a:p>
                      <a:pPr algn="l" fontAlgn="t"/>
                      <a:r>
                        <a:rPr lang="en-US" sz="1800" u="none" strike="noStrike" dirty="0">
                          <a:effectLst/>
                        </a:rPr>
                        <a:t>Transfusion Reaction*</a:t>
                      </a:r>
                      <a:br>
                        <a:rPr lang="en-US" sz="1800" u="none" strike="noStrike" dirty="0">
                          <a:effectLst/>
                        </a:rPr>
                      </a:br>
                      <a:endParaRPr lang="en-US" sz="1800" b="0" i="0" u="none" strike="noStrike" dirty="0">
                        <a:effectLst/>
                        <a:latin typeface="Arial" panose="020B0604020202020204" pitchFamily="34" charset="0"/>
                      </a:endParaRPr>
                    </a:p>
                  </a:txBody>
                  <a:tcPr marL="7445" marR="7445" marT="7445" marB="0"/>
                </a:tc>
                <a:extLst>
                  <a:ext uri="{0D108BD9-81ED-4DB2-BD59-A6C34878D82A}">
                    <a16:rowId xmlns:a16="http://schemas.microsoft.com/office/drawing/2014/main" val="3191733204"/>
                  </a:ext>
                </a:extLst>
              </a:tr>
            </a:tbl>
          </a:graphicData>
        </a:graphic>
      </p:graphicFrame>
      <p:sp>
        <p:nvSpPr>
          <p:cNvPr id="5" name="TextBox 4">
            <a:extLst>
              <a:ext uri="{FF2B5EF4-FFF2-40B4-BE49-F238E27FC236}">
                <a16:creationId xmlns:a16="http://schemas.microsoft.com/office/drawing/2014/main" id="{8DC783DF-F5F6-1E47-B804-857954E4E1B2}"/>
              </a:ext>
            </a:extLst>
          </p:cNvPr>
          <p:cNvSpPr txBox="1"/>
          <p:nvPr/>
        </p:nvSpPr>
        <p:spPr>
          <a:xfrm>
            <a:off x="8864600" y="4228838"/>
            <a:ext cx="9423400" cy="3970318"/>
          </a:xfrm>
          <a:prstGeom prst="rect">
            <a:avLst/>
          </a:prstGeom>
          <a:solidFill>
            <a:srgbClr val="042D5E"/>
          </a:solidFill>
        </p:spPr>
        <p:style>
          <a:lnRef idx="3">
            <a:schemeClr val="lt1"/>
          </a:lnRef>
          <a:fillRef idx="1">
            <a:schemeClr val="dk1"/>
          </a:fillRef>
          <a:effectRef idx="1">
            <a:schemeClr val="dk1"/>
          </a:effectRef>
          <a:fontRef idx="minor">
            <a:schemeClr val="lt1"/>
          </a:fontRef>
        </p:style>
        <p:txBody>
          <a:bodyPr wrap="square" rtlCol="0">
            <a:spAutoFit/>
          </a:bodyPr>
          <a:lstStyle/>
          <a:p>
            <a:r>
              <a:rPr lang="en-US" sz="3600" b="1" dirty="0">
                <a:solidFill>
                  <a:srgbClr val="FFCF08"/>
                </a:solidFill>
              </a:rPr>
              <a:t>WHAT HAPPENED?</a:t>
            </a:r>
          </a:p>
          <a:p>
            <a:r>
              <a:rPr lang="en-US" sz="3600" dirty="0"/>
              <a:t>Survival the only outcome term (</a:t>
            </a:r>
            <a:r>
              <a:rPr lang="en-US" sz="3600" dirty="0" err="1"/>
              <a:t>MeSH</a:t>
            </a:r>
            <a:r>
              <a:rPr lang="en-US" sz="3600" dirty="0"/>
              <a:t> or keyword)</a:t>
            </a:r>
          </a:p>
          <a:p>
            <a:pPr marL="1114425" lvl="1" indent="-428625">
              <a:buFont typeface="Arial" charset="0"/>
              <a:buChar char="•"/>
            </a:pPr>
            <a:r>
              <a:rPr lang="en-US" sz="3600" dirty="0"/>
              <a:t>Specific outcomes of interest to team are not indicated (although survival is related to all of them!)</a:t>
            </a:r>
          </a:p>
          <a:p>
            <a:endParaRPr lang="en-US" sz="3600" dirty="0"/>
          </a:p>
        </p:txBody>
      </p:sp>
      <p:sp>
        <p:nvSpPr>
          <p:cNvPr id="6" name="Rectangle 5">
            <a:extLst>
              <a:ext uri="{FF2B5EF4-FFF2-40B4-BE49-F238E27FC236}">
                <a16:creationId xmlns:a16="http://schemas.microsoft.com/office/drawing/2014/main" id="{B141C57E-6A42-BE48-970F-626515E83B05}"/>
              </a:ext>
            </a:extLst>
          </p:cNvPr>
          <p:cNvSpPr/>
          <p:nvPr/>
        </p:nvSpPr>
        <p:spPr>
          <a:xfrm>
            <a:off x="13124625" y="9401114"/>
            <a:ext cx="2362634" cy="338554"/>
          </a:xfrm>
          <a:prstGeom prst="rect">
            <a:avLst/>
          </a:prstGeom>
        </p:spPr>
        <p:txBody>
          <a:bodyPr wrap="none">
            <a:spAutoFit/>
          </a:bodyPr>
          <a:lstStyle/>
          <a:p>
            <a:r>
              <a:rPr lang="en-US" sz="1600" dirty="0">
                <a:solidFill>
                  <a:schemeClr val="bg1"/>
                </a:solidFill>
              </a:rPr>
              <a:t>Table: Yale </a:t>
            </a:r>
            <a:r>
              <a:rPr lang="en-US" sz="1600" dirty="0" err="1">
                <a:solidFill>
                  <a:schemeClr val="bg1"/>
                </a:solidFill>
              </a:rPr>
              <a:t>MeSH</a:t>
            </a:r>
            <a:r>
              <a:rPr lang="en-US" sz="1600" dirty="0">
                <a:solidFill>
                  <a:schemeClr val="bg1"/>
                </a:solidFill>
              </a:rPr>
              <a:t> Analyzer</a:t>
            </a:r>
          </a:p>
        </p:txBody>
      </p:sp>
    </p:spTree>
    <p:extLst>
      <p:ext uri="{BB962C8B-B14F-4D97-AF65-F5344CB8AC3E}">
        <p14:creationId xmlns:p14="http://schemas.microsoft.com/office/powerpoint/2010/main" val="14227639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F64FD9-6F1B-8748-8CDD-06F9E99BD81D}"/>
              </a:ext>
            </a:extLst>
          </p:cNvPr>
          <p:cNvSpPr>
            <a:spLocks noGrp="1"/>
          </p:cNvSpPr>
          <p:nvPr>
            <p:ph type="title"/>
          </p:nvPr>
        </p:nvSpPr>
        <p:spPr>
          <a:xfrm>
            <a:off x="2176272" y="411957"/>
            <a:ext cx="14191488" cy="1714500"/>
          </a:xfrm>
        </p:spPr>
        <p:txBody>
          <a:bodyPr/>
          <a:lstStyle/>
          <a:p>
            <a:r>
              <a:rPr lang="en-US" dirty="0"/>
              <a:t>Limitations</a:t>
            </a:r>
          </a:p>
        </p:txBody>
      </p:sp>
      <p:sp>
        <p:nvSpPr>
          <p:cNvPr id="3" name="Content Placeholder 2">
            <a:extLst>
              <a:ext uri="{FF2B5EF4-FFF2-40B4-BE49-F238E27FC236}">
                <a16:creationId xmlns:a16="http://schemas.microsoft.com/office/drawing/2014/main" id="{80818C5E-0CFB-6740-A6E3-60F5F426F324}"/>
              </a:ext>
            </a:extLst>
          </p:cNvPr>
          <p:cNvSpPr>
            <a:spLocks noGrp="1"/>
          </p:cNvSpPr>
          <p:nvPr>
            <p:ph idx="1"/>
          </p:nvPr>
        </p:nvSpPr>
        <p:spPr>
          <a:xfrm>
            <a:off x="914400" y="2681416"/>
            <a:ext cx="16459200" cy="6507834"/>
          </a:xfrm>
        </p:spPr>
        <p:txBody>
          <a:bodyPr>
            <a:normAutofit fontScale="77500" lnSpcReduction="20000"/>
          </a:bodyPr>
          <a:lstStyle/>
          <a:p>
            <a:r>
              <a:rPr lang="en-US" dirty="0"/>
              <a:t>Draft Searches!</a:t>
            </a:r>
          </a:p>
          <a:p>
            <a:r>
              <a:rPr lang="en-US" dirty="0"/>
              <a:t>Required to use PubMed</a:t>
            </a:r>
          </a:p>
          <a:p>
            <a:r>
              <a:rPr lang="en-US" dirty="0"/>
              <a:t>At present, don’t have data on experience levels of participants</a:t>
            </a:r>
          </a:p>
          <a:p>
            <a:r>
              <a:rPr lang="en-US" dirty="0"/>
              <a:t>Refine definitions of replicable</a:t>
            </a:r>
          </a:p>
          <a:p>
            <a:r>
              <a:rPr lang="en-US" dirty="0"/>
              <a:t>Small changes to course over time (additional online instruction in searching, form for assignment submission)</a:t>
            </a:r>
          </a:p>
          <a:p>
            <a:r>
              <a:rPr lang="en-US" dirty="0"/>
              <a:t>This is only one topic; limits have very different effects on retrieval for other topics</a:t>
            </a:r>
          </a:p>
          <a:p>
            <a:r>
              <a:rPr lang="en-US" dirty="0"/>
              <a:t>Changes in indexing over time affect replicability</a:t>
            </a:r>
          </a:p>
        </p:txBody>
      </p:sp>
    </p:spTree>
    <p:extLst>
      <p:ext uri="{BB962C8B-B14F-4D97-AF65-F5344CB8AC3E}">
        <p14:creationId xmlns:p14="http://schemas.microsoft.com/office/powerpoint/2010/main" val="21323186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F104AEA8-F660-694B-B8F1-C71C9D620082}"/>
              </a:ext>
            </a:extLst>
          </p:cNvPr>
          <p:cNvPicPr>
            <a:picLocks noChangeAspect="1"/>
          </p:cNvPicPr>
          <p:nvPr/>
        </p:nvPicPr>
        <p:blipFill>
          <a:blip r:embed="rId2"/>
          <a:stretch>
            <a:fillRect/>
          </a:stretch>
        </p:blipFill>
        <p:spPr>
          <a:xfrm>
            <a:off x="11756358" y="4215952"/>
            <a:ext cx="6453768" cy="4302512"/>
          </a:xfrm>
          <a:prstGeom prst="rect">
            <a:avLst/>
          </a:prstGeom>
        </p:spPr>
      </p:pic>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78079" y="5066473"/>
            <a:ext cx="7543800" cy="5029200"/>
          </a:xfrm>
          <a:prstGeom prst="rect">
            <a:avLst/>
          </a:prstGeom>
        </p:spPr>
      </p:pic>
      <p:pic>
        <p:nvPicPr>
          <p:cNvPr id="6" name="Content Placeholder 5"/>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228600" y="4396111"/>
            <a:ext cx="5943599" cy="4526484"/>
          </a:xfrm>
        </p:spPr>
      </p:pic>
      <p:sp>
        <p:nvSpPr>
          <p:cNvPr id="4" name="Title 3"/>
          <p:cNvSpPr>
            <a:spLocks noGrp="1"/>
          </p:cNvSpPr>
          <p:nvPr>
            <p:ph type="title"/>
          </p:nvPr>
        </p:nvSpPr>
        <p:spPr>
          <a:xfrm>
            <a:off x="3228975" y="2"/>
            <a:ext cx="11830050" cy="2536032"/>
          </a:xfrm>
        </p:spPr>
        <p:txBody>
          <a:bodyPr>
            <a:normAutofit/>
          </a:bodyPr>
          <a:lstStyle/>
          <a:p>
            <a:pPr algn="ctr"/>
            <a:r>
              <a:rPr lang="en-US" dirty="0"/>
              <a:t>Changes in Indexing</a:t>
            </a:r>
          </a:p>
        </p:txBody>
      </p:sp>
      <p:sp>
        <p:nvSpPr>
          <p:cNvPr id="3" name="TextBox 2"/>
          <p:cNvSpPr txBox="1"/>
          <p:nvPr/>
        </p:nvSpPr>
        <p:spPr>
          <a:xfrm>
            <a:off x="941161" y="3973599"/>
            <a:ext cx="3783052" cy="830997"/>
          </a:xfrm>
          <a:prstGeom prst="rect">
            <a:avLst/>
          </a:prstGeom>
          <a:ln w="38100">
            <a:solidFill>
              <a:srgbClr val="042D5E"/>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sz="4800" b="1" dirty="0"/>
              <a:t>Spring 2017</a:t>
            </a:r>
          </a:p>
        </p:txBody>
      </p:sp>
      <p:sp>
        <p:nvSpPr>
          <p:cNvPr id="7" name="TextBox 6"/>
          <p:cNvSpPr txBox="1"/>
          <p:nvPr/>
        </p:nvSpPr>
        <p:spPr>
          <a:xfrm>
            <a:off x="7516479" y="4966586"/>
            <a:ext cx="2971800" cy="830997"/>
          </a:xfrm>
          <a:prstGeom prst="rect">
            <a:avLst/>
          </a:prstGeom>
          <a:ln w="38100">
            <a:solidFill>
              <a:srgbClr val="042D5E"/>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sz="4800" b="1" dirty="0"/>
              <a:t>Fall 2017</a:t>
            </a:r>
          </a:p>
        </p:txBody>
      </p:sp>
      <p:sp>
        <p:nvSpPr>
          <p:cNvPr id="8" name="TextBox 7">
            <a:extLst>
              <a:ext uri="{FF2B5EF4-FFF2-40B4-BE49-F238E27FC236}">
                <a16:creationId xmlns:a16="http://schemas.microsoft.com/office/drawing/2014/main" id="{0435A819-4F23-A44F-B99F-1D7F7A2764C9}"/>
              </a:ext>
            </a:extLst>
          </p:cNvPr>
          <p:cNvSpPr txBox="1"/>
          <p:nvPr/>
        </p:nvSpPr>
        <p:spPr>
          <a:xfrm>
            <a:off x="13383506" y="4236870"/>
            <a:ext cx="3783052" cy="830997"/>
          </a:xfrm>
          <a:prstGeom prst="rect">
            <a:avLst/>
          </a:prstGeom>
          <a:ln w="38100">
            <a:solidFill>
              <a:srgbClr val="042D5E"/>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sz="4800" b="1" dirty="0"/>
              <a:t>Spring 2018</a:t>
            </a:r>
          </a:p>
        </p:txBody>
      </p:sp>
      <p:sp>
        <p:nvSpPr>
          <p:cNvPr id="5" name="Rectangle 4">
            <a:extLst>
              <a:ext uri="{FF2B5EF4-FFF2-40B4-BE49-F238E27FC236}">
                <a16:creationId xmlns:a16="http://schemas.microsoft.com/office/drawing/2014/main" id="{DB71A51E-9200-F947-88B6-8E89DAC286B9}"/>
              </a:ext>
            </a:extLst>
          </p:cNvPr>
          <p:cNvSpPr/>
          <p:nvPr/>
        </p:nvSpPr>
        <p:spPr>
          <a:xfrm>
            <a:off x="4002734" y="2685430"/>
            <a:ext cx="10282531" cy="1138773"/>
          </a:xfrm>
          <a:prstGeom prst="rect">
            <a:avLst/>
          </a:prstGeom>
        </p:spPr>
        <p:txBody>
          <a:bodyPr wrap="square">
            <a:spAutoFit/>
          </a:bodyPr>
          <a:lstStyle/>
          <a:p>
            <a:pPr algn="ctr"/>
            <a:r>
              <a:rPr lang="en-US" sz="4400" b="1" dirty="0"/>
              <a:t>Most frequently missed articles at the time </a:t>
            </a:r>
          </a:p>
          <a:p>
            <a:pPr algn="ctr"/>
            <a:r>
              <a:rPr lang="en-US" sz="2400" b="1" dirty="0"/>
              <a:t>(after removal of all search limits)</a:t>
            </a:r>
            <a:endParaRPr lang="en-US" sz="4400" b="1" dirty="0"/>
          </a:p>
        </p:txBody>
      </p:sp>
    </p:spTree>
    <p:extLst>
      <p:ext uri="{BB962C8B-B14F-4D97-AF65-F5344CB8AC3E}">
        <p14:creationId xmlns:p14="http://schemas.microsoft.com/office/powerpoint/2010/main" val="293721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033221679"/>
              </p:ext>
            </p:extLst>
          </p:nvPr>
        </p:nvGraphicFramePr>
        <p:xfrm>
          <a:off x="796504" y="0"/>
          <a:ext cx="13869065" cy="10287000"/>
        </p:xfrm>
        <a:graphic>
          <a:graphicData uri="http://schemas.openxmlformats.org/drawingml/2006/table">
            <a:tbl>
              <a:tblPr>
                <a:tableStyleId>{5C22544A-7EE6-4342-B048-85BDC9FD1C3A}</a:tableStyleId>
              </a:tblPr>
              <a:tblGrid>
                <a:gridCol w="13869065">
                  <a:extLst>
                    <a:ext uri="{9D8B030D-6E8A-4147-A177-3AD203B41FA5}">
                      <a16:colId xmlns:a16="http://schemas.microsoft.com/office/drawing/2014/main" val="20000"/>
                    </a:ext>
                  </a:extLst>
                </a:gridCol>
              </a:tblGrid>
              <a:tr h="304825">
                <a:tc>
                  <a:txBody>
                    <a:bodyPr/>
                    <a:lstStyle/>
                    <a:p>
                      <a:pPr algn="l" fontAlgn="t"/>
                      <a:r>
                        <a:rPr lang="is-IS" sz="1800" u="none" strike="noStrike" dirty="0">
                          <a:effectLst/>
                        </a:rPr>
                        <a:t>27159369</a:t>
                      </a:r>
                      <a:endParaRPr lang="is-IS" sz="1800" b="0" i="0" u="none" strike="noStrike" dirty="0">
                        <a:effectLst/>
                        <a:latin typeface="Arial" charset="0"/>
                      </a:endParaRPr>
                    </a:p>
                  </a:txBody>
                  <a:tcPr marL="2102" marR="2102" marT="2802" marB="0"/>
                </a:tc>
                <a:extLst>
                  <a:ext uri="{0D108BD9-81ED-4DB2-BD59-A6C34878D82A}">
                    <a16:rowId xmlns:a16="http://schemas.microsoft.com/office/drawing/2014/main" val="10000"/>
                  </a:ext>
                </a:extLst>
              </a:tr>
              <a:tr h="606568">
                <a:tc>
                  <a:txBody>
                    <a:bodyPr/>
                    <a:lstStyle/>
                    <a:p>
                      <a:pPr algn="l" fontAlgn="t"/>
                      <a:r>
                        <a:rPr lang="en-US" sz="1800" u="none" strike="noStrike">
                          <a:effectLst/>
                        </a:rPr>
                        <a:t>Perioperative Blood Transfusion as a Significant Predictor of Biochemical Recurrence and Survival after Radical Prostatectomy in Patients with Prostate Cancer.</a:t>
                      </a:r>
                      <a:endParaRPr lang="en-US" sz="1800" b="0" i="0" u="none" strike="noStrike">
                        <a:effectLst/>
                        <a:latin typeface="Arial" charset="0"/>
                      </a:endParaRPr>
                    </a:p>
                  </a:txBody>
                  <a:tcPr marL="2102" marR="2102" marT="2802" marB="0"/>
                </a:tc>
                <a:extLst>
                  <a:ext uri="{0D108BD9-81ED-4DB2-BD59-A6C34878D82A}">
                    <a16:rowId xmlns:a16="http://schemas.microsoft.com/office/drawing/2014/main" val="10001"/>
                  </a:ext>
                </a:extLst>
              </a:tr>
              <a:tr h="304825">
                <a:tc>
                  <a:txBody>
                    <a:bodyPr/>
                    <a:lstStyle/>
                    <a:p>
                      <a:pPr algn="l" fontAlgn="t"/>
                      <a:r>
                        <a:rPr lang="is-IS" sz="1800" u="none" strike="noStrike">
                          <a:effectLst/>
                        </a:rPr>
                        <a:t>Kim JK (2016)</a:t>
                      </a:r>
                      <a:endParaRPr lang="is-IS" sz="1800" b="0" i="0" u="none" strike="noStrike">
                        <a:effectLst/>
                        <a:latin typeface="Arial" charset="0"/>
                      </a:endParaRPr>
                    </a:p>
                  </a:txBody>
                  <a:tcPr marL="2102" marR="2102" marT="2802" marB="0"/>
                </a:tc>
                <a:extLst>
                  <a:ext uri="{0D108BD9-81ED-4DB2-BD59-A6C34878D82A}">
                    <a16:rowId xmlns:a16="http://schemas.microsoft.com/office/drawing/2014/main" val="10002"/>
                  </a:ext>
                </a:extLst>
              </a:tr>
              <a:tr h="6037942">
                <a:tc>
                  <a:txBody>
                    <a:bodyPr/>
                    <a:lstStyle/>
                    <a:p>
                      <a:pPr algn="l" fontAlgn="t"/>
                      <a:r>
                        <a:rPr lang="en-US" sz="1800" u="none" strike="noStrike" dirty="0">
                          <a:effectLst/>
                        </a:rPr>
                        <a:t>There have been conflicting reports regarding the association of perioperative blood transfusion (PBT) with oncologic outcomes including recurrence rates and survival outcomes in prostate cancer. We aimed to evaluate whether perioperative blood transfusion (PBT) affects biochemical recurrence-free survival (BRFS), cancer-specific survival (CSS), and overall survival (OS) following radical prostatectomy (RP) for patients with prostate cancer.</a:t>
                      </a:r>
                      <a:br>
                        <a:rPr lang="en-US" sz="1800" u="none" strike="noStrike" dirty="0">
                          <a:effectLst/>
                        </a:rPr>
                      </a:br>
                      <a:br>
                        <a:rPr lang="en-US" sz="1800" u="none" strike="noStrike" dirty="0">
                          <a:effectLst/>
                        </a:rPr>
                      </a:br>
                      <a:r>
                        <a:rPr lang="en-US" sz="1800" u="none" strike="noStrike" dirty="0">
                          <a:effectLst/>
                        </a:rPr>
                        <a:t>A total of 2,713 patients who underwent RP for clinically localized prostate cancer between 1993 and 2014 were retrospectively analyzed. We performed a comparative analysis based on receipt of transfusion (PBT group vs. no-PBT group) and transfusion type (autologous PBT vs. allogeneic PBT). Univariate and multivariate Cox-proportional hazard regression analysis were performed to evaluate variables associated with BRFS, CSS, and OS. The Kaplan-Meier method was used to calculate survival estimates for BRFS, CSS, and OS, and log-rank test was used to conduct comparisons between the groups.</a:t>
                      </a:r>
                      <a:br>
                        <a:rPr lang="en-US" sz="1800" u="none" strike="noStrike" dirty="0">
                          <a:effectLst/>
                        </a:rPr>
                      </a:br>
                      <a:br>
                        <a:rPr lang="en-US" sz="1800" u="none" strike="noStrike" dirty="0">
                          <a:effectLst/>
                        </a:rPr>
                      </a:br>
                      <a:r>
                        <a:rPr lang="en-US" sz="1800" u="none" strike="noStrike" dirty="0">
                          <a:effectLst/>
                        </a:rPr>
                        <a:t>The number of patients who received PBT was 440 (16.5%). Among these patients, 350 (79.5%) received allogeneic transfusion and the other 90 (20.5%) received autologous transfusion. In a multivariate analysis, allogeneic PBT was found to be statistically significant predictors of BRFS, CSS, and OS; conversely, autologous PBT was not. The Kaplan-Meier survival analysis showed significantly decreased 5-year BRFS (79.2% vs. 70.1%, log-rank, p = 0.001), CSS (98.5% vs. 96.7%, log-rank, p = 0.012), and OS (95.5% vs. 90.6%, log-rank, p &amp;</a:t>
                      </a:r>
                      <a:r>
                        <a:rPr lang="en-US" sz="1800" u="none" strike="noStrike" dirty="0" err="1">
                          <a:effectLst/>
                        </a:rPr>
                        <a:t>lt</a:t>
                      </a:r>
                      <a:r>
                        <a:rPr lang="en-US" sz="1800" u="none" strike="noStrike" dirty="0">
                          <a:effectLst/>
                        </a:rPr>
                        <a:t>; 0.001) in the allogeneic PBT group compared to the no-allogeneic PBT group. In the autologous PBT group, however, none of these were statistically significant compared to the no-autologous PBT group.</a:t>
                      </a:r>
                      <a:br>
                        <a:rPr lang="en-US" sz="1800" u="none" strike="noStrike" dirty="0">
                          <a:effectLst/>
                        </a:rPr>
                      </a:br>
                      <a:br>
                        <a:rPr lang="en-US" sz="1800" u="none" strike="noStrike" dirty="0">
                          <a:effectLst/>
                        </a:rPr>
                      </a:br>
                      <a:r>
                        <a:rPr lang="en-US" sz="1800" u="none" strike="noStrike" dirty="0">
                          <a:effectLst/>
                        </a:rPr>
                        <a:t>We found that allogeneic PBT was significantly associated with decreased BRFS, CSS, and OS. This provides further support for the immunomodulation hypothesis for allogeneic PBT.</a:t>
                      </a:r>
                      <a:endParaRPr lang="en-US" sz="1800" b="0" i="0" u="none" strike="noStrike" dirty="0">
                        <a:effectLst/>
                        <a:latin typeface="Arial" charset="0"/>
                      </a:endParaRPr>
                    </a:p>
                  </a:txBody>
                  <a:tcPr marL="2102" marR="2102" marT="2802" marB="0"/>
                </a:tc>
                <a:extLst>
                  <a:ext uri="{0D108BD9-81ED-4DB2-BD59-A6C34878D82A}">
                    <a16:rowId xmlns:a16="http://schemas.microsoft.com/office/drawing/2014/main" val="10003"/>
                  </a:ext>
                </a:extLst>
              </a:tr>
              <a:tr h="606568">
                <a:tc>
                  <a:txBody>
                    <a:bodyPr/>
                    <a:lstStyle/>
                    <a:p>
                      <a:pPr algn="l" fontAlgn="t"/>
                      <a:br>
                        <a:rPr lang="en-US" sz="1800" u="none" strike="noStrike" dirty="0">
                          <a:effectLst/>
                        </a:rPr>
                      </a:br>
                      <a:endParaRPr lang="en-US" sz="1800" b="0" i="0" u="none" strike="noStrike" dirty="0">
                        <a:effectLst/>
                        <a:latin typeface="Arial" charset="0"/>
                      </a:endParaRPr>
                    </a:p>
                  </a:txBody>
                  <a:tcPr marL="2102" marR="2102" marT="2802" marB="0"/>
                </a:tc>
                <a:extLst>
                  <a:ext uri="{0D108BD9-81ED-4DB2-BD59-A6C34878D82A}">
                    <a16:rowId xmlns:a16="http://schemas.microsoft.com/office/drawing/2014/main" val="10004"/>
                  </a:ext>
                </a:extLst>
              </a:tr>
              <a:tr h="606568">
                <a:tc>
                  <a:txBody>
                    <a:bodyPr/>
                    <a:lstStyle/>
                    <a:p>
                      <a:pPr algn="l" fontAlgn="t"/>
                      <a:br>
                        <a:rPr lang="en-US" sz="1800" u="none" strike="noStrike" dirty="0">
                          <a:effectLst/>
                        </a:rPr>
                      </a:br>
                      <a:endParaRPr lang="en-US" sz="1800" b="0" i="0" u="none" strike="noStrike" dirty="0">
                        <a:effectLst/>
                        <a:latin typeface="Arial" charset="0"/>
                      </a:endParaRPr>
                    </a:p>
                  </a:txBody>
                  <a:tcPr marL="2102" marR="2102" marT="2802" marB="0"/>
                </a:tc>
                <a:extLst>
                  <a:ext uri="{0D108BD9-81ED-4DB2-BD59-A6C34878D82A}">
                    <a16:rowId xmlns:a16="http://schemas.microsoft.com/office/drawing/2014/main" val="10005"/>
                  </a:ext>
                </a:extLst>
              </a:tr>
              <a:tr h="606568">
                <a:tc>
                  <a:txBody>
                    <a:bodyPr/>
                    <a:lstStyle/>
                    <a:p>
                      <a:pPr algn="l" fontAlgn="t"/>
                      <a:br>
                        <a:rPr lang="en-US" sz="1800" u="none" strike="noStrike" dirty="0">
                          <a:effectLst/>
                        </a:rPr>
                      </a:br>
                      <a:endParaRPr lang="en-US" sz="1800" b="0" i="0" u="none" strike="noStrike" dirty="0">
                        <a:effectLst/>
                        <a:latin typeface="Arial" charset="0"/>
                      </a:endParaRPr>
                    </a:p>
                  </a:txBody>
                  <a:tcPr marL="2102" marR="2102" marT="2802" marB="0"/>
                </a:tc>
                <a:extLst>
                  <a:ext uri="{0D108BD9-81ED-4DB2-BD59-A6C34878D82A}">
                    <a16:rowId xmlns:a16="http://schemas.microsoft.com/office/drawing/2014/main" val="10006"/>
                  </a:ext>
                </a:extLst>
              </a:tr>
              <a:tr h="606568">
                <a:tc>
                  <a:txBody>
                    <a:bodyPr/>
                    <a:lstStyle/>
                    <a:p>
                      <a:pPr algn="l" fontAlgn="t"/>
                      <a:br>
                        <a:rPr lang="en-US" sz="1800" u="none" strike="noStrike" dirty="0">
                          <a:effectLst/>
                        </a:rPr>
                      </a:br>
                      <a:endParaRPr lang="en-US" sz="1800" b="0" i="0" u="none" strike="noStrike" dirty="0">
                        <a:effectLst/>
                        <a:latin typeface="Arial" charset="0"/>
                      </a:endParaRPr>
                    </a:p>
                  </a:txBody>
                  <a:tcPr marL="2102" marR="2102" marT="2802" marB="0"/>
                </a:tc>
                <a:extLst>
                  <a:ext uri="{0D108BD9-81ED-4DB2-BD59-A6C34878D82A}">
                    <a16:rowId xmlns:a16="http://schemas.microsoft.com/office/drawing/2014/main" val="10007"/>
                  </a:ext>
                </a:extLst>
              </a:tr>
              <a:tr h="606568">
                <a:tc>
                  <a:txBody>
                    <a:bodyPr/>
                    <a:lstStyle/>
                    <a:p>
                      <a:pPr algn="l" fontAlgn="t"/>
                      <a:br>
                        <a:rPr lang="en-US" sz="1800" u="none" strike="noStrike" dirty="0">
                          <a:effectLst/>
                        </a:rPr>
                      </a:br>
                      <a:endParaRPr lang="en-US" sz="1800" b="0" i="0" u="none" strike="noStrike" dirty="0">
                        <a:effectLst/>
                        <a:latin typeface="Arial" charset="0"/>
                      </a:endParaRPr>
                    </a:p>
                  </a:txBody>
                  <a:tcPr marL="2102" marR="2102" marT="2802" marB="0"/>
                </a:tc>
                <a:extLst>
                  <a:ext uri="{0D108BD9-81ED-4DB2-BD59-A6C34878D82A}">
                    <a16:rowId xmlns:a16="http://schemas.microsoft.com/office/drawing/2014/main" val="10008"/>
                  </a:ext>
                </a:extLst>
              </a:tr>
            </a:tbl>
          </a:graphicData>
        </a:graphic>
      </p:graphicFrame>
      <p:sp>
        <p:nvSpPr>
          <p:cNvPr id="3" name="TextBox 2"/>
          <p:cNvSpPr txBox="1"/>
          <p:nvPr/>
        </p:nvSpPr>
        <p:spPr>
          <a:xfrm>
            <a:off x="8001000" y="1066800"/>
            <a:ext cx="9715500" cy="1107996"/>
          </a:xfrm>
          <a:prstGeom prst="rect">
            <a:avLst/>
          </a:prstGeom>
          <a:solidFill>
            <a:srgbClr val="042D5E"/>
          </a:solidFill>
          <a:ln/>
        </p:spPr>
        <p:style>
          <a:lnRef idx="3">
            <a:schemeClr val="lt1"/>
          </a:lnRef>
          <a:fillRef idx="1">
            <a:schemeClr val="accent1"/>
          </a:fillRef>
          <a:effectRef idx="1">
            <a:schemeClr val="accent1"/>
          </a:effectRef>
          <a:fontRef idx="minor">
            <a:schemeClr val="lt1"/>
          </a:fontRef>
        </p:style>
        <p:txBody>
          <a:bodyPr wrap="square" rtlCol="0">
            <a:spAutoFit/>
          </a:bodyPr>
          <a:lstStyle/>
          <a:p>
            <a:r>
              <a:rPr lang="en-US" sz="6600" b="1" dirty="0"/>
              <a:t>From Spring 2017</a:t>
            </a:r>
            <a:r>
              <a:rPr lang="mr-IN" sz="6600" b="1" dirty="0"/>
              <a:t>…</a:t>
            </a:r>
            <a:endParaRPr lang="en-US" sz="6600" b="1" dirty="0"/>
          </a:p>
        </p:txBody>
      </p:sp>
      <p:sp>
        <p:nvSpPr>
          <p:cNvPr id="4" name="Rectangle 3">
            <a:extLst>
              <a:ext uri="{FF2B5EF4-FFF2-40B4-BE49-F238E27FC236}">
                <a16:creationId xmlns:a16="http://schemas.microsoft.com/office/drawing/2014/main" id="{35B69751-049A-234A-BE07-8041C0D49229}"/>
              </a:ext>
            </a:extLst>
          </p:cNvPr>
          <p:cNvSpPr/>
          <p:nvPr/>
        </p:nvSpPr>
        <p:spPr>
          <a:xfrm>
            <a:off x="14665569" y="9401115"/>
            <a:ext cx="2362634" cy="338554"/>
          </a:xfrm>
          <a:prstGeom prst="rect">
            <a:avLst/>
          </a:prstGeom>
        </p:spPr>
        <p:txBody>
          <a:bodyPr wrap="none">
            <a:spAutoFit/>
          </a:bodyPr>
          <a:lstStyle/>
          <a:p>
            <a:r>
              <a:rPr lang="en-US" sz="1600" dirty="0">
                <a:solidFill>
                  <a:schemeClr val="bg1"/>
                </a:solidFill>
              </a:rPr>
              <a:t>Table: Yale </a:t>
            </a:r>
            <a:r>
              <a:rPr lang="en-US" sz="1600" dirty="0" err="1">
                <a:solidFill>
                  <a:schemeClr val="bg1"/>
                </a:solidFill>
              </a:rPr>
              <a:t>MeSH</a:t>
            </a:r>
            <a:r>
              <a:rPr lang="en-US" sz="1600" dirty="0">
                <a:solidFill>
                  <a:schemeClr val="bg1"/>
                </a:solidFill>
              </a:rPr>
              <a:t> Analyzer</a:t>
            </a:r>
          </a:p>
        </p:txBody>
      </p:sp>
    </p:spTree>
    <p:extLst>
      <p:ext uri="{BB962C8B-B14F-4D97-AF65-F5344CB8AC3E}">
        <p14:creationId xmlns:p14="http://schemas.microsoft.com/office/powerpoint/2010/main" val="28463180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407917280"/>
              </p:ext>
            </p:extLst>
          </p:nvPr>
        </p:nvGraphicFramePr>
        <p:xfrm>
          <a:off x="768368" y="0"/>
          <a:ext cx="14136352" cy="10287000"/>
        </p:xfrm>
        <a:graphic>
          <a:graphicData uri="http://schemas.openxmlformats.org/drawingml/2006/table">
            <a:tbl>
              <a:tblPr>
                <a:tableStyleId>{5C22544A-7EE6-4342-B048-85BDC9FD1C3A}</a:tableStyleId>
              </a:tblPr>
              <a:tblGrid>
                <a:gridCol w="14136352">
                  <a:extLst>
                    <a:ext uri="{9D8B030D-6E8A-4147-A177-3AD203B41FA5}">
                      <a16:colId xmlns:a16="http://schemas.microsoft.com/office/drawing/2014/main" val="20000"/>
                    </a:ext>
                  </a:extLst>
                </a:gridCol>
              </a:tblGrid>
              <a:tr h="304825">
                <a:tc>
                  <a:txBody>
                    <a:bodyPr/>
                    <a:lstStyle/>
                    <a:p>
                      <a:pPr algn="l" fontAlgn="t"/>
                      <a:r>
                        <a:rPr lang="is-IS" sz="1800" u="none" strike="noStrike">
                          <a:effectLst/>
                        </a:rPr>
                        <a:t>27159369</a:t>
                      </a:r>
                      <a:endParaRPr lang="is-IS" sz="1800" b="0" i="0" u="none" strike="noStrike">
                        <a:effectLst/>
                        <a:latin typeface="Arial" charset="0"/>
                      </a:endParaRPr>
                    </a:p>
                  </a:txBody>
                  <a:tcPr marL="2102" marR="2102" marT="2802" marB="0"/>
                </a:tc>
                <a:extLst>
                  <a:ext uri="{0D108BD9-81ED-4DB2-BD59-A6C34878D82A}">
                    <a16:rowId xmlns:a16="http://schemas.microsoft.com/office/drawing/2014/main" val="10000"/>
                  </a:ext>
                </a:extLst>
              </a:tr>
              <a:tr h="606568">
                <a:tc>
                  <a:txBody>
                    <a:bodyPr/>
                    <a:lstStyle/>
                    <a:p>
                      <a:pPr algn="l" fontAlgn="t"/>
                      <a:r>
                        <a:rPr lang="en-US" sz="1800" u="none" strike="noStrike">
                          <a:effectLst/>
                        </a:rPr>
                        <a:t>Perioperative Blood Transfusion as a Significant Predictor of Biochemical Recurrence and Survival after Radical Prostatectomy in Patients with Prostate Cancer.</a:t>
                      </a:r>
                      <a:endParaRPr lang="en-US" sz="1800" b="0" i="0" u="none" strike="noStrike">
                        <a:effectLst/>
                        <a:latin typeface="Arial" charset="0"/>
                      </a:endParaRPr>
                    </a:p>
                  </a:txBody>
                  <a:tcPr marL="2102" marR="2102" marT="2802" marB="0"/>
                </a:tc>
                <a:extLst>
                  <a:ext uri="{0D108BD9-81ED-4DB2-BD59-A6C34878D82A}">
                    <a16:rowId xmlns:a16="http://schemas.microsoft.com/office/drawing/2014/main" val="10001"/>
                  </a:ext>
                </a:extLst>
              </a:tr>
              <a:tr h="304825">
                <a:tc>
                  <a:txBody>
                    <a:bodyPr/>
                    <a:lstStyle/>
                    <a:p>
                      <a:pPr algn="l" fontAlgn="t"/>
                      <a:r>
                        <a:rPr lang="is-IS" sz="1800" u="none" strike="noStrike">
                          <a:effectLst/>
                        </a:rPr>
                        <a:t>Kim JK (2016)</a:t>
                      </a:r>
                      <a:endParaRPr lang="is-IS" sz="1800" b="0" i="0" u="none" strike="noStrike">
                        <a:effectLst/>
                        <a:latin typeface="Arial" charset="0"/>
                      </a:endParaRPr>
                    </a:p>
                  </a:txBody>
                  <a:tcPr marL="2102" marR="2102" marT="2802" marB="0"/>
                </a:tc>
                <a:extLst>
                  <a:ext uri="{0D108BD9-81ED-4DB2-BD59-A6C34878D82A}">
                    <a16:rowId xmlns:a16="http://schemas.microsoft.com/office/drawing/2014/main" val="10002"/>
                  </a:ext>
                </a:extLst>
              </a:tr>
              <a:tr h="6037942">
                <a:tc>
                  <a:txBody>
                    <a:bodyPr/>
                    <a:lstStyle/>
                    <a:p>
                      <a:pPr algn="l" fontAlgn="t"/>
                      <a:r>
                        <a:rPr lang="en-US" sz="1800" u="none" strike="noStrike" dirty="0">
                          <a:effectLst/>
                        </a:rPr>
                        <a:t>There have been conflicting reports regarding the association of perioperative blood transfusion (PBT) with oncologic outcomes including recurrence rates and survival outcomes in prostate cancer. We aimed to evaluate whether perioperative blood transfusion (PBT) affects biochemical recurrence-free survival (BRFS), cancer-specific survival (CSS), and overall survival (OS) following radical prostatectomy (RP) for patients with prostate cancer.</a:t>
                      </a:r>
                      <a:br>
                        <a:rPr lang="en-US" sz="1800" u="none" strike="noStrike" dirty="0">
                          <a:effectLst/>
                        </a:rPr>
                      </a:br>
                      <a:br>
                        <a:rPr lang="en-US" sz="1800" u="none" strike="noStrike" dirty="0">
                          <a:effectLst/>
                        </a:rPr>
                      </a:br>
                      <a:r>
                        <a:rPr lang="en-US" sz="1800" u="none" strike="noStrike" dirty="0">
                          <a:effectLst/>
                        </a:rPr>
                        <a:t>A total of 2,713 patients who underwent RP for clinically localized prostate cancer between 1993 and 2014 were retrospectively analyzed. We performed a comparative analysis based on receipt of transfusion (PBT group vs. no-PBT group) and transfusion type (autologous PBT vs. allogeneic PBT). Univariate and multivariate Cox-proportional hazard regression analysis were performed to evaluate variables associated with BRFS, CSS, and OS. The Kaplan-Meier method was used to calculate survival estimates for BRFS, CSS, and OS, and log-rank test was used to conduct comparisons between the groups.</a:t>
                      </a:r>
                      <a:br>
                        <a:rPr lang="en-US" sz="1800" u="none" strike="noStrike" dirty="0">
                          <a:effectLst/>
                        </a:rPr>
                      </a:br>
                      <a:br>
                        <a:rPr lang="en-US" sz="1800" u="none" strike="noStrike" dirty="0">
                          <a:effectLst/>
                        </a:rPr>
                      </a:br>
                      <a:r>
                        <a:rPr lang="en-US" sz="1800" u="none" strike="noStrike" dirty="0">
                          <a:effectLst/>
                        </a:rPr>
                        <a:t>The number of patients who received PBT was 440 (16.5%). Among these patients, 350 (79.5%) received allogeneic transfusion and the other 90 (20.5%) received autologous transfusion. In a multivariate analysis, allogeneic PBT was found to be statistically significant predictors of BRFS, CSS, and OS; conversely, autologous PBT was not. The Kaplan-Meier survival analysis showed significantly decreased 5-year BRFS (79.2% vs. 70.1%, log-rank, p = 0.001), CSS (98.5% vs. 96.7%, log-rank, p = 0.012), and OS (95.5% vs. 90.6%, log-rank, p &amp;</a:t>
                      </a:r>
                      <a:r>
                        <a:rPr lang="en-US" sz="1800" u="none" strike="noStrike" dirty="0" err="1">
                          <a:effectLst/>
                        </a:rPr>
                        <a:t>lt</a:t>
                      </a:r>
                      <a:r>
                        <a:rPr lang="en-US" sz="1800" u="none" strike="noStrike" dirty="0">
                          <a:effectLst/>
                        </a:rPr>
                        <a:t>; 0.001) in the allogeneic PBT group compared to the no-allogeneic PBT group. In the autologous PBT group, however, none of these were statistically significant compared to the no-autologous PBT group.</a:t>
                      </a:r>
                      <a:br>
                        <a:rPr lang="en-US" sz="1800" u="none" strike="noStrike" dirty="0">
                          <a:effectLst/>
                        </a:rPr>
                      </a:br>
                      <a:br>
                        <a:rPr lang="en-US" sz="1800" u="none" strike="noStrike" dirty="0">
                          <a:effectLst/>
                        </a:rPr>
                      </a:br>
                      <a:r>
                        <a:rPr lang="en-US" sz="1800" u="none" strike="noStrike" dirty="0">
                          <a:effectLst/>
                        </a:rPr>
                        <a:t>We found that allogeneic PBT was significantly associated with decreased BRFS, CSS, and OS. This provides further support for the immunomodulation hypothesis for allogeneic PBT.</a:t>
                      </a:r>
                      <a:endParaRPr lang="en-US" sz="1800" b="0" i="0" u="none" strike="noStrike" dirty="0">
                        <a:effectLst/>
                        <a:latin typeface="Arial" charset="0"/>
                      </a:endParaRPr>
                    </a:p>
                  </a:txBody>
                  <a:tcPr marL="2102" marR="2102" marT="2802" marB="0"/>
                </a:tc>
                <a:extLst>
                  <a:ext uri="{0D108BD9-81ED-4DB2-BD59-A6C34878D82A}">
                    <a16:rowId xmlns:a16="http://schemas.microsoft.com/office/drawing/2014/main" val="10003"/>
                  </a:ext>
                </a:extLst>
              </a:tr>
              <a:tr h="606568">
                <a:tc>
                  <a:txBody>
                    <a:bodyPr/>
                    <a:lstStyle/>
                    <a:p>
                      <a:pPr algn="l" fontAlgn="t"/>
                      <a:br>
                        <a:rPr lang="en-US" sz="1800" u="none" strike="noStrike">
                          <a:effectLst/>
                        </a:rPr>
                      </a:br>
                      <a:endParaRPr lang="en-US" sz="1800" b="0" i="0" u="none" strike="noStrike">
                        <a:effectLst/>
                        <a:latin typeface="Arial" charset="0"/>
                      </a:endParaRPr>
                    </a:p>
                  </a:txBody>
                  <a:tcPr marL="2102" marR="2102" marT="2802" marB="0"/>
                </a:tc>
                <a:extLst>
                  <a:ext uri="{0D108BD9-81ED-4DB2-BD59-A6C34878D82A}">
                    <a16:rowId xmlns:a16="http://schemas.microsoft.com/office/drawing/2014/main" val="10004"/>
                  </a:ext>
                </a:extLst>
              </a:tr>
              <a:tr h="606568">
                <a:tc>
                  <a:txBody>
                    <a:bodyPr/>
                    <a:lstStyle/>
                    <a:p>
                      <a:pPr algn="l" fontAlgn="t"/>
                      <a:br>
                        <a:rPr lang="en-US" sz="1800" u="none" strike="noStrike" dirty="0">
                          <a:effectLst/>
                        </a:rPr>
                      </a:br>
                      <a:endParaRPr lang="en-US" sz="1800" b="0" i="0" u="none" strike="noStrike" dirty="0">
                        <a:effectLst/>
                        <a:latin typeface="Arial" charset="0"/>
                      </a:endParaRPr>
                    </a:p>
                  </a:txBody>
                  <a:tcPr marL="2102" marR="2102" marT="2802" marB="0"/>
                </a:tc>
                <a:extLst>
                  <a:ext uri="{0D108BD9-81ED-4DB2-BD59-A6C34878D82A}">
                    <a16:rowId xmlns:a16="http://schemas.microsoft.com/office/drawing/2014/main" val="10005"/>
                  </a:ext>
                </a:extLst>
              </a:tr>
              <a:tr h="606568">
                <a:tc>
                  <a:txBody>
                    <a:bodyPr/>
                    <a:lstStyle/>
                    <a:p>
                      <a:pPr algn="l" fontAlgn="t"/>
                      <a:br>
                        <a:rPr lang="en-US" sz="1800" u="none" strike="noStrike" dirty="0">
                          <a:effectLst/>
                        </a:rPr>
                      </a:br>
                      <a:endParaRPr lang="en-US" sz="1800" b="0" i="0" u="none" strike="noStrike" dirty="0">
                        <a:effectLst/>
                        <a:latin typeface="Arial" charset="0"/>
                      </a:endParaRPr>
                    </a:p>
                  </a:txBody>
                  <a:tcPr marL="2102" marR="2102" marT="2802" marB="0"/>
                </a:tc>
                <a:extLst>
                  <a:ext uri="{0D108BD9-81ED-4DB2-BD59-A6C34878D82A}">
                    <a16:rowId xmlns:a16="http://schemas.microsoft.com/office/drawing/2014/main" val="10006"/>
                  </a:ext>
                </a:extLst>
              </a:tr>
              <a:tr h="606568">
                <a:tc>
                  <a:txBody>
                    <a:bodyPr/>
                    <a:lstStyle/>
                    <a:p>
                      <a:pPr algn="l" fontAlgn="t"/>
                      <a:br>
                        <a:rPr lang="en-US" sz="1800" u="none" strike="noStrike">
                          <a:effectLst/>
                        </a:rPr>
                      </a:br>
                      <a:endParaRPr lang="en-US" sz="1800" b="0" i="0" u="none" strike="noStrike">
                        <a:effectLst/>
                        <a:latin typeface="Arial" charset="0"/>
                      </a:endParaRPr>
                    </a:p>
                  </a:txBody>
                  <a:tcPr marL="2102" marR="2102" marT="2802" marB="0"/>
                </a:tc>
                <a:extLst>
                  <a:ext uri="{0D108BD9-81ED-4DB2-BD59-A6C34878D82A}">
                    <a16:rowId xmlns:a16="http://schemas.microsoft.com/office/drawing/2014/main" val="10007"/>
                  </a:ext>
                </a:extLst>
              </a:tr>
              <a:tr h="606568">
                <a:tc>
                  <a:txBody>
                    <a:bodyPr/>
                    <a:lstStyle/>
                    <a:p>
                      <a:pPr algn="l" fontAlgn="t"/>
                      <a:br>
                        <a:rPr lang="en-US" sz="1800" u="none" strike="noStrike" dirty="0">
                          <a:effectLst/>
                        </a:rPr>
                      </a:br>
                      <a:endParaRPr lang="en-US" sz="1800" b="0" i="0" u="none" strike="noStrike" dirty="0">
                        <a:effectLst/>
                        <a:latin typeface="Arial" charset="0"/>
                      </a:endParaRPr>
                    </a:p>
                  </a:txBody>
                  <a:tcPr marL="2102" marR="2102" marT="2802" marB="0"/>
                </a:tc>
                <a:extLst>
                  <a:ext uri="{0D108BD9-81ED-4DB2-BD59-A6C34878D82A}">
                    <a16:rowId xmlns:a16="http://schemas.microsoft.com/office/drawing/2014/main" val="10008"/>
                  </a:ext>
                </a:extLst>
              </a:tr>
            </a:tbl>
          </a:graphicData>
        </a:graphic>
      </p:graphicFrame>
      <p:sp>
        <p:nvSpPr>
          <p:cNvPr id="3" name="TextBox 2"/>
          <p:cNvSpPr txBox="1"/>
          <p:nvPr/>
        </p:nvSpPr>
        <p:spPr>
          <a:xfrm>
            <a:off x="9941243" y="1245032"/>
            <a:ext cx="7972425" cy="2862322"/>
          </a:xfrm>
          <a:prstGeom prst="rect">
            <a:avLst/>
          </a:prstGeom>
          <a:solidFill>
            <a:srgbClr val="042D5E"/>
          </a:solidFill>
        </p:spPr>
        <p:style>
          <a:lnRef idx="3">
            <a:schemeClr val="lt1"/>
          </a:lnRef>
          <a:fillRef idx="1">
            <a:schemeClr val="accent1"/>
          </a:fillRef>
          <a:effectRef idx="1">
            <a:schemeClr val="accent1"/>
          </a:effectRef>
          <a:fontRef idx="minor">
            <a:schemeClr val="lt1"/>
          </a:fontRef>
        </p:style>
        <p:txBody>
          <a:bodyPr wrap="square" rtlCol="0">
            <a:spAutoFit/>
          </a:bodyPr>
          <a:lstStyle/>
          <a:p>
            <a:r>
              <a:rPr lang="en-US" sz="3600" b="1" dirty="0">
                <a:solidFill>
                  <a:srgbClr val="FFCF08"/>
                </a:solidFill>
              </a:rPr>
              <a:t>WHAT HAPPENED THEN?</a:t>
            </a:r>
          </a:p>
          <a:p>
            <a:pPr marL="428625" indent="-428625">
              <a:buFont typeface="Arial" charset="0"/>
              <a:buChar char="•"/>
            </a:pPr>
            <a:r>
              <a:rPr lang="en-US" sz="3600" dirty="0"/>
              <a:t>No </a:t>
            </a:r>
            <a:r>
              <a:rPr lang="en-US" sz="3600" dirty="0" err="1"/>
              <a:t>MeSH</a:t>
            </a:r>
            <a:r>
              <a:rPr lang="en-US" sz="3600" dirty="0"/>
              <a:t> terms! Hadn’t been indexed yet; keyword only</a:t>
            </a:r>
          </a:p>
          <a:p>
            <a:pPr marL="428625" indent="-428625">
              <a:buFont typeface="Arial" charset="0"/>
              <a:buChar char="•"/>
            </a:pPr>
            <a:endParaRPr lang="en-US" sz="3600" dirty="0"/>
          </a:p>
          <a:p>
            <a:pPr marL="428625" indent="-428625">
              <a:buFont typeface="Arial" charset="0"/>
              <a:buChar char="•"/>
            </a:pPr>
            <a:endParaRPr lang="en-US" sz="3600" dirty="0"/>
          </a:p>
        </p:txBody>
      </p:sp>
      <p:sp>
        <p:nvSpPr>
          <p:cNvPr id="4" name="Rectangle 3">
            <a:extLst>
              <a:ext uri="{FF2B5EF4-FFF2-40B4-BE49-F238E27FC236}">
                <a16:creationId xmlns:a16="http://schemas.microsoft.com/office/drawing/2014/main" id="{84FD2456-717D-8748-B8EB-80FBA359E950}"/>
              </a:ext>
            </a:extLst>
          </p:cNvPr>
          <p:cNvSpPr/>
          <p:nvPr/>
        </p:nvSpPr>
        <p:spPr>
          <a:xfrm>
            <a:off x="14904720" y="9415402"/>
            <a:ext cx="2362634" cy="338554"/>
          </a:xfrm>
          <a:prstGeom prst="rect">
            <a:avLst/>
          </a:prstGeom>
        </p:spPr>
        <p:txBody>
          <a:bodyPr wrap="none">
            <a:spAutoFit/>
          </a:bodyPr>
          <a:lstStyle/>
          <a:p>
            <a:r>
              <a:rPr lang="en-US" sz="1600" dirty="0">
                <a:solidFill>
                  <a:schemeClr val="bg1"/>
                </a:solidFill>
              </a:rPr>
              <a:t>Table: Yale </a:t>
            </a:r>
            <a:r>
              <a:rPr lang="en-US" sz="1600" dirty="0" err="1">
                <a:solidFill>
                  <a:schemeClr val="bg1"/>
                </a:solidFill>
              </a:rPr>
              <a:t>MeSH</a:t>
            </a:r>
            <a:r>
              <a:rPr lang="en-US" sz="1600" dirty="0">
                <a:solidFill>
                  <a:schemeClr val="bg1"/>
                </a:solidFill>
              </a:rPr>
              <a:t> Analyzer</a:t>
            </a:r>
          </a:p>
        </p:txBody>
      </p:sp>
    </p:spTree>
    <p:extLst>
      <p:ext uri="{BB962C8B-B14F-4D97-AF65-F5344CB8AC3E}">
        <p14:creationId xmlns:p14="http://schemas.microsoft.com/office/powerpoint/2010/main" val="11900731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5CF6E079-DE80-C14E-834C-436455DB1AB9}"/>
              </a:ext>
            </a:extLst>
          </p:cNvPr>
          <p:cNvGraphicFramePr>
            <a:graphicFrameLocks noGrp="1"/>
          </p:cNvGraphicFramePr>
          <p:nvPr>
            <p:extLst>
              <p:ext uri="{D42A27DB-BD31-4B8C-83A1-F6EECF244321}">
                <p14:modId xmlns:p14="http://schemas.microsoft.com/office/powerpoint/2010/main" val="459009640"/>
              </p:ext>
            </p:extLst>
          </p:nvPr>
        </p:nvGraphicFramePr>
        <p:xfrm>
          <a:off x="9287257" y="2400305"/>
          <a:ext cx="8829294" cy="6309344"/>
        </p:xfrm>
        <a:graphic>
          <a:graphicData uri="http://schemas.openxmlformats.org/drawingml/2006/table">
            <a:tbl>
              <a:tblPr>
                <a:tableStyleId>{5C22544A-7EE6-4342-B048-85BDC9FD1C3A}</a:tableStyleId>
              </a:tblPr>
              <a:tblGrid>
                <a:gridCol w="1828418">
                  <a:extLst>
                    <a:ext uri="{9D8B030D-6E8A-4147-A177-3AD203B41FA5}">
                      <a16:colId xmlns:a16="http://schemas.microsoft.com/office/drawing/2014/main" val="3259481572"/>
                    </a:ext>
                  </a:extLst>
                </a:gridCol>
                <a:gridCol w="7000876">
                  <a:extLst>
                    <a:ext uri="{9D8B030D-6E8A-4147-A177-3AD203B41FA5}">
                      <a16:colId xmlns:a16="http://schemas.microsoft.com/office/drawing/2014/main" val="3359090822"/>
                    </a:ext>
                  </a:extLst>
                </a:gridCol>
              </a:tblGrid>
              <a:tr h="186968">
                <a:tc>
                  <a:txBody>
                    <a:bodyPr/>
                    <a:lstStyle/>
                    <a:p>
                      <a:pPr algn="l" fontAlgn="t"/>
                      <a:r>
                        <a:rPr lang="en-US" sz="1200" u="none" strike="noStrike">
                          <a:effectLst/>
                        </a:rPr>
                        <a:t>PMID</a:t>
                      </a:r>
                      <a:endParaRPr lang="en-US" sz="1200" b="1" i="0" u="none" strike="noStrike">
                        <a:effectLst/>
                        <a:latin typeface="Arial" panose="020B0604020202020204" pitchFamily="34" charset="0"/>
                      </a:endParaRPr>
                    </a:p>
                  </a:txBody>
                  <a:tcPr marL="5338" marR="5338" marT="5338" marB="0"/>
                </a:tc>
                <a:tc>
                  <a:txBody>
                    <a:bodyPr/>
                    <a:lstStyle/>
                    <a:p>
                      <a:pPr algn="l" fontAlgn="t"/>
                      <a:r>
                        <a:rPr lang="en-US" sz="1200" u="none" strike="noStrike">
                          <a:effectLst/>
                        </a:rPr>
                        <a:t>1773291</a:t>
                      </a:r>
                      <a:endParaRPr lang="en-US" sz="1200" b="0" i="0" u="none" strike="noStrike">
                        <a:effectLst/>
                        <a:latin typeface="Arial" panose="020B0604020202020204" pitchFamily="34" charset="0"/>
                      </a:endParaRPr>
                    </a:p>
                  </a:txBody>
                  <a:tcPr marL="5338" marR="5338" marT="5338" marB="0"/>
                </a:tc>
                <a:extLst>
                  <a:ext uri="{0D108BD9-81ED-4DB2-BD59-A6C34878D82A}">
                    <a16:rowId xmlns:a16="http://schemas.microsoft.com/office/drawing/2014/main" val="3709100781"/>
                  </a:ext>
                </a:extLst>
              </a:tr>
              <a:tr h="376416">
                <a:tc>
                  <a:txBody>
                    <a:bodyPr/>
                    <a:lstStyle/>
                    <a:p>
                      <a:pPr algn="l" fontAlgn="t"/>
                      <a:r>
                        <a:rPr lang="en-US" sz="1200" u="none" strike="noStrike">
                          <a:effectLst/>
                        </a:rPr>
                        <a:t>Title</a:t>
                      </a:r>
                      <a:endParaRPr lang="en-US" sz="1200" b="1" i="0" u="none" strike="noStrike">
                        <a:effectLst/>
                        <a:latin typeface="Arial" panose="020B0604020202020204" pitchFamily="34" charset="0"/>
                      </a:endParaRPr>
                    </a:p>
                  </a:txBody>
                  <a:tcPr marL="5338" marR="5338" marT="5338" marB="0"/>
                </a:tc>
                <a:tc>
                  <a:txBody>
                    <a:bodyPr/>
                    <a:lstStyle/>
                    <a:p>
                      <a:pPr algn="l" fontAlgn="t"/>
                      <a:r>
                        <a:rPr lang="en-US" sz="1200" u="none" strike="noStrike" dirty="0">
                          <a:effectLst/>
                        </a:rPr>
                        <a:t>Peri-operative blood transfusion in relation to </a:t>
                      </a:r>
                      <a:r>
                        <a:rPr lang="en-US" sz="1200" u="none" strike="noStrike" dirty="0" err="1">
                          <a:effectLst/>
                        </a:rPr>
                        <a:t>tumour</a:t>
                      </a:r>
                      <a:r>
                        <a:rPr lang="en-US" sz="1200" u="none" strike="noStrike" dirty="0">
                          <a:effectLst/>
                        </a:rPr>
                        <a:t> recurrence and death after surgery for prostatic cancer.</a:t>
                      </a:r>
                      <a:endParaRPr lang="en-US" sz="1200" b="0" i="0" u="none" strike="noStrike" dirty="0">
                        <a:effectLst/>
                        <a:latin typeface="Arial" panose="020B0604020202020204" pitchFamily="34" charset="0"/>
                      </a:endParaRPr>
                    </a:p>
                  </a:txBody>
                  <a:tcPr marL="5338" marR="5338" marT="5338" marB="0"/>
                </a:tc>
                <a:extLst>
                  <a:ext uri="{0D108BD9-81ED-4DB2-BD59-A6C34878D82A}">
                    <a16:rowId xmlns:a16="http://schemas.microsoft.com/office/drawing/2014/main" val="2736225826"/>
                  </a:ext>
                </a:extLst>
              </a:tr>
              <a:tr h="186968">
                <a:tc>
                  <a:txBody>
                    <a:bodyPr/>
                    <a:lstStyle/>
                    <a:p>
                      <a:pPr algn="l" fontAlgn="t"/>
                      <a:r>
                        <a:rPr lang="en-US" sz="1200" u="none" strike="noStrike">
                          <a:effectLst/>
                        </a:rPr>
                        <a:t>Journal Title</a:t>
                      </a:r>
                      <a:endParaRPr lang="en-US" sz="1200" b="1" i="0" u="none" strike="noStrike">
                        <a:effectLst/>
                        <a:latin typeface="Arial" panose="020B0604020202020204" pitchFamily="34" charset="0"/>
                      </a:endParaRPr>
                    </a:p>
                  </a:txBody>
                  <a:tcPr marL="5338" marR="5338" marT="5338" marB="0"/>
                </a:tc>
                <a:tc>
                  <a:txBody>
                    <a:bodyPr/>
                    <a:lstStyle/>
                    <a:p>
                      <a:pPr algn="l" fontAlgn="t"/>
                      <a:r>
                        <a:rPr lang="en-US" sz="1200" u="none" strike="noStrike">
                          <a:effectLst/>
                        </a:rPr>
                        <a:t>British journal of urology</a:t>
                      </a:r>
                      <a:endParaRPr lang="en-US" sz="1200" b="0" i="0" u="none" strike="noStrike">
                        <a:effectLst/>
                        <a:latin typeface="Arial" panose="020B0604020202020204" pitchFamily="34" charset="0"/>
                      </a:endParaRPr>
                    </a:p>
                  </a:txBody>
                  <a:tcPr marL="5338" marR="5338" marT="5338" marB="0"/>
                </a:tc>
                <a:extLst>
                  <a:ext uri="{0D108BD9-81ED-4DB2-BD59-A6C34878D82A}">
                    <a16:rowId xmlns:a16="http://schemas.microsoft.com/office/drawing/2014/main" val="2912649888"/>
                  </a:ext>
                </a:extLst>
              </a:tr>
              <a:tr h="186968">
                <a:tc>
                  <a:txBody>
                    <a:bodyPr/>
                    <a:lstStyle/>
                    <a:p>
                      <a:pPr algn="l" fontAlgn="t"/>
                      <a:r>
                        <a:rPr lang="en-US" sz="1200" u="none" strike="noStrike">
                          <a:effectLst/>
                        </a:rPr>
                        <a:t>Author Year</a:t>
                      </a:r>
                      <a:endParaRPr lang="en-US" sz="1200" b="1" i="0" u="none" strike="noStrike">
                        <a:effectLst/>
                        <a:latin typeface="Arial" panose="020B0604020202020204" pitchFamily="34" charset="0"/>
                      </a:endParaRPr>
                    </a:p>
                  </a:txBody>
                  <a:tcPr marL="5338" marR="5338" marT="5338" marB="0"/>
                </a:tc>
                <a:tc>
                  <a:txBody>
                    <a:bodyPr/>
                    <a:lstStyle/>
                    <a:p>
                      <a:pPr algn="l" fontAlgn="t"/>
                      <a:r>
                        <a:rPr lang="en-US" sz="1200" u="none" strike="noStrike">
                          <a:effectLst/>
                        </a:rPr>
                        <a:t>Eickhoff JH (1991)</a:t>
                      </a:r>
                      <a:endParaRPr lang="en-US" sz="1200" b="0" i="0" u="none" strike="noStrike">
                        <a:effectLst/>
                        <a:latin typeface="Arial" panose="020B0604020202020204" pitchFamily="34" charset="0"/>
                      </a:endParaRPr>
                    </a:p>
                  </a:txBody>
                  <a:tcPr marL="5338" marR="5338" marT="5338" marB="0"/>
                </a:tc>
                <a:extLst>
                  <a:ext uri="{0D108BD9-81ED-4DB2-BD59-A6C34878D82A}">
                    <a16:rowId xmlns:a16="http://schemas.microsoft.com/office/drawing/2014/main" val="2360523751"/>
                  </a:ext>
                </a:extLst>
              </a:tr>
              <a:tr h="2121972">
                <a:tc>
                  <a:txBody>
                    <a:bodyPr/>
                    <a:lstStyle/>
                    <a:p>
                      <a:pPr algn="l" fontAlgn="t"/>
                      <a:r>
                        <a:rPr lang="en-US" sz="1200" u="none" strike="noStrike" dirty="0">
                          <a:effectLst/>
                        </a:rPr>
                        <a:t>Abstract</a:t>
                      </a:r>
                      <a:endParaRPr lang="en-US" sz="1200" b="1" i="0" u="none" strike="noStrike" dirty="0">
                        <a:effectLst/>
                        <a:latin typeface="Arial" panose="020B0604020202020204" pitchFamily="34" charset="0"/>
                      </a:endParaRPr>
                    </a:p>
                  </a:txBody>
                  <a:tcPr marL="5338" marR="5338" marT="5338" marB="0"/>
                </a:tc>
                <a:tc>
                  <a:txBody>
                    <a:bodyPr/>
                    <a:lstStyle/>
                    <a:p>
                      <a:pPr algn="l" fontAlgn="t"/>
                      <a:r>
                        <a:rPr lang="en-US" sz="1200" u="none" strike="noStrike" dirty="0">
                          <a:effectLst/>
                        </a:rPr>
                        <a:t>Several reports have suggested that peri-operative blood transfusion promotes </a:t>
                      </a:r>
                      <a:r>
                        <a:rPr lang="en-US" sz="1200" u="none" strike="noStrike" dirty="0" err="1">
                          <a:effectLst/>
                        </a:rPr>
                        <a:t>tumour</a:t>
                      </a:r>
                      <a:r>
                        <a:rPr lang="en-US" sz="1200" u="none" strike="noStrike" dirty="0">
                          <a:effectLst/>
                        </a:rPr>
                        <a:t> recurrence and death after surgery for cancer. We have studied the effect of transfusion in 156 patients operated on for prostatic cancer. A retrospective review was made of the clinical, histopathological and transfusion data in their hospital records. Sixty patients received blood transfusions and 96 did not. The 5-year prostatic cancer specific survival rate was 0.56 in the transfused patients and 0.69 in the non-transfused group. The transfused patients had a higher prevalence of risk factors than did the non-transfused. When the differences in risk factors were accounted for by Cox regression analysis, peri-operative blood transfusion reduced the prostatic cancer death intensity by 36%. The study does not support the hypothesis that blood transfusion promotes recurrence following surgery for prostatic cancer.</a:t>
                      </a:r>
                      <a:endParaRPr lang="en-US" sz="1200" b="0" i="0" u="none" strike="noStrike" dirty="0">
                        <a:effectLst/>
                        <a:latin typeface="Arial" panose="020B0604020202020204" pitchFamily="34" charset="0"/>
                      </a:endParaRPr>
                    </a:p>
                  </a:txBody>
                  <a:tcPr marL="5338" marR="5338" marT="5338" marB="0"/>
                </a:tc>
                <a:extLst>
                  <a:ext uri="{0D108BD9-81ED-4DB2-BD59-A6C34878D82A}">
                    <a16:rowId xmlns:a16="http://schemas.microsoft.com/office/drawing/2014/main" val="2673498860"/>
                  </a:ext>
                </a:extLst>
              </a:tr>
              <a:tr h="376416">
                <a:tc>
                  <a:txBody>
                    <a:bodyPr/>
                    <a:lstStyle/>
                    <a:p>
                      <a:pPr algn="l" fontAlgn="t"/>
                      <a:r>
                        <a:rPr lang="en-US" sz="1200" u="none" strike="noStrike">
                          <a:effectLst/>
                        </a:rPr>
                        <a:t>MeSH Headings</a:t>
                      </a:r>
                      <a:endParaRPr lang="en-US" sz="1200" b="1" i="0" u="none" strike="noStrike">
                        <a:effectLst/>
                        <a:latin typeface="Arial" panose="020B0604020202020204" pitchFamily="34" charset="0"/>
                      </a:endParaRPr>
                    </a:p>
                  </a:txBody>
                  <a:tcPr marL="5338" marR="5338" marT="5338" marB="0"/>
                </a:tc>
                <a:tc>
                  <a:txBody>
                    <a:bodyPr/>
                    <a:lstStyle/>
                    <a:p>
                      <a:pPr algn="l" fontAlgn="t"/>
                      <a:r>
                        <a:rPr lang="en-US" sz="1200" u="none" strike="noStrike" dirty="0">
                          <a:effectLst/>
                        </a:rPr>
                        <a:t>Aged</a:t>
                      </a:r>
                      <a:br>
                        <a:rPr lang="en-US" sz="1200" u="none" strike="noStrike" dirty="0">
                          <a:effectLst/>
                        </a:rPr>
                      </a:br>
                      <a:r>
                        <a:rPr lang="en-US" sz="1200" u="none" strike="noStrike" dirty="0">
                          <a:effectLst/>
                        </a:rPr>
                        <a:t>Aged, 80 and over</a:t>
                      </a:r>
                      <a:endParaRPr lang="en-US" sz="1200" b="0" i="0" u="none" strike="noStrike" dirty="0">
                        <a:effectLst/>
                        <a:latin typeface="Arial" panose="020B0604020202020204" pitchFamily="34" charset="0"/>
                      </a:endParaRPr>
                    </a:p>
                  </a:txBody>
                  <a:tcPr marL="5338" marR="5338" marT="5338" marB="0"/>
                </a:tc>
                <a:extLst>
                  <a:ext uri="{0D108BD9-81ED-4DB2-BD59-A6C34878D82A}">
                    <a16:rowId xmlns:a16="http://schemas.microsoft.com/office/drawing/2014/main" val="2462045245"/>
                  </a:ext>
                </a:extLst>
              </a:tr>
              <a:tr h="250945">
                <a:tc>
                  <a:txBody>
                    <a:bodyPr/>
                    <a:lstStyle/>
                    <a:p>
                      <a:pPr algn="l" fontAlgn="t"/>
                      <a:endParaRPr lang="en-US" sz="1200" b="1" i="0" u="none" strike="noStrike">
                        <a:effectLst/>
                        <a:latin typeface="Arial" panose="020B0604020202020204" pitchFamily="34" charset="0"/>
                      </a:endParaRPr>
                    </a:p>
                  </a:txBody>
                  <a:tcPr marL="5338" marR="5338" marT="5338" marB="0"/>
                </a:tc>
                <a:tc>
                  <a:txBody>
                    <a:bodyPr/>
                    <a:lstStyle/>
                    <a:p>
                      <a:pPr algn="l" fontAlgn="t"/>
                      <a:r>
                        <a:rPr lang="en-US" sz="1200" u="none" strike="noStrike" dirty="0">
                          <a:effectLst/>
                        </a:rPr>
                        <a:t>Humans</a:t>
                      </a:r>
                      <a:endParaRPr lang="en-US" sz="1200" b="0" i="0" u="none" strike="noStrike" dirty="0">
                        <a:effectLst/>
                        <a:latin typeface="Arial" panose="020B0604020202020204" pitchFamily="34" charset="0"/>
                      </a:endParaRPr>
                    </a:p>
                  </a:txBody>
                  <a:tcPr marL="5338" marR="5338" marT="5338" marB="0"/>
                </a:tc>
                <a:extLst>
                  <a:ext uri="{0D108BD9-81ED-4DB2-BD59-A6C34878D82A}">
                    <a16:rowId xmlns:a16="http://schemas.microsoft.com/office/drawing/2014/main" val="1712717634"/>
                  </a:ext>
                </a:extLst>
              </a:tr>
              <a:tr h="376416">
                <a:tc>
                  <a:txBody>
                    <a:bodyPr/>
                    <a:lstStyle/>
                    <a:p>
                      <a:pPr algn="l" fontAlgn="t"/>
                      <a:endParaRPr lang="en-US" sz="1200" b="1" i="0" u="none" strike="noStrike">
                        <a:effectLst/>
                        <a:latin typeface="Arial" panose="020B0604020202020204" pitchFamily="34" charset="0"/>
                      </a:endParaRPr>
                    </a:p>
                  </a:txBody>
                  <a:tcPr marL="5338" marR="5338" marT="5338" marB="0"/>
                </a:tc>
                <a:tc>
                  <a:txBody>
                    <a:bodyPr/>
                    <a:lstStyle/>
                    <a:p>
                      <a:pPr algn="l" fontAlgn="t"/>
                      <a:r>
                        <a:rPr lang="en-US" sz="1200" u="none" strike="noStrike" dirty="0">
                          <a:effectLst/>
                        </a:rPr>
                        <a:t>Male</a:t>
                      </a:r>
                      <a:br>
                        <a:rPr lang="en-US" sz="1200" u="none" strike="noStrike" dirty="0">
                          <a:effectLst/>
                        </a:rPr>
                      </a:br>
                      <a:r>
                        <a:rPr lang="en-US" sz="1200" u="none" strike="noStrike" dirty="0">
                          <a:effectLst/>
                        </a:rPr>
                        <a:t>Middle Aged</a:t>
                      </a:r>
                      <a:endParaRPr lang="en-US" sz="1200" b="0" i="0" u="none" strike="noStrike" dirty="0">
                        <a:effectLst/>
                        <a:latin typeface="Arial" panose="020B0604020202020204" pitchFamily="34" charset="0"/>
                      </a:endParaRPr>
                    </a:p>
                  </a:txBody>
                  <a:tcPr marL="5338" marR="5338" marT="5338" marB="0"/>
                </a:tc>
                <a:extLst>
                  <a:ext uri="{0D108BD9-81ED-4DB2-BD59-A6C34878D82A}">
                    <a16:rowId xmlns:a16="http://schemas.microsoft.com/office/drawing/2014/main" val="1493137415"/>
                  </a:ext>
                </a:extLst>
              </a:tr>
              <a:tr h="250945">
                <a:tc>
                  <a:txBody>
                    <a:bodyPr/>
                    <a:lstStyle/>
                    <a:p>
                      <a:pPr algn="l" fontAlgn="t"/>
                      <a:endParaRPr lang="en-US" sz="1200" b="1" i="0" u="none" strike="noStrike">
                        <a:effectLst/>
                        <a:latin typeface="Arial" panose="020B0604020202020204" pitchFamily="34" charset="0"/>
                      </a:endParaRPr>
                    </a:p>
                  </a:txBody>
                  <a:tcPr marL="5338" marR="5338" marT="5338" marB="0"/>
                </a:tc>
                <a:tc>
                  <a:txBody>
                    <a:bodyPr/>
                    <a:lstStyle/>
                    <a:p>
                      <a:pPr algn="l" fontAlgn="t"/>
                      <a:r>
                        <a:rPr lang="en-US" sz="1200" u="none" strike="noStrike" dirty="0">
                          <a:effectLst/>
                        </a:rPr>
                        <a:t>Neoplasm Recurrence, Local* / mortality</a:t>
                      </a:r>
                      <a:endParaRPr lang="en-US" sz="1200" b="0" i="0" u="none" strike="noStrike" dirty="0">
                        <a:effectLst/>
                        <a:latin typeface="Arial" panose="020B0604020202020204" pitchFamily="34" charset="0"/>
                      </a:endParaRPr>
                    </a:p>
                  </a:txBody>
                  <a:tcPr marL="5338" marR="5338" marT="5338" marB="0"/>
                </a:tc>
                <a:extLst>
                  <a:ext uri="{0D108BD9-81ED-4DB2-BD59-A6C34878D82A}">
                    <a16:rowId xmlns:a16="http://schemas.microsoft.com/office/drawing/2014/main" val="1759493662"/>
                  </a:ext>
                </a:extLst>
              </a:tr>
              <a:tr h="731963">
                <a:tc>
                  <a:txBody>
                    <a:bodyPr/>
                    <a:lstStyle/>
                    <a:p>
                      <a:pPr algn="l" fontAlgn="t"/>
                      <a:endParaRPr lang="en-US" sz="1200" b="1" i="0" u="none" strike="noStrike" dirty="0">
                        <a:effectLst/>
                        <a:latin typeface="Arial" panose="020B0604020202020204" pitchFamily="34" charset="0"/>
                      </a:endParaRPr>
                    </a:p>
                  </a:txBody>
                  <a:tcPr marL="5338" marR="5338" marT="5338" marB="0"/>
                </a:tc>
                <a:tc>
                  <a:txBody>
                    <a:bodyPr/>
                    <a:lstStyle/>
                    <a:p>
                      <a:pPr algn="l" fontAlgn="t"/>
                      <a:r>
                        <a:rPr lang="en-US" sz="1200" u="none" strike="noStrike" dirty="0">
                          <a:effectLst/>
                        </a:rPr>
                        <a:t>Prospective Studies</a:t>
                      </a:r>
                      <a:br>
                        <a:rPr lang="en-US" sz="1200" u="none" strike="noStrike" dirty="0">
                          <a:effectLst/>
                        </a:rPr>
                      </a:br>
                      <a:r>
                        <a:rPr lang="en-US" sz="1200" u="none" strike="noStrike" dirty="0">
                          <a:effectLst/>
                        </a:rPr>
                        <a:t>Prostate / surgery</a:t>
                      </a:r>
                      <a:br>
                        <a:rPr lang="en-US" sz="1200" u="none" strike="noStrike" dirty="0">
                          <a:effectLst/>
                        </a:rPr>
                      </a:br>
                      <a:r>
                        <a:rPr lang="en-US" sz="1200" u="none" strike="noStrike" dirty="0">
                          <a:effectLst/>
                        </a:rPr>
                        <a:t>Prostatic Neoplasms / mortality*</a:t>
                      </a:r>
                      <a:br>
                        <a:rPr lang="en-US" sz="1200" u="none" strike="noStrike" dirty="0">
                          <a:effectLst/>
                        </a:rPr>
                      </a:br>
                      <a:r>
                        <a:rPr lang="en-US" sz="1200" u="none" strike="noStrike" dirty="0">
                          <a:effectLst/>
                        </a:rPr>
                        <a:t>Prostatic Neoplasms / surgery</a:t>
                      </a:r>
                      <a:endParaRPr lang="en-US" sz="1200" b="0" i="0" u="none" strike="noStrike" dirty="0">
                        <a:effectLst/>
                        <a:latin typeface="Arial" panose="020B0604020202020204" pitchFamily="34" charset="0"/>
                      </a:endParaRPr>
                    </a:p>
                  </a:txBody>
                  <a:tcPr marL="5338" marR="5338" marT="5338" marB="0"/>
                </a:tc>
                <a:extLst>
                  <a:ext uri="{0D108BD9-81ED-4DB2-BD59-A6C34878D82A}">
                    <a16:rowId xmlns:a16="http://schemas.microsoft.com/office/drawing/2014/main" val="4099755392"/>
                  </a:ext>
                </a:extLst>
              </a:tr>
              <a:tr h="376416">
                <a:tc>
                  <a:txBody>
                    <a:bodyPr/>
                    <a:lstStyle/>
                    <a:p>
                      <a:pPr algn="l" fontAlgn="t"/>
                      <a:endParaRPr lang="en-US" sz="1200" b="1" i="0" u="none" strike="noStrike">
                        <a:effectLst/>
                        <a:latin typeface="Arial" panose="020B0604020202020204" pitchFamily="34" charset="0"/>
                      </a:endParaRPr>
                    </a:p>
                  </a:txBody>
                  <a:tcPr marL="5338" marR="5338" marT="5338" marB="0"/>
                </a:tc>
                <a:tc>
                  <a:txBody>
                    <a:bodyPr/>
                    <a:lstStyle/>
                    <a:p>
                      <a:pPr algn="l" fontAlgn="t"/>
                      <a:r>
                        <a:rPr lang="en-US" sz="1200" u="none" strike="noStrike" dirty="0">
                          <a:effectLst/>
                        </a:rPr>
                        <a:t>Retrospective Studies</a:t>
                      </a:r>
                      <a:br>
                        <a:rPr lang="en-US" sz="1200" u="none" strike="noStrike" dirty="0">
                          <a:effectLst/>
                        </a:rPr>
                      </a:br>
                      <a:r>
                        <a:rPr lang="en-US" sz="1200" u="none" strike="noStrike" dirty="0">
                          <a:effectLst/>
                        </a:rPr>
                        <a:t>Risk Factors</a:t>
                      </a:r>
                      <a:endParaRPr lang="en-US" sz="1200" b="0" i="0" u="none" strike="noStrike" dirty="0">
                        <a:effectLst/>
                        <a:latin typeface="Arial" panose="020B0604020202020204" pitchFamily="34" charset="0"/>
                      </a:endParaRPr>
                    </a:p>
                  </a:txBody>
                  <a:tcPr marL="5338" marR="5338" marT="5338" marB="0"/>
                </a:tc>
                <a:extLst>
                  <a:ext uri="{0D108BD9-81ED-4DB2-BD59-A6C34878D82A}">
                    <a16:rowId xmlns:a16="http://schemas.microsoft.com/office/drawing/2014/main" val="1073528700"/>
                  </a:ext>
                </a:extLst>
              </a:tr>
              <a:tr h="376416">
                <a:tc>
                  <a:txBody>
                    <a:bodyPr/>
                    <a:lstStyle/>
                    <a:p>
                      <a:pPr algn="l" fontAlgn="t"/>
                      <a:endParaRPr lang="en-US" sz="1200" b="1" i="0" u="none" strike="noStrike">
                        <a:effectLst/>
                        <a:latin typeface="Arial" panose="020B0604020202020204" pitchFamily="34" charset="0"/>
                      </a:endParaRPr>
                    </a:p>
                  </a:txBody>
                  <a:tcPr marL="5338" marR="5338" marT="5338" marB="0"/>
                </a:tc>
                <a:tc>
                  <a:txBody>
                    <a:bodyPr/>
                    <a:lstStyle/>
                    <a:p>
                      <a:pPr algn="l" fontAlgn="t"/>
                      <a:r>
                        <a:rPr lang="en-US" sz="1200" u="none" strike="noStrike" dirty="0">
                          <a:effectLst/>
                        </a:rPr>
                        <a:t>Surgical Procedures, Operative / mortality</a:t>
                      </a:r>
                      <a:br>
                        <a:rPr lang="en-US" sz="1200" u="none" strike="noStrike" dirty="0">
                          <a:effectLst/>
                        </a:rPr>
                      </a:br>
                      <a:r>
                        <a:rPr lang="en-US" sz="1200" u="none" strike="noStrike" dirty="0">
                          <a:effectLst/>
                        </a:rPr>
                        <a:t>Survival Rate</a:t>
                      </a:r>
                      <a:endParaRPr lang="en-US" sz="1200" b="0" i="0" u="none" strike="noStrike" dirty="0">
                        <a:effectLst/>
                        <a:latin typeface="Arial" panose="020B0604020202020204" pitchFamily="34" charset="0"/>
                      </a:endParaRPr>
                    </a:p>
                  </a:txBody>
                  <a:tcPr marL="5338" marR="5338" marT="5338" marB="0"/>
                </a:tc>
                <a:extLst>
                  <a:ext uri="{0D108BD9-81ED-4DB2-BD59-A6C34878D82A}">
                    <a16:rowId xmlns:a16="http://schemas.microsoft.com/office/drawing/2014/main" val="3354213776"/>
                  </a:ext>
                </a:extLst>
              </a:tr>
              <a:tr h="250945">
                <a:tc>
                  <a:txBody>
                    <a:bodyPr/>
                    <a:lstStyle/>
                    <a:p>
                      <a:pPr algn="l" fontAlgn="t"/>
                      <a:endParaRPr lang="en-US" sz="1200" b="1" i="0" u="none" strike="noStrike">
                        <a:effectLst/>
                        <a:latin typeface="Arial" panose="020B0604020202020204" pitchFamily="34" charset="0"/>
                      </a:endParaRPr>
                    </a:p>
                  </a:txBody>
                  <a:tcPr marL="5338" marR="5338" marT="5338" marB="0"/>
                </a:tc>
                <a:tc>
                  <a:txBody>
                    <a:bodyPr/>
                    <a:lstStyle/>
                    <a:p>
                      <a:pPr algn="l" fontAlgn="t"/>
                      <a:r>
                        <a:rPr lang="en-US" sz="1200" u="none" strike="noStrike" dirty="0">
                          <a:effectLst/>
                        </a:rPr>
                        <a:t>Transfusion Reaction*</a:t>
                      </a:r>
                      <a:endParaRPr lang="en-US" sz="1200" b="0" i="0" u="none" strike="noStrike" dirty="0">
                        <a:effectLst/>
                        <a:latin typeface="Arial" panose="020B0604020202020204" pitchFamily="34" charset="0"/>
                      </a:endParaRPr>
                    </a:p>
                  </a:txBody>
                  <a:tcPr marL="5338" marR="5338" marT="5338" marB="0"/>
                </a:tc>
                <a:extLst>
                  <a:ext uri="{0D108BD9-81ED-4DB2-BD59-A6C34878D82A}">
                    <a16:rowId xmlns:a16="http://schemas.microsoft.com/office/drawing/2014/main" val="312967360"/>
                  </a:ext>
                </a:extLst>
              </a:tr>
              <a:tr h="250945">
                <a:tc>
                  <a:txBody>
                    <a:bodyPr/>
                    <a:lstStyle/>
                    <a:p>
                      <a:pPr algn="l" fontAlgn="t"/>
                      <a:r>
                        <a:rPr lang="en-US" sz="1200" u="none" strike="noStrike">
                          <a:effectLst/>
                        </a:rPr>
                        <a:t>Author Assigned Keywords</a:t>
                      </a:r>
                      <a:endParaRPr lang="en-US" sz="1200" b="1" i="0" u="none" strike="noStrike">
                        <a:effectLst/>
                        <a:latin typeface="Arial" panose="020B0604020202020204" pitchFamily="34" charset="0"/>
                      </a:endParaRPr>
                    </a:p>
                  </a:txBody>
                  <a:tcPr marL="5338" marR="5338" marT="5338" marB="0"/>
                </a:tc>
                <a:tc>
                  <a:txBody>
                    <a:bodyPr/>
                    <a:lstStyle/>
                    <a:p>
                      <a:pPr algn="l" fontAlgn="t"/>
                      <a:endParaRPr lang="en-US" sz="1200" b="0" i="0" u="none" strike="noStrike" dirty="0">
                        <a:effectLst/>
                        <a:latin typeface="Arial" panose="020B0604020202020204" pitchFamily="34" charset="0"/>
                      </a:endParaRPr>
                    </a:p>
                  </a:txBody>
                  <a:tcPr marL="5338" marR="5338" marT="5338" marB="0"/>
                </a:tc>
                <a:extLst>
                  <a:ext uri="{0D108BD9-81ED-4DB2-BD59-A6C34878D82A}">
                    <a16:rowId xmlns:a16="http://schemas.microsoft.com/office/drawing/2014/main" val="3424450189"/>
                  </a:ext>
                </a:extLst>
              </a:tr>
            </a:tbl>
          </a:graphicData>
        </a:graphic>
      </p:graphicFrame>
      <p:sp>
        <p:nvSpPr>
          <p:cNvPr id="2" name="Title 1">
            <a:extLst>
              <a:ext uri="{FF2B5EF4-FFF2-40B4-BE49-F238E27FC236}">
                <a16:creationId xmlns:a16="http://schemas.microsoft.com/office/drawing/2014/main" id="{11BA92C5-9B62-D14E-BD88-5417D2EF75C7}"/>
              </a:ext>
            </a:extLst>
          </p:cNvPr>
          <p:cNvSpPr>
            <a:spLocks noGrp="1"/>
          </p:cNvSpPr>
          <p:nvPr>
            <p:ph type="title"/>
          </p:nvPr>
        </p:nvSpPr>
        <p:spPr>
          <a:xfrm>
            <a:off x="2176272" y="411957"/>
            <a:ext cx="14221968" cy="1714500"/>
          </a:xfrm>
        </p:spPr>
        <p:txBody>
          <a:bodyPr/>
          <a:lstStyle/>
          <a:p>
            <a:r>
              <a:rPr lang="en-US" dirty="0"/>
              <a:t>Changes in Indexing</a:t>
            </a:r>
          </a:p>
        </p:txBody>
      </p:sp>
      <p:graphicFrame>
        <p:nvGraphicFramePr>
          <p:cNvPr id="4" name="Content Placeholder 8">
            <a:extLst>
              <a:ext uri="{FF2B5EF4-FFF2-40B4-BE49-F238E27FC236}">
                <a16:creationId xmlns:a16="http://schemas.microsoft.com/office/drawing/2014/main" id="{887EA16A-ACFA-654D-89C3-C188FFB8860B}"/>
              </a:ext>
            </a:extLst>
          </p:cNvPr>
          <p:cNvGraphicFramePr>
            <a:graphicFrameLocks/>
          </p:cNvGraphicFramePr>
          <p:nvPr>
            <p:extLst>
              <p:ext uri="{D42A27DB-BD31-4B8C-83A1-F6EECF244321}">
                <p14:modId xmlns:p14="http://schemas.microsoft.com/office/powerpoint/2010/main" val="2472291810"/>
              </p:ext>
            </p:extLst>
          </p:nvPr>
        </p:nvGraphicFramePr>
        <p:xfrm>
          <a:off x="262054" y="2400305"/>
          <a:ext cx="8881946" cy="6300695"/>
        </p:xfrm>
        <a:graphic>
          <a:graphicData uri="http://schemas.openxmlformats.org/drawingml/2006/table">
            <a:tbl>
              <a:tblPr>
                <a:tableStyleId>{5C22544A-7EE6-4342-B048-85BDC9FD1C3A}</a:tableStyleId>
              </a:tblPr>
              <a:tblGrid>
                <a:gridCol w="8881946">
                  <a:extLst>
                    <a:ext uri="{9D8B030D-6E8A-4147-A177-3AD203B41FA5}">
                      <a16:colId xmlns:a16="http://schemas.microsoft.com/office/drawing/2014/main" val="20000"/>
                    </a:ext>
                  </a:extLst>
                </a:gridCol>
              </a:tblGrid>
              <a:tr h="201144">
                <a:tc>
                  <a:txBody>
                    <a:bodyPr/>
                    <a:lstStyle/>
                    <a:p>
                      <a:pPr algn="l" fontAlgn="t"/>
                      <a:r>
                        <a:rPr lang="is-IS" sz="1200" u="none" strike="noStrike" dirty="0">
                          <a:effectLst/>
                        </a:rPr>
                        <a:t>1773291</a:t>
                      </a:r>
                      <a:endParaRPr lang="is-IS" sz="1200" b="0" i="0" u="none" strike="noStrike" dirty="0">
                        <a:effectLst/>
                        <a:latin typeface="Arial" charset="0"/>
                      </a:endParaRPr>
                    </a:p>
                  </a:txBody>
                  <a:tcPr marL="1544" marR="1544" marT="2059" marB="0"/>
                </a:tc>
                <a:extLst>
                  <a:ext uri="{0D108BD9-81ED-4DB2-BD59-A6C34878D82A}">
                    <a16:rowId xmlns:a16="http://schemas.microsoft.com/office/drawing/2014/main" val="10000"/>
                  </a:ext>
                </a:extLst>
              </a:tr>
              <a:tr h="311811">
                <a:tc>
                  <a:txBody>
                    <a:bodyPr/>
                    <a:lstStyle/>
                    <a:p>
                      <a:pPr algn="l" fontAlgn="t"/>
                      <a:r>
                        <a:rPr lang="en-US" sz="1200" u="none" strike="noStrike">
                          <a:effectLst/>
                        </a:rPr>
                        <a:t>Peri-operative blood transfusion in relation to tumour recurrence and death after surgery for prostatic cancer.</a:t>
                      </a:r>
                      <a:endParaRPr lang="en-US" sz="1200" b="0" i="0" u="none" strike="noStrike">
                        <a:effectLst/>
                        <a:latin typeface="Arial" charset="0"/>
                      </a:endParaRPr>
                    </a:p>
                  </a:txBody>
                  <a:tcPr marL="1544" marR="1544" marT="2059" marB="0"/>
                </a:tc>
                <a:extLst>
                  <a:ext uri="{0D108BD9-81ED-4DB2-BD59-A6C34878D82A}">
                    <a16:rowId xmlns:a16="http://schemas.microsoft.com/office/drawing/2014/main" val="10001"/>
                  </a:ext>
                </a:extLst>
              </a:tr>
              <a:tr h="201144">
                <a:tc>
                  <a:txBody>
                    <a:bodyPr/>
                    <a:lstStyle/>
                    <a:p>
                      <a:pPr algn="l" fontAlgn="t"/>
                      <a:r>
                        <a:rPr lang="en-US" sz="1200" u="none" strike="noStrike">
                          <a:effectLst/>
                        </a:rPr>
                        <a:t>Eickhoff JH (1991)</a:t>
                      </a:r>
                      <a:endParaRPr lang="en-US" sz="1200" b="0" i="0" u="none" strike="noStrike">
                        <a:effectLst/>
                        <a:latin typeface="Arial" charset="0"/>
                      </a:endParaRPr>
                    </a:p>
                  </a:txBody>
                  <a:tcPr marL="1544" marR="1544" marT="2059" marB="0"/>
                </a:tc>
                <a:extLst>
                  <a:ext uri="{0D108BD9-81ED-4DB2-BD59-A6C34878D82A}">
                    <a16:rowId xmlns:a16="http://schemas.microsoft.com/office/drawing/2014/main" val="10002"/>
                  </a:ext>
                </a:extLst>
              </a:tr>
              <a:tr h="1092399">
                <a:tc>
                  <a:txBody>
                    <a:bodyPr/>
                    <a:lstStyle/>
                    <a:p>
                      <a:pPr algn="l" fontAlgn="t"/>
                      <a:r>
                        <a:rPr lang="en-US" sz="1200" u="none" strike="noStrike" dirty="0">
                          <a:effectLst/>
                        </a:rPr>
                        <a:t>Several reports have suggested that peri-operative blood transfusion promotes </a:t>
                      </a:r>
                      <a:r>
                        <a:rPr lang="en-US" sz="1200" u="none" strike="noStrike" dirty="0" err="1">
                          <a:effectLst/>
                        </a:rPr>
                        <a:t>tumour</a:t>
                      </a:r>
                      <a:r>
                        <a:rPr lang="en-US" sz="1200" u="none" strike="noStrike" dirty="0">
                          <a:effectLst/>
                        </a:rPr>
                        <a:t> recurrence and death after surgery for cancer. We have studied the effect of transfusion in 156 patients operated on for prostatic cancer. A retrospective review was made of the clinical, histopathological and transfusion data in their hospital records. Sixty patients received blood transfusions and 96 did not. The 5-year prostatic cancer specific survival rate was 0.56 in the transfused patients and 0.69 in the non-transfused group. The transfused patients had a higher prevalence of risk factors than did the non-transfused. When the differences in risk factors were accounted for by Cox regression analysis, peri-operative blood transfusion reduced the prostatic cancer death intensity by 36%. The study does not support the hypothesis that blood transfusion promotes recurrence following surgery for prostatic cancer.</a:t>
                      </a:r>
                      <a:endParaRPr lang="en-US" sz="1200" b="0" i="0" u="none" strike="noStrike" dirty="0">
                        <a:effectLst/>
                        <a:latin typeface="Arial" charset="0"/>
                      </a:endParaRPr>
                    </a:p>
                  </a:txBody>
                  <a:tcPr marL="1544" marR="1544" marT="2059" marB="0"/>
                </a:tc>
                <a:extLst>
                  <a:ext uri="{0D108BD9-81ED-4DB2-BD59-A6C34878D82A}">
                    <a16:rowId xmlns:a16="http://schemas.microsoft.com/office/drawing/2014/main" val="10003"/>
                  </a:ext>
                </a:extLst>
              </a:tr>
              <a:tr h="598956">
                <a:tc>
                  <a:txBody>
                    <a:bodyPr/>
                    <a:lstStyle/>
                    <a:p>
                      <a:pPr algn="l" fontAlgn="t"/>
                      <a:r>
                        <a:rPr lang="en-US" sz="1200" u="none" strike="noStrike" dirty="0">
                          <a:effectLst/>
                        </a:rPr>
                        <a:t>Aged</a:t>
                      </a:r>
                      <a:br>
                        <a:rPr lang="en-US" sz="1200" u="none" strike="noStrike" dirty="0">
                          <a:effectLst/>
                        </a:rPr>
                      </a:br>
                      <a:r>
                        <a:rPr lang="en-US" sz="1200" u="none" strike="noStrike" dirty="0">
                          <a:effectLst/>
                        </a:rPr>
                        <a:t>Aged, 80 and over</a:t>
                      </a:r>
                      <a:br>
                        <a:rPr lang="en-US" sz="1200" u="none" strike="noStrike" dirty="0">
                          <a:effectLst/>
                        </a:rPr>
                      </a:br>
                      <a:endParaRPr lang="en-US" sz="1200" b="0" i="0" u="none" strike="noStrike" dirty="0">
                        <a:effectLst/>
                        <a:latin typeface="Arial" charset="0"/>
                      </a:endParaRPr>
                    </a:p>
                  </a:txBody>
                  <a:tcPr marL="1544" marR="1544" marT="2059" marB="0"/>
                </a:tc>
                <a:extLst>
                  <a:ext uri="{0D108BD9-81ED-4DB2-BD59-A6C34878D82A}">
                    <a16:rowId xmlns:a16="http://schemas.microsoft.com/office/drawing/2014/main" val="10004"/>
                  </a:ext>
                </a:extLst>
              </a:tr>
              <a:tr h="367819">
                <a:tc>
                  <a:txBody>
                    <a:bodyPr/>
                    <a:lstStyle/>
                    <a:p>
                      <a:pPr algn="l" fontAlgn="t"/>
                      <a:r>
                        <a:rPr lang="en-US" sz="1200" u="none" strike="noStrike" dirty="0">
                          <a:effectLst/>
                        </a:rPr>
                        <a:t>Blood Transfusion / adverse effects*</a:t>
                      </a:r>
                      <a:br>
                        <a:rPr lang="en-US" sz="1200" u="none" strike="noStrike" dirty="0">
                          <a:effectLst/>
                        </a:rPr>
                      </a:br>
                      <a:endParaRPr lang="en-US" sz="1200" b="0" i="0" u="none" strike="noStrike" dirty="0">
                        <a:effectLst/>
                        <a:latin typeface="Arial" charset="0"/>
                      </a:endParaRPr>
                    </a:p>
                  </a:txBody>
                  <a:tcPr marL="1544" marR="1544" marT="2059" marB="0"/>
                </a:tc>
                <a:extLst>
                  <a:ext uri="{0D108BD9-81ED-4DB2-BD59-A6C34878D82A}">
                    <a16:rowId xmlns:a16="http://schemas.microsoft.com/office/drawing/2014/main" val="10005"/>
                  </a:ext>
                </a:extLst>
              </a:tr>
              <a:tr h="367819">
                <a:tc>
                  <a:txBody>
                    <a:bodyPr/>
                    <a:lstStyle/>
                    <a:p>
                      <a:pPr algn="l" fontAlgn="t"/>
                      <a:r>
                        <a:rPr lang="en-US" sz="1200" u="none" strike="noStrike" dirty="0">
                          <a:effectLst/>
                        </a:rPr>
                        <a:t>Humans</a:t>
                      </a:r>
                      <a:br>
                        <a:rPr lang="en-US" sz="1200" u="none" strike="noStrike" dirty="0">
                          <a:effectLst/>
                        </a:rPr>
                      </a:br>
                      <a:endParaRPr lang="en-US" sz="1200" b="0" i="0" u="none" strike="noStrike" dirty="0">
                        <a:effectLst/>
                        <a:latin typeface="Arial" charset="0"/>
                      </a:endParaRPr>
                    </a:p>
                  </a:txBody>
                  <a:tcPr marL="1544" marR="1544" marT="2059" marB="0"/>
                </a:tc>
                <a:extLst>
                  <a:ext uri="{0D108BD9-81ED-4DB2-BD59-A6C34878D82A}">
                    <a16:rowId xmlns:a16="http://schemas.microsoft.com/office/drawing/2014/main" val="10006"/>
                  </a:ext>
                </a:extLst>
              </a:tr>
              <a:tr h="550699">
                <a:tc>
                  <a:txBody>
                    <a:bodyPr/>
                    <a:lstStyle/>
                    <a:p>
                      <a:pPr algn="l" fontAlgn="t"/>
                      <a:r>
                        <a:rPr lang="en-US" sz="1200" u="none" strike="noStrike">
                          <a:effectLst/>
                        </a:rPr>
                        <a:t>Male</a:t>
                      </a:r>
                      <a:br>
                        <a:rPr lang="en-US" sz="1200" u="none" strike="noStrike">
                          <a:effectLst/>
                        </a:rPr>
                      </a:br>
                      <a:r>
                        <a:rPr lang="en-US" sz="1200" u="none" strike="noStrike">
                          <a:effectLst/>
                        </a:rPr>
                        <a:t>Middle Aged</a:t>
                      </a:r>
                      <a:br>
                        <a:rPr lang="en-US" sz="1200" u="none" strike="noStrike">
                          <a:effectLst/>
                        </a:rPr>
                      </a:br>
                      <a:endParaRPr lang="en-US" sz="1200" b="0" i="0" u="none" strike="noStrike">
                        <a:effectLst/>
                        <a:latin typeface="Arial" charset="0"/>
                      </a:endParaRPr>
                    </a:p>
                  </a:txBody>
                  <a:tcPr marL="1544" marR="1544" marT="2059" marB="0"/>
                </a:tc>
                <a:extLst>
                  <a:ext uri="{0D108BD9-81ED-4DB2-BD59-A6C34878D82A}">
                    <a16:rowId xmlns:a16="http://schemas.microsoft.com/office/drawing/2014/main" val="10007"/>
                  </a:ext>
                </a:extLst>
              </a:tr>
              <a:tr h="367819">
                <a:tc>
                  <a:txBody>
                    <a:bodyPr/>
                    <a:lstStyle/>
                    <a:p>
                      <a:pPr algn="l" fontAlgn="t"/>
                      <a:r>
                        <a:rPr lang="en-US" sz="1200" u="none" strike="noStrike">
                          <a:effectLst/>
                        </a:rPr>
                        <a:t>Neoplasm Recurrence, Local* / mortality</a:t>
                      </a:r>
                      <a:br>
                        <a:rPr lang="en-US" sz="1200" u="none" strike="noStrike">
                          <a:effectLst/>
                        </a:rPr>
                      </a:br>
                      <a:endParaRPr lang="en-US" sz="1200" b="0" i="0" u="none" strike="noStrike">
                        <a:effectLst/>
                        <a:latin typeface="Arial" charset="0"/>
                      </a:endParaRPr>
                    </a:p>
                  </a:txBody>
                  <a:tcPr marL="1544" marR="1544" marT="2059" marB="0"/>
                </a:tc>
                <a:extLst>
                  <a:ext uri="{0D108BD9-81ED-4DB2-BD59-A6C34878D82A}">
                    <a16:rowId xmlns:a16="http://schemas.microsoft.com/office/drawing/2014/main" val="10008"/>
                  </a:ext>
                </a:extLst>
              </a:tr>
              <a:tr h="916459">
                <a:tc>
                  <a:txBody>
                    <a:bodyPr/>
                    <a:lstStyle/>
                    <a:p>
                      <a:pPr algn="l" fontAlgn="t"/>
                      <a:r>
                        <a:rPr lang="en-US" sz="1200" u="none" strike="noStrike">
                          <a:effectLst/>
                        </a:rPr>
                        <a:t>Prospective Studies</a:t>
                      </a:r>
                      <a:br>
                        <a:rPr lang="en-US" sz="1200" u="none" strike="noStrike">
                          <a:effectLst/>
                        </a:rPr>
                      </a:br>
                      <a:r>
                        <a:rPr lang="en-US" sz="1200" u="none" strike="noStrike">
                          <a:effectLst/>
                        </a:rPr>
                        <a:t>Prostate / surgery</a:t>
                      </a:r>
                      <a:br>
                        <a:rPr lang="en-US" sz="1200" u="none" strike="noStrike">
                          <a:effectLst/>
                        </a:rPr>
                      </a:br>
                      <a:r>
                        <a:rPr lang="en-US" sz="1200" u="none" strike="noStrike">
                          <a:effectLst/>
                        </a:rPr>
                        <a:t>Prostatic Neoplasms / mortality*</a:t>
                      </a:r>
                      <a:br>
                        <a:rPr lang="en-US" sz="1200" u="none" strike="noStrike">
                          <a:effectLst/>
                        </a:rPr>
                      </a:br>
                      <a:r>
                        <a:rPr lang="en-US" sz="1200" u="none" strike="noStrike">
                          <a:effectLst/>
                        </a:rPr>
                        <a:t>Prostatic Neoplasms / surgery</a:t>
                      </a:r>
                      <a:br>
                        <a:rPr lang="en-US" sz="1200" u="none" strike="noStrike">
                          <a:effectLst/>
                        </a:rPr>
                      </a:br>
                      <a:endParaRPr lang="en-US" sz="1200" b="0" i="0" u="none" strike="noStrike">
                        <a:effectLst/>
                        <a:latin typeface="Arial" charset="0"/>
                      </a:endParaRPr>
                    </a:p>
                  </a:txBody>
                  <a:tcPr marL="1544" marR="1544" marT="2059" marB="0"/>
                </a:tc>
                <a:extLst>
                  <a:ext uri="{0D108BD9-81ED-4DB2-BD59-A6C34878D82A}">
                    <a16:rowId xmlns:a16="http://schemas.microsoft.com/office/drawing/2014/main" val="10009"/>
                  </a:ext>
                </a:extLst>
              </a:tr>
              <a:tr h="550699">
                <a:tc>
                  <a:txBody>
                    <a:bodyPr/>
                    <a:lstStyle/>
                    <a:p>
                      <a:pPr algn="l" fontAlgn="t"/>
                      <a:r>
                        <a:rPr lang="en-US" sz="1200" u="none" strike="noStrike">
                          <a:effectLst/>
                        </a:rPr>
                        <a:t>Retrospective Studies</a:t>
                      </a:r>
                      <a:br>
                        <a:rPr lang="en-US" sz="1200" u="none" strike="noStrike">
                          <a:effectLst/>
                        </a:rPr>
                      </a:br>
                      <a:r>
                        <a:rPr lang="en-US" sz="1200" u="none" strike="noStrike">
                          <a:effectLst/>
                        </a:rPr>
                        <a:t>Risk Factors</a:t>
                      </a:r>
                      <a:br>
                        <a:rPr lang="en-US" sz="1200" u="none" strike="noStrike">
                          <a:effectLst/>
                        </a:rPr>
                      </a:br>
                      <a:endParaRPr lang="en-US" sz="1200" b="0" i="0" u="none" strike="noStrike">
                        <a:effectLst/>
                        <a:latin typeface="Arial" charset="0"/>
                      </a:endParaRPr>
                    </a:p>
                  </a:txBody>
                  <a:tcPr marL="1544" marR="1544" marT="2059" marB="0"/>
                </a:tc>
                <a:extLst>
                  <a:ext uri="{0D108BD9-81ED-4DB2-BD59-A6C34878D82A}">
                    <a16:rowId xmlns:a16="http://schemas.microsoft.com/office/drawing/2014/main" val="10010"/>
                  </a:ext>
                </a:extLst>
              </a:tr>
              <a:tr h="584107">
                <a:tc>
                  <a:txBody>
                    <a:bodyPr/>
                    <a:lstStyle/>
                    <a:p>
                      <a:pPr algn="l" fontAlgn="t"/>
                      <a:r>
                        <a:rPr lang="en-US" sz="1200" u="none" strike="noStrike" dirty="0">
                          <a:effectLst/>
                        </a:rPr>
                        <a:t>Surgical Procedures, Operative / mortality</a:t>
                      </a:r>
                      <a:br>
                        <a:rPr lang="en-US" sz="1200" u="none" strike="noStrike" dirty="0">
                          <a:effectLst/>
                        </a:rPr>
                      </a:br>
                      <a:r>
                        <a:rPr lang="en-US" sz="1200" u="none" strike="noStrike" dirty="0">
                          <a:effectLst/>
                        </a:rPr>
                        <a:t>Survival Rate</a:t>
                      </a:r>
                      <a:br>
                        <a:rPr lang="en-US" sz="1200" u="none" strike="noStrike" dirty="0">
                          <a:effectLst/>
                        </a:rPr>
                      </a:br>
                      <a:endParaRPr lang="en-US" sz="1200" b="0" i="0" u="none" strike="noStrike" dirty="0">
                        <a:effectLst/>
                        <a:latin typeface="Arial" charset="0"/>
                      </a:endParaRPr>
                    </a:p>
                  </a:txBody>
                  <a:tcPr marL="1544" marR="1544" marT="2059" marB="0"/>
                </a:tc>
                <a:extLst>
                  <a:ext uri="{0D108BD9-81ED-4DB2-BD59-A6C34878D82A}">
                    <a16:rowId xmlns:a16="http://schemas.microsoft.com/office/drawing/2014/main" val="10011"/>
                  </a:ext>
                </a:extLst>
              </a:tr>
            </a:tbl>
          </a:graphicData>
        </a:graphic>
      </p:graphicFrame>
      <p:sp>
        <p:nvSpPr>
          <p:cNvPr id="5" name="Oval 4">
            <a:extLst>
              <a:ext uri="{FF2B5EF4-FFF2-40B4-BE49-F238E27FC236}">
                <a16:creationId xmlns:a16="http://schemas.microsoft.com/office/drawing/2014/main" id="{185D790A-B194-364D-A0D0-A18A1E7BCBF2}"/>
              </a:ext>
            </a:extLst>
          </p:cNvPr>
          <p:cNvSpPr/>
          <p:nvPr/>
        </p:nvSpPr>
        <p:spPr>
          <a:xfrm>
            <a:off x="5827305" y="6714399"/>
            <a:ext cx="2880360" cy="272796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5400" b="1" dirty="0"/>
              <a:t>Spring 2017</a:t>
            </a:r>
          </a:p>
        </p:txBody>
      </p:sp>
      <p:sp>
        <p:nvSpPr>
          <p:cNvPr id="6" name="Frame 5">
            <a:extLst>
              <a:ext uri="{FF2B5EF4-FFF2-40B4-BE49-F238E27FC236}">
                <a16:creationId xmlns:a16="http://schemas.microsoft.com/office/drawing/2014/main" id="{0163BD44-3B8C-C849-9619-42BF93B9EA91}"/>
              </a:ext>
            </a:extLst>
          </p:cNvPr>
          <p:cNvSpPr/>
          <p:nvPr/>
        </p:nvSpPr>
        <p:spPr>
          <a:xfrm>
            <a:off x="152400" y="4937760"/>
            <a:ext cx="2575560" cy="335280"/>
          </a:xfrm>
          <a:prstGeom prst="fram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solidFill>
                <a:schemeClr val="tx1"/>
              </a:solidFill>
            </a:endParaRPr>
          </a:p>
        </p:txBody>
      </p:sp>
      <p:sp>
        <p:nvSpPr>
          <p:cNvPr id="10" name="Oval 9">
            <a:extLst>
              <a:ext uri="{FF2B5EF4-FFF2-40B4-BE49-F238E27FC236}">
                <a16:creationId xmlns:a16="http://schemas.microsoft.com/office/drawing/2014/main" id="{A9148273-7D40-1247-8A5E-F74B9A160EED}"/>
              </a:ext>
            </a:extLst>
          </p:cNvPr>
          <p:cNvSpPr/>
          <p:nvPr/>
        </p:nvSpPr>
        <p:spPr>
          <a:xfrm>
            <a:off x="14827330" y="6714399"/>
            <a:ext cx="2880360" cy="2727960"/>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5400" b="1" dirty="0"/>
              <a:t>Spring 2018</a:t>
            </a:r>
          </a:p>
        </p:txBody>
      </p:sp>
      <p:sp>
        <p:nvSpPr>
          <p:cNvPr id="11" name="Frame 10">
            <a:extLst>
              <a:ext uri="{FF2B5EF4-FFF2-40B4-BE49-F238E27FC236}">
                <a16:creationId xmlns:a16="http://schemas.microsoft.com/office/drawing/2014/main" id="{E6E578CF-F4C0-E44F-A6EB-4B7EA76C146C}"/>
              </a:ext>
            </a:extLst>
          </p:cNvPr>
          <p:cNvSpPr/>
          <p:nvPr/>
        </p:nvSpPr>
        <p:spPr>
          <a:xfrm>
            <a:off x="10836585" y="8131492"/>
            <a:ext cx="2275906" cy="335280"/>
          </a:xfrm>
          <a:prstGeom prst="fram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solidFill>
                <a:schemeClr val="tx1"/>
              </a:solidFill>
            </a:endParaRPr>
          </a:p>
        </p:txBody>
      </p:sp>
      <p:sp>
        <p:nvSpPr>
          <p:cNvPr id="13" name="Rectangle 12">
            <a:extLst>
              <a:ext uri="{FF2B5EF4-FFF2-40B4-BE49-F238E27FC236}">
                <a16:creationId xmlns:a16="http://schemas.microsoft.com/office/drawing/2014/main" id="{B5FAC7A4-C9DA-374B-ACD0-25E4B204BF0D}"/>
              </a:ext>
            </a:extLst>
          </p:cNvPr>
          <p:cNvSpPr/>
          <p:nvPr/>
        </p:nvSpPr>
        <p:spPr>
          <a:xfrm>
            <a:off x="4678680" y="2941320"/>
            <a:ext cx="4358640" cy="199644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b="1" dirty="0"/>
              <a:t>Blood Transfusion/</a:t>
            </a:r>
          </a:p>
          <a:p>
            <a:pPr algn="ctr"/>
            <a:r>
              <a:rPr lang="en-US" b="1" dirty="0"/>
              <a:t>adverse effects</a:t>
            </a:r>
          </a:p>
        </p:txBody>
      </p:sp>
      <p:cxnSp>
        <p:nvCxnSpPr>
          <p:cNvPr id="15" name="Straight Connector 14">
            <a:extLst>
              <a:ext uri="{FF2B5EF4-FFF2-40B4-BE49-F238E27FC236}">
                <a16:creationId xmlns:a16="http://schemas.microsoft.com/office/drawing/2014/main" id="{34220F83-4C41-5F43-95BF-2D23ECFD05E7}"/>
              </a:ext>
            </a:extLst>
          </p:cNvPr>
          <p:cNvCxnSpPr>
            <a:cxnSpLocks/>
            <a:stCxn id="6" idx="3"/>
          </p:cNvCxnSpPr>
          <p:nvPr/>
        </p:nvCxnSpPr>
        <p:spPr>
          <a:xfrm flipV="1">
            <a:off x="2727960" y="4427697"/>
            <a:ext cx="1950720" cy="677703"/>
          </a:xfrm>
          <a:prstGeom prst="line">
            <a:avLst/>
          </a:prstGeom>
          <a:ln w="57150">
            <a:solidFill>
              <a:schemeClr val="accent2">
                <a:lumMod val="75000"/>
              </a:schemeClr>
            </a:solidFill>
          </a:ln>
        </p:spPr>
        <p:style>
          <a:lnRef idx="1">
            <a:schemeClr val="accent2"/>
          </a:lnRef>
          <a:fillRef idx="0">
            <a:schemeClr val="accent2"/>
          </a:fillRef>
          <a:effectRef idx="0">
            <a:schemeClr val="accent2"/>
          </a:effectRef>
          <a:fontRef idx="minor">
            <a:schemeClr val="tx1"/>
          </a:fontRef>
        </p:style>
      </p:cxnSp>
      <p:sp>
        <p:nvSpPr>
          <p:cNvPr id="16" name="Rectangle 15">
            <a:extLst>
              <a:ext uri="{FF2B5EF4-FFF2-40B4-BE49-F238E27FC236}">
                <a16:creationId xmlns:a16="http://schemas.microsoft.com/office/drawing/2014/main" id="{D752EEBF-7B69-984E-835C-348B0AD7A7E2}"/>
              </a:ext>
            </a:extLst>
          </p:cNvPr>
          <p:cNvSpPr/>
          <p:nvPr/>
        </p:nvSpPr>
        <p:spPr>
          <a:xfrm>
            <a:off x="9444418" y="2941320"/>
            <a:ext cx="4358640" cy="1996440"/>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b="1" dirty="0"/>
              <a:t>Transfusion Reaction</a:t>
            </a:r>
          </a:p>
        </p:txBody>
      </p:sp>
      <p:cxnSp>
        <p:nvCxnSpPr>
          <p:cNvPr id="17" name="Straight Connector 16">
            <a:extLst>
              <a:ext uri="{FF2B5EF4-FFF2-40B4-BE49-F238E27FC236}">
                <a16:creationId xmlns:a16="http://schemas.microsoft.com/office/drawing/2014/main" id="{10FADAF9-605B-514F-ACB1-67D326EC55D5}"/>
              </a:ext>
            </a:extLst>
          </p:cNvPr>
          <p:cNvCxnSpPr>
            <a:cxnSpLocks/>
          </p:cNvCxnSpPr>
          <p:nvPr/>
        </p:nvCxnSpPr>
        <p:spPr>
          <a:xfrm>
            <a:off x="11008432" y="4937760"/>
            <a:ext cx="731989" cy="3193732"/>
          </a:xfrm>
          <a:prstGeom prst="line">
            <a:avLst/>
          </a:prstGeom>
          <a:ln w="38100">
            <a:solidFill>
              <a:schemeClr val="accent5">
                <a:lumMod val="75000"/>
              </a:schemeClr>
            </a:solidFill>
          </a:ln>
        </p:spPr>
        <p:style>
          <a:lnRef idx="3">
            <a:schemeClr val="dk1"/>
          </a:lnRef>
          <a:fillRef idx="0">
            <a:schemeClr val="dk1"/>
          </a:fillRef>
          <a:effectRef idx="2">
            <a:schemeClr val="dk1"/>
          </a:effectRef>
          <a:fontRef idx="minor">
            <a:schemeClr val="tx1"/>
          </a:fontRef>
        </p:style>
      </p:cxnSp>
      <p:sp>
        <p:nvSpPr>
          <p:cNvPr id="19" name="TextBox 18">
            <a:extLst>
              <a:ext uri="{FF2B5EF4-FFF2-40B4-BE49-F238E27FC236}">
                <a16:creationId xmlns:a16="http://schemas.microsoft.com/office/drawing/2014/main" id="{926DF345-36EC-5F4B-AEA4-71909B1EF728}"/>
              </a:ext>
            </a:extLst>
          </p:cNvPr>
          <p:cNvSpPr txBox="1"/>
          <p:nvPr/>
        </p:nvSpPr>
        <p:spPr>
          <a:xfrm>
            <a:off x="245629" y="9860982"/>
            <a:ext cx="6093026" cy="369332"/>
          </a:xfrm>
          <a:prstGeom prst="rect">
            <a:avLst/>
          </a:prstGeom>
          <a:noFill/>
        </p:spPr>
        <p:txBody>
          <a:bodyPr wrap="square" rtlCol="0">
            <a:spAutoFit/>
          </a:bodyPr>
          <a:lstStyle/>
          <a:p>
            <a:r>
              <a:rPr lang="en-US" sz="1800" dirty="0"/>
              <a:t>Images: Yale </a:t>
            </a:r>
            <a:r>
              <a:rPr lang="en-US" sz="1800" dirty="0" err="1"/>
              <a:t>MeSH</a:t>
            </a:r>
            <a:r>
              <a:rPr lang="en-US" sz="1800" dirty="0"/>
              <a:t> Analyzer, April 2017 &amp; April 2018</a:t>
            </a:r>
          </a:p>
        </p:txBody>
      </p:sp>
    </p:spTree>
    <p:extLst>
      <p:ext uri="{BB962C8B-B14F-4D97-AF65-F5344CB8AC3E}">
        <p14:creationId xmlns:p14="http://schemas.microsoft.com/office/powerpoint/2010/main" val="7292818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F475F7-0C11-AA44-97BD-75B89B14BC2D}"/>
              </a:ext>
            </a:extLst>
          </p:cNvPr>
          <p:cNvSpPr>
            <a:spLocks noGrp="1"/>
          </p:cNvSpPr>
          <p:nvPr>
            <p:ph type="title"/>
          </p:nvPr>
        </p:nvSpPr>
        <p:spPr>
          <a:xfrm>
            <a:off x="2176272" y="411957"/>
            <a:ext cx="13932408" cy="1714500"/>
          </a:xfrm>
        </p:spPr>
        <p:txBody>
          <a:bodyPr/>
          <a:lstStyle/>
          <a:p>
            <a:r>
              <a:rPr lang="en-US" dirty="0"/>
              <a:t>Changes in Indexing</a:t>
            </a:r>
          </a:p>
        </p:txBody>
      </p:sp>
      <p:pic>
        <p:nvPicPr>
          <p:cNvPr id="5" name="Content Placeholder 4">
            <a:extLst>
              <a:ext uri="{FF2B5EF4-FFF2-40B4-BE49-F238E27FC236}">
                <a16:creationId xmlns:a16="http://schemas.microsoft.com/office/drawing/2014/main" id="{1FF55D35-187C-E648-8DEE-58DCD23B6262}"/>
              </a:ext>
            </a:extLst>
          </p:cNvPr>
          <p:cNvPicPr>
            <a:picLocks noGrp="1" noChangeAspect="1"/>
          </p:cNvPicPr>
          <p:nvPr>
            <p:ph idx="1"/>
          </p:nvPr>
        </p:nvPicPr>
        <p:blipFill>
          <a:blip r:embed="rId2"/>
          <a:stretch>
            <a:fillRect/>
          </a:stretch>
        </p:blipFill>
        <p:spPr>
          <a:xfrm>
            <a:off x="1737360" y="2564927"/>
            <a:ext cx="14538960" cy="1748933"/>
          </a:xfrm>
        </p:spPr>
      </p:pic>
      <p:pic>
        <p:nvPicPr>
          <p:cNvPr id="7" name="Picture 6">
            <a:extLst>
              <a:ext uri="{FF2B5EF4-FFF2-40B4-BE49-F238E27FC236}">
                <a16:creationId xmlns:a16="http://schemas.microsoft.com/office/drawing/2014/main" id="{5E9AECC8-3F7C-9C40-BECF-1532243254B8}"/>
              </a:ext>
            </a:extLst>
          </p:cNvPr>
          <p:cNvPicPr>
            <a:picLocks noChangeAspect="1"/>
          </p:cNvPicPr>
          <p:nvPr/>
        </p:nvPicPr>
        <p:blipFill>
          <a:blip r:embed="rId3"/>
          <a:stretch>
            <a:fillRect/>
          </a:stretch>
        </p:blipFill>
        <p:spPr>
          <a:xfrm>
            <a:off x="1737360" y="4313860"/>
            <a:ext cx="7495054" cy="5364480"/>
          </a:xfrm>
          <a:prstGeom prst="rect">
            <a:avLst/>
          </a:prstGeom>
        </p:spPr>
      </p:pic>
    </p:spTree>
    <p:extLst>
      <p:ext uri="{BB962C8B-B14F-4D97-AF65-F5344CB8AC3E}">
        <p14:creationId xmlns:p14="http://schemas.microsoft.com/office/powerpoint/2010/main" val="40885969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639450-231C-6046-89FB-E515FDA21C0B}"/>
              </a:ext>
            </a:extLst>
          </p:cNvPr>
          <p:cNvSpPr>
            <a:spLocks noGrp="1"/>
          </p:cNvSpPr>
          <p:nvPr>
            <p:ph type="title"/>
          </p:nvPr>
        </p:nvSpPr>
        <p:spPr>
          <a:xfrm>
            <a:off x="2176272" y="411957"/>
            <a:ext cx="13876528" cy="1714500"/>
          </a:xfrm>
        </p:spPr>
        <p:txBody>
          <a:bodyPr/>
          <a:lstStyle/>
          <a:p>
            <a:r>
              <a:rPr lang="en-US" dirty="0"/>
              <a:t>Changes in Indexing: Effects</a:t>
            </a:r>
          </a:p>
        </p:txBody>
      </p:sp>
      <p:sp>
        <p:nvSpPr>
          <p:cNvPr id="3" name="Content Placeholder 2">
            <a:extLst>
              <a:ext uri="{FF2B5EF4-FFF2-40B4-BE49-F238E27FC236}">
                <a16:creationId xmlns:a16="http://schemas.microsoft.com/office/drawing/2014/main" id="{37C33DB3-07BC-FE49-8C51-2E8FBD7CEDE5}"/>
              </a:ext>
            </a:extLst>
          </p:cNvPr>
          <p:cNvSpPr>
            <a:spLocks noGrp="1"/>
          </p:cNvSpPr>
          <p:nvPr>
            <p:ph idx="1"/>
          </p:nvPr>
        </p:nvSpPr>
        <p:spPr/>
        <p:txBody>
          <a:bodyPr/>
          <a:lstStyle/>
          <a:p>
            <a:pPr marL="0" indent="0">
              <a:buNone/>
            </a:pPr>
            <a:r>
              <a:rPr lang="en-US" b="1" dirty="0"/>
              <a:t>When searches were re-run in May 2018:</a:t>
            </a:r>
          </a:p>
          <a:p>
            <a:pPr marL="0" indent="0">
              <a:buNone/>
            </a:pPr>
            <a:endParaRPr lang="en-US" dirty="0"/>
          </a:p>
          <a:p>
            <a:pPr marL="0" indent="0">
              <a:buNone/>
            </a:pPr>
            <a:r>
              <a:rPr lang="en-US" sz="5400" b="1" dirty="0"/>
              <a:t>22% </a:t>
            </a:r>
            <a:r>
              <a:rPr lang="en-US" sz="5400" dirty="0"/>
              <a:t>of participants added citations to their results</a:t>
            </a:r>
          </a:p>
          <a:p>
            <a:pPr marL="0" indent="0">
              <a:buNone/>
            </a:pPr>
            <a:endParaRPr lang="en-US" sz="5400" dirty="0"/>
          </a:p>
          <a:p>
            <a:pPr marL="0" indent="0">
              <a:buNone/>
            </a:pPr>
            <a:r>
              <a:rPr lang="en-US" sz="5400" b="1" dirty="0"/>
              <a:t>8% </a:t>
            </a:r>
            <a:r>
              <a:rPr lang="en-US" sz="5400" dirty="0"/>
              <a:t>of participants lost citations from their results</a:t>
            </a:r>
          </a:p>
        </p:txBody>
      </p:sp>
    </p:spTree>
    <p:extLst>
      <p:ext uri="{BB962C8B-B14F-4D97-AF65-F5344CB8AC3E}">
        <p14:creationId xmlns:p14="http://schemas.microsoft.com/office/powerpoint/2010/main" val="40998424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440E56-6501-A442-8FF7-2D4CE0667070}"/>
              </a:ext>
            </a:extLst>
          </p:cNvPr>
          <p:cNvSpPr>
            <a:spLocks noGrp="1"/>
          </p:cNvSpPr>
          <p:nvPr>
            <p:ph type="title"/>
          </p:nvPr>
        </p:nvSpPr>
        <p:spPr>
          <a:xfrm>
            <a:off x="2176272" y="411957"/>
            <a:ext cx="13901928" cy="1714500"/>
          </a:xfrm>
        </p:spPr>
        <p:txBody>
          <a:bodyPr/>
          <a:lstStyle/>
          <a:p>
            <a:r>
              <a:rPr lang="en-US" dirty="0"/>
              <a:t>So what does it all mean?</a:t>
            </a:r>
          </a:p>
        </p:txBody>
      </p:sp>
      <p:sp>
        <p:nvSpPr>
          <p:cNvPr id="3" name="Content Placeholder 2">
            <a:extLst>
              <a:ext uri="{FF2B5EF4-FFF2-40B4-BE49-F238E27FC236}">
                <a16:creationId xmlns:a16="http://schemas.microsoft.com/office/drawing/2014/main" id="{FF6C88BA-99FE-404B-BBF0-DAA58132CE09}"/>
              </a:ext>
            </a:extLst>
          </p:cNvPr>
          <p:cNvSpPr>
            <a:spLocks noGrp="1"/>
          </p:cNvSpPr>
          <p:nvPr>
            <p:ph idx="1"/>
          </p:nvPr>
        </p:nvSpPr>
        <p:spPr/>
        <p:txBody>
          <a:bodyPr/>
          <a:lstStyle/>
          <a:p>
            <a:pPr marL="0" indent="0">
              <a:buNone/>
            </a:pPr>
            <a:r>
              <a:rPr lang="en-US" b="1" dirty="0"/>
              <a:t>Key areas of educational need:</a:t>
            </a:r>
          </a:p>
          <a:p>
            <a:r>
              <a:rPr lang="en-US" dirty="0"/>
              <a:t>Adequate term generation</a:t>
            </a:r>
          </a:p>
          <a:p>
            <a:r>
              <a:rPr lang="en-US" dirty="0"/>
              <a:t>Testing searches and peer review</a:t>
            </a:r>
          </a:p>
          <a:p>
            <a:r>
              <a:rPr lang="en-US" dirty="0"/>
              <a:t>Best practices for limiting searches</a:t>
            </a:r>
          </a:p>
          <a:p>
            <a:r>
              <a:rPr lang="en-US" dirty="0"/>
              <a:t>Talking points with teams</a:t>
            </a:r>
          </a:p>
          <a:p>
            <a:r>
              <a:rPr lang="en-US" dirty="0"/>
              <a:t>PRESS yourself before you wreck yourself!</a:t>
            </a:r>
          </a:p>
        </p:txBody>
      </p:sp>
      <p:sp>
        <p:nvSpPr>
          <p:cNvPr id="4" name="Rectangle 3">
            <a:extLst>
              <a:ext uri="{FF2B5EF4-FFF2-40B4-BE49-F238E27FC236}">
                <a16:creationId xmlns:a16="http://schemas.microsoft.com/office/drawing/2014/main" id="{349E9609-8E2A-B748-8EE1-74D557C7F704}"/>
              </a:ext>
            </a:extLst>
          </p:cNvPr>
          <p:cNvSpPr/>
          <p:nvPr/>
        </p:nvSpPr>
        <p:spPr>
          <a:xfrm>
            <a:off x="1633928" y="8604475"/>
            <a:ext cx="12050318" cy="584775"/>
          </a:xfrm>
          <a:prstGeom prst="rect">
            <a:avLst/>
          </a:prstGeom>
        </p:spPr>
        <p:txBody>
          <a:bodyPr wrap="square">
            <a:spAutoFit/>
          </a:bodyPr>
          <a:lstStyle/>
          <a:p>
            <a:r>
              <a:rPr lang="en-US" dirty="0" err="1"/>
              <a:t>www.cadth.ca</a:t>
            </a:r>
            <a:r>
              <a:rPr lang="en-US" dirty="0"/>
              <a:t>/resources/finding-evidence/press</a:t>
            </a:r>
          </a:p>
        </p:txBody>
      </p:sp>
    </p:spTree>
    <p:extLst>
      <p:ext uri="{BB962C8B-B14F-4D97-AF65-F5344CB8AC3E}">
        <p14:creationId xmlns:p14="http://schemas.microsoft.com/office/powerpoint/2010/main" val="338841726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B91FCE-1A05-9149-80AE-2ABBF3542EE3}"/>
              </a:ext>
            </a:extLst>
          </p:cNvPr>
          <p:cNvSpPr>
            <a:spLocks noGrp="1"/>
          </p:cNvSpPr>
          <p:nvPr>
            <p:ph type="title"/>
          </p:nvPr>
        </p:nvSpPr>
        <p:spPr>
          <a:xfrm>
            <a:off x="2176272" y="411957"/>
            <a:ext cx="14145768" cy="1714500"/>
          </a:xfrm>
        </p:spPr>
        <p:txBody>
          <a:bodyPr/>
          <a:lstStyle/>
          <a:p>
            <a:r>
              <a:rPr lang="en-US" dirty="0"/>
              <a:t>The Future…</a:t>
            </a:r>
          </a:p>
        </p:txBody>
      </p:sp>
      <p:sp>
        <p:nvSpPr>
          <p:cNvPr id="3" name="Content Placeholder 2">
            <a:extLst>
              <a:ext uri="{FF2B5EF4-FFF2-40B4-BE49-F238E27FC236}">
                <a16:creationId xmlns:a16="http://schemas.microsoft.com/office/drawing/2014/main" id="{C4797683-872A-084C-ABA1-011941C430FD}"/>
              </a:ext>
            </a:extLst>
          </p:cNvPr>
          <p:cNvSpPr>
            <a:spLocks noGrp="1"/>
          </p:cNvSpPr>
          <p:nvPr>
            <p:ph idx="1"/>
          </p:nvPr>
        </p:nvSpPr>
        <p:spPr/>
        <p:txBody>
          <a:bodyPr/>
          <a:lstStyle/>
          <a:p>
            <a:r>
              <a:rPr lang="en-US" dirty="0"/>
              <a:t>More data, more problems</a:t>
            </a:r>
          </a:p>
          <a:p>
            <a:r>
              <a:rPr lang="en-US" dirty="0"/>
              <a:t>Effects of specific limits on retrieval</a:t>
            </a:r>
          </a:p>
          <a:p>
            <a:r>
              <a:rPr lang="en-US" dirty="0"/>
              <a:t>PRESS of Capstone draft searches</a:t>
            </a:r>
          </a:p>
          <a:p>
            <a:r>
              <a:rPr lang="en-US" dirty="0"/>
              <a:t>Data cleaning and further analysis at RTI</a:t>
            </a:r>
          </a:p>
        </p:txBody>
      </p:sp>
    </p:spTree>
    <p:extLst>
      <p:ext uri="{BB962C8B-B14F-4D97-AF65-F5344CB8AC3E}">
        <p14:creationId xmlns:p14="http://schemas.microsoft.com/office/powerpoint/2010/main" val="61719193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E4F7ED6-3D6B-9849-8078-4CBE9BC3BC48}"/>
              </a:ext>
            </a:extLst>
          </p:cNvPr>
          <p:cNvSpPr>
            <a:spLocks noGrp="1"/>
          </p:cNvSpPr>
          <p:nvPr>
            <p:ph type="ctrTitle"/>
          </p:nvPr>
        </p:nvSpPr>
        <p:spPr/>
        <p:txBody>
          <a:bodyPr>
            <a:normAutofit fontScale="90000"/>
          </a:bodyPr>
          <a:lstStyle/>
          <a:p>
            <a:r>
              <a:rPr lang="en-US" dirty="0"/>
              <a:t>Whitney A Townsend</a:t>
            </a:r>
            <a:br>
              <a:rPr lang="en-US" dirty="0"/>
            </a:br>
            <a:r>
              <a:rPr lang="en-US" dirty="0" err="1"/>
              <a:t>whitneyt@umich.edu</a:t>
            </a:r>
            <a:endParaRPr lang="en-US" dirty="0"/>
          </a:p>
        </p:txBody>
      </p:sp>
      <p:sp>
        <p:nvSpPr>
          <p:cNvPr id="5" name="Subtitle 4">
            <a:extLst>
              <a:ext uri="{FF2B5EF4-FFF2-40B4-BE49-F238E27FC236}">
                <a16:creationId xmlns:a16="http://schemas.microsoft.com/office/drawing/2014/main" id="{61F572B2-4584-AE41-AB57-961A910D8637}"/>
              </a:ext>
            </a:extLst>
          </p:cNvPr>
          <p:cNvSpPr>
            <a:spLocks noGrp="1"/>
          </p:cNvSpPr>
          <p:nvPr>
            <p:ph type="subTitle" idx="1"/>
          </p:nvPr>
        </p:nvSpPr>
        <p:spPr/>
        <p:txBody>
          <a:bodyPr>
            <a:normAutofit fontScale="55000" lnSpcReduction="20000"/>
          </a:bodyPr>
          <a:lstStyle/>
          <a:p>
            <a:r>
              <a:rPr lang="en-US" dirty="0"/>
              <a:t>Patricia F Anderson, MILS</a:t>
            </a:r>
          </a:p>
          <a:p>
            <a:r>
              <a:rPr lang="en-US" dirty="0"/>
              <a:t>Emily C </a:t>
            </a:r>
            <a:r>
              <a:rPr lang="en-US" dirty="0" err="1"/>
              <a:t>Ginier</a:t>
            </a:r>
            <a:r>
              <a:rPr lang="en-US" dirty="0"/>
              <a:t>, MLIS</a:t>
            </a:r>
          </a:p>
          <a:p>
            <a:r>
              <a:rPr lang="en-US" dirty="0"/>
              <a:t>Mark P MacEachern, MLIS</a:t>
            </a:r>
          </a:p>
          <a:p>
            <a:r>
              <a:rPr lang="en-US" dirty="0"/>
              <a:t>Kate M Saylor, MSI</a:t>
            </a:r>
          </a:p>
          <a:p>
            <a:r>
              <a:rPr lang="en-US" dirty="0"/>
              <a:t>Judith E Smith, MSLIS</a:t>
            </a:r>
          </a:p>
          <a:p>
            <a:endParaRPr lang="en-US" dirty="0"/>
          </a:p>
        </p:txBody>
      </p:sp>
    </p:spTree>
    <p:extLst>
      <p:ext uri="{BB962C8B-B14F-4D97-AF65-F5344CB8AC3E}">
        <p14:creationId xmlns:p14="http://schemas.microsoft.com/office/powerpoint/2010/main" val="180949706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BFC951F4-64A3-E64F-8400-B10F8FC24FC0}" vid="{2E570E28-F86E-F542-A793-689E495F3BB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1890</TotalTime>
  <Words>2956</Words>
  <Application>Microsoft Macintosh PowerPoint</Application>
  <PresentationFormat>Custom</PresentationFormat>
  <Paragraphs>357</Paragraphs>
  <Slides>31</Slides>
  <Notes>17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31</vt:i4>
      </vt:variant>
    </vt:vector>
  </HeadingPairs>
  <TitlesOfParts>
    <vt:vector size="36" baseType="lpstr">
      <vt:lpstr>Arial</vt:lpstr>
      <vt:lpstr>Calibri</vt:lpstr>
      <vt:lpstr>Courier New</vt:lpstr>
      <vt:lpstr>Mangal</vt:lpstr>
      <vt:lpstr>Office Theme</vt:lpstr>
      <vt:lpstr>Common Barriers to Replicability and Retrieval in Systematic Review Search Strategies</vt:lpstr>
      <vt:lpstr>Background</vt:lpstr>
      <vt:lpstr>Background</vt:lpstr>
      <vt:lpstr>Our Question</vt:lpstr>
      <vt:lpstr>The Methods</vt:lpstr>
      <vt:lpstr>The Methods</vt:lpstr>
      <vt:lpstr>The Methods</vt:lpstr>
      <vt:lpstr>The Methods</vt:lpstr>
      <vt:lpstr>The Methods</vt:lpstr>
      <vt:lpstr>IMPORTANT!</vt:lpstr>
      <vt:lpstr>How replicable are strategies?</vt:lpstr>
      <vt:lpstr>Which limits do searchers apply?</vt:lpstr>
      <vt:lpstr>Which limits do searchers apply?</vt:lpstr>
      <vt:lpstr>Which limits do searchers apply?</vt:lpstr>
      <vt:lpstr>How well are known citations retrieved?</vt:lpstr>
      <vt:lpstr>How well are all citations retrieved?</vt:lpstr>
      <vt:lpstr>Which papers were most commonly missed?</vt:lpstr>
      <vt:lpstr>Why were these papers missed?</vt:lpstr>
      <vt:lpstr>PowerPoint Presentation</vt:lpstr>
      <vt:lpstr>PowerPoint Presentation</vt:lpstr>
      <vt:lpstr>PowerPoint Presentation</vt:lpstr>
      <vt:lpstr>Limitations</vt:lpstr>
      <vt:lpstr>Changes in Indexing</vt:lpstr>
      <vt:lpstr>PowerPoint Presentation</vt:lpstr>
      <vt:lpstr>PowerPoint Presentation</vt:lpstr>
      <vt:lpstr>Changes in Indexing</vt:lpstr>
      <vt:lpstr>Changes in Indexing</vt:lpstr>
      <vt:lpstr>Changes in Indexing: Effects</vt:lpstr>
      <vt:lpstr>So what does it all mean?</vt:lpstr>
      <vt:lpstr>The Future…</vt:lpstr>
      <vt:lpstr>Whitney A Townsend whitneyt@umich.edu</vt:lpstr>
    </vt:vector>
  </TitlesOfParts>
  <Company/>
  <LinksUpToDate>false</LinksUpToDate>
  <SharedDoc>false</SharedDoc>
  <HyperlinksChanged>false</HyperlinksChanged>
  <AppVersion>16.0012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Common Barriers to Replicability and Retrieval in Systematic Review Search Strategies</dc:title>
  <dc:creator>Microsoft Office User</dc:creator>
  <cp:lastModifiedBy>Microsoft Office User</cp:lastModifiedBy>
  <cp:revision>61</cp:revision>
  <cp:lastPrinted>2018-05-16T14:04:16Z</cp:lastPrinted>
  <dcterms:created xsi:type="dcterms:W3CDTF">2018-05-10T16:14:15Z</dcterms:created>
  <dcterms:modified xsi:type="dcterms:W3CDTF">2018-05-22T18:45:28Z</dcterms:modified>
</cp:coreProperties>
</file>