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534" r:id="rId2"/>
    <p:sldId id="319" r:id="rId3"/>
    <p:sldId id="269" r:id="rId4"/>
    <p:sldId id="510" r:id="rId5"/>
    <p:sldId id="509" r:id="rId6"/>
    <p:sldId id="449" r:id="rId7"/>
    <p:sldId id="539" r:id="rId8"/>
    <p:sldId id="270" r:id="rId9"/>
    <p:sldId id="320" r:id="rId10"/>
    <p:sldId id="301" r:id="rId11"/>
    <p:sldId id="271" r:id="rId12"/>
    <p:sldId id="321" r:id="rId13"/>
    <p:sldId id="535" r:id="rId14"/>
    <p:sldId id="384" r:id="rId15"/>
    <p:sldId id="511" r:id="rId16"/>
    <p:sldId id="306" r:id="rId17"/>
    <p:sldId id="290" r:id="rId18"/>
    <p:sldId id="297" r:id="rId19"/>
    <p:sldId id="273" r:id="rId20"/>
    <p:sldId id="517" r:id="rId21"/>
    <p:sldId id="315" r:id="rId22"/>
    <p:sldId id="274" r:id="rId23"/>
    <p:sldId id="518" r:id="rId24"/>
    <p:sldId id="281" r:id="rId25"/>
    <p:sldId id="519" r:id="rId26"/>
    <p:sldId id="276" r:id="rId27"/>
    <p:sldId id="520" r:id="rId28"/>
    <p:sldId id="275" r:id="rId29"/>
    <p:sldId id="522" r:id="rId30"/>
    <p:sldId id="523" r:id="rId31"/>
    <p:sldId id="282" r:id="rId32"/>
    <p:sldId id="524" r:id="rId33"/>
    <p:sldId id="313" r:id="rId34"/>
    <p:sldId id="525" r:id="rId35"/>
    <p:sldId id="527" r:id="rId36"/>
    <p:sldId id="277" r:id="rId37"/>
    <p:sldId id="280" r:id="rId38"/>
    <p:sldId id="279" r:id="rId39"/>
    <p:sldId id="294" r:id="rId40"/>
    <p:sldId id="529" r:id="rId41"/>
    <p:sldId id="308" r:id="rId42"/>
    <p:sldId id="533" r:id="rId43"/>
    <p:sldId id="317" r:id="rId44"/>
    <p:sldId id="530" r:id="rId45"/>
    <p:sldId id="285" r:id="rId46"/>
    <p:sldId id="531" r:id="rId47"/>
    <p:sldId id="309" r:id="rId48"/>
    <p:sldId id="540" r:id="rId49"/>
    <p:sldId id="303" r:id="rId50"/>
    <p:sldId id="460" r:id="rId51"/>
    <p:sldId id="461" r:id="rId52"/>
    <p:sldId id="318" r:id="rId53"/>
    <p:sldId id="316" r:id="rId54"/>
    <p:sldId id="310" r:id="rId55"/>
    <p:sldId id="536" r:id="rId56"/>
    <p:sldId id="537" r:id="rId57"/>
    <p:sldId id="538" r:id="rId58"/>
    <p:sldId id="541" r:id="rId59"/>
    <p:sldId id="304" r:id="rId60"/>
    <p:sldId id="311" r:id="rId61"/>
    <p:sldId id="312" r:id="rId62"/>
    <p:sldId id="450" r:id="rId63"/>
    <p:sldId id="296" r:id="rId64"/>
    <p:sldId id="514" r:id="rId65"/>
    <p:sldId id="513" r:id="rId66"/>
    <p:sldId id="516" r:id="rId67"/>
    <p:sldId id="521" r:id="rId68"/>
    <p:sldId id="299" r:id="rId69"/>
    <p:sldId id="532" r:id="rId70"/>
    <p:sldId id="459" r:id="rId7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ase, Santiago" initials="HS" lastIdx="1" clrIdx="0">
    <p:extLst>
      <p:ext uri="{19B8F6BF-5375-455C-9EA6-DF929625EA0E}">
        <p15:presenceInfo xmlns:p15="http://schemas.microsoft.com/office/powerpoint/2012/main" userId="S::sthaase@med.umich.edu::9cc5c012-2c16-4544-bc0f-06a4d6b22b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0000FF"/>
    <a:srgbClr val="9A0000"/>
    <a:srgbClr val="6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62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2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A04B0-A81B-4868-9875-A9CE4BDCEA49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C091C1-EE12-4C7B-A370-9707BDFA9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22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76D27-0F19-4F3A-92F9-1B6A1581B4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21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234DF-09E1-4630-99B7-4E0052FE3B3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31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234DF-09E1-4630-99B7-4E0052FE3B3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58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234DF-09E1-4630-99B7-4E0052FE3B3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62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234DF-09E1-4630-99B7-4E0052FE3B3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527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234DF-09E1-4630-99B7-4E0052FE3B3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55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961F8-5770-4C15-B795-C75096254046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27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234DF-09E1-4630-99B7-4E0052FE3B3D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29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234DF-09E1-4630-99B7-4E0052FE3B3D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527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DB9F0-086D-464B-B32D-DF02F53C01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9E51A-4354-4457-A2FD-CEE352A432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E9BE6-B3BE-47DA-93DD-08792B10D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8F0A1-A922-4F28-AA69-6BE513759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374F7-85DB-4267-BF13-444C09B3C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8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935F-0FAE-4F86-93A0-3CF0EF434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151A8-F94B-4B92-B7BF-5AEDF786DA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9BD5A-87BD-4AD7-A808-594594454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B74470-63EF-4A20-9430-878280E5B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BBE03-20DC-4ED2-8511-901F33B3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24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2F8579-1BD6-458E-B2F1-40B71E9617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289F3A-1334-466A-8AF5-1FA20FE9E0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F0D77-D835-419E-AD39-968F3D87C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0A710-484A-4C2D-9F0E-7548D8B2A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6FC67-4158-449A-AC45-45E7E0620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42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32B20-457B-4FA1-9F70-E74FAF1AB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421B9-B184-4273-A084-9EC2DF84E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A855B-7072-40EF-B1E9-41D4EB4B9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29981-96E0-40A5-9ECD-5C9640A70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47925-FEAD-4F5A-8582-70B4B3F14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12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1A6B9-781A-41A9-B161-867EBCA75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4E388-442C-42CE-BCDB-A6BDFDA5F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EC02A-F0EF-4442-A5B1-C5B63F69E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BB47E-FF8E-4FC8-8C9D-57F9B597F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FE599-5586-4641-B524-B3EB9BF3E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23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B1329-11DB-4BF4-B748-100E65F79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CD5CF-17D1-4124-BB99-4D35C4DB9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E60E4A-02E2-4920-94E5-BE2AC212FA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5433DE-66BB-4245-8548-0A81728F6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F126F8-B9A8-4820-B76E-F35616E1D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43F21E-1B37-4501-826B-50DFBB61D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693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3F5D6-D7A3-470C-98C6-3C16B85BB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01C73-DCAA-4A50-9562-51247B5E6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C529EA-3754-44FC-B1B8-919D9C23A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724172-AB0E-446B-BC11-F6AFA04567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391B5-46F0-4CB4-9B39-0C02D00AB1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258857-9DD4-4D3C-95D8-240572514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932A6F-E3C0-4B51-829F-8C1B50C49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B16AC4-E54D-4D58-B846-C9E3BAB68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76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CCBB8-CA47-4586-A27C-3903C46AE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DE0D22-765E-4E36-AA6F-EAD8748C2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75F7CE-639D-4D46-86EA-3E1365D5A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6FD881-92E5-434E-9563-1E1A53174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112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4833BB-571A-496C-AF8A-50112964A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C0E9B4-C1BA-4DDD-8955-4558B2B08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E19CE9-B0F2-4678-A7AE-BEEE3EDD4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9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75E08-7C7F-4B64-8905-94E5F94C4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8482C-93A4-44D6-92F2-81CD46067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B47858-C065-4A75-94BA-72F5CA3C4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F37BE5-AF1B-4EDE-A14A-E924D047E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E06878-4A54-4F56-9D74-13F05ED0E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A29D04-BDC8-4210-89A4-B72F1F523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53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8ABA1-83D3-4A29-80C8-2DE00A668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B1FBF6-11D5-4AFD-AAD0-C9B7020DD9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A93DE5-BCFB-436B-90B6-35A4FF00E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1CE05C-92A7-4A5A-B87B-1B9FE51EF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860EDE-1CD5-47CE-BD43-55E6CB60A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07B127-4AD0-42B0-8CD2-BC327FC8B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629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29C0E5-B452-4F6C-B940-4524906F7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3CA10-6F9F-4DB8-8CEB-51016C084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AF987-FD74-46C0-9445-9C21B1A22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3996F-881B-4F98-BF11-EABFB31724A1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EADDB9-D6C9-4283-BA6D-B57638ADF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53158-C926-4725-B45C-61E8DE3A1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3F71F-B27A-4252-B75F-77E52A76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110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12" Type="http://schemas.openxmlformats.org/officeDocument/2006/relationships/image" Target="../media/image93.png"/><Relationship Id="rId17" Type="http://schemas.openxmlformats.org/officeDocument/2006/relationships/image" Target="../media/image98.png"/><Relationship Id="rId2" Type="http://schemas.openxmlformats.org/officeDocument/2006/relationships/image" Target="../media/image83.png"/><Relationship Id="rId16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5" Type="http://schemas.openxmlformats.org/officeDocument/2006/relationships/image" Target="../media/image86.png"/><Relationship Id="rId15" Type="http://schemas.openxmlformats.org/officeDocument/2006/relationships/image" Target="../media/image96.png"/><Relationship Id="rId10" Type="http://schemas.openxmlformats.org/officeDocument/2006/relationships/image" Target="../media/image91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Relationship Id="rId14" Type="http://schemas.openxmlformats.org/officeDocument/2006/relationships/image" Target="../media/image95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1.png"/><Relationship Id="rId7" Type="http://schemas.openxmlformats.org/officeDocument/2006/relationships/image" Target="../media/image105.jpe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Relationship Id="rId9" Type="http://schemas.openxmlformats.org/officeDocument/2006/relationships/image" Target="../media/image10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118.png"/><Relationship Id="rId3" Type="http://schemas.openxmlformats.org/officeDocument/2006/relationships/image" Target="../media/image108.jpeg"/><Relationship Id="rId7" Type="http://schemas.openxmlformats.org/officeDocument/2006/relationships/image" Target="../media/image112.tiff"/><Relationship Id="rId12" Type="http://schemas.openxmlformats.org/officeDocument/2006/relationships/image" Target="../media/image117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jpeg"/><Relationship Id="rId11" Type="http://schemas.openxmlformats.org/officeDocument/2006/relationships/image" Target="../media/image116.png"/><Relationship Id="rId5" Type="http://schemas.openxmlformats.org/officeDocument/2006/relationships/image" Target="../media/image110.png"/><Relationship Id="rId15" Type="http://schemas.openxmlformats.org/officeDocument/2006/relationships/image" Target="../media/image120.png"/><Relationship Id="rId10" Type="http://schemas.openxmlformats.org/officeDocument/2006/relationships/image" Target="../media/image115.png"/><Relationship Id="rId4" Type="http://schemas.openxmlformats.org/officeDocument/2006/relationships/image" Target="../media/image109.gif"/><Relationship Id="rId9" Type="http://schemas.openxmlformats.org/officeDocument/2006/relationships/image" Target="../media/image114.png"/><Relationship Id="rId14" Type="http://schemas.openxmlformats.org/officeDocument/2006/relationships/image" Target="../media/image119.jp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microsoft.com/office/2007/relationships/hdphoto" Target="../media/hdphoto2.wdp"/><Relationship Id="rId10" Type="http://schemas.openxmlformats.org/officeDocument/2006/relationships/image" Target="../media/image141.png"/><Relationship Id="rId4" Type="http://schemas.openxmlformats.org/officeDocument/2006/relationships/image" Target="../media/image138.png"/><Relationship Id="rId9" Type="http://schemas.microsoft.com/office/2007/relationships/hdphoto" Target="../media/hdphoto4.wdp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0870" y="2111267"/>
            <a:ext cx="8920415" cy="1401242"/>
          </a:xfrm>
        </p:spPr>
        <p:txBody>
          <a:bodyPr>
            <a:noAutofit/>
          </a:bodyPr>
          <a:lstStyle/>
          <a:p>
            <a:br>
              <a:rPr lang="en-US" sz="3300" b="1" i="1" dirty="0"/>
            </a:br>
            <a:br>
              <a:rPr lang="en-US" sz="3300" b="1" i="1" dirty="0"/>
            </a:br>
            <a:br>
              <a:rPr lang="en-US" sz="3300" b="1" i="1" dirty="0"/>
            </a:br>
            <a:br>
              <a:rPr lang="en-US" sz="40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b="1" i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Chromatin Remodeling in</a:t>
            </a:r>
            <a:b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Pediatric High-Grade Gliomas:</a:t>
            </a:r>
            <a:b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Impact of DNA Repair and Genomic Stability”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6108" y="4564623"/>
            <a:ext cx="7954008" cy="3002629"/>
          </a:xfrm>
        </p:spPr>
        <p:txBody>
          <a:bodyPr>
            <a:noAutofit/>
          </a:bodyPr>
          <a:lstStyle/>
          <a:p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Department of Neurosurgery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Department of Cell and Developmental Biology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University of Michigan Medical School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4691491" y="3756896"/>
            <a:ext cx="31694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Maria G. Castro PhD</a:t>
            </a:r>
          </a:p>
          <a:p>
            <a:r>
              <a:rPr lang="en-US" sz="24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mariacas@umich.edu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0AC4A6-C6C7-1D64-51B5-865118471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7282" y="201690"/>
            <a:ext cx="3152493" cy="624510"/>
          </a:xfrm>
          <a:prstGeom prst="rect">
            <a:avLst/>
          </a:prstGeom>
        </p:spPr>
      </p:pic>
      <p:pic>
        <p:nvPicPr>
          <p:cNvPr id="7" name="Picture 2" descr="University of Michigan Medical School - Home | Facebook">
            <a:extLst>
              <a:ext uri="{FF2B5EF4-FFF2-40B4-BE49-F238E27FC236}">
                <a16:creationId xmlns:a16="http://schemas.microsoft.com/office/drawing/2014/main" id="{BDEC9C2C-7802-7DFF-D009-7943051EF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9" y="221408"/>
            <a:ext cx="1311827" cy="131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092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AD0C3A01-2A55-4ACD-BC08-9E1F7158A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2206" y="81066"/>
            <a:ext cx="72190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Human pHGG models (H3.3-G34R vs H3.3-Wt)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EBD059-00AD-49D2-91AF-1727FBFFB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434" y="988141"/>
            <a:ext cx="6753115" cy="23127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9FB365-8459-4A09-B991-E2872B859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70" y="4259256"/>
            <a:ext cx="2491920" cy="19203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B11DF1-F10D-496A-A572-00BA6C4577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9436" y="4123267"/>
            <a:ext cx="1553966" cy="1020233"/>
          </a:xfrm>
          <a:prstGeom prst="rect">
            <a:avLst/>
          </a:prstGeom>
        </p:spPr>
      </p:pic>
      <p:sp>
        <p:nvSpPr>
          <p:cNvPr id="10" name="TextBox 4">
            <a:extLst>
              <a:ext uri="{FF2B5EF4-FFF2-40B4-BE49-F238E27FC236}">
                <a16:creationId xmlns:a16="http://schemas.microsoft.com/office/drawing/2014/main" id="{D493ADBE-9157-450E-B3A5-D1AE2DFA3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5034779"/>
            <a:ext cx="24919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HSJD-GBM-002</a:t>
            </a:r>
          </a:p>
          <a:p>
            <a:pPr algn="ctr"/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Hemispheric pHGG</a:t>
            </a:r>
          </a:p>
          <a:p>
            <a:pPr algn="ctr"/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H3.3-G34R</a:t>
            </a:r>
            <a:endParaRPr lang="en-US" altLang="en-US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56A5E1-EC2A-4F70-B6D3-879FDE7F8D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0327" y="4123267"/>
            <a:ext cx="1553966" cy="1020233"/>
          </a:xfrm>
          <a:prstGeom prst="rect">
            <a:avLst/>
          </a:prstGeom>
        </p:spPr>
      </p:pic>
      <p:sp>
        <p:nvSpPr>
          <p:cNvPr id="12" name="TextBox 4">
            <a:extLst>
              <a:ext uri="{FF2B5EF4-FFF2-40B4-BE49-F238E27FC236}">
                <a16:creationId xmlns:a16="http://schemas.microsoft.com/office/drawing/2014/main" id="{7365C8A0-4599-4328-B803-47CF35D36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6891" y="5034779"/>
            <a:ext cx="24919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OPBG-GBM-001</a:t>
            </a:r>
          </a:p>
          <a:p>
            <a:pPr algn="ctr"/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Hemispheric pHGG</a:t>
            </a:r>
          </a:p>
          <a:p>
            <a:pPr algn="ctr"/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H3.3-G34R</a:t>
            </a:r>
            <a:endParaRPr lang="en-US" altLang="en-US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B7DD777-D456-43E3-BEF3-B0E7A03F6D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9940" y="4210969"/>
            <a:ext cx="1435612" cy="808993"/>
          </a:xfrm>
          <a:prstGeom prst="rect">
            <a:avLst/>
          </a:prstGeom>
        </p:spPr>
      </p:pic>
      <p:sp>
        <p:nvSpPr>
          <p:cNvPr id="15" name="TextBox 4">
            <a:extLst>
              <a:ext uri="{FF2B5EF4-FFF2-40B4-BE49-F238E27FC236}">
                <a16:creationId xmlns:a16="http://schemas.microsoft.com/office/drawing/2014/main" id="{739F1769-5FD6-4C12-82EE-278A3AEEF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088" y="4801512"/>
            <a:ext cx="24919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en-US" altLang="en-US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Midline diffuse glioma</a:t>
            </a:r>
          </a:p>
          <a:p>
            <a:pPr algn="ctr"/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H3.3-Wt</a:t>
            </a:r>
            <a:endParaRPr lang="en-US" altLang="en-US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4">
            <a:extLst>
              <a:ext uri="{FF2B5EF4-FFF2-40B4-BE49-F238E27FC236}">
                <a16:creationId xmlns:a16="http://schemas.microsoft.com/office/drawing/2014/main" id="{4D1C74FC-8C11-4094-89D1-7E5ABB9A2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0533" y="4093020"/>
            <a:ext cx="62427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200" b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Wt</a:t>
            </a:r>
            <a:endParaRPr lang="en-US" altLang="en-US" sz="22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4">
            <a:extLst>
              <a:ext uri="{FF2B5EF4-FFF2-40B4-BE49-F238E27FC236}">
                <a16:creationId xmlns:a16="http://schemas.microsoft.com/office/drawing/2014/main" id="{CC2D9744-122F-40A0-8510-16B8FC466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9439" y="4093019"/>
            <a:ext cx="62427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200" b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Wt</a:t>
            </a:r>
            <a:endParaRPr lang="en-US" altLang="en-US" sz="22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4">
            <a:extLst>
              <a:ext uri="{FF2B5EF4-FFF2-40B4-BE49-F238E27FC236}">
                <a16:creationId xmlns:a16="http://schemas.microsoft.com/office/drawing/2014/main" id="{288AD5C1-5803-4279-89A6-3392DCA56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9616" y="4509095"/>
            <a:ext cx="62427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200" b="1" dirty="0">
                <a:latin typeface="Arial Narrow" panose="020B0606020202030204" pitchFamily="34" charset="0"/>
                <a:cs typeface="Arial" panose="020B0604020202020204" pitchFamily="34" charset="0"/>
              </a:rPr>
              <a:t>vs</a:t>
            </a:r>
            <a:endParaRPr lang="en-US" altLang="en-US" sz="22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3081AC4B-FCF2-492E-AFC1-560DA0AD8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0096" y="873177"/>
            <a:ext cx="38332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Genetically engineered isogenic models</a:t>
            </a:r>
            <a:endParaRPr lang="en-US" altLang="en-US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4">
            <a:extLst>
              <a:ext uri="{FF2B5EF4-FFF2-40B4-BE49-F238E27FC236}">
                <a16:creationId xmlns:a16="http://schemas.microsoft.com/office/drawing/2014/main" id="{7136201C-98FE-43B8-BD13-198B9BB00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896" y="3770867"/>
            <a:ext cx="38332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Endogenous pHGG human models</a:t>
            </a:r>
            <a:endParaRPr lang="en-US" altLang="en-US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4">
            <a:extLst>
              <a:ext uri="{FF2B5EF4-FFF2-40B4-BE49-F238E27FC236}">
                <a16:creationId xmlns:a16="http://schemas.microsoft.com/office/drawing/2014/main" id="{F3F8742C-27AD-4278-BB70-BB75917BA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6998" y="6488668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Castro MG et al (JCI, November 2022)</a:t>
            </a:r>
          </a:p>
        </p:txBody>
      </p:sp>
    </p:spTree>
    <p:extLst>
      <p:ext uri="{BB962C8B-B14F-4D97-AF65-F5344CB8AC3E}">
        <p14:creationId xmlns:p14="http://schemas.microsoft.com/office/powerpoint/2010/main" val="259924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4">
            <a:extLst>
              <a:ext uri="{FF2B5EF4-FFF2-40B4-BE49-F238E27FC236}">
                <a16:creationId xmlns:a16="http://schemas.microsoft.com/office/drawing/2014/main" id="{84068A03-08D8-4A37-9A2D-DFB83CECD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399" y="67354"/>
            <a:ext cx="117496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RNA-seq - DNA repair pathways are downregulated in G34-mutant pHGG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D971AF86-80CE-4EE9-BCF9-37E8BCF964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8298" y="691990"/>
            <a:ext cx="51083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Mouse pHGG model (G34R vs Wt)</a:t>
            </a: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941263DA-2E54-4C3C-9DEA-CD8E25DAB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396" y="6488670"/>
            <a:ext cx="99474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Haase S, Banerjee K, Mujeeb A, Lowenstein PR and Castro MG et al (JCI, November 2022)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3D88E21-0B6B-4159-75BA-18EB33BAB428}"/>
              </a:ext>
            </a:extLst>
          </p:cNvPr>
          <p:cNvGrpSpPr/>
          <p:nvPr/>
        </p:nvGrpSpPr>
        <p:grpSpPr>
          <a:xfrm>
            <a:off x="3174274" y="1285849"/>
            <a:ext cx="5755121" cy="5202820"/>
            <a:chOff x="39190" y="1543854"/>
            <a:chExt cx="5300901" cy="4629906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0533E65-8B7B-4B99-9E69-19A2198BD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190" y="1543854"/>
              <a:ext cx="2315941" cy="4372440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78C6E9F-EE1D-F413-DDC9-FD0029F5DDAE}"/>
                </a:ext>
              </a:extLst>
            </p:cNvPr>
            <p:cNvGrpSpPr/>
            <p:nvPr/>
          </p:nvGrpSpPr>
          <p:grpSpPr>
            <a:xfrm>
              <a:off x="1912842" y="1875843"/>
              <a:ext cx="3427249" cy="4297917"/>
              <a:chOff x="1912842" y="1875843"/>
              <a:chExt cx="3427249" cy="4297917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3E7CCFB7-169A-4A72-B3C6-A5499E8E75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5833"/>
              <a:stretch/>
            </p:blipFill>
            <p:spPr>
              <a:xfrm>
                <a:off x="1966105" y="1875843"/>
                <a:ext cx="3373986" cy="4297917"/>
              </a:xfrm>
              <a:prstGeom prst="rect">
                <a:avLst/>
              </a:prstGeom>
            </p:spPr>
          </p:pic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5EFE5A4E-BE86-49E6-AE97-2450842B23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2842" y="2142669"/>
                <a:ext cx="442289" cy="18664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44721E6-030E-4F02-8CCF-073640F254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2842" y="2950116"/>
                <a:ext cx="442289" cy="31093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28745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4">
            <a:extLst>
              <a:ext uri="{FF2B5EF4-FFF2-40B4-BE49-F238E27FC236}">
                <a16:creationId xmlns:a16="http://schemas.microsoft.com/office/drawing/2014/main" id="{84068A03-08D8-4A37-9A2D-DFB83CECD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399" y="67354"/>
            <a:ext cx="117496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RNA-seq - DNA repair pathways are downregulated in G34-mutant pHGG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F330C427-B814-48A8-8D43-29A0160DF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8289" y="544276"/>
            <a:ext cx="60538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Human pHGG model (G34R vs Wt)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91448E-57E2-4F1F-9666-678669AFA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345" y="979712"/>
            <a:ext cx="3457957" cy="122248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6ACE26C-41DC-91CD-36E3-AF39D162929B}"/>
              </a:ext>
            </a:extLst>
          </p:cNvPr>
          <p:cNvGrpSpPr/>
          <p:nvPr/>
        </p:nvGrpSpPr>
        <p:grpSpPr>
          <a:xfrm>
            <a:off x="4043009" y="2351316"/>
            <a:ext cx="4195921" cy="4506684"/>
            <a:chOff x="6580940" y="2340831"/>
            <a:chExt cx="4041830" cy="4195343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705495E-8663-416D-BBDA-68C30BFDED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80940" y="2340831"/>
              <a:ext cx="4041830" cy="4195343"/>
            </a:xfrm>
            <a:prstGeom prst="rect">
              <a:avLst/>
            </a:prstGeom>
          </p:spPr>
        </p:pic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5DF00BB-DBBB-43D6-A0F6-706F2D12BF1B}"/>
                </a:ext>
              </a:extLst>
            </p:cNvPr>
            <p:cNvCxnSpPr>
              <a:cxnSpLocks/>
            </p:cNvCxnSpPr>
            <p:nvPr/>
          </p:nvCxnSpPr>
          <p:spPr>
            <a:xfrm>
              <a:off x="8049482" y="3250393"/>
              <a:ext cx="39093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8F194FF-9E6F-4F75-94E8-D33C23F13FF3}"/>
                </a:ext>
              </a:extLst>
            </p:cNvPr>
            <p:cNvCxnSpPr>
              <a:cxnSpLocks/>
            </p:cNvCxnSpPr>
            <p:nvPr/>
          </p:nvCxnSpPr>
          <p:spPr>
            <a:xfrm>
              <a:off x="8049482" y="3778440"/>
              <a:ext cx="390938" cy="27102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267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7AB578-55AD-4123-9120-D3FCC53C8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2800"/>
            <a:ext cx="6913330" cy="4557987"/>
          </a:xfrm>
          <a:prstGeom prst="rect">
            <a:avLst/>
          </a:prstGeom>
        </p:spPr>
      </p:pic>
      <p:sp>
        <p:nvSpPr>
          <p:cNvPr id="10" name="TextBox 4">
            <a:extLst>
              <a:ext uri="{FF2B5EF4-FFF2-40B4-BE49-F238E27FC236}">
                <a16:creationId xmlns:a16="http://schemas.microsoft.com/office/drawing/2014/main" id="{3FCCA82B-9CA6-44FF-8E17-17081FAD62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1681" y="50312"/>
            <a:ext cx="103585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DNA repair pathways are downregulated in G34R pHGG</a:t>
            </a: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35891A86-78CA-4066-95DC-F9A64C27D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7640" y="573532"/>
            <a:ext cx="61167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Transcriptomic analysis of patients’ databases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335E08-8786-4B48-BB48-D7862408B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524" y="1187154"/>
            <a:ext cx="4848225" cy="5591175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2A010615-CE22-F108-3158-854853164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240" y="6507018"/>
            <a:ext cx="98307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Haase et al., J Clin Invest. 2022 Sep 20;e154229. </a:t>
            </a:r>
            <a:r>
              <a:rPr kumimoji="0" lang="en-US" altLang="en-US" sz="16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doi</a:t>
            </a:r>
            <a:r>
              <a:rPr kumimoji="0" lang="en-US" altLang="en-US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10.1172/JCI154229. </a:t>
            </a:r>
            <a:endParaRPr kumimoji="0" lang="en-US" altLang="en-US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20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86829" y="941382"/>
            <a:ext cx="5752372" cy="58404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00201" y="259081"/>
            <a:ext cx="8915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Signaling pathways which mediate DNA repair </a:t>
            </a:r>
          </a:p>
        </p:txBody>
      </p:sp>
    </p:spTree>
    <p:extLst>
      <p:ext uri="{BB962C8B-B14F-4D97-AF65-F5344CB8AC3E}">
        <p14:creationId xmlns:p14="http://schemas.microsoft.com/office/powerpoint/2010/main" val="4286255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CB4801-19C4-44FC-B9C5-C6FCA4D0E7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06"/>
          <a:stretch/>
        </p:blipFill>
        <p:spPr>
          <a:xfrm>
            <a:off x="4517302" y="1271971"/>
            <a:ext cx="2405112" cy="27648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93B20E-0E2A-4FF8-A583-69CEAFFE18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85"/>
          <a:stretch/>
        </p:blipFill>
        <p:spPr>
          <a:xfrm>
            <a:off x="4516533" y="4049494"/>
            <a:ext cx="2159096" cy="29223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179D92-35D2-4B55-8747-A987E0E01C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r="4490"/>
          <a:stretch/>
        </p:blipFill>
        <p:spPr>
          <a:xfrm>
            <a:off x="7327077" y="1511561"/>
            <a:ext cx="1998966" cy="24655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4A07FD-6B1F-459E-ADFE-49E3FD8CB1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1488" y="4396290"/>
            <a:ext cx="2082704" cy="2418327"/>
          </a:xfrm>
          <a:prstGeom prst="rect">
            <a:avLst/>
          </a:prstGeom>
        </p:spPr>
      </p:pic>
      <p:sp>
        <p:nvSpPr>
          <p:cNvPr id="12" name="TextBox 4">
            <a:extLst>
              <a:ext uri="{FF2B5EF4-FFF2-40B4-BE49-F238E27FC236}">
                <a16:creationId xmlns:a16="http://schemas.microsoft.com/office/drawing/2014/main" id="{32F11544-3A65-4359-8703-A84685E40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1650" y="223032"/>
            <a:ext cx="916852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DNA repair activity is downregulated in </a:t>
            </a:r>
          </a:p>
          <a:p>
            <a:pPr algn="ctr"/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Mouse and Human H3.3-G34R pHGG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17D7304-914A-4D02-B4B8-C214D4F192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993"/>
          <a:stretch/>
        </p:blipFill>
        <p:spPr>
          <a:xfrm>
            <a:off x="2508359" y="1237879"/>
            <a:ext cx="1742094" cy="27648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091882-648C-497B-9FA0-7CE9C90E0B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63" r="51894"/>
          <a:stretch/>
        </p:blipFill>
        <p:spPr>
          <a:xfrm>
            <a:off x="2277361" y="3993504"/>
            <a:ext cx="1790781" cy="294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87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4">
            <a:extLst>
              <a:ext uri="{FF2B5EF4-FFF2-40B4-BE49-F238E27FC236}">
                <a16:creationId xmlns:a16="http://schemas.microsoft.com/office/drawing/2014/main" id="{32F11544-3A65-4359-8703-A84685E40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9643" y="297680"/>
            <a:ext cx="91685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DNA repair activity is downregulated in </a:t>
            </a:r>
          </a:p>
          <a:p>
            <a:pPr algn="ctr"/>
            <a:r>
              <a:rPr lang="en-US" alt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patient derived H3.3- G34R pHGG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7673CF-F060-4498-BAEE-27745E7DC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154" y="2743200"/>
            <a:ext cx="2455294" cy="2880629"/>
          </a:xfrm>
          <a:prstGeom prst="rect">
            <a:avLst/>
          </a:prstGeom>
        </p:spPr>
      </p:pic>
      <p:sp>
        <p:nvSpPr>
          <p:cNvPr id="10" name="TextBox 4">
            <a:extLst>
              <a:ext uri="{FF2B5EF4-FFF2-40B4-BE49-F238E27FC236}">
                <a16:creationId xmlns:a16="http://schemas.microsoft.com/office/drawing/2014/main" id="{BAC2A026-3ED4-42D5-94E1-ADD9ED46E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4342" y="1793757"/>
            <a:ext cx="34206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600" b="1" dirty="0">
                <a:latin typeface="Arial "/>
                <a:cs typeface="Arial" panose="020B0604020202020204" pitchFamily="34" charset="0"/>
              </a:rPr>
              <a:t>HR activity Endogenous </a:t>
            </a:r>
          </a:p>
          <a:p>
            <a:pPr algn="ctr"/>
            <a:r>
              <a:rPr lang="en-US" altLang="en-US" sz="1600" b="1" dirty="0">
                <a:latin typeface="Arial "/>
                <a:cs typeface="Arial" panose="020B0604020202020204" pitchFamily="34" charset="0"/>
              </a:rPr>
              <a:t>H3.3-Wt/mutant human PD cells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C770BA-2B6C-4EFA-B55F-5FE360D48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256" y="2976473"/>
            <a:ext cx="2784223" cy="2743200"/>
          </a:xfrm>
          <a:prstGeom prst="rect">
            <a:avLst/>
          </a:prstGeom>
        </p:spPr>
      </p:pic>
      <p:sp>
        <p:nvSpPr>
          <p:cNvPr id="13" name="TextBox 4">
            <a:extLst>
              <a:ext uri="{FF2B5EF4-FFF2-40B4-BE49-F238E27FC236}">
                <a16:creationId xmlns:a16="http://schemas.microsoft.com/office/drawing/2014/main" id="{CCCEF56A-15C4-4CBC-8D3F-036A60763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2614" y="1907921"/>
            <a:ext cx="34206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600" b="1" dirty="0">
                <a:latin typeface="Arial "/>
                <a:cs typeface="Arial" panose="020B0604020202020204" pitchFamily="34" charset="0"/>
              </a:rPr>
              <a:t>NHEJ activity Endogenous </a:t>
            </a:r>
          </a:p>
          <a:p>
            <a:pPr algn="ctr"/>
            <a:r>
              <a:rPr lang="en-US" altLang="en-US" sz="1600" b="1" dirty="0">
                <a:latin typeface="Arial "/>
                <a:cs typeface="Arial" panose="020B0604020202020204" pitchFamily="34" charset="0"/>
              </a:rPr>
              <a:t>H3.3-Wt/mutant human PD cells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17D7304-914A-4D02-B4B8-C214D4F192C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7993"/>
          <a:stretch/>
        </p:blipFill>
        <p:spPr>
          <a:xfrm>
            <a:off x="35749" y="2313993"/>
            <a:ext cx="1965096" cy="31257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091882-648C-497B-9FA0-7CE9C90E0B6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63" r="51894"/>
          <a:stretch/>
        </p:blipFill>
        <p:spPr>
          <a:xfrm>
            <a:off x="6093587" y="2603648"/>
            <a:ext cx="1920681" cy="310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83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A838874-D1EB-496F-A680-9755A993D3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925"/>
          <a:stretch/>
        </p:blipFill>
        <p:spPr>
          <a:xfrm>
            <a:off x="4973713" y="712463"/>
            <a:ext cx="5581836" cy="2805177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C75E2563-278B-4F03-B424-AE56B22188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705" y="67577"/>
            <a:ext cx="121643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DNA damage response (DDR) is delayed in </a:t>
            </a:r>
            <a:r>
              <a:rPr lang="en-US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mouse H3.3-G34R </a:t>
            </a: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pHGGs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BDB85ADE-D7CC-46E8-AC44-2E26C8C83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5402" y="6499178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Castro MG, et al JCI, November 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2447D4-E41C-459D-93A0-3B1DD2E22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073" y="3517641"/>
            <a:ext cx="3290458" cy="26934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A4A9A0-FEC6-478C-AC08-3EDA53D16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681" y="959647"/>
            <a:ext cx="3534029" cy="517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60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>
            <a:extLst>
              <a:ext uri="{FF2B5EF4-FFF2-40B4-BE49-F238E27FC236}">
                <a16:creationId xmlns:a16="http://schemas.microsoft.com/office/drawing/2014/main" id="{E2A07D3A-C332-417E-8B9F-8A22633BE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651" y="234128"/>
            <a:ext cx="1130934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H3.3-G34R expression correlates with increased chromatin compaction and chromatin relaxation improves DNA repair in </a:t>
            </a:r>
            <a:r>
              <a:rPr lang="en-US" altLang="en-U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mouse H3.3-G34R pHGG cells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40945C65-D0A3-4570-87CB-DF8535EADF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9329" y="6488668"/>
            <a:ext cx="97950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Lowenstein PR and Castro MG et al, JCI, November 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DCBC48-AADD-4398-8C8C-071551E47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333" y="1129003"/>
            <a:ext cx="5175112" cy="31164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0EF60C-3D10-4378-BED0-5E0AA0D883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939" y="1380931"/>
            <a:ext cx="2701908" cy="26806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7CDAB7D-C377-4166-81B9-6E08EF3AA0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7923" y="4713206"/>
            <a:ext cx="4890154" cy="14916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5A45BF1-C203-4AA8-8FD4-04E6997C78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4574" y="4310743"/>
            <a:ext cx="2557135" cy="209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31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>
            <a:extLst>
              <a:ext uri="{FF2B5EF4-FFF2-40B4-BE49-F238E27FC236}">
                <a16:creationId xmlns:a16="http://schemas.microsoft.com/office/drawing/2014/main" id="{BE7FCD47-9943-42DB-BA97-EACA19014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156072"/>
            <a:ext cx="11226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The reduced DNA repair activity correlates with increased susceptibility to ionizing radiation in </a:t>
            </a:r>
            <a:r>
              <a:rPr lang="en-US" altLang="en-US" sz="3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mouse G34R pHGG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FDF18921-E0C1-4DD1-8605-7D3CBA597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054" y="6520669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Castro MG et al, JCI, November 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A76139-83E9-4D48-8BBC-32BC846A3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990" y="1489097"/>
            <a:ext cx="2998006" cy="47438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36F49B-CD29-4E37-82B3-58EF7DB6B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792" y="2157149"/>
            <a:ext cx="3995981" cy="3114651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3B850BB6-6529-4C0F-9AFA-753E08B77B93}"/>
              </a:ext>
            </a:extLst>
          </p:cNvPr>
          <p:cNvSpPr txBox="1">
            <a:spLocks/>
          </p:cNvSpPr>
          <p:nvPr/>
        </p:nvSpPr>
        <p:spPr>
          <a:xfrm>
            <a:off x="813825" y="5425527"/>
            <a:ext cx="2952831" cy="40572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Count number of colonies formed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86D94D5-DE8C-0D52-582D-97F14172749B}"/>
              </a:ext>
            </a:extLst>
          </p:cNvPr>
          <p:cNvGrpSpPr/>
          <p:nvPr/>
        </p:nvGrpSpPr>
        <p:grpSpPr>
          <a:xfrm>
            <a:off x="963448" y="1552804"/>
            <a:ext cx="2824781" cy="3760751"/>
            <a:chOff x="272981" y="1552804"/>
            <a:chExt cx="2638381" cy="3515057"/>
          </a:xfrm>
        </p:grpSpPr>
        <p:sp>
          <p:nvSpPr>
            <p:cNvPr id="13" name="Title 1">
              <a:extLst>
                <a:ext uri="{FF2B5EF4-FFF2-40B4-BE49-F238E27FC236}">
                  <a16:creationId xmlns:a16="http://schemas.microsoft.com/office/drawing/2014/main" id="{0AAD6FD5-201B-4585-89DF-7436DDF741EF}"/>
                </a:ext>
              </a:extLst>
            </p:cNvPr>
            <p:cNvSpPr txBox="1">
              <a:spLocks/>
            </p:cNvSpPr>
            <p:nvPr/>
          </p:nvSpPr>
          <p:spPr>
            <a:xfrm>
              <a:off x="272981" y="1552804"/>
              <a:ext cx="2638381" cy="513546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000" b="1" dirty="0" err="1"/>
                <a:t>Clonogenic</a:t>
              </a:r>
              <a:r>
                <a:rPr lang="en-US" sz="3000" b="1" dirty="0"/>
                <a:t> assay</a:t>
              </a:r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203368ED-D7BC-4E1A-BBE0-4FA3DE685C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9683" y="2588236"/>
              <a:ext cx="97782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altLang="en-US" sz="2000" b="1" dirty="0"/>
                <a:t>G34R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9435C89-01C5-49DF-989A-818C3D5D22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358" y="2585712"/>
              <a:ext cx="97782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altLang="en-US" sz="2000" b="1" dirty="0"/>
                <a:t>WT</a:t>
              </a:r>
            </a:p>
          </p:txBody>
        </p:sp>
        <p:sp>
          <p:nvSpPr>
            <p:cNvPr id="16" name="Right Brace 15">
              <a:extLst>
                <a:ext uri="{FF2B5EF4-FFF2-40B4-BE49-F238E27FC236}">
                  <a16:creationId xmlns:a16="http://schemas.microsoft.com/office/drawing/2014/main" id="{DC2553A0-C785-42E7-B914-8491B7AD55DE}"/>
                </a:ext>
              </a:extLst>
            </p:cNvPr>
            <p:cNvSpPr/>
            <p:nvPr/>
          </p:nvSpPr>
          <p:spPr>
            <a:xfrm rot="5400000">
              <a:off x="1396441" y="2473600"/>
              <a:ext cx="228939" cy="1286873"/>
            </a:xfrm>
            <a:prstGeom prst="righ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17080E92-D703-46F8-85C1-8CC4980CEB86}"/>
                </a:ext>
              </a:extLst>
            </p:cNvPr>
            <p:cNvSpPr txBox="1">
              <a:spLocks/>
            </p:cNvSpPr>
            <p:nvPr/>
          </p:nvSpPr>
          <p:spPr>
            <a:xfrm>
              <a:off x="721670" y="3310859"/>
              <a:ext cx="2024086" cy="43338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b="1" dirty="0"/>
                <a:t>Radiation (IR) 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72BDA98-1FFE-4905-8F65-2B1D9678ED28}"/>
                </a:ext>
              </a:extLst>
            </p:cNvPr>
            <p:cNvCxnSpPr/>
            <p:nvPr/>
          </p:nvCxnSpPr>
          <p:spPr>
            <a:xfrm>
              <a:off x="1495670" y="3686250"/>
              <a:ext cx="0" cy="23192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itle 1">
              <a:extLst>
                <a:ext uri="{FF2B5EF4-FFF2-40B4-BE49-F238E27FC236}">
                  <a16:creationId xmlns:a16="http://schemas.microsoft.com/office/drawing/2014/main" id="{494D039E-0DAE-4C89-9718-D8D393529C59}"/>
                </a:ext>
              </a:extLst>
            </p:cNvPr>
            <p:cNvSpPr txBox="1">
              <a:spLocks/>
            </p:cNvSpPr>
            <p:nvPr/>
          </p:nvSpPr>
          <p:spPr>
            <a:xfrm>
              <a:off x="272981" y="3964311"/>
              <a:ext cx="2213917" cy="734421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000" b="1" dirty="0"/>
                <a:t>Plating with         pre-determined cell  densities 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7DAE494-0EF6-4FD0-B381-95EAA238A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039" y="2140620"/>
              <a:ext cx="880907" cy="504036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E6DDBBB-1564-4721-81E1-A50319E84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6601" y="2113195"/>
              <a:ext cx="880907" cy="504036"/>
            </a:xfrm>
            <a:prstGeom prst="rect">
              <a:avLst/>
            </a:prstGeom>
          </p:spPr>
        </p:pic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222C40E-4531-4E09-B230-F222E74519D4}"/>
                </a:ext>
              </a:extLst>
            </p:cNvPr>
            <p:cNvCxnSpPr/>
            <p:nvPr/>
          </p:nvCxnSpPr>
          <p:spPr>
            <a:xfrm>
              <a:off x="1510910" y="4835939"/>
              <a:ext cx="0" cy="23192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3440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F3506F2C-7030-4327-9390-66C666306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8936" y="668082"/>
            <a:ext cx="904252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Pediatric High-Grade Gliomas (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pHGGs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154E62-E485-402B-8846-188144670491}"/>
              </a:ext>
            </a:extLst>
          </p:cNvPr>
          <p:cNvSpPr txBox="1"/>
          <p:nvPr/>
        </p:nvSpPr>
        <p:spPr>
          <a:xfrm>
            <a:off x="992502" y="1653266"/>
            <a:ext cx="9694547" cy="2887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Amongst the most aggressive pediatric brain tumors, with long-term survival rates (&gt;5 </a:t>
            </a:r>
            <a:r>
              <a:rPr lang="en-US" sz="2600" dirty="0" err="1"/>
              <a:t>yr</a:t>
            </a:r>
            <a:r>
              <a:rPr lang="en-US" sz="2600" dirty="0"/>
              <a:t>) of 10%–15%</a:t>
            </a:r>
          </a:p>
          <a:p>
            <a:pPr marL="214313" indent="-214313" algn="just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Leading cause of cancer-related death in children and young adults. </a:t>
            </a:r>
          </a:p>
          <a:p>
            <a:pPr marL="214313" indent="-214313" algn="just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Despite surgery and SOC treatment,</a:t>
            </a:r>
          </a:p>
          <a:p>
            <a:pPr algn="just">
              <a:spcBef>
                <a:spcPts val="450"/>
              </a:spcBef>
              <a:spcAft>
                <a:spcPts val="450"/>
              </a:spcAft>
            </a:pPr>
            <a:r>
              <a:rPr lang="en-US" sz="2600" dirty="0"/>
              <a:t>   </a:t>
            </a:r>
            <a:r>
              <a:rPr lang="en-US" sz="2600" dirty="0" err="1"/>
              <a:t>pHGGs</a:t>
            </a:r>
            <a:r>
              <a:rPr lang="en-US" sz="2600" dirty="0"/>
              <a:t> recur as more aggressive tumors</a:t>
            </a:r>
          </a:p>
          <a:p>
            <a:pPr algn="just"/>
            <a:endParaRPr lang="en-US" sz="2250" dirty="0"/>
          </a:p>
        </p:txBody>
      </p:sp>
      <p:sp>
        <p:nvSpPr>
          <p:cNvPr id="3" name="Rectangle 2"/>
          <p:cNvSpPr/>
          <p:nvPr/>
        </p:nvSpPr>
        <p:spPr>
          <a:xfrm>
            <a:off x="936525" y="4130835"/>
            <a:ext cx="489235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Are characterized for harboring mutations in genes associated with epigenetic mechanisms </a:t>
            </a:r>
          </a:p>
        </p:txBody>
      </p:sp>
      <p:sp>
        <p:nvSpPr>
          <p:cNvPr id="6" name="Rectangle 5"/>
          <p:cNvSpPr/>
          <p:nvPr/>
        </p:nvSpPr>
        <p:spPr>
          <a:xfrm>
            <a:off x="6582424" y="6450099"/>
            <a:ext cx="5101987" cy="636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350" dirty="0"/>
              <a:t>Adapted from: Curtin et al, NCHS Data Brief No. 257, September 2016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endParaRPr lang="en-US" sz="135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5438" y="4981834"/>
            <a:ext cx="5775960" cy="14775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6527378" y="4381989"/>
            <a:ext cx="5135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Arial Narrow" panose="020B0606020202030204" pitchFamily="34" charset="0"/>
              </a:rPr>
              <a:t>Percent distribution of cancer deaths for children and adolescents in US aged 1–19 </a:t>
            </a:r>
            <a:endParaRPr 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01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  <p:bldP spid="3" grpId="0"/>
      <p:bldP spid="6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>
            <a:extLst>
              <a:ext uri="{FF2B5EF4-FFF2-40B4-BE49-F238E27FC236}">
                <a16:creationId xmlns:a16="http://schemas.microsoft.com/office/drawing/2014/main" id="{BE7FCD47-9943-42DB-BA97-EACA19014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156072"/>
            <a:ext cx="11226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The reduced DNA repair activity correlates with increased susceptibility to ionizing radiation in </a:t>
            </a:r>
            <a:r>
              <a:rPr lang="en-US" altLang="en-US" sz="3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G34R pHGG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FDF18921-E0C1-4DD1-8605-7D3CBA597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1968" y="6455352"/>
            <a:ext cx="94622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Haase S, Banerjee K, Mujeeb A, Lowenstein PR and Castro MG, 2021 (JCI, under revision)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D4142E-3818-4BC8-AADF-4629BA88B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0623" y="2380001"/>
            <a:ext cx="4141412" cy="30784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4FD879-8148-413D-BEEF-21DE23455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333" y="1296953"/>
            <a:ext cx="3080712" cy="4906473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3B850BB6-6529-4C0F-9AFA-753E08B77B93}"/>
              </a:ext>
            </a:extLst>
          </p:cNvPr>
          <p:cNvSpPr txBox="1">
            <a:spLocks/>
          </p:cNvSpPr>
          <p:nvPr/>
        </p:nvSpPr>
        <p:spPr>
          <a:xfrm>
            <a:off x="608547" y="5341538"/>
            <a:ext cx="2952831" cy="40572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Count number of colonies formed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3D513CA-20CF-ACFD-183A-4067B44FB5BC}"/>
              </a:ext>
            </a:extLst>
          </p:cNvPr>
          <p:cNvGrpSpPr/>
          <p:nvPr/>
        </p:nvGrpSpPr>
        <p:grpSpPr>
          <a:xfrm>
            <a:off x="767508" y="1552804"/>
            <a:ext cx="2750133" cy="3607025"/>
            <a:chOff x="272981" y="1552804"/>
            <a:chExt cx="2638381" cy="3515057"/>
          </a:xfrm>
        </p:grpSpPr>
        <p:sp>
          <p:nvSpPr>
            <p:cNvPr id="13" name="Title 1">
              <a:extLst>
                <a:ext uri="{FF2B5EF4-FFF2-40B4-BE49-F238E27FC236}">
                  <a16:creationId xmlns:a16="http://schemas.microsoft.com/office/drawing/2014/main" id="{0AAD6FD5-201B-4585-89DF-7436DDF741EF}"/>
                </a:ext>
              </a:extLst>
            </p:cNvPr>
            <p:cNvSpPr txBox="1">
              <a:spLocks/>
            </p:cNvSpPr>
            <p:nvPr/>
          </p:nvSpPr>
          <p:spPr>
            <a:xfrm>
              <a:off x="272981" y="1552804"/>
              <a:ext cx="2638381" cy="513546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000" b="1" dirty="0" err="1"/>
                <a:t>Clonogenic</a:t>
              </a:r>
              <a:r>
                <a:rPr lang="en-US" sz="3000" b="1" dirty="0"/>
                <a:t> assay</a:t>
              </a:r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203368ED-D7BC-4E1A-BBE0-4FA3DE685C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9683" y="2588236"/>
              <a:ext cx="97782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altLang="en-US" sz="2000" b="1" dirty="0"/>
                <a:t>G34R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9435C89-01C5-49DF-989A-818C3D5D22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358" y="2585712"/>
              <a:ext cx="97782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altLang="en-US" sz="2000" b="1" dirty="0"/>
                <a:t>WT</a:t>
              </a:r>
            </a:p>
          </p:txBody>
        </p:sp>
        <p:sp>
          <p:nvSpPr>
            <p:cNvPr id="16" name="Right Brace 15">
              <a:extLst>
                <a:ext uri="{FF2B5EF4-FFF2-40B4-BE49-F238E27FC236}">
                  <a16:creationId xmlns:a16="http://schemas.microsoft.com/office/drawing/2014/main" id="{DC2553A0-C785-42E7-B914-8491B7AD55DE}"/>
                </a:ext>
              </a:extLst>
            </p:cNvPr>
            <p:cNvSpPr/>
            <p:nvPr/>
          </p:nvSpPr>
          <p:spPr>
            <a:xfrm rot="5400000">
              <a:off x="1396441" y="2473600"/>
              <a:ext cx="228939" cy="1286873"/>
            </a:xfrm>
            <a:prstGeom prst="righ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17080E92-D703-46F8-85C1-8CC4980CEB86}"/>
                </a:ext>
              </a:extLst>
            </p:cNvPr>
            <p:cNvSpPr txBox="1">
              <a:spLocks/>
            </p:cNvSpPr>
            <p:nvPr/>
          </p:nvSpPr>
          <p:spPr>
            <a:xfrm>
              <a:off x="721670" y="3310859"/>
              <a:ext cx="2024086" cy="43338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b="1" dirty="0"/>
                <a:t>Radiation (IR) 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72BDA98-1FFE-4905-8F65-2B1D9678ED28}"/>
                </a:ext>
              </a:extLst>
            </p:cNvPr>
            <p:cNvCxnSpPr/>
            <p:nvPr/>
          </p:nvCxnSpPr>
          <p:spPr>
            <a:xfrm>
              <a:off x="1495670" y="3686250"/>
              <a:ext cx="0" cy="23192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itle 1">
              <a:extLst>
                <a:ext uri="{FF2B5EF4-FFF2-40B4-BE49-F238E27FC236}">
                  <a16:creationId xmlns:a16="http://schemas.microsoft.com/office/drawing/2014/main" id="{494D039E-0DAE-4C89-9718-D8D393529C59}"/>
                </a:ext>
              </a:extLst>
            </p:cNvPr>
            <p:cNvSpPr txBox="1">
              <a:spLocks/>
            </p:cNvSpPr>
            <p:nvPr/>
          </p:nvSpPr>
          <p:spPr>
            <a:xfrm>
              <a:off x="425163" y="4000684"/>
              <a:ext cx="2213917" cy="734421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000" b="1" dirty="0"/>
                <a:t>Plating with  pre-determined cell  densities 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7DAE494-0EF6-4FD0-B381-95EAA238A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039" y="2140620"/>
              <a:ext cx="880907" cy="504036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E6DDBBB-1564-4721-81E1-A50319E84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6601" y="2113195"/>
              <a:ext cx="880907" cy="504036"/>
            </a:xfrm>
            <a:prstGeom prst="rect">
              <a:avLst/>
            </a:prstGeom>
          </p:spPr>
        </p:pic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222C40E-4531-4E09-B230-F222E74519D4}"/>
                </a:ext>
              </a:extLst>
            </p:cNvPr>
            <p:cNvCxnSpPr/>
            <p:nvPr/>
          </p:nvCxnSpPr>
          <p:spPr>
            <a:xfrm>
              <a:off x="1510910" y="4835939"/>
              <a:ext cx="0" cy="23192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07158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F7D906-5F5A-4599-9782-ED54CC493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3851"/>
            <a:ext cx="12192000" cy="5998937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7596851A-4661-43F6-B760-CA1C067B4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156072"/>
            <a:ext cx="112268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Tumors with DNA repair defects are sensitive to PARP inhibitors</a:t>
            </a:r>
          </a:p>
        </p:txBody>
      </p:sp>
    </p:spTree>
    <p:extLst>
      <p:ext uri="{BB962C8B-B14F-4D97-AF65-F5344CB8AC3E}">
        <p14:creationId xmlns:p14="http://schemas.microsoft.com/office/powerpoint/2010/main" val="32605299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>
            <a:extLst>
              <a:ext uri="{FF2B5EF4-FFF2-40B4-BE49-F238E27FC236}">
                <a16:creationId xmlns:a16="http://schemas.microsoft.com/office/drawing/2014/main" id="{7225327F-FF21-4BFD-AC52-1C5664C8D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1" y="292451"/>
            <a:ext cx="1205483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G34-mutant pHGG cells are more susceptible to DNA damage response inhibitors </a:t>
            </a:r>
            <a:r>
              <a:rPr lang="en-US" altLang="en-US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398AFA1F-1CC7-4456-89B3-3C571262E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6998" y="5799351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Haase S, Banerjee K, Mujeeb A, Castro MG et al, JCI, November 2022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67EF53-79C0-44E2-8FC6-C4729CD07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83" y="1939791"/>
            <a:ext cx="3514369" cy="29769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4D25CE0-8494-4498-B34E-8926DCBFF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8798" y="1975147"/>
            <a:ext cx="3514369" cy="29860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708B862-2491-4C28-8023-FC8C9C239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5335" y="2067942"/>
            <a:ext cx="4082563" cy="287697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0A2DA54-E3F3-4872-9A40-8522A92CD45D}"/>
              </a:ext>
            </a:extLst>
          </p:cNvPr>
          <p:cNvSpPr/>
          <p:nvPr/>
        </p:nvSpPr>
        <p:spPr>
          <a:xfrm>
            <a:off x="288389" y="1620887"/>
            <a:ext cx="11563642" cy="355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4">
            <a:extLst>
              <a:ext uri="{FF2B5EF4-FFF2-40B4-BE49-F238E27FC236}">
                <a16:creationId xmlns:a16="http://schemas.microsoft.com/office/drawing/2014/main" id="{47C7D3AF-72B9-4DA5-BB21-9305DC3FC7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7425" y="1043039"/>
            <a:ext cx="80302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Dose response curve, BBB-permeable </a:t>
            </a:r>
            <a:r>
              <a:rPr lang="en-US" altLang="en-US" b="1" dirty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PARP inhibitor Pamiparib</a:t>
            </a:r>
          </a:p>
        </p:txBody>
      </p:sp>
    </p:spTree>
    <p:extLst>
      <p:ext uri="{BB962C8B-B14F-4D97-AF65-F5344CB8AC3E}">
        <p14:creationId xmlns:p14="http://schemas.microsoft.com/office/powerpoint/2010/main" val="42717203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CFF07-7D7D-93FF-E8D5-11DD4B2AA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121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/>
              <a:t>DNA repair requires effective </a:t>
            </a:r>
            <a:br>
              <a:rPr lang="en-US" sz="6600" b="1" dirty="0"/>
            </a:br>
            <a:r>
              <a:rPr lang="en-US" sz="6600" b="1" dirty="0"/>
              <a:t>cell cycle checkpoint regulation</a:t>
            </a:r>
          </a:p>
        </p:txBody>
      </p:sp>
    </p:spTree>
    <p:extLst>
      <p:ext uri="{BB962C8B-B14F-4D97-AF65-F5344CB8AC3E}">
        <p14:creationId xmlns:p14="http://schemas.microsoft.com/office/powerpoint/2010/main" val="30409767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4">
            <a:extLst>
              <a:ext uri="{FF2B5EF4-FFF2-40B4-BE49-F238E27FC236}">
                <a16:creationId xmlns:a16="http://schemas.microsoft.com/office/drawing/2014/main" id="{CACD9BE5-C9F5-4277-8513-6B577AAF4E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6998" y="5954094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Castro MG, 2022 (JCI)</a:t>
            </a: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DC93E898-CF72-47A1-BFF8-8A4A7A900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" y="146991"/>
            <a:ext cx="1205483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G34-mutant pHGG cells are more susceptible to DNA damage response inhibitors </a:t>
            </a:r>
            <a:r>
              <a:rPr lang="en-US" altLang="en-US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10FA21-2E36-4D23-8E40-EADBC76A2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47" y="2127357"/>
            <a:ext cx="3288453" cy="285576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F146992-C88D-448B-B76F-42FBE477B174}"/>
              </a:ext>
            </a:extLst>
          </p:cNvPr>
          <p:cNvSpPr/>
          <p:nvPr/>
        </p:nvSpPr>
        <p:spPr>
          <a:xfrm>
            <a:off x="750146" y="1557867"/>
            <a:ext cx="11187853" cy="355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4">
            <a:extLst>
              <a:ext uri="{FF2B5EF4-FFF2-40B4-BE49-F238E27FC236}">
                <a16:creationId xmlns:a16="http://schemas.microsoft.com/office/drawing/2014/main" id="{00FCDDB0-C9B6-4366-B354-057FB53F2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551" y="1007042"/>
            <a:ext cx="99789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Dose response curve, BBB-permeable </a:t>
            </a:r>
            <a:r>
              <a:rPr lang="en-US" altLang="en-US" sz="2000" b="1" dirty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cycle checkpoint 1/2 inhibitor AZD7762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6FC27E-F797-4FDD-B226-9B29644DE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655" y="2097280"/>
            <a:ext cx="3461278" cy="29118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0DDD20-A4DE-4176-B2C2-7E971D850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0188" y="2127357"/>
            <a:ext cx="3817703" cy="285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0838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729C6-E641-F82A-927C-6E3F35731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559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Radiation is SOC for pediatric </a:t>
            </a:r>
            <a:br>
              <a:rPr lang="en-US" sz="5400" b="1" dirty="0"/>
            </a:br>
            <a:r>
              <a:rPr lang="en-US" sz="5400" b="1" dirty="0"/>
              <a:t>high grade glioma patients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B9BA1-BDDE-7F96-F0D3-89D0AAABA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33129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/>
              <a:t>How will </a:t>
            </a:r>
            <a:r>
              <a:rPr lang="en-US" sz="5400" dirty="0">
                <a:solidFill>
                  <a:srgbClr val="FF0000"/>
                </a:solidFill>
              </a:rPr>
              <a:t>H3.3 G34R mutant</a:t>
            </a:r>
            <a:r>
              <a:rPr lang="en-US" sz="5400" dirty="0"/>
              <a:t> </a:t>
            </a:r>
          </a:p>
          <a:p>
            <a:pPr marL="0" indent="0" algn="ctr">
              <a:buNone/>
            </a:pPr>
            <a:r>
              <a:rPr lang="en-US" sz="5400" dirty="0"/>
              <a:t>high-grade glioma bearing mice </a:t>
            </a:r>
          </a:p>
          <a:p>
            <a:pPr marL="0" indent="0" algn="ctr">
              <a:buNone/>
            </a:pPr>
            <a:r>
              <a:rPr lang="en-US" sz="5400" dirty="0"/>
              <a:t>respond to </a:t>
            </a:r>
            <a:r>
              <a:rPr lang="en-US" sz="5400" dirty="0">
                <a:solidFill>
                  <a:srgbClr val="FF0000"/>
                </a:solidFill>
              </a:rPr>
              <a:t>radiation</a:t>
            </a:r>
            <a:r>
              <a:rPr lang="en-US" sz="5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327456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>
            <a:extLst>
              <a:ext uri="{FF2B5EF4-FFF2-40B4-BE49-F238E27FC236}">
                <a16:creationId xmlns:a16="http://schemas.microsoft.com/office/drawing/2014/main" id="{1B6C81E1-535A-4464-8AA1-ADCF192ED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6601" y="7257"/>
            <a:ext cx="103585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Radiation therapy is more efficient in G34R pHGG</a:t>
            </a:r>
            <a:endParaRPr lang="en-US" altLang="en-US" sz="3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97914576-C12B-47C7-B943-8A91DC61D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8438" y="6420088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</a:t>
            </a:r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Mujeeb A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Castro MG, 2022 (JCI)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1E7B30-C9A7-4B77-A93A-2E9F5B238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259" y="757527"/>
            <a:ext cx="6923482" cy="21755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3E3CB9-E1C3-4367-AD11-86D6A7AFD3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816"/>
          <a:stretch/>
        </p:blipFill>
        <p:spPr>
          <a:xfrm>
            <a:off x="159773" y="3196773"/>
            <a:ext cx="7590856" cy="29037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BAA0C6-627A-4CF0-987A-D6AFB73F9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477"/>
          <a:stretch/>
        </p:blipFill>
        <p:spPr>
          <a:xfrm>
            <a:off x="8040915" y="3224734"/>
            <a:ext cx="3844834" cy="29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0497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47C02-06F0-2276-0A88-D3EA4571C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2455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/>
              <a:t>Impact of H3.3-G34R on chromosomal stability?</a:t>
            </a:r>
          </a:p>
        </p:txBody>
      </p:sp>
    </p:spTree>
    <p:extLst>
      <p:ext uri="{BB962C8B-B14F-4D97-AF65-F5344CB8AC3E}">
        <p14:creationId xmlns:p14="http://schemas.microsoft.com/office/powerpoint/2010/main" val="30825280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>
            <a:extLst>
              <a:ext uri="{FF2B5EF4-FFF2-40B4-BE49-F238E27FC236}">
                <a16:creationId xmlns:a16="http://schemas.microsoft.com/office/drawing/2014/main" id="{75C5008D-60CD-492E-BC3D-E983E0458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556" y="512675"/>
            <a:ext cx="112646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H3.3-G34R pHGG exhibit chromosomal instability</a:t>
            </a:r>
            <a:endParaRPr lang="en-US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A67C7F-CC04-4F55-99CA-3BAE0DF4A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985" y="2034318"/>
            <a:ext cx="9273406" cy="4361209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59B48F78-2BE0-447A-B133-858E82990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284" y="1387951"/>
            <a:ext cx="6571572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Characterization of micronuclei </a:t>
            </a:r>
            <a:r>
              <a:rPr lang="en-US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mouse </a:t>
            </a:r>
            <a:r>
              <a:rPr lang="en-US" altLang="en-US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pHGG</a:t>
            </a:r>
            <a:endParaRPr lang="en-US" altLang="en-US" sz="24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2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1632AAE4-9D41-4266-8AEE-EA42B160A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6998" y="6499018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Castro MG, 2022 JCI</a:t>
            </a:r>
          </a:p>
        </p:txBody>
      </p:sp>
    </p:spTree>
    <p:extLst>
      <p:ext uri="{BB962C8B-B14F-4D97-AF65-F5344CB8AC3E}">
        <p14:creationId xmlns:p14="http://schemas.microsoft.com/office/powerpoint/2010/main" val="11223078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82A20EB-94BC-4543-A717-C5DD618CF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622" y="1293700"/>
            <a:ext cx="7112893" cy="5046699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75C5008D-60CD-492E-BC3D-E983E0458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604" y="419369"/>
            <a:ext cx="1114330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H3.3-G34R pHGG exhibit chromosomal instability</a:t>
            </a:r>
            <a:endParaRPr lang="en-US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1632AAE4-9D41-4266-8AEE-EA42B160A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304" y="6480357"/>
            <a:ext cx="1003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Haase S, Banerjee K, Mujeeb A, Lowenstein PR and Castro MG, 2021 JCI</a:t>
            </a:r>
          </a:p>
        </p:txBody>
      </p:sp>
    </p:spTree>
    <p:extLst>
      <p:ext uri="{BB962C8B-B14F-4D97-AF65-F5344CB8AC3E}">
        <p14:creationId xmlns:p14="http://schemas.microsoft.com/office/powerpoint/2010/main" val="3939668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>
            <a:extLst>
              <a:ext uri="{FF2B5EF4-FFF2-40B4-BE49-F238E27FC236}">
                <a16:creationId xmlns:a16="http://schemas.microsoft.com/office/drawing/2014/main" id="{9D3086D9-931A-4550-BE2C-98666B6B58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7579" y="190270"/>
            <a:ext cx="83706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The H3.3-G34R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pHGG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molecular subgroup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1823F7-3DF1-4B50-9D56-ECFEF999F900}"/>
              </a:ext>
            </a:extLst>
          </p:cNvPr>
          <p:cNvSpPr txBox="1"/>
          <p:nvPr/>
        </p:nvSpPr>
        <p:spPr>
          <a:xfrm>
            <a:off x="4174852" y="1385974"/>
            <a:ext cx="6807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3000" dirty="0"/>
              <a:t>Occurs in adolescents/young adults.</a:t>
            </a:r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3000" dirty="0"/>
              <a:t>Restricted to the cerebral hemispheres.</a:t>
            </a:r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3000" dirty="0"/>
              <a:t>Highly associated with P53 and ATRX mutations.</a:t>
            </a:r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3000" dirty="0"/>
              <a:t>Most tumors encode a mutation in the histone H3.3 (H3F3A): G34     R/V  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458" y="1482603"/>
            <a:ext cx="2177672" cy="3460817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8657016" y="4260198"/>
            <a:ext cx="284788" cy="12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4">
            <a:extLst>
              <a:ext uri="{FF2B5EF4-FFF2-40B4-BE49-F238E27FC236}">
                <a16:creationId xmlns:a16="http://schemas.microsoft.com/office/drawing/2014/main" id="{17A0EDFC-3873-4EE1-8BB4-46F571FE2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4206" y="5467401"/>
            <a:ext cx="915442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Our goal: uncover targetable vulnerabilities associated to G34R pHGG</a:t>
            </a:r>
          </a:p>
        </p:txBody>
      </p:sp>
    </p:spTree>
    <p:extLst>
      <p:ext uri="{BB962C8B-B14F-4D97-AF65-F5344CB8AC3E}">
        <p14:creationId xmlns:p14="http://schemas.microsoft.com/office/powerpoint/2010/main" val="15978214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47C02-06F0-2276-0A88-D3EA4571C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1908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/>
              <a:t>How does chromosomal instability and downmodulation of DNA repair in </a:t>
            </a:r>
            <a:r>
              <a:rPr lang="en-US" sz="6000" b="1" dirty="0">
                <a:solidFill>
                  <a:srgbClr val="FF0000"/>
                </a:solidFill>
              </a:rPr>
              <a:t>H3.3-G34R </a:t>
            </a:r>
            <a:r>
              <a:rPr lang="en-US" sz="6000" b="1" dirty="0" err="1">
                <a:solidFill>
                  <a:srgbClr val="FF0000"/>
                </a:solidFill>
              </a:rPr>
              <a:t>pHGG</a:t>
            </a:r>
            <a:r>
              <a:rPr lang="en-US" sz="6000" b="1" dirty="0">
                <a:solidFill>
                  <a:srgbClr val="FF0000"/>
                </a:solidFill>
              </a:rPr>
              <a:t> </a:t>
            </a:r>
            <a:br>
              <a:rPr lang="en-US" sz="6000" b="1" dirty="0"/>
            </a:br>
            <a:r>
              <a:rPr lang="en-US" sz="6000" b="1" dirty="0"/>
              <a:t>affect the response to </a:t>
            </a:r>
            <a:r>
              <a:rPr lang="en-US" sz="6000" b="1" dirty="0">
                <a:solidFill>
                  <a:srgbClr val="FF0000"/>
                </a:solidFill>
              </a:rPr>
              <a:t>immunotherapies</a:t>
            </a:r>
            <a:r>
              <a:rPr lang="en-US" sz="60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967129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">
            <a:extLst>
              <a:ext uri="{FF2B5EF4-FFF2-40B4-BE49-F238E27FC236}">
                <a16:creationId xmlns:a16="http://schemas.microsoft.com/office/drawing/2014/main" id="{51978AB7-E2A5-414F-BEC6-EC39AED18E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275" y="108960"/>
            <a:ext cx="120700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cGAS</a:t>
            </a:r>
            <a:r>
              <a:rPr lang="en-US" alt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-STING pathway activation in </a:t>
            </a:r>
            <a:r>
              <a:rPr lang="en-US" alt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H3.3-G34R </a:t>
            </a:r>
            <a:r>
              <a:rPr lang="en-US" altLang="en-US" sz="3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pHGG</a:t>
            </a:r>
            <a:endParaRPr lang="en-US" altLang="en-US" sz="32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CA5412-81CF-4929-AF69-ACAA4FA39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450" y="781700"/>
            <a:ext cx="8841759" cy="602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4551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C204B15-DA29-4865-B109-F2E4FB78BA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823"/>
          <a:stretch/>
        </p:blipFill>
        <p:spPr>
          <a:xfrm>
            <a:off x="3127780" y="1374342"/>
            <a:ext cx="5675071" cy="26912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81EDC7-449E-402F-85C3-2E0E7689B16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3175" y="4036360"/>
            <a:ext cx="6006883" cy="2691293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51978AB7-E2A5-414F-BEC6-EC39AED18E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480" y="80967"/>
            <a:ext cx="1207008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cGAS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-STING pathway activation in mouse </a:t>
            </a:r>
          </a:p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and human H3.3-G34R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pHGG</a:t>
            </a:r>
            <a:endParaRPr lang="en-US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646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51FE2F1-E0EA-46DE-B646-020408578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617" y="1552818"/>
            <a:ext cx="5097375" cy="376903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5F71DD99-F849-4773-8470-C3514076C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728" y="137989"/>
            <a:ext cx="110185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cGAS</a:t>
            </a:r>
            <a:r>
              <a:rPr lang="en-US" alt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-STING pathway activation mediates </a:t>
            </a:r>
            <a:r>
              <a:rPr lang="en-US" altLang="en-US" sz="3200" b="1" dirty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type-I interferon </a:t>
            </a:r>
            <a:r>
              <a:rPr lang="en-US" alt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release in G34R pHGG</a:t>
            </a:r>
            <a:endParaRPr lang="en-US" altLang="en-US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C8D219CF-FD40-4289-BD33-25883FEE7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8698" y="6149427"/>
            <a:ext cx="96021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Haase S, </a:t>
            </a:r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Banerjee K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Mujeeb A, Lowenstein PR, Castro MG, 2022 JCI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47C644-C0C7-4F00-B3C0-C7E04DAA5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25" y="1816909"/>
            <a:ext cx="4970447" cy="34300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3806CF-D2FC-49DA-95D7-E8C32B7994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2073" y="1844945"/>
            <a:ext cx="1911521" cy="4038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D137C6-FC4C-4697-A52D-CB7CF9A219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6751" y="2183519"/>
            <a:ext cx="236919" cy="23515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AA6551F-1BB0-4BF4-85BC-840BA8BFEB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2463" y="1708819"/>
            <a:ext cx="811532" cy="41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5381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FE8A4E7-0E6E-4401-816B-096BDBCE7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6" y="2301620"/>
            <a:ext cx="11932580" cy="3044821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4B8D6E19-F2B6-48E6-B1F5-F1A2E0A67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810" y="255249"/>
            <a:ext cx="1163828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600" b="1" dirty="0">
                <a:latin typeface="Arial Narrow" panose="020B0606020202030204" pitchFamily="34" charset="0"/>
                <a:cs typeface="Arial" panose="020B0604020202020204" pitchFamily="34" charset="0"/>
              </a:rPr>
              <a:t>G34R-induced </a:t>
            </a:r>
            <a:r>
              <a:rPr lang="en-US" altLang="en-US" sz="36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cGAS</a:t>
            </a:r>
            <a:r>
              <a:rPr lang="en-US" altLang="en-US" sz="3600" b="1" dirty="0">
                <a:latin typeface="Arial Narrow" panose="020B0606020202030204" pitchFamily="34" charset="0"/>
                <a:cs typeface="Arial" panose="020B0604020202020204" pitchFamily="34" charset="0"/>
              </a:rPr>
              <a:t>-STING activation mediates </a:t>
            </a:r>
            <a:r>
              <a:rPr lang="en-US" altLang="en-US" sz="3600" b="1" dirty="0">
                <a:solidFill>
                  <a:srgbClr val="9900C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Damage-Associated Molecular Patterns (DAMPs)</a:t>
            </a:r>
            <a:r>
              <a:rPr lang="en-US" altLang="en-US" sz="3600" b="1" dirty="0">
                <a:latin typeface="Arial Narrow" panose="020B0606020202030204" pitchFamily="34" charset="0"/>
                <a:cs typeface="Arial" panose="020B0604020202020204" pitchFamily="34" charset="0"/>
              </a:rPr>
              <a:t> release </a:t>
            </a:r>
            <a:endParaRPr lang="en-US" altLang="en-US" sz="3600" b="1" i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9D20EE68-5C0D-4E31-B8DC-B5527A74E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9838" y="6116463"/>
            <a:ext cx="97950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Haase S, Banerjee K, Mujeeb A, Lowenstein PR and Castro MG, 2022 (JCI)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E62F3B-E620-22E5-5ADF-13123CC8529C}"/>
              </a:ext>
            </a:extLst>
          </p:cNvPr>
          <p:cNvSpPr txBox="1"/>
          <p:nvPr/>
        </p:nvSpPr>
        <p:spPr>
          <a:xfrm>
            <a:off x="4674636" y="1688840"/>
            <a:ext cx="2884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Mouse H3.3-G34R</a:t>
            </a:r>
          </a:p>
        </p:txBody>
      </p:sp>
    </p:spTree>
    <p:extLst>
      <p:ext uri="{BB962C8B-B14F-4D97-AF65-F5344CB8AC3E}">
        <p14:creationId xmlns:p14="http://schemas.microsoft.com/office/powerpoint/2010/main" val="2447361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47C02-06F0-2276-0A88-D3EA4571C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1908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/>
              <a:t>How does Sting pathway activation, in response to DNA damaging therapies,</a:t>
            </a:r>
            <a:br>
              <a:rPr lang="en-US" sz="6000" b="1" dirty="0"/>
            </a:br>
            <a:r>
              <a:rPr lang="en-US" sz="6000" b="1" dirty="0">
                <a:solidFill>
                  <a:srgbClr val="FF0000"/>
                </a:solidFill>
              </a:rPr>
              <a:t>impact </a:t>
            </a:r>
            <a:r>
              <a:rPr lang="en-US" sz="6000" b="1" u="sng" dirty="0">
                <a:solidFill>
                  <a:srgbClr val="FF0000"/>
                </a:solidFill>
              </a:rPr>
              <a:t>anti-tumor immunity </a:t>
            </a:r>
            <a:r>
              <a:rPr lang="en-US" sz="6000" b="1" dirty="0"/>
              <a:t>in </a:t>
            </a:r>
            <a:r>
              <a:rPr lang="en-US" sz="6000" b="1" dirty="0">
                <a:solidFill>
                  <a:srgbClr val="FF0000"/>
                </a:solidFill>
              </a:rPr>
              <a:t>H3.3-G34R </a:t>
            </a:r>
            <a:r>
              <a:rPr lang="en-US" sz="6000" b="1" dirty="0" err="1">
                <a:solidFill>
                  <a:srgbClr val="FF0000"/>
                </a:solidFill>
              </a:rPr>
              <a:t>pHGG</a:t>
            </a:r>
            <a:r>
              <a:rPr lang="en-US" sz="6000" b="1" dirty="0">
                <a:solidFill>
                  <a:srgbClr val="FF0000"/>
                </a:solidFill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25363380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4E3E6E-EAE9-4570-B0C2-8C40DA27B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880" y="1249954"/>
            <a:ext cx="5876854" cy="2346003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6A9CA493-5ADF-4BB0-8602-460569CADA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324" y="53340"/>
            <a:ext cx="116179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Radiation therapy combined with inhibition of DDR is efficacious in H3.3-G34R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pHGGs</a:t>
            </a:r>
            <a:endParaRPr lang="en-US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DBD1C7-21A5-4F38-9067-A032A068A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939" y="3877832"/>
            <a:ext cx="4702161" cy="28548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34193A-28FD-4A9C-83EC-526F77D41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1684" y="3905826"/>
            <a:ext cx="4139716" cy="2784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554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1136C5-4C43-447C-9B8F-951527A6D4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7" y="2427719"/>
            <a:ext cx="5166908" cy="3703320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368B2C71-2280-4CE9-ACE2-B91B5F69B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002" y="214295"/>
            <a:ext cx="1161796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Radiation therapy combined with DDRi results </a:t>
            </a:r>
          </a:p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in antitumor immunological memory which </a:t>
            </a:r>
          </a:p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prevents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pHGG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recurrence</a:t>
            </a:r>
            <a:endParaRPr lang="en-US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1814F614-1B1A-4BE3-857B-F39AFC698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6998" y="6488668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Haase S, Banerjee K, Mujeeb A, Castro MG, 2022 (JCI)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2C8480-5D36-46BB-9CB8-A49942F22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519" y="3462874"/>
            <a:ext cx="7077474" cy="193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9627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82EABF-F12E-41FE-A37C-019A15CEA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555" y="1454642"/>
            <a:ext cx="4992616" cy="1993020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9468E848-FF2F-4EB2-8DF3-7EEB0EBD8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53" y="243840"/>
            <a:ext cx="126794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The RT + DDRi treatment efficacy is mediated by </a:t>
            </a:r>
            <a:r>
              <a:rPr lang="en-US" altLang="en-US" sz="2800" b="1" dirty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adaptive immunity</a:t>
            </a:r>
            <a:endParaRPr lang="en-US" altLang="en-US" sz="2800" b="1" i="1" dirty="0">
              <a:solidFill>
                <a:srgbClr val="99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E25375-83D3-4C2A-9A30-459D366DF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6998" y="6488668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Castro MG, 2022 (JCI)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BAA91A-99EF-44F5-BF22-9AF84F174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790" y="3763964"/>
            <a:ext cx="3929410" cy="25016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1C81A9-AC3C-45BD-A8B3-664650B6D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0443" y="3732843"/>
            <a:ext cx="4126079" cy="25474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C916EB-0462-488E-BDB3-C61AA9CC39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3453" y="997007"/>
            <a:ext cx="8592151" cy="37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960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>
            <a:extLst>
              <a:ext uri="{FF2B5EF4-FFF2-40B4-BE49-F238E27FC236}">
                <a16:creationId xmlns:a16="http://schemas.microsoft.com/office/drawing/2014/main" id="{0F78FED7-E6E5-47B6-9F3B-01C94189A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20" y="116840"/>
            <a:ext cx="118258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cGAS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-STING stimulation enhances RT + </a:t>
            </a:r>
            <a:r>
              <a:rPr lang="en-US" alt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DDRi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Pamiparib</a:t>
            </a:r>
            <a:r>
              <a:rPr lang="en-US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treatment efficacy</a:t>
            </a:r>
            <a:endParaRPr lang="en-US" altLang="en-US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0C1DB600-8779-4DEC-B55C-7BBABE9E3C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18" y="6030048"/>
            <a:ext cx="34200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 Haase S, Banerjee K, Mujeeb A,</a:t>
            </a:r>
          </a:p>
          <a:p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 Lowenstein PR, Castro MG, 2022 (JCI)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6D3B7F-9D45-4571-9B2C-8053D282B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898" y="548430"/>
            <a:ext cx="4618203" cy="24368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A7BD2F-9DED-4549-9E48-2DF755F7A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6285" y="3041781"/>
            <a:ext cx="4152561" cy="380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197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1828800" y="1447800"/>
            <a:ext cx="8229600" cy="4491038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genetically engineered </a:t>
            </a:r>
            <a:r>
              <a:rPr lang="en-US" altLang="en-US" sz="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H3.3-G34R </a:t>
            </a:r>
            <a:r>
              <a:rPr lang="en-US" altLang="en-US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pediatric glioma models utilizing the sleeping beauty (SB) transposase system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78710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>
            <a:extLst>
              <a:ext uri="{FF2B5EF4-FFF2-40B4-BE49-F238E27FC236}">
                <a16:creationId xmlns:a16="http://schemas.microsoft.com/office/drawing/2014/main" id="{0F78FED7-E6E5-47B6-9F3B-01C94189A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982" y="116841"/>
            <a:ext cx="1272157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cGAS</a:t>
            </a: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-STING stimulation enhances RT + </a:t>
            </a:r>
            <a:r>
              <a:rPr lang="en-US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DDRi</a:t>
            </a: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cycle checkpoint inhibitor</a:t>
            </a: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) efficacy</a:t>
            </a:r>
            <a:endParaRPr lang="en-US" altLang="en-US" sz="2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6D3B7F-9D45-4571-9B2C-8053D282B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898" y="548430"/>
            <a:ext cx="4618203" cy="24368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0A9A99-EA62-4E61-8B4B-1E587072F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140" y="3062270"/>
            <a:ext cx="4534985" cy="3842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8628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EBE528-0933-4BB5-BDCA-1784140EE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349" y="3270480"/>
            <a:ext cx="6910485" cy="32181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4C5429-DEAD-4DDB-875D-F48422D23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300" y="601525"/>
            <a:ext cx="5562600" cy="2643930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0F78FED7-E6E5-47B6-9F3B-01C94189A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0325" y="116840"/>
            <a:ext cx="97345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cGAS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-STING inhibition blocks RT + DDRi treatment efficacy</a:t>
            </a:r>
            <a:endParaRPr lang="en-US" altLang="en-US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0C1DB600-8779-4DEC-B55C-7BBABE9E3C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6998" y="6488668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Castro MG, 2022 (JCI)</a:t>
            </a:r>
          </a:p>
        </p:txBody>
      </p:sp>
    </p:spTree>
    <p:extLst>
      <p:ext uri="{BB962C8B-B14F-4D97-AF65-F5344CB8AC3E}">
        <p14:creationId xmlns:p14="http://schemas.microsoft.com/office/powerpoint/2010/main" val="34276515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9E80-8EF9-6BE7-C56F-65856A494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2455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/>
              <a:t>Impact of combining SOC + </a:t>
            </a:r>
            <a:r>
              <a:rPr lang="en-US" sz="6000" b="1" dirty="0" err="1"/>
              <a:t>DDRi</a:t>
            </a:r>
            <a:r>
              <a:rPr lang="en-US" sz="6000" b="1" dirty="0"/>
              <a:t> with </a:t>
            </a:r>
            <a:r>
              <a:rPr lang="en-US" sz="6000" b="1" dirty="0">
                <a:solidFill>
                  <a:srgbClr val="9900CC"/>
                </a:solidFill>
              </a:rPr>
              <a:t>immune checkpoint blockade </a:t>
            </a:r>
            <a:r>
              <a:rPr lang="en-US" sz="6000" b="1" dirty="0"/>
              <a:t>in H3.3 G34R pediatric HGG</a:t>
            </a:r>
          </a:p>
        </p:txBody>
      </p:sp>
    </p:spTree>
    <p:extLst>
      <p:ext uri="{BB962C8B-B14F-4D97-AF65-F5344CB8AC3E}">
        <p14:creationId xmlns:p14="http://schemas.microsoft.com/office/powerpoint/2010/main" val="21054914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2214E03-DECF-458F-B581-46D7114784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140" y="822008"/>
            <a:ext cx="5499100" cy="2546360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4B9AFCC5-33AB-44E4-8267-8A802C4A2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644" y="127000"/>
            <a:ext cx="107956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l-GR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PD-L1 therapy increases the efficacy of DDRi + RT in G34-mutant pHGG</a:t>
            </a:r>
            <a:endParaRPr lang="en-US" altLang="en-US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2B9A2D-EBAA-4A34-B3EF-90A3BB177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280" y="3594847"/>
            <a:ext cx="6934200" cy="326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968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21638864-BC27-408E-AA59-147512114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040" y="137962"/>
            <a:ext cx="116179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Conclusion I</a:t>
            </a:r>
            <a:endParaRPr lang="en-US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2CB961-232C-4140-AD52-C1A34A6C7F62}"/>
              </a:ext>
            </a:extLst>
          </p:cNvPr>
          <p:cNvSpPr txBox="1"/>
          <p:nvPr/>
        </p:nvSpPr>
        <p:spPr>
          <a:xfrm>
            <a:off x="231034" y="1278786"/>
            <a:ext cx="11617960" cy="7104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DNA repair defects and genomic instability are </a:t>
            </a:r>
            <a:r>
              <a:rPr lang="en-US" sz="3200" b="1" dirty="0"/>
              <a:t>molecular vulnerabilities</a:t>
            </a:r>
            <a:r>
              <a:rPr lang="en-US" sz="3200" dirty="0"/>
              <a:t> of </a:t>
            </a:r>
            <a:r>
              <a:rPr lang="en-US" sz="3200" b="1" dirty="0"/>
              <a:t>G34-mutant pHGG</a:t>
            </a:r>
            <a:r>
              <a:rPr lang="en-US" sz="3200" dirty="0"/>
              <a:t> that can be pharmacologically </a:t>
            </a:r>
            <a:r>
              <a:rPr lang="en-US" sz="3200" b="1" dirty="0"/>
              <a:t>targeted</a:t>
            </a:r>
            <a:r>
              <a:rPr lang="en-US" sz="3200" dirty="0"/>
              <a:t>.</a:t>
            </a:r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3200" b="1" dirty="0"/>
              <a:t>PARP inhibition </a:t>
            </a:r>
            <a:r>
              <a:rPr lang="en-US" sz="3200" dirty="0"/>
              <a:t>or </a:t>
            </a:r>
            <a:r>
              <a:rPr lang="en-US" sz="3200" b="1" dirty="0"/>
              <a:t>cell cycle checkpoint </a:t>
            </a:r>
            <a:r>
              <a:rPr lang="en-US" sz="3200" dirty="0"/>
              <a:t>inhibition combined with RT exhibits </a:t>
            </a:r>
            <a:r>
              <a:rPr lang="en-US" sz="3200" b="1" dirty="0"/>
              <a:t>high efficacy </a:t>
            </a:r>
            <a:r>
              <a:rPr lang="en-US" sz="3200" dirty="0"/>
              <a:t>in preclinical models of G34-mutant </a:t>
            </a:r>
            <a:r>
              <a:rPr lang="en-US" sz="3200" dirty="0" err="1"/>
              <a:t>pHGG</a:t>
            </a:r>
            <a:r>
              <a:rPr lang="en-US" sz="3200" dirty="0"/>
              <a:t>.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endParaRPr lang="en-US" sz="1000" dirty="0"/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The RT + DDRi treatments are </a:t>
            </a:r>
            <a:r>
              <a:rPr lang="en-US" sz="3200" b="1" dirty="0"/>
              <a:t>not efficient in CD8-KO</a:t>
            </a:r>
            <a:r>
              <a:rPr lang="en-US" sz="3200" dirty="0"/>
              <a:t> models, indicating a prominent role of the </a:t>
            </a:r>
            <a:r>
              <a:rPr lang="en-US" sz="3200" b="1" dirty="0"/>
              <a:t>adaptive immune system</a:t>
            </a:r>
            <a:r>
              <a:rPr lang="en-US" sz="3200" dirty="0"/>
              <a:t>. This highlights the importance of performing preclinical testing in immunocompetent models.</a:t>
            </a:r>
          </a:p>
          <a:p>
            <a:pPr algn="just">
              <a:spcBef>
                <a:spcPts val="225"/>
              </a:spcBef>
              <a:spcAft>
                <a:spcPts val="225"/>
              </a:spcAft>
            </a:pPr>
            <a:endParaRPr lang="en-US" sz="2400" dirty="0"/>
          </a:p>
          <a:p>
            <a:pPr marL="214313" indent="-214313" algn="just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14313" indent="-214313" algn="just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14313" indent="-214313" algn="just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6499204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21638864-BC27-408E-AA59-147512114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040" y="455203"/>
            <a:ext cx="1161796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Conclusion II</a:t>
            </a:r>
            <a:endParaRPr lang="en-US" altLang="en-US" sz="4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2CB961-232C-4140-AD52-C1A34A6C7F62}"/>
              </a:ext>
            </a:extLst>
          </p:cNvPr>
          <p:cNvSpPr txBox="1"/>
          <p:nvPr/>
        </p:nvSpPr>
        <p:spPr>
          <a:xfrm>
            <a:off x="287020" y="1502718"/>
            <a:ext cx="11617960" cy="681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G34R/V-mediated genomic instability increases the efficacy of RT and DDRi treatments by inducing </a:t>
            </a:r>
            <a:r>
              <a:rPr lang="en-US" sz="3600" dirty="0" err="1"/>
              <a:t>cGAS</a:t>
            </a:r>
            <a:r>
              <a:rPr lang="en-US" sz="3600" dirty="0"/>
              <a:t>-STING activation, which elicits innate-immune mechanisms. </a:t>
            </a:r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3600" dirty="0" err="1"/>
              <a:t>cGAS</a:t>
            </a:r>
            <a:r>
              <a:rPr lang="en-US" sz="3600" dirty="0"/>
              <a:t>-STING pathway activation mediates the extended survival in H3.3-G34R </a:t>
            </a:r>
            <a:r>
              <a:rPr lang="en-US" sz="3600" dirty="0" err="1"/>
              <a:t>pHGG</a:t>
            </a:r>
            <a:r>
              <a:rPr lang="en-US" sz="3600" dirty="0"/>
              <a:t>-bearing mice.</a:t>
            </a:r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3600" dirty="0" err="1"/>
              <a:t>cGAS</a:t>
            </a:r>
            <a:r>
              <a:rPr lang="en-US" sz="3600" dirty="0"/>
              <a:t>-STING inhibition blocks the efficacy of RT + </a:t>
            </a:r>
            <a:r>
              <a:rPr lang="en-US" sz="3600" dirty="0" err="1"/>
              <a:t>DDRi</a:t>
            </a:r>
            <a:r>
              <a:rPr lang="en-US" sz="3600" dirty="0"/>
              <a:t>. </a:t>
            </a:r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STING agonists are promising candidates for G34-mutant HGG</a:t>
            </a:r>
            <a:r>
              <a:rPr lang="en-US" sz="3200" dirty="0"/>
              <a:t>.</a:t>
            </a:r>
          </a:p>
          <a:p>
            <a:pPr marL="214313" indent="-214313" algn="just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14313" indent="-214313" algn="just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14313" indent="-214313" algn="just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14313" indent="-214313" algn="just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8444562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21638864-BC27-408E-AA59-147512114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392" y="464535"/>
            <a:ext cx="116179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Conclusion III</a:t>
            </a:r>
            <a:endParaRPr lang="en-US" altLang="en-US" sz="4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2CB961-232C-4140-AD52-C1A34A6C7F62}"/>
              </a:ext>
            </a:extLst>
          </p:cNvPr>
          <p:cNvSpPr txBox="1"/>
          <p:nvPr/>
        </p:nvSpPr>
        <p:spPr>
          <a:xfrm>
            <a:off x="109737" y="1717326"/>
            <a:ext cx="11617960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5400" b="1" dirty="0"/>
              <a:t>The combination of </a:t>
            </a:r>
            <a:r>
              <a:rPr lang="en-US" sz="5400" b="1" dirty="0">
                <a:solidFill>
                  <a:srgbClr val="FF0000"/>
                </a:solidFill>
              </a:rPr>
              <a:t>immunotherapies </a:t>
            </a:r>
            <a:r>
              <a:rPr lang="en-US" sz="5400" b="1" dirty="0"/>
              <a:t>with treatments exploiting </a:t>
            </a:r>
            <a:r>
              <a:rPr lang="en-US" sz="5400" b="1" dirty="0">
                <a:solidFill>
                  <a:srgbClr val="00B0F0"/>
                </a:solidFill>
              </a:rPr>
              <a:t>DNA repair defects</a:t>
            </a:r>
            <a:r>
              <a:rPr lang="en-US" sz="5400" b="1" dirty="0">
                <a:solidFill>
                  <a:srgbClr val="FF0000"/>
                </a:solidFill>
              </a:rPr>
              <a:t> </a:t>
            </a:r>
            <a:r>
              <a:rPr lang="en-US" sz="5400" b="1" dirty="0"/>
              <a:t>and</a:t>
            </a:r>
            <a:r>
              <a:rPr lang="en-US" sz="5400" b="1" dirty="0">
                <a:solidFill>
                  <a:srgbClr val="FF0000"/>
                </a:solidFill>
              </a:rPr>
              <a:t> </a:t>
            </a:r>
            <a:r>
              <a:rPr lang="en-US" sz="5400" b="1" dirty="0">
                <a:solidFill>
                  <a:srgbClr val="00B0F0"/>
                </a:solidFill>
              </a:rPr>
              <a:t>genomic instability  </a:t>
            </a:r>
            <a:r>
              <a:rPr lang="en-US" sz="5400" b="1" dirty="0"/>
              <a:t>emerge as potential therapies for H3.3-G34R/V HGG. </a:t>
            </a:r>
          </a:p>
          <a:p>
            <a:pPr marL="214313" indent="-214313" algn="just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14313" indent="-214313" algn="just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14313" indent="-214313" algn="just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14313" indent="-214313" algn="just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992595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6EEAD6-B99B-4593-A60E-6B3BD022B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7114" y="52654"/>
            <a:ext cx="6117772" cy="23196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A09900-1B6D-4386-B6AD-09935C12DCE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34457" y="416205"/>
            <a:ext cx="3577771" cy="15925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6714C9-8E4E-4243-BFAF-9F6668F7B32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3480" y="1256618"/>
            <a:ext cx="1966974" cy="26939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51A8AB-E9A7-45E8-9152-C2B1807657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57783" y="337006"/>
            <a:ext cx="1578428" cy="11051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05DB5D-AD77-47EA-AF53-85641976838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61779" y="337006"/>
            <a:ext cx="4051332" cy="33434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B594C4-608B-4745-AC86-DA53F485E13F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0454" y="2430781"/>
            <a:ext cx="4922560" cy="13616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30A7CC-B99B-40F5-B924-A4241F2A4A9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633"/>
          <a:stretch/>
        </p:blipFill>
        <p:spPr>
          <a:xfrm>
            <a:off x="2661797" y="3606800"/>
            <a:ext cx="2426355" cy="12957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4D3DDF6-694A-41F6-8F3F-4D9EC6136754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4456" y="4388026"/>
            <a:ext cx="2575998" cy="152514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E286041-F3DB-4014-81B1-CABB6ADB76E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15"/>
          <a:stretch/>
        </p:blipFill>
        <p:spPr>
          <a:xfrm>
            <a:off x="646792" y="5934076"/>
            <a:ext cx="2876550" cy="2412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7E62094-6BD1-450F-A77B-7580434623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27828" y="6230511"/>
            <a:ext cx="3728801" cy="63677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BB77E2F-4B48-4C8D-B0B8-2C9D69BBF6B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786"/>
          <a:stretch/>
        </p:blipFill>
        <p:spPr>
          <a:xfrm>
            <a:off x="4357800" y="3667915"/>
            <a:ext cx="1903979" cy="194321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A9E0C99-A4A9-4FEB-8090-02EF6B832BD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03014" y="3980661"/>
            <a:ext cx="3559765" cy="233986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03D9248-93CB-44BC-94A0-3D488A4887A8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1536" y="5905576"/>
            <a:ext cx="263071" cy="26560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6AF3AB4-2BF6-41AF-82BA-71049D5C4A68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3350" y="6200777"/>
            <a:ext cx="263071" cy="26560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8FF84F9-0016-4213-9016-C8581228EE00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3350" y="6495978"/>
            <a:ext cx="263071" cy="26560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D442F22-5008-4026-A69E-F5A053DFBE0B}"/>
              </a:ext>
            </a:extLst>
          </p:cNvPr>
          <p:cNvSpPr txBox="1"/>
          <p:nvPr/>
        </p:nvSpPr>
        <p:spPr>
          <a:xfrm>
            <a:off x="9287698" y="5852265"/>
            <a:ext cx="2448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Radiation therapy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35B65E2-2D97-4FF3-B693-2E72D1B9E237}"/>
              </a:ext>
            </a:extLst>
          </p:cNvPr>
          <p:cNvSpPr txBox="1"/>
          <p:nvPr/>
        </p:nvSpPr>
        <p:spPr>
          <a:xfrm>
            <a:off x="9287698" y="6165464"/>
            <a:ext cx="3353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DDR inhibitors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F25E63-9AED-445A-998D-62571C483AFE}"/>
              </a:ext>
            </a:extLst>
          </p:cNvPr>
          <p:cNvSpPr txBox="1"/>
          <p:nvPr/>
        </p:nvSpPr>
        <p:spPr>
          <a:xfrm>
            <a:off x="9287698" y="6453391"/>
            <a:ext cx="3353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STING agonists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372CCF2-D670-4D44-A697-348F8107979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22273" y="5854731"/>
            <a:ext cx="1583799" cy="47236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81A82422-561D-4E41-8079-81705F4CD482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2010"/>
          <a:stretch/>
        </p:blipFill>
        <p:spPr>
          <a:xfrm>
            <a:off x="5266037" y="5517820"/>
            <a:ext cx="3659296" cy="113458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9F91468-23B1-43AF-912D-0A0991FDD4AA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4"/>
          <a:stretch/>
        </p:blipFill>
        <p:spPr>
          <a:xfrm>
            <a:off x="4982199" y="6269757"/>
            <a:ext cx="3929533" cy="58642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3CFEE90C-C399-49D9-AA69-D018E128A6B3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4492" t="28533"/>
          <a:stretch/>
        </p:blipFill>
        <p:spPr>
          <a:xfrm>
            <a:off x="8286250" y="5877500"/>
            <a:ext cx="625482" cy="419100"/>
          </a:xfrm>
          <a:prstGeom prst="rect">
            <a:avLst/>
          </a:prstGeom>
        </p:spPr>
      </p:pic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8636FA81-5A0B-4B12-8F19-74EC2631B186}"/>
              </a:ext>
            </a:extLst>
          </p:cNvPr>
          <p:cNvCxnSpPr>
            <a:cxnSpLocks/>
            <a:endCxn id="47" idx="0"/>
          </p:cNvCxnSpPr>
          <p:nvPr/>
        </p:nvCxnSpPr>
        <p:spPr>
          <a:xfrm rot="16200000" flipH="1">
            <a:off x="5893312" y="4315446"/>
            <a:ext cx="1849905" cy="554842"/>
          </a:xfrm>
          <a:prstGeom prst="bentConnector3">
            <a:avLst/>
          </a:prstGeom>
          <a:ln w="25400">
            <a:solidFill>
              <a:srgbClr val="9A0000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211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53213A-2F0D-490F-6407-E6382339F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563" y="0"/>
            <a:ext cx="507887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8AB43D-0398-17BA-1D49-F7D1AF798AD1}"/>
              </a:ext>
            </a:extLst>
          </p:cNvPr>
          <p:cNvSpPr txBox="1"/>
          <p:nvPr/>
        </p:nvSpPr>
        <p:spPr>
          <a:xfrm>
            <a:off x="406407" y="1699491"/>
            <a:ext cx="30387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After 6 years, of work, including one year of revisions, this paper was finally accepted for publication in the </a:t>
            </a:r>
            <a:r>
              <a:rPr lang="en-US" sz="2800" b="1" i="1" dirty="0"/>
              <a:t>Journal of Clinical Investigation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FFA04F-BBD6-7961-0652-7F2EEC004DFE}"/>
              </a:ext>
            </a:extLst>
          </p:cNvPr>
          <p:cNvSpPr txBox="1"/>
          <p:nvPr/>
        </p:nvSpPr>
        <p:spPr>
          <a:xfrm>
            <a:off x="9319504" y="5578765"/>
            <a:ext cx="3639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Credit for cover art: </a:t>
            </a:r>
          </a:p>
          <a:p>
            <a:r>
              <a:rPr lang="en-US" dirty="0"/>
              <a:t>Ella Maru Studio https://www.scientific-illustrations.com/</a:t>
            </a:r>
          </a:p>
        </p:txBody>
      </p:sp>
    </p:spTree>
    <p:extLst>
      <p:ext uri="{BB962C8B-B14F-4D97-AF65-F5344CB8AC3E}">
        <p14:creationId xmlns:p14="http://schemas.microsoft.com/office/powerpoint/2010/main" val="26005003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447800" y="1547201"/>
            <a:ext cx="989241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Laboratory of Brain Tumor Biology and Therapeutics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University of Michigan Medical School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06537" y="3163459"/>
            <a:ext cx="4216933" cy="4789003"/>
            <a:chOff x="371714" y="2882438"/>
            <a:chExt cx="4852028" cy="6285955"/>
          </a:xfrm>
        </p:grpSpPr>
        <p:sp>
          <p:nvSpPr>
            <p:cNvPr id="7" name="TextBox 6"/>
            <p:cNvSpPr txBox="1"/>
            <p:nvPr/>
          </p:nvSpPr>
          <p:spPr>
            <a:xfrm>
              <a:off x="371714" y="3170464"/>
              <a:ext cx="2470481" cy="40236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Santiago Haase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Andrea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Comba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Claire Tronrud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Anzar</a:t>
              </a:r>
              <a:r>
                <a:rPr lang="en-US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Mujeeb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Kaushik </a:t>
              </a:r>
              <a:r>
                <a:rPr lang="en-US" sz="140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Benerjee</a:t>
              </a:r>
              <a:endPara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Molly West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Felipe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Nuñez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Andrea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Comba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56741" y="2882438"/>
              <a:ext cx="2667001" cy="62859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Stephen Carney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Marcus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Barissi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Maria Luisa Varela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Emily Brumley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Caitlin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Alindogan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Justin Dreyer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Sarah Thompson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Maria B. G Fabiani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Clifford Abel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sz="8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Lab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Brandon L. McClellan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Faisal Syed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Rohit Thalla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Ali Dabaja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Marta Edwards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Melissa Lay</a:t>
              </a: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72415" y="2417310"/>
            <a:ext cx="3945286" cy="535933"/>
            <a:chOff x="573960" y="2299905"/>
            <a:chExt cx="3973018" cy="714578"/>
          </a:xfrm>
        </p:grpSpPr>
        <p:sp>
          <p:nvSpPr>
            <p:cNvPr id="16" name="Rectangle 15"/>
            <p:cNvSpPr/>
            <p:nvPr/>
          </p:nvSpPr>
          <p:spPr>
            <a:xfrm>
              <a:off x="2248174" y="2628736"/>
              <a:ext cx="2298804" cy="3857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6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Pedro Lowenstein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477533" y="2299905"/>
              <a:ext cx="2403971" cy="3857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57175" indent="-257175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6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Principal Investigators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73960" y="2628736"/>
              <a:ext cx="1644618" cy="3857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88106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6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Maria Castro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9460" y="5206431"/>
            <a:ext cx="5423611" cy="1761705"/>
            <a:chOff x="180156" y="4948454"/>
            <a:chExt cx="5996391" cy="1783559"/>
          </a:xfrm>
        </p:grpSpPr>
        <p:sp>
          <p:nvSpPr>
            <p:cNvPr id="20" name="Rectangle 19"/>
            <p:cNvSpPr/>
            <p:nvPr/>
          </p:nvSpPr>
          <p:spPr>
            <a:xfrm>
              <a:off x="180156" y="5180273"/>
              <a:ext cx="5996391" cy="15517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57175" indent="-169069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Josh Welch </a:t>
              </a:r>
            </a:p>
            <a:p>
              <a:pPr marL="257175" indent="-169069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Visweswaran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Ravikumar</a:t>
              </a:r>
            </a:p>
            <a:p>
              <a:pPr marL="257175" indent="-169069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Carl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Koschmann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57175" indent="-169069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Ángel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M.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Carcaboso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57175" indent="-169069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Maria Vinci</a:t>
              </a:r>
            </a:p>
            <a:p>
              <a:pPr marL="257175" indent="-169069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Arvind Rao</a:t>
              </a:r>
            </a:p>
            <a:p>
              <a:pPr marL="257175" indent="-169069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Jennifer S. Yu</a:t>
              </a:r>
            </a:p>
            <a:p>
              <a:pPr marL="257175" indent="-169069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35456" y="4948454"/>
              <a:ext cx="1490854" cy="2679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57175" indent="-257175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Collaborators</a:t>
              </a: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875" y="237524"/>
            <a:ext cx="12271939" cy="132791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0" y="247171"/>
            <a:ext cx="1527175" cy="1304865"/>
          </a:xfrm>
          <a:prstGeom prst="rect">
            <a:avLst/>
          </a:prstGeom>
        </p:spPr>
      </p:pic>
      <p:pic>
        <p:nvPicPr>
          <p:cNvPr id="29" name="Picture 2" descr="http://upload.wikimedia.org/wikipedia/en/b/b8/Umichigan_color_se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6950" y="29361"/>
            <a:ext cx="1850447" cy="178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AutoShape 2" descr="data:image/jpeg;base64,/9j/4AAQSkZJRgABAQAAAQABAAD/2wBDABALDA4MChAODQ4SERATGCgaGBYWGDEjJR0oOjM9PDkzODdASFxOQERXRTc4UG1RV19iZ2hnPk1xeXBkeFxlZ2P/2wBDARESEhgVGC8aGi9jQjhCY2NjY2NjY2NjY2NjY2NjY2NjY2NjY2NjY2NjY2NjY2NjY2NjY2NjY2NjY2NjY2NjY2P/wAARCAMlA+gDASIAAhEBAxEB/8QAGwAAAQUBAQAAAAAAAAAAAAAAAwABAgQFBgf/xABKEAACAQIEBAMECAQEBQMCBgMBAgADEQQSITEFQVFhEyJxMoGRoQYUI0JSscHRM2Jy4RUkNPBDU4KS8SVjohY1JkRUc4OyB8LS/8QAGgEAAwEBAQEAAAAAAAAAAAAAAAECAwQFBv/EAC0RAQEAAgICAQQCAQQCAwEAAAABAhEDIRIxQQQiMlETYXEUM0LwI4EFUrHB/9oADAMBAAIRAxEAPwDnivlN9xveS9ojldQYSuUz3Xe3ODB8qtyBImLto4ptU2bzL13h6ZdvLV5ggE85VouMwuexMt1CVAzk6ayKIp1KZymoGuJb4QzCsMuhB0Mq1yRUZeRO0WEr/V64flsY/cE9u54dW8SlUXmr/nrLSqVFib95jcFxKVMS6q4OdL+8f+ZtVQRSFQH2b3HWc+lVNc7X2y298C4OYZTY89Iai48O2lmGkFfS41hUz2sURYk306SWIH2LBTY2veZ6Y29V0B0yBgZaTELUS5GvePabjd7Rw+MUrZxYiF+vIAbKf3ma4y12A9ktr6SYQqoDHMx6Rbq/48aJWqGtqAbCVyLkga8/dCuGRFYm29wBoZXBIdyHsMpG2xiXP6FADP6C8gQqsV2Y6kSWE876kG4uITEUwr5hzjGwhKXFU8TBOO0v28oMr4tc1Bx2iDnK1fHEUxQohqbIpDBedusVOtxKpoaFM5hl1FtenrEKeKqUaa0K/hIpZG153uI1TC48szNjKa3P3XsB+01mkGzcUK5TTTJ7Ow8phP8A1dSEKoGvobDXTaBbCVAlzxHy72za/nGOEAYB+JrlItfMTb1h0XayqcUa4LU1Ya20j+FxFgM1VAG03GkqihhPKH4ib2t190mEwCqc2IdjyFz5TzhoLNRMYFL1McoYEggW0jWxC3zcTQkaWvcGVy3DBZitZ25jlEGwCm9PC1attRfp0hoDBWViH4ugIHI3jWoXGfirsv3rHUSNPws58HhbNzBcwgNZycvCkfpzCmIw1OEBN+I1vcNoxbA5b/WMS5I5X0MsXxopCqcDh1yi9yBsO0qHiuIsCq0l0sLIIBocFZDQ4qqFyoem6l97d/hOiW1anazDQG4nNcExdbF4zGLXYMzYU2sLbH+838JUulHS4Ki9pOX5HPRlpqbWeoLXEsOQ4VTmGu4j06YCN3Yj5yI0ZexEmmdaak6VKgj06exDNa99TvJtfMP9iSG0QVzkB9uoNekkjDN/Ec9iIfkJEE3IJ+cCQdSgv4ja87XksrBDdz1vaPnAAPIwVKqTQZybkEiASBLG2ctvpltLVPVFPaVVdman0N7iWqP8NfSVE5CCM48hkgImHllM3J4nC06uHolxcqzAdtZYCqQL0hY95WxlapSw9RQvmTEMtudrm0bhaf8Ap71nSq1RK4Sw76yvHKxt5SIcPwqJxrD0zQIy1gQQdOs6ChX+sYzE1Q2ZWYhfQaTEKvhONo4o1c1NjYWtfym35zV4LhnXCmqTpdkI/WVZl46Rlry2sNiEDstjddDB1qqmkbXGkocXxOIwbq+HZR4lQqbrfkJDhmLxnEMYMJXqoVdWPlQDaYzHat6W85FFX1LW2BtLKWNNdbkiKlhWqYapUOjUhYKedusFj8QvD8Ph6xplgUFwOpjvHZN0ect1CqC2sjlYC5UgdSJmN9IalWqqUsOiqSFJffUzV4VjanEeIYjB4mmgSgDYrubG0MMJldHlbjN1EWJsCL+smEPb4iU8Bw6hiPpHjaFZS1OkLqt7X9ZvLwbh63thl95M3n0+PzWWXNIzcoG7oP8AqEa9Mb1af/cJsDhmCXbDU/8Ati/w7B3v9Wpf9sr+DD9p/n/pj56I3r0h/wBUia+HAucRS/7pt/4fg/8A9LS/7BJjB4ZRYYekB/QIfwYD+e/pzjcQwi711gzxbAj/AI3yMzeOU0o8TrCkoVVbQDlMwqCdpy8uEwy1HVh9026P/GcCP+Kx/wCmN/jmCH3nP/TOcKDoI2UdJivxdF/j2C/9w+6MfpDhB9yqfcJz+UW2EiVEB4x0B+keFG1Kp8pE/SXDjahUPvEwLCK0fQ8W7/8AU1Hlhn/7oTDfSBcRVyLhyvctOeIh+F640iOSVNmo7CjU8YG62tJ+Eh3F4LCCyt6yxKvV0iFRQU3+y8hawJEB9LadQYCi9GrUplXsSjkEgiWqQJqqAbG4kPpMA2BRcxUl9LAHlOjh/G7R75cY4Cu2IzANiKzAnnUJhOEqz8ZwKszEGul7nvCYikQ6+e+9tLSXCEYcawJzX+3XlK627eXDWN09OiiinQ8U8aPIm99NoByn0sp58ah3tT/Uzl6tKdZ9J0qnGKabUiCmoa9xOYqpXB/4PzmOXt7f0/8AtRnFPJVPdp6xw4ZeHYVelJR8hPLmpVBTZbqxYk39Z6jgUq08FQSsV8RUAbLte0rBx/WTWliPG1tG81+Vpo4Dxc4xzdoyl8xzAAcrGIJxRRRgooooAooooBExo5jCZ32aUUrviDTYh6T2vuBcSVTFUqTWdrHfYy9wao0UC2KoqwUtY77R2xFJWys4B6Q8oNUWKBbFUEALVFUHUXO8cYikVDCotjoDeG4NUWKQFamxsHUnsZE16QNs4huDVFnJcfYVOJVADfKAvy2nVNWpp7Tgc9TacbxbFJWx+IIdbK1jcgaSc8pp2/Q4/wDk2yaqgAtueVuUrOuW+vPaWqjpofEQ++VXZAfbT4zF69BYfvpAVtKL9YdnQC+dfjK+IYeEoUqS+pAN7COMcvRUlVcONBc9tZAjaEJQIi51uBrrtIFk1uy/GNnqSIEbmRtyt75Mshvdx8ZEsv4h8Y03SFpCmPtGJ5AwhdbHzAwdJlAbMQCdo4zys2e0aPmX8QjF1HO8Y6NaK0WdeZjZ16wTuI1OUlI3BcX2kmdSTrBM1s1oo2dYoDcaZueXxit5WG2xEtVQjU7nQjpKqjzW6giZyoTpJmqBdADrNWsorYEvTbz09x1ExgxsNZcwNYiplvqeuxiynyUArnM6sDushTQtcAXJ5XhMQmQlRsjEAxmUGirWty0j30B+C1mocXw2pAL5D7xadpTrsfs31DAicCr5aiVgbFGViPQ7zumNqhtsdfjM+T2rHtBcR4GIo018w0BB5C9gZfQCkSpa9jzPWZ9RVZ8wUZhz+cNSo1q1c1KjWpsoXKO0zOxFalLPSLAhmZlFh0J0ML4LKrOpNtLC/eWloUzlOUeU3HrE5GS/I9o0+X6VCniEKoII0liiScgZdTf5QqG66DUi9+sZNaxPIC0BctqPEq3g+FTKk+LUyA9NLyiKhZEUAq7AOe2tiJe4kgerSPOm+aVhTfwW28bKwBB76Q6VPQlCpbG0bC2uvoQRLuIXzAH1EzvDZq1MqQGBXnyB1mrWuVJy3NjtAr7Vgv2cBWW6sOolpBdLdzA1RtJU47iCEUao/BVB9xH7iZZHWbvEKV6mJp2Pmp3Ft7g3mU1HKBenU94tNsLNMsvasRptL6Nw4U6ZNOoXy+cDYntAnD1DTDjDvlJsCecImBxZ0GEbTe8u6TBxisBSc+FhGdbW8x59ZNMfRsQMHTY8i3LSCHDsXcXSmmtrlhCLgWRgKmJopc20N7aXk6n7Vuif4lUAumGoq2xOS94z8RxZ9nLTPYARvCwQAz41mbnkWIfUAfLTxNboBoDFqH2G2OxjG7Yi3PS0F9Yqm98S3m1NidZepUwTelwgsOrsYQJjApIwuEojQ+a14dDtmZmfTPUe3LUwiYWs/sYesx/pl/xMQGy1OJYelpfyCCatRZfPxDE1SR9wWhshuB4eth+L0Gq0Si1qdRASd/Lf9J0NCgKODpFTfxKWYnoZzeB8FOKYKpRoYlQK4BqVTpYgj43M6pGC4HDKfu1HQ+maF72N6sToH/LU23vcN8ZAArub65vjHw96dE021teRpgrSGY31I+cxq4LUJAa5j0x5Q2t7R6qZ6dReZg6Kt9mb6ZNR3hoJixpEga2gQxddgG/OFp3ta3IiCQNlbS29vjAzub01Pf8ASQp6U7XOpvaQqOVTIQ17Kdr8zGVnJAyMovbMRpFo06P1g1KZZVCjfXvNSkPL7z+cz6TkrVGYAlBsveaFK92ub+aaY6ZZiCOdohE3smVGVcr9JX8PidWnewJRxbe+W1/lK+AxKrhKVMPVes+ID1AD7IU6fGb/ABOlSPEKTtSVmamBmK30vLOEw9JKVZ1poultF3ms5Jc7jpfrCWs76RLbiFNkoszGn5nF+ukucFDUuFlXBUmq2hkOMljWoEE2ZNh6y5RTLgwerE/GT5252Fr7IwePi9Fe1Yf/ANYH6PkLxukTtlf8pZ46v+XJ6VEPyMpcI04rS7q4/wDiZlj7jS/jXVuoIxijmoPymTxtM/DKB38gm0qg3b8dIX/375lcQGbhVD+kidPJ6YcV+5xyeWoD0YH5idRwHT6ScQHUE/MTmG0ZvWdNwY5fpPih+JD/AP6zl4b9zr5p9o/DvL9L8eOtP9ROhnPYUZfplie9L9p0M73BkeKKKCSjR40A4X6RD/1Wv6/oJlETY+kmnFa3u/ITJInD9RfuelxfjECJECEIkbTlamtpIkQltJEjWBoWitJW1itGSBEPwof+oj0EERLHCR/nxNMKjP067DjRvWFtB0B5W9YWVl7ZT0nhx9unrAfSZrUaI6sfyljD6V1J2lL6UsbYZRrqx/Kb8X4UuP8A38XL4kXZT3P5R+FL/wCs4L/95YqvtJ7/AMoThQ/9awX/AO6PyMI9Lm/CvQ4oohOp8+UUUaAcxx9r49h0UCYVYbzY401+I1uxH5TKqazDL29/gmuLFScAHXa49wvPTlIKi21p5sFzVqYte7qLe8T0kbCVh7cH13uJRoopq88owiJgxVU1Cn3rX90m2SnoWKNePHvZHijRRg8aKKARMQjOdIl2Ewt+5ScREYR5tEmsN7RZQTewvHijBiqtuAfUSJo02XKUUjpaTigAxQpLfLTUXFjYbiRp4ShTbMlJVI5gQ0UWj3Vevg8PXOarTDN1nFcTweBrYuqwovYMQB4hndVmyUXYm1lJnC1CWJY8ze8jO6eh9Bj5W2s9sBg/+SR/1m5gHwmHF7Uj/wB00G52BldwDeZbep4xnthqP/L/APlA1qVOmoZVsb23l5xuTsPnKmJ1KAHS8crLLGSJtRp+CCyKTe1/dAGjT/AJZcWpoNhqYIxpuMANJPwCMaSfhEKdrRiN+dtI9ouMB8NB90Rii/hEKRoJEiG0+MDNNekbIv4RCWuLxjtGnxgeRegjZFHIQlo0ZeMBcDQASbKM2wiAzVgpjncwRIjlHQRSUUD1GrmVh59D02giLEEcjeHqPWo4mrRYqCjFfZHIyJxFXLpUbTXSZRiD4TlyArHXpDU8NiMwK0ah/wCgwT1KjrbO97b5jOywtU4zA4aoX/iIpPrsYsstCTbmjgsWxYHD1ACAQTp+ch9QxK0yrIi2P3qigW+MDiEK1WRrkoxXU32kXQMim2o0OnWE2dkGpcNrV38JKuHLtsBVBM62nmFGkKls601DW6gazjsDU+r47D1tgtRb+h0/WdkRlJHQ2k8mzxIfxV7/AKS7Se+UW5yjmC1aZP4rSFPEmrm8A60632nfTl8Jno61kawPoY5YeGbaaaQYyqqhvvaD3xi32ZKWJAtblGz0OGGQGNsS5ldSSCOUk5JXW8Wz8VPHOod6jmyqLknkJGk6mmr5gAxKA9zqJDGUvEWqATd0K25SbU1+qLTtYUyj3H5QWiLopOzWuBNMtcEX3mfVzPUJAsLgA9usPRZmw6VHGVja4gVEpXyG4sbwVUaehkqZYM4brpGqaqYg5/HZqXEkdBdrkDvcSuG4ozkpSSmX1JI6estcZGSqlQbgg/OUquFpByK2P052JMqFUHp456OapjKdME3tmF9ecE6HU1uKjXy+S+o6xmThyDzPWqHnYWjB8CuXw8HUqHNfzNLiEWXhw9rEV6lxtbYyVN8DcClg69X+pucLSevp4PDaacwWW/5wpPEQ2WpWo4fNfTQaj8owdBiTl8DhyUxqLsN/W8m741bCri6OHsNltt7pXcUtTiOJPUPRLm8ZfqeYeFhK9dv5jpAz1Go5r1+KVHO1qYMgBg2J8OjisQeRJtLKJiwqmlw+jRHJqg/eOz4lf43EqNEE3Ip62+EQRp03JBo8JRQNb1Df85NquJRfPicJhbGxyAE/KV74MtZ8RisQ3RRa5h0psoz0OFKttQ9dunrAK2JxCKq1DxCtXqU6isqBLLfMNTOtbKMPX3vSxN/cwBnK4tq4wdelVxuGpjIb00Fyx3AvOloVc61xqPEp0aot6WMcKnWs7uXGgCuD00OnyMKzkUUsL5jaOiIhdAR52NvfvEqhQzatY7HlaY1otX0AvYkA3jWHl7SCu2mVC2g15R71TbyqovzN40pC4OwtcyLXvmB010tJX2voTIEjQD0tA0AMynW2m0i1tNzttIsoqOHFhYWtzvJ5gV1NgJKkVSxZi2199jNGg2ZTfr+kpoNSCBax/KW8Od7dB+UvFnyDiI7RCOdpbEKqqtVw5IBNrbSJqBKVRbg3qWNv99oqvl8BuhP5wDMDXxVM/crLYeq3mvxaX6ieJe9GgwF7rylpNcEneUKo8TBU1uQASLjfeaFK5wKW/CJOPdqsupJ/bA44P8u/9SH85n8M04rhu7W+KmaXHB9i/op/+Uy8CbcRwx/9xZj8tvh2eHYGlRPWn+0xWB/wWkCbkM4v/wBRmxhgVpYdWFjlImZWQLwuwUqBUfQ+pnVn+Lmw/Jx9UeZ50XCT/wDiZj+Knf8A+InP1v4jj1m7wo//AIionrRH/wDScfH1m7eX8P8A0u09Ppm/ej+gnQTnzp9M170v0nQT0Xn5fB4oooJNMvFcbo4bFeC9KoVBsz9PQc5qTA4vRQ4kltyRvKxkoYPHKvjcUxDbDNYe4CUDL3HECcWxKgWAb9BKRnl8/wCdenx/jDESAkzIjeYNCjHeTkbR6o2jzitH5xRGiRLHCP8AXe/9ZXaWOD/64dzNMPaM/TrqHst6wsrLXp0rhzYnXaFpVkrA5CdN7ia5e2E9LGHANZbjSZv0rKZ8OrU1Y2JueU08N/GEyPpW3+aoD+Qn5zfj/Cji/wB+OedKevkWE4UtOnxjBvlAtVG3vgmMs8H/APvWD/8A3P0MT0uX8L/h3yureywPoZISBpoTcoL9baxwvQmbyvASikWLAaLm9JDxkDZW8p76RZZdjTkeKvfiGIP85EoNLGPqL9dxBzKL1G3YdZTeog3dB/1CZV9Dx9YSJUBmxmHHWqv5iehjaed4KpTbiWFUOpJrLoG7z0QR43Veb9d+UPFGimnk4EazZKTt+FSZVpHNXSqdGamNOQ5wuNNsJW/oMz8NdcfXJYkKqKAeXlmOeXbTCbla4koGk1zDTbju4zs0UUUaXsjxjFGJk5U0Kh0jqdBA1WhFOgE57e12dCiKMI83xvSDxRoucvZHijRHaGweKNFDYVuKPk4diG/kM4l7Ab6zruPvl4VV/mIA+M49zrsAT3mWb1//AI+fZaGdR0gW3POHqAKSIFvZuRpM3eA47cpTrC+Ipr0F5dfUWEp1BfGW6LKjPMSroEFrWWCI1h69vENhoBawgDztv1gVRMiR+8mdNflI6j3xoQMiRp3kztImNJjv1Mj2kjGtaCUecjaTOvrGPONNDTWszC2gMe0VE+Rz10jmCZ6RijxQDe+kCeHxaqRoKoWoPUjX8pQA219oEWmx9J6d6uEcfeVkv6G/6zGGhHaZYXphTrdn1O/Mzpvo++bhRW/8KoR7jqJzBOVj2M6H6NN/qKQOjqGA7j/zFn6KXtV41Sy42qoUZXtUBtrqNZmUnZSxUkMBcHnpN/j6WpUa2W5F09OYmAn8YW0ubQxvSsj1LOC4tdhe42vOwpMuJwtOpuKtMH5TkEZndswGbsLC86TgD5+E01vrTZk+dx+cWc6LFZOHSmC63zDneTwOEWlTqFBqwtqeYhKiOyEU7X77SVGmRTs9R9dbA2Ame10VszeHmFylte8fCU/CpurMGOY7cr8pDwaXMFj3YmSXKucCmqhjqRziRpPm3raRaqLLcjvGuByGkYkAXgekAM9U5bbc45Wo4qoCi+U23MjTPnYxGqiVAS6i4I3hs0E8TLTzuC3sllFtfSGojLh2UsXIJFzvKn1mkqnz3s3IXk1xlPkCQbHXTlF5Q9VYXQi/MR21vKK49WZLAWBANjtyl07xTKX0LNMbjaXoA87GZpbBqykUXqMRc3Oh0mzxRL4U9jMyg+KbDURh6S6C2a2pMuIoKO7OThuHqDtqLyTrxNrkmnSUi19BpJumKN/GxiUxex83P3StUpYNG+1xVSqnML1lSpPUpVH/ANTxNb9A14IjhqHU165+F4kbBgHw8FUqm/3jp8paT68RajhqWHW2UFgB77mUA6WYoPqvDQrb531/OFqnGZWWtjqOHFrlVO490DiFIDNiOJZqgXRE1uehmeBddo9bJeqHBAgVsRicTl5DQelzBnFYWmfscChtzqEmVQCxsoJPQaw6YHEsAxpFF61CFHzj0BBxHFBQqOtMD8CgH4wFWrUrG9R2c9zDeBh6f8XFKT+Gkub57QmHwj4lS9GimUGxeq+l/SHQ7ZzrmUqBv0nXcOfPhsMTcGpgQPepEwcXSelSHh4palS/mSiNEFt7iavBft+H8OvqftqVzz3MVu+xpshLHOD97xB8LGTGgcn2b6++VKVbyBCCTlOw+XyloMPZ/GNPUTGtRKJcIAtrajX1hMx0JN9dvWQwrZqZPR2jgEqP+kxoI2DnMCbWtEdG8qjXr6xmaztfSNVYK6+trQMOq6pnu2UXA9YOq2WhUPMA6H3Q1RC9V7aWEkyALUJA05+6BpUsoqHNs1M6H0hsGwZRbXyDWV6BRXQqBfKfWHwjagHfL+sqVnlPa3H5Ro8pkrV28iDchjK+LrZOIOipuA7Hr5dIaol6r25/tBY5lXFAAjO6IfzEuXeNP1YQK1MEAwBOZiR75pUxlwlNR+ECYuHYsHAF2te45zcGlKmOen5R8V3scs1qMLjgtScfy/qJjYc5cVhz0dfzm1xvzUieqn9JhobPTPRl/OYX22x/F26nSmSRuRKGOUjBVB0qNLauBTpX51LD5wPEltgqtre1edeXeLlx6zcPXH2rzZ4abcdwZ/FRX/8AqZj1/wCM01cC1uK8MbrSQfIicOH5u/P8WnX8v0woHrTP5Gb857HHL9K8Geot8jOhnovOy+DxRRRpNKmPwlDE0s1bTILh77Sw9VEKh3VS2gubXmb9JcV9U4HiKi2uwCj3m0eO99FXMceueL4m/W/yEzzLvHHz8UxDAg3tqP6RKXKeZz/nXqcX4QjIjeTMYTnapU6gpPm8h02aSq4rxFK5aY/pWCBYViM5FMqLgA6nr7pKtUL0HC1HRyNwCSbToxnXty553y9BxRAWty0GkeY10z0i0t8DF8Y3b95UaXeBf6p/d+cvj9pz9NnFfxR6Sxw4eWp6j8pXxf8AGHpLPDdadT+oflNs/bCel+lcOCouZh/Sqp/nKJIYAU+YO95towRrnQTB+lDk8QpAHTwuR7zXD8VcM/8ALGGai97/ANJlvgrBuN4MAN/E6djKhJ8Tc+z+su8EN+NYX+o/kYnfy78K7zNJQGaFU6SpXh2aSkb3EZjB5rAwuQkcRihTqYms7UqZYubnIOsrVadLwqn2VPRSdEENUN3buxPzgK5vQq66ZTB7+MkxguAy08ZgyKQ8jIcqqCx9O87yniUZQWJQn7rixnEcIF+LYQb2a/wE7gEMLMAR3F5Py8762fdBb9IpXahSdgwzIQb3RiIxp1luUxF+iuv6iPbh0biL5MHVI6SvocQ7C173a3W0bEviKtNqdXD5QzABlbMpF9b9JXwrg161NRrVqNUUjmBYGRd1thNRq0Gu/uliU8NcNr0lrMJtx3UZZztKNIF42eO5J0JBu0YvpAu0m1eOJna8Kp1EqsbkesMG80yt7aWdLQOkcQaHSSBvNJWFSivrGBvHleRHjGKMdx6x+QSijRQ8gx/pM+XAIDfzVBt6GcqR5vN750X0orAHD0r66sR8pzoPm0He15OV29r6Ka4jVzdiQNLc9BAOP/N9IZ7Zjp7+sAxkusN5WojNjKh7gSyd5XwXmrO17eYkkRoy9nqnM5tcljpYQZtqAtha1oRrk6fKQOhjhUM7XtGtpJeovaQ6wQaROm/uk+YkY0o27c7RrSW51OkiY0mkKnsmT5yFU2SNN9EgtRsNSTERyBuecfUIg7XjWgUnRoo5igHZ8doGrgFdRc0qoPuOhnO1KJWoVZkUE82E6/F0RiMBiKO5dCB62uJxTuGs3MgGY8fbmyFNOlezVwCdNFJmxwOtSp4+lkZiPYPlsNdJi1XD+EwGp3hMLWanUJXSxzfDWVljuJdTxmkG4biVYkCmQ+gv2P5zls2GWsp+2YXHQTtMUoxFKoBqK9Ige8XE4R9AjG3mF9DtI4++lVYetSpVrijqDe7OT8ptcAxKv9aoKqrZg4Ci3aYGVHo53qFWIsABcEjr0l/gjGjxqmrDKatNk7HS4/KXlj0I6umTcntGNemmjOoI5SdEbTLqqy1XJq5FuTfoZyZ5eLSTa/8AXKY2zH0Eg2OUW8tr9WmWWpAC9SpUtfaHpItjkwxI6sZl51XjFl8cQd1W/YmV6mMrnRc9r7gWFo48Qc6VMc9bxMlx4nilh05SblRqLQcnC1G+9sZm1AVdAaqpY7Aa2mjhlzU2T8Wkj4Nlvkuw7S8pbqidM7KrhlJq1LgjQW7yzSS1NfsgCUuM7bWhUwdZ6V3qN5Se1xC0cAgWmXINiR10MJhRcoquhFN2uuW9xlHvmmnsKewgkw1MJlNyOnKG5CXhh4pyy2q45c2GqfGYdBM+HYPiPCRHIAv11nQ11zU3XqpnLt5WrDyixBuTYCaTtnkmVwS7+LUPO2l4xxVCmp8PCUw3Iubyo9alfWsWPSmsVNKlb+Bg3qHe9Q/pNJhflGxTxGuQFWoEtyRbQRTEVvM+cjq5sPnB4l8Th6ng1FWk2UMUQAb7ay1QpUGv4y1sU5ykWvYqRf3EGVqQewPDpKfPWBPSmMx+McvTpGy0Dm3+1P6TUUVqVMZUwuEFrA1NWlDGHDtmZcQ+IxDN5mtZbW5Ql2NaSwlao6gVMR9XoXK5qa65t7ddjDNhKVZH8HD4mtUtYVarWUHrrKOHxVbDWFIrq2YArfW1vyl2ngeL4+3krZLDWociwsolilXw7YaqaTlSwAJym41h0xdBKKK+GNZggHmay3HbnLZ4ZhsEKn1yu9R6a5mpUBbT+oynXpUlq1gpIN/sktfTuewhuUdlW4hialJqaZKNIjKVprYW6XmlwBsnDcOQf4WNI9xH95kItLMPFDOtyNGsTNLhrocHjxRTIlOpTdVJv2v8osup0c7rbzMSmYoBexB7GHtewzMfNrYaSq7BVUqmYly1zy5w71GbZrafdF5g1HwoKBkUfeMsgHmeUpUL5W8zKM19NTLNIBBZbm+5Y3MuIqBRUrMxvtzMJV1p5lFzIu3nGlhlO8lmBpDuIyDqhqmUDS411kXbLcWuTbf05RFyqhsrMQD5VGp1jOCCpNxqt/iREZKwanTYbkEyzhfaBIsSTKuHXLhkFvOBbXpLVE/aL5gTrt6QxLL0tiSEiJKaMAags1+8xeM1wON4Gmo1UrnPUG+k3KuoI7TmOLKw4xSe2nkN/fHLqWLxm+27YG6gabbaS0mJ+yAYajSUVYl7k6K7R6eaoyPsoJ98WFs2rLGX2Fxv/Tj3j5TA5Kek3+NEeCFv5tTb3TA+5M8va8fTpvHulI6+Wpnj4uoHw+ItsfN8pVTWirXt5Rt6QtQlqFUfyTTyvijwm9uTqa1DLuBqH67gTzTKPgTKT+3DYckVKLDQjb4zml1k6rN4tzizhfpLw9xqCyzYPF8GCR4jkg2NqbftMDjDEcW4Y6+1dLX9RN6pWIdh0Jnq4atu3mcnUhv8ZwtrgVj6Um/aUa/0gZKrilRGS3lz3Bv3Eu+KbbznOJj/ADlZjzaazGM5Vuvx9ayiliMLTcAXJYZtew5TF41iMPiKKLhUenSW5ZC5K3PMA7QdUkVB6Snimy4aoCeRm+GMkZZe1vE5vEOcENYaHfaDG0scRVlxNnN2NND/APESsuoHpPB+on317PF+MSMlhgGxFNSLgsARIGTw2mIpf1iYRrfTbNCiNqSfCMKdPlTT4Q7ekiARynRtzsfiihcWAqgDINBKku8X/wBWP6BKUxz9tsfSDS99H9cU/u/OUXl/6Pf6yqOhEvjnaeT018b/ABwO0s8M/h1P6v0lfHj/ADA/pljhn8Op/V+k1z9sZ6Xl0M5v6Sqo4goUFR4YOhnRk2nNfSJr8SHamJpj+LTg/wBxjlRn5nTqZc4LTDcZwoBYHMTcHsZTY+f/AKZe4Gypxig7GwAa590K7eX8K7IvUVtUzr+Jd/hD06iut1IIgA17G8kaaOcxur/iXQxbeRlBnaCZrKx7GQqO9P2/Mg++o29RIVKgNF2UgjITcHtFs8Y4wneBxB+wqekJyEDXP2Le4fOaPanpo8FseL4cW0Gb8p2KmcdwP/7xS7K35TrVaZ29vP8AqpvMYMNbRFjbeDDaRi2kW3L4nd+8EpH1kPzAIjsYIN5j6mEva9dLmeLPKweSzy/JPiNnizwOaNmi8j8Ri8EzSJaDZorkciYPmX1hVPnMr0zeosMpuxI01mezsWVO2kIG6awKsZJbjffn0mkYWC3iVr62I9YO/IXtHU3G949p0ISeVpE3LrbYXjannpI3Pim+i20sY9loa8V/dIXFoiYbGnM/SaorcQppexSnclRrqdAZjAkt++0v8ea/Fq1rDRdj25zNBG/LvG9z6ea4oRNs3MmCPrJG2vOQaDdBjYE9BA4IWoMx5g/OTrm1Bz2ioDLhfZuTYDnH8JvtAgswA0ubEk2AkGF+rekIQLbknkLSGVmIUEKvNjGmoMDqLW6yGkmQAunz3kGAtfYdIJqO/aN2j20ub9o3U9I0okdY3TpJWked40mO3U84KqPMohTB2zYhByjRl6TYeYgctJHlJX1JjRBE/CKOYow9GXyvc7DWcJj6X1bHYjD2sKdRgCOh1H5zuyLzkvpLS8Pi4qDatSVveND+kw4r25svTOqXWxva4DjtJYV/tWzaXBgv+JY+kZHKt75vZ0zd1w2r4nC8JUJuyjKfcbTj8fQ8DG4lcy2Sqy25jmNOk6L6PVS+Br0if4dQN7iP7TG+kyClxZnOgrU1b37H8pjx9ZaXfSpSuUdcwUqwYE7bQtGutKvhMQunh1Vvy0JgsPh6+IaqtGhVq3S3lQm5BFpZ/wAFx3hOK60sOpGhrVQtvdNrJ8lPTs1OViOhlTEqErG4GVtRePhsXRxPlpVkquijPkOl9vzlsWIFx8Zw5476aS6Zj06tQr4V1AOtl3kqGErHV2Y+rWmiTygxoD6xTjkV5UJOH01Nzb4Xk2w1PJl1Pa9hDtfKcu9tPWCLVPLalckakmwBlaid0kUK6hRYDkIUtclL62vaBph87Z8vKwEMwuNN76+kZI0M2VxUUKb7A30kUW1C2ZjqCCeWskfLUybKwAv3kcSSjpbZjYj53jBjVXx3UZmN9gJNTdQSCvY7waN9ob89fXSEBuLxAzbzlsSlNcc3jLmpjdRudeU6luU53iYanxAGmLtc2lY+030hTSpYphcAKSnS9c7N/vnIV3a6tieKJTsB5KS2PcSq4xVW/j4khSLZQb6QS0aGoXUgE3YaS52jYWKNF8T/AJZ6lSnYeapqSecsU8TikTKrimpQJcAAkDaNSNPIPEpMGt5s7ZVv2A1jFl8GxUXBBLcyOglbJFyajZqjGox3JMMlGmpAaoWN8vkFl95MZ0X7ZgLkAMDyF41RiMSWzZje9+veLf6ORs/RcijicbSOUuMlmttqROiqA1TYOVA0PecrwKqP8ZrLyq0nA9RYj8p1NFy1R1KkXIYHkQZll77X18Oa40luLYxOT4dT+X7TPxR+0VlvmKqdPQTd4vg69biweknkbDFGcmyqddzMTGoKVamlKorqtJRnU3Fxfn6y8U1Xsb2vbpL/AAY5vr9P8VAMPcf7ynQUVHCZWdnFkt+Lv2lzh1NsLxoUKjqxq0nS6G4JtcflHfSZ7a1VkXC03qVEUMQb1D25S3RqirkOHp1KoK7gZV+Jg8JTw9Dh9GuaAepza2Zr37y8j1qhQhci6g3+Rmeo1t6Qw1KrTv4oporDRUJNu5ML44A03BIt7xJ5SlNQWzNfc84NKIZ2LXIJ226H9I0pMv2yg3t5pJHXIMgzW6R2IIBAvfnykEGlidjsR+QjBJma+2nIaxKpKgtqbG598JSB819Nee8gjG4XLpc3PuiAdUWGW+m9oXD/AHPWBrHzjplBk8OfNruCPzky9nfxaAjiRkhNHPQcTUFNSxHKcxxWqWxlGowtdQbehnT4pA62N7WO0xeI8KfG16HhOKdNEszHU7yO/Pfw1xs8V7MBVUA3uxJ98JTqK+x0U2tKtQHOVXYEL66SWERqdI59CTFMrtpZ0hxkE1h0yazF+5Ok4oL4InnpObA8vvhl7LD02qJPgUrfghKYvTqE7sm0r4ZiaNDkMhuYbDXzOu65TaPfQscvU0eGob0/UwVX+J7zJ0DqvYznt1k6Z6afG3AxfDqhNgGTX3ibOLxFNcQ4BtY89JzPHqpIplfuDS8yqVCriqS1qlI1WqXcuz7956vHnJa87kwtkdqMXR2NamCeRYTG4lWH1urcrbqToJjNwuq1Nh9WpgWNz4msJiOJY7iWHweCqtTekai3UIFzW6ma/wA0ntn/ABZfCFevRL61k0HWAt9YVkokVWYGyDfaTx2DTCipiatGiKWeyqGN/S0qYbiuIwdU1sIUw9SxUMijQHlrCfUX9FeFvcXBOLFtfsqd/wDsF4HC00qCkGUk1CQDfawmImLariPEr1HqMTdmJN/lNfC42rSBWkQRyLi//gzh5J91ydmF+2QxNxEhIII0I1gRXW+WoPCboecMJyZY2OmWVZ+t4g71mkGxFf8A5z/GQEZpnunqI1HZ2u7Fj1MiIzRxKCL7TQ+jovjKp5XWZ7TS+jumIYn8QmvH7Z8npqcR0xQ/oEs8K/g1P6v0lbigtix/QJZ4T/Af+v8ASbZe2M9LVU2TTe85jj7/APqRvf2F5TpsSbUx6zl+NtfiL9lH5SsfTXg/Nmk65rNbbaX/AKPtfjFO1/YbcdpSMv8AAP8A7qv9DQvp18n411ARkN6VgOaE6e7pDq99Do3QwKm8IbMtm1A2tuPSZyvNsTLa3vK+IWktGvUByNlJYqLhtOkHjMR9Vw1arUYZUUkP35AicnxLj1Wqy0UHhqBqt/jcxzdoknsMioSB4tNb7fZ3/WM9CpUAvWUgm5GTLoOhvM2tjylTMlie4/KGTHvUKgJldddtDNtZOn/U/Dd4CjDi+bPmQU2tdbHlOpBnBfXzRqmqgIAF2AO3vmvwn6QL4DDEeJUOfygDMx5/KY5TL2z5MvO7dODpGJgqFZK+HStTbMji6nqJIm8naNHY6iAzae8/nCk6iVr+Vfj84tmOGj5oEGPeVsDZo14O8V4tjSZaQJkSZEmGwLRP2gkKr46lWIoYaniaN7nLVCuO1jofjJUD5/dC0hYW0HeKUsoF/ilKmAMVSrYXNt4qEX940lylXp1UBpVFdeRU3jJXZFC7jc31v+0DVw+DxBzVaIV12ekcp+U1nj+2XfzFsMCDblHDXHOZr8PrKrLhMe4BFstcX+Yiq4jH4CkhxFD6wtvPUo62j8aOmloZFT9o2vSZ1HjeBq2vWs3dZZwuKGIR3UAgORcHQ2k2jxW7i+hMkDBZtP0izDKSdgLmGy047iVUVeIYlxaxqEXGxtKl7A2Md2QsxpIKaFjlQG9hIE6aAD9Jo9vCaxkInTa3pIG8e99pAnoYLBxR+xIvqxAhbAYdQNLmBxO9NepuRvLDqop07Pm0vYco0/ILDXYAHn0kGF23AF9bcu0mRfr7pHU7C4AjKhne1rSLAKbaXA6ye2pPOQtztr1tBKJ5X6SPb3mSb4mI2DdbdNBBCB9ddoxGumw1uY8bf94yMRykKQ+2YgXygmTMhQ9h266XjRfZ4xjxjAzRRHnFAno40mD9JcJVxK4V8PSeq6syEILmx1/MTbJvOR47jOIUMe+H+tVlTKpARrCxHac/Hvy6c19IpwXHDz16dOgnWvVCWjnB8OpMfH4ojNe+WhTL/PaY585zOS56sbwiORYX0nTq1lLHQ0OLYLh9N2wmHxFUuoBNVgo+AlSv9IcTVbOmHwyMosGKZ2HvMzaj2oZed7SCC6Meok44T3R5fC9iOKY6uQHxdZkbSytlHwEp2zPdrksu5N9YqYzBQTazb9NJLIyub7oNdecepKfxtr/Risf8TdCdKlA/EEGdUDOJ4HU8PjmEPJiUPvBnaHQd5jyztePcSDXYRjzEEzZQWv7O8lSqCogcXsdri0yNMPb3QecsxKgXVhe5t/veRYkVGJZcgGw3HrIobVmsBZrH10gFhWXxCoYFl3F9RJ3Oaw11gcyrUGgzPz6yamzQBVkBZXcmyeYdLiRxrlaDMgzOBoLXj1bMjEnMticp56bRw2akjWsSB7tIwGgBdDa9hp2/3eGFrWEEiEWFz8ZNLZQQN7xBJtph8YUDFU2O1xNw7TI46v2at0EIV9Mx7AlVW/pAvTtTfKuU5TqJLGYoozhFAYWsG1vfmJWp1mqV6N2a2gYE6EnpKxxvtkEFIw+bLoTfXnCnL4VyfMV0H5wd7Urb5OXKXuHYb60qLmC5WUm4135TQ4AEbL+FSADf8XpJJh6lWpamhYk6jYWmvgqdGmQ/hlnWqQWOpOspEujHKSpUn4E7QaY4b9nwFM4PieCYujDxrELrbMCLXnXqGAKqMoGgvOMqtkQON6bK/wACDO10JLDnrIyPPGY3UYvHmZeIcPAuRdjqdOm3vmMi5BRu1IeU+eqNF1vcD3za+kgIq8PqKLnxCv5GYuPw9WnhkaopC+MypcW0A/tCM9q1Vs1V3Wpm19ra/eNgW8PimCYaAVl+en6yGxIkM/h16D/gdT/8hNIl3HC9MHk/A7L84aszrSBp7319IDh2lTFpyWsSJZLeWw1O1pjfS72q0sSrV0UeY5tTLi6PrqTqCd5VWglM3QBFUi19zLT3DhrnnCTUGpOoe12t01kRUSnUK3AJ5DUyYPxlDHY3CcND1qzhGIJA3ZuwjAHHeMf4TgXcFVxFT+DTbVj1NpxWI+kfFK/tYkqf5RllLHYutxDEvXqsxZzfU3sOQ90guGqOL20nTjx4yfcxuWVvS8OO8RLAvj67BdLXEt0vpVxJKmZayZQB5Suht1mQMK40teL6nV3VTHccKPvj0n6Ocdp8XoFXIXFJq6WtcdR2m4J5Jw/GYjh2Lp4in5alM6dD1B7T1HhuOpcRwNLFUfYcbHdTzBmOWPjSHrnKhboCflKtJg9Jag2ZQZZxCh6ZQ7NofeJyOO4g+IweTD5qVCm/h2B1YAc5FltaYem0zZ8T9n5luDcbS0SARfrK3BQo4Vh7DXLa/vkqlTwnZ2GYaBQJnMfHdrXe+heI1EGEFNmAdvZHM2nPDY+s1sc5/wAvVy+Zzka/TeZP4vWO99ljNNTCH/KUzvZT+cPhVbOxKkXG19oLh6F8GlhrqL9NZfVAi2EqToWuNrgiuQFJ8xk6HL1mvjqtG7eEgzZbFrfGY9D2vfMObGY+nRx22Fxk3Ve9o+EQYfCpTYZjTJUkesHxg+VAD5tCJRqYqs5dsMxp07kgMASJ38eHli488tVt1KimoEKkkj9Jk06aUFwtd6lkRwW7CxlJeIYwVGV6r6DkJs8d4YuB4JTxQceHiTT8OmzXZRa59Zvjw6n3Mby99MDiWPbGVg3s019hDyHU9zKGbzXY3PWRqsWb1MSUyTprJkkFttWqbKfabKvWWKdZKbEKxY7g30MrU8NWr2AHPSXqfA8QVutTUzPK4/NbY45fEEGIApgOzFjqBa49LyeErqFYi+QnTsZVxPB8XhqJqvfKDI0kqLQFyVvcDtM7hjlFS5Y3ttDaM8jhiTh0vqbWJEd559mrp1y7mwzvHEYxxGEXl7gJviQLnVgbyg8vcC/1a+s0wRn6bXFD/nB/QJa4R/p3/rMp8UP+c/6BLnCP9K39Zm19sPgbFm1If1TluLG/EKnoPynUY02pL/VOT4rf6/Uyt03HaXi2+n/JUM0eAf8A3O//ALTfpMslsxGYadppfR9b8QcsfZpGxAtbWGXp1cn411CGFvK9MkGzW7EbGPi6xoYSrVABKKSL7TGOByH0y4nUqYxcIhZaNMZj/O3XuBMKhSxGJYCmhJPMwrs/EeJM1Z2dVuRm6fpNnCAIRkFptln/AB46k7LDj87/AEhg/ow1axrVQDe9hrOiwf0UwbIPEqVG7DSNhHIUaWm3gmNhOWc2eV7q+XCYT7VX/wCmOH+AaeVres5LjPB6nCcSKlN28MmysBreeiMxCkznfpNVX/D3Vtb7TbLk8bJHPx25XtV4BjUGDGHqPYobUy2l19fWbBNiL7zjOCYpsNj1plM5rfZBSbrvexE6xqLJZsG3/wDBUbyn+k8vyiyx7a7FJ13la+if0x0xKVSylWp1AuqVBZv7yDaFf6RJUmDJXg7x7xgS8V5C8V4A5MYmNeMTADUD7Z7Qi2NMDtA0janUPaFGq2AzdogKCdifW+scNpYCwGxA09JAk7FtN9tor3I1IAOn8xlI0Lf3+kcOKZza97bwdwdGHKL7ulwPyhsWI18PQxP8fD0q3PUWb3EQTcPwwosmEdsLWJuHYlgPnDhjbkPSPvuL9pfnfkvFlVqvG8C6I9CnjAwJV6Zte29+kFX+kdBqFSg/i4Os65Qa1Mi1+Y6zZW5qK+i00By68z2kMZXy4Wq9REqoilstRbgnpDeNvoTbhHx2HBypUOmlyJBsfSKk3uelt5eGIIN2o0ST/wC0LCROKdVbKqKW3IQTXp6081FMdSIGby/OJsbRtocx6AS6a40vQoG3/tjX1kDUY3ISmB2QCHQ+5Rp1Gr184XQDRRJ1MWiNY0m03BN7H0ls4irfRsvZQJF69Wobu+w3CiMav7UTjaZ+63wjHGIdlb0lssedh7hIliNrfAQ6TrL9qn1pfwNGbEA7K0tMzEa2PugHRfEULcFhrH0mzKfIRxC3F1YRvrCfhaWqntlQijla0Gd/u9NBH0nWX7A+sJyDfCN469DDsb7gG22kYHzXsCfSHRay/YDVriyg37xlqZaWXKb3vDRj0jTq/sLxR+ExvGGpymFMXMHoYDV/YXij8JihWJYknnFAtX9vQjOX+llK2OwtYaF6RW/cH+86jlMP6WU82Aw9U38lUqbcrj9xObDrJi5MXzG++5j31Aic3ffXnH3tp5r/ABnYwut9CXva+oPyMekRbLpqLwZPs+ljGBN4tJWTZaZvY6WIMGXLVVY6GwENlL02IGgGp/KVdBfXW+0Uit9aWqNXw8RRq3CmjURiOpvvO9qDzEcrzh6HDcZi1zUsHUdTzbyLf1M7ZM3h08/t5Rm9bazHm+GmKFVMgdk0LsCb6jpEz2KC5uCL6biQxKeSqyufEZbIDsDyt8JmYEV62DYqWzeOtyxuwW1yPjMpNzat9tGuWWk+QWbzWHW2sbCk1cHRqLYMyhrkdo+JTPWw51y+NcjkFKmQwDq1AqlwKbFLE7Wh8AVBmZGYsxKk66W90LykNRiM3IJb5yetjbflEDC921F+UQZHRjpobG3IiQQVB/EYEk6W5RUjTQ1UWwym7joTAJYV3amM3ta/nDXRMqZhe1gOcCgbLWFQWBqeXX7toQLkZcoVUtYgDnAJnaZ/GEzYX5TR5Spj1zYVu0ROQxBsyt2BgqZylCOVvkZbenTNvEbKCWHbTqZW8X7AqieG19Cp2FtpvPTEWoAleugGhJ9TrLvCs9INmvT8hbUWJHK0rvQ8WqSCSXUGyi5sQL/rLFNmDsCFPkC2BBIHfvJtXOmi/kci5HmVtOdxeVcUQtfEppoxI9+sliK7VazOt0BIIHPa0quSHDE3B9ok6mLylaY5SUzjPSdRrdSJ1dPG0aPDsNWr1FRWpKbk6nTkOc5NC6gMptb7x0AipI9dgtCm2IYeUE+wsLNjkymV6auN402IsMJh0yobitWANj1A2Ex69fxqparWqYiofvMdB6QlfDVKxVaTnEVEUmrl9inbkOW0p0yCym1xvbrHMYyqV9bjWMzoKLq1MFiykP8AhAO0sMXrqAqqtFNr6Kvv5wFdqKU2yr4rZfabRfcJROww4f6/jETQNla/rLCUXFJBcZltoe0q4er/AJ0uFLmpQRwBz0l1XJpZ3ABB1Cm/umLRKnh1vmqMaj257D0Eeqw8M3u1xcKN4y1TcAaeu/wiC3BvoOmw9/WMtGDNUpEkgDop/Mzjfppj0OLGEo2LimFrNbbmFB/OdhSICgMbbAafkJ5vx1xU49jmF7eMR5t9NJfFN1HJdRGkipTWwF7XMt0xcSnRJKCXKIMrkbcetCpTG8tUKahhpf1g0RriGUG857W+hsTwrD4ym3heSqRoOV5b+guNZPrPDqpAytnQE2NzuO8q06rU2HbnKvBsWaP0qpMgQ+M5pkMbDXn6y8LbNOfmxk7d5xEE8PrgGxyHUTi0UDBVs+y1FYqN9ja/SdvixmwtUfyH8pxOFpO3DcRsL+GRmNjudT2lb7Z8fp0fB2/9Kw5yhdDoNt5PEtkq0jvdte0FwIoeGhVuVpsVBPOWKovf0MirnsLiKgol9cr3mMfaf1m3jT/lwT+P9Jiv/EqesVONjg5vgvRzLso8F/0rjo5/KXzvKnpF9uWxbeHWqhvxGwlWh7Xvh+IknG1geTm0BR9v3zl5Lt14elTjdxUTWwyiUFpAgamafHl+zQ9hGw2Hp1KSPbcaz1eLkmOEedyYW5XSglFqjBUQk+sBxAPToUgzuwzGysxIX06TpERUWyi0wuJAPTHl/htr74/5Ms/XpPhMfbLpUjWfbbcy3haBFRgRz3ksGq08KarGwJhE4hQRwMrH3TPLLK7kdHHjjNWtHD0sgBVdRNrAqxcsyhRyAmRh66uhddQBeSH0hWg4QUHY9ROSzLKuzeMjoOIUlrYCqh3K6ThxW8Oo6Prl2BnX4DidHidMoFIcDUGcfxfDNQ4jWp3uQeXSXw+7Kw5fW41cPpQW2g5CSeCwRP1Onm6StX4imbIl9DqRrMbx3LO6VMpjjNrN7uRfXpJ5TzBlNMZRylQlQd7R6WNYNfcHbMbX9Jf8NL+SLDiXeAD/ADYHeUw9GqDesqNuQZf4EtsavMHbvJmNns8spY1OKf63/oEu8H/0jf1mUeKH/PH+hZe4P/o2/rM0Y/AnEDakn9U5TiR/z1X1H5TqOJn7OmP5v0nJ8RYfXqtyBrbWXG/0/wCSsfab3TU+j3+trH/2v1mSWUM2o+M1vo6QcTiCCDZBt6wz9Ojk/GuiADCzaiUuNYo4Pg+JZyWJTKrAbk6a9DLiyj9IXycBxf8AMoXa+5mOPtw1wnDr/W8o3Im5h8XhKL2rV0B6DWYeDotnaoGy3TUjU2Jt+kKtJNko1KncWAnTy4TK9lxZ2Tp2WFx+GqgGnUDDtLlTi2H4eFaq511AUXJnD0lxFGrTWmgzu4UITofhNxsJjMfSq1HQU61BzT8AEgDQa3OpvOW8Xjd76bWzOarbp/SqjiDlpYLEOORta8z/AKTVfrHCGr0VdQrAkMLEesBgMBjWpkfVsLmGnnvc94+Nwxw+JH2nhAUS1Wlq61DewW1+cd15SoxwmPpicIqIOL4KpUsq5t+V7f3ncMbkdLGcBhsN9YqiphbJSLWAfkeYndiwRQpBAQAHqJpy630nGX5NiVStQKVVDhRdSd19DIVD5/cISofs39IFz529ZnDSvFeRvFeMJ3ivI3ivEErxo1414wMpth3tzMIDt84IaUP+qEB7X6yQIra2V7k3FrW+MfMCVFyD0J1kBvY3225k9pLexYAHrz+MZJhiO3cjeMRdbgH85G++hv0jG/lY3vflygNCa8mBPIWsIiR94+tjIG9rgEn7vMmPe+t/cIBJfaJyC/KVOMVMnC6/POMoFu8tKGF7lgZnceq5OGkK1vEqBSR96Vj7VhN5RzZPIWkTtzi+HpaRJ7Toeof1PPaRJvz90RjH39oAuVgb+ka/y10i6DaMeUCN85EyRkT8IyMfjAkZsWi+ghjvA09cWxHK/wCUcRkmx8xI0kDHi5HpEKjvbvG20G3KSPz6yEaDGNHjRkUaPGgRoo55xQJ6HaZn0jp+JwLE9UyuPcf7zUgMZQ+s4KvQuB4qFATsCdjOWXVc1eeH2o/K/LvOhT6O4OhY43Hs7fgora/vmjR4fgqSk4PhwqOLWqV/N+c67y4xjMK5WlhauJCLhKVWueeVOfrNCj9HMazDx3oYcfzvdvgJ0rLiSuWtiKdBTbKtP8oOmuGarmp0qlSpuCRpM7y34X4KWB4Nw9ms1atiDa9vYUj85q0MHhcKPsMPRpdwov8AExDxFW32VBe24MEDRZyL1K7WI7TK5WrkkHfEpY+fORyBvGz1mtkpWBAN3NpALVQHKKVFdgbRmKFSPNWvcabHtJMauoZAwOUqytfnodpToUTh8LVSgpZmZiFPcWAv2l1xeiRa3l26SAbzEnKFG55mEpIojiml9HCKG9RI0qFOkQKfl8xc878pMHOqg65mI6AyrSxi1awyga0mdepUH8o+6Fn7Z1vdKa9vMf2hKRGVbPnBHtHnEtjTygaai0dAFCqBoBYRAmUNe/W8hqmIdQoy+GGBtuYmqEV8nly2959I+eq6+SnlHWpp8oBNwVDvtcqdO0kptTOa1+0HlIqEMzvnTUnRRboJLLmUBzYXAsv7wAw1EDiFzUHHaFHsyLi6kdoicdi11cdG098rrbxRewBsdfSaGNpqKtXOSqizaC53tK6NRoVgEVXGozg3Preay9MsvaSqHp0VfxLtR9kHKDY8+sOGRazKosiaABbQdO5FMas2epTud+REauXFdmpsqswUb3sSbazO95aXL9vQ1WoEXM7CkvK+590anTr1mIoUMthfPX0+AksLQGQOMMa9Ugh6lY+RbHW3MxYivRzL9bxBxbcqNHyoPXrLkkJVofbt4tQGsykHIdn81j6biaGIdKKeFiWAI2wmGOg/qaZ9Kk9VnIPgqWJKqeR5Q4RKI8ujHmdzC0tlWr16tPwyRRo8qVLQe+X+HcKo1sF9YqEnMrZUGgBF9+sz2F7Xmzwcl8GlIDRapv8AEGTbfgf5ZVDD/W6WoqV65XS3lp0uhJ/SUKtEtVejTPikErdNQe4lt1ZA1GrWYUi5C0U1ZtdP9mQu1RWRF8Kiu4Q7nuecuUOhwOq4PPmGbCBTbe4mqEWnQKoAoAuLTHwOU4fhxXNlyOg6zVqVUpUxnNriwB59pnteujoLv7Wltbc5M5iWCC1j7R2EzW4rRout1IuLADrInjOGLOTmI2AJsICr9Cy4g+GCx3NVth6TzTiit/jGMDm58d7nrrOz4vjRW4TWalUIq6IFTZRfUjrONr0l8RXO5Iv3mvFdIzx3Nla1lBsIwZ0N6TsbbiT8O5NtjyjorI5bJ5iuU9LTTcPVW8JialRbAXI6SNfiFWm5RAMwNtRtI8NQfWxnF1OlpLH4UpWqqFOUkgEctdJjrHybby8ehsHiq1VstUhu2xEBhKbD6Q4dAbN9ZSx6axqVJ8y+DcMFyi/XrLVJauD4scdUIrNh2VtrBmtKmpbpGUyymnpTi4YcjODQE0MepNyGUkns5E7mjU8aglQC2dQ1ulxecXTQ1K3ErKfDVXZjbmGuAZFZcf6a/wBHteHuADbxDYn0l+opALA62sPWZv0cqFsFWG9qv6CblKjnALbbxe1267UcYpGDVmH3gZj1B9rUnUYnDriKYR/ZBvbrOYrfx6kWXRYZbafAz9jVH8/6TQbeZ3AvYrj+YH5TSaE9C+3KcSFsdW/qlel7R9Za4qLcQresq0vaPrOTP268PQPHR/l1Pb9ZPA/6dPSNxwf5RY+DN8NS/oE9HHvjjiy/OrQ2mVxGgfqdWqPvWFuZN5qiVcT5+G1bA5kN/nNeD1UZe4xMOhfhqKBc5iRIjCOT5ibW9m1tZZw6ZMMq3vlYw1Soopm+pmVzsvTpx45Z2s8ApK/jU28xC6RYrgjvUJp311upsRJcAqU6GJc1HUXFr8rS5jsaKFZXRxUS9iR909LzG5WZdN5jLNVY4bw1qDiuajE2sQ1r/HnM/iGEGN+kNVQisEQO4ZsoIA1W/ftN3D10rUlKbWvMjjjU+H4erih/qa1XyNf2Ra0jC3y/tOUmu2HjsQAhp0hlQ7DmF6TNWoq35DkOshVZiN/KecHlFtCb9Z3YYTGOLPPdaNLFgqQQQO28NSakw55hsGtKNDw0Q3F2Ox6Q5NJ0KpXYP0I0Pvk3E5ksORUCpUw1MX2IJJk6NWtmDK5zA+UbCBoMytmrVSxK6qTz5D1hKQGbKvlHcyLPhcrcoY9sab1QRVC2PO4E6Hg5/wAkf62nIYVvt0cC12ysRyPSdbwg2wP/AFtMr1Tp+KHyUh/MZyuON8bVPO/SdNxJr+F6mcvjf9XV/qjxdHB7A06D4TV+jwPj4gj8A9+syTNj6PDzYg/0iPP035fxblNgwuP/AAY2Kp+PhK1EkjOjC45aRWsS4uTzA59/WEUg25g/lMPVcTgeDU1prWdwSr+TQX5XGnrNmmuGFIXDFgNhTMp1aX1QVKP4KzAenKTqYqnRwtzYFtB1M05Lcq145MYLw16bcXo1qoyUqdymbdjte3adPj6op1Wx+FQVqeQLWVWsdNmHW2087w4rYjFItPMSdsoubTa4afq+KFWutYXBVqZY+b1EWeNidTPt0uH4znF6eFqNfncWEKuGDZ8RWINSoAALaKOk5yjxFEx5p0LhTpkPIzcpYlshzfCc+Vs6V/HPeLP4Tww4enUNRP8Ajmqjdjyl/wCrikrthrIzDSmxsh9Pwn5S0joMKqXXNbkdffBsbjtLlt7qMrsE1VfOhDJUBF0cWI/cdxIt7Z9YWrYqmYBsrDLcar6dIHcmXEnOug1PaMN412UgqSGGoI3EsU8VTxHlxahX/wCco/MRyFbYFFeGrYd6XmNmQ7MuoMBDRy7PGMUbmPWAGP8ACQaamSF+h72Mgw8tKPdQcxv7ucQT0FiAQDrmvz52k1IpnlkOxI1N4LzFvKbH8h26GOupuoOm5P6wAuv4gPSK+t/M3eRDXFzsO+0YkBwPL1sdLRAQHLqLg76RmcE8rnmZHTY79Rpf3xE38mpPSMJB8yX81t9dD75kfSR/s8MnVma/umuD5Rl25AazA+kLA4ukAxJFO5HqZWHtrxTecZJMbaIxjznQ9Ar3/eNET3t6RtzAiMY+sW5/WMYyLlaMYiesYmAIe0IChq1Rv97wrGykyGH0osepAjRfZydYxJPujyJiBH8pH8o50jRpNG6R+V7fGNGk0bvHjcoEUUUUCeg4hXakRTqeG24aVKq4cFnxDsTazonKXaiq9NlYXUjUdZXpmo1S60VVT7THczljnQp3BHg4NVUfebkJKo1RSTXxKqm4C7xm8mVsTiVuL2CjcEbSIWkHtSw7Of8AmPt1vGRkWmv8Ckah0N3vCN4mU+LUp01tsNwY5pV6hGar4YIsUSNU+rUDeqylrW1Nz8IrZPYJTTI8NEesbX19km2hkyldrBXWkttkXWV6nEVUfZpYci+g+EpV8e9QEBnqG9sqaCZ3lnwqY1qFKAYJUZSxN7MdzDgAbAD0mDSzkNnphByAOvvm7SJakhO5UXiw5PI7jo7WANzYd5kV69T69Qw6uclUCw/Fc66+6az01qCzi46SjVw6nG4epcKtFjpytfSb4632zu06NSo+Fqs65Wu2UHktiB75XwiU6SYJiSHq0RTAI9T7paoGrUNYFGRQAEbqeZjnDLUqUnfQ0jdAIbPR0znwrBbczbW1vltJpUzVGXpE63AsWtoCAbaXipbvYAANYAdhJB2psaodWCjnpqZMnQxOgcLqRZgwI7SBYFghJzNtAJeIpYJfzWvCAEmn0B1mdw6o1SmhZizBmVieZBmmvsiFmgYbmMZLZoxiJzPFEtiWGwIMz3UiieWWofnNni1PNiUA+82X46SotLDYdqaOTiKlVwua1qYP6yt6jPKbqAv9XavTIJWqrrfYG1pWKghyNXOw5m3aamOBODrZTZVsbnlY8u0oUabmutV0ULtpoAf1iwu+xroN6mIr02DswpISxp0xotzfUwaKF0IyC9rDf3xMz5TSZiEQlbch39Y+psx1GxJm0AuCIBqfdAsZYDKSWVddrn9JVwylndQbsyfMGW6eSlsRUcc/uj06yMiNlt3mjwuoww9emgN2bQ9PLv8AKULqA2YgBeZiarVo2VDkWpYsRqbe6R7OL3h0UxWYrZqlXIWXck8u0zmDjENSdgqUibAaDe0nQtialILemocuCN0A1J+UpYlz5lLZmuSSDvcx4zteXci8cfUp0qCrUC+GxYW313lXE4t6lUu7Fj1JmeauthuRp2kkVyRcWPKX4a7TKOapa+dj2P7yF3ygkXF7yxRwoJGYXl1aAK8pNykaTC1R+ssoCKp13J5g/lBVKa1vukD8Q1t0mm+DVxfQdJTxFDwHGpA5gbGEyguFikqlQCwtrvJsQFva5lpLWyvqrcuveZtdKoqsGuVB0sbS53SmWoNQrIlRdCCNT3mpVr0qy+IqNdbBidpi0aQY607+r2MsCnUooci1F0+64Ye8RZYS/K8crI1qS0rBl3ksLg6mPxLUqegrnc7ADQmZmHxOQUs5tcFjbladxwHh5weFV6yAVmUA2N8o3tM/Cy9jPlknTTpUxSopTXZFCi/YTPr4VBg69CigBqK23NjNOCWkS5J2l6cmN17Z3BeFfU8KEdszMczkbE22HabAFhHAsLR405ZbqBE5TEi2KcTrZxPHeIUeH4hy/mc3yoNz+0jKW6kacV1trcDaxr/9MNxLi2E4bTWpiqmUMfKALkzzbE8UxeKY5qrIh2poSB/eQqF62HGd2Ip7XN7Xmk4r80ect6dHi+M4PGYupUpOwDbZltJUWDEspuOs5RNOesuYevUpEGm5B5SOT6aWdNOPns9t/jf+hBguHm+Fo/0C0p4vHnF4Lw3XLUG9tjFwZj4bqTsZrjPHj1UZd5bjYBhsJha1TBvU8BmpEHXkZXBnPY6qwxjAOwAbbMbSuLLx2jOb00Wwpo03qB8ytyA2lGsQozMSBbe15tgCpQynYrMdj93lM/l0Y5bNhKGZgyGtYn7gGvaaz4ig1E0UpVyehUEd9RMugSrWSkp721m9h3qth8hTLp0tM863wnQ/CVCUiFJyMLqDymB9KcU1astAm6o7EH4Xm7hcwdaKHXn2E5j6StbjOIQfdP5yeGbz2z5stYsoN5QI4F+8gB5RJqrNtO9wnVgG1NrcusI6VamVgAF3GX9ZEUDcaH1l3D0XJyANl59+0nLKRpjhaiqKclUnUaOOolmoyNTKhlZ6Zv69pFOGYjFYhaagWUEX/SX8TwatQp+MaZVSRcHewExuU/baYWGw7kimoHmc3+E63hTf5C/V2M5ClWplHJbzAHXvOn4LV8Xg9Kp+Ik6eszyCWPa7J75zWMv9bq2KnzTosUbus53Ff6mr/UYYOjg9q92JPs6G3Obf0dBCYkm3tLt6TEG7es2vo+ctLEE+zmH5R5+mvL+LbWL2DfQId+x/aJZL5jYg85zuRgfSHCeFfEISfFe7A8jac5iaFTEPdSQqrvyE7TiIUYCvSqnMMpZCe3I95yPiinU8Nj5W5zbC3W4Or1ROHYSnoauMak21gv6zcThmErqGGKr1G7afOZVPB0alZQMQyg6m06TCU+HYOkX8RrgXOZryM877beoyl4JTwGNSvTd2yrc5jc3l3xmeolNDZ3Nh2guI8UTxrJoircj1g+D5q2JGIcdlEyu8u8hLqdNjD0KeGwy0qYsoHvJ6mTO0R9nT5xm1tpzlsUammX+qAhan3fUn5QUcIrgEEmwvvCuqNlb+FcgHS4seYMC5AW52kEYpfKbg8uRjAyVq+FWoFJXTVGFxf0jnVjB16prKCSeS2PLUSfOBSFG+8I8bnA0sU1alRSrRoPiMos1OnqwHUDnFhsVSxIY0GFQqNRsR2IMcsRVuCQVAsQbGLEYfD4xxUqO9PEAC1eloV7W5iE0VtTNrgMSOh5SQuSxbXXW5sPdKpqYvCkHGIHo6j6zSHl9SOXvh6NRKiAgq45ZTcGOywSyi5r67npeJSDezm1tf/MiCToBc8o+ubMTpsAOUk0ihYeZrW1Btc9xIsxRGsRfmDESPf2/eRYPbSncdAQbDqYAS4sOp27+k5zjj5uJvpYqigjvab91vcKQTz2AH7zmuJn/1HEWAsHsAPSacftvwfkqFhsYxMctp+kiTrNnaXvHv5RtT/u0X5RoEeNYm2hJPSL5esa8YL8hG/OLfQRrwJCtpTPpHpi1BTrqTIV/Zt1MIdEQdo/hPyjoLnnsJH9o+56xGIGtf+8bpHMY9o0omI/KPG6QI20Y63JjmMfjGSLGymKNU9iKNnb29I9ZTNFqtZlrYjNYXCroQJbkBSRKjOqgM25nGxBf6rhqYRwLHYEZiYGrxCwtTp26GobfKDxt/rTX6C3pKRw1Mu1RixzG9r2AnPly3djSYT2lX4g1Rsnis5P3aeggftm9lVpA8zqZbpYdnuKNLTqBYfGWqfDzoar27J+8Uxyy+D3IzVoKGV3Yuw5k/pLdPCVXAKJlU8zoJo0qFKl7CAHqdT8ZIkm3S9jf9JpOKf8qm5/pVpYFFINRy3YaCXRuZAMCSAQSNxfaLNmYqrWYWLDtNJJPSLbUz05yvUq0iDbMxBtZVJMKLXBEWUKhCi3W0og1Ndxoq0R1bzN8BpBmj4dYVgXq1ipS7toBvsNBLK7RjDYMOUamMq2O9yT7zB1a9Ol7bC/4RqZRq8VJYpRWxHO1zIuchyWtYbQLaMD0JlfA1nNQo7Fs2oJOxlioQNyB6x4ZTKbFmqhhsMKJZi2bM5YAbC/KW09mCpsGpqddesJTOnvlFTncRGJiAASQNeZiMRMjjIy5ag5MD8DOfrk08Ubn2KunbzTpOMpmwrW6Gc9i6TPXZjcI5BzDuBt1l4+k1tV9Wy6FWU7i4+EzaNStUDGpltY2NvM37acpoOVpOj1nyAhbX3Jt0lNKeQhRoNRM+P5hKlZP8zUufKxvY8yRAtmyo5Op+Us49PAxagteygXXY2MrFri3Qm3vnRPRdD0APFNvvU2072lyhh2CjxBl55efv6SphTlxFEbEk689oZ8Q1SuotlTNa3WZ5b3oj1nWqGRbXuNtt5GkL41NSwa4uZCkMrMLWIU/IyVYim1N9gCdekJPhpJ1snHhUa4U7Er7jaZbHPYX1l3EVG8FnJsWa9uveUkuXFyLHpLxmkX9CUkv68zLtFQOUFTHICWUXLaRnk2wxGUfGFSABsYRG80ybxdpgE6xYrDLWpnmbaQKt5rgw9OoSe0W9HZtlU8Ky2Vxl9eUr8Tp+EFqG2lgT1m5iNEL20tr6TExhD0ayWLWUsAeU1wu65854+mc5V7ZWy97y6lWnSpDK12treYoc+smtR2NhqTpOi8e2E5dNPAYVsdxfC4dPN4jgt2UG5nqInn/0VVcHxCnXqnVvIT0B2noAEzyu7qFnL7qQEkBGEkImNKPFGJtAlHi/EaPC8BUxVdrKuw5s3ICeSY/F1eIYytia3t1GvboOQnQ/T/iBxPFKWFVvs6C3IH4j/acrrf1m3Hj1tV66TpU2qMAomrh8EWp5W5x8DRVUGms06K2Mx5ea+o7OLhmt1k1uEsFLIdZngMjlW0seU7JEB0ImRxjhThvHoC9xqIuLm3dZDl4ZreLKzZlIvccjL3CqvXfaZSuSp6k2lrDu1MK62DXv6zoynTmxvbokaY+KwNerXqVFpMQWuCJtcHH14lAAHUA230M28WuE4Rwzx8U13YkJTG7H9pPFrd2efTBoN5VHO2otMSubObcjI43jOIxVXKjeFTLbLpJVNWJ5Sbjqrwu/SdLiPhanealLjFTEU/CRbm1r2mNSo06lSzG06Hh1ChhdAoLETPkmMbYXK/4XOGoabLfVjqxJnL/StWXj+KzKBcKRbmLCdXh2Hi9rzn/pnRP+IrVvcGkGH5SOC6zHNjvFk08JmpKbWY6yxT4fdgc2XsI9epURwtJRqBqZW+uYim2jobct50XyvpnPDH23cPgkC2363l7C4ekr+awG0wcNxGtmAK3PMc5cxtXErTvY0wfZbrObLHLeq6scsdbjrcEuGSwAUdTL1egr0DcBkYW01nmD4nEgjPVrMrbW5zb4HiMR9YSmalcAn2W2hlx3GbY378umfxHCHhvEKuHsWT2k7g7Tq+DUVwvBsPQ8RXdVzOB90traA+kdBfrWDrFSb3Vrb2Bv+8VTiWHw1AYhaL/atkK6A3A3+ELncpIJh1ch6+tRTzE53EsPrFXUe0ec2cHjlx7MyU2QIQDc3vMbEgHEVLge0eUvFrwewMy66jfrN36O2OGrnQg1APlMQ+g+E3vo8P8AJVD1qn8oZ+mvL+LTTyNkJ7qe3SE9JCrlWmTUfwxuDzBmRxHjBUFMNp1bn7plMbXFcpFfj3Fagxn1GkQKBUioQNWIF9/Wc1ibvzsRtD13aq4qffBv69ZAgNrOmTx0mfdFRMTVpmzXhmx9eofMTc945pXOoh8PhwSNJVuPuwTHP1sbB0qldw1TUnWdRw4LRrUVOozBbesz8BhwqgkTSw6B62e3lojxDrzGw+M4ssvPPp06mOFadTDvbMilkOxAvAHcDvNLCVWSmoJOY6WOwlipTpVtKyLfrznR/HK4/wCSz2wqm498haaGK4e6qWonxF6cx+8pkSLhY0mUy9AuNIHKV9nbpLTDSDKxKRWzDTqNISQVfODD00aowRQST0hoByS03a5VSRtNOjwyw+0cXPK17S3SwNGkQRcta1zLx47WV5cYxPDIqtmBB6W0MVigJFipOw6zoRQpLsgFzeDrYOlVUgixtyl3gqZzRh0XenYoSL7jr2IlatgqT1DVwVT6nXJN1I+yf1H3fdNDF4J6GXLqDzO8rXI0J2Fr9Zld4tesu4prxE4d1ocRRsPWJsCRdHPY7GX6bLVUsrh1JtddRBoRVoeFUprUpNvTqLdSf09RK/1BqGY8LqFydfq1c2IXopO/vi1L6G9e11r2+6QOQg2RbrmzXvcMGtft3Eq4fHq9ZqNdTQrKPYcZWEuUvDZwLKSQSGvcjl8JNlntR1JJvut5yWIfxMTVcbM7H5zrWKLTeojFgoN7abcxONvfXmdbzXjdP0/u0jpvG99usR0jenymrrKMfnFoDpGvGRH3mNFp/wCIjAGiijQIKrrUQDbeGe4ax3AGkGNcQdNAAJJz5j6wTDW15xj8o9+gvGMAjF6bRHXvF6xkaNH3jWGkaTRjH5RjAg6u4iibzVQIo2Vnb0mMY8Vxp0nGyAxVGk6CpWfwgv3yQBb3xUaGHCK6KKgIurk5rjqJy+NxCUsfi6WKwz43ELVYUzVfyKp2AHWdBwRj/guFFTRkUob9if7SrhJNjyvpe3jRsxOwJA3MeSSAcWFxY9OcTm4Q3Ki+usQ9q1oiAaZBFwDe294wgabrUd6QTNUZcxa/sjc+slQZnXO6ZGJIy72AOkINQI2YZgL3PQQBje9r6SRPlN9pA3DHTnAY8/YovItrJyvjNnO+ifHUqYsp8Q3tpt8ZRqY+tiARRFh28o+O8hUTZlQM40FzYCBYh7rUZqzL/wAOnoBOb+S5NfGRCpZmyuzVG/5dMaX7mSCtnVDUWnzFNd/fD08PXr6AZBzWn+pl2hw2nSHntfmF3PqZUwtFsgWCBOKW3LUy+41BFLO1rDW1vfJIqoMqKFHQR+c1wx8Zplld0JHAo53dDbdhtAPjbBvCAAH3mlesxZmGwW4UDYSslGpWYZydfujeZ5Z3K6i5j81ad/FTOWzXFwTNOmxaihO5UGUkwyU0HinKLaIupltGzIDlKjkDK48bO6nKz4V8eubDsJitX8GhSKFab+HY1LZnsDayjZfUzexAvSb0nN4oWoJzGdkI99xNoyyN4jFTnJZWOfMTc2trf/e8uAZzmXnY2PS15nI+ZaPVEsCBzudJoYOk1RKVmGlMXI120j1pMVeIU8wo6HzEgfnKxOYNUt5rzQ4ugSioU6owJvyvM4n7M3Ng2o7zTH0YlE2xFE2NhUA+JkqnlrEbkNe3LSQNwQ5NiGU2HrD1ltjHZrBVc784X2RqQD4wi9wc1j1jIR52dsz+mnuhsGQKhsPZYaGBy5ajKd1YiL5FtnQdVTUoVQdcvmF/WU0TTve006SZi6AWLIwlGpTP3NLd45fgSbHoEW0lgHSVsMCdDDO+QXMzynbowvQoh0AI6TMapiLFkpXXuYqeMcWz0yO8XhVTONUWBlmkwI0mRUxDCnnGpvADHYrPZfDQ9WYCT4WqyzkdBWGaiw3uJiY4JToZkJObQ9tJfwOLqOyJWytc+0huJl8TvSq/V/wkk/HSVhNXTPPubZ6YdX5S5h8Min2ffA0wb3BhzWyA25TXK29RnjjJ20MEM2LSmuqoDUf0HL3m07ThuNpYiktMVVaqosRzNtzOI4VWU4WurZhUaotyupYWuqj3y7XdiMI1NBTZSyhVNgDa5F79rRzDUZcmXlXciSE5uhxirhahSoWqLddKllOovZTzPYzcwmNoYtT4T+dfaQ6MvqItMMpYszF+knF6fCMCazDNUJy00va7ftNk7TzX6fYvx+LJRB0pJt0JhJu6GP7c3ia9TFYl61Zru5LMe8jTS9VQdReD3MJhz9qt9bchOm9To53W1h9NpfpmZSYlqe+Ha3aWsNjBUNirKehnDnhfb0MMp6aiN3k6t2pETNxGJaioyJmJ5XgUx+MbX7OmnM6mZ48dva7nJ0xcSrUsW62trcQlEHJY+0eRhOKMTig7ZLsu6bGBpHbM2k9Cd4x59msq1eB8QHD+JI7ElD5XA3yyP0g4hV4hjGNQ+UD2QdFXkBM6ld66PodecPiiHos4vcDKZGpMtqvcZtySW58pp4eqK1O/3huJmW8skhZGD0zYzXLHcZYZ+NaiJmawNjNrBmyBmbzWtObpYtWYZ/Keo2mrga4ZsoYG56zm5MLp1cecrcwtQCoBzlT6YJnoYd1HJkJ+cnTKIwL1qaAcywEfiuKoVcJ4ecsw8ysB5T75hjLMtxtlZZ2yPAWsu52G3pBnBBbAIpttptC0HysvpLTsoW80uWUomMsUEoeHVVj1vOyqYBMZwyjfcC4nJAtVObQWawE7nAPSqcPp084GUa6yMrdjL7Z0xaH0fdGLU3BG501m9hsOtKiCQAR21mEeK4jAcRqUmbPSDHIx6TVTHDEqDeRllfkZY5X16ExNNa2IoFiAEJIv1ItMbjmAzeDh8MQtOldjc6kmarU2q2tUZLanLzkvqqvqdSesMLrtF6mmBwjCvhTVDkHOw2mbX/jVCfxH851NegKbqEG+pmfQw2Fw7tVdRiKxJNyPKvoOZ7mbY3fZ4ck4+6z8HwvEYsBwBSo/8ypoD6DnNij4PDcKaNAlzcsaj8z26SFbGu51ck9LSpVrF7+ViflK1tnyc1zDxOJqVi3mue8zKyuSDy7GX3JyhsgF+e8q1MrkZs3YgS50wrOqgqxYDT8pGm4ZttZcekgY6kytUwrMc1MWcbqJfVKWy7goAG+/SW8MVRwrpkJNtZQoYgh0SombK3oZqVMVRFY4UUwxqhXV7jyAAgiZ5cfw1nNVupiaNKkSmJok3tluc1/SWqOLXELTo4Wm3hoRmY6NVqcl9256ATH8F61QIjU1DHXIvmPW56TouG4VaNJFpgEAZc4OncD9TzkTjxx7hZcmWfVXqVQrSUEMNrv1PM+8yzSrBhZj5uvKVXr4agPtmSnpz0v6CR+u4WspAqqV6m4h5SJ8bWrSq2Hla3Y6/ONiMLRxQLKctT8Q/UShSxNM/wALy/8AVYHvaFTGZzkDgtyHOVM56K4ZTtUxFCpQbLUW3Q8jAETcWtSrL4dXzAjW+0y8XhjQq5RcqdVbqIssZ7i8c99UGjSNWoFGnU9Jo0mpYZLILnmeZmXicYuFTw6ersbMRvfoJbwqZKYqVW8zDnymVrSzftqUWNTzXIHTaWVAAmdTxKggKrNfmNpepVMwG3xvNePKbc2eNg0YxX0lariFzFLgnpOjLOYxnMbUyhdmDbEaETDxdFqNQg7X0Nt5t6pQZl3A0vMbF1S7Z0uM+m+hnPn6b8W91WQ2tcwl7KL3uNT2/wB6QdTNTJGXUjZf1hVJpKCCNd+8xbo1Uw+IBXG0fFUH27+dPRunaVKnDMRhSa+DrjF0Qt2Xapl3tbn8pYVs6L5mUnXppzEJRcUrsKlyWBAtY7fnKmepqpuPzGTQ4pSr4GslVvPZgbXX0Ha0wvFp2H2qD3zqeK4ejjEqV8QAtSmuZKlNfNbo1txOafDcOD2RK7KAbnQa9u00w18OrguX6C8Wn/zE+MY1KX/NX4x/q+EN7U6npmH7SPgYUH+G5H9QmnTp+4jVpf8AMQD1kTWpAgGovu1khQw2l0cehBkaNCg9V1e4pJrcWzGHRW5GbFU7fxC1thaN9Yo29oa9oQUsPtlqe60TUsMD5VcjqbR9F94Xj0r2z++Ma9IffBhPBw9/Ye3uiFGhm2cDmdDDofebDVKedmZgAT1sfdESLnX5xqdGlUSqXV7LazLbrzgvqtK/8Rh6iHSd5foW46jvrI5h1HxkDhaI++x72iOGpD7zW9BDoby/SWdfxD4xs6/iHxkWw9K5ylt9LgRko0nDXJBXaw3j6TvL9JZ1/EPjGzqPvD4xvAp9T8I3gIOZ+EBvJLOv4h8ZHMv4h8YjRQdfhGNJNbHX0jL7jJ5qmb4RR1pZqYZTYesUE9vSIxEeKcbFznHqQGNZygK5PFb3aExkxlbB/RzEV6IDVabqQSL5Q0v8dw1KthxUr1lo00FnqNyF9gOZvM7CvgsXwziGDwLViRhyzPVtZ7bWHLaa49ztFZGHxuKrYili6td2FGqjODoLFrbTvXFnYd55xhyThMSi/epAm3Y3nodCqK+Go1h/xKat8RK5ZJJpHHlbvZiPMTre0kmhIiceZYk1bS+vWYtQzdS2dyw10GgAt8946A59BZQTe3UafvHUBwSRdTf36/2hIBA6E325QWLQ1MObC5U5rQ53A6x15xWbmqJ12y6dCpVIyrZfxHQS3TwVOn7XmPS1hGx3EMLgBfFVgrckGrH0E5/HfSfEVVYYOn4C/ibzOR+Qiw4ZPUPLkdTtZQLAchBVKq0rXBZjso3Mp8IZq3DlHj+M1KuwNQm+cb/rL1QgIftBTY6BuY9JdmqnYDPVJHisMMrEBVvdm/aWG36SoiFiWoJYnQ1qwux9BD06QpljmZ2a2ZmO9ogrPhyazMWCU73vJ3C0j4X2aA2LkXLenWMSXdhcVSDtsqjv1MmbeGzhiLj+IdfcoimMno7doKfDte6fzHV29Byh6LNYqy5bbAm598q38PXVCf8AqqP+0NQWzHKFQXuVGrH1MqkLU1UjtOcxnlFuXj9OqzozMDG2Ws4bbMp/MRQsvSuqFqyjD0s1lOVDrqOsvZKmFWmtM2YgjQ3AHS8hwx1Ws1K5JannJ21vLeKAWmrlrWOvbSK3tM/ahjUthapdiSbEnfYyiyqGBRdLbk3980cT9pha1h5chFzvtM37qE2GnLnNcNl79lUt4LActbyzivNi36Mqt8hKpu4YDQWvaXfq74lqFRdKZoqGc7DlHle9hHDXNUqoJLDS0ni0KY2sOjXmpQoJRA8M3IHmbmZT4jRZsXTyrnaqgAA1uRpMseSXIWAYZScSq8tb322gMTRqYVENRQrPqEv7I5Xm1hcD9q3hgGpzJ1Wl27mE4zgEp4BXQXyPdyd2B0hc93pWHTBVQhPMx3QnURmORgeTDSOrg6E2hdt5rQX1JHYMzk26neTOHRSbHfXSGGW19xANWNRyqAWAhu1XjIs4emtWgysNt5WOCoF8r6a6XEt4JgpItcERq9ZqGIVaoDUqguLjaLdl6VcZYt4PBUKZLU7FjqxG0yeMf/c3Ww9kMG69RNWnXprTOXynoJm8VzviMPiaNlcHLcm2vSVx7uXbLl6x6UbZTpB1lZ6ZCg67npD+KKouaeRwLkCESgxfzOVAUO9gdibAGbyXbHLKePTRwSkIrgMGxL28QDQDRTlHXSGwik1abKPL9vlCAdOhg6fkFOjmulLFqq/ZHbrCYYrdL5NatZdaZHKUyTFXw1oVLKM/gnUEc9wJJQ6YigqVKinxaq5lYAmxuNeY9ZUdrYLKjKGTCpUGViLlXl2rY4mlUAzBsVe4VWtmXrziDSwfH6go0jiF8VXpl2K2uLGxAHPrPPuM1fG4viXuSC2hO83vrSYWnQaq5VaQqqQbC+ugnK1qjVKrVG9pjcx4Y97Rl0hbW+1pYwi3qXG4lfUraXuFqCzGXndY7Pjm8pDkV3HkexvqL2FpZpIVrJ5ri9rneaC0EIvYSu1jiAq8pyXk307Zx6u1viGGvSUpzXcTKTDMKrMtSotxYKL6GdFUsKSM2thpaCRaLDMpHumePJcY0y45ldua4hh2QIW5aSkiXPpN/jWX6u1rTn0fKddp18WXli4ubGY5LiqFQZTc8/3h6OYAgrnDA5hKVCsFIH3efpLWEe2Z7X11EeULGwCvQFKoyqbqVDC8FSW4PaaL0g4RgbhhseR7SlTXzP26y8ctxnnjqm8MNuI60QDvJSLPGlI5VU31mjwPF1s/hMM6KNANyeQmSoNR+Z6AczOp+jmB8FGruBm/WRnqReG7VfjNJ6GMVmNy6BtORGhEpvUJFr2A37ze45RFXhdSs3t0HDKeoOhH++k5shKygMbH9Zj1e3XjddJNTZ2BQkHfSanD6Nd2AxNR/BU3KA2zTOwyKvldfE6EsQRNWlQoljnSiq6EEsWPoBIzrXGW9rPFauBeiPOEZdBCcHqk0nV9ShAuOYOxlevgsEyF1pgG253/ALSGAdtKVIeZmv8A39JjlrS+57dRhvNTzd7SyBZddB1MBQeklLw1bMadg3UHfWA4xjVocOYL7dXyKPzhjHLne2PjeKNiMQ4XSiNEHMjqfWCTz6u4y9JmVaucMOV7jqTNCniU8BGW1302Gk6ZNMLU8yC5QZQBtbeQJLG537G1o/iKj2AY9SDqfdCqqlAvh27X198olWoSrZiSSdOVvWRsxOpO2p6yyTTAsmUsTqqi5EYUT5jrlGusAqmhzRDcajNrH8LMLEFjyPKWWplbM19eXWHp4e63U3O+2sBpQq8NatSLCmrMPc3x2+MpjCn69RtTqaqRY2B/8To6VJQdAQDy1MatR/8AUcMVGXQj845kWgsFgn0FRgUbVlRbA+p3MFjeNFs1PAZFp3s1cjQ9lHOV+M40m+CRsqgfbsDv/Lf8/hM0VQtiTraygDW3boJnlWuGPzVlXd6mYk5uZc6maFWsaWCp/cv5iRqO0x8PUQ1tTrf1mjjwj4GpU29lb7AmZ67bRZwFUViC1SxOxBAP95extE1AfIKrpbUeV/jMjgrIKqq6VKROgfOCPgdJpY5qmHq6lGsLgp5dOtuXqLjrM8urqHBeH8TbxkpVnDj2Q7Cx9GHXvNHHVxQwjrUObJqDzHacpXqhqgdcwc6Hlm/uJdq8TOIp0iaZcKLtfa4It+8vHK+kZcc3uIYBKjVfr2KuCrEU6RGt/wARlt+JX1Z+e2//AJmJj+MYiuzU1psShClvU6TV4Vw6o9Bq1TVzsTDKa7p46taGFxFatYtSAHIs2vwmrRqFLG9h2mZTRqducKKrLtoe8ymVlaZccvUa1SuzLZGtfmIBaSrd3YkymMWRqwgq2MBW+bSVeS32yx4bOovYvHqAKadL7zJNW9R1vZWAdbcuvzmdUxLHEByfLe0KHYVKVh5WBBB595e7fYmMx6i9XZiRlJJOmn5xwzZSRYW2vsJXr4fE1VFXhxFQ/wDFw7tZtOanmO0gmLp1abXazoD4i9DtaFnWyl2sM7EgMQWIvfqYsODUZ2zKTT2sLWH6mCLMLqgIO5JEhS9shTmGYm3UdfSJRcWdf8NfzGmpZdQM3y7znjYsAmvTS15sccbLh6Sg7uQwvpoOkxSwO5+X5zbj9Ozgn2kx73HWR7aekc3IGht6/KNoBckAS2tsk3SG+nXlzlnDcNqGnmey36yFBB7R8q9ec1KGRcO72JUDVmOkzuf6c2XLb6ZNZUo1MpZSNtDBMpXVlZR1tKuNrDE4gimt9eU1MPTOHosDqSoNm5S717ZTmyUBUVybNeO2gYgXtKmJ+zrkr5TflzhErLUpnWzAaj9pevlrx80y6otJSKRJO5ElbnaJF+zW3PWIj49Im89GIHLXvG90laMfSAM2gJvsN7QdIfZk23MlV/htEmlNR740X2RjSX5RvlAzWkH0UychVNk9Y030ZP4aD1MUfYAdBaKBT09GigXxKKLoPE1ygqRYnpJ0Wd6d6iZTfQdpyuVT47Q8fg2LS1z4ZYaX1Gv6TnPowAnFMOct0xAqUW7+UEfrOxdBURqbbMCp9+k5Pg2Bx4q4cigUp0MR4jVH0BAGUgDczbjs8bKzzl3NMhMuEFannJqMWpKii5te2s7XgYqrwXCJXptTqImUqwsQATb5Qq4WhQr1KtCgnjVGLNU3Y9/fDi6qWcgcyf1k557mlSHPXpI7WIkiQUuNQZEjUm+gmaklZT7JGwNvWPIhgapXQN+Y3vIh3eijCk6l9CrWDIOp9IBNtrmSp2DD1kRTCqRcte1yTqe8Q31N4BwGLpGljMSjEsyVGDE76GBGuvWavH6OTjmJAsBVCv8AEa/lMuonhgEag851Y3pnljfbpvolU/yuKpfhdXHvFv0m74aZ85UF+p5Tl/oo5TiVei2heiT7wQf1nUMxDKMt1O56TDPrJU9IVagU66nn2ivfbaJlBfMdTyvsIwFuZOt9ZBqwXN5SA4U6Imir6nnDIc1PP4gJAylwNB2UQWXM5S2e2uUaKPUw2HJceVgSp9oDyr6R0K3sjL5lJ5Lq7ep5Q9BSl75VHJRy98G9SlhlIPtHluxgsPinqYgKwAU6ASbnPRyX2umYXFrpVcgcgfnNwzI4tSepVUUwCzDYmw98c9py9KPCizcUQgXVaZX5aflNLiFWmlDw6hu5IIppvp3mM1dcNTb6o5NUXJqkaCw+6P1MJjyFxztyJWpf1UGXcd3aItYbEeJhcWHIClAVG1txaZBqBVA3IFo1SqbZeXSBLSscTqbVHPYRCo42dgOxMFePeaaidjJXqqbrVqKeoYy/h+K4ynYNU8VdjmFmtzAPKZYMKhI2NvWRlhKcrs+HcWwNYLRpXpNb2D+81GVXUo6hlYWIPMTzhXIcjYzq+B8X8ZVwtf8AigeVidXH7zHLDx9Ll2zMdQWjXr0F0FNyF9NxKNtbHbpNXi7o3FMSEN7EBh3trM1iPEOl5U9KgfiG2UbRnAKAqSr9jaSrrmpjIQGvArS82tTUcmlTR7vpOm1VCPOSt9+Yhy9J6ATnbc7++RFJQNqe1rkkxvqVGopWmXdiNxsPdDo9XR8MWzFHb2ectVteHt7RKnONL21EFTS1IKvtbEw1Y50qIANMMzXzW1v84Y/kjO/b2hhlonibiuh8Gnesw0BAtrb9pOuhDY3Ialh4VruNr6XgqOX/ABCuDkUVMMd/N9384z1ctPENdCGoU20TpNnOuOGFWt7YtjKe9Ucx/vWEw4ZcRRFqn+sqrpUHMQOIZM2JYNSINWk4PhkRyyDEIb0NMf0I0I/KBmBcZFIqkNg3W1hbf8oXN4lIMQWCJRq+cdDY7QIprWFEp4ZOStTP2ltjcStQrikrt9kt8KDq53v+cCZPFnPjOn3Vdsotbc3mZqTL3FcRSxGOqVaFyjWNyb685Rmk9IvtIDzDLvD4GpkrMJXB35GKi+SqCducMpuaPC6srcfFkKFB1MCr1UIKeYXvqNYmVK2HtzHMSOERCMtVqmn3l1+InLJJHb5W1pUcTjKrDKRTTY6XMrOzYatlQmx5Qnh0Mps1Zz1Y2EBSorSvUJLNzJkai7ar8RxDPTynSUMmenqfSX61H62AUa676flEuCpqBe553vpOjCzGacvJvLJnpSv96xIuLy1h6demviLScjqFuJcXDUW0KkC3I2tNHh1OocCaz4muo/4VOjYLcH2iOesMs5oscO2TRDN5xmCX0NtO0GyZazsSCH1uOs0VdWBWtriATnN9yTuB09IwqFdCQRJ8tU7JZqsoK5J8p0gijFwgBDMbAETbrHDeEXrEKw9kr7XulfD4n65iKKuACjkqLbaWAvz5fCaTPrbO4RoYHhi0MMtW13fyqTym5TVaGHFNNdrntKpbNWyCwVRbtFjsQcLg6T+UGpVC3bZbg3J+ExtuVaySRDjFanT4U9MnzVyFQdSDcn3TmL5TqPL+UPxriDV+JYdGaiyUVsDSN1131gmW8rx8Rjlv0spSWqAQ8u4TArUbXEKAOpmIFdT5GIhKYrsdKpHpIyxt+W2PJr4dLiamHw1EIHL1NlQc4ThlIq+drZ23/aUeG4NEUu92fmSZr0Wp0UNSocqKMzMeQE5suuo13b3QKOL+r/S3FUm/h11poezZdD+nvlTjuMNXHOqkhKRyC3zPxmbUxZxOPrYojKar5h2A2/IR6iZ2LXuTr3nZjxeq4ssjDXRRmPM3h8OaVOpYEm4vp1lZDZrWI7W1MkcTRw6KWGZwx9wlaZtIOqobDLfkDqYTRaY+0DNvbmfd+8o4aqpVanN/NqZcRlykX0O/rJAqagX8g7wgQMo8puOicpBGU6HW/wCBYUOq21bUHQH84jKkCpNqd26wyU3I9klulj+YkaWW2Y6XHsjcfGGAyG973I8xNoglSVQpD3FhZUBu15W4jifqdq51emCAL7tyh20XQ36KBpMD6QVvtqeHXTTOT+X6xw4y3qMxLsb63LHm3MmR1ILNc9bC598GjEm43PKHw4rVD/lxp1Oxhem0m/SxhClwUpksOmg+Ev8AFaoOApKdWdi1r6jlGoUK728cqT+K2stVOGnGAXJCqMoImNzm2047IBwTC4kuGoq9uanUS7xKurBkUsrKfNSYWKnqOhmUcPV4VX8QeI1MHdSQRGxfEKfEU8rMaiAshb2u6E8+oMm43K7LXj1VR6hp1DTv5HF1PQ8v9+stYeqCpa3tA6dG5iUC5r0wATc+ZOxG4haDXcchUXMLcmE1uPRRbwjmkHxDUTXSq60TTVgG12IvzvLdfG4jChlwuLpuVbKaBcK6n8m9xkcEFpiiKmieL4maxOtjbSF4nw1XBqeGHR9bjVb+smZS9WC4X4oeE+kVaq3hYinlbrNZcajILkXnLPhcR9ZVMPRNXEe0tNdfKN79oR+IVHdqf1ZsM6HK2bW3u3iy4t94qw5NdZOm8RHUkNryEoV3e1iLd5grjsbQrnJXWqAfu8vcdpfxHF6tfBMppjPa4Yc4v4spVfy40NcWv1rwjqDrr+UvUGPi7gi97dJg4ZfFK1QyhxoVYzVwyuoW51ta195eWOnPvfbcIJakyuQQAQwGqn94PGYejjbtWIoYkjWug8jkcnX9RIGqyZVQ2uuVjbYdB1Jizl185vtcna/KT3BrYH1t8JXNDG3V1sym2jdweYh6TmqobIFJ2KncQVdRUoilXpNUoA3CAgEf0nlBV1q8OprVpCriOH2Fqp1emLaZh0/aGt+hvXsPjdQ+LRTKvsXJIuNTy+EzD66wvEcbSrYrOrJYIACNj1tKvj0rgeKuvKbYzUd3HlJj7TLBAGYWH5wRqln1sT0vtBVq2+uglU1Li5NhyAj8dubm5d3UaK1Sze0CRueQmpgqtOtTal5nzLq19pzqakZzYfgE0sPiVw4+0Nl2FNN2k5YfpjMtq9BAOJhaY0DdJrY8H6zVFIhhyA3lbAcOr1sUKzLkUm4Al3i+GNOsayqSrDUA2I7yMs5co0mF8XM4h2LkMD7xAK1jodRtDY0sKh1LDkSZUJ5zrnpy26rfo1MK9JWtVvax1G/OTz4Ufcqn3iZOBq2coTo35y6ZnZqvU4uTzx2seJhv+VV/7hI+JhuVKp73EBFE02KWw5FjRe39cWejYDwnNhYXaCjQIXPS/wCUf+6Nnpf8n/5QcaMbTLp/y/8A5SBNM6Gn/wDKNFGmpF1J9j5xSEUA9Dp01pLZRzveTgmNS+ZitOmDc3OpkkqLUY5bkWvflOVxpHUQZQZs7k6d9BCGRBuSDa0AVMqyKafsnawtI5KdUrUIzaaX2+EIfnB0j9mM173O+8Anyg72FjudhJgrmIB13Ikd9OnKANcBxcgFrW+Ykyn2oqZm0Urlv5fW3WD0ChuQBuTy5x1rLUQMisb8iLW9ekAKTBjzEIDptccpAFmdSx9ANtoXaBOP+kCBXwjAWtTeidSTdG3N9b2N/fMpCBbNcqDe06j6V0VOBw1QC2SuQT/UN/iJy50NybAnU9J04XcZ2Xe2hwGoaXHcKx++xQ26MDOwqFg5sLi6k35DnOP4Rw/G4qvRr0aeWlRcN4r6Lob6dZ19cs1Z8ltU8oPreZ8ntWJwAlR9CM5vqfaNtSJFal6zIbAgXGu45+kitMLjHqBCQ6e2zX9wHKQQAY1r0ghNyHJ1qab+gEzUlUBNQqcz2sRTXQepPOQStlqVFDKXC7L7KSxUv4T23sZjUkZ8QFHsFSCBzMzzyvqKxnyrtWetUYUuZuXMvYCgysjH2V2J5x6VBKOmTPU5INh6w/sMalVxfbsPSGPH80XJZMqYpM9akv4wy/8AxMsk6XGoga38XDN0qiWmuTpa0h6a/C0etVLkXNyFC39JKqoos632ZgPjKrHWbTtn6MzXkbxEyJmkibT5orkxo4jScXhEYgyAkhA4NV8yB+Y5yVN2XK4NipuCNwZKlSZqD6acoKk2XynaZtFpK7PVZ21NQ3Ynckwreex5ylqlQg7biWA99pFVinTNn83oBHqUAfMDBEi/Q9YQVTbWJUuk0w99393KXKFNKKsT90XEoKxZ7XNuksBmfyDW+8VVMp8CUaTutTEZSwXUKJn08R4dSzUwVAZLsNdeveaeE4icNilsnkbydjrKnGq1IYmotJQBVs3oQZWNu0549dmwbf52mQ1r0Cp8NeYB3khmfDtrV82B/CNbH8pmrUZfMjZSOYMImMqI2b2roaep5HeaufTRp1W8HEgtVNqdJ9V6GWaptXdhUay4tKhJp7AjczITEU8tTRxmpBAM3Mc5aeolSliWp5yCtMaP3jJYpN4dSgfFAy4iqCDS2vtf1mNiaZxeLp4bPlWlSLPZbHmbW6zTreIMRWS1W/1hW3G4t85iviGpcRxOIp5i93UMep0jhVHHihSVqOHYMpKtcc9NbygL5o5FgAIx5TSIpHYm0G0ISRbSQMZVcweJIGV9trzQp0sxBU2vMigN5cpV6lLQaiYcmP6dPFnqdtNcOfvPAY2utFfDGrH8oI4qsw2A7ynX0VmY3J01meOFt7a58mp0aljKlKo23hn7vTpLSY/xDlWmSe2gmWNYcNkSw57zouErkmdarVwtIrUqrUAFzTQWW/K53b8o1LiDhKgBsGAUdrDlM0khd9TGZsqrY7DST4Sr/ks9LVfELXam1Ufd1I39fWBqvVpuVWrfobbiV7nKLHaTBzC3PlK8ZE+dolHNnDGxPeXeH01o4+lU+6agHpcW/OVKB84DWDjYnYzRyJUokMtgDqOYPT9ZOV0rGb7aOL4lh8HTy589X7ypqb+vKY2P4/jMWjUwy0aLaFKe5Hc7zPro1KoVY+h6wJjx45O0ZZ30iTrcTRwlYVEAJ1G8zjHpu1NrqbGVljuJwz8a2zS8t46UzmBEq4biC2y1lI7ialNEemKqMGS173/PpObKXH27cMscvS9gy+UAG/aUOLcS8dvq1E/Yqbk/jP7SviOIGpTNKg1qZ0Zhu3b0lIU3dr3su0ri4e/LJHLzdeOKxTdbG5uRrLDu6+Ftfe0rJTC2A2vrDu1wCTOlhEzVRjZx5TyMhWw4em3gEA9CfyME5upjU285UGxtpaGgtJ4iuAVIA/FLSVrg5Acg++ecppW0VWIKPpY7X6SzTemhCstgOROkzyw/QaFAO97EhOZ69rSxTznRcmm+XS4lOgys12dR0AFpaXKykk1CCNT1mVmvZjAqNXNhy05/rCK3iCzB1UcmOUSvSJ3Gc22GXQxq1ZmJ8QHN0W0QFerrkoHXmc1wZyXEcSa+Pr1Cc12yA9hOj8dVp65bKCbTjma7jnzMvGAYE+ERzchR2G5nQYBUSmoA0E56mSzUe7kzew2gEx5/WnXwftqq40NpcpVRaZWfTpC06pnJp1+1/EKlWmQwBE4viND6lxEGnorajtOsD5hvrOe+kdO+VxymvDlZlply4/aoqctSoEGx8VR+YhWIQhl9lSGW3Q6wKm6pWA1pnzf0wjFadrnyDyk/yHUH3G86rNueLn1o0yBma1gZZw1eticQtLDGortqSr5R3mcEapTVMxVkJW4+UgarU6KIC1OuhJDA6N6GZ+DWZdadvw7B08NSdyT4jasWN2Pqec53EpTq8RxLVzY1GBRztoLWkV+kNfwVpuhZrWLbGCq4n/MOSgRX8wW+0iTKHJBKuAFszKet0uSZlVWqCo5VvDV9GVeY7y7UxWWm5V2QW1ysRce6Zb11rOqU75fvHb3TXjlZcvjCR2WoAo0536TWwTXRbC2Y3ImYq3zHrpNTCgBlHSPkZYtgW0vrp5bm1vWJmJGZgSmnm3A9SIMajqORLWsekcMBa4u19wdADvpMVJlgupLAi2w0/wBmKjiPq1WyaEnKUvcW536iRBt5tF5AE6+vpIqDUY02AVKgsD+Hle8DUOKLhFx1WkmBoLkbXU/717TOrmilPy4emjH7wvcS3i6rVK1Rmyg5reVMpsNP0mNiq/iMVXrN8ZbG/JccMP7RZs51PlGpgnqW158h0idgBl5c41Cm+Irqqi7EzX1HBbbdRawGEq4uqAoPczruG8Ep0srVBmPSE4Pw1MLh1vbNNlAANDPP5ea5XU9OzHCYT+zrRVadlQD0lPF4bxFII0tNBXVRrK2Jr0gCXdVHc2mPasbduJ4vwt0BZNQNZzxBUkT0PFPh8Qh8KpTc9AdZxvF8KKNXOgsDynd9PyW/bWP1HHNeUUabFXBG4M1ldnUMtCsQeYXSYwM7X6MYPA4/hQatQD1ablWOYi45c5vnZO6j6fk10xPtOWHrf9sVqv8A+nq/CdXieH8Mw7IpwKsXBP8AEI0Fup13gaOH4XWqpTXh6AsxAJqchvz37TPzjr8rZtzVqv8AyKnvtGtV/wCQ3xE7P/B+G/8A6Kn8/wB5ncewOCwvDjUo4anTqGoqgi9+8JnL0Uz3dbc59p/yj/3CNep/yv8A5iPaNLa6v7N5/wDlj/vEY5/wD/vEeNAtX9l5/wAK/wDfFFFAa/t6BiPBSz1/NyUb37Ac5JGqs4tTCUx13PoIq5PhhgxXXcC59B0gaVKsaRRSaK3uCdWN/wApyuVakLDxT5b33MIBYAb2FrwT6VFOu3L1/vACwCMVzi17NY6f7vHdEdFNRz5TyNs3a3MSTZhdwbXHMawB7BWJvbNyjNoSB7RjhQtWw/Dck7nWOTAIqLDzQQLZRlFzbQe4n9RCVCcjWFzY2AkBUWl5L53J0RNTt/aBJLTs173Ov6ftINXBqeHSHiPztsvqYGqXeuEquRnW31dNSO7HkIyUVrLkZlFJDbwaR0/6jzjCvxGhVx/DMRQRkq186FVXRQQdr8+esyWocM4Iv+fYY7Gb/V09hD3/AL/CbuP8QYZqdAmnmpOBkXY5dNeU8+TzbnU7kzbjm4zzumri+NYjiNUJjGNPCC4NGloALG3rynYU6njUsLWB1qURb3rvPOwd7853PBqvicCwL2vlUKfcxEfLjJOiwu60EN0W+9tY/O8GhCUznYWUkFjpGLO1rXpqSADbzG/blOdqMZSoKlLEgURdibFjso6SyUUUylvL6zJ4nxH6qfAwpAqjdh9z+8NAfE4yhgAUJLVPwDc+vSZNXitfPmGVW5aXI/aZ7ucx812OrMZAG/pNJh+07XG4ji3OuIqX9ZOljMQWAesxF766ykDbQn3QtOzHf3QuMEpVkz1CM1jyJ2Mq1EZGswsZer0sqobWPOTVUr0Sj6gbHmI5loXHbKJjQtek1GoVb3HrBTadsb0UeNH2jCQuTYak8pq4Lh97Grv0keG4TKBWqDU+yOgmqoAGlxOfk5PiOri4vmprh0VCoA1mTxDBBCWTT0mtmsJXrgsjHnaY45WVtljLHPioR5W1HXpC03tz20gK4yVWG3aPSPmA66Tqs3HHLq6XN9Y++kSo9M2Ih8ikZsmvOY26bSbCUCxu2g5CWGPhYZn2OwHMmMi+cFUtbnGqU3rV6SdWG0ne6qTTVbD0VxtCjoRTQA+sxONNR/xSqlH2Kdkv1POEx2Ir4bEsLkMdL8/WZm55nnrNcMflnyZfCROvaQJu36xydd9ORjbX/KasDC/pHvqO3MRul4unMRgTxXNMrm3N9Tz5GU3+y8ra+XQ9TLG3rzvIugqKVPujnSbNqJN5G99JNhlJB0tBgay2Z2JOkiBeSPWToi72vvASbqdBbGWwugIjLTGnaHp0ydJhlk6sMNIDaUcS16mXpNKovhoWPIXmOxJJJ3Mrj77TzXU0QMcHW5kRENTNnOJe41j1D5vdIEn4yaKT5ogZRdTCUjrY++PRUEMO2sIKfXQHQnoYrVyHZCNteYlrDVet9dDIJ7IzCwvY/wArSbBbFhoRoRM7dtJNAYtA6GwJKTOM0arFKma5tzlKsLOdNZeH6Z8k+QjGIk7X2jW112mjIykAgnbnJ1Kgzt4dlUixC3AIkSBmOXbvJJSzAHrAxMGdXubW1ljzL+IW5fvKoBosKiaEGXKlXx6hq2sDbQX398DiSsYQG8CmovCUzfWChGF/L1EAhPiDqIUnzCAzZK7QFGL2JPfbvLKVs6gne2soO1soip1D4Wa/OIba1N7a3sOYl9MWKitdvOuhsNQfWYFHECxzHfrFh6rpUPmY38psd+knLHcPbefEBtEFQk7ENYe+DDlVLMFLDnfYSth0rVabFEVV2Jb87Qi01uLMAQNTeY6NPEViuBxFRCBamdd99NJy6XP5TpuKMU4a9M2+00zdhOZzBASOW0vH0Fmjc1xlYDIOe0vU+INSa1RLjqplTD4c1sOSNzrLFLDUGdHqU3uu630b1meXjfbpw8pOmjRxaVB5WuIY1cmt7SlQwoGIpZRbMTcTYxuCDU6YQbjW285cpJenVjbZ2z24stNsqIztA42pUxmGN/DW33b3MVXA0mzUqq1EbNcON/SE/wAOFg1MMiBbAE3v3lzxncT91ur6ZGHbIbVPZtlcdusK65aLUWGZgCUcH2l5iPjafgEuLd7yulVgMq+ZfwHl6Tefd3GN+3qrfCj4tJ824sBJ1w63DJnQ++VcJUagjFPZJlpcWrn2rGTZfLcXhZrVCSkN1ZkHS945TK3tsexhGroo08zHpB1GK0mqEctB1MO7TuooYvEeITTTRQdT1gcObVQJFhlHfnIg2a43nRJqajgytuW610pmaWHp2NM256/CVcP56bHfy/tNSmAO1rCcudb4xaei6FWLautxb/e8AXyjNYFRfy20mnVYLw/KwvZrCxsfd6TLINwCrAgaAnW37zOXakxYnKmUX+fY/lCUfLWp1TYIrWAB0J79BA3zeVyFHMqDJMbZiq2Zb2F9zbftpGcc7xGuwU6ktVYm5OtrzMGmvTaWeIfxB0Ki0pk6WnZjOmfPlvPSLGaXClr0yatIICPvPM0C7ATZw+EdWprWB8Ia6DT3xclkmmfFjbltep8ZxlF7E0qo6K03OGcQOOUgAhhuDymDh+FUVLMrs972BXRZt/R7B/VsW+a9mta84uSYa6duPlJuhcYxuJw7eEjZDbVpzz1kWpmxL1apOup0M67jWCXEYlTlzFRa17TLbAK2VXwyVQmgVjtDDLHGdqsuU3GalXD1gFVCp5A7yHFKRbAs+pykambmH4VmfPWRVHIQHGaaLhqiAaEQxznnNC47xsrkaFCm1Oo9VmXLtlF7mb/0Oxww9WtSdXZXsRkW+sp4CgKvDsSSosiEn3Qn0Wpg8RYuSqimbm199P1nVlfKVy44eNjrqmIwuIJNqrN/Dsq6gA3JkKb4ajWVqQrFmFsoAIa/b5wK08GSrpiXIezHKp2t8vWSVMOxCDEVWYuAbU9WPIjoB1HSYOrUiyeI0QpIDMAuY2ttt17zL+k9YNh8EguM+apY+gA/OaZ4bSsy5vIwsVyCYX0me/EKdIbUqKj46y8PacZj5dMcxo5jTZ0GijxoEaKKKBPREGVgo1RtV7dpIsotdhrt3gaoVFANXRtVplcxPoBrADx2qEDLSt9ylq7f1E6KL7gXM5XJteO0iy5rW0PWSFyoLCxO4HIxibXPTWACABUEbu1rk6kX/tJ1Nco6sI1Nfs6d91Fx741d0pWqVXCqt9+cCSt5i3M2Ei7ohAdgpOg7wL+NiBakWoU7jzn2mFuXSOMN4dEJQIDZ82ep5jfmfWACetUZD4x+qoxsvOo3oOV+shVqrQQhj9WQjUC3it3J5SGLZsPVYUNa5W7VX1Y35A8hMxftSXH2rqTdqnsKf1meXJPUXMd+x6mKZqRWiBQoCwLtu/v3Ms8KqFnq2QqpAK30vr0lFEatUPhg1H28Rh5V/pE1sJhjhlOdy7kakxYy27p3Umha6q3hM9RaapUBJbYg6W9955zUQ0qzofaRivwNp6Hi7nC1MqZ2AzKt7XI1nC8XpinxfFqNvFLD0Ov6zs4XNy+lYEFLW16zsPotUz8FCf8ALrOvxsZxtztynUfRCpehjKXR0ce8ES+WfanC/c3jTGYsDdr3BbUL6CSqG9Sl/UW+AivG0JB5jYzlbh43EjCYSpWOpUWUdWO05B2OpY3O5PWbH0hr3q0qAOiDOw7nb5TF3OvqZpjPkqid8p33PrJIpJ03O37yIF2PeW8EgeoWOw0ErK6myxm6elgFI136y3SwYXfeWEUAQgE5rna6px4xDwUcaqLQFfhzEF6LMrDleXltCgi0mZWHcZXOYgMy+HUWzjaUD6WPSdBxWgHomog8yazDrC5DDnOviy3HJyY6oUPhkQ1A1T2Rt0Jg1Qt2HWW0Wr4QLIhUaWG80yvSMMe2pSrAje4MMHAEysP/ABLLt0lmvUNKwvqROS49uyZdL61U2uPfGqlWTQWmSMQSxH1lVlmkdAVqMx5gnQxXDQ89snHH7duoNoFTCY7TGVR0aBUzsx/Fw5X7mkceSq2phmsMxJ0lvDYmlXpsR5Su4Y6iY17byS1XpnytaReOVpOSxt1K9NAFUgsdABqTK9HiBwWNWpUp+IF1yhrEHlMpXyjy6cjbpG11031inFILy2j4rEPisQ9esb1GNzbb0EETYxDUb/GNu001rpn7O2liN+sV+Z5xmI/tHBjIx36Xjb2A5xMNRqPWNc379IBLkbbCNyF4j7I594ibkX1gAcSgK5wNRvKl7by+yFkZe0zzLxRkc+zErFSDzXWIaXHaIj4RpbGHyVKYYc5ZpL5pkYHEig2V/wCGTr27zaQaAg3B2InHy43Gu7izmUU+KsEwwUbube6YxmlxpvtKSA7An5zMJnRwzWLm57vIrxwbSAj7zViIdpeFL/KLlF2Iv6SrhaDYmqtJRfmx6CalZ0w1DIbmowsq25i4med71G/Hj1bWZhCTifzmhiFNJSGHlPlJ/IxuF4RgWqVB5jpboOZMucTKPS8NFzO3QTPLP7pGuHH9m6x1xLJdW10ymCauzMSDY8+8LjKRasXVGAIF9OcG+Drhc/hEAi816YWZJmrnQX98ZxmXqDA0+nuh08yGP0XtXsRtJWDLrvJ21MYLrLZ6DYZQQecsKtqa36QVUeWbOAxnD6HCMbQxeGepiKo+xqKBpppqdVsddN4rdHGYFN7tbtJ7C0Gh0Fzc+sJuYzS2WEQgACDk1NhA0jqNoK2aqDCE6SA9vqesAHiDYg9oNWPhBe15LFHyQT6AnX3GCaZmIyan2ry3Tb7Q99feJRY3ZZbDZao9YxG7QRVUPZSbA+Uam8s0GBOVzYH3ytg0FWlTuSLDS2suquVshOQDmRvOarY3HcT4tfwVFkpC2+5mI3s6y696heodbknbneV69PIo62l49dKynW2hwmp9mom4lNSLkCczw98qA9Gm/RxA8K53nLzY6y3HbwZbxgmEvV4kqjXLqe028XamykmwtOYw+MfC4rMwBU3FxNROJV8VVCLRUqwsXJ0AmOWNb43togU3ALBW7wGJfQiwAldan1ap4Ra6n2SecFVrFzYSF9MbjBzVUTkWlGnTPi35Aay3jjm4jTTew19ZKpSCU6jW5hfnOzG+OMjhz+7K1FgEo0yRqw/IwfkPSTxNwqepg0Hvjno4s0Ka3vaDxrH7q3SmLseV+Qi8TOrrTqBSo1N9ZWxHi4el9Tc6hs9QfzW0HuErHDvdTllv7Yq2vvIlLMDYnXaEUXIhLsCApsbTXabx7i/h6woUwp1c7gflNrBUiSHrnKF1y/kJzmExTUHOVQKu2a1yPSaqVK4olqgYczec2ePYxrQxeMWrWWjqUXzNY29JC5ABzszi1gwvvz9Jn4WxxDtUBy7eglwXVrAZtNbjl1EjWj3sZSynNl1GtyD5v/O0jWRXwtZH+zCUiwzHLoLWUGRGQEZajKPumxkcWX+p1AbkAgbdT1hPa8e7GFj0zUQw3Xl2mYZtMFIIIupFvWZNSmadRkPLnOvCl9Vh3MksCgqY2kvIsJ6DhaVF0W6A2FrzguGgjGoek6/A4nKACfjOT6re4r6afbWvUoUVTMqgWEJwxFuKlQgHffaV/FWpTYX5Gc2HxVHEFlYkbEXnNjPJvZua267iBpeJdWGblrvGoOjICQCZzC4fE4isKpqNruL8puNamoKaabQymjmE8dC4qqADY6TneJual1mhisQWFhzmHxaqadFmU2bQCXxTdGWscTMn1Th1YNdWrNYKdCRDfR5MPTpVqlbFUqBYgAOdSB29Zl1cRieJ1xiMU1yFC3GlwIQAAWAtOzx1NMcMbn93p1FMYFFAXiWHCAsRrYgHS3pblJU3wKVaTtxHCv4bE2J5crd9TrOVsOkUXg28L+3bHivDx/8AnaH/AHTlOK11xPE8RWRsyM9lPUAWEqxo8cfEY8cxuyjRzGlLKNHjRkaKKKBO8YU6JKtdnbenT8zuNRqehBhqXirmaqEppYWQG9j1JkQ+Hwv2dJQpJ1t36mRC1cQ58VctPa3WcrkHSotTNlN8u5jVSPDbMbAi1xHSmtNSF5m5J5ytiMi4qicrvVYEBB7Nup98Ac4hqqHwQEpFdK7mw20tAYdKQKileu6gk16vsqT69DB4muuGDNjKjVXWxFJNFTsf7SliMXWxCDxXGHpk6L+w/Uycs5PRzG1ZOMGHJIqnE4lhYt933Dn+Ulw+vWbFBqzXNQ5bXvb1mdm8IDMPCDGwB81Sp1mjgMORVRkWyK2Zm6/3mNyyti/GSG4tSJrq5uylBZL2BIPP4wdDAPV82JPk5KBYD3TXexIuASDcXG0qYlyoY2YgXc2NptMJvaPLrRZkoIAFCg6ZuQ1sIUGZfFx/kvFSwNOornuNDb4zTve527TTXSTVVD0nQ7MpGnpOK49TKcTBZcrVKVNiOhy2P5TthqRrMTFcFbiVehUcjD0qSmmQF81gxtYeh3MrjykvaM5udOZw2Fq4qt4NCk9SodlUfn0E67gvCTwxXepVD1qqhWVfZUXv7z3l3C4Whg6PhYamKac+ZbuTzhgI8+Ty6hY4SdniAubRwInOSm7/AIFLfATJo5LidXxuI135Zso9BpKg1BMcnMSx3NoyeyZtJ0k6+yx6C80MAuWkO8zv+Ee5AmnRq06VNQTcjpI5PWl8ftcW8IBK9PE02IAze8SwGuNJzadMuzi/W0kQSOcEaoRbmQHEANBTYw1RbIJV1psDsRaYFNA1XIdRedAK6VlIIyt0mCV8PFVBbRWse024utseTV0uCghHL0EmuHA1CjTnGpvaEq4hQLKLs2ghbVSRBKYTEKL3O5ljGUA9QkC4AGkHhjmq+awIM0MQUpMrHQPpfoZNuqqTpi/VwzGyrrpe0uUcCKNMMGuBtLTLTPmKrftzkalcZWBGWwhc7ei8JO3L4t/ExdVxsXMGDYxhrr11indJqPPt3diqY9hmkE2kxEorRWj22vFzHpAGHbcRbaxxsRyjaEjnAiIjAj9NRHOgPSMNGHPoIAjodpC9nEm2oAF7d4MmzXHzjCbta19zE2jADcyDklx6bR1sWMC2mDtylLEJkqnkG1l0aawOMTNTDjXLvCexl6U2I5RDzEd5GITRkmNDLmCxzYY5WGelfVeY9JSvcyQiuMymqJlcbuD8QrrXxRdDdbaSoZIyJ3hJqah5W27ouGoGvcA2tNCjw5DR+1YAA6yrwxwuIyn7wmzUoeIy2NgDfXa/eY8mdl06eHDHLHaslLD0wRRrFTzsZYpJkbMSHzc95Klgqa1TUJQk38qi4ue0m2HSnaylbdTczDLKft0Y4a+FpKRNElVsvO0p1HBvlW7X5Cb3DVFTBlSOhg8TwwsQaSgjlyMymXfbazbFwVc1iSlKo7ILsFUEAbWM1WwyVcKaigCkw0B3HaW8JhMQPL4BK9M9hLuNoEYapnUBipOnpHll30jqdV5ja1UqNrw+H9phaV0P2l4dfK7abTvvp589kwiAjnkYhrLiKhVFqZhb3Sx6SNYfZt6RlbQekZGQi+R/cYVdCAdxK73BB5QwbMqmAggO8cbSAMlygZyYwbzD5RibRrncawAeLOZAwFr8oF2BUrbUQ1VlzNTfQNqplU7n1jTSGtQS1U9q8q0/4ktPra0Qje4VUX6kSv8AGzEDW2nWWnYhlpo4DcyBrMjhVWyul7Xsd7S8GYXdTmc6CxuZhl1Wk7ZdcrQzJe+UkyrVUmiCfaO8libmqwPN+cIRmBXoITppe+lbBNlqNTPPaayk+AGT2hymHUOWsSpsQdJp4SuKijkeYi5MflXBl/xWqFUuwzoiG/39j75opjmpIFpUqTk7IpJMq0adVTenYg9dpdpU8UVsyhV7CcuVjvxlRL1q/mxFNaa7gA3IMZ3WlTao5sALmExDJSXzsABtMDH4p8ZU8JbrSXU94uPDzv8ASOTPwhsI/j49azDR6w+E0saAuEqrv51Ez+HrfEYYEW8+b4n9po4g+Jh6gJ1LX/38ZtyflGGHeNqpl8bCU2F77e+QpqER2uHsSigEBi3UX3Aj4TF/VkWkxC06jFHJF8n83ugOIYZVcHD1M2HXypfcDr3vvNuPGb7ZZ5X1AqdI03GIBzIreUnQ5h1EgxZ3LMSWJuSeZhrEYdSSTyuZBVvqZdy3WnFx6hkXWTK/ae6SQeaSIs5JkOqY9JUiadQVF9odefaan1xcTQNMhkqWsCRr6HqO8z1FtNMx6mwnR0vo9g3wtCpXxGMpVKyaHKAqP0Pryk+O2fNMMf8ALDwlRqeJahWBSodVv97uDL+pLeYsb3II37SuuE81XB4zOppOQjqLmkeo6jqIUN9VxC4PFOrPl8lRAQrg7EX3kZztzwcP7R1B2KkX95HXlA48lcMEOt2GvI2B5Sxa1jYacxv75Tx5+zRTp5idBrIx9tuOfdGebc9BzMFXoCqp0sw5mFPO97SB3Gx6X2m8dWcmU1VfCWTG0gwIJuNZv0NxymLWTORluCux5zTwlfxkzEWddHHfqJlzTc258MfC6aFepUwwFREaovMLqZWXFvWa9LCluxNjLdNy1MAG8S4WrUbQA95y42T3G0/sP65jKNh9UUdATrDUXxuIIevSWlT5jNcw9PB1U3PrJV3FKmQxhlZepDv9KWIYA3GwmJi6grVsp1C6n1lrH4rytl5C8y6BurMdSbXvOjhw13U296GijCPN2hooooAooooEUaKKAKNFFGRooooE9FTD06etgz2ALEbxqlTK2VfM52A/WM+JAUsil0X2n2UDsefuiZncfZDLc6swt8pyuRMkDKDox0tH5SFKitMbl25s28JAMLH02GPqPTRTUZrZmOiiw1tzlenSetUK0QXrg2ao6/G02sVhhUqeKSQALMFFyeloVVWkgWmAt9NecxmF3208ulLC8OpI5qVm8WqDrfkekP8AWKLYv6sGHjomfIPur1kOHY6nxCi9WkGCpUNPzCxNudpj42n/AOuZB/8AmsDUpi3Mi9vyE3xwm9Mrl8t7MCAQQQdiNjKWNqNTQlENR38iqOZ7nkITAJUp8Nw1OquSolMKV6R6lgwze7S5vD1QrUsP9hQSr9o9FQLnYnrLS6C0ilyNBlUHLa0mN4WhIR7RASVogiBHCwlOk1RrKLn8oXKtPRR4j9eQ/eA2EE0udBA8SBThWKqbAUyBfnfSWKtWnQXxK7+g69hMfi+Jq18FUZ/JT0CoD8zFA5nr6iRT2X98l+KRXeoJ0RCYF1Repl3xHCEYcKCPvEX+EBhqfiVVB2AuZpLRAGgtMs8ptrhjbAF8U0lqO92JtlIF7ddJbwtS5KsNQbQTUr9u8eiAri0zvbXGaTxiHOQuiqNfWUStdKo8J7KbbTVq085IOg2gRg7Hf9YY5SQZY7QoZnqZWsSD7Q5iBqr4XEaz/cdSrjkQRNWjTCJytM/iQC4TFPzIVQffFjlui49KVM+Udbbx2GYXU6yCjPSXW2khlq0z5HuOh1m2mY9Osy1BnGvWXa1apWoWO2lpSp1Kg9rDhu4MO1ZzTuaLKOdzIyjSbkFpVTlsZX4jU8PBVCN28g98JTBmfxeqrslNWuaZIYctoYY7yRyZaxZ0eIDWPYkztcR1GkIsa2w6SQ0EkyG3Uc4xO8eN1gCOlx84wsfSMT8o401EAR5iNcxEkXtqfyi3N+UAZtdxqJAiE3uLwb76xkixs1+wjodD1kKp82XtJqYyEGhvzjsM6lTsRaRQ3OnpJbG/wtJUzWFt9CNIhqYXGU8tckfe1tAgzSMb0dRY3kohtEdpSUIx3i5mI7mSpPDPkxNNujCdbQAIva9+s45DZwe86ihVygA7HYzn+om9Ov6W+41EVAtwAPdKNet4rutIeSn7RPMxq2JIQqp8x/3eAXMg+z2IsR1nNMf27rk6DgpAptmOlryWPxFbAVKddrNh6hy7aqf2mRg8ViU8tJCeXaXcXSrVsLfEVM5P3bWA90nx77E97alDiCMt13kq1YVKT3N7qR8pyeExbUnKZswBtobzS8aqyZr5UteFxspWY+44pB5z2hifOTt1gk/iMfWFPtXnovMh7+bKfdJLBt8DJA3W43HKVE1Op7B9IC5AFxaTZzlIvbSXMBxQYLh2Lwww4epiBl8XNoFtaxUjXqNtY7Us+/cSSm2g2MECLSSsLi0ZDgmPdoMMY4YwNI5usG5cbNaSLEQbtpqAQYwd6i1UCvo42MrXkqg1B6iRGpiSlSBLi0tlL+0wEAtkFhvzMnm8ovvyiONHAIM/kJZjooOl+9+QHWan1ilh6Hie3fyooFlZuZ/p77mY+HuUWiNHqNZm7cx7o1Wv4lfPbyJoinkB2nPnPKunCzGbRxKFa7Am5Dm5kS/h0ydyxMRYvck3JN7wdTzC/IaSoL+4rOpLjmTLOFUgqeR0kaaEkADU6ekvLQyqLciI88utFx4d7W8NialK3MS23E6uWyLY95UWnaSceGtzqbaCclktdsysiti6rk+drufkJns1lIF7toZareySdSdzKhuGBO51M6cJqOXkttaPDwBXVjsLn4CWSfPZuZOnwlXD2XP2Qj46QzXbEoL23N/lMcvbXH0Hg6VHPVGJW6pdh2lE2tlUnLckDoOk16iinXJBux0Kjp6wdehQYCr49Knm1KL5iD6CaY5lJJdqLlVpUxmXra+sE1dF6/lFUzCplAZVItc2Gb4SPgKeU10eOWVn2p06/iGyLt8oemb+dje3M8+8AFCgU10vuZcwDUjjaaVFDA+VFOxc6LftfWLW2kyuM3lWxwnhFDGYb61VdmSj5qyn2TzCD8yZtUcdW4zwfF4daeR6WtP3fppaT4NRw1EYiiWAw1GyqxP8VjfM3vO3aA4PxZRjq2Ew1EJT1ALb7dIbt/8ATkyvld1ihKodHqG5K3JJv8YRkpV6H1TGX8G96bj2qTdR27SpReqbioWJWoy3lm5Km7aDnyk8s1kePpXp16lIjD47OuYfZ1QLeKL2uILGVXJRamgW4BPLt6zQdsPXwxoYwPUog5lNP2kbmVvytylHHcKqUmCnE0qtMrmp1M1gynqOR7TPHVrbitmSmWW9gS1hIE9ZI4J01WvSHL24M4evfR0LdA4vNHVcr8wvTX85aoU2o5wSA6t5rfdPSaHB+GPQpjHYr2wC1Gmx26Mf0EzsDfwXD6vnN773kZ3crO3dXqde2uxl6jjyg1F/fMraPactxlXK2X4rZNrGZeIxL12NzpBkXiy2EJJD2q4gWQ95WXY92MuVMpqKCwUam5F46gFFtUpE5C1iPlOnHLUT8qwilzGYNqWHo1xTyB0BdRsL7EdjKc0nbSUooo0DKKKKBFFFFGDRRRQI0UUUCekqc1Nb8xYyt4rUqgFSmyodDUJFgeXxh6ahFNMXspIFzc23jVBmXLmyk7HoZyuRIai/KMTBUWfVXyi1wADcj1MIYBT4hj6OAoNXrlwiECyjUk8oer5VB3ylW9dRM76Q4Z8VwuvTpozu2QqBuWB2+Bl2h4vhUkqgK6U1DgG+trbx6mtl8sPA4XFZMbhqLGiox4bObgMutx35TbqhRWaqEUNkPmtqATsOmsexzKvLMWA6ADSO9stm2juWxJogMoC9BaCrAqAw5GEAsALk9zvGqLmpkdpJs/Fu1HimAcsRSqh6RF9Ax1Bl+2xgHpCoF8YKy0yroCNAb2uepln2b5vnHaRwJYo0c5817dBuZHD0jU1PlUbkyw1UKCtL3sdzF6K39HqWVcoso/CJQxWMTDnw0GeqfuA7dzK+J4gajGnhD2ar/wD8/vK1OmEHUnUk7mHs/SXnqVPErNnc/AdhKnFmtgwvVpcvM7jDeRB3McDEGx7xh/EcdRJfdWR2rDuJvENDh638RvQD4TQG0z+HHy1B3BlxmNrDczlz/J1cf4pu4F9LmNTBDC45yIWw/WMoIOhtJVtfLg31Ag1rBrXGsElNM2Zjdu5kKoIOZTr+cWj2tmsLTN4rWRsI1FTd84JHS0MrFrW5yjXJfE1cwspbynqNpeE7RyZddBUG+zEOKZbVCPSVaQsCvSHRsp3muTPCrNOhUBuMp7Xh7eWzCV6dVr76SNeszIQug6zOy1puRKpU8GmVUjxSLL27zEKNub68zzmlh6JLXM0eGUUOIr0qlMMqsGFxe1/7zXCzFhnjcmHhsJUr+yLDqf06zUocArVaRKUqq1L+XOAFt3nSU8BSOQgWCtfTS/b0lykuV1W9gBoOkMuW/CJhI4jF8Hx2DGarh2Zdy6eYfLaUOR26T0larBwKgCub2AudPWZfGOA0uIXqU7UcT+Mey/8AV09Y8eTfsri4m1tNo3rDYnDVsLXahiENKom4PyI6iBImsQj843rHPTnGI5RkV9I1+sXrFqQNd4yOdzINqRzMe/aR001vABt/EOmwEIuukET9o2vOTD3Iy+mspMTU2aTdveIIN5gCbxVD8JOlbRxQzUVYfdNvjKwEsVP9MdOYlYGaY+mWftKM3KPeQJvHShhE0blJGI0NjOiwdVcRhFYe0u/rOdh8JinwtTMuqndesz5MPKNOLk8Mm/VoLU2ZgLXuDaDpU3Q5XYuL7kkXHrJUMQlRAyG6t8papLecltx6r0sdZdp0KQOUZ3UfetVP7Q9Th1CuLKXYfeJJAhMPhQ5BLqvumhTpLSGhuJnc/wBNZIx6mCp4etTyoAuvKVeM49cNhTSQ/a1BYdhzMs8Z4mlLMtIB2UankD0nIVqz16pqVGux3M24eO5XyycnPzTCeMSpakQjHyiQomzAnlJkWvbnOuuOekyPKDEKfLb05QiWyi+0dTe1wfdFs7AqiW03FoC1h5TcTQZVqLZTraVHplGynf0l43aMoCLcxH6cvWMRcyRGZbSkGuR3tGDWbLyMSHzWMiynlygCzFWt0k7mxI1Vt5B/Mof3H1kUbKeo5iIEWuLGMN4mFjptEN4iTvpaOrX3kYlO4gbQw9cE5gAMtNiL7gwIByMWPmcGRwWtQi9lsb9oawqViFGhbIB2Ei9VtLuGUEG/I2EKKea6kaGWHofZ09NcwBkaK+Zh0a0x8t9uiY66Nw6mGZww1BmgtD2ARuZHA0BnqNyvNGnSLVCemgmHJn23wx1AhTAG0q1lDsFOxNz36ATYXD6HraUKlLJhzV2qLfTmeomeOS7GRWVqtQqNFG9uXaVAuavf7osJp1kyUWVTqDr3J5Si6imGA+7pfqZ1YZdObPHsSibq7fie0v4QDx2qMPYQkeo/8ylQWyop5DMZo4enelUtoSCL9L6mZ51pj6UMezXzob7E2PI9ZXpNlosCLAtrf0lvGIhzgKdlAF7TPNRAuVkJtuS034+8XNydVPxLk20XoY+lrjaBLofZBU9CbiJXuCOommi4+S40+b2m66CXcFSSlh34hU0dQRSuPKx5n3bWlKjS+sYulh84QOwXMdhLrMmqKboqMqFBcsVYbDl6xxXJlvpp8AevWxtSviW8MZB4efTnyXc+6XMGn1bjwo0lAqHVywzOoJ3I2X0lXhFHF4IHGpRRKpQhUY3I19p23HoN5qfRbhIr1cRXqYl3quftHW3M3k5WbqZ1O2FSqCria+S5bxTYEks2p1/8TXocK4jWU5MHUy8s3lv8Z2OA4dguHIKeDw6U76kgXY+plg1NBfMLtbWwiy1btH8lnpyVH6N8RewqCjSHUtf5CEqfQ161TPVxyryAWnf8zOq8Qakai9hrzkajlVvlchRc5TFJj8Cc2cvTlz9C8KgzPicRUA3ChVv75bThmFwjinh8P4KqLk6Ese7bzUKI5yGiwLjMSzE2gLKyi1MIGbpbQTLK7bY8mV91j40M5voAabeZv0nOcRofVcUlVQwp4hA2v4ufxnXNR1otYaqwzN+gmNxBKOJAwpUs4QXqDXwzfQn9pEdmP3RjWuLySiPSRlzU6g89NireoksomV6ujMBI1G6Qr+Wn3MC6GwB3MIauSyuHXQjteaHDsM3EMRSw7UlamvmqWFjb1gVoFmRFF2Y2UdTN3BYYYLDVWKEtfIKincy5SidahTxVKpSAstZwgpncKOk5GvRahWak/tKfj3ncqmUktaqtCnoQbEEytUwtKqgSrTp1fKLFxse80xy17OZOMtGnS4v6O0GLthsTTpMBfI1yvpfcTBxOFrYWoEr0yhOx3Deh5zWWX0cylAijxo1FFFFAjRRRQBooooE9Cd3TO6WqeIA4zEAKPXpB02Uv4lQl3AGVrWH/AEiPlZ6NO/hsoBWxN/MDpf4bR0WnRUVaj52bQEDfsonM5CZHrolSm70ah1tYG/qOvflCKcyKbWuNr3+cExaqC1UhKatZ0zWNueY/DQQqIKa5QdL3seXYdogaoCUKjQnSRXVnP81h6DSTO0iLZjpZre8j9oBFgGNiNeUDiRUak60mKu1NshHJraTN+kr1MPhaWJpswFDEI7KD7QO1/ePnNDD1a+IxuILU1XDKVbD1F+9pf37/AClePWy33pR4NxAVeFYMMtSrWZzSbKLkEalmPoRNa0r0cNSwlKolCmKaiortbdidyZaym9ucWVlvQnoEgqxsLkiw6WhaVC1mcm3U/pCBAvt6npK2Nx9PC+UjPVPs0x+vQSdhYr4hKVItUYU6Y/37zMmviauMuutOh+Hm3r+0CTUxFXxcQ2ZuQGy+ghhpHoEqhRYaR40bNAJXmXxY+dR0E0rzI4k16zRz2Gd91ZFjZ1PpJfdjVR5R2m0RVnB1PDxGU6BtL9+U07eXuNZhN5lB52mng8X41IZv4g3795jyY/Lbjz+DlDTqmoc9RCPZvqDyIl7D08JXy2q5Sc1wTY9oE69xGKKw1APrM97a6/SwaWDWmuaqS2U3sb3blKy0R4hqAMotZUJvbuZJfKLKAvcbyTkKmukNjX7Qq1Fo0y3TQdzKVTQUz1WQqVjXqFvuLoo/WGqa06R7kH4S5NMsrsAi1QHk4+ccJmEVtGXmPMISkLuRyOsu1OPs6IVGrXhcl1uRboIVKY9fWWBRvvMrk38QsPRuQJqcPpLSqM5Uk1kDabgZrAwWGwxr1loLz1c9F5zSDW4sqUwLLSIA+EGed+FjwwMQW8Mg5bZr7+6TTVzutjbUbxFSwBV9N+oMjSU5mVszAHQkfLvEzO4BqC9rDkdyYXPYW0/ftI1KYIGgJHxEcWZLOoPqN5SVDjXCKfEcJkQBaya0n6H8J7GcC6MrsjqVYEgqdwRuJ6ZVVmSy2PY7H38pyn0s4cKdZeIUR5Ktlqgcm5H37e6a8eXekZRzltekj90nnJHvraNbr8ZugwGnpG6Xkh2jHX1jCBHujE7SZAttIkafpGVVL7wq7QPMjvJk2A6ymaaG735R6hzHKNb7RkAUSSLc5jp0iUeuP8u3ulIS5XbyFL3vpaB8IIt336fvHCym6FeMdpJjfaROpAjSY6R+UYx+UAjGkgCxsBeFqUSiL13gNbW+Hny6G00qVZlmTg707N9079pr0qeelcb7Tl5ZNu3ht0sLjCLWkqmNr1KfhozKDu3P3QQo5FGkIFAS9pz9OnyrK4kAtEIOZ1mTa7G02eJA5STvaZlOlekWnZxX7XBzTeSNLcesNffTlB0xrCf8S3aXUxYoAE5W9kiRyMD3WNSOqnYHymNWZlqEbW0BintV9DByVs1ie4veI1A65aiK4+BEhh6lzcnTmJep0KNU+R7MRzl+OynbJqUgDdPgZCwW19JaxVKpQbIw7g33lY67Su57Z5TQb6MG3Ed9GHQx2YjQiRbVBGk1hcjkYM6GEBvBtvEVKIRo4iJIRjvcRxF6QMWk2VGC9bky5gVzvT6BiTKCfw2XnNbhSXw1WqNSqZQPfr8pnyXWLbi7y0vlAwqDpU/QQQpDO5H3iSJZRbVTb76qy9yD+0enTH1oqNjcrOG5ad0g+EpWUm2rWM0qVEA9pChSsTpzlpFy2Ewt221pNUAEpcTw1sM1VdMhDEdZfHaQxS5sJVW18ykQl7FcvUDM2S2oOc+p/YSgctZwE1QPYH8R6yxxOu1Gi4XQ1NC3O0bB0CtKgttba+p1PytOzHrHycuV3l4rGGpZiTpq1gD0ls2p4Wo/UkiKmoQi1tF/OKoM5WmuvkZrdgDOfe61+GRjqoXQ+3kBI6dpl1WzPYesv8SADFha9M+GR1FtD+czl6ncz0eOaxcHLfuSHKSQ+YesjHT2xNEY+00ptUquFNsqkkjfaWlo4ukcuHBpimNGv5tRrrBUkq+NWqUg+XwyCVF99IdsRjfrLsrVwpe17HraE2vL326B+GY2jwunTBs75QNdSbTp+AYROHcPFBCCqKfEY/efnMXD/WKuI+tYypUy0b5A+gznbTsPzmxhazLQCtUphqiFst9R3nJllq6b+G8W0rXLAZhZRy090jbz0lLgkKTqNfWZtHEininR6lSp4tNSvK3Ka1/PvsvMS8b5Rz543Cs+hiGovTpVqiFSzWa0u03StRBDA+IdCNLwFeh4goWSmSLn5SrgcS1N6VOq6BVVvzi3cau4zOeU9rGJuhrMDU1sotGqOviJmugQ2u2w0h3Hi06XmNi2Yldpz/GfrFWlVSkjGmzghiNTY7RZK4sfO6M+LfFsKODY0lQMHxRGbscokVwtHAIiu2WmVOZm3cdT74OoQmEpYjCu1K7m6HZT0+IgquMr4ymtAugU2D+TV9b78j2mVrumN/4+mUiMXqu+7sWkmp6gDczSbDWOkgMPYzC3daaUDTz1f5V27xPSu9+UvNRygQ2EwhxNXKFBC6tc206Qm70V1Juo8Jw4VqmJYISikKG785o0aORsOjBqe7k7rK+Oq1+HkrWpU6uFqte6D7RR36yzRxeHrJVxWGqFUC5E5j+02k0yttm56Jx4lIsQreNUtnTcAdpIU1LviGqLcmy5gQGt3iINGpc6NRp3BXZiY1Kkpo4YNTbcs1z8ZSR0p1bBNSz6kq4Onvir0aeIpsuKRXorplq09D7xBuaKIzBVVqz2S4N7QqBiz+GQtGkNcre0fQwlZ3ftz/EPowuQVMCxV21FFzcH+lv3nMujI7I6lWU2IO4PSejOco8WooQt7I5H1HL1nPcf4cMQGxFIf5imt6i82A/UfMTXHL4rbjzvy5iKKNLbFGjxoEUUUUA9Frgin9mqXzA+YadzpvANkos2cmrVJAUL7fpb7ovLhEoVK98QyYOmGxDixqW0W3WcrjKvlpo1XHupF/JSHs6bepjV6jWz4l/CwzCwpgeepcbGMv8AGXwVGIxCkI7k3WmNz74ygrWYUf8ANYwaNUb2acegtAeJhxZGTMmincdJhitVwn0qrhfN9dwuaiGuRmAuB6XBHvm1g2H2lPxTVqI13a2lz0hfCRK1OoqAMPJmtqF3sO148borNqlChUxPDkXiNJHqsv2i7g2NwD+3aWEHmpmwGalaw20I/eForoVA1DsPn/eH8JVIZxdhsOkQ2B4OdTmACnQ35yWi6L8TvHxFZKSGpVcKg5n8hMXFYurjLooNKh0+83r+0kxcXxE3NLBkM2xq8h6dT3lFKQUljdmJuSdSYRVVBYC0Yxg4krwd5K8AdmsJDNGcweaBCs9luN5jYw3qPb5zSdidOWky8T7b26yp7CsBsO8VTkDsY67xq2pA7TWe01FfZI5jWSokpU006SKm4V/cZICx7iOiNWhVvo0OCt9ZQw7XsDLqU83O05csdV045dCB0Eq41/szy7S4tFF1Mz8c1/S8WPs8r0qjy0/mZZY2pUwfxgSuozWHvk8U10UDe+aa3usUmXK635HKZKhuO2hkq9mprUH3rEyFM2YjqYvcHy0UGYiXsNQeu2WmtzzJ2HrBcNp4er/FqajZb2vOhohUQKihQOkjUaXPU6Rw2GTCUSq6sdWbmTKNIE8XVuQBvNJzZTMzDBXxhqgm6trblHWS9UamxN1zCmbkDkR+cIhNx1te8jUc01Bp0s9+QIEhUYtbKoZgQSDe6jt1MRDkEi4sG6kXv2iQh205b35RxZVACtYyIOvm5nSMjK1w2U5irEHqO0hXwtLF4epQqqRTqplI299uoklFSzhmBPJhFSLi19SfaF9j2hA84xWHq4PFVMPiBlq02sf0PvEEVsel50X0zwxXGYfEhQBVUqSNiRt8pzm/adWN3GVLfbl0jnU6b87xr/sY1uh3MoiNhy0Mg/SSIttqJA9xHCqnbzkxwbknkIz+2w7yaJcC406S2aSgnU7chJs2UXO9o4tffXpK9VizHpF7V6TRrMXY6wVSpmMgTIykbSEQ5mRvFAjxGKTVL7x6Na4YiPWZGF2ZfJ3PSFxKMc5I0UW98pqxRgymxBuDNBKn1mitNVsPvdzM85Zdt+PVnilhKOeioy7rNHAK1NijeybW9ZPDUfDRBa3IdpbCjLtOPkz3t28eGon4QttBGmALSyjBkAO8jUXTSYNdMbidE5GPaZuFCvQy8wdZv4mn4iHoRYzCZDha5v8Aw30J6GdfFlvHTl5cdZbVwuWproNjJVNHR/cZLE2Q6EG/SCLXpgbazedue9dCIPK4HLWTqAVKaNz2gKb2Y6w1ME36AypOyl3AQpR9NDy6GXqFXbkR15RhTDLrrBNdH7ia3HXZSaX3KYqiabLY8iTsZjEFXKnlpNOjUVtBoeRlXiNLw64YbVBm9/OFnWzy7m1QHTLfbaRLttyMcnlseRkG1Elihe0dt7yMUElHEaOIgcR7xCI7QMym06Ph1NaOFpJ9587P28ugnOo2VgbX9ZqYTFGnTUs12Yk6+4TLlls6bcNkvbQp1HTA4N2Fyr2HW1pLE4nwFSrSINQWKab9fl+cDxGoKGHoUhun7CZtTE+JQFM7cj0Mxx4/Lt0Zcnj07nA16eKwqV6Xs1NbdDzB9IfacFw7i2L4axFBwUY3am4upP6e6bVP6W0nH2+FdD1Rrj4GYZ/TZS/b6aYfU42fd7dKpmJ9JOODCU2weFa9dhaow/4Y6ev5SnjfpQn1bLgVcVW0NRxbIO3ec0WLEliSSbkn85pw/T3e80c3PPWLfr0kxNPDKxFiqtc9APN+XzlisfBp+MdB7IHQnU/tKOBf6xgkANmpg07nYZiNfheHr1vrfFUw4FqNPUi/SPLG+hjlPbRAyU2z62Kg97D+8B4poNj6z+Y0kIHS5AA9wvCO4TH06LH7TwjUYDa5OlvdK+Mr0PtaGYHxVJqHkp3t7ucxwxu/TXLLpm45kakag1D7job/AOzMy0sV/Ew5ai+5Go5SuJ6GE1HBnd0o6mzX5yMdN97S0z2Lh6xSqbg+aw0JGlxD4WsKmPphlJQ1BcF26y1i69PFVMMxw/hpSwyKAB0OvxvD8MXDVeLBRQsKLNUO2gWK9Ttcnlk6TGOFpeCo0AvUQtc+tz3IkMYzUHw+KCWdzYKdgoHKU8YxfIHuS7Kgde5uZf4hi6QoV/OKgpJkRW5nqJw16mM0vV8Sj0OH4kuBc5SF3m6tQFKrh2A28w0E5Wnh6q8GwiOqL9oLNfW038HWH1dQ1a5epYXErHLVcfPh9vX9tDKDUHlU5VmXisMQtEpQUMc19ZoljnrHyEAWGv5xnpKz0wUNlU7HSa2bc2GVwqpw7EtVFNWCDJT66x6qf6dS7gEljpeUHpHC1EqpQJDKw1M0aL5qdGoCUApE6aiZz9VvnjJfLH1WVTpLTrVB5zTrMSCRsQekatwqm+JxCiq5zKHGUW1lnEp4uDoKKxLklhpLFCurrhnNVrsmVvLJ02vJlJuM0YcpQpMQ+otduZg3TSXfIcNlWoz5HO+1oF1vMOSarXDPftQZSTJ0EWiXrVnZKTqFQLuzA8pZFEAGo4bwlPmKjX0hBQZAMRXCvcWpUvwDqYYY/NVlnPRqqU2dBigG8t2N/Kq95SrYgYfz0lBpk5qaWGaqeQI6RsViaVPNQoMKynWooPtHkt+kNhcD/mVr4oKHpqWazWA7TYSam8vQuEYY6kXpEjP5qiA+wRy90c4gCkKVPOKtQ5VJ2C8zBKfG+xpUjQ8Y3JHJevvlugq0FqVlqI1hkQMIIy1CoIwZ69V0qLSXKgPWKsyqKeGNIC/2lVlOwkcS4QU6DU1KoPEqMsBhabVjdKmWpXNyrcl6Rpk391HFVfBq4u4en7FOm259JnvVZK1812WzMT22HwuPdDY6o2IxwoUctKlhBdmHMynWdTRpslMqjAqNdWa+hPaDTCdbvyweK0FpYsvSXLRrfaIOmuo9xlGa/F1vhKV2u1Oowt0EyJvjdxZRooowUUUUA713evTZ63+Ww4IKsx8zevaQqE1KRLk4XCkkOT7bm/LsYmIWsEqn61ijY+Go8iW205Rmyti6hLfWcQuq0yfLT7W5mczjRAz0Rmy4XBDUDZ6gk8j1qQBc4fCWAv8Afqe/l0hDTTxles61q5bKittT7Wh6eGeowrYo3qWIyA3UAxgPDGpUqA0aQo4ZSbhh5nPXtrLqoWNhJqhbVjYdZInSy6CCdogLTvl3O7SpjMbTwwt7dU7IP16QWKxxJNPCm52NTkPTrKS0gpJJzMdSTuZJyBVPExFQVcQ1yNlGy+kYi0M0C8DQMiTHJkCYEV44MHeODAFUbWALSVUwKtdwIyEdhYc9LzNrnzHrLNauAbCxboNpSdizMTvKxhmX2TIVva90Io8sFV/iGaT2V9GpmwbpeFym1xqV+Ygqe7dLQtFspAOoH5QyLEen5QGGomhRckCUaa2bLfytseUuUqdVSLU2PuMwy7bYjuxKmZ2KNyBvNX6tVK3ceGOrb/CZuJSzlR6EycfZ5KwIQHmefftGYnIznc6COFu2uiiNUNzfboJtGayBfAqOY0kLXb1Mk3koouxteFo087hVFyZmpbw1IFQAoLHa+s38HhlVQVup3BuZQw2H+1RANhrNlFtJOkUdgVLdjKmHoGlWqo4+0XzKbWDD1l1T5290lXTMAy6OuoP6R6Z7oWamwV6jjMTYKTpfoI9RWutrlbEFQN/fEgDOS1mXQ08wGh5x1RlOhJXmG1N/WIHCm7FGABGnY95BXdVAcBTmt7Wn++0sAaaC0HlI1c5tdNNoyh2VgNLAA6coMqPELK1m0uL7/tIU1dar7Mh158/97QisrPcCzAbEawCh9JcJ9a4NWpquapRUVl06b/K88/uCL8iLz1OwZrG5BGvpPM+IYc4LH4jDHalUKj03HyM3478M8gCdDpvvFzB+d5EnTvFfabIP7I6nfSRaPew31gqxsh+EIKCELuStrQwLD2tR0EYLlG3LeEQ2236SqmQxAJNtLwa0g66mE0Ik0XKgvvHj2elfwQOUZqQIGkOYxE10WlU0Y4oXlm0kFj8YPFX8ARjSZedxLVo+XSPxHiqrSJ7S5gWGHrBiCUOjW/MRwvOwjlQdRC4SzS8Z43bokpBgGRgVIuCNjC5AALTG4fjzhbI92o9Buvp+03EKVKatTIZSLgieVzcWXHf6ejx5zKBotz0hMtxaTA15awqrec7VSenpKGPw9NaLVKtsoGs2aqois9QhVUXLHYTmeJY04yoAgK0UPlHMnqf2nRwceWeXXphy5TGMZ1N25DkOkcHQD4wtQWguYnoXHTzqivtjuZbpaXIlZBZgekMlwLjrFPYxX6GvvEBXW7GTwVYeIqPob7x6guzetp0zuK+FakpLWvY3teW8Sv1jh5Yi1Si3mHbnK6D7QdNv2l2jbOxY+SoMjn1Gh90nRyMKoMpkQbiErqVuDyJB9YEHWYsKYxpJpGJKVmCX5ExhLmKp1KeEorUp22IbqCLynA/SQiO0QibaARkhIiSEBFzF4nxqrMNRy+FpVv09Y0UUmlW7PvHCEqXIEjHG8ZFHEUeAWcNW8NAB+LMfdtL+Eq0cNWbEOQxqaqp107++ZA2i10F5GWEyaY56XKvEHfGV6zHzVFKAjkOUptiKhYEbjSRbUxjpHMZE3K05qM4UMxIUWAPKOINYQbSklEdFPpFEbW125wNYp43EfVwPGPk0AN9ffOg4RVxK4DEJWrKyswK2AN2O9zv7pzFGoKdZbFhTzA2vyvOwq1fHooy+ZaljYjW3I/OZ8uWsdOj6eby3TV28PEYUXamV+0IO1ztLHFyKeCoLURGaxcm/WV8d5sSclQOuZaSht7QnGVzYkItKxGp12sLCcj0Z7aNCnUfC0FFPzI9lLtYW05TawdGsEw6mpSIDMRZZm4Ospp0mtnZwXP8Av4TWw5K+GTR9ilffrHi5ue3WhwrvRYOlNi1Tke8KxsapKsLLa4O8HTABoJ4dtC57RFw1LVXXxHtpNpXDTVKSMURvEIRCZQw9I4RkyioabUz3yzRd1DVmJfQBdJT4jmOZKdaohWnfbQycpGvHbft+BPMK+HXxUsEJ2lVKjIKLHEpl8Q2AXleSwOMp4jwVZ1NQUyCGFiDHNJxQoZKVI+frI9+mmvG6y/77QbIKdZadQGmrABbSFJDVayjlcnoJJ/EFLFeJTRQHB0gXVzkw6sadRvM5O2XpMssd1rj6W1qUAlqL+HU2phzuetuczHwdVnr1sTiHpgaFgNXP6CWXLWbE1kDin5KRHXtHw9KojlVrBmRc7ZjfzGaf0eP2bsqvRoYfCUAuWnU8Pztcak8hJDDviaiLiKbIapzvl6dJZGAW9FHpFnc52YHeO9Yp41ZXdfuICLw0fnv8SSotNa1WnW19hAywOIqFfCpMqVERc7lYLFYk06QpMVamgvUqAeyTKSVkYNUCnwrWGXXT02gepO6NTUYiqEDFDVPiVAeSjYS8zmlQevVpXap5aZXpK4rUGWq2j5rZm+8LcrdJHFuQHqoxCItqdM6jXnF6Vvy/woYULq9Via2awpdR3kK5Aw9PMRmesxKr62tJ4cJ9TDsHaoamXN1EHiAV0ACIrt66EQb1U4kpbCVRYAICwHP2hMSdBVXxKOLsC3+Xclj67zn95th6QaKKKWCiiigHd0aSVKdRcLmoUPv1Tu1uf5iSp0zUD4bBhqVLKCa5GrHf3i3SH+rVMUwbEEpRtpRH5GXEQKoVAABoAOU53EFQwtKgtlW55s2pMshMure4R1sm+/5QGJxSUd/M52Ub/wBoek+061ZaaF6jBVHMzMr16mKuq3Sl05t6/tEweu4esbkbLyHpHtbSTtcmgwgUWAkTJtIGIwmgXh3gHjIFjBkyTwTGMiJiBkCZAl3JWmpIGhOwgCqMWJCAsedpXelW1LaDoJbppVHlZxTA+6i+Y++QZc5a7ORt5mi2emdVsvO0EuuaW6tBApYctu8pps01xu4VTU+UyFX+Ie0nT9mRqj7Qxz2V9IIPOe4khoRGH8W3aSAveVSizSa623HT9pu8OrtUp5CxLLpvvMGgCwNt5q8NBqKzUwPFp62PMcxOfNri1HQm1xMfFU8tZ/eZv0gK1FXXYzJ4pTKVATzBEzNlEX8tvWQNP7QZhYDU3mnwzDeIjVWGl7D1lbFrasB3OnpNJe9FYr1GuVPvM2eC0FZWqML2mNa9MnnvN/glzQZQOhMMvQjSwSednI1vLsr4P2D6mWRIhVADzsfSSd/NaPaxPug2/ikSkkSAQ2gsY7qXXOmrdyRp7oy2zWtc8h1kqrLQp53bLrc2gKnlsVaw31129I9SxWxNgdNIgbDv31jXVAF8o6ARpDZ0SsBmUMwtq1tfSRp1gr5CpQg8xp7jFUZGaoM4JXXYHLK9Cp4pFYtccj0ESpFk1GL5VGYsPuich9MsOEx1DFoCFrpla++ZevunYIdxlNifl1mX9LcIcTwOpUtd6BFUAD3H5TTC6qMnA3jRrjkY3v0nUxSvAOxNUWF7fnCE6aC5PKOi1EXt2gSYfSx19Y3lJ3AMbNe4ItaK2hsecDPlJsPjCNI0wbgGSaaYKgZOsc7SJkj7N5qRj+sIo0gXOssJYqDHBDWkgIiI4lGe0fblFHtf12jMgB+8PhsRUwz5kbS+qnYwI09/OPcHf5ScsZZqql13GzR4pRewrKaXzEK/GMNTTyZ6rclAtf3mYe4NjvyjEb8t5y/6Tjt22/ny0NjsdWxp+0stMHyouw9espldP3hTYba36SJHLc32nVjhMZqMcrcu6rVF0N/dKp3mg63FpTdLNtpJyxZWIj2T1hqXTrIBfhJiZ6EWKFswB6ybaMw7Xgk0KnrC1dGf4Cb4+lo0FBJvoIbDmzNTO8hSGVCeZkzpVQjfb3RnGZxFcmJcAWDea3SUpqcXp3p0awHlOZPgf7zKmGc1WGfs/KNFFIQ2ceTU4PQqH+X8iP0mPNi4q8Cp0ySDe49xP7wNHg1asoNN6fvNpHlMfbXwyy9M8RNtNf8A+nOIWuFpH/8AkEHU4Bj0TMyIB/WIfyYfsXiz/TJjgx2UqxU7g2kZbJK8e8hHgaV495AR7wCV495C8UAIDHvB3ivA0iZEmNeMTAklkxILJwMrxE2ANr2MUekhq1korYGowUX7mAW8LhaOPxNOlTbIzWuD8TOmp5Fq4cDyolirfhA11+AnP8IwzUuJVlqizUAwJGtm2m9qKpAAVitrHY3Npz81707vpsetmxeZqmCzhGzP4hynXeNxEhsRcZlNU2DE7CS4ovh4lm8IAUgB5TsZX4i18ShDM2SmFuepmLtjX4dj6LYBBVxS0zSUoyGym429dJprxfhQWpbFgkBR7XKcXhhfF1lGQAZQL6jUWm7gA31er/CFzTuCN+ULPFlcZk6NeM8LLuyYtLqlh5pYo4zB3pBccllW5BcaygadximtQvYLsJY8Cm9ZQ9HDvkpcwJcycmXHjBqvE8DSVfExtPVr6EG/bSAp4h61bFVfEUJlsobpAU8HTFPDWwlDzPe4AhKuZVxbfV1sNNOUVytVMMZ1P/5+w8RRqJVwtemtNmCEEDmIXD1A+DoE0Dq/I94wqqtahmw7ZRT1sZXpogw9JqNd0U1CQOmslprc1f8AvtbZKKtimqU6iqCCTIU0xAo6MKrVzqDuqydF1NXEh6xYaaMNDBYiu1PEC1H7VlzOAdFXkI0yXfijiPs8Si0VGWkmbIW0X+8lSouuDao9FTVrMLknqeUpsyUcG9evQctWa+h36CO+Op02wz11qCmq3qix8h5G0TS43Wo02ZUxTE03QUqe6nSVxUJpUEp1FfUuysJFMTSxFCvUw2KDeK1gCb6SOIQhqrVKdwoCBk5QqMcf2FVpU61BVqqabV3zEja0qVMFWep4tFvNUfIrLoQo6DaaRDioxoutRKNPKAepkaColZbh6Xg09SNrwazLU6ZqFsMWqV1ACsF9ixf1O0lXxSJRcqyriKrhWYagX2HwmlmY0sOmZaodjUYGc3xJlas1OlTCBbVCDp5ieXugvDWV9L1E2weHU1gPtSSB6yqTnXPkJJVmLN3beWKjNQ4fSPhovmIU85WsuRUuzkJTGm2puRFGhhZkrhrsTh29nYanec5yE6NT5aoLZL0wMo53YznWFiR0JE140miiimgKKKKAepAXkx5fWNUqJSQszAKOZlCrVfEaC6UunM+s57dOD2JXxZJKUNW5vyHp1ldaYUkklmO5O5kwoUWAtEZFrSTSEYyRkTEEDIGEMg0YBeV6ksvK1WMlaobQBMLUMA5lJJ2IU235S5SS1JVNgFGnf1lKkc1ZBuL3mlksATudhJyVijUpk5Tlykctie0DUVGYILBTr6CXSLqAvmqdLyqaRW9/vb36yFqGMyikWC2HKZib2mnj9aYFrTMGjD4TbD0jJKl7MaoPtDFT2I7yVQfaeoEr5L4QIs6HvJJo+u0TDyAjkbxH2r++Mlijem/Yy7gK31fHBvuvoRKlEZxb7w6wi65Qd1NxMcmkdLg6nlY28pN/jAcZAqYcWXUG94TBaUh1Osni6fiAJbS15mfyocK1oMnTUSrxOn9uCOYh8C3hVyh2vlMnxBLpTPMEgw32bJVbpp+EGbHAG89amegImTTF8o6qQP8AfulrBV/q1dao9kWDehlWlHT4UZQwGtjLAlWkwzqw1DiWRoR3iiamN4Jx9rCj2j6QVbSoD2l1M9oro46XhScz5Wpgi17mA5D1h6eZkGcDXoIoMiXMbM4ytyANxBqUez5AagJG18vb1/eFqAOoptla/Im0bzblbgG9hoR8N40qOOVQrtYXqAI2mp/3rArVp0mswsygAIBfT8hLeLTNRchbHRrk290rgN4ZFMqpA8pOsS4uqQBcjvY7yQKVkNNlIDXUq9tRbW3ulbDK6jKxC228xJhRmLMpb2QCp0v7h0jlTY80xuGbBY2vhXFjRcp7uR+FoD851X0y4a4SnxKmFZQPDrFfXQn8pyerm21t52Y3c257NUwVma+wG0ndge0ckr3EYm/O0ZHJDaRibco3xtytETpqYGLSN766CI841LRD3MROhm2Po/hExzqsaImWQbNtfnLVLRAO0pVNSANyZbU6wgxEMcSN5IS1JSQN+8j2tJCM0jpFERpprEd7wMiLnrFYbxASURmtYExvdaS29IoyRy9RBVaQI21liIroNLx6GmeqEafKMo84ll088AFPjEWmVxToYAEdOknWPnA3BAb5RZMoEjWP26gckWaTqGINFAkm1y23EFfYQq2IjNLilMPwokD+GwOnTac6Z09YZ8BWTqh+Ws5lxrpMuSMuSd7RiiimLJs4dSeFD0J+cv8ACnuoG8zMFVY4MUtLea0tcJqWq5TObmm8a7fp73HU0xdBK2N0pkS3hjdRKnEhlA6XnBj7d19OFxH+oqf1GChKxvWc9SYOevPTxcvdKKKKMk1W6k3AI5SJijwM0UUUAUUUUAUXOOAZtcCwtKsrtXpK4JsM0nPOYzdXhhc7qMcSU7NeCcOqjXCgH+ViI7/R3hgF/Ccf/wAhnP8A6rB0f6TNxckuFrVSuRczM2VUHtE+k6LFcNwGGsRRYi9jYlmt27ylxPOjv4TAMigVFRibjYMDz5X7zfjznJ6Z8nFcPa7gRWZKmIxOterlVha2YD/xNCgmbGU6YUuAFJVt9Bc/nK2HFVsDRFbWox8ygWI0AH5yzQN8TXrFWqKqkX2I5C/wnNnd138U1jAuIoGpZvDdfFqHW/ISligXxFFxmIYKS3fa1vdNPGU1UIt6o8Olm1HMzNxRJw9Fg5+zJHbsAYo1qvh6pFeroCpa40trNrAVVLrTNMDOyAdzmmLRUZCb2Ym+vOaXDaP+YpVqgcKtQBba3PO3yhkib26CrWVaWIvhyL1QNDtDmtTFauTh2FqYGh2mO+QpWDGt/GAv/vnLVWoAmMIr1NgBcbyDuE/7/wCmjTNK+EGSqNCTaQz0TRxF2qrmew3kMJWJq0x9ZAKUunWDKVKuGTw8QoL1bkGNHj32vBEOL8mJYZafMQC4eoMNh8tVdXLXEBUfF06uKqGrTOUZRpvLVMur4Wk1EMVTMRe0adWRZOhr5bVC1iyi15nLSC0WqPRr+LXa2Zukc1UpYOvWNM0ndiQy84lxzrXwyLVuqpmOYbQGOOU9DsBVxKp42WnRXZhzkj4r4awanVbENsw2EZatWrhGdRSdq7WGtjJMFXEEvRZFoJa6nnBO/j9f9/8A1QxnD8PVrVqj0WpPTTKHpnY9ZGlRxNAU1w+PWtpndKwt85bz3pJTWvdqzXYNyEBia3i1HLU7h2FNCOg3MGs3eqh9eLsUxWFqUXqsGL0xdQvqJbpVVq4aqcNiVqeK4UA72lKriWU1WwlYqSRTS4vc8wOgmXjDn81RCrJ5EqUzYabm43MD8NtvGEK9ZqiCnlApB1O3X5Tn0tisUK2RyoDFj2G0pUsViGoMaleqyBwwDNcDXeX8N9lhKzo7irWcIBbcQvTTGeMHciolkXy0KJJzn7x6RqhtUyM1xdBlTssQp2w1c+ExLOqBidu0ev5cW4NqWW+g15RH8h0r3YLYA+GCW33mFiRlxVZelRh85v0xmrJZfE81MZm090wscLY/Ei1vtW09804/ZX2BFFFNSKKNFAPRiHqvnqm55DkJO0eNONyImMZIyJgETImTMiYAMyLSZEiYAB9pVq7y4+0p1Y4SpUMq1Glisd5TqHWXE0XCHNil62JmoGYnQXfryEysAM+JtyymbCgJpy7ScvasfR0Hhi97tzP6RqrBrmxIOgi8UAFQNLQNPNWV9QAuxO59JmuKOPqA0lXLYmZTaMO02MXSApv8bmZFQWY+k2405EujsOhv84R/4idxBg+c94Vx5klX2UNluCOsgdr8rQwGgPeIrfMO9vjDY0VA2IPOWiucKV3OolGgbWB9DNHD+a6n1EzzVi1uGVQ9EdRNBQGZj2tMXBP4eIyn702qPsE97TNVY+Mp+FiiRoDDVR4uGVttYfidIFS3ug6HmwLEjYiSPhig2QEbrr8DrDKoDMORBkHXJWynYO6/Gxk6TZch6HKfyl30I1+GVWan4WbzJtNam5a1xOdpOcNWSqNho3pyM6DCsGTT1+MmUshy1iD0/KDxWuWx2NjJPcWI5QDHzsD+K/umm2cifIdzCI4uqlgpOg6mCv5h2EgxK4ulZXa4N7HQevT1gdWRZmDWN7WEe91Fi178t4Lx8wYZGGU2JI0PUjqO8jTF6RtUzA6qwtcdyefrBOk3u4N7WynNz17SjkepUvsLWAJuR1t0MuMwZMudtBcna8zFxlOnUULd/Lve39oKi7TpVQzN4gy2sFJOkKXSnTV6rqzDW6m359pTFStWa1qgB08i2063MdML4RBp4dKuUWPiVLkEwhUY4yhiXfDlVei65cqjQg73HKec4rDjDYuvQU/wqjJY9jPRXr1wthhlFjbyWax9BOU+lOEpeJ/iNEkPUIWuljYNsGHw2m3Flq6Z5zpzx1jDkRry1jkX12Mhe3O3WdLFIm1+sbnGGuscm8AMn8MRjGpaUEvudYrzaelGvaRYxGRJjJAm1RT3llTYyox1HrLYhCxFBvpvJqYEGEUy5Vi+kc6esgDpJXuIzS2jyAPWK9ozEB19Yr6jnIXtFcaaxBMbx4PNJBowIBJcvykQdOskD0jNArc3jLRAcvzhQe1hHuMp5RgKqLLqOUpV3/zLW5ACXKrBU123mWHzuzH7xvJyqMlpDciHU6X7yrTOsOh6RQ4vUrMpXe6kfKcy06XDnzprznN11yV6i9GI+cnkTyeoFFHMaYMF7Dt9ivwlhGNJ0qrtsZVwp+yN+Rh8GwqUCh5GZ5zp08N7ddw2uKiDWG4jQ8XDtkHmAuB1mNwyqadhedAjZ6c8zKeOT0p3Hmbe0b73jTX+keA+qY81EFqVbzDseYmRPVxymUljx88bjlZTR4opSTxRyCuh3kYAooooApICK0W8AcTpeA0GaglhoRcylwz6P4zHlWZDRoH77i1x2HOdthOH0cJRVEBsBuZx/U8s14x2/T4WXyodKlkEhXcKNfhLFZginWYnEcVlWwO+04sZuu/fW1DG48UcUt9mupPMDt3ljhnDGr1KdWk6jDrmZCRc3scwXqO0zsHUwvEGaji28JQSVb8XbtJniFSjWXCYeoMhYC4Omm1v3npY43DHUefnl557a9I0i1Lxs6EDMHU7Dv8AKQRStKoSGOZlGdNjzP5yOGBqYbE7Palc5z5gSZZ4dTapSXwd6eaoRmsb8rzCu6J4moKlOu61yb2pjMNxMfiKBaVWkGzBSCCu201G8TLRXwnYVD4xugJMy8ZWWuDejkNWpobWsOkMTp8NRL0aYFiMouOY6zVRkQotOq6JTrDKtth19ZUooTmNiuRQcy89Zdr1Ar1/8wDZlqapubf2itLGJVamWpXHiuT462UjeWqjlqWJ+3p2dgNt7ypXrCpUxDpWpnMaTaqRcgy01MvSr08lIs1dbZW290Bb0tpmFTEvamcqBdbflHRj/lKfgKdyTB1GzUa7tSIZnCXQ6G2mskTQXE5bOop0thBCFT7ShVJon7SqACOWsMTh0r1mIqpkSwuYKkEthEFZwWYudIVnc4fEMr02NR8tiLEwK/oOst+HU0SutmtcH1kfCb6zWylHC0wqqOZMsYqnVZ6FM0UbUbHpBrSptiA1SmyNnLnJ0GggJehFWlSq00eg4XDpclTfWQap/lAKOI82IfUNyEcMTh6lSjWs9d8oDDlAY0uahp+Cp8NRTBU8zGUm7/3/AL7CZmyPXq0kfP8AZ0SvQc5E3U2wtazLakgYbE7mDeoniZqLNSyWp0kPM8zJP9gxR0D+Cp8y83bn7om2vgCuTSNqiAZbojDkBu3rMzH4sFTQSpYBLKLagfvD4rFinSPh1CUAtlI1J3/OYFPxcTiiim5dt+kvHH5LLLXTQwgFXIxLBUS56X5TVw5z1MNTd3KqC/lXW8p0VWlhqoQsgLBQLXl9Kq08QxFdgUpWBy/KRe6v4JArUqY+0bNW+MHUN62KZLKCSozb6m36Q9Gsvg4X7YqQxJFtpVogvVUZAS1QEljvzgPkYAHHBWvUtVVfLoNBMDHf67EWFh4rae+bmHe+MVmbKDULWTlvMLF64usb3u5M04/aQY0eKag0UUUCelRo8U43KYyJkjGMAgZEyZkTAIGRMmZEwADjSU63OXnlKtHCUK3OU6kuVucpVZpE0bhuuJYdUM2adlGoN5jcK1x6j+RpvkWN5GftWPoHS4J2jpZMRa3toR746gGmW90ZtSrD7h3kKUsbbwyOhmHWFnnQY9VFB7aeYzAr6kHnL4yyDOymHb/hkc5XbVf99ZaOuQdJpkUP/wAP0N5IAGtUHKwMgpuV6MIqTZsVUb+W4kmH3585ew7DOD2v7ucoo1rHvLVDysvS9vcYsvR4+2hUBWtRYagsJvoMpynreYAJathF/nF50F71R6TJVCx63wxPvgMAobBuO+olvGD/AC7ekz+Gvak3X2TJonpmYxLVWPWx9+xg09ojk2o9ZYx+tRwN4CgucfOVPQX8MBVohT0tL/CKxQmjU9pdPUHYzOwj+HVF+uoluuPq9WniF0CnKf6Tt8DJh2Nu11IlOow8VjuMstpeogIYrfXSVMQAtcqmwAE1ZT2murC8Ixtvt/vnBIbG8WKqeDhnqllGTzEk2FojM1RwjXt1uNCvu5xYe2QVSwYkbrcXHLTrM0Y6rXTNSwtRltYEMoHqL/lHp43EVMzCgAUYKUNxlvzv0j1Q0aj+Jh3ANyVI8vOBwmBrU1sirSBOtzdvd0g8NiKtKsamLOFShY2ZWOZj6bWl2lxHC1ny066Z/wAN7H4QK7FGHZlAeowtqCrawVWj5i1VkqU1FwGFmA5y2TcXBuNjBu1QKCoDMDqDpcc7d4+kM6vhW8MVcDWdHUeRGcsjj9Jj8Z8TG8CqeIrJVp2qkMb3A+6Tz7TertUWoopWBIJzW0Av06zm/pPiFTDMiAB8RpYdBuZWHuC+nKF7Gw90bfeMxCDeQLlt9ByHWdsjm2le+g26xxoOkjcDvJAEkX67QEWDooHaQOkI0GZrFImQaTMG0ZUJzYgy2pvKjasBLNLaKFj7EvJBrSEUaxg0kDeAEmDK2YoNo95DWSvcRg4Nu3qY2a/rGJkb2gE7kajWMHtI/ISJuDADrUhFfcSoCYRTz5d4bOVaDi3eM9amg87hfWZ1fG28tL/ulNnZ2uxJJ5kyLya9Fc4u4zFirdaebLsT1gaZ1Fhp1MEoa/WXsPSBXMAdO0yyzvtM7qdOm2W/l7wpXwzYjlraQqMlJPMSbWIA5w9N6VbDMKdwP+WXDX+MicmU7aTQlIkG/SYvE0NPiFYfzE/HWXKGLWnXKEMKZOgY3Kn16QPG7fXQwGrIpM3uXlijk7jOiiimbBYokjD1DCYR8lQd4Mn/AC6L7zIq2Wop5AybNtcbrVdFhG1E3cLUuoFzOZwdTlfadBhHBUazzebHVenx3cNxrAjHYF6YHnHmT1H7zgyLGx3E9Jvcd5xn0jwX1XiLOotTrDOOx5j4zb6XP/hXP9Xx9eUZEUeK07nAUaPyiAgCAjySIzsFVSzE2AAuTOl4V9GCbVcf6ikD+Z/SRnyY4TdaYceWd1GLw/heK4i9qCWQb1G0UTr+FcAwmBAdlFasPvuNB6DlNOjRp0kCIoVV0AAsBHqVFTpPP5PqMs+p1HocfBjh/dFDBRrAYjFqoIvrKVfGWuAZm1sQXvczCY7b6kWcXjbg66TJxWY0GqPfOwsqjcDmfWFzmo1l1t12EHWcC5Jux3M6OPHxqM7uMzHGiEVaBB03AsCPTkeokMCxWtTDgG7AC+4ixOR2uB5usFTcnE0hfZhpynfveLzrNZOmwhIXEUmQubqhv7Q15QuDpismNprcFRmVixBGsqXNPiLgKR5gwANz7pYw7oGepdHDUiTfQ6n5zkr0pTYqnWw7uRiFBp0xazE7zPos7YpA12CLmAPMzVxlYqhNNaVO9DUnzE+kpYCjrVrMXJK2psRrcD+8c9HV5T4NCpSSoQwVS2l7neEJNWpWL1nytRubra/aRzZnLM9Sz0dfLuRLaI3hMA61P4dKx+JEk/SYR1r5ENOoCKVNuptrLKrTqYq74YhjWzXHQCV8obHK709DVY+ToBaFwxVGZ/FZMtMtY9zEnXRnFEUVZTURnrX5yBbXGMlYgtZfMOUMrM9TCUzXTQGodNoWiXegEIpvnq/GB70NQWotemtN6binS5iQ+qVXw9HNhlYNUuSDHrEFsU7YciwCgqdoSni7Clhlcp5LsWBB+EbG3L3AX8L6+QUqKEW9gYhWWlRZ0xIR6nkRW0uJHxrjEBK92Y2FxI1RmxKo6JUXDpcgdYL18VbNetQLK1JXo0qYzZOZmPWcFkQvUSoxzMLWsTsPhDItAUUualFq1S5sdxKvi13ruKdZWNVioFQa5eZvyvGrDHxo6+RTXOWvTT7OkvU8zKjEAMVqEFd7/iO/wEK9QOS60WostqdMpqL8z3Mo1KjEimhcrra62JB/UxaaSqPEnOS5bTlbmZHAUQrIhGZi12A30EfiaBaNIAWu/P0hMEPtSWUmyk2BsRNL+KZ7W6YP1amoaoM1Ta2kMdWxTNUqCwtfLvGpIf8AKqDXGt7/ALQyDNRqjxjerVy2eZqPUC0fDKV1bJSJ1G2krUlHiE5GcIhYkm3KWMaSaldbU9AtO/7QNs/1g2dmcrTUjQG5gR8KGp16YzLTIFzfXlMDEnNiKh3ux1nQUR/majLTUCz2zHawtOcLZmLdTea8YpooopoRooooE9LjR4pxuVGMZKNAImRMnImAQIkDCGQMAE8p1xLriVK+0cJm1xvKNWaFcbzPqzTFNG4PrxJB1VvynQG5UETneEm3FKHckfKdIo8snP2ePoECzsORN4x0YqdjHPlrD0tI4hfLce6ZrVsT58OQeQt75gVufrN3EsGpFhsRqOhmHXFswl4eyoVtxLBOolen7bX5G8KTaqomlTDg2VT/ACXj0TY1X6C0R9oDokan5cMSfvtF8KSFO66cpOk33OY1Eek1mBOx0PaNXXI4YSf6Nq4FfExFC+wM3yLCmRpY2nN8NqEsLDUch+c30reNQPUfnMv6VRMX5qdpn4enkudtZpPZyOlrwZo2zWk2FLpiY0WxJ10YSvhLirlO/OH4t9lUVj15wNO64g362/WV8Gv46j4T5xoCBftLoUYrBi/NcpksbTD4UnckStwiro9Ntx5h7jrJ+T+Gjw2szYRQ38RfKR3H+/nB1tMQ+vS/rGpfYY5qY0FUEqf5huPePygq9VaZYudWYmaM9djBiANNIDip8WmmGKFlqDM4HMdJAYpDp5veIDGYnFmrRfC0hU8pV1bTLrobwXMbvsCvi6eEw5CoECmwCC2vQDrM2lXr4rFHFVS1aqNKWHo3YU+5OwPqYZ+HYjFYlHxWRKaEkIGzZj1M0CpooCh8g0IAsBHMpjP7aXDyANTHXRaop4MGwDW8Z+3YfOQxWApMjLVarVqE38SobsD2ttJ4x1r4WojakA+pHMe8Srh8Ua2EplmBdLo1j0i3bNwSauqscI4zXwOMTB42qz0WNkqMdR0BnVmoMwIHlYe1yM864qcwF97TrODYp8RwjDmp5iQCdNCB+txNNbm2Gcm1zGVRSJ2XMPnOF+kVdm+qkGwytubm95ufSTiRoYcKGJquCbdO846viGxGXxDogsBNOLG72x5MprQAuTcanqYVadjdjc9ZHPpZRHFRxyA56zpc4tgLxKwzqo66mBJYi5P6CSom9ZQNY5D2tESBv1kiDIkGaqRYwTGTN+kG5iTUVF39JZXQSvTGl+plkQgxOY14jFGpISayAkhGaZ7RxrIxxKNIyN++sc8o2xgC5XjRDpeStAIypXrFropsvM9YbEVMi5V3aU7XMyzy+E2mA90nfJsNY2w69pOkjlw5QMgOomaEqKtUbe3pL1MVtaaISSbA/nI00o02BB1Oo7y+ruuDqkDzVCAo6zLLJvhig2DVsKKWZamIJ1sfZHIRYbDJRU50NxyY2+fKUTWqI+VjfqToJZrufqqurKRzyte37Rap9KWMKNUOUFWvzN7++V8Q7VlR21KLkPu2jlxUup3iAsbMb30ms6ZZdqskFa17G3pLeEwoqVb1NFB26y/XWwsBpbaLLPV0MOG5TdYqtY6xObmFxCWa4FoCVO2dlx6auBq3VTz2M6HBVL2nJYKplqZTsZ1XCaFSpQFbMipewudZyfUY/Lv+my8o10NxM76Q4L63w1yo+0pedfTmPh+U0UVbhfEHrDmiSNLNfrOPG3HKWOrPGZY6rzGNfWa/FeBY3CV6jLhnahm8rqMwt7oLA8Fx+MNqeGKod3qDKB7z+k9Xzx1vbybx5b1pnWmhw3g+L4iQaSZaXOo2i+7rOm4d9F8LhbVMWfrFTe1rIPdz982rhFAXQDYCc3J9TJ1i6OP6a3vJQ4ZwTD8NW6jPVO9Rhr7ugmgSFFoF6xAveVa2JuCOs4srcruu7HGYzUWauICA6zOxGLLXgK+JA1JmdiMZYEk5V6mXhx2jLKRYq1wO5lSnUXE4k0jUsQMxA59rzLxOPZ7rSuAd2O5j8JcJjc5+6jH5Tsx4dY7rky+olykjaq1EpplUZVHKZleuXvlNhzMWKxAY3drDkOZmfVrGppsOkrj4/mp5eWTpKpV5L8YOkctVT0MjENDN9OTytu3T4nyYulUAUXVTZTD4dgMpV01pMCHHeV6xFTC4OsPD81Ibb3H6wlJ2tSBAIAYAMNpyV6s/adRiRRVFokuhUZCT8ZZwwWmKChquXKyGw3lbDnOtOoTcU7CyrYg33MtozKAmdwyVGtfbUf3k1cGwyZqaKKpuUVLN3Nz8hLiAt4TPRBzVWqEqeQgwpVySi1EXM1x0UZfzjkAIqqXputIAX2uxiHsqK2FNg5Vip32u5/aWKjOKWKINNxcJGp52rUwPDqLmLD0UWEFkzUFHga1K3I76xDSzSR/HqHw6ZCUgN9o1FUV6C1KToUUscvPvGbIHxF6ToSVUWMmHWniq2WswCU7WYQKkhQ4bSq6mrV2baXEZmxdZ1rUmCqFBI1gKVKo4wiK9NrDN0MVOnUShXqvSV8zmNndVXRKrsAEpuC5Y620Er7Yeoz03RqtSysDyhVK06TO9NldU0I2uTHAAr06aVfLRTMQ/WJt8lWdlzslRXSjTsLjmZQqI48gRXZhlBB1VRuZadS1FfEo+etUzEjmBAVqRdyER1Lki43CjUxnFZq5BXwnZFT+ErC47sZJK1JrF3ANrXt7WwHx1iWgHyZndcyliLchsIkpeGvi+IrFKfieYbsdAIBQ4zTZsA7karX1J3OkHgnz0WeoCwWnow0Nz3lnioX/C6wQOxasqgn02mXw/E18OtRcpNBiBU02sZpreKd6ydFh2TxqWWu6hKJOovYwtNKrU8KuWjVDEvvvK61aNehUxC09KhFJDT0t7pGtWqPU+wVrL9mgIF7zNejVM6IKrU6a5qpI1vtyjUqtNfDVzUYeJmKjS4A/eM6ilWVLhxQQswb8XTvIEXRlDUwwCqCPxExkMvgpRBCZj4DsbvfXlOcGwm5i69TD4es6GluKIOW5PpMOa4eit7KKNFLBRRRQJ6XFHjTjcpo0lGgDSJkpEwCJkDJmRMAE8q1hpLbytVGkcDNrzPrCaVcTPrCXiio8NNuJ4Y/8AuATqBoJyeGbw8ZQf8NRT851zCwPrFmeKtV3U21vHNmXWPXFqd+ljIE2tIUz6p8NmRvZbSZWMXK5HTSbOOQMl5j4q5XXcaSsfYV6K3YyVIeJie0an5abHrpCUR4dFn5sPlNLShb1KhG2XSJ9aYQb7xqALh218x0kSD4ptuNYvkLWDs9QIfvAj3x6i3GQ76i8rU3y1Lqba3FpexFApRRyxJ090jKaqp6Nwt8tddbZtD2M3aVQDEdFZbNbl3nN0zkqEroQc06DAMHq+INUtYHqZOU7NpUTYZTuIRjpKyHKSOm3pCM9xeSTE40PEqKveVKRzvS6mwPxmjjkzV0/qA+RmdQutmts1vgYzjpKovRmbRHgYwtyBze7Y/wC+01qYDU5Tq0wpz2vY6jqOYhoSrGJRqitl/i0yHT1H7i498w6+LqVKzscOTSbSn1A/ebmHa9lJ5WueY6zExeHei/ho9t9G2NjtGeHtXGNan7a1B3KGOnEEDMfHUk/dMdK1WmLOrAddxJ08UE816Z6E20h06NnR6lSxppUqDrlNoRzVynXQDWI4qtXvlJIG5AJAkS9YKyqVy5STYcpOhtUxLhaBOaxY2H6zMwtU0aDvuGNrnnaFDvVqIMWTSorrZBmaaJx3CKSLUGEaoyDzFhy57zfHHxmnJnnu7jFGGxfEqgFJSzNyA29Z05xGH4Rw2lTZyFpiwu2rHmJh4r6UGxXB0PDXlewA9w3mDisXWxb56zliNhyHoJtMLl76jC8knr2JjsZUxuKetVPtaAcgBsIDMo/sJC0VptI57bRDUFtAT6mRNQnYAekYWiPaVoi1O5vCUP4y2grwlC/ir6wgntbIMiQ0lcxjm6TRqG2YQTX5wrBjzgXBBFzziqKmgtYQwglhBGqJRCNyigaQ5SYMgJMamM0hHEiDtJbRmfeROkcGMYwYbiE5XOloIG7RYl8tGwOraRb1AqVGzuW+EgNWtETYR/ZS/MzntZnVWq1MqzVocNrAaXBPIQvA8Fp4lQa8rzqcPQQAaazk5ebV1HZxcEs3XO4fhFWpU19kdBNyhwhCozagGwuN7TSpUlRbKNess00UAAbTnvLlWvjjj6czjfo6tUE0xYzEq8NxGBrFGzBDodLjtPTKaLbUCZfFcGtdSALmaY8lk7Z6xzutPNK6hmN7X5ESC3IsSCRNTi3DKmGrFsjAHtpM4qAb21HMaTsxymU6c+eFxq3hDckbiWKguplHCOExSXPlbQy3inynLzmeU7b4X7WfimGolOHrm7HpATfH04+S7o+EammIVqoLKNgOvKbuBOMqIKeHpNlY3zNoBMCg4SqGbb8pvcN4madXKwzZrBSo1mXNLrqOj6aydbbGFRKX8XzvzZj+Q5TVpYhWGmszhWdjd6IBPUawnjVF5qonn2beivNXPLT0jpVD/wB5mPiP5tZFK7Mx81hFoumq9QD1larXAGm8r1MXToUi1RhYcyZg47j6klaIzHrsJWHFll6ic+THCd1sV8UBzmXiuJ06dwXF+m5mFXx+Irk5nIB5DSVt514fTSe3Hn9V/wDWNCvxNnJ8Nfe0ovUeo2Z2LHvI2itOiYzH05cuTLL3ShKVZqSsFAu3ODtEZSPRMxY3JuY0UUCKKKKAdRgQuL4EGU06dTD6eYaPfl2PeJSaZUgsuViDbW1xKPAcc+CfxFUVEVvPTPMTabE4fHKqLRYutQkhrAgctpyZyyvW4cplhDUUK4Yq/iZjSB/+Uu0jeoWDCoua5zb6a/oIBG8iZXYOVUa7bn9hLCqChDUz0zL/ADG35AzNqIoCpVVlZGKomm12NzDVGbxHZagcCoTY9FX95FKnmVlq+VqrPZ+iiwkWBNI56d2sq5l6sbmAGpIEcB6LXSjclTzMjQWmVwgIq3uTHqMofFEVKi2ULa0LRISthwuI9imTqO0R/BqPnqWWsRnqnRu0PW8Qri2tTe7Bb9YLB52q4e6JUAVnPxjMFNNc1Jh4lXdTCJvtYdkp4q1TDlClLlAl6X+GgK1UO3fQEmFo4iguIxJqZ1pgWs19pCo2tCmlYZQC2VhY2G0aZ7k0GCCwQVtM4BuPwi8FU8Sph3cqtQ13sCN7R3zinfIhYrYW6sY5FOniBmVqS0E3G14miBNP6xYO6rSCoAepMhScBqtTxiMiG1+8emXZaSmojNUc1Gv2EiA5olBkPjVAuvQCM/6TLMgazo3h0LWt1mcXerXpq2RSbC/QAaS6zZ8zeCPtalhY/dXeVsPRb60p8IGwY2Y76RkbElBRQVKl/wDMCwC3Hsyph0VHqJkU7lg/L05XlrEORhqSmmpzuPKeZI3jLSrpbCh/GSn5qqsACOwPOHwcBQMfDWhROHqudBc+boTLNRfqxyBb1k8qOnNjuYhiqhpGtekXqHw0DjVB1lI2KjzXB5C5Nv3MRnJVUPlUlmuSTckDb4mW6NPI+ZjSZaKl2vzYweGpha2dnQGkM7BltryEocRxt18FAudjmqOvyWOTdL0BjsT4xWmoAVCSSObGVY0U3k10koooowUUUUA9MiiinG5TRo8UAjGMlGgEDImTMiYAJpXqiWWgKkAzq43mbWG81MQN5nVxLiKoOctz01nZoc9MP1APxF5xzjWdRwl/E4bhyTrksfcbR5+hiLUGZCp5i0q38ovLTNYytVU+bpvM1gVWDAjkNZk4hbqW5E2l+uxCFR7RNpXrr9iQOUfyGc1sluQGsao/2DDa9lEi5soHXQxqpHkHvmshLuFCrSF+oHqYOrajj9PZBv7jGqMaeHp5dSWzfpFida9M8mUSddg2Kp+FWIXZtRNL+PhBr7SXlJwa1HM3Lyyzw5hUwxp/eQn4RZdw4p21z8wA2k3+FOtTCjT2TY2+RmdQo3xCKRoVYH0h+G5sJxA4dvZfyjvzEnezbQYZxca2sY7HTtGIN7mMwJiJUxK+yw3DCUzSsKigahibeus0aq3BkDT87G29oji5g3ui9CAYWpTtra8qYU5DlP3Tb3TUAz0u8cKqSJ4bAfCCxFGnXq1KdQXVvMDzBtvLj0ze8pYotSxQVhbMoKnrGNsirRqYWqaZN2Xa+mYQYreE4c0gD/Mt7++b+IwqY2hlOlQeyZmJhnRyrFkcaXENba4569gPjsTWC0aZqUzUOmVcoIHI9pLD0S+KCtmZlOZxfT4y3TwFavUHjYgKq7MNWPYS62E8BUpgZaW+UDf1POEhZZz4c7jcGy1NbFudtoFsEE4bjazgk+E1geW03q1AVijalRsNvT/zK3EaJ/w3FIvOk3v0m2OTnynTz/lGi5RXnW4zR40UCPePvvpG+UUZn22kqP8AGX1kI6Gzqe8AvX12iuekR3j3mkaoNcyvVXS8sttAVRcGFTTpyhBBU9hCiKCFeK8aOIzSBjgyN447QMQbyROkGDJ8pRleInywZaxjhtIDZr+aBxL5nA3AkybG8rsbtM878Jpb2vtuYXDr4uKRT12gtgBLfCxmxyzHK6lPCbyjqsPTCIoUWAmjRbaUqTooALKD3MuUmBnm2WvVi4jQ6NKatCrUAMnRZY7Xlc2kWN+8rjEAC5IA7xmx1Bb5qqD3x6Y+FgfE6CV8K6MoNxPPK/2GJehVa1j5XP5HtPRPrdCsCqVkY9AZwP0np5OJswFgZ0fT3vSeaaw2pPem4zKLg8tJYdwVLNcsZWRjVpZTqyjT06SJqMNbCwE69bc0z0hVUrqdIGWcR/DXQDXlK0qMMvZS/gMTUpVUqBc3hmUJJHZDdSRCzc0eGXjduxw2OOLUnOygaWI1MJlJbew76zBw7eF50rtfmLjUTYGOWsgWhTJbb/yZw54eN6ephn5TtOoltQde8xsbxQ0WNOg2Zubch6TVOGq1lJqtp+ETB4xgjhq4dR5H+RlcMxt1Uc9yxw3iqVsRVxGtWqzHkCYGKOJ2yaeZbb7NaPFFeAKK8aKALeI2ij20gSMUUUAUUUUAu8OIzupt5l5zZ4Yo+s52zADW49JztGq1GqHXcTqMDTK0qDDMnijNpsLiY8s+Xd9NluaXKRLMpBDgKujdhLSZadJSC9MioW128q/vA0aYUqXU20sRyA3/AChGqM2HRVqK/wBlsdwWaczsg7K/hZCqv9kq6dWP5x0ymqvmanmrkgHoBaNdPrBzI1MCodV2sot+cnhCxfDAVUYqrN5uV4jSd2NHEHxlYvUAsRvDVlqBq7Zab5KQUWgkDmhRulNvErX0j1ipo1WNFlz1gukAemAlaoHpuhp0QLg7SahEqYNRWdbAsSRoIJql/rTLWI1C2ccpZzMcRcVaTeHStc21gVLxKzYZj4qOKlW1o+OYlqhNNTkUL5eRJgESuBhENBWBJY2jnK1RQ16Repc26CMtdhlaYxFilQIhuRfawt+ci2ZsMqJUu+IfVX5CMz5wxFU5qjBBpvc3juWfEVKjIlSnh0y3B3MTQ1UXNeoKIsoFJCOvWQYKq/wT5KbNcdSbCR8irSQiohF6jCOSuQhncZsi/qYwEyJSz2WoppqKa/1HeP5LVHs7WUgH3WkhU8lNvFIzZqxzfKQc/wCW81U+YAGw+P5wAOI+zVVFNrnQHmuguZFqgVPBDipSU3eso1J6SeNqZapyOxfMQj/hGl7yopDsiqE/luDb+oxmnVapXq+cEubLlsBYcl/eFpUwtZ3rM6+FqTuC8VGiKVN67oHQeSmwO7dZm4/idqYwuFqMaYN2Y827QktK2QTiHEWWkcOjKzsc1RwNR2mSJGSE3mOoz3tKKIRRqPGiigCiiigHpsaPGnG5TRR40AaNJRoBEyBhDItEA2lepLDQFSOBRriZ1cTTrjSZ1cby4ms+pvN7gLX4co/DUZfyMwau81/o898PiKfNait7iLfpKy/FOPtp1tCYEktpLFVSV3lRjluJk0VMQhD+kq1GsDL7gN3mfjFtTe24F44GaQCwHKQINVzbppCH2R8JPC0/tV57zWXRCZfEw4HMKSIKvrhqb81l3CJekt/wn4QVSlnwKEc0Bk7Cxh6YqUip0z3H6iVsFV+r45S2it5WE0MDSPhkHop1lKrSH1xLjQkg+knfZtg0rYukR0a/wj8Qw5emtan/ABKeunO0JgbtSCvq9M5Se3I/CXAl99ukkz0KnjUFqbhwGjlCZDAo1PDimRopNvS8s5bwJWKE6GDt1IlspyMr1EyNtpAGGhDTRwtQMtpnAw1Cp4bbaRwq0igMji8JTxVABgdNiNx6SanMsLS1Ugy52ztsY5LYOqtLEMSx1V7WDf3lxBSxBGdAW6mWcTh0xVA020O6n8LdZlU2rU2KuMrKbGTZpWN8l40vBa9PD5v5g2sjXWrWpFHCrpfKNwPWHw1XMtmuO5hCoVWIOh3Jle022ViV91H3WFrW5dYBaGfMr2u9M08g225S3UA1A1UaX6ys1QUbVRoqEG5+cUq3mdRWR2Rt1JBkZrfSXDpQ4xUalcJXUVgp+7mFyPjeZM7pdzbhs1SijRRkeODIx4A8UeMTGa6rXUHqJKAw7Xp26QwIlxpDmCqDTSFkHFx0lCgUzpCgwK6ORCSUxKOI0eNRSQkY8AkDrvCiCG8KpuDHDBqb6Rr7ydXbSCBhSNUOnrAbmEqHWDWY32SW7S7wulnrEkso2JG8o31m7wKlmoM1tzaZct1i14ZvJPEHBUBkdHLno3mlehUpM32Fauh9by+MO9HEmqqqxIynPz98Jg8DSw5crRXM4y6nNYdpzzLGR16ytWMDiaqLlq1BUHJusv1a7KgIEzXoeCFsSTm3ItpN2phg+BQdRaYX23l17cxjFaoxapWqNfZVlOhiqVOpZcPmYG3muxuN50FXBtRrh6atdbW2+MHhsABiziFoEVTfULtea45TXbLKZe4hgsRSxi+Wih5aCUvpdhstOnVtzt8p1uA4bSw1PPkXOdWa2pmF9NQBgUAGrPYfCLjy+/pOdmWFlcVRaxEIy3NupgbZbG1pYpDMwPTad1cE7mkcSLIPWVrS3iU+xv0MqCVEZezRSUW8aTXnUcFqrXw4NvOuh7zl7Ta+jlS1dkJ3mHPjvB0/TZaz06iioYayOKwFPE0mSouZW/3pC0lIqMnPcd5cpWdLgevYzzt2Xcepda1XA8V4NW4excfaUCdHA27GZk9SqUUqIysoIIsQRcGcHx/howGLU0QRRqi6joeYnfw83n1fbzufgmP3Y+mRHvFY9I06HGleLNGFzsJLI/4D8IGbWI7SXhOfukR/DsjE8hGAooooiKKKKASRC7qi6ljYTt8Jh6lGkPNcIAArHmBacnwlFfiVAOGK5rkLOxqPVrU0KWqKuUZhvzM5+a9yO76XHq011DNlZqRCvoRoeX7wjU71gjIrgZFzJvoLmVqC161lTW6qGD6DVid5ZrFERqhzCplLBk2GY2HyvMXZKekcq1CKxB8EnK3VjsIfD3NS7U0cJQGoNpXquxGJs9OoMire35QmVab4sNSZcqKBlOm0RjqqKcIrUWXylrgyNJlthVFVxnqFvNtJMUSsuStUTw6PMSFNnJw1np1MlNmsdIgLmqVKOvh1PErehk3JzYxzQQgAL5TtA00BTCKcOfMxby84zZGpVLq6mpWsDv8AKA0sg0UxFMZaqeHSuRrvIszJmKVVIp0ue9zJvhgmKLCsRnUBQTv1EDUuyszUVvUq20PIawKapgWptntTIooTY9Tp+kEyBadGg6Mj1DnqMp5R8viMENEkO4uQeQF4xqKWr1g7J9ynmEF67R8TMtWolb22FNA+9usaq16QPiqPay+u0esWAVbU3WglyR1O0k9N6aKvhp9lbfmQLxgGqQ7sniUimik8siC5+JgkqF6ql2QAnMe3P9pCorKtmCEDcdbcveTFlandSKYPslv5jqYyhOaVVWFZGqs5OUg2ykm/7SaItJKow1QVtAHYkAKOgMHmKV2yvkqvoGI8oTrKuLrpTohytOyjyBbi56nvDu3S9yRU4ti6hq+AoWmiCxVGuPjM0R2YuxZtSTcxp0Sajmt3TiSEiI4jOJCPGEeJZRRRQMooooB6ZFHjTkchRRRQM0UeNEDGRMlGMAE0BUlhoCpAlOsN5nVxvNKrzlCvrLhVl1hrND6Ot/msQnWkD8G/vKNcQ3A2y8WpjbOjr8v7TS/ime3SkXWU665TcamXeUr1kupmDRTJ6ypi1D02F9xaHcZWtcwNcZ6LoN2UgGVAy6VnC+sNQtTe7cwQBKWHdgiw2IYkqU3XUGXZ2Php0UCYMHmEI98NQo5sMF/kA+Uq4TECvRNP2X5rNSmoW1ttpF6CdCkEt6Shi6Nq9MruH0mqu0GaHiVQd7G8kxqNIU6l+RFjLQUK0SLexhSmm0CJMoFoRVBt1g7dJJXI3EAm1MQVRFdSJZpsHG3xkjS52j0nbFZSpIjq2sv4jD5tQJRdCh1EDXcJXynKTpNBDzHOYdOoVPSaOFr3Fjt3lY1OU2voLN6yvjaNiKyjUaN3lhWBkzZlI7S7Nxjuy7ZamqT5KJv8oYUnb+O2n4RJ3K6BWJ7SJWq2rME9NTI013tTxlMLWJQWZwLnkLSjXo+NSKHMUeoosg1sDdvympXTNRa17AjXmTKbAE5EAIBKqQb26n9IVUcf9N6Y+u4esFtnQjTbQ6fnOZnZfTmlbB4NxoFdl+Qt+U4ydfFd4xycn5FFFFNGZRRRQCY2jGOsuUMB4i56z+Gu4sLkwtk9qxxt9KtFstUA7HSXRSfTy7y5hqFBHslO/Iuwuf7S9V+r28I0jUJ5qtvlMrza6jox4uu2StMFvM1h1AvE1EZSD5m/lO3rLDFKTApSYMLgLmNrekqHEOFYKpGtt9o/5MqdxkMaFG3PN25QDrlIsQb6wyICQfZPeSARmsw05kDWVM9e0XHavFeHr4Y0xnRs6czsR6iAmsyl9IssOI8aOJQSXWEGkGsmNo4ZngecK50IgGNrxZEgx3kRvHOt4w3mJGJ1nSfR9h9SB5hiDOaO81/o/iMlSpROzDMPUTPmx3g14Mtck27GkiOL2HeF8FF1A1lDD1gLSxVxQVTbeee9XUVMUfErWG99J0CqThKV5zWGdBiFeo3mJ1E3zxHD08MqPUUe+NnnLdaScBlto0VAU1PsypUqK/2uH8yW1I2MHTxYOl7RH47jXfEArZRacf8ATPFAJh6V/Mczfp+82WxYRSSZxn0jrNiOKuW+4Atumk34JvJz88nHh18sxddDLFD2lv6SuNLw9A+del52Vw4+1iumag4HrM4TbNIUgXPmA6frMzGYWphcQ1KohRhYgEciLj5GLDLfR8mOu1eKKKaMTGW+GVzQxqNyJsZUMdWKsGG4k5Tc0rHLxsr0ZwQKdRNxt+0PTZaeJ8rC1TdSdQZzFPidarw/IvmtZr+kWJxdXEBKuaxUggjcGedeO77evM5Y6nE4ynhCC+xOvWY/Glp47AVqlMBjRbxFvzH3pS8R69PxKtQlgwuO0BxmvbhqopK/aDY7i0fHjZlCzs8KoBAwP2SyQpAa5UAmetVhsTCLWr/dBtPSeVtcy5dLAd7SDF9hqPWCBxLW9kdyY4Fc2vUAHaARN9c2kaqEFBtQWbX3RP4aE6mo/wAoE3KuzG5IjJXiiikpKKKOBcwDpvovhcifWL5XrEoD0Ub/AD/KdBUSirpWVTRNQ209lL7fK5lPAUBQw1GkBnCotMjozan5X+MsGqrYU+G7LclwrrbU+UAddOc4srvLb1+PHxwkTr5qiliBUQKzgDofKolc+Sm9NaxPnRMr87ayNasq5kyNTtURLqbiwg2q5lZGZW/zN/MtiYlrFchlrsKaNmqqt1O0FWZqbYrSqnmXY3Ei1LOapWkDesBdTt2hWsPrCqzpeqqlX5wA/jszYgjEKbUgBmGpjuGzVC9IMEoAZlOxPONUpsTirCnUuypcCxj1Mi/WfK9Ilgtl20iMVMi16A+1BSkTaQQU3oYfNUKnMahuDf3TMqYiq1U1vHcsRoBfQR6mLq1AqHElQosGXde0nY8mgKuIdzUc+LTF/LcZlHUwlTItOmoLjKhJ1vcnaZiY0BSKmaoUJykPlJHe35SCcVFiALjcjn6CT2PKNM1aas7ZmUqnlPcmMawUUaZdKiIM7X6ylUw1V8KuMo5cTRZczGmDdfUShVxHjDw0K6i1lFrSuy842MhqeGPBu9d/EOU/dEIhWpmvTY3JaxPK/wDaVMBXDYH6wucVSgpgja8LSYBvK9TKSQCR91Rb8zKWeqlh4vhKRodTvubflKjDLvTVst+ftNz+f5S6UXynIxsLb89JTxqjD4So/h5bAZXvfYfuYyVq2ITC0CrFrt7a3HmPJR26zHr16mIqF6hueQGwkGZnbM5LNzJjTfHHTLLPZRRRSknEcRo4gqJCPGEeJZRRRQMooooB6bFHinI5TRRRQI0Ym0cyJF/SIyBuNYxkrWjGACaAfWWGgHECVaolCuN5o1BKNcby4TKrjeAw9U0MZRqjdKg/O0s4gbyhVvY23Goms7RXcZbMRfYyFTXneNSqLWpU6qnR1DD3iTKrbec/y1ZuKW2ttpTq1Vp3ZhYDW81awQiwFzMvE0VyVPGHlym/pKgYtFbjTYkkXh8h3g8JrTBlvYBhqRy6iXle2mM3AAjCzIcrjYzawVbx8Mr2sdiOhmaMrpmWxXkYfh1Tw8Q1Mny1PMPXnJ3sZY6bKG4hVt74BDZrQwuJLNYpPpY7wym+tpWXcEG0Om1wwHviJO2sdd4rLzb4R7DlcCATU2PtfKHUk85UyluZk6eZTytKlKxZK30lavhwRtLKPeE0I1la2jdjEqUSpiQMCNTNSrQDbSjURqZOhIkWaXLtZp1Sqi8s0WJ1lXC5KgAYgW5S6WREsu0vFGX6V6tQrdhoQYUhGGYt8JSqFqtOqy7Kpt3MLgnFWiuoFxeGzsTez+UCyiZlNWucygBfLYaAATWYAaCUMUqh1NjdgSOneKnGNx7APxbh7pTZUdL1qYYbgA3HrPPDPV8PZcXSFSxL3B9CJ5fj6Bw2Or0CLGnUZbehnRw33GHNO9q8UUU3YFFFFALuCoBj4j6qvXmZaJao2U6L0kFa1GmFWxOwPSESxbzEm/TSY5XddWE1Ey4pIEvuduZkkrVwwyHzjqbWislJiRTGbqdbd4sxAvmPm5neZtBS6NUUsgzj2mubQ2MGFFJSVV765k9pT+og6aAYWo+zKPKesq0KiipemFBO4O49IpNnsUPRamFqaC+nl0+G8lXwJdlqYQq67lS2nxhsRjAEU1aYYrsxF5TXHVTULjLfoBYekJ5e4Lr5Go+HTvQxqGm4FmB7zOxNDwKpVTdb6Ga1dlxWBDsuZqeinnYynkLKVYq+gTSaceWrtOePShFrJMMrFd7GIazrlc500MJykFk5UCDn4SvUNhDPAVdRIzpVAa3kh7R9ZFJJfamZRFhrC4Ot4GKp1DsDr6SJHmPaC5w9j1duzo5m0U6xGrk/i5geZtoJncFxni0QjHz09PUTWfKzA9RvPOzx8ctV6mGXljLAbUajAq6E9QZaoYSi5BrVECfzMJUOGAY3pKw7DWPSo0M3+mqOehY2h02kjcqYzBUaYTx6dgLBUNz7gJmvkrOWpZhrqGFofD4cKM/g06Nh7KDzH3ybJa5tYmRU60p+GAS9VvInmb3TjsRWOIxVSq2mdy03/pBjfDwxw9I6v7ZHTpOaGrTs4MdTbh+pz3fFI7GSQ2qWvaRb2Y17VJu5506XgWBbiePp0WYrTtd36Dp75L6XYWo7069QDxaf+XqtyZl2PvEt/RPiNDCLUwuKSyVwGSp7rWlriSLisFxTxWL0qjj6vX5FkGx6E6i50Npzy6yb2bjgrERj6QtRcutj6yJnXHJZoKNJkRWgQuHxdTD3CWIPIwg4hV8IpYX2vKhEaTcZVzPKdSrtTiFV1CqApuCSOcati6+JKioAQuygWAlQC5hVzDZvjCYyC8mV90ZKhFr0pNXYk+T4mQVqnNQ0Je//AAtexlFEvObXIEHlufMxMJc6fZfORLHoAIwG5ABCiBq3CWO5hW7jSArvnckbQIOKKKSRS3w2j42MQEEqvmPulSbHBKTU1bEga3CqD05mTndY1pxTecjp6bmmtWplOdQSHXUXOg/WSFTxb0wqMjVkQcjYC8fBeGMQ+HzGlmZWZTqLBb3+MnUpmkqVKlHMbPVLIeZ2vOJ60C+rlit1emKlYnNuLCPToVHyr4iVQ9cmzbkWlnMaS3SrrSpABW/EZKqDTNRTSDChRsGU/eIgFYUF+yfw3TPVLHL0HMQtC9VaOWstTPVLkMLGw6xK/g3yVWXwqIUBuTHlCVQaRfNSRxRo2uvUwATsiUUq1qZVXqlyynWwmHiOL1agdKCs1PMST/eW+OMaeBWnSNRSEGYN3mWuHJw1CnT87uPZ/APXrKknuoyt9Q9OvigRbD6nYZ4sT53zqhp1PvDNcS7Q4clO97aCxtzMjUo3JA0uflJ3N9M+/lR8OoylidGPSRTDj7xJE0KtPS2wAiyBUBtr1j8iPgeIV+HqFo+YL7Iv1hsVi8Lj0vWwi4XEgXFaiNCejL078pXqpZgyjTe0bEJlKnQgqYbFt+VjBYhAgph/CVSXC7jNaXdDan4oyqEpjTqbmYtINkJIvbcdZfw+JagyXAenclb8iRaL01xz+KviotQAF2LFrmw21Ey+OMtPBrTXNdyt7nT/AHpNKhUtQ0qILKWuBruJkcaXNRWp5ixqsSTzB0Fh6ysO6u3pixR406GRR4ooGUeKPA4QkpGPBUPFFFEZRRRQD06KLnFORylFFEdoA28aPaKANImSjGIBsIFxDkQTiAVaglGuN5oVBKNcaSoTKxA3lB95oYgbzPqTbFFdPwOotThOH6oDTPqDL5RJi/Rmqpw2IondKgf3EW/MTaAp8/nMcpqrnpBmRdvlMziFMuuYr5ec1mdF2IHpKmI89NsoJ7xRTl8GLqwG1yJeCgqRvKmFTw6lemfaD39xlgNla15Wftth6CpXp4h6JNw/nQn5iEdShDofMpzCTq01rKCDZ11VhuDFh8Qmc0aiP4h+6q3v6Q3tV9Nek4q0lccxeHpsSO8BgKDUqAVtO3SGIytcSXPRrk8iZJLE6C3aDp1Ld+0Jnt6QIdbj0hVlYVDyF5Jap56QC2GVTrJmxFxK1869+0nTvbb3wA6m0Kp7ysAeZk1bWOVNiwLsbAe+O2HRx5pEVFUQdTFBfXpL3Plnq/Bv8PphrhmAg6vtChSOp3P4RFUxb5dBI0QVUk3LNqT1k7nwuS/IhUCn4aaC28zeGmrTwlPxBlqJ5XXoRvNJAXqBB75XxasOJkKLrUpA255gbfkRC/s996W0dXS4lfEqWBZvu29wjUadZG0pkDuYaoQKbA2ObcQ9+x/hn0lAxlIjTzXJ6kzzn6Q1fH49jqgFgazD4G09EU5cQqr7SEXHe4nAfSbAvgONYimxutRjVQ9VY3mvD+TLm9MiKKKdTmKWMJTzsWIvl29ZXmhgly0cx+8dIsrqLwm6Mx8xtoSMoPbnElw2ZPQExipIYWtewv8AnGNJqjhUFzuLm0ydCat5mF7heZ2hFR6hvTGc/hgaqolszG3JV/WWcPlyeIlQPbQhtD6ScupuKn9p1XVaBSj5tmA2K9ZRRC7AKpv8pqgUcWQvnpVUvaoP1lZ6lYuFZQT+MaX7yMctKuOzfV/DJGrKd0XW/p0gmw5p1g6hVHNAfZM0qSO1NlXQtuwjDhbm+RbC45RfyftU49qhYqgAYKtpW8SpVemLFfNvNmthatPD3qJqOg1I6HrM8IFax3TkI8c4MsLFGuoBDA3Db+sGLa6S1iaWWiddrEfkZVHOdnHdxy5TVE0Aaw1EkxtptqI3NvSO36CakrP7Xxg6hvJVW82mp7SCm+8yyqSAtHp/xBG6kx6ZtUEkHOzQR5wp0zekENjCFkucMYrUJU2InQ0cQCBm0M5zh+lY9xNumLzl5526+C6xbGFqKbAzRp10TpOepXHssRDFqpFs/wApzadnlPls1sRSS7kqOpmbWxTV/wCH5U/FzPpK3hlm85LesPayabRa0Vyc9xsWdRMpZpcaqZsQFGy6TOOhE9Di/GPO5fzSYaGQO4PaEPsntIMNAR1ls63OF11rYMYWs6rRzgmplu1PuJ0Q4fxDA4BqnD6+H4hgwMxpPY6c7es4zh7lKtgbXm7gqtSnUPglqTnW6NYe8c+s585qunG7xYeMBWq9kNIg3yA3sOkqbib74EcRDmmFSsls1tA1+duUy8Tw3E4Y+ZVcdaZv8RuJvhlNMOTG72pkaXikrRrTRkgZCTMid4EdYVdQNIJd4VSOkDgyhbc4VQObGV1qWFibSauSfKQekW1aG8vW/vkHOugi+0t7PK8iQxKllsOZ3hs9UJt79BK51Mv1aASkzE37Siy2O0N7TZpGKKKCUlUswUC5JsBOkbJgvqmGGqs2Qm2/X5zI4Vh/GxDOdqYBH9V9IfjlUnFU1XTIL3HUmZ5fdfFtx3xnk6HErlqtUpHJe5s/NSQBNFMRTqVWoVA1FnqBNdVsBtMbhHFlx+H+r4umrsoVDY2bINSR+s06RWmrPSqKyhGfK3tKWNgPhObKa6r0sMpnNxcs1bw9EqCrWzEc8ogmZfEIdXpCtWJuNrCRYurMvhZfDoXuh1HeBp416ZWnUf8Ah0jYVF6yV6WGZq2WxSp49a9idbD/AMQFRgaVYlHQ1KtgVNxpykaalmwo8JTZCxyNqZBMopYcFqy5qpOuojBsY2epXzOXTKEIYa9pVwgGGp2Fix0vzEPWrkeKM+bO/TWVGazEX5SL30zyWfEsRrtIAZgxOgvIU2JynkRCpYKwO14vTM9ROt7WiCfZoDr0k2K2tfS1oxYDKNrRGg6DMOhg2VmzJbY215w9S76LqQLj1kabZlLk3uNpUIHwxbJvaJAGw7LYXQ3vCop8x6x0pgMEtvcmIB02ZGuBcHkdjK/FDdAV2eiQb9Q97S6qWU9ZWr0g65WOjKbSsLqrl+GHFJ1EKOVMjOuA0eKKAKPGjwUUeNHgZ4ooojKKKKAenmI7RR5yOVECPFFAGiMeMYA0iZMyJgEDBtCGQaIK1QSliBoZeqCU648plQmRiRM+qNZpYgTOqjea4oq79HKuTihp30rUyvvGo/WdOD1F5w+HrHDYujXXem4b56zuSbMbbSeSd7Vh6LMnQ39IOqcyGyG3fSGFQSLtcaAtMlOR4mjYbGjEHRW8pXt1hhYgh9QecJ9IaLshqPoF5dZQw9fxMOFv9oulu01s3jtWGWroZ6hoNd9vxcj/AHklqJVS5OvIgyArlSA48neNVw9Goc1FvCbtt8JMjff6WU4hisMBdvHpjcH2h7+c0KeOFemGta85ynjUpM61GWoOTAHWW6HF8Hh6QphKzm1ybAAfGX4X9OfLLFvU6uu8uUiDsBOZXjeEZhenWpgn2iLgfCamExqPY0qq1F6ry9ZNxs9pllbITS4j5RbaDo1VZLg3hadVSddPWQZ6ZseXvhwwy6SvWpE+am1oOjVdWs0AsszX3sJA1Lf3jsC2trSJVBubmAEUM+viadpLKtPue8rhBe+oHYyYVavkW/xvAGLhn8x0HIQ6rVq7Cw6mHoYRVsSISpVp0BrqeQlSftFz+IZEXDU77seszeKhhg/rKE+Jh3FW/UbMPh+UtZ3rtc6CSqIHRqfJgVPvhsSa7vtWoOK6BqdUsCLjWEVSNDr0mfw0ImEoFL3UZd+htNLNnG0lSg3lxuYD/iAX6zlvp8lIYvC1Fv4z0yHHLKDp+s6yuhTFUGtoza+4G088+kuO+v8AGcRURs1NT4aEbZR0+c14pbntny37WRFFFOxyFNWgtqCEC4A0HUzKmzQBZaGQX8ug6yOT014vZwGAaw81tO3WQOGc3bPl6neXFpjIbb/lKdd3p+WzajlMJlu9OmzoOnhqrMzORppfe/8AaXqdClY3C+bexIlSilSwFQX5WOlpdpUsw1Uj5wzyPDEQM1EHIFYb2G4ip0/rLgs1rbED84U4IPYjVvgZo4HA7swtflMLlPhvjhVjh2BsBfabdPDrlFxoILDIEUWEtK1wRltMxnbOor4jDJV0IE53G4GlhyVRMx+ZnTnftMXjShF8UkgDpFL2Me5quX4mgoYd7rqNL95jisvO4nT0MKOL44YeoW8EjNUK7i35XmNxLhK0OJCjh3vQdc6O/Jed/Qiehw5yTXy5ObDL8p6VlrqWsqsxItYSbU6jZRWYUlK6AaloUJSpU1FL2z97Ykde0V1VdLCx0a2gM2udrHV+VZ8q0jkXKb73uZW2hq1QkkdDb3QKWLAGJNTtZR3kL2a4hKjAnSCbeB0Wpue8ENjCp50tzEHbUiAv7W8IpDqZt0RdR1mbhkBVevLv1mrQXQTk5a6+KagtPSHFoILYwg9Jzt0hrtB4qt4VO3Pr0hAbC8yeIV82a2oGkrGbpW6jJxTeJXzfdErNqT6yxV1HpAEaTvx9ODPupbqfSPTFxaMBYa9LSdNb0mPS0ZRKn5WVhNIMcoO9tx2lBaZzEHkJcVvs1ubWO8zybY9RbWp4lRVUorMmVidj6/KaNOsKdQVKdNB5VTIKlmCX0t23t7pk0mU0mTKpsCWItc6cr7ntLlF/Csq0kSpTVQKlXryB7nWSL7Hr0cHiqmIbEJTOV/aYZHOn8vP95l8S+j9XD3fDN4qhczqbAqPXnNV2pu+eqFNOoNilslhoNOV9b6XiVGCh2Bdn2c+cIu2YddY5lYm4yuPIjBSTpNrjiYdHQCkqVwL1Cmz97cv/ADMVmLenSbS7jG46p1yg+a57CGTEeGCEpUteq5vzlcWkrqNLQKDpXI1IXTYBRC/WGc6hQP5VtKyGjbzFwe0uUKCumZa2ncb+kV0ubqxh8rj7TUdTGdFHl26XO8cVPD8uS/SRchiDlNzsOszaQ6UWrMtPITz7W6wGPcKcj5WYbsNYZcZUpt4eUul9RylWurVCSBqTbbePHe+xlrXSiwF9NpGEdcotzG8JgaIr4ulTb2Swzek1/tz6702sBhfq+EosVs7kNUJ6Hb4frMvizE8RrfynL8BOidcylLb6egnMY1mbG1i5u2c3mPHfLK1tyTWMgdKo9CqtWixV0N1I3BnXcFxNPH4R8iqcRdUenmCk9xOPkqVWpQqrVpOUdTcMNxL5MJlBxct469Aqsitic1GvSbRABrB4vyvVIqAr4AT7QfCZWB+ktDEUPq/FM6MWBFdBe3qJueEuMp4t8JxChiAVGijf9py3G43t6OPLhnOqpotnW1I3SjvTb5xs/h0sOQ7hlBazDQekasjUatQNSIIpDVWtAVjUfw1bNkVdBfeJV6VsRiCQDe7byJLVbMgPpeVqtQGodQB2lvD1VAsVBHcRZdRh7o1JSqZeQ1F4xY5SNZdopRqpa5U+ukTYLXTUdpl5RXiphmCrpE7E2aX1w4y2O/pHGEBGgh5H4qSVG8RW5bSYKgsFFhuRLtPBWIuLiCxGFanUc732tDyHiAHCiOlXNVIXkNzK7UnG51vC06WXbbvzhbBpN2tpB1NXXXYED1jutjc+c9L6Soa4zku3m5AcpWPZK2LpZqjaWO479ZTOhmoVv5iNheZbZgx059Z04XcUaKLX8Pzi16fOaAo8bXp84+vQfGBnija9B8Yte3xgezx43m7fGLX+X4xDZ4o3m/l+cUZ7eoxRRTjcpRto8a2t4Aoo8aAMZEyZkTAIGDaEMg0QV6kq1h5TLlSVKw0MqBkYgbzNqjUzUxI3mbWmuLOqbi9wdjOw4NjqmK4bTqVMrOhNNjbe2x+FpyL7za+i1cipiaF9GAqD1Ghjzm8SxvboxX5eGCfSOWrNtTsJAO21xH8UD2mnO1Y3HsO9TDtmOvICcolhUXNoL69p3WMprUpOTUXKBcnoJweNr06uLb6vcU72BPPvOji76ZcnXazieIC5p0FvyzHY+glZmze2bnoNoIXBJ6ye9r7/AJTaYyIudvycd9B2ERXTUe6MD5iTtEVuNN94yNZjfWMtRqZurMDtcG1xI1GzeUX03tIsDm6do9J23eFcfqUHFPFFqlI6FvvJ37idC7ICHSrcEXGs4JSRa+283OC4kOyYVz7R8h/SY8nHPca4Z76rpaWOFPRjm7wo4gjHyrlPWATBKN7fCGGFCjQqZz9NlyniMyC59/KTUhtUUseuwg8PSta4zQ5qKntPbsupiBCgX1qEAdJZTwsOl9FHeUGxdjamo9TqZXYGo13cntGVm2hV4hfy0/jBU1NRszkmCo00v1lxLAaQEknoQEARgbG5No05j6Wcfp4ehU4dhHzV3GWqynSmvMep+UrGXK6icrJF7hVZcTSJo2KGo5U9ixmuilRYzjvo8rLgaLozKbTqKFWq+jWaLKaulS7ih9KqtSnwTEPRuGUDUcgTY/nPNG37z1Pjr0MPwPFtiW8j0yoF9WYjQDveeW/nOjh9Ofm9hneKOd403YFNTh7q1HKd1PymXNbglEYhcTSAXxMoZCeoO3vvIz/Frw785I18HSWpm0vptCNhUBDr5rbXheDAtTeqwtrltzB53l/w6ftMqieflbK9PHHcZP1cNsLDmIejhgLeXaXslM7EWvDU6SXvcWk7q5jAaGG5kTRpLYWGkawAFo7VRTW50tJO/wBLNMG8s3RRqwE5fF8bqJm8IBVH3jKH+MtVvmqM9/wgzSY3W2GWMt7rsGekxsri/S8DiKVOtRZatstjcnlOepYwOB/lcS3dVB/W8hiuM0q1L6jhjW8VzkyMhBvsB+vuhOPK0+sfla+jQV+GsfKrNVOZ76kDlKHHKf1erQXKWutRQQdwWFpffBrSr4qlRzAUVpuqqNxbKZQ+kjeHiMHTe6ZaF20vrea4d8hcl1xsLTJkyi+4UC/xkCQKTg23Bvre8aobLqWax0I0/wBmRYgG401vpzE7Hn0CoACQb9IO1tZOoRaw1vrIatGgiRfQSMkRGMYOrFCGEK2SpqNDBA6WMcLqLm0Rytbh4NSmcnmZNWUDYcjNajZluu3TpK/DE8FKVZbMpuPUc50VPh1OuMy6Pl0I+8OV5w8t7d3HdTtQRbiT8OX/APDKtNRUp/aoR93f3iCdBaYtpZfTPxGiEDQ8pjY8gIANlFz3M6JcJUxPmHlpj734vSYXFafgrVoeHZyLqw+8LzXi9o5LNMl0IoK5PtE29IMLnIA2hq/nCAkqFUAxIhK2QWv94852S9OOzsIr9mT6wuFCk68rEyNawXINNLCTpnLTZybbDSHwc6qxl86jnYlvUxhUCKHIzIt7jnBU6rMbhbISRJBR5gBddr317GTJ+1W/paoVclMmmiE5b3bYdLwoxSsqODkQi7m9te3c66neA8MDClqlMDzKCCbg9bnkTy9JZp6YdC1QoF+0CuAtzY8jpDSdpNUNUJUfKHckqrEAPybTmT3kqfhpi1BqlVWxctfNpva+xsJXYvUNNiFbMvLTQduQEZao8Ji5F8pRgdSOdx06Q0GViMS1d3rObs7E68ukq31j201jArzHvmzC04IHrGvFp3kwAwvlt1gRky31uZco1DeyQNOmHW+lx03hVVLGwLH+UayauLlGoXOpB9I4yG4UkmVQaKFWVGDcyDaKrialQWAdVJ1158jJ002PiUFOhnIcC9rWsB6mBwhqOxy63Frb+6V6lSvszs2bQ35y1wz+LYjzbDuIXqDHvJTxIArNl5HnNTgdELRNUEFqj5bdABfX1/SUeJJkxR1v67y9wNvI681bN8os7vApNZtNtWUgWsec5fGaY2vz85/OdPm82+nIzmMaCMbWB3zmRw+6fL6Bjxo4nS5ytHp1HpMGpuysOamxijEQ0caifSPioCq2JNQAZbOoa46aiaK8Wpvbx8KmYLYmkxW/unOIpLCwMtKctjltMs8I6OPkynynUqnxedrzUwwzUwZjE3q++bmEH2aiYc3Ub8V3WjhUvaadNBYc5nUNLTQpNOKuuDhFtsI9OkL67dIwJvtCK0k6OKaZYCvSUi3KFVu8HUYXlM5Ltm18ML3leoBY2mhXsymVKoypCNNMzEXKkZGbuDKtOkc18hHrpJ4usUY+b52lSniXesFLLba3OdGON057ZsbFVyEKD3yjC4kvca6frK/m6j4TowmoraUUhmbPl0kvN/sSxs8eQ83UR/N1+UD2lFI+br8o3n6/KB7Eig7v1iu/4vlAeScUgS+uvyihoeT1WKKKcjnKNHigDRo8UAYyJjmMYgiYM6iTfUSJgAXlWqNDLbiV6g0McJj4kamZlfeauKFiZlV9TNMUVUfeG4bjPqGPp4grmQXVwOaneBfcwRm2tzSN6d8Hw9RQ61CUYZgRzEcfV+WZvWYP0dxAq4Kphz7dA3X+g/sfzmuh003nLljq6bS7jN+leNqUOGilSARaxym25HOcWgu06L6XMXr0F5BD+c58LadPFNYseTupdvf+0bW1vjJKmZlUb9Yd8I4yG2j7S7lImY2+lddUaTRr37/KGqYOpTv5TYc+snh+G16ieKylV5C2piueP7XOPL9KmWzdhJLTapZVF2OgEuYfhuLxlU+DTOS9jUOgH7zpeGcETCfa1CGblf8AORnyzFWPDb7ca1J1cqykEaaydN3oVqdRDZkswPcTq63BkdqhbdluD3My+I8L+p4NKinO49qTjzTLqry4Lj3HVpxKjVopUWmPOobfaRON/AqL6Cc5w1y+FCrchNB6S6A9vZJmdx7G2qMYzaFiYzVQfaaUaVOsx8qW9Zdo4C+tVr9hJNEVQ7ZUBY9BLVHCVW1qeUdIamEpLamoW3T9ZnY76R8OwVxUxPiuPuUfMfjsISW+it17ayUaaabxYnEYfBUTWxNZKNMc3Nr+nX3Ti8Z9NMS4ZcFh0oDk7nO3w2nO4rF18ZVNXE1nrVDzc3+E2x4bfbLLlnw6Xjn0wfEK2H4Xmo0jo1Y6O3p0HznK30MaTSm1V0poLs7BR6kzpxxmM6YXK10/B+IeHg0U4cnKOTATVTi+Iy5aVCnT7sxYj3bTnsALULcxpaX8PVDkC9yNzOHk916PHjNTYfG6NbHYZjUqtVrA5lLGwHYDYTnl4biWJzqtK3Oo1rzrK6CoCPusMp66zBq4DGqjgvSKgG5O9ppw8l1pl9Rxze2IdCY0UU63AUt8NxH1bGIx9hjlcdQd5Uj84WbmlY242WO0o1CnFcXTBYhwHseoFiYsTVamR41ZU6AalvcNZUVK+MwmFx2FqFK7IyHqSBYgeoE0OD4ULwuniEAatWUsznU7kWB7TgykndenMreoy62IxJYimlSx6rlkaeKxKMLo1r2NnG81hhqbU6i4ktdh5XH3DKiYFKFFlvmLWANthCXHXovv2KvGvq32eIo1kbkCBqOxlbG/SVKtMphqDZjpdz+kJxWgDwxVAJK1Fynnc6GaWI+jVLEcMyUcqV0XMDyJ6GOTDq2Hlln62yK2BZMv1g+JV5lvZU9AJM4bHU8UKeHJKNYKVsAO82MMg4lgVc+SsvkqqRqrjQg/nCJg61NcrAESbnZT8ZYonB1BigtFw5Y2DWsR7xvLQwNPDcdwFQAF2pVVZupA0PzmjhcLk+0ff8hIVLVeMU8o0w1Fix6M9rD1sCZMyuxlq9IGnbiQrBsv2RX110E5r6WVS3F6djqtFTYaWNyZu8Z4g3DaKVlph8zlBfkbaTi6tWriWrV6r56j6nr29014MbvyZc+Uk0HUsqHKCug0vfNBuTYXOvYbwlJj4eQkWvfzdYKoCoYHylRtOxxAsupIvbvHQGK0e9gRztAI28pMgYRtKS9yTBmBUwhLWAjKoIMlby94CRZw+Mr4dbUqhC3uV3BnYcF4/gfCAq1fCccm2E4hNNjrLNAKAzHUjUC28zz45k1xzsegP9J8DQQmiHxN3KoKK6bXNydph476SVcVWJXA0kAYKfvEk9ToDzmLSyoalJwadGqoVjm1Rvut6D8iYqt0cpUo2NM2YC/lA3173v8ACTOPH0flfcW8Rx7ihXyYs6DMcqBdPS20pY/iOKrLRNWr5wpa4UAgHYfD84qRUrWJQCmts5J1t09Ta0oYmoajs7auxuSNpcxx/SblR6ePJFnUW9NI9TGIRampLHmdhKCi8JTGpPICPxhTkyPclydyeZllTmphbWRdT3gqdPa5AP5S0CKnK1NdBFVYwGk2RmF7a6iWKLoxWpUuqXIJG+vKUHf7ZxfQky9hVDUFUuQXP3TrbpCz5G/hbpL4udaZCqUDLlqWAPWxPPbWKoqUqKPkLHMR5gGV/dyPPSDAABTwkAuD50FtPna3KLG1Syl7jzFlDgWIHS3LrrrEAvENSt4xqN57oTe5N9/SRx9U0qPhKxIck3tYMOvf1kkC01R8wy3NiQD7ysqcQdKjAIb8+wlT2m+lIxDUxWkkFmlsosUMOanpL1Hht+x5wmFpgIp7TUw4AnHyc1np38fDjZ2zxwnTytZu0NhuF1RU3VhfnNVQIWjYONNJz3nzbzgxVaHBkqNZxy5DWWl4FhxluoNpfosB2hc9xpI/ky/av4457GcIprUz6CmgsCeZ6yi9Gng2JFJieWk6TGNe8za1LMCDKx5b6ovFPhy2NqPVYjKQo1huEt4eK85y50Ivf4QPE7JiSoG3SCw1UmrrrYc56PvB5uXWbpGa1wQAN/dOc4lpxCv/AFTolGlht16ic5xBs2OrnlmO0z4fdPl9K8UaPOlzpAx7yMcb6wMaiNb84fMANrH1gqQuDbTpGc3YjnM73W06idEZ8Qotpe86DBpmWY/DqdwW5iaNF8XTJNLKR+Gc/L306eLqbbNFNRLi07bTFp8SrUmH1rCug6jUTWw2Lo10BpuDOXLGz26ccpVlbiSUyIYR1YE7yFplrCDJJhbAxmWAgDC8pY1wlMy+4sJk44FgRHjOxWJiKwZyD/aVQuSqHAFo1Rru3rIqTftznfjNRx29rNY5rW23EDJkWpg/CQlRtPSC61WPQWk5Cl949TJxjH0UUeKCjR4ooAooo8DQqezFE+pAijRXqkUUU42JRRRQBooooAxkTJGRMAiZAyZkDEA2leoJYaAqmMmRjdDMituZr43UmZFbea4oqq8C0M8C01jOrnBsSMLxGmzNlR7ox9dvnOqJUaa3nDGdVwjFHFYBGY3dPI/qNj8Jny4/K+O/DP8ApQFP1VkQL7QJG52mCRrYTpPpKg+pUW2Iq2+U51Bf3yuP8Sz9rODpBql22m9SUZRoJl8OpGoxa3lHOa6DLMOXLddXDjqbFRFvsJZTKLAjTaApWMsKJzumD07A20AEN2ldTaFDxCwm8zShxCl4uHen1Bt6zR0IvKmJBXWE3KV9aZf0SArtiqdtlViPfabVerg8Lfx8RRp2/E4B+E4biwbC47FU6ZZFLBvKbaHWZJM9CcXl3t5uXJ4XTva/0k4Thr5Kr1mHKmunxNplYn6ZYhiVwmHp0hyaocx+G05a8eaTixjK8uVXMZxbHY64xOKqOv4b2X4DSVRfkIwKiP4h5C00kkRbv2llOl417aCRJudTePeMkobC4k4PFUcQEVzTbMFba/KAEi51AgG3w+q7oDlBvdv3kMFiWFZhe1zex5RcGcKqq3O4EpoDTxj6bMR6TmuMtsd0ysmNdO2ITwCb2YC8bEKr8Dq4hTcvQLfGZPEG8DAksAHcWUWIOvOW8LXzfQyvc60w1M+9gR+czxw1N/2fLybvi5WKKKdjzyiij7wDp/ovjaZwzYKowFRX8Snc2v6d9JucPIo1K2EOgVjVpabox1HuNx75wS4epoTZf6jadrw7FYPHItPDtUzYULkcizA2sSOx5gzk5sNbrv4OTcmNaVSlfzLoecC2HB1aJ0xgHlxKEdDRF/zggmJa2fE1LdEUJ/ecvr5dmgKw+sY+jhlF1oN41XsR7I9bzosMc1P1EycNSFNWCIACb++aeHYJYR3LacsembjMJWo4g43BOEqmwqow8tQd+/eSPEcSxsuD+NXT8pqVApPK0zmplC2U6A6ekLlRhJTo+MxJAqVloJzFFfN/3Hb4S1Tp0qFLJSXKt773JPUnmZWp1fcYUPcRbO4Mf6VjNwumD/zx+RnJowsc2h3BU2+XWdd9JMr4OlTPOpf4Cc02FU1CKdXUa5CNbfqJ2cF+1xc8+5TcWBKoSL/nykKuZtQB5BtbYQ1ehUQ5sl7811B/aVqpAfym4I1M6HNTKbA9esg257xXsI17mBbSGpA6CRqCzSdKwYkxOM1yNoD4PTUMPjHIsl9rGNQbKwvtfWGqC2dW2iVPQdNQ24uL7XtNClRK0zkUg6EsSDYenM2lLC6ONL2PwlsABs6FltcXU3buf96Qoh2yGpkSw0OxuL9zCZvrSiiag8ZRlTWwqLyGuxHIncSAazXDEKdXyi40/PWFpVRTr0MwyAVFZ76+Xm39pNVFfEFUppSp2YKbuQBZj27CVKuViLEHXeXK+Sm9qdhdmJIXXfS8q4sFWGulo4nIGwUsDFTvsNzrIuSzbyRbJT7mMhMwuQNgN5YpsxpknYaQFNPa05WEOjAEJv179ZNa4qSoalbKBqTzmmFQOCtimyta/u6wK4Y58yf2MPTbKq2pK/MgC4HS/ftDe060MrAOhqmxPmGbUBel/wDe0qYqorlcg8MAaZeQP9oZxnpArTNNm1tc7f75SljKxNXMGH/TtePGFlelkFWUeRiioMxA9nkPnylKqgCHNe51Q9RzhcM4QfarmQgi1v8Ad5bwyIa9PMt2AJNxcbaQt0JPLpjSWY3F5b4nSVK4emuVXUNboZDDYbxvNsBvH5TW0+FmXi18EL0V9JoUQZTwSoqqrMATsCZoqoXbaedye3p4ek7kQlNrESFxCU7AXmDaLSuZMMYJSuUGLxLbRGVW5XWVXNr6S4agYawTrTYgXAJ2F4C1xPFP9dUBOl42FKeJlVQbLvtr1l7jeBZa9Soo23ErcGw9OviCazlUUdbX7T1ccp/Ht5eeF/l1+2vh2vSRt7ncTncWLYmpfredJUCUxVp08wQKWW+9jOe4gLY2oOhH5RcN3dp5pqaqtHjR50Oc8UaPAx6DCxHOPVS7gjTlBJprLKjNTHbSTeu2uHfS9wsXDetpdxGHdlIRiAd7SrwoaHu06ClQD09ROHky1k9Djx3iwK+AqFF8B2zD2gXIzQtGi+DyXqhqh3Cm+XtfnNg4I8m0kKmHIBAY94ryWzVP+KS7guErNWpjW8I9bwrkwnBcMLPfrI8Rohq/UDlMWm/hnYni2Jp3yVaaDvvA4fH4zEHyY7Dk/hLawq0qS+JSqU7q4sQRY/GBp8HoIGINR2IsMwtkm2PjrtnfLfXpfGMxtJbV6dOoOqmO/wBqhcbGAweFrqMmbOnUy/Uo+FRI5zK2b6aOPq0mOIKqPNmNhF4ZQkjWaGIqUhS8i5ahYgk72lJwQtxvOvG2xz3CTsvaUQb6KYRTdLnfrBVT5DLxVPRUv4YkogLADoIpSp6KKKKBlFFFEZR40eAQ3q+kUSalj7oo0vVI8aPORgUaKKAKNHjQBjImSMiYAxkDJGQbaIIPKtUwzG1xyleoY4GbjBcGY9XebWL2Mxq4sxmmLOqj7wLQ1TeBabRnUDNLgWKFHGGkxstYWB/mG0zTI3IIKmxBuD3js3NFLqun4xQfFYQU0PnDZrHnOaAy6EWnQ0sWuNp0qig3BysDya0zuK0LKK6kMQ2VyNLGYYZavjXVlxy4zKNDhiWwSG2+ssMQBcmwg8CLYOmO0JVVLBnFwOU58vdb49YwH6/Tpnt3Nrw1PjOFAFycx5AXmbikxFZHKr4Z/wCGoA19ZChg6wotUqPlq3GVSwNxzJmkwx1tPnlvTfTFU6wvTN5OviFw63fQdZm4FilUBwPdNDitBa+B1OXKQSQLzKyb023dMuvx6qzZaFNVH4mNryVHEV8RbzWbewN80p08HhjWLeNUC6XQADNbXc7azXweET6w2IS6Fjc5NFM1y8JOmU87e2B9J6R+vO49k00v+X6TBItOu+kVI/VsXWIsoSmgPfMT+U5Izr4bvCOD6jHxzQiiimrnPHEjHgDx5GOIzSEixu15ISEA3eGNQp4KpXqPldT5VvqTy0lXDI/i+MeZN5WoYgKPtBcKNLCKvjalUFV8qnfvMfG7dU5MfGb+BuK4pa5pojFso1PeFwVU/wD09xKlyz0mHxMyZp8MptW4bxOmo2pLU/7WH6EytSTTC5XLLbMijgX0Et0sHYZq+n8vP3y0SbBo0Gqa7L1hi60RlprY9eZhKrhVt7I2AAgaNMXzNe52iVrR1omp5qjEdpqcDrDDY+idqdQ+GfQ7H4zNqtZMqixY2EPayAA2K7EcpGU3NNML45bd4D5dZBdT2Er8Mxa47BpV++PLUHRv77w1UMo8qZp5uUsuq9WZbnRyxpq2UBtb2vJLikygk5SNwd5WDVSnnw73/lYGMwOhGFcnuwhIoapiTXqKocqg1NtzHr1wlMm+W0GiV3IsiUV76mWKWDpg5mvUb8TaxjqKNKq1RgRmHqLTQXRQTE9JRaw2gqjEkKDYn5DrJnstsXjlfxcalFTpSplm9WOnyEzalNaptchgbq3MGNVrjFYvFVxoGfKv9I2iViH/AJT8p34zxkjzuTLyyoVN2SsUJBV1zDl62ixGESrqfKx2Yc/WKuNaJ2Ici/rJ0nJeohGg+Uv+2X9Mqvh6lE2ZdOo2gV0abzaqQwuNj0Mo1+HgktSOU/hO0qZftFw/SgDYyYJQaagxqiMj2ZSp7xiSOfvEoiU3NtpYQhxlO9rH0lYC5FjrCZrkcm29YU8at4UOtN1uoG5v6/7tCkBKdRbKDoCWFio6G3Myur2voWGUgg7+stYaor2ds4F757CwUDl1MlSQrO+VyVBvpb5ep63j0MS+GxFCogps9MtcMA4Yc8w6G5kWOYK/8PxB7Otr7anqflIHMjMFHlf+W49LcoAwAIByDXNcduQlbE6NrpoBodBLOIzLUJcqSdQE9ND/AGlOqQGOmtraRwqAouZIqWe50jDRpLYxpGaoQhyi0dUKqtt8t/nAjufaEKGJCgaELaTVyrdBrnIee1+sIgaq6ZlFtRZRYjv2lMv8b3BljNdQ7ZvONDfYydLt6JQVuKeZWLZQG2N/97yrjirPTIW1lsfW8nULrYkm5XS+vaCxJJWkDroTvcDtLjK+iot5glib9NTLuFrZa69SQbk6kbWlKlUUAtbpcDpCpdsxDlQova9yR2hlNw8bqrXHAKbUFGoVLEW5iDwmX6sUJyMPaJ005ES7xCh9YUV7qUdQT1W/OKlhUqHCVcuqsqMDsRY2nPjlPHVdWWN8vKBLh8IVu9cg9RrBvinwxtSrM47gy5iqFXLoXt0Bj1qOHxGGpCmtShWp81XMrevO8nHLG+xlMpOlehxdiQtVTbqJrYfFB1BB0lA0VWitJFao17s9QCx93SQNRsPTLrSRiCAVUkbm2g1izwwy/FWGeeP5No1bLcGZ+K4qlAGxu3aNi8Ri0waluGPSVjbxGfTWVDg2Vg1Q5rHULp8LzPHik7ya5ctvWINTjWJqeW6qPyhaF65JfEgOdt7j0h1witVc0sRSp03sb1BZ0119YWvR+sYsDBuwXmMxyza3CTphjM7exKeGevhcRmqPVGQgXG2nWZvAqBy1W0B035d5tYrh/g4A5ixq2JLq5BGhPWZ3DcPVpcPxFWo12K5ACdSTy9w/OZyy4XVaWWZy2J4s3ou40017Db+8wOJ3/wARr5t806CuL0QrBSGKrbrrOf4lf/EK1zfzbzfhcvNd9qseK0kiNUYIilmOgUC5M6XOa2ke1puYL6I8YxgzHD/V0/FXOX5bzcwv0Ew6W+t42o53K0kyj4mZ5cuOPyqYWuIHeX+HYd8QKmUhUUXd22UX+c7xOEcFwFMD6il1+9UUufiZlcar06tA0sLTAuQgCqFA53sPSY5c0y6jo4+Ky7ZdFKNEhaFRqgB1Zly3PYdJs4auMoEyvqf1agH8QuxOotoJaogtTzIdRvObOy9u3C66ajYhFF4NMRSrqbBgeRI0MzfFLqwvcjS0NhMSvhrRItYzPTTy22OHL4auw5xMmcknUk3hKRUUrW3gqgUobtYDvEJOznDU6q2dQZFeG0RrYnteU6WKqU2sxJW+hMupilYbx7Gr8JZFTYWEpcRq5KTHoLyxUxItKVbwq4yYjMKT+UlTYqeRhJ2d6jABau7VWF76k2teRenc67dpvvwR1poKThiSB4dvML7azJ4lQxGDr+FXoNR6Fho3cHYzpxvlemFsvSjU08ogKupUdTCnU6wZ1rAdJvJoX0md4ovf84rjmR8YK2UURI6iK46iAKNFmXqPjFcdR8YDZ4x2JiuOo+Mi5BWwYRjZ0FkHfWKIMth5ht1iiE09UiiinK5ijR40AUaPGMDMZEyRkTAkTBVGsveEc2lOq9zEaLNrA1DJMYNzeUFXE6iY+JHmmxiPZmPifal4oqlU3gWh3gGm8ZVAyEcyJlJa/A3AFVTurB7dtjLJois9XC1CQaoOVjtm3ExcHiDhcQtQajZh1HOdJ9m9KmwAdb5kYGcnNPHLyd/BlMsNFg1ZcOiPbMuhtDlbiBpvdidrnYw99JhWuP6RWgb6G0TYXm1yIWm2toV2VKOpvYc4ttPGM4qEYBFsB0mpTZnwxNtrTKCPV+1BNidB2mlhWVcMys1idpQFo4fDv5vDS/pDPZdALShTrKlUeGwKNv2MsPU03k0a7ZH0odV4MVJ1esLd7TjTNr6T4l6mP8C/2dIAqO5AuZiz0eDHxwjyvqcvLNA7xpJt5GauYooooA8cSMcQCR9mQkm5CRjCajQiRMkDItvAGnRfRk06GExlesQKZKob899JhUKTVqgRbXte5mgirRpinTJ7nqZnn3NNMOrslpU6BJpqbkmzHcDpGJv5ibARbxHUWO0SlcI1Vix25SQOh5WFoQkAAbAQFRwGNtjvKSlbNUpXOkP963vgKWtamOkK/lIY+htCnFjBY2rw7E+NT8ynSoh2YfvOzw2Ip4qijobhhcThD5hb73Oa30fx2RjhXNudM/mJzc/H5TcdXByavjXWBZFlPKNSq5hZjr+cmz2HacbtlCVGZxo1paRcogfFi+sC29hGMt0SqVVCxmHxnF/VOH1CD9pV8o6gc5fq4pajWHsj5zk+OYv6xiAoN1XQTXiw3kx5MvHELDDJhlJG5vrtJgnXnzNjIsciU6ZtcKBFU8lN+trX7ztcKVTVSKpsDb7TlflfoflBWdapZx7XPcH3iWQSEJ30lY0SpV6LMquMwANvhCEtpqNNbiO2w/3aBRqn8r9j5W/aEDBxmBJ7EWIPSSpGpTV1AKhh0MzcThTTJZdV315TWXzeokcoa4tvyMcuiuO2ItNrjQg9IZFJNl9o7jc+6WcRRNMMVF1Owtr6QiU6ikAnRdLjQC++u8vbPxVwjHYk5twNz7pcvS8N8ha9hbS6qb7WkHIVqj56mttxvt8/ziUXqOVGUk3BQ2J12tFVQR1ZaYSomS5DBGN79L9zI1TZmyp93Wxvc8zpHYFwKeVhSJ1a3597mDQFGtcllHlRAAQe/TnEYdQXW4SmAtgbbD+57QFQ3ZSyj+m/zh61amWY00IW1iDqd7bwKKGszZspNgR+UqJqvUTU2GW3XSQyknSW1FtNWLL1GhMilHMt0Ga29hy/SNOg1os1zYm29heMPMPLuJaKgWVQy09gL6kwDKxzFV8pOh69oj9Hp0nd1Ca5tABuZfdEK5BUNlWxUD2TbWDo2pWzIozezeCqVm2IIGW2X9Yvavg1XKqr0H6dO0p1HDOAuiiSq53uxJI3glsN5bO0bMpA0JO0sBvs1QFdNT6QFNhoBa5hlsM7MCSADpa0Rxs8KcvQaidWp30I3U/sZZpoRTbIuqsHVR1Bv+V5g03FA+KxZTr5kPmmvwfGvi0qNUIzqw+HKcfLx3Hecd3DyS6xvttpTQoG3VhmU29odoxwlI6hbekZCyr5HZVJuVGq39DpGerUUHWke5Qr+RnLqX1XV/mBVaFOmSQBoNSZm1KZq4umg3uHYW2A2/eWMRi6hbKvh5r2ByltfebRYem1OtkqG7NrmOt5pPtm0XGZVrcToeLwjJ219JRwWHGIojxNXBKvysRy/W/ebFQXwq37zENWrg6wqhfJsQdmXof3EjG3WlePyvU+HKrZWuVl+jhKFBPIgv1ldOJYaooIoOvpVB/MST4+nayUNf56hPyAjuH7qe78BY858NUC2zP9kv8AUxt+V4+FwtJ8RVLDQg0x2HaQzKn21Vg1RQcoAsqX3sOvc6y1Q8lFRsSLn1MU66hcnU7c3iKZp1VpH2lq2PuvrKFHgXEON46rUweHPg5reK5smmm/P3Ts6XBKGNxoxdcs1K+lFR7TWsST07ToKbhEVUphUA2GgA5Tqwz16cPJ305Hh/8A/j/C0srcRxbVm5pSGVfjv+U6PBYDh/DaeTBYenR09oL5j6neWmqPYFhbS5t05SvWxFtHGtrkbXP7RZZ2+0447FeoGvZzcC+8qVTcBqdSzfzagxzWFMnpfzHlf9JRxXh1QWp1MjHodD+kyt26MMdBYjF4uncFAbcwf3mHjMQ9bE0/EFsozEdzLddsVRHtXHYzJru3jVC5u2gPwjkaT2lVr5rg6iEwdbI3UGZ7tvFhq2V7HaHh0ry7WsYrU6wrUmI11A5iGNJm8yecXsHXrGA8RSJLB1auCcAANTvfIdofC536HTGVgvhlsvK5GsNRamagavWZrcraQ9HHYZ2c1MNZmGpuDKtWu1V0XD0VpBQQQPNeTrbSbPisZhc/hozNUOyqtzGoeIeRC94TD4OnRXa7HdjvCEW0B0k5a+CMde8DUqjxgosQo19Y9ap4a+XcwOHp3a51N5PwG7wK1DEZX8ylMyEnVdbEflOhxGGw2MoGjiKSVabbq4uJzmAYrXoN+Eka9CP7TpaVXMoOU/Ca8NcP1ONmW3OYz6D8NqhjhXqYdjsL5l+B1+c5niP0W4hgQWbDitSH36V2+I3E9Nzdj8I4N51TJjjzZY/28Z8Kn+EaRvCT8InqfFOAYDil2rUslX/m0/K3v6++chxT6JY7BK1WgRiqK6nILOB/Tz90rbpw5sMvfTnPDT8AjIilyrbbkiEt8oNNWc9TaNtqJFafKmsbIv4VjxRK1DZE/AI4Cg6KPhFFAahiq/gWKPFAaj1KKKKcrmKKKKANGjxQCJkTJGCqNYQAFd+UqsYSofNAMdYGZjIE6R2MgTKICvtMjFe1Nat7JmVihLxTVJ5XeHqSu5m2LKoGQMkZAy0HlnCY6vhUdaT2DDYi4B6yoI/IxWSztWOVxu46qnrb+ZQT7xChraQA0o0n/lAPwhEOaedXpY1ZQWg8S91y390IhHhdTKlXxS32YT/rvrJntpsB1a4VblRrY7Qy0qtcFCWUW2WRz4gEaU1PU3tD/aZLVMSNtBSS5J9TNBqrAVVpqoTKFFhJtpSLXuJWo4UKgqM9Q1L7FriLFV8lMKAWsL2G5PSRrd1Cyup25PjNTxOKVz3t8BKMNiUrCq71qbKzMSbiCnqYzUkeNnd5WotykZJtpGNBRRRQBSSyMkIwZj5jGiiiCQj2LsAouToJG0v4OllTxCPM2g7CFujk2nSpfV6VgLudWP6R7hhpz1EVaplIA9wiprZSp5NaQ1/o9rb7RHQa/OSsdtvzMg1gb2uOd4gG505n0ErMNT5WlxtdpXq6ayomlh/LVGw0MsVB5bQCW8WlbmZYqdekL7EQBtcE7aH9DFdkdXTQqb3Eb+bcDT16xbrl3/URKl06fh+PGIogk2Ybj9ZoCu1tDcd5x+CrGlVCg2bl+03aWKzLcj1E4+Tj1enfx8m4v1K7W1KiVHrM+gJtIPXQ7m3rAPiVUHLt1kTFVzPjMT4FAgHzN8pgL9vXvfc2hsbXNViL6c4PCnJ53GwNvWdnHh4zbj5c/K6WHyl8x1HSM1mQhhe+9jtIDM5uFJtyEdbkG9t+UpmJSBVGDrcFdCechScth6YuLjqYanb6uysDtK6DwxY3K8jALCP4jb2YbEjT3yRGZ7qAKtrMDs3++sDQYmow+cMcrOCB5x84qZwwzhRcNbVDof7+6TvewgvK90bKR0I2kwpX+G1x+B9vjuIjOVzX59YEh1rqSudGJIt93TWHsbZVBDMdb7rJsMyZdCLbEQl0FHVqIUZbZrKw2P8A4vHNQ1bpScZhqCdWLbdecWVtCoV3BByqb5B09OsSN4lQtVCs5sBeyhegsN5aCZWqsgUgMwtlI26684qhV2ZC7Gmp30DG2x9JNKirUfxH8O3IWB6e6CqqXBLZspJ8NLbDreBolmfMS92PMAW05QdPyhwVIce1cG/9pNyM1OoxYPbRrC1uWkipa1izXJs4J67axpOtNHdE1sBe9rXEMC9Oo13s9rW0GYcvfeCTMXD0wQ6ffvexH7STutMA+JmZvMbez8TziNB6dQKTn1uSFG3e8HSpmqSoFgTexawHcmFZVKjOSHexJYadu59Y9LJ4ZJOmbKFCi5MCMxAo3RgpJsRfYQYtnJykHle8tOQ1QNaxbQi+bS24ggwKsCVFj90a36CBq+IASkw2OzASkN9ry5iWucpN9yecrIvMjTqZUZ5exUG/W0J4gpkljmAINr7wOcKCBqSLG8CxuYxvSdWq1V8zH0HITQ4BWFPHeGx0qrl9+4mXJo5purqbMpuDJyx8sbDwy8cpXc03ZQQTeAq1mqVDTXS1rmSwtcV6KVLWLAEiV8fSDVVIvZhY2Np5UmstV62+txJluosLZTpC+IKlSmWOVl01lbAqUqjD1q9TNUcLSZhdbG+je+0uVcFWyKXo3v8Ag123l5Y6KZLtTGqlLK5tK711xlMoqkU15nn6QFNKA9suxHLKTaTq4haNF2FJ7KL2OhPLQSJj+mnkqFjhnsNVllMUrDTeZtSpXr3rG1NV1yDX4mWaAyYanm9rLLyx1EzLtLHYophqj7WGnc8oDhf0ndLUuIA1FGgqj2x6jn+cocaxYJTDqdB5m9eUy32FQDfQ2nVxcUuHbi5+W+eo9d4fWWtgqVSgVNJ0AVs19ztLTs1jZhqwAtzty9J5fwHjuJ4U+VD4mHdgz0ToCeoPIz0Dh3E6HEaPiYWtnsTmRjZ19R/sSM8LgzlmXa01Zrm5vduxvKlTEZujHViBoSdtjvHq1CANSCFJBIBHylHEnxCVAB2UFWtod9Pl1mXtvMYIa/g1WVicpAtyA6yrX8Kpco2Q25aRqdVUUq6kZjcXPKV6i0yxKtlv/vlBQNRKwFgwI7TKqm9Sod/MZplCCCGuOkzCnlB98qHFZ5BdIZ1gwus0iavYOrYgMZp06StMOnodJoYbGNTsGF+4mWc/TXDLXVaIwYPIGFShk6AdoBMcp5kRPi76IJl222LVcLpeAapc6bQd8xudTJgRJDcXYXh8MuneRC7w1EWsR7xJql3DnLUpHY5xvOgpV/KPKfhOcFRUNC7AFqqqt+Zm7SrC23yM04+nLzza4K38rfCTVs1tCPUSqK3PKfhDpUJ+6fhadEriyx0JYX3jjTvIkDme+8Qt1l7QzeKcBwHFBmrU8lXlVp+Vvf1984jjH0axfCizKDiMNe4qqNV/qHL1npeunSRPcSvKxrhy5YvHSIp230i+i1Oqr4vhqBKvtNRHsv6dD+c4oi3KVLt3Yckzm4jFHjQWUUUUDepxRRTmcpoo8aIFGjxjAIsbCVarQ9QyrUMDAc7wBOsM/OVzuYwZzIEx2gyYyQqagzNxI3mk+0z8XsZUTWVUMrtDVfaMC06IxqBkDJE9YWjhXqeZ/InU7n0lJCp02qNZBfr2llaQpj8TmwBO1zCnLTGSmLC149EXxmHW2ma/yk29Kxncjcy/Zhd9LawVNjSYhvY5Hp2hk1QSLrz36zz9vSsHR9NI3OVQxS9tR0HL0hqVYNbW8WjxomU20veJKVQasGtyk0IYaQjVAo3g0CqP4dIs2lpl1axL5nVhbYfvLFaocTiAt700Nz3Mp4uoRXrMNcr7dZvw4/d25OfLrpMVmandPMvMHUQNTBYTEKGNIKTzXymJ28OsrH+HU0IHPoYU0yNFFyRpY6TrcTLxHB6i38CorjkDof2mdWoVaDZatNkPcTpKLWvdrWOoIvJWzLlqUwyd9R8I91NxjlIptYvhVOqc2FOR/wADHQ+nSZFSm9JylRSrDcGVLtFliIjnRfWIRN0gSMUUUALQpmrVVPj6TTFswEr4GmFp57at+UOD59+UjKtcZqBYgXrJ6wii+t7a3g8StmQjTzWhwPKexh8H8mBLa9fkZFom8t++8fsNYjDB1sRrAvzB2hXFzfYjaDa7WPOUmhUCRiEXo2ku1dtdZQUfaabggzRI8wvsNYUYhHQ2EGt1NjuOnTpDEE620kCPOddRrEZinlFtb8xNHDJXbD+Mv2lNdHt7VM9x07zPzgKQNb/KSoVHp1lqJVqIwNi9M2NuYiuO4rHPxq7WZkGZmsJEqEopWxdY01qC9OmovUqDqBsB3Puga3FUFU+BhRUcE/aYizW7hR5R8DKlSpUr1mr4io1Sqx1Y6xY8f7Vly/oRgKlSyrkXe17/AD5xzYvl2FvjI6hSxvm6Q5COLW15dpfpl7SpNZlVLhTpaCyMxZqe+zKJIkrUpKw53uOcVHm1zdtZJij+GbG62vB3vQVja5Fj3k3U5cy7217wAJ+rqBe14GNRXJqNRfQybsUyne55GNRUlNRcHcSFQFMo3AOhiCxU81QtsbaGSQ38ug5mDJzkHLYdLwjMUpEjQ9DEo+Y5j5bjaJW81tRYa3EiLAW5Dr1iQllu97X0iAWIRBUzlSAdSV3+EGzOrZgFBULZtNuve/SHxI+xNgCb2F9pVdvEFnFnva/eXE0VlqKQQhVyt2Ghv0Pr6wCko+UM+q5WNtRcaiTpgKL1CVpklSBvp06xlqq1cl8xJ3vp/vSMkLgkNfK/U6GwG3aDBAdQrACpvcaX/aO/kqsLLpckEaRgVsMtmNr7RpSzMoOQOARb17D95G7BD177CRLC4Zr3P3hEpyvoTltcX6xgRWY1L5i2Y68pOm5p50S2trPsbXuQJWz2YWNyRrykvF87A63FvTSLQ2sFxVOvlXW6gWv0EHVqHZ99ibC3paCZ2uCWN7fODZjrfnzj0NkzAm8gdTrGMYxpMSBtIx40ElFFFAOn4dUIwlJxr5QCJdezqCJk8FqXw2X8JM0rldRt0nmcs1nXq8d3jDvTFRcp9QekJhnq4fLlqMtiSBuDffSSUB103jlSBvI8vhrIMMXVYOv1kAPz8IXHpKmLTDZ1GHarUYDV6pvaTsx/DHShc3Mcy0rU/SuyAIFA03gnc2bLuFJHaWKxuQlMXc/KCrhaWHcb+UknrpHPaL6cuzs7lmOpNzJKQVI7QckjANcz1HkX2ZGtpz6y3QxFXD1Fq0KrU6q7OhsR75UtZzCZvLvrCiXTo8L9K8YieHiqaYkWtmPle3qN5qUOJYXiAZ6YysLu1NvaXTSw5+6cUrj1kgwJ78pjlw4302x5bPbuaTqlMUqykMNNYGqtJrlTMvhHGafhDD41gGXSnVN9R0b95pVDSbl6a3nLljcbqujHKZRUxlqeExDB75abflaZvD8auJpBHNqyi1vxDrL3FAq8PxLA7pbX1E5NWKkFSQRzE348Jliyz5LhlHSusEUsZTwvFdAmJ/7x+s0FZHUMpBU7ETO43H22xzxz9IBbGHUXESJeECWmdq9HQwymCCwiCRVDJCXg1EmBIXExE+IpYWmatZgiDmf0lHG8Uw+DFmbO/JFOvv6Tmsfj62Oq5qhso9lBsJtx8Fz7vplyc8w6ntuYLidXiP0lweVctNankQ7Wsbn1nfU6tP8A2TPNfoipP0hwxFiEzMbnllM9JV6fb4y+WTHKSMMbcpujLWUctPfC06uY2A+UritTt098klYMdJEpXH+loAm/m6j1klA68pUzHMQeR67iOpJIuBY6e6XtlcF22u8Rvb5QCFio2v74izqBqTraVtHid3uBcWJ+c4r6W8JFGp/iFBLJUa1UDZW5N75171bnLUHO2kHiKKV6D0qy56brkI6/3hMtVtx2415aRaKXOKYFuHY+rhmJITVGP3lOxlObO6Xc2aKPFAPUooopzOUooo0DKRaSkGiALmV6hh3MrvAwHld94d4B44QbGQvJNBkyiJjpM/Fc5dJlTEC8cKsisupMClN6rWQX6nkJeNHOddB1k1CiyKAqibysrAaOFSmQW8zdTsPQSTNqb7DaMzljrtfQdO8izZibbCPRBsSWYje2sQJQo66mmQRIVCPDYfCS2OmvW0qzopdXboaDK6hlN1OoknB3ufSZXDcT4b+A5sraoenaa41E87PG43T0cMpnNq7DnsZHJ5rjytzIlkqDrI5LSdnQA9RdVsRt0kXeo4+0bTovOHIIFhAldbbmVC7SoKEW50lBXDkudqhPzOkPi3YUCF9pzkX3/wBpWPlqUgDYX0I7CdHDPlzc1+DOhq4Y0z7VM/KTwtQ1KYRtD6xXy1lcaBxraViTQxV73BPKdLnHSpkrOp2vqBpeFOqjLe3pA4hA32ik2PONQqlqZY20FoAfPdiLkDleUuLUDVwwqDVqYvfnlhabDMCdATa8KDrlbUEWPpzgL25xd5FjdjLOIoHD4h6Z2B0PUcpWO5lMqaKKEoJnqqvfWBNKkuWmi9AI40Nu0l965kG0sw1mbc1dC9PTcaj1k6TK6gjnrFygA3hOV5NqIeyHe3OQ9lso1HKSDCogYRmUWPKAQcXv1gXOU35HeGLXWx3G8DUHltKhUMXbEC3MiaQW7bXmfhBmrgdBL7uEW/8Au8WQxQqMEvz5WlYkm9/gJJizsWPv7RBdTKkK3ZlGuo06dZPQEWFr7xnZUHmNhKz1i5yrovzMok6rgOcpFz7UnRXOGzX9YFVAlmjorNvFRPZZbWB1HK0LfyFryKjZTqCInVk0GoveQpLE2amvIgaR6PlHO/SRclnpr2vDWDKATZhziP5TZ7ZTy5mV6qkNcanciFYkUyp3A2BkKjHNTP8ALCHUsO1h1jsbnKdQTIBQCSp9RHzKXSwuNzAJsCrLa5XkZKs7qVsrN33Av+skzD71gIEMzsFB1JuB0HU9IjODnI18o+Zhc2QXuPSMrBVZVvbmY4QHzk5WgEn1pPfpmlE+UKVIbU3e1xLynMSp0lAX8M+bTPY/zR4lkl4pDKdtLADW3aQAqCyEAM45HftEWa5Jvf0iUEAtmKm9wBvftKSgx9pWUGwvpcSL6kkAAnlz90dmW4UKS292O59JDS11JuT8R26RkV/MNrWvmA2j07EBRfMTfTa0grDOBrodxJ5iCx68r7QIzbkgai9xvaRQkWNrac9bx81ha3vPOQzQI576yDRExr2jCJMUUUCNFFFAjRRRQDU4M5BYdZtg3EwsCCgVhNenV2vtODnm8tvR4LrGRZpMU7jpDeIhF7+6V1OtxCEhhqJzuiCB1g6mJtdV1b8oJwo1CwaeVrxyQ90dTlBJPmO56ynxF8uCqm/K3xhy19tTM7jb5cPTpg7m5l8U3nGfLlrCsWSXeRjg+s9N5SRjg+X3yN/WIbWG8AkDroZMGD1Ijg6czAxb6ai8u8P4k+EIpVB4mHOpXmvp+0zxbpERYekVks1Tls9Oj4nUpVOEV6lJroyrY231E5SXExFRcPVoAjw6trg8iDe4lQgqbGThj4zR8mXldmhaVepRa9NiIKKWiXXpq4fjDJ/ES/dZo0eI4aqNKgU9G0nMxTLLhxrbHnynt2Aq02GjKfQyQrUl9p1HqZxwJHOIknnM/wDTz9tP9T/Tq63GcJQBAcueii/zmTjeOV8QClIeEh5g6n3zKimmPDjijLnzySJJNyYo0easXQ/QlM3HgxAISk7G525frPQkdOvznCfQMf8AqmIcqCoo2JJ2uRO6Dof/ADOHn/N1cU+1LxEtp+cZWBPl9LdYs1O3/iIKAfIBMlnL33YnQHQbxwbWBzGzW5a94PObXutrA9T/AOZLM2bV/vW0XfoRGWhFYjZm0NjtrJ52/Fz5iBDtpdweR0O/aMKpOUHIeehj2XiIKgY3f8W4jqbDTVLm94FXUsmYFbkm50+EbN4YU/d1JMNjxYn0uwvjYFMSurUGux/kP7G040so+8PjPSWRa9GpRfVHUq1+hG087xFD6tiKlBgt6TlCbb2M348tzTfDfoLMOo+MUVh+EfCKaL7epxR405nMUaPGgDGQc2kzBtEYLCAqSw8r1IGrVIBoapANKhBtAu3KEdrAmVybmMk5Wr7aywJSrvnfQ+UbS8ZtOVAfXSJrW0G3WJtGP+7SLGwAOp6Xm0ZA31JkQbMNfSwk2B/tIP7BN7EagCUSFVSAYvurry2kq2qa25aRk0XYep1jI2g5zQwvEGChauveZ5XNpfuCOUQ09oZWHwmeeEyna8M7hem6uJDbSYqXmNSxAU5SR7zymlQZaigq3uO85M+LxdmHJMhmYnYx0ok8vfHVdZJ3Unws2RLZqtQ7Ig3J/L3zOTbS6k3WbiKi1cRofLTFltz7wBa+IXlZS14sgY3AOraaWuOv9pFDmrVX5KMoM78MfGODPLyuzvrSQ81PODxS51DjUjeHC5sOSDcX1EipDI1NlHbkZaDUG8WiVvqBoL7wSDK1YLyU6GRpN4VQX+Aj1WtiWsLZl0t6QI6XNKnrbWEzDOehMHTazIPwpeODZ1F7lvlABcWp5qNOsN1OU+nKY53nQVF8ajUpn7ykC/XlOfjic/ZpdwiZQCd2F5TAubTQQWxDDkFAhSx9jk63iOp6iIWZbxgd1O427iQ1JR5bDlB16edbjflJHQhlPYjtJ2B0gSrhKv2pQ6ZuvWWtiQPnKVdfDqCoo2N5dIzKGGx1jv7KfoB9Gv8AGM3sHSEcW2gWNhl3vHBUcGPtmPQWliqb1DbYSvh9K5U6BlhXbz2O/wCcPkp6OCVUi9gd4B8TuKfxMbEVNci+8ysN5SbTsSxuTcw6U18LxM2ufLl928rmFo6ufSBRYzWphALdZMaUCRqDoe0GLHQ7wyEiiD/NFVwgxsPSEWxcZhcWgtjddR0EImpPpJUemvmJvvzPSHVb6EAgSCrcamw5aSQJvZpJk65yQdDbQ/oYPKSRcWIFjeF29YqiA2u2u4MDQAysBoL7jrEEPilhtzEkAb20uNYr3JsbwJCowOml+hkAzuLU0yg7kc4EMz1Gstxfc7Qwci4VgTzY6AR6LafiJTW17n46yalmIZha+wkKS07lgGdvxRizs+X5iI1nNmsbea2gmfiQFxDeWytz2l1MqWVQdespYimfEbnZucePsZejFLUgAGIItYA3krBmBcHwwbeVbmNnugK3JUWBbf5RgzBSM+hXp13JHWUgGo6gstMm1/iIxZlBOgI5SdVlao2TMwAtdt7dYMg7MLX11jI4Jtpvt0AiDWa5ANzcCMDaxAII112tExA0FowjUYtc7mR2jNtFvAijGKKBGtGko0AaKKKBFGjxQDXw4Bpoy+yRLtNMy9JkcPxApOUc+Rvl3nQ4ZAdO04+b7a9DhvlEKTXBU6MITNbeSr0crhx74mo5hoTOW6dMDdhygiGJtLKYVzL+H4eLAtvFuQ2XTUjlMTi9U1K+vLQTpeL16HD6ZQm9dhog3A6npOOrVDVqsxnX9PjbfKuT6jOSaDjxaxTscJR5GPeASGsV7c40XKASv6RAi+mhiF4w1MAkD1EZlzC3PlG2PePflAwiLGNCVBcZoOCSiiigCiiigDxRRQM4jiNHgHX/AECUB8bUZRlyotydjcmdmHTtf1nJfQIAYTGMwWxdQDfmAZ1mentpb1nn8t++uzjn2l9mff6RwFFso390j9mdf2i8q2Ci95DQ1yBbKBt97kTvJ5ieSbkb3tIDVrZDqR6ayVyVuKbD73++8RGYsLnKu3WRZiASVNreojc7ZG5RDLcG9tb6iBlcebK2uW1v7SLHKxW2h8oAHLmY73AudT7XqeWsGoz+VtiMoOgueZgYiHmb2vfXnect9LMGaWNTFKgVay2Yj8Y/tOnBvYga7acgdBKPHMMMXwquq3LU/tVPUjlNOPLVOdXbiIo1/hFOtq9UjR4pyuU0Yx40AaQaTMg0RgvK1SWXlapAK1SV2lipKdd8q2G5lQles+Z7DYSIkCdY4Osotmrvkp2vqdJUJ3PTQGPiLVKjFjsbDWVyrAaG3abYzpnlU2OlhzjOpC3Olz7zIKwB13hCLak3Gw7S0oNq2nlXkN7QVVLBrjW0MwABJ32N+RkKouDy05RkDYtQuBc2jpqo+UehY0bGQp+UkGMhRYj/AHeM6lhvYjaPbNrf4RAEm3PaI279FzQxOHrYWrSptUpNnUMBezb6+o+c3fqNDw6lMUkTxBe+XUEbfCcZgMW2BxyV7FsvlqKPvpz943907dFSqiulTMjDMpB3HKcnLjZltvhemQKS3K1EVXU2YZzoZmcSqq9QYakFFPRmC7G2150eNpKqCuqbeViRy5Tk6zK2Iqs34jYCa8er3E53L1UHORczDyjpzkaaWw5Gl9z098VTzZUHM3IjvcoL7TVklTe9IgnVSLdBAOxFYlmvfW/WFoW1B17GCezKTaxB0A2gAa62a42POK5apSYX5qSYUk1aZO5gAbgdQbyiTQDz6alrC3QRZvtCemg9YIPYHrew9YRNBa+g2PeAWUPmB5jrzmHjKfhYuqg2DG02FbTU2MzuKr/mQ34lBihZelNNGB7zRtbFkHQMun5zPp28Rb7XE0mBdA33lY/KOlimDZj31kSCCGGhGoMRIIBB7jtJqRUTT3iQ0Q3F/fIo+U5W0HK/5RE+G1xdlO8dgrqbi8CNWQMhBj4ck4cX3Xy26wSMwPh1NfwkwuH08RT1Bj+C+TN6awNUSw2+1hAVecIKCrZaqPy5w1YG9jqBseYgDvrtLK/a0eVxprKpQLyOBmFxK702Q67cjDlCCReDudR8QY00Iw6UjTVHJ1cXA7QbICLr8JKiSdGJsNu0CgxsexEKg+ytflAkbcz0hzqi9bRVcKmSCxHSSS176lTvBA2B7Q1I5hblJMVDcdpPQ6HeQygaX05SaZRbctJWYk6gj3jnJbqDrfpESoBUjeRzZbKSSORHOIHPm1FrjtAV6pQG+/SFZtJVq2dgC2g1OtpUKoKHOiAKP5jDLTQMDWbMeQG0igtpTQEnneGXDs9s5UdhHamIirnOXPlXayjUw2YKgVFsNjItVWj5KXmbmTyjK2uZ2LNyA2ESkl+yYKTdjtAYkAVSfLqbElb3MsEBb1GNzbcdf2EqG/hlMzMDc2I0J7RwqicqjULqdLnWMS7vmYZiOQBH5Sa2YAkHyi+nUd+cjmzsWBc976iUkKqAuZbGw+UiBY67/lJk30Ava5uRrIHzMQG02jI2Y7gC/K0i1tNLdZO1xp05SDm7XgSJiG0W8YcxAiiijQCVu0iY4igEYo8a0CKOu8aSQCBxJRrpvNPh/EDSGWodBsekzgSG0jk632k5YzKarXDK4XcdfRxCV6dussUQo32nG0cRVom9NiPSW/8AF8ZawqBe4XWceX0uW+nZj9Rjrt1zVKdJC9RlRRzY2mNxD6SZQaeA32NVhr7hMGrVrYhi9aozHqxvIqAW01tzM04/ppj3l2jPnt6xJmeqWqOxZybknUmVT7RlyoQqnQ2lM7zqjlzLeKKK0GZwIt41u0kB2gDX7xX9IrRQBX/3aODyje+IQBC8f36yIj+sAmNrQLDKbQgvaNUGgMAHFFFAiiiigDxRRQM4jiNFAO8+gtl4ViGcCzVtDfXQTpS6abfGc99CDl4E+cCzV2K9dhOg8Sn/ALM87k/Ou7D8YQFI+p9I4CrouoJ5CRvSPT4iMSoFlJsTpbrIWQyhtQQN7298k5UKLX2vp3g6bqDcsVt10H+9ZN2AAAc725wL5QBF92HqIRScps4PK0gCLWD2NuckerKOuYaQOg1b58q6Ebch74tGQFSByudSBzkFOaoxa5U6H9hJ5iG81zc668+QAgZFr2IFg2tvkBJKRmUk2HTt3+EGSRmFzcHc8z19BHp66KLA6A+u35RwOYr8Ew616is9QEMdBawimrjr/XKjWsG12imvnT26OKPGMGJo0eNEDGQaTMg8DAeV6ksPK9SIKtXa8zKz5nJl7GPZbTNcy4moE+aP36CDJ1kmNqbfCVCVnN3NxqNTIa2zFjfkYnJJPP3XkfU3G+k3jI+QODfe2hEGCy+U7HYyasQOgvvHqoXFha5+MojqboSCNO0hVAIuNQZGi2jBgc40ttb1kqmVSPMLcyIBXw5IYLoPWTdRmJI0JvIuMlVdbDNv6yxUy3FjfTpAgwP/ABtGOhudu0kBftaK2bU6GBnqKr2KaONv/M6D6McRavQOBsPEo+ZQfw8x7v1nPU8pbKdByJk6Fd8LiUro2XEUzdX5EfhbqDtIzx8ppWN1XcY/LSwFS5+6bziEGYBjpfrOl4vjKeI+j5r4eyrVIRlvqjHcGcw7eFbMu48txuOsz4ppWd2kSM7N7h3j1PZGunKBDAt5gbdOsm1svabMzK2SpteMRZiDvI310MTi1S5Nr94wWxKi9uQvBKPMw20MJrvBEaOb8jpAgqeo5EnWHQkgAQFMqq2Py5wgF9X06XjIYESrxRM1FH/CbfGGF9bbRV1FXDuh3tceoiO9xlUQWqoB1E1B5arKfvHMJQwQvXvuQpIl5lzrYGzDUGGRY+iYFTmAJXmOfrBkZTnp8/gYcG+ugI0I5wbg0iWUBlO4/WTFFcVF7wZPhsCfZ6jlGJytnU3Vt/3k7gg3t7oyDrqGGm41BEfB1M7Mre0Bv1g82S4N8v5SWFC/WLg6FTH8F8rFTY7H0gCLyw2rEcoFxftJiqC48sJhCbsvvkguewO3SMEKrmXdT03EpKdVMwuRb1larTsL9JcUhwCPh0jeGCDraKXR2bUTcAW+MlSsWYxVqbUnI5HUW2jUfYYnrNEJkDYc4Y68/jBLuCZNQSct7iTVRLKXyj7x0Eurw+tSBKvTcKbHkQenrK2UPaxtqDf0mk/GMe9mq1KNY3LeegpIMnf9LmvkFMNXLMD4BI0YBrlfWDqI9Crkax8oa4OktDiuIUsy0MEM24GG37E85VqeNVxNWviCM1Q3ItYDsByHaG5+jIdf03j3sDcSLAKLqxIHKDeoAbZhbeToB1qmUFjqIOkrOSPEX4XkXK1DbkBf3yVOpToj7MC/zlI+RxhsgztUsnaKpVphQE8o6jUmR8Nq5GaozE6lQLASR8DDbAM3zERkjWp5lpZaY3Lc5KkjsTUcZaK6gHdpIKulSuGv91D+0TVPGeztp+ARbM6sKyGwsp0merMGAU6jax2M01Yp5VUacz0mXWATGVUAsM3OViWR8xBvmJJveOoIp3y2VdARrcyIYeJqSTfpJoATYWGuplJMW8umhG5tB5j2Y94Q77lhfS435SFQAMVbte3L+8CNYizECw5dII7yQJGYXtInaMjCNtqIuURgR40Q106RQBrx73itG2gDmRk5EwCMKmgkLSYGkDiYF5NdjIqJI2B0N4LQOm0lYgA3kwAR3j5bDzAwPSKLcgsdOsMuYeXQaa6SNgALH4x9Auo+cSoFUJ6yu24lhjcnWwgKntdY2eSN4oorCCD6RC3+xEIoArxrx41oArxcjrFaLYQBDaKLlFAJRHVDGG8cCACiiigRR40eAKKKKBkJIRo4gHoX0NIX6PoGA1quR15Tdzpbb85ifQ1gv0fp3AN6j20215zbLgfd+Rnm8n5V3YfjEM1LmLRnYBAEJAvpHLr+AfCAxDhKbNqBblvIWlh3BVyahy9DCu+l84/eCwvlordgdb+blJsbH7otrtAJA3tqG1uZF/IpsCDa1hzPvkraHYgAbdoCu1ksCbHkeUDRXVM2xOl7Xy+neOx8t/ZtvcXy/wB5Gn5b6WUi4sLfCIHytYgZfw7L/eM0mAzaggZbHsOnrJqPKczWuPdf+wkUX+ERoSLr+5jVWyoABsfKDue8cJQrk+M2/vijVQQ55xSjdJFHjS2Bo0eNEZjBvCGQaIwHlaqbAmWXlPFNZbQDNxTXJlF3tLOIOplCqZpEUxbW8lmzIZWz66wia030vsJciag19SNO0jY2DDXnJMhHsk2vI5ib5iPhNogt+RB7C8YNZrP8pNbhrhjfqJF1Vrg7CMgaoyVb28rc4apSJzU9b28o53kCoZCjtlvsZGgxVDpYrvAIOxqUVc7qR+csPqgtpr0lcAAVQTdS20shh4ZBB90AHoDfc9zHYC4sdflFbQjQAa9/jFbS5tYwCDnzZu+8nUAdQ+si2W9lN5NSXomm2gGogE8LUdKNQMS9JatNih5kX/SEx2IbF1vF8PKoHlB0PrA0HVcLiUY2PkYX7H9jFVSpRRGqI4V9iRv2kam9n3oJddyQRykzpuNukCzFmLDe8nmzJvbtKIm9oWO0TG/fSRJG4vHJuB0vygCJOug9ICqfsmAA10tDbDSV6xvlXbWOFUVuBooEIDrfcyCG2w+O0JY63Gb3xkcaEdfXaSQ+Ya3uYMg2zEZQTbWMrC41gYOHo5MQzaZdQBLJvy3Go7iQpn7V2PI6wri46d5FqtSejZs3mGjDrHO22kYC9yLREG21ogGUIuVPqIO4X059oY9x8OcYqG3OwlEDV8wvb3wFFxSxAPJhYwrHw7g7SvU1BMpFaZ0v06yDqCb5gTI4aoXognfb1hC3VvlI9L9h6KQVI795NMttDe/Ico4Ukjz7/wAscKLm+UkfiH7QBeHc5gNekV1ttrJEqu1/c0E+UkHT1JvAzsFqrlb/AMSv4DqStgBfc84a+Xb9pEtc6k69I50V7RFIDfVup5SVIXZjZdB0kSpUX2HQw9PSnc2ObnCkrg3jxWtFLI4ZhzPxizEczGiJsIaGzM5A3gmJ6iSY3I6wbjzWvcdRAipku1rMewl9KdKioY2VhK1Gqqm18g5G15ZWnTKh2RrfiqG1/QSarFJK6ViUpDf8I+cn5KHsHM55jrBvWLApQSw2JURqdKs172Tud5KkzQaoc9RrwiFBpdVty5xLRUKfN6ktEFoufICxH3jtEaYdXYaHLfUjlMWpUz4p6l92JvNmowVTTU5dPMRsJkVKOZr0wRcbW59JWKMyBubX0MWb7t7rylrhvB8fxK5oUrUwbGq5st/Xn7oHiHDcTw2qExCWB9llN1b0Mrc3pPetoAkXBYAiRDFWsBc/d0kbEgbnsYr2NtL9YAm7SElcctpGMjR9xFG2MCMdLHlHO8ZhHXUWgDxoo4EAaKKKANaSU8o0UAMpF9b2kzbkbjlAqb+sICCYNJUqZsbbQqm976wP3tIVdB7XuiVDsB+G1+QjMdPZG0djzBN/WQZix8xuYGjlubW90BUBzaiWQGGy++0r1dXN940ZekNY+sQ15x7QZm9wiveKKAK/rGjxrQBXiMUW5gCiMUbnAHkhprIyQ3gEH9oyMlU9qRgRRRRQB4o0eBnjiMI4gHof0McLwBA1jeq9rDbbebniDbJ/8ZgfQtyvAiCAw8ZrC22gm/4pGy29wnncn513YT7YiamnsfISjj6hKimuhc8t7S+alSxspmbWLVOJUVuQFu2YbAyIuLwIyjVWNrXO8YtY2uo6CPuxIRDfzXHORHTMu0RxJ7ZdV3vYqZWrMc6pmzXNtRrD1bA3IK87iVDmarfUi9jc2HvEYgqg+NYak7gb27npJpc59QQvPkv7xlKgm4L25DRYz1dwbOeg9kfvEEmdQgNza+p5uf2gWLVGBIseVuUdiztcnMesYKCT1+8ZUNXq6P25RR6/8TnbpFKDoY0eKWwRjGSkTEZjINJmQeBgPM7FNqZoVDYGZmJOphAza51Mo1jLlc7yjWmkRVdjYw9A3ov6iVnh8LrRf1msQiTYnnrzjvqbhRbnaJn82oHpa8irldOUuII3B0YWGw6RM4Y+bftHsrHy2DdOUi38w25xgzMQoVtV5G0HUvkNUDT2Sfykz5diGB3FoCsDTTyXKMQCDyP7QJKqTmOvc/C0sIRlBy2tpKqsKjVDfawEOj+XQWgIk17i69/WMCAb72jnUfiPMxhodrmIztcrsNTraNSOVtrA6Rid7c5G5BHaMHcZa+ljl17S7juJPjlUsBTVdkBvr+0qVNWpnkwsZEBSPMwHaLUvdPfwETlfTaOGCnvE46aSOgG17RpSvqLnSSBsL3JgxckXvJE2t35wBOQJVc3rBRoQIdyOcpg5qzG9hewMcKja+vpFtvf4RvfrHLPzJjIh5j7JJk7ZdzBm9r5jfpEuh5nvEY9MXeoDsxBHwhVsRvrtBDMlbXVGGh7ybqVIKm8iriLJuytYxBmPc9CJINmGgt+kZwSPKfMIA2bf1jNz1sJHxSNCuvOIsrevS0CQqWIIOolKspU9peYgb7QGItkJlROULBN5SOhlskk8pn4ZstTtLpNoWHj6Pnym4Bt0i8YNYG4PQiRLC2nziLX0sIjOXFtjfrIm/IaxrE7aRrnnb3QBW1tmjgWuDvHUBjvcdYQoD7W0CJUuq3v1jnyHTb8o2bKACdIysdddYjIgPducgVI5XHaT5X5dIo9gI6byLGFMgRrciVtOgiC1rfGMiMalkIttcx3fKptJUVqPYUxtzhslpStNQqAu/Ui8VqxPmI16mSQMNDUZSO2kkagXQ1Qw6GQuJLTqADNVAt91Y7I9QasEXqTBipVBsln9IRaRLeJiWBb8F9BEZkwwOr1cw7bGEaplTw6Ig6tR6l1C5V2BgkWoGI1031gEqlNad2LHU2J6d5o8I4A3EsteqDRwgOh3ap1y9B3lfB4KrjMXSoikKhvmKsdMo5nttO5evRwuFX6y6DIACdgfQfpIzz11F447U6+OwmDorTAKU6dlC01uFHL0nL8cx2BqYOpTQ+JUqNmVb38PuZ0GJxxxVgEyUgbqtrE9zMvG8Pw+LualPz/jXRv7zHHPGZdt7x249OQzmx/SRtewmjxDhNXCA1E+1pfiA1X1EzLm87ZlMpuOHLG43VEsABbaNEvs++OY0mjHaPGMAW4jDQxDQxHe8Ac66xCPsfWNsYA8UQ1igCjRzFYZSb632/WAMNDCjSChFJteCoMCCm1j1klaw1AJ6wQY+6SFtd4LTt2AiAHLf0jKL6akRwrAQUY/nK9W5eWQbC0rVDdzygjJG0VvdFfSL0gzK/e8XwiigDe6KKKANH5RRQBE2jCLcxCAPJCREcQBqnte6QkqntSMCKKKKAKPGjwBxHkZKBu9+hdTJwNhbN9u2lttBOg8apYZVmD9Di1PgKFAxL1WPYbDSbmaseWk83k/Ou/CfbCdq2UnYdzM/BXqcQxFY6BfILnQ9par5kpO7uLKCbSpwhQMJnNr1XzWOxk/C2gRZBYLa1tJFdxbKb6xPYfdX1jCxBF1YX26RBCuRTUmxFuQO8z6Lg1SdARre0JxBwqolj9ofNry3vB0Acrte99NZXwFlbtTGpJ+UlyOtj0HORGtgST2PyhQCALaDqf7xGY+zqLKe0cC4tewHTnGAu3cfP8AeSI2zXHTr6DpAKtYHxOnIRR6x+0Jtp0ilhvxR400YGMYxzImIzGDaEMG8Rq9c2WZWIO808QdJl1+cIGdXlGrLtaUqs1jOqrnWWMLrh22Jzc5XqQ+G/05/qmsQc5WJ30kW5+U++SYXuQPeZC5F7XI2lEiOvyvaOGK3Plb0kgBcWvYdoxU3NzrGSGZG1BIaCxQrZGcEMALsJaZcvQnnK+NBOEqhdARfTtAK+EY+GW6m5MsAgbc5Ww58ij8oe/I846mDIdN9ZHYmxBEgh5b++SJJ5xKSN7jUDnrIONc0e3QRiSpPXb0gR3F6IsblTe3bnBmwYEGFpc+cE65AV5iATBzLoAIM2vFTPmAOsTKQxvpzgCJ0AOoiY6CR3i9kCMIuTboe8qYc5sync6gy3/xAT6yooCtccmIMcTR1a2jDWOLnvFcWOYaRrLbbW+4MAQ+cUbyWN2N+QvIll7k94BcouroFcabSZpMNaT37N+8CG8NQjpoddOUOjpY6m3S20zrSAlnVv4ZU8+hklqq9wTZhyllSCmjA+6BqYdWBN8jdRFsaQYqNQNYFawBKsMrdeskRVp8g6/AwTVab+RhY9CJWitEzAi1xKVdyWyWsAYYoUIZTmA5GBqnM5NrSomoJo15dVrgGUgIei2mUwpRYOuwjeYa5RaRv744OY/3kqPq0mtsvWRIudR742a1wDA08oGo0MYVBmtv6yGe/OOSp3ue0AcAaltffFpqVjZedtuV5JCu1oAwI6x7C+htEcvQ3kC9hztAHZrDUwZaOWBHWDOvKNIdZtLS3haYWmCurHUaym4u00Vw9NQNWA7GFE9ihar7PSv+HU3hAKdE3fKW5gLYQS4dlH2HhgnnqTItgKjNmerfvJ6WmcVUa60KYt1AtK7jEA5mW4lgUKyf8dFX+mTSnla5xCsfTSHQ7VzXYaMrL6iSOZwrUWBI31hzmXVaq2be42kiyop9lm9LRbGmh9G/Ep42pWbzsKWUdBc/2mhxR1PhB2DVCc57Dl84uE4f/wBNpvSOXxPNUc9dj8Jm4p74msbsQXNs29uU5s7uunjmhvEOljChwRrpaZ61SDFia5FCyHzNpMfHt0baNK1en4isFTbvKb8P4YCxNBWZjsL/AC6RHxKGFNI2Lt7IHM2ksDQYBmdxUqjc3sB2EvvGdU7JfcYfGsJRwmJppRUorUwxF763Mzpr/SM3xtIn/lD8zMjed3Hd4yvM5pJnZDRRRS2SJi5RzG2MAf7sW/ujjaR2aAODaSOokCI4NtIA8UcxoA0khjRA2MDgygwqk7b9oJT3k1cbWg0iRJuDGkge/wAo2puSNIKQI11NoB/alhiOkrNqbwRkUVor++KDMoo8aAMYojH21tAIxybRojvAGkhGjwBRxGkhAIP7UjHf2jGgRRRRQBR40eAKK8UUDejfRem6fR7ChBYNmYm/eabI59qoB6aynwSmV4HggGVR4QOneWmFMe0xaeZn3lXoY9SKXFXFPA1Mjlnbyi8t4VVp4elRuLogBVupEz+JZa+IwuHRQBUfXXeaiMp5gjcBhtaKqJyAToovz3kWcZbXU8td9Yx3toL9BIVq3h03qMTZFLaiBs7EVQ+PaxAFJbDTS8NRA8NBprz6TOoPm8V92Yi/eadIKGUajKNbc/hHSWE9oiwGm15LMLX1I/31kVAJb2ux19IRR5gVWzcydIjMoaw5Dkeo9ZK1vS+oG1/WOAdGJFuYtmIMZsttd/5j+kAq1r+IToR8ooq6lqt87jTkbRSyb8aPGmjExkZIyJiMxg3hDBPEapiDpMyvsZpYjnM2vsY4TOrylVl2vKdSXEVUqbw+EN6DjmG/SBqbyeDIzOvoRraaxFTfbzDU7SJYm4ygk87ayTtdjffY94xTS4Ygdby4RiHy3s1pLMzLy0EHlK6+JttEVO7ubdAIySDZNxfnI1LVKbA+yQYyoAdASd7kyQGZTraAZtE+UfKHuSNzAIbQy2PO0aRBqOokr3Bv8INTyuDJbC41MRpKe9+oi0t6RgehteLe5v8ACAOpIbQX62kqoBXNubWg9je5PrCjWmRz3EArbGFJzJce1BuAG1kqbBTbYRkjz10HaMxsNInNmtuYNjYQBA69LyuXC4h1PssdYQnzekdlV1AYaj7wjItVFrZl6xZl7fGJWva1rxyAb3EAWZRyjeMo3v8ACIom9vgYsidTALqEMtibG0YEI38VS3Ky3MYU2yqDrpzk6ahBZzYcrCZtDEtoWzOevh2Pyi8cA6lh2cWk/EpqPaYd7QTeA/ts5PviCTHNc3v3gqihl84v3j/V6ABYOy+htAO7p7PnXvKhVA0mpk28y+u0gbGWKFWnUYEjQEEjrDV6FMkkjw2vy2hctXVEx3Nxn5bRDeTdWQ7hh2kZSBVbTXWPfnz6wINjJA25xGISbbRwQRvIZjbrFm6mBi3Dco98p2grkHePmN4ATMBraRzDlpIXJ52i1/FeAPnIJ0+EbNa/eInXW4jaHuIER11OkgRbmZPLbaRII5xgNAfFU2LWO3WXKYxDPqgVeplem5V76220llKpVbqWv0Avb1iogqU62ue5AP3dIT6u/tUqrBeYbWNSxZFhU5cyJYDo/mB05iRdrBNSrS/iUgQeYMmK9J1sE16EWtHuMpVvMu1jBPQB9l9Oh3i6M1Skjew5pt31ED4VVGzeMtt7kQiUGyedrKOm5kHVijEghFGgJ1lQqsnjuIpYKlhML5KaXLM2pck66chK2Hx9RsUTiKhfxdCTyPKVCCeUh4Z5yvDHWkzkyl23WOWV2qM1RfDUNY3IO0DQrtVommTdl0zdRLaU/CALaLynLcfG9u7HLym4s5ne71SGqN02HYSCPZyobY62iOaqLMci/hG59TIZAlrWVeUzrXan9ILDGUuf2K/rMraX+LXNemSb+Sw+MoTt4/xjzeb86UaKKWyNykTJGRMAkmoiaMh1t1koAw6RjHIi39YA6m+nMRzIbGTGusAYi28W8eK8AmraCxkgTBrpJ3+EFwQNHuWkVbYae8SWupA07QWTDTkT0lU7w7aLvAGCMiIi2iiggrc40f8A3vEYA1ojpFGJuYAuUaOekaBHiiEeBkI8aODAIH2jGiigRRRRQBR40eAKLcxSVNc1RVHMgQpz29SwtNKeDw6OxutJQV2tpJlkBtTp3Pxkr06YClczAAHW/KLNVYeRQi99J5fy9FlktW46cy60aV8tppgjKFDA8jmGo7TM4YpqYjGVT5maoEuDuBzE02qEnc+hEL7NC5OozEdhMf6SYo0MNSpgnNUqAkH8Amw9+fuuZz/FK1NuKU6dVcyNSIt3l4TsqJhVVgFXUs+Yjv8A+JpUipqE39L7+kzaeFy5SjZ6Q8xYbrL2FV2pl6VW6ttr+smnF2moC7kjmLQwsLXO3MKBALTrgL5VJ52F/jCBa9xamtwNLCSBSBbVturb+4R8qAaA67ZV2glpV+gX0FpJkqgeZr6a+YxwKuIFqx5XF9d4pGpc1SCNOoilG3o0UU1c5oxiikqQMG+0UURqVeZ1fYxRSoGdWlOpFFLjOq1SLB/6m3VTFFNYmi1Brb3Qew0iilxJJ51LHlHRVKk230iijIgdbHWTUfOKKAZbKFZgOscW00iijSIJIHUEaRRQCX3iOke94oojMDYntCJprbUxRQAbi4v1MGBcbxRRkd9SIAxRQIK5Jkgc1ieu0UUZJEZSLRL1iigZwovz1jZRyuD6xRQC6t7DXdbwi08+7NFFMa1SWmoJtGYhBtf5RRQALlDdvDFx3kMwI9kRRSolFMOhro4FrnUDnLdeoaYGgIMUUz5PcacfpSqojt7Nj1ErMmSqLEnXnFFNMUZhElWtuISKKWzPeINrFFA0yLX1iB1sYoogVoixEUUAla8awiigDWHLSNbuYooBKmLvrqBymgVITOhy6bW0iik5KxRpsKwyuvvEHVp+E9wYooQzuzU1VsxIbkeUZKxYAjTSKKGiSLtocx3g8RVOi9dSYoo5OxfSszGQ1a9zFFLZLeAdVpVfJcixBvLoBZBVYlm78vSKKc/J7d/D+MEVyrJTXdhcsdYnpKGubs3VtYopi2ZvFdKtP+j9ZQMUU6+P8Y8/l/OlzjGKKWyMZGKKAIaGTiigIQjekUUATCJNyIooA8UUUAcaSV7CKKCompk9OkUUFxCqfLA84ooIy9lFFFBJRjvFFAFGiigDc4oooEeOIooGUfkYooAOKKKBFFFFAFHiigChsGM2Mor1dR84oor6VPceqVq3hlgqgW5gQTBq6OWciyk6RRTzI9FS4OAmBpG18zM3vzWmgSbHzHlFFF8gCqStNmmO2HR+I4euxOZsyW5CwiilzoVorhwtJsRRY0jltlXbSLDYaljNVBoVTqXpG1z3GxiikhJsTWwtXIzLUBvc5bE99JboY41d0tts0UUKellK7Fc2unfeSZ2y3v6RRQRqM2sb1DrFFFKU/9k="/>
          <p:cNvSpPr>
            <a:spLocks noChangeAspect="1" noChangeArrowheads="1"/>
          </p:cNvSpPr>
          <p:nvPr/>
        </p:nvSpPr>
        <p:spPr bwMode="auto">
          <a:xfrm>
            <a:off x="1602581" y="-3595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435" y="2014043"/>
            <a:ext cx="5909953" cy="475751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48D2970-B7C8-47CE-8E3D-857C317E45D9}"/>
              </a:ext>
            </a:extLst>
          </p:cNvPr>
          <p:cNvSpPr/>
          <p:nvPr/>
        </p:nvSpPr>
        <p:spPr>
          <a:xfrm>
            <a:off x="885170" y="3172678"/>
            <a:ext cx="1495410" cy="2688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7175" indent="-257175">
              <a:lnSpc>
                <a:spcPct val="80000"/>
              </a:lnSpc>
              <a:spcBef>
                <a:spcPts val="450"/>
              </a:spcBef>
              <a:defRPr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Research Team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0EE49C-B77B-484C-8523-6FE9DC55B4BD}"/>
              </a:ext>
            </a:extLst>
          </p:cNvPr>
          <p:cNvSpPr/>
          <p:nvPr/>
        </p:nvSpPr>
        <p:spPr>
          <a:xfrm>
            <a:off x="4861715" y="426600"/>
            <a:ext cx="3321633" cy="9901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">
            <a:extLst>
              <a:ext uri="{FF2B5EF4-FFF2-40B4-BE49-F238E27FC236}">
                <a16:creationId xmlns:a16="http://schemas.microsoft.com/office/drawing/2014/main" id="{32424DEA-4FE5-4FEC-9EEA-F287369FF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0775" y="598702"/>
            <a:ext cx="31392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4000" b="1" i="1" dirty="0">
                <a:latin typeface="HELVETICA" panose="020B0604020202020204" pitchFamily="34" charset="0"/>
                <a:cs typeface="HELVETICA" panose="020B0604020202020204" pitchFamily="34" charset="0"/>
              </a:rPr>
              <a:t>Thank you!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85847E7-DC96-402D-8CCC-5D0D634A2C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4920" y="5704165"/>
            <a:ext cx="1032548" cy="894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" name="Picture 2" descr="70+ &amp;quot;Kaushik D&amp;quot; profiles | LinkedIn">
            <a:extLst>
              <a:ext uri="{FF2B5EF4-FFF2-40B4-BE49-F238E27FC236}">
                <a16:creationId xmlns:a16="http://schemas.microsoft.com/office/drawing/2014/main" id="{A16C651C-6801-4FB7-9D18-3D02B2D66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639" y="2376862"/>
            <a:ext cx="1002203" cy="10022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168C804-83BA-4C19-85A0-39A028DB5C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4920" y="4657131"/>
            <a:ext cx="1032548" cy="9069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Image result for emily brumley">
            <a:extLst>
              <a:ext uri="{FF2B5EF4-FFF2-40B4-BE49-F238E27FC236}">
                <a16:creationId xmlns:a16="http://schemas.microsoft.com/office/drawing/2014/main" id="{C371ACC7-41E2-4117-93FC-00ADC7BBF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920" y="3459939"/>
            <a:ext cx="1044833" cy="1044833"/>
          </a:xfrm>
          <a:prstGeom prst="rect">
            <a:avLst/>
          </a:prstGeom>
          <a:ln w="285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739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9144000" cy="1143000"/>
          </a:xfrm>
        </p:spPr>
        <p:txBody>
          <a:bodyPr>
            <a:noAutofit/>
          </a:bodyPr>
          <a:lstStyle/>
          <a:p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Sleeping Beauty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Transposable Element and its Transposition</a:t>
            </a:r>
          </a:p>
        </p:txBody>
      </p:sp>
      <p:pic>
        <p:nvPicPr>
          <p:cNvPr id="20483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0276" y="1295400"/>
            <a:ext cx="8010525" cy="5138404"/>
          </a:xfrm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3295650" y="6553200"/>
            <a:ext cx="65341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1600" b="1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Izsv</a:t>
            </a:r>
            <a:r>
              <a:rPr lang="el-GR" altLang="en-US" sz="1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ά</a:t>
            </a:r>
            <a:r>
              <a:rPr lang="en-US" altLang="en-US" sz="1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et al., Molecular Therapy.  2004 February; (9):  147-156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72230" y="4964668"/>
            <a:ext cx="1647371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Genetic lesion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20086" y="4953000"/>
            <a:ext cx="162871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Genetic lesion</a:t>
            </a:r>
          </a:p>
        </p:txBody>
      </p:sp>
    </p:spTree>
    <p:extLst>
      <p:ext uri="{BB962C8B-B14F-4D97-AF65-F5344CB8AC3E}">
        <p14:creationId xmlns:p14="http://schemas.microsoft.com/office/powerpoint/2010/main" val="10203291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915775" y="568892"/>
            <a:ext cx="851535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870760" y="107228"/>
            <a:ext cx="7562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THANK YOU! Collaborators and Funding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scources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30" name="Group 1029"/>
          <p:cNvGrpSpPr/>
          <p:nvPr/>
        </p:nvGrpSpPr>
        <p:grpSpPr>
          <a:xfrm>
            <a:off x="1669604" y="713992"/>
            <a:ext cx="1487907" cy="5700382"/>
            <a:chOff x="1701099" y="880587"/>
            <a:chExt cx="1286264" cy="5728411"/>
          </a:xfrm>
        </p:grpSpPr>
        <p:sp>
          <p:nvSpPr>
            <p:cNvPr id="6" name="Rectangle 5"/>
            <p:cNvSpPr/>
            <p:nvPr/>
          </p:nvSpPr>
          <p:spPr>
            <a:xfrm>
              <a:off x="1831646" y="2085978"/>
              <a:ext cx="967539" cy="5257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Welch</a:t>
              </a:r>
            </a:p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Laboratory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796659" y="2608462"/>
              <a:ext cx="967539" cy="5257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Venneti</a:t>
              </a:r>
            </a:p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Laboratory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567" y="880587"/>
              <a:ext cx="990346" cy="117691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745385" y="4114084"/>
              <a:ext cx="1070086" cy="5257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 charset="0"/>
                  <a:ea typeface="Arial" charset="0"/>
                  <a:cs typeface="Arial" charset="0"/>
                </a:rPr>
                <a:t>Epigenetics </a:t>
              </a:r>
            </a:p>
            <a:p>
              <a:pPr algn="ctr"/>
              <a:r>
                <a:rPr lang="en-US" sz="1400" b="1" dirty="0">
                  <a:latin typeface="Arial" charset="0"/>
                  <a:ea typeface="Arial" charset="0"/>
                  <a:cs typeface="Arial" charset="0"/>
                </a:rPr>
                <a:t>Core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01099" y="4616500"/>
              <a:ext cx="1286264" cy="5257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 charset="0"/>
                  <a:ea typeface="Arial" charset="0"/>
                  <a:cs typeface="Arial" charset="0"/>
                </a:rPr>
                <a:t>Bioinformatics </a:t>
              </a:r>
            </a:p>
            <a:p>
              <a:pPr algn="ctr"/>
              <a:r>
                <a:rPr lang="en-US" sz="1400" b="1" dirty="0">
                  <a:latin typeface="Arial" charset="0"/>
                  <a:ea typeface="Arial" charset="0"/>
                  <a:cs typeface="Arial" charset="0"/>
                </a:rPr>
                <a:t>Core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767124" y="3137185"/>
              <a:ext cx="967539" cy="5257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Lyssiotis</a:t>
              </a:r>
            </a:p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Laboratory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742002" y="6083206"/>
              <a:ext cx="1035441" cy="5257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Sequencing</a:t>
              </a:r>
            </a:p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Core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781945" y="3643745"/>
              <a:ext cx="967539" cy="5257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Sartor</a:t>
              </a:r>
            </a:p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Laboratory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020152" y="985075"/>
            <a:ext cx="7373971" cy="5383805"/>
            <a:chOff x="2432904" y="606129"/>
            <a:chExt cx="7373971" cy="5383805"/>
          </a:xfrm>
        </p:grpSpPr>
        <p:grpSp>
          <p:nvGrpSpPr>
            <p:cNvPr id="19" name="Group 18"/>
            <p:cNvGrpSpPr/>
            <p:nvPr/>
          </p:nvGrpSpPr>
          <p:grpSpPr>
            <a:xfrm>
              <a:off x="2432904" y="606129"/>
              <a:ext cx="7373971" cy="5383805"/>
              <a:chOff x="2469335" y="1313256"/>
              <a:chExt cx="7416431" cy="538380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69335" y="1771640"/>
                <a:ext cx="2840231" cy="911658"/>
              </a:xfrm>
              <a:prstGeom prst="rect">
                <a:avLst/>
              </a:prstGeom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2518789" y="1313256"/>
                <a:ext cx="7366977" cy="5383805"/>
                <a:chOff x="2518789" y="1313256"/>
                <a:chExt cx="7366977" cy="5383805"/>
              </a:xfrm>
            </p:grpSpPr>
            <p:grpSp>
              <p:nvGrpSpPr>
                <p:cNvPr id="1031" name="Group 1030"/>
                <p:cNvGrpSpPr/>
                <p:nvPr/>
              </p:nvGrpSpPr>
              <p:grpSpPr>
                <a:xfrm>
                  <a:off x="4257000" y="1313256"/>
                  <a:ext cx="5628766" cy="5221678"/>
                  <a:chOff x="5818240" y="622167"/>
                  <a:chExt cx="7505009" cy="6962231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818240" y="6097426"/>
                    <a:ext cx="1767441" cy="1486972"/>
                  </a:xfrm>
                  <a:prstGeom prst="rect">
                    <a:avLst/>
                  </a:prstGeom>
                </p:spPr>
              </p:pic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8847486" y="1313800"/>
                    <a:ext cx="1470202" cy="1451938"/>
                    <a:chOff x="8847486" y="1313800"/>
                    <a:chExt cx="1470202" cy="1451938"/>
                  </a:xfrm>
                </p:grpSpPr>
                <p:pic>
                  <p:nvPicPr>
                    <p:cNvPr id="1028" name="Picture 4" descr="Resultado de imagen para john hopkins medicine logo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8847487" y="1313800"/>
                      <a:ext cx="1470201" cy="1030437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8847486" y="2396408"/>
                      <a:ext cx="1451680" cy="36933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Alan Meeker</a:t>
                      </a:r>
                    </a:p>
                  </p:txBody>
                </p:sp>
              </p:grpSp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10864053" y="622167"/>
                    <a:ext cx="1734525" cy="1546512"/>
                    <a:chOff x="10855580" y="603746"/>
                    <a:chExt cx="1734525" cy="1546512"/>
                  </a:xfrm>
                </p:grpSpPr>
                <p:pic>
                  <p:nvPicPr>
                    <p:cNvPr id="8" name="Picture 7"/>
                    <p:cNvPicPr>
                      <a:picLocks noChangeAspect="1"/>
                    </p:cNvPicPr>
                    <p:nvPr/>
                  </p:nvPicPr>
                  <p:blipFill rotWithShape="1">
                    <a:blip r:embed="rId7"/>
                    <a:srcRect l="56324" t="-10784"/>
                    <a:stretch/>
                  </p:blipFill>
                  <p:spPr>
                    <a:xfrm>
                      <a:off x="10855580" y="603746"/>
                      <a:ext cx="1734525" cy="94071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7" name="Rectangle 16"/>
                    <p:cNvSpPr/>
                    <p:nvPr/>
                  </p:nvSpPr>
                  <p:spPr>
                    <a:xfrm>
                      <a:off x="11059687" y="1534704"/>
                      <a:ext cx="1317026" cy="615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Figueroa</a:t>
                      </a:r>
                    </a:p>
                    <a:p>
                      <a:pPr algn="ctr"/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Laboratory</a:t>
                      </a:r>
                    </a:p>
                  </p:txBody>
                </p:sp>
              </p:grpSp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8536445" y="3837190"/>
                    <a:ext cx="2114910" cy="1096655"/>
                    <a:chOff x="8664769" y="7316129"/>
                    <a:chExt cx="2114910" cy="1096655"/>
                  </a:xfrm>
                </p:grpSpPr>
                <p:pic>
                  <p:nvPicPr>
                    <p:cNvPr id="21" name="Picture 2" descr="Resultado de imagen para rochester university logo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8664769" y="7316129"/>
                      <a:ext cx="2114910" cy="52254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9055157" y="7797230"/>
                      <a:ext cx="1342674" cy="615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2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Gorbunova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Laboratory</a:t>
                      </a:r>
                    </a:p>
                  </p:txBody>
                </p:sp>
              </p:grpSp>
              <p:grpSp>
                <p:nvGrpSpPr>
                  <p:cNvPr id="30" name="Group 29"/>
                  <p:cNvGrpSpPr/>
                  <p:nvPr/>
                </p:nvGrpSpPr>
                <p:grpSpPr>
                  <a:xfrm>
                    <a:off x="10701370" y="2313040"/>
                    <a:ext cx="1352848" cy="1429056"/>
                    <a:chOff x="10498187" y="2143396"/>
                    <a:chExt cx="1352848" cy="1429056"/>
                  </a:xfrm>
                </p:grpSpPr>
                <p:sp>
                  <p:nvSpPr>
                    <p:cNvPr id="24" name="Rectangle 23"/>
                    <p:cNvSpPr/>
                    <p:nvPr/>
                  </p:nvSpPr>
                  <p:spPr>
                    <a:xfrm>
                      <a:off x="10498187" y="2956899"/>
                      <a:ext cx="1317028" cy="615553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Costello </a:t>
                      </a:r>
                    </a:p>
                    <a:p>
                      <a:pPr algn="ctr"/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Laboratory</a:t>
                      </a:r>
                    </a:p>
                  </p:txBody>
                </p:sp>
                <p:pic>
                  <p:nvPicPr>
                    <p:cNvPr id="29" name="Picture 28"/>
                    <p:cNvPicPr>
                      <a:picLocks noChangeAspect="1"/>
                    </p:cNvPicPr>
                    <p:nvPr/>
                  </p:nvPicPr>
                  <p:blipFill>
                    <a:blip r:embed="rId9"/>
                    <a:stretch>
                      <a:fillRect/>
                    </a:stretch>
                  </p:blipFill>
                  <p:spPr>
                    <a:xfrm>
                      <a:off x="10576183" y="2143396"/>
                      <a:ext cx="1274852" cy="829099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25" name="Rectangle 24"/>
                  <p:cNvSpPr/>
                  <p:nvPr/>
                </p:nvSpPr>
                <p:spPr>
                  <a:xfrm>
                    <a:off x="11426999" y="4832637"/>
                    <a:ext cx="1896250" cy="615553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1200" b="1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Hambardzumyan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algn="ctr"/>
                    <a:r>
                      <a: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Laboratory</a:t>
                    </a:r>
                  </a:p>
                </p:txBody>
              </p:sp>
            </p:grpSp>
            <p:pic>
              <p:nvPicPr>
                <p:cNvPr id="1025" name="Picture 1024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518789" y="5963873"/>
                  <a:ext cx="1382707" cy="733188"/>
                </a:xfrm>
                <a:prstGeom prst="rect">
                  <a:avLst/>
                </a:prstGeom>
              </p:spPr>
            </p:pic>
            <p:pic>
              <p:nvPicPr>
                <p:cNvPr id="1026" name="Picture 1025"/>
                <p:cNvPicPr>
                  <a:picLocks noChangeAspect="1"/>
                </p:cNvPicPr>
                <p:nvPr/>
              </p:nvPicPr>
              <p:blipFill rotWithShape="1">
                <a:blip r:embed="rId11"/>
                <a:srcRect t="3435" b="-1"/>
                <a:stretch/>
              </p:blipFill>
              <p:spPr>
                <a:xfrm>
                  <a:off x="5795373" y="5954550"/>
                  <a:ext cx="3571097" cy="621824"/>
                </a:xfrm>
                <a:prstGeom prst="rect">
                  <a:avLst/>
                </a:prstGeom>
              </p:spPr>
            </p:pic>
            <p:pic>
              <p:nvPicPr>
                <p:cNvPr id="1027" name="Picture 1026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309533" y="5030814"/>
                  <a:ext cx="3273563" cy="621823"/>
                </a:xfrm>
                <a:prstGeom prst="rect">
                  <a:avLst/>
                </a:prstGeom>
              </p:spPr>
            </p:pic>
          </p:grpSp>
        </p:grp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500184" y="2227299"/>
              <a:ext cx="1608903" cy="1486138"/>
            </a:xfrm>
            <a:prstGeom prst="rect">
              <a:avLst/>
            </a:prstGeom>
          </p:spPr>
        </p:pic>
      </p:grpSp>
      <p:sp>
        <p:nvSpPr>
          <p:cNvPr id="38" name="TextBox 37"/>
          <p:cNvSpPr txBox="1"/>
          <p:nvPr/>
        </p:nvSpPr>
        <p:spPr>
          <a:xfrm>
            <a:off x="1209725" y="4898602"/>
            <a:ext cx="2521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Schwendeman Lab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836538" y="5240401"/>
            <a:ext cx="1268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Lahann Lab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823419" y="5574900"/>
            <a:ext cx="1027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Moon Lab</a:t>
            </a:r>
          </a:p>
        </p:txBody>
      </p:sp>
      <p:sp>
        <p:nvSpPr>
          <p:cNvPr id="48" name="AutoShape 2" descr="American Brain Tumor Association Awards 11 Research Grants to Advance Brain  Tumor Research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AutoShape 4" descr="American Brain Tumor Association Awards 11 Research Grants to Advance Brain  Tumor Research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154" y="4628089"/>
            <a:ext cx="1555656" cy="911658"/>
          </a:xfrm>
          <a:prstGeom prst="rect">
            <a:avLst/>
          </a:prstGeom>
        </p:spPr>
      </p:pic>
      <p:sp>
        <p:nvSpPr>
          <p:cNvPr id="54" name="AutoShape 8" descr="Icahn School Of Medicine At Mount Sinai Logo - Icahn Mount Sinai Logo, HD  Png Download , Transparent Png Image - PNGitem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AutoShape 10" descr="Icahn School of Medicine at Mount Sinai Profile | Health eCareers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AutoShape 12" descr="Icahn School of Medicine at Mount Sinai Profile | Health eCareers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AutoShape 14" descr="Icahn School of Medicine at Mount Sinai Profile | Health eCareers"/>
          <p:cNvSpPr>
            <a:spLocks noChangeAspect="1" noChangeArrowheads="1"/>
          </p:cNvSpPr>
          <p:nvPr/>
        </p:nvSpPr>
        <p:spPr bwMode="auto">
          <a:xfrm>
            <a:off x="2441575" y="617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AutoShape 16" descr="Icahn School of Medicine at Mount Sinai Profile | Health eCareers"/>
          <p:cNvSpPr>
            <a:spLocks noChangeAspect="1" noChangeArrowheads="1"/>
          </p:cNvSpPr>
          <p:nvPr/>
        </p:nvSpPr>
        <p:spPr bwMode="auto">
          <a:xfrm>
            <a:off x="2593975" y="769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7" name="Picture 6">
            <a:extLst>
              <a:ext uri="{FF2B5EF4-FFF2-40B4-BE49-F238E27FC236}">
                <a16:creationId xmlns:a16="http://schemas.microsoft.com/office/drawing/2014/main" id="{CE816950-9361-F2DE-79DE-7FA93D9BC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276" y="3340371"/>
            <a:ext cx="1615852" cy="89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3C12BCF-5875-8C5C-CFA2-76C2A72646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4954" y="785085"/>
            <a:ext cx="2347332" cy="587397"/>
          </a:xfrm>
          <a:prstGeom prst="rect">
            <a:avLst/>
          </a:prstGeom>
        </p:spPr>
      </p:pic>
      <p:pic>
        <p:nvPicPr>
          <p:cNvPr id="31" name="Picture 2" descr="Atlanta Pediatric Research | Ian's Friends Foundation Brain Tumor  Biorepository | Laboratory and Pathology Clinical Research Core | Cores |  Research | Emory + Children's + GT | Atlanta Pediatric Research Alliance">
            <a:extLst>
              <a:ext uri="{FF2B5EF4-FFF2-40B4-BE49-F238E27FC236}">
                <a16:creationId xmlns:a16="http://schemas.microsoft.com/office/drawing/2014/main" id="{1BF82423-893F-E135-D2BA-8138F860B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795" y="2975116"/>
            <a:ext cx="2435513" cy="137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7563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7296" y="1828801"/>
            <a:ext cx="7523727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End</a:t>
            </a:r>
          </a:p>
          <a:p>
            <a:pPr algn="ctr"/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  Thank you so much </a:t>
            </a:r>
          </a:p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5003442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77FE3-2598-D8B0-84E2-DE3532815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FE916-8EF9-48E2-D0CB-F68E0BD60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823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21638864-BC27-408E-AA59-147512114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" y="690291"/>
            <a:ext cx="116179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Future directions</a:t>
            </a:r>
            <a:endParaRPr lang="en-US" altLang="en-US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2CB961-232C-4140-AD52-C1A34A6C7F62}"/>
              </a:ext>
            </a:extLst>
          </p:cNvPr>
          <p:cNvSpPr txBox="1"/>
          <p:nvPr/>
        </p:nvSpPr>
        <p:spPr>
          <a:xfrm>
            <a:off x="388620" y="1380724"/>
            <a:ext cx="11617960" cy="4134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Characterizing the </a:t>
            </a:r>
            <a:r>
              <a:rPr lang="en-US" sz="2400" dirty="0" err="1"/>
              <a:t>cGAS</a:t>
            </a:r>
            <a:r>
              <a:rPr lang="en-US" sz="2400" dirty="0"/>
              <a:t>-STING pathway activity in tumor and immune TME cells and their contribution to the DDRi + RT therapy efficacy. 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n-US" sz="2400" dirty="0"/>
              <a:t>   Combining STING-KO mouse models, and STING-KO G34-mutant pHGG cells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endParaRPr lang="en-US" sz="2400" dirty="0"/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Characterizing mechanisms of resistance to the DDRi + RT therapy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n-US" sz="2400" dirty="0"/>
              <a:t>    Single cell transcriptomic, epigenomics and </a:t>
            </a:r>
            <a:r>
              <a:rPr lang="en-US" sz="2400" dirty="0" err="1"/>
              <a:t>CyTOF</a:t>
            </a:r>
            <a:endParaRPr lang="en-US" sz="2400" dirty="0"/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14313" indent="-214313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Mechanisms of tumor adaptation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n-US" sz="2400" dirty="0"/>
              <a:t>   Sequencing of extrachromosomal circular DNA</a:t>
            </a: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271B3A7-4727-737A-EBD4-44A827D4BD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888" y="93155"/>
            <a:ext cx="486579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Slides for questions/discussion</a:t>
            </a:r>
          </a:p>
        </p:txBody>
      </p:sp>
    </p:spTree>
    <p:extLst>
      <p:ext uri="{BB962C8B-B14F-4D97-AF65-F5344CB8AC3E}">
        <p14:creationId xmlns:p14="http://schemas.microsoft.com/office/powerpoint/2010/main" val="39991899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B9FB8C-B298-4321-A836-3BB45FFFC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20" y="603862"/>
            <a:ext cx="10721802" cy="6172857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B4E38AA9-8FBF-4669-85FC-21AE67FC10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040" y="117642"/>
            <a:ext cx="116179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Future directions</a:t>
            </a:r>
            <a:endParaRPr lang="en-US" altLang="en-US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3897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7537471-AFD8-4605-B0D9-63D09188A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377" y="569191"/>
            <a:ext cx="6173245" cy="3420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6D3C2C-142C-42B3-9F67-78FD0584D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70" y="3873103"/>
            <a:ext cx="10257426" cy="283334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AF1141-A91D-4320-8717-BF1DF30A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664" y="-143367"/>
            <a:ext cx="9525000" cy="888206"/>
          </a:xfrm>
        </p:spPr>
        <p:txBody>
          <a:bodyPr>
            <a:normAutofit/>
          </a:bodyPr>
          <a:lstStyle/>
          <a:p>
            <a:r>
              <a:rPr lang="en-US" sz="3000" b="1" dirty="0"/>
              <a:t>Analyzing mechanisms of resistance in G34-mutant pHGG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BC8C0D3-E59E-4602-9C10-CA550AB727AA}"/>
              </a:ext>
            </a:extLst>
          </p:cNvPr>
          <p:cNvSpPr txBox="1">
            <a:spLocks/>
          </p:cNvSpPr>
          <p:nvPr/>
        </p:nvSpPr>
        <p:spPr>
          <a:xfrm>
            <a:off x="10380296" y="4529917"/>
            <a:ext cx="2157814" cy="888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 err="1"/>
              <a:t>sc-RNAseq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26635949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6ED1349E-9220-4C92-B667-F0DF80D044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53"/>
          <a:stretch/>
        </p:blipFill>
        <p:spPr>
          <a:xfrm>
            <a:off x="84138" y="1654253"/>
            <a:ext cx="4976249" cy="46179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99A0EB-DF08-4F5E-A8BD-1E1F9B92B8EA}"/>
              </a:ext>
            </a:extLst>
          </p:cNvPr>
          <p:cNvSpPr txBox="1"/>
          <p:nvPr/>
        </p:nvSpPr>
        <p:spPr>
          <a:xfrm>
            <a:off x="4906962" y="3549652"/>
            <a:ext cx="149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Non treated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AD9ED2-44BA-4989-B443-21BAD1DB3B31}"/>
              </a:ext>
            </a:extLst>
          </p:cNvPr>
          <p:cNvSpPr txBox="1"/>
          <p:nvPr/>
        </p:nvSpPr>
        <p:spPr>
          <a:xfrm>
            <a:off x="4906962" y="3729041"/>
            <a:ext cx="149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Resistant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38EE5E-CE3D-4DE8-A7E4-0C136FF1DE68}"/>
              </a:ext>
            </a:extLst>
          </p:cNvPr>
          <p:cNvSpPr txBox="1"/>
          <p:nvPr/>
        </p:nvSpPr>
        <p:spPr>
          <a:xfrm>
            <a:off x="4906962" y="3913227"/>
            <a:ext cx="149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Susceptible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144B701-BCE1-4E22-BA98-8D013268D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664" y="-143367"/>
            <a:ext cx="9525000" cy="888206"/>
          </a:xfrm>
        </p:spPr>
        <p:txBody>
          <a:bodyPr>
            <a:normAutofit/>
          </a:bodyPr>
          <a:lstStyle/>
          <a:p>
            <a:r>
              <a:rPr lang="en-US" sz="3000" b="1" dirty="0"/>
              <a:t>Analyzing mechanisms of resistance in G34-mutant pHGG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A2BAA2-8E36-4F4E-8ADE-B5C871FD8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224" y="1501815"/>
            <a:ext cx="4822824" cy="482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56834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388C82C-9712-4007-91BD-C66C63568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9098" y="1393137"/>
            <a:ext cx="2648738" cy="26431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04594B-546F-44BF-B3D1-82D4EA0B2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6092" y="1388374"/>
            <a:ext cx="2654999" cy="26493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ECCE97-B1DE-4968-9796-7713AF5425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2415" y="4091703"/>
            <a:ext cx="2648738" cy="2658388"/>
          </a:xfrm>
          <a:prstGeom prst="rect">
            <a:avLst/>
          </a:prstGeom>
        </p:spPr>
      </p:pic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9C9EE543-8F98-43EA-9400-E70798F35E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70" y="912585"/>
            <a:ext cx="5791200" cy="503282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9509C17-4C80-4965-99C6-50E1B3241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313" y="-13720"/>
            <a:ext cx="10560614" cy="888206"/>
          </a:xfrm>
        </p:spPr>
        <p:txBody>
          <a:bodyPr>
            <a:normAutofit fontScale="90000"/>
          </a:bodyPr>
          <a:lstStyle/>
          <a:p>
            <a:r>
              <a:rPr lang="en-US" sz="3000" b="1" dirty="0"/>
              <a:t>Analyzing mechanisms of resistance in G34-mutant pHGG: immune cells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126E280-B989-47CB-BF5B-99279AAE1B0A}"/>
              </a:ext>
            </a:extLst>
          </p:cNvPr>
          <p:cNvSpPr txBox="1">
            <a:spLocks/>
          </p:cNvSpPr>
          <p:nvPr/>
        </p:nvSpPr>
        <p:spPr>
          <a:xfrm>
            <a:off x="7151255" y="781049"/>
            <a:ext cx="4598392" cy="501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/>
              <a:t>GSEA: Treated (RT) vs non treated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E599A9-7F8E-4C12-B726-08F49F03B409}"/>
              </a:ext>
            </a:extLst>
          </p:cNvPr>
          <p:cNvSpPr txBox="1"/>
          <p:nvPr/>
        </p:nvSpPr>
        <p:spPr>
          <a:xfrm>
            <a:off x="2031113" y="1270653"/>
            <a:ext cx="2263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(CD45+ cell clusters)</a:t>
            </a:r>
          </a:p>
        </p:txBody>
      </p:sp>
    </p:spTree>
    <p:extLst>
      <p:ext uri="{BB962C8B-B14F-4D97-AF65-F5344CB8AC3E}">
        <p14:creationId xmlns:p14="http://schemas.microsoft.com/office/powerpoint/2010/main" val="23716284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7098F-1392-DF0E-12D5-09AED67BE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BD535-59A8-1D03-558C-34743EFEDB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7798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7537471-AFD8-4605-B0D9-63D09188A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377" y="569191"/>
            <a:ext cx="6173245" cy="3420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6D3C2C-142C-42B3-9F67-78FD0584D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70" y="3873103"/>
            <a:ext cx="10257426" cy="283334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AF1141-A91D-4320-8717-BF1DF30A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664" y="-143367"/>
            <a:ext cx="9525000" cy="888206"/>
          </a:xfrm>
        </p:spPr>
        <p:txBody>
          <a:bodyPr>
            <a:normAutofit/>
          </a:bodyPr>
          <a:lstStyle/>
          <a:p>
            <a:r>
              <a:rPr lang="en-US" sz="3000" b="1" dirty="0"/>
              <a:t>Analyzing mechanisms of resistance in G34-mutant pHGG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BC8C0D3-E59E-4602-9C10-CA550AB727AA}"/>
              </a:ext>
            </a:extLst>
          </p:cNvPr>
          <p:cNvSpPr txBox="1">
            <a:spLocks/>
          </p:cNvSpPr>
          <p:nvPr/>
        </p:nvSpPr>
        <p:spPr>
          <a:xfrm>
            <a:off x="10380296" y="4529917"/>
            <a:ext cx="2157814" cy="888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 err="1"/>
              <a:t>sc-RNAseq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169819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469766" y="217488"/>
            <a:ext cx="9144000" cy="849312"/>
          </a:xfrm>
        </p:spPr>
        <p:txBody>
          <a:bodyPr>
            <a:noAutofit/>
          </a:bodyPr>
          <a:lstStyle/>
          <a:p>
            <a:r>
              <a:rPr lang="en-US" altLang="en-US" sz="4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Sleeping Beauty (SB) Transposase-Mediated Brain Tumor Models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" b="24995"/>
          <a:stretch>
            <a:fillRect/>
          </a:stretch>
        </p:blipFill>
        <p:spPr bwMode="auto">
          <a:xfrm>
            <a:off x="5289550" y="1295400"/>
            <a:ext cx="501015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817939"/>
            <a:ext cx="4152900" cy="296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1981201"/>
            <a:ext cx="3394075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H="1">
            <a:off x="8382001" y="3686176"/>
            <a:ext cx="9525" cy="107632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1" name="TextBox 1"/>
          <p:cNvSpPr txBox="1">
            <a:spLocks noChangeArrowheads="1"/>
          </p:cNvSpPr>
          <p:nvPr/>
        </p:nvSpPr>
        <p:spPr bwMode="auto">
          <a:xfrm>
            <a:off x="2097089" y="6124575"/>
            <a:ext cx="30059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1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Calinescu et al, JOVE 2015</a:t>
            </a:r>
          </a:p>
        </p:txBody>
      </p:sp>
    </p:spTree>
    <p:extLst>
      <p:ext uri="{BB962C8B-B14F-4D97-AF65-F5344CB8AC3E}">
        <p14:creationId xmlns:p14="http://schemas.microsoft.com/office/powerpoint/2010/main" val="345430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6ED1349E-9220-4C92-B667-F0DF80D044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53"/>
          <a:stretch/>
        </p:blipFill>
        <p:spPr>
          <a:xfrm>
            <a:off x="84138" y="1654253"/>
            <a:ext cx="4976249" cy="46179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99A0EB-DF08-4F5E-A8BD-1E1F9B92B8EA}"/>
              </a:ext>
            </a:extLst>
          </p:cNvPr>
          <p:cNvSpPr txBox="1"/>
          <p:nvPr/>
        </p:nvSpPr>
        <p:spPr>
          <a:xfrm>
            <a:off x="4906962" y="3549652"/>
            <a:ext cx="149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Non treated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AD9ED2-44BA-4989-B443-21BAD1DB3B31}"/>
              </a:ext>
            </a:extLst>
          </p:cNvPr>
          <p:cNvSpPr txBox="1"/>
          <p:nvPr/>
        </p:nvSpPr>
        <p:spPr>
          <a:xfrm>
            <a:off x="4906962" y="3729041"/>
            <a:ext cx="149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Resistant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38EE5E-CE3D-4DE8-A7E4-0C136FF1DE68}"/>
              </a:ext>
            </a:extLst>
          </p:cNvPr>
          <p:cNvSpPr txBox="1"/>
          <p:nvPr/>
        </p:nvSpPr>
        <p:spPr>
          <a:xfrm>
            <a:off x="4906962" y="3913227"/>
            <a:ext cx="149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Susceptible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144B701-BCE1-4E22-BA98-8D013268D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664" y="-143367"/>
            <a:ext cx="9525000" cy="888206"/>
          </a:xfrm>
        </p:spPr>
        <p:txBody>
          <a:bodyPr>
            <a:normAutofit/>
          </a:bodyPr>
          <a:lstStyle/>
          <a:p>
            <a:r>
              <a:rPr lang="en-US" sz="3000" b="1" dirty="0"/>
              <a:t>Analyzing mechanisms of resistance in G34-mutant pHGG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A2BAA2-8E36-4F4E-8ADE-B5C871FD8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224" y="1501815"/>
            <a:ext cx="4822824" cy="482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04140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388C82C-9712-4007-91BD-C66C63568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582" y="1282305"/>
            <a:ext cx="2443555" cy="2438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04594B-546F-44BF-B3D1-82D4EA0B2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6092" y="1277542"/>
            <a:ext cx="2443555" cy="24383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ECCE97-B1DE-4968-9796-7713AF5425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9427" y="3796904"/>
            <a:ext cx="2448710" cy="2438400"/>
          </a:xfrm>
          <a:prstGeom prst="rect">
            <a:avLst/>
          </a:prstGeom>
        </p:spPr>
      </p:pic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9C9EE543-8F98-43EA-9400-E70798F35E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70" y="912585"/>
            <a:ext cx="5791200" cy="503282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9509C17-4C80-4965-99C6-50E1B3241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313" y="-13720"/>
            <a:ext cx="10560614" cy="888206"/>
          </a:xfrm>
        </p:spPr>
        <p:txBody>
          <a:bodyPr>
            <a:normAutofit fontScale="90000"/>
          </a:bodyPr>
          <a:lstStyle/>
          <a:p>
            <a:r>
              <a:rPr lang="en-US" sz="3000" b="1" dirty="0"/>
              <a:t>Analyzing mechanisms of resistance in G34-mutant pHGG: immune cells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126E280-B989-47CB-BF5B-99279AAE1B0A}"/>
              </a:ext>
            </a:extLst>
          </p:cNvPr>
          <p:cNvSpPr txBox="1">
            <a:spLocks/>
          </p:cNvSpPr>
          <p:nvPr/>
        </p:nvSpPr>
        <p:spPr>
          <a:xfrm>
            <a:off x="7151255" y="781049"/>
            <a:ext cx="4598392" cy="501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/>
              <a:t>GSEA: Treated (RT) vs non treated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E599A9-7F8E-4C12-B726-08F49F03B409}"/>
              </a:ext>
            </a:extLst>
          </p:cNvPr>
          <p:cNvSpPr txBox="1"/>
          <p:nvPr/>
        </p:nvSpPr>
        <p:spPr>
          <a:xfrm>
            <a:off x="3176411" y="938146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(CD45)</a:t>
            </a:r>
          </a:p>
        </p:txBody>
      </p:sp>
    </p:spTree>
    <p:extLst>
      <p:ext uri="{BB962C8B-B14F-4D97-AF65-F5344CB8AC3E}">
        <p14:creationId xmlns:p14="http://schemas.microsoft.com/office/powerpoint/2010/main" val="209399445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40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US" altLang="en-US" sz="4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Sleeping Beauty Transposase Induced gliomas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idx="1"/>
          </p:nvPr>
        </p:nvSpPr>
        <p:spPr>
          <a:xfrm>
            <a:off x="1981201" y="1743075"/>
            <a:ext cx="3438525" cy="431800"/>
          </a:xfrm>
        </p:spPr>
        <p:txBody>
          <a:bodyPr>
            <a:normAutofit/>
          </a:bodyPr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1 day post-injection</a:t>
            </a:r>
          </a:p>
        </p:txBody>
      </p:sp>
      <p:sp>
        <p:nvSpPr>
          <p:cNvPr id="2253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00850" y="1752601"/>
            <a:ext cx="3543300" cy="422275"/>
          </a:xfrm>
        </p:spPr>
        <p:txBody>
          <a:bodyPr>
            <a:normAutofit/>
          </a:bodyPr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35 days post-injection</a:t>
            </a:r>
          </a:p>
        </p:txBody>
      </p:sp>
      <p:pic>
        <p:nvPicPr>
          <p:cNvPr id="22533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" t="1721" r="2037" b="2094"/>
          <a:stretch>
            <a:fillRect/>
          </a:stretch>
        </p:blipFill>
        <p:spPr>
          <a:xfrm>
            <a:off x="6743701" y="2333626"/>
            <a:ext cx="3724275" cy="3648075"/>
          </a:xfrm>
          <a:noFill/>
        </p:spPr>
      </p:pic>
      <p:pic>
        <p:nvPicPr>
          <p:cNvPr id="2253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89101" y="2381251"/>
            <a:ext cx="4894263" cy="3533775"/>
          </a:xfrm>
          <a:noFill/>
        </p:spPr>
      </p:pic>
      <p:sp>
        <p:nvSpPr>
          <p:cNvPr id="22535" name="TextBox 1"/>
          <p:cNvSpPr txBox="1">
            <a:spLocks noChangeArrowheads="1"/>
          </p:cNvSpPr>
          <p:nvPr/>
        </p:nvSpPr>
        <p:spPr bwMode="auto">
          <a:xfrm>
            <a:off x="4265613" y="6324600"/>
            <a:ext cx="308451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1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Calinescu et al, JOVE 2015</a:t>
            </a:r>
          </a:p>
          <a:p>
            <a:pPr eaLnBrk="1" hangingPunct="1">
              <a:defRPr/>
            </a:pPr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3934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7AB578-55AD-4123-9120-D3FCC53C8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2800"/>
            <a:ext cx="6913330" cy="4557987"/>
          </a:xfrm>
          <a:prstGeom prst="rect">
            <a:avLst/>
          </a:prstGeom>
        </p:spPr>
      </p:pic>
      <p:sp>
        <p:nvSpPr>
          <p:cNvPr id="10" name="TextBox 4">
            <a:extLst>
              <a:ext uri="{FF2B5EF4-FFF2-40B4-BE49-F238E27FC236}">
                <a16:creationId xmlns:a16="http://schemas.microsoft.com/office/drawing/2014/main" id="{3FCCA82B-9CA6-44FF-8E17-17081FAD62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1681" y="50312"/>
            <a:ext cx="103585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DNA repair pathways are downregulated in G34R pHGG</a:t>
            </a: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35891A86-78CA-4066-95DC-F9A64C27D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7640" y="573532"/>
            <a:ext cx="61167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Transcriptomic analysis of patients’ databases</a:t>
            </a: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7B5E4651-10E5-4D3D-9A42-C233E515C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0800" y="6470107"/>
            <a:ext cx="93440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Lowenstein PR and Castro MG, 2021 (JCI, under revision)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335E08-8786-4B48-BB48-D7862408B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524" y="1232874"/>
            <a:ext cx="4848225" cy="559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56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>
            <a:extLst>
              <a:ext uri="{FF2B5EF4-FFF2-40B4-BE49-F238E27FC236}">
                <a16:creationId xmlns:a16="http://schemas.microsoft.com/office/drawing/2014/main" id="{C75E2563-278B-4F03-B424-AE56B22188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522" y="20922"/>
            <a:ext cx="109075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DNA damage response (DDR) is delayed in H3.3-G34R pHGGs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A4A9A0-FEC6-478C-AC08-3EDA53D16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783" y="858412"/>
            <a:ext cx="3866961" cy="568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5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B2AB135-8094-4077-AC5A-A11C0CC3EC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8" r="44192"/>
          <a:stretch/>
        </p:blipFill>
        <p:spPr>
          <a:xfrm>
            <a:off x="4764643" y="872223"/>
            <a:ext cx="6006177" cy="2832030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C75E2563-278B-4F03-B424-AE56B22188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366" y="67577"/>
            <a:ext cx="122296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DNA damage response (DDR) is delayed in </a:t>
            </a:r>
            <a:r>
              <a:rPr lang="en-US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H3.3-G34R </a:t>
            </a: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pHGGs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BDB85ADE-D7CC-46E8-AC44-2E26C8C83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6998" y="6499178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Castro MG, 2021 (JCI, under revision)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FE7136-F44D-4268-9BC3-9F4BB9C8F6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6764" y="3760231"/>
            <a:ext cx="3613442" cy="27058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A4A9A0-FEC6-478C-AC08-3EDA53D16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57" y="793060"/>
            <a:ext cx="3692650" cy="540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42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>
            <a:extLst>
              <a:ext uri="{FF2B5EF4-FFF2-40B4-BE49-F238E27FC236}">
                <a16:creationId xmlns:a16="http://schemas.microsoft.com/office/drawing/2014/main" id="{E2A07D3A-C332-417E-8B9F-8A22633BE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651" y="234128"/>
            <a:ext cx="1130934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H3.3-G34R expression correlates with increased chromatin compaction and chromatin relaxation improves DNA repair in </a:t>
            </a:r>
            <a:r>
              <a:rPr lang="en-US" altLang="en-U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H3.3-G34R </a:t>
            </a:r>
            <a:r>
              <a:rPr lang="en-US" altLang="en-US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pHGG</a:t>
            </a:r>
            <a:r>
              <a:rPr lang="en-US" altLang="en-U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40945C65-D0A3-4570-87CB-DF8535EADF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1382" y="6488669"/>
            <a:ext cx="95088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Lowenstein PR and Castro MG, 2021 (JCI, under revision)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587FDA3-37CB-431D-9C23-D053CF6AB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718" y="1238941"/>
            <a:ext cx="4965236" cy="29225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9D9D22B-824E-4247-9DB9-CD51E867B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6209" y="1390261"/>
            <a:ext cx="2823249" cy="26965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FBA1CA-24DE-4C9C-B995-142EDFB60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8127" y="4675560"/>
            <a:ext cx="5034641" cy="142459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3C84AD4-66B5-4467-BF6C-7E645912AF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1688" y="4257697"/>
            <a:ext cx="2585370" cy="206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88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>
            <a:extLst>
              <a:ext uri="{FF2B5EF4-FFF2-40B4-BE49-F238E27FC236}">
                <a16:creationId xmlns:a16="http://schemas.microsoft.com/office/drawing/2014/main" id="{75C5008D-60CD-492E-BC3D-E983E0458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220" y="307411"/>
            <a:ext cx="113112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H3.3-G34R pHGG exhibit chromosomal instability</a:t>
            </a:r>
            <a:endParaRPr lang="en-US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59B48F78-2BE0-447A-B133-858E82990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3771" y="1303971"/>
            <a:ext cx="6832826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Characterization of micronuclei in </a:t>
            </a:r>
            <a:r>
              <a:rPr lang="en-US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</a:t>
            </a:r>
            <a:r>
              <a:rPr lang="en-US" altLang="en-US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pHGG</a:t>
            </a:r>
            <a:endParaRPr lang="en-US" altLang="en-US" sz="24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2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1632AAE4-9D41-4266-8AEE-EA42B160A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880" y="6424370"/>
            <a:ext cx="97950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</a:t>
            </a:r>
            <a:r>
              <a:rPr lang="en-US" alt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Lowesntein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 PR and Castro MG, 2021 (JCI, under revision)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15D3060-B166-A87F-2F09-1D5AD4862488}"/>
              </a:ext>
            </a:extLst>
          </p:cNvPr>
          <p:cNvGrpSpPr/>
          <p:nvPr/>
        </p:nvGrpSpPr>
        <p:grpSpPr>
          <a:xfrm>
            <a:off x="2550366" y="2014877"/>
            <a:ext cx="7088157" cy="4115334"/>
            <a:chOff x="6096000" y="3703721"/>
            <a:chExt cx="5483408" cy="2824841"/>
          </a:xfrm>
        </p:grpSpPr>
        <p:sp>
          <p:nvSpPr>
            <p:cNvPr id="9" name="TextBox 4">
              <a:extLst>
                <a:ext uri="{FF2B5EF4-FFF2-40B4-BE49-F238E27FC236}">
                  <a16:creationId xmlns:a16="http://schemas.microsoft.com/office/drawing/2014/main" id="{4BED16C3-516D-450B-84A4-4D5AA5AD15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11831" y="3703721"/>
              <a:ext cx="186369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en-US" alt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Human pHGG</a:t>
              </a:r>
              <a:endPara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1B693F5C-51AA-457C-B8EB-DF9FE4C291C2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8479" y="4205091"/>
              <a:ext cx="1208401" cy="1141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17273515-8F9E-4D16-AC6C-4595724CDB96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3599" y="4205091"/>
              <a:ext cx="1210549" cy="1141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5">
              <a:extLst>
                <a:ext uri="{FF2B5EF4-FFF2-40B4-BE49-F238E27FC236}">
                  <a16:creationId xmlns:a16="http://schemas.microsoft.com/office/drawing/2014/main" id="{9B844A74-1CCD-43E1-84AB-0CE900625AE8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8106" y="5369055"/>
              <a:ext cx="1210549" cy="1142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6">
              <a:extLst>
                <a:ext uri="{FF2B5EF4-FFF2-40B4-BE49-F238E27FC236}">
                  <a16:creationId xmlns:a16="http://schemas.microsoft.com/office/drawing/2014/main" id="{2E67F5AC-E73D-4FF6-927F-AE8AF2819AF7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3599" y="5369055"/>
              <a:ext cx="1210549" cy="1142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3CBEEBB-5EA0-49D0-8488-95B0CA2458F9}"/>
                </a:ext>
              </a:extLst>
            </p:cNvPr>
            <p:cNvSpPr txBox="1"/>
            <p:nvPr/>
          </p:nvSpPr>
          <p:spPr>
            <a:xfrm>
              <a:off x="6524086" y="3955439"/>
              <a:ext cx="12961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Non-irradiated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3869A11-F546-4845-804E-52E18F97C0D5}"/>
                </a:ext>
              </a:extLst>
            </p:cNvPr>
            <p:cNvSpPr txBox="1"/>
            <p:nvPr/>
          </p:nvSpPr>
          <p:spPr>
            <a:xfrm>
              <a:off x="8085221" y="3956802"/>
              <a:ext cx="12961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+ IR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375DDED-F240-48D7-B4C7-6B5647C40A26}"/>
                </a:ext>
              </a:extLst>
            </p:cNvPr>
            <p:cNvSpPr txBox="1"/>
            <p:nvPr/>
          </p:nvSpPr>
          <p:spPr>
            <a:xfrm rot="16200000">
              <a:off x="5548923" y="5634091"/>
              <a:ext cx="14503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H3.3-G34R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1AD86B2-2350-4882-AC8D-D5FB5694A67A}"/>
                </a:ext>
              </a:extLst>
            </p:cNvPr>
            <p:cNvSpPr txBox="1"/>
            <p:nvPr/>
          </p:nvSpPr>
          <p:spPr>
            <a:xfrm rot="16200000">
              <a:off x="5540082" y="4346149"/>
              <a:ext cx="14503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70C0"/>
                  </a:solidFill>
                </a:rPr>
                <a:t>H3.3-Wt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9343635-6439-406C-8244-C804D21E7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268161" y="4169671"/>
              <a:ext cx="2311247" cy="23417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928998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3BD9F18-974D-4927-AD77-347916D95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6" y="2245194"/>
            <a:ext cx="11963148" cy="3110579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4B8D6E19-F2B6-48E6-B1F5-F1A2E0A67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" y="96627"/>
            <a:ext cx="1163828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4000" b="1" dirty="0">
                <a:latin typeface="Arial Narrow" panose="020B0606020202030204" pitchFamily="34" charset="0"/>
                <a:cs typeface="Arial" panose="020B0604020202020204" pitchFamily="34" charset="0"/>
              </a:rPr>
              <a:t>G34R-induced </a:t>
            </a:r>
            <a:r>
              <a:rPr lang="en-US" altLang="en-US" sz="40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cGAS</a:t>
            </a:r>
            <a:r>
              <a:rPr lang="en-US" altLang="en-US" sz="4000" b="1" dirty="0">
                <a:latin typeface="Arial Narrow" panose="020B0606020202030204" pitchFamily="34" charset="0"/>
                <a:cs typeface="Arial" panose="020B0604020202020204" pitchFamily="34" charset="0"/>
              </a:rPr>
              <a:t>-STING activation mediates </a:t>
            </a:r>
            <a:r>
              <a:rPr lang="en-US" altLang="en-US" sz="4000" b="1" dirty="0">
                <a:solidFill>
                  <a:srgbClr val="9900C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Damage-Associated Molecular Patterns (DAMPs) release </a:t>
            </a:r>
            <a:endParaRPr lang="en-US" altLang="en-US" sz="4000" b="1" i="1" dirty="0">
              <a:solidFill>
                <a:srgbClr val="9900CC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9D20EE68-5C0D-4E31-B8DC-B5527A74E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1298" y="6013827"/>
            <a:ext cx="97950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Banerjee K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Mujeeb A, </a:t>
            </a:r>
            <a:r>
              <a:rPr lang="en-US" alt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Lowesntein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 PR and Castro MG, 2021 (JCI, under revision)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9E43F1-1C97-5FFC-A176-B4749AEF931F}"/>
              </a:ext>
            </a:extLst>
          </p:cNvPr>
          <p:cNvSpPr txBox="1"/>
          <p:nvPr/>
        </p:nvSpPr>
        <p:spPr>
          <a:xfrm>
            <a:off x="4544010" y="1455582"/>
            <a:ext cx="2759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Human H.3-G34R</a:t>
            </a:r>
          </a:p>
        </p:txBody>
      </p:sp>
    </p:spTree>
    <p:extLst>
      <p:ext uri="{BB962C8B-B14F-4D97-AF65-F5344CB8AC3E}">
        <p14:creationId xmlns:p14="http://schemas.microsoft.com/office/powerpoint/2010/main" val="3822500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1136C5-4C43-447C-9B8F-951527A6D4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7" y="2427719"/>
            <a:ext cx="5166908" cy="3703320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368B2C71-2280-4CE9-ACE2-B91B5F69B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002" y="214295"/>
            <a:ext cx="1161796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Radiation therapy combined with DDRi results </a:t>
            </a:r>
          </a:p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in antitumor immunological memory which </a:t>
            </a:r>
          </a:p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prevents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pHGG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recurrence</a:t>
            </a:r>
            <a:endParaRPr lang="en-US" alt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1814F614-1B1A-4BE3-857B-F39AFC698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6998" y="6488668"/>
            <a:ext cx="8886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Castro MG, 2021 (JCI, under revision)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2C8480-5D36-46BB-9CB8-A49942F22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519" y="3462874"/>
            <a:ext cx="7077474" cy="193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601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40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US" altLang="en-US" sz="4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Sleeping Beauty Transposase Induced GBM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idx="1"/>
          </p:nvPr>
        </p:nvSpPr>
        <p:spPr>
          <a:xfrm>
            <a:off x="1981201" y="1743075"/>
            <a:ext cx="3438525" cy="431800"/>
          </a:xfrm>
        </p:spPr>
        <p:txBody>
          <a:bodyPr>
            <a:normAutofit/>
          </a:bodyPr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1 day post-injection</a:t>
            </a:r>
          </a:p>
        </p:txBody>
      </p:sp>
      <p:sp>
        <p:nvSpPr>
          <p:cNvPr id="2253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00850" y="1752601"/>
            <a:ext cx="3543300" cy="422275"/>
          </a:xfrm>
        </p:spPr>
        <p:txBody>
          <a:bodyPr>
            <a:normAutofit/>
          </a:bodyPr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35 days post-injection</a:t>
            </a:r>
          </a:p>
        </p:txBody>
      </p:sp>
      <p:pic>
        <p:nvPicPr>
          <p:cNvPr id="22533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" t="1721" r="2037" b="2094"/>
          <a:stretch>
            <a:fillRect/>
          </a:stretch>
        </p:blipFill>
        <p:spPr>
          <a:xfrm>
            <a:off x="6743701" y="2333626"/>
            <a:ext cx="3724275" cy="3648075"/>
          </a:xfrm>
          <a:noFill/>
        </p:spPr>
      </p:pic>
      <p:pic>
        <p:nvPicPr>
          <p:cNvPr id="2253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89101" y="2381251"/>
            <a:ext cx="4894263" cy="3533775"/>
          </a:xfrm>
          <a:noFill/>
        </p:spPr>
      </p:pic>
      <p:sp>
        <p:nvSpPr>
          <p:cNvPr id="22535" name="TextBox 1"/>
          <p:cNvSpPr txBox="1">
            <a:spLocks noChangeArrowheads="1"/>
          </p:cNvSpPr>
          <p:nvPr/>
        </p:nvSpPr>
        <p:spPr bwMode="auto">
          <a:xfrm>
            <a:off x="4265613" y="6324600"/>
            <a:ext cx="308451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1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Calinescu et al, JOVE 2015</a:t>
            </a:r>
          </a:p>
          <a:p>
            <a:pPr eaLnBrk="1" hangingPunct="1">
              <a:defRPr/>
            </a:pPr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35623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384" y="513181"/>
            <a:ext cx="8240841" cy="886409"/>
          </a:xfrm>
        </p:spPr>
        <p:txBody>
          <a:bodyPr>
            <a:noAutofit/>
          </a:bodyPr>
          <a:lstStyle/>
          <a:p>
            <a:r>
              <a:rPr lang="en-US" sz="5400" b="1" dirty="0"/>
              <a:t>Translational 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154" y="1793724"/>
            <a:ext cx="7886700" cy="4351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800" dirty="0"/>
              <a:t>Use a </a:t>
            </a:r>
            <a:r>
              <a:rPr lang="en-US" sz="4800" dirty="0">
                <a:solidFill>
                  <a:srgbClr val="FF0000"/>
                </a:solidFill>
              </a:rPr>
              <a:t>combination </a:t>
            </a:r>
            <a:r>
              <a:rPr lang="en-US" sz="4800" dirty="0"/>
              <a:t>of SOC together with STING pathway activation and immune-stimulatory strategies to enhance therapeutic efficacy in </a:t>
            </a:r>
            <a:r>
              <a:rPr lang="en-US" sz="4800" dirty="0" err="1"/>
              <a:t>pHGG</a:t>
            </a:r>
            <a:endParaRPr lang="en-US" sz="1000" dirty="0"/>
          </a:p>
          <a:p>
            <a:pPr marL="0" indent="0" algn="ctr">
              <a:buNone/>
            </a:pPr>
            <a:r>
              <a:rPr lang="en-US" sz="4800" dirty="0">
                <a:solidFill>
                  <a:srgbClr val="FF0000"/>
                </a:solidFill>
              </a:rPr>
              <a:t>Work in progress…</a:t>
            </a:r>
          </a:p>
        </p:txBody>
      </p:sp>
    </p:spTree>
    <p:extLst>
      <p:ext uri="{BB962C8B-B14F-4D97-AF65-F5344CB8AC3E}">
        <p14:creationId xmlns:p14="http://schemas.microsoft.com/office/powerpoint/2010/main" val="1034718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>
            <a:extLst>
              <a:ext uri="{FF2B5EF4-FFF2-40B4-BE49-F238E27FC236}">
                <a16:creationId xmlns:a16="http://schemas.microsoft.com/office/drawing/2014/main" id="{3130C5C0-40E6-4EA9-A3EF-B843C8A24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63" y="69150"/>
            <a:ext cx="121687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Development of a genetically engineered H3.3-G34R pHGG model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747409-AB18-4C28-B0DD-B2C22949F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5754" y="841060"/>
            <a:ext cx="3291168" cy="220118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F7699A6-6B85-4563-A652-E4D8F0823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0356" y="3892668"/>
            <a:ext cx="1562081" cy="1005206"/>
          </a:xfrm>
          <a:prstGeom prst="rect">
            <a:avLst/>
          </a:prstGeom>
        </p:spPr>
      </p:pic>
      <p:sp>
        <p:nvSpPr>
          <p:cNvPr id="26" name="TextBox 4">
            <a:extLst>
              <a:ext uri="{FF2B5EF4-FFF2-40B4-BE49-F238E27FC236}">
                <a16:creationId xmlns:a16="http://schemas.microsoft.com/office/drawing/2014/main" id="{566C518A-8073-41FD-9F0A-E84C3946A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2385" y="4266502"/>
            <a:ext cx="24919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Primary </a:t>
            </a:r>
            <a:r>
              <a:rPr lang="en-US" altLang="en-US" b="1" dirty="0" err="1">
                <a:latin typeface="Arial Narrow" panose="020B0606020202030204" pitchFamily="34" charset="0"/>
                <a:cs typeface="Arial" panose="020B0604020202020204" pitchFamily="34" charset="0"/>
              </a:rPr>
              <a:t>neurospheres</a:t>
            </a:r>
            <a:r>
              <a:rPr lang="en-US" alt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’ culture</a:t>
            </a:r>
            <a:endParaRPr lang="en-US" altLang="en-US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2E96B26-F00D-4757-8FAF-D35B32B8C86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6244" y="5017600"/>
            <a:ext cx="1897672" cy="991007"/>
          </a:xfrm>
          <a:prstGeom prst="rect">
            <a:avLst/>
          </a:prstGeom>
        </p:spPr>
      </p:pic>
      <p:sp>
        <p:nvSpPr>
          <p:cNvPr id="32" name="TextBox 4">
            <a:extLst>
              <a:ext uri="{FF2B5EF4-FFF2-40B4-BE49-F238E27FC236}">
                <a16:creationId xmlns:a16="http://schemas.microsoft.com/office/drawing/2014/main" id="{A1F63295-D271-4E04-B20C-0BC3BBA55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8937" y="5322192"/>
            <a:ext cx="24919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Implantable immunocompetent model</a:t>
            </a:r>
            <a:endParaRPr lang="en-US" altLang="en-US" sz="16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F885C42-4C71-421B-84B2-7B3D953D037C}"/>
              </a:ext>
            </a:extLst>
          </p:cNvPr>
          <p:cNvCxnSpPr>
            <a:cxnSpLocks/>
          </p:cNvCxnSpPr>
          <p:nvPr/>
        </p:nvCxnSpPr>
        <p:spPr>
          <a:xfrm>
            <a:off x="7359088" y="4560767"/>
            <a:ext cx="279401" cy="3888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AA54B82A-ADF0-4A62-B9B9-1B5242DEE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1273" y="706598"/>
            <a:ext cx="3981119" cy="280585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6078" y="1153194"/>
            <a:ext cx="922110" cy="2003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DCC3B5-D145-4D12-B0EA-69508607FE2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83" y="1151978"/>
            <a:ext cx="3860315" cy="201168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AAF584-102C-45CE-BBFA-0CF0578B2562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044397">
            <a:off x="52422" y="1748466"/>
            <a:ext cx="780942" cy="638328"/>
          </a:xfrm>
          <a:prstGeom prst="rect">
            <a:avLst/>
          </a:prstGeom>
          <a:effectLst>
            <a:outerShdw blurRad="114300" dist="381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329689-8D95-461A-B629-9AE5C0681022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AEC9"/>
              </a:clrFrom>
              <a:clrTo>
                <a:srgbClr val="FFAEC9">
                  <a:alpha val="0"/>
                </a:srgbClr>
              </a:clrTo>
            </a:clrChange>
          </a:blip>
          <a:stretch>
            <a:fillRect/>
          </a:stretch>
        </p:blipFill>
        <p:spPr>
          <a:xfrm rot="16704781">
            <a:off x="243296" y="1301288"/>
            <a:ext cx="1079508" cy="163386"/>
          </a:xfrm>
          <a:prstGeom prst="rect">
            <a:avLst/>
          </a:prstGeom>
          <a:ln>
            <a:noFill/>
          </a:ln>
          <a:effectLst>
            <a:outerShdw blurRad="101600" dist="508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Freeform 2"/>
          <p:cNvSpPr/>
          <p:nvPr/>
        </p:nvSpPr>
        <p:spPr>
          <a:xfrm rot="2474018">
            <a:off x="990860" y="1141475"/>
            <a:ext cx="474585" cy="229795"/>
          </a:xfrm>
          <a:custGeom>
            <a:avLst/>
            <a:gdLst>
              <a:gd name="connsiteX0" fmla="*/ 0 w 381000"/>
              <a:gd name="connsiteY0" fmla="*/ 247832 h 247832"/>
              <a:gd name="connsiteX1" fmla="*/ 190500 w 381000"/>
              <a:gd name="connsiteY1" fmla="*/ 182 h 247832"/>
              <a:gd name="connsiteX2" fmla="*/ 381000 w 381000"/>
              <a:gd name="connsiteY2" fmla="*/ 216082 h 247832"/>
              <a:gd name="connsiteX0" fmla="*/ 0 w 408470"/>
              <a:gd name="connsiteY0" fmla="*/ 270106 h 270106"/>
              <a:gd name="connsiteX1" fmla="*/ 217970 w 408470"/>
              <a:gd name="connsiteY1" fmla="*/ 494 h 270106"/>
              <a:gd name="connsiteX2" fmla="*/ 408470 w 408470"/>
              <a:gd name="connsiteY2" fmla="*/ 216394 h 270106"/>
              <a:gd name="connsiteX0" fmla="*/ 0 w 408470"/>
              <a:gd name="connsiteY0" fmla="*/ 194017 h 194017"/>
              <a:gd name="connsiteX1" fmla="*/ 234875 w 408470"/>
              <a:gd name="connsiteY1" fmla="*/ 1274 h 194017"/>
              <a:gd name="connsiteX2" fmla="*/ 408470 w 408470"/>
              <a:gd name="connsiteY2" fmla="*/ 140305 h 194017"/>
              <a:gd name="connsiteX0" fmla="*/ 0 w 408470"/>
              <a:gd name="connsiteY0" fmla="*/ 178117 h 178117"/>
              <a:gd name="connsiteX1" fmla="*/ 177820 w 408470"/>
              <a:gd name="connsiteY1" fmla="*/ 1847 h 178117"/>
              <a:gd name="connsiteX2" fmla="*/ 408470 w 408470"/>
              <a:gd name="connsiteY2" fmla="*/ 124405 h 178117"/>
              <a:gd name="connsiteX0" fmla="*/ 0 w 421149"/>
              <a:gd name="connsiteY0" fmla="*/ 176618 h 176618"/>
              <a:gd name="connsiteX1" fmla="*/ 177820 w 421149"/>
              <a:gd name="connsiteY1" fmla="*/ 348 h 176618"/>
              <a:gd name="connsiteX2" fmla="*/ 421149 w 421149"/>
              <a:gd name="connsiteY2" fmla="*/ 148528 h 176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1149" h="176618">
                <a:moveTo>
                  <a:pt x="0" y="176618"/>
                </a:moveTo>
                <a:cubicBezTo>
                  <a:pt x="63500" y="55439"/>
                  <a:pt x="107629" y="5030"/>
                  <a:pt x="177820" y="348"/>
                </a:cubicBezTo>
                <a:cubicBezTo>
                  <a:pt x="248011" y="-4334"/>
                  <a:pt x="357649" y="37932"/>
                  <a:pt x="421149" y="148528"/>
                </a:cubicBezTo>
              </a:path>
            </a:pathLst>
          </a:custGeom>
          <a:noFill/>
          <a:ln w="9525">
            <a:solidFill>
              <a:schemeClr val="tx1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2598" y="807910"/>
            <a:ext cx="4678675" cy="24319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C0688649-545A-4751-9E62-3BE84DEBF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2552" y="6405659"/>
            <a:ext cx="94435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Lowenstein PR, Castro MG, 2021 (JCI, November 2022)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29BE26D8-4FA4-49BF-8543-9C9153D3F650}"/>
              </a:ext>
            </a:extLst>
          </p:cNvPr>
          <p:cNvCxnSpPr>
            <a:cxnSpLocks/>
          </p:cNvCxnSpPr>
          <p:nvPr/>
        </p:nvCxnSpPr>
        <p:spPr>
          <a:xfrm>
            <a:off x="4257671" y="4113688"/>
            <a:ext cx="2133798" cy="43782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70529D7-9824-44B0-945E-0AB52C44F6F6}"/>
              </a:ext>
            </a:extLst>
          </p:cNvPr>
          <p:cNvCxnSpPr>
            <a:cxnSpLocks/>
          </p:cNvCxnSpPr>
          <p:nvPr/>
        </p:nvCxnSpPr>
        <p:spPr>
          <a:xfrm flipV="1">
            <a:off x="4257671" y="2982900"/>
            <a:ext cx="0" cy="11505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4">
            <a:extLst>
              <a:ext uri="{FF2B5EF4-FFF2-40B4-BE49-F238E27FC236}">
                <a16:creationId xmlns:a16="http://schemas.microsoft.com/office/drawing/2014/main" id="{E62EA074-AEE5-4F4E-BD1E-8E4576F60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540" y="3321060"/>
            <a:ext cx="121687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000" b="1" dirty="0">
                <a:latin typeface="Arial Narrow" panose="020B0606020202030204" pitchFamily="34" charset="0"/>
                <a:cs typeface="Arial" panose="020B0604020202020204" pitchFamily="34" charset="0"/>
              </a:rPr>
              <a:t>Sleeping beauty transposase system</a:t>
            </a:r>
          </a:p>
        </p:txBody>
      </p:sp>
    </p:spTree>
    <p:extLst>
      <p:ext uri="{BB962C8B-B14F-4D97-AF65-F5344CB8AC3E}">
        <p14:creationId xmlns:p14="http://schemas.microsoft.com/office/powerpoint/2010/main" val="115362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/>
      <p:bldP spid="2" grpId="0" animBg="1"/>
      <p:bldP spid="3" grpId="0" animBg="1"/>
      <p:bldP spid="4" grpId="0" animBg="1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B83D772-2A97-4A1B-9E1D-B3283DE14B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55"/>
          <a:stretch/>
        </p:blipFill>
        <p:spPr>
          <a:xfrm>
            <a:off x="853445" y="4180120"/>
            <a:ext cx="5114693" cy="21740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91C6C2D-C698-4752-A197-723BE00F7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835" y="4188893"/>
            <a:ext cx="5129486" cy="2174589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3130C5C0-40E6-4EA9-A3EF-B843C8A24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63" y="78481"/>
            <a:ext cx="121687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Characterization of the genetically engineered </a:t>
            </a:r>
          </a:p>
          <a:p>
            <a:pPr algn="ctr"/>
            <a:r>
              <a:rPr lang="en-US" alt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H3.3-G34R HGG model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2894810-9E60-930B-4C2C-A667C31CCCBC}"/>
              </a:ext>
            </a:extLst>
          </p:cNvPr>
          <p:cNvGrpSpPr/>
          <p:nvPr/>
        </p:nvGrpSpPr>
        <p:grpSpPr>
          <a:xfrm>
            <a:off x="2785804" y="1134494"/>
            <a:ext cx="5257187" cy="2984227"/>
            <a:chOff x="5274" y="807910"/>
            <a:chExt cx="4763624" cy="2431948"/>
          </a:xfrm>
        </p:grpSpPr>
        <p:sp>
          <p:nvSpPr>
            <p:cNvPr id="2" name="Rectangle 1"/>
            <p:cNvSpPr/>
            <p:nvPr/>
          </p:nvSpPr>
          <p:spPr>
            <a:xfrm>
              <a:off x="126078" y="1153194"/>
              <a:ext cx="922110" cy="2003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FDCC3B5-D145-4D12-B0EA-69508607F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8583" y="1151978"/>
              <a:ext cx="3860315" cy="201168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2AAF584-102C-45CE-BBFA-0CF0578B2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9044397">
              <a:off x="52422" y="1748466"/>
              <a:ext cx="780942" cy="638328"/>
            </a:xfrm>
            <a:prstGeom prst="rect">
              <a:avLst/>
            </a:prstGeom>
            <a:effectLst>
              <a:outerShdw blurRad="114300" dist="38100" dir="2700000" algn="tl" rotWithShape="0">
                <a:prstClr val="black">
                  <a:alpha val="50000"/>
                </a:prstClr>
              </a:outerShdw>
            </a:effec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A329689-8D95-461A-B629-9AE5C06810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AEC9"/>
                </a:clrFrom>
                <a:clrTo>
                  <a:srgbClr val="FFAE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6704781">
              <a:off x="243296" y="1301288"/>
              <a:ext cx="1079508" cy="163386"/>
            </a:xfrm>
            <a:prstGeom prst="rect">
              <a:avLst/>
            </a:prstGeom>
            <a:ln>
              <a:noFill/>
            </a:ln>
            <a:effectLst>
              <a:outerShdw blurRad="101600" dist="508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Freeform 2"/>
            <p:cNvSpPr/>
            <p:nvPr/>
          </p:nvSpPr>
          <p:spPr>
            <a:xfrm rot="2474018">
              <a:off x="990860" y="1141475"/>
              <a:ext cx="474585" cy="229795"/>
            </a:xfrm>
            <a:custGeom>
              <a:avLst/>
              <a:gdLst>
                <a:gd name="connsiteX0" fmla="*/ 0 w 381000"/>
                <a:gd name="connsiteY0" fmla="*/ 247832 h 247832"/>
                <a:gd name="connsiteX1" fmla="*/ 190500 w 381000"/>
                <a:gd name="connsiteY1" fmla="*/ 182 h 247832"/>
                <a:gd name="connsiteX2" fmla="*/ 381000 w 381000"/>
                <a:gd name="connsiteY2" fmla="*/ 216082 h 247832"/>
                <a:gd name="connsiteX0" fmla="*/ 0 w 408470"/>
                <a:gd name="connsiteY0" fmla="*/ 270106 h 270106"/>
                <a:gd name="connsiteX1" fmla="*/ 217970 w 408470"/>
                <a:gd name="connsiteY1" fmla="*/ 494 h 270106"/>
                <a:gd name="connsiteX2" fmla="*/ 408470 w 408470"/>
                <a:gd name="connsiteY2" fmla="*/ 216394 h 270106"/>
                <a:gd name="connsiteX0" fmla="*/ 0 w 408470"/>
                <a:gd name="connsiteY0" fmla="*/ 194017 h 194017"/>
                <a:gd name="connsiteX1" fmla="*/ 234875 w 408470"/>
                <a:gd name="connsiteY1" fmla="*/ 1274 h 194017"/>
                <a:gd name="connsiteX2" fmla="*/ 408470 w 408470"/>
                <a:gd name="connsiteY2" fmla="*/ 140305 h 194017"/>
                <a:gd name="connsiteX0" fmla="*/ 0 w 408470"/>
                <a:gd name="connsiteY0" fmla="*/ 178117 h 178117"/>
                <a:gd name="connsiteX1" fmla="*/ 177820 w 408470"/>
                <a:gd name="connsiteY1" fmla="*/ 1847 h 178117"/>
                <a:gd name="connsiteX2" fmla="*/ 408470 w 408470"/>
                <a:gd name="connsiteY2" fmla="*/ 124405 h 178117"/>
                <a:gd name="connsiteX0" fmla="*/ 0 w 421149"/>
                <a:gd name="connsiteY0" fmla="*/ 176618 h 176618"/>
                <a:gd name="connsiteX1" fmla="*/ 177820 w 421149"/>
                <a:gd name="connsiteY1" fmla="*/ 348 h 176618"/>
                <a:gd name="connsiteX2" fmla="*/ 421149 w 421149"/>
                <a:gd name="connsiteY2" fmla="*/ 148528 h 176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1149" h="176618">
                  <a:moveTo>
                    <a:pt x="0" y="176618"/>
                  </a:moveTo>
                  <a:cubicBezTo>
                    <a:pt x="63500" y="55439"/>
                    <a:pt x="107629" y="5030"/>
                    <a:pt x="177820" y="348"/>
                  </a:cubicBezTo>
                  <a:cubicBezTo>
                    <a:pt x="248011" y="-4334"/>
                    <a:pt x="357649" y="37932"/>
                    <a:pt x="421149" y="148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tailEnd type="stealth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274" y="807910"/>
              <a:ext cx="4678675" cy="243194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4">
            <a:extLst>
              <a:ext uri="{FF2B5EF4-FFF2-40B4-BE49-F238E27FC236}">
                <a16:creationId xmlns:a16="http://schemas.microsoft.com/office/drawing/2014/main" id="{C0688649-545A-4751-9E62-3BE84DEBF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2009" y="6480308"/>
            <a:ext cx="9982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Haase S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, Banerjee K, Mujeeb A, Lowenstein PR and Castro MG et al (JCI, November 2022)</a:t>
            </a:r>
          </a:p>
        </p:txBody>
      </p:sp>
      <p:sp>
        <p:nvSpPr>
          <p:cNvPr id="55" name="TextBox 4">
            <a:extLst>
              <a:ext uri="{FF2B5EF4-FFF2-40B4-BE49-F238E27FC236}">
                <a16:creationId xmlns:a16="http://schemas.microsoft.com/office/drawing/2014/main" id="{E62EA074-AEE5-4F4E-BD1E-8E4576F60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5996" y="2301691"/>
            <a:ext cx="121687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000" b="1" dirty="0">
                <a:latin typeface="Arial Narrow" panose="020B0606020202030204" pitchFamily="34" charset="0"/>
                <a:cs typeface="Arial" panose="020B0604020202020204" pitchFamily="34" charset="0"/>
              </a:rPr>
              <a:t>Sleeping beauty transposase system</a:t>
            </a:r>
          </a:p>
        </p:txBody>
      </p:sp>
    </p:spTree>
    <p:extLst>
      <p:ext uri="{BB962C8B-B14F-4D97-AF65-F5344CB8AC3E}">
        <p14:creationId xmlns:p14="http://schemas.microsoft.com/office/powerpoint/2010/main" val="201136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5658</TotalTime>
  <Words>1974</Words>
  <Application>Microsoft Office PowerPoint</Application>
  <PresentationFormat>Widescreen</PresentationFormat>
  <Paragraphs>310</Paragraphs>
  <Slides>70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8" baseType="lpstr">
      <vt:lpstr>Arial</vt:lpstr>
      <vt:lpstr>Arial </vt:lpstr>
      <vt:lpstr>Arial Narrow</vt:lpstr>
      <vt:lpstr>Calibri</vt:lpstr>
      <vt:lpstr>Calibri Light</vt:lpstr>
      <vt:lpstr>HELVETICA</vt:lpstr>
      <vt:lpstr>Times New Roman</vt:lpstr>
      <vt:lpstr>Office Theme</vt:lpstr>
      <vt:lpstr>    “Chromatin Remodeling in Pediatric High-Grade Gliomas: Impact of DNA Repair and Genomic Stability”</vt:lpstr>
      <vt:lpstr>PowerPoint Presentation</vt:lpstr>
      <vt:lpstr>PowerPoint Presentation</vt:lpstr>
      <vt:lpstr>PowerPoint Presentation</vt:lpstr>
      <vt:lpstr>The Sleeping Beauty Transposable Element and its Transposition</vt:lpstr>
      <vt:lpstr>Sleeping Beauty (SB) Transposase-Mediated Brain Tumor Models</vt:lpstr>
      <vt:lpstr>In Vivo Monitoring Sleeping Beauty Transposase Induced GBM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DNA repair requires effective  cell cycle checkpoint regulation</vt:lpstr>
      <vt:lpstr>PowerPoint Presentation</vt:lpstr>
      <vt:lpstr>Radiation is SOC for pediatric  high grade glioma patients</vt:lpstr>
      <vt:lpstr>PowerPoint Presentation</vt:lpstr>
      <vt:lpstr>Impact of H3.3-G34R on chromosomal stability?</vt:lpstr>
      <vt:lpstr>PowerPoint Presentation</vt:lpstr>
      <vt:lpstr>PowerPoint Presentation</vt:lpstr>
      <vt:lpstr>How does chromosomal instability and downmodulation of DNA repair in H3.3-G34R pHGG  affect the response to immunotherapies?</vt:lpstr>
      <vt:lpstr>PowerPoint Presentation</vt:lpstr>
      <vt:lpstr>PowerPoint Presentation</vt:lpstr>
      <vt:lpstr>PowerPoint Presentation</vt:lpstr>
      <vt:lpstr>PowerPoint Presentation</vt:lpstr>
      <vt:lpstr>How does Sting pathway activation, in response to DNA damaging therapies, impact anti-tumor immunity in H3.3-G34R pHGG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Impact of combining SOC + DDRi with immune checkpoint blockade in H3.3 G34R pediatric HGG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Analyzing mechanisms of resistance in G34-mutant pHGG</vt:lpstr>
      <vt:lpstr>Analyzing mechanisms of resistance in G34-mutant pHGG</vt:lpstr>
      <vt:lpstr>Analyzing mechanisms of resistance in G34-mutant pHGG: immune cells</vt:lpstr>
      <vt:lpstr>PowerPoint Presentation</vt:lpstr>
      <vt:lpstr>Analyzing mechanisms of resistance in G34-mutant pHGG</vt:lpstr>
      <vt:lpstr>Analyzing mechanisms of resistance in G34-mutant pHGG</vt:lpstr>
      <vt:lpstr>Analyzing mechanisms of resistance in G34-mutant pHGG: immune cells</vt:lpstr>
      <vt:lpstr>In Vivo Monitoring Sleeping Beauty Transposase Induced gliomas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Translational Implications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Haase, Santiago</dc:creator>
  <cp:lastModifiedBy>Castro, Maria</cp:lastModifiedBy>
  <cp:revision>117</cp:revision>
  <dcterms:created xsi:type="dcterms:W3CDTF">2021-10-06T14:54:31Z</dcterms:created>
  <dcterms:modified xsi:type="dcterms:W3CDTF">2023-02-05T23:40:53Z</dcterms:modified>
</cp:coreProperties>
</file>