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" roundtripDataSignature="AMtx7mjn60fV7boFTSedIAAESw6oeOT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" d="100"/>
          <a:sy n="12" d="100"/>
        </p:scale>
        <p:origin x="2621" y="1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114800" y="7183123"/>
            <a:ext cx="24688801" cy="1528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66"/>
              <a:buFont typeface="Calibri"/>
              <a:buNone/>
              <a:defRPr sz="325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114800" y="23053044"/>
            <a:ext cx="24688801" cy="10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2027"/>
              <a:buNone/>
              <a:defRPr sz="1303"/>
            </a:lvl1pPr>
            <a:lvl2pPr lvl="1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None/>
              <a:defRPr sz="1086"/>
            </a:lvl2pPr>
            <a:lvl3pPr lvl="2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520"/>
              <a:buNone/>
              <a:defRPr sz="977"/>
            </a:lvl3pPr>
            <a:lvl4pPr lvl="3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4pPr>
            <a:lvl5pPr lvl="4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5pPr>
            <a:lvl6pPr lvl="5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6pPr>
            <a:lvl7pPr lvl="6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7pPr>
            <a:lvl8pPr lvl="7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8pPr>
            <a:lvl9pPr lvl="8" algn="ctr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63140" y="2336803"/>
            <a:ext cx="28392120" cy="8483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20450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87868" lvl="1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881802" lvl="2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175736" lvl="3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469669" lvl="4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763603" lvl="5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057537" lvl="6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351471" lvl="7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645405" lvl="8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45995" y="10942326"/>
            <a:ext cx="28392120" cy="18257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66"/>
              <a:buFont typeface="Calibri"/>
              <a:buNone/>
              <a:defRPr sz="325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245995" y="29372566"/>
            <a:ext cx="28392120" cy="960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146967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rgbClr val="888888"/>
              </a:buClr>
              <a:buSzPts val="2027"/>
              <a:buNone/>
              <a:defRPr sz="1303">
                <a:solidFill>
                  <a:srgbClr val="888888"/>
                </a:solidFill>
              </a:defRPr>
            </a:lvl1pPr>
            <a:lvl2pPr marL="587868" lvl="1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689"/>
              <a:buNone/>
              <a:defRPr sz="1086">
                <a:solidFill>
                  <a:srgbClr val="888888"/>
                </a:solidFill>
              </a:defRPr>
            </a:lvl2pPr>
            <a:lvl3pPr marL="881802" lvl="2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520"/>
              <a:buNone/>
              <a:defRPr sz="977">
                <a:solidFill>
                  <a:srgbClr val="888888"/>
                </a:solidFill>
              </a:defRPr>
            </a:lvl3pPr>
            <a:lvl4pPr marL="1175736" lvl="3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351"/>
              <a:buNone/>
              <a:defRPr sz="869">
                <a:solidFill>
                  <a:srgbClr val="888888"/>
                </a:solidFill>
              </a:defRPr>
            </a:lvl4pPr>
            <a:lvl5pPr marL="1469669" lvl="4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351"/>
              <a:buNone/>
              <a:defRPr sz="869">
                <a:solidFill>
                  <a:srgbClr val="888888"/>
                </a:solidFill>
              </a:defRPr>
            </a:lvl5pPr>
            <a:lvl6pPr marL="1763603" lvl="5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351"/>
              <a:buNone/>
              <a:defRPr sz="869">
                <a:solidFill>
                  <a:srgbClr val="888888"/>
                </a:solidFill>
              </a:defRPr>
            </a:lvl6pPr>
            <a:lvl7pPr marL="2057537" lvl="6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351"/>
              <a:buNone/>
              <a:defRPr sz="869">
                <a:solidFill>
                  <a:srgbClr val="888888"/>
                </a:solidFill>
              </a:defRPr>
            </a:lvl7pPr>
            <a:lvl8pPr marL="2351471" lvl="7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351"/>
              <a:buNone/>
              <a:defRPr sz="869">
                <a:solidFill>
                  <a:srgbClr val="888888"/>
                </a:solidFill>
              </a:defRPr>
            </a:lvl8pPr>
            <a:lvl9pPr marL="2645405" lvl="8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rgbClr val="888888"/>
              </a:buClr>
              <a:buSzPts val="1351"/>
              <a:buNone/>
              <a:defRPr sz="86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263140" y="2336803"/>
            <a:ext cx="28392120" cy="8483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6112194" y="70104000"/>
            <a:ext cx="38121910" cy="16709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20450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87868" lvl="1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881802" lvl="2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175736" lvl="3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469669" lvl="4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763603" lvl="5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057537" lvl="6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351471" lvl="7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645405" lvl="8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44645581" y="70104000"/>
            <a:ext cx="38121910" cy="16709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20450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87868" lvl="1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881802" lvl="2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175736" lvl="3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469669" lvl="4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763603" lvl="5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057537" lvl="6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351471" lvl="7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645405" lvl="8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267428" y="2336803"/>
            <a:ext cx="28392120" cy="8483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267429" y="10759445"/>
            <a:ext cx="13926025" cy="5273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93934" lvl="0" indent="-146967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2027"/>
              <a:buNone/>
              <a:defRPr sz="1303" b="1"/>
            </a:lvl1pPr>
            <a:lvl2pPr marL="587868" lvl="1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None/>
              <a:defRPr sz="1086" b="1"/>
            </a:lvl2pPr>
            <a:lvl3pPr marL="881802" lvl="2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520"/>
              <a:buNone/>
              <a:defRPr sz="977" b="1"/>
            </a:lvl3pPr>
            <a:lvl4pPr marL="1175736" lvl="3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4pPr>
            <a:lvl5pPr marL="1469669" lvl="4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5pPr>
            <a:lvl6pPr marL="1763603" lvl="5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6pPr>
            <a:lvl7pPr marL="2057537" lvl="6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7pPr>
            <a:lvl8pPr marL="2351471" lvl="7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8pPr>
            <a:lvl9pPr marL="2645405" lvl="8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2267429" y="16032480"/>
            <a:ext cx="13926025" cy="23581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20450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87868" lvl="1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881802" lvl="2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175736" lvl="3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469669" lvl="4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763603" lvl="5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057537" lvl="6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351471" lvl="7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645405" lvl="8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664941" y="10759445"/>
            <a:ext cx="13994609" cy="5273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93934" lvl="0" indent="-146967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2027"/>
              <a:buNone/>
              <a:defRPr sz="1303" b="1"/>
            </a:lvl1pPr>
            <a:lvl2pPr marL="587868" lvl="1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None/>
              <a:defRPr sz="1086" b="1"/>
            </a:lvl2pPr>
            <a:lvl3pPr marL="881802" lvl="2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520"/>
              <a:buNone/>
              <a:defRPr sz="977" b="1"/>
            </a:lvl3pPr>
            <a:lvl4pPr marL="1175736" lvl="3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4pPr>
            <a:lvl5pPr marL="1469669" lvl="4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5pPr>
            <a:lvl6pPr marL="1763603" lvl="5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6pPr>
            <a:lvl7pPr marL="2057537" lvl="6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7pPr>
            <a:lvl8pPr marL="2351471" lvl="7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8pPr>
            <a:lvl9pPr marL="2645405" lvl="8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664941" y="16032480"/>
            <a:ext cx="13994609" cy="23581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20450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87868" lvl="1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881802" lvl="2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175736" lvl="3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469669" lvl="4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763603" lvl="5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057537" lvl="6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351471" lvl="7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645405" lvl="8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63140" y="2336803"/>
            <a:ext cx="28392120" cy="8483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2"/>
              <a:buFont typeface="Calibri"/>
              <a:buNone/>
              <a:defRPr sz="173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3994609" y="6319523"/>
            <a:ext cx="16664940" cy="3119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57274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2702"/>
              <a:buChar char="•"/>
              <a:defRPr sz="1737"/>
            </a:lvl1pPr>
            <a:lvl2pPr marL="587868" lvl="1" indent="-243475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2364"/>
              <a:buChar char="•"/>
              <a:defRPr sz="1520"/>
            </a:lvl2pPr>
            <a:lvl3pPr marL="881802" lvl="2" indent="-22971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2027"/>
              <a:buChar char="•"/>
              <a:defRPr sz="1303"/>
            </a:lvl3pPr>
            <a:lvl4pPr marL="1175736" lvl="3" indent="-215919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Char char="•"/>
              <a:defRPr sz="1086"/>
            </a:lvl4pPr>
            <a:lvl5pPr marL="1469669" lvl="4" indent="-215919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Char char="•"/>
              <a:defRPr sz="1086"/>
            </a:lvl5pPr>
            <a:lvl6pPr marL="1763603" lvl="5" indent="-215919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Char char="•"/>
              <a:defRPr sz="1086"/>
            </a:lvl6pPr>
            <a:lvl7pPr marL="2057537" lvl="6" indent="-215919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Char char="•"/>
              <a:defRPr sz="1086"/>
            </a:lvl7pPr>
            <a:lvl8pPr marL="2351471" lvl="7" indent="-215919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Char char="•"/>
              <a:defRPr sz="1086"/>
            </a:lvl8pPr>
            <a:lvl9pPr marL="2645405" lvl="8" indent="-215919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689"/>
              <a:buChar char="•"/>
              <a:defRPr sz="1086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2267429" y="13167360"/>
            <a:ext cx="10617041" cy="24394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146967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1pPr>
            <a:lvl2pPr marL="587868" lvl="1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182"/>
              <a:buNone/>
              <a:defRPr sz="760"/>
            </a:lvl2pPr>
            <a:lvl3pPr marL="881802" lvl="2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651"/>
            </a:lvl3pPr>
            <a:lvl4pPr marL="1175736" lvl="3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4pPr>
            <a:lvl5pPr marL="1469669" lvl="4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5pPr>
            <a:lvl6pPr marL="1763603" lvl="5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6pPr>
            <a:lvl7pPr marL="2057537" lvl="6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7pPr>
            <a:lvl8pPr marL="2351471" lvl="7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8pPr>
            <a:lvl9pPr marL="2645405" lvl="8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2"/>
              <a:buFont typeface="Calibri"/>
              <a:buNone/>
              <a:defRPr sz="173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994609" y="6319523"/>
            <a:ext cx="16664940" cy="3119120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2267429" y="13167360"/>
            <a:ext cx="10617041" cy="24394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146967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351"/>
              <a:buNone/>
              <a:defRPr sz="869"/>
            </a:lvl1pPr>
            <a:lvl2pPr marL="587868" lvl="1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182"/>
              <a:buNone/>
              <a:defRPr sz="760"/>
            </a:lvl2pPr>
            <a:lvl3pPr marL="881802" lvl="2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651"/>
            </a:lvl3pPr>
            <a:lvl4pPr marL="1175736" lvl="3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4pPr>
            <a:lvl5pPr marL="1469669" lvl="4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5pPr>
            <a:lvl6pPr marL="1763603" lvl="5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6pPr>
            <a:lvl7pPr marL="2057537" lvl="6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7pPr>
            <a:lvl8pPr marL="2351471" lvl="7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8pPr>
            <a:lvl9pPr marL="2645405" lvl="8" indent="-146967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844"/>
              <a:buNone/>
              <a:defRPr sz="542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263140" y="2336803"/>
            <a:ext cx="28392120" cy="8483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534918" y="11412222"/>
            <a:ext cx="27848564" cy="2839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20450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87868" lvl="1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881802" lvl="2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175736" lvl="3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469669" lvl="4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763603" lvl="5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057537" lvl="6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351471" lvl="7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645405" lvl="8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38401706" y="116026175"/>
            <a:ext cx="223174564" cy="19163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76935091" y="97068090"/>
            <a:ext cx="223174564" cy="57079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93934" lvl="0" indent="-220450" algn="l">
              <a:lnSpc>
                <a:spcPct val="90000"/>
              </a:lnSpc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87868" lvl="1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881802" lvl="2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175736" lvl="3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469669" lvl="4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763603" lvl="5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057537" lvl="6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351471" lvl="7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645405" lvl="8" indent="-220450" algn="l">
              <a:lnSpc>
                <a:spcPct val="9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263140" y="2336803"/>
            <a:ext cx="28392120" cy="8483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5"/>
              <a:buFont typeface="Calibri"/>
              <a:buNone/>
              <a:defRPr sz="37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8714" algn="l" rtl="0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>
                <a:schemeClr val="dk1"/>
              </a:buClr>
              <a:buSzPts val="2364"/>
              <a:buFont typeface="Arial"/>
              <a:buChar char="•"/>
              <a:defRPr sz="23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7314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2027"/>
              <a:buFont typeface="Arial"/>
              <a:buChar char="•"/>
              <a:defRPr sz="20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5851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1689"/>
              <a:buFont typeface="Arial"/>
              <a:buChar char="•"/>
              <a:defRPr sz="16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119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1520"/>
              <a:buFont typeface="Arial"/>
              <a:buChar char="•"/>
              <a:defRPr sz="1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120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1520"/>
              <a:buFont typeface="Arial"/>
              <a:buChar char="•"/>
              <a:defRPr sz="1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5120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1520"/>
              <a:buFont typeface="Arial"/>
              <a:buChar char="•"/>
              <a:defRPr sz="1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5120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1520"/>
              <a:buFont typeface="Arial"/>
              <a:buChar char="•"/>
              <a:defRPr sz="1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5120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1520"/>
              <a:buFont typeface="Arial"/>
              <a:buChar char="•"/>
              <a:defRPr sz="1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5120" algn="l" rtl="0">
              <a:lnSpc>
                <a:spcPct val="9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1520"/>
              <a:buFont typeface="Arial"/>
              <a:buChar char="•"/>
              <a:defRPr sz="1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2263140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904221" y="40680644"/>
            <a:ext cx="11109959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3248619" y="40680644"/>
            <a:ext cx="740664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  <a:defRPr sz="65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791123" y="903026"/>
            <a:ext cx="27391991" cy="3832260"/>
          </a:xfrm>
          <a:prstGeom prst="rect">
            <a:avLst/>
          </a:prstGeom>
          <a:solidFill>
            <a:srgbClr val="001B50"/>
          </a:solidFill>
          <a:ln w="127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8773" tIns="29379" rIns="58773" bIns="29379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>
                <a:schemeClr val="lt1"/>
              </a:buClr>
              <a:buSzPts val="9600"/>
            </a:pPr>
            <a:r>
              <a:rPr lang="en-US" sz="8000" dirty="0">
                <a:solidFill>
                  <a:schemeClr val="lt1"/>
                </a:solidFill>
              </a:rPr>
              <a:t>Interprofessional Education Breast Cancer Case-based Learning Activity for Physical Therapy and Radiation </a:t>
            </a:r>
            <a:r>
              <a:rPr lang="en-US" sz="8000">
                <a:solidFill>
                  <a:schemeClr val="lt1"/>
                </a:solidFill>
              </a:rPr>
              <a:t>Therapy </a:t>
            </a:r>
            <a:r>
              <a:rPr lang="en-US" sz="8000" smtClean="0">
                <a:solidFill>
                  <a:schemeClr val="lt1"/>
                </a:solidFill>
              </a:rPr>
              <a:t>Students</a:t>
            </a:r>
            <a:br>
              <a:rPr lang="en-US" sz="8000" smtClean="0">
                <a:solidFill>
                  <a:schemeClr val="lt1"/>
                </a:solidFill>
              </a:rPr>
            </a:br>
            <a:r>
              <a:rPr lang="en-US" sz="5400" smtClean="0">
                <a:solidFill>
                  <a:schemeClr val="lt1"/>
                </a:solidFill>
              </a:rPr>
              <a:t>Leslie </a:t>
            </a:r>
            <a:r>
              <a:rPr lang="en-US" sz="5400" dirty="0">
                <a:solidFill>
                  <a:schemeClr val="lt1"/>
                </a:solidFill>
              </a:rPr>
              <a:t>M. Smith, PT, </a:t>
            </a:r>
            <a:r>
              <a:rPr lang="en-US" sz="5400" dirty="0" smtClean="0">
                <a:solidFill>
                  <a:schemeClr val="lt1"/>
                </a:solidFill>
              </a:rPr>
              <a:t>DPT; Julie </a:t>
            </a:r>
            <a:r>
              <a:rPr lang="en-US" sz="5400" dirty="0">
                <a:solidFill>
                  <a:schemeClr val="lt1"/>
                </a:solidFill>
              </a:rPr>
              <a:t>Hollenbeck, M.Ed., R.T.(T); </a:t>
            </a:r>
            <a:r>
              <a:rPr lang="en-US" sz="5400" dirty="0" err="1">
                <a:solidFill>
                  <a:schemeClr val="bg1"/>
                </a:solidFill>
              </a:rPr>
              <a:t>Sindhuja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Muralidharan</a:t>
            </a:r>
            <a:r>
              <a:rPr lang="en-US" sz="5400" dirty="0">
                <a:solidFill>
                  <a:schemeClr val="bg1"/>
                </a:solidFill>
              </a:rPr>
              <a:t>, </a:t>
            </a:r>
            <a:r>
              <a:rPr lang="en-US" sz="5400" dirty="0" smtClean="0">
                <a:solidFill>
                  <a:schemeClr val="bg1"/>
                </a:solidFill>
              </a:rPr>
              <a:t>SPT</a:t>
            </a:r>
            <a:endParaRPr sz="4800" dirty="0">
              <a:solidFill>
                <a:schemeClr val="bg1"/>
              </a:solidFill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827194" y="6595929"/>
            <a:ext cx="15657739" cy="655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773" tIns="29379" rIns="58773" bIns="29379" anchor="t" anchorCtr="0">
            <a:noAutofit/>
          </a:bodyPr>
          <a:lstStyle/>
          <a:p>
            <a:pPr marL="514384" indent="-367417" algn="l">
              <a:buSzPts val="3600"/>
              <a:buFont typeface="Arial"/>
              <a:buChar char="•"/>
            </a:pPr>
            <a:r>
              <a:rPr lang="en-US" sz="4000" dirty="0"/>
              <a:t>Breast cancer is the most commonly diagnosed cancer among </a:t>
            </a:r>
            <a:r>
              <a:rPr lang="en-US" sz="4000" dirty="0" smtClean="0"/>
              <a:t>women</a:t>
            </a:r>
            <a:r>
              <a:rPr lang="en-US" sz="4000" baseline="30000" dirty="0" smtClean="0"/>
              <a:t>1</a:t>
            </a:r>
            <a:endParaRPr sz="4000" dirty="0"/>
          </a:p>
          <a:p>
            <a:pPr marL="514384" indent="-367417" algn="l">
              <a:buSzPts val="3600"/>
              <a:buFont typeface="Arial"/>
              <a:buChar char="•"/>
            </a:pPr>
            <a:r>
              <a:rPr lang="en-US" sz="4000" dirty="0"/>
              <a:t>U</a:t>
            </a:r>
            <a:r>
              <a:rPr lang="en-US" sz="4000" dirty="0" smtClean="0"/>
              <a:t>nderstanding roles </a:t>
            </a:r>
            <a:r>
              <a:rPr lang="en-US" sz="4000" dirty="0"/>
              <a:t>and </a:t>
            </a:r>
            <a:r>
              <a:rPr lang="en-US" sz="4000" dirty="0" smtClean="0"/>
              <a:t>responsibilities (RR) </a:t>
            </a:r>
            <a:r>
              <a:rPr lang="en-US" sz="4000" dirty="0"/>
              <a:t>may increase effective team functioning </a:t>
            </a:r>
            <a:r>
              <a:rPr lang="en-US" sz="4000" dirty="0" smtClean="0"/>
              <a:t>and </a:t>
            </a:r>
            <a:r>
              <a:rPr lang="en-US" sz="4000" dirty="0"/>
              <a:t>patient care.</a:t>
            </a:r>
            <a:r>
              <a:rPr lang="en-US" sz="4000" baseline="30000" dirty="0"/>
              <a:t>2</a:t>
            </a:r>
            <a:r>
              <a:rPr lang="en-US" sz="4000" dirty="0"/>
              <a:t> </a:t>
            </a:r>
            <a:endParaRPr sz="4000" dirty="0"/>
          </a:p>
          <a:p>
            <a:pPr marL="514384" indent="-367417" algn="l">
              <a:buSzPts val="3600"/>
              <a:buFont typeface="Arial"/>
              <a:buChar char="•"/>
            </a:pPr>
            <a:r>
              <a:rPr lang="en-US" sz="4000" dirty="0"/>
              <a:t>Radiation therapists and physical </a:t>
            </a:r>
            <a:r>
              <a:rPr lang="en-US" sz="4000" dirty="0" smtClean="0"/>
              <a:t>therapists care </a:t>
            </a:r>
            <a:r>
              <a:rPr lang="en-US" sz="4000" dirty="0"/>
              <a:t>for breast cancer patients.</a:t>
            </a:r>
            <a:r>
              <a:rPr lang="en-US" sz="4000" baseline="30000" dirty="0"/>
              <a:t>3</a:t>
            </a:r>
            <a:endParaRPr sz="4000" dirty="0"/>
          </a:p>
          <a:p>
            <a:pPr marL="514384" indent="-367417" algn="l">
              <a:buSzPts val="3600"/>
              <a:buFont typeface="Arial"/>
              <a:buChar char="•"/>
            </a:pPr>
            <a:r>
              <a:rPr lang="en-US" sz="4000" dirty="0"/>
              <a:t>Interprofessional educational </a:t>
            </a:r>
            <a:r>
              <a:rPr lang="en-US" sz="4000" dirty="0" smtClean="0"/>
              <a:t>(IPE) experiences </a:t>
            </a:r>
            <a:r>
              <a:rPr lang="en-US" sz="4000" dirty="0"/>
              <a:t>have shown </a:t>
            </a:r>
            <a:r>
              <a:rPr lang="en-US" sz="4000" dirty="0" smtClean="0"/>
              <a:t>to foster </a:t>
            </a:r>
            <a:r>
              <a:rPr lang="en-US" sz="4000" dirty="0"/>
              <a:t>professional growth and improve patient care.</a:t>
            </a:r>
            <a:r>
              <a:rPr lang="en-US" sz="4000" baseline="30000" dirty="0"/>
              <a:t>2,4</a:t>
            </a:r>
            <a:r>
              <a:rPr lang="en-US" sz="4000" dirty="0"/>
              <a:t> </a:t>
            </a:r>
            <a:endParaRPr sz="4000" dirty="0"/>
          </a:p>
          <a:p>
            <a:pPr marL="514384" indent="-367417" algn="l">
              <a:buSzPts val="3600"/>
              <a:buFont typeface="Arial"/>
              <a:buChar char="•"/>
            </a:pPr>
            <a:r>
              <a:rPr lang="en-US" sz="4000" dirty="0"/>
              <a:t>Interprofessional Education Collaborative (IPEC) defined interprofessional collaboration through four core competencies of </a:t>
            </a:r>
            <a:r>
              <a:rPr lang="en-US" sz="4000" dirty="0" smtClean="0"/>
              <a:t>values/ethics, RR, </a:t>
            </a:r>
            <a:r>
              <a:rPr lang="en-US" sz="4000" dirty="0"/>
              <a:t>interprofessional communication, and teams and </a:t>
            </a:r>
            <a:r>
              <a:rPr lang="en-US" sz="4000" dirty="0" smtClean="0"/>
              <a:t>teamwork.</a:t>
            </a:r>
            <a:r>
              <a:rPr lang="en-US" sz="4000" baseline="30000" dirty="0" smtClean="0"/>
              <a:t>5,6</a:t>
            </a:r>
            <a:endParaRPr sz="4000"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904062" y="14882728"/>
            <a:ext cx="15472680" cy="448534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softEdge rad="114300"/>
          </a:effectLst>
        </p:spPr>
        <p:txBody>
          <a:bodyPr spcFirstLastPara="1" wrap="square" lIns="49629" tIns="24814" rIns="49629" bIns="24814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643"/>
              </a:spcBef>
            </a:pP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The purpose of this </a:t>
            </a: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IPE experience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was  </a:t>
            </a:r>
            <a:endParaRPr lang="en-US" sz="4400" dirty="0" smtClea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to bring together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healthcare students in radiation therapy </a:t>
            </a:r>
            <a:endParaRPr lang="en-US" sz="4400" dirty="0" smtClea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physical therapy </a:t>
            </a: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programs for a case discussion of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the care </a:t>
            </a:r>
            <a:endParaRPr lang="en-US" sz="4400" dirty="0" smtClea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management of a </a:t>
            </a: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patients with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breast cancer and to </a:t>
            </a:r>
            <a:endParaRPr lang="en-US" sz="4400" dirty="0" smtClea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enhance their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understanding of each other’s </a:t>
            </a: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RR in </a:t>
            </a:r>
            <a:r>
              <a:rPr lang="en-US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that care</a:t>
            </a: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44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937903" y="21455706"/>
            <a:ext cx="15398020" cy="8623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629" tIns="24814" rIns="49629" bIns="24814" anchor="t" anchorCtr="0">
            <a:noAutofit/>
          </a:bodyPr>
          <a:lstStyle/>
          <a:p>
            <a:pPr marL="310247" indent="-310247">
              <a:lnSpc>
                <a:spcPct val="90000"/>
              </a:lnSpc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Physical therapy (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n=59),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and radiation therapy students (n=10) participated in a 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one-hour face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to face 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IPE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case review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.</a:t>
            </a:r>
          </a:p>
          <a:p>
            <a:pPr marL="310247" indent="-310247">
              <a:lnSpc>
                <a:spcPct val="90000"/>
              </a:lnSpc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Pre-learning included videos 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of the other profession and recorded </a:t>
            </a:r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demonstrations 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on how physical therapists manage axillary web syndrome and how radiation therapists treat </a:t>
            </a:r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breast cancer.</a:t>
            </a:r>
            <a:endParaRPr sz="4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10247" indent="-310247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This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IPE case review included a pre-IPE survey, a face to face case based activity and a post-IPE survey. </a:t>
            </a:r>
            <a:endParaRPr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10247" indent="-310247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During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the face to face case students were given one of two cases and questions to foster discussion. </a:t>
            </a:r>
            <a:endParaRPr lang="en-US" sz="4000" dirty="0" smtClean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10247" indent="-310247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Each question on the survey was developed from each of the ten 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roles and responsibilities sub-competencies.</a:t>
            </a:r>
            <a:r>
              <a:rPr lang="en-US" sz="4000" baseline="30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6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</a:p>
          <a:p>
            <a:pPr marL="310247" indent="-310247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The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students were asked to rate their 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knowledge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of one’s 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own RR and of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the other profession participating using a </a:t>
            </a:r>
            <a:r>
              <a:rPr lang="en-US" sz="40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Likert 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scale (Strongly Disagree=0 to Strongly Agree=5).</a:t>
            </a:r>
            <a:endParaRPr sz="40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7066160" y="6729213"/>
            <a:ext cx="14948781" cy="274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629" tIns="24814" rIns="49629" bIns="24814" anchor="t" anchorCtr="0">
            <a:normAutofit/>
          </a:bodyPr>
          <a:lstStyle/>
          <a:p>
            <a:pPr marL="571500" indent="-571500">
              <a:lnSpc>
                <a:spcPct val="90000"/>
              </a:lnSpc>
              <a:spcBef>
                <a:spcPts val="643"/>
              </a:spcBef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</a:t>
            </a: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completing both the pre-IPE and the post-IPE survey </a:t>
            </a:r>
            <a:r>
              <a:rPr lang="en-US" sz="4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were </a:t>
            </a: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for further </a:t>
            </a:r>
            <a:r>
              <a:rPr lang="en-US" sz="4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analysis.</a:t>
            </a:r>
          </a:p>
          <a:p>
            <a:pPr marL="571500" indent="-571500">
              <a:lnSpc>
                <a:spcPct val="90000"/>
              </a:lnSpc>
              <a:spcBef>
                <a:spcPts val="643"/>
              </a:spcBef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Combined </a:t>
            </a: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pre-IPE and post-IPE surveys included 34 DPT students (57.6%) and 7 RTT students (70.0%). </a:t>
            </a:r>
          </a:p>
          <a:p>
            <a:pPr marL="571500" indent="-571500">
              <a:lnSpc>
                <a:spcPct val="90000"/>
              </a:lnSpc>
              <a:spcBef>
                <a:spcPts val="643"/>
              </a:spcBef>
              <a:buFont typeface="Arial" panose="020B0604020202020204" pitchFamily="34" charset="0"/>
              <a:buChar char="•"/>
            </a:pPr>
            <a:endParaRPr lang="en-US" sz="40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indent="-571500">
              <a:lnSpc>
                <a:spcPct val="90000"/>
              </a:lnSpc>
              <a:spcBef>
                <a:spcPts val="643"/>
              </a:spcBef>
              <a:buFont typeface="Arial" panose="020B0604020202020204" pitchFamily="34" charset="0"/>
              <a:buChar char="•"/>
            </a:pPr>
            <a:endParaRPr lang="en-US" sz="40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7066160" y="26264960"/>
            <a:ext cx="15157145" cy="3664515"/>
          </a:xfrm>
          <a:prstGeom prst="rect">
            <a:avLst/>
          </a:prstGeom>
          <a:solidFill>
            <a:srgbClr val="0070C0"/>
          </a:solidFill>
          <a:ln>
            <a:solidFill>
              <a:schemeClr val="accent4"/>
            </a:solidFill>
          </a:ln>
          <a:effectLst>
            <a:softEdge rad="127000"/>
          </a:effectLst>
        </p:spPr>
        <p:txBody>
          <a:bodyPr spcFirstLastPara="1" wrap="square" lIns="49629" tIns="24814" rIns="49629" bIns="24814" anchor="ctr" anchorCtr="0">
            <a:noAutofit/>
          </a:bodyPr>
          <a:lstStyle/>
          <a:p>
            <a:pPr marL="146967" algn="ctr">
              <a:lnSpc>
                <a:spcPct val="8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 one-hour IPE with guided </a:t>
            </a:r>
            <a:r>
              <a:rPr lang="en-US" sz="440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case discussion </a:t>
            </a: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can </a:t>
            </a:r>
          </a:p>
          <a:p>
            <a:pPr marL="146967" algn="ctr">
              <a:lnSpc>
                <a:spcPct val="8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allow students to share experiences, that can improve</a:t>
            </a:r>
          </a:p>
          <a:p>
            <a:pPr marL="146967" algn="ctr">
              <a:lnSpc>
                <a:spcPct val="8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the understanding of each others roles and responsibilities </a:t>
            </a:r>
          </a:p>
          <a:p>
            <a:pPr marL="146967" algn="ctr">
              <a:lnSpc>
                <a:spcPct val="80000"/>
              </a:lnSpc>
              <a:spcBef>
                <a:spcPts val="643"/>
              </a:spcBef>
            </a:pPr>
            <a:r>
              <a:rPr lang="en-US" sz="44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 the treatment of breast cancer patients. </a:t>
            </a:r>
            <a:endParaRPr sz="4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467734" y="903026"/>
            <a:ext cx="3755571" cy="383226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904062" y="5372995"/>
            <a:ext cx="15544800" cy="109728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r>
              <a:rPr lang="en-US" sz="6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92" name="Google Shape;92;p1"/>
          <p:cNvSpPr/>
          <p:nvPr/>
        </p:nvSpPr>
        <p:spPr>
          <a:xfrm>
            <a:off x="962108" y="13337230"/>
            <a:ext cx="15544800" cy="109728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Purpose 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962108" y="19976746"/>
            <a:ext cx="15544800" cy="109728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Actions, Methods or Interventions</a:t>
            </a:r>
            <a:endParaRPr sz="6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6856559" y="5372995"/>
            <a:ext cx="15544800" cy="109728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Results </a:t>
            </a:r>
            <a:endParaRPr sz="6000"/>
          </a:p>
        </p:txBody>
      </p:sp>
      <p:sp>
        <p:nvSpPr>
          <p:cNvPr id="95" name="Google Shape;95;p1"/>
          <p:cNvSpPr/>
          <p:nvPr/>
        </p:nvSpPr>
        <p:spPr>
          <a:xfrm>
            <a:off x="16856559" y="19448314"/>
            <a:ext cx="15544800" cy="109728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sz="6000"/>
          </a:p>
        </p:txBody>
      </p:sp>
      <p:sp>
        <p:nvSpPr>
          <p:cNvPr id="96" name="Google Shape;96;p1"/>
          <p:cNvSpPr/>
          <p:nvPr/>
        </p:nvSpPr>
        <p:spPr>
          <a:xfrm>
            <a:off x="16958720" y="24821500"/>
            <a:ext cx="15544800" cy="118872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 sz="6000" dirty="0"/>
          </a:p>
        </p:txBody>
      </p:sp>
      <p:sp>
        <p:nvSpPr>
          <p:cNvPr id="97" name="Google Shape;97;p1"/>
          <p:cNvSpPr/>
          <p:nvPr/>
        </p:nvSpPr>
        <p:spPr>
          <a:xfrm>
            <a:off x="827194" y="38233686"/>
            <a:ext cx="31089600" cy="109728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 sz="1100"/>
          </a:p>
        </p:txBody>
      </p:sp>
      <p:sp>
        <p:nvSpPr>
          <p:cNvPr id="98" name="Google Shape;98;p1"/>
          <p:cNvSpPr txBox="1"/>
          <p:nvPr/>
        </p:nvSpPr>
        <p:spPr>
          <a:xfrm>
            <a:off x="944073" y="39402472"/>
            <a:ext cx="31125671" cy="613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629" tIns="24814" rIns="49629" bIns="24814" anchor="t" anchorCtr="0">
            <a:noAutofit/>
          </a:bodyPr>
          <a:lstStyle/>
          <a:p>
            <a:pPr marL="330676" indent="-330676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DeSantis CE, Ma J,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Gaudet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MM, et al. Breast cancer statistics, 2019. CA: A </a:t>
            </a:r>
            <a:r>
              <a:rPr lang="en-US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Cancer Journal for Clinicians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2019;69(6):438-451. doi:10.3322/caac.21583</a:t>
            </a:r>
            <a:endParaRPr sz="2800" dirty="0"/>
          </a:p>
          <a:p>
            <a:pPr marL="330676" indent="-330676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Hudson CC, Gauvin S,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Tabanfar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Poffenroth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AM, Lee JS,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O’Riordan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AL. Promotion of role clarification in the Health Care Team Challenge</a:t>
            </a:r>
            <a:r>
              <a:rPr lang="en-US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Journal of Interprofessional Care.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2017;31(3):401-403. doi:10.1080/13561820.2016.1258393</a:t>
            </a:r>
            <a:endParaRPr sz="2800" dirty="0"/>
          </a:p>
          <a:p>
            <a:pPr marL="330676" indent="-330676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Doherty D,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Lahrman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M, Linn S, Drouin JS. Prevalence of Functional Deficits and Rehabilitation Needs Among Individuals Receiving Radiation Therapy for Cancer: A Descriptive Study. </a:t>
            </a:r>
            <a:r>
              <a:rPr lang="en-US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Rehabilitation Oncology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2013;31(4):23-31. doi:10.1097/01893697-201331040-00005</a:t>
            </a:r>
            <a:endParaRPr sz="2800" dirty="0"/>
          </a:p>
          <a:p>
            <a:pPr marL="330676" indent="-330676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Furr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S, Lane SH, Martin D,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Brackney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DE. Understanding roles in health care through interprofessional educational experiences. </a:t>
            </a:r>
            <a:r>
              <a:rPr lang="en-US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Journal of Nursing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2020;29(6):364-372. doi:10.12968/bjon.2020.29.6.364</a:t>
            </a:r>
            <a:endParaRPr sz="2800" dirty="0"/>
          </a:p>
          <a:p>
            <a:pPr marL="330676" indent="-330676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Brashers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Haizlip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J, Owen JA. The ASPIRE Model: Grounding the IPEC core competencies for interprofessional collaborative practice within a foundational framework. </a:t>
            </a:r>
            <a:r>
              <a:rPr lang="en-US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Journal of Interprofessional Care.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2020;34(1):128-132. </a:t>
            </a: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doi:10.1080/13561820.2019.1624513</a:t>
            </a:r>
          </a:p>
          <a:p>
            <a:pPr marL="330676" indent="-330676"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Interprofessional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Education Collaborative. (2016) Core competencies for interprofessional collaborative practice: 2016 update. Accessed March 2, 2022. https://ipec.memberclicks.net/assets/2016-Update.pdf </a:t>
            </a:r>
          </a:p>
          <a:p>
            <a:pPr>
              <a:lnSpc>
                <a:spcPct val="90000"/>
              </a:lnSpc>
              <a:spcBef>
                <a:spcPts val="643"/>
              </a:spcBef>
              <a:buClr>
                <a:schemeClr val="dk1"/>
              </a:buClr>
              <a:buSzPts val="2800"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6">
            <a:alphaModFix/>
          </a:blip>
          <a:srcRect r="7679"/>
          <a:stretch/>
        </p:blipFill>
        <p:spPr>
          <a:xfrm>
            <a:off x="937903" y="31706707"/>
            <a:ext cx="9030773" cy="6171460"/>
          </a:xfrm>
          <a:prstGeom prst="rect">
            <a:avLst/>
          </a:prstGeom>
          <a:noFill/>
          <a:ln w="571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glow rad="228600">
              <a:schemeClr val="accent4">
                <a:alpha val="40000"/>
              </a:schemeClr>
            </a:glow>
          </a:effectLst>
        </p:spPr>
      </p:pic>
      <p:sp>
        <p:nvSpPr>
          <p:cNvPr id="101" name="Google Shape;101;p1"/>
          <p:cNvSpPr txBox="1"/>
          <p:nvPr/>
        </p:nvSpPr>
        <p:spPr>
          <a:xfrm>
            <a:off x="16958720" y="20814109"/>
            <a:ext cx="15381426" cy="375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773" tIns="29379" rIns="58773" bIns="29379" anchor="t" anchorCtr="0">
            <a:spAutoFit/>
          </a:bodyPr>
          <a:lstStyle/>
          <a:p>
            <a:pPr marL="367417" indent="-367417"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Understanding other health care providers </a:t>
            </a:r>
            <a:r>
              <a:rPr lang="en-US" sz="4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RR may </a:t>
            </a: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 patient care.</a:t>
            </a:r>
            <a:endParaRPr sz="4000" dirty="0"/>
          </a:p>
          <a:p>
            <a:pPr marL="367417" indent="-367417"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type of activity can assist in improving the IPEC competencies for future healthcare providers.</a:t>
            </a:r>
            <a:endParaRPr sz="4000" dirty="0"/>
          </a:p>
          <a:p>
            <a:pPr marL="367417" indent="-367417"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will continue to test the validity of the pre-IPE and post-IPE survey tool.</a:t>
            </a:r>
            <a:endParaRPr sz="4000" dirty="0"/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7">
            <a:alphaModFix/>
          </a:blip>
          <a:srcRect l="12517" r="17008"/>
          <a:stretch/>
        </p:blipFill>
        <p:spPr>
          <a:xfrm>
            <a:off x="24731120" y="31673508"/>
            <a:ext cx="7060058" cy="6157236"/>
          </a:xfrm>
          <a:prstGeom prst="rect">
            <a:avLst/>
          </a:prstGeom>
          <a:noFill/>
          <a:ln w="571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glow rad="228600">
              <a:schemeClr val="accent4">
                <a:alpha val="40000"/>
              </a:schemeClr>
            </a:glow>
          </a:effectLst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465068" y="31659284"/>
            <a:ext cx="6522208" cy="6171460"/>
          </a:xfrm>
          <a:prstGeom prst="rect">
            <a:avLst/>
          </a:prstGeom>
          <a:noFill/>
          <a:ln w="571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glow rad="228600">
              <a:schemeClr val="accent4">
                <a:alpha val="40000"/>
              </a:schemeClr>
            </a:glow>
          </a:effectLst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9">
            <a:alphaModFix/>
          </a:blip>
          <a:srcRect l="28590"/>
          <a:stretch/>
        </p:blipFill>
        <p:spPr>
          <a:xfrm>
            <a:off x="17466063" y="31659284"/>
            <a:ext cx="6786997" cy="6171460"/>
          </a:xfrm>
          <a:prstGeom prst="rect">
            <a:avLst/>
          </a:prstGeom>
          <a:noFill/>
          <a:ln w="571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glow rad="228600">
              <a:schemeClr val="accent4">
                <a:alpha val="40000"/>
              </a:schemeClr>
            </a:glow>
          </a:effectLst>
        </p:spPr>
      </p:pic>
      <p:sp>
        <p:nvSpPr>
          <p:cNvPr id="25" name="Google Shape;93;p1"/>
          <p:cNvSpPr/>
          <p:nvPr/>
        </p:nvSpPr>
        <p:spPr>
          <a:xfrm>
            <a:off x="880100" y="30269451"/>
            <a:ext cx="30983788" cy="1097280"/>
          </a:xfrm>
          <a:prstGeom prst="roundRect">
            <a:avLst>
              <a:gd name="adj" fmla="val 16667"/>
            </a:avLst>
          </a:prstGeom>
          <a:solidFill>
            <a:srgbClr val="001B50"/>
          </a:solidFill>
          <a:ln w="76200" cap="flat" cmpd="sng">
            <a:solidFill>
              <a:srgbClr val="FFCC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7532" tIns="33750" rIns="67532" bIns="33750" anchor="ctr" anchorCtr="0">
            <a:noAutofit/>
          </a:bodyPr>
          <a:lstStyle/>
          <a:p>
            <a:pPr algn="ctr">
              <a:buSzPts val="7200"/>
            </a:pPr>
            <a:r>
              <a:rPr lang="en-US" sz="60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Pre-learning Professional Demonstrations</a:t>
            </a:r>
            <a:endParaRPr sz="6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953983"/>
              </p:ext>
            </p:extLst>
          </p:nvPr>
        </p:nvGraphicFramePr>
        <p:xfrm>
          <a:off x="17466064" y="9724458"/>
          <a:ext cx="14548877" cy="825664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780482">
                  <a:extLst>
                    <a:ext uri="{9D8B030D-6E8A-4147-A177-3AD203B41FA5}">
                      <a16:colId xmlns:a16="http://schemas.microsoft.com/office/drawing/2014/main" val="798909738"/>
                    </a:ext>
                  </a:extLst>
                </a:gridCol>
                <a:gridCol w="1211491">
                  <a:extLst>
                    <a:ext uri="{9D8B030D-6E8A-4147-A177-3AD203B41FA5}">
                      <a16:colId xmlns:a16="http://schemas.microsoft.com/office/drawing/2014/main" val="3855604600"/>
                    </a:ext>
                  </a:extLst>
                </a:gridCol>
                <a:gridCol w="3110587">
                  <a:extLst>
                    <a:ext uri="{9D8B030D-6E8A-4147-A177-3AD203B41FA5}">
                      <a16:colId xmlns:a16="http://schemas.microsoft.com/office/drawing/2014/main" val="1514796157"/>
                    </a:ext>
                  </a:extLst>
                </a:gridCol>
                <a:gridCol w="3208816">
                  <a:extLst>
                    <a:ext uri="{9D8B030D-6E8A-4147-A177-3AD203B41FA5}">
                      <a16:colId xmlns:a16="http://schemas.microsoft.com/office/drawing/2014/main" val="3106798339"/>
                    </a:ext>
                  </a:extLst>
                </a:gridCol>
                <a:gridCol w="2237501">
                  <a:extLst>
                    <a:ext uri="{9D8B030D-6E8A-4147-A177-3AD203B41FA5}">
                      <a16:colId xmlns:a16="http://schemas.microsoft.com/office/drawing/2014/main" val="3017237390"/>
                    </a:ext>
                  </a:extLst>
                </a:gridCol>
              </a:tblGrid>
              <a:tr h="1269897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bg1"/>
                          </a:solidFill>
                        </a:rPr>
                        <a:t>Roles and Responsibilities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1C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1C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bg1"/>
                          </a:solidFill>
                        </a:rPr>
                        <a:t>Mean Pre-score (SD)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1C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bg1"/>
                          </a:solidFill>
                        </a:rPr>
                        <a:t>Mean Post-Score (SD)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1C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bg1"/>
                          </a:solidFill>
                        </a:rPr>
                        <a:t>P-value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1C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449894"/>
                  </a:ext>
                </a:extLst>
              </a:tr>
              <a:tr h="210252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Total score </a:t>
                      </a:r>
                    </a:p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(All 10 questions)</a:t>
                      </a:r>
                      <a:endParaRPr lang="en-US" sz="36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41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33.1 (8.4)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45.0 (4.5)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360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sym typeface="Calibri"/>
                        </a:rPr>
                        <a:t>p &lt; 0.05</a:t>
                      </a:r>
                      <a:endParaRPr lang="en-US" sz="3600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815112"/>
                  </a:ext>
                </a:extLst>
              </a:tr>
              <a:tr h="24421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Own RR</a:t>
                      </a:r>
                    </a:p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(3 Questions)</a:t>
                      </a:r>
                      <a:endParaRPr lang="en-US" sz="36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41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sym typeface="Calibri"/>
                        </a:rPr>
                        <a:t>13.2 (1.7) 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sym typeface="Calibri"/>
                        </a:rPr>
                        <a:t>14.1 (1.0) 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360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sym typeface="Calibri"/>
                        </a:rPr>
                        <a:t>p &lt; 0.05</a:t>
                      </a:r>
                      <a:endParaRPr lang="en-US" sz="3600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2883985"/>
                  </a:ext>
                </a:extLst>
              </a:tr>
              <a:tr h="24421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sym typeface="Calibri"/>
                        </a:rPr>
                        <a:t>Other profession’s </a:t>
                      </a:r>
                    </a:p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sym typeface="Calibri"/>
                        </a:rPr>
                        <a:t>RR</a:t>
                      </a:r>
                    </a:p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sym typeface="Calibri"/>
                        </a:rPr>
                        <a:t>(7 Questions)</a:t>
                      </a:r>
                      <a:endParaRPr lang="en-US" sz="36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</a:rPr>
                        <a:t>41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sym typeface="Calibri"/>
                        </a:rPr>
                        <a:t>19.9 (7.2) 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sym typeface="Calibri"/>
                        </a:rPr>
                        <a:t>30.9 (4.5) </a:t>
                      </a:r>
                      <a:endParaRPr lang="en-US" sz="3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360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sym typeface="Calibri"/>
                        </a:rPr>
                        <a:t>p &lt; 0.05</a:t>
                      </a:r>
                      <a:endParaRPr lang="en-US" sz="3600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33737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66064" y="18275036"/>
            <a:ext cx="149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**Significant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difference with 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value &lt; 0.05 from paired t-test; SD=Standard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deviation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521525" y="43494325"/>
            <a:ext cx="244475" cy="244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599"/>
    </mc:Choice>
    <mc:Fallback>
      <p:transition spd="slow" advTm="305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708</Words>
  <Application>Microsoft Office PowerPoint</Application>
  <PresentationFormat>Custom</PresentationFormat>
  <Paragraphs>65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Interprofessional Education Breast Cancer Case-based Learning Activity for Physical Therapy and Radiation Therapy Students Leslie M. Smith, PT, DPT; Julie Hollenbeck, M.Ed., R.T.(T); Sindhuja Muralidharan, SPT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Interprofessional Education Breast Cancer Case Doctoral Physical Therapy and Radiation Therapy Students Leslie M. Smith, PT, DPT; Julie Hollenbeck, M.Ed., R.T.(T); Sindhuja Muralidharan, SPT</dc:title>
  <dc:creator>Smith, Leslie</dc:creator>
  <cp:lastModifiedBy>Hollenbeck, Julie</cp:lastModifiedBy>
  <cp:revision>14</cp:revision>
  <dcterms:created xsi:type="dcterms:W3CDTF">2018-03-14T20:15:12Z</dcterms:created>
  <dcterms:modified xsi:type="dcterms:W3CDTF">2022-03-28T18:14:47Z</dcterms:modified>
</cp:coreProperties>
</file>