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259" r:id="rId3"/>
    <p:sldId id="268" r:id="rId4"/>
    <p:sldId id="270" r:id="rId5"/>
    <p:sldId id="262" r:id="rId6"/>
    <p:sldId id="264" r:id="rId7"/>
    <p:sldId id="366" r:id="rId8"/>
    <p:sldId id="267" r:id="rId9"/>
    <p:sldId id="266" r:id="rId10"/>
    <p:sldId id="274" r:id="rId11"/>
    <p:sldId id="332" r:id="rId12"/>
    <p:sldId id="389" r:id="rId13"/>
    <p:sldId id="333" r:id="rId14"/>
    <p:sldId id="388" r:id="rId15"/>
    <p:sldId id="347" r:id="rId16"/>
    <p:sldId id="348" r:id="rId17"/>
    <p:sldId id="349" r:id="rId18"/>
    <p:sldId id="350" r:id="rId19"/>
    <p:sldId id="361" r:id="rId20"/>
    <p:sldId id="363" r:id="rId21"/>
    <p:sldId id="360" r:id="rId22"/>
    <p:sldId id="273" r:id="rId23"/>
    <p:sldId id="345" r:id="rId24"/>
    <p:sldId id="367" r:id="rId25"/>
    <p:sldId id="353" r:id="rId26"/>
    <p:sldId id="354" r:id="rId27"/>
    <p:sldId id="390" r:id="rId28"/>
    <p:sldId id="341" r:id="rId29"/>
    <p:sldId id="377" r:id="rId30"/>
    <p:sldId id="340" r:id="rId31"/>
    <p:sldId id="339" r:id="rId32"/>
    <p:sldId id="335" r:id="rId33"/>
    <p:sldId id="338" r:id="rId34"/>
    <p:sldId id="336" r:id="rId35"/>
    <p:sldId id="334" r:id="rId36"/>
    <p:sldId id="355" r:id="rId37"/>
    <p:sldId id="378" r:id="rId38"/>
    <p:sldId id="386" r:id="rId39"/>
    <p:sldId id="380" r:id="rId40"/>
    <p:sldId id="271" r:id="rId41"/>
    <p:sldId id="301" r:id="rId42"/>
    <p:sldId id="381" r:id="rId43"/>
    <p:sldId id="277" r:id="rId44"/>
    <p:sldId id="280" r:id="rId45"/>
    <p:sldId id="294" r:id="rId46"/>
    <p:sldId id="296" r:id="rId47"/>
    <p:sldId id="297" r:id="rId48"/>
    <p:sldId id="281" r:id="rId49"/>
    <p:sldId id="289" r:id="rId50"/>
    <p:sldId id="387" r:id="rId51"/>
    <p:sldId id="298" r:id="rId52"/>
    <p:sldId id="299" r:id="rId53"/>
    <p:sldId id="384" r:id="rId54"/>
    <p:sldId id="385" r:id="rId55"/>
    <p:sldId id="258" r:id="rId56"/>
    <p:sldId id="391" r:id="rId57"/>
    <p:sldId id="365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AA"/>
    <a:srgbClr val="FDF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68" autoAdjust="0"/>
    <p:restoredTop sz="95226" autoAdjust="0"/>
  </p:normalViewPr>
  <p:slideViewPr>
    <p:cSldViewPr snapToGrid="0">
      <p:cViewPr varScale="1">
        <p:scale>
          <a:sx n="70" d="100"/>
          <a:sy n="70" d="100"/>
        </p:scale>
        <p:origin x="67" y="30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3B337-B120-4C43-87A5-72288AB913C4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C3C64-6F33-4E36-8D49-1D89D6D0F9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684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C3C64-6F33-4E36-8D49-1D89D6D0F9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40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773D6-EF2F-0561-A311-DB7EBC4090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393750-D679-386F-060F-B6B770C761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B1CD0D-0C07-36F4-2EE3-75DDCF13E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EBA56-64C4-95DA-2EDE-D7A689942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7788BC-0D48-F443-6813-CF91B6FCD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599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ACCF0-A5E2-F0D1-13DB-41FC1EEB3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E4611B-2554-EACA-BCD0-0004637F11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64E5F-FD38-3AE0-4998-EDE60331B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88287-EB1B-2A99-06B8-A5A6BCC19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EFA73-755B-10AD-0B99-3C16466B1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45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661D58-75C9-230E-AF7C-012F873808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7CAC8D-6EE6-0684-0AB2-9BF629CFB2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379306-833C-8CC3-4594-D48537B9F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3EBE5-3DA2-4276-7829-5400D7D1F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354EE-3F3A-D52F-2B35-EC467884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1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7DD55-5FFC-F2D4-E04A-603A4A20D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DBF945-4986-5558-2F24-23B448A9A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05039C-1C23-E10E-835D-60210CDF8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4F231-6066-72BE-1722-9A3FEECC8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BC8D6-99F7-0275-3D8D-BD9237540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7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23C63-28DB-2C22-42FF-D3CDA6107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8628B-7823-7531-922C-894CEB249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CBF2E5-EAAF-1837-A64A-20F60738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43F42-92A6-F829-0B30-AC1AA4BE7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F0CB5-6E93-97C6-FD93-5A32AED10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12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05309-10CB-9EC1-4B10-7CA37D073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289A4-19B6-670B-A1ED-2DE7FC0229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F7FD47-DD42-A2AF-9973-D1091681C5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5F9CEB-AE15-E77B-49A6-D37581E70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6756D5-D7E3-6A76-4345-C0DF05EE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3D07B-54D0-CCE2-8886-985D477F4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31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5EC7B-B3A5-E57A-2A24-13DD88543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2BB8B5-F674-4131-F18E-0840E3509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D3C11D-C36F-9E12-C0FE-26F509FC1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D7BC6B-83C1-B081-9ABC-C6C39B1265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63A6D7-A824-E102-3715-7B4055CC67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0F1ACD-3CF9-45AA-AD32-066FB038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E605B8-E2DB-3B18-D69C-3D079B32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13E131-DD6D-89CE-BA26-331D91D03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5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57CB3-6EA9-BC69-EA8A-D42A2C802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27C244-1D7F-8822-3358-3374C8EED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85B3C8-43C9-441B-0165-12675E6C6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4E31A1-E005-EBDB-BE54-4DE64835F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980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DD381F-5FBE-DCD8-758B-FE182477A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E0AC80-F89F-1D62-9955-9C60CE80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289FC4-DE94-D0A2-F0EA-C9A4CE099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67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AE645-E8D5-AEEF-584C-D425B31DA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780B3B-0409-5519-0939-600CC4D36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0B8C3D-47D8-FE74-CE80-996FF51D41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6AB18C-3B19-77F6-8190-5A8529C5F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6D9BDD-8AB4-04CC-DF40-B552DF7DA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C6FF13-11CA-D3A0-4BCE-587F33C79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472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05049-BB05-CCE7-58DD-8F57DD4A4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7452E3-7BD4-5C04-A2D1-0E784527F2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B10C60-9D64-EE7E-89F4-0D84C6894C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055FE4-A0BD-2C3A-8A3A-95C5E20AF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A88A79-20B6-0534-0D57-9A5398A38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9F64C-221E-3B0B-55F6-983455FF0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04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80A14A-FD1D-017D-EF9A-3E308918E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E32091-EF77-210A-17D2-DDC75B8E9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EF8446-58F3-0AB1-5B24-5628D1A306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C298E-BD62-4C50-B71E-C737CEAB6FE0}" type="datetimeFigureOut">
              <a:rPr lang="en-US" smtClean="0"/>
              <a:t>10/30/2022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BCCEA-691C-0FAD-52FC-EB5F2C0D37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FF0DC-D2EA-DB06-D4B0-3078651260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5E3D0-A919-4A29-88CD-944CECDF47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99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microsoft.com/office/2007/relationships/hdphoto" Target="../media/hdphoto11.wdp"/><Relationship Id="rId7" Type="http://schemas.microsoft.com/office/2007/relationships/hdphoto" Target="../media/hdphoto13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microsoft.com/office/2007/relationships/hdphoto" Target="../media/hdphoto12.wdp"/><Relationship Id="rId4" Type="http://schemas.openxmlformats.org/officeDocument/2006/relationships/image" Target="../media/image22.png"/><Relationship Id="rId9" Type="http://schemas.microsoft.com/office/2007/relationships/hdphoto" Target="../media/hdphoto14.wdp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7" Type="http://schemas.openxmlformats.org/officeDocument/2006/relationships/image" Target="../media/image28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7" Type="http://schemas.microsoft.com/office/2007/relationships/hdphoto" Target="../media/hdphoto17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microsoft.com/office/2007/relationships/hdphoto" Target="../media/hdphoto1.wdp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microsoft.com/office/2007/relationships/hdphoto" Target="../media/hdphoto20.wdp"/><Relationship Id="rId18" Type="http://schemas.openxmlformats.org/officeDocument/2006/relationships/image" Target="../media/image51.png"/><Relationship Id="rId3" Type="http://schemas.openxmlformats.org/officeDocument/2006/relationships/image" Target="../media/image44.emf"/><Relationship Id="rId21" Type="http://schemas.openxmlformats.org/officeDocument/2006/relationships/image" Target="../media/image52.emf"/><Relationship Id="rId7" Type="http://schemas.microsoft.com/office/2007/relationships/hdphoto" Target="../media/hdphoto1.wdp"/><Relationship Id="rId12" Type="http://schemas.openxmlformats.org/officeDocument/2006/relationships/image" Target="../media/image48.png"/><Relationship Id="rId17" Type="http://schemas.microsoft.com/office/2007/relationships/hdphoto" Target="../media/hdphoto22.wdp"/><Relationship Id="rId2" Type="http://schemas.openxmlformats.org/officeDocument/2006/relationships/oleObject" Target="../embeddings/oleObject4.bin"/><Relationship Id="rId16" Type="http://schemas.openxmlformats.org/officeDocument/2006/relationships/image" Target="../media/image50.png"/><Relationship Id="rId20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microsoft.com/office/2007/relationships/hdphoto" Target="../media/hdphoto19.wdp"/><Relationship Id="rId5" Type="http://schemas.openxmlformats.org/officeDocument/2006/relationships/image" Target="../media/image45.emf"/><Relationship Id="rId15" Type="http://schemas.microsoft.com/office/2007/relationships/hdphoto" Target="../media/hdphoto21.wdp"/><Relationship Id="rId10" Type="http://schemas.openxmlformats.org/officeDocument/2006/relationships/image" Target="../media/image47.png"/><Relationship Id="rId19" Type="http://schemas.microsoft.com/office/2007/relationships/hdphoto" Target="../media/hdphoto23.wdp"/><Relationship Id="rId4" Type="http://schemas.openxmlformats.org/officeDocument/2006/relationships/oleObject" Target="../embeddings/oleObject5.bin"/><Relationship Id="rId9" Type="http://schemas.microsoft.com/office/2007/relationships/hdphoto" Target="../media/hdphoto18.wdp"/><Relationship Id="rId1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microsoft.com/office/2007/relationships/hdphoto" Target="../media/hdphoto28.wdp"/><Relationship Id="rId3" Type="http://schemas.microsoft.com/office/2007/relationships/hdphoto" Target="../media/hdphoto1.wdp"/><Relationship Id="rId7" Type="http://schemas.microsoft.com/office/2007/relationships/hdphoto" Target="../media/hdphoto25.wdp"/><Relationship Id="rId12" Type="http://schemas.openxmlformats.org/officeDocument/2006/relationships/image" Target="../media/image5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microsoft.com/office/2007/relationships/hdphoto" Target="../media/hdphoto27.wdp"/><Relationship Id="rId5" Type="http://schemas.microsoft.com/office/2007/relationships/hdphoto" Target="../media/hdphoto24.wdp"/><Relationship Id="rId15" Type="http://schemas.microsoft.com/office/2007/relationships/hdphoto" Target="../media/hdphoto29.wdp"/><Relationship Id="rId10" Type="http://schemas.openxmlformats.org/officeDocument/2006/relationships/image" Target="../media/image56.png"/><Relationship Id="rId4" Type="http://schemas.openxmlformats.org/officeDocument/2006/relationships/image" Target="../media/image53.png"/><Relationship Id="rId9" Type="http://schemas.microsoft.com/office/2007/relationships/hdphoto" Target="../media/hdphoto26.wdp"/><Relationship Id="rId1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microsoft.com/office/2007/relationships/hdphoto" Target="../media/hdphoto1.wdp"/><Relationship Id="rId3" Type="http://schemas.microsoft.com/office/2007/relationships/hdphoto" Target="../media/hdphoto30.wdp"/><Relationship Id="rId7" Type="http://schemas.microsoft.com/office/2007/relationships/hdphoto" Target="../media/hdphoto32.wdp"/><Relationship Id="rId12" Type="http://schemas.openxmlformats.org/officeDocument/2006/relationships/image" Target="../media/image5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3.wmf"/><Relationship Id="rId5" Type="http://schemas.microsoft.com/office/2007/relationships/hdphoto" Target="../media/hdphoto31.wdp"/><Relationship Id="rId10" Type="http://schemas.openxmlformats.org/officeDocument/2006/relationships/oleObject" Target="../embeddings/oleObject7.bin"/><Relationship Id="rId4" Type="http://schemas.openxmlformats.org/officeDocument/2006/relationships/image" Target="../media/image60.png"/><Relationship Id="rId9" Type="http://schemas.microsoft.com/office/2007/relationships/hdphoto" Target="../media/hdphoto33.wdp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emf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tif"/><Relationship Id="rId3" Type="http://schemas.openxmlformats.org/officeDocument/2006/relationships/image" Target="../media/image67.svg"/><Relationship Id="rId7" Type="http://schemas.openxmlformats.org/officeDocument/2006/relationships/image" Target="../media/image71.svg"/><Relationship Id="rId12" Type="http://schemas.microsoft.com/office/2007/relationships/hdphoto" Target="../media/hdphoto1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5.png"/><Relationship Id="rId5" Type="http://schemas.openxmlformats.org/officeDocument/2006/relationships/image" Target="../media/image69.svg"/><Relationship Id="rId10" Type="http://schemas.openxmlformats.org/officeDocument/2006/relationships/image" Target="../media/image74.tif"/><Relationship Id="rId4" Type="http://schemas.openxmlformats.org/officeDocument/2006/relationships/image" Target="../media/image68.png"/><Relationship Id="rId9" Type="http://schemas.openxmlformats.org/officeDocument/2006/relationships/image" Target="../media/image73.tif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4.wdp"/><Relationship Id="rId7" Type="http://schemas.microsoft.com/office/2007/relationships/hdphoto" Target="../media/hdphoto1.wdp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35.wdp"/><Relationship Id="rId4" Type="http://schemas.openxmlformats.org/officeDocument/2006/relationships/image" Target="../media/image76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sv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microsoft.com/office/2007/relationships/hdphoto" Target="../media/hdphoto41.wdp"/><Relationship Id="rId3" Type="http://schemas.microsoft.com/office/2007/relationships/hdphoto" Target="../media/hdphoto36.wdp"/><Relationship Id="rId7" Type="http://schemas.microsoft.com/office/2007/relationships/hdphoto" Target="../media/hdphoto38.wdp"/><Relationship Id="rId12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11" Type="http://schemas.microsoft.com/office/2007/relationships/hdphoto" Target="../media/hdphoto40.wdp"/><Relationship Id="rId5" Type="http://schemas.microsoft.com/office/2007/relationships/hdphoto" Target="../media/hdphoto37.wdp"/><Relationship Id="rId15" Type="http://schemas.microsoft.com/office/2007/relationships/hdphoto" Target="../media/hdphoto1.wdp"/><Relationship Id="rId10" Type="http://schemas.openxmlformats.org/officeDocument/2006/relationships/image" Target="../media/image84.png"/><Relationship Id="rId4" Type="http://schemas.openxmlformats.org/officeDocument/2006/relationships/image" Target="../media/image81.png"/><Relationship Id="rId9" Type="http://schemas.microsoft.com/office/2007/relationships/hdphoto" Target="../media/hdphoto39.wdp"/><Relationship Id="rId1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microsoft.com/office/2007/relationships/hdphoto" Target="../media/hdphoto1.wdp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9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microsoft.com/office/2007/relationships/hdphoto" Target="../media/hdphoto1.wdp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microsoft.com/office/2007/relationships/hdphoto" Target="../media/hdphoto1.wdp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2" Type="http://schemas.openxmlformats.org/officeDocument/2006/relationships/image" Target="../media/image106.em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08.e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microsoft.com/office/2007/relationships/hdphoto" Target="../media/hdphoto1.wdp"/><Relationship Id="rId7" Type="http://schemas.openxmlformats.org/officeDocument/2006/relationships/image" Target="../media/image1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09.e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11.emf"/></Relationships>
</file>

<file path=ppt/slides/_rels/slide43.xml.rels><?xml version="1.0" encoding="UTF-8" standalone="yes"?>
<Relationships xmlns="http://schemas.openxmlformats.org/package/2006/relationships"><Relationship Id="rId8" Type="http://schemas.microsoft.com/office/2007/relationships/hdphoto" Target="../media/hdphoto44.wdp"/><Relationship Id="rId3" Type="http://schemas.microsoft.com/office/2007/relationships/hdphoto" Target="../media/hdphoto42.wdp"/><Relationship Id="rId7" Type="http://schemas.openxmlformats.org/officeDocument/2006/relationships/image" Target="../media/image115.png"/><Relationship Id="rId12" Type="http://schemas.microsoft.com/office/2007/relationships/hdphoto" Target="../media/hdphoto1.wdp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5.png"/><Relationship Id="rId5" Type="http://schemas.microsoft.com/office/2007/relationships/hdphoto" Target="../media/hdphoto43.wdp"/><Relationship Id="rId10" Type="http://schemas.openxmlformats.org/officeDocument/2006/relationships/image" Target="../media/image116.emf"/><Relationship Id="rId4" Type="http://schemas.openxmlformats.org/officeDocument/2006/relationships/image" Target="../media/image113.png"/><Relationship Id="rId9" Type="http://schemas.openxmlformats.org/officeDocument/2006/relationships/oleObject" Target="../embeddings/oleObject11.bin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45.wdp"/><Relationship Id="rId7" Type="http://schemas.microsoft.com/office/2007/relationships/hdphoto" Target="../media/hdphoto1.wdp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46.wdp"/><Relationship Id="rId4" Type="http://schemas.openxmlformats.org/officeDocument/2006/relationships/image" Target="../media/image118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13" Type="http://schemas.microsoft.com/office/2007/relationships/hdphoto" Target="../media/hdphoto52.wdp"/><Relationship Id="rId18" Type="http://schemas.openxmlformats.org/officeDocument/2006/relationships/image" Target="../media/image5.png"/><Relationship Id="rId3" Type="http://schemas.microsoft.com/office/2007/relationships/hdphoto" Target="../media/hdphoto47.wdp"/><Relationship Id="rId7" Type="http://schemas.microsoft.com/office/2007/relationships/hdphoto" Target="../media/hdphoto49.wdp"/><Relationship Id="rId12" Type="http://schemas.openxmlformats.org/officeDocument/2006/relationships/image" Target="../media/image124.png"/><Relationship Id="rId17" Type="http://schemas.microsoft.com/office/2007/relationships/hdphoto" Target="../media/hdphoto54.wdp"/><Relationship Id="rId2" Type="http://schemas.openxmlformats.org/officeDocument/2006/relationships/image" Target="../media/image119.png"/><Relationship Id="rId16" Type="http://schemas.openxmlformats.org/officeDocument/2006/relationships/image" Target="../media/image1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11" Type="http://schemas.microsoft.com/office/2007/relationships/hdphoto" Target="../media/hdphoto51.wdp"/><Relationship Id="rId5" Type="http://schemas.microsoft.com/office/2007/relationships/hdphoto" Target="../media/hdphoto48.wdp"/><Relationship Id="rId15" Type="http://schemas.microsoft.com/office/2007/relationships/hdphoto" Target="../media/hdphoto53.wdp"/><Relationship Id="rId10" Type="http://schemas.openxmlformats.org/officeDocument/2006/relationships/image" Target="../media/image123.png"/><Relationship Id="rId19" Type="http://schemas.microsoft.com/office/2007/relationships/hdphoto" Target="../media/hdphoto1.wdp"/><Relationship Id="rId4" Type="http://schemas.openxmlformats.org/officeDocument/2006/relationships/image" Target="../media/image120.png"/><Relationship Id="rId9" Type="http://schemas.microsoft.com/office/2007/relationships/hdphoto" Target="../media/hdphoto50.wdp"/><Relationship Id="rId14" Type="http://schemas.openxmlformats.org/officeDocument/2006/relationships/image" Target="../media/image12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microsoft.com/office/2007/relationships/hdphoto" Target="../media/hdphoto55.wdp"/><Relationship Id="rId7" Type="http://schemas.microsoft.com/office/2007/relationships/hdphoto" Target="../media/hdphoto57.wdp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11" Type="http://schemas.microsoft.com/office/2007/relationships/hdphoto" Target="../media/hdphoto1.wdp"/><Relationship Id="rId5" Type="http://schemas.microsoft.com/office/2007/relationships/hdphoto" Target="../media/hdphoto56.wdp"/><Relationship Id="rId10" Type="http://schemas.openxmlformats.org/officeDocument/2006/relationships/image" Target="../media/image5.png"/><Relationship Id="rId4" Type="http://schemas.openxmlformats.org/officeDocument/2006/relationships/image" Target="../media/image128.png"/><Relationship Id="rId9" Type="http://schemas.openxmlformats.org/officeDocument/2006/relationships/image" Target="../media/image130.e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31.emf"/><Relationship Id="rId7" Type="http://schemas.microsoft.com/office/2007/relationships/hdphoto" Target="../media/hdphoto59.wdp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png"/><Relationship Id="rId11" Type="http://schemas.microsoft.com/office/2007/relationships/hdphoto" Target="../media/hdphoto1.wdp"/><Relationship Id="rId5" Type="http://schemas.microsoft.com/office/2007/relationships/hdphoto" Target="../media/hdphoto58.wdp"/><Relationship Id="rId10" Type="http://schemas.openxmlformats.org/officeDocument/2006/relationships/image" Target="../media/image5.png"/><Relationship Id="rId4" Type="http://schemas.openxmlformats.org/officeDocument/2006/relationships/image" Target="../media/image132.png"/><Relationship Id="rId9" Type="http://schemas.microsoft.com/office/2007/relationships/hdphoto" Target="../media/hdphoto60.wdp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35.emf"/><Relationship Id="rId7" Type="http://schemas.openxmlformats.org/officeDocument/2006/relationships/image" Target="../media/image137.e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36.emf"/><Relationship Id="rId4" Type="http://schemas.openxmlformats.org/officeDocument/2006/relationships/oleObject" Target="../embeddings/oleObject15.bin"/><Relationship Id="rId9" Type="http://schemas.microsoft.com/office/2007/relationships/hdphoto" Target="../media/hdphoto1.wdp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image" Target="../media/image138.emf"/><Relationship Id="rId7" Type="http://schemas.openxmlformats.org/officeDocument/2006/relationships/image" Target="../media/image140.e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9.bin"/><Relationship Id="rId11" Type="http://schemas.microsoft.com/office/2007/relationships/hdphoto" Target="../media/hdphoto1.wdp"/><Relationship Id="rId5" Type="http://schemas.openxmlformats.org/officeDocument/2006/relationships/image" Target="../media/image139.emf"/><Relationship Id="rId10" Type="http://schemas.openxmlformats.org/officeDocument/2006/relationships/image" Target="../media/image5.png"/><Relationship Id="rId4" Type="http://schemas.openxmlformats.org/officeDocument/2006/relationships/oleObject" Target="../embeddings/oleObject18.bin"/><Relationship Id="rId9" Type="http://schemas.openxmlformats.org/officeDocument/2006/relationships/image" Target="../media/image141.e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3389%2Ffgene.2020.00424" TargetMode="Externa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png"/><Relationship Id="rId13" Type="http://schemas.microsoft.com/office/2007/relationships/hdphoto" Target="../media/hdphoto1.wdp"/><Relationship Id="rId3" Type="http://schemas.microsoft.com/office/2007/relationships/hdphoto" Target="../media/hdphoto61.wdp"/><Relationship Id="rId7" Type="http://schemas.microsoft.com/office/2007/relationships/hdphoto" Target="../media/hdphoto63.wdp"/><Relationship Id="rId12" Type="http://schemas.openxmlformats.org/officeDocument/2006/relationships/image" Target="../media/image5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png"/><Relationship Id="rId11" Type="http://schemas.microsoft.com/office/2007/relationships/hdphoto" Target="../media/hdphoto65.wdp"/><Relationship Id="rId5" Type="http://schemas.microsoft.com/office/2007/relationships/hdphoto" Target="../media/hdphoto62.wdp"/><Relationship Id="rId10" Type="http://schemas.openxmlformats.org/officeDocument/2006/relationships/image" Target="../media/image146.png"/><Relationship Id="rId4" Type="http://schemas.openxmlformats.org/officeDocument/2006/relationships/image" Target="../media/image143.png"/><Relationship Id="rId9" Type="http://schemas.microsoft.com/office/2007/relationships/hdphoto" Target="../media/hdphoto64.wdp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152.emf"/><Relationship Id="rId3" Type="http://schemas.openxmlformats.org/officeDocument/2006/relationships/image" Target="../media/image147.emf"/><Relationship Id="rId7" Type="http://schemas.openxmlformats.org/officeDocument/2006/relationships/image" Target="../media/image149.emf"/><Relationship Id="rId12" Type="http://schemas.openxmlformats.org/officeDocument/2006/relationships/oleObject" Target="../embeddings/oleObject26.bin"/><Relationship Id="rId17" Type="http://schemas.microsoft.com/office/2007/relationships/hdphoto" Target="../media/hdphoto1.wdp"/><Relationship Id="rId2" Type="http://schemas.openxmlformats.org/officeDocument/2006/relationships/oleObject" Target="../embeddings/oleObject21.bin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151.emf"/><Relationship Id="rId5" Type="http://schemas.openxmlformats.org/officeDocument/2006/relationships/image" Target="../media/image148.emf"/><Relationship Id="rId15" Type="http://schemas.openxmlformats.org/officeDocument/2006/relationships/image" Target="../media/image153.e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150.emf"/><Relationship Id="rId14" Type="http://schemas.openxmlformats.org/officeDocument/2006/relationships/oleObject" Target="../embeddings/oleObject27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tif"/><Relationship Id="rId2" Type="http://schemas.openxmlformats.org/officeDocument/2006/relationships/image" Target="../media/image154.ti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56.tif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161.emf"/><Relationship Id="rId3" Type="http://schemas.microsoft.com/office/2007/relationships/hdphoto" Target="../media/hdphoto1.wdp"/><Relationship Id="rId7" Type="http://schemas.openxmlformats.org/officeDocument/2006/relationships/image" Target="../media/image158.emf"/><Relationship Id="rId12" Type="http://schemas.openxmlformats.org/officeDocument/2006/relationships/oleObject" Target="../embeddings/oleObject32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160.emf"/><Relationship Id="rId5" Type="http://schemas.openxmlformats.org/officeDocument/2006/relationships/image" Target="../media/image157.emf"/><Relationship Id="rId15" Type="http://schemas.openxmlformats.org/officeDocument/2006/relationships/image" Target="../media/image162.e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159.emf"/><Relationship Id="rId14" Type="http://schemas.openxmlformats.org/officeDocument/2006/relationships/oleObject" Target="../embeddings/oleObject33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emf"/><Relationship Id="rId2" Type="http://schemas.openxmlformats.org/officeDocument/2006/relationships/image" Target="../media/image163.em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165.emf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7" Type="http://schemas.openxmlformats.org/officeDocument/2006/relationships/image" Target="../media/image171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microsoft.com/office/2007/relationships/hdphoto" Target="../media/hdphoto6.wdp"/><Relationship Id="rId18" Type="http://schemas.openxmlformats.org/officeDocument/2006/relationships/image" Target="../media/image19.pn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16.png"/><Relationship Id="rId17" Type="http://schemas.microsoft.com/office/2007/relationships/hdphoto" Target="../media/hdphoto8.wdp"/><Relationship Id="rId2" Type="http://schemas.openxmlformats.org/officeDocument/2006/relationships/image" Target="../media/image5.png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15.png"/><Relationship Id="rId19" Type="http://schemas.microsoft.com/office/2007/relationships/hdphoto" Target="../media/hdphoto9.wdp"/><Relationship Id="rId4" Type="http://schemas.openxmlformats.org/officeDocument/2006/relationships/image" Target="../media/image12.png"/><Relationship Id="rId9" Type="http://schemas.microsoft.com/office/2007/relationships/hdphoto" Target="../media/hdphoto4.wdp"/><Relationship Id="rId1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9CB7E8-691D-3774-3C2B-685107DA65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9550"/>
            <a:ext cx="9144000" cy="2748932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2060"/>
                </a:solidFill>
              </a:rPr>
              <a:t>Yadav Wagley, </a:t>
            </a:r>
            <a:r>
              <a:rPr lang="en-US" sz="4800" b="1" dirty="0" err="1">
                <a:solidFill>
                  <a:srgbClr val="002060"/>
                </a:solidFill>
              </a:rPr>
              <a:t>Ph.D</a:t>
            </a:r>
            <a:br>
              <a:rPr lang="en-US" sz="4800" b="1" dirty="0">
                <a:solidFill>
                  <a:srgbClr val="002060"/>
                </a:solidFill>
              </a:rPr>
            </a:br>
            <a:r>
              <a:rPr lang="en-US" sz="4000" b="1" dirty="0">
                <a:solidFill>
                  <a:srgbClr val="002060"/>
                </a:solidFill>
              </a:rPr>
              <a:t>Research Investigator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856C8F-646F-1C21-527A-0B30F55BFA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372225" cy="13430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E93146-8BD9-BE55-D3C6-4545019F0E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29000"/>
            <a:ext cx="12192000" cy="345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003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2">
            <a:extLst>
              <a:ext uri="{FF2B5EF4-FFF2-40B4-BE49-F238E27FC236}">
                <a16:creationId xmlns:a16="http://schemas.microsoft.com/office/drawing/2014/main" id="{35E558DE-BF4A-1A5D-0A2E-B924B62D83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9994"/>
            <a:ext cx="1186397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Four of the causal genes bias MSC to alternative fates</a:t>
            </a:r>
          </a:p>
        </p:txBody>
      </p:sp>
      <p:pic>
        <p:nvPicPr>
          <p:cNvPr id="7" name="Picture 6" descr="A picture containing red, floor, photo&#10;&#10;Description generated with high confidence">
            <a:extLst>
              <a:ext uri="{FF2B5EF4-FFF2-40B4-BE49-F238E27FC236}">
                <a16:creationId xmlns:a16="http://schemas.microsoft.com/office/drawing/2014/main" id="{F60B8F6E-E555-0D9F-A47E-FD79953B8B3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837" y="4117644"/>
            <a:ext cx="2165130" cy="1623847"/>
          </a:xfrm>
          <a:prstGeom prst="rect">
            <a:avLst/>
          </a:prstGeom>
        </p:spPr>
      </p:pic>
      <p:pic>
        <p:nvPicPr>
          <p:cNvPr id="8" name="Picture 7" descr="A picture containing food, egg, sweet&#10;&#10;Description automatically generated">
            <a:extLst>
              <a:ext uri="{FF2B5EF4-FFF2-40B4-BE49-F238E27FC236}">
                <a16:creationId xmlns:a16="http://schemas.microsoft.com/office/drawing/2014/main" id="{FA099CE4-021B-F326-A4D6-67338C6262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9384" y="4117644"/>
            <a:ext cx="2198828" cy="1644826"/>
          </a:xfrm>
          <a:prstGeom prst="rect">
            <a:avLst/>
          </a:prstGeom>
        </p:spPr>
      </p:pic>
      <p:pic>
        <p:nvPicPr>
          <p:cNvPr id="10" name="Picture 9" descr="A picture containing dessert&#10;&#10;Description automatically generated">
            <a:extLst>
              <a:ext uri="{FF2B5EF4-FFF2-40B4-BE49-F238E27FC236}">
                <a16:creationId xmlns:a16="http://schemas.microsoft.com/office/drawing/2014/main" id="{0885E275-A294-5C17-41B3-1CD29193EC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152" y="4117644"/>
            <a:ext cx="2165130" cy="15989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99D12EA-6151-7BE6-1F2D-099A48CFD019}"/>
              </a:ext>
            </a:extLst>
          </p:cNvPr>
          <p:cNvSpPr txBox="1"/>
          <p:nvPr/>
        </p:nvSpPr>
        <p:spPr>
          <a:xfrm>
            <a:off x="683771" y="5734048"/>
            <a:ext cx="148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Chondrocyte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FA83191-7C6E-90BA-68C8-69D230D8E7E3}"/>
              </a:ext>
            </a:extLst>
          </p:cNvPr>
          <p:cNvSpPr txBox="1"/>
          <p:nvPr/>
        </p:nvSpPr>
        <p:spPr>
          <a:xfrm>
            <a:off x="5076784" y="5762470"/>
            <a:ext cx="148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Osteoblast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C40CEE-CC58-0563-533C-1D4943F75C5E}"/>
              </a:ext>
            </a:extLst>
          </p:cNvPr>
          <p:cNvSpPr txBox="1"/>
          <p:nvPr/>
        </p:nvSpPr>
        <p:spPr>
          <a:xfrm>
            <a:off x="9568482" y="5746813"/>
            <a:ext cx="148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Adipocyte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C35471-B425-B57F-5C2C-1CC60348F3C1}"/>
              </a:ext>
            </a:extLst>
          </p:cNvPr>
          <p:cNvSpPr txBox="1"/>
          <p:nvPr/>
        </p:nvSpPr>
        <p:spPr>
          <a:xfrm>
            <a:off x="9912112" y="788044"/>
            <a:ext cx="148617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7030A0"/>
                </a:solidFill>
              </a:rPr>
              <a:t>NAA50</a:t>
            </a:r>
            <a:br>
              <a:rPr lang="en-US" b="1" i="1" dirty="0">
                <a:solidFill>
                  <a:srgbClr val="7030A0"/>
                </a:solidFill>
              </a:rPr>
            </a:br>
            <a:r>
              <a:rPr lang="en-US" b="1" i="1" dirty="0">
                <a:solidFill>
                  <a:srgbClr val="7030A0"/>
                </a:solidFill>
              </a:rPr>
              <a:t>KARS</a:t>
            </a:r>
            <a:br>
              <a:rPr lang="en-US" b="1" i="1" dirty="0">
                <a:solidFill>
                  <a:srgbClr val="7030A0"/>
                </a:solidFill>
              </a:rPr>
            </a:br>
            <a:r>
              <a:rPr lang="en-US" b="1" i="1" dirty="0">
                <a:solidFill>
                  <a:srgbClr val="7030A0"/>
                </a:solidFill>
              </a:rPr>
              <a:t>TEAD4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46E7383-0C9C-0182-FC4E-154F38271B8C}"/>
              </a:ext>
            </a:extLst>
          </p:cNvPr>
          <p:cNvCxnSpPr>
            <a:cxnSpLocks/>
          </p:cNvCxnSpPr>
          <p:nvPr/>
        </p:nvCxnSpPr>
        <p:spPr>
          <a:xfrm flipH="1">
            <a:off x="2633932" y="2674171"/>
            <a:ext cx="2239905" cy="14434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3997D82-BB34-D1D9-D514-A329600D2CF0}"/>
              </a:ext>
            </a:extLst>
          </p:cNvPr>
          <p:cNvSpPr txBox="1"/>
          <p:nvPr/>
        </p:nvSpPr>
        <p:spPr>
          <a:xfrm>
            <a:off x="1450667" y="2630548"/>
            <a:ext cx="23509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</a:rPr>
              <a:t>miR-199a-5p MIMIC overexpression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56C8B6-2DA6-D741-5CFD-48A52682FAD9}"/>
              </a:ext>
            </a:extLst>
          </p:cNvPr>
          <p:cNvSpPr txBox="1"/>
          <p:nvPr/>
        </p:nvSpPr>
        <p:spPr>
          <a:xfrm>
            <a:off x="5213317" y="2578379"/>
            <a:ext cx="1486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MSC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637D60E-F760-B955-295D-80DE666ECE20}"/>
              </a:ext>
            </a:extLst>
          </p:cNvPr>
          <p:cNvSpPr txBox="1"/>
          <p:nvPr/>
        </p:nvSpPr>
        <p:spPr>
          <a:xfrm>
            <a:off x="8255930" y="2353549"/>
            <a:ext cx="232664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FF0000"/>
                </a:solidFill>
              </a:rPr>
              <a:t>ING3 knock-down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</a:rPr>
              <a:t>EPDR1 knock-down</a:t>
            </a:r>
            <a:br>
              <a:rPr lang="en-US" b="1" i="1" dirty="0">
                <a:solidFill>
                  <a:srgbClr val="FF0000"/>
                </a:solidFill>
              </a:rPr>
            </a:br>
            <a:r>
              <a:rPr lang="en-US" b="1" i="1" dirty="0">
                <a:solidFill>
                  <a:srgbClr val="FF0000"/>
                </a:solidFill>
              </a:rPr>
              <a:t>PRPF38A knock-down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5A82A58-CCC6-51DC-BBDF-7DA8BA7E377F}"/>
              </a:ext>
            </a:extLst>
          </p:cNvPr>
          <p:cNvSpPr txBox="1"/>
          <p:nvPr/>
        </p:nvSpPr>
        <p:spPr>
          <a:xfrm>
            <a:off x="8825397" y="1064694"/>
            <a:ext cx="1486170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?</a:t>
            </a:r>
          </a:p>
        </p:txBody>
      </p:sp>
      <p:pic>
        <p:nvPicPr>
          <p:cNvPr id="32" name="Picture 31" descr="A picture containing dirty&#10;&#10;Description automatically generated">
            <a:extLst>
              <a:ext uri="{FF2B5EF4-FFF2-40B4-BE49-F238E27FC236}">
                <a16:creationId xmlns:a16="http://schemas.microsoft.com/office/drawing/2014/main" id="{52224AD0-0B2B-F3D7-AE9E-B33BB5801D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917" y="606837"/>
            <a:ext cx="2581945" cy="1906985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622137D-49A3-1776-005B-879967DE90A9}"/>
              </a:ext>
            </a:extLst>
          </p:cNvPr>
          <p:cNvCxnSpPr>
            <a:cxnSpLocks/>
          </p:cNvCxnSpPr>
          <p:nvPr/>
        </p:nvCxnSpPr>
        <p:spPr>
          <a:xfrm>
            <a:off x="7078542" y="2578379"/>
            <a:ext cx="2239905" cy="14434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618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2240AF8-FE01-9022-657F-27998A57A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135" y="2909276"/>
            <a:ext cx="11193442" cy="10040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002060"/>
                </a:solidFill>
              </a:rPr>
              <a:t>RNA-sequencing of EPDR1 silenced </a:t>
            </a:r>
            <a:r>
              <a:rPr lang="en-US" b="1" dirty="0" err="1">
                <a:solidFill>
                  <a:srgbClr val="002060"/>
                </a:solidFill>
              </a:rPr>
              <a:t>hMSCs</a:t>
            </a:r>
            <a:r>
              <a:rPr lang="en-US" b="1" dirty="0">
                <a:solidFill>
                  <a:srgbClr val="002060"/>
                </a:solidFill>
              </a:rPr>
              <a:t> suggest major cellular changes</a:t>
            </a:r>
          </a:p>
          <a:p>
            <a:pPr algn="ctr"/>
            <a:endParaRPr lang="en-US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US" b="1" dirty="0">
              <a:solidFill>
                <a:srgbClr val="002060"/>
              </a:solidFill>
            </a:endParaRPr>
          </a:p>
          <a:p>
            <a:pPr algn="ctr"/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DB4434-4559-4B55-BDF9-4DCE55FAA5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313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E4E875A-D042-A4BC-19F1-7C895DA0F3F9}"/>
              </a:ext>
            </a:extLst>
          </p:cNvPr>
          <p:cNvCxnSpPr/>
          <p:nvPr/>
        </p:nvCxnSpPr>
        <p:spPr>
          <a:xfrm>
            <a:off x="3701649" y="3305059"/>
            <a:ext cx="649224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row: Down 5">
            <a:extLst>
              <a:ext uri="{FF2B5EF4-FFF2-40B4-BE49-F238E27FC236}">
                <a16:creationId xmlns:a16="http://schemas.microsoft.com/office/drawing/2014/main" id="{B40A2246-174E-C462-A472-62C96ED70289}"/>
              </a:ext>
            </a:extLst>
          </p:cNvPr>
          <p:cNvSpPr/>
          <p:nvPr/>
        </p:nvSpPr>
        <p:spPr>
          <a:xfrm>
            <a:off x="4486750" y="2859448"/>
            <a:ext cx="259130" cy="6380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5A840C6F-7958-5B74-926C-CFD80E80B627}"/>
              </a:ext>
            </a:extLst>
          </p:cNvPr>
          <p:cNvSpPr/>
          <p:nvPr/>
        </p:nvSpPr>
        <p:spPr>
          <a:xfrm>
            <a:off x="7283734" y="2859449"/>
            <a:ext cx="259130" cy="6380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B9162FB-B9AD-60D0-535F-9679FA83BC9E}"/>
              </a:ext>
            </a:extLst>
          </p:cNvPr>
          <p:cNvSpPr/>
          <p:nvPr/>
        </p:nvSpPr>
        <p:spPr>
          <a:xfrm>
            <a:off x="8732905" y="2858435"/>
            <a:ext cx="256032" cy="64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615DD670-E7B5-4D0D-8150-D4C92705EA40}"/>
              </a:ext>
            </a:extLst>
          </p:cNvPr>
          <p:cNvSpPr/>
          <p:nvPr/>
        </p:nvSpPr>
        <p:spPr>
          <a:xfrm>
            <a:off x="10105636" y="2858435"/>
            <a:ext cx="256032" cy="64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6AE4C23-82D8-D7EE-913E-B310F90DD8EC}"/>
              </a:ext>
            </a:extLst>
          </p:cNvPr>
          <p:cNvCxnSpPr/>
          <p:nvPr/>
        </p:nvCxnSpPr>
        <p:spPr>
          <a:xfrm>
            <a:off x="3701649" y="2984426"/>
            <a:ext cx="649224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AD147D8-8355-1DC6-013C-08AF5355287C}"/>
              </a:ext>
            </a:extLst>
          </p:cNvPr>
          <p:cNvSpPr txBox="1"/>
          <p:nvPr/>
        </p:nvSpPr>
        <p:spPr>
          <a:xfrm>
            <a:off x="2374665" y="2758838"/>
            <a:ext cx="14093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Control siRNA</a:t>
            </a:r>
          </a:p>
          <a:p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EPDR1 siRNA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CB1915-DF81-2798-F91F-8C06F185180E}"/>
              </a:ext>
            </a:extLst>
          </p:cNvPr>
          <p:cNvSpPr txBox="1"/>
          <p:nvPr/>
        </p:nvSpPr>
        <p:spPr>
          <a:xfrm>
            <a:off x="1035868" y="3557811"/>
            <a:ext cx="1245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Day (-1)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seeding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1F3410-CDC2-2F6B-EFE0-FB1B72D2AB6E}"/>
              </a:ext>
            </a:extLst>
          </p:cNvPr>
          <p:cNvSpPr txBox="1"/>
          <p:nvPr/>
        </p:nvSpPr>
        <p:spPr>
          <a:xfrm>
            <a:off x="2374188" y="3556645"/>
            <a:ext cx="156235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Day (0)</a:t>
            </a:r>
            <a:b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siRNA transfection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5C483F-6F79-B094-B83D-B026A3B22345}"/>
              </a:ext>
            </a:extLst>
          </p:cNvPr>
          <p:cNvSpPr txBox="1"/>
          <p:nvPr/>
        </p:nvSpPr>
        <p:spPr>
          <a:xfrm>
            <a:off x="4268303" y="3557811"/>
            <a:ext cx="696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Day (1)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8860CB86-D4C8-C0C2-9917-A4E3BE48A23A}"/>
              </a:ext>
            </a:extLst>
          </p:cNvPr>
          <p:cNvSpPr/>
          <p:nvPr/>
        </p:nvSpPr>
        <p:spPr>
          <a:xfrm>
            <a:off x="5807389" y="2859448"/>
            <a:ext cx="259130" cy="6380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B0C28E-34A8-FFCB-F1DD-323169933B99}"/>
              </a:ext>
            </a:extLst>
          </p:cNvPr>
          <p:cNvSpPr txBox="1"/>
          <p:nvPr/>
        </p:nvSpPr>
        <p:spPr>
          <a:xfrm>
            <a:off x="5358874" y="3557811"/>
            <a:ext cx="121219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Day (2)</a:t>
            </a:r>
            <a:b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stimulate with</a:t>
            </a:r>
            <a:b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BMP2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C09F1EA-5134-21D2-52C8-7CBD552CC21D}"/>
              </a:ext>
            </a:extLst>
          </p:cNvPr>
          <p:cNvSpPr txBox="1"/>
          <p:nvPr/>
        </p:nvSpPr>
        <p:spPr>
          <a:xfrm>
            <a:off x="7065287" y="3557811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Day (3)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99BAFE-46D9-2D78-1720-34F124A7EA97}"/>
              </a:ext>
            </a:extLst>
          </p:cNvPr>
          <p:cNvCxnSpPr/>
          <p:nvPr/>
        </p:nvCxnSpPr>
        <p:spPr>
          <a:xfrm>
            <a:off x="5882829" y="2608925"/>
            <a:ext cx="438912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0AAFE9B-582A-D2B1-DAF5-E558D585C9FB}"/>
              </a:ext>
            </a:extLst>
          </p:cNvPr>
          <p:cNvSpPr txBox="1"/>
          <p:nvPr/>
        </p:nvSpPr>
        <p:spPr>
          <a:xfrm>
            <a:off x="7174768" y="2337874"/>
            <a:ext cx="2754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Serum-free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Osteopermissive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Media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30A3C3E-36E9-6D28-7F1F-697024905234}"/>
              </a:ext>
            </a:extLst>
          </p:cNvPr>
          <p:cNvSpPr txBox="1"/>
          <p:nvPr/>
        </p:nvSpPr>
        <p:spPr>
          <a:xfrm>
            <a:off x="8554417" y="3557811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Day (4)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3DDC666-D94D-B5C6-B355-2D35C97CC553}"/>
              </a:ext>
            </a:extLst>
          </p:cNvPr>
          <p:cNvSpPr txBox="1"/>
          <p:nvPr/>
        </p:nvSpPr>
        <p:spPr>
          <a:xfrm>
            <a:off x="9385391" y="3557811"/>
            <a:ext cx="177074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Day (5)</a:t>
            </a:r>
            <a:b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bulk RNA sequencing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0125E13-0FCF-00D1-B76A-13ED6B12A7E6}"/>
              </a:ext>
            </a:extLst>
          </p:cNvPr>
          <p:cNvGrpSpPr/>
          <p:nvPr/>
        </p:nvGrpSpPr>
        <p:grpSpPr>
          <a:xfrm>
            <a:off x="935989" y="2837827"/>
            <a:ext cx="1293329" cy="645169"/>
            <a:chOff x="118221" y="3106415"/>
            <a:chExt cx="1880715" cy="645169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A34641B-F9B1-DFD2-9049-161100139224}"/>
                </a:ext>
              </a:extLst>
            </p:cNvPr>
            <p:cNvSpPr/>
            <p:nvPr/>
          </p:nvSpPr>
          <p:spPr>
            <a:xfrm>
              <a:off x="118221" y="3106415"/>
              <a:ext cx="1880715" cy="645169"/>
            </a:xfrm>
            <a:prstGeom prst="ellipse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A2C8D83-88DA-B7E2-73F1-9BCC9D0B1504}"/>
                </a:ext>
              </a:extLst>
            </p:cNvPr>
            <p:cNvSpPr/>
            <p:nvPr/>
          </p:nvSpPr>
          <p:spPr>
            <a:xfrm>
              <a:off x="960265" y="3244011"/>
              <a:ext cx="650886" cy="382034"/>
            </a:xfrm>
            <a:prstGeom prst="ellipse">
              <a:avLst/>
            </a:prstGeom>
            <a:solidFill>
              <a:srgbClr val="29282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32" name="Text Box 202">
            <a:extLst>
              <a:ext uri="{FF2B5EF4-FFF2-40B4-BE49-F238E27FC236}">
                <a16:creationId xmlns:a16="http://schemas.microsoft.com/office/drawing/2014/main" id="{A99C68EB-F911-1344-C636-5C9232272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9994"/>
            <a:ext cx="1186397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Experimental Outline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9FA555B-CEE5-0664-CE0D-C4251F5803CB}"/>
              </a:ext>
            </a:extLst>
          </p:cNvPr>
          <p:cNvSpPr txBox="1"/>
          <p:nvPr/>
        </p:nvSpPr>
        <p:spPr>
          <a:xfrm>
            <a:off x="87115" y="2175269"/>
            <a:ext cx="259558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independent donors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D69484-2C42-A9DB-6787-0337EC56BE18}"/>
              </a:ext>
            </a:extLst>
          </p:cNvPr>
          <p:cNvSpPr txBox="1"/>
          <p:nvPr/>
        </p:nvSpPr>
        <p:spPr>
          <a:xfrm>
            <a:off x="9295629" y="4469971"/>
            <a:ext cx="277511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Ctrl siRNA-Ctrl</a:t>
            </a:r>
          </a:p>
          <a:p>
            <a:pPr marL="342900" indent="-342900"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Ctrl siRNA-BMP2</a:t>
            </a:r>
          </a:p>
          <a:p>
            <a:pPr marL="342900" indent="-342900"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EPDR1 siRNA-Ctrl</a:t>
            </a:r>
          </a:p>
          <a:p>
            <a:pPr marL="342900" indent="-342900">
              <a:buAutoNum type="arabicPeriod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EPDR1 siRNA-BMP2</a:t>
            </a:r>
          </a:p>
        </p:txBody>
      </p:sp>
    </p:spTree>
    <p:extLst>
      <p:ext uri="{BB962C8B-B14F-4D97-AF65-F5344CB8AC3E}">
        <p14:creationId xmlns:p14="http://schemas.microsoft.com/office/powerpoint/2010/main" val="718789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Chart, scatter chart&#10;&#10;Description automatically generated">
            <a:extLst>
              <a:ext uri="{FF2B5EF4-FFF2-40B4-BE49-F238E27FC236}">
                <a16:creationId xmlns:a16="http://schemas.microsoft.com/office/drawing/2014/main" id="{5F4B9BE2-BE8D-8A7A-A4C1-6E371CB850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216" y="2918951"/>
            <a:ext cx="5585287" cy="363302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0AAFD70D-20F5-843F-A821-D687F09AA842}"/>
              </a:ext>
            </a:extLst>
          </p:cNvPr>
          <p:cNvSpPr/>
          <p:nvPr/>
        </p:nvSpPr>
        <p:spPr bwMode="auto">
          <a:xfrm>
            <a:off x="6670068" y="1834211"/>
            <a:ext cx="1226545" cy="571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2326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rrow: Up 5">
            <a:extLst>
              <a:ext uri="{FF2B5EF4-FFF2-40B4-BE49-F238E27FC236}">
                <a16:creationId xmlns:a16="http://schemas.microsoft.com/office/drawing/2014/main" id="{9E6B7FE2-C8BB-2F8F-1B69-F0E77040EA67}"/>
              </a:ext>
            </a:extLst>
          </p:cNvPr>
          <p:cNvSpPr/>
          <p:nvPr/>
        </p:nvSpPr>
        <p:spPr bwMode="auto">
          <a:xfrm>
            <a:off x="1230500" y="1192874"/>
            <a:ext cx="566096" cy="616604"/>
          </a:xfrm>
          <a:prstGeom prst="upArrow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74CD79AD-BB05-4447-2A39-23AF1A691C30}"/>
              </a:ext>
            </a:extLst>
          </p:cNvPr>
          <p:cNvSpPr/>
          <p:nvPr/>
        </p:nvSpPr>
        <p:spPr bwMode="auto">
          <a:xfrm flipV="1">
            <a:off x="1230500" y="2434382"/>
            <a:ext cx="566096" cy="616604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Arrow: Up 5">
            <a:extLst>
              <a:ext uri="{FF2B5EF4-FFF2-40B4-BE49-F238E27FC236}">
                <a16:creationId xmlns:a16="http://schemas.microsoft.com/office/drawing/2014/main" id="{725AF8ED-4E3E-23A3-A32B-A0FF66D45221}"/>
              </a:ext>
            </a:extLst>
          </p:cNvPr>
          <p:cNvSpPr/>
          <p:nvPr/>
        </p:nvSpPr>
        <p:spPr bwMode="auto">
          <a:xfrm>
            <a:off x="6981726" y="1192874"/>
            <a:ext cx="566096" cy="616604"/>
          </a:xfrm>
          <a:prstGeom prst="upArrow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rrow: Up 5">
            <a:extLst>
              <a:ext uri="{FF2B5EF4-FFF2-40B4-BE49-F238E27FC236}">
                <a16:creationId xmlns:a16="http://schemas.microsoft.com/office/drawing/2014/main" id="{F58703F7-14B9-4E64-2C54-5D1B271BE501}"/>
              </a:ext>
            </a:extLst>
          </p:cNvPr>
          <p:cNvSpPr/>
          <p:nvPr/>
        </p:nvSpPr>
        <p:spPr bwMode="auto">
          <a:xfrm flipV="1">
            <a:off x="6981726" y="2434382"/>
            <a:ext cx="566096" cy="616604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1AFB32-AC3F-1B06-6D7D-EA3A101034A4}"/>
              </a:ext>
            </a:extLst>
          </p:cNvPr>
          <p:cNvSpPr txBox="1"/>
          <p:nvPr/>
        </p:nvSpPr>
        <p:spPr>
          <a:xfrm>
            <a:off x="1184347" y="146531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1888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DEA533-0AD2-7E03-1C0E-D70F432FD36C}"/>
              </a:ext>
            </a:extLst>
          </p:cNvPr>
          <p:cNvSpPr txBox="1"/>
          <p:nvPr/>
        </p:nvSpPr>
        <p:spPr>
          <a:xfrm>
            <a:off x="1209023" y="250922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1973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DB5F7F-18BD-863E-B7BE-63CDCCC15E5D}"/>
              </a:ext>
            </a:extLst>
          </p:cNvPr>
          <p:cNvSpPr txBox="1"/>
          <p:nvPr/>
        </p:nvSpPr>
        <p:spPr>
          <a:xfrm>
            <a:off x="6931840" y="1451649"/>
            <a:ext cx="628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1166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6CDEF1-28F5-D64D-EA3E-8390CDA4EE6E}"/>
              </a:ext>
            </a:extLst>
          </p:cNvPr>
          <p:cNvSpPr txBox="1"/>
          <p:nvPr/>
        </p:nvSpPr>
        <p:spPr>
          <a:xfrm>
            <a:off x="6931840" y="2505198"/>
            <a:ext cx="628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1160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54A9A86-87F9-908F-47E8-C5761A66C525}"/>
              </a:ext>
            </a:extLst>
          </p:cNvPr>
          <p:cNvSpPr/>
          <p:nvPr/>
        </p:nvSpPr>
        <p:spPr bwMode="auto">
          <a:xfrm>
            <a:off x="911772" y="1834211"/>
            <a:ext cx="1240690" cy="571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3861</a:t>
            </a:r>
          </a:p>
        </p:txBody>
      </p:sp>
      <p:sp>
        <p:nvSpPr>
          <p:cNvPr id="14" name="Arrow: Up 5">
            <a:extLst>
              <a:ext uri="{FF2B5EF4-FFF2-40B4-BE49-F238E27FC236}">
                <a16:creationId xmlns:a16="http://schemas.microsoft.com/office/drawing/2014/main" id="{4F3599B7-9DD5-2C24-8679-0F1DF911FADC}"/>
              </a:ext>
            </a:extLst>
          </p:cNvPr>
          <p:cNvSpPr/>
          <p:nvPr/>
        </p:nvSpPr>
        <p:spPr bwMode="auto">
          <a:xfrm>
            <a:off x="4053544" y="1190537"/>
            <a:ext cx="566096" cy="616604"/>
          </a:xfrm>
          <a:prstGeom prst="upArrow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rrow: Up 14">
            <a:extLst>
              <a:ext uri="{FF2B5EF4-FFF2-40B4-BE49-F238E27FC236}">
                <a16:creationId xmlns:a16="http://schemas.microsoft.com/office/drawing/2014/main" id="{54B5AFCD-7938-524A-F7AB-2554B5510C2F}"/>
              </a:ext>
            </a:extLst>
          </p:cNvPr>
          <p:cNvSpPr/>
          <p:nvPr/>
        </p:nvSpPr>
        <p:spPr bwMode="auto">
          <a:xfrm flipV="1">
            <a:off x="4053544" y="2432045"/>
            <a:ext cx="566096" cy="616604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C4E3D5-DA15-BF1A-B7D4-61F1736A6B30}"/>
              </a:ext>
            </a:extLst>
          </p:cNvPr>
          <p:cNvSpPr txBox="1"/>
          <p:nvPr/>
        </p:nvSpPr>
        <p:spPr>
          <a:xfrm>
            <a:off x="4007391" y="1462981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1528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75EC3F-BAFE-3087-0B1A-9B1EAF3E43F1}"/>
              </a:ext>
            </a:extLst>
          </p:cNvPr>
          <p:cNvSpPr txBox="1"/>
          <p:nvPr/>
        </p:nvSpPr>
        <p:spPr>
          <a:xfrm>
            <a:off x="4032067" y="2506891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1216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F9A40C3-8DD9-C728-ED7F-00A8B03DB1ED}"/>
              </a:ext>
            </a:extLst>
          </p:cNvPr>
          <p:cNvSpPr/>
          <p:nvPr/>
        </p:nvSpPr>
        <p:spPr bwMode="auto">
          <a:xfrm>
            <a:off x="3734816" y="1831874"/>
            <a:ext cx="1240690" cy="571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2744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170D248-7C06-4F40-6F82-464BE4F4CAB1}"/>
              </a:ext>
            </a:extLst>
          </p:cNvPr>
          <p:cNvSpPr/>
          <p:nvPr/>
        </p:nvSpPr>
        <p:spPr bwMode="auto">
          <a:xfrm>
            <a:off x="9577430" y="1834211"/>
            <a:ext cx="1226545" cy="571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2347</a:t>
            </a:r>
          </a:p>
        </p:txBody>
      </p:sp>
      <p:sp>
        <p:nvSpPr>
          <p:cNvPr id="20" name="Arrow: Up 5">
            <a:extLst>
              <a:ext uri="{FF2B5EF4-FFF2-40B4-BE49-F238E27FC236}">
                <a16:creationId xmlns:a16="http://schemas.microsoft.com/office/drawing/2014/main" id="{C8DE41D9-627B-A2FE-EC0D-39002DE60E65}"/>
              </a:ext>
            </a:extLst>
          </p:cNvPr>
          <p:cNvSpPr/>
          <p:nvPr/>
        </p:nvSpPr>
        <p:spPr bwMode="auto">
          <a:xfrm>
            <a:off x="9889088" y="1192874"/>
            <a:ext cx="566096" cy="616604"/>
          </a:xfrm>
          <a:prstGeom prst="upArrow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Arrow: Up 5">
            <a:extLst>
              <a:ext uri="{FF2B5EF4-FFF2-40B4-BE49-F238E27FC236}">
                <a16:creationId xmlns:a16="http://schemas.microsoft.com/office/drawing/2014/main" id="{509253F6-CF76-7493-6EF8-FF42BF17F8D1}"/>
              </a:ext>
            </a:extLst>
          </p:cNvPr>
          <p:cNvSpPr/>
          <p:nvPr/>
        </p:nvSpPr>
        <p:spPr bwMode="auto">
          <a:xfrm flipV="1">
            <a:off x="9889088" y="2434382"/>
            <a:ext cx="566096" cy="616604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10E3546-C27E-0B6E-5B19-272D1851A642}"/>
              </a:ext>
            </a:extLst>
          </p:cNvPr>
          <p:cNvSpPr txBox="1"/>
          <p:nvPr/>
        </p:nvSpPr>
        <p:spPr>
          <a:xfrm>
            <a:off x="9845764" y="1451649"/>
            <a:ext cx="628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1167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1E23C22-6BF1-2A84-0B5D-C50FFF547B0D}"/>
              </a:ext>
            </a:extLst>
          </p:cNvPr>
          <p:cNvSpPr txBox="1"/>
          <p:nvPr/>
        </p:nvSpPr>
        <p:spPr>
          <a:xfrm>
            <a:off x="9845764" y="2505198"/>
            <a:ext cx="628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1180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5DAD31-4438-9912-8A6F-7A826D67D3B0}"/>
              </a:ext>
            </a:extLst>
          </p:cNvPr>
          <p:cNvSpPr txBox="1"/>
          <p:nvPr/>
        </p:nvSpPr>
        <p:spPr>
          <a:xfrm>
            <a:off x="203138" y="417622"/>
            <a:ext cx="2657958" cy="58477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BMP2_Ctrl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Ctrl_Ctrl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siRNA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6E767E-356D-9B6D-0DAD-6862A5A355CA}"/>
              </a:ext>
            </a:extLst>
          </p:cNvPr>
          <p:cNvSpPr txBox="1"/>
          <p:nvPr/>
        </p:nvSpPr>
        <p:spPr>
          <a:xfrm>
            <a:off x="3145233" y="417622"/>
            <a:ext cx="2657958" cy="58477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BMP2_EPDR1 </a:t>
            </a:r>
            <a:r>
              <a:rPr lang="en-US" sz="1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Ctrl_EPDR1 siRNA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F229A0-1269-9AA3-9819-A9B398F76FDC}"/>
              </a:ext>
            </a:extLst>
          </p:cNvPr>
          <p:cNvSpPr txBox="1"/>
          <p:nvPr/>
        </p:nvSpPr>
        <p:spPr>
          <a:xfrm>
            <a:off x="5935795" y="417622"/>
            <a:ext cx="2657958" cy="58477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Ctrl_EPDR1 </a:t>
            </a:r>
            <a:r>
              <a:rPr lang="en-US" sz="1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vs </a:t>
            </a:r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Ctrl_Ctrl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 siRNA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600366-8456-8712-8E85-79C52DE800DD}"/>
              </a:ext>
            </a:extLst>
          </p:cNvPr>
          <p:cNvSpPr txBox="1"/>
          <p:nvPr/>
        </p:nvSpPr>
        <p:spPr>
          <a:xfrm>
            <a:off x="8889511" y="417621"/>
            <a:ext cx="2657958" cy="58477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BMP2_EPDR1 </a:t>
            </a:r>
            <a:r>
              <a:rPr lang="en-US" sz="1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vs BMP2_Ctrl siRNA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6FE400-3258-59DC-9C1F-69586F3BF2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419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9125FFB-5B98-324A-4B8C-5B111955F6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153476"/>
              </p:ext>
            </p:extLst>
          </p:nvPr>
        </p:nvGraphicFramePr>
        <p:xfrm>
          <a:off x="431574" y="1208881"/>
          <a:ext cx="7197725" cy="444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7198366" imgH="4440486" progId="Prism8.Document">
                  <p:embed/>
                </p:oleObj>
              </mc:Choice>
              <mc:Fallback>
                <p:oleObj name="Prism 8" r:id="rId2" imgW="7198366" imgH="4440486" progId="Prism8.Document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41CA64A7-4AD3-FB3D-56FE-08C7045377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31574" y="1208881"/>
                        <a:ext cx="7197725" cy="4440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7387541F-CC60-FCD1-4E26-B2816DFE06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524A5B-175C-38DD-0FF7-1072B36E1357}"/>
              </a:ext>
            </a:extLst>
          </p:cNvPr>
          <p:cNvSpPr txBox="1"/>
          <p:nvPr/>
        </p:nvSpPr>
        <p:spPr>
          <a:xfrm>
            <a:off x="2653116" y="944980"/>
            <a:ext cx="3965906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BMP2_Ctrl </a:t>
            </a:r>
            <a:r>
              <a:rPr lang="en-US" sz="16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sz="16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Ctrl_Ctrl</a:t>
            </a: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siRNA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A21D8D-A81D-DFAF-4E60-A173AAB09021}"/>
              </a:ext>
            </a:extLst>
          </p:cNvPr>
          <p:cNvSpPr txBox="1"/>
          <p:nvPr/>
        </p:nvSpPr>
        <p:spPr>
          <a:xfrm>
            <a:off x="3270881" y="4820294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45/157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B96B18-E9E2-BFC8-E53A-6B7C225D1171}"/>
              </a:ext>
            </a:extLst>
          </p:cNvPr>
          <p:cNvSpPr txBox="1"/>
          <p:nvPr/>
        </p:nvSpPr>
        <p:spPr>
          <a:xfrm>
            <a:off x="3398789" y="4454042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14/32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1C18B8-F655-7619-172D-29B98E78CD2C}"/>
              </a:ext>
            </a:extLst>
          </p:cNvPr>
          <p:cNvSpPr txBox="1"/>
          <p:nvPr/>
        </p:nvSpPr>
        <p:spPr>
          <a:xfrm>
            <a:off x="3494038" y="4087790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33/92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E4EBD3-1D82-1145-2E8B-85923782FB2E}"/>
              </a:ext>
            </a:extLst>
          </p:cNvPr>
          <p:cNvSpPr txBox="1"/>
          <p:nvPr/>
        </p:nvSpPr>
        <p:spPr>
          <a:xfrm>
            <a:off x="4259038" y="3721538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35/158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5CE448-646C-7582-E731-94CCE96931F2}"/>
              </a:ext>
            </a:extLst>
          </p:cNvPr>
          <p:cNvSpPr txBox="1"/>
          <p:nvPr/>
        </p:nvSpPr>
        <p:spPr>
          <a:xfrm>
            <a:off x="4403271" y="3355286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53/194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ECF464-60BE-847E-E35A-2EAA6EB5B683}"/>
              </a:ext>
            </a:extLst>
          </p:cNvPr>
          <p:cNvSpPr txBox="1"/>
          <p:nvPr/>
        </p:nvSpPr>
        <p:spPr>
          <a:xfrm>
            <a:off x="4735285" y="3004660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25/105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DBAB16-4AA8-ABBE-D0DD-53A402FA84A7}"/>
              </a:ext>
            </a:extLst>
          </p:cNvPr>
          <p:cNvSpPr txBox="1"/>
          <p:nvPr/>
        </p:nvSpPr>
        <p:spPr>
          <a:xfrm>
            <a:off x="4953001" y="2638408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49/158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1BABD8-7291-EEAB-48F2-26E516830027}"/>
              </a:ext>
            </a:extLst>
          </p:cNvPr>
          <p:cNvSpPr txBox="1"/>
          <p:nvPr/>
        </p:nvSpPr>
        <p:spPr>
          <a:xfrm>
            <a:off x="5383125" y="2279618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63/244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79D7CD-8433-40DD-9C86-F007065599EC}"/>
              </a:ext>
            </a:extLst>
          </p:cNvPr>
          <p:cNvSpPr txBox="1"/>
          <p:nvPr/>
        </p:nvSpPr>
        <p:spPr>
          <a:xfrm>
            <a:off x="5475378" y="1921530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45/157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E602EF-58A6-B48C-A8A4-C679DF159AAC}"/>
              </a:ext>
            </a:extLst>
          </p:cNvPr>
          <p:cNvSpPr txBox="1"/>
          <p:nvPr/>
        </p:nvSpPr>
        <p:spPr>
          <a:xfrm>
            <a:off x="6316850" y="1547435"/>
            <a:ext cx="909233" cy="307777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70/500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BFC59A-B6D4-06B7-6A68-6E5A0B8F7DB8}"/>
              </a:ext>
            </a:extLst>
          </p:cNvPr>
          <p:cNvSpPr txBox="1"/>
          <p:nvPr/>
        </p:nvSpPr>
        <p:spPr>
          <a:xfrm>
            <a:off x="8156121" y="916493"/>
            <a:ext cx="3023699" cy="584775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BMP2_EPDR1 </a:t>
            </a:r>
            <a:r>
              <a:rPr lang="en-US" sz="16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Ctrl_EPDR1 siRNA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53A2DD-876D-FDDE-7907-F4C004B5735C}"/>
              </a:ext>
            </a:extLst>
          </p:cNvPr>
          <p:cNvSpPr txBox="1"/>
          <p:nvPr/>
        </p:nvSpPr>
        <p:spPr>
          <a:xfrm>
            <a:off x="3948654" y="5479841"/>
            <a:ext cx="2527097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value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A2FFC7-50BE-FDE5-DD2D-19FDAF4AF160}"/>
              </a:ext>
            </a:extLst>
          </p:cNvPr>
          <p:cNvSpPr txBox="1"/>
          <p:nvPr/>
        </p:nvSpPr>
        <p:spPr>
          <a:xfrm>
            <a:off x="8156119" y="2257325"/>
            <a:ext cx="3023699" cy="954107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FDR &gt;0.05</a:t>
            </a:r>
            <a:b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for all the GO biological processes shown on the left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8ABABD8F-6E60-6357-58AD-B7ED16255749}"/>
              </a:ext>
            </a:extLst>
          </p:cNvPr>
          <p:cNvSpPr/>
          <p:nvPr/>
        </p:nvSpPr>
        <p:spPr>
          <a:xfrm>
            <a:off x="9539952" y="1577966"/>
            <a:ext cx="256032" cy="64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7659189-A804-EE9B-6E4B-43BD2765AFD7}"/>
              </a:ext>
            </a:extLst>
          </p:cNvPr>
          <p:cNvSpPr/>
          <p:nvPr/>
        </p:nvSpPr>
        <p:spPr>
          <a:xfrm>
            <a:off x="190682" y="1859974"/>
            <a:ext cx="3208107" cy="38492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91C2336-0B99-FC0D-F861-833C649086F0}"/>
              </a:ext>
            </a:extLst>
          </p:cNvPr>
          <p:cNvSpPr/>
          <p:nvPr/>
        </p:nvSpPr>
        <p:spPr>
          <a:xfrm>
            <a:off x="190681" y="2588953"/>
            <a:ext cx="3208107" cy="38492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D6ABA87-0691-B28D-1A2C-6D1D3C485485}"/>
              </a:ext>
            </a:extLst>
          </p:cNvPr>
          <p:cNvSpPr/>
          <p:nvPr/>
        </p:nvSpPr>
        <p:spPr>
          <a:xfrm>
            <a:off x="190680" y="3650132"/>
            <a:ext cx="3208107" cy="38492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8DEEEA4-2ADE-570E-3DB2-B0184933C49F}"/>
              </a:ext>
            </a:extLst>
          </p:cNvPr>
          <p:cNvSpPr/>
          <p:nvPr/>
        </p:nvSpPr>
        <p:spPr>
          <a:xfrm>
            <a:off x="190680" y="3003276"/>
            <a:ext cx="3208107" cy="38492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72C31CD-0E1F-4D4C-7AAC-57D38F21BE86}"/>
              </a:ext>
            </a:extLst>
          </p:cNvPr>
          <p:cNvSpPr/>
          <p:nvPr/>
        </p:nvSpPr>
        <p:spPr>
          <a:xfrm>
            <a:off x="190679" y="4769495"/>
            <a:ext cx="3208107" cy="38492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13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DFE38C9-DE22-BBF7-5455-F8087C1B8C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6000"/>
              </p:ext>
            </p:extLst>
          </p:nvPr>
        </p:nvGraphicFramePr>
        <p:xfrm>
          <a:off x="247972" y="683237"/>
          <a:ext cx="11463345" cy="55738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22812">
                  <a:extLst>
                    <a:ext uri="{9D8B030D-6E8A-4147-A177-3AD203B41FA5}">
                      <a16:colId xmlns:a16="http://schemas.microsoft.com/office/drawing/2014/main" val="3576987602"/>
                    </a:ext>
                  </a:extLst>
                </a:gridCol>
                <a:gridCol w="335902">
                  <a:extLst>
                    <a:ext uri="{9D8B030D-6E8A-4147-A177-3AD203B41FA5}">
                      <a16:colId xmlns:a16="http://schemas.microsoft.com/office/drawing/2014/main" val="534214205"/>
                    </a:ext>
                  </a:extLst>
                </a:gridCol>
                <a:gridCol w="307910">
                  <a:extLst>
                    <a:ext uri="{9D8B030D-6E8A-4147-A177-3AD203B41FA5}">
                      <a16:colId xmlns:a16="http://schemas.microsoft.com/office/drawing/2014/main" val="1295657738"/>
                    </a:ext>
                  </a:extLst>
                </a:gridCol>
                <a:gridCol w="690465">
                  <a:extLst>
                    <a:ext uri="{9D8B030D-6E8A-4147-A177-3AD203B41FA5}">
                      <a16:colId xmlns:a16="http://schemas.microsoft.com/office/drawing/2014/main" val="2249189247"/>
                    </a:ext>
                  </a:extLst>
                </a:gridCol>
                <a:gridCol w="802433">
                  <a:extLst>
                    <a:ext uri="{9D8B030D-6E8A-4147-A177-3AD203B41FA5}">
                      <a16:colId xmlns:a16="http://schemas.microsoft.com/office/drawing/2014/main" val="3612486450"/>
                    </a:ext>
                  </a:extLst>
                </a:gridCol>
                <a:gridCol w="765110">
                  <a:extLst>
                    <a:ext uri="{9D8B030D-6E8A-4147-A177-3AD203B41FA5}">
                      <a16:colId xmlns:a16="http://schemas.microsoft.com/office/drawing/2014/main" val="1214009372"/>
                    </a:ext>
                  </a:extLst>
                </a:gridCol>
                <a:gridCol w="1691688">
                  <a:extLst>
                    <a:ext uri="{9D8B030D-6E8A-4147-A177-3AD203B41FA5}">
                      <a16:colId xmlns:a16="http://schemas.microsoft.com/office/drawing/2014/main" val="1020895001"/>
                    </a:ext>
                  </a:extLst>
                </a:gridCol>
                <a:gridCol w="588936">
                  <a:extLst>
                    <a:ext uri="{9D8B030D-6E8A-4147-A177-3AD203B41FA5}">
                      <a16:colId xmlns:a16="http://schemas.microsoft.com/office/drawing/2014/main" val="2139969321"/>
                    </a:ext>
                  </a:extLst>
                </a:gridCol>
                <a:gridCol w="434584">
                  <a:extLst>
                    <a:ext uri="{9D8B030D-6E8A-4147-A177-3AD203B41FA5}">
                      <a16:colId xmlns:a16="http://schemas.microsoft.com/office/drawing/2014/main" val="3522903006"/>
                    </a:ext>
                  </a:extLst>
                </a:gridCol>
                <a:gridCol w="849086">
                  <a:extLst>
                    <a:ext uri="{9D8B030D-6E8A-4147-A177-3AD203B41FA5}">
                      <a16:colId xmlns:a16="http://schemas.microsoft.com/office/drawing/2014/main" val="3030802143"/>
                    </a:ext>
                  </a:extLst>
                </a:gridCol>
                <a:gridCol w="1074419">
                  <a:extLst>
                    <a:ext uri="{9D8B030D-6E8A-4147-A177-3AD203B41FA5}">
                      <a16:colId xmlns:a16="http://schemas.microsoft.com/office/drawing/2014/main" val="2722526787"/>
                    </a:ext>
                  </a:extLst>
                </a:gridCol>
              </a:tblGrid>
              <a:tr h="12087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extLst>
                  <a:ext uri="{0D108BD9-81ED-4DB2-BD59-A6C34878D82A}">
                    <a16:rowId xmlns:a16="http://schemas.microsoft.com/office/drawing/2014/main" val="1119709493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GO biological process complete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#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+/-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 value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FDR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Homo Sapiens</a:t>
                      </a: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#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+/-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 value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FDR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extLst>
                  <a:ext uri="{0D108BD9-81ED-4DB2-BD59-A6C34878D82A}">
                    <a16:rowId xmlns:a16="http://schemas.microsoft.com/office/drawing/2014/main" val="3685575339"/>
                  </a:ext>
                </a:extLst>
              </a:tr>
              <a:tr h="94068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8120327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inflammatory response (GO:0006954)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4.48E-09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4.05E-05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685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2.93E-08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2.73E-05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276404249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9464122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sng" strike="noStrike" dirty="0">
                          <a:effectLst/>
                          <a:highlight>
                            <a:srgbClr val="00FFFF"/>
                          </a:highlight>
                        </a:rPr>
                        <a:t>cell division (GO:0051301)</a:t>
                      </a:r>
                      <a:endParaRPr lang="en-US" sz="1400" b="1" i="0" u="sng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59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-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4.62E-06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2.32E-03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598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8.35E-09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1.11E-05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972667033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41008173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xenobiotic metabolic process (GO:0006805)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4.84E-06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2.19E-03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8.81E-04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4.07E-02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82827954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16047908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cytokine-mediated signaling pathway (GO:0019221)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45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+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4.08E-05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7.84E-03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925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6.91E-07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2.93E-04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7868434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7343223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regulation of leukocyte chemotaxis (GO:0002688)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8.65E-05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1.22E-02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7.76E-04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3.75E-02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1398585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37596939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regulation of T cell mediated immunity (GO:0002709)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1.76E-04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2.09E-02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2.74E-04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1.77E-02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30481457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extLst>
                  <a:ext uri="{0D108BD9-81ED-4DB2-BD59-A6C34878D82A}">
                    <a16:rowId xmlns:a16="http://schemas.microsoft.com/office/drawing/2014/main" val="2180837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regulation of T cell proliferation (GO:0042129)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2.80E-04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2.88E-02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264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3.25E-04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1.99E-02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98867868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extLst>
                  <a:ext uri="{0D108BD9-81ED-4DB2-BD59-A6C34878D82A}">
                    <a16:rowId xmlns:a16="http://schemas.microsoft.com/office/drawing/2014/main" val="1096259996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regulation of interleukin-1 production (GO:0032652)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3.22E-04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3.09E-02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194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6.65E-04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3.43E-02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649256973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extLst>
                  <a:ext uri="{0D108BD9-81ED-4DB2-BD59-A6C34878D82A}">
                    <a16:rowId xmlns:a16="http://schemas.microsoft.com/office/drawing/2014/main" val="220313710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negative regulation of T cell activation (GO:0050868)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3.40E-04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3.20E-02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186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6.94E-04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3.52E-02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27188357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extLst>
                  <a:ext uri="{0D108BD9-81ED-4DB2-BD59-A6C34878D82A}">
                    <a16:rowId xmlns:a16="http://schemas.microsoft.com/office/drawing/2014/main" val="3151980946"/>
                  </a:ext>
                </a:extLst>
              </a:tr>
              <a:tr h="12087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u="none" strike="noStrike" dirty="0">
                          <a:effectLst/>
                        </a:rPr>
                        <a:t>adaptive immune </a:t>
                      </a:r>
                      <a:r>
                        <a:rPr lang="fr-FR" sz="1400" u="none" strike="noStrike" dirty="0" err="1">
                          <a:effectLst/>
                        </a:rPr>
                        <a:t>response</a:t>
                      </a:r>
                      <a:r>
                        <a:rPr lang="fr-FR" sz="1400" u="none" strike="noStrike" dirty="0">
                          <a:effectLst/>
                        </a:rPr>
                        <a:t> (GO:0002250)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4.42E-04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3.99E-02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745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255" marR="5255" marT="525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 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1.91E-04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1.45E-02 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9552643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413D7D7-7AFC-341F-FCE8-DEF6DBF45047}"/>
              </a:ext>
            </a:extLst>
          </p:cNvPr>
          <p:cNvSpPr txBox="1"/>
          <p:nvPr/>
        </p:nvSpPr>
        <p:spPr>
          <a:xfrm>
            <a:off x="1690146" y="294842"/>
            <a:ext cx="3965906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Ctrl_EPDR1 </a:t>
            </a:r>
            <a:r>
              <a:rPr lang="en-US" sz="16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US" sz="16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Ctrl_Ctrl</a:t>
            </a: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siRNA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6AE499-1ADF-B8F5-8919-CA9311FF05A8}"/>
              </a:ext>
            </a:extLst>
          </p:cNvPr>
          <p:cNvSpPr txBox="1"/>
          <p:nvPr/>
        </p:nvSpPr>
        <p:spPr>
          <a:xfrm>
            <a:off x="7206712" y="294842"/>
            <a:ext cx="4341872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BMP2_EPDR1 </a:t>
            </a:r>
            <a:r>
              <a:rPr lang="en-US" sz="16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BMP2_Ctrl siRNA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3CD154-E1FB-24BD-AC54-67DA89C84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599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8043F7A-3F62-26C0-98BB-EEEFA76B76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18751"/>
              </p:ext>
            </p:extLst>
          </p:nvPr>
        </p:nvGraphicFramePr>
        <p:xfrm>
          <a:off x="578498" y="937649"/>
          <a:ext cx="10518286" cy="5523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07776">
                  <a:extLst>
                    <a:ext uri="{9D8B030D-6E8A-4147-A177-3AD203B41FA5}">
                      <a16:colId xmlns:a16="http://schemas.microsoft.com/office/drawing/2014/main" val="1551621832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350324431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2067903004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3959362094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2216463369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2093247695"/>
                    </a:ext>
                  </a:extLst>
                </a:gridCol>
              </a:tblGrid>
              <a:tr h="9323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4038262876"/>
                  </a:ext>
                </a:extLst>
              </a:tr>
              <a:tr h="18250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GO biological process complete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#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+/-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 value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FDR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Homo sapiens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680443574"/>
                  </a:ext>
                </a:extLst>
              </a:tr>
              <a:tr h="15127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706921392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regulation of fatty acid metabolic process (GO:0019217)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+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3.23E-04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2.00E-02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130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1278914912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1792349668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highlight>
                            <a:srgbClr val="00FFFF"/>
                          </a:highlight>
                        </a:rPr>
                        <a:t>regulation of tumor necrosis factor production (GO:0032680)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27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+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3.48E-04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2.09E-02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240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72438141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4183350927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phospholipid efflux (GO:0033700)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+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6.36E-04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3.33E-02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590460739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713416741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negative regulation of collagen biosynthetic process (GO:0032966)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+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6.95E-04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3.50E-02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194948944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3027033265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regulation of bone resorption (GO:0045124)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+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7.44E-04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3.65E-02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44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3732144616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3519627365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highlight>
                            <a:srgbClr val="00FFFF"/>
                          </a:highlight>
                        </a:rPr>
                        <a:t>positive regulation of interferon-gamma production (GO:0032729)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+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7.50E-04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3.66E-02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697540759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3342712654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highlight>
                            <a:srgbClr val="00FFFF"/>
                          </a:highlight>
                        </a:rPr>
                        <a:t>regulation of interleukin-8 production (GO:0032677)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+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8.46E-04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3.96E-02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499234731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1867344015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arachidonic acid metabolic process (GO:0019369)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+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9.07E-04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4.15E-02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120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3225967862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3252565480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positive regulation of cell adhesion (GO:0045785)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84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+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>
                          <a:effectLst/>
                        </a:rPr>
                        <a:t>1.14E-03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4.95E-02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dirty="0">
                          <a:effectLst/>
                        </a:rPr>
                        <a:t>757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411232865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3FA1F72-5EE8-735C-BB84-82F30D8CF280}"/>
              </a:ext>
            </a:extLst>
          </p:cNvPr>
          <p:cNvSpPr txBox="1"/>
          <p:nvPr/>
        </p:nvSpPr>
        <p:spPr>
          <a:xfrm>
            <a:off x="3394129" y="364584"/>
            <a:ext cx="4341872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BMP2_EPDR1 </a:t>
            </a:r>
            <a:r>
              <a:rPr lang="en-US" sz="16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BMP2_Ctrl siRNA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45AEDB-9412-D1B5-781C-95BC9CE95A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83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A98B2BA-67C2-D85D-CB85-EB35FD2D3F8C}"/>
              </a:ext>
            </a:extLst>
          </p:cNvPr>
          <p:cNvSpPr txBox="1"/>
          <p:nvPr/>
        </p:nvSpPr>
        <p:spPr>
          <a:xfrm>
            <a:off x="234485" y="21552"/>
            <a:ext cx="1158297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EPDR1 knock-down shows ~20-30% reduction in cell proliferation rates of </a:t>
            </a:r>
            <a:r>
              <a:rPr lang="en-US" sz="2800" b="1" dirty="0" err="1">
                <a:solidFill>
                  <a:schemeClr val="accent2"/>
                </a:solidFill>
              </a:rPr>
              <a:t>hMSC</a:t>
            </a:r>
            <a:r>
              <a:rPr lang="en-US" sz="2800" b="1" dirty="0">
                <a:solidFill>
                  <a:schemeClr val="accent2"/>
                </a:solidFill>
              </a:rPr>
              <a:t> and </a:t>
            </a:r>
            <a:r>
              <a:rPr lang="en-US" sz="2800" b="1" dirty="0" err="1">
                <a:solidFill>
                  <a:schemeClr val="accent2"/>
                </a:solidFill>
              </a:rPr>
              <a:t>mBMSC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854FE5-A086-6F2E-EA9E-2B6B9A91F930}"/>
              </a:ext>
            </a:extLst>
          </p:cNvPr>
          <p:cNvSpPr txBox="1"/>
          <p:nvPr/>
        </p:nvSpPr>
        <p:spPr>
          <a:xfrm>
            <a:off x="1247715" y="1646782"/>
            <a:ext cx="2657958" cy="338554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D1E87A29-AAF8-2E4A-0DFE-4F2B625A27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0227847"/>
              </p:ext>
            </p:extLst>
          </p:nvPr>
        </p:nvGraphicFramePr>
        <p:xfrm>
          <a:off x="5545138" y="1906588"/>
          <a:ext cx="6310312" cy="3665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5200620" imgH="3018638" progId="Prism8.Document">
                  <p:embed/>
                </p:oleObj>
              </mc:Choice>
              <mc:Fallback>
                <p:oleObj name="Prism 8" r:id="rId2" imgW="5200620" imgH="3018638" progId="Prism8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D1E87A29-AAF8-2E4A-0DFE-4F2B625A27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45138" y="1906588"/>
                        <a:ext cx="6310312" cy="36655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4B8B022-E6EA-F4CA-5D6B-7A697872F5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2306F57-17C3-2C31-FD80-B6D85A47F4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165845"/>
              </p:ext>
            </p:extLst>
          </p:nvPr>
        </p:nvGraphicFramePr>
        <p:xfrm>
          <a:off x="336551" y="2035828"/>
          <a:ext cx="4597400" cy="3328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5289168" imgH="3831071" progId="Prism8.Document">
                  <p:embed/>
                </p:oleObj>
              </mc:Choice>
              <mc:Fallback>
                <p:oleObj name="Prism 8" r:id="rId6" imgW="5289168" imgH="3831071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36551" y="2035828"/>
                        <a:ext cx="4597400" cy="3328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43E34ED-7481-3863-8352-FCC1086944C8}"/>
              </a:ext>
            </a:extLst>
          </p:cNvPr>
          <p:cNvSpPr txBox="1"/>
          <p:nvPr/>
        </p:nvSpPr>
        <p:spPr>
          <a:xfrm>
            <a:off x="7287731" y="1646782"/>
            <a:ext cx="2657958" cy="338554"/>
          </a:xfrm>
          <a:prstGeom prst="rect">
            <a:avLst/>
          </a:prstGeom>
          <a:solidFill>
            <a:schemeClr val="bg2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mBMSC-EPDR1</a:t>
            </a:r>
            <a:r>
              <a:rPr lang="en-US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fl/</a:t>
            </a:r>
            <a:r>
              <a:rPr lang="en-US" sz="1600" b="1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fl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2760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A080B19-DC79-21F6-A157-2219753DA876}"/>
              </a:ext>
            </a:extLst>
          </p:cNvPr>
          <p:cNvGraphicFramePr>
            <a:graphicFrameLocks noGrp="1"/>
          </p:cNvGraphicFramePr>
          <p:nvPr/>
        </p:nvGraphicFramePr>
        <p:xfrm>
          <a:off x="663844" y="937649"/>
          <a:ext cx="10432940" cy="18558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522430">
                  <a:extLst>
                    <a:ext uri="{9D8B030D-6E8A-4147-A177-3AD203B41FA5}">
                      <a16:colId xmlns:a16="http://schemas.microsoft.com/office/drawing/2014/main" val="1551621832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350324431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2067903004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3959362094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2216463369"/>
                    </a:ext>
                  </a:extLst>
                </a:gridCol>
                <a:gridCol w="782102">
                  <a:extLst>
                    <a:ext uri="{9D8B030D-6E8A-4147-A177-3AD203B41FA5}">
                      <a16:colId xmlns:a16="http://schemas.microsoft.com/office/drawing/2014/main" val="2093247695"/>
                    </a:ext>
                  </a:extLst>
                </a:gridCol>
              </a:tblGrid>
              <a:tr h="9323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4038262876"/>
                  </a:ext>
                </a:extLst>
              </a:tr>
              <a:tr h="18250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GO biological process complete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#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+/-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 value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FDR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Homo sapiens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680443574"/>
                  </a:ext>
                </a:extLst>
              </a:tr>
              <a:tr h="15127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706921392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ighlight>
                            <a:srgbClr val="00FFFF"/>
                          </a:highlight>
                        </a:rPr>
                        <a:t>regulation of tumor necrosis factor production (GO:0032680)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27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3.48E-04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2.09E-02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240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72438141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499234731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ighlight>
                            <a:srgbClr val="00FFFF"/>
                          </a:highlight>
                        </a:rPr>
                        <a:t>positive regulation of interferon-gamma production (GO:0032729)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+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</a:rPr>
                        <a:t>7.50E-04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3.66E-02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287390753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333367594"/>
                  </a:ext>
                </a:extLst>
              </a:tr>
              <a:tr h="9323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highlight>
                            <a:srgbClr val="00FFFF"/>
                          </a:highlight>
                        </a:rPr>
                        <a:t>regulation of interleukin-8 production (GO:0032677)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+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8.46E-04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3.96E-02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</a:rPr>
                        <a:t>135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384" marR="3384" marT="3384" marB="0" anchor="b"/>
                </a:tc>
                <a:extLst>
                  <a:ext uri="{0D108BD9-81ED-4DB2-BD59-A6C34878D82A}">
                    <a16:rowId xmlns:a16="http://schemas.microsoft.com/office/drawing/2014/main" val="266481782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A03DC03-6875-CE5F-E082-6895D9EF4103}"/>
              </a:ext>
            </a:extLst>
          </p:cNvPr>
          <p:cNvSpPr txBox="1"/>
          <p:nvPr/>
        </p:nvSpPr>
        <p:spPr>
          <a:xfrm>
            <a:off x="3394129" y="364584"/>
            <a:ext cx="4341872" cy="33855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BMP2_EPDR1 </a:t>
            </a:r>
            <a:r>
              <a:rPr lang="en-US" sz="16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siR</a:t>
            </a: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BMP2_Ctrl siRNA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BC8790-8E9B-C48D-4FAE-DD285A1DCB0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4000" contras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629337" y="3886791"/>
            <a:ext cx="3529584" cy="17739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8FD1F7-A051-919D-2297-30032A210EF3}"/>
              </a:ext>
            </a:extLst>
          </p:cNvPr>
          <p:cNvSpPr txBox="1"/>
          <p:nvPr/>
        </p:nvSpPr>
        <p:spPr>
          <a:xfrm>
            <a:off x="4348817" y="3568530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BMP2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79981C-294D-95CF-6950-27CAB0251D90}"/>
              </a:ext>
            </a:extLst>
          </p:cNvPr>
          <p:cNvSpPr txBox="1"/>
          <p:nvPr/>
        </p:nvSpPr>
        <p:spPr>
          <a:xfrm>
            <a:off x="1964327" y="3576018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99A83F-9B14-6880-DD6D-AD4814432C75}"/>
              </a:ext>
            </a:extLst>
          </p:cNvPr>
          <p:cNvSpPr txBox="1"/>
          <p:nvPr/>
        </p:nvSpPr>
        <p:spPr>
          <a:xfrm>
            <a:off x="781476" y="4139803"/>
            <a:ext cx="847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Control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1F8979-112B-E825-2F03-756ED7C81137}"/>
              </a:ext>
            </a:extLst>
          </p:cNvPr>
          <p:cNvSpPr txBox="1"/>
          <p:nvPr/>
        </p:nvSpPr>
        <p:spPr>
          <a:xfrm>
            <a:off x="484857" y="4924337"/>
            <a:ext cx="1144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/>
              <a:t>TNF</a:t>
            </a:r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600" b="1" dirty="0"/>
              <a:t> </a:t>
            </a:r>
            <a:br>
              <a:rPr lang="en-US" sz="1600" b="1" dirty="0"/>
            </a:br>
            <a:r>
              <a:rPr lang="en-US" sz="1600" b="1" dirty="0"/>
              <a:t>(100ng/ml)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2466E0-A708-96BC-91C7-468353FBBF36}"/>
              </a:ext>
            </a:extLst>
          </p:cNvPr>
          <p:cNvSpPr txBox="1"/>
          <p:nvPr/>
        </p:nvSpPr>
        <p:spPr>
          <a:xfrm>
            <a:off x="3483117" y="3570101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BMP2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68E291-6C79-EBFB-1863-CBF7134270C8}"/>
              </a:ext>
            </a:extLst>
          </p:cNvPr>
          <p:cNvSpPr txBox="1"/>
          <p:nvPr/>
        </p:nvSpPr>
        <p:spPr>
          <a:xfrm>
            <a:off x="2823737" y="3576018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FC44B3-4D33-3CAF-3F2E-CF78B938163F}"/>
              </a:ext>
            </a:extLst>
          </p:cNvPr>
          <p:cNvSpPr txBox="1"/>
          <p:nvPr/>
        </p:nvSpPr>
        <p:spPr>
          <a:xfrm>
            <a:off x="2399564" y="5660727"/>
            <a:ext cx="214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Alk</a:t>
            </a:r>
            <a:r>
              <a:rPr lang="en-US" dirty="0"/>
              <a:t> </a:t>
            </a:r>
            <a:r>
              <a:rPr lang="en-US" dirty="0" err="1"/>
              <a:t>Phos</a:t>
            </a:r>
            <a:r>
              <a:rPr lang="en-US" dirty="0"/>
              <a:t> Stain 4 days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4C9268-9D1A-49C7-6060-2D3B661C4D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6A2EE83-0EF2-B648-0DC0-733DB9EA2F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" contrast="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33079" y="3886791"/>
            <a:ext cx="3529584" cy="17697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EAD66AA-2F3E-2275-083F-99CE566FED03}"/>
              </a:ext>
            </a:extLst>
          </p:cNvPr>
          <p:cNvSpPr txBox="1"/>
          <p:nvPr/>
        </p:nvSpPr>
        <p:spPr>
          <a:xfrm>
            <a:off x="9718683" y="3548237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BMP2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0B0979-965F-26B7-7909-03804D8C0238}"/>
              </a:ext>
            </a:extLst>
          </p:cNvPr>
          <p:cNvSpPr txBox="1"/>
          <p:nvPr/>
        </p:nvSpPr>
        <p:spPr>
          <a:xfrm>
            <a:off x="7334193" y="3555725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D3869B-3830-0381-6D7A-B00D96904A40}"/>
              </a:ext>
            </a:extLst>
          </p:cNvPr>
          <p:cNvSpPr txBox="1"/>
          <p:nvPr/>
        </p:nvSpPr>
        <p:spPr>
          <a:xfrm>
            <a:off x="6151342" y="4119510"/>
            <a:ext cx="847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Control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F392E4-05A7-4965-DCD5-2AE456AEA965}"/>
              </a:ext>
            </a:extLst>
          </p:cNvPr>
          <p:cNvSpPr txBox="1"/>
          <p:nvPr/>
        </p:nvSpPr>
        <p:spPr>
          <a:xfrm>
            <a:off x="5854723" y="4904044"/>
            <a:ext cx="1144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/>
              <a:t>TNF</a:t>
            </a:r>
            <a:r>
              <a:rPr lang="el-GR" sz="16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600" b="1" dirty="0"/>
              <a:t> </a:t>
            </a:r>
            <a:br>
              <a:rPr lang="en-US" sz="1600" b="1" dirty="0"/>
            </a:br>
            <a:r>
              <a:rPr lang="en-US" sz="1600" b="1" dirty="0"/>
              <a:t>(100ng/ml)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222505-5C7F-BAAB-B939-1E9FE71DD233}"/>
              </a:ext>
            </a:extLst>
          </p:cNvPr>
          <p:cNvSpPr txBox="1"/>
          <p:nvPr/>
        </p:nvSpPr>
        <p:spPr>
          <a:xfrm>
            <a:off x="8852983" y="3549808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BMP2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BECFB9-FE1A-28F8-C69F-A6FFC28A7827}"/>
              </a:ext>
            </a:extLst>
          </p:cNvPr>
          <p:cNvSpPr txBox="1"/>
          <p:nvPr/>
        </p:nvSpPr>
        <p:spPr>
          <a:xfrm>
            <a:off x="8193603" y="3555725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FAC683E-5133-EC49-C912-A82AA27C1A60}"/>
              </a:ext>
            </a:extLst>
          </p:cNvPr>
          <p:cNvSpPr txBox="1"/>
          <p:nvPr/>
        </p:nvSpPr>
        <p:spPr>
          <a:xfrm>
            <a:off x="7769430" y="5640434"/>
            <a:ext cx="204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Alizarin Red 10 days</a:t>
            </a:r>
          </a:p>
        </p:txBody>
      </p:sp>
    </p:spTree>
    <p:extLst>
      <p:ext uri="{BB962C8B-B14F-4D97-AF65-F5344CB8AC3E}">
        <p14:creationId xmlns:p14="http://schemas.microsoft.com/office/powerpoint/2010/main" val="41829127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970D00E-1C5F-7303-71AB-BF983328C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5" name="Text Box 202">
            <a:extLst>
              <a:ext uri="{FF2B5EF4-FFF2-40B4-BE49-F238E27FC236}">
                <a16:creationId xmlns:a16="http://schemas.microsoft.com/office/drawing/2014/main" id="{C1E44607-F4C8-164C-1487-FD1DBF541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4781" y="315145"/>
            <a:ext cx="1025144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Validation of EPDR1 as osteoblast effector gene in Notch ligand mediated human </a:t>
            </a:r>
            <a:r>
              <a:rPr lang="en-US" alt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osteoblastogenesis</a:t>
            </a:r>
            <a:endParaRPr lang="en-US" altLang="en-US" sz="28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E073FC6-AC6E-6C3B-FA45-A97B39837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131225" y="2671670"/>
            <a:ext cx="914400" cy="1828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A4A1B1-A092-0474-03A4-51E4681334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674025" y="2170332"/>
            <a:ext cx="1828800" cy="914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C1F76C-A677-3225-7DC8-E336486321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9876797" y="2170332"/>
            <a:ext cx="1828800" cy="914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978FEF-33E9-5427-9A75-E2D73BBEE9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 flipH="1">
            <a:off x="10333997" y="3663270"/>
            <a:ext cx="914400" cy="1828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438C86-B0A8-C638-DCCB-697A245DED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10333997" y="2671670"/>
            <a:ext cx="914400" cy="1828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F7910B-4DDE-7351-BEF4-9AAD279353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8131225" y="3663269"/>
            <a:ext cx="914400" cy="182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72EE613-5C4C-1887-CBF6-7A5A1A78693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6803" y="2126194"/>
            <a:ext cx="1828800" cy="9144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441647B-2BA7-EAB8-9249-A60A5F5B84A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4113" y="2126194"/>
            <a:ext cx="1824877" cy="914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5BE83A-EE94-99BF-97BB-D940471E69A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6200000">
            <a:off x="1510313" y="2627532"/>
            <a:ext cx="916400" cy="182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39A7E42-435C-017F-8F70-3FAC978C62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6200000">
            <a:off x="3744003" y="2627532"/>
            <a:ext cx="914400" cy="1828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16E0A05-9EB2-2A65-A1F8-B072F339761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6200000">
            <a:off x="1511313" y="3619131"/>
            <a:ext cx="914400" cy="1828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EF77935-9D51-FD64-60C7-DDE25418FF3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6200000">
            <a:off x="3744003" y="3619131"/>
            <a:ext cx="914400" cy="1828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D610F7A-8194-6F10-A454-3CEAED94DB8B}"/>
              </a:ext>
            </a:extLst>
          </p:cNvPr>
          <p:cNvSpPr txBox="1"/>
          <p:nvPr/>
        </p:nvSpPr>
        <p:spPr>
          <a:xfrm>
            <a:off x="1960666" y="1775381"/>
            <a:ext cx="822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BMP-2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0476A3-F8E6-922D-71FD-FB7EEEBF70C4}"/>
              </a:ext>
            </a:extLst>
          </p:cNvPr>
          <p:cNvSpPr txBox="1"/>
          <p:nvPr/>
        </p:nvSpPr>
        <p:spPr>
          <a:xfrm>
            <a:off x="4244868" y="1775381"/>
            <a:ext cx="822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BMP-2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A94754-FA0B-20BD-C251-9D5D91114AF8}"/>
              </a:ext>
            </a:extLst>
          </p:cNvPr>
          <p:cNvSpPr txBox="1"/>
          <p:nvPr/>
        </p:nvSpPr>
        <p:spPr>
          <a:xfrm>
            <a:off x="10684100" y="1819519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Jagged-1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CE64F0-F804-D25A-37CB-7560F48AA0C2}"/>
              </a:ext>
            </a:extLst>
          </p:cNvPr>
          <p:cNvSpPr txBox="1"/>
          <p:nvPr/>
        </p:nvSpPr>
        <p:spPr>
          <a:xfrm>
            <a:off x="8540506" y="1819519"/>
            <a:ext cx="10839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Jagged-1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087EEE-435B-EBF2-DBE6-E0DBFBEB73FD}"/>
              </a:ext>
            </a:extLst>
          </p:cNvPr>
          <p:cNvSpPr txBox="1"/>
          <p:nvPr/>
        </p:nvSpPr>
        <p:spPr>
          <a:xfrm>
            <a:off x="7764938" y="1819519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PBS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817497-C121-7495-3001-71BBE13EA804}"/>
              </a:ext>
            </a:extLst>
          </p:cNvPr>
          <p:cNvSpPr txBox="1"/>
          <p:nvPr/>
        </p:nvSpPr>
        <p:spPr>
          <a:xfrm>
            <a:off x="9965546" y="1819519"/>
            <a:ext cx="5934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PBS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6AA415-792F-1FFE-D50B-EAD0CC232AA2}"/>
              </a:ext>
            </a:extLst>
          </p:cNvPr>
          <p:cNvSpPr txBox="1"/>
          <p:nvPr/>
        </p:nvSpPr>
        <p:spPr>
          <a:xfrm>
            <a:off x="1344682" y="1775381"/>
            <a:ext cx="253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5D44B1-631D-DF1A-FFE2-09179085A7A8}"/>
              </a:ext>
            </a:extLst>
          </p:cNvPr>
          <p:cNvSpPr txBox="1"/>
          <p:nvPr/>
        </p:nvSpPr>
        <p:spPr>
          <a:xfrm>
            <a:off x="3573789" y="1775381"/>
            <a:ext cx="253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CA571F9-A94B-4B27-8D47-F8E28D80F4F1}"/>
              </a:ext>
            </a:extLst>
          </p:cNvPr>
          <p:cNvSpPr txBox="1"/>
          <p:nvPr/>
        </p:nvSpPr>
        <p:spPr>
          <a:xfrm>
            <a:off x="81430" y="2385231"/>
            <a:ext cx="856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Donor1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9E9318-67EF-0916-DF1A-6DB89E69DC77}"/>
              </a:ext>
            </a:extLst>
          </p:cNvPr>
          <p:cNvSpPr txBox="1"/>
          <p:nvPr/>
        </p:nvSpPr>
        <p:spPr>
          <a:xfrm>
            <a:off x="81430" y="3311100"/>
            <a:ext cx="856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Donor2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CB0FE87-13AF-9657-E363-AD7D3B07F4B8}"/>
              </a:ext>
            </a:extLst>
          </p:cNvPr>
          <p:cNvSpPr txBox="1"/>
          <p:nvPr/>
        </p:nvSpPr>
        <p:spPr>
          <a:xfrm>
            <a:off x="91294" y="4302699"/>
            <a:ext cx="856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Donor3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ADE21A1-FB7F-84D1-A8EE-7388969C8608}"/>
              </a:ext>
            </a:extLst>
          </p:cNvPr>
          <p:cNvSpPr txBox="1"/>
          <p:nvPr/>
        </p:nvSpPr>
        <p:spPr>
          <a:xfrm>
            <a:off x="6712509" y="2414034"/>
            <a:ext cx="856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Donor1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190B77-1B25-BEE3-8AE2-90359CE370C5}"/>
              </a:ext>
            </a:extLst>
          </p:cNvPr>
          <p:cNvSpPr txBox="1"/>
          <p:nvPr/>
        </p:nvSpPr>
        <p:spPr>
          <a:xfrm>
            <a:off x="6712509" y="3355238"/>
            <a:ext cx="856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Donor2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2E110AB-0253-5892-1A23-22138335401E}"/>
              </a:ext>
            </a:extLst>
          </p:cNvPr>
          <p:cNvSpPr txBox="1"/>
          <p:nvPr/>
        </p:nvSpPr>
        <p:spPr>
          <a:xfrm>
            <a:off x="6722373" y="4346837"/>
            <a:ext cx="856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Donor3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0E9CA2-D85E-27FD-38E2-0E8967F643A4}"/>
              </a:ext>
            </a:extLst>
          </p:cNvPr>
          <p:cNvSpPr txBox="1"/>
          <p:nvPr/>
        </p:nvSpPr>
        <p:spPr>
          <a:xfrm>
            <a:off x="1034469" y="4995268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Alk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Phos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(day 4)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1E37D6-22D2-4C2A-DAB8-33073F7D036A}"/>
              </a:ext>
            </a:extLst>
          </p:cNvPr>
          <p:cNvSpPr txBox="1"/>
          <p:nvPr/>
        </p:nvSpPr>
        <p:spPr>
          <a:xfrm>
            <a:off x="7743483" y="5034870"/>
            <a:ext cx="16898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Alk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Phos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(day 4)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A457E7-5294-6C94-F9D4-ECEBD2FEF258}"/>
              </a:ext>
            </a:extLst>
          </p:cNvPr>
          <p:cNvSpPr txBox="1"/>
          <p:nvPr/>
        </p:nvSpPr>
        <p:spPr>
          <a:xfrm>
            <a:off x="3065383" y="4995268"/>
            <a:ext cx="2281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Alizarin Red (day 8-12)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FDF219F-60DF-9F50-38B0-2300DB846A75}"/>
              </a:ext>
            </a:extLst>
          </p:cNvPr>
          <p:cNvSpPr txBox="1"/>
          <p:nvPr/>
        </p:nvSpPr>
        <p:spPr>
          <a:xfrm>
            <a:off x="9668010" y="5034870"/>
            <a:ext cx="2281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Alizarin Red (day 8-12)</a:t>
            </a:r>
          </a:p>
        </p:txBody>
      </p:sp>
    </p:spTree>
    <p:extLst>
      <p:ext uri="{BB962C8B-B14F-4D97-AF65-F5344CB8AC3E}">
        <p14:creationId xmlns:p14="http://schemas.microsoft.com/office/powerpoint/2010/main" val="55396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2431E574-8530-BF7B-8613-122FA03DD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23100"/>
            <a:ext cx="5712542" cy="587088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B2E90A-E4FF-8E7D-CCC1-B3A748115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2" name="Text Box 202">
            <a:extLst>
              <a:ext uri="{FF2B5EF4-FFF2-40B4-BE49-F238E27FC236}">
                <a16:creationId xmlns:a16="http://schemas.microsoft.com/office/drawing/2014/main" id="{E2B3A34B-9AFC-C9E4-DD2B-22A402622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70" y="10192"/>
            <a:ext cx="1186397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Osteoporosis: A Global Issue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CF7820-E96A-DCA5-DB5E-28AA5E477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310" y="905069"/>
            <a:ext cx="5712542" cy="5486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just"/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Characterized by reduced bone mineral density, bone microstructural changes and increased fracture risk</a:t>
            </a:r>
          </a:p>
          <a:p>
            <a:pPr algn="just"/>
            <a:endParaRPr lang="en-US" sz="2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 Over 200 million people worldwide,</a:t>
            </a:r>
            <a:b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-- 30% of postmenopausal women in USA and in Europe</a:t>
            </a:r>
          </a:p>
          <a:p>
            <a:pPr algn="just"/>
            <a:endParaRPr lang="en-US" sz="2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$17 billion to treat fractures in USA</a:t>
            </a:r>
            <a:b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$9.45 billion in China</a:t>
            </a:r>
          </a:p>
          <a:p>
            <a:pPr algn="just"/>
            <a:endParaRPr lang="en-US" sz="2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r>
              <a:rPr lang="en-US" sz="2600" b="1" dirty="0">
                <a:solidFill>
                  <a:schemeClr val="accent1">
                    <a:lumMod val="75000"/>
                  </a:schemeClr>
                </a:solidFill>
              </a:rPr>
              <a:t>Significant health problem that is anticipated to cost twice as much to treat by 2035</a:t>
            </a:r>
          </a:p>
        </p:txBody>
      </p:sp>
    </p:spTree>
    <p:extLst>
      <p:ext uri="{BB962C8B-B14F-4D97-AF65-F5344CB8AC3E}">
        <p14:creationId xmlns:p14="http://schemas.microsoft.com/office/powerpoint/2010/main" val="3669519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5154F4-B27A-26EF-4E06-D3BC9F32EC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6EB492-EA26-071A-3A7B-2E0FC6EA85DA}"/>
              </a:ext>
            </a:extLst>
          </p:cNvPr>
          <p:cNvSpPr txBox="1"/>
          <p:nvPr/>
        </p:nvSpPr>
        <p:spPr>
          <a:xfrm>
            <a:off x="6213373" y="6517431"/>
            <a:ext cx="2451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Zhu, et a;., (2013) STEM CELLS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A3808812-5F6B-16D8-B753-EA11E055041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63625" y="182757"/>
            <a:ext cx="10137776" cy="6073774"/>
            <a:chOff x="670" y="121"/>
            <a:chExt cx="6386" cy="3826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D85374D3-5EDD-0724-0AEC-F2043C8020F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70" y="121"/>
              <a:ext cx="6381" cy="3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29FC039-1F75-F3E2-8F14-255C2229B7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" y="121"/>
              <a:ext cx="6386" cy="3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92716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8E64FFC-4F76-01E3-E8B5-E73192B6C61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7874009"/>
              </p:ext>
            </p:extLst>
          </p:nvPr>
        </p:nvGraphicFramePr>
        <p:xfrm>
          <a:off x="1076637" y="651721"/>
          <a:ext cx="3292338" cy="31277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367732" imgH="3198619" progId="Prism8.Document">
                  <p:embed/>
                </p:oleObj>
              </mc:Choice>
              <mc:Fallback>
                <p:oleObj name="Prism 8" r:id="rId2" imgW="3367732" imgH="3198619" progId="Prism8.Document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D8E64FFC-4F76-01E3-E8B5-E73192B6C6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76637" y="651721"/>
                        <a:ext cx="3292338" cy="31277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5559269A-D304-64D7-C5E3-320D17D1D6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555307"/>
              </p:ext>
            </p:extLst>
          </p:nvPr>
        </p:nvGraphicFramePr>
        <p:xfrm>
          <a:off x="7468039" y="672446"/>
          <a:ext cx="3003476" cy="28533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367732" imgH="3198619" progId="Prism8.Document">
                  <p:embed/>
                </p:oleObj>
              </mc:Choice>
              <mc:Fallback>
                <p:oleObj name="Prism 8" r:id="rId4" imgW="3367732" imgH="3198619" progId="Prism8.Document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5559269A-D304-64D7-C5E3-320D17D1D6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468039" y="672446"/>
                        <a:ext cx="3003476" cy="28533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202">
            <a:extLst>
              <a:ext uri="{FF2B5EF4-FFF2-40B4-BE49-F238E27FC236}">
                <a16:creationId xmlns:a16="http://schemas.microsoft.com/office/drawing/2014/main" id="{D10957AA-E5FD-6807-2394-7265484123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61" y="169497"/>
            <a:ext cx="1186397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EPDR1 expression is increased during Jagged1 mediated </a:t>
            </a:r>
            <a:r>
              <a:rPr lang="en-US" altLang="en-US" sz="24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osteoblastogenesis</a:t>
            </a:r>
            <a:endParaRPr lang="en-US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CE2646-A738-4B93-3264-AE47A97748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B87BA03-7C6B-D1E2-2D04-22BEF97C7492}"/>
              </a:ext>
            </a:extLst>
          </p:cNvPr>
          <p:cNvGrpSpPr/>
          <p:nvPr/>
        </p:nvGrpSpPr>
        <p:grpSpPr>
          <a:xfrm>
            <a:off x="1675471" y="3659187"/>
            <a:ext cx="8796044" cy="3198813"/>
            <a:chOff x="1675471" y="3659187"/>
            <a:chExt cx="8796044" cy="319881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3747456B-3CE6-EBFB-A71C-A7C4E50C60D7}"/>
                </a:ext>
              </a:extLst>
            </p:cNvPr>
            <p:cNvGrpSpPr/>
            <p:nvPr/>
          </p:nvGrpSpPr>
          <p:grpSpPr>
            <a:xfrm>
              <a:off x="5642603" y="4039257"/>
              <a:ext cx="4828912" cy="2240423"/>
              <a:chOff x="7641881" y="4165864"/>
              <a:chExt cx="4653059" cy="2089146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A2197193-4889-4C76-4E4A-3F1F8CF9EF93}"/>
                  </a:ext>
                </a:extLst>
              </p:cNvPr>
              <p:cNvPicPr>
                <a:picLocks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641881" y="4900318"/>
                <a:ext cx="1188720" cy="4145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D7B0461-0DF4-1442-FA19-F071B48FCBC3}"/>
                  </a:ext>
                </a:extLst>
              </p:cNvPr>
              <p:cNvPicPr>
                <a:picLocks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641881" y="5843530"/>
                <a:ext cx="1188720" cy="41148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06A23F9-83A6-79AB-4C3E-38F989CD6036}"/>
                  </a:ext>
                </a:extLst>
              </p:cNvPr>
              <p:cNvPicPr>
                <a:picLocks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-20000" contrast="7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641881" y="5374488"/>
                <a:ext cx="1188720" cy="41148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07907B69-BDAC-1997-BC7F-10BF231A9B5D}"/>
                  </a:ext>
                </a:extLst>
              </p:cNvPr>
              <p:cNvPicPr>
                <a:picLocks/>
              </p:cNvPicPr>
              <p:nvPr/>
            </p:nvPicPr>
            <p:blipFill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rightnessContrast bright="-13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941376" y="5362675"/>
                <a:ext cx="1188720" cy="41148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9DB6ED9E-83A6-F0B1-BEF3-5284843D1D1F}"/>
                  </a:ext>
                </a:extLst>
              </p:cNvPr>
              <p:cNvPicPr>
                <a:picLocks/>
              </p:cNvPicPr>
              <p:nvPr/>
            </p:nvPicPr>
            <p:blipFill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-1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941376" y="4894395"/>
                <a:ext cx="1188720" cy="41148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0212BAD9-E0FF-AAB2-C332-142555DA782E}"/>
                  </a:ext>
                </a:extLst>
              </p:cNvPr>
              <p:cNvPicPr>
                <a:picLocks/>
              </p:cNvPicPr>
              <p:nvPr/>
            </p:nvPicPr>
            <p:blipFill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bright="-13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8941376" y="5843530"/>
                <a:ext cx="1188720" cy="41148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75CBD70-9A0E-AD2B-B200-8C97DF3A8D65}"/>
                  </a:ext>
                </a:extLst>
              </p:cNvPr>
              <p:cNvSpPr txBox="1"/>
              <p:nvPr/>
            </p:nvSpPr>
            <p:spPr>
              <a:xfrm>
                <a:off x="7843227" y="4571357"/>
                <a:ext cx="2551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2089310-0EE0-7EBA-CA15-143629A070CF}"/>
                  </a:ext>
                </a:extLst>
              </p:cNvPr>
              <p:cNvSpPr txBox="1"/>
              <p:nvPr/>
            </p:nvSpPr>
            <p:spPr>
              <a:xfrm>
                <a:off x="8384192" y="4571357"/>
                <a:ext cx="2551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83AF976-549B-31C7-6008-CE92B174748C}"/>
                  </a:ext>
                </a:extLst>
              </p:cNvPr>
              <p:cNvSpPr txBox="1"/>
              <p:nvPr/>
            </p:nvSpPr>
            <p:spPr>
              <a:xfrm>
                <a:off x="9169665" y="4571357"/>
                <a:ext cx="2551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-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E6A2AFEC-E083-2008-C278-21DC46606350}"/>
                  </a:ext>
                </a:extLst>
              </p:cNvPr>
              <p:cNvSpPr txBox="1"/>
              <p:nvPr/>
            </p:nvSpPr>
            <p:spPr>
              <a:xfrm>
                <a:off x="9671731" y="4571357"/>
                <a:ext cx="2551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14416ED-DC0F-3B7F-43ED-C5E1158CCAFC}"/>
                  </a:ext>
                </a:extLst>
              </p:cNvPr>
              <p:cNvSpPr txBox="1"/>
              <p:nvPr/>
            </p:nvSpPr>
            <p:spPr>
              <a:xfrm>
                <a:off x="10084184" y="4574956"/>
                <a:ext cx="1893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: Jagged1 ( 3 days)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594AFBA-3EB3-492B-1560-07F6BA87CA77}"/>
                  </a:ext>
                </a:extLst>
              </p:cNvPr>
              <p:cNvSpPr txBox="1"/>
              <p:nvPr/>
            </p:nvSpPr>
            <p:spPr>
              <a:xfrm>
                <a:off x="10256330" y="4940416"/>
                <a:ext cx="203861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Notch1 (</a:t>
                </a:r>
                <a:r>
                  <a:rPr lang="en-US" dirty="0" err="1"/>
                  <a:t>val</a:t>
                </a:r>
                <a:r>
                  <a:rPr lang="en-US" dirty="0"/>
                  <a:t> 1744)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53AA4C-A658-E2A2-5FB9-50FAA9E21C9E}"/>
                  </a:ext>
                </a:extLst>
              </p:cNvPr>
              <p:cNvSpPr txBox="1"/>
              <p:nvPr/>
            </p:nvSpPr>
            <p:spPr>
              <a:xfrm>
                <a:off x="10240874" y="5374488"/>
                <a:ext cx="18936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EPDR1</a:t>
                </a: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53F33C03-E42B-1CD0-052C-1891888B42B7}"/>
                  </a:ext>
                </a:extLst>
              </p:cNvPr>
              <p:cNvCxnSpPr/>
              <p:nvPr/>
            </p:nvCxnSpPr>
            <p:spPr>
              <a:xfrm>
                <a:off x="7696415" y="4571357"/>
                <a:ext cx="10058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BF6650B5-14A2-B02B-A7AB-5D810DDFD41B}"/>
                  </a:ext>
                </a:extLst>
              </p:cNvPr>
              <p:cNvCxnSpPr/>
              <p:nvPr/>
            </p:nvCxnSpPr>
            <p:spPr>
              <a:xfrm>
                <a:off x="8969777" y="4571357"/>
                <a:ext cx="109728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DE44AFE-5958-C56B-B893-F5CA124AD724}"/>
                  </a:ext>
                </a:extLst>
              </p:cNvPr>
              <p:cNvSpPr txBox="1"/>
              <p:nvPr/>
            </p:nvSpPr>
            <p:spPr>
              <a:xfrm>
                <a:off x="7776552" y="4165864"/>
                <a:ext cx="9428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Donor 1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3CDAC89-C138-9F7C-669A-FDC8AB318061}"/>
                  </a:ext>
                </a:extLst>
              </p:cNvPr>
              <p:cNvSpPr txBox="1"/>
              <p:nvPr/>
            </p:nvSpPr>
            <p:spPr>
              <a:xfrm>
                <a:off x="8992720" y="4165864"/>
                <a:ext cx="9428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Donor 2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47CD30F-44B9-23EE-FC14-8E3FCB2EA2E2}"/>
                  </a:ext>
                </a:extLst>
              </p:cNvPr>
              <p:cNvSpPr txBox="1"/>
              <p:nvPr/>
            </p:nvSpPr>
            <p:spPr>
              <a:xfrm>
                <a:off x="10256331" y="5868542"/>
                <a:ext cx="1721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GAPDH</a:t>
                </a:r>
              </a:p>
            </p:txBody>
          </p:sp>
        </p:grpSp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B3924AB5-A722-CBE0-A6C2-5A41B3D73E9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0858736"/>
                </p:ext>
              </p:extLst>
            </p:nvPr>
          </p:nvGraphicFramePr>
          <p:xfrm>
            <a:off x="1675471" y="3659187"/>
            <a:ext cx="3367087" cy="3198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20" imgW="3367732" imgH="3198619" progId="Prism8.Document">
                    <p:embed/>
                  </p:oleObj>
                </mc:Choice>
                <mc:Fallback>
                  <p:oleObj name="Prism 8" r:id="rId20" imgW="3367732" imgH="3198619" progId="Prism8.Document">
                    <p:embed/>
                    <p:pic>
                      <p:nvPicPr>
                        <p:cNvPr id="10" name="Object 9">
                          <a:extLst>
                            <a:ext uri="{FF2B5EF4-FFF2-40B4-BE49-F238E27FC236}">
                              <a16:creationId xmlns:a16="http://schemas.microsoft.com/office/drawing/2014/main" id="{23751A70-2B10-4088-88B0-64376F5F844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1675471" y="3659187"/>
                          <a:ext cx="3367087" cy="31988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40633808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F637CD-FE95-C7B6-422D-16FA2E949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649A8F-F36B-B201-D71E-02AB5CA9E250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21292" y="2459351"/>
            <a:ext cx="2286000" cy="4114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52BE86E-021C-80F3-09DD-8E3C95210A40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22101" y="2933770"/>
            <a:ext cx="2286000" cy="4114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417E4E-A6BC-3EB9-5EE5-E64CD3940691}"/>
              </a:ext>
            </a:extLst>
          </p:cNvPr>
          <p:cNvSpPr txBox="1"/>
          <p:nvPr/>
        </p:nvSpPr>
        <p:spPr>
          <a:xfrm>
            <a:off x="7628611" y="213833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4D0575-B503-B4D1-DFBA-15522CAC72CE}"/>
              </a:ext>
            </a:extLst>
          </p:cNvPr>
          <p:cNvSpPr txBox="1"/>
          <p:nvPr/>
        </p:nvSpPr>
        <p:spPr>
          <a:xfrm>
            <a:off x="8169576" y="213833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A8C104-1D9D-E48E-F90F-42C89CE94E71}"/>
              </a:ext>
            </a:extLst>
          </p:cNvPr>
          <p:cNvSpPr txBox="1"/>
          <p:nvPr/>
        </p:nvSpPr>
        <p:spPr>
          <a:xfrm>
            <a:off x="8745499" y="213833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D8C6FA-481F-1093-5BA1-E02944EA27A6}"/>
              </a:ext>
            </a:extLst>
          </p:cNvPr>
          <p:cNvSpPr txBox="1"/>
          <p:nvPr/>
        </p:nvSpPr>
        <p:spPr>
          <a:xfrm>
            <a:off x="9323765" y="2138334"/>
            <a:ext cx="255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9B0511F-51C7-8E23-296A-09E536E46F43}"/>
              </a:ext>
            </a:extLst>
          </p:cNvPr>
          <p:cNvCxnSpPr/>
          <p:nvPr/>
        </p:nvCxnSpPr>
        <p:spPr>
          <a:xfrm>
            <a:off x="7555300" y="2169979"/>
            <a:ext cx="914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E99EE36-B627-4173-4E9D-C7536EF86018}"/>
              </a:ext>
            </a:extLst>
          </p:cNvPr>
          <p:cNvCxnSpPr/>
          <p:nvPr/>
        </p:nvCxnSpPr>
        <p:spPr>
          <a:xfrm>
            <a:off x="8628637" y="2169979"/>
            <a:ext cx="9144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E802A32-5A57-C483-69C6-68AEBD0F4821}"/>
              </a:ext>
            </a:extLst>
          </p:cNvPr>
          <p:cNvSpPr txBox="1"/>
          <p:nvPr/>
        </p:nvSpPr>
        <p:spPr>
          <a:xfrm>
            <a:off x="9621918" y="2141933"/>
            <a:ext cx="105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: Jagged1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D517BB-1371-8BBF-F373-548C8888FA05}"/>
              </a:ext>
            </a:extLst>
          </p:cNvPr>
          <p:cNvSpPr txBox="1"/>
          <p:nvPr/>
        </p:nvSpPr>
        <p:spPr>
          <a:xfrm>
            <a:off x="9765494" y="3853634"/>
            <a:ext cx="2125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GAPDH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6DDCEB4-74B1-128D-3ED5-1DC446A33856}"/>
              </a:ext>
            </a:extLst>
          </p:cNvPr>
          <p:cNvSpPr txBox="1"/>
          <p:nvPr/>
        </p:nvSpPr>
        <p:spPr>
          <a:xfrm>
            <a:off x="9769673" y="3400264"/>
            <a:ext cx="2125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Notch1 (</a:t>
            </a:r>
            <a:r>
              <a:rPr lang="en-US" dirty="0" err="1"/>
              <a:t>val</a:t>
            </a:r>
            <a:r>
              <a:rPr lang="en-US" dirty="0"/>
              <a:t> 1744)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E983E4-922B-48F0-51F6-55367C25BF5E}"/>
              </a:ext>
            </a:extLst>
          </p:cNvPr>
          <p:cNvSpPr txBox="1"/>
          <p:nvPr/>
        </p:nvSpPr>
        <p:spPr>
          <a:xfrm>
            <a:off x="7636086" y="1516416"/>
            <a:ext cx="107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</a:t>
            </a:r>
          </a:p>
          <a:p>
            <a:r>
              <a:rPr lang="en-US" dirty="0"/>
              <a:t>siRNA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12053D-596D-CC73-C333-B16A850515FC}"/>
              </a:ext>
            </a:extLst>
          </p:cNvPr>
          <p:cNvSpPr txBox="1"/>
          <p:nvPr/>
        </p:nvSpPr>
        <p:spPr>
          <a:xfrm>
            <a:off x="8842537" y="1516416"/>
            <a:ext cx="107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RBPj</a:t>
            </a:r>
            <a:endParaRPr lang="en-US" dirty="0"/>
          </a:p>
          <a:p>
            <a:r>
              <a:rPr lang="en-US" dirty="0"/>
              <a:t>siRNA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664603-CF8B-24BD-8ADB-136EE2F58547}"/>
              </a:ext>
            </a:extLst>
          </p:cNvPr>
          <p:cNvSpPr txBox="1"/>
          <p:nvPr/>
        </p:nvSpPr>
        <p:spPr>
          <a:xfrm>
            <a:off x="9765495" y="2532848"/>
            <a:ext cx="2202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RBPJ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6BFA769-CCB3-DBBA-3892-2BB507DB42B6}"/>
              </a:ext>
            </a:extLst>
          </p:cNvPr>
          <p:cNvSpPr txBox="1"/>
          <p:nvPr/>
        </p:nvSpPr>
        <p:spPr>
          <a:xfrm>
            <a:off x="9765495" y="2945558"/>
            <a:ext cx="2129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EPDR1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8C2AACD-0EFE-83FA-85ED-5126592107E1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21292" y="3400264"/>
            <a:ext cx="2286000" cy="4114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8B5812F-561A-F048-CF50-C5402F73C802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21292" y="3848345"/>
            <a:ext cx="2286000" cy="4114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AD60DD3-8236-BF86-06CB-DF9B0BBCB35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" contrast="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222764" y="2285595"/>
            <a:ext cx="1978915" cy="188983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BB4017E-6F8F-D65C-4545-FB59EF01372E}"/>
              </a:ext>
            </a:extLst>
          </p:cNvPr>
          <p:cNvSpPr txBox="1"/>
          <p:nvPr/>
        </p:nvSpPr>
        <p:spPr>
          <a:xfrm>
            <a:off x="1321561" y="1636211"/>
            <a:ext cx="107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</a:t>
            </a:r>
          </a:p>
          <a:p>
            <a:r>
              <a:rPr lang="en-US" dirty="0"/>
              <a:t>siRNA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8C19A6-FF70-3637-F515-E8C23BA663B8}"/>
              </a:ext>
            </a:extLst>
          </p:cNvPr>
          <p:cNvSpPr txBox="1"/>
          <p:nvPr/>
        </p:nvSpPr>
        <p:spPr>
          <a:xfrm>
            <a:off x="2375612" y="1636211"/>
            <a:ext cx="107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RBPj</a:t>
            </a:r>
            <a:endParaRPr lang="en-US" dirty="0"/>
          </a:p>
          <a:p>
            <a:r>
              <a:rPr lang="en-US" dirty="0"/>
              <a:t>siRNA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FD11D07-D545-47F4-E469-3B08EE09E903}"/>
              </a:ext>
            </a:extLst>
          </p:cNvPr>
          <p:cNvSpPr txBox="1"/>
          <p:nvPr/>
        </p:nvSpPr>
        <p:spPr>
          <a:xfrm>
            <a:off x="155293" y="3495313"/>
            <a:ext cx="941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Jagged1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07DF32-97F7-5ADD-4D04-77928B7605E2}"/>
              </a:ext>
            </a:extLst>
          </p:cNvPr>
          <p:cNvSpPr txBox="1"/>
          <p:nvPr/>
        </p:nvSpPr>
        <p:spPr>
          <a:xfrm>
            <a:off x="562648" y="2564438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PBS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293A41C-6104-F2A2-603D-DAF4E6523AE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409697" y="2282542"/>
            <a:ext cx="1897276" cy="189727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B8E3D92-8A01-45E1-DD20-43865361DE51}"/>
              </a:ext>
            </a:extLst>
          </p:cNvPr>
          <p:cNvSpPr txBox="1"/>
          <p:nvPr/>
        </p:nvSpPr>
        <p:spPr>
          <a:xfrm>
            <a:off x="4561496" y="1636211"/>
            <a:ext cx="107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</a:t>
            </a:r>
          </a:p>
          <a:p>
            <a:r>
              <a:rPr lang="en-US" dirty="0"/>
              <a:t>siRNA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5566E54-AF81-9D19-8952-EC99305DBDF1}"/>
              </a:ext>
            </a:extLst>
          </p:cNvPr>
          <p:cNvSpPr txBox="1"/>
          <p:nvPr/>
        </p:nvSpPr>
        <p:spPr>
          <a:xfrm>
            <a:off x="5615547" y="1636211"/>
            <a:ext cx="107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RBPj</a:t>
            </a:r>
            <a:endParaRPr lang="en-US" dirty="0"/>
          </a:p>
          <a:p>
            <a:r>
              <a:rPr lang="en-US" dirty="0"/>
              <a:t>siRNA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C7BC8D-8697-1B41-737B-9114AC72F8EF}"/>
              </a:ext>
            </a:extLst>
          </p:cNvPr>
          <p:cNvSpPr txBox="1"/>
          <p:nvPr/>
        </p:nvSpPr>
        <p:spPr>
          <a:xfrm>
            <a:off x="3395228" y="3495313"/>
            <a:ext cx="941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Jagged1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872DD56-1B9B-152D-D578-EDF11509472F}"/>
              </a:ext>
            </a:extLst>
          </p:cNvPr>
          <p:cNvSpPr txBox="1"/>
          <p:nvPr/>
        </p:nvSpPr>
        <p:spPr>
          <a:xfrm>
            <a:off x="3802583" y="2564438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PBS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66874EC-6EBA-E24F-DA0B-2A8EE20B3EF1}"/>
              </a:ext>
            </a:extLst>
          </p:cNvPr>
          <p:cNvSpPr txBox="1"/>
          <p:nvPr/>
        </p:nvSpPr>
        <p:spPr>
          <a:xfrm>
            <a:off x="1703945" y="4211494"/>
            <a:ext cx="10165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</a:t>
            </a:r>
            <a:r>
              <a:rPr lang="en-US" sz="1600" dirty="0" err="1"/>
              <a:t>AlkPhos</a:t>
            </a:r>
            <a:endParaRPr lang="en-US" sz="16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2A6A29C-DD07-F4FB-E81C-BA8D2624ECDA}"/>
              </a:ext>
            </a:extLst>
          </p:cNvPr>
          <p:cNvSpPr txBox="1"/>
          <p:nvPr/>
        </p:nvSpPr>
        <p:spPr>
          <a:xfrm>
            <a:off x="4663405" y="4211494"/>
            <a:ext cx="1389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  Alizarin Red S</a:t>
            </a:r>
          </a:p>
        </p:txBody>
      </p:sp>
      <p:sp>
        <p:nvSpPr>
          <p:cNvPr id="43" name="Text Box 202">
            <a:extLst>
              <a:ext uri="{FF2B5EF4-FFF2-40B4-BE49-F238E27FC236}">
                <a16:creationId xmlns:a16="http://schemas.microsoft.com/office/drawing/2014/main" id="{B197F8C6-33E8-E94D-0041-F8BB5B43A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61" y="169497"/>
            <a:ext cx="1186397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RBPJ knock-down reduces EPDR1 protein expression by Jagged1 </a:t>
            </a:r>
          </a:p>
        </p:txBody>
      </p:sp>
    </p:spTree>
    <p:extLst>
      <p:ext uri="{BB962C8B-B14F-4D97-AF65-F5344CB8AC3E}">
        <p14:creationId xmlns:p14="http://schemas.microsoft.com/office/powerpoint/2010/main" val="35552018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0944744-31D7-7BA1-DB49-D616785E1BD6}"/>
              </a:ext>
            </a:extLst>
          </p:cNvPr>
          <p:cNvGrpSpPr/>
          <p:nvPr/>
        </p:nvGrpSpPr>
        <p:grpSpPr>
          <a:xfrm>
            <a:off x="198141" y="1643214"/>
            <a:ext cx="6352695" cy="2870223"/>
            <a:chOff x="65179" y="2146551"/>
            <a:chExt cx="6352695" cy="287022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6699F23-0277-AE2D-D7EA-B12216187BDE}"/>
                </a:ext>
              </a:extLst>
            </p:cNvPr>
            <p:cNvSpPr txBox="1"/>
            <p:nvPr/>
          </p:nvSpPr>
          <p:spPr>
            <a:xfrm>
              <a:off x="2259804" y="3561683"/>
              <a:ext cx="809246" cy="515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900" dirty="0"/>
                <a:t>CONTROL</a:t>
              </a:r>
            </a:p>
            <a:p>
              <a:pPr algn="r"/>
              <a:r>
                <a:rPr lang="en-US" sz="900" dirty="0"/>
                <a:t>siRNA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63B0FB9-9E74-87FD-606C-649EBA5A5A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5000" contrast="29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0800000" flipH="1" flipV="1">
              <a:off x="1101903" y="2758419"/>
              <a:ext cx="1931139" cy="192276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BD14E7F-C7D7-AAF0-A56F-EFD879219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0000" contras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400000">
              <a:off x="4350049" y="2791607"/>
              <a:ext cx="1836343" cy="184427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79E299A-97AE-D6DE-05D6-9D8AF755815E}"/>
                </a:ext>
              </a:extLst>
            </p:cNvPr>
            <p:cNvSpPr txBox="1"/>
            <p:nvPr/>
          </p:nvSpPr>
          <p:spPr>
            <a:xfrm>
              <a:off x="1231447" y="2146551"/>
              <a:ext cx="10715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control</a:t>
              </a:r>
            </a:p>
            <a:p>
              <a:r>
                <a:rPr lang="en-US" dirty="0"/>
                <a:t>siRNA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28287D8-0BCA-73F2-6A27-79A345BCAA44}"/>
                </a:ext>
              </a:extLst>
            </p:cNvPr>
            <p:cNvSpPr txBox="1"/>
            <p:nvPr/>
          </p:nvSpPr>
          <p:spPr>
            <a:xfrm>
              <a:off x="2196718" y="2146551"/>
              <a:ext cx="10715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EPDR1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siRNA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CF51DA-2206-7616-CD40-42001F7744D7}"/>
                </a:ext>
              </a:extLst>
            </p:cNvPr>
            <p:cNvSpPr txBox="1"/>
            <p:nvPr/>
          </p:nvSpPr>
          <p:spPr>
            <a:xfrm>
              <a:off x="65179" y="3962039"/>
              <a:ext cx="941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Jagged1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15CF125-D700-863B-B5B9-ED942526759C}"/>
                </a:ext>
              </a:extLst>
            </p:cNvPr>
            <p:cNvSpPr txBox="1"/>
            <p:nvPr/>
          </p:nvSpPr>
          <p:spPr>
            <a:xfrm>
              <a:off x="472534" y="3031164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PBS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B6A9D8E-6AE9-0E2A-0E5C-A32E881DA9C5}"/>
                </a:ext>
              </a:extLst>
            </p:cNvPr>
            <p:cNvSpPr txBox="1"/>
            <p:nvPr/>
          </p:nvSpPr>
          <p:spPr>
            <a:xfrm>
              <a:off x="4471382" y="2146551"/>
              <a:ext cx="10715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control</a:t>
              </a:r>
            </a:p>
            <a:p>
              <a:r>
                <a:rPr lang="en-US" dirty="0"/>
                <a:t>siRNA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6262033-E58E-B864-27FC-C395436411D2}"/>
                </a:ext>
              </a:extLst>
            </p:cNvPr>
            <p:cNvSpPr txBox="1"/>
            <p:nvPr/>
          </p:nvSpPr>
          <p:spPr>
            <a:xfrm>
              <a:off x="5346309" y="2146551"/>
              <a:ext cx="10715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EPDR1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siRNA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785A57F-70A5-F4DF-4213-8CA4D6D8F75E}"/>
                </a:ext>
              </a:extLst>
            </p:cNvPr>
            <p:cNvSpPr txBox="1"/>
            <p:nvPr/>
          </p:nvSpPr>
          <p:spPr>
            <a:xfrm>
              <a:off x="3305114" y="3962039"/>
              <a:ext cx="9414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Jagged1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BE80C2-3560-F6DD-5085-BDD3055C59F7}"/>
                </a:ext>
              </a:extLst>
            </p:cNvPr>
            <p:cNvSpPr txBox="1"/>
            <p:nvPr/>
          </p:nvSpPr>
          <p:spPr>
            <a:xfrm>
              <a:off x="3712469" y="3031164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PBS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906B4E8-6351-D6EF-CC44-9C0493AD51BC}"/>
                </a:ext>
              </a:extLst>
            </p:cNvPr>
            <p:cNvSpPr txBox="1"/>
            <p:nvPr/>
          </p:nvSpPr>
          <p:spPr>
            <a:xfrm>
              <a:off x="1613831" y="4678220"/>
              <a:ext cx="10165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  </a:t>
              </a:r>
              <a:r>
                <a:rPr lang="en-US" sz="1600" dirty="0" err="1"/>
                <a:t>AlkPhos</a:t>
              </a:r>
              <a:endParaRPr lang="en-US" sz="16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0B2FFDF-6E82-0608-079A-764533B28A03}"/>
                </a:ext>
              </a:extLst>
            </p:cNvPr>
            <p:cNvSpPr txBox="1"/>
            <p:nvPr/>
          </p:nvSpPr>
          <p:spPr>
            <a:xfrm>
              <a:off x="4573291" y="4678220"/>
              <a:ext cx="13898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  Alizarin Red S</a:t>
              </a:r>
            </a:p>
          </p:txBody>
        </p:sp>
      </p:grpSp>
      <p:sp>
        <p:nvSpPr>
          <p:cNvPr id="18" name="Text Box 202">
            <a:extLst>
              <a:ext uri="{FF2B5EF4-FFF2-40B4-BE49-F238E27FC236}">
                <a16:creationId xmlns:a16="http://schemas.microsoft.com/office/drawing/2014/main" id="{B341BB98-5ECD-049F-C692-5B96ADD11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61" y="169497"/>
            <a:ext cx="1186397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EPDR1 knock-down using siRNA impairs Jagged1 mediated </a:t>
            </a:r>
            <a:r>
              <a:rPr lang="en-US" altLang="en-US" sz="24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osteoblastogenesis</a:t>
            </a:r>
            <a:endParaRPr lang="en-US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964F40-90DB-3A43-EE8B-40D1B4F731A1}"/>
              </a:ext>
            </a:extLst>
          </p:cNvPr>
          <p:cNvGrpSpPr/>
          <p:nvPr/>
        </p:nvGrpSpPr>
        <p:grpSpPr>
          <a:xfrm>
            <a:off x="7198247" y="1732442"/>
            <a:ext cx="4911316" cy="2396137"/>
            <a:chOff x="7209175" y="1276393"/>
            <a:chExt cx="4911316" cy="239613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9CEBC17-80E2-45A4-8E12-8847D417E77B}"/>
                </a:ext>
              </a:extLst>
            </p:cNvPr>
            <p:cNvSpPr txBox="1"/>
            <p:nvPr/>
          </p:nvSpPr>
          <p:spPr>
            <a:xfrm>
              <a:off x="7358293" y="1898311"/>
              <a:ext cx="255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44D0B21-D7D8-7A48-27E1-270C44AD4E57}"/>
                </a:ext>
              </a:extLst>
            </p:cNvPr>
            <p:cNvSpPr txBox="1"/>
            <p:nvPr/>
          </p:nvSpPr>
          <p:spPr>
            <a:xfrm>
              <a:off x="7899258" y="1898311"/>
              <a:ext cx="255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42E88FA-07AE-5BE3-CC0E-9DC254EEA979}"/>
                </a:ext>
              </a:extLst>
            </p:cNvPr>
            <p:cNvSpPr txBox="1"/>
            <p:nvPr/>
          </p:nvSpPr>
          <p:spPr>
            <a:xfrm>
              <a:off x="8475181" y="1898311"/>
              <a:ext cx="255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E0283CE-DF26-8318-6C12-16E8935175DC}"/>
                </a:ext>
              </a:extLst>
            </p:cNvPr>
            <p:cNvSpPr txBox="1"/>
            <p:nvPr/>
          </p:nvSpPr>
          <p:spPr>
            <a:xfrm>
              <a:off x="9053447" y="1898311"/>
              <a:ext cx="255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+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789B6F9-D88A-FF46-E89A-D56768E6E7FF}"/>
                </a:ext>
              </a:extLst>
            </p:cNvPr>
            <p:cNvCxnSpPr/>
            <p:nvPr/>
          </p:nvCxnSpPr>
          <p:spPr>
            <a:xfrm>
              <a:off x="7284982" y="1929956"/>
              <a:ext cx="914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CE0F303-27E6-BB9C-2F01-EB736EA4BA08}"/>
                </a:ext>
              </a:extLst>
            </p:cNvPr>
            <p:cNvCxnSpPr/>
            <p:nvPr/>
          </p:nvCxnSpPr>
          <p:spPr>
            <a:xfrm>
              <a:off x="8358319" y="1929956"/>
              <a:ext cx="914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F57DE00-60A2-F0AB-1AA6-A71BFBB4FCB7}"/>
                </a:ext>
              </a:extLst>
            </p:cNvPr>
            <p:cNvSpPr txBox="1"/>
            <p:nvPr/>
          </p:nvSpPr>
          <p:spPr>
            <a:xfrm>
              <a:off x="9351600" y="1901910"/>
              <a:ext cx="1056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: Jagged1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7EE325D-4EFC-FABF-151F-3E0D00A136AB}"/>
                </a:ext>
              </a:extLst>
            </p:cNvPr>
            <p:cNvSpPr txBox="1"/>
            <p:nvPr/>
          </p:nvSpPr>
          <p:spPr>
            <a:xfrm>
              <a:off x="9513946" y="3301674"/>
              <a:ext cx="2606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GAPDH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3B014E5-B5CB-64BF-4DD2-CA4886380A2E}"/>
                </a:ext>
              </a:extLst>
            </p:cNvPr>
            <p:cNvSpPr txBox="1"/>
            <p:nvPr/>
          </p:nvSpPr>
          <p:spPr>
            <a:xfrm>
              <a:off x="9499354" y="2811108"/>
              <a:ext cx="2606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Notch1 (</a:t>
              </a:r>
              <a:r>
                <a:rPr lang="en-US" dirty="0" err="1"/>
                <a:t>val</a:t>
              </a:r>
              <a:r>
                <a:rPr lang="en-US" dirty="0"/>
                <a:t> 1744)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D7FB500-EC5B-83D2-AC00-37F5DA1AECC5}"/>
                </a:ext>
              </a:extLst>
            </p:cNvPr>
            <p:cNvSpPr txBox="1"/>
            <p:nvPr/>
          </p:nvSpPr>
          <p:spPr>
            <a:xfrm>
              <a:off x="7518168" y="1276393"/>
              <a:ext cx="10715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control</a:t>
              </a:r>
            </a:p>
            <a:p>
              <a:r>
                <a:rPr lang="en-US" dirty="0"/>
                <a:t>siRNA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11327F0-8069-E42F-6C16-33DA4654638E}"/>
                </a:ext>
              </a:extLst>
            </p:cNvPr>
            <p:cNvSpPr txBox="1"/>
            <p:nvPr/>
          </p:nvSpPr>
          <p:spPr>
            <a:xfrm>
              <a:off x="8572219" y="1276393"/>
              <a:ext cx="10715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EPDR1</a:t>
              </a:r>
            </a:p>
            <a:p>
              <a:r>
                <a:rPr lang="en-US" b="1" dirty="0">
                  <a:solidFill>
                    <a:srgbClr val="FF0000"/>
                  </a:solidFill>
                </a:rPr>
                <a:t>siRNA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A095C70-8E49-7F47-12A8-950135B15B0D}"/>
                </a:ext>
              </a:extLst>
            </p:cNvPr>
            <p:cNvSpPr txBox="1"/>
            <p:nvPr/>
          </p:nvSpPr>
          <p:spPr>
            <a:xfrm>
              <a:off x="9513946" y="2334402"/>
              <a:ext cx="26065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EPDR1</a:t>
              </a: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026918A1-AD6D-3734-374C-0EDF9B1796A3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209175" y="2792493"/>
              <a:ext cx="2286000" cy="41148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EBC9ED0-4D90-481E-1C38-6F9DD1DE4528}"/>
                </a:ext>
              </a:extLst>
            </p:cNvPr>
            <p:cNvPicPr>
              <a:picLocks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213790" y="3261050"/>
              <a:ext cx="2286000" cy="411480"/>
            </a:xfrm>
            <a:prstGeom prst="rect">
              <a:avLst/>
            </a:prstGeom>
          </p:spPr>
        </p:pic>
        <p:graphicFrame>
          <p:nvGraphicFramePr>
            <p:cNvPr id="42" name="Object 41">
              <a:extLst>
                <a:ext uri="{FF2B5EF4-FFF2-40B4-BE49-F238E27FC236}">
                  <a16:creationId xmlns:a16="http://schemas.microsoft.com/office/drawing/2014/main" id="{4088FFD1-307F-D669-97CF-BC74DAB9F921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7227946" y="2319051"/>
            <a:ext cx="2286000" cy="4114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r:id="rId10" imgW="5726880" imgH="1841040" progId="">
                    <p:embed/>
                  </p:oleObj>
                </mc:Choice>
                <mc:Fallback>
                  <p:oleObj r:id="rId10" imgW="5726880" imgH="1841040" progId="">
                    <p:embed/>
                    <p:pic>
                      <p:nvPicPr>
                        <p:cNvPr id="42" name="Object 41">
                          <a:extLst>
                            <a:ext uri="{FF2B5EF4-FFF2-40B4-BE49-F238E27FC236}">
                              <a16:creationId xmlns:a16="http://schemas.microsoft.com/office/drawing/2014/main" id="{4088FFD1-307F-D669-97CF-BC74DAB9F92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1">
                          <a:lum bright="-5000"/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7227946" y="2319051"/>
                          <a:ext cx="2286000" cy="41148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6EB8EE3-0B6D-26B9-D204-C7AF60183FD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98214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12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83AE3EB-C518-1476-338B-04DF6D9542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916876"/>
            <a:ext cx="1158208" cy="9784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6CDACC-2B34-155A-05C0-0DEF2791C1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266" y="931481"/>
            <a:ext cx="10309468" cy="275183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3FE0A24-6145-141B-FDDA-DEDF6E66ECBE}"/>
              </a:ext>
            </a:extLst>
          </p:cNvPr>
          <p:cNvCxnSpPr>
            <a:cxnSpLocks/>
          </p:cNvCxnSpPr>
          <p:nvPr/>
        </p:nvCxnSpPr>
        <p:spPr>
          <a:xfrm flipV="1">
            <a:off x="3417603" y="2075484"/>
            <a:ext cx="873519" cy="12426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 Box 202">
            <a:extLst>
              <a:ext uri="{FF2B5EF4-FFF2-40B4-BE49-F238E27FC236}">
                <a16:creationId xmlns:a16="http://schemas.microsoft.com/office/drawing/2014/main" id="{71734FF2-E149-E4F4-A6AC-4A12F3B76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61" y="169497"/>
            <a:ext cx="1186397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RBPJ binding site is predicted upstream of rs1524068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A2E788-7C5C-EB74-E4A0-5995A6DED9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9086" y="3712579"/>
            <a:ext cx="7028127" cy="312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2996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4C4F643-60D7-B06D-06AF-D65C3D257E91}"/>
              </a:ext>
            </a:extLst>
          </p:cNvPr>
          <p:cNvSpPr/>
          <p:nvPr/>
        </p:nvSpPr>
        <p:spPr>
          <a:xfrm>
            <a:off x="497150" y="1634542"/>
            <a:ext cx="11283518" cy="326637"/>
          </a:xfrm>
          <a:prstGeom prst="roundRect">
            <a:avLst/>
          </a:prstGeom>
          <a:solidFill>
            <a:schemeClr val="bg1"/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6E19507B-E11F-CD8D-5C72-D1BE75723D25}"/>
              </a:ext>
            </a:extLst>
          </p:cNvPr>
          <p:cNvSpPr/>
          <p:nvPr/>
        </p:nvSpPr>
        <p:spPr>
          <a:xfrm>
            <a:off x="598780" y="1961179"/>
            <a:ext cx="274320" cy="276225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492411BD-E6A5-9376-062B-40ED04A21EB1}"/>
              </a:ext>
            </a:extLst>
          </p:cNvPr>
          <p:cNvSpPr/>
          <p:nvPr/>
        </p:nvSpPr>
        <p:spPr>
          <a:xfrm flipH="1">
            <a:off x="11506348" y="1961179"/>
            <a:ext cx="274320" cy="276225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A2C1A45C-38E3-B530-3A48-FA79D34EAA0A}"/>
              </a:ext>
            </a:extLst>
          </p:cNvPr>
          <p:cNvSpPr/>
          <p:nvPr/>
        </p:nvSpPr>
        <p:spPr>
          <a:xfrm>
            <a:off x="951847" y="1368211"/>
            <a:ext cx="274320" cy="27622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CF75C5A-DB6E-08C3-DEAE-3DDBFEDD77AD}"/>
              </a:ext>
            </a:extLst>
          </p:cNvPr>
          <p:cNvSpPr/>
          <p:nvPr/>
        </p:nvSpPr>
        <p:spPr>
          <a:xfrm flipH="1">
            <a:off x="11232028" y="1368211"/>
            <a:ext cx="274320" cy="276225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 descr="Flag outline">
            <a:extLst>
              <a:ext uri="{FF2B5EF4-FFF2-40B4-BE49-F238E27FC236}">
                <a16:creationId xmlns:a16="http://schemas.microsoft.com/office/drawing/2014/main" id="{182F4F12-FC56-D073-F00C-F0FD4B6D43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82652" y="1170736"/>
            <a:ext cx="679961" cy="679961"/>
          </a:xfrm>
          <a:prstGeom prst="rect">
            <a:avLst/>
          </a:prstGeom>
        </p:spPr>
      </p:pic>
      <p:pic>
        <p:nvPicPr>
          <p:cNvPr id="11" name="Graphic 10" descr="Flag outline">
            <a:extLst>
              <a:ext uri="{FF2B5EF4-FFF2-40B4-BE49-F238E27FC236}">
                <a16:creationId xmlns:a16="http://schemas.microsoft.com/office/drawing/2014/main" id="{D518924D-237B-B9A7-67D2-4D98598E26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244335" y="1170736"/>
            <a:ext cx="679961" cy="679961"/>
          </a:xfrm>
          <a:prstGeom prst="rect">
            <a:avLst/>
          </a:prstGeom>
        </p:spPr>
      </p:pic>
      <p:pic>
        <p:nvPicPr>
          <p:cNvPr id="12" name="Graphic 11" descr="Flag outline">
            <a:extLst>
              <a:ext uri="{FF2B5EF4-FFF2-40B4-BE49-F238E27FC236}">
                <a16:creationId xmlns:a16="http://schemas.microsoft.com/office/drawing/2014/main" id="{E253277A-ED01-C97A-864D-969AE9BC96A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78960" y="1170736"/>
            <a:ext cx="679961" cy="679961"/>
          </a:xfrm>
          <a:prstGeom prst="rect">
            <a:avLst/>
          </a:prstGeom>
        </p:spPr>
      </p:pic>
      <p:sp>
        <p:nvSpPr>
          <p:cNvPr id="13" name="Partial Circle 12">
            <a:extLst>
              <a:ext uri="{FF2B5EF4-FFF2-40B4-BE49-F238E27FC236}">
                <a16:creationId xmlns:a16="http://schemas.microsoft.com/office/drawing/2014/main" id="{886E29DD-CE02-35D9-678D-9F724FB2ABA9}"/>
              </a:ext>
            </a:extLst>
          </p:cNvPr>
          <p:cNvSpPr/>
          <p:nvPr/>
        </p:nvSpPr>
        <p:spPr>
          <a:xfrm rot="16200000">
            <a:off x="3217434" y="1660700"/>
            <a:ext cx="365760" cy="274320"/>
          </a:xfrm>
          <a:prstGeom prst="pie">
            <a:avLst>
              <a:gd name="adj1" fmla="val 17798305"/>
              <a:gd name="adj2" fmla="val 143125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Partial Circle 13">
            <a:extLst>
              <a:ext uri="{FF2B5EF4-FFF2-40B4-BE49-F238E27FC236}">
                <a16:creationId xmlns:a16="http://schemas.microsoft.com/office/drawing/2014/main" id="{4A508F1D-3DEB-803B-46C8-30B63F569218}"/>
              </a:ext>
            </a:extLst>
          </p:cNvPr>
          <p:cNvSpPr/>
          <p:nvPr/>
        </p:nvSpPr>
        <p:spPr>
          <a:xfrm rot="16200000">
            <a:off x="9703806" y="1641139"/>
            <a:ext cx="365760" cy="274320"/>
          </a:xfrm>
          <a:prstGeom prst="pie">
            <a:avLst>
              <a:gd name="adj1" fmla="val 17798305"/>
              <a:gd name="adj2" fmla="val 143125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Partial Circle 14">
            <a:extLst>
              <a:ext uri="{FF2B5EF4-FFF2-40B4-BE49-F238E27FC236}">
                <a16:creationId xmlns:a16="http://schemas.microsoft.com/office/drawing/2014/main" id="{5C455BC0-A7EA-8090-0248-C3F99750E524}"/>
              </a:ext>
            </a:extLst>
          </p:cNvPr>
          <p:cNvSpPr/>
          <p:nvPr/>
        </p:nvSpPr>
        <p:spPr>
          <a:xfrm rot="16200000">
            <a:off x="10245190" y="1652610"/>
            <a:ext cx="365760" cy="274320"/>
          </a:xfrm>
          <a:prstGeom prst="pie">
            <a:avLst>
              <a:gd name="adj1" fmla="val 17798305"/>
              <a:gd name="adj2" fmla="val 1431258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9C6D07-4724-2EC0-5835-289EC1BE6440}"/>
              </a:ext>
            </a:extLst>
          </p:cNvPr>
          <p:cNvSpPr txBox="1"/>
          <p:nvPr/>
        </p:nvSpPr>
        <p:spPr>
          <a:xfrm flipH="1">
            <a:off x="2898812" y="1969889"/>
            <a:ext cx="124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US3 sgRNA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452BADC-26D9-034C-F2BD-C4D9200955BA}"/>
              </a:ext>
            </a:extLst>
          </p:cNvPr>
          <p:cNvSpPr txBox="1"/>
          <p:nvPr/>
        </p:nvSpPr>
        <p:spPr>
          <a:xfrm flipH="1">
            <a:off x="9053684" y="1969889"/>
            <a:ext cx="124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DS3 sgRNA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3DF38D-A81F-6156-16DC-1A04D0707735}"/>
              </a:ext>
            </a:extLst>
          </p:cNvPr>
          <p:cNvSpPr txBox="1"/>
          <p:nvPr/>
        </p:nvSpPr>
        <p:spPr>
          <a:xfrm flipH="1">
            <a:off x="9653968" y="1278524"/>
            <a:ext cx="124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DS4 sgRNA</a:t>
            </a:r>
          </a:p>
        </p:txBody>
      </p:sp>
      <p:sp>
        <p:nvSpPr>
          <p:cNvPr id="19" name="Arrow: Up 18">
            <a:extLst>
              <a:ext uri="{FF2B5EF4-FFF2-40B4-BE49-F238E27FC236}">
                <a16:creationId xmlns:a16="http://schemas.microsoft.com/office/drawing/2014/main" id="{642109C2-EBE2-C2AC-7799-70585C4AC192}"/>
              </a:ext>
            </a:extLst>
          </p:cNvPr>
          <p:cNvSpPr/>
          <p:nvPr/>
        </p:nvSpPr>
        <p:spPr>
          <a:xfrm>
            <a:off x="5371283" y="1850696"/>
            <a:ext cx="66826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E05B71F-D780-32D9-6A8B-D00A7EDB9FD9}"/>
              </a:ext>
            </a:extLst>
          </p:cNvPr>
          <p:cNvSpPr txBox="1"/>
          <p:nvPr/>
        </p:nvSpPr>
        <p:spPr>
          <a:xfrm rot="16200000" flipH="1">
            <a:off x="4790272" y="2653461"/>
            <a:ext cx="124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rs940347</a:t>
            </a:r>
          </a:p>
        </p:txBody>
      </p:sp>
      <p:sp>
        <p:nvSpPr>
          <p:cNvPr id="21" name="Arrow: Up 20">
            <a:extLst>
              <a:ext uri="{FF2B5EF4-FFF2-40B4-BE49-F238E27FC236}">
                <a16:creationId xmlns:a16="http://schemas.microsoft.com/office/drawing/2014/main" id="{24F108AE-4BE7-4776-99F7-55289F53336C}"/>
              </a:ext>
            </a:extLst>
          </p:cNvPr>
          <p:cNvSpPr/>
          <p:nvPr/>
        </p:nvSpPr>
        <p:spPr>
          <a:xfrm>
            <a:off x="5904683" y="1850696"/>
            <a:ext cx="66826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id="{F7804DF0-61FC-DBB9-1E39-F5757A593EE4}"/>
              </a:ext>
            </a:extLst>
          </p:cNvPr>
          <p:cNvSpPr/>
          <p:nvPr/>
        </p:nvSpPr>
        <p:spPr>
          <a:xfrm>
            <a:off x="7095309" y="1850696"/>
            <a:ext cx="66826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027796-8C35-E132-6191-84887F6D5252}"/>
              </a:ext>
            </a:extLst>
          </p:cNvPr>
          <p:cNvSpPr txBox="1"/>
          <p:nvPr/>
        </p:nvSpPr>
        <p:spPr>
          <a:xfrm rot="16200000" flipH="1">
            <a:off x="5329430" y="2653461"/>
            <a:ext cx="124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rs6975644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405CF6-E82D-7D1A-A558-0A635109A5DA}"/>
              </a:ext>
            </a:extLst>
          </p:cNvPr>
          <p:cNvSpPr txBox="1"/>
          <p:nvPr/>
        </p:nvSpPr>
        <p:spPr>
          <a:xfrm rot="16200000" flipH="1">
            <a:off x="6500705" y="2653461"/>
            <a:ext cx="124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rs1524068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E5EC3F1-3AE9-8C14-8511-A82C890133B3}"/>
              </a:ext>
            </a:extLst>
          </p:cNvPr>
          <p:cNvSpPr txBox="1"/>
          <p:nvPr/>
        </p:nvSpPr>
        <p:spPr>
          <a:xfrm flipH="1">
            <a:off x="9562325" y="3429905"/>
            <a:ext cx="2541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Donor 3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7D2DFA2-E757-A9ED-BC27-28B83691E605}"/>
              </a:ext>
            </a:extLst>
          </p:cNvPr>
          <p:cNvGrpSpPr/>
          <p:nvPr/>
        </p:nvGrpSpPr>
        <p:grpSpPr>
          <a:xfrm>
            <a:off x="117018" y="3465646"/>
            <a:ext cx="11169660" cy="3318606"/>
            <a:chOff x="117018" y="3465646"/>
            <a:chExt cx="11169660" cy="3318606"/>
          </a:xfrm>
        </p:grpSpPr>
        <p:pic>
          <p:nvPicPr>
            <p:cNvPr id="4" name="Picture 3" descr="A close-up of several test tubes&#10;&#10;Description automatically generated with medium confidence">
              <a:extLst>
                <a:ext uri="{FF2B5EF4-FFF2-40B4-BE49-F238E27FC236}">
                  <a16:creationId xmlns:a16="http://schemas.microsoft.com/office/drawing/2014/main" id="{EDBF72E3-FA7F-C6D0-5392-D0EACF391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501" y="3945033"/>
              <a:ext cx="2023002" cy="2403761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453A7B-B3D4-3CF4-9325-C62D5A43809B}"/>
                </a:ext>
              </a:extLst>
            </p:cNvPr>
            <p:cNvSpPr txBox="1"/>
            <p:nvPr/>
          </p:nvSpPr>
          <p:spPr>
            <a:xfrm flipH="1">
              <a:off x="1441911" y="3941884"/>
              <a:ext cx="6506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Control</a:t>
              </a:r>
              <a:br>
                <a:rPr lang="en-US" sz="1000" dirty="0"/>
              </a:br>
              <a:r>
                <a:rPr lang="en-US" sz="1000" dirty="0"/>
                <a:t>guide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C099235-17F5-9B8F-EE92-145583C77AF9}"/>
                </a:ext>
              </a:extLst>
            </p:cNvPr>
            <p:cNvSpPr txBox="1"/>
            <p:nvPr/>
          </p:nvSpPr>
          <p:spPr>
            <a:xfrm flipH="1">
              <a:off x="1872891" y="3925382"/>
              <a:ext cx="6506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EPDR1 </a:t>
              </a:r>
              <a:br>
                <a:rPr lang="en-US" sz="1000" dirty="0"/>
              </a:br>
              <a:r>
                <a:rPr lang="en-US" sz="1000" dirty="0"/>
                <a:t>guide</a:t>
              </a:r>
              <a:br>
                <a:rPr lang="en-US" sz="1000" dirty="0"/>
              </a:br>
              <a:r>
                <a:rPr lang="en-US" sz="1000" dirty="0"/>
                <a:t>1.5ea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43EE3C-E28F-0CFE-9E7B-ACFAA84AB572}"/>
                </a:ext>
              </a:extLst>
            </p:cNvPr>
            <p:cNvSpPr txBox="1"/>
            <p:nvPr/>
          </p:nvSpPr>
          <p:spPr>
            <a:xfrm flipH="1">
              <a:off x="2313252" y="3928993"/>
              <a:ext cx="6506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EPDR1 </a:t>
              </a:r>
              <a:br>
                <a:rPr lang="en-US" sz="1000" dirty="0"/>
              </a:br>
              <a:r>
                <a:rPr lang="en-US" sz="1000" dirty="0"/>
                <a:t>guide</a:t>
              </a:r>
              <a:br>
                <a:rPr lang="en-US" sz="1000" dirty="0"/>
              </a:br>
              <a:r>
                <a:rPr lang="en-US" sz="1000" dirty="0"/>
                <a:t>1ea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0925096-98AB-49B7-64CD-4782714ED1A1}"/>
                </a:ext>
              </a:extLst>
            </p:cNvPr>
            <p:cNvSpPr txBox="1"/>
            <p:nvPr/>
          </p:nvSpPr>
          <p:spPr>
            <a:xfrm flipH="1">
              <a:off x="1252661" y="6381015"/>
              <a:ext cx="2023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Nested PCR result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00137AD6-B6DD-1610-169B-08482C8CD075}"/>
                </a:ext>
              </a:extLst>
            </p:cNvPr>
            <p:cNvCxnSpPr>
              <a:cxnSpLocks/>
            </p:cNvCxnSpPr>
            <p:nvPr/>
          </p:nvCxnSpPr>
          <p:spPr>
            <a:xfrm>
              <a:off x="624439" y="5115434"/>
              <a:ext cx="49873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BFD0478-D002-2602-CF59-9A60C1350FA7}"/>
                </a:ext>
              </a:extLst>
            </p:cNvPr>
            <p:cNvSpPr txBox="1"/>
            <p:nvPr/>
          </p:nvSpPr>
          <p:spPr>
            <a:xfrm flipH="1">
              <a:off x="117018" y="4727799"/>
              <a:ext cx="1006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1500bp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97821E9-7355-D133-4F7F-9FF708C262C1}"/>
                </a:ext>
              </a:extLst>
            </p:cNvPr>
            <p:cNvSpPr txBox="1"/>
            <p:nvPr/>
          </p:nvSpPr>
          <p:spPr>
            <a:xfrm flipH="1">
              <a:off x="1599860" y="3465646"/>
              <a:ext cx="17588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</a:rPr>
                <a:t>Donor 1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9555A55-1BDD-2D8A-B8F4-769E0DC576AD}"/>
                </a:ext>
              </a:extLst>
            </p:cNvPr>
            <p:cNvSpPr txBox="1"/>
            <p:nvPr/>
          </p:nvSpPr>
          <p:spPr>
            <a:xfrm flipH="1">
              <a:off x="2708026" y="3949253"/>
              <a:ext cx="6506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Control</a:t>
              </a:r>
              <a:br>
                <a:rPr lang="en-US" sz="1000" dirty="0"/>
              </a:br>
              <a:r>
                <a:rPr lang="en-US" sz="1000" dirty="0"/>
                <a:t>guide</a:t>
              </a:r>
            </a:p>
          </p:txBody>
        </p:sp>
        <p:pic>
          <p:nvPicPr>
            <p:cNvPr id="37" name="Picture 36" descr="A picture containing indoor, close&#10;&#10;Description automatically generated">
              <a:extLst>
                <a:ext uri="{FF2B5EF4-FFF2-40B4-BE49-F238E27FC236}">
                  <a16:creationId xmlns:a16="http://schemas.microsoft.com/office/drawing/2014/main" id="{3DD3DAF6-A5CC-0C3A-255F-244866BA0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54946" y="3957603"/>
              <a:ext cx="2015334" cy="2423412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ACF0526-F356-8E13-46FF-6B0A707BE9FB}"/>
                </a:ext>
              </a:extLst>
            </p:cNvPr>
            <p:cNvSpPr txBox="1"/>
            <p:nvPr/>
          </p:nvSpPr>
          <p:spPr>
            <a:xfrm flipH="1">
              <a:off x="5857799" y="3466341"/>
              <a:ext cx="2541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Donor 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75B4280-D2E1-0634-E7D0-3FFAE8EBD6CE}"/>
                </a:ext>
              </a:extLst>
            </p:cNvPr>
            <p:cNvSpPr txBox="1"/>
            <p:nvPr/>
          </p:nvSpPr>
          <p:spPr>
            <a:xfrm flipH="1">
              <a:off x="5808623" y="3973059"/>
              <a:ext cx="6506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Control</a:t>
              </a:r>
              <a:br>
                <a:rPr lang="en-US" sz="1000" dirty="0"/>
              </a:br>
              <a:r>
                <a:rPr lang="en-US" sz="1000" dirty="0"/>
                <a:t>guide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87035C0-4590-7950-C066-D9DE307427C4}"/>
                </a:ext>
              </a:extLst>
            </p:cNvPr>
            <p:cNvSpPr txBox="1"/>
            <p:nvPr/>
          </p:nvSpPr>
          <p:spPr>
            <a:xfrm flipH="1">
              <a:off x="6239603" y="3956557"/>
              <a:ext cx="6506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EPDR1 </a:t>
              </a:r>
              <a:br>
                <a:rPr lang="en-US" sz="1000" dirty="0"/>
              </a:br>
              <a:r>
                <a:rPr lang="en-US" sz="1000" dirty="0"/>
                <a:t>guide</a:t>
              </a:r>
              <a:br>
                <a:rPr lang="en-US" sz="1000" dirty="0"/>
              </a:br>
              <a:r>
                <a:rPr lang="en-US" sz="1000" dirty="0"/>
                <a:t>1.5ea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F737E9E-3A6F-BF8F-2DAF-FF3D14E04000}"/>
                </a:ext>
              </a:extLst>
            </p:cNvPr>
            <p:cNvSpPr txBox="1"/>
            <p:nvPr/>
          </p:nvSpPr>
          <p:spPr>
            <a:xfrm flipH="1">
              <a:off x="6679964" y="3960168"/>
              <a:ext cx="6506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EPDR1 </a:t>
              </a:r>
              <a:br>
                <a:rPr lang="en-US" sz="1000" dirty="0"/>
              </a:br>
              <a:r>
                <a:rPr lang="en-US" sz="1000" dirty="0"/>
                <a:t>guide</a:t>
              </a:r>
              <a:br>
                <a:rPr lang="en-US" sz="1000" dirty="0"/>
              </a:br>
              <a:r>
                <a:rPr lang="en-US" sz="1000" dirty="0"/>
                <a:t>1ea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E575091-AB31-7A1B-552A-68B6ACF38EB7}"/>
                </a:ext>
              </a:extLst>
            </p:cNvPr>
            <p:cNvSpPr txBox="1"/>
            <p:nvPr/>
          </p:nvSpPr>
          <p:spPr>
            <a:xfrm flipH="1">
              <a:off x="5619373" y="6412190"/>
              <a:ext cx="2023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Nested PCR result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E18BA88-D6F2-E7E2-7D25-F0DD139639B2}"/>
                </a:ext>
              </a:extLst>
            </p:cNvPr>
            <p:cNvCxnSpPr>
              <a:cxnSpLocks/>
            </p:cNvCxnSpPr>
            <p:nvPr/>
          </p:nvCxnSpPr>
          <p:spPr>
            <a:xfrm>
              <a:off x="4950465" y="5071032"/>
              <a:ext cx="49873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599D99A-D69C-072F-BBC4-B220AFE064EA}"/>
                </a:ext>
              </a:extLst>
            </p:cNvPr>
            <p:cNvSpPr txBox="1"/>
            <p:nvPr/>
          </p:nvSpPr>
          <p:spPr>
            <a:xfrm flipH="1">
              <a:off x="4443044" y="4683397"/>
              <a:ext cx="1006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1500bp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893186E-A4BF-A261-7DEE-5B7717233F42}"/>
                </a:ext>
              </a:extLst>
            </p:cNvPr>
            <p:cNvSpPr txBox="1"/>
            <p:nvPr/>
          </p:nvSpPr>
          <p:spPr>
            <a:xfrm flipH="1">
              <a:off x="7074738" y="3980428"/>
              <a:ext cx="6506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Control</a:t>
              </a:r>
              <a:br>
                <a:rPr lang="en-US" sz="1000" dirty="0"/>
              </a:br>
              <a:r>
                <a:rPr lang="en-US" sz="1000" dirty="0"/>
                <a:t>guide</a:t>
              </a:r>
            </a:p>
          </p:txBody>
        </p:sp>
        <p:pic>
          <p:nvPicPr>
            <p:cNvPr id="46" name="Picture 45" descr="A picture containing text, white, close&#10;&#10;Description automatically generated">
              <a:extLst>
                <a:ext uri="{FF2B5EF4-FFF2-40B4-BE49-F238E27FC236}">
                  <a16:creationId xmlns:a16="http://schemas.microsoft.com/office/drawing/2014/main" id="{41E6B66B-60F6-658C-0897-5C7E9F86C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2723" y="3966990"/>
              <a:ext cx="1860784" cy="2381804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C2D40153-AD54-8699-5844-A05D033A101B}"/>
                </a:ext>
              </a:extLst>
            </p:cNvPr>
            <p:cNvSpPr txBox="1"/>
            <p:nvPr/>
          </p:nvSpPr>
          <p:spPr>
            <a:xfrm flipH="1">
              <a:off x="5857799" y="3465646"/>
              <a:ext cx="25418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</a:rPr>
                <a:t>Donor 2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7A77457-1785-0425-EDA0-7372B9F7B98F}"/>
                </a:ext>
              </a:extLst>
            </p:cNvPr>
            <p:cNvSpPr txBox="1"/>
            <p:nvPr/>
          </p:nvSpPr>
          <p:spPr>
            <a:xfrm flipH="1">
              <a:off x="5808623" y="3972364"/>
              <a:ext cx="6506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Control</a:t>
              </a:r>
              <a:br>
                <a:rPr lang="en-US" sz="1000" dirty="0"/>
              </a:br>
              <a:r>
                <a:rPr lang="en-US" sz="1000" dirty="0"/>
                <a:t>guide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9A3B069-BCC9-9870-B3DE-901A2ED2EEFC}"/>
                </a:ext>
              </a:extLst>
            </p:cNvPr>
            <p:cNvSpPr txBox="1"/>
            <p:nvPr/>
          </p:nvSpPr>
          <p:spPr>
            <a:xfrm flipH="1">
              <a:off x="6239603" y="3955862"/>
              <a:ext cx="6506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EPDR1 </a:t>
              </a:r>
              <a:br>
                <a:rPr lang="en-US" sz="1000" dirty="0"/>
              </a:br>
              <a:r>
                <a:rPr lang="en-US" sz="1000" dirty="0"/>
                <a:t>guide</a:t>
              </a:r>
              <a:br>
                <a:rPr lang="en-US" sz="1000" dirty="0"/>
              </a:br>
              <a:r>
                <a:rPr lang="en-US" sz="1000" dirty="0"/>
                <a:t>1.5ea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51211E7-142D-F28A-F6E2-8C1733346A04}"/>
                </a:ext>
              </a:extLst>
            </p:cNvPr>
            <p:cNvSpPr txBox="1"/>
            <p:nvPr/>
          </p:nvSpPr>
          <p:spPr>
            <a:xfrm flipH="1">
              <a:off x="6679964" y="3959473"/>
              <a:ext cx="6506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EPDR1 </a:t>
              </a:r>
              <a:br>
                <a:rPr lang="en-US" sz="1000" dirty="0"/>
              </a:br>
              <a:r>
                <a:rPr lang="en-US" sz="1000" dirty="0"/>
                <a:t>guide</a:t>
              </a:r>
              <a:br>
                <a:rPr lang="en-US" sz="1000" dirty="0"/>
              </a:br>
              <a:r>
                <a:rPr lang="en-US" sz="1000" dirty="0"/>
                <a:t>1ea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1640940-9C2F-C3C6-CA1B-A6102B10609E}"/>
                </a:ext>
              </a:extLst>
            </p:cNvPr>
            <p:cNvSpPr txBox="1"/>
            <p:nvPr/>
          </p:nvSpPr>
          <p:spPr>
            <a:xfrm flipH="1">
              <a:off x="9263677" y="6414920"/>
              <a:ext cx="20230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Nested PCR result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9AF3BBE-94A3-6407-5E1A-9CDEBC3318D6}"/>
                </a:ext>
              </a:extLst>
            </p:cNvPr>
            <p:cNvSpPr txBox="1"/>
            <p:nvPr/>
          </p:nvSpPr>
          <p:spPr>
            <a:xfrm flipH="1">
              <a:off x="8283948" y="4868063"/>
              <a:ext cx="10061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1500bp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2A0D812-6597-9130-10C1-A1CB926B655F}"/>
                </a:ext>
              </a:extLst>
            </p:cNvPr>
            <p:cNvSpPr txBox="1"/>
            <p:nvPr/>
          </p:nvSpPr>
          <p:spPr>
            <a:xfrm flipH="1">
              <a:off x="9698517" y="4026206"/>
              <a:ext cx="6506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Control</a:t>
              </a:r>
              <a:br>
                <a:rPr lang="en-US" sz="1000" dirty="0"/>
              </a:br>
              <a:r>
                <a:rPr lang="en-US" sz="1000" dirty="0"/>
                <a:t>guide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BFBC1FB-3D3B-BECB-C1D6-1698FB55B0DA}"/>
                </a:ext>
              </a:extLst>
            </p:cNvPr>
            <p:cNvSpPr txBox="1"/>
            <p:nvPr/>
          </p:nvSpPr>
          <p:spPr>
            <a:xfrm flipH="1">
              <a:off x="9349565" y="3863630"/>
              <a:ext cx="6506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Control</a:t>
              </a:r>
              <a:br>
                <a:rPr lang="en-US" sz="1000" dirty="0"/>
              </a:br>
              <a:r>
                <a:rPr lang="en-US" sz="1000" dirty="0"/>
                <a:t>guide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D512DC0E-E4B3-005B-9CC2-0A266DEFB81B}"/>
                </a:ext>
              </a:extLst>
            </p:cNvPr>
            <p:cNvSpPr txBox="1"/>
            <p:nvPr/>
          </p:nvSpPr>
          <p:spPr>
            <a:xfrm flipH="1">
              <a:off x="9987300" y="4141810"/>
              <a:ext cx="6506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EPDR1 </a:t>
              </a:r>
              <a:br>
                <a:rPr lang="en-US" sz="1000" dirty="0"/>
              </a:br>
              <a:r>
                <a:rPr lang="en-US" sz="1000" dirty="0"/>
                <a:t>guide</a:t>
              </a:r>
              <a:br>
                <a:rPr lang="en-US" sz="1000" dirty="0"/>
              </a:br>
              <a:r>
                <a:rPr lang="en-US" sz="1000" dirty="0"/>
                <a:t>1.5ea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4B2AFC0-87DA-8EC4-872F-3D79F6553299}"/>
                </a:ext>
              </a:extLst>
            </p:cNvPr>
            <p:cNvSpPr txBox="1"/>
            <p:nvPr/>
          </p:nvSpPr>
          <p:spPr>
            <a:xfrm flipH="1">
              <a:off x="10352739" y="4141810"/>
              <a:ext cx="65065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EPDR1 </a:t>
              </a:r>
              <a:br>
                <a:rPr lang="en-US" sz="1000" dirty="0"/>
              </a:br>
              <a:r>
                <a:rPr lang="en-US" sz="1000" dirty="0"/>
                <a:t>guide</a:t>
              </a:r>
              <a:br>
                <a:rPr lang="en-US" sz="1000" dirty="0"/>
              </a:br>
              <a:r>
                <a:rPr lang="en-US" sz="1000" dirty="0"/>
                <a:t>1ea</a:t>
              </a:r>
            </a:p>
          </p:txBody>
        </p:sp>
      </p:grpSp>
      <p:sp>
        <p:nvSpPr>
          <p:cNvPr id="58" name="Text Box 202">
            <a:extLst>
              <a:ext uri="{FF2B5EF4-FFF2-40B4-BE49-F238E27FC236}">
                <a16:creationId xmlns:a16="http://schemas.microsoft.com/office/drawing/2014/main" id="{073E9B9C-0411-B61A-D7D4-772B47093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" y="37493"/>
            <a:ext cx="1186397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EPDR1 GWAS proxy SNP deletion using Cas9 ribonucleoproteins in </a:t>
            </a:r>
            <a:r>
              <a:rPr lang="en-US" altLang="en-US" sz="24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endParaRPr lang="en-US" altLang="en-US" sz="24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6875A7-B72A-3823-FF0B-D405E2327F7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916876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53E985-3C09-8684-0E04-7275BBE9186A}"/>
              </a:ext>
            </a:extLst>
          </p:cNvPr>
          <p:cNvSpPr txBox="1"/>
          <p:nvPr/>
        </p:nvSpPr>
        <p:spPr>
          <a:xfrm flipH="1">
            <a:off x="39519" y="547747"/>
            <a:ext cx="11668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These are the same guides that have been successfully used to demonstrate EPDR1 proxy SNP deletion in hFOB1.19 cells by Pippin et al.</a:t>
            </a:r>
          </a:p>
        </p:txBody>
      </p:sp>
    </p:spTree>
    <p:extLst>
      <p:ext uri="{BB962C8B-B14F-4D97-AF65-F5344CB8AC3E}">
        <p14:creationId xmlns:p14="http://schemas.microsoft.com/office/powerpoint/2010/main" val="165554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8965D31-BC67-31DD-E8EF-B1F40ECC7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170847" y="1894563"/>
            <a:ext cx="2843314" cy="14448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F3DC51-42B8-D782-BA99-AB54B4F642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 contras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888407" y="1923685"/>
            <a:ext cx="2843314" cy="14356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A245BC-3523-263C-D4CA-40767A0D4224}"/>
              </a:ext>
            </a:extLst>
          </p:cNvPr>
          <p:cNvSpPr txBox="1"/>
          <p:nvPr/>
        </p:nvSpPr>
        <p:spPr>
          <a:xfrm>
            <a:off x="1389232" y="2106448"/>
            <a:ext cx="493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PBS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68900E-99DA-C118-6553-3DE3921F1968}"/>
              </a:ext>
            </a:extLst>
          </p:cNvPr>
          <p:cNvSpPr txBox="1"/>
          <p:nvPr/>
        </p:nvSpPr>
        <p:spPr>
          <a:xfrm>
            <a:off x="1284681" y="2830348"/>
            <a:ext cx="70217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JAG1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EFAD9E-CBEB-2B82-6F54-8C1E55F816E0}"/>
              </a:ext>
            </a:extLst>
          </p:cNvPr>
          <p:cNvSpPr txBox="1"/>
          <p:nvPr/>
        </p:nvSpPr>
        <p:spPr>
          <a:xfrm>
            <a:off x="1631760" y="1596037"/>
            <a:ext cx="11771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CONTROL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944CE1-5089-19B4-9C46-75F5034246F4}"/>
              </a:ext>
            </a:extLst>
          </p:cNvPr>
          <p:cNvSpPr txBox="1"/>
          <p:nvPr/>
        </p:nvSpPr>
        <p:spPr>
          <a:xfrm>
            <a:off x="2248908" y="1380594"/>
            <a:ext cx="11771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SNP </a:t>
            </a:r>
            <a:b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deletion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45112-4736-3A42-8502-E6271C7D4635}"/>
              </a:ext>
            </a:extLst>
          </p:cNvPr>
          <p:cNvSpPr txBox="1"/>
          <p:nvPr/>
        </p:nvSpPr>
        <p:spPr>
          <a:xfrm>
            <a:off x="3212910" y="1596037"/>
            <a:ext cx="11771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CONTROL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3854E5-F6F3-50DE-D6E2-634EF7653691}"/>
              </a:ext>
            </a:extLst>
          </p:cNvPr>
          <p:cNvSpPr txBox="1"/>
          <p:nvPr/>
        </p:nvSpPr>
        <p:spPr>
          <a:xfrm>
            <a:off x="3791958" y="1380594"/>
            <a:ext cx="11771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SNP </a:t>
            </a:r>
            <a:b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deletion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C1E602-87EB-FBBE-B73A-0F5ED4F84ED6}"/>
              </a:ext>
            </a:extLst>
          </p:cNvPr>
          <p:cNvSpPr txBox="1"/>
          <p:nvPr/>
        </p:nvSpPr>
        <p:spPr>
          <a:xfrm>
            <a:off x="5671672" y="2086577"/>
            <a:ext cx="49307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PBS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23011E-5B34-D5E3-D637-7B53BFD6137A}"/>
              </a:ext>
            </a:extLst>
          </p:cNvPr>
          <p:cNvSpPr txBox="1"/>
          <p:nvPr/>
        </p:nvSpPr>
        <p:spPr>
          <a:xfrm>
            <a:off x="5573220" y="2722626"/>
            <a:ext cx="70217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BMP2+JAG1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283380-8A28-D45B-62AA-3390D076242D}"/>
              </a:ext>
            </a:extLst>
          </p:cNvPr>
          <p:cNvSpPr txBox="1"/>
          <p:nvPr/>
        </p:nvSpPr>
        <p:spPr>
          <a:xfrm>
            <a:off x="5914200" y="1576166"/>
            <a:ext cx="11771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CONTROL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5EB5ED-F240-BE6B-53A9-2F198604813E}"/>
              </a:ext>
            </a:extLst>
          </p:cNvPr>
          <p:cNvSpPr txBox="1"/>
          <p:nvPr/>
        </p:nvSpPr>
        <p:spPr>
          <a:xfrm>
            <a:off x="6531348" y="1360723"/>
            <a:ext cx="11771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SNP </a:t>
            </a:r>
            <a:b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deletion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5F992D-C40D-02F8-08F9-F847B7E12F6B}"/>
              </a:ext>
            </a:extLst>
          </p:cNvPr>
          <p:cNvSpPr txBox="1"/>
          <p:nvPr/>
        </p:nvSpPr>
        <p:spPr>
          <a:xfrm>
            <a:off x="7495350" y="1576166"/>
            <a:ext cx="11771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CONTROL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7C6E8A-6D87-1B1C-0944-681BEC8417DB}"/>
              </a:ext>
            </a:extLst>
          </p:cNvPr>
          <p:cNvSpPr txBox="1"/>
          <p:nvPr/>
        </p:nvSpPr>
        <p:spPr>
          <a:xfrm>
            <a:off x="8074398" y="1360723"/>
            <a:ext cx="11771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SNP </a:t>
            </a:r>
            <a:b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deletion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F976A9-8B1D-6D85-2D33-D5C699E8394F}"/>
              </a:ext>
            </a:extLst>
          </p:cNvPr>
          <p:cNvSpPr txBox="1"/>
          <p:nvPr/>
        </p:nvSpPr>
        <p:spPr>
          <a:xfrm>
            <a:off x="2405985" y="3379166"/>
            <a:ext cx="19840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Alizarin Red 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60F4AA1-9BC1-CDBE-5610-139FAD296E21}"/>
              </a:ext>
            </a:extLst>
          </p:cNvPr>
          <p:cNvSpPr txBox="1"/>
          <p:nvPr/>
        </p:nvSpPr>
        <p:spPr>
          <a:xfrm>
            <a:off x="6770581" y="3379166"/>
            <a:ext cx="198407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Alizarin Red S</a:t>
            </a:r>
          </a:p>
        </p:txBody>
      </p:sp>
      <p:sp>
        <p:nvSpPr>
          <p:cNvPr id="20" name="Text Box 202">
            <a:extLst>
              <a:ext uri="{FF2B5EF4-FFF2-40B4-BE49-F238E27FC236}">
                <a16:creationId xmlns:a16="http://schemas.microsoft.com/office/drawing/2014/main" id="{E2DCC63E-68FA-B892-3F6A-679463AB08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19" y="27445"/>
            <a:ext cx="11863979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EPDR1 GWAS proxy SNP deleted </a:t>
            </a:r>
            <a:r>
              <a:rPr lang="en-US" alt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shows reduced calcium deposition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8F5348-A2DE-B713-9004-BB87DB1600D9}"/>
              </a:ext>
            </a:extLst>
          </p:cNvPr>
          <p:cNvSpPr txBox="1"/>
          <p:nvPr/>
        </p:nvSpPr>
        <p:spPr>
          <a:xfrm flipH="1">
            <a:off x="376696" y="4850946"/>
            <a:ext cx="1137054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Analysis of EPDR1 mRNA and protein expression after EPDR1 proxy SNP deletion is planned for at least 3 independent donor lines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4D0022-03BC-79C1-2072-E7DD77AFCE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916876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905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6EF26E-75B4-95E9-13B5-22DBA8FB27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916876"/>
            <a:ext cx="1158208" cy="97844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FF3C9CC-1072-8B9C-F195-885B03DFD0FE}"/>
              </a:ext>
            </a:extLst>
          </p:cNvPr>
          <p:cNvSpPr/>
          <p:nvPr/>
        </p:nvSpPr>
        <p:spPr>
          <a:xfrm>
            <a:off x="1091919" y="4129877"/>
            <a:ext cx="4032504" cy="442127"/>
          </a:xfrm>
          <a:prstGeom prst="rect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626EFB-C80A-04ED-C7AD-B62F4C45908C}"/>
              </a:ext>
            </a:extLst>
          </p:cNvPr>
          <p:cNvGrpSpPr/>
          <p:nvPr/>
        </p:nvGrpSpPr>
        <p:grpSpPr>
          <a:xfrm>
            <a:off x="1091920" y="2720949"/>
            <a:ext cx="10058401" cy="442127"/>
            <a:chOff x="378487" y="2359209"/>
            <a:chExt cx="10058401" cy="44212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DD539E3-EF11-64B3-7775-79FB375B7E0E}"/>
                </a:ext>
              </a:extLst>
            </p:cNvPr>
            <p:cNvSpPr/>
            <p:nvPr/>
          </p:nvSpPr>
          <p:spPr>
            <a:xfrm>
              <a:off x="378488" y="2359209"/>
              <a:ext cx="10058400" cy="4421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911BB9-6F1C-943F-FDE9-4D3247E238D1}"/>
                </a:ext>
              </a:extLst>
            </p:cNvPr>
            <p:cNvSpPr/>
            <p:nvPr/>
          </p:nvSpPr>
          <p:spPr>
            <a:xfrm>
              <a:off x="378487" y="2359209"/>
              <a:ext cx="4032504" cy="442127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E8FA5F8-D78F-F209-3924-C8723280CA8B}"/>
                </a:ext>
              </a:extLst>
            </p:cNvPr>
            <p:cNvSpPr/>
            <p:nvPr/>
          </p:nvSpPr>
          <p:spPr>
            <a:xfrm>
              <a:off x="4410990" y="2359209"/>
              <a:ext cx="6025897" cy="44212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400B6DE-CC6A-A6B6-EFBF-0A3560449BF2}"/>
              </a:ext>
            </a:extLst>
          </p:cNvPr>
          <p:cNvGrpSpPr/>
          <p:nvPr/>
        </p:nvGrpSpPr>
        <p:grpSpPr>
          <a:xfrm>
            <a:off x="1091919" y="5916876"/>
            <a:ext cx="7315200" cy="442127"/>
            <a:chOff x="378487" y="3722078"/>
            <a:chExt cx="7315200" cy="44212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674A096-96B0-4565-D6E3-FEB1DD6BB04A}"/>
                </a:ext>
              </a:extLst>
            </p:cNvPr>
            <p:cNvSpPr/>
            <p:nvPr/>
          </p:nvSpPr>
          <p:spPr>
            <a:xfrm>
              <a:off x="378487" y="3722078"/>
              <a:ext cx="7315200" cy="442127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2CAD005-B89A-F8B8-03F8-E9D3DBF48584}"/>
                </a:ext>
              </a:extLst>
            </p:cNvPr>
            <p:cNvSpPr/>
            <p:nvPr/>
          </p:nvSpPr>
          <p:spPr>
            <a:xfrm>
              <a:off x="1667790" y="3722078"/>
              <a:ext cx="6025897" cy="44212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39773002-7CA3-AC5D-79D3-D73F1C887B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61" y="375249"/>
            <a:ext cx="11903883" cy="15235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834FE87-9D97-4C32-7CA7-FAF43D61A4CC}"/>
              </a:ext>
            </a:extLst>
          </p:cNvPr>
          <p:cNvSpPr txBox="1"/>
          <p:nvPr/>
        </p:nvSpPr>
        <p:spPr>
          <a:xfrm>
            <a:off x="161056" y="2140616"/>
            <a:ext cx="205787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Isoform 1 (224aa)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4C201D-DB8F-1680-9435-46183D6A7DB7}"/>
              </a:ext>
            </a:extLst>
          </p:cNvPr>
          <p:cNvSpPr txBox="1"/>
          <p:nvPr/>
        </p:nvSpPr>
        <p:spPr>
          <a:xfrm>
            <a:off x="4927894" y="2309904"/>
            <a:ext cx="44435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90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36440B-45D4-E57D-B85E-14BBC43295DE}"/>
              </a:ext>
            </a:extLst>
          </p:cNvPr>
          <p:cNvSpPr txBox="1"/>
          <p:nvPr/>
        </p:nvSpPr>
        <p:spPr>
          <a:xfrm>
            <a:off x="10901694" y="2309904"/>
            <a:ext cx="57419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224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B22D5D-DBCA-F3D6-6FE6-816EC2620395}"/>
              </a:ext>
            </a:extLst>
          </p:cNvPr>
          <p:cNvSpPr txBox="1"/>
          <p:nvPr/>
        </p:nvSpPr>
        <p:spPr>
          <a:xfrm>
            <a:off x="4927894" y="3740243"/>
            <a:ext cx="44435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90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ECF509-FD11-FA72-17ED-534D3BA0B0A9}"/>
              </a:ext>
            </a:extLst>
          </p:cNvPr>
          <p:cNvSpPr txBox="1"/>
          <p:nvPr/>
        </p:nvSpPr>
        <p:spPr>
          <a:xfrm>
            <a:off x="161056" y="3664718"/>
            <a:ext cx="192802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Isoform 2 (90aa)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DCF31B-A554-FC26-617C-C8002112F708}"/>
              </a:ext>
            </a:extLst>
          </p:cNvPr>
          <p:cNvSpPr txBox="1"/>
          <p:nvPr/>
        </p:nvSpPr>
        <p:spPr>
          <a:xfrm>
            <a:off x="161056" y="5296233"/>
            <a:ext cx="2057871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Isoform 3 (163aa)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F30CE3-8934-3221-8391-FE1205EBD305}"/>
              </a:ext>
            </a:extLst>
          </p:cNvPr>
          <p:cNvSpPr txBox="1"/>
          <p:nvPr/>
        </p:nvSpPr>
        <p:spPr>
          <a:xfrm>
            <a:off x="2283248" y="5516766"/>
            <a:ext cx="44435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30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86DDC94-7D3F-21FB-36AA-2E64BE4D46CB}"/>
              </a:ext>
            </a:extLst>
          </p:cNvPr>
          <p:cNvSpPr txBox="1"/>
          <p:nvPr/>
        </p:nvSpPr>
        <p:spPr>
          <a:xfrm>
            <a:off x="8184943" y="5510445"/>
            <a:ext cx="57419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163</a:t>
            </a:r>
          </a:p>
        </p:txBody>
      </p:sp>
    </p:spTree>
    <p:extLst>
      <p:ext uri="{BB962C8B-B14F-4D97-AF65-F5344CB8AC3E}">
        <p14:creationId xmlns:p14="http://schemas.microsoft.com/office/powerpoint/2010/main" val="628570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CEEB03-AFDE-36FD-409C-1954A09F2CAC}"/>
              </a:ext>
            </a:extLst>
          </p:cNvPr>
          <p:cNvSpPr txBox="1"/>
          <p:nvPr/>
        </p:nvSpPr>
        <p:spPr>
          <a:xfrm>
            <a:off x="170893" y="196179"/>
            <a:ext cx="11032725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Homo sapiens </a:t>
            </a:r>
            <a:r>
              <a:rPr lang="en-US" sz="2800" b="1" dirty="0" err="1">
                <a:solidFill>
                  <a:schemeClr val="accent2"/>
                </a:solidFill>
              </a:rPr>
              <a:t>ependymin</a:t>
            </a:r>
            <a:r>
              <a:rPr lang="en-US" sz="2800" b="1" dirty="0">
                <a:solidFill>
                  <a:schemeClr val="accent2"/>
                </a:solidFill>
              </a:rPr>
              <a:t> related 1 (EPDR1), transcript variant 1, mRNA</a:t>
            </a:r>
            <a:br>
              <a:rPr lang="en-US" b="1" dirty="0"/>
            </a:br>
            <a:r>
              <a:rPr lang="en-US" dirty="0"/>
              <a:t>NM_017549.5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6B19CF-BAF4-63D3-8D23-C124A31EBC41}"/>
              </a:ext>
            </a:extLst>
          </p:cNvPr>
          <p:cNvSpPr txBox="1"/>
          <p:nvPr/>
        </p:nvSpPr>
        <p:spPr>
          <a:xfrm>
            <a:off x="170893" y="974873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https://services.healthtech.dtu.dk/service.php?SignalP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14CC2C-77A0-ABFD-C93B-AD1046972B34}"/>
              </a:ext>
            </a:extLst>
          </p:cNvPr>
          <p:cNvSpPr txBox="1"/>
          <p:nvPr/>
        </p:nvSpPr>
        <p:spPr>
          <a:xfrm>
            <a:off x="170893" y="1322679"/>
            <a:ext cx="105444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Sequence Prediction: </a:t>
            </a:r>
            <a:r>
              <a:rPr lang="en-US" dirty="0"/>
              <a:t>Signal Peptide (Sec/SPI)</a:t>
            </a:r>
            <a:br>
              <a:rPr lang="en-US" dirty="0"/>
            </a:br>
            <a:r>
              <a:rPr lang="en-US" dirty="0"/>
              <a:t>(</a:t>
            </a:r>
            <a:r>
              <a:rPr lang="en-US" i="1" dirty="0"/>
              <a:t>“standard” secretory signal peptides transported by Sec </a:t>
            </a:r>
            <a:r>
              <a:rPr lang="en-US" i="1" dirty="0" err="1"/>
              <a:t>translocon</a:t>
            </a:r>
            <a:r>
              <a:rPr lang="en-US" i="1" dirty="0"/>
              <a:t> and cleaved by Signal Peptidase I (</a:t>
            </a:r>
            <a:r>
              <a:rPr lang="en-US" i="1" dirty="0" err="1"/>
              <a:t>Lep</a:t>
            </a:r>
            <a:r>
              <a:rPr lang="en-US" i="1" dirty="0"/>
              <a:t>)</a:t>
            </a:r>
            <a:endParaRPr lang="en-US" dirty="0"/>
          </a:p>
          <a:p>
            <a:endParaRPr lang="en-US" b="1" dirty="0"/>
          </a:p>
          <a:p>
            <a:r>
              <a:rPr lang="en-US" b="1" dirty="0"/>
              <a:t>Cleavage site between pos. 37 and 38. Probability 0.969315</a:t>
            </a:r>
          </a:p>
        </p:txBody>
      </p:sp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722765DC-918E-44AE-0537-81629170B5A5}"/>
              </a:ext>
            </a:extLst>
          </p:cNvPr>
          <p:cNvGraphicFramePr>
            <a:graphicFrameLocks noGrp="1"/>
          </p:cNvGraphicFramePr>
          <p:nvPr/>
        </p:nvGraphicFramePr>
        <p:xfrm>
          <a:off x="170893" y="2725036"/>
          <a:ext cx="11361201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881">
                  <a:extLst>
                    <a:ext uri="{9D8B030D-6E8A-4147-A177-3AD203B41FA5}">
                      <a16:colId xmlns:a16="http://schemas.microsoft.com/office/drawing/2014/main" val="2861415395"/>
                    </a:ext>
                  </a:extLst>
                </a:gridCol>
                <a:gridCol w="825616">
                  <a:extLst>
                    <a:ext uri="{9D8B030D-6E8A-4147-A177-3AD203B41FA5}">
                      <a16:colId xmlns:a16="http://schemas.microsoft.com/office/drawing/2014/main" val="2187971040"/>
                    </a:ext>
                  </a:extLst>
                </a:gridCol>
                <a:gridCol w="1473907">
                  <a:extLst>
                    <a:ext uri="{9D8B030D-6E8A-4147-A177-3AD203B41FA5}">
                      <a16:colId xmlns:a16="http://schemas.microsoft.com/office/drawing/2014/main" val="796269272"/>
                    </a:ext>
                  </a:extLst>
                </a:gridCol>
                <a:gridCol w="1855433">
                  <a:extLst>
                    <a:ext uri="{9D8B030D-6E8A-4147-A177-3AD203B41FA5}">
                      <a16:colId xmlns:a16="http://schemas.microsoft.com/office/drawing/2014/main" val="3257605465"/>
                    </a:ext>
                  </a:extLst>
                </a:gridCol>
                <a:gridCol w="1784412">
                  <a:extLst>
                    <a:ext uri="{9D8B030D-6E8A-4147-A177-3AD203B41FA5}">
                      <a16:colId xmlns:a16="http://schemas.microsoft.com/office/drawing/2014/main" val="345108470"/>
                    </a:ext>
                  </a:extLst>
                </a:gridCol>
                <a:gridCol w="1669002">
                  <a:extLst>
                    <a:ext uri="{9D8B030D-6E8A-4147-A177-3AD203B41FA5}">
                      <a16:colId xmlns:a16="http://schemas.microsoft.com/office/drawing/2014/main" val="1813945099"/>
                    </a:ext>
                  </a:extLst>
                </a:gridCol>
                <a:gridCol w="2325950">
                  <a:extLst>
                    <a:ext uri="{9D8B030D-6E8A-4147-A177-3AD203B41FA5}">
                      <a16:colId xmlns:a16="http://schemas.microsoft.com/office/drawing/2014/main" val="7836397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Protein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Signal Peptide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 (Sec/SPI)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Lipoprotein signal peptide  (Sec/SPII)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TAT signal peptide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 (Tat/SPI)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TAT Lipoprotein signal peptide 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(Tat/SPII)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Pilin-like signal peptide (Sec/SPIII)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1683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Likelihood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0.9991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473464"/>
                  </a:ext>
                </a:extLst>
              </a:tr>
            </a:tbl>
          </a:graphicData>
        </a:graphic>
      </p:graphicFrame>
      <p:sp>
        <p:nvSpPr>
          <p:cNvPr id="16" name="Rectangle 1">
            <a:extLst>
              <a:ext uri="{FF2B5EF4-FFF2-40B4-BE49-F238E27FC236}">
                <a16:creationId xmlns:a16="http://schemas.microsoft.com/office/drawing/2014/main" id="{3A7D0A80-B0F5-C3BC-D53D-2C46CF29FF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893" y="4543948"/>
            <a:ext cx="1143444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MPGRAPLRTVPGALGAWLLGGLWAWTLCGLCSLGAVGAPRP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effectLst/>
                <a:latin typeface="Arial Unicode MS"/>
              </a:rPr>
              <a:t>CQAPQQWEGRQVMYQQSSGRNSRALLSYD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GLNQRVRVLDERKALIPCKRLFEYILLYKDGVMFQIDQATKQCSKMTLTQPWDPLDIPQNSTFEDQYSIGGPQEQITVQEWSDRKSARSYETWIGIYTVKDCYPVQETFTINYSVILSTRFFDIQLGIKDPSVFTPPSTCQMAQLEKM SEDCSW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79D8C53-C04E-2228-9167-6EE1CA7FCAFC}"/>
              </a:ext>
            </a:extLst>
          </p:cNvPr>
          <p:cNvCxnSpPr>
            <a:cxnSpLocks/>
          </p:cNvCxnSpPr>
          <p:nvPr/>
        </p:nvCxnSpPr>
        <p:spPr>
          <a:xfrm>
            <a:off x="317373" y="4543948"/>
            <a:ext cx="822960" cy="0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61F5652-DD92-12B1-1A6A-7B6EAAF80E69}"/>
              </a:ext>
            </a:extLst>
          </p:cNvPr>
          <p:cNvCxnSpPr>
            <a:cxnSpLocks/>
          </p:cNvCxnSpPr>
          <p:nvPr/>
        </p:nvCxnSpPr>
        <p:spPr>
          <a:xfrm>
            <a:off x="1186369" y="4552819"/>
            <a:ext cx="4206240" cy="0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7E74DD4-36F0-2C79-08A0-E1DF01777A57}"/>
              </a:ext>
            </a:extLst>
          </p:cNvPr>
          <p:cNvCxnSpPr>
            <a:cxnSpLocks/>
          </p:cNvCxnSpPr>
          <p:nvPr/>
        </p:nvCxnSpPr>
        <p:spPr>
          <a:xfrm>
            <a:off x="5450334" y="4543948"/>
            <a:ext cx="1207363" cy="0"/>
          </a:xfrm>
          <a:prstGeom prst="line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42BA3BD-0D64-D444-56F6-58FBD56B4FA0}"/>
              </a:ext>
            </a:extLst>
          </p:cNvPr>
          <p:cNvSpPr txBox="1"/>
          <p:nvPr/>
        </p:nvSpPr>
        <p:spPr>
          <a:xfrm>
            <a:off x="200392" y="4177572"/>
            <a:ext cx="11873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Sec/SPI n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57345E-9B34-E424-828F-E34264B457D2}"/>
              </a:ext>
            </a:extLst>
          </p:cNvPr>
          <p:cNvSpPr txBox="1"/>
          <p:nvPr/>
        </p:nvSpPr>
        <p:spPr>
          <a:xfrm>
            <a:off x="2814497" y="4174616"/>
            <a:ext cx="11518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Sec/SPI 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836CD96-2F5A-188A-8887-4F3689247582}"/>
              </a:ext>
            </a:extLst>
          </p:cNvPr>
          <p:cNvSpPr txBox="1"/>
          <p:nvPr/>
        </p:nvSpPr>
        <p:spPr>
          <a:xfrm>
            <a:off x="5491023" y="4174616"/>
            <a:ext cx="10542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Sec/SPI c</a:t>
            </a:r>
          </a:p>
        </p:txBody>
      </p:sp>
      <p:pic>
        <p:nvPicPr>
          <p:cNvPr id="25" name="Graphic 24" descr="Scissors with solid fill">
            <a:extLst>
              <a:ext uri="{FF2B5EF4-FFF2-40B4-BE49-F238E27FC236}">
                <a16:creationId xmlns:a16="http://schemas.microsoft.com/office/drawing/2014/main" id="{185ED97A-BF58-57F8-0C50-2C09A4B4E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9523" y="4054112"/>
            <a:ext cx="914400" cy="9144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346CFDB-0175-39A8-EDA9-7EB2B2BC3C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D8E8B0-1F00-548D-70FA-1CA3DC08FC02}"/>
              </a:ext>
            </a:extLst>
          </p:cNvPr>
          <p:cNvSpPr txBox="1"/>
          <p:nvPr/>
        </p:nvSpPr>
        <p:spPr>
          <a:xfrm>
            <a:off x="317373" y="6139950"/>
            <a:ext cx="617758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highlight>
                  <a:srgbClr val="FFFF00"/>
                </a:highlight>
              </a:rPr>
              <a:t>Isoform 1 (224aa) and Isoform 2 are likely to be secreted</a:t>
            </a:r>
          </a:p>
        </p:txBody>
      </p:sp>
    </p:spTree>
    <p:extLst>
      <p:ext uri="{BB962C8B-B14F-4D97-AF65-F5344CB8AC3E}">
        <p14:creationId xmlns:p14="http://schemas.microsoft.com/office/powerpoint/2010/main" val="19060467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>
            <a:extLst>
              <a:ext uri="{FF2B5EF4-FFF2-40B4-BE49-F238E27FC236}">
                <a16:creationId xmlns:a16="http://schemas.microsoft.com/office/drawing/2014/main" id="{0D17C270-A846-4784-CB9E-7097E878C7DA}"/>
              </a:ext>
            </a:extLst>
          </p:cNvPr>
          <p:cNvGrpSpPr/>
          <p:nvPr/>
        </p:nvGrpSpPr>
        <p:grpSpPr>
          <a:xfrm>
            <a:off x="3725165" y="3670372"/>
            <a:ext cx="5707527" cy="3029041"/>
            <a:chOff x="453927" y="719369"/>
            <a:chExt cx="5707527" cy="302904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902514E-8C15-8C03-7E91-2C1BC71E1511}"/>
                </a:ext>
              </a:extLst>
            </p:cNvPr>
            <p:cNvSpPr txBox="1"/>
            <p:nvPr/>
          </p:nvSpPr>
          <p:spPr>
            <a:xfrm>
              <a:off x="4723345" y="3379078"/>
              <a:ext cx="86563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GAPDH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0555856-CB00-F33A-E01E-A09529AB9AC9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23939" y="2877374"/>
              <a:ext cx="4114800" cy="41148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67026C6-020D-D683-FF4C-B5E826B45FFB}"/>
                </a:ext>
              </a:extLst>
            </p:cNvPr>
            <p:cNvSpPr txBox="1"/>
            <p:nvPr/>
          </p:nvSpPr>
          <p:spPr>
            <a:xfrm rot="18900000">
              <a:off x="4097128" y="1851762"/>
              <a:ext cx="206432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alpha-MEM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8F3BEE-FA9C-F7BC-125B-9EB01594B52C}"/>
                </a:ext>
              </a:extLst>
            </p:cNvPr>
            <p:cNvSpPr txBox="1"/>
            <p:nvPr/>
          </p:nvSpPr>
          <p:spPr>
            <a:xfrm rot="-2700000">
              <a:off x="453927" y="1855921"/>
              <a:ext cx="205256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OPM-2D</a:t>
              </a:r>
              <a:r>
                <a:rPr lang="en-US" sz="1400" dirty="0">
                  <a:sym typeface="Wingdings" panose="05000000000000000000" pitchFamily="2" charset="2"/>
                </a:rPr>
                <a:t>SFM-4D</a:t>
              </a:r>
              <a:endParaRPr lang="en-US" sz="1400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0B16783-2CD8-5469-53C7-C76089DA2FEE}"/>
                </a:ext>
              </a:extLst>
            </p:cNvPr>
            <p:cNvSpPr txBox="1"/>
            <p:nvPr/>
          </p:nvSpPr>
          <p:spPr>
            <a:xfrm rot="-2700000">
              <a:off x="1009682" y="1855921"/>
              <a:ext cx="2052562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BMP2-2D</a:t>
              </a:r>
              <a:r>
                <a:rPr lang="en-US" sz="1400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SFM-4D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E32E67B-7B65-53FE-7598-738100ACDC9E}"/>
                </a:ext>
              </a:extLst>
            </p:cNvPr>
            <p:cNvSpPr txBox="1"/>
            <p:nvPr/>
          </p:nvSpPr>
          <p:spPr>
            <a:xfrm rot="18900000">
              <a:off x="1695869" y="1855921"/>
              <a:ext cx="205256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OPM-3D</a:t>
              </a:r>
              <a:r>
                <a:rPr lang="en-US" sz="1400" dirty="0">
                  <a:sym typeface="Wingdings" panose="05000000000000000000" pitchFamily="2" charset="2"/>
                </a:rPr>
                <a:t>SFM-3D</a:t>
              </a:r>
              <a:endParaRPr lang="en-US" sz="14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EF71186-B28C-8C5A-0FEE-BDB1FDF77E93}"/>
                </a:ext>
              </a:extLst>
            </p:cNvPr>
            <p:cNvSpPr txBox="1"/>
            <p:nvPr/>
          </p:nvSpPr>
          <p:spPr>
            <a:xfrm rot="18900000">
              <a:off x="2316940" y="1855921"/>
              <a:ext cx="2052562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BMP2-3D</a:t>
              </a:r>
              <a:r>
                <a:rPr lang="en-US" sz="1400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SFM-3D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1A65B91-F5EF-51E6-212D-5FDE84AF82EB}"/>
                </a:ext>
              </a:extLst>
            </p:cNvPr>
            <p:cNvSpPr txBox="1"/>
            <p:nvPr/>
          </p:nvSpPr>
          <p:spPr>
            <a:xfrm rot="18900000">
              <a:off x="3017132" y="1855921"/>
              <a:ext cx="205256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OPM-4D</a:t>
              </a:r>
              <a:r>
                <a:rPr lang="en-US" sz="1400" dirty="0">
                  <a:sym typeface="Wingdings" panose="05000000000000000000" pitchFamily="2" charset="2"/>
                </a:rPr>
                <a:t>SFM-2D</a:t>
              </a:r>
              <a:endParaRPr lang="en-US" sz="1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F7E8D6B-FA16-4BBA-EB53-816E59CD88C6}"/>
                </a:ext>
              </a:extLst>
            </p:cNvPr>
            <p:cNvSpPr txBox="1"/>
            <p:nvPr/>
          </p:nvSpPr>
          <p:spPr>
            <a:xfrm rot="18900000">
              <a:off x="3659971" y="1855921"/>
              <a:ext cx="2052562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BMP2-4D</a:t>
              </a:r>
              <a:r>
                <a:rPr lang="en-US" sz="1400" b="1" dirty="0">
                  <a:solidFill>
                    <a:srgbClr val="FF0000"/>
                  </a:solidFill>
                  <a:sym typeface="Wingdings" panose="05000000000000000000" pitchFamily="2" charset="2"/>
                </a:rPr>
                <a:t>SFM-2D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242529E-9C1B-525C-8A67-F5F12664C202}"/>
                </a:ext>
              </a:extLst>
            </p:cNvPr>
            <p:cNvSpPr txBox="1"/>
            <p:nvPr/>
          </p:nvSpPr>
          <p:spPr>
            <a:xfrm>
              <a:off x="4723345" y="2875507"/>
              <a:ext cx="1031549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chemeClr val="accent2">
                      <a:lumMod val="50000"/>
                    </a:schemeClr>
                  </a:solidFill>
                </a:rPr>
                <a:t>EPDR1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AF9A69E-0570-E078-7F45-A5435B1D3062}"/>
                </a:ext>
              </a:extLst>
            </p:cNvPr>
            <p:cNvPicPr>
              <a:picLocks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-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23939" y="3333512"/>
              <a:ext cx="4114800" cy="411480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7A223B9-9A64-9F33-03E7-BC470179D9A1}"/>
                </a:ext>
              </a:extLst>
            </p:cNvPr>
            <p:cNvSpPr txBox="1"/>
            <p:nvPr/>
          </p:nvSpPr>
          <p:spPr>
            <a:xfrm>
              <a:off x="2035963" y="719369"/>
              <a:ext cx="191357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b="1" dirty="0"/>
                <a:t>MC3T3E1 cells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69DBA15-49DF-620F-EC95-0565F126C316}"/>
              </a:ext>
            </a:extLst>
          </p:cNvPr>
          <p:cNvGrpSpPr/>
          <p:nvPr/>
        </p:nvGrpSpPr>
        <p:grpSpPr>
          <a:xfrm>
            <a:off x="273430" y="1518153"/>
            <a:ext cx="5417374" cy="2023522"/>
            <a:chOff x="6531442" y="1676812"/>
            <a:chExt cx="5417374" cy="202352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4104680-A4CF-0BBC-950A-29680731C5EA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-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3022" y="2808794"/>
              <a:ext cx="4114800" cy="41148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F377EED-F364-1DE2-02C8-F2B2D6F30F11}"/>
                </a:ext>
              </a:extLst>
            </p:cNvPr>
            <p:cNvPicPr>
              <a:picLocks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-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3022" y="3288854"/>
              <a:ext cx="4114800" cy="41148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95831C4-EBBF-D9F0-8519-09453D43FB39}"/>
                </a:ext>
              </a:extLst>
            </p:cNvPr>
            <p:cNvSpPr txBox="1"/>
            <p:nvPr/>
          </p:nvSpPr>
          <p:spPr>
            <a:xfrm>
              <a:off x="10781513" y="2829868"/>
              <a:ext cx="116730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EPDR1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328DC56-9004-4229-A503-3AEEA546503C}"/>
                </a:ext>
              </a:extLst>
            </p:cNvPr>
            <p:cNvSpPr txBox="1"/>
            <p:nvPr/>
          </p:nvSpPr>
          <p:spPr>
            <a:xfrm>
              <a:off x="10781513" y="3312793"/>
              <a:ext cx="116730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GAPDH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46520C3-09AE-5C3D-70AC-847382B341C6}"/>
                </a:ext>
              </a:extLst>
            </p:cNvPr>
            <p:cNvSpPr txBox="1"/>
            <p:nvPr/>
          </p:nvSpPr>
          <p:spPr>
            <a:xfrm rot="-2700000">
              <a:off x="6531442" y="2139114"/>
              <a:ext cx="138042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OPM-2D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6B23390-30BA-54B3-990C-49372AAD297A}"/>
                </a:ext>
              </a:extLst>
            </p:cNvPr>
            <p:cNvSpPr txBox="1"/>
            <p:nvPr/>
          </p:nvSpPr>
          <p:spPr>
            <a:xfrm rot="-2700000">
              <a:off x="7425521" y="2139114"/>
              <a:ext cx="138042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OPM-4D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9424F65-32C0-6521-CDE4-790FE072CD15}"/>
                </a:ext>
              </a:extLst>
            </p:cNvPr>
            <p:cNvSpPr txBox="1"/>
            <p:nvPr/>
          </p:nvSpPr>
          <p:spPr>
            <a:xfrm rot="-2700000">
              <a:off x="8417248" y="2139114"/>
              <a:ext cx="138042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OPM-6D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B9BB0B1-183D-AE90-BC29-C92BB2D6CBC3}"/>
                </a:ext>
              </a:extLst>
            </p:cNvPr>
            <p:cNvSpPr txBox="1"/>
            <p:nvPr/>
          </p:nvSpPr>
          <p:spPr>
            <a:xfrm rot="-2700000">
              <a:off x="9248670" y="2139114"/>
              <a:ext cx="138042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OPM-8D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C279178-CA2F-E0E7-9EBA-9782AC28D7F7}"/>
                </a:ext>
              </a:extLst>
            </p:cNvPr>
            <p:cNvSpPr txBox="1"/>
            <p:nvPr/>
          </p:nvSpPr>
          <p:spPr>
            <a:xfrm rot="-2700000">
              <a:off x="7009441" y="2139114"/>
              <a:ext cx="138042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BMP2-2D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F70B9D9-7A6B-C7C5-80E2-5285419B8BD0}"/>
                </a:ext>
              </a:extLst>
            </p:cNvPr>
            <p:cNvSpPr txBox="1"/>
            <p:nvPr/>
          </p:nvSpPr>
          <p:spPr>
            <a:xfrm rot="-2700000">
              <a:off x="7903520" y="2139114"/>
              <a:ext cx="138042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BMP2-4D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89A4161-FE7B-2CB6-7302-5C52119D4C97}"/>
                </a:ext>
              </a:extLst>
            </p:cNvPr>
            <p:cNvSpPr txBox="1"/>
            <p:nvPr/>
          </p:nvSpPr>
          <p:spPr>
            <a:xfrm rot="-2700000">
              <a:off x="8895247" y="2139114"/>
              <a:ext cx="13804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BMP2-6D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D7E8C2D-620E-06CB-8134-FE09FDF99701}"/>
                </a:ext>
              </a:extLst>
            </p:cNvPr>
            <p:cNvSpPr txBox="1"/>
            <p:nvPr/>
          </p:nvSpPr>
          <p:spPr>
            <a:xfrm rot="18900000">
              <a:off x="9726668" y="2139113"/>
              <a:ext cx="138042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BMP2-8D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8BA68C4-FDC4-5214-A7B6-A90FE7AEDF9B}"/>
                </a:ext>
              </a:extLst>
            </p:cNvPr>
            <p:cNvSpPr txBox="1"/>
            <p:nvPr/>
          </p:nvSpPr>
          <p:spPr>
            <a:xfrm rot="-2700000">
              <a:off x="10074579" y="2051737"/>
              <a:ext cx="16275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Positive control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19A5037-D322-4BDC-85AD-B14CC5C6D3EE}"/>
                </a:ext>
              </a:extLst>
            </p:cNvPr>
            <p:cNvSpPr txBox="1"/>
            <p:nvPr/>
          </p:nvSpPr>
          <p:spPr>
            <a:xfrm>
              <a:off x="8286908" y="1676812"/>
              <a:ext cx="84725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b="1" dirty="0" err="1"/>
                <a:t>hMSC</a:t>
              </a:r>
              <a:endParaRPr lang="en-US" b="1" dirty="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2C2732C-8892-8A19-C6F2-5440DDDEF830}"/>
              </a:ext>
            </a:extLst>
          </p:cNvPr>
          <p:cNvGrpSpPr/>
          <p:nvPr/>
        </p:nvGrpSpPr>
        <p:grpSpPr>
          <a:xfrm>
            <a:off x="7450307" y="1646556"/>
            <a:ext cx="3852374" cy="1876910"/>
            <a:chOff x="4816783" y="4303745"/>
            <a:chExt cx="3852374" cy="1876910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EEA71DBC-F567-B6C3-3901-15B7725522B8}"/>
                </a:ext>
              </a:extLst>
            </p:cNvPr>
            <p:cNvPicPr>
              <a:picLocks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816783" y="5276487"/>
              <a:ext cx="2286000" cy="414529"/>
            </a:xfrm>
            <a:prstGeom prst="rect">
              <a:avLst/>
            </a:prstGeom>
          </p:spPr>
        </p:pic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F16638BC-DFA3-510A-24E1-F564554C7269}"/>
                </a:ext>
              </a:extLst>
            </p:cNvPr>
            <p:cNvPicPr>
              <a:picLocks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816783" y="5769175"/>
              <a:ext cx="2286000" cy="41148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002FD74-F879-0E3D-D1CB-453546955430}"/>
                </a:ext>
              </a:extLst>
            </p:cNvPr>
            <p:cNvSpPr txBox="1"/>
            <p:nvPr/>
          </p:nvSpPr>
          <p:spPr>
            <a:xfrm>
              <a:off x="4950369" y="4894819"/>
              <a:ext cx="255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0D99BBC-F731-09A7-066D-D356EDC16D7E}"/>
                </a:ext>
              </a:extLst>
            </p:cNvPr>
            <p:cNvSpPr txBox="1"/>
            <p:nvPr/>
          </p:nvSpPr>
          <p:spPr>
            <a:xfrm>
              <a:off x="5309520" y="4894819"/>
              <a:ext cx="25519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2F05E05-221B-82F9-D707-70325DF514B5}"/>
                </a:ext>
              </a:extLst>
            </p:cNvPr>
            <p:cNvSpPr txBox="1"/>
            <p:nvPr/>
          </p:nvSpPr>
          <p:spPr>
            <a:xfrm>
              <a:off x="5690804" y="4894819"/>
              <a:ext cx="255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5925689-6CE2-8418-6A22-15CCA0CBC311}"/>
                </a:ext>
              </a:extLst>
            </p:cNvPr>
            <p:cNvSpPr txBox="1"/>
            <p:nvPr/>
          </p:nvSpPr>
          <p:spPr>
            <a:xfrm>
              <a:off x="6717950" y="4894819"/>
              <a:ext cx="25519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8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D7B2966-BD0C-8F47-783E-742A351150C2}"/>
                </a:ext>
              </a:extLst>
            </p:cNvPr>
            <p:cNvSpPr txBox="1"/>
            <p:nvPr/>
          </p:nvSpPr>
          <p:spPr>
            <a:xfrm>
              <a:off x="6998315" y="4896637"/>
              <a:ext cx="16708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: Jagged1 (days)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BDF2858-35B6-6141-6CF0-ECFD2C61D14A}"/>
                </a:ext>
              </a:extLst>
            </p:cNvPr>
            <p:cNvSpPr txBox="1"/>
            <p:nvPr/>
          </p:nvSpPr>
          <p:spPr>
            <a:xfrm>
              <a:off x="5979670" y="4894819"/>
              <a:ext cx="255198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EC8062E-7338-A8E0-7A74-BC06EFEAF709}"/>
                </a:ext>
              </a:extLst>
            </p:cNvPr>
            <p:cNvSpPr txBox="1"/>
            <p:nvPr/>
          </p:nvSpPr>
          <p:spPr>
            <a:xfrm>
              <a:off x="6376905" y="4894819"/>
              <a:ext cx="255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AF2A402-6481-7804-0FD5-41F58D9A993D}"/>
                </a:ext>
              </a:extLst>
            </p:cNvPr>
            <p:cNvSpPr txBox="1"/>
            <p:nvPr/>
          </p:nvSpPr>
          <p:spPr>
            <a:xfrm>
              <a:off x="5540934" y="4303745"/>
              <a:ext cx="84725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b="1" dirty="0" err="1"/>
                <a:t>hMSC</a:t>
              </a:r>
              <a:endParaRPr lang="en-US" b="1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DBA10B5C-A978-1B47-AB9F-14B84FFA5AD2}"/>
                </a:ext>
              </a:extLst>
            </p:cNvPr>
            <p:cNvSpPr txBox="1"/>
            <p:nvPr/>
          </p:nvSpPr>
          <p:spPr>
            <a:xfrm>
              <a:off x="7154874" y="5264151"/>
              <a:ext cx="116730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EPDR1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684AEEA-D346-D778-7B32-ABCF5491F504}"/>
                </a:ext>
              </a:extLst>
            </p:cNvPr>
            <p:cNvSpPr txBox="1"/>
            <p:nvPr/>
          </p:nvSpPr>
          <p:spPr>
            <a:xfrm>
              <a:off x="7154874" y="5747076"/>
              <a:ext cx="116730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GAPDH</a:t>
              </a:r>
            </a:p>
          </p:txBody>
        </p:sp>
      </p:grpSp>
      <p:sp>
        <p:nvSpPr>
          <p:cNvPr id="58" name="Text Box 202">
            <a:extLst>
              <a:ext uri="{FF2B5EF4-FFF2-40B4-BE49-F238E27FC236}">
                <a16:creationId xmlns:a16="http://schemas.microsoft.com/office/drawing/2014/main" id="{730EC1BB-8D3C-14B4-B396-31E6F710B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79" y="75624"/>
            <a:ext cx="11863979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EPDR1 isoform 1 can be detected from conditioned media of </a:t>
            </a:r>
            <a:r>
              <a:rPr lang="en-US" alt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MC3T3E1 cells undergoing osteoblast differentiation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E796C4D-EBB4-33DC-364C-BFDFB6D16E4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54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A2E3402-5B7C-02C4-D5F8-C8E23D7A5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" y="448372"/>
            <a:ext cx="10818534" cy="590633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CF637CD-FE95-C7B6-422D-16FA2E949E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5" name="Text Box 202">
            <a:extLst>
              <a:ext uri="{FF2B5EF4-FFF2-40B4-BE49-F238E27FC236}">
                <a16:creationId xmlns:a16="http://schemas.microsoft.com/office/drawing/2014/main" id="{4A1F9575-4E74-39F9-51AF-38AF282AB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05992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 highlighting important milestones during GWAS discoveries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ECDAA9-2816-2EE6-BCD0-B6C26C2F21FC}"/>
              </a:ext>
            </a:extLst>
          </p:cNvPr>
          <p:cNvSpPr txBox="1"/>
          <p:nvPr/>
        </p:nvSpPr>
        <p:spPr>
          <a:xfrm>
            <a:off x="518160" y="6489087"/>
            <a:ext cx="594906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Zhu X, Bai W. &amp; Zheng H., </a:t>
            </a:r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Bone Research 9 (23)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: (2021) </a:t>
            </a:r>
            <a:r>
              <a:rPr lang="en-US" sz="1000" dirty="0"/>
              <a:t>https://doi.org/10.1038/s41413-021-00143-3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D1649B-8797-8075-9199-9D9180A22C45}"/>
              </a:ext>
            </a:extLst>
          </p:cNvPr>
          <p:cNvSpPr txBox="1"/>
          <p:nvPr/>
        </p:nvSpPr>
        <p:spPr>
          <a:xfrm>
            <a:off x="2943352" y="1382876"/>
            <a:ext cx="8001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/>
              <a:t>19195</a:t>
            </a:r>
            <a:endParaRPr 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F3AE0B-84DD-78DB-F771-E87F1B4ABFB1}"/>
              </a:ext>
            </a:extLst>
          </p:cNvPr>
          <p:cNvSpPr txBox="1"/>
          <p:nvPr/>
        </p:nvSpPr>
        <p:spPr>
          <a:xfrm>
            <a:off x="5129815" y="1382876"/>
            <a:ext cx="8001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/>
              <a:t>83894</a:t>
            </a:r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A1D229-D55F-F39B-8F30-0A8526942E1F}"/>
              </a:ext>
            </a:extLst>
          </p:cNvPr>
          <p:cNvSpPr txBox="1"/>
          <p:nvPr/>
        </p:nvSpPr>
        <p:spPr>
          <a:xfrm>
            <a:off x="7541467" y="3543470"/>
            <a:ext cx="8961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/>
              <a:t>142487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C0E99F-0E84-B08E-7D6B-AFEE329B3D7D}"/>
              </a:ext>
            </a:extLst>
          </p:cNvPr>
          <p:cNvSpPr txBox="1"/>
          <p:nvPr/>
        </p:nvSpPr>
        <p:spPr>
          <a:xfrm>
            <a:off x="10354028" y="3543470"/>
            <a:ext cx="8961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800" b="1" dirty="0"/>
              <a:t>426824</a:t>
            </a:r>
          </a:p>
        </p:txBody>
      </p:sp>
    </p:spTree>
    <p:extLst>
      <p:ext uri="{BB962C8B-B14F-4D97-AF65-F5344CB8AC3E}">
        <p14:creationId xmlns:p14="http://schemas.microsoft.com/office/powerpoint/2010/main" val="3474584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0B0AE0-CF4C-7CE7-D1EA-822748127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71" y="1363247"/>
            <a:ext cx="11296650" cy="3543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78C5C5-5824-31E2-6597-61B7DD75724B}"/>
              </a:ext>
            </a:extLst>
          </p:cNvPr>
          <p:cNvSpPr txBox="1"/>
          <p:nvPr/>
        </p:nvSpPr>
        <p:spPr>
          <a:xfrm>
            <a:off x="5279255" y="4746566"/>
            <a:ext cx="69127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https://www.uniprot.org/uniprotkb/Q9UM22/entry#ptm_processing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456D64-E687-964D-FDDB-F1D6C4E0DD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 Box 202">
            <a:extLst>
              <a:ext uri="{FF2B5EF4-FFF2-40B4-BE49-F238E27FC236}">
                <a16:creationId xmlns:a16="http://schemas.microsoft.com/office/drawing/2014/main" id="{F01201E9-B7A8-47FA-5FD0-3334A7B29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79" y="75624"/>
            <a:ext cx="1186397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Gycosylation</a:t>
            </a: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sites are predicted in EPDR1 isoform 1 and isoform 3</a:t>
            </a:r>
          </a:p>
        </p:txBody>
      </p:sp>
    </p:spTree>
    <p:extLst>
      <p:ext uri="{BB962C8B-B14F-4D97-AF65-F5344CB8AC3E}">
        <p14:creationId xmlns:p14="http://schemas.microsoft.com/office/powerpoint/2010/main" val="42386566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D64CFB3-9BE4-1E35-A5E2-181B06B91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7659"/>
            <a:ext cx="5806610" cy="24003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E3769F-62D6-89B8-ED5A-258159D03E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466" y="1217659"/>
            <a:ext cx="5491521" cy="25015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EEF941-84CB-F90A-74BA-D546E7B01AD6}"/>
              </a:ext>
            </a:extLst>
          </p:cNvPr>
          <p:cNvSpPr txBox="1"/>
          <p:nvPr/>
        </p:nvSpPr>
        <p:spPr>
          <a:xfrm>
            <a:off x="9055500" y="6559449"/>
            <a:ext cx="3136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Wei et al, Communications Biology, 2(52): 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79B428-1F3C-A831-3DB9-6EEF185675D9}"/>
              </a:ext>
            </a:extLst>
          </p:cNvPr>
          <p:cNvSpPr txBox="1"/>
          <p:nvPr/>
        </p:nvSpPr>
        <p:spPr>
          <a:xfrm>
            <a:off x="234485" y="21552"/>
            <a:ext cx="1103272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The overall shape of EPDR1 resembles a partially opened baseball glove with a deep hydrophobic groove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E3D186-7B6C-7258-F1C5-755910895A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425" y="4017972"/>
            <a:ext cx="3477454" cy="21422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4CC552-CF54-545E-6C2B-4AB0D14B88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0428" y="4136181"/>
            <a:ext cx="7590233" cy="202406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4965B54-EC6F-EF2E-D6FA-8DD46239AB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6657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E00F660-A905-FD97-18F1-36F4B75AA85D}"/>
              </a:ext>
            </a:extLst>
          </p:cNvPr>
          <p:cNvGrpSpPr/>
          <p:nvPr/>
        </p:nvGrpSpPr>
        <p:grpSpPr>
          <a:xfrm>
            <a:off x="136174" y="0"/>
            <a:ext cx="12055826" cy="3971925"/>
            <a:chOff x="155224" y="381000"/>
            <a:chExt cx="12055826" cy="39719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B4F1D88-72E4-CF6E-6104-2362E9CCDE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224" y="1400175"/>
              <a:ext cx="12055826" cy="295275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75B549A-0221-F966-9E86-F1D13A474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36301" y="381000"/>
              <a:ext cx="3819525" cy="1019175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25A1E31E-FF6F-52D3-1C4B-39809239E5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865" y="4325294"/>
            <a:ext cx="7590233" cy="20240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4931801-C843-8778-0094-206858CD314E}"/>
              </a:ext>
            </a:extLst>
          </p:cNvPr>
          <p:cNvSpPr txBox="1"/>
          <p:nvPr/>
        </p:nvSpPr>
        <p:spPr>
          <a:xfrm>
            <a:off x="8043445" y="6564225"/>
            <a:ext cx="31365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Wei et al, Communications Biology, 2(52): 2019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CB7401-F473-227E-F940-62B0239A7C0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4015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8A6AFD-76EC-2FA8-0152-B9ABA379C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" y="72942"/>
            <a:ext cx="6124578" cy="3409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26E047-1056-B341-BB8D-71CD9AE065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1660" y="780630"/>
            <a:ext cx="4178303" cy="25785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5FDE06C-2982-CC08-01E5-9AA7B687B4F8}"/>
              </a:ext>
            </a:extLst>
          </p:cNvPr>
          <p:cNvSpPr txBox="1"/>
          <p:nvPr/>
        </p:nvSpPr>
        <p:spPr>
          <a:xfrm>
            <a:off x="6715330" y="6420348"/>
            <a:ext cx="3900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Deshmukh et al., Cell metabolism, 30(5): 963-975.e7, 2019)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50CC52-8DC0-ED02-4506-D1419CD428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12" y="4087109"/>
            <a:ext cx="2971800" cy="23336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B107AA-B4E1-2701-C6D4-C4430301B4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6796" y="4108836"/>
            <a:ext cx="3718534" cy="2333625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1E6FD03-48BC-767F-2C33-13EE79B44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65247" y="3755254"/>
            <a:ext cx="4791812" cy="2038350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 Oxygen consumption in EPDR1</a:t>
            </a:r>
            <a:r>
              <a:rPr lang="en-US" sz="1600" b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US" sz="1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 Locomotor activity in EPDR</a:t>
            </a:r>
            <a:r>
              <a:rPr lang="en-US" sz="1600" b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during dark period</a:t>
            </a:r>
          </a:p>
          <a:p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difference in food intake </a:t>
            </a:r>
          </a:p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EPDR1</a:t>
            </a:r>
            <a:r>
              <a:rPr lang="en-US" sz="1600" b="1" baseline="30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mice had a pronounced accumulation of body fat compared to age-matched C57BL/6J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9D7DD8-3D27-CC57-9C6F-A2174EA314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2406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38D902-8403-8ED9-1ECA-448735ED8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73" y="101122"/>
            <a:ext cx="7607734" cy="30524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7D581A-3E3B-A454-155E-93B16FE54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9710" y="2008593"/>
            <a:ext cx="5022290" cy="38709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85069E1-4467-AB50-A648-009AAFF16CE7}"/>
              </a:ext>
            </a:extLst>
          </p:cNvPr>
          <p:cNvSpPr txBox="1"/>
          <p:nvPr/>
        </p:nvSpPr>
        <p:spPr>
          <a:xfrm>
            <a:off x="0" y="3605420"/>
            <a:ext cx="6809173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effectLst/>
                <a:latin typeface="Times New Roman" panose="02020603050405020304" pitchFamily="18" charset="0"/>
              </a:rPr>
              <a:t>While the endoglin</a:t>
            </a:r>
            <a:r>
              <a:rPr lang="en-US" sz="1600" dirty="0">
                <a:effectLst/>
                <a:latin typeface="Courier New" panose="02070309020205020404" pitchFamily="49" charset="0"/>
              </a:rPr>
              <a:t>–</a:t>
            </a:r>
            <a:r>
              <a:rPr lang="en-US" sz="1600" dirty="0">
                <a:effectLst/>
                <a:latin typeface="Times New Roman" panose="02020603050405020304" pitchFamily="18" charset="0"/>
              </a:rPr>
              <a:t>ALK1 complex normally binds to TGF-</a:t>
            </a:r>
            <a:r>
              <a:rPr lang="en-US" sz="1600" dirty="0">
                <a:effectLst/>
                <a:latin typeface="Courier New" panose="02070309020205020404" pitchFamily="49" charset="0"/>
              </a:rPr>
              <a:t>β </a:t>
            </a:r>
            <a:r>
              <a:rPr lang="en-US" sz="1600" dirty="0">
                <a:effectLst/>
                <a:latin typeface="Times New Roman" panose="02020603050405020304" pitchFamily="18" charset="0"/>
              </a:rPr>
              <a:t>or bone</a:t>
            </a:r>
            <a:br>
              <a:rPr lang="en-US" sz="1600" dirty="0"/>
            </a:br>
            <a:r>
              <a:rPr lang="en-US" sz="1600" dirty="0">
                <a:effectLst/>
                <a:latin typeface="Times New Roman" panose="02020603050405020304" pitchFamily="18" charset="0"/>
              </a:rPr>
              <a:t>morphogenetic protein 9 (BMP9) to promote gene regulation </a:t>
            </a:r>
            <a:r>
              <a:rPr lang="en-US" sz="1600" dirty="0">
                <a:effectLst/>
                <a:latin typeface="Arial" panose="020B0604020202020204" pitchFamily="34" charset="0"/>
              </a:rPr>
              <a:t>via </a:t>
            </a:r>
            <a:r>
              <a:rPr lang="en-US" sz="1600" dirty="0">
                <a:effectLst/>
                <a:latin typeface="Times New Roman" panose="02020603050405020304" pitchFamily="18" charset="0"/>
              </a:rPr>
              <a:t>transcription factors Smad1/5, we show that insulin drives insulin receptor oligomerization with endoglin</a:t>
            </a:r>
            <a:r>
              <a:rPr lang="en-US" sz="1600" dirty="0">
                <a:effectLst/>
                <a:latin typeface="Courier New" panose="02070309020205020404" pitchFamily="49" charset="0"/>
              </a:rPr>
              <a:t>–</a:t>
            </a:r>
            <a:r>
              <a:rPr lang="en-US" sz="1600" dirty="0">
                <a:effectLst/>
                <a:latin typeface="Times New Roman" panose="02020603050405020304" pitchFamily="18" charset="0"/>
              </a:rPr>
              <a:t>ALK1 at the cell surface to trigger rapid Smad1/5 activation. Through quantitative proteomic analysis, we identify </a:t>
            </a:r>
            <a:r>
              <a:rPr lang="en-US" sz="1600" dirty="0" err="1">
                <a:effectLst/>
                <a:latin typeface="Times New Roman" panose="02020603050405020304" pitchFamily="18" charset="0"/>
              </a:rPr>
              <a:t>ependymin</a:t>
            </a:r>
            <a:r>
              <a:rPr lang="en-US" sz="1600" dirty="0">
                <a:effectLst/>
                <a:latin typeface="Times New Roman" panose="02020603050405020304" pitchFamily="18" charset="0"/>
              </a:rPr>
              <a:t>-related protein 1 (EPDR1) as a major Smad1/5 gene target induced by insulin but not by TGF-</a:t>
            </a:r>
            <a:r>
              <a:rPr lang="en-US" sz="1600" dirty="0">
                <a:effectLst/>
                <a:latin typeface="Courier New" panose="02070309020205020404" pitchFamily="49" charset="0"/>
              </a:rPr>
              <a:t>β </a:t>
            </a:r>
            <a:r>
              <a:rPr lang="en-US" sz="1600" dirty="0">
                <a:effectLst/>
                <a:latin typeface="Times New Roman" panose="02020603050405020304" pitchFamily="18" charset="0"/>
              </a:rPr>
              <a:t>or BMP9. We found endothelial EPDR1 expression is minimal at the basal state but is markedly enhanced upon prolonged insulin treatment to promote cell migration and formation of capillary tubules. Conversely, we</a:t>
            </a:r>
            <a:br>
              <a:rPr lang="en-US" sz="1600" dirty="0"/>
            </a:br>
            <a:r>
              <a:rPr lang="en-US" sz="1600" dirty="0">
                <a:effectLst/>
                <a:latin typeface="Times New Roman" panose="02020603050405020304" pitchFamily="18" charset="0"/>
              </a:rPr>
              <a:t>demonstrate EPDR1 depletion strongly abrogates these angiogenic effects, indicating that EPDR1 is a crucial mediator of insulin-induced angiogenesis. </a:t>
            </a:r>
            <a:endParaRPr lang="en-US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E9EB10-212B-68D0-8CED-7862932AAF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536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E6C4F5-51A2-4D65-647C-8868B860A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33" y="198545"/>
            <a:ext cx="5124867" cy="19780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78F28C-A84C-4CBA-86B6-2432C7DA90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933" y="2725207"/>
            <a:ext cx="5448717" cy="14075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37B57D-AF2E-EB0F-F51F-52D097334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933" y="4840702"/>
            <a:ext cx="4872037" cy="1691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E9BD7D-FCA1-C3E3-4E1F-55A7EB5D0D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0760" y="1516856"/>
            <a:ext cx="5968307" cy="382428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D21A5DB-94F9-C614-5275-093B06932C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9677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5C3D9DD-6344-927D-3698-31B855CB8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963" y="1113745"/>
            <a:ext cx="11193442" cy="4949598"/>
          </a:xfrm>
        </p:spPr>
        <p:txBody>
          <a:bodyPr>
            <a:normAutofit fontScale="92500" lnSpcReduction="10000"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EPDR1 expression is essential for three independent models of human osteoblast differentiation (BMP2-, Jagged-1 stimulation of  </a:t>
            </a:r>
            <a:r>
              <a:rPr lang="en-US" sz="2600" b="1" dirty="0" err="1">
                <a:solidFill>
                  <a:srgbClr val="002060"/>
                </a:solidFill>
              </a:rPr>
              <a:t>hMSC</a:t>
            </a:r>
            <a:r>
              <a:rPr lang="en-US" sz="2600" b="1" dirty="0">
                <a:solidFill>
                  <a:srgbClr val="002060"/>
                </a:solidFill>
              </a:rPr>
              <a:t> and thermogenic differentiation of hFOB1.19)</a:t>
            </a:r>
          </a:p>
          <a:p>
            <a:endParaRPr lang="en-US" sz="2600" b="1" dirty="0">
              <a:solidFill>
                <a:srgbClr val="002060"/>
              </a:solidFill>
            </a:endParaRPr>
          </a:p>
          <a:p>
            <a:r>
              <a:rPr lang="en-US" sz="2600" b="1" dirty="0">
                <a:solidFill>
                  <a:srgbClr val="002060"/>
                </a:solidFill>
              </a:rPr>
              <a:t>RNA sequencing of EPDR1 silenced cells shows major inflammation response and reduction of cell division</a:t>
            </a:r>
          </a:p>
          <a:p>
            <a:r>
              <a:rPr lang="en-US" sz="2600" b="1" dirty="0">
                <a:solidFill>
                  <a:schemeClr val="accent5"/>
                </a:solidFill>
              </a:rPr>
              <a:t>EPDR1 silencing slows cell proliferation by ~20% in </a:t>
            </a:r>
            <a:r>
              <a:rPr lang="en-US" sz="2600" b="1" dirty="0" err="1">
                <a:solidFill>
                  <a:schemeClr val="accent5"/>
                </a:solidFill>
              </a:rPr>
              <a:t>hMSC</a:t>
            </a:r>
            <a:r>
              <a:rPr lang="en-US" sz="2600" b="1" dirty="0">
                <a:solidFill>
                  <a:schemeClr val="accent5"/>
                </a:solidFill>
              </a:rPr>
              <a:t> and ~30% in </a:t>
            </a:r>
            <a:r>
              <a:rPr lang="en-US" sz="2600" b="1" dirty="0" err="1">
                <a:solidFill>
                  <a:schemeClr val="accent5"/>
                </a:solidFill>
              </a:rPr>
              <a:t>mBMSC</a:t>
            </a:r>
            <a:r>
              <a:rPr lang="en-US" sz="2600" b="1" dirty="0">
                <a:solidFill>
                  <a:schemeClr val="accent5"/>
                </a:solidFill>
              </a:rPr>
              <a:t> </a:t>
            </a:r>
          </a:p>
          <a:p>
            <a:r>
              <a:rPr lang="en-US" sz="2600" b="1" dirty="0">
                <a:solidFill>
                  <a:schemeClr val="accent5"/>
                </a:solidFill>
              </a:rPr>
              <a:t>BMP2 mediated ALPL expression is abrogated in presence of inflammatory cytokines such as TNF</a:t>
            </a:r>
            <a:r>
              <a:rPr lang="el-GR" sz="26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endParaRPr lang="en-US" sz="26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6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r>
              <a:rPr lang="en-US" sz="2600" b="1" dirty="0">
                <a:solidFill>
                  <a:srgbClr val="002060"/>
                </a:solidFill>
              </a:rPr>
              <a:t>EPDR1 protein isoform 1 can be detected from extracellular medium of differentiating osteoblasts</a:t>
            </a:r>
          </a:p>
          <a:p>
            <a:endParaRPr lang="en-US" sz="26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600" b="1" dirty="0">
              <a:solidFill>
                <a:schemeClr val="accent5"/>
              </a:solidFill>
            </a:endParaRPr>
          </a:p>
          <a:p>
            <a:pPr algn="ctr"/>
            <a:endParaRPr lang="en-US" sz="26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7529D6-920D-908E-17F9-B6F74FC6AB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6E169B-6FF6-8FF5-0AC8-EA0EC05A1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92983"/>
            <a:ext cx="10515600" cy="835706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Conclusions from Part 1</a:t>
            </a:r>
          </a:p>
        </p:txBody>
      </p:sp>
    </p:spTree>
    <p:extLst>
      <p:ext uri="{BB962C8B-B14F-4D97-AF65-F5344CB8AC3E}">
        <p14:creationId xmlns:p14="http://schemas.microsoft.com/office/powerpoint/2010/main" val="2544236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EBE3029-DB2F-432F-A886-8BC69CBEC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257" y="2722061"/>
            <a:ext cx="10243457" cy="1413878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Elucidating the role of </a:t>
            </a:r>
            <a:r>
              <a:rPr lang="en-US" sz="4000" b="1" i="1" dirty="0">
                <a:solidFill>
                  <a:schemeClr val="accent2"/>
                </a:solidFill>
              </a:rPr>
              <a:t>DNM3</a:t>
            </a:r>
            <a:r>
              <a:rPr lang="en-US" sz="4000" b="1" dirty="0">
                <a:solidFill>
                  <a:schemeClr val="accent2"/>
                </a:solidFill>
              </a:rPr>
              <a:t> locus during human osteoblast differentiation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7EF9F0-6233-5A81-2DE9-24273CF26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2782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DCE695E-F556-BC5E-F0BC-A31280B344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742632"/>
              </p:ext>
            </p:extLst>
          </p:nvPr>
        </p:nvGraphicFramePr>
        <p:xfrm>
          <a:off x="201297" y="995464"/>
          <a:ext cx="11789406" cy="1558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3862">
                  <a:extLst>
                    <a:ext uri="{9D8B030D-6E8A-4147-A177-3AD203B41FA5}">
                      <a16:colId xmlns:a16="http://schemas.microsoft.com/office/drawing/2014/main" val="299127562"/>
                    </a:ext>
                  </a:extLst>
                </a:gridCol>
                <a:gridCol w="1580168">
                  <a:extLst>
                    <a:ext uri="{9D8B030D-6E8A-4147-A177-3AD203B41FA5}">
                      <a16:colId xmlns:a16="http://schemas.microsoft.com/office/drawing/2014/main" val="1636743755"/>
                    </a:ext>
                  </a:extLst>
                </a:gridCol>
                <a:gridCol w="5333067">
                  <a:extLst>
                    <a:ext uri="{9D8B030D-6E8A-4147-A177-3AD203B41FA5}">
                      <a16:colId xmlns:a16="http://schemas.microsoft.com/office/drawing/2014/main" val="1525275700"/>
                    </a:ext>
                  </a:extLst>
                </a:gridCol>
                <a:gridCol w="2041050">
                  <a:extLst>
                    <a:ext uri="{9D8B030D-6E8A-4147-A177-3AD203B41FA5}">
                      <a16:colId xmlns:a16="http://schemas.microsoft.com/office/drawing/2014/main" val="3480203583"/>
                    </a:ext>
                  </a:extLst>
                </a:gridCol>
                <a:gridCol w="1231259">
                  <a:extLst>
                    <a:ext uri="{9D8B030D-6E8A-4147-A177-3AD203B41FA5}">
                      <a16:colId xmlns:a16="http://schemas.microsoft.com/office/drawing/2014/main" val="3721220168"/>
                    </a:ext>
                  </a:extLst>
                </a:gridCol>
              </a:tblGrid>
              <a:tr h="612825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GWAS Locus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Sentinel SNP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Proxy SNP (r</a:t>
                      </a:r>
                      <a:r>
                        <a:rPr lang="en-US" sz="2000" baseline="30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Implicated</a:t>
                      </a:r>
                      <a:r>
                        <a:rPr lang="en-US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genes (FPKM)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GWAS set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977078"/>
                  </a:ext>
                </a:extLst>
              </a:tr>
              <a:tr h="857823"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rs12041600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rs1992549 (1), rs1992550 (1)</a:t>
                      </a:r>
                      <a:b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rs2586393 (0.99),</a:t>
                      </a:r>
                      <a:r>
                        <a:rPr lang="en-US" sz="20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rs6694387(0.94)</a:t>
                      </a:r>
                      <a:endParaRPr lang="en-US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DNM3OS (8.92)</a:t>
                      </a:r>
                      <a:b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MIR199A2 (NA)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8070211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4A457642-675E-6169-F6AF-F826415AEA6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01298" y="3086911"/>
            <a:ext cx="11666448" cy="33852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490AD8-CB37-6555-7CCF-C2E37B925B31}"/>
              </a:ext>
            </a:extLst>
          </p:cNvPr>
          <p:cNvSpPr txBox="1"/>
          <p:nvPr/>
        </p:nvSpPr>
        <p:spPr>
          <a:xfrm>
            <a:off x="234485" y="21552"/>
            <a:ext cx="117894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2"/>
                </a:solidFill>
              </a:rPr>
              <a:t>DNM3OS </a:t>
            </a:r>
            <a:r>
              <a:rPr lang="en-US" sz="2800" b="1" dirty="0">
                <a:solidFill>
                  <a:schemeClr val="accent2"/>
                </a:solidFill>
              </a:rPr>
              <a:t>and </a:t>
            </a:r>
            <a:r>
              <a:rPr lang="en-US" sz="2800" b="1" i="1" dirty="0">
                <a:solidFill>
                  <a:schemeClr val="accent2"/>
                </a:solidFill>
              </a:rPr>
              <a:t>MIR199A2</a:t>
            </a:r>
            <a:r>
              <a:rPr lang="en-US" sz="2800" b="1" dirty="0">
                <a:solidFill>
                  <a:schemeClr val="accent2"/>
                </a:solidFill>
              </a:rPr>
              <a:t> are implicated as candidate genes in the DNM3 locus</a:t>
            </a:r>
            <a:endParaRPr lang="en-US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8B82D0-038A-B124-A6C9-40301DF2DA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6156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DDB8D345-D1A3-4A51-ADD4-5CE2F48BE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56679"/>
            <a:ext cx="1219199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&gt;hsa-mir-199a-2 MI0000281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AGGAAGCUUCUGGAGAUCCUGCUCCGUCGC</a:t>
            </a:r>
            <a:r>
              <a:rPr kumimoji="0" lang="en-US" altLang="en-US" sz="14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CCCAGUGUUCAGACUACCUGUUC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AGGACAAUGCCGUUGU</a:t>
            </a:r>
            <a:r>
              <a:rPr kumimoji="0" lang="en-US" altLang="en-US" sz="14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Unicode MS"/>
              </a:rPr>
              <a:t>ACAGUAGUCUGCACAUUGGUUA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GACUGGGCAAGGGAGAGCA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8C5288-2A5A-40DA-BAB4-932DEDC57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936" y="2340430"/>
            <a:ext cx="11644985" cy="216449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228E31D-E5A5-4780-85F2-FA9380606C91}"/>
              </a:ext>
            </a:extLst>
          </p:cNvPr>
          <p:cNvSpPr/>
          <p:nvPr/>
        </p:nvSpPr>
        <p:spPr>
          <a:xfrm>
            <a:off x="7827617" y="4504926"/>
            <a:ext cx="4196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http://www.mirbase.org/cgi-bin/mirna_entry.pl?acc=MI0000281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CD0709-2FDA-C934-5312-009C1332A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81887B-B915-FA3F-73B1-E35F4C926DAE}"/>
              </a:ext>
            </a:extLst>
          </p:cNvPr>
          <p:cNvSpPr txBox="1"/>
          <p:nvPr/>
        </p:nvSpPr>
        <p:spPr>
          <a:xfrm>
            <a:off x="234485" y="21552"/>
            <a:ext cx="117894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hsa-mir-199a2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40173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0E5076-ED7E-0137-1D35-DA41422C7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80" y="954107"/>
            <a:ext cx="11563350" cy="5391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4CEE0C-2E2D-9853-C581-A30C76EB9A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7" name="Text Box 202">
            <a:extLst>
              <a:ext uri="{FF2B5EF4-FFF2-40B4-BE49-F238E27FC236}">
                <a16:creationId xmlns:a16="http://schemas.microsoft.com/office/drawing/2014/main" id="{0FAD1EEA-9B55-7ABF-D993-DD529CDF1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1205992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Five anti-osteoporosis therapeutics currently approved or in advance clinical trials are supported by GWAS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AAC6C4-F5B8-76C2-92B5-C9A29BC7DCB3}"/>
              </a:ext>
            </a:extLst>
          </p:cNvPr>
          <p:cNvSpPr txBox="1"/>
          <p:nvPr/>
        </p:nvSpPr>
        <p:spPr>
          <a:xfrm>
            <a:off x="264160" y="6490277"/>
            <a:ext cx="5949065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Zhu X, Bai W. &amp; Zheng H., </a:t>
            </a:r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Bone Research 9 (23)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: (2021) </a:t>
            </a:r>
            <a:r>
              <a:rPr lang="en-US" sz="1000" dirty="0"/>
              <a:t>https://doi.org/10.1038/s41413-021-00143-3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994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967EDD-2FB0-4039-A8AE-0504A50E2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689" y="544772"/>
            <a:ext cx="8979878" cy="588538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17CFCAA-D928-42A4-8AF1-3DCC4D8177A1}"/>
              </a:ext>
            </a:extLst>
          </p:cNvPr>
          <p:cNvSpPr/>
          <p:nvPr/>
        </p:nvSpPr>
        <p:spPr>
          <a:xfrm>
            <a:off x="1729909" y="6294468"/>
            <a:ext cx="8305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Gu</a:t>
            </a:r>
            <a:r>
              <a:rPr lang="en-US" sz="1200" dirty="0"/>
              <a:t> S, Chan WY. Flexible and versatile as a chameleon-sophisticated functions of microRNA-199a.</a:t>
            </a:r>
            <a:br>
              <a:rPr lang="en-US" sz="1200" dirty="0"/>
            </a:br>
            <a:r>
              <a:rPr lang="en-US" sz="1200" dirty="0"/>
              <a:t> </a:t>
            </a:r>
            <a:r>
              <a:rPr lang="en-US" sz="1200" i="1" dirty="0" err="1"/>
              <a:t>Int</a:t>
            </a:r>
            <a:r>
              <a:rPr lang="en-US" sz="1200" i="1" dirty="0"/>
              <a:t> J </a:t>
            </a:r>
            <a:r>
              <a:rPr lang="en-US" sz="1200" i="1" dirty="0" err="1"/>
              <a:t>Mol</a:t>
            </a:r>
            <a:r>
              <a:rPr lang="en-US" sz="1200" i="1" dirty="0"/>
              <a:t> Sci</a:t>
            </a:r>
            <a:r>
              <a:rPr lang="en-US" sz="1200" dirty="0"/>
              <a:t>. 2012;13(7):8449–8466. doi:10.3390/ijms13078449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74256C-BE37-DEBD-77C6-CF60C77E99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DCBA9E-524E-A26C-E2D3-06C3B2184D53}"/>
              </a:ext>
            </a:extLst>
          </p:cNvPr>
          <p:cNvSpPr txBox="1"/>
          <p:nvPr/>
        </p:nvSpPr>
        <p:spPr>
          <a:xfrm>
            <a:off x="201297" y="21552"/>
            <a:ext cx="117894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miR-199a-5p and miR-199a-3p are implicated for diverse cellular functions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299809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80C6288-49FE-4CE0-9F88-3E2F83F24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73" y="1408946"/>
            <a:ext cx="5769849" cy="28193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D0C1ED-A234-443A-A376-7EE684FC67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915" y="4201885"/>
            <a:ext cx="3503158" cy="26053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9BCB38-25D0-499A-921F-5CD286B58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2355" y="1066953"/>
            <a:ext cx="3680029" cy="533042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377187E-EF42-484C-8774-B2F63091AA1F}"/>
              </a:ext>
            </a:extLst>
          </p:cNvPr>
          <p:cNvSpPr/>
          <p:nvPr/>
        </p:nvSpPr>
        <p:spPr>
          <a:xfrm>
            <a:off x="5463633" y="6455622"/>
            <a:ext cx="709680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Watanabe et al., DEVELOPMENTAL DYNAMICS 237: 3738-3748, 2008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804B8A-5076-4112-B59F-62B93C08A19D}"/>
              </a:ext>
            </a:extLst>
          </p:cNvPr>
          <p:cNvSpPr txBox="1"/>
          <p:nvPr/>
        </p:nvSpPr>
        <p:spPr>
          <a:xfrm>
            <a:off x="4712969" y="3602866"/>
            <a:ext cx="313938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 stature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Cranial deformity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Osteopenia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Hypoplasia of dorsal</a:t>
            </a:r>
            <a:br>
              <a:rPr lang="en-US" dirty="0"/>
            </a:br>
            <a:r>
              <a:rPr lang="en-US" dirty="0"/>
              <a:t>vertebrae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IMPAIRED ENDOCHONDRAL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OSSIFICATION IN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i="1" dirty="0">
                <a:solidFill>
                  <a:srgbClr val="FF0000"/>
                </a:solidFill>
              </a:rPr>
              <a:t>Dnm3os</a:t>
            </a:r>
            <a:r>
              <a:rPr lang="en-US" b="1" i="1" baseline="30000" dirty="0">
                <a:solidFill>
                  <a:srgbClr val="FF0000"/>
                </a:solidFill>
              </a:rPr>
              <a:t>lacZ/</a:t>
            </a:r>
            <a:r>
              <a:rPr lang="en-US" b="1" i="1" baseline="30000" dirty="0" err="1">
                <a:solidFill>
                  <a:srgbClr val="FF0000"/>
                </a:solidFill>
              </a:rPr>
              <a:t>lacZ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6F3E74-EED2-4227-8C54-647C67EC24A0}"/>
              </a:ext>
            </a:extLst>
          </p:cNvPr>
          <p:cNvSpPr/>
          <p:nvPr/>
        </p:nvSpPr>
        <p:spPr>
          <a:xfrm>
            <a:off x="12988" y="826089"/>
            <a:ext cx="12299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31F20"/>
                </a:solidFill>
                <a:latin typeface="NewCenturySchlbk-Roman"/>
              </a:rPr>
              <a:t>To knock-down d</a:t>
            </a:r>
            <a:r>
              <a:rPr lang="en-US" i="1" dirty="0">
                <a:solidFill>
                  <a:srgbClr val="231F20"/>
                </a:solidFill>
                <a:latin typeface="NewCenturySchlbk-Italic"/>
              </a:rPr>
              <a:t>nm3os</a:t>
            </a:r>
            <a:r>
              <a:rPr lang="en-US" dirty="0">
                <a:solidFill>
                  <a:srgbClr val="231F20"/>
                </a:solidFill>
                <a:latin typeface="NewCenturySchlbk-Roman"/>
              </a:rPr>
              <a:t>, the 5’</a:t>
            </a:r>
            <a:r>
              <a:rPr lang="en-US" dirty="0">
                <a:solidFill>
                  <a:srgbClr val="231F20"/>
                </a:solidFill>
                <a:latin typeface="Universal-GreekwithMathPi"/>
              </a:rPr>
              <a:t> </a:t>
            </a:r>
            <a:r>
              <a:rPr lang="en-US" dirty="0">
                <a:solidFill>
                  <a:srgbClr val="231F20"/>
                </a:solidFill>
                <a:latin typeface="NewCenturySchlbk-Roman"/>
              </a:rPr>
              <a:t>2.1-kbp portion of the gene just after the transcription start site was replaced</a:t>
            </a:r>
            <a:br>
              <a:rPr lang="en-US" dirty="0">
                <a:solidFill>
                  <a:srgbClr val="231F20"/>
                </a:solidFill>
                <a:latin typeface="NewCenturySchlbk-Roman"/>
              </a:rPr>
            </a:br>
            <a:r>
              <a:rPr lang="en-US" dirty="0">
                <a:solidFill>
                  <a:srgbClr val="231F20"/>
                </a:solidFill>
                <a:latin typeface="NewCenturySchlbk-Roman"/>
              </a:rPr>
              <a:t>with an </a:t>
            </a:r>
            <a:r>
              <a:rPr lang="en-US" i="1" dirty="0" err="1">
                <a:solidFill>
                  <a:srgbClr val="231F20"/>
                </a:solidFill>
                <a:latin typeface="NewCenturySchlbk-Italic"/>
              </a:rPr>
              <a:t>nls</a:t>
            </a:r>
            <a:r>
              <a:rPr lang="en-US" i="1" dirty="0">
                <a:solidFill>
                  <a:srgbClr val="231F20"/>
                </a:solidFill>
                <a:latin typeface="NewCenturySchlbk-Italic"/>
              </a:rPr>
              <a:t>-lacZ/</a:t>
            </a:r>
            <a:r>
              <a:rPr lang="en-US" i="1" dirty="0" err="1">
                <a:solidFill>
                  <a:srgbClr val="231F20"/>
                </a:solidFill>
                <a:latin typeface="NewCenturySchlbk-Italic"/>
              </a:rPr>
              <a:t>PGKneo</a:t>
            </a:r>
            <a:r>
              <a:rPr lang="en-US" i="1" dirty="0">
                <a:solidFill>
                  <a:srgbClr val="231F20"/>
                </a:solidFill>
                <a:latin typeface="NewCenturySchlbk-Italic"/>
              </a:rPr>
              <a:t> </a:t>
            </a:r>
            <a:r>
              <a:rPr lang="en-US" dirty="0">
                <a:solidFill>
                  <a:srgbClr val="231F20"/>
                </a:solidFill>
                <a:latin typeface="NewCenturySchlbk-Roman"/>
              </a:rPr>
              <a:t>cassette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BC15B6-E87F-16E0-D4D5-DD0E7C7C97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EF1C60-E41B-AFEF-F9D5-AE3DDB6DDEBF}"/>
              </a:ext>
            </a:extLst>
          </p:cNvPr>
          <p:cNvSpPr txBox="1"/>
          <p:nvPr/>
        </p:nvSpPr>
        <p:spPr>
          <a:xfrm>
            <a:off x="201297" y="21552"/>
            <a:ext cx="1178940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i="1" dirty="0">
                <a:solidFill>
                  <a:schemeClr val="accent2"/>
                </a:solidFill>
              </a:rPr>
              <a:t>dnm3os, </a:t>
            </a:r>
            <a:r>
              <a:rPr lang="en-US" sz="2800" b="1" dirty="0">
                <a:solidFill>
                  <a:schemeClr val="accent2"/>
                </a:solidFill>
              </a:rPr>
              <a:t>a Non-coding RNA, is required for normal growth and skeletal development in mice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7023881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F8E5854-ECF3-4D54-81F4-FF3CFF8984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43840" y="5889601"/>
            <a:ext cx="1158208" cy="978447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0" y="1003861"/>
            <a:ext cx="116694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RNA sequencing data from three independent </a:t>
            </a:r>
            <a:r>
              <a:rPr lang="en-US" sz="1600" b="1" dirty="0" err="1"/>
              <a:t>hMSC</a:t>
            </a:r>
            <a:r>
              <a:rPr lang="en-US" sz="1600" b="1" dirty="0"/>
              <a:t> donor lines shows that DNM3OS levels are reduced in BMP2 stimulated cells at 72h</a:t>
            </a:r>
          </a:p>
        </p:txBody>
      </p:sp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056776"/>
              </p:ext>
            </p:extLst>
          </p:nvPr>
        </p:nvGraphicFramePr>
        <p:xfrm>
          <a:off x="180456" y="1433862"/>
          <a:ext cx="1050501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815">
                  <a:extLst>
                    <a:ext uri="{9D8B030D-6E8A-4147-A177-3AD203B41FA5}">
                      <a16:colId xmlns:a16="http://schemas.microsoft.com/office/drawing/2014/main" val="2118476966"/>
                    </a:ext>
                  </a:extLst>
                </a:gridCol>
                <a:gridCol w="1149223">
                  <a:extLst>
                    <a:ext uri="{9D8B030D-6E8A-4147-A177-3AD203B41FA5}">
                      <a16:colId xmlns:a16="http://schemas.microsoft.com/office/drawing/2014/main" val="12263497"/>
                    </a:ext>
                  </a:extLst>
                </a:gridCol>
                <a:gridCol w="1507933">
                  <a:extLst>
                    <a:ext uri="{9D8B030D-6E8A-4147-A177-3AD203B41FA5}">
                      <a16:colId xmlns:a16="http://schemas.microsoft.com/office/drawing/2014/main" val="262223390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156657818"/>
                    </a:ext>
                  </a:extLst>
                </a:gridCol>
                <a:gridCol w="1619795">
                  <a:extLst>
                    <a:ext uri="{9D8B030D-6E8A-4147-A177-3AD203B41FA5}">
                      <a16:colId xmlns:a16="http://schemas.microsoft.com/office/drawing/2014/main" val="723751193"/>
                    </a:ext>
                  </a:extLst>
                </a:gridCol>
                <a:gridCol w="1385388">
                  <a:extLst>
                    <a:ext uri="{9D8B030D-6E8A-4147-A177-3AD203B41FA5}">
                      <a16:colId xmlns:a16="http://schemas.microsoft.com/office/drawing/2014/main" val="1164901417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898582946"/>
                    </a:ext>
                  </a:extLst>
                </a:gridCol>
                <a:gridCol w="1689463">
                  <a:extLst>
                    <a:ext uri="{9D8B030D-6E8A-4147-A177-3AD203B41FA5}">
                      <a16:colId xmlns:a16="http://schemas.microsoft.com/office/drawing/2014/main" val="3233816114"/>
                    </a:ext>
                  </a:extLst>
                </a:gridCol>
                <a:gridCol w="1558833">
                  <a:extLst>
                    <a:ext uri="{9D8B030D-6E8A-4147-A177-3AD203B41FA5}">
                      <a16:colId xmlns:a16="http://schemas.microsoft.com/office/drawing/2014/main" val="1154858295"/>
                    </a:ext>
                  </a:extLst>
                </a:gridCol>
              </a:tblGrid>
              <a:tr h="3619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BMP2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BMP2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BMP2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665899"/>
                  </a:ext>
                </a:extLst>
              </a:tr>
              <a:tr h="361976">
                <a:tc>
                  <a:txBody>
                    <a:bodyPr/>
                    <a:lstStyle/>
                    <a:p>
                      <a:r>
                        <a:rPr lang="en-US" dirty="0"/>
                        <a:t>DNM3OS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19.80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364819"/>
                  </a:ext>
                </a:extLst>
              </a:tr>
              <a:tr h="361976">
                <a:tc>
                  <a:txBody>
                    <a:bodyPr/>
                    <a:lstStyle/>
                    <a:p>
                      <a:r>
                        <a:rPr lang="en-US" dirty="0"/>
                        <a:t>MIR199A2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7303523"/>
                  </a:ext>
                </a:extLst>
              </a:tr>
            </a:tbl>
          </a:graphicData>
        </a:graphic>
      </p:graphicFrame>
      <p:graphicFrame>
        <p:nvGraphicFramePr>
          <p:cNvPr id="65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115922"/>
              </p:ext>
            </p:extLst>
          </p:nvPr>
        </p:nvGraphicFramePr>
        <p:xfrm>
          <a:off x="810275" y="2664824"/>
          <a:ext cx="2593372" cy="32265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2575113" imgH="3202938" progId="Prism8.Document">
                  <p:embed/>
                </p:oleObj>
              </mc:Choice>
              <mc:Fallback>
                <p:oleObj name="Prism 8" r:id="rId4" imgW="2575113" imgH="3202938" progId="Prism8.Document">
                  <p:embed/>
                  <p:pic>
                    <p:nvPicPr>
                      <p:cNvPr id="65" name="Object 6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0275" y="2664824"/>
                        <a:ext cx="2593372" cy="32265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9641347"/>
              </p:ext>
            </p:extLst>
          </p:nvPr>
        </p:nvGraphicFramePr>
        <p:xfrm>
          <a:off x="4264048" y="2664822"/>
          <a:ext cx="2574925" cy="320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2575113" imgH="3202938" progId="Prism8.Document">
                  <p:embed/>
                </p:oleObj>
              </mc:Choice>
              <mc:Fallback>
                <p:oleObj name="Prism 8" r:id="rId6" imgW="2575113" imgH="3202938" progId="Prism8.Document">
                  <p:embed/>
                  <p:pic>
                    <p:nvPicPr>
                      <p:cNvPr id="66" name="Object 6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64048" y="2664822"/>
                        <a:ext cx="2574925" cy="320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514882"/>
              </p:ext>
            </p:extLst>
          </p:nvPr>
        </p:nvGraphicFramePr>
        <p:xfrm>
          <a:off x="7699375" y="3013279"/>
          <a:ext cx="4492625" cy="2506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" imgW="4492229" imgH="2506773" progId="Prism8.Document">
                  <p:embed/>
                </p:oleObj>
              </mc:Choice>
              <mc:Fallback>
                <p:oleObj name="Prism 8" r:id="rId8" imgW="4492229" imgH="2506773" progId="Prism8.Document">
                  <p:embed/>
                  <p:pic>
                    <p:nvPicPr>
                      <p:cNvPr id="67" name="Object 6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699375" y="3013279"/>
                        <a:ext cx="4492625" cy="2506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Rectangle 67"/>
          <p:cNvSpPr/>
          <p:nvPr/>
        </p:nvSpPr>
        <p:spPr>
          <a:xfrm>
            <a:off x="317757" y="6031662"/>
            <a:ext cx="11529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Note the consistent reduction of </a:t>
            </a:r>
            <a:r>
              <a:rPr lang="en-US" b="1" i="1" dirty="0">
                <a:solidFill>
                  <a:srgbClr val="FF0000"/>
                </a:solidFill>
              </a:rPr>
              <a:t>DNM3OS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i="1" dirty="0">
                <a:solidFill>
                  <a:srgbClr val="FF0000"/>
                </a:solidFill>
              </a:rPr>
              <a:t>pri-miR-199 </a:t>
            </a:r>
            <a:r>
              <a:rPr lang="en-US" b="1" dirty="0">
                <a:solidFill>
                  <a:srgbClr val="FF0000"/>
                </a:solidFill>
              </a:rPr>
              <a:t>and mature mIR-199a-5p by 24 hour stimulation of BMP2 in </a:t>
            </a:r>
            <a:r>
              <a:rPr lang="en-US" b="1" dirty="0" err="1">
                <a:solidFill>
                  <a:srgbClr val="FF0000"/>
                </a:solidFill>
              </a:rPr>
              <a:t>hMSCs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2173007" y="4220307"/>
            <a:ext cx="10525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5631315" y="4220307"/>
            <a:ext cx="10525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26BD58F-5EAE-4D62-96D9-622980BE3781}"/>
              </a:ext>
            </a:extLst>
          </p:cNvPr>
          <p:cNvSpPr txBox="1"/>
          <p:nvPr/>
        </p:nvSpPr>
        <p:spPr>
          <a:xfrm>
            <a:off x="9798363" y="4220307"/>
            <a:ext cx="2343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9C2758-E832-E09A-F227-F9785C812528}"/>
              </a:ext>
            </a:extLst>
          </p:cNvPr>
          <p:cNvSpPr txBox="1"/>
          <p:nvPr/>
        </p:nvSpPr>
        <p:spPr>
          <a:xfrm>
            <a:off x="0" y="21552"/>
            <a:ext cx="119907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The levels of </a:t>
            </a:r>
            <a:r>
              <a:rPr lang="en-US" sz="2800" b="1" i="1" dirty="0">
                <a:solidFill>
                  <a:schemeClr val="accent2"/>
                </a:solidFill>
              </a:rPr>
              <a:t>DNM3OS </a:t>
            </a:r>
            <a:r>
              <a:rPr lang="en-US" sz="2800" b="1" dirty="0">
                <a:solidFill>
                  <a:schemeClr val="accent2"/>
                </a:solidFill>
              </a:rPr>
              <a:t>and miR-199a-5p decreases in </a:t>
            </a:r>
            <a:r>
              <a:rPr lang="en-US" sz="2800" b="1" dirty="0" err="1">
                <a:solidFill>
                  <a:schemeClr val="accent2"/>
                </a:solidFill>
              </a:rPr>
              <a:t>hMSC</a:t>
            </a:r>
            <a:r>
              <a:rPr lang="en-US" sz="2800" b="1" dirty="0">
                <a:solidFill>
                  <a:schemeClr val="accent2"/>
                </a:solidFill>
              </a:rPr>
              <a:t> stimulated with BMP2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5716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416605" y="2607544"/>
            <a:ext cx="1302784" cy="6609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416605" y="3316147"/>
            <a:ext cx="1302785" cy="12958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2898927" y="2613319"/>
            <a:ext cx="1279360" cy="655181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898927" y="3316147"/>
            <a:ext cx="1279360" cy="129589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26D0F9-E782-478B-9236-4CF3A405A532}"/>
              </a:ext>
            </a:extLst>
          </p:cNvPr>
          <p:cNvSpPr txBox="1"/>
          <p:nvPr/>
        </p:nvSpPr>
        <p:spPr>
          <a:xfrm>
            <a:off x="1648744" y="4729592"/>
            <a:ext cx="2396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Alizarin Red S (10 days)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C01BDBB-DA15-4479-A3FB-06C97246B5EC}"/>
              </a:ext>
            </a:extLst>
          </p:cNvPr>
          <p:cNvSpPr txBox="1"/>
          <p:nvPr/>
        </p:nvSpPr>
        <p:spPr>
          <a:xfrm>
            <a:off x="1556627" y="2280723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(-)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315E91A-0C55-4F88-A4A6-0B05682DCB44}"/>
              </a:ext>
            </a:extLst>
          </p:cNvPr>
          <p:cNvSpPr txBox="1"/>
          <p:nvPr/>
        </p:nvSpPr>
        <p:spPr>
          <a:xfrm>
            <a:off x="2039660" y="2280723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+BMP2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D7CEDCE-11C8-4447-921A-7DD37E394EDB}"/>
              </a:ext>
            </a:extLst>
          </p:cNvPr>
          <p:cNvSpPr txBox="1"/>
          <p:nvPr/>
        </p:nvSpPr>
        <p:spPr>
          <a:xfrm>
            <a:off x="1648744" y="1811237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Donor 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2F3A64B-1952-4FC3-9F43-0F2CAC8D0927}"/>
              </a:ext>
            </a:extLst>
          </p:cNvPr>
          <p:cNvSpPr txBox="1"/>
          <p:nvPr/>
        </p:nvSpPr>
        <p:spPr>
          <a:xfrm>
            <a:off x="3062354" y="1793838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Donor 2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5EDEED3-D9A6-87B8-926C-12998C145BA3}"/>
              </a:ext>
            </a:extLst>
          </p:cNvPr>
          <p:cNvGrpSpPr/>
          <p:nvPr/>
        </p:nvGrpSpPr>
        <p:grpSpPr>
          <a:xfrm>
            <a:off x="7204558" y="1599477"/>
            <a:ext cx="3282485" cy="4303819"/>
            <a:chOff x="6096000" y="1495086"/>
            <a:chExt cx="3282485" cy="4303819"/>
          </a:xfrm>
        </p:grpSpPr>
        <p:graphicFrame>
          <p:nvGraphicFramePr>
            <p:cNvPr id="63" name="Object 6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068999"/>
                </p:ext>
              </p:extLst>
            </p:nvPr>
          </p:nvGraphicFramePr>
          <p:xfrm>
            <a:off x="6096000" y="1495086"/>
            <a:ext cx="3282485" cy="43038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8" r:id="rId9" imgW="2575113" imgH="3591697" progId="Prism8.Document">
                    <p:embed/>
                  </p:oleObj>
                </mc:Choice>
                <mc:Fallback>
                  <p:oleObj name="Prism 8" r:id="rId9" imgW="2575113" imgH="3591697" progId="Prism8.Document">
                    <p:embed/>
                    <p:pic>
                      <p:nvPicPr>
                        <p:cNvPr id="63" name="Object 62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6096000" y="1495086"/>
                          <a:ext cx="3282485" cy="430381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5" name="Straight Connector 64"/>
            <p:cNvCxnSpPr/>
            <p:nvPr/>
          </p:nvCxnSpPr>
          <p:spPr>
            <a:xfrm>
              <a:off x="8059560" y="3594827"/>
              <a:ext cx="120200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2FB79ABA-D27D-4618-8212-64D8FBF79BEB}"/>
              </a:ext>
            </a:extLst>
          </p:cNvPr>
          <p:cNvSpPr txBox="1"/>
          <p:nvPr/>
        </p:nvSpPr>
        <p:spPr>
          <a:xfrm>
            <a:off x="530713" y="2775387"/>
            <a:ext cx="9029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CONTROL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21884D9-53DB-4D7A-B1EF-B73E13AA65DA}"/>
              </a:ext>
            </a:extLst>
          </p:cNvPr>
          <p:cNvSpPr txBox="1"/>
          <p:nvPr/>
        </p:nvSpPr>
        <p:spPr>
          <a:xfrm>
            <a:off x="515143" y="3385386"/>
            <a:ext cx="872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DNM3OS</a:t>
            </a:r>
            <a:br>
              <a:rPr lang="en-US" sz="1400" b="1" dirty="0"/>
            </a:br>
            <a:r>
              <a:rPr lang="en-US" sz="1400" b="1" dirty="0"/>
              <a:t>siRNA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5620B4B-3AA0-4E39-B752-AB9DFB905BD8}"/>
              </a:ext>
            </a:extLst>
          </p:cNvPr>
          <p:cNvSpPr txBox="1"/>
          <p:nvPr/>
        </p:nvSpPr>
        <p:spPr>
          <a:xfrm>
            <a:off x="507382" y="4017568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rgbClr val="FF0000"/>
                </a:solidFill>
              </a:rPr>
              <a:t>miR-199a</a:t>
            </a:r>
            <a:br>
              <a:rPr lang="en-US" sz="1400" b="1" dirty="0">
                <a:solidFill>
                  <a:srgbClr val="FF0000"/>
                </a:solidFill>
              </a:rPr>
            </a:br>
            <a:r>
              <a:rPr lang="en-US" sz="1400" b="1" dirty="0">
                <a:solidFill>
                  <a:srgbClr val="FF0000"/>
                </a:solidFill>
              </a:rPr>
              <a:t>-5p mimic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4BA0DD1-4AC1-23E9-70A7-AFEBCCD1C98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02212C-B898-CCDF-7387-951FD9BFC462}"/>
              </a:ext>
            </a:extLst>
          </p:cNvPr>
          <p:cNvSpPr txBox="1"/>
          <p:nvPr/>
        </p:nvSpPr>
        <p:spPr>
          <a:xfrm>
            <a:off x="0" y="21645"/>
            <a:ext cx="119907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miR-199a-5p mimic over-expression but not </a:t>
            </a:r>
            <a:r>
              <a:rPr lang="en-US" sz="2800" b="1" i="1" dirty="0">
                <a:solidFill>
                  <a:schemeClr val="accent2"/>
                </a:solidFill>
              </a:rPr>
              <a:t>DNM3OS</a:t>
            </a:r>
            <a:r>
              <a:rPr lang="en-US" sz="2800" b="1" dirty="0">
                <a:solidFill>
                  <a:schemeClr val="accent2"/>
                </a:solidFill>
              </a:rPr>
              <a:t> knock-down impairs BMP2 mediated extracellular matrix mineralization of </a:t>
            </a:r>
            <a:r>
              <a:rPr lang="en-US" sz="2800" b="1" dirty="0" err="1">
                <a:solidFill>
                  <a:schemeClr val="accent2"/>
                </a:solidFill>
              </a:rPr>
              <a:t>hMSC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DB6A40-F8C7-B95F-ECC1-F3FBBFD09BD4}"/>
              </a:ext>
            </a:extLst>
          </p:cNvPr>
          <p:cNvSpPr txBox="1"/>
          <p:nvPr/>
        </p:nvSpPr>
        <p:spPr>
          <a:xfrm>
            <a:off x="2998029" y="2280723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(-)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F573B-31FE-B155-9C25-3EA48B19BF94}"/>
              </a:ext>
            </a:extLst>
          </p:cNvPr>
          <p:cNvSpPr txBox="1"/>
          <p:nvPr/>
        </p:nvSpPr>
        <p:spPr>
          <a:xfrm>
            <a:off x="3481062" y="2280723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+BMP2</a:t>
            </a:r>
          </a:p>
        </p:txBody>
      </p:sp>
    </p:spTree>
    <p:extLst>
      <p:ext uri="{BB962C8B-B14F-4D97-AF65-F5344CB8AC3E}">
        <p14:creationId xmlns:p14="http://schemas.microsoft.com/office/powerpoint/2010/main" val="229545591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lack, dog, looking, white&#10;&#10;Description automatically generated">
            <a:extLst>
              <a:ext uri="{FF2B5EF4-FFF2-40B4-BE49-F238E27FC236}">
                <a16:creationId xmlns:a16="http://schemas.microsoft.com/office/drawing/2014/main" id="{9558461A-E42B-46CA-9B38-4420218C72E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68" y="1489486"/>
            <a:ext cx="5340124" cy="3944014"/>
          </a:xfrm>
          <a:prstGeom prst="rect">
            <a:avLst/>
          </a:prstGeom>
        </p:spPr>
      </p:pic>
      <p:pic>
        <p:nvPicPr>
          <p:cNvPr id="6" name="Picture 5" descr="A close up of some grass&#10;&#10;Description automatically generated">
            <a:extLst>
              <a:ext uri="{FF2B5EF4-FFF2-40B4-BE49-F238E27FC236}">
                <a16:creationId xmlns:a16="http://schemas.microsoft.com/office/drawing/2014/main" id="{C1C2F5EC-F4A1-4293-8B23-6CF82FC250D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554" y="1489486"/>
            <a:ext cx="5340124" cy="39440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B79ABA-D27D-4618-8212-64D8FBF79BEB}"/>
              </a:ext>
            </a:extLst>
          </p:cNvPr>
          <p:cNvSpPr txBox="1"/>
          <p:nvPr/>
        </p:nvSpPr>
        <p:spPr>
          <a:xfrm>
            <a:off x="1464636" y="1087178"/>
            <a:ext cx="4007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CONTROL (5 days after transfection)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620B4B-3AA0-4E39-B752-AB9DFB905BD8}"/>
              </a:ext>
            </a:extLst>
          </p:cNvPr>
          <p:cNvSpPr txBox="1"/>
          <p:nvPr/>
        </p:nvSpPr>
        <p:spPr>
          <a:xfrm>
            <a:off x="6270170" y="1087178"/>
            <a:ext cx="5176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solidFill>
                  <a:srgbClr val="FF0000"/>
                </a:solidFill>
              </a:rPr>
              <a:t>miR-199a-5p mimic (5 days after transfection)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94A198-CA05-A944-229A-7A04A1FDF5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1838328-6C84-9E1C-405D-C1FA5BF37990}"/>
              </a:ext>
            </a:extLst>
          </p:cNvPr>
          <p:cNvSpPr txBox="1"/>
          <p:nvPr/>
        </p:nvSpPr>
        <p:spPr>
          <a:xfrm>
            <a:off x="0" y="21645"/>
            <a:ext cx="11990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miR-199a-5p mimic induces a typical morphological change in </a:t>
            </a:r>
            <a:r>
              <a:rPr lang="en-US" sz="2800" b="1" dirty="0" err="1">
                <a:solidFill>
                  <a:schemeClr val="accent2"/>
                </a:solidFill>
              </a:rPr>
              <a:t>hMSC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9652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37" y="1436915"/>
            <a:ext cx="2674517" cy="192193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37" y="3456634"/>
            <a:ext cx="2676899" cy="192193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230" y="1436915"/>
            <a:ext cx="2676899" cy="192193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229" y="3456634"/>
            <a:ext cx="2676899" cy="192193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805" y="1436914"/>
            <a:ext cx="2674517" cy="192193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805" y="3456634"/>
            <a:ext cx="2674517" cy="192193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998" y="1439295"/>
            <a:ext cx="2674517" cy="191955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1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998" y="3456633"/>
            <a:ext cx="2676899" cy="192193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975210" y="1046799"/>
            <a:ext cx="863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control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4320837" y="1046799"/>
            <a:ext cx="1981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miR199a5p-MIMIC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9632829" y="1067582"/>
            <a:ext cx="2337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miR199a5p-INHIBITOR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7081869" y="795902"/>
            <a:ext cx="20571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miR199a5p-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>MIMIC + INHIBITOR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77746" y="6072649"/>
            <a:ext cx="84151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ALP stained plates after 4 days of 300ng/ml BMP2 stimulation were used to take images</a:t>
            </a:r>
          </a:p>
          <a:p>
            <a:r>
              <a:rPr lang="en-US" dirty="0"/>
              <a:t>3x3 images were taken from each well using 10X </a:t>
            </a:r>
            <a:r>
              <a:rPr lang="en-US" dirty="0" err="1"/>
              <a:t>brightfield</a:t>
            </a:r>
            <a:r>
              <a:rPr lang="en-US" dirty="0"/>
              <a:t> objective and stitched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30949" y="2284421"/>
            <a:ext cx="850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24717" y="4232935"/>
            <a:ext cx="742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BMP2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D891304-EA60-87A3-34E0-677E521551A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7F4C48-C472-8A2D-63E3-4551881D845A}"/>
              </a:ext>
            </a:extLst>
          </p:cNvPr>
          <p:cNvSpPr txBox="1"/>
          <p:nvPr/>
        </p:nvSpPr>
        <p:spPr>
          <a:xfrm>
            <a:off x="0" y="21645"/>
            <a:ext cx="119907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miR-199a-5p mimic induced </a:t>
            </a:r>
            <a:r>
              <a:rPr lang="en-US" sz="2800" b="1" dirty="0" err="1">
                <a:solidFill>
                  <a:schemeClr val="accent2"/>
                </a:solidFill>
              </a:rPr>
              <a:t>hMSC</a:t>
            </a:r>
            <a:r>
              <a:rPr lang="en-US" sz="2800" b="1" dirty="0">
                <a:solidFill>
                  <a:schemeClr val="accent2"/>
                </a:solidFill>
              </a:rPr>
              <a:t> morphological change is restored with miR-199a-5p inhibitor co-transfection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4709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890681" y="1823594"/>
            <a:ext cx="2807214" cy="14234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4890681" y="1375721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4262367" y="2051921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4220305" y="2775210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BMP2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5603181" y="1375721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MIMIC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7162011" y="1375721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6360160" y="1191055"/>
            <a:ext cx="60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MIMIC</a:t>
            </a:r>
          </a:p>
          <a:p>
            <a:pPr algn="ctr"/>
            <a:r>
              <a:rPr lang="en-US" sz="1200" dirty="0"/>
              <a:t>+</a:t>
            </a:r>
          </a:p>
          <a:p>
            <a:pPr algn="ctr"/>
            <a:r>
              <a:rPr lang="en-US" sz="1200" dirty="0"/>
              <a:t>INH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5603181" y="1148129"/>
            <a:ext cx="1977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6139415" y="871130"/>
            <a:ext cx="1000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miR-199a-5p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5798799" y="388003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Donor 2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968096" y="1823594"/>
            <a:ext cx="2825502" cy="141732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962615" y="1375721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334301" y="2051921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292239" y="2775210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BMP2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675115" y="1375721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MIMIC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3233945" y="1375721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2432094" y="1191055"/>
            <a:ext cx="60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MIMIC</a:t>
            </a:r>
          </a:p>
          <a:p>
            <a:pPr algn="ctr"/>
            <a:r>
              <a:rPr lang="en-US" sz="1200" dirty="0"/>
              <a:t>+</a:t>
            </a:r>
          </a:p>
          <a:p>
            <a:pPr algn="ctr"/>
            <a:r>
              <a:rPr lang="en-US" sz="1200" dirty="0"/>
              <a:t>INH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1675115" y="1148129"/>
            <a:ext cx="1977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2211349" y="871130"/>
            <a:ext cx="1000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miR-199a-5p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985497" y="375922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Donor 1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8842584" y="1823593"/>
            <a:ext cx="2807214" cy="141732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8819593" y="1372985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8191279" y="2049185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8149217" y="2772474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BMP2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9532093" y="1372985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MIMIC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1090923" y="1372985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0289072" y="1188319"/>
            <a:ext cx="60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MIMIC</a:t>
            </a:r>
          </a:p>
          <a:p>
            <a:pPr algn="ctr"/>
            <a:r>
              <a:rPr lang="en-US" sz="1200" dirty="0"/>
              <a:t>+</a:t>
            </a:r>
          </a:p>
          <a:p>
            <a:pPr algn="ctr"/>
            <a:r>
              <a:rPr lang="en-US" sz="1200" dirty="0"/>
              <a:t>INH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9532093" y="1145393"/>
            <a:ext cx="1977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0068327" y="868394"/>
            <a:ext cx="1000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miR-199a-5p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9727711" y="385267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Donor 3</a:t>
            </a:r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2157530"/>
              </p:ext>
            </p:extLst>
          </p:nvPr>
        </p:nvGraphicFramePr>
        <p:xfrm>
          <a:off x="4220305" y="3417887"/>
          <a:ext cx="3443287" cy="344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" imgW="3443683" imgH="3440873" progId="Prism8.Document">
                  <p:embed/>
                </p:oleObj>
              </mc:Choice>
              <mc:Fallback>
                <p:oleObj name="Prism 8" r:id="rId8" imgW="3443683" imgH="3440873" progId="Prism8.Document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220305" y="3417887"/>
                        <a:ext cx="3443287" cy="3440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CE591454-3504-D5F2-9AFF-4829A64B1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056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D5E0F004-E7F9-E2A0-3D08-C8999A339928}"/>
              </a:ext>
            </a:extLst>
          </p:cNvPr>
          <p:cNvSpPr/>
          <p:nvPr/>
        </p:nvSpPr>
        <p:spPr>
          <a:xfrm>
            <a:off x="6283507" y="4206065"/>
            <a:ext cx="619081" cy="1915886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8E543D9-E010-3282-A259-9510C06168DA}"/>
              </a:ext>
            </a:extLst>
          </p:cNvPr>
          <p:cNvSpPr/>
          <p:nvPr/>
        </p:nvSpPr>
        <p:spPr>
          <a:xfrm>
            <a:off x="5623277" y="4495389"/>
            <a:ext cx="619081" cy="1915886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4923371"/>
              </p:ext>
            </p:extLst>
          </p:nvPr>
        </p:nvGraphicFramePr>
        <p:xfrm>
          <a:off x="4275910" y="3396242"/>
          <a:ext cx="3451225" cy="344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451602" imgH="3440873" progId="Prism8.Document">
                  <p:embed/>
                </p:oleObj>
              </mc:Choice>
              <mc:Fallback>
                <p:oleObj name="Prism 8" r:id="rId2" imgW="3451602" imgH="3440873" progId="Prism8.Document">
                  <p:embed/>
                  <p:pic>
                    <p:nvPicPr>
                      <p:cNvPr id="34" name="Object 3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275910" y="3396242"/>
                        <a:ext cx="3451225" cy="3440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4910778" y="1443451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4282464" y="2119651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4240402" y="2842940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BMP2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5623278" y="1443451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MIMIC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7182108" y="1443451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6380257" y="1258785"/>
            <a:ext cx="60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MIMIC</a:t>
            </a:r>
          </a:p>
          <a:p>
            <a:pPr algn="ctr"/>
            <a:r>
              <a:rPr lang="en-US" sz="1200" dirty="0"/>
              <a:t>+</a:t>
            </a:r>
          </a:p>
          <a:p>
            <a:pPr algn="ctr"/>
            <a:r>
              <a:rPr lang="en-US" sz="1200" dirty="0"/>
              <a:t>INH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3278" y="1215859"/>
            <a:ext cx="1977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6159512" y="938860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miR-199a-5p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5818896" y="455733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Donor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982712" y="1443451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354398" y="2119651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312336" y="2842940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BMP2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695212" y="1443451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MIMIC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3254042" y="1443451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2452191" y="1258785"/>
            <a:ext cx="60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MIMIC</a:t>
            </a:r>
          </a:p>
          <a:p>
            <a:pPr algn="ctr"/>
            <a:r>
              <a:rPr lang="en-US" sz="1200" dirty="0"/>
              <a:t>+</a:t>
            </a:r>
          </a:p>
          <a:p>
            <a:pPr algn="ctr"/>
            <a:r>
              <a:rPr lang="en-US" sz="1200" dirty="0"/>
              <a:t>INH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695212" y="1215859"/>
            <a:ext cx="1977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2231446" y="938860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miR-199a-5p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2005594" y="443652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Donor 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8839690" y="1440715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8211376" y="2116915"/>
            <a:ext cx="62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control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8169314" y="2840204"/>
            <a:ext cx="670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BMP2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9552190" y="1440715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MIMIC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1111020" y="1440715"/>
            <a:ext cx="418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INH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0309169" y="1256049"/>
            <a:ext cx="606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MIMIC</a:t>
            </a:r>
          </a:p>
          <a:p>
            <a:pPr algn="ctr"/>
            <a:r>
              <a:rPr lang="en-US" sz="1200" dirty="0"/>
              <a:t>+</a:t>
            </a:r>
          </a:p>
          <a:p>
            <a:pPr algn="ctr"/>
            <a:r>
              <a:rPr lang="en-US" sz="1200" dirty="0"/>
              <a:t>INH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9552190" y="1213123"/>
            <a:ext cx="1977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10088424" y="936124"/>
            <a:ext cx="987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miR-199a-5p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81FE92-65D6-4147-B087-CBD9C2505167}"/>
              </a:ext>
            </a:extLst>
          </p:cNvPr>
          <p:cNvSpPr txBox="1"/>
          <p:nvPr/>
        </p:nvSpPr>
        <p:spPr>
          <a:xfrm>
            <a:off x="9747808" y="452997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Donor 3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988193" y="1891324"/>
            <a:ext cx="2807214" cy="143561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901633" y="1891324"/>
            <a:ext cx="2825502" cy="141732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8862681" y="1891323"/>
            <a:ext cx="2795022" cy="14112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FDF8E4F-508E-3073-C937-0A7DC59CEC2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647A819-38DB-3621-839A-B847A4B47FA1}"/>
              </a:ext>
            </a:extLst>
          </p:cNvPr>
          <p:cNvSpPr txBox="1"/>
          <p:nvPr/>
        </p:nvSpPr>
        <p:spPr>
          <a:xfrm>
            <a:off x="0" y="21645"/>
            <a:ext cx="11990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miR-199a-5p inhibitor co-transfection restores the mineralization defect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90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7567183"/>
              </p:ext>
            </p:extLst>
          </p:nvPr>
        </p:nvGraphicFramePr>
        <p:xfrm>
          <a:off x="261256" y="1562606"/>
          <a:ext cx="3279022" cy="3815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451602" imgH="4016812" progId="Prism8.Document">
                  <p:embed/>
                </p:oleObj>
              </mc:Choice>
              <mc:Fallback>
                <p:oleObj name="Prism 8" r:id="rId2" imgW="3451602" imgH="4016812" progId="Prism8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1256" y="1562606"/>
                        <a:ext cx="3279022" cy="3815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440248"/>
              </p:ext>
            </p:extLst>
          </p:nvPr>
        </p:nvGraphicFramePr>
        <p:xfrm>
          <a:off x="4227513" y="1565275"/>
          <a:ext cx="3200400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367732" imgH="4016812" progId="Prism8.Document">
                  <p:embed/>
                </p:oleObj>
              </mc:Choice>
              <mc:Fallback>
                <p:oleObj name="Prism 8" r:id="rId4" imgW="3367732" imgH="4016812" progId="Prism8.Document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27513" y="1565275"/>
                        <a:ext cx="3200400" cy="3816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6863083"/>
              </p:ext>
            </p:extLst>
          </p:nvPr>
        </p:nvGraphicFramePr>
        <p:xfrm>
          <a:off x="8221663" y="1522413"/>
          <a:ext cx="3279775" cy="3814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3451602" imgH="4016812" progId="Prism8.Document">
                  <p:embed/>
                </p:oleObj>
              </mc:Choice>
              <mc:Fallback>
                <p:oleObj name="Prism 8" r:id="rId6" imgW="3451602" imgH="4016812" progId="Prism8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221663" y="1522413"/>
                        <a:ext cx="3279775" cy="3814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Connector 19"/>
          <p:cNvCxnSpPr/>
          <p:nvPr/>
        </p:nvCxnSpPr>
        <p:spPr>
          <a:xfrm>
            <a:off x="5975399" y="2210632"/>
            <a:ext cx="10525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0181FD90-2FA1-9E7A-538F-B39FE26EAE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727756-7E36-1FF4-04BC-B015BCC6C9C9}"/>
              </a:ext>
            </a:extLst>
          </p:cNvPr>
          <p:cNvSpPr txBox="1"/>
          <p:nvPr/>
        </p:nvSpPr>
        <p:spPr>
          <a:xfrm>
            <a:off x="0" y="21645"/>
            <a:ext cx="11990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BMP/SMAD signal transduction is not affected by mir-199a-5p mimic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8AE49E-6190-69C9-F0F7-09165CEC4381}"/>
              </a:ext>
            </a:extLst>
          </p:cNvPr>
          <p:cNvSpPr/>
          <p:nvPr/>
        </p:nvSpPr>
        <p:spPr>
          <a:xfrm>
            <a:off x="2153067" y="2210632"/>
            <a:ext cx="1387212" cy="1882398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885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4042540"/>
              </p:ext>
            </p:extLst>
          </p:nvPr>
        </p:nvGraphicFramePr>
        <p:xfrm>
          <a:off x="96838" y="1917700"/>
          <a:ext cx="2693987" cy="321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367732" imgH="4016812" progId="Prism8.Document">
                  <p:embed/>
                </p:oleObj>
              </mc:Choice>
              <mc:Fallback>
                <p:oleObj name="Prism 8" r:id="rId2" imgW="3367732" imgH="4016812" progId="Prism8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6838" y="1917700"/>
                        <a:ext cx="2693987" cy="321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032325"/>
              </p:ext>
            </p:extLst>
          </p:nvPr>
        </p:nvGraphicFramePr>
        <p:xfrm>
          <a:off x="2960688" y="1917700"/>
          <a:ext cx="2820987" cy="321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527552" imgH="4016812" progId="Prism8.Document">
                  <p:embed/>
                </p:oleObj>
              </mc:Choice>
              <mc:Fallback>
                <p:oleObj name="Prism 8" r:id="rId4" imgW="3527552" imgH="4016812" progId="Prism8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60688" y="1917700"/>
                        <a:ext cx="2820987" cy="321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4449307"/>
              </p:ext>
            </p:extLst>
          </p:nvPr>
        </p:nvGraphicFramePr>
        <p:xfrm>
          <a:off x="6019800" y="1917700"/>
          <a:ext cx="2760663" cy="321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3451602" imgH="4016812" progId="Prism8.Document">
                  <p:embed/>
                </p:oleObj>
              </mc:Choice>
              <mc:Fallback>
                <p:oleObj name="Prism 8" r:id="rId6" imgW="3451602" imgH="4016812" progId="Prism8.Document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19800" y="1917700"/>
                        <a:ext cx="2760663" cy="321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9048213"/>
              </p:ext>
            </p:extLst>
          </p:nvPr>
        </p:nvGraphicFramePr>
        <p:xfrm>
          <a:off x="9137650" y="1917700"/>
          <a:ext cx="2693988" cy="321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" imgW="3367732" imgH="4016812" progId="Prism8.Document">
                  <p:embed/>
                </p:oleObj>
              </mc:Choice>
              <mc:Fallback>
                <p:oleObj name="Prism 8" r:id="rId8" imgW="3367732" imgH="4016812" progId="Prism8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137650" y="1917700"/>
                        <a:ext cx="2693988" cy="3214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1555800" y="2463521"/>
            <a:ext cx="10525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622222" y="2486967"/>
            <a:ext cx="10525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724359" y="2463521"/>
            <a:ext cx="10525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595626" y="2486967"/>
            <a:ext cx="105251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6CF8A8F3-1042-722A-5429-3FA8EA0D579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788852-B4B3-3E0B-03C4-22B27639713F}"/>
              </a:ext>
            </a:extLst>
          </p:cNvPr>
          <p:cNvSpPr txBox="1"/>
          <p:nvPr/>
        </p:nvSpPr>
        <p:spPr>
          <a:xfrm>
            <a:off x="0" y="21645"/>
            <a:ext cx="119907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BMP stimulation of miR-199a-5p mimic over-expressing cells show enhanced expression of chondrocyte marker genes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860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F637CD-FE95-C7B6-422D-16FA2E949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8188C9-147E-1916-D954-EF7DC8D082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270" y="802127"/>
            <a:ext cx="7264647" cy="56780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5F477D-F3B4-F860-D436-90242F84570E}"/>
              </a:ext>
            </a:extLst>
          </p:cNvPr>
          <p:cNvSpPr txBox="1"/>
          <p:nvPr/>
        </p:nvSpPr>
        <p:spPr>
          <a:xfrm>
            <a:off x="5284924" y="6569707"/>
            <a:ext cx="5416868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Cano-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Gamez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E. and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Trynka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G: </a:t>
            </a:r>
            <a:r>
              <a:rPr lang="en-US" sz="1000" b="1" i="1" dirty="0">
                <a:latin typeface="Arial" panose="020B0604020202020204" pitchFamily="34" charset="0"/>
                <a:cs typeface="Arial" panose="020B0604020202020204" pitchFamily="34" charset="0"/>
              </a:rPr>
              <a:t>Front. Genet.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11:424 (2020) </a:t>
            </a:r>
            <a:r>
              <a:rPr lang="en-US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doi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000" dirty="0">
                <a:hlinkClick r:id="rId5"/>
              </a:rPr>
              <a:t>10.3389/fgene.2020.00424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02">
            <a:extLst>
              <a:ext uri="{FF2B5EF4-FFF2-40B4-BE49-F238E27FC236}">
                <a16:creationId xmlns:a16="http://schemas.microsoft.com/office/drawing/2014/main" id="{C2206976-4967-1206-8D69-67CF4B13E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9994"/>
            <a:ext cx="1186397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u="sng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GWAS</a:t>
            </a: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follow up consists of multiple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2233408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13F24A3-B89B-14C9-EF0F-C9852F1CE951}"/>
              </a:ext>
            </a:extLst>
          </p:cNvPr>
          <p:cNvSpPr txBox="1"/>
          <p:nvPr/>
        </p:nvSpPr>
        <p:spPr>
          <a:xfrm>
            <a:off x="3807027" y="324457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D97285-DC08-2FBE-F913-2F897603907B}"/>
              </a:ext>
            </a:extLst>
          </p:cNvPr>
          <p:cNvSpPr txBox="1"/>
          <p:nvPr/>
        </p:nvSpPr>
        <p:spPr>
          <a:xfrm>
            <a:off x="4062225" y="3244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7DFA0F-ABEB-91A5-0052-D291660C2671}"/>
              </a:ext>
            </a:extLst>
          </p:cNvPr>
          <p:cNvSpPr txBox="1"/>
          <p:nvPr/>
        </p:nvSpPr>
        <p:spPr>
          <a:xfrm>
            <a:off x="4377166" y="3244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F761DA-C3B5-4E23-6A44-A65A5D848329}"/>
              </a:ext>
            </a:extLst>
          </p:cNvPr>
          <p:cNvSpPr txBox="1"/>
          <p:nvPr/>
        </p:nvSpPr>
        <p:spPr>
          <a:xfrm>
            <a:off x="4692107" y="3244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971DE8-038C-55DA-90A1-97329E6F8055}"/>
              </a:ext>
            </a:extLst>
          </p:cNvPr>
          <p:cNvSpPr txBox="1"/>
          <p:nvPr/>
        </p:nvSpPr>
        <p:spPr>
          <a:xfrm>
            <a:off x="5141341" y="324457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5FA651-23E1-6779-F3B7-4C4B067EC70E}"/>
              </a:ext>
            </a:extLst>
          </p:cNvPr>
          <p:cNvSpPr txBox="1"/>
          <p:nvPr/>
        </p:nvSpPr>
        <p:spPr>
          <a:xfrm>
            <a:off x="5396539" y="3244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DA1468-F268-AA4D-8C5A-174D0654DE4A}"/>
              </a:ext>
            </a:extLst>
          </p:cNvPr>
          <p:cNvSpPr txBox="1"/>
          <p:nvPr/>
        </p:nvSpPr>
        <p:spPr>
          <a:xfrm>
            <a:off x="5711480" y="3244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75FB9E-B2CE-1C64-3758-56C49D342DAC}"/>
              </a:ext>
            </a:extLst>
          </p:cNvPr>
          <p:cNvSpPr txBox="1"/>
          <p:nvPr/>
        </p:nvSpPr>
        <p:spPr>
          <a:xfrm>
            <a:off x="6026421" y="3244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7F7D48-5364-B355-DA6C-719F013B6745}"/>
              </a:ext>
            </a:extLst>
          </p:cNvPr>
          <p:cNvSpPr txBox="1"/>
          <p:nvPr/>
        </p:nvSpPr>
        <p:spPr>
          <a:xfrm>
            <a:off x="6513617" y="3244571"/>
            <a:ext cx="255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C5B7EC-8A44-8B87-2902-AC2551468F59}"/>
              </a:ext>
            </a:extLst>
          </p:cNvPr>
          <p:cNvSpPr txBox="1"/>
          <p:nvPr/>
        </p:nvSpPr>
        <p:spPr>
          <a:xfrm>
            <a:off x="6768815" y="3244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2A31C4-99E6-D147-E265-3C2F1D6A9505}"/>
              </a:ext>
            </a:extLst>
          </p:cNvPr>
          <p:cNvSpPr txBox="1"/>
          <p:nvPr/>
        </p:nvSpPr>
        <p:spPr>
          <a:xfrm>
            <a:off x="7083756" y="3244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4C28C36-EE73-8DBE-B10B-53139211B2FD}"/>
              </a:ext>
            </a:extLst>
          </p:cNvPr>
          <p:cNvSpPr txBox="1"/>
          <p:nvPr/>
        </p:nvSpPr>
        <p:spPr>
          <a:xfrm>
            <a:off x="7398697" y="32445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862935-53BD-E628-FAA7-F52A72A5FA1E}"/>
              </a:ext>
            </a:extLst>
          </p:cNvPr>
          <p:cNvSpPr txBox="1"/>
          <p:nvPr/>
        </p:nvSpPr>
        <p:spPr>
          <a:xfrm>
            <a:off x="3969583" y="2737656"/>
            <a:ext cx="850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control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341EAA-38A0-62FC-A62A-1FAAA867C79F}"/>
              </a:ext>
            </a:extLst>
          </p:cNvPr>
          <p:cNvSpPr txBox="1"/>
          <p:nvPr/>
        </p:nvSpPr>
        <p:spPr>
          <a:xfrm>
            <a:off x="5074443" y="2599157"/>
            <a:ext cx="124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miR199a5p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-MIMIC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51C765-0DFA-D8CE-DDB4-7D2F52E4616F}"/>
              </a:ext>
            </a:extLst>
          </p:cNvPr>
          <p:cNvSpPr txBox="1"/>
          <p:nvPr/>
        </p:nvSpPr>
        <p:spPr>
          <a:xfrm>
            <a:off x="6656303" y="2599157"/>
            <a:ext cx="124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miR199a5p</a:t>
            </a:r>
          </a:p>
          <a:p>
            <a:r>
              <a:rPr lang="en-US" dirty="0"/>
              <a:t>-INHIBITOR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7C71A9B-DF5A-1A37-9627-D79839996FFD}"/>
              </a:ext>
            </a:extLst>
          </p:cNvPr>
          <p:cNvCxnSpPr/>
          <p:nvPr/>
        </p:nvCxnSpPr>
        <p:spPr>
          <a:xfrm>
            <a:off x="3740630" y="3197930"/>
            <a:ext cx="12801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02018DD-4806-7F10-61C9-B1361C7509BD}"/>
              </a:ext>
            </a:extLst>
          </p:cNvPr>
          <p:cNvCxnSpPr/>
          <p:nvPr/>
        </p:nvCxnSpPr>
        <p:spPr>
          <a:xfrm>
            <a:off x="5110811" y="3197930"/>
            <a:ext cx="12801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348FABC-0F6A-3AB6-350C-4ECFF5C2AF1C}"/>
              </a:ext>
            </a:extLst>
          </p:cNvPr>
          <p:cNvCxnSpPr/>
          <p:nvPr/>
        </p:nvCxnSpPr>
        <p:spPr>
          <a:xfrm>
            <a:off x="6513617" y="3197930"/>
            <a:ext cx="128016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5F9303B-F39C-61F3-94A0-9C4FFFE5123E}"/>
              </a:ext>
            </a:extLst>
          </p:cNvPr>
          <p:cNvSpPr txBox="1"/>
          <p:nvPr/>
        </p:nvSpPr>
        <p:spPr>
          <a:xfrm>
            <a:off x="7839322" y="3242355"/>
            <a:ext cx="1194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: BMP2 (h)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5CF16F-369D-B489-1EE0-A02A16D78089}"/>
              </a:ext>
            </a:extLst>
          </p:cNvPr>
          <p:cNvSpPr txBox="1"/>
          <p:nvPr/>
        </p:nvSpPr>
        <p:spPr>
          <a:xfrm>
            <a:off x="7900809" y="4112424"/>
            <a:ext cx="6849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SOX9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1AA1FB99-1E44-2015-EB75-024EF0DABA0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49472" y="4526180"/>
            <a:ext cx="4114800" cy="36576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9744065-0263-8DAA-F249-DA118A986112}"/>
              </a:ext>
            </a:extLst>
          </p:cNvPr>
          <p:cNvSpPr txBox="1"/>
          <p:nvPr/>
        </p:nvSpPr>
        <p:spPr>
          <a:xfrm>
            <a:off x="7906744" y="452260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RUNX2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310335D4-837E-F4F1-958B-51D8E905A265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43616" y="4939936"/>
            <a:ext cx="4114800" cy="36576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DF88888-6A59-ABA1-126F-38E654429EF8}"/>
              </a:ext>
            </a:extLst>
          </p:cNvPr>
          <p:cNvSpPr txBox="1"/>
          <p:nvPr/>
        </p:nvSpPr>
        <p:spPr>
          <a:xfrm>
            <a:off x="7906744" y="4932792"/>
            <a:ext cx="846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Osterix</a:t>
            </a:r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A015FAFA-C2B6-366E-C4C6-4FC510B4EE4D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7973" y="3695139"/>
            <a:ext cx="4114800" cy="36576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52A6EAC-539B-6512-9F48-342A93BFCCC5}"/>
              </a:ext>
            </a:extLst>
          </p:cNvPr>
          <p:cNvSpPr txBox="1"/>
          <p:nvPr/>
        </p:nvSpPr>
        <p:spPr>
          <a:xfrm>
            <a:off x="7903758" y="3671141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P-SMAD1/5/9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86F73BF-9022-DC77-A20D-EAE4BE07A3BE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7973" y="4114210"/>
            <a:ext cx="4114800" cy="36576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8B086C9-EFF5-AB91-81E0-822C6269B387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7973" y="5350082"/>
            <a:ext cx="4114800" cy="36576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C91A138-B285-7D8E-4294-148A5B4C7E85}"/>
              </a:ext>
            </a:extLst>
          </p:cNvPr>
          <p:cNvSpPr txBox="1"/>
          <p:nvPr/>
        </p:nvSpPr>
        <p:spPr>
          <a:xfrm>
            <a:off x="7903795" y="533584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GAPDH</a:t>
            </a:r>
          </a:p>
        </p:txBody>
      </p:sp>
      <p:sp>
        <p:nvSpPr>
          <p:cNvPr id="36" name="Arrow: U-Turn 35">
            <a:extLst>
              <a:ext uri="{FF2B5EF4-FFF2-40B4-BE49-F238E27FC236}">
                <a16:creationId xmlns:a16="http://schemas.microsoft.com/office/drawing/2014/main" id="{FA9262EA-507E-FE15-73E0-71DD32C002AD}"/>
              </a:ext>
            </a:extLst>
          </p:cNvPr>
          <p:cNvSpPr/>
          <p:nvPr/>
        </p:nvSpPr>
        <p:spPr>
          <a:xfrm flipH="1">
            <a:off x="1738761" y="2234806"/>
            <a:ext cx="2656058" cy="517287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929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73E05D02-0B4C-4B13-C343-6AAF6896E32D}"/>
              </a:ext>
            </a:extLst>
          </p:cNvPr>
          <p:cNvSpPr/>
          <p:nvPr/>
        </p:nvSpPr>
        <p:spPr>
          <a:xfrm>
            <a:off x="7900809" y="2819112"/>
            <a:ext cx="1423867" cy="2474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14B51CF-099A-0DDF-554A-3E550DABBED9}"/>
              </a:ext>
            </a:extLst>
          </p:cNvPr>
          <p:cNvSpPr txBox="1"/>
          <p:nvPr/>
        </p:nvSpPr>
        <p:spPr>
          <a:xfrm>
            <a:off x="1132648" y="2679457"/>
            <a:ext cx="210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Cells mineralize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B908E64-48C7-C29D-3504-4C0F3604C4C2}"/>
              </a:ext>
            </a:extLst>
          </p:cNvPr>
          <p:cNvSpPr txBox="1"/>
          <p:nvPr/>
        </p:nvSpPr>
        <p:spPr>
          <a:xfrm>
            <a:off x="9170563" y="1593815"/>
            <a:ext cx="241515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Cells express ALP but fail to effectively mineralize</a:t>
            </a:r>
          </a:p>
        </p:txBody>
      </p:sp>
      <p:sp>
        <p:nvSpPr>
          <p:cNvPr id="40" name="Arrow: Bent-Up 39">
            <a:extLst>
              <a:ext uri="{FF2B5EF4-FFF2-40B4-BE49-F238E27FC236}">
                <a16:creationId xmlns:a16="http://schemas.microsoft.com/office/drawing/2014/main" id="{7A217878-8379-9423-0E86-13CF29BB8786}"/>
              </a:ext>
            </a:extLst>
          </p:cNvPr>
          <p:cNvSpPr/>
          <p:nvPr/>
        </p:nvSpPr>
        <p:spPr>
          <a:xfrm rot="5400000" flipH="1">
            <a:off x="7026321" y="451993"/>
            <a:ext cx="646333" cy="3548432"/>
          </a:xfrm>
          <a:prstGeom prst="bentUpArrow">
            <a:avLst>
              <a:gd name="adj1" fmla="val 25000"/>
              <a:gd name="adj2" fmla="val 23153"/>
              <a:gd name="adj3" fmla="val 157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751560E-A7F0-55A9-6096-108A4EAB89DE}"/>
              </a:ext>
            </a:extLst>
          </p:cNvPr>
          <p:cNvSpPr txBox="1"/>
          <p:nvPr/>
        </p:nvSpPr>
        <p:spPr>
          <a:xfrm>
            <a:off x="9324676" y="2752093"/>
            <a:ext cx="210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Cells mineralize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3B82C7F-CE41-780A-1F2A-85808EA11041}"/>
              </a:ext>
            </a:extLst>
          </p:cNvPr>
          <p:cNvSpPr txBox="1"/>
          <p:nvPr/>
        </p:nvSpPr>
        <p:spPr>
          <a:xfrm>
            <a:off x="7901578" y="3670450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P-SMAD1/5/9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6FBC3D36-C112-73FF-E346-7E2720FF864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4080F7F-B65E-9408-489F-693992428C6E}"/>
              </a:ext>
            </a:extLst>
          </p:cNvPr>
          <p:cNvSpPr/>
          <p:nvPr/>
        </p:nvSpPr>
        <p:spPr>
          <a:xfrm>
            <a:off x="5141341" y="4105285"/>
            <a:ext cx="1303784" cy="405266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90C5D94-AC79-743F-E392-4F8AEB9135EE}"/>
              </a:ext>
            </a:extLst>
          </p:cNvPr>
          <p:cNvSpPr txBox="1"/>
          <p:nvPr/>
        </p:nvSpPr>
        <p:spPr>
          <a:xfrm>
            <a:off x="0" y="21645"/>
            <a:ext cx="119907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miR-199a-5p over-expressing cells show sustained SOX9 protein expression after BMP2 stimulation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375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2D7B372-DBC3-4B5E-A335-1E0CCD408078}"/>
              </a:ext>
            </a:extLst>
          </p:cNvPr>
          <p:cNvSpPr txBox="1"/>
          <p:nvPr/>
        </p:nvSpPr>
        <p:spPr>
          <a:xfrm>
            <a:off x="772885" y="472274"/>
            <a:ext cx="1102722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If miR-199a-5p mimic overexpressing cells shows sustained SOX9 expression in response to BMP2 stimulation, then chondrogenic differentiation of </a:t>
            </a:r>
            <a:r>
              <a:rPr lang="en-US" sz="2800" b="1" dirty="0" err="1">
                <a:solidFill>
                  <a:schemeClr val="accent6">
                    <a:lumMod val="50000"/>
                  </a:schemeClr>
                </a:solidFill>
              </a:rPr>
              <a:t>hMSC</a:t>
            </a:r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 should follow upregulated DNM3OS and miR-199a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242051-1BAC-858E-A189-B8C9083889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8FB5EE0-F889-CF08-0E15-421B7C37CB15}"/>
              </a:ext>
            </a:extLst>
          </p:cNvPr>
          <p:cNvSpPr txBox="1"/>
          <p:nvPr/>
        </p:nvSpPr>
        <p:spPr>
          <a:xfrm>
            <a:off x="772885" y="3542045"/>
            <a:ext cx="11027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3 independent donor lines were used to induced chondrogenesis in pellet culture using TGF-</a:t>
            </a:r>
            <a:r>
              <a:rPr lang="el-GR" sz="2400" b="1" dirty="0">
                <a:solidFill>
                  <a:srgbClr val="0070C0"/>
                </a:solidFill>
                <a:cs typeface="Arial" panose="020B0604020202020204" pitchFamily="34" charset="0"/>
              </a:rPr>
              <a:t>β</a:t>
            </a:r>
            <a:r>
              <a:rPr lang="en-US" sz="2400" b="1" dirty="0">
                <a:solidFill>
                  <a:srgbClr val="0070C0"/>
                </a:solidFill>
                <a:cs typeface="Arial" panose="020B0604020202020204" pitchFamily="34" charset="0"/>
              </a:rPr>
              <a:t>, Ascorbic acid, L-proline and Dexamethasone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6033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5768967"/>
              </p:ext>
            </p:extLst>
          </p:nvPr>
        </p:nvGraphicFramePr>
        <p:xfrm>
          <a:off x="8064500" y="801688"/>
          <a:ext cx="2968625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2" imgW="3710409" imgH="2788623" progId="Prism8.Document">
                  <p:embed/>
                </p:oleObj>
              </mc:Choice>
              <mc:Fallback>
                <p:oleObj name="Prism 8" r:id="rId2" imgW="3710409" imgH="2788623" progId="Prism8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064500" y="801688"/>
                        <a:ext cx="2968625" cy="2232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914818"/>
              </p:ext>
            </p:extLst>
          </p:nvPr>
        </p:nvGraphicFramePr>
        <p:xfrm>
          <a:off x="9106416" y="3643311"/>
          <a:ext cx="3096470" cy="2230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870588" imgH="2788623" progId="Prism8.Document">
                  <p:embed/>
                </p:oleObj>
              </mc:Choice>
              <mc:Fallback>
                <p:oleObj name="Prism 8" r:id="rId4" imgW="3870588" imgH="2788623" progId="Prism8.Document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06416" y="3643311"/>
                        <a:ext cx="3096470" cy="2230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6576501"/>
              </p:ext>
            </p:extLst>
          </p:nvPr>
        </p:nvGraphicFramePr>
        <p:xfrm>
          <a:off x="131962" y="3643311"/>
          <a:ext cx="3151184" cy="2230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3938980" imgH="2788623" progId="Prism8.Document">
                  <p:embed/>
                </p:oleObj>
              </mc:Choice>
              <mc:Fallback>
                <p:oleObj name="Prism 8" r:id="rId6" imgW="3938980" imgH="2788623" progId="Prism8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1962" y="3643311"/>
                        <a:ext cx="3151184" cy="2230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461149"/>
              </p:ext>
            </p:extLst>
          </p:nvPr>
        </p:nvGraphicFramePr>
        <p:xfrm>
          <a:off x="6106886" y="3643311"/>
          <a:ext cx="3096470" cy="2230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" imgW="3870588" imgH="2788623" progId="Prism8.Document">
                  <p:embed/>
                </p:oleObj>
              </mc:Choice>
              <mc:Fallback>
                <p:oleObj name="Prism 8" r:id="rId8" imgW="3870588" imgH="2788623" progId="Prism8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106886" y="3643311"/>
                        <a:ext cx="3096470" cy="2230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3587584"/>
              </p:ext>
            </p:extLst>
          </p:nvPr>
        </p:nvGraphicFramePr>
        <p:xfrm>
          <a:off x="3146231" y="3643311"/>
          <a:ext cx="3096470" cy="2230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0" imgW="3870588" imgH="2788623" progId="Prism8.Document">
                  <p:embed/>
                </p:oleObj>
              </mc:Choice>
              <mc:Fallback>
                <p:oleObj name="Prism 8" r:id="rId10" imgW="3870588" imgH="2788623" progId="Prism8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146231" y="3643311"/>
                        <a:ext cx="3096470" cy="2230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810496"/>
              </p:ext>
            </p:extLst>
          </p:nvPr>
        </p:nvGraphicFramePr>
        <p:xfrm>
          <a:off x="251492" y="623888"/>
          <a:ext cx="2967038" cy="2436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2" imgW="3710409" imgH="3044555" progId="Prism8.Document">
                  <p:embed/>
                </p:oleObj>
              </mc:Choice>
              <mc:Fallback>
                <p:oleObj name="Prism 8" r:id="rId12" imgW="3710409" imgH="3044555" progId="Prism8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51492" y="623888"/>
                        <a:ext cx="2967038" cy="24368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261001"/>
              </p:ext>
            </p:extLst>
          </p:nvPr>
        </p:nvGraphicFramePr>
        <p:xfrm>
          <a:off x="4123804" y="829802"/>
          <a:ext cx="3035422" cy="2230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4" imgW="3794278" imgH="2788623" progId="Prism8.Document">
                  <p:embed/>
                </p:oleObj>
              </mc:Choice>
              <mc:Fallback>
                <p:oleObj name="Prism 8" r:id="rId14" imgW="3794278" imgH="2788623" progId="Prism8.Document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123804" y="829802"/>
                        <a:ext cx="3035422" cy="22308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6C4354E-CA6E-2F0D-272B-BBF68217C8B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3844626-3BCF-92D5-D87A-2B2ABB11F96C}"/>
              </a:ext>
            </a:extLst>
          </p:cNvPr>
          <p:cNvSpPr/>
          <p:nvPr/>
        </p:nvSpPr>
        <p:spPr>
          <a:xfrm>
            <a:off x="1783407" y="1099457"/>
            <a:ext cx="1080655" cy="1694832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423423-AD38-F067-3FE3-06FD6F9480DD}"/>
              </a:ext>
            </a:extLst>
          </p:cNvPr>
          <p:cNvSpPr/>
          <p:nvPr/>
        </p:nvSpPr>
        <p:spPr>
          <a:xfrm>
            <a:off x="5775444" y="1175657"/>
            <a:ext cx="1080655" cy="1858056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E92E8C-AC2F-941C-1F14-69E4DCC3E0DA}"/>
              </a:ext>
            </a:extLst>
          </p:cNvPr>
          <p:cNvSpPr/>
          <p:nvPr/>
        </p:nvSpPr>
        <p:spPr>
          <a:xfrm>
            <a:off x="1864161" y="4090322"/>
            <a:ext cx="1080655" cy="175122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823E5E8-8002-51D9-62B2-BD5DA9D1CEEB}"/>
              </a:ext>
            </a:extLst>
          </p:cNvPr>
          <p:cNvSpPr/>
          <p:nvPr/>
        </p:nvSpPr>
        <p:spPr>
          <a:xfrm>
            <a:off x="4753760" y="4122980"/>
            <a:ext cx="1080655" cy="175122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D5C9093-1CF0-0D9F-9A2F-18C197F99AA8}"/>
              </a:ext>
            </a:extLst>
          </p:cNvPr>
          <p:cNvSpPr/>
          <p:nvPr/>
        </p:nvSpPr>
        <p:spPr>
          <a:xfrm>
            <a:off x="7722318" y="4122980"/>
            <a:ext cx="1080655" cy="175122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F627C5-6A53-E035-B56F-F917A16E97C2}"/>
              </a:ext>
            </a:extLst>
          </p:cNvPr>
          <p:cNvSpPr/>
          <p:nvPr/>
        </p:nvSpPr>
        <p:spPr>
          <a:xfrm>
            <a:off x="10730349" y="4122980"/>
            <a:ext cx="1080655" cy="175122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5D2F96-329D-734D-3339-AC413E63A41D}"/>
              </a:ext>
            </a:extLst>
          </p:cNvPr>
          <p:cNvSpPr txBox="1"/>
          <p:nvPr/>
        </p:nvSpPr>
        <p:spPr>
          <a:xfrm>
            <a:off x="0" y="21645"/>
            <a:ext cx="11990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chemeClr val="accent2"/>
                </a:solidFill>
              </a:rPr>
              <a:t>hMSC</a:t>
            </a:r>
            <a:r>
              <a:rPr lang="en-US" sz="2800" b="1" dirty="0">
                <a:solidFill>
                  <a:schemeClr val="accent2"/>
                </a:solidFill>
              </a:rPr>
              <a:t> undergoing chondrogenesis show enhanced DNM3OS expression 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4EDD323-E423-9115-A9DC-50C2EE0CDF3F}"/>
              </a:ext>
            </a:extLst>
          </p:cNvPr>
          <p:cNvSpPr/>
          <p:nvPr/>
        </p:nvSpPr>
        <p:spPr>
          <a:xfrm>
            <a:off x="9588177" y="1154463"/>
            <a:ext cx="1080655" cy="1858056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9880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C5AEDEEA-840C-2A46-9958-8A19FDC61557}"/>
              </a:ext>
            </a:extLst>
          </p:cNvPr>
          <p:cNvSpPr txBox="1"/>
          <p:nvPr/>
        </p:nvSpPr>
        <p:spPr>
          <a:xfrm>
            <a:off x="1057094" y="1847087"/>
            <a:ext cx="18855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siRNA control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F4A7D7-4BD7-F443-820B-3BADC2CCD606}"/>
              </a:ext>
            </a:extLst>
          </p:cNvPr>
          <p:cNvSpPr txBox="1"/>
          <p:nvPr/>
        </p:nvSpPr>
        <p:spPr>
          <a:xfrm>
            <a:off x="5042080" y="1591451"/>
            <a:ext cx="20665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miRNA199a-5p </a:t>
            </a:r>
          </a:p>
          <a:p>
            <a:pPr algn="ctr"/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mimic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65A5C6-789F-3141-825D-EB96F72FD77F}"/>
              </a:ext>
            </a:extLst>
          </p:cNvPr>
          <p:cNvSpPr txBox="1"/>
          <p:nvPr/>
        </p:nvSpPr>
        <p:spPr>
          <a:xfrm>
            <a:off x="9208076" y="1539311"/>
            <a:ext cx="20665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miRNA199a-5p </a:t>
            </a:r>
          </a:p>
          <a:p>
            <a:pPr algn="ctr"/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inhibitor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1E1FBA-1F22-5A49-B524-FDD41C7CD888}"/>
              </a:ext>
            </a:extLst>
          </p:cNvPr>
          <p:cNvSpPr txBox="1"/>
          <p:nvPr/>
        </p:nvSpPr>
        <p:spPr>
          <a:xfrm>
            <a:off x="2250814" y="1064116"/>
            <a:ext cx="6921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Day 21 under chondrogenesis; Alcian Blue; 20X magnification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5DC4D1-C3B5-3548-B27D-996057FC2637}"/>
              </a:ext>
            </a:extLst>
          </p:cNvPr>
          <p:cNvSpPr txBox="1"/>
          <p:nvPr/>
        </p:nvSpPr>
        <p:spPr>
          <a:xfrm>
            <a:off x="8892949" y="6387437"/>
            <a:ext cx="1869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Scale bar: 20µm</a:t>
            </a:r>
          </a:p>
        </p:txBody>
      </p:sp>
      <p:pic>
        <p:nvPicPr>
          <p:cNvPr id="3" name="Picture 2" descr="Background pattern&#10;&#10;Description automatically generated">
            <a:extLst>
              <a:ext uri="{FF2B5EF4-FFF2-40B4-BE49-F238E27FC236}">
                <a16:creationId xmlns:a16="http://schemas.microsoft.com/office/drawing/2014/main" id="{A5885569-6D72-2D45-A836-F16191008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2" y="2247198"/>
            <a:ext cx="3930307" cy="29400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366D3D-B988-2547-B692-DC6679208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846" y="2247198"/>
            <a:ext cx="3930307" cy="2940054"/>
          </a:xfrm>
          <a:prstGeom prst="rect">
            <a:avLst/>
          </a:prstGeom>
        </p:spPr>
      </p:pic>
      <p:pic>
        <p:nvPicPr>
          <p:cNvPr id="9" name="Picture 8" descr="A close-up of a brain&#10;&#10;Description automatically generated with low confidence">
            <a:extLst>
              <a:ext uri="{FF2B5EF4-FFF2-40B4-BE49-F238E27FC236}">
                <a16:creationId xmlns:a16="http://schemas.microsoft.com/office/drawing/2014/main" id="{D3B363B6-54E9-E34B-B9A5-0E5383FCAA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2779" y="2247197"/>
            <a:ext cx="3930307" cy="294005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5B67740-3587-98EF-67F3-0A64DB7A5B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98214"/>
            <a:ext cx="1158208" cy="9784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3B6224-7256-7DDC-5F1E-EDAEBA21C3E6}"/>
              </a:ext>
            </a:extLst>
          </p:cNvPr>
          <p:cNvSpPr txBox="1"/>
          <p:nvPr/>
        </p:nvSpPr>
        <p:spPr>
          <a:xfrm>
            <a:off x="0" y="21645"/>
            <a:ext cx="11990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Inhibition of miR-199a-5p function is detrimental to </a:t>
            </a:r>
            <a:r>
              <a:rPr lang="en-US" sz="2800" b="1" dirty="0" err="1">
                <a:solidFill>
                  <a:schemeClr val="accent2"/>
                </a:solidFill>
              </a:rPr>
              <a:t>hMSC</a:t>
            </a:r>
            <a:r>
              <a:rPr lang="en-US" sz="2800" b="1" dirty="0">
                <a:solidFill>
                  <a:schemeClr val="accent2"/>
                </a:solidFill>
              </a:rPr>
              <a:t> chondrogenesis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A145AA-408E-5068-F9C5-3C8C4F905B4E}"/>
              </a:ext>
            </a:extLst>
          </p:cNvPr>
          <p:cNvSpPr txBox="1"/>
          <p:nvPr/>
        </p:nvSpPr>
        <p:spPr>
          <a:xfrm>
            <a:off x="2764458" y="5473666"/>
            <a:ext cx="925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Note smaller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chondrogenic pellets in miR-199a-5p inhibitor transfected cells</a:t>
            </a:r>
          </a:p>
        </p:txBody>
      </p:sp>
    </p:spTree>
    <p:extLst>
      <p:ext uri="{BB962C8B-B14F-4D97-AF65-F5344CB8AC3E}">
        <p14:creationId xmlns:p14="http://schemas.microsoft.com/office/powerpoint/2010/main" val="16695810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AFD572-2353-FBF9-59FB-FC65621ED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98214"/>
            <a:ext cx="1158208" cy="978447"/>
          </a:xfrm>
          <a:prstGeom prst="rect">
            <a:avLst/>
          </a:prstGeom>
        </p:spPr>
      </p:pic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C8589047-CD8E-0118-CABD-99DFBFF8CE8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5327862"/>
              </p:ext>
            </p:extLst>
          </p:nvPr>
        </p:nvGraphicFramePr>
        <p:xfrm>
          <a:off x="4158507" y="667924"/>
          <a:ext cx="3030959" cy="3154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4" imgW="3367732" imgH="3504946" progId="Prism8.Document">
                  <p:embed/>
                </p:oleObj>
              </mc:Choice>
              <mc:Fallback>
                <p:oleObj name="Prism 8" r:id="rId4" imgW="3367732" imgH="3504946" progId="Prism8.Document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89F7F9FD-2965-4067-8D30-C1B8F65B59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8507" y="667924"/>
                        <a:ext cx="3030959" cy="3154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95AE4D70-C498-DED2-F2EB-785DC725AA2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5669235"/>
              </p:ext>
            </p:extLst>
          </p:nvPr>
        </p:nvGraphicFramePr>
        <p:xfrm>
          <a:off x="7653573" y="621643"/>
          <a:ext cx="3236673" cy="3154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6" imgW="3596303" imgH="3504946" progId="Prism8.Document">
                  <p:embed/>
                </p:oleObj>
              </mc:Choice>
              <mc:Fallback>
                <p:oleObj name="Prism 8" r:id="rId6" imgW="3596303" imgH="3504946" progId="Prism8.Document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F733D999-9625-4A19-8765-CC2A38E032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53573" y="621643"/>
                        <a:ext cx="3236673" cy="3154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73F131A0-235D-7667-E20C-915D4DFC935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35850"/>
              </p:ext>
            </p:extLst>
          </p:nvPr>
        </p:nvGraphicFramePr>
        <p:xfrm>
          <a:off x="191432" y="3703549"/>
          <a:ext cx="3236673" cy="3154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8" imgW="3596303" imgH="3504946" progId="Prism8.Document">
                  <p:embed/>
                </p:oleObj>
              </mc:Choice>
              <mc:Fallback>
                <p:oleObj name="Prism 8" r:id="rId8" imgW="3596303" imgH="3504946" progId="Prism8.Document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C49C19D1-F56D-409C-9351-C314B12099F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91432" y="3703549"/>
                        <a:ext cx="3236673" cy="3154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A9AA819C-4CEF-EC97-D664-9AE019B2073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5476401"/>
              </p:ext>
            </p:extLst>
          </p:nvPr>
        </p:nvGraphicFramePr>
        <p:xfrm>
          <a:off x="3952793" y="3822375"/>
          <a:ext cx="3236673" cy="3154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0" imgW="3596303" imgH="3504946" progId="Prism8.Document">
                  <p:embed/>
                </p:oleObj>
              </mc:Choice>
              <mc:Fallback>
                <p:oleObj name="Prism 8" r:id="rId10" imgW="3596303" imgH="3504946" progId="Prism8.Document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3A07BBD-5F5F-446D-A91A-D7677EE7DF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952793" y="3822375"/>
                        <a:ext cx="3236673" cy="3154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B6E6C3DC-D51C-B627-396D-4E06573A13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17310"/>
              </p:ext>
            </p:extLst>
          </p:nvPr>
        </p:nvGraphicFramePr>
        <p:xfrm>
          <a:off x="7714154" y="3703548"/>
          <a:ext cx="3236673" cy="3154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2" imgW="3596303" imgH="3504946" progId="Prism8.Document">
                  <p:embed/>
                </p:oleObj>
              </mc:Choice>
              <mc:Fallback>
                <p:oleObj name="Prism 8" r:id="rId12" imgW="3596303" imgH="3504946" progId="Prism8.Document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60397592-8ACC-4658-B706-0D95FF66B5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714154" y="3703548"/>
                        <a:ext cx="3236673" cy="3154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F15ACB42-B623-71EB-BE7D-3CA6284EC8B5}"/>
              </a:ext>
            </a:extLst>
          </p:cNvPr>
          <p:cNvSpPr txBox="1"/>
          <p:nvPr/>
        </p:nvSpPr>
        <p:spPr>
          <a:xfrm>
            <a:off x="0" y="21645"/>
            <a:ext cx="119907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</a:rPr>
              <a:t>Inhibition of miR-199a-5p function reduces chondrogenic marker genes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8A3DE3C-62D0-651D-199E-D862AC54EAFF}"/>
              </a:ext>
            </a:extLst>
          </p:cNvPr>
          <p:cNvSpPr/>
          <p:nvPr/>
        </p:nvSpPr>
        <p:spPr>
          <a:xfrm>
            <a:off x="5625272" y="1809913"/>
            <a:ext cx="685800" cy="119408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F2B45EC-6F9B-077B-9A95-D8E9382794D3}"/>
              </a:ext>
            </a:extLst>
          </p:cNvPr>
          <p:cNvSpPr/>
          <p:nvPr/>
        </p:nvSpPr>
        <p:spPr>
          <a:xfrm>
            <a:off x="6364603" y="1341827"/>
            <a:ext cx="685800" cy="2183666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FB9A45-F3DA-F3D2-B381-A5C31F90B429}"/>
              </a:ext>
            </a:extLst>
          </p:cNvPr>
          <p:cNvSpPr/>
          <p:nvPr/>
        </p:nvSpPr>
        <p:spPr>
          <a:xfrm>
            <a:off x="9334981" y="1693841"/>
            <a:ext cx="714622" cy="1194089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68D2024F-4E1C-B6F7-2987-48DA142269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7619670"/>
              </p:ext>
            </p:extLst>
          </p:nvPr>
        </p:nvGraphicFramePr>
        <p:xfrm>
          <a:off x="391195" y="667923"/>
          <a:ext cx="3106442" cy="3154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14" imgW="3451602" imgH="3504946" progId="Prism8.Document">
                  <p:embed/>
                </p:oleObj>
              </mc:Choice>
              <mc:Fallback>
                <p:oleObj name="Prism 8" r:id="rId14" imgW="3451602" imgH="3504946" progId="Prism8.Document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BE881270-4000-4715-9E83-8DA6E79B382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91195" y="667923"/>
                        <a:ext cx="3106442" cy="3154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B2B00986-4A34-F742-D087-40019A1A4679}"/>
              </a:ext>
            </a:extLst>
          </p:cNvPr>
          <p:cNvSpPr/>
          <p:nvPr/>
        </p:nvSpPr>
        <p:spPr>
          <a:xfrm>
            <a:off x="1941433" y="1341827"/>
            <a:ext cx="692910" cy="1812624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E4B88DE-CDB7-B068-4957-BA24B1002485}"/>
              </a:ext>
            </a:extLst>
          </p:cNvPr>
          <p:cNvSpPr/>
          <p:nvPr/>
        </p:nvSpPr>
        <p:spPr>
          <a:xfrm>
            <a:off x="1864636" y="4743142"/>
            <a:ext cx="704394" cy="1446935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235D5C-1966-6D08-3A64-E9F6100D22B2}"/>
              </a:ext>
            </a:extLst>
          </p:cNvPr>
          <p:cNvSpPr/>
          <p:nvPr/>
        </p:nvSpPr>
        <p:spPr>
          <a:xfrm>
            <a:off x="5606677" y="4730260"/>
            <a:ext cx="750579" cy="1446935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88B8AC-1FA7-4C1B-7586-7FD1C5F254B1}"/>
              </a:ext>
            </a:extLst>
          </p:cNvPr>
          <p:cNvSpPr/>
          <p:nvPr/>
        </p:nvSpPr>
        <p:spPr>
          <a:xfrm>
            <a:off x="9356354" y="4638147"/>
            <a:ext cx="750579" cy="1446935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12F43A4-862B-C066-89AC-065C577ABA8E}"/>
              </a:ext>
            </a:extLst>
          </p:cNvPr>
          <p:cNvSpPr/>
          <p:nvPr/>
        </p:nvSpPr>
        <p:spPr>
          <a:xfrm>
            <a:off x="2678945" y="2133600"/>
            <a:ext cx="685800" cy="1020852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1EA12FC-7187-484A-CCCE-6D909E9A7C7C}"/>
              </a:ext>
            </a:extLst>
          </p:cNvPr>
          <p:cNvSpPr/>
          <p:nvPr/>
        </p:nvSpPr>
        <p:spPr>
          <a:xfrm>
            <a:off x="10049603" y="1064965"/>
            <a:ext cx="685800" cy="2168092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69F5E68-C3EE-175D-081B-F0CBEE2C5C02}"/>
              </a:ext>
            </a:extLst>
          </p:cNvPr>
          <p:cNvSpPr/>
          <p:nvPr/>
        </p:nvSpPr>
        <p:spPr>
          <a:xfrm>
            <a:off x="2607839" y="3937431"/>
            <a:ext cx="685800" cy="2183666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0B9C0C1-145A-D3E5-C270-3DAC79E17EDE}"/>
              </a:ext>
            </a:extLst>
          </p:cNvPr>
          <p:cNvSpPr/>
          <p:nvPr/>
        </p:nvSpPr>
        <p:spPr>
          <a:xfrm>
            <a:off x="6385479" y="4199396"/>
            <a:ext cx="685800" cy="2183666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1700924-B6C7-43C3-4D65-981363386B05}"/>
              </a:ext>
            </a:extLst>
          </p:cNvPr>
          <p:cNvSpPr/>
          <p:nvPr/>
        </p:nvSpPr>
        <p:spPr>
          <a:xfrm>
            <a:off x="10107393" y="4061672"/>
            <a:ext cx="685800" cy="2183666"/>
          </a:xfrm>
          <a:prstGeom prst="rect">
            <a:avLst/>
          </a:prstGeom>
          <a:solidFill>
            <a:schemeClr val="bg1">
              <a:alpha val="15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819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E95F910-4234-C743-AE7A-152AD1A4D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07" y="1247765"/>
            <a:ext cx="5384800" cy="2527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DAA036-402C-2D42-9B56-AE61AA2E9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07" y="4047078"/>
            <a:ext cx="5308600" cy="2527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1B56BD-29D4-B44D-ABFA-F8F3352B6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8495" y="2072254"/>
            <a:ext cx="6068627" cy="29312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52F9F7D-37B2-65C7-B1E8-FB4C66BF13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C4632B-28FB-86B0-051A-CA7A5A84D9C9}"/>
              </a:ext>
            </a:extLst>
          </p:cNvPr>
          <p:cNvSpPr txBox="1"/>
          <p:nvPr/>
        </p:nvSpPr>
        <p:spPr>
          <a:xfrm>
            <a:off x="0" y="21645"/>
            <a:ext cx="1199070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 err="1">
                <a:solidFill>
                  <a:schemeClr val="accent2"/>
                </a:solidFill>
              </a:rPr>
              <a:t>sGAG</a:t>
            </a:r>
            <a:r>
              <a:rPr lang="en-US" sz="2800" b="1" dirty="0">
                <a:solidFill>
                  <a:schemeClr val="accent2"/>
                </a:solidFill>
              </a:rPr>
              <a:t> deposition by differentiating human chondrocytes is impaired by blocking miR-199a-5p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18930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339907-E7D1-585A-614B-289074BD4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963" y="1113745"/>
            <a:ext cx="11193442" cy="4949598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rgbClr val="002060"/>
                </a:solidFill>
              </a:rPr>
              <a:t>Expression of lncRNA DNM3OS (and the embedded miR-199a-5p) is decreased during BMP2 mediated human osteoblast differentiation</a:t>
            </a:r>
          </a:p>
          <a:p>
            <a:endParaRPr lang="en-US" sz="2600" b="1" dirty="0">
              <a:solidFill>
                <a:srgbClr val="002060"/>
              </a:solidFill>
            </a:endParaRPr>
          </a:p>
          <a:p>
            <a:r>
              <a:rPr lang="en-US" sz="2600" b="1" dirty="0">
                <a:solidFill>
                  <a:srgbClr val="002060"/>
                </a:solidFill>
              </a:rPr>
              <a:t>miR-199a-5p over-expression leads to typical morphological changes in </a:t>
            </a:r>
            <a:r>
              <a:rPr lang="en-US" sz="2600" b="1" dirty="0" err="1">
                <a:solidFill>
                  <a:srgbClr val="002060"/>
                </a:solidFill>
              </a:rPr>
              <a:t>hMSC</a:t>
            </a:r>
            <a:r>
              <a:rPr lang="en-US" sz="2600" b="1" dirty="0">
                <a:solidFill>
                  <a:srgbClr val="002060"/>
                </a:solidFill>
              </a:rPr>
              <a:t> and favors chondrogenic gene expression upon BMP2 stimulation</a:t>
            </a:r>
          </a:p>
          <a:p>
            <a:endParaRPr lang="en-US" sz="2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chondrogenesis requires miR-199a-5p function. Blocking miR-199a-5p function via miR-199a-5p inhibitor results in impaired </a:t>
            </a:r>
            <a:r>
              <a:rPr lang="en-US" sz="2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hMSC</a:t>
            </a:r>
            <a:r>
              <a:rPr lang="en-US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chondrogenesis </a:t>
            </a:r>
            <a:endParaRPr lang="en-US" sz="26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600" b="1" dirty="0">
              <a:solidFill>
                <a:schemeClr val="accent5"/>
              </a:solidFill>
            </a:endParaRPr>
          </a:p>
          <a:p>
            <a:pPr algn="ctr"/>
            <a:endParaRPr lang="en-US" sz="26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US" sz="26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FF1137-B0B2-76BD-A73E-4D7D0C8D91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D0DA01-53BC-2148-43C7-91363C63F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92983"/>
            <a:ext cx="10515600" cy="835706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Conclusions from Part 2</a:t>
            </a:r>
          </a:p>
        </p:txBody>
      </p:sp>
    </p:spTree>
    <p:extLst>
      <p:ext uri="{BB962C8B-B14F-4D97-AF65-F5344CB8AC3E}">
        <p14:creationId xmlns:p14="http://schemas.microsoft.com/office/powerpoint/2010/main" val="17221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13">
            <a:extLst>
              <a:ext uri="{FF2B5EF4-FFF2-40B4-BE49-F238E27FC236}">
                <a16:creationId xmlns:a16="http://schemas.microsoft.com/office/drawing/2014/main" id="{C1162C63-FF58-9EB0-BE70-97E623042E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41" y="4980569"/>
            <a:ext cx="3005056" cy="95850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39D7D07-858A-11E4-0E96-71736429B520}"/>
              </a:ext>
            </a:extLst>
          </p:cNvPr>
          <p:cNvSpPr/>
          <p:nvPr/>
        </p:nvSpPr>
        <p:spPr>
          <a:xfrm>
            <a:off x="162520" y="2364802"/>
            <a:ext cx="976764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/>
                <a:cs typeface="Arial"/>
              </a:rPr>
              <a:t>Alessandra Chesi	Rhima Coleman		Tristan Maerz	</a:t>
            </a:r>
            <a:r>
              <a:rPr lang="en-US" b="1" u="sng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Kurt D. Hankenson</a:t>
            </a:r>
          </a:p>
          <a:p>
            <a:r>
              <a:rPr lang="en-US" b="1" dirty="0">
                <a:solidFill>
                  <a:srgbClr val="002060"/>
                </a:solidFill>
                <a:latin typeface="Arial"/>
                <a:cs typeface="Arial"/>
              </a:rPr>
              <a:t>Diana </a:t>
            </a:r>
            <a:r>
              <a:rPr lang="en-US" b="1" dirty="0" err="1">
                <a:solidFill>
                  <a:srgbClr val="002060"/>
                </a:solidFill>
                <a:latin typeface="Arial"/>
                <a:cs typeface="Arial"/>
              </a:rPr>
              <a:t>Cousminer</a:t>
            </a:r>
            <a:r>
              <a:rPr lang="en-US" b="1" dirty="0">
                <a:solidFill>
                  <a:srgbClr val="002060"/>
                </a:solidFill>
                <a:latin typeface="Arial"/>
                <a:cs typeface="Arial"/>
              </a:rPr>
              <a:t>	Gurcharan Kaur				Karen Kessel</a:t>
            </a:r>
          </a:p>
          <a:p>
            <a:r>
              <a:rPr lang="en-US" b="1" dirty="0">
                <a:solidFill>
                  <a:srgbClr val="002060"/>
                </a:solidFill>
                <a:latin typeface="Arial"/>
                <a:cs typeface="Arial"/>
              </a:rPr>
              <a:t>James A. Pippin							Sharon Shaw	</a:t>
            </a:r>
          </a:p>
          <a:p>
            <a:r>
              <a:rPr lang="en-US" b="1" dirty="0">
                <a:solidFill>
                  <a:srgbClr val="002060"/>
                </a:solidFill>
                <a:latin typeface="Arial"/>
                <a:cs typeface="Arial"/>
              </a:rPr>
              <a:t>Matthew Pahl						members of 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Hankenson Lab</a:t>
            </a:r>
            <a:r>
              <a:rPr lang="en-US" b="1" dirty="0">
                <a:solidFill>
                  <a:srgbClr val="002060"/>
                </a:solidFill>
                <a:latin typeface="Arial"/>
                <a:cs typeface="Arial"/>
              </a:rPr>
              <a:t> </a:t>
            </a:r>
          </a:p>
          <a:p>
            <a:r>
              <a:rPr lang="en-US" b="1" u="sng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Andrew D. Wells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	</a:t>
            </a:r>
            <a:r>
              <a:rPr lang="en-US" b="1" dirty="0">
                <a:solidFill>
                  <a:srgbClr val="002060"/>
                </a:solidFill>
                <a:latin typeface="Arial"/>
                <a:cs typeface="Arial"/>
              </a:rPr>
              <a:t>					</a:t>
            </a:r>
          </a:p>
          <a:p>
            <a:r>
              <a:rPr lang="en-US" b="1" u="sng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Struan F. A. Grant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					</a:t>
            </a:r>
            <a:endParaRPr lang="en-US" b="1" u="sng" dirty="0">
              <a:solidFill>
                <a:schemeClr val="accent2">
                  <a:lumMod val="75000"/>
                </a:schemeClr>
              </a:solidFill>
              <a:latin typeface="Arial"/>
              <a:cs typeface="Arial"/>
            </a:endParaRPr>
          </a:p>
          <a:p>
            <a:endParaRPr lang="en-US" sz="600" b="1" dirty="0">
              <a:solidFill>
                <a:srgbClr val="002060"/>
              </a:solidFill>
              <a:latin typeface="Arial"/>
              <a:cs typeface="Arial"/>
            </a:endParaRPr>
          </a:p>
          <a:p>
            <a:r>
              <a:rPr lang="en-US" b="1" dirty="0">
                <a:solidFill>
                  <a:srgbClr val="002060"/>
                </a:solidFill>
                <a:latin typeface="Arial"/>
                <a:cs typeface="Arial"/>
              </a:rPr>
              <a:t>members of 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Spatial and Functional Genomics Collaborative (CHOP)</a:t>
            </a:r>
          </a:p>
        </p:txBody>
      </p:sp>
      <p:pic>
        <p:nvPicPr>
          <p:cNvPr id="8" name="Picture 7" descr="A drawing of a face&#10;&#10;Description generated with high confidence">
            <a:extLst>
              <a:ext uri="{FF2B5EF4-FFF2-40B4-BE49-F238E27FC236}">
                <a16:creationId xmlns:a16="http://schemas.microsoft.com/office/drawing/2014/main" id="{89100839-303C-D0E3-FE5A-300C46A4B5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260" y="5192561"/>
            <a:ext cx="3437698" cy="565351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14F69B-684E-792D-E9A2-E0807E3D39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957" t="46368" r="21652" b="33381"/>
          <a:stretch/>
        </p:blipFill>
        <p:spPr>
          <a:xfrm>
            <a:off x="7518563" y="271468"/>
            <a:ext cx="4568395" cy="9746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0160FB-A52F-FF6D-8F36-BCF77873D4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7097" y="280798"/>
            <a:ext cx="3554580" cy="10707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3E80FA3-433F-E041-5AE4-74D3131923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7215" y="2030284"/>
            <a:ext cx="2359743" cy="235974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6F05AB6-9C8F-4B0A-434D-6FCD15D561DA}"/>
              </a:ext>
            </a:extLst>
          </p:cNvPr>
          <p:cNvSpPr/>
          <p:nvPr/>
        </p:nvSpPr>
        <p:spPr>
          <a:xfrm>
            <a:off x="591971" y="6142097"/>
            <a:ext cx="1142839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solidFill>
                  <a:srgbClr val="002060"/>
                </a:solidFill>
                <a:latin typeface="Arial"/>
                <a:cs typeface="Arial"/>
              </a:rPr>
              <a:t>RO1HG010067                    RO1AR055607                    RO1AG072705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B608C5A-5A1F-DF2C-D063-E4F5786D80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20" y="346571"/>
            <a:ext cx="2066548" cy="1292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264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F637CD-FE95-C7B6-422D-16FA2E949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sp>
        <p:nvSpPr>
          <p:cNvPr id="2" name="Text Box 202">
            <a:extLst>
              <a:ext uri="{FF2B5EF4-FFF2-40B4-BE49-F238E27FC236}">
                <a16:creationId xmlns:a16="http://schemas.microsoft.com/office/drawing/2014/main" id="{3B537835-FABB-2A26-59D2-D01F17962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57" y="43323"/>
            <a:ext cx="11863979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ATAC-seq and Capture-C can implicate putative effector genes at BMD GWAS loci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F0A195-0775-ADCB-7175-85481F5B19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7" y="2752138"/>
            <a:ext cx="11934825" cy="28194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E4B7B15-CC95-93B2-8609-D44D4331B979}"/>
              </a:ext>
            </a:extLst>
          </p:cNvPr>
          <p:cNvSpPr txBox="1">
            <a:spLocks/>
          </p:cNvSpPr>
          <p:nvPr/>
        </p:nvSpPr>
        <p:spPr>
          <a:xfrm>
            <a:off x="128587" y="1801315"/>
            <a:ext cx="2923880" cy="950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002060"/>
                </a:solidFill>
              </a:rPr>
              <a:t>Identify all SNPs in high LD with sentinel associated variant (r</a:t>
            </a:r>
            <a:r>
              <a:rPr lang="en-US" sz="1600" b="1" baseline="30000" dirty="0">
                <a:solidFill>
                  <a:srgbClr val="002060"/>
                </a:solidFill>
              </a:rPr>
              <a:t>2</a:t>
            </a:r>
            <a:r>
              <a:rPr lang="en-US" sz="1600" b="1" dirty="0">
                <a:solidFill>
                  <a:srgbClr val="002060"/>
                </a:solidFill>
              </a:rPr>
              <a:t>=0.8)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31C4373-3F03-0B36-4ED0-56CB83520015}"/>
              </a:ext>
            </a:extLst>
          </p:cNvPr>
          <p:cNvSpPr txBox="1">
            <a:spLocks/>
          </p:cNvSpPr>
          <p:nvPr/>
        </p:nvSpPr>
        <p:spPr>
          <a:xfrm>
            <a:off x="3052467" y="1801315"/>
            <a:ext cx="2923880" cy="9508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002060"/>
                </a:solidFill>
              </a:rPr>
              <a:t>Filter by residing in open chromatin as assessed by </a:t>
            </a:r>
            <a:r>
              <a:rPr lang="en-US" sz="1600" b="1" u="sng" dirty="0">
                <a:solidFill>
                  <a:srgbClr val="FF0000"/>
                </a:solidFill>
                <a:highlight>
                  <a:srgbClr val="FFFF00"/>
                </a:highlight>
              </a:rPr>
              <a:t>ATAC-seq</a:t>
            </a:r>
            <a:r>
              <a:rPr lang="en-US" sz="1600" b="1" dirty="0">
                <a:solidFill>
                  <a:srgbClr val="002060"/>
                </a:solidFill>
              </a:rPr>
              <a:t> in </a:t>
            </a:r>
            <a:r>
              <a:rPr lang="en-US" sz="1600" b="1" dirty="0" err="1">
                <a:solidFill>
                  <a:srgbClr val="002060"/>
                </a:solidFill>
              </a:rPr>
              <a:t>hMSC</a:t>
            </a:r>
            <a:r>
              <a:rPr lang="en-US" sz="1600" b="1" dirty="0">
                <a:solidFill>
                  <a:srgbClr val="002060"/>
                </a:solidFill>
              </a:rPr>
              <a:t>-derived osteoblasts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DE7F0D0-DF3A-F92C-F2A7-E09143BB136F}"/>
              </a:ext>
            </a:extLst>
          </p:cNvPr>
          <p:cNvSpPr txBox="1">
            <a:spLocks/>
          </p:cNvSpPr>
          <p:nvPr/>
        </p:nvSpPr>
        <p:spPr>
          <a:xfrm>
            <a:off x="6215655" y="1517910"/>
            <a:ext cx="2923880" cy="12342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002060"/>
                </a:solidFill>
              </a:rPr>
              <a:t>Open chromatin variants are subsequently filtered by being in direct physical contact with gene promoter baits (Promoter-focused </a:t>
            </a:r>
            <a:r>
              <a:rPr lang="en-US" sz="1600" b="1" dirty="0">
                <a:solidFill>
                  <a:srgbClr val="FF0000"/>
                </a:solidFill>
                <a:highlight>
                  <a:srgbClr val="FFFF00"/>
                </a:highlight>
              </a:rPr>
              <a:t>Capture-C</a:t>
            </a:r>
            <a:r>
              <a:rPr lang="en-US" sz="1600" b="1" dirty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BCF5F96-F753-AF10-1E5D-54EB94B03B45}"/>
              </a:ext>
            </a:extLst>
          </p:cNvPr>
          <p:cNvSpPr txBox="1">
            <a:spLocks/>
          </p:cNvSpPr>
          <p:nvPr/>
        </p:nvSpPr>
        <p:spPr>
          <a:xfrm>
            <a:off x="9139534" y="1627965"/>
            <a:ext cx="2923880" cy="1124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002060"/>
                </a:solidFill>
              </a:rPr>
              <a:t>siRNA knockdown experiments are performed for a subset of these contacted genes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solidFill>
                  <a:srgbClr val="FF0000"/>
                </a:solidFill>
                <a:highlight>
                  <a:srgbClr val="FFFF00"/>
                </a:highlight>
              </a:rPr>
              <a:t>(Functional validation)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0F1E9B0-B460-DD22-8BF5-86F6DBB6E801}"/>
              </a:ext>
            </a:extLst>
          </p:cNvPr>
          <p:cNvSpPr txBox="1">
            <a:spLocks/>
          </p:cNvSpPr>
          <p:nvPr/>
        </p:nvSpPr>
        <p:spPr>
          <a:xfrm>
            <a:off x="5704325" y="5603007"/>
            <a:ext cx="6275005" cy="473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err="1">
                <a:solidFill>
                  <a:srgbClr val="002060"/>
                </a:solidFill>
              </a:rPr>
              <a:t>Cousminer</a:t>
            </a:r>
            <a:r>
              <a:rPr lang="en-US" sz="1400" b="1" dirty="0">
                <a:solidFill>
                  <a:srgbClr val="002060"/>
                </a:solidFill>
              </a:rPr>
              <a:t> et al., Genome Biol 2021 </a:t>
            </a:r>
            <a:r>
              <a:rPr lang="en-US" sz="1400" dirty="0"/>
              <a:t>22(1):1 </a:t>
            </a:r>
            <a:r>
              <a:rPr lang="en-US" sz="1400" dirty="0" err="1"/>
              <a:t>doi</a:t>
            </a:r>
            <a:r>
              <a:rPr lang="en-US" sz="1400" dirty="0"/>
              <a:t>: 10.1186/s13059-020-02207-9</a:t>
            </a:r>
            <a:endParaRPr lang="en-US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828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02F221-2448-600C-4C06-DFF08CBFE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72" y="494762"/>
            <a:ext cx="6097478" cy="2291409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3B7999B0-9190-7BB1-E949-18998D798BCC}"/>
              </a:ext>
            </a:extLst>
          </p:cNvPr>
          <p:cNvSpPr/>
          <p:nvPr/>
        </p:nvSpPr>
        <p:spPr>
          <a:xfrm>
            <a:off x="6334126" y="1535836"/>
            <a:ext cx="741378" cy="369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C2DEFD0-E0E6-C8CC-3DAA-B13413214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380" y="494762"/>
            <a:ext cx="4759261" cy="24513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>
                <a:solidFill>
                  <a:srgbClr val="002060"/>
                </a:solidFill>
              </a:rPr>
              <a:t>46 GWAS loci revealed at least one or more BMD proxy SNPs in open chromatin (and not residing in a baited promoter region) interacting with an open gene promoter</a:t>
            </a:r>
            <a:endParaRPr lang="en-US" sz="2600" b="1" dirty="0">
              <a:solidFill>
                <a:srgbClr val="FF000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6E96AD-E7C3-0966-0D73-A4D1D2AA5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73" y="3842221"/>
            <a:ext cx="6240354" cy="2132053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0A2DCBED-DC42-F365-7FAE-110F48261C15}"/>
              </a:ext>
            </a:extLst>
          </p:cNvPr>
          <p:cNvSpPr/>
          <p:nvPr/>
        </p:nvSpPr>
        <p:spPr>
          <a:xfrm>
            <a:off x="6334126" y="4514130"/>
            <a:ext cx="741378" cy="3691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14B2FE1-1298-C5CC-B5DA-698FCDFAC92F}"/>
              </a:ext>
            </a:extLst>
          </p:cNvPr>
          <p:cNvSpPr txBox="1">
            <a:spLocks/>
          </p:cNvSpPr>
          <p:nvPr/>
        </p:nvSpPr>
        <p:spPr>
          <a:xfrm>
            <a:off x="7075504" y="3682592"/>
            <a:ext cx="4759261" cy="2451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600" b="1" dirty="0">
                <a:solidFill>
                  <a:srgbClr val="002060"/>
                </a:solidFill>
              </a:rPr>
              <a:t>40 prioritized loci using multiple inclusion criteria (traditional GWAS threshold, suggestive significance level) of which 35 signals are novel</a:t>
            </a:r>
            <a:endParaRPr lang="en-US" sz="2600" b="1" dirty="0">
              <a:solidFill>
                <a:srgbClr val="FF000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  <a:p>
            <a:endParaRPr lang="en-US" sz="2600" b="1" dirty="0">
              <a:solidFill>
                <a:srgbClr val="00206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E24AB5-2004-355B-8E10-CD7530ACCF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781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CF637CD-FE95-C7B6-422D-16FA2E949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A3611D-FBC0-9668-C2D4-02F06AF1AA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 flipH="1">
            <a:off x="4981163" y="1656045"/>
            <a:ext cx="2015775" cy="10001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07ED73F-9A78-858E-715B-6BB98B46DB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86560" y="1148251"/>
            <a:ext cx="1000189" cy="15400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E03E0B-7AE3-1590-20A8-0BEEE001F08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9232358" y="1733553"/>
            <a:ext cx="1059298" cy="10471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867D85-D77B-9AC3-F445-A536D1985E3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9232359" y="1145522"/>
            <a:ext cx="1059299" cy="5526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40866E-EF06-D6FA-92EC-15FE88BA194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0928201" y="1170492"/>
            <a:ext cx="1067143" cy="5276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67C4B09-9CC1-54F5-8D55-5B6D759F23A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0928199" y="1733552"/>
            <a:ext cx="1048120" cy="5232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FCC0D24-0165-6041-FCA3-839C8B7FCBD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3000" contrast="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4712939" y="4694047"/>
            <a:ext cx="2615158" cy="10460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7038DD-402F-3C3A-581F-AEF171ED4A6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6506862" y="4694048"/>
            <a:ext cx="2615161" cy="10460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FA43B6A-C84E-AF3F-6E94-FD8333D3D9E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0000">
            <a:off x="8469789" y="4687430"/>
            <a:ext cx="2615159" cy="1059298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A6DEE5AA-1782-3B4E-C025-B773EB79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973633"/>
              </p:ext>
            </p:extLst>
          </p:nvPr>
        </p:nvGraphicFramePr>
        <p:xfrm>
          <a:off x="218664" y="987157"/>
          <a:ext cx="4226356" cy="323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0577">
                  <a:extLst>
                    <a:ext uri="{9D8B030D-6E8A-4147-A177-3AD203B41FA5}">
                      <a16:colId xmlns:a16="http://schemas.microsoft.com/office/drawing/2014/main" val="3768909183"/>
                    </a:ext>
                  </a:extLst>
                </a:gridCol>
                <a:gridCol w="3115779">
                  <a:extLst>
                    <a:ext uri="{9D8B030D-6E8A-4147-A177-3AD203B41FA5}">
                      <a16:colId xmlns:a16="http://schemas.microsoft.com/office/drawing/2014/main" val="3316569769"/>
                    </a:ext>
                  </a:extLst>
                </a:gridCol>
              </a:tblGrid>
              <a:tr h="403785">
                <a:tc>
                  <a:txBody>
                    <a:bodyPr/>
                    <a:lstStyle/>
                    <a:p>
                      <a:r>
                        <a:rPr lang="en-US" sz="1600" dirty="0"/>
                        <a:t>Locus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Implicated</a:t>
                      </a:r>
                      <a:r>
                        <a:rPr lang="en-US" sz="1600" baseline="0" dirty="0"/>
                        <a:t> genes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698686"/>
                  </a:ext>
                </a:extLst>
              </a:tr>
              <a:tr h="403785">
                <a:tc>
                  <a:txBody>
                    <a:bodyPr/>
                    <a:lstStyle/>
                    <a:p>
                      <a:r>
                        <a:rPr lang="en-US" sz="1600" i="1" dirty="0"/>
                        <a:t>CPED1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ING3, CPED1,</a:t>
                      </a:r>
                      <a:r>
                        <a:rPr lang="en-US" sz="1600" i="1" baseline="0" dirty="0"/>
                        <a:t> WNT16</a:t>
                      </a:r>
                      <a:endParaRPr lang="en-US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477022"/>
                  </a:ext>
                </a:extLst>
              </a:tr>
              <a:tr h="403785">
                <a:tc>
                  <a:txBody>
                    <a:bodyPr/>
                    <a:lstStyle/>
                    <a:p>
                      <a:r>
                        <a:rPr lang="en-US" sz="1600" i="1" dirty="0"/>
                        <a:t>STARD3NL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EPDR1,</a:t>
                      </a:r>
                      <a:r>
                        <a:rPr lang="en-US" sz="1600" i="1" baseline="0" dirty="0"/>
                        <a:t> SFRP4</a:t>
                      </a:r>
                      <a:endParaRPr lang="en-US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5073552"/>
                  </a:ext>
                </a:extLst>
              </a:tr>
              <a:tr h="403785">
                <a:tc>
                  <a:txBody>
                    <a:bodyPr/>
                    <a:lstStyle/>
                    <a:p>
                      <a:r>
                        <a:rPr lang="en-US" sz="1600" i="1" dirty="0"/>
                        <a:t>DNM3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DNM3OS,</a:t>
                      </a:r>
                      <a:r>
                        <a:rPr lang="en-US" sz="1600" i="1" baseline="0" dirty="0"/>
                        <a:t> MIR199A2</a:t>
                      </a:r>
                      <a:endParaRPr lang="en-US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396550"/>
                  </a:ext>
                </a:extLst>
              </a:tr>
              <a:tr h="403785">
                <a:tc>
                  <a:txBody>
                    <a:bodyPr/>
                    <a:lstStyle/>
                    <a:p>
                      <a:r>
                        <a:rPr lang="en-US" sz="1600" i="1" dirty="0"/>
                        <a:t>KIAA2018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NAA50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303198"/>
                  </a:ext>
                </a:extLst>
              </a:tr>
              <a:tr h="403785">
                <a:tc>
                  <a:txBody>
                    <a:bodyPr/>
                    <a:lstStyle/>
                    <a:p>
                      <a:r>
                        <a:rPr lang="en-US" sz="1600" i="1" dirty="0"/>
                        <a:t>CC2D1B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GPX7,</a:t>
                      </a:r>
                      <a:r>
                        <a:rPr lang="en-US" sz="1600" i="1" baseline="0" dirty="0"/>
                        <a:t> PRPF38A, ORC1, ZCCHC11</a:t>
                      </a:r>
                      <a:endParaRPr lang="en-US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05579"/>
                  </a:ext>
                </a:extLst>
              </a:tr>
              <a:tr h="403785">
                <a:tc>
                  <a:txBody>
                    <a:bodyPr/>
                    <a:lstStyle/>
                    <a:p>
                      <a:r>
                        <a:rPr lang="en-US" sz="1600" i="1" dirty="0"/>
                        <a:t>TERF2IP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ADAT1,</a:t>
                      </a:r>
                      <a:r>
                        <a:rPr lang="en-US" sz="1600" i="1" baseline="0" dirty="0"/>
                        <a:t> TERF2IP, KARS, CNTNAP4</a:t>
                      </a:r>
                      <a:endParaRPr lang="en-US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660469"/>
                  </a:ext>
                </a:extLst>
              </a:tr>
              <a:tr h="403785">
                <a:tc>
                  <a:txBody>
                    <a:bodyPr/>
                    <a:lstStyle/>
                    <a:p>
                      <a:r>
                        <a:rPr lang="en-US" sz="1600" i="1" dirty="0"/>
                        <a:t>TSPAN9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/>
                        <a:t>FOXM1,</a:t>
                      </a:r>
                      <a:r>
                        <a:rPr lang="en-US" sz="1600" i="1" baseline="0" dirty="0"/>
                        <a:t> C12ORF22, TULP3, TEAD4 </a:t>
                      </a:r>
                      <a:endParaRPr lang="en-US" sz="16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8718446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770353E2-61E9-AE62-8C91-B2CC87E5AF98}"/>
              </a:ext>
            </a:extLst>
          </p:cNvPr>
          <p:cNvSpPr txBox="1"/>
          <p:nvPr/>
        </p:nvSpPr>
        <p:spPr>
          <a:xfrm>
            <a:off x="4646064" y="1236945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Control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6618E7-1432-A98C-AAC2-5E5A93B7F392}"/>
              </a:ext>
            </a:extLst>
          </p:cNvPr>
          <p:cNvSpPr txBox="1"/>
          <p:nvPr/>
        </p:nvSpPr>
        <p:spPr>
          <a:xfrm>
            <a:off x="5869806" y="938024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+BMP2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1A39146-94F9-0F8D-1338-3C70DAD90CC7}"/>
              </a:ext>
            </a:extLst>
          </p:cNvPr>
          <p:cNvSpPr txBox="1"/>
          <p:nvPr/>
        </p:nvSpPr>
        <p:spPr>
          <a:xfrm>
            <a:off x="4646064" y="1698126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highlight>
                  <a:srgbClr val="FFFF00"/>
                </a:highlight>
              </a:rPr>
              <a:t>ING3</a:t>
            </a:r>
          </a:p>
          <a:p>
            <a:pPr algn="r"/>
            <a:r>
              <a:rPr lang="en-US" sz="1200" b="1" dirty="0">
                <a:highlight>
                  <a:srgbClr val="FFFF00"/>
                </a:highlight>
              </a:rPr>
              <a:t>siRNA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FDCB77-CC50-E6CE-708C-466C3B2B621A}"/>
              </a:ext>
            </a:extLst>
          </p:cNvPr>
          <p:cNvSpPr txBox="1"/>
          <p:nvPr/>
        </p:nvSpPr>
        <p:spPr>
          <a:xfrm>
            <a:off x="4637534" y="2168326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CPED1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825AEF-83B2-B60A-F752-BC6C396CA8C5}"/>
              </a:ext>
            </a:extLst>
          </p:cNvPr>
          <p:cNvSpPr txBox="1"/>
          <p:nvPr/>
        </p:nvSpPr>
        <p:spPr>
          <a:xfrm>
            <a:off x="4637534" y="2558709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WNT16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F2751FD-40E1-1826-41E3-72B8C89B5AC9}"/>
              </a:ext>
            </a:extLst>
          </p:cNvPr>
          <p:cNvSpPr txBox="1"/>
          <p:nvPr/>
        </p:nvSpPr>
        <p:spPr>
          <a:xfrm>
            <a:off x="6446190" y="1250009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Control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9A01B79-FA45-F8E6-A99E-7D0E19C79F64}"/>
              </a:ext>
            </a:extLst>
          </p:cNvPr>
          <p:cNvSpPr txBox="1"/>
          <p:nvPr/>
        </p:nvSpPr>
        <p:spPr>
          <a:xfrm>
            <a:off x="6446190" y="1716829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SFRP4</a:t>
            </a:r>
          </a:p>
          <a:p>
            <a:pPr algn="r"/>
            <a:r>
              <a:rPr lang="en-US" sz="1200" dirty="0"/>
              <a:t>siRNA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3A24C8F-49C7-FABD-5892-97E75EA907B1}"/>
              </a:ext>
            </a:extLst>
          </p:cNvPr>
          <p:cNvSpPr txBox="1"/>
          <p:nvPr/>
        </p:nvSpPr>
        <p:spPr>
          <a:xfrm>
            <a:off x="6490956" y="2201094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highlight>
                  <a:srgbClr val="FFFF00"/>
                </a:highlight>
              </a:rPr>
              <a:t>EPDR1</a:t>
            </a:r>
            <a:br>
              <a:rPr lang="en-US" sz="1200" b="1" dirty="0">
                <a:highlight>
                  <a:srgbClr val="FFFF00"/>
                </a:highlight>
              </a:rPr>
            </a:br>
            <a:r>
              <a:rPr lang="en-US" sz="1200" b="1" dirty="0">
                <a:highlight>
                  <a:srgbClr val="FFFF00"/>
                </a:highlight>
              </a:rPr>
              <a:t>siRNA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7010802-FE9C-7661-05DE-2739D2FE91A3}"/>
              </a:ext>
            </a:extLst>
          </p:cNvPr>
          <p:cNvSpPr txBox="1"/>
          <p:nvPr/>
        </p:nvSpPr>
        <p:spPr>
          <a:xfrm>
            <a:off x="10022375" y="1180600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Control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54FE82-EB9B-7A5D-E350-A6CC7ACC6CEB}"/>
              </a:ext>
            </a:extLst>
          </p:cNvPr>
          <p:cNvSpPr txBox="1"/>
          <p:nvPr/>
        </p:nvSpPr>
        <p:spPr>
          <a:xfrm>
            <a:off x="8353736" y="1197105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Control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A0555E-433C-FAAD-0300-B5734A3DA6EE}"/>
              </a:ext>
            </a:extLst>
          </p:cNvPr>
          <p:cNvSpPr txBox="1"/>
          <p:nvPr/>
        </p:nvSpPr>
        <p:spPr>
          <a:xfrm>
            <a:off x="8396298" y="1751809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DNM3OS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02A8334-1939-BA8D-6FD8-65FC3ACAE42F}"/>
              </a:ext>
            </a:extLst>
          </p:cNvPr>
          <p:cNvSpPr txBox="1"/>
          <p:nvPr/>
        </p:nvSpPr>
        <p:spPr>
          <a:xfrm>
            <a:off x="8287987" y="2280434"/>
            <a:ext cx="959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highlight>
                  <a:srgbClr val="FFFF00"/>
                </a:highlight>
              </a:rPr>
              <a:t>miR199a-5p</a:t>
            </a:r>
          </a:p>
          <a:p>
            <a:pPr algn="r"/>
            <a:r>
              <a:rPr lang="en-US" sz="1200" b="1" dirty="0">
                <a:highlight>
                  <a:srgbClr val="FFFF00"/>
                </a:highlight>
              </a:rPr>
              <a:t>mimic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23024B6-4A17-91C4-6DF5-56B383BD5D08}"/>
              </a:ext>
            </a:extLst>
          </p:cNvPr>
          <p:cNvSpPr txBox="1"/>
          <p:nvPr/>
        </p:nvSpPr>
        <p:spPr>
          <a:xfrm>
            <a:off x="10085233" y="1829929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highlight>
                  <a:srgbClr val="FFFF00"/>
                </a:highlight>
              </a:rPr>
              <a:t>NAA50</a:t>
            </a:r>
            <a:br>
              <a:rPr lang="en-US" sz="1200" b="1" dirty="0">
                <a:highlight>
                  <a:srgbClr val="FFFF00"/>
                </a:highlight>
              </a:rPr>
            </a:br>
            <a:r>
              <a:rPr lang="en-US" sz="1200" b="1" dirty="0">
                <a:highlight>
                  <a:srgbClr val="FFFF00"/>
                </a:highlight>
              </a:rPr>
              <a:t>siRNA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26B1DDD-5ED0-67CB-94C6-32E89A4AC5C4}"/>
              </a:ext>
            </a:extLst>
          </p:cNvPr>
          <p:cNvSpPr txBox="1"/>
          <p:nvPr/>
        </p:nvSpPr>
        <p:spPr>
          <a:xfrm>
            <a:off x="4621248" y="3928274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Control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21CBD14-E305-F331-5E23-847FF7FF5645}"/>
              </a:ext>
            </a:extLst>
          </p:cNvPr>
          <p:cNvSpPr txBox="1"/>
          <p:nvPr/>
        </p:nvSpPr>
        <p:spPr>
          <a:xfrm>
            <a:off x="4633656" y="4470760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GPX7</a:t>
            </a:r>
          </a:p>
          <a:p>
            <a:pPr algn="r"/>
            <a:r>
              <a:rPr lang="en-US" sz="1200" dirty="0"/>
              <a:t>siRNA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FD09408-E4F4-AC6F-E69D-71392098DA03}"/>
              </a:ext>
            </a:extLst>
          </p:cNvPr>
          <p:cNvSpPr txBox="1"/>
          <p:nvPr/>
        </p:nvSpPr>
        <p:spPr>
          <a:xfrm>
            <a:off x="4621248" y="4968066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highlight>
                  <a:srgbClr val="FFFF00"/>
                </a:highlight>
              </a:rPr>
              <a:t>PRPF38A</a:t>
            </a:r>
            <a:br>
              <a:rPr lang="en-US" sz="1200" b="1" dirty="0">
                <a:highlight>
                  <a:srgbClr val="FFFF00"/>
                </a:highlight>
              </a:rPr>
            </a:br>
            <a:r>
              <a:rPr lang="en-US" sz="1200" b="1" dirty="0">
                <a:highlight>
                  <a:srgbClr val="FFFF00"/>
                </a:highlight>
              </a:rPr>
              <a:t>siRNA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AB25F27-2A7A-1457-95BE-C27CA156CBB4}"/>
              </a:ext>
            </a:extLst>
          </p:cNvPr>
          <p:cNvSpPr txBox="1"/>
          <p:nvPr/>
        </p:nvSpPr>
        <p:spPr>
          <a:xfrm>
            <a:off x="4621248" y="5503006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ORC1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88DEDD8-BA52-9FC2-62A1-F3B5C1B87CBF}"/>
              </a:ext>
            </a:extLst>
          </p:cNvPr>
          <p:cNvSpPr txBox="1"/>
          <p:nvPr/>
        </p:nvSpPr>
        <p:spPr>
          <a:xfrm>
            <a:off x="4659301" y="6027352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ZCCHC11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2C9105A-8869-C848-B950-4FCBADAE6512}"/>
              </a:ext>
            </a:extLst>
          </p:cNvPr>
          <p:cNvSpPr txBox="1"/>
          <p:nvPr/>
        </p:nvSpPr>
        <p:spPr>
          <a:xfrm>
            <a:off x="6476974" y="3938843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Control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36A632-FE28-84DB-CE39-6DFAD1FB541B}"/>
              </a:ext>
            </a:extLst>
          </p:cNvPr>
          <p:cNvSpPr txBox="1"/>
          <p:nvPr/>
        </p:nvSpPr>
        <p:spPr>
          <a:xfrm>
            <a:off x="6468246" y="4473747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ADAT1</a:t>
            </a:r>
          </a:p>
          <a:p>
            <a:pPr algn="r"/>
            <a:r>
              <a:rPr lang="en-US" sz="1200" dirty="0"/>
              <a:t>siRNA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6540751-2142-678C-D725-02F34CF87590}"/>
              </a:ext>
            </a:extLst>
          </p:cNvPr>
          <p:cNvSpPr txBox="1"/>
          <p:nvPr/>
        </p:nvSpPr>
        <p:spPr>
          <a:xfrm>
            <a:off x="6426353" y="4976332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TERF2IP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17C22B-E31A-2C11-A390-31E2E7DF2EEB}"/>
              </a:ext>
            </a:extLst>
          </p:cNvPr>
          <p:cNvSpPr txBox="1"/>
          <p:nvPr/>
        </p:nvSpPr>
        <p:spPr>
          <a:xfrm>
            <a:off x="6446190" y="5518286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highlight>
                  <a:srgbClr val="FFFF00"/>
                </a:highlight>
              </a:rPr>
              <a:t>KARS</a:t>
            </a:r>
            <a:br>
              <a:rPr lang="en-US" sz="1200" b="1" dirty="0">
                <a:highlight>
                  <a:srgbClr val="FFFF00"/>
                </a:highlight>
              </a:rPr>
            </a:br>
            <a:r>
              <a:rPr lang="en-US" sz="1200" b="1" dirty="0">
                <a:highlight>
                  <a:srgbClr val="FFFF00"/>
                </a:highlight>
              </a:rPr>
              <a:t>siRNA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E8369D5-9A28-9275-FBE5-D08DF448DD73}"/>
              </a:ext>
            </a:extLst>
          </p:cNvPr>
          <p:cNvSpPr txBox="1"/>
          <p:nvPr/>
        </p:nvSpPr>
        <p:spPr>
          <a:xfrm>
            <a:off x="6476974" y="6034676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CNTNAP4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AD4FB10-087B-F97D-7225-898B388C7BE4}"/>
              </a:ext>
            </a:extLst>
          </p:cNvPr>
          <p:cNvSpPr txBox="1"/>
          <p:nvPr/>
        </p:nvSpPr>
        <p:spPr>
          <a:xfrm>
            <a:off x="8380936" y="3928273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Control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B2A000C-9A9A-6788-E0E3-114D8CFD982B}"/>
              </a:ext>
            </a:extLst>
          </p:cNvPr>
          <p:cNvSpPr txBox="1"/>
          <p:nvPr/>
        </p:nvSpPr>
        <p:spPr>
          <a:xfrm>
            <a:off x="8380936" y="4492424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FOXM1</a:t>
            </a:r>
          </a:p>
          <a:p>
            <a:pPr algn="r"/>
            <a:r>
              <a:rPr lang="en-US" sz="1200" dirty="0"/>
              <a:t>siRNA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51661D-EFB4-7D02-13FF-DC507D7867BF}"/>
              </a:ext>
            </a:extLst>
          </p:cNvPr>
          <p:cNvSpPr txBox="1"/>
          <p:nvPr/>
        </p:nvSpPr>
        <p:spPr>
          <a:xfrm>
            <a:off x="8380936" y="5023918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C12ORF22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E626D01-D0C8-B639-45F8-C4788EAF807B}"/>
              </a:ext>
            </a:extLst>
          </p:cNvPr>
          <p:cNvSpPr txBox="1"/>
          <p:nvPr/>
        </p:nvSpPr>
        <p:spPr>
          <a:xfrm>
            <a:off x="8380936" y="5555413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TULP3</a:t>
            </a:r>
            <a:br>
              <a:rPr lang="en-US" sz="1200" dirty="0"/>
            </a:br>
            <a:r>
              <a:rPr lang="en-US" sz="1200" dirty="0"/>
              <a:t>siRNA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A300B0D-CA69-1EF4-3AB5-BDAAD012405E}"/>
              </a:ext>
            </a:extLst>
          </p:cNvPr>
          <p:cNvSpPr txBox="1"/>
          <p:nvPr/>
        </p:nvSpPr>
        <p:spPr>
          <a:xfrm>
            <a:off x="8380936" y="6062993"/>
            <a:ext cx="851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highlight>
                  <a:srgbClr val="FFFF00"/>
                </a:highlight>
              </a:rPr>
              <a:t>TEAD4</a:t>
            </a:r>
            <a:br>
              <a:rPr lang="en-US" sz="1200" b="1" dirty="0">
                <a:highlight>
                  <a:srgbClr val="FFFF00"/>
                </a:highlight>
              </a:rPr>
            </a:br>
            <a:r>
              <a:rPr lang="en-US" sz="1200" b="1" dirty="0">
                <a:highlight>
                  <a:srgbClr val="FFFF00"/>
                </a:highlight>
              </a:rPr>
              <a:t>siRNA</a:t>
            </a:r>
          </a:p>
        </p:txBody>
      </p:sp>
      <p:sp>
        <p:nvSpPr>
          <p:cNvPr id="63" name="Text Box 202">
            <a:extLst>
              <a:ext uri="{FF2B5EF4-FFF2-40B4-BE49-F238E27FC236}">
                <a16:creationId xmlns:a16="http://schemas.microsoft.com/office/drawing/2014/main" id="{C9EA00B4-7C98-4779-CCC4-15D979A0BC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9994"/>
            <a:ext cx="1186397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7 loci, we have established causal effector genes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81D9F2B-62AE-AB82-022C-A06311A076E4}"/>
              </a:ext>
            </a:extLst>
          </p:cNvPr>
          <p:cNvSpPr txBox="1"/>
          <p:nvPr/>
        </p:nvSpPr>
        <p:spPr>
          <a:xfrm>
            <a:off x="7700867" y="938024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+BMP2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465D0B6-2FD8-E17B-6AA7-06169B647AE2}"/>
              </a:ext>
            </a:extLst>
          </p:cNvPr>
          <p:cNvSpPr txBox="1"/>
          <p:nvPr/>
        </p:nvSpPr>
        <p:spPr>
          <a:xfrm>
            <a:off x="9682938" y="938024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+BMP2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704D09C-D538-CA68-AEDB-8B914E1E7416}"/>
              </a:ext>
            </a:extLst>
          </p:cNvPr>
          <p:cNvSpPr txBox="1"/>
          <p:nvPr/>
        </p:nvSpPr>
        <p:spPr>
          <a:xfrm>
            <a:off x="11326464" y="938024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+BMP2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07F0B49-2E9A-3C66-84C1-625ED4800CAB}"/>
              </a:ext>
            </a:extLst>
          </p:cNvPr>
          <p:cNvSpPr txBox="1"/>
          <p:nvPr/>
        </p:nvSpPr>
        <p:spPr>
          <a:xfrm>
            <a:off x="5915921" y="3675233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+BMP2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3E55545A-6430-AEA1-11CA-3EEC3332B8B2}"/>
              </a:ext>
            </a:extLst>
          </p:cNvPr>
          <p:cNvSpPr txBox="1"/>
          <p:nvPr/>
        </p:nvSpPr>
        <p:spPr>
          <a:xfrm>
            <a:off x="7746982" y="3675233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+BMP2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EED55FB-4EA8-8781-857F-7D34B317F69F}"/>
              </a:ext>
            </a:extLst>
          </p:cNvPr>
          <p:cNvSpPr txBox="1"/>
          <p:nvPr/>
        </p:nvSpPr>
        <p:spPr>
          <a:xfrm>
            <a:off x="9729053" y="3675233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+BMP2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A4EF957-9B8B-4C06-02CE-CBEC26596B90}"/>
              </a:ext>
            </a:extLst>
          </p:cNvPr>
          <p:cNvSpPr txBox="1"/>
          <p:nvPr/>
        </p:nvSpPr>
        <p:spPr>
          <a:xfrm>
            <a:off x="121299" y="1774044"/>
            <a:ext cx="4433270" cy="4394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highlight>
                <a:srgbClr val="FFFF00"/>
              </a:highlight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C801B66-30D7-CB0F-A658-B0AE1DE37011}"/>
              </a:ext>
            </a:extLst>
          </p:cNvPr>
          <p:cNvSpPr txBox="1"/>
          <p:nvPr/>
        </p:nvSpPr>
        <p:spPr>
          <a:xfrm>
            <a:off x="123737" y="2224093"/>
            <a:ext cx="4433270" cy="43943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highlight>
                <a:srgbClr val="FFFF00"/>
              </a:highlight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28BB382-AC32-A80D-FA76-E2E5FB808A2B}"/>
              </a:ext>
            </a:extLst>
          </p:cNvPr>
          <p:cNvSpPr txBox="1"/>
          <p:nvPr/>
        </p:nvSpPr>
        <p:spPr>
          <a:xfrm>
            <a:off x="5379407" y="938024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-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74B25BB-5D57-A247-53CC-426922A955B2}"/>
              </a:ext>
            </a:extLst>
          </p:cNvPr>
          <p:cNvSpPr txBox="1"/>
          <p:nvPr/>
        </p:nvSpPr>
        <p:spPr>
          <a:xfrm>
            <a:off x="7141531" y="938024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-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324B0B0-791C-F62F-9052-4A5EDEAA6715}"/>
              </a:ext>
            </a:extLst>
          </p:cNvPr>
          <p:cNvSpPr txBox="1"/>
          <p:nvPr/>
        </p:nvSpPr>
        <p:spPr>
          <a:xfrm>
            <a:off x="9123342" y="938024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-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6085C88-300F-A406-C7E6-F0D01E0D6A69}"/>
              </a:ext>
            </a:extLst>
          </p:cNvPr>
          <p:cNvSpPr txBox="1"/>
          <p:nvPr/>
        </p:nvSpPr>
        <p:spPr>
          <a:xfrm>
            <a:off x="10809825" y="938024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-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B45D15F-7018-7C83-7D6B-84D97E4F7F05}"/>
              </a:ext>
            </a:extLst>
          </p:cNvPr>
          <p:cNvSpPr txBox="1"/>
          <p:nvPr/>
        </p:nvSpPr>
        <p:spPr>
          <a:xfrm>
            <a:off x="5345092" y="3675233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-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6E3295F-24AD-E81E-E7F8-6C489A866BB4}"/>
              </a:ext>
            </a:extLst>
          </p:cNvPr>
          <p:cNvSpPr txBox="1"/>
          <p:nvPr/>
        </p:nvSpPr>
        <p:spPr>
          <a:xfrm>
            <a:off x="7160493" y="3675233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-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A294A24-59B5-00F4-D66B-DC0F59FD21E3}"/>
              </a:ext>
            </a:extLst>
          </p:cNvPr>
          <p:cNvSpPr txBox="1"/>
          <p:nvPr/>
        </p:nvSpPr>
        <p:spPr>
          <a:xfrm>
            <a:off x="9142564" y="3675233"/>
            <a:ext cx="673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781607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186FBE1-FABA-9CEC-54C1-0679510724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4819522"/>
              </p:ext>
            </p:extLst>
          </p:nvPr>
        </p:nvGraphicFramePr>
        <p:xfrm>
          <a:off x="335280" y="675201"/>
          <a:ext cx="11528699" cy="5631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003">
                  <a:extLst>
                    <a:ext uri="{9D8B030D-6E8A-4147-A177-3AD203B41FA5}">
                      <a16:colId xmlns:a16="http://schemas.microsoft.com/office/drawing/2014/main" val="3768909183"/>
                    </a:ext>
                  </a:extLst>
                </a:gridCol>
                <a:gridCol w="4736759">
                  <a:extLst>
                    <a:ext uri="{9D8B030D-6E8A-4147-A177-3AD203B41FA5}">
                      <a16:colId xmlns:a16="http://schemas.microsoft.com/office/drawing/2014/main" val="3316569769"/>
                    </a:ext>
                  </a:extLst>
                </a:gridCol>
                <a:gridCol w="5543937">
                  <a:extLst>
                    <a:ext uri="{9D8B030D-6E8A-4147-A177-3AD203B41FA5}">
                      <a16:colId xmlns:a16="http://schemas.microsoft.com/office/drawing/2014/main" val="1984550940"/>
                    </a:ext>
                  </a:extLst>
                </a:gridCol>
              </a:tblGrid>
              <a:tr h="349350">
                <a:tc>
                  <a:txBody>
                    <a:bodyPr/>
                    <a:lstStyle/>
                    <a:p>
                      <a:r>
                        <a:rPr lang="en-US" sz="1800" dirty="0"/>
                        <a:t>Gene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Implicated</a:t>
                      </a:r>
                      <a:r>
                        <a:rPr lang="en-US" sz="1800" baseline="0" dirty="0"/>
                        <a:t> gene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Key Characteristics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698686"/>
                  </a:ext>
                </a:extLst>
              </a:tr>
              <a:tr h="611362">
                <a:tc>
                  <a:txBody>
                    <a:bodyPr/>
                    <a:lstStyle/>
                    <a:p>
                      <a:r>
                        <a:rPr lang="en-US" sz="1800" i="1" dirty="0"/>
                        <a:t>ING3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dirty="0"/>
                        <a:t>Inhibitor of Growth Family Member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can inhibit cell growth and induce apoptosis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contains PHD-finger motif (chromatin remodeling)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477022"/>
                  </a:ext>
                </a:extLst>
              </a:tr>
              <a:tr h="611362">
                <a:tc>
                  <a:txBody>
                    <a:bodyPr/>
                    <a:lstStyle/>
                    <a:p>
                      <a:r>
                        <a:rPr lang="en-US" sz="1800" i="1" dirty="0"/>
                        <a:t>EPDR1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dirty="0" err="1"/>
                        <a:t>Ependymin</a:t>
                      </a:r>
                      <a:r>
                        <a:rPr lang="en-US" sz="1800" i="0" dirty="0"/>
                        <a:t> Related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type II transmembrane protein supposed to play a role in calcium-dependent cell adhesion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5073552"/>
                  </a:ext>
                </a:extLst>
              </a:tr>
              <a:tr h="611362">
                <a:tc>
                  <a:txBody>
                    <a:bodyPr/>
                    <a:lstStyle/>
                    <a:p>
                      <a:r>
                        <a:rPr lang="en-US" i="1" dirty="0"/>
                        <a:t>MIR199A2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0" dirty="0"/>
                        <a:t>miR-199a-5p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micro-RNA that affects proteins involved in cell proliferation, invasion and stem cell differentiation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5396550"/>
                  </a:ext>
                </a:extLst>
              </a:tr>
              <a:tr h="611362">
                <a:tc>
                  <a:txBody>
                    <a:bodyPr/>
                    <a:lstStyle/>
                    <a:p>
                      <a:r>
                        <a:rPr lang="en-US" sz="1800" i="1" dirty="0"/>
                        <a:t>NAA50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dirty="0"/>
                        <a:t>N-Alpha-Acetyltransferase 50, </a:t>
                      </a:r>
                      <a:r>
                        <a:rPr lang="en-US" sz="1800" i="0" dirty="0" err="1"/>
                        <a:t>NatE</a:t>
                      </a:r>
                      <a:r>
                        <a:rPr lang="en-US" sz="1800" i="0" dirty="0"/>
                        <a:t> Catalytic subunit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enables H4 histone acetyltransferase activity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establishment of mitotic sister chromatid cohesion</a:t>
                      </a:r>
                      <a:endParaRPr lang="en-US" sz="18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303198"/>
                  </a:ext>
                </a:extLst>
              </a:tr>
              <a:tr h="611362">
                <a:tc>
                  <a:txBody>
                    <a:bodyPr/>
                    <a:lstStyle/>
                    <a:p>
                      <a:r>
                        <a:rPr lang="en-US" sz="1800" i="1" dirty="0"/>
                        <a:t>PRPF38A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dirty="0"/>
                        <a:t>Pre-MRNA </a:t>
                      </a:r>
                      <a:r>
                        <a:rPr lang="en-US" sz="1800" i="0" dirty="0" err="1"/>
                        <a:t>Procesing</a:t>
                      </a:r>
                      <a:r>
                        <a:rPr lang="en-US" sz="1800" i="0" dirty="0"/>
                        <a:t> Factor 38A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enables RNA binding activity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Involved in mRNA splicing via </a:t>
                      </a:r>
                      <a:r>
                        <a:rPr lang="en-US" sz="1800" i="0" dirty="0" err="1"/>
                        <a:t>splicesome</a:t>
                      </a:r>
                      <a:endParaRPr lang="en-US" sz="18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105579"/>
                  </a:ext>
                </a:extLst>
              </a:tr>
              <a:tr h="876142">
                <a:tc>
                  <a:txBody>
                    <a:bodyPr/>
                    <a:lstStyle/>
                    <a:p>
                      <a:r>
                        <a:rPr lang="en-US" sz="1800" i="1" dirty="0"/>
                        <a:t>KARS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dirty="0" err="1"/>
                        <a:t>Lysyl</a:t>
                      </a:r>
                      <a:r>
                        <a:rPr lang="en-US" sz="1800" i="0" dirty="0"/>
                        <a:t>-TRNA Synthetase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homodimer localized to the cytoplasm which belongs to the class II family of tRNA synthetase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660469"/>
                  </a:ext>
                </a:extLst>
              </a:tr>
              <a:tr h="1135387">
                <a:tc>
                  <a:txBody>
                    <a:bodyPr/>
                    <a:lstStyle/>
                    <a:p>
                      <a:r>
                        <a:rPr lang="en-US" sz="1800" i="1" dirty="0"/>
                        <a:t>TEAD4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0" dirty="0"/>
                        <a:t>TEA Domain Transcription Factor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TEA/ATTS DNA-binding domain containing transcription factors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800" i="0" dirty="0"/>
                        <a:t>Binds to M-CAT regulatory element of muscle-specific gene promoters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0040413"/>
                  </a:ext>
                </a:extLst>
              </a:tr>
            </a:tbl>
          </a:graphicData>
        </a:graphic>
      </p:graphicFrame>
      <p:sp>
        <p:nvSpPr>
          <p:cNvPr id="6" name="Text Box 202">
            <a:extLst>
              <a:ext uri="{FF2B5EF4-FFF2-40B4-BE49-F238E27FC236}">
                <a16:creationId xmlns:a16="http://schemas.microsoft.com/office/drawing/2014/main" id="{8740109E-5CEF-92DB-B0D4-79142E90D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9994"/>
            <a:ext cx="1186397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>
            <a:lvl1pPr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Causal effector genes show diverse annotated roles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F637CD-FE95-C7B6-422D-16FA2E949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33792" y="5879553"/>
            <a:ext cx="1158208" cy="97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525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3529</TotalTime>
  <Words>3052</Words>
  <Application>Microsoft Office PowerPoint</Application>
  <PresentationFormat>Widescreen</PresentationFormat>
  <Paragraphs>821</Paragraphs>
  <Slides>57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69" baseType="lpstr">
      <vt:lpstr>Arial</vt:lpstr>
      <vt:lpstr>Arial Unicode MS</vt:lpstr>
      <vt:lpstr>Calibri</vt:lpstr>
      <vt:lpstr>Calibri Light</vt:lpstr>
      <vt:lpstr>Courier New</vt:lpstr>
      <vt:lpstr>NewCenturySchlbk-Italic</vt:lpstr>
      <vt:lpstr>NewCenturySchlbk-Roman</vt:lpstr>
      <vt:lpstr>Times New Roman</vt:lpstr>
      <vt:lpstr>Universal-GreekwithMathPi</vt:lpstr>
      <vt:lpstr>Office Theme</vt:lpstr>
      <vt:lpstr>Prism 8</vt:lpstr>
      <vt:lpstr>GraphPad Prism 8 Project</vt:lpstr>
      <vt:lpstr>Yadav Wagley, Ph.D Research Investigator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from Part 1</vt:lpstr>
      <vt:lpstr>Elucidating the role of DNM3 locus during human osteoblast differentiation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from Part 2</vt:lpstr>
      <vt:lpstr>PowerPoint Presentation</vt:lpstr>
    </vt:vector>
  </TitlesOfParts>
  <Company>Michigan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Yadav Wagley, Ph.D Research Investigator</dc:title>
  <dc:creator>Wagley, Yadav</dc:creator>
  <cp:lastModifiedBy>Wagley, Yadav</cp:lastModifiedBy>
  <cp:revision>55</cp:revision>
  <dcterms:created xsi:type="dcterms:W3CDTF">2022-10-19T20:22:58Z</dcterms:created>
  <dcterms:modified xsi:type="dcterms:W3CDTF">2022-10-31T03:08:51Z</dcterms:modified>
</cp:coreProperties>
</file>