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5" r:id="rId1"/>
    <p:sldMasterId id="2147483676" r:id="rId2"/>
  </p:sldMasterIdLst>
  <p:notesMasterIdLst>
    <p:notesMasterId r:id="rId7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3" r:id="rId69"/>
    <p:sldId id="324" r:id="rId70"/>
    <p:sldId id="325" r:id="rId71"/>
    <p:sldId id="326" r:id="rId72"/>
    <p:sldId id="327" r:id="rId73"/>
    <p:sldId id="328" r:id="rId74"/>
  </p:sldIdLst>
  <p:sldSz cx="9144000" cy="6858000" type="screen4x3"/>
  <p:notesSz cx="6858000" cy="9144000"/>
  <p:embeddedFontLst>
    <p:embeddedFont>
      <p:font typeface="Calibri" panose="020F0502020204030204" pitchFamily="34" charset="0"/>
      <p:regular r:id="rId76"/>
      <p:bold r:id="rId77"/>
      <p:italic r:id="rId78"/>
      <p:boldItalic r:id="rId79"/>
    </p:embeddedFont>
    <p:embeddedFont>
      <p:font typeface="Roboto"/>
      <p:regular r:id="rId80"/>
      <p:bold r:id="rId81"/>
      <p:italic r:id="rId82"/>
      <p:boldItalic r:id="rId83"/>
    </p:embeddedFont>
    <p:embeddedFont>
      <p:font typeface="Times" panose="02020603050405020304" pitchFamily="18" charset="0"/>
      <p:regular r:id="rId84"/>
      <p:bold r:id="rId85"/>
      <p:italic r:id="rId86"/>
      <p:boldItalic r:id="rId8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078" autoAdjust="0"/>
  </p:normalViewPr>
  <p:slideViewPr>
    <p:cSldViewPr snapToGrid="0">
      <p:cViewPr varScale="1">
        <p:scale>
          <a:sx n="83" d="100"/>
          <a:sy n="83" d="100"/>
        </p:scale>
        <p:origin x="25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9.fntdata"/><Relationship Id="rId89"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font" Target="fonts/font4.fntdata"/><Relationship Id="rId5" Type="http://schemas.openxmlformats.org/officeDocument/2006/relationships/slide" Target="slides/slide3.xml"/><Relationship Id="rId90" Type="http://schemas.openxmlformats.org/officeDocument/2006/relationships/theme" Target="theme/theme1.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font" Target="fonts/font2.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font" Target="fonts/font5.fntdata"/><Relationship Id="rId85" Type="http://schemas.openxmlformats.org/officeDocument/2006/relationships/font" Target="fonts/font10.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83" Type="http://schemas.openxmlformats.org/officeDocument/2006/relationships/font" Target="fonts/font8.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fntdata"/><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2.fntdata"/><Relationship Id="rId61" Type="http://schemas.openxmlformats.org/officeDocument/2006/relationships/slide" Target="slides/slide59.xml"/><Relationship Id="rId82" Type="http://schemas.openxmlformats.org/officeDocument/2006/relationships/font" Target="fonts/font7.fntdata"/><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oclc.org/content/dam/research/activities/trustedrep/repositories.pdf"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coretrustseal.org/"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slideshare.net/pebourne/data-science-bd2k-update-for-nih"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flic.kr/p/8RVLek"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oclc.org/content/dam/research/activities/trustedrep/repositories.pdf"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88345a8c2d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0" indent="0" algn="l" rtl="0">
              <a:lnSpc>
                <a:spcPct val="115000"/>
              </a:lnSpc>
              <a:spcBef>
                <a:spcPts val="0"/>
              </a:spcBef>
              <a:spcAft>
                <a:spcPts val="0"/>
              </a:spcAft>
              <a:buClr>
                <a:schemeClr val="dk1"/>
              </a:buClr>
              <a:buSzPts val="1100"/>
              <a:buFont typeface="Arial"/>
              <a:buNone/>
            </a:pPr>
            <a:r>
              <a:rPr lang="en">
                <a:solidFill>
                  <a:schemeClr val="dk1"/>
                </a:solidFill>
              </a:rPr>
              <a:t>Did you know there are international standards and guidelines that provide blueprints for building and maintaining a </a:t>
            </a:r>
            <a:r>
              <a:rPr lang="en" u="sng">
                <a:solidFill>
                  <a:srgbClr val="1155CC"/>
                </a:solidFill>
                <a:hlinkClick r:id="rId3">
                  <a:extLst>
                    <a:ext uri="{A12FA001-AC4F-418D-AE19-62706E023703}">
                      <ahyp:hlinkClr xmlns:ahyp="http://schemas.microsoft.com/office/drawing/2018/hyperlinkcolor" val="tx"/>
                    </a:ext>
                  </a:extLst>
                </a:hlinkClick>
              </a:rPr>
              <a:t>trusted digital repository</a:t>
            </a:r>
            <a:r>
              <a:rPr lang="en">
                <a:solidFill>
                  <a:schemeClr val="dk1"/>
                </a:solidFill>
              </a:rPr>
              <a:t> -- i.e., a repository “whose mission is to provide reliable, long-term access to managed digital resources to its designated community, now and in the future?” </a:t>
            </a:r>
            <a:endParaRPr>
              <a:solidFill>
                <a:schemeClr val="dk1"/>
              </a:solidFill>
            </a:endParaRPr>
          </a:p>
          <a:p>
            <a:pPr marL="914400" lvl="0" indent="0" algn="l" rtl="0">
              <a:lnSpc>
                <a:spcPct val="115000"/>
              </a:lnSpc>
              <a:spcBef>
                <a:spcPts val="0"/>
              </a:spcBef>
              <a:spcAft>
                <a:spcPts val="0"/>
              </a:spcAft>
              <a:buClr>
                <a:schemeClr val="dk1"/>
              </a:buClr>
              <a:buSzPts val="1100"/>
              <a:buFont typeface="Arial"/>
              <a:buNone/>
            </a:pPr>
            <a:endParaRPr>
              <a:solidFill>
                <a:schemeClr val="dk1"/>
              </a:solidFill>
            </a:endParaRPr>
          </a:p>
          <a:p>
            <a:pPr marL="914400" lvl="0" indent="0" algn="l" rtl="0">
              <a:lnSpc>
                <a:spcPct val="115000"/>
              </a:lnSpc>
              <a:spcBef>
                <a:spcPts val="0"/>
              </a:spcBef>
              <a:spcAft>
                <a:spcPts val="0"/>
              </a:spcAft>
              <a:buClr>
                <a:schemeClr val="dk1"/>
              </a:buClr>
              <a:buSzPts val="1100"/>
              <a:buFont typeface="Arial"/>
              <a:buNone/>
            </a:pPr>
            <a:r>
              <a:rPr lang="en">
                <a:solidFill>
                  <a:schemeClr val="dk1"/>
                </a:solidFill>
              </a:rPr>
              <a:t>Since 2006, ICPSR has measured itself against these standards for digital repositories, including most recently becoming </a:t>
            </a:r>
            <a:r>
              <a:rPr lang="en" u="sng">
                <a:solidFill>
                  <a:srgbClr val="1155CC"/>
                </a:solidFill>
                <a:hlinkClick r:id="rId4">
                  <a:extLst>
                    <a:ext uri="{A12FA001-AC4F-418D-AE19-62706E023703}">
                      <ahyp:hlinkClr xmlns:ahyp="http://schemas.microsoft.com/office/drawing/2018/hyperlinkcolor" val="tx"/>
                    </a:ext>
                  </a:extLst>
                </a:hlinkClick>
              </a:rPr>
              <a:t>CoreTrustSeal</a:t>
            </a:r>
            <a:r>
              <a:rPr lang="en">
                <a:solidFill>
                  <a:schemeClr val="dk1"/>
                </a:solidFill>
              </a:rPr>
              <a:t> certified. Come learn about:</a:t>
            </a:r>
            <a:endParaRPr>
              <a:solidFill>
                <a:schemeClr val="dk1"/>
              </a:solidFill>
            </a:endParaRPr>
          </a:p>
          <a:p>
            <a:pPr marL="1371600" lvl="0" indent="-298450" algn="l" rtl="0">
              <a:lnSpc>
                <a:spcPct val="115000"/>
              </a:lnSpc>
              <a:spcBef>
                <a:spcPts val="0"/>
              </a:spcBef>
              <a:spcAft>
                <a:spcPts val="0"/>
              </a:spcAft>
              <a:buClr>
                <a:schemeClr val="dk1"/>
              </a:buClr>
              <a:buSzPts val="1100"/>
              <a:buChar char="●"/>
            </a:pPr>
            <a:r>
              <a:rPr lang="en">
                <a:solidFill>
                  <a:schemeClr val="dk1"/>
                </a:solidFill>
              </a:rPr>
              <a:t>What are the standards, and where can you find them?</a:t>
            </a:r>
            <a:endParaRPr>
              <a:solidFill>
                <a:schemeClr val="dk1"/>
              </a:solidFill>
            </a:endParaRPr>
          </a:p>
          <a:p>
            <a:pPr marL="1371600" lvl="0" indent="-298450" algn="l" rtl="0">
              <a:lnSpc>
                <a:spcPct val="115000"/>
              </a:lnSpc>
              <a:spcBef>
                <a:spcPts val="0"/>
              </a:spcBef>
              <a:spcAft>
                <a:spcPts val="0"/>
              </a:spcAft>
              <a:buClr>
                <a:schemeClr val="dk1"/>
              </a:buClr>
              <a:buSzPts val="1100"/>
              <a:buChar char="●"/>
            </a:pPr>
            <a:r>
              <a:rPr lang="en">
                <a:solidFill>
                  <a:schemeClr val="dk1"/>
                </a:solidFill>
              </a:rPr>
              <a:t>How following these standards benefits staff and funders, especially when ICPSR is building new infrastructure and workflows?</a:t>
            </a:r>
            <a:endParaRPr>
              <a:solidFill>
                <a:schemeClr val="dk1"/>
              </a:solidFill>
            </a:endParaRPr>
          </a:p>
          <a:p>
            <a:pPr marL="1371600" lvl="0" indent="-298450" algn="l" rtl="0">
              <a:lnSpc>
                <a:spcPct val="115000"/>
              </a:lnSpc>
              <a:spcBef>
                <a:spcPts val="0"/>
              </a:spcBef>
              <a:spcAft>
                <a:spcPts val="0"/>
              </a:spcAft>
              <a:buClr>
                <a:schemeClr val="dk1"/>
              </a:buClr>
              <a:buSzPts val="1100"/>
              <a:buChar char="●"/>
            </a:pPr>
            <a:r>
              <a:rPr lang="en">
                <a:solidFill>
                  <a:schemeClr val="dk1"/>
                </a:solidFill>
              </a:rPr>
              <a:t>In what ways does ICPSR comply with these standards?</a:t>
            </a:r>
            <a:endParaRPr>
              <a:solidFill>
                <a:schemeClr val="dk1"/>
              </a:solidFill>
            </a:endParaRPr>
          </a:p>
          <a:p>
            <a:pPr marL="1371600" lvl="0" indent="-298450" algn="l" rtl="0">
              <a:lnSpc>
                <a:spcPct val="115000"/>
              </a:lnSpc>
              <a:spcBef>
                <a:spcPts val="0"/>
              </a:spcBef>
              <a:spcAft>
                <a:spcPts val="0"/>
              </a:spcAft>
              <a:buClr>
                <a:schemeClr val="dk1"/>
              </a:buClr>
              <a:buSzPts val="1100"/>
              <a:buChar char="●"/>
            </a:pPr>
            <a:r>
              <a:rPr lang="en">
                <a:solidFill>
                  <a:schemeClr val="dk1"/>
                </a:solidFill>
              </a:rPr>
              <a:t>What more can ICPSR do to better adhere to these standards?. </a:t>
            </a:r>
            <a:endParaRPr/>
          </a:p>
        </p:txBody>
      </p:sp>
      <p:sp>
        <p:nvSpPr>
          <p:cNvPr id="151" name="Google Shape;151;g88345a8c2d_0_1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ed94ba4891_0_106: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ed94ba4891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ed94ba4891_0_137: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ed94ba4891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are we holding these deep dive Webinars?  A couple main reasons that are underscored by this quote from the recent ICPSR Weekly Announcements: 1) ICPSR has increased in staff size by 50% in just the last 18 months.  That’s not counting the new staff added in the 3-5 years before the pandemic.  We have lots of new people not familiar with digital repository practices.  2) ICPSR is developing new processes and technologies, including for what looks like will be a huge infrastructure project.  It’s important we follow good practices when updating or building new infrastructure.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e3ab9cbe67_0_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e3ab9cbe6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The goal of the Metadata &amp; Preservation unit is to set and enforce standards and manage unique products that increase data discovery and reuse -- both now and into the future.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While we’ll use these deep dives to discuss the details of our work, for instance metadata review or Bibliography additions, we also want to use these Webinars to discuss metadata and preservation more generally.</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t>Everyone -- and I mean everyone -- at ICPSR is involved in activities to make our data discoverable and re-usable.  This spans from the project managers and curators who are intricately involved with enhancing and describing our data collections, to CNS and Product Owners maintaining and building infrastructure, to BCD, Administration, and Marketing &amp; Communications ensuring we have necessary funding and support to keep our repository operating.  Having an informed staff ensures we continue to produce high quality products.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ed94ba4891_0_13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ed94ba4891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Future deep dives include….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ed94ba4891_0_11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ed94ba4891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Outcomes for this presentation about Building and Maintaining a Trusted Digital Repository.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ed94ba4891_0_15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ed94ba4891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f079f9f831_0_32:notes"/>
          <p:cNvSpPr txBox="1">
            <a:spLocks noGrp="1"/>
          </p:cNvSpPr>
          <p:nvPr>
            <p:ph type="body" idx="1"/>
          </p:nvPr>
        </p:nvSpPr>
        <p:spPr>
          <a:xfrm>
            <a:off x="685800" y="4343400"/>
            <a:ext cx="5486400" cy="4114800"/>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r>
              <a:rPr lang="en"/>
              <a:t>Digital content can be much more fragile.</a:t>
            </a:r>
            <a:endParaRPr/>
          </a:p>
        </p:txBody>
      </p:sp>
      <p:sp>
        <p:nvSpPr>
          <p:cNvPr id="191" name="Google Shape;191;gf079f9f831_0_32:notes"/>
          <p:cNvSpPr>
            <a:spLocks noGrp="1" noRot="1" noChangeAspect="1"/>
          </p:cNvSpPr>
          <p:nvPr>
            <p:ph type="sldImg" idx="2"/>
          </p:nvPr>
        </p:nvSpPr>
        <p:spPr>
          <a:xfrm>
            <a:off x="1150274" y="686426"/>
            <a:ext cx="455745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f079f9f831_0_0:notes"/>
          <p:cNvSpPr>
            <a:spLocks noGrp="1" noRot="1" noChangeAspect="1"/>
          </p:cNvSpPr>
          <p:nvPr>
            <p:ph type="sldImg" idx="2"/>
          </p:nvPr>
        </p:nvSpPr>
        <p:spPr>
          <a:xfrm>
            <a:off x="1150274" y="686426"/>
            <a:ext cx="4557453"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6" name="Google Shape;196;gf079f9f831_0_0:notes"/>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lvl="0" indent="0" algn="l" rtl="0">
              <a:spcBef>
                <a:spcPts val="0"/>
              </a:spcBef>
              <a:spcAft>
                <a:spcPts val="0"/>
              </a:spcAft>
              <a:buNone/>
            </a:pPr>
            <a:r>
              <a:rPr lang="en" sz="1400"/>
              <a:t>Whereas physical materials are incredibly durable, like this cuneiform tablet that is many hundreds of years old.</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a:t>Photo: CC BY 2.0 DEED</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sz="1400"/>
          </a:p>
        </p:txBody>
      </p:sp>
      <p:sp>
        <p:nvSpPr>
          <p:cNvPr id="197" name="Google Shape;197;gf079f9f831_0_0:notes"/>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Calibri"/>
                <a:ea typeface="Calibri"/>
                <a:cs typeface="Calibri"/>
                <a:sym typeface="Calibri"/>
              </a:rPr>
              <a:t>9</a:t>
            </a:fld>
            <a:endParaRPr sz="120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f079f9f831_0_20:notes"/>
          <p:cNvSpPr>
            <a:spLocks noGrp="1" noRot="1" noChangeAspect="1"/>
          </p:cNvSpPr>
          <p:nvPr>
            <p:ph type="sldImg" idx="2"/>
          </p:nvPr>
        </p:nvSpPr>
        <p:spPr>
          <a:xfrm>
            <a:off x="1150274" y="686426"/>
            <a:ext cx="4557453"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3" name="Google Shape;203;gf079f9f831_0_20:notes"/>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lvl="0" indent="0" algn="l" rtl="0">
              <a:spcBef>
                <a:spcPts val="0"/>
              </a:spcBef>
              <a:spcAft>
                <a:spcPts val="0"/>
              </a:spcAft>
              <a:buNone/>
            </a:pPr>
            <a:r>
              <a:rPr lang="en" sz="1400"/>
              <a:t>Or this vellum page that can last for hundreds of years without much intervention.</a:t>
            </a:r>
            <a:endParaRPr sz="1400"/>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t>Photo: CC BY-NC-SA 2.0 DEED</a:t>
            </a:r>
            <a:endParaRPr/>
          </a:p>
          <a:p>
            <a:pPr marL="0" lvl="0" indent="0" algn="l" rtl="0">
              <a:spcBef>
                <a:spcPts val="0"/>
              </a:spcBef>
              <a:spcAft>
                <a:spcPts val="0"/>
              </a:spcAft>
              <a:buNone/>
            </a:pPr>
            <a:endParaRPr sz="1400"/>
          </a:p>
        </p:txBody>
      </p:sp>
      <p:sp>
        <p:nvSpPr>
          <p:cNvPr id="204" name="Google Shape;204;gf079f9f831_0_20:notes"/>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Calibri"/>
                <a:ea typeface="Calibri"/>
                <a:cs typeface="Calibri"/>
                <a:sym typeface="Calibri"/>
              </a:rPr>
              <a:t>10</a:t>
            </a:fld>
            <a:endParaRPr sz="1200">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ed94ba4891_0_199: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ed94ba4891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 even the cheap paper we use today will last for decades.  You pretty much only need to keep it dry.  Otherwise, just stick it in a box and forget about it!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f079f9f831_0_65:notes"/>
          <p:cNvSpPr>
            <a:spLocks noGrp="1" noRot="1" noChangeAspect="1"/>
          </p:cNvSpPr>
          <p:nvPr>
            <p:ph type="sldImg" idx="2"/>
          </p:nvPr>
        </p:nvSpPr>
        <p:spPr>
          <a:xfrm>
            <a:off x="1150274" y="686426"/>
            <a:ext cx="4557453"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6" name="Google Shape;216;gf079f9f831_0_65:notes"/>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lvl="0" indent="0" algn="l" rtl="0">
              <a:spcBef>
                <a:spcPts val="0"/>
              </a:spcBef>
              <a:spcAft>
                <a:spcPts val="0"/>
              </a:spcAft>
              <a:buNone/>
            </a:pPr>
            <a:r>
              <a:rPr lang="en" sz="1400"/>
              <a:t>Bits rot or the physical media deteriorate or fail.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This is a variant of what's called "CD rot," Youket explains. In this case. it's what's called "bronzing." The outer coating of the CD erodes, leaving a silver layer exposed. And when you leave silver exposed, it tarnishes.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"Everyone always wants to know the answer to the same question, 'How long do CDs last? What's the average age?' " Youket says. But "there is no average, because there is no average disc.“</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These days, the Library of Congress is starting to archive material on servers, which France acknowledges could pose an entirely different set of still-unknown problems in the future.</a:t>
            </a:r>
            <a:endParaRPr sz="1400"/>
          </a:p>
        </p:txBody>
      </p:sp>
      <p:sp>
        <p:nvSpPr>
          <p:cNvPr id="217" name="Google Shape;217;gf079f9f831_0_65:notes"/>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Calibri"/>
                <a:ea typeface="Calibri"/>
                <a:cs typeface="Calibri"/>
                <a:sym typeface="Calibri"/>
              </a:rPr>
              <a:t>12</a:t>
            </a:fld>
            <a:endParaRPr sz="120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f079f9f831_0_79:notes"/>
          <p:cNvSpPr>
            <a:spLocks noGrp="1" noRot="1" noChangeAspect="1"/>
          </p:cNvSpPr>
          <p:nvPr>
            <p:ph type="sldImg" idx="2"/>
          </p:nvPr>
        </p:nvSpPr>
        <p:spPr>
          <a:xfrm>
            <a:off x="1150274" y="686426"/>
            <a:ext cx="4557453"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5" name="Google Shape;225;gf079f9f831_0_79:notes"/>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lvl="0" indent="0" algn="l" rtl="0">
              <a:spcBef>
                <a:spcPts val="0"/>
              </a:spcBef>
              <a:spcAft>
                <a:spcPts val="0"/>
              </a:spcAft>
              <a:buNone/>
            </a:pPr>
            <a:r>
              <a:rPr lang="en" sz="1400"/>
              <a:t>Formats change.  These are data in old EBCDIC format.</a:t>
            </a:r>
            <a:endParaRPr sz="1400"/>
          </a:p>
        </p:txBody>
      </p:sp>
      <p:sp>
        <p:nvSpPr>
          <p:cNvPr id="226" name="Google Shape;226;gf079f9f831_0_79:notes"/>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Calibri"/>
                <a:ea typeface="Calibri"/>
                <a:cs typeface="Calibri"/>
                <a:sym typeface="Calibri"/>
              </a:rPr>
              <a:t>13</a:t>
            </a:fld>
            <a:endParaRPr sz="120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f079f9f831_0_97:notes"/>
          <p:cNvSpPr>
            <a:spLocks noGrp="1" noRot="1" noChangeAspect="1"/>
          </p:cNvSpPr>
          <p:nvPr>
            <p:ph type="sldImg" idx="2"/>
          </p:nvPr>
        </p:nvSpPr>
        <p:spPr>
          <a:xfrm>
            <a:off x="1150274" y="686426"/>
            <a:ext cx="4557453"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1" name="Google Shape;231;gf079f9f831_0_97:notes"/>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lvl="0" indent="0" algn="l" rtl="0">
              <a:spcBef>
                <a:spcPts val="0"/>
              </a:spcBef>
              <a:spcAft>
                <a:spcPts val="0"/>
              </a:spcAft>
              <a:buNone/>
            </a:pPr>
            <a:r>
              <a:rPr lang="en" sz="1400"/>
              <a:t>Services crash...</a:t>
            </a:r>
            <a:endParaRPr sz="1400"/>
          </a:p>
        </p:txBody>
      </p:sp>
      <p:sp>
        <p:nvSpPr>
          <p:cNvPr id="232" name="Google Shape;232;gf079f9f831_0_97:notes"/>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Calibri"/>
                <a:ea typeface="Calibri"/>
                <a:cs typeface="Calibri"/>
                <a:sym typeface="Calibri"/>
              </a:rPr>
              <a:t>14</a:t>
            </a:fld>
            <a:endParaRPr sz="1200">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f079f9f831_0_103:notes"/>
          <p:cNvSpPr>
            <a:spLocks noGrp="1" noRot="1" noChangeAspect="1"/>
          </p:cNvSpPr>
          <p:nvPr>
            <p:ph type="sldImg" idx="2"/>
          </p:nvPr>
        </p:nvSpPr>
        <p:spPr>
          <a:xfrm>
            <a:off x="1150274" y="686426"/>
            <a:ext cx="4557453"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8" name="Google Shape;238;gf079f9f831_0_103:notes"/>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lvl="0" indent="0" algn="l" rtl="0">
              <a:spcBef>
                <a:spcPts val="0"/>
              </a:spcBef>
              <a:spcAft>
                <a:spcPts val="0"/>
              </a:spcAft>
              <a:buNone/>
            </a:pPr>
            <a:r>
              <a:rPr lang="en" sz="1400"/>
              <a:t>...are hacked...</a:t>
            </a:r>
            <a:endParaRPr sz="1400"/>
          </a:p>
        </p:txBody>
      </p:sp>
      <p:sp>
        <p:nvSpPr>
          <p:cNvPr id="239" name="Google Shape;239;gf079f9f831_0_103:notes"/>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Calibri"/>
                <a:ea typeface="Calibri"/>
                <a:cs typeface="Calibri"/>
                <a:sym typeface="Calibri"/>
              </a:rPr>
              <a:t>15</a:t>
            </a:fld>
            <a:endParaRPr sz="1200">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f079f9f831_0_90:notes"/>
          <p:cNvSpPr txBox="1">
            <a:spLocks noGrp="1"/>
          </p:cNvSpPr>
          <p:nvPr>
            <p:ph type="body" idx="1"/>
          </p:nvPr>
        </p:nvSpPr>
        <p:spPr>
          <a:xfrm>
            <a:off x="685800" y="4343400"/>
            <a:ext cx="5486400" cy="4114800"/>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r>
              <a:rPr lang="en"/>
              <a:t>...go out of business (like many of Google’s services) or fail.</a:t>
            </a:r>
            <a:endParaRPr/>
          </a:p>
        </p:txBody>
      </p:sp>
      <p:sp>
        <p:nvSpPr>
          <p:cNvPr id="245" name="Google Shape;245;gf079f9f831_0_90:notes"/>
          <p:cNvSpPr>
            <a:spLocks noGrp="1" noRot="1" noChangeAspect="1"/>
          </p:cNvSpPr>
          <p:nvPr>
            <p:ph type="sldImg" idx="2"/>
          </p:nvPr>
        </p:nvSpPr>
        <p:spPr>
          <a:xfrm>
            <a:off x="1150274" y="686426"/>
            <a:ext cx="455745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f079f9f831_0_115:notes"/>
          <p:cNvSpPr txBox="1">
            <a:spLocks noGrp="1"/>
          </p:cNvSpPr>
          <p:nvPr>
            <p:ph type="body" idx="1"/>
          </p:nvPr>
        </p:nvSpPr>
        <p:spPr>
          <a:xfrm>
            <a:off x="685800" y="4343400"/>
            <a:ext cx="5486400" cy="4114800"/>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r>
              <a:rPr lang="en"/>
              <a:t>And there’s always bugs and human error to blame.</a:t>
            </a:r>
            <a:endParaRPr/>
          </a:p>
        </p:txBody>
      </p:sp>
      <p:sp>
        <p:nvSpPr>
          <p:cNvPr id="250" name="Google Shape;250;gf079f9f831_0_115:notes"/>
          <p:cNvSpPr>
            <a:spLocks noGrp="1" noRot="1" noChangeAspect="1"/>
          </p:cNvSpPr>
          <p:nvPr>
            <p:ph type="sldImg" idx="2"/>
          </p:nvPr>
        </p:nvSpPr>
        <p:spPr>
          <a:xfrm>
            <a:off x="1150274" y="686426"/>
            <a:ext cx="455745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f079f9f831_0_141:notes"/>
          <p:cNvSpPr>
            <a:spLocks noGrp="1" noRot="1" noChangeAspect="1"/>
          </p:cNvSpPr>
          <p:nvPr>
            <p:ph type="sldImg" idx="2"/>
          </p:nvPr>
        </p:nvSpPr>
        <p:spPr>
          <a:xfrm>
            <a:off x="1150274" y="686426"/>
            <a:ext cx="4557453"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7" name="Google Shape;257;gf079f9f831_0_141:notes"/>
          <p:cNvSpPr txBox="1">
            <a:spLocks noGrp="1"/>
          </p:cNvSpPr>
          <p:nvPr>
            <p:ph type="body" idx="1"/>
          </p:nvPr>
        </p:nvSpPr>
        <p:spPr>
          <a:xfrm>
            <a:off x="685800" y="4343400"/>
            <a:ext cx="5486400" cy="4114800"/>
          </a:xfrm>
          <a:prstGeom prst="rect">
            <a:avLst/>
          </a:prstGeom>
          <a:noFill/>
          <a:ln>
            <a:noFill/>
          </a:ln>
        </p:spPr>
        <p:txBody>
          <a:bodyPr spcFirstLastPara="1" wrap="square" lIns="91350" tIns="45675" rIns="91350" bIns="45675" anchor="t" anchorCtr="0">
            <a:noAutofit/>
          </a:bodyPr>
          <a:lstStyle/>
          <a:p>
            <a:pPr marL="0" lvl="0" indent="0" algn="l" rtl="0">
              <a:spcBef>
                <a:spcPts val="0"/>
              </a:spcBef>
              <a:spcAft>
                <a:spcPts val="0"/>
              </a:spcAft>
              <a:buNone/>
            </a:pPr>
            <a:r>
              <a:rPr lang="en" sz="1400"/>
              <a:t>The digital preservation threats are legion...</a:t>
            </a:r>
            <a:endParaRPr sz="1400"/>
          </a:p>
          <a:p>
            <a:pPr marL="0" lvl="0" indent="0" algn="l" rtl="0">
              <a:spcBef>
                <a:spcPts val="0"/>
              </a:spcBef>
              <a:spcAft>
                <a:spcPts val="0"/>
              </a:spcAft>
              <a:buNone/>
            </a:pPr>
            <a:endParaRPr sz="1400"/>
          </a:p>
        </p:txBody>
      </p:sp>
      <p:sp>
        <p:nvSpPr>
          <p:cNvPr id="258" name="Google Shape;258;gf079f9f831_0_141:notes"/>
          <p:cNvSpPr txBox="1">
            <a:spLocks noGrp="1"/>
          </p:cNvSpPr>
          <p:nvPr>
            <p:ph type="sldNum" idx="12"/>
          </p:nvPr>
        </p:nvSpPr>
        <p:spPr>
          <a:xfrm>
            <a:off x="3884613" y="8685213"/>
            <a:ext cx="2971800" cy="457200"/>
          </a:xfrm>
          <a:prstGeom prst="rect">
            <a:avLst/>
          </a:prstGeom>
          <a:noFill/>
          <a:ln>
            <a:noFill/>
          </a:ln>
        </p:spPr>
        <p:txBody>
          <a:bodyPr spcFirstLastPara="1" wrap="square" lIns="91350" tIns="45675" rIns="91350" bIns="45675"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Calibri"/>
                <a:ea typeface="Calibri"/>
                <a:cs typeface="Calibri"/>
                <a:sym typeface="Calibri"/>
              </a:rPr>
              <a:t>18</a:t>
            </a:fld>
            <a:endParaRPr sz="1200">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ed94ba4891_0_206: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ed94ba4891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Calibri"/>
                <a:ea typeface="Calibri"/>
                <a:cs typeface="Calibri"/>
                <a:sym typeface="Calibri"/>
              </a:rPr>
              <a:t>To manage those fragile digital data, many digital repositories have been created.  </a:t>
            </a:r>
            <a:r>
              <a:rPr lang="en"/>
              <a:t>This chart, from re3data.org, a registry of repositories, catalogs the large number of digital repositories (</a:t>
            </a:r>
            <a:r>
              <a:rPr lang="en" sz="1050">
                <a:solidFill>
                  <a:srgbClr val="333333"/>
                </a:solidFill>
                <a:highlight>
                  <a:srgbClr val="FFFFFF"/>
                </a:highlight>
              </a:rPr>
              <a:t>2,739 data repositories in its catalog).  While this is impressive, the true number of repositories is likely much larger.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ed94ba4891_0_21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ed94ba4891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Funders have invested a huge amount in data repositories!  From 2007-2014, NIH spent ~$1.2Bn extramurally on maintaining data archives.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Presented to the Advisory Committee to the U.S. National Institutes of Health Director by the  Associate Director for Data Science on June 10, 2016, this graph shows that from 2007-2014, NIH spent ~$1.2Bn extramurally on maintaining data archives.  Funders invest a huge amount in data repositories!  Ensuring that investment is managed by a trustworthy repository is important.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(Only 12% of data described in published papers is in recognized archives – 88% is dark data)</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u="sng">
                <a:solidFill>
                  <a:schemeClr val="hlink"/>
                </a:solidFill>
                <a:latin typeface="Calibri"/>
                <a:ea typeface="Calibri"/>
                <a:cs typeface="Calibri"/>
                <a:sym typeface="Calibri"/>
                <a:hlinkClick r:id="rId3"/>
              </a:rPr>
              <a:t>https://www.slideshare.net/pebourne/data-science-bd2k-update-for-nih</a:t>
            </a:r>
            <a:endParaRPr sz="1200" u="sng">
              <a:solidFill>
                <a:schemeClr val="hlink"/>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ed94ba4891_0_224: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ed94ba4891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Many repositories claim they will store data for the long term, using terms like these.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But can we trust what they say?  Can we trust but also verify?</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a:t>“Claims of trustworthiness are easy to make but are thus far difficult to justify or objectively prove.” (TRAC)</a:t>
            </a: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ed94ba4891_0_17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ed94ba4891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With digital repositories, it’s more difficult to assess trustworthiness, especially since so many aspects are “behind the screen”, remote, and can’t be seen.</a:t>
            </a:r>
            <a:endParaRPr/>
          </a:p>
          <a:p>
            <a:pPr marL="0" lvl="0" indent="0" algn="l" rtl="0">
              <a:spcBef>
                <a:spcPts val="0"/>
              </a:spcBef>
              <a:spcAft>
                <a:spcPts val="0"/>
              </a:spcAft>
              <a:buNone/>
            </a:pPr>
            <a:endParaRPr/>
          </a:p>
          <a:p>
            <a:pPr marL="0" lvl="0" indent="0" algn="l" rtl="0">
              <a:spcBef>
                <a:spcPts val="0"/>
              </a:spcBef>
              <a:spcAft>
                <a:spcPts val="0"/>
              </a:spcAft>
              <a:buNone/>
            </a:pPr>
            <a:r>
              <a:rPr lang="en"/>
              <a:t>“Since digital information is less tangible and much more mutable than other materials, trust and reliability may be more difficult to prove. “</a:t>
            </a:r>
            <a:endParaRPr/>
          </a:p>
          <a:p>
            <a:pPr marL="0" lvl="0" indent="0" algn="l" rtl="0">
              <a:spcBef>
                <a:spcPts val="0"/>
              </a:spcBef>
              <a:spcAft>
                <a:spcPts val="0"/>
              </a:spcAft>
              <a:buClr>
                <a:schemeClr val="dk1"/>
              </a:buClr>
              <a:buSzPts val="1100"/>
              <a:buFont typeface="Arial"/>
              <a:buNone/>
            </a:pPr>
            <a:r>
              <a:rPr lang="en"/>
              <a:t>https://www.oclc.org/content/dam/research/activities/trustedrep/repositories.pdf</a:t>
            </a: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ed94ba4891_0_16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ed94ba4891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Whereas with physical items, you could more readily assess the trustworthiness.  An archive was physically impressive and imposing.  Donors could judge and readily assess the building’s physical security and environment, the shelving, containers, the size and expertise of staff.</a:t>
            </a:r>
            <a:endParaRPr/>
          </a:p>
          <a:p>
            <a:pPr marL="0" lvl="0" indent="0" algn="l" rtl="0">
              <a:spcBef>
                <a:spcPts val="0"/>
              </a:spcBef>
              <a:spcAft>
                <a:spcPts val="0"/>
              </a:spcAft>
              <a:buNone/>
            </a:pPr>
            <a:endParaRPr/>
          </a:p>
          <a:p>
            <a:pPr marL="0" lvl="0" indent="0" algn="l" rtl="0">
              <a:spcBef>
                <a:spcPts val="0"/>
              </a:spcBef>
              <a:spcAft>
                <a:spcPts val="0"/>
              </a:spcAft>
              <a:buNone/>
            </a:pPr>
            <a:r>
              <a:rPr lang="en"/>
              <a:t>Source: </a:t>
            </a:r>
            <a:r>
              <a:rPr lang="en">
                <a:solidFill>
                  <a:schemeClr val="dk1"/>
                </a:solidFill>
              </a:rPr>
              <a:t>Society of American Archivists Trends in Archives Practice series, Module 8, “Becoming a Trusted Digital Repository”, Bruce Ambacher </a:t>
            </a:r>
            <a:endParaRPr/>
          </a:p>
          <a:p>
            <a:pPr marL="0" lvl="0" indent="0" algn="l" rtl="0">
              <a:spcBef>
                <a:spcPts val="0"/>
              </a:spcBef>
              <a:spcAft>
                <a:spcPts val="0"/>
              </a:spcAft>
              <a:buNone/>
            </a:pPr>
            <a:endParaRPr/>
          </a:p>
          <a:p>
            <a:pPr marL="0" lvl="0" indent="0" algn="l" rtl="0">
              <a:spcBef>
                <a:spcPts val="0"/>
              </a:spcBef>
              <a:spcAft>
                <a:spcPts val="0"/>
              </a:spcAft>
              <a:buNone/>
            </a:pPr>
            <a:r>
              <a:rPr lang="en" sz="1200" u="sng">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https://flic.kr/p/8RVLek</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[Unlike with physical Trust underpins much of why we use services in society, but the evaluation of the trustworthiness of repositories changed with the transition to digital.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ed94ba4891_0_17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ed94ba4891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If you visit the National Archives in Washington, D.C., for instance, the original Charters of Freedom are protected by armed guards, metal detectors, security cameras, thick glass, huge doors, and secure vaults.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ed94ba4891_0_35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ed94ba4891_0_3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ed94ba4891_0_24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ed94ba4891_0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It turns out this question of what makes a repository trustworthy is decades old.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ed94ba4891_0_23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ed94ba4891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National space agencies -- including NASA --had grappled with digital preservation issues since its founding and led an effort in the 90s to define shared concepts and terminology associated with digital preservation, the basic functions of a digital archiving system, and the important attributes of the digital information objects towards which preservation efforts would be directed.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See: Lavoie’s OAIS: Introductory Guide (2nd Edition)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https://www.dpconline.org/docs/technology-watch-reports/1359-dpctw14-02/file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ed94ba4891_0_247: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ed94ba4891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Libraries and data archives had grappled with similar issues...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ed94ba4891_0_19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ed94ba4891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See also  -Trusted Digital Repositories: Attributes and Responsibilities</a:t>
            </a:r>
            <a:endParaRPr/>
          </a:p>
          <a:p>
            <a:pPr marL="0" lvl="0" indent="0" algn="l" rtl="0">
              <a:spcBef>
                <a:spcPts val="0"/>
              </a:spcBef>
              <a:spcAft>
                <a:spcPts val="0"/>
              </a:spcAft>
              <a:buNone/>
            </a:pPr>
            <a:r>
              <a:rPr lang="en" u="sng">
                <a:solidFill>
                  <a:schemeClr val="hlink"/>
                </a:solidFill>
                <a:hlinkClick r:id="rId3"/>
              </a:rPr>
              <a:t>https://www.oclc.org/content/dam/research/activities/trustedrep/repositories.pdf</a:t>
            </a:r>
            <a:endParaRPr/>
          </a:p>
          <a:p>
            <a:pPr marL="0" lvl="0" indent="0" algn="l" rtl="0">
              <a:spcBef>
                <a:spcPts val="0"/>
              </a:spcBef>
              <a:spcAft>
                <a:spcPts val="0"/>
              </a:spcAft>
              <a:buNone/>
            </a:pPr>
            <a:endParaRPr/>
          </a:p>
          <a:p>
            <a:pPr marL="0" lvl="0" indent="0" algn="l" rtl="0">
              <a:spcBef>
                <a:spcPts val="0"/>
              </a:spcBef>
              <a:spcAft>
                <a:spcPts val="0"/>
              </a:spcAft>
              <a:buNone/>
            </a:pPr>
            <a:r>
              <a:rPr lang="en"/>
              <a:t>The digital preservation community eventually defined what a trusted digital repository should be doing to preserve and provide access to digital resources, as well as how to test if a repository was compliant.  </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t>You can think about these resources much like building codes and inspections.  The specifics of the technology or policy details may vary, but all repositories should follow similar good practices.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ed94ba4891_0_36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ed94ba4891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ed94ba4891_0_267: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ed94ba4891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first important resource created by the community was the Open Archival Information System (OAIS) Reference Model.  It is a conceptual framework rather than a blueprint for concrete implementation.  A key element in the design of OAIS is its flexibility and level of abstraction: it makes no assumptions about how the concepts and models in OAIS are to be implemented, and imposes no requirements concerning the technologies used to support the implementations.  OAIS also provides common language.</a:t>
            </a:r>
            <a:endParaRPr/>
          </a:p>
          <a:p>
            <a:pPr marL="0" lvl="0" indent="0" algn="l" rtl="0">
              <a:spcBef>
                <a:spcPts val="0"/>
              </a:spcBef>
              <a:spcAft>
                <a:spcPts val="0"/>
              </a:spcAft>
              <a:buNone/>
            </a:pPr>
            <a:endParaRPr/>
          </a:p>
          <a:p>
            <a:pPr marL="0" lvl="0" indent="0" algn="l" rtl="0">
              <a:spcBef>
                <a:spcPts val="0"/>
              </a:spcBef>
              <a:spcAft>
                <a:spcPts val="0"/>
              </a:spcAft>
              <a:buNone/>
            </a:pPr>
            <a:r>
              <a:rPr lang="en"/>
              <a:t>The OAIS reference model was approved in January 2002 as ISO International Standard 14721; a revised and updated version was published in 2012 as ISO Standard 14721:2012.</a:t>
            </a:r>
            <a:endParaRPr/>
          </a:p>
          <a:p>
            <a:pPr marL="0" lvl="0" indent="0" algn="l" rtl="0">
              <a:spcBef>
                <a:spcPts val="0"/>
              </a:spcBef>
              <a:spcAft>
                <a:spcPts val="0"/>
              </a:spcAft>
              <a:buNone/>
            </a:pPr>
            <a:endParaRPr/>
          </a:p>
          <a:p>
            <a:pPr marL="0" lvl="0" indent="0" algn="l" rtl="0">
              <a:spcBef>
                <a:spcPts val="0"/>
              </a:spcBef>
              <a:spcAft>
                <a:spcPts val="0"/>
              </a:spcAft>
              <a:buNone/>
            </a:pPr>
            <a:r>
              <a:rPr lang="en"/>
              <a:t>Source: https://www.dpconline.org/docs/technology-watch-reports/1359-dpctw14-02/file</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ed94ba4891_0_287: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ed94ba4891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 https://www.dpconline.org/docs/technology-watch-reports/1359-dpctw14-02/file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ed94ba4891_0_299: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ed94ba4891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 https://www.dpconline.org/docs/technology-watch-reports/1359-dpctw14-02/file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ed94ba4891_0_274: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ed94ba4891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reference model identifies and describes the core set of mechanisms with which an OAIS-type archive meets its primary mission of preserving information over the long term and making it available to the Designated Community (i.e., </a:t>
            </a:r>
            <a:r>
              <a:rPr lang="en">
                <a:solidFill>
                  <a:schemeClr val="dk1"/>
                </a:solidFill>
              </a:rPr>
              <a:t>the subset of Consumers expected to independently understand the archived information in the form in which it is preserved and made available by the OAIS.)</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a:t>These mechanisms are summarized by the OAIS functional model, which defines six high-level services, or functional entities, that collectively define the OAIS’s preservation and access operations: Ingest, Archival Storage, Data Management, Preservation Planning, Access, and Administration. Operating alongside these six functional entities are Common Services, which consist of basic computing and networking resources. An OAIS-type archive will implement each of the six functional entities, along with Common Services, in the course of building a complete archival system. </a:t>
            </a:r>
            <a:endParaRPr/>
          </a:p>
          <a:p>
            <a:pPr marL="0" lvl="0" indent="0" algn="l" rtl="0">
              <a:spcBef>
                <a:spcPts val="0"/>
              </a:spcBef>
              <a:spcAft>
                <a:spcPts val="0"/>
              </a:spcAft>
              <a:buNone/>
            </a:pPr>
            <a:endParaRPr/>
          </a:p>
          <a:p>
            <a:pPr marL="0" lvl="0" indent="0" algn="l" rtl="0">
              <a:spcBef>
                <a:spcPts val="0"/>
              </a:spcBef>
              <a:spcAft>
                <a:spcPts val="0"/>
              </a:spcAft>
              <a:buNone/>
            </a:pPr>
            <a:r>
              <a:rPr lang="en"/>
              <a:t> The OAIS information model is built around the concept of an information package, which consists of the object that is the focus of preservation, along with metadata necessary to support its long-term preservation, access, and understandability, bound into a single logical package. There are three important variants of the information package concept: the Submission Information Package (SIP), the Archival Information Package (AIP), and the Dissemination Information Package (DIP).</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Source: https://www.dpconline.org/docs/technology-watch-reports/1359-dpctw14-02/file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ed94ba4891_0_37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ed94ba4891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ed94ba4891_0_33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ed94ba4891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ed94ba4891_0_378: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ed94ba4891_0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Here is ICPSR’s implementation of a portion of the Receive Submission component of the Ingest function.</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ed94ba4891_0_38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ed94ba4891_0_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 is the Finnish Social Science Data Archive’s implementation of a portion of the Receive Submission component of the Ingest function.</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ed94ba4891_0_89: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ed94ba4891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OAIS Reference Model can seem dense and overly abstract when first read, but it’s a wonderful foundation for building trusted repositories.  I love this GIF showing this person’s ‘aha’ moment after seeing the OAIS Reference Model for the first time.</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OAIS provides a conceptual framework rather than a blueprint for concrete implementation: it makes no assumptions about how the concepts and models in OAIS are to be implemented, and imposes no requirements concerning the technologies used to support the implementations.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OAIS also provides common language.</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ed94ba4891_0_309: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ed94ba4891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The second important document created by the digital preservation community was the Audit and Certification of Trustworthy Digital Repositories.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 ‘Trusted’ or trustworthy organizations could not simply identify themselves.  Long before it became an approved standard in 2002, many in the cultural heritage community had adopted OAIS as a model to better understand what would be needed from digital preservation systems. Institutions began to declare themselves ‘OAIS-compliant’ to underscore the trustworthiness of their digital repositories. However, there was no established understanding of ‘OAIS-compliance’ beyond being able to apply OAIS terminology to describe their archive, despite there being a compliance section in OAIS which specifies the need to support the model of information and fulfilling the mandatory responsibilities.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Audit and Certification of Trustworthy Digital Repositories was eventually published as an ISO standard (ISO 16363).</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Source: https://public.ccsds.org/pubs/652x0m1.pdf</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[The OAIS Reference Model contained a roadmap which included the need for a certification standard.]</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ed94ba4891_0_32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ed94ba4891_0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ISO 16363 provides the normative metrics against which a digital repository may be judged. Over 100 sections provide detailed metrics for assessing a digital repository, grouped as follows: </a:t>
            </a:r>
            <a:endParaRPr/>
          </a:p>
          <a:p>
            <a:pPr marL="0" lvl="0" indent="0" algn="l" rtl="0">
              <a:spcBef>
                <a:spcPts val="0"/>
              </a:spcBef>
              <a:spcAft>
                <a:spcPts val="0"/>
              </a:spcAft>
              <a:buNone/>
            </a:pPr>
            <a:endParaRPr/>
          </a:p>
          <a:p>
            <a:pPr marL="0" lvl="0" indent="0" algn="l" rtl="0">
              <a:spcBef>
                <a:spcPts val="0"/>
              </a:spcBef>
              <a:spcAft>
                <a:spcPts val="0"/>
              </a:spcAft>
              <a:buNone/>
            </a:pPr>
            <a:r>
              <a:rPr lang="en"/>
              <a:t>• covers Organizational Infrastructure; </a:t>
            </a:r>
            <a:endParaRPr/>
          </a:p>
          <a:p>
            <a:pPr marL="0" lvl="0" indent="0" algn="l" rtl="0">
              <a:spcBef>
                <a:spcPts val="0"/>
              </a:spcBef>
              <a:spcAft>
                <a:spcPts val="0"/>
              </a:spcAft>
              <a:buNone/>
            </a:pPr>
            <a:r>
              <a:rPr lang="en"/>
              <a:t>• covers Digital Object Management; </a:t>
            </a:r>
            <a:endParaRPr/>
          </a:p>
          <a:p>
            <a:pPr marL="0" lvl="0" indent="0" algn="l" rtl="0">
              <a:spcBef>
                <a:spcPts val="0"/>
              </a:spcBef>
              <a:spcAft>
                <a:spcPts val="0"/>
              </a:spcAft>
              <a:buNone/>
            </a:pPr>
            <a:r>
              <a:rPr lang="en"/>
              <a:t>• covers Infrastructure and Security Risk Management.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ed94ba4891_0_386: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ed94ba4891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Remember the OAIS guidance about Ingest, specifically the Receive Submission component?  In ISO 16363, there are specific sections that let a repository demonstrate compliance.</a:t>
            </a:r>
            <a:endParaRPr/>
          </a:p>
          <a:p>
            <a:pPr marL="0" lvl="0" indent="0" algn="l" rtl="0">
              <a:spcBef>
                <a:spcPts val="0"/>
              </a:spcBef>
              <a:spcAft>
                <a:spcPts val="0"/>
              </a:spcAft>
              <a:buNone/>
            </a:pPr>
            <a:endParaRPr/>
          </a:p>
          <a:p>
            <a:pPr marL="0" lvl="0" indent="0" algn="l" rtl="0">
              <a:spcBef>
                <a:spcPts val="0"/>
              </a:spcBef>
              <a:spcAft>
                <a:spcPts val="0"/>
              </a:spcAft>
              <a:buNone/>
            </a:pPr>
            <a:r>
              <a:rPr lang="en"/>
              <a:t>Here, we look at how the repository verifies completeness and correctness. There’s supporting text clarifying why this is important.</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ed94ba4891_0_396: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ed94ba4891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And examples of ways the repository can demonstrate it is meeting this requirement.</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ed94ba4891_0_40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ed94ba4891_0_4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There’s also a discussion section that provides practical useful guidance.</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ed94ba4891_0_41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ed94ba4891_0_4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ed94ba4891_0_428:notes"/>
          <p:cNvSpPr>
            <a:spLocks noGrp="1" noRot="1" noChangeAspect="1"/>
          </p:cNvSpPr>
          <p:nvPr>
            <p:ph type="sldImg" idx="2"/>
          </p:nvPr>
        </p:nvSpPr>
        <p:spPr>
          <a:xfrm>
            <a:off x="1377835" y="1143000"/>
            <a:ext cx="4102200" cy="3086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ged94ba4891_0_428:notes"/>
          <p:cNvSpPr txBox="1">
            <a:spLocks noGrp="1"/>
          </p:cNvSpPr>
          <p:nvPr>
            <p:ph type="body" idx="1"/>
          </p:nvPr>
        </p:nvSpPr>
        <p:spPr>
          <a:xfrm>
            <a:off x="685800" y="4400003"/>
            <a:ext cx="5486400" cy="3600900"/>
          </a:xfrm>
          <a:prstGeom prst="rect">
            <a:avLst/>
          </a:prstGeom>
          <a:noFill/>
          <a:ln>
            <a:noFill/>
          </a:ln>
        </p:spPr>
        <p:txBody>
          <a:bodyPr spcFirstLastPara="1" wrap="square" lIns="89850" tIns="44925" rIns="89850" bIns="44925" anchor="t" anchorCtr="0">
            <a:noAutofit/>
          </a:bodyPr>
          <a:lstStyle/>
          <a:p>
            <a:pPr marL="0" lvl="0" indent="0" algn="l" rtl="0">
              <a:spcBef>
                <a:spcPts val="0"/>
              </a:spcBef>
              <a:spcAft>
                <a:spcPts val="0"/>
              </a:spcAft>
              <a:buNone/>
            </a:pPr>
            <a:endParaRPr sz="1400"/>
          </a:p>
        </p:txBody>
      </p:sp>
      <p:sp>
        <p:nvSpPr>
          <p:cNvPr id="420" name="Google Shape;420;ged94ba4891_0_428:notes"/>
          <p:cNvSpPr txBox="1">
            <a:spLocks noGrp="1"/>
          </p:cNvSpPr>
          <p:nvPr>
            <p:ph type="sldNum" idx="12"/>
          </p:nvPr>
        </p:nvSpPr>
        <p:spPr>
          <a:xfrm>
            <a:off x="3884122" y="8685863"/>
            <a:ext cx="2972400" cy="458100"/>
          </a:xfrm>
          <a:prstGeom prst="rect">
            <a:avLst/>
          </a:prstGeom>
          <a:noFill/>
          <a:ln>
            <a:noFill/>
          </a:ln>
        </p:spPr>
        <p:txBody>
          <a:bodyPr spcFirstLastPara="1" wrap="square" lIns="89850" tIns="44925" rIns="89850" bIns="44925" anchor="b" anchorCtr="0">
            <a:noAutofit/>
          </a:bodyPr>
          <a:lstStyle/>
          <a:p>
            <a:pPr marL="0" marR="0" lvl="0" indent="0" algn="l" rtl="0">
              <a:lnSpc>
                <a:spcPct val="100000"/>
              </a:lnSpc>
              <a:spcBef>
                <a:spcPts val="0"/>
              </a:spcBef>
              <a:spcAft>
                <a:spcPts val="0"/>
              </a:spcAft>
              <a:buClr>
                <a:srgbClr val="000000"/>
              </a:buClr>
              <a:buSzPts val="1400"/>
              <a:buFont typeface="Calibri"/>
              <a:buNone/>
            </a:pPr>
            <a:fld id="{00000000-1234-1234-1234-123412341234}" type="slidenum">
              <a:rPr lang="en" sz="1400" b="0" i="0" u="none" strike="noStrike" cap="none">
                <a:solidFill>
                  <a:srgbClr val="000000"/>
                </a:solidFill>
                <a:latin typeface="Calibri"/>
                <a:ea typeface="Calibri"/>
                <a:cs typeface="Calibri"/>
                <a:sym typeface="Calibri"/>
              </a:rPr>
              <a:t>46</a:t>
            </a:fld>
            <a:endParaRPr sz="14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ed94ba4891_0_433:notes"/>
          <p:cNvSpPr>
            <a:spLocks noGrp="1" noRot="1" noChangeAspect="1"/>
          </p:cNvSpPr>
          <p:nvPr>
            <p:ph type="sldImg" idx="2"/>
          </p:nvPr>
        </p:nvSpPr>
        <p:spPr>
          <a:xfrm>
            <a:off x="1377835" y="1143000"/>
            <a:ext cx="4102200" cy="3086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5" name="Google Shape;425;ged94ba4891_0_433:notes"/>
          <p:cNvSpPr txBox="1">
            <a:spLocks noGrp="1"/>
          </p:cNvSpPr>
          <p:nvPr>
            <p:ph type="body" idx="1"/>
          </p:nvPr>
        </p:nvSpPr>
        <p:spPr>
          <a:xfrm>
            <a:off x="685800" y="4400003"/>
            <a:ext cx="5486400" cy="3600900"/>
          </a:xfrm>
          <a:prstGeom prst="rect">
            <a:avLst/>
          </a:prstGeom>
          <a:noFill/>
          <a:ln>
            <a:noFill/>
          </a:ln>
        </p:spPr>
        <p:txBody>
          <a:bodyPr spcFirstLastPara="1" wrap="square" lIns="89850" tIns="44925" rIns="89850" bIns="44925" anchor="t" anchorCtr="0">
            <a:noAutofit/>
          </a:bodyPr>
          <a:lstStyle/>
          <a:p>
            <a:pPr marL="0" lvl="0" indent="0" algn="l" rtl="0">
              <a:spcBef>
                <a:spcPts val="0"/>
              </a:spcBef>
              <a:spcAft>
                <a:spcPts val="0"/>
              </a:spcAft>
              <a:buNone/>
            </a:pPr>
            <a:endParaRPr sz="1400"/>
          </a:p>
        </p:txBody>
      </p:sp>
      <p:sp>
        <p:nvSpPr>
          <p:cNvPr id="426" name="Google Shape;426;ged94ba4891_0_433:notes"/>
          <p:cNvSpPr txBox="1">
            <a:spLocks noGrp="1"/>
          </p:cNvSpPr>
          <p:nvPr>
            <p:ph type="sldNum" idx="12"/>
          </p:nvPr>
        </p:nvSpPr>
        <p:spPr>
          <a:xfrm>
            <a:off x="3884122" y="8685863"/>
            <a:ext cx="2972400" cy="458100"/>
          </a:xfrm>
          <a:prstGeom prst="rect">
            <a:avLst/>
          </a:prstGeom>
          <a:noFill/>
          <a:ln>
            <a:noFill/>
          </a:ln>
        </p:spPr>
        <p:txBody>
          <a:bodyPr spcFirstLastPara="1" wrap="square" lIns="89850" tIns="44925" rIns="89850" bIns="44925" anchor="b" anchorCtr="0">
            <a:noAutofit/>
          </a:bodyPr>
          <a:lstStyle/>
          <a:p>
            <a:pPr marL="0" marR="0" lvl="0" indent="0" algn="r" rtl="0">
              <a:lnSpc>
                <a:spcPct val="100000"/>
              </a:lnSpc>
              <a:spcBef>
                <a:spcPts val="0"/>
              </a:spcBef>
              <a:spcAft>
                <a:spcPts val="0"/>
              </a:spcAft>
              <a:buClr>
                <a:srgbClr val="000000"/>
              </a:buClr>
              <a:buSzPts val="1200"/>
              <a:buFont typeface="Times"/>
              <a:buNone/>
            </a:pPr>
            <a:fld id="{00000000-1234-1234-1234-123412341234}" type="slidenum">
              <a:rPr lang="en" sz="1200" b="0" i="0" u="none" strike="noStrike" cap="none">
                <a:solidFill>
                  <a:srgbClr val="000000"/>
                </a:solidFill>
                <a:latin typeface="Times"/>
                <a:ea typeface="Times"/>
                <a:cs typeface="Times"/>
                <a:sym typeface="Times"/>
              </a:rPr>
              <a:t>47</a:t>
            </a:fld>
            <a:endParaRPr sz="1200" b="0" i="0" u="none" strike="noStrike" cap="none">
              <a:solidFill>
                <a:srgbClr val="000000"/>
              </a:solidFill>
              <a:latin typeface="Times"/>
              <a:ea typeface="Times"/>
              <a:cs typeface="Times"/>
              <a:sym typeface="Time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ed94ba4891_0_439:notes"/>
          <p:cNvSpPr txBox="1">
            <a:spLocks noGrp="1"/>
          </p:cNvSpPr>
          <p:nvPr>
            <p:ph type="body" idx="1"/>
          </p:nvPr>
        </p:nvSpPr>
        <p:spPr>
          <a:xfrm>
            <a:off x="685800" y="4400003"/>
            <a:ext cx="5486400" cy="3600900"/>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endParaRPr/>
          </a:p>
        </p:txBody>
      </p:sp>
      <p:sp>
        <p:nvSpPr>
          <p:cNvPr id="432" name="Google Shape;432;ged94ba4891_0_439:notes"/>
          <p:cNvSpPr>
            <a:spLocks noGrp="1" noRot="1" noChangeAspect="1"/>
          </p:cNvSpPr>
          <p:nvPr>
            <p:ph type="sldImg" idx="2"/>
          </p:nvPr>
        </p:nvSpPr>
        <p:spPr>
          <a:xfrm>
            <a:off x="1377835" y="1143000"/>
            <a:ext cx="4102200" cy="30867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ed94ba4891_0_41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ed94ba4891_0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ed94ba4891_0_42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ed94ba4891_0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ed94ba4891_0_34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ed94ba4891_0_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f079f9f831_5_0:notes"/>
          <p:cNvSpPr txBox="1">
            <a:spLocks noGrp="1"/>
          </p:cNvSpPr>
          <p:nvPr>
            <p:ph type="body" idx="1"/>
          </p:nvPr>
        </p:nvSpPr>
        <p:spPr>
          <a:xfrm>
            <a:off x="685800" y="4400003"/>
            <a:ext cx="5486400" cy="3600998"/>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endParaRPr/>
          </a:p>
        </p:txBody>
      </p:sp>
      <p:sp>
        <p:nvSpPr>
          <p:cNvPr id="457" name="Google Shape;457;gf079f9f831_5_0: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f079f9f831_5_7:notes"/>
          <p:cNvSpPr txBox="1">
            <a:spLocks noGrp="1"/>
          </p:cNvSpPr>
          <p:nvPr>
            <p:ph type="body" idx="1"/>
          </p:nvPr>
        </p:nvSpPr>
        <p:spPr>
          <a:xfrm>
            <a:off x="685800" y="4400003"/>
            <a:ext cx="5486400" cy="3600998"/>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endParaRPr/>
          </a:p>
        </p:txBody>
      </p:sp>
      <p:sp>
        <p:nvSpPr>
          <p:cNvPr id="463" name="Google Shape;463;gf079f9f831_5_7: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f079f9f831_5_12:notes"/>
          <p:cNvSpPr txBox="1">
            <a:spLocks noGrp="1"/>
          </p:cNvSpPr>
          <p:nvPr>
            <p:ph type="body" idx="1"/>
          </p:nvPr>
        </p:nvSpPr>
        <p:spPr>
          <a:xfrm>
            <a:off x="685800" y="4400003"/>
            <a:ext cx="5486400" cy="3600998"/>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endParaRPr/>
          </a:p>
        </p:txBody>
      </p:sp>
      <p:sp>
        <p:nvSpPr>
          <p:cNvPr id="469" name="Google Shape;469;gf079f9f831_5_12: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f079f9f831_5_17: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gf079f9f831_5_17:notes"/>
          <p:cNvSpPr txBox="1">
            <a:spLocks noGrp="1"/>
          </p:cNvSpPr>
          <p:nvPr>
            <p:ph type="body" idx="1"/>
          </p:nvPr>
        </p:nvSpPr>
        <p:spPr>
          <a:xfrm>
            <a:off x="685800" y="4400003"/>
            <a:ext cx="5486400" cy="3600998"/>
          </a:xfrm>
          <a:prstGeom prst="rect">
            <a:avLst/>
          </a:prstGeom>
          <a:noFill/>
          <a:ln>
            <a:noFill/>
          </a:ln>
        </p:spPr>
        <p:txBody>
          <a:bodyPr spcFirstLastPara="1" wrap="square" lIns="89850" tIns="44925" rIns="89850" bIns="44925" anchor="t" anchorCtr="0">
            <a:noAutofit/>
          </a:bodyPr>
          <a:lstStyle/>
          <a:p>
            <a:pPr marL="0" lvl="0" indent="0" algn="l" rtl="0">
              <a:spcBef>
                <a:spcPts val="0"/>
              </a:spcBef>
              <a:spcAft>
                <a:spcPts val="0"/>
              </a:spcAft>
              <a:buNone/>
            </a:pPr>
            <a:endParaRPr sz="1400"/>
          </a:p>
        </p:txBody>
      </p:sp>
      <p:sp>
        <p:nvSpPr>
          <p:cNvPr id="476" name="Google Shape;476;gf079f9f831_5_17:notes"/>
          <p:cNvSpPr txBox="1">
            <a:spLocks noGrp="1"/>
          </p:cNvSpPr>
          <p:nvPr>
            <p:ph type="sldNum" idx="12"/>
          </p:nvPr>
        </p:nvSpPr>
        <p:spPr>
          <a:xfrm>
            <a:off x="3884122" y="8685863"/>
            <a:ext cx="2972320" cy="458138"/>
          </a:xfrm>
          <a:prstGeom prst="rect">
            <a:avLst/>
          </a:prstGeom>
          <a:noFill/>
          <a:ln>
            <a:noFill/>
          </a:ln>
        </p:spPr>
        <p:txBody>
          <a:bodyPr spcFirstLastPara="1" wrap="square" lIns="89850" tIns="44925" rIns="89850" bIns="44925" anchor="b" anchorCtr="0">
            <a:noAutofit/>
          </a:bodyPr>
          <a:lstStyle/>
          <a:p>
            <a:pPr marL="0" marR="0" lvl="0" indent="0" algn="r" rtl="0">
              <a:lnSpc>
                <a:spcPct val="100000"/>
              </a:lnSpc>
              <a:spcBef>
                <a:spcPts val="0"/>
              </a:spcBef>
              <a:spcAft>
                <a:spcPts val="0"/>
              </a:spcAft>
              <a:buClr>
                <a:srgbClr val="000000"/>
              </a:buClr>
              <a:buSzPts val="1200"/>
              <a:buFont typeface="Times"/>
              <a:buNone/>
            </a:pPr>
            <a:fld id="{00000000-1234-1234-1234-123412341234}" type="slidenum">
              <a:rPr lang="en" sz="1200" b="0" i="0" u="none" strike="noStrike" cap="none">
                <a:solidFill>
                  <a:srgbClr val="000000"/>
                </a:solidFill>
                <a:latin typeface="Times"/>
                <a:ea typeface="Times"/>
                <a:cs typeface="Times"/>
                <a:sym typeface="Times"/>
              </a:rPr>
              <a:t>55</a:t>
            </a:fld>
            <a:endParaRPr sz="1200" b="0" i="0" u="none" strike="noStrike" cap="none">
              <a:solidFill>
                <a:srgbClr val="000000"/>
              </a:solidFill>
              <a:latin typeface="Times"/>
              <a:ea typeface="Times"/>
              <a:cs typeface="Times"/>
              <a:sym typeface="Time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f079f9f831_5_23: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gf079f9f831_5_23:notes"/>
          <p:cNvSpPr txBox="1">
            <a:spLocks noGrp="1"/>
          </p:cNvSpPr>
          <p:nvPr>
            <p:ph type="body" idx="1"/>
          </p:nvPr>
        </p:nvSpPr>
        <p:spPr>
          <a:xfrm>
            <a:off x="685800" y="4400003"/>
            <a:ext cx="5486400" cy="3600998"/>
          </a:xfrm>
          <a:prstGeom prst="rect">
            <a:avLst/>
          </a:prstGeom>
          <a:noFill/>
          <a:ln>
            <a:noFill/>
          </a:ln>
        </p:spPr>
        <p:txBody>
          <a:bodyPr spcFirstLastPara="1" wrap="square" lIns="89850" tIns="44925" rIns="89850" bIns="44925" anchor="t" anchorCtr="0">
            <a:noAutofit/>
          </a:bodyPr>
          <a:lstStyle/>
          <a:p>
            <a:pPr marL="0" lvl="0" indent="0" algn="l" rtl="0">
              <a:spcBef>
                <a:spcPts val="0"/>
              </a:spcBef>
              <a:spcAft>
                <a:spcPts val="0"/>
              </a:spcAft>
              <a:buNone/>
            </a:pPr>
            <a:endParaRPr sz="1400"/>
          </a:p>
        </p:txBody>
      </p:sp>
      <p:sp>
        <p:nvSpPr>
          <p:cNvPr id="483" name="Google Shape;483;gf079f9f831_5_23:notes"/>
          <p:cNvSpPr txBox="1">
            <a:spLocks noGrp="1"/>
          </p:cNvSpPr>
          <p:nvPr>
            <p:ph type="sldNum" idx="12"/>
          </p:nvPr>
        </p:nvSpPr>
        <p:spPr>
          <a:xfrm>
            <a:off x="3884122" y="8685863"/>
            <a:ext cx="2972320" cy="458138"/>
          </a:xfrm>
          <a:prstGeom prst="rect">
            <a:avLst/>
          </a:prstGeom>
          <a:noFill/>
          <a:ln>
            <a:noFill/>
          </a:ln>
        </p:spPr>
        <p:txBody>
          <a:bodyPr spcFirstLastPara="1" wrap="square" lIns="89850" tIns="44925" rIns="89850" bIns="44925" anchor="b" anchorCtr="0">
            <a:noAutofit/>
          </a:bodyPr>
          <a:lstStyle/>
          <a:p>
            <a:pPr marL="0" marR="0" lvl="0" indent="0" algn="r" rtl="0">
              <a:lnSpc>
                <a:spcPct val="100000"/>
              </a:lnSpc>
              <a:spcBef>
                <a:spcPts val="0"/>
              </a:spcBef>
              <a:spcAft>
                <a:spcPts val="0"/>
              </a:spcAft>
              <a:buClr>
                <a:srgbClr val="000000"/>
              </a:buClr>
              <a:buSzPts val="1200"/>
              <a:buFont typeface="Times"/>
              <a:buNone/>
            </a:pPr>
            <a:fld id="{00000000-1234-1234-1234-123412341234}" type="slidenum">
              <a:rPr lang="en" sz="1200" b="0" i="0" u="none" strike="noStrike" cap="none">
                <a:solidFill>
                  <a:srgbClr val="000000"/>
                </a:solidFill>
                <a:latin typeface="Times"/>
                <a:ea typeface="Times"/>
                <a:cs typeface="Times"/>
                <a:sym typeface="Times"/>
              </a:rPr>
              <a:t>56</a:t>
            </a:fld>
            <a:endParaRPr sz="1200" b="0" i="0" u="none" strike="noStrike" cap="none">
              <a:solidFill>
                <a:srgbClr val="000000"/>
              </a:solidFill>
              <a:latin typeface="Times"/>
              <a:ea typeface="Times"/>
              <a:cs typeface="Times"/>
              <a:sym typeface="Time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f079f9f831_5_29: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gf079f9f831_5_29:notes"/>
          <p:cNvSpPr txBox="1">
            <a:spLocks noGrp="1"/>
          </p:cNvSpPr>
          <p:nvPr>
            <p:ph type="body" idx="1"/>
          </p:nvPr>
        </p:nvSpPr>
        <p:spPr>
          <a:xfrm>
            <a:off x="685800" y="4400003"/>
            <a:ext cx="5486400" cy="3600998"/>
          </a:xfrm>
          <a:prstGeom prst="rect">
            <a:avLst/>
          </a:prstGeom>
          <a:noFill/>
          <a:ln>
            <a:noFill/>
          </a:ln>
        </p:spPr>
        <p:txBody>
          <a:bodyPr spcFirstLastPara="1" wrap="square" lIns="89850" tIns="44925" rIns="89850" bIns="44925" anchor="t" anchorCtr="0">
            <a:noAutofit/>
          </a:bodyPr>
          <a:lstStyle/>
          <a:p>
            <a:pPr marL="0" lvl="0" indent="0" algn="l" rtl="0">
              <a:spcBef>
                <a:spcPts val="0"/>
              </a:spcBef>
              <a:spcAft>
                <a:spcPts val="0"/>
              </a:spcAft>
              <a:buNone/>
            </a:pPr>
            <a:endParaRPr sz="1400"/>
          </a:p>
        </p:txBody>
      </p:sp>
      <p:sp>
        <p:nvSpPr>
          <p:cNvPr id="490" name="Google Shape;490;gf079f9f831_5_29:notes"/>
          <p:cNvSpPr txBox="1">
            <a:spLocks noGrp="1"/>
          </p:cNvSpPr>
          <p:nvPr>
            <p:ph type="sldNum" idx="12"/>
          </p:nvPr>
        </p:nvSpPr>
        <p:spPr>
          <a:xfrm>
            <a:off x="3884122" y="8685863"/>
            <a:ext cx="2972320" cy="458138"/>
          </a:xfrm>
          <a:prstGeom prst="rect">
            <a:avLst/>
          </a:prstGeom>
          <a:noFill/>
          <a:ln>
            <a:noFill/>
          </a:ln>
        </p:spPr>
        <p:txBody>
          <a:bodyPr spcFirstLastPara="1" wrap="square" lIns="89850" tIns="44925" rIns="89850" bIns="44925" anchor="b" anchorCtr="0">
            <a:noAutofit/>
          </a:bodyPr>
          <a:lstStyle/>
          <a:p>
            <a:pPr marL="0" marR="0" lvl="0" indent="0" algn="r" rtl="0">
              <a:lnSpc>
                <a:spcPct val="100000"/>
              </a:lnSpc>
              <a:spcBef>
                <a:spcPts val="0"/>
              </a:spcBef>
              <a:spcAft>
                <a:spcPts val="0"/>
              </a:spcAft>
              <a:buClr>
                <a:srgbClr val="000000"/>
              </a:buClr>
              <a:buSzPts val="1200"/>
              <a:buFont typeface="Times"/>
              <a:buNone/>
            </a:pPr>
            <a:fld id="{00000000-1234-1234-1234-123412341234}" type="slidenum">
              <a:rPr lang="en" sz="1200" b="0" i="0" u="none" strike="noStrike" cap="none">
                <a:solidFill>
                  <a:srgbClr val="000000"/>
                </a:solidFill>
                <a:latin typeface="Times"/>
                <a:ea typeface="Times"/>
                <a:cs typeface="Times"/>
                <a:sym typeface="Times"/>
              </a:rPr>
              <a:t>57</a:t>
            </a:fld>
            <a:endParaRPr sz="1200" b="0" i="0" u="none" strike="noStrike" cap="none">
              <a:solidFill>
                <a:srgbClr val="000000"/>
              </a:solidFill>
              <a:latin typeface="Times"/>
              <a:ea typeface="Times"/>
              <a:cs typeface="Times"/>
              <a:sym typeface="Time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f079f9f831_5_35: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gf079f9f831_5_35:notes"/>
          <p:cNvSpPr txBox="1">
            <a:spLocks noGrp="1"/>
          </p:cNvSpPr>
          <p:nvPr>
            <p:ph type="body" idx="1"/>
          </p:nvPr>
        </p:nvSpPr>
        <p:spPr>
          <a:xfrm>
            <a:off x="685800" y="4400003"/>
            <a:ext cx="5486400" cy="3600998"/>
          </a:xfrm>
          <a:prstGeom prst="rect">
            <a:avLst/>
          </a:prstGeom>
          <a:noFill/>
          <a:ln>
            <a:noFill/>
          </a:ln>
        </p:spPr>
        <p:txBody>
          <a:bodyPr spcFirstLastPara="1" wrap="square" lIns="89850" tIns="44925" rIns="89850" bIns="44925" anchor="t" anchorCtr="0">
            <a:noAutofit/>
          </a:bodyPr>
          <a:lstStyle/>
          <a:p>
            <a:pPr marL="0" lvl="0" indent="0" algn="l" rtl="0">
              <a:spcBef>
                <a:spcPts val="0"/>
              </a:spcBef>
              <a:spcAft>
                <a:spcPts val="0"/>
              </a:spcAft>
              <a:buNone/>
            </a:pPr>
            <a:endParaRPr sz="1400"/>
          </a:p>
        </p:txBody>
      </p:sp>
      <p:sp>
        <p:nvSpPr>
          <p:cNvPr id="497" name="Google Shape;497;gf079f9f831_5_35:notes"/>
          <p:cNvSpPr txBox="1">
            <a:spLocks noGrp="1"/>
          </p:cNvSpPr>
          <p:nvPr>
            <p:ph type="sldNum" idx="12"/>
          </p:nvPr>
        </p:nvSpPr>
        <p:spPr>
          <a:xfrm>
            <a:off x="3884122" y="8685863"/>
            <a:ext cx="2972320" cy="458138"/>
          </a:xfrm>
          <a:prstGeom prst="rect">
            <a:avLst/>
          </a:prstGeom>
          <a:noFill/>
          <a:ln>
            <a:noFill/>
          </a:ln>
        </p:spPr>
        <p:txBody>
          <a:bodyPr spcFirstLastPara="1" wrap="square" lIns="89850" tIns="44925" rIns="89850" bIns="44925" anchor="b" anchorCtr="0">
            <a:noAutofit/>
          </a:bodyPr>
          <a:lstStyle/>
          <a:p>
            <a:pPr marL="0" marR="0" lvl="0" indent="0" algn="r" rtl="0">
              <a:lnSpc>
                <a:spcPct val="100000"/>
              </a:lnSpc>
              <a:spcBef>
                <a:spcPts val="0"/>
              </a:spcBef>
              <a:spcAft>
                <a:spcPts val="0"/>
              </a:spcAft>
              <a:buClr>
                <a:srgbClr val="000000"/>
              </a:buClr>
              <a:buSzPts val="1200"/>
              <a:buFont typeface="Times"/>
              <a:buNone/>
            </a:pPr>
            <a:fld id="{00000000-1234-1234-1234-123412341234}" type="slidenum">
              <a:rPr lang="en" sz="1200" b="0" i="0" u="none" strike="noStrike" cap="none">
                <a:solidFill>
                  <a:srgbClr val="000000"/>
                </a:solidFill>
                <a:latin typeface="Times"/>
                <a:ea typeface="Times"/>
                <a:cs typeface="Times"/>
                <a:sym typeface="Times"/>
              </a:rPr>
              <a:t>58</a:t>
            </a:fld>
            <a:endParaRPr sz="1200" b="0" i="0" u="none" strike="noStrike" cap="none">
              <a:solidFill>
                <a:srgbClr val="000000"/>
              </a:solidFill>
              <a:latin typeface="Times"/>
              <a:ea typeface="Times"/>
              <a:cs typeface="Times"/>
              <a:sym typeface="Time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f079f9f831_5_41: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3" name="Google Shape;503;gf079f9f831_5_41:notes"/>
          <p:cNvSpPr txBox="1">
            <a:spLocks noGrp="1"/>
          </p:cNvSpPr>
          <p:nvPr>
            <p:ph type="body" idx="1"/>
          </p:nvPr>
        </p:nvSpPr>
        <p:spPr>
          <a:xfrm>
            <a:off x="685800" y="4400003"/>
            <a:ext cx="5486400" cy="3600998"/>
          </a:xfrm>
          <a:prstGeom prst="rect">
            <a:avLst/>
          </a:prstGeom>
          <a:noFill/>
          <a:ln>
            <a:noFill/>
          </a:ln>
        </p:spPr>
        <p:txBody>
          <a:bodyPr spcFirstLastPara="1" wrap="square" lIns="89850" tIns="44925" rIns="89850" bIns="44925" anchor="t" anchorCtr="0">
            <a:noAutofit/>
          </a:bodyPr>
          <a:lstStyle/>
          <a:p>
            <a:pPr marL="0" lvl="0" indent="0" algn="l" rtl="0">
              <a:spcBef>
                <a:spcPts val="0"/>
              </a:spcBef>
              <a:spcAft>
                <a:spcPts val="0"/>
              </a:spcAft>
              <a:buNone/>
            </a:pPr>
            <a:endParaRPr sz="1400"/>
          </a:p>
        </p:txBody>
      </p:sp>
      <p:sp>
        <p:nvSpPr>
          <p:cNvPr id="504" name="Google Shape;504;gf079f9f831_5_41:notes"/>
          <p:cNvSpPr txBox="1">
            <a:spLocks noGrp="1"/>
          </p:cNvSpPr>
          <p:nvPr>
            <p:ph type="sldNum" idx="12"/>
          </p:nvPr>
        </p:nvSpPr>
        <p:spPr>
          <a:xfrm>
            <a:off x="3884122" y="8685863"/>
            <a:ext cx="2972320" cy="458138"/>
          </a:xfrm>
          <a:prstGeom prst="rect">
            <a:avLst/>
          </a:prstGeom>
          <a:noFill/>
          <a:ln>
            <a:noFill/>
          </a:ln>
        </p:spPr>
        <p:txBody>
          <a:bodyPr spcFirstLastPara="1" wrap="square" lIns="89850" tIns="44925" rIns="89850" bIns="44925" anchor="b" anchorCtr="0">
            <a:noAutofit/>
          </a:bodyPr>
          <a:lstStyle/>
          <a:p>
            <a:pPr marL="0" marR="0" lvl="0" indent="0" algn="r" rtl="0">
              <a:lnSpc>
                <a:spcPct val="100000"/>
              </a:lnSpc>
              <a:spcBef>
                <a:spcPts val="0"/>
              </a:spcBef>
              <a:spcAft>
                <a:spcPts val="0"/>
              </a:spcAft>
              <a:buClr>
                <a:srgbClr val="000000"/>
              </a:buClr>
              <a:buSzPts val="1200"/>
              <a:buFont typeface="Times"/>
              <a:buNone/>
            </a:pPr>
            <a:fld id="{00000000-1234-1234-1234-123412341234}" type="slidenum">
              <a:rPr lang="en" sz="1200" b="0" i="0" u="none" strike="noStrike" cap="none">
                <a:solidFill>
                  <a:srgbClr val="000000"/>
                </a:solidFill>
                <a:latin typeface="Times"/>
                <a:ea typeface="Times"/>
                <a:cs typeface="Times"/>
                <a:sym typeface="Times"/>
              </a:rPr>
              <a:t>59</a:t>
            </a:fld>
            <a:endParaRPr sz="1200" b="0" i="0" u="none" strike="noStrike" cap="none">
              <a:solidFill>
                <a:srgbClr val="000000"/>
              </a:solidFill>
              <a:latin typeface="Times"/>
              <a:ea typeface="Times"/>
              <a:cs typeface="Times"/>
              <a:sym typeface="Time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ed94ba4891_0_448: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 name="Google Shape;510;ged94ba4891_0_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f079f9f831_5_85:notes"/>
          <p:cNvSpPr txBox="1">
            <a:spLocks noGrp="1"/>
          </p:cNvSpPr>
          <p:nvPr>
            <p:ph type="body" idx="1"/>
          </p:nvPr>
        </p:nvSpPr>
        <p:spPr>
          <a:xfrm>
            <a:off x="685800" y="4400003"/>
            <a:ext cx="5486400" cy="3600998"/>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endParaRPr/>
          </a:p>
        </p:txBody>
      </p:sp>
      <p:sp>
        <p:nvSpPr>
          <p:cNvPr id="515" name="Google Shape;515;gf079f9f831_5_85: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ed94ba4891_0_453: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ed94ba4891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f079f9f831_5_100:notes"/>
          <p:cNvSpPr txBox="1">
            <a:spLocks noGrp="1"/>
          </p:cNvSpPr>
          <p:nvPr>
            <p:ph type="body" idx="1"/>
          </p:nvPr>
        </p:nvSpPr>
        <p:spPr>
          <a:xfrm>
            <a:off x="685800" y="4400003"/>
            <a:ext cx="5486400" cy="3600998"/>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r>
              <a:rPr lang="en"/>
              <a:t>Examples of FSD’s full compliance: •	 mission statement exists •	 collection policy exists •	 preservation policies exists •	 short and long term business planning in place •	 appropriate deposit agreements exist •	 minimum information requirements specified •	 minimum descriptive information captured Examples of FSD’s non-compliance: •	 no formal succession plan •	 no commitment to regular self-assessment or external certification •	 no documented process for testing for an understanding of the AIP Content Information •	 no systematic analysis of security risk factors</a:t>
            </a:r>
            <a:endParaRPr/>
          </a:p>
          <a:p>
            <a:pPr marL="0" lvl="0" indent="0" algn="l" rtl="0">
              <a:spcBef>
                <a:spcPts val="0"/>
              </a:spcBef>
              <a:spcAft>
                <a:spcPts val="0"/>
              </a:spcAft>
              <a:buNone/>
            </a:pPr>
            <a:endParaRPr/>
          </a:p>
          <a:p>
            <a:pPr marL="0" lvl="0" indent="0" algn="l" rtl="0">
              <a:spcBef>
                <a:spcPts val="0"/>
              </a:spcBef>
              <a:spcAft>
                <a:spcPts val="0"/>
              </a:spcAft>
              <a:buNone/>
            </a:pPr>
            <a:r>
              <a:rPr lang="en"/>
              <a:t>https://iassistquarterly.com/public/pdfs/iqvol_39_2_kleemola.pdf</a:t>
            </a:r>
            <a:endParaRPr/>
          </a:p>
        </p:txBody>
      </p:sp>
      <p:sp>
        <p:nvSpPr>
          <p:cNvPr id="527" name="Google Shape;527;gf079f9f831_5_100: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ed94ba4891_0_329: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ed94ba4891_0_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87f1fff13c_2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9" name="Google Shape;539;g87f1fff13c_2_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ed94ba4891_0_304: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ed94ba4891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ed94ba4891_0_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5" name="Google Shape;555;ged94ba4891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ed94ba4891_0_257: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ed94ba4891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This figure was developed for a session at the 2008 annual meeting of the Society of American Archivists (SAA).  It shows the development of digital records standards across multiple communities.</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f079f9f831_5_47: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gf079f9f831_5_47:notes"/>
          <p:cNvSpPr txBox="1">
            <a:spLocks noGrp="1"/>
          </p:cNvSpPr>
          <p:nvPr>
            <p:ph type="body" idx="1"/>
          </p:nvPr>
        </p:nvSpPr>
        <p:spPr>
          <a:xfrm>
            <a:off x="685800" y="4400003"/>
            <a:ext cx="5486400" cy="3600998"/>
          </a:xfrm>
          <a:prstGeom prst="rect">
            <a:avLst/>
          </a:prstGeom>
          <a:noFill/>
          <a:ln>
            <a:noFill/>
          </a:ln>
        </p:spPr>
        <p:txBody>
          <a:bodyPr spcFirstLastPara="1" wrap="square" lIns="89850" tIns="44925" rIns="89850" bIns="44925" anchor="t" anchorCtr="0">
            <a:noAutofit/>
          </a:bodyPr>
          <a:lstStyle/>
          <a:p>
            <a:pPr marL="0" lvl="0" indent="0" algn="l" rtl="0">
              <a:spcBef>
                <a:spcPts val="0"/>
              </a:spcBef>
              <a:spcAft>
                <a:spcPts val="0"/>
              </a:spcAft>
              <a:buNone/>
            </a:pPr>
            <a:endParaRPr sz="1400"/>
          </a:p>
        </p:txBody>
      </p:sp>
      <p:sp>
        <p:nvSpPr>
          <p:cNvPr id="568" name="Google Shape;568;gf079f9f831_5_47:notes"/>
          <p:cNvSpPr txBox="1">
            <a:spLocks noGrp="1"/>
          </p:cNvSpPr>
          <p:nvPr>
            <p:ph type="sldNum" idx="12"/>
          </p:nvPr>
        </p:nvSpPr>
        <p:spPr>
          <a:xfrm>
            <a:off x="3884122" y="8685863"/>
            <a:ext cx="2972320" cy="458138"/>
          </a:xfrm>
          <a:prstGeom prst="rect">
            <a:avLst/>
          </a:prstGeom>
          <a:noFill/>
          <a:ln>
            <a:noFill/>
          </a:ln>
        </p:spPr>
        <p:txBody>
          <a:bodyPr spcFirstLastPara="1" wrap="square" lIns="89850" tIns="44925" rIns="89850" bIns="44925" anchor="b" anchorCtr="0">
            <a:noAutofit/>
          </a:bodyPr>
          <a:lstStyle/>
          <a:p>
            <a:pPr marL="0" marR="0" lvl="0" indent="0" algn="r" rtl="0">
              <a:lnSpc>
                <a:spcPct val="100000"/>
              </a:lnSpc>
              <a:spcBef>
                <a:spcPts val="0"/>
              </a:spcBef>
              <a:spcAft>
                <a:spcPts val="0"/>
              </a:spcAft>
              <a:buClr>
                <a:srgbClr val="000000"/>
              </a:buClr>
              <a:buSzPts val="1200"/>
              <a:buFont typeface="Times"/>
              <a:buNone/>
            </a:pPr>
            <a:fld id="{00000000-1234-1234-1234-123412341234}" type="slidenum">
              <a:rPr lang="en" sz="1200" b="0" i="0" u="none" strike="noStrike" cap="none">
                <a:solidFill>
                  <a:srgbClr val="000000"/>
                </a:solidFill>
                <a:latin typeface="Times"/>
                <a:ea typeface="Times"/>
                <a:cs typeface="Times"/>
                <a:sym typeface="Times"/>
              </a:rPr>
              <a:t>69</a:t>
            </a:fld>
            <a:endParaRPr sz="1200" b="0" i="0" u="none" strike="noStrike" cap="none">
              <a:solidFill>
                <a:srgbClr val="000000"/>
              </a:solidFill>
              <a:latin typeface="Times"/>
              <a:ea typeface="Times"/>
              <a:cs typeface="Times"/>
              <a:sym typeface="Times"/>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f079f9f831_5_53: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Google Shape;574;gf079f9f831_5_53:notes"/>
          <p:cNvSpPr txBox="1">
            <a:spLocks noGrp="1"/>
          </p:cNvSpPr>
          <p:nvPr>
            <p:ph type="body" idx="1"/>
          </p:nvPr>
        </p:nvSpPr>
        <p:spPr>
          <a:xfrm>
            <a:off x="685800" y="4400003"/>
            <a:ext cx="5486400" cy="3600998"/>
          </a:xfrm>
          <a:prstGeom prst="rect">
            <a:avLst/>
          </a:prstGeom>
          <a:noFill/>
          <a:ln>
            <a:noFill/>
          </a:ln>
        </p:spPr>
        <p:txBody>
          <a:bodyPr spcFirstLastPara="1" wrap="square" lIns="89850" tIns="44925" rIns="89850" bIns="44925" anchor="t" anchorCtr="0">
            <a:noAutofit/>
          </a:bodyPr>
          <a:lstStyle/>
          <a:p>
            <a:pPr marL="0" lvl="0" indent="0" algn="l" rtl="0">
              <a:spcBef>
                <a:spcPts val="0"/>
              </a:spcBef>
              <a:spcAft>
                <a:spcPts val="0"/>
              </a:spcAft>
              <a:buNone/>
            </a:pPr>
            <a:endParaRPr sz="1400"/>
          </a:p>
        </p:txBody>
      </p:sp>
      <p:sp>
        <p:nvSpPr>
          <p:cNvPr id="575" name="Google Shape;575;gf079f9f831_5_53:notes"/>
          <p:cNvSpPr txBox="1">
            <a:spLocks noGrp="1"/>
          </p:cNvSpPr>
          <p:nvPr>
            <p:ph type="sldNum" idx="12"/>
          </p:nvPr>
        </p:nvSpPr>
        <p:spPr>
          <a:xfrm>
            <a:off x="3884122" y="8685863"/>
            <a:ext cx="2972320" cy="458138"/>
          </a:xfrm>
          <a:prstGeom prst="rect">
            <a:avLst/>
          </a:prstGeom>
          <a:noFill/>
          <a:ln>
            <a:noFill/>
          </a:ln>
        </p:spPr>
        <p:txBody>
          <a:bodyPr spcFirstLastPara="1" wrap="square" lIns="89850" tIns="44925" rIns="89850" bIns="44925" anchor="b" anchorCtr="0">
            <a:noAutofit/>
          </a:bodyPr>
          <a:lstStyle/>
          <a:p>
            <a:pPr marL="0" marR="0" lvl="0" indent="0" algn="r" rtl="0">
              <a:lnSpc>
                <a:spcPct val="100000"/>
              </a:lnSpc>
              <a:spcBef>
                <a:spcPts val="0"/>
              </a:spcBef>
              <a:spcAft>
                <a:spcPts val="0"/>
              </a:spcAft>
              <a:buClr>
                <a:srgbClr val="000000"/>
              </a:buClr>
              <a:buSzPts val="1200"/>
              <a:buFont typeface="Times"/>
              <a:buNone/>
            </a:pPr>
            <a:fld id="{00000000-1234-1234-1234-123412341234}" type="slidenum">
              <a:rPr lang="en" sz="1200" b="0" i="0" u="none" strike="noStrike" cap="none">
                <a:solidFill>
                  <a:srgbClr val="000000"/>
                </a:solidFill>
                <a:latin typeface="Times"/>
                <a:ea typeface="Times"/>
                <a:cs typeface="Times"/>
                <a:sym typeface="Times"/>
              </a:rPr>
              <a:t>70</a:t>
            </a:fld>
            <a:endParaRPr sz="1200" b="0" i="0" u="none" strike="noStrike" cap="none">
              <a:solidFill>
                <a:srgbClr val="000000"/>
              </a:solidFill>
              <a:latin typeface="Times"/>
              <a:ea typeface="Times"/>
              <a:cs typeface="Times"/>
              <a:sym typeface="Time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f079f9f831_5_59:notes"/>
          <p:cNvSpPr txBox="1">
            <a:spLocks noGrp="1"/>
          </p:cNvSpPr>
          <p:nvPr>
            <p:ph type="body" idx="1"/>
          </p:nvPr>
        </p:nvSpPr>
        <p:spPr>
          <a:xfrm>
            <a:off x="685800" y="4400003"/>
            <a:ext cx="5486400" cy="3600998"/>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endParaRPr/>
          </a:p>
        </p:txBody>
      </p:sp>
      <p:sp>
        <p:nvSpPr>
          <p:cNvPr id="581" name="Google Shape;581;gf079f9f831_5_59: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f079f9f831_5_64:notes"/>
          <p:cNvSpPr txBox="1">
            <a:spLocks noGrp="1"/>
          </p:cNvSpPr>
          <p:nvPr>
            <p:ph type="body" idx="1"/>
          </p:nvPr>
        </p:nvSpPr>
        <p:spPr>
          <a:xfrm>
            <a:off x="685800" y="4400003"/>
            <a:ext cx="5486400" cy="3600998"/>
          </a:xfrm>
          <a:prstGeom prst="rect">
            <a:avLst/>
          </a:prstGeom>
        </p:spPr>
        <p:txBody>
          <a:bodyPr spcFirstLastPara="1" wrap="square" lIns="89850" tIns="89850" rIns="89850" bIns="89850" anchor="t" anchorCtr="0">
            <a:noAutofit/>
          </a:bodyPr>
          <a:lstStyle/>
          <a:p>
            <a:pPr marL="0" lvl="0" indent="0" algn="l" rtl="0">
              <a:spcBef>
                <a:spcPts val="0"/>
              </a:spcBef>
              <a:spcAft>
                <a:spcPts val="0"/>
              </a:spcAft>
              <a:buNone/>
            </a:pPr>
            <a:endParaRPr/>
          </a:p>
        </p:txBody>
      </p:sp>
      <p:sp>
        <p:nvSpPr>
          <p:cNvPr id="587" name="Google Shape;587;gf079f9f831_5_64:notes"/>
          <p:cNvSpPr>
            <a:spLocks noGrp="1" noRot="1" noChangeAspect="1"/>
          </p:cNvSpPr>
          <p:nvPr>
            <p:ph type="sldImg" idx="2"/>
          </p:nvPr>
        </p:nvSpPr>
        <p:spPr>
          <a:xfrm>
            <a:off x="1377835" y="1143000"/>
            <a:ext cx="4102331" cy="3086569"/>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2800"/>
              <a:buNone/>
              <a:defRPr/>
            </a:lvl1pPr>
            <a:lvl2pPr lvl="1" algn="l">
              <a:spcBef>
                <a:spcPts val="0"/>
              </a:spcBef>
              <a:spcAft>
                <a:spcPts val="0"/>
              </a:spcAft>
              <a:buSzPts val="2800"/>
              <a:buNone/>
              <a:defRPr/>
            </a:lvl2pPr>
            <a:lvl3pPr lvl="2" algn="l">
              <a:spcBef>
                <a:spcPts val="0"/>
              </a:spcBef>
              <a:spcAft>
                <a:spcPts val="0"/>
              </a:spcAft>
              <a:buSzPts val="2800"/>
              <a:buNone/>
              <a:defRPr/>
            </a:lvl3pPr>
            <a:lvl4pPr lvl="3" algn="l">
              <a:spcBef>
                <a:spcPts val="0"/>
              </a:spcBef>
              <a:spcAft>
                <a:spcPts val="0"/>
              </a:spcAft>
              <a:buSzPts val="2800"/>
              <a:buNone/>
              <a:defRPr/>
            </a:lvl4pPr>
            <a:lvl5pPr lvl="4" algn="l">
              <a:spcBef>
                <a:spcPts val="0"/>
              </a:spcBef>
              <a:spcAft>
                <a:spcPts val="0"/>
              </a:spcAft>
              <a:buSzPts val="2800"/>
              <a:buNone/>
              <a:defRPr/>
            </a:lvl5pPr>
            <a:lvl6pPr lvl="5" algn="l">
              <a:spcBef>
                <a:spcPts val="0"/>
              </a:spcBef>
              <a:spcAft>
                <a:spcPts val="0"/>
              </a:spcAft>
              <a:buSzPts val="2800"/>
              <a:buNone/>
              <a:defRPr/>
            </a:lvl6pPr>
            <a:lvl7pPr lvl="6" algn="l">
              <a:spcBef>
                <a:spcPts val="0"/>
              </a:spcBef>
              <a:spcAft>
                <a:spcPts val="0"/>
              </a:spcAft>
              <a:buSzPts val="2800"/>
              <a:buNone/>
              <a:defRPr/>
            </a:lvl7pPr>
            <a:lvl8pPr lvl="7" algn="l">
              <a:spcBef>
                <a:spcPts val="0"/>
              </a:spcBef>
              <a:spcAft>
                <a:spcPts val="0"/>
              </a:spcAft>
              <a:buSzPts val="2800"/>
              <a:buNone/>
              <a:defRPr/>
            </a:lvl8pPr>
            <a:lvl9pPr lvl="8" algn="l">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1600"/>
              </a:spcBef>
              <a:spcAft>
                <a:spcPts val="0"/>
              </a:spcAft>
              <a:buClr>
                <a:schemeClr val="dk1"/>
              </a:buClr>
              <a:buSzPts val="1800"/>
              <a:buChar char="●"/>
              <a:defRPr/>
            </a:lvl7pPr>
            <a:lvl8pPr marL="3657600" lvl="7" indent="-342900" algn="l">
              <a:spcBef>
                <a:spcPts val="1600"/>
              </a:spcBef>
              <a:spcAft>
                <a:spcPts val="0"/>
              </a:spcAft>
              <a:buClr>
                <a:schemeClr val="dk1"/>
              </a:buClr>
              <a:buSzPts val="1800"/>
              <a:buChar char="○"/>
              <a:defRPr/>
            </a:lvl8pPr>
            <a:lvl9pPr marL="4114800" lvl="8" indent="-342900" algn="l">
              <a:spcBef>
                <a:spcPts val="1600"/>
              </a:spcBef>
              <a:spcAft>
                <a:spcPts val="1600"/>
              </a:spcAft>
              <a:buClr>
                <a:schemeClr val="dk1"/>
              </a:buClr>
              <a:buSzPts val="1800"/>
              <a:buChar char="■"/>
              <a:defRPr/>
            </a:lvl9pPr>
          </a:lstStyle>
          <a:p>
            <a:endParaRPr/>
          </a:p>
        </p:txBody>
      </p:sp>
      <p:sp>
        <p:nvSpPr>
          <p:cNvPr id="53" name="Google Shape;53;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989998"/>
                </a:solidFill>
                <a:latin typeface="Calibri"/>
                <a:ea typeface="Calibri"/>
                <a:cs typeface="Calibri"/>
                <a:sym typeface="Calibri"/>
              </a:defRPr>
            </a:lvl1pPr>
            <a:lvl2pPr marL="0" lvl="1" indent="0" algn="r">
              <a:spcBef>
                <a:spcPts val="0"/>
              </a:spcBef>
              <a:buNone/>
              <a:defRPr sz="1200">
                <a:solidFill>
                  <a:srgbClr val="989998"/>
                </a:solidFill>
                <a:latin typeface="Calibri"/>
                <a:ea typeface="Calibri"/>
                <a:cs typeface="Calibri"/>
                <a:sym typeface="Calibri"/>
              </a:defRPr>
            </a:lvl2pPr>
            <a:lvl3pPr marL="0" lvl="2" indent="0" algn="r">
              <a:spcBef>
                <a:spcPts val="0"/>
              </a:spcBef>
              <a:buNone/>
              <a:defRPr sz="1200">
                <a:solidFill>
                  <a:srgbClr val="989998"/>
                </a:solidFill>
                <a:latin typeface="Calibri"/>
                <a:ea typeface="Calibri"/>
                <a:cs typeface="Calibri"/>
                <a:sym typeface="Calibri"/>
              </a:defRPr>
            </a:lvl3pPr>
            <a:lvl4pPr marL="0" lvl="3" indent="0" algn="r">
              <a:spcBef>
                <a:spcPts val="0"/>
              </a:spcBef>
              <a:buNone/>
              <a:defRPr sz="1200">
                <a:solidFill>
                  <a:srgbClr val="989998"/>
                </a:solidFill>
                <a:latin typeface="Calibri"/>
                <a:ea typeface="Calibri"/>
                <a:cs typeface="Calibri"/>
                <a:sym typeface="Calibri"/>
              </a:defRPr>
            </a:lvl4pPr>
            <a:lvl5pPr marL="0" lvl="4" indent="0" algn="r">
              <a:spcBef>
                <a:spcPts val="0"/>
              </a:spcBef>
              <a:buNone/>
              <a:defRPr sz="1200">
                <a:solidFill>
                  <a:srgbClr val="989998"/>
                </a:solidFill>
                <a:latin typeface="Calibri"/>
                <a:ea typeface="Calibri"/>
                <a:cs typeface="Calibri"/>
                <a:sym typeface="Calibri"/>
              </a:defRPr>
            </a:lvl5pPr>
            <a:lvl6pPr marL="0" lvl="5" indent="0" algn="r">
              <a:spcBef>
                <a:spcPts val="0"/>
              </a:spcBef>
              <a:buNone/>
              <a:defRPr sz="1200">
                <a:solidFill>
                  <a:srgbClr val="989998"/>
                </a:solidFill>
                <a:latin typeface="Calibri"/>
                <a:ea typeface="Calibri"/>
                <a:cs typeface="Calibri"/>
                <a:sym typeface="Calibri"/>
              </a:defRPr>
            </a:lvl6pPr>
            <a:lvl7pPr marL="0" lvl="6" indent="0" algn="r">
              <a:spcBef>
                <a:spcPts val="0"/>
              </a:spcBef>
              <a:buNone/>
              <a:defRPr sz="1200">
                <a:solidFill>
                  <a:srgbClr val="989998"/>
                </a:solidFill>
                <a:latin typeface="Calibri"/>
                <a:ea typeface="Calibri"/>
                <a:cs typeface="Calibri"/>
                <a:sym typeface="Calibri"/>
              </a:defRPr>
            </a:lvl7pPr>
            <a:lvl8pPr marL="0" lvl="7" indent="0" algn="r">
              <a:spcBef>
                <a:spcPts val="0"/>
              </a:spcBef>
              <a:buNone/>
              <a:defRPr sz="1200">
                <a:solidFill>
                  <a:srgbClr val="989998"/>
                </a:solidFill>
                <a:latin typeface="Calibri"/>
                <a:ea typeface="Calibri"/>
                <a:cs typeface="Calibri"/>
                <a:sym typeface="Calibri"/>
              </a:defRPr>
            </a:lvl8pPr>
            <a:lvl9pPr marL="0" lvl="8" indent="0" algn="r">
              <a:spcBef>
                <a:spcPts val="0"/>
              </a:spcBef>
              <a:buNone/>
              <a:defRPr sz="1200">
                <a:solidFill>
                  <a:srgbClr val="98999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OBJECT_1">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85800" y="1066800"/>
            <a:ext cx="77724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2800"/>
              <a:buNone/>
              <a:defRPr/>
            </a:lvl1pPr>
            <a:lvl2pPr lvl="1" algn="l">
              <a:spcBef>
                <a:spcPts val="0"/>
              </a:spcBef>
              <a:spcAft>
                <a:spcPts val="0"/>
              </a:spcAft>
              <a:buSzPts val="2800"/>
              <a:buNone/>
              <a:defRPr/>
            </a:lvl2pPr>
            <a:lvl3pPr lvl="2" algn="l">
              <a:spcBef>
                <a:spcPts val="0"/>
              </a:spcBef>
              <a:spcAft>
                <a:spcPts val="0"/>
              </a:spcAft>
              <a:buSzPts val="2800"/>
              <a:buNone/>
              <a:defRPr/>
            </a:lvl3pPr>
            <a:lvl4pPr lvl="3" algn="l">
              <a:spcBef>
                <a:spcPts val="0"/>
              </a:spcBef>
              <a:spcAft>
                <a:spcPts val="0"/>
              </a:spcAft>
              <a:buSzPts val="2800"/>
              <a:buNone/>
              <a:defRPr/>
            </a:lvl4pPr>
            <a:lvl5pPr lvl="4" algn="l">
              <a:spcBef>
                <a:spcPts val="0"/>
              </a:spcBef>
              <a:spcAft>
                <a:spcPts val="0"/>
              </a:spcAft>
              <a:buSzPts val="2800"/>
              <a:buNone/>
              <a:defRPr/>
            </a:lvl5pPr>
            <a:lvl6pPr lvl="5" algn="l">
              <a:spcBef>
                <a:spcPts val="0"/>
              </a:spcBef>
              <a:spcAft>
                <a:spcPts val="0"/>
              </a:spcAft>
              <a:buSzPts val="2800"/>
              <a:buNone/>
              <a:defRPr/>
            </a:lvl6pPr>
            <a:lvl7pPr lvl="6" algn="l">
              <a:spcBef>
                <a:spcPts val="0"/>
              </a:spcBef>
              <a:spcAft>
                <a:spcPts val="0"/>
              </a:spcAft>
              <a:buSzPts val="2800"/>
              <a:buNone/>
              <a:defRPr/>
            </a:lvl7pPr>
            <a:lvl8pPr lvl="7" algn="l">
              <a:spcBef>
                <a:spcPts val="0"/>
              </a:spcBef>
              <a:spcAft>
                <a:spcPts val="0"/>
              </a:spcAft>
              <a:buSzPts val="2800"/>
              <a:buNone/>
              <a:defRPr/>
            </a:lvl8pPr>
            <a:lvl9pPr lvl="8" algn="l">
              <a:spcBef>
                <a:spcPts val="0"/>
              </a:spcBef>
              <a:spcAft>
                <a:spcPts val="0"/>
              </a:spcAft>
              <a:buSzPts val="2800"/>
              <a:buNone/>
              <a:defRPr/>
            </a:lvl9pPr>
          </a:lstStyle>
          <a:p>
            <a:endParaRPr/>
          </a:p>
        </p:txBody>
      </p:sp>
      <p:sp>
        <p:nvSpPr>
          <p:cNvPr id="58" name="Google Shape;58;p14"/>
          <p:cNvSpPr txBox="1">
            <a:spLocks noGrp="1"/>
          </p:cNvSpPr>
          <p:nvPr>
            <p:ph type="body" idx="1"/>
          </p:nvPr>
        </p:nvSpPr>
        <p:spPr>
          <a:xfrm>
            <a:off x="685800" y="2286000"/>
            <a:ext cx="7772400" cy="4114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3_Title Slide" type="title">
  <p:cSld name="TITLE">
    <p:spTree>
      <p:nvGrpSpPr>
        <p:cNvPr id="1" name="Shape 67"/>
        <p:cNvGrpSpPr/>
        <p:nvPr/>
      </p:nvGrpSpPr>
      <p:grpSpPr>
        <a:xfrm>
          <a:off x="0" y="0"/>
          <a:ext cx="0" cy="0"/>
          <a:chOff x="0" y="0"/>
          <a:chExt cx="0" cy="0"/>
        </a:xfrm>
      </p:grpSpPr>
      <p:sp>
        <p:nvSpPr>
          <p:cNvPr id="68" name="Google Shape;68;p16"/>
          <p:cNvSpPr/>
          <p:nvPr/>
        </p:nvSpPr>
        <p:spPr>
          <a:xfrm rot="-5400000">
            <a:off x="4058437" y="-407134"/>
            <a:ext cx="4678500" cy="5492700"/>
          </a:xfrm>
          <a:prstGeom prst="triangle">
            <a:avLst>
              <a:gd name="adj" fmla="val 100000"/>
            </a:avLst>
          </a:prstGeom>
          <a:solidFill>
            <a:schemeClr val="dk2"/>
          </a:solidFill>
          <a:ln w="9525" cap="flat" cmpd="sng">
            <a:solidFill>
              <a:srgbClr val="00264B"/>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9" name="Google Shape;69;p16"/>
          <p:cNvSpPr txBox="1">
            <a:spLocks noGrp="1"/>
          </p:cNvSpPr>
          <p:nvPr>
            <p:ph type="subTitle" idx="1"/>
          </p:nvPr>
        </p:nvSpPr>
        <p:spPr>
          <a:xfrm>
            <a:off x="256544" y="3787440"/>
            <a:ext cx="8430300" cy="2467200"/>
          </a:xfrm>
          <a:prstGeom prst="rect">
            <a:avLst/>
          </a:prstGeom>
          <a:noFill/>
          <a:ln>
            <a:noFill/>
          </a:ln>
        </p:spPr>
        <p:txBody>
          <a:bodyPr spcFirstLastPara="1" wrap="square" lIns="91425" tIns="45700" rIns="91425" bIns="45700" anchor="t" anchorCtr="0">
            <a:noAutofit/>
          </a:bodyPr>
          <a:lstStyle>
            <a:lvl1pPr lvl="0" algn="l" rtl="0">
              <a:spcBef>
                <a:spcPts val="480"/>
              </a:spcBef>
              <a:spcAft>
                <a:spcPts val="0"/>
              </a:spcAft>
              <a:buClr>
                <a:srgbClr val="000000"/>
              </a:buClr>
              <a:buSzPts val="2400"/>
              <a:buNone/>
              <a:defRPr sz="2400">
                <a:solidFill>
                  <a:srgbClr val="000000"/>
                </a:solidFill>
              </a:defRPr>
            </a:lvl1pPr>
            <a:lvl2pPr lvl="1" algn="ctr" rtl="0">
              <a:spcBef>
                <a:spcPts val="480"/>
              </a:spcBef>
              <a:spcAft>
                <a:spcPts val="0"/>
              </a:spcAft>
              <a:buClr>
                <a:srgbClr val="888888"/>
              </a:buClr>
              <a:buSzPts val="2400"/>
              <a:buNone/>
              <a:defRPr>
                <a:solidFill>
                  <a:srgbClr val="888888"/>
                </a:solidFill>
              </a:defRPr>
            </a:lvl2pPr>
            <a:lvl3pPr lvl="2" algn="ctr" rtl="0">
              <a:spcBef>
                <a:spcPts val="400"/>
              </a:spcBef>
              <a:spcAft>
                <a:spcPts val="0"/>
              </a:spcAft>
              <a:buClr>
                <a:srgbClr val="888888"/>
              </a:buClr>
              <a:buSzPts val="2000"/>
              <a:buNone/>
              <a:defRPr>
                <a:solidFill>
                  <a:srgbClr val="888888"/>
                </a:solidFill>
              </a:defRPr>
            </a:lvl3pPr>
            <a:lvl4pPr lvl="3" algn="ctr" rtl="0">
              <a:spcBef>
                <a:spcPts val="360"/>
              </a:spcBef>
              <a:spcAft>
                <a:spcPts val="0"/>
              </a:spcAft>
              <a:buClr>
                <a:srgbClr val="888888"/>
              </a:buClr>
              <a:buSzPts val="1800"/>
              <a:buNone/>
              <a:defRPr>
                <a:solidFill>
                  <a:srgbClr val="888888"/>
                </a:solidFill>
              </a:defRPr>
            </a:lvl4pPr>
            <a:lvl5pPr lvl="4" algn="ctr" rtl="0">
              <a:spcBef>
                <a:spcPts val="360"/>
              </a:spcBef>
              <a:spcAft>
                <a:spcPts val="0"/>
              </a:spcAft>
              <a:buClr>
                <a:srgbClr val="888888"/>
              </a:buClr>
              <a:buSzPts val="1800"/>
              <a:buNone/>
              <a:defRPr>
                <a:solidFill>
                  <a:srgbClr val="888888"/>
                </a:solidFill>
              </a:defRPr>
            </a:lvl5pPr>
            <a:lvl6pPr lvl="5" algn="ctr" rtl="0">
              <a:spcBef>
                <a:spcPts val="400"/>
              </a:spcBef>
              <a:spcAft>
                <a:spcPts val="0"/>
              </a:spcAft>
              <a:buClr>
                <a:srgbClr val="888888"/>
              </a:buClr>
              <a:buSzPts val="2000"/>
              <a:buNone/>
              <a:defRPr>
                <a:solidFill>
                  <a:srgbClr val="888888"/>
                </a:solidFill>
              </a:defRPr>
            </a:lvl6pPr>
            <a:lvl7pPr lvl="6" algn="ctr" rtl="0">
              <a:spcBef>
                <a:spcPts val="400"/>
              </a:spcBef>
              <a:spcAft>
                <a:spcPts val="0"/>
              </a:spcAft>
              <a:buClr>
                <a:srgbClr val="888888"/>
              </a:buClr>
              <a:buSzPts val="2000"/>
              <a:buNone/>
              <a:defRPr>
                <a:solidFill>
                  <a:srgbClr val="888888"/>
                </a:solidFill>
              </a:defRPr>
            </a:lvl7pPr>
            <a:lvl8pPr lvl="7" algn="ctr" rtl="0">
              <a:spcBef>
                <a:spcPts val="400"/>
              </a:spcBef>
              <a:spcAft>
                <a:spcPts val="0"/>
              </a:spcAft>
              <a:buClr>
                <a:srgbClr val="888888"/>
              </a:buClr>
              <a:buSzPts val="2000"/>
              <a:buNone/>
              <a:defRPr>
                <a:solidFill>
                  <a:srgbClr val="888888"/>
                </a:solidFill>
              </a:defRPr>
            </a:lvl8pPr>
            <a:lvl9pPr lvl="8" algn="ctr" rtl="0">
              <a:spcBef>
                <a:spcPts val="400"/>
              </a:spcBef>
              <a:spcAft>
                <a:spcPts val="0"/>
              </a:spcAft>
              <a:buClr>
                <a:srgbClr val="888888"/>
              </a:buClr>
              <a:buSzPts val="2000"/>
              <a:buNone/>
              <a:defRPr>
                <a:solidFill>
                  <a:srgbClr val="888888"/>
                </a:solidFill>
              </a:defRPr>
            </a:lvl9pPr>
          </a:lstStyle>
          <a:p>
            <a:endParaRPr/>
          </a:p>
        </p:txBody>
      </p:sp>
      <p:sp>
        <p:nvSpPr>
          <p:cNvPr id="70" name="Google Shape;70;p16"/>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72" name="Google Shape;72;p16"/>
          <p:cNvSpPr txBox="1">
            <a:spLocks noGrp="1"/>
          </p:cNvSpPr>
          <p:nvPr>
            <p:ph type="ctrTitle"/>
          </p:nvPr>
        </p:nvSpPr>
        <p:spPr>
          <a:xfrm>
            <a:off x="300626" y="1508971"/>
            <a:ext cx="5906100" cy="2198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rgbClr val="003D77"/>
              </a:buClr>
              <a:buSzPts val="4000"/>
              <a:buFont typeface="Arial"/>
              <a:buNone/>
              <a:defRPr sz="4000" b="1">
                <a:solidFill>
                  <a:srgbClr val="003D77"/>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73" name="Google Shape;73;p16" descr="icpsr-acronym-long.png"/>
          <p:cNvPicPr preferRelativeResize="0"/>
          <p:nvPr/>
        </p:nvPicPr>
        <p:blipFill rotWithShape="1">
          <a:blip r:embed="rId2">
            <a:alphaModFix/>
          </a:blip>
          <a:srcRect/>
          <a:stretch/>
        </p:blipFill>
        <p:spPr>
          <a:xfrm>
            <a:off x="385959" y="6356350"/>
            <a:ext cx="1855895" cy="257969"/>
          </a:xfrm>
          <a:prstGeom prst="rect">
            <a:avLst/>
          </a:prstGeom>
          <a:noFill/>
          <a:ln>
            <a:noFill/>
          </a:ln>
        </p:spPr>
      </p:pic>
      <p:pic>
        <p:nvPicPr>
          <p:cNvPr id="74" name="Google Shape;74;p16" descr="ICPSR_final-logo_rgb.jpg"/>
          <p:cNvPicPr preferRelativeResize="0"/>
          <p:nvPr/>
        </p:nvPicPr>
        <p:blipFill rotWithShape="1">
          <a:blip r:embed="rId3">
            <a:alphaModFix/>
          </a:blip>
          <a:srcRect/>
          <a:stretch/>
        </p:blipFill>
        <p:spPr>
          <a:xfrm>
            <a:off x="403762" y="313162"/>
            <a:ext cx="1823754" cy="385844"/>
          </a:xfrm>
          <a:prstGeom prst="rect">
            <a:avLst/>
          </a:prstGeom>
          <a:noFill/>
          <a:ln>
            <a:noFill/>
          </a:ln>
        </p:spPr>
      </p:pic>
      <p:sp>
        <p:nvSpPr>
          <p:cNvPr id="75" name="Google Shape;75;p16"/>
          <p:cNvSpPr/>
          <p:nvPr/>
        </p:nvSpPr>
        <p:spPr>
          <a:xfrm rot="-5400000">
            <a:off x="4352713" y="-112681"/>
            <a:ext cx="4678500" cy="4903800"/>
          </a:xfrm>
          <a:prstGeom prst="triangle">
            <a:avLst>
              <a:gd name="adj" fmla="val 100000"/>
            </a:avLst>
          </a:prstGeom>
          <a:solidFill>
            <a:srgbClr val="003D77"/>
          </a:solidFill>
          <a:ln w="9525" cap="flat" cmpd="sng">
            <a:solidFill>
              <a:srgbClr val="00264B"/>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76" name="Google Shape;76;p16"/>
          <p:cNvPicPr preferRelativeResize="0"/>
          <p:nvPr/>
        </p:nvPicPr>
        <p:blipFill rotWithShape="1">
          <a:blip r:embed="rId4">
            <a:alphaModFix/>
          </a:blip>
          <a:srcRect t="8775" r="69806"/>
          <a:stretch/>
        </p:blipFill>
        <p:spPr>
          <a:xfrm>
            <a:off x="6867728" y="0"/>
            <a:ext cx="1627662" cy="2109568"/>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Title and Content" type="obj">
  <p:cSld name="OBJECT">
    <p:spTree>
      <p:nvGrpSpPr>
        <p:cNvPr id="1" name="Shape 77"/>
        <p:cNvGrpSpPr/>
        <p:nvPr/>
      </p:nvGrpSpPr>
      <p:grpSpPr>
        <a:xfrm>
          <a:off x="0" y="0"/>
          <a:ext cx="0" cy="0"/>
          <a:chOff x="0" y="0"/>
          <a:chExt cx="0" cy="0"/>
        </a:xfrm>
      </p:grpSpPr>
      <p:sp>
        <p:nvSpPr>
          <p:cNvPr id="78" name="Google Shape;78;p17"/>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000000"/>
              </a:buClr>
              <a:buSzPts val="2800"/>
              <a:buNone/>
              <a:defRPr/>
            </a:lvl1pPr>
            <a:lvl2pPr marL="914400" lvl="1" indent="-342900" algn="l" rtl="0">
              <a:spcBef>
                <a:spcPts val="360"/>
              </a:spcBef>
              <a:spcAft>
                <a:spcPts val="0"/>
              </a:spcAft>
              <a:buClr>
                <a:srgbClr val="000000"/>
              </a:buClr>
              <a:buSzPts val="1800"/>
              <a:buChar char="•"/>
              <a:defRPr/>
            </a:lvl2pPr>
            <a:lvl3pPr marL="1371600" lvl="2" indent="-342900" algn="l" rtl="0">
              <a:spcBef>
                <a:spcPts val="360"/>
              </a:spcBef>
              <a:spcAft>
                <a:spcPts val="0"/>
              </a:spcAft>
              <a:buClr>
                <a:srgbClr val="000000"/>
              </a:buClr>
              <a:buSzPts val="1800"/>
              <a:buChar char="•"/>
              <a:defRPr/>
            </a:lvl3pPr>
            <a:lvl4pPr marL="1828800" lvl="3" indent="-342900" algn="l" rtl="0">
              <a:spcBef>
                <a:spcPts val="360"/>
              </a:spcBef>
              <a:spcAft>
                <a:spcPts val="0"/>
              </a:spcAft>
              <a:buClr>
                <a:srgbClr val="000000"/>
              </a:buClr>
              <a:buSzPts val="1800"/>
              <a:buChar char="•"/>
              <a:defRPr/>
            </a:lvl4pPr>
            <a:lvl5pPr marL="2286000" lvl="4" indent="-342900" algn="l" rtl="0">
              <a:spcBef>
                <a:spcPts val="360"/>
              </a:spcBef>
              <a:spcAft>
                <a:spcPts val="0"/>
              </a:spcAft>
              <a:buClr>
                <a:srgbClr val="000000"/>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79" name="Google Shape;79;p17"/>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0" name="Google Shape;80;p1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17"/>
          <p:cNvSpPr txBox="1">
            <a:spLocks noGrp="1"/>
          </p:cNvSpPr>
          <p:nvPr>
            <p:ph type="title"/>
          </p:nvPr>
        </p:nvSpPr>
        <p:spPr>
          <a:xfrm>
            <a:off x="457200" y="300959"/>
            <a:ext cx="8229600" cy="11853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rgbClr val="003D77"/>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82"/>
        <p:cNvGrpSpPr/>
        <p:nvPr/>
      </p:nvGrpSpPr>
      <p:grpSpPr>
        <a:xfrm>
          <a:off x="0" y="0"/>
          <a:ext cx="0" cy="0"/>
          <a:chOff x="0" y="0"/>
          <a:chExt cx="0" cy="0"/>
        </a:xfrm>
      </p:grpSpPr>
      <p:pic>
        <p:nvPicPr>
          <p:cNvPr id="83" name="Google Shape;83;p18"/>
          <p:cNvPicPr preferRelativeResize="0"/>
          <p:nvPr/>
        </p:nvPicPr>
        <p:blipFill rotWithShape="1">
          <a:blip r:embed="rId2">
            <a:alphaModFix/>
          </a:blip>
          <a:srcRect t="3121" b="3131"/>
          <a:stretch/>
        </p:blipFill>
        <p:spPr>
          <a:xfrm>
            <a:off x="0" y="-56367"/>
            <a:ext cx="9219158" cy="6914367"/>
          </a:xfrm>
          <a:prstGeom prst="rect">
            <a:avLst/>
          </a:prstGeom>
          <a:noFill/>
          <a:ln>
            <a:noFill/>
          </a:ln>
        </p:spPr>
      </p:pic>
      <p:sp>
        <p:nvSpPr>
          <p:cNvPr id="84" name="Google Shape;84;p18"/>
          <p:cNvSpPr txBox="1">
            <a:spLocks noGrp="1"/>
          </p:cNvSpPr>
          <p:nvPr>
            <p:ph type="title"/>
          </p:nvPr>
        </p:nvSpPr>
        <p:spPr>
          <a:xfrm>
            <a:off x="403762" y="1619397"/>
            <a:ext cx="4700700" cy="18096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dk1"/>
              </a:buClr>
              <a:buSzPts val="4000"/>
              <a:buFont typeface="Arial"/>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5" name="Google Shape;85;p18"/>
          <p:cNvSpPr txBox="1">
            <a:spLocks noGrp="1"/>
          </p:cNvSpPr>
          <p:nvPr>
            <p:ph type="ftr" idx="11"/>
          </p:nvPr>
        </p:nvSpPr>
        <p:spPr>
          <a:xfrm>
            <a:off x="403763" y="6356350"/>
            <a:ext cx="56160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6" name="Google Shape;86;p1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pic>
        <p:nvPicPr>
          <p:cNvPr id="87" name="Google Shape;87;p18"/>
          <p:cNvPicPr preferRelativeResize="0"/>
          <p:nvPr/>
        </p:nvPicPr>
        <p:blipFill rotWithShape="1">
          <a:blip r:embed="rId3">
            <a:alphaModFix/>
          </a:blip>
          <a:srcRect/>
          <a:stretch/>
        </p:blipFill>
        <p:spPr>
          <a:xfrm>
            <a:off x="480589" y="280067"/>
            <a:ext cx="1560882" cy="285667"/>
          </a:xfrm>
          <a:prstGeom prst="rect">
            <a:avLst/>
          </a:prstGeom>
          <a:noFill/>
          <a:ln>
            <a:noFill/>
          </a:ln>
          <a:effectLst>
            <a:outerShdw blurRad="50800" dist="38100" dir="2700000" algn="tl" rotWithShape="0">
              <a:srgbClr val="000000">
                <a:alpha val="40000"/>
              </a:srgbClr>
            </a:outerShdw>
          </a:effectLst>
        </p:spPr>
      </p:pic>
      <p:pic>
        <p:nvPicPr>
          <p:cNvPr id="88" name="Google Shape;88;p18"/>
          <p:cNvPicPr preferRelativeResize="0"/>
          <p:nvPr/>
        </p:nvPicPr>
        <p:blipFill rotWithShape="1">
          <a:blip r:embed="rId4">
            <a:alphaModFix/>
          </a:blip>
          <a:srcRect t="12701" r="67905"/>
          <a:stretch/>
        </p:blipFill>
        <p:spPr>
          <a:xfrm>
            <a:off x="6868438" y="2929855"/>
            <a:ext cx="1040973" cy="1316478"/>
          </a:xfrm>
          <a:prstGeom prst="rect">
            <a:avLst/>
          </a:prstGeom>
          <a:noFill/>
          <a:ln>
            <a:noFill/>
          </a:ln>
          <a:effectLst>
            <a:outerShdw blurRad="50800" dist="38100" dir="5400000" algn="t" rotWithShape="0">
              <a:srgbClr val="000000">
                <a:alpha val="40000"/>
              </a:srgbClr>
            </a:outerShdw>
          </a:effectLst>
        </p:spPr>
      </p:pic>
      <p:sp>
        <p:nvSpPr>
          <p:cNvPr id="89" name="Google Shape;89;p18"/>
          <p:cNvSpPr txBox="1">
            <a:spLocks noGrp="1"/>
          </p:cNvSpPr>
          <p:nvPr>
            <p:ph type="subTitle" idx="1"/>
          </p:nvPr>
        </p:nvSpPr>
        <p:spPr>
          <a:xfrm>
            <a:off x="403762" y="3787440"/>
            <a:ext cx="8283000" cy="2467200"/>
          </a:xfrm>
          <a:prstGeom prst="rect">
            <a:avLst/>
          </a:prstGeom>
          <a:noFill/>
          <a:ln>
            <a:noFill/>
          </a:ln>
        </p:spPr>
        <p:txBody>
          <a:bodyPr spcFirstLastPara="1" wrap="square" lIns="91425" tIns="45700" rIns="91425" bIns="45700" anchor="t" anchorCtr="0">
            <a:noAutofit/>
          </a:bodyPr>
          <a:lstStyle>
            <a:lvl1pPr lvl="0" algn="l" rtl="0">
              <a:spcBef>
                <a:spcPts val="480"/>
              </a:spcBef>
              <a:spcAft>
                <a:spcPts val="0"/>
              </a:spcAft>
              <a:buClr>
                <a:srgbClr val="000000"/>
              </a:buClr>
              <a:buSzPts val="2400"/>
              <a:buNone/>
              <a:defRPr sz="2400">
                <a:solidFill>
                  <a:srgbClr val="000000"/>
                </a:solidFill>
              </a:defRPr>
            </a:lvl1pPr>
            <a:lvl2pPr lvl="1" algn="ctr" rtl="0">
              <a:spcBef>
                <a:spcPts val="480"/>
              </a:spcBef>
              <a:spcAft>
                <a:spcPts val="0"/>
              </a:spcAft>
              <a:buClr>
                <a:srgbClr val="888888"/>
              </a:buClr>
              <a:buSzPts val="2400"/>
              <a:buNone/>
              <a:defRPr>
                <a:solidFill>
                  <a:srgbClr val="888888"/>
                </a:solidFill>
              </a:defRPr>
            </a:lvl2pPr>
            <a:lvl3pPr lvl="2" algn="ctr" rtl="0">
              <a:spcBef>
                <a:spcPts val="400"/>
              </a:spcBef>
              <a:spcAft>
                <a:spcPts val="0"/>
              </a:spcAft>
              <a:buClr>
                <a:srgbClr val="888888"/>
              </a:buClr>
              <a:buSzPts val="2000"/>
              <a:buNone/>
              <a:defRPr>
                <a:solidFill>
                  <a:srgbClr val="888888"/>
                </a:solidFill>
              </a:defRPr>
            </a:lvl3pPr>
            <a:lvl4pPr lvl="3" algn="ctr" rtl="0">
              <a:spcBef>
                <a:spcPts val="360"/>
              </a:spcBef>
              <a:spcAft>
                <a:spcPts val="0"/>
              </a:spcAft>
              <a:buClr>
                <a:srgbClr val="888888"/>
              </a:buClr>
              <a:buSzPts val="1800"/>
              <a:buNone/>
              <a:defRPr>
                <a:solidFill>
                  <a:srgbClr val="888888"/>
                </a:solidFill>
              </a:defRPr>
            </a:lvl4pPr>
            <a:lvl5pPr lvl="4" algn="ctr" rtl="0">
              <a:spcBef>
                <a:spcPts val="360"/>
              </a:spcBef>
              <a:spcAft>
                <a:spcPts val="0"/>
              </a:spcAft>
              <a:buClr>
                <a:srgbClr val="888888"/>
              </a:buClr>
              <a:buSzPts val="1800"/>
              <a:buNone/>
              <a:defRPr>
                <a:solidFill>
                  <a:srgbClr val="888888"/>
                </a:solidFill>
              </a:defRPr>
            </a:lvl5pPr>
            <a:lvl6pPr lvl="5" algn="ctr" rtl="0">
              <a:spcBef>
                <a:spcPts val="400"/>
              </a:spcBef>
              <a:spcAft>
                <a:spcPts val="0"/>
              </a:spcAft>
              <a:buClr>
                <a:srgbClr val="888888"/>
              </a:buClr>
              <a:buSzPts val="2000"/>
              <a:buNone/>
              <a:defRPr>
                <a:solidFill>
                  <a:srgbClr val="888888"/>
                </a:solidFill>
              </a:defRPr>
            </a:lvl6pPr>
            <a:lvl7pPr lvl="6" algn="ctr" rtl="0">
              <a:spcBef>
                <a:spcPts val="400"/>
              </a:spcBef>
              <a:spcAft>
                <a:spcPts val="0"/>
              </a:spcAft>
              <a:buClr>
                <a:srgbClr val="888888"/>
              </a:buClr>
              <a:buSzPts val="2000"/>
              <a:buNone/>
              <a:defRPr>
                <a:solidFill>
                  <a:srgbClr val="888888"/>
                </a:solidFill>
              </a:defRPr>
            </a:lvl7pPr>
            <a:lvl8pPr lvl="7" algn="ctr" rtl="0">
              <a:spcBef>
                <a:spcPts val="400"/>
              </a:spcBef>
              <a:spcAft>
                <a:spcPts val="0"/>
              </a:spcAft>
              <a:buClr>
                <a:srgbClr val="888888"/>
              </a:buClr>
              <a:buSzPts val="2000"/>
              <a:buNone/>
              <a:defRPr>
                <a:solidFill>
                  <a:srgbClr val="888888"/>
                </a:solidFill>
              </a:defRPr>
            </a:lvl8pPr>
            <a:lvl9pPr lvl="8" algn="ctr" rtl="0">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rgbClr val="003D77"/>
              </a:buClr>
              <a:buSzPts val="4000"/>
              <a:buFont typeface="Arial"/>
              <a:buNone/>
              <a:defRPr sz="40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2" name="Google Shape;92;p19"/>
          <p:cNvSpPr txBox="1">
            <a:spLocks noGrp="1"/>
          </p:cNvSpPr>
          <p:nvPr>
            <p:ph type="body" idx="1"/>
          </p:nvPr>
        </p:nvSpPr>
        <p:spPr>
          <a:xfrm>
            <a:off x="722313" y="2906713"/>
            <a:ext cx="7772400" cy="1500000"/>
          </a:xfrm>
          <a:prstGeom prst="rect">
            <a:avLst/>
          </a:prstGeom>
          <a:noFill/>
          <a:ln>
            <a:noFill/>
          </a:ln>
        </p:spPr>
        <p:txBody>
          <a:bodyPr spcFirstLastPara="1" wrap="square" lIns="91425" tIns="45700" rIns="91425" bIns="45700" anchor="b" anchorCtr="0">
            <a:noAutofit/>
          </a:bodyPr>
          <a:lstStyle>
            <a:lvl1pPr marL="457200" lvl="0" indent="-228600" algn="l" rtl="0">
              <a:spcBef>
                <a:spcPts val="400"/>
              </a:spcBef>
              <a:spcAft>
                <a:spcPts val="0"/>
              </a:spcAft>
              <a:buClr>
                <a:srgbClr val="000000"/>
              </a:buClr>
              <a:buSzPts val="2000"/>
              <a:buNone/>
              <a:defRPr sz="2000">
                <a:solidFill>
                  <a:srgbClr val="000000"/>
                </a:solidFill>
              </a:defRPr>
            </a:lvl1pPr>
            <a:lvl2pPr marL="914400" lvl="1" indent="-228600" algn="l" rtl="0">
              <a:spcBef>
                <a:spcPts val="360"/>
              </a:spcBef>
              <a:spcAft>
                <a:spcPts val="0"/>
              </a:spcAft>
              <a:buClr>
                <a:srgbClr val="888888"/>
              </a:buClr>
              <a:buSzPts val="1800"/>
              <a:buNone/>
              <a:defRPr sz="1800">
                <a:solidFill>
                  <a:srgbClr val="888888"/>
                </a:solidFill>
              </a:defRPr>
            </a:lvl2pPr>
            <a:lvl3pPr marL="1371600" lvl="2" indent="-228600" algn="l" rtl="0">
              <a:spcBef>
                <a:spcPts val="320"/>
              </a:spcBef>
              <a:spcAft>
                <a:spcPts val="0"/>
              </a:spcAft>
              <a:buClr>
                <a:srgbClr val="888888"/>
              </a:buClr>
              <a:buSzPts val="1600"/>
              <a:buNone/>
              <a:defRPr sz="1600">
                <a:solidFill>
                  <a:srgbClr val="888888"/>
                </a:solidFill>
              </a:defRPr>
            </a:lvl3pPr>
            <a:lvl4pPr marL="1828800" lvl="3" indent="-228600" algn="l" rtl="0">
              <a:spcBef>
                <a:spcPts val="280"/>
              </a:spcBef>
              <a:spcAft>
                <a:spcPts val="0"/>
              </a:spcAft>
              <a:buClr>
                <a:srgbClr val="888888"/>
              </a:buClr>
              <a:buSzPts val="1400"/>
              <a:buNone/>
              <a:defRPr sz="1400">
                <a:solidFill>
                  <a:srgbClr val="888888"/>
                </a:solidFill>
              </a:defRPr>
            </a:lvl4pPr>
            <a:lvl5pPr marL="2286000" lvl="4" indent="-228600" algn="l" rtl="0">
              <a:spcBef>
                <a:spcPts val="280"/>
              </a:spcBef>
              <a:spcAft>
                <a:spcPts val="0"/>
              </a:spcAft>
              <a:buClr>
                <a:srgbClr val="888888"/>
              </a:buClr>
              <a:buSzPts val="1400"/>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93" name="Google Shape;93;p19"/>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4" name="Google Shape;94;p1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457200" y="307296"/>
            <a:ext cx="8229600" cy="11433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rgbClr val="003D77"/>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7" name="Google Shape;97;p20"/>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000000"/>
              </a:buClr>
              <a:buSzPts val="2800"/>
              <a:buNone/>
              <a:defRPr sz="2800"/>
            </a:lvl1pPr>
            <a:lvl2pPr marL="914400" lvl="1" indent="-381000" algn="l" rtl="0">
              <a:spcBef>
                <a:spcPts val="480"/>
              </a:spcBef>
              <a:spcAft>
                <a:spcPts val="0"/>
              </a:spcAft>
              <a:buClr>
                <a:srgbClr val="000000"/>
              </a:buClr>
              <a:buSzPts val="2400"/>
              <a:buChar char="•"/>
              <a:defRPr sz="2400"/>
            </a:lvl2pPr>
            <a:lvl3pPr marL="1371600" lvl="2" indent="-355600" algn="l" rtl="0">
              <a:spcBef>
                <a:spcPts val="400"/>
              </a:spcBef>
              <a:spcAft>
                <a:spcPts val="0"/>
              </a:spcAft>
              <a:buClr>
                <a:srgbClr val="000000"/>
              </a:buClr>
              <a:buSzPts val="2000"/>
              <a:buChar char="•"/>
              <a:defRPr sz="2000"/>
            </a:lvl3pPr>
            <a:lvl4pPr marL="1828800" lvl="3" indent="-342900" algn="l" rtl="0">
              <a:spcBef>
                <a:spcPts val="360"/>
              </a:spcBef>
              <a:spcAft>
                <a:spcPts val="0"/>
              </a:spcAft>
              <a:buClr>
                <a:srgbClr val="000000"/>
              </a:buClr>
              <a:buSzPts val="1800"/>
              <a:buChar char="•"/>
              <a:defRPr sz="1800"/>
            </a:lvl4pPr>
            <a:lvl5pPr marL="2286000" lvl="4" indent="-342900" algn="l" rtl="0">
              <a:spcBef>
                <a:spcPts val="360"/>
              </a:spcBef>
              <a:spcAft>
                <a:spcPts val="0"/>
              </a:spcAft>
              <a:buClr>
                <a:srgbClr val="000000"/>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98" name="Google Shape;98;p20"/>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000000"/>
              </a:buClr>
              <a:buSzPts val="2800"/>
              <a:buNone/>
              <a:defRPr sz="2800"/>
            </a:lvl1pPr>
            <a:lvl2pPr marL="914400" lvl="1" indent="-381000" algn="l" rtl="0">
              <a:spcBef>
                <a:spcPts val="480"/>
              </a:spcBef>
              <a:spcAft>
                <a:spcPts val="0"/>
              </a:spcAft>
              <a:buClr>
                <a:srgbClr val="000000"/>
              </a:buClr>
              <a:buSzPts val="2400"/>
              <a:buChar char="•"/>
              <a:defRPr sz="2400"/>
            </a:lvl2pPr>
            <a:lvl3pPr marL="1371600" lvl="2" indent="-355600" algn="l" rtl="0">
              <a:spcBef>
                <a:spcPts val="400"/>
              </a:spcBef>
              <a:spcAft>
                <a:spcPts val="0"/>
              </a:spcAft>
              <a:buClr>
                <a:srgbClr val="000000"/>
              </a:buClr>
              <a:buSzPts val="2000"/>
              <a:buChar char="•"/>
              <a:defRPr sz="2000"/>
            </a:lvl3pPr>
            <a:lvl4pPr marL="1828800" lvl="3" indent="-342900" algn="l" rtl="0">
              <a:spcBef>
                <a:spcPts val="360"/>
              </a:spcBef>
              <a:spcAft>
                <a:spcPts val="0"/>
              </a:spcAft>
              <a:buClr>
                <a:srgbClr val="000000"/>
              </a:buClr>
              <a:buSzPts val="1800"/>
              <a:buChar char="•"/>
              <a:defRPr sz="1800"/>
            </a:lvl4pPr>
            <a:lvl5pPr marL="2286000" lvl="4" indent="-342900" algn="l" rtl="0">
              <a:spcBef>
                <a:spcPts val="360"/>
              </a:spcBef>
              <a:spcAft>
                <a:spcPts val="0"/>
              </a:spcAft>
              <a:buClr>
                <a:srgbClr val="000000"/>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99" name="Google Shape;99;p20"/>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457200" y="307296"/>
            <a:ext cx="8229600" cy="11433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rgbClr val="003D77"/>
              </a:buClr>
              <a:buSzPts val="4000"/>
              <a:buFont typeface="Aria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457200" y="1535113"/>
            <a:ext cx="4040100" cy="639600"/>
          </a:xfrm>
          <a:prstGeom prst="rect">
            <a:avLst/>
          </a:prstGeom>
          <a:noFill/>
          <a:ln>
            <a:noFill/>
          </a:ln>
        </p:spPr>
        <p:txBody>
          <a:bodyPr spcFirstLastPara="1" wrap="square" lIns="91425" tIns="45700" rIns="91425" bIns="45700" anchor="b" anchorCtr="0">
            <a:noAutofit/>
          </a:bodyPr>
          <a:lstStyle>
            <a:lvl1pPr marL="457200" lvl="0" indent="-228600" algn="l" rtl="0">
              <a:spcBef>
                <a:spcPts val="480"/>
              </a:spcBef>
              <a:spcAft>
                <a:spcPts val="0"/>
              </a:spcAft>
              <a:buClr>
                <a:srgbClr val="000000"/>
              </a:buClr>
              <a:buSzPts val="2400"/>
              <a:buNone/>
              <a:defRPr sz="2400" b="1"/>
            </a:lvl1pPr>
            <a:lvl2pPr marL="914400" lvl="1" indent="-228600" algn="l" rtl="0">
              <a:spcBef>
                <a:spcPts val="400"/>
              </a:spcBef>
              <a:spcAft>
                <a:spcPts val="0"/>
              </a:spcAft>
              <a:buClr>
                <a:srgbClr val="000000"/>
              </a:buClr>
              <a:buSzPts val="2000"/>
              <a:buNone/>
              <a:defRPr sz="2000" b="1"/>
            </a:lvl2pPr>
            <a:lvl3pPr marL="1371600" lvl="2" indent="-228600" algn="l" rtl="0">
              <a:spcBef>
                <a:spcPts val="360"/>
              </a:spcBef>
              <a:spcAft>
                <a:spcPts val="0"/>
              </a:spcAft>
              <a:buClr>
                <a:srgbClr val="000000"/>
              </a:buClr>
              <a:buSzPts val="1800"/>
              <a:buNone/>
              <a:defRPr sz="1800" b="1"/>
            </a:lvl3pPr>
            <a:lvl4pPr marL="1828800" lvl="3" indent="-228600" algn="l" rtl="0">
              <a:spcBef>
                <a:spcPts val="320"/>
              </a:spcBef>
              <a:spcAft>
                <a:spcPts val="0"/>
              </a:spcAft>
              <a:buClr>
                <a:srgbClr val="000000"/>
              </a:buClr>
              <a:buSzPts val="1600"/>
              <a:buNone/>
              <a:defRPr sz="1600" b="1"/>
            </a:lvl4pPr>
            <a:lvl5pPr marL="2286000" lvl="4" indent="-228600" algn="l" rtl="0">
              <a:spcBef>
                <a:spcPts val="320"/>
              </a:spcBef>
              <a:spcAft>
                <a:spcPts val="0"/>
              </a:spcAft>
              <a:buClr>
                <a:srgbClr val="000000"/>
              </a:buClr>
              <a:buSzPts val="1600"/>
              <a:buNone/>
              <a:defRPr sz="1600" b="1"/>
            </a:lvl5pPr>
            <a:lvl6pPr marL="2743200" lvl="5" indent="-228600" algn="l" rtl="0">
              <a:spcBef>
                <a:spcPts val="320"/>
              </a:spcBef>
              <a:spcAft>
                <a:spcPts val="0"/>
              </a:spcAft>
              <a:buClr>
                <a:schemeClr val="dk1"/>
              </a:buClr>
              <a:buSzPts val="1600"/>
              <a:buNone/>
              <a:defRPr sz="1600" b="1"/>
            </a:lvl6pPr>
            <a:lvl7pPr marL="3200400" lvl="6" indent="-228600" algn="l" rtl="0">
              <a:spcBef>
                <a:spcPts val="320"/>
              </a:spcBef>
              <a:spcAft>
                <a:spcPts val="0"/>
              </a:spcAft>
              <a:buClr>
                <a:schemeClr val="dk1"/>
              </a:buClr>
              <a:buSzPts val="1600"/>
              <a:buNone/>
              <a:defRPr sz="1600" b="1"/>
            </a:lvl7pPr>
            <a:lvl8pPr marL="3657600" lvl="7" indent="-228600" algn="l" rtl="0">
              <a:spcBef>
                <a:spcPts val="320"/>
              </a:spcBef>
              <a:spcAft>
                <a:spcPts val="0"/>
              </a:spcAft>
              <a:buClr>
                <a:schemeClr val="dk1"/>
              </a:buClr>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104" name="Google Shape;104;p21"/>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Autofit/>
          </a:bodyPr>
          <a:lstStyle>
            <a:lvl1pPr marL="457200" lvl="0" indent="-228600" algn="l" rtl="0">
              <a:spcBef>
                <a:spcPts val="480"/>
              </a:spcBef>
              <a:spcAft>
                <a:spcPts val="0"/>
              </a:spcAft>
              <a:buClr>
                <a:srgbClr val="000000"/>
              </a:buClr>
              <a:buSzPts val="2400"/>
              <a:buNone/>
              <a:defRPr sz="2400"/>
            </a:lvl1pPr>
            <a:lvl2pPr marL="914400" lvl="1" indent="-355600" algn="l" rtl="0">
              <a:spcBef>
                <a:spcPts val="400"/>
              </a:spcBef>
              <a:spcAft>
                <a:spcPts val="0"/>
              </a:spcAft>
              <a:buClr>
                <a:srgbClr val="000000"/>
              </a:buClr>
              <a:buSzPts val="2000"/>
              <a:buChar char="•"/>
              <a:defRPr sz="2000"/>
            </a:lvl2pPr>
            <a:lvl3pPr marL="1371600" lvl="2" indent="-342900" algn="l" rtl="0">
              <a:spcBef>
                <a:spcPts val="360"/>
              </a:spcBef>
              <a:spcAft>
                <a:spcPts val="0"/>
              </a:spcAft>
              <a:buClr>
                <a:srgbClr val="000000"/>
              </a:buClr>
              <a:buSzPts val="1800"/>
              <a:buChar char="•"/>
              <a:defRPr sz="1800"/>
            </a:lvl3pPr>
            <a:lvl4pPr marL="1828800" lvl="3" indent="-330200" algn="l" rtl="0">
              <a:spcBef>
                <a:spcPts val="320"/>
              </a:spcBef>
              <a:spcAft>
                <a:spcPts val="0"/>
              </a:spcAft>
              <a:buClr>
                <a:srgbClr val="000000"/>
              </a:buClr>
              <a:buSzPts val="1600"/>
              <a:buChar char="•"/>
              <a:defRPr sz="1600"/>
            </a:lvl4pPr>
            <a:lvl5pPr marL="2286000" lvl="4" indent="-330200" algn="l" rtl="0">
              <a:spcBef>
                <a:spcPts val="320"/>
              </a:spcBef>
              <a:spcAft>
                <a:spcPts val="0"/>
              </a:spcAft>
              <a:buClr>
                <a:srgbClr val="000000"/>
              </a:buClr>
              <a:buSzPts val="1600"/>
              <a:buChar char="•"/>
              <a:defRPr sz="1600"/>
            </a:lvl5pPr>
            <a:lvl6pPr marL="2743200" lvl="5" indent="-330200" algn="l" rtl="0">
              <a:spcBef>
                <a:spcPts val="320"/>
              </a:spcBef>
              <a:spcAft>
                <a:spcPts val="0"/>
              </a:spcAft>
              <a:buClr>
                <a:schemeClr val="dk1"/>
              </a:buClr>
              <a:buSzPts val="1600"/>
              <a:buChar char="•"/>
              <a:defRPr sz="1600"/>
            </a:lvl6pPr>
            <a:lvl7pPr marL="3200400" lvl="6" indent="-330200" algn="l" rtl="0">
              <a:spcBef>
                <a:spcPts val="320"/>
              </a:spcBef>
              <a:spcAft>
                <a:spcPts val="0"/>
              </a:spcAft>
              <a:buClr>
                <a:schemeClr val="dk1"/>
              </a:buClr>
              <a:buSzPts val="1600"/>
              <a:buChar char="•"/>
              <a:defRPr sz="1600"/>
            </a:lvl7pPr>
            <a:lvl8pPr marL="3657600" lvl="7" indent="-330200" algn="l" rtl="0">
              <a:spcBef>
                <a:spcPts val="320"/>
              </a:spcBef>
              <a:spcAft>
                <a:spcPts val="0"/>
              </a:spcAft>
              <a:buClr>
                <a:schemeClr val="dk1"/>
              </a:buClr>
              <a:buSzPts val="1600"/>
              <a:buChar char="•"/>
              <a:defRPr sz="1600"/>
            </a:lvl8pPr>
            <a:lvl9pPr marL="4114800" lvl="8" indent="-330200" algn="l" rtl="0">
              <a:spcBef>
                <a:spcPts val="320"/>
              </a:spcBef>
              <a:spcAft>
                <a:spcPts val="0"/>
              </a:spcAft>
              <a:buClr>
                <a:schemeClr val="dk1"/>
              </a:buClr>
              <a:buSzPts val="1600"/>
              <a:buChar char="•"/>
              <a:defRPr sz="1600"/>
            </a:lvl9pPr>
          </a:lstStyle>
          <a:p>
            <a:endParaRPr/>
          </a:p>
        </p:txBody>
      </p:sp>
      <p:sp>
        <p:nvSpPr>
          <p:cNvPr id="105" name="Google Shape;105;p21"/>
          <p:cNvSpPr txBox="1">
            <a:spLocks noGrp="1"/>
          </p:cNvSpPr>
          <p:nvPr>
            <p:ph type="body" idx="3"/>
          </p:nvPr>
        </p:nvSpPr>
        <p:spPr>
          <a:xfrm>
            <a:off x="4645025" y="1535113"/>
            <a:ext cx="4041900" cy="639600"/>
          </a:xfrm>
          <a:prstGeom prst="rect">
            <a:avLst/>
          </a:prstGeom>
          <a:noFill/>
          <a:ln>
            <a:noFill/>
          </a:ln>
        </p:spPr>
        <p:txBody>
          <a:bodyPr spcFirstLastPara="1" wrap="square" lIns="91425" tIns="45700" rIns="91425" bIns="45700" anchor="b" anchorCtr="0">
            <a:noAutofit/>
          </a:bodyPr>
          <a:lstStyle>
            <a:lvl1pPr marL="457200" lvl="0" indent="-228600" algn="l" rtl="0">
              <a:spcBef>
                <a:spcPts val="480"/>
              </a:spcBef>
              <a:spcAft>
                <a:spcPts val="0"/>
              </a:spcAft>
              <a:buClr>
                <a:srgbClr val="000000"/>
              </a:buClr>
              <a:buSzPts val="2400"/>
              <a:buNone/>
              <a:defRPr sz="2400" b="1"/>
            </a:lvl1pPr>
            <a:lvl2pPr marL="914400" lvl="1" indent="-228600" algn="l" rtl="0">
              <a:spcBef>
                <a:spcPts val="400"/>
              </a:spcBef>
              <a:spcAft>
                <a:spcPts val="0"/>
              </a:spcAft>
              <a:buClr>
                <a:srgbClr val="000000"/>
              </a:buClr>
              <a:buSzPts val="2000"/>
              <a:buNone/>
              <a:defRPr sz="2000" b="1"/>
            </a:lvl2pPr>
            <a:lvl3pPr marL="1371600" lvl="2" indent="-228600" algn="l" rtl="0">
              <a:spcBef>
                <a:spcPts val="360"/>
              </a:spcBef>
              <a:spcAft>
                <a:spcPts val="0"/>
              </a:spcAft>
              <a:buClr>
                <a:srgbClr val="000000"/>
              </a:buClr>
              <a:buSzPts val="1800"/>
              <a:buNone/>
              <a:defRPr sz="1800" b="1"/>
            </a:lvl3pPr>
            <a:lvl4pPr marL="1828800" lvl="3" indent="-228600" algn="l" rtl="0">
              <a:spcBef>
                <a:spcPts val="320"/>
              </a:spcBef>
              <a:spcAft>
                <a:spcPts val="0"/>
              </a:spcAft>
              <a:buClr>
                <a:srgbClr val="000000"/>
              </a:buClr>
              <a:buSzPts val="1600"/>
              <a:buNone/>
              <a:defRPr sz="1600" b="1"/>
            </a:lvl4pPr>
            <a:lvl5pPr marL="2286000" lvl="4" indent="-228600" algn="l" rtl="0">
              <a:spcBef>
                <a:spcPts val="320"/>
              </a:spcBef>
              <a:spcAft>
                <a:spcPts val="0"/>
              </a:spcAft>
              <a:buClr>
                <a:srgbClr val="000000"/>
              </a:buClr>
              <a:buSzPts val="1600"/>
              <a:buNone/>
              <a:defRPr sz="1600" b="1"/>
            </a:lvl5pPr>
            <a:lvl6pPr marL="2743200" lvl="5" indent="-228600" algn="l" rtl="0">
              <a:spcBef>
                <a:spcPts val="320"/>
              </a:spcBef>
              <a:spcAft>
                <a:spcPts val="0"/>
              </a:spcAft>
              <a:buClr>
                <a:schemeClr val="dk1"/>
              </a:buClr>
              <a:buSzPts val="1600"/>
              <a:buNone/>
              <a:defRPr sz="1600" b="1"/>
            </a:lvl6pPr>
            <a:lvl7pPr marL="3200400" lvl="6" indent="-228600" algn="l" rtl="0">
              <a:spcBef>
                <a:spcPts val="320"/>
              </a:spcBef>
              <a:spcAft>
                <a:spcPts val="0"/>
              </a:spcAft>
              <a:buClr>
                <a:schemeClr val="dk1"/>
              </a:buClr>
              <a:buSzPts val="1600"/>
              <a:buNone/>
              <a:defRPr sz="1600" b="1"/>
            </a:lvl7pPr>
            <a:lvl8pPr marL="3657600" lvl="7" indent="-228600" algn="l" rtl="0">
              <a:spcBef>
                <a:spcPts val="320"/>
              </a:spcBef>
              <a:spcAft>
                <a:spcPts val="0"/>
              </a:spcAft>
              <a:buClr>
                <a:schemeClr val="dk1"/>
              </a:buClr>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106" name="Google Shape;106;p21"/>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Autofit/>
          </a:bodyPr>
          <a:lstStyle>
            <a:lvl1pPr marL="457200" lvl="0" indent="-228600" algn="l" rtl="0">
              <a:spcBef>
                <a:spcPts val="480"/>
              </a:spcBef>
              <a:spcAft>
                <a:spcPts val="0"/>
              </a:spcAft>
              <a:buClr>
                <a:srgbClr val="000000"/>
              </a:buClr>
              <a:buSzPts val="2400"/>
              <a:buNone/>
              <a:defRPr sz="2400"/>
            </a:lvl1pPr>
            <a:lvl2pPr marL="914400" lvl="1" indent="-355600" algn="l" rtl="0">
              <a:spcBef>
                <a:spcPts val="400"/>
              </a:spcBef>
              <a:spcAft>
                <a:spcPts val="0"/>
              </a:spcAft>
              <a:buClr>
                <a:srgbClr val="000000"/>
              </a:buClr>
              <a:buSzPts val="2000"/>
              <a:buChar char="•"/>
              <a:defRPr sz="2000"/>
            </a:lvl2pPr>
            <a:lvl3pPr marL="1371600" lvl="2" indent="-342900" algn="l" rtl="0">
              <a:spcBef>
                <a:spcPts val="360"/>
              </a:spcBef>
              <a:spcAft>
                <a:spcPts val="0"/>
              </a:spcAft>
              <a:buClr>
                <a:srgbClr val="000000"/>
              </a:buClr>
              <a:buSzPts val="1800"/>
              <a:buChar char="•"/>
              <a:defRPr sz="1800"/>
            </a:lvl3pPr>
            <a:lvl4pPr marL="1828800" lvl="3" indent="-330200" algn="l" rtl="0">
              <a:spcBef>
                <a:spcPts val="320"/>
              </a:spcBef>
              <a:spcAft>
                <a:spcPts val="0"/>
              </a:spcAft>
              <a:buClr>
                <a:srgbClr val="000000"/>
              </a:buClr>
              <a:buSzPts val="1600"/>
              <a:buChar char="•"/>
              <a:defRPr sz="1600"/>
            </a:lvl4pPr>
            <a:lvl5pPr marL="2286000" lvl="4" indent="-330200" algn="l" rtl="0">
              <a:spcBef>
                <a:spcPts val="320"/>
              </a:spcBef>
              <a:spcAft>
                <a:spcPts val="0"/>
              </a:spcAft>
              <a:buClr>
                <a:srgbClr val="000000"/>
              </a:buClr>
              <a:buSzPts val="1600"/>
              <a:buChar char="•"/>
              <a:defRPr sz="1600"/>
            </a:lvl5pPr>
            <a:lvl6pPr marL="2743200" lvl="5" indent="-330200" algn="l" rtl="0">
              <a:spcBef>
                <a:spcPts val="320"/>
              </a:spcBef>
              <a:spcAft>
                <a:spcPts val="0"/>
              </a:spcAft>
              <a:buClr>
                <a:schemeClr val="dk1"/>
              </a:buClr>
              <a:buSzPts val="1600"/>
              <a:buChar char="•"/>
              <a:defRPr sz="1600"/>
            </a:lvl6pPr>
            <a:lvl7pPr marL="3200400" lvl="6" indent="-330200" algn="l" rtl="0">
              <a:spcBef>
                <a:spcPts val="320"/>
              </a:spcBef>
              <a:spcAft>
                <a:spcPts val="0"/>
              </a:spcAft>
              <a:buClr>
                <a:schemeClr val="dk1"/>
              </a:buClr>
              <a:buSzPts val="1600"/>
              <a:buChar char="•"/>
              <a:defRPr sz="1600"/>
            </a:lvl7pPr>
            <a:lvl8pPr marL="3657600" lvl="7" indent="-330200" algn="l" rtl="0">
              <a:spcBef>
                <a:spcPts val="320"/>
              </a:spcBef>
              <a:spcAft>
                <a:spcPts val="0"/>
              </a:spcAft>
              <a:buClr>
                <a:schemeClr val="dk1"/>
              </a:buClr>
              <a:buSzPts val="1600"/>
              <a:buChar char="•"/>
              <a:defRPr sz="1600"/>
            </a:lvl8pPr>
            <a:lvl9pPr marL="4114800" lvl="8" indent="-330200" algn="l" rtl="0">
              <a:spcBef>
                <a:spcPts val="320"/>
              </a:spcBef>
              <a:spcAft>
                <a:spcPts val="0"/>
              </a:spcAft>
              <a:buClr>
                <a:schemeClr val="dk1"/>
              </a:buClr>
              <a:buSzPts val="1600"/>
              <a:buChar char="•"/>
              <a:defRPr sz="1600"/>
            </a:lvl9pPr>
          </a:lstStyle>
          <a:p>
            <a:endParaRPr/>
          </a:p>
        </p:txBody>
      </p:sp>
      <p:sp>
        <p:nvSpPr>
          <p:cNvPr id="107" name="Google Shape;107;p21"/>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8" name="Google Shape;108;p2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9"/>
        <p:cNvGrpSpPr/>
        <p:nvPr/>
      </p:nvGrpSpPr>
      <p:grpSpPr>
        <a:xfrm>
          <a:off x="0" y="0"/>
          <a:ext cx="0" cy="0"/>
          <a:chOff x="0" y="0"/>
          <a:chExt cx="0" cy="0"/>
        </a:xfrm>
      </p:grpSpPr>
      <p:sp>
        <p:nvSpPr>
          <p:cNvPr id="110" name="Google Shape;110;p22"/>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1" name="Google Shape;111;p2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457200" y="273050"/>
            <a:ext cx="3008400" cy="1161900"/>
          </a:xfrm>
          <a:prstGeom prst="rect">
            <a:avLst/>
          </a:prstGeom>
          <a:solidFill>
            <a:schemeClr val="lt1">
              <a:alpha val="69800"/>
            </a:schemeClr>
          </a:solidFill>
          <a:ln>
            <a:noFill/>
          </a:ln>
        </p:spPr>
        <p:txBody>
          <a:bodyPr spcFirstLastPara="1" wrap="square" lIns="91425" tIns="45700" rIns="91425" bIns="45700" anchor="b" anchorCtr="0">
            <a:noAutofit/>
          </a:bodyPr>
          <a:lstStyle>
            <a:lvl1pPr lvl="0" algn="l" rtl="0">
              <a:spcBef>
                <a:spcPts val="0"/>
              </a:spcBef>
              <a:spcAft>
                <a:spcPts val="0"/>
              </a:spcAft>
              <a:buClr>
                <a:schemeClr val="dk1"/>
              </a:buClr>
              <a:buSzPts val="2000"/>
              <a:buFont typeface="Arial"/>
              <a:buNone/>
              <a:defRPr sz="2000" b="1">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4" name="Google Shape;114;p23"/>
          <p:cNvSpPr txBox="1">
            <a:spLocks noGrp="1"/>
          </p:cNvSpPr>
          <p:nvPr>
            <p:ph type="body" idx="1"/>
          </p:nvPr>
        </p:nvSpPr>
        <p:spPr>
          <a:xfrm>
            <a:off x="3575050" y="740535"/>
            <a:ext cx="5111700" cy="53856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000000"/>
              </a:buClr>
              <a:buSzPts val="2800"/>
              <a:buNone/>
              <a:defRPr sz="2800"/>
            </a:lvl1pPr>
            <a:lvl2pPr marL="914400" lvl="1" indent="-381000" algn="l" rtl="0">
              <a:spcBef>
                <a:spcPts val="480"/>
              </a:spcBef>
              <a:spcAft>
                <a:spcPts val="0"/>
              </a:spcAft>
              <a:buClr>
                <a:srgbClr val="000000"/>
              </a:buClr>
              <a:buSzPts val="2400"/>
              <a:buChar char="•"/>
              <a:defRPr sz="2400"/>
            </a:lvl2pPr>
            <a:lvl3pPr marL="1371600" lvl="2" indent="-355600" algn="l" rtl="0">
              <a:spcBef>
                <a:spcPts val="400"/>
              </a:spcBef>
              <a:spcAft>
                <a:spcPts val="0"/>
              </a:spcAft>
              <a:buClr>
                <a:srgbClr val="000000"/>
              </a:buClr>
              <a:buSzPts val="2000"/>
              <a:buChar char="•"/>
              <a:defRPr sz="2000"/>
            </a:lvl3pPr>
            <a:lvl4pPr marL="1828800" lvl="3" indent="-342900" algn="l" rtl="0">
              <a:spcBef>
                <a:spcPts val="360"/>
              </a:spcBef>
              <a:spcAft>
                <a:spcPts val="0"/>
              </a:spcAft>
              <a:buClr>
                <a:srgbClr val="000000"/>
              </a:buClr>
              <a:buSzPts val="1800"/>
              <a:buChar char="•"/>
              <a:defRPr sz="1800"/>
            </a:lvl4pPr>
            <a:lvl5pPr marL="2286000" lvl="4" indent="-342900" algn="l" rtl="0">
              <a:spcBef>
                <a:spcPts val="360"/>
              </a:spcBef>
              <a:spcAft>
                <a:spcPts val="0"/>
              </a:spcAft>
              <a:buClr>
                <a:srgbClr val="000000"/>
              </a:buClr>
              <a:buSzPts val="1800"/>
              <a:buChar char="•"/>
              <a:defRPr sz="1800"/>
            </a:lvl5pPr>
            <a:lvl6pPr marL="2743200" lvl="5" indent="-355600" algn="l" rtl="0">
              <a:spcBef>
                <a:spcPts val="400"/>
              </a:spcBef>
              <a:spcAft>
                <a:spcPts val="0"/>
              </a:spcAft>
              <a:buClr>
                <a:schemeClr val="dk1"/>
              </a:buClr>
              <a:buSzPts val="2000"/>
              <a:buChar char="•"/>
              <a:defRPr sz="2000"/>
            </a:lvl6pPr>
            <a:lvl7pPr marL="3200400" lvl="6" indent="-355600" algn="l" rtl="0">
              <a:spcBef>
                <a:spcPts val="400"/>
              </a:spcBef>
              <a:spcAft>
                <a:spcPts val="0"/>
              </a:spcAft>
              <a:buClr>
                <a:schemeClr val="dk1"/>
              </a:buClr>
              <a:buSzPts val="2000"/>
              <a:buChar char="•"/>
              <a:defRPr sz="2000"/>
            </a:lvl7pPr>
            <a:lvl8pPr marL="3657600" lvl="7" indent="-355600" algn="l" rtl="0">
              <a:spcBef>
                <a:spcPts val="400"/>
              </a:spcBef>
              <a:spcAft>
                <a:spcPts val="0"/>
              </a:spcAft>
              <a:buClr>
                <a:schemeClr val="dk1"/>
              </a:buClr>
              <a:buSzPts val="2000"/>
              <a:buChar char="•"/>
              <a:defRPr sz="2000"/>
            </a:lvl8pPr>
            <a:lvl9pPr marL="4114800" lvl="8" indent="-355600" algn="l" rtl="0">
              <a:spcBef>
                <a:spcPts val="400"/>
              </a:spcBef>
              <a:spcAft>
                <a:spcPts val="0"/>
              </a:spcAft>
              <a:buClr>
                <a:schemeClr val="dk1"/>
              </a:buClr>
              <a:buSzPts val="2000"/>
              <a:buChar char="•"/>
              <a:defRPr sz="2000"/>
            </a:lvl9pPr>
          </a:lstStyle>
          <a:p>
            <a:endParaRPr/>
          </a:p>
        </p:txBody>
      </p:sp>
      <p:sp>
        <p:nvSpPr>
          <p:cNvPr id="115" name="Google Shape;115;p23"/>
          <p:cNvSpPr txBox="1">
            <a:spLocks noGrp="1"/>
          </p:cNvSpPr>
          <p:nvPr>
            <p:ph type="body" idx="2"/>
          </p:nvPr>
        </p:nvSpPr>
        <p:spPr>
          <a:xfrm>
            <a:off x="457200" y="1435100"/>
            <a:ext cx="3008400" cy="4691100"/>
          </a:xfrm>
          <a:prstGeom prst="rect">
            <a:avLst/>
          </a:prstGeom>
          <a:solidFill>
            <a:schemeClr val="lt1">
              <a:alpha val="69800"/>
            </a:schemeClr>
          </a:solidFill>
          <a:ln>
            <a:noFill/>
          </a:ln>
        </p:spPr>
        <p:txBody>
          <a:bodyPr spcFirstLastPara="1" wrap="square" lIns="91425" tIns="45700" rIns="91425" bIns="45700" anchor="t" anchorCtr="0">
            <a:noAutofit/>
          </a:bodyPr>
          <a:lstStyle>
            <a:lvl1pPr marL="457200" lvl="0" indent="-228600" algn="l" rtl="0">
              <a:spcBef>
                <a:spcPts val="280"/>
              </a:spcBef>
              <a:spcAft>
                <a:spcPts val="0"/>
              </a:spcAft>
              <a:buClr>
                <a:srgbClr val="000000"/>
              </a:buClr>
              <a:buSzPts val="1400"/>
              <a:buNone/>
              <a:defRPr sz="1400">
                <a:solidFill>
                  <a:srgbClr val="000000"/>
                </a:solidFill>
              </a:defRPr>
            </a:lvl1pPr>
            <a:lvl2pPr marL="914400" lvl="1" indent="-228600" algn="l" rtl="0">
              <a:spcBef>
                <a:spcPts val="240"/>
              </a:spcBef>
              <a:spcAft>
                <a:spcPts val="0"/>
              </a:spcAft>
              <a:buClr>
                <a:srgbClr val="000000"/>
              </a:buClr>
              <a:buSzPts val="1200"/>
              <a:buNone/>
              <a:defRPr sz="1200"/>
            </a:lvl2pPr>
            <a:lvl3pPr marL="1371600" lvl="2" indent="-228600" algn="l" rtl="0">
              <a:spcBef>
                <a:spcPts val="200"/>
              </a:spcBef>
              <a:spcAft>
                <a:spcPts val="0"/>
              </a:spcAft>
              <a:buClr>
                <a:srgbClr val="000000"/>
              </a:buClr>
              <a:buSzPts val="1000"/>
              <a:buNone/>
              <a:defRPr sz="1000"/>
            </a:lvl3pPr>
            <a:lvl4pPr marL="1828800" lvl="3" indent="-228600" algn="l" rtl="0">
              <a:spcBef>
                <a:spcPts val="180"/>
              </a:spcBef>
              <a:spcAft>
                <a:spcPts val="0"/>
              </a:spcAft>
              <a:buClr>
                <a:srgbClr val="000000"/>
              </a:buClr>
              <a:buSzPts val="900"/>
              <a:buNone/>
              <a:defRPr sz="900"/>
            </a:lvl4pPr>
            <a:lvl5pPr marL="2286000" lvl="4" indent="-228600" algn="l" rtl="0">
              <a:spcBef>
                <a:spcPts val="180"/>
              </a:spcBef>
              <a:spcAft>
                <a:spcPts val="0"/>
              </a:spcAft>
              <a:buClr>
                <a:srgbClr val="000000"/>
              </a:buClr>
              <a:buSzPts val="900"/>
              <a:buNone/>
              <a:defRPr sz="900"/>
            </a:lvl5pPr>
            <a:lvl6pPr marL="2743200" lvl="5" indent="-228600" algn="l" rtl="0">
              <a:spcBef>
                <a:spcPts val="180"/>
              </a:spcBef>
              <a:spcAft>
                <a:spcPts val="0"/>
              </a:spcAft>
              <a:buClr>
                <a:schemeClr val="dk1"/>
              </a:buClr>
              <a:buSzPts val="900"/>
              <a:buNone/>
              <a:defRPr sz="900"/>
            </a:lvl6pPr>
            <a:lvl7pPr marL="3200400" lvl="6" indent="-228600" algn="l" rtl="0">
              <a:spcBef>
                <a:spcPts val="180"/>
              </a:spcBef>
              <a:spcAft>
                <a:spcPts val="0"/>
              </a:spcAft>
              <a:buClr>
                <a:schemeClr val="dk1"/>
              </a:buClr>
              <a:buSzPts val="900"/>
              <a:buNone/>
              <a:defRPr sz="900"/>
            </a:lvl7pPr>
            <a:lvl8pPr marL="3657600" lvl="7" indent="-228600" algn="l" rtl="0">
              <a:spcBef>
                <a:spcPts val="180"/>
              </a:spcBef>
              <a:spcAft>
                <a:spcPts val="0"/>
              </a:spcAft>
              <a:buClr>
                <a:schemeClr val="dk1"/>
              </a:buClr>
              <a:buSzPts val="900"/>
              <a:buNone/>
              <a:defRPr sz="900"/>
            </a:lvl8pPr>
            <a:lvl9pPr marL="4114800" lvl="8" indent="-228600" algn="l" rtl="0">
              <a:spcBef>
                <a:spcPts val="180"/>
              </a:spcBef>
              <a:spcAft>
                <a:spcPts val="0"/>
              </a:spcAft>
              <a:buClr>
                <a:schemeClr val="dk1"/>
              </a:buClr>
              <a:buSzPts val="900"/>
              <a:buNone/>
              <a:defRPr sz="900"/>
            </a:lvl9pPr>
          </a:lstStyle>
          <a:p>
            <a:endParaRPr/>
          </a:p>
        </p:txBody>
      </p:sp>
      <p:sp>
        <p:nvSpPr>
          <p:cNvPr id="116" name="Google Shape;116;p23"/>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7" name="Google Shape;117;p2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18" name="Google Shape;118;p23"/>
          <p:cNvSpPr/>
          <p:nvPr/>
        </p:nvSpPr>
        <p:spPr>
          <a:xfrm rot="-5400000">
            <a:off x="7612749" y="-9439"/>
            <a:ext cx="1521900" cy="1540800"/>
          </a:xfrm>
          <a:prstGeom prst="triangle">
            <a:avLst>
              <a:gd name="adj" fmla="val 100000"/>
            </a:avLst>
          </a:prstGeom>
          <a:solidFill>
            <a:srgbClr val="003D77"/>
          </a:solidFill>
          <a:ln w="9525" cap="flat" cmpd="sng">
            <a:solidFill>
              <a:srgbClr val="00264B"/>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9" name="Google Shape;119;p23"/>
          <p:cNvSpPr/>
          <p:nvPr/>
        </p:nvSpPr>
        <p:spPr>
          <a:xfrm rot="5400000">
            <a:off x="27908" y="6328452"/>
            <a:ext cx="501600" cy="557400"/>
          </a:xfrm>
          <a:prstGeom prst="triangle">
            <a:avLst>
              <a:gd name="adj" fmla="val 100000"/>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BFBFBF"/>
              </a:solidFill>
              <a:latin typeface="Calibri"/>
              <a:ea typeface="Calibri"/>
              <a:cs typeface="Calibri"/>
              <a:sym typeface="Calibri"/>
            </a:endParaRPr>
          </a:p>
        </p:txBody>
      </p:sp>
      <p:pic>
        <p:nvPicPr>
          <p:cNvPr id="120" name="Google Shape;120;p23"/>
          <p:cNvPicPr preferRelativeResize="0"/>
          <p:nvPr/>
        </p:nvPicPr>
        <p:blipFill rotWithShape="1">
          <a:blip r:embed="rId2">
            <a:alphaModFix/>
          </a:blip>
          <a:srcRect/>
          <a:stretch/>
        </p:blipFill>
        <p:spPr>
          <a:xfrm>
            <a:off x="457200" y="6375823"/>
            <a:ext cx="1154672" cy="244633"/>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a:off x="1792288" y="4800600"/>
            <a:ext cx="5486400" cy="5667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rgbClr val="003D77"/>
              </a:buClr>
              <a:buSzPts val="2000"/>
              <a:buFont typeface="Arial"/>
              <a:buNone/>
              <a:defRPr sz="2000"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3" name="Google Shape;123;p24"/>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rgbClr val="000000"/>
              </a:buClr>
              <a:buSzPts val="3200"/>
              <a:buFont typeface="Arial"/>
              <a:buNone/>
              <a:defRPr sz="3200" b="0" i="0" u="none" strike="noStrike" cap="none">
                <a:solidFill>
                  <a:srgbClr val="000000"/>
                </a:solidFill>
                <a:latin typeface="Arial"/>
                <a:ea typeface="Arial"/>
                <a:cs typeface="Arial"/>
                <a:sym typeface="Arial"/>
              </a:defRPr>
            </a:lvl1pPr>
            <a:lvl2pPr marR="0" lvl="1" algn="l" rtl="0">
              <a:spcBef>
                <a:spcPts val="56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2pPr>
            <a:lvl3pPr marR="0" lvl="2" algn="l" rtl="0">
              <a:spcBef>
                <a:spcPts val="48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3pPr>
            <a:lvl4pPr marR="0" lvl="3" algn="l" rtl="0">
              <a:spcBef>
                <a:spcPts val="40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4pPr>
            <a:lvl5pPr marR="0" lvl="4" algn="l" rtl="0">
              <a:spcBef>
                <a:spcPts val="40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4" name="Google Shape;124;p24"/>
          <p:cNvSpPr txBox="1">
            <a:spLocks noGrp="1"/>
          </p:cNvSpPr>
          <p:nvPr>
            <p:ph type="body" idx="1"/>
          </p:nvPr>
        </p:nvSpPr>
        <p:spPr>
          <a:xfrm>
            <a:off x="1792288" y="5367338"/>
            <a:ext cx="5486400" cy="804900"/>
          </a:xfrm>
          <a:prstGeom prst="rect">
            <a:avLst/>
          </a:prstGeom>
          <a:noFill/>
          <a:ln>
            <a:noFill/>
          </a:ln>
        </p:spPr>
        <p:txBody>
          <a:bodyPr spcFirstLastPara="1" wrap="square" lIns="91425" tIns="45700" rIns="91425" bIns="45700" anchor="t" anchorCtr="0">
            <a:noAutofit/>
          </a:bodyPr>
          <a:lstStyle>
            <a:lvl1pPr marL="457200" lvl="0" indent="-228600" algn="l" rtl="0">
              <a:spcBef>
                <a:spcPts val="280"/>
              </a:spcBef>
              <a:spcAft>
                <a:spcPts val="0"/>
              </a:spcAft>
              <a:buClr>
                <a:srgbClr val="000000"/>
              </a:buClr>
              <a:buSzPts val="1400"/>
              <a:buNone/>
              <a:defRPr sz="1400"/>
            </a:lvl1pPr>
            <a:lvl2pPr marL="914400" lvl="1" indent="-228600" algn="l" rtl="0">
              <a:spcBef>
                <a:spcPts val="240"/>
              </a:spcBef>
              <a:spcAft>
                <a:spcPts val="0"/>
              </a:spcAft>
              <a:buClr>
                <a:srgbClr val="000000"/>
              </a:buClr>
              <a:buSzPts val="1200"/>
              <a:buNone/>
              <a:defRPr sz="1200"/>
            </a:lvl2pPr>
            <a:lvl3pPr marL="1371600" lvl="2" indent="-228600" algn="l" rtl="0">
              <a:spcBef>
                <a:spcPts val="200"/>
              </a:spcBef>
              <a:spcAft>
                <a:spcPts val="0"/>
              </a:spcAft>
              <a:buClr>
                <a:srgbClr val="000000"/>
              </a:buClr>
              <a:buSzPts val="1000"/>
              <a:buNone/>
              <a:defRPr sz="1000"/>
            </a:lvl3pPr>
            <a:lvl4pPr marL="1828800" lvl="3" indent="-228600" algn="l" rtl="0">
              <a:spcBef>
                <a:spcPts val="180"/>
              </a:spcBef>
              <a:spcAft>
                <a:spcPts val="0"/>
              </a:spcAft>
              <a:buClr>
                <a:srgbClr val="000000"/>
              </a:buClr>
              <a:buSzPts val="900"/>
              <a:buNone/>
              <a:defRPr sz="900"/>
            </a:lvl4pPr>
            <a:lvl5pPr marL="2286000" lvl="4" indent="-228600" algn="l" rtl="0">
              <a:spcBef>
                <a:spcPts val="180"/>
              </a:spcBef>
              <a:spcAft>
                <a:spcPts val="0"/>
              </a:spcAft>
              <a:buClr>
                <a:srgbClr val="000000"/>
              </a:buClr>
              <a:buSzPts val="900"/>
              <a:buNone/>
              <a:defRPr sz="900"/>
            </a:lvl5pPr>
            <a:lvl6pPr marL="2743200" lvl="5" indent="-228600" algn="l" rtl="0">
              <a:spcBef>
                <a:spcPts val="180"/>
              </a:spcBef>
              <a:spcAft>
                <a:spcPts val="0"/>
              </a:spcAft>
              <a:buClr>
                <a:schemeClr val="dk1"/>
              </a:buClr>
              <a:buSzPts val="900"/>
              <a:buNone/>
              <a:defRPr sz="900"/>
            </a:lvl6pPr>
            <a:lvl7pPr marL="3200400" lvl="6" indent="-228600" algn="l" rtl="0">
              <a:spcBef>
                <a:spcPts val="180"/>
              </a:spcBef>
              <a:spcAft>
                <a:spcPts val="0"/>
              </a:spcAft>
              <a:buClr>
                <a:schemeClr val="dk1"/>
              </a:buClr>
              <a:buSzPts val="900"/>
              <a:buNone/>
              <a:defRPr sz="900"/>
            </a:lvl7pPr>
            <a:lvl8pPr marL="3657600" lvl="7" indent="-228600" algn="l" rtl="0">
              <a:spcBef>
                <a:spcPts val="180"/>
              </a:spcBef>
              <a:spcAft>
                <a:spcPts val="0"/>
              </a:spcAft>
              <a:buClr>
                <a:schemeClr val="dk1"/>
              </a:buClr>
              <a:buSzPts val="900"/>
              <a:buNone/>
              <a:defRPr sz="900"/>
            </a:lvl8pPr>
            <a:lvl9pPr marL="4114800" lvl="8" indent="-228600" algn="l" rtl="0">
              <a:spcBef>
                <a:spcPts val="180"/>
              </a:spcBef>
              <a:spcAft>
                <a:spcPts val="0"/>
              </a:spcAft>
              <a:buClr>
                <a:schemeClr val="dk1"/>
              </a:buClr>
              <a:buSzPts val="900"/>
              <a:buNone/>
              <a:defRPr sz="900"/>
            </a:lvl9pPr>
          </a:lstStyle>
          <a:p>
            <a:endParaRPr/>
          </a:p>
        </p:txBody>
      </p:sp>
      <p:sp>
        <p:nvSpPr>
          <p:cNvPr id="125" name="Google Shape;125;p24"/>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7"/>
        <p:cNvGrpSpPr/>
        <p:nvPr/>
      </p:nvGrpSpPr>
      <p:grpSpPr>
        <a:xfrm>
          <a:off x="0" y="0"/>
          <a:ext cx="0" cy="0"/>
          <a:chOff x="0" y="0"/>
          <a:chExt cx="0" cy="0"/>
        </a:xfrm>
      </p:grpSpPr>
      <p:sp>
        <p:nvSpPr>
          <p:cNvPr id="128" name="Google Shape;128;p25"/>
          <p:cNvSpPr txBox="1">
            <a:spLocks noGrp="1"/>
          </p:cNvSpPr>
          <p:nvPr>
            <p:ph type="title"/>
          </p:nvPr>
        </p:nvSpPr>
        <p:spPr>
          <a:xfrm>
            <a:off x="457200" y="307296"/>
            <a:ext cx="8229600" cy="11433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rgbClr val="003D77"/>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9" name="Google Shape;129;p25"/>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45700" rIns="91425" bIns="45700" anchor="t" anchorCtr="0">
            <a:noAutofit/>
          </a:bodyPr>
          <a:lstStyle>
            <a:lvl1pPr marL="457200" lvl="0" indent="-228600" algn="l" rtl="0">
              <a:spcBef>
                <a:spcPts val="360"/>
              </a:spcBef>
              <a:spcAft>
                <a:spcPts val="0"/>
              </a:spcAft>
              <a:buClr>
                <a:srgbClr val="000000"/>
              </a:buClr>
              <a:buSzPts val="1800"/>
              <a:buNone/>
              <a:defRPr/>
            </a:lvl1pPr>
            <a:lvl2pPr marL="914400" lvl="1" indent="-342900" algn="l" rtl="0">
              <a:spcBef>
                <a:spcPts val="360"/>
              </a:spcBef>
              <a:spcAft>
                <a:spcPts val="0"/>
              </a:spcAft>
              <a:buClr>
                <a:srgbClr val="000000"/>
              </a:buClr>
              <a:buSzPts val="1800"/>
              <a:buChar char="•"/>
              <a:defRPr/>
            </a:lvl2pPr>
            <a:lvl3pPr marL="1371600" lvl="2" indent="-342900" algn="l" rtl="0">
              <a:spcBef>
                <a:spcPts val="360"/>
              </a:spcBef>
              <a:spcAft>
                <a:spcPts val="0"/>
              </a:spcAft>
              <a:buClr>
                <a:srgbClr val="000000"/>
              </a:buClr>
              <a:buSzPts val="1800"/>
              <a:buChar char="•"/>
              <a:defRPr/>
            </a:lvl3pPr>
            <a:lvl4pPr marL="1828800" lvl="3" indent="-342900" algn="l" rtl="0">
              <a:spcBef>
                <a:spcPts val="360"/>
              </a:spcBef>
              <a:spcAft>
                <a:spcPts val="0"/>
              </a:spcAft>
              <a:buClr>
                <a:srgbClr val="000000"/>
              </a:buClr>
              <a:buSzPts val="1800"/>
              <a:buChar char="•"/>
              <a:defRPr/>
            </a:lvl4pPr>
            <a:lvl5pPr marL="2286000" lvl="4" indent="-342900" algn="l" rtl="0">
              <a:spcBef>
                <a:spcPts val="360"/>
              </a:spcBef>
              <a:spcAft>
                <a:spcPts val="0"/>
              </a:spcAft>
              <a:buClr>
                <a:srgbClr val="000000"/>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30" name="Google Shape;130;p25"/>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1" name="Google Shape;131;p2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2"/>
        <p:cNvGrpSpPr/>
        <p:nvPr/>
      </p:nvGrpSpPr>
      <p:grpSpPr>
        <a:xfrm>
          <a:off x="0" y="0"/>
          <a:ext cx="0" cy="0"/>
          <a:chOff x="0" y="0"/>
          <a:chExt cx="0" cy="0"/>
        </a:xfrm>
      </p:grpSpPr>
      <p:sp>
        <p:nvSpPr>
          <p:cNvPr id="133" name="Google Shape;133;p26"/>
          <p:cNvSpPr txBox="1">
            <a:spLocks noGrp="1"/>
          </p:cNvSpPr>
          <p:nvPr>
            <p:ph type="title"/>
          </p:nvPr>
        </p:nvSpPr>
        <p:spPr>
          <a:xfrm rot="5400000">
            <a:off x="4416885" y="2487288"/>
            <a:ext cx="5851500" cy="14262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rgbClr val="003D77"/>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 name="Google Shape;134;p26"/>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45700" rIns="91425" bIns="45700" anchor="t" anchorCtr="0">
            <a:noAutofit/>
          </a:bodyPr>
          <a:lstStyle>
            <a:lvl1pPr marL="457200" lvl="0" indent="-228600" algn="l" rtl="0">
              <a:spcBef>
                <a:spcPts val="360"/>
              </a:spcBef>
              <a:spcAft>
                <a:spcPts val="0"/>
              </a:spcAft>
              <a:buClr>
                <a:srgbClr val="000000"/>
              </a:buClr>
              <a:buSzPts val="1800"/>
              <a:buNone/>
              <a:defRPr/>
            </a:lvl1pPr>
            <a:lvl2pPr marL="914400" lvl="1" indent="-342900" algn="l" rtl="0">
              <a:spcBef>
                <a:spcPts val="360"/>
              </a:spcBef>
              <a:spcAft>
                <a:spcPts val="0"/>
              </a:spcAft>
              <a:buClr>
                <a:srgbClr val="000000"/>
              </a:buClr>
              <a:buSzPts val="1800"/>
              <a:buChar char="•"/>
              <a:defRPr/>
            </a:lvl2pPr>
            <a:lvl3pPr marL="1371600" lvl="2" indent="-342900" algn="l" rtl="0">
              <a:spcBef>
                <a:spcPts val="360"/>
              </a:spcBef>
              <a:spcAft>
                <a:spcPts val="0"/>
              </a:spcAft>
              <a:buClr>
                <a:srgbClr val="000000"/>
              </a:buClr>
              <a:buSzPts val="1800"/>
              <a:buChar char="•"/>
              <a:defRPr/>
            </a:lvl3pPr>
            <a:lvl4pPr marL="1828800" lvl="3" indent="-342900" algn="l" rtl="0">
              <a:spcBef>
                <a:spcPts val="360"/>
              </a:spcBef>
              <a:spcAft>
                <a:spcPts val="0"/>
              </a:spcAft>
              <a:buClr>
                <a:srgbClr val="000000"/>
              </a:buClr>
              <a:buSzPts val="1800"/>
              <a:buChar char="•"/>
              <a:defRPr/>
            </a:lvl4pPr>
            <a:lvl5pPr marL="2286000" lvl="4" indent="-342900" algn="l" rtl="0">
              <a:spcBef>
                <a:spcPts val="360"/>
              </a:spcBef>
              <a:spcAft>
                <a:spcPts val="0"/>
              </a:spcAft>
              <a:buClr>
                <a:srgbClr val="000000"/>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35" name="Google Shape;135;p26"/>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6" name="Google Shape;136;p2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311700" y="2867800"/>
            <a:ext cx="8520600" cy="1122300"/>
          </a:xfrm>
          <a:prstGeom prst="rect">
            <a:avLst/>
          </a:prstGeom>
        </p:spPr>
        <p:txBody>
          <a:bodyPr spcFirstLastPara="1" wrap="square" lIns="91425" tIns="45700" rIns="91425" bIns="45700"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39" name="Google Shape;139;p27"/>
          <p:cNvSpPr txBox="1">
            <a:spLocks noGrp="1"/>
          </p:cNvSpPr>
          <p:nvPr>
            <p:ph type="sldNum" idx="12"/>
          </p:nvPr>
        </p:nvSpPr>
        <p:spPr>
          <a:xfrm>
            <a:off x="8472458" y="6217622"/>
            <a:ext cx="548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0"/>
        <p:cNvGrpSpPr/>
        <p:nvPr/>
      </p:nvGrpSpPr>
      <p:grpSpPr>
        <a:xfrm>
          <a:off x="0" y="0"/>
          <a:ext cx="0" cy="0"/>
          <a:chOff x="0" y="0"/>
          <a:chExt cx="0" cy="0"/>
        </a:xfrm>
      </p:grpSpPr>
      <p:sp>
        <p:nvSpPr>
          <p:cNvPr id="141" name="Google Shape;141;p28"/>
          <p:cNvSpPr txBox="1">
            <a:spLocks noGrp="1"/>
          </p:cNvSpPr>
          <p:nvPr>
            <p:ph type="title"/>
          </p:nvPr>
        </p:nvSpPr>
        <p:spPr>
          <a:xfrm>
            <a:off x="311700" y="593367"/>
            <a:ext cx="8520600" cy="763500"/>
          </a:xfrm>
          <a:prstGeom prst="rect">
            <a:avLst/>
          </a:prstGeom>
        </p:spPr>
        <p:txBody>
          <a:bodyPr spcFirstLastPara="1" wrap="square" lIns="91425" tIns="45700" rIns="91425" bIns="45700" anchor="t" anchorCtr="0">
            <a:noAutofit/>
          </a:bodyPr>
          <a:lstStyle>
            <a:lvl1pPr lvl="0" rtl="0">
              <a:spcBef>
                <a:spcPts val="0"/>
              </a:spcBef>
              <a:spcAft>
                <a:spcPts val="0"/>
              </a:spcAft>
              <a:buSzPts val="4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2" name="Google Shape;142;p28"/>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Autofit/>
          </a:bodyPr>
          <a:lstStyle>
            <a:lvl1pPr marL="457200" lvl="0" indent="-228600" rtl="0">
              <a:spcBef>
                <a:spcPts val="560"/>
              </a:spcBef>
              <a:spcAft>
                <a:spcPts val="0"/>
              </a:spcAft>
              <a:buSzPts val="2800"/>
              <a:buNone/>
              <a:defRPr/>
            </a:lvl1pPr>
            <a:lvl2pPr marL="914400" lvl="1" indent="-381000" rtl="0">
              <a:spcBef>
                <a:spcPts val="480"/>
              </a:spcBef>
              <a:spcAft>
                <a:spcPts val="0"/>
              </a:spcAft>
              <a:buSzPts val="2400"/>
              <a:buChar char="•"/>
              <a:defRPr/>
            </a:lvl2pPr>
            <a:lvl3pPr marL="1371600" lvl="2" indent="-355600" rtl="0">
              <a:spcBef>
                <a:spcPts val="400"/>
              </a:spcBef>
              <a:spcAft>
                <a:spcPts val="0"/>
              </a:spcAft>
              <a:buSzPts val="2000"/>
              <a:buChar char="•"/>
              <a:defRPr/>
            </a:lvl3pPr>
            <a:lvl4pPr marL="1828800" lvl="3" indent="-342900" rtl="0">
              <a:spcBef>
                <a:spcPts val="360"/>
              </a:spcBef>
              <a:spcAft>
                <a:spcPts val="0"/>
              </a:spcAft>
              <a:buSzPts val="1800"/>
              <a:buChar char="•"/>
              <a:defRPr/>
            </a:lvl4pPr>
            <a:lvl5pPr marL="2286000" lvl="4" indent="-342900" rtl="0">
              <a:spcBef>
                <a:spcPts val="360"/>
              </a:spcBef>
              <a:spcAft>
                <a:spcPts val="0"/>
              </a:spcAft>
              <a:buSzPts val="1800"/>
              <a:buChar char="•"/>
              <a:defRPr/>
            </a:lvl5pPr>
            <a:lvl6pPr marL="2743200" lvl="5" indent="-355600" rtl="0">
              <a:spcBef>
                <a:spcPts val="400"/>
              </a:spcBef>
              <a:spcAft>
                <a:spcPts val="0"/>
              </a:spcAft>
              <a:buSzPts val="2000"/>
              <a:buChar char="•"/>
              <a:defRPr/>
            </a:lvl6pPr>
            <a:lvl7pPr marL="3200400" lvl="6" indent="-355600" rtl="0">
              <a:spcBef>
                <a:spcPts val="400"/>
              </a:spcBef>
              <a:spcAft>
                <a:spcPts val="0"/>
              </a:spcAft>
              <a:buSzPts val="2000"/>
              <a:buChar char="•"/>
              <a:defRPr/>
            </a:lvl7pPr>
            <a:lvl8pPr marL="3657600" lvl="7" indent="-355600" rtl="0">
              <a:spcBef>
                <a:spcPts val="400"/>
              </a:spcBef>
              <a:spcAft>
                <a:spcPts val="0"/>
              </a:spcAft>
              <a:buSzPts val="2000"/>
              <a:buChar char="•"/>
              <a:defRPr/>
            </a:lvl8pPr>
            <a:lvl9pPr marL="4114800" lvl="8" indent="-355600" rtl="0">
              <a:spcBef>
                <a:spcPts val="400"/>
              </a:spcBef>
              <a:spcAft>
                <a:spcPts val="0"/>
              </a:spcAft>
              <a:buSzPts val="2000"/>
              <a:buChar char="•"/>
              <a:defRPr/>
            </a:lvl9pPr>
          </a:lstStyle>
          <a:p>
            <a:endParaRPr/>
          </a:p>
        </p:txBody>
      </p:sp>
      <p:sp>
        <p:nvSpPr>
          <p:cNvPr id="143" name="Google Shape;143;p28"/>
          <p:cNvSpPr txBox="1">
            <a:spLocks noGrp="1"/>
          </p:cNvSpPr>
          <p:nvPr>
            <p:ph type="sldNum" idx="12"/>
          </p:nvPr>
        </p:nvSpPr>
        <p:spPr>
          <a:xfrm>
            <a:off x="8472458" y="6217622"/>
            <a:ext cx="548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4"/>
        <p:cNvGrpSpPr/>
        <p:nvPr/>
      </p:nvGrpSpPr>
      <p:grpSpPr>
        <a:xfrm>
          <a:off x="0" y="0"/>
          <a:ext cx="0" cy="0"/>
          <a:chOff x="0" y="0"/>
          <a:chExt cx="0" cy="0"/>
        </a:xfrm>
      </p:grpSpPr>
      <p:sp>
        <p:nvSpPr>
          <p:cNvPr id="145" name="Google Shape;145;p29"/>
          <p:cNvSpPr txBox="1">
            <a:spLocks noGrp="1"/>
          </p:cNvSpPr>
          <p:nvPr>
            <p:ph type="title"/>
          </p:nvPr>
        </p:nvSpPr>
        <p:spPr>
          <a:xfrm>
            <a:off x="311700" y="593367"/>
            <a:ext cx="8520600" cy="763500"/>
          </a:xfrm>
          <a:prstGeom prst="rect">
            <a:avLst/>
          </a:prstGeom>
        </p:spPr>
        <p:txBody>
          <a:bodyPr spcFirstLastPara="1" wrap="square" lIns="91425" tIns="45700" rIns="91425" bIns="45700" anchor="t" anchorCtr="0">
            <a:noAutofit/>
          </a:bodyPr>
          <a:lstStyle>
            <a:lvl1pPr lvl="0" rtl="0">
              <a:spcBef>
                <a:spcPts val="0"/>
              </a:spcBef>
              <a:spcAft>
                <a:spcPts val="0"/>
              </a:spcAft>
              <a:buSzPts val="4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6" name="Google Shape;146;p29"/>
          <p:cNvSpPr txBox="1">
            <a:spLocks noGrp="1"/>
          </p:cNvSpPr>
          <p:nvPr>
            <p:ph type="body" idx="1"/>
          </p:nvPr>
        </p:nvSpPr>
        <p:spPr>
          <a:xfrm>
            <a:off x="311700" y="1536633"/>
            <a:ext cx="3999900" cy="4555200"/>
          </a:xfrm>
          <a:prstGeom prst="rect">
            <a:avLst/>
          </a:prstGeom>
        </p:spPr>
        <p:txBody>
          <a:bodyPr spcFirstLastPara="1" wrap="square" lIns="91425" tIns="45700" rIns="91425" bIns="45700" anchor="t" anchorCtr="0">
            <a:noAutofit/>
          </a:bodyPr>
          <a:lstStyle>
            <a:lvl1pPr marL="457200" lvl="0" indent="-228600" rtl="0">
              <a:spcBef>
                <a:spcPts val="560"/>
              </a:spcBef>
              <a:spcAft>
                <a:spcPts val="0"/>
              </a:spcAft>
              <a:buSzPts val="1400"/>
              <a:buNone/>
              <a:defRPr sz="1400"/>
            </a:lvl1pPr>
            <a:lvl2pPr marL="914400" lvl="1" indent="-304800" rtl="0">
              <a:spcBef>
                <a:spcPts val="480"/>
              </a:spcBef>
              <a:spcAft>
                <a:spcPts val="0"/>
              </a:spcAft>
              <a:buSzPts val="1200"/>
              <a:buChar char="•"/>
              <a:defRPr sz="1200"/>
            </a:lvl2pPr>
            <a:lvl3pPr marL="1371600" lvl="2" indent="-304800" rtl="0">
              <a:spcBef>
                <a:spcPts val="400"/>
              </a:spcBef>
              <a:spcAft>
                <a:spcPts val="0"/>
              </a:spcAft>
              <a:buSzPts val="1200"/>
              <a:buChar char="•"/>
              <a:defRPr sz="1200"/>
            </a:lvl3pPr>
            <a:lvl4pPr marL="1828800" lvl="3" indent="-304800" rtl="0">
              <a:spcBef>
                <a:spcPts val="360"/>
              </a:spcBef>
              <a:spcAft>
                <a:spcPts val="0"/>
              </a:spcAft>
              <a:buSzPts val="1200"/>
              <a:buChar char="•"/>
              <a:defRPr sz="1200"/>
            </a:lvl4pPr>
            <a:lvl5pPr marL="2286000" lvl="4" indent="-304800" rtl="0">
              <a:spcBef>
                <a:spcPts val="360"/>
              </a:spcBef>
              <a:spcAft>
                <a:spcPts val="0"/>
              </a:spcAft>
              <a:buSzPts val="1200"/>
              <a:buChar char="•"/>
              <a:defRPr sz="1200"/>
            </a:lvl5pPr>
            <a:lvl6pPr marL="2743200" lvl="5" indent="-304800" rtl="0">
              <a:spcBef>
                <a:spcPts val="400"/>
              </a:spcBef>
              <a:spcAft>
                <a:spcPts val="0"/>
              </a:spcAft>
              <a:buSzPts val="1200"/>
              <a:buChar char="•"/>
              <a:defRPr sz="1200"/>
            </a:lvl6pPr>
            <a:lvl7pPr marL="3200400" lvl="6" indent="-304800" rtl="0">
              <a:spcBef>
                <a:spcPts val="400"/>
              </a:spcBef>
              <a:spcAft>
                <a:spcPts val="0"/>
              </a:spcAft>
              <a:buSzPts val="1200"/>
              <a:buChar char="•"/>
              <a:defRPr sz="1200"/>
            </a:lvl7pPr>
            <a:lvl8pPr marL="3657600" lvl="7" indent="-304800" rtl="0">
              <a:spcBef>
                <a:spcPts val="400"/>
              </a:spcBef>
              <a:spcAft>
                <a:spcPts val="0"/>
              </a:spcAft>
              <a:buSzPts val="1200"/>
              <a:buChar char="•"/>
              <a:defRPr sz="1200"/>
            </a:lvl8pPr>
            <a:lvl9pPr marL="4114800" lvl="8" indent="-304800" rtl="0">
              <a:spcBef>
                <a:spcPts val="400"/>
              </a:spcBef>
              <a:spcAft>
                <a:spcPts val="0"/>
              </a:spcAft>
              <a:buSzPts val="1200"/>
              <a:buChar char="•"/>
              <a:defRPr sz="1200"/>
            </a:lvl9pPr>
          </a:lstStyle>
          <a:p>
            <a:endParaRPr/>
          </a:p>
        </p:txBody>
      </p:sp>
      <p:sp>
        <p:nvSpPr>
          <p:cNvPr id="147" name="Google Shape;147;p29"/>
          <p:cNvSpPr txBox="1">
            <a:spLocks noGrp="1"/>
          </p:cNvSpPr>
          <p:nvPr>
            <p:ph type="body" idx="2"/>
          </p:nvPr>
        </p:nvSpPr>
        <p:spPr>
          <a:xfrm>
            <a:off x="4832400" y="1536633"/>
            <a:ext cx="3999900" cy="4555200"/>
          </a:xfrm>
          <a:prstGeom prst="rect">
            <a:avLst/>
          </a:prstGeom>
        </p:spPr>
        <p:txBody>
          <a:bodyPr spcFirstLastPara="1" wrap="square" lIns="91425" tIns="45700" rIns="91425" bIns="45700" anchor="t" anchorCtr="0">
            <a:noAutofit/>
          </a:bodyPr>
          <a:lstStyle>
            <a:lvl1pPr marL="457200" lvl="0" indent="-228600" rtl="0">
              <a:spcBef>
                <a:spcPts val="560"/>
              </a:spcBef>
              <a:spcAft>
                <a:spcPts val="0"/>
              </a:spcAft>
              <a:buSzPts val="1400"/>
              <a:buNone/>
              <a:defRPr sz="1400"/>
            </a:lvl1pPr>
            <a:lvl2pPr marL="914400" lvl="1" indent="-304800" rtl="0">
              <a:spcBef>
                <a:spcPts val="480"/>
              </a:spcBef>
              <a:spcAft>
                <a:spcPts val="0"/>
              </a:spcAft>
              <a:buSzPts val="1200"/>
              <a:buChar char="•"/>
              <a:defRPr sz="1200"/>
            </a:lvl2pPr>
            <a:lvl3pPr marL="1371600" lvl="2" indent="-304800" rtl="0">
              <a:spcBef>
                <a:spcPts val="400"/>
              </a:spcBef>
              <a:spcAft>
                <a:spcPts val="0"/>
              </a:spcAft>
              <a:buSzPts val="1200"/>
              <a:buChar char="•"/>
              <a:defRPr sz="1200"/>
            </a:lvl3pPr>
            <a:lvl4pPr marL="1828800" lvl="3" indent="-304800" rtl="0">
              <a:spcBef>
                <a:spcPts val="360"/>
              </a:spcBef>
              <a:spcAft>
                <a:spcPts val="0"/>
              </a:spcAft>
              <a:buSzPts val="1200"/>
              <a:buChar char="•"/>
              <a:defRPr sz="1200"/>
            </a:lvl4pPr>
            <a:lvl5pPr marL="2286000" lvl="4" indent="-304800" rtl="0">
              <a:spcBef>
                <a:spcPts val="360"/>
              </a:spcBef>
              <a:spcAft>
                <a:spcPts val="0"/>
              </a:spcAft>
              <a:buSzPts val="1200"/>
              <a:buChar char="•"/>
              <a:defRPr sz="1200"/>
            </a:lvl5pPr>
            <a:lvl6pPr marL="2743200" lvl="5" indent="-304800" rtl="0">
              <a:spcBef>
                <a:spcPts val="400"/>
              </a:spcBef>
              <a:spcAft>
                <a:spcPts val="0"/>
              </a:spcAft>
              <a:buSzPts val="1200"/>
              <a:buChar char="•"/>
              <a:defRPr sz="1200"/>
            </a:lvl6pPr>
            <a:lvl7pPr marL="3200400" lvl="6" indent="-304800" rtl="0">
              <a:spcBef>
                <a:spcPts val="400"/>
              </a:spcBef>
              <a:spcAft>
                <a:spcPts val="0"/>
              </a:spcAft>
              <a:buSzPts val="1200"/>
              <a:buChar char="•"/>
              <a:defRPr sz="1200"/>
            </a:lvl7pPr>
            <a:lvl8pPr marL="3657600" lvl="7" indent="-304800" rtl="0">
              <a:spcBef>
                <a:spcPts val="400"/>
              </a:spcBef>
              <a:spcAft>
                <a:spcPts val="0"/>
              </a:spcAft>
              <a:buSzPts val="1200"/>
              <a:buChar char="•"/>
              <a:defRPr sz="1200"/>
            </a:lvl8pPr>
            <a:lvl9pPr marL="4114800" lvl="8" indent="-304800" rtl="0">
              <a:spcBef>
                <a:spcPts val="400"/>
              </a:spcBef>
              <a:spcAft>
                <a:spcPts val="0"/>
              </a:spcAft>
              <a:buSzPts val="1200"/>
              <a:buChar char="•"/>
              <a:defRPr sz="1200"/>
            </a:lvl9pPr>
          </a:lstStyle>
          <a:p>
            <a:endParaRPr/>
          </a:p>
        </p:txBody>
      </p:sp>
      <p:sp>
        <p:nvSpPr>
          <p:cNvPr id="148" name="Google Shape;148;p29"/>
          <p:cNvSpPr txBox="1">
            <a:spLocks noGrp="1"/>
          </p:cNvSpPr>
          <p:nvPr>
            <p:ph type="sldNum" idx="12"/>
          </p:nvPr>
        </p:nvSpPr>
        <p:spPr>
          <a:xfrm>
            <a:off x="8472458" y="6217622"/>
            <a:ext cx="548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1.jp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457200" y="307296"/>
            <a:ext cx="8229600" cy="11433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rgbClr val="003D77"/>
              </a:buClr>
              <a:buSzPts val="4000"/>
              <a:buFont typeface="Arial"/>
              <a:buNone/>
              <a:defRPr sz="4000" b="1" i="0" u="none" strike="noStrike" cap="none">
                <a:solidFill>
                  <a:srgbClr val="003D77"/>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1" name="Google Shape;61;p1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56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1pPr>
            <a:lvl2pPr marL="914400" marR="0" lvl="1"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2pPr>
            <a:lvl3pPr marL="1371600" marR="0" lvl="2"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000000"/>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000000"/>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2" name="Google Shape;62;p15"/>
          <p:cNvSpPr txBox="1">
            <a:spLocks noGrp="1"/>
          </p:cNvSpPr>
          <p:nvPr>
            <p:ph type="ftr" idx="11"/>
          </p:nvPr>
        </p:nvSpPr>
        <p:spPr>
          <a:xfrm>
            <a:off x="2247363" y="6356350"/>
            <a:ext cx="4159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64" name="Google Shape;64;p15"/>
          <p:cNvSpPr/>
          <p:nvPr/>
        </p:nvSpPr>
        <p:spPr>
          <a:xfrm rot="-5400000">
            <a:off x="7612749" y="-9439"/>
            <a:ext cx="1521900" cy="1540800"/>
          </a:xfrm>
          <a:prstGeom prst="triangle">
            <a:avLst>
              <a:gd name="adj" fmla="val 100000"/>
            </a:avLst>
          </a:prstGeom>
          <a:solidFill>
            <a:srgbClr val="003D77"/>
          </a:solidFill>
          <a:ln w="9525" cap="flat" cmpd="sng">
            <a:solidFill>
              <a:srgbClr val="00264B"/>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5" name="Google Shape;65;p15"/>
          <p:cNvSpPr/>
          <p:nvPr/>
        </p:nvSpPr>
        <p:spPr>
          <a:xfrm rot="5400000">
            <a:off x="27908" y="6328452"/>
            <a:ext cx="501600" cy="557400"/>
          </a:xfrm>
          <a:prstGeom prst="triangle">
            <a:avLst>
              <a:gd name="adj" fmla="val 100000"/>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BFBFBF"/>
              </a:solidFill>
              <a:latin typeface="Calibri"/>
              <a:ea typeface="Calibri"/>
              <a:cs typeface="Calibri"/>
              <a:sym typeface="Calibri"/>
            </a:endParaRPr>
          </a:p>
        </p:txBody>
      </p:sp>
      <p:pic>
        <p:nvPicPr>
          <p:cNvPr id="66" name="Google Shape;66;p15"/>
          <p:cNvPicPr preferRelativeResize="0"/>
          <p:nvPr/>
        </p:nvPicPr>
        <p:blipFill rotWithShape="1">
          <a:blip r:embed="rId16">
            <a:alphaModFix/>
          </a:blip>
          <a:srcRect/>
          <a:stretch/>
        </p:blipFill>
        <p:spPr>
          <a:xfrm>
            <a:off x="457200" y="6375823"/>
            <a:ext cx="1154672" cy="24463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https://bit.ly/icpsr-fair-deep-dive"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bit.ly/icpsr-fair-deep-dive" TargetMode="External"/><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hyperlink" Target="https://public.ccsds.org/pubs/652x0m1.pdf" TargetMode="External"/><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hyperlink" Target="https://twitter.com/anarchivist/status/890309866069270529" TargetMode="External"/><Relationship Id="rId2" Type="http://schemas.openxmlformats.org/officeDocument/2006/relationships/notesSlide" Target="../notesSlides/notesSlide39.xml"/><Relationship Id="rId1" Type="http://schemas.openxmlformats.org/officeDocument/2006/relationships/slideLayout" Target="../slideLayouts/slideLayout20.xml"/><Relationship Id="rId5" Type="http://schemas.openxmlformats.org/officeDocument/2006/relationships/image" Target="../media/image36.png"/><Relationship Id="rId4" Type="http://schemas.openxmlformats.org/officeDocument/2006/relationships/hyperlink" Target="http://drive.google.com/file/d/1PkFWXgTEkc9W8cDe9HKifUxfMFg3KNj_/view"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hyperlink" Target="http://public.ccsds.org/publications/archive/650x0m2.pdf" TargetMode="External"/><Relationship Id="rId2" Type="http://schemas.openxmlformats.org/officeDocument/2006/relationships/notesSlide" Target="../notesSlides/notesSlide50.xml"/><Relationship Id="rId1" Type="http://schemas.openxmlformats.org/officeDocument/2006/relationships/slideLayout" Target="../slideLayouts/slideLayout15.xml"/><Relationship Id="rId4" Type="http://schemas.openxmlformats.org/officeDocument/2006/relationships/hyperlink" Target="http://www.crl.edu/sites/default/files/attachments/pages/trac_0.pdf"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hyperlink" Target="https://www.coretrustseal.org/wp-content/uploads/2019/08/Inter-university-Consortium-for-Political-and-Social-Research.pdf"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2.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hyperlink" Target="http://techaticpsr.blogspot.com/search/label/trac" TargetMode="External"/><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8.xml"/><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30"/>
          <p:cNvSpPr txBox="1">
            <a:spLocks noGrp="1"/>
          </p:cNvSpPr>
          <p:nvPr>
            <p:ph type="subTitle" idx="1"/>
          </p:nvPr>
        </p:nvSpPr>
        <p:spPr>
          <a:xfrm>
            <a:off x="310350" y="4581725"/>
            <a:ext cx="8386200" cy="141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2400"/>
              <a:buNone/>
            </a:pPr>
            <a:r>
              <a:rPr lang="en" sz="2000" b="1"/>
              <a:t>Jared Lyle</a:t>
            </a:r>
            <a:endParaRPr sz="2000" b="1"/>
          </a:p>
          <a:p>
            <a:pPr marL="0" lvl="0" indent="0" algn="l" rtl="0">
              <a:spcBef>
                <a:spcPts val="0"/>
              </a:spcBef>
              <a:spcAft>
                <a:spcPts val="0"/>
              </a:spcAft>
              <a:buClr>
                <a:srgbClr val="000000"/>
              </a:buClr>
              <a:buSzPts val="2400"/>
              <a:buNone/>
            </a:pPr>
            <a:endParaRPr sz="1200"/>
          </a:p>
          <a:p>
            <a:pPr marL="0" lvl="0" indent="0" algn="l" rtl="0">
              <a:spcBef>
                <a:spcPts val="0"/>
              </a:spcBef>
              <a:spcAft>
                <a:spcPts val="0"/>
              </a:spcAft>
              <a:buClr>
                <a:srgbClr val="000000"/>
              </a:buClr>
              <a:buSzPts val="2400"/>
              <a:buNone/>
            </a:pPr>
            <a:r>
              <a:rPr lang="en" sz="1800"/>
              <a:t>Metadata &amp; Preservation “Deep Dive” Webinar series for ICPSR staff</a:t>
            </a:r>
            <a:endParaRPr sz="1800"/>
          </a:p>
          <a:p>
            <a:pPr marL="0" lvl="0" indent="0" algn="l" rtl="0">
              <a:spcBef>
                <a:spcPts val="0"/>
              </a:spcBef>
              <a:spcAft>
                <a:spcPts val="0"/>
              </a:spcAft>
              <a:buClr>
                <a:srgbClr val="000000"/>
              </a:buClr>
              <a:buSzPts val="2400"/>
              <a:buNone/>
            </a:pPr>
            <a:r>
              <a:rPr lang="en" sz="1800"/>
              <a:t>16 September 2021</a:t>
            </a:r>
            <a:endParaRPr sz="1800"/>
          </a:p>
        </p:txBody>
      </p:sp>
      <p:sp>
        <p:nvSpPr>
          <p:cNvPr id="154" name="Google Shape;154;p30"/>
          <p:cNvSpPr txBox="1">
            <a:spLocks noGrp="1"/>
          </p:cNvSpPr>
          <p:nvPr>
            <p:ph type="ctrTitle"/>
          </p:nvPr>
        </p:nvSpPr>
        <p:spPr>
          <a:xfrm>
            <a:off x="310350" y="3035050"/>
            <a:ext cx="7530900" cy="1233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3D77"/>
              </a:buClr>
              <a:buSzPts val="4000"/>
              <a:buFont typeface="Arial"/>
              <a:buNone/>
            </a:pPr>
            <a:r>
              <a:rPr lang="en" sz="3000"/>
              <a:t>Building and Maintaining a </a:t>
            </a:r>
            <a:endParaRPr sz="3000"/>
          </a:p>
          <a:p>
            <a:pPr marL="0" lvl="0" indent="0" algn="l" rtl="0">
              <a:spcBef>
                <a:spcPts val="0"/>
              </a:spcBef>
              <a:spcAft>
                <a:spcPts val="0"/>
              </a:spcAft>
              <a:buClr>
                <a:srgbClr val="003D77"/>
              </a:buClr>
              <a:buSzPts val="4000"/>
              <a:buFont typeface="Arial"/>
              <a:buNone/>
            </a:pPr>
            <a:r>
              <a:rPr lang="en" sz="3000"/>
              <a:t>Trusted Digital Repository </a:t>
            </a:r>
            <a:endParaRPr sz="3000"/>
          </a:p>
        </p:txBody>
      </p:sp>
      <p:pic>
        <p:nvPicPr>
          <p:cNvPr id="155" name="Google Shape;155;p30"/>
          <p:cNvPicPr preferRelativeResize="0"/>
          <p:nvPr/>
        </p:nvPicPr>
        <p:blipFill rotWithShape="1">
          <a:blip r:embed="rId3">
            <a:alphaModFix/>
          </a:blip>
          <a:srcRect t="8775" r="69806"/>
          <a:stretch/>
        </p:blipFill>
        <p:spPr>
          <a:xfrm>
            <a:off x="6867728" y="0"/>
            <a:ext cx="1627662" cy="2109570"/>
          </a:xfrm>
          <a:prstGeom prst="rect">
            <a:avLst/>
          </a:prstGeom>
          <a:noFill/>
          <a:ln>
            <a:noFill/>
          </a:ln>
          <a:effectLst>
            <a:outerShdw blurRad="50800" dist="38100" dir="5400000" algn="t" rotWithShape="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1"/>
          <p:cNvSpPr txBox="1"/>
          <p:nvPr/>
        </p:nvSpPr>
        <p:spPr>
          <a:xfrm>
            <a:off x="452875" y="1164575"/>
            <a:ext cx="8270700" cy="371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50">
                <a:solidFill>
                  <a:srgbClr val="3C4043"/>
                </a:solidFill>
                <a:highlight>
                  <a:srgbClr val="FFFFFF"/>
                </a:highlight>
                <a:latin typeface="Roboto"/>
                <a:ea typeface="Roboto"/>
                <a:cs typeface="Roboto"/>
                <a:sym typeface="Roboto"/>
              </a:rPr>
              <a:t>This Webinar is part of a monthly series of virtual learning sessions for staff by the Metadata &amp; Preservation unit. The series will provide a “deep dive” into the steps taken and the standards used by ICPSR to make data Findable, Accessible, Interoperable, and Reusable (FAIR) -- both today and over time. </a:t>
            </a:r>
            <a:endParaRPr sz="2550">
              <a:solidFill>
                <a:srgbClr val="3C4043"/>
              </a:solidFill>
              <a:highlight>
                <a:srgbClr val="FFFFFF"/>
              </a:highlight>
              <a:latin typeface="Roboto"/>
              <a:ea typeface="Roboto"/>
              <a:cs typeface="Roboto"/>
              <a:sym typeface="Roboto"/>
            </a:endParaRPr>
          </a:p>
          <a:p>
            <a:pPr marL="0" lvl="0" indent="0" algn="l" rtl="0">
              <a:spcBef>
                <a:spcPts val="0"/>
              </a:spcBef>
              <a:spcAft>
                <a:spcPts val="0"/>
              </a:spcAft>
              <a:buNone/>
            </a:pPr>
            <a:endParaRPr sz="2550">
              <a:solidFill>
                <a:srgbClr val="3C4043"/>
              </a:solidFill>
              <a:highlight>
                <a:srgbClr val="FFFFFF"/>
              </a:highlight>
              <a:latin typeface="Roboto"/>
              <a:ea typeface="Roboto"/>
              <a:cs typeface="Roboto"/>
              <a:sym typeface="Roboto"/>
            </a:endParaRPr>
          </a:p>
          <a:p>
            <a:pPr marL="0" lvl="0" indent="0" algn="l" rtl="0">
              <a:spcBef>
                <a:spcPts val="0"/>
              </a:spcBef>
              <a:spcAft>
                <a:spcPts val="0"/>
              </a:spcAft>
              <a:buNone/>
            </a:pPr>
            <a:r>
              <a:rPr lang="en" sz="2550">
                <a:solidFill>
                  <a:srgbClr val="3C4043"/>
                </a:solidFill>
                <a:highlight>
                  <a:srgbClr val="FFFFFF"/>
                </a:highlight>
                <a:latin typeface="Roboto"/>
                <a:ea typeface="Roboto"/>
                <a:cs typeface="Roboto"/>
                <a:sym typeface="Roboto"/>
              </a:rPr>
              <a:t>For more details about the series:</a:t>
            </a:r>
            <a:r>
              <a:rPr lang="en" sz="2550">
                <a:solidFill>
                  <a:srgbClr val="3C4043"/>
                </a:solidFill>
                <a:highlight>
                  <a:srgbClr val="FFFFFF"/>
                </a:highlight>
                <a:uFill>
                  <a:noFill/>
                </a:uFill>
                <a:latin typeface="Roboto"/>
                <a:ea typeface="Roboto"/>
                <a:cs typeface="Roboto"/>
                <a:sym typeface="Roboto"/>
                <a:hlinkClick r:id="rId3">
                  <a:extLst>
                    <a:ext uri="{A12FA001-AC4F-418D-AE19-62706E023703}">
                      <ahyp:hlinkClr xmlns:ahyp="http://schemas.microsoft.com/office/drawing/2018/hyperlinkcolor" val="tx"/>
                    </a:ext>
                  </a:extLst>
                </a:hlinkClick>
              </a:rPr>
              <a:t> </a:t>
            </a:r>
            <a:r>
              <a:rPr lang="en" sz="2550" u="sng">
                <a:solidFill>
                  <a:srgbClr val="1A73E8"/>
                </a:solidFill>
                <a:highlight>
                  <a:srgbClr val="FFFFFF"/>
                </a:highlight>
                <a:latin typeface="Roboto"/>
                <a:ea typeface="Roboto"/>
                <a:cs typeface="Roboto"/>
                <a:sym typeface="Roboto"/>
                <a:hlinkClick r:id="rId3">
                  <a:extLst>
                    <a:ext uri="{A12FA001-AC4F-418D-AE19-62706E023703}">
                      <ahyp:hlinkClr xmlns:ahyp="http://schemas.microsoft.com/office/drawing/2018/hyperlinkcolor" val="tx"/>
                    </a:ext>
                  </a:extLst>
                </a:hlinkClick>
              </a:rPr>
              <a:t>https://bit.ly/icpsr-fair-deep-dive</a:t>
            </a:r>
            <a:r>
              <a:rPr lang="en" sz="2550">
                <a:solidFill>
                  <a:srgbClr val="3C4043"/>
                </a:solidFill>
                <a:highlight>
                  <a:srgbClr val="FFFFFF"/>
                </a:highlight>
                <a:latin typeface="Roboto"/>
                <a:ea typeface="Roboto"/>
                <a:cs typeface="Roboto"/>
                <a:sym typeface="Roboto"/>
              </a:rPr>
              <a:t> </a:t>
            </a:r>
            <a:endParaRPr sz="29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2"/>
          <p:cNvSpPr txBox="1">
            <a:spLocks noGrp="1"/>
          </p:cNvSpPr>
          <p:nvPr>
            <p:ph type="body" idx="1"/>
          </p:nvPr>
        </p:nvSpPr>
        <p:spPr>
          <a:xfrm>
            <a:off x="524825" y="763613"/>
            <a:ext cx="8229600" cy="3330600"/>
          </a:xfrm>
          <a:prstGeom prst="rect">
            <a:avLst/>
          </a:prstGeom>
        </p:spPr>
        <p:txBody>
          <a:bodyPr spcFirstLastPara="1" wrap="square" lIns="91425" tIns="45700" rIns="91425" bIns="45700" anchor="t" anchorCtr="0">
            <a:noAutofit/>
          </a:bodyPr>
          <a:lstStyle/>
          <a:p>
            <a:pPr marL="0" lvl="0" indent="0" algn="l" rtl="0">
              <a:spcBef>
                <a:spcPts val="560"/>
              </a:spcBef>
              <a:spcAft>
                <a:spcPts val="0"/>
              </a:spcAft>
              <a:buNone/>
            </a:pPr>
            <a:r>
              <a:rPr lang="en" sz="2600"/>
              <a:t>“We have accomplished an enormous amount over [the past 18 months], taking on new projects to support different parts of the research community, developing new processes and technologies, adding a new organizational unit, and increasing the size of our staff by nearly 50%.”</a:t>
            </a:r>
            <a:endParaRPr sz="2600"/>
          </a:p>
          <a:p>
            <a:pPr marL="0" lvl="0" indent="0" algn="l" rtl="0">
              <a:spcBef>
                <a:spcPts val="560"/>
              </a:spcBef>
              <a:spcAft>
                <a:spcPts val="0"/>
              </a:spcAft>
              <a:buNone/>
            </a:pPr>
            <a:r>
              <a:rPr lang="en" sz="2000"/>
              <a:t>-Maggie Levenstein in the ICPSR Weekly Announcements, September 13, 2021</a:t>
            </a:r>
            <a:endParaRPr sz="2000"/>
          </a:p>
        </p:txBody>
      </p:sp>
      <p:pic>
        <p:nvPicPr>
          <p:cNvPr id="166" name="Google Shape;166;p32"/>
          <p:cNvPicPr preferRelativeResize="0"/>
          <p:nvPr/>
        </p:nvPicPr>
        <p:blipFill>
          <a:blip r:embed="rId3">
            <a:alphaModFix/>
          </a:blip>
          <a:stretch>
            <a:fillRect/>
          </a:stretch>
        </p:blipFill>
        <p:spPr>
          <a:xfrm>
            <a:off x="3591650" y="4094225"/>
            <a:ext cx="1960688" cy="2490998"/>
          </a:xfrm>
          <a:prstGeom prst="rect">
            <a:avLst/>
          </a:prstGeom>
          <a:noFill/>
          <a:ln>
            <a:noFill/>
          </a:ln>
        </p:spPr>
      </p:pic>
      <p:sp>
        <p:nvSpPr>
          <p:cNvPr id="167" name="Google Shape;167;p32"/>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33"/>
          <p:cNvPicPr preferRelativeResize="0"/>
          <p:nvPr/>
        </p:nvPicPr>
        <p:blipFill>
          <a:blip r:embed="rId3">
            <a:alphaModFix/>
          </a:blip>
          <a:stretch>
            <a:fillRect/>
          </a:stretch>
        </p:blipFill>
        <p:spPr>
          <a:xfrm>
            <a:off x="978000" y="895534"/>
            <a:ext cx="7187988" cy="506694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4"/>
          <p:cNvSpPr txBox="1">
            <a:spLocks noGrp="1"/>
          </p:cNvSpPr>
          <p:nvPr>
            <p:ph type="body" idx="1"/>
          </p:nvPr>
        </p:nvSpPr>
        <p:spPr>
          <a:xfrm>
            <a:off x="247950" y="668850"/>
            <a:ext cx="8648100" cy="4526100"/>
          </a:xfrm>
          <a:prstGeom prst="rect">
            <a:avLst/>
          </a:prstGeom>
        </p:spPr>
        <p:txBody>
          <a:bodyPr spcFirstLastPara="1" wrap="square" lIns="91425" tIns="45700" rIns="91425" bIns="45700" anchor="t" anchorCtr="0">
            <a:noAutofit/>
          </a:bodyPr>
          <a:lstStyle/>
          <a:p>
            <a:pPr marL="457200" lvl="0" indent="-393700" algn="l" rtl="0">
              <a:spcBef>
                <a:spcPts val="560"/>
              </a:spcBef>
              <a:spcAft>
                <a:spcPts val="0"/>
              </a:spcAft>
              <a:buSzPts val="2600"/>
              <a:buChar char="●"/>
            </a:pPr>
            <a:r>
              <a:rPr lang="en" sz="2600">
                <a:solidFill>
                  <a:schemeClr val="dk1"/>
                </a:solidFill>
              </a:rPr>
              <a:t>October 21 - </a:t>
            </a:r>
            <a:r>
              <a:rPr lang="en" sz="2600"/>
              <a:t>Metadata: Why and How We Use It to Create FAIR Data </a:t>
            </a:r>
            <a:endParaRPr sz="2600"/>
          </a:p>
          <a:p>
            <a:pPr marL="457200" lvl="0" indent="-393700" algn="l" rtl="0">
              <a:spcBef>
                <a:spcPts val="0"/>
              </a:spcBef>
              <a:spcAft>
                <a:spcPts val="0"/>
              </a:spcAft>
              <a:buSzPts val="2600"/>
              <a:buChar char="●"/>
            </a:pPr>
            <a:r>
              <a:rPr lang="en" sz="2600"/>
              <a:t>November 18 - Metadata: Data Documentation Initiative (DDI-Codebook)</a:t>
            </a:r>
            <a:endParaRPr sz="2600"/>
          </a:p>
          <a:p>
            <a:pPr marL="457200" lvl="0" indent="-393700" algn="l" rtl="0">
              <a:spcBef>
                <a:spcPts val="0"/>
              </a:spcBef>
              <a:spcAft>
                <a:spcPts val="0"/>
              </a:spcAft>
              <a:buSzPts val="2600"/>
              <a:buChar char="●"/>
            </a:pPr>
            <a:r>
              <a:rPr lang="en" sz="2600"/>
              <a:t>December 9 - Bibliography of Data-related Literature </a:t>
            </a:r>
            <a:endParaRPr sz="2600"/>
          </a:p>
          <a:p>
            <a:pPr marL="457200" lvl="0" indent="-393700" algn="l" rtl="0">
              <a:spcBef>
                <a:spcPts val="0"/>
              </a:spcBef>
              <a:spcAft>
                <a:spcPts val="0"/>
              </a:spcAft>
              <a:buSzPts val="2600"/>
              <a:buChar char="●"/>
            </a:pPr>
            <a:r>
              <a:rPr lang="en" sz="2600"/>
              <a:t>January 20 - Digital Preservation</a:t>
            </a:r>
            <a:endParaRPr sz="2600"/>
          </a:p>
          <a:p>
            <a:pPr marL="457200" lvl="0" indent="-393700" algn="l" rtl="0">
              <a:spcBef>
                <a:spcPts val="0"/>
              </a:spcBef>
              <a:spcAft>
                <a:spcPts val="0"/>
              </a:spcAft>
              <a:buSzPts val="2600"/>
              <a:buChar char="●"/>
            </a:pPr>
            <a:r>
              <a:rPr lang="en" sz="2600"/>
              <a:t>March 3 - Doing More with Metadata: Documenting Variable Comparability using DDI-Lifecycle </a:t>
            </a:r>
            <a:endParaRPr sz="2600"/>
          </a:p>
          <a:p>
            <a:pPr marL="457200" lvl="0" indent="-393700" algn="l" rtl="0">
              <a:spcBef>
                <a:spcPts val="0"/>
              </a:spcBef>
              <a:spcAft>
                <a:spcPts val="0"/>
              </a:spcAft>
              <a:buSzPts val="2600"/>
              <a:buChar char="●"/>
            </a:pPr>
            <a:r>
              <a:rPr lang="en" sz="2600"/>
              <a:t>April 14 - Doing More with Metadata: Other Standards</a:t>
            </a:r>
            <a:endParaRPr sz="2600"/>
          </a:p>
          <a:p>
            <a:pPr marL="457200" lvl="0" indent="-393700" algn="l" rtl="0">
              <a:spcBef>
                <a:spcPts val="0"/>
              </a:spcBef>
              <a:spcAft>
                <a:spcPts val="0"/>
              </a:spcAft>
              <a:buSzPts val="2600"/>
              <a:buChar char="●"/>
            </a:pPr>
            <a:r>
              <a:rPr lang="en" sz="2600"/>
              <a:t>May 19 - DataCite: More Than Just DOIs</a:t>
            </a:r>
            <a:endParaRPr sz="2600"/>
          </a:p>
          <a:p>
            <a:pPr marL="0" lvl="0" indent="0" algn="l" rtl="0">
              <a:spcBef>
                <a:spcPts val="560"/>
              </a:spcBef>
              <a:spcAft>
                <a:spcPts val="0"/>
              </a:spcAft>
              <a:buNone/>
            </a:pPr>
            <a:endParaRPr sz="2600"/>
          </a:p>
          <a:p>
            <a:pPr marL="0" lvl="0" indent="0" algn="l" rtl="0">
              <a:spcBef>
                <a:spcPts val="0"/>
              </a:spcBef>
              <a:spcAft>
                <a:spcPts val="0"/>
              </a:spcAft>
              <a:buClr>
                <a:schemeClr val="dk1"/>
              </a:buClr>
              <a:buSzPts val="1100"/>
              <a:buFont typeface="Arial"/>
              <a:buNone/>
            </a:pPr>
            <a:r>
              <a:rPr lang="en" sz="2550">
                <a:solidFill>
                  <a:srgbClr val="3C4043"/>
                </a:solidFill>
                <a:highlight>
                  <a:srgbClr val="FFFFFF"/>
                </a:highlight>
                <a:latin typeface="Roboto"/>
                <a:ea typeface="Roboto"/>
                <a:cs typeface="Roboto"/>
                <a:sym typeface="Roboto"/>
              </a:rPr>
              <a:t>For more details about the series:</a:t>
            </a:r>
            <a:r>
              <a:rPr lang="en" sz="2550">
                <a:solidFill>
                  <a:srgbClr val="3C4043"/>
                </a:solidFill>
                <a:highlight>
                  <a:srgbClr val="FFFFFF"/>
                </a:highlight>
                <a:uFill>
                  <a:noFill/>
                </a:uFill>
                <a:latin typeface="Roboto"/>
                <a:ea typeface="Roboto"/>
                <a:cs typeface="Roboto"/>
                <a:sym typeface="Roboto"/>
                <a:hlinkClick r:id="rId3">
                  <a:extLst>
                    <a:ext uri="{A12FA001-AC4F-418D-AE19-62706E023703}">
                      <ahyp:hlinkClr xmlns:ahyp="http://schemas.microsoft.com/office/drawing/2018/hyperlinkcolor" val="tx"/>
                    </a:ext>
                  </a:extLst>
                </a:hlinkClick>
              </a:rPr>
              <a:t> </a:t>
            </a:r>
            <a:r>
              <a:rPr lang="en" sz="2550" u="sng">
                <a:solidFill>
                  <a:srgbClr val="1A73E8"/>
                </a:solidFill>
                <a:highlight>
                  <a:srgbClr val="FFFFFF"/>
                </a:highlight>
                <a:latin typeface="Roboto"/>
                <a:ea typeface="Roboto"/>
                <a:cs typeface="Roboto"/>
                <a:sym typeface="Roboto"/>
                <a:hlinkClick r:id="rId3">
                  <a:extLst>
                    <a:ext uri="{A12FA001-AC4F-418D-AE19-62706E023703}">
                      <ahyp:hlinkClr xmlns:ahyp="http://schemas.microsoft.com/office/drawing/2018/hyperlinkcolor" val="tx"/>
                    </a:ext>
                  </a:extLst>
                </a:hlinkClick>
              </a:rPr>
              <a:t>https://bit.ly/icpsr-fair-deep-dive</a:t>
            </a:r>
            <a:r>
              <a:rPr lang="en" sz="2550">
                <a:solidFill>
                  <a:srgbClr val="3C4043"/>
                </a:solidFill>
                <a:highlight>
                  <a:srgbClr val="FFFFFF"/>
                </a:highlight>
                <a:latin typeface="Roboto"/>
                <a:ea typeface="Roboto"/>
                <a:cs typeface="Roboto"/>
                <a:sym typeface="Roboto"/>
              </a:rPr>
              <a:t> </a:t>
            </a:r>
            <a:endParaRPr sz="2900">
              <a:solidFill>
                <a:schemeClr val="dk1"/>
              </a:solidFill>
            </a:endParaRPr>
          </a:p>
          <a:p>
            <a:pPr marL="0" lvl="0" indent="0" algn="l" rtl="0">
              <a:spcBef>
                <a:spcPts val="560"/>
              </a:spcBef>
              <a:spcAft>
                <a:spcPts val="0"/>
              </a:spcAft>
              <a:buNone/>
            </a:pPr>
            <a:endParaRPr sz="2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5"/>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Clr>
                <a:schemeClr val="dk1"/>
              </a:buClr>
              <a:buSzPts val="2400"/>
              <a:buChar char="●"/>
            </a:pPr>
            <a:r>
              <a:rPr lang="en" sz="2400">
                <a:solidFill>
                  <a:schemeClr val="dk1"/>
                </a:solidFill>
              </a:rPr>
              <a:t>What is a “Trustworthy Repository” (and why does it matter)?</a:t>
            </a:r>
            <a:endParaRPr sz="2400">
              <a:solidFill>
                <a:schemeClr val="dk1"/>
              </a:solidFill>
            </a:endParaRPr>
          </a:p>
          <a:p>
            <a:pPr marL="457200" lvl="0" indent="-381000" algn="l" rtl="0">
              <a:lnSpc>
                <a:spcPct val="115000"/>
              </a:lnSpc>
              <a:spcBef>
                <a:spcPts val="0"/>
              </a:spcBef>
              <a:spcAft>
                <a:spcPts val="0"/>
              </a:spcAft>
              <a:buClr>
                <a:schemeClr val="dk1"/>
              </a:buClr>
              <a:buSzPts val="2400"/>
              <a:buChar char="●"/>
            </a:pPr>
            <a:r>
              <a:rPr lang="en" sz="2400">
                <a:solidFill>
                  <a:schemeClr val="dk1"/>
                </a:solidFill>
              </a:rPr>
              <a:t>What are the standards used to build and assess a Trusted Repository, and where can you find them?</a:t>
            </a:r>
            <a:endParaRPr sz="2400">
              <a:solidFill>
                <a:schemeClr val="dk1"/>
              </a:solidFill>
            </a:endParaRPr>
          </a:p>
          <a:p>
            <a:pPr marL="457200" lvl="0" indent="-381000" algn="l" rtl="0">
              <a:lnSpc>
                <a:spcPct val="115000"/>
              </a:lnSpc>
              <a:spcBef>
                <a:spcPts val="0"/>
              </a:spcBef>
              <a:spcAft>
                <a:spcPts val="0"/>
              </a:spcAft>
              <a:buClr>
                <a:schemeClr val="dk1"/>
              </a:buClr>
              <a:buSzPts val="2400"/>
              <a:buChar char="●"/>
            </a:pPr>
            <a:r>
              <a:rPr lang="en" sz="2400">
                <a:solidFill>
                  <a:schemeClr val="dk1"/>
                </a:solidFill>
              </a:rPr>
              <a:t>How following these standards benefits staff and funders, especially when ICPSR is building new infrastructure and workflows?</a:t>
            </a:r>
            <a:endParaRPr sz="2400">
              <a:solidFill>
                <a:schemeClr val="dk1"/>
              </a:solidFill>
            </a:endParaRPr>
          </a:p>
          <a:p>
            <a:pPr marL="457200" lvl="0" indent="-381000" algn="l" rtl="0">
              <a:lnSpc>
                <a:spcPct val="115000"/>
              </a:lnSpc>
              <a:spcBef>
                <a:spcPts val="0"/>
              </a:spcBef>
              <a:spcAft>
                <a:spcPts val="0"/>
              </a:spcAft>
              <a:buClr>
                <a:schemeClr val="dk1"/>
              </a:buClr>
              <a:buSzPts val="2400"/>
              <a:buChar char="●"/>
            </a:pPr>
            <a:r>
              <a:rPr lang="en" sz="2400">
                <a:solidFill>
                  <a:schemeClr val="dk1"/>
                </a:solidFill>
              </a:rPr>
              <a:t>In what ways does ICPSR comply with these standards?</a:t>
            </a:r>
            <a:endParaRPr sz="2400">
              <a:solidFill>
                <a:schemeClr val="dk1"/>
              </a:solidFill>
            </a:endParaRPr>
          </a:p>
          <a:p>
            <a:pPr marL="457200" lvl="0" indent="-381000" algn="l" rtl="0">
              <a:lnSpc>
                <a:spcPct val="115000"/>
              </a:lnSpc>
              <a:spcBef>
                <a:spcPts val="0"/>
              </a:spcBef>
              <a:spcAft>
                <a:spcPts val="0"/>
              </a:spcAft>
              <a:buClr>
                <a:schemeClr val="dk1"/>
              </a:buClr>
              <a:buSzPts val="2400"/>
              <a:buChar char="●"/>
            </a:pPr>
            <a:r>
              <a:rPr lang="en" sz="2400">
                <a:solidFill>
                  <a:schemeClr val="dk1"/>
                </a:solidFill>
              </a:rPr>
              <a:t>What more can ICPSR do to better adhere to these standards? </a:t>
            </a:r>
            <a:endParaRPr sz="4100"/>
          </a:p>
        </p:txBody>
      </p:sp>
      <p:sp>
        <p:nvSpPr>
          <p:cNvPr id="183" name="Google Shape;183;p35"/>
          <p:cNvSpPr txBox="1">
            <a:spLocks noGrp="1"/>
          </p:cNvSpPr>
          <p:nvPr>
            <p:ph type="title"/>
          </p:nvPr>
        </p:nvSpPr>
        <p:spPr>
          <a:xfrm>
            <a:off x="457200" y="300959"/>
            <a:ext cx="8229600" cy="1185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3D77"/>
              </a:buClr>
              <a:buSzPts val="4000"/>
              <a:buFont typeface="Arial"/>
              <a:buNone/>
            </a:pPr>
            <a:r>
              <a:rPr lang="en" sz="3000"/>
              <a:t>Outcomes: Building and Maintaining a </a:t>
            </a:r>
            <a:endParaRPr sz="3000"/>
          </a:p>
          <a:p>
            <a:pPr marL="0" lvl="0" indent="0" algn="l" rtl="0">
              <a:spcBef>
                <a:spcPts val="0"/>
              </a:spcBef>
              <a:spcAft>
                <a:spcPts val="0"/>
              </a:spcAft>
              <a:buClr>
                <a:srgbClr val="003D77"/>
              </a:buClr>
              <a:buSzPts val="4000"/>
              <a:buFont typeface="Arial"/>
              <a:buNone/>
            </a:pPr>
            <a:r>
              <a:rPr lang="en" sz="3000"/>
              <a:t>Trusted Digital Repository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6"/>
          <p:cNvSpPr txBox="1">
            <a:spLocks noGrp="1"/>
          </p:cNvSpPr>
          <p:nvPr>
            <p:ph type="title"/>
          </p:nvPr>
        </p:nvSpPr>
        <p:spPr>
          <a:xfrm>
            <a:off x="457200" y="300959"/>
            <a:ext cx="8229600" cy="1185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t>What is a </a:t>
            </a:r>
            <a:endParaRPr/>
          </a:p>
          <a:p>
            <a:pPr marL="0" lvl="0" indent="0" algn="l" rtl="0">
              <a:spcBef>
                <a:spcPts val="0"/>
              </a:spcBef>
              <a:spcAft>
                <a:spcPts val="0"/>
              </a:spcAft>
              <a:buNone/>
            </a:pPr>
            <a:r>
              <a:rPr lang="en"/>
              <a:t>“Trustworthy Repository” </a:t>
            </a:r>
            <a:endParaRPr/>
          </a:p>
          <a:p>
            <a:pPr marL="0" lvl="0" indent="0" algn="l" rtl="0">
              <a:spcBef>
                <a:spcPts val="0"/>
              </a:spcBef>
              <a:spcAft>
                <a:spcPts val="0"/>
              </a:spcAft>
              <a:buNone/>
            </a:pPr>
            <a:r>
              <a:rPr lang="en"/>
              <a:t>(and why does it matter)?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2"/>
        <p:cNvGrpSpPr/>
        <p:nvPr/>
      </p:nvGrpSpPr>
      <p:grpSpPr>
        <a:xfrm>
          <a:off x="0" y="0"/>
          <a:ext cx="0" cy="0"/>
          <a:chOff x="0" y="0"/>
          <a:chExt cx="0" cy="0"/>
        </a:xfrm>
      </p:grpSpPr>
      <p:sp>
        <p:nvSpPr>
          <p:cNvPr id="193" name="Google Shape;193;p37"/>
          <p:cNvSpPr txBox="1">
            <a:spLocks noGrp="1"/>
          </p:cNvSpPr>
          <p:nvPr>
            <p:ph type="body" idx="4294967295"/>
          </p:nvPr>
        </p:nvSpPr>
        <p:spPr>
          <a:xfrm>
            <a:off x="945000" y="1143000"/>
            <a:ext cx="7254000" cy="457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000"/>
              <a:buFont typeface="Calibri"/>
              <a:buNone/>
            </a:pPr>
            <a:r>
              <a:rPr lang="en" sz="3200"/>
              <a:t>Digital material is fragile and requires proper care and feeding:</a:t>
            </a:r>
            <a:endParaRPr sz="3200"/>
          </a:p>
          <a:p>
            <a:pPr marL="0" lvl="0" indent="0" algn="l" rtl="0">
              <a:spcBef>
                <a:spcPts val="1600"/>
              </a:spcBef>
              <a:spcAft>
                <a:spcPts val="0"/>
              </a:spcAft>
              <a:buClr>
                <a:schemeClr val="dk1"/>
              </a:buClr>
              <a:buSzPts val="3000"/>
              <a:buFont typeface="Calibri"/>
              <a:buNone/>
            </a:pPr>
            <a:endParaRPr sz="3200"/>
          </a:p>
          <a:p>
            <a:pPr marL="0" lvl="0" indent="0" algn="l" rtl="0">
              <a:spcBef>
                <a:spcPts val="1600"/>
              </a:spcBef>
              <a:spcAft>
                <a:spcPts val="0"/>
              </a:spcAft>
              <a:buClr>
                <a:schemeClr val="dk1"/>
              </a:buClr>
              <a:buSzPts val="3000"/>
              <a:buFont typeface="Calibri"/>
              <a:buNone/>
            </a:pPr>
            <a:r>
              <a:rPr lang="en" sz="3200"/>
              <a:t>“Digital information lasts forever or five years, whichever comes first”. </a:t>
            </a:r>
            <a:endParaRPr sz="4300"/>
          </a:p>
          <a:p>
            <a:pPr marL="0" lvl="0" indent="0" algn="ctr" rtl="0">
              <a:spcBef>
                <a:spcPts val="1600"/>
              </a:spcBef>
              <a:spcAft>
                <a:spcPts val="0"/>
              </a:spcAft>
              <a:buClr>
                <a:srgbClr val="B2B2B2"/>
              </a:buClr>
              <a:buSzPts val="3000"/>
              <a:buFont typeface="Calibri"/>
              <a:buNone/>
            </a:pPr>
            <a:r>
              <a:rPr lang="en" sz="3200">
                <a:solidFill>
                  <a:srgbClr val="B2B2B2"/>
                </a:solidFill>
              </a:rPr>
              <a:t>-Jeff Rothenberg</a:t>
            </a:r>
            <a:endParaRPr sz="3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8"/>
        <p:cNvGrpSpPr/>
        <p:nvPr/>
      </p:nvGrpSpPr>
      <p:grpSpPr>
        <a:xfrm>
          <a:off x="0" y="0"/>
          <a:ext cx="0" cy="0"/>
          <a:chOff x="0" y="0"/>
          <a:chExt cx="0" cy="0"/>
        </a:xfrm>
      </p:grpSpPr>
      <p:sp>
        <p:nvSpPr>
          <p:cNvPr id="199" name="Google Shape;199;p38"/>
          <p:cNvSpPr/>
          <p:nvPr/>
        </p:nvSpPr>
        <p:spPr>
          <a:xfrm>
            <a:off x="3573150" y="6549900"/>
            <a:ext cx="1997700" cy="308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969696"/>
              </a:buClr>
              <a:buSzPts val="1400"/>
              <a:buFont typeface="Arial"/>
              <a:buNone/>
            </a:pPr>
            <a:r>
              <a:rPr lang="en">
                <a:solidFill>
                  <a:srgbClr val="969696"/>
                </a:solidFill>
                <a:latin typeface="Calibri"/>
                <a:ea typeface="Calibri"/>
                <a:cs typeface="Calibri"/>
                <a:sym typeface="Calibri"/>
              </a:rPr>
              <a:t>https://flic.kr/p/RDGaX2</a:t>
            </a:r>
            <a:endParaRPr/>
          </a:p>
        </p:txBody>
      </p:sp>
      <p:pic>
        <p:nvPicPr>
          <p:cNvPr id="200" name="Google Shape;200;p38"/>
          <p:cNvPicPr preferRelativeResize="0"/>
          <p:nvPr/>
        </p:nvPicPr>
        <p:blipFill>
          <a:blip r:embed="rId3">
            <a:alphaModFix/>
          </a:blip>
          <a:stretch>
            <a:fillRect/>
          </a:stretch>
        </p:blipFill>
        <p:spPr>
          <a:xfrm>
            <a:off x="2667000" y="1524000"/>
            <a:ext cx="3810000" cy="3810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5"/>
        <p:cNvGrpSpPr/>
        <p:nvPr/>
      </p:nvGrpSpPr>
      <p:grpSpPr>
        <a:xfrm>
          <a:off x="0" y="0"/>
          <a:ext cx="0" cy="0"/>
          <a:chOff x="0" y="0"/>
          <a:chExt cx="0" cy="0"/>
        </a:xfrm>
      </p:grpSpPr>
      <p:sp>
        <p:nvSpPr>
          <p:cNvPr id="206" name="Google Shape;206;p39"/>
          <p:cNvSpPr/>
          <p:nvPr/>
        </p:nvSpPr>
        <p:spPr>
          <a:xfrm>
            <a:off x="3790950" y="6477000"/>
            <a:ext cx="1849438" cy="3079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969696"/>
              </a:buClr>
              <a:buSzPts val="1400"/>
              <a:buFont typeface="Arial"/>
              <a:buNone/>
            </a:pPr>
            <a:r>
              <a:rPr lang="en" sz="1400">
                <a:solidFill>
                  <a:srgbClr val="969696"/>
                </a:solidFill>
                <a:latin typeface="Calibri"/>
                <a:ea typeface="Calibri"/>
                <a:cs typeface="Calibri"/>
                <a:sym typeface="Calibri"/>
              </a:rPr>
              <a:t>https://flic.kr/p/gJNrKt</a:t>
            </a:r>
            <a:endParaRPr/>
          </a:p>
        </p:txBody>
      </p:sp>
      <p:pic>
        <p:nvPicPr>
          <p:cNvPr id="207" name="Google Shape;207;p39" descr="D:\Users\lyle\Downloads\10329706125_89ed29c6e1_z.jpg"/>
          <p:cNvPicPr preferRelativeResize="0"/>
          <p:nvPr/>
        </p:nvPicPr>
        <p:blipFill rotWithShape="1">
          <a:blip r:embed="rId3">
            <a:alphaModFix/>
          </a:blip>
          <a:srcRect/>
          <a:stretch/>
        </p:blipFill>
        <p:spPr>
          <a:xfrm>
            <a:off x="2362200" y="161925"/>
            <a:ext cx="4706938" cy="6315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40"/>
          <p:cNvPicPr preferRelativeResize="0"/>
          <p:nvPr/>
        </p:nvPicPr>
        <p:blipFill>
          <a:blip r:embed="rId3">
            <a:alphaModFix/>
          </a:blip>
          <a:stretch>
            <a:fillRect/>
          </a:stretch>
        </p:blipFill>
        <p:spPr>
          <a:xfrm>
            <a:off x="545813" y="409362"/>
            <a:ext cx="8052372" cy="6039276"/>
          </a:xfrm>
          <a:prstGeom prst="rect">
            <a:avLst/>
          </a:prstGeom>
          <a:noFill/>
          <a:ln>
            <a:noFill/>
          </a:ln>
        </p:spPr>
      </p:pic>
      <p:sp>
        <p:nvSpPr>
          <p:cNvPr id="213" name="Google Shape;213;p40"/>
          <p:cNvSpPr txBox="1"/>
          <p:nvPr/>
        </p:nvSpPr>
        <p:spPr>
          <a:xfrm>
            <a:off x="1085700" y="6448650"/>
            <a:ext cx="6972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B2B2B2"/>
                </a:solidFill>
              </a:rPr>
              <a:t>https://edjelley.files.wordpress.com/2013/02/r-by-rhodia-no-18-stationery-review-6.jpg</a:t>
            </a:r>
            <a:endParaRPr>
              <a:solidFill>
                <a:srgbClr val="B2B2B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18"/>
        <p:cNvGrpSpPr/>
        <p:nvPr/>
      </p:nvGrpSpPr>
      <p:grpSpPr>
        <a:xfrm>
          <a:off x="0" y="0"/>
          <a:ext cx="0" cy="0"/>
          <a:chOff x="0" y="0"/>
          <a:chExt cx="0" cy="0"/>
        </a:xfrm>
      </p:grpSpPr>
      <p:pic>
        <p:nvPicPr>
          <p:cNvPr id="219" name="Google Shape;219;p41"/>
          <p:cNvPicPr preferRelativeResize="0"/>
          <p:nvPr/>
        </p:nvPicPr>
        <p:blipFill rotWithShape="1">
          <a:blip r:embed="rId3">
            <a:alphaModFix/>
          </a:blip>
          <a:srcRect/>
          <a:stretch/>
        </p:blipFill>
        <p:spPr>
          <a:xfrm>
            <a:off x="219075" y="381000"/>
            <a:ext cx="8705850" cy="1200150"/>
          </a:xfrm>
          <a:prstGeom prst="rect">
            <a:avLst/>
          </a:prstGeom>
          <a:noFill/>
          <a:ln w="9525" cap="flat" cmpd="sng">
            <a:solidFill>
              <a:srgbClr val="C8D0DE"/>
            </a:solidFill>
            <a:prstDash val="solid"/>
            <a:miter lim="800000"/>
            <a:headEnd type="none" w="sm" len="sm"/>
            <a:tailEnd type="none" w="sm" len="sm"/>
          </a:ln>
        </p:spPr>
      </p:pic>
      <p:sp>
        <p:nvSpPr>
          <p:cNvPr id="220" name="Google Shape;220;p41"/>
          <p:cNvSpPr/>
          <p:nvPr/>
        </p:nvSpPr>
        <p:spPr>
          <a:xfrm>
            <a:off x="452438" y="1590675"/>
            <a:ext cx="8239125" cy="2762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969696"/>
              </a:buClr>
              <a:buSzPts val="1200"/>
              <a:buFont typeface="Calibri"/>
              <a:buNone/>
            </a:pPr>
            <a:r>
              <a:rPr lang="en" sz="1200">
                <a:solidFill>
                  <a:srgbClr val="969696"/>
                </a:solidFill>
                <a:latin typeface="Calibri"/>
                <a:ea typeface="Calibri"/>
                <a:cs typeface="Calibri"/>
                <a:sym typeface="Calibri"/>
              </a:rPr>
              <a:t>http://www.npr.org/blogs/alltechconsidered/2014/08/18/340716269/how-long-do-cds-last-it-depends-but-definitely-not-forever</a:t>
            </a:r>
            <a:endParaRPr/>
          </a:p>
        </p:txBody>
      </p:sp>
      <p:pic>
        <p:nvPicPr>
          <p:cNvPr id="221" name="Google Shape;221;p41" descr="http://img140.imageshack.us/img140/9180/atomheartmotherub2.jpg"/>
          <p:cNvPicPr preferRelativeResize="0"/>
          <p:nvPr/>
        </p:nvPicPr>
        <p:blipFill rotWithShape="1">
          <a:blip r:embed="rId4">
            <a:alphaModFix/>
          </a:blip>
          <a:srcRect/>
          <a:stretch/>
        </p:blipFill>
        <p:spPr>
          <a:xfrm>
            <a:off x="1600200" y="2133600"/>
            <a:ext cx="5486400" cy="4114800"/>
          </a:xfrm>
          <a:prstGeom prst="rect">
            <a:avLst/>
          </a:prstGeom>
          <a:noFill/>
          <a:ln>
            <a:noFill/>
          </a:ln>
        </p:spPr>
      </p:pic>
      <p:sp>
        <p:nvSpPr>
          <p:cNvPr id="222" name="Google Shape;222;p41"/>
          <p:cNvSpPr/>
          <p:nvPr/>
        </p:nvSpPr>
        <p:spPr>
          <a:xfrm>
            <a:off x="2247900" y="6324600"/>
            <a:ext cx="4648200" cy="2762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969696"/>
              </a:buClr>
              <a:buSzPts val="1200"/>
              <a:buFont typeface="Calibri"/>
              <a:buNone/>
            </a:pPr>
            <a:r>
              <a:rPr lang="en" sz="1200">
                <a:solidFill>
                  <a:srgbClr val="969696"/>
                </a:solidFill>
                <a:latin typeface="Calibri"/>
                <a:ea typeface="Calibri"/>
                <a:cs typeface="Calibri"/>
                <a:sym typeface="Calibri"/>
              </a:rPr>
              <a:t>http://img140.imageshack.us/img140/9180/atomheartmotherub2.jpg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7"/>
        <p:cNvGrpSpPr/>
        <p:nvPr/>
      </p:nvGrpSpPr>
      <p:grpSpPr>
        <a:xfrm>
          <a:off x="0" y="0"/>
          <a:ext cx="0" cy="0"/>
          <a:chOff x="0" y="0"/>
          <a:chExt cx="0" cy="0"/>
        </a:xfrm>
      </p:grpSpPr>
      <p:pic>
        <p:nvPicPr>
          <p:cNvPr id="228" name="Google Shape;228;p42" descr="D:\Users\lyle\Desktop\lyle_04.jpg"/>
          <p:cNvPicPr preferRelativeResize="0"/>
          <p:nvPr/>
        </p:nvPicPr>
        <p:blipFill rotWithShape="1">
          <a:blip r:embed="rId3">
            <a:alphaModFix/>
          </a:blip>
          <a:srcRect/>
          <a:stretch/>
        </p:blipFill>
        <p:spPr>
          <a:xfrm>
            <a:off x="1905000" y="2133600"/>
            <a:ext cx="5486400" cy="1371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33"/>
        <p:cNvGrpSpPr/>
        <p:nvPr/>
      </p:nvGrpSpPr>
      <p:grpSpPr>
        <a:xfrm>
          <a:off x="0" y="0"/>
          <a:ext cx="0" cy="0"/>
          <a:chOff x="0" y="0"/>
          <a:chExt cx="0" cy="0"/>
        </a:xfrm>
      </p:grpSpPr>
      <p:pic>
        <p:nvPicPr>
          <p:cNvPr id="234" name="Google Shape;234;p43"/>
          <p:cNvPicPr preferRelativeResize="0"/>
          <p:nvPr/>
        </p:nvPicPr>
        <p:blipFill rotWithShape="1">
          <a:blip r:embed="rId3">
            <a:alphaModFix/>
          </a:blip>
          <a:srcRect/>
          <a:stretch/>
        </p:blipFill>
        <p:spPr>
          <a:xfrm>
            <a:off x="1395413" y="1747838"/>
            <a:ext cx="6353175" cy="3362325"/>
          </a:xfrm>
          <a:prstGeom prst="rect">
            <a:avLst/>
          </a:prstGeom>
          <a:noFill/>
          <a:ln w="9525" cap="flat" cmpd="sng">
            <a:solidFill>
              <a:schemeClr val="dk1"/>
            </a:solidFill>
            <a:prstDash val="solid"/>
            <a:miter lim="800000"/>
            <a:headEnd type="none" w="sm" len="sm"/>
            <a:tailEnd type="none" w="sm" len="sm"/>
          </a:ln>
        </p:spPr>
      </p:pic>
      <p:sp>
        <p:nvSpPr>
          <p:cNvPr id="235" name="Google Shape;235;p43"/>
          <p:cNvSpPr/>
          <p:nvPr/>
        </p:nvSpPr>
        <p:spPr>
          <a:xfrm>
            <a:off x="685800" y="5181600"/>
            <a:ext cx="7772400" cy="2778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rgbClr val="C8D0DE"/>
                </a:solidFill>
                <a:latin typeface="Calibri"/>
                <a:ea typeface="Calibri"/>
                <a:cs typeface="Calibri"/>
                <a:sym typeface="Calibri"/>
              </a:rPr>
              <a:t>http://chronicle.com/blogs/wiredcampus/hazards-of-the-cloud-data-storage-services-crash-sets-back-researchers/52571</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40"/>
        <p:cNvGrpSpPr/>
        <p:nvPr/>
      </p:nvGrpSpPr>
      <p:grpSpPr>
        <a:xfrm>
          <a:off x="0" y="0"/>
          <a:ext cx="0" cy="0"/>
          <a:chOff x="0" y="0"/>
          <a:chExt cx="0" cy="0"/>
        </a:xfrm>
      </p:grpSpPr>
      <p:pic>
        <p:nvPicPr>
          <p:cNvPr id="241" name="Google Shape;241;p44"/>
          <p:cNvPicPr preferRelativeResize="0"/>
          <p:nvPr/>
        </p:nvPicPr>
        <p:blipFill rotWithShape="1">
          <a:blip r:embed="rId3">
            <a:alphaModFix/>
          </a:blip>
          <a:srcRect/>
          <a:stretch/>
        </p:blipFill>
        <p:spPr>
          <a:xfrm>
            <a:off x="1423988" y="238125"/>
            <a:ext cx="6296025" cy="6381750"/>
          </a:xfrm>
          <a:prstGeom prst="rect">
            <a:avLst/>
          </a:prstGeom>
          <a:noFill/>
          <a:ln w="9525" cap="flat" cmpd="sng">
            <a:solidFill>
              <a:schemeClr val="dk1"/>
            </a:solidFill>
            <a:prstDash val="solid"/>
            <a:miter lim="800000"/>
            <a:headEnd type="none" w="sm" len="sm"/>
            <a:tailEnd type="none" w="sm" len="sm"/>
          </a:ln>
        </p:spPr>
      </p:pic>
      <p:sp>
        <p:nvSpPr>
          <p:cNvPr id="242" name="Google Shape;242;p44"/>
          <p:cNvSpPr/>
          <p:nvPr/>
        </p:nvSpPr>
        <p:spPr>
          <a:xfrm>
            <a:off x="735013" y="6619875"/>
            <a:ext cx="7696200" cy="2762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rgbClr val="C8D0DE"/>
                </a:solidFill>
                <a:latin typeface="Calibri"/>
                <a:ea typeface="Calibri"/>
                <a:cs typeface="Calibri"/>
                <a:sym typeface="Calibri"/>
              </a:rPr>
              <a:t>http://arstechnica.com/security/2014/06/aws-console-breach-leads-to-demise-of-service-with-proven-backup-plan/#p3</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46"/>
        <p:cNvGrpSpPr/>
        <p:nvPr/>
      </p:nvGrpSpPr>
      <p:grpSpPr>
        <a:xfrm>
          <a:off x="0" y="0"/>
          <a:ext cx="0" cy="0"/>
          <a:chOff x="0" y="0"/>
          <a:chExt cx="0" cy="0"/>
        </a:xfrm>
      </p:grpSpPr>
      <p:pic>
        <p:nvPicPr>
          <p:cNvPr id="247" name="Google Shape;247;p45" descr="D:\Users\lyle\Desktop\google_reader_not_available.jpg"/>
          <p:cNvPicPr preferRelativeResize="0"/>
          <p:nvPr/>
        </p:nvPicPr>
        <p:blipFill rotWithShape="1">
          <a:blip r:embed="rId3">
            <a:alphaModFix/>
          </a:blip>
          <a:srcRect/>
          <a:stretch/>
        </p:blipFill>
        <p:spPr>
          <a:xfrm>
            <a:off x="436563" y="762000"/>
            <a:ext cx="8293100" cy="395763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1"/>
        <p:cNvGrpSpPr/>
        <p:nvPr/>
      </p:nvGrpSpPr>
      <p:grpSpPr>
        <a:xfrm>
          <a:off x="0" y="0"/>
          <a:ext cx="0" cy="0"/>
          <a:chOff x="0" y="0"/>
          <a:chExt cx="0" cy="0"/>
        </a:xfrm>
      </p:grpSpPr>
      <p:pic>
        <p:nvPicPr>
          <p:cNvPr id="252" name="Google Shape;252;p46"/>
          <p:cNvPicPr preferRelativeResize="0"/>
          <p:nvPr/>
        </p:nvPicPr>
        <p:blipFill rotWithShape="1">
          <a:blip r:embed="rId3">
            <a:alphaModFix/>
          </a:blip>
          <a:srcRect/>
          <a:stretch/>
        </p:blipFill>
        <p:spPr>
          <a:xfrm>
            <a:off x="685800" y="533400"/>
            <a:ext cx="6724650" cy="4029075"/>
          </a:xfrm>
          <a:prstGeom prst="rect">
            <a:avLst/>
          </a:prstGeom>
          <a:noFill/>
          <a:ln w="9525" cap="flat" cmpd="sng">
            <a:solidFill>
              <a:schemeClr val="dk1"/>
            </a:solidFill>
            <a:prstDash val="solid"/>
            <a:miter lim="800000"/>
            <a:headEnd type="none" w="sm" len="sm"/>
            <a:tailEnd type="none" w="sm" len="sm"/>
          </a:ln>
        </p:spPr>
      </p:pic>
      <p:sp>
        <p:nvSpPr>
          <p:cNvPr id="253" name="Google Shape;253;p46"/>
          <p:cNvSpPr/>
          <p:nvPr/>
        </p:nvSpPr>
        <p:spPr>
          <a:xfrm>
            <a:off x="1177925" y="6581775"/>
            <a:ext cx="6934200" cy="2762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rgbClr val="C8D0DE"/>
                </a:solidFill>
                <a:latin typeface="Calibri"/>
                <a:ea typeface="Calibri"/>
                <a:cs typeface="Calibri"/>
                <a:sym typeface="Calibri"/>
              </a:rPr>
              <a:t>https://medium.com/@jan.curn/how-bug-in-dropbox-permanently-deleted-my-8000-photos-cb7dcf13647b</a:t>
            </a:r>
            <a:endParaRPr/>
          </a:p>
        </p:txBody>
      </p:sp>
      <p:pic>
        <p:nvPicPr>
          <p:cNvPr id="254" name="Google Shape;254;p46"/>
          <p:cNvPicPr preferRelativeResize="0"/>
          <p:nvPr/>
        </p:nvPicPr>
        <p:blipFill rotWithShape="1">
          <a:blip r:embed="rId4">
            <a:alphaModFix/>
          </a:blip>
          <a:srcRect/>
          <a:stretch/>
        </p:blipFill>
        <p:spPr>
          <a:xfrm>
            <a:off x="1682750" y="4297363"/>
            <a:ext cx="6877050" cy="2257425"/>
          </a:xfrm>
          <a:prstGeom prst="rect">
            <a:avLst/>
          </a:prstGeom>
          <a:noFill/>
          <a:ln w="9525" cap="flat" cmpd="sng">
            <a:solidFill>
              <a:schemeClr val="dk1"/>
            </a:solidFill>
            <a:prstDash val="solid"/>
            <a:miter lim="800000"/>
            <a:headEnd type="none" w="sm" len="sm"/>
            <a:tailEnd type="none" w="sm" len="sm"/>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9"/>
        <p:cNvGrpSpPr/>
        <p:nvPr/>
      </p:nvGrpSpPr>
      <p:grpSpPr>
        <a:xfrm>
          <a:off x="0" y="0"/>
          <a:ext cx="0" cy="0"/>
          <a:chOff x="0" y="0"/>
          <a:chExt cx="0" cy="0"/>
        </a:xfrm>
      </p:grpSpPr>
      <p:sp>
        <p:nvSpPr>
          <p:cNvPr id="260" name="Google Shape;260;p47"/>
          <p:cNvSpPr txBox="1">
            <a:spLocks noGrp="1"/>
          </p:cNvSpPr>
          <p:nvPr>
            <p:ph type="title"/>
          </p:nvPr>
        </p:nvSpPr>
        <p:spPr>
          <a:xfrm>
            <a:off x="685800" y="304800"/>
            <a:ext cx="77724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
              <a:t>Digital Preservation “Threats” include:</a:t>
            </a:r>
            <a:endParaRPr/>
          </a:p>
        </p:txBody>
      </p:sp>
      <p:sp>
        <p:nvSpPr>
          <p:cNvPr id="261" name="Google Shape;261;p47"/>
          <p:cNvSpPr txBox="1">
            <a:spLocks noGrp="1"/>
          </p:cNvSpPr>
          <p:nvPr>
            <p:ph type="body" idx="1"/>
          </p:nvPr>
        </p:nvSpPr>
        <p:spPr>
          <a:xfrm>
            <a:off x="457200" y="1463675"/>
            <a:ext cx="7772400" cy="4114800"/>
          </a:xfrm>
          <a:prstGeom prst="rect">
            <a:avLst/>
          </a:prstGeom>
          <a:noFill/>
          <a:ln>
            <a:noFill/>
          </a:ln>
        </p:spPr>
        <p:txBody>
          <a:bodyPr spcFirstLastPara="1" wrap="square" lIns="91425" tIns="45700" rIns="91425" bIns="45700" anchor="t" anchorCtr="0">
            <a:noAutofit/>
          </a:bodyPr>
          <a:lstStyle/>
          <a:p>
            <a:pPr marL="457200" lvl="0" indent="-355600" algn="l" rtl="0">
              <a:spcBef>
                <a:spcPts val="0"/>
              </a:spcBef>
              <a:spcAft>
                <a:spcPts val="0"/>
              </a:spcAft>
              <a:buSzPts val="2000"/>
              <a:buChar char="●"/>
            </a:pPr>
            <a:r>
              <a:rPr lang="en" sz="2000"/>
              <a:t>Media failure</a:t>
            </a:r>
            <a:endParaRPr sz="2000"/>
          </a:p>
          <a:p>
            <a:pPr marL="457200" lvl="0" indent="-355600" algn="l" rtl="0">
              <a:spcBef>
                <a:spcPts val="0"/>
              </a:spcBef>
              <a:spcAft>
                <a:spcPts val="0"/>
              </a:spcAft>
              <a:buSzPts val="2000"/>
              <a:buChar char="●"/>
            </a:pPr>
            <a:r>
              <a:rPr lang="en" sz="2000"/>
              <a:t>Hardware failure</a:t>
            </a:r>
            <a:endParaRPr sz="2000"/>
          </a:p>
          <a:p>
            <a:pPr marL="457200" lvl="0" indent="-355600" algn="l" rtl="0">
              <a:spcBef>
                <a:spcPts val="0"/>
              </a:spcBef>
              <a:spcAft>
                <a:spcPts val="0"/>
              </a:spcAft>
              <a:buSzPts val="2000"/>
              <a:buChar char="●"/>
            </a:pPr>
            <a:r>
              <a:rPr lang="en" sz="2000"/>
              <a:t>Software failure</a:t>
            </a:r>
            <a:endParaRPr sz="2000"/>
          </a:p>
          <a:p>
            <a:pPr marL="457200" lvl="0" indent="-355600" algn="l" rtl="0">
              <a:spcBef>
                <a:spcPts val="0"/>
              </a:spcBef>
              <a:spcAft>
                <a:spcPts val="0"/>
              </a:spcAft>
              <a:buSzPts val="2000"/>
              <a:buChar char="●"/>
            </a:pPr>
            <a:r>
              <a:rPr lang="en" sz="2000"/>
              <a:t>Communications errors</a:t>
            </a:r>
            <a:endParaRPr sz="2000"/>
          </a:p>
          <a:p>
            <a:pPr marL="457200" lvl="0" indent="-355600" algn="l" rtl="0">
              <a:spcBef>
                <a:spcPts val="0"/>
              </a:spcBef>
              <a:spcAft>
                <a:spcPts val="0"/>
              </a:spcAft>
              <a:buSzPts val="2000"/>
              <a:buChar char="●"/>
            </a:pPr>
            <a:r>
              <a:rPr lang="en" sz="2000"/>
              <a:t>Failure of network services</a:t>
            </a:r>
            <a:endParaRPr sz="2000"/>
          </a:p>
          <a:p>
            <a:pPr marL="457200" lvl="0" indent="-355600" algn="l" rtl="0">
              <a:spcBef>
                <a:spcPts val="0"/>
              </a:spcBef>
              <a:spcAft>
                <a:spcPts val="0"/>
              </a:spcAft>
              <a:buSzPts val="2000"/>
              <a:buChar char="●"/>
            </a:pPr>
            <a:r>
              <a:rPr lang="en" sz="2000"/>
              <a:t>Media &amp; hardware obsolescence</a:t>
            </a:r>
            <a:endParaRPr sz="2000"/>
          </a:p>
          <a:p>
            <a:pPr marL="457200" lvl="0" indent="-355600" algn="l" rtl="0">
              <a:spcBef>
                <a:spcPts val="0"/>
              </a:spcBef>
              <a:spcAft>
                <a:spcPts val="0"/>
              </a:spcAft>
              <a:buSzPts val="2000"/>
              <a:buChar char="●"/>
            </a:pPr>
            <a:r>
              <a:rPr lang="en" sz="2000"/>
              <a:t>Software obsolescence</a:t>
            </a:r>
            <a:endParaRPr sz="2000"/>
          </a:p>
          <a:p>
            <a:pPr marL="457200" lvl="0" indent="-355600" algn="l" rtl="0">
              <a:spcBef>
                <a:spcPts val="0"/>
              </a:spcBef>
              <a:spcAft>
                <a:spcPts val="0"/>
              </a:spcAft>
              <a:buSzPts val="2000"/>
              <a:buChar char="●"/>
            </a:pPr>
            <a:r>
              <a:rPr lang="en" sz="2000"/>
              <a:t>Operator error</a:t>
            </a:r>
            <a:endParaRPr sz="2000"/>
          </a:p>
          <a:p>
            <a:pPr marL="457200" lvl="0" indent="-355600" algn="l" rtl="0">
              <a:spcBef>
                <a:spcPts val="0"/>
              </a:spcBef>
              <a:spcAft>
                <a:spcPts val="0"/>
              </a:spcAft>
              <a:buSzPts val="2000"/>
              <a:buChar char="●"/>
            </a:pPr>
            <a:r>
              <a:rPr lang="en" sz="2000"/>
              <a:t>Natural disaster</a:t>
            </a:r>
            <a:endParaRPr sz="2000"/>
          </a:p>
          <a:p>
            <a:pPr marL="457200" lvl="0" indent="-355600" algn="l" rtl="0">
              <a:spcBef>
                <a:spcPts val="0"/>
              </a:spcBef>
              <a:spcAft>
                <a:spcPts val="0"/>
              </a:spcAft>
              <a:buSzPts val="2000"/>
              <a:buChar char="●"/>
            </a:pPr>
            <a:r>
              <a:rPr lang="en" sz="2000"/>
              <a:t>External attack</a:t>
            </a:r>
            <a:endParaRPr sz="2000"/>
          </a:p>
          <a:p>
            <a:pPr marL="457200" lvl="0" indent="-355600" algn="l" rtl="0">
              <a:spcBef>
                <a:spcPts val="0"/>
              </a:spcBef>
              <a:spcAft>
                <a:spcPts val="0"/>
              </a:spcAft>
              <a:buSzPts val="2000"/>
              <a:buChar char="●"/>
            </a:pPr>
            <a:r>
              <a:rPr lang="en" sz="2000"/>
              <a:t>Internal attack</a:t>
            </a:r>
            <a:endParaRPr sz="2000"/>
          </a:p>
          <a:p>
            <a:pPr marL="457200" lvl="0" indent="-355600" algn="l" rtl="0">
              <a:spcBef>
                <a:spcPts val="0"/>
              </a:spcBef>
              <a:spcAft>
                <a:spcPts val="0"/>
              </a:spcAft>
              <a:buSzPts val="2000"/>
              <a:buChar char="●"/>
            </a:pPr>
            <a:r>
              <a:rPr lang="en" sz="2000"/>
              <a:t>Economic failure</a:t>
            </a:r>
            <a:endParaRPr sz="2000"/>
          </a:p>
          <a:p>
            <a:pPr marL="457200" lvl="0" indent="-355600" algn="l" rtl="0">
              <a:spcBef>
                <a:spcPts val="0"/>
              </a:spcBef>
              <a:spcAft>
                <a:spcPts val="0"/>
              </a:spcAft>
              <a:buSzPts val="2000"/>
              <a:buChar char="●"/>
            </a:pPr>
            <a:r>
              <a:rPr lang="en" sz="2000"/>
              <a:t>Organizational failure</a:t>
            </a:r>
            <a:endParaRPr sz="2000"/>
          </a:p>
        </p:txBody>
      </p:sp>
      <p:sp>
        <p:nvSpPr>
          <p:cNvPr id="262" name="Google Shape;262;p47"/>
          <p:cNvSpPr txBox="1"/>
          <p:nvPr/>
        </p:nvSpPr>
        <p:spPr>
          <a:xfrm>
            <a:off x="2971800" y="6227763"/>
            <a:ext cx="6172200" cy="6461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 sz="1800">
                <a:solidFill>
                  <a:srgbClr val="6B82A7"/>
                </a:solidFill>
                <a:latin typeface="Times"/>
                <a:ea typeface="Times"/>
                <a:cs typeface="Times"/>
                <a:sym typeface="Times"/>
              </a:rPr>
              <a:t>Source: Rosenthal et al., 2005</a:t>
            </a:r>
            <a:endParaRPr/>
          </a:p>
          <a:p>
            <a:pPr marL="0" marR="0" lvl="0" indent="0" algn="l" rtl="0">
              <a:spcBef>
                <a:spcPts val="0"/>
              </a:spcBef>
              <a:spcAft>
                <a:spcPts val="0"/>
              </a:spcAft>
              <a:buNone/>
            </a:pPr>
            <a:r>
              <a:rPr lang="en" sz="1800">
                <a:solidFill>
                  <a:srgbClr val="6B82A7"/>
                </a:solidFill>
                <a:latin typeface="Times"/>
                <a:ea typeface="Times"/>
                <a:cs typeface="Times"/>
                <a:sym typeface="Times"/>
              </a:rPr>
              <a:t>http://www.dlib.org/dlib/november05/rosenthal/11rosenthal.html</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p48"/>
          <p:cNvPicPr preferRelativeResize="0"/>
          <p:nvPr/>
        </p:nvPicPr>
        <p:blipFill>
          <a:blip r:embed="rId3">
            <a:alphaModFix/>
          </a:blip>
          <a:stretch>
            <a:fillRect/>
          </a:stretch>
        </p:blipFill>
        <p:spPr>
          <a:xfrm>
            <a:off x="2037100" y="152400"/>
            <a:ext cx="5069810" cy="65531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49"/>
          <p:cNvPicPr preferRelativeResize="0"/>
          <p:nvPr/>
        </p:nvPicPr>
        <p:blipFill>
          <a:blip r:embed="rId3">
            <a:alphaModFix/>
          </a:blip>
          <a:stretch>
            <a:fillRect/>
          </a:stretch>
        </p:blipFill>
        <p:spPr>
          <a:xfrm>
            <a:off x="333875" y="152400"/>
            <a:ext cx="8382000" cy="6238875"/>
          </a:xfrm>
          <a:prstGeom prst="rect">
            <a:avLst/>
          </a:prstGeom>
          <a:noFill/>
          <a:ln>
            <a:noFill/>
          </a:ln>
        </p:spPr>
      </p:pic>
      <p:sp>
        <p:nvSpPr>
          <p:cNvPr id="273" name="Google Shape;273;p49"/>
          <p:cNvSpPr txBox="1"/>
          <p:nvPr/>
        </p:nvSpPr>
        <p:spPr>
          <a:xfrm>
            <a:off x="1098425" y="6391275"/>
            <a:ext cx="67719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rgbClr val="7F7F7F"/>
                </a:solidFill>
                <a:latin typeface="Times"/>
                <a:ea typeface="Times"/>
                <a:cs typeface="Times"/>
                <a:sym typeface="Times"/>
              </a:rPr>
              <a:t>https://www.slideshare.net/pebourne/data-science-bd2k-update-for-nih</a:t>
            </a:r>
            <a:endParaRPr sz="1800">
              <a:solidFill>
                <a:srgbClr val="7F7F7F"/>
              </a:solidFill>
              <a:latin typeface="Times"/>
              <a:ea typeface="Times"/>
              <a:cs typeface="Times"/>
              <a:sym typeface="Time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50"/>
          <p:cNvSpPr txBox="1"/>
          <p:nvPr/>
        </p:nvSpPr>
        <p:spPr>
          <a:xfrm>
            <a:off x="1664100" y="1466825"/>
            <a:ext cx="5815800" cy="3478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000" b="1">
                <a:solidFill>
                  <a:schemeClr val="dk1"/>
                </a:solidFill>
              </a:rPr>
              <a:t>Forever!</a:t>
            </a:r>
            <a:endParaRPr sz="4000" b="1">
              <a:solidFill>
                <a:schemeClr val="dk1"/>
              </a:solidFill>
            </a:endParaRPr>
          </a:p>
          <a:p>
            <a:pPr marL="0" lvl="0" indent="0" algn="ctr" rtl="0">
              <a:spcBef>
                <a:spcPts val="0"/>
              </a:spcBef>
              <a:spcAft>
                <a:spcPts val="0"/>
              </a:spcAft>
              <a:buNone/>
            </a:pPr>
            <a:endParaRPr sz="4000" b="1">
              <a:solidFill>
                <a:schemeClr val="dk1"/>
              </a:solidFill>
            </a:endParaRPr>
          </a:p>
          <a:p>
            <a:pPr marL="0" lvl="0" indent="0" algn="ctr" rtl="0">
              <a:spcBef>
                <a:spcPts val="0"/>
              </a:spcBef>
              <a:spcAft>
                <a:spcPts val="0"/>
              </a:spcAft>
              <a:buNone/>
            </a:pPr>
            <a:r>
              <a:rPr lang="en" sz="4000" b="1">
                <a:solidFill>
                  <a:schemeClr val="dk1"/>
                </a:solidFill>
              </a:rPr>
              <a:t>Guaranteed!</a:t>
            </a:r>
            <a:endParaRPr sz="4000" b="1">
              <a:solidFill>
                <a:schemeClr val="dk1"/>
              </a:solidFill>
            </a:endParaRPr>
          </a:p>
          <a:p>
            <a:pPr marL="0" lvl="0" indent="0" algn="ctr" rtl="0">
              <a:spcBef>
                <a:spcPts val="0"/>
              </a:spcBef>
              <a:spcAft>
                <a:spcPts val="0"/>
              </a:spcAft>
              <a:buNone/>
            </a:pPr>
            <a:endParaRPr sz="4000" b="1">
              <a:solidFill>
                <a:schemeClr val="dk1"/>
              </a:solidFill>
            </a:endParaRPr>
          </a:p>
          <a:p>
            <a:pPr marL="0" lvl="0" indent="0" algn="ctr" rtl="0">
              <a:spcBef>
                <a:spcPts val="0"/>
              </a:spcBef>
              <a:spcAft>
                <a:spcPts val="0"/>
              </a:spcAft>
              <a:buNone/>
            </a:pPr>
            <a:r>
              <a:rPr lang="en" sz="4000" b="1">
                <a:solidFill>
                  <a:schemeClr val="dk1"/>
                </a:solidFill>
              </a:rPr>
              <a:t>We promise!</a:t>
            </a:r>
            <a:endParaRPr sz="4000" b="1">
              <a:solidFill>
                <a:schemeClr val="dk1"/>
              </a:solidFill>
            </a:endParaRPr>
          </a:p>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83" name="Google Shape;283;p51"/>
          <p:cNvPicPr preferRelativeResize="0"/>
          <p:nvPr/>
        </p:nvPicPr>
        <p:blipFill>
          <a:blip r:embed="rId3">
            <a:alphaModFix/>
          </a:blip>
          <a:stretch>
            <a:fillRect/>
          </a:stretch>
        </p:blipFill>
        <p:spPr>
          <a:xfrm>
            <a:off x="762000" y="396025"/>
            <a:ext cx="7620000" cy="59381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52"/>
          <p:cNvPicPr preferRelativeResize="0"/>
          <p:nvPr/>
        </p:nvPicPr>
        <p:blipFill>
          <a:blip r:embed="rId3">
            <a:alphaModFix/>
          </a:blip>
          <a:stretch>
            <a:fillRect/>
          </a:stretch>
        </p:blipFill>
        <p:spPr>
          <a:xfrm>
            <a:off x="609588" y="322950"/>
            <a:ext cx="7924800" cy="5295900"/>
          </a:xfrm>
          <a:prstGeom prst="rect">
            <a:avLst/>
          </a:prstGeom>
          <a:noFill/>
          <a:ln>
            <a:noFill/>
          </a:ln>
        </p:spPr>
      </p:pic>
      <p:pic>
        <p:nvPicPr>
          <p:cNvPr id="289" name="Google Shape;289;p52"/>
          <p:cNvPicPr preferRelativeResize="0"/>
          <p:nvPr/>
        </p:nvPicPr>
        <p:blipFill>
          <a:blip r:embed="rId4">
            <a:alphaModFix/>
          </a:blip>
          <a:stretch>
            <a:fillRect/>
          </a:stretch>
        </p:blipFill>
        <p:spPr>
          <a:xfrm>
            <a:off x="2043113" y="5710300"/>
            <a:ext cx="5057775" cy="428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53"/>
          <p:cNvPicPr preferRelativeResize="0"/>
          <p:nvPr/>
        </p:nvPicPr>
        <p:blipFill>
          <a:blip r:embed="rId3">
            <a:alphaModFix/>
          </a:blip>
          <a:stretch>
            <a:fillRect/>
          </a:stretch>
        </p:blipFill>
        <p:spPr>
          <a:xfrm>
            <a:off x="876300" y="247650"/>
            <a:ext cx="7391400" cy="605002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107250" y="3265525"/>
            <a:ext cx="8929500" cy="1185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
              <a:t>How do you judge if a repository is “Trustworthy”?</a:t>
            </a:r>
            <a:endParaRPr/>
          </a:p>
          <a:p>
            <a:pPr marL="0" lvl="0" indent="0" algn="ctr" rtl="0">
              <a:spcBef>
                <a:spcPts val="0"/>
              </a:spcBef>
              <a:spcAft>
                <a:spcPts val="0"/>
              </a:spcAft>
              <a:buNone/>
            </a:pPr>
            <a:endParaRPr/>
          </a:p>
          <a:p>
            <a:pPr marL="0" lvl="0" indent="0" algn="ctr" rtl="0">
              <a:spcBef>
                <a:spcPts val="0"/>
              </a:spcBef>
              <a:spcAft>
                <a:spcPts val="0"/>
              </a:spcAft>
              <a:buNone/>
            </a:pPr>
            <a:r>
              <a:rPr lang="en"/>
              <a:t>Post your answer in the chat box.</a:t>
            </a:r>
            <a:endParaRPr/>
          </a:p>
        </p:txBody>
      </p:sp>
      <p:pic>
        <p:nvPicPr>
          <p:cNvPr id="300" name="Google Shape;300;p54"/>
          <p:cNvPicPr preferRelativeResize="0"/>
          <p:nvPr/>
        </p:nvPicPr>
        <p:blipFill>
          <a:blip r:embed="rId3">
            <a:alphaModFix/>
          </a:blip>
          <a:stretch>
            <a:fillRect/>
          </a:stretch>
        </p:blipFill>
        <p:spPr>
          <a:xfrm>
            <a:off x="3310175" y="382600"/>
            <a:ext cx="2523650" cy="2826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
        <p:cNvGrpSpPr/>
        <p:nvPr/>
      </p:nvGrpSpPr>
      <p:grpSpPr>
        <a:xfrm>
          <a:off x="0" y="0"/>
          <a:ext cx="0" cy="0"/>
          <a:chOff x="0" y="0"/>
          <a:chExt cx="0" cy="0"/>
        </a:xfrm>
      </p:grpSpPr>
      <p:pic>
        <p:nvPicPr>
          <p:cNvPr id="305" name="Google Shape;305;p55"/>
          <p:cNvPicPr preferRelativeResize="0"/>
          <p:nvPr/>
        </p:nvPicPr>
        <p:blipFill>
          <a:blip r:embed="rId3">
            <a:alphaModFix/>
          </a:blip>
          <a:stretch>
            <a:fillRect/>
          </a:stretch>
        </p:blipFill>
        <p:spPr>
          <a:xfrm>
            <a:off x="477225" y="152400"/>
            <a:ext cx="8189526" cy="6062249"/>
          </a:xfrm>
          <a:prstGeom prst="rect">
            <a:avLst/>
          </a:prstGeom>
          <a:noFill/>
          <a:ln>
            <a:noFill/>
          </a:ln>
        </p:spPr>
      </p:pic>
      <p:sp>
        <p:nvSpPr>
          <p:cNvPr id="306" name="Google Shape;306;p55"/>
          <p:cNvSpPr txBox="1"/>
          <p:nvPr/>
        </p:nvSpPr>
        <p:spPr>
          <a:xfrm>
            <a:off x="218750" y="6279000"/>
            <a:ext cx="9144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rgbClr val="989998"/>
                </a:solidFill>
              </a:rPr>
              <a:t>https://www.nasa.gov/centers/marshall/history/images/this-week-in-nasa-history-apollo-15-launches-july-26-1971.html</a:t>
            </a:r>
            <a:endParaRPr sz="1200">
              <a:solidFill>
                <a:srgbClr val="989998"/>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6"/>
          <p:cNvSpPr txBox="1"/>
          <p:nvPr/>
        </p:nvSpPr>
        <p:spPr>
          <a:xfrm>
            <a:off x="2494038" y="5525500"/>
            <a:ext cx="4155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https://landsat.gsfc.nasa.gov/article/imaging-past</a:t>
            </a:r>
            <a:endParaRPr/>
          </a:p>
        </p:txBody>
      </p:sp>
      <p:pic>
        <p:nvPicPr>
          <p:cNvPr id="312" name="Google Shape;312;p56"/>
          <p:cNvPicPr preferRelativeResize="0"/>
          <p:nvPr/>
        </p:nvPicPr>
        <p:blipFill>
          <a:blip r:embed="rId3">
            <a:alphaModFix/>
          </a:blip>
          <a:stretch>
            <a:fillRect/>
          </a:stretch>
        </p:blipFill>
        <p:spPr>
          <a:xfrm>
            <a:off x="1091538" y="304800"/>
            <a:ext cx="6960934" cy="52207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Google Shape;317;p57"/>
          <p:cNvPicPr preferRelativeResize="0"/>
          <p:nvPr/>
        </p:nvPicPr>
        <p:blipFill>
          <a:blip r:embed="rId3">
            <a:alphaModFix/>
          </a:blip>
          <a:stretch>
            <a:fillRect/>
          </a:stretch>
        </p:blipFill>
        <p:spPr>
          <a:xfrm>
            <a:off x="1876550" y="1464800"/>
            <a:ext cx="5586200" cy="4133800"/>
          </a:xfrm>
          <a:prstGeom prst="rect">
            <a:avLst/>
          </a:prstGeom>
          <a:noFill/>
          <a:ln>
            <a:noFill/>
          </a:ln>
        </p:spPr>
      </p:pic>
      <p:sp>
        <p:nvSpPr>
          <p:cNvPr id="318" name="Google Shape;318;p57"/>
          <p:cNvSpPr txBox="1"/>
          <p:nvPr/>
        </p:nvSpPr>
        <p:spPr>
          <a:xfrm>
            <a:off x="1941900" y="5598600"/>
            <a:ext cx="545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https://www.icpsr.umich.edu/web/pages/about/history/eighties.html</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58"/>
          <p:cNvSpPr txBox="1">
            <a:spLocks noGrp="1"/>
          </p:cNvSpPr>
          <p:nvPr>
            <p:ph type="body" idx="1"/>
          </p:nvPr>
        </p:nvSpPr>
        <p:spPr>
          <a:xfrm>
            <a:off x="457200" y="1188725"/>
            <a:ext cx="8229600" cy="4937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
                <a:solidFill>
                  <a:schemeClr val="dk1"/>
                </a:solidFill>
              </a:rPr>
              <a:t>“A trusted digital repository is one whose mission is to provide reliable, long-term access to managed digital resources to its Designated Community, now and in the future….A trustworthy digital repository will understand threats to and risks within its systems.”</a:t>
            </a:r>
            <a:endParaRPr>
              <a:solidFill>
                <a:schemeClr val="dk1"/>
              </a:solidFill>
            </a:endParaRPr>
          </a:p>
          <a:p>
            <a:pPr marL="0" lvl="0" indent="0" algn="l" rtl="0">
              <a:lnSpc>
                <a:spcPct val="115000"/>
              </a:lnSpc>
              <a:spcBef>
                <a:spcPts val="0"/>
              </a:spcBef>
              <a:spcAft>
                <a:spcPts val="0"/>
              </a:spcAft>
              <a:buNone/>
            </a:pPr>
            <a:endParaRPr sz="2400">
              <a:solidFill>
                <a:schemeClr val="dk1"/>
              </a:solidFill>
            </a:endParaRPr>
          </a:p>
          <a:p>
            <a:pPr marL="457200" lvl="0" indent="-381000" algn="l" rtl="0">
              <a:lnSpc>
                <a:spcPct val="115000"/>
              </a:lnSpc>
              <a:spcBef>
                <a:spcPts val="0"/>
              </a:spcBef>
              <a:spcAft>
                <a:spcPts val="0"/>
              </a:spcAft>
              <a:buClr>
                <a:schemeClr val="dk1"/>
              </a:buClr>
              <a:buSzPts val="2400"/>
              <a:buChar char="-"/>
            </a:pPr>
            <a:r>
              <a:rPr lang="en" sz="1900">
                <a:solidFill>
                  <a:schemeClr val="dk1"/>
                </a:solidFill>
              </a:rPr>
              <a:t>Audit and Certification of Trustworthy Digital Repositories</a:t>
            </a:r>
            <a:endParaRPr sz="2400">
              <a:solidFill>
                <a:schemeClr val="dk1"/>
              </a:solidFill>
            </a:endParaRPr>
          </a:p>
          <a:p>
            <a:pPr marL="0" lvl="0" indent="457200" algn="l" rtl="0">
              <a:lnSpc>
                <a:spcPct val="115000"/>
              </a:lnSpc>
              <a:spcBef>
                <a:spcPts val="0"/>
              </a:spcBef>
              <a:spcAft>
                <a:spcPts val="0"/>
              </a:spcAft>
              <a:buClr>
                <a:schemeClr val="dk1"/>
              </a:buClr>
              <a:buSzPts val="1100"/>
              <a:buFont typeface="Arial"/>
              <a:buNone/>
            </a:pPr>
            <a:r>
              <a:rPr lang="en" sz="1400" u="sng">
                <a:solidFill>
                  <a:schemeClr val="hlink"/>
                </a:solidFill>
                <a:hlinkClick r:id="rId3"/>
              </a:rPr>
              <a:t>https://public.ccsds.org/pubs/652x0m1.pdf</a:t>
            </a:r>
            <a:r>
              <a:rPr lang="en" sz="1400">
                <a:solidFill>
                  <a:schemeClr val="dk1"/>
                </a:solidFill>
              </a:rPr>
              <a:t> </a:t>
            </a:r>
            <a:endParaRPr sz="2400">
              <a:solidFill>
                <a:schemeClr val="dk1"/>
              </a:solidFill>
            </a:endParaRPr>
          </a:p>
          <a:p>
            <a:pPr marL="0" lvl="0" indent="0" algn="l" rtl="0">
              <a:spcBef>
                <a:spcPts val="560"/>
              </a:spcBef>
              <a:spcAft>
                <a:spcPts val="0"/>
              </a:spcAft>
              <a:buNone/>
            </a:pPr>
            <a:endParaRPr sz="2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9"/>
          <p:cNvSpPr txBox="1">
            <a:spLocks noGrp="1"/>
          </p:cNvSpPr>
          <p:nvPr>
            <p:ph type="title"/>
          </p:nvPr>
        </p:nvSpPr>
        <p:spPr>
          <a:xfrm>
            <a:off x="353850" y="476250"/>
            <a:ext cx="8436300" cy="24660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
                <a:solidFill>
                  <a:schemeClr val="accent2"/>
                </a:solidFill>
              </a:rPr>
              <a:t>What are the standards used to build and assess a </a:t>
            </a:r>
            <a:endParaRPr>
              <a:solidFill>
                <a:schemeClr val="accent2"/>
              </a:solidFill>
            </a:endParaRPr>
          </a:p>
          <a:p>
            <a:pPr marL="0" lvl="0" indent="0" algn="l" rtl="0">
              <a:lnSpc>
                <a:spcPct val="115000"/>
              </a:lnSpc>
              <a:spcBef>
                <a:spcPts val="0"/>
              </a:spcBef>
              <a:spcAft>
                <a:spcPts val="0"/>
              </a:spcAft>
              <a:buNone/>
            </a:pPr>
            <a:r>
              <a:rPr lang="en">
                <a:solidFill>
                  <a:schemeClr val="accent2"/>
                </a:solidFill>
              </a:rPr>
              <a:t>Trusted Repository? </a:t>
            </a:r>
            <a:endParaRPr>
              <a:solidFill>
                <a:schemeClr val="accent2"/>
              </a:solidFill>
            </a:endParaRPr>
          </a:p>
          <a:p>
            <a:pPr marL="0" lvl="0" indent="0" algn="l" rtl="0">
              <a:lnSpc>
                <a:spcPct val="115000"/>
              </a:lnSpc>
              <a:spcBef>
                <a:spcPts val="0"/>
              </a:spcBef>
              <a:spcAft>
                <a:spcPts val="0"/>
              </a:spcAft>
              <a:buNone/>
            </a:pPr>
            <a:endParaRPr>
              <a:solidFill>
                <a:schemeClr val="accent2"/>
              </a:solidFill>
            </a:endParaRPr>
          </a:p>
          <a:p>
            <a:pPr marL="0" lvl="0" indent="0" algn="l" rtl="0">
              <a:lnSpc>
                <a:spcPct val="115000"/>
              </a:lnSpc>
              <a:spcBef>
                <a:spcPts val="0"/>
              </a:spcBef>
              <a:spcAft>
                <a:spcPts val="0"/>
              </a:spcAft>
              <a:buNone/>
            </a:pPr>
            <a:r>
              <a:rPr lang="en">
                <a:solidFill>
                  <a:schemeClr val="accent2"/>
                </a:solidFill>
              </a:rPr>
              <a:t>Where can you find them?</a:t>
            </a:r>
            <a:endParaRPr>
              <a:solidFill>
                <a:schemeClr val="accent2"/>
              </a:solidFill>
            </a:endParaRPr>
          </a:p>
          <a:p>
            <a:pPr marL="0" lvl="0" indent="0" algn="l" rtl="0">
              <a:spcBef>
                <a:spcPts val="0"/>
              </a:spcBef>
              <a:spcAft>
                <a:spcPts val="0"/>
              </a:spcAft>
              <a:buNone/>
            </a:pPr>
            <a:endParaRPr>
              <a:solidFill>
                <a:schemeClr val="accent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p60"/>
          <p:cNvPicPr preferRelativeResize="0"/>
          <p:nvPr/>
        </p:nvPicPr>
        <p:blipFill>
          <a:blip r:embed="rId3">
            <a:alphaModFix/>
          </a:blip>
          <a:stretch>
            <a:fillRect/>
          </a:stretch>
        </p:blipFill>
        <p:spPr>
          <a:xfrm>
            <a:off x="2207788" y="208900"/>
            <a:ext cx="4728425" cy="6103299"/>
          </a:xfrm>
          <a:prstGeom prst="rect">
            <a:avLst/>
          </a:prstGeom>
          <a:noFill/>
          <a:ln>
            <a:noFill/>
          </a:ln>
        </p:spPr>
      </p:pic>
      <p:sp>
        <p:nvSpPr>
          <p:cNvPr id="334" name="Google Shape;334;p60"/>
          <p:cNvSpPr txBox="1"/>
          <p:nvPr/>
        </p:nvSpPr>
        <p:spPr>
          <a:xfrm>
            <a:off x="2769900" y="6312200"/>
            <a:ext cx="3604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https://public.ccsds.org/pubs/650x0m2.pdf</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6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457200" lvl="0" indent="-393700" algn="l" rtl="0">
              <a:spcBef>
                <a:spcPts val="560"/>
              </a:spcBef>
              <a:spcAft>
                <a:spcPts val="0"/>
              </a:spcAft>
              <a:buSzPts val="2600"/>
              <a:buChar char="●"/>
            </a:pPr>
            <a:r>
              <a:rPr lang="en" sz="2600"/>
              <a:t>Negotiate for and accept appropriate information from information producers;</a:t>
            </a:r>
            <a:endParaRPr sz="2600"/>
          </a:p>
          <a:p>
            <a:pPr marL="457200" lvl="0" indent="-393700" algn="l" rtl="0">
              <a:spcBef>
                <a:spcPts val="0"/>
              </a:spcBef>
              <a:spcAft>
                <a:spcPts val="0"/>
              </a:spcAft>
              <a:buSzPts val="2600"/>
              <a:buChar char="●"/>
            </a:pPr>
            <a:r>
              <a:rPr lang="en" sz="2600"/>
              <a:t>Obtain sufficient control of the information in order to meet long-term preservation objectives;  </a:t>
            </a:r>
            <a:endParaRPr sz="2600"/>
          </a:p>
          <a:p>
            <a:pPr marL="457200" lvl="0" indent="-393700" algn="l" rtl="0">
              <a:spcBef>
                <a:spcPts val="0"/>
              </a:spcBef>
              <a:spcAft>
                <a:spcPts val="0"/>
              </a:spcAft>
              <a:buSzPts val="2600"/>
              <a:buChar char="●"/>
            </a:pPr>
            <a:r>
              <a:rPr lang="en" sz="2600"/>
              <a:t>Determine the scope of the archive’s user community;  </a:t>
            </a:r>
            <a:endParaRPr sz="2600"/>
          </a:p>
          <a:p>
            <a:pPr marL="457200" lvl="0" indent="-393700" algn="l" rtl="0">
              <a:spcBef>
                <a:spcPts val="0"/>
              </a:spcBef>
              <a:spcAft>
                <a:spcPts val="0"/>
              </a:spcAft>
              <a:buSzPts val="2600"/>
              <a:buChar char="●"/>
            </a:pPr>
            <a:r>
              <a:rPr lang="en" sz="2600"/>
              <a:t>Ensure that the preserved information is independently understandable to the user community, in the sense that the information can be understood by users without the assistance of the information producer;  </a:t>
            </a:r>
            <a:endParaRPr sz="2600"/>
          </a:p>
        </p:txBody>
      </p:sp>
      <p:sp>
        <p:nvSpPr>
          <p:cNvPr id="340" name="Google Shape;340;p61"/>
          <p:cNvSpPr txBox="1">
            <a:spLocks noGrp="1"/>
          </p:cNvSpPr>
          <p:nvPr>
            <p:ph type="title"/>
          </p:nvPr>
        </p:nvSpPr>
        <p:spPr>
          <a:xfrm>
            <a:off x="457200" y="760278"/>
            <a:ext cx="8229600" cy="741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t>OAIS Mandatory Responsibilities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62"/>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457200" lvl="0" indent="-393700" algn="l" rtl="0">
              <a:spcBef>
                <a:spcPts val="560"/>
              </a:spcBef>
              <a:spcAft>
                <a:spcPts val="0"/>
              </a:spcAft>
              <a:buSzPts val="2600"/>
              <a:buChar char="●"/>
            </a:pPr>
            <a:r>
              <a:rPr lang="en" sz="2600"/>
              <a:t>Follow documented policies and procedures to ensure the information is preserved against all reasonable contingencies, and that there are no ad hoc deletions.  </a:t>
            </a:r>
            <a:endParaRPr sz="2600"/>
          </a:p>
          <a:p>
            <a:pPr marL="457200" lvl="0" indent="-393700" algn="l" rtl="0">
              <a:spcBef>
                <a:spcPts val="0"/>
              </a:spcBef>
              <a:spcAft>
                <a:spcPts val="0"/>
              </a:spcAft>
              <a:buSzPts val="2600"/>
              <a:buChar char="●"/>
            </a:pPr>
            <a:r>
              <a:rPr lang="en" sz="2600"/>
              <a:t>Make the preserved information available to the user community, and enable dissemination of authenticated copies of the preserved information in its original form, or in a form traceable to the original. </a:t>
            </a:r>
            <a:endParaRPr sz="2600"/>
          </a:p>
        </p:txBody>
      </p:sp>
      <p:sp>
        <p:nvSpPr>
          <p:cNvPr id="346" name="Google Shape;346;p62"/>
          <p:cNvSpPr txBox="1">
            <a:spLocks noGrp="1"/>
          </p:cNvSpPr>
          <p:nvPr>
            <p:ph type="title"/>
          </p:nvPr>
        </p:nvSpPr>
        <p:spPr>
          <a:xfrm>
            <a:off x="457200" y="760278"/>
            <a:ext cx="8229600" cy="741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t>OAIS Mandatory Responsibilities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63"/>
          <p:cNvSpPr txBox="1">
            <a:spLocks noGrp="1"/>
          </p:cNvSpPr>
          <p:nvPr>
            <p:ph type="title"/>
          </p:nvPr>
        </p:nvSpPr>
        <p:spPr>
          <a:xfrm>
            <a:off x="457200" y="300959"/>
            <a:ext cx="8229600" cy="1185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t>OAIS Functional Model</a:t>
            </a:r>
            <a:endParaRPr/>
          </a:p>
        </p:txBody>
      </p:sp>
      <p:pic>
        <p:nvPicPr>
          <p:cNvPr id="352" name="Google Shape;352;p63"/>
          <p:cNvPicPr preferRelativeResize="0"/>
          <p:nvPr/>
        </p:nvPicPr>
        <p:blipFill>
          <a:blip r:embed="rId3">
            <a:alphaModFix/>
          </a:blip>
          <a:stretch>
            <a:fillRect/>
          </a:stretch>
        </p:blipFill>
        <p:spPr>
          <a:xfrm>
            <a:off x="705450" y="1183450"/>
            <a:ext cx="8045474" cy="4491100"/>
          </a:xfrm>
          <a:prstGeom prst="rect">
            <a:avLst/>
          </a:prstGeom>
          <a:noFill/>
          <a:ln>
            <a:noFill/>
          </a:ln>
        </p:spPr>
      </p:pic>
      <p:sp>
        <p:nvSpPr>
          <p:cNvPr id="353" name="Google Shape;353;p63"/>
          <p:cNvSpPr txBox="1"/>
          <p:nvPr/>
        </p:nvSpPr>
        <p:spPr>
          <a:xfrm>
            <a:off x="1295550" y="5649100"/>
            <a:ext cx="6552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https://www.oclc.org/content/dam/research/activities/trustedrep/repositories.pdf</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Google Shape;358;p64"/>
          <p:cNvPicPr preferRelativeResize="0"/>
          <p:nvPr/>
        </p:nvPicPr>
        <p:blipFill>
          <a:blip r:embed="rId3">
            <a:alphaModFix/>
          </a:blip>
          <a:stretch>
            <a:fillRect/>
          </a:stretch>
        </p:blipFill>
        <p:spPr>
          <a:xfrm>
            <a:off x="1895475" y="1628775"/>
            <a:ext cx="5353050" cy="3600450"/>
          </a:xfrm>
          <a:prstGeom prst="rect">
            <a:avLst/>
          </a:prstGeom>
          <a:noFill/>
          <a:ln>
            <a:noFill/>
          </a:ln>
        </p:spPr>
      </p:pic>
      <p:sp>
        <p:nvSpPr>
          <p:cNvPr id="359" name="Google Shape;359;p64"/>
          <p:cNvSpPr txBox="1">
            <a:spLocks noGrp="1"/>
          </p:cNvSpPr>
          <p:nvPr>
            <p:ph type="title" idx="4294967295"/>
          </p:nvPr>
        </p:nvSpPr>
        <p:spPr>
          <a:xfrm>
            <a:off x="457200" y="300959"/>
            <a:ext cx="8229600" cy="1185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t>Ingest functions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65"/>
          <p:cNvSpPr txBox="1">
            <a:spLocks noGrp="1"/>
          </p:cNvSpPr>
          <p:nvPr>
            <p:ph type="body" idx="1"/>
          </p:nvPr>
        </p:nvSpPr>
        <p:spPr>
          <a:xfrm>
            <a:off x="457200" y="1600200"/>
            <a:ext cx="8442000" cy="4526100"/>
          </a:xfrm>
          <a:prstGeom prst="rect">
            <a:avLst/>
          </a:prstGeom>
        </p:spPr>
        <p:txBody>
          <a:bodyPr spcFirstLastPara="1" wrap="square" lIns="91425" tIns="45700" rIns="91425" bIns="45700" anchor="t" anchorCtr="0">
            <a:noAutofit/>
          </a:bodyPr>
          <a:lstStyle/>
          <a:p>
            <a:pPr marL="457200" lvl="0" indent="-406400" algn="l" rtl="0">
              <a:spcBef>
                <a:spcPts val="560"/>
              </a:spcBef>
              <a:spcAft>
                <a:spcPts val="0"/>
              </a:spcAft>
              <a:buSzPts val="2800"/>
              <a:buChar char="●"/>
            </a:pPr>
            <a:r>
              <a:rPr lang="en"/>
              <a:t>appropriate storage capability or devices to receive a SIP from the Producer </a:t>
            </a:r>
            <a:endParaRPr/>
          </a:p>
          <a:p>
            <a:pPr marL="457200" lvl="0" indent="-406400" algn="l" rtl="0">
              <a:spcBef>
                <a:spcPts val="0"/>
              </a:spcBef>
              <a:spcAft>
                <a:spcPts val="0"/>
              </a:spcAft>
              <a:buSzPts val="2800"/>
              <a:buChar char="●"/>
            </a:pPr>
            <a:r>
              <a:rPr lang="en"/>
              <a:t>legal transfer of custody for the Content Information in the SIP</a:t>
            </a:r>
            <a:endParaRPr/>
          </a:p>
          <a:p>
            <a:pPr marL="457200" lvl="0" indent="-406400" algn="l" rtl="0">
              <a:spcBef>
                <a:spcPts val="0"/>
              </a:spcBef>
              <a:spcAft>
                <a:spcPts val="0"/>
              </a:spcAft>
              <a:buSzPts val="2800"/>
              <a:buChar char="●"/>
            </a:pPr>
            <a:r>
              <a:rPr lang="en"/>
              <a:t>may require that special access controls be placed on the contents. </a:t>
            </a:r>
            <a:endParaRPr/>
          </a:p>
          <a:p>
            <a:pPr marL="457200" lvl="0" indent="-406400" algn="l" rtl="0">
              <a:spcBef>
                <a:spcPts val="0"/>
              </a:spcBef>
              <a:spcAft>
                <a:spcPts val="0"/>
              </a:spcAft>
              <a:buSzPts val="2800"/>
              <a:buChar char="●"/>
            </a:pPr>
            <a:r>
              <a:rPr lang="en"/>
              <a:t>provides a confirmation of receipt of a SIP to the Producer</a:t>
            </a:r>
            <a:endParaRPr/>
          </a:p>
          <a:p>
            <a:pPr marL="457200" lvl="0" indent="-406400" algn="l" rtl="0">
              <a:spcBef>
                <a:spcPts val="0"/>
              </a:spcBef>
              <a:spcAft>
                <a:spcPts val="0"/>
              </a:spcAft>
              <a:buSzPts val="2800"/>
              <a:buChar char="●"/>
            </a:pPr>
            <a:r>
              <a:rPr lang="en"/>
              <a:t>may include a request to resubmit a SIP in the case of errors resulting from the SIP submission.</a:t>
            </a:r>
            <a:endParaRPr/>
          </a:p>
        </p:txBody>
      </p:sp>
      <p:sp>
        <p:nvSpPr>
          <p:cNvPr id="365" name="Google Shape;365;p65"/>
          <p:cNvSpPr txBox="1">
            <a:spLocks noGrp="1"/>
          </p:cNvSpPr>
          <p:nvPr>
            <p:ph type="title"/>
          </p:nvPr>
        </p:nvSpPr>
        <p:spPr>
          <a:xfrm>
            <a:off x="457200" y="668359"/>
            <a:ext cx="8229600" cy="1185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t>Example: “Receive Submission”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pic>
        <p:nvPicPr>
          <p:cNvPr id="370" name="Google Shape;370;p66"/>
          <p:cNvPicPr preferRelativeResize="0"/>
          <p:nvPr/>
        </p:nvPicPr>
        <p:blipFill>
          <a:blip r:embed="rId3">
            <a:alphaModFix/>
          </a:blip>
          <a:stretch>
            <a:fillRect/>
          </a:stretch>
        </p:blipFill>
        <p:spPr>
          <a:xfrm>
            <a:off x="152400" y="1242400"/>
            <a:ext cx="8839200" cy="43732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375" name="Google Shape;375;p67"/>
          <p:cNvPicPr preferRelativeResize="0"/>
          <p:nvPr/>
        </p:nvPicPr>
        <p:blipFill>
          <a:blip r:embed="rId3">
            <a:alphaModFix/>
          </a:blip>
          <a:stretch>
            <a:fillRect/>
          </a:stretch>
        </p:blipFill>
        <p:spPr>
          <a:xfrm>
            <a:off x="471488" y="223838"/>
            <a:ext cx="8201025" cy="64103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8"/>
          <p:cNvSpPr txBox="1"/>
          <p:nvPr/>
        </p:nvSpPr>
        <p:spPr>
          <a:xfrm>
            <a:off x="2108100" y="5651525"/>
            <a:ext cx="4927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rgbClr val="B7B7B7"/>
                </a:solidFill>
                <a:hlinkClick r:id="rId3">
                  <a:extLst>
                    <a:ext uri="{A12FA001-AC4F-418D-AE19-62706E023703}">
                      <ahyp:hlinkClr xmlns:ahyp="http://schemas.microsoft.com/office/drawing/2018/hyperlinkcolor" val="tx"/>
                    </a:ext>
                  </a:extLst>
                </a:hlinkClick>
              </a:rPr>
              <a:t>https://twitter.com/anarchivist/status/890309866069270529</a:t>
            </a:r>
            <a:r>
              <a:rPr lang="en">
                <a:solidFill>
                  <a:srgbClr val="B7B7B7"/>
                </a:solidFill>
              </a:rPr>
              <a:t> </a:t>
            </a:r>
            <a:endParaRPr>
              <a:solidFill>
                <a:srgbClr val="B7B7B7"/>
              </a:solidFill>
            </a:endParaRPr>
          </a:p>
        </p:txBody>
      </p:sp>
      <p:pic>
        <p:nvPicPr>
          <p:cNvPr id="381" name="Google Shape;381;p68" title="oais_gif.mp4">
            <a:hlinkClick r:id="rId4"/>
          </p:cNvPr>
          <p:cNvPicPr preferRelativeResize="0"/>
          <p:nvPr/>
        </p:nvPicPr>
        <p:blipFill>
          <a:blip r:embed="rId5">
            <a:alphaModFix/>
          </a:blip>
          <a:stretch>
            <a:fillRect/>
          </a:stretch>
        </p:blipFill>
        <p:spPr>
          <a:xfrm>
            <a:off x="2286000" y="959675"/>
            <a:ext cx="4572000" cy="3429000"/>
          </a:xfrm>
          <a:prstGeom prst="rect">
            <a:avLst/>
          </a:prstGeom>
          <a:noFill/>
          <a:ln>
            <a:noFill/>
          </a:ln>
        </p:spPr>
      </p:pic>
      <p:sp>
        <p:nvSpPr>
          <p:cNvPr id="382" name="Google Shape;382;p68"/>
          <p:cNvSpPr txBox="1"/>
          <p:nvPr/>
        </p:nvSpPr>
        <p:spPr>
          <a:xfrm>
            <a:off x="2507100" y="4485750"/>
            <a:ext cx="4129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“[Me right now] reading OAIS for the first time…”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1"/>
                                        </p:tgtEl>
                                        <p:attrNameLst>
                                          <p:attrName>style.visibility</p:attrName>
                                        </p:attrNameLst>
                                      </p:cBhvr>
                                      <p:to>
                                        <p:strVal val="visible"/>
                                      </p:to>
                                    </p:set>
                                    <p:animEffect transition="in" filter="fade">
                                      <p:cBhvr>
                                        <p:cTn id="7" dur="1000"/>
                                        <p:tgtEl>
                                          <p:spTgt spid="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pic>
        <p:nvPicPr>
          <p:cNvPr id="387" name="Google Shape;387;p69"/>
          <p:cNvPicPr preferRelativeResize="0"/>
          <p:nvPr/>
        </p:nvPicPr>
        <p:blipFill>
          <a:blip r:embed="rId3">
            <a:alphaModFix/>
          </a:blip>
          <a:stretch>
            <a:fillRect/>
          </a:stretch>
        </p:blipFill>
        <p:spPr>
          <a:xfrm>
            <a:off x="2282025" y="136900"/>
            <a:ext cx="4579950" cy="5964575"/>
          </a:xfrm>
          <a:prstGeom prst="rect">
            <a:avLst/>
          </a:prstGeom>
          <a:noFill/>
          <a:ln>
            <a:noFill/>
          </a:ln>
        </p:spPr>
      </p:pic>
      <p:sp>
        <p:nvSpPr>
          <p:cNvPr id="388" name="Google Shape;388;p69"/>
          <p:cNvSpPr txBox="1"/>
          <p:nvPr/>
        </p:nvSpPr>
        <p:spPr>
          <a:xfrm>
            <a:off x="2804400" y="6101475"/>
            <a:ext cx="353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https://public.ccsds.org/pubs/652x0m1.pdf</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70"/>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457200" lvl="0" indent="-406400" algn="l" rtl="0">
              <a:spcBef>
                <a:spcPts val="560"/>
              </a:spcBef>
              <a:spcAft>
                <a:spcPts val="0"/>
              </a:spcAft>
              <a:buClr>
                <a:schemeClr val="dk1"/>
              </a:buClr>
              <a:buSzPts val="2800"/>
              <a:buChar char="●"/>
            </a:pPr>
            <a:r>
              <a:rPr lang="en">
                <a:solidFill>
                  <a:schemeClr val="dk1"/>
                </a:solidFill>
              </a:rPr>
              <a:t>Organizational Infrastructure</a:t>
            </a:r>
            <a:endParaRPr>
              <a:solidFill>
                <a:schemeClr val="dk1"/>
              </a:solidFill>
            </a:endParaRPr>
          </a:p>
          <a:p>
            <a:pPr marL="914400" lvl="1" indent="-342900" algn="l" rtl="0">
              <a:lnSpc>
                <a:spcPct val="115000"/>
              </a:lnSpc>
              <a:spcBef>
                <a:spcPts val="0"/>
              </a:spcBef>
              <a:spcAft>
                <a:spcPts val="0"/>
              </a:spcAft>
              <a:buClr>
                <a:schemeClr val="dk1"/>
              </a:buClr>
              <a:buSzPts val="1800"/>
              <a:buChar char="○"/>
            </a:pPr>
            <a:r>
              <a:rPr lang="en" sz="2800">
                <a:solidFill>
                  <a:schemeClr val="dk1"/>
                </a:solidFill>
                <a:latin typeface="Calibri"/>
                <a:ea typeface="Calibri"/>
                <a:cs typeface="Calibri"/>
                <a:sym typeface="Calibri"/>
              </a:rPr>
              <a:t>Governance, staffing, policies, finances, etc.</a:t>
            </a:r>
            <a:endParaRPr>
              <a:solidFill>
                <a:schemeClr val="dk1"/>
              </a:solidFill>
            </a:endParaRPr>
          </a:p>
          <a:p>
            <a:pPr marL="457200" lvl="0" indent="-406400" algn="l" rtl="0">
              <a:spcBef>
                <a:spcPts val="0"/>
              </a:spcBef>
              <a:spcAft>
                <a:spcPts val="0"/>
              </a:spcAft>
              <a:buClr>
                <a:schemeClr val="dk1"/>
              </a:buClr>
              <a:buSzPts val="2800"/>
              <a:buChar char="●"/>
            </a:pPr>
            <a:r>
              <a:rPr lang="en">
                <a:solidFill>
                  <a:schemeClr val="dk1"/>
                </a:solidFill>
              </a:rPr>
              <a:t>Digital Object Management</a:t>
            </a:r>
            <a:endParaRPr>
              <a:solidFill>
                <a:schemeClr val="dk1"/>
              </a:solidFill>
            </a:endParaRPr>
          </a:p>
          <a:p>
            <a:pPr marL="914400" lvl="1" indent="-342900" algn="l" rtl="0">
              <a:lnSpc>
                <a:spcPct val="115000"/>
              </a:lnSpc>
              <a:spcBef>
                <a:spcPts val="0"/>
              </a:spcBef>
              <a:spcAft>
                <a:spcPts val="0"/>
              </a:spcAft>
              <a:buClr>
                <a:schemeClr val="dk1"/>
              </a:buClr>
              <a:buSzPts val="1800"/>
              <a:buChar char="○"/>
            </a:pPr>
            <a:r>
              <a:rPr lang="en" sz="2800">
                <a:solidFill>
                  <a:schemeClr val="dk1"/>
                </a:solidFill>
                <a:latin typeface="Calibri"/>
                <a:ea typeface="Calibri"/>
                <a:cs typeface="Calibri"/>
                <a:sym typeface="Calibri"/>
              </a:rPr>
              <a:t>Access, integrity, process, preservation, etc. </a:t>
            </a:r>
            <a:endParaRPr>
              <a:solidFill>
                <a:schemeClr val="dk1"/>
              </a:solidFill>
            </a:endParaRPr>
          </a:p>
          <a:p>
            <a:pPr marL="457200" lvl="0" indent="-406400" algn="l" rtl="0">
              <a:spcBef>
                <a:spcPts val="0"/>
              </a:spcBef>
              <a:spcAft>
                <a:spcPts val="0"/>
              </a:spcAft>
              <a:buClr>
                <a:schemeClr val="dk1"/>
              </a:buClr>
              <a:buSzPts val="2800"/>
              <a:buChar char="●"/>
            </a:pPr>
            <a:r>
              <a:rPr lang="en">
                <a:solidFill>
                  <a:schemeClr val="dk1"/>
                </a:solidFill>
              </a:rPr>
              <a:t>Infrastructure and Security Risk Management</a:t>
            </a:r>
            <a:endParaRPr>
              <a:solidFill>
                <a:schemeClr val="dk1"/>
              </a:solidFill>
            </a:endParaRPr>
          </a:p>
          <a:p>
            <a:pPr marL="914400" lvl="1" indent="-342900" algn="l" rtl="0">
              <a:lnSpc>
                <a:spcPct val="115000"/>
              </a:lnSpc>
              <a:spcBef>
                <a:spcPts val="0"/>
              </a:spcBef>
              <a:spcAft>
                <a:spcPts val="0"/>
              </a:spcAft>
              <a:buClr>
                <a:schemeClr val="dk1"/>
              </a:buClr>
              <a:buSzPts val="1800"/>
              <a:buChar char="○"/>
            </a:pPr>
            <a:r>
              <a:rPr lang="en" sz="2800">
                <a:solidFill>
                  <a:schemeClr val="dk1"/>
                </a:solidFill>
                <a:latin typeface="Calibri"/>
                <a:ea typeface="Calibri"/>
                <a:cs typeface="Calibri"/>
                <a:sym typeface="Calibri"/>
              </a:rPr>
              <a:t>System design, security, etc.</a:t>
            </a:r>
            <a:endParaRPr>
              <a:solidFill>
                <a:schemeClr val="dk1"/>
              </a:solidFill>
            </a:endParaRPr>
          </a:p>
        </p:txBody>
      </p:sp>
      <p:sp>
        <p:nvSpPr>
          <p:cNvPr id="394" name="Google Shape;394;p70"/>
          <p:cNvSpPr txBox="1">
            <a:spLocks noGrp="1"/>
          </p:cNvSpPr>
          <p:nvPr>
            <p:ph type="title"/>
          </p:nvPr>
        </p:nvSpPr>
        <p:spPr>
          <a:xfrm>
            <a:off x="457200" y="619202"/>
            <a:ext cx="8229600" cy="867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t>Audit and Certification sections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71"/>
          <p:cNvSpPr txBox="1">
            <a:spLocks noGrp="1"/>
          </p:cNvSpPr>
          <p:nvPr>
            <p:ph type="title"/>
          </p:nvPr>
        </p:nvSpPr>
        <p:spPr>
          <a:xfrm>
            <a:off x="457200" y="300959"/>
            <a:ext cx="8229600" cy="1185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t>4.1.5 The repository shall have an ingest process which verifies each SIP for completeness and correctness.</a:t>
            </a:r>
            <a:endParaRPr/>
          </a:p>
        </p:txBody>
      </p:sp>
      <p:sp>
        <p:nvSpPr>
          <p:cNvPr id="400" name="Google Shape;400;p71"/>
          <p:cNvSpPr txBox="1"/>
          <p:nvPr/>
        </p:nvSpPr>
        <p:spPr>
          <a:xfrm>
            <a:off x="343650" y="3102425"/>
            <a:ext cx="8456700" cy="218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600" b="1"/>
              <a:t>Supporting Text </a:t>
            </a:r>
            <a:endParaRPr sz="2600" b="1"/>
          </a:p>
          <a:p>
            <a:pPr marL="0" lvl="0" indent="0" algn="l" rtl="0">
              <a:spcBef>
                <a:spcPts val="0"/>
              </a:spcBef>
              <a:spcAft>
                <a:spcPts val="0"/>
              </a:spcAft>
              <a:buNone/>
            </a:pPr>
            <a:endParaRPr sz="2600"/>
          </a:p>
          <a:p>
            <a:pPr marL="0" lvl="0" indent="0" algn="l" rtl="0">
              <a:spcBef>
                <a:spcPts val="0"/>
              </a:spcBef>
              <a:spcAft>
                <a:spcPts val="0"/>
              </a:spcAft>
              <a:buNone/>
            </a:pPr>
            <a:r>
              <a:rPr lang="en" sz="2600"/>
              <a:t>This is necessary in order to detect and correct errors in the SIP when created and potential transmission errors between the depositor and the repository.</a:t>
            </a:r>
            <a:endParaRPr sz="26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72"/>
          <p:cNvSpPr txBox="1">
            <a:spLocks noGrp="1"/>
          </p:cNvSpPr>
          <p:nvPr>
            <p:ph type="body" idx="1"/>
          </p:nvPr>
        </p:nvSpPr>
        <p:spPr>
          <a:xfrm>
            <a:off x="457200" y="598725"/>
            <a:ext cx="8229600" cy="5527500"/>
          </a:xfrm>
          <a:prstGeom prst="rect">
            <a:avLst/>
          </a:prstGeom>
        </p:spPr>
        <p:txBody>
          <a:bodyPr spcFirstLastPara="1" wrap="square" lIns="91425" tIns="45700" rIns="91425" bIns="45700" anchor="t" anchorCtr="0">
            <a:noAutofit/>
          </a:bodyPr>
          <a:lstStyle/>
          <a:p>
            <a:pPr marL="0" lvl="0" indent="0" algn="l" rtl="0">
              <a:spcBef>
                <a:spcPts val="560"/>
              </a:spcBef>
              <a:spcAft>
                <a:spcPts val="0"/>
              </a:spcAft>
              <a:buNone/>
            </a:pPr>
            <a:r>
              <a:rPr lang="en" b="1"/>
              <a:t>Examples of Ways the Repository Can Demonstrate It Is Meeting This Requirement</a:t>
            </a:r>
            <a:endParaRPr b="1"/>
          </a:p>
          <a:p>
            <a:pPr marL="0" lvl="0" indent="0" algn="l" rtl="0">
              <a:spcBef>
                <a:spcPts val="560"/>
              </a:spcBef>
              <a:spcAft>
                <a:spcPts val="0"/>
              </a:spcAft>
              <a:buNone/>
            </a:pPr>
            <a:endParaRPr/>
          </a:p>
          <a:p>
            <a:pPr marL="0" lvl="0" indent="0" algn="l" rtl="0">
              <a:spcBef>
                <a:spcPts val="560"/>
              </a:spcBef>
              <a:spcAft>
                <a:spcPts val="0"/>
              </a:spcAft>
              <a:buNone/>
            </a:pPr>
            <a:r>
              <a:rPr lang="en"/>
              <a:t>Appropriate Preservation Policy and Preservation Implementation Plan documents and system log files from system(s) performing ingest procedure(s); logs or registers of files received during the transfer and ingest process; documentation of standard operating procedures, detailed procedures, and/or workflows; format registries; definitions of completeness and correctness.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73"/>
          <p:cNvSpPr txBox="1">
            <a:spLocks noGrp="1"/>
          </p:cNvSpPr>
          <p:nvPr>
            <p:ph type="body" idx="1"/>
          </p:nvPr>
        </p:nvSpPr>
        <p:spPr>
          <a:xfrm>
            <a:off x="457200" y="661325"/>
            <a:ext cx="8229600" cy="4526100"/>
          </a:xfrm>
          <a:prstGeom prst="rect">
            <a:avLst/>
          </a:prstGeom>
        </p:spPr>
        <p:txBody>
          <a:bodyPr spcFirstLastPara="1" wrap="square" lIns="91425" tIns="45700" rIns="91425" bIns="45700" anchor="t" anchorCtr="0">
            <a:noAutofit/>
          </a:bodyPr>
          <a:lstStyle/>
          <a:p>
            <a:pPr marL="0" lvl="0" indent="0" algn="l" rtl="0">
              <a:spcBef>
                <a:spcPts val="560"/>
              </a:spcBef>
              <a:spcAft>
                <a:spcPts val="0"/>
              </a:spcAft>
              <a:buNone/>
            </a:pPr>
            <a:r>
              <a:rPr lang="en" b="1"/>
              <a:t>Discussion </a:t>
            </a:r>
            <a:endParaRPr b="1"/>
          </a:p>
          <a:p>
            <a:pPr marL="0" lvl="0" indent="0" algn="l" rtl="0">
              <a:spcBef>
                <a:spcPts val="560"/>
              </a:spcBef>
              <a:spcAft>
                <a:spcPts val="0"/>
              </a:spcAft>
              <a:buNone/>
            </a:pPr>
            <a:endParaRPr/>
          </a:p>
          <a:p>
            <a:pPr marL="0" lvl="0" indent="0" algn="l" rtl="0">
              <a:spcBef>
                <a:spcPts val="560"/>
              </a:spcBef>
              <a:spcAft>
                <a:spcPts val="0"/>
              </a:spcAft>
              <a:buNone/>
            </a:pPr>
            <a:r>
              <a:rPr lang="en"/>
              <a:t>Information collected during the ingest process must be compared with information from some other source to verify the correctness of the data transfer and ingest process….This allows the repository to demonstrate that its preserved objects have completely and correctly copied what it intended to copy from the SIPs….One thing that a repository might want to do is check for network drop out or other corruption during the transmission process.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74"/>
          <p:cNvSpPr txBox="1">
            <a:spLocks noGrp="1"/>
          </p:cNvSpPr>
          <p:nvPr>
            <p:ph type="title"/>
          </p:nvPr>
        </p:nvSpPr>
        <p:spPr>
          <a:xfrm>
            <a:off x="107250" y="2836350"/>
            <a:ext cx="8929500" cy="1185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 sz="3300"/>
              <a:t>Using OAIS and ISO 16363 as references, </a:t>
            </a:r>
            <a:endParaRPr sz="3300"/>
          </a:p>
          <a:p>
            <a:pPr marL="0" lvl="0" indent="0" algn="ctr" rtl="0">
              <a:spcBef>
                <a:spcPts val="0"/>
              </a:spcBef>
              <a:spcAft>
                <a:spcPts val="0"/>
              </a:spcAft>
              <a:buNone/>
            </a:pPr>
            <a:r>
              <a:rPr lang="en" sz="3300"/>
              <a:t>what more can ICPSR do to verify </a:t>
            </a:r>
            <a:endParaRPr sz="3300"/>
          </a:p>
          <a:p>
            <a:pPr marL="0" lvl="0" indent="0" algn="ctr" rtl="0">
              <a:spcBef>
                <a:spcPts val="0"/>
              </a:spcBef>
              <a:spcAft>
                <a:spcPts val="0"/>
              </a:spcAft>
              <a:buNone/>
            </a:pPr>
            <a:r>
              <a:rPr lang="en" sz="3300"/>
              <a:t>each deposit (SIP) for </a:t>
            </a:r>
            <a:endParaRPr sz="3300"/>
          </a:p>
          <a:p>
            <a:pPr marL="0" lvl="0" indent="0" algn="ctr" rtl="0">
              <a:spcBef>
                <a:spcPts val="0"/>
              </a:spcBef>
              <a:spcAft>
                <a:spcPts val="0"/>
              </a:spcAft>
              <a:buNone/>
            </a:pPr>
            <a:r>
              <a:rPr lang="en" sz="3300"/>
              <a:t>completeness and correctness?</a:t>
            </a:r>
            <a:endParaRPr sz="3300"/>
          </a:p>
          <a:p>
            <a:pPr marL="0" lvl="0" indent="0" algn="ctr" rtl="0">
              <a:spcBef>
                <a:spcPts val="0"/>
              </a:spcBef>
              <a:spcAft>
                <a:spcPts val="0"/>
              </a:spcAft>
              <a:buNone/>
            </a:pPr>
            <a:endParaRPr sz="3300"/>
          </a:p>
          <a:p>
            <a:pPr marL="0" lvl="0" indent="0" algn="ctr" rtl="0">
              <a:spcBef>
                <a:spcPts val="0"/>
              </a:spcBef>
              <a:spcAft>
                <a:spcPts val="0"/>
              </a:spcAft>
              <a:buNone/>
            </a:pPr>
            <a:r>
              <a:rPr lang="en" sz="3300"/>
              <a:t>Post your answer in the chat box.</a:t>
            </a:r>
            <a:endParaRPr sz="3300"/>
          </a:p>
        </p:txBody>
      </p:sp>
      <p:pic>
        <p:nvPicPr>
          <p:cNvPr id="416" name="Google Shape;416;p74"/>
          <p:cNvPicPr preferRelativeResize="0"/>
          <p:nvPr/>
        </p:nvPicPr>
        <p:blipFill>
          <a:blip r:embed="rId3">
            <a:alphaModFix/>
          </a:blip>
          <a:stretch>
            <a:fillRect/>
          </a:stretch>
        </p:blipFill>
        <p:spPr>
          <a:xfrm>
            <a:off x="3310175" y="114050"/>
            <a:ext cx="2336799" cy="261752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75"/>
          <p:cNvSpPr txBox="1"/>
          <p:nvPr/>
        </p:nvSpPr>
        <p:spPr>
          <a:xfrm>
            <a:off x="567548" y="408710"/>
            <a:ext cx="81954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4000"/>
              <a:buFont typeface="Arial"/>
              <a:buNone/>
            </a:pPr>
            <a:r>
              <a:rPr lang="en" sz="4000" b="1" i="0" u="none" strike="noStrike" cap="none">
                <a:solidFill>
                  <a:srgbClr val="003D77"/>
                </a:solidFill>
                <a:latin typeface="Arial"/>
                <a:ea typeface="Arial"/>
                <a:cs typeface="Arial"/>
                <a:sym typeface="Arial"/>
              </a:rPr>
              <a:t>Benefits to ICPSR’s stakeholders</a:t>
            </a:r>
            <a:endParaRPr sz="4000" b="1" i="0" u="none" strike="noStrike" cap="none">
              <a:solidFill>
                <a:srgbClr val="003D77"/>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76"/>
          <p:cNvSpPr txBox="1">
            <a:spLocks noGrp="1"/>
          </p:cNvSpPr>
          <p:nvPr>
            <p:ph type="body" idx="1"/>
          </p:nvPr>
        </p:nvSpPr>
        <p:spPr>
          <a:xfrm>
            <a:off x="800100" y="1599861"/>
            <a:ext cx="7772400" cy="4114800"/>
          </a:xfrm>
          <a:prstGeom prst="rect">
            <a:avLst/>
          </a:prstGeom>
          <a:noFill/>
          <a:ln>
            <a:noFill/>
          </a:ln>
        </p:spPr>
        <p:txBody>
          <a:bodyPr spcFirstLastPara="1" wrap="square" lIns="91425" tIns="91425" rIns="91425" bIns="91425" anchor="t" anchorCtr="0">
            <a:noAutofit/>
          </a:bodyPr>
          <a:lstStyle/>
          <a:p>
            <a:pPr marL="342900" lvl="0" indent="-400050" algn="l" rtl="0">
              <a:spcBef>
                <a:spcPts val="360"/>
              </a:spcBef>
              <a:spcAft>
                <a:spcPts val="0"/>
              </a:spcAft>
              <a:buSzPts val="2700"/>
              <a:buChar char="•"/>
            </a:pPr>
            <a:r>
              <a:rPr lang="en" sz="2700"/>
              <a:t>Improves processes and procedures</a:t>
            </a:r>
            <a:endParaRPr sz="2700"/>
          </a:p>
          <a:p>
            <a:pPr marL="342900" lvl="0" indent="-400050" algn="l" rtl="0">
              <a:spcBef>
                <a:spcPts val="360"/>
              </a:spcBef>
              <a:spcAft>
                <a:spcPts val="0"/>
              </a:spcAft>
              <a:buSzPts val="2700"/>
              <a:buChar char="•"/>
            </a:pPr>
            <a:r>
              <a:rPr lang="en" sz="2700"/>
              <a:t>Measures against a community standard, especially cross-disciplinary</a:t>
            </a:r>
            <a:endParaRPr sz="2700"/>
          </a:p>
          <a:p>
            <a:pPr marL="342900" lvl="0" indent="-400050" algn="l" rtl="0">
              <a:spcBef>
                <a:spcPts val="360"/>
              </a:spcBef>
              <a:spcAft>
                <a:spcPts val="0"/>
              </a:spcAft>
              <a:buSzPts val="2700"/>
              <a:buChar char="•"/>
            </a:pPr>
            <a:r>
              <a:rPr lang="en" sz="2700"/>
              <a:t>Uncovers internal knowledge not documented</a:t>
            </a:r>
            <a:endParaRPr sz="2700"/>
          </a:p>
          <a:p>
            <a:pPr marL="342900" lvl="0" indent="-400050" algn="l" rtl="0">
              <a:spcBef>
                <a:spcPts val="360"/>
              </a:spcBef>
              <a:spcAft>
                <a:spcPts val="0"/>
              </a:spcAft>
              <a:buSzPts val="2700"/>
              <a:buChar char="•"/>
            </a:pPr>
            <a:r>
              <a:rPr lang="en" sz="2700"/>
              <a:t>Great learning experience</a:t>
            </a:r>
            <a:endParaRPr sz="2700"/>
          </a:p>
        </p:txBody>
      </p:sp>
      <p:sp>
        <p:nvSpPr>
          <p:cNvPr id="429" name="Google Shape;429;p76"/>
          <p:cNvSpPr txBox="1">
            <a:spLocks noGrp="1"/>
          </p:cNvSpPr>
          <p:nvPr>
            <p:ph type="title"/>
          </p:nvPr>
        </p:nvSpPr>
        <p:spPr>
          <a:xfrm>
            <a:off x="609600" y="152400"/>
            <a:ext cx="7772400" cy="11430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4000"/>
              <a:buFont typeface="Arial"/>
              <a:buNone/>
            </a:pPr>
            <a:r>
              <a:rPr lang="en" b="1"/>
              <a:t>Benefits</a:t>
            </a:r>
            <a:endParaRPr b="1"/>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77"/>
          <p:cNvSpPr txBox="1">
            <a:spLocks noGrp="1"/>
          </p:cNvSpPr>
          <p:nvPr>
            <p:ph type="title"/>
          </p:nvPr>
        </p:nvSpPr>
        <p:spPr>
          <a:xfrm>
            <a:off x="685800" y="609600"/>
            <a:ext cx="77724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b="1"/>
              <a:t>Benefits continued</a:t>
            </a:r>
            <a:endParaRPr b="1"/>
          </a:p>
        </p:txBody>
      </p:sp>
      <p:sp>
        <p:nvSpPr>
          <p:cNvPr id="435" name="Google Shape;435;p77"/>
          <p:cNvSpPr txBox="1">
            <a:spLocks noGrp="1"/>
          </p:cNvSpPr>
          <p:nvPr>
            <p:ph type="body" idx="1"/>
          </p:nvPr>
        </p:nvSpPr>
        <p:spPr>
          <a:xfrm>
            <a:off x="685800" y="1828800"/>
            <a:ext cx="7772400" cy="4114800"/>
          </a:xfrm>
          <a:prstGeom prst="rect">
            <a:avLst/>
          </a:prstGeom>
          <a:noFill/>
          <a:ln>
            <a:noFill/>
          </a:ln>
        </p:spPr>
        <p:txBody>
          <a:bodyPr spcFirstLastPara="1" wrap="square" lIns="91425" tIns="91425" rIns="91425" bIns="91425" anchor="t" anchorCtr="0">
            <a:noAutofit/>
          </a:bodyPr>
          <a:lstStyle/>
          <a:p>
            <a:pPr marL="342900" lvl="0" indent="-387350" algn="l" rtl="0">
              <a:spcBef>
                <a:spcPts val="360"/>
              </a:spcBef>
              <a:spcAft>
                <a:spcPts val="0"/>
              </a:spcAft>
              <a:buSzPts val="2500"/>
              <a:buChar char="●"/>
            </a:pPr>
            <a:r>
              <a:rPr lang="en" sz="2500"/>
              <a:t>Difficult to quantify</a:t>
            </a:r>
            <a:endParaRPr sz="2500"/>
          </a:p>
          <a:p>
            <a:pPr marL="742950" lvl="1" indent="-330200" algn="l" rtl="0">
              <a:spcBef>
                <a:spcPts val="360"/>
              </a:spcBef>
              <a:spcAft>
                <a:spcPts val="0"/>
              </a:spcAft>
              <a:buSzPts val="2500"/>
              <a:buChar char="○"/>
            </a:pPr>
            <a:r>
              <a:rPr lang="en" sz="2100"/>
              <a:t>Trust of stakeholders</a:t>
            </a:r>
            <a:endParaRPr sz="2100"/>
          </a:p>
          <a:p>
            <a:pPr marL="742950" lvl="1" indent="-330200" algn="l" rtl="0">
              <a:spcBef>
                <a:spcPts val="360"/>
              </a:spcBef>
              <a:spcAft>
                <a:spcPts val="0"/>
              </a:spcAft>
              <a:buSzPts val="2500"/>
              <a:buChar char="○"/>
            </a:pPr>
            <a:r>
              <a:rPr lang="en" sz="2100"/>
              <a:t>Transparency</a:t>
            </a:r>
            <a:endParaRPr sz="2100"/>
          </a:p>
          <a:p>
            <a:pPr marL="742950" lvl="1" indent="-330200" algn="l" rtl="0">
              <a:spcBef>
                <a:spcPts val="360"/>
              </a:spcBef>
              <a:spcAft>
                <a:spcPts val="0"/>
              </a:spcAft>
              <a:buSzPts val="2500"/>
              <a:buChar char="○"/>
            </a:pPr>
            <a:r>
              <a:rPr lang="en" sz="2100"/>
              <a:t>Teaching opportunity for staff</a:t>
            </a:r>
            <a:endParaRPr sz="2100"/>
          </a:p>
          <a:p>
            <a:pPr marL="742950" lvl="1" indent="-330200" algn="l" rtl="0">
              <a:spcBef>
                <a:spcPts val="360"/>
              </a:spcBef>
              <a:spcAft>
                <a:spcPts val="0"/>
              </a:spcAft>
              <a:buSzPts val="2500"/>
              <a:buChar char="○"/>
            </a:pPr>
            <a:r>
              <a:rPr lang="en" sz="2100"/>
              <a:t>Use of community standards and alignment across domains</a:t>
            </a:r>
            <a:endParaRPr sz="2100"/>
          </a:p>
          <a:p>
            <a:pPr marL="0" lvl="1" indent="0" algn="l" rtl="0">
              <a:spcBef>
                <a:spcPts val="360"/>
              </a:spcBef>
              <a:spcAft>
                <a:spcPts val="0"/>
              </a:spcAft>
              <a:buSzPts val="1400"/>
              <a:buNone/>
            </a:pPr>
            <a:endParaRPr sz="2100"/>
          </a:p>
          <a:p>
            <a:pPr marL="342900" lvl="0" indent="-387350" algn="l" rtl="0">
              <a:spcBef>
                <a:spcPts val="360"/>
              </a:spcBef>
              <a:spcAft>
                <a:spcPts val="0"/>
              </a:spcAft>
              <a:buSzPts val="2500"/>
              <a:buChar char="●"/>
            </a:pPr>
            <a:r>
              <a:rPr lang="en" sz="2500"/>
              <a:t>Leadership dimension also important</a:t>
            </a:r>
            <a:endParaRPr sz="25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78"/>
          <p:cNvSpPr txBox="1">
            <a:spLocks noGrp="1"/>
          </p:cNvSpPr>
          <p:nvPr>
            <p:ph type="body" idx="1"/>
          </p:nvPr>
        </p:nvSpPr>
        <p:spPr>
          <a:xfrm>
            <a:off x="457200" y="1020525"/>
            <a:ext cx="8229600" cy="51060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 sz="4000" b="1">
                <a:solidFill>
                  <a:srgbClr val="003D77"/>
                </a:solidFill>
              </a:rPr>
              <a:t>In what ways does ICPSR comply with these standards?</a:t>
            </a:r>
            <a:endParaRPr sz="4000" b="1">
              <a:solidFill>
                <a:srgbClr val="003D77"/>
              </a:solidFill>
            </a:endParaRPr>
          </a:p>
          <a:p>
            <a:pPr marL="0" lvl="0" indent="0" algn="l" rtl="0">
              <a:lnSpc>
                <a:spcPct val="115000"/>
              </a:lnSpc>
              <a:spcBef>
                <a:spcPts val="0"/>
              </a:spcBef>
              <a:spcAft>
                <a:spcPts val="0"/>
              </a:spcAft>
              <a:buNone/>
            </a:pPr>
            <a:endParaRPr sz="4000" b="1">
              <a:solidFill>
                <a:srgbClr val="003D77"/>
              </a:solidFill>
            </a:endParaRPr>
          </a:p>
          <a:p>
            <a:pPr marL="0" lvl="0" indent="0" algn="l" rtl="0">
              <a:lnSpc>
                <a:spcPct val="115000"/>
              </a:lnSpc>
              <a:spcBef>
                <a:spcPts val="0"/>
              </a:spcBef>
              <a:spcAft>
                <a:spcPts val="0"/>
              </a:spcAft>
              <a:buNone/>
            </a:pPr>
            <a:r>
              <a:rPr lang="en" sz="4000" b="1">
                <a:solidFill>
                  <a:srgbClr val="003D77"/>
                </a:solidFill>
              </a:rPr>
              <a:t>What more can ICPSR do to better adhere to these standards? </a:t>
            </a:r>
            <a:endParaRPr sz="4000" b="1">
              <a:solidFill>
                <a:srgbClr val="003D77"/>
              </a:solidFill>
            </a:endParaRPr>
          </a:p>
          <a:p>
            <a:pPr marL="0" lvl="0" indent="0" algn="l" rtl="0">
              <a:spcBef>
                <a:spcPts val="560"/>
              </a:spcBef>
              <a:spcAft>
                <a:spcPts val="0"/>
              </a:spcAft>
              <a:buNone/>
            </a:pPr>
            <a:endParaRPr sz="4000" b="1">
              <a:solidFill>
                <a:srgbClr val="003D77"/>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79"/>
          <p:cNvSpPr txBox="1">
            <a:spLocks noGrp="1"/>
          </p:cNvSpPr>
          <p:nvPr>
            <p:ph type="body" idx="1"/>
          </p:nvPr>
        </p:nvSpPr>
        <p:spPr>
          <a:xfrm>
            <a:off x="457200" y="1165950"/>
            <a:ext cx="8229600" cy="4526100"/>
          </a:xfrm>
          <a:prstGeom prst="rect">
            <a:avLst/>
          </a:prstGeom>
        </p:spPr>
        <p:txBody>
          <a:bodyPr spcFirstLastPara="1" wrap="square" lIns="91425" tIns="45700" rIns="91425" bIns="45700" anchor="t" anchorCtr="0">
            <a:noAutofit/>
          </a:bodyPr>
          <a:lstStyle/>
          <a:p>
            <a:pPr marL="0" lvl="0" indent="0" algn="l" rtl="0">
              <a:spcBef>
                <a:spcPts val="560"/>
              </a:spcBef>
              <a:spcAft>
                <a:spcPts val="0"/>
              </a:spcAft>
              <a:buNone/>
            </a:pPr>
            <a:r>
              <a:rPr lang="en" sz="2400">
                <a:solidFill>
                  <a:srgbClr val="101010"/>
                </a:solidFill>
                <a:highlight>
                  <a:srgbClr val="FFFFFF"/>
                </a:highlight>
              </a:rPr>
              <a:t>ICPSR is committed to developing its digital preservation policies, repository, and strategies in accordance with the </a:t>
            </a:r>
            <a:r>
              <a:rPr lang="en" sz="2400" i="1">
                <a:solidFill>
                  <a:srgbClr val="3454B7"/>
                </a:solidFill>
                <a:highlight>
                  <a:srgbClr val="FFFFFF"/>
                </a:highlight>
                <a:uFill>
                  <a:noFill/>
                </a:uFill>
                <a:hlinkClick r:id="rId3">
                  <a:extLst>
                    <a:ext uri="{A12FA001-AC4F-418D-AE19-62706E023703}">
                      <ahyp:hlinkClr xmlns:ahyp="http://schemas.microsoft.com/office/drawing/2018/hyperlinkcolor" val="tx"/>
                    </a:ext>
                  </a:extLst>
                </a:hlinkClick>
              </a:rPr>
              <a:t>Open Archival Information System (OAIS) Reference Model (2012)</a:t>
            </a:r>
            <a:r>
              <a:rPr lang="en" sz="2400"/>
              <a:t>.</a:t>
            </a:r>
            <a:endParaRPr sz="2400"/>
          </a:p>
          <a:p>
            <a:pPr marL="0" lvl="0" indent="0" algn="l" rtl="0">
              <a:spcBef>
                <a:spcPts val="560"/>
              </a:spcBef>
              <a:spcAft>
                <a:spcPts val="0"/>
              </a:spcAft>
              <a:buNone/>
            </a:pPr>
            <a:endParaRPr sz="2400"/>
          </a:p>
          <a:p>
            <a:pPr marL="0" lvl="0" indent="0" algn="l" rtl="0">
              <a:spcBef>
                <a:spcPts val="560"/>
              </a:spcBef>
              <a:spcAft>
                <a:spcPts val="0"/>
              </a:spcAft>
              <a:buNone/>
            </a:pPr>
            <a:r>
              <a:rPr lang="en" sz="2400">
                <a:solidFill>
                  <a:srgbClr val="101010"/>
                </a:solidFill>
                <a:highlight>
                  <a:srgbClr val="FFFFFF"/>
                </a:highlight>
              </a:rPr>
              <a:t>ICPSR is committed to an ongoing self-assessment and improvement process that aligns policies and practice at ICPSR with the </a:t>
            </a:r>
            <a:r>
              <a:rPr lang="en" sz="2400" i="1">
                <a:solidFill>
                  <a:srgbClr val="3454B7"/>
                </a:solidFill>
                <a:highlight>
                  <a:srgbClr val="FFFFFF"/>
                </a:highlight>
                <a:uFill>
                  <a:noFill/>
                </a:uFill>
                <a:hlinkClick r:id="rId4">
                  <a:extLst>
                    <a:ext uri="{A12FA001-AC4F-418D-AE19-62706E023703}">
                      <ahyp:hlinkClr xmlns:ahyp="http://schemas.microsoft.com/office/drawing/2018/hyperlinkcolor" val="tx"/>
                    </a:ext>
                  </a:extLst>
                </a:hlinkClick>
              </a:rPr>
              <a:t>Trustworthy Repositories Audit and Certification (TRAC)</a:t>
            </a:r>
            <a:r>
              <a:rPr lang="en" sz="2400">
                <a:solidFill>
                  <a:srgbClr val="101010"/>
                </a:solidFill>
                <a:highlight>
                  <a:srgbClr val="FFFFFF"/>
                </a:highlight>
              </a:rPr>
              <a:t> requirements that were revised and incorporated into the ISO/DIS 16363 (CCSDS 652-R-1). </a:t>
            </a:r>
            <a:endParaRPr sz="2400"/>
          </a:p>
          <a:p>
            <a:pPr marL="0" lvl="0" indent="0" algn="l" rtl="0">
              <a:spcBef>
                <a:spcPts val="560"/>
              </a:spcBef>
              <a:spcAft>
                <a:spcPts val="0"/>
              </a:spcAft>
              <a:buNone/>
            </a:pPr>
            <a:endParaRPr sz="2400"/>
          </a:p>
          <a:p>
            <a:pPr marL="0" lvl="0" indent="0" algn="l" rtl="0">
              <a:spcBef>
                <a:spcPts val="560"/>
              </a:spcBef>
              <a:spcAft>
                <a:spcPts val="0"/>
              </a:spcAft>
              <a:buNone/>
            </a:pPr>
            <a:r>
              <a:rPr lang="en" sz="1400"/>
              <a:t>https://www.icpsr.umich.edu/web/pages/datamanagement/preservation/policies/dpp-framework.html</a:t>
            </a:r>
            <a:endParaRPr sz="1400"/>
          </a:p>
        </p:txBody>
      </p:sp>
      <p:sp>
        <p:nvSpPr>
          <p:cNvPr id="446" name="Google Shape;446;p79"/>
          <p:cNvSpPr txBox="1">
            <a:spLocks noGrp="1"/>
          </p:cNvSpPr>
          <p:nvPr>
            <p:ph type="title"/>
          </p:nvPr>
        </p:nvSpPr>
        <p:spPr>
          <a:xfrm>
            <a:off x="457200" y="300959"/>
            <a:ext cx="8229600" cy="1185300"/>
          </a:xfrm>
          <a:prstGeom prst="rect">
            <a:avLst/>
          </a:prstGeom>
        </p:spPr>
        <p:txBody>
          <a:bodyPr spcFirstLastPara="1" wrap="square" lIns="91425" tIns="45700" rIns="91425" bIns="45700" anchor="t" anchorCtr="0">
            <a:noAutofit/>
          </a:bodyPr>
          <a:lstStyle/>
          <a:p>
            <a:pPr marL="0" lvl="0" indent="0" algn="l" rtl="0">
              <a:lnSpc>
                <a:spcPct val="110000"/>
              </a:lnSpc>
              <a:spcBef>
                <a:spcPts val="1500"/>
              </a:spcBef>
              <a:spcAft>
                <a:spcPts val="0"/>
              </a:spcAft>
              <a:buClr>
                <a:schemeClr val="dk1"/>
              </a:buClr>
              <a:buSzPts val="1100"/>
              <a:buFont typeface="Arial"/>
              <a:buNone/>
            </a:pPr>
            <a:r>
              <a:rPr lang="en" sz="2400">
                <a:solidFill>
                  <a:srgbClr val="101010"/>
                </a:solidFill>
                <a:highlight>
                  <a:srgbClr val="FFFFFF"/>
                </a:highlight>
                <a:latin typeface="Times New Roman"/>
                <a:ea typeface="Times New Roman"/>
                <a:cs typeface="Times New Roman"/>
                <a:sym typeface="Times New Roman"/>
              </a:rPr>
              <a:t>ICPSR Digital Preservation Policy Framework</a:t>
            </a:r>
            <a:endParaRPr sz="2400">
              <a:solidFill>
                <a:srgbClr val="101010"/>
              </a:solidFill>
              <a:highlight>
                <a:srgbClr val="FFFFFF"/>
              </a:highlight>
              <a:latin typeface="Times New Roman"/>
              <a:ea typeface="Times New Roman"/>
              <a:cs typeface="Times New Roman"/>
              <a:sym typeface="Times New Roman"/>
            </a:endParaRPr>
          </a:p>
          <a:p>
            <a:pPr marL="0" lvl="0" indent="0" algn="l" rtl="0">
              <a:lnSpc>
                <a:spcPct val="115000"/>
              </a:lnSpc>
              <a:spcBef>
                <a:spcPts val="80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None/>
            </a:pPr>
            <a:endParaRPr sz="24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80"/>
          <p:cNvSpPr txBox="1">
            <a:spLocks noGrp="1"/>
          </p:cNvSpPr>
          <p:nvPr>
            <p:ph type="body" idx="1"/>
          </p:nvPr>
        </p:nvSpPr>
        <p:spPr>
          <a:xfrm>
            <a:off x="238125" y="723950"/>
            <a:ext cx="8229600" cy="4526100"/>
          </a:xfrm>
          <a:prstGeom prst="rect">
            <a:avLst/>
          </a:prstGeom>
        </p:spPr>
        <p:txBody>
          <a:bodyPr spcFirstLastPara="1" wrap="square" lIns="91425" tIns="45700" rIns="91425" bIns="45700" anchor="t" anchorCtr="0">
            <a:noAutofit/>
          </a:bodyPr>
          <a:lstStyle/>
          <a:p>
            <a:pPr marL="0" lvl="0" indent="0" algn="l" rtl="0">
              <a:lnSpc>
                <a:spcPct val="115000"/>
              </a:lnSpc>
              <a:spcBef>
                <a:spcPts val="600"/>
              </a:spcBef>
              <a:spcAft>
                <a:spcPts val="0"/>
              </a:spcAft>
              <a:buClr>
                <a:schemeClr val="dk1"/>
              </a:buClr>
              <a:buSzPts val="1100"/>
              <a:buFont typeface="Arial"/>
              <a:buNone/>
            </a:pPr>
            <a:r>
              <a:rPr lang="en">
                <a:solidFill>
                  <a:schemeClr val="dk1"/>
                </a:solidFill>
              </a:rPr>
              <a:t>2005-2006     	CRL test audit (TRAC checklist)</a:t>
            </a:r>
            <a:endParaRPr>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a:solidFill>
                  <a:schemeClr val="dk1"/>
                </a:solidFill>
              </a:rPr>
              <a:t>2010-2012  	TRAC/ISO 16363 self-assessment</a:t>
            </a:r>
            <a:endParaRPr>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a:solidFill>
                  <a:schemeClr val="dk1"/>
                </a:solidFill>
              </a:rPr>
              <a:t>2009-2010  	Data Seal of Approval certification</a:t>
            </a:r>
            <a:endParaRPr>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a:solidFill>
                  <a:schemeClr val="dk1"/>
                </a:solidFill>
              </a:rPr>
              <a:t>2013  			Data Seal of Approval (update)</a:t>
            </a:r>
            <a:endParaRPr>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a:solidFill>
                  <a:schemeClr val="dk1"/>
                </a:solidFill>
              </a:rPr>
              <a:t>2013  			World Data System certification</a:t>
            </a:r>
            <a:endParaRPr>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a:solidFill>
                  <a:schemeClr val="dk1"/>
                </a:solidFill>
              </a:rPr>
              <a:t>2018-2019  	CoreTrustSeal</a:t>
            </a:r>
            <a:endParaRPr>
              <a:solidFill>
                <a:schemeClr val="dk1"/>
              </a:solidFill>
            </a:endParaRPr>
          </a:p>
          <a:p>
            <a:pPr marL="0" lvl="0" indent="0" algn="l" rtl="0">
              <a:spcBef>
                <a:spcPts val="560"/>
              </a:spcBef>
              <a:spcAft>
                <a:spcPts val="0"/>
              </a:spcAft>
              <a:buNone/>
            </a:pPr>
            <a:endParaRPr/>
          </a:p>
        </p:txBody>
      </p:sp>
      <p:sp>
        <p:nvSpPr>
          <p:cNvPr id="452" name="Google Shape;452;p80"/>
          <p:cNvSpPr txBox="1">
            <a:spLocks noGrp="1"/>
          </p:cNvSpPr>
          <p:nvPr>
            <p:ph type="title"/>
          </p:nvPr>
        </p:nvSpPr>
        <p:spPr>
          <a:xfrm>
            <a:off x="238125" y="9"/>
            <a:ext cx="8229600" cy="1185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solidFill>
                  <a:schemeClr val="dk1"/>
                </a:solidFill>
              </a:rPr>
              <a:t>ICPSR Assessment Experience</a:t>
            </a:r>
            <a:endParaRPr/>
          </a:p>
        </p:txBody>
      </p:sp>
      <p:pic>
        <p:nvPicPr>
          <p:cNvPr id="453" name="Google Shape;453;p80"/>
          <p:cNvPicPr preferRelativeResize="0"/>
          <p:nvPr/>
        </p:nvPicPr>
        <p:blipFill>
          <a:blip r:embed="rId3">
            <a:alphaModFix/>
          </a:blip>
          <a:stretch>
            <a:fillRect/>
          </a:stretch>
        </p:blipFill>
        <p:spPr>
          <a:xfrm>
            <a:off x="238125" y="4235713"/>
            <a:ext cx="8667750" cy="2428875"/>
          </a:xfrm>
          <a:prstGeom prst="rect">
            <a:avLst/>
          </a:prstGeom>
          <a:noFill/>
          <a:ln>
            <a:noFill/>
          </a:ln>
        </p:spPr>
      </p:pic>
      <p:sp>
        <p:nvSpPr>
          <p:cNvPr id="454" name="Google Shape;454;p80"/>
          <p:cNvSpPr txBox="1"/>
          <p:nvPr/>
        </p:nvSpPr>
        <p:spPr>
          <a:xfrm>
            <a:off x="1281000" y="6457800"/>
            <a:ext cx="6582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https://www.icpsr.umich.edu/web/pages/datamanagement/preservation/trust.html</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8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b="1"/>
              <a:t>CoreTrustSeal, 2018-2019</a:t>
            </a:r>
            <a:endParaRPr b="1"/>
          </a:p>
        </p:txBody>
      </p:sp>
      <p:pic>
        <p:nvPicPr>
          <p:cNvPr id="460" name="Google Shape;460;p81" descr="CoreTrustSeal"/>
          <p:cNvPicPr preferRelativeResize="0">
            <a:picLocks noGrp="1"/>
          </p:cNvPicPr>
          <p:nvPr>
            <p:ph type="body" idx="1"/>
          </p:nvPr>
        </p:nvPicPr>
        <p:blipFill rotWithShape="1">
          <a:blip r:embed="rId3">
            <a:alphaModFix/>
          </a:blip>
          <a:srcRect/>
          <a:stretch/>
        </p:blipFill>
        <p:spPr>
          <a:xfrm>
            <a:off x="3778250" y="3069431"/>
            <a:ext cx="1587500" cy="158750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8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b="1"/>
              <a:t>CoreTrustSeal</a:t>
            </a:r>
            <a:endParaRPr b="1"/>
          </a:p>
        </p:txBody>
      </p:sp>
      <p:sp>
        <p:nvSpPr>
          <p:cNvPr id="466" name="Google Shape;466;p82"/>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342900" lvl="0" indent="-381000" algn="l" rtl="0">
              <a:spcBef>
                <a:spcPts val="360"/>
              </a:spcBef>
              <a:spcAft>
                <a:spcPts val="0"/>
              </a:spcAft>
              <a:buSzPts val="2400"/>
              <a:buChar char="●"/>
            </a:pPr>
            <a:r>
              <a:rPr lang="en" sz="2400"/>
              <a:t>Developed by the DSA-WDS Partnership Working Group on Repository Audit and Certification, a Working Group of the Research Data Alliance</a:t>
            </a:r>
            <a:endParaRPr sz="2400"/>
          </a:p>
          <a:p>
            <a:pPr marL="0" lvl="0" indent="0" algn="l" rtl="0">
              <a:spcBef>
                <a:spcPts val="360"/>
              </a:spcBef>
              <a:spcAft>
                <a:spcPts val="0"/>
              </a:spcAft>
              <a:buSzPts val="2800"/>
              <a:buNone/>
            </a:pPr>
            <a:endParaRPr sz="24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8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b="1"/>
              <a:t>Requirements</a:t>
            </a:r>
            <a:endParaRPr b="1"/>
          </a:p>
        </p:txBody>
      </p:sp>
      <p:sp>
        <p:nvSpPr>
          <p:cNvPr id="472" name="Google Shape;472;p83"/>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342900" lvl="0" indent="-431800" algn="l" rtl="0">
              <a:spcBef>
                <a:spcPts val="360"/>
              </a:spcBef>
              <a:spcAft>
                <a:spcPts val="0"/>
              </a:spcAft>
              <a:buSzPts val="3200"/>
              <a:buChar char="●"/>
            </a:pPr>
            <a:r>
              <a:rPr lang="en" sz="3200"/>
              <a:t>16 criteria (guidelines):</a:t>
            </a:r>
            <a:endParaRPr sz="3200"/>
          </a:p>
          <a:p>
            <a:pPr marL="742950" lvl="1" indent="-374650" algn="l" rtl="0">
              <a:spcBef>
                <a:spcPts val="360"/>
              </a:spcBef>
              <a:spcAft>
                <a:spcPts val="0"/>
              </a:spcAft>
              <a:buSzPts val="3200"/>
              <a:buChar char="○"/>
            </a:pPr>
            <a:r>
              <a:rPr lang="en" sz="2800"/>
              <a:t>Organizational Infrastructure (6)</a:t>
            </a:r>
            <a:endParaRPr sz="2800"/>
          </a:p>
          <a:p>
            <a:pPr marL="742950" lvl="1" indent="-374650" algn="l" rtl="0">
              <a:spcBef>
                <a:spcPts val="360"/>
              </a:spcBef>
              <a:spcAft>
                <a:spcPts val="0"/>
              </a:spcAft>
              <a:buSzPts val="3200"/>
              <a:buChar char="○"/>
            </a:pPr>
            <a:r>
              <a:rPr lang="en" sz="2800"/>
              <a:t>Digital Object Management (8)</a:t>
            </a:r>
            <a:endParaRPr sz="2800"/>
          </a:p>
          <a:p>
            <a:pPr marL="742950" lvl="1" indent="-374650" algn="l" rtl="0">
              <a:spcBef>
                <a:spcPts val="360"/>
              </a:spcBef>
              <a:spcAft>
                <a:spcPts val="0"/>
              </a:spcAft>
              <a:buSzPts val="3200"/>
              <a:buChar char="○"/>
            </a:pPr>
            <a:r>
              <a:rPr lang="en" sz="2800"/>
              <a:t>Technology (2)</a:t>
            </a:r>
            <a:endParaRPr sz="28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8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i="1"/>
              <a:t>Organizational Infrastructure</a:t>
            </a:r>
            <a:endParaRPr/>
          </a:p>
        </p:txBody>
      </p:sp>
      <p:sp>
        <p:nvSpPr>
          <p:cNvPr id="479" name="Google Shape;479;p84"/>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342900" lvl="0" indent="-368300" algn="l" rtl="0">
              <a:spcBef>
                <a:spcPts val="360"/>
              </a:spcBef>
              <a:spcAft>
                <a:spcPts val="0"/>
              </a:spcAft>
              <a:buSzPts val="2200"/>
              <a:buChar char="●"/>
            </a:pPr>
            <a:r>
              <a:rPr lang="en" sz="2200"/>
              <a:t>…has an explicit mission to provide access to and preserve data in its domain</a:t>
            </a:r>
            <a:endParaRPr sz="2200"/>
          </a:p>
          <a:p>
            <a:pPr marL="342900" lvl="0" indent="-368300" algn="l" rtl="0">
              <a:spcBef>
                <a:spcPts val="360"/>
              </a:spcBef>
              <a:spcAft>
                <a:spcPts val="0"/>
              </a:spcAft>
              <a:buSzPts val="2200"/>
              <a:buChar char="●"/>
            </a:pPr>
            <a:r>
              <a:rPr lang="en" sz="2200"/>
              <a:t>…maintains all applicable licenses covering data access and use and monitors compliance</a:t>
            </a:r>
            <a:endParaRPr sz="2200"/>
          </a:p>
          <a:p>
            <a:pPr marL="342900" lvl="0" indent="-368300" algn="l" rtl="0">
              <a:spcBef>
                <a:spcPts val="360"/>
              </a:spcBef>
              <a:spcAft>
                <a:spcPts val="0"/>
              </a:spcAft>
              <a:buSzPts val="2200"/>
              <a:buChar char="●"/>
            </a:pPr>
            <a:r>
              <a:rPr lang="en" sz="2200"/>
              <a:t>…has a continuity plan to ensure ongoing access to and preservation of its holdings</a:t>
            </a:r>
            <a:endParaRPr sz="2200"/>
          </a:p>
          <a:p>
            <a:pPr marL="342900" lvl="0" indent="-368300" algn="l" rtl="0">
              <a:spcBef>
                <a:spcPts val="360"/>
              </a:spcBef>
              <a:spcAft>
                <a:spcPts val="0"/>
              </a:spcAft>
              <a:buSzPts val="2200"/>
              <a:buChar char="●"/>
            </a:pPr>
            <a:r>
              <a:rPr lang="en" sz="2200"/>
              <a:t>…ensures, to the extent possible, that data are created, curated, accessed, and used in compliance with disciplinary and ethical norms</a:t>
            </a:r>
            <a:endParaRPr sz="22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8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i="1"/>
              <a:t>Organizational Infrastructure</a:t>
            </a:r>
            <a:endParaRPr/>
          </a:p>
        </p:txBody>
      </p:sp>
      <p:sp>
        <p:nvSpPr>
          <p:cNvPr id="486" name="Google Shape;486;p8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342900" lvl="0" indent="-368300" algn="l" rtl="0">
              <a:spcBef>
                <a:spcPts val="360"/>
              </a:spcBef>
              <a:spcAft>
                <a:spcPts val="0"/>
              </a:spcAft>
              <a:buSzPts val="2200"/>
              <a:buChar char="●"/>
            </a:pPr>
            <a:r>
              <a:rPr lang="en" sz="2200"/>
              <a:t>…has adequate funding and sufficient numbers of qualified staff managed through a clear system of governance to effectively carry out the mission</a:t>
            </a:r>
            <a:endParaRPr sz="2200"/>
          </a:p>
          <a:p>
            <a:pPr marL="342900" lvl="0" indent="-368300" algn="l" rtl="0">
              <a:spcBef>
                <a:spcPts val="360"/>
              </a:spcBef>
              <a:spcAft>
                <a:spcPts val="0"/>
              </a:spcAft>
              <a:buSzPts val="2200"/>
              <a:buChar char="●"/>
            </a:pPr>
            <a:r>
              <a:rPr lang="en" sz="2200"/>
              <a:t>…adopts mechanism(s) to secure ongoing expert guidance and feedback (either in-house, or external, including scientific guidance, if relevant)</a:t>
            </a:r>
            <a:endParaRPr sz="22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8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i="1"/>
              <a:t>Digital Object Management</a:t>
            </a:r>
            <a:endParaRPr/>
          </a:p>
        </p:txBody>
      </p:sp>
      <p:sp>
        <p:nvSpPr>
          <p:cNvPr id="493" name="Google Shape;493;p86"/>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342900" lvl="0" indent="-368300" algn="l" rtl="0">
              <a:spcBef>
                <a:spcPts val="360"/>
              </a:spcBef>
              <a:spcAft>
                <a:spcPts val="0"/>
              </a:spcAft>
              <a:buSzPts val="2200"/>
              <a:buChar char="●"/>
            </a:pPr>
            <a:r>
              <a:rPr lang="en" sz="2200"/>
              <a:t>…guarantees the integrity and authenticity of the data</a:t>
            </a:r>
            <a:endParaRPr sz="2200"/>
          </a:p>
          <a:p>
            <a:pPr marL="342900" lvl="0" indent="-368300" algn="l" rtl="0">
              <a:spcBef>
                <a:spcPts val="360"/>
              </a:spcBef>
              <a:spcAft>
                <a:spcPts val="0"/>
              </a:spcAft>
              <a:buSzPts val="2200"/>
              <a:buChar char="●"/>
            </a:pPr>
            <a:r>
              <a:rPr lang="en" sz="2200"/>
              <a:t>…accepts data and metadata based on defined criteria to ensure relevance and understandability for data users</a:t>
            </a:r>
            <a:endParaRPr sz="2200"/>
          </a:p>
          <a:p>
            <a:pPr marL="342900" lvl="0" indent="-368300" algn="l" rtl="0">
              <a:spcBef>
                <a:spcPts val="360"/>
              </a:spcBef>
              <a:spcAft>
                <a:spcPts val="0"/>
              </a:spcAft>
              <a:buSzPts val="2200"/>
              <a:buChar char="●"/>
            </a:pPr>
            <a:r>
              <a:rPr lang="en" sz="2200"/>
              <a:t>…applies documented processes and procedures in managing archival storage of the data</a:t>
            </a:r>
            <a:endParaRPr sz="2200"/>
          </a:p>
          <a:p>
            <a:pPr marL="342900" lvl="0" indent="-368300" algn="l" rtl="0">
              <a:spcBef>
                <a:spcPts val="360"/>
              </a:spcBef>
              <a:spcAft>
                <a:spcPts val="0"/>
              </a:spcAft>
              <a:buSzPts val="2200"/>
              <a:buChar char="●"/>
            </a:pPr>
            <a:r>
              <a:rPr lang="en" sz="2200"/>
              <a:t>…assumes responsibility for long-term preservation and manages this function in a planned and documented way</a:t>
            </a:r>
            <a:endParaRPr sz="22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8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i="1"/>
              <a:t>Digital Object Management</a:t>
            </a:r>
            <a:endParaRPr/>
          </a:p>
        </p:txBody>
      </p:sp>
      <p:sp>
        <p:nvSpPr>
          <p:cNvPr id="500" name="Google Shape;500;p87"/>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342900" lvl="0" indent="-368300" algn="l" rtl="0">
              <a:spcBef>
                <a:spcPts val="360"/>
              </a:spcBef>
              <a:spcAft>
                <a:spcPts val="0"/>
              </a:spcAft>
              <a:buSzPts val="2200"/>
              <a:buChar char="●"/>
            </a:pPr>
            <a:r>
              <a:rPr lang="en" sz="2200"/>
              <a:t>…has appropriate expertise to address technical data and metadata quality and ensures that sufficient information is available for end users to make quality-related evaluations</a:t>
            </a:r>
            <a:endParaRPr sz="2200"/>
          </a:p>
          <a:p>
            <a:pPr marL="342900" lvl="0" indent="-368300" algn="l" rtl="0">
              <a:spcBef>
                <a:spcPts val="360"/>
              </a:spcBef>
              <a:spcAft>
                <a:spcPts val="0"/>
              </a:spcAft>
              <a:buSzPts val="2200"/>
              <a:buChar char="●"/>
            </a:pPr>
            <a:r>
              <a:rPr lang="en" sz="2200"/>
              <a:t>Archiving takes place according to defined workflows from ingest to dissemination</a:t>
            </a:r>
            <a:endParaRPr sz="2200"/>
          </a:p>
          <a:p>
            <a:pPr marL="342900" lvl="0" indent="-368300" algn="l" rtl="0">
              <a:spcBef>
                <a:spcPts val="360"/>
              </a:spcBef>
              <a:spcAft>
                <a:spcPts val="0"/>
              </a:spcAft>
              <a:buSzPts val="2200"/>
              <a:buChar char="●"/>
            </a:pPr>
            <a:r>
              <a:rPr lang="en" sz="2200"/>
              <a:t>…enables users to discover the data and refer to them in a persistent way through proper citation</a:t>
            </a:r>
            <a:endParaRPr sz="2200"/>
          </a:p>
          <a:p>
            <a:pPr marL="342900" lvl="0" indent="-368300" algn="l" rtl="0">
              <a:spcBef>
                <a:spcPts val="360"/>
              </a:spcBef>
              <a:spcAft>
                <a:spcPts val="0"/>
              </a:spcAft>
              <a:buSzPts val="2200"/>
              <a:buChar char="●"/>
            </a:pPr>
            <a:r>
              <a:rPr lang="en" sz="2200"/>
              <a:t>…enables reuse of the data over time, ensuring that appropriate metadata are available to support the understanding and use of the data</a:t>
            </a:r>
            <a:endParaRPr sz="22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8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i="1"/>
              <a:t>Technology</a:t>
            </a:r>
            <a:endParaRPr/>
          </a:p>
        </p:txBody>
      </p:sp>
      <p:sp>
        <p:nvSpPr>
          <p:cNvPr id="507" name="Google Shape;507;p88"/>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342900" lvl="0" indent="-368300" algn="l" rtl="0">
              <a:spcBef>
                <a:spcPts val="360"/>
              </a:spcBef>
              <a:spcAft>
                <a:spcPts val="0"/>
              </a:spcAft>
              <a:buSzPts val="2200"/>
              <a:buChar char="●"/>
            </a:pPr>
            <a:r>
              <a:rPr lang="en" sz="2200"/>
              <a:t>…functions on well-supported operating systems and other core infrastructural software and is using hardware and software technologies appropriate to the services it provides to its Designated Community</a:t>
            </a:r>
            <a:endParaRPr sz="2200"/>
          </a:p>
          <a:p>
            <a:pPr marL="342900" lvl="0" indent="-368300" algn="l" rtl="0">
              <a:spcBef>
                <a:spcPts val="360"/>
              </a:spcBef>
              <a:spcAft>
                <a:spcPts val="0"/>
              </a:spcAft>
              <a:buSzPts val="2200"/>
              <a:buChar char="●"/>
            </a:pPr>
            <a:r>
              <a:rPr lang="en" sz="2200"/>
              <a:t>The technical infrastructure of the repository provides for protection of the facility and its data, products, services, and users</a:t>
            </a:r>
            <a:endParaRPr sz="22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89"/>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342900" lvl="0" indent="0" algn="l" rtl="0">
              <a:spcBef>
                <a:spcPts val="360"/>
              </a:spcBef>
              <a:spcAft>
                <a:spcPts val="0"/>
              </a:spcAft>
              <a:buNone/>
            </a:pPr>
            <a:r>
              <a:rPr lang="en" sz="2500"/>
              <a:t>Certification report: </a:t>
            </a:r>
            <a:r>
              <a:rPr lang="en" sz="2500" u="sng">
                <a:solidFill>
                  <a:schemeClr val="accent5"/>
                </a:solidFill>
                <a:hlinkClick r:id="rId3">
                  <a:extLst>
                    <a:ext uri="{A12FA001-AC4F-418D-AE19-62706E023703}">
                      <ahyp:hlinkClr xmlns:ahyp="http://schemas.microsoft.com/office/drawing/2018/hyperlinkcolor" val="tx"/>
                    </a:ext>
                  </a:extLst>
                </a:hlinkClick>
              </a:rPr>
              <a:t>https://www.coretrustseal.org/wp-content/uploads/2019/08/Inter-university-Consortium-for-Political-and-Social-Research.pdf</a:t>
            </a:r>
            <a:endParaRPr sz="2500"/>
          </a:p>
          <a:p>
            <a:pPr marL="0" lvl="0" indent="0" algn="l" rtl="0">
              <a:spcBef>
                <a:spcPts val="0"/>
              </a:spcBef>
              <a:spcAft>
                <a:spcPts val="1600"/>
              </a:spcAft>
              <a:buNone/>
            </a:pP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90"/>
          <p:cNvSpPr txBox="1">
            <a:spLocks noGrp="1"/>
          </p:cNvSpPr>
          <p:nvPr>
            <p:ph type="title"/>
          </p:nvPr>
        </p:nvSpPr>
        <p:spPr>
          <a:xfrm>
            <a:off x="685800" y="78925"/>
            <a:ext cx="77724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b="1"/>
              <a:t>Audit Findings</a:t>
            </a:r>
            <a:endParaRPr b="1"/>
          </a:p>
        </p:txBody>
      </p:sp>
      <p:sp>
        <p:nvSpPr>
          <p:cNvPr id="518" name="Google Shape;518;p90"/>
          <p:cNvSpPr txBox="1">
            <a:spLocks noGrp="1"/>
          </p:cNvSpPr>
          <p:nvPr>
            <p:ph type="body" idx="1"/>
          </p:nvPr>
        </p:nvSpPr>
        <p:spPr>
          <a:xfrm>
            <a:off x="685800" y="1148425"/>
            <a:ext cx="7772400" cy="4114800"/>
          </a:xfrm>
          <a:prstGeom prst="rect">
            <a:avLst/>
          </a:prstGeom>
          <a:noFill/>
          <a:ln>
            <a:noFill/>
          </a:ln>
        </p:spPr>
        <p:txBody>
          <a:bodyPr spcFirstLastPara="1" wrap="square" lIns="91425" tIns="91425" rIns="91425" bIns="91425" anchor="t" anchorCtr="0">
            <a:noAutofit/>
          </a:bodyPr>
          <a:lstStyle/>
          <a:p>
            <a:pPr marL="0" lvl="0" indent="0" algn="l" rtl="0">
              <a:spcBef>
                <a:spcPts val="360"/>
              </a:spcBef>
              <a:spcAft>
                <a:spcPts val="0"/>
              </a:spcAft>
              <a:buSzPts val="2800"/>
              <a:buNone/>
            </a:pPr>
            <a:r>
              <a:rPr lang="en"/>
              <a:t>Positive reviews overall, but…</a:t>
            </a:r>
            <a:endParaRPr/>
          </a:p>
          <a:p>
            <a:pPr marL="342900" lvl="0" indent="-342900" algn="l" rtl="0">
              <a:spcBef>
                <a:spcPts val="360"/>
              </a:spcBef>
              <a:spcAft>
                <a:spcPts val="0"/>
              </a:spcAft>
              <a:buSzPts val="1800"/>
              <a:buChar char="●"/>
            </a:pPr>
            <a:r>
              <a:rPr lang="en"/>
              <a:t>Succession plans needed</a:t>
            </a:r>
            <a:endParaRPr/>
          </a:p>
          <a:p>
            <a:pPr marL="742950" lvl="1" indent="-285750" algn="l" rtl="0">
              <a:lnSpc>
                <a:spcPct val="100000"/>
              </a:lnSpc>
              <a:spcBef>
                <a:spcPts val="0"/>
              </a:spcBef>
              <a:spcAft>
                <a:spcPts val="0"/>
              </a:spcAft>
              <a:buSzPts val="1800"/>
              <a:buChar char="○"/>
            </a:pPr>
            <a:r>
              <a:rPr lang="en" sz="1800"/>
              <a:t>Reinforced work on succession planning – integrated into Data-PASS partnership agreement</a:t>
            </a:r>
            <a:endParaRPr sz="1800"/>
          </a:p>
          <a:p>
            <a:pPr marL="342900" lvl="0" indent="-342900" algn="l" rtl="0">
              <a:spcBef>
                <a:spcPts val="360"/>
              </a:spcBef>
              <a:spcAft>
                <a:spcPts val="0"/>
              </a:spcAft>
              <a:buSzPts val="1800"/>
              <a:buChar char="●"/>
            </a:pPr>
            <a:r>
              <a:rPr lang="en"/>
              <a:t>Acquisition of preservation rights from depositors</a:t>
            </a:r>
            <a:endParaRPr/>
          </a:p>
          <a:p>
            <a:pPr marL="742950" lvl="1" indent="-285750" algn="l" rtl="0">
              <a:spcBef>
                <a:spcPts val="360"/>
              </a:spcBef>
              <a:spcAft>
                <a:spcPts val="0"/>
              </a:spcAft>
              <a:buSzPts val="1800"/>
              <a:buChar char="○"/>
            </a:pPr>
            <a:r>
              <a:rPr lang="en" sz="1800"/>
              <a:t>Changed deposit process to be explicit about ICPSR’s right to preserve content</a:t>
            </a:r>
            <a:endParaRPr sz="1800"/>
          </a:p>
          <a:p>
            <a:pPr marL="342900" lvl="0" indent="-342900" algn="l" rtl="0">
              <a:spcBef>
                <a:spcPts val="360"/>
              </a:spcBef>
              <a:spcAft>
                <a:spcPts val="0"/>
              </a:spcAft>
              <a:buSzPts val="1800"/>
              <a:buChar char="●"/>
            </a:pPr>
            <a:r>
              <a:rPr lang="en"/>
              <a:t>Need for more process and procedural documentation related to preservation</a:t>
            </a:r>
            <a:endParaRPr/>
          </a:p>
          <a:p>
            <a:pPr marL="742950" lvl="1" indent="-285750" algn="l" rtl="0">
              <a:spcBef>
                <a:spcPts val="360"/>
              </a:spcBef>
              <a:spcAft>
                <a:spcPts val="0"/>
              </a:spcAft>
              <a:buSzPts val="1800"/>
              <a:buChar char="○"/>
            </a:pPr>
            <a:r>
              <a:rPr lang="en" sz="1800"/>
              <a:t>Created policies, including Digital Preservation Policy Framework, Access Policy Framework, and Disaster Plan</a:t>
            </a:r>
            <a:endParaRPr sz="1800"/>
          </a:p>
          <a:p>
            <a:pPr marL="742950" lvl="1" indent="-285750" algn="l" rtl="0">
              <a:lnSpc>
                <a:spcPct val="100000"/>
              </a:lnSpc>
              <a:spcBef>
                <a:spcPts val="0"/>
              </a:spcBef>
              <a:spcAft>
                <a:spcPts val="0"/>
              </a:spcAft>
              <a:buSzPts val="1800"/>
              <a:buChar char="○"/>
            </a:pPr>
            <a:r>
              <a:rPr lang="en" sz="1800"/>
              <a:t>Recognized need to make policies more public – e.g., static and linkable Terms of Use (previously only dynamic)</a:t>
            </a:r>
            <a:endParaRPr sz="1800"/>
          </a:p>
          <a:p>
            <a:pPr marL="342900" lvl="0" indent="-342900" algn="l" rtl="0">
              <a:spcBef>
                <a:spcPts val="360"/>
              </a:spcBef>
              <a:spcAft>
                <a:spcPts val="0"/>
              </a:spcAft>
              <a:buSzPts val="1800"/>
              <a:buChar char="●"/>
            </a:pPr>
            <a:r>
              <a:rPr lang="en"/>
              <a:t>Machine-room issues noted</a:t>
            </a:r>
            <a:endParaRPr/>
          </a:p>
          <a:p>
            <a:pPr marL="0" lvl="0" indent="0" algn="l" rtl="0">
              <a:spcBef>
                <a:spcPts val="360"/>
              </a:spcBef>
              <a:spcAft>
                <a:spcPts val="0"/>
              </a:spcAft>
              <a:buSzPts val="2800"/>
              <a:buNone/>
            </a:pP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91"/>
          <p:cNvSpPr txBox="1">
            <a:spLocks noGrp="1"/>
          </p:cNvSpPr>
          <p:nvPr>
            <p:ph type="title"/>
          </p:nvPr>
        </p:nvSpPr>
        <p:spPr>
          <a:xfrm>
            <a:off x="107250" y="3265525"/>
            <a:ext cx="8929500" cy="1185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
              <a:t>What more can ICPSR do to better adhere to standards?</a:t>
            </a:r>
            <a:endParaRPr/>
          </a:p>
          <a:p>
            <a:pPr marL="0" lvl="0" indent="0" algn="ctr" rtl="0">
              <a:spcBef>
                <a:spcPts val="0"/>
              </a:spcBef>
              <a:spcAft>
                <a:spcPts val="0"/>
              </a:spcAft>
              <a:buNone/>
            </a:pPr>
            <a:endParaRPr/>
          </a:p>
          <a:p>
            <a:pPr marL="0" lvl="0" indent="0" algn="ctr" rtl="0">
              <a:spcBef>
                <a:spcPts val="0"/>
              </a:spcBef>
              <a:spcAft>
                <a:spcPts val="0"/>
              </a:spcAft>
              <a:buNone/>
            </a:pPr>
            <a:r>
              <a:rPr lang="en"/>
              <a:t>Post your answer in the chat box.</a:t>
            </a:r>
            <a:endParaRPr/>
          </a:p>
        </p:txBody>
      </p:sp>
      <p:pic>
        <p:nvPicPr>
          <p:cNvPr id="524" name="Google Shape;524;p91"/>
          <p:cNvPicPr preferRelativeResize="0"/>
          <p:nvPr/>
        </p:nvPicPr>
        <p:blipFill>
          <a:blip r:embed="rId3">
            <a:alphaModFix/>
          </a:blip>
          <a:stretch>
            <a:fillRect/>
          </a:stretch>
        </p:blipFill>
        <p:spPr>
          <a:xfrm>
            <a:off x="3310175" y="382600"/>
            <a:ext cx="2523650" cy="282682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92"/>
          <p:cNvSpPr txBox="1">
            <a:spLocks noGrp="1"/>
          </p:cNvSpPr>
          <p:nvPr>
            <p:ph type="title"/>
          </p:nvPr>
        </p:nvSpPr>
        <p:spPr>
          <a:xfrm>
            <a:off x="762000" y="685800"/>
            <a:ext cx="77724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b="1"/>
              <a:t>What more can we do?</a:t>
            </a:r>
            <a:endParaRPr/>
          </a:p>
        </p:txBody>
      </p:sp>
      <p:sp>
        <p:nvSpPr>
          <p:cNvPr id="530" name="Google Shape;530;p92"/>
          <p:cNvSpPr txBox="1">
            <a:spLocks noGrp="1"/>
          </p:cNvSpPr>
          <p:nvPr>
            <p:ph type="body" idx="1"/>
          </p:nvPr>
        </p:nvSpPr>
        <p:spPr>
          <a:xfrm>
            <a:off x="457200" y="2209800"/>
            <a:ext cx="8686800" cy="4114800"/>
          </a:xfrm>
          <a:prstGeom prst="rect">
            <a:avLst/>
          </a:prstGeom>
          <a:noFill/>
          <a:ln>
            <a:noFill/>
          </a:ln>
        </p:spPr>
        <p:txBody>
          <a:bodyPr spcFirstLastPara="1" wrap="square" lIns="91425" tIns="91425" rIns="91425" bIns="91425" anchor="t" anchorCtr="0">
            <a:noAutofit/>
          </a:bodyPr>
          <a:lstStyle/>
          <a:p>
            <a:pPr marL="342900" lvl="0" indent="-368300" algn="l" rtl="0">
              <a:spcBef>
                <a:spcPts val="360"/>
              </a:spcBef>
              <a:spcAft>
                <a:spcPts val="0"/>
              </a:spcAft>
              <a:buSzPts val="2200"/>
              <a:buChar char="●"/>
            </a:pPr>
            <a:r>
              <a:rPr lang="en" sz="2200"/>
              <a:t>Fine tuning:</a:t>
            </a:r>
            <a:endParaRPr sz="2200"/>
          </a:p>
          <a:p>
            <a:pPr marL="742950" lvl="1" indent="-311150" algn="l" rtl="0">
              <a:spcBef>
                <a:spcPts val="360"/>
              </a:spcBef>
              <a:spcAft>
                <a:spcPts val="0"/>
              </a:spcAft>
              <a:buSzPts val="2200"/>
              <a:buChar char="○"/>
            </a:pPr>
            <a:r>
              <a:rPr lang="en" sz="2200"/>
              <a:t>Making older versions of collections available</a:t>
            </a:r>
            <a:endParaRPr sz="2200"/>
          </a:p>
          <a:p>
            <a:pPr marL="742950" lvl="1" indent="-311150" algn="l" rtl="0">
              <a:spcBef>
                <a:spcPts val="360"/>
              </a:spcBef>
              <a:spcAft>
                <a:spcPts val="0"/>
              </a:spcAft>
              <a:buSzPts val="2200"/>
              <a:buChar char="○"/>
            </a:pPr>
            <a:r>
              <a:rPr lang="en" sz="2200"/>
              <a:t>File-level persistent identifiers and citations</a:t>
            </a:r>
            <a:endParaRPr sz="2200"/>
          </a:p>
          <a:p>
            <a:pPr marL="0" lvl="1" indent="0" algn="l" rtl="0">
              <a:spcBef>
                <a:spcPts val="360"/>
              </a:spcBef>
              <a:spcAft>
                <a:spcPts val="0"/>
              </a:spcAft>
              <a:buSzPts val="2400"/>
              <a:buNone/>
            </a:pPr>
            <a:endParaRPr sz="2200"/>
          </a:p>
          <a:p>
            <a:pPr marL="0" lvl="0" indent="0" algn="l" rtl="0">
              <a:spcBef>
                <a:spcPts val="360"/>
              </a:spcBef>
              <a:spcAft>
                <a:spcPts val="0"/>
              </a:spcAft>
              <a:buSzPts val="2800"/>
              <a:buNone/>
            </a:pPr>
            <a:endParaRPr sz="22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93"/>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457200" lvl="0" indent="-406400" algn="l" rtl="0">
              <a:spcBef>
                <a:spcPts val="560"/>
              </a:spcBef>
              <a:spcAft>
                <a:spcPts val="0"/>
              </a:spcAft>
              <a:buSzPts val="2800"/>
              <a:buChar char="●"/>
            </a:pPr>
            <a:r>
              <a:rPr lang="en"/>
              <a:t>Mary Vardigan, Archivist Emerita, ICPSR</a:t>
            </a:r>
            <a:endParaRPr/>
          </a:p>
          <a:p>
            <a:pPr marL="457200" lvl="0" indent="-406400" algn="l" rtl="0">
              <a:spcBef>
                <a:spcPts val="0"/>
              </a:spcBef>
              <a:spcAft>
                <a:spcPts val="0"/>
              </a:spcAft>
              <a:buSzPts val="2800"/>
              <a:buChar char="●"/>
            </a:pPr>
            <a:r>
              <a:rPr lang="en"/>
              <a:t>Nancy McGovern, Director of Digital Preservation, MIT Libraries</a:t>
            </a:r>
            <a:endParaRPr/>
          </a:p>
          <a:p>
            <a:pPr marL="457200" lvl="0" indent="-406400" algn="l" rtl="0">
              <a:spcBef>
                <a:spcPts val="0"/>
              </a:spcBef>
              <a:spcAft>
                <a:spcPts val="0"/>
              </a:spcAft>
              <a:buSzPts val="2800"/>
              <a:buChar char="●"/>
            </a:pPr>
            <a:r>
              <a:rPr lang="en"/>
              <a:t>Margaret Hedstrom, UM School of Information</a:t>
            </a:r>
            <a:endParaRPr/>
          </a:p>
          <a:p>
            <a:pPr marL="457200" lvl="0" indent="-406400" algn="l" rtl="0">
              <a:spcBef>
                <a:spcPts val="0"/>
              </a:spcBef>
              <a:spcAft>
                <a:spcPts val="0"/>
              </a:spcAft>
              <a:buSzPts val="2800"/>
              <a:buChar char="●"/>
            </a:pPr>
            <a:r>
              <a:rPr lang="en"/>
              <a:t>Bryan Beecher, Former CNS Director</a:t>
            </a:r>
            <a:endParaRPr/>
          </a:p>
          <a:p>
            <a:pPr marL="914400" lvl="1" indent="-342900" algn="l" rtl="0">
              <a:spcBef>
                <a:spcPts val="0"/>
              </a:spcBef>
              <a:spcAft>
                <a:spcPts val="0"/>
              </a:spcAft>
              <a:buSzPts val="1800"/>
              <a:buChar char="○"/>
            </a:pPr>
            <a:r>
              <a:rPr lang="en" u="sng">
                <a:solidFill>
                  <a:schemeClr val="hlink"/>
                </a:solidFill>
                <a:hlinkClick r:id="rId3"/>
              </a:rPr>
              <a:t>http://techaticpsr.blogspot.com/search/label/trac</a:t>
            </a:r>
            <a:r>
              <a:rPr lang="en"/>
              <a:t> </a:t>
            </a:r>
            <a:endParaRPr/>
          </a:p>
        </p:txBody>
      </p:sp>
      <p:sp>
        <p:nvSpPr>
          <p:cNvPr id="536" name="Google Shape;536;p93"/>
          <p:cNvSpPr txBox="1">
            <a:spLocks noGrp="1"/>
          </p:cNvSpPr>
          <p:nvPr>
            <p:ph type="title"/>
          </p:nvPr>
        </p:nvSpPr>
        <p:spPr>
          <a:xfrm>
            <a:off x="457200" y="300959"/>
            <a:ext cx="8229600" cy="1185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t>Acknowledgements</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94"/>
          <p:cNvSpPr txBox="1">
            <a:spLocks noGrp="1"/>
          </p:cNvSpPr>
          <p:nvPr>
            <p:ph type="title"/>
          </p:nvPr>
        </p:nvSpPr>
        <p:spPr>
          <a:xfrm>
            <a:off x="403762" y="1619397"/>
            <a:ext cx="4700700" cy="1809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4000"/>
              <a:buFont typeface="Arial"/>
              <a:buNone/>
            </a:pPr>
            <a:r>
              <a:rPr lang="en"/>
              <a:t>Thank You!</a:t>
            </a:r>
            <a:endParaRPr/>
          </a:p>
        </p:txBody>
      </p:sp>
      <p:sp>
        <p:nvSpPr>
          <p:cNvPr id="542" name="Google Shape;542;p94"/>
          <p:cNvSpPr txBox="1">
            <a:spLocks noGrp="1"/>
          </p:cNvSpPr>
          <p:nvPr>
            <p:ph type="subTitle" idx="1"/>
          </p:nvPr>
        </p:nvSpPr>
        <p:spPr>
          <a:xfrm>
            <a:off x="403762" y="3787440"/>
            <a:ext cx="8283000" cy="2467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2400"/>
              <a:buNone/>
            </a:pPr>
            <a:r>
              <a:rPr lang="en"/>
              <a:t>lyle@umich.edu </a:t>
            </a:r>
            <a:endParaRPr/>
          </a:p>
          <a:p>
            <a:pPr marL="0" lvl="0" indent="0" algn="l" rtl="0">
              <a:spcBef>
                <a:spcPts val="0"/>
              </a:spcBef>
              <a:spcAft>
                <a:spcPts val="0"/>
              </a:spcAft>
              <a:buClr>
                <a:srgbClr val="000000"/>
              </a:buClr>
              <a:buSzPts val="2400"/>
              <a:buNone/>
            </a:pP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95"/>
          <p:cNvSpPr txBox="1">
            <a:spLocks noGrp="1"/>
          </p:cNvSpPr>
          <p:nvPr>
            <p:ph type="title"/>
          </p:nvPr>
        </p:nvSpPr>
        <p:spPr>
          <a:xfrm>
            <a:off x="457200" y="300959"/>
            <a:ext cx="8229600" cy="1185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
              <a:t>Extra slides...</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97"/>
          <p:cNvSpPr txBox="1"/>
          <p:nvPr/>
        </p:nvSpPr>
        <p:spPr>
          <a:xfrm>
            <a:off x="3288750" y="3028800"/>
            <a:ext cx="2566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https://vimeo.com/165416927</a:t>
            </a:r>
            <a:endParaRPr/>
          </a:p>
        </p:txBody>
      </p:sp>
      <p:sp>
        <p:nvSpPr>
          <p:cNvPr id="558" name="Google Shape;558;p97"/>
          <p:cNvSpPr txBox="1"/>
          <p:nvPr/>
        </p:nvSpPr>
        <p:spPr>
          <a:xfrm>
            <a:off x="1283100" y="1784728"/>
            <a:ext cx="6577800" cy="932100"/>
          </a:xfrm>
          <a:prstGeom prst="rect">
            <a:avLst/>
          </a:prstGeom>
          <a:noFill/>
          <a:ln>
            <a:noFill/>
          </a:ln>
        </p:spPr>
        <p:txBody>
          <a:bodyPr spcFirstLastPara="1" wrap="square" lIns="91425" tIns="91425" rIns="91425" bIns="91425" anchor="t" anchorCtr="0">
            <a:spAutoFit/>
          </a:bodyPr>
          <a:lstStyle/>
          <a:p>
            <a:pPr marL="0" lvl="0" indent="0" algn="l" rtl="0">
              <a:lnSpc>
                <a:spcPct val="111111"/>
              </a:lnSpc>
              <a:spcBef>
                <a:spcPts val="2400"/>
              </a:spcBef>
              <a:spcAft>
                <a:spcPts val="600"/>
              </a:spcAft>
              <a:buNone/>
            </a:pPr>
            <a:r>
              <a:rPr lang="en" sz="2300" dirty="0">
                <a:solidFill>
                  <a:srgbClr val="1A2E3B"/>
                </a:solidFill>
                <a:highlight>
                  <a:srgbClr val="FFFFFF"/>
                </a:highlight>
              </a:rPr>
              <a:t>Anthea Seles, TNA presents ‘OAIS: its limitations and (how) can they be fixed,’ 4th May 2016</a:t>
            </a:r>
            <a:endParaRPr sz="2300" dirty="0">
              <a:solidFill>
                <a:srgbClr val="1A2E3B"/>
              </a:solidFill>
              <a:highlight>
                <a:srgbClr val="FFFFFF"/>
              </a:high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pic>
        <p:nvPicPr>
          <p:cNvPr id="563" name="Google Shape;563;p98"/>
          <p:cNvPicPr preferRelativeResize="0"/>
          <p:nvPr/>
        </p:nvPicPr>
        <p:blipFill>
          <a:blip r:embed="rId3">
            <a:alphaModFix/>
          </a:blip>
          <a:stretch>
            <a:fillRect/>
          </a:stretch>
        </p:blipFill>
        <p:spPr>
          <a:xfrm>
            <a:off x="2247900" y="179875"/>
            <a:ext cx="4648200" cy="5505450"/>
          </a:xfrm>
          <a:prstGeom prst="rect">
            <a:avLst/>
          </a:prstGeom>
          <a:noFill/>
          <a:ln>
            <a:noFill/>
          </a:ln>
        </p:spPr>
      </p:pic>
      <p:sp>
        <p:nvSpPr>
          <p:cNvPr id="564" name="Google Shape;564;p98"/>
          <p:cNvSpPr txBox="1"/>
          <p:nvPr/>
        </p:nvSpPr>
        <p:spPr>
          <a:xfrm>
            <a:off x="156600" y="5685325"/>
            <a:ext cx="8987400" cy="780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chemeClr val="dk1"/>
                </a:solidFill>
                <a:latin typeface="Times"/>
                <a:ea typeface="Times"/>
                <a:cs typeface="Times"/>
                <a:sym typeface="Times"/>
              </a:rPr>
              <a:t>Bruce Ambacher, Society of American Archivists Trends in Archives Practice series, Module 8, “Becoming a Trusted Digital Repository”, page xvi</a:t>
            </a:r>
            <a:endParaRPr sz="1800">
              <a:solidFill>
                <a:schemeClr val="dk1"/>
              </a:solidFill>
              <a:latin typeface="Times"/>
              <a:ea typeface="Times"/>
              <a:cs typeface="Times"/>
              <a:sym typeface="Time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9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a:t>Example of CoreTrustSeal Evidence – R5</a:t>
            </a:r>
            <a:endParaRPr/>
          </a:p>
        </p:txBody>
      </p:sp>
      <p:sp>
        <p:nvSpPr>
          <p:cNvPr id="571" name="Google Shape;571;p99"/>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233363" lvl="0" indent="-177800" algn="l" rtl="0">
              <a:lnSpc>
                <a:spcPct val="100000"/>
              </a:lnSpc>
              <a:spcBef>
                <a:spcPts val="0"/>
              </a:spcBef>
              <a:spcAft>
                <a:spcPts val="0"/>
              </a:spcAft>
              <a:buSzPts val="2800"/>
              <a:buChar char="●"/>
            </a:pPr>
            <a:r>
              <a:rPr lang="en"/>
              <a:t>Guideline Text: R5. The repository has adequate funding and sufficient numbers of qualified staff managed through a clear system of governance to effectively carry out the mission</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100"/>
          <p:cNvSpPr txBox="1">
            <a:spLocks noGrp="1"/>
          </p:cNvSpPr>
          <p:nvPr>
            <p:ph type="title"/>
          </p:nvPr>
        </p:nvSpPr>
        <p:spPr>
          <a:xfrm>
            <a:off x="457200" y="76200"/>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a:t>Example of Evidence – R5</a:t>
            </a:r>
            <a:endParaRPr/>
          </a:p>
        </p:txBody>
      </p:sp>
      <p:sp>
        <p:nvSpPr>
          <p:cNvPr id="578" name="Google Shape;578;p100"/>
          <p:cNvSpPr txBox="1">
            <a:spLocks noGrp="1"/>
          </p:cNvSpPr>
          <p:nvPr>
            <p:ph type="body" idx="1"/>
          </p:nvPr>
        </p:nvSpPr>
        <p:spPr>
          <a:xfrm>
            <a:off x="457200" y="1066800"/>
            <a:ext cx="8229600" cy="4525963"/>
          </a:xfrm>
          <a:prstGeom prst="rect">
            <a:avLst/>
          </a:prstGeom>
          <a:noFill/>
          <a:ln>
            <a:noFill/>
          </a:ln>
        </p:spPr>
        <p:txBody>
          <a:bodyPr spcFirstLastPara="1" wrap="square" lIns="91425" tIns="91425" rIns="91425" bIns="91425" anchor="t" anchorCtr="0">
            <a:noAutofit/>
          </a:bodyPr>
          <a:lstStyle/>
          <a:p>
            <a:pPr marL="177800" lvl="0" indent="0" algn="l" rtl="0">
              <a:lnSpc>
                <a:spcPct val="100000"/>
              </a:lnSpc>
              <a:spcBef>
                <a:spcPts val="0"/>
              </a:spcBef>
              <a:spcAft>
                <a:spcPts val="0"/>
              </a:spcAft>
              <a:buSzPts val="2800"/>
              <a:buNone/>
            </a:pPr>
            <a:r>
              <a:rPr lang="en" i="1"/>
              <a:t>Guidance: </a:t>
            </a:r>
            <a:r>
              <a:rPr lang="en"/>
              <a:t>The range and depth of expertise of both the organization and its staff, including any relevant affiliations (e.g., national or international bodies), is appropriate to the mission.</a:t>
            </a:r>
            <a:endParaRPr/>
          </a:p>
          <a:p>
            <a:pPr marL="177800" lvl="0" indent="0" algn="l" rtl="0">
              <a:lnSpc>
                <a:spcPct val="100000"/>
              </a:lnSpc>
              <a:spcBef>
                <a:spcPts val="560"/>
              </a:spcBef>
              <a:spcAft>
                <a:spcPts val="0"/>
              </a:spcAft>
              <a:buSzPts val="2800"/>
              <a:buNone/>
            </a:pPr>
            <a:endParaRPr/>
          </a:p>
          <a:p>
            <a:pPr marL="177800" lvl="0" indent="0" algn="l" rtl="0">
              <a:lnSpc>
                <a:spcPct val="100000"/>
              </a:lnSpc>
              <a:spcBef>
                <a:spcPts val="560"/>
              </a:spcBef>
              <a:spcAft>
                <a:spcPts val="0"/>
              </a:spcAft>
              <a:buSzPts val="2800"/>
              <a:buNone/>
            </a:pPr>
            <a:endParaRPr/>
          </a:p>
          <a:p>
            <a:pPr marL="177800" lvl="0" indent="0" algn="l" rtl="0">
              <a:lnSpc>
                <a:spcPct val="100000"/>
              </a:lnSpc>
              <a:spcBef>
                <a:spcPts val="560"/>
              </a:spcBef>
              <a:spcAft>
                <a:spcPts val="0"/>
              </a:spcAft>
              <a:buSzPts val="2800"/>
              <a:buNone/>
            </a:pP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10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a:t>ICPSR Response: R5 </a:t>
            </a:r>
            <a:r>
              <a:rPr lang="en" sz="3200"/>
              <a:t>(one part)</a:t>
            </a:r>
            <a:endParaRPr sz="3200"/>
          </a:p>
        </p:txBody>
      </p:sp>
      <p:sp>
        <p:nvSpPr>
          <p:cNvPr id="584" name="Google Shape;584;p10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177800" lvl="0" indent="0" algn="l" rtl="0">
              <a:lnSpc>
                <a:spcPct val="100000"/>
              </a:lnSpc>
              <a:spcBef>
                <a:spcPts val="0"/>
              </a:spcBef>
              <a:spcAft>
                <a:spcPts val="0"/>
              </a:spcAft>
              <a:buSzPts val="1800"/>
              <a:buNone/>
            </a:pPr>
            <a:r>
              <a:rPr lang="en" sz="1800"/>
              <a:t>A 12-person Council whose members are elected by the ICPSR membership provides guidance and oversight to ICPSR. Members serve four-year terms, and six new members are elected every two years. The Council acts on administrative, budgetary, and organizational issues on behalf of all the members of ICPSR. [6]</a:t>
            </a:r>
            <a:endParaRPr/>
          </a:p>
          <a:p>
            <a:pPr marL="177800" lvl="0" indent="0" algn="l" rtl="0">
              <a:lnSpc>
                <a:spcPct val="100000"/>
              </a:lnSpc>
              <a:spcBef>
                <a:spcPts val="560"/>
              </a:spcBef>
              <a:spcAft>
                <a:spcPts val="0"/>
              </a:spcAft>
              <a:buSzPts val="1800"/>
              <a:buNone/>
            </a:pPr>
            <a:endParaRPr sz="1800"/>
          </a:p>
          <a:p>
            <a:pPr marL="177800" lvl="0" indent="0" algn="l" rtl="0">
              <a:lnSpc>
                <a:spcPct val="100000"/>
              </a:lnSpc>
              <a:spcBef>
                <a:spcPts val="560"/>
              </a:spcBef>
              <a:spcAft>
                <a:spcPts val="0"/>
              </a:spcAft>
              <a:buSzPts val="1800"/>
              <a:buNone/>
            </a:pPr>
            <a:r>
              <a:rPr lang="en" sz="1800"/>
              <a:t>ICPSR’s staff of over 100 perform a variety of functions to support ICPSR’s archival and training missions. The staff include data curators and managers, librarians, Web developers, communications specialists, user support specialists, administrative staff, and a small team of researchers, as well as software developers, programmers, system administrators, and desktop support specialists. Staff have expertise in digital archiving, data preservation, usability testing, Section 508 review for ADA Section 8 compliance, DOI registration, web traffic analytics, search engine optimization, storage and dissemination of sensitive data, restricted-use data agreements, and researcher credentialing. All staff are required to complete ongoing training related to data security and disclosure risk. [7]</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10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
              <a:t>ICPSR Response: R5 </a:t>
            </a:r>
            <a:r>
              <a:rPr lang="en" sz="3200"/>
              <a:t>(references)</a:t>
            </a:r>
            <a:endParaRPr/>
          </a:p>
        </p:txBody>
      </p:sp>
      <p:sp>
        <p:nvSpPr>
          <p:cNvPr id="590" name="Google Shape;590;p102"/>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p>
            <a:pPr marL="177800" lvl="0" indent="0" algn="l" rtl="0">
              <a:lnSpc>
                <a:spcPct val="100000"/>
              </a:lnSpc>
              <a:spcBef>
                <a:spcPts val="0"/>
              </a:spcBef>
              <a:spcAft>
                <a:spcPts val="0"/>
              </a:spcAft>
              <a:buSzPts val="1800"/>
              <a:buNone/>
            </a:pPr>
            <a:r>
              <a:rPr lang="en" sz="1800"/>
              <a:t>References:</a:t>
            </a:r>
            <a:endParaRPr/>
          </a:p>
          <a:p>
            <a:pPr marL="177800" lvl="0" indent="0" algn="l" rtl="0">
              <a:lnSpc>
                <a:spcPct val="100000"/>
              </a:lnSpc>
              <a:spcBef>
                <a:spcPts val="560"/>
              </a:spcBef>
              <a:spcAft>
                <a:spcPts val="0"/>
              </a:spcAft>
              <a:buSzPts val="1800"/>
              <a:buNone/>
            </a:pPr>
            <a:r>
              <a:rPr lang="en" sz="1800"/>
              <a:t>[1] ICPSR Web site, About the Organization: https://www.icpsr.umich.edu/icpsrweb/content/about/index.html (accessed 2018-10-04)</a:t>
            </a:r>
            <a:endParaRPr/>
          </a:p>
          <a:p>
            <a:pPr marL="177800" lvl="0" indent="0" algn="l" rtl="0">
              <a:lnSpc>
                <a:spcPct val="100000"/>
              </a:lnSpc>
              <a:spcBef>
                <a:spcPts val="560"/>
              </a:spcBef>
              <a:spcAft>
                <a:spcPts val="0"/>
              </a:spcAft>
              <a:buSzPts val="1800"/>
              <a:buNone/>
            </a:pPr>
            <a:r>
              <a:rPr lang="en" sz="1800"/>
              <a:t>[2] ICPSR 2016-2017 Annual Report, Financial Reports: https://www.icpsr.umich.edu/files/ICPSR/about/annualreport/2016-2017.pdf (accessed 2018-11-08)</a:t>
            </a:r>
            <a:endParaRPr/>
          </a:p>
          <a:p>
            <a:pPr marL="177800" lvl="0" indent="0" algn="l" rtl="0">
              <a:lnSpc>
                <a:spcPct val="100000"/>
              </a:lnSpc>
              <a:spcBef>
                <a:spcPts val="560"/>
              </a:spcBef>
              <a:spcAft>
                <a:spcPts val="0"/>
              </a:spcAft>
              <a:buSzPts val="1800"/>
              <a:buNone/>
            </a:pPr>
            <a:r>
              <a:rPr lang="en" sz="1800"/>
              <a:t>[3] ICPSR Web site, Thematic Data Collections: https://www.icpsr.umich.edu/icpsrweb/content/about/thematic-collections.html (accessed 2018-10-04)</a:t>
            </a:r>
            <a:endParaRPr/>
          </a:p>
          <a:p>
            <a:pPr marL="177800" lvl="0" indent="0" algn="l" rtl="0">
              <a:lnSpc>
                <a:spcPct val="100000"/>
              </a:lnSpc>
              <a:spcBef>
                <a:spcPts val="560"/>
              </a:spcBef>
              <a:spcAft>
                <a:spcPts val="0"/>
              </a:spcAft>
              <a:buSzPts val="1800"/>
              <a:buNone/>
            </a:pPr>
            <a:r>
              <a:rPr lang="en" sz="1800"/>
              <a:t>[4] ICPSR Web site, List of Member Institutions and Subscribers: https://www.icpsr.umich.edu/icpsrweb/membership/administration/institutions (accessed 2018-11-06)</a:t>
            </a:r>
            <a:endParaRPr/>
          </a:p>
          <a:p>
            <a:pPr marL="177800" lvl="0" indent="0" algn="l" rtl="0">
              <a:lnSpc>
                <a:spcPct val="100000"/>
              </a:lnSpc>
              <a:spcBef>
                <a:spcPts val="560"/>
              </a:spcBef>
              <a:spcAft>
                <a:spcPts val="0"/>
              </a:spcAft>
              <a:buSzPts val="1800"/>
              <a:buNone/>
            </a:pPr>
            <a:r>
              <a:rPr lang="en" sz="1800"/>
              <a:t>…</a:t>
            </a:r>
            <a:endParaRPr sz="18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27">
      <a:dk1>
        <a:srgbClr val="000000"/>
      </a:dk1>
      <a:lt1>
        <a:srgbClr val="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4913</Words>
  <Application>Microsoft Office PowerPoint</Application>
  <PresentationFormat>On-screen Show (4:3)</PresentationFormat>
  <Paragraphs>360</Paragraphs>
  <Slides>72</Slides>
  <Notes>72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72</vt:i4>
      </vt:variant>
    </vt:vector>
  </HeadingPairs>
  <TitlesOfParts>
    <vt:vector size="79" baseType="lpstr">
      <vt:lpstr>Arial</vt:lpstr>
      <vt:lpstr>Calibri</vt:lpstr>
      <vt:lpstr>Times</vt:lpstr>
      <vt:lpstr>Roboto</vt:lpstr>
      <vt:lpstr>Times New Roman</vt:lpstr>
      <vt:lpstr>Simple Light</vt:lpstr>
      <vt:lpstr>Office Theme</vt:lpstr>
      <vt:lpstr>Building and Maintaining a  Trusted Digital Repository </vt:lpstr>
      <vt:lpstr>PowerPoint Presentation</vt:lpstr>
      <vt:lpstr>PowerPoint Presentation</vt:lpstr>
      <vt:lpstr>PowerPoint Presentation</vt:lpstr>
      <vt:lpstr>PowerPoint Presentation</vt:lpstr>
      <vt:lpstr>Outcomes: Building and Maintaining a  Trusted Digital Repository </vt:lpstr>
      <vt:lpstr>What is a  “Trustworthy Repository”  (and why does it matter)?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Digital Preservation “Threats” include:</vt:lpstr>
      <vt:lpstr>PowerPoint Presentation</vt:lpstr>
      <vt:lpstr>PowerPoint Presentation</vt:lpstr>
      <vt:lpstr>PowerPoint Presentation</vt:lpstr>
      <vt:lpstr>PowerPoint Presentation</vt:lpstr>
      <vt:lpstr>PowerPoint Presentation</vt:lpstr>
      <vt:lpstr>PowerPoint Presentation</vt:lpstr>
      <vt:lpstr>How do you judge if a repository is “Trustworthy”?  Post your answer in the chat box.</vt:lpstr>
      <vt:lpstr>PowerPoint Presentation</vt:lpstr>
      <vt:lpstr>PowerPoint Presentation</vt:lpstr>
      <vt:lpstr>PowerPoint Presentation</vt:lpstr>
      <vt:lpstr>PowerPoint Presentation</vt:lpstr>
      <vt:lpstr>What are the standards used to build and assess a  Trusted Repository?   Where can you find them? </vt:lpstr>
      <vt:lpstr>PowerPoint Presentation</vt:lpstr>
      <vt:lpstr>OAIS Mandatory Responsibilities</vt:lpstr>
      <vt:lpstr>OAIS Mandatory Responsibilities</vt:lpstr>
      <vt:lpstr>OAIS Functional Model</vt:lpstr>
      <vt:lpstr>Ingest functions</vt:lpstr>
      <vt:lpstr>Example: “Receive Submission”</vt:lpstr>
      <vt:lpstr>PowerPoint Presentation</vt:lpstr>
      <vt:lpstr>PowerPoint Presentation</vt:lpstr>
      <vt:lpstr>PowerPoint Presentation</vt:lpstr>
      <vt:lpstr>PowerPoint Presentation</vt:lpstr>
      <vt:lpstr>Audit and Certification sections</vt:lpstr>
      <vt:lpstr>4.1.5 The repository shall have an ingest process which verifies each SIP for completeness and correctness.</vt:lpstr>
      <vt:lpstr>PowerPoint Presentation</vt:lpstr>
      <vt:lpstr>PowerPoint Presentation</vt:lpstr>
      <vt:lpstr>Using OAIS and ISO 16363 as references,  what more can ICPSR do to verify  each deposit (SIP) for  completeness and correctness?  Post your answer in the chat box.</vt:lpstr>
      <vt:lpstr>PowerPoint Presentation</vt:lpstr>
      <vt:lpstr>Benefits</vt:lpstr>
      <vt:lpstr>Benefits continued</vt:lpstr>
      <vt:lpstr>PowerPoint Presentation</vt:lpstr>
      <vt:lpstr>ICPSR Digital Preservation Policy Framework  </vt:lpstr>
      <vt:lpstr>ICPSR Assessment Experience</vt:lpstr>
      <vt:lpstr>CoreTrustSeal, 2018-2019</vt:lpstr>
      <vt:lpstr>CoreTrustSeal</vt:lpstr>
      <vt:lpstr>Requirements</vt:lpstr>
      <vt:lpstr>Organizational Infrastructure</vt:lpstr>
      <vt:lpstr>Organizational Infrastructure</vt:lpstr>
      <vt:lpstr>Digital Object Management</vt:lpstr>
      <vt:lpstr>Digital Object Management</vt:lpstr>
      <vt:lpstr>Technology</vt:lpstr>
      <vt:lpstr>PowerPoint Presentation</vt:lpstr>
      <vt:lpstr>Audit Findings</vt:lpstr>
      <vt:lpstr>What more can ICPSR do to better adhere to standards?  Post your answer in the chat box.</vt:lpstr>
      <vt:lpstr>What more can we do?</vt:lpstr>
      <vt:lpstr>Acknowledgements</vt:lpstr>
      <vt:lpstr>Thank You!</vt:lpstr>
      <vt:lpstr>Extra slides...</vt:lpstr>
      <vt:lpstr>PowerPoint Presentation</vt:lpstr>
      <vt:lpstr>PowerPoint Presentation</vt:lpstr>
      <vt:lpstr>Example of CoreTrustSeal Evidence – R5</vt:lpstr>
      <vt:lpstr>Example of Evidence – R5</vt:lpstr>
      <vt:lpstr>ICPSR Response: R5 (one part)</vt:lpstr>
      <vt:lpstr>ICPSR Response: R5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and Maintaining a  Trusted Digital Repository </dc:title>
  <cp:lastModifiedBy>Lyle, Jared</cp:lastModifiedBy>
  <cp:revision>1</cp:revision>
  <dcterms:modified xsi:type="dcterms:W3CDTF">2024-02-21T17:25:31Z</dcterms:modified>
</cp:coreProperties>
</file>