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6858000" cx="12192000"/>
  <p:notesSz cx="6858000" cy="9144000"/>
  <p:embeddedFontLst>
    <p:embeddedFont>
      <p:font typeface="Open Sans"/>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penSans-bold.fntdata"/><Relationship Id="rId50" Type="http://schemas.openxmlformats.org/officeDocument/2006/relationships/font" Target="fonts/OpenSans-regular.fntdata"/><Relationship Id="rId53" Type="http://schemas.openxmlformats.org/officeDocument/2006/relationships/font" Target="fonts/OpenSans-boldItalic.fntdata"/><Relationship Id="rId52" Type="http://schemas.openxmlformats.org/officeDocument/2006/relationships/font" Target="fonts/OpenSans-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Key Points:</a:t>
            </a:r>
            <a:endParaRPr/>
          </a:p>
          <a:p>
            <a:pPr indent="-171450" lvl="0" marL="171450" rtl="0" algn="l">
              <a:spcBef>
                <a:spcPts val="0"/>
              </a:spcBef>
              <a:spcAft>
                <a:spcPts val="0"/>
              </a:spcAft>
              <a:buClr>
                <a:schemeClr val="dk1"/>
              </a:buClr>
              <a:buSzPts val="1200"/>
              <a:buFont typeface="Arial"/>
              <a:buChar char="•"/>
            </a:pPr>
            <a:r>
              <a:rPr lang="en-US"/>
              <a:t>Active and engaged</a:t>
            </a:r>
            <a:endParaRPr/>
          </a:p>
          <a:p>
            <a:pPr indent="-171450" lvl="0" marL="171450" rtl="0" algn="l">
              <a:spcBef>
                <a:spcPts val="0"/>
              </a:spcBef>
              <a:spcAft>
                <a:spcPts val="0"/>
              </a:spcAft>
              <a:buClr>
                <a:schemeClr val="dk1"/>
              </a:buClr>
              <a:buSzPts val="1200"/>
              <a:buFont typeface="Arial"/>
              <a:buChar char="•"/>
            </a:pPr>
            <a:r>
              <a:rPr lang="en-US"/>
              <a:t>Sustainable (ongoing; no end point)</a:t>
            </a:r>
            <a:endParaRPr/>
          </a:p>
          <a:p>
            <a:pPr indent="-171450" lvl="0" marL="171450" rtl="0" algn="l">
              <a:spcBef>
                <a:spcPts val="0"/>
              </a:spcBef>
              <a:spcAft>
                <a:spcPts val="0"/>
              </a:spcAft>
              <a:buClr>
                <a:schemeClr val="dk1"/>
              </a:buClr>
              <a:buSzPts val="1200"/>
              <a:buFont typeface="Arial"/>
              <a:buChar char="•"/>
            </a:pPr>
            <a:r>
              <a:rPr lang="en-US"/>
              <a:t>Focused on access and use</a:t>
            </a:r>
            <a:endParaRPr/>
          </a:p>
          <a:p>
            <a:pPr indent="-171450" lvl="0" marL="171450" rtl="0" algn="l">
              <a:spcBef>
                <a:spcPts val="0"/>
              </a:spcBef>
              <a:spcAft>
                <a:spcPts val="0"/>
              </a:spcAft>
              <a:buClr>
                <a:schemeClr val="dk1"/>
              </a:buClr>
              <a:buSzPts val="1200"/>
              <a:buFont typeface="Arial"/>
              <a:buChar char="•"/>
            </a:pPr>
            <a:r>
              <a:rPr lang="en-US"/>
              <a:t>Content agnostic</a:t>
            </a:r>
            <a:endParaRPr/>
          </a:p>
          <a:p>
            <a:pPr indent="-171450" lvl="0" marL="171450" rtl="0" algn="l">
              <a:spcBef>
                <a:spcPts val="0"/>
              </a:spcBef>
              <a:spcAft>
                <a:spcPts val="0"/>
              </a:spcAft>
              <a:buClr>
                <a:schemeClr val="dk1"/>
              </a:buClr>
              <a:buSzPts val="1200"/>
              <a:buFont typeface="Arial"/>
              <a:buChar char="•"/>
            </a:pPr>
            <a:r>
              <a:rPr lang="en-US"/>
              <a:t>Implicit: need to scale, with ever-growing collections</a:t>
            </a:r>
            <a:endParaRPr/>
          </a:p>
          <a:p>
            <a:pPr indent="-95250" lvl="0" marL="171450" rtl="0" algn="l">
              <a:spcBef>
                <a:spcPts val="0"/>
              </a:spcBef>
              <a:spcAft>
                <a:spcPts val="0"/>
              </a:spcAft>
              <a:buClr>
                <a:schemeClr val="dk1"/>
              </a:buClr>
              <a:buSzPts val="1200"/>
              <a:buFont typeface="Arial"/>
              <a:buNone/>
            </a:pPr>
            <a:r>
              <a:t/>
            </a:r>
            <a:endParaRPr/>
          </a:p>
        </p:txBody>
      </p:sp>
      <p:sp>
        <p:nvSpPr>
          <p:cNvPr id="218" name="Google Shape;218;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US"/>
              <a:t>Organizational Infrastructure includes the policies, procedures, practices, people—the elements that any programmatic area needs to thrive, but specialized to address digital preservation requirements. It addresses this key development question:</a:t>
            </a:r>
            <a:endParaRPr/>
          </a:p>
          <a:p>
            <a:pPr indent="0" lvl="0" marL="0" rtl="0" algn="l">
              <a:spcBef>
                <a:spcPts val="0"/>
              </a:spcBef>
              <a:spcAft>
                <a:spcPts val="0"/>
              </a:spcAft>
              <a:buClr>
                <a:srgbClr val="000000"/>
              </a:buClr>
              <a:buSzPts val="1100"/>
              <a:buFont typeface="Arial"/>
              <a:buNone/>
            </a:pPr>
            <a:r>
              <a:t/>
            </a:r>
            <a:endParaRPr/>
          </a:p>
          <a:p>
            <a:pPr indent="0" lvl="0" marL="0" rtl="0" algn="l">
              <a:spcBef>
                <a:spcPts val="0"/>
              </a:spcBef>
              <a:spcAft>
                <a:spcPts val="0"/>
              </a:spcAft>
              <a:buClr>
                <a:srgbClr val="000000"/>
              </a:buClr>
              <a:buSzPts val="1100"/>
              <a:buFont typeface="Arial"/>
              <a:buNone/>
            </a:pPr>
            <a:r>
              <a:rPr lang="en-US"/>
              <a:t>What are the requirements and parameters for the organization's digital preservation program?</a:t>
            </a:r>
            <a:endParaRPr/>
          </a:p>
          <a:p>
            <a:pPr indent="0" lvl="0" marL="0" rtl="0" algn="l">
              <a:spcBef>
                <a:spcPts val="0"/>
              </a:spcBef>
              <a:spcAft>
                <a:spcPts val="0"/>
              </a:spcAft>
              <a:buClr>
                <a:srgbClr val="000000"/>
              </a:buClr>
              <a:buSzPts val="1100"/>
              <a:buFont typeface="Arial"/>
              <a:buNone/>
            </a:pPr>
            <a:r>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rgbClr val="000000"/>
              </a:buClr>
              <a:buSzPts val="1100"/>
              <a:buFont typeface="Arial"/>
              <a:buNone/>
            </a:pPr>
            <a:r>
              <a:rPr lang="en-US"/>
              <a:t>Technological Infrastructure consists of the requisite equipment, software, hardware, a secure environment, and skills to establish and maintain the digital preservation program. It anticipates and responds wisely to changing technology. It addresses this key development question:</a:t>
            </a:r>
            <a:endParaRPr/>
          </a:p>
          <a:p>
            <a:pPr indent="0" lvl="0" marL="0" rtl="0" algn="l">
              <a:spcBef>
                <a:spcPts val="0"/>
              </a:spcBef>
              <a:spcAft>
                <a:spcPts val="0"/>
              </a:spcAft>
              <a:buClr>
                <a:srgbClr val="000000"/>
              </a:buClr>
              <a:buSzPts val="1100"/>
              <a:buFont typeface="Arial"/>
              <a:buNone/>
            </a:pPr>
            <a:r>
              <a:t/>
            </a:r>
            <a:endParaRPr/>
          </a:p>
          <a:p>
            <a:pPr indent="0" lvl="0" marL="0" rtl="0" algn="l">
              <a:spcBef>
                <a:spcPts val="0"/>
              </a:spcBef>
              <a:spcAft>
                <a:spcPts val="0"/>
              </a:spcAft>
              <a:buClr>
                <a:srgbClr val="000000"/>
              </a:buClr>
              <a:buSzPts val="1100"/>
              <a:buFont typeface="Arial"/>
              <a:buNone/>
            </a:pPr>
            <a:r>
              <a:rPr lang="en-US"/>
              <a:t>How will the organization meet defined digital preservation requirements?</a:t>
            </a:r>
            <a:endParaRPr/>
          </a:p>
          <a:p>
            <a:pPr indent="0" lvl="0" marL="0" rtl="0" algn="l">
              <a:spcBef>
                <a:spcPts val="0"/>
              </a:spcBef>
              <a:spcAft>
                <a:spcPts val="0"/>
              </a:spcAft>
              <a:buClr>
                <a:srgbClr val="000000"/>
              </a:buClr>
              <a:buSzPts val="1100"/>
              <a:buFont typeface="Arial"/>
              <a:buNone/>
            </a:pPr>
            <a:r>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rgbClr val="000000"/>
              </a:buClr>
              <a:buSzPts val="1100"/>
              <a:buFont typeface="Arial"/>
              <a:buNone/>
            </a:pPr>
            <a:r>
              <a:rPr lang="en-US"/>
              <a:t>Resources Framework addresses the requisite startup, ongoing, and contingency funding to enable and sustain the digital preservation program. It addresses this key development question:</a:t>
            </a:r>
            <a:endParaRPr/>
          </a:p>
          <a:p>
            <a:pPr indent="0" lvl="0" marL="0" rtl="0" algn="l">
              <a:spcBef>
                <a:spcPts val="0"/>
              </a:spcBef>
              <a:spcAft>
                <a:spcPts val="0"/>
              </a:spcAft>
              <a:buClr>
                <a:srgbClr val="000000"/>
              </a:buClr>
              <a:buSzPts val="1100"/>
              <a:buFont typeface="Arial"/>
              <a:buNone/>
            </a:pPr>
            <a:r>
              <a:t/>
            </a:r>
            <a:endParaRPr/>
          </a:p>
          <a:p>
            <a:pPr indent="0" lvl="0" marL="0" rtl="0" algn="l">
              <a:spcBef>
                <a:spcPts val="0"/>
              </a:spcBef>
              <a:spcAft>
                <a:spcPts val="0"/>
              </a:spcAft>
              <a:buClr>
                <a:srgbClr val="000000"/>
              </a:buClr>
              <a:buSzPts val="1100"/>
              <a:buFont typeface="Arial"/>
              <a:buNone/>
            </a:pPr>
            <a:r>
              <a:rPr lang="en-US"/>
              <a:t>What resources will it take to develop and maintain the organization’s digital preservation program?</a:t>
            </a:r>
            <a:endParaRPr/>
          </a:p>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9:notes"/>
          <p:cNvSpPr txBox="1"/>
          <p:nvPr>
            <p:ph idx="12" type="sldNum"/>
          </p:nvPr>
        </p:nvSpPr>
        <p:spPr>
          <a:xfrm>
            <a:off x="3978275" y="8842375"/>
            <a:ext cx="3043237" cy="465138"/>
          </a:xfrm>
          <a:prstGeom prst="rect">
            <a:avLst/>
          </a:prstGeom>
          <a:noFill/>
          <a:ln>
            <a:noFill/>
          </a:ln>
        </p:spPr>
        <p:txBody>
          <a:bodyPr anchorCtr="0" anchor="b" bIns="46650" lIns="93300" spcFirstLastPara="1" rIns="93300" wrap="square" tIns="46650">
            <a:noAutofit/>
          </a:bodyPr>
          <a:lstStyle/>
          <a:p>
            <a:pPr indent="0" lvl="0" marL="0" marR="0" rtl="0" algn="r">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325" name="Google Shape;325;p29: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26" name="Google Shape;326;p29:notes"/>
          <p:cNvSpPr txBox="1"/>
          <p:nvPr>
            <p:ph idx="1" type="body"/>
          </p:nvPr>
        </p:nvSpPr>
        <p:spPr>
          <a:xfrm>
            <a:off x="701675" y="4421187"/>
            <a:ext cx="5619750" cy="4189411"/>
          </a:xfrm>
          <a:prstGeom prst="rect">
            <a:avLst/>
          </a:prstGeom>
          <a:noFill/>
          <a:ln>
            <a:noFill/>
          </a:ln>
        </p:spPr>
        <p:txBody>
          <a:bodyPr anchorCtr="0" anchor="t" bIns="46650" lIns="93300" spcFirstLastPara="1" rIns="93300" wrap="square" tIns="46650">
            <a:noAutofit/>
          </a:bodyPr>
          <a:lstStyle/>
          <a:p>
            <a:pPr indent="0" lvl="0" marL="0" marR="0" rtl="0" algn="l">
              <a:spcBef>
                <a:spcPts val="0"/>
              </a:spcBef>
              <a:spcAft>
                <a:spcPts val="0"/>
              </a:spcAft>
              <a:buClr>
                <a:schemeClr val="dk1"/>
              </a:buClr>
              <a:buSzPts val="300"/>
              <a:buFont typeface="Calibri"/>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0:notes"/>
          <p:cNvSpPr txBox="1"/>
          <p:nvPr>
            <p:ph idx="12" type="sldNum"/>
          </p:nvPr>
        </p:nvSpPr>
        <p:spPr>
          <a:xfrm>
            <a:off x="3978275" y="8842375"/>
            <a:ext cx="3043237" cy="465138"/>
          </a:xfrm>
          <a:prstGeom prst="rect">
            <a:avLst/>
          </a:prstGeom>
          <a:noFill/>
          <a:ln>
            <a:noFill/>
          </a:ln>
        </p:spPr>
        <p:txBody>
          <a:bodyPr anchorCtr="0" anchor="b" bIns="46650" lIns="93300" spcFirstLastPara="1" rIns="93300" wrap="square" tIns="46650">
            <a:noAutofit/>
          </a:bodyPr>
          <a:lstStyle/>
          <a:p>
            <a:pPr indent="0" lvl="0" marL="0" marR="0" rtl="0" algn="r">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333" name="Google Shape;333;p30: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34" name="Google Shape;334;p30:notes"/>
          <p:cNvSpPr txBox="1"/>
          <p:nvPr>
            <p:ph idx="1" type="body"/>
          </p:nvPr>
        </p:nvSpPr>
        <p:spPr>
          <a:xfrm>
            <a:off x="701675" y="4421187"/>
            <a:ext cx="5619750" cy="4189411"/>
          </a:xfrm>
          <a:prstGeom prst="rect">
            <a:avLst/>
          </a:prstGeom>
          <a:noFill/>
          <a:ln>
            <a:noFill/>
          </a:ln>
        </p:spPr>
        <p:txBody>
          <a:bodyPr anchorCtr="0" anchor="t" bIns="46650" lIns="93300" spcFirstLastPara="1" rIns="93300" wrap="square" tIns="46650">
            <a:noAutofit/>
          </a:bodyPr>
          <a:lstStyle/>
          <a:p>
            <a:pPr indent="0" lvl="0" marL="0" marR="0" rtl="0" algn="l">
              <a:spcBef>
                <a:spcPts val="0"/>
              </a:spcBef>
              <a:spcAft>
                <a:spcPts val="0"/>
              </a:spcAft>
              <a:buClr>
                <a:schemeClr val="dk1"/>
              </a:buClr>
              <a:buSzPts val="300"/>
              <a:buFont typeface="Calibri"/>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1" marL="914400" rtl="0" algn="l">
              <a:lnSpc>
                <a:spcPct val="115000"/>
              </a:lnSpc>
              <a:spcBef>
                <a:spcPts val="0"/>
              </a:spcBef>
              <a:spcAft>
                <a:spcPts val="0"/>
              </a:spcAft>
              <a:buClr>
                <a:schemeClr val="dk1"/>
              </a:buClr>
              <a:buSzPts val="1100"/>
              <a:buFont typeface="Calibri"/>
              <a:buChar char="○"/>
            </a:pPr>
            <a:r>
              <a:rPr lang="en-US"/>
              <a:t>Utility: preservation is for use.  </a:t>
            </a:r>
            <a:endParaRPr/>
          </a:p>
          <a:p>
            <a:pPr indent="-298450" lvl="2" marL="1371600" rtl="0" algn="l">
              <a:lnSpc>
                <a:spcPct val="115000"/>
              </a:lnSpc>
              <a:spcBef>
                <a:spcPts val="0"/>
              </a:spcBef>
              <a:spcAft>
                <a:spcPts val="0"/>
              </a:spcAft>
              <a:buClr>
                <a:schemeClr val="dk1"/>
              </a:buClr>
              <a:buSzPts val="1100"/>
              <a:buFont typeface="Calibri"/>
              <a:buChar char="■"/>
            </a:pPr>
            <a:r>
              <a:rPr lang="en-US"/>
              <a:t>If content is not used, should we keep it?</a:t>
            </a:r>
            <a:endParaRPr/>
          </a:p>
          <a:p>
            <a:pPr indent="-298450" lvl="2" marL="1371600" rtl="0" algn="l">
              <a:lnSpc>
                <a:spcPct val="115000"/>
              </a:lnSpc>
              <a:spcBef>
                <a:spcPts val="0"/>
              </a:spcBef>
              <a:spcAft>
                <a:spcPts val="0"/>
              </a:spcAft>
              <a:buClr>
                <a:schemeClr val="dk1"/>
              </a:buClr>
              <a:buSzPts val="1100"/>
              <a:buFont typeface="Calibri"/>
              <a:buChar char="■"/>
            </a:pPr>
            <a:r>
              <a:rPr lang="en-US"/>
              <a:t>If we can’t provide usable copies or support use, should we keep it?</a:t>
            </a:r>
            <a:endParaRPr/>
          </a:p>
          <a:p>
            <a:pPr indent="-298450" lvl="2" marL="1371600" rtl="0" algn="l">
              <a:lnSpc>
                <a:spcPct val="115000"/>
              </a:lnSpc>
              <a:spcBef>
                <a:spcPts val="0"/>
              </a:spcBef>
              <a:spcAft>
                <a:spcPts val="0"/>
              </a:spcAft>
              <a:buClr>
                <a:schemeClr val="dk1"/>
              </a:buClr>
              <a:buSzPts val="1100"/>
              <a:buFont typeface="Calibri"/>
              <a:buChar char="■"/>
            </a:pPr>
            <a:r>
              <a:rPr lang="en-US"/>
              <a:t>Accessibility...</a:t>
            </a:r>
            <a:endParaRPr/>
          </a:p>
          <a:p>
            <a:pPr indent="-298450" lvl="1" marL="914400" rtl="0" algn="l">
              <a:lnSpc>
                <a:spcPct val="115000"/>
              </a:lnSpc>
              <a:spcBef>
                <a:spcPts val="0"/>
              </a:spcBef>
              <a:spcAft>
                <a:spcPts val="0"/>
              </a:spcAft>
              <a:buClr>
                <a:schemeClr val="dk1"/>
              </a:buClr>
              <a:buSzPts val="1100"/>
              <a:buFont typeface="Calibri"/>
              <a:buChar char="○"/>
            </a:pPr>
            <a:r>
              <a:rPr lang="en-US"/>
              <a:t>Authenticity: the digital content is what it claims to be</a:t>
            </a:r>
            <a:endParaRPr/>
          </a:p>
          <a:p>
            <a:pPr indent="-298450" lvl="1" marL="914400" rtl="0" algn="l">
              <a:lnSpc>
                <a:spcPct val="115000"/>
              </a:lnSpc>
              <a:spcBef>
                <a:spcPts val="0"/>
              </a:spcBef>
              <a:spcAft>
                <a:spcPts val="0"/>
              </a:spcAft>
              <a:buClr>
                <a:schemeClr val="dk1"/>
              </a:buClr>
              <a:buSzPts val="1100"/>
              <a:buFont typeface="Calibri"/>
              <a:buChar char="○"/>
            </a:pPr>
            <a:r>
              <a:rPr lang="en-US"/>
              <a:t>Integrity: the digital content has not changed unexpectedly: it remains the same</a:t>
            </a:r>
            <a:endParaRPr/>
          </a:p>
          <a:p>
            <a:pPr indent="-298450" lvl="1" marL="914400" rtl="0" algn="l">
              <a:lnSpc>
                <a:spcPct val="115000"/>
              </a:lnSpc>
              <a:spcBef>
                <a:spcPts val="0"/>
              </a:spcBef>
              <a:spcAft>
                <a:spcPts val="0"/>
              </a:spcAft>
              <a:buClr>
                <a:schemeClr val="dk1"/>
              </a:buClr>
              <a:buSzPts val="1100"/>
              <a:buFont typeface="Calibri"/>
              <a:buChar char="○"/>
            </a:pPr>
            <a:r>
              <a:rPr lang="en-US"/>
              <a:t>Security</a:t>
            </a:r>
            <a:endParaRPr/>
          </a:p>
          <a:p>
            <a:pPr indent="-298450" lvl="2" marL="1371600" rtl="0" algn="l">
              <a:lnSpc>
                <a:spcPct val="115000"/>
              </a:lnSpc>
              <a:spcBef>
                <a:spcPts val="0"/>
              </a:spcBef>
              <a:spcAft>
                <a:spcPts val="0"/>
              </a:spcAft>
              <a:buClr>
                <a:schemeClr val="dk1"/>
              </a:buClr>
              <a:buSzPts val="1100"/>
              <a:buFont typeface="Calibri"/>
              <a:buChar char="■"/>
            </a:pPr>
            <a:r>
              <a:rPr lang="en-US"/>
              <a:t>Data is safe (backup/redundancy; disaster recovery; the bits remain the same)</a:t>
            </a:r>
            <a:endParaRPr/>
          </a:p>
          <a:p>
            <a:pPr indent="-298450" lvl="2" marL="1371600" rtl="0" algn="l">
              <a:lnSpc>
                <a:spcPct val="115000"/>
              </a:lnSpc>
              <a:spcBef>
                <a:spcPts val="0"/>
              </a:spcBef>
              <a:spcAft>
                <a:spcPts val="0"/>
              </a:spcAft>
              <a:buClr>
                <a:schemeClr val="dk1"/>
              </a:buClr>
              <a:buSzPts val="1100"/>
              <a:buFont typeface="Calibri"/>
              <a:buChar char="■"/>
            </a:pPr>
            <a:r>
              <a:rPr lang="en-US"/>
              <a:t>Users are safe (viruses/malware)</a:t>
            </a:r>
            <a:endParaRPr/>
          </a:p>
          <a:p>
            <a:pPr indent="-298450" lvl="2" marL="1371600" rtl="0" algn="l">
              <a:lnSpc>
                <a:spcPct val="115000"/>
              </a:lnSpc>
              <a:spcBef>
                <a:spcPts val="0"/>
              </a:spcBef>
              <a:spcAft>
                <a:spcPts val="0"/>
              </a:spcAft>
              <a:buClr>
                <a:schemeClr val="dk1"/>
              </a:buClr>
              <a:buSzPts val="1100"/>
              <a:buFont typeface="Calibri"/>
              <a:buChar char="■"/>
            </a:pPr>
            <a:r>
              <a:rPr lang="en-US"/>
              <a:t>Institution is safe (risk management related to rights, donor agreements, access requirements)</a:t>
            </a:r>
            <a:endParaRPr/>
          </a:p>
          <a:p>
            <a:pPr indent="0" lvl="0" marL="914400" rtl="0" algn="l">
              <a:lnSpc>
                <a:spcPct val="115000"/>
              </a:lnSpc>
              <a:spcBef>
                <a:spcPts val="0"/>
              </a:spcBef>
              <a:spcAft>
                <a:spcPts val="0"/>
              </a:spcAft>
              <a:buClr>
                <a:schemeClr val="dk1"/>
              </a:buClr>
              <a:buSzPts val="1200"/>
              <a:buFont typeface="Calibri"/>
              <a:buNone/>
            </a:pPr>
            <a:r>
              <a:t/>
            </a:r>
            <a:endParaRPr/>
          </a:p>
          <a:p>
            <a:pPr indent="-298450" lvl="1" marL="914400" rtl="0" algn="l">
              <a:lnSpc>
                <a:spcPct val="115000"/>
              </a:lnSpc>
              <a:spcBef>
                <a:spcPts val="0"/>
              </a:spcBef>
              <a:spcAft>
                <a:spcPts val="0"/>
              </a:spcAft>
              <a:buClr>
                <a:schemeClr val="dk1"/>
              </a:buClr>
              <a:buSzPts val="1100"/>
              <a:buFont typeface="Calibri"/>
              <a:buChar char="○"/>
            </a:pPr>
            <a:r>
              <a:rPr lang="en-US"/>
              <a:t>Sustainability</a:t>
            </a:r>
            <a:endParaRPr/>
          </a:p>
          <a:p>
            <a:pPr indent="-298450" lvl="2" marL="1371600" rtl="0" algn="l">
              <a:lnSpc>
                <a:spcPct val="115000"/>
              </a:lnSpc>
              <a:spcBef>
                <a:spcPts val="0"/>
              </a:spcBef>
              <a:spcAft>
                <a:spcPts val="0"/>
              </a:spcAft>
              <a:buClr>
                <a:schemeClr val="dk1"/>
              </a:buClr>
              <a:buSzPts val="1100"/>
              <a:buFont typeface="Calibri"/>
              <a:buChar char="■"/>
            </a:pPr>
            <a:r>
              <a:rPr lang="en-US"/>
              <a:t>The data is accessible and usable over time</a:t>
            </a:r>
            <a:endParaRPr/>
          </a:p>
          <a:p>
            <a:pPr indent="-298450" lvl="2" marL="1371600" rtl="0" algn="l">
              <a:lnSpc>
                <a:spcPct val="115000"/>
              </a:lnSpc>
              <a:spcBef>
                <a:spcPts val="0"/>
              </a:spcBef>
              <a:spcAft>
                <a:spcPts val="0"/>
              </a:spcAft>
              <a:buClr>
                <a:schemeClr val="dk1"/>
              </a:buClr>
              <a:buSzPts val="1100"/>
              <a:buFont typeface="Calibri"/>
              <a:buChar char="■"/>
            </a:pPr>
            <a:r>
              <a:rPr lang="en-US"/>
              <a:t>The institution has sufficient resources, staffing, and expertise to manage and provide access to data</a:t>
            </a:r>
            <a:endParaRPr/>
          </a:p>
          <a:p>
            <a:pPr indent="-298450" lvl="2" marL="1371600" rtl="0" algn="l">
              <a:lnSpc>
                <a:spcPct val="115000"/>
              </a:lnSpc>
              <a:spcBef>
                <a:spcPts val="0"/>
              </a:spcBef>
              <a:spcAft>
                <a:spcPts val="0"/>
              </a:spcAft>
              <a:buClr>
                <a:schemeClr val="dk1"/>
              </a:buClr>
              <a:buSzPts val="1100"/>
              <a:buFont typeface="Calibri"/>
              <a:buChar char="■"/>
            </a:pPr>
            <a:r>
              <a:rPr lang="en-US"/>
              <a:t>Community: (you go faster alone but farther together)</a:t>
            </a:r>
            <a:endParaRPr/>
          </a:p>
          <a:p>
            <a:pPr indent="-298450" lvl="3" marL="1828800" rtl="0" algn="l">
              <a:lnSpc>
                <a:spcPct val="115000"/>
              </a:lnSpc>
              <a:spcBef>
                <a:spcPts val="0"/>
              </a:spcBef>
              <a:spcAft>
                <a:spcPts val="0"/>
              </a:spcAft>
              <a:buClr>
                <a:schemeClr val="dk1"/>
              </a:buClr>
              <a:buSzPts val="1100"/>
              <a:buFont typeface="Calibri"/>
              <a:buChar char="●"/>
            </a:pPr>
            <a:r>
              <a:rPr lang="en-US"/>
              <a:t>Tools</a:t>
            </a:r>
            <a:endParaRPr/>
          </a:p>
          <a:p>
            <a:pPr indent="-298450" lvl="3" marL="1828800" rtl="0" algn="l">
              <a:lnSpc>
                <a:spcPct val="115000"/>
              </a:lnSpc>
              <a:spcBef>
                <a:spcPts val="0"/>
              </a:spcBef>
              <a:spcAft>
                <a:spcPts val="0"/>
              </a:spcAft>
              <a:buClr>
                <a:schemeClr val="dk1"/>
              </a:buClr>
              <a:buSzPts val="1100"/>
              <a:buFont typeface="Calibri"/>
              <a:buChar char="●"/>
            </a:pPr>
            <a:r>
              <a:rPr lang="en-US"/>
              <a:t>Standards (metadata, file formats)</a:t>
            </a:r>
            <a:endParaRPr/>
          </a:p>
          <a:p>
            <a:pPr indent="-298450" lvl="3" marL="1828800" rtl="0" algn="l">
              <a:lnSpc>
                <a:spcPct val="115000"/>
              </a:lnSpc>
              <a:spcBef>
                <a:spcPts val="0"/>
              </a:spcBef>
              <a:spcAft>
                <a:spcPts val="0"/>
              </a:spcAft>
              <a:buClr>
                <a:schemeClr val="dk1"/>
              </a:buClr>
              <a:buSzPts val="1100"/>
              <a:buFont typeface="Calibri"/>
              <a:buChar char="●"/>
            </a:pPr>
            <a:r>
              <a:rPr lang="en-US"/>
              <a:t>Best practices</a:t>
            </a:r>
            <a:endParaRPr/>
          </a:p>
          <a:p>
            <a:pPr indent="0" lvl="0" marL="0" rtl="0" algn="l">
              <a:lnSpc>
                <a:spcPct val="115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34:notes"/>
          <p:cNvSpPr txBox="1"/>
          <p:nvPr>
            <p:ph idx="1" type="body"/>
          </p:nvPr>
        </p:nvSpPr>
        <p:spPr>
          <a:xfrm>
            <a:off x="701675" y="4421187"/>
            <a:ext cx="5619750" cy="418941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65" name="Google Shape;365;p34: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6.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type="title">
  <p:cSld name="TITLE">
    <p:spTree>
      <p:nvGrpSpPr>
        <p:cNvPr id="17" name="Shape 17"/>
        <p:cNvGrpSpPr/>
        <p:nvPr/>
      </p:nvGrpSpPr>
      <p:grpSpPr>
        <a:xfrm>
          <a:off x="0" y="0"/>
          <a:ext cx="0" cy="0"/>
          <a:chOff x="0" y="0"/>
          <a:chExt cx="0" cy="0"/>
        </a:xfrm>
      </p:grpSpPr>
      <p:sp>
        <p:nvSpPr>
          <p:cNvPr id="18" name="Google Shape;18;p2"/>
          <p:cNvSpPr txBox="1"/>
          <p:nvPr>
            <p:ph idx="1" type="subTitle"/>
          </p:nvPr>
        </p:nvSpPr>
        <p:spPr>
          <a:xfrm>
            <a:off x="342060" y="3787443"/>
            <a:ext cx="11240341" cy="1646707"/>
          </a:xfrm>
          <a:prstGeom prst="rect">
            <a:avLst/>
          </a:prstGeom>
          <a:noFill/>
          <a:ln>
            <a:noFill/>
          </a:ln>
        </p:spPr>
        <p:txBody>
          <a:bodyPr anchorCtr="0" anchor="t" bIns="45700" lIns="91425" spcFirstLastPara="1" rIns="91425" wrap="square" tIns="45700">
            <a:normAutofit/>
          </a:bodyPr>
          <a:lstStyle>
            <a:lvl1pPr lvl="0" algn="l">
              <a:spcBef>
                <a:spcPts val="360"/>
              </a:spcBef>
              <a:spcAft>
                <a:spcPts val="0"/>
              </a:spcAft>
              <a:buClr>
                <a:srgbClr val="000000"/>
              </a:buClr>
              <a:buSzPts val="1800"/>
              <a:buNone/>
              <a:defRPr sz="1800">
                <a:solidFill>
                  <a:srgbClr val="000000"/>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270"/>
              </a:spcBef>
              <a:spcAft>
                <a:spcPts val="0"/>
              </a:spcAft>
              <a:buClr>
                <a:srgbClr val="888888"/>
              </a:buClr>
              <a:buSzPts val="1350"/>
              <a:buNone/>
              <a:defRPr>
                <a:solidFill>
                  <a:srgbClr val="888888"/>
                </a:solidFill>
              </a:defRPr>
            </a:lvl4pPr>
            <a:lvl5pPr lvl="4" algn="ctr">
              <a:spcBef>
                <a:spcPts val="270"/>
              </a:spcBef>
              <a:spcAft>
                <a:spcPts val="0"/>
              </a:spcAft>
              <a:buClr>
                <a:srgbClr val="888888"/>
              </a:buClr>
              <a:buSzPts val="135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p:txBody>
      </p:sp>
      <p:sp>
        <p:nvSpPr>
          <p:cNvPr id="19" name="Google Shape;19;p2"/>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1" name="Google Shape;21;p2"/>
          <p:cNvSpPr txBox="1"/>
          <p:nvPr>
            <p:ph type="ctrTitle"/>
          </p:nvPr>
        </p:nvSpPr>
        <p:spPr>
          <a:xfrm>
            <a:off x="400834" y="1508974"/>
            <a:ext cx="11240340" cy="2197837"/>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03D77"/>
              </a:buClr>
              <a:buSzPts val="3000"/>
              <a:buFont typeface="Arial"/>
              <a:buNone/>
              <a:defRPr b="1" sz="3000">
                <a:solidFill>
                  <a:srgbClr val="003D77"/>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icpsr-acronym-long.png" id="22" name="Google Shape;22;p2"/>
          <p:cNvPicPr preferRelativeResize="0"/>
          <p:nvPr/>
        </p:nvPicPr>
        <p:blipFill rotWithShape="1">
          <a:blip r:embed="rId2">
            <a:alphaModFix/>
          </a:blip>
          <a:srcRect b="0" l="0" r="0" t="0"/>
          <a:stretch/>
        </p:blipFill>
        <p:spPr>
          <a:xfrm>
            <a:off x="514612" y="6408607"/>
            <a:ext cx="2481872" cy="258735"/>
          </a:xfrm>
          <a:prstGeom prst="rect">
            <a:avLst/>
          </a:prstGeom>
          <a:noFill/>
          <a:ln>
            <a:noFill/>
          </a:ln>
        </p:spPr>
      </p:pic>
      <p:pic>
        <p:nvPicPr>
          <p:cNvPr descr="ICPSR_final-logo_rgb.jpg" id="23" name="Google Shape;23;p2"/>
          <p:cNvPicPr preferRelativeResize="0"/>
          <p:nvPr/>
        </p:nvPicPr>
        <p:blipFill rotWithShape="1">
          <a:blip r:embed="rId3">
            <a:alphaModFix/>
          </a:blip>
          <a:srcRect b="0" l="0" r="0" t="0"/>
          <a:stretch/>
        </p:blipFill>
        <p:spPr>
          <a:xfrm>
            <a:off x="538351" y="313162"/>
            <a:ext cx="3242228" cy="51445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type="obj">
  <p:cSld name="OBJECT">
    <p:spTree>
      <p:nvGrpSpPr>
        <p:cNvPr id="24" name="Shape 24"/>
        <p:cNvGrpSpPr/>
        <p:nvPr/>
      </p:nvGrpSpPr>
      <p:grpSpPr>
        <a:xfrm>
          <a:off x="0" y="0"/>
          <a:ext cx="0" cy="0"/>
          <a:chOff x="0" y="0"/>
          <a:chExt cx="0" cy="0"/>
        </a:xfrm>
      </p:grpSpPr>
      <p:sp>
        <p:nvSpPr>
          <p:cNvPr id="25" name="Google Shape;25;p3"/>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a:bodyPr>
          <a:lstStyle>
            <a:lvl1pPr indent="-228600" lvl="0" marL="457200" algn="l">
              <a:spcBef>
                <a:spcPts val="1200"/>
              </a:spcBef>
              <a:spcAft>
                <a:spcPts val="0"/>
              </a:spcAft>
              <a:buClr>
                <a:srgbClr val="000000"/>
              </a:buClr>
              <a:buSzPts val="2800"/>
              <a:buNone/>
              <a:defRPr sz="2800"/>
            </a:lvl1pPr>
            <a:lvl2pPr indent="-381000" lvl="1" marL="914400" algn="l">
              <a:spcBef>
                <a:spcPts val="1200"/>
              </a:spcBef>
              <a:spcAft>
                <a:spcPts val="0"/>
              </a:spcAft>
              <a:buClr>
                <a:srgbClr val="000000"/>
              </a:buClr>
              <a:buSzPts val="2400"/>
              <a:buChar char="•"/>
              <a:defRPr sz="2400"/>
            </a:lvl2pPr>
            <a:lvl3pPr indent="-355600" lvl="2" marL="1371600" algn="l">
              <a:spcBef>
                <a:spcPts val="400"/>
              </a:spcBef>
              <a:spcAft>
                <a:spcPts val="0"/>
              </a:spcAft>
              <a:buClr>
                <a:srgbClr val="000000"/>
              </a:buClr>
              <a:buSzPts val="2000"/>
              <a:buChar char="•"/>
              <a:defRPr sz="2000"/>
            </a:lvl3pPr>
            <a:lvl4pPr indent="-342900" lvl="3" marL="1828800" algn="l">
              <a:spcBef>
                <a:spcPts val="360"/>
              </a:spcBef>
              <a:spcAft>
                <a:spcPts val="0"/>
              </a:spcAft>
              <a:buClr>
                <a:srgbClr val="000000"/>
              </a:buClr>
              <a:buSzPts val="1800"/>
              <a:buChar char="•"/>
              <a:defRPr/>
            </a:lvl4pPr>
            <a:lvl5pPr indent="-342900" lvl="4" marL="2286000" algn="l">
              <a:spcBef>
                <a:spcPts val="360"/>
              </a:spcBef>
              <a:spcAft>
                <a:spcPts val="0"/>
              </a:spcAft>
              <a:buClr>
                <a:srgbClr val="000000"/>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6" name="Google Shape;26;p3"/>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8" name="Google Shape;28;p3"/>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003D77"/>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9" name="Shape 29"/>
        <p:cNvGrpSpPr/>
        <p:nvPr/>
      </p:nvGrpSpPr>
      <p:grpSpPr>
        <a:xfrm>
          <a:off x="0" y="0"/>
          <a:ext cx="0" cy="0"/>
          <a:chOff x="0" y="0"/>
          <a:chExt cx="0" cy="0"/>
        </a:xfrm>
      </p:grpSpPr>
      <p:sp>
        <p:nvSpPr>
          <p:cNvPr id="30" name="Google Shape;30;p4"/>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03D77"/>
              </a:buClr>
              <a:buSzPts val="1500"/>
              <a:buFont typeface="Arial"/>
              <a:buNone/>
              <a:defRPr b="1" sz="1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4"/>
          <p:cNvSpPr/>
          <p:nvPr>
            <p:ph idx="2" type="pic"/>
          </p:nvPr>
        </p:nvSpPr>
        <p:spPr>
          <a:xfrm>
            <a:off x="2389717" y="612775"/>
            <a:ext cx="7315200" cy="4114800"/>
          </a:xfrm>
          <a:prstGeom prst="rect">
            <a:avLst/>
          </a:prstGeom>
          <a:noFill/>
          <a:ln>
            <a:noFill/>
          </a:ln>
        </p:spPr>
      </p:sp>
      <p:sp>
        <p:nvSpPr>
          <p:cNvPr id="32" name="Google Shape;32;p4"/>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10"/>
              </a:spcBef>
              <a:spcAft>
                <a:spcPts val="0"/>
              </a:spcAft>
              <a:buClr>
                <a:srgbClr val="000000"/>
              </a:buClr>
              <a:buSzPts val="1050"/>
              <a:buNone/>
              <a:defRPr sz="1050"/>
            </a:lvl1pPr>
            <a:lvl2pPr indent="-228600" lvl="1" marL="914400" algn="l">
              <a:spcBef>
                <a:spcPts val="180"/>
              </a:spcBef>
              <a:spcAft>
                <a:spcPts val="0"/>
              </a:spcAft>
              <a:buClr>
                <a:srgbClr val="000000"/>
              </a:buClr>
              <a:buSzPts val="900"/>
              <a:buNone/>
              <a:defRPr sz="900"/>
            </a:lvl2pPr>
            <a:lvl3pPr indent="-228600" lvl="2" marL="1371600" algn="l">
              <a:spcBef>
                <a:spcPts val="150"/>
              </a:spcBef>
              <a:spcAft>
                <a:spcPts val="0"/>
              </a:spcAft>
              <a:buClr>
                <a:srgbClr val="000000"/>
              </a:buClr>
              <a:buSzPts val="750"/>
              <a:buNone/>
              <a:defRPr sz="750"/>
            </a:lvl3pPr>
            <a:lvl4pPr indent="-228600" lvl="3" marL="1828800" algn="l">
              <a:spcBef>
                <a:spcPts val="135"/>
              </a:spcBef>
              <a:spcAft>
                <a:spcPts val="0"/>
              </a:spcAft>
              <a:buClr>
                <a:srgbClr val="000000"/>
              </a:buClr>
              <a:buSzPts val="675"/>
              <a:buNone/>
              <a:defRPr sz="675"/>
            </a:lvl4pPr>
            <a:lvl5pPr indent="-228600" lvl="4" marL="2286000" algn="l">
              <a:spcBef>
                <a:spcPts val="135"/>
              </a:spcBef>
              <a:spcAft>
                <a:spcPts val="0"/>
              </a:spcAft>
              <a:buClr>
                <a:srgbClr val="000000"/>
              </a:buClr>
              <a:buSzPts val="675"/>
              <a:buNone/>
              <a:defRPr sz="675"/>
            </a:lvl5pPr>
            <a:lvl6pPr indent="-228600" lvl="5" marL="2743200" algn="l">
              <a:spcBef>
                <a:spcPts val="135"/>
              </a:spcBef>
              <a:spcAft>
                <a:spcPts val="0"/>
              </a:spcAft>
              <a:buClr>
                <a:schemeClr val="dk1"/>
              </a:buClr>
              <a:buSzPts val="675"/>
              <a:buNone/>
              <a:defRPr sz="675"/>
            </a:lvl6pPr>
            <a:lvl7pPr indent="-228600" lvl="6" marL="3200400" algn="l">
              <a:spcBef>
                <a:spcPts val="135"/>
              </a:spcBef>
              <a:spcAft>
                <a:spcPts val="0"/>
              </a:spcAft>
              <a:buClr>
                <a:schemeClr val="dk1"/>
              </a:buClr>
              <a:buSzPts val="675"/>
              <a:buNone/>
              <a:defRPr sz="675"/>
            </a:lvl7pPr>
            <a:lvl8pPr indent="-228600" lvl="7" marL="3657600" algn="l">
              <a:spcBef>
                <a:spcPts val="135"/>
              </a:spcBef>
              <a:spcAft>
                <a:spcPts val="0"/>
              </a:spcAft>
              <a:buClr>
                <a:schemeClr val="dk1"/>
              </a:buClr>
              <a:buSzPts val="675"/>
              <a:buNone/>
              <a:defRPr sz="675"/>
            </a:lvl8pPr>
            <a:lvl9pPr indent="-228600" lvl="8" marL="4114800" algn="l">
              <a:spcBef>
                <a:spcPts val="135"/>
              </a:spcBef>
              <a:spcAft>
                <a:spcPts val="0"/>
              </a:spcAft>
              <a:buClr>
                <a:schemeClr val="dk1"/>
              </a:buClr>
              <a:buSzPts val="675"/>
              <a:buNone/>
              <a:defRPr sz="675"/>
            </a:lvl9pPr>
          </a:lstStyle>
          <a:p/>
        </p:txBody>
      </p:sp>
      <p:sp>
        <p:nvSpPr>
          <p:cNvPr id="33" name="Google Shape;33;p4"/>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5" name="Shape 35"/>
        <p:cNvGrpSpPr/>
        <p:nvPr/>
      </p:nvGrpSpPr>
      <p:grpSpPr>
        <a:xfrm>
          <a:off x="0" y="0"/>
          <a:ext cx="0" cy="0"/>
          <a:chOff x="0" y="0"/>
          <a:chExt cx="0" cy="0"/>
        </a:xfrm>
      </p:grpSpPr>
      <p:sp>
        <p:nvSpPr>
          <p:cNvPr id="36" name="Google Shape;36;p5"/>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003D77"/>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5"/>
          <p:cNvSpPr txBox="1"/>
          <p:nvPr>
            <p:ph idx="1" type="body"/>
          </p:nvPr>
        </p:nvSpPr>
        <p:spPr>
          <a:xfrm>
            <a:off x="609600" y="1600203"/>
            <a:ext cx="5384800" cy="4525963"/>
          </a:xfrm>
          <a:prstGeom prst="rect">
            <a:avLst/>
          </a:prstGeom>
          <a:noFill/>
          <a:ln>
            <a:noFill/>
          </a:ln>
        </p:spPr>
        <p:txBody>
          <a:bodyPr anchorCtr="0" anchor="t" bIns="45700" lIns="91425" spcFirstLastPara="1" rIns="91425" wrap="square" tIns="45700">
            <a:normAutofit/>
          </a:bodyPr>
          <a:lstStyle>
            <a:lvl1pPr indent="-228600" lvl="0" marL="457200" algn="l">
              <a:spcBef>
                <a:spcPts val="1200"/>
              </a:spcBef>
              <a:spcAft>
                <a:spcPts val="0"/>
              </a:spcAft>
              <a:buClr>
                <a:srgbClr val="000000"/>
              </a:buClr>
              <a:buSzPts val="2800"/>
              <a:buNone/>
              <a:defRPr sz="2800"/>
            </a:lvl1pPr>
            <a:lvl2pPr indent="-381000" lvl="1" marL="914400" algn="l">
              <a:spcBef>
                <a:spcPts val="1200"/>
              </a:spcBef>
              <a:spcAft>
                <a:spcPts val="0"/>
              </a:spcAft>
              <a:buClr>
                <a:srgbClr val="000000"/>
              </a:buClr>
              <a:buSzPts val="2400"/>
              <a:buChar char="•"/>
              <a:defRPr sz="2400"/>
            </a:lvl2pPr>
            <a:lvl3pPr indent="-355600" lvl="2" marL="1371600" algn="l">
              <a:spcBef>
                <a:spcPts val="400"/>
              </a:spcBef>
              <a:spcAft>
                <a:spcPts val="0"/>
              </a:spcAft>
              <a:buClr>
                <a:srgbClr val="000000"/>
              </a:buClr>
              <a:buSzPts val="2000"/>
              <a:buChar char="•"/>
              <a:defRPr sz="2000"/>
            </a:lvl3pPr>
            <a:lvl4pPr indent="-314325" lvl="3" marL="1828800" algn="l">
              <a:spcBef>
                <a:spcPts val="270"/>
              </a:spcBef>
              <a:spcAft>
                <a:spcPts val="0"/>
              </a:spcAft>
              <a:buClr>
                <a:srgbClr val="000000"/>
              </a:buClr>
              <a:buSzPts val="1350"/>
              <a:buChar char="•"/>
              <a:defRPr sz="1350"/>
            </a:lvl4pPr>
            <a:lvl5pPr indent="-314325" lvl="4" marL="2286000" algn="l">
              <a:spcBef>
                <a:spcPts val="270"/>
              </a:spcBef>
              <a:spcAft>
                <a:spcPts val="0"/>
              </a:spcAft>
              <a:buClr>
                <a:srgbClr val="000000"/>
              </a:buClr>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38" name="Google Shape;38;p5"/>
          <p:cNvSpPr txBox="1"/>
          <p:nvPr>
            <p:ph idx="2" type="body"/>
          </p:nvPr>
        </p:nvSpPr>
        <p:spPr>
          <a:xfrm>
            <a:off x="6197600" y="1600203"/>
            <a:ext cx="5384800" cy="4525963"/>
          </a:xfrm>
          <a:prstGeom prst="rect">
            <a:avLst/>
          </a:prstGeom>
          <a:noFill/>
          <a:ln>
            <a:noFill/>
          </a:ln>
        </p:spPr>
        <p:txBody>
          <a:bodyPr anchorCtr="0" anchor="t" bIns="45700" lIns="91425" spcFirstLastPara="1" rIns="91425" wrap="square" tIns="45700">
            <a:normAutofit/>
          </a:bodyPr>
          <a:lstStyle>
            <a:lvl1pPr indent="-228600" lvl="0" marL="457200" algn="l">
              <a:spcBef>
                <a:spcPts val="1200"/>
              </a:spcBef>
              <a:spcAft>
                <a:spcPts val="0"/>
              </a:spcAft>
              <a:buClr>
                <a:srgbClr val="000000"/>
              </a:buClr>
              <a:buSzPts val="2800"/>
              <a:buNone/>
              <a:defRPr sz="2800"/>
            </a:lvl1pPr>
            <a:lvl2pPr indent="-381000" lvl="1" marL="914400" algn="l">
              <a:spcBef>
                <a:spcPts val="1200"/>
              </a:spcBef>
              <a:spcAft>
                <a:spcPts val="0"/>
              </a:spcAft>
              <a:buClr>
                <a:srgbClr val="000000"/>
              </a:buClr>
              <a:buSzPts val="2400"/>
              <a:buChar char="•"/>
              <a:defRPr sz="2400"/>
            </a:lvl2pPr>
            <a:lvl3pPr indent="-355600" lvl="2" marL="1371600" algn="l">
              <a:spcBef>
                <a:spcPts val="400"/>
              </a:spcBef>
              <a:spcAft>
                <a:spcPts val="0"/>
              </a:spcAft>
              <a:buClr>
                <a:srgbClr val="000000"/>
              </a:buClr>
              <a:buSzPts val="2000"/>
              <a:buChar char="•"/>
              <a:defRPr sz="2000"/>
            </a:lvl3pPr>
            <a:lvl4pPr indent="-314325" lvl="3" marL="1828800" algn="l">
              <a:spcBef>
                <a:spcPts val="270"/>
              </a:spcBef>
              <a:spcAft>
                <a:spcPts val="0"/>
              </a:spcAft>
              <a:buClr>
                <a:srgbClr val="000000"/>
              </a:buClr>
              <a:buSzPts val="1350"/>
              <a:buChar char="•"/>
              <a:defRPr sz="1350"/>
            </a:lvl4pPr>
            <a:lvl5pPr indent="-314325" lvl="4" marL="2286000" algn="l">
              <a:spcBef>
                <a:spcPts val="270"/>
              </a:spcBef>
              <a:spcAft>
                <a:spcPts val="0"/>
              </a:spcAft>
              <a:buClr>
                <a:srgbClr val="000000"/>
              </a:buClr>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39" name="Google Shape;39;p5"/>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1" name="Shape 41"/>
        <p:cNvGrpSpPr/>
        <p:nvPr/>
      </p:nvGrpSpPr>
      <p:grpSpPr>
        <a:xfrm>
          <a:off x="0" y="0"/>
          <a:ext cx="0" cy="0"/>
          <a:chOff x="0" y="0"/>
          <a:chExt cx="0" cy="0"/>
        </a:xfrm>
      </p:grpSpPr>
      <p:sp>
        <p:nvSpPr>
          <p:cNvPr id="42" name="Google Shape;42;p6"/>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4" name="Shape 44"/>
        <p:cNvGrpSpPr/>
        <p:nvPr/>
      </p:nvGrpSpPr>
      <p:grpSpPr>
        <a:xfrm>
          <a:off x="0" y="0"/>
          <a:ext cx="0" cy="0"/>
          <a:chOff x="0" y="0"/>
          <a:chExt cx="0" cy="0"/>
        </a:xfrm>
      </p:grpSpPr>
      <p:pic>
        <p:nvPicPr>
          <p:cNvPr id="45" name="Google Shape;45;p7"/>
          <p:cNvPicPr preferRelativeResize="0"/>
          <p:nvPr/>
        </p:nvPicPr>
        <p:blipFill rotWithShape="1">
          <a:blip r:embed="rId2">
            <a:alphaModFix/>
          </a:blip>
          <a:srcRect b="3125" l="0" r="0" t="3125"/>
          <a:stretch/>
        </p:blipFill>
        <p:spPr>
          <a:xfrm>
            <a:off x="0" y="-56367"/>
            <a:ext cx="12292208" cy="6914367"/>
          </a:xfrm>
          <a:prstGeom prst="rect">
            <a:avLst/>
          </a:prstGeom>
          <a:noFill/>
          <a:ln>
            <a:noFill/>
          </a:ln>
        </p:spPr>
      </p:pic>
      <p:sp>
        <p:nvSpPr>
          <p:cNvPr id="46" name="Google Shape;46;p7"/>
          <p:cNvSpPr txBox="1"/>
          <p:nvPr>
            <p:ph type="title"/>
          </p:nvPr>
        </p:nvSpPr>
        <p:spPr>
          <a:xfrm>
            <a:off x="538349" y="1619400"/>
            <a:ext cx="6267459" cy="1809603"/>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Arial"/>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1" type="ftr"/>
          </p:nvPr>
        </p:nvSpPr>
        <p:spPr>
          <a:xfrm>
            <a:off x="538352" y="6356353"/>
            <a:ext cx="74880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49" name="Google Shape;49;p7"/>
          <p:cNvPicPr preferRelativeResize="0"/>
          <p:nvPr/>
        </p:nvPicPr>
        <p:blipFill rotWithShape="1">
          <a:blip r:embed="rId3">
            <a:alphaModFix/>
          </a:blip>
          <a:srcRect b="0" l="0" r="0" t="0"/>
          <a:stretch/>
        </p:blipFill>
        <p:spPr>
          <a:xfrm>
            <a:off x="640785" y="280067"/>
            <a:ext cx="2774904" cy="380889"/>
          </a:xfrm>
          <a:prstGeom prst="rect">
            <a:avLst/>
          </a:prstGeom>
          <a:noFill/>
          <a:ln>
            <a:noFill/>
          </a:ln>
          <a:effectLst>
            <a:outerShdw blurRad="50800" rotWithShape="0" algn="tl" dir="2700000" dist="38100">
              <a:srgbClr val="000000">
                <a:alpha val="40000"/>
              </a:srgbClr>
            </a:outerShdw>
          </a:effectLst>
        </p:spPr>
      </p:pic>
      <p:pic>
        <p:nvPicPr>
          <p:cNvPr id="50" name="Google Shape;50;p7"/>
          <p:cNvPicPr preferRelativeResize="0"/>
          <p:nvPr/>
        </p:nvPicPr>
        <p:blipFill rotWithShape="1">
          <a:blip r:embed="rId4">
            <a:alphaModFix/>
          </a:blip>
          <a:srcRect b="0" l="0" r="67906" t="12700"/>
          <a:stretch/>
        </p:blipFill>
        <p:spPr>
          <a:xfrm>
            <a:off x="9157919" y="2929858"/>
            <a:ext cx="1387967" cy="1316477"/>
          </a:xfrm>
          <a:prstGeom prst="rect">
            <a:avLst/>
          </a:prstGeom>
          <a:noFill/>
          <a:ln>
            <a:noFill/>
          </a:ln>
          <a:effectLst>
            <a:outerShdw blurRad="50800" rotWithShape="0" algn="t" dir="5400000" dist="38100">
              <a:srgbClr val="000000">
                <a:alpha val="40000"/>
              </a:srgbClr>
            </a:outerShdw>
          </a:effectLst>
        </p:spPr>
      </p:pic>
      <p:sp>
        <p:nvSpPr>
          <p:cNvPr id="51" name="Google Shape;51;p7"/>
          <p:cNvSpPr txBox="1"/>
          <p:nvPr>
            <p:ph idx="1" type="subTitle"/>
          </p:nvPr>
        </p:nvSpPr>
        <p:spPr>
          <a:xfrm>
            <a:off x="538349" y="3787443"/>
            <a:ext cx="11044051" cy="2467311"/>
          </a:xfrm>
          <a:prstGeom prst="rect">
            <a:avLst/>
          </a:prstGeom>
          <a:noFill/>
          <a:ln>
            <a:noFill/>
          </a:ln>
        </p:spPr>
        <p:txBody>
          <a:bodyPr anchorCtr="0" anchor="t" bIns="45700" lIns="91425" spcFirstLastPara="1" rIns="91425" wrap="square" tIns="45700">
            <a:normAutofit/>
          </a:bodyPr>
          <a:lstStyle>
            <a:lvl1pPr lvl="0" algn="l">
              <a:spcBef>
                <a:spcPts val="360"/>
              </a:spcBef>
              <a:spcAft>
                <a:spcPts val="0"/>
              </a:spcAft>
              <a:buClr>
                <a:srgbClr val="000000"/>
              </a:buClr>
              <a:buSzPts val="1800"/>
              <a:buNone/>
              <a:defRPr sz="1800">
                <a:solidFill>
                  <a:srgbClr val="000000"/>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270"/>
              </a:spcBef>
              <a:spcAft>
                <a:spcPts val="0"/>
              </a:spcAft>
              <a:buClr>
                <a:srgbClr val="888888"/>
              </a:buClr>
              <a:buSzPts val="1350"/>
              <a:buNone/>
              <a:defRPr>
                <a:solidFill>
                  <a:srgbClr val="888888"/>
                </a:solidFill>
              </a:defRPr>
            </a:lvl4pPr>
            <a:lvl5pPr lvl="4" algn="ctr">
              <a:spcBef>
                <a:spcPts val="270"/>
              </a:spcBef>
              <a:spcAft>
                <a:spcPts val="0"/>
              </a:spcAft>
              <a:buClr>
                <a:srgbClr val="888888"/>
              </a:buClr>
              <a:buSzPts val="135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2" name="Shape 52"/>
        <p:cNvGrpSpPr/>
        <p:nvPr/>
      </p:nvGrpSpPr>
      <p:grpSpPr>
        <a:xfrm>
          <a:off x="0" y="0"/>
          <a:ext cx="0" cy="0"/>
          <a:chOff x="0" y="0"/>
          <a:chExt cx="0" cy="0"/>
        </a:xfrm>
      </p:grpSpPr>
      <p:sp>
        <p:nvSpPr>
          <p:cNvPr id="53" name="Google Shape;53;p8"/>
          <p:cNvSpPr txBox="1"/>
          <p:nvPr>
            <p:ph type="title"/>
          </p:nvPr>
        </p:nvSpPr>
        <p:spPr>
          <a:xfrm>
            <a:off x="963084" y="4406903"/>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003D77"/>
              </a:buClr>
              <a:buSzPts val="3000"/>
              <a:buFont typeface="Arial"/>
              <a:buNone/>
              <a:defRPr b="1" sz="3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8"/>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300"/>
              </a:spcBef>
              <a:spcAft>
                <a:spcPts val="0"/>
              </a:spcAft>
              <a:buClr>
                <a:srgbClr val="000000"/>
              </a:buClr>
              <a:buSzPts val="1500"/>
              <a:buNone/>
              <a:defRPr sz="1500">
                <a:solidFill>
                  <a:srgbClr val="000000"/>
                </a:solidFill>
              </a:defRPr>
            </a:lvl1pPr>
            <a:lvl2pPr indent="-228600" lvl="1" marL="914400" algn="l">
              <a:spcBef>
                <a:spcPts val="270"/>
              </a:spcBef>
              <a:spcAft>
                <a:spcPts val="0"/>
              </a:spcAft>
              <a:buClr>
                <a:srgbClr val="888888"/>
              </a:buClr>
              <a:buSzPts val="1350"/>
              <a:buNone/>
              <a:defRPr sz="1350">
                <a:solidFill>
                  <a:srgbClr val="888888"/>
                </a:solidFill>
              </a:defRPr>
            </a:lvl2pPr>
            <a:lvl3pPr indent="-228600" lvl="2" marL="1371600" algn="l">
              <a:spcBef>
                <a:spcPts val="240"/>
              </a:spcBef>
              <a:spcAft>
                <a:spcPts val="0"/>
              </a:spcAft>
              <a:buClr>
                <a:srgbClr val="888888"/>
              </a:buClr>
              <a:buSzPts val="1200"/>
              <a:buNone/>
              <a:defRPr sz="1200">
                <a:solidFill>
                  <a:srgbClr val="888888"/>
                </a:solidFill>
              </a:defRPr>
            </a:lvl3pPr>
            <a:lvl4pPr indent="-228600" lvl="3" marL="1828800" algn="l">
              <a:spcBef>
                <a:spcPts val="210"/>
              </a:spcBef>
              <a:spcAft>
                <a:spcPts val="0"/>
              </a:spcAft>
              <a:buClr>
                <a:srgbClr val="888888"/>
              </a:buClr>
              <a:buSzPts val="1050"/>
              <a:buNone/>
              <a:defRPr sz="1050">
                <a:solidFill>
                  <a:srgbClr val="888888"/>
                </a:solidFill>
              </a:defRPr>
            </a:lvl4pPr>
            <a:lvl5pPr indent="-228600" lvl="4" marL="2286000" algn="l">
              <a:spcBef>
                <a:spcPts val="210"/>
              </a:spcBef>
              <a:spcAft>
                <a:spcPts val="0"/>
              </a:spcAft>
              <a:buClr>
                <a:srgbClr val="888888"/>
              </a:buClr>
              <a:buSzPts val="1050"/>
              <a:buNone/>
              <a:defRPr sz="1050">
                <a:solidFill>
                  <a:srgbClr val="888888"/>
                </a:solidFill>
              </a:defRPr>
            </a:lvl5pPr>
            <a:lvl6pPr indent="-228600" lvl="5" marL="2743200" algn="l">
              <a:spcBef>
                <a:spcPts val="210"/>
              </a:spcBef>
              <a:spcAft>
                <a:spcPts val="0"/>
              </a:spcAft>
              <a:buClr>
                <a:srgbClr val="888888"/>
              </a:buClr>
              <a:buSzPts val="1050"/>
              <a:buNone/>
              <a:defRPr sz="1050">
                <a:solidFill>
                  <a:srgbClr val="888888"/>
                </a:solidFill>
              </a:defRPr>
            </a:lvl6pPr>
            <a:lvl7pPr indent="-228600" lvl="6" marL="3200400" algn="l">
              <a:spcBef>
                <a:spcPts val="210"/>
              </a:spcBef>
              <a:spcAft>
                <a:spcPts val="0"/>
              </a:spcAft>
              <a:buClr>
                <a:srgbClr val="888888"/>
              </a:buClr>
              <a:buSzPts val="1050"/>
              <a:buNone/>
              <a:defRPr sz="1050">
                <a:solidFill>
                  <a:srgbClr val="888888"/>
                </a:solidFill>
              </a:defRPr>
            </a:lvl7pPr>
            <a:lvl8pPr indent="-228600" lvl="7" marL="3657600" algn="l">
              <a:spcBef>
                <a:spcPts val="210"/>
              </a:spcBef>
              <a:spcAft>
                <a:spcPts val="0"/>
              </a:spcAft>
              <a:buClr>
                <a:srgbClr val="888888"/>
              </a:buClr>
              <a:buSzPts val="1050"/>
              <a:buNone/>
              <a:defRPr sz="1050">
                <a:solidFill>
                  <a:srgbClr val="888888"/>
                </a:solidFill>
              </a:defRPr>
            </a:lvl8pPr>
            <a:lvl9pPr indent="-228600" lvl="8" marL="4114800" algn="l">
              <a:spcBef>
                <a:spcPts val="210"/>
              </a:spcBef>
              <a:spcAft>
                <a:spcPts val="0"/>
              </a:spcAft>
              <a:buClr>
                <a:srgbClr val="888888"/>
              </a:buClr>
              <a:buSzPts val="1050"/>
              <a:buNone/>
              <a:defRPr sz="1050">
                <a:solidFill>
                  <a:srgbClr val="888888"/>
                </a:solidFill>
              </a:defRPr>
            </a:lvl9pPr>
          </a:lstStyle>
          <a:p/>
        </p:txBody>
      </p:sp>
      <p:sp>
        <p:nvSpPr>
          <p:cNvPr id="55" name="Google Shape;55;p8"/>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7" name="Shape 57"/>
        <p:cNvGrpSpPr/>
        <p:nvPr/>
      </p:nvGrpSpPr>
      <p:grpSpPr>
        <a:xfrm>
          <a:off x="0" y="0"/>
          <a:ext cx="0" cy="0"/>
          <a:chOff x="0" y="0"/>
          <a:chExt cx="0" cy="0"/>
        </a:xfrm>
      </p:grpSpPr>
      <p:sp>
        <p:nvSpPr>
          <p:cNvPr id="58" name="Google Shape;58;p9"/>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003D77"/>
              </a:buClr>
              <a:buSzPts val="40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9"/>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360"/>
              </a:spcBef>
              <a:spcAft>
                <a:spcPts val="0"/>
              </a:spcAft>
              <a:buClr>
                <a:srgbClr val="000000"/>
              </a:buClr>
              <a:buSzPts val="1800"/>
              <a:buNone/>
              <a:defRPr b="1" sz="1800"/>
            </a:lvl1pPr>
            <a:lvl2pPr indent="-228600" lvl="1" marL="914400" algn="l">
              <a:spcBef>
                <a:spcPts val="300"/>
              </a:spcBef>
              <a:spcAft>
                <a:spcPts val="0"/>
              </a:spcAft>
              <a:buClr>
                <a:srgbClr val="000000"/>
              </a:buClr>
              <a:buSzPts val="1500"/>
              <a:buNone/>
              <a:defRPr b="1" sz="1500"/>
            </a:lvl2pPr>
            <a:lvl3pPr indent="-228600" lvl="2" marL="1371600" algn="l">
              <a:spcBef>
                <a:spcPts val="270"/>
              </a:spcBef>
              <a:spcAft>
                <a:spcPts val="0"/>
              </a:spcAft>
              <a:buClr>
                <a:srgbClr val="000000"/>
              </a:buClr>
              <a:buSzPts val="1350"/>
              <a:buNone/>
              <a:defRPr b="1" sz="1350"/>
            </a:lvl3pPr>
            <a:lvl4pPr indent="-228600" lvl="3" marL="1828800" algn="l">
              <a:spcBef>
                <a:spcPts val="240"/>
              </a:spcBef>
              <a:spcAft>
                <a:spcPts val="0"/>
              </a:spcAft>
              <a:buClr>
                <a:srgbClr val="000000"/>
              </a:buClr>
              <a:buSzPts val="1200"/>
              <a:buNone/>
              <a:defRPr b="1" sz="1200"/>
            </a:lvl4pPr>
            <a:lvl5pPr indent="-228600" lvl="4" marL="2286000" algn="l">
              <a:spcBef>
                <a:spcPts val="240"/>
              </a:spcBef>
              <a:spcAft>
                <a:spcPts val="0"/>
              </a:spcAft>
              <a:buClr>
                <a:srgbClr val="000000"/>
              </a:buClr>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60" name="Google Shape;60;p9"/>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000000"/>
              </a:buClr>
              <a:buSzPts val="1800"/>
              <a:buNone/>
              <a:defRPr sz="1800"/>
            </a:lvl1pPr>
            <a:lvl2pPr indent="-323850" lvl="1" marL="914400" algn="l">
              <a:spcBef>
                <a:spcPts val="300"/>
              </a:spcBef>
              <a:spcAft>
                <a:spcPts val="0"/>
              </a:spcAft>
              <a:buClr>
                <a:srgbClr val="000000"/>
              </a:buClr>
              <a:buSzPts val="1500"/>
              <a:buChar char="•"/>
              <a:defRPr sz="1500"/>
            </a:lvl2pPr>
            <a:lvl3pPr indent="-314325" lvl="2" marL="1371600" algn="l">
              <a:spcBef>
                <a:spcPts val="270"/>
              </a:spcBef>
              <a:spcAft>
                <a:spcPts val="0"/>
              </a:spcAft>
              <a:buClr>
                <a:srgbClr val="000000"/>
              </a:buClr>
              <a:buSzPts val="1350"/>
              <a:buChar char="•"/>
              <a:defRPr sz="1350"/>
            </a:lvl3pPr>
            <a:lvl4pPr indent="-304800" lvl="3" marL="1828800" algn="l">
              <a:spcBef>
                <a:spcPts val="240"/>
              </a:spcBef>
              <a:spcAft>
                <a:spcPts val="0"/>
              </a:spcAft>
              <a:buClr>
                <a:srgbClr val="000000"/>
              </a:buClr>
              <a:buSzPts val="1200"/>
              <a:buChar char="•"/>
              <a:defRPr sz="1200"/>
            </a:lvl4pPr>
            <a:lvl5pPr indent="-304800" lvl="4" marL="2286000" algn="l">
              <a:spcBef>
                <a:spcPts val="240"/>
              </a:spcBef>
              <a:spcAft>
                <a:spcPts val="0"/>
              </a:spcAft>
              <a:buClr>
                <a:srgbClr val="000000"/>
              </a:buClr>
              <a:buSzPts val="1200"/>
              <a:buChar char="•"/>
              <a:defRPr sz="120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61" name="Google Shape;61;p9"/>
          <p:cNvSpPr txBox="1"/>
          <p:nvPr>
            <p:ph idx="3" type="body"/>
          </p:nvPr>
        </p:nvSpPr>
        <p:spPr>
          <a:xfrm>
            <a:off x="6193369"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360"/>
              </a:spcBef>
              <a:spcAft>
                <a:spcPts val="0"/>
              </a:spcAft>
              <a:buClr>
                <a:srgbClr val="000000"/>
              </a:buClr>
              <a:buSzPts val="1800"/>
              <a:buNone/>
              <a:defRPr b="1" sz="1800"/>
            </a:lvl1pPr>
            <a:lvl2pPr indent="-228600" lvl="1" marL="914400" algn="l">
              <a:spcBef>
                <a:spcPts val="300"/>
              </a:spcBef>
              <a:spcAft>
                <a:spcPts val="0"/>
              </a:spcAft>
              <a:buClr>
                <a:srgbClr val="000000"/>
              </a:buClr>
              <a:buSzPts val="1500"/>
              <a:buNone/>
              <a:defRPr b="1" sz="1500"/>
            </a:lvl2pPr>
            <a:lvl3pPr indent="-228600" lvl="2" marL="1371600" algn="l">
              <a:spcBef>
                <a:spcPts val="270"/>
              </a:spcBef>
              <a:spcAft>
                <a:spcPts val="0"/>
              </a:spcAft>
              <a:buClr>
                <a:srgbClr val="000000"/>
              </a:buClr>
              <a:buSzPts val="1350"/>
              <a:buNone/>
              <a:defRPr b="1" sz="1350"/>
            </a:lvl3pPr>
            <a:lvl4pPr indent="-228600" lvl="3" marL="1828800" algn="l">
              <a:spcBef>
                <a:spcPts val="240"/>
              </a:spcBef>
              <a:spcAft>
                <a:spcPts val="0"/>
              </a:spcAft>
              <a:buClr>
                <a:srgbClr val="000000"/>
              </a:buClr>
              <a:buSzPts val="1200"/>
              <a:buNone/>
              <a:defRPr b="1" sz="1200"/>
            </a:lvl4pPr>
            <a:lvl5pPr indent="-228600" lvl="4" marL="2286000" algn="l">
              <a:spcBef>
                <a:spcPts val="240"/>
              </a:spcBef>
              <a:spcAft>
                <a:spcPts val="0"/>
              </a:spcAft>
              <a:buClr>
                <a:srgbClr val="000000"/>
              </a:buClr>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62" name="Google Shape;62;p9"/>
          <p:cNvSpPr txBox="1"/>
          <p:nvPr>
            <p:ph idx="4" type="body"/>
          </p:nvPr>
        </p:nvSpPr>
        <p:spPr>
          <a:xfrm>
            <a:off x="6193369" y="2174875"/>
            <a:ext cx="5389033" cy="3951288"/>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000000"/>
              </a:buClr>
              <a:buSzPts val="1800"/>
              <a:buNone/>
              <a:defRPr sz="1800"/>
            </a:lvl1pPr>
            <a:lvl2pPr indent="-323850" lvl="1" marL="914400" algn="l">
              <a:spcBef>
                <a:spcPts val="300"/>
              </a:spcBef>
              <a:spcAft>
                <a:spcPts val="0"/>
              </a:spcAft>
              <a:buClr>
                <a:srgbClr val="000000"/>
              </a:buClr>
              <a:buSzPts val="1500"/>
              <a:buChar char="•"/>
              <a:defRPr sz="1500"/>
            </a:lvl2pPr>
            <a:lvl3pPr indent="-314325" lvl="2" marL="1371600" algn="l">
              <a:spcBef>
                <a:spcPts val="270"/>
              </a:spcBef>
              <a:spcAft>
                <a:spcPts val="0"/>
              </a:spcAft>
              <a:buClr>
                <a:srgbClr val="000000"/>
              </a:buClr>
              <a:buSzPts val="1350"/>
              <a:buChar char="•"/>
              <a:defRPr sz="1350"/>
            </a:lvl3pPr>
            <a:lvl4pPr indent="-304800" lvl="3" marL="1828800" algn="l">
              <a:spcBef>
                <a:spcPts val="240"/>
              </a:spcBef>
              <a:spcAft>
                <a:spcPts val="0"/>
              </a:spcAft>
              <a:buClr>
                <a:srgbClr val="000000"/>
              </a:buClr>
              <a:buSzPts val="1200"/>
              <a:buChar char="•"/>
              <a:defRPr sz="1200"/>
            </a:lvl4pPr>
            <a:lvl5pPr indent="-304800" lvl="4" marL="2286000" algn="l">
              <a:spcBef>
                <a:spcPts val="240"/>
              </a:spcBef>
              <a:spcAft>
                <a:spcPts val="0"/>
              </a:spcAft>
              <a:buClr>
                <a:srgbClr val="000000"/>
              </a:buClr>
              <a:buSzPts val="1200"/>
              <a:buChar char="•"/>
              <a:defRPr sz="120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63" name="Google Shape;63;p9"/>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09602" y="273050"/>
            <a:ext cx="4011084" cy="1162050"/>
          </a:xfrm>
          <a:prstGeom prst="rect">
            <a:avLst/>
          </a:prstGeom>
          <a:solidFill>
            <a:schemeClr val="lt1">
              <a:alpha val="69803"/>
            </a:schemeClr>
          </a:solid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1500"/>
              <a:buFont typeface="Arial"/>
              <a:buNone/>
              <a:defRPr b="1" sz="15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txBox="1"/>
          <p:nvPr>
            <p:ph idx="1" type="body"/>
          </p:nvPr>
        </p:nvSpPr>
        <p:spPr>
          <a:xfrm>
            <a:off x="4766733" y="740535"/>
            <a:ext cx="6815667" cy="5385628"/>
          </a:xfrm>
          <a:prstGeom prst="rect">
            <a:avLst/>
          </a:prstGeom>
          <a:noFill/>
          <a:ln>
            <a:noFill/>
          </a:ln>
        </p:spPr>
        <p:txBody>
          <a:bodyPr anchorCtr="0" anchor="t" bIns="45700" lIns="91425" spcFirstLastPara="1" rIns="91425" wrap="square" tIns="45700">
            <a:normAutofit/>
          </a:bodyPr>
          <a:lstStyle>
            <a:lvl1pPr indent="-228600" lvl="0" marL="457200" algn="l">
              <a:spcBef>
                <a:spcPts val="420"/>
              </a:spcBef>
              <a:spcAft>
                <a:spcPts val="0"/>
              </a:spcAft>
              <a:buClr>
                <a:srgbClr val="000000"/>
              </a:buClr>
              <a:buSzPts val="2100"/>
              <a:buNone/>
              <a:defRPr sz="2100"/>
            </a:lvl1pPr>
            <a:lvl2pPr indent="-342900" lvl="1" marL="914400" algn="l">
              <a:spcBef>
                <a:spcPts val="360"/>
              </a:spcBef>
              <a:spcAft>
                <a:spcPts val="0"/>
              </a:spcAft>
              <a:buClr>
                <a:srgbClr val="000000"/>
              </a:buClr>
              <a:buSzPts val="1800"/>
              <a:buChar char="•"/>
              <a:defRPr sz="1800"/>
            </a:lvl2pPr>
            <a:lvl3pPr indent="-323850" lvl="2" marL="1371600" algn="l">
              <a:spcBef>
                <a:spcPts val="300"/>
              </a:spcBef>
              <a:spcAft>
                <a:spcPts val="0"/>
              </a:spcAft>
              <a:buClr>
                <a:srgbClr val="000000"/>
              </a:buClr>
              <a:buSzPts val="1500"/>
              <a:buChar char="•"/>
              <a:defRPr sz="1500"/>
            </a:lvl3pPr>
            <a:lvl4pPr indent="-314325" lvl="3" marL="1828800" algn="l">
              <a:spcBef>
                <a:spcPts val="270"/>
              </a:spcBef>
              <a:spcAft>
                <a:spcPts val="0"/>
              </a:spcAft>
              <a:buClr>
                <a:srgbClr val="000000"/>
              </a:buClr>
              <a:buSzPts val="1350"/>
              <a:buChar char="•"/>
              <a:defRPr sz="1350"/>
            </a:lvl4pPr>
            <a:lvl5pPr indent="-314325" lvl="4" marL="2286000" algn="l">
              <a:spcBef>
                <a:spcPts val="270"/>
              </a:spcBef>
              <a:spcAft>
                <a:spcPts val="0"/>
              </a:spcAft>
              <a:buClr>
                <a:srgbClr val="000000"/>
              </a:buClr>
              <a:buSzPts val="1350"/>
              <a:buChar char="•"/>
              <a:defRPr sz="1350"/>
            </a:lvl5pPr>
            <a:lvl6pPr indent="-323850" lvl="5" marL="2743200" algn="l">
              <a:spcBef>
                <a:spcPts val="300"/>
              </a:spcBef>
              <a:spcAft>
                <a:spcPts val="0"/>
              </a:spcAft>
              <a:buClr>
                <a:schemeClr val="dk1"/>
              </a:buClr>
              <a:buSzPts val="1500"/>
              <a:buChar char="•"/>
              <a:defRPr sz="1500"/>
            </a:lvl6pPr>
            <a:lvl7pPr indent="-323850" lvl="6" marL="3200400" algn="l">
              <a:spcBef>
                <a:spcPts val="300"/>
              </a:spcBef>
              <a:spcAft>
                <a:spcPts val="0"/>
              </a:spcAft>
              <a:buClr>
                <a:schemeClr val="dk1"/>
              </a:buClr>
              <a:buSzPts val="1500"/>
              <a:buChar char="•"/>
              <a:defRPr sz="1500"/>
            </a:lvl7pPr>
            <a:lvl8pPr indent="-323850" lvl="7" marL="3657600" algn="l">
              <a:spcBef>
                <a:spcPts val="300"/>
              </a:spcBef>
              <a:spcAft>
                <a:spcPts val="0"/>
              </a:spcAft>
              <a:buClr>
                <a:schemeClr val="dk1"/>
              </a:buClr>
              <a:buSzPts val="1500"/>
              <a:buChar char="•"/>
              <a:defRPr sz="1500"/>
            </a:lvl8pPr>
            <a:lvl9pPr indent="-323850" lvl="8" marL="4114800" algn="l">
              <a:spcBef>
                <a:spcPts val="300"/>
              </a:spcBef>
              <a:spcAft>
                <a:spcPts val="0"/>
              </a:spcAft>
              <a:buClr>
                <a:schemeClr val="dk1"/>
              </a:buClr>
              <a:buSzPts val="1500"/>
              <a:buChar char="•"/>
              <a:defRPr sz="1500"/>
            </a:lvl9pPr>
          </a:lstStyle>
          <a:p/>
        </p:txBody>
      </p:sp>
      <p:sp>
        <p:nvSpPr>
          <p:cNvPr id="68" name="Google Shape;68;p10"/>
          <p:cNvSpPr txBox="1"/>
          <p:nvPr>
            <p:ph idx="2" type="body"/>
          </p:nvPr>
        </p:nvSpPr>
        <p:spPr>
          <a:xfrm>
            <a:off x="609602" y="1435103"/>
            <a:ext cx="4011084" cy="4691063"/>
          </a:xfrm>
          <a:prstGeom prst="rect">
            <a:avLst/>
          </a:prstGeom>
          <a:solidFill>
            <a:schemeClr val="lt1">
              <a:alpha val="69803"/>
            </a:schemeClr>
          </a:solidFill>
          <a:ln>
            <a:noFill/>
          </a:ln>
        </p:spPr>
        <p:txBody>
          <a:bodyPr anchorCtr="0" anchor="t" bIns="45700" lIns="91425" spcFirstLastPara="1" rIns="91425" wrap="square" tIns="45700">
            <a:normAutofit/>
          </a:bodyPr>
          <a:lstStyle>
            <a:lvl1pPr indent="-228600" lvl="0" marL="457200" algn="l">
              <a:spcBef>
                <a:spcPts val="210"/>
              </a:spcBef>
              <a:spcAft>
                <a:spcPts val="0"/>
              </a:spcAft>
              <a:buClr>
                <a:srgbClr val="000000"/>
              </a:buClr>
              <a:buSzPts val="1050"/>
              <a:buNone/>
              <a:defRPr sz="1050">
                <a:solidFill>
                  <a:srgbClr val="000000"/>
                </a:solidFill>
              </a:defRPr>
            </a:lvl1pPr>
            <a:lvl2pPr indent="-228600" lvl="1" marL="914400" algn="l">
              <a:spcBef>
                <a:spcPts val="180"/>
              </a:spcBef>
              <a:spcAft>
                <a:spcPts val="0"/>
              </a:spcAft>
              <a:buClr>
                <a:srgbClr val="000000"/>
              </a:buClr>
              <a:buSzPts val="900"/>
              <a:buNone/>
              <a:defRPr sz="900"/>
            </a:lvl2pPr>
            <a:lvl3pPr indent="-228600" lvl="2" marL="1371600" algn="l">
              <a:spcBef>
                <a:spcPts val="150"/>
              </a:spcBef>
              <a:spcAft>
                <a:spcPts val="0"/>
              </a:spcAft>
              <a:buClr>
                <a:srgbClr val="000000"/>
              </a:buClr>
              <a:buSzPts val="750"/>
              <a:buNone/>
              <a:defRPr sz="750"/>
            </a:lvl3pPr>
            <a:lvl4pPr indent="-228600" lvl="3" marL="1828800" algn="l">
              <a:spcBef>
                <a:spcPts val="135"/>
              </a:spcBef>
              <a:spcAft>
                <a:spcPts val="0"/>
              </a:spcAft>
              <a:buClr>
                <a:srgbClr val="000000"/>
              </a:buClr>
              <a:buSzPts val="675"/>
              <a:buNone/>
              <a:defRPr sz="675"/>
            </a:lvl4pPr>
            <a:lvl5pPr indent="-228600" lvl="4" marL="2286000" algn="l">
              <a:spcBef>
                <a:spcPts val="135"/>
              </a:spcBef>
              <a:spcAft>
                <a:spcPts val="0"/>
              </a:spcAft>
              <a:buClr>
                <a:srgbClr val="000000"/>
              </a:buClr>
              <a:buSzPts val="675"/>
              <a:buNone/>
              <a:defRPr sz="675"/>
            </a:lvl5pPr>
            <a:lvl6pPr indent="-228600" lvl="5" marL="2743200" algn="l">
              <a:spcBef>
                <a:spcPts val="135"/>
              </a:spcBef>
              <a:spcAft>
                <a:spcPts val="0"/>
              </a:spcAft>
              <a:buClr>
                <a:schemeClr val="dk1"/>
              </a:buClr>
              <a:buSzPts val="675"/>
              <a:buNone/>
              <a:defRPr sz="675"/>
            </a:lvl6pPr>
            <a:lvl7pPr indent="-228600" lvl="6" marL="3200400" algn="l">
              <a:spcBef>
                <a:spcPts val="135"/>
              </a:spcBef>
              <a:spcAft>
                <a:spcPts val="0"/>
              </a:spcAft>
              <a:buClr>
                <a:schemeClr val="dk1"/>
              </a:buClr>
              <a:buSzPts val="675"/>
              <a:buNone/>
              <a:defRPr sz="675"/>
            </a:lvl7pPr>
            <a:lvl8pPr indent="-228600" lvl="7" marL="3657600" algn="l">
              <a:spcBef>
                <a:spcPts val="135"/>
              </a:spcBef>
              <a:spcAft>
                <a:spcPts val="0"/>
              </a:spcAft>
              <a:buClr>
                <a:schemeClr val="dk1"/>
              </a:buClr>
              <a:buSzPts val="675"/>
              <a:buNone/>
              <a:defRPr sz="675"/>
            </a:lvl8pPr>
            <a:lvl9pPr indent="-228600" lvl="8" marL="4114800" algn="l">
              <a:spcBef>
                <a:spcPts val="135"/>
              </a:spcBef>
              <a:spcAft>
                <a:spcPts val="0"/>
              </a:spcAft>
              <a:buClr>
                <a:schemeClr val="dk1"/>
              </a:buClr>
              <a:buSzPts val="675"/>
              <a:buNone/>
              <a:defRPr sz="675"/>
            </a:lvl9pPr>
          </a:lstStyle>
          <a:p/>
        </p:txBody>
      </p:sp>
      <p:sp>
        <p:nvSpPr>
          <p:cNvPr id="69" name="Google Shape;69;p10"/>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1" name="Google Shape;71;p10"/>
          <p:cNvSpPr/>
          <p:nvPr/>
        </p:nvSpPr>
        <p:spPr>
          <a:xfrm rot="-5400000">
            <a:off x="10403911" y="-266180"/>
            <a:ext cx="1521915" cy="2054268"/>
          </a:xfrm>
          <a:prstGeom prst="triangle">
            <a:avLst>
              <a:gd fmla="val 100000" name="adj"/>
            </a:avLst>
          </a:prstGeom>
          <a:solidFill>
            <a:srgbClr val="003D77"/>
          </a:solidFill>
          <a:ln cap="flat" cmpd="sng" w="9525">
            <a:solidFill>
              <a:srgbClr val="00264B"/>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72" name="Google Shape;72;p10"/>
          <p:cNvSpPr/>
          <p:nvPr/>
        </p:nvSpPr>
        <p:spPr>
          <a:xfrm rot="5400000">
            <a:off x="120782" y="6235573"/>
            <a:ext cx="501649" cy="743211"/>
          </a:xfrm>
          <a:prstGeom prst="triangle">
            <a:avLst>
              <a:gd fmla="val 10000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BFBFBF"/>
              </a:solidFill>
              <a:latin typeface="Calibri"/>
              <a:ea typeface="Calibri"/>
              <a:cs typeface="Calibri"/>
              <a:sym typeface="Calibri"/>
            </a:endParaRPr>
          </a:p>
        </p:txBody>
      </p:sp>
      <p:pic>
        <p:nvPicPr>
          <p:cNvPr id="73" name="Google Shape;73;p10"/>
          <p:cNvPicPr preferRelativeResize="0"/>
          <p:nvPr/>
        </p:nvPicPr>
        <p:blipFill rotWithShape="1">
          <a:blip r:embed="rId2">
            <a:alphaModFix/>
          </a:blip>
          <a:srcRect b="0" l="0" r="0" t="0"/>
          <a:stretch/>
        </p:blipFill>
        <p:spPr>
          <a:xfrm>
            <a:off x="609600" y="6375823"/>
            <a:ext cx="2052749" cy="32617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11"/>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003D77"/>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1"/>
          <p:cNvSpPr txBox="1"/>
          <p:nvPr>
            <p:ph idx="1" type="body"/>
          </p:nvPr>
        </p:nvSpPr>
        <p:spPr>
          <a:xfrm rot="5400000">
            <a:off x="3833019" y="-1623215"/>
            <a:ext cx="4525963" cy="109728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000000"/>
              </a:buClr>
              <a:buSzPts val="1800"/>
              <a:buNone/>
              <a:defRPr/>
            </a:lvl1pPr>
            <a:lvl2pPr indent="-342900" lvl="1" marL="914400" algn="l">
              <a:spcBef>
                <a:spcPts val="360"/>
              </a:spcBef>
              <a:spcAft>
                <a:spcPts val="0"/>
              </a:spcAft>
              <a:buClr>
                <a:srgbClr val="000000"/>
              </a:buClr>
              <a:buSzPts val="1800"/>
              <a:buChar char="•"/>
              <a:defRPr/>
            </a:lvl2pPr>
            <a:lvl3pPr indent="-342900" lvl="2" marL="1371600" algn="l">
              <a:spcBef>
                <a:spcPts val="360"/>
              </a:spcBef>
              <a:spcAft>
                <a:spcPts val="0"/>
              </a:spcAft>
              <a:buClr>
                <a:srgbClr val="000000"/>
              </a:buClr>
              <a:buSzPts val="1800"/>
              <a:buChar char="•"/>
              <a:defRPr/>
            </a:lvl3pPr>
            <a:lvl4pPr indent="-342900" lvl="3" marL="1828800" algn="l">
              <a:spcBef>
                <a:spcPts val="360"/>
              </a:spcBef>
              <a:spcAft>
                <a:spcPts val="0"/>
              </a:spcAft>
              <a:buClr>
                <a:srgbClr val="000000"/>
              </a:buClr>
              <a:buSzPts val="1800"/>
              <a:buChar char="•"/>
              <a:defRPr/>
            </a:lvl4pPr>
            <a:lvl5pPr indent="-342900" lvl="4" marL="2286000" algn="l">
              <a:spcBef>
                <a:spcPts val="360"/>
              </a:spcBef>
              <a:spcAft>
                <a:spcPts val="0"/>
              </a:spcAft>
              <a:buClr>
                <a:srgbClr val="000000"/>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1"/>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6864330" y="2249514"/>
            <a:ext cx="5851525" cy="190178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003D77"/>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2"/>
          <p:cNvSpPr txBox="1"/>
          <p:nvPr>
            <p:ph idx="1" type="body"/>
          </p:nvPr>
        </p:nvSpPr>
        <p:spPr>
          <a:xfrm rot="5400000">
            <a:off x="1697038" y="-812796"/>
            <a:ext cx="5851525" cy="80264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000000"/>
              </a:buClr>
              <a:buSzPts val="1800"/>
              <a:buNone/>
              <a:defRPr/>
            </a:lvl1pPr>
            <a:lvl2pPr indent="-342900" lvl="1" marL="914400" algn="l">
              <a:spcBef>
                <a:spcPts val="360"/>
              </a:spcBef>
              <a:spcAft>
                <a:spcPts val="0"/>
              </a:spcAft>
              <a:buClr>
                <a:srgbClr val="000000"/>
              </a:buClr>
              <a:buSzPts val="1800"/>
              <a:buChar char="•"/>
              <a:defRPr/>
            </a:lvl2pPr>
            <a:lvl3pPr indent="-342900" lvl="2" marL="1371600" algn="l">
              <a:spcBef>
                <a:spcPts val="360"/>
              </a:spcBef>
              <a:spcAft>
                <a:spcPts val="0"/>
              </a:spcAft>
              <a:buClr>
                <a:srgbClr val="000000"/>
              </a:buClr>
              <a:buSzPts val="1800"/>
              <a:buChar char="•"/>
              <a:defRPr/>
            </a:lvl3pPr>
            <a:lvl4pPr indent="-342900" lvl="3" marL="1828800" algn="l">
              <a:spcBef>
                <a:spcPts val="360"/>
              </a:spcBef>
              <a:spcAft>
                <a:spcPts val="0"/>
              </a:spcAft>
              <a:buClr>
                <a:srgbClr val="000000"/>
              </a:buClr>
              <a:buSzPts val="1800"/>
              <a:buChar char="•"/>
              <a:defRPr/>
            </a:lvl4pPr>
            <a:lvl5pPr indent="-342900" lvl="4" marL="2286000" algn="l">
              <a:spcBef>
                <a:spcPts val="360"/>
              </a:spcBef>
              <a:spcAft>
                <a:spcPts val="0"/>
              </a:spcAft>
              <a:buClr>
                <a:srgbClr val="000000"/>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2" name="Google Shape;82;p12"/>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only: white">
  <p:cSld name="Content only: white">
    <p:spTree>
      <p:nvGrpSpPr>
        <p:cNvPr id="84" name="Shape 84"/>
        <p:cNvGrpSpPr/>
        <p:nvPr/>
      </p:nvGrpSpPr>
      <p:grpSpPr>
        <a:xfrm>
          <a:off x="0" y="0"/>
          <a:ext cx="0" cy="0"/>
          <a:chOff x="0" y="0"/>
          <a:chExt cx="0" cy="0"/>
        </a:xfrm>
      </p:grpSpPr>
      <p:sp>
        <p:nvSpPr>
          <p:cNvPr id="85" name="Google Shape;85;p13"/>
          <p:cNvSpPr txBox="1"/>
          <p:nvPr>
            <p:ph type="ctrTitle"/>
          </p:nvPr>
        </p:nvSpPr>
        <p:spPr>
          <a:xfrm>
            <a:off x="706437" y="1012094"/>
            <a:ext cx="10672521" cy="932087"/>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404041"/>
              </a:buClr>
              <a:buSzPts val="4000"/>
              <a:buFont typeface="Arial"/>
              <a:buNone/>
              <a:defRPr b="1" i="0" sz="4000" cap="none">
                <a:solidFill>
                  <a:srgbClr val="40404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3"/>
          <p:cNvSpPr/>
          <p:nvPr/>
        </p:nvSpPr>
        <p:spPr>
          <a:xfrm>
            <a:off x="0" y="1277110"/>
            <a:ext cx="110219" cy="516263"/>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87" name="Google Shape;87;p13"/>
          <p:cNvSpPr txBox="1"/>
          <p:nvPr/>
        </p:nvSpPr>
        <p:spPr>
          <a:xfrm>
            <a:off x="4741334" y="4721413"/>
            <a:ext cx="18473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8" name="Google Shape;88;p13"/>
          <p:cNvSpPr txBox="1"/>
          <p:nvPr>
            <p:ph idx="1" type="body"/>
          </p:nvPr>
        </p:nvSpPr>
        <p:spPr>
          <a:xfrm>
            <a:off x="691765" y="2172539"/>
            <a:ext cx="10687459" cy="3747511"/>
          </a:xfrm>
          <a:prstGeom prst="rect">
            <a:avLst/>
          </a:prstGeom>
          <a:noFill/>
          <a:ln>
            <a:noFill/>
          </a:ln>
        </p:spPr>
        <p:txBody>
          <a:bodyPr anchorCtr="0" anchor="t" bIns="45700" lIns="91425" spcFirstLastPara="1" rIns="91425" wrap="square" tIns="45700">
            <a:normAutofit/>
          </a:bodyPr>
          <a:lstStyle>
            <a:lvl1pPr indent="-381000" lvl="0" marL="457200" marR="0" algn="l">
              <a:lnSpc>
                <a:spcPct val="100000"/>
              </a:lnSpc>
              <a:spcBef>
                <a:spcPts val="0"/>
              </a:spcBef>
              <a:spcAft>
                <a:spcPts val="0"/>
              </a:spcAft>
              <a:buClr>
                <a:srgbClr val="7F7F7F"/>
              </a:buClr>
              <a:buSzPts val="2400"/>
              <a:buFont typeface="Arial"/>
              <a:buChar char="•"/>
              <a:defRPr sz="2400">
                <a:solidFill>
                  <a:srgbClr val="404041"/>
                </a:solidFill>
                <a:latin typeface="Arial"/>
                <a:ea typeface="Arial"/>
                <a:cs typeface="Arial"/>
                <a:sym typeface="Arial"/>
              </a:defRPr>
            </a:lvl1pPr>
            <a:lvl2pPr indent="-364045" lvl="1" marL="914400" algn="l">
              <a:lnSpc>
                <a:spcPct val="100000"/>
              </a:lnSpc>
              <a:spcBef>
                <a:spcPts val="800"/>
              </a:spcBef>
              <a:spcAft>
                <a:spcPts val="0"/>
              </a:spcAft>
              <a:buClr>
                <a:srgbClr val="404041"/>
              </a:buClr>
              <a:buSzPts val="2133"/>
              <a:buChar char="•"/>
              <a:defRPr sz="2133">
                <a:solidFill>
                  <a:srgbClr val="404041"/>
                </a:solidFill>
                <a:latin typeface="Arial"/>
                <a:ea typeface="Arial"/>
                <a:cs typeface="Arial"/>
                <a:sym typeface="Arial"/>
              </a:defRPr>
            </a:lvl2pPr>
            <a:lvl3pPr indent="-364045" lvl="2" marL="1371600" algn="l">
              <a:lnSpc>
                <a:spcPct val="100000"/>
              </a:lnSpc>
              <a:spcBef>
                <a:spcPts val="427"/>
              </a:spcBef>
              <a:spcAft>
                <a:spcPts val="0"/>
              </a:spcAft>
              <a:buClr>
                <a:srgbClr val="404041"/>
              </a:buClr>
              <a:buSzPts val="2133"/>
              <a:buChar char="•"/>
              <a:defRPr sz="2133">
                <a:solidFill>
                  <a:srgbClr val="404041"/>
                </a:solidFill>
                <a:latin typeface="Arial"/>
                <a:ea typeface="Arial"/>
                <a:cs typeface="Arial"/>
                <a:sym typeface="Arial"/>
              </a:defRPr>
            </a:lvl3pPr>
            <a:lvl4pPr indent="-364045" lvl="3" marL="1828800" algn="l">
              <a:lnSpc>
                <a:spcPct val="100000"/>
              </a:lnSpc>
              <a:spcBef>
                <a:spcPts val="427"/>
              </a:spcBef>
              <a:spcAft>
                <a:spcPts val="0"/>
              </a:spcAft>
              <a:buClr>
                <a:srgbClr val="404041"/>
              </a:buClr>
              <a:buSzPts val="2133"/>
              <a:buChar char="•"/>
              <a:defRPr sz="2133">
                <a:solidFill>
                  <a:srgbClr val="404041"/>
                </a:solidFill>
                <a:latin typeface="Arial"/>
                <a:ea typeface="Arial"/>
                <a:cs typeface="Arial"/>
                <a:sym typeface="Arial"/>
              </a:defRPr>
            </a:lvl4pPr>
            <a:lvl5pPr indent="-364045" lvl="4" marL="2286000" algn="l">
              <a:lnSpc>
                <a:spcPct val="100000"/>
              </a:lnSpc>
              <a:spcBef>
                <a:spcPts val="427"/>
              </a:spcBef>
              <a:spcAft>
                <a:spcPts val="0"/>
              </a:spcAft>
              <a:buClr>
                <a:srgbClr val="404041"/>
              </a:buClr>
              <a:buSzPts val="2133"/>
              <a:buChar char="•"/>
              <a:defRPr sz="2133">
                <a:solidFill>
                  <a:srgbClr val="404041"/>
                </a:solidFill>
                <a:latin typeface="Arial"/>
                <a:ea typeface="Arial"/>
                <a:cs typeface="Arial"/>
                <a:sym typeface="Aria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89" name="Google Shape;89;p13"/>
          <p:cNvPicPr preferRelativeResize="0"/>
          <p:nvPr/>
        </p:nvPicPr>
        <p:blipFill rotWithShape="1">
          <a:blip r:embed="rId2">
            <a:alphaModFix/>
          </a:blip>
          <a:srcRect b="0" l="0" r="0" t="0"/>
          <a:stretch/>
        </p:blipFill>
        <p:spPr>
          <a:xfrm>
            <a:off x="645093" y="6019792"/>
            <a:ext cx="912775" cy="1002449"/>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only: white">
  <p:cSld name="1_Content only: white">
    <p:spTree>
      <p:nvGrpSpPr>
        <p:cNvPr id="90" name="Shape 90"/>
        <p:cNvGrpSpPr/>
        <p:nvPr/>
      </p:nvGrpSpPr>
      <p:grpSpPr>
        <a:xfrm>
          <a:off x="0" y="0"/>
          <a:ext cx="0" cy="0"/>
          <a:chOff x="0" y="0"/>
          <a:chExt cx="0" cy="0"/>
        </a:xfrm>
      </p:grpSpPr>
      <p:sp>
        <p:nvSpPr>
          <p:cNvPr id="91" name="Google Shape;91;p14"/>
          <p:cNvSpPr txBox="1"/>
          <p:nvPr>
            <p:ph type="ctrTitle"/>
          </p:nvPr>
        </p:nvSpPr>
        <p:spPr>
          <a:xfrm>
            <a:off x="706437" y="1012094"/>
            <a:ext cx="10672521" cy="932087"/>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404041"/>
              </a:buClr>
              <a:buSzPts val="4000"/>
              <a:buFont typeface="Arial"/>
              <a:buNone/>
              <a:defRPr b="1" i="0" sz="4000" cap="none">
                <a:solidFill>
                  <a:srgbClr val="40404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4"/>
          <p:cNvSpPr/>
          <p:nvPr/>
        </p:nvSpPr>
        <p:spPr>
          <a:xfrm>
            <a:off x="0" y="1277110"/>
            <a:ext cx="110219" cy="516263"/>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93" name="Google Shape;93;p14"/>
          <p:cNvSpPr txBox="1"/>
          <p:nvPr/>
        </p:nvSpPr>
        <p:spPr>
          <a:xfrm>
            <a:off x="4741334" y="4721413"/>
            <a:ext cx="18473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94" name="Google Shape;94;p14"/>
          <p:cNvSpPr txBox="1"/>
          <p:nvPr>
            <p:ph idx="1" type="body"/>
          </p:nvPr>
        </p:nvSpPr>
        <p:spPr>
          <a:xfrm>
            <a:off x="316554" y="2164237"/>
            <a:ext cx="5779447" cy="3747511"/>
          </a:xfrm>
          <a:prstGeom prst="rect">
            <a:avLst/>
          </a:prstGeom>
          <a:noFill/>
          <a:ln>
            <a:noFill/>
          </a:ln>
        </p:spPr>
        <p:txBody>
          <a:bodyPr anchorCtr="0" anchor="t" bIns="45700" lIns="91425" spcFirstLastPara="1" rIns="91425" wrap="square" tIns="45700">
            <a:normAutofit/>
          </a:bodyPr>
          <a:lstStyle>
            <a:lvl1pPr indent="-381000" lvl="0" marL="457200" marR="0" algn="l">
              <a:lnSpc>
                <a:spcPct val="100000"/>
              </a:lnSpc>
              <a:spcBef>
                <a:spcPts val="0"/>
              </a:spcBef>
              <a:spcAft>
                <a:spcPts val="0"/>
              </a:spcAft>
              <a:buClr>
                <a:srgbClr val="7F7F7F"/>
              </a:buClr>
              <a:buSzPts val="2400"/>
              <a:buFont typeface="Arial"/>
              <a:buChar char="•"/>
              <a:defRPr sz="2400">
                <a:solidFill>
                  <a:srgbClr val="404041"/>
                </a:solidFill>
                <a:latin typeface="Arial"/>
                <a:ea typeface="Arial"/>
                <a:cs typeface="Arial"/>
                <a:sym typeface="Arial"/>
              </a:defRPr>
            </a:lvl1pPr>
            <a:lvl2pPr indent="-364045" lvl="1" marL="914400" algn="l">
              <a:lnSpc>
                <a:spcPct val="100000"/>
              </a:lnSpc>
              <a:spcBef>
                <a:spcPts val="800"/>
              </a:spcBef>
              <a:spcAft>
                <a:spcPts val="0"/>
              </a:spcAft>
              <a:buClr>
                <a:srgbClr val="404041"/>
              </a:buClr>
              <a:buSzPts val="2133"/>
              <a:buChar char="•"/>
              <a:defRPr sz="2133">
                <a:solidFill>
                  <a:srgbClr val="404041"/>
                </a:solidFill>
                <a:latin typeface="Arial"/>
                <a:ea typeface="Arial"/>
                <a:cs typeface="Arial"/>
                <a:sym typeface="Arial"/>
              </a:defRPr>
            </a:lvl2pPr>
            <a:lvl3pPr indent="-364045" lvl="2" marL="1371600" algn="l">
              <a:lnSpc>
                <a:spcPct val="100000"/>
              </a:lnSpc>
              <a:spcBef>
                <a:spcPts val="427"/>
              </a:spcBef>
              <a:spcAft>
                <a:spcPts val="0"/>
              </a:spcAft>
              <a:buClr>
                <a:srgbClr val="404041"/>
              </a:buClr>
              <a:buSzPts val="2133"/>
              <a:buChar char="•"/>
              <a:defRPr sz="2133">
                <a:solidFill>
                  <a:srgbClr val="404041"/>
                </a:solidFill>
                <a:latin typeface="Arial"/>
                <a:ea typeface="Arial"/>
                <a:cs typeface="Arial"/>
                <a:sym typeface="Arial"/>
              </a:defRPr>
            </a:lvl3pPr>
            <a:lvl4pPr indent="-364045" lvl="3" marL="1828800" algn="l">
              <a:lnSpc>
                <a:spcPct val="100000"/>
              </a:lnSpc>
              <a:spcBef>
                <a:spcPts val="427"/>
              </a:spcBef>
              <a:spcAft>
                <a:spcPts val="0"/>
              </a:spcAft>
              <a:buClr>
                <a:srgbClr val="404041"/>
              </a:buClr>
              <a:buSzPts val="2133"/>
              <a:buChar char="•"/>
              <a:defRPr sz="2133">
                <a:solidFill>
                  <a:srgbClr val="404041"/>
                </a:solidFill>
                <a:latin typeface="Arial"/>
                <a:ea typeface="Arial"/>
                <a:cs typeface="Arial"/>
                <a:sym typeface="Arial"/>
              </a:defRPr>
            </a:lvl4pPr>
            <a:lvl5pPr indent="-364045" lvl="4" marL="2286000" algn="l">
              <a:lnSpc>
                <a:spcPct val="100000"/>
              </a:lnSpc>
              <a:spcBef>
                <a:spcPts val="427"/>
              </a:spcBef>
              <a:spcAft>
                <a:spcPts val="0"/>
              </a:spcAft>
              <a:buClr>
                <a:srgbClr val="404041"/>
              </a:buClr>
              <a:buSzPts val="2133"/>
              <a:buChar char="•"/>
              <a:defRPr sz="2133">
                <a:solidFill>
                  <a:srgbClr val="404041"/>
                </a:solidFill>
                <a:latin typeface="Arial"/>
                <a:ea typeface="Arial"/>
                <a:cs typeface="Arial"/>
                <a:sym typeface="Aria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95" name="Google Shape;95;p14"/>
          <p:cNvPicPr preferRelativeResize="0"/>
          <p:nvPr/>
        </p:nvPicPr>
        <p:blipFill rotWithShape="1">
          <a:blip r:embed="rId2">
            <a:alphaModFix/>
          </a:blip>
          <a:srcRect b="0" l="0" r="0" t="0"/>
          <a:stretch/>
        </p:blipFill>
        <p:spPr>
          <a:xfrm>
            <a:off x="645093" y="6019792"/>
            <a:ext cx="912775" cy="1002449"/>
          </a:xfrm>
          <a:prstGeom prst="rect">
            <a:avLst/>
          </a:prstGeom>
          <a:noFill/>
          <a:ln>
            <a:noFill/>
          </a:ln>
        </p:spPr>
      </p:pic>
      <p:sp>
        <p:nvSpPr>
          <p:cNvPr id="96" name="Google Shape;96;p14"/>
          <p:cNvSpPr txBox="1"/>
          <p:nvPr>
            <p:ph idx="2" type="body"/>
          </p:nvPr>
        </p:nvSpPr>
        <p:spPr>
          <a:xfrm>
            <a:off x="6192763" y="2164237"/>
            <a:ext cx="5779447" cy="3747511"/>
          </a:xfrm>
          <a:prstGeom prst="rect">
            <a:avLst/>
          </a:prstGeom>
          <a:noFill/>
          <a:ln>
            <a:noFill/>
          </a:ln>
        </p:spPr>
        <p:txBody>
          <a:bodyPr anchorCtr="0" anchor="t" bIns="45700" lIns="91425" spcFirstLastPara="1" rIns="91425" wrap="square" tIns="45700">
            <a:normAutofit/>
          </a:bodyPr>
          <a:lstStyle>
            <a:lvl1pPr indent="-381000" lvl="0" marL="457200" marR="0" algn="l">
              <a:lnSpc>
                <a:spcPct val="100000"/>
              </a:lnSpc>
              <a:spcBef>
                <a:spcPts val="0"/>
              </a:spcBef>
              <a:spcAft>
                <a:spcPts val="0"/>
              </a:spcAft>
              <a:buClr>
                <a:srgbClr val="7F7F7F"/>
              </a:buClr>
              <a:buSzPts val="2400"/>
              <a:buFont typeface="Arial"/>
              <a:buChar char="•"/>
              <a:defRPr sz="2400">
                <a:solidFill>
                  <a:srgbClr val="404041"/>
                </a:solidFill>
                <a:latin typeface="Arial"/>
                <a:ea typeface="Arial"/>
                <a:cs typeface="Arial"/>
                <a:sym typeface="Arial"/>
              </a:defRPr>
            </a:lvl1pPr>
            <a:lvl2pPr indent="-364045" lvl="1" marL="914400" algn="l">
              <a:lnSpc>
                <a:spcPct val="100000"/>
              </a:lnSpc>
              <a:spcBef>
                <a:spcPts val="800"/>
              </a:spcBef>
              <a:spcAft>
                <a:spcPts val="0"/>
              </a:spcAft>
              <a:buClr>
                <a:srgbClr val="404041"/>
              </a:buClr>
              <a:buSzPts val="2133"/>
              <a:buChar char="•"/>
              <a:defRPr sz="2133">
                <a:solidFill>
                  <a:srgbClr val="404041"/>
                </a:solidFill>
                <a:latin typeface="Arial"/>
                <a:ea typeface="Arial"/>
                <a:cs typeface="Arial"/>
                <a:sym typeface="Arial"/>
              </a:defRPr>
            </a:lvl2pPr>
            <a:lvl3pPr indent="-364045" lvl="2" marL="1371600" algn="l">
              <a:lnSpc>
                <a:spcPct val="100000"/>
              </a:lnSpc>
              <a:spcBef>
                <a:spcPts val="427"/>
              </a:spcBef>
              <a:spcAft>
                <a:spcPts val="0"/>
              </a:spcAft>
              <a:buClr>
                <a:srgbClr val="404041"/>
              </a:buClr>
              <a:buSzPts val="2133"/>
              <a:buChar char="•"/>
              <a:defRPr sz="2133">
                <a:solidFill>
                  <a:srgbClr val="404041"/>
                </a:solidFill>
                <a:latin typeface="Arial"/>
                <a:ea typeface="Arial"/>
                <a:cs typeface="Arial"/>
                <a:sym typeface="Arial"/>
              </a:defRPr>
            </a:lvl3pPr>
            <a:lvl4pPr indent="-364045" lvl="3" marL="1828800" algn="l">
              <a:lnSpc>
                <a:spcPct val="100000"/>
              </a:lnSpc>
              <a:spcBef>
                <a:spcPts val="427"/>
              </a:spcBef>
              <a:spcAft>
                <a:spcPts val="0"/>
              </a:spcAft>
              <a:buClr>
                <a:srgbClr val="404041"/>
              </a:buClr>
              <a:buSzPts val="2133"/>
              <a:buChar char="•"/>
              <a:defRPr sz="2133">
                <a:solidFill>
                  <a:srgbClr val="404041"/>
                </a:solidFill>
                <a:latin typeface="Arial"/>
                <a:ea typeface="Arial"/>
                <a:cs typeface="Arial"/>
                <a:sym typeface="Arial"/>
              </a:defRPr>
            </a:lvl4pPr>
            <a:lvl5pPr indent="-364045" lvl="4" marL="2286000" algn="l">
              <a:lnSpc>
                <a:spcPct val="100000"/>
              </a:lnSpc>
              <a:spcBef>
                <a:spcPts val="427"/>
              </a:spcBef>
              <a:spcAft>
                <a:spcPts val="0"/>
              </a:spcAft>
              <a:buClr>
                <a:srgbClr val="404041"/>
              </a:buClr>
              <a:buSzPts val="2133"/>
              <a:buChar char="•"/>
              <a:defRPr sz="2133">
                <a:solidFill>
                  <a:srgbClr val="404041"/>
                </a:solidFill>
                <a:latin typeface="Arial"/>
                <a:ea typeface="Arial"/>
                <a:cs typeface="Arial"/>
                <a:sym typeface="Aria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ection Header">
  <p:cSld name="2_Section Header">
    <p:bg>
      <p:bgPr>
        <a:solidFill>
          <a:srgbClr val="660B13"/>
        </a:solidFill>
      </p:bgPr>
    </p:bg>
    <p:spTree>
      <p:nvGrpSpPr>
        <p:cNvPr id="97" name="Shape 97"/>
        <p:cNvGrpSpPr/>
        <p:nvPr/>
      </p:nvGrpSpPr>
      <p:grpSpPr>
        <a:xfrm>
          <a:off x="0" y="0"/>
          <a:ext cx="0" cy="0"/>
          <a:chOff x="0" y="0"/>
          <a:chExt cx="0" cy="0"/>
        </a:xfrm>
      </p:grpSpPr>
      <p:sp>
        <p:nvSpPr>
          <p:cNvPr id="98" name="Google Shape;98;p15"/>
          <p:cNvSpPr txBox="1"/>
          <p:nvPr/>
        </p:nvSpPr>
        <p:spPr>
          <a:xfrm>
            <a:off x="1838253" y="3187346"/>
            <a:ext cx="18473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99" name="Google Shape;99;p15"/>
          <p:cNvSpPr txBox="1"/>
          <p:nvPr/>
        </p:nvSpPr>
        <p:spPr>
          <a:xfrm>
            <a:off x="1838253" y="3187346"/>
            <a:ext cx="18473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100" name="Google Shape;100;p15"/>
          <p:cNvSpPr txBox="1"/>
          <p:nvPr/>
        </p:nvSpPr>
        <p:spPr>
          <a:xfrm>
            <a:off x="1838253" y="3187346"/>
            <a:ext cx="18473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101" name="Google Shape;101;p15"/>
          <p:cNvSpPr txBox="1"/>
          <p:nvPr>
            <p:ph type="title"/>
          </p:nvPr>
        </p:nvSpPr>
        <p:spPr>
          <a:xfrm>
            <a:off x="675592" y="3032696"/>
            <a:ext cx="9069976" cy="87588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FFFFFF"/>
              </a:buClr>
              <a:buSzPts val="5333"/>
              <a:buFont typeface="Arial"/>
              <a:buNone/>
              <a:defRPr b="1" i="0" sz="5333">
                <a:solidFill>
                  <a:srgbClr val="FFFFF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15"/>
          <p:cNvSpPr txBox="1"/>
          <p:nvPr>
            <p:ph idx="1" type="body"/>
          </p:nvPr>
        </p:nvSpPr>
        <p:spPr>
          <a:xfrm>
            <a:off x="701508" y="2710382"/>
            <a:ext cx="4933949" cy="336549"/>
          </a:xfrm>
          <a:prstGeom prst="rect">
            <a:avLst/>
          </a:prstGeom>
          <a:noFill/>
          <a:ln>
            <a:noFill/>
          </a:ln>
        </p:spPr>
        <p:txBody>
          <a:bodyPr anchorCtr="0" anchor="ctr" bIns="45700" lIns="91425" spcFirstLastPara="1" rIns="91425" wrap="square" tIns="45700">
            <a:noAutofit/>
          </a:bodyPr>
          <a:lstStyle>
            <a:lvl1pPr indent="-228600" lvl="0" marL="457200" algn="l">
              <a:spcBef>
                <a:spcPts val="373"/>
              </a:spcBef>
              <a:spcAft>
                <a:spcPts val="0"/>
              </a:spcAft>
              <a:buClr>
                <a:srgbClr val="A6A6A6"/>
              </a:buClr>
              <a:buSzPts val="1867"/>
              <a:buNone/>
              <a:defRPr b="1" i="0" sz="1867">
                <a:solidFill>
                  <a:srgbClr val="A6A6A6"/>
                </a:solidFill>
                <a:latin typeface="Arial"/>
                <a:ea typeface="Arial"/>
                <a:cs typeface="Arial"/>
                <a:sym typeface="Arial"/>
              </a:defRPr>
            </a:lvl1pPr>
            <a:lvl2pPr indent="-342900" lvl="1" marL="914400" algn="l">
              <a:spcBef>
                <a:spcPts val="360"/>
              </a:spcBef>
              <a:spcAft>
                <a:spcPts val="0"/>
              </a:spcAft>
              <a:buClr>
                <a:srgbClr val="000000"/>
              </a:buClr>
              <a:buSzPts val="1800"/>
              <a:buChar char="•"/>
              <a:defRPr/>
            </a:lvl2pPr>
            <a:lvl3pPr indent="-342900" lvl="2" marL="1371600" algn="l">
              <a:spcBef>
                <a:spcPts val="360"/>
              </a:spcBef>
              <a:spcAft>
                <a:spcPts val="0"/>
              </a:spcAft>
              <a:buClr>
                <a:srgbClr val="000000"/>
              </a:buClr>
              <a:buSzPts val="1800"/>
              <a:buChar char="•"/>
              <a:defRPr/>
            </a:lvl3pPr>
            <a:lvl4pPr indent="-342900" lvl="3" marL="1828800" algn="l">
              <a:spcBef>
                <a:spcPts val="360"/>
              </a:spcBef>
              <a:spcAft>
                <a:spcPts val="0"/>
              </a:spcAft>
              <a:buClr>
                <a:srgbClr val="000000"/>
              </a:buClr>
              <a:buSzPts val="1800"/>
              <a:buChar char="•"/>
              <a:defRPr/>
            </a:lvl4pPr>
            <a:lvl5pPr indent="-342900" lvl="4" marL="2286000" algn="l">
              <a:spcBef>
                <a:spcPts val="360"/>
              </a:spcBef>
              <a:spcAft>
                <a:spcPts val="0"/>
              </a:spcAft>
              <a:buClr>
                <a:srgbClr val="000000"/>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3" name="Google Shape;103;p15"/>
          <p:cNvSpPr/>
          <p:nvPr/>
        </p:nvSpPr>
        <p:spPr>
          <a:xfrm>
            <a:off x="-19923" y="2709333"/>
            <a:ext cx="198152" cy="1115608"/>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5.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rgbClr val="003D77"/>
              </a:buClr>
              <a:buSzPts val="4000"/>
              <a:buFont typeface="Arial"/>
              <a:buNone/>
              <a:defRPr b="1" i="0" sz="4000" u="none" cap="none" strike="noStrike">
                <a:solidFill>
                  <a:srgbClr val="003D77"/>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56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indent="-381000" lvl="1" marL="914400" marR="0" rtl="0" algn="l">
              <a:spcBef>
                <a:spcPts val="48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2pPr>
            <a:lvl3pPr indent="-355600" lvl="2" marL="1371600" marR="0" rtl="0" algn="l">
              <a:spcBef>
                <a:spcPts val="400"/>
              </a:spcBef>
              <a:spcAft>
                <a:spcPts val="0"/>
              </a:spcAft>
              <a:buClr>
                <a:srgbClr val="000000"/>
              </a:buClr>
              <a:buSzPts val="2000"/>
              <a:buFont typeface="Arial"/>
              <a:buChar char="•"/>
              <a:defRPr b="0" i="0" sz="2000" u="none" cap="none" strike="noStrike">
                <a:solidFill>
                  <a:srgbClr val="000000"/>
                </a:solidFill>
                <a:latin typeface="Arial"/>
                <a:ea typeface="Arial"/>
                <a:cs typeface="Arial"/>
                <a:sym typeface="Arial"/>
              </a:defRPr>
            </a:lvl3pPr>
            <a:lvl4pPr indent="-314325" lvl="3" marL="1828800" marR="0" rtl="0" algn="l">
              <a:spcBef>
                <a:spcPts val="270"/>
              </a:spcBef>
              <a:spcAft>
                <a:spcPts val="0"/>
              </a:spcAft>
              <a:buClr>
                <a:srgbClr val="000000"/>
              </a:buClr>
              <a:buSzPts val="1350"/>
              <a:buFont typeface="Arial"/>
              <a:buChar char="•"/>
              <a:defRPr b="0" i="0" sz="1350" u="none" cap="none" strike="noStrike">
                <a:solidFill>
                  <a:srgbClr val="000000"/>
                </a:solidFill>
                <a:latin typeface="Arial"/>
                <a:ea typeface="Arial"/>
                <a:cs typeface="Arial"/>
                <a:sym typeface="Arial"/>
              </a:defRPr>
            </a:lvl4pPr>
            <a:lvl5pPr indent="-314325" lvl="4" marL="2286000" marR="0" rtl="0" algn="l">
              <a:spcBef>
                <a:spcPts val="270"/>
              </a:spcBef>
              <a:spcAft>
                <a:spcPts val="0"/>
              </a:spcAft>
              <a:buClr>
                <a:srgbClr val="000000"/>
              </a:buClr>
              <a:buSzPts val="1350"/>
              <a:buFont typeface="Arial"/>
              <a:buChar char="•"/>
              <a:defRPr b="0" i="0" sz="1350" u="none" cap="none" strike="noStrike">
                <a:solidFill>
                  <a:srgbClr val="000000"/>
                </a:solidFill>
                <a:latin typeface="Arial"/>
                <a:ea typeface="Arial"/>
                <a:cs typeface="Arial"/>
                <a:sym typeface="Arial"/>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12" name="Google Shape;12;p1"/>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4" name="Google Shape;14;p1"/>
          <p:cNvSpPr/>
          <p:nvPr/>
        </p:nvSpPr>
        <p:spPr>
          <a:xfrm rot="-5400000">
            <a:off x="10403911" y="-266180"/>
            <a:ext cx="1521915" cy="2054268"/>
          </a:xfrm>
          <a:prstGeom prst="triangle">
            <a:avLst>
              <a:gd fmla="val 100000" name="adj"/>
            </a:avLst>
          </a:prstGeom>
          <a:solidFill>
            <a:srgbClr val="003D77"/>
          </a:solidFill>
          <a:ln cap="flat" cmpd="sng" w="9525">
            <a:solidFill>
              <a:srgbClr val="00264B"/>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15" name="Google Shape;15;p1"/>
          <p:cNvSpPr/>
          <p:nvPr/>
        </p:nvSpPr>
        <p:spPr>
          <a:xfrm rot="5400000">
            <a:off x="120782" y="6235573"/>
            <a:ext cx="501649" cy="743211"/>
          </a:xfrm>
          <a:prstGeom prst="triangle">
            <a:avLst>
              <a:gd fmla="val 10000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rgbClr val="BFBFBF"/>
              </a:solidFill>
              <a:latin typeface="Calibri"/>
              <a:ea typeface="Calibri"/>
              <a:cs typeface="Calibri"/>
              <a:sym typeface="Calibri"/>
            </a:endParaRPr>
          </a:p>
        </p:txBody>
      </p:sp>
      <p:pic>
        <p:nvPicPr>
          <p:cNvPr id="16" name="Google Shape;16;p1"/>
          <p:cNvPicPr preferRelativeResize="0"/>
          <p:nvPr/>
        </p:nvPicPr>
        <p:blipFill rotWithShape="1">
          <a:blip r:embed="rId1">
            <a:alphaModFix/>
          </a:blip>
          <a:srcRect b="0" l="0" r="0" t="0"/>
          <a:stretch/>
        </p:blipFill>
        <p:spPr>
          <a:xfrm>
            <a:off x="609600" y="6356354"/>
            <a:ext cx="2175274" cy="3456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shallcro@umich.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hyperlink" Target="https://www.weforum.org/agenda/2019/04/how-much-data-is-generated-each-day-cf4bddf29f/" TargetMode="External"/><Relationship Id="rId4" Type="http://schemas.openxmlformats.org/officeDocument/2006/relationships/image" Target="../media/image4.png"/><Relationship Id="rId5" Type="http://schemas.openxmlformats.org/officeDocument/2006/relationships/hyperlink" Target="https://piktochart.com/blog/data-visualization-statistic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3.jpg"/><Relationship Id="rId4" Type="http://schemas.openxmlformats.org/officeDocument/2006/relationships/hyperlink" Target="https://memegenerator.net/img/images/15181933.jp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hyperlink" Target="https://pixabay.com/images/id-491049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hyperlink" Target="https://www.theguardian.com/technology/2015/feb/13/google-boss-warns-forgotten-century-email-photos-vint-cer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hyperlink" Target="http://proxy.lib.umich.edu/login?url=https://search.ebscohost.com/login.aspx?direct=true&amp;db=bth&amp;AN=460160&amp;site=ehost-live&amp;scope=sit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7.jpg"/><Relationship Id="rId4" Type="http://schemas.openxmlformats.org/officeDocument/2006/relationships/hyperlink" Target="https://www.historyofinformation.com/detail.php?id=1661"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hyperlink" Target="https://www.cjr.org/analysis/linkrot-content-drift-new-york-times.php"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hyperlink" Target="https://www.youtube.com/watch?v=pbBa6Oam7-w"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web.archive.org/web/20170507123326/http:/www.digitalpreservation.gov/about" TargetMode="External"/><Relationship Id="rId4" Type="http://schemas.openxmlformats.org/officeDocument/2006/relationships/hyperlink" Target="https://www.dpconline.org/handbook/glossary" TargetMode="External"/><Relationship Id="rId5" Type="http://schemas.openxmlformats.org/officeDocument/2006/relationships/hyperlink" Target="https://www.ala.org/alcts/resources/preserv/defdigpres0408"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hyperlink" Target="https://public.ccsds.org/pubs/650x0m2.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hyperlink" Target="https://www.youtube.com/watch?v=m3dZl3yfGpc"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hyperlink" Target="https://public.ccsds.org/pubs/650x0m2.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6.png"/><Relationship Id="rId4" Type="http://schemas.openxmlformats.org/officeDocument/2006/relationships/hyperlink" Target="https://public.ccsds.org/pubs/650x0m2.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hyperlink" Target="https://dpworkshop.org/dpm-eng/conclusion.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www.youtube.com/watch?v=xnQ5G1fH5-8"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www.nationalarchives.gov.uk/pronom/" TargetMode="External"/><Relationship Id="rId4" Type="http://schemas.openxmlformats.org/officeDocument/2006/relationships/hyperlink" Target="https://www.nationalarchives.gov.uk/information-management/manage-information/preserving-digital-records/droid/" TargetMode="External"/><Relationship Id="rId9" Type="http://schemas.openxmlformats.org/officeDocument/2006/relationships/hyperlink" Target="https://www.spirion.com/" TargetMode="External"/><Relationship Id="rId5" Type="http://schemas.openxmlformats.org/officeDocument/2006/relationships/hyperlink" Target="https://tika.apache.org/" TargetMode="External"/><Relationship Id="rId6" Type="http://schemas.openxmlformats.org/officeDocument/2006/relationships/hyperlink" Target="https://mediaarea.net/en/MediaInfo" TargetMode="External"/><Relationship Id="rId7" Type="http://schemas.openxmlformats.org/officeDocument/2006/relationships/hyperlink" Target="https://exiftool.org/" TargetMode="External"/><Relationship Id="rId8" Type="http://schemas.openxmlformats.org/officeDocument/2006/relationships/hyperlink" Target="https://github.com/simsong/bulk_extractor"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9.jpg"/><Relationship Id="rId4" Type="http://schemas.openxmlformats.org/officeDocument/2006/relationships/hyperlink" Target="http://www.loc.gov/standards/premi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www.softwarepreservationnetwork.org/emulation-as-a-service-infrastructure/" TargetMode="External"/><Relationship Id="rId4" Type="http://schemas.openxmlformats.org/officeDocument/2006/relationships/hyperlink" Target="https://www.archivematica.org/en/" TargetMode="External"/><Relationship Id="rId5" Type="http://schemas.openxmlformats.org/officeDocument/2006/relationships/hyperlink" Target="https://preservica.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hyperlink" Target="http://ndsa.org/activities/levels-of-digital-preservation/"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s://www.crl.edu/sites/default/files/d6/attachments/pages/trac_0.pdf" TargetMode="External"/><Relationship Id="rId4" Type="http://schemas.openxmlformats.org/officeDocument/2006/relationships/hyperlink" Target="https://www.iso.org/standard/56510.html"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www.oclc.org/content/dam/research/activities/trustedrep/repositories.pdf" TargetMode="External"/><Relationship Id="rId4" Type="http://schemas.openxmlformats.org/officeDocument/2006/relationships/hyperlink" Target="https://www.icpsr.umich.edu/web/pages/datamanagement/preservation/policies/dpp-framework.htm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0.png"/><Relationship Id="rId4" Type="http://schemas.openxmlformats.org/officeDocument/2006/relationships/hyperlink" Target="https://www.icpsr.umich.edu/web/pages/datamanagement/lifecycle/oais.html"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6"/>
          <p:cNvSpPr txBox="1"/>
          <p:nvPr>
            <p:ph idx="1" type="subTitle"/>
          </p:nvPr>
        </p:nvSpPr>
        <p:spPr>
          <a:xfrm>
            <a:off x="342060" y="3787443"/>
            <a:ext cx="11240341" cy="164670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1800"/>
              <a:buNone/>
            </a:pPr>
            <a:r>
              <a:rPr lang="en-US"/>
              <a:t>ICPSR Metadata &amp; Preservation "Deep Dive" Series</a:t>
            </a:r>
            <a:endParaRPr/>
          </a:p>
          <a:p>
            <a:pPr indent="0" lvl="0" marL="0" rtl="0" algn="l">
              <a:spcBef>
                <a:spcPts val="360"/>
              </a:spcBef>
              <a:spcAft>
                <a:spcPts val="0"/>
              </a:spcAft>
              <a:buClr>
                <a:srgbClr val="000000"/>
              </a:buClr>
              <a:buSzPts val="1800"/>
              <a:buNone/>
            </a:pPr>
            <a:r>
              <a:rPr lang="en-US"/>
              <a:t>Mike Shallcross</a:t>
            </a:r>
            <a:endParaRPr/>
          </a:p>
          <a:p>
            <a:pPr indent="0" lvl="0" marL="0" rtl="0" algn="l">
              <a:spcBef>
                <a:spcPts val="360"/>
              </a:spcBef>
              <a:spcAft>
                <a:spcPts val="0"/>
              </a:spcAft>
              <a:buClr>
                <a:srgbClr val="000000"/>
              </a:buClr>
              <a:buSzPts val="1800"/>
              <a:buNone/>
            </a:pPr>
            <a:r>
              <a:rPr lang="en-US"/>
              <a:t>Associate Archivist</a:t>
            </a:r>
            <a:endParaRPr/>
          </a:p>
          <a:p>
            <a:pPr indent="0" lvl="0" marL="0" rtl="0" algn="l">
              <a:spcBef>
                <a:spcPts val="360"/>
              </a:spcBef>
              <a:spcAft>
                <a:spcPts val="0"/>
              </a:spcAft>
              <a:buClr>
                <a:srgbClr val="000000"/>
              </a:buClr>
              <a:buSzPts val="1800"/>
              <a:buNone/>
            </a:pPr>
            <a:r>
              <a:rPr lang="en-US"/>
              <a:t>January 20, 2022</a:t>
            </a:r>
            <a:endParaRPr/>
          </a:p>
          <a:p>
            <a:pPr indent="0" lvl="0" marL="0" rtl="0" algn="l">
              <a:spcBef>
                <a:spcPts val="360"/>
              </a:spcBef>
              <a:spcAft>
                <a:spcPts val="0"/>
              </a:spcAft>
              <a:buClr>
                <a:srgbClr val="000000"/>
              </a:buClr>
              <a:buSzPts val="1800"/>
              <a:buNone/>
            </a:pPr>
            <a:r>
              <a:rPr lang="en-US" u="sng">
                <a:solidFill>
                  <a:schemeClr val="hlink"/>
                </a:solidFill>
                <a:hlinkClick r:id="rId3"/>
              </a:rPr>
              <a:t>shallcro@umich.edu</a:t>
            </a:r>
            <a:r>
              <a:rPr lang="en-US"/>
              <a:t> </a:t>
            </a:r>
            <a:endParaRPr/>
          </a:p>
        </p:txBody>
      </p:sp>
      <p:sp>
        <p:nvSpPr>
          <p:cNvPr id="109" name="Google Shape;109;p16"/>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10" name="Google Shape;110;p16"/>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11" name="Google Shape;111;p16"/>
          <p:cNvSpPr txBox="1"/>
          <p:nvPr>
            <p:ph type="ctrTitle"/>
          </p:nvPr>
        </p:nvSpPr>
        <p:spPr>
          <a:xfrm>
            <a:off x="400834" y="1508974"/>
            <a:ext cx="11240340" cy="2197837"/>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sz="4000"/>
              <a:t>Digital Preservation and ICPSR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7"/>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Why is digital preservation important?</a:t>
            </a:r>
            <a:endParaRPr/>
          </a:p>
          <a:p>
            <a:pPr indent="0" lvl="0" marL="0" rtl="0" algn="l">
              <a:spcBef>
                <a:spcPts val="1800"/>
              </a:spcBef>
              <a:spcAft>
                <a:spcPts val="0"/>
              </a:spcAft>
              <a:buClr>
                <a:srgbClr val="000000"/>
              </a:buClr>
              <a:buSzPts val="2800"/>
              <a:buNone/>
            </a:pPr>
            <a:r>
              <a:rPr lang="en-US"/>
              <a:t>What is digital preservation?</a:t>
            </a:r>
            <a:endParaRPr/>
          </a:p>
          <a:p>
            <a:pPr indent="-172641" lvl="1" marL="515541" rtl="0" algn="l">
              <a:spcBef>
                <a:spcPts val="1080"/>
              </a:spcBef>
              <a:spcAft>
                <a:spcPts val="0"/>
              </a:spcAft>
              <a:buClr>
                <a:srgbClr val="000000"/>
              </a:buClr>
              <a:buSzPts val="2400"/>
              <a:buChar char="•"/>
            </a:pPr>
            <a:r>
              <a:rPr lang="en-US"/>
              <a:t>Open Archival Information System Reference Model (ISO standard)</a:t>
            </a:r>
            <a:endParaRPr/>
          </a:p>
          <a:p>
            <a:pPr indent="-172641" lvl="1" marL="515541" rtl="0" algn="l">
              <a:spcBef>
                <a:spcPts val="1080"/>
              </a:spcBef>
              <a:spcAft>
                <a:spcPts val="0"/>
              </a:spcAft>
              <a:buClr>
                <a:srgbClr val="000000"/>
              </a:buClr>
              <a:buSzPts val="2400"/>
              <a:buChar char="•"/>
            </a:pPr>
            <a:r>
              <a:rPr lang="en-US"/>
              <a:t>Elements of a Digital Preservation Program</a:t>
            </a:r>
            <a:endParaRPr/>
          </a:p>
          <a:p>
            <a:pPr indent="-172641" lvl="1" marL="515541" rtl="0" algn="l">
              <a:spcBef>
                <a:spcPts val="1080"/>
              </a:spcBef>
              <a:spcAft>
                <a:spcPts val="0"/>
              </a:spcAft>
              <a:buClr>
                <a:srgbClr val="000000"/>
              </a:buClr>
              <a:buSzPts val="2400"/>
              <a:buChar char="•"/>
            </a:pPr>
            <a:r>
              <a:rPr lang="en-US" sz="2400"/>
              <a:t>Assessing Digital Preservation Practices</a:t>
            </a:r>
            <a:endParaRPr/>
          </a:p>
          <a:p>
            <a:pPr indent="0" lvl="0" marL="0" rtl="0" algn="l">
              <a:spcBef>
                <a:spcPts val="1800"/>
              </a:spcBef>
              <a:spcAft>
                <a:spcPts val="0"/>
              </a:spcAft>
              <a:buClr>
                <a:srgbClr val="000000"/>
              </a:buClr>
              <a:buSzPts val="2800"/>
              <a:buNone/>
            </a:pPr>
            <a:r>
              <a:rPr lang="en-US"/>
              <a:t>Digital Preservation at ICPSR</a:t>
            </a:r>
            <a:endParaRPr/>
          </a:p>
        </p:txBody>
      </p:sp>
      <p:sp>
        <p:nvSpPr>
          <p:cNvPr id="117" name="Google Shape;117;p17"/>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18" name="Google Shape;118;p17"/>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19" name="Google Shape;119;p17"/>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Agenda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8"/>
          <p:cNvSpPr txBox="1"/>
          <p:nvPr>
            <p:ph type="title"/>
          </p:nvPr>
        </p:nvSpPr>
        <p:spPr>
          <a:xfrm>
            <a:off x="2092751" y="4800600"/>
            <a:ext cx="8408708" cy="56673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003D77"/>
              </a:buClr>
              <a:buSzPts val="3200"/>
              <a:buFont typeface="Arial"/>
              <a:buNone/>
            </a:pPr>
            <a:r>
              <a:rPr lang="en-US" sz="3200"/>
              <a:t>What’s the Deal with Digital Preservation?</a:t>
            </a:r>
            <a:endParaRPr/>
          </a:p>
        </p:txBody>
      </p:sp>
      <p:pic>
        <p:nvPicPr>
          <p:cNvPr descr="A person with his hands up&#10;&#10;Description automatically generated with low confidence" id="125" name="Google Shape;125;p18"/>
          <p:cNvPicPr preferRelativeResize="0"/>
          <p:nvPr>
            <p:ph idx="2" type="pic"/>
          </p:nvPr>
        </p:nvPicPr>
        <p:blipFill rotWithShape="1">
          <a:blip r:embed="rId3">
            <a:alphaModFix/>
          </a:blip>
          <a:srcRect b="1806" l="4689" r="2414" t="1016"/>
          <a:stretch/>
        </p:blipFill>
        <p:spPr>
          <a:xfrm>
            <a:off x="3558618" y="433632"/>
            <a:ext cx="5476974" cy="4366967"/>
          </a:xfrm>
          <a:prstGeom prst="rect">
            <a:avLst/>
          </a:prstGeom>
          <a:noFill/>
          <a:ln>
            <a:noFill/>
          </a:ln>
        </p:spPr>
      </p:pic>
      <p:sp>
        <p:nvSpPr>
          <p:cNvPr id="126" name="Google Shape;126;p18"/>
          <p:cNvSpPr txBox="1"/>
          <p:nvPr>
            <p:ph idx="1" type="body"/>
          </p:nvPr>
        </p:nvSpPr>
        <p:spPr>
          <a:xfrm>
            <a:off x="2438400" y="5367338"/>
            <a:ext cx="7315200" cy="8048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1600"/>
              <a:buNone/>
            </a:pPr>
            <a:r>
              <a:rPr lang="en-US" sz="1600"/>
              <a:t>Or, why is digital preservation important?</a:t>
            </a:r>
            <a:endParaRPr/>
          </a:p>
        </p:txBody>
      </p:sp>
      <p:sp>
        <p:nvSpPr>
          <p:cNvPr id="127" name="Google Shape;127;p18"/>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28" name="Google Shape;128;p18"/>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9"/>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There’s a lot of data out there...</a:t>
            </a:r>
            <a:endParaRPr/>
          </a:p>
        </p:txBody>
      </p:sp>
      <p:sp>
        <p:nvSpPr>
          <p:cNvPr id="134" name="Google Shape;134;p19"/>
          <p:cNvSpPr txBox="1"/>
          <p:nvPr>
            <p:ph idx="1" type="body"/>
          </p:nvPr>
        </p:nvSpPr>
        <p:spPr>
          <a:xfrm>
            <a:off x="609600" y="1600203"/>
            <a:ext cx="5384800" cy="4525963"/>
          </a:xfrm>
          <a:prstGeom prst="rect">
            <a:avLst/>
          </a:prstGeom>
          <a:noFill/>
          <a:ln>
            <a:noFill/>
          </a:ln>
        </p:spPr>
        <p:txBody>
          <a:bodyPr anchorCtr="0" anchor="t" bIns="45700" lIns="91425" spcFirstLastPara="1" rIns="91425" wrap="square" tIns="45700">
            <a:normAutofit lnSpcReduction="20000"/>
          </a:bodyPr>
          <a:lstStyle/>
          <a:p>
            <a:pPr indent="0" lvl="0" marL="0" rtl="0" algn="l">
              <a:spcBef>
                <a:spcPts val="0"/>
              </a:spcBef>
              <a:spcAft>
                <a:spcPts val="0"/>
              </a:spcAft>
              <a:buClr>
                <a:srgbClr val="000000"/>
              </a:buClr>
              <a:buSzPts val="2800"/>
              <a:buNone/>
            </a:pPr>
            <a:r>
              <a:rPr lang="en-US"/>
              <a:t>The </a:t>
            </a:r>
            <a:r>
              <a:rPr lang="en-US" u="sng">
                <a:solidFill>
                  <a:schemeClr val="hlink"/>
                </a:solidFill>
                <a:hlinkClick r:id="rId3"/>
              </a:rPr>
              <a:t>World Economic Forum</a:t>
            </a:r>
            <a:r>
              <a:rPr lang="en-US"/>
              <a:t> estimated that as of 2020, there were </a:t>
            </a:r>
            <a:r>
              <a:rPr b="0" i="0" lang="en-US">
                <a:solidFill>
                  <a:srgbClr val="141414"/>
                </a:solidFill>
                <a:latin typeface="Arial"/>
                <a:ea typeface="Arial"/>
                <a:cs typeface="Arial"/>
                <a:sym typeface="Arial"/>
              </a:rPr>
              <a:t>44 </a:t>
            </a:r>
            <a:r>
              <a:rPr lang="en-US">
                <a:solidFill>
                  <a:srgbClr val="141414"/>
                </a:solidFill>
                <a:latin typeface="Arial"/>
                <a:ea typeface="Arial"/>
                <a:cs typeface="Arial"/>
                <a:sym typeface="Arial"/>
              </a:rPr>
              <a:t>zettabytes of data in the world (</a:t>
            </a:r>
            <a:r>
              <a:rPr b="0" i="0" lang="en-US">
                <a:solidFill>
                  <a:srgbClr val="141414"/>
                </a:solidFill>
                <a:latin typeface="Arial"/>
                <a:ea typeface="Arial"/>
                <a:cs typeface="Arial"/>
                <a:sym typeface="Arial"/>
              </a:rPr>
              <a:t>1 ZB = 1 billion TB!).</a:t>
            </a:r>
            <a:endParaRPr/>
          </a:p>
          <a:p>
            <a:pPr indent="0" lvl="0" marL="0" rtl="0" algn="l">
              <a:spcBef>
                <a:spcPts val="2400"/>
              </a:spcBef>
              <a:spcAft>
                <a:spcPts val="0"/>
              </a:spcAft>
              <a:buClr>
                <a:srgbClr val="141414"/>
              </a:buClr>
              <a:buSzPts val="2800"/>
              <a:buNone/>
            </a:pPr>
            <a:r>
              <a:rPr lang="en-US">
                <a:solidFill>
                  <a:srgbClr val="141414"/>
                </a:solidFill>
                <a:latin typeface="Arial"/>
                <a:ea typeface="Arial"/>
                <a:cs typeface="Arial"/>
                <a:sym typeface="Arial"/>
              </a:rPr>
              <a:t>Every day, the world generates:</a:t>
            </a:r>
            <a:endParaRPr/>
          </a:p>
          <a:p>
            <a:pPr indent="-172641" lvl="1" marL="515541" rtl="0" algn="l">
              <a:spcBef>
                <a:spcPts val="1680"/>
              </a:spcBef>
              <a:spcAft>
                <a:spcPts val="0"/>
              </a:spcAft>
              <a:buClr>
                <a:srgbClr val="141414"/>
              </a:buClr>
              <a:buSzPts val="2400"/>
              <a:buChar char="•"/>
            </a:pPr>
            <a:r>
              <a:rPr b="0" i="0" lang="en-US">
                <a:solidFill>
                  <a:srgbClr val="141414"/>
                </a:solidFill>
                <a:latin typeface="Arial"/>
                <a:ea typeface="Arial"/>
                <a:cs typeface="Arial"/>
                <a:sym typeface="Arial"/>
              </a:rPr>
              <a:t>500 million tweets </a:t>
            </a:r>
            <a:endParaRPr/>
          </a:p>
          <a:p>
            <a:pPr indent="-172641" lvl="1" marL="515541" rtl="0" algn="l">
              <a:spcBef>
                <a:spcPts val="480"/>
              </a:spcBef>
              <a:spcAft>
                <a:spcPts val="0"/>
              </a:spcAft>
              <a:buClr>
                <a:srgbClr val="141414"/>
              </a:buClr>
              <a:buSzPts val="2400"/>
              <a:buChar char="•"/>
            </a:pPr>
            <a:r>
              <a:rPr b="0" i="0" lang="en-US">
                <a:solidFill>
                  <a:srgbClr val="141414"/>
                </a:solidFill>
                <a:latin typeface="Arial"/>
                <a:ea typeface="Arial"/>
                <a:cs typeface="Arial"/>
                <a:sym typeface="Arial"/>
              </a:rPr>
              <a:t>294 billion emails  </a:t>
            </a:r>
            <a:endParaRPr/>
          </a:p>
          <a:p>
            <a:pPr indent="-172641" lvl="1" marL="515541" rtl="0" algn="l">
              <a:spcBef>
                <a:spcPts val="480"/>
              </a:spcBef>
              <a:spcAft>
                <a:spcPts val="0"/>
              </a:spcAft>
              <a:buClr>
                <a:srgbClr val="141414"/>
              </a:buClr>
              <a:buSzPts val="2400"/>
              <a:buChar char="•"/>
            </a:pPr>
            <a:r>
              <a:rPr b="0" i="0" lang="en-US">
                <a:solidFill>
                  <a:srgbClr val="141414"/>
                </a:solidFill>
                <a:latin typeface="Arial"/>
                <a:ea typeface="Arial"/>
                <a:cs typeface="Arial"/>
                <a:sym typeface="Arial"/>
              </a:rPr>
              <a:t>4 PB of Facebook data </a:t>
            </a:r>
            <a:endParaRPr/>
          </a:p>
          <a:p>
            <a:pPr indent="-172641" lvl="1" marL="515541" rtl="0" algn="l">
              <a:spcBef>
                <a:spcPts val="480"/>
              </a:spcBef>
              <a:spcAft>
                <a:spcPts val="0"/>
              </a:spcAft>
              <a:buClr>
                <a:srgbClr val="141414"/>
              </a:buClr>
              <a:buSzPts val="2400"/>
              <a:buChar char="•"/>
            </a:pPr>
            <a:r>
              <a:rPr b="0" i="0" lang="en-US">
                <a:solidFill>
                  <a:srgbClr val="141414"/>
                </a:solidFill>
                <a:latin typeface="Arial"/>
                <a:ea typeface="Arial"/>
                <a:cs typeface="Arial"/>
                <a:sym typeface="Arial"/>
              </a:rPr>
              <a:t>4 TB </a:t>
            </a:r>
            <a:r>
              <a:rPr lang="en-US">
                <a:solidFill>
                  <a:srgbClr val="141414"/>
                </a:solidFill>
                <a:latin typeface="Arial"/>
                <a:ea typeface="Arial"/>
                <a:cs typeface="Arial"/>
                <a:sym typeface="Arial"/>
              </a:rPr>
              <a:t>of </a:t>
            </a:r>
            <a:r>
              <a:rPr b="0" i="0" lang="en-US">
                <a:solidFill>
                  <a:srgbClr val="141414"/>
                </a:solidFill>
                <a:latin typeface="Arial"/>
                <a:ea typeface="Arial"/>
                <a:cs typeface="Arial"/>
                <a:sym typeface="Arial"/>
              </a:rPr>
              <a:t>data from </a:t>
            </a:r>
            <a:r>
              <a:rPr b="0" i="0" lang="en-US" u="sng">
                <a:solidFill>
                  <a:srgbClr val="141414"/>
                </a:solidFill>
                <a:latin typeface="Arial"/>
                <a:ea typeface="Arial"/>
                <a:cs typeface="Arial"/>
                <a:sym typeface="Arial"/>
              </a:rPr>
              <a:t>each</a:t>
            </a:r>
            <a:r>
              <a:rPr b="0" i="0" lang="en-US">
                <a:solidFill>
                  <a:srgbClr val="141414"/>
                </a:solidFill>
                <a:latin typeface="Arial"/>
                <a:ea typeface="Arial"/>
                <a:cs typeface="Arial"/>
                <a:sym typeface="Arial"/>
              </a:rPr>
              <a:t> connected car</a:t>
            </a:r>
            <a:endParaRPr/>
          </a:p>
          <a:p>
            <a:pPr indent="-172641" lvl="1" marL="515541" rtl="0" algn="l">
              <a:spcBef>
                <a:spcPts val="480"/>
              </a:spcBef>
              <a:spcAft>
                <a:spcPts val="0"/>
              </a:spcAft>
              <a:buClr>
                <a:srgbClr val="141414"/>
              </a:buClr>
              <a:buSzPts val="2400"/>
              <a:buChar char="•"/>
            </a:pPr>
            <a:r>
              <a:rPr b="0" i="0" lang="en-US">
                <a:solidFill>
                  <a:srgbClr val="141414"/>
                </a:solidFill>
                <a:latin typeface="Arial"/>
                <a:ea typeface="Arial"/>
                <a:cs typeface="Arial"/>
                <a:sym typeface="Arial"/>
              </a:rPr>
              <a:t>65 billion WhatsApp messages </a:t>
            </a:r>
            <a:endParaRPr/>
          </a:p>
        </p:txBody>
      </p:sp>
      <p:pic>
        <p:nvPicPr>
          <p:cNvPr descr="A picture containing diagram&#10;&#10;Description automatically generated" id="135" name="Google Shape;135;p19"/>
          <p:cNvPicPr preferRelativeResize="0"/>
          <p:nvPr>
            <p:ph idx="2" type="body"/>
          </p:nvPr>
        </p:nvPicPr>
        <p:blipFill rotWithShape="1">
          <a:blip r:embed="rId4">
            <a:alphaModFix/>
          </a:blip>
          <a:srcRect b="0" l="0" r="0" t="0"/>
          <a:stretch/>
        </p:blipFill>
        <p:spPr>
          <a:xfrm>
            <a:off x="6197600" y="1843881"/>
            <a:ext cx="5384800" cy="4038600"/>
          </a:xfrm>
          <a:prstGeom prst="rect">
            <a:avLst/>
          </a:prstGeom>
          <a:noFill/>
          <a:ln>
            <a:noFill/>
          </a:ln>
        </p:spPr>
      </p:pic>
      <p:sp>
        <p:nvSpPr>
          <p:cNvPr id="136" name="Google Shape;136;p19"/>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37" name="Google Shape;137;p19"/>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38" name="Google Shape;138;p19"/>
          <p:cNvSpPr txBox="1"/>
          <p:nvPr/>
        </p:nvSpPr>
        <p:spPr>
          <a:xfrm>
            <a:off x="6197599" y="5963920"/>
            <a:ext cx="583164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sng" cap="none" strike="noStrike">
                <a:solidFill>
                  <a:schemeClr val="hlink"/>
                </a:solidFill>
                <a:latin typeface="Calibri"/>
                <a:ea typeface="Calibri"/>
                <a:cs typeface="Calibri"/>
                <a:sym typeface="Calibri"/>
                <a:hlinkClick r:id="rId5"/>
              </a:rPr>
              <a:t>https://piktochart.com/blog/data-visualization-statistics/</a:t>
            </a:r>
            <a:r>
              <a:rPr b="0" i="0" lang="en-US" sz="1800" u="none" cap="none" strike="noStrike">
                <a:solidFill>
                  <a:schemeClr val="dk1"/>
                </a:solidFill>
                <a:latin typeface="Calibri"/>
                <a:ea typeface="Calibri"/>
                <a:cs typeface="Calibri"/>
                <a:sym typeface="Calibri"/>
              </a:rPr>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0"/>
          <p:cNvSpPr txBox="1"/>
          <p:nvPr>
            <p:ph type="title"/>
          </p:nvPr>
        </p:nvSpPr>
        <p:spPr>
          <a:xfrm>
            <a:off x="2239475" y="4800600"/>
            <a:ext cx="7699200" cy="5667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003D77"/>
              </a:buClr>
              <a:buSzPts val="2400"/>
              <a:buFont typeface="Arial"/>
              <a:buNone/>
            </a:pPr>
            <a:r>
              <a:rPr lang="en-US" sz="2400"/>
              <a:t>All that data is great–until something happens…</a:t>
            </a:r>
            <a:endParaRPr/>
          </a:p>
        </p:txBody>
      </p:sp>
      <p:pic>
        <p:nvPicPr>
          <p:cNvPr descr="A picture containing stacked, stack&#10;&#10;Description automatically generated" id="144" name="Google Shape;144;p20"/>
          <p:cNvPicPr preferRelativeResize="0"/>
          <p:nvPr>
            <p:ph idx="2" type="pic"/>
          </p:nvPr>
        </p:nvPicPr>
        <p:blipFill rotWithShape="1">
          <a:blip r:embed="rId3">
            <a:alphaModFix/>
          </a:blip>
          <a:srcRect b="7813" l="0" r="0" t="7812"/>
          <a:stretch/>
        </p:blipFill>
        <p:spPr>
          <a:xfrm>
            <a:off x="2389717" y="612775"/>
            <a:ext cx="7315200" cy="4114800"/>
          </a:xfrm>
          <a:prstGeom prst="rect">
            <a:avLst/>
          </a:prstGeom>
          <a:noFill/>
          <a:ln>
            <a:noFill/>
          </a:ln>
        </p:spPr>
      </p:pic>
      <p:sp>
        <p:nvSpPr>
          <p:cNvPr id="145" name="Google Shape;145;p20"/>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1000"/>
              <a:buNone/>
            </a:pPr>
            <a:r>
              <a:rPr lang="en-US" u="sng">
                <a:solidFill>
                  <a:schemeClr val="hlink"/>
                </a:solidFill>
                <a:hlinkClick r:id="rId4"/>
              </a:rPr>
              <a:t>https://memegenerator.net/img/images/15181933.jpg</a:t>
            </a:r>
            <a:r>
              <a:rPr lang="en-US"/>
              <a:t> </a:t>
            </a:r>
            <a:endParaRPr/>
          </a:p>
        </p:txBody>
      </p:sp>
      <p:sp>
        <p:nvSpPr>
          <p:cNvPr id="146" name="Google Shape;146;p20"/>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47" name="Google Shape;147;p20"/>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1"/>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Data are Actually Pretty Fragile!</a:t>
            </a:r>
            <a:endParaRPr/>
          </a:p>
        </p:txBody>
      </p:sp>
      <p:sp>
        <p:nvSpPr>
          <p:cNvPr id="153" name="Google Shape;153;p21"/>
          <p:cNvSpPr txBox="1"/>
          <p:nvPr>
            <p:ph idx="1" type="body"/>
          </p:nvPr>
        </p:nvSpPr>
        <p:spPr>
          <a:xfrm>
            <a:off x="609600" y="1600203"/>
            <a:ext cx="53848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The scale and diversity of digital content can exacerbate a wide range of potential issues:</a:t>
            </a:r>
            <a:endParaRPr/>
          </a:p>
          <a:p>
            <a:pPr indent="-172641" lvl="1" marL="515541" rtl="0" algn="l">
              <a:spcBef>
                <a:spcPts val="1680"/>
              </a:spcBef>
              <a:spcAft>
                <a:spcPts val="0"/>
              </a:spcAft>
              <a:buClr>
                <a:srgbClr val="000000"/>
              </a:buClr>
              <a:buSzPts val="2400"/>
              <a:buChar char="•"/>
            </a:pPr>
            <a:r>
              <a:rPr lang="en-US"/>
              <a:t>Software dependencies</a:t>
            </a:r>
            <a:endParaRPr/>
          </a:p>
          <a:p>
            <a:pPr indent="-172641" lvl="1" marL="515541" rtl="0" algn="l">
              <a:spcBef>
                <a:spcPts val="480"/>
              </a:spcBef>
              <a:spcAft>
                <a:spcPts val="0"/>
              </a:spcAft>
              <a:buClr>
                <a:srgbClr val="000000"/>
              </a:buClr>
              <a:buSzPts val="2400"/>
              <a:buChar char="•"/>
            </a:pPr>
            <a:r>
              <a:rPr lang="en-US"/>
              <a:t>Disk </a:t>
            </a:r>
            <a:r>
              <a:rPr lang="en-US"/>
              <a:t>drive crashes</a:t>
            </a:r>
            <a:endParaRPr/>
          </a:p>
          <a:p>
            <a:pPr indent="-172641" lvl="1" marL="515541" rtl="0" algn="l">
              <a:spcBef>
                <a:spcPts val="480"/>
              </a:spcBef>
              <a:spcAft>
                <a:spcPts val="0"/>
              </a:spcAft>
              <a:buClr>
                <a:srgbClr val="000000"/>
              </a:buClr>
              <a:buSzPts val="2400"/>
              <a:buChar char="•"/>
            </a:pPr>
            <a:r>
              <a:rPr lang="en-US"/>
              <a:t>Data corruption or loss</a:t>
            </a:r>
            <a:endParaRPr/>
          </a:p>
          <a:p>
            <a:pPr indent="-172641" lvl="1" marL="515541" rtl="0" algn="l">
              <a:spcBef>
                <a:spcPts val="480"/>
              </a:spcBef>
              <a:spcAft>
                <a:spcPts val="0"/>
              </a:spcAft>
              <a:buClr>
                <a:srgbClr val="000000"/>
              </a:buClr>
              <a:buSzPts val="2400"/>
              <a:buChar char="•"/>
            </a:pPr>
            <a:r>
              <a:rPr lang="en-US"/>
              <a:t>Insufficient metadata</a:t>
            </a:r>
            <a:endParaRPr/>
          </a:p>
          <a:p>
            <a:pPr indent="0" lvl="0" marL="0" rtl="0" algn="l">
              <a:spcBef>
                <a:spcPts val="480"/>
              </a:spcBef>
              <a:spcAft>
                <a:spcPts val="1200"/>
              </a:spcAft>
              <a:buSzPts val="2800"/>
              <a:buNone/>
            </a:pPr>
            <a:r>
              <a:t/>
            </a:r>
            <a:endParaRPr/>
          </a:p>
        </p:txBody>
      </p:sp>
      <p:pic>
        <p:nvPicPr>
          <p:cNvPr descr="A red sign with white text&#10;&#10;Description automatically generated" id="154" name="Google Shape;154;p21"/>
          <p:cNvPicPr preferRelativeResize="0"/>
          <p:nvPr>
            <p:ph idx="2" type="body"/>
          </p:nvPr>
        </p:nvPicPr>
        <p:blipFill rotWithShape="1">
          <a:blip r:embed="rId3">
            <a:alphaModFix/>
          </a:blip>
          <a:srcRect b="0" l="0" r="0" t="0"/>
          <a:stretch/>
        </p:blipFill>
        <p:spPr>
          <a:xfrm>
            <a:off x="6197600" y="2148880"/>
            <a:ext cx="5384800" cy="3428603"/>
          </a:xfrm>
          <a:prstGeom prst="rect">
            <a:avLst/>
          </a:prstGeom>
          <a:noFill/>
          <a:ln>
            <a:noFill/>
          </a:ln>
        </p:spPr>
      </p:pic>
      <p:sp>
        <p:nvSpPr>
          <p:cNvPr id="155" name="Google Shape;155;p21"/>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56" name="Google Shape;156;p21"/>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57" name="Google Shape;157;p21"/>
          <p:cNvSpPr txBox="1"/>
          <p:nvPr/>
        </p:nvSpPr>
        <p:spPr>
          <a:xfrm>
            <a:off x="7017024" y="5577483"/>
            <a:ext cx="430364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hlink"/>
                </a:solidFill>
                <a:latin typeface="Calibri"/>
                <a:ea typeface="Calibri"/>
                <a:cs typeface="Calibri"/>
                <a:sym typeface="Calibri"/>
                <a:hlinkClick r:id="rId4"/>
              </a:rPr>
              <a:t>https://pixabay.com/images/id-4910491/</a:t>
            </a:r>
            <a:r>
              <a:rPr lang="en-US" sz="1800">
                <a:solidFill>
                  <a:schemeClr val="dk1"/>
                </a:solidFill>
                <a:latin typeface="Calibri"/>
                <a:ea typeface="Calibri"/>
                <a:cs typeface="Calibri"/>
                <a:sym typeface="Calibri"/>
              </a:rPr>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2"/>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Vint Cerf: a new “Digital Dark Age”?</a:t>
            </a:r>
            <a:endParaRPr/>
          </a:p>
        </p:txBody>
      </p:sp>
      <p:sp>
        <p:nvSpPr>
          <p:cNvPr id="163" name="Google Shape;163;p22"/>
          <p:cNvSpPr txBox="1"/>
          <p:nvPr>
            <p:ph idx="1" type="body"/>
          </p:nvPr>
        </p:nvSpPr>
        <p:spPr>
          <a:xfrm>
            <a:off x="609600" y="1600203"/>
            <a:ext cx="5384800" cy="4525963"/>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rgbClr val="000000"/>
              </a:buClr>
              <a:buSzPts val="2800"/>
              <a:buNone/>
            </a:pPr>
            <a:r>
              <a:rPr lang="en-US"/>
              <a:t>“</a:t>
            </a:r>
            <a:r>
              <a:rPr b="0" i="0" lang="en-US">
                <a:solidFill>
                  <a:srgbClr val="121212"/>
                </a:solidFill>
                <a:latin typeface="Arial"/>
                <a:ea typeface="Arial"/>
                <a:cs typeface="Arial"/>
                <a:sym typeface="Arial"/>
              </a:rPr>
              <a:t>We are nonchalantly throwing all of our data into what could become an information black hole without realizing it. We digitize things because we think we will preserve them, but what we don’t understand is </a:t>
            </a:r>
            <a:r>
              <a:rPr b="0" i="0" lang="en-US" u="sng">
                <a:solidFill>
                  <a:srgbClr val="121212"/>
                </a:solidFill>
                <a:latin typeface="Arial"/>
                <a:ea typeface="Arial"/>
                <a:cs typeface="Arial"/>
                <a:sym typeface="Arial"/>
              </a:rPr>
              <a:t>that unless we take other steps, those digital versions may not be any better, and may even be worse</a:t>
            </a:r>
            <a:r>
              <a:rPr b="0" i="0" lang="en-US">
                <a:solidFill>
                  <a:srgbClr val="121212"/>
                </a:solidFill>
                <a:latin typeface="Arial"/>
                <a:ea typeface="Arial"/>
                <a:cs typeface="Arial"/>
                <a:sym typeface="Arial"/>
              </a:rPr>
              <a:t>, than the artifacts that we digitized</a:t>
            </a:r>
            <a:r>
              <a:rPr lang="en-US">
                <a:solidFill>
                  <a:srgbClr val="121212"/>
                </a:solidFill>
                <a:latin typeface="Arial"/>
                <a:ea typeface="Arial"/>
                <a:cs typeface="Arial"/>
                <a:sym typeface="Arial"/>
              </a:rPr>
              <a:t>.”</a:t>
            </a:r>
            <a:endParaRPr/>
          </a:p>
        </p:txBody>
      </p:sp>
      <p:pic>
        <p:nvPicPr>
          <p:cNvPr descr="A person with a white beard&#10;&#10;Description automatically generated with medium confidence" id="164" name="Google Shape;164;p22"/>
          <p:cNvPicPr preferRelativeResize="0"/>
          <p:nvPr>
            <p:ph idx="2" type="body"/>
          </p:nvPr>
        </p:nvPicPr>
        <p:blipFill rotWithShape="1">
          <a:blip r:embed="rId3">
            <a:alphaModFix/>
          </a:blip>
          <a:srcRect b="0" l="30006" r="0" t="0"/>
          <a:stretch/>
        </p:blipFill>
        <p:spPr>
          <a:xfrm>
            <a:off x="6457950" y="1614500"/>
            <a:ext cx="5124450" cy="4392771"/>
          </a:xfrm>
          <a:prstGeom prst="rect">
            <a:avLst/>
          </a:prstGeom>
          <a:noFill/>
          <a:ln>
            <a:noFill/>
          </a:ln>
        </p:spPr>
      </p:pic>
      <p:sp>
        <p:nvSpPr>
          <p:cNvPr id="165" name="Google Shape;165;p22"/>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66" name="Google Shape;166;p22"/>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67" name="Google Shape;167;p22"/>
          <p:cNvSpPr txBox="1"/>
          <p:nvPr/>
        </p:nvSpPr>
        <p:spPr>
          <a:xfrm>
            <a:off x="4371975" y="6126166"/>
            <a:ext cx="752951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hlink"/>
                </a:solidFill>
                <a:latin typeface="Calibri"/>
                <a:ea typeface="Calibri"/>
                <a:cs typeface="Calibri"/>
                <a:sym typeface="Calibri"/>
                <a:hlinkClick r:id="rId4"/>
              </a:rPr>
              <a:t>https://www.theguardian.com/technology/2015/feb/13/google-boss-warns-forgotten-century-email-photos-vint-cerf</a:t>
            </a:r>
            <a:r>
              <a:rPr lang="en-US" sz="1800">
                <a:solidFill>
                  <a:schemeClr val="dk1"/>
                </a:solidFill>
                <a:latin typeface="Calibri"/>
                <a:ea typeface="Calibri"/>
                <a:cs typeface="Calibri"/>
                <a:sym typeface="Calibri"/>
              </a:rPr>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3"/>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NASA Viking Missions to Mars</a:t>
            </a:r>
            <a:endParaRPr/>
          </a:p>
        </p:txBody>
      </p:sp>
      <p:sp>
        <p:nvSpPr>
          <p:cNvPr id="173" name="Google Shape;173;p23"/>
          <p:cNvSpPr txBox="1"/>
          <p:nvPr>
            <p:ph idx="1" type="body"/>
          </p:nvPr>
        </p:nvSpPr>
        <p:spPr>
          <a:xfrm>
            <a:off x="609600" y="1600203"/>
            <a:ext cx="5384800" cy="4525963"/>
          </a:xfrm>
          <a:prstGeom prst="rect">
            <a:avLst/>
          </a:prstGeom>
          <a:noFill/>
          <a:ln>
            <a:noFill/>
          </a:ln>
        </p:spPr>
        <p:txBody>
          <a:bodyPr anchorCtr="0" anchor="t" bIns="45700" lIns="91425" spcFirstLastPara="1" rIns="91425" wrap="square" tIns="45700">
            <a:normAutofit lnSpcReduction="10000"/>
          </a:bodyPr>
          <a:lstStyle/>
          <a:p>
            <a:pPr indent="-457200" lvl="0" marL="457200" rtl="0" algn="l">
              <a:spcBef>
                <a:spcPts val="0"/>
              </a:spcBef>
              <a:spcAft>
                <a:spcPts val="0"/>
              </a:spcAft>
              <a:buClr>
                <a:srgbClr val="000000"/>
              </a:buClr>
              <a:buSzPts val="2800"/>
              <a:buFont typeface="Arial"/>
              <a:buChar char="•"/>
            </a:pPr>
            <a:r>
              <a:rPr lang="en-US"/>
              <a:t>1970s Viking missions to Mars generated huge amounts of data.</a:t>
            </a:r>
            <a:endParaRPr/>
          </a:p>
          <a:p>
            <a:pPr indent="-457200" lvl="0" marL="457200" rtl="0" algn="l">
              <a:spcBef>
                <a:spcPts val="2400"/>
              </a:spcBef>
              <a:spcAft>
                <a:spcPts val="0"/>
              </a:spcAft>
              <a:buClr>
                <a:srgbClr val="000000"/>
              </a:buClr>
              <a:buSzPts val="2800"/>
              <a:buFont typeface="Arial"/>
              <a:buChar char="•"/>
            </a:pPr>
            <a:r>
              <a:rPr lang="en-US"/>
              <a:t>Approx. 20% has been lost. </a:t>
            </a:r>
            <a:endParaRPr/>
          </a:p>
          <a:p>
            <a:pPr indent="-457200" lvl="0" marL="457200" rtl="0" algn="l">
              <a:spcBef>
                <a:spcPts val="2400"/>
              </a:spcBef>
              <a:spcAft>
                <a:spcPts val="0"/>
              </a:spcAft>
              <a:buClr>
                <a:srgbClr val="000000"/>
              </a:buClr>
              <a:buSzPts val="2800"/>
              <a:buFont typeface="Arial"/>
              <a:buChar char="•"/>
            </a:pPr>
            <a:r>
              <a:rPr lang="en-US"/>
              <a:t>Original data tapes deteriorated—could not be read.</a:t>
            </a:r>
            <a:endParaRPr/>
          </a:p>
          <a:p>
            <a:pPr indent="-457200" lvl="0" marL="457200" rtl="0" algn="l">
              <a:spcBef>
                <a:spcPts val="2400"/>
              </a:spcBef>
              <a:spcAft>
                <a:spcPts val="0"/>
              </a:spcAft>
              <a:buClr>
                <a:srgbClr val="000000"/>
              </a:buClr>
              <a:buSzPts val="2800"/>
              <a:buFont typeface="Arial"/>
              <a:buChar char="•"/>
            </a:pPr>
            <a:r>
              <a:rPr lang="en-US"/>
              <a:t>Recovery involved manual entry from print outs!</a:t>
            </a:r>
            <a:endParaRPr/>
          </a:p>
        </p:txBody>
      </p:sp>
      <p:pic>
        <p:nvPicPr>
          <p:cNvPr descr="A picture containing indoor&#10;&#10;Description automatically generated" id="174" name="Google Shape;174;p23"/>
          <p:cNvPicPr preferRelativeResize="0"/>
          <p:nvPr>
            <p:ph idx="2" type="body"/>
          </p:nvPr>
        </p:nvPicPr>
        <p:blipFill rotWithShape="1">
          <a:blip r:embed="rId3">
            <a:alphaModFix/>
          </a:blip>
          <a:srcRect b="0" l="0" r="0" t="0"/>
          <a:stretch/>
        </p:blipFill>
        <p:spPr>
          <a:xfrm>
            <a:off x="6197600" y="1691891"/>
            <a:ext cx="5384800" cy="4342580"/>
          </a:xfrm>
          <a:prstGeom prst="rect">
            <a:avLst/>
          </a:prstGeom>
          <a:noFill/>
          <a:ln>
            <a:noFill/>
          </a:ln>
        </p:spPr>
      </p:pic>
      <p:sp>
        <p:nvSpPr>
          <p:cNvPr id="175" name="Google Shape;175;p23"/>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76" name="Google Shape;176;p23"/>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77" name="Google Shape;177;p23"/>
          <p:cNvSpPr txBox="1"/>
          <p:nvPr/>
        </p:nvSpPr>
        <p:spPr>
          <a:xfrm>
            <a:off x="4014789" y="6126166"/>
            <a:ext cx="805815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hlink"/>
                </a:solidFill>
                <a:latin typeface="Calibri"/>
                <a:ea typeface="Calibri"/>
                <a:cs typeface="Calibri"/>
                <a:sym typeface="Calibri"/>
                <a:hlinkClick r:id="rId4"/>
              </a:rPr>
              <a:t>http://proxy.lib.umich.edu/login?url=https://search.ebscohost.com/login.aspx?direct=true&amp;db=bth&amp;AN=460160&amp;site=ehost-live&amp;scope=site</a:t>
            </a:r>
            <a:r>
              <a:rPr lang="en-US" sz="1800">
                <a:solidFill>
                  <a:schemeClr val="dk1"/>
                </a:solidFill>
                <a:latin typeface="Calibri"/>
                <a:ea typeface="Calibri"/>
                <a:cs typeface="Calibri"/>
                <a:sym typeface="Calibri"/>
              </a:rPr>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4"/>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Digital Domesday Book (1984-1986)</a:t>
            </a:r>
            <a:endParaRPr/>
          </a:p>
        </p:txBody>
      </p:sp>
      <p:sp>
        <p:nvSpPr>
          <p:cNvPr id="183" name="Google Shape;183;p24"/>
          <p:cNvSpPr txBox="1"/>
          <p:nvPr>
            <p:ph idx="1" type="body"/>
          </p:nvPr>
        </p:nvSpPr>
        <p:spPr>
          <a:xfrm>
            <a:off x="609600" y="1600203"/>
            <a:ext cx="5384800" cy="4525963"/>
          </a:xfrm>
          <a:prstGeom prst="rect">
            <a:avLst/>
          </a:prstGeom>
          <a:noFill/>
          <a:ln>
            <a:noFill/>
          </a:ln>
        </p:spPr>
        <p:txBody>
          <a:bodyPr anchorCtr="0" anchor="t" bIns="45700" lIns="91425" spcFirstLastPara="1" rIns="91425" wrap="square" tIns="45700">
            <a:normAutofit lnSpcReduction="10000"/>
          </a:bodyPr>
          <a:lstStyle/>
          <a:p>
            <a:pPr indent="-457200" lvl="0" marL="457200" rtl="0" algn="l">
              <a:spcBef>
                <a:spcPts val="0"/>
              </a:spcBef>
              <a:spcAft>
                <a:spcPts val="0"/>
              </a:spcAft>
              <a:buClr>
                <a:srgbClr val="000000"/>
              </a:buClr>
              <a:buSzPts val="2800"/>
              <a:buFont typeface="Arial"/>
              <a:buChar char="•"/>
            </a:pPr>
            <a:r>
              <a:rPr lang="en-US"/>
              <a:t>BBC and partners created a “digital Domesday Book” for the 900th anniversary of the original.</a:t>
            </a:r>
            <a:endParaRPr/>
          </a:p>
          <a:p>
            <a:pPr indent="-457200" lvl="0" marL="457200" rtl="0" algn="l">
              <a:spcBef>
                <a:spcPts val="2400"/>
              </a:spcBef>
              <a:spcAft>
                <a:spcPts val="0"/>
              </a:spcAft>
              <a:buClr>
                <a:srgbClr val="000000"/>
              </a:buClr>
              <a:buSzPts val="2800"/>
              <a:buFont typeface="Arial"/>
              <a:buChar char="•"/>
            </a:pPr>
            <a:r>
              <a:rPr lang="en-US"/>
              <a:t>By 2000, the digital version was unusable due to software and hardware obsolescence.</a:t>
            </a:r>
            <a:endParaRPr/>
          </a:p>
          <a:p>
            <a:pPr indent="-457200" lvl="0" marL="457200" rtl="0" algn="l">
              <a:spcBef>
                <a:spcPts val="2400"/>
              </a:spcBef>
              <a:spcAft>
                <a:spcPts val="0"/>
              </a:spcAft>
              <a:buClr>
                <a:srgbClr val="000000"/>
              </a:buClr>
              <a:buSzPts val="2800"/>
              <a:buFont typeface="Arial"/>
              <a:buChar char="•"/>
            </a:pPr>
            <a:r>
              <a:rPr lang="en-US"/>
              <a:t>2004: new version was reverse-engineered...</a:t>
            </a:r>
            <a:endParaRPr/>
          </a:p>
        </p:txBody>
      </p:sp>
      <p:pic>
        <p:nvPicPr>
          <p:cNvPr descr="A computer on a table&#10;&#10;Description automatically generated with low confidence" id="184" name="Google Shape;184;p24"/>
          <p:cNvPicPr preferRelativeResize="0"/>
          <p:nvPr>
            <p:ph idx="2" type="body"/>
          </p:nvPr>
        </p:nvPicPr>
        <p:blipFill rotWithShape="1">
          <a:blip r:embed="rId3">
            <a:alphaModFix/>
          </a:blip>
          <a:srcRect b="0" l="0" r="0" t="0"/>
          <a:stretch/>
        </p:blipFill>
        <p:spPr>
          <a:xfrm>
            <a:off x="6197600" y="1843881"/>
            <a:ext cx="5384800" cy="4038600"/>
          </a:xfrm>
          <a:prstGeom prst="rect">
            <a:avLst/>
          </a:prstGeom>
          <a:noFill/>
          <a:ln>
            <a:noFill/>
          </a:ln>
        </p:spPr>
      </p:pic>
      <p:sp>
        <p:nvSpPr>
          <p:cNvPr id="185" name="Google Shape;185;p24"/>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86" name="Google Shape;186;p24"/>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87" name="Google Shape;187;p24"/>
          <p:cNvSpPr txBox="1"/>
          <p:nvPr/>
        </p:nvSpPr>
        <p:spPr>
          <a:xfrm>
            <a:off x="6215072" y="6111878"/>
            <a:ext cx="585311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hlink"/>
                </a:solidFill>
                <a:latin typeface="Calibri"/>
                <a:ea typeface="Calibri"/>
                <a:cs typeface="Calibri"/>
                <a:sym typeface="Calibri"/>
                <a:hlinkClick r:id="rId4"/>
              </a:rPr>
              <a:t>https://www.historyofinformation.com/detail.php?id=1661</a:t>
            </a:r>
            <a:r>
              <a:rPr lang="en-US" sz="1800">
                <a:solidFill>
                  <a:schemeClr val="dk1"/>
                </a:solidFill>
                <a:latin typeface="Calibri"/>
                <a:ea typeface="Calibri"/>
                <a:cs typeface="Calibri"/>
                <a:sym typeface="Calibri"/>
              </a:rPr>
              <a: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5"/>
          <p:cNvSpPr txBox="1"/>
          <p:nvPr>
            <p:ph type="title"/>
          </p:nvPr>
        </p:nvSpPr>
        <p:spPr>
          <a:xfrm>
            <a:off x="609600" y="655983"/>
            <a:ext cx="10972800" cy="79431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3D77"/>
              </a:buClr>
              <a:buSzPts val="4000"/>
              <a:buFont typeface="Arial"/>
              <a:buNone/>
            </a:pPr>
            <a:r>
              <a:rPr lang="en-US"/>
              <a:t>Ephemerality of Online Resources</a:t>
            </a:r>
            <a:endParaRPr/>
          </a:p>
        </p:txBody>
      </p:sp>
      <p:sp>
        <p:nvSpPr>
          <p:cNvPr id="193" name="Google Shape;193;p25"/>
          <p:cNvSpPr txBox="1"/>
          <p:nvPr>
            <p:ph idx="1" type="body"/>
          </p:nvPr>
        </p:nvSpPr>
        <p:spPr>
          <a:xfrm>
            <a:off x="609600" y="1600203"/>
            <a:ext cx="5384800" cy="4525963"/>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Clr>
                <a:srgbClr val="000000"/>
              </a:buClr>
              <a:buSzPct val="100000"/>
              <a:buNone/>
            </a:pPr>
            <a:r>
              <a:rPr lang="en-US"/>
              <a:t>Harvard Law School examined: </a:t>
            </a:r>
            <a:endParaRPr/>
          </a:p>
          <a:p>
            <a:pPr indent="-172641" lvl="1" marL="515541" rtl="0" algn="l">
              <a:spcBef>
                <a:spcPts val="1644"/>
              </a:spcBef>
              <a:spcAft>
                <a:spcPts val="0"/>
              </a:spcAft>
              <a:buClr>
                <a:srgbClr val="000000"/>
              </a:buClr>
              <a:buSzPct val="100000"/>
              <a:buChar char="•"/>
            </a:pPr>
            <a:r>
              <a:rPr lang="en-US"/>
              <a:t>553,693 New York Times articles (1996-2019)</a:t>
            </a:r>
            <a:endParaRPr/>
          </a:p>
          <a:p>
            <a:pPr indent="-172641" lvl="1" marL="515541" rtl="0" algn="l">
              <a:spcBef>
                <a:spcPts val="444"/>
              </a:spcBef>
              <a:spcAft>
                <a:spcPts val="0"/>
              </a:spcAft>
              <a:buClr>
                <a:srgbClr val="000000"/>
              </a:buClr>
              <a:buSzPct val="100000"/>
              <a:buChar char="•"/>
            </a:pPr>
            <a:r>
              <a:rPr lang="en-US"/>
              <a:t>Articles contained 2,283,445 URLs to external content</a:t>
            </a:r>
            <a:endParaRPr/>
          </a:p>
          <a:p>
            <a:pPr indent="0" lvl="0" marL="0" rtl="0" algn="l">
              <a:spcBef>
                <a:spcPts val="1200"/>
              </a:spcBef>
              <a:spcAft>
                <a:spcPts val="0"/>
              </a:spcAft>
              <a:buClr>
                <a:srgbClr val="000000"/>
              </a:buClr>
              <a:buSzPct val="100000"/>
              <a:buNone/>
            </a:pPr>
            <a:r>
              <a:rPr lang="en-US"/>
              <a:t>Findings:</a:t>
            </a:r>
            <a:endParaRPr/>
          </a:p>
          <a:p>
            <a:pPr indent="-172641" lvl="1" marL="515541" rtl="0" algn="l">
              <a:spcBef>
                <a:spcPts val="1644"/>
              </a:spcBef>
              <a:spcAft>
                <a:spcPts val="0"/>
              </a:spcAft>
              <a:buClr>
                <a:srgbClr val="000000"/>
              </a:buClr>
              <a:buSzPct val="100000"/>
              <a:buChar char="•"/>
            </a:pPr>
            <a:r>
              <a:rPr lang="en-US"/>
              <a:t>53% of articles had at least one bad URL</a:t>
            </a:r>
            <a:endParaRPr/>
          </a:p>
          <a:p>
            <a:pPr indent="-172641" lvl="1" marL="515541" rtl="0" algn="l">
              <a:spcBef>
                <a:spcPts val="444"/>
              </a:spcBef>
              <a:spcAft>
                <a:spcPts val="0"/>
              </a:spcAft>
              <a:buClr>
                <a:srgbClr val="000000"/>
              </a:buClr>
              <a:buSzPct val="100000"/>
              <a:buChar char="•"/>
            </a:pPr>
            <a:r>
              <a:rPr lang="en-US"/>
              <a:t>25% of all URLs were completely inaccessible (404 error)</a:t>
            </a:r>
            <a:endParaRPr/>
          </a:p>
          <a:p>
            <a:pPr indent="-172641" lvl="1" marL="515541" rtl="0" algn="l">
              <a:spcBef>
                <a:spcPts val="444"/>
              </a:spcBef>
              <a:spcAft>
                <a:spcPts val="0"/>
              </a:spcAft>
              <a:buClr>
                <a:srgbClr val="000000"/>
              </a:buClr>
              <a:buSzPct val="100000"/>
              <a:buChar char="•"/>
            </a:pPr>
            <a:r>
              <a:rPr lang="en-US"/>
              <a:t>13% of URLs pointed to different content</a:t>
            </a:r>
            <a:endParaRPr/>
          </a:p>
          <a:p>
            <a:pPr indent="0" lvl="0" marL="0" rtl="0" algn="l">
              <a:spcBef>
                <a:spcPts val="1200"/>
              </a:spcBef>
              <a:spcAft>
                <a:spcPts val="0"/>
              </a:spcAft>
              <a:buClr>
                <a:srgbClr val="000000"/>
              </a:buClr>
              <a:buSzPct val="100000"/>
              <a:buNone/>
            </a:pPr>
            <a:r>
              <a:t/>
            </a:r>
            <a:endParaRPr/>
          </a:p>
        </p:txBody>
      </p:sp>
      <p:pic>
        <p:nvPicPr>
          <p:cNvPr descr="Graphical user interface, application&#10;&#10;Description automatically generated" id="194" name="Google Shape;194;p25"/>
          <p:cNvPicPr preferRelativeResize="0"/>
          <p:nvPr>
            <p:ph idx="2" type="body"/>
          </p:nvPr>
        </p:nvPicPr>
        <p:blipFill rotWithShape="1">
          <a:blip r:embed="rId3">
            <a:alphaModFix/>
          </a:blip>
          <a:srcRect b="0" l="0" r="0" t="0"/>
          <a:stretch/>
        </p:blipFill>
        <p:spPr>
          <a:xfrm>
            <a:off x="6197600" y="2260487"/>
            <a:ext cx="5384800" cy="3205389"/>
          </a:xfrm>
          <a:prstGeom prst="rect">
            <a:avLst/>
          </a:prstGeom>
          <a:noFill/>
          <a:ln>
            <a:noFill/>
          </a:ln>
        </p:spPr>
      </p:pic>
      <p:sp>
        <p:nvSpPr>
          <p:cNvPr id="195" name="Google Shape;195;p25"/>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96" name="Google Shape;196;p25"/>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97" name="Google Shape;197;p25"/>
          <p:cNvSpPr txBox="1"/>
          <p:nvPr/>
        </p:nvSpPr>
        <p:spPr>
          <a:xfrm>
            <a:off x="6440557" y="5853452"/>
            <a:ext cx="492980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“What the ephemerality of the Web means for your hyperlinks” </a:t>
            </a:r>
            <a:r>
              <a:rPr lang="en-US" sz="1400" u="sng">
                <a:solidFill>
                  <a:schemeClr val="hlink"/>
                </a:solidFill>
                <a:latin typeface="Calibri"/>
                <a:ea typeface="Calibri"/>
                <a:cs typeface="Calibri"/>
                <a:sym typeface="Calibri"/>
                <a:hlinkClick r:id="rId4"/>
              </a:rPr>
              <a:t>Columbia Journalism Review </a:t>
            </a:r>
            <a:r>
              <a:rPr lang="en-US" sz="1400">
                <a:solidFill>
                  <a:schemeClr val="dk1"/>
                </a:solidFill>
                <a:latin typeface="Calibri"/>
                <a:ea typeface="Calibri"/>
                <a:cs typeface="Calibri"/>
                <a:sym typeface="Calibri"/>
              </a:rPr>
              <a:t>(5/21/21)</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6"/>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03" name="Google Shape;203;p26"/>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204" name="Google Shape;204;p26"/>
          <p:cNvPicPr preferRelativeResize="0"/>
          <p:nvPr/>
        </p:nvPicPr>
        <p:blipFill rotWithShape="1">
          <a:blip r:embed="rId3">
            <a:alphaModFix/>
          </a:blip>
          <a:srcRect b="1" l="0" r="-134" t="1"/>
          <a:stretch/>
        </p:blipFill>
        <p:spPr>
          <a:xfrm>
            <a:off x="-13618" y="0"/>
            <a:ext cx="12451234" cy="6994522"/>
          </a:xfrm>
          <a:prstGeom prst="rect">
            <a:avLst/>
          </a:prstGeom>
          <a:noFill/>
          <a:ln>
            <a:noFill/>
          </a:ln>
        </p:spPr>
      </p:pic>
      <p:sp>
        <p:nvSpPr>
          <p:cNvPr id="205" name="Google Shape;205;p26"/>
          <p:cNvSpPr txBox="1"/>
          <p:nvPr/>
        </p:nvSpPr>
        <p:spPr>
          <a:xfrm>
            <a:off x="160383" y="6291947"/>
            <a:ext cx="50400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hlink"/>
                </a:solidFill>
                <a:latin typeface="Calibri"/>
                <a:ea typeface="Calibri"/>
                <a:cs typeface="Calibri"/>
                <a:sym typeface="Calibri"/>
                <a:hlinkClick r:id="rId4"/>
              </a:rPr>
              <a:t>https://www.youtube.com/watch?v=pbBa6Oam7-w</a:t>
            </a:r>
            <a:r>
              <a:rPr lang="en-US" sz="1800">
                <a:solidFill>
                  <a:schemeClr val="dk1"/>
                </a:solidFill>
                <a:latin typeface="Calibri"/>
                <a:ea typeface="Calibri"/>
                <a:cs typeface="Calibri"/>
                <a:sym typeface="Calibri"/>
              </a:rPr>
              <a:t> </a:t>
            </a:r>
            <a:endParaRPr/>
          </a:p>
        </p:txBody>
      </p:sp>
      <p:sp>
        <p:nvSpPr>
          <p:cNvPr id="206" name="Google Shape;206;p26"/>
          <p:cNvSpPr/>
          <p:nvPr/>
        </p:nvSpPr>
        <p:spPr>
          <a:xfrm rot="-2240758">
            <a:off x="7922963" y="4840084"/>
            <a:ext cx="4353051" cy="923330"/>
          </a:xfrm>
          <a:prstGeom prst="rect">
            <a:avLst/>
          </a:prstGeom>
          <a:noFill/>
          <a:ln>
            <a:noFill/>
          </a:ln>
          <a:effectLst>
            <a:outerShdw blurRad="57150" rotWithShape="0" algn="bl" dir="5400000" dist="19050">
              <a:srgbClr val="000000">
                <a:alpha val="50000"/>
              </a:srgbClr>
            </a:outerShdw>
            <a:reflection blurRad="0" dir="5400000" dist="38100" endA="0" endPos="30000" fadeDir="5400012" kx="0" rotWithShape="0" algn="bl" stPos="0" sy="-100000" ky="0"/>
          </a:effectLst>
        </p:spPr>
        <p:txBody>
          <a:bodyPr anchorCtr="0" anchor="t" bIns="45700" lIns="91425" spcFirstLastPara="1" rIns="91425" wrap="square" tIns="45700">
            <a:noAutofit/>
          </a:bodyPr>
          <a:lstStyle/>
          <a:p>
            <a:pPr indent="0" lvl="0" marL="0" marR="0" rtl="0" algn="ctr">
              <a:spcBef>
                <a:spcPts val="0"/>
              </a:spcBef>
              <a:spcAft>
                <a:spcPts val="0"/>
              </a:spcAft>
              <a:buNone/>
            </a:pPr>
            <a:r>
              <a:rPr b="1" lang="en-US" sz="5400" cap="none">
                <a:solidFill>
                  <a:srgbClr val="888888"/>
                </a:solidFill>
                <a:latin typeface="Calibri"/>
                <a:ea typeface="Calibri"/>
                <a:cs typeface="Calibri"/>
                <a:sym typeface="Calibri"/>
              </a:rPr>
              <a:t>To the Rescue!</a:t>
            </a:r>
            <a:endParaRPr>
              <a:solidFill>
                <a:srgbClr val="888888"/>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7"/>
          <p:cNvSpPr txBox="1"/>
          <p:nvPr>
            <p:ph idx="1" type="subTitle"/>
          </p:nvPr>
        </p:nvSpPr>
        <p:spPr>
          <a:xfrm>
            <a:off x="342060" y="3787443"/>
            <a:ext cx="11240341" cy="164670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1800"/>
              <a:buNone/>
            </a:pPr>
            <a:r>
              <a:t/>
            </a:r>
            <a:endParaRPr/>
          </a:p>
        </p:txBody>
      </p:sp>
      <p:sp>
        <p:nvSpPr>
          <p:cNvPr id="212" name="Google Shape;212;p27"/>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13" name="Google Shape;213;p27"/>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14" name="Google Shape;214;p27"/>
          <p:cNvSpPr txBox="1"/>
          <p:nvPr>
            <p:ph type="ctrTitle"/>
          </p:nvPr>
        </p:nvSpPr>
        <p:spPr>
          <a:xfrm>
            <a:off x="400834" y="1508974"/>
            <a:ext cx="11240340" cy="2197837"/>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sz="4000"/>
              <a:t>What </a:t>
            </a:r>
            <a:r>
              <a:rPr i="1" lang="en-US" sz="4000"/>
              <a:t>is</a:t>
            </a:r>
            <a:r>
              <a:rPr lang="en-US" sz="4000"/>
              <a:t> Digital Preservation?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8"/>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rgbClr val="000000"/>
              </a:buClr>
              <a:buSzPts val="2800"/>
              <a:buNone/>
            </a:pPr>
            <a:r>
              <a:rPr lang="en-US"/>
              <a:t>“Digital preservation is the </a:t>
            </a:r>
            <a:r>
              <a:rPr lang="en-US">
                <a:solidFill>
                  <a:srgbClr val="0070C0"/>
                </a:solidFill>
              </a:rPr>
              <a:t>active management </a:t>
            </a:r>
            <a:r>
              <a:rPr lang="en-US"/>
              <a:t>of </a:t>
            </a:r>
            <a:r>
              <a:rPr lang="en-US">
                <a:solidFill>
                  <a:schemeClr val="accent6"/>
                </a:solidFill>
              </a:rPr>
              <a:t>digital content </a:t>
            </a:r>
            <a:r>
              <a:rPr lang="en-US">
                <a:solidFill>
                  <a:srgbClr val="00B050"/>
                </a:solidFill>
              </a:rPr>
              <a:t>over time </a:t>
            </a:r>
            <a:r>
              <a:rPr lang="en-US"/>
              <a:t>to ensure </a:t>
            </a:r>
            <a:r>
              <a:rPr lang="en-US">
                <a:solidFill>
                  <a:srgbClr val="7030A0"/>
                </a:solidFill>
              </a:rPr>
              <a:t>ongoing access</a:t>
            </a:r>
            <a:r>
              <a:rPr lang="en-US"/>
              <a:t>.” (</a:t>
            </a:r>
            <a:r>
              <a:rPr lang="en-US" u="sng">
                <a:solidFill>
                  <a:schemeClr val="hlink"/>
                </a:solidFill>
                <a:hlinkClick r:id="rId3"/>
              </a:rPr>
              <a:t>Library of Congress</a:t>
            </a:r>
            <a:r>
              <a:rPr lang="en-US"/>
              <a:t>)</a:t>
            </a:r>
            <a:endParaRPr/>
          </a:p>
          <a:p>
            <a:pPr indent="0" lvl="0" marL="0" rtl="0" algn="l">
              <a:spcBef>
                <a:spcPts val="2400"/>
              </a:spcBef>
              <a:spcAft>
                <a:spcPts val="0"/>
              </a:spcAft>
              <a:buClr>
                <a:srgbClr val="000000"/>
              </a:buClr>
              <a:buSzPts val="2800"/>
              <a:buNone/>
            </a:pPr>
            <a:r>
              <a:rPr lang="en-US"/>
              <a:t>“Digital Preservation refers to the series of </a:t>
            </a:r>
            <a:r>
              <a:rPr lang="en-US">
                <a:solidFill>
                  <a:srgbClr val="0070C0"/>
                </a:solidFill>
              </a:rPr>
              <a:t>managed activities </a:t>
            </a:r>
            <a:r>
              <a:rPr lang="en-US"/>
              <a:t>necessary to ensure continued </a:t>
            </a:r>
            <a:r>
              <a:rPr lang="en-US">
                <a:solidFill>
                  <a:srgbClr val="7030A0"/>
                </a:solidFill>
              </a:rPr>
              <a:t>access</a:t>
            </a:r>
            <a:r>
              <a:rPr lang="en-US"/>
              <a:t> to </a:t>
            </a:r>
            <a:r>
              <a:rPr lang="en-US">
                <a:solidFill>
                  <a:schemeClr val="accent6"/>
                </a:solidFill>
              </a:rPr>
              <a:t>digital materials </a:t>
            </a:r>
            <a:r>
              <a:rPr lang="en-US">
                <a:solidFill>
                  <a:srgbClr val="00B050"/>
                </a:solidFill>
              </a:rPr>
              <a:t>for as long as necessary</a:t>
            </a:r>
            <a:r>
              <a:rPr lang="en-US"/>
              <a:t>.” (</a:t>
            </a:r>
            <a:r>
              <a:rPr lang="en-US" u="sng">
                <a:solidFill>
                  <a:schemeClr val="hlink"/>
                </a:solidFill>
                <a:hlinkClick r:id="rId4"/>
              </a:rPr>
              <a:t>Digital Preservation Coalition</a:t>
            </a:r>
            <a:r>
              <a:rPr lang="en-US"/>
              <a:t>)</a:t>
            </a:r>
            <a:endParaRPr/>
          </a:p>
          <a:p>
            <a:pPr indent="0" lvl="0" marL="0" rtl="0" algn="l">
              <a:spcBef>
                <a:spcPts val="2400"/>
              </a:spcBef>
              <a:spcAft>
                <a:spcPts val="0"/>
              </a:spcAft>
              <a:buClr>
                <a:srgbClr val="000000"/>
              </a:buClr>
              <a:buSzPts val="2800"/>
              <a:buNone/>
            </a:pPr>
            <a:r>
              <a:rPr lang="en-US"/>
              <a:t>“Digital preservation combines </a:t>
            </a:r>
            <a:r>
              <a:rPr lang="en-US">
                <a:solidFill>
                  <a:srgbClr val="0070C0"/>
                </a:solidFill>
              </a:rPr>
              <a:t>policies, strategies and actions</a:t>
            </a:r>
            <a:r>
              <a:rPr lang="en-US"/>
              <a:t> that ensure </a:t>
            </a:r>
            <a:r>
              <a:rPr lang="en-US">
                <a:solidFill>
                  <a:srgbClr val="7030A0"/>
                </a:solidFill>
              </a:rPr>
              <a:t>access</a:t>
            </a:r>
            <a:r>
              <a:rPr lang="en-US"/>
              <a:t> to </a:t>
            </a:r>
            <a:r>
              <a:rPr lang="en-US">
                <a:solidFill>
                  <a:schemeClr val="accent6"/>
                </a:solidFill>
              </a:rPr>
              <a:t>digital content </a:t>
            </a:r>
            <a:r>
              <a:rPr lang="en-US">
                <a:solidFill>
                  <a:srgbClr val="00B050"/>
                </a:solidFill>
              </a:rPr>
              <a:t>over time</a:t>
            </a:r>
            <a:r>
              <a:rPr lang="en-US"/>
              <a:t>.” (</a:t>
            </a:r>
            <a:r>
              <a:rPr lang="en-US" u="sng">
                <a:solidFill>
                  <a:schemeClr val="hlink"/>
                </a:solidFill>
                <a:hlinkClick r:id="rId5"/>
              </a:rPr>
              <a:t>Association for Library Collections and Technical Services</a:t>
            </a:r>
            <a:r>
              <a:rPr lang="en-US"/>
              <a:t>)</a:t>
            </a:r>
            <a:endParaRPr/>
          </a:p>
          <a:p>
            <a:pPr indent="0" lvl="0" marL="0" rtl="0" algn="l">
              <a:spcBef>
                <a:spcPts val="2400"/>
              </a:spcBef>
              <a:spcAft>
                <a:spcPts val="0"/>
              </a:spcAft>
              <a:buClr>
                <a:srgbClr val="000000"/>
              </a:buClr>
              <a:buSzPts val="2800"/>
              <a:buNone/>
            </a:pPr>
            <a:r>
              <a:t/>
            </a:r>
            <a:endParaRPr/>
          </a:p>
        </p:txBody>
      </p:sp>
      <p:sp>
        <p:nvSpPr>
          <p:cNvPr id="221" name="Google Shape;221;p28"/>
          <p:cNvSpPr txBox="1"/>
          <p:nvPr>
            <p:ph type="title"/>
          </p:nvPr>
        </p:nvSpPr>
        <p:spPr>
          <a:xfrm>
            <a:off x="609600" y="731834"/>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Digital Preservation Defined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9"/>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a:bodyPr>
          <a:lstStyle/>
          <a:p>
            <a:pPr indent="-514350" lvl="0" marL="514350" rtl="0" algn="l">
              <a:spcBef>
                <a:spcPts val="0"/>
              </a:spcBef>
              <a:spcAft>
                <a:spcPts val="0"/>
              </a:spcAft>
              <a:buClr>
                <a:srgbClr val="000000"/>
              </a:buClr>
              <a:buSzPts val="2800"/>
              <a:buFont typeface="Calibri"/>
              <a:buAutoNum type="arabicPeriod"/>
            </a:pPr>
            <a:r>
              <a:rPr lang="en-US"/>
              <a:t>Digital preservation is (pro-) active (not passive or reactive!)</a:t>
            </a:r>
            <a:endParaRPr/>
          </a:p>
          <a:p>
            <a:pPr indent="-514350" lvl="0" marL="514350" rtl="0" algn="l">
              <a:spcBef>
                <a:spcPts val="2400"/>
              </a:spcBef>
              <a:spcAft>
                <a:spcPts val="0"/>
              </a:spcAft>
              <a:buClr>
                <a:srgbClr val="000000"/>
              </a:buClr>
              <a:buSzPts val="2800"/>
              <a:buFont typeface="Calibri"/>
              <a:buAutoNum type="arabicPeriod"/>
            </a:pPr>
            <a:r>
              <a:rPr lang="en-US"/>
              <a:t>Digital preservation is ongoing: no such thing as “completed” or “done.”</a:t>
            </a:r>
            <a:endParaRPr/>
          </a:p>
          <a:p>
            <a:pPr indent="-514350" lvl="0" marL="514350" rtl="0" algn="l">
              <a:spcBef>
                <a:spcPts val="2400"/>
              </a:spcBef>
              <a:spcAft>
                <a:spcPts val="0"/>
              </a:spcAft>
              <a:buClr>
                <a:srgbClr val="000000"/>
              </a:buClr>
              <a:buSzPts val="2800"/>
              <a:buFont typeface="Calibri"/>
              <a:buAutoNum type="arabicPeriod"/>
            </a:pPr>
            <a:r>
              <a:rPr lang="en-US"/>
              <a:t>Access is the primary goal (and evidence of) digital preservation!</a:t>
            </a:r>
            <a:endParaRPr/>
          </a:p>
          <a:p>
            <a:pPr indent="-514350" lvl="0" marL="514350" rtl="0" algn="l">
              <a:spcBef>
                <a:spcPts val="2400"/>
              </a:spcBef>
              <a:spcAft>
                <a:spcPts val="0"/>
              </a:spcAft>
              <a:buClr>
                <a:srgbClr val="000000"/>
              </a:buClr>
              <a:buSzPts val="2800"/>
              <a:buFont typeface="Calibri"/>
              <a:buAutoNum type="arabicPeriod"/>
            </a:pPr>
            <a:r>
              <a:rPr lang="en-US"/>
              <a:t>Digital preservation encompasses all digital content (and associated metadata)</a:t>
            </a:r>
            <a:endParaRPr/>
          </a:p>
          <a:p>
            <a:pPr indent="-514350" lvl="1" marL="1029891" rtl="0" algn="l">
              <a:spcBef>
                <a:spcPts val="1680"/>
              </a:spcBef>
              <a:spcAft>
                <a:spcPts val="0"/>
              </a:spcAft>
              <a:buClr>
                <a:srgbClr val="000000"/>
              </a:buClr>
              <a:buSzPts val="2400"/>
              <a:buChar char="•"/>
            </a:pPr>
            <a:r>
              <a:rPr lang="en-US"/>
              <a:t>Web content, databases, images, Office files, PDFs, datasets, etc.</a:t>
            </a:r>
            <a:endParaRPr/>
          </a:p>
          <a:p>
            <a:pPr indent="-336550" lvl="0" marL="514350" rtl="0" algn="l">
              <a:spcBef>
                <a:spcPts val="2400"/>
              </a:spcBef>
              <a:spcAft>
                <a:spcPts val="0"/>
              </a:spcAft>
              <a:buClr>
                <a:srgbClr val="000000"/>
              </a:buClr>
              <a:buSzPts val="2800"/>
              <a:buFont typeface="Calibri"/>
              <a:buNone/>
            </a:pPr>
            <a:r>
              <a:t/>
            </a:r>
            <a:endParaRPr/>
          </a:p>
        </p:txBody>
      </p:sp>
      <p:sp>
        <p:nvSpPr>
          <p:cNvPr id="227" name="Google Shape;227;p29"/>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28" name="Google Shape;228;p29"/>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29" name="Google Shape;229;p29"/>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“Digital Preservation” Key Takeaways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0"/>
          <p:cNvSpPr txBox="1"/>
          <p:nvPr>
            <p:ph idx="1" type="subTitle"/>
          </p:nvPr>
        </p:nvSpPr>
        <p:spPr>
          <a:xfrm>
            <a:off x="342060" y="3787443"/>
            <a:ext cx="11240341" cy="164670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1800"/>
              <a:buNone/>
            </a:pPr>
            <a:r>
              <a:t/>
            </a:r>
            <a:endParaRPr/>
          </a:p>
        </p:txBody>
      </p:sp>
      <p:sp>
        <p:nvSpPr>
          <p:cNvPr id="235" name="Google Shape;235;p30"/>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36" name="Google Shape;236;p30"/>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37" name="Google Shape;237;p30"/>
          <p:cNvSpPr txBox="1"/>
          <p:nvPr>
            <p:ph type="ctrTitle"/>
          </p:nvPr>
        </p:nvSpPr>
        <p:spPr>
          <a:xfrm>
            <a:off x="400834" y="1508974"/>
            <a:ext cx="11240340" cy="2197837"/>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sz="4000"/>
              <a:t>OAIS: Foundation of Digital Preservation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1"/>
          <p:cNvSpPr txBox="1"/>
          <p:nvPr>
            <p:ph type="title"/>
          </p:nvPr>
        </p:nvSpPr>
        <p:spPr>
          <a:xfrm>
            <a:off x="609600" y="340520"/>
            <a:ext cx="10972800" cy="1227599"/>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Clr>
                <a:srgbClr val="003D77"/>
              </a:buClr>
              <a:buSzPts val="4000"/>
              <a:buFont typeface="Arial"/>
              <a:buNone/>
            </a:pPr>
            <a:r>
              <a:rPr lang="en-US"/>
              <a:t>Open Archival Information System (OAIS) Reference Model</a:t>
            </a:r>
            <a:endParaRPr/>
          </a:p>
        </p:txBody>
      </p:sp>
      <p:pic>
        <p:nvPicPr>
          <p:cNvPr id="243" name="Google Shape;243;p31"/>
          <p:cNvPicPr preferRelativeResize="0"/>
          <p:nvPr>
            <p:ph idx="2" type="body"/>
          </p:nvPr>
        </p:nvPicPr>
        <p:blipFill rotWithShape="1">
          <a:blip r:embed="rId3">
            <a:alphaModFix/>
          </a:blip>
          <a:srcRect b="10306" l="0" r="0" t="0"/>
          <a:stretch/>
        </p:blipFill>
        <p:spPr>
          <a:xfrm>
            <a:off x="5791201" y="2141811"/>
            <a:ext cx="5956886" cy="3920092"/>
          </a:xfrm>
          <a:prstGeom prst="rect">
            <a:avLst/>
          </a:prstGeom>
          <a:noFill/>
          <a:ln>
            <a:noFill/>
          </a:ln>
        </p:spPr>
      </p:pic>
      <p:sp>
        <p:nvSpPr>
          <p:cNvPr id="244" name="Google Shape;244;p31"/>
          <p:cNvSpPr txBox="1"/>
          <p:nvPr/>
        </p:nvSpPr>
        <p:spPr>
          <a:xfrm>
            <a:off x="6490493" y="6047871"/>
            <a:ext cx="430876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hlink"/>
                </a:solidFill>
                <a:latin typeface="Calibri"/>
                <a:ea typeface="Calibri"/>
                <a:cs typeface="Calibri"/>
                <a:sym typeface="Calibri"/>
                <a:hlinkClick r:id="rId4"/>
              </a:rPr>
              <a:t>https://public.ccsds.org/pubs/650x0m2.pdf</a:t>
            </a:r>
            <a:r>
              <a:rPr lang="en-US" sz="1800">
                <a:solidFill>
                  <a:schemeClr val="dk1"/>
                </a:solidFill>
                <a:latin typeface="Calibri"/>
                <a:ea typeface="Calibri"/>
                <a:cs typeface="Calibri"/>
                <a:sym typeface="Calibri"/>
              </a:rPr>
              <a:t> </a:t>
            </a:r>
            <a:endParaRPr/>
          </a:p>
        </p:txBody>
      </p:sp>
      <p:sp>
        <p:nvSpPr>
          <p:cNvPr id="245" name="Google Shape;245;p31"/>
          <p:cNvSpPr txBox="1"/>
          <p:nvPr>
            <p:ph idx="1" type="body"/>
          </p:nvPr>
        </p:nvSpPr>
        <p:spPr>
          <a:xfrm>
            <a:off x="609600" y="2141810"/>
            <a:ext cx="5384800" cy="3984355"/>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rgbClr val="000000"/>
              </a:buClr>
              <a:buSzPts val="2800"/>
              <a:buNone/>
            </a:pPr>
            <a:r>
              <a:rPr lang="en-US"/>
              <a:t>“An OAIS is an Archive, consisting of an organization, which may be part of a larger organization, of people and systems that has accepted the responsibility to preserve information and make it available for a Designated Community.”</a:t>
            </a:r>
            <a:endParaRPr/>
          </a:p>
          <a:p>
            <a:pPr indent="0" lvl="0" marL="0" rtl="0" algn="l">
              <a:spcBef>
                <a:spcPts val="2400"/>
              </a:spcBef>
              <a:spcAft>
                <a:spcPts val="0"/>
              </a:spcAft>
              <a:buClr>
                <a:srgbClr val="000000"/>
              </a:buClr>
              <a:buSzPts val="28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2"/>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OAIS: It’s Only a Model</a:t>
            </a:r>
            <a:endParaRPr/>
          </a:p>
        </p:txBody>
      </p:sp>
      <p:sp>
        <p:nvSpPr>
          <p:cNvPr id="251" name="Google Shape;251;p32"/>
          <p:cNvSpPr txBox="1"/>
          <p:nvPr>
            <p:ph idx="1" type="body"/>
          </p:nvPr>
        </p:nvSpPr>
        <p:spPr>
          <a:xfrm>
            <a:off x="609600" y="1600203"/>
            <a:ext cx="5384800" cy="4525963"/>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rgbClr val="000000"/>
              </a:buClr>
              <a:buSzPts val="2800"/>
              <a:buNone/>
            </a:pPr>
            <a:r>
              <a:rPr lang="en-US"/>
              <a:t>Provides a framework but not implementation guidelines</a:t>
            </a:r>
            <a:endParaRPr/>
          </a:p>
          <a:p>
            <a:pPr indent="0" lvl="0" marL="0" rtl="0" algn="l">
              <a:spcBef>
                <a:spcPts val="2400"/>
              </a:spcBef>
              <a:spcAft>
                <a:spcPts val="0"/>
              </a:spcAft>
              <a:buClr>
                <a:srgbClr val="000000"/>
              </a:buClr>
              <a:buSzPts val="2800"/>
              <a:buNone/>
            </a:pPr>
            <a:r>
              <a:rPr lang="en-US"/>
              <a:t>Defines core functions of an archive:</a:t>
            </a:r>
            <a:endParaRPr/>
          </a:p>
          <a:p>
            <a:pPr indent="-172641" lvl="1" marL="515541" rtl="0" algn="l">
              <a:spcBef>
                <a:spcPts val="1680"/>
              </a:spcBef>
              <a:spcAft>
                <a:spcPts val="0"/>
              </a:spcAft>
              <a:buClr>
                <a:srgbClr val="000000"/>
              </a:buClr>
              <a:buSzPts val="2400"/>
              <a:buChar char="•"/>
            </a:pPr>
            <a:r>
              <a:rPr lang="en-US"/>
              <a:t>Ingest</a:t>
            </a:r>
            <a:endParaRPr/>
          </a:p>
          <a:p>
            <a:pPr indent="-172641" lvl="1" marL="515541" rtl="0" algn="l">
              <a:spcBef>
                <a:spcPts val="480"/>
              </a:spcBef>
              <a:spcAft>
                <a:spcPts val="0"/>
              </a:spcAft>
              <a:buClr>
                <a:srgbClr val="000000"/>
              </a:buClr>
              <a:buSzPts val="2400"/>
              <a:buChar char="•"/>
            </a:pPr>
            <a:r>
              <a:rPr lang="en-US"/>
              <a:t>Archival storage</a:t>
            </a:r>
            <a:endParaRPr/>
          </a:p>
          <a:p>
            <a:pPr indent="-172641" lvl="1" marL="515541" rtl="0" algn="l">
              <a:spcBef>
                <a:spcPts val="480"/>
              </a:spcBef>
              <a:spcAft>
                <a:spcPts val="0"/>
              </a:spcAft>
              <a:buClr>
                <a:srgbClr val="000000"/>
              </a:buClr>
              <a:buSzPts val="2400"/>
              <a:buChar char="•"/>
            </a:pPr>
            <a:r>
              <a:rPr lang="en-US"/>
              <a:t>Data management</a:t>
            </a:r>
            <a:endParaRPr/>
          </a:p>
          <a:p>
            <a:pPr indent="-172641" lvl="1" marL="515541" rtl="0" algn="l">
              <a:spcBef>
                <a:spcPts val="480"/>
              </a:spcBef>
              <a:spcAft>
                <a:spcPts val="0"/>
              </a:spcAft>
              <a:buClr>
                <a:srgbClr val="000000"/>
              </a:buClr>
              <a:buSzPts val="2400"/>
              <a:buChar char="•"/>
            </a:pPr>
            <a:r>
              <a:rPr lang="en-US"/>
              <a:t>Access</a:t>
            </a:r>
            <a:endParaRPr/>
          </a:p>
          <a:p>
            <a:pPr indent="-172641" lvl="1" marL="515541" rtl="0" algn="l">
              <a:spcBef>
                <a:spcPts val="480"/>
              </a:spcBef>
              <a:spcAft>
                <a:spcPts val="0"/>
              </a:spcAft>
              <a:buClr>
                <a:srgbClr val="000000"/>
              </a:buClr>
              <a:buSzPts val="2400"/>
              <a:buChar char="•"/>
            </a:pPr>
            <a:r>
              <a:rPr lang="en-US"/>
              <a:t>Preservation planning</a:t>
            </a:r>
            <a:endParaRPr/>
          </a:p>
          <a:p>
            <a:pPr indent="-172641" lvl="1" marL="515541" rtl="0" algn="l">
              <a:spcBef>
                <a:spcPts val="480"/>
              </a:spcBef>
              <a:spcAft>
                <a:spcPts val="0"/>
              </a:spcAft>
              <a:buClr>
                <a:srgbClr val="000000"/>
              </a:buClr>
              <a:buSzPts val="2400"/>
              <a:buChar char="•"/>
            </a:pPr>
            <a:r>
              <a:rPr lang="en-US"/>
              <a:t>Administration</a:t>
            </a:r>
            <a:endParaRPr/>
          </a:p>
        </p:txBody>
      </p:sp>
      <p:pic>
        <p:nvPicPr>
          <p:cNvPr descr="A castle on a hill&#10;&#10;Description automatically generated with medium confidence" id="252" name="Google Shape;252;p32"/>
          <p:cNvPicPr preferRelativeResize="0"/>
          <p:nvPr>
            <p:ph idx="2" type="body"/>
          </p:nvPr>
        </p:nvPicPr>
        <p:blipFill rotWithShape="1">
          <a:blip r:embed="rId3">
            <a:alphaModFix/>
          </a:blip>
          <a:srcRect b="0" l="0" r="0" t="0"/>
          <a:stretch/>
        </p:blipFill>
        <p:spPr>
          <a:xfrm>
            <a:off x="6594357" y="1819046"/>
            <a:ext cx="4591286" cy="3352972"/>
          </a:xfrm>
          <a:prstGeom prst="rect">
            <a:avLst/>
          </a:prstGeom>
          <a:noFill/>
          <a:ln>
            <a:noFill/>
          </a:ln>
        </p:spPr>
      </p:pic>
      <p:sp>
        <p:nvSpPr>
          <p:cNvPr id="253" name="Google Shape;253;p32"/>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54" name="Google Shape;254;p32"/>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55" name="Google Shape;255;p32"/>
          <p:cNvSpPr txBox="1"/>
          <p:nvPr/>
        </p:nvSpPr>
        <p:spPr>
          <a:xfrm>
            <a:off x="6664751" y="5335567"/>
            <a:ext cx="491764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Camelot! (It’s only a model)</a:t>
            </a:r>
            <a:endParaRPr/>
          </a:p>
          <a:p>
            <a:pPr indent="0" lvl="0" marL="0" marR="0" rtl="0" algn="l">
              <a:spcBef>
                <a:spcPts val="0"/>
              </a:spcBef>
              <a:spcAft>
                <a:spcPts val="0"/>
              </a:spcAft>
              <a:buNone/>
            </a:pPr>
            <a:r>
              <a:rPr i="1" lang="en-US" sz="1800">
                <a:solidFill>
                  <a:schemeClr val="dk1"/>
                </a:solidFill>
                <a:latin typeface="Calibri"/>
                <a:ea typeface="Calibri"/>
                <a:cs typeface="Calibri"/>
                <a:sym typeface="Calibri"/>
              </a:rPr>
              <a:t>Monty Python and the Holy Grail - </a:t>
            </a:r>
            <a:r>
              <a:rPr i="1" lang="en-US" sz="1800" u="sng">
                <a:solidFill>
                  <a:schemeClr val="hlink"/>
                </a:solidFill>
                <a:latin typeface="Calibri"/>
                <a:ea typeface="Calibri"/>
                <a:cs typeface="Calibri"/>
                <a:sym typeface="Calibri"/>
                <a:hlinkClick r:id="rId4"/>
              </a:rPr>
              <a:t>https://www.youtube.com/watch?v=m3dZl3yfGpc</a:t>
            </a:r>
            <a:r>
              <a:rPr lang="en-US" sz="1800">
                <a:solidFill>
                  <a:schemeClr val="dk1"/>
                </a:solidFill>
                <a:latin typeface="Calibri"/>
                <a:ea typeface="Calibri"/>
                <a:cs typeface="Calibri"/>
                <a:sym typeface="Calibri"/>
              </a:rPr>
              <a:t> </a:t>
            </a:r>
            <a:endParaRPr i="1"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3"/>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OAIS: It’s Only a Model</a:t>
            </a:r>
            <a:endParaRPr/>
          </a:p>
        </p:txBody>
      </p:sp>
      <p:sp>
        <p:nvSpPr>
          <p:cNvPr id="261" name="Google Shape;261;p33"/>
          <p:cNvSpPr txBox="1"/>
          <p:nvPr>
            <p:ph idx="1" type="body"/>
          </p:nvPr>
        </p:nvSpPr>
        <p:spPr>
          <a:xfrm>
            <a:off x="609600" y="1600203"/>
            <a:ext cx="5384800" cy="4525963"/>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rgbClr val="000000"/>
              </a:buClr>
              <a:buSzPts val="2800"/>
              <a:buNone/>
            </a:pPr>
            <a:r>
              <a:rPr lang="en-US"/>
              <a:t>Provides a framework but not implementation guidelines</a:t>
            </a:r>
            <a:endParaRPr/>
          </a:p>
          <a:p>
            <a:pPr indent="0" lvl="0" marL="0" rtl="0" algn="l">
              <a:spcBef>
                <a:spcPts val="2400"/>
              </a:spcBef>
              <a:spcAft>
                <a:spcPts val="0"/>
              </a:spcAft>
              <a:buClr>
                <a:srgbClr val="000000"/>
              </a:buClr>
              <a:buSzPts val="2800"/>
              <a:buNone/>
            </a:pPr>
            <a:r>
              <a:rPr lang="en-US"/>
              <a:t>Defines core functions of an archive:</a:t>
            </a:r>
            <a:endParaRPr/>
          </a:p>
          <a:p>
            <a:pPr indent="-172641" lvl="1" marL="515541" rtl="0" algn="l">
              <a:spcBef>
                <a:spcPts val="1680"/>
              </a:spcBef>
              <a:spcAft>
                <a:spcPts val="0"/>
              </a:spcAft>
              <a:buClr>
                <a:srgbClr val="000000"/>
              </a:buClr>
              <a:buSzPts val="2400"/>
              <a:buChar char="•"/>
            </a:pPr>
            <a:r>
              <a:rPr lang="en-US"/>
              <a:t>Ingest</a:t>
            </a:r>
            <a:endParaRPr/>
          </a:p>
          <a:p>
            <a:pPr indent="-172641" lvl="1" marL="515541" rtl="0" algn="l">
              <a:spcBef>
                <a:spcPts val="480"/>
              </a:spcBef>
              <a:spcAft>
                <a:spcPts val="0"/>
              </a:spcAft>
              <a:buClr>
                <a:srgbClr val="000000"/>
              </a:buClr>
              <a:buSzPts val="2400"/>
              <a:buChar char="•"/>
            </a:pPr>
            <a:r>
              <a:rPr lang="en-US"/>
              <a:t>Archival storage</a:t>
            </a:r>
            <a:endParaRPr/>
          </a:p>
          <a:p>
            <a:pPr indent="-172641" lvl="1" marL="515541" rtl="0" algn="l">
              <a:spcBef>
                <a:spcPts val="480"/>
              </a:spcBef>
              <a:spcAft>
                <a:spcPts val="0"/>
              </a:spcAft>
              <a:buClr>
                <a:srgbClr val="000000"/>
              </a:buClr>
              <a:buSzPts val="2400"/>
              <a:buChar char="•"/>
            </a:pPr>
            <a:r>
              <a:rPr lang="en-US"/>
              <a:t>Data management</a:t>
            </a:r>
            <a:endParaRPr/>
          </a:p>
          <a:p>
            <a:pPr indent="-172641" lvl="1" marL="515541" rtl="0" algn="l">
              <a:spcBef>
                <a:spcPts val="480"/>
              </a:spcBef>
              <a:spcAft>
                <a:spcPts val="0"/>
              </a:spcAft>
              <a:buClr>
                <a:srgbClr val="000000"/>
              </a:buClr>
              <a:buSzPts val="2400"/>
              <a:buChar char="•"/>
            </a:pPr>
            <a:r>
              <a:rPr lang="en-US"/>
              <a:t>Access</a:t>
            </a:r>
            <a:endParaRPr/>
          </a:p>
          <a:p>
            <a:pPr indent="-172641" lvl="1" marL="515541" rtl="0" algn="l">
              <a:spcBef>
                <a:spcPts val="480"/>
              </a:spcBef>
              <a:spcAft>
                <a:spcPts val="0"/>
              </a:spcAft>
              <a:buClr>
                <a:srgbClr val="000000"/>
              </a:buClr>
              <a:buSzPts val="2400"/>
              <a:buChar char="•"/>
            </a:pPr>
            <a:r>
              <a:rPr lang="en-US"/>
              <a:t>Preservation planning</a:t>
            </a:r>
            <a:endParaRPr/>
          </a:p>
          <a:p>
            <a:pPr indent="-172641" lvl="1" marL="515541" rtl="0" algn="l">
              <a:spcBef>
                <a:spcPts val="480"/>
              </a:spcBef>
              <a:spcAft>
                <a:spcPts val="0"/>
              </a:spcAft>
              <a:buClr>
                <a:srgbClr val="000000"/>
              </a:buClr>
              <a:buSzPts val="2400"/>
              <a:buChar char="•"/>
            </a:pPr>
            <a:r>
              <a:rPr lang="en-US"/>
              <a:t>Administration</a:t>
            </a:r>
            <a:endParaRPr/>
          </a:p>
        </p:txBody>
      </p:sp>
      <p:pic>
        <p:nvPicPr>
          <p:cNvPr id="262" name="Google Shape;262;p33"/>
          <p:cNvPicPr preferRelativeResize="0"/>
          <p:nvPr>
            <p:ph idx="2" type="body"/>
          </p:nvPr>
        </p:nvPicPr>
        <p:blipFill rotWithShape="1">
          <a:blip r:embed="rId3">
            <a:alphaModFix/>
          </a:blip>
          <a:srcRect b="10806" l="0" r="0" t="0"/>
          <a:stretch/>
        </p:blipFill>
        <p:spPr>
          <a:xfrm>
            <a:off x="5288438" y="1450295"/>
            <a:ext cx="6857454" cy="4487539"/>
          </a:xfrm>
          <a:prstGeom prst="rect">
            <a:avLst/>
          </a:prstGeom>
          <a:noFill/>
          <a:ln>
            <a:noFill/>
          </a:ln>
        </p:spPr>
      </p:pic>
      <p:sp>
        <p:nvSpPr>
          <p:cNvPr id="263" name="Google Shape;263;p33"/>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64" name="Google Shape;264;p33"/>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65" name="Google Shape;265;p33"/>
          <p:cNvSpPr txBox="1"/>
          <p:nvPr/>
        </p:nvSpPr>
        <p:spPr>
          <a:xfrm>
            <a:off x="6339661" y="5934751"/>
            <a:ext cx="430876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hlink"/>
                </a:solidFill>
                <a:latin typeface="Calibri"/>
                <a:ea typeface="Calibri"/>
                <a:cs typeface="Calibri"/>
                <a:sym typeface="Calibri"/>
                <a:hlinkClick r:id="rId4"/>
              </a:rPr>
              <a:t>https://public.ccsds.org/pubs/650x0m2.pdf</a:t>
            </a:r>
            <a:r>
              <a:rPr lang="en-US" sz="1800">
                <a:solidFill>
                  <a:schemeClr val="dk1"/>
                </a:solidFill>
                <a:latin typeface="Calibri"/>
                <a:ea typeface="Calibri"/>
                <a:cs typeface="Calibri"/>
                <a:sym typeface="Calibri"/>
              </a:rPr>
              <a: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4"/>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OAIS Information Model</a:t>
            </a:r>
            <a:endParaRPr/>
          </a:p>
        </p:txBody>
      </p:sp>
      <p:sp>
        <p:nvSpPr>
          <p:cNvPr id="271" name="Google Shape;271;p34"/>
          <p:cNvSpPr txBox="1"/>
          <p:nvPr>
            <p:ph idx="1" type="body"/>
          </p:nvPr>
        </p:nvSpPr>
        <p:spPr>
          <a:xfrm>
            <a:off x="609600" y="1713638"/>
            <a:ext cx="5546400" cy="441240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spcBef>
                <a:spcPts val="0"/>
              </a:spcBef>
              <a:spcAft>
                <a:spcPts val="0"/>
              </a:spcAft>
              <a:buClr>
                <a:srgbClr val="000000"/>
              </a:buClr>
              <a:buSzPct val="100000"/>
              <a:buNone/>
            </a:pPr>
            <a:r>
              <a:rPr lang="en-US"/>
              <a:t>An “Information Package” consists of:</a:t>
            </a:r>
            <a:endParaRPr/>
          </a:p>
          <a:p>
            <a:pPr indent="-172641" lvl="1" marL="515541" rtl="0" algn="l">
              <a:spcBef>
                <a:spcPts val="1608"/>
              </a:spcBef>
              <a:spcAft>
                <a:spcPts val="0"/>
              </a:spcAft>
              <a:buClr>
                <a:srgbClr val="000000"/>
              </a:buClr>
              <a:buSzPct val="100000"/>
              <a:buChar char="•"/>
            </a:pPr>
            <a:r>
              <a:rPr lang="en-US"/>
              <a:t>Content Information (the data)</a:t>
            </a:r>
            <a:endParaRPr/>
          </a:p>
          <a:p>
            <a:pPr indent="-172641" lvl="1" marL="515541" rtl="0" algn="l">
              <a:spcBef>
                <a:spcPts val="408"/>
              </a:spcBef>
              <a:spcAft>
                <a:spcPts val="0"/>
              </a:spcAft>
              <a:buClr>
                <a:srgbClr val="000000"/>
              </a:buClr>
              <a:buSzPct val="100000"/>
              <a:buChar char="•"/>
            </a:pPr>
            <a:r>
              <a:rPr lang="en-US"/>
              <a:t>Preservation Description Information (metadata)</a:t>
            </a:r>
            <a:endParaRPr/>
          </a:p>
          <a:p>
            <a:pPr indent="0" lvl="0" marL="0" rtl="0" algn="l">
              <a:spcBef>
                <a:spcPts val="1200"/>
              </a:spcBef>
              <a:spcAft>
                <a:spcPts val="0"/>
              </a:spcAft>
              <a:buClr>
                <a:srgbClr val="000000"/>
              </a:buClr>
              <a:buSzPct val="100000"/>
              <a:buNone/>
            </a:pPr>
            <a:r>
              <a:rPr lang="en-US"/>
              <a:t>Types of Information Packages:</a:t>
            </a:r>
            <a:endParaRPr/>
          </a:p>
          <a:p>
            <a:pPr indent="-172641" lvl="1" marL="515541" rtl="0" algn="l">
              <a:spcBef>
                <a:spcPts val="1608"/>
              </a:spcBef>
              <a:spcAft>
                <a:spcPts val="0"/>
              </a:spcAft>
              <a:buClr>
                <a:srgbClr val="000000"/>
              </a:buClr>
              <a:buSzPct val="100000"/>
              <a:buChar char="•"/>
            </a:pPr>
            <a:r>
              <a:rPr lang="en-US" u="sng"/>
              <a:t>Submission Information Package (SIP)</a:t>
            </a:r>
            <a:r>
              <a:rPr lang="en-US"/>
              <a:t>: transferred by Producer</a:t>
            </a:r>
            <a:endParaRPr/>
          </a:p>
          <a:p>
            <a:pPr indent="-172641" lvl="1" marL="515541" rtl="0" algn="l">
              <a:spcBef>
                <a:spcPts val="408"/>
              </a:spcBef>
              <a:spcAft>
                <a:spcPts val="0"/>
              </a:spcAft>
              <a:buClr>
                <a:srgbClr val="000000"/>
              </a:buClr>
              <a:buSzPct val="100000"/>
              <a:buChar char="•"/>
            </a:pPr>
            <a:r>
              <a:rPr lang="en-US" u="sng"/>
              <a:t>Archival Information Package (AIP)</a:t>
            </a:r>
            <a:r>
              <a:rPr lang="en-US"/>
              <a:t>: generated by Archives; may include additional metadata as well as normalized version of content</a:t>
            </a:r>
            <a:endParaRPr/>
          </a:p>
          <a:p>
            <a:pPr indent="-172641" lvl="1" marL="515541" rtl="0" algn="l">
              <a:spcBef>
                <a:spcPts val="408"/>
              </a:spcBef>
              <a:spcAft>
                <a:spcPts val="0"/>
              </a:spcAft>
              <a:buClr>
                <a:srgbClr val="000000"/>
              </a:buClr>
              <a:buSzPct val="100000"/>
              <a:buChar char="•"/>
            </a:pPr>
            <a:r>
              <a:rPr lang="en-US" u="sng"/>
              <a:t>Dissemination Information Package (DIP)</a:t>
            </a:r>
            <a:r>
              <a:rPr lang="en-US"/>
              <a:t>: provided to users</a:t>
            </a:r>
            <a:endParaRPr/>
          </a:p>
        </p:txBody>
      </p:sp>
      <p:pic>
        <p:nvPicPr>
          <p:cNvPr id="272" name="Google Shape;272;p34"/>
          <p:cNvPicPr preferRelativeResize="0"/>
          <p:nvPr>
            <p:ph idx="2" type="body"/>
          </p:nvPr>
        </p:nvPicPr>
        <p:blipFill rotWithShape="1">
          <a:blip r:embed="rId3">
            <a:alphaModFix/>
          </a:blip>
          <a:srcRect b="0" l="0" r="0" t="0"/>
          <a:stretch/>
        </p:blipFill>
        <p:spPr>
          <a:xfrm>
            <a:off x="6276631" y="2678522"/>
            <a:ext cx="5226738" cy="2369318"/>
          </a:xfrm>
          <a:prstGeom prst="rect">
            <a:avLst/>
          </a:prstGeom>
          <a:noFill/>
          <a:ln>
            <a:noFill/>
          </a:ln>
        </p:spPr>
      </p:pic>
      <p:sp>
        <p:nvSpPr>
          <p:cNvPr id="273" name="Google Shape;273;p34"/>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74" name="Google Shape;274;p34"/>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75" name="Google Shape;275;p34"/>
          <p:cNvSpPr txBox="1"/>
          <p:nvPr/>
        </p:nvSpPr>
        <p:spPr>
          <a:xfrm>
            <a:off x="6926273" y="5267344"/>
            <a:ext cx="430876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hlink"/>
                </a:solidFill>
                <a:latin typeface="Calibri"/>
                <a:ea typeface="Calibri"/>
                <a:cs typeface="Calibri"/>
                <a:sym typeface="Calibri"/>
                <a:hlinkClick r:id="rId4"/>
              </a:rPr>
              <a:t>https://public.ccsds.org/pubs/650x0m2.pdf</a:t>
            </a:r>
            <a:r>
              <a:rPr lang="en-US" sz="1800">
                <a:solidFill>
                  <a:schemeClr val="dk1"/>
                </a:solidFill>
                <a:latin typeface="Calibri"/>
                <a:ea typeface="Calibri"/>
                <a:cs typeface="Calibri"/>
                <a:sym typeface="Calibri"/>
              </a:rPr>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5"/>
          <p:cNvSpPr txBox="1"/>
          <p:nvPr>
            <p:ph idx="1" type="subTitle"/>
          </p:nvPr>
        </p:nvSpPr>
        <p:spPr>
          <a:xfrm>
            <a:off x="342060" y="3787443"/>
            <a:ext cx="11240341" cy="164670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1800"/>
              <a:buNone/>
            </a:pPr>
            <a:r>
              <a:t/>
            </a:r>
            <a:endParaRPr/>
          </a:p>
        </p:txBody>
      </p:sp>
      <p:sp>
        <p:nvSpPr>
          <p:cNvPr id="281" name="Google Shape;281;p35"/>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82" name="Google Shape;282;p35"/>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83" name="Google Shape;283;p35"/>
          <p:cNvSpPr txBox="1"/>
          <p:nvPr>
            <p:ph type="ctrTitle"/>
          </p:nvPr>
        </p:nvSpPr>
        <p:spPr>
          <a:xfrm>
            <a:off x="400834" y="1508974"/>
            <a:ext cx="11240340" cy="2197837"/>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sz="4000"/>
              <a:t>Elements of a Digital Preservation Program</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6"/>
          <p:cNvSpPr txBox="1"/>
          <p:nvPr>
            <p:ph type="title"/>
          </p:nvPr>
        </p:nvSpPr>
        <p:spPr>
          <a:xfrm>
            <a:off x="609600" y="352567"/>
            <a:ext cx="10972800" cy="1267416"/>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Clr>
                <a:srgbClr val="003D77"/>
              </a:buClr>
              <a:buSzPts val="4000"/>
              <a:buFont typeface="Arial"/>
              <a:buNone/>
            </a:pPr>
            <a:r>
              <a:rPr lang="en-US"/>
              <a:t>Key Components of a Digital Preservation Program</a:t>
            </a:r>
            <a:endParaRPr/>
          </a:p>
        </p:txBody>
      </p:sp>
      <p:sp>
        <p:nvSpPr>
          <p:cNvPr id="289" name="Google Shape;289;p36"/>
          <p:cNvSpPr txBox="1"/>
          <p:nvPr>
            <p:ph idx="1" type="body"/>
          </p:nvPr>
        </p:nvSpPr>
        <p:spPr>
          <a:xfrm>
            <a:off x="609600" y="2309567"/>
            <a:ext cx="5384800" cy="3816599"/>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Organization: policies, procedures, and staff</a:t>
            </a:r>
            <a:endParaRPr/>
          </a:p>
          <a:p>
            <a:pPr indent="0" lvl="0" marL="0" rtl="0" algn="l">
              <a:spcBef>
                <a:spcPts val="2400"/>
              </a:spcBef>
              <a:spcAft>
                <a:spcPts val="0"/>
              </a:spcAft>
              <a:buClr>
                <a:srgbClr val="000000"/>
              </a:buClr>
              <a:buSzPts val="2800"/>
              <a:buNone/>
            </a:pPr>
            <a:r>
              <a:rPr lang="en-US"/>
              <a:t>Resources: $$$$$</a:t>
            </a:r>
            <a:endParaRPr/>
          </a:p>
          <a:p>
            <a:pPr indent="0" lvl="0" marL="0" rtl="0" algn="l">
              <a:spcBef>
                <a:spcPts val="2400"/>
              </a:spcBef>
              <a:spcAft>
                <a:spcPts val="0"/>
              </a:spcAft>
              <a:buClr>
                <a:srgbClr val="000000"/>
              </a:buClr>
              <a:buSzPts val="2800"/>
              <a:buNone/>
            </a:pPr>
            <a:r>
              <a:rPr lang="en-US"/>
              <a:t>Technology: software, hardware, storage</a:t>
            </a:r>
            <a:endParaRPr/>
          </a:p>
        </p:txBody>
      </p:sp>
      <p:pic>
        <p:nvPicPr>
          <p:cNvPr descr="A close-up of a drum&#10;&#10;Description automatically generated with low confidence" id="290" name="Google Shape;290;p36"/>
          <p:cNvPicPr preferRelativeResize="0"/>
          <p:nvPr>
            <p:ph idx="2" type="body"/>
          </p:nvPr>
        </p:nvPicPr>
        <p:blipFill rotWithShape="1">
          <a:blip r:embed="rId3">
            <a:alphaModFix/>
          </a:blip>
          <a:srcRect b="0" l="0" r="0" t="0"/>
          <a:stretch/>
        </p:blipFill>
        <p:spPr>
          <a:xfrm>
            <a:off x="5970225" y="1996441"/>
            <a:ext cx="5612175" cy="3588112"/>
          </a:xfrm>
          <a:prstGeom prst="rect">
            <a:avLst/>
          </a:prstGeom>
          <a:noFill/>
          <a:ln>
            <a:noFill/>
          </a:ln>
        </p:spPr>
      </p:pic>
      <p:sp>
        <p:nvSpPr>
          <p:cNvPr id="291" name="Google Shape;291;p36"/>
          <p:cNvSpPr txBox="1"/>
          <p:nvPr/>
        </p:nvSpPr>
        <p:spPr>
          <a:xfrm>
            <a:off x="6372521" y="5791947"/>
            <a:ext cx="50390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hlink"/>
                </a:solidFill>
                <a:latin typeface="Calibri"/>
                <a:ea typeface="Calibri"/>
                <a:cs typeface="Calibri"/>
                <a:sym typeface="Calibri"/>
                <a:hlinkClick r:id="rId4"/>
              </a:rPr>
              <a:t>https://dpworkshop.org/dpm-eng/conclusion.html</a:t>
            </a:r>
            <a:r>
              <a:rPr lang="en-US" sz="1800">
                <a:solidFill>
                  <a:schemeClr val="dk1"/>
                </a:solidFill>
                <a:latin typeface="Calibri"/>
                <a:ea typeface="Calibri"/>
                <a:cs typeface="Calibri"/>
                <a:sym typeface="Calibri"/>
              </a:rPr>
              <a:t>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7"/>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Mandate: why preserve content? (hint: designated community!!)</a:t>
            </a:r>
            <a:endParaRPr/>
          </a:p>
          <a:p>
            <a:pPr indent="0" lvl="0" marL="0" rtl="0" algn="l">
              <a:spcBef>
                <a:spcPts val="2400"/>
              </a:spcBef>
              <a:spcAft>
                <a:spcPts val="0"/>
              </a:spcAft>
              <a:buClr>
                <a:srgbClr val="000000"/>
              </a:buClr>
              <a:buSzPts val="2800"/>
              <a:buNone/>
            </a:pPr>
            <a:r>
              <a:rPr lang="en-US"/>
              <a:t>Advocacy and education around:</a:t>
            </a:r>
            <a:endParaRPr/>
          </a:p>
          <a:p>
            <a:pPr indent="-172641" lvl="1" marL="515541" rtl="0" algn="l">
              <a:spcBef>
                <a:spcPts val="0"/>
              </a:spcBef>
              <a:spcAft>
                <a:spcPts val="0"/>
              </a:spcAft>
              <a:buClr>
                <a:srgbClr val="000000"/>
              </a:buClr>
              <a:buSzPts val="2400"/>
              <a:buChar char="•"/>
            </a:pPr>
            <a:r>
              <a:rPr lang="en-US"/>
              <a:t>Benefits</a:t>
            </a:r>
            <a:endParaRPr/>
          </a:p>
          <a:p>
            <a:pPr indent="-172641" lvl="1" marL="515541" rtl="0" algn="l">
              <a:spcBef>
                <a:spcPts val="480"/>
              </a:spcBef>
              <a:spcAft>
                <a:spcPts val="0"/>
              </a:spcAft>
              <a:buClr>
                <a:srgbClr val="000000"/>
              </a:buClr>
              <a:buSzPts val="2400"/>
              <a:buChar char="•"/>
            </a:pPr>
            <a:r>
              <a:rPr lang="en-US"/>
              <a:t>Costs</a:t>
            </a:r>
            <a:endParaRPr/>
          </a:p>
          <a:p>
            <a:pPr indent="-172641" lvl="1" marL="515541" rtl="0" algn="l">
              <a:spcBef>
                <a:spcPts val="480"/>
              </a:spcBef>
              <a:spcAft>
                <a:spcPts val="0"/>
              </a:spcAft>
              <a:buClr>
                <a:srgbClr val="000000"/>
              </a:buClr>
              <a:buSzPts val="2400"/>
              <a:buChar char="•"/>
            </a:pPr>
            <a:r>
              <a:rPr lang="en-US"/>
              <a:t>Responsibilities</a:t>
            </a:r>
            <a:endParaRPr/>
          </a:p>
          <a:p>
            <a:pPr indent="0" lvl="0" marL="0" rtl="0" algn="l">
              <a:lnSpc>
                <a:spcPct val="115000"/>
              </a:lnSpc>
              <a:spcBef>
                <a:spcPts val="1200"/>
              </a:spcBef>
              <a:spcAft>
                <a:spcPts val="0"/>
              </a:spcAft>
              <a:buClr>
                <a:srgbClr val="000000"/>
              </a:buClr>
              <a:buSzPts val="2800"/>
              <a:buNone/>
            </a:pPr>
            <a:r>
              <a:rPr lang="en-US"/>
              <a:t>Collecting policy: what kinds of materials will be acquired?</a:t>
            </a:r>
            <a:endParaRPr/>
          </a:p>
          <a:p>
            <a:pPr indent="0" lvl="0" marL="0" rtl="0" algn="l">
              <a:lnSpc>
                <a:spcPct val="115000"/>
              </a:lnSpc>
              <a:spcBef>
                <a:spcPts val="1200"/>
              </a:spcBef>
              <a:spcAft>
                <a:spcPts val="1000"/>
              </a:spcAft>
              <a:buClr>
                <a:srgbClr val="000000"/>
              </a:buClr>
              <a:buSzPts val="2800"/>
              <a:buNone/>
            </a:pPr>
            <a:r>
              <a:rPr lang="en-US"/>
              <a:t>Staffing: “</a:t>
            </a:r>
            <a:r>
              <a:rPr lang="en-US" u="sng">
                <a:solidFill>
                  <a:schemeClr val="hlink"/>
                </a:solidFill>
                <a:hlinkClick r:id="rId3"/>
              </a:rPr>
              <a:t>No One Cooks the Bacon Alone</a:t>
            </a:r>
            <a:r>
              <a:rPr lang="en-US"/>
              <a:t>” – it’s a team effort!</a:t>
            </a:r>
            <a:endParaRPr/>
          </a:p>
        </p:txBody>
      </p:sp>
      <p:sp>
        <p:nvSpPr>
          <p:cNvPr id="297" name="Google Shape;297;p37"/>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98" name="Google Shape;298;p37"/>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99" name="Google Shape;299;p37"/>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Organizational Readiness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8"/>
          <p:cNvSpPr txBox="1"/>
          <p:nvPr>
            <p:ph idx="1" type="body"/>
          </p:nvPr>
        </p:nvSpPr>
        <p:spPr>
          <a:xfrm>
            <a:off x="609600" y="1600200"/>
            <a:ext cx="10972800" cy="49461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Evaluate resources and assets: </a:t>
            </a:r>
            <a:endParaRPr/>
          </a:p>
          <a:p>
            <a:pPr indent="-184071" lvl="1" marL="515541" rtl="0" algn="l">
              <a:spcBef>
                <a:spcPts val="1644"/>
              </a:spcBef>
              <a:spcAft>
                <a:spcPts val="0"/>
              </a:spcAft>
              <a:buClr>
                <a:srgbClr val="000000"/>
              </a:buClr>
              <a:buSzPts val="2400"/>
              <a:buChar char="•"/>
            </a:pPr>
            <a:r>
              <a:rPr lang="en-US"/>
              <a:t>What are unique needs of users and content?</a:t>
            </a:r>
            <a:endParaRPr/>
          </a:p>
          <a:p>
            <a:pPr indent="-184071" lvl="1" marL="515541" rtl="0" algn="l">
              <a:spcBef>
                <a:spcPts val="0"/>
              </a:spcBef>
              <a:spcAft>
                <a:spcPts val="0"/>
              </a:spcAft>
              <a:buSzPts val="2400"/>
              <a:buChar char="•"/>
            </a:pPr>
            <a:r>
              <a:rPr lang="en-US"/>
              <a:t>What tools and resources are available?</a:t>
            </a:r>
            <a:endParaRPr/>
          </a:p>
          <a:p>
            <a:pPr indent="-184071" lvl="1" marL="515541" rtl="0" algn="l">
              <a:spcBef>
                <a:spcPts val="444"/>
              </a:spcBef>
              <a:spcAft>
                <a:spcPts val="0"/>
              </a:spcAft>
              <a:buClr>
                <a:srgbClr val="000000"/>
              </a:buClr>
              <a:buSzPts val="2400"/>
              <a:buChar char="•"/>
            </a:pPr>
            <a:r>
              <a:rPr lang="en-US"/>
              <a:t>What strategies are sustainable?</a:t>
            </a:r>
            <a:endParaRPr/>
          </a:p>
          <a:p>
            <a:pPr indent="0" lvl="0" marL="0" rtl="0" algn="l">
              <a:lnSpc>
                <a:spcPct val="115000"/>
              </a:lnSpc>
              <a:spcBef>
                <a:spcPts val="1000"/>
              </a:spcBef>
              <a:spcAft>
                <a:spcPts val="0"/>
              </a:spcAft>
              <a:buNone/>
            </a:pPr>
            <a:r>
              <a:rPr lang="en-US">
                <a:solidFill>
                  <a:schemeClr val="dk1"/>
                </a:solidFill>
              </a:rPr>
              <a:t>Threat assessment and risk mitigation</a:t>
            </a:r>
            <a:endParaRPr/>
          </a:p>
          <a:p>
            <a:pPr indent="0" lvl="0" marL="0" rtl="0" algn="l">
              <a:spcBef>
                <a:spcPts val="1200"/>
              </a:spcBef>
              <a:spcAft>
                <a:spcPts val="0"/>
              </a:spcAft>
              <a:buClr>
                <a:srgbClr val="000000"/>
              </a:buClr>
              <a:buSzPts val="2800"/>
              <a:buNone/>
            </a:pPr>
            <a:r>
              <a:rPr lang="en-US"/>
              <a:t>Establish a preservation policy: what strategies will you employ to </a:t>
            </a:r>
            <a:r>
              <a:rPr lang="en-US"/>
              <a:t>maintain</a:t>
            </a:r>
            <a:r>
              <a:rPr lang="en-US"/>
              <a:t> access for the long-term?</a:t>
            </a:r>
            <a:endParaRPr/>
          </a:p>
          <a:p>
            <a:pPr indent="0" lvl="0" marL="0" rtl="0" algn="l">
              <a:spcBef>
                <a:spcPts val="2400"/>
              </a:spcBef>
              <a:spcAft>
                <a:spcPts val="0"/>
              </a:spcAft>
              <a:buClr>
                <a:srgbClr val="000000"/>
              </a:buClr>
              <a:buSzPts val="2800"/>
              <a:buNone/>
            </a:pPr>
            <a:r>
              <a:rPr lang="en-US"/>
              <a:t>Audit and assessment: are preservation actions successful?</a:t>
            </a:r>
            <a:endParaRPr/>
          </a:p>
          <a:p>
            <a:pPr indent="0" lvl="0" marL="0" rtl="0" algn="l">
              <a:spcBef>
                <a:spcPts val="444"/>
              </a:spcBef>
              <a:spcAft>
                <a:spcPts val="1200"/>
              </a:spcAft>
              <a:buNone/>
            </a:pPr>
            <a:r>
              <a:t/>
            </a:r>
            <a:endParaRPr/>
          </a:p>
        </p:txBody>
      </p:sp>
      <p:sp>
        <p:nvSpPr>
          <p:cNvPr id="305" name="Google Shape;305;p38"/>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How to Preserve? High-Level Steps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9"/>
          <p:cNvSpPr txBox="1"/>
          <p:nvPr>
            <p:ph type="title"/>
          </p:nvPr>
        </p:nvSpPr>
        <p:spPr>
          <a:xfrm>
            <a:off x="609600" y="731835"/>
            <a:ext cx="10972800" cy="71846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Threat Assessment and Risk Mitigation</a:t>
            </a:r>
            <a:endParaRPr/>
          </a:p>
        </p:txBody>
      </p:sp>
      <p:sp>
        <p:nvSpPr>
          <p:cNvPr id="311" name="Google Shape;311;p39"/>
          <p:cNvSpPr txBox="1"/>
          <p:nvPr>
            <p:ph idx="1" type="body"/>
          </p:nvPr>
        </p:nvSpPr>
        <p:spPr>
          <a:xfrm>
            <a:off x="609600" y="1600203"/>
            <a:ext cx="5384700" cy="452610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rgbClr val="000000"/>
              </a:buClr>
              <a:buSzPts val="2800"/>
              <a:buNone/>
            </a:pPr>
            <a:r>
              <a:rPr lang="en-US"/>
              <a:t>Threats:</a:t>
            </a:r>
            <a:endParaRPr/>
          </a:p>
          <a:p>
            <a:pPr indent="-172641" lvl="1" marL="515541" rtl="0" algn="l">
              <a:spcBef>
                <a:spcPts val="1680"/>
              </a:spcBef>
              <a:spcAft>
                <a:spcPts val="0"/>
              </a:spcAft>
              <a:buClr>
                <a:srgbClr val="000000"/>
              </a:buClr>
              <a:buSzPts val="2400"/>
              <a:buChar char="•"/>
            </a:pPr>
            <a:r>
              <a:rPr lang="en-US"/>
              <a:t>User error or neglect</a:t>
            </a:r>
            <a:endParaRPr/>
          </a:p>
          <a:p>
            <a:pPr indent="-172641" lvl="1" marL="515541" rtl="0" algn="l">
              <a:spcBef>
                <a:spcPts val="480"/>
              </a:spcBef>
              <a:spcAft>
                <a:spcPts val="0"/>
              </a:spcAft>
              <a:buClr>
                <a:srgbClr val="000000"/>
              </a:buClr>
              <a:buSzPts val="2400"/>
              <a:buChar char="•"/>
            </a:pPr>
            <a:r>
              <a:rPr lang="en-US"/>
              <a:t>Malicious attack </a:t>
            </a:r>
            <a:endParaRPr/>
          </a:p>
          <a:p>
            <a:pPr indent="-172641" lvl="1" marL="515541" rtl="0" algn="l">
              <a:spcBef>
                <a:spcPts val="480"/>
              </a:spcBef>
              <a:spcAft>
                <a:spcPts val="0"/>
              </a:spcAft>
              <a:buClr>
                <a:srgbClr val="000000"/>
              </a:buClr>
              <a:buSzPts val="2400"/>
              <a:buChar char="•"/>
            </a:pPr>
            <a:r>
              <a:rPr lang="en-US"/>
              <a:t>Infrastructure failure</a:t>
            </a:r>
            <a:endParaRPr/>
          </a:p>
          <a:p>
            <a:pPr indent="-172641" lvl="1" marL="515541" rtl="0" algn="l">
              <a:spcBef>
                <a:spcPts val="480"/>
              </a:spcBef>
              <a:spcAft>
                <a:spcPts val="0"/>
              </a:spcAft>
              <a:buClr>
                <a:srgbClr val="000000"/>
              </a:buClr>
              <a:buSzPts val="2400"/>
              <a:buChar char="•"/>
            </a:pPr>
            <a:r>
              <a:rPr lang="en-US"/>
              <a:t>Technical obsolescence (formats, software, hardware)</a:t>
            </a:r>
            <a:endParaRPr/>
          </a:p>
          <a:p>
            <a:pPr indent="-172641" lvl="1" marL="515541" rtl="0" algn="l">
              <a:spcBef>
                <a:spcPts val="480"/>
              </a:spcBef>
              <a:spcAft>
                <a:spcPts val="0"/>
              </a:spcAft>
              <a:buClr>
                <a:srgbClr val="000000"/>
              </a:buClr>
              <a:buSzPts val="2400"/>
              <a:buChar char="•"/>
            </a:pPr>
            <a:r>
              <a:rPr lang="en-US"/>
              <a:t>Financial distress</a:t>
            </a:r>
            <a:endParaRPr/>
          </a:p>
          <a:p>
            <a:pPr indent="-172641" lvl="1" marL="515541" rtl="0" algn="l">
              <a:spcBef>
                <a:spcPts val="480"/>
              </a:spcBef>
              <a:spcAft>
                <a:spcPts val="0"/>
              </a:spcAft>
              <a:buClr>
                <a:srgbClr val="000000"/>
              </a:buClr>
              <a:buSzPts val="2400"/>
              <a:buChar char="•"/>
            </a:pPr>
            <a:r>
              <a:rPr lang="en-US"/>
              <a:t>Loss of staff (with institutional knowledge and skills)</a:t>
            </a:r>
            <a:endParaRPr/>
          </a:p>
          <a:p>
            <a:pPr indent="-172641" lvl="1" marL="515541" rtl="0" algn="l">
              <a:spcBef>
                <a:spcPts val="480"/>
              </a:spcBef>
              <a:spcAft>
                <a:spcPts val="0"/>
              </a:spcAft>
              <a:buClr>
                <a:srgbClr val="000000"/>
              </a:buClr>
              <a:buSzPts val="2400"/>
              <a:buChar char="•"/>
            </a:pPr>
            <a:r>
              <a:rPr lang="en-US"/>
              <a:t>Disaster scenarios</a:t>
            </a:r>
            <a:endParaRPr/>
          </a:p>
          <a:p>
            <a:pPr indent="-20241" lvl="1" marL="515541" rtl="0" algn="l">
              <a:spcBef>
                <a:spcPts val="480"/>
              </a:spcBef>
              <a:spcAft>
                <a:spcPts val="0"/>
              </a:spcAft>
              <a:buClr>
                <a:srgbClr val="000000"/>
              </a:buClr>
              <a:buSzPts val="2400"/>
              <a:buNone/>
            </a:pPr>
            <a:r>
              <a:t/>
            </a:r>
            <a:endParaRPr/>
          </a:p>
          <a:p>
            <a:pPr indent="-20241" lvl="1" marL="515541" rtl="0" algn="l">
              <a:spcBef>
                <a:spcPts val="480"/>
              </a:spcBef>
              <a:spcAft>
                <a:spcPts val="0"/>
              </a:spcAft>
              <a:buClr>
                <a:srgbClr val="000000"/>
              </a:buClr>
              <a:buSzPts val="2400"/>
              <a:buNone/>
            </a:pPr>
            <a:r>
              <a:t/>
            </a:r>
            <a:endParaRPr/>
          </a:p>
        </p:txBody>
      </p:sp>
      <p:sp>
        <p:nvSpPr>
          <p:cNvPr id="312" name="Google Shape;312;p39"/>
          <p:cNvSpPr txBox="1"/>
          <p:nvPr>
            <p:ph idx="2" type="body"/>
          </p:nvPr>
        </p:nvSpPr>
        <p:spPr>
          <a:xfrm>
            <a:off x="6197600" y="1600203"/>
            <a:ext cx="5384800" cy="4525963"/>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rgbClr val="000000"/>
              </a:buClr>
              <a:buSzPts val="2800"/>
              <a:buNone/>
            </a:pPr>
            <a:r>
              <a:rPr lang="en-US"/>
              <a:t>Risks:</a:t>
            </a:r>
            <a:endParaRPr/>
          </a:p>
          <a:p>
            <a:pPr indent="-172641" lvl="1" marL="515541" rtl="0" algn="l">
              <a:spcBef>
                <a:spcPts val="1680"/>
              </a:spcBef>
              <a:spcAft>
                <a:spcPts val="0"/>
              </a:spcAft>
              <a:buClr>
                <a:srgbClr val="000000"/>
              </a:buClr>
              <a:buSzPts val="2400"/>
              <a:buChar char="•"/>
            </a:pPr>
            <a:r>
              <a:rPr lang="en-US"/>
              <a:t>Content is unavailable.</a:t>
            </a:r>
            <a:endParaRPr/>
          </a:p>
          <a:p>
            <a:pPr indent="-172641" lvl="1" marL="515541" rtl="0" algn="l">
              <a:spcBef>
                <a:spcPts val="480"/>
              </a:spcBef>
              <a:spcAft>
                <a:spcPts val="0"/>
              </a:spcAft>
              <a:buClr>
                <a:srgbClr val="000000"/>
              </a:buClr>
              <a:buSzPts val="2400"/>
              <a:buChar char="•"/>
            </a:pPr>
            <a:r>
              <a:rPr lang="en-US"/>
              <a:t>Content is corrupted or lost.</a:t>
            </a:r>
            <a:endParaRPr/>
          </a:p>
          <a:p>
            <a:pPr indent="-172641" lvl="1" marL="515541" rtl="0" algn="l">
              <a:spcBef>
                <a:spcPts val="480"/>
              </a:spcBef>
              <a:spcAft>
                <a:spcPts val="0"/>
              </a:spcAft>
              <a:buClr>
                <a:srgbClr val="000000"/>
              </a:buClr>
              <a:buSzPts val="2400"/>
              <a:buChar char="•"/>
            </a:pPr>
            <a:r>
              <a:rPr lang="en-US"/>
              <a:t>Content is complete but cannot be rendered with available software. </a:t>
            </a:r>
            <a:endParaRPr/>
          </a:p>
          <a:p>
            <a:pPr indent="-172641" lvl="1" marL="515541" rtl="0" algn="l">
              <a:spcBef>
                <a:spcPts val="480"/>
              </a:spcBef>
              <a:spcAft>
                <a:spcPts val="0"/>
              </a:spcAft>
              <a:buClr>
                <a:srgbClr val="000000"/>
              </a:buClr>
              <a:buSzPts val="2400"/>
              <a:buChar char="•"/>
            </a:pPr>
            <a:r>
              <a:rPr lang="en-US"/>
              <a:t>Content is complete but metadata issues prevent discovery, reuse, or interpretation.</a:t>
            </a:r>
            <a:endParaRPr/>
          </a:p>
          <a:p>
            <a:pPr indent="-172641" lvl="1" marL="515541" rtl="0" algn="l">
              <a:spcBef>
                <a:spcPts val="480"/>
              </a:spcBef>
              <a:spcAft>
                <a:spcPts val="0"/>
              </a:spcAft>
              <a:buClr>
                <a:srgbClr val="000000"/>
              </a:buClr>
              <a:buSzPts val="2400"/>
              <a:buChar char="•"/>
            </a:pPr>
            <a:r>
              <a:rPr lang="en-US"/>
              <a:t>Content is not trusted as authentic or reliable due to undocumented acquisition or changes over time.</a:t>
            </a:r>
            <a:endParaRPr/>
          </a:p>
        </p:txBody>
      </p:sp>
      <p:sp>
        <p:nvSpPr>
          <p:cNvPr id="313" name="Google Shape;313;p39"/>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14" name="Google Shape;314;p39"/>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0"/>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Clr>
                <a:srgbClr val="000000"/>
              </a:buClr>
              <a:buSzPct val="100000"/>
              <a:buNone/>
            </a:pPr>
            <a:r>
              <a:rPr lang="en-US"/>
              <a:t>Basic strategies:</a:t>
            </a:r>
            <a:endParaRPr/>
          </a:p>
          <a:p>
            <a:pPr indent="-172641" lvl="1" marL="515541" rtl="0" algn="l">
              <a:spcBef>
                <a:spcPts val="444"/>
              </a:spcBef>
              <a:spcAft>
                <a:spcPts val="0"/>
              </a:spcAft>
              <a:buClr>
                <a:srgbClr val="000000"/>
              </a:buClr>
              <a:buSzPct val="100000"/>
              <a:buChar char="•"/>
            </a:pPr>
            <a:r>
              <a:rPr lang="en-US"/>
              <a:t>Intellectual control: inventory and core metadata</a:t>
            </a:r>
            <a:endParaRPr/>
          </a:p>
          <a:p>
            <a:pPr indent="-172641" lvl="1" marL="515541" rtl="0" algn="l">
              <a:spcBef>
                <a:spcPts val="444"/>
              </a:spcBef>
              <a:spcAft>
                <a:spcPts val="0"/>
              </a:spcAft>
              <a:buClr>
                <a:srgbClr val="000000"/>
              </a:buClr>
              <a:buSzPct val="100000"/>
              <a:buChar char="•"/>
            </a:pPr>
            <a:r>
              <a:rPr lang="en-US"/>
              <a:t>Bitstream preservation: maintain sequence of bits in their original state </a:t>
            </a:r>
            <a:endParaRPr/>
          </a:p>
          <a:p>
            <a:pPr indent="-171450" lvl="2" marL="857250" rtl="0" algn="l">
              <a:spcBef>
                <a:spcPts val="370"/>
              </a:spcBef>
              <a:spcAft>
                <a:spcPts val="0"/>
              </a:spcAft>
              <a:buClr>
                <a:srgbClr val="000000"/>
              </a:buClr>
              <a:buSzPct val="100000"/>
              <a:buChar char="•"/>
            </a:pPr>
            <a:r>
              <a:rPr lang="en-US"/>
              <a:t>Checksum calculation, documentation, and verification (fixity)</a:t>
            </a:r>
            <a:endParaRPr/>
          </a:p>
          <a:p>
            <a:pPr indent="-171450" lvl="2" marL="857250" rtl="0" algn="l">
              <a:spcBef>
                <a:spcPts val="370"/>
              </a:spcBef>
              <a:spcAft>
                <a:spcPts val="0"/>
              </a:spcAft>
              <a:buClr>
                <a:srgbClr val="000000"/>
              </a:buClr>
              <a:buSzPct val="100000"/>
              <a:buChar char="•"/>
            </a:pPr>
            <a:r>
              <a:rPr lang="en-US"/>
              <a:t>Example (MD5): a05d0ea2d2ba9abd8a75d7e184644ed2  test-file.txt</a:t>
            </a:r>
            <a:endParaRPr/>
          </a:p>
          <a:p>
            <a:pPr indent="-172641" lvl="1" marL="515541" rtl="0" algn="l">
              <a:spcBef>
                <a:spcPts val="444"/>
              </a:spcBef>
              <a:spcAft>
                <a:spcPts val="0"/>
              </a:spcAft>
              <a:buClr>
                <a:srgbClr val="000000"/>
              </a:buClr>
              <a:buSzPct val="100000"/>
              <a:buChar char="•"/>
            </a:pPr>
            <a:r>
              <a:rPr lang="en-US"/>
              <a:t>Data replication (at least 2 copies in separate locations) and regular storage replacement</a:t>
            </a:r>
            <a:endParaRPr/>
          </a:p>
          <a:p>
            <a:pPr indent="0" lvl="0" marL="0" rtl="0" algn="l">
              <a:spcBef>
                <a:spcPts val="1200"/>
              </a:spcBef>
              <a:spcAft>
                <a:spcPts val="0"/>
              </a:spcAft>
              <a:buClr>
                <a:srgbClr val="000000"/>
              </a:buClr>
              <a:buSzPct val="100000"/>
              <a:buNone/>
            </a:pPr>
            <a:r>
              <a:rPr lang="en-US"/>
              <a:t>More advanced strategies:</a:t>
            </a:r>
            <a:endParaRPr/>
          </a:p>
          <a:p>
            <a:pPr indent="-172641" lvl="1" marL="515541" rtl="0" algn="l">
              <a:spcBef>
                <a:spcPts val="444"/>
              </a:spcBef>
              <a:spcAft>
                <a:spcPts val="0"/>
              </a:spcAft>
              <a:buClr>
                <a:srgbClr val="000000"/>
              </a:buClr>
              <a:buSzPct val="100000"/>
              <a:buChar char="•"/>
            </a:pPr>
            <a:r>
              <a:rPr lang="en-US"/>
              <a:t>File format identification (e.g., with </a:t>
            </a:r>
            <a:r>
              <a:rPr lang="en-US" u="sng">
                <a:solidFill>
                  <a:schemeClr val="hlink"/>
                </a:solidFill>
                <a:hlinkClick r:id="rId3"/>
              </a:rPr>
              <a:t>PRONOM format registry </a:t>
            </a:r>
            <a:r>
              <a:rPr lang="en-US"/>
              <a:t>and </a:t>
            </a:r>
            <a:r>
              <a:rPr lang="en-US" u="sng">
                <a:solidFill>
                  <a:schemeClr val="hlink"/>
                </a:solidFill>
                <a:hlinkClick r:id="rId4"/>
              </a:rPr>
              <a:t>DROID</a:t>
            </a:r>
            <a:r>
              <a:rPr lang="en-US"/>
              <a:t> utility)</a:t>
            </a:r>
            <a:endParaRPr/>
          </a:p>
          <a:p>
            <a:pPr indent="-172641" lvl="1" marL="515541" rtl="0" algn="l">
              <a:spcBef>
                <a:spcPts val="444"/>
              </a:spcBef>
              <a:spcAft>
                <a:spcPts val="0"/>
              </a:spcAft>
              <a:buClr>
                <a:srgbClr val="000000"/>
              </a:buClr>
              <a:buSzPct val="100000"/>
              <a:buChar char="•"/>
            </a:pPr>
            <a:r>
              <a:rPr lang="en-US"/>
              <a:t>Technical metadata extraction (e.g., with </a:t>
            </a:r>
            <a:r>
              <a:rPr lang="en-US" u="sng">
                <a:solidFill>
                  <a:schemeClr val="hlink"/>
                </a:solidFill>
                <a:hlinkClick r:id="rId5"/>
              </a:rPr>
              <a:t>Apache Tika</a:t>
            </a:r>
            <a:r>
              <a:rPr lang="en-US"/>
              <a:t>, </a:t>
            </a:r>
            <a:r>
              <a:rPr lang="en-US" u="sng">
                <a:solidFill>
                  <a:schemeClr val="hlink"/>
                </a:solidFill>
                <a:hlinkClick r:id="rId6"/>
              </a:rPr>
              <a:t>MediaInfo</a:t>
            </a:r>
            <a:r>
              <a:rPr lang="en-US"/>
              <a:t>, </a:t>
            </a:r>
            <a:r>
              <a:rPr lang="en-US" u="sng">
                <a:solidFill>
                  <a:schemeClr val="hlink"/>
                </a:solidFill>
                <a:hlinkClick r:id="rId7"/>
              </a:rPr>
              <a:t>Exiftool</a:t>
            </a:r>
            <a:r>
              <a:rPr lang="en-US"/>
              <a:t>, etc.)</a:t>
            </a:r>
            <a:endParaRPr/>
          </a:p>
          <a:p>
            <a:pPr indent="-172641" lvl="1" marL="515541" rtl="0" algn="l">
              <a:spcBef>
                <a:spcPts val="444"/>
              </a:spcBef>
              <a:spcAft>
                <a:spcPts val="0"/>
              </a:spcAft>
              <a:buClr>
                <a:srgbClr val="000000"/>
              </a:buClr>
              <a:buSzPct val="100000"/>
              <a:buChar char="•"/>
            </a:pPr>
            <a:r>
              <a:rPr lang="en-US"/>
              <a:t>Sensitive data detection (e.g., with </a:t>
            </a:r>
            <a:r>
              <a:rPr lang="en-US" u="sng">
                <a:solidFill>
                  <a:schemeClr val="hlink"/>
                </a:solidFill>
                <a:hlinkClick r:id="rId8"/>
              </a:rPr>
              <a:t>bulk_extractor</a:t>
            </a:r>
            <a:r>
              <a:rPr lang="en-US"/>
              <a:t>, </a:t>
            </a:r>
            <a:r>
              <a:rPr lang="en-US" u="sng">
                <a:solidFill>
                  <a:schemeClr val="hlink"/>
                </a:solidFill>
                <a:hlinkClick r:id="rId9"/>
              </a:rPr>
              <a:t>Spirion</a:t>
            </a:r>
            <a:r>
              <a:rPr lang="en-US"/>
              <a:t>, etc.)</a:t>
            </a:r>
            <a:endParaRPr/>
          </a:p>
          <a:p>
            <a:pPr indent="-172641" lvl="1" marL="515541" rtl="0" algn="l">
              <a:spcBef>
                <a:spcPts val="444"/>
              </a:spcBef>
              <a:spcAft>
                <a:spcPts val="0"/>
              </a:spcAft>
              <a:buClr>
                <a:srgbClr val="000000"/>
              </a:buClr>
              <a:buSzPct val="100000"/>
              <a:buChar char="•"/>
            </a:pPr>
            <a:r>
              <a:rPr lang="en-US"/>
              <a:t>Documenting preservation actions (e.g., with PREMIS schema)</a:t>
            </a:r>
            <a:endParaRPr/>
          </a:p>
          <a:p>
            <a:pPr indent="0" lvl="0" marL="0" rtl="0" algn="l">
              <a:spcBef>
                <a:spcPts val="1200"/>
              </a:spcBef>
              <a:spcAft>
                <a:spcPts val="0"/>
              </a:spcAft>
              <a:buClr>
                <a:srgbClr val="000000"/>
              </a:buClr>
              <a:buSzPct val="100000"/>
              <a:buNone/>
            </a:pPr>
            <a:r>
              <a:t/>
            </a:r>
            <a:endParaRPr/>
          </a:p>
        </p:txBody>
      </p:sp>
      <p:sp>
        <p:nvSpPr>
          <p:cNvPr id="320" name="Google Shape;320;p40"/>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21" name="Google Shape;321;p40"/>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22" name="Google Shape;322;p40"/>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Essential Digital Preservation Strategies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descr="premis.jpg" id="328" name="Google Shape;328;p41"/>
          <p:cNvPicPr preferRelativeResize="0"/>
          <p:nvPr>
            <p:ph idx="1" type="body"/>
          </p:nvPr>
        </p:nvPicPr>
        <p:blipFill rotWithShape="1">
          <a:blip r:embed="rId3">
            <a:alphaModFix/>
          </a:blip>
          <a:srcRect b="0" l="0" r="0" t="0"/>
          <a:stretch/>
        </p:blipFill>
        <p:spPr>
          <a:xfrm>
            <a:off x="3505200" y="2172494"/>
            <a:ext cx="5181600" cy="3381375"/>
          </a:xfrm>
          <a:prstGeom prst="rect">
            <a:avLst/>
          </a:prstGeom>
          <a:noFill/>
          <a:ln>
            <a:noFill/>
          </a:ln>
        </p:spPr>
      </p:pic>
      <p:sp>
        <p:nvSpPr>
          <p:cNvPr id="329" name="Google Shape;329;p41"/>
          <p:cNvSpPr txBox="1"/>
          <p:nvPr>
            <p:ph type="title"/>
          </p:nvPr>
        </p:nvSpPr>
        <p:spPr>
          <a:xfrm>
            <a:off x="609600" y="731835"/>
            <a:ext cx="10972800" cy="754456"/>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3D77"/>
              </a:buClr>
              <a:buSzPts val="1000"/>
              <a:buFont typeface="Arial"/>
              <a:buNone/>
            </a:pPr>
            <a:r>
              <a:rPr lang="en-US"/>
              <a:t>PREMIS: PREservation Metadata Implementation Strategies</a:t>
            </a:r>
            <a:endParaRPr/>
          </a:p>
        </p:txBody>
      </p:sp>
      <p:sp>
        <p:nvSpPr>
          <p:cNvPr id="330" name="Google Shape;330;p41"/>
          <p:cNvSpPr txBox="1"/>
          <p:nvPr/>
        </p:nvSpPr>
        <p:spPr>
          <a:xfrm>
            <a:off x="4267202" y="5486400"/>
            <a:ext cx="3962399" cy="38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u="sng">
                <a:solidFill>
                  <a:schemeClr val="hlink"/>
                </a:solidFill>
                <a:latin typeface="Arial"/>
                <a:ea typeface="Arial"/>
                <a:cs typeface="Arial"/>
                <a:sym typeface="Arial"/>
                <a:hlinkClick r:id="rId4"/>
              </a:rPr>
              <a:t>http://www.loc.gov/standards/premis/</a:t>
            </a:r>
            <a:r>
              <a:rPr lang="en-US" sz="1800">
                <a:solidFill>
                  <a:schemeClr val="dk1"/>
                </a:solidFill>
                <a:latin typeface="Arial"/>
                <a:ea typeface="Arial"/>
                <a:cs typeface="Arial"/>
                <a:sym typeface="Arial"/>
              </a:rPr>
              <a:t>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2"/>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SzPts val="450"/>
              <a:buNone/>
            </a:pPr>
            <a:r>
              <a:rPr lang="en-US" sz="1800"/>
              <a:t>&lt;PREMIS:event&gt;</a:t>
            </a:r>
            <a:endParaRPr/>
          </a:p>
          <a:p>
            <a:pPr indent="0" lvl="0" marL="0" rtl="0" algn="l">
              <a:spcBef>
                <a:spcPts val="360"/>
              </a:spcBef>
              <a:spcAft>
                <a:spcPts val="0"/>
              </a:spcAft>
              <a:buClr>
                <a:srgbClr val="000000"/>
              </a:buClr>
              <a:buSzPts val="450"/>
              <a:buNone/>
            </a:pPr>
            <a:r>
              <a:rPr lang="en-US" sz="1800"/>
              <a:t>  &lt;PREMIS:eventIdentifier&gt;</a:t>
            </a:r>
            <a:endParaRPr/>
          </a:p>
          <a:p>
            <a:pPr indent="0" lvl="0" marL="0" rtl="0" algn="l">
              <a:spcBef>
                <a:spcPts val="360"/>
              </a:spcBef>
              <a:spcAft>
                <a:spcPts val="0"/>
              </a:spcAft>
              <a:buClr>
                <a:srgbClr val="000000"/>
              </a:buClr>
              <a:buSzPts val="450"/>
              <a:buNone/>
            </a:pPr>
            <a:r>
              <a:rPr lang="en-US" sz="1800"/>
              <a:t>     &lt;PREMIS:eventIdentifierValue&gt;fixity check1&lt;/PREMIS:eventIdentifierValue&gt;</a:t>
            </a:r>
            <a:endParaRPr/>
          </a:p>
          <a:p>
            <a:pPr indent="0" lvl="0" marL="0" rtl="0" algn="l">
              <a:spcBef>
                <a:spcPts val="360"/>
              </a:spcBef>
              <a:spcAft>
                <a:spcPts val="0"/>
              </a:spcAft>
              <a:buClr>
                <a:srgbClr val="000000"/>
              </a:buClr>
              <a:buSzPts val="450"/>
              <a:buNone/>
            </a:pPr>
            <a:r>
              <a:rPr lang="en-US" sz="1800"/>
              <a:t>  &lt;/PREMIS:eventIdentifier&gt;</a:t>
            </a:r>
            <a:endParaRPr/>
          </a:p>
          <a:p>
            <a:pPr indent="0" lvl="0" marL="0" rtl="0" algn="l">
              <a:spcBef>
                <a:spcPts val="360"/>
              </a:spcBef>
              <a:spcAft>
                <a:spcPts val="0"/>
              </a:spcAft>
              <a:buClr>
                <a:srgbClr val="000000"/>
              </a:buClr>
              <a:buSzPts val="450"/>
              <a:buNone/>
            </a:pPr>
            <a:r>
              <a:rPr lang="en-US" sz="1800"/>
              <a:t>  &lt;PREMIS:eventType&gt;fixity check&lt;/PREMIS:eventType&gt;</a:t>
            </a:r>
            <a:endParaRPr/>
          </a:p>
          <a:p>
            <a:pPr indent="0" lvl="0" marL="0" rtl="0" algn="l">
              <a:spcBef>
                <a:spcPts val="360"/>
              </a:spcBef>
              <a:spcAft>
                <a:spcPts val="0"/>
              </a:spcAft>
              <a:buClr>
                <a:srgbClr val="000000"/>
              </a:buClr>
              <a:buSzPts val="450"/>
              <a:buNone/>
            </a:pPr>
            <a:r>
              <a:rPr lang="en-US" sz="1800"/>
              <a:t>  &lt;PREMIS:eventDateTime&gt;2009-06-26T06:35:11&lt;/PREMIS:eventDateTime&gt;</a:t>
            </a:r>
            <a:endParaRPr/>
          </a:p>
          <a:p>
            <a:pPr indent="0" lvl="0" marL="0" rtl="0" algn="l">
              <a:spcBef>
                <a:spcPts val="360"/>
              </a:spcBef>
              <a:spcAft>
                <a:spcPts val="0"/>
              </a:spcAft>
              <a:buClr>
                <a:srgbClr val="000000"/>
              </a:buClr>
              <a:buSzPts val="450"/>
              <a:buNone/>
            </a:pPr>
            <a:r>
              <a:rPr lang="en-US" sz="1800"/>
              <a:t>  &lt;PREMIS:eventOutcomeInformation&gt;</a:t>
            </a:r>
            <a:endParaRPr/>
          </a:p>
          <a:p>
            <a:pPr indent="0" lvl="0" marL="0" rtl="0" algn="l">
              <a:spcBef>
                <a:spcPts val="360"/>
              </a:spcBef>
              <a:spcAft>
                <a:spcPts val="0"/>
              </a:spcAft>
              <a:buClr>
                <a:srgbClr val="000000"/>
              </a:buClr>
              <a:buSzPts val="450"/>
              <a:buNone/>
            </a:pPr>
            <a:r>
              <a:rPr lang="en-US" sz="1800"/>
              <a:t>    &lt;PREMIS:eventOutcomeDetail&gt;pass&lt;/PREMIS:eventOutcomeDetail&gt;</a:t>
            </a:r>
            <a:endParaRPr/>
          </a:p>
          <a:p>
            <a:pPr indent="0" lvl="0" marL="0" rtl="0" algn="l">
              <a:spcBef>
                <a:spcPts val="360"/>
              </a:spcBef>
              <a:spcAft>
                <a:spcPts val="0"/>
              </a:spcAft>
              <a:buClr>
                <a:srgbClr val="000000"/>
              </a:buClr>
              <a:buSzPts val="450"/>
              <a:buNone/>
            </a:pPr>
            <a:r>
              <a:rPr lang="en-US" sz="1800"/>
              <a:t>  &lt;/PREMIS:eventOutcomeInformation&gt;</a:t>
            </a:r>
            <a:endParaRPr/>
          </a:p>
          <a:p>
            <a:pPr indent="0" lvl="0" marL="0" rtl="0" algn="l">
              <a:spcBef>
                <a:spcPts val="360"/>
              </a:spcBef>
              <a:spcAft>
                <a:spcPts val="0"/>
              </a:spcAft>
              <a:buClr>
                <a:srgbClr val="000000"/>
              </a:buClr>
              <a:buSzPts val="450"/>
              <a:buNone/>
            </a:pPr>
            <a:r>
              <a:rPr lang="en-US" sz="1800"/>
              <a:t>  &lt;PREMIS:linkingAgentIdentifier&gt;</a:t>
            </a:r>
            <a:endParaRPr/>
          </a:p>
          <a:p>
            <a:pPr indent="0" lvl="0" marL="0" rtl="0" algn="l">
              <a:spcBef>
                <a:spcPts val="360"/>
              </a:spcBef>
              <a:spcAft>
                <a:spcPts val="0"/>
              </a:spcAft>
              <a:buClr>
                <a:srgbClr val="000000"/>
              </a:buClr>
              <a:buSzPts val="450"/>
              <a:buNone/>
            </a:pPr>
            <a:r>
              <a:rPr lang="en-US" sz="1800"/>
              <a:t>     &lt;PREMIS:linkingAgentIdentifierType&gt;AgentID&lt;/PREMIS:linkingAgentIdentifierType&gt;</a:t>
            </a:r>
            <a:endParaRPr/>
          </a:p>
          <a:p>
            <a:pPr indent="0" lvl="0" marL="0" rtl="0" algn="l">
              <a:spcBef>
                <a:spcPts val="360"/>
              </a:spcBef>
              <a:spcAft>
                <a:spcPts val="0"/>
              </a:spcAft>
              <a:buClr>
                <a:srgbClr val="000000"/>
              </a:buClr>
              <a:buSzPts val="450"/>
              <a:buNone/>
            </a:pPr>
            <a:r>
              <a:rPr lang="en-US" sz="1800"/>
              <a:t>     &lt;PREMIS:linkingAgentIdentifierValue&gt;UM&lt;/PREMIS:linkingAgentIdentifierValue&gt;</a:t>
            </a:r>
            <a:endParaRPr/>
          </a:p>
          <a:p>
            <a:pPr indent="0" lvl="0" marL="0" rtl="0" algn="l">
              <a:spcBef>
                <a:spcPts val="360"/>
              </a:spcBef>
              <a:spcAft>
                <a:spcPts val="0"/>
              </a:spcAft>
              <a:buClr>
                <a:srgbClr val="000000"/>
              </a:buClr>
              <a:buSzPts val="450"/>
              <a:buNone/>
            </a:pPr>
            <a:r>
              <a:rPr lang="en-US" sz="1800"/>
              <a:t>  &lt;/PREMIS:linkingAgentIdentifier&gt;</a:t>
            </a:r>
            <a:endParaRPr/>
          </a:p>
          <a:p>
            <a:pPr indent="0" lvl="0" marL="0" rtl="0" algn="l">
              <a:spcBef>
                <a:spcPts val="360"/>
              </a:spcBef>
              <a:spcAft>
                <a:spcPts val="0"/>
              </a:spcAft>
              <a:buClr>
                <a:srgbClr val="000000"/>
              </a:buClr>
              <a:buSzPts val="450"/>
              <a:buNone/>
            </a:pPr>
            <a:r>
              <a:rPr lang="en-US" sz="1800"/>
              <a:t>&lt;/PREMIS:event&gt;</a:t>
            </a:r>
            <a:endParaRPr/>
          </a:p>
        </p:txBody>
      </p:sp>
      <p:sp>
        <p:nvSpPr>
          <p:cNvPr id="337" name="Google Shape;337;p42"/>
          <p:cNvSpPr txBox="1"/>
          <p:nvPr>
            <p:ph type="title"/>
          </p:nvPr>
        </p:nvSpPr>
        <p:spPr>
          <a:xfrm>
            <a:off x="609600" y="731835"/>
            <a:ext cx="10972800" cy="754456"/>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3D77"/>
              </a:buClr>
              <a:buSzPts val="1000"/>
              <a:buFont typeface="Arial"/>
              <a:buNone/>
            </a:pPr>
            <a:r>
              <a:rPr lang="en-US"/>
              <a:t>Sample PREMIS (HathiTrust)</a:t>
            </a:r>
            <a:endParaRPr/>
          </a:p>
        </p:txBody>
      </p:sp>
      <p:sp>
        <p:nvSpPr>
          <p:cNvPr id="338" name="Google Shape;338;p42"/>
          <p:cNvSpPr txBox="1"/>
          <p:nvPr/>
        </p:nvSpPr>
        <p:spPr>
          <a:xfrm>
            <a:off x="6655324" y="2865748"/>
            <a:ext cx="22058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Calibri"/>
                <a:ea typeface="Calibri"/>
                <a:cs typeface="Calibri"/>
                <a:sym typeface="Calibri"/>
              </a:rPr>
              <a:t>(Type of event)</a:t>
            </a:r>
            <a:endParaRPr/>
          </a:p>
        </p:txBody>
      </p:sp>
      <p:sp>
        <p:nvSpPr>
          <p:cNvPr id="339" name="Google Shape;339;p42"/>
          <p:cNvSpPr txBox="1"/>
          <p:nvPr/>
        </p:nvSpPr>
        <p:spPr>
          <a:xfrm>
            <a:off x="8608243" y="3235080"/>
            <a:ext cx="267564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Calibri"/>
                <a:ea typeface="Calibri"/>
                <a:cs typeface="Calibri"/>
                <a:sym typeface="Calibri"/>
              </a:rPr>
              <a:t>(Timestamp for event)</a:t>
            </a:r>
            <a:endParaRPr/>
          </a:p>
        </p:txBody>
      </p:sp>
      <p:sp>
        <p:nvSpPr>
          <p:cNvPr id="340" name="Google Shape;340;p42"/>
          <p:cNvSpPr txBox="1"/>
          <p:nvPr/>
        </p:nvSpPr>
        <p:spPr>
          <a:xfrm>
            <a:off x="8099196" y="3874181"/>
            <a:ext cx="22058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Calibri"/>
                <a:ea typeface="Calibri"/>
                <a:cs typeface="Calibri"/>
                <a:sym typeface="Calibri"/>
              </a:rPr>
              <a:t>(Event outcome)</a:t>
            </a:r>
            <a:endParaRPr/>
          </a:p>
        </p:txBody>
      </p:sp>
      <p:sp>
        <p:nvSpPr>
          <p:cNvPr id="341" name="Google Shape;341;p42"/>
          <p:cNvSpPr txBox="1"/>
          <p:nvPr/>
        </p:nvSpPr>
        <p:spPr>
          <a:xfrm>
            <a:off x="9376528" y="5073131"/>
            <a:ext cx="220587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Calibri"/>
                <a:ea typeface="Calibri"/>
                <a:cs typeface="Calibri"/>
                <a:sym typeface="Calibri"/>
              </a:rPr>
              <a:t>(Agent that performed event)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3"/>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Clr>
                <a:srgbClr val="000000"/>
              </a:buClr>
              <a:buSzPct val="100000"/>
              <a:buNone/>
            </a:pPr>
            <a:r>
              <a:rPr lang="en-US" u="sng"/>
              <a:t>Migration:</a:t>
            </a:r>
            <a:r>
              <a:rPr lang="en-US"/>
              <a:t> </a:t>
            </a:r>
            <a:endParaRPr/>
          </a:p>
          <a:p>
            <a:pPr indent="-172641" lvl="1" marL="515541" rtl="0" algn="l">
              <a:spcBef>
                <a:spcPts val="444"/>
              </a:spcBef>
              <a:spcAft>
                <a:spcPts val="0"/>
              </a:spcAft>
              <a:buClr>
                <a:srgbClr val="000000"/>
              </a:buClr>
              <a:buSzPct val="100000"/>
              <a:buChar char="•"/>
            </a:pPr>
            <a:r>
              <a:rPr lang="en-US"/>
              <a:t>Maintain access to information by converting from original file format (and bit sequence) to a more accessible and/or sustainable format</a:t>
            </a:r>
            <a:endParaRPr/>
          </a:p>
          <a:p>
            <a:pPr indent="-172641" lvl="1" marL="515541" rtl="0" algn="l">
              <a:spcBef>
                <a:spcPts val="444"/>
              </a:spcBef>
              <a:spcAft>
                <a:spcPts val="0"/>
              </a:spcAft>
              <a:buClr>
                <a:srgbClr val="000000"/>
              </a:buClr>
              <a:buSzPct val="100000"/>
              <a:buChar char="•"/>
            </a:pPr>
            <a:r>
              <a:rPr lang="en-US"/>
              <a:t>Original file is usually maintained alongside preservation copy</a:t>
            </a:r>
            <a:endParaRPr/>
          </a:p>
          <a:p>
            <a:pPr indent="0" lvl="0" marL="0" rtl="0" algn="l">
              <a:spcBef>
                <a:spcPts val="1200"/>
              </a:spcBef>
              <a:spcAft>
                <a:spcPts val="0"/>
              </a:spcAft>
              <a:buClr>
                <a:srgbClr val="000000"/>
              </a:buClr>
              <a:buSzPct val="100000"/>
              <a:buNone/>
            </a:pPr>
            <a:r>
              <a:rPr lang="en-US" u="sng"/>
              <a:t>Emulation</a:t>
            </a:r>
            <a:r>
              <a:rPr lang="en-US"/>
              <a:t>: </a:t>
            </a:r>
            <a:endParaRPr/>
          </a:p>
          <a:p>
            <a:pPr indent="-172641" lvl="1" marL="515541" rtl="0" algn="l">
              <a:spcBef>
                <a:spcPts val="444"/>
              </a:spcBef>
              <a:spcAft>
                <a:spcPts val="0"/>
              </a:spcAft>
              <a:buClr>
                <a:srgbClr val="000000"/>
              </a:buClr>
              <a:buSzPct val="100000"/>
              <a:buChar char="•"/>
            </a:pPr>
            <a:r>
              <a:rPr lang="en-US"/>
              <a:t>Reproduce the behavior of hardware and/or software in a different technological environment </a:t>
            </a:r>
            <a:endParaRPr/>
          </a:p>
          <a:p>
            <a:pPr indent="-172641" lvl="1" marL="515541" rtl="0" algn="l">
              <a:spcBef>
                <a:spcPts val="444"/>
              </a:spcBef>
              <a:spcAft>
                <a:spcPts val="0"/>
              </a:spcAft>
              <a:buClr>
                <a:srgbClr val="000000"/>
              </a:buClr>
              <a:buSzPct val="100000"/>
              <a:buChar char="•"/>
            </a:pPr>
            <a:r>
              <a:rPr lang="en-US"/>
              <a:t>See: </a:t>
            </a:r>
            <a:r>
              <a:rPr lang="en-US" u="sng">
                <a:solidFill>
                  <a:schemeClr val="hlink"/>
                </a:solidFill>
                <a:hlinkClick r:id="rId3"/>
              </a:rPr>
              <a:t>Emulation-as-a-Service-Infrastructure project </a:t>
            </a:r>
            <a:r>
              <a:rPr lang="en-US"/>
              <a:t>(EaaSI) at Yale</a:t>
            </a:r>
            <a:endParaRPr/>
          </a:p>
          <a:p>
            <a:pPr indent="0" lvl="0" marL="0" rtl="0" algn="l">
              <a:spcBef>
                <a:spcPts val="1200"/>
              </a:spcBef>
              <a:spcAft>
                <a:spcPts val="0"/>
              </a:spcAft>
              <a:buClr>
                <a:srgbClr val="000000"/>
              </a:buClr>
              <a:buSzPct val="100000"/>
              <a:buNone/>
            </a:pPr>
            <a:r>
              <a:rPr lang="en-US"/>
              <a:t>Advanced tools: bundle microservice workflows with storage management</a:t>
            </a:r>
            <a:endParaRPr/>
          </a:p>
          <a:p>
            <a:pPr indent="-172641" lvl="1" marL="515541" rtl="0" algn="l">
              <a:spcBef>
                <a:spcPts val="444"/>
              </a:spcBef>
              <a:spcAft>
                <a:spcPts val="0"/>
              </a:spcAft>
              <a:buClr>
                <a:srgbClr val="000000"/>
              </a:buClr>
              <a:buSzPct val="100000"/>
              <a:buChar char="•"/>
            </a:pPr>
            <a:r>
              <a:rPr lang="en-US" u="sng">
                <a:solidFill>
                  <a:schemeClr val="hlink"/>
                </a:solidFill>
                <a:hlinkClick r:id="rId4"/>
              </a:rPr>
              <a:t>Archivematica</a:t>
            </a:r>
            <a:endParaRPr/>
          </a:p>
          <a:p>
            <a:pPr indent="-172641" lvl="1" marL="515541" rtl="0" algn="l">
              <a:spcBef>
                <a:spcPts val="444"/>
              </a:spcBef>
              <a:spcAft>
                <a:spcPts val="0"/>
              </a:spcAft>
              <a:buClr>
                <a:srgbClr val="000000"/>
              </a:buClr>
              <a:buSzPct val="100000"/>
              <a:buChar char="•"/>
            </a:pPr>
            <a:r>
              <a:rPr lang="en-US" u="sng">
                <a:solidFill>
                  <a:schemeClr val="hlink"/>
                </a:solidFill>
                <a:hlinkClick r:id="rId5"/>
              </a:rPr>
              <a:t>Preservica</a:t>
            </a:r>
            <a:endParaRPr/>
          </a:p>
        </p:txBody>
      </p:sp>
      <p:sp>
        <p:nvSpPr>
          <p:cNvPr id="347" name="Google Shape;347;p43"/>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Beyond Bit-Level Preservation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4"/>
          <p:cNvSpPr txBox="1"/>
          <p:nvPr>
            <p:ph type="title"/>
          </p:nvPr>
        </p:nvSpPr>
        <p:spPr>
          <a:xfrm>
            <a:off x="609600" y="731835"/>
            <a:ext cx="10972800" cy="718461"/>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Clr>
                <a:srgbClr val="003D77"/>
              </a:buClr>
              <a:buSzPts val="3600"/>
              <a:buFont typeface="Arial"/>
              <a:buNone/>
            </a:pPr>
            <a:r>
              <a:rPr lang="en-US" sz="3600"/>
              <a:t>Characteristics of Successful Preservation</a:t>
            </a:r>
            <a:endParaRPr sz="3600"/>
          </a:p>
        </p:txBody>
      </p:sp>
      <p:sp>
        <p:nvSpPr>
          <p:cNvPr id="353" name="Google Shape;353;p44"/>
          <p:cNvSpPr txBox="1"/>
          <p:nvPr>
            <p:ph idx="1" type="body"/>
          </p:nvPr>
        </p:nvSpPr>
        <p:spPr>
          <a:xfrm>
            <a:off x="609600" y="1600203"/>
            <a:ext cx="5384800" cy="4525963"/>
          </a:xfrm>
          <a:prstGeom prst="rect">
            <a:avLst/>
          </a:prstGeom>
          <a:noFill/>
          <a:ln>
            <a:noFill/>
          </a:ln>
        </p:spPr>
        <p:txBody>
          <a:bodyPr anchorCtr="0" anchor="t" bIns="121900" lIns="121900" spcFirstLastPara="1" rIns="121900" wrap="square" tIns="121900">
            <a:noAutofit/>
          </a:bodyPr>
          <a:lstStyle/>
          <a:p>
            <a:pPr indent="0" lvl="0" marL="50799" rtl="0" algn="l">
              <a:spcBef>
                <a:spcPts val="1200"/>
              </a:spcBef>
              <a:spcAft>
                <a:spcPts val="0"/>
              </a:spcAft>
              <a:buClr>
                <a:srgbClr val="000000"/>
              </a:buClr>
              <a:buSzPts val="3000"/>
              <a:buNone/>
            </a:pPr>
            <a:r>
              <a:rPr lang="en-US" u="sng"/>
              <a:t>Utility</a:t>
            </a:r>
            <a:r>
              <a:rPr lang="en-US"/>
              <a:t>: data are accessible and usable</a:t>
            </a:r>
            <a:endParaRPr/>
          </a:p>
          <a:p>
            <a:pPr indent="0" lvl="0" marL="50799" rtl="0" algn="l">
              <a:spcBef>
                <a:spcPts val="2400"/>
              </a:spcBef>
              <a:spcAft>
                <a:spcPts val="0"/>
              </a:spcAft>
              <a:buClr>
                <a:srgbClr val="000000"/>
              </a:buClr>
              <a:buSzPts val="3000"/>
              <a:buNone/>
            </a:pPr>
            <a:r>
              <a:rPr lang="en-US" u="sng"/>
              <a:t>Authenticity</a:t>
            </a:r>
            <a:r>
              <a:rPr lang="en-US"/>
              <a:t>: data are what they claim to be</a:t>
            </a:r>
            <a:endParaRPr/>
          </a:p>
          <a:p>
            <a:pPr indent="0" lvl="0" marL="50799" rtl="0" algn="l">
              <a:spcBef>
                <a:spcPts val="2400"/>
              </a:spcBef>
              <a:spcAft>
                <a:spcPts val="0"/>
              </a:spcAft>
              <a:buClr>
                <a:srgbClr val="000000"/>
              </a:buClr>
              <a:buSzPts val="3000"/>
              <a:buNone/>
            </a:pPr>
            <a:r>
              <a:rPr lang="en-US" u="sng"/>
              <a:t>Integrity</a:t>
            </a:r>
            <a:r>
              <a:rPr lang="en-US"/>
              <a:t>: data are stable and do not change unexpectedly</a:t>
            </a:r>
            <a:endParaRPr/>
          </a:p>
          <a:p>
            <a:pPr indent="0" lvl="0" marL="50799" rtl="0" algn="l">
              <a:spcBef>
                <a:spcPts val="2400"/>
              </a:spcBef>
              <a:spcAft>
                <a:spcPts val="1200"/>
              </a:spcAft>
              <a:buClr>
                <a:srgbClr val="000000"/>
              </a:buClr>
              <a:buSzPts val="3000"/>
              <a:buNone/>
            </a:pPr>
            <a:r>
              <a:rPr lang="en-US" u="sng"/>
              <a:t>Security</a:t>
            </a:r>
            <a:r>
              <a:rPr lang="en-US"/>
              <a:t>: data do not pose risks for users (or the repository)</a:t>
            </a:r>
            <a:endParaRPr/>
          </a:p>
        </p:txBody>
      </p:sp>
      <p:sp>
        <p:nvSpPr>
          <p:cNvPr id="354" name="Google Shape;354;p44"/>
          <p:cNvSpPr txBox="1"/>
          <p:nvPr>
            <p:ph idx="2" type="body"/>
          </p:nvPr>
        </p:nvSpPr>
        <p:spPr>
          <a:xfrm>
            <a:off x="6197600" y="1600203"/>
            <a:ext cx="5384800" cy="4880110"/>
          </a:xfrm>
          <a:prstGeom prst="rect">
            <a:avLst/>
          </a:prstGeom>
          <a:noFill/>
          <a:ln>
            <a:noFill/>
          </a:ln>
        </p:spPr>
        <p:txBody>
          <a:bodyPr anchorCtr="0" anchor="t" bIns="45700" lIns="91425" spcFirstLastPara="1" rIns="91425" wrap="square" tIns="45700">
            <a:normAutofit lnSpcReduction="10000"/>
          </a:bodyPr>
          <a:lstStyle/>
          <a:p>
            <a:pPr indent="0" lvl="0" marL="50799" rtl="0" algn="l">
              <a:spcBef>
                <a:spcPts val="0"/>
              </a:spcBef>
              <a:spcAft>
                <a:spcPts val="0"/>
              </a:spcAft>
              <a:buClr>
                <a:srgbClr val="000000"/>
              </a:buClr>
              <a:buSzPts val="3000"/>
              <a:buNone/>
            </a:pPr>
            <a:r>
              <a:rPr lang="en-US" u="sng"/>
              <a:t>Scalability</a:t>
            </a:r>
            <a:r>
              <a:rPr lang="en-US"/>
              <a:t>: solutions can accommodate growing collections</a:t>
            </a:r>
            <a:endParaRPr u="sng"/>
          </a:p>
          <a:p>
            <a:pPr indent="0" lvl="0" marL="50799" rtl="0" algn="l">
              <a:spcBef>
                <a:spcPts val="2400"/>
              </a:spcBef>
              <a:spcAft>
                <a:spcPts val="0"/>
              </a:spcAft>
              <a:buClr>
                <a:srgbClr val="000000"/>
              </a:buClr>
              <a:buSzPts val="3000"/>
              <a:buNone/>
            </a:pPr>
            <a:r>
              <a:rPr lang="en-US" u="sng"/>
              <a:t>Sustainability</a:t>
            </a:r>
            <a:r>
              <a:rPr lang="en-US"/>
              <a:t>: solutions are appropriate for local resources</a:t>
            </a:r>
            <a:endParaRPr/>
          </a:p>
          <a:p>
            <a:pPr indent="0" lvl="0" marL="50799" rtl="0" algn="l">
              <a:spcBef>
                <a:spcPts val="2400"/>
              </a:spcBef>
              <a:spcAft>
                <a:spcPts val="0"/>
              </a:spcAft>
              <a:buClr>
                <a:srgbClr val="000000"/>
              </a:buClr>
              <a:buSzPts val="3000"/>
              <a:buNone/>
            </a:pPr>
            <a:r>
              <a:rPr lang="en-US" u="sng"/>
              <a:t>Transparency</a:t>
            </a:r>
            <a:r>
              <a:rPr lang="en-US"/>
              <a:t>: stakeholders understand roles, responsibilities and procedures</a:t>
            </a:r>
            <a:endParaRPr/>
          </a:p>
          <a:p>
            <a:pPr indent="0" lvl="0" marL="50799" rtl="0" algn="l">
              <a:spcBef>
                <a:spcPts val="2400"/>
              </a:spcBef>
              <a:spcAft>
                <a:spcPts val="0"/>
              </a:spcAft>
              <a:buClr>
                <a:srgbClr val="000000"/>
              </a:buClr>
              <a:buSzPts val="3000"/>
              <a:buNone/>
            </a:pPr>
            <a:r>
              <a:rPr lang="en-US"/>
              <a:t>All of which promotes </a:t>
            </a:r>
            <a:r>
              <a:rPr lang="en-US" u="sng"/>
              <a:t>trust</a:t>
            </a:r>
            <a:r>
              <a:rPr lang="en-US"/>
              <a:t> in the data and institution!</a:t>
            </a:r>
            <a:endParaRPr u="sng"/>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5"/>
          <p:cNvSpPr txBox="1"/>
          <p:nvPr>
            <p:ph idx="1" type="subTitle"/>
          </p:nvPr>
        </p:nvSpPr>
        <p:spPr>
          <a:xfrm>
            <a:off x="342060" y="3787443"/>
            <a:ext cx="11240341" cy="164670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1800"/>
              <a:buNone/>
            </a:pPr>
            <a:r>
              <a:t/>
            </a:r>
            <a:endParaRPr/>
          </a:p>
        </p:txBody>
      </p:sp>
      <p:sp>
        <p:nvSpPr>
          <p:cNvPr id="360" name="Google Shape;360;p45"/>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61" name="Google Shape;361;p45"/>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62" name="Google Shape;362;p45"/>
          <p:cNvSpPr txBox="1"/>
          <p:nvPr>
            <p:ph type="ctrTitle"/>
          </p:nvPr>
        </p:nvSpPr>
        <p:spPr>
          <a:xfrm>
            <a:off x="400834" y="1508974"/>
            <a:ext cx="11240340" cy="2197837"/>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sz="4000"/>
              <a:t>Assessing Digital Preservation Practices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6"/>
          <p:cNvSpPr txBox="1"/>
          <p:nvPr>
            <p:ph type="title"/>
          </p:nvPr>
        </p:nvSpPr>
        <p:spPr>
          <a:xfrm>
            <a:off x="609600" y="386499"/>
            <a:ext cx="10972800" cy="1063797"/>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3D77"/>
              </a:buClr>
              <a:buSzPts val="1000"/>
              <a:buFont typeface="Arial"/>
              <a:buNone/>
            </a:pPr>
            <a:r>
              <a:rPr lang="en-US"/>
              <a:t>NDSA </a:t>
            </a:r>
            <a:r>
              <a:rPr lang="en-US" u="sng">
                <a:solidFill>
                  <a:schemeClr val="hlink"/>
                </a:solidFill>
                <a:hlinkClick r:id="rId3"/>
              </a:rPr>
              <a:t>Levels of Preservation</a:t>
            </a:r>
            <a:endParaRPr/>
          </a:p>
        </p:txBody>
      </p:sp>
      <p:sp>
        <p:nvSpPr>
          <p:cNvPr id="368" name="Google Shape;368;p46"/>
          <p:cNvSpPr txBox="1"/>
          <p:nvPr>
            <p:ph idx="1" type="body"/>
          </p:nvPr>
        </p:nvSpPr>
        <p:spPr>
          <a:xfrm>
            <a:off x="609600" y="1600203"/>
            <a:ext cx="5384800"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SzPts val="2800"/>
              <a:buNone/>
            </a:pPr>
            <a:r>
              <a:rPr lang="en-US"/>
              <a:t>Organized into five functional areas:</a:t>
            </a:r>
            <a:endParaRPr/>
          </a:p>
          <a:p>
            <a:pPr indent="-285744" lvl="1" marL="515541" rtl="0" algn="l">
              <a:spcBef>
                <a:spcPts val="1680"/>
              </a:spcBef>
              <a:spcAft>
                <a:spcPts val="0"/>
              </a:spcAft>
              <a:buClr>
                <a:srgbClr val="000000"/>
              </a:buClr>
              <a:buSzPts val="2400"/>
              <a:buChar char="•"/>
            </a:pPr>
            <a:r>
              <a:rPr lang="en-US"/>
              <a:t>Storage</a:t>
            </a:r>
            <a:endParaRPr/>
          </a:p>
          <a:p>
            <a:pPr indent="-285744" lvl="1" marL="515541" rtl="0" algn="l">
              <a:spcBef>
                <a:spcPts val="480"/>
              </a:spcBef>
              <a:spcAft>
                <a:spcPts val="0"/>
              </a:spcAft>
              <a:buClr>
                <a:srgbClr val="000000"/>
              </a:buClr>
              <a:buSzPts val="2400"/>
              <a:buChar char="•"/>
            </a:pPr>
            <a:r>
              <a:rPr lang="en-US"/>
              <a:t>Integrity</a:t>
            </a:r>
            <a:endParaRPr/>
          </a:p>
          <a:p>
            <a:pPr indent="-285744" lvl="1" marL="515541" rtl="0" algn="l">
              <a:spcBef>
                <a:spcPts val="480"/>
              </a:spcBef>
              <a:spcAft>
                <a:spcPts val="0"/>
              </a:spcAft>
              <a:buClr>
                <a:srgbClr val="000000"/>
              </a:buClr>
              <a:buSzPts val="2400"/>
              <a:buChar char="•"/>
            </a:pPr>
            <a:r>
              <a:rPr lang="en-US"/>
              <a:t>Control (information security)</a:t>
            </a:r>
            <a:endParaRPr/>
          </a:p>
          <a:p>
            <a:pPr indent="-285744" lvl="1" marL="515541" rtl="0" algn="l">
              <a:spcBef>
                <a:spcPts val="480"/>
              </a:spcBef>
              <a:spcAft>
                <a:spcPts val="0"/>
              </a:spcAft>
              <a:buClr>
                <a:srgbClr val="000000"/>
              </a:buClr>
              <a:buSzPts val="2400"/>
              <a:buChar char="•"/>
            </a:pPr>
            <a:r>
              <a:rPr lang="en-US"/>
              <a:t>Metadata</a:t>
            </a:r>
            <a:endParaRPr/>
          </a:p>
          <a:p>
            <a:pPr indent="-285744" lvl="1" marL="515541" rtl="0" algn="l">
              <a:spcBef>
                <a:spcPts val="480"/>
              </a:spcBef>
              <a:spcAft>
                <a:spcPts val="0"/>
              </a:spcAft>
              <a:buClr>
                <a:srgbClr val="000000"/>
              </a:buClr>
              <a:buSzPts val="2400"/>
              <a:buChar char="•"/>
            </a:pPr>
            <a:r>
              <a:rPr lang="en-US"/>
              <a:t>Content</a:t>
            </a:r>
            <a:endParaRPr/>
          </a:p>
        </p:txBody>
      </p:sp>
      <p:sp>
        <p:nvSpPr>
          <p:cNvPr id="369" name="Google Shape;369;p46"/>
          <p:cNvSpPr txBox="1"/>
          <p:nvPr>
            <p:ph idx="2" type="body"/>
          </p:nvPr>
        </p:nvSpPr>
        <p:spPr>
          <a:xfrm>
            <a:off x="6197600" y="1600203"/>
            <a:ext cx="53848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Progressive levels; lower ones reflect most immediate needs or are prerequisites for higher ones:</a:t>
            </a:r>
            <a:endParaRPr/>
          </a:p>
          <a:p>
            <a:pPr indent="-285744" lvl="1" marL="515541" rtl="0" algn="l">
              <a:spcBef>
                <a:spcPts val="1680"/>
              </a:spcBef>
              <a:spcAft>
                <a:spcPts val="0"/>
              </a:spcAft>
              <a:buClr>
                <a:srgbClr val="000000"/>
              </a:buClr>
              <a:buSzPts val="2400"/>
              <a:buChar char="•"/>
            </a:pPr>
            <a:r>
              <a:rPr lang="en-US"/>
              <a:t>Level 1: Know your content (most basic)</a:t>
            </a:r>
            <a:endParaRPr/>
          </a:p>
          <a:p>
            <a:pPr indent="-285744" lvl="1" marL="515541" rtl="0" algn="l">
              <a:spcBef>
                <a:spcPts val="480"/>
              </a:spcBef>
              <a:spcAft>
                <a:spcPts val="0"/>
              </a:spcAft>
              <a:buClr>
                <a:srgbClr val="000000"/>
              </a:buClr>
              <a:buSzPts val="2400"/>
              <a:buChar char="•"/>
            </a:pPr>
            <a:r>
              <a:rPr lang="en-US"/>
              <a:t>Level 2: Protect your content</a:t>
            </a:r>
            <a:endParaRPr/>
          </a:p>
          <a:p>
            <a:pPr indent="-285744" lvl="1" marL="515541" rtl="0" algn="l">
              <a:spcBef>
                <a:spcPts val="480"/>
              </a:spcBef>
              <a:spcAft>
                <a:spcPts val="0"/>
              </a:spcAft>
              <a:buClr>
                <a:srgbClr val="000000"/>
              </a:buClr>
              <a:buSzPts val="2400"/>
              <a:buChar char="•"/>
            </a:pPr>
            <a:r>
              <a:rPr lang="en-US"/>
              <a:t>Level 3: Monitor your content</a:t>
            </a:r>
            <a:endParaRPr/>
          </a:p>
          <a:p>
            <a:pPr indent="-285744" lvl="1" marL="515541" rtl="0" algn="l">
              <a:spcBef>
                <a:spcPts val="480"/>
              </a:spcBef>
              <a:spcAft>
                <a:spcPts val="0"/>
              </a:spcAft>
              <a:buClr>
                <a:srgbClr val="000000"/>
              </a:buClr>
              <a:buSzPts val="2400"/>
              <a:buChar char="•"/>
            </a:pPr>
            <a:r>
              <a:rPr lang="en-US"/>
              <a:t>Level 4: Sustain your content (most advanced)</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pic>
        <p:nvPicPr>
          <p:cNvPr id="374" name="Google Shape;374;p47"/>
          <p:cNvPicPr preferRelativeResize="0"/>
          <p:nvPr>
            <p:ph idx="1" type="body"/>
          </p:nvPr>
        </p:nvPicPr>
        <p:blipFill rotWithShape="1">
          <a:blip r:embed="rId3">
            <a:alphaModFix/>
          </a:blip>
          <a:srcRect b="0" l="0" r="0" t="0"/>
          <a:stretch/>
        </p:blipFill>
        <p:spPr>
          <a:xfrm>
            <a:off x="978881" y="37490"/>
            <a:ext cx="10234239" cy="678302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8"/>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Based on </a:t>
            </a:r>
            <a:r>
              <a:rPr i="1" lang="en-US" u="sng">
                <a:solidFill>
                  <a:schemeClr val="hlink"/>
                </a:solidFill>
                <a:hlinkClick r:id="rId3"/>
              </a:rPr>
              <a:t>Trustworthy Repositories Audit &amp; Certification: Criteria and Checklist</a:t>
            </a:r>
            <a:r>
              <a:rPr lang="en-US"/>
              <a:t> (TRAC; 2011)</a:t>
            </a:r>
            <a:endParaRPr/>
          </a:p>
          <a:p>
            <a:pPr indent="0" lvl="0" marL="0" rtl="0" algn="l">
              <a:spcBef>
                <a:spcPts val="2400"/>
              </a:spcBef>
              <a:spcAft>
                <a:spcPts val="0"/>
              </a:spcAft>
              <a:buClr>
                <a:srgbClr val="000000"/>
              </a:buClr>
              <a:buSzPts val="2800"/>
              <a:buNone/>
            </a:pPr>
            <a:r>
              <a:rPr lang="en-US"/>
              <a:t>Provides evaluation criteria in three areas:</a:t>
            </a:r>
            <a:endParaRPr/>
          </a:p>
          <a:p>
            <a:pPr indent="-172641" lvl="1" marL="515541" rtl="0" algn="l">
              <a:spcBef>
                <a:spcPts val="1680"/>
              </a:spcBef>
              <a:spcAft>
                <a:spcPts val="0"/>
              </a:spcAft>
              <a:buClr>
                <a:srgbClr val="000000"/>
              </a:buClr>
              <a:buSzPts val="2400"/>
              <a:buChar char="•"/>
            </a:pPr>
            <a:r>
              <a:rPr lang="en-US"/>
              <a:t>Organizational infrastructure</a:t>
            </a:r>
            <a:endParaRPr/>
          </a:p>
          <a:p>
            <a:pPr indent="-172641" lvl="1" marL="515541" rtl="0" algn="l">
              <a:spcBef>
                <a:spcPts val="480"/>
              </a:spcBef>
              <a:spcAft>
                <a:spcPts val="0"/>
              </a:spcAft>
              <a:buClr>
                <a:srgbClr val="000000"/>
              </a:buClr>
              <a:buSzPts val="2400"/>
              <a:buChar char="•"/>
            </a:pPr>
            <a:r>
              <a:rPr lang="en-US"/>
              <a:t>Digital object management</a:t>
            </a:r>
            <a:endParaRPr/>
          </a:p>
          <a:p>
            <a:pPr indent="-172641" lvl="1" marL="515541" rtl="0" algn="l">
              <a:spcBef>
                <a:spcPts val="480"/>
              </a:spcBef>
              <a:spcAft>
                <a:spcPts val="0"/>
              </a:spcAft>
              <a:buClr>
                <a:srgbClr val="000000"/>
              </a:buClr>
              <a:buSzPts val="2400"/>
              <a:buChar char="•"/>
            </a:pPr>
            <a:r>
              <a:rPr lang="en-US"/>
              <a:t>Infrastructure and security risk</a:t>
            </a:r>
            <a:endParaRPr/>
          </a:p>
          <a:p>
            <a:pPr indent="0" lvl="0" marL="0" rtl="0" algn="l">
              <a:spcBef>
                <a:spcPts val="1200"/>
              </a:spcBef>
              <a:spcAft>
                <a:spcPts val="0"/>
              </a:spcAft>
              <a:buClr>
                <a:srgbClr val="000000"/>
              </a:buClr>
              <a:buSzPts val="2800"/>
              <a:buNone/>
            </a:pPr>
            <a:r>
              <a:rPr lang="en-US"/>
              <a:t>Requires thorough documentation of policies and procedures.</a:t>
            </a:r>
            <a:endParaRPr/>
          </a:p>
          <a:p>
            <a:pPr indent="0" lvl="0" marL="0" rtl="0" algn="l">
              <a:spcBef>
                <a:spcPts val="2400"/>
              </a:spcBef>
              <a:spcAft>
                <a:spcPts val="0"/>
              </a:spcAft>
              <a:buClr>
                <a:srgbClr val="000000"/>
              </a:buClr>
              <a:buSzPts val="2800"/>
              <a:buNone/>
            </a:pPr>
            <a:r>
              <a:rPr lang="en-US"/>
              <a:t>May be used for self-audit or ISO-endorsed accreditation.</a:t>
            </a:r>
            <a:endParaRPr/>
          </a:p>
        </p:txBody>
      </p:sp>
      <p:sp>
        <p:nvSpPr>
          <p:cNvPr id="380" name="Google Shape;380;p48"/>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81" name="Google Shape;381;p48"/>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82" name="Google Shape;382;p48"/>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u="sng">
                <a:solidFill>
                  <a:schemeClr val="hlink"/>
                </a:solidFill>
                <a:hlinkClick r:id="rId4"/>
              </a:rPr>
              <a:t>ISO 16363</a:t>
            </a:r>
            <a:r>
              <a:rPr lang="en-US"/>
              <a:t>: Trustworthy Digital Repositories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9"/>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An international, community based, non-governmental, and non-profit organization launched in 2017.</a:t>
            </a:r>
            <a:endParaRPr/>
          </a:p>
          <a:p>
            <a:pPr indent="0" lvl="0" marL="0" rtl="0" algn="l">
              <a:spcBef>
                <a:spcPts val="2400"/>
              </a:spcBef>
              <a:spcAft>
                <a:spcPts val="0"/>
              </a:spcAft>
              <a:buClr>
                <a:srgbClr val="000000"/>
              </a:buClr>
              <a:buSzPts val="2800"/>
              <a:buNone/>
            </a:pPr>
            <a:r>
              <a:rPr lang="en-US"/>
              <a:t>Defines 16 core requirements for Trustworthy Data Repositories.</a:t>
            </a:r>
            <a:endParaRPr/>
          </a:p>
          <a:p>
            <a:pPr indent="0" lvl="0" marL="0" rtl="0" algn="l">
              <a:spcBef>
                <a:spcPts val="2400"/>
              </a:spcBef>
              <a:spcAft>
                <a:spcPts val="0"/>
              </a:spcAft>
              <a:buClr>
                <a:srgbClr val="000000"/>
              </a:buClr>
              <a:buSzPts val="2800"/>
              <a:buNone/>
            </a:pPr>
            <a:r>
              <a:rPr lang="en-US"/>
              <a:t>Offers core level certification for Trustworthy Data Repositories holding data for long-term preservation.</a:t>
            </a:r>
            <a:endParaRPr/>
          </a:p>
          <a:p>
            <a:pPr indent="0" lvl="0" marL="0" rtl="0" algn="l">
              <a:spcBef>
                <a:spcPts val="2400"/>
              </a:spcBef>
              <a:spcAft>
                <a:spcPts val="0"/>
              </a:spcAft>
              <a:buClr>
                <a:srgbClr val="000000"/>
              </a:buClr>
              <a:buSzPts val="2800"/>
              <a:buNone/>
            </a:pPr>
            <a:r>
              <a:t/>
            </a:r>
            <a:endParaRPr/>
          </a:p>
        </p:txBody>
      </p:sp>
      <p:sp>
        <p:nvSpPr>
          <p:cNvPr id="388" name="Google Shape;388;p49"/>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89" name="Google Shape;389;p49"/>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90" name="Google Shape;390;p49"/>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CoreTrustSeal</a:t>
            </a:r>
            <a:endParaRPr/>
          </a:p>
        </p:txBody>
      </p:sp>
      <p:pic>
        <p:nvPicPr>
          <p:cNvPr descr="Logo, company name&#10;&#10;Description automatically generated" id="391" name="Google Shape;391;p49"/>
          <p:cNvPicPr preferRelativeResize="0"/>
          <p:nvPr/>
        </p:nvPicPr>
        <p:blipFill rotWithShape="1">
          <a:blip r:embed="rId3">
            <a:alphaModFix/>
          </a:blip>
          <a:srcRect b="0" l="0" r="0" t="0"/>
          <a:stretch/>
        </p:blipFill>
        <p:spPr>
          <a:xfrm>
            <a:off x="4579109" y="409578"/>
            <a:ext cx="1190625" cy="11906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50"/>
          <p:cNvSpPr txBox="1"/>
          <p:nvPr>
            <p:ph idx="1" type="subTitle"/>
          </p:nvPr>
        </p:nvSpPr>
        <p:spPr>
          <a:xfrm>
            <a:off x="342060" y="3787443"/>
            <a:ext cx="11240341" cy="164670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1800"/>
              <a:buNone/>
            </a:pPr>
            <a:r>
              <a:t/>
            </a:r>
            <a:endParaRPr/>
          </a:p>
        </p:txBody>
      </p:sp>
      <p:sp>
        <p:nvSpPr>
          <p:cNvPr id="397" name="Google Shape;397;p50"/>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98" name="Google Shape;398;p50"/>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99" name="Google Shape;399;p50"/>
          <p:cNvSpPr txBox="1"/>
          <p:nvPr>
            <p:ph type="ctrTitle"/>
          </p:nvPr>
        </p:nvSpPr>
        <p:spPr>
          <a:xfrm>
            <a:off x="400834" y="1508974"/>
            <a:ext cx="11240340" cy="2197837"/>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sz="4000"/>
              <a:t>Digital Preservation at ICPSR</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1"/>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spcBef>
                <a:spcPts val="0"/>
              </a:spcBef>
              <a:spcAft>
                <a:spcPts val="0"/>
              </a:spcAft>
              <a:buClr>
                <a:srgbClr val="000000"/>
              </a:buClr>
              <a:buSzPct val="100000"/>
              <a:buNone/>
            </a:pPr>
            <a:r>
              <a:rPr lang="en-US"/>
              <a:t>Highest level digital preservation policy document at ICPSR; reflects the goals defined in the ICPSR Strategic Plan.</a:t>
            </a:r>
            <a:endParaRPr/>
          </a:p>
          <a:p>
            <a:pPr indent="0" lvl="0" marL="0" rtl="0" algn="l">
              <a:spcBef>
                <a:spcPts val="2400"/>
              </a:spcBef>
              <a:spcAft>
                <a:spcPts val="0"/>
              </a:spcAft>
              <a:buClr>
                <a:srgbClr val="000000"/>
              </a:buClr>
              <a:buSzPct val="100000"/>
              <a:buNone/>
            </a:pPr>
            <a:r>
              <a:rPr lang="en-US"/>
              <a:t>Makes explicit ICPSR's commitment to preserving the digital assets in its collections.</a:t>
            </a:r>
            <a:endParaRPr/>
          </a:p>
          <a:p>
            <a:pPr indent="0" lvl="0" marL="0" rtl="0" algn="l">
              <a:spcBef>
                <a:spcPts val="2400"/>
              </a:spcBef>
              <a:spcAft>
                <a:spcPts val="0"/>
              </a:spcAft>
              <a:buClr>
                <a:srgbClr val="000000"/>
              </a:buClr>
              <a:buSzPct val="100000"/>
              <a:buNone/>
            </a:pPr>
            <a:r>
              <a:rPr lang="en-US"/>
              <a:t>Informed by the OCLC-RLG report </a:t>
            </a:r>
            <a:r>
              <a:rPr i="1" lang="en-US" u="sng">
                <a:solidFill>
                  <a:schemeClr val="hlink"/>
                </a:solidFill>
                <a:hlinkClick r:id="rId3"/>
              </a:rPr>
              <a:t>Trusted Digital Repositories: Attributes and Responsibilities </a:t>
            </a:r>
            <a:r>
              <a:rPr lang="en-US"/>
              <a:t>(2002):</a:t>
            </a:r>
            <a:endParaRPr/>
          </a:p>
          <a:p>
            <a:pPr indent="-172641" lvl="1" marL="515541" rtl="0" algn="l">
              <a:spcBef>
                <a:spcPts val="1572"/>
              </a:spcBef>
              <a:spcAft>
                <a:spcPts val="0"/>
              </a:spcAft>
              <a:buClr>
                <a:srgbClr val="000000"/>
              </a:buClr>
              <a:buSzPct val="100000"/>
              <a:buChar char="•"/>
            </a:pPr>
            <a:r>
              <a:rPr lang="en-US"/>
              <a:t>OAIS compliance</a:t>
            </a:r>
            <a:endParaRPr/>
          </a:p>
          <a:p>
            <a:pPr indent="-172641" lvl="1" marL="515541" rtl="0" algn="l">
              <a:spcBef>
                <a:spcPts val="372"/>
              </a:spcBef>
              <a:spcAft>
                <a:spcPts val="0"/>
              </a:spcAft>
              <a:buClr>
                <a:srgbClr val="000000"/>
              </a:buClr>
              <a:buSzPct val="100000"/>
              <a:buChar char="•"/>
            </a:pPr>
            <a:r>
              <a:rPr lang="en-US"/>
              <a:t>Administrative responsibility</a:t>
            </a:r>
            <a:endParaRPr/>
          </a:p>
          <a:p>
            <a:pPr indent="-172641" lvl="1" marL="515541" rtl="0" algn="l">
              <a:spcBef>
                <a:spcPts val="372"/>
              </a:spcBef>
              <a:spcAft>
                <a:spcPts val="0"/>
              </a:spcAft>
              <a:buClr>
                <a:srgbClr val="000000"/>
              </a:buClr>
              <a:buSzPct val="100000"/>
              <a:buChar char="•"/>
            </a:pPr>
            <a:r>
              <a:rPr lang="en-US"/>
              <a:t>Organizational viability</a:t>
            </a:r>
            <a:endParaRPr/>
          </a:p>
          <a:p>
            <a:pPr indent="-172641" lvl="1" marL="515541" rtl="0" algn="l">
              <a:spcBef>
                <a:spcPts val="372"/>
              </a:spcBef>
              <a:spcAft>
                <a:spcPts val="0"/>
              </a:spcAft>
              <a:buClr>
                <a:srgbClr val="000000"/>
              </a:buClr>
              <a:buSzPct val="100000"/>
              <a:buChar char="•"/>
            </a:pPr>
            <a:r>
              <a:rPr lang="en-US"/>
              <a:t>Financial sustainability</a:t>
            </a:r>
            <a:endParaRPr/>
          </a:p>
          <a:p>
            <a:pPr indent="-172641" lvl="1" marL="515541" rtl="0" algn="l">
              <a:spcBef>
                <a:spcPts val="372"/>
              </a:spcBef>
              <a:spcAft>
                <a:spcPts val="0"/>
              </a:spcAft>
              <a:buClr>
                <a:srgbClr val="000000"/>
              </a:buClr>
              <a:buSzPct val="100000"/>
              <a:buChar char="•"/>
            </a:pPr>
            <a:r>
              <a:rPr lang="en-US"/>
              <a:t>Technological and procedural suitability</a:t>
            </a:r>
            <a:endParaRPr/>
          </a:p>
          <a:p>
            <a:pPr indent="-172641" lvl="1" marL="515541" rtl="0" algn="l">
              <a:spcBef>
                <a:spcPts val="372"/>
              </a:spcBef>
              <a:spcAft>
                <a:spcPts val="0"/>
              </a:spcAft>
              <a:buClr>
                <a:srgbClr val="000000"/>
              </a:buClr>
              <a:buSzPct val="100000"/>
              <a:buChar char="•"/>
            </a:pPr>
            <a:r>
              <a:rPr lang="en-US"/>
              <a:t>Systems security</a:t>
            </a:r>
            <a:endParaRPr/>
          </a:p>
          <a:p>
            <a:pPr indent="-172641" lvl="1" marL="515541" rtl="0" algn="l">
              <a:spcBef>
                <a:spcPts val="372"/>
              </a:spcBef>
              <a:spcAft>
                <a:spcPts val="0"/>
              </a:spcAft>
              <a:buClr>
                <a:srgbClr val="000000"/>
              </a:buClr>
              <a:buSzPct val="100000"/>
              <a:buChar char="•"/>
            </a:pPr>
            <a:r>
              <a:rPr lang="en-US"/>
              <a:t>Procedural accountability</a:t>
            </a:r>
            <a:endParaRPr/>
          </a:p>
        </p:txBody>
      </p:sp>
      <p:sp>
        <p:nvSpPr>
          <p:cNvPr id="405" name="Google Shape;405;p51"/>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06" name="Google Shape;406;p51"/>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07" name="Google Shape;407;p51"/>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003D77"/>
              </a:buClr>
              <a:buSzPct val="100000"/>
              <a:buFont typeface="Arial"/>
              <a:buNone/>
            </a:pPr>
            <a:r>
              <a:rPr lang="en-US"/>
              <a:t>ICPSR </a:t>
            </a:r>
            <a:r>
              <a:rPr lang="en-US" u="sng">
                <a:solidFill>
                  <a:schemeClr val="hlink"/>
                </a:solidFill>
                <a:hlinkClick r:id="rId4"/>
              </a:rPr>
              <a:t>Digital Preservation Policy Framework</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pic>
        <p:nvPicPr>
          <p:cNvPr descr="Timeline&#10;&#10;Description automatically generated" id="412" name="Google Shape;412;p52"/>
          <p:cNvPicPr preferRelativeResize="0"/>
          <p:nvPr>
            <p:ph idx="1" type="body"/>
          </p:nvPr>
        </p:nvPicPr>
        <p:blipFill rotWithShape="1">
          <a:blip r:embed="rId3">
            <a:alphaModFix/>
          </a:blip>
          <a:srcRect b="0" l="0" r="0" t="0"/>
          <a:stretch/>
        </p:blipFill>
        <p:spPr>
          <a:xfrm>
            <a:off x="1647863" y="1188720"/>
            <a:ext cx="9808434" cy="5632490"/>
          </a:xfrm>
          <a:prstGeom prst="rect">
            <a:avLst/>
          </a:prstGeom>
          <a:noFill/>
          <a:ln cap="flat" cmpd="sng" w="9525">
            <a:solidFill>
              <a:schemeClr val="lt1"/>
            </a:solidFill>
            <a:prstDash val="solid"/>
            <a:round/>
            <a:headEnd len="sm" w="sm" type="none"/>
            <a:tailEnd len="sm" w="sm" type="none"/>
          </a:ln>
        </p:spPr>
      </p:pic>
      <p:sp>
        <p:nvSpPr>
          <p:cNvPr id="413" name="Google Shape;413;p52"/>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14" name="Google Shape;414;p52"/>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15" name="Google Shape;415;p52"/>
          <p:cNvSpPr txBox="1"/>
          <p:nvPr>
            <p:ph type="title"/>
          </p:nvPr>
        </p:nvSpPr>
        <p:spPr>
          <a:xfrm>
            <a:off x="609600" y="698210"/>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1. OAIS Compliance</a:t>
            </a:r>
            <a:endParaRPr/>
          </a:p>
        </p:txBody>
      </p:sp>
      <p:sp>
        <p:nvSpPr>
          <p:cNvPr id="416" name="Google Shape;416;p52"/>
          <p:cNvSpPr txBox="1"/>
          <p:nvPr/>
        </p:nvSpPr>
        <p:spPr>
          <a:xfrm>
            <a:off x="1524000" y="6111240"/>
            <a:ext cx="76715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hlink"/>
                </a:solidFill>
                <a:latin typeface="Calibri"/>
                <a:ea typeface="Calibri"/>
                <a:cs typeface="Calibri"/>
                <a:sym typeface="Calibri"/>
                <a:hlinkClick r:id="rId4"/>
              </a:rPr>
              <a:t>https://www.icpsr.umich.edu/web/pages/datamanagement/lifecycle/oais.html</a:t>
            </a:r>
            <a:r>
              <a:rPr lang="en-US" sz="1800">
                <a:solidFill>
                  <a:schemeClr val="dk1"/>
                </a:solidFill>
                <a:latin typeface="Calibri"/>
                <a:ea typeface="Calibri"/>
                <a:cs typeface="Calibri"/>
                <a:sym typeface="Calibri"/>
              </a:rPr>
              <a:t>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53"/>
          <p:cNvSpPr txBox="1"/>
          <p:nvPr>
            <p:ph idx="1" type="body"/>
          </p:nvPr>
        </p:nvSpPr>
        <p:spPr>
          <a:xfrm>
            <a:off x="609600" y="1600203"/>
            <a:ext cx="108204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ICPSR was established in 1962 as a data archive within the Institute for Social Research at the University of Michigan. </a:t>
            </a:r>
            <a:endParaRPr/>
          </a:p>
          <a:p>
            <a:pPr indent="0" lvl="0" marL="0" rtl="0" algn="l">
              <a:spcBef>
                <a:spcPts val="2400"/>
              </a:spcBef>
              <a:spcAft>
                <a:spcPts val="0"/>
              </a:spcAft>
              <a:buClr>
                <a:srgbClr val="000000"/>
              </a:buClr>
              <a:buSzPts val="2800"/>
              <a:buNone/>
            </a:pPr>
            <a:r>
              <a:rPr lang="en-US"/>
              <a:t>ICPSR has had a fundamental commitment to and successful track record of acquiring and ensuring long-term access to digital assets.</a:t>
            </a:r>
            <a:endParaRPr/>
          </a:p>
          <a:p>
            <a:pPr indent="0" lvl="0" marL="0" rtl="0" algn="l">
              <a:spcBef>
                <a:spcPts val="2400"/>
              </a:spcBef>
              <a:spcAft>
                <a:spcPts val="0"/>
              </a:spcAft>
              <a:buClr>
                <a:srgbClr val="000000"/>
              </a:buClr>
              <a:buSzPts val="2800"/>
              <a:buNone/>
            </a:pPr>
            <a:r>
              <a:rPr lang="en-US"/>
              <a:t>ICPSR’s mandate for digital preservation reflects:</a:t>
            </a:r>
            <a:endParaRPr/>
          </a:p>
          <a:p>
            <a:pPr indent="-172641" lvl="1" marL="515541" rtl="0" algn="l">
              <a:spcBef>
                <a:spcPts val="1680"/>
              </a:spcBef>
              <a:spcAft>
                <a:spcPts val="0"/>
              </a:spcAft>
              <a:buClr>
                <a:srgbClr val="000000"/>
              </a:buClr>
              <a:buSzPts val="2400"/>
              <a:buChar char="•"/>
            </a:pPr>
            <a:r>
              <a:rPr lang="en-US"/>
              <a:t>Scholarly mission of ISR and UM</a:t>
            </a:r>
            <a:endParaRPr/>
          </a:p>
          <a:p>
            <a:pPr indent="-172641" lvl="1" marL="515541" rtl="0" algn="l">
              <a:spcBef>
                <a:spcPts val="480"/>
              </a:spcBef>
              <a:spcAft>
                <a:spcPts val="0"/>
              </a:spcAft>
              <a:buClr>
                <a:srgbClr val="000000"/>
              </a:buClr>
              <a:buSzPts val="2400"/>
              <a:buChar char="•"/>
            </a:pPr>
            <a:r>
              <a:rPr lang="en-US"/>
              <a:t>Service to member organizations</a:t>
            </a:r>
            <a:endParaRPr/>
          </a:p>
          <a:p>
            <a:pPr indent="-172641" lvl="1" marL="515541" rtl="0" algn="l">
              <a:spcBef>
                <a:spcPts val="480"/>
              </a:spcBef>
              <a:spcAft>
                <a:spcPts val="0"/>
              </a:spcAft>
              <a:buClr>
                <a:srgbClr val="000000"/>
              </a:buClr>
              <a:buSzPts val="2400"/>
              <a:buChar char="•"/>
            </a:pPr>
            <a:r>
              <a:rPr lang="en-US"/>
              <a:t>Contractual obligations and grants</a:t>
            </a:r>
            <a:endParaRPr/>
          </a:p>
        </p:txBody>
      </p:sp>
      <p:sp>
        <p:nvSpPr>
          <p:cNvPr id="422" name="Google Shape;422;p53"/>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23" name="Google Shape;423;p53"/>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24" name="Google Shape;424;p53"/>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2. Administrative Responsibility</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54"/>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spcBef>
                <a:spcPts val="0"/>
              </a:spcBef>
              <a:spcAft>
                <a:spcPts val="0"/>
              </a:spcAft>
              <a:buClr>
                <a:srgbClr val="000000"/>
              </a:buClr>
              <a:buSzPct val="100000"/>
              <a:buNone/>
            </a:pPr>
            <a:r>
              <a:rPr lang="en-US"/>
              <a:t>The digital preservation function is integrated into the operations and planning of ICPSR and throughout the digital content lifecycle:</a:t>
            </a:r>
            <a:endParaRPr/>
          </a:p>
          <a:p>
            <a:pPr indent="-172641" lvl="1" marL="515541" rtl="0" algn="l">
              <a:spcBef>
                <a:spcPts val="1608"/>
              </a:spcBef>
              <a:spcAft>
                <a:spcPts val="0"/>
              </a:spcAft>
              <a:buClr>
                <a:srgbClr val="000000"/>
              </a:buClr>
              <a:buSzPct val="100000"/>
              <a:buChar char="•"/>
            </a:pPr>
            <a:r>
              <a:rPr lang="en-US" u="sng"/>
              <a:t>Project Managers</a:t>
            </a:r>
            <a:r>
              <a:rPr lang="en-US"/>
              <a:t>: Identify data suitable for acquisition; ensure all data are included in deposits; prepare metadata.</a:t>
            </a:r>
            <a:endParaRPr/>
          </a:p>
          <a:p>
            <a:pPr indent="-172641" lvl="1" marL="515541" rtl="0" algn="l">
              <a:spcBef>
                <a:spcPts val="408"/>
              </a:spcBef>
              <a:spcAft>
                <a:spcPts val="0"/>
              </a:spcAft>
              <a:buClr>
                <a:srgbClr val="000000"/>
              </a:buClr>
              <a:buSzPct val="100000"/>
              <a:buChar char="•"/>
            </a:pPr>
            <a:r>
              <a:rPr lang="en-US" u="sng"/>
              <a:t>Curation</a:t>
            </a:r>
            <a:r>
              <a:rPr lang="en-US"/>
              <a:t>: Normalize and clean data; document provenance and preservation actions; create metadata and processing history files. </a:t>
            </a:r>
            <a:endParaRPr/>
          </a:p>
          <a:p>
            <a:pPr indent="-172641" lvl="1" marL="515541" rtl="0" algn="l">
              <a:spcBef>
                <a:spcPts val="408"/>
              </a:spcBef>
              <a:spcAft>
                <a:spcPts val="0"/>
              </a:spcAft>
              <a:buClr>
                <a:srgbClr val="000000"/>
              </a:buClr>
              <a:buSzPct val="100000"/>
              <a:buChar char="•"/>
            </a:pPr>
            <a:r>
              <a:rPr lang="en-US" u="sng"/>
              <a:t>CNS</a:t>
            </a:r>
            <a:r>
              <a:rPr lang="en-US"/>
              <a:t>: Maintain IT infrastructure that ingests, stores, manages, and provides access to files.   </a:t>
            </a:r>
            <a:endParaRPr/>
          </a:p>
          <a:p>
            <a:pPr indent="-172641" lvl="1" marL="515541" rtl="0" algn="l">
              <a:spcBef>
                <a:spcPts val="408"/>
              </a:spcBef>
              <a:spcAft>
                <a:spcPts val="0"/>
              </a:spcAft>
              <a:buClr>
                <a:srgbClr val="000000"/>
              </a:buClr>
              <a:buSzPct val="100000"/>
              <a:buChar char="•"/>
            </a:pPr>
            <a:r>
              <a:rPr lang="en-US" u="sng"/>
              <a:t>Summer Program</a:t>
            </a:r>
            <a:r>
              <a:rPr lang="en-US"/>
              <a:t>: Provide training in data stewardship and use.</a:t>
            </a:r>
            <a:endParaRPr/>
          </a:p>
          <a:p>
            <a:pPr indent="-172641" lvl="1" marL="515541" rtl="0" algn="l">
              <a:spcBef>
                <a:spcPts val="408"/>
              </a:spcBef>
              <a:spcAft>
                <a:spcPts val="0"/>
              </a:spcAft>
              <a:buClr>
                <a:srgbClr val="000000"/>
              </a:buClr>
              <a:buSzPct val="100000"/>
              <a:buChar char="•"/>
            </a:pPr>
            <a:r>
              <a:rPr lang="en-US" u="sng"/>
              <a:t>Metadata &amp; Preservation</a:t>
            </a:r>
            <a:r>
              <a:rPr lang="en-US"/>
              <a:t>: Maintain and develop preservation policies and strategies; develop metadata standards to ensure long-term use of data.   </a:t>
            </a:r>
            <a:endParaRPr/>
          </a:p>
          <a:p>
            <a:pPr indent="-172641" lvl="1" marL="515541" rtl="0" algn="l">
              <a:spcBef>
                <a:spcPts val="408"/>
              </a:spcBef>
              <a:spcAft>
                <a:spcPts val="0"/>
              </a:spcAft>
              <a:buClr>
                <a:srgbClr val="000000"/>
              </a:buClr>
              <a:buSzPct val="100000"/>
              <a:buChar char="•"/>
            </a:pPr>
            <a:r>
              <a:rPr lang="en-US" u="sng"/>
              <a:t>BCD/Membership</a:t>
            </a:r>
            <a:r>
              <a:rPr lang="en-US"/>
              <a:t>: Find funding to support long-term preservation.</a:t>
            </a:r>
            <a:endParaRPr/>
          </a:p>
          <a:p>
            <a:pPr indent="-172641" lvl="1" marL="515541" rtl="0" algn="l">
              <a:spcBef>
                <a:spcPts val="408"/>
              </a:spcBef>
              <a:spcAft>
                <a:spcPts val="0"/>
              </a:spcAft>
              <a:buClr>
                <a:srgbClr val="000000"/>
              </a:buClr>
              <a:buSzPct val="100000"/>
              <a:buChar char="•"/>
            </a:pPr>
            <a:r>
              <a:rPr lang="en-US" u="sng"/>
              <a:t>Administration</a:t>
            </a:r>
            <a:r>
              <a:rPr lang="en-US"/>
              <a:t>: Allocate resources and facilitate collaboration to keep repository running.</a:t>
            </a:r>
            <a:endParaRPr/>
          </a:p>
          <a:p>
            <a:pPr indent="-43101" lvl="1" marL="515541" rtl="0" algn="l">
              <a:spcBef>
                <a:spcPts val="408"/>
              </a:spcBef>
              <a:spcAft>
                <a:spcPts val="0"/>
              </a:spcAft>
              <a:buClr>
                <a:srgbClr val="000000"/>
              </a:buClr>
              <a:buSzPct val="100000"/>
              <a:buNone/>
            </a:pPr>
            <a:r>
              <a:t/>
            </a:r>
            <a:endParaRPr/>
          </a:p>
          <a:p>
            <a:pPr indent="-43101" lvl="1" marL="515541" rtl="0" algn="l">
              <a:spcBef>
                <a:spcPts val="408"/>
              </a:spcBef>
              <a:spcAft>
                <a:spcPts val="0"/>
              </a:spcAft>
              <a:buClr>
                <a:srgbClr val="000000"/>
              </a:buClr>
              <a:buSzPct val="100000"/>
              <a:buNone/>
            </a:pPr>
            <a:r>
              <a:t/>
            </a:r>
            <a:endParaRPr/>
          </a:p>
        </p:txBody>
      </p:sp>
      <p:sp>
        <p:nvSpPr>
          <p:cNvPr id="430" name="Google Shape;430;p54"/>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31" name="Google Shape;431;p54"/>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32" name="Google Shape;432;p54"/>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3. Organizational Viability</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5"/>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A portion of ICPSR’s membership support is allocated to digital preservation services. </a:t>
            </a:r>
            <a:endParaRPr/>
          </a:p>
          <a:p>
            <a:pPr indent="0" lvl="0" marL="0" rtl="0" algn="l">
              <a:spcBef>
                <a:spcPts val="2400"/>
              </a:spcBef>
              <a:spcAft>
                <a:spcPts val="0"/>
              </a:spcAft>
              <a:buClr>
                <a:srgbClr val="000000"/>
              </a:buClr>
              <a:buSzPts val="2800"/>
              <a:buNone/>
            </a:pPr>
            <a:r>
              <a:rPr lang="en-US"/>
              <a:t>External research funding extends ICPSR’s digital preservation scope and capabilities.</a:t>
            </a:r>
            <a:endParaRPr/>
          </a:p>
          <a:p>
            <a:pPr indent="0" lvl="0" marL="0" rtl="0" algn="l">
              <a:spcBef>
                <a:spcPts val="2400"/>
              </a:spcBef>
              <a:spcAft>
                <a:spcPts val="0"/>
              </a:spcAft>
              <a:buClr>
                <a:srgbClr val="000000"/>
              </a:buClr>
              <a:buSzPts val="2800"/>
              <a:buNone/>
            </a:pPr>
            <a:r>
              <a:rPr lang="en-US"/>
              <a:t>ICPSR has long-standing and emerging partnerships with other organizations for digital preservation cooperation and collaboration. </a:t>
            </a:r>
            <a:endParaRPr/>
          </a:p>
        </p:txBody>
      </p:sp>
      <p:sp>
        <p:nvSpPr>
          <p:cNvPr id="438" name="Google Shape;438;p55"/>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39" name="Google Shape;439;p55"/>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40" name="Google Shape;440;p55"/>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4. Financial Sustainability</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56"/>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Clr>
                <a:srgbClr val="000000"/>
              </a:buClr>
              <a:buSzPct val="100000"/>
              <a:buNone/>
            </a:pPr>
            <a:r>
              <a:rPr lang="en-US"/>
              <a:t>ICPSR has adopted normalization and migration as its primary digital preservation strategies (in addition to data clean up and metadata creation). </a:t>
            </a:r>
            <a:endParaRPr/>
          </a:p>
          <a:p>
            <a:pPr indent="-172641" lvl="1" marL="515541" rtl="0" algn="l">
              <a:spcBef>
                <a:spcPts val="1644"/>
              </a:spcBef>
              <a:spcAft>
                <a:spcPts val="0"/>
              </a:spcAft>
              <a:buClr>
                <a:srgbClr val="000000"/>
              </a:buClr>
              <a:buSzPct val="100000"/>
              <a:buChar char="•"/>
            </a:pPr>
            <a:r>
              <a:rPr lang="en-US" u="sng"/>
              <a:t>Normalization</a:t>
            </a:r>
            <a:r>
              <a:rPr lang="en-US"/>
              <a:t> produces a standardized set of file formats to manage and preserve: ASCII for text, or TIFF for images.</a:t>
            </a:r>
            <a:endParaRPr/>
          </a:p>
          <a:p>
            <a:pPr indent="-172641" lvl="1" marL="515541" rtl="0" algn="l">
              <a:spcBef>
                <a:spcPts val="444"/>
              </a:spcBef>
              <a:spcAft>
                <a:spcPts val="0"/>
              </a:spcAft>
              <a:buClr>
                <a:srgbClr val="000000"/>
              </a:buClr>
              <a:buSzPct val="100000"/>
              <a:buChar char="•"/>
            </a:pPr>
            <a:r>
              <a:rPr lang="en-US" u="sng"/>
              <a:t>Migration</a:t>
            </a:r>
            <a:r>
              <a:rPr lang="en-US"/>
              <a:t> converts digital content to current file formats as software and related technology evolve and copies digital content from older to newer storage media as part of a systematic program. </a:t>
            </a:r>
            <a:endParaRPr/>
          </a:p>
          <a:p>
            <a:pPr indent="0" lvl="0" marL="0" rtl="0" algn="l">
              <a:spcBef>
                <a:spcPts val="1200"/>
              </a:spcBef>
              <a:spcAft>
                <a:spcPts val="0"/>
              </a:spcAft>
              <a:buClr>
                <a:srgbClr val="000000"/>
              </a:buClr>
              <a:buSzPct val="100000"/>
              <a:buNone/>
            </a:pPr>
            <a:r>
              <a:rPr lang="en-US"/>
              <a:t>Both original deposit materials and normalized versions are included in Archival Information Packages.</a:t>
            </a:r>
            <a:endParaRPr/>
          </a:p>
          <a:p>
            <a:pPr indent="0" lvl="0" marL="0" rtl="0" algn="l">
              <a:spcBef>
                <a:spcPts val="2400"/>
              </a:spcBef>
              <a:spcAft>
                <a:spcPts val="0"/>
              </a:spcAft>
              <a:buClr>
                <a:srgbClr val="000000"/>
              </a:buClr>
              <a:buSzPct val="100000"/>
              <a:buNone/>
            </a:pPr>
            <a:r>
              <a:rPr lang="en-US"/>
              <a:t>ICPSR maintains five copies of content on site and across the US in multiple technologies.</a:t>
            </a:r>
            <a:endParaRPr/>
          </a:p>
        </p:txBody>
      </p:sp>
      <p:sp>
        <p:nvSpPr>
          <p:cNvPr id="446" name="Google Shape;446;p56"/>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47" name="Google Shape;447;p56"/>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48" name="Google Shape;448;p56"/>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5. Technological and Procedural Suitability</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57"/>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Regular maintenance and upgrades to system infrastructure.</a:t>
            </a:r>
            <a:endParaRPr/>
          </a:p>
          <a:p>
            <a:pPr indent="0" lvl="0" marL="0" rtl="0" algn="l">
              <a:spcBef>
                <a:spcPts val="2400"/>
              </a:spcBef>
              <a:spcAft>
                <a:spcPts val="0"/>
              </a:spcAft>
              <a:buClr>
                <a:srgbClr val="000000"/>
              </a:buClr>
              <a:buSzPts val="2800"/>
              <a:buNone/>
            </a:pPr>
            <a:r>
              <a:rPr lang="en-US"/>
              <a:t>Secure workspaces for content curation.</a:t>
            </a:r>
            <a:endParaRPr/>
          </a:p>
          <a:p>
            <a:pPr indent="0" lvl="0" marL="0" rtl="0" algn="l">
              <a:spcBef>
                <a:spcPts val="2400"/>
              </a:spcBef>
              <a:spcAft>
                <a:spcPts val="0"/>
              </a:spcAft>
              <a:buClr>
                <a:srgbClr val="101010"/>
              </a:buClr>
              <a:buSzPts val="2800"/>
              <a:buNone/>
            </a:pPr>
            <a:r>
              <a:rPr b="0" i="0" lang="en-US">
                <a:solidFill>
                  <a:srgbClr val="101010"/>
                </a:solidFill>
                <a:latin typeface="Open Sans"/>
                <a:ea typeface="Open Sans"/>
                <a:cs typeface="Open Sans"/>
                <a:sym typeface="Open Sans"/>
              </a:rPr>
              <a:t>Active use of checksums to ensure file integrity from receipt onward. </a:t>
            </a:r>
            <a:endParaRPr/>
          </a:p>
          <a:p>
            <a:pPr indent="0" lvl="0" marL="0" rtl="0" algn="l">
              <a:spcBef>
                <a:spcPts val="2400"/>
              </a:spcBef>
              <a:spcAft>
                <a:spcPts val="0"/>
              </a:spcAft>
              <a:buClr>
                <a:srgbClr val="101010"/>
              </a:buClr>
              <a:buSzPts val="2800"/>
              <a:buNone/>
            </a:pPr>
            <a:r>
              <a:rPr b="0" i="0" lang="en-US">
                <a:solidFill>
                  <a:srgbClr val="101010"/>
                </a:solidFill>
                <a:latin typeface="Open Sans"/>
                <a:ea typeface="Open Sans"/>
                <a:cs typeface="Open Sans"/>
                <a:sym typeface="Open Sans"/>
              </a:rPr>
              <a:t>Periodic reviews and audits of its digital content in archival storage.</a:t>
            </a:r>
            <a:endParaRPr/>
          </a:p>
          <a:p>
            <a:pPr indent="0" lvl="0" marL="0" rtl="0" algn="l">
              <a:spcBef>
                <a:spcPts val="2400"/>
              </a:spcBef>
              <a:spcAft>
                <a:spcPts val="0"/>
              </a:spcAft>
              <a:buClr>
                <a:srgbClr val="000000"/>
              </a:buClr>
              <a:buSzPts val="2800"/>
              <a:buNone/>
            </a:pPr>
            <a:r>
              <a:rPr lang="en-US"/>
              <a:t>Policies and tools for user access to restricted data.</a:t>
            </a:r>
            <a:endParaRPr/>
          </a:p>
        </p:txBody>
      </p:sp>
      <p:sp>
        <p:nvSpPr>
          <p:cNvPr id="454" name="Google Shape;454;p57"/>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55" name="Google Shape;455;p57"/>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56" name="Google Shape;456;p57"/>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6. System Security</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58"/>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Demonstrated commitment to assessments and transparency: </a:t>
            </a:r>
            <a:endParaRPr/>
          </a:p>
          <a:p>
            <a:pPr indent="-172641" lvl="1" marL="515541" rtl="0" algn="l">
              <a:spcBef>
                <a:spcPts val="1680"/>
              </a:spcBef>
              <a:spcAft>
                <a:spcPts val="0"/>
              </a:spcAft>
              <a:buClr>
                <a:srgbClr val="000000"/>
              </a:buClr>
              <a:buSzPts val="2400"/>
              <a:buChar char="•"/>
            </a:pPr>
            <a:r>
              <a:rPr lang="en-US"/>
              <a:t>Test case for Trusted Repositories Audit &amp; Certification (TRAC) in 2006.</a:t>
            </a:r>
            <a:endParaRPr/>
          </a:p>
          <a:p>
            <a:pPr indent="-172641" lvl="1" marL="515541" rtl="0" algn="l">
              <a:spcBef>
                <a:spcPts val="480"/>
              </a:spcBef>
              <a:spcAft>
                <a:spcPts val="0"/>
              </a:spcAft>
              <a:buClr>
                <a:srgbClr val="000000"/>
              </a:buClr>
              <a:buSzPts val="2400"/>
              <a:buChar char="•"/>
            </a:pPr>
            <a:r>
              <a:rPr lang="en-US"/>
              <a:t>One of the first six data repositories to earn the Data Seal of Approval in 2011. </a:t>
            </a:r>
            <a:endParaRPr/>
          </a:p>
          <a:p>
            <a:pPr indent="-172641" lvl="1" marL="515541" rtl="0" algn="l">
              <a:spcBef>
                <a:spcPts val="480"/>
              </a:spcBef>
              <a:spcAft>
                <a:spcPts val="0"/>
              </a:spcAft>
              <a:buClr>
                <a:srgbClr val="000000"/>
              </a:buClr>
              <a:buSzPts val="2400"/>
              <a:buChar char="•"/>
            </a:pPr>
            <a:r>
              <a:rPr lang="en-US"/>
              <a:t>Earned the World Data System certification in 2013. </a:t>
            </a:r>
            <a:endParaRPr/>
          </a:p>
          <a:p>
            <a:pPr indent="-172641" lvl="1" marL="515541" rtl="0" algn="l">
              <a:spcBef>
                <a:spcPts val="480"/>
              </a:spcBef>
              <a:spcAft>
                <a:spcPts val="0"/>
              </a:spcAft>
              <a:buClr>
                <a:srgbClr val="000000"/>
              </a:buClr>
              <a:buSzPts val="2400"/>
              <a:buChar char="•"/>
            </a:pPr>
            <a:r>
              <a:rPr lang="en-US"/>
              <a:t>Undertook TRAC/ISO 16363 self-assessment from 2010-2013.</a:t>
            </a:r>
            <a:endParaRPr/>
          </a:p>
          <a:p>
            <a:pPr indent="-172641" lvl="1" marL="515541" rtl="0" algn="l">
              <a:spcBef>
                <a:spcPts val="480"/>
              </a:spcBef>
              <a:spcAft>
                <a:spcPts val="0"/>
              </a:spcAft>
              <a:buClr>
                <a:srgbClr val="000000"/>
              </a:buClr>
              <a:buSzPts val="2400"/>
              <a:buChar char="•"/>
            </a:pPr>
            <a:r>
              <a:rPr lang="en-US"/>
              <a:t>Certified by the CoreTrustSeal Board in 2019.</a:t>
            </a:r>
            <a:endParaRPr/>
          </a:p>
          <a:p>
            <a:pPr indent="0" lvl="0" marL="0" rtl="0" algn="l">
              <a:spcBef>
                <a:spcPts val="1200"/>
              </a:spcBef>
              <a:spcAft>
                <a:spcPts val="0"/>
              </a:spcAft>
              <a:buClr>
                <a:srgbClr val="000000"/>
              </a:buClr>
              <a:buSzPts val="2800"/>
              <a:buNone/>
            </a:pPr>
            <a:r>
              <a:rPr lang="en-US"/>
              <a:t>Regular reviews of digital preservation policy framework.</a:t>
            </a:r>
            <a:endParaRPr/>
          </a:p>
        </p:txBody>
      </p:sp>
      <p:sp>
        <p:nvSpPr>
          <p:cNvPr id="462" name="Google Shape;462;p58"/>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63" name="Google Shape;463;p58"/>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64" name="Google Shape;464;p58"/>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7. Procedural Accountability</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59"/>
          <p:cNvSpPr txBox="1"/>
          <p:nvPr>
            <p:ph idx="1" type="body"/>
          </p:nvPr>
        </p:nvSpPr>
        <p:spPr>
          <a:xfrm>
            <a:off x="609600" y="1600203"/>
            <a:ext cx="109728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0000"/>
              </a:buClr>
              <a:buSzPts val="2800"/>
              <a:buNone/>
            </a:pPr>
            <a:r>
              <a:rPr lang="en-US"/>
              <a:t>Research Data Ecosystem (RDE) will include:</a:t>
            </a:r>
            <a:endParaRPr/>
          </a:p>
          <a:p>
            <a:pPr indent="-172641" lvl="1" marL="515541" rtl="0" algn="l">
              <a:spcBef>
                <a:spcPts val="1680"/>
              </a:spcBef>
              <a:spcAft>
                <a:spcPts val="0"/>
              </a:spcAft>
              <a:buClr>
                <a:srgbClr val="000000"/>
              </a:buClr>
              <a:buSzPts val="2400"/>
              <a:buChar char="•"/>
            </a:pPr>
            <a:r>
              <a:rPr lang="en-US"/>
              <a:t>New content types such as video and social media data</a:t>
            </a:r>
            <a:endParaRPr/>
          </a:p>
          <a:p>
            <a:pPr indent="-172641" lvl="1" marL="515541" rtl="0" algn="l">
              <a:spcBef>
                <a:spcPts val="480"/>
              </a:spcBef>
              <a:spcAft>
                <a:spcPts val="0"/>
              </a:spcAft>
              <a:buClr>
                <a:srgbClr val="000000"/>
              </a:buClr>
              <a:buSzPts val="2400"/>
              <a:buChar char="•"/>
            </a:pPr>
            <a:r>
              <a:rPr lang="en-US"/>
              <a:t>DM3 data model and new metadata schema and standards</a:t>
            </a:r>
            <a:endParaRPr/>
          </a:p>
          <a:p>
            <a:pPr indent="-172641" lvl="1" marL="515541" rtl="0" algn="l">
              <a:spcBef>
                <a:spcPts val="480"/>
              </a:spcBef>
              <a:spcAft>
                <a:spcPts val="0"/>
              </a:spcAft>
              <a:buClr>
                <a:srgbClr val="000000"/>
              </a:buClr>
              <a:buSzPts val="2400"/>
              <a:buChar char="•"/>
            </a:pPr>
            <a:r>
              <a:rPr lang="en-US"/>
              <a:t>New tools and platforms</a:t>
            </a:r>
            <a:endParaRPr/>
          </a:p>
          <a:p>
            <a:pPr indent="0" lvl="0" marL="0" rtl="0" algn="l">
              <a:spcBef>
                <a:spcPts val="1200"/>
              </a:spcBef>
              <a:spcAft>
                <a:spcPts val="0"/>
              </a:spcAft>
              <a:buClr>
                <a:srgbClr val="000000"/>
              </a:buClr>
              <a:buSzPts val="2800"/>
              <a:buNone/>
            </a:pPr>
            <a:r>
              <a:rPr lang="en-US"/>
              <a:t>Opportunity to:</a:t>
            </a:r>
            <a:endParaRPr/>
          </a:p>
          <a:p>
            <a:pPr indent="-172641" lvl="1" marL="515541" rtl="0" algn="l">
              <a:spcBef>
                <a:spcPts val="1680"/>
              </a:spcBef>
              <a:spcAft>
                <a:spcPts val="0"/>
              </a:spcAft>
              <a:buClr>
                <a:srgbClr val="000000"/>
              </a:buClr>
              <a:buSzPts val="2400"/>
              <a:buChar char="•"/>
            </a:pPr>
            <a:r>
              <a:rPr lang="en-US"/>
              <a:t>Develop new preservation strategies and workflows.</a:t>
            </a:r>
            <a:endParaRPr/>
          </a:p>
          <a:p>
            <a:pPr indent="-172641" lvl="1" marL="515541" rtl="0" algn="l">
              <a:spcBef>
                <a:spcPts val="480"/>
              </a:spcBef>
              <a:spcAft>
                <a:spcPts val="0"/>
              </a:spcAft>
              <a:buClr>
                <a:srgbClr val="000000"/>
              </a:buClr>
              <a:buSzPts val="2400"/>
              <a:buChar char="•"/>
            </a:pPr>
            <a:r>
              <a:rPr lang="en-US"/>
              <a:t>Expand the range of collected technical and preservation metadata.</a:t>
            </a:r>
            <a:endParaRPr/>
          </a:p>
          <a:p>
            <a:pPr indent="-172641" lvl="1" marL="515541" rtl="0" algn="l">
              <a:spcBef>
                <a:spcPts val="480"/>
              </a:spcBef>
              <a:spcAft>
                <a:spcPts val="0"/>
              </a:spcAft>
              <a:buClr>
                <a:srgbClr val="000000"/>
              </a:buClr>
              <a:buSzPts val="2400"/>
              <a:buChar char="•"/>
            </a:pPr>
            <a:r>
              <a:rPr lang="en-US"/>
              <a:t>Enhance our ability to reuse this metadata for preservation and access.</a:t>
            </a:r>
            <a:endParaRPr/>
          </a:p>
          <a:p>
            <a:pPr indent="0" lvl="0" marL="0" rtl="0" algn="l">
              <a:spcBef>
                <a:spcPts val="1200"/>
              </a:spcBef>
              <a:spcAft>
                <a:spcPts val="0"/>
              </a:spcAft>
              <a:buClr>
                <a:srgbClr val="000000"/>
              </a:buClr>
              <a:buSzPts val="2800"/>
              <a:buNone/>
            </a:pPr>
            <a:r>
              <a:t/>
            </a:r>
            <a:endParaRPr/>
          </a:p>
        </p:txBody>
      </p:sp>
      <p:sp>
        <p:nvSpPr>
          <p:cNvPr id="470" name="Google Shape;470;p59"/>
          <p:cNvSpPr txBox="1"/>
          <p:nvPr>
            <p:ph idx="11" type="ftr"/>
          </p:nvPr>
        </p:nvSpPr>
        <p:spPr>
          <a:xfrm>
            <a:off x="2996484" y="6356353"/>
            <a:ext cx="554650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71" name="Google Shape;471;p59"/>
          <p:cNvSpPr txBox="1"/>
          <p:nvPr>
            <p:ph idx="12" type="sldNum"/>
          </p:nvPr>
        </p:nvSpPr>
        <p:spPr>
          <a:xfrm>
            <a:off x="8737600" y="6356353"/>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72" name="Google Shape;472;p59"/>
          <p:cNvSpPr txBox="1"/>
          <p:nvPr>
            <p:ph type="title"/>
          </p:nvPr>
        </p:nvSpPr>
        <p:spPr>
          <a:xfrm>
            <a:off x="609600" y="731835"/>
            <a:ext cx="10972800" cy="75445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3D77"/>
              </a:buClr>
              <a:buSzPts val="4000"/>
              <a:buFont typeface="Arial"/>
              <a:buNone/>
            </a:pPr>
            <a:r>
              <a:rPr lang="en-US"/>
              <a:t>What’s Next?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27">
      <a:dk1>
        <a:srgbClr val="000000"/>
      </a:dk1>
      <a:lt1>
        <a:srgbClr val="FFFFFF"/>
      </a:lt1>
      <a:dk2>
        <a:srgbClr val="00274C"/>
      </a:dk2>
      <a:lt2>
        <a:srgbClr val="EEECE1"/>
      </a:lt2>
      <a:accent1>
        <a:srgbClr val="00274C"/>
      </a:accent1>
      <a:accent2>
        <a:srgbClr val="481A65"/>
      </a:accent2>
      <a:accent3>
        <a:srgbClr val="155494"/>
      </a:accent3>
      <a:accent4>
        <a:srgbClr val="00978C"/>
      </a:accent4>
      <a:accent5>
        <a:srgbClr val="F8C01B"/>
      </a:accent5>
      <a:accent6>
        <a:srgbClr val="FD6108"/>
      </a:accent6>
      <a:hlink>
        <a:srgbClr val="0000FF"/>
      </a:hlink>
      <a:folHlink>
        <a:srgbClr val="E8392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