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309" r:id="rId3"/>
    <p:sldId id="310" r:id="rId4"/>
    <p:sldId id="267" r:id="rId5"/>
    <p:sldId id="268" r:id="rId6"/>
    <p:sldId id="270" r:id="rId7"/>
    <p:sldId id="269" r:id="rId8"/>
    <p:sldId id="271" r:id="rId9"/>
    <p:sldId id="299" r:id="rId10"/>
    <p:sldId id="291" r:id="rId11"/>
    <p:sldId id="305" r:id="rId12"/>
    <p:sldId id="274" r:id="rId13"/>
    <p:sldId id="292" r:id="rId14"/>
    <p:sldId id="276" r:id="rId15"/>
    <p:sldId id="293" r:id="rId16"/>
    <p:sldId id="277" r:id="rId17"/>
    <p:sldId id="281" r:id="rId18"/>
    <p:sldId id="279" r:id="rId19"/>
    <p:sldId id="280" r:id="rId20"/>
    <p:sldId id="294" r:id="rId21"/>
    <p:sldId id="282" r:id="rId22"/>
    <p:sldId id="283" r:id="rId23"/>
    <p:sldId id="284" r:id="rId24"/>
    <p:sldId id="286" r:id="rId25"/>
    <p:sldId id="287" r:id="rId26"/>
    <p:sldId id="285" r:id="rId27"/>
    <p:sldId id="288" r:id="rId28"/>
    <p:sldId id="289" r:id="rId29"/>
    <p:sldId id="290" r:id="rId30"/>
    <p:sldId id="272" r:id="rId31"/>
    <p:sldId id="273" r:id="rId32"/>
    <p:sldId id="295" r:id="rId33"/>
    <p:sldId id="275" r:id="rId34"/>
    <p:sldId id="296" r:id="rId35"/>
    <p:sldId id="297" r:id="rId36"/>
    <p:sldId id="298" r:id="rId37"/>
    <p:sldId id="300" r:id="rId38"/>
    <p:sldId id="301" r:id="rId39"/>
    <p:sldId id="302" r:id="rId4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da ionescu" initials="si" lastIdx="1" clrIdx="0">
    <p:extLst>
      <p:ext uri="{19B8F6BF-5375-455C-9EA6-DF929625EA0E}">
        <p15:presenceInfo xmlns:p15="http://schemas.microsoft.com/office/powerpoint/2012/main" userId="c31bbe0f1dd0973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1432" autoAdjust="0"/>
  </p:normalViewPr>
  <p:slideViewPr>
    <p:cSldViewPr snapToGrid="0">
      <p:cViewPr varScale="1">
        <p:scale>
          <a:sx n="61" d="100"/>
          <a:sy n="61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00F5886-EAAF-4F86-9705-03FBDF964001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0695738-959C-4AF0-B045-83F82C4B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225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dialliance.org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00" rtl="0">
              <a:spcBef>
                <a:spcPts val="0"/>
              </a:spcBef>
              <a:spcAft>
                <a:spcPts val="0"/>
              </a:spcAft>
            </a:pPr>
            <a:r>
              <a:rPr lang="en-US" sz="12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3"/>
              </a:rPr>
              <a:t>Good afternoon!  My name is </a:t>
            </a:r>
            <a:r>
              <a:rPr lang="en-US" sz="1200" b="0" i="0" u="sng" strike="noStrike" dirty="0" err="1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3"/>
              </a:rPr>
              <a:t>Sanda</a:t>
            </a:r>
            <a:r>
              <a:rPr lang="en-US" sz="12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3"/>
              </a:rPr>
              <a:t> Ionescu and today, I will be discussing documenting variable comparability using DDI-</a:t>
            </a:r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Lifecycle, a newer development line of the DDI metadata suite of products, featuring added support for grouping items, information reuse, and documenting variable comparability across studies or series of studies. </a:t>
            </a:r>
          </a:p>
          <a:p>
            <a:pPr marL="914400" rtl="0">
              <a:spcBef>
                <a:spcPts val="0"/>
              </a:spcBef>
              <a:spcAft>
                <a:spcPts val="0"/>
              </a:spcAft>
            </a:pPr>
            <a:endParaRPr lang="en-US" sz="1200" b="0" i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914400" rtl="0">
              <a:spcBef>
                <a:spcPts val="0"/>
              </a:spcBef>
              <a:spcAft>
                <a:spcPts val="0"/>
              </a:spcAft>
            </a:pPr>
            <a:br>
              <a:rPr lang="en-US" b="0" dirty="0">
                <a:effectLst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95738-959C-4AF0-B045-83F82C4B59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15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00" rtl="0">
              <a:spcBef>
                <a:spcPts val="0"/>
              </a:spcBef>
              <a:spcAft>
                <a:spcPts val="0"/>
              </a:spcAft>
            </a:pPr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 November, I presented a deep dive staff Webinar on DDI-Codebook metadata, which is used to document single studies.  ICPSR uses DDI-Codebook extensively to document our curated collections.  DDI is simple to understand and use, and it’s built into the core tools ICPSR curation staff use to curate our studies.</a:t>
            </a:r>
          </a:p>
          <a:p>
            <a:pPr marL="914400" rtl="0">
              <a:spcBef>
                <a:spcPts val="0"/>
              </a:spcBef>
              <a:spcAft>
                <a:spcPts val="0"/>
              </a:spcAft>
            </a:pPr>
            <a:endParaRPr lang="en-US" sz="1200" b="0" i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914400" rtl="0">
              <a:spcBef>
                <a:spcPts val="0"/>
              </a:spcBef>
              <a:spcAft>
                <a:spcPts val="0"/>
              </a:spcAft>
            </a:pPr>
            <a:endParaRPr lang="en-US" sz="1200" b="0" i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95738-959C-4AF0-B045-83F82C4B591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690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DDI lets us mark up our study- and variable-level metadata so users can find, understand, and re-use our data collections.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95738-959C-4AF0-B045-83F82C4B59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428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AFBD-3A4D-AA4D-A2F8-FB90B5CDF10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116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baseline="0" dirty="0"/>
              <a:t>Example of a question that was asked in all 3 waves</a:t>
            </a:r>
          </a:p>
          <a:p>
            <a:r>
              <a:rPr lang="en-US" b="0" baseline="0" dirty="0"/>
              <a:t>The wording of the question was exactly the same</a:t>
            </a:r>
          </a:p>
          <a:p>
            <a:r>
              <a:rPr lang="en-US" b="0" baseline="0" dirty="0"/>
              <a:t>But the response categories were changed from W1 to </a:t>
            </a:r>
            <a:r>
              <a:rPr lang="en-US" b="0" i="0" u="none" baseline="0" dirty="0"/>
              <a:t>the next 2 waves</a:t>
            </a:r>
            <a:endParaRPr lang="en-US" b="0" i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AFBD-3A4D-AA4D-A2F8-FB90B5CDF10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114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</a:t>
            </a:r>
            <a:r>
              <a:rPr lang="en-US" baseline="0" dirty="0"/>
              <a:t> a traditional crosswalk, all comparable items will be entered on the same row in a table format, </a:t>
            </a:r>
          </a:p>
          <a:p>
            <a:r>
              <a:rPr lang="en-US" b="0" baseline="0" dirty="0"/>
              <a:t>irrespective of whether they are identical </a:t>
            </a:r>
            <a:r>
              <a:rPr lang="en-US" baseline="0" dirty="0"/>
              <a:t>or there are differences among 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AFBD-3A4D-AA4D-A2F8-FB90B5CDF10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292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In DDI-L</a:t>
            </a:r>
            <a:r>
              <a:rPr lang="en-US" baseline="0" dirty="0"/>
              <a:t> the variable cascade goes one step further, to suggest not only comparability, </a:t>
            </a:r>
          </a:p>
          <a:p>
            <a:r>
              <a:rPr lang="en-US" baseline="0" dirty="0"/>
              <a:t>but also the </a:t>
            </a:r>
            <a:r>
              <a:rPr lang="en-US" b="0" i="1" baseline="0" dirty="0"/>
              <a:t>degree </a:t>
            </a:r>
            <a:r>
              <a:rPr lang="en-US" baseline="0" dirty="0"/>
              <a:t>to which items may be comparable.</a:t>
            </a:r>
          </a:p>
          <a:p>
            <a:r>
              <a:rPr lang="en-US" baseline="0" dirty="0"/>
              <a:t>Example: one concept measured in two different ways </a:t>
            </a:r>
            <a:r>
              <a:rPr lang="en-US" dirty="0"/>
              <a:t>– which means it has two different</a:t>
            </a:r>
            <a:r>
              <a:rPr lang="en-US" baseline="0" dirty="0"/>
              <a:t> types of representation, suggesting the </a:t>
            </a:r>
            <a:r>
              <a:rPr lang="en-US" b="0" i="1" baseline="0" dirty="0"/>
              <a:t>need for a different treatment of the data for comparison purposes.</a:t>
            </a:r>
          </a:p>
          <a:p>
            <a:r>
              <a:rPr lang="en-US" baseline="0" dirty="0"/>
              <a:t>While the variables from w2 and w3 are directly comparable because they have the same representation, t</a:t>
            </a:r>
            <a:r>
              <a:rPr lang="en-US" b="0" i="0" baseline="0" dirty="0"/>
              <a:t>he data need to be harmonized before </a:t>
            </a:r>
            <a:r>
              <a:rPr lang="en-US" baseline="0" dirty="0"/>
              <a:t>we can compare them to the w1 variable which has a different representation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AFBD-3A4D-AA4D-A2F8-FB90B5CDF10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998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A DDI-L type of crosswalk will differ from a traditional one in that it will not necessarily place all of the comparable variables on a single row in a table, but will rather use a cascading structure, </a:t>
            </a:r>
            <a:r>
              <a:rPr lang="en-US" b="0" i="1" baseline="0" dirty="0"/>
              <a:t>which also indicates the degree to which they are comparable.</a:t>
            </a:r>
            <a:endParaRPr lang="en-US" b="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AFBD-3A4D-AA4D-A2F8-FB90B5CDF10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2666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95738-959C-4AF0-B045-83F82C4B591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571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D321AD-1914-4F97-A14B-6139ED95D0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60240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95738-959C-4AF0-B045-83F82C4B591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5491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95738-959C-4AF0-B045-83F82C4B591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9792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95738-959C-4AF0-B045-83F82C4B591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1797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95738-959C-4AF0-B045-83F82C4B591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0448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D321AD-1914-4F97-A14B-6139ED95D01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2908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95738-959C-4AF0-B045-83F82C4B591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0267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D321AD-1914-4F97-A14B-6139ED95D01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2100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for tools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D321AD-1914-4F97-A14B-6139ED95D01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528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95738-959C-4AF0-B045-83F82C4B591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1642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95738-959C-4AF0-B045-83F82C4B591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8686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95738-959C-4AF0-B045-83F82C4B591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2942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95738-959C-4AF0-B045-83F82C4B591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7099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95738-959C-4AF0-B045-83F82C4B591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997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95738-959C-4AF0-B045-83F82C4B591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98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95738-959C-4AF0-B045-83F82C4B591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2293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95738-959C-4AF0-B045-83F82C4B591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062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95738-959C-4AF0-B045-83F82C4B591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1034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95738-959C-4AF0-B045-83F82C4B591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5740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AFBD-3A4D-AA4D-A2F8-FB90B5CDF10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3038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AFBD-3A4D-AA4D-A2F8-FB90B5CDF10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3778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74730"/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AFBD-3A4D-AA4D-A2F8-FB90B5CDF10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602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8027" indent="-178027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6609C-2536-477B-8897-50AA6AA2B88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2016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6609C-2536-477B-8897-50AA6AA2B88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54276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6609C-2536-477B-8897-50AA6AA2B88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0370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6609C-2536-477B-8897-50AA6AA2B88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02920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95738-959C-4AF0-B045-83F82C4B591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00589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95738-959C-4AF0-B045-83F82C4B591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444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3055E-8282-4F86-A94C-7E8A36966CE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DB38-F0B8-4CB8-A77F-217912E1A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768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3055E-8282-4F86-A94C-7E8A36966CE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DB38-F0B8-4CB8-A77F-217912E1A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519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3055E-8282-4F86-A94C-7E8A36966CE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DB38-F0B8-4CB8-A77F-217912E1A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658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3055E-8282-4F86-A94C-7E8A36966CE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DB38-F0B8-4CB8-A77F-217912E1A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336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3055E-8282-4F86-A94C-7E8A36966CE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DB38-F0B8-4CB8-A77F-217912E1A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556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3055E-8282-4F86-A94C-7E8A36966CE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DB38-F0B8-4CB8-A77F-217912E1A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42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3055E-8282-4F86-A94C-7E8A36966CE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DB38-F0B8-4CB8-A77F-217912E1A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34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3055E-8282-4F86-A94C-7E8A36966CE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DB38-F0B8-4CB8-A77F-217912E1A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842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3055E-8282-4F86-A94C-7E8A36966CE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DB38-F0B8-4CB8-A77F-217912E1A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194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3055E-8282-4F86-A94C-7E8A36966CE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DB38-F0B8-4CB8-A77F-217912E1A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151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3055E-8282-4F86-A94C-7E8A36966CE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DB38-F0B8-4CB8-A77F-217912E1A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50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D3055E-8282-4F86-A94C-7E8A36966CE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BDB38-F0B8-4CB8-A77F-217912E1A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976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colectica.com/designer/import/surveys/import-redcap-ddi/" TargetMode="External"/><Relationship Id="rId3" Type="http://schemas.openxmlformats.org/officeDocument/2006/relationships/hyperlink" Target="https://docs.colectica.com/designer/import/data/#sas-spss-stata-excel-and-csv" TargetMode="External"/><Relationship Id="rId7" Type="http://schemas.openxmlformats.org/officeDocument/2006/relationships/hyperlink" Target="https://docs.colectica.com/designer/import/surveys/import-quexml-ddi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s.colectica.com/designer/import/surveys/import-ibm-spss-dimensions-ddi/" TargetMode="External"/><Relationship Id="rId5" Type="http://schemas.openxmlformats.org/officeDocument/2006/relationships/hyperlink" Target="https://docs.colectica.com/designer/import/surveys/import-cases-ddi/" TargetMode="External"/><Relationship Id="rId4" Type="http://schemas.openxmlformats.org/officeDocument/2006/relationships/hyperlink" Target="https://docs.colectica.com/designer/import/surveys/import-blaise-ddi/" TargetMode="External"/><Relationship Id="rId9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5983" y="2101764"/>
            <a:ext cx="10952921" cy="1881410"/>
          </a:xfrm>
        </p:spPr>
        <p:txBody>
          <a:bodyPr>
            <a:normAutofit/>
          </a:bodyPr>
          <a:lstStyle/>
          <a:p>
            <a:pPr marL="457200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b="1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Doing More with Metadata: </a:t>
            </a:r>
            <a:br>
              <a:rPr lang="en-US" sz="4000" b="1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sz="4000" b="1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Documenting Variable Comparability using DDI-Lifecycle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1937" y="4318782"/>
            <a:ext cx="9144000" cy="3865631"/>
          </a:xfrm>
        </p:spPr>
        <p:txBody>
          <a:bodyPr/>
          <a:lstStyle/>
          <a:p>
            <a:r>
              <a:rPr lang="en-US" b="1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M&amp;P Deep Dive</a:t>
            </a:r>
          </a:p>
          <a:p>
            <a:endParaRPr lang="en-US" b="1" dirty="0">
              <a:solidFill>
                <a:schemeClr val="dk1"/>
              </a:solidFill>
              <a:latin typeface="Arial"/>
              <a:cs typeface="Arial"/>
              <a:sym typeface="Arial"/>
            </a:endParaRPr>
          </a:p>
          <a:p>
            <a:r>
              <a:rPr lang="en-US" b="1" dirty="0" err="1">
                <a:solidFill>
                  <a:schemeClr val="dk1"/>
                </a:solidFill>
                <a:latin typeface="Arial"/>
                <a:cs typeface="Arial"/>
                <a:sym typeface="Arial"/>
              </a:rPr>
              <a:t>Sanda</a:t>
            </a:r>
            <a:r>
              <a:rPr lang="en-US" b="1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 Ionescu</a:t>
            </a:r>
          </a:p>
          <a:p>
            <a:r>
              <a:rPr lang="en-US" b="1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Metadata Specialist </a:t>
            </a:r>
          </a:p>
          <a:p>
            <a:r>
              <a:rPr lang="en-US" b="1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ICPSR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C8DA93-C570-4AB0-A4B5-1C9738124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09" y="-1"/>
            <a:ext cx="11170184" cy="1466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AFCD1F-0D65-459C-A2A1-F6977AD568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480" y="-1"/>
            <a:ext cx="315428" cy="6858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9BA7DA-7CED-41EE-9FB5-3E1C8A2FC7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1093" y="9524"/>
            <a:ext cx="31542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62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AC181-F2B5-42A3-B146-D0E40B16E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    </a:t>
            </a:r>
            <a:r>
              <a:rPr lang="en-US" b="1" dirty="0"/>
              <a:t>DDI-Codebook for single studies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A3A598B-AB26-4681-B173-54C060E2E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108" y="1818526"/>
            <a:ext cx="9688530" cy="4532609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5500" b="1" i="1" dirty="0"/>
              <a:t>Closely follows the “sequential” structure and content organization of a traditional print codebook</a:t>
            </a:r>
          </a:p>
          <a:p>
            <a:pPr marL="0" indent="0">
              <a:buNone/>
            </a:pPr>
            <a:endParaRPr lang="en-US" sz="750" dirty="0"/>
          </a:p>
          <a:p>
            <a:pPr marL="0" indent="0">
              <a:buNone/>
            </a:pPr>
            <a:r>
              <a:rPr lang="en-US" sz="6200" dirty="0"/>
              <a:t>Main sections:</a:t>
            </a:r>
          </a:p>
          <a:p>
            <a:r>
              <a:rPr lang="en-US" sz="6200" b="1" dirty="0"/>
              <a:t>Document description</a:t>
            </a:r>
          </a:p>
          <a:p>
            <a:pPr lvl="1"/>
            <a:r>
              <a:rPr lang="en-US" sz="6200" dirty="0"/>
              <a:t>Self-referencing information about the DDI instance at hand. For internal use (archival-specific), not publicly displayed</a:t>
            </a:r>
          </a:p>
          <a:p>
            <a:r>
              <a:rPr lang="en-US" sz="6200" b="1" dirty="0"/>
              <a:t>Study description</a:t>
            </a:r>
          </a:p>
          <a:p>
            <a:pPr lvl="1"/>
            <a:r>
              <a:rPr lang="en-US" sz="6200" dirty="0"/>
              <a:t>General information about a study. Mirrors the introductory part of a codebook, describing study scope, coverage, methodology, related publications, etc.</a:t>
            </a:r>
          </a:p>
          <a:p>
            <a:r>
              <a:rPr lang="en-US" sz="6200" b="1" dirty="0"/>
              <a:t>File description</a:t>
            </a:r>
          </a:p>
          <a:p>
            <a:pPr lvl="1"/>
            <a:r>
              <a:rPr lang="en-US" sz="6200" dirty="0"/>
              <a:t>Physical characteristics of data file(s) – name, format, structure, dimensions.</a:t>
            </a:r>
          </a:p>
          <a:p>
            <a:r>
              <a:rPr lang="en-US" sz="6200" b="1" dirty="0"/>
              <a:t>Data description</a:t>
            </a:r>
          </a:p>
          <a:p>
            <a:pPr lvl="1"/>
            <a:r>
              <a:rPr lang="en-US" sz="6200" dirty="0"/>
              <a:t>Detailed description of each variable, including variable groups if applicable</a:t>
            </a:r>
          </a:p>
          <a:p>
            <a:r>
              <a:rPr lang="en-US" sz="6200" b="1" dirty="0"/>
              <a:t>Other (study-related) materials</a:t>
            </a:r>
          </a:p>
          <a:p>
            <a:pPr lvl="1"/>
            <a:r>
              <a:rPr lang="en-US" sz="6200" dirty="0"/>
              <a:t>References or contains materials used in the production of the study or useful in the analysis of the data</a:t>
            </a:r>
          </a:p>
          <a:p>
            <a:endParaRPr lang="en-US" sz="4000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21A6B1-88B0-40DF-884D-0D4098671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91" y="79565"/>
            <a:ext cx="308108" cy="66988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8973DA-036A-43CD-89F1-529065010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5355" y="79565"/>
            <a:ext cx="308108" cy="669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3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377E8-87A6-4B3F-824B-A9018E9DB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b="1" dirty="0"/>
              <a:t>		   DDI-Codebook at ICPSR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957DBB2-14F4-4C13-9AEB-C7E9181CB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6282" y="2142296"/>
            <a:ext cx="4606591" cy="4209716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A794A34-65CB-4429-87BE-3F2F9E44C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3129" y="2250210"/>
            <a:ext cx="7098910" cy="39938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7C450D-486F-4F58-8917-34236E9AEC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91" y="79565"/>
            <a:ext cx="183435" cy="66988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EFB178-38AE-4A85-8322-BDEDF006C8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31038" y="79565"/>
            <a:ext cx="202003" cy="669887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2589B1-5080-4996-BCE2-8481CCC4064E}"/>
              </a:ext>
            </a:extLst>
          </p:cNvPr>
          <p:cNvSpPr txBox="1"/>
          <p:nvPr/>
        </p:nvSpPr>
        <p:spPr>
          <a:xfrm>
            <a:off x="7324191" y="1515818"/>
            <a:ext cx="360072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DDI-C for Variable </a:t>
            </a:r>
            <a:r>
              <a:rPr lang="en-US" sz="2200" b="1" dirty="0"/>
              <a:t>Descriptions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3C7CD2-CA9A-47A6-A0F0-850198195B25}"/>
              </a:ext>
            </a:extLst>
          </p:cNvPr>
          <p:cNvSpPr txBox="1"/>
          <p:nvPr/>
        </p:nvSpPr>
        <p:spPr>
          <a:xfrm>
            <a:off x="1335641" y="1567278"/>
            <a:ext cx="32594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DDI-C for </a:t>
            </a:r>
            <a:r>
              <a:rPr lang="en-US" sz="2200" b="1" dirty="0"/>
              <a:t>Metadata</a:t>
            </a:r>
            <a:r>
              <a:rPr lang="en-US" sz="2000" b="1" dirty="0"/>
              <a:t> Records</a:t>
            </a:r>
          </a:p>
        </p:txBody>
      </p:sp>
    </p:spTree>
    <p:extLst>
      <p:ext uri="{BB962C8B-B14F-4D97-AF65-F5344CB8AC3E}">
        <p14:creationId xmlns:p14="http://schemas.microsoft.com/office/powerpoint/2010/main" val="2112965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42213" y="1400968"/>
            <a:ext cx="9743089" cy="4745038"/>
          </a:xfrm>
        </p:spPr>
        <p:txBody>
          <a:bodyPr/>
          <a:lstStyle/>
          <a:p>
            <a:r>
              <a:rPr lang="en-US" dirty="0"/>
              <a:t>DDI-L adds metadata value for variable comparison and harmonization</a:t>
            </a:r>
          </a:p>
          <a:p>
            <a:pPr lvl="1"/>
            <a:r>
              <a:rPr lang="en-US" dirty="0"/>
              <a:t>Allows grouping and linking comparable items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51D98-F321-6243-AF19-D902954295F2}" type="datetime1">
              <a:rPr lang="en-US" smtClean="0"/>
              <a:t>3/23/2022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4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002495" y="211753"/>
            <a:ext cx="8229600" cy="889666"/>
          </a:xfrm>
        </p:spPr>
        <p:txBody>
          <a:bodyPr>
            <a:normAutofit/>
          </a:bodyPr>
          <a:lstStyle/>
          <a:p>
            <a:r>
              <a:rPr lang="en-US" b="1" dirty="0"/>
              <a:t>DDI-Lifecycle for longitudinal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21829" y="2597578"/>
            <a:ext cx="4143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Series: National Social Life, Health, and   	Aging Project (NSHAP)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12714" y="3516689"/>
            <a:ext cx="15796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NSHAP Wave 1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 2005-2006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9733" y="3505317"/>
            <a:ext cx="1724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NSHAP Wave 2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  2010-2011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04904" y="3521461"/>
            <a:ext cx="1857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NSHAP Wave 3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2015-106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69418" y="3624178"/>
            <a:ext cx="1299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Wave 4 …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3237821" y="3345183"/>
            <a:ext cx="1349323" cy="2000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5793865" y="3326580"/>
            <a:ext cx="1186062" cy="2219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7191416" y="3282055"/>
            <a:ext cx="1701362" cy="392280"/>
          </a:xfrm>
          <a:prstGeom prst="straightConnector1">
            <a:avLst/>
          </a:prstGeom>
          <a:ln w="3175">
            <a:solidFill>
              <a:srgbClr val="9F95A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518598" y="4237872"/>
            <a:ext cx="103746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Variables</a:t>
            </a:r>
          </a:p>
          <a:p>
            <a:r>
              <a:rPr lang="en-US" sz="1200" b="1" dirty="0"/>
              <a:t>…….</a:t>
            </a:r>
          </a:p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ATTEND</a:t>
            </a:r>
          </a:p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SOCIAL</a:t>
            </a:r>
          </a:p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FAMRELY</a:t>
            </a:r>
          </a:p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FAMOPEN</a:t>
            </a:r>
          </a:p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SAMEBED</a:t>
            </a:r>
          </a:p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HEALTH</a:t>
            </a:r>
          </a:p>
          <a:p>
            <a:r>
              <a:rPr lang="en-US" sz="1200" b="1" dirty="0"/>
              <a:t>……..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87144" y="4240073"/>
            <a:ext cx="116298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Variables</a:t>
            </a:r>
          </a:p>
          <a:p>
            <a:r>
              <a:rPr lang="en-US" sz="1200" b="1" dirty="0"/>
              <a:t>…….</a:t>
            </a:r>
          </a:p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ATTEND</a:t>
            </a:r>
          </a:p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SOCIAL</a:t>
            </a:r>
          </a:p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FAMRELY2</a:t>
            </a:r>
          </a:p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FAMOPEN2</a:t>
            </a:r>
          </a:p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SAMEBED2</a:t>
            </a:r>
          </a:p>
          <a:p>
            <a:endParaRPr lang="en-US" sz="1400" dirty="0"/>
          </a:p>
          <a:p>
            <a:r>
              <a:rPr lang="en-US" sz="1200" b="1" dirty="0"/>
              <a:t>……..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9536" y="4237872"/>
            <a:ext cx="114133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Variables</a:t>
            </a:r>
          </a:p>
          <a:p>
            <a:r>
              <a:rPr lang="en-US" sz="1200" b="1" dirty="0"/>
              <a:t>….....</a:t>
            </a:r>
          </a:p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ATTEND</a:t>
            </a:r>
          </a:p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SOCIAL</a:t>
            </a:r>
          </a:p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FAMRELY2</a:t>
            </a:r>
          </a:p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FAMOPEN2</a:t>
            </a:r>
          </a:p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SAMEBED3</a:t>
            </a:r>
          </a:p>
          <a:p>
            <a:endParaRPr lang="en-US" dirty="0"/>
          </a:p>
          <a:p>
            <a:r>
              <a:rPr lang="en-US" sz="1200" b="1" dirty="0"/>
              <a:t>………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3718709" y="4867275"/>
            <a:ext cx="5238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742089" y="4867275"/>
            <a:ext cx="56281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733801" y="5095875"/>
            <a:ext cx="5238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742089" y="5095875"/>
            <a:ext cx="56281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718709" y="5361255"/>
            <a:ext cx="5389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3733801" y="5581650"/>
            <a:ext cx="5238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742089" y="5581650"/>
            <a:ext cx="54631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3718708" y="5819200"/>
            <a:ext cx="5238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5750128" y="5819200"/>
            <a:ext cx="53443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5742089" y="5320241"/>
            <a:ext cx="54631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5138569" y="3282055"/>
            <a:ext cx="0" cy="2631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2108951C-75A5-4A54-8CC7-674266F94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91" y="79565"/>
            <a:ext cx="308108" cy="669887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C3FAC4B-369B-43A1-AD4F-7E90E892A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3892" y="128760"/>
            <a:ext cx="308108" cy="669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920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1323976"/>
            <a:ext cx="8229600" cy="5032374"/>
          </a:xfrm>
        </p:spPr>
        <p:txBody>
          <a:bodyPr/>
          <a:lstStyle/>
          <a:p>
            <a:r>
              <a:rPr lang="en-US" dirty="0"/>
              <a:t>Documents</a:t>
            </a:r>
          </a:p>
          <a:p>
            <a:pPr lvl="1"/>
            <a:r>
              <a:rPr lang="en-US" dirty="0"/>
              <a:t>Variable comparability</a:t>
            </a:r>
          </a:p>
          <a:p>
            <a:pPr lvl="1"/>
            <a:r>
              <a:rPr lang="en-US" dirty="0"/>
              <a:t>Degree of comparability</a:t>
            </a:r>
          </a:p>
          <a:p>
            <a:r>
              <a:rPr lang="en-US" sz="2400" dirty="0"/>
              <a:t>Example: variables </a:t>
            </a:r>
            <a:r>
              <a:rPr lang="en-US" sz="2000" b="1" dirty="0"/>
              <a:t>FAMOPEN</a:t>
            </a:r>
            <a:r>
              <a:rPr lang="en-US" sz="2400" dirty="0"/>
              <a:t> and </a:t>
            </a:r>
            <a:r>
              <a:rPr lang="en-US" sz="2000" b="1" dirty="0"/>
              <a:t>FAMOPEN2</a:t>
            </a:r>
          </a:p>
          <a:p>
            <a:pPr marL="457200" lvl="1" indent="0">
              <a:buNone/>
            </a:pP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Question: </a:t>
            </a:r>
            <a:r>
              <a:rPr lang="en-US" sz="1800" b="1" dirty="0"/>
              <a:t>How often can you open up to members of your family if you need to talk about your worries?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51D98-F321-6243-AF19-D902954295F2}" type="datetime1">
              <a:rPr lang="en-US" smtClean="0"/>
              <a:t>3/23/2022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5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81200" y="300959"/>
            <a:ext cx="8229600" cy="889666"/>
          </a:xfrm>
        </p:spPr>
        <p:txBody>
          <a:bodyPr>
            <a:normAutofit/>
          </a:bodyPr>
          <a:lstStyle/>
          <a:p>
            <a:r>
              <a:rPr lang="en-US" b="1" dirty="0"/>
              <a:t>DDI-Lifecycle for longitudinal data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66950" y="3840163"/>
            <a:ext cx="25622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Wave 1: FAMOPEN</a:t>
            </a:r>
          </a:p>
          <a:p>
            <a:r>
              <a:rPr lang="en-US" dirty="0"/>
              <a:t>0    if volunteered – no    	family</a:t>
            </a:r>
          </a:p>
          <a:p>
            <a:pPr marL="342900" indent="-342900">
              <a:buAutoNum type="arabicPlain"/>
            </a:pPr>
            <a:r>
              <a:rPr lang="en-US" dirty="0"/>
              <a:t>hardly ever (or never)</a:t>
            </a:r>
          </a:p>
          <a:p>
            <a:pPr marL="342900" indent="-342900">
              <a:buAutoNum type="arabicPlain"/>
            </a:pPr>
            <a:r>
              <a:rPr lang="en-US" dirty="0"/>
              <a:t>some of the time</a:t>
            </a:r>
          </a:p>
          <a:p>
            <a:pPr marL="342900" indent="-342900">
              <a:buAutoNum type="arabicPlain"/>
            </a:pPr>
            <a:r>
              <a:rPr lang="en-US" dirty="0"/>
              <a:t>often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6337" y="3840163"/>
            <a:ext cx="25336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Wave 2: FAMOPEN2</a:t>
            </a:r>
          </a:p>
          <a:p>
            <a:r>
              <a:rPr lang="en-US" dirty="0"/>
              <a:t>0    never</a:t>
            </a:r>
          </a:p>
          <a:p>
            <a:pPr marL="342900" indent="-342900">
              <a:buAutoNum type="arabicPlain"/>
            </a:pPr>
            <a:r>
              <a:rPr lang="en-US" dirty="0"/>
              <a:t>hardly ever or rarely</a:t>
            </a:r>
          </a:p>
          <a:p>
            <a:pPr marL="342900" indent="-342900">
              <a:buAutoNum type="arabicPlain"/>
            </a:pPr>
            <a:r>
              <a:rPr lang="en-US" dirty="0"/>
              <a:t>some of the time</a:t>
            </a:r>
          </a:p>
          <a:p>
            <a:pPr marL="342900" indent="-342900">
              <a:buAutoNum type="arabicPlain"/>
            </a:pPr>
            <a:r>
              <a:rPr lang="en-US" dirty="0"/>
              <a:t>often</a:t>
            </a:r>
          </a:p>
          <a:p>
            <a:pPr marL="342900" indent="-342900">
              <a:buAutoNum type="arabicPlain"/>
            </a:pPr>
            <a:r>
              <a:rPr lang="en-US" dirty="0"/>
              <a:t>if volunteered – no family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4299" y="3790239"/>
            <a:ext cx="24765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Wave 3: FAMOPEN2</a:t>
            </a:r>
          </a:p>
          <a:p>
            <a:r>
              <a:rPr lang="en-US" dirty="0"/>
              <a:t>0    never</a:t>
            </a:r>
          </a:p>
          <a:p>
            <a:pPr marL="342900" indent="-342900">
              <a:buAutoNum type="arabicPlain"/>
            </a:pPr>
            <a:r>
              <a:rPr lang="en-US" dirty="0"/>
              <a:t>hardly ever or rarely</a:t>
            </a:r>
          </a:p>
          <a:p>
            <a:pPr marL="342900" indent="-342900">
              <a:buAutoNum type="arabicPlain"/>
            </a:pPr>
            <a:r>
              <a:rPr lang="en-US" dirty="0"/>
              <a:t>some of the time</a:t>
            </a:r>
          </a:p>
          <a:p>
            <a:pPr marL="342900" indent="-342900">
              <a:buAutoNum type="arabicPlain"/>
            </a:pPr>
            <a:r>
              <a:rPr lang="en-US" dirty="0"/>
              <a:t>often</a:t>
            </a:r>
          </a:p>
          <a:p>
            <a:pPr marL="342900" indent="-342900">
              <a:buAutoNum type="arabicPlain"/>
            </a:pPr>
            <a:r>
              <a:rPr lang="en-US" dirty="0"/>
              <a:t>if volunteered – no family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10D90C7-44A3-4A45-B297-A4BB49AE4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7142" y="79565"/>
            <a:ext cx="308108" cy="66988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40E364-2F8A-44CD-8F9A-8C1385861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50" y="22605"/>
            <a:ext cx="308108" cy="669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142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1415257"/>
            <a:ext cx="8229600" cy="4525963"/>
          </a:xfrm>
        </p:spPr>
        <p:txBody>
          <a:bodyPr/>
          <a:lstStyle/>
          <a:p>
            <a:r>
              <a:rPr lang="en-US" dirty="0"/>
              <a:t>Traditional crosswalk: suggests comparability</a:t>
            </a:r>
          </a:p>
          <a:p>
            <a:pPr lvl="1"/>
            <a:r>
              <a:rPr lang="en-US" dirty="0"/>
              <a:t>All comparable items entered on the same row</a:t>
            </a:r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51D98-F321-6243-AF19-D902954295F2}" type="datetime1">
              <a:rPr lang="en-US" smtClean="0"/>
              <a:t>3/23/2022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6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81200" y="300959"/>
            <a:ext cx="8229600" cy="699166"/>
          </a:xfrm>
        </p:spPr>
        <p:txBody>
          <a:bodyPr>
            <a:normAutofit/>
          </a:bodyPr>
          <a:lstStyle/>
          <a:p>
            <a:r>
              <a:rPr lang="en-US" b="1" dirty="0"/>
              <a:t>DDI-Lifecycle for longitudinal data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090582"/>
              </p:ext>
            </p:extLst>
          </p:nvPr>
        </p:nvGraphicFramePr>
        <p:xfrm>
          <a:off x="1981200" y="2575034"/>
          <a:ext cx="7546428" cy="28588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5476">
                  <a:extLst>
                    <a:ext uri="{9D8B030D-6E8A-4147-A177-3AD203B41FA5}">
                      <a16:colId xmlns:a16="http://schemas.microsoft.com/office/drawing/2014/main" val="1677374968"/>
                    </a:ext>
                  </a:extLst>
                </a:gridCol>
                <a:gridCol w="2515476">
                  <a:extLst>
                    <a:ext uri="{9D8B030D-6E8A-4147-A177-3AD203B41FA5}">
                      <a16:colId xmlns:a16="http://schemas.microsoft.com/office/drawing/2014/main" val="2025847401"/>
                    </a:ext>
                  </a:extLst>
                </a:gridCol>
                <a:gridCol w="2515476">
                  <a:extLst>
                    <a:ext uri="{9D8B030D-6E8A-4147-A177-3AD203B41FA5}">
                      <a16:colId xmlns:a16="http://schemas.microsoft.com/office/drawing/2014/main" val="2530193852"/>
                    </a:ext>
                  </a:extLst>
                </a:gridCol>
              </a:tblGrid>
              <a:tr h="507770">
                <a:tc>
                  <a:txBody>
                    <a:bodyPr/>
                    <a:lstStyle/>
                    <a:p>
                      <a:r>
                        <a:rPr lang="en-US" dirty="0"/>
                        <a:t>Wave</a:t>
                      </a:r>
                      <a:r>
                        <a:rPr lang="en-US" baseline="0" dirty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Wave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Wave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781226"/>
                  </a:ext>
                </a:extLst>
              </a:tr>
              <a:tr h="408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VOLUNTEER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VOLUNTEER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VOLUNTEER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03528482"/>
                  </a:ext>
                </a:extLst>
              </a:tr>
              <a:tr h="408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SONS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SONS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878731"/>
                  </a:ext>
                </a:extLst>
              </a:tr>
              <a:tr h="408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Verdana" panose="020B0604030504040204" pitchFamily="34" charset="0"/>
                        </a:rPr>
                        <a:t>FAMOPEN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Verdana" panose="020B0604030504040204" pitchFamily="34" charset="0"/>
                        </a:rPr>
                        <a:t>FAMOPEN2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Verdana" panose="020B0604030504040204" pitchFamily="34" charset="0"/>
                        </a:rPr>
                        <a:t>FAMOPEN2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73359789"/>
                  </a:ext>
                </a:extLst>
              </a:tr>
              <a:tr h="408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SAMEBED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SAMEBED2</a:t>
                      </a:r>
                      <a:endParaRPr lang="en-US" sz="14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SAMEBED3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83611978"/>
                  </a:ext>
                </a:extLst>
              </a:tr>
              <a:tr h="718008"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BREAKBONE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BREAKBONE3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86660910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7D07EB97-357D-4CD4-AB5A-86A45943A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7142" y="79565"/>
            <a:ext cx="308108" cy="66988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3D0FBED-B4FD-405F-B3B2-11EC05115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69" y="159130"/>
            <a:ext cx="308108" cy="669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096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36421" y="1178222"/>
            <a:ext cx="8229600" cy="5781378"/>
          </a:xfrm>
        </p:spPr>
        <p:txBody>
          <a:bodyPr/>
          <a:lstStyle/>
          <a:p>
            <a:r>
              <a:rPr lang="en-US" sz="2400" dirty="0"/>
              <a:t>DDI-L variable cascade uses the variables’ physical representation to suggest </a:t>
            </a:r>
            <a:r>
              <a:rPr lang="en-US" sz="2400" i="1" dirty="0"/>
              <a:t>degree</a:t>
            </a:r>
            <a:r>
              <a:rPr lang="en-US" sz="2400" dirty="0"/>
              <a:t> of comparability: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51D98-F321-6243-AF19-D902954295F2}" type="datetime1">
              <a:rPr lang="en-US" smtClean="0"/>
              <a:t>3/23/2022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81200" y="155822"/>
            <a:ext cx="8229600" cy="701429"/>
          </a:xfrm>
        </p:spPr>
        <p:txBody>
          <a:bodyPr>
            <a:normAutofit/>
          </a:bodyPr>
          <a:lstStyle/>
          <a:p>
            <a:r>
              <a:rPr lang="en-US" b="1" dirty="0"/>
              <a:t>DDI-Lifecycle for longitudinal data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581400" y="2414716"/>
            <a:ext cx="48703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Concept: How often can R open up to family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8520" y="2973250"/>
            <a:ext cx="2916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chemeClr val="accent5">
                    <a:lumMod val="75000"/>
                  </a:schemeClr>
                </a:solidFill>
              </a:rPr>
              <a:t>Representation A: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0    if volunteered – no family</a:t>
            </a:r>
          </a:p>
          <a:p>
            <a:pPr marL="342900" indent="-342900">
              <a:buAutoNum type="arabicPlain"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hardly ever (or never)</a:t>
            </a:r>
          </a:p>
          <a:p>
            <a:pPr marL="342900" indent="-342900">
              <a:buAutoNum type="arabicPlain"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some of the time</a:t>
            </a:r>
          </a:p>
          <a:p>
            <a:pPr marL="342900" indent="-342900">
              <a:buAutoNum type="arabicPlain"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often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315831" y="2944511"/>
            <a:ext cx="293400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C00000"/>
                </a:solidFill>
              </a:rPr>
              <a:t>Representation B:</a:t>
            </a:r>
          </a:p>
          <a:p>
            <a:r>
              <a:rPr lang="en-US" dirty="0">
                <a:solidFill>
                  <a:srgbClr val="C00000"/>
                </a:solidFill>
              </a:rPr>
              <a:t>0    never</a:t>
            </a:r>
          </a:p>
          <a:p>
            <a:pPr marL="342900" indent="-342900">
              <a:buAutoNum type="arabicPlain"/>
            </a:pPr>
            <a:r>
              <a:rPr lang="en-US" dirty="0">
                <a:solidFill>
                  <a:srgbClr val="C00000"/>
                </a:solidFill>
              </a:rPr>
              <a:t>hardly ever or rarely</a:t>
            </a:r>
          </a:p>
          <a:p>
            <a:pPr marL="342900" indent="-342900">
              <a:buAutoNum type="arabicPlain"/>
            </a:pPr>
            <a:r>
              <a:rPr lang="en-US" dirty="0">
                <a:solidFill>
                  <a:srgbClr val="C00000"/>
                </a:solidFill>
              </a:rPr>
              <a:t>some of the time</a:t>
            </a:r>
          </a:p>
          <a:p>
            <a:pPr marL="342900" indent="-342900">
              <a:buAutoNum type="arabicPlain"/>
            </a:pPr>
            <a:r>
              <a:rPr lang="en-US" dirty="0">
                <a:solidFill>
                  <a:srgbClr val="C00000"/>
                </a:solidFill>
              </a:rPr>
              <a:t>often</a:t>
            </a:r>
          </a:p>
          <a:p>
            <a:pPr marL="342900" indent="-342900">
              <a:buAutoNum type="arabicPlain"/>
            </a:pPr>
            <a:r>
              <a:rPr lang="en-US" dirty="0">
                <a:solidFill>
                  <a:srgbClr val="C00000"/>
                </a:solidFill>
              </a:rPr>
              <a:t>if volunteered – no family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424560" y="4616123"/>
            <a:ext cx="1751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W1: FAMOPEN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4590" y="4800789"/>
            <a:ext cx="1694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W2: FAMOPEN2</a:t>
            </a:r>
          </a:p>
        </p:txBody>
      </p:sp>
      <p:sp>
        <p:nvSpPr>
          <p:cNvPr id="14" name="TextBox 13"/>
          <p:cNvSpPr txBox="1"/>
          <p:nvPr/>
        </p:nvSpPr>
        <p:spPr>
          <a:xfrm flipH="1">
            <a:off x="8192378" y="4803635"/>
            <a:ext cx="17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W3: FAMOPEN2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905625" y="5374861"/>
            <a:ext cx="483818" cy="3701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cxnSpLocks/>
          </p:cNvCxnSpPr>
          <p:nvPr/>
        </p:nvCxnSpPr>
        <p:spPr>
          <a:xfrm flipH="1">
            <a:off x="8616569" y="5227342"/>
            <a:ext cx="472364" cy="5166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954495" y="5859771"/>
            <a:ext cx="26775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Are directly comparable</a:t>
            </a:r>
          </a:p>
        </p:txBody>
      </p:sp>
      <p:cxnSp>
        <p:nvCxnSpPr>
          <p:cNvPr id="26" name="Straight Arrow Connector 25"/>
          <p:cNvCxnSpPr>
            <a:cxnSpLocks/>
          </p:cNvCxnSpPr>
          <p:nvPr/>
        </p:nvCxnSpPr>
        <p:spPr>
          <a:xfrm flipH="1">
            <a:off x="5142413" y="5111652"/>
            <a:ext cx="719253" cy="4955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965673" y="5158886"/>
            <a:ext cx="781035" cy="4010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094914" y="5617302"/>
            <a:ext cx="30884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 harmonization needed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BACD891-2D70-40AA-9187-49D7C9F80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7142" y="79565"/>
            <a:ext cx="308108" cy="669887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5679EEF-FFB5-49E6-B55D-84B17B9A4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3" y="159130"/>
            <a:ext cx="308108" cy="669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283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03379" y="865830"/>
            <a:ext cx="8229600" cy="5082094"/>
          </a:xfrm>
        </p:spPr>
        <p:txBody>
          <a:bodyPr/>
          <a:lstStyle/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	</a:t>
            </a:r>
            <a:r>
              <a:rPr lang="en-US" sz="3200" dirty="0"/>
              <a:t>DDI-L crosswalk: a cascading structure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51D98-F321-6243-AF19-D902954295F2}" type="datetime1">
              <a:rPr lang="en-US" smtClean="0"/>
              <a:t>3/23/2022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8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81200" y="189768"/>
            <a:ext cx="8229600" cy="671807"/>
          </a:xfrm>
        </p:spPr>
        <p:txBody>
          <a:bodyPr>
            <a:noAutofit/>
          </a:bodyPr>
          <a:lstStyle/>
          <a:p>
            <a:r>
              <a:rPr lang="en-US" b="1" dirty="0"/>
              <a:t>DDI-Lifecycle for longitudinal data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563735"/>
              </p:ext>
            </p:extLst>
          </p:nvPr>
        </p:nvGraphicFramePr>
        <p:xfrm>
          <a:off x="2209800" y="2480440"/>
          <a:ext cx="7557942" cy="2753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9657">
                  <a:extLst>
                    <a:ext uri="{9D8B030D-6E8A-4147-A177-3AD203B41FA5}">
                      <a16:colId xmlns:a16="http://schemas.microsoft.com/office/drawing/2014/main" val="2442650173"/>
                    </a:ext>
                  </a:extLst>
                </a:gridCol>
                <a:gridCol w="1259657">
                  <a:extLst>
                    <a:ext uri="{9D8B030D-6E8A-4147-A177-3AD203B41FA5}">
                      <a16:colId xmlns:a16="http://schemas.microsoft.com/office/drawing/2014/main" val="2036503200"/>
                    </a:ext>
                  </a:extLst>
                </a:gridCol>
                <a:gridCol w="1289768">
                  <a:extLst>
                    <a:ext uri="{9D8B030D-6E8A-4147-A177-3AD203B41FA5}">
                      <a16:colId xmlns:a16="http://schemas.microsoft.com/office/drawing/2014/main" val="2301033604"/>
                    </a:ext>
                  </a:extLst>
                </a:gridCol>
                <a:gridCol w="1229546">
                  <a:extLst>
                    <a:ext uri="{9D8B030D-6E8A-4147-A177-3AD203B41FA5}">
                      <a16:colId xmlns:a16="http://schemas.microsoft.com/office/drawing/2014/main" val="1192105549"/>
                    </a:ext>
                  </a:extLst>
                </a:gridCol>
                <a:gridCol w="1259657">
                  <a:extLst>
                    <a:ext uri="{9D8B030D-6E8A-4147-A177-3AD203B41FA5}">
                      <a16:colId xmlns:a16="http://schemas.microsoft.com/office/drawing/2014/main" val="1555009617"/>
                    </a:ext>
                  </a:extLst>
                </a:gridCol>
                <a:gridCol w="1259657">
                  <a:extLst>
                    <a:ext uri="{9D8B030D-6E8A-4147-A177-3AD203B41FA5}">
                      <a16:colId xmlns:a16="http://schemas.microsoft.com/office/drawing/2014/main" val="3353329355"/>
                    </a:ext>
                  </a:extLst>
                </a:gridCol>
              </a:tblGrid>
              <a:tr h="842311">
                <a:tc>
                  <a:txBody>
                    <a:bodyPr/>
                    <a:lstStyle/>
                    <a:p>
                      <a:r>
                        <a:rPr lang="en-US" sz="1400" dirty="0"/>
                        <a:t>Conceptual Var.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Conceptual 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Represented 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Instance Variable</a:t>
                      </a:r>
                      <a:r>
                        <a:rPr lang="en-US" sz="1400" baseline="0" dirty="0"/>
                        <a:t> W1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Instance Variable</a:t>
                      </a:r>
                      <a:r>
                        <a:rPr lang="en-US" sz="1400" baseline="0" dirty="0"/>
                        <a:t> W2</a:t>
                      </a:r>
                      <a:endParaRPr lang="en-US" sz="1400" dirty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Instance Variable</a:t>
                      </a:r>
                      <a:r>
                        <a:rPr lang="en-US" sz="1400" baseline="0" dirty="0"/>
                        <a:t> W3</a:t>
                      </a:r>
                      <a:endParaRPr lang="en-US" sz="1400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620897"/>
                  </a:ext>
                </a:extLst>
              </a:tr>
              <a:tr h="680329">
                <a:tc>
                  <a:txBody>
                    <a:bodyPr/>
                    <a:lstStyle/>
                    <a:p>
                      <a:r>
                        <a:rPr lang="en-US" sz="1200" b="1" dirty="0"/>
                        <a:t>Support</a:t>
                      </a:r>
                      <a:r>
                        <a:rPr lang="en-US" sz="1200" b="1" baseline="0" dirty="0"/>
                        <a:t> from Family and Friends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C_FAMOPEN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532411"/>
                  </a:ext>
                </a:extLst>
              </a:tr>
              <a:tr h="6155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R_FAMOPEN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FAMOPEN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330709"/>
                  </a:ext>
                </a:extLst>
              </a:tr>
              <a:tr h="6155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R_FAMOPEN2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FAMOPEN2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FAMOPEN2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968299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F05AE484-3A4B-450C-B2F6-51A6A7718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3" y="159130"/>
            <a:ext cx="308108" cy="66988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3465B7-9732-45F5-8EA1-373366582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00" y="79565"/>
            <a:ext cx="308108" cy="669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650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9FED4-DABD-4F0A-9081-A17ABCD6C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063"/>
            <a:ext cx="10515600" cy="1325563"/>
          </a:xfrm>
        </p:spPr>
        <p:txBody>
          <a:bodyPr/>
          <a:lstStyle/>
          <a:p>
            <a:r>
              <a:rPr lang="en-US" b="1" dirty="0">
                <a:latin typeface="+mn-lt"/>
              </a:rPr>
              <a:t>	     DDI Deep Dive – DDI-Lifecycle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				   </a:t>
            </a:r>
            <a:r>
              <a:rPr lang="en-US" dirty="0">
                <a:latin typeface="+mn-lt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85606-2A31-423C-BA06-F0CF58129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5022" y="1555531"/>
            <a:ext cx="9106320" cy="484526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DDI-Lifecycle: a product of the DDI Alliance</a:t>
            </a:r>
          </a:p>
          <a:p>
            <a:pPr lvl="1"/>
            <a:r>
              <a:rPr lang="en-US" dirty="0"/>
              <a:t>New features, new functionality</a:t>
            </a:r>
          </a:p>
          <a:p>
            <a:r>
              <a:rPr lang="en-US" dirty="0"/>
              <a:t>Modular design</a:t>
            </a:r>
          </a:p>
          <a:p>
            <a:pPr lvl="1"/>
            <a:r>
              <a:rPr lang="en-US" dirty="0"/>
              <a:t>Modules and schemes</a:t>
            </a:r>
          </a:p>
          <a:p>
            <a:pPr lvl="1"/>
            <a:r>
              <a:rPr lang="en-US" dirty="0"/>
              <a:t>The variable “explosion”</a:t>
            </a:r>
          </a:p>
          <a:p>
            <a:r>
              <a:rPr lang="en-US" dirty="0"/>
              <a:t>The variable cascade</a:t>
            </a:r>
          </a:p>
          <a:p>
            <a:pPr lvl="1"/>
            <a:r>
              <a:rPr lang="en-US" dirty="0"/>
              <a:t>Variable comparison across datasets</a:t>
            </a:r>
          </a:p>
          <a:p>
            <a:r>
              <a:rPr lang="en-US" dirty="0"/>
              <a:t>DDI-Lifecycle tools </a:t>
            </a:r>
          </a:p>
          <a:p>
            <a:pPr lvl="1"/>
            <a:r>
              <a:rPr lang="en-US" dirty="0"/>
              <a:t>The </a:t>
            </a:r>
            <a:r>
              <a:rPr lang="en-US" dirty="0" err="1"/>
              <a:t>Colectica</a:t>
            </a:r>
            <a:r>
              <a:rPr lang="en-US" dirty="0"/>
              <a:t> suite</a:t>
            </a:r>
          </a:p>
          <a:p>
            <a:r>
              <a:rPr lang="en-US" dirty="0"/>
              <a:t>DDI-Lifecycle projects at ICPSR</a:t>
            </a:r>
          </a:p>
          <a:p>
            <a:pPr lvl="1"/>
            <a:r>
              <a:rPr lang="en-US" dirty="0"/>
              <a:t>Cross-wave comparison – the NSHAP* longitudinal series</a:t>
            </a:r>
          </a:p>
          <a:p>
            <a:pPr lvl="1"/>
            <a:r>
              <a:rPr lang="en-US" dirty="0"/>
              <a:t>Cross-series comparison – the NSHAP-NHATS* concordance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1700" dirty="0"/>
              <a:t>*NSHAP – The National Social Life, Health and Aging Project</a:t>
            </a:r>
          </a:p>
          <a:p>
            <a:pPr marL="0" indent="0">
              <a:buNone/>
            </a:pPr>
            <a:r>
              <a:rPr lang="en-US" sz="1700" dirty="0"/>
              <a:t>*NHATS – The National Health  and Aging Trends Study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BD7C0E-A37A-4DCC-9CFA-A4BE672DC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485" y="54063"/>
            <a:ext cx="309623" cy="67318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C1C127-FF87-4C74-880A-9CC06F0E4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550" y="54063"/>
            <a:ext cx="309623" cy="673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94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EF91C-D022-4385-898C-2925B9793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218627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+mn-lt"/>
              </a:rPr>
              <a:t>	</a:t>
            </a:r>
            <a:r>
              <a:rPr lang="en-US" sz="4200" b="1" dirty="0"/>
              <a:t>DDI-Lifecycle – A product of the DDI Alliance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2CD10-A8FE-450C-9452-1AE797B5A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39" y="1644061"/>
            <a:ext cx="9748007" cy="4884737"/>
          </a:xfrm>
        </p:spPr>
        <p:txBody>
          <a:bodyPr>
            <a:normAutofit fontScale="85000" lnSpcReduction="20000"/>
          </a:bodyPr>
          <a:lstStyle/>
          <a:p>
            <a:r>
              <a:rPr lang="en-US" sz="3000" dirty="0"/>
              <a:t>The Data Documentation Initiative (DDI) - a metadata standard for documenting data from the social, economic, and behavioral sciences</a:t>
            </a:r>
          </a:p>
          <a:p>
            <a:pPr lvl="1"/>
            <a:r>
              <a:rPr lang="en-US" sz="3000" dirty="0"/>
              <a:t>Expressed in XML (</a:t>
            </a:r>
            <a:r>
              <a:rPr lang="en-US" sz="3000" dirty="0" err="1"/>
              <a:t>eXtensible</a:t>
            </a:r>
            <a:r>
              <a:rPr lang="en-US" sz="3000" dirty="0"/>
              <a:t> Markup Language)</a:t>
            </a:r>
          </a:p>
          <a:p>
            <a:pPr lvl="1"/>
            <a:r>
              <a:rPr lang="en-US" sz="3000" dirty="0"/>
              <a:t>Two development lines:</a:t>
            </a:r>
          </a:p>
          <a:p>
            <a:pPr lvl="2"/>
            <a:r>
              <a:rPr lang="en-US" sz="3000" dirty="0"/>
              <a:t>DDI-Codebook (DDI-C) – V 1.0 to V 2.5, V 2.6 in development</a:t>
            </a:r>
          </a:p>
          <a:p>
            <a:pPr lvl="2"/>
            <a:r>
              <a:rPr lang="en-US" sz="3000" dirty="0"/>
              <a:t>DDI-Lifecycle (DDI-L) – V 3.0 to V 3.3</a:t>
            </a:r>
          </a:p>
          <a:p>
            <a:r>
              <a:rPr lang="en-US" sz="3000" dirty="0"/>
              <a:t>Both DDI products can be used successfully, for different purposes</a:t>
            </a:r>
          </a:p>
          <a:p>
            <a:pPr lvl="1"/>
            <a:r>
              <a:rPr lang="en-US" sz="3000" dirty="0"/>
              <a:t>DDI-Codebook  </a:t>
            </a:r>
          </a:p>
          <a:p>
            <a:pPr lvl="2"/>
            <a:r>
              <a:rPr lang="en-US" sz="3000" dirty="0"/>
              <a:t>Study descriptions</a:t>
            </a:r>
          </a:p>
          <a:p>
            <a:pPr lvl="2"/>
            <a:r>
              <a:rPr lang="en-US" sz="3000" dirty="0"/>
              <a:t>Individual, stand-alone studies/datasets</a:t>
            </a:r>
          </a:p>
          <a:p>
            <a:pPr lvl="1"/>
            <a:r>
              <a:rPr lang="en-US" sz="3000" dirty="0"/>
              <a:t>DDI-Lifecyle</a:t>
            </a:r>
          </a:p>
          <a:p>
            <a:pPr lvl="2"/>
            <a:r>
              <a:rPr lang="en-US" sz="3000" dirty="0"/>
              <a:t>In-depth documentation of longitudinal/time-series data</a:t>
            </a:r>
          </a:p>
          <a:p>
            <a:pPr lvl="2"/>
            <a:r>
              <a:rPr lang="en-US" sz="3000" dirty="0"/>
              <a:t>Variable comparison across datasets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D74E51-CCD2-4E6E-8721-EACB5545D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46" y="218627"/>
            <a:ext cx="295316" cy="64207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3EE460-41AC-4275-9EB4-2E7E8B47B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5609" y="302709"/>
            <a:ext cx="295316" cy="642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081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510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+mn-lt"/>
              </a:rPr>
              <a:t>		</a:t>
            </a:r>
            <a:r>
              <a:rPr lang="en-US" b="1" dirty="0"/>
              <a:t>DDI-Lifecycle: Advantages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7823" y="2093912"/>
            <a:ext cx="9610725" cy="4764088"/>
          </a:xfrm>
        </p:spPr>
        <p:txBody>
          <a:bodyPr>
            <a:normAutofit/>
          </a:bodyPr>
          <a:lstStyle/>
          <a:p>
            <a:pPr lvl="1"/>
            <a:r>
              <a:rPr lang="en-US" sz="3200" dirty="0"/>
              <a:t>Supports the </a:t>
            </a:r>
            <a:r>
              <a:rPr lang="en-US" sz="3200" i="1" dirty="0"/>
              <a:t>reuse</a:t>
            </a:r>
            <a:r>
              <a:rPr lang="en-US" sz="3200" dirty="0"/>
              <a:t> of information</a:t>
            </a:r>
          </a:p>
          <a:p>
            <a:pPr marL="457200" lvl="1" indent="0">
              <a:buNone/>
            </a:pPr>
            <a:endParaRPr lang="en-US" sz="800" dirty="0"/>
          </a:p>
          <a:p>
            <a:pPr lvl="1"/>
            <a:r>
              <a:rPr lang="en-US" sz="3200" dirty="0"/>
              <a:t>Supports the creation of metadata registries (e.g., concept/question/variable banks)</a:t>
            </a:r>
          </a:p>
          <a:p>
            <a:pPr marL="457200" lvl="1" indent="0">
              <a:buNone/>
            </a:pPr>
            <a:endParaRPr lang="en-US" sz="800" dirty="0"/>
          </a:p>
          <a:p>
            <a:pPr lvl="1"/>
            <a:r>
              <a:rPr lang="en-US" sz="3200" dirty="0"/>
              <a:t>Allows flexibility in organizing information</a:t>
            </a:r>
          </a:p>
          <a:p>
            <a:pPr marL="457200" lvl="1" indent="0">
              <a:buNone/>
            </a:pPr>
            <a:endParaRPr lang="en-US" sz="800" dirty="0"/>
          </a:p>
          <a:p>
            <a:pPr lvl="1"/>
            <a:r>
              <a:rPr lang="en-US" sz="3200" dirty="0"/>
              <a:t>Supports </a:t>
            </a:r>
            <a:r>
              <a:rPr lang="en-US" sz="3200" i="1" dirty="0"/>
              <a:t>grouping </a:t>
            </a:r>
            <a:r>
              <a:rPr lang="en-US" sz="3200" dirty="0"/>
              <a:t>related studies and </a:t>
            </a:r>
            <a:r>
              <a:rPr lang="en-US" sz="3200" i="1" dirty="0"/>
              <a:t>comparing</a:t>
            </a:r>
            <a:r>
              <a:rPr lang="en-US" sz="3200" dirty="0"/>
              <a:t> variables across datasets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B83D6A-E743-40DB-AD47-82418DE89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72" y="165100"/>
            <a:ext cx="301595" cy="65572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36A449-AF85-4BCF-8916-253291761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6105" y="165100"/>
            <a:ext cx="301595" cy="655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531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684" y="365125"/>
            <a:ext cx="9894116" cy="907621"/>
          </a:xfrm>
        </p:spPr>
        <p:txBody>
          <a:bodyPr>
            <a:normAutofit/>
          </a:bodyPr>
          <a:lstStyle/>
          <a:p>
            <a:r>
              <a:rPr lang="en-US" dirty="0"/>
              <a:t>	  </a:t>
            </a:r>
            <a:r>
              <a:rPr lang="en-US" b="1" dirty="0"/>
              <a:t>DDI-Lifecycle – Modular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3516" y="1828800"/>
            <a:ext cx="8917497" cy="4348163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DDI-C is conceived as a single file, with a sequential structure.</a:t>
            </a:r>
          </a:p>
          <a:p>
            <a:pPr lvl="1"/>
            <a:r>
              <a:rPr lang="en-US" sz="2800" dirty="0"/>
              <a:t>Single instance includes study-level metadata, file descriptions, individual variable descriptions and related resources</a:t>
            </a:r>
          </a:p>
          <a:p>
            <a:r>
              <a:rPr lang="en-US" sz="3200" dirty="0"/>
              <a:t>DDI-L has a modular architecture, mirroring a database structure and type of relationships</a:t>
            </a:r>
          </a:p>
          <a:p>
            <a:pPr lvl="1"/>
            <a:r>
              <a:rPr lang="en-US" sz="2800" dirty="0"/>
              <a:t>Items of the same “type” are bundled together and their relationships are realized through cross-referencing.</a:t>
            </a:r>
          </a:p>
          <a:p>
            <a:pPr lvl="1"/>
            <a:r>
              <a:rPr lang="en-US" sz="2800" dirty="0"/>
              <a:t>This type of structure supports the </a:t>
            </a:r>
            <a:r>
              <a:rPr lang="en-US" sz="2800" i="1" dirty="0"/>
              <a:t>reuse of information - </a:t>
            </a:r>
            <a:r>
              <a:rPr lang="en-US" sz="2800" dirty="0"/>
              <a:t>a valuable new feature of DDI-L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AFD3A4-F893-43F9-85C5-D93E4679B1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21" y="14205"/>
            <a:ext cx="314120" cy="68295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0E8BA6-2BAB-49D4-8C4D-F2DB67B4D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4653" y="72849"/>
            <a:ext cx="308726" cy="6712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49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DE701-13E4-41A1-8E98-F38F015CB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</a:t>
            </a:r>
            <a:r>
              <a:rPr lang="en-US" sz="4000" b="1" dirty="0">
                <a:latin typeface="+mn-lt"/>
              </a:rPr>
              <a:t>DDI-Lifecycle - Modular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2ABAA-56F9-4F49-82FB-D334197D9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5375" y="1690687"/>
            <a:ext cx="9591676" cy="4548187"/>
          </a:xfrm>
        </p:spPr>
        <p:txBody>
          <a:bodyPr/>
          <a:lstStyle/>
          <a:p>
            <a:pPr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Building blocks of the modular structure</a:t>
            </a:r>
          </a:p>
          <a:p>
            <a:pPr lvl="1">
              <a:defRPr/>
            </a:pPr>
            <a:r>
              <a:rPr lang="en-US" sz="3000" dirty="0">
                <a:solidFill>
                  <a:prstClr val="black"/>
                </a:solidFill>
                <a:latin typeface="Calibri" panose="020F0502020204030204"/>
              </a:rPr>
              <a:t>Modules</a:t>
            </a:r>
          </a:p>
          <a:p>
            <a:pPr lvl="1"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Schemes</a:t>
            </a:r>
          </a:p>
          <a:p>
            <a:pPr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Modules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Document different aspects, or stages in the life cycle of a study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live independently (they have their own schemas) or they may be connected to one another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Modeled as a multi-branched hierarchy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76C3F3-EBC0-4BCB-A192-14ADB517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788" y="365125"/>
            <a:ext cx="299676" cy="65155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2ED182-17D0-4494-9E09-1E26519B7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4137" y="218626"/>
            <a:ext cx="299676" cy="651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69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019" y="0"/>
            <a:ext cx="10515600" cy="1255182"/>
          </a:xfrm>
        </p:spPr>
        <p:txBody>
          <a:bodyPr>
            <a:normAutofit/>
          </a:bodyPr>
          <a:lstStyle/>
          <a:p>
            <a:r>
              <a:rPr lang="en-US" sz="3600" b="1" dirty="0"/>
              <a:t>			</a:t>
            </a:r>
            <a:r>
              <a:rPr lang="en-US" sz="4000" b="1" dirty="0">
                <a:latin typeface="+mn-lt"/>
              </a:rPr>
              <a:t>DDI-L modular design</a:t>
            </a:r>
            <a:br>
              <a:rPr lang="en-US" sz="4000" b="1" dirty="0">
                <a:latin typeface="+mn-lt"/>
              </a:rPr>
            </a:br>
            <a:r>
              <a:rPr lang="en-US" sz="4000" b="1" dirty="0">
                <a:latin typeface="+mn-lt"/>
              </a:rPr>
              <a:t>				   Modules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8921"/>
            <a:ext cx="10515600" cy="516235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3780986" y="1500124"/>
            <a:ext cx="3733800" cy="6858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/>
              <a:t>DDI Instance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7643594" y="2705754"/>
            <a:ext cx="2286000" cy="6858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/>
              <a:t>Resource Package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5367119" y="2718311"/>
            <a:ext cx="2209800" cy="6858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/>
              <a:t>Group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1918632" y="2752922"/>
            <a:ext cx="2971800" cy="6096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/>
              <a:t>Study Unit</a:t>
            </a: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6562288" y="4022258"/>
            <a:ext cx="1143000" cy="7620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/>
              <a:t>Subgroup</a:t>
            </a:r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auto">
          <a:xfrm>
            <a:off x="8008842" y="4208457"/>
            <a:ext cx="914400" cy="7620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/>
              <a:t>Study</a:t>
            </a:r>
          </a:p>
          <a:p>
            <a:pPr algn="ctr" eaLnBrk="1" hangingPunct="1"/>
            <a:r>
              <a:rPr lang="en-US" altLang="en-US" dirty="0"/>
              <a:t>Unit</a:t>
            </a:r>
          </a:p>
        </p:txBody>
      </p:sp>
      <p:sp>
        <p:nvSpPr>
          <p:cNvPr id="10" name="AutoShape 10"/>
          <p:cNvSpPr>
            <a:spLocks noChangeArrowheads="1"/>
          </p:cNvSpPr>
          <p:nvPr/>
        </p:nvSpPr>
        <p:spPr bwMode="auto">
          <a:xfrm>
            <a:off x="1176119" y="4067372"/>
            <a:ext cx="1447800" cy="7620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/>
              <a:t>Conceptual</a:t>
            </a:r>
          </a:p>
          <a:p>
            <a:pPr algn="ctr" eaLnBrk="1" hangingPunct="1"/>
            <a:r>
              <a:rPr lang="en-US" altLang="en-US" dirty="0"/>
              <a:t>Components</a:t>
            </a:r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2645459" y="4070008"/>
            <a:ext cx="1295400" cy="7620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/>
              <a:t>Data</a:t>
            </a:r>
          </a:p>
          <a:p>
            <a:pPr algn="ctr" eaLnBrk="1" hangingPunct="1"/>
            <a:r>
              <a:rPr lang="en-US" altLang="en-US" dirty="0"/>
              <a:t>Collection</a:t>
            </a:r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3993029" y="4059708"/>
            <a:ext cx="990600" cy="7620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/>
              <a:t>Archive</a:t>
            </a:r>
          </a:p>
        </p:txBody>
      </p:sp>
      <p:sp>
        <p:nvSpPr>
          <p:cNvPr id="13" name="AutoShape 13"/>
          <p:cNvSpPr>
            <a:spLocks noChangeArrowheads="1"/>
          </p:cNvSpPr>
          <p:nvPr/>
        </p:nvSpPr>
        <p:spPr bwMode="auto">
          <a:xfrm>
            <a:off x="3823633" y="5275966"/>
            <a:ext cx="1447800" cy="6096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/>
              <a:t>Organizations</a:t>
            </a:r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auto">
          <a:xfrm>
            <a:off x="6009838" y="5255128"/>
            <a:ext cx="914400" cy="6096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/>
              <a:t>Study</a:t>
            </a:r>
          </a:p>
          <a:p>
            <a:pPr algn="ctr" eaLnBrk="1" hangingPunct="1"/>
            <a:r>
              <a:rPr lang="en-US" altLang="en-US" dirty="0"/>
              <a:t>Unit</a:t>
            </a:r>
          </a:p>
        </p:txBody>
      </p:sp>
      <p:sp>
        <p:nvSpPr>
          <p:cNvPr id="15" name="AutoShape 15"/>
          <p:cNvSpPr>
            <a:spLocks noChangeArrowheads="1"/>
          </p:cNvSpPr>
          <p:nvPr/>
        </p:nvSpPr>
        <p:spPr bwMode="auto">
          <a:xfrm>
            <a:off x="7231091" y="5226412"/>
            <a:ext cx="1143000" cy="6096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/>
              <a:t>Subgroup</a:t>
            </a:r>
          </a:p>
        </p:txBody>
      </p:sp>
      <p:sp>
        <p:nvSpPr>
          <p:cNvPr id="16" name="AutoShape 16"/>
          <p:cNvSpPr>
            <a:spLocks noChangeArrowheads="1"/>
          </p:cNvSpPr>
          <p:nvPr/>
        </p:nvSpPr>
        <p:spPr bwMode="auto">
          <a:xfrm>
            <a:off x="9148917" y="4168235"/>
            <a:ext cx="1219200" cy="7620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(Sub)group</a:t>
            </a:r>
          </a:p>
        </p:txBody>
      </p:sp>
      <p:sp>
        <p:nvSpPr>
          <p:cNvPr id="17" name="AutoShape 17"/>
          <p:cNvSpPr>
            <a:spLocks noChangeArrowheads="1"/>
          </p:cNvSpPr>
          <p:nvPr/>
        </p:nvSpPr>
        <p:spPr bwMode="auto">
          <a:xfrm>
            <a:off x="5439583" y="4055720"/>
            <a:ext cx="990600" cy="7620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/>
              <a:t>Study</a:t>
            </a:r>
          </a:p>
          <a:p>
            <a:pPr algn="ctr" eaLnBrk="1" hangingPunct="1"/>
            <a:r>
              <a:rPr lang="en-US" altLang="en-US" dirty="0"/>
              <a:t>Unit</a:t>
            </a:r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H="1">
            <a:off x="3866712" y="2250669"/>
            <a:ext cx="504825" cy="3330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>
            <a:off x="5843587" y="2255564"/>
            <a:ext cx="504825" cy="3732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6700619" y="2210454"/>
            <a:ext cx="1104900" cy="3681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 flipH="1">
            <a:off x="2014319" y="3548063"/>
            <a:ext cx="762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3195419" y="3548063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>
            <a:off x="3533338" y="3560420"/>
            <a:ext cx="838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>
            <a:off x="4547533" y="4821707"/>
            <a:ext cx="17030" cy="3999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 flipH="1">
            <a:off x="5890558" y="35106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26"/>
          <p:cNvSpPr>
            <a:spLocks noChangeShapeType="1"/>
          </p:cNvSpPr>
          <p:nvPr/>
        </p:nvSpPr>
        <p:spPr bwMode="auto">
          <a:xfrm>
            <a:off x="6862107" y="3513093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6562287" y="4821708"/>
            <a:ext cx="231055" cy="3999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>
            <a:off x="7417046" y="4823524"/>
            <a:ext cx="195481" cy="38370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29"/>
          <p:cNvSpPr>
            <a:spLocks noChangeShapeType="1"/>
          </p:cNvSpPr>
          <p:nvPr/>
        </p:nvSpPr>
        <p:spPr bwMode="auto">
          <a:xfrm flipH="1">
            <a:off x="8386108" y="3647509"/>
            <a:ext cx="252629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>
            <a:off x="9283947" y="3651341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CD2092AD-ADA1-454B-A208-6115C7C6E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3317" y="218627"/>
            <a:ext cx="295316" cy="642074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D7AEC92-FAF6-49D2-A54C-B0F5A33EB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38" y="152149"/>
            <a:ext cx="295316" cy="642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349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E3857-D0DD-4D4C-9190-4E1D89049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/>
              <a:t>			</a:t>
            </a:r>
            <a:r>
              <a:rPr lang="en-US" sz="4400" b="1" dirty="0">
                <a:latin typeface="+mn-lt"/>
              </a:rPr>
              <a:t>DDI-L modular design</a:t>
            </a:r>
            <a:br>
              <a:rPr lang="en-US" sz="4400" b="1" dirty="0">
                <a:latin typeface="+mn-lt"/>
              </a:rPr>
            </a:br>
            <a:r>
              <a:rPr lang="en-US" sz="4400" b="1" dirty="0">
                <a:latin typeface="+mn-lt"/>
              </a:rPr>
              <a:t>				  Schemes</a:t>
            </a:r>
            <a:br>
              <a:rPr lang="en-US" sz="4400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73A39-4FA2-4117-825E-E69A465EC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812" y="1855787"/>
            <a:ext cx="9858375" cy="4351338"/>
          </a:xfrm>
        </p:spPr>
        <p:txBody>
          <a:bodyPr/>
          <a:lstStyle/>
          <a:p>
            <a:r>
              <a:rPr lang="en-US" sz="3600" dirty="0"/>
              <a:t>Schemes</a:t>
            </a:r>
          </a:p>
          <a:p>
            <a:pPr lvl="1"/>
            <a:r>
              <a:rPr lang="en-US" sz="3200" dirty="0"/>
              <a:t>Collections of sibling “objects”, including the traditional components of a variable description: variable names and labels, questions, concepts, universes, values, value labels…</a:t>
            </a:r>
          </a:p>
          <a:p>
            <a:pPr lvl="1"/>
            <a:r>
              <a:rPr lang="en-US" sz="3200" dirty="0"/>
              <a:t>Can live semi-independently (need a higher level wrapper) or in-line within modules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51A388-EAAC-4ED2-B117-FBB467AEE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37" y="365125"/>
            <a:ext cx="295316" cy="64207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4BEDBB-8051-42BD-A127-3D6FE054D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5304" y="365125"/>
            <a:ext cx="295316" cy="642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747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598" y="34925"/>
            <a:ext cx="10897092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4000" b="1" dirty="0"/>
              <a:t>			</a:t>
            </a:r>
            <a:r>
              <a:rPr lang="en-US" sz="4000" b="1" dirty="0">
                <a:latin typeface="+mn-lt"/>
              </a:rPr>
              <a:t>DDI-L modular design</a:t>
            </a:r>
            <a:br>
              <a:rPr lang="en-US" sz="4000" b="1" dirty="0">
                <a:latin typeface="+mn-lt"/>
              </a:rPr>
            </a:br>
            <a:r>
              <a:rPr lang="en-US" sz="4000" b="1" dirty="0">
                <a:latin typeface="+mn-lt"/>
              </a:rPr>
              <a:t>				  Schemes</a:t>
            </a:r>
            <a:endParaRPr lang="en-US" sz="4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3574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Schemes (within modules):</a:t>
            </a:r>
          </a:p>
        </p:txBody>
      </p:sp>
      <p:sp>
        <p:nvSpPr>
          <p:cNvPr id="23" name="AutoShape 4"/>
          <p:cNvSpPr>
            <a:spLocks noChangeArrowheads="1"/>
          </p:cNvSpPr>
          <p:nvPr/>
        </p:nvSpPr>
        <p:spPr bwMode="auto">
          <a:xfrm>
            <a:off x="4357678" y="3191988"/>
            <a:ext cx="2819400" cy="7620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/>
              <a:t>Logical </a:t>
            </a:r>
          </a:p>
          <a:p>
            <a:pPr algn="ctr" eaLnBrk="1" hangingPunct="1"/>
            <a:r>
              <a:rPr lang="en-US" altLang="en-US" dirty="0"/>
              <a:t>Product</a:t>
            </a:r>
          </a:p>
        </p:txBody>
      </p:sp>
      <p:sp>
        <p:nvSpPr>
          <p:cNvPr id="24" name="AutoShape 5"/>
          <p:cNvSpPr>
            <a:spLocks noChangeArrowheads="1"/>
          </p:cNvSpPr>
          <p:nvPr/>
        </p:nvSpPr>
        <p:spPr bwMode="auto">
          <a:xfrm>
            <a:off x="4542336" y="4675115"/>
            <a:ext cx="2438400" cy="609600"/>
          </a:xfrm>
          <a:prstGeom prst="foldedCorner">
            <a:avLst>
              <a:gd name="adj" fmla="val 12500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/>
              <a:t>Category Scheme</a:t>
            </a:r>
          </a:p>
          <a:p>
            <a:pPr algn="ctr" eaLnBrk="1" hangingPunct="1"/>
            <a:r>
              <a:rPr lang="en-US" altLang="en-US" sz="1600" i="1" dirty="0"/>
              <a:t>(Value Labels)</a:t>
            </a:r>
          </a:p>
        </p:txBody>
      </p:sp>
      <p:sp>
        <p:nvSpPr>
          <p:cNvPr id="25" name="AutoShape 6"/>
          <p:cNvSpPr>
            <a:spLocks noChangeArrowheads="1"/>
          </p:cNvSpPr>
          <p:nvPr/>
        </p:nvSpPr>
        <p:spPr bwMode="auto">
          <a:xfrm>
            <a:off x="7931599" y="4558155"/>
            <a:ext cx="2895600" cy="707158"/>
          </a:xfrm>
          <a:prstGeom prst="foldedCorner">
            <a:avLst>
              <a:gd name="adj" fmla="val 12500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/>
              <a:t>Code List Scheme</a:t>
            </a:r>
          </a:p>
          <a:p>
            <a:pPr algn="ctr" eaLnBrk="1" hangingPunct="1"/>
            <a:r>
              <a:rPr lang="en-US" altLang="en-US" sz="1600" i="1" dirty="0"/>
              <a:t>(Codes/Values)</a:t>
            </a:r>
          </a:p>
        </p:txBody>
      </p:sp>
      <p:sp>
        <p:nvSpPr>
          <p:cNvPr id="26" name="AutoShape 7"/>
          <p:cNvSpPr>
            <a:spLocks noChangeArrowheads="1"/>
          </p:cNvSpPr>
          <p:nvPr/>
        </p:nvSpPr>
        <p:spPr bwMode="auto">
          <a:xfrm>
            <a:off x="487711" y="4514134"/>
            <a:ext cx="2806961" cy="751179"/>
          </a:xfrm>
          <a:prstGeom prst="foldedCorner">
            <a:avLst>
              <a:gd name="adj" fmla="val 12500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/>
              <a:t>Variable Scheme</a:t>
            </a:r>
          </a:p>
          <a:p>
            <a:pPr algn="ctr" eaLnBrk="1" hangingPunct="1"/>
            <a:r>
              <a:rPr lang="en-US" altLang="en-US" sz="1600" i="1" dirty="0"/>
              <a:t>(Variable names and labels)</a:t>
            </a:r>
          </a:p>
        </p:txBody>
      </p:sp>
      <p:sp>
        <p:nvSpPr>
          <p:cNvPr id="33" name="Line 14"/>
          <p:cNvSpPr>
            <a:spLocks noChangeShapeType="1"/>
          </p:cNvSpPr>
          <p:nvPr/>
        </p:nvSpPr>
        <p:spPr bwMode="auto">
          <a:xfrm flipH="1">
            <a:off x="2075591" y="3986334"/>
            <a:ext cx="2344005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5"/>
          <p:cNvSpPr>
            <a:spLocks noChangeShapeType="1"/>
          </p:cNvSpPr>
          <p:nvPr/>
        </p:nvSpPr>
        <p:spPr bwMode="auto">
          <a:xfrm>
            <a:off x="7271739" y="3926526"/>
            <a:ext cx="2035819" cy="53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6"/>
          <p:cNvSpPr>
            <a:spLocks noChangeShapeType="1"/>
          </p:cNvSpPr>
          <p:nvPr/>
        </p:nvSpPr>
        <p:spPr bwMode="auto">
          <a:xfrm>
            <a:off x="5761536" y="4253034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Arrow: Curved Up 4">
            <a:extLst>
              <a:ext uri="{FF2B5EF4-FFF2-40B4-BE49-F238E27FC236}">
                <a16:creationId xmlns:a16="http://schemas.microsoft.com/office/drawing/2014/main" id="{919684B5-BCE1-46D4-8F9C-832226A085D3}"/>
              </a:ext>
            </a:extLst>
          </p:cNvPr>
          <p:cNvSpPr/>
          <p:nvPr/>
        </p:nvSpPr>
        <p:spPr>
          <a:xfrm flipH="1">
            <a:off x="6735749" y="5512459"/>
            <a:ext cx="3046425" cy="75117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Arrow: Curved Up 3">
            <a:extLst>
              <a:ext uri="{FF2B5EF4-FFF2-40B4-BE49-F238E27FC236}">
                <a16:creationId xmlns:a16="http://schemas.microsoft.com/office/drawing/2014/main" id="{EABAC401-12E2-4583-AD2E-F4E10706A3CE}"/>
              </a:ext>
            </a:extLst>
          </p:cNvPr>
          <p:cNvSpPr/>
          <p:nvPr/>
        </p:nvSpPr>
        <p:spPr>
          <a:xfrm>
            <a:off x="1611148" y="5498455"/>
            <a:ext cx="3147998" cy="75117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AutoShape 4">
            <a:extLst>
              <a:ext uri="{FF2B5EF4-FFF2-40B4-BE49-F238E27FC236}">
                <a16:creationId xmlns:a16="http://schemas.microsoft.com/office/drawing/2014/main" id="{EEE3DE68-1F59-4A27-A26D-39B875D4A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7678" y="2283811"/>
            <a:ext cx="2819400" cy="551158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dirty="0"/>
          </a:p>
          <a:p>
            <a:pPr algn="ctr" eaLnBrk="1" hangingPunct="1"/>
            <a:r>
              <a:rPr lang="en-US" altLang="en-US" dirty="0"/>
              <a:t>Study Unit</a:t>
            </a:r>
          </a:p>
          <a:p>
            <a:pPr algn="ctr" eaLnBrk="1" hangingPunct="1"/>
            <a:endParaRPr lang="en-US" alt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749566A-4AD8-4C1B-AB8C-A5D5091E7F3B}"/>
              </a:ext>
            </a:extLst>
          </p:cNvPr>
          <p:cNvCxnSpPr>
            <a:stCxn id="13" idx="2"/>
            <a:endCxn id="23" idx="0"/>
          </p:cNvCxnSpPr>
          <p:nvPr/>
        </p:nvCxnSpPr>
        <p:spPr>
          <a:xfrm>
            <a:off x="5767378" y="2834969"/>
            <a:ext cx="0" cy="3570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2161FAE-65A5-4193-94BB-D449CD3D3DD9}"/>
              </a:ext>
            </a:extLst>
          </p:cNvPr>
          <p:cNvSpPr txBox="1"/>
          <p:nvPr/>
        </p:nvSpPr>
        <p:spPr>
          <a:xfrm>
            <a:off x="2409825" y="5728610"/>
            <a:ext cx="1266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References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377A19-92F6-454F-B7BD-47C8616C7997}"/>
              </a:ext>
            </a:extLst>
          </p:cNvPr>
          <p:cNvSpPr txBox="1"/>
          <p:nvPr/>
        </p:nvSpPr>
        <p:spPr>
          <a:xfrm>
            <a:off x="7734300" y="5728610"/>
            <a:ext cx="1266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References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E93B149-61BB-4253-AC22-B4AA5D29E4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2446" y="-1"/>
            <a:ext cx="309188" cy="67223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DAEFC14-C7B8-4B54-B685-99F8E4A24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5553" y="-2"/>
            <a:ext cx="309189" cy="6722371"/>
          </a:xfrm>
          <a:prstGeom prst="rect">
            <a:avLst/>
          </a:prstGeom>
        </p:spPr>
      </p:pic>
      <p:sp>
        <p:nvSpPr>
          <p:cNvPr id="22" name="AutoShape 11">
            <a:extLst>
              <a:ext uri="{FF2B5EF4-FFF2-40B4-BE49-F238E27FC236}">
                <a16:creationId xmlns:a16="http://schemas.microsoft.com/office/drawing/2014/main" id="{89EAC790-4956-4EBA-BE42-DDA7771B9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5536" y="3191988"/>
            <a:ext cx="1452079" cy="846612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/>
              <a:t>Data</a:t>
            </a:r>
          </a:p>
          <a:p>
            <a:pPr algn="ctr" eaLnBrk="1" hangingPunct="1"/>
            <a:r>
              <a:rPr lang="en-US" altLang="en-US" dirty="0"/>
              <a:t>Collection</a:t>
            </a:r>
          </a:p>
        </p:txBody>
      </p:sp>
      <p:sp>
        <p:nvSpPr>
          <p:cNvPr id="27" name="AutoShape 11">
            <a:extLst>
              <a:ext uri="{FF2B5EF4-FFF2-40B4-BE49-F238E27FC236}">
                <a16:creationId xmlns:a16="http://schemas.microsoft.com/office/drawing/2014/main" id="{93B4F7B1-2DAE-418E-81ED-E86E9805D2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9522" y="3164526"/>
            <a:ext cx="1705578" cy="762000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/>
              <a:t>Physical Data</a:t>
            </a:r>
          </a:p>
          <a:p>
            <a:pPr algn="ctr" eaLnBrk="1" hangingPunct="1"/>
            <a:r>
              <a:rPr lang="en-US" altLang="en-US" dirty="0"/>
              <a:t>Product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99EA520-4D01-4033-B731-B3CC9046E040}"/>
              </a:ext>
            </a:extLst>
          </p:cNvPr>
          <p:cNvCxnSpPr>
            <a:cxnSpLocks/>
          </p:cNvCxnSpPr>
          <p:nvPr/>
        </p:nvCxnSpPr>
        <p:spPr>
          <a:xfrm flipH="1">
            <a:off x="3090909" y="2559390"/>
            <a:ext cx="967325" cy="5826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4CA6740-801A-4DB0-80F9-AA2DD9E61396}"/>
              </a:ext>
            </a:extLst>
          </p:cNvPr>
          <p:cNvCxnSpPr>
            <a:cxnSpLocks/>
          </p:cNvCxnSpPr>
          <p:nvPr/>
        </p:nvCxnSpPr>
        <p:spPr>
          <a:xfrm>
            <a:off x="7476522" y="2546930"/>
            <a:ext cx="1143000" cy="4817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8758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86409" y="253936"/>
            <a:ext cx="10743441" cy="678484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+mn-lt"/>
              </a:rPr>
              <a:t>  Variable markup in DDI-C (V043015, ANES 2004 – ICPSR 4245)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710234" y="999721"/>
            <a:ext cx="5157787" cy="308112"/>
          </a:xfrm>
        </p:spPr>
        <p:txBody>
          <a:bodyPr>
            <a:noAutofit/>
          </a:bodyPr>
          <a:lstStyle/>
          <a:p>
            <a:r>
              <a:rPr lang="en-US" sz="2000" dirty="0"/>
              <a:t>Print codebook : 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6023113" y="999720"/>
            <a:ext cx="5183188" cy="308113"/>
          </a:xfrm>
        </p:spPr>
        <p:txBody>
          <a:bodyPr>
            <a:noAutofit/>
          </a:bodyPr>
          <a:lstStyle/>
          <a:p>
            <a:r>
              <a:rPr lang="en-US" sz="2000" dirty="0"/>
              <a:t>DDI 2.5: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6023113" y="1818859"/>
            <a:ext cx="5306737" cy="468133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2" name="Picture 7" descr="ScreenShot00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45" y="1401163"/>
            <a:ext cx="5068242" cy="5405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58129" y="1375133"/>
            <a:ext cx="5426765" cy="5457088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6FD560-8E5C-41ED-8AC2-4B340475C9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91" y="79565"/>
            <a:ext cx="308108" cy="66988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E6E90DE-9DF8-4E41-8B4F-4573234591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42121" y="97389"/>
            <a:ext cx="307288" cy="668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50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5876"/>
            <a:ext cx="10515600" cy="1346972"/>
          </a:xfrm>
        </p:spPr>
        <p:txBody>
          <a:bodyPr/>
          <a:lstStyle/>
          <a:p>
            <a:r>
              <a:rPr lang="en-US" sz="4000" dirty="0">
                <a:latin typeface="+mn-lt"/>
              </a:rPr>
              <a:t>	</a:t>
            </a:r>
            <a:r>
              <a:rPr lang="en-US" sz="4000">
                <a:latin typeface="+mn-lt"/>
              </a:rPr>
              <a:t>	  </a:t>
            </a:r>
            <a:r>
              <a:rPr lang="en-US" sz="4000" b="1">
                <a:latin typeface="+mn-lt"/>
              </a:rPr>
              <a:t>Variable </a:t>
            </a:r>
            <a:r>
              <a:rPr lang="en-US" sz="4000" b="1" dirty="0">
                <a:latin typeface="+mn-lt"/>
              </a:rPr>
              <a:t>markup in DDI-L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	</a:t>
            </a:r>
            <a:r>
              <a:rPr lang="en-US">
                <a:latin typeface="+mn-lt"/>
              </a:rPr>
              <a:t>      </a:t>
            </a:r>
            <a:r>
              <a:rPr lang="en-US" sz="3000">
                <a:latin typeface="+mn-lt"/>
              </a:rPr>
              <a:t>Modular </a:t>
            </a:r>
            <a:r>
              <a:rPr lang="en-US" sz="3000" dirty="0">
                <a:latin typeface="+mn-lt"/>
              </a:rPr>
              <a:t>structure: the variable explosion</a:t>
            </a:r>
          </a:p>
        </p:txBody>
      </p:sp>
      <p:pic>
        <p:nvPicPr>
          <p:cNvPr id="4" name="Picture 7" descr="ScreenShot00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18" y="1312929"/>
            <a:ext cx="5643464" cy="5265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8968273" y="1171345"/>
            <a:ext cx="2209800" cy="78221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latin typeface="+mn-lt"/>
              </a:rPr>
              <a:t>Logical Product: </a:t>
            </a:r>
          </a:p>
          <a:p>
            <a:pPr algn="ctr" eaLnBrk="1" hangingPunct="1"/>
            <a:r>
              <a:rPr lang="en-US" altLang="en-US" dirty="0">
                <a:latin typeface="+mn-lt"/>
              </a:rPr>
              <a:t>Variable Scheme</a:t>
            </a:r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8015773" y="3219061"/>
            <a:ext cx="1905000" cy="995548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latin typeface="+mn-lt"/>
              </a:rPr>
              <a:t>Data Collection: </a:t>
            </a:r>
          </a:p>
          <a:p>
            <a:pPr algn="ctr" eaLnBrk="1" hangingPunct="1"/>
            <a:r>
              <a:rPr lang="en-US" altLang="en-US" dirty="0">
                <a:latin typeface="+mn-lt"/>
              </a:rPr>
              <a:t>Question Scheme</a:t>
            </a:r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5767872" y="3863388"/>
            <a:ext cx="2209800" cy="92443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latin typeface="+mn-lt"/>
              </a:rPr>
              <a:t>Logical Product:</a:t>
            </a:r>
          </a:p>
          <a:p>
            <a:pPr algn="ctr" eaLnBrk="1" hangingPunct="1"/>
            <a:r>
              <a:rPr lang="en-US" altLang="en-US" dirty="0">
                <a:latin typeface="+mn-lt"/>
              </a:rPr>
              <a:t>Code Scheme</a:t>
            </a:r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 flipH="1">
            <a:off x="8154953" y="5150498"/>
            <a:ext cx="2261117" cy="102636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latin typeface="+mn-lt"/>
              </a:rPr>
              <a:t>Logical Product:</a:t>
            </a:r>
          </a:p>
          <a:p>
            <a:pPr algn="ctr" eaLnBrk="1" hangingPunct="1"/>
            <a:r>
              <a:rPr lang="en-US" altLang="en-US" dirty="0">
                <a:latin typeface="+mn-lt"/>
              </a:rPr>
              <a:t>Category Scheme</a:t>
            </a:r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7871791" y="2124092"/>
            <a:ext cx="2620481" cy="852589"/>
          </a:xfrm>
          <a:prstGeom prst="ellipse">
            <a:avLst/>
          </a:prstGeom>
          <a:solidFill>
            <a:srgbClr val="99CC00">
              <a:alpha val="74901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latin typeface="+mn-lt"/>
              </a:rPr>
              <a:t>Conceptual Component:</a:t>
            </a:r>
          </a:p>
          <a:p>
            <a:pPr algn="ctr" eaLnBrk="1" hangingPunct="1"/>
            <a:r>
              <a:rPr lang="en-US" altLang="en-US" dirty="0">
                <a:latin typeface="+mn-lt"/>
              </a:rPr>
              <a:t>Concept Scheme</a:t>
            </a:r>
          </a:p>
        </p:txBody>
      </p:sp>
      <p:sp>
        <p:nvSpPr>
          <p:cNvPr id="10" name="Oval 11"/>
          <p:cNvSpPr>
            <a:spLocks noChangeArrowheads="1"/>
          </p:cNvSpPr>
          <p:nvPr/>
        </p:nvSpPr>
        <p:spPr bwMode="auto">
          <a:xfrm>
            <a:off x="4933561" y="5676123"/>
            <a:ext cx="2057400" cy="85332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latin typeface="+mn-lt"/>
              </a:rPr>
              <a:t>Physical Instance:</a:t>
            </a:r>
            <a:br>
              <a:rPr lang="en-US" altLang="en-US" dirty="0">
                <a:latin typeface="+mn-lt"/>
              </a:rPr>
            </a:br>
            <a:r>
              <a:rPr lang="en-US" altLang="en-US" dirty="0">
                <a:latin typeface="+mn-lt"/>
              </a:rPr>
              <a:t>Statistics</a:t>
            </a:r>
          </a:p>
        </p:txBody>
      </p:sp>
      <p:sp>
        <p:nvSpPr>
          <p:cNvPr id="11" name="Line 12"/>
          <p:cNvSpPr>
            <a:spLocks noChangeShapeType="1"/>
          </p:cNvSpPr>
          <p:nvPr/>
        </p:nvSpPr>
        <p:spPr bwMode="auto">
          <a:xfrm>
            <a:off x="1620078" y="5844740"/>
            <a:ext cx="3084883" cy="3321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>
            <a:off x="1925061" y="3364293"/>
            <a:ext cx="3524015" cy="69087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>
            <a:off x="2313992" y="3871915"/>
            <a:ext cx="5739881" cy="16731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5924939" y="2846743"/>
            <a:ext cx="2027852" cy="69087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Line 17"/>
          <p:cNvSpPr>
            <a:spLocks noChangeShapeType="1"/>
          </p:cNvSpPr>
          <p:nvPr/>
        </p:nvSpPr>
        <p:spPr bwMode="auto">
          <a:xfrm>
            <a:off x="6225073" y="1451795"/>
            <a:ext cx="2590800" cy="1919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Line 18"/>
          <p:cNvSpPr>
            <a:spLocks noChangeShapeType="1"/>
          </p:cNvSpPr>
          <p:nvPr/>
        </p:nvSpPr>
        <p:spPr bwMode="auto">
          <a:xfrm>
            <a:off x="6249954" y="1640871"/>
            <a:ext cx="1765819" cy="6557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705878" y="4717934"/>
            <a:ext cx="2743199" cy="107410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Conceptual Component: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Universe Scheme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148373" y="5017603"/>
            <a:ext cx="810988" cy="1957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821716E3-CC89-4DF2-B225-741667A22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87" y="75876"/>
            <a:ext cx="311937" cy="678212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437C2E0-C34A-4A43-9C93-A6C52FE0C0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6442" y="75876"/>
            <a:ext cx="311937" cy="678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4821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510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+mn-lt"/>
              </a:rPr>
              <a:t>		</a:t>
            </a:r>
            <a:r>
              <a:rPr lang="en-US" b="1" dirty="0"/>
              <a:t>DDI-Lifecycle: Modular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3975" y="1733550"/>
            <a:ext cx="9610725" cy="4764088"/>
          </a:xfrm>
        </p:spPr>
        <p:txBody>
          <a:bodyPr/>
          <a:lstStyle/>
          <a:p>
            <a:r>
              <a:rPr lang="en-US" sz="2900" dirty="0"/>
              <a:t>More complex</a:t>
            </a:r>
          </a:p>
          <a:p>
            <a:r>
              <a:rPr lang="en-US" sz="2900" dirty="0"/>
              <a:t>More challenging to implement</a:t>
            </a:r>
          </a:p>
          <a:p>
            <a:r>
              <a:rPr lang="en-US" sz="2900" dirty="0"/>
              <a:t>Precludes manual editing </a:t>
            </a:r>
          </a:p>
          <a:p>
            <a:pPr marL="0" indent="0">
              <a:buNone/>
            </a:pPr>
            <a:r>
              <a:rPr lang="en-US" sz="3200" dirty="0"/>
              <a:t>Significant advantages: </a:t>
            </a:r>
          </a:p>
          <a:p>
            <a:pPr lvl="1"/>
            <a:r>
              <a:rPr lang="en-US" sz="2600" dirty="0"/>
              <a:t>Supports the </a:t>
            </a:r>
            <a:r>
              <a:rPr lang="en-US" sz="2600" i="1" dirty="0"/>
              <a:t>reuse</a:t>
            </a:r>
            <a:r>
              <a:rPr lang="en-US" sz="2600" dirty="0"/>
              <a:t> of information</a:t>
            </a:r>
          </a:p>
          <a:p>
            <a:pPr lvl="1"/>
            <a:r>
              <a:rPr lang="en-US" sz="2600" dirty="0"/>
              <a:t>Supports the creation of metadata registries (</a:t>
            </a:r>
            <a:r>
              <a:rPr lang="en-US" sz="2600" dirty="0" err="1"/>
              <a:t>eg.</a:t>
            </a:r>
            <a:r>
              <a:rPr lang="en-US" sz="2600" dirty="0"/>
              <a:t>, concept/question/variable banks)</a:t>
            </a:r>
          </a:p>
          <a:p>
            <a:pPr lvl="1"/>
            <a:r>
              <a:rPr lang="en-US" sz="2600" dirty="0"/>
              <a:t>Allows flexibility in organizing the DDI Instance</a:t>
            </a:r>
          </a:p>
          <a:p>
            <a:pPr lvl="1"/>
            <a:r>
              <a:rPr lang="en-US" sz="2600" dirty="0"/>
              <a:t>Supports </a:t>
            </a:r>
            <a:r>
              <a:rPr lang="en-US" sz="2600" i="1" dirty="0"/>
              <a:t>grouping </a:t>
            </a:r>
            <a:r>
              <a:rPr lang="en-US" sz="2600" dirty="0"/>
              <a:t>related studies and </a:t>
            </a:r>
            <a:r>
              <a:rPr lang="en-US" sz="2600" i="1" dirty="0"/>
              <a:t>comparing</a:t>
            </a:r>
            <a:r>
              <a:rPr lang="en-US" sz="2600" dirty="0"/>
              <a:t> variables across datasets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B83D6A-E743-40DB-AD47-82418DE89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266132"/>
            <a:ext cx="301595" cy="65572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36A449-AF85-4BCF-8916-253291761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2780" y="266131"/>
            <a:ext cx="301595" cy="655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1016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458C7-78A5-438E-93DA-DFF491540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894"/>
            <a:ext cx="10515600" cy="1214438"/>
          </a:xfrm>
        </p:spPr>
        <p:txBody>
          <a:bodyPr/>
          <a:lstStyle/>
          <a:p>
            <a:r>
              <a:rPr lang="en-US" dirty="0"/>
              <a:t>	  </a:t>
            </a:r>
            <a:r>
              <a:rPr lang="en-US" sz="4000" b="1" dirty="0">
                <a:latin typeface="+mn-lt"/>
              </a:rPr>
              <a:t>DDI-Lifecycle – The variable cascade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0BC17-47EE-403C-B87E-7B0A0954C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253331"/>
            <a:ext cx="10515600" cy="5366544"/>
          </a:xfrm>
        </p:spPr>
        <p:txBody>
          <a:bodyPr>
            <a:normAutofit/>
          </a:bodyPr>
          <a:lstStyle/>
          <a:p>
            <a:r>
              <a:rPr lang="en-US" sz="2900" dirty="0"/>
              <a:t>The variable cascade – new feature in DDI-L</a:t>
            </a:r>
          </a:p>
          <a:p>
            <a:pPr lvl="1"/>
            <a:r>
              <a:rPr lang="en-US" dirty="0"/>
              <a:t>Supports variable comparison across datasets (studies, series of studies)</a:t>
            </a:r>
          </a:p>
          <a:p>
            <a:pPr lvl="1"/>
            <a:r>
              <a:rPr lang="en-US" dirty="0"/>
              <a:t>Useful in documenting longitudinal and time-series data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(Instance) variables are the actual variables in the dataset(s)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9886D6-78DB-4285-95D8-FB71BE71D28D}"/>
              </a:ext>
            </a:extLst>
          </p:cNvPr>
          <p:cNvSpPr txBox="1"/>
          <p:nvPr/>
        </p:nvSpPr>
        <p:spPr>
          <a:xfrm>
            <a:off x="3122093" y="2704899"/>
            <a:ext cx="5662063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/>
              <a:t>		Conceptual Variable</a:t>
            </a:r>
          </a:p>
          <a:p>
            <a:r>
              <a:rPr lang="en-US" i="1" dirty="0"/>
              <a:t>Documents the “concept” measured</a:t>
            </a:r>
          </a:p>
          <a:p>
            <a:r>
              <a:rPr lang="en-US" i="1" dirty="0"/>
              <a:t>Includes the question asked or a description of the variable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11C83A-B082-420D-A229-B5802EBE16EE}"/>
              </a:ext>
            </a:extLst>
          </p:cNvPr>
          <p:cNvSpPr txBox="1"/>
          <p:nvPr/>
        </p:nvSpPr>
        <p:spPr>
          <a:xfrm>
            <a:off x="981075" y="3931317"/>
            <a:ext cx="4186915" cy="6771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/>
              <a:t>	Represented Variable</a:t>
            </a:r>
          </a:p>
          <a:p>
            <a:r>
              <a:rPr lang="en-US" i="1" dirty="0"/>
              <a:t>Adds the variable’s physical representation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776EB9-F325-41D2-A021-6A1C39BC868D}"/>
              </a:ext>
            </a:extLst>
          </p:cNvPr>
          <p:cNvSpPr txBox="1"/>
          <p:nvPr/>
        </p:nvSpPr>
        <p:spPr>
          <a:xfrm>
            <a:off x="6424728" y="3952930"/>
            <a:ext cx="4307921" cy="6771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	Represented Variable</a:t>
            </a:r>
          </a:p>
          <a:p>
            <a:r>
              <a:rPr lang="en-US" i="1" dirty="0"/>
              <a:t>Adds the variable’s physical representation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40E8D5-1DF5-4EC4-B10F-DD0274013759}"/>
              </a:ext>
            </a:extLst>
          </p:cNvPr>
          <p:cNvSpPr txBox="1"/>
          <p:nvPr/>
        </p:nvSpPr>
        <p:spPr>
          <a:xfrm>
            <a:off x="1571625" y="4991387"/>
            <a:ext cx="2666999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(Instance) Variable</a:t>
            </a:r>
          </a:p>
          <a:p>
            <a:r>
              <a:rPr lang="en-US" i="1" dirty="0"/>
              <a:t>Adds summary statistics and category frequencies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314CCF-68B0-4094-9702-43C6E73076F3}"/>
              </a:ext>
            </a:extLst>
          </p:cNvPr>
          <p:cNvSpPr txBox="1"/>
          <p:nvPr/>
        </p:nvSpPr>
        <p:spPr>
          <a:xfrm>
            <a:off x="5457829" y="4991387"/>
            <a:ext cx="2666999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(Instance) Variable</a:t>
            </a:r>
          </a:p>
          <a:p>
            <a:r>
              <a:rPr lang="en-US" i="1" dirty="0"/>
              <a:t>Adds summary statistics and category frequencies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E5F3E7-52F8-44C3-99C0-46E3B418CAD2}"/>
              </a:ext>
            </a:extLst>
          </p:cNvPr>
          <p:cNvSpPr txBox="1"/>
          <p:nvPr/>
        </p:nvSpPr>
        <p:spPr>
          <a:xfrm>
            <a:off x="8829676" y="4946856"/>
            <a:ext cx="2666999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(Instance) Variable</a:t>
            </a:r>
          </a:p>
          <a:p>
            <a:r>
              <a:rPr lang="en-US" i="1" dirty="0"/>
              <a:t>Adds summary statistics and category frequencies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6572F75-7692-4942-87D1-7DCDFF9CD716}"/>
              </a:ext>
            </a:extLst>
          </p:cNvPr>
          <p:cNvCxnSpPr>
            <a:cxnSpLocks/>
          </p:cNvCxnSpPr>
          <p:nvPr/>
        </p:nvCxnSpPr>
        <p:spPr>
          <a:xfrm flipH="1">
            <a:off x="3362325" y="3675333"/>
            <a:ext cx="590550" cy="236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9F39DFE-C3EF-4D24-81DF-6E93FF2AE3BF}"/>
              </a:ext>
            </a:extLst>
          </p:cNvPr>
          <p:cNvCxnSpPr>
            <a:cxnSpLocks/>
          </p:cNvCxnSpPr>
          <p:nvPr/>
        </p:nvCxnSpPr>
        <p:spPr>
          <a:xfrm>
            <a:off x="7296150" y="3675333"/>
            <a:ext cx="600075" cy="261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76A7B7A-0D51-4E0F-94D7-5F8D5AAAB1BA}"/>
              </a:ext>
            </a:extLst>
          </p:cNvPr>
          <p:cNvCxnSpPr/>
          <p:nvPr/>
        </p:nvCxnSpPr>
        <p:spPr>
          <a:xfrm flipH="1">
            <a:off x="6886575" y="4630038"/>
            <a:ext cx="409575" cy="361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8811301-C6D9-40F8-A06A-96F8114AD064}"/>
              </a:ext>
            </a:extLst>
          </p:cNvPr>
          <p:cNvCxnSpPr>
            <a:cxnSpLocks/>
          </p:cNvCxnSpPr>
          <p:nvPr/>
        </p:nvCxnSpPr>
        <p:spPr>
          <a:xfrm>
            <a:off x="9563100" y="4589321"/>
            <a:ext cx="476250" cy="3575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5128A7F-F195-414C-913A-7EC642ACC015}"/>
              </a:ext>
            </a:extLst>
          </p:cNvPr>
          <p:cNvCxnSpPr/>
          <p:nvPr/>
        </p:nvCxnSpPr>
        <p:spPr>
          <a:xfrm>
            <a:off x="2905124" y="4630038"/>
            <a:ext cx="0" cy="3168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61909725-5718-4A6B-B8C3-C00A39DBD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849" y="38894"/>
            <a:ext cx="308714" cy="67120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57534D7-9359-41D0-BD8E-052686B17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01" y="2440"/>
            <a:ext cx="310391" cy="6748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136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6526"/>
            <a:ext cx="10515600" cy="996536"/>
          </a:xfrm>
        </p:spPr>
        <p:txBody>
          <a:bodyPr/>
          <a:lstStyle/>
          <a:p>
            <a:r>
              <a:rPr lang="en-US" dirty="0"/>
              <a:t>	   </a:t>
            </a:r>
            <a:r>
              <a:rPr lang="en-US" sz="4200" b="1" dirty="0">
                <a:latin typeface="+mn-lt"/>
              </a:rPr>
              <a:t>DDI-Lifecycle: The variable cascade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33062"/>
            <a:ext cx="10515600" cy="5436703"/>
          </a:xfrm>
        </p:spPr>
        <p:txBody>
          <a:bodyPr>
            <a:normAutofit/>
          </a:bodyPr>
          <a:lstStyle/>
          <a:p>
            <a:endParaRPr lang="en-US" sz="2400" dirty="0"/>
          </a:p>
          <a:p>
            <a:r>
              <a:rPr lang="en-US" sz="2600" dirty="0"/>
              <a:t>Example: variables </a:t>
            </a:r>
            <a:r>
              <a:rPr lang="en-US" sz="2600" b="1" dirty="0"/>
              <a:t>FAMOPEN</a:t>
            </a:r>
            <a:r>
              <a:rPr lang="en-US" sz="2600" dirty="0"/>
              <a:t> and </a:t>
            </a:r>
            <a:r>
              <a:rPr lang="en-US" sz="2600" b="1" dirty="0"/>
              <a:t>FAMOPEN2 from NSHAP (ICPSR#36873)</a:t>
            </a:r>
          </a:p>
          <a:p>
            <a:r>
              <a:rPr lang="en-US" sz="2600" dirty="0"/>
              <a:t>Same concept, different representations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Question: How often can you open up to members of your family if you need to talk about your worries?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			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Concept: How often can R open up to family?</a:t>
            </a:r>
          </a:p>
          <a:p>
            <a:pPr marL="457200" lvl="1" indent="0">
              <a:buNone/>
            </a:pPr>
            <a:endParaRPr lang="en-US" sz="18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endParaRPr lang="en-US" sz="18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r>
              <a:rPr lang="en-US" sz="1800" b="1" dirty="0"/>
              <a:t>                                       </a:t>
            </a:r>
          </a:p>
          <a:p>
            <a:pPr marL="0" indent="0">
              <a:buNone/>
            </a:pPr>
            <a:r>
              <a:rPr lang="en-US" dirty="0"/>
              <a:t>                                       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59786" y="3847547"/>
            <a:ext cx="2562225" cy="175432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Wave 1: FAMOPEN</a:t>
            </a:r>
          </a:p>
          <a:p>
            <a:r>
              <a:rPr lang="en-US" dirty="0"/>
              <a:t>0    if volunteered – no    	family</a:t>
            </a:r>
          </a:p>
          <a:p>
            <a:pPr marL="342900" indent="-342900">
              <a:buAutoNum type="arabicPlain"/>
            </a:pPr>
            <a:r>
              <a:rPr lang="en-US" dirty="0"/>
              <a:t>hardly ever (or never)</a:t>
            </a:r>
          </a:p>
          <a:p>
            <a:pPr marL="342900" indent="-342900">
              <a:buAutoNum type="arabicPlain"/>
            </a:pPr>
            <a:r>
              <a:rPr lang="en-US" dirty="0"/>
              <a:t>some of the time</a:t>
            </a:r>
          </a:p>
          <a:p>
            <a:pPr marL="342900" indent="-342900">
              <a:buAutoNum type="arabicPlain"/>
            </a:pPr>
            <a:r>
              <a:rPr lang="en-US" dirty="0"/>
              <a:t>often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9175" y="3728643"/>
            <a:ext cx="2533650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Wave 2: FAMOPEN2</a:t>
            </a:r>
          </a:p>
          <a:p>
            <a:r>
              <a:rPr lang="en-US" dirty="0"/>
              <a:t>0    never</a:t>
            </a:r>
          </a:p>
          <a:p>
            <a:pPr marL="342900" indent="-342900">
              <a:buAutoNum type="arabicPlain"/>
            </a:pPr>
            <a:r>
              <a:rPr lang="en-US" dirty="0"/>
              <a:t>hardly ever or rarely</a:t>
            </a:r>
          </a:p>
          <a:p>
            <a:pPr marL="342900" indent="-342900">
              <a:buAutoNum type="arabicPlain"/>
            </a:pPr>
            <a:r>
              <a:rPr lang="en-US" dirty="0"/>
              <a:t>some of the time</a:t>
            </a:r>
          </a:p>
          <a:p>
            <a:pPr marL="342900" indent="-342900">
              <a:buAutoNum type="arabicPlain"/>
            </a:pPr>
            <a:r>
              <a:rPr lang="en-US" dirty="0"/>
              <a:t>often</a:t>
            </a:r>
          </a:p>
          <a:p>
            <a:pPr marL="342900" indent="-342900">
              <a:buAutoNum type="arabicPlain"/>
            </a:pPr>
            <a:r>
              <a:rPr lang="en-US" dirty="0"/>
              <a:t>if volunteered – no family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53335" y="6120968"/>
            <a:ext cx="294317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dirty="0">
                <a:solidFill>
                  <a:srgbClr val="FF0000"/>
                </a:solidFill>
              </a:rPr>
              <a:t>Data harmonization needed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06679" y="6101841"/>
            <a:ext cx="217174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dirty="0">
                <a:solidFill>
                  <a:srgbClr val="FF0000"/>
                </a:solidFill>
              </a:rPr>
              <a:t>Directly comparable</a:t>
            </a:r>
          </a:p>
        </p:txBody>
      </p:sp>
      <p:cxnSp>
        <p:nvCxnSpPr>
          <p:cNvPr id="11" name="Straight Arrow Connector 10"/>
          <p:cNvCxnSpPr>
            <a:cxnSpLocks/>
          </p:cNvCxnSpPr>
          <p:nvPr/>
        </p:nvCxnSpPr>
        <p:spPr>
          <a:xfrm>
            <a:off x="6189759" y="5848182"/>
            <a:ext cx="864027" cy="32923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cxnSpLocks/>
          </p:cNvCxnSpPr>
          <p:nvPr/>
        </p:nvCxnSpPr>
        <p:spPr>
          <a:xfrm flipH="1">
            <a:off x="7942538" y="5858916"/>
            <a:ext cx="949112" cy="32923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cxnSpLocks/>
          </p:cNvCxnSpPr>
          <p:nvPr/>
        </p:nvCxnSpPr>
        <p:spPr>
          <a:xfrm>
            <a:off x="2457450" y="5724938"/>
            <a:ext cx="703886" cy="472478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cxnSpLocks/>
          </p:cNvCxnSpPr>
          <p:nvPr/>
        </p:nvCxnSpPr>
        <p:spPr>
          <a:xfrm flipH="1">
            <a:off x="3989024" y="5858916"/>
            <a:ext cx="840151" cy="318499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93B7339-F6E3-44D3-A90C-C853658E9F94}"/>
              </a:ext>
            </a:extLst>
          </p:cNvPr>
          <p:cNvSpPr txBox="1"/>
          <p:nvPr/>
        </p:nvSpPr>
        <p:spPr>
          <a:xfrm>
            <a:off x="8091487" y="3728643"/>
            <a:ext cx="2533650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Wave 3: FAMOPEN2</a:t>
            </a:r>
          </a:p>
          <a:p>
            <a:r>
              <a:rPr lang="en-US" dirty="0"/>
              <a:t>0    never</a:t>
            </a:r>
          </a:p>
          <a:p>
            <a:pPr marL="342900" indent="-342900">
              <a:buAutoNum type="arabicPlain"/>
            </a:pPr>
            <a:r>
              <a:rPr lang="en-US" dirty="0"/>
              <a:t>hardly ever or rarely</a:t>
            </a:r>
          </a:p>
          <a:p>
            <a:pPr marL="342900" indent="-342900">
              <a:buAutoNum type="arabicPlain"/>
            </a:pPr>
            <a:r>
              <a:rPr lang="en-US" dirty="0"/>
              <a:t>some of the time</a:t>
            </a:r>
          </a:p>
          <a:p>
            <a:pPr marL="342900" indent="-342900">
              <a:buAutoNum type="arabicPlain"/>
            </a:pPr>
            <a:r>
              <a:rPr lang="en-US" dirty="0"/>
              <a:t>often</a:t>
            </a:r>
          </a:p>
          <a:p>
            <a:pPr marL="342900" indent="-342900">
              <a:buAutoNum type="arabicPlain"/>
            </a:pPr>
            <a:r>
              <a:rPr lang="en-US" dirty="0"/>
              <a:t>if volunteered – no family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1C0DAC2-C306-4B57-A732-6034EEC7A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93" y="301625"/>
            <a:ext cx="295316" cy="64207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DCEA659-37A0-4C81-8C3C-9204F8CB5A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7728" y="301625"/>
            <a:ext cx="295316" cy="642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6003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00897"/>
          </a:xfrm>
        </p:spPr>
        <p:txBody>
          <a:bodyPr>
            <a:normAutofit/>
          </a:bodyPr>
          <a:lstStyle/>
          <a:p>
            <a:r>
              <a:rPr lang="en-US" sz="4000">
                <a:latin typeface="+mn-lt"/>
              </a:rPr>
              <a:t>	     </a:t>
            </a:r>
            <a:r>
              <a:rPr lang="en-US" sz="4000" b="1">
                <a:latin typeface="+mn-lt"/>
              </a:rPr>
              <a:t>DDI-Lifecycle</a:t>
            </a:r>
            <a:r>
              <a:rPr lang="en-US" sz="4000" b="1" dirty="0">
                <a:latin typeface="+mn-lt"/>
              </a:rPr>
              <a:t>: The variable cascade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20204"/>
            <a:ext cx="10515600" cy="5590146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/>
              <a:t>By making a distinction between different (physical) representations, the variable cascade documents both comparability and degree of comparability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4250724" y="2261286"/>
            <a:ext cx="3299254" cy="9267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Conceptual Variable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CONCEPT_FAMOPEN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(common question/concept)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075934" y="3582751"/>
            <a:ext cx="2755555" cy="10386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Represented Variable</a:t>
            </a:r>
          </a:p>
          <a:p>
            <a:pPr algn="ctr"/>
            <a:r>
              <a:rPr lang="en-US" dirty="0"/>
              <a:t>REPR_FAMOPEN</a:t>
            </a:r>
          </a:p>
          <a:p>
            <a:pPr algn="ctr"/>
            <a:r>
              <a:rPr lang="en-US" dirty="0"/>
              <a:t>(Wave 1 – values 0-3 and value labels)</a:t>
            </a:r>
          </a:p>
        </p:txBody>
      </p:sp>
      <p:sp>
        <p:nvSpPr>
          <p:cNvPr id="7" name="Rectangle 6"/>
          <p:cNvSpPr/>
          <p:nvPr/>
        </p:nvSpPr>
        <p:spPr>
          <a:xfrm>
            <a:off x="7154563" y="3582751"/>
            <a:ext cx="2755556" cy="10386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Represented Variable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REPR_FAMOPEN2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(Waves 2-3 – values 0-4 and value labels)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700DB5-2294-498F-903C-7D0022E887F5}"/>
              </a:ext>
            </a:extLst>
          </p:cNvPr>
          <p:cNvSpPr txBox="1"/>
          <p:nvPr/>
        </p:nvSpPr>
        <p:spPr>
          <a:xfrm>
            <a:off x="945344" y="5205709"/>
            <a:ext cx="2607277" cy="92333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(Instance) Variable</a:t>
            </a:r>
          </a:p>
          <a:p>
            <a:r>
              <a:rPr lang="en-US" dirty="0"/>
              <a:t>FAMOPEN (Wave 1 -</a:t>
            </a:r>
          </a:p>
          <a:p>
            <a:r>
              <a:rPr lang="en-US" dirty="0"/>
              <a:t>Includes frequencies)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835FE5-CD47-4D29-BE10-6A94112BE7BD}"/>
              </a:ext>
            </a:extLst>
          </p:cNvPr>
          <p:cNvSpPr txBox="1"/>
          <p:nvPr/>
        </p:nvSpPr>
        <p:spPr>
          <a:xfrm>
            <a:off x="5148184" y="5221968"/>
            <a:ext cx="2607277" cy="92333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(Instance) Variable</a:t>
            </a:r>
          </a:p>
          <a:p>
            <a:r>
              <a:rPr lang="en-US" dirty="0"/>
              <a:t>FAMOPEN2 (Wave 2 -Includes frequencies)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09C94E-A2CE-4D2C-BE35-6A6430A0681C}"/>
              </a:ext>
            </a:extLst>
          </p:cNvPr>
          <p:cNvSpPr txBox="1"/>
          <p:nvPr/>
        </p:nvSpPr>
        <p:spPr>
          <a:xfrm>
            <a:off x="8746524" y="5205709"/>
            <a:ext cx="2607276" cy="92333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(Instance) Variable</a:t>
            </a:r>
          </a:p>
          <a:p>
            <a:r>
              <a:rPr lang="en-US" dirty="0"/>
              <a:t>FAMOPEN2 (Wave 3 –</a:t>
            </a:r>
          </a:p>
          <a:p>
            <a:r>
              <a:rPr lang="en-US" dirty="0"/>
              <a:t>Includes frequencies)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5451113-3AF2-4C41-BCBD-88A3856926E0}"/>
              </a:ext>
            </a:extLst>
          </p:cNvPr>
          <p:cNvCxnSpPr>
            <a:cxnSpLocks/>
          </p:cNvCxnSpPr>
          <p:nvPr/>
        </p:nvCxnSpPr>
        <p:spPr>
          <a:xfrm flipH="1">
            <a:off x="4105275" y="3188043"/>
            <a:ext cx="577937" cy="3947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DCC8652-790B-4AB9-846C-19980232D972}"/>
              </a:ext>
            </a:extLst>
          </p:cNvPr>
          <p:cNvCxnSpPr/>
          <p:nvPr/>
        </p:nvCxnSpPr>
        <p:spPr>
          <a:xfrm>
            <a:off x="7399638" y="3276600"/>
            <a:ext cx="429912" cy="306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2A23DED-150D-48BB-9895-8BBDC9B153A1}"/>
              </a:ext>
            </a:extLst>
          </p:cNvPr>
          <p:cNvCxnSpPr/>
          <p:nvPr/>
        </p:nvCxnSpPr>
        <p:spPr>
          <a:xfrm>
            <a:off x="2790825" y="4621427"/>
            <a:ext cx="0" cy="584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7361FB3-8F15-48E7-9A2B-A3FF300482CC}"/>
              </a:ext>
            </a:extLst>
          </p:cNvPr>
          <p:cNvCxnSpPr>
            <a:cxnSpLocks/>
          </p:cNvCxnSpPr>
          <p:nvPr/>
        </p:nvCxnSpPr>
        <p:spPr>
          <a:xfrm flipH="1">
            <a:off x="6953250" y="4621427"/>
            <a:ext cx="596729" cy="584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3AE678A-6EF8-42A5-808B-2EC3CF0C9357}"/>
              </a:ext>
            </a:extLst>
          </p:cNvPr>
          <p:cNvCxnSpPr>
            <a:cxnSpLocks/>
          </p:cNvCxnSpPr>
          <p:nvPr/>
        </p:nvCxnSpPr>
        <p:spPr>
          <a:xfrm>
            <a:off x="9236467" y="4621427"/>
            <a:ext cx="507608" cy="584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E53131F-03BE-47E1-A4F4-72A530C63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453" y="163286"/>
            <a:ext cx="304933" cy="66298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4DFF6D2-6B9D-4569-B6E4-2F24D40D2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4797" y="163286"/>
            <a:ext cx="304933" cy="662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6770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EB206-553B-48D0-A049-3871E240D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10515600" cy="1177925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+mn-lt"/>
              </a:rPr>
              <a:t>	   </a:t>
            </a:r>
            <a:r>
              <a:rPr lang="en-US" sz="4200" b="1" dirty="0">
                <a:latin typeface="+mn-lt"/>
              </a:rPr>
              <a:t>DDI-Lifecycle: The variable cascade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0B626-7D4C-4AA4-AC4F-2FB97C1CD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126" y="1825625"/>
            <a:ext cx="10346075" cy="4351338"/>
          </a:xfrm>
        </p:spPr>
        <p:txBody>
          <a:bodyPr/>
          <a:lstStyle/>
          <a:p>
            <a:pPr marL="0" indent="0">
              <a:buNone/>
            </a:pPr>
            <a:endParaRPr lang="en-US" sz="1050" dirty="0"/>
          </a:p>
          <a:p>
            <a:r>
              <a:rPr lang="en-US" sz="3000" dirty="0"/>
              <a:t>(Instance) variables are “real” variables </a:t>
            </a:r>
          </a:p>
          <a:p>
            <a:pPr lvl="1"/>
            <a:r>
              <a:rPr lang="en-US" sz="2600" dirty="0"/>
              <a:t>They document actual data points in a data set</a:t>
            </a:r>
          </a:p>
          <a:p>
            <a:r>
              <a:rPr lang="en-US" sz="3000" dirty="0"/>
              <a:t>Conceptual variables and represented variable are theoretical constructs</a:t>
            </a:r>
            <a:r>
              <a:rPr lang="en-US" dirty="0"/>
              <a:t> </a:t>
            </a:r>
          </a:p>
          <a:p>
            <a:pPr lvl="1"/>
            <a:r>
              <a:rPr lang="en-US" sz="2600" dirty="0"/>
              <a:t>Created by the person(s) who are producing the metadata</a:t>
            </a:r>
          </a:p>
          <a:p>
            <a:pPr lvl="1"/>
            <a:r>
              <a:rPr lang="en-US" sz="2600" dirty="0"/>
              <a:t>Result from an in-depth evaluation of all (instance) variable pairs</a:t>
            </a:r>
          </a:p>
          <a:p>
            <a:pPr lvl="1"/>
            <a:r>
              <a:rPr lang="en-US" sz="2600" dirty="0"/>
              <a:t>Represent value added content in the documentation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E149C5-3B34-45A5-8F24-B94D9569E6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87" y="365125"/>
            <a:ext cx="295316" cy="64207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3F50E8-338E-4C56-AABC-D865D7F24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7061" y="301625"/>
            <a:ext cx="295316" cy="642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4311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90D0A-8071-4E25-AC24-E0687D8AD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49325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+mn-lt"/>
              </a:rPr>
              <a:t>		</a:t>
            </a:r>
            <a:r>
              <a:rPr lang="en-US" sz="4000" b="1" dirty="0">
                <a:latin typeface="+mn-lt"/>
              </a:rPr>
              <a:t>Working with DDI-Lifecycle: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B7493-CBB2-4ACD-88B0-4E2176EEE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450" y="1095375"/>
            <a:ext cx="10172700" cy="55911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dirty="0"/>
              <a:t>The </a:t>
            </a:r>
            <a:r>
              <a:rPr lang="en-US" sz="3200" dirty="0" err="1"/>
              <a:t>Colectica</a:t>
            </a:r>
            <a:r>
              <a:rPr lang="en-US" sz="3200" dirty="0"/>
              <a:t> suite</a:t>
            </a:r>
          </a:p>
          <a:p>
            <a:pPr lvl="1"/>
            <a:r>
              <a:rPr lang="en-US" sz="2800" dirty="0" err="1"/>
              <a:t>Colectica</a:t>
            </a:r>
            <a:r>
              <a:rPr lang="en-US" sz="2800" dirty="0"/>
              <a:t> Designer </a:t>
            </a:r>
          </a:p>
          <a:p>
            <a:pPr lvl="2"/>
            <a:r>
              <a:rPr lang="en-US" sz="2800" dirty="0"/>
              <a:t>DDI-L editor</a:t>
            </a:r>
          </a:p>
          <a:p>
            <a:pPr lvl="2"/>
            <a:r>
              <a:rPr lang="en-US" sz="2800" dirty="0"/>
              <a:t>Multiple formats converter</a:t>
            </a:r>
          </a:p>
          <a:p>
            <a:pPr lvl="3"/>
            <a:r>
              <a:rPr lang="en-US" sz="2800" dirty="0"/>
              <a:t>Imports a variety of machine-readable formats</a:t>
            </a:r>
          </a:p>
          <a:p>
            <a:pPr lvl="4"/>
            <a:r>
              <a:rPr lang="en-US" sz="2800" dirty="0"/>
              <a:t>Data and metadata in statistical formats (</a:t>
            </a:r>
            <a:r>
              <a:rPr lang="en-US" sz="2800" dirty="0">
                <a:hlinkClick r:id="rId3"/>
              </a:rPr>
              <a:t>SAS, SPSS, Stata, Excel, and CSV</a:t>
            </a:r>
            <a:r>
              <a:rPr lang="en-US" sz="2800" dirty="0"/>
              <a:t>)</a:t>
            </a:r>
          </a:p>
          <a:p>
            <a:pPr lvl="4"/>
            <a:r>
              <a:rPr lang="en-US" sz="2800" dirty="0"/>
              <a:t>Machine-readable survey instruments/questionnaires (</a:t>
            </a:r>
            <a:r>
              <a:rPr lang="en-US" sz="2800" dirty="0">
                <a:hlinkClick r:id="rId4"/>
              </a:rPr>
              <a:t>Blaise</a:t>
            </a:r>
            <a:r>
              <a:rPr lang="en-US" sz="2800" dirty="0"/>
              <a:t>,</a:t>
            </a:r>
            <a:r>
              <a:rPr lang="en-US" sz="2800" dirty="0">
                <a:hlinkClick r:id="rId5"/>
              </a:rPr>
              <a:t> CASES</a:t>
            </a:r>
            <a:r>
              <a:rPr lang="en-US" sz="2800" dirty="0"/>
              <a:t>, </a:t>
            </a:r>
            <a:r>
              <a:rPr lang="en-US" sz="2800" dirty="0">
                <a:hlinkClick r:id="rId6"/>
              </a:rPr>
              <a:t>IBM SPSS Data Collection / SPSS Dimensions</a:t>
            </a:r>
            <a:r>
              <a:rPr lang="en-US" sz="2800" dirty="0"/>
              <a:t>, </a:t>
            </a:r>
            <a:r>
              <a:rPr lang="en-US" sz="2800" dirty="0" err="1">
                <a:hlinkClick r:id="rId7"/>
              </a:rPr>
              <a:t>QueXML</a:t>
            </a:r>
            <a:r>
              <a:rPr lang="en-US" sz="2800" dirty="0"/>
              <a:t>, </a:t>
            </a:r>
            <a:r>
              <a:rPr lang="en-US" sz="2800" dirty="0" err="1">
                <a:hlinkClick r:id="rId8"/>
              </a:rPr>
              <a:t>REDCap</a:t>
            </a:r>
            <a:r>
              <a:rPr lang="en-US" sz="2800" dirty="0"/>
              <a:t> </a:t>
            </a:r>
          </a:p>
          <a:p>
            <a:pPr lvl="4"/>
            <a:r>
              <a:rPr lang="en-US" sz="2800" dirty="0"/>
              <a:t>Other structured/</a:t>
            </a:r>
            <a:r>
              <a:rPr lang="en-US" sz="2800"/>
              <a:t>machine-readable metadata resources </a:t>
            </a:r>
            <a:r>
              <a:rPr lang="en-US" sz="2800" dirty="0"/>
              <a:t>(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code lists, metadata spreadsheets, DDI-C and DDI-L</a:t>
            </a:r>
            <a:r>
              <a:rPr lang="en-US" sz="2800" dirty="0"/>
              <a:t>)</a:t>
            </a:r>
          </a:p>
          <a:p>
            <a:pPr lvl="3"/>
            <a:r>
              <a:rPr lang="en-US" sz="2800" dirty="0"/>
              <a:t>Exports both DDI-C and DDI-L</a:t>
            </a:r>
          </a:p>
          <a:p>
            <a:pPr lvl="3"/>
            <a:r>
              <a:rPr lang="en-US" sz="2800" dirty="0"/>
              <a:t>Can serve as a DDI-C to DDI-L converter</a:t>
            </a:r>
          </a:p>
          <a:p>
            <a:pPr lvl="3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D7D048-1C9B-4B0E-A94A-DD1C50C80E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213596" y="172720"/>
            <a:ext cx="307483" cy="66852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DE02DE-FA34-4CE9-907D-77DD780F95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92263" y="172720"/>
            <a:ext cx="307483" cy="668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9169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83AF9-90CD-437F-B3F2-CCC445021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10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+mn-lt"/>
              </a:rPr>
              <a:t>		</a:t>
            </a:r>
            <a:r>
              <a:rPr lang="en-US" sz="4000" b="1" dirty="0">
                <a:latin typeface="+mn-lt"/>
              </a:rPr>
              <a:t>Working with DDI-Lifecycle: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E08B2-B256-4485-9B0A-A6E30D8D0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1747" y="1727200"/>
            <a:ext cx="9628505" cy="4754880"/>
          </a:xfrm>
        </p:spPr>
        <p:txBody>
          <a:bodyPr/>
          <a:lstStyle/>
          <a:p>
            <a:pPr marL="0" indent="0">
              <a:buNone/>
            </a:pPr>
            <a:r>
              <a:rPr lang="en-US" sz="2900" dirty="0"/>
              <a:t>The </a:t>
            </a:r>
            <a:r>
              <a:rPr lang="en-US" sz="2900" dirty="0" err="1"/>
              <a:t>Colectica</a:t>
            </a:r>
            <a:r>
              <a:rPr lang="en-US" sz="2900" dirty="0"/>
              <a:t> suite</a:t>
            </a:r>
          </a:p>
          <a:p>
            <a:r>
              <a:rPr lang="en-US" dirty="0" err="1"/>
              <a:t>Colectica</a:t>
            </a:r>
            <a:r>
              <a:rPr lang="en-US" dirty="0"/>
              <a:t> Repository</a:t>
            </a:r>
          </a:p>
          <a:p>
            <a:pPr lvl="1"/>
            <a:r>
              <a:rPr lang="en-US" sz="2500" dirty="0"/>
              <a:t>A centralized storage system for managing data resources, enabling collaborative workflows, providing automatic version control</a:t>
            </a:r>
          </a:p>
          <a:p>
            <a:r>
              <a:rPr lang="en-US" dirty="0" err="1"/>
              <a:t>Colectica</a:t>
            </a:r>
            <a:r>
              <a:rPr lang="en-US" dirty="0"/>
              <a:t> Portal</a:t>
            </a:r>
          </a:p>
          <a:p>
            <a:pPr lvl="1"/>
            <a:r>
              <a:rPr lang="en-US" sz="2500" dirty="0"/>
              <a:t>Web application for data and metadata publication and discovery	</a:t>
            </a:r>
          </a:p>
          <a:p>
            <a:pPr lvl="1"/>
            <a:r>
              <a:rPr lang="en-US" sz="2500" dirty="0"/>
              <a:t>Supports metadata browsing and searching</a:t>
            </a:r>
          </a:p>
          <a:p>
            <a:pPr lvl="1"/>
            <a:r>
              <a:rPr lang="en-US" sz="2500" dirty="0"/>
              <a:t>Interactive display of cross-study variable comparison information, based on the DDI-L variable cascade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F4BE9E-5B9B-4B57-9CFB-BAF56D130B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26" y="301625"/>
            <a:ext cx="295316" cy="64207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E720F7-3FDE-4C73-86BF-94E44E2FE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0017" y="323850"/>
            <a:ext cx="295316" cy="642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8049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C45BE-649C-4DD6-8A8F-82C517C7C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6"/>
            <a:ext cx="10515600" cy="8255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+mn-lt"/>
              </a:rPr>
              <a:t>	</a:t>
            </a:r>
            <a:r>
              <a:rPr lang="en-US" sz="4000" b="1" dirty="0">
                <a:latin typeface="+mn-lt"/>
              </a:rPr>
              <a:t>DDI-Lifecycle at ICPSR: The NSHAP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45B88-5A8C-4D60-AF5E-95EFBEEE3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7474"/>
            <a:ext cx="10515600" cy="492760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Fall of 2018: ICPSR’s National Archive of Computerized Data on Aging (NACDA) acquired a </a:t>
            </a:r>
            <a:r>
              <a:rPr lang="en-US" dirty="0" err="1"/>
              <a:t>Colectica</a:t>
            </a:r>
            <a:r>
              <a:rPr lang="en-US" dirty="0"/>
              <a:t> repository and portal to host future DDI-L projects</a:t>
            </a:r>
          </a:p>
          <a:p>
            <a:r>
              <a:rPr lang="en-US" dirty="0"/>
              <a:t>Pilot project, January-March 2019</a:t>
            </a:r>
          </a:p>
          <a:p>
            <a:pPr lvl="1"/>
            <a:r>
              <a:rPr lang="en-US" dirty="0"/>
              <a:t>Create, and display DDI-L documentation for the National Social Life, Health, and Aging Project (NSHAP) – core data, waves 1-3</a:t>
            </a:r>
          </a:p>
          <a:p>
            <a:pPr lvl="1"/>
            <a:r>
              <a:rPr lang="en-US" dirty="0"/>
              <a:t>Served as proof of concept for extending the use of DDI-L to other NACDA studies</a:t>
            </a:r>
          </a:p>
          <a:p>
            <a:pPr>
              <a:lnSpc>
                <a:spcPct val="100000"/>
              </a:lnSpc>
            </a:pPr>
            <a:r>
              <a:rPr lang="en-US" dirty="0"/>
              <a:t>NSHAP Waves 1-3 already processed, archived and disseminated following ICPSR standards</a:t>
            </a:r>
          </a:p>
          <a:p>
            <a:pPr lvl="3"/>
            <a:r>
              <a:rPr lang="en-US" sz="2200" dirty="0"/>
              <a:t>Clean, verified data and documentation, including DDI 2.5 variable descriptions enhanced with question text and variable groups</a:t>
            </a:r>
          </a:p>
          <a:p>
            <a:pPr lvl="3"/>
            <a:r>
              <a:rPr lang="en-US" sz="2200" dirty="0"/>
              <a:t>Served as starting point for our DDI-L project</a:t>
            </a:r>
          </a:p>
          <a:p>
            <a:pPr marL="344488" indent="-342900"/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A8C17E-2452-4590-86BF-72931CA86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17" y="365126"/>
            <a:ext cx="295316" cy="64207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B7088F-48A2-440A-960D-8C4246CEC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2056" y="365126"/>
            <a:ext cx="295316" cy="642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6003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73370-EE55-4C1C-95B6-750A97C52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7501"/>
            <a:ext cx="10515600" cy="625474"/>
          </a:xfrm>
        </p:spPr>
        <p:txBody>
          <a:bodyPr>
            <a:noAutofit/>
          </a:bodyPr>
          <a:lstStyle/>
          <a:p>
            <a:r>
              <a:rPr lang="en-US" dirty="0">
                <a:latin typeface="+mn-lt"/>
              </a:rPr>
              <a:t>	</a:t>
            </a:r>
            <a:r>
              <a:rPr lang="en-US" sz="4200" b="1" dirty="0">
                <a:latin typeface="+mn-lt"/>
              </a:rPr>
              <a:t>Creating DDI-L for the NSHAP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3CB92-2C9F-4C20-B73F-228C79AB6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3476"/>
            <a:ext cx="10515600" cy="5724524"/>
          </a:xfrm>
        </p:spPr>
        <p:txBody>
          <a:bodyPr/>
          <a:lstStyle/>
          <a:p>
            <a:endParaRPr lang="en-US" sz="3000" dirty="0"/>
          </a:p>
          <a:p>
            <a:endParaRPr lang="en-US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F657FCCF-981E-4AA6-953C-8117E17E8692}"/>
              </a:ext>
            </a:extLst>
          </p:cNvPr>
          <p:cNvSpPr txBox="1">
            <a:spLocks/>
          </p:cNvSpPr>
          <p:nvPr/>
        </p:nvSpPr>
        <p:spPr>
          <a:xfrm>
            <a:off x="695325" y="1047750"/>
            <a:ext cx="10820400" cy="5153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Steps to DDI 3.2:</a:t>
            </a:r>
          </a:p>
          <a:p>
            <a:pPr marL="0" indent="0">
              <a:buNone/>
            </a:pPr>
            <a:r>
              <a:rPr lang="en-US" sz="2600" dirty="0"/>
              <a:t>1. Import pre-existing DDI 2.5 for individual waves into </a:t>
            </a:r>
            <a:r>
              <a:rPr lang="en-US" sz="2600" dirty="0" err="1"/>
              <a:t>Colectica</a:t>
            </a:r>
            <a:r>
              <a:rPr lang="en-US" sz="2600" dirty="0"/>
              <a:t> Designer:</a:t>
            </a:r>
          </a:p>
          <a:p>
            <a:pPr marL="0" indent="0">
              <a:buNone/>
            </a:pPr>
            <a:endParaRPr lang="en-US" sz="2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29D3EF-0962-44F4-A1DA-DACEE0C65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575" y="2051353"/>
            <a:ext cx="5124450" cy="44891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38DEEC-8677-4AE0-BBAA-4AC0D405FEA2}"/>
              </a:ext>
            </a:extLst>
          </p:cNvPr>
          <p:cNvSpPr txBox="1"/>
          <p:nvPr/>
        </p:nvSpPr>
        <p:spPr>
          <a:xfrm>
            <a:off x="1046750" y="2292013"/>
            <a:ext cx="3133725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Imported fields:</a:t>
            </a:r>
          </a:p>
          <a:p>
            <a:pPr marL="285750" indent="-285750">
              <a:buFontTx/>
              <a:buChar char="-"/>
            </a:pPr>
            <a:r>
              <a:rPr lang="en-US" dirty="0"/>
              <a:t>Variable groups</a:t>
            </a:r>
          </a:p>
          <a:p>
            <a:pPr marL="285750" indent="-285750">
              <a:buFontTx/>
              <a:buChar char="-"/>
            </a:pPr>
            <a:r>
              <a:rPr lang="en-US" dirty="0"/>
              <a:t>Variable name</a:t>
            </a:r>
          </a:p>
          <a:p>
            <a:pPr marL="285750" indent="-285750">
              <a:buFontTx/>
              <a:buChar char="-"/>
            </a:pPr>
            <a:r>
              <a:rPr lang="en-US" dirty="0"/>
              <a:t>Variable label</a:t>
            </a:r>
          </a:p>
          <a:p>
            <a:pPr marL="285750" indent="-285750">
              <a:buFontTx/>
              <a:buChar char="-"/>
            </a:pPr>
            <a:r>
              <a:rPr lang="en-US" dirty="0"/>
              <a:t>Summary statistics</a:t>
            </a:r>
          </a:p>
          <a:p>
            <a:pPr marL="285750" indent="-285750">
              <a:buFontTx/>
              <a:buChar char="-"/>
            </a:pPr>
            <a:r>
              <a:rPr lang="en-US" dirty="0"/>
              <a:t>Values</a:t>
            </a:r>
          </a:p>
          <a:p>
            <a:pPr marL="285750" indent="-285750">
              <a:buFontTx/>
              <a:buChar char="-"/>
            </a:pPr>
            <a:r>
              <a:rPr lang="en-US" dirty="0"/>
              <a:t>Value labels</a:t>
            </a:r>
          </a:p>
          <a:p>
            <a:pPr marL="285750" indent="-285750">
              <a:buFontTx/>
              <a:buChar char="-"/>
            </a:pPr>
            <a:r>
              <a:rPr lang="en-US" dirty="0"/>
              <a:t>Category statistics</a:t>
            </a:r>
          </a:p>
          <a:p>
            <a:pPr marL="285750" indent="-285750">
              <a:buFontTx/>
              <a:buChar char="-"/>
            </a:pPr>
            <a:r>
              <a:rPr lang="en-US" dirty="0"/>
              <a:t>Missing data information</a:t>
            </a:r>
          </a:p>
          <a:p>
            <a:pPr marL="285750" indent="-285750">
              <a:buFontTx/>
              <a:buChar char="-"/>
            </a:pPr>
            <a:r>
              <a:rPr lang="en-US" dirty="0"/>
              <a:t>Question text</a:t>
            </a:r>
          </a:p>
          <a:p>
            <a:pPr marL="285750" indent="-285750">
              <a:buFontTx/>
              <a:buChar char="-"/>
            </a:pPr>
            <a:r>
              <a:rPr lang="en-US" dirty="0"/>
              <a:t>(Descriptive text)</a:t>
            </a:r>
          </a:p>
          <a:p>
            <a:pPr marL="285750" indent="-285750">
              <a:buFontTx/>
              <a:buChar char="-"/>
            </a:pPr>
            <a:endParaRPr lang="en-US" sz="800" dirty="0"/>
          </a:p>
          <a:p>
            <a:r>
              <a:rPr lang="en-US" sz="1400" i="1" dirty="0"/>
              <a:t>Variable notes, if present in DDI-C, are *not* imported (they are not part of the variable description in DDI-L)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534B51-A27B-4C69-8210-1D3E7B6659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43" y="107499"/>
            <a:ext cx="305538" cy="66430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DA69D1-D8DC-4872-A1E1-D0A855DEAE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6970" y="95250"/>
            <a:ext cx="305538" cy="664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249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6EA78-2674-4F66-B676-1ABF289DC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32"/>
            <a:ext cx="10515600" cy="836344"/>
          </a:xfrm>
        </p:spPr>
        <p:txBody>
          <a:bodyPr>
            <a:normAutofit/>
          </a:bodyPr>
          <a:lstStyle/>
          <a:p>
            <a:r>
              <a:rPr lang="en-US" sz="4000" b="1" dirty="0"/>
              <a:t>	    </a:t>
            </a:r>
            <a:r>
              <a:rPr lang="en-US" sz="4000" b="1" dirty="0">
                <a:latin typeface="+mn-lt"/>
              </a:rPr>
              <a:t>Creating DDI-L for the NSHAP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6A740-1B53-423A-9FEC-1DBF2C30A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86449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01932417-0253-4D31-A6AD-FB7D3AEC4C8E}"/>
              </a:ext>
            </a:extLst>
          </p:cNvPr>
          <p:cNvSpPr txBox="1">
            <a:spLocks/>
          </p:cNvSpPr>
          <p:nvPr/>
        </p:nvSpPr>
        <p:spPr>
          <a:xfrm>
            <a:off x="447675" y="1095375"/>
            <a:ext cx="11163300" cy="5476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2. Complete study description fields in </a:t>
            </a:r>
            <a:r>
              <a:rPr lang="en-US" dirty="0" err="1"/>
              <a:t>Colectica</a:t>
            </a:r>
            <a:r>
              <a:rPr lang="en-US" dirty="0"/>
              <a:t> Designer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AA0ADD-A7CC-4A0A-AD4D-EC181B7D7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25" y="1757469"/>
            <a:ext cx="4895850" cy="4788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033DC2-3585-4838-84B6-810082170E14}"/>
              </a:ext>
            </a:extLst>
          </p:cNvPr>
          <p:cNvSpPr txBox="1"/>
          <p:nvPr/>
        </p:nvSpPr>
        <p:spPr>
          <a:xfrm>
            <a:off x="990600" y="1960375"/>
            <a:ext cx="375172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- Easy and convenient editing</a:t>
            </a:r>
          </a:p>
          <a:p>
            <a:endParaRPr lang="en-US" sz="800" dirty="0"/>
          </a:p>
          <a:p>
            <a:r>
              <a:rPr lang="en-US" sz="2000" dirty="0"/>
              <a:t>- Entries follow the DDI-L structure</a:t>
            </a:r>
          </a:p>
          <a:p>
            <a:endParaRPr lang="en-US" sz="800" dirty="0"/>
          </a:p>
          <a:p>
            <a:r>
              <a:rPr lang="en-US" sz="2000" dirty="0"/>
              <a:t>- Allows content reuse: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Searches pre-existing metadata         created in the Designer</a:t>
            </a:r>
          </a:p>
          <a:p>
            <a:endParaRPr lang="en-US" dirty="0"/>
          </a:p>
          <a:p>
            <a:r>
              <a:rPr lang="en-US" dirty="0"/>
              <a:t>         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      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Saves new content and makes it available for future reuse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5A6278-A7AA-46FD-9778-6A0A359674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6338" y="3725124"/>
            <a:ext cx="2469862" cy="21284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FBCE3E-9266-4CFA-B8AE-FC418B2817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743" y="107499"/>
            <a:ext cx="305538" cy="66430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05DD97-201E-4C6C-8EF0-A54CACA7B6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31175" y="107499"/>
            <a:ext cx="305538" cy="664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9964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39498-E46B-41DB-BDE2-AA68D1FA4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376"/>
            <a:ext cx="10515600" cy="1092200"/>
          </a:xfrm>
        </p:spPr>
        <p:txBody>
          <a:bodyPr>
            <a:normAutofit/>
          </a:bodyPr>
          <a:lstStyle/>
          <a:p>
            <a:r>
              <a:rPr lang="en-US" sz="4000" b="1" dirty="0"/>
              <a:t>	   </a:t>
            </a:r>
            <a:r>
              <a:rPr lang="en-US" sz="4000" b="1" dirty="0">
                <a:latin typeface="+mn-lt"/>
              </a:rPr>
              <a:t>Creating DDI-L for the NSHAP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6BD8C-DA47-4F3C-A3E1-0AB747A1E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1038225"/>
            <a:ext cx="10834527" cy="581977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3. Document comparability across waves in a format compliant with the DDI-L variable cascade</a:t>
            </a:r>
            <a:endParaRPr lang="en-US" sz="800" dirty="0"/>
          </a:p>
          <a:p>
            <a:pPr lvl="1"/>
            <a:r>
              <a:rPr lang="en-US" sz="2000" dirty="0"/>
              <a:t>Compare variable lists (from SPSS setups) to identify which questions were repeated, and in which wave(s)</a:t>
            </a:r>
          </a:p>
          <a:p>
            <a:pPr lvl="1"/>
            <a:r>
              <a:rPr lang="en-US" sz="2000" dirty="0"/>
              <a:t>Identify changes in variables representation across waves</a:t>
            </a:r>
          </a:p>
          <a:p>
            <a:pPr lvl="1"/>
            <a:r>
              <a:rPr lang="en-US" sz="2000" dirty="0"/>
              <a:t>Create represented variables as appropriate</a:t>
            </a:r>
          </a:p>
          <a:p>
            <a:pPr lvl="1"/>
            <a:r>
              <a:rPr lang="en-US" sz="2000" dirty="0"/>
              <a:t>Create conceptual variables to link comparable represented variables</a:t>
            </a:r>
          </a:p>
          <a:p>
            <a:pPr lvl="1"/>
            <a:r>
              <a:rPr lang="en-US" sz="2000" dirty="0"/>
              <a:t>Create conceptual variable groups to assist in browsing by topic</a:t>
            </a:r>
          </a:p>
          <a:p>
            <a:pPr lvl="1"/>
            <a:r>
              <a:rPr lang="en-US" sz="2000" dirty="0"/>
              <a:t>Crosswalk created in Excel format</a:t>
            </a:r>
          </a:p>
          <a:p>
            <a:pPr marL="457200" lvl="1" indent="0">
              <a:buNone/>
            </a:pPr>
            <a:endParaRPr lang="en-US" sz="2000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A5FD5C-461A-4999-B4D4-563DDB0B8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9" y="4232151"/>
            <a:ext cx="11568157" cy="24786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14EC1A-0BBD-40C2-92E0-F5EF4ACB2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3" y="53986"/>
            <a:ext cx="311776" cy="67786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93A037-BEB9-4E22-ACFC-B84F903F8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8046" y="147187"/>
            <a:ext cx="305538" cy="664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2845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52774" y="965492"/>
            <a:ext cx="8694647" cy="5164003"/>
          </a:xfrm>
        </p:spPr>
        <p:txBody>
          <a:bodyPr/>
          <a:lstStyle/>
          <a:p>
            <a:r>
              <a:rPr lang="en-US" sz="2600" dirty="0"/>
              <a:t>NSHAP Waves 1-3 now publicly available on the portal</a:t>
            </a:r>
          </a:p>
          <a:p>
            <a:pPr lvl="1"/>
            <a:r>
              <a:rPr lang="en-US" sz="2200" dirty="0"/>
              <a:t>“Browse by concept” view and initial crosswalk view</a:t>
            </a:r>
          </a:p>
          <a:p>
            <a:pPr lvl="1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51D98-F321-6243-AF19-D902954295F2}" type="datetime1">
              <a:rPr lang="en-US" smtClean="0"/>
              <a:t>3/23/2022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30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81200" y="197938"/>
            <a:ext cx="8229600" cy="777828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+mn-lt"/>
              </a:rPr>
              <a:t>Creating DDI-L for the NSHAP Series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379" y="1904214"/>
            <a:ext cx="9755646" cy="481726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417729" y="2914553"/>
            <a:ext cx="955817" cy="341508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A2F3CA-266D-4514-8A49-9B84621D9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849" y="181612"/>
            <a:ext cx="305538" cy="66430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4EA6B5-3082-4129-8A5C-D354AE16E6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63613" y="181612"/>
            <a:ext cx="305538" cy="664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246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1058239"/>
            <a:ext cx="8229600" cy="4759700"/>
          </a:xfrm>
        </p:spPr>
        <p:txBody>
          <a:bodyPr/>
          <a:lstStyle/>
          <a:p>
            <a:r>
              <a:rPr lang="en-US" dirty="0"/>
              <a:t>Correspondence Tree</a:t>
            </a:r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51D98-F321-6243-AF19-D902954295F2}" type="datetime1">
              <a:rPr lang="en-US" smtClean="0"/>
              <a:t>3/23/2022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31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81200" y="177669"/>
            <a:ext cx="8229600" cy="695634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+mn-lt"/>
              </a:rPr>
              <a:t>Creating DDI-L for the NSHAP Series</a:t>
            </a:r>
          </a:p>
        </p:txBody>
      </p:sp>
      <p:pic>
        <p:nvPicPr>
          <p:cNvPr id="7" name="Picture 6"/>
          <p:cNvPicPr/>
          <p:nvPr/>
        </p:nvPicPr>
        <p:blipFill>
          <a:blip r:embed="rId3"/>
          <a:stretch>
            <a:fillRect/>
          </a:stretch>
        </p:blipFill>
        <p:spPr>
          <a:xfrm>
            <a:off x="2505075" y="1602769"/>
            <a:ext cx="5969768" cy="48647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F980AE-2A2D-466F-996A-1B6523C925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956" y="177669"/>
            <a:ext cx="305538" cy="66430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07D681-D413-47D4-A1CB-34779FE1D4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68506" y="177669"/>
            <a:ext cx="305538" cy="664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9427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51D98-F321-6243-AF19-D902954295F2}" type="datetime1">
              <a:rPr lang="en-US" smtClean="0"/>
              <a:t>3/23/2022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BCA5-1E04-E54D-A72B-F5A9E897BE1A}" type="slidenum">
              <a:rPr lang="en-US" smtClean="0"/>
              <a:t>32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81200" y="213096"/>
            <a:ext cx="8229600" cy="71618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+mn-lt"/>
              </a:rPr>
              <a:t>Creating DDI-L for the NSHAP Series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15493" y="3509717"/>
            <a:ext cx="6385336" cy="224311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5494" y="1012559"/>
            <a:ext cx="6385335" cy="249715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04900" y="5815316"/>
            <a:ext cx="96964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three types of concordance views are also available from the individual variable description page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4B9630-6B8E-4C44-B416-06E399AE26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743" y="107499"/>
            <a:ext cx="305538" cy="66430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96E6349-88C6-4F87-BFB7-BF0968DDAB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53719" y="214998"/>
            <a:ext cx="305538" cy="664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063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88248-F968-43BC-B43B-DD470702F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063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   DDI-L metadata for cross-series concordances</a:t>
            </a:r>
            <a:br>
              <a:rPr lang="en-US" dirty="0"/>
            </a:br>
            <a:r>
              <a:rPr lang="en-US" dirty="0"/>
              <a:t>		 </a:t>
            </a:r>
            <a:r>
              <a:rPr lang="en-US" b="1" dirty="0"/>
              <a:t>The NSHAP-NHATS crosswalk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78B50-36A1-4333-A191-7D14FCD36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568" y="1566195"/>
            <a:ext cx="10996863" cy="50710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Steps</a:t>
            </a:r>
          </a:p>
          <a:p>
            <a:pPr lvl="1"/>
            <a:r>
              <a:rPr lang="en-US" dirty="0"/>
              <a:t>Starting point: DDI-L documentation for each individual series, including variable cascades</a:t>
            </a:r>
          </a:p>
          <a:p>
            <a:pPr lvl="2"/>
            <a:r>
              <a:rPr lang="en-US" dirty="0"/>
              <a:t>Comparable variables from each series are already linked by a common conceptual variable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Challenge: find comparability among variables from 11 individual waves (3 from NSHAP and 8 from NHATS)</a:t>
            </a:r>
          </a:p>
          <a:p>
            <a:pPr marL="914400" lvl="2" indent="0">
              <a:buNone/>
            </a:pPr>
            <a:r>
              <a:rPr lang="en-US" sz="2200" dirty="0"/>
              <a:t>DDI-enabled solution: </a:t>
            </a:r>
          </a:p>
          <a:p>
            <a:pPr lvl="2"/>
            <a:r>
              <a:rPr lang="en-US" sz="2200" dirty="0"/>
              <a:t>Examine, and find matches between conceptual variables from each series</a:t>
            </a:r>
          </a:p>
          <a:p>
            <a:pPr lvl="2"/>
            <a:r>
              <a:rPr lang="en-US" sz="2200" dirty="0"/>
              <a:t>Create new, unifying concept (DDI conceptual variable) that links the conceptual variables from the individual series</a:t>
            </a:r>
          </a:p>
          <a:p>
            <a:pPr lvl="3"/>
            <a:r>
              <a:rPr lang="en-US" sz="2000" dirty="0"/>
              <a:t>Project-created and assigned</a:t>
            </a:r>
          </a:p>
          <a:p>
            <a:pPr lvl="3"/>
            <a:r>
              <a:rPr lang="en-US" sz="2000" dirty="0"/>
              <a:t>Allows pulling together all of the comparable (instance) variables from the individual waves.</a:t>
            </a:r>
          </a:p>
          <a:p>
            <a:pPr lvl="2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C023E0-8A6A-45F8-8D63-2C0FCCF74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43" y="107499"/>
            <a:ext cx="305538" cy="66430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97B36E-95C7-40A7-906A-314AE2587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9550" y="107499"/>
            <a:ext cx="305538" cy="664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9963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1155A-565E-4DF6-A44E-16D842CEF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65" y="192701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+mn-lt"/>
              </a:rPr>
              <a:t>   DDI-L metadata for cross-series concordances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3FC57-B73B-46F7-A187-4097B469F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501" y="1265209"/>
            <a:ext cx="10515600" cy="495600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    Matching DDI-L concepts to compare across series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2723F5-6556-44DA-AC2B-ED9F3168A4BA}"/>
              </a:ext>
            </a:extLst>
          </p:cNvPr>
          <p:cNvSpPr txBox="1"/>
          <p:nvPr/>
        </p:nvSpPr>
        <p:spPr>
          <a:xfrm>
            <a:off x="3789947" y="2234748"/>
            <a:ext cx="4227228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Cross-series conceptual variable</a:t>
            </a:r>
          </a:p>
          <a:p>
            <a:r>
              <a:rPr lang="en-US" sz="2000" b="1" dirty="0"/>
              <a:t>	HYPERTENSION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4A7BB7-E9C5-47DB-A833-29B7F2D805C8}"/>
              </a:ext>
            </a:extLst>
          </p:cNvPr>
          <p:cNvSpPr txBox="1"/>
          <p:nvPr/>
        </p:nvSpPr>
        <p:spPr>
          <a:xfrm>
            <a:off x="1914525" y="3046120"/>
            <a:ext cx="2892239" cy="64633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NSHAP Conceptual Variable</a:t>
            </a:r>
          </a:p>
          <a:p>
            <a:r>
              <a:rPr lang="en-US" dirty="0"/>
              <a:t>EVER HAD HYPERTENSION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95D5D4-3E64-4755-AE01-3906B81137D5}"/>
              </a:ext>
            </a:extLst>
          </p:cNvPr>
          <p:cNvSpPr txBox="1"/>
          <p:nvPr/>
        </p:nvSpPr>
        <p:spPr>
          <a:xfrm>
            <a:off x="6702278" y="3096882"/>
            <a:ext cx="3084903" cy="64633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NHATS Conceptual Variable</a:t>
            </a:r>
          </a:p>
          <a:p>
            <a:r>
              <a:rPr lang="en-US" dirty="0"/>
              <a:t>HAS HIGH BLOOD PRESSURE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D05310-DB3B-4C40-BB27-1E12A3F60205}"/>
              </a:ext>
            </a:extLst>
          </p:cNvPr>
          <p:cNvSpPr txBox="1"/>
          <p:nvPr/>
        </p:nvSpPr>
        <p:spPr>
          <a:xfrm>
            <a:off x="1915075" y="3935455"/>
            <a:ext cx="2891689" cy="64633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NSHAP Represented Variable</a:t>
            </a:r>
          </a:p>
          <a:p>
            <a:r>
              <a:rPr lang="en-US" dirty="0"/>
              <a:t>HYPERTENSION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4F9841-F214-4137-80BC-C82BD670EA1F}"/>
              </a:ext>
            </a:extLst>
          </p:cNvPr>
          <p:cNvSpPr txBox="1"/>
          <p:nvPr/>
        </p:nvSpPr>
        <p:spPr>
          <a:xfrm>
            <a:off x="6737175" y="3945031"/>
            <a:ext cx="3050006" cy="64633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NHATS Represented Variable</a:t>
            </a:r>
          </a:p>
          <a:p>
            <a:r>
              <a:rPr lang="en-US" dirty="0"/>
              <a:t>High BP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FE7FF0-C609-4470-90A0-647446AAF4A1}"/>
              </a:ext>
            </a:extLst>
          </p:cNvPr>
          <p:cNvSpPr txBox="1"/>
          <p:nvPr/>
        </p:nvSpPr>
        <p:spPr>
          <a:xfrm>
            <a:off x="1106906" y="4824790"/>
            <a:ext cx="1543500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NSHAP</a:t>
            </a:r>
          </a:p>
          <a:p>
            <a:r>
              <a:rPr lang="en-US" b="1" dirty="0"/>
              <a:t>Wave 1</a:t>
            </a:r>
          </a:p>
          <a:p>
            <a:r>
              <a:rPr lang="en-US" b="1" dirty="0"/>
              <a:t>Hypertension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9D05D7-C853-4464-8C54-1AAD52F006D7}"/>
              </a:ext>
            </a:extLst>
          </p:cNvPr>
          <p:cNvSpPr txBox="1"/>
          <p:nvPr/>
        </p:nvSpPr>
        <p:spPr>
          <a:xfrm>
            <a:off x="2718741" y="4819922"/>
            <a:ext cx="1470659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/>
              <a:t>NSHAP</a:t>
            </a:r>
            <a:r>
              <a:rPr lang="en-US" dirty="0"/>
              <a:t> </a:t>
            </a:r>
          </a:p>
          <a:p>
            <a:r>
              <a:rPr lang="en-US" b="1" dirty="0"/>
              <a:t>Wave 2</a:t>
            </a:r>
          </a:p>
          <a:p>
            <a:r>
              <a:rPr lang="en-US" b="1" dirty="0"/>
              <a:t>Hypertension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93A625-721E-44E5-9C8E-438DED9EBFF2}"/>
              </a:ext>
            </a:extLst>
          </p:cNvPr>
          <p:cNvSpPr txBox="1"/>
          <p:nvPr/>
        </p:nvSpPr>
        <p:spPr>
          <a:xfrm>
            <a:off x="4253670" y="4810669"/>
            <a:ext cx="1470659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NSHAP</a:t>
            </a:r>
          </a:p>
          <a:p>
            <a:r>
              <a:rPr lang="en-US" b="1" dirty="0"/>
              <a:t>Wave 3</a:t>
            </a:r>
          </a:p>
          <a:p>
            <a:r>
              <a:rPr lang="en-US" b="1" dirty="0"/>
              <a:t>Hypertension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4BD50E-66E4-44B5-BA5D-2B9E934C6D38}"/>
              </a:ext>
            </a:extLst>
          </p:cNvPr>
          <p:cNvSpPr txBox="1"/>
          <p:nvPr/>
        </p:nvSpPr>
        <p:spPr>
          <a:xfrm>
            <a:off x="6170065" y="4792710"/>
            <a:ext cx="925253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/>
              <a:t>NHATS</a:t>
            </a:r>
          </a:p>
          <a:p>
            <a:r>
              <a:rPr lang="en-US" b="1" dirty="0"/>
              <a:t>Wave 1</a:t>
            </a:r>
          </a:p>
          <a:p>
            <a:r>
              <a:rPr lang="en-US" b="1" dirty="0"/>
              <a:t>High BP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1F72F3-7631-48BD-AB31-1E2412A0EF38}"/>
              </a:ext>
            </a:extLst>
          </p:cNvPr>
          <p:cNvSpPr txBox="1"/>
          <p:nvPr/>
        </p:nvSpPr>
        <p:spPr>
          <a:xfrm>
            <a:off x="7218224" y="4792710"/>
            <a:ext cx="925252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NHATS</a:t>
            </a:r>
          </a:p>
          <a:p>
            <a:r>
              <a:rPr lang="en-US" b="1" dirty="0"/>
              <a:t>Wave 2</a:t>
            </a:r>
          </a:p>
          <a:p>
            <a:r>
              <a:rPr lang="en-US" b="1" dirty="0"/>
              <a:t>High BP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C9D3AF-2938-42D1-B32A-73AC3CC23E23}"/>
              </a:ext>
            </a:extLst>
          </p:cNvPr>
          <p:cNvSpPr txBox="1"/>
          <p:nvPr/>
        </p:nvSpPr>
        <p:spPr>
          <a:xfrm>
            <a:off x="8334830" y="4801963"/>
            <a:ext cx="925253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/>
              <a:t>NHATS</a:t>
            </a:r>
          </a:p>
          <a:p>
            <a:r>
              <a:rPr lang="en-US" b="1" dirty="0"/>
              <a:t>Wave 3</a:t>
            </a:r>
          </a:p>
          <a:p>
            <a:r>
              <a:rPr lang="en-US" b="1" dirty="0"/>
              <a:t>High BP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D35003-5E15-4A80-B82D-B94AF4890691}"/>
              </a:ext>
            </a:extLst>
          </p:cNvPr>
          <p:cNvSpPr txBox="1"/>
          <p:nvPr/>
        </p:nvSpPr>
        <p:spPr>
          <a:xfrm>
            <a:off x="10186303" y="4801963"/>
            <a:ext cx="925253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NHATS</a:t>
            </a:r>
          </a:p>
          <a:p>
            <a:r>
              <a:rPr lang="en-US" b="1" dirty="0"/>
              <a:t>Wave 8</a:t>
            </a:r>
          </a:p>
          <a:p>
            <a:r>
              <a:rPr lang="en-US" b="1" dirty="0"/>
              <a:t>High BP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CCF5E9-72BC-4FA0-BB1C-C6DB3F1C17F0}"/>
              </a:ext>
            </a:extLst>
          </p:cNvPr>
          <p:cNvSpPr txBox="1"/>
          <p:nvPr/>
        </p:nvSpPr>
        <p:spPr>
          <a:xfrm>
            <a:off x="9410402" y="5111323"/>
            <a:ext cx="753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…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8D500F8-3B96-467B-8CA3-D784E8AAE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9550" y="107499"/>
            <a:ext cx="305538" cy="664300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3DC4D68-67FE-4128-B87D-1CC0F8FDB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16" y="95865"/>
            <a:ext cx="305538" cy="664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3975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4021B-9387-4339-A22A-DCF978196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latin typeface="+mn-lt"/>
              </a:rPr>
              <a:t>  DDI-L metadata for cross-series concordances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0CD5DA-696E-4FFD-AACF-4A00AFC851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9758" y="2577448"/>
            <a:ext cx="10852483" cy="288021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DE7E02-5400-4197-AE4D-1FD78EE3B87D}"/>
              </a:ext>
            </a:extLst>
          </p:cNvPr>
          <p:cNvSpPr txBox="1"/>
          <p:nvPr/>
        </p:nvSpPr>
        <p:spPr>
          <a:xfrm>
            <a:off x="3828611" y="1934013"/>
            <a:ext cx="20861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NSHAP Variables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751408-D720-4895-9D5F-DCE2F783B5AB}"/>
              </a:ext>
            </a:extLst>
          </p:cNvPr>
          <p:cNvSpPr txBox="1"/>
          <p:nvPr/>
        </p:nvSpPr>
        <p:spPr>
          <a:xfrm>
            <a:off x="7886780" y="1934013"/>
            <a:ext cx="20547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NHATS Variables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F28C0C-DAC2-4DE2-BEC9-AA4005F5A656}"/>
              </a:ext>
            </a:extLst>
          </p:cNvPr>
          <p:cNvSpPr txBox="1"/>
          <p:nvPr/>
        </p:nvSpPr>
        <p:spPr>
          <a:xfrm>
            <a:off x="666116" y="5846544"/>
            <a:ext cx="108524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Series-specific conceptual and represented variables and comparison views available when selecting the common concept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ABD5D8-EC7C-4163-8655-A63C73B165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26999" y="107499"/>
            <a:ext cx="305538" cy="66430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3FD8E5-CDCF-4FCD-9DFE-81F9EAD8A9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97" y="120199"/>
            <a:ext cx="305538" cy="664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6027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3363E-7204-4A69-BE0B-828BEB4E0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latin typeface="+mn-lt"/>
              </a:rPr>
              <a:t>  DDI-L metadata for cross-series concordances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AC94F-A548-41D5-9F2A-0D5E69C01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dirty="0"/>
              <a:t>Four types of variable comparability</a:t>
            </a:r>
          </a:p>
          <a:p>
            <a:pPr lvl="1"/>
            <a:r>
              <a:rPr lang="en-US" dirty="0"/>
              <a:t>Directly comparable</a:t>
            </a:r>
          </a:p>
          <a:p>
            <a:pPr lvl="1"/>
            <a:r>
              <a:rPr lang="en-US" dirty="0"/>
              <a:t>Need harmonization</a:t>
            </a:r>
          </a:p>
          <a:p>
            <a:pPr lvl="1"/>
            <a:r>
              <a:rPr lang="en-US" dirty="0"/>
              <a:t>Related concepts</a:t>
            </a:r>
          </a:p>
          <a:p>
            <a:pPr lvl="1"/>
            <a:r>
              <a:rPr lang="en-US" dirty="0"/>
              <a:t>One-to-many or many-to-one matches</a:t>
            </a:r>
          </a:p>
          <a:p>
            <a:pPr marL="914400" lvl="2" indent="0">
              <a:buNone/>
            </a:pPr>
            <a:endParaRPr lang="en-US" sz="800" dirty="0"/>
          </a:p>
          <a:p>
            <a:pPr lvl="2"/>
            <a:r>
              <a:rPr lang="en-US" dirty="0"/>
              <a:t>Example: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8A64A8-EFED-4694-B821-9B380DCFFA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018" y="4423444"/>
            <a:ext cx="11745964" cy="20694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CC883F-7F0A-4C6D-AA49-F6810BC43FB6}"/>
              </a:ext>
            </a:extLst>
          </p:cNvPr>
          <p:cNvSpPr txBox="1"/>
          <p:nvPr/>
        </p:nvSpPr>
        <p:spPr>
          <a:xfrm>
            <a:off x="4023267" y="4006544"/>
            <a:ext cx="9284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NSHAP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D57C0F-7F9D-4D19-BA1A-E6933AE1ED01}"/>
              </a:ext>
            </a:extLst>
          </p:cNvPr>
          <p:cNvSpPr txBox="1"/>
          <p:nvPr/>
        </p:nvSpPr>
        <p:spPr>
          <a:xfrm>
            <a:off x="8879305" y="4001294"/>
            <a:ext cx="897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NHATS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115DE1-0B08-429D-AABC-68AFEBB82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96862" y="-6350"/>
            <a:ext cx="199758" cy="68643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1A6F53-3196-4F46-AC84-5EFA30DF0D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9476" y="-6349"/>
            <a:ext cx="199758" cy="686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774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3247A-C4EB-47AF-B1EA-28A1CCEEB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375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+mn-lt"/>
              </a:rPr>
              <a:t>   DDI-L metadata for cross-series concordances</a:t>
            </a:r>
            <a:endParaRPr lang="en-US" sz="4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95CE9E-6854-4CF3-8682-6F305A7ADE16}"/>
              </a:ext>
            </a:extLst>
          </p:cNvPr>
          <p:cNvSpPr txBox="1"/>
          <p:nvPr/>
        </p:nvSpPr>
        <p:spPr>
          <a:xfrm>
            <a:off x="2948684" y="5667914"/>
            <a:ext cx="821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inches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7640A43-00E0-40C7-BFCF-5FF23E14A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319"/>
            <a:ext cx="10515600" cy="472928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 the cross-series crosswalks, the type of comparability is displayed on the </a:t>
            </a:r>
            <a:r>
              <a:rPr lang="en-US" dirty="0" err="1"/>
              <a:t>Colectica</a:t>
            </a:r>
            <a:r>
              <a:rPr lang="en-US" dirty="0"/>
              <a:t> Portal for each set of comparable variables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E6AD62-6FFD-4A34-B7F3-B87AFA65B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123" y="2914882"/>
            <a:ext cx="11017497" cy="34961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A2725F-8A17-41FD-AC4B-451B7C121B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97" y="120199"/>
            <a:ext cx="305538" cy="66430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01BA84E-E9B2-4EC7-A2F4-4F7944049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4734" y="120199"/>
            <a:ext cx="305538" cy="664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6591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CE325-A282-4823-9A10-853B4D147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562" y="43654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+mn-lt"/>
              </a:rPr>
              <a:t>  DDI-Lifecycle projects on the </a:t>
            </a:r>
            <a:r>
              <a:rPr lang="en-US" sz="4000" b="1" dirty="0" err="1">
                <a:latin typeface="+mn-lt"/>
              </a:rPr>
              <a:t>Colectica</a:t>
            </a:r>
            <a:r>
              <a:rPr lang="en-US" sz="4000" b="1" dirty="0">
                <a:latin typeface="+mn-lt"/>
              </a:rPr>
              <a:t> Portal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E5A56-AAE4-4761-BCE7-FD79C57F2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4"/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Upcoming: The Irish Longitudinal Study on Ageing (TILDA),</a:t>
            </a:r>
          </a:p>
          <a:p>
            <a:pPr marL="1828800" lvl="4" indent="0">
              <a:buNone/>
            </a:pP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    waves 1-3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67E642-B978-4DB6-8160-39141F6F5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654" y="1756881"/>
            <a:ext cx="7664521" cy="34336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727B92-05B5-4EBB-B205-4871796738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97" y="120199"/>
            <a:ext cx="305538" cy="66430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1C9E54-598B-4CE6-950F-C53E9D80B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6690" y="120199"/>
            <a:ext cx="305538" cy="664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4345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E9D22-2DD7-411E-8A51-B41087274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460268"/>
          </a:xfrm>
        </p:spPr>
        <p:txBody>
          <a:bodyPr/>
          <a:lstStyle/>
          <a:p>
            <a:r>
              <a:rPr lang="en-US" b="1" dirty="0"/>
              <a:t>	</a:t>
            </a:r>
            <a:r>
              <a:rPr lang="en-US" sz="4800" b="1" dirty="0"/>
              <a:t>Questions?  </a:t>
            </a:r>
            <a:br>
              <a:rPr lang="en-US" dirty="0"/>
            </a:br>
            <a:r>
              <a:rPr lang="en-US" dirty="0"/>
              <a:t>				</a:t>
            </a:r>
            <a:r>
              <a:rPr lang="en-US" sz="4800" b="1" dirty="0"/>
              <a:t>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3C5F1-6941-4F10-863D-5EE3F916A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3654" y="649724"/>
            <a:ext cx="10515600" cy="5607238"/>
          </a:xfrm>
        </p:spPr>
        <p:txBody>
          <a:bodyPr>
            <a:normAutofit fontScale="85000" lnSpcReduction="20000"/>
          </a:bodyPr>
          <a:lstStyle/>
          <a:p>
            <a:endParaRPr lang="en-US" sz="2800" dirty="0"/>
          </a:p>
          <a:p>
            <a:endParaRPr lang="en-US" dirty="0"/>
          </a:p>
          <a:p>
            <a:endParaRPr lang="en-US" sz="2800" dirty="0"/>
          </a:p>
          <a:p>
            <a:endParaRPr lang="en-US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endParaRPr lang="en-US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pPr marL="3657600" lvl="8" indent="0">
              <a:buNone/>
            </a:pPr>
            <a:r>
              <a:rPr lang="en-US" sz="6400" dirty="0"/>
              <a:t>			</a:t>
            </a:r>
            <a:r>
              <a:rPr lang="en-US" sz="5400" dirty="0"/>
              <a:t>Thank you!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B04BEE-CFDB-4BF0-8774-69F40A494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7" y="120199"/>
            <a:ext cx="305538" cy="66430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441106-65FC-481F-BD3A-F22642711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4708" y="107499"/>
            <a:ext cx="305538" cy="6643002"/>
          </a:xfrm>
          <a:prstGeom prst="rect">
            <a:avLst/>
          </a:prstGeom>
        </p:spPr>
      </p:pic>
      <p:pic>
        <p:nvPicPr>
          <p:cNvPr id="6" name="Picture 5" descr="Cover Me Q&amp;A: What's your favorite Muppets cover song ...">
            <a:extLst>
              <a:ext uri="{FF2B5EF4-FFF2-40B4-BE49-F238E27FC236}">
                <a16:creationId xmlns:a16="http://schemas.microsoft.com/office/drawing/2014/main" id="{460109AC-8E2B-4318-90C5-E13F50645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072" y="2825392"/>
            <a:ext cx="4742689" cy="19829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71685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4123</TotalTime>
  <Words>2798</Words>
  <Application>Microsoft Office PowerPoint</Application>
  <PresentationFormat>Widescreen</PresentationFormat>
  <Paragraphs>581</Paragraphs>
  <Slides>39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Calibri Light</vt:lpstr>
      <vt:lpstr>Verdana</vt:lpstr>
      <vt:lpstr>Office Theme</vt:lpstr>
      <vt:lpstr>Doing More with Metadata:  Documenting Variable Comparability using DDI-Lifecycle</vt:lpstr>
      <vt:lpstr>     DDI-Codebook for single studies</vt:lpstr>
      <vt:lpstr>     DDI-Codebook at ICPSR</vt:lpstr>
      <vt:lpstr>DDI-Lifecycle for longitudinal data</vt:lpstr>
      <vt:lpstr>DDI-Lifecycle for longitudinal data</vt:lpstr>
      <vt:lpstr>DDI-Lifecycle for longitudinal data</vt:lpstr>
      <vt:lpstr>DDI-Lifecycle for longitudinal data</vt:lpstr>
      <vt:lpstr>DDI-Lifecycle for longitudinal data</vt:lpstr>
      <vt:lpstr>      DDI Deep Dive – DDI-Lifecycle        Outline</vt:lpstr>
      <vt:lpstr> DDI-Lifecycle – A product of the DDI Alliance</vt:lpstr>
      <vt:lpstr>  DDI-Lifecycle: Advantages</vt:lpstr>
      <vt:lpstr>   DDI-Lifecycle – Modular design</vt:lpstr>
      <vt:lpstr>  DDI-Lifecycle - Modular design</vt:lpstr>
      <vt:lpstr>   DDI-L modular design        Modules</vt:lpstr>
      <vt:lpstr>   DDI-L modular design       Schemes </vt:lpstr>
      <vt:lpstr>   DDI-L modular design       Schemes</vt:lpstr>
      <vt:lpstr>  Variable markup in DDI-C (V043015, ANES 2004 – ICPSR 4245)</vt:lpstr>
      <vt:lpstr>    Variable markup in DDI-L        Modular structure: the variable explosion</vt:lpstr>
      <vt:lpstr>  DDI-Lifecycle: Modular design</vt:lpstr>
      <vt:lpstr>   DDI-Lifecycle – The variable cascade</vt:lpstr>
      <vt:lpstr>    DDI-Lifecycle: The variable cascade</vt:lpstr>
      <vt:lpstr>      DDI-Lifecycle: The variable cascade</vt:lpstr>
      <vt:lpstr>    DDI-Lifecycle: The variable cascade</vt:lpstr>
      <vt:lpstr>  Working with DDI-Lifecycle: Tools</vt:lpstr>
      <vt:lpstr>  Working with DDI-Lifecycle: Tools</vt:lpstr>
      <vt:lpstr> DDI-Lifecycle at ICPSR: The NSHAP project</vt:lpstr>
      <vt:lpstr> Creating DDI-L for the NSHAP series</vt:lpstr>
      <vt:lpstr>     Creating DDI-L for the NSHAP series</vt:lpstr>
      <vt:lpstr>    Creating DDI-L for the NSHAP series</vt:lpstr>
      <vt:lpstr>Creating DDI-L for the NSHAP Series</vt:lpstr>
      <vt:lpstr>Creating DDI-L for the NSHAP Series</vt:lpstr>
      <vt:lpstr>Creating DDI-L for the NSHAP Series</vt:lpstr>
      <vt:lpstr>   DDI-L metadata for cross-series concordances    The NSHAP-NHATS crosswalk</vt:lpstr>
      <vt:lpstr>   DDI-L metadata for cross-series concordances</vt:lpstr>
      <vt:lpstr>  DDI-L metadata for cross-series concordances</vt:lpstr>
      <vt:lpstr>  DDI-L metadata for cross-series concordances</vt:lpstr>
      <vt:lpstr>   DDI-L metadata for cross-series concordances</vt:lpstr>
      <vt:lpstr>  DDI-Lifecycle projects on the Colectica Portal</vt:lpstr>
      <vt:lpstr> Questions?       Comments?</vt:lpstr>
    </vt:vector>
  </TitlesOfParts>
  <Company>University of Michigan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&lt;titl&gt;DDI for M&amp;P&lt;/titl&gt; &lt;altTitl&gt;DDI Discussion for the Metadata and Preservation Unit at ICPSR&lt;/altTitl&gt;</dc:title>
  <dc:creator>staff</dc:creator>
  <cp:lastModifiedBy>sanda ionescu</cp:lastModifiedBy>
  <cp:revision>241</cp:revision>
  <cp:lastPrinted>2022-03-09T15:41:22Z</cp:lastPrinted>
  <dcterms:created xsi:type="dcterms:W3CDTF">2020-03-03T19:13:37Z</dcterms:created>
  <dcterms:modified xsi:type="dcterms:W3CDTF">2022-03-23T22:27:10Z</dcterms:modified>
</cp:coreProperties>
</file>