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Lst>
  <p:sldSz cy="5143500" cx="9144000"/>
  <p:notesSz cx="6858000" cy="9144000"/>
  <p:embeddedFontLst>
    <p:embeddedFont>
      <p:font typeface="Lato"/>
      <p:regular r:id="rId64"/>
      <p:bold r:id="rId65"/>
      <p:italic r:id="rId66"/>
      <p:boldItalic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font" Target="fonts/Lato-regular.fntdata"/><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font" Target="fonts/Lato-italic.fntdata"/><Relationship Id="rId21" Type="http://schemas.openxmlformats.org/officeDocument/2006/relationships/slide" Target="slides/slide16.xml"/><Relationship Id="rId65" Type="http://schemas.openxmlformats.org/officeDocument/2006/relationships/font" Target="fonts/Lato-bold.fntdata"/><Relationship Id="rId24" Type="http://schemas.openxmlformats.org/officeDocument/2006/relationships/slide" Target="slides/slide19.xml"/><Relationship Id="rId23" Type="http://schemas.openxmlformats.org/officeDocument/2006/relationships/slide" Target="slides/slide18.xml"/><Relationship Id="rId67" Type="http://schemas.openxmlformats.org/officeDocument/2006/relationships/font" Target="fonts/Lato-boldItalic.fntdata"/><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i.org/10.29173/iq500" TargetMode="External"/><Relationship Id="rId3" Type="http://schemas.openxmlformats.org/officeDocument/2006/relationships/hyperlink" Target="https://doi.org/10.1371/journal.pone.0021101"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i.org/10.29173/iq500" TargetMode="External"/><Relationship Id="rId3" Type="http://schemas.openxmlformats.org/officeDocument/2006/relationships/hyperlink" Target="https://ddialliance.org/Specification/DDI-Codebook/2.5/XMLSchema/field_level_documentation.html" TargetMode="External"/><Relationship Id="rId4" Type="http://schemas.openxmlformats.org/officeDocument/2006/relationships/hyperlink" Target="https://vocabularies.cessda.eu/" TargetMode="External"/><Relationship Id="rId5" Type="http://schemas.openxmlformats.org/officeDocument/2006/relationships/hyperlink" Target="https://www.w3.org/XML/"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mmit.sfu.ca/item/13955"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dialliance.org/sites/default/files/final.pdf"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earch.gesis.org/research_data/ZA7604?doi=10.4232/1.13733" TargetMode="External"/><Relationship Id="rId3" Type="http://schemas.openxmlformats.org/officeDocument/2006/relationships/hyperlink" Target="https://ropercenter.cornell.edu/ipoll/study/31119369" TargetMode="Externa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rgbClr val="222222"/>
                </a:solidFill>
                <a:highlight>
                  <a:srgbClr val="FFFFFF"/>
                </a:highlight>
              </a:rPr>
              <a:t>While ICPSR makes heavy use of DDI metadata, we also use other metadata standards, including MARC, Dublin Core, and Schema.org. In this ICPSR staff Webinar, we will discuss other metadata standards that are available, their benefits and drawbacks, how ICPSR uses some of them in current work, and how ICPSR can (and should) use other standards in current and developing work.  </a:t>
            </a:r>
            <a:endParaRPr>
              <a:solidFill>
                <a:srgbClr val="222222"/>
              </a:solidFill>
              <a:highlight>
                <a:srgbClr val="FFFFFF"/>
              </a:highlight>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1205e35f0c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1205e35f0c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1205e35f0c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1205e35f0c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1205e35f0c7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1205e35f0c7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1205e35f0c7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1205e35f0c7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121bbbcd8ba_1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121bbbcd8ba_1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121bbbcd8ba_1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121bbbcd8ba_1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1205e35f0c7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1205e35f0c7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1205e35f0c7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1205e35f0c7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1205e35f0c7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1205e35f0c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“Standards enable information to be appropriately compared with predictable outcomes.” Green, A. E., &amp; Humphrey, C. (2014). Building the DDI. IASSIST Quarterly, 37(1-4), 36. </a:t>
            </a:r>
            <a:r>
              <a:rPr lang="en" u="sng">
                <a:solidFill>
                  <a:schemeClr val="hlink"/>
                </a:solidFill>
                <a:hlinkClick r:id="rId2"/>
              </a:rPr>
              <a:t>https://doi.org/10.29173/iq500</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Even though a 2011 survey of 1,329 scientists about data sharing showed “over 78% of survey respondents either use no metadata or a local home grown metadata approach,” data repositories understand and value metadata standards.  See: </a:t>
            </a:r>
            <a:r>
              <a:rPr lang="en" sz="1000">
                <a:solidFill>
                  <a:srgbClr val="202020"/>
                </a:solidFill>
                <a:highlight>
                  <a:srgbClr val="FFFFFF"/>
                </a:highlight>
              </a:rPr>
              <a:t>Tenopir C, Allard S, Douglass K, Aydinoglu AU, Wu L, et al. (2011) Data Sharing by Scientists: Practices and Perceptions. PLOS ONE 6(6): e21101. </a:t>
            </a:r>
            <a:r>
              <a:rPr lang="en" sz="1000" u="sng">
                <a:solidFill>
                  <a:srgbClr val="3E0577"/>
                </a:solidFill>
                <a:highlight>
                  <a:srgbClr val="FFFFFF"/>
                </a:highlight>
                <a:hlinkClick r:id="rId3">
                  <a:extLst>
                    <a:ext uri="{A12FA001-AC4F-418D-AE19-62706E023703}">
                      <ahyp:hlinkClr val="tx"/>
                    </a:ext>
                  </a:extLst>
                </a:hlinkClick>
              </a:rPr>
              <a:t>https://doi.org/10.1371/journal.pone.0021101</a:t>
            </a:r>
            <a:endParaRPr/>
          </a:p>
          <a:p>
            <a:pPr indent="0" lvl="0" marL="0" rtl="0" algn="l">
              <a:spcBef>
                <a:spcPts val="0"/>
              </a:spcBef>
              <a:spcAft>
                <a:spcPts val="0"/>
              </a:spcAft>
              <a:buClr>
                <a:schemeClr val="dk1"/>
              </a:buClr>
              <a:buSzPts val="1100"/>
              <a:buFont typeface="Arial"/>
              <a:buNone/>
            </a:pPr>
            <a:r>
              <a:t/>
            </a:r>
            <a:endParaRPr sz="800">
              <a:solidFill>
                <a:schemeClr val="dk1"/>
              </a:solidFill>
              <a:highlight>
                <a:srgbClr val="FFFFFF"/>
              </a:highlight>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1205e35f0c7_0_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1205e35f0c7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1205e35f0c7_0_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1205e35f0c7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1205e35f0c7_0_3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1205e35f0c7_0_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See: Green, A. E., &amp; Humphrey, C. (2014). Building the DDI. IASSIST Quarterly, 37(1-4), 36. </a:t>
            </a:r>
            <a:r>
              <a:rPr lang="en" u="sng">
                <a:solidFill>
                  <a:schemeClr val="hlink"/>
                </a:solidFill>
                <a:hlinkClick r:id="rId2"/>
              </a:rPr>
              <a:t>https://doi.org/10.29173/iq500</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charge to the original DDI committee “made it clear that this was to be an international effort with inclusive involvement across research, survey, and data professional organizations, representing the interests of data producers, archives, distributors, and end-users of social science data.”</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“Documentation…describe[s] the content, quality, and features of a dataset, which in turn provides an indication of its fitness for use.”</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Data structure and content standard:</a:t>
            </a:r>
            <a:endParaRPr>
              <a:solidFill>
                <a:schemeClr val="dk1"/>
              </a:solidFill>
            </a:endParaRPr>
          </a:p>
          <a:p>
            <a:pPr indent="-298450" lvl="1" marL="914400" rtl="0" algn="l">
              <a:spcBef>
                <a:spcPts val="0"/>
              </a:spcBef>
              <a:spcAft>
                <a:spcPts val="0"/>
              </a:spcAft>
              <a:buClr>
                <a:schemeClr val="dk1"/>
              </a:buClr>
              <a:buSzPts val="1100"/>
              <a:buChar char="○"/>
            </a:pPr>
            <a:r>
              <a:rPr lang="en" u="sng">
                <a:solidFill>
                  <a:schemeClr val="hlink"/>
                </a:solidFill>
                <a:hlinkClick r:id="rId3"/>
              </a:rPr>
              <a:t>https://ddialliance.org/Specification/DDI-Codebook/2.5/XMLSchema/field_level_documentation.html</a:t>
            </a:r>
            <a:r>
              <a:rPr lang="en">
                <a:solidFill>
                  <a:schemeClr val="dk1"/>
                </a:solidFill>
              </a:rPr>
              <a:t> </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Defines metadata elements and provides guidance on data entry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Data value standards (examples): </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Consortium of European Social Science Data Archives (CESSDA) </a:t>
            </a:r>
            <a:r>
              <a:rPr lang="en" u="sng">
                <a:solidFill>
                  <a:schemeClr val="hlink"/>
                </a:solidFill>
                <a:hlinkClick r:id="rId4"/>
              </a:rPr>
              <a:t>Vocabularies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ISO 8601 date standard (i.e., YYYY-MM-DD)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Data exchange standard: XML (</a:t>
            </a:r>
            <a:r>
              <a:rPr lang="en" u="sng">
                <a:solidFill>
                  <a:schemeClr val="hlink"/>
                </a:solidFill>
                <a:hlinkClick r:id="rId5"/>
              </a:rPr>
              <a:t>https://www.w3.org/XML/</a:t>
            </a:r>
            <a:r>
              <a:rPr lang="en">
                <a:solidFill>
                  <a:schemeClr val="dk1"/>
                </a:solidFill>
              </a:rPr>
              <a:t>)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121bbbcd8ba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121bbbcd8ba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121bbbcd8ba_1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121bbbcd8ba_1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121bbbcd8ba_1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121bbbcd8ba_1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1205e35f0c7_0_3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1205e35f0c7_0_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1205e35f0c7_0_3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1205e35f0c7_0_3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121bbbcd8ba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121bbbcd8ba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1205e35f0c7_0_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1205e35f0c7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120732b598d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120732b598d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1205e35f0c7_0_3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1205e35f0c7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1205e35f0c7_0_3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1205e35f0c7_0_3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124606a9abb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124606a9abb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Prior to the 80s, “documenting research data was treated primarily as a publication process. This information was assembled into a printed report, which was commonly referred to as a codebook. These volumes often contained sections dedicated to a technical description of the study and method of data collection, a detailed listing of the variables, their codes, and their layout in a data file, a copy of the data collection instrument, and any other contextual information providing background to the data.”</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“...ICPSR Study Description “Template” Manual. “Every new or revised ICPSR study requires a study description which is written by the staff member who processes or evaluates the study. These descriptions follow a strict format, called a template, which insures that standard information is recorded for each study. The template consists of named fields into which the staff person enters appropriate information about the study. Completed templates ultimately reside in an online SPIRES database.”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Source: Green, A. E., &amp; Humphrey, C. (2014). Building the DDI. IASSIST Quarterly, 37(1-4), 36. https://doi.org/10.29173/iq500</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124606a9abb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124606a9abb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ICPSR published printed catalogs based on the standardized study descriptions.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Source: Green, A. E., &amp; Humphrey, C. (2014). Building the DDI. IASSIST Quarterly, 37(1-4), 36. https://doi.org/10.29173/iq500</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124606a9abb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124606a9abb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In the late 1970’s, a group of university libraries began producing their own electronic MARC catalogue records for study level discovery of research data.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In the 1980’s, the ICPSR began circulating to others study-level MARC records of their data holdings.</a:t>
            </a:r>
            <a:endParaRPr>
              <a:solidFill>
                <a:schemeClr val="dk1"/>
              </a:solidFill>
            </a:endParaRPr>
          </a:p>
          <a:p>
            <a:pPr indent="-298450" lvl="0" marL="457200" rtl="0" algn="l">
              <a:spcBef>
                <a:spcPts val="0"/>
              </a:spcBef>
              <a:spcAft>
                <a:spcPts val="0"/>
              </a:spcAft>
              <a:buClr>
                <a:schemeClr val="dk1"/>
              </a:buClr>
              <a:buSzPts val="1100"/>
              <a:buChar char="●"/>
            </a:pPr>
            <a:r>
              <a:rPr lang="en"/>
              <a:t>OCLC, a nonprofit cooperative organization "that provides shared technology services, original research, and community programs for its membership and the library community at large, became a distributor of MARC records for ICPSR study holdings.</a:t>
            </a:r>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Source: Green, A. E., &amp; Humphrey, C. (2014). Building the DDI. IASSIST Quarterly, 37(1-4), 36. https://doi.org/10.29173/iq500</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124606a9abb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124606a9abb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In the mid-1990s, a group of data professionals, led by ICPSR, met at IASSIST to create a data description to best describe social science data.</a:t>
            </a:r>
            <a:r>
              <a:rPr lang="en">
                <a:solidFill>
                  <a:schemeClr val="dk1"/>
                </a:solidFill>
              </a:rPr>
              <a:t> </a:t>
            </a:r>
            <a:r>
              <a:rPr lang="en">
                <a:solidFill>
                  <a:schemeClr val="dk1"/>
                </a:solidFill>
              </a:rPr>
              <a:t>They “incorporate[d] the concepts and parts of traditional printed codebooks and also to build compatibility with computer-generated data collection and documentation processes.”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a:t>
            </a:r>
            <a:r>
              <a:rPr lang="en">
                <a:solidFill>
                  <a:schemeClr val="dk1"/>
                </a:solidFill>
              </a:rPr>
              <a:t> original DDI committee “made it clear that this was to be an international effort with inclusive involvement across research, survey, and data professional organizations, representing the interests of data producers, archives, distributors, and end-users of social science data.”</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They knew what good documentation was.  I</a:t>
            </a:r>
            <a:r>
              <a:rPr lang="en"/>
              <a:t>ntellectual components of DDI were developed from a common core of elements, from:	</a:t>
            </a:r>
            <a:endParaRPr/>
          </a:p>
          <a:p>
            <a:pPr indent="0" lvl="0" marL="0" rtl="0" algn="l">
              <a:spcBef>
                <a:spcPts val="0"/>
              </a:spcBef>
              <a:spcAft>
                <a:spcPts val="0"/>
              </a:spcAft>
              <a:buNone/>
            </a:pPr>
            <a:r>
              <a:rPr lang="en"/>
              <a:t>Codebooks	 </a:t>
            </a:r>
            <a:endParaRPr/>
          </a:p>
          <a:p>
            <a:pPr indent="0" lvl="0" marL="0" rtl="0" algn="l">
              <a:spcBef>
                <a:spcPts val="0"/>
              </a:spcBef>
              <a:spcAft>
                <a:spcPts val="0"/>
              </a:spcAft>
              <a:buNone/>
            </a:pPr>
            <a:r>
              <a:rPr lang="en"/>
              <a:t>Study descriptions from data	archives</a:t>
            </a:r>
            <a:endParaRPr/>
          </a:p>
          <a:p>
            <a:pPr indent="0" lvl="0" marL="0" rtl="0" algn="l">
              <a:spcBef>
                <a:spcPts val="0"/>
              </a:spcBef>
              <a:spcAft>
                <a:spcPts val="0"/>
              </a:spcAft>
              <a:buNone/>
            </a:pPr>
            <a:r>
              <a:rPr lang="en"/>
              <a:t>Bibliographic records establishing identity (including Sue Dodd, a pioneer in cataloging machine readable data files)</a:t>
            </a:r>
            <a:endParaRPr/>
          </a:p>
          <a:p>
            <a:pPr indent="0" lvl="0" marL="0" rtl="0" algn="l">
              <a:spcBef>
                <a:spcPts val="0"/>
              </a:spcBef>
              <a:spcAft>
                <a:spcPts val="0"/>
              </a:spcAft>
              <a:buNone/>
            </a:pPr>
            <a:r>
              <a:rPr lang="en"/>
              <a:t>Statistical analysis metadata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Source: Ann Green, 2014 NADDI, “Committing to Data Quality (Keynote address).  </a:t>
            </a:r>
            <a:r>
              <a:rPr lang="en" u="sng">
                <a:solidFill>
                  <a:schemeClr val="hlink"/>
                </a:solidFill>
                <a:hlinkClick r:id="rId2"/>
              </a:rPr>
              <a:t>http://summit.sfu.ca/item/13955</a:t>
            </a:r>
            <a:r>
              <a:rPr lang="en"/>
              <a:t>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Source: Green, A. E., &amp; Humphrey, C. (2014). Building the DDI. IASSIST Quarterly, 37(1-4), 36. https://doi.org/10.29173/iq500</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124606a9abb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124606a9abb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They based their work on existing cataloging, citation, and encoding guidelines, </a:t>
            </a:r>
            <a:r>
              <a:rPr lang="en">
                <a:solidFill>
                  <a:schemeClr val="dk1"/>
                </a:solidFill>
              </a:rPr>
              <a:t>including</a:t>
            </a:r>
            <a:r>
              <a:rPr lang="en">
                <a:solidFill>
                  <a:schemeClr val="dk1"/>
                </a:solidFill>
              </a:rPr>
              <a:t> these.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Source: Green, A. E., &amp; Humphrey, C. (2014). Building the DDI. IASSIST Quarterly, 37(1-4), 36. https://doi.org/10.29173/iq500</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124606a9abb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124606a9abb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2"/>
              </a:rPr>
              <a:t>https://ddialliance.org/sites/default/files/final.pdf</a:t>
            </a:r>
            <a:r>
              <a:rPr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 developing a specification for the content, transport, presentation, and preservation of social science metadata, the DDI project has contributed to the conduct of social science research and archiving in the following ways: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Improved search precision. Because elements of a codebook can be tagged separately for content using this XML application, detailed, field-specific searches are possible. This enables a user to search, for example, all question text for specific terms or to search the sampling field across studies.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Improved finding aids for resource discovery. Because the DDI provides “header” information describing the marked-up document itself, locating DDI-compliant documents is expedited.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Improved interoperability. We provide a mapping from DDI elements to Dublin Core elements to aid further in the metadata standardization effort. Our intention is to add a crosswalk to other standards such as GILS and MARC.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Ability to produce multiple products from a single source. Marked up codebooks can be used to create bibliographic citations, full study descriptions, setups for statistical packages, etc.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Ability to display information in several ways from a single source. Using stylesheets, an XML codebook can be transformed to display in different presentation formats.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Improved consistency and completeness of documentation. Markup provides a way to standardize metadata and to ensure that codebooks meet accepted guidelines for content. The DDI effort should help to encourage data producers to provide in their documentation all of the information necessary for users to determine whether a given study meets their research needs and to perform accurate analyses. While the DDI Committee decided not to specify many elements as required, it did develop a list of elements that are highly recommended for inclusion in codebooks.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Facilitation of the job of intelligent agents. The DDI metadata provides a structured schema that can be employed by systems for data extraction and analysis, such as FERRET (Federal Electronic Research and Review Extraction Tool, developed by the Census Bureau), SDA (Survey Documentation and Analysis, developed by UCBerkeley), NESSTAR, VDC (Virtual Data Center, under development at Harvard), etc. It also provides the potential to pull together information from separate systems.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124606a9abb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124606a9ab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1" marL="914400" rtl="0" algn="l">
              <a:lnSpc>
                <a:spcPct val="90000"/>
              </a:lnSpc>
              <a:spcBef>
                <a:spcPts val="500"/>
              </a:spcBef>
              <a:spcAft>
                <a:spcPts val="0"/>
              </a:spcAft>
              <a:buClr>
                <a:schemeClr val="dk1"/>
              </a:buClr>
              <a:buSzPts val="1600"/>
              <a:buChar char="○"/>
            </a:pPr>
            <a:r>
              <a:rPr lang="en" sz="1600">
                <a:solidFill>
                  <a:schemeClr val="dk1"/>
                </a:solidFill>
                <a:latin typeface="Calibri"/>
                <a:ea typeface="Calibri"/>
                <a:cs typeface="Calibri"/>
                <a:sym typeface="Calibri"/>
              </a:rPr>
              <a:t>Content limited to</a:t>
            </a:r>
            <a:endParaRPr sz="1600">
              <a:solidFill>
                <a:schemeClr val="dk1"/>
              </a:solidFill>
              <a:latin typeface="Calibri"/>
              <a:ea typeface="Calibri"/>
              <a:cs typeface="Calibri"/>
              <a:sym typeface="Calibri"/>
            </a:endParaRPr>
          </a:p>
          <a:p>
            <a:pPr indent="-330200" lvl="2" marL="1371600" rtl="0" algn="l">
              <a:lnSpc>
                <a:spcPct val="90000"/>
              </a:lnSpc>
              <a:spcBef>
                <a:spcPts val="500"/>
              </a:spcBef>
              <a:spcAft>
                <a:spcPts val="0"/>
              </a:spcAft>
              <a:buClr>
                <a:schemeClr val="dk1"/>
              </a:buClr>
              <a:buSzPts val="1600"/>
              <a:buChar char="■"/>
            </a:pPr>
            <a:r>
              <a:rPr lang="en" sz="1600">
                <a:solidFill>
                  <a:schemeClr val="dk1"/>
                </a:solidFill>
                <a:latin typeface="Calibri"/>
                <a:ea typeface="Calibri"/>
                <a:cs typeface="Calibri"/>
                <a:sym typeface="Calibri"/>
              </a:rPr>
              <a:t>Variable metadata generated through SPSS</a:t>
            </a:r>
            <a:endParaRPr sz="1600">
              <a:solidFill>
                <a:schemeClr val="dk1"/>
              </a:solidFill>
              <a:latin typeface="Calibri"/>
              <a:ea typeface="Calibri"/>
              <a:cs typeface="Calibri"/>
              <a:sym typeface="Calibri"/>
            </a:endParaRPr>
          </a:p>
          <a:p>
            <a:pPr indent="-330200" lvl="2" marL="1371600" rtl="0" algn="l">
              <a:lnSpc>
                <a:spcPct val="90000"/>
              </a:lnSpc>
              <a:spcBef>
                <a:spcPts val="500"/>
              </a:spcBef>
              <a:spcAft>
                <a:spcPts val="0"/>
              </a:spcAft>
              <a:buClr>
                <a:schemeClr val="dk1"/>
              </a:buClr>
              <a:buSzPts val="1600"/>
              <a:buChar char="■"/>
            </a:pPr>
            <a:r>
              <a:rPr lang="en" sz="1600">
                <a:solidFill>
                  <a:schemeClr val="dk1"/>
                </a:solidFill>
                <a:latin typeface="Calibri"/>
                <a:ea typeface="Calibri"/>
                <a:cs typeface="Calibri"/>
                <a:sym typeface="Calibri"/>
              </a:rPr>
              <a:t>Question text (no subfields)</a:t>
            </a:r>
            <a:endParaRPr sz="1600">
              <a:solidFill>
                <a:schemeClr val="dk1"/>
              </a:solidFill>
              <a:latin typeface="Calibri"/>
              <a:ea typeface="Calibri"/>
              <a:cs typeface="Calibri"/>
              <a:sym typeface="Calibri"/>
            </a:endParaRPr>
          </a:p>
          <a:p>
            <a:pPr indent="-330200" lvl="2" marL="1371600" rtl="0" algn="l">
              <a:lnSpc>
                <a:spcPct val="90000"/>
              </a:lnSpc>
              <a:spcBef>
                <a:spcPts val="500"/>
              </a:spcBef>
              <a:spcAft>
                <a:spcPts val="0"/>
              </a:spcAft>
              <a:buClr>
                <a:schemeClr val="dk1"/>
              </a:buClr>
              <a:buSzPts val="1600"/>
              <a:buChar char="■"/>
            </a:pPr>
            <a:r>
              <a:rPr lang="en" sz="1600">
                <a:solidFill>
                  <a:schemeClr val="dk1"/>
                </a:solidFill>
                <a:latin typeface="Calibri"/>
                <a:ea typeface="Calibri"/>
                <a:cs typeface="Calibri"/>
                <a:sym typeface="Calibri"/>
              </a:rPr>
              <a:t>Variable level notes</a:t>
            </a:r>
            <a:endParaRPr sz="1600">
              <a:solidFill>
                <a:schemeClr val="dk1"/>
              </a:solidFill>
              <a:latin typeface="Calibri"/>
              <a:ea typeface="Calibri"/>
              <a:cs typeface="Calibri"/>
              <a:sym typeface="Calibri"/>
            </a:endParaRPr>
          </a:p>
          <a:p>
            <a:pPr indent="0" lvl="0" marL="0" rtl="0" algn="l">
              <a:spcBef>
                <a:spcPts val="0"/>
              </a:spcBef>
              <a:spcAft>
                <a:spcPts val="0"/>
              </a:spcAft>
              <a:buNone/>
            </a:pPr>
            <a:r>
              <a:t/>
            </a:r>
            <a:endParaRPr/>
          </a:p>
          <a:p>
            <a:pPr indent="-330200" lvl="1" marL="914400" rtl="0" algn="l">
              <a:lnSpc>
                <a:spcPct val="90000"/>
              </a:lnSpc>
              <a:spcBef>
                <a:spcPts val="500"/>
              </a:spcBef>
              <a:spcAft>
                <a:spcPts val="0"/>
              </a:spcAft>
              <a:buClr>
                <a:schemeClr val="dk1"/>
              </a:buClr>
              <a:buSzPts val="1600"/>
              <a:buChar char="○"/>
            </a:pPr>
            <a:r>
              <a:rPr lang="en" sz="1600">
                <a:solidFill>
                  <a:schemeClr val="dk1"/>
                </a:solidFill>
                <a:latin typeface="Calibri"/>
                <a:ea typeface="Calibri"/>
                <a:cs typeface="Calibri"/>
                <a:sym typeface="Calibri"/>
              </a:rPr>
              <a:t>We have a new variable schema for RDE.  This will extend support for additional DDI-Codebook elements.</a:t>
            </a:r>
            <a:endParaRPr sz="16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120732b598d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120732b598d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121bbbcd8ba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121bbbcd8b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50">
                <a:solidFill>
                  <a:srgbClr val="433B2A"/>
                </a:solidFill>
                <a:highlight>
                  <a:srgbClr val="FFFFFF"/>
                </a:highlight>
                <a:latin typeface="Droid Sans"/>
                <a:ea typeface="Droid Sans"/>
                <a:cs typeface="Droid Sans"/>
                <a:sym typeface="Droid Sans"/>
              </a:rPr>
              <a:t>Most elements within the Dublin Core element set map directly to elements in the DDI Version 2 Codebook DTD.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120732b598d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120732b598d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121bbbcd8ba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121bbbcd8ba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120d01424e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120d01424e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121bbbcd8ba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121bbbcd8ba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120732b598d_0_3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120732b598d_0_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121bbbcd8ba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121bbbcd8ba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1205e35f0c7_0_3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1205e35f0c7_0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121d80af006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121d80af00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124199d183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124199d183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https://search.gesis.org/research_data/ZA7604?doi=10.4232/1.13733</a:t>
            </a:r>
            <a:endParaRPr/>
          </a:p>
          <a:p>
            <a:pPr indent="0" lvl="0" marL="0" rtl="0" algn="l">
              <a:spcBef>
                <a:spcPts val="0"/>
              </a:spcBef>
              <a:spcAft>
                <a:spcPts val="0"/>
              </a:spcAft>
              <a:buNone/>
            </a:pPr>
            <a:r>
              <a:rPr lang="en" u="sng">
                <a:solidFill>
                  <a:schemeClr val="hlink"/>
                </a:solidFill>
                <a:hlinkClick r:id="rId3"/>
              </a:rPr>
              <a:t>https://ropercenter.cornell.edu/ipoll/study/31119369</a:t>
            </a:r>
            <a:endParaRPr/>
          </a:p>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124606a9abb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124606a9abb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124199d183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124199d183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595959"/>
              </a:buClr>
              <a:buSzPts val="1800"/>
              <a:buChar char="●"/>
            </a:pPr>
            <a:r>
              <a:rPr lang="en" sz="1800">
                <a:solidFill>
                  <a:srgbClr val="595959"/>
                </a:solidFill>
              </a:rPr>
              <a:t>How can we help our users help us?</a:t>
            </a:r>
            <a:endParaRPr sz="1800">
              <a:solidFill>
                <a:srgbClr val="595959"/>
              </a:solidFill>
            </a:endParaRPr>
          </a:p>
          <a:p>
            <a:pPr indent="0" lvl="0" marL="0" rtl="0" algn="l">
              <a:spcBef>
                <a:spcPts val="100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124606a9abb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124606a9abb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124606a9abb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124606a9abb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“Standards </a:t>
            </a:r>
            <a:r>
              <a:rPr lang="en"/>
              <a:t>enable information to be appropriately compared with predictable outcomes.”</a:t>
            </a:r>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Source: Green, A. E., &amp; Humphrey, C. (2014). Building the DDI. IASSIST Quarterly, 37(1-4), 36. https://doi.org/10.29173/iq500</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124606a9abb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124606a9abb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120b3f286df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120b3f286df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121bbbcd8ba_1_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121bbbcd8ba_1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120b3f286df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120b3f286df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120b3f286df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120b3f286df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120b3f286df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120b3f286df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120b3f286df_0_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120b3f286df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120b3f286df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120b3f286df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12377d3c6b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12377d3c6b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12377d3c6b1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12377d3c6b1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1205e35f0c7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1205e35f0c7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120732b598d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120732b598d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121bbbcd8b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121bbbcd8b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91425" lIns="91425" spcFirstLastPara="1" rIns="91425" wrap="square" tIns="91425">
            <a:normAutofit/>
          </a:bodyPr>
          <a:lstStyle>
            <a:lvl1pPr indent="0" lvl="0" marL="0" marR="0" rtl="0" algn="l">
              <a:lnSpc>
                <a:spcPct val="90000"/>
              </a:lnSpc>
              <a:spcBef>
                <a:spcPts val="0"/>
              </a:spcBef>
              <a:spcAft>
                <a:spcPts val="0"/>
              </a:spcAft>
              <a:buSzPts val="2800"/>
              <a:buFont typeface="Calibri"/>
              <a:buNone/>
              <a:defRPr b="0" i="0" sz="3300" u="none" cap="none" strike="noStrike">
                <a:latin typeface="Calibri"/>
                <a:ea typeface="Calibri"/>
                <a:cs typeface="Calibri"/>
                <a:sym typeface="Calibri"/>
              </a:defRPr>
            </a:lvl1pPr>
            <a:lvl2pPr indent="0" lvl="1" rtl="0">
              <a:spcBef>
                <a:spcPts val="0"/>
              </a:spcBef>
              <a:spcAft>
                <a:spcPts val="0"/>
              </a:spcAft>
              <a:buSzPts val="2800"/>
              <a:buNone/>
              <a:defRPr sz="1400"/>
            </a:lvl2pPr>
            <a:lvl3pPr indent="0" lvl="2" rtl="0">
              <a:spcBef>
                <a:spcPts val="0"/>
              </a:spcBef>
              <a:spcAft>
                <a:spcPts val="0"/>
              </a:spcAft>
              <a:buSzPts val="2800"/>
              <a:buNone/>
              <a:defRPr sz="1400"/>
            </a:lvl3pPr>
            <a:lvl4pPr indent="0" lvl="3" rtl="0">
              <a:spcBef>
                <a:spcPts val="0"/>
              </a:spcBef>
              <a:spcAft>
                <a:spcPts val="0"/>
              </a:spcAft>
              <a:buSzPts val="2800"/>
              <a:buNone/>
              <a:defRPr sz="1400"/>
            </a:lvl4pPr>
            <a:lvl5pPr indent="0" lvl="4" rtl="0">
              <a:spcBef>
                <a:spcPts val="0"/>
              </a:spcBef>
              <a:spcAft>
                <a:spcPts val="0"/>
              </a:spcAft>
              <a:buSzPts val="2800"/>
              <a:buNone/>
              <a:defRPr sz="1400"/>
            </a:lvl5pPr>
            <a:lvl6pPr indent="0" lvl="5" rtl="0">
              <a:spcBef>
                <a:spcPts val="0"/>
              </a:spcBef>
              <a:spcAft>
                <a:spcPts val="0"/>
              </a:spcAft>
              <a:buSzPts val="2800"/>
              <a:buNone/>
              <a:defRPr sz="1400"/>
            </a:lvl6pPr>
            <a:lvl7pPr indent="0" lvl="6" rtl="0">
              <a:spcBef>
                <a:spcPts val="0"/>
              </a:spcBef>
              <a:spcAft>
                <a:spcPts val="0"/>
              </a:spcAft>
              <a:buSzPts val="2800"/>
              <a:buNone/>
              <a:defRPr sz="1400"/>
            </a:lvl7pPr>
            <a:lvl8pPr indent="0" lvl="7" rtl="0">
              <a:spcBef>
                <a:spcPts val="0"/>
              </a:spcBef>
              <a:spcAft>
                <a:spcPts val="0"/>
              </a:spcAft>
              <a:buSzPts val="2800"/>
              <a:buNone/>
              <a:defRPr sz="1400"/>
            </a:lvl8pPr>
            <a:lvl9pPr indent="0" lvl="8" rtl="0">
              <a:spcBef>
                <a:spcPts val="0"/>
              </a:spcBef>
              <a:spcAft>
                <a:spcPts val="0"/>
              </a:spcAft>
              <a:buSzPts val="2800"/>
              <a:buNone/>
              <a:defRPr sz="1400"/>
            </a:lvl9pPr>
          </a:lstStyle>
          <a:p/>
        </p:txBody>
      </p:sp>
      <p:sp>
        <p:nvSpPr>
          <p:cNvPr id="52" name="Google Shape;52;p13"/>
          <p:cNvSpPr txBox="1"/>
          <p:nvPr>
            <p:ph idx="1" type="body"/>
          </p:nvPr>
        </p:nvSpPr>
        <p:spPr>
          <a:xfrm>
            <a:off x="628650" y="1369219"/>
            <a:ext cx="3886200" cy="3263400"/>
          </a:xfrm>
          <a:prstGeom prst="rect">
            <a:avLst/>
          </a:prstGeom>
          <a:noFill/>
          <a:ln>
            <a:noFill/>
          </a:ln>
        </p:spPr>
        <p:txBody>
          <a:bodyPr anchorCtr="0" anchor="t" bIns="91425" lIns="91425" spcFirstLastPara="1" rIns="91425" wrap="square" tIns="9142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12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12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12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12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12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12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12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1200"/>
              </a:spcBef>
              <a:spcAft>
                <a:spcPts val="120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53" name="Google Shape;53;p13"/>
          <p:cNvSpPr txBox="1"/>
          <p:nvPr>
            <p:ph idx="2" type="body"/>
          </p:nvPr>
        </p:nvSpPr>
        <p:spPr>
          <a:xfrm>
            <a:off x="4629150" y="1369219"/>
            <a:ext cx="3886200" cy="3263400"/>
          </a:xfrm>
          <a:prstGeom prst="rect">
            <a:avLst/>
          </a:prstGeom>
          <a:noFill/>
          <a:ln>
            <a:noFill/>
          </a:ln>
        </p:spPr>
        <p:txBody>
          <a:bodyPr anchorCtr="0" anchor="t" bIns="91425" lIns="91425" spcFirstLastPara="1" rIns="91425" wrap="square" tIns="9142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12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12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12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12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12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12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12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1200"/>
              </a:spcBef>
              <a:spcAft>
                <a:spcPts val="120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54" name="Google Shape;54;p13"/>
          <p:cNvSpPr txBox="1"/>
          <p:nvPr>
            <p:ph idx="10" type="dt"/>
          </p:nvPr>
        </p:nvSpPr>
        <p:spPr>
          <a:xfrm>
            <a:off x="628650" y="4767263"/>
            <a:ext cx="2057400" cy="273900"/>
          </a:xfrm>
          <a:prstGeom prst="rect">
            <a:avLst/>
          </a:prstGeom>
          <a:noFill/>
          <a:ln>
            <a:noFill/>
          </a:ln>
        </p:spPr>
        <p:txBody>
          <a:bodyPr anchorCtr="0" anchor="ctr" bIns="68575" lIns="68575" spcFirstLastPara="1" rIns="68575" wrap="square" tIns="68575">
            <a:noAutofit/>
          </a:bodyPr>
          <a:lstStyle>
            <a:lvl1pPr indent="0" lvl="0" marL="0" marR="0" rtl="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indent="0" lvl="1" marL="342900"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indent="0" lvl="2" marL="685800"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indent="0" lvl="3" marL="1028700"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indent="0" lvl="4" marL="1371600"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indent="0" lvl="5" marL="1714500"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indent="0" lvl="6" marL="2057400"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indent="0" lvl="7" marL="2400300"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indent="0" lvl="8" marL="2743200"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5" name="Google Shape;55;p13"/>
          <p:cNvSpPr txBox="1"/>
          <p:nvPr>
            <p:ph idx="11" type="ftr"/>
          </p:nvPr>
        </p:nvSpPr>
        <p:spPr>
          <a:xfrm>
            <a:off x="3028950" y="4767263"/>
            <a:ext cx="3086100" cy="273900"/>
          </a:xfrm>
          <a:prstGeom prst="rect">
            <a:avLst/>
          </a:prstGeom>
          <a:noFill/>
          <a:ln>
            <a:noFill/>
          </a:ln>
        </p:spPr>
        <p:txBody>
          <a:bodyPr anchorCtr="0" anchor="ctr" bIns="68575" lIns="68575" spcFirstLastPara="1" rIns="68575" wrap="square" tIns="68575">
            <a:noAutofit/>
          </a:bodyPr>
          <a:lstStyle>
            <a:lvl1pPr indent="0" lvl="0" marL="0" marR="0" rtl="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indent="0" lvl="1" marL="342900"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indent="0" lvl="2" marL="685800"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indent="0" lvl="3" marL="1028700"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indent="0" lvl="4" marL="1371600"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indent="0" lvl="5" marL="1714500"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indent="0" lvl="6" marL="2057400"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indent="0" lvl="7" marL="2400300"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indent="0" lvl="8" marL="2743200"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6" name="Google Shape;56;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bit.ly/icpsr-fair-deep-div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www.dpconline.org/handbook/glossary#M" TargetMode="External"/><Relationship Id="rId4" Type="http://schemas.openxmlformats.org/officeDocument/2006/relationships/hyperlink" Target="https://dictionary.archivists.org/entry/metadata.html"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2.jpg"/><Relationship Id="rId4" Type="http://schemas.openxmlformats.org/officeDocument/2006/relationships/hyperlink" Target="https://creativecommons.org/licenses/by-sa/4.0" TargetMode="External"/><Relationship Id="rId5" Type="http://schemas.openxmlformats.org/officeDocument/2006/relationships/image" Target="../media/image1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6.png"/><Relationship Id="rId5" Type="http://schemas.openxmlformats.org/officeDocument/2006/relationships/image" Target="../media/image1.png"/><Relationship Id="rId6" Type="http://schemas.openxmlformats.org/officeDocument/2006/relationships/image" Target="../media/image4.png"/><Relationship Id="rId7" Type="http://schemas.openxmlformats.org/officeDocument/2006/relationships/image" Target="../media/image3.png"/><Relationship Id="rId8"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resources.data.gov/resources/dcat-us/" TargetMode="External"/><Relationship Id="rId4" Type="http://schemas.openxmlformats.org/officeDocument/2006/relationships/hyperlink" Target="https://project-open-data.cio.gov/" TargetMode="External"/><Relationship Id="rId5" Type="http://schemas.openxmlformats.org/officeDocument/2006/relationships/hyperlink" Target="https://data.gov"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s://schema.datacite.org/"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s://github.com/datatagsuite"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s://www.dublincore.org/specifications/dublin-core/dcmi-terms/"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s://www.loc.gov/standards/marcxml/"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s://schema.org/"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1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19.png"/><Relationship Id="rId4" Type="http://schemas.openxmlformats.org/officeDocument/2006/relationships/hyperlink" Target="https://ddialliance.org/sites/default/files/final.pdf"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hyperlink" Target="https://ddialliance.org/sites/default/files/final.pdf"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hyperlink" Target="https://www.icpsr.umich.edu/web/ICPSR/studies/6425/export" TargetMode="Externa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0.png"/><Relationship Id="rId4" Type="http://schemas.openxmlformats.org/officeDocument/2006/relationships/hyperlink" Target="https://ddialliance.org/resources/ddi-profiles/dc"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hyperlink" Target="https://www.icpsr.umich.edu/web/pages/membership/or/metadata/oai.html" TargetMode="Externa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 Id="rId3" Type="http://schemas.openxmlformats.org/officeDocument/2006/relationships/image" Target="../media/image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 Id="rId3" Type="http://schemas.openxmlformats.org/officeDocument/2006/relationships/image" Target="../media/image8.png"/><Relationship Id="rId4" Type="http://schemas.openxmlformats.org/officeDocument/2006/relationships/image" Target="../media/image33.png"/><Relationship Id="rId5" Type="http://schemas.openxmlformats.org/officeDocument/2006/relationships/image" Target="../media/image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image" Target="../media/image3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23.png"/><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 Id="rId3" Type="http://schemas.openxmlformats.org/officeDocument/2006/relationships/image" Target="../media/image3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hyperlink" Target="http://www.f-uji.net" TargetMode="External"/><Relationship Id="rId4" Type="http://schemas.openxmlformats.org/officeDocument/2006/relationships/image" Target="../media/image30.png"/><Relationship Id="rId5" Type="http://schemas.openxmlformats.org/officeDocument/2006/relationships/hyperlink" Target="https://search.gesis.org/research_data/ZA7604?doi=10.4232/1.13733" TargetMode="External"/><Relationship Id="rId6" Type="http://schemas.openxmlformats.org/officeDocument/2006/relationships/image" Target="../media/image26.png"/><Relationship Id="rId7" Type="http://schemas.openxmlformats.org/officeDocument/2006/relationships/hyperlink" Target="https://ropercenter.cornell.edu/ipoll/study/31119369" TargetMode="External"/><Relationship Id="rId8" Type="http://schemas.openxmlformats.org/officeDocument/2006/relationships/image" Target="../media/image3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2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29.png"/><Relationship Id="rId4" Type="http://schemas.openxmlformats.org/officeDocument/2006/relationships/image" Target="../media/image2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3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9.xml"/><Relationship Id="rId3" Type="http://schemas.openxmlformats.org/officeDocument/2006/relationships/image" Target="../media/image2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 Id="rId3" Type="http://schemas.openxmlformats.org/officeDocument/2006/relationships/image" Target="../media/image24.png"/><Relationship Id="rId4" Type="http://schemas.openxmlformats.org/officeDocument/2006/relationships/image" Target="../media/image2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6.xml"/><Relationship Id="rId3" Type="http://schemas.openxmlformats.org/officeDocument/2006/relationships/image" Target="../media/image14.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 Id="rId3" Type="http://schemas.openxmlformats.org/officeDocument/2006/relationships/image" Target="../media/image3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37.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ctrTitle"/>
          </p:nvPr>
        </p:nvSpPr>
        <p:spPr>
          <a:xfrm>
            <a:off x="311708" y="519150"/>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Doing More with Metadata:</a:t>
            </a:r>
            <a:endParaRPr/>
          </a:p>
          <a:p>
            <a:pPr indent="0" lvl="0" marL="0" rtl="0" algn="ctr">
              <a:spcBef>
                <a:spcPts val="0"/>
              </a:spcBef>
              <a:spcAft>
                <a:spcPts val="0"/>
              </a:spcAft>
              <a:buNone/>
            </a:pPr>
            <a:r>
              <a:rPr lang="en"/>
              <a:t>Other Standards</a:t>
            </a:r>
            <a:endParaRPr/>
          </a:p>
        </p:txBody>
      </p:sp>
      <p:sp>
        <p:nvSpPr>
          <p:cNvPr id="62" name="Google Shape;62;p14"/>
          <p:cNvSpPr txBox="1"/>
          <p:nvPr>
            <p:ph idx="1" type="subTitle"/>
          </p:nvPr>
        </p:nvSpPr>
        <p:spPr>
          <a:xfrm>
            <a:off x="311700" y="3090625"/>
            <a:ext cx="8520600" cy="1618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2400"/>
              <a:t>ICPSR Metadata &amp; Preservation “Deep Dive”</a:t>
            </a:r>
            <a:endParaRPr sz="2400"/>
          </a:p>
          <a:p>
            <a:pPr indent="0" lvl="0" marL="0" rtl="0" algn="ctr">
              <a:spcBef>
                <a:spcPts val="0"/>
              </a:spcBef>
              <a:spcAft>
                <a:spcPts val="0"/>
              </a:spcAft>
              <a:buNone/>
            </a:pPr>
            <a:r>
              <a:rPr lang="en" sz="2400"/>
              <a:t>April 14, 2022</a:t>
            </a:r>
            <a:endParaRPr sz="2400"/>
          </a:p>
          <a:p>
            <a:pPr indent="0" lvl="0" marL="0" rtl="0" algn="ctr">
              <a:spcBef>
                <a:spcPts val="0"/>
              </a:spcBef>
              <a:spcAft>
                <a:spcPts val="0"/>
              </a:spcAft>
              <a:buNone/>
            </a:pPr>
            <a:r>
              <a:rPr lang="en" sz="2400"/>
              <a:t>Mike Shallcross, jay winkler, </a:t>
            </a:r>
            <a:r>
              <a:rPr lang="en" sz="2400"/>
              <a:t>Jared Lyle</a:t>
            </a:r>
            <a:endParaRPr sz="2400"/>
          </a:p>
          <a:p>
            <a:pPr indent="0" lvl="0" marL="0" rtl="0" algn="ctr">
              <a:spcBef>
                <a:spcPts val="0"/>
              </a:spcBef>
              <a:spcAft>
                <a:spcPts val="0"/>
              </a:spcAft>
              <a:buNone/>
            </a:pPr>
            <a:r>
              <a:rPr lang="en" sz="1600"/>
              <a:t>(with support from Sanda Ionescu)</a:t>
            </a:r>
            <a:endParaRPr sz="16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M&amp;P Deep Dives</a:t>
            </a:r>
            <a:endParaRPr/>
          </a:p>
        </p:txBody>
      </p:sp>
      <p:sp>
        <p:nvSpPr>
          <p:cNvPr id="68" name="Google Shape;68;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This Webinar is part of a monthly series of virtual learning sessions for staff by the Metadata &amp; Preservation unit. </a:t>
            </a:r>
            <a:endParaRPr/>
          </a:p>
          <a:p>
            <a:pPr indent="0" lvl="0" marL="0" rtl="0" algn="l">
              <a:spcBef>
                <a:spcPts val="1000"/>
              </a:spcBef>
              <a:spcAft>
                <a:spcPts val="0"/>
              </a:spcAft>
              <a:buClr>
                <a:schemeClr val="dk1"/>
              </a:buClr>
              <a:buSzPts val="1100"/>
              <a:buFont typeface="Arial"/>
              <a:buNone/>
            </a:pPr>
            <a:r>
              <a:rPr lang="en"/>
              <a:t>The series will provide a “deep dive” into the steps taken and the standards used by ICPSR to make data Findable, Accessible, Interoperable, and Reusable (FAIR) -- both today and over time. </a:t>
            </a:r>
            <a:endParaRPr/>
          </a:p>
          <a:p>
            <a:pPr indent="0" lvl="0" marL="0" rtl="0" algn="l">
              <a:spcBef>
                <a:spcPts val="1000"/>
              </a:spcBef>
              <a:spcAft>
                <a:spcPts val="1000"/>
              </a:spcAft>
              <a:buNone/>
            </a:pPr>
            <a:r>
              <a:rPr lang="en"/>
              <a:t>For more details about the series: </a:t>
            </a:r>
            <a:r>
              <a:rPr lang="en" u="sng">
                <a:solidFill>
                  <a:schemeClr val="hlink"/>
                </a:solidFill>
                <a:hlinkClick r:id="rId3"/>
              </a:rPr>
              <a:t>https://bit.ly/icpsr-fair-deep-dive</a:t>
            </a:r>
            <a:r>
              <a:rPr lang="en"/>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Agenda</a:t>
            </a:r>
            <a:endParaRPr/>
          </a:p>
        </p:txBody>
      </p:sp>
      <p:sp>
        <p:nvSpPr>
          <p:cNvPr id="74" name="Google Shape;74;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Introduction to Metadata Standards</a:t>
            </a:r>
            <a:endParaRPr/>
          </a:p>
          <a:p>
            <a:pPr indent="-342900" lvl="0" marL="457200" rtl="0" algn="l">
              <a:spcBef>
                <a:spcPts val="1000"/>
              </a:spcBef>
              <a:spcAft>
                <a:spcPts val="0"/>
              </a:spcAft>
              <a:buSzPts val="1800"/>
              <a:buChar char="●"/>
            </a:pPr>
            <a:r>
              <a:rPr lang="en"/>
              <a:t>Overview of the ICPSR Metadata Landscape</a:t>
            </a:r>
            <a:endParaRPr/>
          </a:p>
          <a:p>
            <a:pPr indent="-342900" lvl="0" marL="457200" rtl="0" algn="l">
              <a:spcBef>
                <a:spcPts val="1000"/>
              </a:spcBef>
              <a:spcAft>
                <a:spcPts val="0"/>
              </a:spcAft>
              <a:buSzPts val="1800"/>
              <a:buChar char="●"/>
            </a:pPr>
            <a:r>
              <a:rPr lang="en"/>
              <a:t>ICPSR’s Use of Metadata Standards</a:t>
            </a:r>
            <a:endParaRPr/>
          </a:p>
          <a:p>
            <a:pPr indent="-342900" lvl="0" marL="457200" rtl="0" algn="l">
              <a:spcBef>
                <a:spcPts val="1000"/>
              </a:spcBef>
              <a:spcAft>
                <a:spcPts val="1000"/>
              </a:spcAft>
              <a:buSzPts val="1800"/>
              <a:buChar char="●"/>
            </a:pPr>
            <a:r>
              <a:rPr lang="en"/>
              <a:t>Future Work with Metadata Standards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Introduction to Metadata Standards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“Data about data”</a:t>
            </a:r>
            <a:endParaRPr/>
          </a:p>
          <a:p>
            <a:pPr indent="-342900" lvl="0" marL="457200" rtl="0" algn="l">
              <a:spcBef>
                <a:spcPts val="1000"/>
              </a:spcBef>
              <a:spcAft>
                <a:spcPts val="0"/>
              </a:spcAft>
              <a:buSzPts val="1800"/>
              <a:buChar char="●"/>
            </a:pPr>
            <a:r>
              <a:rPr lang="en"/>
              <a:t>“Information which describes significant aspects of a resource” (Digital Preservation Coalition </a:t>
            </a:r>
            <a:r>
              <a:rPr lang="en" u="sng">
                <a:solidFill>
                  <a:schemeClr val="hlink"/>
                </a:solidFill>
                <a:hlinkClick r:id="rId3"/>
              </a:rPr>
              <a:t>Glossary</a:t>
            </a:r>
            <a:r>
              <a:rPr lang="en"/>
              <a:t>)</a:t>
            </a:r>
            <a:endParaRPr/>
          </a:p>
          <a:p>
            <a:pPr indent="-342900" lvl="0" marL="457200" rtl="0" algn="l">
              <a:spcBef>
                <a:spcPts val="1000"/>
              </a:spcBef>
              <a:spcAft>
                <a:spcPts val="1000"/>
              </a:spcAft>
              <a:buSzPts val="1800"/>
              <a:buChar char="●"/>
            </a:pPr>
            <a:r>
              <a:rPr lang="en"/>
              <a:t>“Information about data that promotes discovery, structures data objects, and supports the administration and preservation of records” (SAA </a:t>
            </a:r>
            <a:r>
              <a:rPr lang="en" u="sng">
                <a:solidFill>
                  <a:schemeClr val="hlink"/>
                </a:solidFill>
                <a:hlinkClick r:id="rId4"/>
              </a:rPr>
              <a:t>Dictionary of Archives Terminology</a:t>
            </a:r>
            <a:r>
              <a:rPr lang="en"/>
              <a:t>)</a:t>
            </a:r>
            <a:endParaRPr/>
          </a:p>
        </p:txBody>
      </p:sp>
      <p:sp>
        <p:nvSpPr>
          <p:cNvPr id="85" name="Google Shape;85;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are Metadata?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Data Without Metadata</a:t>
            </a:r>
            <a:endParaRPr/>
          </a:p>
        </p:txBody>
      </p:sp>
      <p:sp>
        <p:nvSpPr>
          <p:cNvPr id="91" name="Google Shape;91;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sz="2100">
                <a:solidFill>
                  <a:schemeClr val="dk1"/>
                </a:solidFill>
                <a:latin typeface="Calibri"/>
                <a:ea typeface="Calibri"/>
                <a:cs typeface="Calibri"/>
                <a:sym typeface="Calibri"/>
              </a:rPr>
              <a:t>01000001 01101110 00100000 01101001 01101110 01110100 01100101 01110010 01101110 01100001 01110100 01101001 01101111 01101110 01100001 01101100 00100000 01100011 01101111 01101110 01110011 01101111 01110010 01110100 01101001 01110101 01101101 00100000 01101111 01100110 00100000 01101101 01101111 01101100 00100000 01000001 01101110 00100000 01101001 01101110 01110100 01100101 01110010 01101110 01100001 01110100 01101001 01101111 01101110 01100001 01101100 00100000 01100011 01101111 01101110 01110011 01000001 01101110 00100000 01101001 01101110 01110100 01100101 01110010 01101110 01100001 01110100 01101001 01101111 01101110 01100001 01101100 00100000 01100011 01101111 01101110 01110011 </a:t>
            </a:r>
            <a:endParaRPr sz="21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u="sng"/>
              <a:t>Descriptive metadata</a:t>
            </a:r>
            <a:r>
              <a:rPr lang="en"/>
              <a:t>: facilitate resource identification and exploration</a:t>
            </a:r>
            <a:endParaRPr/>
          </a:p>
          <a:p>
            <a:pPr indent="-342900" lvl="0" marL="457200" rtl="0" algn="l">
              <a:spcBef>
                <a:spcPts val="1000"/>
              </a:spcBef>
              <a:spcAft>
                <a:spcPts val="0"/>
              </a:spcAft>
              <a:buSzPts val="1800"/>
              <a:buChar char="●"/>
            </a:pPr>
            <a:r>
              <a:rPr lang="en" u="sng"/>
              <a:t>Administrative metadata</a:t>
            </a:r>
            <a:r>
              <a:rPr lang="en"/>
              <a:t>: support resource management</a:t>
            </a:r>
            <a:endParaRPr/>
          </a:p>
          <a:p>
            <a:pPr indent="-317500" lvl="1" marL="914400" rtl="0" algn="l">
              <a:spcBef>
                <a:spcPts val="1000"/>
              </a:spcBef>
              <a:spcAft>
                <a:spcPts val="0"/>
              </a:spcAft>
              <a:buSzPts val="1400"/>
              <a:buChar char="○"/>
            </a:pPr>
            <a:r>
              <a:rPr lang="en" u="sng"/>
              <a:t>Rights metadata</a:t>
            </a:r>
            <a:r>
              <a:rPr lang="en"/>
              <a:t>: address issues around access and use </a:t>
            </a:r>
            <a:endParaRPr/>
          </a:p>
          <a:p>
            <a:pPr indent="-317500" lvl="1" marL="914400" rtl="0" algn="l">
              <a:spcBef>
                <a:spcPts val="1000"/>
              </a:spcBef>
              <a:spcAft>
                <a:spcPts val="0"/>
              </a:spcAft>
              <a:buSzPts val="1400"/>
              <a:buChar char="○"/>
            </a:pPr>
            <a:r>
              <a:rPr lang="en" u="sng"/>
              <a:t>Technical metadata</a:t>
            </a:r>
            <a:r>
              <a:rPr lang="en"/>
              <a:t>: information required to render and display content</a:t>
            </a:r>
            <a:endParaRPr/>
          </a:p>
          <a:p>
            <a:pPr indent="-317500" lvl="1" marL="914400" rtl="0" algn="l">
              <a:spcBef>
                <a:spcPts val="1000"/>
              </a:spcBef>
              <a:spcAft>
                <a:spcPts val="0"/>
              </a:spcAft>
              <a:buSzPts val="1400"/>
              <a:buChar char="○"/>
            </a:pPr>
            <a:r>
              <a:rPr lang="en" u="sng"/>
              <a:t>Preservation metadata</a:t>
            </a:r>
            <a:r>
              <a:rPr lang="en"/>
              <a:t>: ensure ongoing access and trust in content</a:t>
            </a:r>
            <a:endParaRPr/>
          </a:p>
          <a:p>
            <a:pPr indent="-342900" lvl="0" marL="457200" rtl="0" algn="l">
              <a:spcBef>
                <a:spcPts val="1000"/>
              </a:spcBef>
              <a:spcAft>
                <a:spcPts val="1000"/>
              </a:spcAft>
              <a:buSzPts val="1800"/>
              <a:buChar char="●"/>
            </a:pPr>
            <a:r>
              <a:rPr lang="en" u="sng"/>
              <a:t>Structural metadata</a:t>
            </a:r>
            <a:r>
              <a:rPr lang="en"/>
              <a:t>: relate components of complex objects</a:t>
            </a:r>
            <a:endParaRPr/>
          </a:p>
        </p:txBody>
      </p:sp>
      <p:sp>
        <p:nvSpPr>
          <p:cNvPr id="97" name="Google Shape;97;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Categories of Metadata</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Added Value of Metadata</a:t>
            </a:r>
            <a:endParaRPr/>
          </a:p>
        </p:txBody>
      </p:sp>
      <p:sp>
        <p:nvSpPr>
          <p:cNvPr id="103" name="Google Shape;103;p21"/>
          <p:cNvSpPr txBox="1"/>
          <p:nvPr>
            <p:ph idx="1" type="body"/>
          </p:nvPr>
        </p:nvSpPr>
        <p:spPr>
          <a:xfrm>
            <a:off x="47313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sz="1800"/>
              <a:t>External Users (Researchers)</a:t>
            </a:r>
            <a:endParaRPr sz="1800"/>
          </a:p>
          <a:p>
            <a:pPr indent="-342900" lvl="0" marL="457200" rtl="0" algn="l">
              <a:spcBef>
                <a:spcPts val="1000"/>
              </a:spcBef>
              <a:spcAft>
                <a:spcPts val="0"/>
              </a:spcAft>
              <a:buSzPts val="1800"/>
              <a:buChar char="●"/>
            </a:pPr>
            <a:r>
              <a:rPr lang="en" sz="1800"/>
              <a:t>Find and discover</a:t>
            </a:r>
            <a:endParaRPr sz="1800"/>
          </a:p>
          <a:p>
            <a:pPr indent="-342900" lvl="0" marL="457200" rtl="0" algn="l">
              <a:spcBef>
                <a:spcPts val="1000"/>
              </a:spcBef>
              <a:spcAft>
                <a:spcPts val="0"/>
              </a:spcAft>
              <a:buSzPts val="1800"/>
              <a:buChar char="●"/>
            </a:pPr>
            <a:r>
              <a:rPr lang="en" sz="1800"/>
              <a:t>Evaluate and select</a:t>
            </a:r>
            <a:endParaRPr sz="1800"/>
          </a:p>
          <a:p>
            <a:pPr indent="-342900" lvl="0" marL="457200" rtl="0" algn="l">
              <a:spcBef>
                <a:spcPts val="1000"/>
              </a:spcBef>
              <a:spcAft>
                <a:spcPts val="0"/>
              </a:spcAft>
              <a:buSzPts val="1800"/>
              <a:buChar char="●"/>
            </a:pPr>
            <a:r>
              <a:rPr lang="en" sz="1800"/>
              <a:t>Access and use</a:t>
            </a:r>
            <a:endParaRPr sz="1800"/>
          </a:p>
          <a:p>
            <a:pPr indent="-342900" lvl="0" marL="457200" rtl="0" algn="l">
              <a:spcBef>
                <a:spcPts val="1000"/>
              </a:spcBef>
              <a:spcAft>
                <a:spcPts val="1000"/>
              </a:spcAft>
              <a:buSzPts val="1800"/>
              <a:buChar char="●"/>
            </a:pPr>
            <a:r>
              <a:rPr lang="en" sz="1800"/>
              <a:t>Cite and share</a:t>
            </a:r>
            <a:endParaRPr sz="1800"/>
          </a:p>
        </p:txBody>
      </p:sp>
      <p:sp>
        <p:nvSpPr>
          <p:cNvPr id="104" name="Google Shape;104;p21"/>
          <p:cNvSpPr txBox="1"/>
          <p:nvPr>
            <p:ph idx="2" type="body"/>
          </p:nvPr>
        </p:nvSpPr>
        <p:spPr>
          <a:xfrm>
            <a:off x="3366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sz="1800"/>
              <a:t>Internal Users (ICPSR)</a:t>
            </a:r>
            <a:endParaRPr sz="1800"/>
          </a:p>
          <a:p>
            <a:pPr indent="-342900" lvl="0" marL="457200" rtl="0" algn="l">
              <a:spcBef>
                <a:spcPts val="1000"/>
              </a:spcBef>
              <a:spcAft>
                <a:spcPts val="0"/>
              </a:spcAft>
              <a:buSzPts val="1800"/>
              <a:buChar char="●"/>
            </a:pPr>
            <a:r>
              <a:rPr lang="en" sz="1800"/>
              <a:t>Manage</a:t>
            </a:r>
            <a:endParaRPr sz="1800"/>
          </a:p>
          <a:p>
            <a:pPr indent="-342900" lvl="0" marL="457200" rtl="0" algn="l">
              <a:spcBef>
                <a:spcPts val="1000"/>
              </a:spcBef>
              <a:spcAft>
                <a:spcPts val="0"/>
              </a:spcAft>
              <a:buSzPts val="1800"/>
              <a:buChar char="●"/>
            </a:pPr>
            <a:r>
              <a:rPr lang="en" sz="1800"/>
              <a:t>Provide (and limit) access</a:t>
            </a:r>
            <a:endParaRPr sz="1800"/>
          </a:p>
          <a:p>
            <a:pPr indent="-342900" lvl="0" marL="457200" rtl="0" algn="l">
              <a:spcBef>
                <a:spcPts val="1000"/>
              </a:spcBef>
              <a:spcAft>
                <a:spcPts val="0"/>
              </a:spcAft>
              <a:buSzPts val="1800"/>
              <a:buChar char="●"/>
            </a:pPr>
            <a:r>
              <a:rPr lang="en" sz="1800"/>
              <a:t>Relate content</a:t>
            </a:r>
            <a:endParaRPr sz="1800"/>
          </a:p>
          <a:p>
            <a:pPr indent="-342900" lvl="0" marL="457200" rtl="0" algn="l">
              <a:spcBef>
                <a:spcPts val="1000"/>
              </a:spcBef>
              <a:spcAft>
                <a:spcPts val="1000"/>
              </a:spcAft>
              <a:buSzPts val="1800"/>
              <a:buChar char="●"/>
            </a:pPr>
            <a:r>
              <a:rPr lang="en" sz="1800"/>
              <a:t>Preserve</a:t>
            </a:r>
            <a:endParaRPr sz="18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 How Do You Speak “Metadata”?</a:t>
            </a:r>
            <a:endParaRPr/>
          </a:p>
        </p:txBody>
      </p:sp>
      <p:pic>
        <p:nvPicPr>
          <p:cNvPr id="110" name="Google Shape;110;p22"/>
          <p:cNvPicPr preferRelativeResize="0"/>
          <p:nvPr/>
        </p:nvPicPr>
        <p:blipFill rotWithShape="1">
          <a:blip r:embed="rId3">
            <a:alphaModFix/>
          </a:blip>
          <a:srcRect b="-89" l="14275" r="21535" t="89"/>
          <a:stretch/>
        </p:blipFill>
        <p:spPr>
          <a:xfrm>
            <a:off x="5012625" y="1152475"/>
            <a:ext cx="3127500" cy="3416400"/>
          </a:xfrm>
          <a:prstGeom prst="rect">
            <a:avLst/>
          </a:prstGeom>
          <a:noFill/>
          <a:ln>
            <a:noFill/>
          </a:ln>
        </p:spPr>
      </p:pic>
      <p:sp>
        <p:nvSpPr>
          <p:cNvPr id="111" name="Google Shape;111;p22"/>
          <p:cNvSpPr txBox="1"/>
          <p:nvPr/>
        </p:nvSpPr>
        <p:spPr>
          <a:xfrm>
            <a:off x="4694575" y="4515675"/>
            <a:ext cx="39999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t>Александр Михальчук, CC BY-SA 4.0 &lt;</a:t>
            </a:r>
            <a:r>
              <a:rPr lang="en" sz="1000" u="sng">
                <a:solidFill>
                  <a:schemeClr val="hlink"/>
                </a:solidFill>
                <a:hlinkClick r:id="rId4"/>
              </a:rPr>
              <a:t>https://creativecommons.org/licenses/by-sa/4.0</a:t>
            </a:r>
            <a:r>
              <a:rPr lang="en" sz="1000"/>
              <a:t>&gt;, via Wikimedia Commons</a:t>
            </a:r>
            <a:endParaRPr sz="1000"/>
          </a:p>
        </p:txBody>
      </p:sp>
      <p:pic>
        <p:nvPicPr>
          <p:cNvPr id="112" name="Google Shape;112;p22"/>
          <p:cNvPicPr preferRelativeResize="0"/>
          <p:nvPr/>
        </p:nvPicPr>
        <p:blipFill rotWithShape="1">
          <a:blip r:embed="rId5">
            <a:alphaModFix/>
          </a:blip>
          <a:srcRect b="13781" l="0" r="1903" t="12280"/>
          <a:stretch/>
        </p:blipFill>
        <p:spPr>
          <a:xfrm>
            <a:off x="228600" y="1254850"/>
            <a:ext cx="4321700" cy="325752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Metadata Standards: Consensus and Consistency </a:t>
            </a:r>
            <a:endParaRPr/>
          </a:p>
        </p:txBody>
      </p:sp>
      <p:sp>
        <p:nvSpPr>
          <p:cNvPr id="118" name="Google Shape;118;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lnSpcReduction="10000"/>
          </a:bodyPr>
          <a:lstStyle/>
          <a:p>
            <a:pPr indent="-325755" lvl="0" marL="457200" rtl="0" algn="l">
              <a:spcBef>
                <a:spcPts val="0"/>
              </a:spcBef>
              <a:spcAft>
                <a:spcPts val="0"/>
              </a:spcAft>
              <a:buSzPct val="100000"/>
              <a:buChar char="●"/>
            </a:pPr>
            <a:r>
              <a:rPr lang="en"/>
              <a:t>H</a:t>
            </a:r>
            <a:r>
              <a:rPr lang="en"/>
              <a:t>igh level documents that establish a common way of structuring and understanding information (with principles and guidelines)</a:t>
            </a:r>
            <a:endParaRPr/>
          </a:p>
          <a:p>
            <a:pPr indent="-325755" lvl="0" marL="457200" rtl="0" algn="l">
              <a:spcBef>
                <a:spcPts val="1000"/>
              </a:spcBef>
              <a:spcAft>
                <a:spcPts val="0"/>
              </a:spcAft>
              <a:buSzPct val="100000"/>
              <a:buChar char="●"/>
            </a:pPr>
            <a:r>
              <a:rPr lang="en"/>
              <a:t>Developed by experts, recognized by authoritative bodies (e.g., ISO or W3C), and maintained over time by a stable institutional ‘home’</a:t>
            </a:r>
            <a:endParaRPr/>
          </a:p>
          <a:p>
            <a:pPr indent="-325755" lvl="0" marL="457200" rtl="0" algn="l">
              <a:spcBef>
                <a:spcPts val="1000"/>
              </a:spcBef>
              <a:spcAft>
                <a:spcPts val="0"/>
              </a:spcAft>
              <a:buSzPct val="100000"/>
              <a:buChar char="●"/>
            </a:pPr>
            <a:r>
              <a:rPr lang="en"/>
              <a:t>Types:</a:t>
            </a:r>
            <a:endParaRPr/>
          </a:p>
          <a:p>
            <a:pPr indent="-304165" lvl="1" marL="914400" rtl="0" algn="l">
              <a:spcBef>
                <a:spcPts val="1000"/>
              </a:spcBef>
              <a:spcAft>
                <a:spcPts val="0"/>
              </a:spcAft>
              <a:buSzPct val="100000"/>
              <a:buChar char="○"/>
            </a:pPr>
            <a:r>
              <a:rPr lang="en" u="sng"/>
              <a:t>Data structure standards (schema)</a:t>
            </a:r>
            <a:r>
              <a:rPr lang="en"/>
              <a:t>: identify the categories of information (“elements”) that can be used in a metadata record</a:t>
            </a:r>
            <a:endParaRPr/>
          </a:p>
          <a:p>
            <a:pPr indent="-304165" lvl="1" marL="914400" rtl="0" algn="l">
              <a:spcBef>
                <a:spcPts val="1000"/>
              </a:spcBef>
              <a:spcAft>
                <a:spcPts val="0"/>
              </a:spcAft>
              <a:buSzPct val="100000"/>
              <a:buChar char="○"/>
            </a:pPr>
            <a:r>
              <a:rPr lang="en" u="sng"/>
              <a:t>Data value standards</a:t>
            </a:r>
            <a:r>
              <a:rPr lang="en"/>
              <a:t>: provide controlled vocabularies, authorities, and other sources of standardized terms and names used to create metadata</a:t>
            </a:r>
            <a:endParaRPr/>
          </a:p>
          <a:p>
            <a:pPr indent="-304165" lvl="1" marL="914400" rtl="0" algn="l">
              <a:spcBef>
                <a:spcPts val="1000"/>
              </a:spcBef>
              <a:spcAft>
                <a:spcPts val="0"/>
              </a:spcAft>
              <a:buSzPct val="100000"/>
              <a:buChar char="○"/>
            </a:pPr>
            <a:r>
              <a:rPr lang="en" u="sng"/>
              <a:t>Data content standards</a:t>
            </a:r>
            <a:r>
              <a:rPr lang="en"/>
              <a:t>: establish guidelines for how to input information into records</a:t>
            </a:r>
            <a:endParaRPr/>
          </a:p>
          <a:p>
            <a:pPr indent="-304165" lvl="1" marL="914400" rtl="0" algn="l">
              <a:spcBef>
                <a:spcPts val="1000"/>
              </a:spcBef>
              <a:spcAft>
                <a:spcPts val="1000"/>
              </a:spcAft>
              <a:buSzPct val="100000"/>
              <a:buChar char="○"/>
            </a:pPr>
            <a:r>
              <a:rPr lang="en" u="sng"/>
              <a:t>Data exchange standards</a:t>
            </a:r>
            <a:r>
              <a:rPr lang="en"/>
              <a:t>: define how metadata should be structured for sharing (e.g., XML, JSON, RDF)</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Benefits of Metadata Standards</a:t>
            </a:r>
            <a:endParaRPr/>
          </a:p>
        </p:txBody>
      </p:sp>
      <p:sp>
        <p:nvSpPr>
          <p:cNvPr id="124" name="Google Shape;124;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FAIR: Findable, Accessible, Interoperable, Reusable</a:t>
            </a:r>
            <a:endParaRPr/>
          </a:p>
          <a:p>
            <a:pPr indent="-342900" lvl="0" marL="457200" rtl="0" algn="l">
              <a:spcBef>
                <a:spcPts val="1000"/>
              </a:spcBef>
              <a:spcAft>
                <a:spcPts val="0"/>
              </a:spcAft>
              <a:buSzPts val="1800"/>
              <a:buChar char="●"/>
            </a:pPr>
            <a:r>
              <a:rPr lang="en"/>
              <a:t>Shared understanding of what specific pieces of information are supposed to mean</a:t>
            </a:r>
            <a:endParaRPr/>
          </a:p>
          <a:p>
            <a:pPr indent="-342900" lvl="0" marL="457200" rtl="0" algn="l">
              <a:spcBef>
                <a:spcPts val="1000"/>
              </a:spcBef>
              <a:spcAft>
                <a:spcPts val="0"/>
              </a:spcAft>
              <a:buSzPts val="1800"/>
              <a:buChar char="●"/>
            </a:pPr>
            <a:r>
              <a:rPr lang="en"/>
              <a:t>Developed via input from all stakeholders: depositors, archives, users</a:t>
            </a:r>
            <a:endParaRPr/>
          </a:p>
          <a:p>
            <a:pPr indent="-317500" lvl="1" marL="914400" rtl="0" algn="l">
              <a:spcBef>
                <a:spcPts val="1000"/>
              </a:spcBef>
              <a:spcAft>
                <a:spcPts val="0"/>
              </a:spcAft>
              <a:buSzPts val="1400"/>
              <a:buChar char="○"/>
            </a:pPr>
            <a:r>
              <a:rPr lang="en"/>
              <a:t>Especially useful for emerging data types.</a:t>
            </a:r>
            <a:endParaRPr/>
          </a:p>
          <a:p>
            <a:pPr indent="-342900" lvl="0" marL="457200" rtl="0" algn="l">
              <a:spcBef>
                <a:spcPts val="1000"/>
              </a:spcBef>
              <a:spcAft>
                <a:spcPts val="0"/>
              </a:spcAft>
              <a:buSzPts val="1800"/>
              <a:buChar char="●"/>
            </a:pPr>
            <a:r>
              <a:rPr lang="en"/>
              <a:t>Interoperability: metadata can be shared between institutions and systems</a:t>
            </a:r>
            <a:endParaRPr/>
          </a:p>
          <a:p>
            <a:pPr indent="-342900" lvl="0" marL="457200" rtl="0" algn="l">
              <a:spcBef>
                <a:spcPts val="1000"/>
              </a:spcBef>
              <a:spcAft>
                <a:spcPts val="1000"/>
              </a:spcAft>
              <a:buSzPts val="1800"/>
              <a:buChar char="●"/>
            </a:pPr>
            <a:r>
              <a:rPr lang="en"/>
              <a:t>Structure: allows metadata to be “consumed” (and used!) by computers (as well as humans)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5"/>
          <p:cNvSpPr txBox="1"/>
          <p:nvPr>
            <p:ph type="title"/>
          </p:nvPr>
        </p:nvSpPr>
        <p:spPr>
          <a:xfrm>
            <a:off x="311700" y="2150850"/>
            <a:ext cx="8520600" cy="841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Overview of t</a:t>
            </a:r>
            <a:r>
              <a:rPr lang="en"/>
              <a:t>he ICPSR Metadata Landscape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Review: </a:t>
            </a:r>
            <a:r>
              <a:rPr lang="en"/>
              <a:t>Data Documentation Initiative (DDI)</a:t>
            </a:r>
            <a:endParaRPr/>
          </a:p>
        </p:txBody>
      </p:sp>
      <p:sp>
        <p:nvSpPr>
          <p:cNvPr id="135" name="Google Shape;135;p26"/>
          <p:cNvSpPr txBox="1"/>
          <p:nvPr>
            <p:ph idx="1" type="body"/>
          </p:nvPr>
        </p:nvSpPr>
        <p:spPr>
          <a:xfrm>
            <a:off x="311700" y="1152475"/>
            <a:ext cx="8520600" cy="3614100"/>
          </a:xfrm>
          <a:prstGeom prst="rect">
            <a:avLst/>
          </a:prstGeom>
        </p:spPr>
        <p:txBody>
          <a:bodyPr anchorCtr="0" anchor="t" bIns="91425" lIns="91425" spcFirstLastPara="1" rIns="91425" wrap="square" tIns="91425">
            <a:normAutofit fontScale="92500" lnSpcReduction="10000"/>
          </a:bodyPr>
          <a:lstStyle/>
          <a:p>
            <a:pPr indent="-334327" lvl="0" marL="457200" rtl="0" algn="l">
              <a:spcBef>
                <a:spcPts val="0"/>
              </a:spcBef>
              <a:spcAft>
                <a:spcPts val="0"/>
              </a:spcAft>
              <a:buSzPct val="100000"/>
              <a:buChar char="●"/>
            </a:pPr>
            <a:r>
              <a:rPr lang="en"/>
              <a:t>Built to provide a structured framework for describing social science surveys, but has since grown to include a broad range of data types</a:t>
            </a:r>
            <a:endParaRPr/>
          </a:p>
          <a:p>
            <a:pPr indent="-310832" lvl="1" marL="914400" rtl="0" algn="l">
              <a:spcBef>
                <a:spcPts val="0"/>
              </a:spcBef>
              <a:spcAft>
                <a:spcPts val="0"/>
              </a:spcAft>
              <a:buSzPct val="100000"/>
              <a:buChar char="○"/>
            </a:pPr>
            <a:r>
              <a:rPr lang="en"/>
              <a:t>Basic descriptive content for variables, files, source material, and study level information. </a:t>
            </a:r>
            <a:endParaRPr/>
          </a:p>
          <a:p>
            <a:pPr indent="-310832" lvl="1" marL="914400" rtl="0" algn="l">
              <a:spcBef>
                <a:spcPts val="0"/>
              </a:spcBef>
              <a:spcAft>
                <a:spcPts val="0"/>
              </a:spcAft>
              <a:buSzPct val="100000"/>
              <a:buChar char="○"/>
            </a:pPr>
            <a:r>
              <a:rPr lang="en"/>
              <a:t>Supports discovery, preservation, and the informed use of data</a:t>
            </a:r>
            <a:endParaRPr/>
          </a:p>
          <a:p>
            <a:pPr indent="-310832" lvl="1" marL="914400" rtl="0" algn="l">
              <a:spcBef>
                <a:spcPts val="0"/>
              </a:spcBef>
              <a:spcAft>
                <a:spcPts val="0"/>
              </a:spcAft>
              <a:buSzPct val="100000"/>
              <a:buChar char="○"/>
            </a:pPr>
            <a:r>
              <a:rPr lang="en"/>
              <a:t>Makes data independently understandable and re-usable </a:t>
            </a:r>
            <a:endParaRPr/>
          </a:p>
          <a:p>
            <a:pPr indent="-334327" lvl="0" marL="457200" rtl="0" algn="l">
              <a:spcBef>
                <a:spcPts val="1000"/>
              </a:spcBef>
              <a:spcAft>
                <a:spcPts val="0"/>
              </a:spcAft>
              <a:buSzPct val="100000"/>
              <a:buChar char="●"/>
            </a:pPr>
            <a:r>
              <a:rPr lang="en"/>
              <a:t>Created through an NSF-funded project initiated and led by ICPSR (2000)</a:t>
            </a:r>
            <a:endParaRPr/>
          </a:p>
          <a:p>
            <a:pPr indent="-310832" lvl="1" marL="914400" rtl="0" algn="l">
              <a:spcBef>
                <a:spcPts val="0"/>
              </a:spcBef>
              <a:spcAft>
                <a:spcPts val="0"/>
              </a:spcAft>
              <a:buSzPct val="100000"/>
              <a:buChar char="○"/>
            </a:pPr>
            <a:r>
              <a:rPr lang="en"/>
              <a:t>“An international effort with inclusive involvement across research, survey, and data professional organizations, representing the interests of data producers, archives, distributors, and end-users”</a:t>
            </a:r>
            <a:endParaRPr/>
          </a:p>
          <a:p>
            <a:pPr indent="-310832" lvl="1" marL="914400" rtl="0" algn="l">
              <a:spcBef>
                <a:spcPts val="0"/>
              </a:spcBef>
              <a:spcAft>
                <a:spcPts val="0"/>
              </a:spcAft>
              <a:buSzPct val="100000"/>
              <a:buChar char="○"/>
            </a:pPr>
            <a:r>
              <a:rPr lang="en"/>
              <a:t>Latest version of DDI-Codebook released in 2012</a:t>
            </a:r>
            <a:endParaRPr/>
          </a:p>
          <a:p>
            <a:pPr indent="-310832" lvl="1" marL="914400" rtl="0" algn="l">
              <a:spcBef>
                <a:spcPts val="0"/>
              </a:spcBef>
              <a:spcAft>
                <a:spcPts val="0"/>
              </a:spcAft>
              <a:buSzPct val="100000"/>
              <a:buChar char="○"/>
            </a:pPr>
            <a:r>
              <a:rPr lang="en"/>
              <a:t>Latest version of DDI-Lifecycle released in 2020</a:t>
            </a:r>
            <a:endParaRPr/>
          </a:p>
          <a:p>
            <a:pPr indent="-334327" lvl="0" marL="457200" rtl="0" algn="l">
              <a:spcBef>
                <a:spcPts val="1000"/>
              </a:spcBef>
              <a:spcAft>
                <a:spcPts val="0"/>
              </a:spcAft>
              <a:buSzPct val="100000"/>
              <a:buChar char="●"/>
            </a:pPr>
            <a:r>
              <a:rPr lang="en"/>
              <a:t>Rapidly adopted by a large number of  projects and users: Consortium of European Social Science Data Archives (CESSDA), the International Household Survey Network (IHSN), and repositories in 80+ countries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Other Metadata Standards Employed by ICPSR</a:t>
            </a:r>
            <a:endParaRPr/>
          </a:p>
        </p:txBody>
      </p:sp>
      <p:sp>
        <p:nvSpPr>
          <p:cNvPr id="141" name="Google Shape;141;p27"/>
          <p:cNvSpPr txBox="1"/>
          <p:nvPr>
            <p:ph idx="1" type="body"/>
          </p:nvPr>
        </p:nvSpPr>
        <p:spPr>
          <a:xfrm>
            <a:off x="311700" y="1152475"/>
            <a:ext cx="8520600" cy="3851100"/>
          </a:xfrm>
          <a:prstGeom prst="rect">
            <a:avLst/>
          </a:prstGeom>
        </p:spPr>
        <p:txBody>
          <a:bodyPr anchorCtr="0" anchor="t" bIns="91425" lIns="91425" spcFirstLastPara="1" rIns="91425" wrap="square" tIns="91425">
            <a:normAutofit/>
          </a:bodyPr>
          <a:lstStyle/>
          <a:p>
            <a:pPr indent="-374650" lvl="0" marL="457200" rtl="0" algn="l">
              <a:spcBef>
                <a:spcPts val="0"/>
              </a:spcBef>
              <a:spcAft>
                <a:spcPts val="0"/>
              </a:spcAft>
              <a:buSzPts val="2300"/>
              <a:buChar char="●"/>
            </a:pPr>
            <a:r>
              <a:rPr lang="en" sz="2300"/>
              <a:t>Data Catalog Vocabulary (DCAT)</a:t>
            </a:r>
            <a:endParaRPr sz="2300"/>
          </a:p>
          <a:p>
            <a:pPr indent="-374650" lvl="0" marL="457200" rtl="0" algn="l">
              <a:spcBef>
                <a:spcPts val="0"/>
              </a:spcBef>
              <a:spcAft>
                <a:spcPts val="0"/>
              </a:spcAft>
              <a:buSzPts val="2300"/>
              <a:buChar char="●"/>
            </a:pPr>
            <a:r>
              <a:rPr lang="en" sz="2300"/>
              <a:t>DataCite Metadata Schema</a:t>
            </a:r>
            <a:endParaRPr sz="2300"/>
          </a:p>
          <a:p>
            <a:pPr indent="-374650" lvl="0" marL="457200" rtl="0" algn="l">
              <a:spcBef>
                <a:spcPts val="0"/>
              </a:spcBef>
              <a:spcAft>
                <a:spcPts val="0"/>
              </a:spcAft>
              <a:buSzPts val="2300"/>
              <a:buChar char="●"/>
            </a:pPr>
            <a:r>
              <a:rPr lang="en" sz="2300"/>
              <a:t>Data Tag Suite (DATS)</a:t>
            </a:r>
            <a:endParaRPr sz="2300"/>
          </a:p>
          <a:p>
            <a:pPr indent="-374650" lvl="0" marL="457200" rtl="0" algn="l">
              <a:spcBef>
                <a:spcPts val="0"/>
              </a:spcBef>
              <a:spcAft>
                <a:spcPts val="0"/>
              </a:spcAft>
              <a:buSzPts val="2300"/>
              <a:buChar char="●"/>
            </a:pPr>
            <a:r>
              <a:rPr lang="en" sz="2300"/>
              <a:t>Dublin Core</a:t>
            </a:r>
            <a:endParaRPr sz="2300"/>
          </a:p>
          <a:p>
            <a:pPr indent="-374650" lvl="0" marL="457200" rtl="0" algn="l">
              <a:spcBef>
                <a:spcPts val="0"/>
              </a:spcBef>
              <a:spcAft>
                <a:spcPts val="0"/>
              </a:spcAft>
              <a:buSzPts val="2300"/>
              <a:buChar char="●"/>
            </a:pPr>
            <a:r>
              <a:rPr lang="en" sz="2300"/>
              <a:t>MARCXML</a:t>
            </a:r>
            <a:endParaRPr sz="2300"/>
          </a:p>
          <a:p>
            <a:pPr indent="-374650" lvl="0" marL="457200" rtl="0" algn="l">
              <a:spcBef>
                <a:spcPts val="0"/>
              </a:spcBef>
              <a:spcAft>
                <a:spcPts val="0"/>
              </a:spcAft>
              <a:buSzPts val="2300"/>
              <a:buChar char="●"/>
            </a:pPr>
            <a:r>
              <a:rPr lang="en" sz="2300"/>
              <a:t>schema.org</a:t>
            </a:r>
            <a:endParaRPr sz="23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Why All These Standards?</a:t>
            </a:r>
            <a:endParaRPr/>
          </a:p>
        </p:txBody>
      </p:sp>
      <p:sp>
        <p:nvSpPr>
          <p:cNvPr id="147" name="Google Shape;147;p28"/>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a:t>Study home pages provide users with relevant metadata… </a:t>
            </a:r>
            <a:endParaRPr/>
          </a:p>
        </p:txBody>
      </p:sp>
      <p:sp>
        <p:nvSpPr>
          <p:cNvPr id="148" name="Google Shape;148;p28"/>
          <p:cNvSpPr txBox="1"/>
          <p:nvPr>
            <p:ph idx="2" type="body"/>
          </p:nvPr>
        </p:nvSpPr>
        <p:spPr>
          <a:xfrm>
            <a:off x="4832400" y="1152475"/>
            <a:ext cx="3999900" cy="3731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i="1" lang="en"/>
              <a:t>BUT</a:t>
            </a:r>
            <a:r>
              <a:rPr lang="en"/>
              <a:t>:</a:t>
            </a:r>
            <a:endParaRPr/>
          </a:p>
          <a:p>
            <a:pPr indent="-317500" lvl="0" marL="457200" rtl="0" algn="l">
              <a:spcBef>
                <a:spcPts val="1000"/>
              </a:spcBef>
              <a:spcAft>
                <a:spcPts val="0"/>
              </a:spcAft>
              <a:buSzPts val="1400"/>
              <a:buChar char="●"/>
            </a:pPr>
            <a:r>
              <a:rPr lang="en"/>
              <a:t>Labels are not universally applied</a:t>
            </a:r>
            <a:endParaRPr/>
          </a:p>
          <a:p>
            <a:pPr indent="-304800" lvl="1" marL="914400" rtl="0" algn="l">
              <a:spcBef>
                <a:spcPts val="0"/>
              </a:spcBef>
              <a:spcAft>
                <a:spcPts val="0"/>
              </a:spcAft>
              <a:buSzPts val="1200"/>
              <a:buChar char="○"/>
            </a:pPr>
            <a:r>
              <a:rPr lang="en"/>
              <a:t>Large font = “title”?</a:t>
            </a:r>
            <a:endParaRPr/>
          </a:p>
          <a:p>
            <a:pPr indent="-317500" lvl="0" marL="457200" rtl="0" algn="l">
              <a:spcBef>
                <a:spcPts val="1000"/>
              </a:spcBef>
              <a:spcAft>
                <a:spcPts val="0"/>
              </a:spcAft>
              <a:buSzPts val="1400"/>
              <a:buChar char="●"/>
            </a:pPr>
            <a:r>
              <a:rPr lang="en"/>
              <a:t>Labels may not be universally understood</a:t>
            </a:r>
            <a:endParaRPr/>
          </a:p>
          <a:p>
            <a:pPr indent="-304800" lvl="1" marL="914400" rtl="0" algn="l">
              <a:spcBef>
                <a:spcPts val="0"/>
              </a:spcBef>
              <a:spcAft>
                <a:spcPts val="0"/>
              </a:spcAft>
              <a:buSzPts val="1200"/>
              <a:buChar char="○"/>
            </a:pPr>
            <a:r>
              <a:rPr lang="en"/>
              <a:t>What’s a “principal investigator”?</a:t>
            </a:r>
            <a:endParaRPr/>
          </a:p>
          <a:p>
            <a:pPr indent="-317500" lvl="0" marL="457200" rtl="0" algn="l">
              <a:spcBef>
                <a:spcPts val="1000"/>
              </a:spcBef>
              <a:spcAft>
                <a:spcPts val="0"/>
              </a:spcAft>
              <a:buSzPts val="1400"/>
              <a:buChar char="●"/>
            </a:pPr>
            <a:r>
              <a:rPr lang="en"/>
              <a:t>Simple text is </a:t>
            </a:r>
            <a:r>
              <a:rPr lang="en" u="sng"/>
              <a:t>not</a:t>
            </a:r>
            <a:r>
              <a:rPr lang="en"/>
              <a:t> machine-readable, which is important for:</a:t>
            </a:r>
            <a:endParaRPr/>
          </a:p>
          <a:p>
            <a:pPr indent="-304800" lvl="1" marL="914400" rtl="0" algn="l">
              <a:spcBef>
                <a:spcPts val="0"/>
              </a:spcBef>
              <a:spcAft>
                <a:spcPts val="0"/>
              </a:spcAft>
              <a:buSzPts val="1200"/>
              <a:buChar char="○"/>
            </a:pPr>
            <a:r>
              <a:rPr lang="en"/>
              <a:t>Search engines</a:t>
            </a:r>
            <a:endParaRPr/>
          </a:p>
          <a:p>
            <a:pPr indent="-304800" lvl="1" marL="914400" rtl="0" algn="l">
              <a:spcBef>
                <a:spcPts val="0"/>
              </a:spcBef>
              <a:spcAft>
                <a:spcPts val="0"/>
              </a:spcAft>
              <a:buSzPts val="1200"/>
              <a:buChar char="○"/>
            </a:pPr>
            <a:r>
              <a:rPr lang="en"/>
              <a:t>Computational analysis and parsing of metadata</a:t>
            </a:r>
            <a:endParaRPr/>
          </a:p>
          <a:p>
            <a:pPr indent="-304800" lvl="1" marL="914400" rtl="0" algn="l">
              <a:spcBef>
                <a:spcPts val="0"/>
              </a:spcBef>
              <a:spcAft>
                <a:spcPts val="0"/>
              </a:spcAft>
              <a:buSzPts val="1200"/>
              <a:buChar char="○"/>
            </a:pPr>
            <a:r>
              <a:rPr lang="en"/>
              <a:t>System interoperability and data sharing</a:t>
            </a:r>
            <a:endParaRPr/>
          </a:p>
          <a:p>
            <a:pPr indent="-317500" lvl="0" marL="457200" rtl="0" algn="l">
              <a:spcBef>
                <a:spcPts val="1000"/>
              </a:spcBef>
              <a:spcAft>
                <a:spcPts val="0"/>
              </a:spcAft>
              <a:buSzPts val="1400"/>
              <a:buChar char="●"/>
            </a:pPr>
            <a:r>
              <a:rPr lang="en"/>
              <a:t>Different users and platforms require different metadata standards: no “one size fits all” solution</a:t>
            </a:r>
            <a:endParaRPr/>
          </a:p>
          <a:p>
            <a:pPr indent="0" lvl="0" marL="0" rtl="0" algn="l">
              <a:spcBef>
                <a:spcPts val="1000"/>
              </a:spcBef>
              <a:spcAft>
                <a:spcPts val="1000"/>
              </a:spcAft>
              <a:buNone/>
            </a:pPr>
            <a:r>
              <a:t/>
            </a:r>
            <a:endParaRPr/>
          </a:p>
        </p:txBody>
      </p:sp>
      <p:pic>
        <p:nvPicPr>
          <p:cNvPr id="149" name="Google Shape;149;p28"/>
          <p:cNvPicPr preferRelativeResize="0"/>
          <p:nvPr/>
        </p:nvPicPr>
        <p:blipFill>
          <a:blip r:embed="rId3">
            <a:alphaModFix/>
          </a:blip>
          <a:stretch>
            <a:fillRect/>
          </a:stretch>
        </p:blipFill>
        <p:spPr>
          <a:xfrm>
            <a:off x="161913" y="1835188"/>
            <a:ext cx="4410075" cy="2657475"/>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pic>
        <p:nvPicPr>
          <p:cNvPr id="154" name="Google Shape;154;p29"/>
          <p:cNvPicPr preferRelativeResize="0"/>
          <p:nvPr/>
        </p:nvPicPr>
        <p:blipFill>
          <a:blip r:embed="rId3">
            <a:alphaModFix/>
          </a:blip>
          <a:stretch>
            <a:fillRect/>
          </a:stretch>
        </p:blipFill>
        <p:spPr>
          <a:xfrm>
            <a:off x="325981" y="382200"/>
            <a:ext cx="3857625" cy="1228725"/>
          </a:xfrm>
          <a:prstGeom prst="rect">
            <a:avLst/>
          </a:prstGeom>
          <a:noFill/>
          <a:ln>
            <a:noFill/>
          </a:ln>
        </p:spPr>
      </p:pic>
      <p:sp>
        <p:nvSpPr>
          <p:cNvPr id="155" name="Google Shape;155;p29"/>
          <p:cNvSpPr txBox="1"/>
          <p:nvPr/>
        </p:nvSpPr>
        <p:spPr>
          <a:xfrm>
            <a:off x="1926294" y="58200"/>
            <a:ext cx="657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DCAT</a:t>
            </a:r>
            <a:endParaRPr/>
          </a:p>
        </p:txBody>
      </p:sp>
      <p:pic>
        <p:nvPicPr>
          <p:cNvPr id="156" name="Google Shape;156;p29"/>
          <p:cNvPicPr preferRelativeResize="0"/>
          <p:nvPr/>
        </p:nvPicPr>
        <p:blipFill>
          <a:blip r:embed="rId4">
            <a:alphaModFix/>
          </a:blip>
          <a:stretch>
            <a:fillRect/>
          </a:stretch>
        </p:blipFill>
        <p:spPr>
          <a:xfrm>
            <a:off x="159294" y="1997638"/>
            <a:ext cx="4191000" cy="1419225"/>
          </a:xfrm>
          <a:prstGeom prst="rect">
            <a:avLst/>
          </a:prstGeom>
          <a:noFill/>
          <a:ln>
            <a:noFill/>
          </a:ln>
        </p:spPr>
      </p:pic>
      <p:sp>
        <p:nvSpPr>
          <p:cNvPr id="157" name="Google Shape;157;p29"/>
          <p:cNvSpPr txBox="1"/>
          <p:nvPr/>
        </p:nvSpPr>
        <p:spPr>
          <a:xfrm>
            <a:off x="1766994" y="1658400"/>
            <a:ext cx="975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DataCite</a:t>
            </a:r>
            <a:endParaRPr/>
          </a:p>
        </p:txBody>
      </p:sp>
      <p:pic>
        <p:nvPicPr>
          <p:cNvPr id="158" name="Google Shape;158;p29"/>
          <p:cNvPicPr preferRelativeResize="0"/>
          <p:nvPr/>
        </p:nvPicPr>
        <p:blipFill>
          <a:blip r:embed="rId5">
            <a:alphaModFix/>
          </a:blip>
          <a:stretch>
            <a:fillRect/>
          </a:stretch>
        </p:blipFill>
        <p:spPr>
          <a:xfrm>
            <a:off x="354556" y="3762363"/>
            <a:ext cx="3800475" cy="1228725"/>
          </a:xfrm>
          <a:prstGeom prst="rect">
            <a:avLst/>
          </a:prstGeom>
          <a:noFill/>
          <a:ln>
            <a:noFill/>
          </a:ln>
        </p:spPr>
      </p:pic>
      <p:sp>
        <p:nvSpPr>
          <p:cNvPr id="159" name="Google Shape;159;p29"/>
          <p:cNvSpPr txBox="1"/>
          <p:nvPr/>
        </p:nvSpPr>
        <p:spPr>
          <a:xfrm>
            <a:off x="1822794" y="3416875"/>
            <a:ext cx="86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DATS</a:t>
            </a:r>
            <a:endParaRPr/>
          </a:p>
        </p:txBody>
      </p:sp>
      <p:pic>
        <p:nvPicPr>
          <p:cNvPr id="160" name="Google Shape;160;p29"/>
          <p:cNvPicPr preferRelativeResize="0"/>
          <p:nvPr/>
        </p:nvPicPr>
        <p:blipFill>
          <a:blip r:embed="rId6">
            <a:alphaModFix/>
          </a:blip>
          <a:stretch>
            <a:fillRect/>
          </a:stretch>
        </p:blipFill>
        <p:spPr>
          <a:xfrm>
            <a:off x="5765956" y="375600"/>
            <a:ext cx="2219325" cy="647700"/>
          </a:xfrm>
          <a:prstGeom prst="rect">
            <a:avLst/>
          </a:prstGeom>
          <a:noFill/>
          <a:ln>
            <a:noFill/>
          </a:ln>
        </p:spPr>
      </p:pic>
      <p:sp>
        <p:nvSpPr>
          <p:cNvPr id="161" name="Google Shape;161;p29"/>
          <p:cNvSpPr txBox="1"/>
          <p:nvPr/>
        </p:nvSpPr>
        <p:spPr>
          <a:xfrm>
            <a:off x="6165219" y="58200"/>
            <a:ext cx="1420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Dublin Core</a:t>
            </a:r>
            <a:endParaRPr/>
          </a:p>
        </p:txBody>
      </p:sp>
      <p:pic>
        <p:nvPicPr>
          <p:cNvPr id="162" name="Google Shape;162;p29"/>
          <p:cNvPicPr preferRelativeResize="0"/>
          <p:nvPr/>
        </p:nvPicPr>
        <p:blipFill>
          <a:blip r:embed="rId7">
            <a:alphaModFix/>
          </a:blip>
          <a:stretch>
            <a:fillRect/>
          </a:stretch>
        </p:blipFill>
        <p:spPr>
          <a:xfrm>
            <a:off x="4856319" y="3539375"/>
            <a:ext cx="4038600" cy="1333500"/>
          </a:xfrm>
          <a:prstGeom prst="rect">
            <a:avLst/>
          </a:prstGeom>
          <a:noFill/>
          <a:ln>
            <a:noFill/>
          </a:ln>
        </p:spPr>
      </p:pic>
      <p:pic>
        <p:nvPicPr>
          <p:cNvPr id="163" name="Google Shape;163;p29"/>
          <p:cNvPicPr preferRelativeResize="0"/>
          <p:nvPr/>
        </p:nvPicPr>
        <p:blipFill>
          <a:blip r:embed="rId8">
            <a:alphaModFix/>
          </a:blip>
          <a:stretch>
            <a:fillRect/>
          </a:stretch>
        </p:blipFill>
        <p:spPr>
          <a:xfrm>
            <a:off x="4732494" y="1458525"/>
            <a:ext cx="4286250" cy="1676400"/>
          </a:xfrm>
          <a:prstGeom prst="rect">
            <a:avLst/>
          </a:prstGeom>
          <a:noFill/>
          <a:ln>
            <a:noFill/>
          </a:ln>
        </p:spPr>
      </p:pic>
      <p:sp>
        <p:nvSpPr>
          <p:cNvPr id="164" name="Google Shape;164;p29"/>
          <p:cNvSpPr txBox="1"/>
          <p:nvPr/>
        </p:nvSpPr>
        <p:spPr>
          <a:xfrm>
            <a:off x="6315069" y="1134525"/>
            <a:ext cx="1121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MARCXML</a:t>
            </a:r>
            <a:endParaRPr/>
          </a:p>
        </p:txBody>
      </p:sp>
      <p:sp>
        <p:nvSpPr>
          <p:cNvPr id="165" name="Google Shape;165;p29"/>
          <p:cNvSpPr txBox="1"/>
          <p:nvPr/>
        </p:nvSpPr>
        <p:spPr>
          <a:xfrm>
            <a:off x="6315069" y="3211125"/>
            <a:ext cx="1121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schema.org</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u="sng">
                <a:solidFill>
                  <a:schemeClr val="hlink"/>
                </a:solidFill>
                <a:hlinkClick r:id="rId3"/>
              </a:rPr>
              <a:t>Data Catalog Vocabulary (DCAT)</a:t>
            </a:r>
            <a:endParaRPr/>
          </a:p>
        </p:txBody>
      </p:sp>
      <p:sp>
        <p:nvSpPr>
          <p:cNvPr id="171" name="Google Shape;171;p30"/>
          <p:cNvSpPr txBox="1"/>
          <p:nvPr>
            <p:ph idx="1" type="body"/>
          </p:nvPr>
        </p:nvSpPr>
        <p:spPr>
          <a:xfrm>
            <a:off x="311700" y="1152475"/>
            <a:ext cx="8520600" cy="38274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Developed in 2010 </a:t>
            </a:r>
            <a:r>
              <a:rPr lang="en"/>
              <a:t>at Digital Enterprise Research Institute (NUI Galway); taken over by W3C in 2012; currently in v3</a:t>
            </a:r>
            <a:endParaRPr/>
          </a:p>
          <a:p>
            <a:pPr indent="-342900" lvl="0" marL="457200" rtl="0" algn="l">
              <a:spcBef>
                <a:spcPts val="1000"/>
              </a:spcBef>
              <a:spcAft>
                <a:spcPts val="0"/>
              </a:spcAft>
              <a:buSzPts val="1800"/>
              <a:buChar char="●"/>
            </a:pPr>
            <a:r>
              <a:rPr lang="en"/>
              <a:t>DCAT-US: profile developed for US Govt. by </a:t>
            </a:r>
            <a:r>
              <a:rPr lang="en" u="sng">
                <a:solidFill>
                  <a:schemeClr val="hlink"/>
                </a:solidFill>
                <a:hlinkClick r:id="rId4"/>
              </a:rPr>
              <a:t>Project Open Data</a:t>
            </a:r>
            <a:r>
              <a:rPr lang="en"/>
              <a:t> (2013); used in </a:t>
            </a:r>
            <a:r>
              <a:rPr lang="en" u="sng">
                <a:solidFill>
                  <a:schemeClr val="hlink"/>
                </a:solidFill>
                <a:hlinkClick r:id="rId5"/>
              </a:rPr>
              <a:t>https://data.gov</a:t>
            </a:r>
            <a:r>
              <a:rPr lang="en"/>
              <a:t> </a:t>
            </a:r>
            <a:endParaRPr/>
          </a:p>
          <a:p>
            <a:pPr indent="-342900" lvl="0" marL="457200" rtl="0" algn="l">
              <a:spcBef>
                <a:spcPts val="1000"/>
              </a:spcBef>
              <a:spcAft>
                <a:spcPts val="0"/>
              </a:spcAft>
              <a:buSzPts val="1800"/>
              <a:buChar char="●"/>
            </a:pPr>
            <a:r>
              <a:rPr lang="en"/>
              <a:t>Designed to “</a:t>
            </a:r>
            <a:r>
              <a:rPr lang="en" u="sng"/>
              <a:t>facilitate interoperability</a:t>
            </a:r>
            <a:r>
              <a:rPr lang="en"/>
              <a:t> between data catalogs published on the Web” and “</a:t>
            </a:r>
            <a:r>
              <a:rPr lang="en" u="sng"/>
              <a:t>increase the discoverability</a:t>
            </a:r>
            <a:r>
              <a:rPr lang="en"/>
              <a:t> of datasets and data services”</a:t>
            </a:r>
            <a:endParaRPr/>
          </a:p>
          <a:p>
            <a:pPr indent="-342900" lvl="0" marL="457200" rtl="0" algn="l">
              <a:spcBef>
                <a:spcPts val="1000"/>
              </a:spcBef>
              <a:spcAft>
                <a:spcPts val="0"/>
              </a:spcAft>
              <a:buSzPts val="1800"/>
              <a:buChar char="●"/>
            </a:pPr>
            <a:r>
              <a:rPr lang="en"/>
              <a:t>Allows hierarchical description of:</a:t>
            </a:r>
            <a:endParaRPr sz="1200"/>
          </a:p>
          <a:p>
            <a:pPr indent="-317500" lvl="1" marL="914400" rtl="0" algn="l">
              <a:spcBef>
                <a:spcPts val="0"/>
              </a:spcBef>
              <a:spcAft>
                <a:spcPts val="0"/>
              </a:spcAft>
              <a:buSzPts val="1400"/>
              <a:buChar char="○"/>
            </a:pPr>
            <a:r>
              <a:rPr lang="en"/>
              <a:t>Dataset: “a collection of data, published or curated by a single agent”</a:t>
            </a:r>
            <a:endParaRPr/>
          </a:p>
          <a:p>
            <a:pPr indent="-317500" lvl="1" marL="914400" rtl="0" algn="l">
              <a:spcBef>
                <a:spcPts val="0"/>
              </a:spcBef>
              <a:spcAft>
                <a:spcPts val="0"/>
              </a:spcAft>
              <a:buSzPts val="1400"/>
              <a:buChar char="○"/>
            </a:pPr>
            <a:r>
              <a:rPr lang="en"/>
              <a:t>Distribution: a specific, accessible instance of a dataset (e.g., downloadable files)</a:t>
            </a:r>
            <a:endParaRPr/>
          </a:p>
          <a:p>
            <a:pPr indent="-342900" lvl="0" marL="457200" rtl="0" algn="l">
              <a:spcBef>
                <a:spcPts val="1000"/>
              </a:spcBef>
              <a:spcAft>
                <a:spcPts val="1000"/>
              </a:spcAft>
              <a:buSzPts val="1800"/>
              <a:buChar char="●"/>
            </a:pPr>
            <a:r>
              <a:rPr lang="en"/>
              <a:t>Increasingly widespread use, but must rely on other standards (e.g., DDI) to described the data themselves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u="sng">
                <a:solidFill>
                  <a:schemeClr val="hlink"/>
                </a:solidFill>
                <a:hlinkClick r:id="rId3"/>
              </a:rPr>
              <a:t>DataCite Metadata Schema</a:t>
            </a:r>
            <a:endParaRPr/>
          </a:p>
        </p:txBody>
      </p:sp>
      <p:sp>
        <p:nvSpPr>
          <p:cNvPr id="177" name="Google Shape;177;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DataCite: non-profit, member organization founded in 2009; current DOI registrar for ICPSR. </a:t>
            </a:r>
            <a:endParaRPr/>
          </a:p>
          <a:p>
            <a:pPr indent="-317500" lvl="1" marL="914400" rtl="0" algn="l">
              <a:spcBef>
                <a:spcPts val="0"/>
              </a:spcBef>
              <a:spcAft>
                <a:spcPts val="0"/>
              </a:spcAft>
              <a:buSzPts val="1400"/>
              <a:buChar char="○"/>
            </a:pPr>
            <a:r>
              <a:rPr lang="en"/>
              <a:t>Vision statement: “Connecting research, identifying knowledge”</a:t>
            </a:r>
            <a:endParaRPr/>
          </a:p>
          <a:p>
            <a:pPr indent="-342900" lvl="0" marL="457200" rtl="0" algn="l">
              <a:spcBef>
                <a:spcPts val="1000"/>
              </a:spcBef>
              <a:spcAft>
                <a:spcPts val="0"/>
              </a:spcAft>
              <a:buSzPts val="1800"/>
              <a:buChar char="●"/>
            </a:pPr>
            <a:r>
              <a:rPr lang="en"/>
              <a:t>DataCite Metadata Schema developed ca. 2010; currently in v4.4</a:t>
            </a:r>
            <a:endParaRPr/>
          </a:p>
          <a:p>
            <a:pPr indent="-342900" lvl="0" marL="457200" rtl="0" algn="l">
              <a:spcBef>
                <a:spcPts val="1000"/>
              </a:spcBef>
              <a:spcAft>
                <a:spcPts val="0"/>
              </a:spcAft>
              <a:buSzPts val="1800"/>
              <a:buChar char="●"/>
            </a:pPr>
            <a:r>
              <a:rPr lang="en"/>
              <a:t>“G</a:t>
            </a:r>
            <a:r>
              <a:rPr lang="en"/>
              <a:t>eneric to the broadest range of research datasets, rather than customized to the needs of any particular discipline”</a:t>
            </a:r>
            <a:endParaRPr/>
          </a:p>
          <a:p>
            <a:pPr indent="-342900" lvl="0" marL="457200" rtl="0" algn="l">
              <a:spcBef>
                <a:spcPts val="1000"/>
              </a:spcBef>
              <a:spcAft>
                <a:spcPts val="0"/>
              </a:spcAft>
              <a:buSzPts val="1800"/>
              <a:buChar char="●"/>
            </a:pPr>
            <a:r>
              <a:rPr lang="en"/>
              <a:t>“Primarily supports the citation and discovery of data”</a:t>
            </a:r>
            <a:endParaRPr/>
          </a:p>
          <a:p>
            <a:pPr indent="-342900" lvl="0" marL="457200" rtl="0" algn="l">
              <a:spcBef>
                <a:spcPts val="1000"/>
              </a:spcBef>
              <a:spcAft>
                <a:spcPts val="1000"/>
              </a:spcAft>
              <a:buSzPts val="1800"/>
              <a:buChar char="●"/>
            </a:pPr>
            <a:r>
              <a:rPr lang="en"/>
              <a:t>“Not intended to supplant or replace the discipline- or community-specific metadata that fully describes the data and is vital for understanding and reuse” (i.e., no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u="sng">
                <a:solidFill>
                  <a:schemeClr val="hlink"/>
                </a:solidFill>
                <a:hlinkClick r:id="rId3"/>
              </a:rPr>
              <a:t>Data Tag Suite (DATS)</a:t>
            </a:r>
            <a:endParaRPr/>
          </a:p>
        </p:txBody>
      </p:sp>
      <p:sp>
        <p:nvSpPr>
          <p:cNvPr id="183" name="Google Shape;183;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D</a:t>
            </a:r>
            <a:r>
              <a:rPr lang="en"/>
              <a:t>eveloped ca. 2015 by the “biomedical and healthCAre Data Discovery Index Ecosystem” (bioCADDIE) project (with funding from NIH) </a:t>
            </a:r>
            <a:endParaRPr/>
          </a:p>
          <a:p>
            <a:pPr indent="-342900" lvl="0" marL="457200" rtl="0" algn="l">
              <a:spcBef>
                <a:spcPts val="1000"/>
              </a:spcBef>
              <a:spcAft>
                <a:spcPts val="0"/>
              </a:spcAft>
              <a:buSzPts val="1800"/>
              <a:buChar char="●"/>
            </a:pPr>
            <a:r>
              <a:rPr lang="en"/>
              <a:t>Intended to describe datasets being ingested in DataMed discovery interface </a:t>
            </a:r>
            <a:r>
              <a:rPr lang="en"/>
              <a:t>(prototype developed for the</a:t>
            </a:r>
            <a:r>
              <a:rPr lang="en"/>
              <a:t> bioCADDIE project)</a:t>
            </a:r>
            <a:endParaRPr/>
          </a:p>
          <a:p>
            <a:pPr indent="-342900" lvl="0" marL="457200" rtl="0" algn="l">
              <a:spcBef>
                <a:spcPts val="1000"/>
              </a:spcBef>
              <a:spcAft>
                <a:spcPts val="0"/>
              </a:spcAft>
              <a:buSzPts val="1800"/>
              <a:buChar char="●"/>
            </a:pPr>
            <a:r>
              <a:rPr lang="en"/>
              <a:t>Developed for life sciences research, but generic: applicable to and extendable for any type of dataset</a:t>
            </a:r>
            <a:endParaRPr/>
          </a:p>
          <a:p>
            <a:pPr indent="-342900" lvl="0" marL="457200" rtl="0" algn="l">
              <a:spcBef>
                <a:spcPts val="1000"/>
              </a:spcBef>
              <a:spcAft>
                <a:spcPts val="1000"/>
              </a:spcAft>
              <a:buSzPts val="1800"/>
              <a:buChar char="●"/>
            </a:pPr>
            <a:r>
              <a:rPr lang="en"/>
              <a:t>Current level of support and implementation is unclear</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u="sng">
                <a:solidFill>
                  <a:schemeClr val="hlink"/>
                </a:solidFill>
                <a:hlinkClick r:id="rId3"/>
              </a:rPr>
              <a:t>Dublin Core</a:t>
            </a:r>
            <a:endParaRPr/>
          </a:p>
        </p:txBody>
      </p:sp>
      <p:sp>
        <p:nvSpPr>
          <p:cNvPr id="189" name="Google Shape;189;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Developed in 1995 (OCLC and and NCSA workshop in Dublin, OH)</a:t>
            </a:r>
            <a:endParaRPr/>
          </a:p>
          <a:p>
            <a:pPr indent="-342900" lvl="0" marL="457200" rtl="0" algn="l">
              <a:spcBef>
                <a:spcPts val="1000"/>
              </a:spcBef>
              <a:spcAft>
                <a:spcPts val="0"/>
              </a:spcAft>
              <a:buSzPts val="1800"/>
              <a:buChar char="●"/>
            </a:pPr>
            <a:r>
              <a:rPr lang="en"/>
              <a:t>A “lingua franca”: </a:t>
            </a:r>
            <a:endParaRPr/>
          </a:p>
          <a:p>
            <a:pPr indent="-317500" lvl="1" marL="914400" rtl="0" algn="l">
              <a:spcBef>
                <a:spcPts val="0"/>
              </a:spcBef>
              <a:spcAft>
                <a:spcPts val="0"/>
              </a:spcAft>
              <a:buSzPts val="1400"/>
              <a:buChar char="○"/>
            </a:pPr>
            <a:r>
              <a:rPr lang="en"/>
              <a:t>Mature, recognized by numerous standardization bodies (ISO, ANSI, NISO, IETF, etc.)</a:t>
            </a:r>
            <a:endParaRPr/>
          </a:p>
          <a:p>
            <a:pPr indent="-317500" lvl="1" marL="914400" rtl="0" algn="l">
              <a:spcBef>
                <a:spcPts val="0"/>
              </a:spcBef>
              <a:spcAft>
                <a:spcPts val="0"/>
              </a:spcAft>
              <a:buSzPts val="1400"/>
              <a:buChar char="○"/>
            </a:pPr>
            <a:r>
              <a:rPr lang="en"/>
              <a:t>Widely supported across platforms with crosswalks (or “mappings”) to many other standards </a:t>
            </a:r>
            <a:endParaRPr/>
          </a:p>
          <a:p>
            <a:pPr indent="-342900" lvl="0" marL="457200" rtl="0" algn="l">
              <a:spcBef>
                <a:spcPts val="1000"/>
              </a:spcBef>
              <a:spcAft>
                <a:spcPts val="0"/>
              </a:spcAft>
              <a:buSzPts val="1800"/>
              <a:buChar char="●"/>
            </a:pPr>
            <a:r>
              <a:rPr lang="en"/>
              <a:t>v1.1: 15 “core” elements (creator, title, description); expanded to 55 in 2012 (“DCMI Metadata Terms”)</a:t>
            </a:r>
            <a:endParaRPr/>
          </a:p>
          <a:p>
            <a:pPr indent="-342900" lvl="0" marL="457200" rtl="0" algn="l">
              <a:spcBef>
                <a:spcPts val="1000"/>
              </a:spcBef>
              <a:spcAft>
                <a:spcPts val="0"/>
              </a:spcAft>
              <a:buSzPts val="1800"/>
              <a:buChar char="●"/>
            </a:pPr>
            <a:r>
              <a:rPr lang="en"/>
              <a:t>"Broad and generic, being usable for describing a wide range of resources"</a:t>
            </a:r>
            <a:endParaRPr/>
          </a:p>
          <a:p>
            <a:pPr indent="-342900" lvl="0" marL="457200" rtl="0" algn="l">
              <a:spcBef>
                <a:spcPts val="1000"/>
              </a:spcBef>
              <a:spcAft>
                <a:spcPts val="0"/>
              </a:spcAft>
              <a:buSzPts val="1800"/>
              <a:buChar char="●"/>
            </a:pPr>
            <a:r>
              <a:rPr lang="en"/>
              <a:t>Main strengths are in discovery and expressing rights and relations; not suited to describe the data themselves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u="sng">
                <a:solidFill>
                  <a:schemeClr val="hlink"/>
                </a:solidFill>
                <a:hlinkClick r:id="rId3"/>
              </a:rPr>
              <a:t>MARCXML</a:t>
            </a:r>
            <a:endParaRPr/>
          </a:p>
        </p:txBody>
      </p:sp>
      <p:sp>
        <p:nvSpPr>
          <p:cNvPr id="195" name="Google Shape;195;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Developed by the Library of Congress with OCLC and RLG in 2002 to bring structured MARC catalog data into XML</a:t>
            </a:r>
            <a:endParaRPr/>
          </a:p>
          <a:p>
            <a:pPr indent="-342900" lvl="0" marL="457200" rtl="0" algn="l">
              <a:spcBef>
                <a:spcPts val="1000"/>
              </a:spcBef>
              <a:spcAft>
                <a:spcPts val="0"/>
              </a:spcAft>
              <a:buSzPts val="1800"/>
              <a:buChar char="●"/>
            </a:pPr>
            <a:r>
              <a:rPr lang="en"/>
              <a:t>Promotes interoperability with MARC data format and other metadata standards (via crosswalks)</a:t>
            </a:r>
            <a:endParaRPr/>
          </a:p>
          <a:p>
            <a:pPr indent="-342900" lvl="0" marL="457200" rtl="0" algn="l">
              <a:spcBef>
                <a:spcPts val="1000"/>
              </a:spcBef>
              <a:spcAft>
                <a:spcPts val="0"/>
              </a:spcAft>
              <a:buSzPts val="1800"/>
              <a:buChar char="●"/>
            </a:pPr>
            <a:r>
              <a:rPr lang="en"/>
              <a:t>Used in Online Public Access Catalogs (OPACs), such as Library of Congress Catalog and OCLC Worldcat: facilitates discovery of ICPSR data collections alongside related materials</a:t>
            </a:r>
            <a:r>
              <a:rPr lang="en"/>
              <a:t> in library systems</a:t>
            </a:r>
            <a:endParaRPr/>
          </a:p>
          <a:p>
            <a:pPr indent="-342900" lvl="0" marL="457200" rtl="0" algn="l">
              <a:spcBef>
                <a:spcPts val="1000"/>
              </a:spcBef>
              <a:spcAft>
                <a:spcPts val="1000"/>
              </a:spcAft>
              <a:buSzPts val="1800"/>
              <a:buChar char="●"/>
            </a:pPr>
            <a:r>
              <a:rPr lang="en"/>
              <a:t>Some support for describing GIS data, but less so for other research data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u="sng">
                <a:solidFill>
                  <a:schemeClr val="hlink"/>
                </a:solidFill>
                <a:hlinkClick r:id="rId3"/>
              </a:rPr>
              <a:t>schema.org</a:t>
            </a:r>
            <a:endParaRPr/>
          </a:p>
        </p:txBody>
      </p:sp>
      <p:sp>
        <p:nvSpPr>
          <p:cNvPr id="201" name="Google Shape;201;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L</a:t>
            </a:r>
            <a:r>
              <a:rPr lang="en"/>
              <a:t>aunched in 2011 by Google, Microsoft, Yahoo, &amp; Yandex (currently in v12)</a:t>
            </a:r>
            <a:endParaRPr/>
          </a:p>
          <a:p>
            <a:pPr indent="-342900" lvl="0" marL="457200" rtl="0" algn="l">
              <a:spcBef>
                <a:spcPts val="1000"/>
              </a:spcBef>
              <a:spcAft>
                <a:spcPts val="0"/>
              </a:spcAft>
              <a:buSzPts val="1800"/>
              <a:buChar char="●"/>
            </a:pPr>
            <a:r>
              <a:rPr lang="en"/>
              <a:t>Structured data embedded in the source code of web pages</a:t>
            </a:r>
            <a:endParaRPr/>
          </a:p>
          <a:p>
            <a:pPr indent="-317500" lvl="1" marL="914400" rtl="0" algn="l">
              <a:spcBef>
                <a:spcPts val="0"/>
              </a:spcBef>
              <a:spcAft>
                <a:spcPts val="0"/>
              </a:spcAft>
              <a:buSzPts val="1400"/>
              <a:buChar char="○"/>
            </a:pPr>
            <a:r>
              <a:rPr lang="en"/>
              <a:t>Machine-readable</a:t>
            </a:r>
            <a:endParaRPr/>
          </a:p>
          <a:p>
            <a:pPr indent="-317500" lvl="1" marL="914400" rtl="0" algn="l">
              <a:spcBef>
                <a:spcPts val="0"/>
              </a:spcBef>
              <a:spcAft>
                <a:spcPts val="0"/>
              </a:spcAft>
              <a:buSzPts val="1400"/>
              <a:buChar char="○"/>
            </a:pPr>
            <a:r>
              <a:rPr lang="en"/>
              <a:t>Provides richer context to make online content more discoverable and understandable</a:t>
            </a:r>
            <a:endParaRPr/>
          </a:p>
          <a:p>
            <a:pPr indent="-342900" lvl="0" marL="457200" rtl="0" algn="l">
              <a:spcBef>
                <a:spcPts val="1000"/>
              </a:spcBef>
              <a:spcAft>
                <a:spcPts val="0"/>
              </a:spcAft>
              <a:buSzPts val="1800"/>
              <a:buChar char="●"/>
            </a:pPr>
            <a:r>
              <a:rPr lang="en"/>
              <a:t>Provides a vocabulary (e.g., “elements”) and content guidelines to improve accuracy and reduce ambiguity of search results and content interactions</a:t>
            </a:r>
            <a:endParaRPr/>
          </a:p>
          <a:p>
            <a:pPr indent="-342900" lvl="0" marL="457200" rtl="0" algn="l">
              <a:spcBef>
                <a:spcPts val="1000"/>
              </a:spcBef>
              <a:spcAft>
                <a:spcPts val="1000"/>
              </a:spcAft>
              <a:buSzPts val="1800"/>
              <a:buChar char="●"/>
            </a:pPr>
            <a:r>
              <a:rPr lang="en"/>
              <a:t>ICPSR uses JSON-LD (“linked data”) to present schema.org metadata on study home pages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6"/>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ICPSR’s Use of Metadata Standards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id="211" name="Google Shape;211;p37"/>
          <p:cNvPicPr preferRelativeResize="0"/>
          <p:nvPr/>
        </p:nvPicPr>
        <p:blipFill>
          <a:blip r:embed="rId3">
            <a:alphaModFix/>
          </a:blip>
          <a:stretch>
            <a:fillRect/>
          </a:stretch>
        </p:blipFill>
        <p:spPr>
          <a:xfrm>
            <a:off x="2723075" y="200450"/>
            <a:ext cx="3697850" cy="4486500"/>
          </a:xfrm>
          <a:prstGeom prst="rect">
            <a:avLst/>
          </a:prstGeom>
          <a:noFill/>
          <a:ln>
            <a:noFill/>
          </a:ln>
          <a:effectLst>
            <a:outerShdw blurRad="57150" rotWithShape="0" algn="bl" dir="5400000" dist="19050">
              <a:srgbClr val="000000">
                <a:alpha val="50000"/>
              </a:srgbClr>
            </a:outerShdw>
          </a:effectLst>
        </p:spPr>
      </p:pic>
      <p:sp>
        <p:nvSpPr>
          <p:cNvPr id="212" name="Google Shape;212;p37"/>
          <p:cNvSpPr txBox="1"/>
          <p:nvPr/>
        </p:nvSpPr>
        <p:spPr>
          <a:xfrm>
            <a:off x="22800" y="4635600"/>
            <a:ext cx="90984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50">
                <a:solidFill>
                  <a:srgbClr val="888888"/>
                </a:solidFill>
                <a:highlight>
                  <a:srgbClr val="FFFFFF"/>
                </a:highlight>
              </a:rPr>
              <a:t>Inter-university Consortium for Political and Social Research, and Congressional Quarterly, Inc. United States Congressional Roll Call Voting Records, 1789-1998. Inter-university Consortium for Political and Social Research [distributor], 2010-05-06. https://doi.org/10.3886/ICPSR00004.v3</a:t>
            </a:r>
            <a:endParaRPr>
              <a:solidFill>
                <a:srgbClr val="888888"/>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pic>
        <p:nvPicPr>
          <p:cNvPr id="217" name="Google Shape;217;p38"/>
          <p:cNvPicPr preferRelativeResize="0"/>
          <p:nvPr/>
        </p:nvPicPr>
        <p:blipFill>
          <a:blip r:embed="rId3">
            <a:alphaModFix/>
          </a:blip>
          <a:stretch>
            <a:fillRect/>
          </a:stretch>
        </p:blipFill>
        <p:spPr>
          <a:xfrm>
            <a:off x="1676400" y="1025563"/>
            <a:ext cx="5791200" cy="1914525"/>
          </a:xfrm>
          <a:prstGeom prst="rect">
            <a:avLst/>
          </a:prstGeom>
          <a:noFill/>
          <a:ln>
            <a:noFill/>
          </a:ln>
        </p:spPr>
      </p:pic>
      <p:sp>
        <p:nvSpPr>
          <p:cNvPr id="218" name="Google Shape;218;p38"/>
          <p:cNvSpPr txBox="1"/>
          <p:nvPr/>
        </p:nvSpPr>
        <p:spPr>
          <a:xfrm>
            <a:off x="2077650" y="2940100"/>
            <a:ext cx="4988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Source: ICPSR Guide to Resources and Services 1980-1981</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pic>
        <p:nvPicPr>
          <p:cNvPr id="223" name="Google Shape;223;p39"/>
          <p:cNvPicPr preferRelativeResize="0"/>
          <p:nvPr/>
        </p:nvPicPr>
        <p:blipFill>
          <a:blip r:embed="rId3">
            <a:alphaModFix/>
          </a:blip>
          <a:stretch>
            <a:fillRect/>
          </a:stretch>
        </p:blipFill>
        <p:spPr>
          <a:xfrm>
            <a:off x="2410025" y="175375"/>
            <a:ext cx="4323950" cy="4348650"/>
          </a:xfrm>
          <a:prstGeom prst="rect">
            <a:avLst/>
          </a:prstGeom>
          <a:noFill/>
          <a:ln>
            <a:noFill/>
          </a:ln>
        </p:spPr>
      </p:pic>
      <p:sp>
        <p:nvSpPr>
          <p:cNvPr id="224" name="Google Shape;224;p39"/>
          <p:cNvSpPr txBox="1"/>
          <p:nvPr/>
        </p:nvSpPr>
        <p:spPr>
          <a:xfrm>
            <a:off x="1688250" y="4670050"/>
            <a:ext cx="5767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666666"/>
                </a:solidFill>
              </a:rPr>
              <a:t>https://americanlibrariesmagazine.org/2016/01/04/cataloging-evolves/</a:t>
            </a:r>
            <a:endParaRPr>
              <a:solidFill>
                <a:srgbClr val="666666"/>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pic>
        <p:nvPicPr>
          <p:cNvPr id="229" name="Google Shape;229;p40"/>
          <p:cNvPicPr preferRelativeResize="0"/>
          <p:nvPr/>
        </p:nvPicPr>
        <p:blipFill>
          <a:blip r:embed="rId3">
            <a:alphaModFix/>
          </a:blip>
          <a:stretch>
            <a:fillRect/>
          </a:stretch>
        </p:blipFill>
        <p:spPr>
          <a:xfrm>
            <a:off x="2077188" y="131988"/>
            <a:ext cx="4989625" cy="4657525"/>
          </a:xfrm>
          <a:prstGeom prst="rect">
            <a:avLst/>
          </a:prstGeom>
          <a:noFill/>
          <a:ln>
            <a:noFill/>
          </a:ln>
          <a:effectLst>
            <a:outerShdw blurRad="57150" rotWithShape="0" algn="bl" dir="5400000" dist="19050">
              <a:srgbClr val="000000">
                <a:alpha val="50000"/>
              </a:srgbClr>
            </a:outerShdw>
          </a:effectLst>
        </p:spPr>
      </p:pic>
      <p:sp>
        <p:nvSpPr>
          <p:cNvPr id="230" name="Google Shape;230;p40"/>
          <p:cNvSpPr txBox="1"/>
          <p:nvPr/>
        </p:nvSpPr>
        <p:spPr>
          <a:xfrm>
            <a:off x="2931900" y="4789500"/>
            <a:ext cx="3180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u="sng">
                <a:solidFill>
                  <a:schemeClr val="hlink"/>
                </a:solidFill>
                <a:hlinkClick r:id="rId4"/>
              </a:rPr>
              <a:t>https://ddialliance.org/sites/default/files/final.pdf</a:t>
            </a:r>
            <a:r>
              <a:rPr lang="en" sz="1100"/>
              <a:t> </a:t>
            </a:r>
            <a:endParaRPr sz="11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Cataloging, Citation, and Encoding Guidelines</a:t>
            </a:r>
            <a:endParaRPr/>
          </a:p>
        </p:txBody>
      </p:sp>
      <p:sp>
        <p:nvSpPr>
          <p:cNvPr id="236" name="Google Shape;236;p4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i="1" lang="en"/>
              <a:t>Cataloging Machine Readable Data Files</a:t>
            </a:r>
            <a:r>
              <a:rPr lang="en"/>
              <a:t>, Sue Dodd</a:t>
            </a:r>
            <a:endParaRPr/>
          </a:p>
          <a:p>
            <a:pPr indent="-342900" lvl="0" marL="457200" rtl="0" algn="l">
              <a:spcBef>
                <a:spcPts val="0"/>
              </a:spcBef>
              <a:spcAft>
                <a:spcPts val="0"/>
              </a:spcAft>
              <a:buSzPts val="1800"/>
              <a:buChar char="●"/>
            </a:pPr>
            <a:r>
              <a:rPr lang="en"/>
              <a:t>MARC-MRDF: the work of the American Library Association Sub-Committee on Rules for Machine-Readable Data Files. </a:t>
            </a:r>
            <a:endParaRPr/>
          </a:p>
          <a:p>
            <a:pPr indent="-342900" lvl="0" marL="457200" rtl="0" algn="l">
              <a:spcBef>
                <a:spcPts val="0"/>
              </a:spcBef>
              <a:spcAft>
                <a:spcPts val="0"/>
              </a:spcAft>
              <a:buSzPts val="1800"/>
              <a:buChar char="●"/>
            </a:pPr>
            <a:r>
              <a:rPr lang="en"/>
              <a:t>Dublin Core: OCLC/NCSA Metadata Workshop, Online Computer Library Center </a:t>
            </a:r>
            <a:endParaRPr/>
          </a:p>
          <a:p>
            <a:pPr indent="-342900" lvl="0" marL="457200" rtl="0" algn="l">
              <a:spcBef>
                <a:spcPts val="0"/>
              </a:spcBef>
              <a:spcAft>
                <a:spcPts val="0"/>
              </a:spcAft>
              <a:buSzPts val="1800"/>
              <a:buChar char="●"/>
            </a:pPr>
            <a:r>
              <a:rPr lang="en"/>
              <a:t>TEI: Text Encoding Initiative DTD for SGML</a:t>
            </a:r>
            <a:endParaRPr/>
          </a:p>
          <a:p>
            <a:pPr indent="-342900" lvl="0" marL="457200" rtl="0" algn="l">
              <a:spcBef>
                <a:spcPts val="0"/>
              </a:spcBef>
              <a:spcAft>
                <a:spcPts val="0"/>
              </a:spcAft>
              <a:buSzPts val="1800"/>
              <a:buChar char="●"/>
            </a:pPr>
            <a:r>
              <a:rPr lang="en"/>
              <a:t>EAD: Encoded Archival Description DTD for SGML</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DDI outcomes</a:t>
            </a:r>
            <a:endParaRPr/>
          </a:p>
        </p:txBody>
      </p:sp>
      <p:sp>
        <p:nvSpPr>
          <p:cNvPr id="242" name="Google Shape;242;p4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00000"/>
              </a:lnSpc>
              <a:spcBef>
                <a:spcPts val="0"/>
              </a:spcBef>
              <a:spcAft>
                <a:spcPts val="0"/>
              </a:spcAft>
              <a:buClr>
                <a:srgbClr val="666666"/>
              </a:buClr>
              <a:buSzPts val="1800"/>
              <a:buChar char="●"/>
            </a:pPr>
            <a:r>
              <a:rPr lang="en">
                <a:solidFill>
                  <a:srgbClr val="666666"/>
                </a:solidFill>
              </a:rPr>
              <a:t>Improved search precision. </a:t>
            </a:r>
            <a:endParaRPr>
              <a:solidFill>
                <a:srgbClr val="666666"/>
              </a:solidFill>
            </a:endParaRPr>
          </a:p>
          <a:p>
            <a:pPr indent="-342900" lvl="0" marL="457200" rtl="0" algn="l">
              <a:lnSpc>
                <a:spcPct val="100000"/>
              </a:lnSpc>
              <a:spcBef>
                <a:spcPts val="0"/>
              </a:spcBef>
              <a:spcAft>
                <a:spcPts val="0"/>
              </a:spcAft>
              <a:buClr>
                <a:srgbClr val="666666"/>
              </a:buClr>
              <a:buSzPts val="1800"/>
              <a:buChar char="●"/>
            </a:pPr>
            <a:r>
              <a:rPr lang="en">
                <a:solidFill>
                  <a:srgbClr val="666666"/>
                </a:solidFill>
              </a:rPr>
              <a:t>Improved finding aids for resource discovery. </a:t>
            </a:r>
            <a:endParaRPr>
              <a:solidFill>
                <a:srgbClr val="666666"/>
              </a:solidFill>
            </a:endParaRPr>
          </a:p>
          <a:p>
            <a:pPr indent="-342900" lvl="0" marL="457200" rtl="0" algn="l">
              <a:lnSpc>
                <a:spcPct val="100000"/>
              </a:lnSpc>
              <a:spcBef>
                <a:spcPts val="0"/>
              </a:spcBef>
              <a:spcAft>
                <a:spcPts val="0"/>
              </a:spcAft>
              <a:buClr>
                <a:srgbClr val="666666"/>
              </a:buClr>
              <a:buSzPts val="1800"/>
              <a:buChar char="●"/>
            </a:pPr>
            <a:r>
              <a:rPr lang="en">
                <a:solidFill>
                  <a:srgbClr val="666666"/>
                </a:solidFill>
              </a:rPr>
              <a:t>Improved interoperability. </a:t>
            </a:r>
            <a:endParaRPr>
              <a:solidFill>
                <a:srgbClr val="666666"/>
              </a:solidFill>
            </a:endParaRPr>
          </a:p>
          <a:p>
            <a:pPr indent="-342900" lvl="0" marL="457200" rtl="0" algn="l">
              <a:lnSpc>
                <a:spcPct val="100000"/>
              </a:lnSpc>
              <a:spcBef>
                <a:spcPts val="0"/>
              </a:spcBef>
              <a:spcAft>
                <a:spcPts val="0"/>
              </a:spcAft>
              <a:buClr>
                <a:srgbClr val="666666"/>
              </a:buClr>
              <a:buSzPts val="1800"/>
              <a:buChar char="●"/>
            </a:pPr>
            <a:r>
              <a:rPr lang="en">
                <a:solidFill>
                  <a:srgbClr val="666666"/>
                </a:solidFill>
              </a:rPr>
              <a:t>Ability to produce multiple products from a single source. </a:t>
            </a:r>
            <a:endParaRPr>
              <a:solidFill>
                <a:srgbClr val="666666"/>
              </a:solidFill>
            </a:endParaRPr>
          </a:p>
          <a:p>
            <a:pPr indent="-342900" lvl="0" marL="457200" rtl="0" algn="l">
              <a:lnSpc>
                <a:spcPct val="100000"/>
              </a:lnSpc>
              <a:spcBef>
                <a:spcPts val="0"/>
              </a:spcBef>
              <a:spcAft>
                <a:spcPts val="0"/>
              </a:spcAft>
              <a:buClr>
                <a:srgbClr val="666666"/>
              </a:buClr>
              <a:buSzPts val="1800"/>
              <a:buChar char="●"/>
            </a:pPr>
            <a:r>
              <a:rPr lang="en">
                <a:solidFill>
                  <a:srgbClr val="666666"/>
                </a:solidFill>
              </a:rPr>
              <a:t>Ability to display information in several ways from a single source. </a:t>
            </a:r>
            <a:endParaRPr>
              <a:solidFill>
                <a:srgbClr val="666666"/>
              </a:solidFill>
            </a:endParaRPr>
          </a:p>
          <a:p>
            <a:pPr indent="-342900" lvl="0" marL="457200" rtl="0" algn="l">
              <a:lnSpc>
                <a:spcPct val="100000"/>
              </a:lnSpc>
              <a:spcBef>
                <a:spcPts val="0"/>
              </a:spcBef>
              <a:spcAft>
                <a:spcPts val="0"/>
              </a:spcAft>
              <a:buClr>
                <a:srgbClr val="666666"/>
              </a:buClr>
              <a:buSzPts val="1800"/>
              <a:buChar char="●"/>
            </a:pPr>
            <a:r>
              <a:rPr lang="en">
                <a:solidFill>
                  <a:srgbClr val="666666"/>
                </a:solidFill>
              </a:rPr>
              <a:t>Improved consistency and completeness of documentation. </a:t>
            </a:r>
            <a:endParaRPr>
              <a:solidFill>
                <a:srgbClr val="666666"/>
              </a:solidFill>
            </a:endParaRPr>
          </a:p>
          <a:p>
            <a:pPr indent="-342900" lvl="0" marL="457200" rtl="0" algn="l">
              <a:lnSpc>
                <a:spcPct val="100000"/>
              </a:lnSpc>
              <a:spcBef>
                <a:spcPts val="0"/>
              </a:spcBef>
              <a:spcAft>
                <a:spcPts val="0"/>
              </a:spcAft>
              <a:buClr>
                <a:srgbClr val="666666"/>
              </a:buClr>
              <a:buSzPts val="1800"/>
              <a:buChar char="●"/>
            </a:pPr>
            <a:r>
              <a:rPr lang="en">
                <a:solidFill>
                  <a:srgbClr val="666666"/>
                </a:solidFill>
              </a:rPr>
              <a:t>Facilitation of the job of intelligent agents. </a:t>
            </a:r>
            <a:endParaRPr>
              <a:solidFill>
                <a:srgbClr val="666666"/>
              </a:solidFill>
            </a:endParaRPr>
          </a:p>
          <a:p>
            <a:pPr indent="0" lvl="0" marL="0" rtl="0" algn="l">
              <a:lnSpc>
                <a:spcPct val="100000"/>
              </a:lnSpc>
              <a:spcBef>
                <a:spcPts val="0"/>
              </a:spcBef>
              <a:spcAft>
                <a:spcPts val="0"/>
              </a:spcAft>
              <a:buNone/>
            </a:pPr>
            <a:r>
              <a:t/>
            </a:r>
            <a:endParaRPr>
              <a:solidFill>
                <a:srgbClr val="666666"/>
              </a:solidFill>
            </a:endParaRPr>
          </a:p>
          <a:p>
            <a:pPr indent="0" lvl="0" marL="0" rtl="0" algn="l">
              <a:spcBef>
                <a:spcPts val="0"/>
              </a:spcBef>
              <a:spcAft>
                <a:spcPts val="0"/>
              </a:spcAft>
              <a:buClr>
                <a:schemeClr val="dk1"/>
              </a:buClr>
              <a:buSzPts val="1100"/>
              <a:buFont typeface="Arial"/>
              <a:buNone/>
            </a:pPr>
            <a:r>
              <a:rPr lang="en" sz="1200" u="sng">
                <a:solidFill>
                  <a:schemeClr val="hlink"/>
                </a:solidFill>
                <a:hlinkClick r:id="rId3"/>
              </a:rPr>
              <a:t>https://ddialliance.org/sites/default/files/final.pdf</a:t>
            </a:r>
            <a:r>
              <a:rPr lang="en" sz="1200">
                <a:solidFill>
                  <a:srgbClr val="666666"/>
                </a:solidFill>
              </a:rPr>
              <a:t>  </a:t>
            </a:r>
            <a:endParaRPr sz="1200">
              <a:solidFill>
                <a:srgbClr val="666666"/>
              </a:solidFill>
            </a:endParaRPr>
          </a:p>
          <a:p>
            <a:pPr indent="0" lvl="0" marL="0" rtl="0" algn="l">
              <a:spcBef>
                <a:spcPts val="1000"/>
              </a:spcBef>
              <a:spcAft>
                <a:spcPts val="1000"/>
              </a:spcAft>
              <a:buNone/>
            </a:pPr>
            <a:r>
              <a:t/>
            </a:r>
            <a:endParaRPr>
              <a:solidFill>
                <a:srgbClr val="666666"/>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Review: ICPSR’s Core Study Metadata Based on DDI</a:t>
            </a:r>
            <a:endParaRPr/>
          </a:p>
        </p:txBody>
      </p:sp>
      <p:sp>
        <p:nvSpPr>
          <p:cNvPr id="248" name="Google Shape;248;p4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666666"/>
              </a:buClr>
              <a:buSzPts val="1800"/>
              <a:buChar char="●"/>
            </a:pPr>
            <a:r>
              <a:rPr lang="en">
                <a:solidFill>
                  <a:srgbClr val="666666"/>
                </a:solidFill>
              </a:rPr>
              <a:t>ICPSR uses DDI as our core metadata framework to describe our curated studies (see previous deep dives about DDI-Codebook and DDI-Lifecycle)</a:t>
            </a:r>
            <a:endParaRPr>
              <a:solidFill>
                <a:srgbClr val="666666"/>
              </a:solidFill>
            </a:endParaRPr>
          </a:p>
          <a:p>
            <a:pPr indent="-342900" lvl="0" marL="457200" rtl="0" algn="l">
              <a:lnSpc>
                <a:spcPct val="90000"/>
              </a:lnSpc>
              <a:spcBef>
                <a:spcPts val="1000"/>
              </a:spcBef>
              <a:spcAft>
                <a:spcPts val="0"/>
              </a:spcAft>
              <a:buClr>
                <a:srgbClr val="666666"/>
              </a:buClr>
              <a:buSzPts val="1800"/>
              <a:buChar char="●"/>
            </a:pPr>
            <a:r>
              <a:rPr lang="en">
                <a:solidFill>
                  <a:srgbClr val="666666"/>
                </a:solidFill>
              </a:rPr>
              <a:t>Study-level metadata are DDI-compliant</a:t>
            </a:r>
            <a:endParaRPr>
              <a:solidFill>
                <a:srgbClr val="666666"/>
              </a:solidFill>
            </a:endParaRPr>
          </a:p>
          <a:p>
            <a:pPr indent="-342900" lvl="1" marL="914400" rtl="0" algn="l">
              <a:lnSpc>
                <a:spcPct val="90000"/>
              </a:lnSpc>
              <a:spcBef>
                <a:spcPts val="500"/>
              </a:spcBef>
              <a:spcAft>
                <a:spcPts val="0"/>
              </a:spcAft>
              <a:buClr>
                <a:srgbClr val="666666"/>
              </a:buClr>
              <a:buSzPts val="1800"/>
              <a:buChar char="○"/>
            </a:pPr>
            <a:r>
              <a:rPr lang="en" sz="1800">
                <a:solidFill>
                  <a:srgbClr val="666666"/>
                </a:solidFill>
              </a:rPr>
              <a:t>All or most curated study fields map seamlessly to DDI 2.5 tags</a:t>
            </a:r>
            <a:endParaRPr sz="1800">
              <a:solidFill>
                <a:srgbClr val="666666"/>
              </a:solidFill>
            </a:endParaRPr>
          </a:p>
          <a:p>
            <a:pPr indent="-342900" lvl="0" marL="457200" rtl="0" algn="l">
              <a:lnSpc>
                <a:spcPct val="90000"/>
              </a:lnSpc>
              <a:spcBef>
                <a:spcPts val="1000"/>
              </a:spcBef>
              <a:spcAft>
                <a:spcPts val="0"/>
              </a:spcAft>
              <a:buClr>
                <a:srgbClr val="666666"/>
              </a:buClr>
              <a:buSzPts val="1800"/>
              <a:buChar char="●"/>
            </a:pPr>
            <a:r>
              <a:rPr lang="en">
                <a:solidFill>
                  <a:srgbClr val="666666"/>
                </a:solidFill>
              </a:rPr>
              <a:t>Variable-level metadata are also DDI-compliant</a:t>
            </a:r>
            <a:endParaRPr>
              <a:solidFill>
                <a:srgbClr val="666666"/>
              </a:solidFill>
            </a:endParaRPr>
          </a:p>
          <a:p>
            <a:pPr indent="-342900" lvl="1" marL="914400" rtl="0" algn="l">
              <a:lnSpc>
                <a:spcPct val="90000"/>
              </a:lnSpc>
              <a:spcBef>
                <a:spcPts val="500"/>
              </a:spcBef>
              <a:spcAft>
                <a:spcPts val="0"/>
              </a:spcAft>
              <a:buClr>
                <a:srgbClr val="666666"/>
              </a:buClr>
              <a:buSzPts val="1800"/>
              <a:buChar char="○"/>
            </a:pPr>
            <a:r>
              <a:rPr lang="en" sz="1800">
                <a:solidFill>
                  <a:srgbClr val="666666"/>
                </a:solidFill>
              </a:rPr>
              <a:t>Generated through Hermes in an automated way</a:t>
            </a:r>
            <a:endParaRPr sz="1800">
              <a:solidFill>
                <a:srgbClr val="666666"/>
              </a:solidFill>
            </a:endParaRPr>
          </a:p>
          <a:p>
            <a:pPr indent="-342900" lvl="2" marL="1371600" rtl="0" algn="l">
              <a:lnSpc>
                <a:spcPct val="90000"/>
              </a:lnSpc>
              <a:spcBef>
                <a:spcPts val="500"/>
              </a:spcBef>
              <a:spcAft>
                <a:spcPts val="0"/>
              </a:spcAft>
              <a:buClr>
                <a:srgbClr val="666666"/>
              </a:buClr>
              <a:buSzPts val="1800"/>
              <a:buChar char="■"/>
            </a:pPr>
            <a:r>
              <a:rPr lang="en" sz="1800">
                <a:solidFill>
                  <a:srgbClr val="666666"/>
                </a:solidFill>
              </a:rPr>
              <a:t>Archived</a:t>
            </a:r>
            <a:endParaRPr sz="1800">
              <a:solidFill>
                <a:srgbClr val="666666"/>
              </a:solidFill>
            </a:endParaRPr>
          </a:p>
          <a:p>
            <a:pPr indent="-342900" lvl="2" marL="1371600" rtl="0" algn="l">
              <a:lnSpc>
                <a:spcPct val="90000"/>
              </a:lnSpc>
              <a:spcBef>
                <a:spcPts val="500"/>
              </a:spcBef>
              <a:spcAft>
                <a:spcPts val="0"/>
              </a:spcAft>
              <a:buClr>
                <a:srgbClr val="666666"/>
              </a:buClr>
              <a:buSzPts val="1800"/>
              <a:buChar char="■"/>
            </a:pPr>
            <a:r>
              <a:rPr lang="en" sz="1800">
                <a:solidFill>
                  <a:srgbClr val="666666"/>
                </a:solidFill>
              </a:rPr>
              <a:t>SOLR indexed for searching </a:t>
            </a:r>
            <a:endParaRPr sz="1800">
              <a:solidFill>
                <a:srgbClr val="666666"/>
              </a:solidFill>
            </a:endParaRPr>
          </a:p>
          <a:p>
            <a:pPr indent="-342900" lvl="2" marL="1371600" rtl="0" algn="l">
              <a:lnSpc>
                <a:spcPct val="90000"/>
              </a:lnSpc>
              <a:spcBef>
                <a:spcPts val="500"/>
              </a:spcBef>
              <a:spcAft>
                <a:spcPts val="0"/>
              </a:spcAft>
              <a:buClr>
                <a:srgbClr val="666666"/>
              </a:buClr>
              <a:buSzPts val="1800"/>
              <a:buChar char="■"/>
            </a:pPr>
            <a:r>
              <a:rPr lang="en" sz="1800">
                <a:solidFill>
                  <a:srgbClr val="666666"/>
                </a:solidFill>
              </a:rPr>
              <a:t>Converted to PDF to generate Codebook frequencies section</a:t>
            </a:r>
            <a:endParaRPr sz="1800">
              <a:solidFill>
                <a:srgbClr val="666666"/>
              </a:solidFill>
            </a:endParaRPr>
          </a:p>
          <a:p>
            <a:pPr indent="-342900" lvl="2" marL="1371600" rtl="0" algn="l">
              <a:lnSpc>
                <a:spcPct val="90000"/>
              </a:lnSpc>
              <a:spcBef>
                <a:spcPts val="500"/>
              </a:spcBef>
              <a:spcAft>
                <a:spcPts val="0"/>
              </a:spcAft>
              <a:buClr>
                <a:srgbClr val="666666"/>
              </a:buClr>
              <a:buSzPts val="1800"/>
              <a:buChar char="■"/>
            </a:pPr>
            <a:r>
              <a:rPr lang="en" sz="1800">
                <a:solidFill>
                  <a:srgbClr val="666666"/>
                </a:solidFill>
              </a:rPr>
              <a:t>Reusable information parsed and saved in DB format</a:t>
            </a:r>
            <a:endParaRPr sz="1800">
              <a:solidFill>
                <a:srgbClr val="666666"/>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4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Metadata Source: </a:t>
            </a:r>
            <a:r>
              <a:rPr lang="en" u="sng">
                <a:solidFill>
                  <a:schemeClr val="hlink"/>
                </a:solidFill>
                <a:hlinkClick r:id="rId3"/>
              </a:rPr>
              <a:t>“Export Metadata” Tab</a:t>
            </a:r>
            <a:r>
              <a:rPr lang="en"/>
              <a:t> </a:t>
            </a:r>
            <a:endParaRPr/>
          </a:p>
        </p:txBody>
      </p:sp>
      <p:pic>
        <p:nvPicPr>
          <p:cNvPr id="254" name="Google Shape;254;p44"/>
          <p:cNvPicPr preferRelativeResize="0"/>
          <p:nvPr/>
        </p:nvPicPr>
        <p:blipFill>
          <a:blip r:embed="rId4">
            <a:alphaModFix/>
          </a:blip>
          <a:stretch>
            <a:fillRect/>
          </a:stretch>
        </p:blipFill>
        <p:spPr>
          <a:xfrm>
            <a:off x="433375" y="1248100"/>
            <a:ext cx="6650726" cy="3004675"/>
          </a:xfrm>
          <a:prstGeom prst="rect">
            <a:avLst/>
          </a:prstGeom>
          <a:noFill/>
          <a:ln cap="flat" cmpd="sng" w="9525">
            <a:solidFill>
              <a:schemeClr val="dk2"/>
            </a:solidFill>
            <a:prstDash val="solid"/>
            <a:round/>
            <a:headEnd len="sm" w="sm" type="none"/>
            <a:tailEnd len="sm" w="sm" type="none"/>
          </a:ln>
        </p:spPr>
      </p:pic>
      <p:sp>
        <p:nvSpPr>
          <p:cNvPr id="255" name="Google Shape;255;p44"/>
          <p:cNvSpPr txBox="1"/>
          <p:nvPr/>
        </p:nvSpPr>
        <p:spPr>
          <a:xfrm>
            <a:off x="7250400" y="1726838"/>
            <a:ext cx="1658100" cy="20472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SzPts val="1600"/>
              <a:buChar char="●"/>
            </a:pPr>
            <a:r>
              <a:rPr lang="en" sz="1600"/>
              <a:t>Dublin Core</a:t>
            </a:r>
            <a:endParaRPr sz="1600"/>
          </a:p>
          <a:p>
            <a:pPr indent="-330200" lvl="0" marL="457200" rtl="0" algn="l">
              <a:spcBef>
                <a:spcPts val="1000"/>
              </a:spcBef>
              <a:spcAft>
                <a:spcPts val="0"/>
              </a:spcAft>
              <a:buSzPts val="1600"/>
              <a:buChar char="●"/>
            </a:pPr>
            <a:r>
              <a:rPr lang="en" sz="1600"/>
              <a:t>DDI Codebook</a:t>
            </a:r>
            <a:endParaRPr sz="1600"/>
          </a:p>
          <a:p>
            <a:pPr indent="-330200" lvl="0" marL="457200" rtl="0" algn="l">
              <a:spcBef>
                <a:spcPts val="1000"/>
              </a:spcBef>
              <a:spcAft>
                <a:spcPts val="0"/>
              </a:spcAft>
              <a:buSzPts val="1600"/>
              <a:buChar char="●"/>
            </a:pPr>
            <a:r>
              <a:rPr lang="en" sz="1600"/>
              <a:t>DATS</a:t>
            </a:r>
            <a:endParaRPr sz="1600"/>
          </a:p>
          <a:p>
            <a:pPr indent="-330200" lvl="0" marL="457200" rtl="0" algn="l">
              <a:spcBef>
                <a:spcPts val="1000"/>
              </a:spcBef>
              <a:spcAft>
                <a:spcPts val="1000"/>
              </a:spcAft>
              <a:buSzPts val="1600"/>
              <a:buChar char="●"/>
            </a:pPr>
            <a:r>
              <a:rPr lang="en" sz="1600"/>
              <a:t>DCAT</a:t>
            </a:r>
            <a:endParaRPr sz="16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4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Mapping to Dublin Core</a:t>
            </a:r>
            <a:endParaRPr/>
          </a:p>
        </p:txBody>
      </p:sp>
      <p:pic>
        <p:nvPicPr>
          <p:cNvPr id="261" name="Google Shape;261;p45"/>
          <p:cNvPicPr preferRelativeResize="0"/>
          <p:nvPr/>
        </p:nvPicPr>
        <p:blipFill>
          <a:blip r:embed="rId3">
            <a:alphaModFix/>
          </a:blip>
          <a:stretch>
            <a:fillRect/>
          </a:stretch>
        </p:blipFill>
        <p:spPr>
          <a:xfrm>
            <a:off x="2389488" y="1017725"/>
            <a:ext cx="4365021" cy="3820975"/>
          </a:xfrm>
          <a:prstGeom prst="rect">
            <a:avLst/>
          </a:prstGeom>
          <a:noFill/>
          <a:ln>
            <a:noFill/>
          </a:ln>
        </p:spPr>
      </p:pic>
      <p:sp>
        <p:nvSpPr>
          <p:cNvPr id="262" name="Google Shape;262;p45"/>
          <p:cNvSpPr txBox="1"/>
          <p:nvPr/>
        </p:nvSpPr>
        <p:spPr>
          <a:xfrm>
            <a:off x="2582400" y="4743300"/>
            <a:ext cx="397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hlinkClick r:id="rId4"/>
              </a:rPr>
              <a:t>https://ddialliance.org/resources/ddi-profiles/dc</a:t>
            </a:r>
            <a:r>
              <a:rPr lang="en"/>
              <a:t>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46"/>
          <p:cNvSpPr txBox="1"/>
          <p:nvPr>
            <p:ph type="title"/>
          </p:nvPr>
        </p:nvSpPr>
        <p:spPr>
          <a:xfrm>
            <a:off x="311700" y="555600"/>
            <a:ext cx="84717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t>Metadata Source: Open Archives Initiative Protocol for Metadata Harvesting (</a:t>
            </a:r>
            <a:r>
              <a:rPr lang="en" sz="2500" u="sng">
                <a:solidFill>
                  <a:schemeClr val="hlink"/>
                </a:solidFill>
                <a:hlinkClick r:id="rId3"/>
              </a:rPr>
              <a:t>OAI-PMH</a:t>
            </a:r>
            <a:r>
              <a:rPr lang="en" sz="2500"/>
              <a:t>)</a:t>
            </a:r>
            <a:endParaRPr sz="2500"/>
          </a:p>
        </p:txBody>
      </p:sp>
      <p:sp>
        <p:nvSpPr>
          <p:cNvPr id="268" name="Google Shape;268;p46"/>
          <p:cNvSpPr txBox="1"/>
          <p:nvPr>
            <p:ph idx="1" type="body"/>
          </p:nvPr>
        </p:nvSpPr>
        <p:spPr>
          <a:xfrm>
            <a:off x="311700" y="1389600"/>
            <a:ext cx="2808000" cy="3527400"/>
          </a:xfrm>
          <a:prstGeom prst="rect">
            <a:avLst/>
          </a:prstGeom>
        </p:spPr>
        <p:txBody>
          <a:bodyPr anchorCtr="0" anchor="t" bIns="91425" lIns="91425" spcFirstLastPara="1" rIns="91425" wrap="square" tIns="91425">
            <a:normAutofit/>
          </a:bodyPr>
          <a:lstStyle/>
          <a:p>
            <a:pPr indent="-304800" lvl="0" marL="457200" rtl="0" algn="l">
              <a:spcBef>
                <a:spcPts val="0"/>
              </a:spcBef>
              <a:spcAft>
                <a:spcPts val="0"/>
              </a:spcAft>
              <a:buSzPts val="1200"/>
              <a:buChar char="●"/>
            </a:pPr>
            <a:r>
              <a:rPr lang="en"/>
              <a:t>P</a:t>
            </a:r>
            <a:r>
              <a:rPr lang="en"/>
              <a:t>rotocol developed for harvesting metadata</a:t>
            </a:r>
            <a:endParaRPr/>
          </a:p>
          <a:p>
            <a:pPr indent="-304800" lvl="0" marL="457200" rtl="0" algn="l">
              <a:spcBef>
                <a:spcPts val="1000"/>
              </a:spcBef>
              <a:spcAft>
                <a:spcPts val="0"/>
              </a:spcAft>
              <a:buSzPts val="1200"/>
              <a:buChar char="●"/>
            </a:pPr>
            <a:r>
              <a:rPr lang="en"/>
              <a:t>Client-server architecture</a:t>
            </a:r>
            <a:endParaRPr/>
          </a:p>
          <a:p>
            <a:pPr indent="-304800" lvl="0" marL="457200" rtl="0" algn="l">
              <a:spcBef>
                <a:spcPts val="1000"/>
              </a:spcBef>
              <a:spcAft>
                <a:spcPts val="0"/>
              </a:spcAft>
              <a:buSzPts val="1200"/>
              <a:buChar char="●"/>
            </a:pPr>
            <a:r>
              <a:rPr lang="en"/>
              <a:t>Uses HTTP requests; r</a:t>
            </a:r>
            <a:r>
              <a:rPr lang="en"/>
              <a:t>eturns XML records</a:t>
            </a:r>
            <a:endParaRPr/>
          </a:p>
          <a:p>
            <a:pPr indent="-304800" lvl="0" marL="457200" rtl="0" algn="l">
              <a:spcBef>
                <a:spcPts val="1000"/>
              </a:spcBef>
              <a:spcAft>
                <a:spcPts val="0"/>
              </a:spcAft>
              <a:buSzPts val="1200"/>
              <a:buChar char="●"/>
            </a:pPr>
            <a:r>
              <a:rPr lang="en"/>
              <a:t>ICPSR supports:</a:t>
            </a:r>
            <a:endParaRPr/>
          </a:p>
          <a:p>
            <a:pPr indent="-304800" lvl="1" marL="914400" rtl="0" algn="l">
              <a:spcBef>
                <a:spcPts val="1000"/>
              </a:spcBef>
              <a:spcAft>
                <a:spcPts val="0"/>
              </a:spcAft>
              <a:buSzPts val="1200"/>
              <a:buChar char="○"/>
            </a:pPr>
            <a:r>
              <a:rPr lang="en"/>
              <a:t>Dublin Core</a:t>
            </a:r>
            <a:endParaRPr/>
          </a:p>
          <a:p>
            <a:pPr indent="-304800" lvl="1" marL="914400" rtl="0" algn="l">
              <a:spcBef>
                <a:spcPts val="1000"/>
              </a:spcBef>
              <a:spcAft>
                <a:spcPts val="0"/>
              </a:spcAft>
              <a:buSzPts val="1200"/>
              <a:buChar char="○"/>
            </a:pPr>
            <a:r>
              <a:rPr lang="en"/>
              <a:t>MARCXML</a:t>
            </a:r>
            <a:endParaRPr/>
          </a:p>
          <a:p>
            <a:pPr indent="-304800" lvl="1" marL="914400" rtl="0" algn="l">
              <a:spcBef>
                <a:spcPts val="1000"/>
              </a:spcBef>
              <a:spcAft>
                <a:spcPts val="0"/>
              </a:spcAft>
              <a:buSzPts val="1200"/>
              <a:buChar char="○"/>
            </a:pPr>
            <a:r>
              <a:rPr lang="en"/>
              <a:t>DDI 2.5 (Codebook)</a:t>
            </a:r>
            <a:endParaRPr/>
          </a:p>
          <a:p>
            <a:pPr indent="-304800" lvl="1" marL="914400" rtl="0" algn="l">
              <a:spcBef>
                <a:spcPts val="1000"/>
              </a:spcBef>
              <a:spcAft>
                <a:spcPts val="1000"/>
              </a:spcAft>
              <a:buSzPts val="1200"/>
              <a:buChar char="○"/>
            </a:pPr>
            <a:r>
              <a:rPr lang="en"/>
              <a:t>DDI 2.5 with data-related publications</a:t>
            </a:r>
            <a:endParaRPr/>
          </a:p>
        </p:txBody>
      </p:sp>
      <p:pic>
        <p:nvPicPr>
          <p:cNvPr id="269" name="Google Shape;269;p46"/>
          <p:cNvPicPr preferRelativeResize="0"/>
          <p:nvPr/>
        </p:nvPicPr>
        <p:blipFill>
          <a:blip r:embed="rId4">
            <a:alphaModFix/>
          </a:blip>
          <a:stretch>
            <a:fillRect/>
          </a:stretch>
        </p:blipFill>
        <p:spPr>
          <a:xfrm>
            <a:off x="3395250" y="1387500"/>
            <a:ext cx="5404961" cy="3527399"/>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pic>
        <p:nvPicPr>
          <p:cNvPr id="274" name="Google Shape;274;p47"/>
          <p:cNvPicPr preferRelativeResize="0"/>
          <p:nvPr/>
        </p:nvPicPr>
        <p:blipFill>
          <a:blip r:embed="rId3">
            <a:alphaModFix/>
          </a:blip>
          <a:stretch>
            <a:fillRect/>
          </a:stretch>
        </p:blipFill>
        <p:spPr>
          <a:xfrm>
            <a:off x="1464775" y="152400"/>
            <a:ext cx="6214461" cy="483870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8"/>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Metadata Source: DataCite Commons</a:t>
            </a:r>
            <a:endParaRPr/>
          </a:p>
        </p:txBody>
      </p:sp>
      <p:pic>
        <p:nvPicPr>
          <p:cNvPr id="280" name="Google Shape;280;p48"/>
          <p:cNvPicPr preferRelativeResize="0"/>
          <p:nvPr/>
        </p:nvPicPr>
        <p:blipFill>
          <a:blip r:embed="rId3">
            <a:alphaModFix/>
          </a:blip>
          <a:stretch>
            <a:fillRect/>
          </a:stretch>
        </p:blipFill>
        <p:spPr>
          <a:xfrm>
            <a:off x="213422" y="1302700"/>
            <a:ext cx="5021650" cy="3655349"/>
          </a:xfrm>
          <a:prstGeom prst="rect">
            <a:avLst/>
          </a:prstGeom>
          <a:noFill/>
          <a:ln>
            <a:noFill/>
          </a:ln>
        </p:spPr>
      </p:pic>
      <p:pic>
        <p:nvPicPr>
          <p:cNvPr id="281" name="Google Shape;281;p48"/>
          <p:cNvPicPr preferRelativeResize="0"/>
          <p:nvPr/>
        </p:nvPicPr>
        <p:blipFill>
          <a:blip r:embed="rId4">
            <a:alphaModFix/>
          </a:blip>
          <a:stretch>
            <a:fillRect/>
          </a:stretch>
        </p:blipFill>
        <p:spPr>
          <a:xfrm>
            <a:off x="2984500" y="950175"/>
            <a:ext cx="4898068" cy="3655350"/>
          </a:xfrm>
          <a:prstGeom prst="rect">
            <a:avLst/>
          </a:prstGeom>
          <a:noFill/>
          <a:ln cap="flat" cmpd="sng" w="9525">
            <a:solidFill>
              <a:schemeClr val="dk2"/>
            </a:solidFill>
            <a:prstDash val="solid"/>
            <a:round/>
            <a:headEnd len="sm" w="sm" type="none"/>
            <a:tailEnd len="sm" w="sm" type="none"/>
          </a:ln>
        </p:spPr>
      </p:pic>
      <p:pic>
        <p:nvPicPr>
          <p:cNvPr id="282" name="Google Shape;282;p48"/>
          <p:cNvPicPr preferRelativeResize="0"/>
          <p:nvPr/>
        </p:nvPicPr>
        <p:blipFill rotWithShape="1">
          <a:blip r:embed="rId5">
            <a:alphaModFix/>
          </a:blip>
          <a:srcRect b="5294" l="0" r="38499" t="0"/>
          <a:stretch/>
        </p:blipFill>
        <p:spPr>
          <a:xfrm>
            <a:off x="6197924" y="3564050"/>
            <a:ext cx="2728849" cy="1212575"/>
          </a:xfrm>
          <a:prstGeom prst="rect">
            <a:avLst/>
          </a:prstGeom>
          <a:noFill/>
          <a:ln cap="flat" cmpd="sng" w="9525">
            <a:solidFill>
              <a:schemeClr val="dk2"/>
            </a:solidFill>
            <a:prstDash val="solid"/>
            <a:round/>
            <a:headEnd len="sm" w="sm" type="none"/>
            <a:tailEnd len="sm" w="sm" type="none"/>
          </a:ln>
        </p:spPr>
      </p:pic>
      <p:sp>
        <p:nvSpPr>
          <p:cNvPr id="283" name="Google Shape;283;p48"/>
          <p:cNvSpPr/>
          <p:nvPr/>
        </p:nvSpPr>
        <p:spPr>
          <a:xfrm rot="-1437596">
            <a:off x="2113046" y="1961171"/>
            <a:ext cx="1366666" cy="538022"/>
          </a:xfrm>
          <a:prstGeom prst="curvedDownArrow">
            <a:avLst>
              <a:gd fmla="val 25000" name="adj1"/>
              <a:gd fmla="val 50000" name="adj2"/>
              <a:gd fmla="val 25000" name="adj3"/>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48"/>
          <p:cNvSpPr/>
          <p:nvPr/>
        </p:nvSpPr>
        <p:spPr>
          <a:xfrm rot="1937042">
            <a:off x="6826957" y="3028509"/>
            <a:ext cx="1366555" cy="537998"/>
          </a:xfrm>
          <a:prstGeom prst="curvedDownArrow">
            <a:avLst>
              <a:gd fmla="val 25000" name="adj1"/>
              <a:gd fmla="val 50000" name="adj2"/>
              <a:gd fmla="val 25000" name="adj3"/>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48"/>
          <p:cNvSpPr txBox="1"/>
          <p:nvPr/>
        </p:nvSpPr>
        <p:spPr>
          <a:xfrm>
            <a:off x="213425" y="860750"/>
            <a:ext cx="3005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ICPSR produces DataCite XML</a:t>
            </a:r>
            <a:endParaRPr/>
          </a:p>
        </p:txBody>
      </p:sp>
      <p:sp>
        <p:nvSpPr>
          <p:cNvPr id="286" name="Google Shape;286;p48"/>
          <p:cNvSpPr txBox="1"/>
          <p:nvPr/>
        </p:nvSpPr>
        <p:spPr>
          <a:xfrm>
            <a:off x="7922500" y="1111600"/>
            <a:ext cx="11115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DataCite metadata is searchable on the Commons </a:t>
            </a:r>
            <a:r>
              <a:rPr lang="en" u="sng"/>
              <a:t>and</a:t>
            </a:r>
            <a:r>
              <a:rPr lang="en"/>
              <a:t> available for download</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pic>
        <p:nvPicPr>
          <p:cNvPr id="291" name="Google Shape;291;p49"/>
          <p:cNvPicPr preferRelativeResize="0"/>
          <p:nvPr/>
        </p:nvPicPr>
        <p:blipFill>
          <a:blip r:embed="rId3">
            <a:alphaModFix/>
          </a:blip>
          <a:stretch>
            <a:fillRect/>
          </a:stretch>
        </p:blipFill>
        <p:spPr>
          <a:xfrm>
            <a:off x="1035813" y="152400"/>
            <a:ext cx="7072374" cy="4838701"/>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5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Metadata Source: Study Home Page HTML (schema.org)</a:t>
            </a:r>
            <a:endParaRPr/>
          </a:p>
        </p:txBody>
      </p:sp>
      <p:sp>
        <p:nvSpPr>
          <p:cNvPr id="297" name="Google Shape;297;p5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t/>
            </a:r>
            <a:endParaRPr/>
          </a:p>
        </p:txBody>
      </p:sp>
      <p:pic>
        <p:nvPicPr>
          <p:cNvPr id="298" name="Google Shape;298;p50"/>
          <p:cNvPicPr preferRelativeResize="0"/>
          <p:nvPr/>
        </p:nvPicPr>
        <p:blipFill>
          <a:blip r:embed="rId3">
            <a:alphaModFix/>
          </a:blip>
          <a:stretch>
            <a:fillRect/>
          </a:stretch>
        </p:blipFill>
        <p:spPr>
          <a:xfrm>
            <a:off x="159288" y="1152475"/>
            <a:ext cx="4451626" cy="3773600"/>
          </a:xfrm>
          <a:prstGeom prst="rect">
            <a:avLst/>
          </a:prstGeom>
          <a:noFill/>
          <a:ln>
            <a:noFill/>
          </a:ln>
        </p:spPr>
      </p:pic>
      <p:pic>
        <p:nvPicPr>
          <p:cNvPr id="299" name="Google Shape;299;p50"/>
          <p:cNvPicPr preferRelativeResize="0"/>
          <p:nvPr/>
        </p:nvPicPr>
        <p:blipFill rotWithShape="1">
          <a:blip r:embed="rId4">
            <a:alphaModFix/>
          </a:blip>
          <a:srcRect b="0" l="1748" r="0" t="4643"/>
          <a:stretch/>
        </p:blipFill>
        <p:spPr>
          <a:xfrm>
            <a:off x="4908500" y="1369375"/>
            <a:ext cx="4049500" cy="3351900"/>
          </a:xfrm>
          <a:prstGeom prst="rect">
            <a:avLst/>
          </a:prstGeom>
          <a:noFill/>
          <a:ln>
            <a:noFill/>
          </a:ln>
        </p:spPr>
      </p:pic>
      <p:sp>
        <p:nvSpPr>
          <p:cNvPr id="300" name="Google Shape;300;p50"/>
          <p:cNvSpPr/>
          <p:nvPr/>
        </p:nvSpPr>
        <p:spPr>
          <a:xfrm>
            <a:off x="4499425" y="3002550"/>
            <a:ext cx="554700" cy="326400"/>
          </a:xfrm>
          <a:prstGeom prst="rightArrow">
            <a:avLst>
              <a:gd fmla="val 50000" name="adj1"/>
              <a:gd fmla="val 50000" name="adj2"/>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pic>
        <p:nvPicPr>
          <p:cNvPr id="305" name="Google Shape;305;p51"/>
          <p:cNvPicPr preferRelativeResize="0"/>
          <p:nvPr/>
        </p:nvPicPr>
        <p:blipFill>
          <a:blip r:embed="rId3">
            <a:alphaModFix/>
          </a:blip>
          <a:stretch>
            <a:fillRect/>
          </a:stretch>
        </p:blipFill>
        <p:spPr>
          <a:xfrm>
            <a:off x="152400" y="612025"/>
            <a:ext cx="8839200" cy="3773566"/>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52"/>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Future Work with Metadata Standards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5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Future Work</a:t>
            </a:r>
            <a:endParaRPr/>
          </a:p>
        </p:txBody>
      </p:sp>
      <p:sp>
        <p:nvSpPr>
          <p:cNvPr id="316" name="Google Shape;316;p5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AutoNum type="arabicPeriod"/>
            </a:pPr>
            <a:r>
              <a:rPr lang="en"/>
              <a:t>Evaluate “FAIRness” of current exports and enhance as necessary</a:t>
            </a:r>
            <a:endParaRPr/>
          </a:p>
          <a:p>
            <a:pPr indent="-342900" lvl="0" marL="457200" rtl="0" algn="l">
              <a:spcBef>
                <a:spcPts val="0"/>
              </a:spcBef>
              <a:spcAft>
                <a:spcPts val="0"/>
              </a:spcAft>
              <a:buSzPts val="1800"/>
              <a:buAutoNum type="arabicPeriod"/>
            </a:pPr>
            <a:r>
              <a:rPr lang="en"/>
              <a:t>Improve internal documentation</a:t>
            </a:r>
            <a:endParaRPr/>
          </a:p>
          <a:p>
            <a:pPr indent="-342900" lvl="0" marL="457200" rtl="0" algn="l">
              <a:spcBef>
                <a:spcPts val="0"/>
              </a:spcBef>
              <a:spcAft>
                <a:spcPts val="0"/>
              </a:spcAft>
              <a:buSzPts val="1800"/>
              <a:buAutoNum type="arabicPeriod"/>
            </a:pPr>
            <a:r>
              <a:rPr lang="en"/>
              <a:t>Involvement in DataCite</a:t>
            </a:r>
            <a:endParaRPr/>
          </a:p>
          <a:p>
            <a:pPr indent="-342900" lvl="0" marL="457200" rtl="0" algn="l">
              <a:spcBef>
                <a:spcPts val="0"/>
              </a:spcBef>
              <a:spcAft>
                <a:spcPts val="0"/>
              </a:spcAft>
              <a:buSzPts val="1800"/>
              <a:buAutoNum type="arabicPeriod"/>
            </a:pPr>
            <a:r>
              <a:rPr lang="en"/>
              <a:t>Defining Core and Extended Metadata for </a:t>
            </a:r>
            <a:r>
              <a:rPr i="1" lang="en"/>
              <a:t>All</a:t>
            </a:r>
            <a:r>
              <a:rPr lang="en"/>
              <a:t> Objects</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54"/>
          <p:cNvSpPr txBox="1"/>
          <p:nvPr>
            <p:ph type="title"/>
          </p:nvPr>
        </p:nvSpPr>
        <p:spPr>
          <a:xfrm>
            <a:off x="311700" y="2142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1a. Evaluate “FAIRness”</a:t>
            </a:r>
            <a:endParaRPr/>
          </a:p>
        </p:txBody>
      </p:sp>
      <p:sp>
        <p:nvSpPr>
          <p:cNvPr id="322" name="Google Shape;322;p54"/>
          <p:cNvSpPr txBox="1"/>
          <p:nvPr>
            <p:ph idx="1" type="body"/>
          </p:nvPr>
        </p:nvSpPr>
        <p:spPr>
          <a:xfrm>
            <a:off x="7537450" y="4579725"/>
            <a:ext cx="1529400" cy="4491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1000"/>
              </a:spcAft>
              <a:buNone/>
            </a:pPr>
            <a:r>
              <a:rPr lang="en" u="sng">
                <a:solidFill>
                  <a:schemeClr val="hlink"/>
                </a:solidFill>
                <a:hlinkClick r:id="rId3"/>
              </a:rPr>
              <a:t>www.f-uji.net</a:t>
            </a:r>
            <a:endParaRPr/>
          </a:p>
        </p:txBody>
      </p:sp>
      <p:pic>
        <p:nvPicPr>
          <p:cNvPr id="323" name="Google Shape;323;p54"/>
          <p:cNvPicPr preferRelativeResize="0"/>
          <p:nvPr/>
        </p:nvPicPr>
        <p:blipFill>
          <a:blip r:embed="rId4">
            <a:alphaModFix/>
          </a:blip>
          <a:stretch>
            <a:fillRect/>
          </a:stretch>
        </p:blipFill>
        <p:spPr>
          <a:xfrm>
            <a:off x="432513" y="2670999"/>
            <a:ext cx="2994675" cy="2068576"/>
          </a:xfrm>
          <a:prstGeom prst="rect">
            <a:avLst/>
          </a:prstGeom>
          <a:noFill/>
          <a:ln>
            <a:noFill/>
          </a:ln>
        </p:spPr>
      </p:pic>
      <p:sp>
        <p:nvSpPr>
          <p:cNvPr id="324" name="Google Shape;324;p54"/>
          <p:cNvSpPr txBox="1"/>
          <p:nvPr/>
        </p:nvSpPr>
        <p:spPr>
          <a:xfrm>
            <a:off x="1517800" y="4739575"/>
            <a:ext cx="824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hlinkClick r:id="rId5"/>
              </a:rPr>
              <a:t>GESIS</a:t>
            </a:r>
            <a:endParaRPr/>
          </a:p>
        </p:txBody>
      </p:sp>
      <p:pic>
        <p:nvPicPr>
          <p:cNvPr id="325" name="Google Shape;325;p54"/>
          <p:cNvPicPr preferRelativeResize="0"/>
          <p:nvPr/>
        </p:nvPicPr>
        <p:blipFill>
          <a:blip r:embed="rId6">
            <a:alphaModFix/>
          </a:blip>
          <a:stretch>
            <a:fillRect/>
          </a:stretch>
        </p:blipFill>
        <p:spPr>
          <a:xfrm>
            <a:off x="3753287" y="2770124"/>
            <a:ext cx="2372778" cy="2068576"/>
          </a:xfrm>
          <a:prstGeom prst="rect">
            <a:avLst/>
          </a:prstGeom>
          <a:noFill/>
          <a:ln>
            <a:noFill/>
          </a:ln>
        </p:spPr>
      </p:pic>
      <p:sp>
        <p:nvSpPr>
          <p:cNvPr id="326" name="Google Shape;326;p54"/>
          <p:cNvSpPr txBox="1"/>
          <p:nvPr/>
        </p:nvSpPr>
        <p:spPr>
          <a:xfrm>
            <a:off x="4545025" y="4739575"/>
            <a:ext cx="789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hlinkClick r:id="rId7"/>
              </a:rPr>
              <a:t>Roper</a:t>
            </a:r>
            <a:endParaRPr/>
          </a:p>
        </p:txBody>
      </p:sp>
      <p:pic>
        <p:nvPicPr>
          <p:cNvPr id="327" name="Google Shape;327;p54"/>
          <p:cNvPicPr preferRelativeResize="0"/>
          <p:nvPr/>
        </p:nvPicPr>
        <p:blipFill>
          <a:blip r:embed="rId8">
            <a:alphaModFix/>
          </a:blip>
          <a:stretch>
            <a:fillRect/>
          </a:stretch>
        </p:blipFill>
        <p:spPr>
          <a:xfrm>
            <a:off x="-77150" y="985232"/>
            <a:ext cx="9144001" cy="1784886"/>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5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1b. Enhance Exports</a:t>
            </a:r>
            <a:endParaRPr/>
          </a:p>
        </p:txBody>
      </p:sp>
      <p:sp>
        <p:nvSpPr>
          <p:cNvPr id="333" name="Google Shape;333;p5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SzPts val="2400"/>
              <a:buChar char="●"/>
            </a:pPr>
            <a:r>
              <a:rPr lang="en" sz="2400"/>
              <a:t>Make sure as many fields are represented in each export</a:t>
            </a:r>
            <a:endParaRPr sz="2400"/>
          </a:p>
          <a:p>
            <a:pPr indent="-381000" lvl="0" marL="457200" rtl="0" algn="l">
              <a:spcBef>
                <a:spcPts val="0"/>
              </a:spcBef>
              <a:spcAft>
                <a:spcPts val="0"/>
              </a:spcAft>
              <a:buSzPts val="2400"/>
              <a:buChar char="●"/>
            </a:pPr>
            <a:r>
              <a:rPr lang="en" sz="2400"/>
              <a:t>S</a:t>
            </a:r>
            <a:r>
              <a:rPr lang="en" sz="2400"/>
              <a:t>upport new formats</a:t>
            </a:r>
            <a:endParaRPr sz="2400"/>
          </a:p>
          <a:p>
            <a:pPr indent="-381000" lvl="0" marL="457200" rtl="0" algn="l">
              <a:spcBef>
                <a:spcPts val="0"/>
              </a:spcBef>
              <a:spcAft>
                <a:spcPts val="0"/>
              </a:spcAft>
              <a:buSzPts val="2400"/>
              <a:buChar char="●"/>
            </a:pPr>
            <a:r>
              <a:rPr lang="en" sz="2400"/>
              <a:t>What do our users want?</a:t>
            </a:r>
            <a:endParaRPr sz="28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5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2. Improve External Documentation</a:t>
            </a:r>
            <a:endParaRPr/>
          </a:p>
        </p:txBody>
      </p:sp>
      <p:pic>
        <p:nvPicPr>
          <p:cNvPr id="339" name="Google Shape;339;p56"/>
          <p:cNvPicPr preferRelativeResize="0"/>
          <p:nvPr/>
        </p:nvPicPr>
        <p:blipFill>
          <a:blip r:embed="rId3">
            <a:alphaModFix/>
          </a:blip>
          <a:stretch>
            <a:fillRect/>
          </a:stretch>
        </p:blipFill>
        <p:spPr>
          <a:xfrm>
            <a:off x="2531825" y="1073300"/>
            <a:ext cx="4080346" cy="382097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5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3. Involvement in DataCite</a:t>
            </a:r>
            <a:endParaRPr/>
          </a:p>
        </p:txBody>
      </p:sp>
      <p:sp>
        <p:nvSpPr>
          <p:cNvPr id="345" name="Google Shape;345;p5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Metadata Working Group</a:t>
            </a:r>
            <a:endParaRPr/>
          </a:p>
          <a:p>
            <a:pPr indent="-342900" lvl="0" marL="457200" rtl="0" algn="l">
              <a:spcBef>
                <a:spcPts val="0"/>
              </a:spcBef>
              <a:spcAft>
                <a:spcPts val="0"/>
              </a:spcAft>
              <a:buSzPts val="1800"/>
              <a:buChar char="●"/>
            </a:pPr>
            <a:r>
              <a:rPr lang="en"/>
              <a:t>DataCite standards informing future work</a:t>
            </a:r>
            <a:endParaRPr/>
          </a:p>
          <a:p>
            <a:pPr indent="-342900" lvl="0" marL="457200" rtl="0" algn="l">
              <a:spcBef>
                <a:spcPts val="0"/>
              </a:spcBef>
              <a:spcAft>
                <a:spcPts val="0"/>
              </a:spcAft>
              <a:buSzPts val="1800"/>
              <a:buChar char="●"/>
            </a:pPr>
            <a:r>
              <a:rPr lang="en"/>
              <a:t>Talk to you in May!</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5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4. </a:t>
            </a:r>
            <a:r>
              <a:rPr lang="en"/>
              <a:t>Defining Core and Extended Metadata for </a:t>
            </a:r>
            <a:r>
              <a:rPr i="1" lang="en"/>
              <a:t>All </a:t>
            </a:r>
            <a:r>
              <a:rPr lang="en"/>
              <a:t>Objects</a:t>
            </a:r>
            <a:endParaRPr/>
          </a:p>
          <a:p>
            <a:pPr indent="0" lvl="0" marL="0" rtl="0" algn="l">
              <a:spcBef>
                <a:spcPts val="0"/>
              </a:spcBef>
              <a:spcAft>
                <a:spcPts val="0"/>
              </a:spcAft>
              <a:buNone/>
            </a:pPr>
            <a:r>
              <a:t/>
            </a:r>
            <a:endParaRPr/>
          </a:p>
        </p:txBody>
      </p:sp>
      <p:sp>
        <p:nvSpPr>
          <p:cNvPr id="351" name="Google Shape;351;p5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ICPSR is rapidly expanding the range and type of objects that we archive and catalog:</a:t>
            </a:r>
            <a:endParaRPr/>
          </a:p>
          <a:p>
            <a:pPr indent="-317500" lvl="1" marL="914400" rtl="0" algn="l">
              <a:spcBef>
                <a:spcPts val="0"/>
              </a:spcBef>
              <a:spcAft>
                <a:spcPts val="0"/>
              </a:spcAft>
              <a:buSzPts val="1400"/>
              <a:buChar char="○"/>
            </a:pPr>
            <a:r>
              <a:rPr lang="en"/>
              <a:t>MCC includes reports, publications, and other knowledge products</a:t>
            </a:r>
            <a:endParaRPr/>
          </a:p>
          <a:p>
            <a:pPr indent="-317500" lvl="1" marL="914400" rtl="0" algn="l">
              <a:spcBef>
                <a:spcPts val="0"/>
              </a:spcBef>
              <a:spcAft>
                <a:spcPts val="0"/>
              </a:spcAft>
              <a:buSzPts val="1400"/>
              <a:buChar char="○"/>
            </a:pPr>
            <a:r>
              <a:rPr lang="en"/>
              <a:t>Research Data Ecosystem (RDE) will develop tools for video and social media data</a:t>
            </a:r>
            <a:endParaRPr/>
          </a:p>
          <a:p>
            <a:pPr indent="-342900" lvl="0" marL="457200" rtl="0" algn="l">
              <a:spcBef>
                <a:spcPts val="1000"/>
              </a:spcBef>
              <a:spcAft>
                <a:spcPts val="0"/>
              </a:spcAft>
              <a:buSzPts val="1800"/>
              <a:buChar char="●"/>
            </a:pPr>
            <a:r>
              <a:rPr lang="en"/>
              <a:t>We must use standards–including new ones!–to enable information to be appropriately compared with predictable outcomes.</a:t>
            </a:r>
            <a:endParaRPr/>
          </a:p>
          <a:p>
            <a:pPr indent="-317500" lvl="1" marL="914400" rtl="0" algn="l">
              <a:spcBef>
                <a:spcPts val="0"/>
              </a:spcBef>
              <a:spcAft>
                <a:spcPts val="0"/>
              </a:spcAft>
              <a:buSzPts val="1400"/>
              <a:buChar char="○"/>
            </a:pPr>
            <a:r>
              <a:rPr lang="en"/>
              <a:t>Use DDI for the core descriptive metadata elements</a:t>
            </a:r>
            <a:endParaRPr/>
          </a:p>
          <a:p>
            <a:pPr indent="-317500" lvl="1" marL="914400" rtl="0" algn="l">
              <a:spcBef>
                <a:spcPts val="0"/>
              </a:spcBef>
              <a:spcAft>
                <a:spcPts val="0"/>
              </a:spcAft>
              <a:buSzPts val="1400"/>
              <a:buChar char="○"/>
            </a:pPr>
            <a:r>
              <a:rPr lang="en"/>
              <a:t>Include descriptive and technical metadata extensions for new data formats and research disciplines</a:t>
            </a:r>
            <a:endParaRPr sz="180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59"/>
          <p:cNvSpPr txBox="1"/>
          <p:nvPr>
            <p:ph type="title"/>
          </p:nvPr>
        </p:nvSpPr>
        <p:spPr>
          <a:xfrm>
            <a:off x="311700" y="2423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lang="en"/>
              <a:t> Metadata Undergird the RDE Project</a:t>
            </a:r>
            <a:endParaRPr/>
          </a:p>
          <a:p>
            <a:pPr indent="0" lvl="0" marL="0" rtl="0" algn="l">
              <a:spcBef>
                <a:spcPts val="0"/>
              </a:spcBef>
              <a:spcAft>
                <a:spcPts val="0"/>
              </a:spcAft>
              <a:buClr>
                <a:schemeClr val="dk1"/>
              </a:buClr>
              <a:buSzPct val="39285"/>
              <a:buFont typeface="Arial"/>
              <a:buNone/>
            </a:pPr>
            <a:r>
              <a:t/>
            </a:r>
            <a:endParaRPr/>
          </a:p>
          <a:p>
            <a:pPr indent="0" lvl="0" marL="0" rtl="0" algn="l">
              <a:spcBef>
                <a:spcPts val="0"/>
              </a:spcBef>
              <a:spcAft>
                <a:spcPts val="0"/>
              </a:spcAft>
              <a:buClr>
                <a:schemeClr val="dk1"/>
              </a:buClr>
              <a:buSzPct val="39285"/>
              <a:buFont typeface="Arial"/>
              <a:buNone/>
            </a:pPr>
            <a:r>
              <a:t/>
            </a:r>
            <a:endParaRPr/>
          </a:p>
          <a:p>
            <a:pPr indent="0" lvl="0" marL="0" rtl="0" algn="l">
              <a:spcBef>
                <a:spcPts val="0"/>
              </a:spcBef>
              <a:spcAft>
                <a:spcPts val="0"/>
              </a:spcAft>
              <a:buNone/>
            </a:pPr>
            <a:r>
              <a:t/>
            </a:r>
            <a:endParaRPr/>
          </a:p>
        </p:txBody>
      </p:sp>
      <p:pic>
        <p:nvPicPr>
          <p:cNvPr id="357" name="Google Shape;357;p59"/>
          <p:cNvPicPr preferRelativeResize="0"/>
          <p:nvPr/>
        </p:nvPicPr>
        <p:blipFill rotWithShape="1">
          <a:blip r:embed="rId3">
            <a:alphaModFix/>
          </a:blip>
          <a:srcRect b="0" l="651" r="651" t="0"/>
          <a:stretch/>
        </p:blipFill>
        <p:spPr>
          <a:xfrm>
            <a:off x="4158490" y="957800"/>
            <a:ext cx="4482710" cy="3733875"/>
          </a:xfrm>
          <a:prstGeom prst="rect">
            <a:avLst/>
          </a:prstGeom>
          <a:noFill/>
          <a:ln>
            <a:noFill/>
          </a:ln>
        </p:spPr>
      </p:pic>
      <p:pic>
        <p:nvPicPr>
          <p:cNvPr id="358" name="Google Shape;358;p59"/>
          <p:cNvPicPr preferRelativeResize="0"/>
          <p:nvPr/>
        </p:nvPicPr>
        <p:blipFill>
          <a:blip r:embed="rId4">
            <a:alphaModFix/>
          </a:blip>
          <a:stretch>
            <a:fillRect/>
          </a:stretch>
        </p:blipFill>
        <p:spPr>
          <a:xfrm>
            <a:off x="624200" y="1841227"/>
            <a:ext cx="3385397" cy="900220"/>
          </a:xfrm>
          <a:prstGeom prst="rect">
            <a:avLst/>
          </a:prstGeom>
          <a:noFill/>
          <a:ln>
            <a:noFill/>
          </a:ln>
        </p:spPr>
      </p:pic>
      <p:cxnSp>
        <p:nvCxnSpPr>
          <p:cNvPr id="359" name="Google Shape;359;p59"/>
          <p:cNvCxnSpPr>
            <a:stCxn id="358" idx="1"/>
          </p:cNvCxnSpPr>
          <p:nvPr/>
        </p:nvCxnSpPr>
        <p:spPr>
          <a:xfrm>
            <a:off x="624200" y="2291337"/>
            <a:ext cx="3112500" cy="0"/>
          </a:xfrm>
          <a:prstGeom prst="straightConnector1">
            <a:avLst/>
          </a:prstGeom>
          <a:noFill/>
          <a:ln cap="flat" cmpd="sng" w="28575">
            <a:solidFill>
              <a:srgbClr val="FF0000"/>
            </a:solidFill>
            <a:prstDash val="solid"/>
            <a:round/>
            <a:headEnd len="med" w="med" type="none"/>
            <a:tailEnd len="med" w="med" type="none"/>
          </a:ln>
        </p:spPr>
      </p:cxnSp>
      <p:cxnSp>
        <p:nvCxnSpPr>
          <p:cNvPr id="360" name="Google Shape;360;p59"/>
          <p:cNvCxnSpPr/>
          <p:nvPr/>
        </p:nvCxnSpPr>
        <p:spPr>
          <a:xfrm>
            <a:off x="638907" y="2443737"/>
            <a:ext cx="1621200" cy="0"/>
          </a:xfrm>
          <a:prstGeom prst="straightConnector1">
            <a:avLst/>
          </a:prstGeom>
          <a:noFill/>
          <a:ln cap="flat" cmpd="sng" w="28575">
            <a:solidFill>
              <a:srgbClr val="FF0000"/>
            </a:solidFill>
            <a:prstDash val="solid"/>
            <a:round/>
            <a:headEnd len="med" w="med" type="none"/>
            <a:tailEnd len="med" w="med" type="none"/>
          </a:ln>
        </p:spPr>
      </p:cxnSp>
      <p:sp>
        <p:nvSpPr>
          <p:cNvPr id="361" name="Google Shape;361;p59"/>
          <p:cNvSpPr txBox="1"/>
          <p:nvPr/>
        </p:nvSpPr>
        <p:spPr>
          <a:xfrm>
            <a:off x="935848" y="2774750"/>
            <a:ext cx="27621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*RDDF is a new ICPSR metadata schema / data model</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6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lang="en"/>
              <a:t>RDE Metadata Schema: Scope (Jan. 2022)</a:t>
            </a:r>
            <a:endParaRPr/>
          </a:p>
          <a:p>
            <a:pPr indent="0" lvl="0" marL="0" rtl="0" algn="l">
              <a:spcBef>
                <a:spcPts val="0"/>
              </a:spcBef>
              <a:spcAft>
                <a:spcPts val="0"/>
              </a:spcAft>
              <a:buClr>
                <a:schemeClr val="dk1"/>
              </a:buClr>
              <a:buSzPct val="39285"/>
              <a:buFont typeface="Arial"/>
              <a:buNone/>
            </a:pPr>
            <a:r>
              <a:t/>
            </a:r>
            <a:endParaRPr/>
          </a:p>
          <a:p>
            <a:pPr indent="0" lvl="0" marL="0" rtl="0" algn="l">
              <a:spcBef>
                <a:spcPts val="0"/>
              </a:spcBef>
              <a:spcAft>
                <a:spcPts val="0"/>
              </a:spcAft>
              <a:buNone/>
            </a:pPr>
            <a:r>
              <a:t/>
            </a:r>
            <a:endParaRPr/>
          </a:p>
        </p:txBody>
      </p:sp>
      <p:sp>
        <p:nvSpPr>
          <p:cNvPr id="367" name="Google Shape;367;p60"/>
          <p:cNvSpPr txBox="1"/>
          <p:nvPr>
            <p:ph idx="1" type="body"/>
          </p:nvPr>
        </p:nvSpPr>
        <p:spPr>
          <a:xfrm>
            <a:off x="311700" y="1152475"/>
            <a:ext cx="8520600" cy="3567300"/>
          </a:xfrm>
          <a:prstGeom prst="rect">
            <a:avLst/>
          </a:prstGeom>
        </p:spPr>
        <p:txBody>
          <a:bodyPr anchorCtr="0" anchor="t" bIns="91425" lIns="91425" spcFirstLastPara="1" rIns="91425" wrap="square" tIns="91425">
            <a:normAutofit fontScale="85000" lnSpcReduction="20000"/>
          </a:bodyPr>
          <a:lstStyle/>
          <a:p>
            <a:pPr indent="-325755" lvl="0" marL="457200" rtl="0" algn="l">
              <a:spcBef>
                <a:spcPts val="0"/>
              </a:spcBef>
              <a:spcAft>
                <a:spcPts val="0"/>
              </a:spcAft>
              <a:buSzPct val="100000"/>
              <a:buChar char="●"/>
            </a:pPr>
            <a:r>
              <a:rPr lang="en"/>
              <a:t>CNS and Metadata &amp; Preservation project (with input from varied stakeholders)</a:t>
            </a:r>
            <a:endParaRPr/>
          </a:p>
          <a:p>
            <a:pPr indent="-325755" lvl="0" marL="457200" rtl="0" algn="l">
              <a:spcBef>
                <a:spcPts val="1000"/>
              </a:spcBef>
              <a:spcAft>
                <a:spcPts val="0"/>
              </a:spcAft>
              <a:buSzPct val="100000"/>
              <a:buChar char="●"/>
            </a:pPr>
            <a:r>
              <a:rPr lang="en"/>
              <a:t>Define a </a:t>
            </a:r>
            <a:r>
              <a:rPr lang="en"/>
              <a:t>conceptual</a:t>
            </a:r>
            <a:r>
              <a:rPr lang="en"/>
              <a:t> data model for ICPSR metadata and business information, which will include :</a:t>
            </a:r>
            <a:endParaRPr/>
          </a:p>
          <a:p>
            <a:pPr indent="-304165" lvl="1" marL="914400" rtl="0" algn="l">
              <a:spcBef>
                <a:spcPts val="0"/>
              </a:spcBef>
              <a:spcAft>
                <a:spcPts val="0"/>
              </a:spcAft>
              <a:buSzPct val="100000"/>
              <a:buChar char="○"/>
            </a:pPr>
            <a:r>
              <a:rPr lang="en"/>
              <a:t>“Entities” that we need to store information about </a:t>
            </a:r>
            <a:r>
              <a:rPr lang="en"/>
              <a:t> (e.g., people, studies, variables, etc.)</a:t>
            </a:r>
            <a:endParaRPr/>
          </a:p>
          <a:p>
            <a:pPr indent="-304165" lvl="1" marL="914400" rtl="0" algn="l">
              <a:spcBef>
                <a:spcPts val="1000"/>
              </a:spcBef>
              <a:spcAft>
                <a:spcPts val="0"/>
              </a:spcAft>
              <a:buSzPct val="100000"/>
              <a:buChar char="○"/>
            </a:pPr>
            <a:r>
              <a:rPr lang="en"/>
              <a:t>Unique identifiers to reference those entities</a:t>
            </a:r>
            <a:endParaRPr/>
          </a:p>
          <a:p>
            <a:pPr indent="-304165" lvl="1" marL="914400" rtl="0" algn="l">
              <a:spcBef>
                <a:spcPts val="1000"/>
              </a:spcBef>
              <a:spcAft>
                <a:spcPts val="0"/>
              </a:spcAft>
              <a:buSzPct val="100000"/>
              <a:buChar char="○"/>
            </a:pPr>
            <a:r>
              <a:rPr lang="en"/>
              <a:t>Properties of those entities (e.g., ‘title’, ‘study time period’, ‘data type” for a study)</a:t>
            </a:r>
            <a:endParaRPr/>
          </a:p>
          <a:p>
            <a:pPr indent="-304165" lvl="1" marL="914400" rtl="0" algn="l">
              <a:spcBef>
                <a:spcPts val="1000"/>
              </a:spcBef>
              <a:spcAft>
                <a:spcPts val="0"/>
              </a:spcAft>
              <a:buSzPct val="100000"/>
              <a:buChar char="○"/>
            </a:pPr>
            <a:r>
              <a:rPr lang="en"/>
              <a:t>Relationships between entities</a:t>
            </a:r>
            <a:endParaRPr/>
          </a:p>
          <a:p>
            <a:pPr indent="-304165" lvl="1" marL="914400" rtl="0" algn="l">
              <a:spcBef>
                <a:spcPts val="1000"/>
              </a:spcBef>
              <a:spcAft>
                <a:spcPts val="0"/>
              </a:spcAft>
              <a:buSzPct val="100000"/>
              <a:buChar char="○"/>
            </a:pPr>
            <a:r>
              <a:rPr lang="en"/>
              <a:t>Rules for how information will be entered (</a:t>
            </a:r>
            <a:r>
              <a:rPr lang="en"/>
              <a:t>accepted values, </a:t>
            </a:r>
            <a:r>
              <a:rPr lang="en"/>
              <a:t>mandatoriness, repeatability,  etc.)</a:t>
            </a:r>
            <a:endParaRPr/>
          </a:p>
          <a:p>
            <a:pPr indent="-325755" lvl="0" marL="457200" rtl="0" algn="l">
              <a:spcBef>
                <a:spcPts val="1000"/>
              </a:spcBef>
              <a:spcAft>
                <a:spcPts val="0"/>
              </a:spcAft>
              <a:buSzPct val="100000"/>
              <a:buChar char="●"/>
            </a:pPr>
            <a:r>
              <a:rPr lang="en"/>
              <a:t>Ensure the new data model’s </a:t>
            </a:r>
            <a:r>
              <a:rPr lang="en"/>
              <a:t>flexibility</a:t>
            </a:r>
            <a:r>
              <a:rPr lang="en"/>
              <a:t> by allowing for the creation of:</a:t>
            </a:r>
            <a:endParaRPr/>
          </a:p>
          <a:p>
            <a:pPr indent="-304165" lvl="1" marL="914400" rtl="0" algn="l">
              <a:spcBef>
                <a:spcPts val="0"/>
              </a:spcBef>
              <a:spcAft>
                <a:spcPts val="0"/>
              </a:spcAft>
              <a:buSzPct val="100000"/>
              <a:buChar char="○"/>
            </a:pPr>
            <a:r>
              <a:rPr lang="en"/>
              <a:t>Profiles: constrain or limit the data added to given entity</a:t>
            </a:r>
            <a:endParaRPr/>
          </a:p>
          <a:p>
            <a:pPr indent="-304165" lvl="1" marL="914400" rtl="0" algn="l">
              <a:spcBef>
                <a:spcPts val="1000"/>
              </a:spcBef>
              <a:spcAft>
                <a:spcPts val="0"/>
              </a:spcAft>
              <a:buSzPct val="100000"/>
              <a:buChar char="○"/>
            </a:pPr>
            <a:r>
              <a:rPr lang="en"/>
              <a:t>Extensions: allow for additional entities or properties</a:t>
            </a:r>
            <a:endParaRPr/>
          </a:p>
          <a:p>
            <a:pPr indent="-325755" lvl="0" marL="457200" rtl="0" algn="l">
              <a:spcBef>
                <a:spcPts val="1000"/>
              </a:spcBef>
              <a:spcAft>
                <a:spcPts val="0"/>
              </a:spcAft>
              <a:buSzPct val="100000"/>
              <a:buChar char="●"/>
            </a:pPr>
            <a:r>
              <a:rPr lang="en"/>
              <a:t>Out of scope: the physical data model (i.e., how and where the metadata is stored)</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6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“Things not Strings”: Entities are Objects</a:t>
            </a:r>
            <a:endParaRPr/>
          </a:p>
        </p:txBody>
      </p:sp>
      <p:sp>
        <p:nvSpPr>
          <p:cNvPr id="373" name="Google Shape;373;p6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Current practice: a “person” is a string of text associated with a field name:</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a:p>
            <a:pPr indent="-342900" lvl="0" marL="457200" rtl="0" algn="l">
              <a:spcBef>
                <a:spcPts val="1000"/>
              </a:spcBef>
              <a:spcAft>
                <a:spcPts val="0"/>
              </a:spcAft>
              <a:buSzPts val="1800"/>
              <a:buChar char="●"/>
            </a:pPr>
            <a:r>
              <a:rPr lang="en"/>
              <a:t>RDE Metadata Schema: a “person” is a conceptual object that</a:t>
            </a:r>
            <a:endParaRPr/>
          </a:p>
          <a:p>
            <a:pPr indent="-317500" lvl="1" marL="914400" rtl="0" algn="l">
              <a:spcBef>
                <a:spcPts val="0"/>
              </a:spcBef>
              <a:spcAft>
                <a:spcPts val="0"/>
              </a:spcAft>
              <a:buSzPts val="1400"/>
              <a:buChar char="○"/>
            </a:pPr>
            <a:r>
              <a:rPr lang="en"/>
              <a:t>Has associated properties like “name” and “research discipline”</a:t>
            </a:r>
            <a:endParaRPr/>
          </a:p>
          <a:p>
            <a:pPr indent="-317500" lvl="1" marL="914400" rtl="0" algn="l">
              <a:spcBef>
                <a:spcPts val="1000"/>
              </a:spcBef>
              <a:spcAft>
                <a:spcPts val="0"/>
              </a:spcAft>
              <a:buSzPts val="1400"/>
              <a:buChar char="○"/>
            </a:pPr>
            <a:r>
              <a:rPr lang="en"/>
              <a:t>Has relationships with other objects (e.g., affiliations with organizations and contributions to products)</a:t>
            </a:r>
            <a:endParaRPr/>
          </a:p>
          <a:p>
            <a:pPr indent="-317500" lvl="1" marL="914400" rtl="0" algn="l">
              <a:spcBef>
                <a:spcPts val="1000"/>
              </a:spcBef>
              <a:spcAft>
                <a:spcPts val="1000"/>
              </a:spcAft>
              <a:buSzPts val="1400"/>
              <a:buChar char="○"/>
            </a:pPr>
            <a:r>
              <a:rPr lang="en"/>
              <a:t>May be referenced by a unique identifier (URI) to access properties and relationships from a variety of contexts</a:t>
            </a:r>
            <a:endParaRPr/>
          </a:p>
        </p:txBody>
      </p:sp>
      <p:pic>
        <p:nvPicPr>
          <p:cNvPr id="374" name="Google Shape;374;p61"/>
          <p:cNvPicPr preferRelativeResize="0"/>
          <p:nvPr/>
        </p:nvPicPr>
        <p:blipFill>
          <a:blip r:embed="rId3">
            <a:alphaModFix/>
          </a:blip>
          <a:stretch>
            <a:fillRect/>
          </a:stretch>
        </p:blipFill>
        <p:spPr>
          <a:xfrm>
            <a:off x="1424875" y="1752175"/>
            <a:ext cx="5210175" cy="638175"/>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pic>
        <p:nvPicPr>
          <p:cNvPr id="379" name="Google Shape;379;p62"/>
          <p:cNvPicPr preferRelativeResize="0"/>
          <p:nvPr/>
        </p:nvPicPr>
        <p:blipFill rotWithShape="1">
          <a:blip r:embed="rId3">
            <a:alphaModFix/>
          </a:blip>
          <a:srcRect b="1400" l="0" r="921" t="0"/>
          <a:stretch/>
        </p:blipFill>
        <p:spPr>
          <a:xfrm>
            <a:off x="1742750" y="1085450"/>
            <a:ext cx="5394925" cy="3912125"/>
          </a:xfrm>
          <a:prstGeom prst="rect">
            <a:avLst/>
          </a:prstGeom>
          <a:noFill/>
          <a:ln>
            <a:noFill/>
          </a:ln>
        </p:spPr>
      </p:pic>
      <p:sp>
        <p:nvSpPr>
          <p:cNvPr id="380" name="Google Shape;380;p6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Draft Taxonomy of “Entities” in RDE Metadata Schema</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6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Phase One</a:t>
            </a:r>
            <a:r>
              <a:rPr lang="en"/>
              <a:t>: People and Organizations</a:t>
            </a:r>
            <a:endParaRPr/>
          </a:p>
        </p:txBody>
      </p:sp>
      <p:sp>
        <p:nvSpPr>
          <p:cNvPr id="386" name="Google Shape;386;p6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Schema must allow us to document how people and orgs make contributions to data collections, publications, and other knowledge products </a:t>
            </a:r>
            <a:endParaRPr/>
          </a:p>
          <a:p>
            <a:pPr indent="-317500" lvl="1" marL="914400" rtl="0" algn="l">
              <a:spcBef>
                <a:spcPts val="1000"/>
              </a:spcBef>
              <a:spcAft>
                <a:spcPts val="0"/>
              </a:spcAft>
              <a:buSzPts val="1400"/>
              <a:buChar char="○"/>
            </a:pPr>
            <a:r>
              <a:rPr lang="en"/>
              <a:t>Roles such as PI, funder, distributor, etc.</a:t>
            </a:r>
            <a:endParaRPr/>
          </a:p>
          <a:p>
            <a:pPr indent="-342900" lvl="0" marL="457200" rtl="0" algn="l">
              <a:spcBef>
                <a:spcPts val="1000"/>
              </a:spcBef>
              <a:spcAft>
                <a:spcPts val="0"/>
              </a:spcAft>
              <a:buSzPts val="1800"/>
              <a:buChar char="●"/>
            </a:pPr>
            <a:r>
              <a:rPr lang="en"/>
              <a:t>I</a:t>
            </a:r>
            <a:r>
              <a:rPr lang="en"/>
              <a:t>nformation about the same people and orgs is also used for:</a:t>
            </a:r>
            <a:endParaRPr/>
          </a:p>
          <a:p>
            <a:pPr indent="-317500" lvl="1" marL="914400" rtl="0" algn="l">
              <a:spcBef>
                <a:spcPts val="1000"/>
              </a:spcBef>
              <a:spcAft>
                <a:spcPts val="0"/>
              </a:spcAft>
              <a:buSzPts val="1400"/>
              <a:buChar char="○"/>
            </a:pPr>
            <a:r>
              <a:rPr lang="en"/>
              <a:t>ICPSR membership.</a:t>
            </a:r>
            <a:endParaRPr/>
          </a:p>
          <a:p>
            <a:pPr indent="-317500" lvl="1" marL="914400" rtl="0" algn="l">
              <a:spcBef>
                <a:spcPts val="1000"/>
              </a:spcBef>
              <a:spcAft>
                <a:spcPts val="0"/>
              </a:spcAft>
              <a:buSzPts val="1400"/>
              <a:buChar char="○"/>
            </a:pPr>
            <a:r>
              <a:rPr lang="en"/>
              <a:t>MyData accounts.</a:t>
            </a:r>
            <a:endParaRPr/>
          </a:p>
          <a:p>
            <a:pPr indent="-317500" lvl="1" marL="914400" rtl="0" algn="l">
              <a:spcBef>
                <a:spcPts val="1000"/>
              </a:spcBef>
              <a:spcAft>
                <a:spcPts val="0"/>
              </a:spcAft>
              <a:buSzPts val="1400"/>
              <a:buChar char="○"/>
            </a:pPr>
            <a:r>
              <a:rPr lang="en"/>
              <a:t>Summer Program (students and faculty).</a:t>
            </a:r>
            <a:endParaRPr/>
          </a:p>
          <a:p>
            <a:pPr indent="-317500" lvl="1" marL="914400" rtl="0" algn="l">
              <a:spcBef>
                <a:spcPts val="1000"/>
              </a:spcBef>
              <a:spcAft>
                <a:spcPts val="0"/>
              </a:spcAft>
              <a:buSzPts val="1400"/>
              <a:buChar char="○"/>
            </a:pPr>
            <a:r>
              <a:rPr lang="en"/>
              <a:t>Collection development contacts.</a:t>
            </a:r>
            <a:endParaRPr/>
          </a:p>
          <a:p>
            <a:pPr indent="-342900" lvl="0" marL="457200" rtl="0" algn="l">
              <a:spcBef>
                <a:spcPts val="1000"/>
              </a:spcBef>
              <a:spcAft>
                <a:spcPts val="1000"/>
              </a:spcAft>
              <a:buSzPts val="1800"/>
              <a:buChar char="●"/>
            </a:pPr>
            <a:r>
              <a:rPr lang="en"/>
              <a:t>Goal: develop flexible schemas to support these varied uses </a:t>
            </a:r>
            <a:r>
              <a:rPr i="1" lang="en"/>
              <a:t>and</a:t>
            </a:r>
            <a:r>
              <a:rPr lang="en"/>
              <a:t> avoid data silos or redundancies</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6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Person and Organization Schemas</a:t>
            </a:r>
            <a:endParaRPr/>
          </a:p>
        </p:txBody>
      </p:sp>
      <p:sp>
        <p:nvSpPr>
          <p:cNvPr id="392" name="Google Shape;392;p6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Common to both:</a:t>
            </a:r>
            <a:endParaRPr/>
          </a:p>
          <a:p>
            <a:pPr indent="-317500" lvl="1" marL="914400" rtl="0" algn="l">
              <a:spcBef>
                <a:spcPts val="0"/>
              </a:spcBef>
              <a:spcAft>
                <a:spcPts val="0"/>
              </a:spcAft>
              <a:buSzPts val="1400"/>
              <a:buChar char="○"/>
            </a:pPr>
            <a:r>
              <a:rPr lang="en"/>
              <a:t>Names</a:t>
            </a:r>
            <a:endParaRPr/>
          </a:p>
          <a:p>
            <a:pPr indent="-317500" lvl="1" marL="914400" rtl="0" algn="l">
              <a:spcBef>
                <a:spcPts val="0"/>
              </a:spcBef>
              <a:spcAft>
                <a:spcPts val="0"/>
              </a:spcAft>
              <a:buSzPts val="1400"/>
              <a:buChar char="○"/>
            </a:pPr>
            <a:r>
              <a:rPr lang="en"/>
              <a:t>Contact points (phone, email, addresses)</a:t>
            </a:r>
            <a:endParaRPr/>
          </a:p>
          <a:p>
            <a:pPr indent="-317500" lvl="1" marL="914400" rtl="0" algn="l">
              <a:spcBef>
                <a:spcPts val="0"/>
              </a:spcBef>
              <a:spcAft>
                <a:spcPts val="0"/>
              </a:spcAft>
              <a:buSzPts val="1400"/>
              <a:buChar char="○"/>
            </a:pPr>
            <a:r>
              <a:rPr lang="en"/>
              <a:t>Alternate identifiers (ORCID, ROR, GLEIF, etc.)</a:t>
            </a:r>
            <a:endParaRPr/>
          </a:p>
          <a:p>
            <a:pPr indent="-342900" lvl="0" marL="457200" rtl="0" algn="l">
              <a:spcBef>
                <a:spcPts val="1000"/>
              </a:spcBef>
              <a:spcAft>
                <a:spcPts val="0"/>
              </a:spcAft>
              <a:buSzPts val="1800"/>
              <a:buChar char="●"/>
            </a:pPr>
            <a:r>
              <a:rPr lang="en"/>
              <a:t>Person-specific examples:</a:t>
            </a:r>
            <a:endParaRPr/>
          </a:p>
          <a:p>
            <a:pPr indent="-317500" lvl="1" marL="914400" rtl="0" algn="l">
              <a:spcBef>
                <a:spcPts val="0"/>
              </a:spcBef>
              <a:spcAft>
                <a:spcPts val="0"/>
              </a:spcAft>
              <a:buSzPts val="1400"/>
              <a:buChar char="○"/>
            </a:pPr>
            <a:r>
              <a:rPr lang="en"/>
              <a:t>Research discipline</a:t>
            </a:r>
            <a:endParaRPr/>
          </a:p>
          <a:p>
            <a:pPr indent="-317500" lvl="1" marL="914400" rtl="0" algn="l">
              <a:spcBef>
                <a:spcPts val="0"/>
              </a:spcBef>
              <a:spcAft>
                <a:spcPts val="0"/>
              </a:spcAft>
              <a:buSzPts val="1400"/>
              <a:buChar char="○"/>
            </a:pPr>
            <a:r>
              <a:rPr lang="en"/>
              <a:t>Restricted data applications</a:t>
            </a:r>
            <a:endParaRPr/>
          </a:p>
          <a:p>
            <a:pPr indent="-317500" lvl="1" marL="914400" rtl="0" algn="l">
              <a:spcBef>
                <a:spcPts val="0"/>
              </a:spcBef>
              <a:spcAft>
                <a:spcPts val="0"/>
              </a:spcAft>
              <a:buSzPts val="1400"/>
              <a:buChar char="○"/>
            </a:pPr>
            <a:r>
              <a:rPr lang="en"/>
              <a:t>Important relationships: institutional affiliation and contributions to products (e.g., PI role)</a:t>
            </a:r>
            <a:endParaRPr/>
          </a:p>
          <a:p>
            <a:pPr indent="-342900" lvl="0" marL="457200" rtl="0" algn="l">
              <a:spcBef>
                <a:spcPts val="1000"/>
              </a:spcBef>
              <a:spcAft>
                <a:spcPts val="0"/>
              </a:spcAft>
              <a:buSzPts val="1800"/>
              <a:buChar char="●"/>
            </a:pPr>
            <a:r>
              <a:rPr lang="en"/>
              <a:t>Organization-specific examples:</a:t>
            </a:r>
            <a:endParaRPr/>
          </a:p>
          <a:p>
            <a:pPr indent="-317500" lvl="1" marL="914400" rtl="0" algn="l">
              <a:spcBef>
                <a:spcPts val="0"/>
              </a:spcBef>
              <a:spcAft>
                <a:spcPts val="0"/>
              </a:spcAft>
              <a:buSzPts val="1400"/>
              <a:buChar char="○"/>
            </a:pPr>
            <a:r>
              <a:rPr lang="en"/>
              <a:t>“Parent” organization</a:t>
            </a:r>
            <a:endParaRPr/>
          </a:p>
          <a:p>
            <a:pPr indent="-317500" lvl="1" marL="914400" rtl="0" algn="l">
              <a:spcBef>
                <a:spcPts val="0"/>
              </a:spcBef>
              <a:spcAft>
                <a:spcPts val="0"/>
              </a:spcAft>
              <a:buSzPts val="1400"/>
              <a:buChar char="○"/>
            </a:pPr>
            <a:r>
              <a:rPr lang="en"/>
              <a:t>Classifications (public vs. private vs. non-profit, academic vs. nonacademic, etc.)</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6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Next Phase: Schema for Video Data</a:t>
            </a:r>
            <a:endParaRPr/>
          </a:p>
        </p:txBody>
      </p:sp>
      <p:sp>
        <p:nvSpPr>
          <p:cNvPr id="398" name="Google Shape;398;p65"/>
          <p:cNvSpPr txBox="1"/>
          <p:nvPr>
            <p:ph idx="1" type="body"/>
          </p:nvPr>
        </p:nvSpPr>
        <p:spPr>
          <a:xfrm>
            <a:off x="311700" y="1152475"/>
            <a:ext cx="8520600" cy="36249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Video Data team currently documenting user needs and requirements, which will inform schema development</a:t>
            </a:r>
            <a:endParaRPr/>
          </a:p>
          <a:p>
            <a:pPr indent="-342900" lvl="0" marL="457200" rtl="0" algn="l">
              <a:spcBef>
                <a:spcPts val="1000"/>
              </a:spcBef>
              <a:spcAft>
                <a:spcPts val="0"/>
              </a:spcAft>
              <a:buSzPts val="1800"/>
              <a:buChar char="●"/>
            </a:pPr>
            <a:r>
              <a:rPr lang="en"/>
              <a:t>Establish general metadata schema for studies and extend for video data</a:t>
            </a:r>
            <a:endParaRPr/>
          </a:p>
          <a:p>
            <a:pPr indent="-317500" lvl="1" marL="914400" rtl="0" algn="l">
              <a:spcBef>
                <a:spcPts val="1000"/>
              </a:spcBef>
              <a:spcAft>
                <a:spcPts val="0"/>
              </a:spcAft>
              <a:buSzPts val="1400"/>
              <a:buChar char="○"/>
            </a:pPr>
            <a:r>
              <a:rPr lang="en"/>
              <a:t>Current study metadata: broadly applicable to video studies, with some extensions (e.g., ‘genre’)</a:t>
            </a:r>
            <a:endParaRPr/>
          </a:p>
          <a:p>
            <a:pPr indent="-342900" lvl="0" marL="457200" rtl="0" algn="l">
              <a:spcBef>
                <a:spcPts val="1000"/>
              </a:spcBef>
              <a:spcAft>
                <a:spcPts val="0"/>
              </a:spcAft>
              <a:buSzPts val="1800"/>
              <a:buChar char="●"/>
            </a:pPr>
            <a:r>
              <a:rPr lang="en"/>
              <a:t>Biggest needs are around file-level schema; video will require:</a:t>
            </a:r>
            <a:endParaRPr/>
          </a:p>
          <a:p>
            <a:pPr indent="-317500" lvl="1" marL="914400" rtl="0" algn="l">
              <a:spcBef>
                <a:spcPts val="1000"/>
              </a:spcBef>
              <a:spcAft>
                <a:spcPts val="0"/>
              </a:spcAft>
              <a:buSzPts val="1400"/>
              <a:buChar char="○"/>
            </a:pPr>
            <a:r>
              <a:rPr lang="en"/>
              <a:t>Technical metadata: frame rate, image size, color profile, duration, etc.</a:t>
            </a:r>
            <a:endParaRPr/>
          </a:p>
          <a:p>
            <a:pPr indent="-317500" lvl="1" marL="914400" rtl="0" algn="l">
              <a:spcBef>
                <a:spcPts val="1000"/>
              </a:spcBef>
              <a:spcAft>
                <a:spcPts val="0"/>
              </a:spcAft>
              <a:buSzPts val="1400"/>
              <a:buChar char="○"/>
            </a:pPr>
            <a:r>
              <a:rPr lang="en"/>
              <a:t>Structural metadata: relations between and among videos in a dataset</a:t>
            </a:r>
            <a:endParaRPr/>
          </a:p>
          <a:p>
            <a:pPr indent="-317500" lvl="1" marL="914400" rtl="0" algn="l">
              <a:spcBef>
                <a:spcPts val="1000"/>
              </a:spcBef>
              <a:spcAft>
                <a:spcPts val="0"/>
              </a:spcAft>
              <a:buSzPts val="1400"/>
              <a:buChar char="○"/>
            </a:pPr>
            <a:r>
              <a:rPr lang="en"/>
              <a:t>Provenance metadata: source and production of content as well as data lineage from deposit onward</a:t>
            </a:r>
            <a:endParaRPr/>
          </a:p>
          <a:p>
            <a:pPr indent="-317500" lvl="1" marL="914400" rtl="0" algn="l">
              <a:spcBef>
                <a:spcPts val="1000"/>
              </a:spcBef>
              <a:spcAft>
                <a:spcPts val="1000"/>
              </a:spcAft>
              <a:buSzPts val="1400"/>
              <a:buChar char="○"/>
            </a:pPr>
            <a:r>
              <a:rPr lang="en"/>
              <a:t>Rights</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66"/>
          <p:cNvSpPr txBox="1"/>
          <p:nvPr>
            <p:ph type="title"/>
          </p:nvPr>
        </p:nvSpPr>
        <p:spPr>
          <a:xfrm>
            <a:off x="423000" y="402400"/>
            <a:ext cx="76884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Schema Documentation</a:t>
            </a:r>
            <a:endParaRPr/>
          </a:p>
        </p:txBody>
      </p:sp>
      <p:pic>
        <p:nvPicPr>
          <p:cNvPr id="404" name="Google Shape;404;p66"/>
          <p:cNvPicPr preferRelativeResize="0"/>
          <p:nvPr/>
        </p:nvPicPr>
        <p:blipFill>
          <a:blip r:embed="rId3">
            <a:alphaModFix/>
          </a:blip>
          <a:stretch>
            <a:fillRect/>
          </a:stretch>
        </p:blipFill>
        <p:spPr>
          <a:xfrm>
            <a:off x="458550" y="1549050"/>
            <a:ext cx="3951001" cy="3289650"/>
          </a:xfrm>
          <a:prstGeom prst="rect">
            <a:avLst/>
          </a:prstGeom>
          <a:noFill/>
          <a:ln>
            <a:noFill/>
          </a:ln>
        </p:spPr>
      </p:pic>
      <p:pic>
        <p:nvPicPr>
          <p:cNvPr id="405" name="Google Shape;405;p66"/>
          <p:cNvPicPr preferRelativeResize="0"/>
          <p:nvPr/>
        </p:nvPicPr>
        <p:blipFill>
          <a:blip r:embed="rId4">
            <a:alphaModFix/>
          </a:blip>
          <a:stretch>
            <a:fillRect/>
          </a:stretch>
        </p:blipFill>
        <p:spPr>
          <a:xfrm>
            <a:off x="4866750" y="1549050"/>
            <a:ext cx="3431628" cy="3289650"/>
          </a:xfrm>
          <a:prstGeom prst="rect">
            <a:avLst/>
          </a:prstGeom>
          <a:noFill/>
          <a:ln cap="flat" cmpd="sng" w="9525">
            <a:solidFill>
              <a:srgbClr val="000000"/>
            </a:solidFill>
            <a:prstDash val="solid"/>
            <a:round/>
            <a:headEnd len="sm" w="sm" type="none"/>
            <a:tailEnd len="sm" w="sm" type="none"/>
          </a:ln>
        </p:spPr>
      </p:pic>
      <p:sp>
        <p:nvSpPr>
          <p:cNvPr id="406" name="Google Shape;406;p66"/>
          <p:cNvSpPr txBox="1"/>
          <p:nvPr/>
        </p:nvSpPr>
        <p:spPr>
          <a:xfrm>
            <a:off x="1602175" y="1225050"/>
            <a:ext cx="167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Lato"/>
                <a:ea typeface="Lato"/>
                <a:cs typeface="Lato"/>
                <a:sym typeface="Lato"/>
              </a:rPr>
              <a:t>Raw JSON Schema</a:t>
            </a:r>
            <a:endParaRPr>
              <a:latin typeface="Lato"/>
              <a:ea typeface="Lato"/>
              <a:cs typeface="Lato"/>
              <a:sym typeface="Lato"/>
            </a:endParaRPr>
          </a:p>
        </p:txBody>
      </p:sp>
      <p:sp>
        <p:nvSpPr>
          <p:cNvPr id="407" name="Google Shape;407;p66"/>
          <p:cNvSpPr txBox="1"/>
          <p:nvPr/>
        </p:nvSpPr>
        <p:spPr>
          <a:xfrm>
            <a:off x="5551375" y="1238950"/>
            <a:ext cx="2195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Lato"/>
                <a:ea typeface="Lato"/>
                <a:cs typeface="Lato"/>
                <a:sym typeface="Lato"/>
              </a:rPr>
              <a:t>Human-Readable HTML</a:t>
            </a:r>
            <a:endParaRPr>
              <a:latin typeface="Lato"/>
              <a:ea typeface="Lato"/>
              <a:cs typeface="Lato"/>
              <a:sym typeface="Lato"/>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67"/>
          <p:cNvSpPr txBox="1"/>
          <p:nvPr>
            <p:ph type="title"/>
          </p:nvPr>
        </p:nvSpPr>
        <p:spPr>
          <a:xfrm>
            <a:off x="311700" y="1922250"/>
            <a:ext cx="8520600" cy="137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SzPts val="990"/>
              <a:buNone/>
            </a:pPr>
            <a:r>
              <a:rPr lang="en" sz="3840"/>
              <a:t>Thank you!</a:t>
            </a:r>
            <a:endParaRPr sz="3840"/>
          </a:p>
          <a:p>
            <a:pPr indent="0" lvl="0" marL="0" rtl="0" algn="ctr">
              <a:spcBef>
                <a:spcPts val="1000"/>
              </a:spcBef>
              <a:spcAft>
                <a:spcPts val="0"/>
              </a:spcAft>
              <a:buSzPts val="990"/>
              <a:buNone/>
            </a:pPr>
            <a:r>
              <a:rPr lang="en" sz="3840"/>
              <a:t>Questions</a:t>
            </a:r>
            <a:r>
              <a:rPr lang="en" sz="3840"/>
              <a:t>?</a:t>
            </a:r>
            <a:endParaRPr sz="384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6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[Extra Slides…]</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6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Standards Make Metadata More Understandable</a:t>
            </a:r>
            <a:endParaRPr/>
          </a:p>
        </p:txBody>
      </p:sp>
      <p:pic>
        <p:nvPicPr>
          <p:cNvPr id="423" name="Google Shape;423;p69"/>
          <p:cNvPicPr preferRelativeResize="0"/>
          <p:nvPr/>
        </p:nvPicPr>
        <p:blipFill rotWithShape="1">
          <a:blip r:embed="rId3">
            <a:alphaModFix/>
          </a:blip>
          <a:srcRect b="12282" l="0" r="1019" t="12866"/>
          <a:stretch/>
        </p:blipFill>
        <p:spPr>
          <a:xfrm>
            <a:off x="68800" y="1441025"/>
            <a:ext cx="3933376" cy="2974551"/>
          </a:xfrm>
          <a:prstGeom prst="rect">
            <a:avLst/>
          </a:prstGeom>
          <a:noFill/>
          <a:ln>
            <a:noFill/>
          </a:ln>
        </p:spPr>
      </p:pic>
      <p:sp>
        <p:nvSpPr>
          <p:cNvPr id="424" name="Google Shape;424;p69"/>
          <p:cNvSpPr/>
          <p:nvPr/>
        </p:nvSpPr>
        <p:spPr>
          <a:xfrm>
            <a:off x="3947275" y="2441400"/>
            <a:ext cx="973800" cy="973800"/>
          </a:xfrm>
          <a:prstGeom prst="mathEqual">
            <a:avLst>
              <a:gd fmla="val 23520" name="adj1"/>
              <a:gd fmla="val 11760" name="adj2"/>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69"/>
          <p:cNvSpPr txBox="1"/>
          <p:nvPr/>
        </p:nvSpPr>
        <p:spPr>
          <a:xfrm>
            <a:off x="4974100" y="2495550"/>
            <a:ext cx="3984600" cy="12579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1000"/>
              </a:spcBef>
              <a:spcAft>
                <a:spcPts val="0"/>
              </a:spcAft>
              <a:buNone/>
            </a:pPr>
            <a:r>
              <a:rPr lang="en" sz="2400">
                <a:latin typeface="Calibri"/>
                <a:ea typeface="Calibri"/>
                <a:cs typeface="Calibri"/>
                <a:sym typeface="Calibri"/>
              </a:rPr>
              <a:t>&lt;</a:t>
            </a:r>
            <a:r>
              <a:rPr lang="en" sz="2400">
                <a:solidFill>
                  <a:srgbClr val="000000"/>
                </a:solidFill>
                <a:latin typeface="Calibri"/>
                <a:ea typeface="Calibri"/>
                <a:cs typeface="Calibri"/>
                <a:sym typeface="Calibri"/>
              </a:rPr>
              <a:t>creator&gt;</a:t>
            </a:r>
            <a:r>
              <a:rPr lang="en" sz="2400">
                <a:latin typeface="Calibri"/>
                <a:ea typeface="Calibri"/>
                <a:cs typeface="Calibri"/>
                <a:sym typeface="Calibri"/>
              </a:rPr>
              <a:t>Jane Doe&lt;/creator&gt;</a:t>
            </a:r>
            <a:endParaRPr sz="2400">
              <a:latin typeface="Calibri"/>
              <a:ea typeface="Calibri"/>
              <a:cs typeface="Calibri"/>
              <a:sym typeface="Calibri"/>
            </a:endParaRPr>
          </a:p>
          <a:p>
            <a:pPr indent="0" lvl="0" marL="0" rtl="0" algn="ctr">
              <a:lnSpc>
                <a:spcPct val="90000"/>
              </a:lnSpc>
              <a:spcBef>
                <a:spcPts val="1000"/>
              </a:spcBef>
              <a:spcAft>
                <a:spcPts val="0"/>
              </a:spcAft>
              <a:buNone/>
            </a:pPr>
            <a:r>
              <a:rPr lang="en" sz="2400">
                <a:latin typeface="Calibri"/>
                <a:ea typeface="Calibri"/>
                <a:cs typeface="Calibri"/>
                <a:sym typeface="Calibri"/>
              </a:rPr>
              <a:t>(Dublin Core)</a:t>
            </a:r>
            <a:endParaRPr sz="2400">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70"/>
          <p:cNvSpPr txBox="1"/>
          <p:nvPr>
            <p:ph type="title"/>
          </p:nvPr>
        </p:nvSpPr>
        <p:spPr>
          <a:xfrm>
            <a:off x="311700" y="479400"/>
            <a:ext cx="84717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t>Metadata Source: Batch Download</a:t>
            </a:r>
            <a:endParaRPr sz="2500"/>
          </a:p>
        </p:txBody>
      </p:sp>
      <p:sp>
        <p:nvSpPr>
          <p:cNvPr id="431" name="Google Shape;431;p70"/>
          <p:cNvSpPr txBox="1"/>
          <p:nvPr>
            <p:ph idx="1" type="body"/>
          </p:nvPr>
        </p:nvSpPr>
        <p:spPr>
          <a:xfrm>
            <a:off x="387050" y="1980750"/>
            <a:ext cx="1854900" cy="11820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DDI 2.5</a:t>
            </a:r>
            <a:endParaRPr sz="1600"/>
          </a:p>
          <a:p>
            <a:pPr indent="-330200" lvl="0" marL="457200" rtl="0" algn="l">
              <a:spcBef>
                <a:spcPts val="1000"/>
              </a:spcBef>
              <a:spcAft>
                <a:spcPts val="0"/>
              </a:spcAft>
              <a:buSzPts val="1600"/>
              <a:buChar char="●"/>
            </a:pPr>
            <a:r>
              <a:rPr lang="en" sz="1600"/>
              <a:t>MARC</a:t>
            </a:r>
            <a:endParaRPr sz="1600"/>
          </a:p>
          <a:p>
            <a:pPr indent="-330200" lvl="0" marL="457200" rtl="0" algn="l">
              <a:spcBef>
                <a:spcPts val="1000"/>
              </a:spcBef>
              <a:spcAft>
                <a:spcPts val="1000"/>
              </a:spcAft>
              <a:buSzPts val="1600"/>
              <a:buChar char="●"/>
            </a:pPr>
            <a:r>
              <a:rPr lang="en" sz="1600"/>
              <a:t>MARCXML</a:t>
            </a:r>
            <a:endParaRPr sz="1600"/>
          </a:p>
        </p:txBody>
      </p:sp>
      <p:pic>
        <p:nvPicPr>
          <p:cNvPr id="432" name="Google Shape;432;p70"/>
          <p:cNvPicPr preferRelativeResize="0"/>
          <p:nvPr/>
        </p:nvPicPr>
        <p:blipFill>
          <a:blip r:embed="rId3">
            <a:alphaModFix/>
          </a:blip>
          <a:stretch>
            <a:fillRect/>
          </a:stretch>
        </p:blipFill>
        <p:spPr>
          <a:xfrm>
            <a:off x="2436325" y="1387500"/>
            <a:ext cx="6555275" cy="336035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pic>
        <p:nvPicPr>
          <p:cNvPr id="437" name="Google Shape;437;p71"/>
          <p:cNvPicPr preferRelativeResize="0"/>
          <p:nvPr/>
        </p:nvPicPr>
        <p:blipFill>
          <a:blip r:embed="rId3">
            <a:alphaModFix/>
          </a:blip>
          <a:stretch>
            <a:fillRect/>
          </a:stretch>
        </p:blipFill>
        <p:spPr>
          <a:xfrm>
            <a:off x="2286000" y="666850"/>
            <a:ext cx="5090324" cy="4476650"/>
          </a:xfrm>
          <a:prstGeom prst="rect">
            <a:avLst/>
          </a:prstGeom>
          <a:noFill/>
          <a:ln>
            <a:noFill/>
          </a:ln>
        </p:spPr>
      </p:pic>
      <p:sp>
        <p:nvSpPr>
          <p:cNvPr id="438" name="Google Shape;438;p71"/>
          <p:cNvSpPr txBox="1"/>
          <p:nvPr/>
        </p:nvSpPr>
        <p:spPr>
          <a:xfrm>
            <a:off x="438750" y="108000"/>
            <a:ext cx="8289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t>Metadata Undergirds RDE Infrastructure</a:t>
            </a:r>
            <a:endParaRPr sz="2500"/>
          </a:p>
        </p:txBody>
      </p:sp>
      <p:pic>
        <p:nvPicPr>
          <p:cNvPr id="439" name="Google Shape;439;p71"/>
          <p:cNvPicPr preferRelativeResize="0"/>
          <p:nvPr/>
        </p:nvPicPr>
        <p:blipFill>
          <a:blip r:embed="rId4">
            <a:alphaModFix/>
          </a:blip>
          <a:stretch>
            <a:fillRect/>
          </a:stretch>
        </p:blipFill>
        <p:spPr>
          <a:xfrm>
            <a:off x="660250" y="804500"/>
            <a:ext cx="3844275" cy="1079300"/>
          </a:xfrm>
          <a:prstGeom prst="rect">
            <a:avLst/>
          </a:prstGeom>
          <a:noFill/>
          <a:ln>
            <a:noFill/>
          </a:ln>
        </p:spPr>
      </p:pic>
      <p:cxnSp>
        <p:nvCxnSpPr>
          <p:cNvPr id="440" name="Google Shape;440;p71"/>
          <p:cNvCxnSpPr>
            <a:stCxn id="439" idx="1"/>
          </p:cNvCxnSpPr>
          <p:nvPr/>
        </p:nvCxnSpPr>
        <p:spPr>
          <a:xfrm>
            <a:off x="660250" y="1344150"/>
            <a:ext cx="3534300" cy="0"/>
          </a:xfrm>
          <a:prstGeom prst="straightConnector1">
            <a:avLst/>
          </a:prstGeom>
          <a:noFill/>
          <a:ln cap="flat" cmpd="sng" w="28575">
            <a:solidFill>
              <a:srgbClr val="FF0000"/>
            </a:solidFill>
            <a:prstDash val="solid"/>
            <a:round/>
            <a:headEnd len="med" w="med" type="none"/>
            <a:tailEnd len="med" w="med" type="none"/>
          </a:ln>
        </p:spPr>
      </p:cxnSp>
      <p:cxnSp>
        <p:nvCxnSpPr>
          <p:cNvPr id="441" name="Google Shape;441;p71"/>
          <p:cNvCxnSpPr/>
          <p:nvPr/>
        </p:nvCxnSpPr>
        <p:spPr>
          <a:xfrm>
            <a:off x="676950" y="1550000"/>
            <a:ext cx="1841100" cy="0"/>
          </a:xfrm>
          <a:prstGeom prst="straightConnector1">
            <a:avLst/>
          </a:prstGeom>
          <a:noFill/>
          <a:ln cap="flat" cmpd="sng" w="28575">
            <a:solidFill>
              <a:srgbClr val="FF0000"/>
            </a:solidFill>
            <a:prstDash val="solid"/>
            <a:round/>
            <a:headEnd len="med" w="med" type="none"/>
            <a:tailEnd len="med" w="med" type="none"/>
          </a:ln>
        </p:spPr>
      </p:cxn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