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48EF9EE-C855-4493-82EA-FA20840A6AE0}">
  <a:tblStyle styleId="{248EF9EE-C855-4493-82EA-FA20840A6AE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slide" Target="slides/slide40.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48" Type="http://schemas.openxmlformats.org/officeDocument/2006/relationships/slide" Target="slides/slide42.xml"/><Relationship Id="rId25" Type="http://schemas.openxmlformats.org/officeDocument/2006/relationships/slide" Target="slides/slide19.xml"/><Relationship Id="rId47" Type="http://schemas.openxmlformats.org/officeDocument/2006/relationships/slide" Target="slides/slide41.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27a6fdbb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27a6fdbb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27a6fdbb4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27a6fdbb4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280d22cf44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280d22cf44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50">
                <a:solidFill>
                  <a:srgbClr val="222222"/>
                </a:solidFill>
                <a:highlight>
                  <a:srgbClr val="FFFFFF"/>
                </a:highlight>
                <a:latin typeface="Georgia"/>
                <a:ea typeface="Georgia"/>
                <a:cs typeface="Georgia"/>
                <a:sym typeface="Georgia"/>
              </a:rPr>
              <a:t> The average life of a web page is 100 days, [Brewster] Kahle [founder of the Internet Archive] said…, and “most of the best of the web is already off the web.”</a:t>
            </a:r>
            <a:endParaRPr sz="1350">
              <a:solidFill>
                <a:srgbClr val="222222"/>
              </a:solidFill>
              <a:highlight>
                <a:srgbClr val="FFFFFF"/>
              </a:highlight>
              <a:latin typeface="Georgia"/>
              <a:ea typeface="Georgia"/>
              <a:cs typeface="Georgia"/>
              <a:sym typeface="Georgia"/>
            </a:endParaRPr>
          </a:p>
          <a:p>
            <a:pPr indent="0" lvl="0" marL="0" rtl="0" algn="l">
              <a:spcBef>
                <a:spcPts val="0"/>
              </a:spcBef>
              <a:spcAft>
                <a:spcPts val="0"/>
              </a:spcAft>
              <a:buNone/>
            </a:pPr>
            <a:r>
              <a:t/>
            </a:r>
            <a:endParaRPr sz="1350">
              <a:solidFill>
                <a:srgbClr val="222222"/>
              </a:solidFill>
              <a:highlight>
                <a:srgbClr val="FFFFFF"/>
              </a:highlight>
              <a:latin typeface="Georgia"/>
              <a:ea typeface="Georgia"/>
              <a:cs typeface="Georgia"/>
              <a:sym typeface="Georgia"/>
            </a:endParaRPr>
          </a:p>
          <a:p>
            <a:pPr indent="0" lvl="0" marL="0" rtl="0" algn="l">
              <a:spcBef>
                <a:spcPts val="0"/>
              </a:spcBef>
              <a:spcAft>
                <a:spcPts val="0"/>
              </a:spcAft>
              <a:buNone/>
            </a:pPr>
            <a:r>
              <a:rPr lang="en" sz="1350">
                <a:solidFill>
                  <a:srgbClr val="222222"/>
                </a:solidFill>
                <a:highlight>
                  <a:srgbClr val="FFFFFF"/>
                </a:highlight>
                <a:latin typeface="Georgia"/>
                <a:ea typeface="Georgia"/>
                <a:cs typeface="Georgia"/>
                <a:sym typeface="Georgia"/>
              </a:rPr>
              <a:t>Source: https://www.vox.com/2017/3/1/14771148/internet-archive-brewster-kahle-preservation-net-neutrality-donald-trump-recode-podcast</a:t>
            </a:r>
            <a:endParaRPr sz="1350">
              <a:solidFill>
                <a:srgbClr val="222222"/>
              </a:solidFill>
              <a:highlight>
                <a:srgbClr val="FFFFFF"/>
              </a:highlight>
              <a:latin typeface="Georgia"/>
              <a:ea typeface="Georgia"/>
              <a:cs typeface="Georgia"/>
              <a:sym typeface="Georgi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280d22cf4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280d22cf4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280d22cf44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280d22cf44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1280d22cf4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1280d22cf4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27a6fdbb4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27a6fdbb4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a:r>
            <a:r>
              <a:rPr lang="en"/>
              <a:t>Staff have been investigating Digital Object Identifiers (DOIs) in connection with the Child Care Project and the ICPSR Bibliography of Data-Related Literature. DOIs come out of the commercial publishing world, and they have some properties that are advantageous for ICPSR: specifically, they would ensure that data resources are cited accurately and uniquely and that they can be found at persistent locations. In terms of the ICPSR Bibliography, having DOIs would also streamline the process of connecting users to the full text of publications cited in the Bibliography.”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https://www.icpsr.umich.edu/files/ICPSR/org/governance/minutes/2008-06.pdf</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280d22cf44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280d22cf44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280d22cf44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280d22cf44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1280d22cf44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1280d22cf4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280d22cf44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280d22cf44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280d22cf44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280d22cf44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1270974b25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1270974b25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Clr>
                <a:schemeClr val="dk1"/>
              </a:buClr>
              <a:buSzPts val="1100"/>
              <a:buFont typeface="Arial"/>
              <a:buNone/>
            </a:pPr>
            <a:r>
              <a:rPr b="1" lang="en">
                <a:solidFill>
                  <a:schemeClr val="dk1"/>
                </a:solidFill>
              </a:rPr>
              <a:t>You are required to maintain a "tombstone" page for objects that are no longer available. </a:t>
            </a:r>
            <a:r>
              <a:rPr lang="en">
                <a:solidFill>
                  <a:schemeClr val="dk1"/>
                </a:solidFill>
              </a:rPr>
              <a:t>If an object has to be taken down, you will still maintain a web page for that object that provides basic metadata and a note that the object is no longer available from your website. You might also want to include information on why it's no longer available, when it was taken down, and who to contact for more information (i.e., who now owns the object and asked you to take it down). </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b="1" lang="en">
                <a:solidFill>
                  <a:schemeClr val="dk1"/>
                </a:solidFill>
              </a:rPr>
              <a:t>Save for rare cases, you will not be allowed to delete DOIs.</a:t>
            </a:r>
            <a:r>
              <a:rPr lang="en">
                <a:solidFill>
                  <a:schemeClr val="dk1"/>
                </a:solidFill>
              </a:rPr>
              <a:t> Though the registration agencies will forgive the infrequent coding error that might erroneously create a DOI, they will not entertain requests for many or frequent deletions. Assume that it's not really an option.</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b="1" lang="en">
                <a:solidFill>
                  <a:schemeClr val="dk1"/>
                </a:solidFill>
              </a:rPr>
              <a:t>You are required to fix broken links with X business days.</a:t>
            </a:r>
            <a:r>
              <a:rPr lang="en">
                <a:solidFill>
                  <a:schemeClr val="dk1"/>
                </a:solidFill>
              </a:rPr>
              <a:t> If a link breaks, you are required to update the DOI metadata with a working URL within X business days, with X determined by your DOI registration agency. Some agencies will facilitate this by running their own broken link reports and emailing you when a problem occurs. </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b="1" lang="en">
                <a:solidFill>
                  <a:schemeClr val="dk1"/>
                </a:solidFill>
              </a:rPr>
              <a:t>You are required to keep your metadata reasonably up-to-date.</a:t>
            </a:r>
            <a:r>
              <a:rPr lang="en">
                <a:solidFill>
                  <a:schemeClr val="dk1"/>
                </a:solidFill>
              </a:rPr>
              <a:t> Because DOI metadata is used by some citation applications and used for federated searching, you need to keep your DOI metadata up-to-date. If the title of an object changes, you should re-submit the metadata to your DOI registration agency, even if neither the DOI nor the URL changed.</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27a6fdbb4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27a6fdbb4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12931f4d50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12931f4d50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2932cba00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2932cba00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29d1489dc8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29d1489dc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27a6fdbb4a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127a6fdbb4a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27a6fdbb4a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27a6fdbb4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280d22cf4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1280d22cf4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1280d22cf44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1280d22cf44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new DataCite Membership and Fees Model”: https://blog.datacite.org/the-new-datacite-membership-and-fees-model/</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280d22cf4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1280d22cf4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222222"/>
                </a:solidFill>
              </a:rPr>
              <a:t>DataCite is an influential and leading data services organization on an international level.  Additionally, direct DataCite membership offers the ability to influence their new value-added services like DataCite Commons, a discovery service that enables simple data se</a:t>
            </a:r>
            <a:r>
              <a:rPr lang="en">
                <a:solidFill>
                  <a:schemeClr val="dk1"/>
                </a:solidFill>
              </a:rPr>
              <a:t>arches while also showing the connections between content with DOIs and people, research organizations, and funders (i.e., the PID Graph).  DataCite offers similar DOI registration services as da|ra, with some enhancements (e.g., using the latest metadata schema) along with exciting new technology and leadership opportunities.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In terms of ICPSR goals, we desire to standardize r</a:t>
            </a:r>
            <a:r>
              <a:rPr lang="en">
                <a:solidFill>
                  <a:srgbClr val="222222"/>
                </a:solidFill>
                <a:highlight>
                  <a:srgbClr val="FFFFFF"/>
                </a:highlight>
              </a:rPr>
              <a:t>elationship types in submitted metadata to improve and standardize related publications displayed in DataCite Commons and in Event Data outputs.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127a6fdbb4a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127a6fdbb4a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127a6fdbb4a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127a6fdbb4a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27a6fdbb4a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127a6fdbb4a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2932cba00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2932cba00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2932cba007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12932cba00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27a6fdbb4a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127a6fdbb4a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127a6fdbb4a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127a6fdbb4a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127a6fdbb4a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127a6fdbb4a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27a6fdbb4a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127a6fdbb4a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27a6fdbb4a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27a6fdbb4a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 “Implementing DOIs at ICPSR”, by Matthew Richardson</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1284c2c9e86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1284c2c9e8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DataCite is a community driven organization and it’s two steering Groups provide opportunities for broad community participation.  These groups help to set organizational priorities and identify strategies related to sustainability planning, services, and outreach.</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The Services and Technology Steering Group (STSG) is responsible for providing expertise and advice on DataCite’s product and technology development. The group is suggesting and reviewing product and technology solutions to evaluate their impact and effectiveness. The STSG aligns its work with that  CESG so that product and technology are aligned with DataCite’s community engagement efforts.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The </a:t>
            </a:r>
            <a:r>
              <a:rPr lang="en"/>
              <a:t>Community and Engagement Steering Group identifies outreach needs for the DataCite community, including current and potential DataCite members as well as the broader research community. This includes: monitoring and assessing community needs and providing feedback on DataCite’s priorities and services; recommending strategies and tools to communicate about DataCite’s services, features, and plans; helping to build relationships, cultivate discussions and promote collaboration among the DataCite community; and involvement in DataCite’s annual meetings. The </a:t>
            </a:r>
            <a:r>
              <a:rPr lang="en">
                <a:solidFill>
                  <a:schemeClr val="dk1"/>
                </a:solidFill>
              </a:rPr>
              <a:t>Community and Engagement Steering Group</a:t>
            </a:r>
            <a:r>
              <a:rPr lang="en"/>
              <a:t> also works with several regional Expert Groups to ensure that unique needs and issues from around the world are identified and addressed.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Both Steering Groups coordinate their activities so that product and technology development and implementation are aligned with DataCite’s community engagement efforts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11bbcbe36b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11bbcbe36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the Metadata Working Group is to develop and maintain the DataCite Metadata Schema and align it with other community standards such as Digital Object Identifiers, the ORCID identifier schema, and metadata standards such as Dublin Core.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Working Group is overseen by the DataCite Board but frequently consults with and gains feedback from DataCite Member organizations.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are two co-chairs for the working group and it has a target membership of 10 to 16 individuals, with 15 people currently serving.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working group’s activities generally fall into three areas: it </a:t>
            </a:r>
            <a:endParaRPr/>
          </a:p>
          <a:p>
            <a:pPr indent="-298450" lvl="0" marL="457200" rtl="0" algn="l">
              <a:spcBef>
                <a:spcPts val="0"/>
              </a:spcBef>
              <a:spcAft>
                <a:spcPts val="0"/>
              </a:spcAft>
              <a:buSzPts val="1100"/>
              <a:buChar char="●"/>
            </a:pPr>
            <a:r>
              <a:rPr lang="en"/>
              <a:t>Provides guidance on the use of the DataCite Metadata Schema, which includes responding to questions on DataCite forums and email lists</a:t>
            </a:r>
            <a:endParaRPr/>
          </a:p>
          <a:p>
            <a:pPr indent="-298450" lvl="0" marL="457200" rtl="0" algn="l">
              <a:spcBef>
                <a:spcPts val="0"/>
              </a:spcBef>
              <a:spcAft>
                <a:spcPts val="0"/>
              </a:spcAft>
              <a:buSzPts val="1100"/>
              <a:buChar char="●"/>
            </a:pPr>
            <a:r>
              <a:rPr lang="en"/>
              <a:t>Tracks emerging trends and best practices in the metadata community and considers their implications for the schema</a:t>
            </a:r>
            <a:endParaRPr/>
          </a:p>
          <a:p>
            <a:pPr indent="-298450" lvl="0" marL="457200" rtl="0" algn="l">
              <a:spcBef>
                <a:spcPts val="0"/>
              </a:spcBef>
              <a:spcAft>
                <a:spcPts val="0"/>
              </a:spcAft>
              <a:buSzPts val="1100"/>
              <a:buChar char="●"/>
            </a:pPr>
            <a:r>
              <a:rPr lang="en"/>
              <a:t>Responsd to metadata schema change requests</a:t>
            </a:r>
            <a:endParaRPr/>
          </a:p>
          <a:p>
            <a:pPr indent="-298450" lvl="0" marL="457200" rtl="0" algn="l">
              <a:spcBef>
                <a:spcPts val="0"/>
              </a:spcBef>
              <a:spcAft>
                <a:spcPts val="0"/>
              </a:spcAft>
              <a:buSzPts val="1100"/>
              <a:buChar char="●"/>
            </a:pPr>
            <a:r>
              <a:t/>
            </a:r>
            <a:endParaRPr/>
          </a:p>
          <a:p>
            <a:pPr indent="-298450" lvl="0" marL="457200" rtl="0" algn="l">
              <a:spcBef>
                <a:spcPts val="0"/>
              </a:spcBef>
              <a:spcAft>
                <a:spcPts val="0"/>
              </a:spcAft>
              <a:buSzPts val="1100"/>
              <a:buChar char="●"/>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11bbcbe36b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11bbcbe36b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essentially 4 steps to the metadata schema change process.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First, members of the u</a:t>
            </a:r>
            <a:r>
              <a:rPr lang="en"/>
              <a:t>ser community suggest a change or addition to the DataCite Metadata Schema via email, forums, or meetings,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proposed schema changes are added to the DataCite Roadmap for community feedback.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After this, the stakeholders who submitted the request present information at a DataCite “Open Hours” session, which is a quarterly proposal validation session where schema requests are shared along with with use cases, potential solutions, and related documentation.</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Finally, if there is sufficient community support coming out of the Open Hours meeting, the schema request will be assigned to a Metadata WG subgroup for further discussion, review, and identification of potential outcomes that are then approved by the entire working group.</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11bbcbe36b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11bbcbe36b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Metadata schema change requests typically end with one of four outcomes.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no action may be taken on the request.  This outcome may result from a number of factors, including a </a:t>
            </a:r>
            <a:r>
              <a:rPr lang="en"/>
              <a:t>lack of relevance to the broader community or technical challenges in implementing the change or making it compatible with existing metadata records.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the request may lead to new best practice recommendations.  In this scenario, there may be changes to the schema documentation and associated guidelines, but the schema itself is untouched.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third outcome is the establishment of a new schema mapping.  This might result in a change to how an existing metadata field is interpreted or might introduce a new mapping to an external standard.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the request may lead to a modification of the metadata schema or the introduction of a new field or attribute.</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27a6fdbb4a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127a6fdbb4a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127a6fdbb4a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127a6fdbb4a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127a6fdbb4a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127a6fdbb4a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127a6fdbb4a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127a6fdbb4a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part of the RDE initiative, ICPSR is developing a new data model and metadata schema based on the DM3 infrastructure used with the Millennium Challenge Corporation and Research Data dot Gov platforms.  Some key objectives of this work align with the goals that jay just mentioned, and so I’d like to call out some of the ways in which our participation in the DataCite community and use of the DataCite Metadata Schema will contribute to this work.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as we seek to Better represent intellectual and structural relationships between studies, datasets, and data-related publications, we will be able to use the DataCite </a:t>
            </a:r>
            <a:r>
              <a:rPr lang="en"/>
              <a:t>schema’s</a:t>
            </a:r>
            <a:r>
              <a:rPr lang="en"/>
              <a:t> “relatedItem” field and associated conventions for describing relations that were introduced in March 2021 as part of the schema’s version 4.4.</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 as we seek to expand our use of alternate identifiers such as ORCID and ROR, we will benefit from DataCite’s PID (or persistent identifier) graph, an API driven tool that helps facilitate data discovery by establishing connections between different entities within the research landscape.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Third, as we seek to extend our metadata practices to encompass diverse dataset formats such as video, social media, and GIS, we can take advantage of the DataCite metadata change request process to introduce new fields into the DataCite schema and broaden the reach and impact of our local practices.</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1270974b25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1270974b25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hyperlink" Target="https://www.sproutfund.org/logos/100-days.p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hyperlink" Target="https://blogs.lse.ac.uk/impactofsocialsciences/2015/04/23/digital-object-identifiers-stability-for-citations/" TargetMode="External"/><Relationship Id="rId5" Type="http://schemas.openxmlformats.org/officeDocument/2006/relationships/hyperlink" Target="https://doi.org/10.3886/ICPSR06425.v1" TargetMode="External"/><Relationship Id="rId6" Type="http://schemas.openxmlformats.org/officeDocument/2006/relationships/hyperlink" Target="http://doi.org/10.3886/70z7-0j4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icpsr.umich.edu/files/ICPSR/org/governance/minutes/2008-06.pdf" TargetMode="Externa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hyperlink" Target="https://web.archive.org/web/20051111220903/http://webapp.icpsr.umich.edu/cocoon/ICPSR-STUDY/00003.xml" TargetMode="Externa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https://www.icpsr.umich.edu/web/ICPSR/studies/3" TargetMode="Externa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hyperlink" Target="https://doi.org/10.3886/E169821V1" TargetMode="Externa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hyperlink" Target="https://www.openicpsr.org/openicpsr/project/169821/version/V1/view?path=/openicpsr/169821/fcr:versions/V1/DataCR.dta&amp;type=file" TargetMode="Externa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hyperlink" Target="https://doi.org/10.3886/E169821V1-117420" TargetMode="Externa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atla.libguides.com/digitizing-collections/metadata-schema"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8.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4.png"/><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hyperlink" Target="https://datacite.org/roadmap.htm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7.png"/><Relationship Id="rId4" Type="http://schemas.openxmlformats.org/officeDocument/2006/relationships/image" Target="../media/image27.png"/><Relationship Id="rId5"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6.png"/><Relationship Id="rId4" Type="http://schemas.openxmlformats.org/officeDocument/2006/relationships/hyperlink" Target="https://ror.org/02q7mkh03" TargetMode="External"/><Relationship Id="rId5" Type="http://schemas.openxmlformats.org/officeDocument/2006/relationships/hyperlink" Target="https://orcid.org/" TargetMode="External"/><Relationship Id="rId6" Type="http://schemas.openxmlformats.org/officeDocument/2006/relationships/image" Target="../media/image1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hyperlink" Target="https://blog.datacite.org/introducing-the-pid-graph/"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888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4500"/>
              <a:t>DataCite: More Than Just DOIs</a:t>
            </a:r>
            <a:endParaRPr sz="4500"/>
          </a:p>
        </p:txBody>
      </p:sp>
      <p:sp>
        <p:nvSpPr>
          <p:cNvPr id="55" name="Google Shape;55;p13"/>
          <p:cNvSpPr txBox="1"/>
          <p:nvPr>
            <p:ph idx="1" type="subTitle"/>
          </p:nvPr>
        </p:nvSpPr>
        <p:spPr>
          <a:xfrm>
            <a:off x="311700" y="3455075"/>
            <a:ext cx="8520600" cy="9840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0"/>
              </a:spcAft>
              <a:buNone/>
            </a:pPr>
            <a:r>
              <a:rPr lang="en"/>
              <a:t>j</a:t>
            </a:r>
            <a:r>
              <a:rPr lang="en"/>
              <a:t>ay winkler, Mike Shallcross, and Jared Lyle</a:t>
            </a:r>
            <a:endParaRPr/>
          </a:p>
          <a:p>
            <a:pPr indent="0" lvl="0" marL="0" rtl="0" algn="ctr">
              <a:spcBef>
                <a:spcPts val="0"/>
              </a:spcBef>
              <a:spcAft>
                <a:spcPts val="0"/>
              </a:spcAft>
              <a:buNone/>
            </a:pPr>
            <a:r>
              <a:rPr lang="en"/>
              <a:t>ICPSR Metadata &amp; Preservation “Deep Dive”</a:t>
            </a:r>
            <a:endParaRPr/>
          </a:p>
          <a:p>
            <a:pPr indent="0" lvl="0" marL="0" rtl="0" algn="ctr">
              <a:spcBef>
                <a:spcPts val="0"/>
              </a:spcBef>
              <a:spcAft>
                <a:spcPts val="0"/>
              </a:spcAft>
              <a:buNone/>
            </a:pPr>
            <a:r>
              <a:rPr lang="en"/>
              <a:t>May 12, 2022</a:t>
            </a:r>
            <a:endParaRPr/>
          </a:p>
        </p:txBody>
      </p:sp>
      <p:pic>
        <p:nvPicPr>
          <p:cNvPr id="56" name="Google Shape;56;p13"/>
          <p:cNvPicPr preferRelativeResize="0"/>
          <p:nvPr/>
        </p:nvPicPr>
        <p:blipFill>
          <a:blip r:embed="rId3">
            <a:alphaModFix/>
          </a:blip>
          <a:stretch>
            <a:fillRect/>
          </a:stretch>
        </p:blipFill>
        <p:spPr>
          <a:xfrm>
            <a:off x="2932875" y="2008600"/>
            <a:ext cx="3278253" cy="10704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Overview</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DOI basics</a:t>
            </a:r>
            <a:endParaRPr/>
          </a:p>
          <a:p>
            <a:pPr indent="-342900" lvl="0" marL="457200" rtl="0" algn="l">
              <a:spcBef>
                <a:spcPts val="0"/>
              </a:spcBef>
              <a:spcAft>
                <a:spcPts val="0"/>
              </a:spcAft>
              <a:buSzPts val="1800"/>
              <a:buChar char="●"/>
            </a:pPr>
            <a:r>
              <a:rPr lang="en"/>
              <a:t>ICPSR’s relationship to DataCite</a:t>
            </a:r>
            <a:endParaRPr/>
          </a:p>
          <a:p>
            <a:pPr indent="-342900" lvl="0" marL="457200" rtl="0" algn="l">
              <a:spcBef>
                <a:spcPts val="0"/>
              </a:spcBef>
              <a:spcAft>
                <a:spcPts val="0"/>
              </a:spcAft>
              <a:buSzPts val="1800"/>
              <a:buChar char="●"/>
            </a:pPr>
            <a:r>
              <a:rPr lang="en"/>
              <a:t>DataCite metadata schema</a:t>
            </a:r>
            <a:endParaRPr/>
          </a:p>
          <a:p>
            <a:pPr indent="-342900" lvl="0" marL="457200" rtl="0" algn="l">
              <a:spcBef>
                <a:spcPts val="0"/>
              </a:spcBef>
              <a:spcAft>
                <a:spcPts val="0"/>
              </a:spcAft>
              <a:buSzPts val="1800"/>
              <a:buChar char="●"/>
            </a:pPr>
            <a:r>
              <a:rPr lang="en"/>
              <a:t>Other DataCite activities</a:t>
            </a:r>
            <a:endParaRPr/>
          </a:p>
          <a:p>
            <a:pPr indent="-342900" lvl="0" marL="457200" rtl="0" algn="l">
              <a:spcBef>
                <a:spcPts val="0"/>
              </a:spcBef>
              <a:spcAft>
                <a:spcPts val="0"/>
              </a:spcAft>
              <a:buSzPts val="1800"/>
              <a:buChar char="●"/>
            </a:pPr>
            <a:r>
              <a:rPr lang="en"/>
              <a:t>Doing more with DataCite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DOI Basics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Web pages don’t last long, including the URLs</a:t>
            </a:r>
            <a:endParaRPr/>
          </a:p>
        </p:txBody>
      </p:sp>
      <p:pic>
        <p:nvPicPr>
          <p:cNvPr id="73" name="Google Shape;73;p16"/>
          <p:cNvPicPr preferRelativeResize="0"/>
          <p:nvPr/>
        </p:nvPicPr>
        <p:blipFill>
          <a:blip r:embed="rId3">
            <a:alphaModFix/>
          </a:blip>
          <a:stretch>
            <a:fillRect/>
          </a:stretch>
        </p:blipFill>
        <p:spPr>
          <a:xfrm>
            <a:off x="2540475" y="1600050"/>
            <a:ext cx="4063025" cy="2703750"/>
          </a:xfrm>
          <a:prstGeom prst="rect">
            <a:avLst/>
          </a:prstGeom>
          <a:noFill/>
          <a:ln>
            <a:noFill/>
          </a:ln>
        </p:spPr>
      </p:pic>
      <p:sp>
        <p:nvSpPr>
          <p:cNvPr id="74" name="Google Shape;74;p16"/>
          <p:cNvSpPr txBox="1"/>
          <p:nvPr/>
        </p:nvSpPr>
        <p:spPr>
          <a:xfrm>
            <a:off x="2581650" y="4303800"/>
            <a:ext cx="3980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rgbClr val="B7B7B7"/>
                </a:solidFill>
                <a:hlinkClick r:id="rId4">
                  <a:extLst>
                    <a:ext uri="{A12FA001-AC4F-418D-AE19-62706E023703}">
                      <ahyp:hlinkClr val="tx"/>
                    </a:ext>
                  </a:extLst>
                </a:hlinkClick>
              </a:rPr>
              <a:t>https://www.sproutfund.org/logos/100-days.png</a:t>
            </a:r>
            <a:r>
              <a:rPr lang="en">
                <a:solidFill>
                  <a:srgbClr val="B7B7B7"/>
                </a:solidFill>
              </a:rPr>
              <a:t> </a:t>
            </a:r>
            <a:endParaRPr>
              <a:solidFill>
                <a:srgbClr val="B7B7B7"/>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2841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DOIs to the rescue!</a:t>
            </a:r>
            <a:endParaRPr/>
          </a:p>
        </p:txBody>
      </p:sp>
      <p:pic>
        <p:nvPicPr>
          <p:cNvPr id="80" name="Google Shape;80;p17"/>
          <p:cNvPicPr preferRelativeResize="0"/>
          <p:nvPr/>
        </p:nvPicPr>
        <p:blipFill>
          <a:blip r:embed="rId3">
            <a:alphaModFix/>
          </a:blip>
          <a:stretch>
            <a:fillRect/>
          </a:stretch>
        </p:blipFill>
        <p:spPr>
          <a:xfrm>
            <a:off x="1249088" y="1017725"/>
            <a:ext cx="6645819" cy="3820974"/>
          </a:xfrm>
          <a:prstGeom prst="rect">
            <a:avLst/>
          </a:prstGeom>
          <a:noFill/>
          <a:ln>
            <a:noFill/>
          </a:ln>
          <a:effectLst>
            <a:outerShdw blurRad="57150" rotWithShape="0" algn="bl" dir="5400000" dist="19050">
              <a:srgbClr val="000000">
                <a:alpha val="50000"/>
              </a:srgbClr>
            </a:outerShdw>
          </a:effectLst>
        </p:spPr>
      </p:pic>
      <p:sp>
        <p:nvSpPr>
          <p:cNvPr id="81" name="Google Shape;81;p17"/>
          <p:cNvSpPr txBox="1"/>
          <p:nvPr/>
        </p:nvSpPr>
        <p:spPr>
          <a:xfrm>
            <a:off x="2448750" y="4774200"/>
            <a:ext cx="5322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B7B7B7"/>
                </a:solidFill>
              </a:rPr>
              <a:t>https://library.concordia.ca/help/citing/sharing-links.php?guid=doi</a:t>
            </a:r>
            <a:endParaRPr sz="1200">
              <a:solidFill>
                <a:srgbClr val="B7B7B7"/>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DOI Benefits</a:t>
            </a:r>
            <a:endParaRPr/>
          </a:p>
        </p:txBody>
      </p:sp>
      <p:sp>
        <p:nvSpPr>
          <p:cNvPr id="87" name="Google Shape;87;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sz="2200"/>
              <a:t>Persistent - the citation remains the same, even if the web changes</a:t>
            </a:r>
            <a:endParaRPr sz="2200"/>
          </a:p>
          <a:p>
            <a:pPr indent="-368300" lvl="0" marL="457200" rtl="0" algn="l">
              <a:spcBef>
                <a:spcPts val="0"/>
              </a:spcBef>
              <a:spcAft>
                <a:spcPts val="0"/>
              </a:spcAft>
              <a:buSzPts val="2200"/>
              <a:buChar char="●"/>
            </a:pPr>
            <a:r>
              <a:rPr lang="en" sz="2200"/>
              <a:t>Accurate - you know you’re getting the </a:t>
            </a:r>
            <a:r>
              <a:rPr lang="en" sz="2200"/>
              <a:t>exact</a:t>
            </a:r>
            <a:r>
              <a:rPr lang="en" sz="2200"/>
              <a:t> data</a:t>
            </a:r>
            <a:endParaRPr sz="2200"/>
          </a:p>
          <a:p>
            <a:pPr indent="-368300" lvl="0" marL="457200" rtl="0" algn="l">
              <a:spcBef>
                <a:spcPts val="0"/>
              </a:spcBef>
              <a:spcAft>
                <a:spcPts val="0"/>
              </a:spcAft>
              <a:buSzPts val="2200"/>
              <a:buChar char="●"/>
            </a:pPr>
            <a:r>
              <a:rPr lang="en" sz="2200"/>
              <a:t>Unique - there’s one and only one citation</a:t>
            </a:r>
            <a:endParaRPr sz="2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9"/>
          <p:cNvPicPr preferRelativeResize="0"/>
          <p:nvPr/>
        </p:nvPicPr>
        <p:blipFill>
          <a:blip r:embed="rId3">
            <a:alphaModFix/>
          </a:blip>
          <a:stretch>
            <a:fillRect/>
          </a:stretch>
        </p:blipFill>
        <p:spPr>
          <a:xfrm>
            <a:off x="890575" y="715200"/>
            <a:ext cx="7362825" cy="2333625"/>
          </a:xfrm>
          <a:prstGeom prst="rect">
            <a:avLst/>
          </a:prstGeom>
          <a:noFill/>
          <a:ln>
            <a:noFill/>
          </a:ln>
        </p:spPr>
      </p:pic>
      <p:sp>
        <p:nvSpPr>
          <p:cNvPr id="93" name="Google Shape;93;p19"/>
          <p:cNvSpPr txBox="1"/>
          <p:nvPr/>
        </p:nvSpPr>
        <p:spPr>
          <a:xfrm>
            <a:off x="3709388" y="2808025"/>
            <a:ext cx="82533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u="sng">
                <a:solidFill>
                  <a:schemeClr val="hlink"/>
                </a:solidFill>
                <a:hlinkClick r:id="rId4"/>
              </a:rPr>
              <a:t>https://blogs.lse.ac.uk/impactofsocialsciences/2015/04/23/digital-object-identifiers-stability-for-citations/</a:t>
            </a:r>
            <a:r>
              <a:rPr lang="en" sz="700"/>
              <a:t> </a:t>
            </a:r>
            <a:endParaRPr sz="700"/>
          </a:p>
        </p:txBody>
      </p:sp>
      <p:sp>
        <p:nvSpPr>
          <p:cNvPr id="94" name="Google Shape;94;p19"/>
          <p:cNvSpPr txBox="1"/>
          <p:nvPr>
            <p:ph idx="4294967295"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a DOI?</a:t>
            </a:r>
            <a:endParaRPr/>
          </a:p>
        </p:txBody>
      </p:sp>
      <p:sp>
        <p:nvSpPr>
          <p:cNvPr id="95" name="Google Shape;95;p19"/>
          <p:cNvSpPr txBox="1"/>
          <p:nvPr/>
        </p:nvSpPr>
        <p:spPr>
          <a:xfrm>
            <a:off x="693650" y="3409725"/>
            <a:ext cx="8138700" cy="182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150"/>
              <a:t>Standard ICPSR format: </a:t>
            </a:r>
            <a:r>
              <a:rPr lang="en" sz="2150" u="sng">
                <a:solidFill>
                  <a:schemeClr val="hlink"/>
                </a:solidFill>
                <a:highlight>
                  <a:srgbClr val="FFFFFF"/>
                </a:highlight>
                <a:hlinkClick r:id="rId5"/>
              </a:rPr>
              <a:t>https://doi.org/10.3886/ICPSR06425.v1</a:t>
            </a:r>
            <a:endParaRPr sz="2150">
              <a:solidFill>
                <a:srgbClr val="101010"/>
              </a:solidFill>
              <a:highlight>
                <a:srgbClr val="FFFFFF"/>
              </a:highlight>
            </a:endParaRPr>
          </a:p>
          <a:p>
            <a:pPr indent="0" lvl="0" marL="0" rtl="0" algn="l">
              <a:spcBef>
                <a:spcPts val="800"/>
              </a:spcBef>
              <a:spcAft>
                <a:spcPts val="0"/>
              </a:spcAft>
              <a:buClr>
                <a:schemeClr val="dk1"/>
              </a:buClr>
              <a:buSzPts val="1100"/>
              <a:buFont typeface="Arial"/>
              <a:buNone/>
            </a:pPr>
            <a:r>
              <a:rPr lang="en" sz="2150">
                <a:solidFill>
                  <a:srgbClr val="101010"/>
                </a:solidFill>
                <a:highlight>
                  <a:srgbClr val="FFFFFF"/>
                </a:highlight>
              </a:rPr>
              <a:t>“Opaque” format: </a:t>
            </a:r>
            <a:r>
              <a:rPr lang="en" sz="2200" u="sng">
                <a:solidFill>
                  <a:schemeClr val="hlink"/>
                </a:solidFill>
                <a:highlight>
                  <a:schemeClr val="lt1"/>
                </a:highlight>
                <a:hlinkClick r:id="rId6"/>
              </a:rPr>
              <a:t>https://doi.org/10.3886/70z7-0j44</a:t>
            </a:r>
            <a:endParaRPr sz="2500">
              <a:solidFill>
                <a:schemeClr val="dk1"/>
              </a:solidFill>
            </a:endParaRPr>
          </a:p>
          <a:p>
            <a:pPr indent="0" lvl="0" marL="0" rtl="0" algn="l">
              <a:lnSpc>
                <a:spcPct val="115000"/>
              </a:lnSpc>
              <a:spcBef>
                <a:spcPts val="0"/>
              </a:spcBef>
              <a:spcAft>
                <a:spcPts val="0"/>
              </a:spcAft>
              <a:buNone/>
            </a:pPr>
            <a:r>
              <a:t/>
            </a:r>
            <a:endParaRPr sz="2150">
              <a:solidFill>
                <a:srgbClr val="101010"/>
              </a:solidFill>
              <a:highlight>
                <a:srgbClr val="FFFFFF"/>
              </a:highlight>
            </a:endParaRPr>
          </a:p>
          <a:p>
            <a:pPr indent="0" lvl="0" marL="0" rtl="0" algn="l">
              <a:lnSpc>
                <a:spcPct val="115000"/>
              </a:lnSpc>
              <a:spcBef>
                <a:spcPts val="800"/>
              </a:spcBef>
              <a:spcAft>
                <a:spcPts val="0"/>
              </a:spcAft>
              <a:buNone/>
            </a:pPr>
            <a:r>
              <a:t/>
            </a:r>
            <a:endParaRPr sz="22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DOIs at the ICPSR</a:t>
            </a:r>
            <a:endParaRPr/>
          </a:p>
        </p:txBody>
      </p:sp>
      <p:sp>
        <p:nvSpPr>
          <p:cNvPr id="101" name="Google Shape;101;p20"/>
          <p:cNvSpPr txBox="1"/>
          <p:nvPr>
            <p:ph idx="1" type="body"/>
          </p:nvPr>
        </p:nvSpPr>
        <p:spPr>
          <a:xfrm>
            <a:off x="311700" y="1721950"/>
            <a:ext cx="8520600" cy="26346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ICPSR began adding DOIs to study metadata in 2008.  Initially, ICPSR registered DOIs through CrossRef, an official DOI Registration Agency used primarily by publishers. </a:t>
            </a:r>
            <a:endParaRPr/>
          </a:p>
          <a:p>
            <a:pPr indent="0" lvl="0" marL="0" rtl="0" algn="l">
              <a:spcBef>
                <a:spcPts val="1200"/>
              </a:spcBef>
              <a:spcAft>
                <a:spcPts val="0"/>
              </a:spcAft>
              <a:buNone/>
            </a:pPr>
            <a:r>
              <a:rPr lang="en"/>
              <a:t>From the June 2008 Council minutes: “Council members pointed out that because DOIs have mainly been used in traditional publishing, ICPSR is breaking new ground in using DOIs for data and this is a leadership area for us.”</a:t>
            </a:r>
            <a:endParaRPr/>
          </a:p>
          <a:p>
            <a:pPr indent="0" lvl="0" marL="0" rtl="0" algn="l">
              <a:spcBef>
                <a:spcPts val="1200"/>
              </a:spcBef>
              <a:spcAft>
                <a:spcPts val="1200"/>
              </a:spcAft>
              <a:buNone/>
            </a:pPr>
            <a:r>
              <a:rPr lang="en" u="sng">
                <a:solidFill>
                  <a:schemeClr val="hlink"/>
                </a:solidFill>
                <a:hlinkClick r:id="rId3"/>
              </a:rPr>
              <a:t>https://www.icpsr.umich.edu/files/ICPSR/org/governance/minutes/2008-06.pdf</a:t>
            </a:r>
            <a:r>
              <a:rPr lang="en"/>
              <a:t> </a:t>
            </a:r>
            <a:endParaRPr/>
          </a:p>
        </p:txBody>
      </p:sp>
      <p:pic>
        <p:nvPicPr>
          <p:cNvPr id="102" name="Google Shape;102;p20"/>
          <p:cNvPicPr preferRelativeResize="0"/>
          <p:nvPr/>
        </p:nvPicPr>
        <p:blipFill>
          <a:blip r:embed="rId4">
            <a:alphaModFix/>
          </a:blip>
          <a:stretch>
            <a:fillRect/>
          </a:stretch>
        </p:blipFill>
        <p:spPr>
          <a:xfrm>
            <a:off x="6168697" y="106397"/>
            <a:ext cx="1926725" cy="1249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311700" y="1583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ICPSR study home page before DOIs</a:t>
            </a:r>
            <a:endParaRPr/>
          </a:p>
        </p:txBody>
      </p:sp>
      <p:sp>
        <p:nvSpPr>
          <p:cNvPr id="108" name="Google Shape;108;p21"/>
          <p:cNvSpPr txBox="1"/>
          <p:nvPr/>
        </p:nvSpPr>
        <p:spPr>
          <a:xfrm>
            <a:off x="127188" y="4766750"/>
            <a:ext cx="905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3"/>
              </a:rPr>
              <a:t>https://web.archive.org/web/20051111220903/http://webapp.icpsr.umich.edu/cocoon/ICPSR-STUDY/00003.xml</a:t>
            </a:r>
            <a:r>
              <a:rPr lang="en"/>
              <a:t> </a:t>
            </a:r>
            <a:endParaRPr/>
          </a:p>
        </p:txBody>
      </p:sp>
      <p:pic>
        <p:nvPicPr>
          <p:cNvPr id="109" name="Google Shape;109;p21"/>
          <p:cNvPicPr preferRelativeResize="0"/>
          <p:nvPr/>
        </p:nvPicPr>
        <p:blipFill>
          <a:blip r:embed="rId4">
            <a:alphaModFix/>
          </a:blip>
          <a:stretch>
            <a:fillRect/>
          </a:stretch>
        </p:blipFill>
        <p:spPr>
          <a:xfrm>
            <a:off x="1705075" y="883475"/>
            <a:ext cx="5733841" cy="3730876"/>
          </a:xfrm>
          <a:prstGeom prst="rect">
            <a:avLst/>
          </a:prstGeom>
          <a:noFill/>
          <a:ln>
            <a:noFill/>
          </a:ln>
          <a:effectLst>
            <a:outerShdw blurRad="57150" rotWithShape="0" algn="bl" dir="5400000" dist="19050">
              <a:srgbClr val="000000">
                <a:alpha val="50000"/>
              </a:srgbClr>
            </a:outerShdw>
          </a:effectLst>
        </p:spPr>
      </p:pic>
      <p:sp>
        <p:nvSpPr>
          <p:cNvPr id="110" name="Google Shape;110;p21"/>
          <p:cNvSpPr/>
          <p:nvPr/>
        </p:nvSpPr>
        <p:spPr>
          <a:xfrm>
            <a:off x="440675" y="3961725"/>
            <a:ext cx="1172400" cy="5727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1583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ICPSR study home page after DOIs</a:t>
            </a:r>
            <a:endParaRPr/>
          </a:p>
          <a:p>
            <a:pPr indent="0" lvl="0" marL="0" rtl="0" algn="l">
              <a:spcBef>
                <a:spcPts val="0"/>
              </a:spcBef>
              <a:spcAft>
                <a:spcPts val="0"/>
              </a:spcAft>
              <a:buNone/>
            </a:pPr>
            <a:r>
              <a:t/>
            </a:r>
            <a:endParaRPr/>
          </a:p>
        </p:txBody>
      </p:sp>
      <p:sp>
        <p:nvSpPr>
          <p:cNvPr id="116" name="Google Shape;116;p22"/>
          <p:cNvSpPr txBox="1"/>
          <p:nvPr/>
        </p:nvSpPr>
        <p:spPr>
          <a:xfrm>
            <a:off x="2590656" y="4743300"/>
            <a:ext cx="412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3"/>
              </a:rPr>
              <a:t>https://www.icpsr.umich.edu/web/ICPSR/studies/3</a:t>
            </a:r>
            <a:r>
              <a:rPr lang="en"/>
              <a:t> </a:t>
            </a:r>
            <a:endParaRPr/>
          </a:p>
        </p:txBody>
      </p:sp>
      <p:pic>
        <p:nvPicPr>
          <p:cNvPr id="117" name="Google Shape;117;p22"/>
          <p:cNvPicPr preferRelativeResize="0"/>
          <p:nvPr/>
        </p:nvPicPr>
        <p:blipFill>
          <a:blip r:embed="rId4">
            <a:alphaModFix/>
          </a:blip>
          <a:stretch>
            <a:fillRect/>
          </a:stretch>
        </p:blipFill>
        <p:spPr>
          <a:xfrm>
            <a:off x="2934288" y="871750"/>
            <a:ext cx="3436234" cy="3730874"/>
          </a:xfrm>
          <a:prstGeom prst="rect">
            <a:avLst/>
          </a:prstGeom>
          <a:noFill/>
          <a:ln>
            <a:noFill/>
          </a:ln>
          <a:effectLst>
            <a:outerShdw blurRad="57150" rotWithShape="0" algn="bl" dir="5400000" dist="19050">
              <a:srgbClr val="000000">
                <a:alpha val="50000"/>
              </a:srgbClr>
            </a:outerShdw>
          </a:effectLst>
        </p:spPr>
      </p:pic>
      <p:sp>
        <p:nvSpPr>
          <p:cNvPr id="118" name="Google Shape;118;p22"/>
          <p:cNvSpPr/>
          <p:nvPr/>
        </p:nvSpPr>
        <p:spPr>
          <a:xfrm>
            <a:off x="1693500" y="1531625"/>
            <a:ext cx="1172400" cy="5727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2"/>
          <p:cNvSpPr/>
          <p:nvPr/>
        </p:nvSpPr>
        <p:spPr>
          <a:xfrm>
            <a:off x="1719975" y="3937850"/>
            <a:ext cx="1172400" cy="5727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ph type="title"/>
          </p:nvPr>
        </p:nvSpPr>
        <p:spPr>
          <a:xfrm>
            <a:off x="311700" y="1583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openICPSR project home page</a:t>
            </a:r>
            <a:endParaRPr/>
          </a:p>
        </p:txBody>
      </p:sp>
      <p:sp>
        <p:nvSpPr>
          <p:cNvPr id="125" name="Google Shape;125;p23"/>
          <p:cNvSpPr txBox="1"/>
          <p:nvPr/>
        </p:nvSpPr>
        <p:spPr>
          <a:xfrm>
            <a:off x="3381600" y="4759675"/>
            <a:ext cx="2380800" cy="34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u="sng">
                <a:solidFill>
                  <a:schemeClr val="hlink"/>
                </a:solidFill>
                <a:highlight>
                  <a:srgbClr val="F5F5F5"/>
                </a:highlight>
                <a:hlinkClick r:id="rId3"/>
              </a:rPr>
              <a:t>https://doi.org/10.3886/E169821V1</a:t>
            </a:r>
            <a:r>
              <a:rPr lang="en" sz="1050">
                <a:solidFill>
                  <a:srgbClr val="333333"/>
                </a:solidFill>
                <a:highlight>
                  <a:srgbClr val="F5F5F5"/>
                </a:highlight>
              </a:rPr>
              <a:t> </a:t>
            </a:r>
            <a:endParaRPr/>
          </a:p>
        </p:txBody>
      </p:sp>
      <p:pic>
        <p:nvPicPr>
          <p:cNvPr id="126" name="Google Shape;126;p23"/>
          <p:cNvPicPr preferRelativeResize="0"/>
          <p:nvPr/>
        </p:nvPicPr>
        <p:blipFill>
          <a:blip r:embed="rId4">
            <a:alphaModFix/>
          </a:blip>
          <a:stretch>
            <a:fillRect/>
          </a:stretch>
        </p:blipFill>
        <p:spPr>
          <a:xfrm>
            <a:off x="1584563" y="883475"/>
            <a:ext cx="5974880" cy="3723800"/>
          </a:xfrm>
          <a:prstGeom prst="rect">
            <a:avLst/>
          </a:prstGeom>
          <a:noFill/>
          <a:ln>
            <a:noFill/>
          </a:ln>
          <a:effectLst>
            <a:outerShdw blurRad="57150" rotWithShape="0" algn="bl" dir="5400000" dist="19050">
              <a:srgbClr val="000000">
                <a:alpha val="50000"/>
              </a:srgbClr>
            </a:outerShdw>
          </a:effectLst>
        </p:spPr>
      </p:pic>
      <p:sp>
        <p:nvSpPr>
          <p:cNvPr id="127" name="Google Shape;127;p23"/>
          <p:cNvSpPr/>
          <p:nvPr/>
        </p:nvSpPr>
        <p:spPr>
          <a:xfrm>
            <a:off x="412175" y="3962500"/>
            <a:ext cx="1172400" cy="5727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4"/>
          <p:cNvSpPr txBox="1"/>
          <p:nvPr>
            <p:ph type="title"/>
          </p:nvPr>
        </p:nvSpPr>
        <p:spPr>
          <a:xfrm>
            <a:off x="311700" y="1583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Including on-demand citations (pre-request)</a:t>
            </a:r>
            <a:endParaRPr/>
          </a:p>
        </p:txBody>
      </p:sp>
      <p:sp>
        <p:nvSpPr>
          <p:cNvPr id="133" name="Google Shape;133;p24"/>
          <p:cNvSpPr txBox="1"/>
          <p:nvPr/>
        </p:nvSpPr>
        <p:spPr>
          <a:xfrm>
            <a:off x="591450" y="4759675"/>
            <a:ext cx="7961100" cy="34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u="sng">
                <a:solidFill>
                  <a:schemeClr val="hlink"/>
                </a:solidFill>
                <a:highlight>
                  <a:srgbClr val="F5F5F5"/>
                </a:highlight>
                <a:hlinkClick r:id="rId3"/>
              </a:rPr>
              <a:t>https://www.openicpsr.org/openicpsr/project/169821/version/V1/view?path=/openicpsr/169821/fcr:versions/V1/DataCR.dta&amp;type=file</a:t>
            </a:r>
            <a:r>
              <a:rPr lang="en" sz="1050">
                <a:highlight>
                  <a:srgbClr val="F5F5F5"/>
                </a:highlight>
              </a:rPr>
              <a:t> </a:t>
            </a:r>
            <a:endParaRPr/>
          </a:p>
        </p:txBody>
      </p:sp>
      <p:pic>
        <p:nvPicPr>
          <p:cNvPr id="134" name="Google Shape;134;p24"/>
          <p:cNvPicPr preferRelativeResize="0"/>
          <p:nvPr/>
        </p:nvPicPr>
        <p:blipFill>
          <a:blip r:embed="rId4">
            <a:alphaModFix/>
          </a:blip>
          <a:stretch>
            <a:fillRect/>
          </a:stretch>
        </p:blipFill>
        <p:spPr>
          <a:xfrm>
            <a:off x="1767100" y="883475"/>
            <a:ext cx="5609810" cy="3723800"/>
          </a:xfrm>
          <a:prstGeom prst="rect">
            <a:avLst/>
          </a:prstGeom>
          <a:noFill/>
          <a:ln>
            <a:noFill/>
          </a:ln>
          <a:effectLst>
            <a:outerShdw blurRad="57150" rotWithShape="0" algn="bl" dir="5400000" dist="19050">
              <a:srgbClr val="000000">
                <a:alpha val="50000"/>
              </a:srgbClr>
            </a:outerShdw>
          </a:effectLst>
        </p:spPr>
      </p:pic>
      <p:sp>
        <p:nvSpPr>
          <p:cNvPr id="135" name="Google Shape;135;p24"/>
          <p:cNvSpPr/>
          <p:nvPr/>
        </p:nvSpPr>
        <p:spPr>
          <a:xfrm>
            <a:off x="548200" y="2322025"/>
            <a:ext cx="1172400" cy="5727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5"/>
          <p:cNvSpPr txBox="1"/>
          <p:nvPr>
            <p:ph type="title"/>
          </p:nvPr>
        </p:nvSpPr>
        <p:spPr>
          <a:xfrm>
            <a:off x="311700" y="1583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Including on-demand citations (post-request)</a:t>
            </a:r>
            <a:endParaRPr/>
          </a:p>
          <a:p>
            <a:pPr indent="0" lvl="0" marL="0" rtl="0" algn="l">
              <a:spcBef>
                <a:spcPts val="0"/>
              </a:spcBef>
              <a:spcAft>
                <a:spcPts val="0"/>
              </a:spcAft>
              <a:buNone/>
            </a:pPr>
            <a:r>
              <a:t/>
            </a:r>
            <a:endParaRPr/>
          </a:p>
        </p:txBody>
      </p:sp>
      <p:sp>
        <p:nvSpPr>
          <p:cNvPr id="141" name="Google Shape;141;p25"/>
          <p:cNvSpPr txBox="1"/>
          <p:nvPr/>
        </p:nvSpPr>
        <p:spPr>
          <a:xfrm>
            <a:off x="3188700" y="4797300"/>
            <a:ext cx="2766600" cy="34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u="sng">
                <a:solidFill>
                  <a:schemeClr val="hlink"/>
                </a:solidFill>
                <a:highlight>
                  <a:srgbClr val="F5F5F5"/>
                </a:highlight>
                <a:hlinkClick r:id="rId3"/>
              </a:rPr>
              <a:t>https://doi.org/10.3886/E169821V1-117420</a:t>
            </a:r>
            <a:r>
              <a:rPr lang="en" sz="1050">
                <a:solidFill>
                  <a:srgbClr val="333333"/>
                </a:solidFill>
                <a:highlight>
                  <a:srgbClr val="F5F5F5"/>
                </a:highlight>
              </a:rPr>
              <a:t> </a:t>
            </a:r>
            <a:endParaRPr/>
          </a:p>
        </p:txBody>
      </p:sp>
      <p:pic>
        <p:nvPicPr>
          <p:cNvPr id="142" name="Google Shape;142;p25"/>
          <p:cNvPicPr preferRelativeResize="0"/>
          <p:nvPr/>
        </p:nvPicPr>
        <p:blipFill>
          <a:blip r:embed="rId4">
            <a:alphaModFix/>
          </a:blip>
          <a:stretch>
            <a:fillRect/>
          </a:stretch>
        </p:blipFill>
        <p:spPr>
          <a:xfrm>
            <a:off x="1700288" y="883475"/>
            <a:ext cx="5743427" cy="3761425"/>
          </a:xfrm>
          <a:prstGeom prst="rect">
            <a:avLst/>
          </a:prstGeom>
          <a:noFill/>
          <a:ln>
            <a:noFill/>
          </a:ln>
        </p:spPr>
      </p:pic>
      <p:sp>
        <p:nvSpPr>
          <p:cNvPr id="143" name="Google Shape;143;p25"/>
          <p:cNvSpPr/>
          <p:nvPr/>
        </p:nvSpPr>
        <p:spPr>
          <a:xfrm>
            <a:off x="527900" y="2477838"/>
            <a:ext cx="1172400" cy="5727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6"/>
          <p:cNvSpPr txBox="1"/>
          <p:nvPr>
            <p:ph type="title"/>
          </p:nvPr>
        </p:nvSpPr>
        <p:spPr>
          <a:xfrm>
            <a:off x="311700" y="2326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DOI Contractual Obligations</a:t>
            </a:r>
            <a:endParaRPr/>
          </a:p>
        </p:txBody>
      </p:sp>
      <p:sp>
        <p:nvSpPr>
          <p:cNvPr id="149" name="Google Shape;149;p26"/>
          <p:cNvSpPr txBox="1"/>
          <p:nvPr>
            <p:ph idx="1" type="body"/>
          </p:nvPr>
        </p:nvSpPr>
        <p:spPr>
          <a:xfrm>
            <a:off x="311700" y="1236175"/>
            <a:ext cx="8520600" cy="34164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Clr>
                <a:schemeClr val="dk1"/>
              </a:buClr>
              <a:buSzPts val="1900"/>
              <a:buChar char="●"/>
            </a:pPr>
            <a:r>
              <a:rPr lang="en" sz="1900">
                <a:solidFill>
                  <a:schemeClr val="dk1"/>
                </a:solidFill>
              </a:rPr>
              <a:t>You are required to maintain a "tombstone" page for objects that are no longer available.  </a:t>
            </a:r>
            <a:endParaRPr sz="1900">
              <a:solidFill>
                <a:schemeClr val="dk1"/>
              </a:solidFill>
            </a:endParaRPr>
          </a:p>
          <a:p>
            <a:pPr indent="0" lvl="0" marL="457200" rtl="0" algn="l">
              <a:spcBef>
                <a:spcPts val="0"/>
              </a:spcBef>
              <a:spcAft>
                <a:spcPts val="0"/>
              </a:spcAft>
              <a:buNone/>
            </a:pPr>
            <a:r>
              <a:t/>
            </a:r>
            <a:endParaRPr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Save for rare cases, you will not be allowed to delete DOIs. </a:t>
            </a:r>
            <a:endParaRPr sz="1900">
              <a:solidFill>
                <a:schemeClr val="dk1"/>
              </a:solidFill>
            </a:endParaRPr>
          </a:p>
          <a:p>
            <a:pPr indent="0" lvl="0" marL="457200" rtl="0" algn="l">
              <a:spcBef>
                <a:spcPts val="0"/>
              </a:spcBef>
              <a:spcAft>
                <a:spcPts val="0"/>
              </a:spcAft>
              <a:buNone/>
            </a:pPr>
            <a:r>
              <a:t/>
            </a:r>
            <a:endParaRPr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You are required to fix broken links with X business days. </a:t>
            </a:r>
            <a:endParaRPr sz="1900">
              <a:solidFill>
                <a:schemeClr val="dk1"/>
              </a:solidFill>
            </a:endParaRPr>
          </a:p>
          <a:p>
            <a:pPr indent="0" lvl="0" marL="457200" rtl="0" algn="l">
              <a:spcBef>
                <a:spcPts val="0"/>
              </a:spcBef>
              <a:spcAft>
                <a:spcPts val="0"/>
              </a:spcAft>
              <a:buNone/>
            </a:pPr>
            <a:r>
              <a:t/>
            </a:r>
            <a:endParaRPr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You are required to keep your metadata reasonably up-to-date. </a:t>
            </a:r>
            <a:endParaRPr sz="2600"/>
          </a:p>
        </p:txBody>
      </p:sp>
      <p:sp>
        <p:nvSpPr>
          <p:cNvPr id="150" name="Google Shape;150;p26"/>
          <p:cNvSpPr txBox="1"/>
          <p:nvPr/>
        </p:nvSpPr>
        <p:spPr>
          <a:xfrm>
            <a:off x="3720250" y="4599625"/>
            <a:ext cx="522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Source: “Implementing DOIs at ICPSR” by Matthew Richardson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Process of Registering DOIs</a:t>
            </a:r>
            <a:endParaRPr/>
          </a:p>
        </p:txBody>
      </p:sp>
      <p:pic>
        <p:nvPicPr>
          <p:cNvPr id="156" name="Google Shape;156;p27"/>
          <p:cNvPicPr preferRelativeResize="0"/>
          <p:nvPr/>
        </p:nvPicPr>
        <p:blipFill>
          <a:blip r:embed="rId3">
            <a:alphaModFix/>
          </a:blip>
          <a:stretch>
            <a:fillRect/>
          </a:stretch>
        </p:blipFill>
        <p:spPr>
          <a:xfrm>
            <a:off x="572950" y="1017725"/>
            <a:ext cx="7998091" cy="38209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DOI Admin Tool</a:t>
            </a:r>
            <a:endParaRPr/>
          </a:p>
        </p:txBody>
      </p:sp>
      <p:pic>
        <p:nvPicPr>
          <p:cNvPr id="162" name="Google Shape;162;p28"/>
          <p:cNvPicPr preferRelativeResize="0"/>
          <p:nvPr/>
        </p:nvPicPr>
        <p:blipFill>
          <a:blip r:embed="rId3">
            <a:alphaModFix/>
          </a:blip>
          <a:stretch>
            <a:fillRect/>
          </a:stretch>
        </p:blipFill>
        <p:spPr>
          <a:xfrm>
            <a:off x="417500" y="1485726"/>
            <a:ext cx="5843501" cy="2738825"/>
          </a:xfrm>
          <a:prstGeom prst="rect">
            <a:avLst/>
          </a:prstGeom>
          <a:noFill/>
          <a:ln>
            <a:noFill/>
          </a:ln>
        </p:spPr>
      </p:pic>
      <p:pic>
        <p:nvPicPr>
          <p:cNvPr id="163" name="Google Shape;163;p28"/>
          <p:cNvPicPr preferRelativeResize="0"/>
          <p:nvPr/>
        </p:nvPicPr>
        <p:blipFill>
          <a:blip r:embed="rId4">
            <a:alphaModFix/>
          </a:blip>
          <a:stretch>
            <a:fillRect/>
          </a:stretch>
        </p:blipFill>
        <p:spPr>
          <a:xfrm>
            <a:off x="3959573" y="324200"/>
            <a:ext cx="4872724" cy="3948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XML</a:t>
            </a:r>
            <a:endParaRPr/>
          </a:p>
        </p:txBody>
      </p:sp>
      <p:pic>
        <p:nvPicPr>
          <p:cNvPr id="169" name="Google Shape;169;p29"/>
          <p:cNvPicPr preferRelativeResize="0"/>
          <p:nvPr/>
        </p:nvPicPr>
        <p:blipFill>
          <a:blip r:embed="rId3">
            <a:alphaModFix/>
          </a:blip>
          <a:stretch>
            <a:fillRect/>
          </a:stretch>
        </p:blipFill>
        <p:spPr>
          <a:xfrm>
            <a:off x="1449025" y="303250"/>
            <a:ext cx="7209901" cy="466992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Uses of the Admin Tool</a:t>
            </a:r>
            <a:endParaRPr/>
          </a:p>
        </p:txBody>
      </p:sp>
      <p:sp>
        <p:nvSpPr>
          <p:cNvPr id="175" name="Google Shape;175;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SzPts val="2500"/>
              <a:buChar char="●"/>
            </a:pPr>
            <a:r>
              <a:rPr lang="en" sz="2500"/>
              <a:t>Checking on DOI Registration Errors</a:t>
            </a:r>
            <a:endParaRPr sz="2500"/>
          </a:p>
          <a:p>
            <a:pPr indent="-387350" lvl="0" marL="457200" rtl="0" algn="l">
              <a:spcBef>
                <a:spcPts val="0"/>
              </a:spcBef>
              <a:spcAft>
                <a:spcPts val="0"/>
              </a:spcAft>
              <a:buSzPts val="2500"/>
              <a:buChar char="●"/>
            </a:pPr>
            <a:r>
              <a:rPr lang="en" sz="2500"/>
              <a:t>Fixing Errors in DOI XML</a:t>
            </a:r>
            <a:endParaRPr sz="2500"/>
          </a:p>
          <a:p>
            <a:pPr indent="-387350" lvl="0" marL="457200" rtl="0" algn="l">
              <a:spcBef>
                <a:spcPts val="0"/>
              </a:spcBef>
              <a:spcAft>
                <a:spcPts val="0"/>
              </a:spcAft>
              <a:buSzPts val="2500"/>
              <a:buChar char="●"/>
            </a:pPr>
            <a:r>
              <a:rPr lang="en" sz="2500"/>
              <a:t>Fixing Citations</a:t>
            </a:r>
            <a:endParaRPr sz="2500"/>
          </a:p>
          <a:p>
            <a:pPr indent="-387350" lvl="0" marL="457200" rtl="0" algn="l">
              <a:spcBef>
                <a:spcPts val="0"/>
              </a:spcBef>
              <a:spcAft>
                <a:spcPts val="0"/>
              </a:spcAft>
              <a:buSzPts val="2500"/>
              <a:buChar char="●"/>
            </a:pPr>
            <a:r>
              <a:rPr lang="en" sz="2500"/>
              <a:t>Mass-updating URLs by archive as necessary</a:t>
            </a:r>
            <a:endParaRPr sz="2500"/>
          </a:p>
          <a:p>
            <a:pPr indent="-387350" lvl="0" marL="457200" rtl="0" algn="l">
              <a:spcBef>
                <a:spcPts val="0"/>
              </a:spcBef>
              <a:spcAft>
                <a:spcPts val="0"/>
              </a:spcAft>
              <a:buSzPts val="2500"/>
              <a:buChar char="●"/>
            </a:pPr>
            <a:r>
              <a:rPr lang="en" sz="2500"/>
              <a:t>Adding new custom DOIs</a:t>
            </a:r>
            <a:endParaRPr sz="25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Updating and </a:t>
            </a:r>
            <a:r>
              <a:rPr lang="en"/>
              <a:t>Administering</a:t>
            </a:r>
            <a:r>
              <a:rPr lang="en"/>
              <a:t> DOIs</a:t>
            </a:r>
            <a:endParaRPr/>
          </a:p>
        </p:txBody>
      </p:sp>
      <p:pic>
        <p:nvPicPr>
          <p:cNvPr id="181" name="Google Shape;181;p31"/>
          <p:cNvPicPr preferRelativeResize="0"/>
          <p:nvPr/>
        </p:nvPicPr>
        <p:blipFill>
          <a:blip r:embed="rId3">
            <a:alphaModFix/>
          </a:blip>
          <a:stretch>
            <a:fillRect/>
          </a:stretch>
        </p:blipFill>
        <p:spPr>
          <a:xfrm>
            <a:off x="152400" y="1017725"/>
            <a:ext cx="8839200" cy="1813560"/>
          </a:xfrm>
          <a:prstGeom prst="rect">
            <a:avLst/>
          </a:prstGeom>
          <a:noFill/>
          <a:ln>
            <a:noFill/>
          </a:ln>
        </p:spPr>
      </p:pic>
      <p:pic>
        <p:nvPicPr>
          <p:cNvPr id="182" name="Google Shape;182;p31"/>
          <p:cNvPicPr preferRelativeResize="0"/>
          <p:nvPr/>
        </p:nvPicPr>
        <p:blipFill>
          <a:blip r:embed="rId4">
            <a:alphaModFix/>
          </a:blip>
          <a:stretch>
            <a:fillRect/>
          </a:stretch>
        </p:blipFill>
        <p:spPr>
          <a:xfrm>
            <a:off x="311700" y="1665118"/>
            <a:ext cx="5829627" cy="33579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2"/>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ICPSR’s Relationship to </a:t>
            </a:r>
            <a:r>
              <a:rPr lang="en"/>
              <a:t>DataCite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Transition to DataCite - first via da|ra</a:t>
            </a:r>
            <a:endParaRPr/>
          </a:p>
        </p:txBody>
      </p:sp>
      <p:sp>
        <p:nvSpPr>
          <p:cNvPr id="193" name="Google Shape;193;p33"/>
          <p:cNvSpPr txBox="1"/>
          <p:nvPr>
            <p:ph idx="1" type="body"/>
          </p:nvPr>
        </p:nvSpPr>
        <p:spPr>
          <a:xfrm>
            <a:off x="311700" y="2739475"/>
            <a:ext cx="8520600" cy="20589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2013 - ICPSR switched DOI registration agencies from Crossref to DataCite since DataCite was focused on data citation.  At the time, DataCite did not provide DOI registration services to other organizations.  Instead, they encouraged national libraries to act as allocating agencies on behalf of other like-minded organizations.  ICPSR selected da|ra as our allocating agency given da|ra’s aligned social science metadata and mission.</a:t>
            </a:r>
            <a:endParaRPr/>
          </a:p>
          <a:p>
            <a:pPr indent="0" lvl="0" marL="0" rtl="0" algn="l">
              <a:spcBef>
                <a:spcPts val="1200"/>
              </a:spcBef>
              <a:spcAft>
                <a:spcPts val="1200"/>
              </a:spcAft>
              <a:buNone/>
            </a:pPr>
            <a:r>
              <a:t/>
            </a:r>
            <a:endParaRPr/>
          </a:p>
        </p:txBody>
      </p:sp>
      <p:pic>
        <p:nvPicPr>
          <p:cNvPr id="194" name="Google Shape;194;p33"/>
          <p:cNvPicPr preferRelativeResize="0"/>
          <p:nvPr/>
        </p:nvPicPr>
        <p:blipFill>
          <a:blip r:embed="rId3">
            <a:alphaModFix/>
          </a:blip>
          <a:stretch>
            <a:fillRect/>
          </a:stretch>
        </p:blipFill>
        <p:spPr>
          <a:xfrm>
            <a:off x="2538413" y="1281150"/>
            <a:ext cx="4067175" cy="1123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Transition to DataCite - switch to Direct Member</a:t>
            </a:r>
            <a:endParaRPr/>
          </a:p>
          <a:p>
            <a:pPr indent="0" lvl="0" marL="0" rtl="0" algn="l">
              <a:spcBef>
                <a:spcPts val="0"/>
              </a:spcBef>
              <a:spcAft>
                <a:spcPts val="0"/>
              </a:spcAft>
              <a:buNone/>
            </a:pPr>
            <a:r>
              <a:t/>
            </a:r>
            <a:endParaRPr/>
          </a:p>
        </p:txBody>
      </p:sp>
      <p:sp>
        <p:nvSpPr>
          <p:cNvPr id="200" name="Google Shape;200;p34"/>
          <p:cNvSpPr txBox="1"/>
          <p:nvPr>
            <p:ph idx="1" type="body"/>
          </p:nvPr>
        </p:nvSpPr>
        <p:spPr>
          <a:xfrm>
            <a:off x="311700" y="3086100"/>
            <a:ext cx="8520600" cy="1712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2021 - DataCite changed its membership and fee model, which made it possible to register DOIs directly through DataCite rather than using an allocating agency like da|ra.  </a:t>
            </a:r>
            <a:r>
              <a:rPr lang="en"/>
              <a:t>ICPSR decided to switch DOI registration so it is directly from DataCite.</a:t>
            </a:r>
            <a:endParaRPr/>
          </a:p>
        </p:txBody>
      </p:sp>
      <p:pic>
        <p:nvPicPr>
          <p:cNvPr id="201" name="Google Shape;201;p34"/>
          <p:cNvPicPr preferRelativeResize="0"/>
          <p:nvPr/>
        </p:nvPicPr>
        <p:blipFill>
          <a:blip r:embed="rId3">
            <a:alphaModFix/>
          </a:blip>
          <a:stretch>
            <a:fillRect/>
          </a:stretch>
        </p:blipFill>
        <p:spPr>
          <a:xfrm>
            <a:off x="5053200" y="1352550"/>
            <a:ext cx="3733800" cy="1219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Transition to DataCite - benefits of Direct Membership</a:t>
            </a:r>
            <a:endParaRPr/>
          </a:p>
          <a:p>
            <a:pPr indent="0" lvl="0" marL="0" rtl="0" algn="l">
              <a:spcBef>
                <a:spcPts val="0"/>
              </a:spcBef>
              <a:spcAft>
                <a:spcPts val="0"/>
              </a:spcAft>
              <a:buNone/>
            </a:pPr>
            <a:r>
              <a:t/>
            </a:r>
            <a:endParaRPr/>
          </a:p>
        </p:txBody>
      </p:sp>
      <p:sp>
        <p:nvSpPr>
          <p:cNvPr id="207" name="Google Shape;207;p35"/>
          <p:cNvSpPr txBox="1"/>
          <p:nvPr>
            <p:ph idx="1" type="body"/>
          </p:nvPr>
        </p:nvSpPr>
        <p:spPr>
          <a:xfrm>
            <a:off x="311700" y="1229975"/>
            <a:ext cx="8520600" cy="3568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ICPSR strongly appreciated the DOI registration service da|ra provided, but the switch to Direct Membership in DataCite offered several advantages, including:</a:t>
            </a:r>
            <a:endParaRPr/>
          </a:p>
          <a:p>
            <a:pPr indent="-342900" lvl="0" marL="457200" rtl="0" algn="l">
              <a:spcBef>
                <a:spcPts val="1200"/>
              </a:spcBef>
              <a:spcAft>
                <a:spcPts val="0"/>
              </a:spcAft>
              <a:buSzPts val="1800"/>
              <a:buChar char="●"/>
            </a:pPr>
            <a:r>
              <a:rPr lang="en"/>
              <a:t>Use of the latest version of the DataCite schema </a:t>
            </a:r>
            <a:endParaRPr/>
          </a:p>
          <a:p>
            <a:pPr indent="-342900" lvl="0" marL="457200" rtl="0" algn="l">
              <a:spcBef>
                <a:spcPts val="0"/>
              </a:spcBef>
              <a:spcAft>
                <a:spcPts val="0"/>
              </a:spcAft>
              <a:buSzPts val="1800"/>
              <a:buChar char="●"/>
            </a:pPr>
            <a:r>
              <a:rPr lang="en"/>
              <a:t>Preventing irregularities of our metadata in service providers’ displays</a:t>
            </a:r>
            <a:endParaRPr/>
          </a:p>
          <a:p>
            <a:pPr indent="-342900" lvl="0" marL="457200" rtl="0" algn="l">
              <a:spcBef>
                <a:spcPts val="0"/>
              </a:spcBef>
              <a:spcAft>
                <a:spcPts val="0"/>
              </a:spcAft>
              <a:buSzPts val="1800"/>
              <a:buChar char="●"/>
            </a:pPr>
            <a:r>
              <a:rPr lang="en"/>
              <a:t>Direct access to DataCite governance and product direction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The </a:t>
            </a:r>
            <a:r>
              <a:rPr lang="en"/>
              <a:t>DataCite</a:t>
            </a:r>
            <a:r>
              <a:rPr lang="en"/>
              <a:t> Metadata Schema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a metadata schema?</a:t>
            </a:r>
            <a:endParaRPr/>
          </a:p>
        </p:txBody>
      </p:sp>
      <p:sp>
        <p:nvSpPr>
          <p:cNvPr id="218" name="Google Shape;218;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00">
                <a:solidFill>
                  <a:srgbClr val="333333"/>
                </a:solidFill>
                <a:highlight>
                  <a:srgbClr val="FFFFFF"/>
                </a:highlight>
              </a:rPr>
              <a:t>“A metadata schema (or metadata standard) establishes and defines data elements and the rules for using those elements to describe a resource.” (</a:t>
            </a:r>
            <a:r>
              <a:rPr lang="en" sz="1700" u="sng">
                <a:solidFill>
                  <a:schemeClr val="hlink"/>
                </a:solidFill>
                <a:highlight>
                  <a:srgbClr val="FFFFFF"/>
                </a:highlight>
                <a:hlinkClick r:id="rId3"/>
              </a:rPr>
              <a:t>Atla</a:t>
            </a:r>
            <a:r>
              <a:rPr lang="en" sz="1700">
                <a:solidFill>
                  <a:srgbClr val="333333"/>
                </a:solidFill>
                <a:highlight>
                  <a:srgbClr val="FFFFFF"/>
                </a:highlight>
              </a:rPr>
              <a:t>)</a:t>
            </a:r>
            <a:endParaRPr sz="1700">
              <a:solidFill>
                <a:srgbClr val="333333"/>
              </a:solidFill>
              <a:highlight>
                <a:srgbClr val="FFFFFF"/>
              </a:highlight>
            </a:endParaRPr>
          </a:p>
          <a:p>
            <a:pPr indent="0" lvl="0" marL="0" rtl="0" algn="l">
              <a:spcBef>
                <a:spcPts val="800"/>
              </a:spcBef>
              <a:spcAft>
                <a:spcPts val="0"/>
              </a:spcAft>
              <a:buNone/>
            </a:pPr>
            <a:r>
              <a:t/>
            </a:r>
            <a:endParaRPr sz="1700">
              <a:solidFill>
                <a:srgbClr val="333333"/>
              </a:solidFill>
              <a:highlight>
                <a:srgbClr val="FFFFFF"/>
              </a:highlight>
            </a:endParaRPr>
          </a:p>
          <a:p>
            <a:pPr indent="0" lvl="0" marL="0" rtl="0" algn="l">
              <a:spcBef>
                <a:spcPts val="800"/>
              </a:spcBef>
              <a:spcAft>
                <a:spcPts val="800"/>
              </a:spcAft>
              <a:buNone/>
            </a:pPr>
            <a:r>
              <a:rPr lang="en" sz="1700">
                <a:solidFill>
                  <a:srgbClr val="333333"/>
                </a:solidFill>
                <a:highlight>
                  <a:srgbClr val="FFFFFF"/>
                </a:highlight>
              </a:rPr>
              <a:t>Provides a common language that is primarily computer readable but also allows humans to communicate about how and why they are representing within the schema.</a:t>
            </a:r>
            <a:endParaRPr sz="1700">
              <a:solidFill>
                <a:srgbClr val="333333"/>
              </a:solidFill>
              <a:highlight>
                <a:srgbClr val="FFFFFF"/>
              </a:high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a:t>
            </a:r>
            <a:r>
              <a:rPr lang="en"/>
              <a:t>DataCite</a:t>
            </a:r>
            <a:r>
              <a:rPr lang="en"/>
              <a:t> Metadata Schema</a:t>
            </a:r>
            <a:endParaRPr/>
          </a:p>
        </p:txBody>
      </p:sp>
      <p:sp>
        <p:nvSpPr>
          <p:cNvPr id="224" name="Google Shape;224;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a:t>
            </a:r>
            <a:r>
              <a:rPr lang="en"/>
              <a:t>t is… intended to be generic to the broadest range of research datasets, rather than customized to the needs of any particular discipline.</a:t>
            </a:r>
            <a:r>
              <a:rPr lang="en"/>
              <a:t>”</a:t>
            </a:r>
            <a:endParaRPr/>
          </a:p>
          <a:p>
            <a:pPr indent="-342900" lvl="0" marL="457200" rtl="0" algn="l">
              <a:spcBef>
                <a:spcPts val="0"/>
              </a:spcBef>
              <a:spcAft>
                <a:spcPts val="0"/>
              </a:spcAft>
              <a:buSzPts val="1800"/>
              <a:buChar char="●"/>
            </a:pPr>
            <a:r>
              <a:rPr lang="en"/>
              <a:t>The </a:t>
            </a:r>
            <a:r>
              <a:rPr lang="en"/>
              <a:t>DataCite</a:t>
            </a:r>
            <a:r>
              <a:rPr lang="en"/>
              <a:t> Metadata Schema provides the elements to describe a wide array of research products that one may produce a DOI for. </a:t>
            </a:r>
            <a:endParaRPr/>
          </a:p>
        </p:txBody>
      </p:sp>
      <p:pic>
        <p:nvPicPr>
          <p:cNvPr id="225" name="Google Shape;225;p38"/>
          <p:cNvPicPr preferRelativeResize="0"/>
          <p:nvPr/>
        </p:nvPicPr>
        <p:blipFill>
          <a:blip r:embed="rId3">
            <a:alphaModFix/>
          </a:blip>
          <a:stretch>
            <a:fillRect/>
          </a:stretch>
        </p:blipFill>
        <p:spPr>
          <a:xfrm>
            <a:off x="1974700" y="2477250"/>
            <a:ext cx="4788300" cy="25605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39"/>
          <p:cNvPicPr preferRelativeResize="0"/>
          <p:nvPr/>
        </p:nvPicPr>
        <p:blipFill>
          <a:blip r:embed="rId3">
            <a:alphaModFix/>
          </a:blip>
          <a:stretch>
            <a:fillRect/>
          </a:stretch>
        </p:blipFill>
        <p:spPr>
          <a:xfrm>
            <a:off x="152400" y="65700"/>
            <a:ext cx="5000500" cy="3296500"/>
          </a:xfrm>
          <a:prstGeom prst="rect">
            <a:avLst/>
          </a:prstGeom>
          <a:noFill/>
          <a:ln>
            <a:noFill/>
          </a:ln>
        </p:spPr>
      </p:pic>
      <p:pic>
        <p:nvPicPr>
          <p:cNvPr id="231" name="Google Shape;231;p39"/>
          <p:cNvPicPr preferRelativeResize="0"/>
          <p:nvPr/>
        </p:nvPicPr>
        <p:blipFill>
          <a:blip r:embed="rId4">
            <a:alphaModFix/>
          </a:blip>
          <a:stretch>
            <a:fillRect/>
          </a:stretch>
        </p:blipFill>
        <p:spPr>
          <a:xfrm>
            <a:off x="5286025" y="65700"/>
            <a:ext cx="3686301" cy="393973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40"/>
          <p:cNvPicPr preferRelativeResize="0"/>
          <p:nvPr/>
        </p:nvPicPr>
        <p:blipFill>
          <a:blip r:embed="rId3">
            <a:alphaModFix/>
          </a:blip>
          <a:stretch>
            <a:fillRect/>
          </a:stretch>
        </p:blipFill>
        <p:spPr>
          <a:xfrm>
            <a:off x="152400" y="634000"/>
            <a:ext cx="8839200" cy="3231736"/>
          </a:xfrm>
          <a:prstGeom prst="rect">
            <a:avLst/>
          </a:prstGeom>
          <a:noFill/>
          <a:ln>
            <a:noFill/>
          </a:ln>
        </p:spPr>
      </p:pic>
      <p:sp>
        <p:nvSpPr>
          <p:cNvPr id="237" name="Google Shape;237;p40"/>
          <p:cNvSpPr/>
          <p:nvPr/>
        </p:nvSpPr>
        <p:spPr>
          <a:xfrm>
            <a:off x="1271575" y="973475"/>
            <a:ext cx="7667100" cy="1656600"/>
          </a:xfrm>
          <a:prstGeom prst="rect">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40"/>
          <p:cNvSpPr txBox="1"/>
          <p:nvPr/>
        </p:nvSpPr>
        <p:spPr>
          <a:xfrm>
            <a:off x="1594225" y="128500"/>
            <a:ext cx="7397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Personal name with givenName, familyName, and Affiliation Elements</a:t>
            </a:r>
            <a:endParaRPr sz="1800"/>
          </a:p>
        </p:txBody>
      </p:sp>
      <p:sp>
        <p:nvSpPr>
          <p:cNvPr id="239" name="Google Shape;239;p40"/>
          <p:cNvSpPr/>
          <p:nvPr/>
        </p:nvSpPr>
        <p:spPr>
          <a:xfrm>
            <a:off x="3477300" y="973475"/>
            <a:ext cx="1011300" cy="288900"/>
          </a:xfrm>
          <a:prstGeom prst="rect">
            <a:avLst/>
          </a:prstGeom>
          <a:noFill/>
          <a:ln cap="flat"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40"/>
          <p:cNvSpPr/>
          <p:nvPr/>
        </p:nvSpPr>
        <p:spPr>
          <a:xfrm>
            <a:off x="1271575" y="2996200"/>
            <a:ext cx="7484100" cy="5682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40"/>
          <p:cNvSpPr/>
          <p:nvPr/>
        </p:nvSpPr>
        <p:spPr>
          <a:xfrm>
            <a:off x="3429125" y="2976925"/>
            <a:ext cx="1589400" cy="288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40"/>
          <p:cNvSpPr txBox="1"/>
          <p:nvPr/>
        </p:nvSpPr>
        <p:spPr>
          <a:xfrm>
            <a:off x="2514100" y="3940125"/>
            <a:ext cx="5731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Organizational name with just the creatorName element.</a:t>
            </a:r>
            <a:endParaRPr sz="1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changed in the transition?</a:t>
            </a:r>
            <a:endParaRPr/>
          </a:p>
        </p:txBody>
      </p:sp>
      <p:sp>
        <p:nvSpPr>
          <p:cNvPr id="248" name="Google Shape;248;p4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lang="en" sz="2000"/>
              <a:t>Began sending Alt Titles</a:t>
            </a:r>
            <a:endParaRPr sz="2000"/>
          </a:p>
          <a:p>
            <a:pPr indent="-355600" lvl="0" marL="457200" rtl="0" algn="l">
              <a:spcBef>
                <a:spcPts val="0"/>
              </a:spcBef>
              <a:spcAft>
                <a:spcPts val="0"/>
              </a:spcAft>
              <a:buSzPts val="2000"/>
              <a:buChar char="●"/>
            </a:pPr>
            <a:r>
              <a:rPr lang="en" sz="2000"/>
              <a:t>Better labeling of individual datasets within a study</a:t>
            </a:r>
            <a:endParaRPr sz="2000"/>
          </a:p>
          <a:p>
            <a:pPr indent="-355600" lvl="0" marL="457200" rtl="0" algn="l">
              <a:spcBef>
                <a:spcPts val="0"/>
              </a:spcBef>
              <a:spcAft>
                <a:spcPts val="0"/>
              </a:spcAft>
              <a:buSzPts val="2000"/>
              <a:buChar char="●"/>
            </a:pPr>
            <a:r>
              <a:rPr lang="en" sz="2000"/>
              <a:t>Various small code efficiencies</a:t>
            </a:r>
            <a:endParaRPr sz="2000"/>
          </a:p>
        </p:txBody>
      </p:sp>
      <p:sp>
        <p:nvSpPr>
          <p:cNvPr id="249" name="Google Shape;249;p4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sz="1800"/>
              <a:t>Fewer options for describing the different methods fields</a:t>
            </a:r>
            <a:endParaRPr sz="1800"/>
          </a:p>
          <a:p>
            <a:pPr indent="-342900" lvl="0" marL="457200" rtl="0" algn="l">
              <a:spcBef>
                <a:spcPts val="0"/>
              </a:spcBef>
              <a:spcAft>
                <a:spcPts val="0"/>
              </a:spcAft>
              <a:buSzPts val="1800"/>
              <a:buChar char="●"/>
            </a:pPr>
            <a:r>
              <a:rPr lang="en" sz="1800"/>
              <a:t>Less specific restrictions information</a:t>
            </a:r>
            <a:endParaRPr sz="1800"/>
          </a:p>
          <a:p>
            <a:pPr indent="-342900" lvl="0" marL="457200" rtl="0" algn="l">
              <a:spcBef>
                <a:spcPts val="0"/>
              </a:spcBef>
              <a:spcAft>
                <a:spcPts val="0"/>
              </a:spcAft>
              <a:buSzPts val="1800"/>
              <a:buChar char="●"/>
            </a:pPr>
            <a:r>
              <a:rPr lang="en" sz="1800"/>
              <a:t>Less specific date information</a:t>
            </a:r>
            <a:endParaRPr sz="18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2"/>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Other DataCite Activities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DataCite</a:t>
            </a:r>
            <a:r>
              <a:rPr lang="en"/>
              <a:t>’s Non-DOI Activities</a:t>
            </a:r>
            <a:endParaRPr/>
          </a:p>
        </p:txBody>
      </p:sp>
      <p:sp>
        <p:nvSpPr>
          <p:cNvPr id="260" name="Google Shape;260;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Char char="●"/>
            </a:pPr>
            <a:r>
              <a:rPr lang="en" sz="2400"/>
              <a:t>DataCite</a:t>
            </a:r>
            <a:r>
              <a:rPr lang="en" sz="2400"/>
              <a:t> Commons</a:t>
            </a:r>
            <a:endParaRPr sz="2400"/>
          </a:p>
          <a:p>
            <a:pPr indent="-381000" lvl="0" marL="457200" rtl="0" algn="l">
              <a:spcBef>
                <a:spcPts val="0"/>
              </a:spcBef>
              <a:spcAft>
                <a:spcPts val="0"/>
              </a:spcAft>
              <a:buSzPts val="2400"/>
              <a:buChar char="●"/>
            </a:pPr>
            <a:r>
              <a:rPr lang="en" sz="2400"/>
              <a:t>Event Data</a:t>
            </a:r>
            <a:endParaRPr sz="2400"/>
          </a:p>
          <a:p>
            <a:pPr indent="-381000" lvl="0" marL="457200" rtl="0" algn="l">
              <a:spcBef>
                <a:spcPts val="0"/>
              </a:spcBef>
              <a:spcAft>
                <a:spcPts val="0"/>
              </a:spcAft>
              <a:buSzPts val="2400"/>
              <a:buChar char="●"/>
            </a:pPr>
            <a:r>
              <a:rPr lang="en" sz="2400"/>
              <a:t>Community Functions</a:t>
            </a:r>
            <a:endParaRPr sz="2400"/>
          </a:p>
          <a:p>
            <a:pPr indent="-355600" lvl="1" marL="914400" rtl="0" algn="l">
              <a:spcBef>
                <a:spcPts val="0"/>
              </a:spcBef>
              <a:spcAft>
                <a:spcPts val="0"/>
              </a:spcAft>
              <a:buSzPts val="2000"/>
              <a:buChar char="○"/>
            </a:pPr>
            <a:r>
              <a:rPr lang="en" sz="2000"/>
              <a:t>Working Groups</a:t>
            </a:r>
            <a:endParaRPr sz="2000"/>
          </a:p>
          <a:p>
            <a:pPr indent="-355600" lvl="2" marL="1371600" rtl="0" algn="l">
              <a:spcBef>
                <a:spcPts val="0"/>
              </a:spcBef>
              <a:spcAft>
                <a:spcPts val="0"/>
              </a:spcAft>
              <a:buSzPts val="2000"/>
              <a:buChar char="■"/>
            </a:pPr>
            <a:r>
              <a:rPr lang="en" sz="2000"/>
              <a:t>Metadata Working Group</a:t>
            </a:r>
            <a:endParaRPr sz="2000"/>
          </a:p>
          <a:p>
            <a:pPr indent="-355600" lvl="2" marL="1371600" rtl="0" algn="l">
              <a:spcBef>
                <a:spcPts val="0"/>
              </a:spcBef>
              <a:spcAft>
                <a:spcPts val="0"/>
              </a:spcAft>
              <a:buSzPts val="2000"/>
              <a:buChar char="■"/>
            </a:pPr>
            <a:r>
              <a:rPr lang="en" sz="2000"/>
              <a:t>Services and Technology Steering Group</a:t>
            </a:r>
            <a:endParaRPr sz="2000"/>
          </a:p>
          <a:p>
            <a:pPr indent="-355600" lvl="2" marL="1371600" rtl="0" algn="l">
              <a:spcBef>
                <a:spcPts val="0"/>
              </a:spcBef>
              <a:spcAft>
                <a:spcPts val="0"/>
              </a:spcAft>
              <a:buSzPts val="2000"/>
              <a:buChar char="■"/>
            </a:pPr>
            <a:r>
              <a:rPr lang="en" sz="2000"/>
              <a:t>Community Engagement Steering Group</a:t>
            </a:r>
            <a:endParaRPr sz="2000"/>
          </a:p>
          <a:p>
            <a:pPr indent="-355600" lvl="1" marL="914400" rtl="0" algn="l">
              <a:spcBef>
                <a:spcPts val="0"/>
              </a:spcBef>
              <a:spcAft>
                <a:spcPts val="0"/>
              </a:spcAft>
              <a:buSzPts val="2000"/>
              <a:buChar char="○"/>
            </a:pPr>
            <a:r>
              <a:rPr lang="en" sz="2000"/>
              <a:t>Community Calls</a:t>
            </a:r>
            <a:endParaRPr sz="20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DataCite Commons</a:t>
            </a:r>
            <a:endParaRPr/>
          </a:p>
        </p:txBody>
      </p:sp>
      <p:pic>
        <p:nvPicPr>
          <p:cNvPr id="266" name="Google Shape;266;p44"/>
          <p:cNvPicPr preferRelativeResize="0"/>
          <p:nvPr/>
        </p:nvPicPr>
        <p:blipFill>
          <a:blip r:embed="rId3">
            <a:alphaModFix/>
          </a:blip>
          <a:stretch>
            <a:fillRect/>
          </a:stretch>
        </p:blipFill>
        <p:spPr>
          <a:xfrm>
            <a:off x="3931250" y="89325"/>
            <a:ext cx="4901051" cy="3820974"/>
          </a:xfrm>
          <a:prstGeom prst="rect">
            <a:avLst/>
          </a:prstGeom>
          <a:noFill/>
          <a:ln>
            <a:noFill/>
          </a:ln>
        </p:spPr>
      </p:pic>
      <p:pic>
        <p:nvPicPr>
          <p:cNvPr id="267" name="Google Shape;267;p44"/>
          <p:cNvPicPr preferRelativeResize="0"/>
          <p:nvPr/>
        </p:nvPicPr>
        <p:blipFill>
          <a:blip r:embed="rId4">
            <a:alphaModFix/>
          </a:blip>
          <a:stretch>
            <a:fillRect/>
          </a:stretch>
        </p:blipFill>
        <p:spPr>
          <a:xfrm>
            <a:off x="70175" y="3500969"/>
            <a:ext cx="9144000" cy="1515062"/>
          </a:xfrm>
          <a:prstGeom prst="rect">
            <a:avLst/>
          </a:prstGeom>
          <a:noFill/>
          <a:ln>
            <a:noFill/>
          </a:ln>
        </p:spPr>
      </p:pic>
      <p:sp>
        <p:nvSpPr>
          <p:cNvPr id="268" name="Google Shape;268;p44"/>
          <p:cNvSpPr txBox="1"/>
          <p:nvPr/>
        </p:nvSpPr>
        <p:spPr>
          <a:xfrm>
            <a:off x="2793425" y="969550"/>
            <a:ext cx="12438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Our study metadata in </a:t>
            </a:r>
            <a:r>
              <a:rPr lang="en"/>
              <a:t>DataCite</a:t>
            </a:r>
            <a:r>
              <a:rPr lang="en"/>
              <a:t> Commons</a:t>
            </a:r>
            <a:endParaRPr/>
          </a:p>
        </p:txBody>
      </p:sp>
      <p:sp>
        <p:nvSpPr>
          <p:cNvPr id="269" name="Google Shape;269;p44"/>
          <p:cNvSpPr/>
          <p:nvPr/>
        </p:nvSpPr>
        <p:spPr>
          <a:xfrm>
            <a:off x="298725" y="3641525"/>
            <a:ext cx="8235300" cy="626100"/>
          </a:xfrm>
          <a:prstGeom prst="rect">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4"/>
          <p:cNvSpPr txBox="1"/>
          <p:nvPr/>
        </p:nvSpPr>
        <p:spPr>
          <a:xfrm>
            <a:off x="86825" y="2610900"/>
            <a:ext cx="3844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Automated relatedIdentifier field in DataCite XML export shows that DataCite found that this paper cited our study.</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Event Data</a:t>
            </a:r>
            <a:endParaRPr/>
          </a:p>
        </p:txBody>
      </p:sp>
      <p:sp>
        <p:nvSpPr>
          <p:cNvPr id="276" name="Google Shape;276;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DataCite built an event data API, so that users can query their service to see when someone registers a DOI for an object that cites the user's DOI. It is a quick way to retrieve a list of objects that cite your publication/dataset.</a:t>
            </a:r>
            <a:endParaRPr/>
          </a:p>
          <a:p>
            <a:pPr indent="0" lvl="0" marL="0" rtl="0" algn="l">
              <a:spcBef>
                <a:spcPts val="1200"/>
              </a:spcBef>
              <a:spcAft>
                <a:spcPts val="1200"/>
              </a:spcAft>
              <a:buNone/>
            </a:pPr>
            <a:r>
              <a:t/>
            </a:r>
            <a:endParaRPr/>
          </a:p>
        </p:txBody>
      </p:sp>
      <p:pic>
        <p:nvPicPr>
          <p:cNvPr id="277" name="Google Shape;277;p45"/>
          <p:cNvPicPr preferRelativeResize="0"/>
          <p:nvPr/>
        </p:nvPicPr>
        <p:blipFill>
          <a:blip r:embed="rId3">
            <a:alphaModFix/>
          </a:blip>
          <a:stretch>
            <a:fillRect/>
          </a:stretch>
        </p:blipFill>
        <p:spPr>
          <a:xfrm>
            <a:off x="914400" y="2376588"/>
            <a:ext cx="7315200" cy="20097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Steering Groups provide opportunities for broad community participation </a:t>
            </a:r>
            <a:endParaRPr/>
          </a:p>
          <a:p>
            <a:pPr indent="-342900" lvl="0" marL="457200" rtl="0" algn="l">
              <a:spcBef>
                <a:spcPts val="1000"/>
              </a:spcBef>
              <a:spcAft>
                <a:spcPts val="0"/>
              </a:spcAft>
              <a:buSzPts val="1800"/>
              <a:buChar char="●"/>
            </a:pPr>
            <a:r>
              <a:rPr lang="en"/>
              <a:t>Services and Technology Steering Group:</a:t>
            </a:r>
            <a:endParaRPr/>
          </a:p>
          <a:p>
            <a:pPr indent="-317500" lvl="1" marL="914400" rtl="0" algn="l">
              <a:spcBef>
                <a:spcPts val="0"/>
              </a:spcBef>
              <a:spcAft>
                <a:spcPts val="0"/>
              </a:spcAft>
              <a:buSzPts val="1400"/>
              <a:buChar char="○"/>
            </a:pPr>
            <a:r>
              <a:rPr lang="en"/>
              <a:t>Provides expertise and advice on DataCite’s product and technology development. </a:t>
            </a:r>
            <a:endParaRPr/>
          </a:p>
          <a:p>
            <a:pPr indent="-317500" lvl="1" marL="914400" rtl="0" algn="l">
              <a:spcBef>
                <a:spcPts val="0"/>
              </a:spcBef>
              <a:spcAft>
                <a:spcPts val="0"/>
              </a:spcAft>
              <a:buSzPts val="1400"/>
              <a:buChar char="○"/>
            </a:pPr>
            <a:r>
              <a:rPr lang="en"/>
              <a:t>Coordinates with other DataCite groups so that product and technology are aligned with DataCite’s community engagement efforts.</a:t>
            </a:r>
            <a:endParaRPr/>
          </a:p>
          <a:p>
            <a:pPr indent="-342900" lvl="0" marL="457200" rtl="0" algn="l">
              <a:spcBef>
                <a:spcPts val="1000"/>
              </a:spcBef>
              <a:spcAft>
                <a:spcPts val="0"/>
              </a:spcAft>
              <a:buSzPts val="1800"/>
              <a:buChar char="●"/>
            </a:pPr>
            <a:r>
              <a:rPr lang="en"/>
              <a:t>Community and Engagement Steering Group:</a:t>
            </a:r>
            <a:endParaRPr/>
          </a:p>
          <a:p>
            <a:pPr indent="-317500" lvl="1" marL="914400" rtl="0" algn="l">
              <a:spcBef>
                <a:spcPts val="0"/>
              </a:spcBef>
              <a:spcAft>
                <a:spcPts val="0"/>
              </a:spcAft>
              <a:buSzPts val="1400"/>
              <a:buChar char="○"/>
            </a:pPr>
            <a:r>
              <a:rPr lang="en"/>
              <a:t>Monitors community needs and provides feedback on DataCite’s priorities and services </a:t>
            </a:r>
            <a:endParaRPr/>
          </a:p>
          <a:p>
            <a:pPr indent="-317500" lvl="1" marL="914400" rtl="0" algn="l">
              <a:spcBef>
                <a:spcPts val="0"/>
              </a:spcBef>
              <a:spcAft>
                <a:spcPts val="0"/>
              </a:spcAft>
              <a:buSzPts val="1400"/>
              <a:buChar char="○"/>
            </a:pPr>
            <a:r>
              <a:rPr lang="en"/>
              <a:t>Recommends strategies to communicate about DataCite’s services, features, and plans</a:t>
            </a:r>
            <a:endParaRPr/>
          </a:p>
          <a:p>
            <a:pPr indent="-317500" lvl="1" marL="914400" rtl="0" algn="l">
              <a:spcBef>
                <a:spcPts val="0"/>
              </a:spcBef>
              <a:spcAft>
                <a:spcPts val="0"/>
              </a:spcAft>
              <a:buSzPts val="1400"/>
              <a:buChar char="○"/>
            </a:pPr>
            <a:r>
              <a:rPr lang="en"/>
              <a:t>Helps build relationships, cultivate discussions and promote collaboration among the DataCite community (including community calls)</a:t>
            </a:r>
            <a:endParaRPr/>
          </a:p>
        </p:txBody>
      </p:sp>
      <p:sp>
        <p:nvSpPr>
          <p:cNvPr id="283" name="Google Shape;283;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DataCite Steering Committees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DataCite Metadata Working Group</a:t>
            </a:r>
            <a:endParaRPr/>
          </a:p>
        </p:txBody>
      </p:sp>
      <p:sp>
        <p:nvSpPr>
          <p:cNvPr id="289" name="Google Shape;289;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Purpose:</a:t>
            </a:r>
            <a:endParaRPr/>
          </a:p>
          <a:p>
            <a:pPr indent="-317500" lvl="1" marL="914400" rtl="0" algn="l">
              <a:spcBef>
                <a:spcPts val="0"/>
              </a:spcBef>
              <a:spcAft>
                <a:spcPts val="0"/>
              </a:spcAft>
              <a:buSzPts val="1400"/>
              <a:buChar char="○"/>
            </a:pPr>
            <a:r>
              <a:rPr lang="en"/>
              <a:t>Develop and maintain the DataCite Metadata Schema</a:t>
            </a:r>
            <a:endParaRPr/>
          </a:p>
          <a:p>
            <a:pPr indent="-317500" lvl="1" marL="914400" rtl="0" algn="l">
              <a:spcBef>
                <a:spcPts val="0"/>
              </a:spcBef>
              <a:spcAft>
                <a:spcPts val="0"/>
              </a:spcAft>
              <a:buSzPts val="1400"/>
              <a:buChar char="○"/>
            </a:pPr>
            <a:r>
              <a:rPr lang="en"/>
              <a:t>Align schema</a:t>
            </a:r>
            <a:r>
              <a:rPr lang="en"/>
              <a:t> with community standards (e.g., DOI, ORCID, Dublin Core, etc.)</a:t>
            </a:r>
            <a:endParaRPr/>
          </a:p>
          <a:p>
            <a:pPr indent="-342900" lvl="0" marL="457200" rtl="0" algn="l">
              <a:spcBef>
                <a:spcPts val="1000"/>
              </a:spcBef>
              <a:spcAft>
                <a:spcPts val="0"/>
              </a:spcAft>
              <a:buSzPts val="1800"/>
              <a:buChar char="●"/>
            </a:pPr>
            <a:r>
              <a:rPr lang="en"/>
              <a:t>Structure:</a:t>
            </a:r>
            <a:endParaRPr/>
          </a:p>
          <a:p>
            <a:pPr indent="-317500" lvl="1" marL="914400" rtl="0" algn="l">
              <a:spcBef>
                <a:spcPts val="0"/>
              </a:spcBef>
              <a:spcAft>
                <a:spcPts val="0"/>
              </a:spcAft>
              <a:buSzPts val="1400"/>
              <a:buChar char="○"/>
            </a:pPr>
            <a:r>
              <a:rPr lang="en"/>
              <a:t>Overseen by DataCite Board; c</a:t>
            </a:r>
            <a:r>
              <a:rPr lang="en"/>
              <a:t>onsults with DataCite member organizations </a:t>
            </a:r>
            <a:endParaRPr/>
          </a:p>
          <a:p>
            <a:pPr indent="-317500" lvl="1" marL="914400" rtl="0" algn="l">
              <a:spcBef>
                <a:spcPts val="0"/>
              </a:spcBef>
              <a:spcAft>
                <a:spcPts val="0"/>
              </a:spcAft>
              <a:buSzPts val="1400"/>
              <a:buChar char="○"/>
            </a:pPr>
            <a:r>
              <a:rPr lang="en"/>
              <a:t>Two co-chairs; 10-16 members</a:t>
            </a:r>
            <a:endParaRPr/>
          </a:p>
          <a:p>
            <a:pPr indent="-342900" lvl="0" marL="457200" rtl="0" algn="l">
              <a:spcBef>
                <a:spcPts val="1000"/>
              </a:spcBef>
              <a:spcAft>
                <a:spcPts val="0"/>
              </a:spcAft>
              <a:buSzPts val="1800"/>
              <a:buChar char="●"/>
            </a:pPr>
            <a:r>
              <a:rPr lang="en"/>
              <a:t>Activities:</a:t>
            </a:r>
            <a:endParaRPr/>
          </a:p>
          <a:p>
            <a:pPr indent="-317500" lvl="1" marL="914400" rtl="0" algn="l">
              <a:spcBef>
                <a:spcPts val="0"/>
              </a:spcBef>
              <a:spcAft>
                <a:spcPts val="0"/>
              </a:spcAft>
              <a:buSzPts val="1400"/>
              <a:buChar char="○"/>
            </a:pPr>
            <a:r>
              <a:rPr lang="en"/>
              <a:t>Provide guidance on the use of the DataCite Metadata Schema</a:t>
            </a:r>
            <a:endParaRPr/>
          </a:p>
          <a:p>
            <a:pPr indent="-317500" lvl="1" marL="914400" rtl="0" algn="l">
              <a:spcBef>
                <a:spcPts val="0"/>
              </a:spcBef>
              <a:spcAft>
                <a:spcPts val="0"/>
              </a:spcAft>
              <a:buSzPts val="1400"/>
              <a:buChar char="○"/>
            </a:pPr>
            <a:r>
              <a:rPr lang="en"/>
              <a:t>Track emerging trends and best practices in the metadata community</a:t>
            </a:r>
            <a:endParaRPr/>
          </a:p>
          <a:p>
            <a:pPr indent="-317500" lvl="1" marL="914400" rtl="0" algn="l">
              <a:spcBef>
                <a:spcPts val="0"/>
              </a:spcBef>
              <a:spcAft>
                <a:spcPts val="0"/>
              </a:spcAft>
              <a:buSzPts val="1400"/>
              <a:buChar char="○"/>
            </a:pPr>
            <a:r>
              <a:rPr lang="en"/>
              <a:t>Respond to metadata schema suggestions and change requests</a:t>
            </a:r>
            <a:endParaRPr/>
          </a:p>
          <a:p>
            <a:pPr indent="-317500" lvl="1" marL="914400" rtl="0" algn="l">
              <a:spcBef>
                <a:spcPts val="0"/>
              </a:spcBef>
              <a:spcAft>
                <a:spcPts val="0"/>
              </a:spcAft>
              <a:buSzPts val="1400"/>
              <a:buChar char="○"/>
            </a:pPr>
            <a:r>
              <a:rPr lang="en"/>
              <a:t>Monthly meetings; additional sub-group meetings to address schema requests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DataCite Metadata Schema Change Process</a:t>
            </a:r>
            <a:endParaRPr/>
          </a:p>
        </p:txBody>
      </p:sp>
      <p:sp>
        <p:nvSpPr>
          <p:cNvPr id="295" name="Google Shape;295;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Users suggest a change or addition to the DataCite Metadata Schema (via email, forums, meetings, etc.).</a:t>
            </a:r>
            <a:endParaRPr/>
          </a:p>
          <a:p>
            <a:pPr indent="-342900" lvl="0" marL="457200" rtl="0" algn="l">
              <a:spcBef>
                <a:spcPts val="1000"/>
              </a:spcBef>
              <a:spcAft>
                <a:spcPts val="0"/>
              </a:spcAft>
              <a:buSzPts val="1800"/>
              <a:buAutoNum type="arabicPeriod"/>
            </a:pPr>
            <a:r>
              <a:rPr lang="en"/>
              <a:t>Proposed schema changes are added to the </a:t>
            </a:r>
            <a:r>
              <a:rPr lang="en" u="sng">
                <a:solidFill>
                  <a:schemeClr val="hlink"/>
                </a:solidFill>
                <a:hlinkClick r:id="rId3"/>
              </a:rPr>
              <a:t>DataCite Roadmap</a:t>
            </a:r>
            <a:r>
              <a:rPr lang="en"/>
              <a:t> for community feedback. </a:t>
            </a:r>
            <a:endParaRPr/>
          </a:p>
          <a:p>
            <a:pPr indent="-342900" lvl="0" marL="457200" rtl="0" algn="l">
              <a:spcBef>
                <a:spcPts val="1000"/>
              </a:spcBef>
              <a:spcAft>
                <a:spcPts val="0"/>
              </a:spcAft>
              <a:buSzPts val="1800"/>
              <a:buAutoNum type="arabicPeriod"/>
            </a:pPr>
            <a:r>
              <a:rPr lang="en"/>
              <a:t>Quarterly proposal validation sessions (“Open Hours”): requests are presented with use cases, potential solutions, and related documentation.</a:t>
            </a:r>
            <a:endParaRPr/>
          </a:p>
          <a:p>
            <a:pPr indent="-342900" lvl="0" marL="457200" rtl="0" algn="l">
              <a:spcBef>
                <a:spcPts val="1000"/>
              </a:spcBef>
              <a:spcAft>
                <a:spcPts val="1000"/>
              </a:spcAft>
              <a:buSzPts val="1800"/>
              <a:buAutoNum type="arabicPeriod"/>
            </a:pPr>
            <a:r>
              <a:rPr lang="en"/>
              <a:t>If sufficient community support, requests are taken up by a Metadata WG subgroup for further discussion, review and identification of potential outcomes (to be approved by entire WG).</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Schema Change Request Outcomes</a:t>
            </a:r>
            <a:endParaRPr/>
          </a:p>
        </p:txBody>
      </p:sp>
      <p:sp>
        <p:nvSpPr>
          <p:cNvPr id="301" name="Google Shape;301;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No action is taken on request.</a:t>
            </a:r>
            <a:endParaRPr/>
          </a:p>
          <a:p>
            <a:pPr indent="-342900" lvl="0" marL="457200" rtl="0" algn="l">
              <a:spcBef>
                <a:spcPts val="1000"/>
              </a:spcBef>
              <a:spcAft>
                <a:spcPts val="0"/>
              </a:spcAft>
              <a:buSzPts val="1800"/>
              <a:buChar char="●"/>
            </a:pPr>
            <a:r>
              <a:rPr lang="en"/>
              <a:t>New best practice recommendations (e.g., change to schema documentation or guidelines, but no change to the schema iteself)</a:t>
            </a:r>
            <a:endParaRPr/>
          </a:p>
          <a:p>
            <a:pPr indent="-342900" lvl="0" marL="457200" rtl="0" algn="l">
              <a:spcBef>
                <a:spcPts val="1000"/>
              </a:spcBef>
              <a:spcAft>
                <a:spcPts val="0"/>
              </a:spcAft>
              <a:buSzPts val="1800"/>
              <a:buChar char="●"/>
            </a:pPr>
            <a:r>
              <a:rPr lang="en"/>
              <a:t>Establish new schema mapping (e.g., change how an existing metadata field is interpreted or introduce a new mapping to an external standard)</a:t>
            </a:r>
            <a:endParaRPr/>
          </a:p>
          <a:p>
            <a:pPr indent="-342900" lvl="0" marL="457200" rtl="0" algn="l">
              <a:spcBef>
                <a:spcPts val="1000"/>
              </a:spcBef>
              <a:spcAft>
                <a:spcPts val="1000"/>
              </a:spcAft>
              <a:buSzPts val="1800"/>
              <a:buChar char="●"/>
            </a:pPr>
            <a:r>
              <a:rPr lang="en"/>
              <a:t>Modify or introduce new schema field or attribute (results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50"/>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Doing More with </a:t>
            </a:r>
            <a:r>
              <a:rPr lang="en"/>
              <a:t>DataCite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Relationship Types</a:t>
            </a:r>
            <a:endParaRPr/>
          </a:p>
        </p:txBody>
      </p:sp>
      <p:pic>
        <p:nvPicPr>
          <p:cNvPr id="312" name="Google Shape;312;p51"/>
          <p:cNvPicPr preferRelativeResize="0"/>
          <p:nvPr/>
        </p:nvPicPr>
        <p:blipFill rotWithShape="1">
          <a:blip r:embed="rId3">
            <a:alphaModFix/>
          </a:blip>
          <a:srcRect b="0" l="0" r="0" t="47509"/>
          <a:stretch/>
        </p:blipFill>
        <p:spPr>
          <a:xfrm>
            <a:off x="2221475" y="1221825"/>
            <a:ext cx="1259500" cy="2699850"/>
          </a:xfrm>
          <a:prstGeom prst="rect">
            <a:avLst/>
          </a:prstGeom>
          <a:noFill/>
          <a:ln>
            <a:noFill/>
          </a:ln>
        </p:spPr>
      </p:pic>
      <p:pic>
        <p:nvPicPr>
          <p:cNvPr id="313" name="Google Shape;313;p51"/>
          <p:cNvPicPr preferRelativeResize="0"/>
          <p:nvPr/>
        </p:nvPicPr>
        <p:blipFill rotWithShape="1">
          <a:blip r:embed="rId3">
            <a:alphaModFix/>
          </a:blip>
          <a:srcRect b="52796" l="0" r="0" t="0"/>
          <a:stretch/>
        </p:blipFill>
        <p:spPr>
          <a:xfrm>
            <a:off x="678625" y="1300325"/>
            <a:ext cx="1259500" cy="2427951"/>
          </a:xfrm>
          <a:prstGeom prst="rect">
            <a:avLst/>
          </a:prstGeom>
          <a:noFill/>
          <a:ln>
            <a:noFill/>
          </a:ln>
        </p:spPr>
      </p:pic>
      <p:pic>
        <p:nvPicPr>
          <p:cNvPr id="314" name="Google Shape;314;p51"/>
          <p:cNvPicPr preferRelativeResize="0"/>
          <p:nvPr/>
        </p:nvPicPr>
        <p:blipFill>
          <a:blip r:embed="rId4">
            <a:alphaModFix/>
          </a:blip>
          <a:stretch>
            <a:fillRect/>
          </a:stretch>
        </p:blipFill>
        <p:spPr>
          <a:xfrm>
            <a:off x="4128950" y="1173325"/>
            <a:ext cx="4178032" cy="3820975"/>
          </a:xfrm>
          <a:prstGeom prst="rect">
            <a:avLst/>
          </a:prstGeom>
          <a:noFill/>
          <a:ln>
            <a:noFill/>
          </a:ln>
        </p:spPr>
      </p:pic>
      <p:pic>
        <p:nvPicPr>
          <p:cNvPr id="315" name="Google Shape;315;p51"/>
          <p:cNvPicPr preferRelativeResize="0"/>
          <p:nvPr/>
        </p:nvPicPr>
        <p:blipFill>
          <a:blip r:embed="rId5">
            <a:alphaModFix/>
          </a:blip>
          <a:stretch>
            <a:fillRect/>
          </a:stretch>
        </p:blipFill>
        <p:spPr>
          <a:xfrm>
            <a:off x="3265400" y="97000"/>
            <a:ext cx="5715000" cy="10763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Unique Identifiers</a:t>
            </a:r>
            <a:endParaRPr/>
          </a:p>
        </p:txBody>
      </p:sp>
      <p:pic>
        <p:nvPicPr>
          <p:cNvPr id="321" name="Google Shape;321;p52"/>
          <p:cNvPicPr preferRelativeResize="0"/>
          <p:nvPr/>
        </p:nvPicPr>
        <p:blipFill>
          <a:blip r:embed="rId3">
            <a:alphaModFix/>
          </a:blip>
          <a:stretch>
            <a:fillRect/>
          </a:stretch>
        </p:blipFill>
        <p:spPr>
          <a:xfrm>
            <a:off x="152400" y="1017725"/>
            <a:ext cx="5809950" cy="1855275"/>
          </a:xfrm>
          <a:prstGeom prst="rect">
            <a:avLst/>
          </a:prstGeom>
          <a:noFill/>
          <a:ln>
            <a:noFill/>
          </a:ln>
        </p:spPr>
      </p:pic>
      <p:sp>
        <p:nvSpPr>
          <p:cNvPr id="322" name="Google Shape;322;p52"/>
          <p:cNvSpPr txBox="1"/>
          <p:nvPr/>
        </p:nvSpPr>
        <p:spPr>
          <a:xfrm>
            <a:off x="5962350" y="1444800"/>
            <a:ext cx="3000000" cy="8877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1100"/>
              </a:spcBef>
              <a:spcAft>
                <a:spcPts val="0"/>
              </a:spcAft>
              <a:buNone/>
            </a:pPr>
            <a:r>
              <a:rPr lang="en"/>
              <a:t>ICPSR</a:t>
            </a:r>
            <a:endParaRPr/>
          </a:p>
          <a:p>
            <a:pPr indent="0" lvl="0" marL="0" rtl="0" algn="l">
              <a:lnSpc>
                <a:spcPct val="125000"/>
              </a:lnSpc>
              <a:spcBef>
                <a:spcPts val="1100"/>
              </a:spcBef>
              <a:spcAft>
                <a:spcPts val="200"/>
              </a:spcAft>
              <a:buNone/>
            </a:pPr>
            <a:r>
              <a:rPr lang="en" sz="1900">
                <a:solidFill>
                  <a:srgbClr val="000000"/>
                </a:solidFill>
                <a:highlight>
                  <a:srgbClr val="FFFFFF"/>
                </a:highlight>
                <a:uFill>
                  <a:noFill/>
                </a:uFill>
                <a:hlinkClick r:id="rId4">
                  <a:extLst>
                    <a:ext uri="{A12FA001-AC4F-418D-AE19-62706E023703}">
                      <ahyp:hlinkClr val="tx"/>
                    </a:ext>
                  </a:extLst>
                </a:hlinkClick>
              </a:rPr>
              <a:t>https://ror.org/02q7mkh03</a:t>
            </a:r>
            <a:endParaRPr sz="1900">
              <a:solidFill>
                <a:srgbClr val="000000"/>
              </a:solidFill>
              <a:highlight>
                <a:srgbClr val="FFFFFF"/>
              </a:highlight>
            </a:endParaRPr>
          </a:p>
        </p:txBody>
      </p:sp>
      <p:sp>
        <p:nvSpPr>
          <p:cNvPr id="323" name="Google Shape;323;p52"/>
          <p:cNvSpPr txBox="1"/>
          <p:nvPr/>
        </p:nvSpPr>
        <p:spPr>
          <a:xfrm>
            <a:off x="311700" y="3513775"/>
            <a:ext cx="3583500" cy="109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800">
                <a:solidFill>
                  <a:srgbClr val="000000"/>
                </a:solidFill>
                <a:highlight>
                  <a:srgbClr val="FFFFFF"/>
                </a:highlight>
              </a:rPr>
              <a:t>Margaret Levenstein</a:t>
            </a:r>
            <a:endParaRPr sz="1800">
              <a:solidFill>
                <a:srgbClr val="000000"/>
              </a:solidFill>
              <a:highlight>
                <a:srgbClr val="FFFFFF"/>
              </a:highlight>
            </a:endParaRPr>
          </a:p>
          <a:p>
            <a:pPr indent="0" lvl="0" marL="0" rtl="0" algn="ctr">
              <a:lnSpc>
                <a:spcPct val="115000"/>
              </a:lnSpc>
              <a:spcBef>
                <a:spcPts val="0"/>
              </a:spcBef>
              <a:spcAft>
                <a:spcPts val="0"/>
              </a:spcAft>
              <a:buNone/>
            </a:pPr>
            <a:r>
              <a:rPr lang="en" sz="1800" u="sng">
                <a:solidFill>
                  <a:srgbClr val="0097A7"/>
                </a:solidFill>
                <a:highlight>
                  <a:srgbClr val="FFFFFF"/>
                </a:highlight>
                <a:hlinkClick r:id="rId5">
                  <a:extLst>
                    <a:ext uri="{A12FA001-AC4F-418D-AE19-62706E023703}">
                      <ahyp:hlinkClr val="tx"/>
                    </a:ext>
                  </a:extLst>
                </a:hlinkClick>
              </a:rPr>
              <a:t>https://orcid.org/</a:t>
            </a:r>
            <a:endParaRPr sz="1800">
              <a:solidFill>
                <a:srgbClr val="000000"/>
              </a:solidFill>
              <a:highlight>
                <a:srgbClr val="FFFFFF"/>
              </a:highlight>
            </a:endParaRPr>
          </a:p>
          <a:p>
            <a:pPr indent="0" lvl="0" marL="0" rtl="0" algn="ctr">
              <a:lnSpc>
                <a:spcPct val="115000"/>
              </a:lnSpc>
              <a:spcBef>
                <a:spcPts val="0"/>
              </a:spcBef>
              <a:spcAft>
                <a:spcPts val="0"/>
              </a:spcAft>
              <a:buNone/>
            </a:pPr>
            <a:r>
              <a:rPr lang="en" sz="1800">
                <a:solidFill>
                  <a:srgbClr val="000000"/>
                </a:solidFill>
                <a:highlight>
                  <a:srgbClr val="FFFFFF"/>
                </a:highlight>
              </a:rPr>
              <a:t>0000-0002-9641-2725</a:t>
            </a:r>
            <a:endParaRPr sz="1800"/>
          </a:p>
        </p:txBody>
      </p:sp>
      <p:pic>
        <p:nvPicPr>
          <p:cNvPr id="324" name="Google Shape;324;p52"/>
          <p:cNvPicPr preferRelativeResize="0"/>
          <p:nvPr/>
        </p:nvPicPr>
        <p:blipFill>
          <a:blip r:embed="rId6">
            <a:alphaModFix/>
          </a:blip>
          <a:stretch>
            <a:fillRect/>
          </a:stretch>
        </p:blipFill>
        <p:spPr>
          <a:xfrm>
            <a:off x="3352100" y="2922295"/>
            <a:ext cx="5531851" cy="1976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DM3/RDE Schema Goals and DataCite Opportunities</a:t>
            </a:r>
            <a:endParaRPr/>
          </a:p>
        </p:txBody>
      </p:sp>
      <p:graphicFrame>
        <p:nvGraphicFramePr>
          <p:cNvPr id="330" name="Google Shape;330;p53"/>
          <p:cNvGraphicFramePr/>
          <p:nvPr/>
        </p:nvGraphicFramePr>
        <p:xfrm>
          <a:off x="594300" y="1504950"/>
          <a:ext cx="3000000" cy="3000000"/>
        </p:xfrm>
        <a:graphic>
          <a:graphicData uri="http://schemas.openxmlformats.org/drawingml/2006/table">
            <a:tbl>
              <a:tblPr>
                <a:noFill/>
                <a:tableStyleId>{248EF9EE-C855-4493-82EA-FA20840A6AE0}</a:tableStyleId>
              </a:tblPr>
              <a:tblGrid>
                <a:gridCol w="3977700"/>
                <a:gridCol w="3977700"/>
              </a:tblGrid>
              <a:tr h="471000">
                <a:tc>
                  <a:txBody>
                    <a:bodyPr/>
                    <a:lstStyle/>
                    <a:p>
                      <a:pPr indent="0" lvl="0" marL="0" rtl="0" algn="ctr">
                        <a:spcBef>
                          <a:spcPts val="0"/>
                        </a:spcBef>
                        <a:spcAft>
                          <a:spcPts val="0"/>
                        </a:spcAft>
                        <a:buNone/>
                      </a:pPr>
                      <a:r>
                        <a:rPr b="1" lang="en"/>
                        <a:t>ICPSR Metadata Goals</a:t>
                      </a:r>
                      <a:endParaRPr b="1"/>
                    </a:p>
                  </a:txBody>
                  <a:tcPr marT="91425" marB="91425" marR="91425" marL="91425">
                    <a:lnB cap="flat" cmpd="sng" w="9525">
                      <a:solidFill>
                        <a:srgbClr val="9E9E9E"/>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rPr b="1" lang="en"/>
                        <a:t>DataCite Opportunity</a:t>
                      </a:r>
                      <a:endParaRPr b="1"/>
                    </a:p>
                  </a:txBody>
                  <a:tcPr marT="91425" marB="91425" marR="91425" marL="91425">
                    <a:lnB cap="flat" cmpd="sng" w="9525">
                      <a:solidFill>
                        <a:srgbClr val="9E9E9E"/>
                      </a:solidFill>
                      <a:prstDash val="solid"/>
                      <a:round/>
                      <a:headEnd len="sm" w="sm" type="none"/>
                      <a:tailEnd len="sm" w="sm" type="none"/>
                    </a:lnB>
                    <a:solidFill>
                      <a:srgbClr val="CCCCCC"/>
                    </a:solidFill>
                  </a:tcPr>
                </a:tc>
              </a:tr>
              <a:tr h="669250">
                <a:tc>
                  <a:txBody>
                    <a:bodyPr/>
                    <a:lstStyle/>
                    <a:p>
                      <a:pPr indent="0" lvl="0" marL="0" rtl="0" algn="l">
                        <a:spcBef>
                          <a:spcPts val="0"/>
                        </a:spcBef>
                        <a:spcAft>
                          <a:spcPts val="0"/>
                        </a:spcAft>
                        <a:buNone/>
                      </a:pPr>
                      <a:r>
                        <a:rPr lang="en"/>
                        <a:t>Better represent intellectual and structural relationships between studies, datasets, and data-related publications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New “relatedItem” field and associated conventions for describing relations (as of v4.4, March 2021)</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47600">
                <a:tc>
                  <a:txBody>
                    <a:bodyPr/>
                    <a:lstStyle/>
                    <a:p>
                      <a:pPr indent="0" lvl="0" marL="0" rtl="0" algn="l">
                        <a:spcBef>
                          <a:spcPts val="0"/>
                        </a:spcBef>
                        <a:spcAft>
                          <a:spcPts val="0"/>
                        </a:spcAft>
                        <a:buNone/>
                      </a:pPr>
                      <a:r>
                        <a:rPr lang="en"/>
                        <a:t>Expand use of alternate identifiers (e.g., ORCID, ROR, etc.) for agents and products</a:t>
                      </a:r>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u="sng">
                          <a:solidFill>
                            <a:schemeClr val="hlink"/>
                          </a:solidFill>
                          <a:hlinkClick r:id="rId3"/>
                        </a:rPr>
                        <a:t>PID Graph</a:t>
                      </a:r>
                      <a:r>
                        <a:rPr lang="en"/>
                        <a:t>: establishes connections between different entities within the research landscape</a:t>
                      </a:r>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787250">
                <a:tc>
                  <a:txBody>
                    <a:bodyPr/>
                    <a:lstStyle/>
                    <a:p>
                      <a:pPr indent="0" lvl="0" marL="0" rtl="0" algn="l">
                        <a:spcBef>
                          <a:spcPts val="0"/>
                        </a:spcBef>
                        <a:spcAft>
                          <a:spcPts val="0"/>
                        </a:spcAft>
                        <a:buNone/>
                      </a:pPr>
                      <a:r>
                        <a:rPr lang="en"/>
                        <a:t>Extend metadata practices to encompass diverse formats and disciplines (video, social media, GIS, etc.)</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DataCite metadata change request process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4"/>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Thank you!</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