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303" r:id="rId2"/>
    <p:sldId id="263" r:id="rId3"/>
    <p:sldId id="299" r:id="rId4"/>
    <p:sldId id="296" r:id="rId5"/>
    <p:sldId id="298" r:id="rId6"/>
    <p:sldId id="294" r:id="rId7"/>
    <p:sldId id="300" r:id="rId8"/>
    <p:sldId id="266" r:id="rId9"/>
    <p:sldId id="302" r:id="rId10"/>
    <p:sldId id="274" r:id="rId11"/>
    <p:sldId id="304" r:id="rId12"/>
    <p:sldId id="305" r:id="rId13"/>
    <p:sldId id="306" r:id="rId14"/>
    <p:sldId id="277" r:id="rId15"/>
    <p:sldId id="278" r:id="rId16"/>
    <p:sldId id="279" r:id="rId17"/>
    <p:sldId id="280" r:id="rId18"/>
    <p:sldId id="281" r:id="rId19"/>
    <p:sldId id="282" r:id="rId20"/>
    <p:sldId id="283" r:id="rId21"/>
    <p:sldId id="285" r:id="rId22"/>
    <p:sldId id="286" r:id="rId23"/>
    <p:sldId id="287" r:id="rId24"/>
    <p:sldId id="288" r:id="rId25"/>
    <p:sldId id="289" r:id="rId26"/>
    <p:sldId id="290" r:id="rId27"/>
    <p:sldId id="291" r:id="rId28"/>
    <p:sldId id="292" r:id="rId29"/>
    <p:sldId id="307" r:id="rId30"/>
    <p:sldId id="309" r:id="rId31"/>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6E0F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772" autoAdjust="0"/>
    <p:restoredTop sz="77545" autoAdjust="0"/>
  </p:normalViewPr>
  <p:slideViewPr>
    <p:cSldViewPr snapToGrid="0">
      <p:cViewPr varScale="1">
        <p:scale>
          <a:sx n="62" d="100"/>
          <a:sy n="62" d="100"/>
        </p:scale>
        <p:origin x="916" y="44"/>
      </p:cViewPr>
      <p:guideLst/>
    </p:cSldViewPr>
  </p:slideViewPr>
  <p:outlineViewPr>
    <p:cViewPr>
      <p:scale>
        <a:sx n="33" d="100"/>
        <a:sy n="33" d="100"/>
      </p:scale>
      <p:origin x="0" y="0"/>
    </p:cViewPr>
  </p:outlin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D493D219-2860-4ED3-8205-EC41837F3D78}" type="datetimeFigureOut">
              <a:rPr lang="en-US" smtClean="0"/>
              <a:t>3/14/2024</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30BCD483-EED8-4BA2-904B-FC1BFA0D589A}" type="slidenum">
              <a:rPr lang="en-US" smtClean="0"/>
              <a:t>‹#›</a:t>
            </a:fld>
            <a:endParaRPr lang="en-US" dirty="0"/>
          </a:p>
        </p:txBody>
      </p:sp>
    </p:spTree>
    <p:extLst>
      <p:ext uri="{BB962C8B-B14F-4D97-AF65-F5344CB8AC3E}">
        <p14:creationId xmlns:p14="http://schemas.microsoft.com/office/powerpoint/2010/main" val="42418915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0BCD483-EED8-4BA2-904B-FC1BFA0D589A}" type="slidenum">
              <a:rPr lang="en-US" smtClean="0"/>
              <a:t>1</a:t>
            </a:fld>
            <a:endParaRPr lang="en-US" dirty="0"/>
          </a:p>
        </p:txBody>
      </p:sp>
    </p:spTree>
    <p:extLst>
      <p:ext uri="{BB962C8B-B14F-4D97-AF65-F5344CB8AC3E}">
        <p14:creationId xmlns:p14="http://schemas.microsoft.com/office/powerpoint/2010/main" val="17389092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4303BEB-8D70-4730-8C1B-DC37039BE12A}" type="slidenum">
              <a:rPr lang="en-US" smtClean="0"/>
              <a:t>2</a:t>
            </a:fld>
            <a:endParaRPr lang="en-US" dirty="0"/>
          </a:p>
        </p:txBody>
      </p:sp>
    </p:spTree>
    <p:extLst>
      <p:ext uri="{BB962C8B-B14F-4D97-AF65-F5344CB8AC3E}">
        <p14:creationId xmlns:p14="http://schemas.microsoft.com/office/powerpoint/2010/main" val="7873987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0BCD483-EED8-4BA2-904B-FC1BFA0D589A}" type="slidenum">
              <a:rPr lang="en-US" smtClean="0"/>
              <a:t>3</a:t>
            </a:fld>
            <a:endParaRPr lang="en-US" dirty="0"/>
          </a:p>
        </p:txBody>
      </p:sp>
    </p:spTree>
    <p:extLst>
      <p:ext uri="{BB962C8B-B14F-4D97-AF65-F5344CB8AC3E}">
        <p14:creationId xmlns:p14="http://schemas.microsoft.com/office/powerpoint/2010/main" val="3665327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0BCD483-EED8-4BA2-904B-FC1BFA0D589A}" type="slidenum">
              <a:rPr lang="en-US" smtClean="0"/>
              <a:t>4</a:t>
            </a:fld>
            <a:endParaRPr lang="en-US" dirty="0"/>
          </a:p>
        </p:txBody>
      </p:sp>
    </p:spTree>
    <p:extLst>
      <p:ext uri="{BB962C8B-B14F-4D97-AF65-F5344CB8AC3E}">
        <p14:creationId xmlns:p14="http://schemas.microsoft.com/office/powerpoint/2010/main" val="42051131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0BCD483-EED8-4BA2-904B-FC1BFA0D589A}" type="slidenum">
              <a:rPr lang="en-US" smtClean="0"/>
              <a:t>5</a:t>
            </a:fld>
            <a:endParaRPr lang="en-US" dirty="0"/>
          </a:p>
        </p:txBody>
      </p:sp>
    </p:spTree>
    <p:extLst>
      <p:ext uri="{BB962C8B-B14F-4D97-AF65-F5344CB8AC3E}">
        <p14:creationId xmlns:p14="http://schemas.microsoft.com/office/powerpoint/2010/main" val="2990713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0BCD483-EED8-4BA2-904B-FC1BFA0D589A}" type="slidenum">
              <a:rPr lang="en-US" smtClean="0"/>
              <a:t>6</a:t>
            </a:fld>
            <a:endParaRPr lang="en-US" dirty="0"/>
          </a:p>
        </p:txBody>
      </p:sp>
    </p:spTree>
    <p:extLst>
      <p:ext uri="{BB962C8B-B14F-4D97-AF65-F5344CB8AC3E}">
        <p14:creationId xmlns:p14="http://schemas.microsoft.com/office/powerpoint/2010/main" val="27735549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0BCD483-EED8-4BA2-904B-FC1BFA0D589A}" type="slidenum">
              <a:rPr lang="en-US" smtClean="0"/>
              <a:t>8</a:t>
            </a:fld>
            <a:endParaRPr lang="en-US" dirty="0"/>
          </a:p>
        </p:txBody>
      </p:sp>
    </p:spTree>
    <p:extLst>
      <p:ext uri="{BB962C8B-B14F-4D97-AF65-F5344CB8AC3E}">
        <p14:creationId xmlns:p14="http://schemas.microsoft.com/office/powerpoint/2010/main" val="41236905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0BCD483-EED8-4BA2-904B-FC1BFA0D589A}" type="slidenum">
              <a:rPr lang="en-US" smtClean="0"/>
              <a:t>9</a:t>
            </a:fld>
            <a:endParaRPr lang="en-US" dirty="0"/>
          </a:p>
        </p:txBody>
      </p:sp>
    </p:spTree>
    <p:extLst>
      <p:ext uri="{BB962C8B-B14F-4D97-AF65-F5344CB8AC3E}">
        <p14:creationId xmlns:p14="http://schemas.microsoft.com/office/powerpoint/2010/main" val="10203865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0BCD483-EED8-4BA2-904B-FC1BFA0D589A}" type="slidenum">
              <a:rPr lang="en-US" smtClean="0"/>
              <a:t>10</a:t>
            </a:fld>
            <a:endParaRPr lang="en-US" dirty="0"/>
          </a:p>
        </p:txBody>
      </p:sp>
    </p:spTree>
    <p:extLst>
      <p:ext uri="{BB962C8B-B14F-4D97-AF65-F5344CB8AC3E}">
        <p14:creationId xmlns:p14="http://schemas.microsoft.com/office/powerpoint/2010/main" val="38973524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0BCD483-EED8-4BA2-904B-FC1BFA0D589A}" type="slidenum">
              <a:rPr lang="en-US" smtClean="0"/>
              <a:t>11</a:t>
            </a:fld>
            <a:endParaRPr lang="en-US" dirty="0"/>
          </a:p>
        </p:txBody>
      </p:sp>
    </p:spTree>
    <p:extLst>
      <p:ext uri="{BB962C8B-B14F-4D97-AF65-F5344CB8AC3E}">
        <p14:creationId xmlns:p14="http://schemas.microsoft.com/office/powerpoint/2010/main" val="38213855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0BCD483-EED8-4BA2-904B-FC1BFA0D589A}" type="slidenum">
              <a:rPr lang="en-US" smtClean="0"/>
              <a:t>12</a:t>
            </a:fld>
            <a:endParaRPr lang="en-US" dirty="0"/>
          </a:p>
        </p:txBody>
      </p:sp>
    </p:spTree>
    <p:extLst>
      <p:ext uri="{BB962C8B-B14F-4D97-AF65-F5344CB8AC3E}">
        <p14:creationId xmlns:p14="http://schemas.microsoft.com/office/powerpoint/2010/main" val="17800283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0BCD483-EED8-4BA2-904B-FC1BFA0D589A}" type="slidenum">
              <a:rPr lang="en-US" smtClean="0"/>
              <a:t>13</a:t>
            </a:fld>
            <a:endParaRPr lang="en-US" dirty="0"/>
          </a:p>
        </p:txBody>
      </p:sp>
    </p:spTree>
    <p:extLst>
      <p:ext uri="{BB962C8B-B14F-4D97-AF65-F5344CB8AC3E}">
        <p14:creationId xmlns:p14="http://schemas.microsoft.com/office/powerpoint/2010/main" val="28266230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0BCD483-EED8-4BA2-904B-FC1BFA0D589A}" type="slidenum">
              <a:rPr lang="en-US" smtClean="0"/>
              <a:t>14</a:t>
            </a:fld>
            <a:endParaRPr lang="en-US" dirty="0"/>
          </a:p>
        </p:txBody>
      </p:sp>
    </p:spTree>
    <p:extLst>
      <p:ext uri="{BB962C8B-B14F-4D97-AF65-F5344CB8AC3E}">
        <p14:creationId xmlns:p14="http://schemas.microsoft.com/office/powerpoint/2010/main" val="27522548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0BCD483-EED8-4BA2-904B-FC1BFA0D589A}" type="slidenum">
              <a:rPr lang="en-US" smtClean="0"/>
              <a:t>15</a:t>
            </a:fld>
            <a:endParaRPr lang="en-US" dirty="0"/>
          </a:p>
        </p:txBody>
      </p:sp>
    </p:spTree>
    <p:extLst>
      <p:ext uri="{BB962C8B-B14F-4D97-AF65-F5344CB8AC3E}">
        <p14:creationId xmlns:p14="http://schemas.microsoft.com/office/powerpoint/2010/main" val="32582114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0BCD483-EED8-4BA2-904B-FC1BFA0D589A}" type="slidenum">
              <a:rPr lang="en-US" smtClean="0"/>
              <a:t>16</a:t>
            </a:fld>
            <a:endParaRPr lang="en-US" dirty="0"/>
          </a:p>
        </p:txBody>
      </p:sp>
    </p:spTree>
    <p:extLst>
      <p:ext uri="{BB962C8B-B14F-4D97-AF65-F5344CB8AC3E}">
        <p14:creationId xmlns:p14="http://schemas.microsoft.com/office/powerpoint/2010/main" val="13822396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0BCD483-EED8-4BA2-904B-FC1BFA0D589A}" type="slidenum">
              <a:rPr lang="en-US" smtClean="0"/>
              <a:t>17</a:t>
            </a:fld>
            <a:endParaRPr lang="en-US" dirty="0"/>
          </a:p>
        </p:txBody>
      </p:sp>
    </p:spTree>
    <p:extLst>
      <p:ext uri="{BB962C8B-B14F-4D97-AF65-F5344CB8AC3E}">
        <p14:creationId xmlns:p14="http://schemas.microsoft.com/office/powerpoint/2010/main" val="41746230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0BCD483-EED8-4BA2-904B-FC1BFA0D589A}" type="slidenum">
              <a:rPr lang="en-US" smtClean="0"/>
              <a:t>20</a:t>
            </a:fld>
            <a:endParaRPr lang="en-US" dirty="0"/>
          </a:p>
        </p:txBody>
      </p:sp>
    </p:spTree>
    <p:extLst>
      <p:ext uri="{BB962C8B-B14F-4D97-AF65-F5344CB8AC3E}">
        <p14:creationId xmlns:p14="http://schemas.microsoft.com/office/powerpoint/2010/main" val="179341798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0BCD483-EED8-4BA2-904B-FC1BFA0D589A}" type="slidenum">
              <a:rPr lang="en-US" smtClean="0"/>
              <a:t>21</a:t>
            </a:fld>
            <a:endParaRPr lang="en-US" dirty="0"/>
          </a:p>
        </p:txBody>
      </p:sp>
    </p:spTree>
    <p:extLst>
      <p:ext uri="{BB962C8B-B14F-4D97-AF65-F5344CB8AC3E}">
        <p14:creationId xmlns:p14="http://schemas.microsoft.com/office/powerpoint/2010/main" val="299692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0BCD483-EED8-4BA2-904B-FC1BFA0D589A}" type="slidenum">
              <a:rPr lang="en-US" smtClean="0"/>
              <a:t>22</a:t>
            </a:fld>
            <a:endParaRPr lang="en-US" dirty="0"/>
          </a:p>
        </p:txBody>
      </p:sp>
    </p:spTree>
    <p:extLst>
      <p:ext uri="{BB962C8B-B14F-4D97-AF65-F5344CB8AC3E}">
        <p14:creationId xmlns:p14="http://schemas.microsoft.com/office/powerpoint/2010/main" val="1176263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0BCD483-EED8-4BA2-904B-FC1BFA0D589A}" type="slidenum">
              <a:rPr lang="en-US" smtClean="0"/>
              <a:t>23</a:t>
            </a:fld>
            <a:endParaRPr lang="en-US" dirty="0"/>
          </a:p>
        </p:txBody>
      </p:sp>
    </p:spTree>
    <p:extLst>
      <p:ext uri="{BB962C8B-B14F-4D97-AF65-F5344CB8AC3E}">
        <p14:creationId xmlns:p14="http://schemas.microsoft.com/office/powerpoint/2010/main" val="395517589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0BCD483-EED8-4BA2-904B-FC1BFA0D589A}" type="slidenum">
              <a:rPr lang="en-US" smtClean="0"/>
              <a:t>24</a:t>
            </a:fld>
            <a:endParaRPr lang="en-US" dirty="0"/>
          </a:p>
        </p:txBody>
      </p:sp>
    </p:spTree>
    <p:extLst>
      <p:ext uri="{BB962C8B-B14F-4D97-AF65-F5344CB8AC3E}">
        <p14:creationId xmlns:p14="http://schemas.microsoft.com/office/powerpoint/2010/main" val="41356342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0BCD483-EED8-4BA2-904B-FC1BFA0D589A}" type="slidenum">
              <a:rPr lang="en-US" smtClean="0"/>
              <a:t>25</a:t>
            </a:fld>
            <a:endParaRPr lang="en-US" dirty="0"/>
          </a:p>
        </p:txBody>
      </p:sp>
    </p:spTree>
    <p:extLst>
      <p:ext uri="{BB962C8B-B14F-4D97-AF65-F5344CB8AC3E}">
        <p14:creationId xmlns:p14="http://schemas.microsoft.com/office/powerpoint/2010/main" val="204084414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0BCD483-EED8-4BA2-904B-FC1BFA0D589A}" type="slidenum">
              <a:rPr lang="en-US" smtClean="0"/>
              <a:t>26</a:t>
            </a:fld>
            <a:endParaRPr lang="en-US" dirty="0"/>
          </a:p>
        </p:txBody>
      </p:sp>
    </p:spTree>
    <p:extLst>
      <p:ext uri="{BB962C8B-B14F-4D97-AF65-F5344CB8AC3E}">
        <p14:creationId xmlns:p14="http://schemas.microsoft.com/office/powerpoint/2010/main" val="289029353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0BCD483-EED8-4BA2-904B-FC1BFA0D589A}" type="slidenum">
              <a:rPr lang="en-US" smtClean="0"/>
              <a:t>27</a:t>
            </a:fld>
            <a:endParaRPr lang="en-US" dirty="0"/>
          </a:p>
        </p:txBody>
      </p:sp>
    </p:spTree>
    <p:extLst>
      <p:ext uri="{BB962C8B-B14F-4D97-AF65-F5344CB8AC3E}">
        <p14:creationId xmlns:p14="http://schemas.microsoft.com/office/powerpoint/2010/main" val="231521216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0BCD483-EED8-4BA2-904B-FC1BFA0D589A}" type="slidenum">
              <a:rPr lang="en-US" smtClean="0"/>
              <a:t>28</a:t>
            </a:fld>
            <a:endParaRPr lang="en-US" dirty="0"/>
          </a:p>
        </p:txBody>
      </p:sp>
    </p:spTree>
    <p:extLst>
      <p:ext uri="{BB962C8B-B14F-4D97-AF65-F5344CB8AC3E}">
        <p14:creationId xmlns:p14="http://schemas.microsoft.com/office/powerpoint/2010/main" val="418277838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0BCD483-EED8-4BA2-904B-FC1BFA0D589A}" type="slidenum">
              <a:rPr lang="en-US" smtClean="0"/>
              <a:t>29</a:t>
            </a:fld>
            <a:endParaRPr lang="en-US" dirty="0"/>
          </a:p>
        </p:txBody>
      </p:sp>
    </p:spTree>
    <p:extLst>
      <p:ext uri="{BB962C8B-B14F-4D97-AF65-F5344CB8AC3E}">
        <p14:creationId xmlns:p14="http://schemas.microsoft.com/office/powerpoint/2010/main" val="250148698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0BCD483-EED8-4BA2-904B-FC1BFA0D589A}" type="slidenum">
              <a:rPr lang="en-US" smtClean="0"/>
              <a:t>30</a:t>
            </a:fld>
            <a:endParaRPr lang="en-US" dirty="0"/>
          </a:p>
        </p:txBody>
      </p:sp>
    </p:spTree>
    <p:extLst>
      <p:ext uri="{BB962C8B-B14F-4D97-AF65-F5344CB8AC3E}">
        <p14:creationId xmlns:p14="http://schemas.microsoft.com/office/powerpoint/2010/main" val="5035044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274E4F-9E0F-4A4B-9ED7-4DA7CA9BC49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302593C-2375-4668-9E91-D83B5A2457E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87CFCD0-18C3-48C9-B1E8-D5988D153B86}"/>
              </a:ext>
            </a:extLst>
          </p:cNvPr>
          <p:cNvSpPr>
            <a:spLocks noGrp="1"/>
          </p:cNvSpPr>
          <p:nvPr>
            <p:ph type="dt" sz="half" idx="10"/>
          </p:nvPr>
        </p:nvSpPr>
        <p:spPr/>
        <p:txBody>
          <a:bodyPr/>
          <a:lstStyle/>
          <a:p>
            <a:fld id="{20001A1A-6A8A-4BB5-A5B7-6F7EEF1312A8}" type="datetimeFigureOut">
              <a:rPr lang="en-US" smtClean="0"/>
              <a:t>3/14/2024</a:t>
            </a:fld>
            <a:endParaRPr lang="en-US" dirty="0"/>
          </a:p>
        </p:txBody>
      </p:sp>
      <p:sp>
        <p:nvSpPr>
          <p:cNvPr id="5" name="Footer Placeholder 4">
            <a:extLst>
              <a:ext uri="{FF2B5EF4-FFF2-40B4-BE49-F238E27FC236}">
                <a16:creationId xmlns:a16="http://schemas.microsoft.com/office/drawing/2014/main" id="{5E64A520-F97D-4D34-B6D6-3AAB5EF7606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7389238-61FF-4FFB-94D8-E6086EC9E757}"/>
              </a:ext>
            </a:extLst>
          </p:cNvPr>
          <p:cNvSpPr>
            <a:spLocks noGrp="1"/>
          </p:cNvSpPr>
          <p:nvPr>
            <p:ph type="sldNum" sz="quarter" idx="12"/>
          </p:nvPr>
        </p:nvSpPr>
        <p:spPr/>
        <p:txBody>
          <a:bodyPr/>
          <a:lstStyle/>
          <a:p>
            <a:fld id="{5B05CF13-FA2E-48FD-BFCA-13D903730644}" type="slidenum">
              <a:rPr lang="en-US" smtClean="0"/>
              <a:t>‹#›</a:t>
            </a:fld>
            <a:endParaRPr lang="en-US" dirty="0"/>
          </a:p>
        </p:txBody>
      </p:sp>
    </p:spTree>
    <p:extLst>
      <p:ext uri="{BB962C8B-B14F-4D97-AF65-F5344CB8AC3E}">
        <p14:creationId xmlns:p14="http://schemas.microsoft.com/office/powerpoint/2010/main" val="5881029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39C0D0-821F-48BB-BA20-74AE54F11C9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6202269-5509-4753-9350-52AFBD5F065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1386265-4C8A-4BEC-A5C3-88EAC692CABA}"/>
              </a:ext>
            </a:extLst>
          </p:cNvPr>
          <p:cNvSpPr>
            <a:spLocks noGrp="1"/>
          </p:cNvSpPr>
          <p:nvPr>
            <p:ph type="dt" sz="half" idx="10"/>
          </p:nvPr>
        </p:nvSpPr>
        <p:spPr/>
        <p:txBody>
          <a:bodyPr/>
          <a:lstStyle/>
          <a:p>
            <a:fld id="{20001A1A-6A8A-4BB5-A5B7-6F7EEF1312A8}" type="datetimeFigureOut">
              <a:rPr lang="en-US" smtClean="0"/>
              <a:t>3/14/2024</a:t>
            </a:fld>
            <a:endParaRPr lang="en-US" dirty="0"/>
          </a:p>
        </p:txBody>
      </p:sp>
      <p:sp>
        <p:nvSpPr>
          <p:cNvPr id="5" name="Footer Placeholder 4">
            <a:extLst>
              <a:ext uri="{FF2B5EF4-FFF2-40B4-BE49-F238E27FC236}">
                <a16:creationId xmlns:a16="http://schemas.microsoft.com/office/drawing/2014/main" id="{740E3B22-4F73-49E9-8CD2-A2E5D07AAF2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C568962-F842-4D85-929D-481F72D598ED}"/>
              </a:ext>
            </a:extLst>
          </p:cNvPr>
          <p:cNvSpPr>
            <a:spLocks noGrp="1"/>
          </p:cNvSpPr>
          <p:nvPr>
            <p:ph type="sldNum" sz="quarter" idx="12"/>
          </p:nvPr>
        </p:nvSpPr>
        <p:spPr/>
        <p:txBody>
          <a:bodyPr/>
          <a:lstStyle/>
          <a:p>
            <a:fld id="{5B05CF13-FA2E-48FD-BFCA-13D903730644}" type="slidenum">
              <a:rPr lang="en-US" smtClean="0"/>
              <a:t>‹#›</a:t>
            </a:fld>
            <a:endParaRPr lang="en-US" dirty="0"/>
          </a:p>
        </p:txBody>
      </p:sp>
    </p:spTree>
    <p:extLst>
      <p:ext uri="{BB962C8B-B14F-4D97-AF65-F5344CB8AC3E}">
        <p14:creationId xmlns:p14="http://schemas.microsoft.com/office/powerpoint/2010/main" val="4336713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99D645-6F11-4357-A2A2-113D833EA4A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F459094-DB4A-430A-B6FE-3AF88ED5C4C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457D6B3-4829-41D5-9254-83CE5FFBAF01}"/>
              </a:ext>
            </a:extLst>
          </p:cNvPr>
          <p:cNvSpPr>
            <a:spLocks noGrp="1"/>
          </p:cNvSpPr>
          <p:nvPr>
            <p:ph type="dt" sz="half" idx="10"/>
          </p:nvPr>
        </p:nvSpPr>
        <p:spPr/>
        <p:txBody>
          <a:bodyPr/>
          <a:lstStyle/>
          <a:p>
            <a:fld id="{20001A1A-6A8A-4BB5-A5B7-6F7EEF1312A8}" type="datetimeFigureOut">
              <a:rPr lang="en-US" smtClean="0"/>
              <a:t>3/14/2024</a:t>
            </a:fld>
            <a:endParaRPr lang="en-US" dirty="0"/>
          </a:p>
        </p:txBody>
      </p:sp>
      <p:sp>
        <p:nvSpPr>
          <p:cNvPr id="5" name="Footer Placeholder 4">
            <a:extLst>
              <a:ext uri="{FF2B5EF4-FFF2-40B4-BE49-F238E27FC236}">
                <a16:creationId xmlns:a16="http://schemas.microsoft.com/office/drawing/2014/main" id="{E74AB172-4849-4CA8-8F43-09160E02C2E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B39DC2A-0CF4-4411-A8D5-EEDB58354A5E}"/>
              </a:ext>
            </a:extLst>
          </p:cNvPr>
          <p:cNvSpPr>
            <a:spLocks noGrp="1"/>
          </p:cNvSpPr>
          <p:nvPr>
            <p:ph type="sldNum" sz="quarter" idx="12"/>
          </p:nvPr>
        </p:nvSpPr>
        <p:spPr/>
        <p:txBody>
          <a:bodyPr/>
          <a:lstStyle/>
          <a:p>
            <a:fld id="{5B05CF13-FA2E-48FD-BFCA-13D903730644}" type="slidenum">
              <a:rPr lang="en-US" smtClean="0"/>
              <a:t>‹#›</a:t>
            </a:fld>
            <a:endParaRPr lang="en-US" dirty="0"/>
          </a:p>
        </p:txBody>
      </p:sp>
    </p:spTree>
    <p:extLst>
      <p:ext uri="{BB962C8B-B14F-4D97-AF65-F5344CB8AC3E}">
        <p14:creationId xmlns:p14="http://schemas.microsoft.com/office/powerpoint/2010/main" val="10061390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FD1F1C-52FC-4DDE-A4B2-1AE97B7166F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714AE70-FE21-43B4-9EC4-2878C4DDB5F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6790CA4-7CD2-4455-A943-1779333ED89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61F3B9D-EF90-4F7E-AFE5-4144867B5DD8}"/>
              </a:ext>
            </a:extLst>
          </p:cNvPr>
          <p:cNvSpPr>
            <a:spLocks noGrp="1"/>
          </p:cNvSpPr>
          <p:nvPr>
            <p:ph type="dt" sz="half" idx="10"/>
          </p:nvPr>
        </p:nvSpPr>
        <p:spPr/>
        <p:txBody>
          <a:bodyPr/>
          <a:lstStyle/>
          <a:p>
            <a:fld id="{20001A1A-6A8A-4BB5-A5B7-6F7EEF1312A8}" type="datetimeFigureOut">
              <a:rPr lang="en-US" smtClean="0"/>
              <a:t>3/14/2024</a:t>
            </a:fld>
            <a:endParaRPr lang="en-US" dirty="0"/>
          </a:p>
        </p:txBody>
      </p:sp>
      <p:sp>
        <p:nvSpPr>
          <p:cNvPr id="6" name="Footer Placeholder 5">
            <a:extLst>
              <a:ext uri="{FF2B5EF4-FFF2-40B4-BE49-F238E27FC236}">
                <a16:creationId xmlns:a16="http://schemas.microsoft.com/office/drawing/2014/main" id="{620AE16D-2875-4703-83B5-2D2350E3C3B8}"/>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AD3C410-14D0-4A59-9763-5B0964020FCC}"/>
              </a:ext>
            </a:extLst>
          </p:cNvPr>
          <p:cNvSpPr>
            <a:spLocks noGrp="1"/>
          </p:cNvSpPr>
          <p:nvPr>
            <p:ph type="sldNum" sz="quarter" idx="12"/>
          </p:nvPr>
        </p:nvSpPr>
        <p:spPr/>
        <p:txBody>
          <a:bodyPr/>
          <a:lstStyle/>
          <a:p>
            <a:fld id="{5B05CF13-FA2E-48FD-BFCA-13D903730644}" type="slidenum">
              <a:rPr lang="en-US" smtClean="0"/>
              <a:t>‹#›</a:t>
            </a:fld>
            <a:endParaRPr lang="en-US" dirty="0"/>
          </a:p>
        </p:txBody>
      </p:sp>
    </p:spTree>
    <p:extLst>
      <p:ext uri="{BB962C8B-B14F-4D97-AF65-F5344CB8AC3E}">
        <p14:creationId xmlns:p14="http://schemas.microsoft.com/office/powerpoint/2010/main" val="26067342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73CC96-FAEA-4A05-9D95-95CE58B1BAC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34018E8-1393-48AD-A9D4-CF691DACAAA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911C6A6-D734-43DF-801E-5DDC7866A79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5150005-483E-49C3-BB57-AFF6E642B4B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EE97D3A-1623-4FF4-9F9F-FABE1EC8A1A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96E68C9-1692-4F02-9A6C-FDBB90963FE0}"/>
              </a:ext>
            </a:extLst>
          </p:cNvPr>
          <p:cNvSpPr>
            <a:spLocks noGrp="1"/>
          </p:cNvSpPr>
          <p:nvPr>
            <p:ph type="dt" sz="half" idx="10"/>
          </p:nvPr>
        </p:nvSpPr>
        <p:spPr/>
        <p:txBody>
          <a:bodyPr/>
          <a:lstStyle/>
          <a:p>
            <a:fld id="{20001A1A-6A8A-4BB5-A5B7-6F7EEF1312A8}" type="datetimeFigureOut">
              <a:rPr lang="en-US" smtClean="0"/>
              <a:t>3/14/2024</a:t>
            </a:fld>
            <a:endParaRPr lang="en-US" dirty="0"/>
          </a:p>
        </p:txBody>
      </p:sp>
      <p:sp>
        <p:nvSpPr>
          <p:cNvPr id="8" name="Footer Placeholder 7">
            <a:extLst>
              <a:ext uri="{FF2B5EF4-FFF2-40B4-BE49-F238E27FC236}">
                <a16:creationId xmlns:a16="http://schemas.microsoft.com/office/drawing/2014/main" id="{A42AE99F-415E-47F0-90A9-BAA51D2AC197}"/>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4A6309F1-32B1-4EF8-B98D-F81E1610D8B1}"/>
              </a:ext>
            </a:extLst>
          </p:cNvPr>
          <p:cNvSpPr>
            <a:spLocks noGrp="1"/>
          </p:cNvSpPr>
          <p:nvPr>
            <p:ph type="sldNum" sz="quarter" idx="12"/>
          </p:nvPr>
        </p:nvSpPr>
        <p:spPr/>
        <p:txBody>
          <a:bodyPr/>
          <a:lstStyle/>
          <a:p>
            <a:fld id="{5B05CF13-FA2E-48FD-BFCA-13D903730644}" type="slidenum">
              <a:rPr lang="en-US" smtClean="0"/>
              <a:t>‹#›</a:t>
            </a:fld>
            <a:endParaRPr lang="en-US" dirty="0"/>
          </a:p>
        </p:txBody>
      </p:sp>
    </p:spTree>
    <p:extLst>
      <p:ext uri="{BB962C8B-B14F-4D97-AF65-F5344CB8AC3E}">
        <p14:creationId xmlns:p14="http://schemas.microsoft.com/office/powerpoint/2010/main" val="9934885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10C1BD-2B64-4B50-B051-106177BB832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117E3D8-AD51-472C-BDF7-9FF48B9FE209}"/>
              </a:ext>
            </a:extLst>
          </p:cNvPr>
          <p:cNvSpPr>
            <a:spLocks noGrp="1"/>
          </p:cNvSpPr>
          <p:nvPr>
            <p:ph type="dt" sz="half" idx="10"/>
          </p:nvPr>
        </p:nvSpPr>
        <p:spPr/>
        <p:txBody>
          <a:bodyPr/>
          <a:lstStyle/>
          <a:p>
            <a:fld id="{20001A1A-6A8A-4BB5-A5B7-6F7EEF1312A8}" type="datetimeFigureOut">
              <a:rPr lang="en-US" smtClean="0"/>
              <a:t>3/14/2024</a:t>
            </a:fld>
            <a:endParaRPr lang="en-US" dirty="0"/>
          </a:p>
        </p:txBody>
      </p:sp>
      <p:sp>
        <p:nvSpPr>
          <p:cNvPr id="4" name="Footer Placeholder 3">
            <a:extLst>
              <a:ext uri="{FF2B5EF4-FFF2-40B4-BE49-F238E27FC236}">
                <a16:creationId xmlns:a16="http://schemas.microsoft.com/office/drawing/2014/main" id="{FFA73E29-9620-465A-9689-81E76C8A2B41}"/>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F09532E7-790A-4660-81BD-D5F4991D54A6}"/>
              </a:ext>
            </a:extLst>
          </p:cNvPr>
          <p:cNvSpPr>
            <a:spLocks noGrp="1"/>
          </p:cNvSpPr>
          <p:nvPr>
            <p:ph type="sldNum" sz="quarter" idx="12"/>
          </p:nvPr>
        </p:nvSpPr>
        <p:spPr/>
        <p:txBody>
          <a:bodyPr/>
          <a:lstStyle/>
          <a:p>
            <a:fld id="{5B05CF13-FA2E-48FD-BFCA-13D903730644}" type="slidenum">
              <a:rPr lang="en-US" smtClean="0"/>
              <a:t>‹#›</a:t>
            </a:fld>
            <a:endParaRPr lang="en-US" dirty="0"/>
          </a:p>
        </p:txBody>
      </p:sp>
    </p:spTree>
    <p:extLst>
      <p:ext uri="{BB962C8B-B14F-4D97-AF65-F5344CB8AC3E}">
        <p14:creationId xmlns:p14="http://schemas.microsoft.com/office/powerpoint/2010/main" val="2231110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8AD7C91-7A90-49CB-9E09-251C792E96ED}"/>
              </a:ext>
            </a:extLst>
          </p:cNvPr>
          <p:cNvSpPr>
            <a:spLocks noGrp="1"/>
          </p:cNvSpPr>
          <p:nvPr>
            <p:ph type="dt" sz="half" idx="10"/>
          </p:nvPr>
        </p:nvSpPr>
        <p:spPr/>
        <p:txBody>
          <a:bodyPr/>
          <a:lstStyle/>
          <a:p>
            <a:fld id="{20001A1A-6A8A-4BB5-A5B7-6F7EEF1312A8}" type="datetimeFigureOut">
              <a:rPr lang="en-US" smtClean="0"/>
              <a:t>3/14/2024</a:t>
            </a:fld>
            <a:endParaRPr lang="en-US" dirty="0"/>
          </a:p>
        </p:txBody>
      </p:sp>
      <p:sp>
        <p:nvSpPr>
          <p:cNvPr id="3" name="Footer Placeholder 2">
            <a:extLst>
              <a:ext uri="{FF2B5EF4-FFF2-40B4-BE49-F238E27FC236}">
                <a16:creationId xmlns:a16="http://schemas.microsoft.com/office/drawing/2014/main" id="{41E273DE-47E7-495C-BE8E-B10EC508E75A}"/>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BB3DB7C5-E9A5-404D-BFA7-8F9A1F83C0AF}"/>
              </a:ext>
            </a:extLst>
          </p:cNvPr>
          <p:cNvSpPr>
            <a:spLocks noGrp="1"/>
          </p:cNvSpPr>
          <p:nvPr>
            <p:ph type="sldNum" sz="quarter" idx="12"/>
          </p:nvPr>
        </p:nvSpPr>
        <p:spPr/>
        <p:txBody>
          <a:bodyPr/>
          <a:lstStyle/>
          <a:p>
            <a:fld id="{5B05CF13-FA2E-48FD-BFCA-13D903730644}" type="slidenum">
              <a:rPr lang="en-US" smtClean="0"/>
              <a:t>‹#›</a:t>
            </a:fld>
            <a:endParaRPr lang="en-US" dirty="0"/>
          </a:p>
        </p:txBody>
      </p:sp>
    </p:spTree>
    <p:extLst>
      <p:ext uri="{BB962C8B-B14F-4D97-AF65-F5344CB8AC3E}">
        <p14:creationId xmlns:p14="http://schemas.microsoft.com/office/powerpoint/2010/main" val="28309546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05486F-A5E4-468E-B4BC-9540EDE5DB0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BADBD2F-98C8-43B4-BB55-0D67D2BAA83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92E661F-A258-4CA5-9478-0144C2932CC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83F7371-7798-498A-91F2-E266EAB7C662}"/>
              </a:ext>
            </a:extLst>
          </p:cNvPr>
          <p:cNvSpPr>
            <a:spLocks noGrp="1"/>
          </p:cNvSpPr>
          <p:nvPr>
            <p:ph type="dt" sz="half" idx="10"/>
          </p:nvPr>
        </p:nvSpPr>
        <p:spPr/>
        <p:txBody>
          <a:bodyPr/>
          <a:lstStyle/>
          <a:p>
            <a:fld id="{20001A1A-6A8A-4BB5-A5B7-6F7EEF1312A8}" type="datetimeFigureOut">
              <a:rPr lang="en-US" smtClean="0"/>
              <a:t>3/14/2024</a:t>
            </a:fld>
            <a:endParaRPr lang="en-US" dirty="0"/>
          </a:p>
        </p:txBody>
      </p:sp>
      <p:sp>
        <p:nvSpPr>
          <p:cNvPr id="6" name="Footer Placeholder 5">
            <a:extLst>
              <a:ext uri="{FF2B5EF4-FFF2-40B4-BE49-F238E27FC236}">
                <a16:creationId xmlns:a16="http://schemas.microsoft.com/office/drawing/2014/main" id="{09D6448B-DBF3-4ADD-84B6-C2DA7D56D218}"/>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4A383AD2-58EA-470C-9302-E90080DAEC1B}"/>
              </a:ext>
            </a:extLst>
          </p:cNvPr>
          <p:cNvSpPr>
            <a:spLocks noGrp="1"/>
          </p:cNvSpPr>
          <p:nvPr>
            <p:ph type="sldNum" sz="quarter" idx="12"/>
          </p:nvPr>
        </p:nvSpPr>
        <p:spPr/>
        <p:txBody>
          <a:bodyPr/>
          <a:lstStyle/>
          <a:p>
            <a:fld id="{5B05CF13-FA2E-48FD-BFCA-13D903730644}" type="slidenum">
              <a:rPr lang="en-US" smtClean="0"/>
              <a:t>‹#›</a:t>
            </a:fld>
            <a:endParaRPr lang="en-US" dirty="0"/>
          </a:p>
        </p:txBody>
      </p:sp>
    </p:spTree>
    <p:extLst>
      <p:ext uri="{BB962C8B-B14F-4D97-AF65-F5344CB8AC3E}">
        <p14:creationId xmlns:p14="http://schemas.microsoft.com/office/powerpoint/2010/main" val="10011133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855B93-7C51-4141-A50E-EE085CA8C0F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D654A85-1176-485C-B181-0551E922C7E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4B2F9C80-EC1A-4ECB-9C06-2B8D12C9DEF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38690D3-C5C1-4FD6-9C78-5A3A2CE56833}"/>
              </a:ext>
            </a:extLst>
          </p:cNvPr>
          <p:cNvSpPr>
            <a:spLocks noGrp="1"/>
          </p:cNvSpPr>
          <p:nvPr>
            <p:ph type="dt" sz="half" idx="10"/>
          </p:nvPr>
        </p:nvSpPr>
        <p:spPr/>
        <p:txBody>
          <a:bodyPr/>
          <a:lstStyle/>
          <a:p>
            <a:fld id="{20001A1A-6A8A-4BB5-A5B7-6F7EEF1312A8}" type="datetimeFigureOut">
              <a:rPr lang="en-US" smtClean="0"/>
              <a:t>3/14/2024</a:t>
            </a:fld>
            <a:endParaRPr lang="en-US" dirty="0"/>
          </a:p>
        </p:txBody>
      </p:sp>
      <p:sp>
        <p:nvSpPr>
          <p:cNvPr id="6" name="Footer Placeholder 5">
            <a:extLst>
              <a:ext uri="{FF2B5EF4-FFF2-40B4-BE49-F238E27FC236}">
                <a16:creationId xmlns:a16="http://schemas.microsoft.com/office/drawing/2014/main" id="{E175BFFF-28BB-4C71-BC91-D5530B012054}"/>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21A8D582-1B2A-4FC1-9E78-BE1ECA8317A5}"/>
              </a:ext>
            </a:extLst>
          </p:cNvPr>
          <p:cNvSpPr>
            <a:spLocks noGrp="1"/>
          </p:cNvSpPr>
          <p:nvPr>
            <p:ph type="sldNum" sz="quarter" idx="12"/>
          </p:nvPr>
        </p:nvSpPr>
        <p:spPr/>
        <p:txBody>
          <a:bodyPr/>
          <a:lstStyle/>
          <a:p>
            <a:fld id="{5B05CF13-FA2E-48FD-BFCA-13D903730644}" type="slidenum">
              <a:rPr lang="en-US" smtClean="0"/>
              <a:t>‹#›</a:t>
            </a:fld>
            <a:endParaRPr lang="en-US" dirty="0"/>
          </a:p>
        </p:txBody>
      </p:sp>
    </p:spTree>
    <p:extLst>
      <p:ext uri="{BB962C8B-B14F-4D97-AF65-F5344CB8AC3E}">
        <p14:creationId xmlns:p14="http://schemas.microsoft.com/office/powerpoint/2010/main" val="30521669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6446F6-E07A-4353-87D5-B872C3E275C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ECA3264-FDAE-45C8-BF7E-A49F2C5D6C0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E956E35-94A6-4F14-BA3B-4673F4A45900}"/>
              </a:ext>
            </a:extLst>
          </p:cNvPr>
          <p:cNvSpPr>
            <a:spLocks noGrp="1"/>
          </p:cNvSpPr>
          <p:nvPr>
            <p:ph type="dt" sz="half" idx="10"/>
          </p:nvPr>
        </p:nvSpPr>
        <p:spPr/>
        <p:txBody>
          <a:bodyPr/>
          <a:lstStyle/>
          <a:p>
            <a:fld id="{20001A1A-6A8A-4BB5-A5B7-6F7EEF1312A8}" type="datetimeFigureOut">
              <a:rPr lang="en-US" smtClean="0"/>
              <a:t>3/14/2024</a:t>
            </a:fld>
            <a:endParaRPr lang="en-US" dirty="0"/>
          </a:p>
        </p:txBody>
      </p:sp>
      <p:sp>
        <p:nvSpPr>
          <p:cNvPr id="5" name="Footer Placeholder 4">
            <a:extLst>
              <a:ext uri="{FF2B5EF4-FFF2-40B4-BE49-F238E27FC236}">
                <a16:creationId xmlns:a16="http://schemas.microsoft.com/office/drawing/2014/main" id="{059B4FA0-8FC9-462E-B0A0-20404446DA8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D14C65B3-0E9E-4CC2-8CC9-9735F8154DFF}"/>
              </a:ext>
            </a:extLst>
          </p:cNvPr>
          <p:cNvSpPr>
            <a:spLocks noGrp="1"/>
          </p:cNvSpPr>
          <p:nvPr>
            <p:ph type="sldNum" sz="quarter" idx="12"/>
          </p:nvPr>
        </p:nvSpPr>
        <p:spPr/>
        <p:txBody>
          <a:bodyPr/>
          <a:lstStyle/>
          <a:p>
            <a:fld id="{5B05CF13-FA2E-48FD-BFCA-13D903730644}" type="slidenum">
              <a:rPr lang="en-US" smtClean="0"/>
              <a:t>‹#›</a:t>
            </a:fld>
            <a:endParaRPr lang="en-US" dirty="0"/>
          </a:p>
        </p:txBody>
      </p:sp>
    </p:spTree>
    <p:extLst>
      <p:ext uri="{BB962C8B-B14F-4D97-AF65-F5344CB8AC3E}">
        <p14:creationId xmlns:p14="http://schemas.microsoft.com/office/powerpoint/2010/main" val="32472582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2959649-538B-4F5E-9E39-04148BF98B1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1972E4C-3516-4814-9EB9-7BB13147155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41B5002-CD23-483E-B6C9-5B927539C5B0}"/>
              </a:ext>
            </a:extLst>
          </p:cNvPr>
          <p:cNvSpPr>
            <a:spLocks noGrp="1"/>
          </p:cNvSpPr>
          <p:nvPr>
            <p:ph type="dt" sz="half" idx="10"/>
          </p:nvPr>
        </p:nvSpPr>
        <p:spPr/>
        <p:txBody>
          <a:bodyPr/>
          <a:lstStyle/>
          <a:p>
            <a:fld id="{20001A1A-6A8A-4BB5-A5B7-6F7EEF1312A8}" type="datetimeFigureOut">
              <a:rPr lang="en-US" smtClean="0"/>
              <a:t>3/14/2024</a:t>
            </a:fld>
            <a:endParaRPr lang="en-US" dirty="0"/>
          </a:p>
        </p:txBody>
      </p:sp>
      <p:sp>
        <p:nvSpPr>
          <p:cNvPr id="5" name="Footer Placeholder 4">
            <a:extLst>
              <a:ext uri="{FF2B5EF4-FFF2-40B4-BE49-F238E27FC236}">
                <a16:creationId xmlns:a16="http://schemas.microsoft.com/office/drawing/2014/main" id="{8D308750-813E-44FD-A560-8EF0C910D9F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7E180D7-751A-4FE6-901A-A0721C7692BD}"/>
              </a:ext>
            </a:extLst>
          </p:cNvPr>
          <p:cNvSpPr>
            <a:spLocks noGrp="1"/>
          </p:cNvSpPr>
          <p:nvPr>
            <p:ph type="sldNum" sz="quarter" idx="12"/>
          </p:nvPr>
        </p:nvSpPr>
        <p:spPr/>
        <p:txBody>
          <a:bodyPr/>
          <a:lstStyle/>
          <a:p>
            <a:fld id="{5B05CF13-FA2E-48FD-BFCA-13D903730644}" type="slidenum">
              <a:rPr lang="en-US" smtClean="0"/>
              <a:t>‹#›</a:t>
            </a:fld>
            <a:endParaRPr lang="en-US" dirty="0"/>
          </a:p>
        </p:txBody>
      </p:sp>
    </p:spTree>
    <p:extLst>
      <p:ext uri="{BB962C8B-B14F-4D97-AF65-F5344CB8AC3E}">
        <p14:creationId xmlns:p14="http://schemas.microsoft.com/office/powerpoint/2010/main" val="25457780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5B88953-9752-48A8-8BB4-B1BD3E77214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D076E9C-B548-4CC5-AB40-620F79283E7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AC078D0-C003-4D34-89E3-3F4BC876766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0001A1A-6A8A-4BB5-A5B7-6F7EEF1312A8}" type="datetimeFigureOut">
              <a:rPr lang="en-US" smtClean="0"/>
              <a:t>3/14/2024</a:t>
            </a:fld>
            <a:endParaRPr lang="en-US" dirty="0"/>
          </a:p>
        </p:txBody>
      </p:sp>
      <p:sp>
        <p:nvSpPr>
          <p:cNvPr id="5" name="Footer Placeholder 4">
            <a:extLst>
              <a:ext uri="{FF2B5EF4-FFF2-40B4-BE49-F238E27FC236}">
                <a16:creationId xmlns:a16="http://schemas.microsoft.com/office/drawing/2014/main" id="{4663B277-F419-443F-9B11-189AF3C96D3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24596159-64B8-4FF4-9B3A-47863A732BB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B05CF13-FA2E-48FD-BFCA-13D903730644}" type="slidenum">
              <a:rPr lang="en-US" smtClean="0"/>
              <a:t>‹#›</a:t>
            </a:fld>
            <a:endParaRPr lang="en-US" dirty="0"/>
          </a:p>
        </p:txBody>
      </p:sp>
    </p:spTree>
    <p:extLst>
      <p:ext uri="{BB962C8B-B14F-4D97-AF65-F5344CB8AC3E}">
        <p14:creationId xmlns:p14="http://schemas.microsoft.com/office/powerpoint/2010/main" val="33131018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4.xml"/><Relationship Id="rId5" Type="http://schemas.openxmlformats.org/officeDocument/2006/relationships/image" Target="../media/image3.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4.xml"/><Relationship Id="rId5" Type="http://schemas.openxmlformats.org/officeDocument/2006/relationships/image" Target="../media/image14.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8.xml"/><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harmonize.icpsr.umich.edu/"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18.png"/><Relationship Id="rId4" Type="http://schemas.openxmlformats.org/officeDocument/2006/relationships/image" Target="../media/image22.png"/></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7.png"/></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2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2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28.png"/></Relationships>
</file>

<file path=ppt/slides/_rels/slide2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2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2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2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2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30.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E67264-3482-4A6C-95F6-9F5833082918}"/>
              </a:ext>
            </a:extLst>
          </p:cNvPr>
          <p:cNvSpPr>
            <a:spLocks noGrp="1"/>
          </p:cNvSpPr>
          <p:nvPr>
            <p:ph type="ctrTitle"/>
          </p:nvPr>
        </p:nvSpPr>
        <p:spPr>
          <a:xfrm>
            <a:off x="1401452" y="868362"/>
            <a:ext cx="9144000" cy="2387600"/>
          </a:xfrm>
        </p:spPr>
        <p:txBody>
          <a:bodyPr>
            <a:normAutofit/>
          </a:bodyPr>
          <a:lstStyle/>
          <a:p>
            <a:r>
              <a:rPr lang="en-US" sz="4000" i="0" u="none" strike="noStrike" dirty="0">
                <a:solidFill>
                  <a:srgbClr val="222222"/>
                </a:solidFill>
                <a:effectLst/>
                <a:latin typeface="Arial" panose="020B0604020202020204" pitchFamily="34" charset="0"/>
              </a:rPr>
              <a:t>Doing More with Metadata: </a:t>
            </a:r>
            <a:br>
              <a:rPr lang="en-US" sz="4000" i="0" u="none" strike="noStrike" dirty="0">
                <a:solidFill>
                  <a:srgbClr val="222222"/>
                </a:solidFill>
                <a:effectLst/>
                <a:latin typeface="Arial" panose="020B0604020202020204" pitchFamily="34" charset="0"/>
              </a:rPr>
            </a:br>
            <a:r>
              <a:rPr lang="en-US" sz="4000" i="0" u="none" strike="noStrike" dirty="0">
                <a:solidFill>
                  <a:srgbClr val="222222"/>
                </a:solidFill>
                <a:effectLst/>
                <a:latin typeface="Arial" panose="020B0604020202020204" pitchFamily="34" charset="0"/>
              </a:rPr>
              <a:t>Documenting Variable Comparability with the DDI standard</a:t>
            </a:r>
            <a:endParaRPr lang="en-US" sz="4000" dirty="0"/>
          </a:p>
        </p:txBody>
      </p:sp>
      <p:sp>
        <p:nvSpPr>
          <p:cNvPr id="3" name="Subtitle 2">
            <a:extLst>
              <a:ext uri="{FF2B5EF4-FFF2-40B4-BE49-F238E27FC236}">
                <a16:creationId xmlns:a16="http://schemas.microsoft.com/office/drawing/2014/main" id="{1198BDA8-1084-4ECA-B966-86B2CB3A6F78}"/>
              </a:ext>
            </a:extLst>
          </p:cNvPr>
          <p:cNvSpPr>
            <a:spLocks noGrp="1"/>
          </p:cNvSpPr>
          <p:nvPr>
            <p:ph type="subTitle" idx="1"/>
          </p:nvPr>
        </p:nvSpPr>
        <p:spPr>
          <a:xfrm>
            <a:off x="1381083" y="3977320"/>
            <a:ext cx="9144000" cy="1655762"/>
          </a:xfrm>
        </p:spPr>
        <p:txBody>
          <a:bodyPr/>
          <a:lstStyle/>
          <a:p>
            <a:r>
              <a:rPr lang="en-US" sz="2400" dirty="0">
                <a:solidFill>
                  <a:schemeClr val="dk1"/>
                </a:solidFill>
                <a:latin typeface="Arial"/>
                <a:cs typeface="Arial"/>
                <a:sym typeface="Arial"/>
              </a:rPr>
              <a:t>Sanda Ionescu</a:t>
            </a:r>
          </a:p>
          <a:p>
            <a:r>
              <a:rPr lang="en-US" sz="2400" dirty="0">
                <a:solidFill>
                  <a:schemeClr val="dk1"/>
                </a:solidFill>
                <a:latin typeface="Arial"/>
                <a:cs typeface="Arial"/>
                <a:sym typeface="Arial"/>
              </a:rPr>
              <a:t>Metadata Specialist </a:t>
            </a:r>
          </a:p>
          <a:p>
            <a:r>
              <a:rPr lang="en-US" sz="2400" dirty="0">
                <a:solidFill>
                  <a:schemeClr val="dk1"/>
                </a:solidFill>
                <a:latin typeface="Arial"/>
                <a:cs typeface="Arial"/>
                <a:sym typeface="Arial"/>
              </a:rPr>
              <a:t>ICPSR</a:t>
            </a:r>
            <a:endParaRPr lang="en-US" dirty="0"/>
          </a:p>
        </p:txBody>
      </p:sp>
      <p:pic>
        <p:nvPicPr>
          <p:cNvPr id="5" name="Picture 4">
            <a:extLst>
              <a:ext uri="{FF2B5EF4-FFF2-40B4-BE49-F238E27FC236}">
                <a16:creationId xmlns:a16="http://schemas.microsoft.com/office/drawing/2014/main" id="{DCD24244-DB5D-4928-A2B1-A0B5CD3294B4}"/>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63287" y="-107730"/>
            <a:ext cx="12443679" cy="1089225"/>
          </a:xfrm>
          <a:prstGeom prst="rect">
            <a:avLst/>
          </a:prstGeom>
        </p:spPr>
      </p:pic>
      <p:pic>
        <p:nvPicPr>
          <p:cNvPr id="11" name="Picture 10">
            <a:extLst>
              <a:ext uri="{FF2B5EF4-FFF2-40B4-BE49-F238E27FC236}">
                <a16:creationId xmlns:a16="http://schemas.microsoft.com/office/drawing/2014/main" id="{7BDBCDA4-9B8C-4B5C-8BD7-894C0FAF8368}"/>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rot="10617729">
            <a:off x="6613095" y="5884188"/>
            <a:ext cx="5584648" cy="247685"/>
          </a:xfrm>
          <a:prstGeom prst="rect">
            <a:avLst/>
          </a:prstGeom>
        </p:spPr>
      </p:pic>
      <p:pic>
        <p:nvPicPr>
          <p:cNvPr id="15" name="Picture 14">
            <a:extLst>
              <a:ext uri="{FF2B5EF4-FFF2-40B4-BE49-F238E27FC236}">
                <a16:creationId xmlns:a16="http://schemas.microsoft.com/office/drawing/2014/main" id="{B11F15B4-1404-4BC6-9BAE-6ED5433BD9BA}"/>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rot="21398233">
            <a:off x="-2093" y="838023"/>
            <a:ext cx="12206577" cy="286945"/>
          </a:xfrm>
          <a:prstGeom prst="rect">
            <a:avLst/>
          </a:prstGeom>
        </p:spPr>
      </p:pic>
      <p:pic>
        <p:nvPicPr>
          <p:cNvPr id="9" name="Picture 8" descr="ICPSR logo&#10;">
            <a:extLst>
              <a:ext uri="{FF2B5EF4-FFF2-40B4-BE49-F238E27FC236}">
                <a16:creationId xmlns:a16="http://schemas.microsoft.com/office/drawing/2014/main" id="{8CF44B1C-B26B-44C4-A811-B9687BE29CBD}"/>
              </a:ext>
            </a:extLst>
          </p:cNvPr>
          <p:cNvPicPr>
            <a:picLocks noChangeAspect="1"/>
          </p:cNvPicPr>
          <p:nvPr/>
        </p:nvPicPr>
        <p:blipFill>
          <a:blip r:embed="rId6"/>
          <a:stretch>
            <a:fillRect/>
          </a:stretch>
        </p:blipFill>
        <p:spPr>
          <a:xfrm>
            <a:off x="0" y="6056998"/>
            <a:ext cx="12192000" cy="801002"/>
          </a:xfrm>
          <a:prstGeom prst="rect">
            <a:avLst/>
          </a:prstGeom>
        </p:spPr>
      </p:pic>
    </p:spTree>
    <p:extLst>
      <p:ext uri="{BB962C8B-B14F-4D97-AF65-F5344CB8AC3E}">
        <p14:creationId xmlns:p14="http://schemas.microsoft.com/office/powerpoint/2010/main" val="38780995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52" name="Rectangle 1037">
            <a:extLst>
              <a:ext uri="{FF2B5EF4-FFF2-40B4-BE49-F238E27FC236}">
                <a16:creationId xmlns:a16="http://schemas.microsoft.com/office/drawing/2014/main" id="{394842B0-684D-44CC-B4BC-D13331CFD2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EB62DC1-977F-CE01-686A-99D26B3055F4}"/>
              </a:ext>
            </a:extLst>
          </p:cNvPr>
          <p:cNvSpPr>
            <a:spLocks noGrp="1"/>
          </p:cNvSpPr>
          <p:nvPr>
            <p:ph type="title"/>
          </p:nvPr>
        </p:nvSpPr>
        <p:spPr>
          <a:xfrm>
            <a:off x="640080" y="329184"/>
            <a:ext cx="6894576" cy="1783080"/>
          </a:xfrm>
        </p:spPr>
        <p:txBody>
          <a:bodyPr anchor="b">
            <a:normAutofit/>
          </a:bodyPr>
          <a:lstStyle/>
          <a:p>
            <a:r>
              <a:rPr lang="en-US" sz="4600" dirty="0"/>
              <a:t>DDI – a metadata standard for the social sciences</a:t>
            </a:r>
          </a:p>
        </p:txBody>
      </p:sp>
      <p:sp>
        <p:nvSpPr>
          <p:cNvPr id="1053" name="sketch line">
            <a:extLst>
              <a:ext uri="{FF2B5EF4-FFF2-40B4-BE49-F238E27FC236}">
                <a16:creationId xmlns:a16="http://schemas.microsoft.com/office/drawing/2014/main" id="{4C2A3DC3-F495-4B99-9FF3-3FB30D6323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8952" y="2395728"/>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DB0D1409-E077-C53A-E841-A4A11D7D9353}"/>
              </a:ext>
            </a:extLst>
          </p:cNvPr>
          <p:cNvSpPr>
            <a:spLocks noGrp="1"/>
          </p:cNvSpPr>
          <p:nvPr>
            <p:ph idx="1"/>
          </p:nvPr>
        </p:nvSpPr>
        <p:spPr>
          <a:xfrm>
            <a:off x="640080" y="2585890"/>
            <a:ext cx="6894576" cy="4057965"/>
          </a:xfrm>
        </p:spPr>
        <p:txBody>
          <a:bodyPr>
            <a:normAutofit lnSpcReduction="10000"/>
          </a:bodyPr>
          <a:lstStyle/>
          <a:p>
            <a:r>
              <a:rPr lang="en-US" sz="2000" dirty="0"/>
              <a:t>The Data Documentation Initiative (DDI) – a metadata standard specifically designed for describing data from the social, political, and behavioral sciences</a:t>
            </a:r>
          </a:p>
          <a:p>
            <a:r>
              <a:rPr lang="en-US" sz="2000" dirty="0"/>
              <a:t>Standardized metadata</a:t>
            </a:r>
          </a:p>
          <a:p>
            <a:pPr lvl="1"/>
            <a:r>
              <a:rPr lang="en-US" sz="1900" dirty="0"/>
              <a:t>Structured in a consistent, predictable way</a:t>
            </a:r>
          </a:p>
          <a:p>
            <a:pPr lvl="1"/>
            <a:r>
              <a:rPr lang="en-US" sz="1900" dirty="0"/>
              <a:t>Machine-actionable: software may be programmed to take a variety of actions on its content</a:t>
            </a:r>
          </a:p>
          <a:p>
            <a:pPr lvl="2"/>
            <a:r>
              <a:rPr lang="en-US" sz="1900" dirty="0"/>
              <a:t>Interactive display</a:t>
            </a:r>
          </a:p>
          <a:p>
            <a:pPr lvl="2"/>
            <a:r>
              <a:rPr lang="en-US" sz="1900" dirty="0"/>
              <a:t>Filtered searches</a:t>
            </a:r>
          </a:p>
          <a:p>
            <a:pPr lvl="1"/>
            <a:r>
              <a:rPr lang="en-US" sz="1900" dirty="0"/>
              <a:t>Is shareable and interoperable </a:t>
            </a:r>
          </a:p>
          <a:p>
            <a:pPr lvl="2"/>
            <a:r>
              <a:rPr lang="en-US" sz="1900" dirty="0"/>
              <a:t>Not system-dependent</a:t>
            </a:r>
          </a:p>
          <a:p>
            <a:r>
              <a:rPr lang="en-US" sz="2000" dirty="0"/>
              <a:t>Makes data FAIR - Findable, Accessible, Interoperable and Reusable</a:t>
            </a:r>
          </a:p>
        </p:txBody>
      </p:sp>
      <p:pic>
        <p:nvPicPr>
          <p:cNvPr id="1026" name="Picture 2" descr="Image result for Computer Smiling. Size: 150 x 161. Source: dreamstime.com">
            <a:extLst>
              <a:ext uri="{FF2B5EF4-FFF2-40B4-BE49-F238E27FC236}">
                <a16:creationId xmlns:a16="http://schemas.microsoft.com/office/drawing/2014/main" id="{C83AA1B9-C628-43B5-BA05-97CDD8DBC26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3525" r="1" b="1"/>
          <a:stretch/>
        </p:blipFill>
        <p:spPr bwMode="auto">
          <a:xfrm>
            <a:off x="9462376" y="4467846"/>
            <a:ext cx="2479254" cy="2093625"/>
          </a:xfrm>
          <a:custGeom>
            <a:avLst/>
            <a:gdLst/>
            <a:ahLst/>
            <a:cxnLst/>
            <a:rect l="l" t="t" r="r" b="b"/>
            <a:pathLst>
              <a:path w="4035547" h="4178808">
                <a:moveTo>
                  <a:pt x="14988" y="0"/>
                </a:moveTo>
                <a:lnTo>
                  <a:pt x="4035547" y="0"/>
                </a:lnTo>
                <a:lnTo>
                  <a:pt x="4035547" y="4161794"/>
                </a:lnTo>
                <a:lnTo>
                  <a:pt x="3918602" y="4164199"/>
                </a:lnTo>
                <a:cubicBezTo>
                  <a:pt x="3673497" y="4178956"/>
                  <a:pt x="3428120" y="4172295"/>
                  <a:pt x="3183014" y="4175560"/>
                </a:cubicBezTo>
                <a:cubicBezTo>
                  <a:pt x="2855121" y="4180001"/>
                  <a:pt x="2527499" y="4168639"/>
                  <a:pt x="2199742" y="4167595"/>
                </a:cubicBezTo>
                <a:cubicBezTo>
                  <a:pt x="2132562" y="4167334"/>
                  <a:pt x="2065110" y="4170729"/>
                  <a:pt x="1998202" y="4175952"/>
                </a:cubicBezTo>
                <a:cubicBezTo>
                  <a:pt x="1905507" y="4183005"/>
                  <a:pt x="1814033" y="4174124"/>
                  <a:pt x="1722153" y="4165766"/>
                </a:cubicBezTo>
                <a:cubicBezTo>
                  <a:pt x="1611407" y="4155711"/>
                  <a:pt x="1500933" y="4164591"/>
                  <a:pt x="1390867" y="4176214"/>
                </a:cubicBezTo>
                <a:lnTo>
                  <a:pt x="1348076" y="4178808"/>
                </a:lnTo>
                <a:lnTo>
                  <a:pt x="597587" y="4178808"/>
                </a:lnTo>
                <a:lnTo>
                  <a:pt x="507890" y="4175773"/>
                </a:lnTo>
                <a:cubicBezTo>
                  <a:pt x="403218" y="4174810"/>
                  <a:pt x="298546" y="4175691"/>
                  <a:pt x="193840" y="4176214"/>
                </a:cubicBezTo>
                <a:lnTo>
                  <a:pt x="2757" y="4175742"/>
                </a:lnTo>
                <a:lnTo>
                  <a:pt x="2810" y="4034870"/>
                </a:lnTo>
                <a:cubicBezTo>
                  <a:pt x="5629" y="3979851"/>
                  <a:pt x="10539" y="3924896"/>
                  <a:pt x="15416" y="3870068"/>
                </a:cubicBezTo>
                <a:cubicBezTo>
                  <a:pt x="23018" y="3799731"/>
                  <a:pt x="25045" y="3728899"/>
                  <a:pt x="21498" y="3658244"/>
                </a:cubicBezTo>
                <a:cubicBezTo>
                  <a:pt x="17063" y="3602147"/>
                  <a:pt x="10095" y="3546050"/>
                  <a:pt x="8828" y="3489953"/>
                </a:cubicBezTo>
                <a:cubicBezTo>
                  <a:pt x="6548" y="3389688"/>
                  <a:pt x="7434" y="3289424"/>
                  <a:pt x="13262" y="3189160"/>
                </a:cubicBezTo>
                <a:cubicBezTo>
                  <a:pt x="16176" y="3138901"/>
                  <a:pt x="20864" y="3089150"/>
                  <a:pt x="22891" y="3038510"/>
                </a:cubicBezTo>
                <a:cubicBezTo>
                  <a:pt x="24918" y="2987870"/>
                  <a:pt x="28973" y="2936723"/>
                  <a:pt x="17444" y="2887098"/>
                </a:cubicBezTo>
                <a:cubicBezTo>
                  <a:pt x="-2068" y="2802699"/>
                  <a:pt x="12249" y="2718680"/>
                  <a:pt x="16430" y="2634534"/>
                </a:cubicBezTo>
                <a:cubicBezTo>
                  <a:pt x="18964" y="2582244"/>
                  <a:pt x="34168" y="2528685"/>
                  <a:pt x="20738" y="2477919"/>
                </a:cubicBezTo>
                <a:cubicBezTo>
                  <a:pt x="-421" y="2398342"/>
                  <a:pt x="13389" y="2320415"/>
                  <a:pt x="20738" y="2242107"/>
                </a:cubicBezTo>
                <a:cubicBezTo>
                  <a:pt x="29213" y="2168001"/>
                  <a:pt x="27718" y="2093082"/>
                  <a:pt x="16303" y="2019369"/>
                </a:cubicBezTo>
                <a:cubicBezTo>
                  <a:pt x="1986" y="1946239"/>
                  <a:pt x="1986" y="1871028"/>
                  <a:pt x="16303" y="1797899"/>
                </a:cubicBezTo>
                <a:cubicBezTo>
                  <a:pt x="28162" y="1737537"/>
                  <a:pt x="29530" y="1675589"/>
                  <a:pt x="20357" y="1614758"/>
                </a:cubicBezTo>
                <a:cubicBezTo>
                  <a:pt x="14149" y="1571226"/>
                  <a:pt x="3000" y="1527947"/>
                  <a:pt x="1480" y="1484415"/>
                </a:cubicBezTo>
                <a:cubicBezTo>
                  <a:pt x="-1662" y="1393377"/>
                  <a:pt x="200" y="1302238"/>
                  <a:pt x="7055" y="1211417"/>
                </a:cubicBezTo>
                <a:cubicBezTo>
                  <a:pt x="15036" y="1107980"/>
                  <a:pt x="30366" y="1004923"/>
                  <a:pt x="19724" y="900725"/>
                </a:cubicBezTo>
                <a:cubicBezTo>
                  <a:pt x="16050" y="864934"/>
                  <a:pt x="8575" y="829270"/>
                  <a:pt x="7815" y="793353"/>
                </a:cubicBezTo>
                <a:cubicBezTo>
                  <a:pt x="6168" y="726087"/>
                  <a:pt x="5407" y="659710"/>
                  <a:pt x="9208" y="590286"/>
                </a:cubicBezTo>
                <a:cubicBezTo>
                  <a:pt x="13009" y="520863"/>
                  <a:pt x="27452" y="450424"/>
                  <a:pt x="17697" y="382270"/>
                </a:cubicBezTo>
                <a:cubicBezTo>
                  <a:pt x="7941" y="314115"/>
                  <a:pt x="14276" y="247103"/>
                  <a:pt x="20611" y="180218"/>
                </a:cubicBezTo>
                <a:cubicBezTo>
                  <a:pt x="23652" y="148426"/>
                  <a:pt x="25711" y="116982"/>
                  <a:pt x="25156" y="85665"/>
                </a:cubicBezTo>
                <a:close/>
              </a:path>
            </a:pathLst>
          </a:custGeom>
          <a:noFill/>
          <a:extLst>
            <a:ext uri="{909E8E84-426E-40DD-AFC4-6F175D3DCCD1}">
              <a14:hiddenFill xmlns:a14="http://schemas.microsoft.com/office/drawing/2010/main">
                <a:solidFill>
                  <a:srgbClr val="FFFFFF"/>
                </a:solidFill>
              </a14:hiddenFill>
            </a:ext>
          </a:extLst>
        </p:spPr>
      </p:pic>
      <p:pic>
        <p:nvPicPr>
          <p:cNvPr id="7" name="Picture 6" descr="DDI snippet&#10;">
            <a:extLst>
              <a:ext uri="{FF2B5EF4-FFF2-40B4-BE49-F238E27FC236}">
                <a16:creationId xmlns:a16="http://schemas.microsoft.com/office/drawing/2014/main" id="{08D64EC0-3C8C-42C4-91C4-54C2639823A8}"/>
              </a:ext>
            </a:extLst>
          </p:cNvPr>
          <p:cNvPicPr>
            <a:picLocks noChangeAspect="1"/>
          </p:cNvPicPr>
          <p:nvPr/>
        </p:nvPicPr>
        <p:blipFill rotWithShape="1">
          <a:blip r:embed="rId4"/>
          <a:srcRect t="9385" r="-1" b="9334"/>
          <a:stretch/>
        </p:blipFill>
        <p:spPr>
          <a:xfrm>
            <a:off x="7451530" y="330822"/>
            <a:ext cx="4657344" cy="4054640"/>
          </a:xfrm>
          <a:custGeom>
            <a:avLst/>
            <a:gdLst/>
            <a:ahLst/>
            <a:cxnLst/>
            <a:rect l="l" t="t" r="r" b="b"/>
            <a:pathLst>
              <a:path w="4047645" h="2495811">
                <a:moveTo>
                  <a:pt x="2441891" y="4"/>
                </a:moveTo>
                <a:cubicBezTo>
                  <a:pt x="2489381" y="-78"/>
                  <a:pt x="2536882" y="1163"/>
                  <a:pt x="2584383" y="4428"/>
                </a:cubicBezTo>
                <a:cubicBezTo>
                  <a:pt x="2744314" y="17813"/>
                  <a:pt x="2904989" y="21079"/>
                  <a:pt x="3065367" y="14222"/>
                </a:cubicBezTo>
                <a:cubicBezTo>
                  <a:pt x="3194244" y="5694"/>
                  <a:pt x="3323514" y="4206"/>
                  <a:pt x="3452568" y="9782"/>
                </a:cubicBezTo>
                <a:cubicBezTo>
                  <a:pt x="3572813" y="16442"/>
                  <a:pt x="3693059" y="23233"/>
                  <a:pt x="3813712" y="19315"/>
                </a:cubicBezTo>
                <a:cubicBezTo>
                  <a:pt x="3861755" y="17748"/>
                  <a:pt x="3909121" y="15789"/>
                  <a:pt x="3956758" y="13177"/>
                </a:cubicBezTo>
                <a:lnTo>
                  <a:pt x="4047645" y="9696"/>
                </a:lnTo>
                <a:lnTo>
                  <a:pt x="4047645" y="2495811"/>
                </a:lnTo>
                <a:lnTo>
                  <a:pt x="28177" y="2495811"/>
                </a:lnTo>
                <a:lnTo>
                  <a:pt x="28782" y="2485852"/>
                </a:lnTo>
                <a:cubicBezTo>
                  <a:pt x="31911" y="2365446"/>
                  <a:pt x="35027" y="2245002"/>
                  <a:pt x="38157" y="2124521"/>
                </a:cubicBezTo>
                <a:cubicBezTo>
                  <a:pt x="38284" y="2119444"/>
                  <a:pt x="39171" y="2114494"/>
                  <a:pt x="39171" y="2109417"/>
                </a:cubicBezTo>
                <a:cubicBezTo>
                  <a:pt x="48166" y="1995573"/>
                  <a:pt x="53107" y="1881729"/>
                  <a:pt x="18899" y="1770550"/>
                </a:cubicBezTo>
                <a:cubicBezTo>
                  <a:pt x="15871" y="1760104"/>
                  <a:pt x="14262" y="1749304"/>
                  <a:pt x="14084" y="1738440"/>
                </a:cubicBezTo>
                <a:cubicBezTo>
                  <a:pt x="12413" y="1641514"/>
                  <a:pt x="16644" y="1544587"/>
                  <a:pt x="26754" y="1448181"/>
                </a:cubicBezTo>
                <a:cubicBezTo>
                  <a:pt x="31949" y="1389038"/>
                  <a:pt x="26754" y="1329006"/>
                  <a:pt x="43478" y="1270498"/>
                </a:cubicBezTo>
                <a:cubicBezTo>
                  <a:pt x="50864" y="1241421"/>
                  <a:pt x="55109" y="1211634"/>
                  <a:pt x="56147" y="1181656"/>
                </a:cubicBezTo>
                <a:cubicBezTo>
                  <a:pt x="59948" y="1109060"/>
                  <a:pt x="38537" y="1040779"/>
                  <a:pt x="18139" y="972244"/>
                </a:cubicBezTo>
                <a:cubicBezTo>
                  <a:pt x="7370" y="935945"/>
                  <a:pt x="-5426" y="898886"/>
                  <a:pt x="2429" y="860811"/>
                </a:cubicBezTo>
                <a:cubicBezTo>
                  <a:pt x="16707" y="802251"/>
                  <a:pt x="24854" y="742359"/>
                  <a:pt x="26754" y="682112"/>
                </a:cubicBezTo>
                <a:cubicBezTo>
                  <a:pt x="26754" y="639468"/>
                  <a:pt x="16365" y="597712"/>
                  <a:pt x="20039" y="555195"/>
                </a:cubicBezTo>
                <a:cubicBezTo>
                  <a:pt x="28211" y="472712"/>
                  <a:pt x="30238" y="389734"/>
                  <a:pt x="26121" y="306946"/>
                </a:cubicBezTo>
                <a:cubicBezTo>
                  <a:pt x="26095" y="273846"/>
                  <a:pt x="29846" y="240848"/>
                  <a:pt x="37270" y="208585"/>
                </a:cubicBezTo>
                <a:cubicBezTo>
                  <a:pt x="46506" y="151651"/>
                  <a:pt x="48419" y="93777"/>
                  <a:pt x="42971" y="36360"/>
                </a:cubicBezTo>
                <a:lnTo>
                  <a:pt x="38853" y="8429"/>
                </a:lnTo>
                <a:lnTo>
                  <a:pt x="56649" y="7824"/>
                </a:lnTo>
                <a:cubicBezTo>
                  <a:pt x="210497" y="-156"/>
                  <a:pt x="364754" y="3162"/>
                  <a:pt x="518087" y="17748"/>
                </a:cubicBezTo>
                <a:cubicBezTo>
                  <a:pt x="626567" y="25440"/>
                  <a:pt x="735534" y="24213"/>
                  <a:pt x="843809" y="14092"/>
                </a:cubicBezTo>
                <a:cubicBezTo>
                  <a:pt x="1042499" y="-1711"/>
                  <a:pt x="1240782" y="10958"/>
                  <a:pt x="1439065" y="21666"/>
                </a:cubicBezTo>
                <a:cubicBezTo>
                  <a:pt x="1631105" y="32113"/>
                  <a:pt x="1823010" y="24408"/>
                  <a:pt x="2015050" y="17487"/>
                </a:cubicBezTo>
                <a:cubicBezTo>
                  <a:pt x="2157045" y="12394"/>
                  <a:pt x="2299420" y="249"/>
                  <a:pt x="2441891" y="4"/>
                </a:cubicBezTo>
                <a:close/>
              </a:path>
            </a:pathLst>
          </a:custGeom>
          <a:solidFill>
            <a:srgbClr val="D6E0F2"/>
          </a:solidFill>
          <a:effectLst>
            <a:innerShdw blurRad="63500" dist="50800" dir="8100000">
              <a:srgbClr val="0070C0">
                <a:alpha val="50000"/>
              </a:srgbClr>
            </a:innerShdw>
          </a:effectLst>
        </p:spPr>
      </p:pic>
    </p:spTree>
    <p:extLst>
      <p:ext uri="{BB962C8B-B14F-4D97-AF65-F5344CB8AC3E}">
        <p14:creationId xmlns:p14="http://schemas.microsoft.com/office/powerpoint/2010/main" val="36401590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021A79-0139-49EF-8D09-01E32C9CBB96}"/>
              </a:ext>
            </a:extLst>
          </p:cNvPr>
          <p:cNvSpPr>
            <a:spLocks noGrp="1"/>
          </p:cNvSpPr>
          <p:nvPr>
            <p:ph type="title"/>
          </p:nvPr>
        </p:nvSpPr>
        <p:spPr>
          <a:xfrm>
            <a:off x="838200" y="270857"/>
            <a:ext cx="10515600" cy="1325563"/>
          </a:xfrm>
        </p:spPr>
        <p:txBody>
          <a:bodyPr/>
          <a:lstStyle/>
          <a:p>
            <a:r>
              <a:rPr lang="en-US" sz="4400" dirty="0"/>
              <a:t>Why DDI?</a:t>
            </a:r>
            <a:endParaRPr lang="en-US" dirty="0"/>
          </a:p>
        </p:txBody>
      </p:sp>
      <p:sp>
        <p:nvSpPr>
          <p:cNvPr id="3" name="Content Placeholder 2">
            <a:extLst>
              <a:ext uri="{FF2B5EF4-FFF2-40B4-BE49-F238E27FC236}">
                <a16:creationId xmlns:a16="http://schemas.microsoft.com/office/drawing/2014/main" id="{4FE37F0A-C31B-49B8-B483-C27A7FBFFC32}"/>
              </a:ext>
            </a:extLst>
          </p:cNvPr>
          <p:cNvSpPr>
            <a:spLocks noGrp="1"/>
          </p:cNvSpPr>
          <p:nvPr>
            <p:ph idx="1"/>
          </p:nvPr>
        </p:nvSpPr>
        <p:spPr>
          <a:xfrm>
            <a:off x="838200" y="1825625"/>
            <a:ext cx="10247722" cy="4351338"/>
          </a:xfrm>
        </p:spPr>
        <p:txBody>
          <a:bodyPr>
            <a:normAutofit lnSpcReduction="10000"/>
          </a:bodyPr>
          <a:lstStyle/>
          <a:p>
            <a:r>
              <a:rPr lang="en-US" dirty="0"/>
              <a:t>DDI is the best metadata choice for data archives</a:t>
            </a:r>
          </a:p>
          <a:p>
            <a:pPr lvl="1"/>
            <a:r>
              <a:rPr lang="en-US" sz="2200" dirty="0"/>
              <a:t>Other well-known and widely-used metadata standards</a:t>
            </a:r>
          </a:p>
          <a:p>
            <a:pPr lvl="2"/>
            <a:r>
              <a:rPr lang="en-US" sz="2200" dirty="0"/>
              <a:t>DCAT (Data Catalog Vocabulary)</a:t>
            </a:r>
          </a:p>
          <a:p>
            <a:pPr lvl="2"/>
            <a:r>
              <a:rPr lang="en-US" sz="2200" dirty="0"/>
              <a:t>DC (Dublin Core)</a:t>
            </a:r>
          </a:p>
          <a:p>
            <a:pPr lvl="2"/>
            <a:r>
              <a:rPr lang="en-US" sz="2200" dirty="0"/>
              <a:t>Schema.org</a:t>
            </a:r>
          </a:p>
          <a:p>
            <a:pPr marL="457200" lvl="1" indent="0">
              <a:buNone/>
            </a:pPr>
            <a:r>
              <a:rPr lang="en-US" sz="2200" dirty="0"/>
              <a:t>     Describe </a:t>
            </a:r>
            <a:r>
              <a:rPr lang="en-US" sz="2200" i="1" dirty="0"/>
              <a:t>datasets</a:t>
            </a:r>
            <a:r>
              <a:rPr lang="en-US" sz="2200" dirty="0"/>
              <a:t> as </a:t>
            </a:r>
            <a:r>
              <a:rPr lang="en-US" sz="2200" i="1" dirty="0"/>
              <a:t>objects</a:t>
            </a:r>
            <a:r>
              <a:rPr lang="en-US" sz="2200" dirty="0"/>
              <a:t> and their relationships</a:t>
            </a:r>
          </a:p>
          <a:p>
            <a:pPr lvl="1"/>
            <a:r>
              <a:rPr lang="en-US" sz="2200" dirty="0"/>
              <a:t>DDI also describes </a:t>
            </a:r>
            <a:r>
              <a:rPr lang="en-US" sz="2200" i="1" dirty="0"/>
              <a:t>data points (variables) </a:t>
            </a:r>
            <a:r>
              <a:rPr lang="en-US" sz="2200" dirty="0"/>
              <a:t>as </a:t>
            </a:r>
            <a:r>
              <a:rPr lang="en-US" sz="2200" i="1" dirty="0"/>
              <a:t>objects</a:t>
            </a:r>
            <a:r>
              <a:rPr lang="en-US" sz="2200" dirty="0"/>
              <a:t>, with their</a:t>
            </a:r>
            <a:r>
              <a:rPr lang="en-US" sz="2200" i="1" dirty="0"/>
              <a:t>:</a:t>
            </a:r>
          </a:p>
          <a:p>
            <a:pPr lvl="2"/>
            <a:r>
              <a:rPr lang="en-US" sz="2200" i="1" dirty="0"/>
              <a:t>Physical characteristics</a:t>
            </a:r>
          </a:p>
          <a:p>
            <a:pPr lvl="2"/>
            <a:r>
              <a:rPr lang="en-US" sz="2200" i="1" dirty="0"/>
              <a:t>Meaningful content</a:t>
            </a:r>
          </a:p>
          <a:p>
            <a:pPr lvl="2"/>
            <a:r>
              <a:rPr lang="en-US" sz="2200" i="1" dirty="0"/>
              <a:t>Relationships</a:t>
            </a:r>
          </a:p>
          <a:p>
            <a:r>
              <a:rPr lang="en-US" dirty="0"/>
              <a:t>DDI is widely used by data archives around the world</a:t>
            </a:r>
          </a:p>
          <a:p>
            <a:pPr lvl="1"/>
            <a:r>
              <a:rPr lang="en-US" dirty="0"/>
              <a:t>Use of the same standard facilitates metadata sharing and reuse</a:t>
            </a:r>
          </a:p>
          <a:p>
            <a:endParaRPr lang="en-US" dirty="0"/>
          </a:p>
        </p:txBody>
      </p:sp>
      <p:pic>
        <p:nvPicPr>
          <p:cNvPr id="4" name="Picture 3">
            <a:extLst>
              <a:ext uri="{FF2B5EF4-FFF2-40B4-BE49-F238E27FC236}">
                <a16:creationId xmlns:a16="http://schemas.microsoft.com/office/drawing/2014/main" id="{F61026BE-DD02-46D2-BEB6-E4C45C891CCD}"/>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38200" y="1212178"/>
            <a:ext cx="5883111" cy="247685"/>
          </a:xfrm>
          <a:prstGeom prst="rect">
            <a:avLst/>
          </a:prstGeom>
        </p:spPr>
      </p:pic>
    </p:spTree>
    <p:extLst>
      <p:ext uri="{BB962C8B-B14F-4D97-AF65-F5344CB8AC3E}">
        <p14:creationId xmlns:p14="http://schemas.microsoft.com/office/powerpoint/2010/main" val="138076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FB443C-0AE6-405E-8945-E7588F93B60B}"/>
              </a:ext>
            </a:extLst>
          </p:cNvPr>
          <p:cNvSpPr>
            <a:spLocks noGrp="1"/>
          </p:cNvSpPr>
          <p:nvPr>
            <p:ph type="title"/>
          </p:nvPr>
        </p:nvSpPr>
        <p:spPr/>
        <p:txBody>
          <a:bodyPr/>
          <a:lstStyle/>
          <a:p>
            <a:r>
              <a:rPr lang="en-US" sz="4400" dirty="0"/>
              <a:t>DDI at ICPSR</a:t>
            </a:r>
            <a:endParaRPr lang="en-US" dirty="0"/>
          </a:p>
        </p:txBody>
      </p:sp>
      <p:sp>
        <p:nvSpPr>
          <p:cNvPr id="3" name="Content Placeholder 2">
            <a:extLst>
              <a:ext uri="{FF2B5EF4-FFF2-40B4-BE49-F238E27FC236}">
                <a16:creationId xmlns:a16="http://schemas.microsoft.com/office/drawing/2014/main" id="{B9F0F308-A991-4951-9B24-F8E227A884F9}"/>
              </a:ext>
            </a:extLst>
          </p:cNvPr>
          <p:cNvSpPr>
            <a:spLocks noGrp="1"/>
          </p:cNvSpPr>
          <p:nvPr>
            <p:ph sz="half" idx="1"/>
          </p:nvPr>
        </p:nvSpPr>
        <p:spPr>
          <a:xfrm>
            <a:off x="838200" y="1825625"/>
            <a:ext cx="5779416" cy="4351338"/>
          </a:xfrm>
        </p:spPr>
        <p:txBody>
          <a:bodyPr/>
          <a:lstStyle/>
          <a:p>
            <a:r>
              <a:rPr lang="en-US" dirty="0"/>
              <a:t>ICPSR’s metadata is fully aligned to DDI</a:t>
            </a:r>
          </a:p>
          <a:p>
            <a:pPr lvl="1"/>
            <a:r>
              <a:rPr lang="en-US" dirty="0"/>
              <a:t>ICPSR study descriptions are based on DDI fields</a:t>
            </a:r>
          </a:p>
          <a:p>
            <a:endParaRPr lang="en-US" dirty="0"/>
          </a:p>
        </p:txBody>
      </p:sp>
      <p:pic>
        <p:nvPicPr>
          <p:cNvPr id="5" name="Picture 4" descr="ICPSR study description entries mapping to DDI fields">
            <a:extLst>
              <a:ext uri="{FF2B5EF4-FFF2-40B4-BE49-F238E27FC236}">
                <a16:creationId xmlns:a16="http://schemas.microsoft.com/office/drawing/2014/main" id="{CCC6B8A4-C3F2-46BF-8FAC-4A1A8A0172D5}"/>
              </a:ext>
            </a:extLst>
          </p:cNvPr>
          <p:cNvPicPr>
            <a:picLocks noChangeAspect="1"/>
          </p:cNvPicPr>
          <p:nvPr/>
        </p:nvPicPr>
        <p:blipFill>
          <a:blip r:embed="rId3"/>
          <a:stretch>
            <a:fillRect/>
          </a:stretch>
        </p:blipFill>
        <p:spPr>
          <a:xfrm>
            <a:off x="1324486" y="3827282"/>
            <a:ext cx="4806844" cy="2484618"/>
          </a:xfrm>
          <a:prstGeom prst="rect">
            <a:avLst/>
          </a:prstGeom>
        </p:spPr>
      </p:pic>
      <p:pic>
        <p:nvPicPr>
          <p:cNvPr id="6" name="Content Placeholder 3" descr="ICPSR study description">
            <a:extLst>
              <a:ext uri="{FF2B5EF4-FFF2-40B4-BE49-F238E27FC236}">
                <a16:creationId xmlns:a16="http://schemas.microsoft.com/office/drawing/2014/main" id="{F8E6AE14-3F08-47AB-A539-5F6981154AAF}"/>
              </a:ext>
            </a:extLst>
          </p:cNvPr>
          <p:cNvPicPr>
            <a:picLocks noGrp="1" noChangeAspect="1"/>
          </p:cNvPicPr>
          <p:nvPr>
            <p:ph sz="half" idx="2"/>
          </p:nvPr>
        </p:nvPicPr>
        <p:blipFill>
          <a:blip r:embed="rId4"/>
          <a:stretch>
            <a:fillRect/>
          </a:stretch>
        </p:blipFill>
        <p:spPr>
          <a:xfrm>
            <a:off x="6783865" y="957943"/>
            <a:ext cx="5206277" cy="4757735"/>
          </a:xfrm>
          <a:prstGeom prst="rect">
            <a:avLst/>
          </a:prstGeom>
          <a:effectLst>
            <a:innerShdw blurRad="63500" dist="50800" dir="18900000">
              <a:schemeClr val="accent1">
                <a:lumMod val="75000"/>
                <a:alpha val="50000"/>
              </a:schemeClr>
            </a:innerShdw>
          </a:effectLst>
        </p:spPr>
      </p:pic>
      <p:pic>
        <p:nvPicPr>
          <p:cNvPr id="8" name="Picture 7">
            <a:extLst>
              <a:ext uri="{FF2B5EF4-FFF2-40B4-BE49-F238E27FC236}">
                <a16:creationId xmlns:a16="http://schemas.microsoft.com/office/drawing/2014/main" id="{1067B0EB-59E9-49ED-AE21-168D242ED433}"/>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881406" y="1325628"/>
            <a:ext cx="3458058" cy="228632"/>
          </a:xfrm>
          <a:prstGeom prst="rect">
            <a:avLst/>
          </a:prstGeom>
        </p:spPr>
      </p:pic>
    </p:spTree>
    <p:extLst>
      <p:ext uri="{BB962C8B-B14F-4D97-AF65-F5344CB8AC3E}">
        <p14:creationId xmlns:p14="http://schemas.microsoft.com/office/powerpoint/2010/main" val="752677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473DBC-F5C0-4293-B7A3-9D299F077757}"/>
              </a:ext>
            </a:extLst>
          </p:cNvPr>
          <p:cNvSpPr>
            <a:spLocks noGrp="1"/>
          </p:cNvSpPr>
          <p:nvPr>
            <p:ph type="title"/>
          </p:nvPr>
        </p:nvSpPr>
        <p:spPr>
          <a:xfrm>
            <a:off x="838200" y="204870"/>
            <a:ext cx="10515600" cy="1114884"/>
          </a:xfrm>
        </p:spPr>
        <p:txBody>
          <a:bodyPr/>
          <a:lstStyle/>
          <a:p>
            <a:r>
              <a:rPr lang="en-US" sz="4400" dirty="0"/>
              <a:t>DDI at ICPSR</a:t>
            </a:r>
            <a:endParaRPr lang="en-US" dirty="0"/>
          </a:p>
        </p:txBody>
      </p:sp>
      <p:sp>
        <p:nvSpPr>
          <p:cNvPr id="3" name="Content Placeholder 2">
            <a:extLst>
              <a:ext uri="{FF2B5EF4-FFF2-40B4-BE49-F238E27FC236}">
                <a16:creationId xmlns:a16="http://schemas.microsoft.com/office/drawing/2014/main" id="{AEABC60C-13F3-4B33-91F7-8F0A64D9103C}"/>
              </a:ext>
            </a:extLst>
          </p:cNvPr>
          <p:cNvSpPr>
            <a:spLocks noGrp="1"/>
          </p:cNvSpPr>
          <p:nvPr>
            <p:ph idx="1"/>
          </p:nvPr>
        </p:nvSpPr>
        <p:spPr>
          <a:xfrm>
            <a:off x="715652" y="1319753"/>
            <a:ext cx="10515600" cy="5173122"/>
          </a:xfrm>
        </p:spPr>
        <p:txBody>
          <a:bodyPr/>
          <a:lstStyle/>
          <a:p>
            <a:r>
              <a:rPr lang="en-US" sz="2000" dirty="0"/>
              <a:t>ICPSR’s variable descriptions are also expressed in DDI</a:t>
            </a:r>
          </a:p>
          <a:p>
            <a:r>
              <a:rPr lang="en-US" sz="2000" dirty="0"/>
              <a:t>Generated in an automated way by our processing systems</a:t>
            </a:r>
          </a:p>
          <a:p>
            <a:r>
              <a:rPr lang="en-US" sz="2000" dirty="0"/>
              <a:t>All of our curated studies have individual variable descriptions in DDI and are included in the public variable search</a:t>
            </a:r>
          </a:p>
          <a:p>
            <a:endParaRPr lang="en-US" dirty="0"/>
          </a:p>
        </p:txBody>
      </p:sp>
      <p:pic>
        <p:nvPicPr>
          <p:cNvPr id="4" name="Content Placeholder 3" descr="ICPSR variable description">
            <a:extLst>
              <a:ext uri="{FF2B5EF4-FFF2-40B4-BE49-F238E27FC236}">
                <a16:creationId xmlns:a16="http://schemas.microsoft.com/office/drawing/2014/main" id="{C6882D2C-F009-4A8D-861C-A687D5E510B9}"/>
              </a:ext>
            </a:extLst>
          </p:cNvPr>
          <p:cNvPicPr>
            <a:picLocks noChangeAspect="1"/>
          </p:cNvPicPr>
          <p:nvPr/>
        </p:nvPicPr>
        <p:blipFill>
          <a:blip r:embed="rId3"/>
          <a:stretch>
            <a:fillRect/>
          </a:stretch>
        </p:blipFill>
        <p:spPr>
          <a:xfrm>
            <a:off x="2109521" y="2696066"/>
            <a:ext cx="7264519" cy="3987538"/>
          </a:xfrm>
          <a:prstGeom prst="rect">
            <a:avLst/>
          </a:prstGeom>
          <a:effectLst>
            <a:innerShdw blurRad="63500" dist="50800" dir="8100000">
              <a:schemeClr val="accent1">
                <a:lumMod val="75000"/>
                <a:alpha val="50000"/>
              </a:schemeClr>
            </a:innerShdw>
          </a:effectLst>
        </p:spPr>
      </p:pic>
      <p:pic>
        <p:nvPicPr>
          <p:cNvPr id="6" name="Picture 5">
            <a:extLst>
              <a:ext uri="{FF2B5EF4-FFF2-40B4-BE49-F238E27FC236}">
                <a16:creationId xmlns:a16="http://schemas.microsoft.com/office/drawing/2014/main" id="{740D6EFE-7346-4D92-AA2B-AECA6D30DC37}"/>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838200" y="976507"/>
            <a:ext cx="5864258" cy="247685"/>
          </a:xfrm>
          <a:prstGeom prst="rect">
            <a:avLst/>
          </a:prstGeom>
        </p:spPr>
      </p:pic>
    </p:spTree>
    <p:extLst>
      <p:ext uri="{BB962C8B-B14F-4D97-AF65-F5344CB8AC3E}">
        <p14:creationId xmlns:p14="http://schemas.microsoft.com/office/powerpoint/2010/main" val="20650898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E8BF4A-DE03-4134-8A5D-0F8F0E26713B}"/>
              </a:ext>
            </a:extLst>
          </p:cNvPr>
          <p:cNvSpPr>
            <a:spLocks noGrp="1"/>
          </p:cNvSpPr>
          <p:nvPr>
            <p:ph type="title"/>
          </p:nvPr>
        </p:nvSpPr>
        <p:spPr>
          <a:xfrm>
            <a:off x="838200" y="207940"/>
            <a:ext cx="10515600" cy="1325563"/>
          </a:xfrm>
        </p:spPr>
        <p:txBody>
          <a:bodyPr/>
          <a:lstStyle/>
          <a:p>
            <a:r>
              <a:rPr lang="en-US" sz="4400" dirty="0"/>
              <a:t>DDI at ICPSR</a:t>
            </a:r>
            <a:endParaRPr lang="en-US" dirty="0"/>
          </a:p>
        </p:txBody>
      </p:sp>
      <p:sp>
        <p:nvSpPr>
          <p:cNvPr id="3" name="Content Placeholder 2">
            <a:extLst>
              <a:ext uri="{FF2B5EF4-FFF2-40B4-BE49-F238E27FC236}">
                <a16:creationId xmlns:a16="http://schemas.microsoft.com/office/drawing/2014/main" id="{A49095E5-9194-4D00-8710-D24F0BDF9D35}"/>
              </a:ext>
            </a:extLst>
          </p:cNvPr>
          <p:cNvSpPr>
            <a:spLocks noGrp="1"/>
          </p:cNvSpPr>
          <p:nvPr>
            <p:ph sz="half" idx="1"/>
          </p:nvPr>
        </p:nvSpPr>
        <p:spPr>
          <a:xfrm>
            <a:off x="304480" y="3116515"/>
            <a:ext cx="5341071" cy="4244841"/>
          </a:xfrm>
        </p:spPr>
        <p:txBody>
          <a:bodyPr/>
          <a:lstStyle/>
          <a:p>
            <a:r>
              <a:rPr lang="en-US" sz="2200" dirty="0"/>
              <a:t>The keyword search on ICPSR’s home page brings up all of the metadata products that may be dealing with a specific topic</a:t>
            </a:r>
          </a:p>
          <a:p>
            <a:pPr lvl="1"/>
            <a:r>
              <a:rPr lang="en-US" sz="2000" dirty="0"/>
              <a:t>Studies</a:t>
            </a:r>
          </a:p>
          <a:p>
            <a:pPr lvl="1"/>
            <a:r>
              <a:rPr lang="en-US" sz="2000" dirty="0"/>
              <a:t>Variables </a:t>
            </a:r>
          </a:p>
          <a:p>
            <a:pPr lvl="1"/>
            <a:r>
              <a:rPr lang="en-US" sz="2000" dirty="0"/>
              <a:t>Series, etc.</a:t>
            </a:r>
          </a:p>
          <a:p>
            <a:endParaRPr lang="en-US" dirty="0"/>
          </a:p>
        </p:txBody>
      </p:sp>
      <p:pic>
        <p:nvPicPr>
          <p:cNvPr id="7" name="Picture 6">
            <a:extLst>
              <a:ext uri="{FF2B5EF4-FFF2-40B4-BE49-F238E27FC236}">
                <a16:creationId xmlns:a16="http://schemas.microsoft.com/office/drawing/2014/main" id="{5D28C37A-7D97-41B1-A62B-72316865FD06}"/>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50746" y="1131222"/>
            <a:ext cx="3658111" cy="314369"/>
          </a:xfrm>
          <a:prstGeom prst="rect">
            <a:avLst/>
          </a:prstGeom>
        </p:spPr>
      </p:pic>
      <p:sp>
        <p:nvSpPr>
          <p:cNvPr id="9" name="Content Placeholder 8">
            <a:extLst>
              <a:ext uri="{FF2B5EF4-FFF2-40B4-BE49-F238E27FC236}">
                <a16:creationId xmlns:a16="http://schemas.microsoft.com/office/drawing/2014/main" id="{4EFA3D88-969E-4A8F-A2DC-7EB63CFFA627}"/>
              </a:ext>
            </a:extLst>
          </p:cNvPr>
          <p:cNvSpPr>
            <a:spLocks noGrp="1"/>
          </p:cNvSpPr>
          <p:nvPr>
            <p:ph sz="half" idx="2"/>
          </p:nvPr>
        </p:nvSpPr>
        <p:spPr>
          <a:xfrm>
            <a:off x="6172200" y="2611225"/>
            <a:ext cx="5181600" cy="3565738"/>
          </a:xfrm>
        </p:spPr>
        <p:txBody>
          <a:bodyPr/>
          <a:lstStyle/>
          <a:p>
            <a:endParaRPr lang="en-US" dirty="0"/>
          </a:p>
        </p:txBody>
      </p:sp>
      <p:pic>
        <p:nvPicPr>
          <p:cNvPr id="10" name="Picture 9" descr="ICPSR search results page">
            <a:extLst>
              <a:ext uri="{FF2B5EF4-FFF2-40B4-BE49-F238E27FC236}">
                <a16:creationId xmlns:a16="http://schemas.microsoft.com/office/drawing/2014/main" id="{FBFE4641-2E92-460A-B0D4-5458BFA424EA}"/>
              </a:ext>
            </a:extLst>
          </p:cNvPr>
          <p:cNvPicPr>
            <a:picLocks noChangeAspect="1"/>
          </p:cNvPicPr>
          <p:nvPr/>
        </p:nvPicPr>
        <p:blipFill>
          <a:blip r:embed="rId4"/>
          <a:stretch>
            <a:fillRect/>
          </a:stretch>
        </p:blipFill>
        <p:spPr>
          <a:xfrm>
            <a:off x="5715457" y="2611225"/>
            <a:ext cx="6172063" cy="3375918"/>
          </a:xfrm>
          <a:prstGeom prst="rect">
            <a:avLst/>
          </a:prstGeom>
          <a:effectLst>
            <a:innerShdw blurRad="63500" dist="50800" dir="8100000">
              <a:srgbClr val="7030A0">
                <a:alpha val="50000"/>
              </a:srgbClr>
            </a:innerShdw>
          </a:effectLst>
        </p:spPr>
      </p:pic>
      <p:sp>
        <p:nvSpPr>
          <p:cNvPr id="12" name="TextBox 11">
            <a:extLst>
              <a:ext uri="{FF2B5EF4-FFF2-40B4-BE49-F238E27FC236}">
                <a16:creationId xmlns:a16="http://schemas.microsoft.com/office/drawing/2014/main" id="{7B13746B-7620-4E71-9783-D8F83156B540}"/>
              </a:ext>
            </a:extLst>
          </p:cNvPr>
          <p:cNvSpPr txBox="1"/>
          <p:nvPr/>
        </p:nvSpPr>
        <p:spPr>
          <a:xfrm>
            <a:off x="678730" y="1619064"/>
            <a:ext cx="11104775" cy="800219"/>
          </a:xfrm>
          <a:prstGeom prst="rect">
            <a:avLst/>
          </a:prstGeom>
          <a:noFill/>
        </p:spPr>
        <p:txBody>
          <a:bodyPr wrap="square" rtlCol="0">
            <a:spAutoFit/>
          </a:bodyPr>
          <a:lstStyle/>
          <a:p>
            <a:r>
              <a:rPr lang="en-US" sz="2800" dirty="0"/>
              <a:t>DDI-structured metadata supports enhanced data discovery and evaluation</a:t>
            </a:r>
          </a:p>
          <a:p>
            <a:endParaRPr lang="en-US" dirty="0"/>
          </a:p>
        </p:txBody>
      </p:sp>
      <p:sp>
        <p:nvSpPr>
          <p:cNvPr id="4" name="TextBox 3">
            <a:extLst>
              <a:ext uri="{FF2B5EF4-FFF2-40B4-BE49-F238E27FC236}">
                <a16:creationId xmlns:a16="http://schemas.microsoft.com/office/drawing/2014/main" id="{4B82E4DB-3D51-4F2C-8903-B6F049D29831}"/>
              </a:ext>
              <a:ext uri="{C183D7F6-B498-43B3-948B-1728B52AA6E4}">
                <adec:decorative xmlns:adec="http://schemas.microsoft.com/office/drawing/2017/decorative" val="1"/>
              </a:ext>
            </a:extLst>
          </p:cNvPr>
          <p:cNvSpPr txBox="1"/>
          <p:nvPr/>
        </p:nvSpPr>
        <p:spPr>
          <a:xfrm>
            <a:off x="5715458" y="3467780"/>
            <a:ext cx="5017856" cy="309563"/>
          </a:xfrm>
          <a:prstGeom prst="rect">
            <a:avLst/>
          </a:prstGeom>
          <a:noFill/>
          <a:ln>
            <a:solidFill>
              <a:srgbClr val="FF0000"/>
            </a:solidFill>
          </a:ln>
        </p:spPr>
        <p:txBody>
          <a:bodyPr wrap="square" rtlCol="0">
            <a:spAutoFit/>
          </a:bodyPr>
          <a:lstStyle/>
          <a:p>
            <a:endParaRPr lang="en-US" dirty="0"/>
          </a:p>
        </p:txBody>
      </p:sp>
    </p:spTree>
    <p:extLst>
      <p:ext uri="{BB962C8B-B14F-4D97-AF65-F5344CB8AC3E}">
        <p14:creationId xmlns:p14="http://schemas.microsoft.com/office/powerpoint/2010/main" val="138566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141FC3-BC45-4E29-9C9B-8E35E462FF16}"/>
              </a:ext>
            </a:extLst>
          </p:cNvPr>
          <p:cNvSpPr>
            <a:spLocks noGrp="1"/>
          </p:cNvSpPr>
          <p:nvPr>
            <p:ph type="title"/>
          </p:nvPr>
        </p:nvSpPr>
        <p:spPr>
          <a:xfrm>
            <a:off x="838200" y="84841"/>
            <a:ext cx="10515600" cy="1325563"/>
          </a:xfrm>
        </p:spPr>
        <p:txBody>
          <a:bodyPr/>
          <a:lstStyle/>
          <a:p>
            <a:r>
              <a:rPr lang="en-US" sz="4400" kern="1200" dirty="0">
                <a:solidFill>
                  <a:schemeClr val="tx1"/>
                </a:solidFill>
                <a:latin typeface="+mj-lt"/>
                <a:ea typeface="+mj-ea"/>
                <a:cs typeface="+mj-cs"/>
              </a:rPr>
              <a:t>Study-level DDI at ICPSR</a:t>
            </a:r>
            <a:endParaRPr lang="en-US" dirty="0"/>
          </a:p>
        </p:txBody>
      </p:sp>
      <p:sp>
        <p:nvSpPr>
          <p:cNvPr id="4" name="Content Placeholder 3">
            <a:extLst>
              <a:ext uri="{FF2B5EF4-FFF2-40B4-BE49-F238E27FC236}">
                <a16:creationId xmlns:a16="http://schemas.microsoft.com/office/drawing/2014/main" id="{15915CD8-AF36-4EF3-96CF-63AAD24BDF23}"/>
              </a:ext>
            </a:extLst>
          </p:cNvPr>
          <p:cNvSpPr>
            <a:spLocks noGrp="1"/>
          </p:cNvSpPr>
          <p:nvPr>
            <p:ph sz="half" idx="2"/>
          </p:nvPr>
        </p:nvSpPr>
        <p:spPr>
          <a:xfrm>
            <a:off x="6359745" y="1825625"/>
            <a:ext cx="5181600" cy="4351338"/>
          </a:xfrm>
        </p:spPr>
        <p:txBody>
          <a:bodyPr/>
          <a:lstStyle/>
          <a:p>
            <a:pPr indent="-228600">
              <a:buFont typeface="Arial" panose="020B0604020202020204" pitchFamily="34" charset="0"/>
              <a:buChar char="•"/>
            </a:pPr>
            <a:r>
              <a:rPr lang="en-US" sz="2400" dirty="0"/>
              <a:t>At study level the search results may be refined using filters created from the DDI fields included in the DDI study description</a:t>
            </a:r>
          </a:p>
          <a:p>
            <a:pPr indent="-228600">
              <a:buFont typeface="Arial" panose="020B0604020202020204" pitchFamily="34" charset="0"/>
              <a:buChar char="•"/>
            </a:pPr>
            <a:r>
              <a:rPr lang="en-US" sz="2400" dirty="0"/>
              <a:t>Multiple filters, with interactive coverage,  may be selected</a:t>
            </a:r>
          </a:p>
          <a:p>
            <a:endParaRPr lang="en-US" dirty="0"/>
          </a:p>
        </p:txBody>
      </p:sp>
      <p:pic>
        <p:nvPicPr>
          <p:cNvPr id="19" name="Picture 18" descr="subject terms filter">
            <a:extLst>
              <a:ext uri="{FF2B5EF4-FFF2-40B4-BE49-F238E27FC236}">
                <a16:creationId xmlns:a16="http://schemas.microsoft.com/office/drawing/2014/main" id="{9ECE272C-EF9F-418D-8A05-52819808F9B0}"/>
              </a:ext>
            </a:extLst>
          </p:cNvPr>
          <p:cNvPicPr>
            <a:picLocks noChangeAspect="1"/>
          </p:cNvPicPr>
          <p:nvPr/>
        </p:nvPicPr>
        <p:blipFill>
          <a:blip r:embed="rId2"/>
          <a:stretch>
            <a:fillRect/>
          </a:stretch>
        </p:blipFill>
        <p:spPr>
          <a:xfrm>
            <a:off x="9103965" y="4264590"/>
            <a:ext cx="2249835" cy="2446249"/>
          </a:xfrm>
          <a:prstGeom prst="rect">
            <a:avLst/>
          </a:prstGeom>
          <a:effectLst>
            <a:innerShdw blurRad="63500" dist="50800" dir="18900000">
              <a:schemeClr val="accent2">
                <a:lumMod val="60000"/>
                <a:lumOff val="40000"/>
                <a:alpha val="50000"/>
              </a:schemeClr>
            </a:innerShdw>
          </a:effectLst>
        </p:spPr>
      </p:pic>
      <p:pic>
        <p:nvPicPr>
          <p:cNvPr id="16" name="Picture 15" descr="collection method filters">
            <a:extLst>
              <a:ext uri="{FF2B5EF4-FFF2-40B4-BE49-F238E27FC236}">
                <a16:creationId xmlns:a16="http://schemas.microsoft.com/office/drawing/2014/main" id="{4B22E7A1-0894-432F-9FE1-5297F98098ED}"/>
              </a:ext>
            </a:extLst>
          </p:cNvPr>
          <p:cNvPicPr>
            <a:picLocks noChangeAspect="1"/>
          </p:cNvPicPr>
          <p:nvPr/>
        </p:nvPicPr>
        <p:blipFill>
          <a:blip r:embed="rId3"/>
          <a:stretch>
            <a:fillRect/>
          </a:stretch>
        </p:blipFill>
        <p:spPr>
          <a:xfrm>
            <a:off x="6606938" y="4230557"/>
            <a:ext cx="2249835" cy="2502006"/>
          </a:xfrm>
          <a:prstGeom prst="rect">
            <a:avLst/>
          </a:prstGeom>
          <a:effectLst>
            <a:innerShdw blurRad="63500" dist="50800" dir="18900000">
              <a:schemeClr val="accent2">
                <a:lumMod val="60000"/>
                <a:lumOff val="40000"/>
                <a:alpha val="50000"/>
              </a:schemeClr>
            </a:innerShdw>
          </a:effectLst>
        </p:spPr>
      </p:pic>
      <p:sp>
        <p:nvSpPr>
          <p:cNvPr id="22" name="TextBox 21">
            <a:extLst>
              <a:ext uri="{FF2B5EF4-FFF2-40B4-BE49-F238E27FC236}">
                <a16:creationId xmlns:a16="http://schemas.microsoft.com/office/drawing/2014/main" id="{3B1710E5-761B-416D-BFBA-4E3689EDA3F9}"/>
              </a:ext>
              <a:ext uri="{C183D7F6-B498-43B3-948B-1728B52AA6E4}">
                <adec:decorative xmlns:adec="http://schemas.microsoft.com/office/drawing/2017/decorative" val="1"/>
              </a:ext>
            </a:extLst>
          </p:cNvPr>
          <p:cNvSpPr txBox="1"/>
          <p:nvPr/>
        </p:nvSpPr>
        <p:spPr>
          <a:xfrm>
            <a:off x="1426028" y="2667785"/>
            <a:ext cx="674915" cy="227815"/>
          </a:xfrm>
          <a:prstGeom prst="rect">
            <a:avLst/>
          </a:prstGeom>
          <a:noFill/>
          <a:ln w="19050">
            <a:solidFill>
              <a:srgbClr val="FF0000"/>
            </a:solidFill>
          </a:ln>
        </p:spPr>
        <p:txBody>
          <a:bodyPr wrap="square" rtlCol="0">
            <a:spAutoFit/>
          </a:bodyPr>
          <a:lstStyle/>
          <a:p>
            <a:endParaRPr lang="en-US" dirty="0"/>
          </a:p>
        </p:txBody>
      </p:sp>
      <p:sp>
        <p:nvSpPr>
          <p:cNvPr id="23" name="TextBox 22" descr="subject terms filters">
            <a:extLst>
              <a:ext uri="{FF2B5EF4-FFF2-40B4-BE49-F238E27FC236}">
                <a16:creationId xmlns:a16="http://schemas.microsoft.com/office/drawing/2014/main" id="{BFDB2D0A-3C95-436F-8453-84D29250E2EF}"/>
              </a:ext>
            </a:extLst>
          </p:cNvPr>
          <p:cNvSpPr txBox="1"/>
          <p:nvPr/>
        </p:nvSpPr>
        <p:spPr>
          <a:xfrm>
            <a:off x="9209988" y="4781696"/>
            <a:ext cx="1404593" cy="1530203"/>
          </a:xfrm>
          <a:prstGeom prst="rect">
            <a:avLst/>
          </a:prstGeom>
          <a:noFill/>
          <a:ln w="19050">
            <a:solidFill>
              <a:srgbClr val="00B050"/>
            </a:solidFill>
          </a:ln>
        </p:spPr>
        <p:txBody>
          <a:bodyPr wrap="square" rtlCol="0">
            <a:spAutoFit/>
          </a:bodyPr>
          <a:lstStyle/>
          <a:p>
            <a:endParaRPr lang="en-US" dirty="0"/>
          </a:p>
        </p:txBody>
      </p:sp>
      <p:pic>
        <p:nvPicPr>
          <p:cNvPr id="25" name="Picture 24">
            <a:extLst>
              <a:ext uri="{FF2B5EF4-FFF2-40B4-BE49-F238E27FC236}">
                <a16:creationId xmlns:a16="http://schemas.microsoft.com/office/drawing/2014/main" id="{BACC84A5-79C5-494E-90F9-2E62C903ECAA}"/>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838200" y="1074656"/>
            <a:ext cx="6038447" cy="195369"/>
          </a:xfrm>
          <a:prstGeom prst="rect">
            <a:avLst/>
          </a:prstGeom>
        </p:spPr>
      </p:pic>
      <p:pic>
        <p:nvPicPr>
          <p:cNvPr id="15" name="Content Placeholder 14" descr="studies search filters">
            <a:extLst>
              <a:ext uri="{FF2B5EF4-FFF2-40B4-BE49-F238E27FC236}">
                <a16:creationId xmlns:a16="http://schemas.microsoft.com/office/drawing/2014/main" id="{7B8B6511-4A39-44DE-A730-12F43E1218E8}"/>
              </a:ext>
            </a:extLst>
          </p:cNvPr>
          <p:cNvPicPr>
            <a:picLocks noGrp="1" noChangeAspect="1"/>
          </p:cNvPicPr>
          <p:nvPr>
            <p:ph sz="half" idx="1"/>
          </p:nvPr>
        </p:nvPicPr>
        <p:blipFill>
          <a:blip r:embed="rId5"/>
          <a:stretch>
            <a:fillRect/>
          </a:stretch>
        </p:blipFill>
        <p:spPr>
          <a:xfrm>
            <a:off x="197701" y="1837775"/>
            <a:ext cx="6038447" cy="3623068"/>
          </a:xfrm>
          <a:effectLst>
            <a:innerShdw blurRad="63500" dist="50800" dir="13500000">
              <a:srgbClr val="FFC000">
                <a:alpha val="50000"/>
              </a:srgbClr>
            </a:innerShdw>
          </a:effectLst>
        </p:spPr>
      </p:pic>
      <p:sp>
        <p:nvSpPr>
          <p:cNvPr id="21" name="TextBox 20" descr="subject terms filters">
            <a:extLst>
              <a:ext uri="{FF2B5EF4-FFF2-40B4-BE49-F238E27FC236}">
                <a16:creationId xmlns:a16="http://schemas.microsoft.com/office/drawing/2014/main" id="{14024A98-7867-48C2-8BAF-5B05276A97A3}"/>
              </a:ext>
            </a:extLst>
          </p:cNvPr>
          <p:cNvSpPr txBox="1"/>
          <p:nvPr/>
        </p:nvSpPr>
        <p:spPr>
          <a:xfrm>
            <a:off x="170467" y="1884493"/>
            <a:ext cx="1017310" cy="1367754"/>
          </a:xfrm>
          <a:prstGeom prst="rect">
            <a:avLst/>
          </a:prstGeom>
          <a:noFill/>
          <a:ln w="19050">
            <a:solidFill>
              <a:schemeClr val="accent6">
                <a:lumMod val="75000"/>
              </a:schemeClr>
            </a:solidFill>
          </a:ln>
        </p:spPr>
        <p:txBody>
          <a:bodyPr wrap="square" rtlCol="0">
            <a:spAutoFit/>
          </a:bodyPr>
          <a:lstStyle/>
          <a:p>
            <a:endParaRPr lang="en-US" dirty="0"/>
          </a:p>
        </p:txBody>
      </p:sp>
    </p:spTree>
    <p:extLst>
      <p:ext uri="{BB962C8B-B14F-4D97-AF65-F5344CB8AC3E}">
        <p14:creationId xmlns:p14="http://schemas.microsoft.com/office/powerpoint/2010/main" val="783394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69D47016-023F-44BD-981C-50E7A10A66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52282A7-E0D1-4379-9A22-505F50E8223F}"/>
              </a:ext>
            </a:extLst>
          </p:cNvPr>
          <p:cNvSpPr>
            <a:spLocks noGrp="1"/>
          </p:cNvSpPr>
          <p:nvPr>
            <p:ph type="title"/>
          </p:nvPr>
        </p:nvSpPr>
        <p:spPr>
          <a:xfrm>
            <a:off x="630936" y="457200"/>
            <a:ext cx="4343400" cy="1929384"/>
          </a:xfrm>
        </p:spPr>
        <p:txBody>
          <a:bodyPr vert="horz" lIns="91440" tIns="45720" rIns="91440" bIns="45720" rtlCol="0" anchor="ctr">
            <a:normAutofit/>
          </a:bodyPr>
          <a:lstStyle/>
          <a:p>
            <a:r>
              <a:rPr lang="en-US" sz="4400" dirty="0"/>
              <a:t>DDI variable descriptions at ICPSR</a:t>
            </a:r>
          </a:p>
        </p:txBody>
      </p:sp>
      <p:sp>
        <p:nvSpPr>
          <p:cNvPr id="4" name="Text Placeholder 3">
            <a:extLst>
              <a:ext uri="{FF2B5EF4-FFF2-40B4-BE49-F238E27FC236}">
                <a16:creationId xmlns:a16="http://schemas.microsoft.com/office/drawing/2014/main" id="{17319E84-3377-4AB1-80A9-48A3A7335D81}"/>
              </a:ext>
            </a:extLst>
          </p:cNvPr>
          <p:cNvSpPr>
            <a:spLocks noGrp="1"/>
          </p:cNvSpPr>
          <p:nvPr>
            <p:ph type="body" sz="half" idx="2"/>
          </p:nvPr>
        </p:nvSpPr>
        <p:spPr>
          <a:xfrm>
            <a:off x="5605272" y="393790"/>
            <a:ext cx="6007608" cy="1929384"/>
          </a:xfrm>
        </p:spPr>
        <p:txBody>
          <a:bodyPr vert="horz" lIns="91440" tIns="45720" rIns="91440" bIns="45720" rtlCol="0" anchor="ctr">
            <a:normAutofit/>
          </a:bodyPr>
          <a:lstStyle/>
          <a:p>
            <a:r>
              <a:rPr lang="en-US" dirty="0"/>
              <a:t>The interactive study codebook, powered by DDI tagging of variable metadata:</a:t>
            </a:r>
          </a:p>
          <a:p>
            <a:pPr marL="285750" indent="-228600">
              <a:buFont typeface="Arial" panose="020B0604020202020204" pitchFamily="34" charset="0"/>
              <a:buChar char="•"/>
            </a:pPr>
            <a:r>
              <a:rPr lang="en-US" dirty="0"/>
              <a:t>Detailed individual variable description</a:t>
            </a:r>
          </a:p>
          <a:p>
            <a:pPr marL="285750" indent="-228600">
              <a:buFont typeface="Arial" panose="020B0604020202020204" pitchFamily="34" charset="0"/>
              <a:buChar char="•"/>
            </a:pPr>
            <a:r>
              <a:rPr lang="en-US" dirty="0"/>
              <a:t>Variable in dataset context</a:t>
            </a:r>
          </a:p>
          <a:p>
            <a:pPr marL="285750" indent="-228600">
              <a:buFont typeface="Arial" panose="020B0604020202020204" pitchFamily="34" charset="0"/>
              <a:buChar char="•"/>
            </a:pPr>
            <a:r>
              <a:rPr lang="en-US" dirty="0"/>
              <a:t>Variable search within dataset</a:t>
            </a:r>
          </a:p>
          <a:p>
            <a:pPr marL="285750" indent="-228600">
              <a:buFont typeface="Arial" panose="020B0604020202020204" pitchFamily="34" charset="0"/>
              <a:buChar char="•"/>
            </a:pPr>
            <a:r>
              <a:rPr lang="en-US" dirty="0"/>
              <a:t>Facilitates data discovery and evaluation for secondary analysis</a:t>
            </a:r>
          </a:p>
        </p:txBody>
      </p:sp>
      <p:sp>
        <p:nvSpPr>
          <p:cNvPr id="9" name="TextBox 8">
            <a:extLst>
              <a:ext uri="{FF2B5EF4-FFF2-40B4-BE49-F238E27FC236}">
                <a16:creationId xmlns:a16="http://schemas.microsoft.com/office/drawing/2014/main" id="{00BADC4D-9BFE-495E-BA2B-8BF7F43590AE}"/>
              </a:ext>
            </a:extLst>
          </p:cNvPr>
          <p:cNvSpPr txBox="1"/>
          <p:nvPr/>
        </p:nvSpPr>
        <p:spPr>
          <a:xfrm>
            <a:off x="2987731" y="2337238"/>
            <a:ext cx="8939101" cy="646331"/>
          </a:xfrm>
          <a:prstGeom prst="rect">
            <a:avLst/>
          </a:prstGeom>
          <a:noFill/>
          <a:ln>
            <a:noFill/>
          </a:ln>
        </p:spPr>
        <p:txBody>
          <a:bodyPr wrap="square" rtlCol="0">
            <a:spAutoFit/>
          </a:bodyPr>
          <a:lstStyle/>
          <a:p>
            <a:pPr marL="57150"/>
            <a:r>
              <a:rPr lang="en-US" sz="1800" dirty="0">
                <a:solidFill>
                  <a:schemeClr val="accent1">
                    <a:lumMod val="75000"/>
                  </a:schemeClr>
                </a:solidFill>
              </a:rPr>
              <a:t>Best suited to support research projects looking at how concepts are measured and if, or how they correlate with other concepts at the same point in time (within the same dataset)</a:t>
            </a:r>
          </a:p>
        </p:txBody>
      </p:sp>
      <p:sp>
        <p:nvSpPr>
          <p:cNvPr id="3" name="TextBox 2">
            <a:extLst>
              <a:ext uri="{FF2B5EF4-FFF2-40B4-BE49-F238E27FC236}">
                <a16:creationId xmlns:a16="http://schemas.microsoft.com/office/drawing/2014/main" id="{26C556D8-E7B0-4C77-9B3E-1DA2E3E3A9AC}"/>
              </a:ext>
              <a:ext uri="{C183D7F6-B498-43B3-948B-1728B52AA6E4}">
                <adec:decorative xmlns:adec="http://schemas.microsoft.com/office/drawing/2017/decorative" val="1"/>
              </a:ext>
            </a:extLst>
          </p:cNvPr>
          <p:cNvSpPr txBox="1"/>
          <p:nvPr/>
        </p:nvSpPr>
        <p:spPr>
          <a:xfrm>
            <a:off x="1534886" y="4462651"/>
            <a:ext cx="381000" cy="184666"/>
          </a:xfrm>
          <a:prstGeom prst="rect">
            <a:avLst/>
          </a:prstGeom>
          <a:noFill/>
          <a:ln w="19050">
            <a:solidFill>
              <a:srgbClr val="FF0000"/>
            </a:solidFill>
          </a:ln>
        </p:spPr>
        <p:txBody>
          <a:bodyPr wrap="square" rtlCol="0">
            <a:spAutoFit/>
          </a:bodyPr>
          <a:lstStyle/>
          <a:p>
            <a:endParaRPr lang="en-US" dirty="0"/>
          </a:p>
        </p:txBody>
      </p:sp>
      <p:sp>
        <p:nvSpPr>
          <p:cNvPr id="19" name="sketchy line">
            <a:extLst>
              <a:ext uri="{FF2B5EF4-FFF2-40B4-BE49-F238E27FC236}">
                <a16:creationId xmlns:a16="http://schemas.microsoft.com/office/drawing/2014/main" id="{6D8B37B0-0682-433E-BC8D-498C04ABD9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471415" y="1412748"/>
            <a:ext cx="1554480" cy="18288"/>
          </a:xfrm>
          <a:custGeom>
            <a:avLst/>
            <a:gdLst>
              <a:gd name="connsiteX0" fmla="*/ 0 w 1554480"/>
              <a:gd name="connsiteY0" fmla="*/ 0 h 18288"/>
              <a:gd name="connsiteX1" fmla="*/ 549250 w 1554480"/>
              <a:gd name="connsiteY1" fmla="*/ 0 h 18288"/>
              <a:gd name="connsiteX2" fmla="*/ 1082954 w 1554480"/>
              <a:gd name="connsiteY2" fmla="*/ 0 h 18288"/>
              <a:gd name="connsiteX3" fmla="*/ 1554480 w 1554480"/>
              <a:gd name="connsiteY3" fmla="*/ 0 h 18288"/>
              <a:gd name="connsiteX4" fmla="*/ 1554480 w 1554480"/>
              <a:gd name="connsiteY4" fmla="*/ 18288 h 18288"/>
              <a:gd name="connsiteX5" fmla="*/ 1067410 w 1554480"/>
              <a:gd name="connsiteY5" fmla="*/ 18288 h 18288"/>
              <a:gd name="connsiteX6" fmla="*/ 549250 w 1554480"/>
              <a:gd name="connsiteY6" fmla="*/ 18288 h 18288"/>
              <a:gd name="connsiteX7" fmla="*/ 0 w 1554480"/>
              <a:gd name="connsiteY7" fmla="*/ 18288 h 18288"/>
              <a:gd name="connsiteX8" fmla="*/ 0 w 1554480"/>
              <a:gd name="connsiteY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4480" h="18288" fill="none" extrusionOk="0">
                <a:moveTo>
                  <a:pt x="0" y="0"/>
                </a:moveTo>
                <a:cubicBezTo>
                  <a:pt x="114141" y="-19864"/>
                  <a:pt x="345055" y="-1657"/>
                  <a:pt x="549250" y="0"/>
                </a:cubicBezTo>
                <a:cubicBezTo>
                  <a:pt x="753445" y="1657"/>
                  <a:pt x="862292" y="-5674"/>
                  <a:pt x="1082954" y="0"/>
                </a:cubicBezTo>
                <a:cubicBezTo>
                  <a:pt x="1303616" y="5674"/>
                  <a:pt x="1363530" y="4537"/>
                  <a:pt x="1554480" y="0"/>
                </a:cubicBezTo>
                <a:cubicBezTo>
                  <a:pt x="1554963" y="7176"/>
                  <a:pt x="1553909" y="13682"/>
                  <a:pt x="1554480" y="18288"/>
                </a:cubicBezTo>
                <a:cubicBezTo>
                  <a:pt x="1338847" y="6127"/>
                  <a:pt x="1215066" y="37851"/>
                  <a:pt x="1067410" y="18288"/>
                </a:cubicBezTo>
                <a:cubicBezTo>
                  <a:pt x="919754" y="-1275"/>
                  <a:pt x="800465" y="3080"/>
                  <a:pt x="549250" y="18288"/>
                </a:cubicBezTo>
                <a:cubicBezTo>
                  <a:pt x="298035" y="33496"/>
                  <a:pt x="158868" y="22769"/>
                  <a:pt x="0" y="18288"/>
                </a:cubicBezTo>
                <a:cubicBezTo>
                  <a:pt x="-655" y="13237"/>
                  <a:pt x="709" y="4645"/>
                  <a:pt x="0" y="0"/>
                </a:cubicBezTo>
                <a:close/>
              </a:path>
              <a:path w="1554480" h="18288" stroke="0" extrusionOk="0">
                <a:moveTo>
                  <a:pt x="0" y="0"/>
                </a:moveTo>
                <a:cubicBezTo>
                  <a:pt x="249941" y="-58"/>
                  <a:pt x="367334" y="23448"/>
                  <a:pt x="502615" y="0"/>
                </a:cubicBezTo>
                <a:cubicBezTo>
                  <a:pt x="637897" y="-23448"/>
                  <a:pt x="813653" y="-20418"/>
                  <a:pt x="974141" y="0"/>
                </a:cubicBezTo>
                <a:cubicBezTo>
                  <a:pt x="1134629" y="20418"/>
                  <a:pt x="1268772" y="6288"/>
                  <a:pt x="1554480" y="0"/>
                </a:cubicBezTo>
                <a:cubicBezTo>
                  <a:pt x="1554917" y="7222"/>
                  <a:pt x="1555359" y="13299"/>
                  <a:pt x="1554480" y="18288"/>
                </a:cubicBezTo>
                <a:cubicBezTo>
                  <a:pt x="1336087" y="12172"/>
                  <a:pt x="1310024" y="19759"/>
                  <a:pt x="1067410" y="18288"/>
                </a:cubicBezTo>
                <a:cubicBezTo>
                  <a:pt x="824796" y="16818"/>
                  <a:pt x="787902" y="34647"/>
                  <a:pt x="518160" y="18288"/>
                </a:cubicBezTo>
                <a:cubicBezTo>
                  <a:pt x="248418" y="1930"/>
                  <a:pt x="133160" y="9205"/>
                  <a:pt x="0" y="18288"/>
                </a:cubicBezTo>
                <a:cubicBezTo>
                  <a:pt x="-643" y="9451"/>
                  <a:pt x="-340" y="7114"/>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3" descr="individual variable description page">
            <a:extLst>
              <a:ext uri="{FF2B5EF4-FFF2-40B4-BE49-F238E27FC236}">
                <a16:creationId xmlns:a16="http://schemas.microsoft.com/office/drawing/2014/main" id="{A944B288-03A7-4A66-8DB8-43D117F67D67}"/>
              </a:ext>
            </a:extLst>
          </p:cNvPr>
          <p:cNvPicPr>
            <a:picLocks noGrp="1" noChangeAspect="1"/>
          </p:cNvPicPr>
          <p:nvPr>
            <p:ph idx="1"/>
          </p:nvPr>
        </p:nvPicPr>
        <p:blipFill>
          <a:blip r:embed="rId3"/>
          <a:stretch>
            <a:fillRect/>
          </a:stretch>
        </p:blipFill>
        <p:spPr>
          <a:xfrm>
            <a:off x="5360133" y="3039772"/>
            <a:ext cx="6352896" cy="3726605"/>
          </a:xfrm>
          <a:prstGeom prst="rect">
            <a:avLst/>
          </a:prstGeom>
          <a:effectLst>
            <a:glow rad="63500">
              <a:schemeClr val="accent5">
                <a:satMod val="175000"/>
                <a:alpha val="40000"/>
              </a:schemeClr>
            </a:glow>
          </a:effectLst>
        </p:spPr>
      </p:pic>
      <p:pic>
        <p:nvPicPr>
          <p:cNvPr id="7" name="Picture 6" descr="variables search results">
            <a:extLst>
              <a:ext uri="{FF2B5EF4-FFF2-40B4-BE49-F238E27FC236}">
                <a16:creationId xmlns:a16="http://schemas.microsoft.com/office/drawing/2014/main" id="{903D00B7-08E1-487A-98B2-58799BAA8597}"/>
              </a:ext>
            </a:extLst>
          </p:cNvPr>
          <p:cNvPicPr>
            <a:picLocks noChangeAspect="1"/>
          </p:cNvPicPr>
          <p:nvPr/>
        </p:nvPicPr>
        <p:blipFill>
          <a:blip r:embed="rId4"/>
          <a:stretch>
            <a:fillRect/>
          </a:stretch>
        </p:blipFill>
        <p:spPr>
          <a:xfrm>
            <a:off x="265169" y="3995057"/>
            <a:ext cx="4564712" cy="2464944"/>
          </a:xfrm>
          <a:prstGeom prst="rect">
            <a:avLst/>
          </a:prstGeom>
          <a:effectLst>
            <a:glow rad="101600">
              <a:schemeClr val="accent2">
                <a:satMod val="175000"/>
                <a:alpha val="40000"/>
              </a:schemeClr>
            </a:glow>
          </a:effectLst>
        </p:spPr>
      </p:pic>
      <p:sp>
        <p:nvSpPr>
          <p:cNvPr id="8" name="TextBox 7">
            <a:extLst>
              <a:ext uri="{FF2B5EF4-FFF2-40B4-BE49-F238E27FC236}">
                <a16:creationId xmlns:a16="http://schemas.microsoft.com/office/drawing/2014/main" id="{6B14FBF9-46A5-4AB9-8176-402701031309}"/>
              </a:ext>
            </a:extLst>
          </p:cNvPr>
          <p:cNvSpPr txBox="1"/>
          <p:nvPr/>
        </p:nvSpPr>
        <p:spPr>
          <a:xfrm>
            <a:off x="1068702" y="3266497"/>
            <a:ext cx="3417903" cy="369332"/>
          </a:xfrm>
          <a:prstGeom prst="rect">
            <a:avLst/>
          </a:prstGeom>
          <a:noFill/>
        </p:spPr>
        <p:txBody>
          <a:bodyPr wrap="square" rtlCol="0">
            <a:spAutoFit/>
          </a:bodyPr>
          <a:lstStyle/>
          <a:p>
            <a:r>
              <a:rPr lang="en-US" dirty="0"/>
              <a:t>Keyword variables search:</a:t>
            </a:r>
          </a:p>
        </p:txBody>
      </p:sp>
      <p:sp>
        <p:nvSpPr>
          <p:cNvPr id="10" name="Oval 9" descr="for decoration only">
            <a:extLst>
              <a:ext uri="{FF2B5EF4-FFF2-40B4-BE49-F238E27FC236}">
                <a16:creationId xmlns:a16="http://schemas.microsoft.com/office/drawing/2014/main" id="{8680F9DA-15AB-42EF-A2A8-1FE78EB3C7EF}"/>
              </a:ext>
            </a:extLst>
          </p:cNvPr>
          <p:cNvSpPr/>
          <p:nvPr/>
        </p:nvSpPr>
        <p:spPr>
          <a:xfrm>
            <a:off x="5239511" y="2983569"/>
            <a:ext cx="1545771" cy="652260"/>
          </a:xfrm>
          <a:prstGeom prst="ellipse">
            <a:avLst/>
          </a:prstGeom>
          <a:noFill/>
          <a:ln w="1905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6493944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F32F71-B509-4058-B9AC-C4D9E2537534}"/>
              </a:ext>
            </a:extLst>
          </p:cNvPr>
          <p:cNvSpPr>
            <a:spLocks noGrp="1"/>
          </p:cNvSpPr>
          <p:nvPr>
            <p:ph type="title"/>
          </p:nvPr>
        </p:nvSpPr>
        <p:spPr>
          <a:xfrm>
            <a:off x="838200" y="681037"/>
            <a:ext cx="10515600" cy="1325563"/>
          </a:xfrm>
        </p:spPr>
        <p:txBody>
          <a:bodyPr/>
          <a:lstStyle/>
          <a:p>
            <a:r>
              <a:rPr lang="en-US" dirty="0"/>
              <a:t> DDI at ICPSR</a:t>
            </a:r>
            <a:br>
              <a:rPr lang="en-US" dirty="0"/>
            </a:br>
            <a:endParaRPr lang="en-US" dirty="0"/>
          </a:p>
        </p:txBody>
      </p:sp>
      <p:sp>
        <p:nvSpPr>
          <p:cNvPr id="3" name="Content Placeholder 2">
            <a:extLst>
              <a:ext uri="{FF2B5EF4-FFF2-40B4-BE49-F238E27FC236}">
                <a16:creationId xmlns:a16="http://schemas.microsoft.com/office/drawing/2014/main" id="{1CCF1F43-A77D-4F00-BCB3-4838D40FA733}"/>
              </a:ext>
            </a:extLst>
          </p:cNvPr>
          <p:cNvSpPr>
            <a:spLocks noGrp="1"/>
          </p:cNvSpPr>
          <p:nvPr>
            <p:ph idx="1"/>
          </p:nvPr>
        </p:nvSpPr>
        <p:spPr>
          <a:xfrm>
            <a:off x="838200" y="2193270"/>
            <a:ext cx="10515600" cy="4351338"/>
          </a:xfrm>
        </p:spPr>
        <p:txBody>
          <a:bodyPr/>
          <a:lstStyle/>
          <a:p>
            <a:r>
              <a:rPr lang="en-US" sz="3400" dirty="0">
                <a:solidFill>
                  <a:schemeClr val="accent1">
                    <a:lumMod val="75000"/>
                  </a:schemeClr>
                </a:solidFill>
              </a:rPr>
              <a:t>Different perspective on data analysis: longitudinal, or time-series data users</a:t>
            </a:r>
          </a:p>
          <a:p>
            <a:pPr marL="0" indent="0">
              <a:buNone/>
            </a:pPr>
            <a:endParaRPr lang="en-US" sz="900" dirty="0"/>
          </a:p>
          <a:p>
            <a:pPr lvl="1"/>
            <a:r>
              <a:rPr lang="en-US" sz="2800" dirty="0"/>
              <a:t>Interested in studying how ideas, perceptions, opinions or populations change over time</a:t>
            </a:r>
          </a:p>
          <a:p>
            <a:pPr lvl="2"/>
            <a:r>
              <a:rPr lang="en-US" sz="2800" dirty="0"/>
              <a:t>Identify, and compare measures of the same concept taken at different points in time</a:t>
            </a:r>
          </a:p>
          <a:p>
            <a:pPr lvl="2"/>
            <a:r>
              <a:rPr lang="en-US" sz="2800" dirty="0"/>
              <a:t>Identify differences in answer categories or answer coding to be resolved/harmonized for statistical analysis</a:t>
            </a:r>
          </a:p>
          <a:p>
            <a:endParaRPr lang="en-US" dirty="0"/>
          </a:p>
        </p:txBody>
      </p:sp>
      <p:pic>
        <p:nvPicPr>
          <p:cNvPr id="4" name="Content Placeholder 5">
            <a:extLst>
              <a:ext uri="{FF2B5EF4-FFF2-40B4-BE49-F238E27FC236}">
                <a16:creationId xmlns:a16="http://schemas.microsoft.com/office/drawing/2014/main" id="{56D816A1-AF3D-4CC8-BDBD-82A98AA9CE12}"/>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933254" y="1424149"/>
            <a:ext cx="4232635" cy="197261"/>
          </a:xfrm>
          <a:prstGeom prst="rect">
            <a:avLst/>
          </a:prstGeom>
        </p:spPr>
      </p:pic>
    </p:spTree>
    <p:extLst>
      <p:ext uri="{BB962C8B-B14F-4D97-AF65-F5344CB8AC3E}">
        <p14:creationId xmlns:p14="http://schemas.microsoft.com/office/powerpoint/2010/main" val="3919785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597FE3-3AB3-45CD-B585-64FC243DEF28}"/>
              </a:ext>
            </a:extLst>
          </p:cNvPr>
          <p:cNvSpPr>
            <a:spLocks noGrp="1"/>
          </p:cNvSpPr>
          <p:nvPr>
            <p:ph type="title"/>
          </p:nvPr>
        </p:nvSpPr>
        <p:spPr/>
        <p:txBody>
          <a:bodyPr/>
          <a:lstStyle/>
          <a:p>
            <a:r>
              <a:rPr lang="en-US" sz="4400" kern="1200" dirty="0">
                <a:solidFill>
                  <a:schemeClr val="tx1"/>
                </a:solidFill>
                <a:latin typeface="+mj-lt"/>
                <a:ea typeface="+mj-ea"/>
                <a:cs typeface="+mj-cs"/>
              </a:rPr>
              <a:t>DDI at ICPSR</a:t>
            </a:r>
            <a:endParaRPr lang="en-US" dirty="0"/>
          </a:p>
        </p:txBody>
      </p:sp>
      <p:sp>
        <p:nvSpPr>
          <p:cNvPr id="3" name="Content Placeholder 2">
            <a:extLst>
              <a:ext uri="{FF2B5EF4-FFF2-40B4-BE49-F238E27FC236}">
                <a16:creationId xmlns:a16="http://schemas.microsoft.com/office/drawing/2014/main" id="{AE609C48-9F9D-4456-97C5-E3DF0F7E4E88}"/>
              </a:ext>
            </a:extLst>
          </p:cNvPr>
          <p:cNvSpPr>
            <a:spLocks noGrp="1"/>
          </p:cNvSpPr>
          <p:nvPr>
            <p:ph sz="half" idx="1"/>
          </p:nvPr>
        </p:nvSpPr>
        <p:spPr>
          <a:xfrm>
            <a:off x="462013" y="1825625"/>
            <a:ext cx="5557787" cy="4351338"/>
          </a:xfrm>
        </p:spPr>
        <p:txBody>
          <a:bodyPr>
            <a:normAutofit/>
          </a:bodyPr>
          <a:lstStyle/>
          <a:p>
            <a:pPr marL="0" indent="0">
              <a:buNone/>
            </a:pPr>
            <a:r>
              <a:rPr lang="en-US" sz="3200" dirty="0"/>
              <a:t>Variable crosswalks: </a:t>
            </a:r>
          </a:p>
          <a:p>
            <a:r>
              <a:rPr lang="en-US" sz="2400" dirty="0"/>
              <a:t>Favorite tool for longitudinal data users </a:t>
            </a:r>
          </a:p>
          <a:p>
            <a:r>
              <a:rPr lang="en-US" sz="2400" dirty="0"/>
              <a:t>Easily identify </a:t>
            </a:r>
          </a:p>
          <a:p>
            <a:pPr marL="742950" lvl="1"/>
            <a:r>
              <a:rPr lang="en-US" dirty="0"/>
              <a:t>Questions that were repeated over time to measure the same concept</a:t>
            </a:r>
          </a:p>
          <a:p>
            <a:pPr marL="742950" lvl="1"/>
            <a:r>
              <a:rPr lang="en-US" dirty="0"/>
              <a:t>Specific time points when the same concept was measured</a:t>
            </a:r>
          </a:p>
          <a:p>
            <a:endParaRPr lang="en-US" dirty="0"/>
          </a:p>
        </p:txBody>
      </p:sp>
      <p:pic>
        <p:nvPicPr>
          <p:cNvPr id="11" name="Picture 10" descr="traditional crosswalk">
            <a:extLst>
              <a:ext uri="{FF2B5EF4-FFF2-40B4-BE49-F238E27FC236}">
                <a16:creationId xmlns:a16="http://schemas.microsoft.com/office/drawing/2014/main" id="{56C8C8EF-20CA-4DFB-BDA3-6A2BC9432F34}"/>
              </a:ext>
            </a:extLst>
          </p:cNvPr>
          <p:cNvPicPr>
            <a:picLocks noChangeAspect="1"/>
          </p:cNvPicPr>
          <p:nvPr/>
        </p:nvPicPr>
        <p:blipFill>
          <a:blip r:embed="rId3"/>
          <a:stretch>
            <a:fillRect/>
          </a:stretch>
        </p:blipFill>
        <p:spPr>
          <a:xfrm>
            <a:off x="6019798" y="1175688"/>
            <a:ext cx="5993864" cy="2177518"/>
          </a:xfrm>
          <a:prstGeom prst="rect">
            <a:avLst/>
          </a:prstGeom>
          <a:ln w="19050">
            <a:solidFill>
              <a:schemeClr val="accent5">
                <a:lumMod val="75000"/>
              </a:schemeClr>
            </a:solidFill>
          </a:ln>
        </p:spPr>
      </p:pic>
      <p:sp>
        <p:nvSpPr>
          <p:cNvPr id="4" name="Content Placeholder 3">
            <a:extLst>
              <a:ext uri="{FF2B5EF4-FFF2-40B4-BE49-F238E27FC236}">
                <a16:creationId xmlns:a16="http://schemas.microsoft.com/office/drawing/2014/main" id="{F1EB5E75-9481-43E5-9CA8-476871CD4354}"/>
              </a:ext>
            </a:extLst>
          </p:cNvPr>
          <p:cNvSpPr>
            <a:spLocks noGrp="1"/>
          </p:cNvSpPr>
          <p:nvPr>
            <p:ph sz="half" idx="2"/>
          </p:nvPr>
        </p:nvSpPr>
        <p:spPr>
          <a:xfrm>
            <a:off x="6019799" y="1825625"/>
            <a:ext cx="6040655" cy="4351338"/>
          </a:xfrm>
        </p:spPr>
        <p:txBody>
          <a:bodyPr>
            <a:normAutofit/>
          </a:bodyPr>
          <a:lstStyle/>
          <a:p>
            <a:endParaRPr lang="en-US" dirty="0"/>
          </a:p>
          <a:p>
            <a:endParaRPr lang="en-US" dirty="0"/>
          </a:p>
          <a:p>
            <a:endParaRPr lang="en-US" dirty="0"/>
          </a:p>
          <a:p>
            <a:pPr marL="0" indent="0">
              <a:buNone/>
            </a:pPr>
            <a:endParaRPr lang="en-US" dirty="0"/>
          </a:p>
          <a:p>
            <a:r>
              <a:rPr lang="en-US" sz="2400" dirty="0"/>
              <a:t>Useful, but the information is not complete</a:t>
            </a:r>
          </a:p>
          <a:p>
            <a:r>
              <a:rPr lang="en-US" sz="2400" dirty="0"/>
              <a:t>Questions asked and response categories still need to be discovered and assessed for comparison and harmonization</a:t>
            </a:r>
          </a:p>
        </p:txBody>
      </p:sp>
      <p:pic>
        <p:nvPicPr>
          <p:cNvPr id="9" name="Picture 8" descr="traditional crosswalk">
            <a:extLst>
              <a:ext uri="{FF2B5EF4-FFF2-40B4-BE49-F238E27FC236}">
                <a16:creationId xmlns:a16="http://schemas.microsoft.com/office/drawing/2014/main" id="{74893D05-E1C5-4CD2-BE7D-08593E41D484}"/>
              </a:ext>
            </a:extLst>
          </p:cNvPr>
          <p:cNvPicPr>
            <a:picLocks noChangeAspect="1"/>
          </p:cNvPicPr>
          <p:nvPr/>
        </p:nvPicPr>
        <p:blipFill>
          <a:blip r:embed="rId4"/>
          <a:stretch>
            <a:fillRect/>
          </a:stretch>
        </p:blipFill>
        <p:spPr>
          <a:xfrm>
            <a:off x="593888" y="1366788"/>
            <a:ext cx="4967926" cy="247685"/>
          </a:xfrm>
          <a:prstGeom prst="rect">
            <a:avLst/>
          </a:prstGeom>
        </p:spPr>
      </p:pic>
    </p:spTree>
    <p:extLst>
      <p:ext uri="{BB962C8B-B14F-4D97-AF65-F5344CB8AC3E}">
        <p14:creationId xmlns:p14="http://schemas.microsoft.com/office/powerpoint/2010/main" val="1440833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62568C-1D48-45FB-8893-EEFB382F9905}"/>
              </a:ext>
            </a:extLst>
          </p:cNvPr>
          <p:cNvSpPr>
            <a:spLocks noGrp="1"/>
          </p:cNvSpPr>
          <p:nvPr>
            <p:ph type="title"/>
          </p:nvPr>
        </p:nvSpPr>
        <p:spPr>
          <a:xfrm>
            <a:off x="838200" y="85027"/>
            <a:ext cx="10515600" cy="1325563"/>
          </a:xfrm>
        </p:spPr>
        <p:txBody>
          <a:bodyPr/>
          <a:lstStyle/>
          <a:p>
            <a:r>
              <a:rPr lang="en-US" dirty="0"/>
              <a:t>DDI for longitudinal data at ICPSR</a:t>
            </a:r>
          </a:p>
        </p:txBody>
      </p:sp>
      <p:sp>
        <p:nvSpPr>
          <p:cNvPr id="3" name="Content Placeholder 2">
            <a:extLst>
              <a:ext uri="{FF2B5EF4-FFF2-40B4-BE49-F238E27FC236}">
                <a16:creationId xmlns:a16="http://schemas.microsoft.com/office/drawing/2014/main" id="{295D9870-D868-49CC-A4C1-C30D627DA18C}"/>
              </a:ext>
            </a:extLst>
          </p:cNvPr>
          <p:cNvSpPr>
            <a:spLocks noGrp="1"/>
          </p:cNvSpPr>
          <p:nvPr>
            <p:ph idx="1"/>
          </p:nvPr>
        </p:nvSpPr>
        <p:spPr>
          <a:xfrm>
            <a:off x="725079" y="1473871"/>
            <a:ext cx="10515600" cy="4351338"/>
          </a:xfrm>
        </p:spPr>
        <p:txBody>
          <a:bodyPr>
            <a:normAutofit fontScale="92500" lnSpcReduction="10000"/>
          </a:bodyPr>
          <a:lstStyle/>
          <a:p>
            <a:pPr marL="0" indent="0">
              <a:buNone/>
            </a:pPr>
            <a:r>
              <a:rPr lang="en-US" sz="3200" dirty="0"/>
              <a:t>DDI-Lifecycle</a:t>
            </a:r>
          </a:p>
          <a:p>
            <a:r>
              <a:rPr lang="en-US" dirty="0"/>
              <a:t>A newer development line of the DDI metadata standard</a:t>
            </a:r>
          </a:p>
          <a:p>
            <a:r>
              <a:rPr lang="en-US" dirty="0"/>
              <a:t>Offers an elegant, accurate and comprehensive solution for  documenting variable comparability across datasets</a:t>
            </a:r>
          </a:p>
          <a:p>
            <a:pPr lvl="1"/>
            <a:endParaRPr lang="en-US" sz="2600" dirty="0"/>
          </a:p>
          <a:p>
            <a:r>
              <a:rPr lang="en-US" sz="2600" dirty="0"/>
              <a:t>DDI-Lifecycle allows grouping</a:t>
            </a:r>
          </a:p>
          <a:p>
            <a:pPr marL="0" indent="0">
              <a:buNone/>
            </a:pPr>
            <a:r>
              <a:rPr lang="en-US" sz="2600" dirty="0"/>
              <a:t>   and linking comparable items</a:t>
            </a:r>
          </a:p>
          <a:p>
            <a:pPr lvl="1"/>
            <a:r>
              <a:rPr lang="en-US" sz="2200" dirty="0"/>
              <a:t>Series</a:t>
            </a:r>
          </a:p>
          <a:p>
            <a:pPr lvl="1"/>
            <a:r>
              <a:rPr lang="en-US" sz="2200" dirty="0"/>
              <a:t>Studies</a:t>
            </a:r>
          </a:p>
          <a:p>
            <a:pPr lvl="1"/>
            <a:r>
              <a:rPr lang="en-US" sz="2200" dirty="0"/>
              <a:t>Variables</a:t>
            </a:r>
          </a:p>
          <a:p>
            <a:pPr marL="0" indent="0">
              <a:buNone/>
            </a:pPr>
            <a:r>
              <a:rPr lang="en-US" sz="2600" dirty="0"/>
              <a:t>   </a:t>
            </a:r>
            <a:endParaRPr lang="en-US" dirty="0"/>
          </a:p>
          <a:p>
            <a:endParaRPr lang="en-US" dirty="0"/>
          </a:p>
        </p:txBody>
      </p:sp>
      <p:pic>
        <p:nvPicPr>
          <p:cNvPr id="9" name="Picture 8">
            <a:extLst>
              <a:ext uri="{FF2B5EF4-FFF2-40B4-BE49-F238E27FC236}">
                <a16:creationId xmlns:a16="http://schemas.microsoft.com/office/drawing/2014/main" id="{BA5A793D-DBFA-42EF-BF06-94D90564E4C6}"/>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25079" y="999257"/>
            <a:ext cx="8177761" cy="295316"/>
          </a:xfrm>
          <a:prstGeom prst="rect">
            <a:avLst/>
          </a:prstGeom>
        </p:spPr>
      </p:pic>
      <p:pic>
        <p:nvPicPr>
          <p:cNvPr id="11" name="Picture 10" descr="DDI-L links ">
            <a:extLst>
              <a:ext uri="{FF2B5EF4-FFF2-40B4-BE49-F238E27FC236}">
                <a16:creationId xmlns:a16="http://schemas.microsoft.com/office/drawing/2014/main" id="{0976FB0C-F629-46D5-B366-BD92DABC173C}"/>
              </a:ext>
            </a:extLst>
          </p:cNvPr>
          <p:cNvPicPr>
            <a:picLocks noChangeAspect="1"/>
          </p:cNvPicPr>
          <p:nvPr/>
        </p:nvPicPr>
        <p:blipFill>
          <a:blip r:embed="rId4"/>
          <a:stretch>
            <a:fillRect/>
          </a:stretch>
        </p:blipFill>
        <p:spPr>
          <a:xfrm>
            <a:off x="4800600" y="3242012"/>
            <a:ext cx="7043057" cy="3369246"/>
          </a:xfrm>
          <a:prstGeom prst="rect">
            <a:avLst/>
          </a:prstGeom>
          <a:effectLst>
            <a:innerShdw blurRad="114300">
              <a:schemeClr val="accent2">
                <a:lumMod val="60000"/>
                <a:lumOff val="40000"/>
              </a:schemeClr>
            </a:innerShdw>
          </a:effectLst>
        </p:spPr>
      </p:pic>
    </p:spTree>
    <p:extLst>
      <p:ext uri="{BB962C8B-B14F-4D97-AF65-F5344CB8AC3E}">
        <p14:creationId xmlns:p14="http://schemas.microsoft.com/office/powerpoint/2010/main" val="21208430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E9CBE5-941A-4A06-9878-D4E0ED8A1DC8}"/>
              </a:ext>
            </a:extLst>
          </p:cNvPr>
          <p:cNvSpPr>
            <a:spLocks noGrp="1"/>
          </p:cNvSpPr>
          <p:nvPr>
            <p:ph type="title"/>
          </p:nvPr>
        </p:nvSpPr>
        <p:spPr>
          <a:xfrm>
            <a:off x="838200" y="61329"/>
            <a:ext cx="10515600" cy="1325563"/>
          </a:xfrm>
        </p:spPr>
        <p:txBody>
          <a:bodyPr/>
          <a:lstStyle/>
          <a:p>
            <a:r>
              <a:rPr lang="en-US" dirty="0"/>
              <a:t>DDI for longitudinal data at ICPSR</a:t>
            </a:r>
          </a:p>
        </p:txBody>
      </p:sp>
      <p:sp>
        <p:nvSpPr>
          <p:cNvPr id="3" name="Content Placeholder 2">
            <a:extLst>
              <a:ext uri="{FF2B5EF4-FFF2-40B4-BE49-F238E27FC236}">
                <a16:creationId xmlns:a16="http://schemas.microsoft.com/office/drawing/2014/main" id="{E68A2D9D-9E16-448A-8B79-2A8EE0118EE2}"/>
              </a:ext>
            </a:extLst>
          </p:cNvPr>
          <p:cNvSpPr>
            <a:spLocks noGrp="1"/>
          </p:cNvSpPr>
          <p:nvPr>
            <p:ph idx="1"/>
          </p:nvPr>
        </p:nvSpPr>
        <p:spPr>
          <a:xfrm>
            <a:off x="838200" y="1634128"/>
            <a:ext cx="10515600" cy="4499761"/>
          </a:xfrm>
        </p:spPr>
        <p:txBody>
          <a:bodyPr/>
          <a:lstStyle/>
          <a:p>
            <a:r>
              <a:rPr lang="en-US" dirty="0"/>
              <a:t>DDI documents</a:t>
            </a:r>
          </a:p>
          <a:p>
            <a:pPr lvl="1"/>
            <a:r>
              <a:rPr lang="en-US" sz="2800" dirty="0"/>
              <a:t>Variable comparability</a:t>
            </a:r>
          </a:p>
          <a:p>
            <a:pPr lvl="1"/>
            <a:r>
              <a:rPr lang="en-US" sz="2800" dirty="0"/>
              <a:t>Degree of comparability</a:t>
            </a:r>
          </a:p>
          <a:p>
            <a:r>
              <a:rPr lang="en-US" sz="2400" dirty="0"/>
              <a:t>Example: variables </a:t>
            </a:r>
            <a:r>
              <a:rPr lang="en-US" sz="2000" b="1" dirty="0"/>
              <a:t>FAMOPEN</a:t>
            </a:r>
            <a:r>
              <a:rPr lang="en-US" sz="2400" dirty="0"/>
              <a:t> and </a:t>
            </a:r>
            <a:r>
              <a:rPr lang="en-US" sz="2000" b="1" dirty="0"/>
              <a:t>FAMOPEN2 </a:t>
            </a:r>
            <a:r>
              <a:rPr lang="en-US" sz="2000" dirty="0"/>
              <a:t>from the NSHAP longitudinal study</a:t>
            </a:r>
          </a:p>
          <a:p>
            <a:endParaRPr lang="en-US" dirty="0"/>
          </a:p>
        </p:txBody>
      </p:sp>
      <p:pic>
        <p:nvPicPr>
          <p:cNvPr id="9" name="Picture 8" descr="comparable variables example">
            <a:extLst>
              <a:ext uri="{FF2B5EF4-FFF2-40B4-BE49-F238E27FC236}">
                <a16:creationId xmlns:a16="http://schemas.microsoft.com/office/drawing/2014/main" id="{DC6EBFB4-D5F5-467C-ADDB-18873ED3BCC4}"/>
              </a:ext>
            </a:extLst>
          </p:cNvPr>
          <p:cNvPicPr>
            <a:picLocks noChangeAspect="1"/>
          </p:cNvPicPr>
          <p:nvPr/>
        </p:nvPicPr>
        <p:blipFill>
          <a:blip r:embed="rId3"/>
          <a:stretch>
            <a:fillRect/>
          </a:stretch>
        </p:blipFill>
        <p:spPr>
          <a:xfrm>
            <a:off x="308454" y="3617406"/>
            <a:ext cx="7321170" cy="2878535"/>
          </a:xfrm>
          <a:prstGeom prst="rect">
            <a:avLst/>
          </a:prstGeom>
          <a:solidFill>
            <a:schemeClr val="accent1">
              <a:lumMod val="40000"/>
              <a:lumOff val="60000"/>
            </a:schemeClr>
          </a:solidFill>
          <a:effectLst>
            <a:innerShdw blurRad="114300">
              <a:schemeClr val="accent1">
                <a:lumMod val="75000"/>
              </a:schemeClr>
            </a:innerShdw>
          </a:effectLst>
        </p:spPr>
      </p:pic>
      <p:sp>
        <p:nvSpPr>
          <p:cNvPr id="10" name="TextBox 9">
            <a:extLst>
              <a:ext uri="{FF2B5EF4-FFF2-40B4-BE49-F238E27FC236}">
                <a16:creationId xmlns:a16="http://schemas.microsoft.com/office/drawing/2014/main" id="{2A2DB42D-E9CD-46C3-B268-32D26A2A756F}"/>
              </a:ext>
            </a:extLst>
          </p:cNvPr>
          <p:cNvSpPr txBox="1"/>
          <p:nvPr/>
        </p:nvSpPr>
        <p:spPr>
          <a:xfrm>
            <a:off x="8639687" y="4233287"/>
            <a:ext cx="2429896" cy="400110"/>
          </a:xfrm>
          <a:prstGeom prst="rect">
            <a:avLst/>
          </a:prstGeom>
          <a:noFill/>
        </p:spPr>
        <p:txBody>
          <a:bodyPr wrap="none" rtlCol="0">
            <a:spAutoFit/>
          </a:bodyPr>
          <a:lstStyle/>
          <a:p>
            <a:r>
              <a:rPr lang="en-US" sz="2000" dirty="0"/>
              <a:t>Traditional crosswalk:</a:t>
            </a:r>
          </a:p>
        </p:txBody>
      </p:sp>
      <p:graphicFrame>
        <p:nvGraphicFramePr>
          <p:cNvPr id="7" name="Table 6">
            <a:extLst>
              <a:ext uri="{FF2B5EF4-FFF2-40B4-BE49-F238E27FC236}">
                <a16:creationId xmlns:a16="http://schemas.microsoft.com/office/drawing/2014/main" id="{DB7206A2-7F88-4542-A21B-4880BA00D962}"/>
              </a:ext>
            </a:extLst>
          </p:cNvPr>
          <p:cNvGraphicFramePr>
            <a:graphicFrameLocks noGrp="1"/>
          </p:cNvGraphicFramePr>
          <p:nvPr>
            <p:extLst>
              <p:ext uri="{D42A27DB-BD31-4B8C-83A1-F6EECF244321}">
                <p14:modId xmlns:p14="http://schemas.microsoft.com/office/powerpoint/2010/main" val="2150451033"/>
              </p:ext>
            </p:extLst>
          </p:nvPr>
        </p:nvGraphicFramePr>
        <p:xfrm>
          <a:off x="8068629" y="4633397"/>
          <a:ext cx="3814917" cy="1682194"/>
        </p:xfrm>
        <a:graphic>
          <a:graphicData uri="http://schemas.openxmlformats.org/drawingml/2006/table">
            <a:tbl>
              <a:tblPr firstRow="1" bandRow="1">
                <a:effectLst>
                  <a:innerShdw blurRad="63500" dist="50800" dir="2700000">
                    <a:prstClr val="black">
                      <a:alpha val="50000"/>
                    </a:prstClr>
                  </a:innerShdw>
                </a:effectLst>
                <a:tableStyleId>{5C22544A-7EE6-4342-B048-85BDC9FD1C3A}</a:tableStyleId>
              </a:tblPr>
              <a:tblGrid>
                <a:gridCol w="1271639">
                  <a:extLst>
                    <a:ext uri="{9D8B030D-6E8A-4147-A177-3AD203B41FA5}">
                      <a16:colId xmlns:a16="http://schemas.microsoft.com/office/drawing/2014/main" val="1677374968"/>
                    </a:ext>
                  </a:extLst>
                </a:gridCol>
                <a:gridCol w="1271639">
                  <a:extLst>
                    <a:ext uri="{9D8B030D-6E8A-4147-A177-3AD203B41FA5}">
                      <a16:colId xmlns:a16="http://schemas.microsoft.com/office/drawing/2014/main" val="2025847401"/>
                    </a:ext>
                  </a:extLst>
                </a:gridCol>
                <a:gridCol w="1271639">
                  <a:extLst>
                    <a:ext uri="{9D8B030D-6E8A-4147-A177-3AD203B41FA5}">
                      <a16:colId xmlns:a16="http://schemas.microsoft.com/office/drawing/2014/main" val="2530193852"/>
                    </a:ext>
                  </a:extLst>
                </a:gridCol>
              </a:tblGrid>
              <a:tr h="316134">
                <a:tc>
                  <a:txBody>
                    <a:bodyPr/>
                    <a:lstStyle/>
                    <a:p>
                      <a:r>
                        <a:rPr lang="en-US" dirty="0"/>
                        <a:t>Wave</a:t>
                      </a:r>
                      <a:r>
                        <a:rPr lang="en-US" baseline="0" dirty="0"/>
                        <a:t> 1</a:t>
                      </a:r>
                      <a:endParaRPr lang="en-US" dirty="0"/>
                    </a:p>
                  </a:txBody>
                  <a:tcPr>
                    <a:solidFill>
                      <a:schemeClr val="accent2">
                        <a:lumMod val="75000"/>
                      </a:schemeClr>
                    </a:solidFill>
                  </a:tcPr>
                </a:tc>
                <a:tc>
                  <a:txBody>
                    <a:bodyPr/>
                    <a:lstStyle/>
                    <a:p>
                      <a:r>
                        <a:rPr lang="en-US" dirty="0"/>
                        <a:t>Wave 2</a:t>
                      </a:r>
                    </a:p>
                  </a:txBody>
                  <a:tcPr>
                    <a:solidFill>
                      <a:schemeClr val="accent2">
                        <a:lumMod val="75000"/>
                      </a:schemeClr>
                    </a:solidFill>
                  </a:tcPr>
                </a:tc>
                <a:tc>
                  <a:txBody>
                    <a:bodyPr/>
                    <a:lstStyle/>
                    <a:p>
                      <a:r>
                        <a:rPr lang="en-US" dirty="0"/>
                        <a:t>Wave 3</a:t>
                      </a:r>
                    </a:p>
                  </a:txBody>
                  <a:tcPr>
                    <a:solidFill>
                      <a:schemeClr val="accent2">
                        <a:lumMod val="75000"/>
                      </a:schemeClr>
                    </a:solidFill>
                  </a:tcPr>
                </a:tc>
                <a:extLst>
                  <a:ext uri="{0D108BD9-81ED-4DB2-BD59-A6C34878D82A}">
                    <a16:rowId xmlns:a16="http://schemas.microsoft.com/office/drawing/2014/main" val="3844781226"/>
                  </a:ext>
                </a:extLst>
              </a:tr>
              <a:tr h="192644">
                <a:tc>
                  <a:txBody>
                    <a:bodyPr/>
                    <a:lstStyle/>
                    <a:p>
                      <a:pPr algn="l" fontAlgn="b"/>
                      <a:r>
                        <a:rPr lang="en-US" sz="1400" b="0" i="0" u="none" strike="noStrike" dirty="0">
                          <a:solidFill>
                            <a:schemeClr val="tx1"/>
                          </a:solidFill>
                          <a:effectLst/>
                          <a:latin typeface="Verdana" panose="020B0604030504040204" pitchFamily="34" charset="0"/>
                        </a:rPr>
                        <a:t>VOLUNTEER</a:t>
                      </a:r>
                    </a:p>
                  </a:txBody>
                  <a:tcPr marL="9525" marR="9525" marT="9525" marB="0" anchor="b">
                    <a:noFill/>
                  </a:tcPr>
                </a:tc>
                <a:tc>
                  <a:txBody>
                    <a:bodyPr/>
                    <a:lstStyle/>
                    <a:p>
                      <a:pPr algn="l" fontAlgn="b"/>
                      <a:r>
                        <a:rPr lang="en-US" sz="1400" b="0" i="0" u="none" strike="noStrike" dirty="0">
                          <a:solidFill>
                            <a:schemeClr val="tx1"/>
                          </a:solidFill>
                          <a:effectLst/>
                          <a:latin typeface="Verdana" panose="020B0604030504040204" pitchFamily="34" charset="0"/>
                        </a:rPr>
                        <a:t>VOLUNTEER</a:t>
                      </a:r>
                    </a:p>
                  </a:txBody>
                  <a:tcPr marL="9525" marR="9525" marT="9525" marB="0" anchor="b">
                    <a:noFill/>
                  </a:tcPr>
                </a:tc>
                <a:tc>
                  <a:txBody>
                    <a:bodyPr/>
                    <a:lstStyle/>
                    <a:p>
                      <a:pPr algn="l" fontAlgn="b"/>
                      <a:r>
                        <a:rPr lang="en-US" sz="1400" b="0" i="0" u="none" strike="noStrike" dirty="0">
                          <a:solidFill>
                            <a:schemeClr val="tx1"/>
                          </a:solidFill>
                          <a:effectLst/>
                          <a:latin typeface="Verdana" panose="020B0604030504040204" pitchFamily="34" charset="0"/>
                        </a:rPr>
                        <a:t>VOLUNTEER</a:t>
                      </a:r>
                    </a:p>
                  </a:txBody>
                  <a:tcPr marL="9525" marR="9525" marT="9525" marB="0" anchor="b">
                    <a:noFill/>
                  </a:tcPr>
                </a:tc>
                <a:extLst>
                  <a:ext uri="{0D108BD9-81ED-4DB2-BD59-A6C34878D82A}">
                    <a16:rowId xmlns:a16="http://schemas.microsoft.com/office/drawing/2014/main" val="903528482"/>
                  </a:ext>
                </a:extLst>
              </a:tr>
              <a:tr h="263445">
                <a:tc>
                  <a:txBody>
                    <a:bodyPr/>
                    <a:lstStyle/>
                    <a:p>
                      <a:pPr algn="l" fontAlgn="b"/>
                      <a:r>
                        <a:rPr lang="en-US" sz="1400" b="0" i="0" u="none" strike="noStrike" dirty="0">
                          <a:solidFill>
                            <a:schemeClr val="tx1"/>
                          </a:solidFill>
                          <a:effectLst/>
                          <a:latin typeface="Verdana" panose="020B0604030504040204" pitchFamily="34" charset="0"/>
                        </a:rPr>
                        <a:t>SONS</a:t>
                      </a:r>
                    </a:p>
                  </a:txBody>
                  <a:tcPr marL="9525" marR="9525" marT="9525" marB="0" anchor="b">
                    <a:solidFill>
                      <a:schemeClr val="accent1">
                        <a:lumMod val="20000"/>
                        <a:lumOff val="80000"/>
                      </a:schemeClr>
                    </a:solidFill>
                  </a:tcPr>
                </a:tc>
                <a:tc>
                  <a:txBody>
                    <a:bodyPr/>
                    <a:lstStyle/>
                    <a:p>
                      <a:pPr algn="l" fontAlgn="b"/>
                      <a:r>
                        <a:rPr lang="en-US" sz="1400" b="0" i="0" u="none" strike="noStrike" dirty="0">
                          <a:solidFill>
                            <a:schemeClr val="tx1"/>
                          </a:solidFill>
                          <a:effectLst/>
                          <a:latin typeface="Verdana" panose="020B0604030504040204" pitchFamily="34" charset="0"/>
                        </a:rPr>
                        <a:t>SONS</a:t>
                      </a:r>
                    </a:p>
                  </a:txBody>
                  <a:tcPr marL="9525" marR="9525" marT="9525" marB="0" anchor="b">
                    <a:solidFill>
                      <a:srgbClr val="D6E0F2"/>
                    </a:solidFill>
                  </a:tcPr>
                </a:tc>
                <a:tc>
                  <a:txBody>
                    <a:bodyPr/>
                    <a:lstStyle/>
                    <a:p>
                      <a:endParaRPr lang="en-US" sz="1400" dirty="0">
                        <a:solidFill>
                          <a:schemeClr val="accent4">
                            <a:lumMod val="50000"/>
                          </a:schemeClr>
                        </a:solidFill>
                      </a:endParaRPr>
                    </a:p>
                  </a:txBody>
                  <a:tcPr>
                    <a:solidFill>
                      <a:schemeClr val="accent1">
                        <a:lumMod val="20000"/>
                        <a:lumOff val="80000"/>
                      </a:schemeClr>
                    </a:solidFill>
                  </a:tcPr>
                </a:tc>
                <a:extLst>
                  <a:ext uri="{0D108BD9-81ED-4DB2-BD59-A6C34878D82A}">
                    <a16:rowId xmlns:a16="http://schemas.microsoft.com/office/drawing/2014/main" val="3471878731"/>
                  </a:ext>
                </a:extLst>
              </a:tr>
              <a:tr h="192644">
                <a:tc>
                  <a:txBody>
                    <a:bodyPr/>
                    <a:lstStyle/>
                    <a:p>
                      <a:pPr algn="l" fontAlgn="b"/>
                      <a:r>
                        <a:rPr lang="en-US" sz="1400" b="0" i="0" u="none" strike="noStrike" dirty="0">
                          <a:solidFill>
                            <a:srgbClr val="C00000"/>
                          </a:solidFill>
                          <a:effectLst/>
                          <a:latin typeface="Verdana" panose="020B0604030504040204" pitchFamily="34" charset="0"/>
                        </a:rPr>
                        <a:t>FAMOPEN</a:t>
                      </a:r>
                    </a:p>
                  </a:txBody>
                  <a:tcPr marL="9525" marR="9525" marT="9525" marB="0" anchor="b">
                    <a:noFill/>
                  </a:tcPr>
                </a:tc>
                <a:tc>
                  <a:txBody>
                    <a:bodyPr/>
                    <a:lstStyle/>
                    <a:p>
                      <a:pPr algn="l" fontAlgn="b"/>
                      <a:r>
                        <a:rPr lang="en-US" sz="1400" b="0" i="0" u="none" strike="noStrike" dirty="0">
                          <a:solidFill>
                            <a:srgbClr val="C00000"/>
                          </a:solidFill>
                          <a:effectLst/>
                          <a:latin typeface="Verdana" panose="020B0604030504040204" pitchFamily="34" charset="0"/>
                        </a:rPr>
                        <a:t>FAMOPEN2</a:t>
                      </a:r>
                    </a:p>
                  </a:txBody>
                  <a:tcPr marL="9525" marR="9525" marT="9525" marB="0" anchor="b">
                    <a:noFill/>
                  </a:tcPr>
                </a:tc>
                <a:tc>
                  <a:txBody>
                    <a:bodyPr/>
                    <a:lstStyle/>
                    <a:p>
                      <a:pPr algn="l" fontAlgn="b"/>
                      <a:r>
                        <a:rPr lang="en-US" sz="1400" b="0" i="0" u="none" strike="noStrike" dirty="0">
                          <a:solidFill>
                            <a:srgbClr val="C00000"/>
                          </a:solidFill>
                          <a:effectLst/>
                          <a:latin typeface="Verdana" panose="020B0604030504040204" pitchFamily="34" charset="0"/>
                        </a:rPr>
                        <a:t>FAMOPEN2</a:t>
                      </a:r>
                    </a:p>
                  </a:txBody>
                  <a:tcPr marL="9525" marR="9525" marT="9525" marB="0" anchor="b">
                    <a:noFill/>
                  </a:tcPr>
                </a:tc>
                <a:extLst>
                  <a:ext uri="{0D108BD9-81ED-4DB2-BD59-A6C34878D82A}">
                    <a16:rowId xmlns:a16="http://schemas.microsoft.com/office/drawing/2014/main" val="773359789"/>
                  </a:ext>
                </a:extLst>
              </a:tr>
              <a:tr h="192644">
                <a:tc>
                  <a:txBody>
                    <a:bodyPr/>
                    <a:lstStyle/>
                    <a:p>
                      <a:pPr algn="l" fontAlgn="b"/>
                      <a:r>
                        <a:rPr lang="en-US" sz="1400" b="0" i="0" u="none" strike="noStrike" dirty="0">
                          <a:solidFill>
                            <a:schemeClr val="tx1"/>
                          </a:solidFill>
                          <a:effectLst/>
                          <a:latin typeface="Verdana" panose="020B0604030504040204" pitchFamily="34" charset="0"/>
                        </a:rPr>
                        <a:t>SAMEBED</a:t>
                      </a:r>
                    </a:p>
                  </a:txBody>
                  <a:tcPr marL="9525" marR="9525" marT="9525" marB="0" anchor="b">
                    <a:solidFill>
                      <a:schemeClr val="accent1">
                        <a:lumMod val="20000"/>
                        <a:lumOff val="80000"/>
                      </a:schemeClr>
                    </a:solidFill>
                  </a:tcPr>
                </a:tc>
                <a:tc>
                  <a:txBody>
                    <a:bodyPr/>
                    <a:lstStyle/>
                    <a:p>
                      <a:pPr algn="l" fontAlgn="b"/>
                      <a:r>
                        <a:rPr lang="en-US" sz="1400" b="0" i="0" u="none" strike="noStrike" dirty="0">
                          <a:solidFill>
                            <a:schemeClr val="tx1"/>
                          </a:solidFill>
                          <a:effectLst/>
                          <a:latin typeface="Verdana" panose="020B0604030504040204" pitchFamily="34" charset="0"/>
                        </a:rPr>
                        <a:t>SAMEBED2</a:t>
                      </a:r>
                    </a:p>
                  </a:txBody>
                  <a:tcPr marL="9525" marR="9525" marT="9525" marB="0" anchor="b">
                    <a:solidFill>
                      <a:schemeClr val="accent1">
                        <a:lumMod val="20000"/>
                        <a:lumOff val="80000"/>
                      </a:schemeClr>
                    </a:solidFill>
                  </a:tcPr>
                </a:tc>
                <a:tc>
                  <a:txBody>
                    <a:bodyPr/>
                    <a:lstStyle/>
                    <a:p>
                      <a:pPr algn="l" fontAlgn="b"/>
                      <a:r>
                        <a:rPr lang="en-US" sz="1400" b="0" i="0" u="none" strike="noStrike" dirty="0">
                          <a:solidFill>
                            <a:schemeClr val="tx1"/>
                          </a:solidFill>
                          <a:effectLst/>
                          <a:latin typeface="Verdana" panose="020B0604030504040204" pitchFamily="34" charset="0"/>
                        </a:rPr>
                        <a:t>SAMEBED3</a:t>
                      </a:r>
                    </a:p>
                  </a:txBody>
                  <a:tcPr marL="9525" marR="9525" marT="9525" marB="0" anchor="b">
                    <a:solidFill>
                      <a:schemeClr val="accent1">
                        <a:lumMod val="20000"/>
                        <a:lumOff val="80000"/>
                      </a:schemeClr>
                    </a:solidFill>
                  </a:tcPr>
                </a:tc>
                <a:extLst>
                  <a:ext uri="{0D108BD9-81ED-4DB2-BD59-A6C34878D82A}">
                    <a16:rowId xmlns:a16="http://schemas.microsoft.com/office/drawing/2014/main" val="3683611978"/>
                  </a:ext>
                </a:extLst>
              </a:tr>
              <a:tr h="342979">
                <a:tc>
                  <a:txBody>
                    <a:bodyPr/>
                    <a:lstStyle/>
                    <a:p>
                      <a:endParaRPr lang="en-US" sz="1400" dirty="0">
                        <a:solidFill>
                          <a:schemeClr val="tx1"/>
                        </a:solidFill>
                      </a:endParaRPr>
                    </a:p>
                  </a:txBody>
                  <a:tcPr>
                    <a:noFill/>
                  </a:tcPr>
                </a:tc>
                <a:tc>
                  <a:txBody>
                    <a:bodyPr/>
                    <a:lstStyle/>
                    <a:p>
                      <a:pPr algn="l" fontAlgn="b"/>
                      <a:r>
                        <a:rPr lang="en-US" sz="1400" b="0" i="0" u="none" strike="noStrike" dirty="0">
                          <a:solidFill>
                            <a:schemeClr val="tx1"/>
                          </a:solidFill>
                          <a:effectLst/>
                          <a:latin typeface="Verdana" panose="020B0604030504040204" pitchFamily="34" charset="0"/>
                        </a:rPr>
                        <a:t>BREAKBONE</a:t>
                      </a:r>
                    </a:p>
                  </a:txBody>
                  <a:tcPr marL="9525" marR="9525" marT="9525" marB="0" anchor="b">
                    <a:noFill/>
                  </a:tcPr>
                </a:tc>
                <a:tc>
                  <a:txBody>
                    <a:bodyPr/>
                    <a:lstStyle/>
                    <a:p>
                      <a:pPr algn="l" fontAlgn="b"/>
                      <a:r>
                        <a:rPr lang="en-US" sz="1400" b="0" i="0" u="none" strike="noStrike" dirty="0">
                          <a:solidFill>
                            <a:schemeClr val="tx1"/>
                          </a:solidFill>
                          <a:effectLst/>
                          <a:latin typeface="Verdana" panose="020B0604030504040204" pitchFamily="34" charset="0"/>
                        </a:rPr>
                        <a:t>BREAKBONE3</a:t>
                      </a:r>
                    </a:p>
                  </a:txBody>
                  <a:tcPr marL="9525" marR="9525" marT="9525" marB="0" anchor="b">
                    <a:noFill/>
                  </a:tcPr>
                </a:tc>
                <a:extLst>
                  <a:ext uri="{0D108BD9-81ED-4DB2-BD59-A6C34878D82A}">
                    <a16:rowId xmlns:a16="http://schemas.microsoft.com/office/drawing/2014/main" val="3986660910"/>
                  </a:ext>
                </a:extLst>
              </a:tr>
            </a:tbl>
          </a:graphicData>
        </a:graphic>
      </p:graphicFrame>
      <p:pic>
        <p:nvPicPr>
          <p:cNvPr id="6" name="Picture 5">
            <a:extLst>
              <a:ext uri="{FF2B5EF4-FFF2-40B4-BE49-F238E27FC236}">
                <a16:creationId xmlns:a16="http://schemas.microsoft.com/office/drawing/2014/main" id="{3515062E-042A-445C-82F8-115487DA7ED7}"/>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710962" y="1067536"/>
            <a:ext cx="8268854" cy="295316"/>
          </a:xfrm>
          <a:prstGeom prst="rect">
            <a:avLst/>
          </a:prstGeom>
        </p:spPr>
      </p:pic>
    </p:spTree>
    <p:extLst>
      <p:ext uri="{BB962C8B-B14F-4D97-AF65-F5344CB8AC3E}">
        <p14:creationId xmlns:p14="http://schemas.microsoft.com/office/powerpoint/2010/main" val="10688263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FEE01F-7046-42D3-AB0A-BA1F8E34A7C3}"/>
              </a:ext>
            </a:extLst>
          </p:cNvPr>
          <p:cNvSpPr>
            <a:spLocks noGrp="1"/>
          </p:cNvSpPr>
          <p:nvPr>
            <p:ph type="title"/>
          </p:nvPr>
        </p:nvSpPr>
        <p:spPr>
          <a:xfrm>
            <a:off x="838200" y="273050"/>
            <a:ext cx="10515600" cy="1325563"/>
          </a:xfrm>
        </p:spPr>
        <p:txBody>
          <a:bodyPr/>
          <a:lstStyle/>
          <a:p>
            <a:r>
              <a:rPr lang="en-US" dirty="0"/>
              <a:t>DDI for longitudinal data at ICPSR</a:t>
            </a:r>
          </a:p>
        </p:txBody>
      </p:sp>
      <p:sp>
        <p:nvSpPr>
          <p:cNvPr id="3" name="Content Placeholder 2">
            <a:extLst>
              <a:ext uri="{FF2B5EF4-FFF2-40B4-BE49-F238E27FC236}">
                <a16:creationId xmlns:a16="http://schemas.microsoft.com/office/drawing/2014/main" id="{76CDBCE9-43FD-4E7C-A3E6-89F75193E466}"/>
              </a:ext>
            </a:extLst>
          </p:cNvPr>
          <p:cNvSpPr>
            <a:spLocks noGrp="1"/>
          </p:cNvSpPr>
          <p:nvPr>
            <p:ph idx="1"/>
          </p:nvPr>
        </p:nvSpPr>
        <p:spPr>
          <a:xfrm>
            <a:off x="838200" y="1690688"/>
            <a:ext cx="10515600" cy="4351338"/>
          </a:xfrm>
        </p:spPr>
        <p:txBody>
          <a:bodyPr/>
          <a:lstStyle/>
          <a:p>
            <a:r>
              <a:rPr lang="en-US" dirty="0"/>
              <a:t>The Variable Cascade </a:t>
            </a:r>
          </a:p>
          <a:p>
            <a:pPr lvl="1"/>
            <a:r>
              <a:rPr lang="en-US" dirty="0"/>
              <a:t>DDI-L structure</a:t>
            </a:r>
          </a:p>
          <a:p>
            <a:pPr lvl="1"/>
            <a:r>
              <a:rPr lang="en-US" dirty="0"/>
              <a:t>Uses the variables’ physical representation to suggest </a:t>
            </a:r>
            <a:r>
              <a:rPr lang="en-US" i="1" dirty="0"/>
              <a:t>degree</a:t>
            </a:r>
            <a:r>
              <a:rPr lang="en-US" dirty="0"/>
              <a:t> of comparability</a:t>
            </a:r>
          </a:p>
          <a:p>
            <a:pPr lvl="1"/>
            <a:endParaRPr lang="en-US" dirty="0"/>
          </a:p>
        </p:txBody>
      </p:sp>
      <p:pic>
        <p:nvPicPr>
          <p:cNvPr id="7" name="Picture 6" descr="variable cascade">
            <a:extLst>
              <a:ext uri="{FF2B5EF4-FFF2-40B4-BE49-F238E27FC236}">
                <a16:creationId xmlns:a16="http://schemas.microsoft.com/office/drawing/2014/main" id="{D72F54E1-ED07-47C3-90C2-080CE15F6392}"/>
              </a:ext>
            </a:extLst>
          </p:cNvPr>
          <p:cNvPicPr>
            <a:picLocks noChangeAspect="1"/>
          </p:cNvPicPr>
          <p:nvPr/>
        </p:nvPicPr>
        <p:blipFill>
          <a:blip r:embed="rId3"/>
          <a:stretch>
            <a:fillRect/>
          </a:stretch>
        </p:blipFill>
        <p:spPr>
          <a:xfrm>
            <a:off x="2386733" y="3101502"/>
            <a:ext cx="6916115" cy="3391373"/>
          </a:xfrm>
          <a:prstGeom prst="rect">
            <a:avLst/>
          </a:prstGeom>
          <a:effectLst>
            <a:innerShdw blurRad="114300">
              <a:srgbClr val="0070C0"/>
            </a:innerShdw>
          </a:effectLst>
        </p:spPr>
      </p:pic>
      <p:pic>
        <p:nvPicPr>
          <p:cNvPr id="9" name="Picture 8">
            <a:extLst>
              <a:ext uri="{FF2B5EF4-FFF2-40B4-BE49-F238E27FC236}">
                <a16:creationId xmlns:a16="http://schemas.microsoft.com/office/drawing/2014/main" id="{52B3D844-F77A-4CE3-9022-3FB568649B5B}"/>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838200" y="1201677"/>
            <a:ext cx="8268854" cy="295316"/>
          </a:xfrm>
          <a:prstGeom prst="rect">
            <a:avLst/>
          </a:prstGeom>
        </p:spPr>
      </p:pic>
    </p:spTree>
    <p:extLst>
      <p:ext uri="{BB962C8B-B14F-4D97-AF65-F5344CB8AC3E}">
        <p14:creationId xmlns:p14="http://schemas.microsoft.com/office/powerpoint/2010/main" val="2197682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A757E6-4FAC-465D-A752-C59F620BC53F}"/>
              </a:ext>
            </a:extLst>
          </p:cNvPr>
          <p:cNvSpPr>
            <a:spLocks noGrp="1"/>
          </p:cNvSpPr>
          <p:nvPr>
            <p:ph type="title"/>
          </p:nvPr>
        </p:nvSpPr>
        <p:spPr>
          <a:xfrm>
            <a:off x="838200" y="365126"/>
            <a:ext cx="10515600" cy="1016000"/>
          </a:xfrm>
        </p:spPr>
        <p:txBody>
          <a:bodyPr/>
          <a:lstStyle/>
          <a:p>
            <a:r>
              <a:rPr lang="en-US" dirty="0"/>
              <a:t>DDI for longitudinal data at ICPSR</a:t>
            </a:r>
          </a:p>
        </p:txBody>
      </p:sp>
      <p:sp>
        <p:nvSpPr>
          <p:cNvPr id="3" name="Content Placeholder 2">
            <a:extLst>
              <a:ext uri="{FF2B5EF4-FFF2-40B4-BE49-F238E27FC236}">
                <a16:creationId xmlns:a16="http://schemas.microsoft.com/office/drawing/2014/main" id="{BF476B18-F43B-42D1-B479-7167B547094F}"/>
              </a:ext>
            </a:extLst>
          </p:cNvPr>
          <p:cNvSpPr>
            <a:spLocks noGrp="1"/>
          </p:cNvSpPr>
          <p:nvPr>
            <p:ph idx="1"/>
          </p:nvPr>
        </p:nvSpPr>
        <p:spPr>
          <a:xfrm>
            <a:off x="952500" y="1816100"/>
            <a:ext cx="10287000" cy="4351338"/>
          </a:xfrm>
        </p:spPr>
        <p:txBody>
          <a:bodyPr>
            <a:normAutofit fontScale="85000" lnSpcReduction="20000"/>
          </a:bodyPr>
          <a:lstStyle/>
          <a:p>
            <a:r>
              <a:rPr lang="en-US" dirty="0"/>
              <a:t>The Variable Cascade – the DDI structure that describes, and links</a:t>
            </a:r>
          </a:p>
          <a:p>
            <a:pPr lvl="1"/>
            <a:r>
              <a:rPr lang="en-US" dirty="0"/>
              <a:t>Dataset variables across waves</a:t>
            </a:r>
          </a:p>
          <a:p>
            <a:pPr lvl="1"/>
            <a:r>
              <a:rPr lang="en-US" dirty="0"/>
              <a:t>Concept measured</a:t>
            </a:r>
          </a:p>
          <a:p>
            <a:pPr lvl="1"/>
            <a:r>
              <a:rPr lang="en-US" dirty="0"/>
              <a:t>Specific physical representation</a:t>
            </a:r>
          </a:p>
          <a:p>
            <a:r>
              <a:rPr lang="en-US" dirty="0"/>
              <a:t>Comparison-relevant information</a:t>
            </a:r>
          </a:p>
          <a:p>
            <a:pPr lvl="1"/>
            <a:r>
              <a:rPr lang="en-US" dirty="0"/>
              <a:t>Saved in the archival-friendly DDI document</a:t>
            </a:r>
          </a:p>
          <a:p>
            <a:pPr lvl="1"/>
            <a:r>
              <a:rPr lang="en-US" dirty="0"/>
              <a:t>May be retrieved in the future</a:t>
            </a:r>
          </a:p>
          <a:p>
            <a:pPr lvl="1"/>
            <a:r>
              <a:rPr lang="en-US" dirty="0"/>
              <a:t>Can be used, and re-used by different systems/applications</a:t>
            </a:r>
          </a:p>
          <a:p>
            <a:r>
              <a:rPr lang="en-US" dirty="0"/>
              <a:t>The DDI can be manipulated to provide multiple functionality for data users</a:t>
            </a:r>
          </a:p>
          <a:p>
            <a:pPr lvl="2"/>
            <a:r>
              <a:rPr lang="en-US" dirty="0"/>
              <a:t>Collection-wide keyword searches</a:t>
            </a:r>
          </a:p>
          <a:p>
            <a:pPr lvl="3"/>
            <a:r>
              <a:rPr lang="en-US" dirty="0"/>
              <a:t>Filtered by item type</a:t>
            </a:r>
          </a:p>
          <a:p>
            <a:pPr lvl="3"/>
            <a:r>
              <a:rPr lang="en-US" dirty="0"/>
              <a:t>Filtered by specific description field</a:t>
            </a:r>
          </a:p>
          <a:p>
            <a:pPr lvl="2"/>
            <a:r>
              <a:rPr lang="en-US" dirty="0"/>
              <a:t>Interactive comparison views </a:t>
            </a:r>
          </a:p>
          <a:p>
            <a:pPr lvl="2"/>
            <a:r>
              <a:rPr lang="en-US" dirty="0"/>
              <a:t>Selected variables downloads</a:t>
            </a:r>
          </a:p>
          <a:p>
            <a:pPr lvl="2"/>
            <a:r>
              <a:rPr lang="en-US" dirty="0"/>
              <a:t>Customized codebooks</a:t>
            </a:r>
          </a:p>
        </p:txBody>
      </p:sp>
      <p:pic>
        <p:nvPicPr>
          <p:cNvPr id="4" name="Picture 3">
            <a:extLst>
              <a:ext uri="{FF2B5EF4-FFF2-40B4-BE49-F238E27FC236}">
                <a16:creationId xmlns:a16="http://schemas.microsoft.com/office/drawing/2014/main" id="{4116E133-B746-4A83-B5A5-3E37992209F8}"/>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80473" y="1303297"/>
            <a:ext cx="8268854" cy="295316"/>
          </a:xfrm>
          <a:prstGeom prst="rect">
            <a:avLst/>
          </a:prstGeom>
        </p:spPr>
      </p:pic>
    </p:spTree>
    <p:extLst>
      <p:ext uri="{BB962C8B-B14F-4D97-AF65-F5344CB8AC3E}">
        <p14:creationId xmlns:p14="http://schemas.microsoft.com/office/powerpoint/2010/main" val="3537716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359AF2-FAB5-4DA4-AA16-189D6E1BF18B}"/>
              </a:ext>
            </a:extLst>
          </p:cNvPr>
          <p:cNvSpPr>
            <a:spLocks noGrp="1"/>
          </p:cNvSpPr>
          <p:nvPr>
            <p:ph type="title"/>
          </p:nvPr>
        </p:nvSpPr>
        <p:spPr>
          <a:xfrm>
            <a:off x="838200" y="365126"/>
            <a:ext cx="10515600" cy="874542"/>
          </a:xfrm>
        </p:spPr>
        <p:txBody>
          <a:bodyPr/>
          <a:lstStyle/>
          <a:p>
            <a:r>
              <a:rPr lang="en-US" dirty="0"/>
              <a:t>DDI for longitudinal data comparison at ICPSR</a:t>
            </a:r>
          </a:p>
        </p:txBody>
      </p:sp>
      <p:sp>
        <p:nvSpPr>
          <p:cNvPr id="3" name="Content Placeholder 2">
            <a:extLst>
              <a:ext uri="{FF2B5EF4-FFF2-40B4-BE49-F238E27FC236}">
                <a16:creationId xmlns:a16="http://schemas.microsoft.com/office/drawing/2014/main" id="{3E9FEE75-8653-4FB2-9918-F407F492058D}"/>
              </a:ext>
            </a:extLst>
          </p:cNvPr>
          <p:cNvSpPr>
            <a:spLocks noGrp="1"/>
          </p:cNvSpPr>
          <p:nvPr>
            <p:ph idx="1"/>
          </p:nvPr>
        </p:nvSpPr>
        <p:spPr>
          <a:xfrm>
            <a:off x="584342" y="1635942"/>
            <a:ext cx="10191750" cy="4200525"/>
          </a:xfrm>
        </p:spPr>
        <p:txBody>
          <a:bodyPr/>
          <a:lstStyle/>
          <a:p>
            <a:r>
              <a:rPr lang="en-US" dirty="0"/>
              <a:t>ICPSR projects using DDI for longitudinal data</a:t>
            </a:r>
          </a:p>
          <a:p>
            <a:pPr lvl="1"/>
            <a:r>
              <a:rPr lang="en-US" dirty="0"/>
              <a:t>Started as exploratory projects in 2019</a:t>
            </a:r>
          </a:p>
          <a:p>
            <a:pPr lvl="1"/>
            <a:r>
              <a:rPr lang="en-US" dirty="0"/>
              <a:t>Supported by NIA grants awarded to our Aging Archive (NACDA)</a:t>
            </a:r>
          </a:p>
          <a:p>
            <a:pPr lvl="1"/>
            <a:r>
              <a:rPr lang="en-US" dirty="0"/>
              <a:t>Using </a:t>
            </a:r>
            <a:r>
              <a:rPr lang="en-US" dirty="0" err="1"/>
              <a:t>Colectica</a:t>
            </a:r>
            <a:r>
              <a:rPr lang="en-US" dirty="0"/>
              <a:t> software </a:t>
            </a:r>
          </a:p>
          <a:p>
            <a:pPr lvl="2"/>
            <a:r>
              <a:rPr lang="en-US" dirty="0" err="1"/>
              <a:t>Colectica</a:t>
            </a:r>
            <a:r>
              <a:rPr lang="en-US" dirty="0"/>
              <a:t> Designer for DDI creation </a:t>
            </a:r>
          </a:p>
          <a:p>
            <a:pPr lvl="2"/>
            <a:r>
              <a:rPr lang="en-US" dirty="0" err="1"/>
              <a:t>Colectica</a:t>
            </a:r>
            <a:r>
              <a:rPr lang="en-US" dirty="0"/>
              <a:t> Portal for Web presentation</a:t>
            </a:r>
          </a:p>
          <a:p>
            <a:pPr marL="914400" lvl="2" indent="0">
              <a:buNone/>
            </a:pPr>
            <a:r>
              <a:rPr lang="en-US" dirty="0">
                <a:hlinkClick r:id="rId3"/>
              </a:rPr>
              <a:t>https://harmonize.icpsr.umich.edu</a:t>
            </a:r>
            <a:endParaRPr lang="en-US" dirty="0"/>
          </a:p>
          <a:p>
            <a:pPr marL="914400" lvl="2" indent="0">
              <a:buNone/>
            </a:pPr>
            <a:endParaRPr lang="en-US" dirty="0"/>
          </a:p>
          <a:p>
            <a:pPr marL="914400" lvl="2" indent="0">
              <a:buNone/>
            </a:pPr>
            <a:endParaRPr lang="en-US" dirty="0"/>
          </a:p>
        </p:txBody>
      </p:sp>
      <p:pic>
        <p:nvPicPr>
          <p:cNvPr id="10" name="Picture 9" descr="NACDA portal login">
            <a:extLst>
              <a:ext uri="{FF2B5EF4-FFF2-40B4-BE49-F238E27FC236}">
                <a16:creationId xmlns:a16="http://schemas.microsoft.com/office/drawing/2014/main" id="{3A419375-351F-4767-BACD-0E12D91DDFD0}"/>
              </a:ext>
            </a:extLst>
          </p:cNvPr>
          <p:cNvPicPr>
            <a:picLocks noChangeAspect="1"/>
          </p:cNvPicPr>
          <p:nvPr/>
        </p:nvPicPr>
        <p:blipFill>
          <a:blip r:embed="rId4"/>
          <a:stretch>
            <a:fillRect/>
          </a:stretch>
        </p:blipFill>
        <p:spPr>
          <a:xfrm>
            <a:off x="838200" y="4454935"/>
            <a:ext cx="4152900" cy="1933568"/>
          </a:xfrm>
          <a:prstGeom prst="rect">
            <a:avLst/>
          </a:prstGeom>
          <a:effectLst>
            <a:innerShdw blurRad="63500" dist="50800" dir="8100000">
              <a:schemeClr val="accent1">
                <a:lumMod val="75000"/>
                <a:alpha val="50000"/>
              </a:schemeClr>
            </a:innerShdw>
          </a:effectLst>
        </p:spPr>
      </p:pic>
      <p:pic>
        <p:nvPicPr>
          <p:cNvPr id="4" name="Picture 3">
            <a:extLst>
              <a:ext uri="{FF2B5EF4-FFF2-40B4-BE49-F238E27FC236}">
                <a16:creationId xmlns:a16="http://schemas.microsoft.com/office/drawing/2014/main" id="{830B2FB0-012D-419A-96FF-63C9B61535D9}"/>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584342" y="1234905"/>
            <a:ext cx="10693257" cy="295316"/>
          </a:xfrm>
          <a:prstGeom prst="rect">
            <a:avLst/>
          </a:prstGeom>
        </p:spPr>
      </p:pic>
      <p:pic>
        <p:nvPicPr>
          <p:cNvPr id="8" name="Picture 7" descr="NACDA portal home page">
            <a:extLst>
              <a:ext uri="{FF2B5EF4-FFF2-40B4-BE49-F238E27FC236}">
                <a16:creationId xmlns:a16="http://schemas.microsoft.com/office/drawing/2014/main" id="{F68E9CE0-56F0-4445-B1CF-EA0C06A8C60B}"/>
              </a:ext>
            </a:extLst>
          </p:cNvPr>
          <p:cNvPicPr>
            <a:picLocks noChangeAspect="1"/>
          </p:cNvPicPr>
          <p:nvPr/>
        </p:nvPicPr>
        <p:blipFill>
          <a:blip r:embed="rId6"/>
          <a:stretch>
            <a:fillRect/>
          </a:stretch>
        </p:blipFill>
        <p:spPr>
          <a:xfrm>
            <a:off x="5843297" y="3093782"/>
            <a:ext cx="6019800" cy="2990850"/>
          </a:xfrm>
          <a:prstGeom prst="rect">
            <a:avLst/>
          </a:prstGeom>
          <a:effectLst>
            <a:innerShdw blurRad="63500" dist="50800" dir="16200000">
              <a:srgbClr val="C00000">
                <a:alpha val="50000"/>
              </a:srgbClr>
            </a:innerShdw>
          </a:effectLst>
        </p:spPr>
      </p:pic>
    </p:spTree>
    <p:extLst>
      <p:ext uri="{BB962C8B-B14F-4D97-AF65-F5344CB8AC3E}">
        <p14:creationId xmlns:p14="http://schemas.microsoft.com/office/powerpoint/2010/main" val="36873209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3E6CFC-D07C-4B36-9FF4-0D6D00A35F3E}"/>
              </a:ext>
            </a:extLst>
          </p:cNvPr>
          <p:cNvSpPr>
            <a:spLocks noGrp="1"/>
          </p:cNvSpPr>
          <p:nvPr>
            <p:ph type="title"/>
          </p:nvPr>
        </p:nvSpPr>
        <p:spPr>
          <a:xfrm>
            <a:off x="838200" y="125392"/>
            <a:ext cx="10515600" cy="1325563"/>
          </a:xfrm>
        </p:spPr>
        <p:txBody>
          <a:bodyPr/>
          <a:lstStyle/>
          <a:p>
            <a:r>
              <a:rPr lang="en-US" dirty="0"/>
              <a:t>DDI for longitudinal data comparison at ICPSR</a:t>
            </a:r>
          </a:p>
        </p:txBody>
      </p:sp>
      <p:sp>
        <p:nvSpPr>
          <p:cNvPr id="3" name="Content Placeholder 2">
            <a:extLst>
              <a:ext uri="{FF2B5EF4-FFF2-40B4-BE49-F238E27FC236}">
                <a16:creationId xmlns:a16="http://schemas.microsoft.com/office/drawing/2014/main" id="{0DD1B06B-8054-4794-863A-138B4E28FFC5}"/>
              </a:ext>
            </a:extLst>
          </p:cNvPr>
          <p:cNvSpPr>
            <a:spLocks noGrp="1"/>
          </p:cNvSpPr>
          <p:nvPr>
            <p:ph idx="1"/>
          </p:nvPr>
        </p:nvSpPr>
        <p:spPr>
          <a:xfrm>
            <a:off x="0" y="1796726"/>
            <a:ext cx="10515600" cy="4667250"/>
          </a:xfrm>
        </p:spPr>
        <p:txBody>
          <a:bodyPr/>
          <a:lstStyle/>
          <a:p>
            <a:pPr marL="0" indent="0">
              <a:buNone/>
            </a:pPr>
            <a:r>
              <a:rPr lang="en-US" dirty="0"/>
              <a:t>ICPSR projects using DDI for longitudinal data</a:t>
            </a:r>
          </a:p>
          <a:p>
            <a:pPr lvl="1"/>
            <a:r>
              <a:rPr lang="en-US" dirty="0"/>
              <a:t>Two types of projects:</a:t>
            </a:r>
          </a:p>
          <a:p>
            <a:pPr lvl="2"/>
            <a:r>
              <a:rPr lang="en-US" dirty="0"/>
              <a:t>Single series, cross-wave comparison</a:t>
            </a:r>
          </a:p>
          <a:p>
            <a:pPr lvl="3"/>
            <a:r>
              <a:rPr lang="en-US" dirty="0"/>
              <a:t>The National Social Life, Health and Aging Project (NSHAP)</a:t>
            </a:r>
          </a:p>
          <a:p>
            <a:pPr lvl="3"/>
            <a:r>
              <a:rPr lang="en-US" dirty="0"/>
              <a:t>The Irish Longitudinal Study on Ageing (TILDA)</a:t>
            </a:r>
          </a:p>
          <a:p>
            <a:pPr lvl="3"/>
            <a:r>
              <a:rPr lang="en-US" dirty="0"/>
              <a:t>Health and Aging in Africa: A Longitudinal Study of an </a:t>
            </a:r>
          </a:p>
          <a:p>
            <a:pPr marL="1371600" lvl="3" indent="0">
              <a:buNone/>
            </a:pPr>
            <a:r>
              <a:rPr lang="en-US" dirty="0"/>
              <a:t>INDEPTH Community in South Africa (HAALSI) – forthcoming</a:t>
            </a:r>
          </a:p>
          <a:p>
            <a:pPr lvl="2"/>
            <a:r>
              <a:rPr lang="en-US" dirty="0"/>
              <a:t>Cross-series concordances</a:t>
            </a:r>
          </a:p>
          <a:p>
            <a:pPr lvl="3"/>
            <a:r>
              <a:rPr lang="en-US" dirty="0"/>
              <a:t>NSHAP – NHATS (National Health and Aging Trends Study)</a:t>
            </a:r>
          </a:p>
          <a:p>
            <a:pPr lvl="3"/>
            <a:r>
              <a:rPr lang="en-US" dirty="0"/>
              <a:t>NSHAP – MIDUS (Midlife in the United States)</a:t>
            </a:r>
          </a:p>
          <a:p>
            <a:pPr lvl="2"/>
            <a:r>
              <a:rPr lang="en-US" dirty="0"/>
              <a:t>Single-series DDI metadata for the NHATS and MIDUS studies were shared with us by their creators  </a:t>
            </a:r>
          </a:p>
          <a:p>
            <a:pPr lvl="2"/>
            <a:r>
              <a:rPr lang="en-US" dirty="0"/>
              <a:t>ICPSR reused these metadata to create new, added-value documentation for cross-series variable comparison</a:t>
            </a:r>
          </a:p>
          <a:p>
            <a:pPr lvl="2"/>
            <a:endParaRPr lang="en-US" dirty="0"/>
          </a:p>
          <a:p>
            <a:pPr marL="0" indent="0">
              <a:buNone/>
            </a:pPr>
            <a:endParaRPr lang="en-US" dirty="0"/>
          </a:p>
        </p:txBody>
      </p:sp>
      <p:pic>
        <p:nvPicPr>
          <p:cNvPr id="4" name="Picture 3">
            <a:extLst>
              <a:ext uri="{FF2B5EF4-FFF2-40B4-BE49-F238E27FC236}">
                <a16:creationId xmlns:a16="http://schemas.microsoft.com/office/drawing/2014/main" id="{C9824F8C-B5B2-407C-8AAF-A5F009D4CA17}"/>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70948" y="1195316"/>
            <a:ext cx="10859052" cy="295316"/>
          </a:xfrm>
          <a:prstGeom prst="rect">
            <a:avLst/>
          </a:prstGeom>
        </p:spPr>
      </p:pic>
      <p:pic>
        <p:nvPicPr>
          <p:cNvPr id="6" name="Picture 5" descr="projects on NACDA portal">
            <a:extLst>
              <a:ext uri="{FF2B5EF4-FFF2-40B4-BE49-F238E27FC236}">
                <a16:creationId xmlns:a16="http://schemas.microsoft.com/office/drawing/2014/main" id="{060DF805-C904-48A0-9E18-4EA6C2192ED0}"/>
              </a:ext>
            </a:extLst>
          </p:cNvPr>
          <p:cNvPicPr>
            <a:picLocks noChangeAspect="1"/>
          </p:cNvPicPr>
          <p:nvPr/>
        </p:nvPicPr>
        <p:blipFill>
          <a:blip r:embed="rId4"/>
          <a:stretch>
            <a:fillRect/>
          </a:stretch>
        </p:blipFill>
        <p:spPr>
          <a:xfrm>
            <a:off x="7400925" y="1796726"/>
            <a:ext cx="4162158" cy="2584774"/>
          </a:xfrm>
          <a:prstGeom prst="rect">
            <a:avLst/>
          </a:prstGeo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a:effectLst>
            <a:outerShdw blurRad="50800" dist="50800" dir="5400000" algn="ctr" rotWithShape="0">
              <a:schemeClr val="accent1">
                <a:lumMod val="60000"/>
                <a:lumOff val="40000"/>
              </a:schemeClr>
            </a:outerShdw>
            <a:softEdge rad="12700"/>
          </a:effectLst>
        </p:spPr>
      </p:pic>
    </p:spTree>
    <p:extLst>
      <p:ext uri="{BB962C8B-B14F-4D97-AF65-F5344CB8AC3E}">
        <p14:creationId xmlns:p14="http://schemas.microsoft.com/office/powerpoint/2010/main" val="1635683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984145-2BDE-47E1-85DB-6D67FA4E0E3D}"/>
              </a:ext>
            </a:extLst>
          </p:cNvPr>
          <p:cNvSpPr>
            <a:spLocks noGrp="1"/>
          </p:cNvSpPr>
          <p:nvPr>
            <p:ph type="title"/>
          </p:nvPr>
        </p:nvSpPr>
        <p:spPr/>
        <p:txBody>
          <a:bodyPr>
            <a:normAutofit/>
          </a:bodyPr>
          <a:lstStyle/>
          <a:p>
            <a:r>
              <a:rPr lang="en-US" sz="4200" dirty="0"/>
              <a:t>DDI for cross-wave variable comparison:</a:t>
            </a:r>
            <a:br>
              <a:rPr lang="en-US" sz="4200" dirty="0"/>
            </a:br>
            <a:r>
              <a:rPr lang="en-US" sz="4000" dirty="0"/>
              <a:t>The NSHAP longitudinal study</a:t>
            </a:r>
          </a:p>
        </p:txBody>
      </p:sp>
      <p:sp>
        <p:nvSpPr>
          <p:cNvPr id="3" name="Content Placeholder 2">
            <a:extLst>
              <a:ext uri="{FF2B5EF4-FFF2-40B4-BE49-F238E27FC236}">
                <a16:creationId xmlns:a16="http://schemas.microsoft.com/office/drawing/2014/main" id="{37544A07-DEAA-480C-8E5C-628EEA0A2EE5}"/>
              </a:ext>
            </a:extLst>
          </p:cNvPr>
          <p:cNvSpPr>
            <a:spLocks noGrp="1"/>
          </p:cNvSpPr>
          <p:nvPr>
            <p:ph idx="1"/>
          </p:nvPr>
        </p:nvSpPr>
        <p:spPr>
          <a:xfrm>
            <a:off x="930563" y="2019589"/>
            <a:ext cx="10033000" cy="4351338"/>
          </a:xfrm>
        </p:spPr>
        <p:txBody>
          <a:bodyPr>
            <a:normAutofit/>
          </a:bodyPr>
          <a:lstStyle/>
          <a:p>
            <a:r>
              <a:rPr lang="en-US" dirty="0"/>
              <a:t>The National Social Life, Health, and Aging Project (NSHAP)</a:t>
            </a:r>
          </a:p>
          <a:p>
            <a:r>
              <a:rPr lang="en-US" sz="2000" dirty="0">
                <a:latin typeface="Verdana" panose="020B0604030504040204" pitchFamily="34" charset="0"/>
                <a:ea typeface="Verdana" panose="020B0604030504040204" pitchFamily="34" charset="0"/>
              </a:rPr>
              <a:t>Conducted by NORC (National Opinion Research Center), and a team of investigators at the University of Chicago</a:t>
            </a:r>
          </a:p>
          <a:p>
            <a:r>
              <a:rPr lang="en-US" sz="2000" dirty="0">
                <a:latin typeface="Verdana" panose="020B0604030504040204" pitchFamily="34" charset="0"/>
                <a:ea typeface="Verdana" panose="020B0604030504040204" pitchFamily="34" charset="0"/>
              </a:rPr>
              <a:t>Longitudinal study of community-dwelling older people, aged 57 - 85 at the time of recruitment</a:t>
            </a:r>
          </a:p>
          <a:p>
            <a:r>
              <a:rPr lang="en-US" sz="2000" dirty="0">
                <a:latin typeface="Verdana" panose="020B0604030504040204" pitchFamily="34" charset="0"/>
                <a:ea typeface="Verdana" panose="020B0604030504040204" pitchFamily="34" charset="0"/>
              </a:rPr>
              <a:t>Study of health and social factors</a:t>
            </a:r>
          </a:p>
          <a:p>
            <a:pPr lvl="1"/>
            <a:r>
              <a:rPr lang="en-US" sz="1800" dirty="0">
                <a:latin typeface="Verdana" panose="020B0604030504040204" pitchFamily="34" charset="0"/>
                <a:ea typeface="Verdana" panose="020B0604030504040204" pitchFamily="34" charset="0"/>
              </a:rPr>
              <a:t>Examines the interaction among physical health and illness, use of medication, emotional health, cognitive and sensory function, social connectedness, sex life, and quality of relationships</a:t>
            </a:r>
          </a:p>
          <a:p>
            <a:r>
              <a:rPr lang="en-US" sz="2000" dirty="0">
                <a:latin typeface="Verdana" panose="020B0604030504040204" pitchFamily="34" charset="0"/>
                <a:ea typeface="Verdana" panose="020B0604030504040204" pitchFamily="34" charset="0"/>
              </a:rPr>
              <a:t>Core data, public version available for access through the ICPSR-NACDA </a:t>
            </a:r>
            <a:r>
              <a:rPr lang="en-US" sz="2000" dirty="0" err="1">
                <a:latin typeface="Verdana" panose="020B0604030504040204" pitchFamily="34" charset="0"/>
                <a:ea typeface="Verdana" panose="020B0604030504040204" pitchFamily="34" charset="0"/>
              </a:rPr>
              <a:t>Colectica</a:t>
            </a:r>
            <a:r>
              <a:rPr lang="en-US" sz="2000" dirty="0">
                <a:latin typeface="Verdana" panose="020B0604030504040204" pitchFamily="34" charset="0"/>
                <a:ea typeface="Verdana" panose="020B0604030504040204" pitchFamily="34" charset="0"/>
              </a:rPr>
              <a:t> portal</a:t>
            </a:r>
          </a:p>
          <a:p>
            <a:pPr lvl="1"/>
            <a:r>
              <a:rPr lang="en-US" sz="1800" dirty="0">
                <a:latin typeface="Verdana" panose="020B0604030504040204" pitchFamily="34" charset="0"/>
                <a:ea typeface="Verdana" panose="020B0604030504040204" pitchFamily="34" charset="0"/>
              </a:rPr>
              <a:t>3 rounds of data between 2005-2016</a:t>
            </a:r>
          </a:p>
          <a:p>
            <a:pPr lvl="1"/>
            <a:r>
              <a:rPr lang="en-US" sz="1800" dirty="0">
                <a:latin typeface="Verdana" panose="020B0604030504040204" pitchFamily="34" charset="0"/>
                <a:ea typeface="Verdana" panose="020B0604030504040204" pitchFamily="34" charset="0"/>
              </a:rPr>
              <a:t>COVID-19 </a:t>
            </a:r>
            <a:r>
              <a:rPr lang="en-US" sz="1800" dirty="0" err="1">
                <a:latin typeface="Verdana" panose="020B0604030504040204" pitchFamily="34" charset="0"/>
                <a:ea typeface="Verdana" panose="020B0604030504040204" pitchFamily="34" charset="0"/>
              </a:rPr>
              <a:t>substudy</a:t>
            </a:r>
            <a:r>
              <a:rPr lang="en-US" sz="1800" dirty="0">
                <a:latin typeface="Verdana" panose="020B0604030504040204" pitchFamily="34" charset="0"/>
                <a:ea typeface="Verdana" panose="020B0604030504040204" pitchFamily="34" charset="0"/>
              </a:rPr>
              <a:t>, 2020-2021</a:t>
            </a:r>
            <a:endParaRPr lang="en-US" sz="1800" dirty="0"/>
          </a:p>
        </p:txBody>
      </p:sp>
      <p:pic>
        <p:nvPicPr>
          <p:cNvPr id="4" name="Picture 3">
            <a:extLst>
              <a:ext uri="{FF2B5EF4-FFF2-40B4-BE49-F238E27FC236}">
                <a16:creationId xmlns:a16="http://schemas.microsoft.com/office/drawing/2014/main" id="{D0AB4AE9-53D9-4768-905D-D8E12E4918F0}"/>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930563" y="1543030"/>
            <a:ext cx="8268854" cy="295316"/>
          </a:xfrm>
          <a:prstGeom prst="rect">
            <a:avLst/>
          </a:prstGeom>
        </p:spPr>
      </p:pic>
    </p:spTree>
    <p:extLst>
      <p:ext uri="{BB962C8B-B14F-4D97-AF65-F5344CB8AC3E}">
        <p14:creationId xmlns:p14="http://schemas.microsoft.com/office/powerpoint/2010/main" val="15326278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EE972C-06B1-4471-9CCA-C97DCB8E8136}"/>
              </a:ext>
            </a:extLst>
          </p:cNvPr>
          <p:cNvSpPr>
            <a:spLocks noGrp="1"/>
          </p:cNvSpPr>
          <p:nvPr>
            <p:ph type="title"/>
          </p:nvPr>
        </p:nvSpPr>
        <p:spPr>
          <a:xfrm>
            <a:off x="838200" y="111584"/>
            <a:ext cx="10515600" cy="1325563"/>
          </a:xfrm>
        </p:spPr>
        <p:txBody>
          <a:bodyPr/>
          <a:lstStyle/>
          <a:p>
            <a:r>
              <a:rPr lang="en-US" sz="4400" dirty="0"/>
              <a:t>DDI for cross-wave variable comparison</a:t>
            </a:r>
            <a:endParaRPr lang="en-US" dirty="0"/>
          </a:p>
        </p:txBody>
      </p:sp>
      <p:sp>
        <p:nvSpPr>
          <p:cNvPr id="3" name="Content Placeholder 2">
            <a:extLst>
              <a:ext uri="{FF2B5EF4-FFF2-40B4-BE49-F238E27FC236}">
                <a16:creationId xmlns:a16="http://schemas.microsoft.com/office/drawing/2014/main" id="{15AC8EFD-6E2F-469B-926A-8FA70FCB8877}"/>
              </a:ext>
            </a:extLst>
          </p:cNvPr>
          <p:cNvSpPr>
            <a:spLocks noGrp="1"/>
          </p:cNvSpPr>
          <p:nvPr>
            <p:ph idx="1"/>
          </p:nvPr>
        </p:nvSpPr>
        <p:spPr>
          <a:xfrm>
            <a:off x="912091" y="1524433"/>
            <a:ext cx="11002818" cy="4710111"/>
          </a:xfrm>
        </p:spPr>
        <p:txBody>
          <a:bodyPr/>
          <a:lstStyle/>
          <a:p>
            <a:r>
              <a:rPr lang="en-US" sz="2600" dirty="0"/>
              <a:t>ICPSR-NACDA </a:t>
            </a:r>
            <a:r>
              <a:rPr lang="en-US" sz="2600" dirty="0" err="1"/>
              <a:t>Colectica</a:t>
            </a:r>
            <a:r>
              <a:rPr lang="en-US" sz="2600" dirty="0"/>
              <a:t> Portal:</a:t>
            </a:r>
          </a:p>
          <a:p>
            <a:r>
              <a:rPr lang="en-US" sz="2600" dirty="0"/>
              <a:t>Complete series, study, and variable-level documentation</a:t>
            </a:r>
          </a:p>
          <a:p>
            <a:endParaRPr lang="en-US" dirty="0"/>
          </a:p>
        </p:txBody>
      </p:sp>
      <p:pic>
        <p:nvPicPr>
          <p:cNvPr id="5" name="Picture 4" descr="series description on Portal">
            <a:extLst>
              <a:ext uri="{FF2B5EF4-FFF2-40B4-BE49-F238E27FC236}">
                <a16:creationId xmlns:a16="http://schemas.microsoft.com/office/drawing/2014/main" id="{E63589F4-26F5-4918-96B8-7375DA27FE6F}"/>
              </a:ext>
            </a:extLst>
          </p:cNvPr>
          <p:cNvPicPr>
            <a:picLocks noChangeAspect="1"/>
          </p:cNvPicPr>
          <p:nvPr/>
        </p:nvPicPr>
        <p:blipFill>
          <a:blip r:embed="rId2"/>
          <a:stretch>
            <a:fillRect/>
          </a:stretch>
        </p:blipFill>
        <p:spPr>
          <a:xfrm>
            <a:off x="277091" y="2835563"/>
            <a:ext cx="5027505" cy="3486267"/>
          </a:xfrm>
          <a:prstGeom prst="rect">
            <a:avLst/>
          </a:prstGeom>
          <a:solidFill>
            <a:schemeClr val="accent1">
              <a:lumMod val="40000"/>
              <a:lumOff val="60000"/>
            </a:schemeClr>
          </a:solidFill>
          <a:effectLst>
            <a:innerShdw blurRad="63500" dist="50800" dir="18900000">
              <a:prstClr val="black">
                <a:alpha val="50000"/>
              </a:prstClr>
            </a:innerShdw>
          </a:effectLst>
        </p:spPr>
      </p:pic>
      <p:pic>
        <p:nvPicPr>
          <p:cNvPr id="7" name="Picture 6" descr="studies within series on Portal">
            <a:extLst>
              <a:ext uri="{FF2B5EF4-FFF2-40B4-BE49-F238E27FC236}">
                <a16:creationId xmlns:a16="http://schemas.microsoft.com/office/drawing/2014/main" id="{DAB81399-8FEE-4187-A8E3-EFC928AB5E5B}"/>
              </a:ext>
            </a:extLst>
          </p:cNvPr>
          <p:cNvPicPr>
            <a:picLocks noChangeAspect="1"/>
          </p:cNvPicPr>
          <p:nvPr/>
        </p:nvPicPr>
        <p:blipFill>
          <a:blip r:embed="rId3"/>
          <a:stretch>
            <a:fillRect/>
          </a:stretch>
        </p:blipFill>
        <p:spPr>
          <a:xfrm>
            <a:off x="5466647" y="2619860"/>
            <a:ext cx="6060335" cy="1325563"/>
          </a:xfrm>
          <a:prstGeom prst="rect">
            <a:avLst/>
          </a:prstGeom>
          <a:effectLst>
            <a:innerShdw blurRad="63500" dist="50800" dir="8100000">
              <a:prstClr val="black">
                <a:alpha val="50000"/>
              </a:prstClr>
            </a:innerShdw>
          </a:effectLst>
        </p:spPr>
      </p:pic>
      <p:pic>
        <p:nvPicPr>
          <p:cNvPr id="9" name="Picture 8" descr="study description on NACDA Colectica Portal">
            <a:extLst>
              <a:ext uri="{FF2B5EF4-FFF2-40B4-BE49-F238E27FC236}">
                <a16:creationId xmlns:a16="http://schemas.microsoft.com/office/drawing/2014/main" id="{4D901AED-E7C5-4993-84BD-739CEE500E64}"/>
              </a:ext>
            </a:extLst>
          </p:cNvPr>
          <p:cNvPicPr>
            <a:picLocks noChangeAspect="1"/>
          </p:cNvPicPr>
          <p:nvPr/>
        </p:nvPicPr>
        <p:blipFill>
          <a:blip r:embed="rId4"/>
          <a:stretch>
            <a:fillRect/>
          </a:stretch>
        </p:blipFill>
        <p:spPr>
          <a:xfrm>
            <a:off x="5993643" y="3945423"/>
            <a:ext cx="5538986" cy="2655455"/>
          </a:xfrm>
          <a:prstGeom prst="rect">
            <a:avLst/>
          </a:prstGeom>
          <a:effectLst>
            <a:innerShdw blurRad="63500" dist="50800" dir="2700000">
              <a:prstClr val="black">
                <a:alpha val="50000"/>
              </a:prstClr>
            </a:innerShdw>
          </a:effectLst>
        </p:spPr>
      </p:pic>
      <p:pic>
        <p:nvPicPr>
          <p:cNvPr id="12" name="Picture 11">
            <a:extLst>
              <a:ext uri="{FF2B5EF4-FFF2-40B4-BE49-F238E27FC236}">
                <a16:creationId xmlns:a16="http://schemas.microsoft.com/office/drawing/2014/main" id="{47025216-5A81-47B8-9CA8-48A2A1921B93}"/>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774930" y="1104453"/>
            <a:ext cx="9383434" cy="323895"/>
          </a:xfrm>
          <a:prstGeom prst="rect">
            <a:avLst/>
          </a:prstGeom>
        </p:spPr>
      </p:pic>
    </p:spTree>
    <p:extLst>
      <p:ext uri="{BB962C8B-B14F-4D97-AF65-F5344CB8AC3E}">
        <p14:creationId xmlns:p14="http://schemas.microsoft.com/office/powerpoint/2010/main" val="11785718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FCF03-E4FC-4359-A2C0-AFECC6485300}"/>
              </a:ext>
            </a:extLst>
          </p:cNvPr>
          <p:cNvSpPr>
            <a:spLocks noGrp="1"/>
          </p:cNvSpPr>
          <p:nvPr>
            <p:ph type="title"/>
          </p:nvPr>
        </p:nvSpPr>
        <p:spPr>
          <a:xfrm>
            <a:off x="838200" y="263526"/>
            <a:ext cx="10515600" cy="1117398"/>
          </a:xfrm>
        </p:spPr>
        <p:txBody>
          <a:bodyPr>
            <a:normAutofit/>
          </a:bodyPr>
          <a:lstStyle/>
          <a:p>
            <a:r>
              <a:rPr lang="en-US" dirty="0"/>
              <a:t>DDI for cross-wave variable comparison</a:t>
            </a:r>
          </a:p>
        </p:txBody>
      </p:sp>
      <p:sp>
        <p:nvSpPr>
          <p:cNvPr id="3" name="Content Placeholder 2">
            <a:extLst>
              <a:ext uri="{FF2B5EF4-FFF2-40B4-BE49-F238E27FC236}">
                <a16:creationId xmlns:a16="http://schemas.microsoft.com/office/drawing/2014/main" id="{86A45517-4891-419E-BDEB-32E239C74EDD}"/>
              </a:ext>
            </a:extLst>
          </p:cNvPr>
          <p:cNvSpPr>
            <a:spLocks noGrp="1"/>
          </p:cNvSpPr>
          <p:nvPr>
            <p:ph idx="1"/>
          </p:nvPr>
        </p:nvSpPr>
        <p:spPr>
          <a:xfrm>
            <a:off x="838200" y="1690688"/>
            <a:ext cx="10515600" cy="4351338"/>
          </a:xfrm>
        </p:spPr>
        <p:txBody>
          <a:bodyPr>
            <a:normAutofit/>
          </a:bodyPr>
          <a:lstStyle/>
          <a:p>
            <a:r>
              <a:rPr lang="en-US" sz="2600" dirty="0"/>
              <a:t>ICPSR-NACDA </a:t>
            </a:r>
            <a:r>
              <a:rPr lang="en-US" sz="2600" dirty="0" err="1"/>
              <a:t>Colectica</a:t>
            </a:r>
            <a:r>
              <a:rPr lang="en-US" sz="2600" dirty="0"/>
              <a:t> Portal</a:t>
            </a:r>
          </a:p>
          <a:p>
            <a:r>
              <a:rPr lang="en-US" sz="2600" dirty="0"/>
              <a:t>Complete individual variable descriptions</a:t>
            </a:r>
          </a:p>
        </p:txBody>
      </p:sp>
      <p:pic>
        <p:nvPicPr>
          <p:cNvPr id="5" name="Picture 4" descr="variable description on POrtal">
            <a:extLst>
              <a:ext uri="{FF2B5EF4-FFF2-40B4-BE49-F238E27FC236}">
                <a16:creationId xmlns:a16="http://schemas.microsoft.com/office/drawing/2014/main" id="{51409277-2BC9-426A-84B5-D01EAFE80516}"/>
              </a:ext>
            </a:extLst>
          </p:cNvPr>
          <p:cNvPicPr>
            <a:picLocks noChangeAspect="1"/>
          </p:cNvPicPr>
          <p:nvPr/>
        </p:nvPicPr>
        <p:blipFill>
          <a:blip r:embed="rId2"/>
          <a:stretch>
            <a:fillRect/>
          </a:stretch>
        </p:blipFill>
        <p:spPr>
          <a:xfrm>
            <a:off x="1579417" y="2596135"/>
            <a:ext cx="7305965" cy="3755656"/>
          </a:xfrm>
          <a:prstGeom prst="rect">
            <a:avLst/>
          </a:prstGeom>
        </p:spPr>
      </p:pic>
      <p:pic>
        <p:nvPicPr>
          <p:cNvPr id="6" name="Picture 5">
            <a:extLst>
              <a:ext uri="{FF2B5EF4-FFF2-40B4-BE49-F238E27FC236}">
                <a16:creationId xmlns:a16="http://schemas.microsoft.com/office/drawing/2014/main" id="{35BEFB48-C7C5-4D98-A9AA-7165E774EB3E}"/>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38200" y="1076017"/>
            <a:ext cx="9383434" cy="323895"/>
          </a:xfrm>
          <a:prstGeom prst="rect">
            <a:avLst/>
          </a:prstGeom>
        </p:spPr>
      </p:pic>
    </p:spTree>
    <p:extLst>
      <p:ext uri="{BB962C8B-B14F-4D97-AF65-F5344CB8AC3E}">
        <p14:creationId xmlns:p14="http://schemas.microsoft.com/office/powerpoint/2010/main" val="11863141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6FB658-845E-4F86-910C-58E27A0B5506}"/>
              </a:ext>
            </a:extLst>
          </p:cNvPr>
          <p:cNvSpPr>
            <a:spLocks noGrp="1"/>
          </p:cNvSpPr>
          <p:nvPr>
            <p:ph type="title"/>
          </p:nvPr>
        </p:nvSpPr>
        <p:spPr>
          <a:xfrm>
            <a:off x="838200" y="217344"/>
            <a:ext cx="10515600" cy="947592"/>
          </a:xfrm>
        </p:spPr>
        <p:txBody>
          <a:bodyPr/>
          <a:lstStyle/>
          <a:p>
            <a:r>
              <a:rPr lang="en-US" dirty="0"/>
              <a:t>DDI for cross-wave variable comparison</a:t>
            </a:r>
          </a:p>
        </p:txBody>
      </p:sp>
      <p:sp>
        <p:nvSpPr>
          <p:cNvPr id="3" name="Content Placeholder 2">
            <a:extLst>
              <a:ext uri="{FF2B5EF4-FFF2-40B4-BE49-F238E27FC236}">
                <a16:creationId xmlns:a16="http://schemas.microsoft.com/office/drawing/2014/main" id="{7D8EAA35-E183-48D6-B129-69C8103FA4F9}"/>
              </a:ext>
            </a:extLst>
          </p:cNvPr>
          <p:cNvSpPr>
            <a:spLocks noGrp="1"/>
          </p:cNvSpPr>
          <p:nvPr>
            <p:ph idx="1"/>
          </p:nvPr>
        </p:nvSpPr>
        <p:spPr>
          <a:xfrm>
            <a:off x="838200" y="1256721"/>
            <a:ext cx="10515600" cy="5522769"/>
          </a:xfrm>
        </p:spPr>
        <p:txBody>
          <a:bodyPr/>
          <a:lstStyle/>
          <a:p>
            <a:r>
              <a:rPr lang="en-US" dirty="0"/>
              <a:t>Variable comparison information</a:t>
            </a:r>
          </a:p>
          <a:p>
            <a:r>
              <a:rPr lang="en-US" dirty="0"/>
              <a:t>Explore by concept – initial crosswalk view</a:t>
            </a:r>
          </a:p>
          <a:p>
            <a:endParaRPr lang="en-US" dirty="0"/>
          </a:p>
        </p:txBody>
      </p:sp>
      <p:pic>
        <p:nvPicPr>
          <p:cNvPr id="5" name="Picture 4" descr="table view on Portal">
            <a:extLst>
              <a:ext uri="{FF2B5EF4-FFF2-40B4-BE49-F238E27FC236}">
                <a16:creationId xmlns:a16="http://schemas.microsoft.com/office/drawing/2014/main" id="{EB4E41BC-82F8-4A46-BEC5-0280ACEE7254}"/>
              </a:ext>
            </a:extLst>
          </p:cNvPr>
          <p:cNvPicPr>
            <a:picLocks noChangeAspect="1"/>
          </p:cNvPicPr>
          <p:nvPr/>
        </p:nvPicPr>
        <p:blipFill>
          <a:blip r:embed="rId3"/>
          <a:stretch>
            <a:fillRect/>
          </a:stretch>
        </p:blipFill>
        <p:spPr>
          <a:xfrm>
            <a:off x="664759" y="2242167"/>
            <a:ext cx="10603606" cy="4398489"/>
          </a:xfrm>
          <a:prstGeom prst="rect">
            <a:avLst/>
          </a:prstGeom>
          <a:ln w="19050">
            <a:solidFill>
              <a:schemeClr val="tx1"/>
            </a:solidFill>
          </a:ln>
        </p:spPr>
      </p:pic>
      <p:pic>
        <p:nvPicPr>
          <p:cNvPr id="15" name="Picture 14">
            <a:extLst>
              <a:ext uri="{FF2B5EF4-FFF2-40B4-BE49-F238E27FC236}">
                <a16:creationId xmlns:a16="http://schemas.microsoft.com/office/drawing/2014/main" id="{44BA9AE0-D625-4D0D-BA00-5C2224A94DC1}"/>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838200" y="1011382"/>
            <a:ext cx="8986736" cy="323895"/>
          </a:xfrm>
          <a:prstGeom prst="rect">
            <a:avLst/>
          </a:prstGeom>
        </p:spPr>
      </p:pic>
      <p:sp>
        <p:nvSpPr>
          <p:cNvPr id="6" name="Rectangle 5">
            <a:extLst>
              <a:ext uri="{FF2B5EF4-FFF2-40B4-BE49-F238E27FC236}">
                <a16:creationId xmlns:a16="http://schemas.microsoft.com/office/drawing/2014/main" id="{302176F8-3B7E-4836-8E7A-7AC91EF5055C}"/>
              </a:ext>
              <a:ext uri="{C183D7F6-B498-43B3-948B-1728B52AA6E4}">
                <adec:decorative xmlns:adec="http://schemas.microsoft.com/office/drawing/2017/decorative" val="1"/>
              </a:ext>
            </a:extLst>
          </p:cNvPr>
          <p:cNvSpPr/>
          <p:nvPr/>
        </p:nvSpPr>
        <p:spPr>
          <a:xfrm>
            <a:off x="3851564" y="3584863"/>
            <a:ext cx="2013526" cy="423719"/>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806234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F8AAABF-193E-4661-945E-C429586E1A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7" y="643467"/>
            <a:ext cx="6891187" cy="5546414"/>
          </a:xfrm>
          <a:prstGeom prst="rect">
            <a:avLst/>
          </a:prstGeom>
          <a:solidFill>
            <a:schemeClr val="bg1">
              <a:alpha val="20000"/>
            </a:schemeClr>
          </a:solidFill>
          <a:ln w="6350" cap="sq" cmpd="sng" algn="ctr">
            <a:solidFill>
              <a:schemeClr val="tx1">
                <a:lumMod val="75000"/>
                <a:lumOff val="25000"/>
              </a:schemeClr>
            </a:solidFill>
            <a:prstDash val="solid"/>
            <a:miter lim="800000"/>
          </a:ln>
          <a:effectLst/>
        </p:spPr>
      </p:sp>
      <p:sp>
        <p:nvSpPr>
          <p:cNvPr id="2" name="Title 1">
            <a:extLst>
              <a:ext uri="{FF2B5EF4-FFF2-40B4-BE49-F238E27FC236}">
                <a16:creationId xmlns:a16="http://schemas.microsoft.com/office/drawing/2014/main" id="{AE797D7E-D734-4F66-924A-854F98828D82}"/>
              </a:ext>
            </a:extLst>
          </p:cNvPr>
          <p:cNvSpPr>
            <a:spLocks noGrp="1"/>
          </p:cNvSpPr>
          <p:nvPr>
            <p:ph type="title"/>
          </p:nvPr>
        </p:nvSpPr>
        <p:spPr>
          <a:xfrm>
            <a:off x="1193775" y="953341"/>
            <a:ext cx="3971611" cy="2198624"/>
          </a:xfrm>
        </p:spPr>
        <p:txBody>
          <a:bodyPr anchor="ctr">
            <a:normAutofit/>
          </a:bodyPr>
          <a:lstStyle/>
          <a:p>
            <a:r>
              <a:rPr lang="en-US" sz="4800" dirty="0"/>
              <a:t>DDI for cross-wave variable comparison</a:t>
            </a:r>
          </a:p>
        </p:txBody>
      </p:sp>
      <p:sp>
        <p:nvSpPr>
          <p:cNvPr id="14" name="TextBox 13">
            <a:extLst>
              <a:ext uri="{FF2B5EF4-FFF2-40B4-BE49-F238E27FC236}">
                <a16:creationId xmlns:a16="http://schemas.microsoft.com/office/drawing/2014/main" id="{794397AE-AC2E-40D0-857F-17089EFE4983}"/>
              </a:ext>
            </a:extLst>
          </p:cNvPr>
          <p:cNvSpPr txBox="1"/>
          <p:nvPr/>
        </p:nvSpPr>
        <p:spPr>
          <a:xfrm>
            <a:off x="793537" y="3588661"/>
            <a:ext cx="5779430" cy="1261884"/>
          </a:xfrm>
          <a:prstGeom prst="rect">
            <a:avLst/>
          </a:prstGeom>
          <a:noFill/>
        </p:spPr>
        <p:txBody>
          <a:bodyPr wrap="square" rtlCol="0">
            <a:spAutoFit/>
          </a:bodyPr>
          <a:lstStyle/>
          <a:p>
            <a:pPr marL="0" indent="0">
              <a:buNone/>
            </a:pPr>
            <a:r>
              <a:rPr lang="en-US" sz="2800" dirty="0"/>
              <a:t>The Correspondence Tree: </a:t>
            </a:r>
          </a:p>
          <a:p>
            <a:pPr lvl="1"/>
            <a:r>
              <a:rPr lang="en-US" sz="2400" dirty="0"/>
              <a:t>Different physical representations indicate the need for data harmonization</a:t>
            </a:r>
          </a:p>
        </p:txBody>
      </p:sp>
      <p:pic>
        <p:nvPicPr>
          <p:cNvPr id="4" name="Content Placeholder 3">
            <a:extLst>
              <a:ext uri="{FF2B5EF4-FFF2-40B4-BE49-F238E27FC236}">
                <a16:creationId xmlns:a16="http://schemas.microsoft.com/office/drawing/2014/main" id="{F43C5C93-D00C-4A25-BF17-43AEB1CA7882}"/>
              </a:ext>
              <a:ext uri="{C183D7F6-B498-43B3-948B-1728B52AA6E4}">
                <adec:decorative xmlns:adec="http://schemas.microsoft.com/office/drawing/2017/decorative" val="1"/>
              </a:ext>
            </a:extLst>
          </p:cNvPr>
          <p:cNvPicPr>
            <a:picLocks noGrp="1" noChangeAspect="1"/>
          </p:cNvPicPr>
          <p:nvPr>
            <p:ph idx="1"/>
          </p:nvPr>
        </p:nvPicPr>
        <p:blipFill>
          <a:blip r:embed="rId3"/>
          <a:stretch>
            <a:fillRect/>
          </a:stretch>
        </p:blipFill>
        <p:spPr>
          <a:xfrm>
            <a:off x="1073678" y="3311626"/>
            <a:ext cx="3804868" cy="277035"/>
          </a:xfrm>
          <a:prstGeom prst="rect">
            <a:avLst/>
          </a:prstGeom>
        </p:spPr>
      </p:pic>
      <p:pic>
        <p:nvPicPr>
          <p:cNvPr id="13" name="Picture 12" descr="correspondence tree on Portal">
            <a:extLst>
              <a:ext uri="{FF2B5EF4-FFF2-40B4-BE49-F238E27FC236}">
                <a16:creationId xmlns:a16="http://schemas.microsoft.com/office/drawing/2014/main" id="{FF4A2E29-314F-4B40-82D6-CC5A3B927DE2}"/>
              </a:ext>
            </a:extLst>
          </p:cNvPr>
          <p:cNvPicPr>
            <a:picLocks noChangeAspect="1"/>
          </p:cNvPicPr>
          <p:nvPr/>
        </p:nvPicPr>
        <p:blipFill>
          <a:blip r:embed="rId4"/>
          <a:stretch>
            <a:fillRect/>
          </a:stretch>
        </p:blipFill>
        <p:spPr>
          <a:xfrm>
            <a:off x="6371617" y="1101403"/>
            <a:ext cx="5503814" cy="4988112"/>
          </a:xfrm>
          <a:prstGeom prst="rect">
            <a:avLst/>
          </a:prstGeom>
        </p:spPr>
      </p:pic>
    </p:spTree>
    <p:extLst>
      <p:ext uri="{BB962C8B-B14F-4D97-AF65-F5344CB8AC3E}">
        <p14:creationId xmlns:p14="http://schemas.microsoft.com/office/powerpoint/2010/main" val="24669015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F8AAABF-193E-4661-945E-C429586E1A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7" y="643467"/>
            <a:ext cx="6891187" cy="5546414"/>
          </a:xfrm>
          <a:prstGeom prst="rect">
            <a:avLst/>
          </a:prstGeom>
          <a:solidFill>
            <a:schemeClr val="bg1">
              <a:alpha val="20000"/>
            </a:schemeClr>
          </a:solidFill>
          <a:ln w="6350" cap="sq" cmpd="sng" algn="ctr">
            <a:noFill/>
            <a:prstDash val="solid"/>
            <a:miter lim="800000"/>
          </a:ln>
          <a:effectLst/>
        </p:spPr>
      </p:sp>
      <p:sp>
        <p:nvSpPr>
          <p:cNvPr id="2" name="Title 1">
            <a:extLst>
              <a:ext uri="{FF2B5EF4-FFF2-40B4-BE49-F238E27FC236}">
                <a16:creationId xmlns:a16="http://schemas.microsoft.com/office/drawing/2014/main" id="{AE797D7E-D734-4F66-924A-854F98828D82}"/>
              </a:ext>
            </a:extLst>
          </p:cNvPr>
          <p:cNvSpPr>
            <a:spLocks noGrp="1"/>
          </p:cNvSpPr>
          <p:nvPr>
            <p:ph type="title"/>
          </p:nvPr>
        </p:nvSpPr>
        <p:spPr>
          <a:xfrm>
            <a:off x="1210963" y="1134480"/>
            <a:ext cx="3232309" cy="2475660"/>
          </a:xfrm>
        </p:spPr>
        <p:txBody>
          <a:bodyPr anchor="ctr">
            <a:normAutofit fontScale="90000"/>
          </a:bodyPr>
          <a:lstStyle/>
          <a:p>
            <a:r>
              <a:rPr lang="en-US" sz="4800" dirty="0"/>
              <a:t>DDI for cross-wave variable comparison</a:t>
            </a:r>
          </a:p>
        </p:txBody>
      </p:sp>
      <p:pic>
        <p:nvPicPr>
          <p:cNvPr id="9" name="Content Placeholder 9" descr="statistics view">
            <a:extLst>
              <a:ext uri="{FF2B5EF4-FFF2-40B4-BE49-F238E27FC236}">
                <a16:creationId xmlns:a16="http://schemas.microsoft.com/office/drawing/2014/main" id="{98273CBC-3ED1-48E4-8F5B-A2CD14738C6E}"/>
              </a:ext>
            </a:extLst>
          </p:cNvPr>
          <p:cNvPicPr>
            <a:picLocks noChangeAspect="1"/>
          </p:cNvPicPr>
          <p:nvPr/>
        </p:nvPicPr>
        <p:blipFill>
          <a:blip r:embed="rId3"/>
          <a:stretch>
            <a:fillRect/>
          </a:stretch>
        </p:blipFill>
        <p:spPr>
          <a:xfrm>
            <a:off x="5163197" y="640377"/>
            <a:ext cx="6385336" cy="2243118"/>
          </a:xfrm>
          <a:prstGeom prst="rect">
            <a:avLst/>
          </a:prstGeom>
        </p:spPr>
      </p:pic>
      <p:pic>
        <p:nvPicPr>
          <p:cNvPr id="4" name="Content Placeholder 3">
            <a:extLst>
              <a:ext uri="{FF2B5EF4-FFF2-40B4-BE49-F238E27FC236}">
                <a16:creationId xmlns:a16="http://schemas.microsoft.com/office/drawing/2014/main" id="{F43C5C93-D00C-4A25-BF17-43AEB1CA7882}"/>
              </a:ext>
              <a:ext uri="{C183D7F6-B498-43B3-948B-1728B52AA6E4}">
                <adec:decorative xmlns:adec="http://schemas.microsoft.com/office/drawing/2017/decorative" val="1"/>
              </a:ext>
            </a:extLst>
          </p:cNvPr>
          <p:cNvPicPr>
            <a:picLocks noGrp="1" noChangeAspect="1"/>
          </p:cNvPicPr>
          <p:nvPr>
            <p:ph idx="1"/>
          </p:nvPr>
        </p:nvPicPr>
        <p:blipFill>
          <a:blip r:embed="rId4"/>
          <a:stretch>
            <a:fillRect/>
          </a:stretch>
        </p:blipFill>
        <p:spPr>
          <a:xfrm>
            <a:off x="1028549" y="3610140"/>
            <a:ext cx="3804868" cy="277035"/>
          </a:xfrm>
          <a:prstGeom prst="rect">
            <a:avLst/>
          </a:prstGeom>
        </p:spPr>
      </p:pic>
      <p:sp>
        <p:nvSpPr>
          <p:cNvPr id="3" name="TextBox 2">
            <a:extLst>
              <a:ext uri="{FF2B5EF4-FFF2-40B4-BE49-F238E27FC236}">
                <a16:creationId xmlns:a16="http://schemas.microsoft.com/office/drawing/2014/main" id="{0D463483-B346-4081-9604-C225342A39E0}"/>
              </a:ext>
            </a:extLst>
          </p:cNvPr>
          <p:cNvSpPr txBox="1"/>
          <p:nvPr/>
        </p:nvSpPr>
        <p:spPr>
          <a:xfrm>
            <a:off x="1295400" y="5610266"/>
            <a:ext cx="10184155" cy="369332"/>
          </a:xfrm>
          <a:prstGeom prst="rect">
            <a:avLst/>
          </a:prstGeom>
          <a:noFill/>
        </p:spPr>
        <p:txBody>
          <a:bodyPr wrap="square" rtlCol="0">
            <a:spAutoFit/>
          </a:bodyPr>
          <a:lstStyle/>
          <a:p>
            <a:r>
              <a:rPr lang="en-US" dirty="0"/>
              <a:t>The three types of concordance views are also available from the individual variable description page</a:t>
            </a:r>
          </a:p>
        </p:txBody>
      </p:sp>
      <p:pic>
        <p:nvPicPr>
          <p:cNvPr id="8" name="Picture 7" descr="code comparison view">
            <a:extLst>
              <a:ext uri="{FF2B5EF4-FFF2-40B4-BE49-F238E27FC236}">
                <a16:creationId xmlns:a16="http://schemas.microsoft.com/office/drawing/2014/main" id="{35035E9B-0910-440D-8CB2-3B907D624F4E}"/>
              </a:ext>
            </a:extLst>
          </p:cNvPr>
          <p:cNvPicPr>
            <a:picLocks noChangeAspect="1"/>
          </p:cNvPicPr>
          <p:nvPr/>
        </p:nvPicPr>
        <p:blipFill>
          <a:blip r:embed="rId5"/>
          <a:stretch>
            <a:fillRect/>
          </a:stretch>
        </p:blipFill>
        <p:spPr>
          <a:xfrm>
            <a:off x="5217509" y="3130233"/>
            <a:ext cx="6262046" cy="2497158"/>
          </a:xfrm>
          <a:prstGeom prst="rect">
            <a:avLst/>
          </a:prstGeom>
        </p:spPr>
      </p:pic>
    </p:spTree>
    <p:extLst>
      <p:ext uri="{BB962C8B-B14F-4D97-AF65-F5344CB8AC3E}">
        <p14:creationId xmlns:p14="http://schemas.microsoft.com/office/powerpoint/2010/main" val="8073017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7266CC-0CC0-44C4-BFD4-7636DB939C37}"/>
              </a:ext>
            </a:extLst>
          </p:cNvPr>
          <p:cNvSpPr>
            <a:spLocks noGrp="1"/>
          </p:cNvSpPr>
          <p:nvPr>
            <p:ph type="title"/>
          </p:nvPr>
        </p:nvSpPr>
        <p:spPr>
          <a:xfrm>
            <a:off x="1036163" y="383979"/>
            <a:ext cx="10515600" cy="1325563"/>
          </a:xfrm>
        </p:spPr>
        <p:txBody>
          <a:bodyPr/>
          <a:lstStyle/>
          <a:p>
            <a:r>
              <a:rPr lang="en-US" dirty="0"/>
              <a:t>DDI for longitudinal data at ICPSR</a:t>
            </a:r>
          </a:p>
        </p:txBody>
      </p:sp>
      <p:sp>
        <p:nvSpPr>
          <p:cNvPr id="3" name="Content Placeholder 2">
            <a:extLst>
              <a:ext uri="{FF2B5EF4-FFF2-40B4-BE49-F238E27FC236}">
                <a16:creationId xmlns:a16="http://schemas.microsoft.com/office/drawing/2014/main" id="{0319D6B4-3B2F-4A5E-9837-80BD5ED0A4FC}"/>
              </a:ext>
            </a:extLst>
          </p:cNvPr>
          <p:cNvSpPr>
            <a:spLocks noGrp="1"/>
          </p:cNvSpPr>
          <p:nvPr>
            <p:ph idx="1"/>
          </p:nvPr>
        </p:nvSpPr>
        <p:spPr>
          <a:xfrm>
            <a:off x="933254" y="1825625"/>
            <a:ext cx="9803876" cy="4351338"/>
          </a:xfrm>
        </p:spPr>
        <p:txBody>
          <a:bodyPr/>
          <a:lstStyle/>
          <a:p>
            <a:r>
              <a:rPr lang="en-US" dirty="0"/>
              <a:t>Comparison information is value-added documentation created by our Metadata team</a:t>
            </a:r>
          </a:p>
          <a:p>
            <a:pPr lvl="1"/>
            <a:r>
              <a:rPr lang="en-US" dirty="0"/>
              <a:t>Identify, and flag comparable variables in a series</a:t>
            </a:r>
          </a:p>
          <a:p>
            <a:pPr lvl="1"/>
            <a:r>
              <a:rPr lang="en-US" dirty="0"/>
              <a:t>Discover and document differences in the variables’ physical representation</a:t>
            </a:r>
          </a:p>
          <a:p>
            <a:pPr lvl="1"/>
            <a:r>
              <a:rPr lang="en-US" dirty="0"/>
              <a:t>Create unique concepts/conceptual variables to link comparable items</a:t>
            </a:r>
          </a:p>
          <a:p>
            <a:pPr lvl="1"/>
            <a:r>
              <a:rPr lang="en-US" dirty="0"/>
              <a:t>Create topical groups and subgroups to assist in data discovery</a:t>
            </a:r>
          </a:p>
          <a:p>
            <a:r>
              <a:rPr lang="en-US" dirty="0"/>
              <a:t>DDI encoding facilitates optimal processing and presentation of the enhanced metadata content</a:t>
            </a:r>
          </a:p>
        </p:txBody>
      </p:sp>
      <p:pic>
        <p:nvPicPr>
          <p:cNvPr id="4" name="Picture 3">
            <a:extLst>
              <a:ext uri="{FF2B5EF4-FFF2-40B4-BE49-F238E27FC236}">
                <a16:creationId xmlns:a16="http://schemas.microsoft.com/office/drawing/2014/main" id="{51864539-761D-4BD2-8212-C42163F71C99}"/>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121790" y="1443688"/>
            <a:ext cx="7975076" cy="323895"/>
          </a:xfrm>
          <a:prstGeom prst="rect">
            <a:avLst/>
          </a:prstGeom>
        </p:spPr>
      </p:pic>
    </p:spTree>
    <p:extLst>
      <p:ext uri="{BB962C8B-B14F-4D97-AF65-F5344CB8AC3E}">
        <p14:creationId xmlns:p14="http://schemas.microsoft.com/office/powerpoint/2010/main" val="17744300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F90B3B-B1A8-4AF3-B157-17E6401221AE}"/>
              </a:ext>
            </a:extLst>
          </p:cNvPr>
          <p:cNvSpPr>
            <a:spLocks noGrp="1"/>
          </p:cNvSpPr>
          <p:nvPr>
            <p:ph type="title"/>
          </p:nvPr>
        </p:nvSpPr>
        <p:spPr/>
        <p:txBody>
          <a:bodyPr/>
          <a:lstStyle/>
          <a:p>
            <a:r>
              <a:rPr lang="en-US" dirty="0"/>
              <a:t>DDI for cross-series comparison</a:t>
            </a:r>
            <a:br>
              <a:rPr lang="en-US" dirty="0"/>
            </a:br>
            <a:r>
              <a:rPr lang="en-US" sz="3600" dirty="0"/>
              <a:t>The NSHAP-NHATS concordance</a:t>
            </a:r>
          </a:p>
        </p:txBody>
      </p:sp>
      <p:sp>
        <p:nvSpPr>
          <p:cNvPr id="3" name="Content Placeholder 2">
            <a:extLst>
              <a:ext uri="{FF2B5EF4-FFF2-40B4-BE49-F238E27FC236}">
                <a16:creationId xmlns:a16="http://schemas.microsoft.com/office/drawing/2014/main" id="{446263F3-DB78-4833-9327-3BC7B98D445C}"/>
              </a:ext>
            </a:extLst>
          </p:cNvPr>
          <p:cNvSpPr>
            <a:spLocks noGrp="1"/>
          </p:cNvSpPr>
          <p:nvPr>
            <p:ph idx="1"/>
          </p:nvPr>
        </p:nvSpPr>
        <p:spPr>
          <a:xfrm>
            <a:off x="838200" y="2278111"/>
            <a:ext cx="10515600" cy="4351338"/>
          </a:xfrm>
        </p:spPr>
        <p:txBody>
          <a:bodyPr>
            <a:normAutofit fontScale="92500" lnSpcReduction="20000"/>
          </a:bodyPr>
          <a:lstStyle/>
          <a:p>
            <a:r>
              <a:rPr lang="en-US" dirty="0"/>
              <a:t>Starting point: DDI-L documentation for each individual series, including variable cascades</a:t>
            </a:r>
          </a:p>
          <a:p>
            <a:pPr lvl="1"/>
            <a:r>
              <a:rPr lang="en-US" sz="2600" dirty="0"/>
              <a:t>Comparable variables from each series are already linked by a unique common concept (conceptual variable)</a:t>
            </a:r>
          </a:p>
          <a:p>
            <a:pPr lvl="1"/>
            <a:endParaRPr lang="en-US" sz="2200" dirty="0"/>
          </a:p>
          <a:p>
            <a:r>
              <a:rPr lang="en-US" dirty="0"/>
              <a:t>Challenge: find comparability among variables from 11 individual waves (3 from NSHAP and 8 from NHATS)</a:t>
            </a:r>
          </a:p>
          <a:p>
            <a:pPr marL="914400" lvl="2" indent="0">
              <a:buNone/>
            </a:pPr>
            <a:r>
              <a:rPr lang="en-US" sz="2200" dirty="0"/>
              <a:t>DDI-enabled solution: </a:t>
            </a:r>
          </a:p>
          <a:p>
            <a:pPr lvl="2"/>
            <a:r>
              <a:rPr lang="en-US" sz="2200" dirty="0"/>
              <a:t>Examine, and find matches between conceptual variables from each series</a:t>
            </a:r>
          </a:p>
          <a:p>
            <a:pPr lvl="2"/>
            <a:r>
              <a:rPr lang="en-US" sz="2200" dirty="0"/>
              <a:t>Create new, unifying concept (DDI conceptual variable) that links the conceptual variables from the individual series</a:t>
            </a:r>
          </a:p>
          <a:p>
            <a:pPr lvl="3"/>
            <a:r>
              <a:rPr lang="en-US" sz="2000" dirty="0"/>
              <a:t>Project-created and assigned</a:t>
            </a:r>
          </a:p>
          <a:p>
            <a:pPr lvl="3"/>
            <a:r>
              <a:rPr lang="en-US" sz="2000" dirty="0"/>
              <a:t>Allows pulling together all of the comparable (instance) variables from the individual waves.</a:t>
            </a:r>
          </a:p>
          <a:p>
            <a:endParaRPr lang="en-US" dirty="0"/>
          </a:p>
        </p:txBody>
      </p:sp>
      <p:pic>
        <p:nvPicPr>
          <p:cNvPr id="11" name="Picture 10">
            <a:extLst>
              <a:ext uri="{FF2B5EF4-FFF2-40B4-BE49-F238E27FC236}">
                <a16:creationId xmlns:a16="http://schemas.microsoft.com/office/drawing/2014/main" id="{1121FAD0-3A3B-4A62-8C5E-8D3B1CA161D8}"/>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53911" y="1660504"/>
            <a:ext cx="7975076" cy="323895"/>
          </a:xfrm>
          <a:prstGeom prst="rect">
            <a:avLst/>
          </a:prstGeom>
        </p:spPr>
      </p:pic>
    </p:spTree>
    <p:extLst>
      <p:ext uri="{BB962C8B-B14F-4D97-AF65-F5344CB8AC3E}">
        <p14:creationId xmlns:p14="http://schemas.microsoft.com/office/powerpoint/2010/main" val="35229741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3AE366-DCC0-4DDC-887D-68ABC6A768C4}"/>
              </a:ext>
            </a:extLst>
          </p:cNvPr>
          <p:cNvSpPr>
            <a:spLocks noGrp="1"/>
          </p:cNvSpPr>
          <p:nvPr>
            <p:ph type="title"/>
          </p:nvPr>
        </p:nvSpPr>
        <p:spPr>
          <a:xfrm>
            <a:off x="2005961" y="500759"/>
            <a:ext cx="7843887" cy="1325563"/>
          </a:xfrm>
        </p:spPr>
        <p:txBody>
          <a:bodyPr/>
          <a:lstStyle/>
          <a:p>
            <a:r>
              <a:rPr lang="en-US" dirty="0"/>
              <a:t>DDI for cross-series comparison</a:t>
            </a:r>
            <a:br>
              <a:rPr lang="en-US" dirty="0"/>
            </a:br>
            <a:r>
              <a:rPr lang="en-US" sz="3600" dirty="0"/>
              <a:t>The NSHAP-NHATS concordance</a:t>
            </a:r>
          </a:p>
        </p:txBody>
      </p:sp>
      <p:pic>
        <p:nvPicPr>
          <p:cNvPr id="7" name="Content Placeholder 6" descr="cross series DDI structure">
            <a:extLst>
              <a:ext uri="{FF2B5EF4-FFF2-40B4-BE49-F238E27FC236}">
                <a16:creationId xmlns:a16="http://schemas.microsoft.com/office/drawing/2014/main" id="{B05AB2B0-D6B9-4D72-829F-A7ABDAC250E3}"/>
              </a:ext>
            </a:extLst>
          </p:cNvPr>
          <p:cNvPicPr>
            <a:picLocks noGrp="1" noChangeAspect="1"/>
          </p:cNvPicPr>
          <p:nvPr>
            <p:ph idx="1"/>
          </p:nvPr>
        </p:nvPicPr>
        <p:blipFill>
          <a:blip r:embed="rId3"/>
          <a:stretch>
            <a:fillRect/>
          </a:stretch>
        </p:blipFill>
        <p:spPr>
          <a:xfrm>
            <a:off x="1619629" y="2354560"/>
            <a:ext cx="8393562" cy="3915611"/>
          </a:xfrm>
          <a:effectLst>
            <a:innerShdw blurRad="63500" dist="50800" dir="8100000">
              <a:schemeClr val="accent2">
                <a:alpha val="50000"/>
              </a:schemeClr>
            </a:innerShdw>
          </a:effectLst>
        </p:spPr>
      </p:pic>
      <p:pic>
        <p:nvPicPr>
          <p:cNvPr id="8" name="Picture 7">
            <a:extLst>
              <a:ext uri="{FF2B5EF4-FFF2-40B4-BE49-F238E27FC236}">
                <a16:creationId xmlns:a16="http://schemas.microsoft.com/office/drawing/2014/main" id="{2D821538-C2DD-48F8-9242-2C78E4BFAC08}"/>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765230" y="1698127"/>
            <a:ext cx="8084618" cy="256389"/>
          </a:xfrm>
          <a:prstGeom prst="rect">
            <a:avLst/>
          </a:prstGeom>
        </p:spPr>
      </p:pic>
      <p:sp>
        <p:nvSpPr>
          <p:cNvPr id="5" name="Oval 4" descr="for decoration only">
            <a:extLst>
              <a:ext uri="{FF2B5EF4-FFF2-40B4-BE49-F238E27FC236}">
                <a16:creationId xmlns:a16="http://schemas.microsoft.com/office/drawing/2014/main" id="{DF682E86-BA05-4F41-BC50-B92522B2EDF6}"/>
              </a:ext>
            </a:extLst>
          </p:cNvPr>
          <p:cNvSpPr/>
          <p:nvPr/>
        </p:nvSpPr>
        <p:spPr>
          <a:xfrm>
            <a:off x="2405744" y="3559628"/>
            <a:ext cx="2525485" cy="674914"/>
          </a:xfrm>
          <a:prstGeom prst="ellipse">
            <a:avLst/>
          </a:prstGeom>
          <a:noFill/>
          <a:ln w="28575">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Oval 5" descr="for decoration only">
            <a:extLst>
              <a:ext uri="{FF2B5EF4-FFF2-40B4-BE49-F238E27FC236}">
                <a16:creationId xmlns:a16="http://schemas.microsoft.com/office/drawing/2014/main" id="{B515BA80-9321-4D00-B741-E4DFDC70A0D8}"/>
              </a:ext>
            </a:extLst>
          </p:cNvPr>
          <p:cNvSpPr/>
          <p:nvPr/>
        </p:nvSpPr>
        <p:spPr>
          <a:xfrm>
            <a:off x="5998030" y="3559628"/>
            <a:ext cx="2786742" cy="674914"/>
          </a:xfrm>
          <a:prstGeom prst="ellipse">
            <a:avLst/>
          </a:prstGeom>
          <a:noFill/>
          <a:ln w="28575">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1028592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8747A7-C493-45AA-BA87-993C013A03A9}"/>
              </a:ext>
            </a:extLst>
          </p:cNvPr>
          <p:cNvSpPr>
            <a:spLocks noGrp="1"/>
          </p:cNvSpPr>
          <p:nvPr>
            <p:ph type="title"/>
          </p:nvPr>
        </p:nvSpPr>
        <p:spPr>
          <a:xfrm>
            <a:off x="2117887" y="372565"/>
            <a:ext cx="7956224" cy="1325563"/>
          </a:xfrm>
        </p:spPr>
        <p:txBody>
          <a:bodyPr/>
          <a:lstStyle/>
          <a:p>
            <a:r>
              <a:rPr lang="en-US" dirty="0"/>
              <a:t>DDI for cross-series comparison</a:t>
            </a:r>
            <a:br>
              <a:rPr lang="en-US" dirty="0"/>
            </a:br>
            <a:r>
              <a:rPr lang="en-US" sz="3600" dirty="0"/>
              <a:t>The NSHAP-NHATS concordance</a:t>
            </a:r>
            <a:endParaRPr lang="en-US" dirty="0"/>
          </a:p>
        </p:txBody>
      </p:sp>
      <p:pic>
        <p:nvPicPr>
          <p:cNvPr id="6" name="Picture 5">
            <a:extLst>
              <a:ext uri="{FF2B5EF4-FFF2-40B4-BE49-F238E27FC236}">
                <a16:creationId xmlns:a16="http://schemas.microsoft.com/office/drawing/2014/main" id="{A731C8A3-0A3D-4DEB-8708-3FA1A5FFA34F}"/>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885361" y="1698128"/>
            <a:ext cx="8107050" cy="256389"/>
          </a:xfrm>
          <a:prstGeom prst="rect">
            <a:avLst/>
          </a:prstGeom>
        </p:spPr>
      </p:pic>
      <p:sp>
        <p:nvSpPr>
          <p:cNvPr id="11" name="TextBox 10">
            <a:extLst>
              <a:ext uri="{FF2B5EF4-FFF2-40B4-BE49-F238E27FC236}">
                <a16:creationId xmlns:a16="http://schemas.microsoft.com/office/drawing/2014/main" id="{39671E2B-F5E2-455D-AF9A-6E9C864C1A03}"/>
              </a:ext>
            </a:extLst>
          </p:cNvPr>
          <p:cNvSpPr txBox="1"/>
          <p:nvPr/>
        </p:nvSpPr>
        <p:spPr>
          <a:xfrm>
            <a:off x="4197704" y="2460177"/>
            <a:ext cx="1741182" cy="369332"/>
          </a:xfrm>
          <a:prstGeom prst="rect">
            <a:avLst/>
          </a:prstGeom>
          <a:noFill/>
        </p:spPr>
        <p:txBody>
          <a:bodyPr wrap="none" rtlCol="0">
            <a:spAutoFit/>
          </a:bodyPr>
          <a:lstStyle/>
          <a:p>
            <a:r>
              <a:rPr lang="en-US" dirty="0">
                <a:solidFill>
                  <a:schemeClr val="accent5">
                    <a:lumMod val="75000"/>
                  </a:schemeClr>
                </a:solidFill>
              </a:rPr>
              <a:t>NSHAP Variables</a:t>
            </a:r>
          </a:p>
        </p:txBody>
      </p:sp>
      <p:sp>
        <p:nvSpPr>
          <p:cNvPr id="12" name="TextBox 11">
            <a:extLst>
              <a:ext uri="{FF2B5EF4-FFF2-40B4-BE49-F238E27FC236}">
                <a16:creationId xmlns:a16="http://schemas.microsoft.com/office/drawing/2014/main" id="{115AC257-5C84-4B07-B092-2A27671521D2}"/>
              </a:ext>
            </a:extLst>
          </p:cNvPr>
          <p:cNvSpPr txBox="1"/>
          <p:nvPr/>
        </p:nvSpPr>
        <p:spPr>
          <a:xfrm>
            <a:off x="8116478" y="2460177"/>
            <a:ext cx="1715598" cy="369332"/>
          </a:xfrm>
          <a:prstGeom prst="rect">
            <a:avLst/>
          </a:prstGeom>
          <a:noFill/>
        </p:spPr>
        <p:txBody>
          <a:bodyPr wrap="none" rtlCol="0">
            <a:spAutoFit/>
          </a:bodyPr>
          <a:lstStyle/>
          <a:p>
            <a:r>
              <a:rPr lang="en-US" dirty="0">
                <a:solidFill>
                  <a:schemeClr val="accent5">
                    <a:lumMod val="75000"/>
                  </a:schemeClr>
                </a:solidFill>
              </a:rPr>
              <a:t>NHATS Variables</a:t>
            </a:r>
          </a:p>
        </p:txBody>
      </p:sp>
      <p:pic>
        <p:nvPicPr>
          <p:cNvPr id="10" name="Content Placeholder 4" descr="cross series cross walk">
            <a:extLst>
              <a:ext uri="{FF2B5EF4-FFF2-40B4-BE49-F238E27FC236}">
                <a16:creationId xmlns:a16="http://schemas.microsoft.com/office/drawing/2014/main" id="{D6DDD883-A856-497B-A720-2844B8039247}"/>
              </a:ext>
            </a:extLst>
          </p:cNvPr>
          <p:cNvPicPr>
            <a:picLocks noGrp="1" noChangeAspect="1"/>
          </p:cNvPicPr>
          <p:nvPr>
            <p:ph idx="1"/>
          </p:nvPr>
        </p:nvPicPr>
        <p:blipFill>
          <a:blip r:embed="rId4"/>
          <a:stretch>
            <a:fillRect/>
          </a:stretch>
        </p:blipFill>
        <p:spPr>
          <a:xfrm>
            <a:off x="617455" y="2968674"/>
            <a:ext cx="10642862" cy="2800209"/>
          </a:xfrm>
        </p:spPr>
      </p:pic>
      <p:sp>
        <p:nvSpPr>
          <p:cNvPr id="15" name="TextBox 14">
            <a:extLst>
              <a:ext uri="{FF2B5EF4-FFF2-40B4-BE49-F238E27FC236}">
                <a16:creationId xmlns:a16="http://schemas.microsoft.com/office/drawing/2014/main" id="{7B209E5C-8BE7-4C48-AD7A-C5E6C5785348}"/>
              </a:ext>
              <a:ext uri="{C183D7F6-B498-43B3-948B-1728B52AA6E4}">
                <adec:decorative xmlns:adec="http://schemas.microsoft.com/office/drawing/2017/decorative" val="1"/>
              </a:ext>
            </a:extLst>
          </p:cNvPr>
          <p:cNvSpPr txBox="1"/>
          <p:nvPr/>
        </p:nvSpPr>
        <p:spPr>
          <a:xfrm>
            <a:off x="1109219" y="5423501"/>
            <a:ext cx="1008668" cy="345382"/>
          </a:xfrm>
          <a:prstGeom prst="rect">
            <a:avLst/>
          </a:prstGeom>
          <a:noFill/>
          <a:ln w="19050">
            <a:solidFill>
              <a:srgbClr val="FF0000"/>
            </a:solidFill>
          </a:ln>
        </p:spPr>
        <p:txBody>
          <a:bodyPr wrap="square" rtlCol="0">
            <a:spAutoFit/>
          </a:bodyPr>
          <a:lstStyle/>
          <a:p>
            <a:endParaRPr lang="en-US" dirty="0"/>
          </a:p>
        </p:txBody>
      </p:sp>
      <p:sp>
        <p:nvSpPr>
          <p:cNvPr id="16" name="TextBox 15">
            <a:extLst>
              <a:ext uri="{FF2B5EF4-FFF2-40B4-BE49-F238E27FC236}">
                <a16:creationId xmlns:a16="http://schemas.microsoft.com/office/drawing/2014/main" id="{C2E56257-D84D-418A-B17A-FD55BE5A0938}"/>
              </a:ext>
            </a:extLst>
          </p:cNvPr>
          <p:cNvSpPr txBox="1"/>
          <p:nvPr/>
        </p:nvSpPr>
        <p:spPr>
          <a:xfrm>
            <a:off x="603317" y="6014301"/>
            <a:ext cx="11518274" cy="369332"/>
          </a:xfrm>
          <a:prstGeom prst="rect">
            <a:avLst/>
          </a:prstGeom>
          <a:noFill/>
        </p:spPr>
        <p:txBody>
          <a:bodyPr wrap="square" rtlCol="0">
            <a:spAutoFit/>
          </a:bodyPr>
          <a:lstStyle/>
          <a:p>
            <a:r>
              <a:rPr lang="en-US" dirty="0"/>
              <a:t>Series-specific concepts, physical representations and comparison views available when selecting the common concept</a:t>
            </a:r>
          </a:p>
        </p:txBody>
      </p:sp>
    </p:spTree>
    <p:extLst>
      <p:ext uri="{BB962C8B-B14F-4D97-AF65-F5344CB8AC3E}">
        <p14:creationId xmlns:p14="http://schemas.microsoft.com/office/powerpoint/2010/main" val="20097101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A3DBDF-9ADA-43EF-A806-69D14C61AEBC}"/>
              </a:ext>
            </a:extLst>
          </p:cNvPr>
          <p:cNvSpPr>
            <a:spLocks noGrp="1"/>
          </p:cNvSpPr>
          <p:nvPr>
            <p:ph type="title"/>
          </p:nvPr>
        </p:nvSpPr>
        <p:spPr>
          <a:xfrm>
            <a:off x="838200" y="191056"/>
            <a:ext cx="10515600" cy="1325563"/>
          </a:xfrm>
        </p:spPr>
        <p:txBody>
          <a:bodyPr/>
          <a:lstStyle/>
          <a:p>
            <a:r>
              <a:rPr lang="en-US" dirty="0"/>
              <a:t>DDI for cross-series comparison</a:t>
            </a:r>
          </a:p>
        </p:txBody>
      </p:sp>
      <p:sp>
        <p:nvSpPr>
          <p:cNvPr id="3" name="Content Placeholder 2">
            <a:extLst>
              <a:ext uri="{FF2B5EF4-FFF2-40B4-BE49-F238E27FC236}">
                <a16:creationId xmlns:a16="http://schemas.microsoft.com/office/drawing/2014/main" id="{8D32A2CC-5920-473E-8865-446FE8BBAAEE}"/>
              </a:ext>
            </a:extLst>
          </p:cNvPr>
          <p:cNvSpPr>
            <a:spLocks noGrp="1"/>
          </p:cNvSpPr>
          <p:nvPr>
            <p:ph idx="1"/>
          </p:nvPr>
        </p:nvSpPr>
        <p:spPr>
          <a:xfrm>
            <a:off x="838200" y="1608808"/>
            <a:ext cx="10515600" cy="4351338"/>
          </a:xfrm>
        </p:spPr>
        <p:txBody>
          <a:bodyPr/>
          <a:lstStyle/>
          <a:p>
            <a:r>
              <a:rPr lang="en-US" dirty="0"/>
              <a:t>Four types of variable comparability</a:t>
            </a:r>
          </a:p>
          <a:p>
            <a:pPr lvl="1"/>
            <a:r>
              <a:rPr lang="en-US" dirty="0"/>
              <a:t>Directly comparable</a:t>
            </a:r>
          </a:p>
          <a:p>
            <a:pPr lvl="1"/>
            <a:r>
              <a:rPr lang="en-US" dirty="0"/>
              <a:t>Need harmonization</a:t>
            </a:r>
          </a:p>
          <a:p>
            <a:pPr lvl="1"/>
            <a:r>
              <a:rPr lang="en-US" dirty="0"/>
              <a:t>Related concepts</a:t>
            </a:r>
          </a:p>
          <a:p>
            <a:pPr lvl="1"/>
            <a:r>
              <a:rPr lang="en-US" dirty="0"/>
              <a:t>One-to-many or many-to-one matches</a:t>
            </a:r>
          </a:p>
          <a:p>
            <a:pPr lvl="2"/>
            <a:r>
              <a:rPr lang="en-US" dirty="0"/>
              <a:t>Example:</a:t>
            </a:r>
          </a:p>
          <a:p>
            <a:pPr marL="0" indent="0">
              <a:buNone/>
            </a:pPr>
            <a:endParaRPr lang="en-US" dirty="0"/>
          </a:p>
        </p:txBody>
      </p:sp>
      <p:pic>
        <p:nvPicPr>
          <p:cNvPr id="4" name="Picture 3">
            <a:extLst>
              <a:ext uri="{FF2B5EF4-FFF2-40B4-BE49-F238E27FC236}">
                <a16:creationId xmlns:a16="http://schemas.microsoft.com/office/drawing/2014/main" id="{83E0464D-F10C-409A-80C9-B818D3CF0950}"/>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38200" y="1168924"/>
            <a:ext cx="7485668" cy="245097"/>
          </a:xfrm>
          <a:prstGeom prst="rect">
            <a:avLst/>
          </a:prstGeom>
        </p:spPr>
      </p:pic>
      <p:pic>
        <p:nvPicPr>
          <p:cNvPr id="5" name="Picture 4" descr="one-to-many match">
            <a:extLst>
              <a:ext uri="{FF2B5EF4-FFF2-40B4-BE49-F238E27FC236}">
                <a16:creationId xmlns:a16="http://schemas.microsoft.com/office/drawing/2014/main" id="{0E4989D7-4ECD-4B95-A3B3-6D1577DE75BA}"/>
              </a:ext>
            </a:extLst>
          </p:cNvPr>
          <p:cNvPicPr>
            <a:picLocks noChangeAspect="1"/>
          </p:cNvPicPr>
          <p:nvPr/>
        </p:nvPicPr>
        <p:blipFill>
          <a:blip r:embed="rId4"/>
          <a:stretch>
            <a:fillRect/>
          </a:stretch>
        </p:blipFill>
        <p:spPr>
          <a:xfrm>
            <a:off x="754974" y="4408797"/>
            <a:ext cx="10515601" cy="1852663"/>
          </a:xfrm>
          <a:prstGeom prst="rect">
            <a:avLst/>
          </a:prstGeom>
          <a:ln>
            <a:solidFill>
              <a:schemeClr val="accent1">
                <a:lumMod val="60000"/>
                <a:lumOff val="40000"/>
              </a:schemeClr>
            </a:solidFill>
          </a:ln>
          <a:effectLst>
            <a:innerShdw blurRad="63500" dist="50800" dir="10800000">
              <a:srgbClr val="FFC000">
                <a:alpha val="50000"/>
              </a:srgbClr>
            </a:innerShdw>
          </a:effectLst>
        </p:spPr>
      </p:pic>
      <p:sp>
        <p:nvSpPr>
          <p:cNvPr id="6" name="TextBox 5">
            <a:extLst>
              <a:ext uri="{FF2B5EF4-FFF2-40B4-BE49-F238E27FC236}">
                <a16:creationId xmlns:a16="http://schemas.microsoft.com/office/drawing/2014/main" id="{1D235660-3DF9-4027-A324-2C9792FEB83D}"/>
              </a:ext>
            </a:extLst>
          </p:cNvPr>
          <p:cNvSpPr txBox="1"/>
          <p:nvPr/>
        </p:nvSpPr>
        <p:spPr>
          <a:xfrm>
            <a:off x="4073889" y="3859325"/>
            <a:ext cx="875184" cy="369332"/>
          </a:xfrm>
          <a:prstGeom prst="rect">
            <a:avLst/>
          </a:prstGeom>
          <a:noFill/>
          <a:ln>
            <a:solidFill>
              <a:schemeClr val="bg1"/>
            </a:solidFill>
          </a:ln>
        </p:spPr>
        <p:txBody>
          <a:bodyPr wrap="square" rtlCol="0">
            <a:spAutoFit/>
          </a:bodyPr>
          <a:lstStyle/>
          <a:p>
            <a:r>
              <a:rPr lang="en-US" dirty="0">
                <a:solidFill>
                  <a:schemeClr val="accent5">
                    <a:lumMod val="75000"/>
                  </a:schemeClr>
                </a:solidFill>
              </a:rPr>
              <a:t>NSHAP</a:t>
            </a:r>
          </a:p>
        </p:txBody>
      </p:sp>
      <p:sp>
        <p:nvSpPr>
          <p:cNvPr id="7" name="TextBox 6">
            <a:extLst>
              <a:ext uri="{FF2B5EF4-FFF2-40B4-BE49-F238E27FC236}">
                <a16:creationId xmlns:a16="http://schemas.microsoft.com/office/drawing/2014/main" id="{D18CCF3A-F054-4969-88DE-7C4A7552CA7C}"/>
              </a:ext>
            </a:extLst>
          </p:cNvPr>
          <p:cNvSpPr txBox="1"/>
          <p:nvPr/>
        </p:nvSpPr>
        <p:spPr>
          <a:xfrm>
            <a:off x="8323868" y="3859325"/>
            <a:ext cx="809902" cy="369332"/>
          </a:xfrm>
          <a:prstGeom prst="rect">
            <a:avLst/>
          </a:prstGeom>
          <a:noFill/>
          <a:ln>
            <a:solidFill>
              <a:schemeClr val="bg1"/>
            </a:solidFill>
          </a:ln>
        </p:spPr>
        <p:txBody>
          <a:bodyPr wrap="none" rtlCol="0">
            <a:spAutoFit/>
          </a:bodyPr>
          <a:lstStyle/>
          <a:p>
            <a:r>
              <a:rPr lang="en-US" dirty="0">
                <a:solidFill>
                  <a:schemeClr val="accent5">
                    <a:lumMod val="75000"/>
                  </a:schemeClr>
                </a:solidFill>
              </a:rPr>
              <a:t>NHATS</a:t>
            </a:r>
          </a:p>
        </p:txBody>
      </p:sp>
      <p:sp>
        <p:nvSpPr>
          <p:cNvPr id="8" name="TextBox 7">
            <a:extLst>
              <a:ext uri="{FF2B5EF4-FFF2-40B4-BE49-F238E27FC236}">
                <a16:creationId xmlns:a16="http://schemas.microsoft.com/office/drawing/2014/main" id="{DFE91CDB-525F-4156-A732-C644E7F23DF7}"/>
              </a:ext>
              <a:ext uri="{C183D7F6-B498-43B3-948B-1728B52AA6E4}">
                <adec:decorative xmlns:adec="http://schemas.microsoft.com/office/drawing/2017/decorative" val="1"/>
              </a:ext>
            </a:extLst>
          </p:cNvPr>
          <p:cNvSpPr txBox="1"/>
          <p:nvPr/>
        </p:nvSpPr>
        <p:spPr>
          <a:xfrm>
            <a:off x="1338943" y="4408797"/>
            <a:ext cx="1116401" cy="345382"/>
          </a:xfrm>
          <a:prstGeom prst="rect">
            <a:avLst/>
          </a:prstGeom>
          <a:noFill/>
          <a:ln w="19050">
            <a:solidFill>
              <a:srgbClr val="FF0000"/>
            </a:solidFill>
          </a:ln>
        </p:spPr>
        <p:txBody>
          <a:bodyPr wrap="square" rtlCol="0">
            <a:spAutoFit/>
          </a:bodyPr>
          <a:lstStyle/>
          <a:p>
            <a:endParaRPr lang="en-US" dirty="0"/>
          </a:p>
        </p:txBody>
      </p:sp>
      <p:sp>
        <p:nvSpPr>
          <p:cNvPr id="9" name="TextBox 8">
            <a:extLst>
              <a:ext uri="{FF2B5EF4-FFF2-40B4-BE49-F238E27FC236}">
                <a16:creationId xmlns:a16="http://schemas.microsoft.com/office/drawing/2014/main" id="{CC272A50-52BF-44D8-A26B-16215E6202C0}"/>
              </a:ext>
              <a:ext uri="{C183D7F6-B498-43B3-948B-1728B52AA6E4}">
                <adec:decorative xmlns:adec="http://schemas.microsoft.com/office/drawing/2017/decorative" val="1"/>
              </a:ext>
            </a:extLst>
          </p:cNvPr>
          <p:cNvSpPr txBox="1"/>
          <p:nvPr/>
        </p:nvSpPr>
        <p:spPr>
          <a:xfrm>
            <a:off x="4007147" y="3883275"/>
            <a:ext cx="1008668" cy="345382"/>
          </a:xfrm>
          <a:prstGeom prst="rect">
            <a:avLst/>
          </a:prstGeom>
          <a:noFill/>
          <a:ln w="19050">
            <a:solidFill>
              <a:srgbClr val="FF0000"/>
            </a:solidFill>
          </a:ln>
        </p:spPr>
        <p:txBody>
          <a:bodyPr wrap="square" rtlCol="0">
            <a:spAutoFit/>
          </a:bodyPr>
          <a:lstStyle/>
          <a:p>
            <a:endParaRPr lang="en-US" dirty="0"/>
          </a:p>
        </p:txBody>
      </p:sp>
      <p:sp>
        <p:nvSpPr>
          <p:cNvPr id="10" name="TextBox 9">
            <a:extLst>
              <a:ext uri="{FF2B5EF4-FFF2-40B4-BE49-F238E27FC236}">
                <a16:creationId xmlns:a16="http://schemas.microsoft.com/office/drawing/2014/main" id="{BEB24C8E-8CDD-4DF3-9C38-46FE7E47E1FD}"/>
              </a:ext>
              <a:ext uri="{C183D7F6-B498-43B3-948B-1728B52AA6E4}">
                <adec:decorative xmlns:adec="http://schemas.microsoft.com/office/drawing/2017/decorative" val="1"/>
              </a:ext>
            </a:extLst>
          </p:cNvPr>
          <p:cNvSpPr txBox="1"/>
          <p:nvPr/>
        </p:nvSpPr>
        <p:spPr>
          <a:xfrm>
            <a:off x="8184762" y="3883275"/>
            <a:ext cx="1008668" cy="345382"/>
          </a:xfrm>
          <a:prstGeom prst="rect">
            <a:avLst/>
          </a:prstGeom>
          <a:noFill/>
          <a:ln w="19050">
            <a:solidFill>
              <a:schemeClr val="accent6">
                <a:lumMod val="75000"/>
              </a:schemeClr>
            </a:solidFill>
          </a:ln>
        </p:spPr>
        <p:txBody>
          <a:bodyPr wrap="square" rtlCol="0">
            <a:spAutoFit/>
          </a:bodyPr>
          <a:lstStyle/>
          <a:p>
            <a:endParaRPr lang="en-US" dirty="0"/>
          </a:p>
        </p:txBody>
      </p:sp>
      <p:sp>
        <p:nvSpPr>
          <p:cNvPr id="11" name="TextBox 10">
            <a:extLst>
              <a:ext uri="{FF2B5EF4-FFF2-40B4-BE49-F238E27FC236}">
                <a16:creationId xmlns:a16="http://schemas.microsoft.com/office/drawing/2014/main" id="{F85ADAF2-39DE-46D7-A11B-4D2AA60CEDA7}"/>
              </a:ext>
              <a:ext uri="{C183D7F6-B498-43B3-948B-1728B52AA6E4}">
                <adec:decorative xmlns:adec="http://schemas.microsoft.com/office/drawing/2017/decorative" val="1"/>
              </a:ext>
            </a:extLst>
          </p:cNvPr>
          <p:cNvSpPr txBox="1"/>
          <p:nvPr/>
        </p:nvSpPr>
        <p:spPr>
          <a:xfrm>
            <a:off x="1109219" y="4846368"/>
            <a:ext cx="2897928" cy="1293918"/>
          </a:xfrm>
          <a:prstGeom prst="rect">
            <a:avLst/>
          </a:prstGeom>
          <a:noFill/>
          <a:ln w="19050">
            <a:solidFill>
              <a:schemeClr val="accent6">
                <a:lumMod val="75000"/>
              </a:schemeClr>
            </a:solidFill>
          </a:ln>
        </p:spPr>
        <p:txBody>
          <a:bodyPr wrap="square" rtlCol="0">
            <a:spAutoFit/>
          </a:bodyPr>
          <a:lstStyle/>
          <a:p>
            <a:endParaRPr lang="en-US" dirty="0"/>
          </a:p>
        </p:txBody>
      </p:sp>
    </p:spTree>
    <p:extLst>
      <p:ext uri="{BB962C8B-B14F-4D97-AF65-F5344CB8AC3E}">
        <p14:creationId xmlns:p14="http://schemas.microsoft.com/office/powerpoint/2010/main" val="20995017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EB2417-FA4A-49DE-B650-52CD3B30F824}"/>
              </a:ext>
            </a:extLst>
          </p:cNvPr>
          <p:cNvSpPr>
            <a:spLocks noGrp="1"/>
          </p:cNvSpPr>
          <p:nvPr>
            <p:ph type="title"/>
          </p:nvPr>
        </p:nvSpPr>
        <p:spPr>
          <a:xfrm>
            <a:off x="838200" y="88458"/>
            <a:ext cx="10515600" cy="1325563"/>
          </a:xfrm>
        </p:spPr>
        <p:txBody>
          <a:bodyPr/>
          <a:lstStyle/>
          <a:p>
            <a:r>
              <a:rPr lang="en-US" dirty="0"/>
              <a:t>	DDI for cross-series comparison</a:t>
            </a:r>
          </a:p>
        </p:txBody>
      </p:sp>
      <p:pic>
        <p:nvPicPr>
          <p:cNvPr id="4" name="Content Placeholder 3" descr="The NACDA Colectica portal allows data users to see how NSHAP and NHATS compare across the variable level, such as across memory variables across series. ">
            <a:extLst>
              <a:ext uri="{FF2B5EF4-FFF2-40B4-BE49-F238E27FC236}">
                <a16:creationId xmlns:a16="http://schemas.microsoft.com/office/drawing/2014/main" id="{BEA7B14D-0E38-4454-B2EA-6A562232FBFB}"/>
              </a:ext>
            </a:extLst>
          </p:cNvPr>
          <p:cNvPicPr>
            <a:picLocks noGrp="1" noChangeAspect="1"/>
          </p:cNvPicPr>
          <p:nvPr>
            <p:ph idx="1"/>
          </p:nvPr>
        </p:nvPicPr>
        <p:blipFill rotWithShape="1">
          <a:blip r:embed="rId3"/>
          <a:srcRect t="9871" r="28341" b="26691"/>
          <a:stretch/>
        </p:blipFill>
        <p:spPr>
          <a:xfrm>
            <a:off x="1237047" y="1825625"/>
            <a:ext cx="8738191" cy="4351338"/>
          </a:xfrm>
          <a:prstGeom prst="rect">
            <a:avLst/>
          </a:prstGeom>
        </p:spPr>
      </p:pic>
      <p:sp>
        <p:nvSpPr>
          <p:cNvPr id="6" name="Oval 5" descr="for decoration only">
            <a:extLst>
              <a:ext uri="{FF2B5EF4-FFF2-40B4-BE49-F238E27FC236}">
                <a16:creationId xmlns:a16="http://schemas.microsoft.com/office/drawing/2014/main" id="{AB55420F-1686-444D-AAE3-B7E9325C8C1D}"/>
              </a:ext>
            </a:extLst>
          </p:cNvPr>
          <p:cNvSpPr/>
          <p:nvPr/>
        </p:nvSpPr>
        <p:spPr>
          <a:xfrm>
            <a:off x="3276600" y="5148943"/>
            <a:ext cx="2046514" cy="674914"/>
          </a:xfrm>
          <a:prstGeom prst="ellipse">
            <a:avLst/>
          </a:prstGeom>
          <a:noFill/>
          <a:ln w="28575">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a:extLst>
              <a:ext uri="{FF2B5EF4-FFF2-40B4-BE49-F238E27FC236}">
                <a16:creationId xmlns:a16="http://schemas.microsoft.com/office/drawing/2014/main" id="{B28F672E-4BC1-41AB-8081-E2026D561360}"/>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534886" y="1168924"/>
            <a:ext cx="7674428" cy="251277"/>
          </a:xfrm>
          <a:prstGeom prst="rect">
            <a:avLst/>
          </a:prstGeom>
        </p:spPr>
      </p:pic>
      <p:sp>
        <p:nvSpPr>
          <p:cNvPr id="3" name="TextBox 2">
            <a:extLst>
              <a:ext uri="{FF2B5EF4-FFF2-40B4-BE49-F238E27FC236}">
                <a16:creationId xmlns:a16="http://schemas.microsoft.com/office/drawing/2014/main" id="{CEDB9D80-752B-4887-9987-F63F18448ADD}"/>
              </a:ext>
              <a:ext uri="{C183D7F6-B498-43B3-948B-1728B52AA6E4}">
                <adec:decorative xmlns:adec="http://schemas.microsoft.com/office/drawing/2017/decorative" val="1"/>
              </a:ext>
            </a:extLst>
          </p:cNvPr>
          <p:cNvSpPr txBox="1"/>
          <p:nvPr/>
        </p:nvSpPr>
        <p:spPr>
          <a:xfrm>
            <a:off x="7391400" y="5301734"/>
            <a:ext cx="600676" cy="228209"/>
          </a:xfrm>
          <a:prstGeom prst="rect">
            <a:avLst/>
          </a:prstGeom>
          <a:noFill/>
          <a:ln w="19050">
            <a:solidFill>
              <a:srgbClr val="FF0000"/>
            </a:solidFill>
          </a:ln>
        </p:spPr>
        <p:txBody>
          <a:bodyPr wrap="square" rtlCol="0">
            <a:spAutoFit/>
          </a:bodyPr>
          <a:lstStyle/>
          <a:p>
            <a:endParaRPr lang="en-US" dirty="0"/>
          </a:p>
        </p:txBody>
      </p:sp>
      <p:sp>
        <p:nvSpPr>
          <p:cNvPr id="9" name="TextBox 8">
            <a:extLst>
              <a:ext uri="{FF2B5EF4-FFF2-40B4-BE49-F238E27FC236}">
                <a16:creationId xmlns:a16="http://schemas.microsoft.com/office/drawing/2014/main" id="{6464029C-C33F-4A0C-9F9C-D932C2578D60}"/>
              </a:ext>
              <a:ext uri="{C183D7F6-B498-43B3-948B-1728B52AA6E4}">
                <adec:decorative xmlns:adec="http://schemas.microsoft.com/office/drawing/2017/decorative" val="1"/>
              </a:ext>
            </a:extLst>
          </p:cNvPr>
          <p:cNvSpPr txBox="1"/>
          <p:nvPr/>
        </p:nvSpPr>
        <p:spPr>
          <a:xfrm>
            <a:off x="5993028" y="5922133"/>
            <a:ext cx="744153" cy="210982"/>
          </a:xfrm>
          <a:prstGeom prst="rect">
            <a:avLst/>
          </a:prstGeom>
          <a:noFill/>
          <a:ln w="19050">
            <a:solidFill>
              <a:schemeClr val="accent2">
                <a:lumMod val="60000"/>
                <a:lumOff val="40000"/>
              </a:schemeClr>
            </a:solidFill>
          </a:ln>
        </p:spPr>
        <p:txBody>
          <a:bodyPr wrap="square" rtlCol="0">
            <a:spAutoFit/>
          </a:bodyPr>
          <a:lstStyle/>
          <a:p>
            <a:endParaRPr lang="en-US" dirty="0"/>
          </a:p>
        </p:txBody>
      </p:sp>
      <p:sp>
        <p:nvSpPr>
          <p:cNvPr id="11" name="TextBox 10">
            <a:extLst>
              <a:ext uri="{FF2B5EF4-FFF2-40B4-BE49-F238E27FC236}">
                <a16:creationId xmlns:a16="http://schemas.microsoft.com/office/drawing/2014/main" id="{05BFBF94-0459-4E56-A5BD-E01F6952EB82}"/>
              </a:ext>
              <a:ext uri="{C183D7F6-B498-43B3-948B-1728B52AA6E4}">
                <adec:decorative xmlns:adec="http://schemas.microsoft.com/office/drawing/2017/decorative" val="1"/>
              </a:ext>
            </a:extLst>
          </p:cNvPr>
          <p:cNvSpPr txBox="1"/>
          <p:nvPr/>
        </p:nvSpPr>
        <p:spPr>
          <a:xfrm>
            <a:off x="5248875" y="5645532"/>
            <a:ext cx="744153" cy="210982"/>
          </a:xfrm>
          <a:prstGeom prst="rect">
            <a:avLst/>
          </a:prstGeom>
          <a:noFill/>
          <a:ln w="19050">
            <a:solidFill>
              <a:schemeClr val="accent2">
                <a:lumMod val="60000"/>
                <a:lumOff val="40000"/>
              </a:schemeClr>
            </a:solidFill>
          </a:ln>
        </p:spPr>
        <p:txBody>
          <a:bodyPr wrap="square" rtlCol="0">
            <a:spAutoFit/>
          </a:bodyPr>
          <a:lstStyle/>
          <a:p>
            <a:endParaRPr lang="en-US" dirty="0"/>
          </a:p>
        </p:txBody>
      </p:sp>
    </p:spTree>
    <p:extLst>
      <p:ext uri="{BB962C8B-B14F-4D97-AF65-F5344CB8AC3E}">
        <p14:creationId xmlns:p14="http://schemas.microsoft.com/office/powerpoint/2010/main" val="27939575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25D1CD-AD81-4ED8-8D57-68E95ABB0C52}"/>
              </a:ext>
            </a:extLst>
          </p:cNvPr>
          <p:cNvSpPr>
            <a:spLocks noGrp="1"/>
          </p:cNvSpPr>
          <p:nvPr>
            <p:ph type="title"/>
          </p:nvPr>
        </p:nvSpPr>
        <p:spPr/>
        <p:txBody>
          <a:bodyPr>
            <a:normAutofit/>
          </a:bodyPr>
          <a:lstStyle/>
          <a:p>
            <a:r>
              <a:rPr lang="en-US" dirty="0">
                <a:latin typeface="Calibri Light" panose="020F0302020204030204" pitchFamily="34" charset="0"/>
                <a:ea typeface="Verdana" panose="020B0604030504040204" pitchFamily="34" charset="0"/>
                <a:cs typeface="Calibri Light" panose="020F0302020204030204" pitchFamily="34" charset="0"/>
              </a:rPr>
              <a:t>Cross-series comparability types defined on the NACDA </a:t>
            </a:r>
            <a:r>
              <a:rPr lang="en-US" dirty="0" err="1">
                <a:latin typeface="Calibri Light" panose="020F0302020204030204" pitchFamily="34" charset="0"/>
                <a:ea typeface="Verdana" panose="020B0604030504040204" pitchFamily="34" charset="0"/>
                <a:cs typeface="Calibri Light" panose="020F0302020204030204" pitchFamily="34" charset="0"/>
              </a:rPr>
              <a:t>Colectica</a:t>
            </a:r>
            <a:r>
              <a:rPr lang="en-US" dirty="0">
                <a:latin typeface="Calibri Light" panose="020F0302020204030204" pitchFamily="34" charset="0"/>
                <a:ea typeface="Verdana" panose="020B0604030504040204" pitchFamily="34" charset="0"/>
                <a:cs typeface="Calibri Light" panose="020F0302020204030204" pitchFamily="34" charset="0"/>
              </a:rPr>
              <a:t> Portal</a:t>
            </a:r>
          </a:p>
        </p:txBody>
      </p:sp>
      <p:pic>
        <p:nvPicPr>
          <p:cNvPr id="4" name="Content Placeholder 3" descr="Visit the NACDA Colectica Portal - Cross Series Comparisons Info page for definitions of the match categories we assigned to concept groups across series. ">
            <a:extLst>
              <a:ext uri="{FF2B5EF4-FFF2-40B4-BE49-F238E27FC236}">
                <a16:creationId xmlns:a16="http://schemas.microsoft.com/office/drawing/2014/main" id="{66471BA5-6C5D-48FD-84AD-7CD5E03636F5}"/>
              </a:ext>
            </a:extLst>
          </p:cNvPr>
          <p:cNvPicPr>
            <a:picLocks noGrp="1" noChangeAspect="1"/>
          </p:cNvPicPr>
          <p:nvPr>
            <p:ph idx="1"/>
          </p:nvPr>
        </p:nvPicPr>
        <p:blipFill>
          <a:blip r:embed="rId3"/>
          <a:stretch>
            <a:fillRect/>
          </a:stretch>
        </p:blipFill>
        <p:spPr>
          <a:xfrm>
            <a:off x="1278717" y="2492828"/>
            <a:ext cx="8779681" cy="3558193"/>
          </a:xfrm>
          <a:prstGeom prst="rect">
            <a:avLst/>
          </a:prstGeom>
        </p:spPr>
      </p:pic>
      <p:pic>
        <p:nvPicPr>
          <p:cNvPr id="5" name="Picture 4">
            <a:extLst>
              <a:ext uri="{FF2B5EF4-FFF2-40B4-BE49-F238E27FC236}">
                <a16:creationId xmlns:a16="http://schemas.microsoft.com/office/drawing/2014/main" id="{7D2D3323-30CC-453A-B8AA-D19D09EA65CF}"/>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838200" y="1780609"/>
            <a:ext cx="9982200" cy="326838"/>
          </a:xfrm>
          <a:prstGeom prst="rect">
            <a:avLst/>
          </a:prstGeom>
        </p:spPr>
      </p:pic>
    </p:spTree>
    <p:extLst>
      <p:ext uri="{BB962C8B-B14F-4D97-AF65-F5344CB8AC3E}">
        <p14:creationId xmlns:p14="http://schemas.microsoft.com/office/powerpoint/2010/main" val="204231904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6E9D22-2DD7-411E-8A51-B41087274BA2}"/>
              </a:ext>
            </a:extLst>
          </p:cNvPr>
          <p:cNvSpPr>
            <a:spLocks noGrp="1"/>
          </p:cNvSpPr>
          <p:nvPr>
            <p:ph type="title"/>
          </p:nvPr>
        </p:nvSpPr>
        <p:spPr>
          <a:xfrm>
            <a:off x="838200" y="365125"/>
            <a:ext cx="10515600" cy="2460268"/>
          </a:xfrm>
        </p:spPr>
        <p:txBody>
          <a:bodyPr/>
          <a:lstStyle/>
          <a:p>
            <a:r>
              <a:rPr lang="en-US" b="1"/>
              <a:t>	</a:t>
            </a:r>
            <a:r>
              <a:rPr lang="en-US" sz="4800" b="1"/>
              <a:t>Questions?  </a:t>
            </a:r>
            <a:br>
              <a:rPr lang="en-US"/>
            </a:br>
            <a:r>
              <a:rPr lang="en-US"/>
              <a:t>				</a:t>
            </a:r>
            <a:r>
              <a:rPr lang="en-US" sz="4800" b="1"/>
              <a:t>Comments?</a:t>
            </a:r>
            <a:endParaRPr lang="en-US" sz="4800" b="1" dirty="0"/>
          </a:p>
        </p:txBody>
      </p:sp>
      <p:sp>
        <p:nvSpPr>
          <p:cNvPr id="3" name="Content Placeholder 2">
            <a:extLst>
              <a:ext uri="{FF2B5EF4-FFF2-40B4-BE49-F238E27FC236}">
                <a16:creationId xmlns:a16="http://schemas.microsoft.com/office/drawing/2014/main" id="{8EA3C5F1-6941-4F10-863D-5EE3F916AC26}"/>
              </a:ext>
            </a:extLst>
          </p:cNvPr>
          <p:cNvSpPr>
            <a:spLocks noGrp="1"/>
          </p:cNvSpPr>
          <p:nvPr>
            <p:ph idx="1"/>
          </p:nvPr>
        </p:nvSpPr>
        <p:spPr>
          <a:xfrm>
            <a:off x="838200" y="722352"/>
            <a:ext cx="10515600" cy="5607238"/>
          </a:xfrm>
        </p:spPr>
        <p:txBody>
          <a:bodyPr>
            <a:normAutofit fontScale="85000" lnSpcReduction="20000"/>
          </a:bodyPr>
          <a:lstStyle/>
          <a:p>
            <a:endParaRPr lang="en-US" sz="2800" dirty="0"/>
          </a:p>
          <a:p>
            <a:endParaRPr lang="en-US" dirty="0"/>
          </a:p>
          <a:p>
            <a:endParaRPr lang="en-US" sz="2800" dirty="0"/>
          </a:p>
          <a:p>
            <a:endParaRPr lang="en-US" dirty="0"/>
          </a:p>
          <a:p>
            <a:pPr marL="0" indent="0">
              <a:buNone/>
            </a:pPr>
            <a:endParaRPr lang="en-US" sz="2800" dirty="0"/>
          </a:p>
          <a:p>
            <a:pPr marL="0" indent="0">
              <a:buNone/>
            </a:pPr>
            <a:endParaRPr lang="en-US" sz="2800" dirty="0"/>
          </a:p>
          <a:p>
            <a:endParaRPr lang="en-US" dirty="0"/>
          </a:p>
          <a:p>
            <a:endParaRPr lang="en-US" sz="2800" dirty="0"/>
          </a:p>
          <a:p>
            <a:endParaRPr lang="en-US" sz="2800" dirty="0"/>
          </a:p>
          <a:p>
            <a:endParaRPr lang="en-US" sz="2800" dirty="0"/>
          </a:p>
          <a:p>
            <a:endParaRPr lang="en-US" sz="2800" dirty="0"/>
          </a:p>
          <a:p>
            <a:endParaRPr lang="en-US" sz="2800" dirty="0"/>
          </a:p>
          <a:p>
            <a:pPr marL="3657600" lvl="8" indent="0">
              <a:buNone/>
            </a:pPr>
            <a:r>
              <a:rPr lang="en-US" sz="6400" dirty="0"/>
              <a:t>			</a:t>
            </a:r>
            <a:r>
              <a:rPr lang="en-US" sz="5600" dirty="0"/>
              <a:t>Thank you!</a:t>
            </a:r>
          </a:p>
        </p:txBody>
      </p:sp>
      <p:pic>
        <p:nvPicPr>
          <p:cNvPr id="6" name="Picture 5" descr="Cover Me Q&amp;A: What's your favorite Muppets cover song ...">
            <a:extLst>
              <a:ext uri="{FF2B5EF4-FFF2-40B4-BE49-F238E27FC236}">
                <a16:creationId xmlns:a16="http://schemas.microsoft.com/office/drawing/2014/main" id="{460109AC-8E2B-4318-90C5-E13F506457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51072" y="2825392"/>
            <a:ext cx="4742689" cy="1982913"/>
          </a:xfrm>
          <a:prstGeom prst="rect">
            <a:avLst/>
          </a:prstGeom>
          <a:solidFill>
            <a:srgbClr val="FFC000"/>
          </a:solidFill>
          <a:effectLst>
            <a:innerShdw blurRad="63500" dist="50800" dir="2700000">
              <a:prstClr val="black">
                <a:alpha val="50000"/>
              </a:prstClr>
            </a:innerShdw>
          </a:effectLst>
        </p:spPr>
      </p:pic>
      <p:pic>
        <p:nvPicPr>
          <p:cNvPr id="7" name="Picture 6">
            <a:extLst>
              <a:ext uri="{FF2B5EF4-FFF2-40B4-BE49-F238E27FC236}">
                <a16:creationId xmlns:a16="http://schemas.microsoft.com/office/drawing/2014/main" id="{91619957-67AD-4E2E-95E1-956225452A6E}"/>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63286" y="-107729"/>
            <a:ext cx="12232738" cy="1089225"/>
          </a:xfrm>
          <a:prstGeom prst="rect">
            <a:avLst/>
          </a:prstGeom>
        </p:spPr>
      </p:pic>
      <p:pic>
        <p:nvPicPr>
          <p:cNvPr id="19" name="Picture 18">
            <a:extLst>
              <a:ext uri="{FF2B5EF4-FFF2-40B4-BE49-F238E27FC236}">
                <a16:creationId xmlns:a16="http://schemas.microsoft.com/office/drawing/2014/main" id="{26E69224-B554-4150-BAB2-D7CDAAFB8203}"/>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rot="10617729" flipV="1">
            <a:off x="5680151" y="6401704"/>
            <a:ext cx="6534592" cy="310122"/>
          </a:xfrm>
          <a:prstGeom prst="rect">
            <a:avLst/>
          </a:prstGeom>
        </p:spPr>
      </p:pic>
    </p:spTree>
    <p:extLst>
      <p:ext uri="{BB962C8B-B14F-4D97-AF65-F5344CB8AC3E}">
        <p14:creationId xmlns:p14="http://schemas.microsoft.com/office/powerpoint/2010/main" val="27168559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39351</TotalTime>
  <Words>1362</Words>
  <Application>Microsoft Office PowerPoint</Application>
  <PresentationFormat>Widescreen</PresentationFormat>
  <Paragraphs>240</Paragraphs>
  <Slides>30</Slides>
  <Notes>27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30</vt:i4>
      </vt:variant>
    </vt:vector>
  </HeadingPairs>
  <TitlesOfParts>
    <vt:vector size="35" baseType="lpstr">
      <vt:lpstr>Arial</vt:lpstr>
      <vt:lpstr>Calibri</vt:lpstr>
      <vt:lpstr>Calibri Light</vt:lpstr>
      <vt:lpstr>Verdana</vt:lpstr>
      <vt:lpstr>Office Theme</vt:lpstr>
      <vt:lpstr>Doing More with Metadata:  Documenting Variable Comparability with the DDI standard</vt:lpstr>
      <vt:lpstr>DDI – a metadata standard for the social sciences</vt:lpstr>
      <vt:lpstr>Why DDI?</vt:lpstr>
      <vt:lpstr>DDI at ICPSR</vt:lpstr>
      <vt:lpstr>DDI at ICPSR</vt:lpstr>
      <vt:lpstr>DDI at ICPSR</vt:lpstr>
      <vt:lpstr>Study-level DDI at ICPSR</vt:lpstr>
      <vt:lpstr>DDI variable descriptions at ICPSR</vt:lpstr>
      <vt:lpstr> DDI at ICPSR </vt:lpstr>
      <vt:lpstr>DDI at ICPSR</vt:lpstr>
      <vt:lpstr>DDI for longitudinal data at ICPSR</vt:lpstr>
      <vt:lpstr>DDI for longitudinal data at ICPSR</vt:lpstr>
      <vt:lpstr>DDI for longitudinal data at ICPSR</vt:lpstr>
      <vt:lpstr>DDI for longitudinal data at ICPSR</vt:lpstr>
      <vt:lpstr>DDI for longitudinal data comparison at ICPSR</vt:lpstr>
      <vt:lpstr>DDI for longitudinal data comparison at ICPSR</vt:lpstr>
      <vt:lpstr>DDI for cross-wave variable comparison: The NSHAP longitudinal study</vt:lpstr>
      <vt:lpstr>DDI for cross-wave variable comparison</vt:lpstr>
      <vt:lpstr>DDI for cross-wave variable comparison</vt:lpstr>
      <vt:lpstr>DDI for cross-wave variable comparison</vt:lpstr>
      <vt:lpstr>DDI for cross-wave variable comparison</vt:lpstr>
      <vt:lpstr>DDI for cross-wave variable comparison</vt:lpstr>
      <vt:lpstr>DDI for longitudinal data at ICPSR</vt:lpstr>
      <vt:lpstr>DDI for cross-series comparison The NSHAP-NHATS concordance</vt:lpstr>
      <vt:lpstr>DDI for cross-series comparison The NSHAP-NHATS concordance</vt:lpstr>
      <vt:lpstr>DDI for cross-series comparison The NSHAP-NHATS concordance</vt:lpstr>
      <vt:lpstr>DDI for cross-series comparison</vt:lpstr>
      <vt:lpstr> DDI for cross-series comparison</vt:lpstr>
      <vt:lpstr>Cross-series comparability types defined on the NACDA Colectica Portal</vt:lpstr>
      <vt:lpstr> Questions?       Comments?</vt:lpstr>
    </vt:vector>
  </TitlesOfParts>
  <Manager/>
  <Company>University of Michigan ITS</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Data Fair</dc:title>
  <dc:subject/>
  <dc:creator>Ionescu, Sanda</dc:creator>
  <cp:keywords/>
  <dc:description/>
  <cp:lastModifiedBy>sanda ionescu</cp:lastModifiedBy>
  <cp:revision>108</cp:revision>
  <cp:lastPrinted>2022-09-10T16:11:09Z</cp:lastPrinted>
  <dcterms:created xsi:type="dcterms:W3CDTF">2022-08-22T17:52:37Z</dcterms:created>
  <dcterms:modified xsi:type="dcterms:W3CDTF">2024-03-14T21:39:16Z</dcterms:modified>
  <cp:category/>
</cp:coreProperties>
</file>