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6"/>
  </p:notesMasterIdLst>
  <p:sldIdLst>
    <p:sldId id="256" r:id="rId2"/>
    <p:sldId id="354" r:id="rId3"/>
    <p:sldId id="262" r:id="rId4"/>
    <p:sldId id="355" r:id="rId5"/>
    <p:sldId id="382" r:id="rId6"/>
    <p:sldId id="363" r:id="rId7"/>
    <p:sldId id="362" r:id="rId8"/>
    <p:sldId id="392" r:id="rId9"/>
    <p:sldId id="395" r:id="rId10"/>
    <p:sldId id="399" r:id="rId11"/>
    <p:sldId id="383" r:id="rId12"/>
    <p:sldId id="365" r:id="rId13"/>
    <p:sldId id="358" r:id="rId14"/>
    <p:sldId id="359" r:id="rId15"/>
    <p:sldId id="384" r:id="rId16"/>
    <p:sldId id="360" r:id="rId17"/>
    <p:sldId id="385" r:id="rId18"/>
    <p:sldId id="386" r:id="rId19"/>
    <p:sldId id="371" r:id="rId20"/>
    <p:sldId id="264" r:id="rId21"/>
    <p:sldId id="372" r:id="rId22"/>
    <p:sldId id="387" r:id="rId23"/>
    <p:sldId id="388" r:id="rId24"/>
    <p:sldId id="393" r:id="rId25"/>
    <p:sldId id="375" r:id="rId26"/>
    <p:sldId id="376" r:id="rId27"/>
    <p:sldId id="377" r:id="rId28"/>
    <p:sldId id="366" r:id="rId29"/>
    <p:sldId id="370" r:id="rId30"/>
    <p:sldId id="367" r:id="rId31"/>
    <p:sldId id="369" r:id="rId32"/>
    <p:sldId id="398" r:id="rId33"/>
    <p:sldId id="397" r:id="rId34"/>
    <p:sldId id="400" r:id="rId35"/>
    <p:sldId id="403" r:id="rId36"/>
    <p:sldId id="402" r:id="rId37"/>
    <p:sldId id="404" r:id="rId38"/>
    <p:sldId id="405" r:id="rId39"/>
    <p:sldId id="406" r:id="rId40"/>
    <p:sldId id="391" r:id="rId41"/>
    <p:sldId id="389" r:id="rId42"/>
    <p:sldId id="361" r:id="rId43"/>
    <p:sldId id="390" r:id="rId44"/>
    <p:sldId id="26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24"/>
    <p:restoredTop sz="96327"/>
  </p:normalViewPr>
  <p:slideViewPr>
    <p:cSldViewPr snapToGrid="0">
      <p:cViewPr varScale="1">
        <p:scale>
          <a:sx n="110" d="100"/>
          <a:sy n="110" d="100"/>
        </p:scale>
        <p:origin x="1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CA9626-32D3-5C4E-864E-EDF7125F6C84}" type="datetimeFigureOut">
              <a:rPr lang="en-US" smtClean="0"/>
              <a:t>4/12/2024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60DD3-B994-C142-A862-B6DAAA7AB58F}" type="slidenum">
              <a:rPr lang="en-US" smtClean="0"/>
              <a:t>‹#›</a:t>
            </a:fld>
            <a:endParaRPr lang="en-US"/>
          </a:p>
        </p:txBody>
      </p:sp>
    </p:spTree>
    <p:extLst>
      <p:ext uri="{BB962C8B-B14F-4D97-AF65-F5344CB8AC3E}">
        <p14:creationId xmlns:p14="http://schemas.microsoft.com/office/powerpoint/2010/main" val="688225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60DD3-B994-C142-A862-B6DAAA7AB58F}" type="slidenum">
              <a:rPr lang="en-US" smtClean="0"/>
              <a:t>16</a:t>
            </a:fld>
            <a:endParaRPr lang="en-US" dirty="0"/>
          </a:p>
        </p:txBody>
      </p:sp>
    </p:spTree>
    <p:extLst>
      <p:ext uri="{BB962C8B-B14F-4D97-AF65-F5344CB8AC3E}">
        <p14:creationId xmlns:p14="http://schemas.microsoft.com/office/powerpoint/2010/main" val="3231385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27</a:t>
            </a:fld>
            <a:endParaRPr lang="en-US" dirty="0"/>
          </a:p>
        </p:txBody>
      </p:sp>
    </p:spTree>
    <p:extLst>
      <p:ext uri="{BB962C8B-B14F-4D97-AF65-F5344CB8AC3E}">
        <p14:creationId xmlns:p14="http://schemas.microsoft.com/office/powerpoint/2010/main" val="165719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41</a:t>
            </a:fld>
            <a:endParaRPr lang="en-US" dirty="0"/>
          </a:p>
        </p:txBody>
      </p:sp>
    </p:spTree>
    <p:extLst>
      <p:ext uri="{BB962C8B-B14F-4D97-AF65-F5344CB8AC3E}">
        <p14:creationId xmlns:p14="http://schemas.microsoft.com/office/powerpoint/2010/main" val="2183445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42</a:t>
            </a:fld>
            <a:endParaRPr lang="en-US" dirty="0"/>
          </a:p>
        </p:txBody>
      </p:sp>
    </p:spTree>
    <p:extLst>
      <p:ext uri="{BB962C8B-B14F-4D97-AF65-F5344CB8AC3E}">
        <p14:creationId xmlns:p14="http://schemas.microsoft.com/office/powerpoint/2010/main" val="3156770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12192000" cy="448108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41C2B-319E-517D-EF43-680C221B45F3}"/>
              </a:ext>
            </a:extLst>
          </p:cNvPr>
          <p:cNvSpPr>
            <a:spLocks noGrp="1"/>
          </p:cNvSpPr>
          <p:nvPr>
            <p:ph type="ctrTitle"/>
          </p:nvPr>
        </p:nvSpPr>
        <p:spPr>
          <a:xfrm>
            <a:off x="537328" y="386500"/>
            <a:ext cx="11057641" cy="3751862"/>
          </a:xfrm>
        </p:spPr>
        <p:txBody>
          <a:bodyPr anchor="ctr" anchorCtr="0"/>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537328" y="4706047"/>
            <a:ext cx="11057641" cy="1525201"/>
          </a:xfrm>
          <a:noFill/>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CB3BA30F-4290-EF7F-B09D-68F21FFB6F7B}"/>
              </a:ext>
            </a:extLst>
          </p:cNvPr>
          <p:cNvSpPr/>
          <p:nvPr userDrawn="1"/>
        </p:nvSpPr>
        <p:spPr>
          <a:xfrm rot="5400000">
            <a:off x="-436675" y="5493527"/>
            <a:ext cx="1657101" cy="82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452B865-3E97-9D76-BBA6-28206336E8B9}"/>
              </a:ext>
            </a:extLst>
          </p:cNvPr>
          <p:cNvSpPr txBox="1"/>
          <p:nvPr userDrawn="1"/>
        </p:nvSpPr>
        <p:spPr>
          <a:xfrm>
            <a:off x="10103318" y="6363148"/>
            <a:ext cx="1918636" cy="400110"/>
          </a:xfrm>
          <a:prstGeom prst="rect">
            <a:avLst/>
          </a:prstGeom>
          <a:noFill/>
        </p:spPr>
        <p:txBody>
          <a:bodyPr wrap="square" rtlCol="0">
            <a:spAutoFit/>
          </a:bodyPr>
          <a:lstStyle/>
          <a:p>
            <a:r>
              <a:rPr lang="en-US" sz="2000" b="1" dirty="0">
                <a:solidFill>
                  <a:schemeClr val="tx2"/>
                </a:solidFill>
              </a:rPr>
              <a:t>nacda-aging.org</a:t>
            </a:r>
          </a:p>
        </p:txBody>
      </p:sp>
    </p:spTree>
    <p:extLst>
      <p:ext uri="{BB962C8B-B14F-4D97-AF65-F5344CB8AC3E}">
        <p14:creationId xmlns:p14="http://schemas.microsoft.com/office/powerpoint/2010/main" val="3462627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BAF3E2-3A91-3D20-BF29-E46325EF988F}"/>
              </a:ext>
            </a:extLst>
          </p:cNvPr>
          <p:cNvSpPr/>
          <p:nvPr userDrawn="1"/>
        </p:nvSpPr>
        <p:spPr>
          <a:xfrm>
            <a:off x="350808" y="480768"/>
            <a:ext cx="11490384" cy="5542961"/>
          </a:xfrm>
          <a:prstGeom prst="rect">
            <a:avLst/>
          </a:prstGeom>
          <a:solidFill>
            <a:schemeClr val="bg1"/>
          </a:solidFill>
          <a:ln>
            <a:noFill/>
          </a:ln>
          <a:effectLst>
            <a:outerShdw blurRad="266700" dist="762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41C2B-319E-517D-EF43-680C221B45F3}"/>
              </a:ext>
              <a:ext uri="{C183D7F6-B498-43B3-948B-1728B52AA6E4}">
                <adec:decorative xmlns:adec="http://schemas.microsoft.com/office/drawing/2017/decorative" val="1"/>
              </a:ext>
            </a:extLst>
          </p:cNvPr>
          <p:cNvSpPr>
            <a:spLocks noGrp="1"/>
          </p:cNvSpPr>
          <p:nvPr>
            <p:ph type="ctrTitle"/>
          </p:nvPr>
        </p:nvSpPr>
        <p:spPr>
          <a:xfrm>
            <a:off x="444631" y="650451"/>
            <a:ext cx="11302738" cy="3864990"/>
          </a:xfrm>
        </p:spPr>
        <p:txBody>
          <a:bodyPr anchor="ctr" anchorCtr="0"/>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444631" y="4515441"/>
            <a:ext cx="11302738" cy="1395168"/>
          </a:xfrm>
        </p:spPr>
        <p:txBody>
          <a:bodyPr anchor="t" anchorCtr="0"/>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descr="ICPSR">
            <a:extLst>
              <a:ext uri="{FF2B5EF4-FFF2-40B4-BE49-F238E27FC236}">
                <a16:creationId xmlns:a16="http://schemas.microsoft.com/office/drawing/2014/main" id="{B38AFC3D-A9A8-686E-CAC4-EF2BD9751B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258023" y="6325386"/>
            <a:ext cx="1675955" cy="352708"/>
          </a:xfrm>
          <a:prstGeom prst="rect">
            <a:avLst/>
          </a:prstGeom>
        </p:spPr>
      </p:pic>
      <p:sp>
        <p:nvSpPr>
          <p:cNvPr id="32" name="Rectangle 31">
            <a:extLst>
              <a:ext uri="{FF2B5EF4-FFF2-40B4-BE49-F238E27FC236}">
                <a16:creationId xmlns:a16="http://schemas.microsoft.com/office/drawing/2014/main" id="{18B32A29-4108-D2B9-F5EE-254A10A3C2F7}"/>
              </a:ext>
              <a:ext uri="{C183D7F6-B498-43B3-948B-1728B52AA6E4}">
                <adec:decorative xmlns:adec="http://schemas.microsoft.com/office/drawing/2017/decorative" val="1"/>
              </a:ext>
            </a:extLst>
          </p:cNvPr>
          <p:cNvSpPr/>
          <p:nvPr userDrawn="1"/>
        </p:nvSpPr>
        <p:spPr>
          <a:xfrm>
            <a:off x="350807" y="245894"/>
            <a:ext cx="11490383" cy="234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44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5E8CAE-F6B3-9595-F3BC-FB1FA4D42739}"/>
              </a:ext>
              <a:ext uri="{C183D7F6-B498-43B3-948B-1728B52AA6E4}">
                <adec:decorative xmlns:adec="http://schemas.microsoft.com/office/drawing/2017/decorative" val="1"/>
              </a:ext>
            </a:extLst>
          </p:cNvPr>
          <p:cNvSpPr>
            <a:spLocks noGrp="1"/>
          </p:cNvSpPr>
          <p:nvPr>
            <p:ph type="pic" sz="quarter" idx="10"/>
          </p:nvPr>
        </p:nvSpPr>
        <p:spPr>
          <a:xfrm>
            <a:off x="0" y="0"/>
            <a:ext cx="12191999" cy="2639505"/>
          </a:xfrm>
          <a:solidFill>
            <a:schemeClr val="bg1"/>
          </a:solidFill>
          <a:ln w="25400">
            <a:noFill/>
          </a:ln>
        </p:spPr>
        <p:txBody>
          <a:bodyPr/>
          <a:lstStyle/>
          <a:p>
            <a:r>
              <a:rPr lang="en-US"/>
              <a:t>Click icon to add picture</a:t>
            </a:r>
          </a:p>
        </p:txBody>
      </p:sp>
      <p:sp>
        <p:nvSpPr>
          <p:cNvPr id="4" name="Rectangle 3">
            <a:extLst>
              <a:ext uri="{FF2B5EF4-FFF2-40B4-BE49-F238E27FC236}">
                <a16:creationId xmlns:a16="http://schemas.microsoft.com/office/drawing/2014/main" id="{FA4FECB0-D5FB-A750-94D1-6B0B6ACB265B}"/>
              </a:ext>
              <a:ext uri="{C183D7F6-B498-43B3-948B-1728B52AA6E4}">
                <adec:decorative xmlns:adec="http://schemas.microsoft.com/office/drawing/2017/decorative" val="1"/>
              </a:ext>
            </a:extLst>
          </p:cNvPr>
          <p:cNvSpPr/>
          <p:nvPr userDrawn="1"/>
        </p:nvSpPr>
        <p:spPr>
          <a:xfrm>
            <a:off x="0" y="2639505"/>
            <a:ext cx="12191999" cy="422380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41C2B-319E-517D-EF43-680C221B45F3}"/>
              </a:ext>
            </a:extLst>
          </p:cNvPr>
          <p:cNvSpPr>
            <a:spLocks noGrp="1"/>
          </p:cNvSpPr>
          <p:nvPr>
            <p:ph type="ctrTitle"/>
          </p:nvPr>
        </p:nvSpPr>
        <p:spPr>
          <a:xfrm>
            <a:off x="372111" y="2799761"/>
            <a:ext cx="11447778" cy="2648932"/>
          </a:xfrm>
        </p:spPr>
        <p:txBody>
          <a:bodyPr anchor="ctr" anchorCtr="0"/>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372111" y="5448693"/>
            <a:ext cx="11447777" cy="719755"/>
          </a:xfrm>
        </p:spPr>
        <p:txBody>
          <a:bodyPr anchor="t"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descr="ICPSR">
            <a:extLst>
              <a:ext uri="{FF2B5EF4-FFF2-40B4-BE49-F238E27FC236}">
                <a16:creationId xmlns:a16="http://schemas.microsoft.com/office/drawing/2014/main" id="{B38AFC3D-A9A8-686E-CAC4-EF2BD9751B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23044" y="6339526"/>
            <a:ext cx="1675954" cy="352708"/>
          </a:xfrm>
          <a:prstGeom prst="rect">
            <a:avLst/>
          </a:prstGeom>
        </p:spPr>
      </p:pic>
    </p:spTree>
    <p:extLst>
      <p:ext uri="{BB962C8B-B14F-4D97-AF65-F5344CB8AC3E}">
        <p14:creationId xmlns:p14="http://schemas.microsoft.com/office/powerpoint/2010/main" val="2769505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Star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4A5B24-251F-5EF7-B91F-207A174F558C}"/>
              </a:ext>
              <a:ext uri="{C183D7F6-B498-43B3-948B-1728B52AA6E4}">
                <adec:decorative xmlns:adec="http://schemas.microsoft.com/office/drawing/2017/decorative" val="1"/>
              </a:ext>
            </a:extLst>
          </p:cNvPr>
          <p:cNvSpPr/>
          <p:nvPr userDrawn="1"/>
        </p:nvSpPr>
        <p:spPr>
          <a:xfrm flipV="1">
            <a:off x="578177" y="575035"/>
            <a:ext cx="11035646" cy="57079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1044805" y="1244338"/>
            <a:ext cx="10102390" cy="4720469"/>
          </a:xfrm>
        </p:spPr>
        <p:txBody>
          <a:bodyPr anchor="t">
            <a:normAutofit/>
          </a:bodyPr>
          <a:lstStyle>
            <a:lvl1pPr algn="ctr">
              <a:defRPr sz="5400">
                <a:solidFill>
                  <a:schemeClr val="bg1"/>
                </a:solidFill>
              </a:defRPr>
            </a:lvl1pPr>
          </a:lstStyle>
          <a:p>
            <a:r>
              <a:rPr lang="en-US"/>
              <a:t>Click to edit Master title style</a:t>
            </a:r>
            <a:endParaRPr lang="en-US" dirty="0"/>
          </a:p>
        </p:txBody>
      </p:sp>
      <p:sp>
        <p:nvSpPr>
          <p:cNvPr id="17" name="Rectangle 16">
            <a:extLst>
              <a:ext uri="{FF2B5EF4-FFF2-40B4-BE49-F238E27FC236}">
                <a16:creationId xmlns:a16="http://schemas.microsoft.com/office/drawing/2014/main" id="{8EAB6354-E4FD-8067-D06B-1C0F24ACF700}"/>
              </a:ext>
              <a:ext uri="{C183D7F6-B498-43B3-948B-1728B52AA6E4}">
                <adec:decorative xmlns:adec="http://schemas.microsoft.com/office/drawing/2017/decorative" val="1"/>
              </a:ext>
            </a:extLst>
          </p:cNvPr>
          <p:cNvSpPr/>
          <p:nvPr userDrawn="1"/>
        </p:nvSpPr>
        <p:spPr>
          <a:xfrm rot="10800000">
            <a:off x="5267449" y="5924740"/>
            <a:ext cx="1657101" cy="82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000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Start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CA97CE-177F-9DA7-FBC5-EA32FBD16220}"/>
              </a:ext>
              <a:ext uri="{C183D7F6-B498-43B3-948B-1728B52AA6E4}">
                <adec:decorative xmlns:adec="http://schemas.microsoft.com/office/drawing/2017/decorative" val="1"/>
              </a:ext>
            </a:extLst>
          </p:cNvPr>
          <p:cNvSpPr/>
          <p:nvPr userDrawn="1"/>
        </p:nvSpPr>
        <p:spPr>
          <a:xfrm flipV="1">
            <a:off x="622171" y="802546"/>
            <a:ext cx="10745204" cy="5252907"/>
          </a:xfrm>
          <a:prstGeom prst="rect">
            <a:avLst/>
          </a:prstGeom>
          <a:solidFill>
            <a:schemeClr val="bg1"/>
          </a:solidFill>
          <a:ln>
            <a:noFill/>
          </a:ln>
          <a:effectLst>
            <a:outerShdw blurRad="152400" dist="76200" algn="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2064470" y="959602"/>
            <a:ext cx="9087439" cy="4777031"/>
          </a:xfrm>
        </p:spPr>
        <p:txBody>
          <a:bodyPr anchor="ctr">
            <a:normAutofit/>
          </a:bodyPr>
          <a:lstStyle>
            <a:lvl1pPr algn="l">
              <a:defRPr sz="5400">
                <a:solidFill>
                  <a:schemeClr val="accent1"/>
                </a:solidFill>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5C4A5B24-251F-5EF7-B91F-207A174F558C}"/>
              </a:ext>
              <a:ext uri="{C183D7F6-B498-43B3-948B-1728B52AA6E4}">
                <adec:decorative xmlns:adec="http://schemas.microsoft.com/office/drawing/2017/decorative" val="1"/>
              </a:ext>
            </a:extLst>
          </p:cNvPr>
          <p:cNvSpPr/>
          <p:nvPr userDrawn="1"/>
        </p:nvSpPr>
        <p:spPr>
          <a:xfrm flipV="1">
            <a:off x="622170" y="802547"/>
            <a:ext cx="1197204" cy="52529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264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nsid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135460-B3FF-1F65-BDD9-C3528B625A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313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Insid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370580" y="244355"/>
            <a:ext cx="11525246" cy="1325563"/>
          </a:xfrm>
        </p:spPr>
        <p:txBody>
          <a:bodyPr/>
          <a:lstStyle>
            <a:lvl1pPr algn="ct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F43BEA86-5E65-6045-5C7F-8A8BAD1DF6EF}"/>
              </a:ext>
            </a:extLst>
          </p:cNvPr>
          <p:cNvSpPr>
            <a:spLocks noGrp="1"/>
          </p:cNvSpPr>
          <p:nvPr>
            <p:ph type="ftr" sz="quarter" idx="11"/>
          </p:nvPr>
        </p:nvSpPr>
        <p:spPr>
          <a:xfrm>
            <a:off x="1659118" y="6356350"/>
            <a:ext cx="9492791"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E031AF5C-BCAE-97FE-B5C2-317320E25CB8}"/>
              </a:ext>
            </a:extLst>
          </p:cNvPr>
          <p:cNvSpPr>
            <a:spLocks noGrp="1"/>
          </p:cNvSpPr>
          <p:nvPr>
            <p:ph type="sldNum" sz="quarter" idx="12"/>
          </p:nvPr>
        </p:nvSpPr>
        <p:spPr>
          <a:xfrm>
            <a:off x="11232193" y="6356350"/>
            <a:ext cx="663633" cy="365125"/>
          </a:xfrm>
          <a:prstGeom prst="rect">
            <a:avLst/>
          </a:prstGeom>
        </p:spPr>
        <p:txBody>
          <a:bodyPr/>
          <a:lstStyle/>
          <a:p>
            <a:fld id="{12D69A72-0C75-404E-9981-3243A87714C7}" type="slidenum">
              <a:rPr lang="en-US" smtClean="0"/>
              <a:t>‹#›</a:t>
            </a:fld>
            <a:endParaRPr lang="en-US" dirty="0"/>
          </a:p>
        </p:txBody>
      </p:sp>
      <p:sp>
        <p:nvSpPr>
          <p:cNvPr id="7" name="Picture Placeholder 6">
            <a:extLst>
              <a:ext uri="{FF2B5EF4-FFF2-40B4-BE49-F238E27FC236}">
                <a16:creationId xmlns:a16="http://schemas.microsoft.com/office/drawing/2014/main" id="{B60D0D13-CF84-8C83-CD4F-92144F8A1B9A}"/>
              </a:ext>
              <a:ext uri="{C183D7F6-B498-43B3-948B-1728B52AA6E4}">
                <adec:decorative xmlns:adec="http://schemas.microsoft.com/office/drawing/2017/decorative" val="1"/>
              </a:ext>
            </a:extLst>
          </p:cNvPr>
          <p:cNvSpPr>
            <a:spLocks noGrp="1"/>
          </p:cNvSpPr>
          <p:nvPr>
            <p:ph type="pic" sz="quarter" idx="13"/>
          </p:nvPr>
        </p:nvSpPr>
        <p:spPr>
          <a:xfrm>
            <a:off x="1047964"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a:t>Click icon to add picture</a:t>
            </a:r>
            <a:endParaRPr lang="en-US" dirty="0"/>
          </a:p>
        </p:txBody>
      </p:sp>
      <p:sp>
        <p:nvSpPr>
          <p:cNvPr id="9" name="Text Placeholder 8">
            <a:extLst>
              <a:ext uri="{FF2B5EF4-FFF2-40B4-BE49-F238E27FC236}">
                <a16:creationId xmlns:a16="http://schemas.microsoft.com/office/drawing/2014/main" id="{6066AC88-9138-3F7B-C67A-4B3256F58D2E}"/>
              </a:ext>
            </a:extLst>
          </p:cNvPr>
          <p:cNvSpPr>
            <a:spLocks noGrp="1"/>
          </p:cNvSpPr>
          <p:nvPr>
            <p:ph type="body" sz="quarter" idx="14"/>
          </p:nvPr>
        </p:nvSpPr>
        <p:spPr>
          <a:xfrm>
            <a:off x="370580" y="3101975"/>
            <a:ext cx="2597085"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6">
            <a:extLst>
              <a:ext uri="{FF2B5EF4-FFF2-40B4-BE49-F238E27FC236}">
                <a16:creationId xmlns:a16="http://schemas.microsoft.com/office/drawing/2014/main" id="{FF0A0D38-BF8A-2FA9-07F2-B4804581116E}"/>
              </a:ext>
              <a:ext uri="{C183D7F6-B498-43B3-948B-1728B52AA6E4}">
                <adec:decorative xmlns:adec="http://schemas.microsoft.com/office/drawing/2017/decorative" val="1"/>
              </a:ext>
            </a:extLst>
          </p:cNvPr>
          <p:cNvSpPr>
            <a:spLocks noGrp="1"/>
          </p:cNvSpPr>
          <p:nvPr>
            <p:ph type="pic" sz="quarter" idx="15"/>
          </p:nvPr>
        </p:nvSpPr>
        <p:spPr>
          <a:xfrm>
            <a:off x="4025195"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a:t>Click icon to add picture</a:t>
            </a:r>
            <a:endParaRPr lang="en-US" dirty="0"/>
          </a:p>
        </p:txBody>
      </p:sp>
      <p:sp>
        <p:nvSpPr>
          <p:cNvPr id="11" name="Text Placeholder 8">
            <a:extLst>
              <a:ext uri="{FF2B5EF4-FFF2-40B4-BE49-F238E27FC236}">
                <a16:creationId xmlns:a16="http://schemas.microsoft.com/office/drawing/2014/main" id="{B0C51CA9-9CE5-0463-B07A-E7D46243C23B}"/>
              </a:ext>
            </a:extLst>
          </p:cNvPr>
          <p:cNvSpPr>
            <a:spLocks noGrp="1"/>
          </p:cNvSpPr>
          <p:nvPr>
            <p:ph type="body" sz="quarter" idx="16"/>
          </p:nvPr>
        </p:nvSpPr>
        <p:spPr>
          <a:xfrm>
            <a:off x="3352920" y="3101975"/>
            <a:ext cx="2597085"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6">
            <a:extLst>
              <a:ext uri="{FF2B5EF4-FFF2-40B4-BE49-F238E27FC236}">
                <a16:creationId xmlns:a16="http://schemas.microsoft.com/office/drawing/2014/main" id="{30E8D236-BDF1-5D6B-C41D-3F1FC327822D}"/>
              </a:ext>
              <a:ext uri="{C183D7F6-B498-43B3-948B-1728B52AA6E4}">
                <adec:decorative xmlns:adec="http://schemas.microsoft.com/office/drawing/2017/decorative" val="1"/>
              </a:ext>
            </a:extLst>
          </p:cNvPr>
          <p:cNvSpPr>
            <a:spLocks noGrp="1"/>
          </p:cNvSpPr>
          <p:nvPr>
            <p:ph type="pic" sz="quarter" idx="17"/>
          </p:nvPr>
        </p:nvSpPr>
        <p:spPr>
          <a:xfrm>
            <a:off x="7002426"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a:t>Click icon to add picture</a:t>
            </a:r>
            <a:endParaRPr lang="en-US" dirty="0"/>
          </a:p>
        </p:txBody>
      </p:sp>
      <p:sp>
        <p:nvSpPr>
          <p:cNvPr id="13" name="Text Placeholder 8">
            <a:extLst>
              <a:ext uri="{FF2B5EF4-FFF2-40B4-BE49-F238E27FC236}">
                <a16:creationId xmlns:a16="http://schemas.microsoft.com/office/drawing/2014/main" id="{5DE016CC-2F1A-F46C-9529-779DB7012615}"/>
              </a:ext>
            </a:extLst>
          </p:cNvPr>
          <p:cNvSpPr>
            <a:spLocks noGrp="1"/>
          </p:cNvSpPr>
          <p:nvPr>
            <p:ph type="body" sz="quarter" idx="18"/>
          </p:nvPr>
        </p:nvSpPr>
        <p:spPr>
          <a:xfrm>
            <a:off x="6335260" y="3101975"/>
            <a:ext cx="2594368"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6">
            <a:extLst>
              <a:ext uri="{FF2B5EF4-FFF2-40B4-BE49-F238E27FC236}">
                <a16:creationId xmlns:a16="http://schemas.microsoft.com/office/drawing/2014/main" id="{0B821728-BBED-B74B-8802-6E2524E8B385}"/>
              </a:ext>
              <a:ext uri="{C183D7F6-B498-43B3-948B-1728B52AA6E4}">
                <adec:decorative xmlns:adec="http://schemas.microsoft.com/office/drawing/2017/decorative" val="1"/>
              </a:ext>
            </a:extLst>
          </p:cNvPr>
          <p:cNvSpPr>
            <a:spLocks noGrp="1"/>
          </p:cNvSpPr>
          <p:nvPr>
            <p:ph type="pic" sz="quarter" idx="19"/>
          </p:nvPr>
        </p:nvSpPr>
        <p:spPr>
          <a:xfrm>
            <a:off x="9979656"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a:t>Click icon to add picture</a:t>
            </a:r>
            <a:endParaRPr lang="en-US" dirty="0"/>
          </a:p>
        </p:txBody>
      </p:sp>
      <p:sp>
        <p:nvSpPr>
          <p:cNvPr id="15" name="Text Placeholder 8">
            <a:extLst>
              <a:ext uri="{FF2B5EF4-FFF2-40B4-BE49-F238E27FC236}">
                <a16:creationId xmlns:a16="http://schemas.microsoft.com/office/drawing/2014/main" id="{1716A832-4F70-F8F1-0A98-AA79FF6DF53E}"/>
              </a:ext>
            </a:extLst>
          </p:cNvPr>
          <p:cNvSpPr>
            <a:spLocks noGrp="1"/>
          </p:cNvSpPr>
          <p:nvPr>
            <p:ph type="body" sz="quarter" idx="20"/>
          </p:nvPr>
        </p:nvSpPr>
        <p:spPr>
          <a:xfrm>
            <a:off x="9314883" y="3101975"/>
            <a:ext cx="2594368"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15" descr="ICPSR logo">
            <a:extLst>
              <a:ext uri="{FF2B5EF4-FFF2-40B4-BE49-F238E27FC236}">
                <a16:creationId xmlns:a16="http://schemas.microsoft.com/office/drawing/2014/main" id="{D2791E5E-A34D-A0C5-6308-1DF1630EC9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0580" y="6405469"/>
            <a:ext cx="1207698" cy="254162"/>
          </a:xfrm>
          <a:prstGeom prst="rect">
            <a:avLst/>
          </a:prstGeom>
        </p:spPr>
      </p:pic>
      <p:sp>
        <p:nvSpPr>
          <p:cNvPr id="18" name="Text Placeholder 17">
            <a:extLst>
              <a:ext uri="{FF2B5EF4-FFF2-40B4-BE49-F238E27FC236}">
                <a16:creationId xmlns:a16="http://schemas.microsoft.com/office/drawing/2014/main" id="{10FFBC99-1E44-2EAD-13B0-65C67439E878}"/>
              </a:ext>
            </a:extLst>
          </p:cNvPr>
          <p:cNvSpPr>
            <a:spLocks noGrp="1"/>
          </p:cNvSpPr>
          <p:nvPr>
            <p:ph type="body" sz="quarter" idx="21"/>
          </p:nvPr>
        </p:nvSpPr>
        <p:spPr>
          <a:xfrm>
            <a:off x="369888" y="3629025"/>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E420CA74-F7F8-B81B-15E1-DDE10B55B78C}"/>
              </a:ext>
            </a:extLst>
          </p:cNvPr>
          <p:cNvSpPr>
            <a:spLocks noGrp="1"/>
          </p:cNvSpPr>
          <p:nvPr>
            <p:ph type="body" sz="quarter" idx="22"/>
          </p:nvPr>
        </p:nvSpPr>
        <p:spPr>
          <a:xfrm>
            <a:off x="3352855"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7">
            <a:extLst>
              <a:ext uri="{FF2B5EF4-FFF2-40B4-BE49-F238E27FC236}">
                <a16:creationId xmlns:a16="http://schemas.microsoft.com/office/drawing/2014/main" id="{4686BE7D-CAF1-6DCE-780F-466681E9AF09}"/>
              </a:ext>
            </a:extLst>
          </p:cNvPr>
          <p:cNvSpPr>
            <a:spLocks noGrp="1"/>
          </p:cNvSpPr>
          <p:nvPr>
            <p:ph type="body" sz="quarter" idx="23"/>
          </p:nvPr>
        </p:nvSpPr>
        <p:spPr>
          <a:xfrm>
            <a:off x="6330119"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7">
            <a:extLst>
              <a:ext uri="{FF2B5EF4-FFF2-40B4-BE49-F238E27FC236}">
                <a16:creationId xmlns:a16="http://schemas.microsoft.com/office/drawing/2014/main" id="{4BD81DA6-487D-5104-3D3D-892A0B87BED9}"/>
              </a:ext>
            </a:extLst>
          </p:cNvPr>
          <p:cNvSpPr>
            <a:spLocks noGrp="1"/>
          </p:cNvSpPr>
          <p:nvPr>
            <p:ph type="body" sz="quarter" idx="24"/>
          </p:nvPr>
        </p:nvSpPr>
        <p:spPr>
          <a:xfrm>
            <a:off x="9314883"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4287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99288F2-BA52-9958-CB49-4EA8C7BD39F9}"/>
              </a:ext>
              <a:ext uri="{C183D7F6-B498-43B3-948B-1728B52AA6E4}">
                <adec:decorative xmlns:adec="http://schemas.microsoft.com/office/drawing/2017/decorative" val="1"/>
              </a:ext>
            </a:extLst>
          </p:cNvPr>
          <p:cNvSpPr/>
          <p:nvPr userDrawn="1"/>
        </p:nvSpPr>
        <p:spPr>
          <a:xfrm>
            <a:off x="9427" y="6231117"/>
            <a:ext cx="12192000" cy="62688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12192000" cy="9709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41C2B-319E-517D-EF43-680C221B45F3}"/>
              </a:ext>
            </a:extLst>
          </p:cNvPr>
          <p:cNvSpPr>
            <a:spLocks noGrp="1"/>
          </p:cNvSpPr>
          <p:nvPr>
            <p:ph type="ctrTitle" hasCustomPrompt="1"/>
          </p:nvPr>
        </p:nvSpPr>
        <p:spPr>
          <a:xfrm>
            <a:off x="537328" y="1120017"/>
            <a:ext cx="11057641" cy="1611984"/>
          </a:xfrm>
        </p:spPr>
        <p:txBody>
          <a:bodyPr anchor="ctr" anchorCtr="0"/>
          <a:lstStyle>
            <a:lvl1pPr algn="ctr">
              <a:defRPr sz="6000">
                <a:solidFill>
                  <a:schemeClr val="tx2"/>
                </a:solidFill>
              </a:defRPr>
            </a:lvl1pPr>
          </a:lstStyle>
          <a:p>
            <a:r>
              <a:rPr lang="en-US" dirty="0"/>
              <a:t>Thank You</a:t>
            </a:r>
          </a:p>
        </p:txBody>
      </p:sp>
      <p:pic>
        <p:nvPicPr>
          <p:cNvPr id="15" name="Picture 14">
            <a:extLst>
              <a:ext uri="{FF2B5EF4-FFF2-40B4-BE49-F238E27FC236}">
                <a16:creationId xmlns:a16="http://schemas.microsoft.com/office/drawing/2014/main" id="{B38AFC3D-A9A8-686E-CAC4-EF2BD9751B8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473179" y="6423127"/>
            <a:ext cx="1481135" cy="271071"/>
          </a:xfrm>
          <a:prstGeom prst="rect">
            <a:avLst/>
          </a:prstGeom>
        </p:spPr>
      </p:pic>
      <p:cxnSp>
        <p:nvCxnSpPr>
          <p:cNvPr id="8" name="Straight Connector 7">
            <a:extLst>
              <a:ext uri="{FF2B5EF4-FFF2-40B4-BE49-F238E27FC236}">
                <a16:creationId xmlns:a16="http://schemas.microsoft.com/office/drawing/2014/main" id="{A4F34761-75F9-9531-78A0-8A85C1BD4D9E}"/>
              </a:ext>
              <a:ext uri="{C183D7F6-B498-43B3-948B-1728B52AA6E4}">
                <adec:decorative xmlns:adec="http://schemas.microsoft.com/office/drawing/2017/decorative" val="1"/>
              </a:ext>
            </a:extLst>
          </p:cNvPr>
          <p:cNvCxnSpPr>
            <a:cxnSpLocks/>
          </p:cNvCxnSpPr>
          <p:nvPr userDrawn="1"/>
        </p:nvCxnSpPr>
        <p:spPr>
          <a:xfrm>
            <a:off x="0" y="844868"/>
            <a:ext cx="12192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Subtitle 6">
            <a:extLst>
              <a:ext uri="{FF2B5EF4-FFF2-40B4-BE49-F238E27FC236}">
                <a16:creationId xmlns:a16="http://schemas.microsoft.com/office/drawing/2014/main" id="{4E07CEF5-01D4-8B28-8FA6-353A27D94374}"/>
              </a:ext>
            </a:extLst>
          </p:cNvPr>
          <p:cNvSpPr>
            <a:spLocks noGrp="1"/>
          </p:cNvSpPr>
          <p:nvPr>
            <p:ph type="subTitle" idx="24"/>
          </p:nvPr>
        </p:nvSpPr>
        <p:spPr>
          <a:xfrm>
            <a:off x="949750" y="3073319"/>
            <a:ext cx="3214540"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r>
              <a:rPr lang="en-US" b="1"/>
              <a:t>Click to edit Master subtitle style</a:t>
            </a:r>
            <a:endParaRPr lang="en-US" dirty="0"/>
          </a:p>
        </p:txBody>
      </p:sp>
      <p:sp>
        <p:nvSpPr>
          <p:cNvPr id="17" name="Text Placeholder 24">
            <a:extLst>
              <a:ext uri="{FF2B5EF4-FFF2-40B4-BE49-F238E27FC236}">
                <a16:creationId xmlns:a16="http://schemas.microsoft.com/office/drawing/2014/main" id="{94AACF1E-010B-7AAB-975C-F09008DC0E5E}"/>
              </a:ext>
            </a:extLst>
          </p:cNvPr>
          <p:cNvSpPr>
            <a:spLocks noGrp="1"/>
          </p:cNvSpPr>
          <p:nvPr>
            <p:ph type="body" sz="quarter" idx="25"/>
          </p:nvPr>
        </p:nvSpPr>
        <p:spPr>
          <a:xfrm>
            <a:off x="4498157" y="3073318"/>
            <a:ext cx="3214539"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pPr lvl="0"/>
            <a:r>
              <a:rPr lang="en-US" b="1"/>
              <a:t>Click to edit Master text styles</a:t>
            </a:r>
          </a:p>
          <a:p>
            <a:pPr lvl="1"/>
            <a:r>
              <a:rPr lang="en-US" b="1"/>
              <a:t>Second level</a:t>
            </a:r>
          </a:p>
        </p:txBody>
      </p:sp>
      <p:sp>
        <p:nvSpPr>
          <p:cNvPr id="18" name="Text Placeholder 26">
            <a:extLst>
              <a:ext uri="{FF2B5EF4-FFF2-40B4-BE49-F238E27FC236}">
                <a16:creationId xmlns:a16="http://schemas.microsoft.com/office/drawing/2014/main" id="{E5A2193C-4C5A-BDAD-7E40-CFF22503B64B}"/>
              </a:ext>
            </a:extLst>
          </p:cNvPr>
          <p:cNvSpPr>
            <a:spLocks noGrp="1"/>
          </p:cNvSpPr>
          <p:nvPr>
            <p:ph type="body" sz="quarter" idx="26"/>
          </p:nvPr>
        </p:nvSpPr>
        <p:spPr>
          <a:xfrm>
            <a:off x="8046563" y="3073318"/>
            <a:ext cx="3214539"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pPr lvl="0"/>
            <a:r>
              <a:rPr lang="en-US" b="1"/>
              <a:t>Click to edit Master text styles</a:t>
            </a:r>
          </a:p>
          <a:p>
            <a:pPr lvl="1"/>
            <a:r>
              <a:rPr lang="en-US" b="1"/>
              <a:t>Second level</a:t>
            </a:r>
          </a:p>
        </p:txBody>
      </p:sp>
    </p:spTree>
    <p:extLst>
      <p:ext uri="{BB962C8B-B14F-4D97-AF65-F5344CB8AC3E}">
        <p14:creationId xmlns:p14="http://schemas.microsoft.com/office/powerpoint/2010/main" val="393670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6_End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4572000" cy="685799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5024970" y="1461154"/>
            <a:ext cx="6569999" cy="4282403"/>
          </a:xfrm>
          <a:noFill/>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a:extLst>
              <a:ext uri="{FF2B5EF4-FFF2-40B4-BE49-F238E27FC236}">
                <a16:creationId xmlns:a16="http://schemas.microsoft.com/office/drawing/2014/main" id="{B38AFC3D-A9A8-686E-CAC4-EF2BD9751B88}"/>
              </a:ext>
            </a:extLst>
          </p:cNvPr>
          <p:cNvPicPr>
            <a:picLocks noChangeAspect="1"/>
          </p:cNvPicPr>
          <p:nvPr userDrawn="1"/>
        </p:nvPicPr>
        <p:blipFill>
          <a:blip r:embed="rId2"/>
          <a:srcRect/>
          <a:stretch/>
        </p:blipFill>
        <p:spPr>
          <a:xfrm>
            <a:off x="10473179" y="6423127"/>
            <a:ext cx="1481135" cy="271071"/>
          </a:xfrm>
          <a:prstGeom prst="rect">
            <a:avLst/>
          </a:prstGeom>
        </p:spPr>
      </p:pic>
      <p:sp>
        <p:nvSpPr>
          <p:cNvPr id="7" name="Rectangle 6">
            <a:extLst>
              <a:ext uri="{FF2B5EF4-FFF2-40B4-BE49-F238E27FC236}">
                <a16:creationId xmlns:a16="http://schemas.microsoft.com/office/drawing/2014/main" id="{2425C69B-8527-9486-9D57-B6D5C051C2D7}"/>
              </a:ext>
              <a:ext uri="{C183D7F6-B498-43B3-948B-1728B52AA6E4}">
                <adec:decorative xmlns:adec="http://schemas.microsoft.com/office/drawing/2017/decorative" val="1"/>
              </a:ext>
            </a:extLst>
          </p:cNvPr>
          <p:cNvSpPr/>
          <p:nvPr userDrawn="1"/>
        </p:nvSpPr>
        <p:spPr>
          <a:xfrm>
            <a:off x="0" y="4138366"/>
            <a:ext cx="4572000" cy="271963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alpha val="41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8C94EC7-A6E5-2828-C584-38E0F33042B4}"/>
              </a:ext>
              <a:ext uri="{C183D7F6-B498-43B3-948B-1728B52AA6E4}">
                <adec:decorative xmlns:adec="http://schemas.microsoft.com/office/drawing/2017/decorative" val="1"/>
              </a:ext>
            </a:extLst>
          </p:cNvPr>
          <p:cNvSpPr/>
          <p:nvPr userDrawn="1"/>
        </p:nvSpPr>
        <p:spPr>
          <a:xfrm>
            <a:off x="679212" y="2217803"/>
            <a:ext cx="3449728" cy="3525755"/>
          </a:xfrm>
          <a:prstGeom prst="ellipse">
            <a:avLst/>
          </a:prstGeom>
          <a:gradFill flip="none" rotWithShape="1">
            <a:gsLst>
              <a:gs pos="0">
                <a:schemeClr val="accent1">
                  <a:shade val="30000"/>
                  <a:satMod val="115000"/>
                  <a:alpha val="56131"/>
                </a:schemeClr>
              </a:gs>
              <a:gs pos="50000">
                <a:schemeClr val="accent1">
                  <a:shade val="67500"/>
                  <a:satMod val="115000"/>
                  <a:alpha val="51000"/>
                </a:schemeClr>
              </a:gs>
              <a:gs pos="99000">
                <a:schemeClr val="accent1">
                  <a:shade val="100000"/>
                  <a:satMod val="115000"/>
                  <a:alpha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41C2B-319E-517D-EF43-680C221B45F3}"/>
              </a:ext>
            </a:extLst>
          </p:cNvPr>
          <p:cNvSpPr>
            <a:spLocks noGrp="1"/>
          </p:cNvSpPr>
          <p:nvPr>
            <p:ph type="ctrTitle" hasCustomPrompt="1"/>
          </p:nvPr>
        </p:nvSpPr>
        <p:spPr>
          <a:xfrm>
            <a:off x="226242" y="150829"/>
            <a:ext cx="4185501" cy="1611984"/>
          </a:xfrm>
        </p:spPr>
        <p:txBody>
          <a:bodyPr anchor="ctr" anchorCtr="0"/>
          <a:lstStyle>
            <a:lvl1pPr algn="r">
              <a:defRPr sz="6000">
                <a:solidFill>
                  <a:schemeClr val="bg1"/>
                </a:solidFill>
              </a:defRPr>
            </a:lvl1pPr>
          </a:lstStyle>
          <a:p>
            <a:r>
              <a:rPr lang="en-US" dirty="0"/>
              <a:t>Thank You</a:t>
            </a:r>
          </a:p>
        </p:txBody>
      </p:sp>
      <p:sp>
        <p:nvSpPr>
          <p:cNvPr id="9" name="Oval 8">
            <a:extLst>
              <a:ext uri="{FF2B5EF4-FFF2-40B4-BE49-F238E27FC236}">
                <a16:creationId xmlns:a16="http://schemas.microsoft.com/office/drawing/2014/main" id="{0A6145F3-03C0-D521-8951-7B61A1D62BBC}"/>
              </a:ext>
              <a:ext uri="{C183D7F6-B498-43B3-948B-1728B52AA6E4}">
                <adec:decorative xmlns:adec="http://schemas.microsoft.com/office/drawing/2017/decorative" val="1"/>
              </a:ext>
            </a:extLst>
          </p:cNvPr>
          <p:cNvSpPr/>
          <p:nvPr userDrawn="1"/>
        </p:nvSpPr>
        <p:spPr>
          <a:xfrm>
            <a:off x="526110" y="4853765"/>
            <a:ext cx="1415811" cy="1447013"/>
          </a:xfrm>
          <a:prstGeom prst="ellipse">
            <a:avLst/>
          </a:prstGeom>
          <a:gradFill flip="none" rotWithShape="1">
            <a:gsLst>
              <a:gs pos="0">
                <a:schemeClr val="accent1">
                  <a:shade val="30000"/>
                  <a:satMod val="115000"/>
                  <a:alpha val="56131"/>
                </a:schemeClr>
              </a:gs>
              <a:gs pos="50000">
                <a:schemeClr val="accent1">
                  <a:shade val="67500"/>
                  <a:satMod val="115000"/>
                  <a:alpha val="51000"/>
                </a:schemeClr>
              </a:gs>
              <a:gs pos="99000">
                <a:schemeClr val="accent1">
                  <a:shade val="100000"/>
                  <a:satMod val="115000"/>
                  <a:alpha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447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87DB8-01C1-7D60-BB99-63C7462DE9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1974A4-E388-ABE7-68A6-013EBBA713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9DBDFEE-1D22-FD62-0534-526E9B0DF62A}"/>
              </a:ext>
            </a:extLst>
          </p:cNvPr>
          <p:cNvSpPr>
            <a:spLocks noGrp="1"/>
          </p:cNvSpPr>
          <p:nvPr>
            <p:ph type="ftr" sz="quarter" idx="11"/>
          </p:nvPr>
        </p:nvSpPr>
        <p:spPr>
          <a:xfrm>
            <a:off x="1868508" y="6356350"/>
            <a:ext cx="9417377"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1E5340F-6161-36EF-C898-7AE1D11DDD6D}"/>
              </a:ext>
            </a:extLst>
          </p:cNvPr>
          <p:cNvSpPr>
            <a:spLocks noGrp="1"/>
          </p:cNvSpPr>
          <p:nvPr>
            <p:ph type="sldNum" sz="quarter" idx="12"/>
          </p:nvPr>
        </p:nvSpPr>
        <p:spPr>
          <a:xfrm>
            <a:off x="11368726" y="6385226"/>
            <a:ext cx="527100" cy="365125"/>
          </a:xfrm>
          <a:prstGeom prst="rect">
            <a:avLst/>
          </a:prstGeom>
        </p:spPr>
        <p:txBody>
          <a:bodyPr/>
          <a:lstStyle/>
          <a:p>
            <a:fld id="{12D69A72-0C75-404E-9981-3243A87714C7}" type="slidenum">
              <a:rPr lang="en-US" smtClean="0"/>
              <a:t>‹#›</a:t>
            </a:fld>
            <a:endParaRPr lang="en-US"/>
          </a:p>
        </p:txBody>
      </p:sp>
    </p:spTree>
    <p:extLst>
      <p:ext uri="{BB962C8B-B14F-4D97-AF65-F5344CB8AC3E}">
        <p14:creationId xmlns:p14="http://schemas.microsoft.com/office/powerpoint/2010/main" val="490222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72C3-670B-F1D7-FBAB-2A73C5040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BFC41-236E-D70B-35A0-799909B46D92}"/>
              </a:ext>
            </a:extLst>
          </p:cNvPr>
          <p:cNvSpPr>
            <a:spLocks noGrp="1"/>
          </p:cNvSpPr>
          <p:nvPr>
            <p:ph sz="half" idx="1"/>
          </p:nvPr>
        </p:nvSpPr>
        <p:spPr>
          <a:xfrm>
            <a:off x="577970" y="1825625"/>
            <a:ext cx="544183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92B6AD-78E2-E44C-12E3-4D55FE411D25}"/>
              </a:ext>
            </a:extLst>
          </p:cNvPr>
          <p:cNvSpPr>
            <a:spLocks noGrp="1"/>
          </p:cNvSpPr>
          <p:nvPr>
            <p:ph sz="half" idx="2"/>
          </p:nvPr>
        </p:nvSpPr>
        <p:spPr>
          <a:xfrm>
            <a:off x="6172200" y="1825625"/>
            <a:ext cx="572362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765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D1F8-CC53-2E1F-8DCD-6846E50AF9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54E252-758C-E79D-D10A-98CD80443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067FC8-43AD-EF81-D46B-56E8A58A18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8E29F5-42C5-3DFF-0E81-2C6E4E1CC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55650C-593F-5514-5F0A-6D82B25516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2914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0FA-766C-5426-7B9F-1FAFC96CE8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3091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9789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F19E-B025-BC9B-646D-1D2309EF4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0CF0D6-102F-70C9-D158-963521457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A00CF1-4B0D-6CC7-145C-C33419E32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90016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8500A-2322-06D2-C8C6-975321EB4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382B45-FE01-C00F-3DA3-179704C4F3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8E5C163-D75E-BCDE-7FF3-41BE23176C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4818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sz="4000" baseline="0"/>
            </a:lvl1pPr>
          </a:lstStyle>
          <a:p>
            <a:r>
              <a:rPr lang="en-US" dirty="0"/>
              <a:t>Contents</a:t>
            </a:r>
          </a:p>
        </p:txBody>
      </p:sp>
      <p:sp>
        <p:nvSpPr>
          <p:cNvPr id="4" name="Text Placeholder 3">
            <a:extLst>
              <a:ext uri="{FF2B5EF4-FFF2-40B4-BE49-F238E27FC236}">
                <a16:creationId xmlns:a16="http://schemas.microsoft.com/office/drawing/2014/main" id="{06147E4B-89D7-412B-AA1E-BAC9BAD9093C}"/>
              </a:ext>
            </a:extLst>
          </p:cNvPr>
          <p:cNvSpPr>
            <a:spLocks noGrp="1"/>
          </p:cNvSpPr>
          <p:nvPr>
            <p:ph type="body" sz="quarter" idx="10"/>
          </p:nvPr>
        </p:nvSpPr>
        <p:spPr>
          <a:xfrm>
            <a:off x="955675" y="2170113"/>
            <a:ext cx="10398125" cy="3714750"/>
          </a:xfrm>
        </p:spPr>
        <p:txBody>
          <a:bodyPr/>
          <a:lstStyle>
            <a:lvl1pPr>
              <a:defRPr>
                <a:latin typeface="+mn-lt"/>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2017313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EEC265-9637-AB4D-FA93-6F023A72A634}"/>
              </a:ext>
            </a:extLst>
          </p:cNvPr>
          <p:cNvSpPr>
            <a:spLocks noGrp="1"/>
          </p:cNvSpPr>
          <p:nvPr>
            <p:ph type="title"/>
          </p:nvPr>
        </p:nvSpPr>
        <p:spPr>
          <a:xfrm>
            <a:off x="577970" y="136525"/>
            <a:ext cx="11317856" cy="143339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0E559BB7-1C91-AE31-F77E-DBA3336E5725}"/>
              </a:ext>
            </a:extLst>
          </p:cNvPr>
          <p:cNvSpPr>
            <a:spLocks noGrp="1"/>
          </p:cNvSpPr>
          <p:nvPr>
            <p:ph type="body" idx="1"/>
          </p:nvPr>
        </p:nvSpPr>
        <p:spPr>
          <a:xfrm>
            <a:off x="577970" y="1682151"/>
            <a:ext cx="11317856" cy="456337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1AD4FD2-D45E-AB57-462B-7590913ED50F}"/>
              </a:ext>
              <a:ext uri="{C183D7F6-B498-43B3-948B-1728B52AA6E4}">
                <adec:decorative xmlns:adec="http://schemas.microsoft.com/office/drawing/2017/decorative" val="1"/>
              </a:ext>
            </a:extLst>
          </p:cNvPr>
          <p:cNvSpPr/>
          <p:nvPr userDrawn="1"/>
        </p:nvSpPr>
        <p:spPr>
          <a:xfrm>
            <a:off x="0" y="0"/>
            <a:ext cx="362309"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C01BF82-78AF-2B8F-7EA8-1AD0A70ED3A4}"/>
              </a:ext>
            </a:extLst>
          </p:cNvPr>
          <p:cNvSpPr txBox="1"/>
          <p:nvPr userDrawn="1"/>
        </p:nvSpPr>
        <p:spPr>
          <a:xfrm>
            <a:off x="10103318" y="6363148"/>
            <a:ext cx="1918636" cy="400110"/>
          </a:xfrm>
          <a:prstGeom prst="rect">
            <a:avLst/>
          </a:prstGeom>
          <a:noFill/>
        </p:spPr>
        <p:txBody>
          <a:bodyPr wrap="square" rtlCol="0">
            <a:spAutoFit/>
          </a:bodyPr>
          <a:lstStyle/>
          <a:p>
            <a:r>
              <a:rPr lang="en-US" sz="2000" b="1" dirty="0">
                <a:solidFill>
                  <a:schemeClr val="tx2"/>
                </a:solidFill>
              </a:rPr>
              <a:t>nacda-aging.org</a:t>
            </a:r>
          </a:p>
        </p:txBody>
      </p:sp>
    </p:spTree>
    <p:extLst>
      <p:ext uri="{BB962C8B-B14F-4D97-AF65-F5344CB8AC3E}">
        <p14:creationId xmlns:p14="http://schemas.microsoft.com/office/powerpoint/2010/main" val="75310767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61" r:id="rId4"/>
    <p:sldLayoutId id="2147483663" r:id="rId5"/>
    <p:sldLayoutId id="2147483650" r:id="rId6"/>
    <p:sldLayoutId id="2147483664" r:id="rId7"/>
    <p:sldLayoutId id="2147483665" r:id="rId8"/>
    <p:sldLayoutId id="2147483666" r:id="rId9"/>
    <p:sldLayoutId id="2147483651" r:id="rId10"/>
    <p:sldLayoutId id="2147483652" r:id="rId11"/>
    <p:sldLayoutId id="2147483653" r:id="rId12"/>
    <p:sldLayoutId id="2147483654" r:id="rId13"/>
    <p:sldLayoutId id="2147483655" r:id="rId14"/>
    <p:sldLayoutId id="2147483656" r:id="rId15"/>
    <p:sldLayoutId id="2147483657" r:id="rId16"/>
    <p:sldLayoutId id="2147483667" r:id="rId17"/>
  </p:sldLayoutIdLst>
  <p:hf hdr="0" dt="0"/>
  <p:txStyles>
    <p:titleStyle>
      <a:lvl1pPr algn="l" defTabSz="914400" rtl="0" eaLnBrk="1" latinLnBrk="0" hangingPunct="1">
        <a:lnSpc>
          <a:spcPct val="90000"/>
        </a:lnSpc>
        <a:spcBef>
          <a:spcPct val="0"/>
        </a:spcBef>
        <a:buNone/>
        <a:defRPr sz="4400" b="1" i="0" kern="1200">
          <a:solidFill>
            <a:schemeClr val="tx1"/>
          </a:solidFill>
          <a:latin typeface="IBM Plex Sans SemiBold" panose="020B06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tkinson Hyperlegibl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tkinson Hyperlegibl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tkinson Hyperlegibl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tkinson Hyperlegibl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tkinson Hyperlegibl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mmons.wikimedia.org/wiki/File:UCT_RDM_lifecycle_(all_icons).svg" TargetMode="Externa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go-fair.org/fair-principles/" TargetMode="Externa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hyperlink" Target="https://www.icpsr.umich.edu/web/pages/ICPSR/citations/submit.html" TargetMode="External"/><Relationship Id="rId2" Type="http://schemas.openxmlformats.org/officeDocument/2006/relationships/hyperlink" Target="mailto:icpsr-nacda@umich.edu" TargetMode="External"/><Relationship Id="rId1" Type="http://schemas.openxmlformats.org/officeDocument/2006/relationships/slideLayout" Target="../slideLayouts/slideLayout17.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youtube.com/playlist?list=PLqC9lrhW1VvYG4NZgSXKV4ZUm1x4tSZIC" TargetMode="Externa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hyperlink" Target="https://www.icpsr.umich.edu/web/pages/instructors/"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mailto:icpsr-help@umich.edu" TargetMode="External"/><Relationship Id="rId1" Type="http://schemas.openxmlformats.org/officeDocument/2006/relationships/slideLayout" Target="../slideLayouts/slideLayout17.xml"/><Relationship Id="rId4" Type="http://schemas.openxmlformats.org/officeDocument/2006/relationships/image" Target="../media/image55.sv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linktr.ee/NACDAdata"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B1BF-50D3-48E6-1FDD-16FA57F7C197}"/>
              </a:ext>
            </a:extLst>
          </p:cNvPr>
          <p:cNvSpPr>
            <a:spLocks noGrp="1"/>
          </p:cNvSpPr>
          <p:nvPr>
            <p:ph type="ctrTitle"/>
          </p:nvPr>
        </p:nvSpPr>
        <p:spPr/>
        <p:txBody>
          <a:bodyPr/>
          <a:lstStyle/>
          <a:p>
            <a:r>
              <a:rPr lang="en-US" dirty="0"/>
              <a:t>Aging Data: </a:t>
            </a:r>
            <a:br>
              <a:rPr lang="en-US" dirty="0"/>
            </a:br>
            <a:r>
              <a:rPr lang="en-US" dirty="0"/>
              <a:t>The National Archive of Computerized Data on Aging</a:t>
            </a:r>
          </a:p>
        </p:txBody>
      </p:sp>
      <p:sp>
        <p:nvSpPr>
          <p:cNvPr id="3" name="Subtitle 2">
            <a:extLst>
              <a:ext uri="{FF2B5EF4-FFF2-40B4-BE49-F238E27FC236}">
                <a16:creationId xmlns:a16="http://schemas.microsoft.com/office/drawing/2014/main" id="{6320C623-5083-F59D-E60E-91D7C4E584F3}"/>
              </a:ext>
            </a:extLst>
          </p:cNvPr>
          <p:cNvSpPr>
            <a:spLocks noGrp="1"/>
          </p:cNvSpPr>
          <p:nvPr>
            <p:ph type="subTitle" idx="1"/>
          </p:nvPr>
        </p:nvSpPr>
        <p:spPr>
          <a:xfrm>
            <a:off x="537328" y="4793381"/>
            <a:ext cx="6556491" cy="1597794"/>
          </a:xfrm>
        </p:spPr>
        <p:txBody>
          <a:bodyPr>
            <a:normAutofit/>
          </a:bodyPr>
          <a:lstStyle/>
          <a:p>
            <a:pPr>
              <a:lnSpc>
                <a:spcPct val="120000"/>
              </a:lnSpc>
            </a:pPr>
            <a:r>
              <a:rPr lang="en-US" b="1" dirty="0">
                <a:solidFill>
                  <a:schemeClr val="tx2">
                    <a:lumMod val="50000"/>
                  </a:schemeClr>
                </a:solidFill>
              </a:rPr>
              <a:t>AGEN Conference, March 2024</a:t>
            </a:r>
          </a:p>
          <a:p>
            <a:pPr>
              <a:lnSpc>
                <a:spcPct val="120000"/>
              </a:lnSpc>
            </a:pPr>
            <a:r>
              <a:rPr lang="en-US" dirty="0"/>
              <a:t>NACDA Director Dr. James W McNally  </a:t>
            </a:r>
            <a:br>
              <a:rPr lang="en-US" dirty="0"/>
            </a:br>
            <a:r>
              <a:rPr lang="en-US" dirty="0"/>
              <a:t>NACDA Data Project Manager Kathryn Lavender</a:t>
            </a:r>
          </a:p>
        </p:txBody>
      </p:sp>
      <p:pic>
        <p:nvPicPr>
          <p:cNvPr id="4" name="Picture 3">
            <a:extLst>
              <a:ext uri="{FF2B5EF4-FFF2-40B4-BE49-F238E27FC236}">
                <a16:creationId xmlns:a16="http://schemas.microsoft.com/office/drawing/2014/main" id="{93B0C31A-7C52-A3AB-08EB-21A1D3ADAE2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341" y="5748983"/>
            <a:ext cx="1641376" cy="457944"/>
          </a:xfrm>
          <a:prstGeom prst="rect">
            <a:avLst/>
          </a:prstGeom>
        </p:spPr>
      </p:pic>
    </p:spTree>
    <p:extLst>
      <p:ext uri="{BB962C8B-B14F-4D97-AF65-F5344CB8AC3E}">
        <p14:creationId xmlns:p14="http://schemas.microsoft.com/office/powerpoint/2010/main" val="418537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9A3C-1A42-4E2A-8A31-700A70DA2287}"/>
              </a:ext>
            </a:extLst>
          </p:cNvPr>
          <p:cNvSpPr>
            <a:spLocks noGrp="1"/>
          </p:cNvSpPr>
          <p:nvPr>
            <p:ph type="title"/>
          </p:nvPr>
        </p:nvSpPr>
        <p:spPr>
          <a:xfrm>
            <a:off x="838200" y="365125"/>
            <a:ext cx="6477000" cy="1097915"/>
          </a:xfrm>
        </p:spPr>
        <p:txBody>
          <a:bodyPr/>
          <a:lstStyle/>
          <a:p>
            <a:r>
              <a:rPr lang="en-US" dirty="0"/>
              <a:t>NACDA Team </a:t>
            </a:r>
          </a:p>
        </p:txBody>
      </p:sp>
      <p:sp>
        <p:nvSpPr>
          <p:cNvPr id="3" name="Text Placeholder 2">
            <a:extLst>
              <a:ext uri="{FF2B5EF4-FFF2-40B4-BE49-F238E27FC236}">
                <a16:creationId xmlns:a16="http://schemas.microsoft.com/office/drawing/2014/main" id="{BC7C704D-A9E9-477D-9D8D-EFA0CD5BC520}"/>
              </a:ext>
            </a:extLst>
          </p:cNvPr>
          <p:cNvSpPr>
            <a:spLocks noGrp="1"/>
          </p:cNvSpPr>
          <p:nvPr>
            <p:ph type="body" sz="quarter" idx="10"/>
          </p:nvPr>
        </p:nvSpPr>
        <p:spPr>
          <a:xfrm>
            <a:off x="682298" y="1690688"/>
            <a:ext cx="10398125" cy="4555684"/>
          </a:xfrm>
        </p:spPr>
        <p:txBody>
          <a:bodyPr>
            <a:normAutofit fontScale="55000" lnSpcReduction="20000"/>
          </a:bodyPr>
          <a:lstStyle/>
          <a:p>
            <a:pPr>
              <a:lnSpc>
                <a:spcPct val="150000"/>
              </a:lnSpc>
            </a:pPr>
            <a:r>
              <a:rPr lang="en-US" sz="3300" b="1" dirty="0"/>
              <a:t>Dr. McNally </a:t>
            </a:r>
            <a:r>
              <a:rPr lang="en-US" sz="3300" dirty="0"/>
              <a:t>is Director of the NACDA Program on Aging, a data archive containing over 1,500 studies related to health and the aging lifecourse. He holds a Ph.D. in Demography and Sociology from Brown University. His research focuses primarily on issues of family support and health among the aged, both in the U.S. and internationally. He does methodological research on the repair of deficient data. Most recently, he has been studying the impacts of heterogeneity on health outcomes among elderly U.S. Asian/Pacific Islander populations.</a:t>
            </a:r>
          </a:p>
          <a:p>
            <a:pPr>
              <a:lnSpc>
                <a:spcPct val="150000"/>
              </a:lnSpc>
            </a:pPr>
            <a:r>
              <a:rPr lang="en-US" sz="3300" b="1" dirty="0"/>
              <a:t>Kathryn Lavender</a:t>
            </a:r>
            <a:r>
              <a:rPr lang="en-US" sz="3300" dirty="0"/>
              <a:t> is the data project manager for NACDA. She is involved with day-to-day operations including data deposits, restricted-use data agreements, data user requests, as well as long term planning of NACDA activities in the research community. Kathryn has 15 years of experience relate to data management activities. </a:t>
            </a:r>
          </a:p>
          <a:p>
            <a:pPr marL="0" indent="0">
              <a:buNone/>
            </a:pPr>
            <a:endParaRPr lang="en-US" dirty="0"/>
          </a:p>
        </p:txBody>
      </p:sp>
      <p:pic>
        <p:nvPicPr>
          <p:cNvPr id="4" name="Graphic 3">
            <a:extLst>
              <a:ext uri="{FF2B5EF4-FFF2-40B4-BE49-F238E27FC236}">
                <a16:creationId xmlns:a16="http://schemas.microsoft.com/office/drawing/2014/main" id="{6FA6871A-48EB-DAAE-1B9B-AB43A97E0280}"/>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7658" b="14350"/>
          <a:stretch/>
        </p:blipFill>
        <p:spPr>
          <a:xfrm>
            <a:off x="5046847" y="54167"/>
            <a:ext cx="2098306" cy="1636521"/>
          </a:xfrm>
          <a:prstGeom prst="rect">
            <a:avLst/>
          </a:prstGeom>
        </p:spPr>
      </p:pic>
    </p:spTree>
    <p:extLst>
      <p:ext uri="{BB962C8B-B14F-4D97-AF65-F5344CB8AC3E}">
        <p14:creationId xmlns:p14="http://schemas.microsoft.com/office/powerpoint/2010/main" val="2687948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4CC2-109B-CF07-C5F0-A835EB3D3303}"/>
              </a:ext>
            </a:extLst>
          </p:cNvPr>
          <p:cNvSpPr>
            <a:spLocks noGrp="1"/>
          </p:cNvSpPr>
          <p:nvPr>
            <p:ph type="title"/>
          </p:nvPr>
        </p:nvSpPr>
        <p:spPr>
          <a:xfrm>
            <a:off x="577970" y="136525"/>
            <a:ext cx="10799091" cy="1249513"/>
          </a:xfrm>
        </p:spPr>
        <p:txBody>
          <a:bodyPr/>
          <a:lstStyle/>
          <a:p>
            <a:r>
              <a:rPr lang="en-US" sz="4000" dirty="0"/>
              <a:t>Preparing for Your Project:  Research Lifecycle</a:t>
            </a:r>
          </a:p>
        </p:txBody>
      </p:sp>
      <p:pic>
        <p:nvPicPr>
          <p:cNvPr id="8" name="Graphic 7" descr="Incorporate secondary data analysis into your research lifecycle in the planning phase. ">
            <a:hlinkClick r:id="rId2"/>
            <a:extLst>
              <a:ext uri="{FF2B5EF4-FFF2-40B4-BE49-F238E27FC236}">
                <a16:creationId xmlns:a16="http://schemas.microsoft.com/office/drawing/2014/main" id="{041CD4A8-018B-F43A-430A-1A6EAB0B7F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13811" y="1315666"/>
            <a:ext cx="7270167" cy="5343822"/>
          </a:xfrm>
          <a:prstGeom prst="rect">
            <a:avLst/>
          </a:prstGeom>
        </p:spPr>
      </p:pic>
    </p:spTree>
    <p:extLst>
      <p:ext uri="{BB962C8B-B14F-4D97-AF65-F5344CB8AC3E}">
        <p14:creationId xmlns:p14="http://schemas.microsoft.com/office/powerpoint/2010/main" val="330817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44592-CF2F-4558-8BF3-9FC9F1E5BF11}"/>
              </a:ext>
            </a:extLst>
          </p:cNvPr>
          <p:cNvSpPr>
            <a:spLocks noGrp="1"/>
          </p:cNvSpPr>
          <p:nvPr>
            <p:ph type="title"/>
          </p:nvPr>
        </p:nvSpPr>
        <p:spPr/>
        <p:txBody>
          <a:bodyPr/>
          <a:lstStyle/>
          <a:p>
            <a:r>
              <a:rPr lang="en-US" dirty="0"/>
              <a:t>Types of Data for Research Analysis</a:t>
            </a:r>
          </a:p>
        </p:txBody>
      </p:sp>
      <p:sp>
        <p:nvSpPr>
          <p:cNvPr id="3" name="Text Placeholder 2">
            <a:extLst>
              <a:ext uri="{FF2B5EF4-FFF2-40B4-BE49-F238E27FC236}">
                <a16:creationId xmlns:a16="http://schemas.microsoft.com/office/drawing/2014/main" id="{3D896A7A-19B7-4F65-BEBF-4BC6FA8B47BF}"/>
              </a:ext>
            </a:extLst>
          </p:cNvPr>
          <p:cNvSpPr>
            <a:spLocks noGrp="1"/>
          </p:cNvSpPr>
          <p:nvPr>
            <p:ph type="body" sz="quarter" idx="10"/>
          </p:nvPr>
        </p:nvSpPr>
        <p:spPr>
          <a:xfrm>
            <a:off x="838200" y="1690688"/>
            <a:ext cx="10398125" cy="3714750"/>
          </a:xfrm>
        </p:spPr>
        <p:txBody>
          <a:bodyPr>
            <a:normAutofit fontScale="92500" lnSpcReduction="10000"/>
          </a:bodyPr>
          <a:lstStyle/>
          <a:p>
            <a:endParaRPr lang="en-US" sz="2800" dirty="0"/>
          </a:p>
          <a:p>
            <a:r>
              <a:rPr lang="en-US" sz="2800" b="1" dirty="0">
                <a:solidFill>
                  <a:schemeClr val="tx2"/>
                </a:solidFill>
              </a:rPr>
              <a:t>Primary Data </a:t>
            </a:r>
            <a:r>
              <a:rPr lang="en-US" sz="2800" dirty="0"/>
              <a:t>represent information which you or people you collaborate with directly design, collect and administer to address a specific topic of interest.</a:t>
            </a:r>
          </a:p>
          <a:p>
            <a:endParaRPr lang="en-US" sz="2800" dirty="0"/>
          </a:p>
          <a:p>
            <a:r>
              <a:rPr lang="en-US" sz="2800" b="1" dirty="0">
                <a:solidFill>
                  <a:schemeClr val="tx2"/>
                </a:solidFill>
              </a:rPr>
              <a:t>Secondary Data</a:t>
            </a:r>
            <a:r>
              <a:rPr lang="en-US" sz="2800" b="1" dirty="0"/>
              <a:t> </a:t>
            </a:r>
            <a:r>
              <a:rPr lang="en-US" sz="2800" dirty="0"/>
              <a:t>are collected and processed without your direct control but used by you to address a specific research interest or project. Secondary data can also be data you or people you collaborate with directly design, collected but used for research that is independent from its original intent. </a:t>
            </a:r>
          </a:p>
          <a:p>
            <a:endParaRPr lang="en-US" dirty="0"/>
          </a:p>
        </p:txBody>
      </p:sp>
    </p:spTree>
    <p:extLst>
      <p:ext uri="{BB962C8B-B14F-4D97-AF65-F5344CB8AC3E}">
        <p14:creationId xmlns:p14="http://schemas.microsoft.com/office/powerpoint/2010/main" val="245336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16C5-FECE-3B05-60E4-F4050520118B}"/>
              </a:ext>
            </a:extLst>
          </p:cNvPr>
          <p:cNvSpPr>
            <a:spLocks noGrp="1"/>
          </p:cNvSpPr>
          <p:nvPr>
            <p:ph type="title"/>
          </p:nvPr>
        </p:nvSpPr>
        <p:spPr>
          <a:xfrm>
            <a:off x="838200" y="365126"/>
            <a:ext cx="7239000" cy="745218"/>
          </a:xfrm>
        </p:spPr>
        <p:txBody>
          <a:bodyPr/>
          <a:lstStyle/>
          <a:p>
            <a:r>
              <a:rPr lang="en-US" dirty="0"/>
              <a:t>Why Use Secondary Data?</a:t>
            </a:r>
          </a:p>
        </p:txBody>
      </p:sp>
      <p:sp>
        <p:nvSpPr>
          <p:cNvPr id="3" name="Text Placeholder 2">
            <a:extLst>
              <a:ext uri="{FF2B5EF4-FFF2-40B4-BE49-F238E27FC236}">
                <a16:creationId xmlns:a16="http://schemas.microsoft.com/office/drawing/2014/main" id="{7E216B92-B16B-E4C1-2B41-03D9C39F0794}"/>
              </a:ext>
            </a:extLst>
          </p:cNvPr>
          <p:cNvSpPr>
            <a:spLocks noGrp="1"/>
          </p:cNvSpPr>
          <p:nvPr>
            <p:ph type="body" sz="quarter" idx="10"/>
          </p:nvPr>
        </p:nvSpPr>
        <p:spPr>
          <a:xfrm>
            <a:off x="955675" y="1690688"/>
            <a:ext cx="10398125" cy="4481512"/>
          </a:xfrm>
        </p:spPr>
        <p:txBody>
          <a:bodyPr>
            <a:normAutofit/>
          </a:bodyPr>
          <a:lstStyle/>
          <a:p>
            <a:r>
              <a:rPr lang="en-US" sz="2000" b="1" dirty="0">
                <a:solidFill>
                  <a:schemeClr val="tx2"/>
                </a:solidFill>
              </a:rPr>
              <a:t>Efficiency- </a:t>
            </a:r>
            <a:r>
              <a:rPr lang="en-US" sz="2000" dirty="0"/>
              <a:t>The collection of primary data, both qualitative and quantitative is time consuming and expensive. Good secondary data should come in a format that facilitates research.</a:t>
            </a:r>
          </a:p>
          <a:p>
            <a:endParaRPr lang="en-US" sz="2000" dirty="0"/>
          </a:p>
          <a:p>
            <a:r>
              <a:rPr lang="en-US" altLang="en-US" sz="2000" b="1" dirty="0">
                <a:solidFill>
                  <a:schemeClr val="tx2"/>
                </a:solidFill>
                <a:ea typeface="Verdana" panose="020B0604030504040204" pitchFamily="34" charset="0"/>
              </a:rPr>
              <a:t>Variety- </a:t>
            </a:r>
            <a:r>
              <a:rPr lang="en-US" altLang="en-US" sz="2000" dirty="0">
                <a:solidFill>
                  <a:schemeClr val="tx1"/>
                </a:solidFill>
                <a:ea typeface="Verdana" panose="020B0604030504040204" pitchFamily="34" charset="0"/>
              </a:rPr>
              <a:t>The quantity of secondary data has growth tremendously.  Many if not most research questions can be explored with some existing data set.</a:t>
            </a:r>
          </a:p>
          <a:p>
            <a:endParaRPr lang="en-US" altLang="en-US" sz="2000" dirty="0">
              <a:solidFill>
                <a:schemeClr val="tx1"/>
              </a:solidFill>
              <a:ea typeface="Verdana" panose="020B0604030504040204" pitchFamily="34" charset="0"/>
            </a:endParaRPr>
          </a:p>
          <a:p>
            <a:r>
              <a:rPr lang="en-US" altLang="en-US" sz="2000" b="1" dirty="0">
                <a:solidFill>
                  <a:schemeClr val="tx2"/>
                </a:solidFill>
                <a:ea typeface="Verdana" panose="020B0604030504040204" pitchFamily="34" charset="0"/>
              </a:rPr>
              <a:t>Theory Testing- </a:t>
            </a:r>
            <a:r>
              <a:rPr lang="en-US" altLang="en-US" sz="2000" dirty="0">
                <a:solidFill>
                  <a:schemeClr val="tx1"/>
                </a:solidFill>
                <a:ea typeface="Verdana" panose="020B0604030504040204" pitchFamily="34" charset="0"/>
              </a:rPr>
              <a:t>Secondary data allows for the controlled testing of research framework and theories in a manner that allows for replication and validation of results.  </a:t>
            </a:r>
          </a:p>
          <a:p>
            <a:endParaRPr lang="en-US" altLang="en-US" sz="2000" dirty="0">
              <a:solidFill>
                <a:schemeClr val="tx1"/>
              </a:solidFill>
              <a:ea typeface="Verdana" panose="020B0604030504040204" pitchFamily="34" charset="0"/>
            </a:endParaRPr>
          </a:p>
          <a:p>
            <a:r>
              <a:rPr lang="en-US" altLang="en-US" sz="2000" b="1" dirty="0">
                <a:solidFill>
                  <a:schemeClr val="tx2"/>
                </a:solidFill>
                <a:ea typeface="Verdana" panose="020B0604030504040204" pitchFamily="34" charset="0"/>
              </a:rPr>
              <a:t>Generalizability- </a:t>
            </a:r>
            <a:r>
              <a:rPr lang="en-US" altLang="en-US" sz="2000" dirty="0">
                <a:ea typeface="Verdana" panose="020B0604030504040204" pitchFamily="34" charset="0"/>
              </a:rPr>
              <a:t>Because the best secondary data takes advantage of sampling distributions it allows for results to    be generalized to a broader population than many qualitative studies.  It allows for the testing of small study results on a broader population. </a:t>
            </a:r>
          </a:p>
        </p:txBody>
      </p:sp>
    </p:spTree>
    <p:extLst>
      <p:ext uri="{BB962C8B-B14F-4D97-AF65-F5344CB8AC3E}">
        <p14:creationId xmlns:p14="http://schemas.microsoft.com/office/powerpoint/2010/main" val="44825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726C-8E7D-4D8C-B4F9-E9C1C8779E10}"/>
              </a:ext>
            </a:extLst>
          </p:cNvPr>
          <p:cNvSpPr>
            <a:spLocks noGrp="1"/>
          </p:cNvSpPr>
          <p:nvPr>
            <p:ph type="title"/>
          </p:nvPr>
        </p:nvSpPr>
        <p:spPr>
          <a:xfrm>
            <a:off x="838200" y="365125"/>
            <a:ext cx="6655420" cy="1030907"/>
          </a:xfrm>
        </p:spPr>
        <p:txBody>
          <a:bodyPr/>
          <a:lstStyle/>
          <a:p>
            <a:r>
              <a:rPr lang="en-US" dirty="0"/>
              <a:t>Potential Research Topics</a:t>
            </a:r>
          </a:p>
        </p:txBody>
      </p:sp>
      <p:sp>
        <p:nvSpPr>
          <p:cNvPr id="3" name="Text Placeholder 2">
            <a:extLst>
              <a:ext uri="{FF2B5EF4-FFF2-40B4-BE49-F238E27FC236}">
                <a16:creationId xmlns:a16="http://schemas.microsoft.com/office/drawing/2014/main" id="{EC845D11-CD06-44DE-AF7A-D60CB6E3E85A}"/>
              </a:ext>
            </a:extLst>
          </p:cNvPr>
          <p:cNvSpPr>
            <a:spLocks noGrp="1"/>
          </p:cNvSpPr>
          <p:nvPr>
            <p:ph type="body" sz="quarter" idx="10"/>
          </p:nvPr>
        </p:nvSpPr>
        <p:spPr>
          <a:xfrm>
            <a:off x="4002377" y="1924370"/>
            <a:ext cx="4619935" cy="3714750"/>
          </a:xfrm>
        </p:spPr>
        <p:txBody>
          <a:bodyPr/>
          <a:lstStyle/>
          <a:p>
            <a:pPr marL="285750" indent="-285750">
              <a:lnSpc>
                <a:spcPct val="150000"/>
              </a:lnSpc>
              <a:buFont typeface="Arial" panose="020B0604020202020204" pitchFamily="34" charset="0"/>
              <a:buChar char="•"/>
            </a:pPr>
            <a:r>
              <a:rPr lang="en-US" sz="2000" dirty="0"/>
              <a:t>Mental health and relationships</a:t>
            </a:r>
          </a:p>
          <a:p>
            <a:pPr marL="285750" indent="-285750">
              <a:lnSpc>
                <a:spcPct val="150000"/>
              </a:lnSpc>
              <a:buFont typeface="Arial" panose="020B0604020202020204" pitchFamily="34" charset="0"/>
              <a:buChar char="•"/>
            </a:pPr>
            <a:r>
              <a:rPr lang="en-US" sz="2000" dirty="0"/>
              <a:t>Physical decline in aging and depression</a:t>
            </a:r>
          </a:p>
          <a:p>
            <a:pPr marL="285750" indent="-285750">
              <a:lnSpc>
                <a:spcPct val="150000"/>
              </a:lnSpc>
              <a:buFont typeface="Arial" panose="020B0604020202020204" pitchFamily="34" charset="0"/>
              <a:buChar char="•"/>
            </a:pPr>
            <a:r>
              <a:rPr lang="en-US" sz="2000" dirty="0"/>
              <a:t>Education, income, and retirement</a:t>
            </a:r>
          </a:p>
          <a:p>
            <a:pPr marL="285750" indent="-285750">
              <a:lnSpc>
                <a:spcPct val="150000"/>
              </a:lnSpc>
              <a:buFont typeface="Arial" panose="020B0604020202020204" pitchFamily="34" charset="0"/>
              <a:buChar char="•"/>
            </a:pPr>
            <a:r>
              <a:rPr lang="en-US" sz="2000" dirty="0"/>
              <a:t>Caregiving and care-receiving</a:t>
            </a:r>
          </a:p>
          <a:p>
            <a:pPr marL="285750" indent="-285750">
              <a:lnSpc>
                <a:spcPct val="150000"/>
              </a:lnSpc>
              <a:buFont typeface="Arial" panose="020B0604020202020204" pitchFamily="34" charset="0"/>
              <a:buChar char="•"/>
            </a:pPr>
            <a:r>
              <a:rPr lang="en-US" sz="2000" dirty="0"/>
              <a:t>Neighborhoods and community support systems</a:t>
            </a:r>
          </a:p>
          <a:p>
            <a:endParaRPr lang="en-US" dirty="0"/>
          </a:p>
        </p:txBody>
      </p:sp>
      <p:pic>
        <p:nvPicPr>
          <p:cNvPr id="4" name="Graphic 3">
            <a:extLst>
              <a:ext uri="{FF2B5EF4-FFF2-40B4-BE49-F238E27FC236}">
                <a16:creationId xmlns:a16="http://schemas.microsoft.com/office/drawing/2014/main" id="{3BE8B7FB-2B2C-F1A8-24DD-BD5ADE5B71F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3020" y="2610503"/>
            <a:ext cx="2876670" cy="2876670"/>
          </a:xfrm>
          <a:prstGeom prst="rect">
            <a:avLst/>
          </a:prstGeom>
        </p:spPr>
      </p:pic>
      <p:pic>
        <p:nvPicPr>
          <p:cNvPr id="5" name="Graphic 4">
            <a:extLst>
              <a:ext uri="{FF2B5EF4-FFF2-40B4-BE49-F238E27FC236}">
                <a16:creationId xmlns:a16="http://schemas.microsoft.com/office/drawing/2014/main" id="{B68DECC2-2261-B9FA-A28E-0F3719CA782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85845" y="2610503"/>
            <a:ext cx="2639341" cy="2639341"/>
          </a:xfrm>
          <a:prstGeom prst="rect">
            <a:avLst/>
          </a:prstGeom>
        </p:spPr>
      </p:pic>
    </p:spTree>
    <p:extLst>
      <p:ext uri="{BB962C8B-B14F-4D97-AF65-F5344CB8AC3E}">
        <p14:creationId xmlns:p14="http://schemas.microsoft.com/office/powerpoint/2010/main" val="41877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6FC0-6092-4802-B9FC-7DD2C6D5EC5C}"/>
              </a:ext>
            </a:extLst>
          </p:cNvPr>
          <p:cNvSpPr>
            <a:spLocks noGrp="1"/>
          </p:cNvSpPr>
          <p:nvPr>
            <p:ph type="title"/>
          </p:nvPr>
        </p:nvSpPr>
        <p:spPr>
          <a:xfrm>
            <a:off x="669303" y="365125"/>
            <a:ext cx="5029243" cy="1804988"/>
          </a:xfrm>
        </p:spPr>
        <p:txBody>
          <a:bodyPr/>
          <a:lstStyle/>
          <a:p>
            <a:r>
              <a:rPr lang="en-US" sz="4000" dirty="0"/>
              <a:t>National Archive of Computerized </a:t>
            </a:r>
            <a:br>
              <a:rPr lang="en-US" sz="4000" dirty="0"/>
            </a:br>
            <a:r>
              <a:rPr lang="en-US" sz="4000" dirty="0">
                <a:solidFill>
                  <a:schemeClr val="tx2"/>
                </a:solidFill>
              </a:rPr>
              <a:t>Data on Aging</a:t>
            </a:r>
          </a:p>
        </p:txBody>
      </p:sp>
      <p:sp>
        <p:nvSpPr>
          <p:cNvPr id="3" name="Text Placeholder 2">
            <a:extLst>
              <a:ext uri="{FF2B5EF4-FFF2-40B4-BE49-F238E27FC236}">
                <a16:creationId xmlns:a16="http://schemas.microsoft.com/office/drawing/2014/main" id="{3D5A00EB-2C5F-473C-BAA1-97EC660CFA7F}"/>
              </a:ext>
            </a:extLst>
          </p:cNvPr>
          <p:cNvSpPr>
            <a:spLocks noGrp="1"/>
          </p:cNvSpPr>
          <p:nvPr>
            <p:ph type="body" sz="quarter" idx="10"/>
          </p:nvPr>
        </p:nvSpPr>
        <p:spPr>
          <a:xfrm>
            <a:off x="546411" y="2677211"/>
            <a:ext cx="5397190" cy="3600925"/>
          </a:xfrm>
        </p:spPr>
        <p:txBody>
          <a:bodyPr/>
          <a:lstStyle/>
          <a:p>
            <a:r>
              <a:rPr lang="en-US" sz="2400" dirty="0"/>
              <a:t>More than 40 years of experience</a:t>
            </a:r>
          </a:p>
          <a:p>
            <a:r>
              <a:rPr lang="en-US" sz="2400" dirty="0"/>
              <a:t>Funded by the National Institute on Aging (NIA)</a:t>
            </a:r>
          </a:p>
          <a:p>
            <a:r>
              <a:rPr lang="en-US" sz="2400" b="1" dirty="0"/>
              <a:t>Open to all at no cost</a:t>
            </a:r>
          </a:p>
          <a:p>
            <a:r>
              <a:rPr lang="en-US" sz="2400" dirty="0"/>
              <a:t>Mostly quantitative data</a:t>
            </a:r>
          </a:p>
          <a:p>
            <a:r>
              <a:rPr lang="en-US" sz="2400" dirty="0"/>
              <a:t>Part of </a:t>
            </a:r>
            <a:r>
              <a:rPr lang="en-US" sz="2400" b="1" dirty="0"/>
              <a:t>ICPSR</a:t>
            </a:r>
          </a:p>
          <a:p>
            <a:pPr marL="0" indent="0">
              <a:buNone/>
            </a:pPr>
            <a:endParaRPr lang="en-US" sz="2400" dirty="0"/>
          </a:p>
        </p:txBody>
      </p:sp>
      <p:pic>
        <p:nvPicPr>
          <p:cNvPr id="4" name="Picture 3" descr="NACDA has been around for more than 35 years and has over 13,000 datasets available for secondary analysis! ">
            <a:extLst>
              <a:ext uri="{FF2B5EF4-FFF2-40B4-BE49-F238E27FC236}">
                <a16:creationId xmlns:a16="http://schemas.microsoft.com/office/drawing/2014/main" id="{685AF176-C2E7-424E-88C5-1F6E7FC50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623" y="249622"/>
            <a:ext cx="5833578" cy="6177590"/>
          </a:xfrm>
          <a:prstGeom prst="rect">
            <a:avLst/>
          </a:prstGeom>
        </p:spPr>
      </p:pic>
    </p:spTree>
    <p:extLst>
      <p:ext uri="{BB962C8B-B14F-4D97-AF65-F5344CB8AC3E}">
        <p14:creationId xmlns:p14="http://schemas.microsoft.com/office/powerpoint/2010/main" val="3023462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3D5B-DF8B-E6BE-6B7F-E854B66C9D21}"/>
              </a:ext>
            </a:extLst>
          </p:cNvPr>
          <p:cNvSpPr>
            <a:spLocks noGrp="1"/>
          </p:cNvSpPr>
          <p:nvPr>
            <p:ph type="title"/>
          </p:nvPr>
        </p:nvSpPr>
        <p:spPr>
          <a:xfrm>
            <a:off x="577970" y="136526"/>
            <a:ext cx="9926479" cy="1335436"/>
          </a:xfrm>
        </p:spPr>
        <p:txBody>
          <a:bodyPr/>
          <a:lstStyle/>
          <a:p>
            <a:r>
              <a:rPr lang="en-US" dirty="0"/>
              <a:t>ICPSR is a Social Science Data Archive</a:t>
            </a:r>
          </a:p>
        </p:txBody>
      </p:sp>
      <p:sp>
        <p:nvSpPr>
          <p:cNvPr id="3" name="Content Placeholder 2">
            <a:extLst>
              <a:ext uri="{FF2B5EF4-FFF2-40B4-BE49-F238E27FC236}">
                <a16:creationId xmlns:a16="http://schemas.microsoft.com/office/drawing/2014/main" id="{662CA6E6-52B8-834E-09A6-C9430957D8E4}"/>
              </a:ext>
            </a:extLst>
          </p:cNvPr>
          <p:cNvSpPr>
            <a:spLocks noGrp="1"/>
          </p:cNvSpPr>
          <p:nvPr>
            <p:ph idx="1"/>
          </p:nvPr>
        </p:nvSpPr>
        <p:spPr>
          <a:xfrm>
            <a:off x="577970" y="1962614"/>
            <a:ext cx="11317856" cy="4204009"/>
          </a:xfrm>
        </p:spPr>
        <p:txBody>
          <a:bodyPr/>
          <a:lstStyle/>
          <a:p>
            <a:r>
              <a:rPr lang="en-US" sz="2000" dirty="0"/>
              <a:t>The Inter-university Consortium for Political and Social Research </a:t>
            </a:r>
          </a:p>
          <a:p>
            <a:r>
              <a:rPr lang="en-US" sz="2000" dirty="0"/>
              <a:t>Comprised of several different units and projects</a:t>
            </a:r>
          </a:p>
          <a:p>
            <a:r>
              <a:rPr lang="en-US" sz="2000" dirty="0"/>
              <a:t>Funded by a variety of sources </a:t>
            </a:r>
          </a:p>
          <a:p>
            <a:r>
              <a:rPr lang="en-US" sz="2000" dirty="0"/>
              <a:t>Mostly public-use data, some restricted data </a:t>
            </a:r>
          </a:p>
          <a:p>
            <a:r>
              <a:rPr lang="en-US" sz="2000" dirty="0"/>
              <a:t>Data are available for download from study pages at no cost to data users</a:t>
            </a:r>
          </a:p>
          <a:p>
            <a:r>
              <a:rPr lang="en-US" sz="2000" dirty="0"/>
              <a:t>Data are cleaned, organized, managed, converted to multiple formats, and preserved for long term use</a:t>
            </a:r>
          </a:p>
          <a:p>
            <a:r>
              <a:rPr lang="en-US" sz="2000" dirty="0"/>
              <a:t>Adheres to </a:t>
            </a:r>
            <a:r>
              <a:rPr lang="en-US" sz="2000" dirty="0">
                <a:hlinkClick r:id="rId2"/>
              </a:rPr>
              <a:t>FAIR</a:t>
            </a:r>
            <a:r>
              <a:rPr lang="en-US" sz="2000" dirty="0"/>
              <a:t> principles (findable, accessible, interoperable, reusable)</a:t>
            </a:r>
          </a:p>
          <a:p>
            <a:r>
              <a:rPr lang="en-US" sz="2000" dirty="0"/>
              <a:t>Part of the Institute for Social Research, at the University of Michigan</a:t>
            </a:r>
          </a:p>
          <a:p>
            <a:endParaRPr lang="en-US" sz="2400" dirty="0"/>
          </a:p>
          <a:p>
            <a:pPr marL="0" indent="0">
              <a:buNone/>
            </a:pPr>
            <a:r>
              <a:rPr lang="en-US" sz="2000" b="1" dirty="0">
                <a:solidFill>
                  <a:schemeClr val="tx2"/>
                </a:solidFill>
              </a:rPr>
              <a:t>https://www.icpsr.umich.edu/</a:t>
            </a:r>
          </a:p>
        </p:txBody>
      </p:sp>
      <p:sp>
        <p:nvSpPr>
          <p:cNvPr id="5" name="Slide Number Placeholder 4">
            <a:extLst>
              <a:ext uri="{FF2B5EF4-FFF2-40B4-BE49-F238E27FC236}">
                <a16:creationId xmlns:a16="http://schemas.microsoft.com/office/drawing/2014/main" id="{CC897621-AD14-48A9-180E-7B73156D51D4}"/>
              </a:ext>
            </a:extLst>
          </p:cNvPr>
          <p:cNvSpPr>
            <a:spLocks noGrp="1"/>
          </p:cNvSpPr>
          <p:nvPr>
            <p:ph type="sldNum" sz="quarter" idx="12"/>
          </p:nvPr>
        </p:nvSpPr>
        <p:spPr>
          <a:xfrm>
            <a:off x="11368726" y="6356350"/>
            <a:ext cx="527100" cy="365125"/>
          </a:xfrm>
          <a:prstGeom prst="rect">
            <a:avLst/>
          </a:prstGeom>
        </p:spPr>
        <p:txBody>
          <a:bodyPr vert="horz" lIns="91440" tIns="45720" rIns="91440" bIns="45720" rtlCol="0" anchor="ctr"/>
          <a:lstStyle>
            <a:defPPr>
              <a:defRPr lang="en-US"/>
            </a:defPPr>
            <a:lvl1pPr marL="0" algn="r" defTabSz="914400" rtl="0" eaLnBrk="1" latinLnBrk="0" hangingPunct="1">
              <a:defRPr sz="1000" b="0" i="0" kern="1200">
                <a:solidFill>
                  <a:schemeClr val="tx1">
                    <a:lumMod val="50000"/>
                    <a:lumOff val="50000"/>
                  </a:schemeClr>
                </a:solidFill>
                <a:latin typeface="Atkinson Hyperlegible"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D69A72-0C75-404E-9981-3243A87714C7}" type="slidenum">
              <a:rPr lang="en-US" smtClean="0"/>
              <a:pPr/>
              <a:t>8</a:t>
            </a:fld>
            <a:endParaRPr lang="en-US" dirty="0"/>
          </a:p>
        </p:txBody>
      </p:sp>
      <p:pic>
        <p:nvPicPr>
          <p:cNvPr id="6" name="Graphic 5">
            <a:extLst>
              <a:ext uri="{FF2B5EF4-FFF2-40B4-BE49-F238E27FC236}">
                <a16:creationId xmlns:a16="http://schemas.microsoft.com/office/drawing/2014/main" id="{6A82E143-705E-0EC3-4F94-37EF4D7BDB7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4371" y="368067"/>
            <a:ext cx="1449659" cy="1449659"/>
          </a:xfrm>
          <a:prstGeom prst="rect">
            <a:avLst/>
          </a:prstGeom>
        </p:spPr>
      </p:pic>
    </p:spTree>
    <p:extLst>
      <p:ext uri="{BB962C8B-B14F-4D97-AF65-F5344CB8AC3E}">
        <p14:creationId xmlns:p14="http://schemas.microsoft.com/office/powerpoint/2010/main" val="4272347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8786-2A7F-49C3-20AF-71D18A1136BD}"/>
              </a:ext>
            </a:extLst>
          </p:cNvPr>
          <p:cNvSpPr>
            <a:spLocks noGrp="1"/>
          </p:cNvSpPr>
          <p:nvPr>
            <p:ph type="title"/>
          </p:nvPr>
        </p:nvSpPr>
        <p:spPr>
          <a:xfrm>
            <a:off x="577970" y="136525"/>
            <a:ext cx="9513884" cy="1433393"/>
          </a:xfrm>
        </p:spPr>
        <p:txBody>
          <a:bodyPr/>
          <a:lstStyle/>
          <a:p>
            <a:r>
              <a:rPr lang="en-US" dirty="0"/>
              <a:t>Do You Have Access to NACDA and ICPSR Resources?</a:t>
            </a:r>
          </a:p>
        </p:txBody>
      </p:sp>
      <p:sp>
        <p:nvSpPr>
          <p:cNvPr id="3" name="Content Placeholder 2">
            <a:extLst>
              <a:ext uri="{FF2B5EF4-FFF2-40B4-BE49-F238E27FC236}">
                <a16:creationId xmlns:a16="http://schemas.microsoft.com/office/drawing/2014/main" id="{5EE19051-8926-A863-0B65-6824B65A95C8}"/>
              </a:ext>
            </a:extLst>
          </p:cNvPr>
          <p:cNvSpPr>
            <a:spLocks noGrp="1"/>
          </p:cNvSpPr>
          <p:nvPr>
            <p:ph idx="1"/>
          </p:nvPr>
        </p:nvSpPr>
        <p:spPr>
          <a:xfrm>
            <a:off x="1001027" y="1848052"/>
            <a:ext cx="10549289" cy="4581624"/>
          </a:xfrm>
        </p:spPr>
        <p:txBody>
          <a:bodyPr/>
          <a:lstStyle/>
          <a:p>
            <a:pPr marL="0" indent="0">
              <a:buNone/>
            </a:pPr>
            <a:r>
              <a:rPr lang="en-US" sz="3600" b="1" dirty="0"/>
              <a:t>Yes!</a:t>
            </a:r>
          </a:p>
          <a:p>
            <a:pPr marL="0" indent="0">
              <a:buNone/>
            </a:pPr>
            <a:r>
              <a:rPr lang="en-US" dirty="0"/>
              <a:t>NACDA is part of ICPSR, which is a larger archive with data covering research topics in addition to data on aging – health and medical care, demography, criminal justice, art, and more.</a:t>
            </a:r>
          </a:p>
          <a:p>
            <a:pPr marL="0" indent="0">
              <a:buNone/>
            </a:pPr>
            <a:endParaRPr lang="en-US" dirty="0"/>
          </a:p>
          <a:p>
            <a:r>
              <a:rPr lang="en-US" dirty="0"/>
              <a:t>ICPSR Member access, &lt; more than 800 members (most people have affiliate access)</a:t>
            </a:r>
          </a:p>
          <a:p>
            <a:r>
              <a:rPr lang="en-US" dirty="0"/>
              <a:t>Federally-funded archives (like NACDA) are open to the public</a:t>
            </a:r>
          </a:p>
          <a:p>
            <a:r>
              <a:rPr lang="en-US" dirty="0"/>
              <a:t>Self-published data resources – also open</a:t>
            </a:r>
          </a:p>
          <a:p>
            <a:endParaRPr lang="en-US" dirty="0"/>
          </a:p>
          <a:p>
            <a:endParaRPr lang="en-US" dirty="0"/>
          </a:p>
        </p:txBody>
      </p:sp>
      <p:sp>
        <p:nvSpPr>
          <p:cNvPr id="5" name="Slide Number Placeholder 4">
            <a:extLst>
              <a:ext uri="{FF2B5EF4-FFF2-40B4-BE49-F238E27FC236}">
                <a16:creationId xmlns:a16="http://schemas.microsoft.com/office/drawing/2014/main" id="{E803C4CF-E519-494D-A702-A20E8B058C2F}"/>
              </a:ext>
            </a:extLst>
          </p:cNvPr>
          <p:cNvSpPr>
            <a:spLocks noGrp="1"/>
          </p:cNvSpPr>
          <p:nvPr>
            <p:ph type="sldNum" sz="quarter" idx="12"/>
          </p:nvPr>
        </p:nvSpPr>
        <p:spPr>
          <a:xfrm>
            <a:off x="11368726" y="6356350"/>
            <a:ext cx="527100" cy="365125"/>
          </a:xfrm>
          <a:prstGeom prst="rect">
            <a:avLst/>
          </a:prstGeom>
        </p:spPr>
        <p:txBody>
          <a:bodyPr vert="horz" lIns="91440" tIns="45720" rIns="91440" bIns="45720" rtlCol="0" anchor="ctr"/>
          <a:lstStyle>
            <a:defPPr>
              <a:defRPr lang="en-US"/>
            </a:defPPr>
            <a:lvl1pPr marL="0" algn="r" defTabSz="914400" rtl="0" eaLnBrk="1" latinLnBrk="0" hangingPunct="1">
              <a:defRPr sz="1000" b="0" i="0" kern="1200">
                <a:solidFill>
                  <a:schemeClr val="tx1">
                    <a:lumMod val="50000"/>
                    <a:lumOff val="50000"/>
                  </a:schemeClr>
                </a:solidFill>
                <a:latin typeface="Atkinson Hyperlegible"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D69A72-0C75-404E-9981-3243A87714C7}" type="slidenum">
              <a:rPr lang="en-US" smtClean="0"/>
              <a:pPr/>
              <a:t>9</a:t>
            </a:fld>
            <a:endParaRPr lang="en-US" dirty="0"/>
          </a:p>
        </p:txBody>
      </p:sp>
      <p:pic>
        <p:nvPicPr>
          <p:cNvPr id="4" name="Graphic 3">
            <a:extLst>
              <a:ext uri="{FF2B5EF4-FFF2-40B4-BE49-F238E27FC236}">
                <a16:creationId xmlns:a16="http://schemas.microsoft.com/office/drawing/2014/main" id="{972B7D8E-0FA3-4FD5-2ACE-AE34681D6A6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15337" y="136525"/>
            <a:ext cx="1616939" cy="1616939"/>
          </a:xfrm>
          <a:prstGeom prst="rect">
            <a:avLst/>
          </a:prstGeom>
        </p:spPr>
      </p:pic>
    </p:spTree>
    <p:extLst>
      <p:ext uri="{BB962C8B-B14F-4D97-AF65-F5344CB8AC3E}">
        <p14:creationId xmlns:p14="http://schemas.microsoft.com/office/powerpoint/2010/main" val="225083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88F1-55ED-15C8-CA80-1A68A6BC4C58}"/>
              </a:ext>
            </a:extLst>
          </p:cNvPr>
          <p:cNvSpPr>
            <a:spLocks noGrp="1"/>
          </p:cNvSpPr>
          <p:nvPr>
            <p:ph type="title"/>
          </p:nvPr>
        </p:nvSpPr>
        <p:spPr/>
        <p:txBody>
          <a:bodyPr/>
          <a:lstStyle/>
          <a:p>
            <a:r>
              <a:rPr lang="en-US" sz="4000" dirty="0"/>
              <a:t>Data Resources Available from Anywhere, Anytime</a:t>
            </a:r>
          </a:p>
        </p:txBody>
      </p:sp>
      <p:sp>
        <p:nvSpPr>
          <p:cNvPr id="6" name="TextBox 5">
            <a:extLst>
              <a:ext uri="{FF2B5EF4-FFF2-40B4-BE49-F238E27FC236}">
                <a16:creationId xmlns:a16="http://schemas.microsoft.com/office/drawing/2014/main" id="{0C94E654-6414-EA78-FE52-3F266C370263}"/>
              </a:ext>
            </a:extLst>
          </p:cNvPr>
          <p:cNvSpPr txBox="1"/>
          <p:nvPr/>
        </p:nvSpPr>
        <p:spPr>
          <a:xfrm>
            <a:off x="924026" y="3619100"/>
            <a:ext cx="4625462" cy="1323439"/>
          </a:xfrm>
          <a:prstGeom prst="rect">
            <a:avLst/>
          </a:prstGeom>
          <a:noFill/>
        </p:spPr>
        <p:txBody>
          <a:bodyPr wrap="square" rtlCol="0">
            <a:spAutoFit/>
          </a:bodyPr>
          <a:lstStyle/>
          <a:p>
            <a:r>
              <a:rPr lang="en-US" sz="2000" dirty="0"/>
              <a:t>This is an actual map from our recent Google Analytics data, showing we have individuals using our site to find data resources from all over the world. </a:t>
            </a:r>
          </a:p>
        </p:txBody>
      </p:sp>
      <p:pic>
        <p:nvPicPr>
          <p:cNvPr id="5" name="Picture 4" descr="NACDA has researchers accessing our data resources all over the world, including North America, Russia, Asia, India, and Australia. ">
            <a:extLst>
              <a:ext uri="{FF2B5EF4-FFF2-40B4-BE49-F238E27FC236}">
                <a16:creationId xmlns:a16="http://schemas.microsoft.com/office/drawing/2014/main" id="{36D37A67-CF83-1BA5-85A9-E83F22D82F65}"/>
              </a:ext>
            </a:extLst>
          </p:cNvPr>
          <p:cNvPicPr>
            <a:picLocks noChangeAspect="1"/>
          </p:cNvPicPr>
          <p:nvPr/>
        </p:nvPicPr>
        <p:blipFill>
          <a:blip r:embed="rId2"/>
          <a:stretch>
            <a:fillRect/>
          </a:stretch>
        </p:blipFill>
        <p:spPr>
          <a:xfrm>
            <a:off x="5934498" y="2195341"/>
            <a:ext cx="6114481" cy="3830074"/>
          </a:xfrm>
          <a:prstGeom prst="rect">
            <a:avLst/>
          </a:prstGeom>
        </p:spPr>
      </p:pic>
    </p:spTree>
    <p:extLst>
      <p:ext uri="{BB962C8B-B14F-4D97-AF65-F5344CB8AC3E}">
        <p14:creationId xmlns:p14="http://schemas.microsoft.com/office/powerpoint/2010/main" val="1246148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2E73-3E5C-4D53-9BC5-8BCD16C84EFE}"/>
              </a:ext>
            </a:extLst>
          </p:cNvPr>
          <p:cNvSpPr>
            <a:spLocks noGrp="1"/>
          </p:cNvSpPr>
          <p:nvPr>
            <p:ph type="title"/>
          </p:nvPr>
        </p:nvSpPr>
        <p:spPr>
          <a:xfrm>
            <a:off x="498424" y="160408"/>
            <a:ext cx="2914378" cy="1644731"/>
          </a:xfrm>
        </p:spPr>
        <p:txBody>
          <a:bodyPr/>
          <a:lstStyle/>
          <a:p>
            <a:r>
              <a:rPr lang="en-US" dirty="0"/>
              <a:t>Search for Data Resources </a:t>
            </a:r>
          </a:p>
        </p:txBody>
      </p:sp>
      <p:sp>
        <p:nvSpPr>
          <p:cNvPr id="3" name="Text Placeholder 2">
            <a:extLst>
              <a:ext uri="{FF2B5EF4-FFF2-40B4-BE49-F238E27FC236}">
                <a16:creationId xmlns:a16="http://schemas.microsoft.com/office/drawing/2014/main" id="{97DAF2F5-ED0A-446A-821A-CB537639A512}"/>
              </a:ext>
            </a:extLst>
          </p:cNvPr>
          <p:cNvSpPr>
            <a:spLocks noGrp="1"/>
          </p:cNvSpPr>
          <p:nvPr>
            <p:ph type="body" sz="quarter" idx="10"/>
          </p:nvPr>
        </p:nvSpPr>
        <p:spPr>
          <a:xfrm>
            <a:off x="670277" y="2337115"/>
            <a:ext cx="2570672" cy="3714750"/>
          </a:xfrm>
        </p:spPr>
        <p:txBody>
          <a:bodyPr>
            <a:normAutofit/>
          </a:bodyPr>
          <a:lstStyle/>
          <a:p>
            <a:pPr marL="0" indent="0">
              <a:buNone/>
            </a:pPr>
            <a:r>
              <a:rPr lang="en-US" sz="2000" b="1" dirty="0">
                <a:solidFill>
                  <a:schemeClr val="tx2"/>
                </a:solidFill>
              </a:rPr>
              <a:t>Search by:</a:t>
            </a:r>
          </a:p>
          <a:p>
            <a:pPr marL="800100" lvl="1" indent="-342900">
              <a:buFont typeface="Arial" panose="020B0604020202020204" pitchFamily="34" charset="0"/>
              <a:buChar char="•"/>
            </a:pPr>
            <a:r>
              <a:rPr lang="en-US" sz="2000" dirty="0"/>
              <a:t>Keyword</a:t>
            </a:r>
          </a:p>
          <a:p>
            <a:pPr marL="800100" lvl="1" indent="-342900">
              <a:buFont typeface="Arial" panose="020B0604020202020204" pitchFamily="34" charset="0"/>
              <a:buChar char="•"/>
            </a:pPr>
            <a:r>
              <a:rPr lang="en-US" sz="2000" dirty="0"/>
              <a:t>Phrase </a:t>
            </a:r>
          </a:p>
          <a:p>
            <a:pPr marL="800100" lvl="1" indent="-342900">
              <a:buFont typeface="Arial" panose="020B0604020202020204" pitchFamily="34" charset="0"/>
              <a:buChar char="•"/>
            </a:pPr>
            <a:r>
              <a:rPr lang="en-US" sz="2000" dirty="0"/>
              <a:t>PI name</a:t>
            </a:r>
          </a:p>
          <a:p>
            <a:pPr marL="800100" lvl="1" indent="-342900">
              <a:buFont typeface="Arial" panose="020B0604020202020204" pitchFamily="34" charset="0"/>
              <a:buChar char="•"/>
            </a:pPr>
            <a:r>
              <a:rPr lang="en-US" sz="2000" dirty="0"/>
              <a:t>Related Publication </a:t>
            </a:r>
          </a:p>
          <a:p>
            <a:pPr marL="800100" lvl="1" indent="-342900">
              <a:buFont typeface="Arial" panose="020B0604020202020204" pitchFamily="34" charset="0"/>
              <a:buChar char="•"/>
            </a:pPr>
            <a:r>
              <a:rPr lang="en-US" sz="2000" dirty="0"/>
              <a:t>Acronym </a:t>
            </a:r>
          </a:p>
          <a:p>
            <a:pPr marL="800100" lvl="1" indent="-342900">
              <a:buFont typeface="Arial" panose="020B0604020202020204" pitchFamily="34" charset="0"/>
              <a:buChar char="•"/>
            </a:pPr>
            <a:r>
              <a:rPr lang="en-US" sz="2000" dirty="0"/>
              <a:t>Study title </a:t>
            </a:r>
          </a:p>
          <a:p>
            <a:pPr marL="800100" lvl="1" indent="-342900">
              <a:buFont typeface="Arial" panose="020B0604020202020204" pitchFamily="34" charset="0"/>
              <a:buChar char="•"/>
            </a:pPr>
            <a:r>
              <a:rPr lang="en-US" sz="2000" dirty="0"/>
              <a:t>Variable </a:t>
            </a:r>
          </a:p>
          <a:p>
            <a:pPr marL="800100" lvl="1" indent="-342900">
              <a:buFont typeface="Arial" panose="020B0604020202020204" pitchFamily="34" charset="0"/>
              <a:buChar char="•"/>
            </a:pPr>
            <a:r>
              <a:rPr lang="en-US" sz="2000" dirty="0"/>
              <a:t>And more!</a:t>
            </a:r>
          </a:p>
        </p:txBody>
      </p:sp>
      <p:pic>
        <p:nvPicPr>
          <p:cNvPr id="5" name="Picture 4">
            <a:extLst>
              <a:ext uri="{FF2B5EF4-FFF2-40B4-BE49-F238E27FC236}">
                <a16:creationId xmlns:a16="http://schemas.microsoft.com/office/drawing/2014/main" id="{BA350E82-778C-ACD4-B677-7F86C963E28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140711" y="0"/>
            <a:ext cx="9051289" cy="6858000"/>
          </a:xfrm>
          <a:prstGeom prst="rect">
            <a:avLst/>
          </a:prstGeom>
        </p:spPr>
      </p:pic>
    </p:spTree>
    <p:extLst>
      <p:ext uri="{BB962C8B-B14F-4D97-AF65-F5344CB8AC3E}">
        <p14:creationId xmlns:p14="http://schemas.microsoft.com/office/powerpoint/2010/main" val="3378067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9AB52-EB12-454A-9B38-2BF812BD5E55}"/>
              </a:ext>
            </a:extLst>
          </p:cNvPr>
          <p:cNvSpPr>
            <a:spLocks noGrp="1"/>
          </p:cNvSpPr>
          <p:nvPr>
            <p:ph type="title"/>
          </p:nvPr>
        </p:nvSpPr>
        <p:spPr>
          <a:xfrm>
            <a:off x="761197" y="307374"/>
            <a:ext cx="8742529" cy="688414"/>
          </a:xfrm>
        </p:spPr>
        <p:txBody>
          <a:bodyPr/>
          <a:lstStyle/>
          <a:p>
            <a:r>
              <a:rPr lang="en-US" dirty="0"/>
              <a:t>Search Results – Default by Study </a:t>
            </a:r>
          </a:p>
        </p:txBody>
      </p:sp>
      <p:pic>
        <p:nvPicPr>
          <p:cNvPr id="7" name="Picture 6" descr="A search for &quot;caregiving&quot; from the nacda site produces more than 200 study results and more than 2000 variable results, also over 500 related publications. ">
            <a:extLst>
              <a:ext uri="{FF2B5EF4-FFF2-40B4-BE49-F238E27FC236}">
                <a16:creationId xmlns:a16="http://schemas.microsoft.com/office/drawing/2014/main" id="{7AD9D511-D8D0-93BB-5437-77BECFCA36C5}"/>
              </a:ext>
            </a:extLst>
          </p:cNvPr>
          <p:cNvPicPr>
            <a:picLocks noChangeAspect="1"/>
          </p:cNvPicPr>
          <p:nvPr/>
        </p:nvPicPr>
        <p:blipFill>
          <a:blip r:embed="rId2"/>
          <a:stretch>
            <a:fillRect/>
          </a:stretch>
        </p:blipFill>
        <p:spPr>
          <a:xfrm>
            <a:off x="567891" y="1064115"/>
            <a:ext cx="11425187" cy="5793885"/>
          </a:xfrm>
          <a:prstGeom prst="rect">
            <a:avLst/>
          </a:prstGeom>
        </p:spPr>
      </p:pic>
    </p:spTree>
    <p:extLst>
      <p:ext uri="{BB962C8B-B14F-4D97-AF65-F5344CB8AC3E}">
        <p14:creationId xmlns:p14="http://schemas.microsoft.com/office/powerpoint/2010/main" val="2004427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5929-0270-455B-BA1E-362DD6DAE032}"/>
              </a:ext>
            </a:extLst>
          </p:cNvPr>
          <p:cNvSpPr>
            <a:spLocks noGrp="1"/>
          </p:cNvSpPr>
          <p:nvPr>
            <p:ph type="title"/>
          </p:nvPr>
        </p:nvSpPr>
        <p:spPr>
          <a:xfrm>
            <a:off x="838200" y="365126"/>
            <a:ext cx="10776857" cy="813226"/>
          </a:xfrm>
        </p:spPr>
        <p:txBody>
          <a:bodyPr/>
          <a:lstStyle/>
          <a:p>
            <a:r>
              <a:rPr lang="en-US" dirty="0"/>
              <a:t>Metadata – What Makes Search Possible</a:t>
            </a:r>
          </a:p>
        </p:txBody>
      </p:sp>
      <p:sp>
        <p:nvSpPr>
          <p:cNvPr id="3" name="Text Placeholder 2">
            <a:extLst>
              <a:ext uri="{FF2B5EF4-FFF2-40B4-BE49-F238E27FC236}">
                <a16:creationId xmlns:a16="http://schemas.microsoft.com/office/drawing/2014/main" id="{ADD1CC01-D7CB-459D-ADCC-E050F5461C68}"/>
              </a:ext>
            </a:extLst>
          </p:cNvPr>
          <p:cNvSpPr>
            <a:spLocks noGrp="1"/>
          </p:cNvSpPr>
          <p:nvPr>
            <p:ph type="body" sz="quarter" idx="10"/>
          </p:nvPr>
        </p:nvSpPr>
        <p:spPr>
          <a:xfrm>
            <a:off x="1473053" y="2459102"/>
            <a:ext cx="9507150" cy="3533256"/>
          </a:xfrm>
        </p:spPr>
        <p:txBody>
          <a:bodyPr numCol="2">
            <a:normAutofit lnSpcReduction="10000"/>
          </a:bodyPr>
          <a:lstStyle/>
          <a:p>
            <a:pPr marL="0" indent="0">
              <a:buNone/>
            </a:pPr>
            <a:r>
              <a:rPr lang="en-US" sz="2200" b="1" u="sng" dirty="0">
                <a:solidFill>
                  <a:schemeClr val="tx2"/>
                </a:solidFill>
              </a:rPr>
              <a:t>Collection level metadata </a:t>
            </a:r>
          </a:p>
          <a:p>
            <a:pPr lvl="1"/>
            <a:r>
              <a:rPr lang="en-US" sz="2200" dirty="0"/>
              <a:t>Study title</a:t>
            </a:r>
          </a:p>
          <a:p>
            <a:pPr lvl="1"/>
            <a:r>
              <a:rPr lang="en-US" sz="2200" dirty="0"/>
              <a:t>PI </a:t>
            </a:r>
          </a:p>
          <a:p>
            <a:pPr lvl="1"/>
            <a:r>
              <a:rPr lang="en-US" sz="2200" dirty="0"/>
              <a:t>Description/Abstract</a:t>
            </a:r>
          </a:p>
          <a:p>
            <a:pPr lvl="1"/>
            <a:r>
              <a:rPr lang="en-US" sz="2200" dirty="0"/>
              <a:t>Subject terms</a:t>
            </a:r>
          </a:p>
          <a:p>
            <a:pPr lvl="1"/>
            <a:r>
              <a:rPr lang="en-US" sz="2200" dirty="0"/>
              <a:t>Collection dates</a:t>
            </a:r>
          </a:p>
          <a:p>
            <a:pPr lvl="1"/>
            <a:r>
              <a:rPr lang="en-US" sz="2200" dirty="0"/>
              <a:t>Sampling </a:t>
            </a:r>
          </a:p>
          <a:p>
            <a:pPr lvl="1"/>
            <a:r>
              <a:rPr lang="en-US" sz="2200" dirty="0"/>
              <a:t>Universe </a:t>
            </a:r>
          </a:p>
          <a:p>
            <a:pPr lvl="1"/>
            <a:r>
              <a:rPr lang="en-US" sz="2200" dirty="0"/>
              <a:t>Data type</a:t>
            </a:r>
          </a:p>
          <a:p>
            <a:pPr lvl="1"/>
            <a:endParaRPr lang="en-US" sz="2200" dirty="0"/>
          </a:p>
          <a:p>
            <a:pPr marL="0" indent="0">
              <a:buNone/>
            </a:pPr>
            <a:r>
              <a:rPr lang="en-US" sz="2200" b="1" u="sng" dirty="0">
                <a:solidFill>
                  <a:schemeClr val="tx2"/>
                </a:solidFill>
              </a:rPr>
              <a:t>Variable level metadata</a:t>
            </a:r>
          </a:p>
          <a:p>
            <a:pPr lvl="1"/>
            <a:r>
              <a:rPr lang="en-US" sz="2200" dirty="0"/>
              <a:t>Variable name</a:t>
            </a:r>
          </a:p>
          <a:p>
            <a:pPr lvl="1"/>
            <a:r>
              <a:rPr lang="en-US" sz="2200" dirty="0"/>
              <a:t>Variable label</a:t>
            </a:r>
          </a:p>
          <a:p>
            <a:pPr lvl="1"/>
            <a:r>
              <a:rPr lang="en-US" sz="2200" dirty="0"/>
              <a:t>Value labels</a:t>
            </a:r>
          </a:p>
          <a:p>
            <a:pPr lvl="1"/>
            <a:r>
              <a:rPr lang="en-US" sz="2200" dirty="0"/>
              <a:t>Missing designations</a:t>
            </a:r>
          </a:p>
          <a:p>
            <a:pPr lvl="1"/>
            <a:r>
              <a:rPr lang="en-US" sz="2200" dirty="0"/>
              <a:t>Question text</a:t>
            </a:r>
          </a:p>
          <a:p>
            <a:pPr lvl="1"/>
            <a:r>
              <a:rPr lang="en-US" sz="2200" dirty="0"/>
              <a:t>Variable concepts</a:t>
            </a:r>
          </a:p>
          <a:p>
            <a:pPr lvl="1"/>
            <a:endParaRPr lang="en-US" dirty="0"/>
          </a:p>
          <a:p>
            <a:pPr lvl="1"/>
            <a:endParaRPr lang="en-US" dirty="0"/>
          </a:p>
        </p:txBody>
      </p:sp>
      <p:sp>
        <p:nvSpPr>
          <p:cNvPr id="4" name="TextBox 3">
            <a:extLst>
              <a:ext uri="{FF2B5EF4-FFF2-40B4-BE49-F238E27FC236}">
                <a16:creationId xmlns:a16="http://schemas.microsoft.com/office/drawing/2014/main" id="{67214E2B-F21D-4FA3-E124-BA8A1D56092E}"/>
              </a:ext>
            </a:extLst>
          </p:cNvPr>
          <p:cNvSpPr txBox="1"/>
          <p:nvPr/>
        </p:nvSpPr>
        <p:spPr>
          <a:xfrm>
            <a:off x="3066586" y="1449395"/>
            <a:ext cx="5876693" cy="738664"/>
          </a:xfrm>
          <a:prstGeom prst="rect">
            <a:avLst/>
          </a:prstGeom>
          <a:noFill/>
        </p:spPr>
        <p:txBody>
          <a:bodyPr wrap="square" rtlCol="0">
            <a:spAutoFit/>
          </a:bodyPr>
          <a:lstStyle/>
          <a:p>
            <a:pPr marL="0" indent="0">
              <a:buNone/>
            </a:pPr>
            <a:r>
              <a:rPr lang="en-US" sz="2400" b="1" dirty="0">
                <a:solidFill>
                  <a:schemeClr val="tx2"/>
                </a:solidFill>
              </a:rPr>
              <a:t>Metadata is the key to data. </a:t>
            </a:r>
            <a:r>
              <a:rPr lang="en-US" sz="2400" dirty="0"/>
              <a:t>Some examples:</a:t>
            </a:r>
          </a:p>
          <a:p>
            <a:endParaRPr lang="en-US" dirty="0"/>
          </a:p>
        </p:txBody>
      </p:sp>
    </p:spTree>
    <p:extLst>
      <p:ext uri="{BB962C8B-B14F-4D97-AF65-F5344CB8AC3E}">
        <p14:creationId xmlns:p14="http://schemas.microsoft.com/office/powerpoint/2010/main" val="1566149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9095-6D41-443D-90B8-D60F3C4B41E7}"/>
              </a:ext>
            </a:extLst>
          </p:cNvPr>
          <p:cNvSpPr>
            <a:spLocks noGrp="1"/>
          </p:cNvSpPr>
          <p:nvPr>
            <p:ph type="title"/>
          </p:nvPr>
        </p:nvSpPr>
        <p:spPr>
          <a:xfrm>
            <a:off x="838200" y="245328"/>
            <a:ext cx="9264805" cy="802888"/>
          </a:xfrm>
        </p:spPr>
        <p:txBody>
          <a:bodyPr/>
          <a:lstStyle/>
          <a:p>
            <a:r>
              <a:rPr lang="en-US" dirty="0"/>
              <a:t>Collection Level Metadata (Study Pages)</a:t>
            </a:r>
          </a:p>
        </p:txBody>
      </p:sp>
      <p:pic>
        <p:nvPicPr>
          <p:cNvPr id="5" name="Picture 4" descr="An example of a study page - The Midlife in the United States (MIDUS); study pages are collection level metadata.">
            <a:extLst>
              <a:ext uri="{FF2B5EF4-FFF2-40B4-BE49-F238E27FC236}">
                <a16:creationId xmlns:a16="http://schemas.microsoft.com/office/drawing/2014/main" id="{28C62EA2-4F60-41BA-A9F2-96C577C39EF5}"/>
              </a:ext>
            </a:extLst>
          </p:cNvPr>
          <p:cNvPicPr>
            <a:picLocks noChangeAspect="1"/>
          </p:cNvPicPr>
          <p:nvPr/>
        </p:nvPicPr>
        <p:blipFill rotWithShape="1">
          <a:blip r:embed="rId2"/>
          <a:srcRect r="1388"/>
          <a:stretch/>
        </p:blipFill>
        <p:spPr>
          <a:xfrm>
            <a:off x="581722" y="1193180"/>
            <a:ext cx="10891168" cy="5638264"/>
          </a:xfrm>
          <a:prstGeom prst="rect">
            <a:avLst/>
          </a:prstGeom>
        </p:spPr>
      </p:pic>
    </p:spTree>
    <p:extLst>
      <p:ext uri="{BB962C8B-B14F-4D97-AF65-F5344CB8AC3E}">
        <p14:creationId xmlns:p14="http://schemas.microsoft.com/office/powerpoint/2010/main" val="895906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E4CE-E12F-45A8-8EA5-F3755C78B94B}"/>
              </a:ext>
            </a:extLst>
          </p:cNvPr>
          <p:cNvSpPr>
            <a:spLocks noGrp="1"/>
          </p:cNvSpPr>
          <p:nvPr>
            <p:ph type="title"/>
          </p:nvPr>
        </p:nvSpPr>
        <p:spPr>
          <a:xfrm>
            <a:off x="838200" y="365125"/>
            <a:ext cx="5257800" cy="844843"/>
          </a:xfrm>
        </p:spPr>
        <p:txBody>
          <a:bodyPr/>
          <a:lstStyle/>
          <a:p>
            <a:r>
              <a:rPr lang="en-US" dirty="0"/>
              <a:t>Related Publications</a:t>
            </a:r>
          </a:p>
        </p:txBody>
      </p:sp>
      <p:pic>
        <p:nvPicPr>
          <p:cNvPr id="5" name="Picture 4" descr="A search for &quot;heart&quot; in ICPSR related publications produces more than 350 results. ">
            <a:extLst>
              <a:ext uri="{FF2B5EF4-FFF2-40B4-BE49-F238E27FC236}">
                <a16:creationId xmlns:a16="http://schemas.microsoft.com/office/drawing/2014/main" id="{F5D45126-C4DB-4D75-8F8F-5EDB98145A24}"/>
              </a:ext>
            </a:extLst>
          </p:cNvPr>
          <p:cNvPicPr>
            <a:picLocks noChangeAspect="1"/>
          </p:cNvPicPr>
          <p:nvPr/>
        </p:nvPicPr>
        <p:blipFill>
          <a:blip r:embed="rId2"/>
          <a:stretch>
            <a:fillRect/>
          </a:stretch>
        </p:blipFill>
        <p:spPr>
          <a:xfrm>
            <a:off x="1865818" y="1343782"/>
            <a:ext cx="10114961" cy="5371352"/>
          </a:xfrm>
          <a:prstGeom prst="rect">
            <a:avLst/>
          </a:prstGeom>
        </p:spPr>
      </p:pic>
    </p:spTree>
    <p:extLst>
      <p:ext uri="{BB962C8B-B14F-4D97-AF65-F5344CB8AC3E}">
        <p14:creationId xmlns:p14="http://schemas.microsoft.com/office/powerpoint/2010/main" val="163886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C2AC-3BC7-4B31-98E7-94BE1801C85C}"/>
              </a:ext>
            </a:extLst>
          </p:cNvPr>
          <p:cNvSpPr>
            <a:spLocks noGrp="1"/>
          </p:cNvSpPr>
          <p:nvPr>
            <p:ph type="title"/>
          </p:nvPr>
        </p:nvSpPr>
        <p:spPr>
          <a:xfrm>
            <a:off x="827049" y="89210"/>
            <a:ext cx="6510454" cy="821453"/>
          </a:xfrm>
        </p:spPr>
        <p:txBody>
          <a:bodyPr/>
          <a:lstStyle/>
          <a:p>
            <a:r>
              <a:rPr lang="en-US" dirty="0"/>
              <a:t>Variable Level Metadata</a:t>
            </a:r>
          </a:p>
        </p:txBody>
      </p:sp>
      <p:pic>
        <p:nvPicPr>
          <p:cNvPr id="4" name="Picture 3" descr="Variable metadata is how you can view variable level details and unweighted frequencies without even downloading anything. ">
            <a:extLst>
              <a:ext uri="{FF2B5EF4-FFF2-40B4-BE49-F238E27FC236}">
                <a16:creationId xmlns:a16="http://schemas.microsoft.com/office/drawing/2014/main" id="{06B81B2B-0A9C-957B-561B-F4378D3DE111}"/>
              </a:ext>
            </a:extLst>
          </p:cNvPr>
          <p:cNvPicPr>
            <a:picLocks noChangeAspect="1"/>
          </p:cNvPicPr>
          <p:nvPr/>
        </p:nvPicPr>
        <p:blipFill>
          <a:blip r:embed="rId3"/>
          <a:stretch>
            <a:fillRect/>
          </a:stretch>
        </p:blipFill>
        <p:spPr>
          <a:xfrm>
            <a:off x="1873529" y="910663"/>
            <a:ext cx="9233085" cy="5858127"/>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0419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287D-E6F8-4EDC-AEED-299CEF8EDEAD}"/>
              </a:ext>
            </a:extLst>
          </p:cNvPr>
          <p:cNvSpPr>
            <a:spLocks noGrp="1"/>
          </p:cNvSpPr>
          <p:nvPr>
            <p:ph type="title"/>
          </p:nvPr>
        </p:nvSpPr>
        <p:spPr>
          <a:xfrm>
            <a:off x="648630" y="578847"/>
            <a:ext cx="2384502" cy="1184895"/>
          </a:xfrm>
        </p:spPr>
        <p:txBody>
          <a:bodyPr/>
          <a:lstStyle/>
          <a:p>
            <a:r>
              <a:rPr lang="en-US" dirty="0"/>
              <a:t>Variable Search</a:t>
            </a:r>
          </a:p>
        </p:txBody>
      </p:sp>
      <p:pic>
        <p:nvPicPr>
          <p:cNvPr id="4" name="Picture 3" descr="You can search the ICPSR sites at the variable level using the variables tab. A search for &quot;heart failure&quot; produces more than 1800 variable results. ">
            <a:extLst>
              <a:ext uri="{FF2B5EF4-FFF2-40B4-BE49-F238E27FC236}">
                <a16:creationId xmlns:a16="http://schemas.microsoft.com/office/drawing/2014/main" id="{FDCBBFD5-27AB-2955-E1D1-91128B57F942}"/>
              </a:ext>
            </a:extLst>
          </p:cNvPr>
          <p:cNvPicPr>
            <a:picLocks noChangeAspect="1"/>
          </p:cNvPicPr>
          <p:nvPr/>
        </p:nvPicPr>
        <p:blipFill>
          <a:blip r:embed="rId2"/>
          <a:stretch>
            <a:fillRect/>
          </a:stretch>
        </p:blipFill>
        <p:spPr>
          <a:xfrm>
            <a:off x="3311912" y="145450"/>
            <a:ext cx="8716057" cy="6567099"/>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4065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8F4-3C05-4A9C-9C2A-76F7ABFC08FB}"/>
              </a:ext>
            </a:extLst>
          </p:cNvPr>
          <p:cNvSpPr>
            <a:spLocks noGrp="1"/>
          </p:cNvSpPr>
          <p:nvPr>
            <p:ph type="title"/>
          </p:nvPr>
        </p:nvSpPr>
        <p:spPr>
          <a:xfrm>
            <a:off x="447908" y="197857"/>
            <a:ext cx="2473092" cy="2668007"/>
          </a:xfrm>
        </p:spPr>
        <p:txBody>
          <a:bodyPr/>
          <a:lstStyle/>
          <a:p>
            <a:r>
              <a:rPr lang="en-US" dirty="0"/>
              <a:t>How to Download From the Study Page</a:t>
            </a:r>
          </a:p>
        </p:txBody>
      </p:sp>
      <p:pic>
        <p:nvPicPr>
          <p:cNvPr id="7" name="Picture 6" descr="Use the &quot;download&quot; button from a study page to download all documentation files, or all of the data files in a specific format, or download all study files. ">
            <a:extLst>
              <a:ext uri="{FF2B5EF4-FFF2-40B4-BE49-F238E27FC236}">
                <a16:creationId xmlns:a16="http://schemas.microsoft.com/office/drawing/2014/main" id="{E0F40FA5-2D36-0FB1-4CC0-DEA25E254635}"/>
              </a:ext>
            </a:extLst>
          </p:cNvPr>
          <p:cNvPicPr>
            <a:picLocks noChangeAspect="1"/>
          </p:cNvPicPr>
          <p:nvPr/>
        </p:nvPicPr>
        <p:blipFill>
          <a:blip r:embed="rId2"/>
          <a:stretch>
            <a:fillRect/>
          </a:stretch>
        </p:blipFill>
        <p:spPr>
          <a:xfrm>
            <a:off x="2921000" y="0"/>
            <a:ext cx="9271000" cy="6858000"/>
          </a:xfrm>
          <a:prstGeom prst="rect">
            <a:avLst/>
          </a:prstGeom>
        </p:spPr>
      </p:pic>
      <p:sp>
        <p:nvSpPr>
          <p:cNvPr id="3" name="Arrow: Right 2">
            <a:extLst>
              <a:ext uri="{FF2B5EF4-FFF2-40B4-BE49-F238E27FC236}">
                <a16:creationId xmlns:a16="http://schemas.microsoft.com/office/drawing/2014/main" id="{60B63C39-B1B5-1E07-0969-3FBA2CF0FFB3}"/>
              </a:ext>
              <a:ext uri="{C183D7F6-B498-43B3-948B-1728B52AA6E4}">
                <adec:decorative xmlns:adec="http://schemas.microsoft.com/office/drawing/2017/decorative" val="1"/>
              </a:ext>
            </a:extLst>
          </p:cNvPr>
          <p:cNvSpPr/>
          <p:nvPr/>
        </p:nvSpPr>
        <p:spPr>
          <a:xfrm rot="8550675">
            <a:off x="9615767" y="29357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5208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86D0-D4DE-4B2A-8C51-4E8D5F62E9A1}"/>
              </a:ext>
            </a:extLst>
          </p:cNvPr>
          <p:cNvSpPr>
            <a:spLocks noGrp="1"/>
          </p:cNvSpPr>
          <p:nvPr>
            <p:ph type="title"/>
          </p:nvPr>
        </p:nvSpPr>
        <p:spPr>
          <a:xfrm>
            <a:off x="838200" y="178421"/>
            <a:ext cx="9019478" cy="936702"/>
          </a:xfrm>
        </p:spPr>
        <p:txBody>
          <a:bodyPr/>
          <a:lstStyle/>
          <a:p>
            <a:r>
              <a:rPr lang="en-US" dirty="0"/>
              <a:t>How to Download – Data and Doc Tab</a:t>
            </a:r>
          </a:p>
        </p:txBody>
      </p:sp>
      <p:pic>
        <p:nvPicPr>
          <p:cNvPr id="5" name="Picture 4" descr="Use the Data and Documentation tab from a study page to download specific files related to specific datasets. ">
            <a:extLst>
              <a:ext uri="{FF2B5EF4-FFF2-40B4-BE49-F238E27FC236}">
                <a16:creationId xmlns:a16="http://schemas.microsoft.com/office/drawing/2014/main" id="{3DC87E01-9751-409E-9267-BDF5E95198B3}"/>
              </a:ext>
            </a:extLst>
          </p:cNvPr>
          <p:cNvPicPr>
            <a:picLocks noChangeAspect="1"/>
          </p:cNvPicPr>
          <p:nvPr/>
        </p:nvPicPr>
        <p:blipFill>
          <a:blip r:embed="rId2"/>
          <a:stretch>
            <a:fillRect/>
          </a:stretch>
        </p:blipFill>
        <p:spPr>
          <a:xfrm>
            <a:off x="392708" y="1115123"/>
            <a:ext cx="11650609" cy="5566844"/>
          </a:xfrm>
          <a:prstGeom prst="rect">
            <a:avLst/>
          </a:prstGeom>
        </p:spPr>
      </p:pic>
      <p:sp>
        <p:nvSpPr>
          <p:cNvPr id="3" name="Arrow: Right 2">
            <a:extLst>
              <a:ext uri="{FF2B5EF4-FFF2-40B4-BE49-F238E27FC236}">
                <a16:creationId xmlns:a16="http://schemas.microsoft.com/office/drawing/2014/main" id="{4224057E-6A92-BB62-F941-5C1314D93A97}"/>
              </a:ext>
              <a:ext uri="{C183D7F6-B498-43B3-948B-1728B52AA6E4}">
                <adec:decorative xmlns:adec="http://schemas.microsoft.com/office/drawing/2017/decorative" val="1"/>
              </a:ext>
            </a:extLst>
          </p:cNvPr>
          <p:cNvSpPr/>
          <p:nvPr/>
        </p:nvSpPr>
        <p:spPr>
          <a:xfrm rot="10336744">
            <a:off x="7672039" y="588784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296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B7AA-75BB-41BA-9257-41BD34F89D9A}"/>
              </a:ext>
            </a:extLst>
          </p:cNvPr>
          <p:cNvSpPr>
            <a:spLocks noGrp="1"/>
          </p:cNvSpPr>
          <p:nvPr>
            <p:ph type="title"/>
          </p:nvPr>
        </p:nvSpPr>
        <p:spPr>
          <a:xfrm>
            <a:off x="589916" y="228535"/>
            <a:ext cx="10657204" cy="1325563"/>
          </a:xfrm>
        </p:spPr>
        <p:txBody>
          <a:bodyPr/>
          <a:lstStyle/>
          <a:p>
            <a:r>
              <a:rPr lang="en-US" dirty="0"/>
              <a:t>You Must Be Logged Into Your ICPSR Account to Download Data (Researcher Passport)</a:t>
            </a:r>
          </a:p>
        </p:txBody>
      </p:sp>
      <p:sp>
        <p:nvSpPr>
          <p:cNvPr id="3" name="Text Placeholder 2">
            <a:extLst>
              <a:ext uri="{FF2B5EF4-FFF2-40B4-BE49-F238E27FC236}">
                <a16:creationId xmlns:a16="http://schemas.microsoft.com/office/drawing/2014/main" id="{71DB7E77-820B-47B8-BBCA-50A21928C714}"/>
              </a:ext>
            </a:extLst>
          </p:cNvPr>
          <p:cNvSpPr>
            <a:spLocks noGrp="1"/>
          </p:cNvSpPr>
          <p:nvPr>
            <p:ph type="body" sz="quarter" idx="10"/>
          </p:nvPr>
        </p:nvSpPr>
        <p:spPr>
          <a:xfrm>
            <a:off x="1026645" y="2834664"/>
            <a:ext cx="3627574" cy="3063781"/>
          </a:xfrm>
        </p:spPr>
        <p:txBody>
          <a:bodyPr>
            <a:normAutofit/>
          </a:bodyPr>
          <a:lstStyle/>
          <a:p>
            <a:r>
              <a:rPr lang="en-US" sz="2400" dirty="0"/>
              <a:t>It’s free</a:t>
            </a:r>
          </a:p>
          <a:p>
            <a:r>
              <a:rPr lang="en-US" sz="2400" dirty="0"/>
              <a:t>Very little info is needed</a:t>
            </a:r>
          </a:p>
          <a:p>
            <a:r>
              <a:rPr lang="en-US" sz="2400" dirty="0"/>
              <a:t>We do not spam you or sell your data</a:t>
            </a:r>
          </a:p>
        </p:txBody>
      </p:sp>
      <p:pic>
        <p:nvPicPr>
          <p:cNvPr id="5" name="Picture 4" descr="ICPSR's Researcher Passport accounts allow you to download data at no cost. Sign up it's easy and you can authenticate through your Google or institutional access. ">
            <a:extLst>
              <a:ext uri="{FF2B5EF4-FFF2-40B4-BE49-F238E27FC236}">
                <a16:creationId xmlns:a16="http://schemas.microsoft.com/office/drawing/2014/main" id="{AEA62821-25D4-CCC7-4744-8536BB46F8CB}"/>
              </a:ext>
            </a:extLst>
          </p:cNvPr>
          <p:cNvPicPr>
            <a:picLocks noChangeAspect="1"/>
          </p:cNvPicPr>
          <p:nvPr/>
        </p:nvPicPr>
        <p:blipFill rotWithShape="1">
          <a:blip r:embed="rId2"/>
          <a:srcRect l="5006" t="2739"/>
          <a:stretch/>
        </p:blipFill>
        <p:spPr>
          <a:xfrm>
            <a:off x="5882185" y="1419367"/>
            <a:ext cx="6036351" cy="5329450"/>
          </a:xfrm>
          <a:prstGeom prst="rect">
            <a:avLst/>
          </a:prstGeom>
        </p:spPr>
      </p:pic>
    </p:spTree>
    <p:extLst>
      <p:ext uri="{BB962C8B-B14F-4D97-AF65-F5344CB8AC3E}">
        <p14:creationId xmlns:p14="http://schemas.microsoft.com/office/powerpoint/2010/main" val="2210601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784B7-21EA-4BFD-B4B2-86D5296849D2}"/>
              </a:ext>
            </a:extLst>
          </p:cNvPr>
          <p:cNvSpPr>
            <a:spLocks noGrp="1"/>
          </p:cNvSpPr>
          <p:nvPr>
            <p:ph type="title"/>
          </p:nvPr>
        </p:nvSpPr>
        <p:spPr>
          <a:xfrm>
            <a:off x="838200" y="365125"/>
            <a:ext cx="9048750" cy="789305"/>
          </a:xfrm>
        </p:spPr>
        <p:txBody>
          <a:bodyPr/>
          <a:lstStyle/>
          <a:p>
            <a:r>
              <a:rPr lang="en-US" dirty="0"/>
              <a:t>What the Download Looks Like</a:t>
            </a:r>
          </a:p>
        </p:txBody>
      </p:sp>
      <p:pic>
        <p:nvPicPr>
          <p:cNvPr id="7" name="Picture 6" descr="When you download data and related materials you will see a zipped package; explore the zipped package to locate your files. ">
            <a:extLst>
              <a:ext uri="{FF2B5EF4-FFF2-40B4-BE49-F238E27FC236}">
                <a16:creationId xmlns:a16="http://schemas.microsoft.com/office/drawing/2014/main" id="{680E174A-5600-4FCE-B4CC-58D98081BBA3}"/>
              </a:ext>
            </a:extLst>
          </p:cNvPr>
          <p:cNvPicPr>
            <a:picLocks noChangeAspect="1"/>
          </p:cNvPicPr>
          <p:nvPr/>
        </p:nvPicPr>
        <p:blipFill>
          <a:blip r:embed="rId2"/>
          <a:stretch>
            <a:fillRect/>
          </a:stretch>
        </p:blipFill>
        <p:spPr>
          <a:xfrm>
            <a:off x="138112" y="1399328"/>
            <a:ext cx="11915775" cy="2762250"/>
          </a:xfrm>
          <a:prstGeom prst="rect">
            <a:avLst/>
          </a:prstGeom>
        </p:spPr>
      </p:pic>
      <p:pic>
        <p:nvPicPr>
          <p:cNvPr id="9" name="Picture 8" descr="When you explore the zipped package download, you will notice there is a folder for each dataset, and study level files are located outside of dataset-specific materials. ">
            <a:extLst>
              <a:ext uri="{FF2B5EF4-FFF2-40B4-BE49-F238E27FC236}">
                <a16:creationId xmlns:a16="http://schemas.microsoft.com/office/drawing/2014/main" id="{9780D541-A9AA-4620-A798-D11F305B3A99}"/>
              </a:ext>
            </a:extLst>
          </p:cNvPr>
          <p:cNvPicPr>
            <a:picLocks noChangeAspect="1"/>
          </p:cNvPicPr>
          <p:nvPr/>
        </p:nvPicPr>
        <p:blipFill>
          <a:blip r:embed="rId3"/>
          <a:stretch>
            <a:fillRect/>
          </a:stretch>
        </p:blipFill>
        <p:spPr>
          <a:xfrm>
            <a:off x="838200" y="1399328"/>
            <a:ext cx="11268075" cy="5391150"/>
          </a:xfrm>
          <a:prstGeom prst="rect">
            <a:avLst/>
          </a:prstGeom>
        </p:spPr>
      </p:pic>
    </p:spTree>
    <p:extLst>
      <p:ext uri="{BB962C8B-B14F-4D97-AF65-F5344CB8AC3E}">
        <p14:creationId xmlns:p14="http://schemas.microsoft.com/office/powerpoint/2010/main" val="406273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752E-8AC0-AEE4-9E1B-07EACF6EEC60}"/>
              </a:ext>
            </a:extLst>
          </p:cNvPr>
          <p:cNvSpPr>
            <a:spLocks noGrp="1"/>
          </p:cNvSpPr>
          <p:nvPr>
            <p:ph type="title"/>
          </p:nvPr>
        </p:nvSpPr>
        <p:spPr/>
        <p:txBody>
          <a:bodyPr/>
          <a:lstStyle/>
          <a:p>
            <a:r>
              <a:rPr lang="en-US" dirty="0"/>
              <a:t>ICPSR Data and Documentation File Formats</a:t>
            </a:r>
          </a:p>
        </p:txBody>
      </p:sp>
      <p:sp>
        <p:nvSpPr>
          <p:cNvPr id="3" name="Text Placeholder 2">
            <a:extLst>
              <a:ext uri="{FF2B5EF4-FFF2-40B4-BE49-F238E27FC236}">
                <a16:creationId xmlns:a16="http://schemas.microsoft.com/office/drawing/2014/main" id="{0D4986E0-82DF-535F-9C84-89BA60047A48}"/>
              </a:ext>
            </a:extLst>
          </p:cNvPr>
          <p:cNvSpPr>
            <a:spLocks noGrp="1"/>
          </p:cNvSpPr>
          <p:nvPr>
            <p:ph type="body" sz="quarter" idx="10"/>
          </p:nvPr>
        </p:nvSpPr>
        <p:spPr>
          <a:xfrm>
            <a:off x="2055795" y="2207087"/>
            <a:ext cx="9850656" cy="2935287"/>
          </a:xfrm>
        </p:spPr>
        <p:txBody>
          <a:bodyPr numCol="2"/>
          <a:lstStyle/>
          <a:p>
            <a:r>
              <a:rPr lang="en-US" b="1" dirty="0">
                <a:solidFill>
                  <a:schemeClr val="tx2"/>
                </a:solidFill>
              </a:rPr>
              <a:t>SPSS </a:t>
            </a:r>
          </a:p>
          <a:p>
            <a:r>
              <a:rPr lang="en-US" b="1" dirty="0">
                <a:solidFill>
                  <a:schemeClr val="tx2"/>
                </a:solidFill>
              </a:rPr>
              <a:t>Stata </a:t>
            </a:r>
          </a:p>
          <a:p>
            <a:r>
              <a:rPr lang="en-US" b="1" dirty="0">
                <a:solidFill>
                  <a:schemeClr val="tx2"/>
                </a:solidFill>
              </a:rPr>
              <a:t>SAS </a:t>
            </a:r>
          </a:p>
          <a:p>
            <a:r>
              <a:rPr lang="en-US" b="1" dirty="0">
                <a:solidFill>
                  <a:schemeClr val="tx2"/>
                </a:solidFill>
              </a:rPr>
              <a:t>R </a:t>
            </a:r>
          </a:p>
          <a:p>
            <a:r>
              <a:rPr lang="en-US" b="1" dirty="0">
                <a:solidFill>
                  <a:schemeClr val="tx2"/>
                </a:solidFill>
              </a:rPr>
              <a:t>ASCII + Setup</a:t>
            </a:r>
          </a:p>
          <a:p>
            <a:r>
              <a:rPr lang="en-US" b="1" dirty="0">
                <a:solidFill>
                  <a:schemeClr val="tx2"/>
                </a:solidFill>
              </a:rPr>
              <a:t>PDF </a:t>
            </a:r>
          </a:p>
          <a:p>
            <a:r>
              <a:rPr lang="en-US" b="1" dirty="0">
                <a:solidFill>
                  <a:schemeClr val="tx2"/>
                </a:solidFill>
              </a:rPr>
              <a:t>Excel</a:t>
            </a:r>
          </a:p>
          <a:p>
            <a:r>
              <a:rPr lang="en-US" b="1" dirty="0">
                <a:solidFill>
                  <a:schemeClr val="tx2"/>
                </a:solidFill>
              </a:rPr>
              <a:t>Plain Text</a:t>
            </a:r>
          </a:p>
          <a:p>
            <a:pPr marL="0" indent="0">
              <a:buNone/>
            </a:pPr>
            <a:endParaRPr lang="en-US" dirty="0"/>
          </a:p>
        </p:txBody>
      </p:sp>
      <p:sp>
        <p:nvSpPr>
          <p:cNvPr id="4" name="TextBox 3">
            <a:extLst>
              <a:ext uri="{FF2B5EF4-FFF2-40B4-BE49-F238E27FC236}">
                <a16:creationId xmlns:a16="http://schemas.microsoft.com/office/drawing/2014/main" id="{8C6D26A8-3DE3-0874-F9B1-25E6762CD38B}"/>
              </a:ext>
            </a:extLst>
          </p:cNvPr>
          <p:cNvSpPr txBox="1"/>
          <p:nvPr/>
        </p:nvSpPr>
        <p:spPr>
          <a:xfrm>
            <a:off x="3791332" y="5362466"/>
            <a:ext cx="5360570" cy="400110"/>
          </a:xfrm>
          <a:prstGeom prst="rect">
            <a:avLst/>
          </a:prstGeom>
          <a:noFill/>
        </p:spPr>
        <p:txBody>
          <a:bodyPr wrap="none" rtlCol="0">
            <a:spAutoFit/>
          </a:bodyPr>
          <a:lstStyle/>
          <a:p>
            <a:r>
              <a:rPr lang="en-US" sz="2000" dirty="0"/>
              <a:t>*These are ICPSR’s standard for quantitative data.</a:t>
            </a:r>
          </a:p>
        </p:txBody>
      </p:sp>
      <p:pic>
        <p:nvPicPr>
          <p:cNvPr id="5" name="Graphic 4">
            <a:extLst>
              <a:ext uri="{FF2B5EF4-FFF2-40B4-BE49-F238E27FC236}">
                <a16:creationId xmlns:a16="http://schemas.microsoft.com/office/drawing/2014/main" id="{79287EAB-5255-A8AF-25CD-EA38F398D251}"/>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96838" y="2122535"/>
            <a:ext cx="1874779" cy="1874779"/>
          </a:xfrm>
          <a:prstGeom prst="rect">
            <a:avLst/>
          </a:prstGeom>
        </p:spPr>
      </p:pic>
    </p:spTree>
    <p:extLst>
      <p:ext uri="{BB962C8B-B14F-4D97-AF65-F5344CB8AC3E}">
        <p14:creationId xmlns:p14="http://schemas.microsoft.com/office/powerpoint/2010/main" val="170794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77A54-A706-7705-A71E-5378D1C3E78C}"/>
              </a:ext>
            </a:extLst>
          </p:cNvPr>
          <p:cNvSpPr>
            <a:spLocks noGrp="1"/>
          </p:cNvSpPr>
          <p:nvPr>
            <p:ph type="title"/>
          </p:nvPr>
        </p:nvSpPr>
        <p:spPr>
          <a:xfrm>
            <a:off x="838200" y="365126"/>
            <a:ext cx="4474945" cy="751405"/>
          </a:xfrm>
        </p:spPr>
        <p:txBody>
          <a:bodyPr/>
          <a:lstStyle/>
          <a:p>
            <a:r>
              <a:rPr lang="en-US" dirty="0"/>
              <a:t>Reading ASCII Data</a:t>
            </a:r>
          </a:p>
        </p:txBody>
      </p:sp>
      <p:pic>
        <p:nvPicPr>
          <p:cNvPr id="5" name="Picture 4" descr="ICPSR's YouTube has a lot of helpful videos including how to read ASCII data by using setup files. ">
            <a:extLst>
              <a:ext uri="{FF2B5EF4-FFF2-40B4-BE49-F238E27FC236}">
                <a16:creationId xmlns:a16="http://schemas.microsoft.com/office/drawing/2014/main" id="{56BA887D-9FF0-DEC1-2302-16D01C08D0D0}"/>
              </a:ext>
            </a:extLst>
          </p:cNvPr>
          <p:cNvPicPr>
            <a:picLocks noChangeAspect="1"/>
          </p:cNvPicPr>
          <p:nvPr/>
        </p:nvPicPr>
        <p:blipFill>
          <a:blip r:embed="rId2"/>
          <a:stretch>
            <a:fillRect/>
          </a:stretch>
        </p:blipFill>
        <p:spPr>
          <a:xfrm>
            <a:off x="718457" y="1197003"/>
            <a:ext cx="10635343" cy="4770323"/>
          </a:xfrm>
          <a:prstGeom prst="rect">
            <a:avLst/>
          </a:prstGeom>
        </p:spPr>
      </p:pic>
    </p:spTree>
    <p:extLst>
      <p:ext uri="{BB962C8B-B14F-4D97-AF65-F5344CB8AC3E}">
        <p14:creationId xmlns:p14="http://schemas.microsoft.com/office/powerpoint/2010/main" val="882299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58D-A371-CE42-2B08-DA3F48E213CC}"/>
              </a:ext>
            </a:extLst>
          </p:cNvPr>
          <p:cNvSpPr>
            <a:spLocks noGrp="1"/>
          </p:cNvSpPr>
          <p:nvPr>
            <p:ph type="title"/>
          </p:nvPr>
        </p:nvSpPr>
        <p:spPr>
          <a:xfrm>
            <a:off x="577970" y="136525"/>
            <a:ext cx="5309874" cy="1547309"/>
          </a:xfrm>
        </p:spPr>
        <p:txBody>
          <a:bodyPr/>
          <a:lstStyle/>
          <a:p>
            <a:r>
              <a:rPr lang="en-US" sz="4000" dirty="0"/>
              <a:t>Example Search Starting with Related Pubs</a:t>
            </a:r>
          </a:p>
        </p:txBody>
      </p:sp>
      <p:sp>
        <p:nvSpPr>
          <p:cNvPr id="5" name="Slide Number Placeholder 4">
            <a:extLst>
              <a:ext uri="{FF2B5EF4-FFF2-40B4-BE49-F238E27FC236}">
                <a16:creationId xmlns:a16="http://schemas.microsoft.com/office/drawing/2014/main" id="{11305F7F-BF33-ACB3-29FD-4F4636927B44}"/>
              </a:ext>
              <a:ext uri="{C183D7F6-B498-43B3-948B-1728B52AA6E4}">
                <adec:decorative xmlns:adec="http://schemas.microsoft.com/office/drawing/2017/decorative" val="1"/>
              </a:ext>
            </a:extLst>
          </p:cNvPr>
          <p:cNvSpPr>
            <a:spLocks noGrp="1"/>
          </p:cNvSpPr>
          <p:nvPr>
            <p:ph type="sldNum" sz="quarter" idx="12"/>
          </p:nvPr>
        </p:nvSpPr>
        <p:spPr>
          <a:xfrm>
            <a:off x="11368726" y="6356350"/>
            <a:ext cx="527100" cy="365125"/>
          </a:xfrm>
          <a:prstGeom prst="rect">
            <a:avLst/>
          </a:prstGeom>
        </p:spPr>
        <p:txBody>
          <a:bodyPr vert="horz" lIns="91440" tIns="45720" rIns="91440" bIns="45720" rtlCol="0" anchor="ctr"/>
          <a:lstStyle>
            <a:defPPr>
              <a:defRPr lang="en-US"/>
            </a:defPPr>
            <a:lvl1pPr marL="0" algn="r" defTabSz="914400" rtl="0" eaLnBrk="1" latinLnBrk="0" hangingPunct="1">
              <a:defRPr sz="1000" b="0" i="0" kern="1200">
                <a:solidFill>
                  <a:schemeClr val="tx1">
                    <a:lumMod val="50000"/>
                    <a:lumOff val="50000"/>
                  </a:schemeClr>
                </a:solidFill>
                <a:latin typeface="Atkinson Hyperlegible"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D69A72-0C75-404E-9981-3243A87714C7}" type="slidenum">
              <a:rPr lang="en-US" smtClean="0"/>
              <a:pPr/>
              <a:t>24</a:t>
            </a:fld>
            <a:endParaRPr lang="en-US" dirty="0"/>
          </a:p>
        </p:txBody>
      </p:sp>
      <p:sp>
        <p:nvSpPr>
          <p:cNvPr id="10" name="TextBox 9">
            <a:extLst>
              <a:ext uri="{FF2B5EF4-FFF2-40B4-BE49-F238E27FC236}">
                <a16:creationId xmlns:a16="http://schemas.microsoft.com/office/drawing/2014/main" id="{562FC1D8-C78C-B3F8-94E4-2D063014C2E9}"/>
              </a:ext>
            </a:extLst>
          </p:cNvPr>
          <p:cNvSpPr txBox="1"/>
          <p:nvPr/>
        </p:nvSpPr>
        <p:spPr>
          <a:xfrm>
            <a:off x="778691" y="2290678"/>
            <a:ext cx="4518137" cy="369332"/>
          </a:xfrm>
          <a:prstGeom prst="rect">
            <a:avLst/>
          </a:prstGeom>
          <a:noFill/>
        </p:spPr>
        <p:txBody>
          <a:bodyPr wrap="square" rtlCol="0">
            <a:spAutoFit/>
          </a:bodyPr>
          <a:lstStyle/>
          <a:p>
            <a:r>
              <a:rPr lang="en-US" dirty="0"/>
              <a:t>Sort searches by date, title, author, and more</a:t>
            </a:r>
          </a:p>
        </p:txBody>
      </p:sp>
      <p:sp>
        <p:nvSpPr>
          <p:cNvPr id="11" name="TextBox 10">
            <a:extLst>
              <a:ext uri="{FF2B5EF4-FFF2-40B4-BE49-F238E27FC236}">
                <a16:creationId xmlns:a16="http://schemas.microsoft.com/office/drawing/2014/main" id="{4FB109B9-636D-E168-B39E-C9B8207B62AE}"/>
              </a:ext>
            </a:extLst>
          </p:cNvPr>
          <p:cNvSpPr txBox="1"/>
          <p:nvPr/>
        </p:nvSpPr>
        <p:spPr>
          <a:xfrm>
            <a:off x="1680422" y="5211496"/>
            <a:ext cx="3206419" cy="646331"/>
          </a:xfrm>
          <a:prstGeom prst="rect">
            <a:avLst/>
          </a:prstGeom>
          <a:noFill/>
        </p:spPr>
        <p:txBody>
          <a:bodyPr wrap="square" rtlCol="0">
            <a:spAutoFit/>
          </a:bodyPr>
          <a:lstStyle/>
          <a:p>
            <a:r>
              <a:rPr lang="en-US" dirty="0"/>
              <a:t>Results include the study/data referenced in the publication </a:t>
            </a:r>
          </a:p>
        </p:txBody>
      </p:sp>
      <p:pic>
        <p:nvPicPr>
          <p:cNvPr id="7" name="Picture 6" descr="A search for &quot;education&quot; and &quot;gender&quot; can be filtered by recent additions to make locating publications easier.">
            <a:extLst>
              <a:ext uri="{FF2B5EF4-FFF2-40B4-BE49-F238E27FC236}">
                <a16:creationId xmlns:a16="http://schemas.microsoft.com/office/drawing/2014/main" id="{56F20D65-0066-1CB0-ABD5-91367B4D9023}"/>
              </a:ext>
            </a:extLst>
          </p:cNvPr>
          <p:cNvPicPr>
            <a:picLocks noChangeAspect="1"/>
          </p:cNvPicPr>
          <p:nvPr/>
        </p:nvPicPr>
        <p:blipFill>
          <a:blip r:embed="rId2"/>
          <a:stretch>
            <a:fillRect/>
          </a:stretch>
        </p:blipFill>
        <p:spPr>
          <a:xfrm>
            <a:off x="5797306" y="0"/>
            <a:ext cx="6284509" cy="6858000"/>
          </a:xfrm>
          <a:prstGeom prst="rect">
            <a:avLst/>
          </a:prstGeom>
        </p:spPr>
      </p:pic>
      <p:sp>
        <p:nvSpPr>
          <p:cNvPr id="9" name="Arrow: Right 8">
            <a:extLst>
              <a:ext uri="{FF2B5EF4-FFF2-40B4-BE49-F238E27FC236}">
                <a16:creationId xmlns:a16="http://schemas.microsoft.com/office/drawing/2014/main" id="{F4F35A50-0072-1D6C-A776-36E573D91FF3}"/>
              </a:ext>
              <a:ext uri="{C183D7F6-B498-43B3-948B-1728B52AA6E4}">
                <adec:decorative xmlns:adec="http://schemas.microsoft.com/office/drawing/2017/decorative" val="1"/>
              </a:ext>
            </a:extLst>
          </p:cNvPr>
          <p:cNvSpPr/>
          <p:nvPr/>
        </p:nvSpPr>
        <p:spPr>
          <a:xfrm>
            <a:off x="5296828" y="2319899"/>
            <a:ext cx="2631689" cy="350817"/>
          </a:xfrm>
          <a:prstGeom prst="rightArrow">
            <a:avLst>
              <a:gd name="adj1" fmla="val 4364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A8FBA80D-FBAD-F356-E6A7-6B11F5E638D2}"/>
              </a:ext>
              <a:ext uri="{C183D7F6-B498-43B3-948B-1728B52AA6E4}">
                <adec:decorative xmlns:adec="http://schemas.microsoft.com/office/drawing/2017/decorative" val="1"/>
              </a:ext>
            </a:extLst>
          </p:cNvPr>
          <p:cNvSpPr/>
          <p:nvPr/>
        </p:nvSpPr>
        <p:spPr>
          <a:xfrm>
            <a:off x="4839424" y="5151861"/>
            <a:ext cx="2312429" cy="3508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FCF26B19-FF69-86B7-8075-281F9CED1DB2}"/>
              </a:ext>
              <a:ext uri="{C183D7F6-B498-43B3-948B-1728B52AA6E4}">
                <adec:decorative xmlns:adec="http://schemas.microsoft.com/office/drawing/2017/decorative" val="1"/>
              </a:ext>
            </a:extLst>
          </p:cNvPr>
          <p:cNvSpPr/>
          <p:nvPr/>
        </p:nvSpPr>
        <p:spPr>
          <a:xfrm rot="1042427">
            <a:off x="4658937" y="6063059"/>
            <a:ext cx="2599833" cy="3508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4496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9023-8F8F-482F-AC4B-5503006EAFCC}"/>
              </a:ext>
            </a:extLst>
          </p:cNvPr>
          <p:cNvSpPr>
            <a:spLocks noGrp="1"/>
          </p:cNvSpPr>
          <p:nvPr>
            <p:ph type="title"/>
          </p:nvPr>
        </p:nvSpPr>
        <p:spPr>
          <a:xfrm>
            <a:off x="838200" y="365126"/>
            <a:ext cx="7826298" cy="683090"/>
          </a:xfrm>
        </p:spPr>
        <p:txBody>
          <a:bodyPr/>
          <a:lstStyle/>
          <a:p>
            <a:r>
              <a:rPr lang="en-US" dirty="0"/>
              <a:t>Review and Read the Publication</a:t>
            </a:r>
          </a:p>
        </p:txBody>
      </p:sp>
      <p:pic>
        <p:nvPicPr>
          <p:cNvPr id="7" name="Picture 6" descr="When reviewing a related publication to determine which variables were used, look for the methodology in the paper, or specific mentions of scales or measures. ">
            <a:extLst>
              <a:ext uri="{FF2B5EF4-FFF2-40B4-BE49-F238E27FC236}">
                <a16:creationId xmlns:a16="http://schemas.microsoft.com/office/drawing/2014/main" id="{7B080102-45B2-787C-F899-4A8C2CA6C2FA}"/>
              </a:ext>
            </a:extLst>
          </p:cNvPr>
          <p:cNvPicPr>
            <a:picLocks noChangeAspect="1"/>
          </p:cNvPicPr>
          <p:nvPr/>
        </p:nvPicPr>
        <p:blipFill>
          <a:blip r:embed="rId2"/>
          <a:stretch>
            <a:fillRect/>
          </a:stretch>
        </p:blipFill>
        <p:spPr>
          <a:xfrm>
            <a:off x="1988970" y="1274608"/>
            <a:ext cx="9084191" cy="5583392"/>
          </a:xfrm>
          <a:prstGeom prst="rect">
            <a:avLst/>
          </a:prstGeom>
        </p:spPr>
      </p:pic>
      <p:pic>
        <p:nvPicPr>
          <p:cNvPr id="9" name="Picture 8" descr="In this example, this related publication notes which question they referenced in the HSLS dataset, related to student's gender and math performance. ">
            <a:extLst>
              <a:ext uri="{FF2B5EF4-FFF2-40B4-BE49-F238E27FC236}">
                <a16:creationId xmlns:a16="http://schemas.microsoft.com/office/drawing/2014/main" id="{29129EFD-6250-B296-3CC1-606FA1E03D99}"/>
              </a:ext>
            </a:extLst>
          </p:cNvPr>
          <p:cNvPicPr>
            <a:picLocks noChangeAspect="1"/>
          </p:cNvPicPr>
          <p:nvPr/>
        </p:nvPicPr>
        <p:blipFill>
          <a:blip r:embed="rId3"/>
          <a:stretch>
            <a:fillRect/>
          </a:stretch>
        </p:blipFill>
        <p:spPr>
          <a:xfrm>
            <a:off x="1988970" y="2004862"/>
            <a:ext cx="9945488" cy="3829584"/>
          </a:xfrm>
          <a:prstGeom prst="rect">
            <a:avLst/>
          </a:prstGeom>
        </p:spPr>
      </p:pic>
    </p:spTree>
    <p:extLst>
      <p:ext uri="{BB962C8B-B14F-4D97-AF65-F5344CB8AC3E}">
        <p14:creationId xmlns:p14="http://schemas.microsoft.com/office/powerpoint/2010/main" val="615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84EA-D73E-4097-8664-14547005B547}"/>
              </a:ext>
            </a:extLst>
          </p:cNvPr>
          <p:cNvSpPr>
            <a:spLocks noGrp="1"/>
          </p:cNvSpPr>
          <p:nvPr>
            <p:ph type="title"/>
          </p:nvPr>
        </p:nvSpPr>
        <p:spPr>
          <a:xfrm>
            <a:off x="492512" y="220160"/>
            <a:ext cx="3187390" cy="2545343"/>
          </a:xfrm>
        </p:spPr>
        <p:txBody>
          <a:bodyPr/>
          <a:lstStyle/>
          <a:p>
            <a:r>
              <a:rPr lang="en-US" dirty="0"/>
              <a:t>From the Study Page, Go to the Study</a:t>
            </a:r>
          </a:p>
        </p:txBody>
      </p:sp>
      <p:pic>
        <p:nvPicPr>
          <p:cNvPr id="4" name="Picture 3" descr="The HSLS is the High School Longitudinal Study available from our arts archive, NADAC. ">
            <a:extLst>
              <a:ext uri="{FF2B5EF4-FFF2-40B4-BE49-F238E27FC236}">
                <a16:creationId xmlns:a16="http://schemas.microsoft.com/office/drawing/2014/main" id="{848B6C41-5E5B-9227-421C-B1B237FABB93}"/>
              </a:ext>
            </a:extLst>
          </p:cNvPr>
          <p:cNvPicPr>
            <a:picLocks noChangeAspect="1"/>
          </p:cNvPicPr>
          <p:nvPr/>
        </p:nvPicPr>
        <p:blipFill>
          <a:blip r:embed="rId2"/>
          <a:stretch>
            <a:fillRect/>
          </a:stretch>
        </p:blipFill>
        <p:spPr>
          <a:xfrm>
            <a:off x="3264843" y="0"/>
            <a:ext cx="8927157" cy="6858000"/>
          </a:xfrm>
          <a:prstGeom prst="rect">
            <a:avLst/>
          </a:prstGeom>
        </p:spPr>
      </p:pic>
    </p:spTree>
    <p:extLst>
      <p:ext uri="{BB962C8B-B14F-4D97-AF65-F5344CB8AC3E}">
        <p14:creationId xmlns:p14="http://schemas.microsoft.com/office/powerpoint/2010/main" val="2061459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F7430-E3A8-4D38-94BF-3D978B8A5CDE}"/>
              </a:ext>
            </a:extLst>
          </p:cNvPr>
          <p:cNvSpPr>
            <a:spLocks noGrp="1"/>
          </p:cNvSpPr>
          <p:nvPr>
            <p:ph type="title"/>
          </p:nvPr>
        </p:nvSpPr>
        <p:spPr>
          <a:xfrm>
            <a:off x="604024" y="226281"/>
            <a:ext cx="8495371" cy="529899"/>
          </a:xfrm>
        </p:spPr>
        <p:txBody>
          <a:bodyPr/>
          <a:lstStyle/>
          <a:p>
            <a:r>
              <a:rPr lang="en-US" dirty="0"/>
              <a:t>Searching a Study at the Variable Level</a:t>
            </a:r>
          </a:p>
        </p:txBody>
      </p:sp>
      <p:sp>
        <p:nvSpPr>
          <p:cNvPr id="3" name="Text Placeholder 2">
            <a:extLst>
              <a:ext uri="{FF2B5EF4-FFF2-40B4-BE49-F238E27FC236}">
                <a16:creationId xmlns:a16="http://schemas.microsoft.com/office/drawing/2014/main" id="{137875E4-9846-42FF-9387-F2D25E0FD398}"/>
              </a:ext>
            </a:extLst>
          </p:cNvPr>
          <p:cNvSpPr>
            <a:spLocks noGrp="1"/>
          </p:cNvSpPr>
          <p:nvPr>
            <p:ph type="body" sz="quarter" idx="10"/>
          </p:nvPr>
        </p:nvSpPr>
        <p:spPr>
          <a:xfrm>
            <a:off x="475616" y="1884556"/>
            <a:ext cx="3694748" cy="4304701"/>
          </a:xfrm>
        </p:spPr>
        <p:txBody>
          <a:bodyPr>
            <a:normAutofit/>
          </a:bodyPr>
          <a:lstStyle/>
          <a:p>
            <a:r>
              <a:rPr lang="en-US" sz="2000" dirty="0"/>
              <a:t>Type in a search term – using the related publication we found, search for “compare males and females”</a:t>
            </a:r>
          </a:p>
          <a:p>
            <a:r>
              <a:rPr lang="en-US" sz="2000" dirty="0"/>
              <a:t>The study page results will display any related variables and note which study and dataset they can be found within. </a:t>
            </a:r>
          </a:p>
          <a:p>
            <a:r>
              <a:rPr lang="en-US" sz="2000" dirty="0"/>
              <a:t>Once you locate the variable you want you can go to the study page and download the files you need.</a:t>
            </a:r>
          </a:p>
        </p:txBody>
      </p:sp>
      <p:pic>
        <p:nvPicPr>
          <p:cNvPr id="6" name="Picture 5" descr="Using the HSLS study page as an example, you can use the variables tab to search for &quot;compare males and females&quot; to locate the related variables. ">
            <a:extLst>
              <a:ext uri="{FF2B5EF4-FFF2-40B4-BE49-F238E27FC236}">
                <a16:creationId xmlns:a16="http://schemas.microsoft.com/office/drawing/2014/main" id="{0F9279EC-14AF-90F3-4BF8-2DDC10319817}"/>
              </a:ext>
            </a:extLst>
          </p:cNvPr>
          <p:cNvPicPr>
            <a:picLocks noChangeAspect="1"/>
          </p:cNvPicPr>
          <p:nvPr/>
        </p:nvPicPr>
        <p:blipFill>
          <a:blip r:embed="rId3"/>
          <a:stretch>
            <a:fillRect/>
          </a:stretch>
        </p:blipFill>
        <p:spPr>
          <a:xfrm>
            <a:off x="4730264" y="895024"/>
            <a:ext cx="7156936" cy="5962976"/>
          </a:xfrm>
          <a:prstGeom prst="rect">
            <a:avLst/>
          </a:prstGeom>
        </p:spPr>
      </p:pic>
      <p:sp>
        <p:nvSpPr>
          <p:cNvPr id="8" name="Oval 7">
            <a:extLst>
              <a:ext uri="{FF2B5EF4-FFF2-40B4-BE49-F238E27FC236}">
                <a16:creationId xmlns:a16="http://schemas.microsoft.com/office/drawing/2014/main" id="{81AEAA2C-1B34-00FC-F453-1CAFACA5EB3F}"/>
              </a:ext>
              <a:ext uri="{C183D7F6-B498-43B3-948B-1728B52AA6E4}">
                <adec:decorative xmlns:adec="http://schemas.microsoft.com/office/drawing/2017/decorative" val="1"/>
              </a:ext>
            </a:extLst>
          </p:cNvPr>
          <p:cNvSpPr/>
          <p:nvPr/>
        </p:nvSpPr>
        <p:spPr>
          <a:xfrm>
            <a:off x="6910705" y="2865863"/>
            <a:ext cx="2542478" cy="11262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9875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E3973-AC41-4ADA-A298-A7D2DB6C690D}"/>
              </a:ext>
            </a:extLst>
          </p:cNvPr>
          <p:cNvSpPr>
            <a:spLocks noGrp="1"/>
          </p:cNvSpPr>
          <p:nvPr>
            <p:ph type="title"/>
          </p:nvPr>
        </p:nvSpPr>
        <p:spPr>
          <a:xfrm>
            <a:off x="503664" y="231310"/>
            <a:ext cx="3265449" cy="2155051"/>
          </a:xfrm>
        </p:spPr>
        <p:txBody>
          <a:bodyPr/>
          <a:lstStyle/>
          <a:p>
            <a:r>
              <a:rPr lang="en-US" dirty="0"/>
              <a:t>Accessing Restricted Data</a:t>
            </a:r>
          </a:p>
        </p:txBody>
      </p:sp>
      <p:pic>
        <p:nvPicPr>
          <p:cNvPr id="6" name="Picture 5" descr="Visit ICPSR's &quot;accessing restricted data at ICPSR&quot; page for details about varying levels of access across our data collections. ">
            <a:extLst>
              <a:ext uri="{FF2B5EF4-FFF2-40B4-BE49-F238E27FC236}">
                <a16:creationId xmlns:a16="http://schemas.microsoft.com/office/drawing/2014/main" id="{06F6B29A-E82C-4BE1-F667-326442BC6261}"/>
              </a:ext>
            </a:extLst>
          </p:cNvPr>
          <p:cNvPicPr>
            <a:picLocks noChangeAspect="1"/>
          </p:cNvPicPr>
          <p:nvPr/>
        </p:nvPicPr>
        <p:blipFill>
          <a:blip r:embed="rId2"/>
          <a:stretch>
            <a:fillRect/>
          </a:stretch>
        </p:blipFill>
        <p:spPr>
          <a:xfrm>
            <a:off x="3528034" y="-26600"/>
            <a:ext cx="8663966" cy="6858000"/>
          </a:xfrm>
          <a:prstGeom prst="rect">
            <a:avLst/>
          </a:prstGeom>
        </p:spPr>
      </p:pic>
    </p:spTree>
    <p:extLst>
      <p:ext uri="{BB962C8B-B14F-4D97-AF65-F5344CB8AC3E}">
        <p14:creationId xmlns:p14="http://schemas.microsoft.com/office/powerpoint/2010/main" val="3146541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CF1C-1FAC-4D00-A044-6B98256148BC}"/>
              </a:ext>
            </a:extLst>
          </p:cNvPr>
          <p:cNvSpPr>
            <a:spLocks noGrp="1"/>
          </p:cNvSpPr>
          <p:nvPr>
            <p:ph type="title"/>
          </p:nvPr>
        </p:nvSpPr>
        <p:spPr>
          <a:xfrm>
            <a:off x="420561" y="287066"/>
            <a:ext cx="3091808" cy="1976631"/>
          </a:xfrm>
        </p:spPr>
        <p:txBody>
          <a:bodyPr/>
          <a:lstStyle/>
          <a:p>
            <a:r>
              <a:rPr lang="en-US" sz="3600" dirty="0"/>
              <a:t>Identifying Restricted-Use Studies</a:t>
            </a:r>
          </a:p>
        </p:txBody>
      </p:sp>
      <p:sp>
        <p:nvSpPr>
          <p:cNvPr id="5" name="TextBox 4">
            <a:extLst>
              <a:ext uri="{FF2B5EF4-FFF2-40B4-BE49-F238E27FC236}">
                <a16:creationId xmlns:a16="http://schemas.microsoft.com/office/drawing/2014/main" id="{4CFFDCC5-D04C-4F02-9EB4-A11215C84441}"/>
              </a:ext>
            </a:extLst>
          </p:cNvPr>
          <p:cNvSpPr txBox="1"/>
          <p:nvPr/>
        </p:nvSpPr>
        <p:spPr>
          <a:xfrm>
            <a:off x="420561" y="2762566"/>
            <a:ext cx="2786742" cy="1754326"/>
          </a:xfrm>
          <a:prstGeom prst="rect">
            <a:avLst/>
          </a:prstGeom>
          <a:noFill/>
          <a:ln w="38100">
            <a:solidFill>
              <a:srgbClr val="4133F5"/>
            </a:solidFill>
          </a:ln>
        </p:spPr>
        <p:txBody>
          <a:bodyPr wrap="square" rtlCol="0">
            <a:spAutoFit/>
          </a:bodyPr>
          <a:lstStyle/>
          <a:p>
            <a:r>
              <a:rPr lang="en-US" dirty="0"/>
              <a:t>Most of ICPSR’s data are publicly available, however, some studies require additional clearance to ensure ethical research use by secondary data users.</a:t>
            </a:r>
          </a:p>
        </p:txBody>
      </p:sp>
      <p:pic>
        <p:nvPicPr>
          <p:cNvPr id="6" name="Picture 5" descr="Studies which are restricted will have an active &quot;access restricted data&quot; button which you can use to get to the data use agreement, as well as clear language stated that one or more files in the collection are restricted. ">
            <a:extLst>
              <a:ext uri="{FF2B5EF4-FFF2-40B4-BE49-F238E27FC236}">
                <a16:creationId xmlns:a16="http://schemas.microsoft.com/office/drawing/2014/main" id="{63B77ECB-4A0A-4747-9160-73A82C5E2591}"/>
              </a:ext>
            </a:extLst>
          </p:cNvPr>
          <p:cNvPicPr>
            <a:picLocks noChangeAspect="1"/>
          </p:cNvPicPr>
          <p:nvPr/>
        </p:nvPicPr>
        <p:blipFill>
          <a:blip r:embed="rId2"/>
          <a:stretch>
            <a:fillRect/>
          </a:stretch>
        </p:blipFill>
        <p:spPr>
          <a:xfrm>
            <a:off x="3265829" y="4431"/>
            <a:ext cx="8926171" cy="6811326"/>
          </a:xfrm>
          <a:prstGeom prst="rect">
            <a:avLst/>
          </a:prstGeom>
        </p:spPr>
      </p:pic>
      <p:sp>
        <p:nvSpPr>
          <p:cNvPr id="7" name="Arrow: Right 6">
            <a:extLst>
              <a:ext uri="{FF2B5EF4-FFF2-40B4-BE49-F238E27FC236}">
                <a16:creationId xmlns:a16="http://schemas.microsoft.com/office/drawing/2014/main" id="{DD219D4E-E22E-89CB-152A-3B6C59F0CCB4}"/>
              </a:ext>
              <a:ext uri="{C183D7F6-B498-43B3-948B-1728B52AA6E4}">
                <adec:decorative xmlns:adec="http://schemas.microsoft.com/office/drawing/2017/decorative" val="1"/>
              </a:ext>
            </a:extLst>
          </p:cNvPr>
          <p:cNvSpPr/>
          <p:nvPr/>
        </p:nvSpPr>
        <p:spPr>
          <a:xfrm>
            <a:off x="8486078" y="508495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207A0081-A8F9-D723-8FA4-A82F6BE7D1C1}"/>
              </a:ext>
              <a:ext uri="{C183D7F6-B498-43B3-948B-1728B52AA6E4}">
                <adec:decorative xmlns:adec="http://schemas.microsoft.com/office/drawing/2017/decorative" val="1"/>
              </a:ext>
            </a:extLst>
          </p:cNvPr>
          <p:cNvSpPr/>
          <p:nvPr/>
        </p:nvSpPr>
        <p:spPr>
          <a:xfrm rot="5400000">
            <a:off x="10515601" y="188455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4277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C688-C8AC-45A0-93F2-E6D4666075CA}"/>
              </a:ext>
            </a:extLst>
          </p:cNvPr>
          <p:cNvSpPr>
            <a:spLocks noGrp="1"/>
          </p:cNvSpPr>
          <p:nvPr>
            <p:ph type="title"/>
          </p:nvPr>
        </p:nvSpPr>
        <p:spPr>
          <a:xfrm>
            <a:off x="838200" y="365126"/>
            <a:ext cx="10586987" cy="844868"/>
          </a:xfrm>
        </p:spPr>
        <p:txBody>
          <a:bodyPr/>
          <a:lstStyle/>
          <a:p>
            <a:r>
              <a:rPr lang="en-US" dirty="0"/>
              <a:t>How to Cite Data You Have Used From NACDA</a:t>
            </a:r>
          </a:p>
        </p:txBody>
      </p:sp>
      <p:sp>
        <p:nvSpPr>
          <p:cNvPr id="3" name="Text Placeholder 2">
            <a:extLst>
              <a:ext uri="{FF2B5EF4-FFF2-40B4-BE49-F238E27FC236}">
                <a16:creationId xmlns:a16="http://schemas.microsoft.com/office/drawing/2014/main" id="{6C469AB0-CF8A-48A6-93E2-F7A2502822C1}"/>
              </a:ext>
            </a:extLst>
          </p:cNvPr>
          <p:cNvSpPr>
            <a:spLocks noGrp="1"/>
          </p:cNvSpPr>
          <p:nvPr>
            <p:ph type="body" sz="quarter" idx="10"/>
          </p:nvPr>
        </p:nvSpPr>
        <p:spPr>
          <a:xfrm>
            <a:off x="838200" y="1209993"/>
            <a:ext cx="10294620" cy="480695"/>
          </a:xfrm>
        </p:spPr>
        <p:txBody>
          <a:bodyPr>
            <a:normAutofit/>
          </a:bodyPr>
          <a:lstStyle/>
          <a:p>
            <a:pPr marL="0" indent="0">
              <a:buNone/>
            </a:pPr>
            <a:r>
              <a:rPr lang="en-US" dirty="0">
                <a:solidFill>
                  <a:schemeClr val="tx2"/>
                </a:solidFill>
              </a:rPr>
              <a:t>Refer to the Study Homepage – At a Glance section - Citation </a:t>
            </a:r>
          </a:p>
        </p:txBody>
      </p:sp>
      <p:pic>
        <p:nvPicPr>
          <p:cNvPr id="6" name="Picture 5" descr="All of our studies can be cited easily by referring to the citation from the study page, usually located right under the description. ">
            <a:extLst>
              <a:ext uri="{FF2B5EF4-FFF2-40B4-BE49-F238E27FC236}">
                <a16:creationId xmlns:a16="http://schemas.microsoft.com/office/drawing/2014/main" id="{9B633B54-04DC-46F3-9A1E-DB5A8BAC6915}"/>
              </a:ext>
            </a:extLst>
          </p:cNvPr>
          <p:cNvPicPr>
            <a:picLocks noChangeAspect="1"/>
          </p:cNvPicPr>
          <p:nvPr/>
        </p:nvPicPr>
        <p:blipFill>
          <a:blip r:embed="rId2"/>
          <a:stretch>
            <a:fillRect/>
          </a:stretch>
        </p:blipFill>
        <p:spPr>
          <a:xfrm>
            <a:off x="3853675" y="2009832"/>
            <a:ext cx="8035290" cy="4660757"/>
          </a:xfrm>
          <a:prstGeom prst="rect">
            <a:avLst/>
          </a:prstGeom>
        </p:spPr>
      </p:pic>
      <p:sp>
        <p:nvSpPr>
          <p:cNvPr id="4" name="Arrow: Right 3">
            <a:extLst>
              <a:ext uri="{FF2B5EF4-FFF2-40B4-BE49-F238E27FC236}">
                <a16:creationId xmlns:a16="http://schemas.microsoft.com/office/drawing/2014/main" id="{4502AABE-1E85-B3A2-EED3-9881E5269C6E}"/>
              </a:ext>
              <a:ext uri="{C183D7F6-B498-43B3-948B-1728B52AA6E4}">
                <adec:decorative xmlns:adec="http://schemas.microsoft.com/office/drawing/2017/decorative" val="1"/>
              </a:ext>
            </a:extLst>
          </p:cNvPr>
          <p:cNvSpPr/>
          <p:nvPr/>
        </p:nvSpPr>
        <p:spPr>
          <a:xfrm>
            <a:off x="2609386" y="3429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90078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5DFB-3E0D-4CC5-B294-E80D210CC930}"/>
              </a:ext>
            </a:extLst>
          </p:cNvPr>
          <p:cNvSpPr>
            <a:spLocks noGrp="1"/>
          </p:cNvSpPr>
          <p:nvPr>
            <p:ph type="title"/>
          </p:nvPr>
        </p:nvSpPr>
        <p:spPr>
          <a:xfrm>
            <a:off x="390294" y="365125"/>
            <a:ext cx="8291694" cy="1325563"/>
          </a:xfrm>
        </p:spPr>
        <p:txBody>
          <a:bodyPr/>
          <a:lstStyle/>
          <a:p>
            <a:r>
              <a:rPr lang="en-US" sz="3800" dirty="0"/>
              <a:t>Have You Used NACDA or ICPSR Data? </a:t>
            </a:r>
            <a:br>
              <a:rPr lang="en-US" sz="3800" dirty="0"/>
            </a:br>
            <a:r>
              <a:rPr lang="en-US" sz="3800" dirty="0"/>
              <a:t>Submit Your Citation to Us!</a:t>
            </a:r>
          </a:p>
        </p:txBody>
      </p:sp>
      <p:sp>
        <p:nvSpPr>
          <p:cNvPr id="3" name="Text Placeholder 2">
            <a:extLst>
              <a:ext uri="{FF2B5EF4-FFF2-40B4-BE49-F238E27FC236}">
                <a16:creationId xmlns:a16="http://schemas.microsoft.com/office/drawing/2014/main" id="{3B981CD0-9384-46FE-B9E1-37B34201ED09}"/>
              </a:ext>
            </a:extLst>
          </p:cNvPr>
          <p:cNvSpPr>
            <a:spLocks noGrp="1"/>
          </p:cNvSpPr>
          <p:nvPr>
            <p:ph type="body" sz="quarter" idx="10"/>
          </p:nvPr>
        </p:nvSpPr>
        <p:spPr>
          <a:xfrm>
            <a:off x="8390404" y="657922"/>
            <a:ext cx="3375991" cy="5834953"/>
          </a:xfrm>
        </p:spPr>
        <p:txBody>
          <a:bodyPr>
            <a:normAutofit lnSpcReduction="10000"/>
          </a:bodyPr>
          <a:lstStyle/>
          <a:p>
            <a:pPr marL="0" indent="0" algn="ctr">
              <a:buNone/>
            </a:pPr>
            <a:r>
              <a:rPr lang="en-US" sz="2200" dirty="0">
                <a:solidFill>
                  <a:schemeClr val="tx1"/>
                </a:solidFill>
              </a:rPr>
              <a:t>Email us using </a:t>
            </a:r>
          </a:p>
          <a:p>
            <a:pPr marL="0" indent="0" algn="ctr">
              <a:buNone/>
            </a:pPr>
            <a:r>
              <a:rPr lang="en-US" sz="2200" b="1" dirty="0">
                <a:solidFill>
                  <a:schemeClr val="tx2"/>
                </a:solidFill>
                <a:hlinkClick r:id="rId2">
                  <a:extLst>
                    <a:ext uri="{A12FA001-AC4F-418D-AE19-62706E023703}">
                      <ahyp:hlinkClr xmlns:ahyp="http://schemas.microsoft.com/office/drawing/2018/hyperlinkcolor" val="tx"/>
                    </a:ext>
                  </a:extLst>
                </a:hlinkClick>
              </a:rPr>
              <a:t>icpsr-nacda@umich.edu</a:t>
            </a:r>
            <a:r>
              <a:rPr lang="en-US" sz="2200" dirty="0">
                <a:solidFill>
                  <a:schemeClr val="tx2"/>
                </a:solidFill>
              </a:rPr>
              <a:t> </a:t>
            </a:r>
            <a:r>
              <a:rPr lang="en-US" sz="2200" dirty="0"/>
              <a:t>OR</a:t>
            </a:r>
            <a:r>
              <a:rPr lang="en-US" sz="2200" dirty="0">
                <a:solidFill>
                  <a:schemeClr val="tx1"/>
                </a:solidFill>
              </a:rPr>
              <a:t> </a:t>
            </a:r>
            <a:r>
              <a:rPr lang="en-US" sz="2200" b="1" dirty="0">
                <a:solidFill>
                  <a:schemeClr val="tx2"/>
                </a:solidFill>
                <a:hlinkClick r:id="rId3">
                  <a:extLst>
                    <a:ext uri="{A12FA001-AC4F-418D-AE19-62706E023703}">
                      <ahyp:hlinkClr xmlns:ahyp="http://schemas.microsoft.com/office/drawing/2018/hyperlinkcolor" val="tx"/>
                    </a:ext>
                  </a:extLst>
                </a:hlinkClick>
              </a:rPr>
              <a:t>use our ICPSR citation submission form</a:t>
            </a:r>
            <a:r>
              <a:rPr lang="en-US" sz="2200" dirty="0">
                <a:solidFill>
                  <a:schemeClr val="tx1"/>
                </a:solidFill>
              </a:rPr>
              <a:t> that provides the citation directly to our bibliography team. </a:t>
            </a:r>
          </a:p>
          <a:p>
            <a:pPr marL="0" indent="0" algn="ctr">
              <a:buNone/>
            </a:pPr>
            <a:endParaRPr lang="en-US" sz="2200" dirty="0">
              <a:solidFill>
                <a:schemeClr val="tx1"/>
              </a:solidFill>
            </a:endParaRPr>
          </a:p>
          <a:p>
            <a:pPr marL="0" indent="0" algn="ctr">
              <a:buNone/>
            </a:pPr>
            <a:r>
              <a:rPr lang="en-US" sz="2200" dirty="0">
                <a:solidFill>
                  <a:schemeClr val="tx1"/>
                </a:solidFill>
              </a:rPr>
              <a:t>Your publication will be linked to the data you used and become part of our bibliography database! </a:t>
            </a:r>
          </a:p>
          <a:p>
            <a:pPr algn="ctr"/>
            <a:endParaRPr lang="en-US" sz="2200" dirty="0">
              <a:solidFill>
                <a:schemeClr val="tx1"/>
              </a:solidFill>
            </a:endParaRPr>
          </a:p>
          <a:p>
            <a:pPr marL="0" indent="0" algn="ctr">
              <a:buNone/>
            </a:pPr>
            <a:r>
              <a:rPr lang="en-US" sz="2200" dirty="0">
                <a:solidFill>
                  <a:schemeClr val="tx1"/>
                </a:solidFill>
              </a:rPr>
              <a:t>You can also find the option to suggest a citation from any study page – data-related publications tab.</a:t>
            </a:r>
          </a:p>
          <a:p>
            <a:pPr marL="0" indent="0">
              <a:buNone/>
            </a:pPr>
            <a:endParaRPr lang="en-US" dirty="0"/>
          </a:p>
        </p:txBody>
      </p:sp>
      <p:pic>
        <p:nvPicPr>
          <p:cNvPr id="4" name="Picture 3">
            <a:extLst>
              <a:ext uri="{FF2B5EF4-FFF2-40B4-BE49-F238E27FC236}">
                <a16:creationId xmlns:a16="http://schemas.microsoft.com/office/drawing/2014/main" id="{73E4605D-46CA-467A-B51F-DC3534E13B07}"/>
              </a:ext>
              <a:ext uri="{C183D7F6-B498-43B3-948B-1728B52AA6E4}">
                <adec:decorative xmlns:adec="http://schemas.microsoft.com/office/drawing/2017/decorative" val="1"/>
              </a:ext>
            </a:extLst>
          </p:cNvPr>
          <p:cNvPicPr>
            <a:picLocks noChangeAspect="1"/>
          </p:cNvPicPr>
          <p:nvPr/>
        </p:nvPicPr>
        <p:blipFill rotWithShape="1">
          <a:blip r:embed="rId4"/>
          <a:srcRect r="3327"/>
          <a:stretch/>
        </p:blipFill>
        <p:spPr>
          <a:xfrm>
            <a:off x="259658" y="1905729"/>
            <a:ext cx="8130746" cy="4372105"/>
          </a:xfrm>
          <a:prstGeom prst="rect">
            <a:avLst/>
          </a:prstGeom>
        </p:spPr>
      </p:pic>
    </p:spTree>
    <p:extLst>
      <p:ext uri="{BB962C8B-B14F-4D97-AF65-F5344CB8AC3E}">
        <p14:creationId xmlns:p14="http://schemas.microsoft.com/office/powerpoint/2010/main" val="782285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633A-44C8-75F7-0BCE-AD34B4FBD2C0}"/>
              </a:ext>
            </a:extLst>
          </p:cNvPr>
          <p:cNvSpPr>
            <a:spLocks noGrp="1"/>
          </p:cNvSpPr>
          <p:nvPr>
            <p:ph type="title"/>
          </p:nvPr>
        </p:nvSpPr>
        <p:spPr>
          <a:xfrm>
            <a:off x="838200" y="259883"/>
            <a:ext cx="9605211" cy="901626"/>
          </a:xfrm>
        </p:spPr>
        <p:txBody>
          <a:bodyPr/>
          <a:lstStyle/>
          <a:p>
            <a:r>
              <a:rPr lang="en-US" dirty="0"/>
              <a:t>Share Data Using NACDA</a:t>
            </a:r>
          </a:p>
        </p:txBody>
      </p:sp>
      <p:pic>
        <p:nvPicPr>
          <p:cNvPr id="4" name="Picture 3" descr="NACDA has two options for sharing your data: NACDA (curated) and NACDA-OAR (self-published).">
            <a:extLst>
              <a:ext uri="{FF2B5EF4-FFF2-40B4-BE49-F238E27FC236}">
                <a16:creationId xmlns:a16="http://schemas.microsoft.com/office/drawing/2014/main" id="{06C623C8-3AC1-0139-2402-E833A20646CC}"/>
              </a:ext>
            </a:extLst>
          </p:cNvPr>
          <p:cNvPicPr>
            <a:picLocks noChangeAspect="1"/>
          </p:cNvPicPr>
          <p:nvPr/>
        </p:nvPicPr>
        <p:blipFill>
          <a:blip r:embed="rId2"/>
          <a:stretch>
            <a:fillRect/>
          </a:stretch>
        </p:blipFill>
        <p:spPr>
          <a:xfrm>
            <a:off x="768818" y="1026754"/>
            <a:ext cx="8880656" cy="5755869"/>
          </a:xfrm>
          <a:prstGeom prst="rect">
            <a:avLst/>
          </a:prstGeom>
        </p:spPr>
      </p:pic>
    </p:spTree>
    <p:extLst>
      <p:ext uri="{BB962C8B-B14F-4D97-AF65-F5344CB8AC3E}">
        <p14:creationId xmlns:p14="http://schemas.microsoft.com/office/powerpoint/2010/main" val="2864480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46090-862A-E87F-F6CA-F51CC293CF30}"/>
              </a:ext>
            </a:extLst>
          </p:cNvPr>
          <p:cNvSpPr>
            <a:spLocks noGrp="1"/>
          </p:cNvSpPr>
          <p:nvPr>
            <p:ph type="title"/>
          </p:nvPr>
        </p:nvSpPr>
        <p:spPr>
          <a:xfrm>
            <a:off x="529389" y="365125"/>
            <a:ext cx="11405937" cy="972787"/>
          </a:xfrm>
        </p:spPr>
        <p:txBody>
          <a:bodyPr/>
          <a:lstStyle/>
          <a:p>
            <a:r>
              <a:rPr lang="en-US" sz="3600" dirty="0"/>
              <a:t>NACDA-OAR (Self-Published) - Data and Syntax Sharing</a:t>
            </a:r>
          </a:p>
        </p:txBody>
      </p:sp>
      <p:pic>
        <p:nvPicPr>
          <p:cNvPr id="4" name="Picture 3" descr="Visit our NACDA-OAR site for details about self publishing your data on aging. ">
            <a:extLst>
              <a:ext uri="{FF2B5EF4-FFF2-40B4-BE49-F238E27FC236}">
                <a16:creationId xmlns:a16="http://schemas.microsoft.com/office/drawing/2014/main" id="{953B5912-8696-7934-3460-5702B6B5B8C7}"/>
              </a:ext>
            </a:extLst>
          </p:cNvPr>
          <p:cNvPicPr>
            <a:picLocks noChangeAspect="1"/>
          </p:cNvPicPr>
          <p:nvPr/>
        </p:nvPicPr>
        <p:blipFill rotWithShape="1">
          <a:blip r:embed="rId2"/>
          <a:srcRect t="557" r="4853" b="7755"/>
          <a:stretch/>
        </p:blipFill>
        <p:spPr>
          <a:xfrm>
            <a:off x="331268" y="1337912"/>
            <a:ext cx="11802177" cy="5459444"/>
          </a:xfrm>
          <a:prstGeom prst="rect">
            <a:avLst/>
          </a:prstGeom>
          <a:ln w="28575">
            <a:solidFill>
              <a:srgbClr val="0070C0"/>
            </a:solidFill>
          </a:ln>
        </p:spPr>
      </p:pic>
    </p:spTree>
    <p:extLst>
      <p:ext uri="{BB962C8B-B14F-4D97-AF65-F5344CB8AC3E}">
        <p14:creationId xmlns:p14="http://schemas.microsoft.com/office/powerpoint/2010/main" val="2188291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EFB7-577F-591F-ACEC-4AA225363559}"/>
              </a:ext>
            </a:extLst>
          </p:cNvPr>
          <p:cNvSpPr>
            <a:spLocks noGrp="1"/>
          </p:cNvSpPr>
          <p:nvPr>
            <p:ph type="title"/>
          </p:nvPr>
        </p:nvSpPr>
        <p:spPr>
          <a:xfrm>
            <a:off x="838200" y="365126"/>
            <a:ext cx="10398125" cy="1059414"/>
          </a:xfrm>
        </p:spPr>
        <p:txBody>
          <a:bodyPr/>
          <a:lstStyle/>
          <a:p>
            <a:r>
              <a:rPr lang="en-US" dirty="0" err="1"/>
              <a:t>Colectica</a:t>
            </a:r>
            <a:r>
              <a:rPr lang="en-US" dirty="0"/>
              <a:t> Portal – Another Way to Discover Data</a:t>
            </a:r>
          </a:p>
        </p:txBody>
      </p:sp>
      <p:sp>
        <p:nvSpPr>
          <p:cNvPr id="3" name="Text Placeholder 2">
            <a:extLst>
              <a:ext uri="{FF2B5EF4-FFF2-40B4-BE49-F238E27FC236}">
                <a16:creationId xmlns:a16="http://schemas.microsoft.com/office/drawing/2014/main" id="{57DDA91A-16FF-6EC9-CD19-B5ED58061290}"/>
              </a:ext>
            </a:extLst>
          </p:cNvPr>
          <p:cNvSpPr>
            <a:spLocks noGrp="1"/>
          </p:cNvSpPr>
          <p:nvPr>
            <p:ph type="body" sz="quarter" idx="10"/>
          </p:nvPr>
        </p:nvSpPr>
        <p:spPr/>
        <p:txBody>
          <a:bodyPr/>
          <a:lstStyle/>
          <a:p>
            <a:endParaRPr lang="en-US"/>
          </a:p>
        </p:txBody>
      </p:sp>
      <p:pic>
        <p:nvPicPr>
          <p:cNvPr id="4" name="Picture 3" descr="Visit the NACDA-ICPSR Colectica portal to view variables across longitudinal data collections and download custom datasets. ">
            <a:extLst>
              <a:ext uri="{FF2B5EF4-FFF2-40B4-BE49-F238E27FC236}">
                <a16:creationId xmlns:a16="http://schemas.microsoft.com/office/drawing/2014/main" id="{4F8F1683-72A7-E373-63B6-E5B0F7BD86DA}"/>
              </a:ext>
            </a:extLst>
          </p:cNvPr>
          <p:cNvPicPr>
            <a:picLocks noChangeAspect="1"/>
          </p:cNvPicPr>
          <p:nvPr/>
        </p:nvPicPr>
        <p:blipFill rotWithShape="1">
          <a:blip r:embed="rId2"/>
          <a:srcRect l="1677" r="19671" b="3253"/>
          <a:stretch/>
        </p:blipFill>
        <p:spPr>
          <a:xfrm>
            <a:off x="1023044" y="1347537"/>
            <a:ext cx="11168956" cy="5510463"/>
          </a:xfrm>
          <a:prstGeom prst="rect">
            <a:avLst/>
          </a:prstGeom>
        </p:spPr>
      </p:pic>
      <p:sp>
        <p:nvSpPr>
          <p:cNvPr id="5" name="Rectangle 4">
            <a:extLst>
              <a:ext uri="{FF2B5EF4-FFF2-40B4-BE49-F238E27FC236}">
                <a16:creationId xmlns:a16="http://schemas.microsoft.com/office/drawing/2014/main" id="{C6E6B38F-C52D-4D26-D629-C52CEA872607}"/>
              </a:ext>
            </a:extLst>
          </p:cNvPr>
          <p:cNvSpPr/>
          <p:nvPr/>
        </p:nvSpPr>
        <p:spPr>
          <a:xfrm>
            <a:off x="5967664" y="5474368"/>
            <a:ext cx="5666874" cy="1239253"/>
          </a:xfrm>
          <a:prstGeom prst="rect">
            <a:avLst/>
          </a:prstGeom>
          <a:solidFill>
            <a:srgbClr val="413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Your login credentials for the portal are not the same as your MyData login credentials (unless you make them that way).</a:t>
            </a:r>
          </a:p>
        </p:txBody>
      </p:sp>
    </p:spTree>
    <p:extLst>
      <p:ext uri="{BB962C8B-B14F-4D97-AF65-F5344CB8AC3E}">
        <p14:creationId xmlns:p14="http://schemas.microsoft.com/office/powerpoint/2010/main" val="3550805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F927-15C3-7BDB-BBF6-B9726B89BDFB}"/>
              </a:ext>
            </a:extLst>
          </p:cNvPr>
          <p:cNvSpPr>
            <a:spLocks noGrp="1"/>
          </p:cNvSpPr>
          <p:nvPr>
            <p:ph type="title"/>
          </p:nvPr>
        </p:nvSpPr>
        <p:spPr/>
        <p:txBody>
          <a:bodyPr/>
          <a:lstStyle/>
          <a:p>
            <a:r>
              <a:rPr lang="en-US" dirty="0" err="1"/>
              <a:t>Colectica</a:t>
            </a:r>
            <a:r>
              <a:rPr lang="en-US" dirty="0"/>
              <a:t> Portal – Explore Across Series</a:t>
            </a:r>
          </a:p>
        </p:txBody>
      </p:sp>
      <p:pic>
        <p:nvPicPr>
          <p:cNvPr id="7" name="Picture 6" descr="The Colectica Portal's explore view allows you to view comparable variables across a series based on topic, such as depression. ">
            <a:extLst>
              <a:ext uri="{FF2B5EF4-FFF2-40B4-BE49-F238E27FC236}">
                <a16:creationId xmlns:a16="http://schemas.microsoft.com/office/drawing/2014/main" id="{4813679F-FCAE-91BE-92C5-7AD7CFE33D23}"/>
              </a:ext>
            </a:extLst>
          </p:cNvPr>
          <p:cNvPicPr>
            <a:picLocks noChangeAspect="1"/>
          </p:cNvPicPr>
          <p:nvPr/>
        </p:nvPicPr>
        <p:blipFill>
          <a:blip r:embed="rId2"/>
          <a:stretch>
            <a:fillRect/>
          </a:stretch>
        </p:blipFill>
        <p:spPr>
          <a:xfrm>
            <a:off x="0" y="2088682"/>
            <a:ext cx="12180022" cy="4615314"/>
          </a:xfrm>
          <a:prstGeom prst="rect">
            <a:avLst/>
          </a:prstGeom>
        </p:spPr>
      </p:pic>
    </p:spTree>
    <p:extLst>
      <p:ext uri="{BB962C8B-B14F-4D97-AF65-F5344CB8AC3E}">
        <p14:creationId xmlns:p14="http://schemas.microsoft.com/office/powerpoint/2010/main" val="2343084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B245-F6C5-C8B8-BDF5-65A6DA5D72BE}"/>
              </a:ext>
            </a:extLst>
          </p:cNvPr>
          <p:cNvSpPr>
            <a:spLocks noGrp="1"/>
          </p:cNvSpPr>
          <p:nvPr>
            <p:ph type="title"/>
          </p:nvPr>
        </p:nvSpPr>
        <p:spPr>
          <a:xfrm>
            <a:off x="838200" y="365125"/>
            <a:ext cx="7959291" cy="1040163"/>
          </a:xfrm>
        </p:spPr>
        <p:txBody>
          <a:bodyPr/>
          <a:lstStyle/>
          <a:p>
            <a:r>
              <a:rPr lang="en-US" dirty="0" err="1"/>
              <a:t>Colectica</a:t>
            </a:r>
            <a:r>
              <a:rPr lang="en-US" dirty="0"/>
              <a:t> Portal – Search</a:t>
            </a:r>
          </a:p>
        </p:txBody>
      </p:sp>
      <p:pic>
        <p:nvPicPr>
          <p:cNvPr id="6" name="Picture 5" descr="The Colectica Portal search function allows you to seach by keyword, variable, series, etc. to locate content related to your research.">
            <a:extLst>
              <a:ext uri="{FF2B5EF4-FFF2-40B4-BE49-F238E27FC236}">
                <a16:creationId xmlns:a16="http://schemas.microsoft.com/office/drawing/2014/main" id="{2B8AFCA8-B9A2-F3E5-DB2B-F840A6F7CBC0}"/>
              </a:ext>
            </a:extLst>
          </p:cNvPr>
          <p:cNvPicPr>
            <a:picLocks noChangeAspect="1"/>
          </p:cNvPicPr>
          <p:nvPr/>
        </p:nvPicPr>
        <p:blipFill>
          <a:blip r:embed="rId2"/>
          <a:stretch>
            <a:fillRect/>
          </a:stretch>
        </p:blipFill>
        <p:spPr>
          <a:xfrm>
            <a:off x="393094" y="1745987"/>
            <a:ext cx="11798906" cy="5112013"/>
          </a:xfrm>
          <a:prstGeom prst="rect">
            <a:avLst/>
          </a:prstGeom>
        </p:spPr>
      </p:pic>
    </p:spTree>
    <p:extLst>
      <p:ext uri="{BB962C8B-B14F-4D97-AF65-F5344CB8AC3E}">
        <p14:creationId xmlns:p14="http://schemas.microsoft.com/office/powerpoint/2010/main" val="482960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5BE72-299F-88D6-CC57-5C54976D0A45}"/>
              </a:ext>
            </a:extLst>
          </p:cNvPr>
          <p:cNvSpPr>
            <a:spLocks noGrp="1"/>
          </p:cNvSpPr>
          <p:nvPr>
            <p:ph type="title"/>
          </p:nvPr>
        </p:nvSpPr>
        <p:spPr>
          <a:xfrm>
            <a:off x="838200" y="211756"/>
            <a:ext cx="10558112" cy="972152"/>
          </a:xfrm>
        </p:spPr>
        <p:txBody>
          <a:bodyPr/>
          <a:lstStyle/>
          <a:p>
            <a:r>
              <a:rPr lang="en-US" dirty="0" err="1"/>
              <a:t>Colectica</a:t>
            </a:r>
            <a:r>
              <a:rPr lang="en-US" dirty="0"/>
              <a:t> Portal – Variable Details</a:t>
            </a:r>
          </a:p>
        </p:txBody>
      </p:sp>
      <p:pic>
        <p:nvPicPr>
          <p:cNvPr id="5" name="Picture 4" descr="The variable details in the Colectica Portal show values and frequencies across time for a longitudinal variable. ">
            <a:extLst>
              <a:ext uri="{FF2B5EF4-FFF2-40B4-BE49-F238E27FC236}">
                <a16:creationId xmlns:a16="http://schemas.microsoft.com/office/drawing/2014/main" id="{9A140974-EF26-4CF0-CE3C-963820C7BF25}"/>
              </a:ext>
            </a:extLst>
          </p:cNvPr>
          <p:cNvPicPr>
            <a:picLocks noChangeAspect="1"/>
          </p:cNvPicPr>
          <p:nvPr/>
        </p:nvPicPr>
        <p:blipFill>
          <a:blip r:embed="rId2"/>
          <a:stretch>
            <a:fillRect/>
          </a:stretch>
        </p:blipFill>
        <p:spPr>
          <a:xfrm>
            <a:off x="206951" y="1843411"/>
            <a:ext cx="11843878" cy="4923337"/>
          </a:xfrm>
          <a:prstGeom prst="rect">
            <a:avLst/>
          </a:prstGeom>
        </p:spPr>
      </p:pic>
    </p:spTree>
    <p:extLst>
      <p:ext uri="{BB962C8B-B14F-4D97-AF65-F5344CB8AC3E}">
        <p14:creationId xmlns:p14="http://schemas.microsoft.com/office/powerpoint/2010/main" val="1338750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4CC2E-2557-F032-D72D-BF6F59CFED50}"/>
              </a:ext>
            </a:extLst>
          </p:cNvPr>
          <p:cNvSpPr>
            <a:spLocks noGrp="1"/>
          </p:cNvSpPr>
          <p:nvPr>
            <p:ph type="title"/>
          </p:nvPr>
        </p:nvSpPr>
        <p:spPr/>
        <p:txBody>
          <a:bodyPr/>
          <a:lstStyle/>
          <a:p>
            <a:r>
              <a:rPr lang="en-US" dirty="0" err="1"/>
              <a:t>Colectica</a:t>
            </a:r>
            <a:r>
              <a:rPr lang="en-US" dirty="0"/>
              <a:t> Portal – Add Variables to Basket </a:t>
            </a:r>
          </a:p>
        </p:txBody>
      </p:sp>
      <p:pic>
        <p:nvPicPr>
          <p:cNvPr id="5" name="Picture 4" descr="You can add variables to a custom data basket from the Colectica Portal explore function using the plus sign next to the conceptual variable.">
            <a:extLst>
              <a:ext uri="{FF2B5EF4-FFF2-40B4-BE49-F238E27FC236}">
                <a16:creationId xmlns:a16="http://schemas.microsoft.com/office/drawing/2014/main" id="{7C796C40-AD70-A686-A9D4-A7889394B009}"/>
              </a:ext>
            </a:extLst>
          </p:cNvPr>
          <p:cNvPicPr>
            <a:picLocks noChangeAspect="1"/>
          </p:cNvPicPr>
          <p:nvPr/>
        </p:nvPicPr>
        <p:blipFill>
          <a:blip r:embed="rId2"/>
          <a:stretch>
            <a:fillRect/>
          </a:stretch>
        </p:blipFill>
        <p:spPr>
          <a:xfrm>
            <a:off x="264123" y="1917446"/>
            <a:ext cx="11837008" cy="4940554"/>
          </a:xfrm>
          <a:prstGeom prst="rect">
            <a:avLst/>
          </a:prstGeom>
        </p:spPr>
      </p:pic>
    </p:spTree>
    <p:extLst>
      <p:ext uri="{BB962C8B-B14F-4D97-AF65-F5344CB8AC3E}">
        <p14:creationId xmlns:p14="http://schemas.microsoft.com/office/powerpoint/2010/main" val="3598973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0B00-B723-8731-5D6A-31109508C4D6}"/>
              </a:ext>
            </a:extLst>
          </p:cNvPr>
          <p:cNvSpPr>
            <a:spLocks noGrp="1"/>
          </p:cNvSpPr>
          <p:nvPr>
            <p:ph type="title"/>
          </p:nvPr>
        </p:nvSpPr>
        <p:spPr>
          <a:xfrm>
            <a:off x="722296" y="239997"/>
            <a:ext cx="9595986" cy="1057835"/>
          </a:xfrm>
        </p:spPr>
        <p:txBody>
          <a:bodyPr/>
          <a:lstStyle/>
          <a:p>
            <a:r>
              <a:rPr lang="en-US" sz="4000" dirty="0" err="1"/>
              <a:t>Colectica</a:t>
            </a:r>
            <a:r>
              <a:rPr lang="en-US" sz="4000" dirty="0"/>
              <a:t> Portal – Download Custom Files</a:t>
            </a:r>
            <a:endParaRPr lang="en-US" dirty="0"/>
          </a:p>
        </p:txBody>
      </p:sp>
      <p:pic>
        <p:nvPicPr>
          <p:cNvPr id="5" name="Picture 4" descr="You have the option to download a variety of file types based on your custom variable basket. ">
            <a:extLst>
              <a:ext uri="{FF2B5EF4-FFF2-40B4-BE49-F238E27FC236}">
                <a16:creationId xmlns:a16="http://schemas.microsoft.com/office/drawing/2014/main" id="{95C63999-4EB3-0004-2F8E-D60594E381C6}"/>
              </a:ext>
            </a:extLst>
          </p:cNvPr>
          <p:cNvPicPr>
            <a:picLocks noChangeAspect="1"/>
          </p:cNvPicPr>
          <p:nvPr/>
        </p:nvPicPr>
        <p:blipFill>
          <a:blip r:embed="rId2"/>
          <a:stretch>
            <a:fillRect/>
          </a:stretch>
        </p:blipFill>
        <p:spPr>
          <a:xfrm>
            <a:off x="1068404" y="1297832"/>
            <a:ext cx="10945255" cy="5479468"/>
          </a:xfrm>
          <a:prstGeom prst="rect">
            <a:avLst/>
          </a:prstGeom>
        </p:spPr>
      </p:pic>
    </p:spTree>
    <p:extLst>
      <p:ext uri="{BB962C8B-B14F-4D97-AF65-F5344CB8AC3E}">
        <p14:creationId xmlns:p14="http://schemas.microsoft.com/office/powerpoint/2010/main" val="2286916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E594-1863-1CB0-8A7C-D5FB7093A3B4}"/>
              </a:ext>
            </a:extLst>
          </p:cNvPr>
          <p:cNvSpPr>
            <a:spLocks noGrp="1"/>
          </p:cNvSpPr>
          <p:nvPr>
            <p:ph type="title"/>
          </p:nvPr>
        </p:nvSpPr>
        <p:spPr>
          <a:xfrm>
            <a:off x="577970" y="136526"/>
            <a:ext cx="10106072" cy="1134010"/>
          </a:xfrm>
        </p:spPr>
        <p:txBody>
          <a:bodyPr/>
          <a:lstStyle/>
          <a:p>
            <a:r>
              <a:rPr lang="en-US" dirty="0"/>
              <a:t>Podcasts and Researcher Interviews</a:t>
            </a:r>
          </a:p>
        </p:txBody>
      </p:sp>
      <p:pic>
        <p:nvPicPr>
          <p:cNvPr id="3" name="Picture 2" descr="Podcasts and researcher interviews are available on our YouTube channel. ">
            <a:hlinkClick r:id="rId2"/>
            <a:extLst>
              <a:ext uri="{FF2B5EF4-FFF2-40B4-BE49-F238E27FC236}">
                <a16:creationId xmlns:a16="http://schemas.microsoft.com/office/drawing/2014/main" id="{E457A2B6-B379-8DFE-3694-D02A3FA3520C}"/>
              </a:ext>
            </a:extLst>
          </p:cNvPr>
          <p:cNvPicPr>
            <a:picLocks noChangeAspect="1"/>
          </p:cNvPicPr>
          <p:nvPr/>
        </p:nvPicPr>
        <p:blipFill rotWithShape="1">
          <a:blip r:embed="rId3"/>
          <a:srcRect r="1538"/>
          <a:stretch/>
        </p:blipFill>
        <p:spPr>
          <a:xfrm>
            <a:off x="1386039" y="1261882"/>
            <a:ext cx="10549288" cy="5596118"/>
          </a:xfrm>
          <a:prstGeom prst="rect">
            <a:avLst/>
          </a:prstGeom>
        </p:spPr>
      </p:pic>
    </p:spTree>
    <p:extLst>
      <p:ext uri="{BB962C8B-B14F-4D97-AF65-F5344CB8AC3E}">
        <p14:creationId xmlns:p14="http://schemas.microsoft.com/office/powerpoint/2010/main" val="2498697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3B25-4E46-4848-8701-5F1A9DF51C15}"/>
              </a:ext>
            </a:extLst>
          </p:cNvPr>
          <p:cNvSpPr>
            <a:spLocks noGrp="1"/>
          </p:cNvSpPr>
          <p:nvPr>
            <p:ph type="title"/>
          </p:nvPr>
        </p:nvSpPr>
        <p:spPr>
          <a:xfrm>
            <a:off x="726688" y="211873"/>
            <a:ext cx="6136125" cy="829299"/>
          </a:xfrm>
        </p:spPr>
        <p:txBody>
          <a:bodyPr/>
          <a:lstStyle/>
          <a:p>
            <a:r>
              <a:rPr lang="en-US" dirty="0"/>
              <a:t>YouTube Resources</a:t>
            </a:r>
          </a:p>
        </p:txBody>
      </p:sp>
      <p:pic>
        <p:nvPicPr>
          <p:cNvPr id="6" name="Picture 5" descr="ICPSR has YouTube videos including webinar recordings and demonstrations on how to use our data resources. ">
            <a:extLst>
              <a:ext uri="{FF2B5EF4-FFF2-40B4-BE49-F238E27FC236}">
                <a16:creationId xmlns:a16="http://schemas.microsoft.com/office/drawing/2014/main" id="{E0683539-242E-5314-2B9F-7C7E317069B9}"/>
              </a:ext>
            </a:extLst>
          </p:cNvPr>
          <p:cNvPicPr>
            <a:picLocks noChangeAspect="1"/>
          </p:cNvPicPr>
          <p:nvPr/>
        </p:nvPicPr>
        <p:blipFill>
          <a:blip r:embed="rId3"/>
          <a:stretch>
            <a:fillRect/>
          </a:stretch>
        </p:blipFill>
        <p:spPr>
          <a:xfrm>
            <a:off x="2929627" y="1041172"/>
            <a:ext cx="9125508" cy="5720575"/>
          </a:xfrm>
          <a:prstGeom prst="rect">
            <a:avLst/>
          </a:prstGeom>
        </p:spPr>
      </p:pic>
    </p:spTree>
    <p:extLst>
      <p:ext uri="{BB962C8B-B14F-4D97-AF65-F5344CB8AC3E}">
        <p14:creationId xmlns:p14="http://schemas.microsoft.com/office/powerpoint/2010/main" val="2208703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164F6-ACB7-4FD6-9A3C-0C442C6C87D8}"/>
              </a:ext>
            </a:extLst>
          </p:cNvPr>
          <p:cNvSpPr>
            <a:spLocks noGrp="1"/>
          </p:cNvSpPr>
          <p:nvPr>
            <p:ph type="title"/>
          </p:nvPr>
        </p:nvSpPr>
        <p:spPr>
          <a:xfrm>
            <a:off x="838200" y="365126"/>
            <a:ext cx="7035265" cy="866908"/>
          </a:xfrm>
        </p:spPr>
        <p:txBody>
          <a:bodyPr/>
          <a:lstStyle/>
          <a:p>
            <a:r>
              <a:rPr lang="en-US" dirty="0"/>
              <a:t>ICPSR Instructional Resources</a:t>
            </a:r>
          </a:p>
        </p:txBody>
      </p:sp>
      <p:pic>
        <p:nvPicPr>
          <p:cNvPr id="5" name="Picture 4" descr="ICPSR's instructional resources include classroom exercises and resources for students. These activities are geared towards undergraduates, but can help anyone looing to learn more about using secondary data. ">
            <a:hlinkClick r:id="rId3"/>
            <a:extLst>
              <a:ext uri="{FF2B5EF4-FFF2-40B4-BE49-F238E27FC236}">
                <a16:creationId xmlns:a16="http://schemas.microsoft.com/office/drawing/2014/main" id="{2EAA35CF-CAC3-4D90-BB54-8ED74039F226}"/>
              </a:ext>
            </a:extLst>
          </p:cNvPr>
          <p:cNvPicPr>
            <a:picLocks noChangeAspect="1"/>
          </p:cNvPicPr>
          <p:nvPr/>
        </p:nvPicPr>
        <p:blipFill>
          <a:blip r:embed="rId4"/>
          <a:stretch>
            <a:fillRect/>
          </a:stretch>
        </p:blipFill>
        <p:spPr>
          <a:xfrm>
            <a:off x="2892408" y="1092065"/>
            <a:ext cx="9021202" cy="5625548"/>
          </a:xfrm>
          <a:prstGeom prst="rect">
            <a:avLst/>
          </a:prstGeom>
        </p:spPr>
      </p:pic>
    </p:spTree>
    <p:extLst>
      <p:ext uri="{BB962C8B-B14F-4D97-AF65-F5344CB8AC3E}">
        <p14:creationId xmlns:p14="http://schemas.microsoft.com/office/powerpoint/2010/main" val="1955022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1091-E079-4357-8F28-3EDA07B90CD8}"/>
              </a:ext>
            </a:extLst>
          </p:cNvPr>
          <p:cNvSpPr>
            <a:spLocks noGrp="1"/>
          </p:cNvSpPr>
          <p:nvPr>
            <p:ph type="title"/>
          </p:nvPr>
        </p:nvSpPr>
        <p:spPr>
          <a:xfrm>
            <a:off x="838200" y="365125"/>
            <a:ext cx="5032513" cy="721553"/>
          </a:xfrm>
        </p:spPr>
        <p:txBody>
          <a:bodyPr/>
          <a:lstStyle/>
          <a:p>
            <a:r>
              <a:rPr lang="en-US" dirty="0"/>
              <a:t>Data User Support</a:t>
            </a:r>
          </a:p>
        </p:txBody>
      </p:sp>
      <p:sp>
        <p:nvSpPr>
          <p:cNvPr id="3" name="Text Placeholder 2">
            <a:extLst>
              <a:ext uri="{FF2B5EF4-FFF2-40B4-BE49-F238E27FC236}">
                <a16:creationId xmlns:a16="http://schemas.microsoft.com/office/drawing/2014/main" id="{22C78BA8-C580-48C3-913A-6E56A04543D2}"/>
              </a:ext>
            </a:extLst>
          </p:cNvPr>
          <p:cNvSpPr>
            <a:spLocks noGrp="1"/>
          </p:cNvSpPr>
          <p:nvPr>
            <p:ph type="body" sz="quarter" idx="10"/>
          </p:nvPr>
        </p:nvSpPr>
        <p:spPr>
          <a:xfrm>
            <a:off x="6368931" y="1967789"/>
            <a:ext cx="5032514" cy="2837316"/>
          </a:xfrm>
        </p:spPr>
        <p:txBody>
          <a:bodyPr/>
          <a:lstStyle/>
          <a:p>
            <a:pPr marL="0" indent="0">
              <a:buNone/>
            </a:pPr>
            <a:r>
              <a:rPr lang="en-US" b="1" dirty="0">
                <a:hlinkClick r:id="rId2"/>
              </a:rPr>
              <a:t>icpsr-help@umich.edu</a:t>
            </a:r>
            <a:endParaRPr lang="en-US" b="1" dirty="0"/>
          </a:p>
          <a:p>
            <a:pPr marL="0" indent="0">
              <a:buNone/>
            </a:pPr>
            <a:r>
              <a:rPr lang="en-US" dirty="0"/>
              <a:t>-Data questions</a:t>
            </a:r>
          </a:p>
          <a:p>
            <a:pPr marL="0" indent="0">
              <a:buNone/>
            </a:pPr>
            <a:r>
              <a:rPr lang="en-US" dirty="0"/>
              <a:t>-Data access</a:t>
            </a:r>
          </a:p>
          <a:p>
            <a:pPr marL="0" indent="0">
              <a:buNone/>
            </a:pPr>
            <a:r>
              <a:rPr lang="en-US" dirty="0"/>
              <a:t>-Other concerns</a:t>
            </a:r>
          </a:p>
          <a:p>
            <a:pPr marL="0" indent="0">
              <a:buNone/>
            </a:pPr>
            <a:r>
              <a:rPr lang="en-US" dirty="0"/>
              <a:t>Email us anytime.</a:t>
            </a:r>
          </a:p>
        </p:txBody>
      </p:sp>
      <p:pic>
        <p:nvPicPr>
          <p:cNvPr id="4" name="Graphic 3">
            <a:extLst>
              <a:ext uri="{FF2B5EF4-FFF2-40B4-BE49-F238E27FC236}">
                <a16:creationId xmlns:a16="http://schemas.microsoft.com/office/drawing/2014/main" id="{BB7508DC-2F5B-0934-1481-6328370644B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4509" y="1689266"/>
            <a:ext cx="3394363" cy="3394363"/>
          </a:xfrm>
          <a:prstGeom prst="rect">
            <a:avLst/>
          </a:prstGeom>
        </p:spPr>
      </p:pic>
    </p:spTree>
    <p:extLst>
      <p:ext uri="{BB962C8B-B14F-4D97-AF65-F5344CB8AC3E}">
        <p14:creationId xmlns:p14="http://schemas.microsoft.com/office/powerpoint/2010/main" val="2670241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BD0D-1615-8F5A-7D87-C4E4462BDE09}"/>
              </a:ext>
            </a:extLst>
          </p:cNvPr>
          <p:cNvSpPr>
            <a:spLocks noGrp="1"/>
          </p:cNvSpPr>
          <p:nvPr>
            <p:ph type="ctrTitle"/>
          </p:nvPr>
        </p:nvSpPr>
        <p:spPr/>
        <p:txBody>
          <a:bodyPr/>
          <a:lstStyle/>
          <a:p>
            <a:r>
              <a:rPr lang="en-US" dirty="0"/>
              <a:t>Thank You!</a:t>
            </a:r>
          </a:p>
        </p:txBody>
      </p:sp>
      <p:pic>
        <p:nvPicPr>
          <p:cNvPr id="3" name="Picture 2" descr="Scan this QR code to access our linktree: https://linktr.ee/NACDAdata">
            <a:hlinkClick r:id="rId2"/>
            <a:extLst>
              <a:ext uri="{FF2B5EF4-FFF2-40B4-BE49-F238E27FC236}">
                <a16:creationId xmlns:a16="http://schemas.microsoft.com/office/drawing/2014/main" id="{05B93668-F2B6-552D-EBDD-B831031398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637" y="2130061"/>
            <a:ext cx="2690593" cy="3865485"/>
          </a:xfrm>
          <a:prstGeom prst="rect">
            <a:avLst/>
          </a:prstGeom>
        </p:spPr>
      </p:pic>
      <p:sp>
        <p:nvSpPr>
          <p:cNvPr id="6" name="TextBox 5">
            <a:extLst>
              <a:ext uri="{FF2B5EF4-FFF2-40B4-BE49-F238E27FC236}">
                <a16:creationId xmlns:a16="http://schemas.microsoft.com/office/drawing/2014/main" id="{BA419476-7828-0C1F-8918-FF5D9A624B0A}"/>
              </a:ext>
            </a:extLst>
          </p:cNvPr>
          <p:cNvSpPr txBox="1"/>
          <p:nvPr/>
        </p:nvSpPr>
        <p:spPr>
          <a:xfrm>
            <a:off x="5692996" y="2130061"/>
            <a:ext cx="5423367" cy="3046988"/>
          </a:xfrm>
          <a:prstGeom prst="rect">
            <a:avLst/>
          </a:prstGeom>
          <a:noFill/>
        </p:spPr>
        <p:txBody>
          <a:bodyPr wrap="square" rtlCol="0">
            <a:spAutoFit/>
          </a:bodyPr>
          <a:lstStyle/>
          <a:p>
            <a:r>
              <a:rPr lang="en-US" sz="2400" b="1" dirty="0"/>
              <a:t>Scan this QR Code to get to our LinkTree:</a:t>
            </a:r>
          </a:p>
          <a:p>
            <a:r>
              <a:rPr lang="en-US" sz="2400" dirty="0"/>
              <a:t> </a:t>
            </a:r>
          </a:p>
          <a:p>
            <a:pPr marL="342900" indent="-342900">
              <a:buFont typeface="Arial" panose="020B0604020202020204" pitchFamily="34" charset="0"/>
              <a:buChar char="•"/>
            </a:pPr>
            <a:r>
              <a:rPr lang="en-US" sz="2400" dirty="0"/>
              <a:t>NACDA website </a:t>
            </a:r>
          </a:p>
          <a:p>
            <a:pPr marL="342900" indent="-342900">
              <a:buFont typeface="Arial" panose="020B0604020202020204" pitchFamily="34" charset="0"/>
              <a:buChar char="•"/>
            </a:pPr>
            <a:r>
              <a:rPr lang="en-US" sz="2400" dirty="0"/>
              <a:t>NACDA Colectica Portal</a:t>
            </a:r>
          </a:p>
          <a:p>
            <a:pPr marL="342900" indent="-342900">
              <a:buFont typeface="Arial" panose="020B0604020202020204" pitchFamily="34" charset="0"/>
              <a:buChar char="•"/>
            </a:pPr>
            <a:r>
              <a:rPr lang="en-US" sz="2400" dirty="0"/>
              <a:t>YouTube playlist</a:t>
            </a:r>
          </a:p>
          <a:p>
            <a:pPr marL="342900" indent="-342900">
              <a:buFont typeface="Arial" panose="020B0604020202020204" pitchFamily="34" charset="0"/>
              <a:buChar char="•"/>
            </a:pPr>
            <a:r>
              <a:rPr lang="en-US" sz="2400" dirty="0"/>
              <a:t>Newsletter signup</a:t>
            </a:r>
          </a:p>
          <a:p>
            <a:pPr marL="342900" indent="-342900">
              <a:buFont typeface="Arial" panose="020B0604020202020204" pitchFamily="34" charset="0"/>
              <a:buChar char="•"/>
            </a:pPr>
            <a:r>
              <a:rPr lang="en-US" sz="2400" dirty="0"/>
              <a:t>NIH data sharing resources</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60234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ICPSR">
      <a:dk1>
        <a:srgbClr val="000000"/>
      </a:dk1>
      <a:lt1>
        <a:srgbClr val="FFFFFF"/>
      </a:lt1>
      <a:dk2>
        <a:srgbClr val="020BA9"/>
      </a:dk2>
      <a:lt2>
        <a:srgbClr val="EEECE1"/>
      </a:lt2>
      <a:accent1>
        <a:srgbClr val="115BFB"/>
      </a:accent1>
      <a:accent2>
        <a:srgbClr val="0DB653"/>
      </a:accent2>
      <a:accent3>
        <a:srgbClr val="F47802"/>
      </a:accent3>
      <a:accent4>
        <a:srgbClr val="7549AB"/>
      </a:accent4>
      <a:accent5>
        <a:srgbClr val="30B3D7"/>
      </a:accent5>
      <a:accent6>
        <a:srgbClr val="F8EC2F"/>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ICPSR-presentation design" id="{1E23B258-3AC8-124E-B0F3-046FD728921A}" vid="{17B96992-BF5A-2B4A-82C1-291F8B6C40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TotalTime>
  <Words>1236</Words>
  <Application>Microsoft Office PowerPoint</Application>
  <PresentationFormat>Widescreen</PresentationFormat>
  <Paragraphs>158</Paragraphs>
  <Slides>44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Atkinson Hyperlegible</vt:lpstr>
      <vt:lpstr>Calibri</vt:lpstr>
      <vt:lpstr>IBM Plex Sans SemiBold</vt:lpstr>
      <vt:lpstr>Office Theme</vt:lpstr>
      <vt:lpstr>Aging Data:  The National Archive of Computerized Data on Aging</vt:lpstr>
      <vt:lpstr>NACDA Team </vt:lpstr>
      <vt:lpstr>Preparing for Your Project:  Research Lifecycle</vt:lpstr>
      <vt:lpstr>Types of Data for Research Analysis</vt:lpstr>
      <vt:lpstr>Why Use Secondary Data?</vt:lpstr>
      <vt:lpstr>Potential Research Topics</vt:lpstr>
      <vt:lpstr>National Archive of Computerized  Data on Aging</vt:lpstr>
      <vt:lpstr>ICPSR is a Social Science Data Archive</vt:lpstr>
      <vt:lpstr>Do You Have Access to NACDA and ICPSR Resources?</vt:lpstr>
      <vt:lpstr>Data Resources Available from Anywhere, Anytime</vt:lpstr>
      <vt:lpstr>Search for Data Resources </vt:lpstr>
      <vt:lpstr>Search Results – Default by Study </vt:lpstr>
      <vt:lpstr>Metadata – What Makes Search Possible</vt:lpstr>
      <vt:lpstr>Collection Level Metadata (Study Pages)</vt:lpstr>
      <vt:lpstr>Related Publications</vt:lpstr>
      <vt:lpstr>Variable Level Metadata</vt:lpstr>
      <vt:lpstr>Variable Search</vt:lpstr>
      <vt:lpstr>How to Download From the Study Page</vt:lpstr>
      <vt:lpstr>How to Download – Data and Doc Tab</vt:lpstr>
      <vt:lpstr>You Must Be Logged Into Your ICPSR Account to Download Data (Researcher Passport)</vt:lpstr>
      <vt:lpstr>What the Download Looks Like</vt:lpstr>
      <vt:lpstr>ICPSR Data and Documentation File Formats</vt:lpstr>
      <vt:lpstr>Reading ASCII Data</vt:lpstr>
      <vt:lpstr>Example Search Starting with Related Pubs</vt:lpstr>
      <vt:lpstr>Review and Read the Publication</vt:lpstr>
      <vt:lpstr>From the Study Page, Go to the Study</vt:lpstr>
      <vt:lpstr>Searching a Study at the Variable Level</vt:lpstr>
      <vt:lpstr>Accessing Restricted Data</vt:lpstr>
      <vt:lpstr>Identifying Restricted-Use Studies</vt:lpstr>
      <vt:lpstr>How to Cite Data You Have Used From NACDA</vt:lpstr>
      <vt:lpstr>Have You Used NACDA or ICPSR Data?  Submit Your Citation to Us!</vt:lpstr>
      <vt:lpstr>Share Data Using NACDA</vt:lpstr>
      <vt:lpstr>NACDA-OAR (Self-Published) - Data and Syntax Sharing</vt:lpstr>
      <vt:lpstr>Colectica Portal – Another Way to Discover Data</vt:lpstr>
      <vt:lpstr>Colectica Portal – Explore Across Series</vt:lpstr>
      <vt:lpstr>Colectica Portal – Search</vt:lpstr>
      <vt:lpstr>Colectica Portal – Variable Details</vt:lpstr>
      <vt:lpstr>Colectica Portal – Add Variables to Basket </vt:lpstr>
      <vt:lpstr>Colectica Portal – Download Custom Files</vt:lpstr>
      <vt:lpstr>Podcasts and Researcher Interviews</vt:lpstr>
      <vt:lpstr>YouTube Resources</vt:lpstr>
      <vt:lpstr>ICPSR Instructional Resources</vt:lpstr>
      <vt:lpstr>Data User Support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NACDA workshop - AGEN 2024</dc:title>
  <dc:creator/>
  <cp:keywords>data, metadata, research, aging</cp:keywords>
  <cp:lastModifiedBy>kfrania</cp:lastModifiedBy>
  <cp:revision>34</cp:revision>
  <dcterms:created xsi:type="dcterms:W3CDTF">2022-12-20T18:22:02Z</dcterms:created>
  <dcterms:modified xsi:type="dcterms:W3CDTF">2024-04-12T18:14:58Z</dcterms:modified>
  <cp:category>presentation</cp:category>
</cp:coreProperties>
</file>