
<file path=[Content_Types].xml><?xml version="1.0" encoding="utf-8"?>
<Types xmlns="http://schemas.openxmlformats.org/package/2006/content-types">
  <Default Extension="emf" ContentType="image/x-emf"/>
  <Default Extension="jpeg" ContentType="image/jpeg"/>
  <Default Extension="mp4" ContentType="video/mp4"/>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9"/>
  </p:notesMasterIdLst>
  <p:sldIdLst>
    <p:sldId id="256" r:id="rId2"/>
    <p:sldId id="721" r:id="rId3"/>
    <p:sldId id="682" r:id="rId4"/>
    <p:sldId id="708" r:id="rId5"/>
    <p:sldId id="709" r:id="rId6"/>
    <p:sldId id="665" r:id="rId7"/>
    <p:sldId id="710" r:id="rId8"/>
    <p:sldId id="702" r:id="rId9"/>
    <p:sldId id="704" r:id="rId10"/>
    <p:sldId id="685" r:id="rId11"/>
    <p:sldId id="720" r:id="rId12"/>
    <p:sldId id="586" r:id="rId13"/>
    <p:sldId id="585" r:id="rId14"/>
    <p:sldId id="583" r:id="rId15"/>
    <p:sldId id="274" r:id="rId16"/>
    <p:sldId id="275" r:id="rId17"/>
    <p:sldId id="276" r:id="rId18"/>
    <p:sldId id="277" r:id="rId19"/>
    <p:sldId id="257" r:id="rId20"/>
    <p:sldId id="711" r:id="rId21"/>
    <p:sldId id="279" r:id="rId22"/>
    <p:sldId id="712" r:id="rId23"/>
    <p:sldId id="671" r:id="rId24"/>
    <p:sldId id="672" r:id="rId25"/>
    <p:sldId id="632" r:id="rId26"/>
    <p:sldId id="631" r:id="rId27"/>
    <p:sldId id="692" r:id="rId28"/>
    <p:sldId id="706" r:id="rId29"/>
    <p:sldId id="707" r:id="rId30"/>
    <p:sldId id="694" r:id="rId31"/>
    <p:sldId id="675" r:id="rId32"/>
    <p:sldId id="676" r:id="rId33"/>
    <p:sldId id="677" r:id="rId34"/>
    <p:sldId id="679" r:id="rId35"/>
    <p:sldId id="717" r:id="rId36"/>
    <p:sldId id="715" r:id="rId37"/>
    <p:sldId id="716" r:id="rId3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45" d="100"/>
          <a:sy n="145" d="100"/>
        </p:scale>
        <p:origin x="124" y="52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604EA8A-AE8F-4DDE-A989-B0030BC82953}" type="datetimeFigureOut">
              <a:rPr lang="en-US" smtClean="0"/>
              <a:t>4/8/2024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4E58897-FEA5-48D8-B35C-3BC9E63F771A}" type="slidenum">
              <a:rPr lang="en-US" smtClean="0"/>
              <a:t>‹#›</a:t>
            </a:fld>
            <a:endParaRPr lang="en-US"/>
          </a:p>
        </p:txBody>
      </p:sp>
    </p:spTree>
    <p:extLst>
      <p:ext uri="{BB962C8B-B14F-4D97-AF65-F5344CB8AC3E}">
        <p14:creationId xmlns:p14="http://schemas.microsoft.com/office/powerpoint/2010/main" val="30119807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F8610E-E257-7F08-6326-74175A5B8A5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F2A78F5-A295-907C-AA48-3D46BEFCA96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EFB77F4-8C7D-775F-EF01-97CBECACFC64}"/>
              </a:ext>
            </a:extLst>
          </p:cNvPr>
          <p:cNvSpPr>
            <a:spLocks noGrp="1"/>
          </p:cNvSpPr>
          <p:nvPr>
            <p:ph type="body" idx="1"/>
          </p:nvPr>
        </p:nvSpPr>
        <p:spPr/>
        <p:txBody>
          <a:bodyPr/>
          <a:lstStyle/>
          <a:p>
            <a:r>
              <a:rPr lang="en-US" dirty="0"/>
              <a:t>Explain how single cells or small groups of cells drive cancer progression.</a:t>
            </a:r>
          </a:p>
        </p:txBody>
      </p:sp>
      <p:sp>
        <p:nvSpPr>
          <p:cNvPr id="4" name="Slide Number Placeholder 3">
            <a:extLst>
              <a:ext uri="{FF2B5EF4-FFF2-40B4-BE49-F238E27FC236}">
                <a16:creationId xmlns:a16="http://schemas.microsoft.com/office/drawing/2014/main" id="{5179F3B6-BEB6-7D22-9CBE-62174E322D0F}"/>
              </a:ext>
            </a:extLst>
          </p:cNvPr>
          <p:cNvSpPr>
            <a:spLocks noGrp="1"/>
          </p:cNvSpPr>
          <p:nvPr>
            <p:ph type="sldNum" sz="quarter" idx="5"/>
          </p:nvPr>
        </p:nvSpPr>
        <p:spPr/>
        <p:txBody>
          <a:bodyPr/>
          <a:lstStyle/>
          <a:p>
            <a:fld id="{A1DA16EE-B875-409F-89F9-3E50ACCABDD0}" type="slidenum">
              <a:rPr lang="en-US" smtClean="0"/>
              <a:t>3</a:t>
            </a:fld>
            <a:endParaRPr lang="en-US"/>
          </a:p>
        </p:txBody>
      </p:sp>
    </p:spTree>
    <p:extLst>
      <p:ext uri="{BB962C8B-B14F-4D97-AF65-F5344CB8AC3E}">
        <p14:creationId xmlns:p14="http://schemas.microsoft.com/office/powerpoint/2010/main" val="25232313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15B75B1-463A-4151-947B-074E62AC954D}" type="slidenum">
              <a:rPr lang="en-US" smtClean="0"/>
              <a:t>31</a:t>
            </a:fld>
            <a:endParaRPr lang="en-US"/>
          </a:p>
        </p:txBody>
      </p:sp>
    </p:spTree>
    <p:extLst>
      <p:ext uri="{BB962C8B-B14F-4D97-AF65-F5344CB8AC3E}">
        <p14:creationId xmlns:p14="http://schemas.microsoft.com/office/powerpoint/2010/main" val="17889900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dirty="0"/>
            </a:br>
            <a:endParaRPr lang="en-US" dirty="0"/>
          </a:p>
        </p:txBody>
      </p:sp>
      <p:sp>
        <p:nvSpPr>
          <p:cNvPr id="4" name="Slide Number Placeholder 3"/>
          <p:cNvSpPr>
            <a:spLocks noGrp="1"/>
          </p:cNvSpPr>
          <p:nvPr>
            <p:ph type="sldNum" sz="quarter" idx="5"/>
          </p:nvPr>
        </p:nvSpPr>
        <p:spPr/>
        <p:txBody>
          <a:bodyPr/>
          <a:lstStyle/>
          <a:p>
            <a:fld id="{C15B75B1-463A-4151-947B-074E62AC954D}" type="slidenum">
              <a:rPr lang="en-US" smtClean="0"/>
              <a:t>32</a:t>
            </a:fld>
            <a:endParaRPr lang="en-US"/>
          </a:p>
        </p:txBody>
      </p:sp>
    </p:spTree>
    <p:extLst>
      <p:ext uri="{BB962C8B-B14F-4D97-AF65-F5344CB8AC3E}">
        <p14:creationId xmlns:p14="http://schemas.microsoft.com/office/powerpoint/2010/main" val="21890064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Fix this one. Flow chart horizontal</a:t>
            </a:r>
          </a:p>
        </p:txBody>
      </p:sp>
      <p:sp>
        <p:nvSpPr>
          <p:cNvPr id="4" name="Slide Number Placeholder 3"/>
          <p:cNvSpPr>
            <a:spLocks noGrp="1"/>
          </p:cNvSpPr>
          <p:nvPr>
            <p:ph type="sldNum" sz="quarter" idx="5"/>
          </p:nvPr>
        </p:nvSpPr>
        <p:spPr/>
        <p:txBody>
          <a:bodyPr/>
          <a:lstStyle/>
          <a:p>
            <a:fld id="{C15B75B1-463A-4151-947B-074E62AC954D}" type="slidenum">
              <a:rPr lang="en-US" smtClean="0"/>
              <a:t>33</a:t>
            </a:fld>
            <a:endParaRPr lang="en-US"/>
          </a:p>
        </p:txBody>
      </p:sp>
    </p:spTree>
    <p:extLst>
      <p:ext uri="{BB962C8B-B14F-4D97-AF65-F5344CB8AC3E}">
        <p14:creationId xmlns:p14="http://schemas.microsoft.com/office/powerpoint/2010/main" val="40482152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15B75B1-463A-4151-947B-074E62AC954D}" type="slidenum">
              <a:rPr lang="en-US" smtClean="0"/>
              <a:t>34</a:t>
            </a:fld>
            <a:endParaRPr lang="en-US"/>
          </a:p>
        </p:txBody>
      </p:sp>
    </p:spTree>
    <p:extLst>
      <p:ext uri="{BB962C8B-B14F-4D97-AF65-F5344CB8AC3E}">
        <p14:creationId xmlns:p14="http://schemas.microsoft.com/office/powerpoint/2010/main" val="35923793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561ECA-6631-3649-861D-B0715D77082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A8119BB-16BC-B24B-A9AB-9C6994DDBE6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183C3C4-7DD9-E58F-2D7E-088D90A6C2D0}"/>
              </a:ext>
            </a:extLst>
          </p:cNvPr>
          <p:cNvSpPr>
            <a:spLocks noGrp="1"/>
          </p:cNvSpPr>
          <p:nvPr>
            <p:ph type="body" idx="1"/>
          </p:nvPr>
        </p:nvSpPr>
        <p:spPr/>
        <p:txBody>
          <a:bodyPr/>
          <a:lstStyle/>
          <a:p>
            <a:r>
              <a:rPr lang="en-US" dirty="0"/>
              <a:t>Demonstrate that cells vary in their response to the gradient.  What makes some respond and others not?</a:t>
            </a:r>
          </a:p>
        </p:txBody>
      </p:sp>
      <p:sp>
        <p:nvSpPr>
          <p:cNvPr id="4" name="Slide Number Placeholder 3">
            <a:extLst>
              <a:ext uri="{FF2B5EF4-FFF2-40B4-BE49-F238E27FC236}">
                <a16:creationId xmlns:a16="http://schemas.microsoft.com/office/drawing/2014/main" id="{F3E255ED-FFC6-B606-E091-733133ECDC25}"/>
              </a:ext>
            </a:extLst>
          </p:cNvPr>
          <p:cNvSpPr>
            <a:spLocks noGrp="1"/>
          </p:cNvSpPr>
          <p:nvPr>
            <p:ph type="sldNum" sz="quarter" idx="5"/>
          </p:nvPr>
        </p:nvSpPr>
        <p:spPr/>
        <p:txBody>
          <a:bodyPr/>
          <a:lstStyle/>
          <a:p>
            <a:fld id="{A1DA16EE-B875-409F-89F9-3E50ACCABDD0}" type="slidenum">
              <a:rPr lang="en-US" smtClean="0"/>
              <a:t>4</a:t>
            </a:fld>
            <a:endParaRPr lang="en-US"/>
          </a:p>
        </p:txBody>
      </p:sp>
    </p:spTree>
    <p:extLst>
      <p:ext uri="{BB962C8B-B14F-4D97-AF65-F5344CB8AC3E}">
        <p14:creationId xmlns:p14="http://schemas.microsoft.com/office/powerpoint/2010/main" val="34196418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6A1B7F-0721-E896-8DFE-0725B43013B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B882D6B-E926-E334-4EC1-8D74175A394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FC47F2B-5C4D-E0A0-D0DE-F944D3F0E93D}"/>
              </a:ext>
            </a:extLst>
          </p:cNvPr>
          <p:cNvSpPr>
            <a:spLocks noGrp="1"/>
          </p:cNvSpPr>
          <p:nvPr>
            <p:ph type="body" idx="1"/>
          </p:nvPr>
        </p:nvSpPr>
        <p:spPr/>
        <p:txBody>
          <a:bodyPr/>
          <a:lstStyle/>
          <a:p>
            <a:pPr marL="285750" indent="-285750">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724907B7-35B8-3797-B8D4-341E0FBC4845}"/>
              </a:ext>
            </a:extLst>
          </p:cNvPr>
          <p:cNvSpPr>
            <a:spLocks noGrp="1"/>
          </p:cNvSpPr>
          <p:nvPr>
            <p:ph type="sldNum" sz="quarter" idx="5"/>
          </p:nvPr>
        </p:nvSpPr>
        <p:spPr/>
        <p:txBody>
          <a:bodyPr/>
          <a:lstStyle/>
          <a:p>
            <a:fld id="{A1DA16EE-B875-409F-89F9-3E50ACCABDD0}" type="slidenum">
              <a:rPr lang="en-US" smtClean="0"/>
              <a:t>6</a:t>
            </a:fld>
            <a:endParaRPr lang="en-US"/>
          </a:p>
        </p:txBody>
      </p:sp>
    </p:spTree>
    <p:extLst>
      <p:ext uri="{BB962C8B-B14F-4D97-AF65-F5344CB8AC3E}">
        <p14:creationId xmlns:p14="http://schemas.microsoft.com/office/powerpoint/2010/main" val="35551887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E26FD4-3418-4D3B-3898-3C75374AC13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F1C42E0-1DDA-0E58-D8CF-49046F23F79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03A2B5B-3F15-7797-9987-F66A6C974346}"/>
              </a:ext>
            </a:extLst>
          </p:cNvPr>
          <p:cNvSpPr>
            <a:spLocks noGrp="1"/>
          </p:cNvSpPr>
          <p:nvPr>
            <p:ph type="body" idx="1"/>
          </p:nvPr>
        </p:nvSpPr>
        <p:spPr/>
        <p:txBody>
          <a:bodyPr/>
          <a:lstStyle/>
          <a:p>
            <a:r>
              <a:rPr lang="en-US" dirty="0"/>
              <a:t>We are showing 50 minutes of signaling here.  How will this look in a long term chemotaxis experiment which last about 24 hours.</a:t>
            </a:r>
          </a:p>
        </p:txBody>
      </p:sp>
      <p:sp>
        <p:nvSpPr>
          <p:cNvPr id="4" name="Slide Number Placeholder 3">
            <a:extLst>
              <a:ext uri="{FF2B5EF4-FFF2-40B4-BE49-F238E27FC236}">
                <a16:creationId xmlns:a16="http://schemas.microsoft.com/office/drawing/2014/main" id="{C819F12B-3EF8-00D1-CF6A-2C76A1E6E256}"/>
              </a:ext>
            </a:extLst>
          </p:cNvPr>
          <p:cNvSpPr>
            <a:spLocks noGrp="1"/>
          </p:cNvSpPr>
          <p:nvPr>
            <p:ph type="sldNum" sz="quarter" idx="5"/>
          </p:nvPr>
        </p:nvSpPr>
        <p:spPr/>
        <p:txBody>
          <a:bodyPr/>
          <a:lstStyle/>
          <a:p>
            <a:fld id="{A1DA16EE-B875-409F-89F9-3E50ACCABDD0}" type="slidenum">
              <a:rPr lang="en-US" smtClean="0"/>
              <a:t>10</a:t>
            </a:fld>
            <a:endParaRPr lang="en-US"/>
          </a:p>
        </p:txBody>
      </p:sp>
    </p:spTree>
    <p:extLst>
      <p:ext uri="{BB962C8B-B14F-4D97-AF65-F5344CB8AC3E}">
        <p14:creationId xmlns:p14="http://schemas.microsoft.com/office/powerpoint/2010/main" val="24726236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1C98F1-BC96-BFA9-F6D5-D1C1216CE63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7EEA82F-52C6-5164-6773-0D48ED4E6BE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034FF52-9F47-FC86-1D5D-952E43762A18}"/>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BCA552D5-CD0A-E61B-4728-42EC13EB1285}"/>
              </a:ext>
            </a:extLst>
          </p:cNvPr>
          <p:cNvSpPr>
            <a:spLocks noGrp="1"/>
          </p:cNvSpPr>
          <p:nvPr>
            <p:ph type="sldNum" sz="quarter" idx="5"/>
          </p:nvPr>
        </p:nvSpPr>
        <p:spPr/>
        <p:txBody>
          <a:bodyPr/>
          <a:lstStyle/>
          <a:p>
            <a:fld id="{C15B75B1-463A-4151-947B-074E62AC954D}" type="slidenum">
              <a:rPr lang="en-US" smtClean="0"/>
              <a:t>13</a:t>
            </a:fld>
            <a:endParaRPr lang="en-US"/>
          </a:p>
        </p:txBody>
      </p:sp>
    </p:spTree>
    <p:extLst>
      <p:ext uri="{BB962C8B-B14F-4D97-AF65-F5344CB8AC3E}">
        <p14:creationId xmlns:p14="http://schemas.microsoft.com/office/powerpoint/2010/main" val="13515126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0C2786-D16A-490B-ADFD-B6FFE596BBF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72D9BC4-FE5F-DA63-46EA-02BEB797F69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36FFAB8-7FFE-7295-FE78-604B93BF52F5}"/>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6310CF96-7B64-9948-1CBE-9C1AFE30ABAF}"/>
              </a:ext>
            </a:extLst>
          </p:cNvPr>
          <p:cNvSpPr>
            <a:spLocks noGrp="1"/>
          </p:cNvSpPr>
          <p:nvPr>
            <p:ph type="sldNum" sz="quarter" idx="5"/>
          </p:nvPr>
        </p:nvSpPr>
        <p:spPr/>
        <p:txBody>
          <a:bodyPr/>
          <a:lstStyle/>
          <a:p>
            <a:fld id="{C15B75B1-463A-4151-947B-074E62AC954D}" type="slidenum">
              <a:rPr lang="en-US" smtClean="0"/>
              <a:t>14</a:t>
            </a:fld>
            <a:endParaRPr lang="en-US"/>
          </a:p>
        </p:txBody>
      </p:sp>
    </p:spTree>
    <p:extLst>
      <p:ext uri="{BB962C8B-B14F-4D97-AF65-F5344CB8AC3E}">
        <p14:creationId xmlns:p14="http://schemas.microsoft.com/office/powerpoint/2010/main" val="727421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1DA16EE-B875-409F-89F9-3E50ACCABDD0}" type="slidenum">
              <a:rPr lang="en-US" smtClean="0"/>
              <a:t>23</a:t>
            </a:fld>
            <a:endParaRPr lang="en-US"/>
          </a:p>
        </p:txBody>
      </p:sp>
    </p:spTree>
    <p:extLst>
      <p:ext uri="{BB962C8B-B14F-4D97-AF65-F5344CB8AC3E}">
        <p14:creationId xmlns:p14="http://schemas.microsoft.com/office/powerpoint/2010/main" val="31934393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15B75B1-463A-4151-947B-074E62AC954D}" type="slidenum">
              <a:rPr lang="en-US" smtClean="0"/>
              <a:t>25</a:t>
            </a:fld>
            <a:endParaRPr lang="en-US"/>
          </a:p>
        </p:txBody>
      </p:sp>
    </p:spTree>
    <p:extLst>
      <p:ext uri="{BB962C8B-B14F-4D97-AF65-F5344CB8AC3E}">
        <p14:creationId xmlns:p14="http://schemas.microsoft.com/office/powerpoint/2010/main" val="2189538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icons</a:t>
            </a:r>
          </a:p>
        </p:txBody>
      </p:sp>
      <p:sp>
        <p:nvSpPr>
          <p:cNvPr id="4" name="Slide Number Placeholder 3"/>
          <p:cNvSpPr>
            <a:spLocks noGrp="1"/>
          </p:cNvSpPr>
          <p:nvPr>
            <p:ph type="sldNum" sz="quarter" idx="5"/>
          </p:nvPr>
        </p:nvSpPr>
        <p:spPr/>
        <p:txBody>
          <a:bodyPr/>
          <a:lstStyle/>
          <a:p>
            <a:fld id="{C15B75B1-463A-4151-947B-074E62AC954D}" type="slidenum">
              <a:rPr lang="en-US" smtClean="0"/>
              <a:t>26</a:t>
            </a:fld>
            <a:endParaRPr lang="en-US"/>
          </a:p>
        </p:txBody>
      </p:sp>
    </p:spTree>
    <p:extLst>
      <p:ext uri="{BB962C8B-B14F-4D97-AF65-F5344CB8AC3E}">
        <p14:creationId xmlns:p14="http://schemas.microsoft.com/office/powerpoint/2010/main" val="9664896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4464028"/>
            <a:ext cx="9144000" cy="1641490"/>
          </a:xfrm>
        </p:spPr>
        <p:txBody>
          <a:bodyPr wrap="none" anchor="t">
            <a:normAutofit/>
          </a:bodyPr>
          <a:lstStyle>
            <a:lvl1pPr algn="r">
              <a:defRPr sz="9600" b="0" spc="-300">
                <a:gradFill flip="none" rotWithShape="1">
                  <a:gsLst>
                    <a:gs pos="32000">
                      <a:schemeClr val="tx1">
                        <a:lumMod val="89000"/>
                      </a:schemeClr>
                    </a:gs>
                    <a:gs pos="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a:t>Click to edit Master title style</a:t>
            </a:r>
            <a:endParaRPr lang="en-US" dirty="0"/>
          </a:p>
        </p:txBody>
      </p:sp>
      <p:sp>
        <p:nvSpPr>
          <p:cNvPr id="3" name="Subtitle 2"/>
          <p:cNvSpPr>
            <a:spLocks noGrp="1"/>
          </p:cNvSpPr>
          <p:nvPr>
            <p:ph type="subTitle" idx="1"/>
          </p:nvPr>
        </p:nvSpPr>
        <p:spPr>
          <a:xfrm>
            <a:off x="2209799" y="3694375"/>
            <a:ext cx="9144000" cy="754025"/>
          </a:xfrm>
        </p:spPr>
        <p:txBody>
          <a:bodyPr anchor="b">
            <a:normAutofit/>
          </a:bodyPr>
          <a:lstStyle>
            <a:lvl1pPr marL="0" indent="0" algn="r">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ECD19FB2-3AAB-4D03-B13A-2960828C78E3}" type="datetimeFigureOut">
              <a:rPr lang="en-US" dirty="0"/>
              <a:t>4/8/2024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367160"/>
            <a:ext cx="10515600" cy="819355"/>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39788" y="987425"/>
            <a:ext cx="10515600" cy="337973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5186516"/>
            <a:ext cx="10514012" cy="682472"/>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B80C674-7DFC-42FE-B9CD-82963CDB1557}" type="datetimeFigureOut">
              <a:rPr lang="en-US" dirty="0"/>
              <a:t>4/8/2024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3534344"/>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839788" y="4489399"/>
            <a:ext cx="10514012" cy="1501826"/>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076456F-F47D-4F25-8053-2A695DA0CA7D}" type="datetimeFigureOut">
              <a:rPr lang="en-US" dirty="0"/>
              <a:t>4/8/2024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365125"/>
            <a:ext cx="9302752" cy="2992904"/>
          </a:xfrm>
        </p:spPr>
        <p:txBody>
          <a:bodyPr anchor="ctr"/>
          <a:lstStyle>
            <a:lvl1pPr>
              <a:defRPr sz="44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838200" y="4501729"/>
            <a:ext cx="10512424" cy="1489496"/>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D6C7379-69CC-4837-9905-BEBA22830C8A}" type="datetimeFigureOut">
              <a:rPr lang="en-US" dirty="0"/>
              <a:t>4/8/2024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9" name="TextBox 8"/>
          <p:cNvSpPr txBox="1"/>
          <p:nvPr/>
        </p:nvSpPr>
        <p:spPr>
          <a:xfrm>
            <a:off x="1111044"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39788" y="2326967"/>
            <a:ext cx="10515600" cy="2511835"/>
          </a:xfrm>
        </p:spPr>
        <p:txBody>
          <a:bodyPr anchor="b">
            <a:normAutofit/>
          </a:bodyPr>
          <a:lstStyle>
            <a:lvl1pPr>
              <a:defRPr sz="5400"/>
            </a:lvl1pPr>
          </a:lstStyle>
          <a:p>
            <a:r>
              <a:rPr lang="en-US"/>
              <a:t>Click to edit Master title style</a:t>
            </a:r>
            <a:endParaRPr lang="en-US" dirty="0"/>
          </a:p>
        </p:txBody>
      </p:sp>
      <p:sp>
        <p:nvSpPr>
          <p:cNvPr id="4" name="Text Placeholder 3"/>
          <p:cNvSpPr>
            <a:spLocks noGrp="1"/>
          </p:cNvSpPr>
          <p:nvPr>
            <p:ph type="body" sz="half" idx="2"/>
          </p:nvPr>
        </p:nvSpPr>
        <p:spPr>
          <a:xfrm>
            <a:off x="839788" y="4850581"/>
            <a:ext cx="10514012" cy="1140644"/>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9EB8B7E-8AEE-4F10-BFEE-C999AD004D36}" type="datetimeFigureOut">
              <a:rPr lang="en-US" dirty="0"/>
              <a:t>4/8/2024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838200" y="365125"/>
            <a:ext cx="10515600" cy="1325563"/>
          </a:xfrm>
        </p:spPr>
        <p:txBody>
          <a:bodyPr/>
          <a:lstStyle/>
          <a:p>
            <a:r>
              <a:rPr lang="en-US"/>
              <a:t>Click to edit Master title style</a:t>
            </a:r>
            <a:endParaRPr lang="en-US" dirty="0"/>
          </a:p>
        </p:txBody>
      </p:sp>
      <p:sp>
        <p:nvSpPr>
          <p:cNvPr id="7" name="Text Placeholder 2"/>
          <p:cNvSpPr>
            <a:spLocks noGrp="1"/>
          </p:cNvSpPr>
          <p:nvPr>
            <p:ph type="body" idx="1"/>
          </p:nvPr>
        </p:nvSpPr>
        <p:spPr>
          <a:xfrm>
            <a:off x="1337282" y="1885950"/>
            <a:ext cx="2946866" cy="576262"/>
          </a:xfrm>
        </p:spPr>
        <p:txBody>
          <a:bodyPr anchor="b">
            <a:noAutofit/>
          </a:bodyPr>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1356798" y="257175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587994" y="1885950"/>
            <a:ext cx="2936241" cy="576262"/>
          </a:xfrm>
        </p:spPr>
        <p:txBody>
          <a:bodyPr vert="horz" lIns="91440" tIns="45720" rIns="91440" bIns="45720" rtlCol="0" anchor="b">
            <a:no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Click to edit Master text styles</a:t>
            </a:r>
          </a:p>
        </p:txBody>
      </p:sp>
      <p:sp>
        <p:nvSpPr>
          <p:cNvPr id="10" name="Text Placeholder 3"/>
          <p:cNvSpPr>
            <a:spLocks noGrp="1"/>
          </p:cNvSpPr>
          <p:nvPr>
            <p:ph type="body" sz="half" idx="16"/>
          </p:nvPr>
        </p:nvSpPr>
        <p:spPr>
          <a:xfrm>
            <a:off x="4577441" y="257175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829035" y="1885950"/>
            <a:ext cx="2932113" cy="576262"/>
          </a:xfrm>
        </p:spPr>
        <p:txBody>
          <a:bodyPr vert="horz" lIns="91440" tIns="45720" rIns="91440" bIns="45720" rtlCol="0" anchor="b">
            <a:noAutofit/>
          </a:bodyPr>
          <a:lstStyle>
            <a:lvl1pPr>
              <a:buNone/>
              <a:defRPr lang="en-US" sz="24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Click to edit Master text styles</a:t>
            </a:r>
          </a:p>
        </p:txBody>
      </p:sp>
      <p:sp>
        <p:nvSpPr>
          <p:cNvPr id="12" name="Text Placeholder 3"/>
          <p:cNvSpPr>
            <a:spLocks noGrp="1"/>
          </p:cNvSpPr>
          <p:nvPr>
            <p:ph type="body" sz="half" idx="17"/>
          </p:nvPr>
        </p:nvSpPr>
        <p:spPr>
          <a:xfrm>
            <a:off x="7829035" y="257175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8668F3F9-58BC-440B-B37B-805B9055EF92}" type="datetimeFigureOut">
              <a:rPr lang="en-US" dirty="0"/>
              <a:t>4/8/2024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838200" y="365125"/>
            <a:ext cx="10515600" cy="1325563"/>
          </a:xfrm>
        </p:spPr>
        <p:txBody>
          <a:bodyPr/>
          <a:lstStyle/>
          <a:p>
            <a:r>
              <a:rPr lang="en-US"/>
              <a:t>Click to edit Master title style</a:t>
            </a:r>
            <a:endParaRPr lang="en-US" dirty="0"/>
          </a:p>
        </p:txBody>
      </p:sp>
      <p:sp>
        <p:nvSpPr>
          <p:cNvPr id="19" name="Text Placeholder 2"/>
          <p:cNvSpPr>
            <a:spLocks noGrp="1"/>
          </p:cNvSpPr>
          <p:nvPr>
            <p:ph type="body" idx="1"/>
          </p:nvPr>
        </p:nvSpPr>
        <p:spPr>
          <a:xfrm>
            <a:off x="1332085" y="4297503"/>
            <a:ext cx="2940050"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332085" y="2256354"/>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1332085" y="4873765"/>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568997" y="4297503"/>
            <a:ext cx="2930525"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568996" y="2256354"/>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567644" y="4873764"/>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804322" y="4297503"/>
            <a:ext cx="2932113"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804321" y="2256354"/>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804197" y="4873762"/>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0D5A53AF-48EA-489D-8260-9DCAB666386A}" type="datetimeFigureOut">
              <a:rPr lang="en-US" dirty="0"/>
              <a:t>4/8/2024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DED02AE-B9A4-47BD-AF8E-97E16144138B}" type="datetimeFigureOut">
              <a:rPr lang="en-US" dirty="0"/>
              <a:t>4/8/2024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F0FD78B-DB02-4362-BCDC-98A55456977C}" type="datetimeFigureOut">
              <a:rPr lang="en-US" dirty="0"/>
              <a:t>4/8/2024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9916976-5D93-46E4-A98A-FAD63E4D0EA8}" type="datetimeFigureOut">
              <a:rPr lang="en-US" dirty="0"/>
              <a:t>4/8/2024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Title 1"/>
          <p:cNvSpPr>
            <a:spLocks noGrp="1"/>
          </p:cNvSpPr>
          <p:nvPr>
            <p:ph type="ctrTitle"/>
          </p:nvPr>
        </p:nvSpPr>
        <p:spPr>
          <a:xfrm>
            <a:off x="854532" y="4464028"/>
            <a:ext cx="9144000" cy="1641490"/>
          </a:xfrm>
        </p:spPr>
        <p:txBody>
          <a:bodyPr wrap="none" anchor="t">
            <a:normAutofit/>
          </a:bodyPr>
          <a:lstStyle>
            <a:lvl1pPr algn="l">
              <a:defRPr sz="9600" b="0" spc="-300">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a:t>Click to edit Master title style</a:t>
            </a:r>
            <a:endParaRPr lang="en-US" dirty="0"/>
          </a:p>
        </p:txBody>
      </p:sp>
      <p:sp>
        <p:nvSpPr>
          <p:cNvPr id="8" name="Subtitle 2"/>
          <p:cNvSpPr>
            <a:spLocks noGrp="1"/>
          </p:cNvSpPr>
          <p:nvPr>
            <p:ph type="subTitle" idx="1"/>
          </p:nvPr>
        </p:nvSpPr>
        <p:spPr>
          <a:xfrm>
            <a:off x="854532" y="3693674"/>
            <a:ext cx="9144000" cy="754025"/>
          </a:xfrm>
        </p:spPr>
        <p:txBody>
          <a:bodyPr anchor="b">
            <a:normAutofit/>
          </a:bodyPr>
          <a:lstStyle>
            <a:lvl1pPr marL="0" indent="0" algn="l">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F39F4F5-F4D2-4D2A-AB60-88D37ADCB869}" type="datetimeFigureOut">
              <a:rPr lang="en-US" dirty="0"/>
              <a:t>4/8/2024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20000" y="1825625"/>
            <a:ext cx="5025216"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19840" y="1825625"/>
            <a:ext cx="503396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23BC6CE-6D1E-47E5-8859-F31AC5380EB2}" type="datetimeFigureOut">
              <a:rPr lang="en-US" dirty="0"/>
              <a:t>4/8/2024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20000" y="1681163"/>
            <a:ext cx="5025216" cy="823912"/>
          </a:xfrm>
        </p:spPr>
        <p:txBody>
          <a:bodyPr anchor="b"/>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20000" y="2505075"/>
            <a:ext cx="5025216"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19840" y="1681163"/>
            <a:ext cx="5035548" cy="823912"/>
          </a:xfrm>
        </p:spPr>
        <p:txBody>
          <a:bodyPr vert="horz" lIns="91440" tIns="45720" rIns="91440" bIns="45720" rtlCol="0" anchor="b">
            <a:norm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Click to edit Master text styles</a:t>
            </a:r>
          </a:p>
        </p:txBody>
      </p:sp>
      <p:sp>
        <p:nvSpPr>
          <p:cNvPr id="6" name="Content Placeholder 5"/>
          <p:cNvSpPr>
            <a:spLocks noGrp="1"/>
          </p:cNvSpPr>
          <p:nvPr>
            <p:ph sz="quarter" idx="4"/>
          </p:nvPr>
        </p:nvSpPr>
        <p:spPr>
          <a:xfrm>
            <a:off x="6319840" y="2505075"/>
            <a:ext cx="503554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1B4E7C4-4DA4-404D-9965-B13F2DD7D8BF}" type="datetimeFigureOut">
              <a:rPr lang="en-US" dirty="0"/>
              <a:t>4/8/2024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76FB7AA-4A53-424F-AD41-70827B6504BA}" type="datetimeFigureOut">
              <a:rPr lang="en-US" dirty="0"/>
              <a:t>4/8/2024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884882-FB12-4BC8-9960-9AD8104D7FAE}" type="datetimeFigureOut">
              <a:rPr lang="en-US" dirty="0"/>
              <a:t>4/8/2024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7D1BD23-6E54-4D9D-AD88-A2813C73CC25}" type="datetimeFigureOut">
              <a:rPr lang="en-US" dirty="0"/>
              <a:t>4/8/2024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471A834-4F3C-4AF9-9C74-05EC35A0F292}" type="datetimeFigureOut">
              <a:rPr lang="en-US" dirty="0"/>
              <a:t>4/8/2024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20000" y="1825625"/>
            <a:ext cx="102338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51CF1133-3259-4C45-BABA-5B62D9C6F78D}" type="datetimeFigureOut">
              <a:rPr lang="en-US" dirty="0"/>
              <a:t>4/8/2024</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5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5.png"/><Relationship Id="rId7" Type="http://schemas.openxmlformats.org/officeDocument/2006/relationships/image" Target="../media/image27.png"/><Relationship Id="rId2" Type="http://schemas.openxmlformats.org/officeDocument/2006/relationships/image" Target="../media/image24.png"/><Relationship Id="rId1" Type="http://schemas.openxmlformats.org/officeDocument/2006/relationships/slideLayout" Target="../slideLayouts/slideLayout1.xml"/><Relationship Id="rId6" Type="http://schemas.openxmlformats.org/officeDocument/2006/relationships/image" Target="../media/image26.png"/><Relationship Id="rId5" Type="http://schemas.openxmlformats.org/officeDocument/2006/relationships/image" Target="../media/image3.png"/><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33.emf"/></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8.png"/><Relationship Id="rId1" Type="http://schemas.openxmlformats.org/officeDocument/2006/relationships/slideLayout" Target="../slideLayouts/slideLayout7.xml"/><Relationship Id="rId5" Type="http://schemas.openxmlformats.org/officeDocument/2006/relationships/image" Target="../media/image40.png"/><Relationship Id="rId4" Type="http://schemas.openxmlformats.org/officeDocument/2006/relationships/image" Target="../media/image39.jpe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3.png"/><Relationship Id="rId2" Type="http://schemas.openxmlformats.org/officeDocument/2006/relationships/image" Target="../media/image42.png"/><Relationship Id="rId1" Type="http://schemas.openxmlformats.org/officeDocument/2006/relationships/slideLayout" Target="../slideLayouts/slideLayout7.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8" Type="http://schemas.openxmlformats.org/officeDocument/2006/relationships/image" Target="../media/image55.jpeg"/><Relationship Id="rId3" Type="http://schemas.openxmlformats.org/officeDocument/2006/relationships/image" Target="../media/image50.jpeg"/><Relationship Id="rId7" Type="http://schemas.openxmlformats.org/officeDocument/2006/relationships/image" Target="../media/image54.jpe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53.jpeg"/><Relationship Id="rId5" Type="http://schemas.openxmlformats.org/officeDocument/2006/relationships/image" Target="../media/image52.jpeg"/><Relationship Id="rId4" Type="http://schemas.openxmlformats.org/officeDocument/2006/relationships/image" Target="../media/image51.jpeg"/><Relationship Id="rId9"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58.png"/><Relationship Id="rId4" Type="http://schemas.openxmlformats.org/officeDocument/2006/relationships/image" Target="../media/image57.png"/></Relationships>
</file>

<file path=ppt/slides/_rels/slide2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61.png"/><Relationship Id="rId4" Type="http://schemas.openxmlformats.org/officeDocument/2006/relationships/image" Target="../media/image60.png"/></Relationships>
</file>

<file path=ppt/slides/_rels/slide26.xml.rels><?xml version="1.0" encoding="UTF-8" standalone="yes"?>
<Relationships xmlns="http://schemas.openxmlformats.org/package/2006/relationships"><Relationship Id="rId7"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180.png"/></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4.png"/><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66.png"/><Relationship Id="rId4" Type="http://schemas.openxmlformats.org/officeDocument/2006/relationships/image" Target="../media/image65.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67.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1.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69.jpeg"/></Relationships>
</file>

<file path=ppt/slides/_rels/slide32.xml.rels><?xml version="1.0" encoding="UTF-8" standalone="yes"?>
<Relationships xmlns="http://schemas.openxmlformats.org/package/2006/relationships"><Relationship Id="rId8" Type="http://schemas.openxmlformats.org/officeDocument/2006/relationships/video" Target="../media/media4.mp4"/><Relationship Id="rId13" Type="http://schemas.openxmlformats.org/officeDocument/2006/relationships/image" Target="../media/image71.png"/><Relationship Id="rId18" Type="http://schemas.openxmlformats.org/officeDocument/2006/relationships/image" Target="../media/image76.png"/><Relationship Id="rId3" Type="http://schemas.microsoft.com/office/2007/relationships/media" Target="../media/media2.mp4"/><Relationship Id="rId7" Type="http://schemas.microsoft.com/office/2007/relationships/media" Target="../media/media4.mp4"/><Relationship Id="rId12" Type="http://schemas.microsoft.com/office/2007/relationships/hdphoto" Target="../media/hdphoto4.wdp"/><Relationship Id="rId17" Type="http://schemas.openxmlformats.org/officeDocument/2006/relationships/image" Target="../media/image75.png"/><Relationship Id="rId2" Type="http://schemas.openxmlformats.org/officeDocument/2006/relationships/video" Target="../media/media1.mp4"/><Relationship Id="rId16" Type="http://schemas.openxmlformats.org/officeDocument/2006/relationships/image" Target="../media/image74.png"/><Relationship Id="rId20" Type="http://schemas.openxmlformats.org/officeDocument/2006/relationships/image" Target="../media/image4.png"/><Relationship Id="rId1" Type="http://schemas.microsoft.com/office/2007/relationships/media" Target="../media/media1.mp4"/><Relationship Id="rId6" Type="http://schemas.openxmlformats.org/officeDocument/2006/relationships/video" Target="../media/media3.mp4"/><Relationship Id="rId11" Type="http://schemas.openxmlformats.org/officeDocument/2006/relationships/image" Target="../media/image70.png"/><Relationship Id="rId5" Type="http://schemas.microsoft.com/office/2007/relationships/media" Target="../media/media3.mp4"/><Relationship Id="rId15" Type="http://schemas.openxmlformats.org/officeDocument/2006/relationships/image" Target="../media/image73.png"/><Relationship Id="rId10" Type="http://schemas.openxmlformats.org/officeDocument/2006/relationships/notesSlide" Target="../notesSlides/notesSlide11.xml"/><Relationship Id="rId19" Type="http://schemas.openxmlformats.org/officeDocument/2006/relationships/image" Target="../media/image77.png"/><Relationship Id="rId4" Type="http://schemas.openxmlformats.org/officeDocument/2006/relationships/video" Target="../media/media2.mp4"/><Relationship Id="rId9" Type="http://schemas.openxmlformats.org/officeDocument/2006/relationships/slideLayout" Target="../slideLayouts/slideLayout1.xml"/><Relationship Id="rId14" Type="http://schemas.openxmlformats.org/officeDocument/2006/relationships/image" Target="../media/image72.png"/></Relationships>
</file>

<file path=ppt/slides/_rels/slide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8" Type="http://schemas.openxmlformats.org/officeDocument/2006/relationships/image" Target="../media/image82.png"/><Relationship Id="rId3" Type="http://schemas.openxmlformats.org/officeDocument/2006/relationships/image" Target="../media/image78.png"/><Relationship Id="rId7" Type="http://schemas.openxmlformats.org/officeDocument/2006/relationships/image" Target="../media/image63.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81.jpeg"/><Relationship Id="rId5" Type="http://schemas.openxmlformats.org/officeDocument/2006/relationships/image" Target="../media/image80.png"/><Relationship Id="rId4" Type="http://schemas.openxmlformats.org/officeDocument/2006/relationships/image" Target="../media/image79.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7.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0.pn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B7DA12-487C-22CB-E448-F42D220336E4}"/>
              </a:ext>
            </a:extLst>
          </p:cNvPr>
          <p:cNvSpPr>
            <a:spLocks noGrp="1"/>
          </p:cNvSpPr>
          <p:nvPr>
            <p:ph type="ctrTitle"/>
          </p:nvPr>
        </p:nvSpPr>
        <p:spPr>
          <a:xfrm>
            <a:off x="2418362" y="1217598"/>
            <a:ext cx="9144000" cy="1641490"/>
          </a:xfrm>
        </p:spPr>
        <p:txBody>
          <a:bodyPr/>
          <a:lstStyle/>
          <a:p>
            <a:pPr algn="l"/>
            <a:r>
              <a:rPr lang="en-US" dirty="0"/>
              <a:t>Talking Cells</a:t>
            </a:r>
          </a:p>
        </p:txBody>
      </p:sp>
      <p:sp>
        <p:nvSpPr>
          <p:cNvPr id="3" name="Subtitle 2">
            <a:extLst>
              <a:ext uri="{FF2B5EF4-FFF2-40B4-BE49-F238E27FC236}">
                <a16:creationId xmlns:a16="http://schemas.microsoft.com/office/drawing/2014/main" id="{E3AC114B-867C-75A6-1724-DD22FE88584F}"/>
              </a:ext>
            </a:extLst>
          </p:cNvPr>
          <p:cNvSpPr>
            <a:spLocks noGrp="1"/>
          </p:cNvSpPr>
          <p:nvPr>
            <p:ph type="subTitle" idx="1"/>
          </p:nvPr>
        </p:nvSpPr>
        <p:spPr>
          <a:xfrm>
            <a:off x="1340604" y="3308252"/>
            <a:ext cx="8527942" cy="1381321"/>
          </a:xfrm>
        </p:spPr>
        <p:txBody>
          <a:bodyPr>
            <a:noAutofit/>
          </a:bodyPr>
          <a:lstStyle/>
          <a:p>
            <a:pPr algn="ctr"/>
            <a:r>
              <a:rPr lang="en-US" sz="4000" dirty="0">
                <a:effectLst/>
                <a:latin typeface="Calibri" panose="020F0502020204030204" pitchFamily="34" charset="0"/>
                <a:ea typeface="Calibri" panose="020F0502020204030204" pitchFamily="34" charset="0"/>
              </a:rPr>
              <a:t>Quantitative analysis of </a:t>
            </a:r>
          </a:p>
          <a:p>
            <a:pPr algn="ctr"/>
            <a:r>
              <a:rPr lang="en-US" sz="4000" dirty="0">
                <a:effectLst/>
                <a:latin typeface="Calibri" panose="020F0502020204030204" pitchFamily="34" charset="0"/>
                <a:ea typeface="Calibri" panose="020F0502020204030204" pitchFamily="34" charset="0"/>
              </a:rPr>
              <a:t>intercellular and intracellular signaling in living integrated cell systems</a:t>
            </a:r>
            <a:endParaRPr lang="en-US" sz="4000" dirty="0"/>
          </a:p>
        </p:txBody>
      </p:sp>
    </p:spTree>
    <p:extLst>
      <p:ext uri="{BB962C8B-B14F-4D97-AF65-F5344CB8AC3E}">
        <p14:creationId xmlns:p14="http://schemas.microsoft.com/office/powerpoint/2010/main" val="16638645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B0EC9C-3028-D54E-115F-31554E2E168C}"/>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A380FF13-2225-6E93-61D6-5F04E6F7FB79}"/>
              </a:ext>
            </a:extLst>
          </p:cNvPr>
          <p:cNvSpPr txBox="1"/>
          <p:nvPr/>
        </p:nvSpPr>
        <p:spPr>
          <a:xfrm>
            <a:off x="1076502" y="211366"/>
            <a:ext cx="11262023" cy="646331"/>
          </a:xfrm>
          <a:prstGeom prst="rect">
            <a:avLst/>
          </a:prstGeom>
          <a:noFill/>
        </p:spPr>
        <p:txBody>
          <a:bodyPr wrap="square" rtlCol="0">
            <a:spAutoFit/>
          </a:bodyPr>
          <a:lstStyle/>
          <a:p>
            <a:r>
              <a:rPr lang="en-US" sz="3600" dirty="0"/>
              <a:t>Heterogeneous responses visible in ERK and AKT</a:t>
            </a:r>
          </a:p>
        </p:txBody>
      </p:sp>
      <p:grpSp>
        <p:nvGrpSpPr>
          <p:cNvPr id="6" name="Group 5">
            <a:extLst>
              <a:ext uri="{FF2B5EF4-FFF2-40B4-BE49-F238E27FC236}">
                <a16:creationId xmlns:a16="http://schemas.microsoft.com/office/drawing/2014/main" id="{ABFD0247-3ECB-B41B-1C66-F09D22CC5E71}"/>
              </a:ext>
            </a:extLst>
          </p:cNvPr>
          <p:cNvGrpSpPr/>
          <p:nvPr/>
        </p:nvGrpSpPr>
        <p:grpSpPr>
          <a:xfrm>
            <a:off x="7009108" y="617473"/>
            <a:ext cx="4789095" cy="4580950"/>
            <a:chOff x="5618093" y="597934"/>
            <a:chExt cx="6147188" cy="6089823"/>
          </a:xfrm>
        </p:grpSpPr>
        <p:grpSp>
          <p:nvGrpSpPr>
            <p:cNvPr id="17" name="Group 16">
              <a:extLst>
                <a:ext uri="{FF2B5EF4-FFF2-40B4-BE49-F238E27FC236}">
                  <a16:creationId xmlns:a16="http://schemas.microsoft.com/office/drawing/2014/main" id="{26BCF21C-E667-5FB4-9137-F8525C5207FA}"/>
                </a:ext>
              </a:extLst>
            </p:cNvPr>
            <p:cNvGrpSpPr/>
            <p:nvPr/>
          </p:nvGrpSpPr>
          <p:grpSpPr>
            <a:xfrm>
              <a:off x="5618093" y="597934"/>
              <a:ext cx="6147188" cy="6089823"/>
              <a:chOff x="5789621" y="643532"/>
              <a:chExt cx="6147188" cy="6089823"/>
            </a:xfrm>
          </p:grpSpPr>
          <p:sp>
            <p:nvSpPr>
              <p:cNvPr id="14" name="Rectangle 13">
                <a:extLst>
                  <a:ext uri="{FF2B5EF4-FFF2-40B4-BE49-F238E27FC236}">
                    <a16:creationId xmlns:a16="http://schemas.microsoft.com/office/drawing/2014/main" id="{A70A4EB6-B0BC-97AE-6904-A5C3D270578A}"/>
                  </a:ext>
                </a:extLst>
              </p:cNvPr>
              <p:cNvSpPr/>
              <p:nvPr/>
            </p:nvSpPr>
            <p:spPr>
              <a:xfrm>
                <a:off x="9141587" y="1259714"/>
                <a:ext cx="2795222" cy="547364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6A95FE1B-5E77-AD48-D302-1031AB67116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9107" t="3129" r="22088" b="65742"/>
              <a:stretch/>
            </p:blipFill>
            <p:spPr bwMode="auto">
              <a:xfrm>
                <a:off x="5789621" y="1244530"/>
                <a:ext cx="5233162" cy="5488825"/>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95B0C76B-92A3-32FD-78B1-2FFC0F3EF07F}"/>
                  </a:ext>
                </a:extLst>
              </p:cNvPr>
              <p:cNvSpPr txBox="1"/>
              <p:nvPr/>
            </p:nvSpPr>
            <p:spPr>
              <a:xfrm>
                <a:off x="7133144" y="643532"/>
                <a:ext cx="211102" cy="551090"/>
              </a:xfrm>
              <a:prstGeom prst="rect">
                <a:avLst/>
              </a:prstGeom>
              <a:noFill/>
            </p:spPr>
            <p:txBody>
              <a:bodyPr wrap="none" rtlCol="0">
                <a:spAutoFit/>
              </a:bodyPr>
              <a:lstStyle/>
              <a:p>
                <a:endParaRPr lang="en-US" sz="2400" dirty="0">
                  <a:latin typeface="Calibri" panose="020F0502020204030204" pitchFamily="34" charset="0"/>
                  <a:cs typeface="Calibri" panose="020F0502020204030204" pitchFamily="34" charset="0"/>
                </a:endParaRPr>
              </a:p>
            </p:txBody>
          </p:sp>
        </p:grpSp>
        <p:pic>
          <p:nvPicPr>
            <p:cNvPr id="16" name="Picture 2">
              <a:extLst>
                <a:ext uri="{FF2B5EF4-FFF2-40B4-BE49-F238E27FC236}">
                  <a16:creationId xmlns:a16="http://schemas.microsoft.com/office/drawing/2014/main" id="{5847E924-CC02-A9DF-2F06-639AC33F9DB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93103" t="7722" r="-259" b="70496"/>
            <a:stretch/>
          </p:blipFill>
          <p:spPr bwMode="auto">
            <a:xfrm>
              <a:off x="10767239" y="2172914"/>
              <a:ext cx="876950" cy="3257202"/>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17">
              <a:extLst>
                <a:ext uri="{FF2B5EF4-FFF2-40B4-BE49-F238E27FC236}">
                  <a16:creationId xmlns:a16="http://schemas.microsoft.com/office/drawing/2014/main" id="{5DB0BBA4-932B-F2A7-FB77-936A8334950A}"/>
                </a:ext>
              </a:extLst>
            </p:cNvPr>
            <p:cNvSpPr/>
            <p:nvPr/>
          </p:nvSpPr>
          <p:spPr>
            <a:xfrm>
              <a:off x="6405261" y="1198931"/>
              <a:ext cx="318781" cy="83099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9" name="Picture 2">
            <a:extLst>
              <a:ext uri="{FF2B5EF4-FFF2-40B4-BE49-F238E27FC236}">
                <a16:creationId xmlns:a16="http://schemas.microsoft.com/office/drawing/2014/main" id="{F132431F-2A87-8479-116E-AD31C6A5D3A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6885" r="67097" b="54237"/>
          <a:stretch/>
        </p:blipFill>
        <p:spPr bwMode="auto">
          <a:xfrm>
            <a:off x="97976" y="1215498"/>
            <a:ext cx="2549448" cy="1912593"/>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a:extLst>
              <a:ext uri="{FF2B5EF4-FFF2-40B4-BE49-F238E27FC236}">
                <a16:creationId xmlns:a16="http://schemas.microsoft.com/office/drawing/2014/main" id="{0673F2E9-5E4D-D148-C761-BAE5D6581263}"/>
              </a:ext>
            </a:extLst>
          </p:cNvPr>
          <p:cNvPicPr>
            <a:picLocks noChangeAspect="1"/>
          </p:cNvPicPr>
          <p:nvPr/>
        </p:nvPicPr>
        <p:blipFill>
          <a:blip r:embed="rId4"/>
          <a:stretch>
            <a:fillRect/>
          </a:stretch>
        </p:blipFill>
        <p:spPr>
          <a:xfrm>
            <a:off x="210059" y="211366"/>
            <a:ext cx="682811" cy="682811"/>
          </a:xfrm>
          <a:prstGeom prst="rect">
            <a:avLst/>
          </a:prstGeom>
          <a:solidFill>
            <a:schemeClr val="accent3"/>
          </a:solidFill>
        </p:spPr>
      </p:pic>
      <p:sp>
        <p:nvSpPr>
          <p:cNvPr id="7" name="TextBox 6">
            <a:extLst>
              <a:ext uri="{FF2B5EF4-FFF2-40B4-BE49-F238E27FC236}">
                <a16:creationId xmlns:a16="http://schemas.microsoft.com/office/drawing/2014/main" id="{B9FB7B12-7864-0D9B-2EE6-6F9F86EE5E89}"/>
              </a:ext>
            </a:extLst>
          </p:cNvPr>
          <p:cNvSpPr txBox="1"/>
          <p:nvPr/>
        </p:nvSpPr>
        <p:spPr>
          <a:xfrm>
            <a:off x="2647424" y="998559"/>
            <a:ext cx="4257071" cy="2585323"/>
          </a:xfrm>
          <a:prstGeom prst="rect">
            <a:avLst/>
          </a:prstGeom>
          <a:noFill/>
        </p:spPr>
        <p:txBody>
          <a:bodyPr wrap="square" rtlCol="0">
            <a:spAutoFit/>
          </a:bodyPr>
          <a:lstStyle/>
          <a:p>
            <a:r>
              <a:rPr lang="en-US" dirty="0">
                <a:solidFill>
                  <a:schemeClr val="tx2"/>
                </a:solidFill>
              </a:rPr>
              <a:t>ERK and AKT activity are quantified with Kinase Translocation reporters (KTRs). The nucleus is segmented with the H2B </a:t>
            </a:r>
            <a:r>
              <a:rPr lang="en-US" dirty="0" err="1">
                <a:solidFill>
                  <a:schemeClr val="tx2"/>
                </a:solidFill>
              </a:rPr>
              <a:t>mCherry</a:t>
            </a:r>
            <a:r>
              <a:rPr lang="en-US" dirty="0">
                <a:solidFill>
                  <a:schemeClr val="tx2"/>
                </a:solidFill>
              </a:rPr>
              <a:t>. For each reporter, the Cytoplasmic/Nuclear Ratio of intensities for each cell are expressed as the log2(CNR).  This gives a range of detection from -2 to +2.  MDA-MB-231 cells shown.</a:t>
            </a:r>
          </a:p>
          <a:p>
            <a:endParaRPr lang="en-US" dirty="0">
              <a:solidFill>
                <a:schemeClr val="tx2"/>
              </a:solidFill>
            </a:endParaRPr>
          </a:p>
        </p:txBody>
      </p:sp>
      <p:pic>
        <p:nvPicPr>
          <p:cNvPr id="4" name="Picture 3">
            <a:extLst>
              <a:ext uri="{FF2B5EF4-FFF2-40B4-BE49-F238E27FC236}">
                <a16:creationId xmlns:a16="http://schemas.microsoft.com/office/drawing/2014/main" id="{02F5EABC-FF5B-6758-F9C3-628DBE176B91}"/>
              </a:ext>
            </a:extLst>
          </p:cNvPr>
          <p:cNvPicPr>
            <a:picLocks noChangeAspect="1"/>
          </p:cNvPicPr>
          <p:nvPr/>
        </p:nvPicPr>
        <p:blipFill>
          <a:blip r:embed="rId5"/>
          <a:stretch>
            <a:fillRect/>
          </a:stretch>
        </p:blipFill>
        <p:spPr>
          <a:xfrm>
            <a:off x="63202" y="3336394"/>
            <a:ext cx="3376048" cy="3310240"/>
          </a:xfrm>
          <a:prstGeom prst="rect">
            <a:avLst/>
          </a:prstGeom>
        </p:spPr>
      </p:pic>
      <p:sp>
        <p:nvSpPr>
          <p:cNvPr id="5" name="TextBox 4">
            <a:extLst>
              <a:ext uri="{FF2B5EF4-FFF2-40B4-BE49-F238E27FC236}">
                <a16:creationId xmlns:a16="http://schemas.microsoft.com/office/drawing/2014/main" id="{8401C3F2-C040-83FC-4714-85083E8936D9}"/>
              </a:ext>
            </a:extLst>
          </p:cNvPr>
          <p:cNvSpPr txBox="1"/>
          <p:nvPr/>
        </p:nvSpPr>
        <p:spPr>
          <a:xfrm>
            <a:off x="3610507" y="3698852"/>
            <a:ext cx="2998285" cy="2862322"/>
          </a:xfrm>
          <a:prstGeom prst="rect">
            <a:avLst/>
          </a:prstGeom>
          <a:noFill/>
        </p:spPr>
        <p:txBody>
          <a:bodyPr wrap="square" rtlCol="0">
            <a:spAutoFit/>
          </a:bodyPr>
          <a:lstStyle/>
          <a:p>
            <a:r>
              <a:rPr lang="en-US" dirty="0">
                <a:solidFill>
                  <a:schemeClr val="tx2"/>
                </a:solidFill>
              </a:rPr>
              <a:t>Imaging every 3 min, we create  </a:t>
            </a:r>
            <a:r>
              <a:rPr lang="en-US" dirty="0" err="1">
                <a:solidFill>
                  <a:schemeClr val="tx2"/>
                </a:solidFill>
              </a:rPr>
              <a:t>chymographs</a:t>
            </a:r>
            <a:r>
              <a:rPr lang="en-US" dirty="0">
                <a:solidFill>
                  <a:schemeClr val="tx2"/>
                </a:solidFill>
              </a:rPr>
              <a:t> with heat maps of kinase activity.  Cells in static culture were treated with 10 ng/ml CXCL12 at the dotted line.  We have sorted the several hundred cells in this experiment by AUC for AKT for better visualization.</a:t>
            </a:r>
          </a:p>
        </p:txBody>
      </p:sp>
      <p:pic>
        <p:nvPicPr>
          <p:cNvPr id="9" name="Picture 8">
            <a:extLst>
              <a:ext uri="{FF2B5EF4-FFF2-40B4-BE49-F238E27FC236}">
                <a16:creationId xmlns:a16="http://schemas.microsoft.com/office/drawing/2014/main" id="{2339D8F7-4A8B-0703-4FC9-1D1F941D7798}"/>
              </a:ext>
            </a:extLst>
          </p:cNvPr>
          <p:cNvPicPr>
            <a:picLocks noChangeAspect="1"/>
          </p:cNvPicPr>
          <p:nvPr/>
        </p:nvPicPr>
        <p:blipFill>
          <a:blip r:embed="rId6"/>
          <a:stretch>
            <a:fillRect/>
          </a:stretch>
        </p:blipFill>
        <p:spPr>
          <a:xfrm>
            <a:off x="7062032" y="5583588"/>
            <a:ext cx="4364387" cy="1223854"/>
          </a:xfrm>
          <a:prstGeom prst="rect">
            <a:avLst/>
          </a:prstGeom>
        </p:spPr>
      </p:pic>
    </p:spTree>
    <p:extLst>
      <p:ext uri="{BB962C8B-B14F-4D97-AF65-F5344CB8AC3E}">
        <p14:creationId xmlns:p14="http://schemas.microsoft.com/office/powerpoint/2010/main" val="28909819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39732-CDCD-4A89-A2D2-1E954C367663}"/>
              </a:ext>
            </a:extLst>
          </p:cNvPr>
          <p:cNvSpPr>
            <a:spLocks noGrp="1"/>
          </p:cNvSpPr>
          <p:nvPr>
            <p:ph type="title"/>
          </p:nvPr>
        </p:nvSpPr>
        <p:spPr>
          <a:xfrm>
            <a:off x="949850" y="124005"/>
            <a:ext cx="10292300" cy="903838"/>
          </a:xfrm>
        </p:spPr>
        <p:txBody>
          <a:bodyPr>
            <a:normAutofit/>
          </a:bodyPr>
          <a:lstStyle/>
          <a:p>
            <a:r>
              <a:rPr lang="en-US" sz="3200" dirty="0"/>
              <a:t>Shifting the </a:t>
            </a:r>
            <a:r>
              <a:rPr lang="en-US" sz="3600" dirty="0"/>
              <a:t>internal</a:t>
            </a:r>
            <a:r>
              <a:rPr lang="en-US" sz="3200" dirty="0"/>
              <a:t> state of cells </a:t>
            </a:r>
          </a:p>
        </p:txBody>
      </p:sp>
      <p:pic>
        <p:nvPicPr>
          <p:cNvPr id="1026" name="Picture 2">
            <a:extLst>
              <a:ext uri="{FF2B5EF4-FFF2-40B4-BE49-F238E27FC236}">
                <a16:creationId xmlns:a16="http://schemas.microsoft.com/office/drawing/2014/main" id="{45AE107D-413B-4AE1-B720-9B828821777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0146" t="3999" b="53723"/>
          <a:stretch/>
        </p:blipFill>
        <p:spPr bwMode="auto">
          <a:xfrm>
            <a:off x="164009" y="1064560"/>
            <a:ext cx="4134338" cy="573436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a:extLst>
              <a:ext uri="{FF2B5EF4-FFF2-40B4-BE49-F238E27FC236}">
                <a16:creationId xmlns:a16="http://schemas.microsoft.com/office/drawing/2014/main" id="{F7E5D697-50E0-4478-9987-544ABC5FEE6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240" t="52559" r="64154" b="20469"/>
          <a:stretch/>
        </p:blipFill>
        <p:spPr bwMode="auto">
          <a:xfrm>
            <a:off x="4342705" y="3630129"/>
            <a:ext cx="3332315" cy="3168794"/>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296F4911-8562-AC7D-1022-1AF7B28D2D01}"/>
              </a:ext>
            </a:extLst>
          </p:cNvPr>
          <p:cNvSpPr txBox="1"/>
          <p:nvPr/>
        </p:nvSpPr>
        <p:spPr>
          <a:xfrm>
            <a:off x="4317649" y="1215844"/>
            <a:ext cx="7274896" cy="2308324"/>
          </a:xfrm>
          <a:prstGeom prst="rect">
            <a:avLst/>
          </a:prstGeom>
          <a:noFill/>
        </p:spPr>
        <p:txBody>
          <a:bodyPr wrap="square" rtlCol="0">
            <a:spAutoFit/>
          </a:bodyPr>
          <a:lstStyle/>
          <a:p>
            <a:r>
              <a:rPr lang="en-US" dirty="0">
                <a:solidFill>
                  <a:schemeClr val="tx2"/>
                </a:solidFill>
              </a:rPr>
              <a:t>Cells “remember” a pretreatment with serum even after returning to their original basal ERK and AKT states.  </a:t>
            </a:r>
          </a:p>
          <a:p>
            <a:endParaRPr lang="en-US" dirty="0">
              <a:solidFill>
                <a:schemeClr val="tx2"/>
              </a:solidFill>
            </a:endParaRPr>
          </a:p>
          <a:p>
            <a:r>
              <a:rPr lang="en-US" dirty="0">
                <a:solidFill>
                  <a:schemeClr val="tx2"/>
                </a:solidFill>
              </a:rPr>
              <a:t>Serum-pretreated cells “stored” the information about the pretreatment and responded much more strongly than the untreated population.</a:t>
            </a:r>
          </a:p>
          <a:p>
            <a:endParaRPr lang="en-US" dirty="0">
              <a:solidFill>
                <a:schemeClr val="tx2"/>
              </a:solidFill>
            </a:endParaRPr>
          </a:p>
          <a:p>
            <a:r>
              <a:rPr lang="en-US" dirty="0">
                <a:solidFill>
                  <a:schemeClr val="tx2"/>
                </a:solidFill>
              </a:rPr>
              <a:t>This is consistent with our observation that the initial ERK or AKT state was not strongly correlated with responsiveness to the stimulus.</a:t>
            </a:r>
          </a:p>
        </p:txBody>
      </p:sp>
      <p:pic>
        <p:nvPicPr>
          <p:cNvPr id="7" name="Picture 6">
            <a:extLst>
              <a:ext uri="{FF2B5EF4-FFF2-40B4-BE49-F238E27FC236}">
                <a16:creationId xmlns:a16="http://schemas.microsoft.com/office/drawing/2014/main" id="{097BF309-375C-0B1B-CAF0-FBE79A192530}"/>
              </a:ext>
            </a:extLst>
          </p:cNvPr>
          <p:cNvPicPr>
            <a:picLocks noChangeAspect="1"/>
          </p:cNvPicPr>
          <p:nvPr/>
        </p:nvPicPr>
        <p:blipFill rotWithShape="1">
          <a:blip r:embed="rId3"/>
          <a:srcRect l="67281" t="6961" r="7975" b="46032"/>
          <a:stretch/>
        </p:blipFill>
        <p:spPr>
          <a:xfrm>
            <a:off x="8527539" y="3524168"/>
            <a:ext cx="2280267" cy="2200014"/>
          </a:xfrm>
          <a:prstGeom prst="rect">
            <a:avLst/>
          </a:prstGeom>
        </p:spPr>
      </p:pic>
      <p:sp>
        <p:nvSpPr>
          <p:cNvPr id="8" name="TextBox 7">
            <a:extLst>
              <a:ext uri="{FF2B5EF4-FFF2-40B4-BE49-F238E27FC236}">
                <a16:creationId xmlns:a16="http://schemas.microsoft.com/office/drawing/2014/main" id="{606D2CBE-9F12-1AB3-E273-B7A00A8A4B7D}"/>
              </a:ext>
            </a:extLst>
          </p:cNvPr>
          <p:cNvSpPr txBox="1"/>
          <p:nvPr/>
        </p:nvSpPr>
        <p:spPr>
          <a:xfrm>
            <a:off x="8372391" y="5773151"/>
            <a:ext cx="3606250" cy="923330"/>
          </a:xfrm>
          <a:prstGeom prst="rect">
            <a:avLst/>
          </a:prstGeom>
          <a:noFill/>
        </p:spPr>
        <p:txBody>
          <a:bodyPr wrap="square" rtlCol="0">
            <a:spAutoFit/>
          </a:bodyPr>
          <a:lstStyle/>
          <a:p>
            <a:r>
              <a:rPr lang="en-US" dirty="0">
                <a:solidFill>
                  <a:schemeClr val="tx2"/>
                </a:solidFill>
              </a:rPr>
              <a:t>As long as cells expressed CXCR4-mTagBFP2, there was no correlation of receptor level with signaling.</a:t>
            </a:r>
          </a:p>
        </p:txBody>
      </p:sp>
      <p:pic>
        <p:nvPicPr>
          <p:cNvPr id="10" name="Picture 9">
            <a:extLst>
              <a:ext uri="{FF2B5EF4-FFF2-40B4-BE49-F238E27FC236}">
                <a16:creationId xmlns:a16="http://schemas.microsoft.com/office/drawing/2014/main" id="{B8FA4D7A-BD8A-C2C7-091A-6C65029AF3A8}"/>
              </a:ext>
            </a:extLst>
          </p:cNvPr>
          <p:cNvPicPr>
            <a:picLocks noChangeAspect="1"/>
          </p:cNvPicPr>
          <p:nvPr/>
        </p:nvPicPr>
        <p:blipFill>
          <a:blip r:embed="rId4"/>
          <a:stretch>
            <a:fillRect/>
          </a:stretch>
        </p:blipFill>
        <p:spPr>
          <a:xfrm>
            <a:off x="210059" y="211366"/>
            <a:ext cx="682811" cy="682811"/>
          </a:xfrm>
          <a:prstGeom prst="rect">
            <a:avLst/>
          </a:prstGeom>
          <a:solidFill>
            <a:schemeClr val="accent3"/>
          </a:solidFill>
        </p:spPr>
      </p:pic>
    </p:spTree>
    <p:extLst>
      <p:ext uri="{BB962C8B-B14F-4D97-AF65-F5344CB8AC3E}">
        <p14:creationId xmlns:p14="http://schemas.microsoft.com/office/powerpoint/2010/main" val="2187021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FE8D79-A273-6ACC-C3C3-32D2C65F98E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2001932-9438-39D0-617D-BD245CF51F95}"/>
              </a:ext>
            </a:extLst>
          </p:cNvPr>
          <p:cNvSpPr>
            <a:spLocks noGrp="1"/>
          </p:cNvSpPr>
          <p:nvPr>
            <p:ph type="ctrTitle"/>
          </p:nvPr>
        </p:nvSpPr>
        <p:spPr>
          <a:xfrm>
            <a:off x="885616" y="236546"/>
            <a:ext cx="8854902" cy="547328"/>
          </a:xfrm>
        </p:spPr>
        <p:txBody>
          <a:bodyPr>
            <a:noAutofit/>
          </a:bodyPr>
          <a:lstStyle/>
          <a:p>
            <a:pPr algn="l"/>
            <a:r>
              <a:rPr lang="en-US" sz="3600" spc="0" dirty="0">
                <a:effectLst/>
                <a:cs typeface="Calibri" panose="020F0502020204030204" pitchFamily="34" charset="0"/>
              </a:rPr>
              <a:t>Using KTR and morphology time domain data</a:t>
            </a:r>
          </a:p>
        </p:txBody>
      </p:sp>
      <p:grpSp>
        <p:nvGrpSpPr>
          <p:cNvPr id="6" name="Group 5">
            <a:extLst>
              <a:ext uri="{FF2B5EF4-FFF2-40B4-BE49-F238E27FC236}">
                <a16:creationId xmlns:a16="http://schemas.microsoft.com/office/drawing/2014/main" id="{162DD68F-72C2-2C1F-D48E-7177873CDBBD}"/>
              </a:ext>
            </a:extLst>
          </p:cNvPr>
          <p:cNvGrpSpPr/>
          <p:nvPr/>
        </p:nvGrpSpPr>
        <p:grpSpPr>
          <a:xfrm>
            <a:off x="120656" y="1253964"/>
            <a:ext cx="1991891" cy="1960536"/>
            <a:chOff x="3171992" y="906195"/>
            <a:chExt cx="2842262" cy="2845619"/>
          </a:xfrm>
        </p:grpSpPr>
        <p:pic>
          <p:nvPicPr>
            <p:cNvPr id="126" name="Picture 125">
              <a:extLst>
                <a:ext uri="{FF2B5EF4-FFF2-40B4-BE49-F238E27FC236}">
                  <a16:creationId xmlns:a16="http://schemas.microsoft.com/office/drawing/2014/main" id="{B5C299C1-9073-8553-38BA-E5073CD48EE3}"/>
                </a:ext>
              </a:extLst>
            </p:cNvPr>
            <p:cNvPicPr>
              <a:picLocks noChangeAspect="1"/>
            </p:cNvPicPr>
            <p:nvPr/>
          </p:nvPicPr>
          <p:blipFill rotWithShape="1">
            <a:blip r:embed="rId2"/>
            <a:srcRect l="29100" r="52942" b="68354"/>
            <a:stretch/>
          </p:blipFill>
          <p:spPr>
            <a:xfrm>
              <a:off x="3171992" y="906195"/>
              <a:ext cx="2800049" cy="2845619"/>
            </a:xfrm>
            <a:prstGeom prst="rect">
              <a:avLst/>
            </a:prstGeom>
          </p:spPr>
        </p:pic>
        <p:sp>
          <p:nvSpPr>
            <p:cNvPr id="127" name="TextBox 126">
              <a:extLst>
                <a:ext uri="{FF2B5EF4-FFF2-40B4-BE49-F238E27FC236}">
                  <a16:creationId xmlns:a16="http://schemas.microsoft.com/office/drawing/2014/main" id="{4A6774DA-64EE-E8AB-1B03-EBB3C5BD2EA0}"/>
                </a:ext>
              </a:extLst>
            </p:cNvPr>
            <p:cNvSpPr txBox="1"/>
            <p:nvPr/>
          </p:nvSpPr>
          <p:spPr>
            <a:xfrm>
              <a:off x="3628022" y="966679"/>
              <a:ext cx="2162655" cy="467160"/>
            </a:xfrm>
            <a:prstGeom prst="rect">
              <a:avLst/>
            </a:prstGeom>
            <a:solidFill>
              <a:schemeClr val="tx1"/>
            </a:solidFill>
          </p:spPr>
          <p:txBody>
            <a:bodyPr wrap="none" rtlCol="0">
              <a:spAutoFit/>
            </a:bodyPr>
            <a:lstStyle/>
            <a:p>
              <a:r>
                <a:rPr lang="en-US" sz="1500" dirty="0">
                  <a:solidFill>
                    <a:schemeClr val="bg1"/>
                  </a:solidFill>
                  <a:latin typeface="Calibri" panose="020F0502020204030204" pitchFamily="34" charset="0"/>
                  <a:cs typeface="Calibri" panose="020F0502020204030204" pitchFamily="34" charset="0"/>
                </a:rPr>
                <a:t>CXCL12 gradient </a:t>
              </a:r>
            </a:p>
          </p:txBody>
        </p:sp>
        <p:sp>
          <p:nvSpPr>
            <p:cNvPr id="128" name="Isosceles Triangle 127">
              <a:extLst>
                <a:ext uri="{FF2B5EF4-FFF2-40B4-BE49-F238E27FC236}">
                  <a16:creationId xmlns:a16="http://schemas.microsoft.com/office/drawing/2014/main" id="{0189BFEE-7DD8-8426-F007-898B40317275}"/>
                </a:ext>
              </a:extLst>
            </p:cNvPr>
            <p:cNvSpPr/>
            <p:nvPr/>
          </p:nvSpPr>
          <p:spPr>
            <a:xfrm rot="5400000">
              <a:off x="3993875" y="1046037"/>
              <a:ext cx="191370" cy="923076"/>
            </a:xfrm>
            <a:prstGeom prst="triangle">
              <a:avLst/>
            </a:prstGeom>
            <a:gradFill flip="none" rotWithShape="1">
              <a:gsLst>
                <a:gs pos="0">
                  <a:srgbClr val="FF3300"/>
                </a:gs>
                <a:gs pos="41000">
                  <a:schemeClr val="accent1">
                    <a:lumMod val="45000"/>
                    <a:lumOff val="55000"/>
                  </a:schemeClr>
                </a:gs>
                <a:gs pos="67000">
                  <a:schemeClr val="accent1">
                    <a:lumMod val="45000"/>
                    <a:lumOff val="55000"/>
                  </a:schemeClr>
                </a:gs>
                <a:gs pos="100000">
                  <a:schemeClr val="accent1">
                    <a:lumMod val="30000"/>
                    <a:lumOff val="70000"/>
                  </a:schemeClr>
                </a:gs>
              </a:gsLst>
              <a:lin ang="16200000" scaled="1"/>
              <a:tileRect/>
            </a:grad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9" name="TextBox 128">
              <a:extLst>
                <a:ext uri="{FF2B5EF4-FFF2-40B4-BE49-F238E27FC236}">
                  <a16:creationId xmlns:a16="http://schemas.microsoft.com/office/drawing/2014/main" id="{DDD7180A-0C86-3264-C0D2-3F440EF7ECA1}"/>
                </a:ext>
              </a:extLst>
            </p:cNvPr>
            <p:cNvSpPr txBox="1"/>
            <p:nvPr/>
          </p:nvSpPr>
          <p:spPr>
            <a:xfrm>
              <a:off x="4596370" y="1340216"/>
              <a:ext cx="1417884" cy="670083"/>
            </a:xfrm>
            <a:prstGeom prst="rect">
              <a:avLst/>
            </a:prstGeom>
            <a:noFill/>
          </p:spPr>
          <p:txBody>
            <a:bodyPr wrap="none" rtlCol="0">
              <a:spAutoFit/>
            </a:bodyPr>
            <a:lstStyle/>
            <a:p>
              <a:r>
                <a:rPr lang="en-US" sz="1200" dirty="0">
                  <a:solidFill>
                    <a:schemeClr val="bg1"/>
                  </a:solidFill>
                  <a:latin typeface="Calibri" panose="020F0502020204030204" pitchFamily="34" charset="0"/>
                  <a:cs typeface="Calibri" panose="020F0502020204030204" pitchFamily="34" charset="0"/>
                </a:rPr>
                <a:t>Red, forward</a:t>
              </a:r>
            </a:p>
            <a:p>
              <a:r>
                <a:rPr lang="en-US" sz="1200" dirty="0">
                  <a:solidFill>
                    <a:schemeClr val="bg1"/>
                  </a:solidFill>
                  <a:latin typeface="Calibri" panose="020F0502020204030204" pitchFamily="34" charset="0"/>
                  <a:cs typeface="Calibri" panose="020F0502020204030204" pitchFamily="34" charset="0"/>
                </a:rPr>
                <a:t>Blue, reverse</a:t>
              </a:r>
            </a:p>
          </p:txBody>
        </p:sp>
      </p:grpSp>
      <p:grpSp>
        <p:nvGrpSpPr>
          <p:cNvPr id="130" name="Group 129">
            <a:extLst>
              <a:ext uri="{FF2B5EF4-FFF2-40B4-BE49-F238E27FC236}">
                <a16:creationId xmlns:a16="http://schemas.microsoft.com/office/drawing/2014/main" id="{6119A0FB-4521-1FF0-EEB1-8D42D2027B04}"/>
              </a:ext>
            </a:extLst>
          </p:cNvPr>
          <p:cNvGrpSpPr>
            <a:grpSpLocks noChangeAspect="1"/>
          </p:cNvGrpSpPr>
          <p:nvPr/>
        </p:nvGrpSpPr>
        <p:grpSpPr>
          <a:xfrm>
            <a:off x="145749" y="3348780"/>
            <a:ext cx="2019545" cy="1787223"/>
            <a:chOff x="8848435" y="4005104"/>
            <a:chExt cx="2257387" cy="2053951"/>
          </a:xfrm>
        </p:grpSpPr>
        <p:sp>
          <p:nvSpPr>
            <p:cNvPr id="131" name="Rectangle 130">
              <a:extLst>
                <a:ext uri="{FF2B5EF4-FFF2-40B4-BE49-F238E27FC236}">
                  <a16:creationId xmlns:a16="http://schemas.microsoft.com/office/drawing/2014/main" id="{C01B6117-7E78-CCE6-C5EA-28E946500293}"/>
                </a:ext>
              </a:extLst>
            </p:cNvPr>
            <p:cNvSpPr/>
            <p:nvPr/>
          </p:nvSpPr>
          <p:spPr>
            <a:xfrm>
              <a:off x="8848435" y="4005104"/>
              <a:ext cx="2155530" cy="205395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2" name="Picture 131">
              <a:extLst>
                <a:ext uri="{FF2B5EF4-FFF2-40B4-BE49-F238E27FC236}">
                  <a16:creationId xmlns:a16="http://schemas.microsoft.com/office/drawing/2014/main" id="{62BBA06E-6CC1-2C3C-AC17-FFC5F7F0B994}"/>
                </a:ext>
              </a:extLst>
            </p:cNvPr>
            <p:cNvPicPr>
              <a:picLocks noChangeAspect="1"/>
            </p:cNvPicPr>
            <p:nvPr/>
          </p:nvPicPr>
          <p:blipFill rotWithShape="1">
            <a:blip r:embed="rId3">
              <a:extLst>
                <a:ext uri="{BEBA8EAE-BF5A-486C-A8C5-ECC9F3942E4B}">
                  <a14:imgProps xmlns:a14="http://schemas.microsoft.com/office/drawing/2010/main">
                    <a14:imgLayer r:embed="rId4">
                      <a14:imgEffect>
                        <a14:sharpenSoften amount="25000"/>
                      </a14:imgEffect>
                    </a14:imgLayer>
                  </a14:imgProps>
                </a:ext>
              </a:extLst>
            </a:blip>
            <a:srcRect l="29407" t="69370" r="53700" b="2915"/>
            <a:stretch/>
          </p:blipFill>
          <p:spPr>
            <a:xfrm>
              <a:off x="8940461" y="4122104"/>
              <a:ext cx="1963880" cy="1840433"/>
            </a:xfrm>
            <a:prstGeom prst="rect">
              <a:avLst/>
            </a:prstGeom>
          </p:spPr>
        </p:pic>
        <p:sp>
          <p:nvSpPr>
            <p:cNvPr id="133" name="TextBox 132">
              <a:extLst>
                <a:ext uri="{FF2B5EF4-FFF2-40B4-BE49-F238E27FC236}">
                  <a16:creationId xmlns:a16="http://schemas.microsoft.com/office/drawing/2014/main" id="{B1443154-6966-8607-8E2D-C00D02BC1618}"/>
                </a:ext>
              </a:extLst>
            </p:cNvPr>
            <p:cNvSpPr txBox="1"/>
            <p:nvPr/>
          </p:nvSpPr>
          <p:spPr>
            <a:xfrm>
              <a:off x="9252721" y="4005104"/>
              <a:ext cx="1561448" cy="337292"/>
            </a:xfrm>
            <a:prstGeom prst="rect">
              <a:avLst/>
            </a:prstGeom>
            <a:solidFill>
              <a:schemeClr val="tx1"/>
            </a:solidFill>
          </p:spPr>
          <p:txBody>
            <a:bodyPr wrap="none" rtlCol="0">
              <a:spAutoFit/>
            </a:bodyPr>
            <a:lstStyle/>
            <a:p>
              <a:r>
                <a:rPr lang="en-US" sz="1500" dirty="0">
                  <a:solidFill>
                    <a:schemeClr val="bg1"/>
                  </a:solidFill>
                  <a:latin typeface="Calibri" panose="020F0502020204030204" pitchFamily="34" charset="0"/>
                  <a:cs typeface="Calibri" panose="020F0502020204030204" pitchFamily="34" charset="0"/>
                </a:rPr>
                <a:t>CXCL12 gradient </a:t>
              </a:r>
            </a:p>
          </p:txBody>
        </p:sp>
        <p:sp>
          <p:nvSpPr>
            <p:cNvPr id="134" name="Isosceles Triangle 133">
              <a:extLst>
                <a:ext uri="{FF2B5EF4-FFF2-40B4-BE49-F238E27FC236}">
                  <a16:creationId xmlns:a16="http://schemas.microsoft.com/office/drawing/2014/main" id="{A018B67B-C0DF-E1C7-0AF4-B5741DED0883}"/>
                </a:ext>
              </a:extLst>
            </p:cNvPr>
            <p:cNvSpPr/>
            <p:nvPr/>
          </p:nvSpPr>
          <p:spPr>
            <a:xfrm rot="5400000">
              <a:off x="9506721" y="4060200"/>
              <a:ext cx="132862" cy="640862"/>
            </a:xfrm>
            <a:prstGeom prst="triangle">
              <a:avLst/>
            </a:prstGeom>
            <a:gradFill flip="none" rotWithShape="1">
              <a:gsLst>
                <a:gs pos="0">
                  <a:srgbClr val="FF3300"/>
                </a:gs>
                <a:gs pos="41000">
                  <a:schemeClr val="accent1">
                    <a:lumMod val="45000"/>
                    <a:lumOff val="55000"/>
                  </a:schemeClr>
                </a:gs>
                <a:gs pos="67000">
                  <a:schemeClr val="accent1">
                    <a:lumMod val="45000"/>
                    <a:lumOff val="55000"/>
                  </a:schemeClr>
                </a:gs>
                <a:gs pos="100000">
                  <a:schemeClr val="accent1">
                    <a:lumMod val="30000"/>
                    <a:lumOff val="70000"/>
                  </a:schemeClr>
                </a:gs>
              </a:gsLst>
              <a:lin ang="16200000" scaled="1"/>
              <a:tileRect/>
            </a:grad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5" name="TextBox 134">
              <a:extLst>
                <a:ext uri="{FF2B5EF4-FFF2-40B4-BE49-F238E27FC236}">
                  <a16:creationId xmlns:a16="http://schemas.microsoft.com/office/drawing/2014/main" id="{56B4BCAA-7C68-07AE-0144-7A0B2C73F608}"/>
                </a:ext>
              </a:extLst>
            </p:cNvPr>
            <p:cNvSpPr txBox="1"/>
            <p:nvPr/>
          </p:nvSpPr>
          <p:spPr>
            <a:xfrm>
              <a:off x="10001721" y="4342396"/>
              <a:ext cx="1104101" cy="531414"/>
            </a:xfrm>
            <a:prstGeom prst="rect">
              <a:avLst/>
            </a:prstGeom>
            <a:noFill/>
          </p:spPr>
          <p:txBody>
            <a:bodyPr wrap="none" rtlCol="0">
              <a:spAutoFit/>
            </a:bodyPr>
            <a:lstStyle/>
            <a:p>
              <a:r>
                <a:rPr lang="en-US" sz="1100" dirty="0">
                  <a:solidFill>
                    <a:schemeClr val="bg1"/>
                  </a:solidFill>
                  <a:latin typeface="Calibri" panose="020F0502020204030204" pitchFamily="34" charset="0"/>
                  <a:cs typeface="Calibri" panose="020F0502020204030204" pitchFamily="34" charset="0"/>
                </a:rPr>
                <a:t>P38 inhibitor</a:t>
              </a:r>
            </a:p>
            <a:p>
              <a:pPr algn="ctr"/>
              <a:r>
                <a:rPr lang="en-US" sz="1100" dirty="0">
                  <a:solidFill>
                    <a:schemeClr val="bg1"/>
                  </a:solidFill>
                  <a:latin typeface="Calibri" panose="020F0502020204030204" pitchFamily="34" charset="0"/>
                  <a:cs typeface="Calibri" panose="020F0502020204030204" pitchFamily="34" charset="0"/>
                </a:rPr>
                <a:t>SB203580</a:t>
              </a:r>
            </a:p>
          </p:txBody>
        </p:sp>
      </p:grpSp>
      <p:pic>
        <p:nvPicPr>
          <p:cNvPr id="45" name="Picture 44">
            <a:extLst>
              <a:ext uri="{FF2B5EF4-FFF2-40B4-BE49-F238E27FC236}">
                <a16:creationId xmlns:a16="http://schemas.microsoft.com/office/drawing/2014/main" id="{BD4E54AD-F640-8A65-5DEB-9ECF767955F6}"/>
              </a:ext>
            </a:extLst>
          </p:cNvPr>
          <p:cNvPicPr>
            <a:picLocks noChangeAspect="1"/>
          </p:cNvPicPr>
          <p:nvPr/>
        </p:nvPicPr>
        <p:blipFill>
          <a:blip r:embed="rId5"/>
          <a:stretch>
            <a:fillRect/>
          </a:stretch>
        </p:blipFill>
        <p:spPr>
          <a:xfrm>
            <a:off x="210059" y="211366"/>
            <a:ext cx="682811" cy="682811"/>
          </a:xfrm>
          <a:prstGeom prst="rect">
            <a:avLst/>
          </a:prstGeom>
          <a:solidFill>
            <a:schemeClr val="accent3"/>
          </a:solidFill>
        </p:spPr>
      </p:pic>
      <p:sp>
        <p:nvSpPr>
          <p:cNvPr id="7" name="TextBox 6">
            <a:extLst>
              <a:ext uri="{FF2B5EF4-FFF2-40B4-BE49-F238E27FC236}">
                <a16:creationId xmlns:a16="http://schemas.microsoft.com/office/drawing/2014/main" id="{AD383A40-9124-078C-0978-98FBDF84981E}"/>
              </a:ext>
            </a:extLst>
          </p:cNvPr>
          <p:cNvSpPr txBox="1"/>
          <p:nvPr/>
        </p:nvSpPr>
        <p:spPr>
          <a:xfrm>
            <a:off x="2147154" y="2182399"/>
            <a:ext cx="2425080" cy="3293209"/>
          </a:xfrm>
          <a:prstGeom prst="rect">
            <a:avLst/>
          </a:prstGeom>
          <a:noFill/>
        </p:spPr>
        <p:txBody>
          <a:bodyPr wrap="square" rtlCol="0">
            <a:spAutoFit/>
          </a:bodyPr>
          <a:lstStyle/>
          <a:p>
            <a:r>
              <a:rPr lang="en-US" sz="1600" dirty="0">
                <a:solidFill>
                  <a:schemeClr val="tx2"/>
                </a:solidFill>
              </a:rPr>
              <a:t>MDA-MB-231 Cells expressing CXCR4 in a chemotactic gradient of CXCL12</a:t>
            </a:r>
          </a:p>
          <a:p>
            <a:r>
              <a:rPr lang="en-US" sz="1600" dirty="0">
                <a:solidFill>
                  <a:schemeClr val="tx2"/>
                </a:solidFill>
              </a:rPr>
              <a:t>We tracked ERK and AKT kinase signaling, morphology (orientation of long axis of cell) and movement of single cells overnight, imaging every 4 minutes</a:t>
            </a:r>
          </a:p>
          <a:p>
            <a:endParaRPr lang="en-US" sz="1600" dirty="0">
              <a:solidFill>
                <a:schemeClr val="tx2"/>
              </a:solidFill>
            </a:endParaRPr>
          </a:p>
          <a:p>
            <a:endParaRPr lang="en-US" sz="1600" dirty="0">
              <a:solidFill>
                <a:schemeClr val="tx2"/>
              </a:solidFill>
            </a:endParaRPr>
          </a:p>
        </p:txBody>
      </p:sp>
      <p:pic>
        <p:nvPicPr>
          <p:cNvPr id="8" name="Picture 7">
            <a:extLst>
              <a:ext uri="{FF2B5EF4-FFF2-40B4-BE49-F238E27FC236}">
                <a16:creationId xmlns:a16="http://schemas.microsoft.com/office/drawing/2014/main" id="{3DC3A9DD-5F26-D8E5-199F-BF5899D8C51C}"/>
              </a:ext>
            </a:extLst>
          </p:cNvPr>
          <p:cNvPicPr>
            <a:picLocks noChangeAspect="1"/>
          </p:cNvPicPr>
          <p:nvPr/>
        </p:nvPicPr>
        <p:blipFill>
          <a:blip r:embed="rId6"/>
          <a:stretch>
            <a:fillRect/>
          </a:stretch>
        </p:blipFill>
        <p:spPr>
          <a:xfrm>
            <a:off x="145749" y="5237809"/>
            <a:ext cx="3774417" cy="946396"/>
          </a:xfrm>
          <a:prstGeom prst="rect">
            <a:avLst/>
          </a:prstGeom>
        </p:spPr>
      </p:pic>
      <p:pic>
        <p:nvPicPr>
          <p:cNvPr id="9" name="Picture 8">
            <a:extLst>
              <a:ext uri="{FF2B5EF4-FFF2-40B4-BE49-F238E27FC236}">
                <a16:creationId xmlns:a16="http://schemas.microsoft.com/office/drawing/2014/main" id="{79C8329D-BA57-F86E-E8AF-2A5202C163D6}"/>
              </a:ext>
            </a:extLst>
          </p:cNvPr>
          <p:cNvPicPr>
            <a:picLocks noChangeAspect="1"/>
          </p:cNvPicPr>
          <p:nvPr/>
        </p:nvPicPr>
        <p:blipFill rotWithShape="1">
          <a:blip r:embed="rId7"/>
          <a:srcRect b="55932"/>
          <a:stretch/>
        </p:blipFill>
        <p:spPr>
          <a:xfrm>
            <a:off x="4599472" y="934595"/>
            <a:ext cx="5164510" cy="2740946"/>
          </a:xfrm>
          <a:prstGeom prst="rect">
            <a:avLst/>
          </a:prstGeom>
        </p:spPr>
      </p:pic>
      <p:sp>
        <p:nvSpPr>
          <p:cNvPr id="10" name="TextBox 9">
            <a:extLst>
              <a:ext uri="{FF2B5EF4-FFF2-40B4-BE49-F238E27FC236}">
                <a16:creationId xmlns:a16="http://schemas.microsoft.com/office/drawing/2014/main" id="{08908670-E041-2C30-2FB5-5946D987F36E}"/>
              </a:ext>
            </a:extLst>
          </p:cNvPr>
          <p:cNvSpPr txBox="1"/>
          <p:nvPr/>
        </p:nvSpPr>
        <p:spPr>
          <a:xfrm>
            <a:off x="4484756" y="3769805"/>
            <a:ext cx="4940353" cy="2800767"/>
          </a:xfrm>
          <a:prstGeom prst="rect">
            <a:avLst/>
          </a:prstGeom>
          <a:noFill/>
        </p:spPr>
        <p:txBody>
          <a:bodyPr wrap="square" rtlCol="0">
            <a:spAutoFit/>
          </a:bodyPr>
          <a:lstStyle/>
          <a:p>
            <a:r>
              <a:rPr lang="en-US" sz="1600" dirty="0">
                <a:solidFill>
                  <a:schemeClr val="tx2"/>
                </a:solidFill>
              </a:rPr>
              <a:t>Decomposing the ERK and AKT oscillations into short and long amplitude waves showed that short (30-60 min) ERK waves were most correlated with migration speed, and long (90-120 min) ERK waves were most correlated with directed motion.  </a:t>
            </a:r>
          </a:p>
          <a:p>
            <a:endParaRPr lang="en-US" sz="1600" dirty="0"/>
          </a:p>
          <a:p>
            <a:r>
              <a:rPr lang="en-US" sz="1600" dirty="0">
                <a:solidFill>
                  <a:schemeClr val="tx2"/>
                </a:solidFill>
              </a:rPr>
              <a:t>Inhibiting P38, AKT (PI3K) or ERK (MEK) has impacts on the features of signaling waves, the aspect ratio of cells, and nuclear polarization along the gradient axis.  EMD (earth-mover distance) is a measure of the change in the distribution of these features, where 0=no change.</a:t>
            </a:r>
          </a:p>
        </p:txBody>
      </p:sp>
      <p:pic>
        <p:nvPicPr>
          <p:cNvPr id="12" name="Picture 11">
            <a:extLst>
              <a:ext uri="{FF2B5EF4-FFF2-40B4-BE49-F238E27FC236}">
                <a16:creationId xmlns:a16="http://schemas.microsoft.com/office/drawing/2014/main" id="{63FF589A-AEB2-A1FA-69C6-BE56C1B1897D}"/>
              </a:ext>
            </a:extLst>
          </p:cNvPr>
          <p:cNvPicPr>
            <a:picLocks noChangeAspect="1"/>
          </p:cNvPicPr>
          <p:nvPr/>
        </p:nvPicPr>
        <p:blipFill>
          <a:blip r:embed="rId8"/>
          <a:stretch>
            <a:fillRect/>
          </a:stretch>
        </p:blipFill>
        <p:spPr>
          <a:xfrm>
            <a:off x="9425109" y="3257003"/>
            <a:ext cx="2621142" cy="3364451"/>
          </a:xfrm>
          <a:prstGeom prst="rect">
            <a:avLst/>
          </a:prstGeom>
        </p:spPr>
      </p:pic>
    </p:spTree>
    <p:extLst>
      <p:ext uri="{BB962C8B-B14F-4D97-AF65-F5344CB8AC3E}">
        <p14:creationId xmlns:p14="http://schemas.microsoft.com/office/powerpoint/2010/main" val="38177807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290DDC-A8F3-3DD0-D5CD-E3F2893DF50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BBCD54E-1109-CB89-87DB-E89E7E83F43C}"/>
              </a:ext>
            </a:extLst>
          </p:cNvPr>
          <p:cNvSpPr>
            <a:spLocks noGrp="1"/>
          </p:cNvSpPr>
          <p:nvPr>
            <p:ph type="ctrTitle"/>
          </p:nvPr>
        </p:nvSpPr>
        <p:spPr>
          <a:xfrm>
            <a:off x="963947" y="295651"/>
            <a:ext cx="4107546" cy="1641490"/>
          </a:xfrm>
        </p:spPr>
        <p:txBody>
          <a:bodyPr>
            <a:normAutofit/>
          </a:bodyPr>
          <a:lstStyle/>
          <a:p>
            <a:pPr algn="l"/>
            <a:r>
              <a:rPr lang="en-US" sz="3600" spc="0" dirty="0">
                <a:cs typeface="Calibri" panose="020F0502020204030204" pitchFamily="34" charset="0"/>
              </a:rPr>
              <a:t>Local Stromal </a:t>
            </a:r>
            <a:r>
              <a:rPr lang="en-US" sz="3600" spc="0" dirty="0">
                <a:effectLst/>
                <a:latin typeface="+mn-lt"/>
                <a:cs typeface="Calibri" panose="020F0502020204030204" pitchFamily="34" charset="0"/>
              </a:rPr>
              <a:t>Neighbors</a:t>
            </a:r>
            <a:r>
              <a:rPr lang="en-US" sz="3600" spc="0" dirty="0">
                <a:cs typeface="Calibri" panose="020F0502020204030204" pitchFamily="34" charset="0"/>
              </a:rPr>
              <a:t> Influence Cancer Cell Signaling</a:t>
            </a:r>
          </a:p>
        </p:txBody>
      </p:sp>
      <p:pic>
        <p:nvPicPr>
          <p:cNvPr id="43" name="Picture 42">
            <a:extLst>
              <a:ext uri="{FF2B5EF4-FFF2-40B4-BE49-F238E27FC236}">
                <a16:creationId xmlns:a16="http://schemas.microsoft.com/office/drawing/2014/main" id="{B3D7041A-9887-0316-641B-CFFA0893E436}"/>
              </a:ext>
            </a:extLst>
          </p:cNvPr>
          <p:cNvPicPr>
            <a:picLocks noChangeAspect="1"/>
          </p:cNvPicPr>
          <p:nvPr/>
        </p:nvPicPr>
        <p:blipFill rotWithShape="1">
          <a:blip r:embed="rId3"/>
          <a:srcRect l="8312" t="30158" r="40956" b="35021"/>
          <a:stretch/>
        </p:blipFill>
        <p:spPr>
          <a:xfrm>
            <a:off x="297930" y="894177"/>
            <a:ext cx="3526848" cy="2709236"/>
          </a:xfrm>
          <a:prstGeom prst="rect">
            <a:avLst/>
          </a:prstGeom>
        </p:spPr>
      </p:pic>
      <p:pic>
        <p:nvPicPr>
          <p:cNvPr id="44" name="Picture 43">
            <a:extLst>
              <a:ext uri="{FF2B5EF4-FFF2-40B4-BE49-F238E27FC236}">
                <a16:creationId xmlns:a16="http://schemas.microsoft.com/office/drawing/2014/main" id="{1B2ACB59-7008-66BD-D716-E478E0A4A3E8}"/>
              </a:ext>
            </a:extLst>
          </p:cNvPr>
          <p:cNvPicPr>
            <a:picLocks noChangeAspect="1"/>
          </p:cNvPicPr>
          <p:nvPr/>
        </p:nvPicPr>
        <p:blipFill rotWithShape="1">
          <a:blip r:embed="rId3"/>
          <a:srcRect l="65059" t="30245" r="8824" b="61978"/>
          <a:stretch/>
        </p:blipFill>
        <p:spPr>
          <a:xfrm>
            <a:off x="210059" y="2717475"/>
            <a:ext cx="2460639" cy="820038"/>
          </a:xfrm>
          <a:prstGeom prst="rect">
            <a:avLst/>
          </a:prstGeom>
        </p:spPr>
      </p:pic>
      <p:grpSp>
        <p:nvGrpSpPr>
          <p:cNvPr id="45" name="Group 44">
            <a:extLst>
              <a:ext uri="{FF2B5EF4-FFF2-40B4-BE49-F238E27FC236}">
                <a16:creationId xmlns:a16="http://schemas.microsoft.com/office/drawing/2014/main" id="{EB4052FE-C414-0DE6-FE84-83A9B150D67A}"/>
              </a:ext>
            </a:extLst>
          </p:cNvPr>
          <p:cNvGrpSpPr>
            <a:grpSpLocks noChangeAspect="1"/>
          </p:cNvGrpSpPr>
          <p:nvPr/>
        </p:nvGrpSpPr>
        <p:grpSpPr>
          <a:xfrm>
            <a:off x="3272127" y="3968725"/>
            <a:ext cx="3854885" cy="2629827"/>
            <a:chOff x="5335985" y="4165599"/>
            <a:chExt cx="3779520" cy="2578413"/>
          </a:xfrm>
        </p:grpSpPr>
        <p:pic>
          <p:nvPicPr>
            <p:cNvPr id="46" name="Picture 45" descr="C:\Users\kluker\AppData\Local\Temp\ConnectorClipboard8308331010975871406\image15924127183210.png">
              <a:extLst>
                <a:ext uri="{FF2B5EF4-FFF2-40B4-BE49-F238E27FC236}">
                  <a16:creationId xmlns:a16="http://schemas.microsoft.com/office/drawing/2014/main" id="{756D8371-4E5A-FA0F-392A-C38894B54C0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9039"/>
            <a:stretch/>
          </p:blipFill>
          <p:spPr bwMode="auto">
            <a:xfrm>
              <a:off x="5335985" y="4165599"/>
              <a:ext cx="3779520" cy="2578413"/>
            </a:xfrm>
            <a:prstGeom prst="rect">
              <a:avLst/>
            </a:prstGeom>
            <a:noFill/>
            <a:extLst>
              <a:ext uri="{909E8E84-426E-40DD-AFC4-6F175D3DCCD1}">
                <a14:hiddenFill xmlns:a14="http://schemas.microsoft.com/office/drawing/2010/main">
                  <a:solidFill>
                    <a:srgbClr val="FFFFFF"/>
                  </a:solidFill>
                </a14:hiddenFill>
              </a:ext>
            </a:extLst>
          </p:spPr>
        </p:pic>
        <p:sp>
          <p:nvSpPr>
            <p:cNvPr id="47" name="Rectangle 46">
              <a:extLst>
                <a:ext uri="{FF2B5EF4-FFF2-40B4-BE49-F238E27FC236}">
                  <a16:creationId xmlns:a16="http://schemas.microsoft.com/office/drawing/2014/main" id="{34F28BA2-9198-32A9-7FE7-772FB6CA629F}"/>
                </a:ext>
              </a:extLst>
            </p:cNvPr>
            <p:cNvSpPr/>
            <p:nvPr/>
          </p:nvSpPr>
          <p:spPr>
            <a:xfrm>
              <a:off x="7232218" y="5342424"/>
              <a:ext cx="1489387" cy="92089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8" name="Picture 5" descr="C:\Users\kluker\AppData\Local\Temp\ConnectorClipboard8308331010975871406\image15924127183210.png">
              <a:extLst>
                <a:ext uri="{FF2B5EF4-FFF2-40B4-BE49-F238E27FC236}">
                  <a16:creationId xmlns:a16="http://schemas.microsoft.com/office/drawing/2014/main" id="{02D705E3-4464-48B9-9898-87899588B1E7}"/>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53349" t="53945" r="11058" b="17665"/>
            <a:stretch/>
          </p:blipFill>
          <p:spPr bwMode="auto">
            <a:xfrm>
              <a:off x="6473043" y="5282417"/>
              <a:ext cx="1658477" cy="992124"/>
            </a:xfrm>
            <a:prstGeom prst="rect">
              <a:avLst/>
            </a:prstGeom>
            <a:noFill/>
            <a:extLst>
              <a:ext uri="{909E8E84-426E-40DD-AFC4-6F175D3DCCD1}">
                <a14:hiddenFill xmlns:a14="http://schemas.microsoft.com/office/drawing/2010/main">
                  <a:solidFill>
                    <a:srgbClr val="FFFFFF"/>
                  </a:solidFill>
                </a14:hiddenFill>
              </a:ext>
            </a:extLst>
          </p:spPr>
        </p:pic>
      </p:grpSp>
      <p:sp>
        <p:nvSpPr>
          <p:cNvPr id="52" name="Subtitle 2">
            <a:extLst>
              <a:ext uri="{FF2B5EF4-FFF2-40B4-BE49-F238E27FC236}">
                <a16:creationId xmlns:a16="http://schemas.microsoft.com/office/drawing/2014/main" id="{5D60A953-201A-6B32-76DE-FEBA9B45B4EF}"/>
              </a:ext>
            </a:extLst>
          </p:cNvPr>
          <p:cNvSpPr txBox="1">
            <a:spLocks/>
          </p:cNvSpPr>
          <p:nvPr/>
        </p:nvSpPr>
        <p:spPr>
          <a:xfrm>
            <a:off x="7283137" y="4129422"/>
            <a:ext cx="4250509" cy="2469130"/>
          </a:xfrm>
          <a:prstGeom prst="rect">
            <a:avLst/>
          </a:prstGeom>
        </p:spPr>
        <p:txBody>
          <a:bodyPr vert="horz" lIns="91440" tIns="45720" rIns="91440" bIns="45720" rtlCol="0" anchor="b">
            <a:noAutofit/>
          </a:bodyPr>
          <a:lstStyle>
            <a:lvl1pPr marL="0" indent="0" algn="r" defTabSz="914400" rtl="0" eaLnBrk="1" latinLnBrk="0" hangingPunct="1">
              <a:lnSpc>
                <a:spcPct val="90000"/>
              </a:lnSpc>
              <a:spcBef>
                <a:spcPts val="1000"/>
              </a:spcBef>
              <a:buFont typeface="Arial" panose="020B0604020202020204" pitchFamily="34" charset="0"/>
              <a:buNone/>
              <a:defRPr sz="3200" b="0" kern="120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285750" indent="-285750" algn="l">
              <a:buFont typeface="Arial" panose="020B0604020202020204" pitchFamily="34" charset="0"/>
              <a:buChar char="•"/>
            </a:pPr>
            <a:r>
              <a:rPr lang="en-US" sz="1800" dirty="0">
                <a:solidFill>
                  <a:schemeClr val="tx2"/>
                </a:solidFill>
                <a:latin typeface="Calibri" panose="020F0502020204030204" pitchFamily="34" charset="0"/>
                <a:cs typeface="Calibri" panose="020F0502020204030204" pitchFamily="34" charset="0"/>
              </a:rPr>
              <a:t>A</a:t>
            </a:r>
            <a:r>
              <a:rPr lang="en" sz="1800" dirty="0">
                <a:solidFill>
                  <a:schemeClr val="tx2"/>
                </a:solidFill>
                <a:latin typeface="Calibri" panose="020F0502020204030204" pitchFamily="34" charset="0"/>
                <a:cs typeface="Calibri" panose="020F0502020204030204" pitchFamily="34" charset="0"/>
              </a:rPr>
              <a:t>djacent HS5 stromal cells depress </a:t>
            </a:r>
            <a:r>
              <a:rPr lang="en" sz="1800" i="1" dirty="0">
                <a:solidFill>
                  <a:schemeClr val="tx2"/>
                </a:solidFill>
                <a:latin typeface="Calibri" panose="020F0502020204030204" pitchFamily="34" charset="0"/>
                <a:cs typeface="Calibri" panose="020F0502020204030204" pitchFamily="34" charset="0"/>
              </a:rPr>
              <a:t>both</a:t>
            </a:r>
            <a:r>
              <a:rPr lang="en" sz="1800" dirty="0">
                <a:solidFill>
                  <a:schemeClr val="tx2"/>
                </a:solidFill>
                <a:latin typeface="Calibri" panose="020F0502020204030204" pitchFamily="34" charset="0"/>
                <a:cs typeface="Calibri" panose="020F0502020204030204" pitchFamily="34" charset="0"/>
              </a:rPr>
              <a:t> basal and stimulated ERK in MDA-MB-231 cancer cells</a:t>
            </a:r>
          </a:p>
          <a:p>
            <a:pPr marL="285750" indent="-285750" algn="l">
              <a:buFont typeface="Arial" panose="020B0604020202020204" pitchFamily="34" charset="0"/>
              <a:buChar char="•"/>
            </a:pPr>
            <a:r>
              <a:rPr lang="en" sz="1800" dirty="0">
                <a:solidFill>
                  <a:schemeClr val="tx2"/>
                </a:solidFill>
                <a:latin typeface="Calibri" panose="020F0502020204030204" pitchFamily="34" charset="0"/>
                <a:cs typeface="Calibri" panose="020F0502020204030204" pitchFamily="34" charset="0"/>
              </a:rPr>
              <a:t>Adjacent stromal cells don’t affect basal Akt activity but depress stimulated Akt</a:t>
            </a:r>
          </a:p>
          <a:p>
            <a:pPr marL="285750" indent="-285750" algn="l">
              <a:buFont typeface="Arial" panose="020B0604020202020204" pitchFamily="34" charset="0"/>
              <a:buChar char="•"/>
            </a:pPr>
            <a:r>
              <a:rPr lang="en" sz="1800" dirty="0">
                <a:solidFill>
                  <a:schemeClr val="tx2"/>
                </a:solidFill>
                <a:latin typeface="Calibri" panose="020F0502020204030204" pitchFamily="34" charset="0"/>
                <a:cs typeface="Calibri" panose="020F0502020204030204" pitchFamily="34" charset="0"/>
              </a:rPr>
              <a:t>Similar experiments with other cancer cells showed different patterns, but still showed an effect</a:t>
            </a:r>
            <a:endParaRPr lang="en-US" sz="1800" dirty="0">
              <a:solidFill>
                <a:schemeClr val="tx2"/>
              </a:solidFill>
              <a:latin typeface="Calibri" panose="020F0502020204030204" pitchFamily="34" charset="0"/>
              <a:cs typeface="Calibri" panose="020F0502020204030204" pitchFamily="34" charset="0"/>
            </a:endParaRPr>
          </a:p>
        </p:txBody>
      </p:sp>
      <p:sp>
        <p:nvSpPr>
          <p:cNvPr id="53" name="Down Arrow 52">
            <a:extLst>
              <a:ext uri="{FF2B5EF4-FFF2-40B4-BE49-F238E27FC236}">
                <a16:creationId xmlns:a16="http://schemas.microsoft.com/office/drawing/2014/main" id="{C9CD5C5C-F839-A831-7A84-B35FDB8D0BED}"/>
              </a:ext>
            </a:extLst>
          </p:cNvPr>
          <p:cNvSpPr/>
          <p:nvPr/>
        </p:nvSpPr>
        <p:spPr>
          <a:xfrm flipV="1">
            <a:off x="3824778" y="6173769"/>
            <a:ext cx="152453" cy="361054"/>
          </a:xfrm>
          <a:prstGeom prst="down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4" name="Picture 53">
            <a:extLst>
              <a:ext uri="{FF2B5EF4-FFF2-40B4-BE49-F238E27FC236}">
                <a16:creationId xmlns:a16="http://schemas.microsoft.com/office/drawing/2014/main" id="{BA9C53AF-0ECF-0CAE-DAAD-6CCC32DDB813}"/>
              </a:ext>
            </a:extLst>
          </p:cNvPr>
          <p:cNvPicPr>
            <a:picLocks noChangeAspect="1"/>
          </p:cNvPicPr>
          <p:nvPr/>
        </p:nvPicPr>
        <p:blipFill>
          <a:blip r:embed="rId5"/>
          <a:stretch>
            <a:fillRect/>
          </a:stretch>
        </p:blipFill>
        <p:spPr>
          <a:xfrm>
            <a:off x="210059" y="211366"/>
            <a:ext cx="682811" cy="682811"/>
          </a:xfrm>
          <a:prstGeom prst="rect">
            <a:avLst/>
          </a:prstGeom>
          <a:solidFill>
            <a:schemeClr val="accent3"/>
          </a:solidFill>
        </p:spPr>
      </p:pic>
      <p:sp>
        <p:nvSpPr>
          <p:cNvPr id="4" name="TextBox 3">
            <a:extLst>
              <a:ext uri="{FF2B5EF4-FFF2-40B4-BE49-F238E27FC236}">
                <a16:creationId xmlns:a16="http://schemas.microsoft.com/office/drawing/2014/main" id="{9A6A67B8-7154-89A8-28E1-37E43995501A}"/>
              </a:ext>
            </a:extLst>
          </p:cNvPr>
          <p:cNvSpPr txBox="1"/>
          <p:nvPr/>
        </p:nvSpPr>
        <p:spPr>
          <a:xfrm>
            <a:off x="3848242" y="817954"/>
            <a:ext cx="8045828" cy="3139321"/>
          </a:xfrm>
          <a:prstGeom prst="rect">
            <a:avLst/>
          </a:prstGeom>
          <a:noFill/>
        </p:spPr>
        <p:txBody>
          <a:bodyPr wrap="square" rtlCol="0">
            <a:spAutoFit/>
          </a:bodyPr>
          <a:lstStyle/>
          <a:p>
            <a:r>
              <a:rPr lang="en-US" dirty="0">
                <a:solidFill>
                  <a:schemeClr val="tx2"/>
                </a:solidFill>
              </a:rPr>
              <a:t>Stromal cells can change neighboring cells through contact, so we are looking for an effect of neighboring stromal cells on CXCL12 responsiveness</a:t>
            </a:r>
          </a:p>
          <a:p>
            <a:endParaRPr lang="en-US" dirty="0">
              <a:solidFill>
                <a:schemeClr val="tx2"/>
              </a:solidFill>
            </a:endParaRPr>
          </a:p>
          <a:p>
            <a:r>
              <a:rPr lang="en-US" dirty="0">
                <a:solidFill>
                  <a:schemeClr val="tx2"/>
                </a:solidFill>
              </a:rPr>
              <a:t>Coculture cells for 72 </a:t>
            </a:r>
            <a:r>
              <a:rPr lang="en-US" dirty="0" err="1">
                <a:solidFill>
                  <a:schemeClr val="tx2"/>
                </a:solidFill>
              </a:rPr>
              <a:t>hrs</a:t>
            </a:r>
            <a:r>
              <a:rPr lang="en-US" dirty="0">
                <a:solidFill>
                  <a:schemeClr val="tx2"/>
                </a:solidFill>
              </a:rPr>
              <a:t>, MDA-MB-231 cancer cells express 3 colors of KTRs (ERK, Akt and P38), HS5 bone marrow stromal cells express only 2 (ERK and Akt) so they can be distinguished.  </a:t>
            </a:r>
          </a:p>
          <a:p>
            <a:endParaRPr lang="en-US" dirty="0">
              <a:solidFill>
                <a:schemeClr val="tx2"/>
              </a:solidFill>
            </a:endParaRPr>
          </a:p>
          <a:p>
            <a:r>
              <a:rPr lang="en-US" dirty="0">
                <a:solidFill>
                  <a:schemeClr val="tx2"/>
                </a:solidFill>
              </a:rPr>
              <a:t>Treat static co-culture with CXCL12 (10 ng/ml)</a:t>
            </a:r>
          </a:p>
          <a:p>
            <a:endParaRPr lang="en-US" dirty="0">
              <a:solidFill>
                <a:schemeClr val="tx2"/>
              </a:solidFill>
            </a:endParaRPr>
          </a:p>
          <a:p>
            <a:r>
              <a:rPr lang="en-US" dirty="0">
                <a:solidFill>
                  <a:schemeClr val="tx2"/>
                </a:solidFill>
              </a:rPr>
              <a:t>Measure distances from cancer cells to closest stromal cell. Divide into exposed and protected pools to examine signaling</a:t>
            </a:r>
          </a:p>
        </p:txBody>
      </p:sp>
      <p:pic>
        <p:nvPicPr>
          <p:cNvPr id="55" name="Picture 54">
            <a:extLst>
              <a:ext uri="{FF2B5EF4-FFF2-40B4-BE49-F238E27FC236}">
                <a16:creationId xmlns:a16="http://schemas.microsoft.com/office/drawing/2014/main" id="{4CBB6BEA-F0D1-689F-64AB-C8CF57371D0A}"/>
              </a:ext>
            </a:extLst>
          </p:cNvPr>
          <p:cNvPicPr>
            <a:picLocks noChangeAspect="1"/>
          </p:cNvPicPr>
          <p:nvPr/>
        </p:nvPicPr>
        <p:blipFill rotWithShape="1">
          <a:blip r:embed="rId6"/>
          <a:srcRect r="21507"/>
          <a:stretch/>
        </p:blipFill>
        <p:spPr>
          <a:xfrm>
            <a:off x="260885" y="3697727"/>
            <a:ext cx="2921341" cy="2900825"/>
          </a:xfrm>
          <a:prstGeom prst="rect">
            <a:avLst/>
          </a:prstGeom>
        </p:spPr>
      </p:pic>
    </p:spTree>
    <p:extLst>
      <p:ext uri="{BB962C8B-B14F-4D97-AF65-F5344CB8AC3E}">
        <p14:creationId xmlns:p14="http://schemas.microsoft.com/office/powerpoint/2010/main" val="31154436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A9E37C-90D6-00C9-0AC2-6FFD6555D2F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632F060-9250-7C3B-43B4-33A4D6220BD8}"/>
              </a:ext>
            </a:extLst>
          </p:cNvPr>
          <p:cNvSpPr>
            <a:spLocks noGrp="1"/>
          </p:cNvSpPr>
          <p:nvPr>
            <p:ph type="ctrTitle"/>
          </p:nvPr>
        </p:nvSpPr>
        <p:spPr>
          <a:xfrm>
            <a:off x="922802" y="245913"/>
            <a:ext cx="6738654" cy="666338"/>
          </a:xfrm>
        </p:spPr>
        <p:txBody>
          <a:bodyPr>
            <a:normAutofit/>
          </a:bodyPr>
          <a:lstStyle/>
          <a:p>
            <a:pPr algn="l"/>
            <a:r>
              <a:rPr lang="en-US" sz="3600" spc="0" dirty="0">
                <a:effectLst/>
                <a:cs typeface="Calibri" panose="020F0502020204030204" pitchFamily="34" charset="0"/>
              </a:rPr>
              <a:t>Inheritance of internal cell states</a:t>
            </a:r>
          </a:p>
        </p:txBody>
      </p:sp>
      <p:grpSp>
        <p:nvGrpSpPr>
          <p:cNvPr id="3" name="Group 2">
            <a:extLst>
              <a:ext uri="{FF2B5EF4-FFF2-40B4-BE49-F238E27FC236}">
                <a16:creationId xmlns:a16="http://schemas.microsoft.com/office/drawing/2014/main" id="{1A0E2E42-6C2C-41AA-4CF1-6BC08CEE5B57}"/>
              </a:ext>
            </a:extLst>
          </p:cNvPr>
          <p:cNvGrpSpPr>
            <a:grpSpLocks noChangeAspect="1"/>
          </p:cNvGrpSpPr>
          <p:nvPr/>
        </p:nvGrpSpPr>
        <p:grpSpPr>
          <a:xfrm>
            <a:off x="428445" y="3250722"/>
            <a:ext cx="3170613" cy="3200400"/>
            <a:chOff x="415318" y="1645997"/>
            <a:chExt cx="2625144" cy="2649807"/>
          </a:xfrm>
        </p:grpSpPr>
        <p:sp>
          <p:nvSpPr>
            <p:cNvPr id="66" name="Rectangle 65">
              <a:extLst>
                <a:ext uri="{FF2B5EF4-FFF2-40B4-BE49-F238E27FC236}">
                  <a16:creationId xmlns:a16="http://schemas.microsoft.com/office/drawing/2014/main" id="{9A4F8759-A49B-C98E-22D4-26220814D81F}"/>
                </a:ext>
              </a:extLst>
            </p:cNvPr>
            <p:cNvSpPr/>
            <p:nvPr/>
          </p:nvSpPr>
          <p:spPr>
            <a:xfrm>
              <a:off x="415318" y="1645997"/>
              <a:ext cx="2625144" cy="2649807"/>
            </a:xfrm>
            <a:prstGeom prst="rect">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ubtitle 2">
              <a:extLst>
                <a:ext uri="{FF2B5EF4-FFF2-40B4-BE49-F238E27FC236}">
                  <a16:creationId xmlns:a16="http://schemas.microsoft.com/office/drawing/2014/main" id="{290FF87F-306F-CBD2-B117-F9D30D9CB0DF}"/>
                </a:ext>
              </a:extLst>
            </p:cNvPr>
            <p:cNvSpPr txBox="1">
              <a:spLocks/>
            </p:cNvSpPr>
            <p:nvPr/>
          </p:nvSpPr>
          <p:spPr>
            <a:xfrm>
              <a:off x="458273" y="3351117"/>
              <a:ext cx="2550131" cy="754025"/>
            </a:xfrm>
            <a:prstGeom prst="rect">
              <a:avLst/>
            </a:prstGeom>
          </p:spPr>
          <p:txBody>
            <a:bodyPr vert="horz" lIns="91440" tIns="45720" rIns="91440" bIns="45720" rtlCol="0" anchor="b">
              <a:normAutofit/>
            </a:bodyPr>
            <a:lstStyle>
              <a:lvl1pPr marL="0" indent="0" algn="r" defTabSz="914400" rtl="0" eaLnBrk="1" latinLnBrk="0" hangingPunct="1">
                <a:lnSpc>
                  <a:spcPct val="90000"/>
                </a:lnSpc>
                <a:spcBef>
                  <a:spcPts val="1000"/>
                </a:spcBef>
                <a:buFont typeface="Arial" panose="020B0604020202020204" pitchFamily="34" charset="0"/>
                <a:buNone/>
                <a:defRPr sz="3200" b="0" kern="120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 sz="1800" dirty="0">
                  <a:solidFill>
                    <a:schemeClr val="bg1"/>
                  </a:solidFill>
                  <a:latin typeface="Calibri" panose="020F0502020204030204" pitchFamily="34" charset="0"/>
                  <a:cs typeface="Calibri" panose="020F0502020204030204" pitchFamily="34" charset="0"/>
                </a:rPr>
                <a:t>Shared color = sister cells</a:t>
              </a:r>
              <a:endParaRPr lang="en-US" sz="1800" dirty="0">
                <a:solidFill>
                  <a:schemeClr val="bg1"/>
                </a:solidFill>
                <a:latin typeface="Calibri" panose="020F0502020204030204" pitchFamily="34" charset="0"/>
                <a:cs typeface="Calibri" panose="020F0502020204030204" pitchFamily="34" charset="0"/>
              </a:endParaRPr>
            </a:p>
          </p:txBody>
        </p:sp>
        <p:sp>
          <p:nvSpPr>
            <p:cNvPr id="10" name="Freeform: Shape 29">
              <a:extLst>
                <a:ext uri="{FF2B5EF4-FFF2-40B4-BE49-F238E27FC236}">
                  <a16:creationId xmlns:a16="http://schemas.microsoft.com/office/drawing/2014/main" id="{5A017467-D949-7194-5452-885FA2ACE1D6}"/>
                </a:ext>
              </a:extLst>
            </p:cNvPr>
            <p:cNvSpPr/>
            <p:nvPr/>
          </p:nvSpPr>
          <p:spPr>
            <a:xfrm rot="2498520">
              <a:off x="962089" y="2608386"/>
              <a:ext cx="627019" cy="507723"/>
            </a:xfrm>
            <a:custGeom>
              <a:avLst/>
              <a:gdLst>
                <a:gd name="connsiteX0" fmla="*/ 268448 w 897622"/>
                <a:gd name="connsiteY0" fmla="*/ 75501 h 687897"/>
                <a:gd name="connsiteX1" fmla="*/ 0 w 897622"/>
                <a:gd name="connsiteY1" fmla="*/ 486562 h 687897"/>
                <a:gd name="connsiteX2" fmla="*/ 469783 w 897622"/>
                <a:gd name="connsiteY2" fmla="*/ 687897 h 687897"/>
                <a:gd name="connsiteX3" fmla="*/ 897622 w 897622"/>
                <a:gd name="connsiteY3" fmla="*/ 302004 h 687897"/>
                <a:gd name="connsiteX4" fmla="*/ 570451 w 897622"/>
                <a:gd name="connsiteY4" fmla="*/ 0 h 687897"/>
                <a:gd name="connsiteX5" fmla="*/ 268448 w 897622"/>
                <a:gd name="connsiteY5" fmla="*/ 75501 h 687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7622" h="687897">
                  <a:moveTo>
                    <a:pt x="268448" y="75501"/>
                  </a:moveTo>
                  <a:lnTo>
                    <a:pt x="0" y="486562"/>
                  </a:lnTo>
                  <a:lnTo>
                    <a:pt x="469783" y="687897"/>
                  </a:lnTo>
                  <a:lnTo>
                    <a:pt x="897622" y="302004"/>
                  </a:lnTo>
                  <a:lnTo>
                    <a:pt x="570451" y="0"/>
                  </a:lnTo>
                  <a:lnTo>
                    <a:pt x="268448" y="75501"/>
                  </a:lnTo>
                  <a:close/>
                </a:path>
              </a:pathLst>
            </a:cu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30">
              <a:extLst>
                <a:ext uri="{FF2B5EF4-FFF2-40B4-BE49-F238E27FC236}">
                  <a16:creationId xmlns:a16="http://schemas.microsoft.com/office/drawing/2014/main" id="{4C00E18D-8B1A-2287-7C49-C3572D662467}"/>
                </a:ext>
              </a:extLst>
            </p:cNvPr>
            <p:cNvSpPr/>
            <p:nvPr/>
          </p:nvSpPr>
          <p:spPr>
            <a:xfrm rot="7219635">
              <a:off x="1846442" y="2200257"/>
              <a:ext cx="662516" cy="480519"/>
            </a:xfrm>
            <a:custGeom>
              <a:avLst/>
              <a:gdLst>
                <a:gd name="connsiteX0" fmla="*/ 268448 w 897622"/>
                <a:gd name="connsiteY0" fmla="*/ 75501 h 687897"/>
                <a:gd name="connsiteX1" fmla="*/ 0 w 897622"/>
                <a:gd name="connsiteY1" fmla="*/ 486562 h 687897"/>
                <a:gd name="connsiteX2" fmla="*/ 469783 w 897622"/>
                <a:gd name="connsiteY2" fmla="*/ 687897 h 687897"/>
                <a:gd name="connsiteX3" fmla="*/ 897622 w 897622"/>
                <a:gd name="connsiteY3" fmla="*/ 302004 h 687897"/>
                <a:gd name="connsiteX4" fmla="*/ 570451 w 897622"/>
                <a:gd name="connsiteY4" fmla="*/ 0 h 687897"/>
                <a:gd name="connsiteX5" fmla="*/ 268448 w 897622"/>
                <a:gd name="connsiteY5" fmla="*/ 75501 h 687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7622" h="687897">
                  <a:moveTo>
                    <a:pt x="268448" y="75501"/>
                  </a:moveTo>
                  <a:lnTo>
                    <a:pt x="0" y="486562"/>
                  </a:lnTo>
                  <a:lnTo>
                    <a:pt x="469783" y="687897"/>
                  </a:lnTo>
                  <a:lnTo>
                    <a:pt x="897622" y="302004"/>
                  </a:lnTo>
                  <a:lnTo>
                    <a:pt x="570451" y="0"/>
                  </a:lnTo>
                  <a:lnTo>
                    <a:pt x="268448" y="75501"/>
                  </a:lnTo>
                  <a:close/>
                </a:path>
              </a:pathLst>
            </a:cu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Shape 31">
              <a:extLst>
                <a:ext uri="{FF2B5EF4-FFF2-40B4-BE49-F238E27FC236}">
                  <a16:creationId xmlns:a16="http://schemas.microsoft.com/office/drawing/2014/main" id="{DF699B62-107D-DB34-21C6-F147284E00CC}"/>
                </a:ext>
              </a:extLst>
            </p:cNvPr>
            <p:cNvSpPr/>
            <p:nvPr/>
          </p:nvSpPr>
          <p:spPr>
            <a:xfrm rot="3271358">
              <a:off x="1487016" y="2677355"/>
              <a:ext cx="623507" cy="510584"/>
            </a:xfrm>
            <a:custGeom>
              <a:avLst/>
              <a:gdLst>
                <a:gd name="connsiteX0" fmla="*/ 268448 w 897622"/>
                <a:gd name="connsiteY0" fmla="*/ 75501 h 687897"/>
                <a:gd name="connsiteX1" fmla="*/ 0 w 897622"/>
                <a:gd name="connsiteY1" fmla="*/ 486562 h 687897"/>
                <a:gd name="connsiteX2" fmla="*/ 469783 w 897622"/>
                <a:gd name="connsiteY2" fmla="*/ 687897 h 687897"/>
                <a:gd name="connsiteX3" fmla="*/ 897622 w 897622"/>
                <a:gd name="connsiteY3" fmla="*/ 302004 h 687897"/>
                <a:gd name="connsiteX4" fmla="*/ 570451 w 897622"/>
                <a:gd name="connsiteY4" fmla="*/ 0 h 687897"/>
                <a:gd name="connsiteX5" fmla="*/ 268448 w 897622"/>
                <a:gd name="connsiteY5" fmla="*/ 75501 h 687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7622" h="687897">
                  <a:moveTo>
                    <a:pt x="268448" y="75501"/>
                  </a:moveTo>
                  <a:lnTo>
                    <a:pt x="0" y="486562"/>
                  </a:lnTo>
                  <a:lnTo>
                    <a:pt x="469783" y="687897"/>
                  </a:lnTo>
                  <a:lnTo>
                    <a:pt x="897622" y="302004"/>
                  </a:lnTo>
                  <a:lnTo>
                    <a:pt x="570451" y="0"/>
                  </a:lnTo>
                  <a:lnTo>
                    <a:pt x="268448" y="75501"/>
                  </a:lnTo>
                  <a:close/>
                </a:path>
              </a:pathLst>
            </a:cu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Freeform: Shape 32">
              <a:extLst>
                <a:ext uri="{FF2B5EF4-FFF2-40B4-BE49-F238E27FC236}">
                  <a16:creationId xmlns:a16="http://schemas.microsoft.com/office/drawing/2014/main" id="{9F851A59-6E11-4913-8A6B-9F278AAB6E2C}"/>
                </a:ext>
              </a:extLst>
            </p:cNvPr>
            <p:cNvSpPr/>
            <p:nvPr/>
          </p:nvSpPr>
          <p:spPr>
            <a:xfrm rot="2498520">
              <a:off x="1386476" y="2251742"/>
              <a:ext cx="627019" cy="507723"/>
            </a:xfrm>
            <a:custGeom>
              <a:avLst/>
              <a:gdLst>
                <a:gd name="connsiteX0" fmla="*/ 268448 w 897622"/>
                <a:gd name="connsiteY0" fmla="*/ 75501 h 687897"/>
                <a:gd name="connsiteX1" fmla="*/ 0 w 897622"/>
                <a:gd name="connsiteY1" fmla="*/ 486562 h 687897"/>
                <a:gd name="connsiteX2" fmla="*/ 469783 w 897622"/>
                <a:gd name="connsiteY2" fmla="*/ 687897 h 687897"/>
                <a:gd name="connsiteX3" fmla="*/ 897622 w 897622"/>
                <a:gd name="connsiteY3" fmla="*/ 302004 h 687897"/>
                <a:gd name="connsiteX4" fmla="*/ 570451 w 897622"/>
                <a:gd name="connsiteY4" fmla="*/ 0 h 687897"/>
                <a:gd name="connsiteX5" fmla="*/ 268448 w 897622"/>
                <a:gd name="connsiteY5" fmla="*/ 75501 h 687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7622" h="687897">
                  <a:moveTo>
                    <a:pt x="268448" y="75501"/>
                  </a:moveTo>
                  <a:lnTo>
                    <a:pt x="0" y="486562"/>
                  </a:lnTo>
                  <a:lnTo>
                    <a:pt x="469783" y="687897"/>
                  </a:lnTo>
                  <a:lnTo>
                    <a:pt x="897622" y="302004"/>
                  </a:lnTo>
                  <a:lnTo>
                    <a:pt x="570451" y="0"/>
                  </a:lnTo>
                  <a:lnTo>
                    <a:pt x="268448" y="75501"/>
                  </a:lnTo>
                  <a:close/>
                </a:path>
              </a:pathLst>
            </a:cu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Freeform: Shape 33">
              <a:extLst>
                <a:ext uri="{FF2B5EF4-FFF2-40B4-BE49-F238E27FC236}">
                  <a16:creationId xmlns:a16="http://schemas.microsoft.com/office/drawing/2014/main" id="{8696BA3A-8590-4E51-F340-53A92422C3B8}"/>
                </a:ext>
              </a:extLst>
            </p:cNvPr>
            <p:cNvSpPr/>
            <p:nvPr/>
          </p:nvSpPr>
          <p:spPr>
            <a:xfrm rot="2498520">
              <a:off x="1967937" y="3206466"/>
              <a:ext cx="627019" cy="507723"/>
            </a:xfrm>
            <a:custGeom>
              <a:avLst/>
              <a:gdLst>
                <a:gd name="connsiteX0" fmla="*/ 268448 w 897622"/>
                <a:gd name="connsiteY0" fmla="*/ 75501 h 687897"/>
                <a:gd name="connsiteX1" fmla="*/ 0 w 897622"/>
                <a:gd name="connsiteY1" fmla="*/ 486562 h 687897"/>
                <a:gd name="connsiteX2" fmla="*/ 469783 w 897622"/>
                <a:gd name="connsiteY2" fmla="*/ 687897 h 687897"/>
                <a:gd name="connsiteX3" fmla="*/ 897622 w 897622"/>
                <a:gd name="connsiteY3" fmla="*/ 302004 h 687897"/>
                <a:gd name="connsiteX4" fmla="*/ 570451 w 897622"/>
                <a:gd name="connsiteY4" fmla="*/ 0 h 687897"/>
                <a:gd name="connsiteX5" fmla="*/ 268448 w 897622"/>
                <a:gd name="connsiteY5" fmla="*/ 75501 h 687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7622" h="687897">
                  <a:moveTo>
                    <a:pt x="268448" y="75501"/>
                  </a:moveTo>
                  <a:lnTo>
                    <a:pt x="0" y="486562"/>
                  </a:lnTo>
                  <a:lnTo>
                    <a:pt x="469783" y="687897"/>
                  </a:lnTo>
                  <a:lnTo>
                    <a:pt x="897622" y="302004"/>
                  </a:lnTo>
                  <a:lnTo>
                    <a:pt x="570451" y="0"/>
                  </a:lnTo>
                  <a:lnTo>
                    <a:pt x="268448" y="75501"/>
                  </a:lnTo>
                  <a:close/>
                </a:path>
              </a:pathLst>
            </a:cu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Freeform: Shape 34">
              <a:extLst>
                <a:ext uri="{FF2B5EF4-FFF2-40B4-BE49-F238E27FC236}">
                  <a16:creationId xmlns:a16="http://schemas.microsoft.com/office/drawing/2014/main" id="{E670D299-2D4F-F4D7-85EC-C3D4F4A34957}"/>
                </a:ext>
              </a:extLst>
            </p:cNvPr>
            <p:cNvSpPr/>
            <p:nvPr/>
          </p:nvSpPr>
          <p:spPr>
            <a:xfrm rot="14426799">
              <a:off x="1405322" y="3107893"/>
              <a:ext cx="623507" cy="510584"/>
            </a:xfrm>
            <a:custGeom>
              <a:avLst/>
              <a:gdLst>
                <a:gd name="connsiteX0" fmla="*/ 268448 w 897622"/>
                <a:gd name="connsiteY0" fmla="*/ 75501 h 687897"/>
                <a:gd name="connsiteX1" fmla="*/ 0 w 897622"/>
                <a:gd name="connsiteY1" fmla="*/ 486562 h 687897"/>
                <a:gd name="connsiteX2" fmla="*/ 469783 w 897622"/>
                <a:gd name="connsiteY2" fmla="*/ 687897 h 687897"/>
                <a:gd name="connsiteX3" fmla="*/ 897622 w 897622"/>
                <a:gd name="connsiteY3" fmla="*/ 302004 h 687897"/>
                <a:gd name="connsiteX4" fmla="*/ 570451 w 897622"/>
                <a:gd name="connsiteY4" fmla="*/ 0 h 687897"/>
                <a:gd name="connsiteX5" fmla="*/ 268448 w 897622"/>
                <a:gd name="connsiteY5" fmla="*/ 75501 h 687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7622" h="687897">
                  <a:moveTo>
                    <a:pt x="268448" y="75501"/>
                  </a:moveTo>
                  <a:lnTo>
                    <a:pt x="0" y="486562"/>
                  </a:lnTo>
                  <a:lnTo>
                    <a:pt x="469783" y="687897"/>
                  </a:lnTo>
                  <a:lnTo>
                    <a:pt x="897622" y="302004"/>
                  </a:lnTo>
                  <a:lnTo>
                    <a:pt x="570451" y="0"/>
                  </a:lnTo>
                  <a:lnTo>
                    <a:pt x="268448" y="75501"/>
                  </a:lnTo>
                  <a:close/>
                </a:path>
              </a:pathLst>
            </a:cu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Freeform: Shape 35">
              <a:extLst>
                <a:ext uri="{FF2B5EF4-FFF2-40B4-BE49-F238E27FC236}">
                  <a16:creationId xmlns:a16="http://schemas.microsoft.com/office/drawing/2014/main" id="{1A351E25-7D7C-F091-99B2-E4AE6F41F22D}"/>
                </a:ext>
              </a:extLst>
            </p:cNvPr>
            <p:cNvSpPr/>
            <p:nvPr/>
          </p:nvSpPr>
          <p:spPr>
            <a:xfrm rot="19861379">
              <a:off x="1976640" y="2715574"/>
              <a:ext cx="666248" cy="477828"/>
            </a:xfrm>
            <a:custGeom>
              <a:avLst/>
              <a:gdLst>
                <a:gd name="connsiteX0" fmla="*/ 268448 w 897622"/>
                <a:gd name="connsiteY0" fmla="*/ 75501 h 687897"/>
                <a:gd name="connsiteX1" fmla="*/ 0 w 897622"/>
                <a:gd name="connsiteY1" fmla="*/ 486562 h 687897"/>
                <a:gd name="connsiteX2" fmla="*/ 469783 w 897622"/>
                <a:gd name="connsiteY2" fmla="*/ 687897 h 687897"/>
                <a:gd name="connsiteX3" fmla="*/ 897622 w 897622"/>
                <a:gd name="connsiteY3" fmla="*/ 302004 h 687897"/>
                <a:gd name="connsiteX4" fmla="*/ 570451 w 897622"/>
                <a:gd name="connsiteY4" fmla="*/ 0 h 687897"/>
                <a:gd name="connsiteX5" fmla="*/ 268448 w 897622"/>
                <a:gd name="connsiteY5" fmla="*/ 75501 h 687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7622" h="687897">
                  <a:moveTo>
                    <a:pt x="268448" y="75501"/>
                  </a:moveTo>
                  <a:lnTo>
                    <a:pt x="0" y="486562"/>
                  </a:lnTo>
                  <a:lnTo>
                    <a:pt x="469783" y="687897"/>
                  </a:lnTo>
                  <a:lnTo>
                    <a:pt x="897622" y="302004"/>
                  </a:lnTo>
                  <a:lnTo>
                    <a:pt x="570451" y="0"/>
                  </a:lnTo>
                  <a:lnTo>
                    <a:pt x="268448" y="75501"/>
                  </a:lnTo>
                  <a:close/>
                </a:path>
              </a:pathLst>
            </a:cu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Shape 36">
              <a:extLst>
                <a:ext uri="{FF2B5EF4-FFF2-40B4-BE49-F238E27FC236}">
                  <a16:creationId xmlns:a16="http://schemas.microsoft.com/office/drawing/2014/main" id="{65BD1DB5-46C2-926C-8D30-CEA4EE94EF45}"/>
                </a:ext>
              </a:extLst>
            </p:cNvPr>
            <p:cNvSpPr/>
            <p:nvPr/>
          </p:nvSpPr>
          <p:spPr>
            <a:xfrm rot="11816532">
              <a:off x="1597481" y="1792356"/>
              <a:ext cx="627019" cy="507723"/>
            </a:xfrm>
            <a:custGeom>
              <a:avLst/>
              <a:gdLst>
                <a:gd name="connsiteX0" fmla="*/ 268448 w 897622"/>
                <a:gd name="connsiteY0" fmla="*/ 75501 h 687897"/>
                <a:gd name="connsiteX1" fmla="*/ 0 w 897622"/>
                <a:gd name="connsiteY1" fmla="*/ 486562 h 687897"/>
                <a:gd name="connsiteX2" fmla="*/ 469783 w 897622"/>
                <a:gd name="connsiteY2" fmla="*/ 687897 h 687897"/>
                <a:gd name="connsiteX3" fmla="*/ 897622 w 897622"/>
                <a:gd name="connsiteY3" fmla="*/ 302004 h 687897"/>
                <a:gd name="connsiteX4" fmla="*/ 570451 w 897622"/>
                <a:gd name="connsiteY4" fmla="*/ 0 h 687897"/>
                <a:gd name="connsiteX5" fmla="*/ 268448 w 897622"/>
                <a:gd name="connsiteY5" fmla="*/ 75501 h 687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7622" h="687897">
                  <a:moveTo>
                    <a:pt x="268448" y="75501"/>
                  </a:moveTo>
                  <a:lnTo>
                    <a:pt x="0" y="486562"/>
                  </a:lnTo>
                  <a:lnTo>
                    <a:pt x="469783" y="687897"/>
                  </a:lnTo>
                  <a:lnTo>
                    <a:pt x="897622" y="302004"/>
                  </a:lnTo>
                  <a:lnTo>
                    <a:pt x="570451" y="0"/>
                  </a:lnTo>
                  <a:lnTo>
                    <a:pt x="268448" y="75501"/>
                  </a:lnTo>
                  <a:close/>
                </a:path>
              </a:pathLst>
            </a:custGeom>
            <a:solidFill>
              <a:schemeClr val="accent5">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37">
              <a:extLst>
                <a:ext uri="{FF2B5EF4-FFF2-40B4-BE49-F238E27FC236}">
                  <a16:creationId xmlns:a16="http://schemas.microsoft.com/office/drawing/2014/main" id="{A8710398-599C-D660-4CC2-8B119EEDA94C}"/>
                </a:ext>
              </a:extLst>
            </p:cNvPr>
            <p:cNvSpPr/>
            <p:nvPr/>
          </p:nvSpPr>
          <p:spPr>
            <a:xfrm rot="13700928">
              <a:off x="824282" y="2163732"/>
              <a:ext cx="623507" cy="510584"/>
            </a:xfrm>
            <a:custGeom>
              <a:avLst/>
              <a:gdLst>
                <a:gd name="connsiteX0" fmla="*/ 268448 w 897622"/>
                <a:gd name="connsiteY0" fmla="*/ 75501 h 687897"/>
                <a:gd name="connsiteX1" fmla="*/ 0 w 897622"/>
                <a:gd name="connsiteY1" fmla="*/ 486562 h 687897"/>
                <a:gd name="connsiteX2" fmla="*/ 469783 w 897622"/>
                <a:gd name="connsiteY2" fmla="*/ 687897 h 687897"/>
                <a:gd name="connsiteX3" fmla="*/ 897622 w 897622"/>
                <a:gd name="connsiteY3" fmla="*/ 302004 h 687897"/>
                <a:gd name="connsiteX4" fmla="*/ 570451 w 897622"/>
                <a:gd name="connsiteY4" fmla="*/ 0 h 687897"/>
                <a:gd name="connsiteX5" fmla="*/ 268448 w 897622"/>
                <a:gd name="connsiteY5" fmla="*/ 75501 h 687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7622" h="687897">
                  <a:moveTo>
                    <a:pt x="268448" y="75501"/>
                  </a:moveTo>
                  <a:lnTo>
                    <a:pt x="0" y="486562"/>
                  </a:lnTo>
                  <a:lnTo>
                    <a:pt x="469783" y="687897"/>
                  </a:lnTo>
                  <a:lnTo>
                    <a:pt x="897622" y="302004"/>
                  </a:lnTo>
                  <a:lnTo>
                    <a:pt x="570451" y="0"/>
                  </a:lnTo>
                  <a:lnTo>
                    <a:pt x="268448" y="75501"/>
                  </a:lnTo>
                  <a:close/>
                </a:path>
              </a:pathLst>
            </a:custGeom>
            <a:solidFill>
              <a:schemeClr val="accent5">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Freeform: Shape 38">
              <a:extLst>
                <a:ext uri="{FF2B5EF4-FFF2-40B4-BE49-F238E27FC236}">
                  <a16:creationId xmlns:a16="http://schemas.microsoft.com/office/drawing/2014/main" id="{34F4B7A6-B86C-F729-A5B1-9CE92C494341}"/>
                </a:ext>
              </a:extLst>
            </p:cNvPr>
            <p:cNvSpPr/>
            <p:nvPr/>
          </p:nvSpPr>
          <p:spPr>
            <a:xfrm rot="19365325">
              <a:off x="901285" y="3125139"/>
              <a:ext cx="666248" cy="477828"/>
            </a:xfrm>
            <a:custGeom>
              <a:avLst/>
              <a:gdLst>
                <a:gd name="connsiteX0" fmla="*/ 268448 w 897622"/>
                <a:gd name="connsiteY0" fmla="*/ 75501 h 687897"/>
                <a:gd name="connsiteX1" fmla="*/ 0 w 897622"/>
                <a:gd name="connsiteY1" fmla="*/ 486562 h 687897"/>
                <a:gd name="connsiteX2" fmla="*/ 469783 w 897622"/>
                <a:gd name="connsiteY2" fmla="*/ 687897 h 687897"/>
                <a:gd name="connsiteX3" fmla="*/ 897622 w 897622"/>
                <a:gd name="connsiteY3" fmla="*/ 302004 h 687897"/>
                <a:gd name="connsiteX4" fmla="*/ 570451 w 897622"/>
                <a:gd name="connsiteY4" fmla="*/ 0 h 687897"/>
                <a:gd name="connsiteX5" fmla="*/ 268448 w 897622"/>
                <a:gd name="connsiteY5" fmla="*/ 75501 h 687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7622" h="687897">
                  <a:moveTo>
                    <a:pt x="268448" y="75501"/>
                  </a:moveTo>
                  <a:lnTo>
                    <a:pt x="0" y="486562"/>
                  </a:lnTo>
                  <a:lnTo>
                    <a:pt x="469783" y="687897"/>
                  </a:lnTo>
                  <a:lnTo>
                    <a:pt x="897622" y="302004"/>
                  </a:lnTo>
                  <a:lnTo>
                    <a:pt x="570451" y="0"/>
                  </a:lnTo>
                  <a:lnTo>
                    <a:pt x="268448" y="75501"/>
                  </a:lnTo>
                  <a:close/>
                </a:path>
              </a:pathLst>
            </a:cu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Oval 19">
              <a:extLst>
                <a:ext uri="{FF2B5EF4-FFF2-40B4-BE49-F238E27FC236}">
                  <a16:creationId xmlns:a16="http://schemas.microsoft.com/office/drawing/2014/main" id="{62398C1E-F601-99D5-9BD4-3E111B365030}"/>
                </a:ext>
              </a:extLst>
            </p:cNvPr>
            <p:cNvSpPr/>
            <p:nvPr/>
          </p:nvSpPr>
          <p:spPr>
            <a:xfrm rot="2498520">
              <a:off x="1698457" y="2839219"/>
              <a:ext cx="187520" cy="18164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Oval 20">
              <a:extLst>
                <a:ext uri="{FF2B5EF4-FFF2-40B4-BE49-F238E27FC236}">
                  <a16:creationId xmlns:a16="http://schemas.microsoft.com/office/drawing/2014/main" id="{F25BF902-CD4D-D2C1-8163-01FD9919281B}"/>
                </a:ext>
              </a:extLst>
            </p:cNvPr>
            <p:cNvSpPr/>
            <p:nvPr/>
          </p:nvSpPr>
          <p:spPr>
            <a:xfrm rot="2498520">
              <a:off x="1088656" y="2349076"/>
              <a:ext cx="187520" cy="18164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Oval 21">
              <a:extLst>
                <a:ext uri="{FF2B5EF4-FFF2-40B4-BE49-F238E27FC236}">
                  <a16:creationId xmlns:a16="http://schemas.microsoft.com/office/drawing/2014/main" id="{6C1DBBC6-4343-BEAF-804E-E8A89D03A50D}"/>
                </a:ext>
              </a:extLst>
            </p:cNvPr>
            <p:cNvSpPr/>
            <p:nvPr/>
          </p:nvSpPr>
          <p:spPr>
            <a:xfrm rot="2498520">
              <a:off x="2192025" y="3405694"/>
              <a:ext cx="187520" cy="181640"/>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Oval 22">
              <a:extLst>
                <a:ext uri="{FF2B5EF4-FFF2-40B4-BE49-F238E27FC236}">
                  <a16:creationId xmlns:a16="http://schemas.microsoft.com/office/drawing/2014/main" id="{13039EF3-8826-84A5-7D44-1D0B28286017}"/>
                </a:ext>
              </a:extLst>
            </p:cNvPr>
            <p:cNvSpPr/>
            <p:nvPr/>
          </p:nvSpPr>
          <p:spPr>
            <a:xfrm rot="2498520">
              <a:off x="1613812" y="3312276"/>
              <a:ext cx="187520" cy="181640"/>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Oval 23">
              <a:extLst>
                <a:ext uri="{FF2B5EF4-FFF2-40B4-BE49-F238E27FC236}">
                  <a16:creationId xmlns:a16="http://schemas.microsoft.com/office/drawing/2014/main" id="{267C909E-44AE-6360-887F-E75FA278A71E}"/>
                </a:ext>
              </a:extLst>
            </p:cNvPr>
            <p:cNvSpPr/>
            <p:nvPr/>
          </p:nvSpPr>
          <p:spPr>
            <a:xfrm rot="2498520">
              <a:off x="1140282" y="3270301"/>
              <a:ext cx="187520" cy="181640"/>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Oval 24">
              <a:extLst>
                <a:ext uri="{FF2B5EF4-FFF2-40B4-BE49-F238E27FC236}">
                  <a16:creationId xmlns:a16="http://schemas.microsoft.com/office/drawing/2014/main" id="{F657C3E4-2CF3-E990-30A7-FD45461D9E89}"/>
                </a:ext>
              </a:extLst>
            </p:cNvPr>
            <p:cNvSpPr/>
            <p:nvPr/>
          </p:nvSpPr>
          <p:spPr>
            <a:xfrm rot="2498520">
              <a:off x="1211196" y="2739043"/>
              <a:ext cx="187520" cy="18164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Oval 25">
              <a:extLst>
                <a:ext uri="{FF2B5EF4-FFF2-40B4-BE49-F238E27FC236}">
                  <a16:creationId xmlns:a16="http://schemas.microsoft.com/office/drawing/2014/main" id="{1FCE51DC-475C-9862-C67A-83BFA48A2F56}"/>
                </a:ext>
              </a:extLst>
            </p:cNvPr>
            <p:cNvSpPr/>
            <p:nvPr/>
          </p:nvSpPr>
          <p:spPr>
            <a:xfrm rot="2498520">
              <a:off x="2207276" y="2858282"/>
              <a:ext cx="187520" cy="181640"/>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Oval 26">
              <a:extLst>
                <a:ext uri="{FF2B5EF4-FFF2-40B4-BE49-F238E27FC236}">
                  <a16:creationId xmlns:a16="http://schemas.microsoft.com/office/drawing/2014/main" id="{5619E15C-586C-BC78-35C2-7C17E7BACD97}"/>
                </a:ext>
              </a:extLst>
            </p:cNvPr>
            <p:cNvSpPr/>
            <p:nvPr/>
          </p:nvSpPr>
          <p:spPr>
            <a:xfrm rot="2498520">
              <a:off x="1605652" y="2351830"/>
              <a:ext cx="187520" cy="181640"/>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Oval 27">
              <a:extLst>
                <a:ext uri="{FF2B5EF4-FFF2-40B4-BE49-F238E27FC236}">
                  <a16:creationId xmlns:a16="http://schemas.microsoft.com/office/drawing/2014/main" id="{96D57F2F-8C3A-5D66-9DF7-26F0B3365884}"/>
                </a:ext>
              </a:extLst>
            </p:cNvPr>
            <p:cNvSpPr/>
            <p:nvPr/>
          </p:nvSpPr>
          <p:spPr>
            <a:xfrm rot="2498520">
              <a:off x="2116433" y="2334410"/>
              <a:ext cx="187520" cy="181640"/>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Oval 28">
              <a:extLst>
                <a:ext uri="{FF2B5EF4-FFF2-40B4-BE49-F238E27FC236}">
                  <a16:creationId xmlns:a16="http://schemas.microsoft.com/office/drawing/2014/main" id="{BBC3FB46-3549-B47A-63E5-4BEBAA91C4CC}"/>
                </a:ext>
              </a:extLst>
            </p:cNvPr>
            <p:cNvSpPr/>
            <p:nvPr/>
          </p:nvSpPr>
          <p:spPr>
            <a:xfrm rot="2498520">
              <a:off x="1816545" y="1951886"/>
              <a:ext cx="187520" cy="18164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0" name="Group 29">
            <a:extLst>
              <a:ext uri="{FF2B5EF4-FFF2-40B4-BE49-F238E27FC236}">
                <a16:creationId xmlns:a16="http://schemas.microsoft.com/office/drawing/2014/main" id="{24111406-FF5A-B16A-984A-3E3620140008}"/>
              </a:ext>
            </a:extLst>
          </p:cNvPr>
          <p:cNvGrpSpPr>
            <a:grpSpLocks noChangeAspect="1"/>
          </p:cNvGrpSpPr>
          <p:nvPr/>
        </p:nvGrpSpPr>
        <p:grpSpPr>
          <a:xfrm>
            <a:off x="3960040" y="2386124"/>
            <a:ext cx="3763933" cy="3421633"/>
            <a:chOff x="3253974" y="899599"/>
            <a:chExt cx="4183154" cy="3802729"/>
          </a:xfrm>
        </p:grpSpPr>
        <p:sp>
          <p:nvSpPr>
            <p:cNvPr id="31" name="Rectangle 30">
              <a:extLst>
                <a:ext uri="{FF2B5EF4-FFF2-40B4-BE49-F238E27FC236}">
                  <a16:creationId xmlns:a16="http://schemas.microsoft.com/office/drawing/2014/main" id="{0B394BF7-0490-DE04-F6E5-20490278DAC0}"/>
                </a:ext>
              </a:extLst>
            </p:cNvPr>
            <p:cNvSpPr/>
            <p:nvPr/>
          </p:nvSpPr>
          <p:spPr>
            <a:xfrm>
              <a:off x="3275419" y="899599"/>
              <a:ext cx="3928945" cy="3593321"/>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grpSp>
          <p:nvGrpSpPr>
            <p:cNvPr id="32" name="Group 31">
              <a:extLst>
                <a:ext uri="{FF2B5EF4-FFF2-40B4-BE49-F238E27FC236}">
                  <a16:creationId xmlns:a16="http://schemas.microsoft.com/office/drawing/2014/main" id="{94568DA3-A987-F018-74FC-1F2A413C9A3C}"/>
                </a:ext>
              </a:extLst>
            </p:cNvPr>
            <p:cNvGrpSpPr/>
            <p:nvPr/>
          </p:nvGrpSpPr>
          <p:grpSpPr>
            <a:xfrm>
              <a:off x="3253974" y="1175548"/>
              <a:ext cx="4183154" cy="3526780"/>
              <a:chOff x="1701251" y="2612074"/>
              <a:chExt cx="4183154" cy="3526780"/>
            </a:xfrm>
          </p:grpSpPr>
          <p:pic>
            <p:nvPicPr>
              <p:cNvPr id="35" name="Picture 34">
                <a:extLst>
                  <a:ext uri="{FF2B5EF4-FFF2-40B4-BE49-F238E27FC236}">
                    <a16:creationId xmlns:a16="http://schemas.microsoft.com/office/drawing/2014/main" id="{60B14A3A-2D7C-EC02-F198-04732DA68B99}"/>
                  </a:ext>
                </a:extLst>
              </p:cNvPr>
              <p:cNvPicPr>
                <a:picLocks noChangeAspect="1"/>
              </p:cNvPicPr>
              <p:nvPr/>
            </p:nvPicPr>
            <p:blipFill>
              <a:blip r:embed="rId3"/>
              <a:stretch>
                <a:fillRect/>
              </a:stretch>
            </p:blipFill>
            <p:spPr>
              <a:xfrm>
                <a:off x="1701251" y="3001487"/>
                <a:ext cx="4183154" cy="3137367"/>
              </a:xfrm>
              <a:prstGeom prst="rect">
                <a:avLst/>
              </a:prstGeom>
            </p:spPr>
          </p:pic>
          <p:sp>
            <p:nvSpPr>
              <p:cNvPr id="36" name="TextBox 35">
                <a:extLst>
                  <a:ext uri="{FF2B5EF4-FFF2-40B4-BE49-F238E27FC236}">
                    <a16:creationId xmlns:a16="http://schemas.microsoft.com/office/drawing/2014/main" id="{3670E7EB-A4E2-FFEC-420D-906784F188F4}"/>
                  </a:ext>
                </a:extLst>
              </p:cNvPr>
              <p:cNvSpPr txBox="1"/>
              <p:nvPr/>
            </p:nvSpPr>
            <p:spPr>
              <a:xfrm rot="16200000">
                <a:off x="1623471" y="4176096"/>
                <a:ext cx="567784" cy="369332"/>
              </a:xfrm>
              <a:prstGeom prst="rect">
                <a:avLst/>
              </a:prstGeom>
              <a:noFill/>
            </p:spPr>
            <p:txBody>
              <a:bodyPr wrap="none" rtlCol="0">
                <a:spAutoFit/>
              </a:bodyPr>
              <a:lstStyle/>
              <a:p>
                <a:r>
                  <a:rPr lang="en-US" dirty="0">
                    <a:solidFill>
                      <a:schemeClr val="bg1"/>
                    </a:solidFill>
                    <a:latin typeface="Calibri" panose="020F0502020204030204" pitchFamily="34" charset="0"/>
                    <a:cs typeface="Calibri" panose="020F0502020204030204" pitchFamily="34" charset="0"/>
                  </a:rPr>
                  <a:t>Rho</a:t>
                </a:r>
              </a:p>
            </p:txBody>
          </p:sp>
          <p:sp>
            <p:nvSpPr>
              <p:cNvPr id="37" name="TextBox 36">
                <a:extLst>
                  <a:ext uri="{FF2B5EF4-FFF2-40B4-BE49-F238E27FC236}">
                    <a16:creationId xmlns:a16="http://schemas.microsoft.com/office/drawing/2014/main" id="{FA0B44D5-ACDB-7CBA-F29D-03043546C520}"/>
                  </a:ext>
                </a:extLst>
              </p:cNvPr>
              <p:cNvSpPr txBox="1"/>
              <p:nvPr/>
            </p:nvSpPr>
            <p:spPr>
              <a:xfrm flipH="1">
                <a:off x="2663427" y="3272269"/>
                <a:ext cx="1346854" cy="276999"/>
              </a:xfrm>
              <a:prstGeom prst="rect">
                <a:avLst/>
              </a:prstGeom>
              <a:noFill/>
            </p:spPr>
            <p:txBody>
              <a:bodyPr wrap="square" rtlCol="0">
                <a:spAutoFit/>
              </a:bodyPr>
              <a:lstStyle/>
              <a:p>
                <a:r>
                  <a:rPr lang="en-US" sz="1200" dirty="0">
                    <a:solidFill>
                      <a:schemeClr val="bg1"/>
                    </a:solidFill>
                    <a:latin typeface="Calibri" panose="020F0502020204030204" pitchFamily="34" charset="0"/>
                    <a:cs typeface="Calibri" panose="020F0502020204030204" pitchFamily="34" charset="0"/>
                  </a:rPr>
                  <a:t>p=4 x 10</a:t>
                </a:r>
                <a:r>
                  <a:rPr lang="en-US" sz="1200" baseline="30000" dirty="0">
                    <a:solidFill>
                      <a:schemeClr val="bg1"/>
                    </a:solidFill>
                    <a:latin typeface="Calibri" panose="020F0502020204030204" pitchFamily="34" charset="0"/>
                    <a:cs typeface="Calibri" panose="020F0502020204030204" pitchFamily="34" charset="0"/>
                  </a:rPr>
                  <a:t>-31</a:t>
                </a:r>
              </a:p>
            </p:txBody>
          </p:sp>
          <p:grpSp>
            <p:nvGrpSpPr>
              <p:cNvPr id="38" name="Group 37">
                <a:extLst>
                  <a:ext uri="{FF2B5EF4-FFF2-40B4-BE49-F238E27FC236}">
                    <a16:creationId xmlns:a16="http://schemas.microsoft.com/office/drawing/2014/main" id="{8E5A6C67-7EA1-FA80-C560-0DC2FC1512B6}"/>
                  </a:ext>
                </a:extLst>
              </p:cNvPr>
              <p:cNvGrpSpPr/>
              <p:nvPr/>
            </p:nvGrpSpPr>
            <p:grpSpPr>
              <a:xfrm>
                <a:off x="2455753" y="5467781"/>
                <a:ext cx="2858437" cy="461665"/>
                <a:chOff x="2614450" y="5446965"/>
                <a:chExt cx="3708015" cy="461665"/>
              </a:xfrm>
            </p:grpSpPr>
            <p:sp>
              <p:nvSpPr>
                <p:cNvPr id="44" name="TextBox 43">
                  <a:extLst>
                    <a:ext uri="{FF2B5EF4-FFF2-40B4-BE49-F238E27FC236}">
                      <a16:creationId xmlns:a16="http://schemas.microsoft.com/office/drawing/2014/main" id="{C162113C-999F-EA02-044F-630ACA78A2DB}"/>
                    </a:ext>
                  </a:extLst>
                </p:cNvPr>
                <p:cNvSpPr txBox="1"/>
                <p:nvPr/>
              </p:nvSpPr>
              <p:spPr>
                <a:xfrm>
                  <a:off x="2614450" y="5446965"/>
                  <a:ext cx="624250" cy="461665"/>
                </a:xfrm>
                <a:prstGeom prst="rect">
                  <a:avLst/>
                </a:prstGeom>
                <a:solidFill>
                  <a:schemeClr val="tx1"/>
                </a:solidFill>
              </p:spPr>
              <p:txBody>
                <a:bodyPr wrap="none" rtlCol="0">
                  <a:spAutoFit/>
                </a:bodyPr>
                <a:lstStyle/>
                <a:p>
                  <a:r>
                    <a:rPr lang="en-US" sz="1200" b="1" dirty="0">
                      <a:solidFill>
                        <a:schemeClr val="bg1"/>
                      </a:solidFill>
                      <a:latin typeface="Calibri" panose="020F0502020204030204" pitchFamily="34" charset="0"/>
                      <a:cs typeface="Calibri" panose="020F0502020204030204" pitchFamily="34" charset="0"/>
                    </a:rPr>
                    <a:t>Sis1-</a:t>
                  </a:r>
                </a:p>
                <a:p>
                  <a:r>
                    <a:rPr lang="en-US" sz="1200" b="1" dirty="0">
                      <a:solidFill>
                        <a:schemeClr val="bg1"/>
                      </a:solidFill>
                      <a:latin typeface="Calibri" panose="020F0502020204030204" pitchFamily="34" charset="0"/>
                      <a:cs typeface="Calibri" panose="020F0502020204030204" pitchFamily="34" charset="0"/>
                    </a:rPr>
                    <a:t>Sis2</a:t>
                  </a:r>
                </a:p>
              </p:txBody>
            </p:sp>
            <p:sp>
              <p:nvSpPr>
                <p:cNvPr id="45" name="TextBox 44">
                  <a:extLst>
                    <a:ext uri="{FF2B5EF4-FFF2-40B4-BE49-F238E27FC236}">
                      <a16:creationId xmlns:a16="http://schemas.microsoft.com/office/drawing/2014/main" id="{1AC4744D-E7AA-1A0E-CA5E-D22E9A122C33}"/>
                    </a:ext>
                  </a:extLst>
                </p:cNvPr>
                <p:cNvSpPr txBox="1"/>
                <p:nvPr/>
              </p:nvSpPr>
              <p:spPr>
                <a:xfrm>
                  <a:off x="3168021" y="5446965"/>
                  <a:ext cx="744857" cy="461665"/>
                </a:xfrm>
                <a:prstGeom prst="rect">
                  <a:avLst/>
                </a:prstGeom>
                <a:solidFill>
                  <a:schemeClr val="tx1"/>
                </a:solidFill>
              </p:spPr>
              <p:txBody>
                <a:bodyPr wrap="none" rtlCol="0">
                  <a:spAutoFit/>
                </a:bodyPr>
                <a:lstStyle/>
                <a:p>
                  <a:r>
                    <a:rPr lang="en-US" sz="1200" b="1" dirty="0">
                      <a:solidFill>
                        <a:schemeClr val="bg1"/>
                      </a:solidFill>
                      <a:latin typeface="Calibri" panose="020F0502020204030204" pitchFamily="34" charset="0"/>
                      <a:cs typeface="Calibri" panose="020F0502020204030204" pitchFamily="34" charset="0"/>
                    </a:rPr>
                    <a:t>Mom-</a:t>
                  </a:r>
                </a:p>
                <a:p>
                  <a:r>
                    <a:rPr lang="en-US" sz="1200" b="1" dirty="0">
                      <a:solidFill>
                        <a:schemeClr val="bg1"/>
                      </a:solidFill>
                      <a:latin typeface="Calibri" panose="020F0502020204030204" pitchFamily="34" charset="0"/>
                      <a:cs typeface="Calibri" panose="020F0502020204030204" pitchFamily="34" charset="0"/>
                    </a:rPr>
                    <a:t>Sis1</a:t>
                  </a:r>
                </a:p>
              </p:txBody>
            </p:sp>
            <p:sp>
              <p:nvSpPr>
                <p:cNvPr id="46" name="TextBox 45">
                  <a:extLst>
                    <a:ext uri="{FF2B5EF4-FFF2-40B4-BE49-F238E27FC236}">
                      <a16:creationId xmlns:a16="http://schemas.microsoft.com/office/drawing/2014/main" id="{F2BCE857-6007-4986-C7C4-C023B25AE2B3}"/>
                    </a:ext>
                  </a:extLst>
                </p:cNvPr>
                <p:cNvSpPr txBox="1"/>
                <p:nvPr/>
              </p:nvSpPr>
              <p:spPr>
                <a:xfrm>
                  <a:off x="3788705" y="5446965"/>
                  <a:ext cx="744857" cy="461665"/>
                </a:xfrm>
                <a:prstGeom prst="rect">
                  <a:avLst/>
                </a:prstGeom>
                <a:solidFill>
                  <a:schemeClr val="tx1"/>
                </a:solidFill>
              </p:spPr>
              <p:txBody>
                <a:bodyPr wrap="none" rtlCol="0">
                  <a:spAutoFit/>
                </a:bodyPr>
                <a:lstStyle/>
                <a:p>
                  <a:r>
                    <a:rPr lang="en-US" sz="1200" b="1" dirty="0">
                      <a:solidFill>
                        <a:schemeClr val="bg1"/>
                      </a:solidFill>
                      <a:latin typeface="Calibri" panose="020F0502020204030204" pitchFamily="34" charset="0"/>
                      <a:cs typeface="Calibri" panose="020F0502020204030204" pitchFamily="34" charset="0"/>
                    </a:rPr>
                    <a:t>Mom-</a:t>
                  </a:r>
                </a:p>
                <a:p>
                  <a:r>
                    <a:rPr lang="en-US" sz="1200" b="1" dirty="0">
                      <a:solidFill>
                        <a:schemeClr val="bg1"/>
                      </a:solidFill>
                      <a:latin typeface="Calibri" panose="020F0502020204030204" pitchFamily="34" charset="0"/>
                      <a:cs typeface="Calibri" panose="020F0502020204030204" pitchFamily="34" charset="0"/>
                    </a:rPr>
                    <a:t>Sis2</a:t>
                  </a:r>
                </a:p>
              </p:txBody>
            </p:sp>
            <p:sp>
              <p:nvSpPr>
                <p:cNvPr id="47" name="TextBox 46">
                  <a:extLst>
                    <a:ext uri="{FF2B5EF4-FFF2-40B4-BE49-F238E27FC236}">
                      <a16:creationId xmlns:a16="http://schemas.microsoft.com/office/drawing/2014/main" id="{C06D3095-6132-EEF8-AE5D-37CA96647835}"/>
                    </a:ext>
                  </a:extLst>
                </p:cNvPr>
                <p:cNvSpPr txBox="1"/>
                <p:nvPr/>
              </p:nvSpPr>
              <p:spPr>
                <a:xfrm>
                  <a:off x="4403354" y="5446965"/>
                  <a:ext cx="624250" cy="461665"/>
                </a:xfrm>
                <a:prstGeom prst="rect">
                  <a:avLst/>
                </a:prstGeom>
                <a:solidFill>
                  <a:schemeClr val="tx1"/>
                </a:solidFill>
              </p:spPr>
              <p:txBody>
                <a:bodyPr wrap="none" rtlCol="0">
                  <a:spAutoFit/>
                </a:bodyPr>
                <a:lstStyle/>
                <a:p>
                  <a:r>
                    <a:rPr lang="en-US" sz="1200" b="1" dirty="0">
                      <a:solidFill>
                        <a:schemeClr val="bg1"/>
                      </a:solidFill>
                      <a:latin typeface="Calibri" panose="020F0502020204030204" pitchFamily="34" charset="0"/>
                      <a:cs typeface="Calibri" panose="020F0502020204030204" pitchFamily="34" charset="0"/>
                    </a:rPr>
                    <a:t>Sis1-</a:t>
                  </a:r>
                </a:p>
                <a:p>
                  <a:r>
                    <a:rPr lang="en-US" sz="1200" b="1" dirty="0">
                      <a:solidFill>
                        <a:schemeClr val="bg1"/>
                      </a:solidFill>
                      <a:latin typeface="Calibri" panose="020F0502020204030204" pitchFamily="34" charset="0"/>
                      <a:cs typeface="Calibri" panose="020F0502020204030204" pitchFamily="34" charset="0"/>
                    </a:rPr>
                    <a:t>Sis2</a:t>
                  </a:r>
                </a:p>
              </p:txBody>
            </p:sp>
            <p:sp>
              <p:nvSpPr>
                <p:cNvPr id="48" name="TextBox 47">
                  <a:extLst>
                    <a:ext uri="{FF2B5EF4-FFF2-40B4-BE49-F238E27FC236}">
                      <a16:creationId xmlns:a16="http://schemas.microsoft.com/office/drawing/2014/main" id="{F4C0AA34-1A1A-7552-35F6-AAFBB10602D1}"/>
                    </a:ext>
                  </a:extLst>
                </p:cNvPr>
                <p:cNvSpPr txBox="1"/>
                <p:nvPr/>
              </p:nvSpPr>
              <p:spPr>
                <a:xfrm>
                  <a:off x="4956926" y="5446965"/>
                  <a:ext cx="744857" cy="461665"/>
                </a:xfrm>
                <a:prstGeom prst="rect">
                  <a:avLst/>
                </a:prstGeom>
                <a:solidFill>
                  <a:schemeClr val="tx1"/>
                </a:solidFill>
              </p:spPr>
              <p:txBody>
                <a:bodyPr wrap="none" rtlCol="0">
                  <a:spAutoFit/>
                </a:bodyPr>
                <a:lstStyle/>
                <a:p>
                  <a:r>
                    <a:rPr lang="en-US" sz="1200" b="1" dirty="0">
                      <a:solidFill>
                        <a:schemeClr val="bg1"/>
                      </a:solidFill>
                      <a:latin typeface="Calibri" panose="020F0502020204030204" pitchFamily="34" charset="0"/>
                      <a:cs typeface="Calibri" panose="020F0502020204030204" pitchFamily="34" charset="0"/>
                    </a:rPr>
                    <a:t>Mom-</a:t>
                  </a:r>
                </a:p>
                <a:p>
                  <a:r>
                    <a:rPr lang="en-US" sz="1200" b="1" dirty="0">
                      <a:solidFill>
                        <a:schemeClr val="bg1"/>
                      </a:solidFill>
                      <a:latin typeface="Calibri" panose="020F0502020204030204" pitchFamily="34" charset="0"/>
                      <a:cs typeface="Calibri" panose="020F0502020204030204" pitchFamily="34" charset="0"/>
                    </a:rPr>
                    <a:t>Sis1</a:t>
                  </a:r>
                </a:p>
              </p:txBody>
            </p:sp>
            <p:sp>
              <p:nvSpPr>
                <p:cNvPr id="49" name="TextBox 48">
                  <a:extLst>
                    <a:ext uri="{FF2B5EF4-FFF2-40B4-BE49-F238E27FC236}">
                      <a16:creationId xmlns:a16="http://schemas.microsoft.com/office/drawing/2014/main" id="{D7443C8B-06F9-D0F0-5711-0FDD15DC619F}"/>
                    </a:ext>
                  </a:extLst>
                </p:cNvPr>
                <p:cNvSpPr txBox="1"/>
                <p:nvPr/>
              </p:nvSpPr>
              <p:spPr>
                <a:xfrm>
                  <a:off x="5577608" y="5446965"/>
                  <a:ext cx="744857" cy="461665"/>
                </a:xfrm>
                <a:prstGeom prst="rect">
                  <a:avLst/>
                </a:prstGeom>
                <a:solidFill>
                  <a:schemeClr val="tx1"/>
                </a:solidFill>
              </p:spPr>
              <p:txBody>
                <a:bodyPr wrap="none" rtlCol="0">
                  <a:spAutoFit/>
                </a:bodyPr>
                <a:lstStyle/>
                <a:p>
                  <a:r>
                    <a:rPr lang="en-US" sz="1200" b="1" dirty="0">
                      <a:solidFill>
                        <a:schemeClr val="bg1"/>
                      </a:solidFill>
                      <a:latin typeface="Calibri" panose="020F0502020204030204" pitchFamily="34" charset="0"/>
                      <a:cs typeface="Calibri" panose="020F0502020204030204" pitchFamily="34" charset="0"/>
                    </a:rPr>
                    <a:t>Mom-</a:t>
                  </a:r>
                </a:p>
                <a:p>
                  <a:r>
                    <a:rPr lang="en-US" sz="1200" b="1" dirty="0">
                      <a:solidFill>
                        <a:schemeClr val="bg1"/>
                      </a:solidFill>
                      <a:latin typeface="Calibri" panose="020F0502020204030204" pitchFamily="34" charset="0"/>
                      <a:cs typeface="Calibri" panose="020F0502020204030204" pitchFamily="34" charset="0"/>
                    </a:rPr>
                    <a:t>Sis2</a:t>
                  </a:r>
                </a:p>
              </p:txBody>
            </p:sp>
          </p:grpSp>
          <p:sp>
            <p:nvSpPr>
              <p:cNvPr id="39" name="TextBox 38">
                <a:extLst>
                  <a:ext uri="{FF2B5EF4-FFF2-40B4-BE49-F238E27FC236}">
                    <a16:creationId xmlns:a16="http://schemas.microsoft.com/office/drawing/2014/main" id="{5B84862F-C230-8C64-2060-97C806D60C45}"/>
                  </a:ext>
                </a:extLst>
              </p:cNvPr>
              <p:cNvSpPr txBox="1"/>
              <p:nvPr/>
            </p:nvSpPr>
            <p:spPr>
              <a:xfrm>
                <a:off x="2655572" y="2612074"/>
                <a:ext cx="1091966" cy="369332"/>
              </a:xfrm>
              <a:prstGeom prst="rect">
                <a:avLst/>
              </a:prstGeom>
              <a:noFill/>
            </p:spPr>
            <p:txBody>
              <a:bodyPr wrap="none" rtlCol="0">
                <a:spAutoFit/>
              </a:bodyPr>
              <a:lstStyle/>
              <a:p>
                <a:r>
                  <a:rPr lang="en-US" dirty="0">
                    <a:solidFill>
                      <a:schemeClr val="bg1"/>
                    </a:solidFill>
                    <a:latin typeface="Calibri" panose="020F0502020204030204" pitchFamily="34" charset="0"/>
                    <a:cs typeface="Calibri" panose="020F0502020204030204" pitchFamily="34" charset="0"/>
                  </a:rPr>
                  <a:t>Basal AKT</a:t>
                </a:r>
              </a:p>
            </p:txBody>
          </p:sp>
          <p:sp>
            <p:nvSpPr>
              <p:cNvPr id="40" name="TextBox 39">
                <a:extLst>
                  <a:ext uri="{FF2B5EF4-FFF2-40B4-BE49-F238E27FC236}">
                    <a16:creationId xmlns:a16="http://schemas.microsoft.com/office/drawing/2014/main" id="{F417D6BE-9121-9282-0832-09AA4224AB9B}"/>
                  </a:ext>
                </a:extLst>
              </p:cNvPr>
              <p:cNvSpPr txBox="1"/>
              <p:nvPr/>
            </p:nvSpPr>
            <p:spPr>
              <a:xfrm>
                <a:off x="4116249" y="2612074"/>
                <a:ext cx="1083951" cy="369332"/>
              </a:xfrm>
              <a:prstGeom prst="rect">
                <a:avLst/>
              </a:prstGeom>
              <a:noFill/>
            </p:spPr>
            <p:txBody>
              <a:bodyPr wrap="none" rtlCol="0">
                <a:spAutoFit/>
              </a:bodyPr>
              <a:lstStyle/>
              <a:p>
                <a:r>
                  <a:rPr lang="en-US" dirty="0">
                    <a:solidFill>
                      <a:schemeClr val="bg1"/>
                    </a:solidFill>
                    <a:latin typeface="Calibri" panose="020F0502020204030204" pitchFamily="34" charset="0"/>
                    <a:cs typeface="Calibri" panose="020F0502020204030204" pitchFamily="34" charset="0"/>
                  </a:rPr>
                  <a:t>Basal ERK</a:t>
                </a:r>
              </a:p>
            </p:txBody>
          </p:sp>
          <p:cxnSp>
            <p:nvCxnSpPr>
              <p:cNvPr id="41" name="Straight Connector 40">
                <a:extLst>
                  <a:ext uri="{FF2B5EF4-FFF2-40B4-BE49-F238E27FC236}">
                    <a16:creationId xmlns:a16="http://schemas.microsoft.com/office/drawing/2014/main" id="{C56C9C84-5C1D-D684-EC29-4564BF33A011}"/>
                  </a:ext>
                </a:extLst>
              </p:cNvPr>
              <p:cNvCxnSpPr/>
              <p:nvPr/>
            </p:nvCxnSpPr>
            <p:spPr>
              <a:xfrm>
                <a:off x="2477116" y="2932286"/>
                <a:ext cx="1361813"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5F2FF9F8-B4A6-67F1-5BEB-0B3CADFFF116}"/>
                  </a:ext>
                </a:extLst>
              </p:cNvPr>
              <p:cNvCxnSpPr/>
              <p:nvPr/>
            </p:nvCxnSpPr>
            <p:spPr>
              <a:xfrm>
                <a:off x="3952378" y="2932286"/>
                <a:ext cx="1361813"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834042B0-179A-E0DE-515D-6256D6FD13FF}"/>
                  </a:ext>
                </a:extLst>
              </p:cNvPr>
              <p:cNvSpPr txBox="1"/>
              <p:nvPr/>
            </p:nvSpPr>
            <p:spPr>
              <a:xfrm flipH="1">
                <a:off x="4300194" y="3318358"/>
                <a:ext cx="1346854" cy="276999"/>
              </a:xfrm>
              <a:prstGeom prst="rect">
                <a:avLst/>
              </a:prstGeom>
              <a:noFill/>
            </p:spPr>
            <p:txBody>
              <a:bodyPr wrap="square" rtlCol="0">
                <a:spAutoFit/>
              </a:bodyPr>
              <a:lstStyle/>
              <a:p>
                <a:r>
                  <a:rPr lang="en-US" sz="1200" dirty="0">
                    <a:solidFill>
                      <a:schemeClr val="bg1"/>
                    </a:solidFill>
                    <a:latin typeface="Calibri" panose="020F0502020204030204" pitchFamily="34" charset="0"/>
                    <a:cs typeface="Calibri" panose="020F0502020204030204" pitchFamily="34" charset="0"/>
                  </a:rPr>
                  <a:t>p=4 x 10</a:t>
                </a:r>
                <a:r>
                  <a:rPr lang="en-US" sz="1200" baseline="30000" dirty="0">
                    <a:solidFill>
                      <a:schemeClr val="bg1"/>
                    </a:solidFill>
                    <a:latin typeface="Calibri" panose="020F0502020204030204" pitchFamily="34" charset="0"/>
                    <a:cs typeface="Calibri" panose="020F0502020204030204" pitchFamily="34" charset="0"/>
                  </a:rPr>
                  <a:t>-42</a:t>
                </a:r>
              </a:p>
            </p:txBody>
          </p:sp>
        </p:grpSp>
        <p:sp>
          <p:nvSpPr>
            <p:cNvPr id="33" name="TextBox 32">
              <a:extLst>
                <a:ext uri="{FF2B5EF4-FFF2-40B4-BE49-F238E27FC236}">
                  <a16:creationId xmlns:a16="http://schemas.microsoft.com/office/drawing/2014/main" id="{2BCEDF50-DF43-1532-CFD4-DBEE976AE532}"/>
                </a:ext>
              </a:extLst>
            </p:cNvPr>
            <p:cNvSpPr txBox="1"/>
            <p:nvPr/>
          </p:nvSpPr>
          <p:spPr>
            <a:xfrm>
              <a:off x="5867846" y="3449037"/>
              <a:ext cx="1204176" cy="276999"/>
            </a:xfrm>
            <a:prstGeom prst="rect">
              <a:avLst/>
            </a:prstGeom>
            <a:noFill/>
          </p:spPr>
          <p:txBody>
            <a:bodyPr wrap="none" rtlCol="0">
              <a:spAutoFit/>
            </a:bodyPr>
            <a:lstStyle/>
            <a:p>
              <a:r>
                <a:rPr lang="en-US" sz="1200" dirty="0">
                  <a:solidFill>
                    <a:schemeClr val="bg1"/>
                  </a:solidFill>
                  <a:latin typeface="Calibri" panose="020F0502020204030204" pitchFamily="34" charset="0"/>
                  <a:cs typeface="Calibri" panose="020F0502020204030204" pitchFamily="34" charset="0"/>
                </a:rPr>
                <a:t>NS for all others</a:t>
              </a:r>
            </a:p>
          </p:txBody>
        </p:sp>
        <p:sp>
          <p:nvSpPr>
            <p:cNvPr id="34" name="TextBox 33">
              <a:extLst>
                <a:ext uri="{FF2B5EF4-FFF2-40B4-BE49-F238E27FC236}">
                  <a16:creationId xmlns:a16="http://schemas.microsoft.com/office/drawing/2014/main" id="{8DF68914-6334-A759-6D82-3CB6BF613254}"/>
                </a:ext>
              </a:extLst>
            </p:cNvPr>
            <p:cNvSpPr txBox="1"/>
            <p:nvPr/>
          </p:nvSpPr>
          <p:spPr>
            <a:xfrm>
              <a:off x="4184140" y="899599"/>
              <a:ext cx="2409634" cy="369332"/>
            </a:xfrm>
            <a:prstGeom prst="rect">
              <a:avLst/>
            </a:prstGeom>
            <a:noFill/>
          </p:spPr>
          <p:txBody>
            <a:bodyPr wrap="none" rtlCol="0">
              <a:spAutoFit/>
            </a:bodyPr>
            <a:lstStyle/>
            <a:p>
              <a:r>
                <a:rPr lang="en-US" dirty="0">
                  <a:solidFill>
                    <a:schemeClr val="bg1"/>
                  </a:solidFill>
                  <a:latin typeface="Calibri" panose="020F0502020204030204" pitchFamily="34" charset="0"/>
                  <a:cs typeface="Calibri" panose="020F0502020204030204" pitchFamily="34" charset="0"/>
                </a:rPr>
                <a:t>Correlation coefficients</a:t>
              </a:r>
            </a:p>
          </p:txBody>
        </p:sp>
      </p:grpSp>
      <p:grpSp>
        <p:nvGrpSpPr>
          <p:cNvPr id="64" name="Group 63">
            <a:extLst>
              <a:ext uri="{FF2B5EF4-FFF2-40B4-BE49-F238E27FC236}">
                <a16:creationId xmlns:a16="http://schemas.microsoft.com/office/drawing/2014/main" id="{6D8EFA87-2B18-7207-CF2B-D9460A9DD97C}"/>
              </a:ext>
            </a:extLst>
          </p:cNvPr>
          <p:cNvGrpSpPr>
            <a:grpSpLocks noChangeAspect="1"/>
          </p:cNvGrpSpPr>
          <p:nvPr/>
        </p:nvGrpSpPr>
        <p:grpSpPr>
          <a:xfrm>
            <a:off x="7936797" y="2421321"/>
            <a:ext cx="2424569" cy="3228186"/>
            <a:chOff x="8853141" y="2144547"/>
            <a:chExt cx="2688636" cy="3579779"/>
          </a:xfrm>
        </p:grpSpPr>
        <p:sp>
          <p:nvSpPr>
            <p:cNvPr id="63" name="Rectangle 62">
              <a:extLst>
                <a:ext uri="{FF2B5EF4-FFF2-40B4-BE49-F238E27FC236}">
                  <a16:creationId xmlns:a16="http://schemas.microsoft.com/office/drawing/2014/main" id="{B52A1F69-EEE7-34A0-5FC2-BF0C3D298B1E}"/>
                </a:ext>
              </a:extLst>
            </p:cNvPr>
            <p:cNvSpPr/>
            <p:nvPr/>
          </p:nvSpPr>
          <p:spPr>
            <a:xfrm>
              <a:off x="8920722" y="2144547"/>
              <a:ext cx="2518422" cy="35747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a:extLst>
                <a:ext uri="{FF2B5EF4-FFF2-40B4-BE49-F238E27FC236}">
                  <a16:creationId xmlns:a16="http://schemas.microsoft.com/office/drawing/2014/main" id="{522EF95E-945A-4A13-1E38-5EF7F011434B}"/>
                </a:ext>
              </a:extLst>
            </p:cNvPr>
            <p:cNvGrpSpPr/>
            <p:nvPr/>
          </p:nvGrpSpPr>
          <p:grpSpPr>
            <a:xfrm>
              <a:off x="8853141" y="2149783"/>
              <a:ext cx="2688636" cy="3574543"/>
              <a:chOff x="7661509" y="896037"/>
              <a:chExt cx="2428049" cy="3366050"/>
            </a:xfrm>
          </p:grpSpPr>
          <p:grpSp>
            <p:nvGrpSpPr>
              <p:cNvPr id="52" name="Group 51">
                <a:extLst>
                  <a:ext uri="{FF2B5EF4-FFF2-40B4-BE49-F238E27FC236}">
                    <a16:creationId xmlns:a16="http://schemas.microsoft.com/office/drawing/2014/main" id="{DB939422-98D8-C9B4-8A75-9E1D6E4EB5FC}"/>
                  </a:ext>
                </a:extLst>
              </p:cNvPr>
              <p:cNvGrpSpPr/>
              <p:nvPr/>
            </p:nvGrpSpPr>
            <p:grpSpPr>
              <a:xfrm>
                <a:off x="7661509" y="896037"/>
                <a:ext cx="2428049" cy="3366050"/>
                <a:chOff x="7970243" y="3383645"/>
                <a:chExt cx="2428049" cy="3366050"/>
              </a:xfrm>
            </p:grpSpPr>
            <p:sp>
              <p:nvSpPr>
                <p:cNvPr id="54" name="TextBox 53">
                  <a:extLst>
                    <a:ext uri="{FF2B5EF4-FFF2-40B4-BE49-F238E27FC236}">
                      <a16:creationId xmlns:a16="http://schemas.microsoft.com/office/drawing/2014/main" id="{0E473AAE-184D-BD48-0CD8-253B366FAE94}"/>
                    </a:ext>
                  </a:extLst>
                </p:cNvPr>
                <p:cNvSpPr txBox="1"/>
                <p:nvPr/>
              </p:nvSpPr>
              <p:spPr>
                <a:xfrm>
                  <a:off x="7970243" y="4000775"/>
                  <a:ext cx="237566" cy="369332"/>
                </a:xfrm>
                <a:prstGeom prst="rect">
                  <a:avLst/>
                </a:prstGeom>
                <a:noFill/>
              </p:spPr>
              <p:txBody>
                <a:bodyPr wrap="none" rtlCol="0">
                  <a:spAutoFit/>
                </a:bodyPr>
                <a:lstStyle/>
                <a:p>
                  <a:r>
                    <a:rPr lang="en-US" dirty="0">
                      <a:solidFill>
                        <a:schemeClr val="bg1"/>
                      </a:solidFill>
                      <a:latin typeface="Calibri" panose="020F0502020204030204" pitchFamily="34" charset="0"/>
                      <a:cs typeface="Calibri" panose="020F0502020204030204" pitchFamily="34" charset="0"/>
                    </a:rPr>
                    <a:t> </a:t>
                  </a:r>
                </a:p>
              </p:txBody>
            </p:sp>
            <p:sp>
              <p:nvSpPr>
                <p:cNvPr id="55" name="TextBox 54">
                  <a:extLst>
                    <a:ext uri="{FF2B5EF4-FFF2-40B4-BE49-F238E27FC236}">
                      <a16:creationId xmlns:a16="http://schemas.microsoft.com/office/drawing/2014/main" id="{9C912BF3-6C07-63EE-9635-82AF2686114F}"/>
                    </a:ext>
                  </a:extLst>
                </p:cNvPr>
                <p:cNvSpPr txBox="1"/>
                <p:nvPr/>
              </p:nvSpPr>
              <p:spPr>
                <a:xfrm rot="16200000">
                  <a:off x="7432711" y="4952436"/>
                  <a:ext cx="1535677" cy="338554"/>
                </a:xfrm>
                <a:prstGeom prst="rect">
                  <a:avLst/>
                </a:prstGeom>
                <a:noFill/>
              </p:spPr>
              <p:txBody>
                <a:bodyPr wrap="none" rtlCol="0">
                  <a:spAutoFit/>
                </a:bodyPr>
                <a:lstStyle/>
                <a:p>
                  <a:r>
                    <a:rPr lang="en-US" sz="1600" b="1" dirty="0">
                      <a:solidFill>
                        <a:schemeClr val="bg1"/>
                      </a:solidFill>
                      <a:latin typeface="Calibri" panose="020F0502020204030204" pitchFamily="34" charset="0"/>
                      <a:cs typeface="Calibri" panose="020F0502020204030204" pitchFamily="34" charset="0"/>
                    </a:rPr>
                    <a:t>% of population</a:t>
                  </a:r>
                </a:p>
              </p:txBody>
            </p:sp>
            <p:sp>
              <p:nvSpPr>
                <p:cNvPr id="56" name="TextBox 55">
                  <a:extLst>
                    <a:ext uri="{FF2B5EF4-FFF2-40B4-BE49-F238E27FC236}">
                      <a16:creationId xmlns:a16="http://schemas.microsoft.com/office/drawing/2014/main" id="{ACB1A148-101B-65DE-5CBF-AEF565759C36}"/>
                    </a:ext>
                  </a:extLst>
                </p:cNvPr>
                <p:cNvSpPr txBox="1"/>
                <p:nvPr/>
              </p:nvSpPr>
              <p:spPr>
                <a:xfrm>
                  <a:off x="8214730" y="3383645"/>
                  <a:ext cx="1907418" cy="332683"/>
                </a:xfrm>
                <a:prstGeom prst="rect">
                  <a:avLst/>
                </a:prstGeom>
                <a:noFill/>
              </p:spPr>
              <p:txBody>
                <a:bodyPr wrap="none" rtlCol="0">
                  <a:spAutoFit/>
                </a:bodyPr>
                <a:lstStyle/>
                <a:p>
                  <a:r>
                    <a:rPr lang="en-US" dirty="0">
                      <a:solidFill>
                        <a:schemeClr val="bg1"/>
                      </a:solidFill>
                      <a:latin typeface="Calibri" panose="020F0502020204030204" pitchFamily="34" charset="0"/>
                      <a:cs typeface="Calibri" panose="020F0502020204030204" pitchFamily="34" charset="0"/>
                    </a:rPr>
                    <a:t>% Highly Correlated  </a:t>
                  </a:r>
                </a:p>
              </p:txBody>
            </p:sp>
            <p:grpSp>
              <p:nvGrpSpPr>
                <p:cNvPr id="57" name="Group 56">
                  <a:extLst>
                    <a:ext uri="{FF2B5EF4-FFF2-40B4-BE49-F238E27FC236}">
                      <a16:creationId xmlns:a16="http://schemas.microsoft.com/office/drawing/2014/main" id="{3D659541-15D2-1AB3-C1F4-BF81BCC66B10}"/>
                    </a:ext>
                  </a:extLst>
                </p:cNvPr>
                <p:cNvGrpSpPr/>
                <p:nvPr/>
              </p:nvGrpSpPr>
              <p:grpSpPr>
                <a:xfrm>
                  <a:off x="8693684" y="6441918"/>
                  <a:ext cx="1444893" cy="307777"/>
                  <a:chOff x="1189574" y="5633570"/>
                  <a:chExt cx="1444893" cy="307777"/>
                </a:xfrm>
              </p:grpSpPr>
              <p:sp>
                <p:nvSpPr>
                  <p:cNvPr id="59" name="TextBox 58">
                    <a:extLst>
                      <a:ext uri="{FF2B5EF4-FFF2-40B4-BE49-F238E27FC236}">
                        <a16:creationId xmlns:a16="http://schemas.microsoft.com/office/drawing/2014/main" id="{CD94594A-83F2-EEA5-5FB2-C7B4822FAD6F}"/>
                      </a:ext>
                    </a:extLst>
                  </p:cNvPr>
                  <p:cNvSpPr txBox="1"/>
                  <p:nvPr/>
                </p:nvSpPr>
                <p:spPr>
                  <a:xfrm>
                    <a:off x="1189574" y="5633570"/>
                    <a:ext cx="467557" cy="307777"/>
                  </a:xfrm>
                  <a:prstGeom prst="rect">
                    <a:avLst/>
                  </a:prstGeom>
                  <a:noFill/>
                </p:spPr>
                <p:txBody>
                  <a:bodyPr wrap="square" rtlCol="0">
                    <a:spAutoFit/>
                  </a:bodyPr>
                  <a:lstStyle/>
                  <a:p>
                    <a:r>
                      <a:rPr lang="en-US" sz="1400" b="1" dirty="0">
                        <a:solidFill>
                          <a:schemeClr val="bg1"/>
                        </a:solidFill>
                        <a:latin typeface="Calibri" panose="020F0502020204030204" pitchFamily="34" charset="0"/>
                        <a:cs typeface="Calibri" panose="020F0502020204030204" pitchFamily="34" charset="0"/>
                      </a:rPr>
                      <a:t>Sis</a:t>
                    </a:r>
                  </a:p>
                </p:txBody>
              </p:sp>
              <p:sp>
                <p:nvSpPr>
                  <p:cNvPr id="60" name="TextBox 59">
                    <a:extLst>
                      <a:ext uri="{FF2B5EF4-FFF2-40B4-BE49-F238E27FC236}">
                        <a16:creationId xmlns:a16="http://schemas.microsoft.com/office/drawing/2014/main" id="{FFDFAFF9-FC64-9BB3-34C4-C61491B93F9E}"/>
                      </a:ext>
                    </a:extLst>
                  </p:cNvPr>
                  <p:cNvSpPr txBox="1"/>
                  <p:nvPr/>
                </p:nvSpPr>
                <p:spPr>
                  <a:xfrm>
                    <a:off x="1598309" y="5633570"/>
                    <a:ext cx="506915" cy="307777"/>
                  </a:xfrm>
                  <a:prstGeom prst="rect">
                    <a:avLst/>
                  </a:prstGeom>
                  <a:noFill/>
                </p:spPr>
                <p:txBody>
                  <a:bodyPr wrap="square" rtlCol="0">
                    <a:spAutoFit/>
                  </a:bodyPr>
                  <a:lstStyle/>
                  <a:p>
                    <a:r>
                      <a:rPr lang="en-US" sz="1400" b="1" dirty="0">
                        <a:solidFill>
                          <a:schemeClr val="bg1"/>
                        </a:solidFill>
                        <a:latin typeface="Calibri" panose="020F0502020204030204" pitchFamily="34" charset="0"/>
                        <a:cs typeface="Calibri" panose="020F0502020204030204" pitchFamily="34" charset="0"/>
                      </a:rPr>
                      <a:t>Adj</a:t>
                    </a:r>
                  </a:p>
                </p:txBody>
              </p:sp>
              <p:sp>
                <p:nvSpPr>
                  <p:cNvPr id="61" name="TextBox 60">
                    <a:extLst>
                      <a:ext uri="{FF2B5EF4-FFF2-40B4-BE49-F238E27FC236}">
                        <a16:creationId xmlns:a16="http://schemas.microsoft.com/office/drawing/2014/main" id="{EF090475-8BE4-CCBE-E8ED-765569ECA696}"/>
                      </a:ext>
                    </a:extLst>
                  </p:cNvPr>
                  <p:cNvSpPr txBox="1"/>
                  <p:nvPr/>
                </p:nvSpPr>
                <p:spPr>
                  <a:xfrm>
                    <a:off x="2045844" y="5633570"/>
                    <a:ext cx="588623" cy="307777"/>
                  </a:xfrm>
                  <a:prstGeom prst="rect">
                    <a:avLst/>
                  </a:prstGeom>
                  <a:noFill/>
                </p:spPr>
                <p:txBody>
                  <a:bodyPr wrap="none" rtlCol="0">
                    <a:spAutoFit/>
                  </a:bodyPr>
                  <a:lstStyle/>
                  <a:p>
                    <a:r>
                      <a:rPr lang="en-US" sz="1400" b="1" dirty="0">
                        <a:solidFill>
                          <a:schemeClr val="bg1"/>
                        </a:solidFill>
                        <a:latin typeface="Calibri" panose="020F0502020204030204" pitchFamily="34" charset="0"/>
                        <a:cs typeface="Calibri" panose="020F0502020204030204" pitchFamily="34" charset="0"/>
                      </a:rPr>
                      <a:t>Rand</a:t>
                    </a:r>
                  </a:p>
                </p:txBody>
              </p:sp>
            </p:grpSp>
            <p:pic>
              <p:nvPicPr>
                <p:cNvPr id="58" name="Picture 57">
                  <a:extLst>
                    <a:ext uri="{FF2B5EF4-FFF2-40B4-BE49-F238E27FC236}">
                      <a16:creationId xmlns:a16="http://schemas.microsoft.com/office/drawing/2014/main" id="{2EEBB863-9025-55C1-F309-9BAB9F61327E}"/>
                    </a:ext>
                  </a:extLst>
                </p:cNvPr>
                <p:cNvPicPr>
                  <a:picLocks noChangeAspect="1"/>
                </p:cNvPicPr>
                <p:nvPr/>
              </p:nvPicPr>
              <p:blipFill>
                <a:blip r:embed="rId4"/>
                <a:stretch>
                  <a:fillRect/>
                </a:stretch>
              </p:blipFill>
              <p:spPr>
                <a:xfrm>
                  <a:off x="8158753" y="3508109"/>
                  <a:ext cx="2239539" cy="3222357"/>
                </a:xfrm>
                <a:prstGeom prst="rect">
                  <a:avLst/>
                </a:prstGeom>
              </p:spPr>
            </p:pic>
          </p:grpSp>
          <p:sp>
            <p:nvSpPr>
              <p:cNvPr id="53" name="TextBox 52">
                <a:extLst>
                  <a:ext uri="{FF2B5EF4-FFF2-40B4-BE49-F238E27FC236}">
                    <a16:creationId xmlns:a16="http://schemas.microsoft.com/office/drawing/2014/main" id="{FCCCE3B9-449D-2F27-9C76-CA60AD90C926}"/>
                  </a:ext>
                </a:extLst>
              </p:cNvPr>
              <p:cNvSpPr txBox="1"/>
              <p:nvPr/>
            </p:nvSpPr>
            <p:spPr>
              <a:xfrm>
                <a:off x="8075134" y="3935981"/>
                <a:ext cx="1929126" cy="321391"/>
              </a:xfrm>
              <a:prstGeom prst="rect">
                <a:avLst/>
              </a:prstGeom>
              <a:solidFill>
                <a:schemeClr val="tx1"/>
              </a:solidFill>
            </p:spPr>
            <p:txBody>
              <a:bodyPr wrap="none" rtlCol="0">
                <a:spAutoFit/>
              </a:bodyPr>
              <a:lstStyle/>
              <a:p>
                <a:r>
                  <a:rPr lang="en-US" sz="1400" dirty="0">
                    <a:solidFill>
                      <a:schemeClr val="bg1"/>
                    </a:solidFill>
                    <a:latin typeface="Calibri" panose="020F0502020204030204" pitchFamily="34" charset="0"/>
                    <a:cs typeface="Calibri" panose="020F0502020204030204" pitchFamily="34" charset="0"/>
                  </a:rPr>
                  <a:t>Sister Adjacent Random</a:t>
                </a:r>
              </a:p>
            </p:txBody>
          </p:sp>
        </p:grpSp>
      </p:grpSp>
      <p:pic>
        <p:nvPicPr>
          <p:cNvPr id="67" name="Picture 66">
            <a:extLst>
              <a:ext uri="{FF2B5EF4-FFF2-40B4-BE49-F238E27FC236}">
                <a16:creationId xmlns:a16="http://schemas.microsoft.com/office/drawing/2014/main" id="{5EC619E5-F9C5-1785-0804-6E668C54CD45}"/>
              </a:ext>
            </a:extLst>
          </p:cNvPr>
          <p:cNvPicPr>
            <a:picLocks noChangeAspect="1"/>
          </p:cNvPicPr>
          <p:nvPr/>
        </p:nvPicPr>
        <p:blipFill>
          <a:blip r:embed="rId5"/>
          <a:stretch>
            <a:fillRect/>
          </a:stretch>
        </p:blipFill>
        <p:spPr>
          <a:xfrm>
            <a:off x="210059" y="211366"/>
            <a:ext cx="682811" cy="682811"/>
          </a:xfrm>
          <a:prstGeom prst="rect">
            <a:avLst/>
          </a:prstGeom>
          <a:solidFill>
            <a:schemeClr val="accent3"/>
          </a:solidFill>
        </p:spPr>
      </p:pic>
      <p:sp>
        <p:nvSpPr>
          <p:cNvPr id="6" name="TextBox 5">
            <a:extLst>
              <a:ext uri="{FF2B5EF4-FFF2-40B4-BE49-F238E27FC236}">
                <a16:creationId xmlns:a16="http://schemas.microsoft.com/office/drawing/2014/main" id="{0C1432D2-1D64-C994-C3EB-CF8F99163173}"/>
              </a:ext>
            </a:extLst>
          </p:cNvPr>
          <p:cNvSpPr txBox="1"/>
          <p:nvPr/>
        </p:nvSpPr>
        <p:spPr>
          <a:xfrm>
            <a:off x="245679" y="1224704"/>
            <a:ext cx="3750151" cy="1754326"/>
          </a:xfrm>
          <a:prstGeom prst="rect">
            <a:avLst/>
          </a:prstGeom>
          <a:noFill/>
        </p:spPr>
        <p:txBody>
          <a:bodyPr wrap="square" rtlCol="0">
            <a:spAutoFit/>
          </a:bodyPr>
          <a:lstStyle/>
          <a:p>
            <a:r>
              <a:rPr lang="en-US" dirty="0">
                <a:solidFill>
                  <a:schemeClr val="tx2"/>
                </a:solidFill>
              </a:rPr>
              <a:t>If we track cells for several hours prior to adding a stimulus, we can identify mother cells and their daughters that subsequently respond to a stimulus, 10 ng/ml CXCL12 on CXCR4 expressing MDA-MB-231 cells </a:t>
            </a:r>
          </a:p>
        </p:txBody>
      </p:sp>
      <p:sp>
        <p:nvSpPr>
          <p:cNvPr id="7" name="TextBox 6">
            <a:extLst>
              <a:ext uri="{FF2B5EF4-FFF2-40B4-BE49-F238E27FC236}">
                <a16:creationId xmlns:a16="http://schemas.microsoft.com/office/drawing/2014/main" id="{023A09A5-6E15-B01A-899D-E62C1F863B03}"/>
              </a:ext>
            </a:extLst>
          </p:cNvPr>
          <p:cNvSpPr txBox="1"/>
          <p:nvPr/>
        </p:nvSpPr>
        <p:spPr>
          <a:xfrm>
            <a:off x="4031020" y="1135731"/>
            <a:ext cx="4024390" cy="1200329"/>
          </a:xfrm>
          <a:prstGeom prst="rect">
            <a:avLst/>
          </a:prstGeom>
          <a:noFill/>
        </p:spPr>
        <p:txBody>
          <a:bodyPr wrap="square" rtlCol="0">
            <a:spAutoFit/>
          </a:bodyPr>
          <a:lstStyle/>
          <a:p>
            <a:r>
              <a:rPr lang="en-US" dirty="0">
                <a:solidFill>
                  <a:schemeClr val="tx2"/>
                </a:solidFill>
              </a:rPr>
              <a:t>In the unstimulated condition, the Akt and ERK state of cells is not inherited from the mother but is often well correlated in sister cells.</a:t>
            </a:r>
          </a:p>
        </p:txBody>
      </p:sp>
      <p:sp>
        <p:nvSpPr>
          <p:cNvPr id="9" name="TextBox 8">
            <a:extLst>
              <a:ext uri="{FF2B5EF4-FFF2-40B4-BE49-F238E27FC236}">
                <a16:creationId xmlns:a16="http://schemas.microsoft.com/office/drawing/2014/main" id="{71499D57-7A31-9402-48C6-BCD9E1228F02}"/>
              </a:ext>
            </a:extLst>
          </p:cNvPr>
          <p:cNvSpPr txBox="1"/>
          <p:nvPr/>
        </p:nvSpPr>
        <p:spPr>
          <a:xfrm>
            <a:off x="7762015" y="443515"/>
            <a:ext cx="3949186" cy="1754326"/>
          </a:xfrm>
          <a:prstGeom prst="rect">
            <a:avLst/>
          </a:prstGeom>
          <a:noFill/>
        </p:spPr>
        <p:txBody>
          <a:bodyPr wrap="square" rtlCol="0">
            <a:spAutoFit/>
          </a:bodyPr>
          <a:lstStyle/>
          <a:p>
            <a:r>
              <a:rPr lang="en-US" dirty="0">
                <a:solidFill>
                  <a:schemeClr val="tx2"/>
                </a:solidFill>
              </a:rPr>
              <a:t>When stimulated with CXCL12, the response curves in Akt and ERK for sister cells are often highly correlated (25%) , while non-sister neighboring or randomly chosen cells are less commonly highly correlated (~5%).</a:t>
            </a:r>
          </a:p>
        </p:txBody>
      </p:sp>
      <p:sp>
        <p:nvSpPr>
          <p:cNvPr id="68" name="TextBox 67">
            <a:extLst>
              <a:ext uri="{FF2B5EF4-FFF2-40B4-BE49-F238E27FC236}">
                <a16:creationId xmlns:a16="http://schemas.microsoft.com/office/drawing/2014/main" id="{B3A5992D-E258-2D40-9DD1-5FC260D54DB0}"/>
              </a:ext>
            </a:extLst>
          </p:cNvPr>
          <p:cNvSpPr txBox="1"/>
          <p:nvPr/>
        </p:nvSpPr>
        <p:spPr>
          <a:xfrm>
            <a:off x="3882020" y="5750570"/>
            <a:ext cx="7829181" cy="923330"/>
          </a:xfrm>
          <a:prstGeom prst="rect">
            <a:avLst/>
          </a:prstGeom>
          <a:noFill/>
        </p:spPr>
        <p:txBody>
          <a:bodyPr wrap="square" rtlCol="0">
            <a:spAutoFit/>
          </a:bodyPr>
          <a:lstStyle/>
          <a:p>
            <a:r>
              <a:rPr lang="en-US" dirty="0">
                <a:solidFill>
                  <a:schemeClr val="accent3">
                    <a:lumMod val="20000"/>
                    <a:lumOff val="80000"/>
                  </a:schemeClr>
                </a:solidFill>
              </a:rPr>
              <a:t>These experiments provide evidence of cellular internal states that are “remembered” by cells and that can be changed by environmental cues.  We aim to describe the internal states and develop interventions to change responses.</a:t>
            </a:r>
          </a:p>
        </p:txBody>
      </p:sp>
    </p:spTree>
    <p:extLst>
      <p:ext uri="{BB962C8B-B14F-4D97-AF65-F5344CB8AC3E}">
        <p14:creationId xmlns:p14="http://schemas.microsoft.com/office/powerpoint/2010/main" val="35431357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8CA46C-DFB3-598C-C4DB-8F0580C15BDA}"/>
              </a:ext>
            </a:extLst>
          </p:cNvPr>
          <p:cNvSpPr>
            <a:spLocks noGrp="1"/>
          </p:cNvSpPr>
          <p:nvPr>
            <p:ph type="title"/>
          </p:nvPr>
        </p:nvSpPr>
        <p:spPr>
          <a:xfrm>
            <a:off x="893206" y="210212"/>
            <a:ext cx="11575942" cy="886364"/>
          </a:xfrm>
        </p:spPr>
        <p:txBody>
          <a:bodyPr>
            <a:normAutofit/>
          </a:bodyPr>
          <a:lstStyle/>
          <a:p>
            <a:r>
              <a:rPr lang="en-US" sz="3600" dirty="0"/>
              <a:t>Imaging chemokine ligand-receptor interactions</a:t>
            </a:r>
          </a:p>
        </p:txBody>
      </p:sp>
      <p:grpSp>
        <p:nvGrpSpPr>
          <p:cNvPr id="3" name="Group 2">
            <a:extLst>
              <a:ext uri="{FF2B5EF4-FFF2-40B4-BE49-F238E27FC236}">
                <a16:creationId xmlns:a16="http://schemas.microsoft.com/office/drawing/2014/main" id="{5793B183-309C-C4F3-0DEB-7223E93A1288}"/>
              </a:ext>
            </a:extLst>
          </p:cNvPr>
          <p:cNvGrpSpPr/>
          <p:nvPr/>
        </p:nvGrpSpPr>
        <p:grpSpPr>
          <a:xfrm>
            <a:off x="6535809" y="1009732"/>
            <a:ext cx="5408024" cy="4838536"/>
            <a:chOff x="6988991" y="1340802"/>
            <a:chExt cx="5408024" cy="4838536"/>
          </a:xfrm>
        </p:grpSpPr>
        <p:sp>
          <p:nvSpPr>
            <p:cNvPr id="16" name="TextBox 15">
              <a:extLst>
                <a:ext uri="{FF2B5EF4-FFF2-40B4-BE49-F238E27FC236}">
                  <a16:creationId xmlns:a16="http://schemas.microsoft.com/office/drawing/2014/main" id="{78DC84C9-4811-2C2D-A44D-240CBA47E6E1}"/>
                </a:ext>
              </a:extLst>
            </p:cNvPr>
            <p:cNvSpPr txBox="1"/>
            <p:nvPr/>
          </p:nvSpPr>
          <p:spPr>
            <a:xfrm>
              <a:off x="6988991" y="1340802"/>
              <a:ext cx="5408024" cy="1200329"/>
            </a:xfrm>
            <a:prstGeom prst="rect">
              <a:avLst/>
            </a:prstGeom>
            <a:noFill/>
          </p:spPr>
          <p:txBody>
            <a:bodyPr wrap="square" rtlCol="0">
              <a:spAutoFit/>
            </a:bodyPr>
            <a:lstStyle/>
            <a:p>
              <a:r>
                <a:rPr lang="en-US" dirty="0">
                  <a:solidFill>
                    <a:schemeClr val="tx2"/>
                  </a:solidFill>
                </a:rPr>
                <a:t>How to measure the temporal and spatial dynamics transfer of ligands from stromal cells to receptors on cancer cells?  Need a protein association reporter for low levels in the extracellular environment.</a:t>
              </a:r>
            </a:p>
          </p:txBody>
        </p:sp>
        <p:grpSp>
          <p:nvGrpSpPr>
            <p:cNvPr id="22" name="Group 21">
              <a:extLst>
                <a:ext uri="{FF2B5EF4-FFF2-40B4-BE49-F238E27FC236}">
                  <a16:creationId xmlns:a16="http://schemas.microsoft.com/office/drawing/2014/main" id="{4043815C-023C-0DC4-254A-46DEFD485EFD}"/>
                </a:ext>
              </a:extLst>
            </p:cNvPr>
            <p:cNvGrpSpPr/>
            <p:nvPr/>
          </p:nvGrpSpPr>
          <p:grpSpPr>
            <a:xfrm>
              <a:off x="7107672" y="2499101"/>
              <a:ext cx="3487566" cy="3680237"/>
              <a:chOff x="6727588" y="2936928"/>
              <a:chExt cx="3487566" cy="3680237"/>
            </a:xfrm>
          </p:grpSpPr>
          <p:pic>
            <p:nvPicPr>
              <p:cNvPr id="14" name="Picture 13">
                <a:extLst>
                  <a:ext uri="{FF2B5EF4-FFF2-40B4-BE49-F238E27FC236}">
                    <a16:creationId xmlns:a16="http://schemas.microsoft.com/office/drawing/2014/main" id="{39FB43CC-FA48-C1D6-E78D-FE54E8D8F88E}"/>
                  </a:ext>
                </a:extLst>
              </p:cNvPr>
              <p:cNvPicPr>
                <a:picLocks noChangeAspect="1"/>
              </p:cNvPicPr>
              <p:nvPr/>
            </p:nvPicPr>
            <p:blipFill rotWithShape="1">
              <a:blip r:embed="rId2"/>
              <a:srcRect l="74250" t="2931"/>
              <a:stretch/>
            </p:blipFill>
            <p:spPr>
              <a:xfrm>
                <a:off x="8410685" y="3140994"/>
                <a:ext cx="1804469" cy="3476171"/>
              </a:xfrm>
              <a:prstGeom prst="rect">
                <a:avLst/>
              </a:prstGeom>
            </p:spPr>
          </p:pic>
          <p:sp>
            <p:nvSpPr>
              <p:cNvPr id="17" name="Arrow: Down 16">
                <a:extLst>
                  <a:ext uri="{FF2B5EF4-FFF2-40B4-BE49-F238E27FC236}">
                    <a16:creationId xmlns:a16="http://schemas.microsoft.com/office/drawing/2014/main" id="{467CA320-DCF8-2986-96C5-302E46493046}"/>
                  </a:ext>
                </a:extLst>
              </p:cNvPr>
              <p:cNvSpPr/>
              <p:nvPr/>
            </p:nvSpPr>
            <p:spPr>
              <a:xfrm rot="16200000">
                <a:off x="7057528" y="2606988"/>
                <a:ext cx="1144589" cy="1804469"/>
              </a:xfrm>
              <a:prstGeom prst="downArrow">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Arrow: Down 17">
                <a:extLst>
                  <a:ext uri="{FF2B5EF4-FFF2-40B4-BE49-F238E27FC236}">
                    <a16:creationId xmlns:a16="http://schemas.microsoft.com/office/drawing/2014/main" id="{76344C11-BAED-08A0-C7A0-79E84385A236}"/>
                  </a:ext>
                </a:extLst>
              </p:cNvPr>
              <p:cNvSpPr/>
              <p:nvPr/>
            </p:nvSpPr>
            <p:spPr>
              <a:xfrm rot="16200000">
                <a:off x="7089171" y="4374441"/>
                <a:ext cx="1176878" cy="1804469"/>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CB337F59-B826-B132-0947-0A62A98A613B}"/>
                  </a:ext>
                </a:extLst>
              </p:cNvPr>
              <p:cNvSpPr txBox="1"/>
              <p:nvPr/>
            </p:nvSpPr>
            <p:spPr>
              <a:xfrm>
                <a:off x="6775375" y="3186056"/>
                <a:ext cx="1524000" cy="646331"/>
              </a:xfrm>
              <a:prstGeom prst="rect">
                <a:avLst/>
              </a:prstGeom>
              <a:noFill/>
            </p:spPr>
            <p:txBody>
              <a:bodyPr wrap="square" rtlCol="0">
                <a:spAutoFit/>
              </a:bodyPr>
              <a:lstStyle/>
              <a:p>
                <a:r>
                  <a:rPr lang="en-US" dirty="0"/>
                  <a:t>Made by stromal cells</a:t>
                </a:r>
              </a:p>
            </p:txBody>
          </p:sp>
          <p:sp>
            <p:nvSpPr>
              <p:cNvPr id="20" name="TextBox 19">
                <a:extLst>
                  <a:ext uri="{FF2B5EF4-FFF2-40B4-BE49-F238E27FC236}">
                    <a16:creationId xmlns:a16="http://schemas.microsoft.com/office/drawing/2014/main" id="{C3F2AAA7-1A19-0DBB-BC8C-C5308016BA84}"/>
                  </a:ext>
                </a:extLst>
              </p:cNvPr>
              <p:cNvSpPr txBox="1"/>
              <p:nvPr/>
            </p:nvSpPr>
            <p:spPr>
              <a:xfrm>
                <a:off x="6807137" y="4969651"/>
                <a:ext cx="1524000" cy="646331"/>
              </a:xfrm>
              <a:prstGeom prst="rect">
                <a:avLst/>
              </a:prstGeom>
              <a:noFill/>
            </p:spPr>
            <p:txBody>
              <a:bodyPr wrap="square" rtlCol="0">
                <a:spAutoFit/>
              </a:bodyPr>
              <a:lstStyle/>
              <a:p>
                <a:r>
                  <a:rPr lang="en-US" dirty="0"/>
                  <a:t>Made by cancer cells</a:t>
                </a:r>
              </a:p>
            </p:txBody>
          </p:sp>
        </p:grpSp>
      </p:grpSp>
      <p:grpSp>
        <p:nvGrpSpPr>
          <p:cNvPr id="47" name="Group 46">
            <a:extLst>
              <a:ext uri="{FF2B5EF4-FFF2-40B4-BE49-F238E27FC236}">
                <a16:creationId xmlns:a16="http://schemas.microsoft.com/office/drawing/2014/main" id="{9859AE97-3F4F-8054-850E-5C503CA1A7D1}"/>
              </a:ext>
            </a:extLst>
          </p:cNvPr>
          <p:cNvGrpSpPr/>
          <p:nvPr/>
        </p:nvGrpSpPr>
        <p:grpSpPr>
          <a:xfrm>
            <a:off x="1203493" y="3838447"/>
            <a:ext cx="4487165" cy="2862322"/>
            <a:chOff x="6024966" y="2346832"/>
            <a:chExt cx="4487165" cy="2862322"/>
          </a:xfrm>
        </p:grpSpPr>
        <p:cxnSp>
          <p:nvCxnSpPr>
            <p:cNvPr id="30" name="Straight Connector 29">
              <a:extLst>
                <a:ext uri="{FF2B5EF4-FFF2-40B4-BE49-F238E27FC236}">
                  <a16:creationId xmlns:a16="http://schemas.microsoft.com/office/drawing/2014/main" id="{5D5B9C5F-0CB4-7E74-5086-5CC8B7A260EA}"/>
                </a:ext>
              </a:extLst>
            </p:cNvPr>
            <p:cNvCxnSpPr>
              <a:cxnSpLocks/>
            </p:cNvCxnSpPr>
            <p:nvPr/>
          </p:nvCxnSpPr>
          <p:spPr>
            <a:xfrm flipV="1">
              <a:off x="7077839" y="3053598"/>
              <a:ext cx="1369642" cy="1732832"/>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080E82A4-F1FF-DA27-0205-6052B9275F85}"/>
                </a:ext>
              </a:extLst>
            </p:cNvPr>
            <p:cNvCxnSpPr>
              <a:cxnSpLocks/>
            </p:cNvCxnSpPr>
            <p:nvPr/>
          </p:nvCxnSpPr>
          <p:spPr>
            <a:xfrm flipV="1">
              <a:off x="7110713" y="3005682"/>
              <a:ext cx="1367715" cy="1505145"/>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C99FAD25-CB9D-436E-7293-267FC96950CF}"/>
                </a:ext>
              </a:extLst>
            </p:cNvPr>
            <p:cNvSpPr txBox="1"/>
            <p:nvPr/>
          </p:nvSpPr>
          <p:spPr>
            <a:xfrm>
              <a:off x="6024966" y="2346832"/>
              <a:ext cx="1738296" cy="2862322"/>
            </a:xfrm>
            <a:prstGeom prst="rect">
              <a:avLst/>
            </a:prstGeom>
            <a:noFill/>
          </p:spPr>
          <p:txBody>
            <a:bodyPr wrap="none" rtlCol="0">
              <a:spAutoFit/>
            </a:bodyPr>
            <a:lstStyle/>
            <a:p>
              <a:endParaRPr lang="en-US" u="sng" dirty="0">
                <a:solidFill>
                  <a:srgbClr val="CC66FF"/>
                </a:solidFill>
              </a:endParaRPr>
            </a:p>
            <a:p>
              <a:r>
                <a:rPr lang="en-US" u="sng" dirty="0">
                  <a:solidFill>
                    <a:srgbClr val="CC66FF"/>
                  </a:solidFill>
                </a:rPr>
                <a:t>Ligands</a:t>
              </a:r>
              <a:endParaRPr lang="en-US" dirty="0"/>
            </a:p>
            <a:p>
              <a:r>
                <a:rPr lang="en-US" dirty="0"/>
                <a:t>CXCL12-alpha</a:t>
              </a:r>
            </a:p>
            <a:p>
              <a:r>
                <a:rPr lang="en-US" dirty="0"/>
                <a:t>CXCL12-beta</a:t>
              </a:r>
            </a:p>
            <a:p>
              <a:r>
                <a:rPr lang="en-US" dirty="0"/>
                <a:t>CXCL12-gamma</a:t>
              </a:r>
            </a:p>
            <a:p>
              <a:r>
                <a:rPr lang="en-US" dirty="0"/>
                <a:t>CXCL12-delta</a:t>
              </a:r>
            </a:p>
            <a:p>
              <a:r>
                <a:rPr lang="en-US" dirty="0"/>
                <a:t>CXCL12-epsilon</a:t>
              </a:r>
            </a:p>
            <a:p>
              <a:r>
                <a:rPr lang="en-US" dirty="0"/>
                <a:t>CXCL11-1</a:t>
              </a:r>
            </a:p>
            <a:p>
              <a:r>
                <a:rPr lang="en-US" dirty="0"/>
                <a:t>CXCL11-2</a:t>
              </a:r>
            </a:p>
            <a:p>
              <a:r>
                <a:rPr lang="en-US" dirty="0"/>
                <a:t>CXCL14</a:t>
              </a:r>
            </a:p>
          </p:txBody>
        </p:sp>
        <p:sp>
          <p:nvSpPr>
            <p:cNvPr id="5" name="TextBox 4">
              <a:extLst>
                <a:ext uri="{FF2B5EF4-FFF2-40B4-BE49-F238E27FC236}">
                  <a16:creationId xmlns:a16="http://schemas.microsoft.com/office/drawing/2014/main" id="{AE2490FE-31F7-F4E7-18A2-26FB443AD8B1}"/>
                </a:ext>
              </a:extLst>
            </p:cNvPr>
            <p:cNvSpPr txBox="1"/>
            <p:nvPr/>
          </p:nvSpPr>
          <p:spPr>
            <a:xfrm>
              <a:off x="8433998" y="2390203"/>
              <a:ext cx="2078133" cy="2031325"/>
            </a:xfrm>
            <a:prstGeom prst="rect">
              <a:avLst/>
            </a:prstGeom>
            <a:noFill/>
          </p:spPr>
          <p:txBody>
            <a:bodyPr wrap="none" rtlCol="0">
              <a:spAutoFit/>
            </a:bodyPr>
            <a:lstStyle/>
            <a:p>
              <a:endParaRPr lang="en-US" u="sng" dirty="0">
                <a:solidFill>
                  <a:schemeClr val="accent1"/>
                </a:solidFill>
              </a:endParaRPr>
            </a:p>
            <a:p>
              <a:r>
                <a:rPr lang="en-US" u="sng" dirty="0">
                  <a:solidFill>
                    <a:schemeClr val="accent1"/>
                  </a:solidFill>
                </a:rPr>
                <a:t>Receptors</a:t>
              </a:r>
              <a:endParaRPr lang="en-US" dirty="0"/>
            </a:p>
            <a:p>
              <a:r>
                <a:rPr lang="en-US" dirty="0"/>
                <a:t>CXCR3 (signaling)</a:t>
              </a:r>
            </a:p>
            <a:p>
              <a:endParaRPr lang="en-US" dirty="0"/>
            </a:p>
            <a:p>
              <a:r>
                <a:rPr lang="en-US" dirty="0"/>
                <a:t>CXCR4 (signaling)</a:t>
              </a:r>
            </a:p>
            <a:p>
              <a:endParaRPr lang="en-US" dirty="0"/>
            </a:p>
            <a:p>
              <a:r>
                <a:rPr lang="en-US" dirty="0"/>
                <a:t>CXCR7 (scavenging)</a:t>
              </a:r>
            </a:p>
          </p:txBody>
        </p:sp>
        <p:cxnSp>
          <p:nvCxnSpPr>
            <p:cNvPr id="7" name="Straight Connector 6">
              <a:extLst>
                <a:ext uri="{FF2B5EF4-FFF2-40B4-BE49-F238E27FC236}">
                  <a16:creationId xmlns:a16="http://schemas.microsoft.com/office/drawing/2014/main" id="{1F13A0F1-F531-1DDD-8CA7-FE6DA51ADCAD}"/>
                </a:ext>
              </a:extLst>
            </p:cNvPr>
            <p:cNvCxnSpPr>
              <a:cxnSpLocks/>
            </p:cNvCxnSpPr>
            <p:nvPr/>
          </p:nvCxnSpPr>
          <p:spPr>
            <a:xfrm>
              <a:off x="7508631" y="3086100"/>
              <a:ext cx="938850" cy="46688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840E2583-169C-6EEB-DE46-58298BE5A8E3}"/>
                </a:ext>
              </a:extLst>
            </p:cNvPr>
            <p:cNvCxnSpPr>
              <a:cxnSpLocks/>
            </p:cNvCxnSpPr>
            <p:nvPr/>
          </p:nvCxnSpPr>
          <p:spPr>
            <a:xfrm>
              <a:off x="7406054" y="3352800"/>
              <a:ext cx="1000745" cy="20018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6DEA9FAB-6893-27D3-278B-92CBD2B19108}"/>
                </a:ext>
              </a:extLst>
            </p:cNvPr>
            <p:cNvCxnSpPr>
              <a:cxnSpLocks/>
            </p:cNvCxnSpPr>
            <p:nvPr/>
          </p:nvCxnSpPr>
          <p:spPr>
            <a:xfrm flipV="1">
              <a:off x="7656635" y="3552986"/>
              <a:ext cx="823546" cy="8041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84D1AB9-FF15-A1D5-5DD6-B4D4EA91D526}"/>
                </a:ext>
              </a:extLst>
            </p:cNvPr>
            <p:cNvCxnSpPr>
              <a:cxnSpLocks/>
            </p:cNvCxnSpPr>
            <p:nvPr/>
          </p:nvCxnSpPr>
          <p:spPr>
            <a:xfrm flipV="1">
              <a:off x="7437001" y="3552986"/>
              <a:ext cx="1010480" cy="33872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3F57725-4A16-A829-BD8D-89BF9ED329A4}"/>
                </a:ext>
              </a:extLst>
            </p:cNvPr>
            <p:cNvCxnSpPr>
              <a:cxnSpLocks/>
            </p:cNvCxnSpPr>
            <p:nvPr/>
          </p:nvCxnSpPr>
          <p:spPr>
            <a:xfrm flipV="1">
              <a:off x="7656635" y="3552986"/>
              <a:ext cx="790846" cy="62622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4C54354-4E18-DF31-0CD4-220793B6C617}"/>
                </a:ext>
              </a:extLst>
            </p:cNvPr>
            <p:cNvCxnSpPr>
              <a:cxnSpLocks/>
            </p:cNvCxnSpPr>
            <p:nvPr/>
          </p:nvCxnSpPr>
          <p:spPr>
            <a:xfrm flipV="1">
              <a:off x="6917216" y="3552986"/>
              <a:ext cx="1530265" cy="150904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0B8EEF1D-41B5-C9DE-81D8-6720AEEB4A64}"/>
                </a:ext>
              </a:extLst>
            </p:cNvPr>
            <p:cNvCxnSpPr>
              <a:cxnSpLocks/>
            </p:cNvCxnSpPr>
            <p:nvPr/>
          </p:nvCxnSpPr>
          <p:spPr>
            <a:xfrm flipV="1">
              <a:off x="7076086" y="4203221"/>
              <a:ext cx="1371395" cy="582055"/>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816342E3-947F-5445-17BA-67FB6662E6EF}"/>
                </a:ext>
              </a:extLst>
            </p:cNvPr>
            <p:cNvCxnSpPr>
              <a:cxnSpLocks/>
            </p:cNvCxnSpPr>
            <p:nvPr/>
          </p:nvCxnSpPr>
          <p:spPr>
            <a:xfrm flipV="1">
              <a:off x="7110713" y="4202067"/>
              <a:ext cx="1336768" cy="328498"/>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FC52FCED-D413-3B47-EE70-E8101A87BF66}"/>
                </a:ext>
              </a:extLst>
            </p:cNvPr>
            <p:cNvCxnSpPr>
              <a:cxnSpLocks/>
            </p:cNvCxnSpPr>
            <p:nvPr/>
          </p:nvCxnSpPr>
          <p:spPr>
            <a:xfrm>
              <a:off x="7641822" y="4178144"/>
              <a:ext cx="805659" cy="33692"/>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9FA72E82-52A0-D382-451F-66A2909B01E2}"/>
                </a:ext>
              </a:extLst>
            </p:cNvPr>
            <p:cNvCxnSpPr>
              <a:cxnSpLocks/>
            </p:cNvCxnSpPr>
            <p:nvPr/>
          </p:nvCxnSpPr>
          <p:spPr>
            <a:xfrm>
              <a:off x="7416647" y="3891713"/>
              <a:ext cx="1030834" cy="335414"/>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5DDBA8D5-67C8-BF48-881C-62638AC28748}"/>
                </a:ext>
              </a:extLst>
            </p:cNvPr>
            <p:cNvCxnSpPr>
              <a:cxnSpLocks/>
            </p:cNvCxnSpPr>
            <p:nvPr/>
          </p:nvCxnSpPr>
          <p:spPr>
            <a:xfrm>
              <a:off x="7649790" y="3635172"/>
              <a:ext cx="777363" cy="576664"/>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A967FD74-FEC2-008D-5622-8D9CA7118630}"/>
                </a:ext>
              </a:extLst>
            </p:cNvPr>
            <p:cNvCxnSpPr>
              <a:cxnSpLocks/>
            </p:cNvCxnSpPr>
            <p:nvPr/>
          </p:nvCxnSpPr>
          <p:spPr>
            <a:xfrm>
              <a:off x="7416647" y="3349654"/>
              <a:ext cx="1010506" cy="885038"/>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75A61406-1D3C-52B1-0819-ECE92EF0FD0C}"/>
                </a:ext>
              </a:extLst>
            </p:cNvPr>
            <p:cNvCxnSpPr>
              <a:cxnSpLocks/>
            </p:cNvCxnSpPr>
            <p:nvPr/>
          </p:nvCxnSpPr>
          <p:spPr>
            <a:xfrm>
              <a:off x="7501786" y="3099960"/>
              <a:ext cx="925367" cy="112566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sp>
        <p:nvSpPr>
          <p:cNvPr id="48" name="TextBox 47">
            <a:extLst>
              <a:ext uri="{FF2B5EF4-FFF2-40B4-BE49-F238E27FC236}">
                <a16:creationId xmlns:a16="http://schemas.microsoft.com/office/drawing/2014/main" id="{391D1D0C-440D-F932-5889-0BA1FABE7139}"/>
              </a:ext>
            </a:extLst>
          </p:cNvPr>
          <p:cNvSpPr txBox="1"/>
          <p:nvPr/>
        </p:nvSpPr>
        <p:spPr>
          <a:xfrm>
            <a:off x="137007" y="974974"/>
            <a:ext cx="6103461" cy="3139321"/>
          </a:xfrm>
          <a:prstGeom prst="rect">
            <a:avLst/>
          </a:prstGeom>
          <a:noFill/>
        </p:spPr>
        <p:txBody>
          <a:bodyPr wrap="square" rtlCol="0">
            <a:spAutoFit/>
          </a:bodyPr>
          <a:lstStyle/>
          <a:p>
            <a:r>
              <a:rPr lang="en-US" u="sng" dirty="0">
                <a:solidFill>
                  <a:schemeClr val="tx2"/>
                </a:solidFill>
              </a:rPr>
              <a:t>Another area of interest is the regulation of chemotaxis by chemokine interactions with cell surfaces.</a:t>
            </a:r>
          </a:p>
          <a:p>
            <a:r>
              <a:rPr lang="en-US" dirty="0">
                <a:solidFill>
                  <a:schemeClr val="tx2"/>
                </a:solidFill>
              </a:rPr>
              <a:t>CXC Chemokines bind to glycosaminoglycans on cell surfaces through positively charged C-terminal tails, potentially resulting in increased local concentrations on donor and acceptor cell surfaces that either potentiate or impede signaling and scavenging of these ligands.  </a:t>
            </a:r>
          </a:p>
          <a:p>
            <a:endParaRPr lang="en-US" dirty="0">
              <a:solidFill>
                <a:schemeClr val="tx2"/>
              </a:solidFill>
            </a:endParaRPr>
          </a:p>
          <a:p>
            <a:r>
              <a:rPr lang="en-US" dirty="0">
                <a:solidFill>
                  <a:schemeClr val="tx2"/>
                </a:solidFill>
              </a:rPr>
              <a:t>Using a naturally-occurring system of receptors and ligands with variable C-terminal tail configuration and, we can measure ligand-receptor interactions in living cells.</a:t>
            </a:r>
          </a:p>
        </p:txBody>
      </p:sp>
      <p:pic>
        <p:nvPicPr>
          <p:cNvPr id="50" name="Picture 49">
            <a:extLst>
              <a:ext uri="{FF2B5EF4-FFF2-40B4-BE49-F238E27FC236}">
                <a16:creationId xmlns:a16="http://schemas.microsoft.com/office/drawing/2014/main" id="{EBC76710-98C2-C6A1-8C1D-F682593AEB58}"/>
              </a:ext>
            </a:extLst>
          </p:cNvPr>
          <p:cNvPicPr>
            <a:picLocks noChangeAspect="1"/>
          </p:cNvPicPr>
          <p:nvPr/>
        </p:nvPicPr>
        <p:blipFill>
          <a:blip r:embed="rId3"/>
          <a:stretch>
            <a:fillRect/>
          </a:stretch>
        </p:blipFill>
        <p:spPr>
          <a:xfrm>
            <a:off x="210059" y="211366"/>
            <a:ext cx="682811" cy="682811"/>
          </a:xfrm>
          <a:prstGeom prst="rect">
            <a:avLst/>
          </a:prstGeom>
          <a:solidFill>
            <a:schemeClr val="accent3"/>
          </a:solidFill>
        </p:spPr>
      </p:pic>
    </p:spTree>
    <p:extLst>
      <p:ext uri="{BB962C8B-B14F-4D97-AF65-F5344CB8AC3E}">
        <p14:creationId xmlns:p14="http://schemas.microsoft.com/office/powerpoint/2010/main" val="1394912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9C2C20-9BE8-0434-8F65-4ED48687865B}"/>
              </a:ext>
            </a:extLst>
          </p:cNvPr>
          <p:cNvSpPr>
            <a:spLocks noGrp="1"/>
          </p:cNvSpPr>
          <p:nvPr>
            <p:ph type="title"/>
          </p:nvPr>
        </p:nvSpPr>
        <p:spPr>
          <a:xfrm>
            <a:off x="892870" y="0"/>
            <a:ext cx="10515600" cy="1325563"/>
          </a:xfrm>
        </p:spPr>
        <p:txBody>
          <a:bodyPr>
            <a:normAutofit/>
          </a:bodyPr>
          <a:lstStyle/>
          <a:p>
            <a:r>
              <a:rPr lang="en-US" sz="3200" dirty="0" err="1"/>
              <a:t>NanoLuc</a:t>
            </a:r>
            <a:r>
              <a:rPr lang="en-US" sz="3200" dirty="0"/>
              <a:t> Luciferase complementation</a:t>
            </a:r>
          </a:p>
        </p:txBody>
      </p:sp>
      <p:pic>
        <p:nvPicPr>
          <p:cNvPr id="4" name="Picture 3">
            <a:extLst>
              <a:ext uri="{FF2B5EF4-FFF2-40B4-BE49-F238E27FC236}">
                <a16:creationId xmlns:a16="http://schemas.microsoft.com/office/drawing/2014/main" id="{183F94A9-3A32-2635-5C7E-4E7505FD69D5}"/>
              </a:ext>
            </a:extLst>
          </p:cNvPr>
          <p:cNvPicPr>
            <a:picLocks noChangeAspect="1"/>
          </p:cNvPicPr>
          <p:nvPr/>
        </p:nvPicPr>
        <p:blipFill>
          <a:blip r:embed="rId2"/>
          <a:stretch>
            <a:fillRect/>
          </a:stretch>
        </p:blipFill>
        <p:spPr>
          <a:xfrm>
            <a:off x="6166454" y="1016550"/>
            <a:ext cx="5950485" cy="1887255"/>
          </a:xfrm>
          <a:prstGeom prst="rect">
            <a:avLst/>
          </a:prstGeom>
        </p:spPr>
      </p:pic>
      <p:pic>
        <p:nvPicPr>
          <p:cNvPr id="5" name="Picture 4">
            <a:extLst>
              <a:ext uri="{FF2B5EF4-FFF2-40B4-BE49-F238E27FC236}">
                <a16:creationId xmlns:a16="http://schemas.microsoft.com/office/drawing/2014/main" id="{DF3CE54F-9516-6894-0108-967C20EC9949}"/>
              </a:ext>
            </a:extLst>
          </p:cNvPr>
          <p:cNvPicPr>
            <a:picLocks noChangeAspect="1"/>
          </p:cNvPicPr>
          <p:nvPr/>
        </p:nvPicPr>
        <p:blipFill>
          <a:blip r:embed="rId3"/>
          <a:stretch>
            <a:fillRect/>
          </a:stretch>
        </p:blipFill>
        <p:spPr>
          <a:xfrm>
            <a:off x="298269" y="1466577"/>
            <a:ext cx="5797731" cy="3261224"/>
          </a:xfrm>
          <a:prstGeom prst="rect">
            <a:avLst/>
          </a:prstGeom>
        </p:spPr>
      </p:pic>
      <p:sp>
        <p:nvSpPr>
          <p:cNvPr id="6" name="TextBox 5">
            <a:extLst>
              <a:ext uri="{FF2B5EF4-FFF2-40B4-BE49-F238E27FC236}">
                <a16:creationId xmlns:a16="http://schemas.microsoft.com/office/drawing/2014/main" id="{FF20BF83-A0C5-5257-407F-769B40274C30}"/>
              </a:ext>
            </a:extLst>
          </p:cNvPr>
          <p:cNvSpPr txBox="1"/>
          <p:nvPr/>
        </p:nvSpPr>
        <p:spPr>
          <a:xfrm>
            <a:off x="239450" y="4727801"/>
            <a:ext cx="5856550" cy="830997"/>
          </a:xfrm>
          <a:prstGeom prst="rect">
            <a:avLst/>
          </a:prstGeom>
          <a:noFill/>
        </p:spPr>
        <p:txBody>
          <a:bodyPr wrap="square" rtlCol="0">
            <a:spAutoFit/>
          </a:bodyPr>
          <a:lstStyle/>
          <a:p>
            <a:r>
              <a:rPr lang="en-US" sz="1600" dirty="0"/>
              <a:t>Origin of </a:t>
            </a:r>
            <a:r>
              <a:rPr lang="en-US" sz="1600" dirty="0" err="1"/>
              <a:t>NanoLuc</a:t>
            </a:r>
            <a:r>
              <a:rPr lang="en-US" sz="1600" dirty="0"/>
              <a:t> luciferase: deep-sea shrimp </a:t>
            </a:r>
            <a:r>
              <a:rPr lang="en-US" sz="1600" dirty="0" err="1"/>
              <a:t>Oplophorus</a:t>
            </a:r>
            <a:r>
              <a:rPr lang="en-US" sz="1600" dirty="0"/>
              <a:t> </a:t>
            </a:r>
            <a:r>
              <a:rPr lang="en-US" sz="1600" dirty="0" err="1"/>
              <a:t>gracilirostris</a:t>
            </a:r>
            <a:r>
              <a:rPr lang="en-US" sz="1600" dirty="0"/>
              <a:t> (red) releases a cloud of luciferase and substrate (blue) as a defense </a:t>
            </a:r>
            <a:r>
              <a:rPr lang="en-US" sz="1600" dirty="0" err="1"/>
              <a:t>mechanis</a:t>
            </a:r>
            <a:r>
              <a:rPr lang="en-US" sz="1600" dirty="0"/>
              <a:t>.  </a:t>
            </a:r>
          </a:p>
        </p:txBody>
      </p:sp>
      <p:sp>
        <p:nvSpPr>
          <p:cNvPr id="7" name="TextBox 6">
            <a:extLst>
              <a:ext uri="{FF2B5EF4-FFF2-40B4-BE49-F238E27FC236}">
                <a16:creationId xmlns:a16="http://schemas.microsoft.com/office/drawing/2014/main" id="{4CF7D3AF-80EE-591F-B4B1-727195BB17D8}"/>
              </a:ext>
            </a:extLst>
          </p:cNvPr>
          <p:cNvSpPr txBox="1"/>
          <p:nvPr/>
        </p:nvSpPr>
        <p:spPr>
          <a:xfrm>
            <a:off x="6292537" y="3167527"/>
            <a:ext cx="5698320" cy="2308324"/>
          </a:xfrm>
          <a:prstGeom prst="rect">
            <a:avLst/>
          </a:prstGeom>
          <a:noFill/>
        </p:spPr>
        <p:txBody>
          <a:bodyPr wrap="square" rtlCol="0">
            <a:spAutoFit/>
          </a:bodyPr>
          <a:lstStyle/>
          <a:p>
            <a:r>
              <a:rPr lang="en-US" dirty="0">
                <a:solidFill>
                  <a:schemeClr val="tx2"/>
                </a:solidFill>
              </a:rPr>
              <a:t>19 </a:t>
            </a:r>
            <a:r>
              <a:rPr lang="en-US" dirty="0" err="1">
                <a:solidFill>
                  <a:schemeClr val="tx2"/>
                </a:solidFill>
              </a:rPr>
              <a:t>kD</a:t>
            </a:r>
            <a:r>
              <a:rPr lang="en-US" dirty="0">
                <a:solidFill>
                  <a:schemeClr val="tx2"/>
                </a:solidFill>
              </a:rPr>
              <a:t> </a:t>
            </a:r>
            <a:r>
              <a:rPr lang="en-US" dirty="0" err="1">
                <a:solidFill>
                  <a:schemeClr val="tx2"/>
                </a:solidFill>
              </a:rPr>
              <a:t>NanoLuc</a:t>
            </a:r>
            <a:r>
              <a:rPr lang="en-US" dirty="0">
                <a:solidFill>
                  <a:schemeClr val="tx2"/>
                </a:solidFill>
              </a:rPr>
              <a:t> can be expressed in 2 parts 17.6 </a:t>
            </a:r>
            <a:r>
              <a:rPr lang="en-US" dirty="0" err="1">
                <a:solidFill>
                  <a:schemeClr val="tx2"/>
                </a:solidFill>
              </a:rPr>
              <a:t>kD</a:t>
            </a:r>
            <a:r>
              <a:rPr lang="en-US" dirty="0">
                <a:solidFill>
                  <a:schemeClr val="tx2"/>
                </a:solidFill>
              </a:rPr>
              <a:t> and 11 AA that are inactive alone, but when they are brought close by interacting fusion proteins, they are enzymatically active.</a:t>
            </a:r>
          </a:p>
          <a:p>
            <a:endParaRPr lang="en-US" dirty="0">
              <a:solidFill>
                <a:schemeClr val="tx2"/>
              </a:solidFill>
            </a:endParaRPr>
          </a:p>
          <a:p>
            <a:r>
              <a:rPr lang="en-US" dirty="0">
                <a:solidFill>
                  <a:schemeClr val="tx2"/>
                </a:solidFill>
              </a:rPr>
              <a:t>Brightest signal of all luciferases</a:t>
            </a:r>
          </a:p>
          <a:p>
            <a:r>
              <a:rPr lang="en-US" dirty="0">
                <a:solidFill>
                  <a:schemeClr val="tx2"/>
                </a:solidFill>
              </a:rPr>
              <a:t>Absolutely no background</a:t>
            </a:r>
          </a:p>
          <a:p>
            <a:r>
              <a:rPr lang="en-US" dirty="0">
                <a:solidFill>
                  <a:schemeClr val="tx2"/>
                </a:solidFill>
              </a:rPr>
              <a:t>Very small, little perturbation of fusion protein structure</a:t>
            </a:r>
          </a:p>
        </p:txBody>
      </p:sp>
      <p:pic>
        <p:nvPicPr>
          <p:cNvPr id="3" name="Picture 2">
            <a:extLst>
              <a:ext uri="{FF2B5EF4-FFF2-40B4-BE49-F238E27FC236}">
                <a16:creationId xmlns:a16="http://schemas.microsoft.com/office/drawing/2014/main" id="{162DD388-3496-A13E-54C1-CC65058B9B5F}"/>
              </a:ext>
            </a:extLst>
          </p:cNvPr>
          <p:cNvPicPr>
            <a:picLocks noChangeAspect="1"/>
          </p:cNvPicPr>
          <p:nvPr/>
        </p:nvPicPr>
        <p:blipFill>
          <a:blip r:embed="rId4"/>
          <a:stretch>
            <a:fillRect/>
          </a:stretch>
        </p:blipFill>
        <p:spPr>
          <a:xfrm>
            <a:off x="210059" y="294174"/>
            <a:ext cx="682811" cy="682811"/>
          </a:xfrm>
          <a:prstGeom prst="rect">
            <a:avLst/>
          </a:prstGeom>
          <a:solidFill>
            <a:schemeClr val="accent3"/>
          </a:solidFill>
        </p:spPr>
      </p:pic>
    </p:spTree>
    <p:extLst>
      <p:ext uri="{BB962C8B-B14F-4D97-AF65-F5344CB8AC3E}">
        <p14:creationId xmlns:p14="http://schemas.microsoft.com/office/powerpoint/2010/main" val="41215468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8D582E-A946-A852-BDEA-95CF0F056CBD}"/>
              </a:ext>
            </a:extLst>
          </p:cNvPr>
          <p:cNvSpPr>
            <a:spLocks noGrp="1"/>
          </p:cNvSpPr>
          <p:nvPr>
            <p:ph type="title"/>
          </p:nvPr>
        </p:nvSpPr>
        <p:spPr>
          <a:xfrm>
            <a:off x="776653" y="404095"/>
            <a:ext cx="10182959" cy="958117"/>
          </a:xfrm>
        </p:spPr>
        <p:txBody>
          <a:bodyPr>
            <a:normAutofit fontScale="90000"/>
          </a:bodyPr>
          <a:lstStyle/>
          <a:p>
            <a:r>
              <a:rPr lang="en-US" sz="4000" dirty="0"/>
              <a:t>Constructs for measuring ligand-receptor interaction</a:t>
            </a:r>
          </a:p>
        </p:txBody>
      </p:sp>
      <p:grpSp>
        <p:nvGrpSpPr>
          <p:cNvPr id="3" name="Group 2">
            <a:extLst>
              <a:ext uri="{FF2B5EF4-FFF2-40B4-BE49-F238E27FC236}">
                <a16:creationId xmlns:a16="http://schemas.microsoft.com/office/drawing/2014/main" id="{54DF2D7B-468C-7D88-70E7-A1554884F278}"/>
              </a:ext>
            </a:extLst>
          </p:cNvPr>
          <p:cNvGrpSpPr/>
          <p:nvPr/>
        </p:nvGrpSpPr>
        <p:grpSpPr>
          <a:xfrm>
            <a:off x="674886" y="1230861"/>
            <a:ext cx="9990552" cy="2808880"/>
            <a:chOff x="740754" y="2060020"/>
            <a:chExt cx="9990552" cy="2808880"/>
          </a:xfrm>
        </p:grpSpPr>
        <p:sp>
          <p:nvSpPr>
            <p:cNvPr id="4" name="Rectangle 3">
              <a:extLst>
                <a:ext uri="{FF2B5EF4-FFF2-40B4-BE49-F238E27FC236}">
                  <a16:creationId xmlns:a16="http://schemas.microsoft.com/office/drawing/2014/main" id="{54F4BB2A-3E58-B672-7216-C9215132DF34}"/>
                </a:ext>
              </a:extLst>
            </p:cNvPr>
            <p:cNvSpPr/>
            <p:nvPr/>
          </p:nvSpPr>
          <p:spPr>
            <a:xfrm>
              <a:off x="2157047" y="2423380"/>
              <a:ext cx="1987062" cy="342900"/>
            </a:xfrm>
            <a:prstGeom prst="rect">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Sec-Ligand</a:t>
              </a:r>
            </a:p>
          </p:txBody>
        </p:sp>
        <p:sp>
          <p:nvSpPr>
            <p:cNvPr id="5" name="Rectangle 4">
              <a:extLst>
                <a:ext uri="{FF2B5EF4-FFF2-40B4-BE49-F238E27FC236}">
                  <a16:creationId xmlns:a16="http://schemas.microsoft.com/office/drawing/2014/main" id="{EB8F57BA-21B0-A9A0-92C0-53304EC8EA5A}"/>
                </a:ext>
              </a:extLst>
            </p:cNvPr>
            <p:cNvSpPr/>
            <p:nvPr/>
          </p:nvSpPr>
          <p:spPr>
            <a:xfrm>
              <a:off x="8648711" y="2423380"/>
              <a:ext cx="1987062" cy="342900"/>
            </a:xfrm>
            <a:prstGeom prst="rect">
              <a:avLst/>
            </a:prstGeom>
            <a:solidFill>
              <a:schemeClr val="accent4">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Hygro</a:t>
              </a:r>
            </a:p>
          </p:txBody>
        </p:sp>
        <p:sp>
          <p:nvSpPr>
            <p:cNvPr id="6" name="Rectangle 5">
              <a:extLst>
                <a:ext uri="{FF2B5EF4-FFF2-40B4-BE49-F238E27FC236}">
                  <a16:creationId xmlns:a16="http://schemas.microsoft.com/office/drawing/2014/main" id="{90B489AA-FC8A-B54F-E32B-CF507CCCA139}"/>
                </a:ext>
              </a:extLst>
            </p:cNvPr>
            <p:cNvSpPr/>
            <p:nvPr/>
          </p:nvSpPr>
          <p:spPr>
            <a:xfrm>
              <a:off x="6069625" y="2423380"/>
              <a:ext cx="1987062" cy="342900"/>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t>mCherry</a:t>
              </a:r>
              <a:endParaRPr lang="en-US" dirty="0"/>
            </a:p>
          </p:txBody>
        </p:sp>
        <p:sp>
          <p:nvSpPr>
            <p:cNvPr id="7" name="Rectangle 6">
              <a:extLst>
                <a:ext uri="{FF2B5EF4-FFF2-40B4-BE49-F238E27FC236}">
                  <a16:creationId xmlns:a16="http://schemas.microsoft.com/office/drawing/2014/main" id="{57848E32-98CF-561B-9C5F-5EA696178FAD}"/>
                </a:ext>
              </a:extLst>
            </p:cNvPr>
            <p:cNvSpPr/>
            <p:nvPr/>
          </p:nvSpPr>
          <p:spPr>
            <a:xfrm>
              <a:off x="2157342" y="4414320"/>
              <a:ext cx="1987062" cy="342900"/>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Sec-</a:t>
              </a:r>
              <a:r>
                <a:rPr lang="en-US" dirty="0" err="1"/>
                <a:t>LgBit</a:t>
              </a:r>
              <a:endParaRPr lang="en-US" dirty="0"/>
            </a:p>
          </p:txBody>
        </p:sp>
        <p:sp>
          <p:nvSpPr>
            <p:cNvPr id="8" name="Rectangle 7">
              <a:extLst>
                <a:ext uri="{FF2B5EF4-FFF2-40B4-BE49-F238E27FC236}">
                  <a16:creationId xmlns:a16="http://schemas.microsoft.com/office/drawing/2014/main" id="{33A506BA-504C-8028-C1ED-911A783297C5}"/>
                </a:ext>
              </a:extLst>
            </p:cNvPr>
            <p:cNvSpPr/>
            <p:nvPr/>
          </p:nvSpPr>
          <p:spPr>
            <a:xfrm>
              <a:off x="4109233" y="4414320"/>
              <a:ext cx="1987062" cy="342900"/>
            </a:xfrm>
            <a:prstGeom prst="rect">
              <a:avLst/>
            </a:prstGeom>
            <a:solidFill>
              <a:schemeClr val="tx1">
                <a:lumMod val="6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Receptor</a:t>
              </a:r>
            </a:p>
          </p:txBody>
        </p:sp>
        <p:sp>
          <p:nvSpPr>
            <p:cNvPr id="9" name="Rectangle 8">
              <a:extLst>
                <a:ext uri="{FF2B5EF4-FFF2-40B4-BE49-F238E27FC236}">
                  <a16:creationId xmlns:a16="http://schemas.microsoft.com/office/drawing/2014/main" id="{AE218B8B-E3BE-B4CD-65C8-9E7A5F5B1476}"/>
                </a:ext>
              </a:extLst>
            </p:cNvPr>
            <p:cNvSpPr/>
            <p:nvPr/>
          </p:nvSpPr>
          <p:spPr>
            <a:xfrm>
              <a:off x="6096295" y="4414320"/>
              <a:ext cx="1987062" cy="342900"/>
            </a:xfrm>
            <a:prstGeom prst="rect">
              <a:avLst/>
            </a:prstGeom>
            <a:solidFill>
              <a:schemeClr val="accent6">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CyOFP1</a:t>
              </a:r>
            </a:p>
          </p:txBody>
        </p:sp>
        <p:sp>
          <p:nvSpPr>
            <p:cNvPr id="10" name="Rectangle 9">
              <a:extLst>
                <a:ext uri="{FF2B5EF4-FFF2-40B4-BE49-F238E27FC236}">
                  <a16:creationId xmlns:a16="http://schemas.microsoft.com/office/drawing/2014/main" id="{448BBB01-384A-C3F9-A52B-24AF4DBCDE70}"/>
                </a:ext>
              </a:extLst>
            </p:cNvPr>
            <p:cNvSpPr/>
            <p:nvPr/>
          </p:nvSpPr>
          <p:spPr>
            <a:xfrm>
              <a:off x="8662185" y="4414320"/>
              <a:ext cx="1987062" cy="342900"/>
            </a:xfrm>
            <a:prstGeom prst="rect">
              <a:avLst/>
            </a:prstGeom>
            <a:solidFill>
              <a:schemeClr val="accent4">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Hygro</a:t>
              </a:r>
            </a:p>
          </p:txBody>
        </p:sp>
        <p:sp>
          <p:nvSpPr>
            <p:cNvPr id="13" name="Rectangle 12">
              <a:extLst>
                <a:ext uri="{FF2B5EF4-FFF2-40B4-BE49-F238E27FC236}">
                  <a16:creationId xmlns:a16="http://schemas.microsoft.com/office/drawing/2014/main" id="{0C434BCD-F6C8-9266-AB40-7BE7E29CCF00}"/>
                </a:ext>
              </a:extLst>
            </p:cNvPr>
            <p:cNvSpPr/>
            <p:nvPr/>
          </p:nvSpPr>
          <p:spPr>
            <a:xfrm>
              <a:off x="8061087" y="2423380"/>
              <a:ext cx="578828" cy="3429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P2A</a:t>
              </a:r>
            </a:p>
          </p:txBody>
        </p:sp>
        <p:sp>
          <p:nvSpPr>
            <p:cNvPr id="14" name="Rectangle 13">
              <a:extLst>
                <a:ext uri="{FF2B5EF4-FFF2-40B4-BE49-F238E27FC236}">
                  <a16:creationId xmlns:a16="http://schemas.microsoft.com/office/drawing/2014/main" id="{14947975-8F60-6549-5AA9-10C456D074B0}"/>
                </a:ext>
              </a:extLst>
            </p:cNvPr>
            <p:cNvSpPr/>
            <p:nvPr/>
          </p:nvSpPr>
          <p:spPr>
            <a:xfrm>
              <a:off x="4932485" y="2423380"/>
              <a:ext cx="1132740" cy="3429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IRES</a:t>
              </a:r>
            </a:p>
          </p:txBody>
        </p:sp>
        <p:sp>
          <p:nvSpPr>
            <p:cNvPr id="15" name="Rectangle 14">
              <a:extLst>
                <a:ext uri="{FF2B5EF4-FFF2-40B4-BE49-F238E27FC236}">
                  <a16:creationId xmlns:a16="http://schemas.microsoft.com/office/drawing/2014/main" id="{E167876A-B1D5-0A8A-A622-8DF5F7A7F401}"/>
                </a:ext>
              </a:extLst>
            </p:cNvPr>
            <p:cNvSpPr/>
            <p:nvPr/>
          </p:nvSpPr>
          <p:spPr>
            <a:xfrm>
              <a:off x="8083357" y="4414320"/>
              <a:ext cx="578828" cy="3429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P2A</a:t>
              </a:r>
            </a:p>
          </p:txBody>
        </p:sp>
        <p:sp>
          <p:nvSpPr>
            <p:cNvPr id="16" name="TextBox 15">
              <a:extLst>
                <a:ext uri="{FF2B5EF4-FFF2-40B4-BE49-F238E27FC236}">
                  <a16:creationId xmlns:a16="http://schemas.microsoft.com/office/drawing/2014/main" id="{F8354CC7-2A91-E634-4DED-3D08C817AA08}"/>
                </a:ext>
              </a:extLst>
            </p:cNvPr>
            <p:cNvSpPr txBox="1"/>
            <p:nvPr/>
          </p:nvSpPr>
          <p:spPr>
            <a:xfrm>
              <a:off x="2060331" y="2060020"/>
              <a:ext cx="7035900" cy="369332"/>
            </a:xfrm>
            <a:prstGeom prst="rect">
              <a:avLst/>
            </a:prstGeom>
            <a:noFill/>
          </p:spPr>
          <p:txBody>
            <a:bodyPr wrap="none" rtlCol="0">
              <a:spAutoFit/>
            </a:bodyPr>
            <a:lstStyle/>
            <a:p>
              <a:r>
                <a:rPr lang="en-US" dirty="0"/>
                <a:t>For chemokine secreting donor cells, with cherry fluor retained in the cell</a:t>
              </a:r>
            </a:p>
          </p:txBody>
        </p:sp>
        <p:sp>
          <p:nvSpPr>
            <p:cNvPr id="17" name="TextBox 16">
              <a:extLst>
                <a:ext uri="{FF2B5EF4-FFF2-40B4-BE49-F238E27FC236}">
                  <a16:creationId xmlns:a16="http://schemas.microsoft.com/office/drawing/2014/main" id="{40335A64-217D-04EA-0E06-C2AEF121700B}"/>
                </a:ext>
              </a:extLst>
            </p:cNvPr>
            <p:cNvSpPr txBox="1"/>
            <p:nvPr/>
          </p:nvSpPr>
          <p:spPr>
            <a:xfrm>
              <a:off x="2091399" y="3782318"/>
              <a:ext cx="8639907" cy="646331"/>
            </a:xfrm>
            <a:prstGeom prst="rect">
              <a:avLst/>
            </a:prstGeom>
            <a:noFill/>
          </p:spPr>
          <p:txBody>
            <a:bodyPr wrap="square" rtlCol="0">
              <a:spAutoFit/>
            </a:bodyPr>
            <a:lstStyle/>
            <a:p>
              <a:r>
                <a:rPr lang="en-US" dirty="0"/>
                <a:t>For receptor expressing cells, with </a:t>
              </a:r>
              <a:r>
                <a:rPr lang="en-US" dirty="0" err="1"/>
                <a:t>LgBit</a:t>
              </a:r>
              <a:r>
                <a:rPr lang="en-US" dirty="0"/>
                <a:t> on the extracellular surface, and orange CyOFP1 fused to receptor on the cytoplasmic side.  </a:t>
              </a:r>
              <a:r>
                <a:rPr lang="en-US" dirty="0" err="1"/>
                <a:t>LgBit</a:t>
              </a:r>
              <a:r>
                <a:rPr lang="en-US" dirty="0"/>
                <a:t> can be quantified with </a:t>
              </a:r>
              <a:r>
                <a:rPr lang="en-US" dirty="0" err="1"/>
                <a:t>HiBit</a:t>
              </a:r>
              <a:r>
                <a:rPr lang="en-US" dirty="0"/>
                <a:t> reagent.</a:t>
              </a:r>
            </a:p>
          </p:txBody>
        </p:sp>
        <p:sp>
          <p:nvSpPr>
            <p:cNvPr id="18" name="Arrow: Right 17">
              <a:extLst>
                <a:ext uri="{FF2B5EF4-FFF2-40B4-BE49-F238E27FC236}">
                  <a16:creationId xmlns:a16="http://schemas.microsoft.com/office/drawing/2014/main" id="{6F1692DF-E3EA-A67B-FA71-38514ABD2394}"/>
                </a:ext>
              </a:extLst>
            </p:cNvPr>
            <p:cNvSpPr/>
            <p:nvPr/>
          </p:nvSpPr>
          <p:spPr>
            <a:xfrm>
              <a:off x="740754" y="2306543"/>
              <a:ext cx="1414093" cy="53481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CAG</a:t>
              </a:r>
            </a:p>
          </p:txBody>
        </p:sp>
        <p:sp>
          <p:nvSpPr>
            <p:cNvPr id="19" name="Arrow: Right 18">
              <a:extLst>
                <a:ext uri="{FF2B5EF4-FFF2-40B4-BE49-F238E27FC236}">
                  <a16:creationId xmlns:a16="http://schemas.microsoft.com/office/drawing/2014/main" id="{E7D33BEF-99A7-D952-E046-ACD202138F48}"/>
                </a:ext>
              </a:extLst>
            </p:cNvPr>
            <p:cNvSpPr/>
            <p:nvPr/>
          </p:nvSpPr>
          <p:spPr>
            <a:xfrm>
              <a:off x="740754" y="4334090"/>
              <a:ext cx="1414093" cy="53481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CAG</a:t>
              </a:r>
            </a:p>
          </p:txBody>
        </p:sp>
        <p:sp>
          <p:nvSpPr>
            <p:cNvPr id="11" name="Rectangle 10">
              <a:extLst>
                <a:ext uri="{FF2B5EF4-FFF2-40B4-BE49-F238E27FC236}">
                  <a16:creationId xmlns:a16="http://schemas.microsoft.com/office/drawing/2014/main" id="{0C3709F3-2FF3-6198-17CA-E61C852F2791}"/>
                </a:ext>
              </a:extLst>
            </p:cNvPr>
            <p:cNvSpPr/>
            <p:nvPr/>
          </p:nvSpPr>
          <p:spPr>
            <a:xfrm>
              <a:off x="3940444" y="2423380"/>
              <a:ext cx="1132740" cy="342900"/>
            </a:xfrm>
            <a:prstGeom prst="rect">
              <a:avLst/>
            </a:prstGeom>
            <a:solidFill>
              <a:schemeClr val="accent1">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err="1"/>
                <a:t>nSmBit</a:t>
              </a:r>
              <a:r>
                <a:rPr lang="en-US" sz="1600" dirty="0"/>
                <a:t> V5</a:t>
              </a:r>
            </a:p>
          </p:txBody>
        </p:sp>
      </p:grpSp>
      <p:pic>
        <p:nvPicPr>
          <p:cNvPr id="12" name="Picture 11">
            <a:extLst>
              <a:ext uri="{FF2B5EF4-FFF2-40B4-BE49-F238E27FC236}">
                <a16:creationId xmlns:a16="http://schemas.microsoft.com/office/drawing/2014/main" id="{CCA71E08-E104-AE73-138A-E684EFF69C98}"/>
              </a:ext>
            </a:extLst>
          </p:cNvPr>
          <p:cNvPicPr>
            <a:picLocks noChangeAspect="1"/>
          </p:cNvPicPr>
          <p:nvPr/>
        </p:nvPicPr>
        <p:blipFill>
          <a:blip r:embed="rId2"/>
          <a:stretch>
            <a:fillRect/>
          </a:stretch>
        </p:blipFill>
        <p:spPr>
          <a:xfrm>
            <a:off x="134231" y="506467"/>
            <a:ext cx="682811" cy="682811"/>
          </a:xfrm>
          <a:prstGeom prst="rect">
            <a:avLst/>
          </a:prstGeom>
          <a:solidFill>
            <a:schemeClr val="accent3"/>
          </a:solidFill>
        </p:spPr>
      </p:pic>
      <p:pic>
        <p:nvPicPr>
          <p:cNvPr id="32" name="Picture 31">
            <a:extLst>
              <a:ext uri="{FF2B5EF4-FFF2-40B4-BE49-F238E27FC236}">
                <a16:creationId xmlns:a16="http://schemas.microsoft.com/office/drawing/2014/main" id="{BD89A756-F6E1-DF18-97A2-F80585012307}"/>
              </a:ext>
            </a:extLst>
          </p:cNvPr>
          <p:cNvPicPr>
            <a:picLocks noChangeAspect="1"/>
          </p:cNvPicPr>
          <p:nvPr/>
        </p:nvPicPr>
        <p:blipFill>
          <a:blip r:embed="rId3"/>
          <a:stretch>
            <a:fillRect/>
          </a:stretch>
        </p:blipFill>
        <p:spPr>
          <a:xfrm>
            <a:off x="71769" y="4667529"/>
            <a:ext cx="4043134" cy="2152800"/>
          </a:xfrm>
          <a:prstGeom prst="rect">
            <a:avLst/>
          </a:prstGeom>
        </p:spPr>
      </p:pic>
      <p:sp>
        <p:nvSpPr>
          <p:cNvPr id="33" name="TextBox 32">
            <a:extLst>
              <a:ext uri="{FF2B5EF4-FFF2-40B4-BE49-F238E27FC236}">
                <a16:creationId xmlns:a16="http://schemas.microsoft.com/office/drawing/2014/main" id="{1BC127D3-34FD-10BC-6C7D-17353B6ED557}"/>
              </a:ext>
            </a:extLst>
          </p:cNvPr>
          <p:cNvSpPr txBox="1"/>
          <p:nvPr/>
        </p:nvSpPr>
        <p:spPr>
          <a:xfrm>
            <a:off x="2029484" y="1961730"/>
            <a:ext cx="8124596" cy="646331"/>
          </a:xfrm>
          <a:prstGeom prst="rect">
            <a:avLst/>
          </a:prstGeom>
          <a:noFill/>
        </p:spPr>
        <p:txBody>
          <a:bodyPr wrap="none" rtlCol="0">
            <a:spAutoFit/>
          </a:bodyPr>
          <a:lstStyle/>
          <a:p>
            <a:r>
              <a:rPr lang="en-US" dirty="0"/>
              <a:t>The V5 enables instant quantitation with our custom NbV5-LgBit detection reagent.</a:t>
            </a:r>
          </a:p>
          <a:p>
            <a:r>
              <a:rPr lang="en-US" dirty="0"/>
              <a:t>Mark separately with H2B</a:t>
            </a:r>
            <a:r>
              <a:rPr lang="en-US" dirty="0">
                <a:solidFill>
                  <a:srgbClr val="FFFF00"/>
                </a:solidFill>
              </a:rPr>
              <a:t>-mCitrine </a:t>
            </a:r>
            <a:r>
              <a:rPr lang="en-US" dirty="0"/>
              <a:t>nuclei</a:t>
            </a:r>
          </a:p>
        </p:txBody>
      </p:sp>
      <p:grpSp>
        <p:nvGrpSpPr>
          <p:cNvPr id="46" name="Group 45">
            <a:extLst>
              <a:ext uri="{FF2B5EF4-FFF2-40B4-BE49-F238E27FC236}">
                <a16:creationId xmlns:a16="http://schemas.microsoft.com/office/drawing/2014/main" id="{EE43E460-2037-B288-4216-EF36C807D18E}"/>
              </a:ext>
            </a:extLst>
          </p:cNvPr>
          <p:cNvGrpSpPr/>
          <p:nvPr/>
        </p:nvGrpSpPr>
        <p:grpSpPr>
          <a:xfrm>
            <a:off x="5597770" y="4615528"/>
            <a:ext cx="2799035" cy="1693363"/>
            <a:chOff x="7295471" y="4635323"/>
            <a:chExt cx="2799035" cy="1693363"/>
          </a:xfrm>
        </p:grpSpPr>
        <p:grpSp>
          <p:nvGrpSpPr>
            <p:cNvPr id="30" name="Group 29">
              <a:extLst>
                <a:ext uri="{FF2B5EF4-FFF2-40B4-BE49-F238E27FC236}">
                  <a16:creationId xmlns:a16="http://schemas.microsoft.com/office/drawing/2014/main" id="{0F6EDDA2-84D7-A853-DC6D-8B69780BDDCD}"/>
                </a:ext>
              </a:extLst>
            </p:cNvPr>
            <p:cNvGrpSpPr/>
            <p:nvPr/>
          </p:nvGrpSpPr>
          <p:grpSpPr>
            <a:xfrm>
              <a:off x="7295471" y="4684392"/>
              <a:ext cx="1874905" cy="1644294"/>
              <a:chOff x="1253963" y="4487442"/>
              <a:chExt cx="1259394" cy="1221892"/>
            </a:xfrm>
          </p:grpSpPr>
          <p:sp>
            <p:nvSpPr>
              <p:cNvPr id="21" name="Rectangle: Single Corner Snipped 20">
                <a:extLst>
                  <a:ext uri="{FF2B5EF4-FFF2-40B4-BE49-F238E27FC236}">
                    <a16:creationId xmlns:a16="http://schemas.microsoft.com/office/drawing/2014/main" id="{8A09B0F0-5C58-E2D9-467C-ED64C82CB82A}"/>
                  </a:ext>
                </a:extLst>
              </p:cNvPr>
              <p:cNvSpPr/>
              <p:nvPr/>
            </p:nvSpPr>
            <p:spPr>
              <a:xfrm rot="1423246">
                <a:off x="1690780" y="4487442"/>
                <a:ext cx="607365" cy="534810"/>
              </a:xfrm>
              <a:prstGeom prst="snip1Rect">
                <a:avLst>
                  <a:gd name="adj" fmla="val 50000"/>
                </a:avLst>
              </a:prstGeom>
              <a:solidFill>
                <a:schemeClr val="tx1">
                  <a:lumMod val="85000"/>
                </a:schemeClr>
              </a:solidFill>
              <a:ln w="508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B0E6BB8C-0070-98DB-EE91-9F786A46F514}"/>
                  </a:ext>
                </a:extLst>
              </p:cNvPr>
              <p:cNvSpPr/>
              <p:nvPr/>
            </p:nvSpPr>
            <p:spPr>
              <a:xfrm>
                <a:off x="1875295" y="4671743"/>
                <a:ext cx="213684" cy="202474"/>
              </a:xfrm>
              <a:prstGeom prst="ellipse">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Single Corner Snipped 22">
                <a:extLst>
                  <a:ext uri="{FF2B5EF4-FFF2-40B4-BE49-F238E27FC236}">
                    <a16:creationId xmlns:a16="http://schemas.microsoft.com/office/drawing/2014/main" id="{D25308A0-AB18-D0EE-1B14-B2A7DC7BB270}"/>
                  </a:ext>
                </a:extLst>
              </p:cNvPr>
              <p:cNvSpPr/>
              <p:nvPr/>
            </p:nvSpPr>
            <p:spPr>
              <a:xfrm rot="1423246">
                <a:off x="1905992" y="5174524"/>
                <a:ext cx="607365" cy="534810"/>
              </a:xfrm>
              <a:prstGeom prst="snip1Rect">
                <a:avLst>
                  <a:gd name="adj" fmla="val 50000"/>
                </a:avLst>
              </a:prstGeom>
              <a:solidFill>
                <a:schemeClr val="tx1">
                  <a:lumMod val="85000"/>
                </a:schemeClr>
              </a:solidFill>
              <a:ln w="508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A55FD116-484B-2F86-77DB-9800223A0D6F}"/>
                  </a:ext>
                </a:extLst>
              </p:cNvPr>
              <p:cNvSpPr/>
              <p:nvPr/>
            </p:nvSpPr>
            <p:spPr>
              <a:xfrm>
                <a:off x="2063917" y="5340692"/>
                <a:ext cx="213684" cy="202474"/>
              </a:xfrm>
              <a:prstGeom prst="ellipse">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Single Corner Snipped 24">
                <a:extLst>
                  <a:ext uri="{FF2B5EF4-FFF2-40B4-BE49-F238E27FC236}">
                    <a16:creationId xmlns:a16="http://schemas.microsoft.com/office/drawing/2014/main" id="{D6B0CC7D-6293-CF90-4CEF-0A7CA1B19B8F}"/>
                  </a:ext>
                </a:extLst>
              </p:cNvPr>
              <p:cNvSpPr/>
              <p:nvPr/>
            </p:nvSpPr>
            <p:spPr>
              <a:xfrm rot="1423246">
                <a:off x="1253963" y="5027746"/>
                <a:ext cx="607365" cy="534810"/>
              </a:xfrm>
              <a:prstGeom prst="snip1Rect">
                <a:avLst>
                  <a:gd name="adj" fmla="val 50000"/>
                </a:avLst>
              </a:prstGeom>
              <a:solidFill>
                <a:schemeClr val="tx1">
                  <a:lumMod val="85000"/>
                </a:schemeClr>
              </a:solidFill>
              <a:ln w="508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E787E33A-C75E-0ADF-8ECD-23F37ECB89B6}"/>
                  </a:ext>
                </a:extLst>
              </p:cNvPr>
              <p:cNvSpPr/>
              <p:nvPr/>
            </p:nvSpPr>
            <p:spPr>
              <a:xfrm>
                <a:off x="1438478" y="5212047"/>
                <a:ext cx="213684" cy="202474"/>
              </a:xfrm>
              <a:prstGeom prst="ellipse">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1AADDFA2-B4DA-7B6E-979C-B0FDEFD11A2A}"/>
                  </a:ext>
                </a:extLst>
              </p:cNvPr>
              <p:cNvSpPr/>
              <p:nvPr/>
            </p:nvSpPr>
            <p:spPr>
              <a:xfrm>
                <a:off x="1823074" y="4493193"/>
                <a:ext cx="120169" cy="124596"/>
              </a:xfrm>
              <a:prstGeom prst="ellipse">
                <a:avLst/>
              </a:prstGeom>
              <a:solidFill>
                <a:schemeClr val="tx1">
                  <a:lumMod val="85000"/>
                </a:schemeClr>
              </a:solidFill>
              <a:ln w="28575">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C7D1C2EC-A1B7-8B93-5F8E-FF2569D6879E}"/>
                  </a:ext>
                </a:extLst>
              </p:cNvPr>
              <p:cNvSpPr/>
              <p:nvPr/>
            </p:nvSpPr>
            <p:spPr>
              <a:xfrm>
                <a:off x="2041483" y="4903219"/>
                <a:ext cx="120169" cy="124596"/>
              </a:xfrm>
              <a:prstGeom prst="ellipse">
                <a:avLst/>
              </a:prstGeom>
              <a:solidFill>
                <a:schemeClr val="tx1">
                  <a:lumMod val="85000"/>
                </a:schemeClr>
              </a:solidFill>
              <a:ln w="28575">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47FD01FE-0F40-E1CE-C186-C89603045BD7}"/>
                  </a:ext>
                </a:extLst>
              </p:cNvPr>
              <p:cNvSpPr/>
              <p:nvPr/>
            </p:nvSpPr>
            <p:spPr>
              <a:xfrm>
                <a:off x="1910564" y="5457037"/>
                <a:ext cx="120169" cy="124596"/>
              </a:xfrm>
              <a:prstGeom prst="ellipse">
                <a:avLst/>
              </a:prstGeom>
              <a:solidFill>
                <a:schemeClr val="tx1">
                  <a:lumMod val="85000"/>
                </a:schemeClr>
              </a:solidFill>
              <a:ln w="28575">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8" name="Group 37">
              <a:extLst>
                <a:ext uri="{FF2B5EF4-FFF2-40B4-BE49-F238E27FC236}">
                  <a16:creationId xmlns:a16="http://schemas.microsoft.com/office/drawing/2014/main" id="{2BE35902-AD3F-28E5-5ABA-74C91F4BCD91}"/>
                </a:ext>
              </a:extLst>
            </p:cNvPr>
            <p:cNvGrpSpPr/>
            <p:nvPr/>
          </p:nvGrpSpPr>
          <p:grpSpPr>
            <a:xfrm>
              <a:off x="8649002" y="4635323"/>
              <a:ext cx="732341" cy="672717"/>
              <a:chOff x="6055271" y="4408499"/>
              <a:chExt cx="732341" cy="672717"/>
            </a:xfrm>
          </p:grpSpPr>
          <p:sp>
            <p:nvSpPr>
              <p:cNvPr id="36" name="Rectangle: Diagonal Corners Snipped 35">
                <a:extLst>
                  <a:ext uri="{FF2B5EF4-FFF2-40B4-BE49-F238E27FC236}">
                    <a16:creationId xmlns:a16="http://schemas.microsoft.com/office/drawing/2014/main" id="{8BC9FCF9-3F3D-9E2B-2B58-D2DA4D3BF1C2}"/>
                  </a:ext>
                </a:extLst>
              </p:cNvPr>
              <p:cNvSpPr/>
              <p:nvPr/>
            </p:nvSpPr>
            <p:spPr>
              <a:xfrm rot="17760550">
                <a:off x="6085083" y="4378687"/>
                <a:ext cx="672717" cy="732341"/>
              </a:xfrm>
              <a:prstGeom prst="snip2DiagRect">
                <a:avLst>
                  <a:gd name="adj1" fmla="val 50000"/>
                  <a:gd name="adj2" fmla="val 11378"/>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a:extLst>
                  <a:ext uri="{FF2B5EF4-FFF2-40B4-BE49-F238E27FC236}">
                    <a16:creationId xmlns:a16="http://schemas.microsoft.com/office/drawing/2014/main" id="{AEE4B0B8-D03A-9A59-305B-0395404F0490}"/>
                  </a:ext>
                </a:extLst>
              </p:cNvPr>
              <p:cNvSpPr/>
              <p:nvPr/>
            </p:nvSpPr>
            <p:spPr>
              <a:xfrm>
                <a:off x="6415623" y="4666829"/>
                <a:ext cx="207110" cy="301167"/>
              </a:xfrm>
              <a:prstGeom prst="ellipse">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9" name="Group 38">
              <a:extLst>
                <a:ext uri="{FF2B5EF4-FFF2-40B4-BE49-F238E27FC236}">
                  <a16:creationId xmlns:a16="http://schemas.microsoft.com/office/drawing/2014/main" id="{1D232165-D6F2-789B-D51E-12E1283090EC}"/>
                </a:ext>
              </a:extLst>
            </p:cNvPr>
            <p:cNvGrpSpPr/>
            <p:nvPr/>
          </p:nvGrpSpPr>
          <p:grpSpPr>
            <a:xfrm>
              <a:off x="8957130" y="5499494"/>
              <a:ext cx="732341" cy="672717"/>
              <a:chOff x="6055271" y="4408499"/>
              <a:chExt cx="732341" cy="672717"/>
            </a:xfrm>
          </p:grpSpPr>
          <p:sp>
            <p:nvSpPr>
              <p:cNvPr id="40" name="Rectangle: Diagonal Corners Snipped 39">
                <a:extLst>
                  <a:ext uri="{FF2B5EF4-FFF2-40B4-BE49-F238E27FC236}">
                    <a16:creationId xmlns:a16="http://schemas.microsoft.com/office/drawing/2014/main" id="{F883A740-713D-2C55-02F9-EC3516105ECF}"/>
                  </a:ext>
                </a:extLst>
              </p:cNvPr>
              <p:cNvSpPr/>
              <p:nvPr/>
            </p:nvSpPr>
            <p:spPr>
              <a:xfrm rot="17760550">
                <a:off x="6085083" y="4378687"/>
                <a:ext cx="672717" cy="732341"/>
              </a:xfrm>
              <a:prstGeom prst="snip2DiagRect">
                <a:avLst>
                  <a:gd name="adj1" fmla="val 50000"/>
                  <a:gd name="adj2" fmla="val 11378"/>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id="{29A910CA-3A36-A786-AC03-B3B550A35036}"/>
                  </a:ext>
                </a:extLst>
              </p:cNvPr>
              <p:cNvSpPr/>
              <p:nvPr/>
            </p:nvSpPr>
            <p:spPr>
              <a:xfrm>
                <a:off x="6415623" y="4666829"/>
                <a:ext cx="207110" cy="301167"/>
              </a:xfrm>
              <a:prstGeom prst="ellipse">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2" name="Group 41">
              <a:extLst>
                <a:ext uri="{FF2B5EF4-FFF2-40B4-BE49-F238E27FC236}">
                  <a16:creationId xmlns:a16="http://schemas.microsoft.com/office/drawing/2014/main" id="{DE0CC7A9-CF2A-940C-61BB-74153E1AAC54}"/>
                </a:ext>
              </a:extLst>
            </p:cNvPr>
            <p:cNvGrpSpPr/>
            <p:nvPr/>
          </p:nvGrpSpPr>
          <p:grpSpPr>
            <a:xfrm>
              <a:off x="9362165" y="5045603"/>
              <a:ext cx="732341" cy="672717"/>
              <a:chOff x="6055271" y="4408499"/>
              <a:chExt cx="732341" cy="672717"/>
            </a:xfrm>
          </p:grpSpPr>
          <p:sp>
            <p:nvSpPr>
              <p:cNvPr id="43" name="Rectangle: Diagonal Corners Snipped 42">
                <a:extLst>
                  <a:ext uri="{FF2B5EF4-FFF2-40B4-BE49-F238E27FC236}">
                    <a16:creationId xmlns:a16="http://schemas.microsoft.com/office/drawing/2014/main" id="{D5567999-2467-AB11-5EC7-5887134FBAED}"/>
                  </a:ext>
                </a:extLst>
              </p:cNvPr>
              <p:cNvSpPr/>
              <p:nvPr/>
            </p:nvSpPr>
            <p:spPr>
              <a:xfrm rot="17760550">
                <a:off x="6085083" y="4378687"/>
                <a:ext cx="672717" cy="732341"/>
              </a:xfrm>
              <a:prstGeom prst="snip2DiagRect">
                <a:avLst>
                  <a:gd name="adj1" fmla="val 50000"/>
                  <a:gd name="adj2" fmla="val 11378"/>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F0300CF8-9454-B11D-2884-4B39A9877ED6}"/>
                  </a:ext>
                </a:extLst>
              </p:cNvPr>
              <p:cNvSpPr/>
              <p:nvPr/>
            </p:nvSpPr>
            <p:spPr>
              <a:xfrm>
                <a:off x="6415623" y="4666829"/>
                <a:ext cx="207110" cy="301167"/>
              </a:xfrm>
              <a:prstGeom prst="ellipse">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45" name="TextBox 44">
            <a:extLst>
              <a:ext uri="{FF2B5EF4-FFF2-40B4-BE49-F238E27FC236}">
                <a16:creationId xmlns:a16="http://schemas.microsoft.com/office/drawing/2014/main" id="{B277A9CD-8F7C-339B-133C-1088E80E9D2C}"/>
              </a:ext>
            </a:extLst>
          </p:cNvPr>
          <p:cNvSpPr txBox="1"/>
          <p:nvPr/>
        </p:nvSpPr>
        <p:spPr>
          <a:xfrm>
            <a:off x="2056303" y="3860485"/>
            <a:ext cx="9989530" cy="369332"/>
          </a:xfrm>
          <a:prstGeom prst="rect">
            <a:avLst/>
          </a:prstGeom>
          <a:noFill/>
        </p:spPr>
        <p:txBody>
          <a:bodyPr wrap="none" rtlCol="0">
            <a:spAutoFit/>
          </a:bodyPr>
          <a:lstStyle/>
          <a:p>
            <a:r>
              <a:rPr lang="en-US" dirty="0"/>
              <a:t>Mark separately with H2B</a:t>
            </a:r>
            <a:r>
              <a:rPr lang="en-US" dirty="0">
                <a:solidFill>
                  <a:srgbClr val="FFFF00"/>
                </a:solidFill>
              </a:rPr>
              <a:t>-</a:t>
            </a:r>
            <a:r>
              <a:rPr lang="en-US" dirty="0">
                <a:solidFill>
                  <a:srgbClr val="CC66FF"/>
                </a:solidFill>
              </a:rPr>
              <a:t>iRFP670nano3</a:t>
            </a:r>
            <a:r>
              <a:rPr lang="en-US" dirty="0">
                <a:solidFill>
                  <a:srgbClr val="FFFF00"/>
                </a:solidFill>
              </a:rPr>
              <a:t> </a:t>
            </a:r>
            <a:r>
              <a:rPr lang="en-US" dirty="0"/>
              <a:t>nuclei alone or with ERK (</a:t>
            </a:r>
            <a:r>
              <a:rPr lang="en-US" dirty="0" err="1"/>
              <a:t>mCitrine</a:t>
            </a:r>
            <a:r>
              <a:rPr lang="en-US" dirty="0"/>
              <a:t>) and Akt (Aquamarine)KTRs</a:t>
            </a:r>
          </a:p>
        </p:txBody>
      </p:sp>
      <p:sp>
        <p:nvSpPr>
          <p:cNvPr id="47" name="TextBox 46">
            <a:extLst>
              <a:ext uri="{FF2B5EF4-FFF2-40B4-BE49-F238E27FC236}">
                <a16:creationId xmlns:a16="http://schemas.microsoft.com/office/drawing/2014/main" id="{E676D690-589E-81B9-C12A-DFF1331319DC}"/>
              </a:ext>
            </a:extLst>
          </p:cNvPr>
          <p:cNvSpPr txBox="1"/>
          <p:nvPr/>
        </p:nvSpPr>
        <p:spPr>
          <a:xfrm>
            <a:off x="8395101" y="4765510"/>
            <a:ext cx="3581625" cy="1477328"/>
          </a:xfrm>
          <a:prstGeom prst="rect">
            <a:avLst/>
          </a:prstGeom>
          <a:noFill/>
        </p:spPr>
        <p:txBody>
          <a:bodyPr wrap="square" rtlCol="0">
            <a:spAutoFit/>
          </a:bodyPr>
          <a:lstStyle/>
          <a:p>
            <a:r>
              <a:rPr lang="en-US" dirty="0">
                <a:solidFill>
                  <a:schemeClr val="tx2"/>
                </a:solidFill>
              </a:rPr>
              <a:t>Use fluorescent markers to provide cell identity, distances, receptor location and expression level, and signaling information to correlate with luminescence intensity</a:t>
            </a:r>
          </a:p>
        </p:txBody>
      </p:sp>
      <p:sp>
        <p:nvSpPr>
          <p:cNvPr id="49" name="Sun 48">
            <a:extLst>
              <a:ext uri="{FF2B5EF4-FFF2-40B4-BE49-F238E27FC236}">
                <a16:creationId xmlns:a16="http://schemas.microsoft.com/office/drawing/2014/main" id="{ECD90445-C861-6DE2-A7FE-44D537E4AB49}"/>
              </a:ext>
            </a:extLst>
          </p:cNvPr>
          <p:cNvSpPr/>
          <p:nvPr/>
        </p:nvSpPr>
        <p:spPr>
          <a:xfrm>
            <a:off x="6840886" y="4721842"/>
            <a:ext cx="372284" cy="369333"/>
          </a:xfrm>
          <a:prstGeom prst="sun">
            <a:avLst/>
          </a:prstGeom>
          <a:solidFill>
            <a:schemeClr val="tx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Sun 49">
            <a:extLst>
              <a:ext uri="{FF2B5EF4-FFF2-40B4-BE49-F238E27FC236}">
                <a16:creationId xmlns:a16="http://schemas.microsoft.com/office/drawing/2014/main" id="{73216EA0-B2E0-E6D7-2996-27A4D235D2D5}"/>
              </a:ext>
            </a:extLst>
          </p:cNvPr>
          <p:cNvSpPr/>
          <p:nvPr/>
        </p:nvSpPr>
        <p:spPr>
          <a:xfrm>
            <a:off x="7102401" y="5472045"/>
            <a:ext cx="372284" cy="369333"/>
          </a:xfrm>
          <a:prstGeom prst="sun">
            <a:avLst/>
          </a:prstGeom>
          <a:solidFill>
            <a:schemeClr val="tx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Sun 50">
            <a:extLst>
              <a:ext uri="{FF2B5EF4-FFF2-40B4-BE49-F238E27FC236}">
                <a16:creationId xmlns:a16="http://schemas.microsoft.com/office/drawing/2014/main" id="{7BC26770-73C1-D928-62F3-3CC95F532348}"/>
              </a:ext>
            </a:extLst>
          </p:cNvPr>
          <p:cNvSpPr/>
          <p:nvPr/>
        </p:nvSpPr>
        <p:spPr>
          <a:xfrm>
            <a:off x="7244514" y="5863595"/>
            <a:ext cx="372284" cy="369333"/>
          </a:xfrm>
          <a:prstGeom prst="sun">
            <a:avLst/>
          </a:prstGeom>
          <a:solidFill>
            <a:schemeClr val="tx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Sun 51">
            <a:extLst>
              <a:ext uri="{FF2B5EF4-FFF2-40B4-BE49-F238E27FC236}">
                <a16:creationId xmlns:a16="http://schemas.microsoft.com/office/drawing/2014/main" id="{419B6519-67A8-13AA-40CE-BF363224201D}"/>
              </a:ext>
            </a:extLst>
          </p:cNvPr>
          <p:cNvSpPr/>
          <p:nvPr/>
        </p:nvSpPr>
        <p:spPr>
          <a:xfrm>
            <a:off x="6739172" y="5108085"/>
            <a:ext cx="372284" cy="369333"/>
          </a:xfrm>
          <a:prstGeom prst="sun">
            <a:avLst/>
          </a:prstGeom>
          <a:solidFill>
            <a:schemeClr val="tx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Sun 52">
            <a:extLst>
              <a:ext uri="{FF2B5EF4-FFF2-40B4-BE49-F238E27FC236}">
                <a16:creationId xmlns:a16="http://schemas.microsoft.com/office/drawing/2014/main" id="{64D17528-AC7C-F6CE-2821-DC07B992CCB3}"/>
              </a:ext>
            </a:extLst>
          </p:cNvPr>
          <p:cNvSpPr/>
          <p:nvPr/>
        </p:nvSpPr>
        <p:spPr>
          <a:xfrm>
            <a:off x="11089683" y="5873505"/>
            <a:ext cx="372284" cy="369333"/>
          </a:xfrm>
          <a:prstGeom prst="sun">
            <a:avLst/>
          </a:prstGeom>
          <a:solidFill>
            <a:schemeClr val="tx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807975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301EA7F-AC36-29CE-B990-21233D988939}"/>
              </a:ext>
            </a:extLst>
          </p:cNvPr>
          <p:cNvPicPr>
            <a:picLocks noChangeAspect="1"/>
          </p:cNvPicPr>
          <p:nvPr/>
        </p:nvPicPr>
        <p:blipFill>
          <a:blip r:embed="rId2"/>
          <a:stretch>
            <a:fillRect/>
          </a:stretch>
        </p:blipFill>
        <p:spPr>
          <a:xfrm>
            <a:off x="2287882" y="1285440"/>
            <a:ext cx="2816054" cy="1911349"/>
          </a:xfrm>
          <a:prstGeom prst="rect">
            <a:avLst/>
          </a:prstGeom>
        </p:spPr>
      </p:pic>
      <p:sp>
        <p:nvSpPr>
          <p:cNvPr id="66" name="TextBox 65">
            <a:extLst>
              <a:ext uri="{FF2B5EF4-FFF2-40B4-BE49-F238E27FC236}">
                <a16:creationId xmlns:a16="http://schemas.microsoft.com/office/drawing/2014/main" id="{29B57A49-EA22-4807-B425-0CA9A8AFE3E1}"/>
              </a:ext>
            </a:extLst>
          </p:cNvPr>
          <p:cNvSpPr txBox="1"/>
          <p:nvPr/>
        </p:nvSpPr>
        <p:spPr>
          <a:xfrm>
            <a:off x="865420" y="327780"/>
            <a:ext cx="10380149" cy="646331"/>
          </a:xfrm>
          <a:prstGeom prst="rect">
            <a:avLst/>
          </a:prstGeom>
          <a:noFill/>
        </p:spPr>
        <p:txBody>
          <a:bodyPr wrap="none" rtlCol="0">
            <a:spAutoFit/>
          </a:bodyPr>
          <a:lstStyle/>
          <a:p>
            <a:r>
              <a:rPr lang="en-US" sz="3600" dirty="0"/>
              <a:t>LV200 Bioluminescence and Fluorescence Microscope</a:t>
            </a:r>
          </a:p>
        </p:txBody>
      </p:sp>
      <p:pic>
        <p:nvPicPr>
          <p:cNvPr id="3" name="Picture 2">
            <a:extLst>
              <a:ext uri="{FF2B5EF4-FFF2-40B4-BE49-F238E27FC236}">
                <a16:creationId xmlns:a16="http://schemas.microsoft.com/office/drawing/2014/main" id="{7C41BA01-F80E-0737-0C90-03DDE9D7E1E0}"/>
              </a:ext>
            </a:extLst>
          </p:cNvPr>
          <p:cNvPicPr>
            <a:picLocks noChangeAspect="1"/>
          </p:cNvPicPr>
          <p:nvPr/>
        </p:nvPicPr>
        <p:blipFill>
          <a:blip r:embed="rId3"/>
          <a:stretch>
            <a:fillRect/>
          </a:stretch>
        </p:blipFill>
        <p:spPr>
          <a:xfrm>
            <a:off x="210059" y="211366"/>
            <a:ext cx="682811" cy="682811"/>
          </a:xfrm>
          <a:prstGeom prst="rect">
            <a:avLst/>
          </a:prstGeom>
          <a:solidFill>
            <a:schemeClr val="accent3"/>
          </a:solidFill>
        </p:spPr>
      </p:pic>
      <p:sp>
        <p:nvSpPr>
          <p:cNvPr id="6" name="TextBox 5">
            <a:extLst>
              <a:ext uri="{FF2B5EF4-FFF2-40B4-BE49-F238E27FC236}">
                <a16:creationId xmlns:a16="http://schemas.microsoft.com/office/drawing/2014/main" id="{4229DBD4-1B78-F60F-D4E3-35CFD6129CF9}"/>
              </a:ext>
            </a:extLst>
          </p:cNvPr>
          <p:cNvSpPr txBox="1"/>
          <p:nvPr/>
        </p:nvSpPr>
        <p:spPr>
          <a:xfrm>
            <a:off x="5303093" y="1250507"/>
            <a:ext cx="6367010" cy="1754326"/>
          </a:xfrm>
          <a:prstGeom prst="rect">
            <a:avLst/>
          </a:prstGeom>
          <a:noFill/>
        </p:spPr>
        <p:txBody>
          <a:bodyPr wrap="square" rtlCol="0">
            <a:spAutoFit/>
          </a:bodyPr>
          <a:lstStyle/>
          <a:p>
            <a:r>
              <a:rPr lang="en-US" dirty="0">
                <a:solidFill>
                  <a:schemeClr val="tx2"/>
                </a:solidFill>
              </a:rPr>
              <a:t>The Olympus (Evident) LV200 shared instrument is fitted with an onstage incubator and CO2 control and has been newly updated for high resolution, high sensitivity imaging with </a:t>
            </a:r>
          </a:p>
          <a:p>
            <a:pPr marL="285750" indent="-285750">
              <a:buFont typeface="Arial" panose="020B0604020202020204" pitchFamily="34" charset="0"/>
              <a:buChar char="•"/>
            </a:pPr>
            <a:r>
              <a:rPr lang="en-US" dirty="0">
                <a:solidFill>
                  <a:schemeClr val="tx2"/>
                </a:solidFill>
              </a:rPr>
              <a:t>new operating software</a:t>
            </a:r>
          </a:p>
          <a:p>
            <a:pPr marL="285750" indent="-285750">
              <a:buFont typeface="Arial" panose="020B0604020202020204" pitchFamily="34" charset="0"/>
              <a:buChar char="•"/>
            </a:pPr>
            <a:r>
              <a:rPr lang="en-US" dirty="0" err="1">
                <a:solidFill>
                  <a:schemeClr val="tx2"/>
                </a:solidFill>
              </a:rPr>
              <a:t>Andor</a:t>
            </a:r>
            <a:r>
              <a:rPr lang="en-US" dirty="0">
                <a:solidFill>
                  <a:schemeClr val="tx2"/>
                </a:solidFill>
              </a:rPr>
              <a:t> </a:t>
            </a:r>
            <a:r>
              <a:rPr lang="en-US" dirty="0" err="1">
                <a:solidFill>
                  <a:schemeClr val="tx2"/>
                </a:solidFill>
              </a:rPr>
              <a:t>iXon</a:t>
            </a:r>
            <a:r>
              <a:rPr lang="en-US" dirty="0">
                <a:solidFill>
                  <a:schemeClr val="tx2"/>
                </a:solidFill>
              </a:rPr>
              <a:t> Ultra 888 1024x1024 camera</a:t>
            </a:r>
          </a:p>
          <a:p>
            <a:pPr marL="285750" indent="-285750">
              <a:buFont typeface="Arial" panose="020B0604020202020204" pitchFamily="34" charset="0"/>
              <a:buChar char="•"/>
            </a:pPr>
            <a:r>
              <a:rPr lang="en-US" dirty="0">
                <a:solidFill>
                  <a:schemeClr val="tx2"/>
                </a:solidFill>
              </a:rPr>
              <a:t>high NA UPLXAPO 20x objective (also has 10x, 40x, and 100x)</a:t>
            </a:r>
          </a:p>
        </p:txBody>
      </p:sp>
      <p:pic>
        <p:nvPicPr>
          <p:cNvPr id="27" name="Picture 26">
            <a:extLst>
              <a:ext uri="{FF2B5EF4-FFF2-40B4-BE49-F238E27FC236}">
                <a16:creationId xmlns:a16="http://schemas.microsoft.com/office/drawing/2014/main" id="{15ACDBCD-3D94-2D27-F2A7-553A892440C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409" b="4319"/>
          <a:stretch/>
        </p:blipFill>
        <p:spPr bwMode="auto">
          <a:xfrm>
            <a:off x="4827866" y="3281230"/>
            <a:ext cx="6048218" cy="3576770"/>
          </a:xfrm>
          <a:prstGeom prst="rect">
            <a:avLst/>
          </a:prstGeom>
          <a:ln>
            <a:noFill/>
          </a:ln>
          <a:extLst>
            <a:ext uri="{53640926-AAD7-44D8-BBD7-CCE9431645EC}">
              <a14:shadowObscured xmlns:a14="http://schemas.microsoft.com/office/drawing/2010/main"/>
            </a:ext>
          </a:extLst>
        </p:spPr>
      </p:pic>
      <p:sp>
        <p:nvSpPr>
          <p:cNvPr id="28" name="TextBox 27">
            <a:extLst>
              <a:ext uri="{FF2B5EF4-FFF2-40B4-BE49-F238E27FC236}">
                <a16:creationId xmlns:a16="http://schemas.microsoft.com/office/drawing/2014/main" id="{F141A1E0-6849-DC43-B670-30BFB1A690D1}"/>
              </a:ext>
            </a:extLst>
          </p:cNvPr>
          <p:cNvSpPr txBox="1"/>
          <p:nvPr/>
        </p:nvSpPr>
        <p:spPr>
          <a:xfrm>
            <a:off x="4827866" y="6211669"/>
            <a:ext cx="2337367" cy="646331"/>
          </a:xfrm>
          <a:prstGeom prst="rect">
            <a:avLst/>
          </a:prstGeom>
          <a:noFill/>
        </p:spPr>
        <p:txBody>
          <a:bodyPr wrap="square" rtlCol="0">
            <a:spAutoFit/>
          </a:bodyPr>
          <a:lstStyle/>
          <a:p>
            <a:r>
              <a:rPr lang="en-US" dirty="0"/>
              <a:t>Bioluminescence</a:t>
            </a:r>
          </a:p>
          <a:p>
            <a:r>
              <a:rPr lang="en-US" dirty="0">
                <a:solidFill>
                  <a:srgbClr val="FF0000"/>
                </a:solidFill>
              </a:rPr>
              <a:t>Fluorescence</a:t>
            </a:r>
          </a:p>
        </p:txBody>
      </p:sp>
      <p:pic>
        <p:nvPicPr>
          <p:cNvPr id="29" name="Picture 28">
            <a:extLst>
              <a:ext uri="{FF2B5EF4-FFF2-40B4-BE49-F238E27FC236}">
                <a16:creationId xmlns:a16="http://schemas.microsoft.com/office/drawing/2014/main" id="{E12A5F4D-8AE0-5C73-D348-324ECEFB97AB}"/>
              </a:ext>
            </a:extLst>
          </p:cNvPr>
          <p:cNvPicPr>
            <a:picLocks noChangeAspect="1"/>
          </p:cNvPicPr>
          <p:nvPr/>
        </p:nvPicPr>
        <p:blipFill>
          <a:blip r:embed="rId5"/>
          <a:stretch>
            <a:fillRect/>
          </a:stretch>
        </p:blipFill>
        <p:spPr>
          <a:xfrm>
            <a:off x="-32019" y="1723292"/>
            <a:ext cx="4191403" cy="4772585"/>
          </a:xfrm>
          <a:prstGeom prst="rect">
            <a:avLst/>
          </a:prstGeom>
        </p:spPr>
      </p:pic>
      <p:sp>
        <p:nvSpPr>
          <p:cNvPr id="40" name="TextBox 39">
            <a:extLst>
              <a:ext uri="{FF2B5EF4-FFF2-40B4-BE49-F238E27FC236}">
                <a16:creationId xmlns:a16="http://schemas.microsoft.com/office/drawing/2014/main" id="{DED8E63B-404D-B59B-DC78-9E6934148122}"/>
              </a:ext>
            </a:extLst>
          </p:cNvPr>
          <p:cNvSpPr txBox="1"/>
          <p:nvPr/>
        </p:nvSpPr>
        <p:spPr>
          <a:xfrm>
            <a:off x="10377015" y="4069138"/>
            <a:ext cx="1737107" cy="2123658"/>
          </a:xfrm>
          <a:prstGeom prst="rect">
            <a:avLst/>
          </a:prstGeom>
          <a:noFill/>
        </p:spPr>
        <p:txBody>
          <a:bodyPr wrap="square" rtlCol="0">
            <a:spAutoFit/>
          </a:bodyPr>
          <a:lstStyle/>
          <a:p>
            <a:r>
              <a:rPr lang="en-US" sz="1200" dirty="0"/>
              <a:t>Bioluminescence (white) is ligand-receptor binding for CXCL12 secreted by donor cells (large red cells) on CXCR7 receptor-expressing cells (red nuclei).  Signal is highest where receptor cells directly contact the donor cells.</a:t>
            </a:r>
          </a:p>
        </p:txBody>
      </p:sp>
    </p:spTree>
    <p:extLst>
      <p:ext uri="{BB962C8B-B14F-4D97-AF65-F5344CB8AC3E}">
        <p14:creationId xmlns:p14="http://schemas.microsoft.com/office/powerpoint/2010/main" val="16625466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864AE0-18EB-7DE3-5153-42596F7C20C4}"/>
              </a:ext>
            </a:extLst>
          </p:cNvPr>
          <p:cNvSpPr>
            <a:spLocks noGrp="1"/>
          </p:cNvSpPr>
          <p:nvPr>
            <p:ph type="title"/>
          </p:nvPr>
        </p:nvSpPr>
        <p:spPr>
          <a:xfrm>
            <a:off x="938863" y="19746"/>
            <a:ext cx="10921959" cy="1325563"/>
          </a:xfrm>
        </p:spPr>
        <p:txBody>
          <a:bodyPr>
            <a:normAutofit/>
          </a:bodyPr>
          <a:lstStyle/>
          <a:p>
            <a:r>
              <a:rPr lang="en-US" sz="3200" dirty="0"/>
              <a:t>Measuring ligand delivery by local transfer vs fluid diffusion</a:t>
            </a:r>
          </a:p>
        </p:txBody>
      </p:sp>
      <p:pic>
        <p:nvPicPr>
          <p:cNvPr id="1025" name="Picture 49" descr="Graphical user interface, application&#10;&#10;Description automatically generated">
            <a:extLst>
              <a:ext uri="{FF2B5EF4-FFF2-40B4-BE49-F238E27FC236}">
                <a16:creationId xmlns:a16="http://schemas.microsoft.com/office/drawing/2014/main" id="{A1BE75F8-7F55-230B-2854-5D8FDDF6681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3520" t="2348" r="50999" b="31664"/>
          <a:stretch>
            <a:fillRect/>
          </a:stretch>
        </p:blipFill>
        <p:spPr bwMode="auto">
          <a:xfrm>
            <a:off x="5792826" y="1048060"/>
            <a:ext cx="5269511" cy="4309388"/>
          </a:xfrm>
          <a:prstGeom prst="rect">
            <a:avLst/>
          </a:prstGeom>
          <a:noFill/>
          <a:extLst>
            <a:ext uri="{909E8E84-426E-40DD-AFC4-6F175D3DCCD1}">
              <a14:hiddenFill xmlns:a14="http://schemas.microsoft.com/office/drawing/2010/main">
                <a:solidFill>
                  <a:srgbClr val="FFFFFF"/>
                </a:solidFill>
              </a14:hiddenFill>
            </a:ext>
          </a:extLst>
        </p:spPr>
      </p:pic>
      <p:grpSp>
        <p:nvGrpSpPr>
          <p:cNvPr id="47" name="Group 46">
            <a:extLst>
              <a:ext uri="{FF2B5EF4-FFF2-40B4-BE49-F238E27FC236}">
                <a16:creationId xmlns:a16="http://schemas.microsoft.com/office/drawing/2014/main" id="{C1DD5D85-0360-8FAE-10B6-055139F9726D}"/>
              </a:ext>
            </a:extLst>
          </p:cNvPr>
          <p:cNvGrpSpPr/>
          <p:nvPr/>
        </p:nvGrpSpPr>
        <p:grpSpPr>
          <a:xfrm>
            <a:off x="428511" y="1481461"/>
            <a:ext cx="2400214" cy="1482958"/>
            <a:chOff x="428511" y="1481461"/>
            <a:chExt cx="2400214" cy="1482958"/>
          </a:xfrm>
        </p:grpSpPr>
        <p:sp>
          <p:nvSpPr>
            <p:cNvPr id="41" name="Rectangle: Rounded Corners 40">
              <a:extLst>
                <a:ext uri="{FF2B5EF4-FFF2-40B4-BE49-F238E27FC236}">
                  <a16:creationId xmlns:a16="http://schemas.microsoft.com/office/drawing/2014/main" id="{E92C83F3-5026-505D-832F-6B5A74DE4B99}"/>
                </a:ext>
              </a:extLst>
            </p:cNvPr>
            <p:cNvSpPr/>
            <p:nvPr/>
          </p:nvSpPr>
          <p:spPr>
            <a:xfrm>
              <a:off x="798163" y="2053525"/>
              <a:ext cx="476573" cy="619933"/>
            </a:xfrm>
            <a:prstGeom prst="round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Rounded Corners 41">
              <a:extLst>
                <a:ext uri="{FF2B5EF4-FFF2-40B4-BE49-F238E27FC236}">
                  <a16:creationId xmlns:a16="http://schemas.microsoft.com/office/drawing/2014/main" id="{82721321-3D69-17D7-3696-A297F4FED7C3}"/>
                </a:ext>
              </a:extLst>
            </p:cNvPr>
            <p:cNvSpPr/>
            <p:nvPr/>
          </p:nvSpPr>
          <p:spPr>
            <a:xfrm>
              <a:off x="1274736" y="2053525"/>
              <a:ext cx="476573" cy="619933"/>
            </a:xfrm>
            <a:prstGeom prst="roundRect">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Rounded Corners 42">
              <a:extLst>
                <a:ext uri="{FF2B5EF4-FFF2-40B4-BE49-F238E27FC236}">
                  <a16:creationId xmlns:a16="http://schemas.microsoft.com/office/drawing/2014/main" id="{659BCC0E-7AFE-3C88-F6CE-90931C6199C8}"/>
                </a:ext>
              </a:extLst>
            </p:cNvPr>
            <p:cNvSpPr/>
            <p:nvPr/>
          </p:nvSpPr>
          <p:spPr>
            <a:xfrm>
              <a:off x="1751309" y="2053524"/>
              <a:ext cx="476573" cy="619933"/>
            </a:xfrm>
            <a:prstGeom prst="roundRect">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Rounded Corners 43">
              <a:extLst>
                <a:ext uri="{FF2B5EF4-FFF2-40B4-BE49-F238E27FC236}">
                  <a16:creationId xmlns:a16="http://schemas.microsoft.com/office/drawing/2014/main" id="{FE6098F9-B81D-8A13-0F2B-64C4DBE3DC76}"/>
                </a:ext>
              </a:extLst>
            </p:cNvPr>
            <p:cNvSpPr/>
            <p:nvPr/>
          </p:nvSpPr>
          <p:spPr>
            <a:xfrm>
              <a:off x="2227882" y="2053524"/>
              <a:ext cx="476573" cy="619933"/>
            </a:xfrm>
            <a:prstGeom prst="roundRect">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D28C4866-71CF-B4CA-D63F-AF704876FCBB}"/>
                </a:ext>
              </a:extLst>
            </p:cNvPr>
            <p:cNvSpPr txBox="1"/>
            <p:nvPr/>
          </p:nvSpPr>
          <p:spPr>
            <a:xfrm>
              <a:off x="428511" y="1481461"/>
              <a:ext cx="1322798" cy="646331"/>
            </a:xfrm>
            <a:prstGeom prst="rect">
              <a:avLst/>
            </a:prstGeom>
            <a:noFill/>
          </p:spPr>
          <p:txBody>
            <a:bodyPr wrap="none" rtlCol="0">
              <a:spAutoFit/>
            </a:bodyPr>
            <a:lstStyle/>
            <a:p>
              <a:r>
                <a:rPr lang="en-US" dirty="0"/>
                <a:t>Chemokine </a:t>
              </a:r>
            </a:p>
            <a:p>
              <a:r>
                <a:rPr lang="en-US" dirty="0"/>
                <a:t>Donor Cell</a:t>
              </a:r>
            </a:p>
          </p:txBody>
        </p:sp>
        <p:sp>
          <p:nvSpPr>
            <p:cNvPr id="46" name="TextBox 45">
              <a:extLst>
                <a:ext uri="{FF2B5EF4-FFF2-40B4-BE49-F238E27FC236}">
                  <a16:creationId xmlns:a16="http://schemas.microsoft.com/office/drawing/2014/main" id="{DF9B8C65-DB25-D968-AD03-33BB64BD7DD6}"/>
                </a:ext>
              </a:extLst>
            </p:cNvPr>
            <p:cNvSpPr txBox="1"/>
            <p:nvPr/>
          </p:nvSpPr>
          <p:spPr>
            <a:xfrm>
              <a:off x="1243739" y="2595087"/>
              <a:ext cx="1584986" cy="369332"/>
            </a:xfrm>
            <a:prstGeom prst="rect">
              <a:avLst/>
            </a:prstGeom>
            <a:noFill/>
          </p:spPr>
          <p:txBody>
            <a:bodyPr wrap="none" rtlCol="0">
              <a:spAutoFit/>
            </a:bodyPr>
            <a:lstStyle/>
            <a:p>
              <a:r>
                <a:rPr lang="en-US" dirty="0"/>
                <a:t>Receptor Cells </a:t>
              </a:r>
            </a:p>
          </p:txBody>
        </p:sp>
      </p:grpSp>
      <p:grpSp>
        <p:nvGrpSpPr>
          <p:cNvPr id="48" name="Group 47">
            <a:extLst>
              <a:ext uri="{FF2B5EF4-FFF2-40B4-BE49-F238E27FC236}">
                <a16:creationId xmlns:a16="http://schemas.microsoft.com/office/drawing/2014/main" id="{0CDEA4FF-A9A5-443E-3EA2-5E1E1E856490}"/>
              </a:ext>
            </a:extLst>
          </p:cNvPr>
          <p:cNvGrpSpPr/>
          <p:nvPr/>
        </p:nvGrpSpPr>
        <p:grpSpPr>
          <a:xfrm>
            <a:off x="387741" y="2926725"/>
            <a:ext cx="2400214" cy="1482958"/>
            <a:chOff x="428511" y="1481461"/>
            <a:chExt cx="2400214" cy="1482958"/>
          </a:xfrm>
        </p:grpSpPr>
        <p:sp>
          <p:nvSpPr>
            <p:cNvPr id="49" name="Rectangle: Rounded Corners 48">
              <a:extLst>
                <a:ext uri="{FF2B5EF4-FFF2-40B4-BE49-F238E27FC236}">
                  <a16:creationId xmlns:a16="http://schemas.microsoft.com/office/drawing/2014/main" id="{915BFE51-7CFA-E82B-D69B-66C4479CD08D}"/>
                </a:ext>
              </a:extLst>
            </p:cNvPr>
            <p:cNvSpPr/>
            <p:nvPr/>
          </p:nvSpPr>
          <p:spPr>
            <a:xfrm>
              <a:off x="798163" y="2053525"/>
              <a:ext cx="476573" cy="619933"/>
            </a:xfrm>
            <a:prstGeom prst="round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Rounded Corners 49">
              <a:extLst>
                <a:ext uri="{FF2B5EF4-FFF2-40B4-BE49-F238E27FC236}">
                  <a16:creationId xmlns:a16="http://schemas.microsoft.com/office/drawing/2014/main" id="{9AEC47E1-D1C4-E77B-D754-FC120769E0B8}"/>
                </a:ext>
              </a:extLst>
            </p:cNvPr>
            <p:cNvSpPr/>
            <p:nvPr/>
          </p:nvSpPr>
          <p:spPr>
            <a:xfrm>
              <a:off x="1274736" y="2053525"/>
              <a:ext cx="476573" cy="619933"/>
            </a:xfrm>
            <a:prstGeom prst="roundRect">
              <a:avLst/>
            </a:prstGeom>
            <a:solidFill>
              <a:schemeClr val="accent5">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Rounded Corners 50">
              <a:extLst>
                <a:ext uri="{FF2B5EF4-FFF2-40B4-BE49-F238E27FC236}">
                  <a16:creationId xmlns:a16="http://schemas.microsoft.com/office/drawing/2014/main" id="{E64B48B9-2718-8BAE-8E04-5FB82D50FE43}"/>
                </a:ext>
              </a:extLst>
            </p:cNvPr>
            <p:cNvSpPr/>
            <p:nvPr/>
          </p:nvSpPr>
          <p:spPr>
            <a:xfrm>
              <a:off x="1751309" y="2053524"/>
              <a:ext cx="476573" cy="619933"/>
            </a:xfrm>
            <a:prstGeom prst="roundRect">
              <a:avLst/>
            </a:prstGeom>
            <a:solidFill>
              <a:schemeClr val="accent5">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Rounded Corners 51">
              <a:extLst>
                <a:ext uri="{FF2B5EF4-FFF2-40B4-BE49-F238E27FC236}">
                  <a16:creationId xmlns:a16="http://schemas.microsoft.com/office/drawing/2014/main" id="{F01252DE-706E-CB6B-BE67-EE9D8671BE07}"/>
                </a:ext>
              </a:extLst>
            </p:cNvPr>
            <p:cNvSpPr/>
            <p:nvPr/>
          </p:nvSpPr>
          <p:spPr>
            <a:xfrm>
              <a:off x="2227882" y="2053524"/>
              <a:ext cx="476573" cy="619933"/>
            </a:xfrm>
            <a:prstGeom prst="roundRect">
              <a:avLst/>
            </a:prstGeom>
            <a:solidFill>
              <a:schemeClr val="accent5">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6258C4B4-5E42-4957-F78C-91E64FD19D78}"/>
                </a:ext>
              </a:extLst>
            </p:cNvPr>
            <p:cNvSpPr txBox="1"/>
            <p:nvPr/>
          </p:nvSpPr>
          <p:spPr>
            <a:xfrm>
              <a:off x="428511" y="1481461"/>
              <a:ext cx="1322798" cy="646331"/>
            </a:xfrm>
            <a:prstGeom prst="rect">
              <a:avLst/>
            </a:prstGeom>
            <a:noFill/>
          </p:spPr>
          <p:txBody>
            <a:bodyPr wrap="none" rtlCol="0">
              <a:spAutoFit/>
            </a:bodyPr>
            <a:lstStyle/>
            <a:p>
              <a:r>
                <a:rPr lang="en-US" dirty="0"/>
                <a:t>Chemokine </a:t>
              </a:r>
            </a:p>
            <a:p>
              <a:r>
                <a:rPr lang="en-US" dirty="0"/>
                <a:t>Donor Cell</a:t>
              </a:r>
            </a:p>
          </p:txBody>
        </p:sp>
        <p:sp>
          <p:nvSpPr>
            <p:cNvPr id="54" name="TextBox 53">
              <a:extLst>
                <a:ext uri="{FF2B5EF4-FFF2-40B4-BE49-F238E27FC236}">
                  <a16:creationId xmlns:a16="http://schemas.microsoft.com/office/drawing/2014/main" id="{B5C60847-30A4-00FB-3838-647759901931}"/>
                </a:ext>
              </a:extLst>
            </p:cNvPr>
            <p:cNvSpPr txBox="1"/>
            <p:nvPr/>
          </p:nvSpPr>
          <p:spPr>
            <a:xfrm>
              <a:off x="1243739" y="2595087"/>
              <a:ext cx="1584986" cy="369332"/>
            </a:xfrm>
            <a:prstGeom prst="rect">
              <a:avLst/>
            </a:prstGeom>
            <a:noFill/>
          </p:spPr>
          <p:txBody>
            <a:bodyPr wrap="none" rtlCol="0">
              <a:spAutoFit/>
            </a:bodyPr>
            <a:lstStyle/>
            <a:p>
              <a:r>
                <a:rPr lang="en-US" dirty="0"/>
                <a:t>Receptor Cells </a:t>
              </a:r>
            </a:p>
          </p:txBody>
        </p:sp>
      </p:grpSp>
      <p:grpSp>
        <p:nvGrpSpPr>
          <p:cNvPr id="55" name="Group 54">
            <a:extLst>
              <a:ext uri="{FF2B5EF4-FFF2-40B4-BE49-F238E27FC236}">
                <a16:creationId xmlns:a16="http://schemas.microsoft.com/office/drawing/2014/main" id="{E407C778-48F1-32D3-F3B6-98653A8AAB54}"/>
              </a:ext>
            </a:extLst>
          </p:cNvPr>
          <p:cNvGrpSpPr/>
          <p:nvPr/>
        </p:nvGrpSpPr>
        <p:grpSpPr>
          <a:xfrm>
            <a:off x="374180" y="4409683"/>
            <a:ext cx="2400214" cy="1482958"/>
            <a:chOff x="428511" y="1481461"/>
            <a:chExt cx="2400214" cy="1482958"/>
          </a:xfrm>
        </p:grpSpPr>
        <p:sp>
          <p:nvSpPr>
            <p:cNvPr id="56" name="Rectangle: Rounded Corners 55">
              <a:extLst>
                <a:ext uri="{FF2B5EF4-FFF2-40B4-BE49-F238E27FC236}">
                  <a16:creationId xmlns:a16="http://schemas.microsoft.com/office/drawing/2014/main" id="{C88A6EBF-3A7C-16A6-5AEB-CD2A818E8326}"/>
                </a:ext>
              </a:extLst>
            </p:cNvPr>
            <p:cNvSpPr/>
            <p:nvPr/>
          </p:nvSpPr>
          <p:spPr>
            <a:xfrm>
              <a:off x="798163" y="2053525"/>
              <a:ext cx="476573" cy="619933"/>
            </a:xfrm>
            <a:prstGeom prst="round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Rounded Corners 56">
              <a:extLst>
                <a:ext uri="{FF2B5EF4-FFF2-40B4-BE49-F238E27FC236}">
                  <a16:creationId xmlns:a16="http://schemas.microsoft.com/office/drawing/2014/main" id="{A15D1337-E4FC-F3BF-06D7-EF5A4AC6383A}"/>
                </a:ext>
              </a:extLst>
            </p:cNvPr>
            <p:cNvSpPr/>
            <p:nvPr/>
          </p:nvSpPr>
          <p:spPr>
            <a:xfrm>
              <a:off x="1274736" y="2053525"/>
              <a:ext cx="476573" cy="619933"/>
            </a:xfrm>
            <a:prstGeom prst="roundRec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Rounded Corners 57">
              <a:extLst>
                <a:ext uri="{FF2B5EF4-FFF2-40B4-BE49-F238E27FC236}">
                  <a16:creationId xmlns:a16="http://schemas.microsoft.com/office/drawing/2014/main" id="{A862D40F-3474-88B9-6D40-7247C5D2BFA0}"/>
                </a:ext>
              </a:extLst>
            </p:cNvPr>
            <p:cNvSpPr/>
            <p:nvPr/>
          </p:nvSpPr>
          <p:spPr>
            <a:xfrm>
              <a:off x="1751309" y="2053524"/>
              <a:ext cx="476573" cy="619933"/>
            </a:xfrm>
            <a:prstGeom prst="roundRect">
              <a:avLst/>
            </a:prstGeom>
            <a:solidFill>
              <a:schemeClr val="accent5">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Rounded Corners 58">
              <a:extLst>
                <a:ext uri="{FF2B5EF4-FFF2-40B4-BE49-F238E27FC236}">
                  <a16:creationId xmlns:a16="http://schemas.microsoft.com/office/drawing/2014/main" id="{23D3D68B-E13E-C62D-8CEB-D9723ED56B11}"/>
                </a:ext>
              </a:extLst>
            </p:cNvPr>
            <p:cNvSpPr/>
            <p:nvPr/>
          </p:nvSpPr>
          <p:spPr>
            <a:xfrm>
              <a:off x="2227882" y="2053524"/>
              <a:ext cx="476573" cy="619933"/>
            </a:xfrm>
            <a:prstGeom prst="roundRect">
              <a:avLst/>
            </a:prstGeom>
            <a:solidFill>
              <a:schemeClr val="tx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TextBox 59">
              <a:extLst>
                <a:ext uri="{FF2B5EF4-FFF2-40B4-BE49-F238E27FC236}">
                  <a16:creationId xmlns:a16="http://schemas.microsoft.com/office/drawing/2014/main" id="{CB743FC5-9465-8A1E-4464-CA09C88E1F2C}"/>
                </a:ext>
              </a:extLst>
            </p:cNvPr>
            <p:cNvSpPr txBox="1"/>
            <p:nvPr/>
          </p:nvSpPr>
          <p:spPr>
            <a:xfrm>
              <a:off x="428511" y="1481461"/>
              <a:ext cx="1322798" cy="646331"/>
            </a:xfrm>
            <a:prstGeom prst="rect">
              <a:avLst/>
            </a:prstGeom>
            <a:noFill/>
          </p:spPr>
          <p:txBody>
            <a:bodyPr wrap="none" rtlCol="0">
              <a:spAutoFit/>
            </a:bodyPr>
            <a:lstStyle/>
            <a:p>
              <a:r>
                <a:rPr lang="en-US" dirty="0"/>
                <a:t>Chemokine </a:t>
              </a:r>
            </a:p>
            <a:p>
              <a:r>
                <a:rPr lang="en-US" dirty="0"/>
                <a:t>Donor Cell</a:t>
              </a:r>
            </a:p>
          </p:txBody>
        </p:sp>
        <p:sp>
          <p:nvSpPr>
            <p:cNvPr id="61" name="TextBox 60">
              <a:extLst>
                <a:ext uri="{FF2B5EF4-FFF2-40B4-BE49-F238E27FC236}">
                  <a16:creationId xmlns:a16="http://schemas.microsoft.com/office/drawing/2014/main" id="{E2588BAE-4E73-1B99-D0B5-828FCB4BE14A}"/>
                </a:ext>
              </a:extLst>
            </p:cNvPr>
            <p:cNvSpPr txBox="1"/>
            <p:nvPr/>
          </p:nvSpPr>
          <p:spPr>
            <a:xfrm>
              <a:off x="1243739" y="2595087"/>
              <a:ext cx="1584986" cy="369332"/>
            </a:xfrm>
            <a:prstGeom prst="rect">
              <a:avLst/>
            </a:prstGeom>
            <a:noFill/>
          </p:spPr>
          <p:txBody>
            <a:bodyPr wrap="none" rtlCol="0">
              <a:spAutoFit/>
            </a:bodyPr>
            <a:lstStyle/>
            <a:p>
              <a:r>
                <a:rPr lang="en-US" dirty="0"/>
                <a:t>Receptor Cells </a:t>
              </a:r>
            </a:p>
          </p:txBody>
        </p:sp>
      </p:grpSp>
      <p:sp>
        <p:nvSpPr>
          <p:cNvPr id="62" name="Rectangle 61">
            <a:extLst>
              <a:ext uri="{FF2B5EF4-FFF2-40B4-BE49-F238E27FC236}">
                <a16:creationId xmlns:a16="http://schemas.microsoft.com/office/drawing/2014/main" id="{EB417D23-1DED-BD8D-8630-5E6014FE898E}"/>
              </a:ext>
            </a:extLst>
          </p:cNvPr>
          <p:cNvSpPr/>
          <p:nvPr/>
        </p:nvSpPr>
        <p:spPr>
          <a:xfrm>
            <a:off x="374180" y="5851301"/>
            <a:ext cx="352216" cy="845413"/>
          </a:xfrm>
          <a:prstGeom prst="rect">
            <a:avLst/>
          </a:prstGeom>
          <a:gradFill flip="none" rotWithShape="1">
            <a:gsLst>
              <a:gs pos="0">
                <a:srgbClr val="FFFF00"/>
              </a:gs>
              <a:gs pos="100000">
                <a:schemeClr val="bg1">
                  <a:lumMod val="50000"/>
                  <a:lumOff val="50000"/>
                </a:schemeClr>
              </a:gs>
            </a:gsLst>
            <a:lin ang="5400000" scaled="1"/>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extBox 62">
            <a:extLst>
              <a:ext uri="{FF2B5EF4-FFF2-40B4-BE49-F238E27FC236}">
                <a16:creationId xmlns:a16="http://schemas.microsoft.com/office/drawing/2014/main" id="{A6F0B798-545C-287B-723E-638F9840A942}"/>
              </a:ext>
            </a:extLst>
          </p:cNvPr>
          <p:cNvSpPr txBox="1"/>
          <p:nvPr/>
        </p:nvSpPr>
        <p:spPr>
          <a:xfrm>
            <a:off x="667003" y="5800308"/>
            <a:ext cx="1378904" cy="369332"/>
          </a:xfrm>
          <a:prstGeom prst="rect">
            <a:avLst/>
          </a:prstGeom>
          <a:noFill/>
        </p:spPr>
        <p:txBody>
          <a:bodyPr wrap="none" rtlCol="0">
            <a:spAutoFit/>
          </a:bodyPr>
          <a:lstStyle/>
          <a:p>
            <a:r>
              <a:rPr lang="en-US" dirty="0"/>
              <a:t>Bright signal</a:t>
            </a:r>
          </a:p>
        </p:txBody>
      </p:sp>
      <p:sp>
        <p:nvSpPr>
          <p:cNvPr id="1024" name="TextBox 1023">
            <a:extLst>
              <a:ext uri="{FF2B5EF4-FFF2-40B4-BE49-F238E27FC236}">
                <a16:creationId xmlns:a16="http://schemas.microsoft.com/office/drawing/2014/main" id="{D656898B-78B6-CA63-CA9D-9F7BC73FC08D}"/>
              </a:ext>
            </a:extLst>
          </p:cNvPr>
          <p:cNvSpPr txBox="1"/>
          <p:nvPr/>
        </p:nvSpPr>
        <p:spPr>
          <a:xfrm>
            <a:off x="667003" y="6412704"/>
            <a:ext cx="1071127" cy="369332"/>
          </a:xfrm>
          <a:prstGeom prst="rect">
            <a:avLst/>
          </a:prstGeom>
          <a:noFill/>
        </p:spPr>
        <p:txBody>
          <a:bodyPr wrap="none" rtlCol="0">
            <a:spAutoFit/>
          </a:bodyPr>
          <a:lstStyle/>
          <a:p>
            <a:r>
              <a:rPr lang="en-US" dirty="0"/>
              <a:t>No signal</a:t>
            </a:r>
          </a:p>
        </p:txBody>
      </p:sp>
      <p:sp>
        <p:nvSpPr>
          <p:cNvPr id="1027" name="TextBox 1026">
            <a:extLst>
              <a:ext uri="{FF2B5EF4-FFF2-40B4-BE49-F238E27FC236}">
                <a16:creationId xmlns:a16="http://schemas.microsoft.com/office/drawing/2014/main" id="{7F8BD4AD-EB6D-18BE-33F6-85701D3FAB37}"/>
              </a:ext>
            </a:extLst>
          </p:cNvPr>
          <p:cNvSpPr txBox="1"/>
          <p:nvPr/>
        </p:nvSpPr>
        <p:spPr>
          <a:xfrm>
            <a:off x="2677237" y="3510412"/>
            <a:ext cx="2056973" cy="646331"/>
          </a:xfrm>
          <a:prstGeom prst="rect">
            <a:avLst/>
          </a:prstGeom>
          <a:noFill/>
        </p:spPr>
        <p:txBody>
          <a:bodyPr wrap="none" rtlCol="0">
            <a:spAutoFit/>
          </a:bodyPr>
          <a:lstStyle/>
          <a:p>
            <a:r>
              <a:rPr lang="en-US" dirty="0"/>
              <a:t>Predicted result for </a:t>
            </a:r>
          </a:p>
          <a:p>
            <a:r>
              <a:rPr lang="en-US" dirty="0"/>
              <a:t>Diffusion transfer</a:t>
            </a:r>
          </a:p>
        </p:txBody>
      </p:sp>
      <p:sp>
        <p:nvSpPr>
          <p:cNvPr id="1028" name="TextBox 1027">
            <a:extLst>
              <a:ext uri="{FF2B5EF4-FFF2-40B4-BE49-F238E27FC236}">
                <a16:creationId xmlns:a16="http://schemas.microsoft.com/office/drawing/2014/main" id="{9F34C34F-C10E-E35B-EAAE-6C9F7AD7FC34}"/>
              </a:ext>
            </a:extLst>
          </p:cNvPr>
          <p:cNvSpPr txBox="1"/>
          <p:nvPr/>
        </p:nvSpPr>
        <p:spPr>
          <a:xfrm>
            <a:off x="2624082" y="4981746"/>
            <a:ext cx="2056973" cy="646331"/>
          </a:xfrm>
          <a:prstGeom prst="rect">
            <a:avLst/>
          </a:prstGeom>
          <a:noFill/>
        </p:spPr>
        <p:txBody>
          <a:bodyPr wrap="none" rtlCol="0">
            <a:spAutoFit/>
          </a:bodyPr>
          <a:lstStyle/>
          <a:p>
            <a:r>
              <a:rPr lang="en-US" dirty="0"/>
              <a:t>Predicted result for </a:t>
            </a:r>
          </a:p>
          <a:p>
            <a:r>
              <a:rPr lang="en-US" dirty="0"/>
              <a:t>Contact transfer</a:t>
            </a:r>
          </a:p>
        </p:txBody>
      </p:sp>
      <p:sp>
        <p:nvSpPr>
          <p:cNvPr id="1029" name="TextBox 1028">
            <a:extLst>
              <a:ext uri="{FF2B5EF4-FFF2-40B4-BE49-F238E27FC236}">
                <a16:creationId xmlns:a16="http://schemas.microsoft.com/office/drawing/2014/main" id="{157BA635-82FA-B9BD-15F1-CA464B669A7D}"/>
              </a:ext>
            </a:extLst>
          </p:cNvPr>
          <p:cNvSpPr txBox="1"/>
          <p:nvPr/>
        </p:nvSpPr>
        <p:spPr>
          <a:xfrm>
            <a:off x="2706785" y="2178824"/>
            <a:ext cx="1451038" cy="369332"/>
          </a:xfrm>
          <a:prstGeom prst="rect">
            <a:avLst/>
          </a:prstGeom>
          <a:noFill/>
        </p:spPr>
        <p:txBody>
          <a:bodyPr wrap="none" rtlCol="0">
            <a:spAutoFit/>
          </a:bodyPr>
          <a:lstStyle/>
          <a:p>
            <a:r>
              <a:rPr lang="en-US" dirty="0"/>
              <a:t>Cell positions</a:t>
            </a:r>
          </a:p>
        </p:txBody>
      </p:sp>
      <p:sp>
        <p:nvSpPr>
          <p:cNvPr id="1031" name="TextBox 1030">
            <a:extLst>
              <a:ext uri="{FF2B5EF4-FFF2-40B4-BE49-F238E27FC236}">
                <a16:creationId xmlns:a16="http://schemas.microsoft.com/office/drawing/2014/main" id="{D09416E9-138E-EFF6-7F42-8CE3FAFD7B61}"/>
              </a:ext>
            </a:extLst>
          </p:cNvPr>
          <p:cNvSpPr txBox="1"/>
          <p:nvPr/>
        </p:nvSpPr>
        <p:spPr>
          <a:xfrm>
            <a:off x="5573816" y="5357448"/>
            <a:ext cx="6163915" cy="1384995"/>
          </a:xfrm>
          <a:prstGeom prst="rect">
            <a:avLst/>
          </a:prstGeom>
          <a:noFill/>
        </p:spPr>
        <p:txBody>
          <a:bodyPr wrap="square" rtlCol="0">
            <a:spAutoFit/>
          </a:bodyPr>
          <a:lstStyle/>
          <a:p>
            <a:r>
              <a:rPr lang="en-US" sz="1200" dirty="0">
                <a:effectLst/>
              </a:rPr>
              <a:t>Combined </a:t>
            </a:r>
            <a:r>
              <a:rPr lang="en-US" sz="1200" dirty="0" err="1">
                <a:effectLst/>
              </a:rPr>
              <a:t>NanoLuc</a:t>
            </a:r>
            <a:r>
              <a:rPr lang="en-US" sz="1200" dirty="0">
                <a:effectLst/>
              </a:rPr>
              <a:t> complementation and fluorescence for CXCL12-CXCR4 binding.  A) </a:t>
            </a:r>
            <a:r>
              <a:rPr lang="en-US" sz="1200" dirty="0" err="1">
                <a:effectLst/>
              </a:rPr>
              <a:t>Pseudocolor</a:t>
            </a:r>
            <a:r>
              <a:rPr lang="en-US" sz="1200" dirty="0">
                <a:effectLst/>
              </a:rPr>
              <a:t> bioluminescence microscopy of CXCL12-SmBit binding to Large-Bit-CXCR4. Scale bar, 20 µm. 1 minute acquisition, 20X objective. B) Cells (marked by </a:t>
            </a:r>
            <a:r>
              <a:rPr lang="en-US" sz="1200" dirty="0" err="1">
                <a:effectLst/>
              </a:rPr>
              <a:t>mCherry</a:t>
            </a:r>
            <a:r>
              <a:rPr lang="en-US" sz="1200" dirty="0">
                <a:effectLst/>
              </a:rPr>
              <a:t> fluorescence) that secrete CXCL12-SmBit in co-culture with Large-Bit-CXCR4 cells. C) </a:t>
            </a:r>
            <a:r>
              <a:rPr lang="en-US" sz="1200" dirty="0" err="1">
                <a:effectLst/>
              </a:rPr>
              <a:t>Pseudocolor</a:t>
            </a:r>
            <a:r>
              <a:rPr lang="en-US" sz="1200" dirty="0">
                <a:effectLst/>
              </a:rPr>
              <a:t> image shows limited distribution of CXCL12-CXCR4 binding. Cyan and yellow = luminescence &gt; 1000 counts. Red and yellow = CXCL12-SmBit cells (</a:t>
            </a:r>
            <a:r>
              <a:rPr lang="en-US" sz="1200" dirty="0" err="1">
                <a:effectLst/>
              </a:rPr>
              <a:t>mCherry</a:t>
            </a:r>
            <a:r>
              <a:rPr lang="en-US" sz="1200" dirty="0">
                <a:effectLst/>
              </a:rPr>
              <a:t>). Yellow = overlap. D. Graph shows CXCL12-CXCR4 binding predominantly occurs in adjacent cells (&lt; 1 cell distance separation). </a:t>
            </a:r>
            <a:endParaRPr lang="en-US" sz="1200" dirty="0"/>
          </a:p>
        </p:txBody>
      </p:sp>
      <p:pic>
        <p:nvPicPr>
          <p:cNvPr id="3" name="Picture 2">
            <a:extLst>
              <a:ext uri="{FF2B5EF4-FFF2-40B4-BE49-F238E27FC236}">
                <a16:creationId xmlns:a16="http://schemas.microsoft.com/office/drawing/2014/main" id="{D22007E7-D876-557C-C34F-F46B4DC01007}"/>
              </a:ext>
            </a:extLst>
          </p:cNvPr>
          <p:cNvPicPr>
            <a:picLocks noChangeAspect="1"/>
          </p:cNvPicPr>
          <p:nvPr/>
        </p:nvPicPr>
        <p:blipFill>
          <a:blip r:embed="rId3"/>
          <a:stretch>
            <a:fillRect/>
          </a:stretch>
        </p:blipFill>
        <p:spPr>
          <a:xfrm>
            <a:off x="210059" y="211366"/>
            <a:ext cx="682811" cy="682811"/>
          </a:xfrm>
          <a:prstGeom prst="rect">
            <a:avLst/>
          </a:prstGeom>
          <a:solidFill>
            <a:schemeClr val="accent3"/>
          </a:solidFill>
        </p:spPr>
      </p:pic>
    </p:spTree>
    <p:extLst>
      <p:ext uri="{BB962C8B-B14F-4D97-AF65-F5344CB8AC3E}">
        <p14:creationId xmlns:p14="http://schemas.microsoft.com/office/powerpoint/2010/main" val="4630007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576AA9-FF72-2266-F5A5-F3D4E16F4D20}"/>
              </a:ext>
            </a:extLst>
          </p:cNvPr>
          <p:cNvSpPr>
            <a:spLocks noGrp="1"/>
          </p:cNvSpPr>
          <p:nvPr>
            <p:ph type="title"/>
          </p:nvPr>
        </p:nvSpPr>
        <p:spPr/>
        <p:txBody>
          <a:bodyPr/>
          <a:lstStyle/>
          <a:p>
            <a:pPr algn="ctr"/>
            <a:r>
              <a:rPr lang="en-US" dirty="0"/>
              <a:t>Outline</a:t>
            </a:r>
          </a:p>
        </p:txBody>
      </p:sp>
      <p:sp>
        <p:nvSpPr>
          <p:cNvPr id="3" name="Content Placeholder 2">
            <a:extLst>
              <a:ext uri="{FF2B5EF4-FFF2-40B4-BE49-F238E27FC236}">
                <a16:creationId xmlns:a16="http://schemas.microsoft.com/office/drawing/2014/main" id="{8437A38F-6264-B1FC-4690-FD63DDE1897E}"/>
              </a:ext>
            </a:extLst>
          </p:cNvPr>
          <p:cNvSpPr>
            <a:spLocks noGrp="1"/>
          </p:cNvSpPr>
          <p:nvPr>
            <p:ph idx="1"/>
          </p:nvPr>
        </p:nvSpPr>
        <p:spPr>
          <a:xfrm>
            <a:off x="2629905" y="2565264"/>
            <a:ext cx="7052661" cy="2842169"/>
          </a:xfrm>
        </p:spPr>
        <p:txBody>
          <a:bodyPr>
            <a:normAutofit lnSpcReduction="10000"/>
          </a:bodyPr>
          <a:lstStyle/>
          <a:p>
            <a:r>
              <a:rPr lang="en-US" dirty="0"/>
              <a:t>Research motivation and approach (6 slides)</a:t>
            </a:r>
          </a:p>
          <a:p>
            <a:endParaRPr lang="en-US" dirty="0"/>
          </a:p>
          <a:p>
            <a:r>
              <a:rPr lang="en-US" dirty="0"/>
              <a:t>Fluorescence and bioluminescence reporter application examples (13 slides)</a:t>
            </a:r>
          </a:p>
          <a:p>
            <a:pPr marL="0" indent="0">
              <a:buNone/>
            </a:pPr>
            <a:endParaRPr lang="en-US" dirty="0"/>
          </a:p>
          <a:p>
            <a:r>
              <a:rPr lang="en-US" dirty="0"/>
              <a:t>Modeling (11 slides) (optional)</a:t>
            </a:r>
          </a:p>
          <a:p>
            <a:endParaRPr lang="en-US" dirty="0"/>
          </a:p>
          <a:p>
            <a:endParaRPr lang="en-US" dirty="0"/>
          </a:p>
        </p:txBody>
      </p:sp>
      <p:pic>
        <p:nvPicPr>
          <p:cNvPr id="4" name="Picture 3">
            <a:extLst>
              <a:ext uri="{FF2B5EF4-FFF2-40B4-BE49-F238E27FC236}">
                <a16:creationId xmlns:a16="http://schemas.microsoft.com/office/drawing/2014/main" id="{38FC2021-1E46-254E-275B-2A0F504D98F0}"/>
              </a:ext>
            </a:extLst>
          </p:cNvPr>
          <p:cNvPicPr>
            <a:picLocks noChangeAspect="1"/>
          </p:cNvPicPr>
          <p:nvPr/>
        </p:nvPicPr>
        <p:blipFill>
          <a:blip r:embed="rId2"/>
          <a:stretch>
            <a:fillRect/>
          </a:stretch>
        </p:blipFill>
        <p:spPr>
          <a:xfrm>
            <a:off x="2242456" y="2430328"/>
            <a:ext cx="608582" cy="608582"/>
          </a:xfrm>
          <a:prstGeom prst="rect">
            <a:avLst/>
          </a:prstGeom>
        </p:spPr>
      </p:pic>
      <p:pic>
        <p:nvPicPr>
          <p:cNvPr id="5" name="Picture 4">
            <a:extLst>
              <a:ext uri="{FF2B5EF4-FFF2-40B4-BE49-F238E27FC236}">
                <a16:creationId xmlns:a16="http://schemas.microsoft.com/office/drawing/2014/main" id="{65F09DBB-6E6A-B4A6-DD99-061FAF75EEC0}"/>
              </a:ext>
            </a:extLst>
          </p:cNvPr>
          <p:cNvPicPr>
            <a:picLocks noChangeAspect="1"/>
          </p:cNvPicPr>
          <p:nvPr/>
        </p:nvPicPr>
        <p:blipFill>
          <a:blip r:embed="rId3"/>
          <a:stretch>
            <a:fillRect/>
          </a:stretch>
        </p:blipFill>
        <p:spPr>
          <a:xfrm>
            <a:off x="2242456" y="3551704"/>
            <a:ext cx="608582" cy="608582"/>
          </a:xfrm>
          <a:prstGeom prst="rect">
            <a:avLst/>
          </a:prstGeom>
          <a:solidFill>
            <a:schemeClr val="accent3"/>
          </a:solidFill>
        </p:spPr>
      </p:pic>
      <p:pic>
        <p:nvPicPr>
          <p:cNvPr id="6" name="Picture 5">
            <a:extLst>
              <a:ext uri="{FF2B5EF4-FFF2-40B4-BE49-F238E27FC236}">
                <a16:creationId xmlns:a16="http://schemas.microsoft.com/office/drawing/2014/main" id="{B9814777-64AB-7863-98F2-77BD46A71845}"/>
              </a:ext>
            </a:extLst>
          </p:cNvPr>
          <p:cNvPicPr>
            <a:picLocks noChangeAspect="1"/>
          </p:cNvPicPr>
          <p:nvPr/>
        </p:nvPicPr>
        <p:blipFill>
          <a:blip r:embed="rId4"/>
          <a:stretch>
            <a:fillRect/>
          </a:stretch>
        </p:blipFill>
        <p:spPr>
          <a:xfrm>
            <a:off x="2242456" y="4662178"/>
            <a:ext cx="614017" cy="614017"/>
          </a:xfrm>
          <a:prstGeom prst="rect">
            <a:avLst/>
          </a:prstGeom>
          <a:solidFill>
            <a:schemeClr val="accent5"/>
          </a:solidFill>
        </p:spPr>
      </p:pic>
      <p:sp>
        <p:nvSpPr>
          <p:cNvPr id="7" name="TextBox 6">
            <a:extLst>
              <a:ext uri="{FF2B5EF4-FFF2-40B4-BE49-F238E27FC236}">
                <a16:creationId xmlns:a16="http://schemas.microsoft.com/office/drawing/2014/main" id="{EA525F17-1300-9580-F3EF-09B35CDC36CC}"/>
              </a:ext>
            </a:extLst>
          </p:cNvPr>
          <p:cNvSpPr txBox="1"/>
          <p:nvPr/>
        </p:nvSpPr>
        <p:spPr>
          <a:xfrm>
            <a:off x="2629905" y="5796872"/>
            <a:ext cx="6801429" cy="646331"/>
          </a:xfrm>
          <a:prstGeom prst="rect">
            <a:avLst/>
          </a:prstGeom>
          <a:noFill/>
        </p:spPr>
        <p:txBody>
          <a:bodyPr wrap="square" rtlCol="0">
            <a:spAutoFit/>
          </a:bodyPr>
          <a:lstStyle/>
          <a:p>
            <a:r>
              <a:rPr lang="en-US" dirty="0"/>
              <a:t>There should be plenty of time to stop and discuss – it’s not important to get to all the slides.  Modeling is at the end because it is optional.</a:t>
            </a:r>
          </a:p>
        </p:txBody>
      </p:sp>
    </p:spTree>
    <p:extLst>
      <p:ext uri="{BB962C8B-B14F-4D97-AF65-F5344CB8AC3E}">
        <p14:creationId xmlns:p14="http://schemas.microsoft.com/office/powerpoint/2010/main" val="739082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542CE24-C8B7-FF1C-C412-8D8E15768197}"/>
              </a:ext>
            </a:extLst>
          </p:cNvPr>
          <p:cNvPicPr>
            <a:picLocks noChangeAspect="1"/>
          </p:cNvPicPr>
          <p:nvPr/>
        </p:nvPicPr>
        <p:blipFill>
          <a:blip r:embed="rId2"/>
          <a:stretch>
            <a:fillRect/>
          </a:stretch>
        </p:blipFill>
        <p:spPr>
          <a:xfrm>
            <a:off x="6716588" y="1797979"/>
            <a:ext cx="5422522" cy="4534452"/>
          </a:xfrm>
          <a:prstGeom prst="rect">
            <a:avLst/>
          </a:prstGeom>
        </p:spPr>
      </p:pic>
      <p:pic>
        <p:nvPicPr>
          <p:cNvPr id="3" name="Picture 2">
            <a:extLst>
              <a:ext uri="{FF2B5EF4-FFF2-40B4-BE49-F238E27FC236}">
                <a16:creationId xmlns:a16="http://schemas.microsoft.com/office/drawing/2014/main" id="{C03F3FED-C85F-80D9-A03E-23D417582AFE}"/>
              </a:ext>
            </a:extLst>
          </p:cNvPr>
          <p:cNvPicPr>
            <a:picLocks noChangeAspect="1"/>
          </p:cNvPicPr>
          <p:nvPr/>
        </p:nvPicPr>
        <p:blipFill>
          <a:blip r:embed="rId3"/>
          <a:stretch>
            <a:fillRect/>
          </a:stretch>
        </p:blipFill>
        <p:spPr>
          <a:xfrm>
            <a:off x="273980" y="1190839"/>
            <a:ext cx="2823237" cy="2672713"/>
          </a:xfrm>
          <a:prstGeom prst="rect">
            <a:avLst/>
          </a:prstGeom>
        </p:spPr>
      </p:pic>
      <p:pic>
        <p:nvPicPr>
          <p:cNvPr id="4" name="Picture 3">
            <a:extLst>
              <a:ext uri="{FF2B5EF4-FFF2-40B4-BE49-F238E27FC236}">
                <a16:creationId xmlns:a16="http://schemas.microsoft.com/office/drawing/2014/main" id="{9325540B-92D5-F994-216A-4BC81D1DBD17}"/>
              </a:ext>
            </a:extLst>
          </p:cNvPr>
          <p:cNvPicPr>
            <a:picLocks noChangeAspect="1"/>
          </p:cNvPicPr>
          <p:nvPr/>
        </p:nvPicPr>
        <p:blipFill>
          <a:blip r:embed="rId4"/>
          <a:stretch>
            <a:fillRect/>
          </a:stretch>
        </p:blipFill>
        <p:spPr>
          <a:xfrm>
            <a:off x="238726" y="4228689"/>
            <a:ext cx="3065669" cy="2299252"/>
          </a:xfrm>
          <a:prstGeom prst="rect">
            <a:avLst/>
          </a:prstGeom>
        </p:spPr>
      </p:pic>
      <p:pic>
        <p:nvPicPr>
          <p:cNvPr id="5" name="Picture 4">
            <a:extLst>
              <a:ext uri="{FF2B5EF4-FFF2-40B4-BE49-F238E27FC236}">
                <a16:creationId xmlns:a16="http://schemas.microsoft.com/office/drawing/2014/main" id="{2354ABAF-8740-D202-F98A-A0C78602AFDA}"/>
              </a:ext>
            </a:extLst>
          </p:cNvPr>
          <p:cNvPicPr>
            <a:picLocks noChangeAspect="1"/>
          </p:cNvPicPr>
          <p:nvPr/>
        </p:nvPicPr>
        <p:blipFill rotWithShape="1">
          <a:blip r:embed="rId5"/>
          <a:srcRect l="11330" t="2908" r="11845" b="9773"/>
          <a:stretch/>
        </p:blipFill>
        <p:spPr>
          <a:xfrm>
            <a:off x="3500548" y="1263187"/>
            <a:ext cx="2672559" cy="2651937"/>
          </a:xfrm>
          <a:prstGeom prst="rect">
            <a:avLst/>
          </a:prstGeom>
        </p:spPr>
      </p:pic>
      <p:pic>
        <p:nvPicPr>
          <p:cNvPr id="6" name="Picture 5">
            <a:extLst>
              <a:ext uri="{FF2B5EF4-FFF2-40B4-BE49-F238E27FC236}">
                <a16:creationId xmlns:a16="http://schemas.microsoft.com/office/drawing/2014/main" id="{0CB8FFE9-02DC-6D96-A6D3-4387BD0EF34D}"/>
              </a:ext>
            </a:extLst>
          </p:cNvPr>
          <p:cNvPicPr>
            <a:picLocks noChangeAspect="1"/>
          </p:cNvPicPr>
          <p:nvPr/>
        </p:nvPicPr>
        <p:blipFill>
          <a:blip r:embed="rId6"/>
          <a:stretch>
            <a:fillRect/>
          </a:stretch>
        </p:blipFill>
        <p:spPr>
          <a:xfrm>
            <a:off x="3582082" y="4190612"/>
            <a:ext cx="2672559" cy="2424225"/>
          </a:xfrm>
          <a:prstGeom prst="rect">
            <a:avLst/>
          </a:prstGeom>
        </p:spPr>
      </p:pic>
      <p:sp>
        <p:nvSpPr>
          <p:cNvPr id="7" name="TextBox 6">
            <a:extLst>
              <a:ext uri="{FF2B5EF4-FFF2-40B4-BE49-F238E27FC236}">
                <a16:creationId xmlns:a16="http://schemas.microsoft.com/office/drawing/2014/main" id="{A01769BA-7E67-048B-17B6-EF382DD1901A}"/>
              </a:ext>
            </a:extLst>
          </p:cNvPr>
          <p:cNvSpPr txBox="1"/>
          <p:nvPr/>
        </p:nvSpPr>
        <p:spPr>
          <a:xfrm>
            <a:off x="1021119" y="309723"/>
            <a:ext cx="10681129" cy="584775"/>
          </a:xfrm>
          <a:prstGeom prst="rect">
            <a:avLst/>
          </a:prstGeom>
          <a:noFill/>
        </p:spPr>
        <p:txBody>
          <a:bodyPr wrap="none" rtlCol="0">
            <a:spAutoFit/>
          </a:bodyPr>
          <a:lstStyle/>
          <a:p>
            <a:r>
              <a:rPr lang="en-US" sz="3200" dirty="0"/>
              <a:t>Image processing approach for to measure transfer (bulk field)</a:t>
            </a:r>
          </a:p>
        </p:txBody>
      </p:sp>
      <p:sp>
        <p:nvSpPr>
          <p:cNvPr id="8" name="TextBox 7">
            <a:extLst>
              <a:ext uri="{FF2B5EF4-FFF2-40B4-BE49-F238E27FC236}">
                <a16:creationId xmlns:a16="http://schemas.microsoft.com/office/drawing/2014/main" id="{E3844AF5-176E-BD41-F8D5-930C293A9555}"/>
              </a:ext>
            </a:extLst>
          </p:cNvPr>
          <p:cNvSpPr txBox="1"/>
          <p:nvPr/>
        </p:nvSpPr>
        <p:spPr>
          <a:xfrm>
            <a:off x="451273" y="903848"/>
            <a:ext cx="2064732" cy="276999"/>
          </a:xfrm>
          <a:prstGeom prst="rect">
            <a:avLst/>
          </a:prstGeom>
          <a:noFill/>
        </p:spPr>
        <p:txBody>
          <a:bodyPr wrap="none" rtlCol="0">
            <a:spAutoFit/>
          </a:bodyPr>
          <a:lstStyle/>
          <a:p>
            <a:r>
              <a:rPr lang="en-US" sz="1200" dirty="0"/>
              <a:t>Lum image, spikes suppressed</a:t>
            </a:r>
          </a:p>
        </p:txBody>
      </p:sp>
      <p:sp>
        <p:nvSpPr>
          <p:cNvPr id="9" name="TextBox 8">
            <a:extLst>
              <a:ext uri="{FF2B5EF4-FFF2-40B4-BE49-F238E27FC236}">
                <a16:creationId xmlns:a16="http://schemas.microsoft.com/office/drawing/2014/main" id="{9D3BDA92-0BF1-CFE0-991B-110565C24BA0}"/>
              </a:ext>
            </a:extLst>
          </p:cNvPr>
          <p:cNvSpPr txBox="1"/>
          <p:nvPr/>
        </p:nvSpPr>
        <p:spPr>
          <a:xfrm>
            <a:off x="3319261" y="877792"/>
            <a:ext cx="3356047" cy="461665"/>
          </a:xfrm>
          <a:prstGeom prst="rect">
            <a:avLst/>
          </a:prstGeom>
          <a:noFill/>
        </p:spPr>
        <p:txBody>
          <a:bodyPr wrap="none" rtlCol="0">
            <a:spAutoFit/>
          </a:bodyPr>
          <a:lstStyle/>
          <a:p>
            <a:r>
              <a:rPr lang="en-US" sz="1200" dirty="0" err="1"/>
              <a:t>Superpixels</a:t>
            </a:r>
            <a:r>
              <a:rPr lang="en-US" sz="1200" dirty="0"/>
              <a:t> </a:t>
            </a:r>
            <a:r>
              <a:rPr lang="en-US" sz="1200" dirty="0" err="1"/>
              <a:t>thresholded</a:t>
            </a:r>
            <a:r>
              <a:rPr lang="en-US" sz="1200" dirty="0"/>
              <a:t> to make binary mask (red)</a:t>
            </a:r>
          </a:p>
          <a:p>
            <a:r>
              <a:rPr lang="en-US" sz="1200" dirty="0"/>
              <a:t>Shown overlayed on </a:t>
            </a:r>
            <a:r>
              <a:rPr lang="en-US" sz="1200" dirty="0" err="1"/>
              <a:t>lum</a:t>
            </a:r>
            <a:r>
              <a:rPr lang="en-US" sz="1200" dirty="0"/>
              <a:t> intensity image</a:t>
            </a:r>
          </a:p>
        </p:txBody>
      </p:sp>
      <p:sp>
        <p:nvSpPr>
          <p:cNvPr id="10" name="TextBox 9">
            <a:extLst>
              <a:ext uri="{FF2B5EF4-FFF2-40B4-BE49-F238E27FC236}">
                <a16:creationId xmlns:a16="http://schemas.microsoft.com/office/drawing/2014/main" id="{FC2E6FE4-DD1C-2627-E95A-88E4CD39CC9A}"/>
              </a:ext>
            </a:extLst>
          </p:cNvPr>
          <p:cNvSpPr txBox="1"/>
          <p:nvPr/>
        </p:nvSpPr>
        <p:spPr>
          <a:xfrm>
            <a:off x="3628649" y="3952701"/>
            <a:ext cx="2579424" cy="276999"/>
          </a:xfrm>
          <a:prstGeom prst="rect">
            <a:avLst/>
          </a:prstGeom>
          <a:noFill/>
        </p:spPr>
        <p:txBody>
          <a:bodyPr wrap="none" rtlCol="0">
            <a:spAutoFit/>
          </a:bodyPr>
          <a:lstStyle/>
          <a:p>
            <a:r>
              <a:rPr lang="en-US" sz="1200" dirty="0"/>
              <a:t>Distance map (</a:t>
            </a:r>
            <a:r>
              <a:rPr lang="en-US" sz="1200" dirty="0" err="1"/>
              <a:t>bwdist</a:t>
            </a:r>
            <a:r>
              <a:rPr lang="en-US" sz="1200" dirty="0"/>
              <a:t>) for every pixel </a:t>
            </a:r>
          </a:p>
        </p:txBody>
      </p:sp>
      <p:sp>
        <p:nvSpPr>
          <p:cNvPr id="11" name="TextBox 10">
            <a:extLst>
              <a:ext uri="{FF2B5EF4-FFF2-40B4-BE49-F238E27FC236}">
                <a16:creationId xmlns:a16="http://schemas.microsoft.com/office/drawing/2014/main" id="{3B91706A-FDA8-02C1-0972-B8AA6C57FC14}"/>
              </a:ext>
            </a:extLst>
          </p:cNvPr>
          <p:cNvSpPr txBox="1"/>
          <p:nvPr/>
        </p:nvSpPr>
        <p:spPr>
          <a:xfrm>
            <a:off x="7181566" y="1108624"/>
            <a:ext cx="4492565" cy="646331"/>
          </a:xfrm>
          <a:prstGeom prst="rect">
            <a:avLst/>
          </a:prstGeom>
          <a:noFill/>
        </p:spPr>
        <p:txBody>
          <a:bodyPr wrap="square" rtlCol="0">
            <a:spAutoFit/>
          </a:bodyPr>
          <a:lstStyle/>
          <a:p>
            <a:r>
              <a:rPr lang="en-US" dirty="0"/>
              <a:t>Plot of luminescence of pixels (Y axis) against distance map</a:t>
            </a:r>
          </a:p>
        </p:txBody>
      </p:sp>
      <p:sp>
        <p:nvSpPr>
          <p:cNvPr id="12" name="TextBox 11">
            <a:extLst>
              <a:ext uri="{FF2B5EF4-FFF2-40B4-BE49-F238E27FC236}">
                <a16:creationId xmlns:a16="http://schemas.microsoft.com/office/drawing/2014/main" id="{6F83638F-4F2A-C2B0-8202-868F43EEA02E}"/>
              </a:ext>
            </a:extLst>
          </p:cNvPr>
          <p:cNvSpPr txBox="1"/>
          <p:nvPr/>
        </p:nvSpPr>
        <p:spPr>
          <a:xfrm>
            <a:off x="135980" y="3952701"/>
            <a:ext cx="3316036" cy="276999"/>
          </a:xfrm>
          <a:prstGeom prst="rect">
            <a:avLst/>
          </a:prstGeom>
          <a:noFill/>
        </p:spPr>
        <p:txBody>
          <a:bodyPr wrap="none" rtlCol="0">
            <a:spAutoFit/>
          </a:bodyPr>
          <a:lstStyle/>
          <a:p>
            <a:r>
              <a:rPr lang="en-US" sz="1200" dirty="0"/>
              <a:t>Red image, converted to </a:t>
            </a:r>
            <a:r>
              <a:rPr lang="en-US" sz="1200" dirty="0" err="1"/>
              <a:t>superpixels</a:t>
            </a:r>
            <a:r>
              <a:rPr lang="en-US" sz="1200" dirty="0"/>
              <a:t> and averaged</a:t>
            </a:r>
          </a:p>
        </p:txBody>
      </p:sp>
      <p:pic>
        <p:nvPicPr>
          <p:cNvPr id="13" name="Picture 12">
            <a:extLst>
              <a:ext uri="{FF2B5EF4-FFF2-40B4-BE49-F238E27FC236}">
                <a16:creationId xmlns:a16="http://schemas.microsoft.com/office/drawing/2014/main" id="{FB330A30-B70F-894F-A152-A7828568C9F3}"/>
              </a:ext>
            </a:extLst>
          </p:cNvPr>
          <p:cNvPicPr>
            <a:picLocks noChangeAspect="1"/>
          </p:cNvPicPr>
          <p:nvPr/>
        </p:nvPicPr>
        <p:blipFill>
          <a:blip r:embed="rId7"/>
          <a:stretch>
            <a:fillRect/>
          </a:stretch>
        </p:blipFill>
        <p:spPr>
          <a:xfrm>
            <a:off x="210059" y="211366"/>
            <a:ext cx="682811" cy="682811"/>
          </a:xfrm>
          <a:prstGeom prst="rect">
            <a:avLst/>
          </a:prstGeom>
          <a:solidFill>
            <a:schemeClr val="accent3"/>
          </a:solidFill>
        </p:spPr>
      </p:pic>
    </p:spTree>
    <p:extLst>
      <p:ext uri="{BB962C8B-B14F-4D97-AF65-F5344CB8AC3E}">
        <p14:creationId xmlns:p14="http://schemas.microsoft.com/office/powerpoint/2010/main" val="35575466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37">
            <a:extLst>
              <a:ext uri="{FF2B5EF4-FFF2-40B4-BE49-F238E27FC236}">
                <a16:creationId xmlns:a16="http://schemas.microsoft.com/office/drawing/2014/main" id="{CCB77BDA-97A9-ED00-453D-7F9B071F7B5F}"/>
              </a:ext>
            </a:extLst>
          </p:cNvPr>
          <p:cNvPicPr>
            <a:picLocks noChangeAspect="1"/>
          </p:cNvPicPr>
          <p:nvPr/>
        </p:nvPicPr>
        <p:blipFill>
          <a:blip r:embed="rId2"/>
          <a:stretch>
            <a:fillRect/>
          </a:stretch>
        </p:blipFill>
        <p:spPr>
          <a:xfrm>
            <a:off x="210059" y="211366"/>
            <a:ext cx="682811" cy="682811"/>
          </a:xfrm>
          <a:prstGeom prst="rect">
            <a:avLst/>
          </a:prstGeom>
          <a:solidFill>
            <a:schemeClr val="accent3"/>
          </a:solidFill>
        </p:spPr>
      </p:pic>
      <p:sp>
        <p:nvSpPr>
          <p:cNvPr id="39" name="TextBox 38">
            <a:extLst>
              <a:ext uri="{FF2B5EF4-FFF2-40B4-BE49-F238E27FC236}">
                <a16:creationId xmlns:a16="http://schemas.microsoft.com/office/drawing/2014/main" id="{8E768EBD-7A54-29F2-4BC2-857286DAC1EA}"/>
              </a:ext>
            </a:extLst>
          </p:cNvPr>
          <p:cNvSpPr txBox="1"/>
          <p:nvPr/>
        </p:nvSpPr>
        <p:spPr>
          <a:xfrm>
            <a:off x="892870" y="260383"/>
            <a:ext cx="5602816" cy="584775"/>
          </a:xfrm>
          <a:prstGeom prst="rect">
            <a:avLst/>
          </a:prstGeom>
          <a:noFill/>
        </p:spPr>
        <p:txBody>
          <a:bodyPr wrap="none" rtlCol="0">
            <a:spAutoFit/>
          </a:bodyPr>
          <a:lstStyle/>
          <a:p>
            <a:r>
              <a:rPr lang="en-US" sz="3200" dirty="0"/>
              <a:t>Gaining insight into chemotaxis </a:t>
            </a:r>
          </a:p>
        </p:txBody>
      </p:sp>
      <p:sp>
        <p:nvSpPr>
          <p:cNvPr id="145" name="TextBox 144">
            <a:extLst>
              <a:ext uri="{FF2B5EF4-FFF2-40B4-BE49-F238E27FC236}">
                <a16:creationId xmlns:a16="http://schemas.microsoft.com/office/drawing/2014/main" id="{68C36E4A-8C87-17A5-378A-C12939DF76F7}"/>
              </a:ext>
            </a:extLst>
          </p:cNvPr>
          <p:cNvSpPr txBox="1"/>
          <p:nvPr/>
        </p:nvSpPr>
        <p:spPr>
          <a:xfrm>
            <a:off x="358473" y="894175"/>
            <a:ext cx="8816000" cy="3970318"/>
          </a:xfrm>
          <a:prstGeom prst="rect">
            <a:avLst/>
          </a:prstGeom>
          <a:noFill/>
        </p:spPr>
        <p:txBody>
          <a:bodyPr wrap="square" rtlCol="0">
            <a:spAutoFit/>
          </a:bodyPr>
          <a:lstStyle/>
          <a:p>
            <a:r>
              <a:rPr lang="en-US" dirty="0">
                <a:solidFill>
                  <a:schemeClr val="tx2"/>
                </a:solidFill>
              </a:rPr>
              <a:t>To understand how ligand-receptor interactions could be impacting the cell decisions to </a:t>
            </a:r>
            <a:r>
              <a:rPr lang="en-US" dirty="0" err="1">
                <a:solidFill>
                  <a:schemeClr val="tx2"/>
                </a:solidFill>
              </a:rPr>
              <a:t>chemotax</a:t>
            </a:r>
            <a:r>
              <a:rPr lang="en-US" dirty="0">
                <a:solidFill>
                  <a:schemeClr val="tx2"/>
                </a:solidFill>
              </a:rPr>
              <a:t>, we can extend this technology to measure things like…</a:t>
            </a:r>
          </a:p>
          <a:p>
            <a:pPr marL="285750" indent="-285750">
              <a:buFont typeface="Arial" panose="020B0604020202020204" pitchFamily="34" charset="0"/>
              <a:buChar char="•"/>
            </a:pPr>
            <a:endParaRPr lang="en-US" dirty="0">
              <a:solidFill>
                <a:schemeClr val="tx2"/>
              </a:solidFill>
            </a:endParaRPr>
          </a:p>
          <a:p>
            <a:pPr marL="285750" indent="-285750">
              <a:buFont typeface="Arial" panose="020B0604020202020204" pitchFamily="34" charset="0"/>
              <a:buChar char="•"/>
            </a:pPr>
            <a:r>
              <a:rPr lang="en-US" dirty="0">
                <a:solidFill>
                  <a:schemeClr val="tx2"/>
                </a:solidFill>
              </a:rPr>
              <a:t>Spatial and temporal dynamics of cell-cell interactions in ligand-receptor paired cells in time-lapse imaging using combination of </a:t>
            </a:r>
            <a:r>
              <a:rPr lang="en-US" dirty="0" err="1">
                <a:solidFill>
                  <a:schemeClr val="tx2"/>
                </a:solidFill>
              </a:rPr>
              <a:t>NanoGlo</a:t>
            </a:r>
            <a:r>
              <a:rPr lang="en-US" dirty="0">
                <a:solidFill>
                  <a:schemeClr val="tx2"/>
                </a:solidFill>
              </a:rPr>
              <a:t> and </a:t>
            </a:r>
            <a:r>
              <a:rPr lang="en-US" dirty="0" err="1">
                <a:solidFill>
                  <a:schemeClr val="tx2"/>
                </a:solidFill>
              </a:rPr>
              <a:t>Vivizine</a:t>
            </a:r>
            <a:r>
              <a:rPr lang="en-US" dirty="0">
                <a:solidFill>
                  <a:schemeClr val="tx2"/>
                </a:solidFill>
              </a:rPr>
              <a:t> for up to 8 hours of LV200 imaging or </a:t>
            </a:r>
            <a:r>
              <a:rPr lang="en-US" dirty="0" err="1">
                <a:solidFill>
                  <a:schemeClr val="tx2"/>
                </a:solidFill>
              </a:rPr>
              <a:t>GloMax</a:t>
            </a:r>
            <a:r>
              <a:rPr lang="en-US" dirty="0">
                <a:solidFill>
                  <a:schemeClr val="tx2"/>
                </a:solidFill>
              </a:rPr>
              <a:t> Discover high-sensitivity plate reader.</a:t>
            </a:r>
          </a:p>
          <a:p>
            <a:pPr marL="285750" indent="-285750">
              <a:buFont typeface="Arial" panose="020B0604020202020204" pitchFamily="34" charset="0"/>
              <a:buChar char="•"/>
            </a:pPr>
            <a:endParaRPr lang="en-US" dirty="0">
              <a:solidFill>
                <a:schemeClr val="tx2"/>
              </a:solidFill>
            </a:endParaRPr>
          </a:p>
          <a:p>
            <a:pPr marL="285750" indent="-285750">
              <a:buFont typeface="Arial" panose="020B0604020202020204" pitchFamily="34" charset="0"/>
              <a:buChar char="•"/>
            </a:pPr>
            <a:r>
              <a:rPr lang="en-US" dirty="0">
                <a:solidFill>
                  <a:schemeClr val="tx2"/>
                </a:solidFill>
              </a:rPr>
              <a:t>Secretion and distribution of ligand using ligand fused to intact </a:t>
            </a:r>
            <a:r>
              <a:rPr lang="en-US" dirty="0" err="1">
                <a:solidFill>
                  <a:schemeClr val="tx2"/>
                </a:solidFill>
              </a:rPr>
              <a:t>Nanoluc</a:t>
            </a:r>
            <a:endParaRPr lang="en-US" dirty="0">
              <a:solidFill>
                <a:schemeClr val="tx2"/>
              </a:solidFill>
            </a:endParaRPr>
          </a:p>
          <a:p>
            <a:pPr marL="285750" indent="-285750">
              <a:buFont typeface="Arial" panose="020B0604020202020204" pitchFamily="34" charset="0"/>
              <a:buChar char="•"/>
            </a:pPr>
            <a:endParaRPr lang="en-US" dirty="0">
              <a:solidFill>
                <a:schemeClr val="tx2"/>
              </a:solidFill>
            </a:endParaRPr>
          </a:p>
          <a:p>
            <a:pPr marL="285750" indent="-285750">
              <a:buFont typeface="Arial" panose="020B0604020202020204" pitchFamily="34" charset="0"/>
              <a:buChar char="•"/>
            </a:pPr>
            <a:r>
              <a:rPr lang="en-US" dirty="0">
                <a:solidFill>
                  <a:schemeClr val="tx2"/>
                </a:solidFill>
              </a:rPr>
              <a:t>Use chemotaxis devices on the LV200 to visualize single cell ligand-receptor interaction over several hours, using cell-derived or synthetic chemokine-</a:t>
            </a:r>
            <a:r>
              <a:rPr lang="en-US" dirty="0" err="1">
                <a:solidFill>
                  <a:schemeClr val="tx2"/>
                </a:solidFill>
              </a:rPr>
              <a:t>SmBit</a:t>
            </a:r>
            <a:r>
              <a:rPr lang="en-US" dirty="0">
                <a:solidFill>
                  <a:schemeClr val="tx2"/>
                </a:solidFill>
              </a:rPr>
              <a:t> fusions.</a:t>
            </a:r>
          </a:p>
          <a:p>
            <a:endParaRPr lang="en-US" dirty="0"/>
          </a:p>
          <a:p>
            <a:r>
              <a:rPr lang="en-US" dirty="0"/>
              <a:t> </a:t>
            </a:r>
          </a:p>
          <a:p>
            <a:endParaRPr lang="en-US" dirty="0"/>
          </a:p>
        </p:txBody>
      </p:sp>
      <p:grpSp>
        <p:nvGrpSpPr>
          <p:cNvPr id="146" name="Group 145">
            <a:extLst>
              <a:ext uri="{FF2B5EF4-FFF2-40B4-BE49-F238E27FC236}">
                <a16:creationId xmlns:a16="http://schemas.microsoft.com/office/drawing/2014/main" id="{36673221-DE92-4F6F-4653-7995BD2B924A}"/>
              </a:ext>
            </a:extLst>
          </p:cNvPr>
          <p:cNvGrpSpPr/>
          <p:nvPr/>
        </p:nvGrpSpPr>
        <p:grpSpPr>
          <a:xfrm>
            <a:off x="9125552" y="1428750"/>
            <a:ext cx="2774962" cy="2745280"/>
            <a:chOff x="3171992" y="906195"/>
            <a:chExt cx="2809388" cy="2845619"/>
          </a:xfrm>
        </p:grpSpPr>
        <p:pic>
          <p:nvPicPr>
            <p:cNvPr id="147" name="Picture 146">
              <a:extLst>
                <a:ext uri="{FF2B5EF4-FFF2-40B4-BE49-F238E27FC236}">
                  <a16:creationId xmlns:a16="http://schemas.microsoft.com/office/drawing/2014/main" id="{FDC28A88-1590-7A4A-7806-A44B47CC62AC}"/>
                </a:ext>
              </a:extLst>
            </p:cNvPr>
            <p:cNvPicPr>
              <a:picLocks noChangeAspect="1"/>
            </p:cNvPicPr>
            <p:nvPr/>
          </p:nvPicPr>
          <p:blipFill rotWithShape="1">
            <a:blip r:embed="rId3"/>
            <a:srcRect l="29100" r="52942" b="68354"/>
            <a:stretch/>
          </p:blipFill>
          <p:spPr>
            <a:xfrm>
              <a:off x="3171992" y="906195"/>
              <a:ext cx="2800049" cy="2845619"/>
            </a:xfrm>
            <a:prstGeom prst="rect">
              <a:avLst/>
            </a:prstGeom>
          </p:spPr>
        </p:pic>
        <p:sp>
          <p:nvSpPr>
            <p:cNvPr id="148" name="TextBox 147">
              <a:extLst>
                <a:ext uri="{FF2B5EF4-FFF2-40B4-BE49-F238E27FC236}">
                  <a16:creationId xmlns:a16="http://schemas.microsoft.com/office/drawing/2014/main" id="{EDDA5015-5AAB-4103-1862-AE463446B096}"/>
                </a:ext>
              </a:extLst>
            </p:cNvPr>
            <p:cNvSpPr txBox="1"/>
            <p:nvPr/>
          </p:nvSpPr>
          <p:spPr>
            <a:xfrm>
              <a:off x="3628022" y="966679"/>
              <a:ext cx="2162655" cy="467160"/>
            </a:xfrm>
            <a:prstGeom prst="rect">
              <a:avLst/>
            </a:prstGeom>
            <a:solidFill>
              <a:schemeClr val="tx1"/>
            </a:solidFill>
          </p:spPr>
          <p:txBody>
            <a:bodyPr wrap="none" rtlCol="0">
              <a:spAutoFit/>
            </a:bodyPr>
            <a:lstStyle/>
            <a:p>
              <a:r>
                <a:rPr lang="en-US" sz="1500" dirty="0">
                  <a:solidFill>
                    <a:schemeClr val="bg1"/>
                  </a:solidFill>
                  <a:latin typeface="Calibri" panose="020F0502020204030204" pitchFamily="34" charset="0"/>
                  <a:cs typeface="Calibri" panose="020F0502020204030204" pitchFamily="34" charset="0"/>
                </a:rPr>
                <a:t>CXCL12 gradient </a:t>
              </a:r>
            </a:p>
          </p:txBody>
        </p:sp>
        <p:sp>
          <p:nvSpPr>
            <p:cNvPr id="149" name="Isosceles Triangle 148">
              <a:extLst>
                <a:ext uri="{FF2B5EF4-FFF2-40B4-BE49-F238E27FC236}">
                  <a16:creationId xmlns:a16="http://schemas.microsoft.com/office/drawing/2014/main" id="{37FAC661-388B-0730-2525-D7316C25847A}"/>
                </a:ext>
              </a:extLst>
            </p:cNvPr>
            <p:cNvSpPr/>
            <p:nvPr/>
          </p:nvSpPr>
          <p:spPr>
            <a:xfrm rot="5400000">
              <a:off x="3993875" y="1046037"/>
              <a:ext cx="191370" cy="923076"/>
            </a:xfrm>
            <a:prstGeom prst="triangle">
              <a:avLst/>
            </a:prstGeom>
            <a:gradFill flip="none" rotWithShape="1">
              <a:gsLst>
                <a:gs pos="0">
                  <a:srgbClr val="FF3300"/>
                </a:gs>
                <a:gs pos="41000">
                  <a:schemeClr val="accent1">
                    <a:lumMod val="45000"/>
                    <a:lumOff val="55000"/>
                  </a:schemeClr>
                </a:gs>
                <a:gs pos="67000">
                  <a:schemeClr val="accent1">
                    <a:lumMod val="45000"/>
                    <a:lumOff val="55000"/>
                  </a:schemeClr>
                </a:gs>
                <a:gs pos="100000">
                  <a:schemeClr val="accent1">
                    <a:lumMod val="30000"/>
                    <a:lumOff val="70000"/>
                  </a:schemeClr>
                </a:gs>
              </a:gsLst>
              <a:lin ang="16200000" scaled="1"/>
              <a:tileRect/>
            </a:grad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0" name="TextBox 149">
              <a:extLst>
                <a:ext uri="{FF2B5EF4-FFF2-40B4-BE49-F238E27FC236}">
                  <a16:creationId xmlns:a16="http://schemas.microsoft.com/office/drawing/2014/main" id="{81461D4F-57CC-1916-71B8-4AD30F6947EF}"/>
                </a:ext>
              </a:extLst>
            </p:cNvPr>
            <p:cNvSpPr txBox="1"/>
            <p:nvPr/>
          </p:nvSpPr>
          <p:spPr>
            <a:xfrm>
              <a:off x="4695110" y="1226447"/>
              <a:ext cx="1286270" cy="606035"/>
            </a:xfrm>
            <a:prstGeom prst="rect">
              <a:avLst/>
            </a:prstGeom>
            <a:noFill/>
          </p:spPr>
          <p:txBody>
            <a:bodyPr wrap="square" rtlCol="0">
              <a:spAutoFit/>
            </a:bodyPr>
            <a:lstStyle/>
            <a:p>
              <a:r>
                <a:rPr lang="en-US" sz="1400" dirty="0">
                  <a:solidFill>
                    <a:schemeClr val="bg1"/>
                  </a:solidFill>
                  <a:latin typeface="Calibri" panose="020F0502020204030204" pitchFamily="34" charset="0"/>
                  <a:cs typeface="Calibri" panose="020F0502020204030204" pitchFamily="34" charset="0"/>
                </a:rPr>
                <a:t>Red, forward</a:t>
              </a:r>
            </a:p>
            <a:p>
              <a:r>
                <a:rPr lang="en-US" sz="1400" dirty="0">
                  <a:solidFill>
                    <a:schemeClr val="bg1"/>
                  </a:solidFill>
                  <a:latin typeface="Calibri" panose="020F0502020204030204" pitchFamily="34" charset="0"/>
                  <a:cs typeface="Calibri" panose="020F0502020204030204" pitchFamily="34" charset="0"/>
                </a:rPr>
                <a:t>Blue, reverse</a:t>
              </a:r>
            </a:p>
          </p:txBody>
        </p:sp>
      </p:grpSp>
      <p:pic>
        <p:nvPicPr>
          <p:cNvPr id="151" name="Picture 150">
            <a:extLst>
              <a:ext uri="{FF2B5EF4-FFF2-40B4-BE49-F238E27FC236}">
                <a16:creationId xmlns:a16="http://schemas.microsoft.com/office/drawing/2014/main" id="{10C224B7-5806-F134-283C-DB1AF5C7C64C}"/>
              </a:ext>
            </a:extLst>
          </p:cNvPr>
          <p:cNvPicPr>
            <a:picLocks noChangeAspect="1"/>
          </p:cNvPicPr>
          <p:nvPr/>
        </p:nvPicPr>
        <p:blipFill>
          <a:blip r:embed="rId4"/>
          <a:stretch>
            <a:fillRect/>
          </a:stretch>
        </p:blipFill>
        <p:spPr>
          <a:xfrm>
            <a:off x="9124513" y="4506983"/>
            <a:ext cx="2587635" cy="1973941"/>
          </a:xfrm>
          <a:prstGeom prst="rect">
            <a:avLst/>
          </a:prstGeom>
        </p:spPr>
      </p:pic>
      <p:pic>
        <p:nvPicPr>
          <p:cNvPr id="152" name="Picture 151">
            <a:extLst>
              <a:ext uri="{FF2B5EF4-FFF2-40B4-BE49-F238E27FC236}">
                <a16:creationId xmlns:a16="http://schemas.microsoft.com/office/drawing/2014/main" id="{78080EA3-ED8D-6507-3F53-5998F7440B7A}"/>
              </a:ext>
            </a:extLst>
          </p:cNvPr>
          <p:cNvPicPr>
            <a:picLocks noChangeAspect="1"/>
          </p:cNvPicPr>
          <p:nvPr/>
        </p:nvPicPr>
        <p:blipFill>
          <a:blip r:embed="rId5"/>
          <a:stretch>
            <a:fillRect/>
          </a:stretch>
        </p:blipFill>
        <p:spPr>
          <a:xfrm>
            <a:off x="595989" y="4137418"/>
            <a:ext cx="2385327" cy="2385327"/>
          </a:xfrm>
          <a:prstGeom prst="rect">
            <a:avLst/>
          </a:prstGeom>
        </p:spPr>
      </p:pic>
      <p:pic>
        <p:nvPicPr>
          <p:cNvPr id="153" name="Picture 152">
            <a:extLst>
              <a:ext uri="{FF2B5EF4-FFF2-40B4-BE49-F238E27FC236}">
                <a16:creationId xmlns:a16="http://schemas.microsoft.com/office/drawing/2014/main" id="{EDCE1DCA-05B4-34CF-7E27-84765E6B21F0}"/>
              </a:ext>
            </a:extLst>
          </p:cNvPr>
          <p:cNvPicPr>
            <a:picLocks noChangeAspect="1"/>
          </p:cNvPicPr>
          <p:nvPr/>
        </p:nvPicPr>
        <p:blipFill>
          <a:blip r:embed="rId6"/>
          <a:stretch>
            <a:fillRect/>
          </a:stretch>
        </p:blipFill>
        <p:spPr>
          <a:xfrm>
            <a:off x="3174870" y="5090439"/>
            <a:ext cx="5649280" cy="1432306"/>
          </a:xfrm>
          <a:prstGeom prst="rect">
            <a:avLst/>
          </a:prstGeom>
        </p:spPr>
      </p:pic>
      <p:sp>
        <p:nvSpPr>
          <p:cNvPr id="154" name="TextBox 153">
            <a:extLst>
              <a:ext uri="{FF2B5EF4-FFF2-40B4-BE49-F238E27FC236}">
                <a16:creationId xmlns:a16="http://schemas.microsoft.com/office/drawing/2014/main" id="{558292D8-45D3-A920-A6DB-2E944B8AC7E1}"/>
              </a:ext>
            </a:extLst>
          </p:cNvPr>
          <p:cNvSpPr txBox="1"/>
          <p:nvPr/>
        </p:nvSpPr>
        <p:spPr>
          <a:xfrm>
            <a:off x="595989" y="6035491"/>
            <a:ext cx="1810958" cy="523220"/>
          </a:xfrm>
          <a:prstGeom prst="rect">
            <a:avLst/>
          </a:prstGeom>
          <a:noFill/>
        </p:spPr>
        <p:txBody>
          <a:bodyPr wrap="square" rtlCol="0">
            <a:spAutoFit/>
          </a:bodyPr>
          <a:lstStyle/>
          <a:p>
            <a:r>
              <a:rPr lang="en-US" sz="1400" dirty="0" err="1">
                <a:solidFill>
                  <a:schemeClr val="bg1"/>
                </a:solidFill>
              </a:rPr>
              <a:t>GloMax</a:t>
            </a:r>
            <a:r>
              <a:rPr lang="en-US" sz="1400" dirty="0">
                <a:solidFill>
                  <a:schemeClr val="bg1"/>
                </a:solidFill>
              </a:rPr>
              <a:t> Discover from Promega</a:t>
            </a:r>
          </a:p>
        </p:txBody>
      </p:sp>
    </p:spTree>
    <p:extLst>
      <p:ext uri="{BB962C8B-B14F-4D97-AF65-F5344CB8AC3E}">
        <p14:creationId xmlns:p14="http://schemas.microsoft.com/office/powerpoint/2010/main" val="42381771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0CE75C0F-0A71-F2E5-77F3-FB0144420F58}"/>
              </a:ext>
            </a:extLst>
          </p:cNvPr>
          <p:cNvGrpSpPr/>
          <p:nvPr/>
        </p:nvGrpSpPr>
        <p:grpSpPr>
          <a:xfrm>
            <a:off x="336215" y="1617211"/>
            <a:ext cx="3552615" cy="2862322"/>
            <a:chOff x="6024966" y="2346832"/>
            <a:chExt cx="3552615" cy="2862322"/>
          </a:xfrm>
        </p:grpSpPr>
        <p:cxnSp>
          <p:nvCxnSpPr>
            <p:cNvPr id="3" name="Straight Connector 2">
              <a:extLst>
                <a:ext uri="{FF2B5EF4-FFF2-40B4-BE49-F238E27FC236}">
                  <a16:creationId xmlns:a16="http://schemas.microsoft.com/office/drawing/2014/main" id="{7C99E172-5CC9-3303-4D24-FA57059B7D52}"/>
                </a:ext>
              </a:extLst>
            </p:cNvPr>
            <p:cNvCxnSpPr>
              <a:cxnSpLocks/>
            </p:cNvCxnSpPr>
            <p:nvPr/>
          </p:nvCxnSpPr>
          <p:spPr>
            <a:xfrm flipV="1">
              <a:off x="7077839" y="3053598"/>
              <a:ext cx="1369642" cy="1732832"/>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55EE886D-E8CB-047D-D652-6E4DCDD0EC40}"/>
                </a:ext>
              </a:extLst>
            </p:cNvPr>
            <p:cNvCxnSpPr>
              <a:cxnSpLocks/>
            </p:cNvCxnSpPr>
            <p:nvPr/>
          </p:nvCxnSpPr>
          <p:spPr>
            <a:xfrm flipV="1">
              <a:off x="7110713" y="3005682"/>
              <a:ext cx="1367715" cy="1505145"/>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A81B15DD-CC5A-7960-269A-1260B167F801}"/>
                </a:ext>
              </a:extLst>
            </p:cNvPr>
            <p:cNvSpPr txBox="1"/>
            <p:nvPr/>
          </p:nvSpPr>
          <p:spPr>
            <a:xfrm>
              <a:off x="6024966" y="2346832"/>
              <a:ext cx="1738296" cy="2862322"/>
            </a:xfrm>
            <a:prstGeom prst="rect">
              <a:avLst/>
            </a:prstGeom>
            <a:noFill/>
          </p:spPr>
          <p:txBody>
            <a:bodyPr wrap="none" rtlCol="0">
              <a:spAutoFit/>
            </a:bodyPr>
            <a:lstStyle/>
            <a:p>
              <a:r>
                <a:rPr lang="en-US" u="sng" dirty="0">
                  <a:solidFill>
                    <a:srgbClr val="CC66FF"/>
                  </a:solidFill>
                </a:rPr>
                <a:t>Ligands</a:t>
              </a:r>
            </a:p>
            <a:p>
              <a:endParaRPr lang="en-US" dirty="0"/>
            </a:p>
            <a:p>
              <a:r>
                <a:rPr lang="en-US" dirty="0"/>
                <a:t>CXCL12-alpha</a:t>
              </a:r>
            </a:p>
            <a:p>
              <a:r>
                <a:rPr lang="en-US" dirty="0"/>
                <a:t>CXCL12-beta</a:t>
              </a:r>
            </a:p>
            <a:p>
              <a:r>
                <a:rPr lang="en-US" dirty="0"/>
                <a:t>CXCL12-gamma</a:t>
              </a:r>
            </a:p>
            <a:p>
              <a:r>
                <a:rPr lang="en-US" dirty="0"/>
                <a:t>CXCL12-delta</a:t>
              </a:r>
            </a:p>
            <a:p>
              <a:r>
                <a:rPr lang="en-US" dirty="0"/>
                <a:t>CXCL12-epsilon</a:t>
              </a:r>
            </a:p>
            <a:p>
              <a:r>
                <a:rPr lang="en-US" dirty="0"/>
                <a:t>CXCL11-1</a:t>
              </a:r>
            </a:p>
            <a:p>
              <a:r>
                <a:rPr lang="en-US" dirty="0"/>
                <a:t>CXCL11-2</a:t>
              </a:r>
            </a:p>
            <a:p>
              <a:r>
                <a:rPr lang="en-US" dirty="0"/>
                <a:t>CXCL14</a:t>
              </a:r>
            </a:p>
          </p:txBody>
        </p:sp>
        <p:sp>
          <p:nvSpPr>
            <p:cNvPr id="6" name="TextBox 5">
              <a:extLst>
                <a:ext uri="{FF2B5EF4-FFF2-40B4-BE49-F238E27FC236}">
                  <a16:creationId xmlns:a16="http://schemas.microsoft.com/office/drawing/2014/main" id="{E286EA5B-9E2F-DF29-BD82-78ABE5843938}"/>
                </a:ext>
              </a:extLst>
            </p:cNvPr>
            <p:cNvSpPr txBox="1"/>
            <p:nvPr/>
          </p:nvSpPr>
          <p:spPr>
            <a:xfrm>
              <a:off x="8433998" y="2390203"/>
              <a:ext cx="1143583" cy="2031325"/>
            </a:xfrm>
            <a:prstGeom prst="rect">
              <a:avLst/>
            </a:prstGeom>
            <a:noFill/>
          </p:spPr>
          <p:txBody>
            <a:bodyPr wrap="none" rtlCol="0">
              <a:spAutoFit/>
            </a:bodyPr>
            <a:lstStyle/>
            <a:p>
              <a:r>
                <a:rPr lang="en-US" u="sng" dirty="0">
                  <a:solidFill>
                    <a:schemeClr val="accent1"/>
                  </a:solidFill>
                </a:rPr>
                <a:t>Receptors</a:t>
              </a:r>
            </a:p>
            <a:p>
              <a:endParaRPr lang="en-US" dirty="0"/>
            </a:p>
            <a:p>
              <a:r>
                <a:rPr lang="en-US" dirty="0"/>
                <a:t>CXCR3</a:t>
              </a:r>
            </a:p>
            <a:p>
              <a:endParaRPr lang="en-US" dirty="0"/>
            </a:p>
            <a:p>
              <a:r>
                <a:rPr lang="en-US" dirty="0"/>
                <a:t>CXCR4</a:t>
              </a:r>
            </a:p>
            <a:p>
              <a:endParaRPr lang="en-US" dirty="0"/>
            </a:p>
            <a:p>
              <a:r>
                <a:rPr lang="en-US" dirty="0"/>
                <a:t>CXCR7</a:t>
              </a:r>
            </a:p>
          </p:txBody>
        </p:sp>
        <p:cxnSp>
          <p:nvCxnSpPr>
            <p:cNvPr id="7" name="Straight Connector 6">
              <a:extLst>
                <a:ext uri="{FF2B5EF4-FFF2-40B4-BE49-F238E27FC236}">
                  <a16:creationId xmlns:a16="http://schemas.microsoft.com/office/drawing/2014/main" id="{AB28EB55-6847-6CBC-5A75-92548C2DD5C7}"/>
                </a:ext>
              </a:extLst>
            </p:cNvPr>
            <p:cNvCxnSpPr>
              <a:cxnSpLocks/>
            </p:cNvCxnSpPr>
            <p:nvPr/>
          </p:nvCxnSpPr>
          <p:spPr>
            <a:xfrm>
              <a:off x="7508631" y="3086100"/>
              <a:ext cx="938850" cy="46688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63C96956-7B03-30DF-0B0D-E28FFC18786D}"/>
                </a:ext>
              </a:extLst>
            </p:cNvPr>
            <p:cNvCxnSpPr>
              <a:cxnSpLocks/>
            </p:cNvCxnSpPr>
            <p:nvPr/>
          </p:nvCxnSpPr>
          <p:spPr>
            <a:xfrm>
              <a:off x="7406054" y="3352800"/>
              <a:ext cx="1000745" cy="20018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6F1B677A-C835-2AA3-A2E9-C703C5D44C17}"/>
                </a:ext>
              </a:extLst>
            </p:cNvPr>
            <p:cNvCxnSpPr>
              <a:cxnSpLocks/>
            </p:cNvCxnSpPr>
            <p:nvPr/>
          </p:nvCxnSpPr>
          <p:spPr>
            <a:xfrm flipV="1">
              <a:off x="7656635" y="3552986"/>
              <a:ext cx="823546" cy="8041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43633D6-6388-BBC7-7BCC-3219339FFB20}"/>
                </a:ext>
              </a:extLst>
            </p:cNvPr>
            <p:cNvCxnSpPr>
              <a:cxnSpLocks/>
            </p:cNvCxnSpPr>
            <p:nvPr/>
          </p:nvCxnSpPr>
          <p:spPr>
            <a:xfrm flipV="1">
              <a:off x="7437001" y="3552986"/>
              <a:ext cx="1010480" cy="33872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7E36DD49-6F1E-87AD-8C46-B8C5E53B1378}"/>
                </a:ext>
              </a:extLst>
            </p:cNvPr>
            <p:cNvCxnSpPr>
              <a:cxnSpLocks/>
            </p:cNvCxnSpPr>
            <p:nvPr/>
          </p:nvCxnSpPr>
          <p:spPr>
            <a:xfrm flipV="1">
              <a:off x="7656635" y="3552986"/>
              <a:ext cx="790846" cy="62622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7E7A087-1CE6-6753-1A17-89B4DB3CB4D6}"/>
                </a:ext>
              </a:extLst>
            </p:cNvPr>
            <p:cNvCxnSpPr>
              <a:cxnSpLocks/>
            </p:cNvCxnSpPr>
            <p:nvPr/>
          </p:nvCxnSpPr>
          <p:spPr>
            <a:xfrm flipV="1">
              <a:off x="6917216" y="3552986"/>
              <a:ext cx="1530265" cy="150904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5AD5890-7B09-3082-A4E6-6EF911A365FA}"/>
                </a:ext>
              </a:extLst>
            </p:cNvPr>
            <p:cNvCxnSpPr>
              <a:cxnSpLocks/>
            </p:cNvCxnSpPr>
            <p:nvPr/>
          </p:nvCxnSpPr>
          <p:spPr>
            <a:xfrm flipV="1">
              <a:off x="7076086" y="4203221"/>
              <a:ext cx="1371395" cy="582055"/>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3EDC7A12-D389-A337-AEB6-928C3227F073}"/>
                </a:ext>
              </a:extLst>
            </p:cNvPr>
            <p:cNvCxnSpPr>
              <a:cxnSpLocks/>
            </p:cNvCxnSpPr>
            <p:nvPr/>
          </p:nvCxnSpPr>
          <p:spPr>
            <a:xfrm flipV="1">
              <a:off x="7110713" y="4202067"/>
              <a:ext cx="1336768" cy="328498"/>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7D04C01F-BD67-3A6A-E962-6CF178BB8713}"/>
                </a:ext>
              </a:extLst>
            </p:cNvPr>
            <p:cNvCxnSpPr>
              <a:cxnSpLocks/>
            </p:cNvCxnSpPr>
            <p:nvPr/>
          </p:nvCxnSpPr>
          <p:spPr>
            <a:xfrm>
              <a:off x="7641822" y="4178144"/>
              <a:ext cx="805659" cy="33692"/>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58506CB-F676-2B65-495B-6754625F8FC2}"/>
                </a:ext>
              </a:extLst>
            </p:cNvPr>
            <p:cNvCxnSpPr>
              <a:cxnSpLocks/>
            </p:cNvCxnSpPr>
            <p:nvPr/>
          </p:nvCxnSpPr>
          <p:spPr>
            <a:xfrm>
              <a:off x="7416647" y="3891713"/>
              <a:ext cx="1030834" cy="335414"/>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390A9215-0502-1992-9A76-BC7E863D6454}"/>
                </a:ext>
              </a:extLst>
            </p:cNvPr>
            <p:cNvCxnSpPr>
              <a:cxnSpLocks/>
            </p:cNvCxnSpPr>
            <p:nvPr/>
          </p:nvCxnSpPr>
          <p:spPr>
            <a:xfrm>
              <a:off x="7649790" y="3635172"/>
              <a:ext cx="777363" cy="576664"/>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213A3A6B-176C-BDE1-100A-A7B1088299E8}"/>
                </a:ext>
              </a:extLst>
            </p:cNvPr>
            <p:cNvCxnSpPr>
              <a:cxnSpLocks/>
            </p:cNvCxnSpPr>
            <p:nvPr/>
          </p:nvCxnSpPr>
          <p:spPr>
            <a:xfrm>
              <a:off x="7416647" y="3349654"/>
              <a:ext cx="1010506" cy="885038"/>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AD17BB13-384D-2C87-5809-DAACAB98079C}"/>
                </a:ext>
              </a:extLst>
            </p:cNvPr>
            <p:cNvCxnSpPr>
              <a:cxnSpLocks/>
            </p:cNvCxnSpPr>
            <p:nvPr/>
          </p:nvCxnSpPr>
          <p:spPr>
            <a:xfrm>
              <a:off x="7501786" y="3099960"/>
              <a:ext cx="925367" cy="112566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sp>
        <p:nvSpPr>
          <p:cNvPr id="21" name="TextBox 20">
            <a:extLst>
              <a:ext uri="{FF2B5EF4-FFF2-40B4-BE49-F238E27FC236}">
                <a16:creationId xmlns:a16="http://schemas.microsoft.com/office/drawing/2014/main" id="{FD0BF1BF-DCC8-F82A-C5C3-3F0AA5946E7F}"/>
              </a:ext>
            </a:extLst>
          </p:cNvPr>
          <p:cNvSpPr txBox="1"/>
          <p:nvPr/>
        </p:nvSpPr>
        <p:spPr>
          <a:xfrm>
            <a:off x="4156921" y="1759788"/>
            <a:ext cx="6613117" cy="4247317"/>
          </a:xfrm>
          <a:prstGeom prst="rect">
            <a:avLst/>
          </a:prstGeom>
          <a:noFill/>
        </p:spPr>
        <p:txBody>
          <a:bodyPr wrap="square" rtlCol="0">
            <a:spAutoFit/>
          </a:bodyPr>
          <a:lstStyle/>
          <a:p>
            <a:r>
              <a:rPr lang="en-US" dirty="0">
                <a:solidFill>
                  <a:schemeClr val="tx2"/>
                </a:solidFill>
              </a:rPr>
              <a:t>Combine with </a:t>
            </a:r>
          </a:p>
          <a:p>
            <a:pPr marL="285750" indent="-285750">
              <a:buFont typeface="Arial" panose="020B0604020202020204" pitchFamily="34" charset="0"/>
              <a:buChar char="•"/>
            </a:pPr>
            <a:r>
              <a:rPr lang="en-US" dirty="0">
                <a:solidFill>
                  <a:schemeClr val="tx2"/>
                </a:solidFill>
              </a:rPr>
              <a:t>tools for instant measurement of ligand and receptor concentrations (NbV5-Lgbit and </a:t>
            </a:r>
            <a:r>
              <a:rPr lang="en-US" dirty="0" err="1">
                <a:solidFill>
                  <a:schemeClr val="tx2"/>
                </a:solidFill>
              </a:rPr>
              <a:t>HiBit</a:t>
            </a:r>
            <a:r>
              <a:rPr lang="en-US" dirty="0">
                <a:solidFill>
                  <a:schemeClr val="tx2"/>
                </a:solidFill>
              </a:rPr>
              <a:t>) </a:t>
            </a:r>
          </a:p>
          <a:p>
            <a:pPr marL="285750" indent="-285750">
              <a:buFont typeface="Arial" panose="020B0604020202020204" pitchFamily="34" charset="0"/>
              <a:buChar char="•"/>
            </a:pPr>
            <a:endParaRPr lang="en-US" dirty="0">
              <a:solidFill>
                <a:schemeClr val="tx2"/>
              </a:solidFill>
            </a:endParaRPr>
          </a:p>
          <a:p>
            <a:pPr marL="285750" indent="-285750">
              <a:buFont typeface="Arial" panose="020B0604020202020204" pitchFamily="34" charset="0"/>
              <a:buChar char="•"/>
            </a:pPr>
            <a:r>
              <a:rPr lang="en-US" dirty="0">
                <a:solidFill>
                  <a:schemeClr val="tx2"/>
                </a:solidFill>
              </a:rPr>
              <a:t>methods to disrupt the cell surface characteristics (block or remove surface GAGs, or overexpress GAG synthesis enzymes</a:t>
            </a:r>
          </a:p>
          <a:p>
            <a:pPr marL="285750" indent="-285750">
              <a:buFont typeface="Arial" panose="020B0604020202020204" pitchFamily="34" charset="0"/>
              <a:buChar char="•"/>
            </a:pPr>
            <a:endParaRPr lang="en-US" dirty="0">
              <a:solidFill>
                <a:schemeClr val="tx2"/>
              </a:solidFill>
            </a:endParaRPr>
          </a:p>
          <a:p>
            <a:pPr marL="285750" indent="-285750">
              <a:buFont typeface="Arial" panose="020B0604020202020204" pitchFamily="34" charset="0"/>
              <a:buChar char="•"/>
            </a:pPr>
            <a:r>
              <a:rPr lang="en-US" dirty="0">
                <a:solidFill>
                  <a:schemeClr val="tx2"/>
                </a:solidFill>
              </a:rPr>
              <a:t>Multiple donor and receptor cell types</a:t>
            </a:r>
          </a:p>
          <a:p>
            <a:pPr marL="285750" indent="-285750">
              <a:buFont typeface="Arial" panose="020B0604020202020204" pitchFamily="34" charset="0"/>
              <a:buChar char="•"/>
            </a:pPr>
            <a:endParaRPr lang="en-US" dirty="0">
              <a:solidFill>
                <a:schemeClr val="tx2"/>
              </a:solidFill>
            </a:endParaRPr>
          </a:p>
          <a:p>
            <a:pPr marL="285750" indent="-285750">
              <a:buFont typeface="Arial" panose="020B0604020202020204" pitchFamily="34" charset="0"/>
              <a:buChar char="•"/>
            </a:pPr>
            <a:r>
              <a:rPr lang="en-US" dirty="0">
                <a:solidFill>
                  <a:schemeClr val="tx2"/>
                </a:solidFill>
              </a:rPr>
              <a:t>Measures of internal signaling</a:t>
            </a:r>
          </a:p>
          <a:p>
            <a:pPr marL="285750" indent="-285750">
              <a:buFont typeface="Arial" panose="020B0604020202020204" pitchFamily="34" charset="0"/>
              <a:buChar char="•"/>
            </a:pPr>
            <a:endParaRPr lang="en-US" dirty="0">
              <a:solidFill>
                <a:schemeClr val="tx2"/>
              </a:solidFill>
            </a:endParaRPr>
          </a:p>
          <a:p>
            <a:pPr marL="285750" indent="-285750">
              <a:buFont typeface="Arial" panose="020B0604020202020204" pitchFamily="34" charset="0"/>
              <a:buChar char="•"/>
            </a:pPr>
            <a:r>
              <a:rPr lang="en-US" dirty="0">
                <a:solidFill>
                  <a:schemeClr val="tx2"/>
                </a:solidFill>
              </a:rPr>
              <a:t>Markers of individual cell physical shape and movement of cells as they interact</a:t>
            </a:r>
          </a:p>
          <a:p>
            <a:pPr marL="285750" indent="-285750">
              <a:buFont typeface="Arial" panose="020B0604020202020204" pitchFamily="34" charset="0"/>
              <a:buChar char="•"/>
            </a:pPr>
            <a:endParaRPr lang="en-US" dirty="0">
              <a:solidFill>
                <a:schemeClr val="tx2"/>
              </a:solidFill>
            </a:endParaRPr>
          </a:p>
          <a:p>
            <a:pPr marL="285750" indent="-285750">
              <a:buFont typeface="Arial" panose="020B0604020202020204" pitchFamily="34" charset="0"/>
              <a:buChar char="•"/>
            </a:pPr>
            <a:r>
              <a:rPr lang="en-US" dirty="0">
                <a:solidFill>
                  <a:schemeClr val="tx2"/>
                </a:solidFill>
              </a:rPr>
              <a:t>Chemotaxis chambers and patterned seeding</a:t>
            </a:r>
          </a:p>
        </p:txBody>
      </p:sp>
      <p:sp>
        <p:nvSpPr>
          <p:cNvPr id="23" name="TextBox 22">
            <a:extLst>
              <a:ext uri="{FF2B5EF4-FFF2-40B4-BE49-F238E27FC236}">
                <a16:creationId xmlns:a16="http://schemas.microsoft.com/office/drawing/2014/main" id="{CCFFFACF-1625-6160-A879-15394BEF9844}"/>
              </a:ext>
            </a:extLst>
          </p:cNvPr>
          <p:cNvSpPr txBox="1"/>
          <p:nvPr/>
        </p:nvSpPr>
        <p:spPr>
          <a:xfrm>
            <a:off x="1097516" y="251356"/>
            <a:ext cx="10104048" cy="954107"/>
          </a:xfrm>
          <a:prstGeom prst="rect">
            <a:avLst/>
          </a:prstGeom>
          <a:noFill/>
        </p:spPr>
        <p:txBody>
          <a:bodyPr wrap="none" rtlCol="0">
            <a:spAutoFit/>
          </a:bodyPr>
          <a:lstStyle/>
          <a:p>
            <a:r>
              <a:rPr lang="en-US" sz="2800" dirty="0"/>
              <a:t>Work in progress</a:t>
            </a:r>
          </a:p>
          <a:p>
            <a:r>
              <a:rPr lang="en-US" sz="2800" dirty="0"/>
              <a:t>How we are applying this toolset to understand ligand presentation</a:t>
            </a:r>
          </a:p>
        </p:txBody>
      </p:sp>
      <p:pic>
        <p:nvPicPr>
          <p:cNvPr id="24" name="Picture 23">
            <a:extLst>
              <a:ext uri="{FF2B5EF4-FFF2-40B4-BE49-F238E27FC236}">
                <a16:creationId xmlns:a16="http://schemas.microsoft.com/office/drawing/2014/main" id="{25E05AC7-74CA-369F-0F62-88896B06D1D7}"/>
              </a:ext>
            </a:extLst>
          </p:cNvPr>
          <p:cNvPicPr>
            <a:picLocks noChangeAspect="1"/>
          </p:cNvPicPr>
          <p:nvPr/>
        </p:nvPicPr>
        <p:blipFill>
          <a:blip r:embed="rId2"/>
          <a:stretch>
            <a:fillRect/>
          </a:stretch>
        </p:blipFill>
        <p:spPr>
          <a:xfrm>
            <a:off x="210059" y="211366"/>
            <a:ext cx="682811" cy="682811"/>
          </a:xfrm>
          <a:prstGeom prst="rect">
            <a:avLst/>
          </a:prstGeom>
          <a:solidFill>
            <a:schemeClr val="accent3"/>
          </a:solidFill>
        </p:spPr>
      </p:pic>
    </p:spTree>
    <p:extLst>
      <p:ext uri="{BB962C8B-B14F-4D97-AF65-F5344CB8AC3E}">
        <p14:creationId xmlns:p14="http://schemas.microsoft.com/office/powerpoint/2010/main" val="42398176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AD824D-CEA6-48A0-A14F-9E833E51EBA8}"/>
              </a:ext>
            </a:extLst>
          </p:cNvPr>
          <p:cNvSpPr>
            <a:spLocks noGrp="1"/>
          </p:cNvSpPr>
          <p:nvPr>
            <p:ph type="ctrTitle"/>
          </p:nvPr>
        </p:nvSpPr>
        <p:spPr>
          <a:xfrm>
            <a:off x="944926" y="115958"/>
            <a:ext cx="10632155" cy="830997"/>
          </a:xfrm>
        </p:spPr>
        <p:txBody>
          <a:bodyPr>
            <a:normAutofit/>
          </a:bodyPr>
          <a:lstStyle/>
          <a:p>
            <a:pPr algn="l"/>
            <a:r>
              <a:rPr lang="en-US" sz="4400" dirty="0">
                <a:latin typeface="Calibri" panose="020F0502020204030204" pitchFamily="34" charset="0"/>
                <a:cs typeface="Calibri" panose="020F0502020204030204" pitchFamily="34" charset="0"/>
              </a:rPr>
              <a:t>Our team for developing models of heterogeneity</a:t>
            </a:r>
          </a:p>
        </p:txBody>
      </p:sp>
      <p:grpSp>
        <p:nvGrpSpPr>
          <p:cNvPr id="5" name="Group 4">
            <a:extLst>
              <a:ext uri="{FF2B5EF4-FFF2-40B4-BE49-F238E27FC236}">
                <a16:creationId xmlns:a16="http://schemas.microsoft.com/office/drawing/2014/main" id="{8A9ACF8D-4F53-459D-A9D5-01BBCCC530B7}"/>
              </a:ext>
            </a:extLst>
          </p:cNvPr>
          <p:cNvGrpSpPr/>
          <p:nvPr/>
        </p:nvGrpSpPr>
        <p:grpSpPr>
          <a:xfrm>
            <a:off x="452287" y="1790537"/>
            <a:ext cx="11617432" cy="3271238"/>
            <a:chOff x="486722" y="1412534"/>
            <a:chExt cx="11617432" cy="3271238"/>
          </a:xfrm>
        </p:grpSpPr>
        <p:sp>
          <p:nvSpPr>
            <p:cNvPr id="19" name="TextBox 18">
              <a:extLst>
                <a:ext uri="{FF2B5EF4-FFF2-40B4-BE49-F238E27FC236}">
                  <a16:creationId xmlns:a16="http://schemas.microsoft.com/office/drawing/2014/main" id="{669825A2-96A1-E44E-A7C2-C2E85D963E45}"/>
                </a:ext>
              </a:extLst>
            </p:cNvPr>
            <p:cNvSpPr txBox="1"/>
            <p:nvPr/>
          </p:nvSpPr>
          <p:spPr>
            <a:xfrm>
              <a:off x="8120838" y="3760442"/>
              <a:ext cx="3983316" cy="923330"/>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accent5">
                      <a:lumMod val="40000"/>
                      <a:lumOff val="60000"/>
                    </a:schemeClr>
                  </a:solidFill>
                  <a:latin typeface="Calibri" panose="020F0502020204030204" pitchFamily="34" charset="0"/>
                  <a:cs typeface="Calibri" panose="020F0502020204030204" pitchFamily="34" charset="0"/>
                </a:rPr>
                <a:t>Hybrid Agent-based Modeling</a:t>
              </a:r>
            </a:p>
            <a:p>
              <a:pPr marL="285750" indent="-285750">
                <a:buFont typeface="Arial" panose="020B0604020202020204" pitchFamily="34" charset="0"/>
                <a:buChar char="•"/>
              </a:pPr>
              <a:r>
                <a:rPr lang="en-US" dirty="0">
                  <a:solidFill>
                    <a:schemeClr val="accent5">
                      <a:lumMod val="40000"/>
                      <a:lumOff val="60000"/>
                    </a:schemeClr>
                  </a:solidFill>
                  <a:latin typeface="Calibri" panose="020F0502020204030204" pitchFamily="34" charset="0"/>
                  <a:cs typeface="Calibri" panose="020F0502020204030204" pitchFamily="34" charset="0"/>
                </a:rPr>
                <a:t>System Inference of Physical/Chemical Phenomena</a:t>
              </a:r>
            </a:p>
          </p:txBody>
        </p:sp>
        <p:grpSp>
          <p:nvGrpSpPr>
            <p:cNvPr id="4" name="Group 3">
              <a:extLst>
                <a:ext uri="{FF2B5EF4-FFF2-40B4-BE49-F238E27FC236}">
                  <a16:creationId xmlns:a16="http://schemas.microsoft.com/office/drawing/2014/main" id="{6ADE26F8-5C36-4B36-BA2B-2269CBA941CF}"/>
                </a:ext>
              </a:extLst>
            </p:cNvPr>
            <p:cNvGrpSpPr/>
            <p:nvPr/>
          </p:nvGrpSpPr>
          <p:grpSpPr>
            <a:xfrm>
              <a:off x="486722" y="1412534"/>
              <a:ext cx="10746502" cy="2999452"/>
              <a:chOff x="486722" y="1412534"/>
              <a:chExt cx="10746502" cy="2999452"/>
            </a:xfrm>
          </p:grpSpPr>
          <p:sp>
            <p:nvSpPr>
              <p:cNvPr id="8" name="Subtitle 2">
                <a:extLst>
                  <a:ext uri="{FF2B5EF4-FFF2-40B4-BE49-F238E27FC236}">
                    <a16:creationId xmlns:a16="http://schemas.microsoft.com/office/drawing/2014/main" id="{81A81D20-73B4-0345-98A0-61D4F1CD541A}"/>
                  </a:ext>
                </a:extLst>
              </p:cNvPr>
              <p:cNvSpPr txBox="1">
                <a:spLocks/>
              </p:cNvSpPr>
              <p:nvPr/>
            </p:nvSpPr>
            <p:spPr>
              <a:xfrm>
                <a:off x="1130162" y="1519214"/>
                <a:ext cx="1905906" cy="347027"/>
              </a:xfrm>
              <a:prstGeom prst="rect">
                <a:avLst/>
              </a:prstGeom>
            </p:spPr>
            <p:txBody>
              <a:bodyPr vert="horz" lIns="91440" tIns="45720" rIns="91440" bIns="45720" rtlCol="0" anchor="b">
                <a:normAutofit lnSpcReduction="10000"/>
              </a:bodyPr>
              <a:lstStyle>
                <a:lvl1pPr marL="0" indent="0" algn="r" defTabSz="914400" rtl="0" eaLnBrk="1" latinLnBrk="0" hangingPunct="1">
                  <a:lnSpc>
                    <a:spcPct val="90000"/>
                  </a:lnSpc>
                  <a:spcBef>
                    <a:spcPts val="1000"/>
                  </a:spcBef>
                  <a:buFont typeface="Arial" panose="020B0604020202020204" pitchFamily="34" charset="0"/>
                  <a:buNone/>
                  <a:defRPr sz="3200" b="0" kern="120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 sz="2000" dirty="0">
                    <a:latin typeface="Calibri" panose="020F0502020204030204" pitchFamily="34" charset="0"/>
                    <a:cs typeface="Calibri" panose="020F0502020204030204" pitchFamily="34" charset="0"/>
                  </a:rPr>
                  <a:t>Single-Cell Data</a:t>
                </a:r>
                <a:endParaRPr lang="en-US" sz="2000" dirty="0">
                  <a:latin typeface="Calibri" panose="020F0502020204030204" pitchFamily="34" charset="0"/>
                  <a:cs typeface="Calibri" panose="020F0502020204030204" pitchFamily="34" charset="0"/>
                </a:endParaRPr>
              </a:p>
            </p:txBody>
          </p:sp>
          <p:sp>
            <p:nvSpPr>
              <p:cNvPr id="9" name="Subtitle 2">
                <a:extLst>
                  <a:ext uri="{FF2B5EF4-FFF2-40B4-BE49-F238E27FC236}">
                    <a16:creationId xmlns:a16="http://schemas.microsoft.com/office/drawing/2014/main" id="{A3BEA90F-8BDF-BE43-B360-8F9FAA598F1B}"/>
                  </a:ext>
                </a:extLst>
              </p:cNvPr>
              <p:cNvSpPr txBox="1">
                <a:spLocks/>
              </p:cNvSpPr>
              <p:nvPr/>
            </p:nvSpPr>
            <p:spPr>
              <a:xfrm>
                <a:off x="3265503" y="1445107"/>
                <a:ext cx="5309661" cy="421134"/>
              </a:xfrm>
              <a:prstGeom prst="rect">
                <a:avLst/>
              </a:prstGeom>
            </p:spPr>
            <p:txBody>
              <a:bodyPr vert="horz" lIns="91440" tIns="45720" rIns="91440" bIns="45720" rtlCol="0" anchor="b">
                <a:normAutofit/>
              </a:bodyPr>
              <a:lstStyle>
                <a:lvl1pPr marL="0" indent="0" algn="r" defTabSz="914400" rtl="0" eaLnBrk="1" latinLnBrk="0" hangingPunct="1">
                  <a:lnSpc>
                    <a:spcPct val="90000"/>
                  </a:lnSpc>
                  <a:spcBef>
                    <a:spcPts val="1000"/>
                  </a:spcBef>
                  <a:buFont typeface="Arial" panose="020B0604020202020204" pitchFamily="34" charset="0"/>
                  <a:buNone/>
                  <a:defRPr sz="3200" b="0" kern="120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ctr"/>
                <a:r>
                  <a:rPr lang="en" sz="2000" dirty="0">
                    <a:latin typeface="Calibri" panose="020F0502020204030204" pitchFamily="34" charset="0"/>
                    <a:cs typeface="Calibri" panose="020F0502020204030204" pitchFamily="34" charset="0"/>
                  </a:rPr>
                  <a:t>Artificial Intelligence</a:t>
                </a:r>
                <a:endParaRPr lang="en-US" sz="2000" dirty="0">
                  <a:latin typeface="Calibri" panose="020F0502020204030204" pitchFamily="34" charset="0"/>
                  <a:cs typeface="Calibri" panose="020F0502020204030204" pitchFamily="34" charset="0"/>
                </a:endParaRPr>
              </a:p>
            </p:txBody>
          </p:sp>
          <p:sp>
            <p:nvSpPr>
              <p:cNvPr id="10" name="Subtitle 2">
                <a:extLst>
                  <a:ext uri="{FF2B5EF4-FFF2-40B4-BE49-F238E27FC236}">
                    <a16:creationId xmlns:a16="http://schemas.microsoft.com/office/drawing/2014/main" id="{D71BFFD1-BC9C-F549-9869-872C2F57C59F}"/>
                  </a:ext>
                </a:extLst>
              </p:cNvPr>
              <p:cNvSpPr txBox="1">
                <a:spLocks/>
              </p:cNvSpPr>
              <p:nvPr/>
            </p:nvSpPr>
            <p:spPr>
              <a:xfrm>
                <a:off x="8694554" y="1412534"/>
                <a:ext cx="2104964" cy="421134"/>
              </a:xfrm>
              <a:prstGeom prst="rect">
                <a:avLst/>
              </a:prstGeom>
            </p:spPr>
            <p:txBody>
              <a:bodyPr vert="horz" lIns="91440" tIns="45720" rIns="91440" bIns="45720" rtlCol="0" anchor="b">
                <a:normAutofit/>
              </a:bodyPr>
              <a:lstStyle>
                <a:lvl1pPr marL="0" indent="0" algn="r" defTabSz="914400" rtl="0" eaLnBrk="1" latinLnBrk="0" hangingPunct="1">
                  <a:lnSpc>
                    <a:spcPct val="90000"/>
                  </a:lnSpc>
                  <a:spcBef>
                    <a:spcPts val="1000"/>
                  </a:spcBef>
                  <a:buFont typeface="Arial" panose="020B0604020202020204" pitchFamily="34" charset="0"/>
                  <a:buNone/>
                  <a:defRPr sz="3200" b="0" kern="120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 sz="2000" dirty="0">
                    <a:latin typeface="Calibri" panose="020F0502020204030204" pitchFamily="34" charset="0"/>
                    <a:cs typeface="Calibri" panose="020F0502020204030204" pitchFamily="34" charset="0"/>
                  </a:rPr>
                  <a:t>Systems Biology</a:t>
                </a:r>
                <a:endParaRPr lang="en-US" sz="2000" dirty="0">
                  <a:latin typeface="Calibri" panose="020F0502020204030204" pitchFamily="34" charset="0"/>
                  <a:cs typeface="Calibri" panose="020F0502020204030204" pitchFamily="34" charset="0"/>
                </a:endParaRPr>
              </a:p>
            </p:txBody>
          </p:sp>
          <p:pic>
            <p:nvPicPr>
              <p:cNvPr id="11" name="Picture 18" descr="Gary Luker, MD | Radiology | Michigan Medicine | University of Michigan">
                <a:extLst>
                  <a:ext uri="{FF2B5EF4-FFF2-40B4-BE49-F238E27FC236}">
                    <a16:creationId xmlns:a16="http://schemas.microsoft.com/office/drawing/2014/main" id="{D8F07ECA-ED6B-FB44-9BCA-2938F0CA50C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3297" r="9462" b="18521"/>
              <a:stretch/>
            </p:blipFill>
            <p:spPr bwMode="auto">
              <a:xfrm>
                <a:off x="1205438" y="1820764"/>
                <a:ext cx="813872" cy="118872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2" descr="Kathryn Luker, PhD | Radiology | Michigan Medicine | University of Michigan">
                <a:extLst>
                  <a:ext uri="{FF2B5EF4-FFF2-40B4-BE49-F238E27FC236}">
                    <a16:creationId xmlns:a16="http://schemas.microsoft.com/office/drawing/2014/main" id="{0CC3F78E-C00F-2842-B996-1E9972581CF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67451" y="1820764"/>
                <a:ext cx="881634" cy="118872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0" descr="Krishna Garikipati | Mechanical Engineering">
                <a:extLst>
                  <a:ext uri="{FF2B5EF4-FFF2-40B4-BE49-F238E27FC236}">
                    <a16:creationId xmlns:a16="http://schemas.microsoft.com/office/drawing/2014/main" id="{0FC225C9-7C6F-5B4F-B265-239C4A228ADB}"/>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41411" r="15772"/>
              <a:stretch/>
            </p:blipFill>
            <p:spPr bwMode="auto">
              <a:xfrm>
                <a:off x="8941038" y="1788191"/>
                <a:ext cx="881634" cy="118872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4" descr="http://cheresearch.engin.umich.edu/linderman/People/Images/jennifer-linderman-portrait-2.jpg">
                <a:extLst>
                  <a:ext uri="{FF2B5EF4-FFF2-40B4-BE49-F238E27FC236}">
                    <a16:creationId xmlns:a16="http://schemas.microsoft.com/office/drawing/2014/main" id="{A0EC11AF-7289-5841-A1D8-AC7F10F48FC3}"/>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20260" r="6470"/>
              <a:stretch/>
            </p:blipFill>
            <p:spPr bwMode="auto">
              <a:xfrm>
                <a:off x="10035829" y="1788191"/>
                <a:ext cx="881634" cy="118872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https://uq.engin.umich.edu/wp-content/uploads/sites/521/2021/02/unnamed-222x300.jpg">
                <a:extLst>
                  <a:ext uri="{FF2B5EF4-FFF2-40B4-BE49-F238E27FC236}">
                    <a16:creationId xmlns:a16="http://schemas.microsoft.com/office/drawing/2014/main" id="{205F2E10-57C7-3E47-BE40-0CA3EB15B31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61654" y="1820764"/>
                <a:ext cx="879653" cy="118872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6" descr="Nikola Banovic">
                <a:extLst>
                  <a:ext uri="{FF2B5EF4-FFF2-40B4-BE49-F238E27FC236}">
                    <a16:creationId xmlns:a16="http://schemas.microsoft.com/office/drawing/2014/main" id="{891ADF9A-4F4B-2B41-94B7-7E8384473B88}"/>
                  </a:ext>
                </a:extLst>
              </p:cNvPr>
              <p:cNvPicPr>
                <a:picLocks noChangeAspect="1" noChangeArrowheads="1"/>
              </p:cNvPicPr>
              <p:nvPr/>
            </p:nvPicPr>
            <p:blipFill rotWithShape="1">
              <a:blip r:embed="rId8" cstate="hqprint">
                <a:extLst>
                  <a:ext uri="{28A0092B-C50C-407E-A947-70E740481C1C}">
                    <a14:useLocalDpi xmlns:a14="http://schemas.microsoft.com/office/drawing/2010/main" val="0"/>
                  </a:ext>
                </a:extLst>
              </a:blip>
              <a:srcRect l="9913" r="13354"/>
              <a:stretch/>
            </p:blipFill>
            <p:spPr bwMode="auto">
              <a:xfrm>
                <a:off x="4969660" y="1820764"/>
                <a:ext cx="881634" cy="1188720"/>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3CDFF325-C713-A748-BD06-EB42306AC6CE}"/>
                  </a:ext>
                </a:extLst>
              </p:cNvPr>
              <p:cNvSpPr txBox="1"/>
              <p:nvPr/>
            </p:nvSpPr>
            <p:spPr>
              <a:xfrm>
                <a:off x="486722" y="3765655"/>
                <a:ext cx="3201839" cy="646331"/>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accent5">
                        <a:lumMod val="40000"/>
                        <a:lumOff val="60000"/>
                      </a:schemeClr>
                    </a:solidFill>
                    <a:latin typeface="Calibri" panose="020F0502020204030204" pitchFamily="34" charset="0"/>
                    <a:cs typeface="Calibri" panose="020F0502020204030204" pitchFamily="34" charset="0"/>
                  </a:rPr>
                  <a:t>Unique imaging reporters</a:t>
                </a:r>
              </a:p>
              <a:p>
                <a:pPr marL="285750" indent="-285750">
                  <a:buFont typeface="Arial" panose="020B0604020202020204" pitchFamily="34" charset="0"/>
                  <a:buChar char="•"/>
                </a:pPr>
                <a:r>
                  <a:rPr lang="en-US" dirty="0">
                    <a:solidFill>
                      <a:schemeClr val="accent5">
                        <a:lumMod val="40000"/>
                        <a:lumOff val="60000"/>
                      </a:schemeClr>
                    </a:solidFill>
                    <a:latin typeface="Calibri" panose="020F0502020204030204" pitchFamily="34" charset="0"/>
                    <a:cs typeface="Calibri" panose="020F0502020204030204" pitchFamily="34" charset="0"/>
                  </a:rPr>
                  <a:t>Automated image processing</a:t>
                </a:r>
              </a:p>
            </p:txBody>
          </p:sp>
          <p:sp>
            <p:nvSpPr>
              <p:cNvPr id="18" name="TextBox 17">
                <a:extLst>
                  <a:ext uri="{FF2B5EF4-FFF2-40B4-BE49-F238E27FC236}">
                    <a16:creationId xmlns:a16="http://schemas.microsoft.com/office/drawing/2014/main" id="{ED787BDD-76A0-E14F-B2CE-59620432AB6E}"/>
                  </a:ext>
                </a:extLst>
              </p:cNvPr>
              <p:cNvSpPr txBox="1"/>
              <p:nvPr/>
            </p:nvSpPr>
            <p:spPr>
              <a:xfrm>
                <a:off x="4184564" y="3765655"/>
                <a:ext cx="3636252" cy="646331"/>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accent5">
                        <a:lumMod val="40000"/>
                        <a:lumOff val="60000"/>
                      </a:schemeClr>
                    </a:solidFill>
                    <a:latin typeface="Calibri" panose="020F0502020204030204" pitchFamily="34" charset="0"/>
                    <a:cs typeface="Calibri" panose="020F0502020204030204" pitchFamily="34" charset="0"/>
                  </a:rPr>
                  <a:t>Inverse Reinforcement Learning</a:t>
                </a:r>
              </a:p>
              <a:p>
                <a:pPr marL="285750" indent="-285750">
                  <a:buFont typeface="Arial" panose="020B0604020202020204" pitchFamily="34" charset="0"/>
                  <a:buChar char="•"/>
                </a:pPr>
                <a:r>
                  <a:rPr lang="en-US" dirty="0">
                    <a:solidFill>
                      <a:schemeClr val="accent5">
                        <a:lumMod val="40000"/>
                        <a:lumOff val="60000"/>
                      </a:schemeClr>
                    </a:solidFill>
                    <a:latin typeface="Calibri" panose="020F0502020204030204" pitchFamily="34" charset="0"/>
                    <a:cs typeface="Calibri" panose="020F0502020204030204" pitchFamily="34" charset="0"/>
                  </a:rPr>
                  <a:t>AI for modeling complex behavior</a:t>
                </a:r>
              </a:p>
            </p:txBody>
          </p:sp>
          <p:sp>
            <p:nvSpPr>
              <p:cNvPr id="21" name="TextBox 20">
                <a:extLst>
                  <a:ext uri="{FF2B5EF4-FFF2-40B4-BE49-F238E27FC236}">
                    <a16:creationId xmlns:a16="http://schemas.microsoft.com/office/drawing/2014/main" id="{AB16A925-369A-496D-AEDC-93A78488AFEB}"/>
                  </a:ext>
                </a:extLst>
              </p:cNvPr>
              <p:cNvSpPr txBox="1"/>
              <p:nvPr/>
            </p:nvSpPr>
            <p:spPr>
              <a:xfrm>
                <a:off x="916383" y="2976911"/>
                <a:ext cx="1383421" cy="584775"/>
              </a:xfrm>
              <a:prstGeom prst="rect">
                <a:avLst/>
              </a:prstGeom>
              <a:noFill/>
            </p:spPr>
            <p:txBody>
              <a:bodyPr wrap="square" rtlCol="0">
                <a:spAutoFit/>
              </a:bodyPr>
              <a:lstStyle/>
              <a:p>
                <a:pPr algn="ctr"/>
                <a:r>
                  <a:rPr lang="en-US" sz="1600" dirty="0">
                    <a:solidFill>
                      <a:schemeClr val="tx2">
                        <a:lumMod val="60000"/>
                        <a:lumOff val="40000"/>
                      </a:schemeClr>
                    </a:solidFill>
                    <a:latin typeface="Calibri" panose="020F0502020204030204" pitchFamily="34" charset="0"/>
                    <a:cs typeface="Calibri" panose="020F0502020204030204" pitchFamily="34" charset="0"/>
                  </a:rPr>
                  <a:t>Gary Luker</a:t>
                </a:r>
              </a:p>
              <a:p>
                <a:pPr algn="ctr"/>
                <a:endParaRPr lang="en-US" sz="1600" dirty="0">
                  <a:solidFill>
                    <a:schemeClr val="tx2">
                      <a:lumMod val="60000"/>
                      <a:lumOff val="40000"/>
                    </a:schemeClr>
                  </a:solidFill>
                  <a:latin typeface="Calibri" panose="020F0502020204030204" pitchFamily="34" charset="0"/>
                  <a:cs typeface="Calibri" panose="020F0502020204030204" pitchFamily="34" charset="0"/>
                </a:endParaRPr>
              </a:p>
            </p:txBody>
          </p:sp>
          <p:sp>
            <p:nvSpPr>
              <p:cNvPr id="22" name="TextBox 21">
                <a:extLst>
                  <a:ext uri="{FF2B5EF4-FFF2-40B4-BE49-F238E27FC236}">
                    <a16:creationId xmlns:a16="http://schemas.microsoft.com/office/drawing/2014/main" id="{B40213D6-E3AF-42A8-B249-53CB16162A54}"/>
                  </a:ext>
                </a:extLst>
              </p:cNvPr>
              <p:cNvSpPr txBox="1"/>
              <p:nvPr/>
            </p:nvSpPr>
            <p:spPr>
              <a:xfrm>
                <a:off x="2016557" y="2976911"/>
                <a:ext cx="1383421" cy="338554"/>
              </a:xfrm>
              <a:prstGeom prst="rect">
                <a:avLst/>
              </a:prstGeom>
              <a:noFill/>
            </p:spPr>
            <p:txBody>
              <a:bodyPr wrap="square" rtlCol="0">
                <a:spAutoFit/>
              </a:bodyPr>
              <a:lstStyle/>
              <a:p>
                <a:pPr algn="ctr"/>
                <a:r>
                  <a:rPr lang="en-US" sz="1600" dirty="0">
                    <a:solidFill>
                      <a:schemeClr val="tx2">
                        <a:lumMod val="60000"/>
                        <a:lumOff val="40000"/>
                      </a:schemeClr>
                    </a:solidFill>
                    <a:latin typeface="Calibri" panose="020F0502020204030204" pitchFamily="34" charset="0"/>
                    <a:cs typeface="Calibri" panose="020F0502020204030204" pitchFamily="34" charset="0"/>
                  </a:rPr>
                  <a:t>Kathryn Luker</a:t>
                </a:r>
              </a:p>
            </p:txBody>
          </p:sp>
          <p:sp>
            <p:nvSpPr>
              <p:cNvPr id="23" name="TextBox 22">
                <a:extLst>
                  <a:ext uri="{FF2B5EF4-FFF2-40B4-BE49-F238E27FC236}">
                    <a16:creationId xmlns:a16="http://schemas.microsoft.com/office/drawing/2014/main" id="{BB61C672-B3EA-4DA8-902D-50F42438BD1F}"/>
                  </a:ext>
                </a:extLst>
              </p:cNvPr>
              <p:cNvSpPr txBox="1"/>
              <p:nvPr/>
            </p:nvSpPr>
            <p:spPr>
              <a:xfrm>
                <a:off x="4669638" y="2976911"/>
                <a:ext cx="1462948" cy="584775"/>
              </a:xfrm>
              <a:prstGeom prst="rect">
                <a:avLst/>
              </a:prstGeom>
              <a:noFill/>
            </p:spPr>
            <p:txBody>
              <a:bodyPr wrap="square" rtlCol="0">
                <a:spAutoFit/>
              </a:bodyPr>
              <a:lstStyle/>
              <a:p>
                <a:pPr algn="ctr"/>
                <a:r>
                  <a:rPr lang="en-US" sz="1600" dirty="0">
                    <a:solidFill>
                      <a:schemeClr val="tx2">
                        <a:lumMod val="60000"/>
                        <a:lumOff val="40000"/>
                      </a:schemeClr>
                    </a:solidFill>
                    <a:latin typeface="Calibri" panose="020F0502020204030204" pitchFamily="34" charset="0"/>
                    <a:cs typeface="Calibri" panose="020F0502020204030204" pitchFamily="34" charset="0"/>
                  </a:rPr>
                  <a:t>Nikola Banovic</a:t>
                </a:r>
              </a:p>
              <a:p>
                <a:pPr algn="ctr"/>
                <a:endParaRPr lang="en-US" sz="1600" dirty="0">
                  <a:solidFill>
                    <a:schemeClr val="tx2">
                      <a:lumMod val="60000"/>
                      <a:lumOff val="40000"/>
                    </a:schemeClr>
                  </a:solidFill>
                  <a:latin typeface="Calibri" panose="020F0502020204030204" pitchFamily="34" charset="0"/>
                  <a:cs typeface="Calibri" panose="020F0502020204030204" pitchFamily="34" charset="0"/>
                </a:endParaRPr>
              </a:p>
            </p:txBody>
          </p:sp>
          <p:sp>
            <p:nvSpPr>
              <p:cNvPr id="24" name="TextBox 23">
                <a:extLst>
                  <a:ext uri="{FF2B5EF4-FFF2-40B4-BE49-F238E27FC236}">
                    <a16:creationId xmlns:a16="http://schemas.microsoft.com/office/drawing/2014/main" id="{D99ED83E-0C34-40E0-90A2-7C8E1FEA098B}"/>
                  </a:ext>
                </a:extLst>
              </p:cNvPr>
              <p:cNvSpPr txBox="1"/>
              <p:nvPr/>
            </p:nvSpPr>
            <p:spPr>
              <a:xfrm>
                <a:off x="5809769" y="2976911"/>
                <a:ext cx="1383421" cy="584775"/>
              </a:xfrm>
              <a:prstGeom prst="rect">
                <a:avLst/>
              </a:prstGeom>
              <a:noFill/>
            </p:spPr>
            <p:txBody>
              <a:bodyPr wrap="square" rtlCol="0">
                <a:spAutoFit/>
              </a:bodyPr>
              <a:lstStyle/>
              <a:p>
                <a:pPr algn="ctr"/>
                <a:r>
                  <a:rPr lang="en-US" sz="1600" dirty="0">
                    <a:solidFill>
                      <a:schemeClr val="tx2">
                        <a:lumMod val="60000"/>
                        <a:lumOff val="40000"/>
                      </a:schemeClr>
                    </a:solidFill>
                    <a:latin typeface="Calibri" panose="020F0502020204030204" pitchFamily="34" charset="0"/>
                    <a:cs typeface="Calibri" panose="020F0502020204030204" pitchFamily="34" charset="0"/>
                  </a:rPr>
                  <a:t>Xun Huan</a:t>
                </a:r>
              </a:p>
              <a:p>
                <a:pPr algn="ctr"/>
                <a:endParaRPr lang="en-US" sz="1600" dirty="0">
                  <a:solidFill>
                    <a:schemeClr val="tx2">
                      <a:lumMod val="60000"/>
                      <a:lumOff val="40000"/>
                    </a:schemeClr>
                  </a:solidFill>
                  <a:latin typeface="Calibri" panose="020F0502020204030204" pitchFamily="34" charset="0"/>
                  <a:cs typeface="Calibri" panose="020F0502020204030204" pitchFamily="34" charset="0"/>
                </a:endParaRPr>
              </a:p>
            </p:txBody>
          </p:sp>
          <p:sp>
            <p:nvSpPr>
              <p:cNvPr id="25" name="TextBox 24">
                <a:extLst>
                  <a:ext uri="{FF2B5EF4-FFF2-40B4-BE49-F238E27FC236}">
                    <a16:creationId xmlns:a16="http://schemas.microsoft.com/office/drawing/2014/main" id="{F61761BB-9704-4188-A1B8-B9C374F57FEC}"/>
                  </a:ext>
                </a:extLst>
              </p:cNvPr>
              <p:cNvSpPr txBox="1"/>
              <p:nvPr/>
            </p:nvSpPr>
            <p:spPr>
              <a:xfrm>
                <a:off x="8694554" y="2944338"/>
                <a:ext cx="1383421" cy="830997"/>
              </a:xfrm>
              <a:prstGeom prst="rect">
                <a:avLst/>
              </a:prstGeom>
              <a:noFill/>
            </p:spPr>
            <p:txBody>
              <a:bodyPr wrap="square" rtlCol="0">
                <a:spAutoFit/>
              </a:bodyPr>
              <a:lstStyle/>
              <a:p>
                <a:pPr algn="ctr"/>
                <a:r>
                  <a:rPr lang="en-US" sz="1600" dirty="0">
                    <a:solidFill>
                      <a:schemeClr val="tx2">
                        <a:lumMod val="60000"/>
                        <a:lumOff val="40000"/>
                      </a:schemeClr>
                    </a:solidFill>
                    <a:latin typeface="Calibri" panose="020F0502020204030204" pitchFamily="34" charset="0"/>
                    <a:cs typeface="Calibri" panose="020F0502020204030204" pitchFamily="34" charset="0"/>
                  </a:rPr>
                  <a:t>Krishna Garikipati</a:t>
                </a:r>
              </a:p>
              <a:p>
                <a:pPr algn="ctr"/>
                <a:endParaRPr lang="en-US" sz="1600" dirty="0">
                  <a:solidFill>
                    <a:schemeClr val="tx2">
                      <a:lumMod val="60000"/>
                      <a:lumOff val="40000"/>
                    </a:schemeClr>
                  </a:solidFill>
                  <a:latin typeface="Calibri" panose="020F0502020204030204" pitchFamily="34" charset="0"/>
                  <a:cs typeface="Calibri" panose="020F0502020204030204" pitchFamily="34" charset="0"/>
                </a:endParaRPr>
              </a:p>
            </p:txBody>
          </p:sp>
          <p:sp>
            <p:nvSpPr>
              <p:cNvPr id="26" name="TextBox 25">
                <a:extLst>
                  <a:ext uri="{FF2B5EF4-FFF2-40B4-BE49-F238E27FC236}">
                    <a16:creationId xmlns:a16="http://schemas.microsoft.com/office/drawing/2014/main" id="{29B133AC-F884-41E5-931F-442CA8763ED3}"/>
                  </a:ext>
                </a:extLst>
              </p:cNvPr>
              <p:cNvSpPr txBox="1"/>
              <p:nvPr/>
            </p:nvSpPr>
            <p:spPr>
              <a:xfrm>
                <a:off x="9747036" y="2944338"/>
                <a:ext cx="1471070" cy="830997"/>
              </a:xfrm>
              <a:prstGeom prst="rect">
                <a:avLst/>
              </a:prstGeom>
              <a:noFill/>
            </p:spPr>
            <p:txBody>
              <a:bodyPr wrap="square" rtlCol="0">
                <a:spAutoFit/>
              </a:bodyPr>
              <a:lstStyle/>
              <a:p>
                <a:pPr algn="ctr"/>
                <a:r>
                  <a:rPr lang="en-US" sz="1600" dirty="0">
                    <a:solidFill>
                      <a:schemeClr val="tx2">
                        <a:lumMod val="60000"/>
                        <a:lumOff val="40000"/>
                      </a:schemeClr>
                    </a:solidFill>
                    <a:latin typeface="Calibri" panose="020F0502020204030204" pitchFamily="34" charset="0"/>
                    <a:cs typeface="Calibri" panose="020F0502020204030204" pitchFamily="34" charset="0"/>
                  </a:rPr>
                  <a:t>Jennifer Linderman</a:t>
                </a:r>
              </a:p>
              <a:p>
                <a:pPr algn="ctr"/>
                <a:endParaRPr lang="en-US" sz="1600" dirty="0">
                  <a:solidFill>
                    <a:schemeClr val="tx2">
                      <a:lumMod val="60000"/>
                      <a:lumOff val="40000"/>
                    </a:schemeClr>
                  </a:solidFill>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E52D61F9-1A3F-479E-BAA8-C9CB2CE26F0B}"/>
                  </a:ext>
                </a:extLst>
              </p:cNvPr>
              <p:cNvSpPr txBox="1"/>
              <p:nvPr/>
            </p:nvSpPr>
            <p:spPr>
              <a:xfrm>
                <a:off x="2470628" y="3009484"/>
                <a:ext cx="184731" cy="369332"/>
              </a:xfrm>
              <a:prstGeom prst="rect">
                <a:avLst/>
              </a:prstGeom>
              <a:noFill/>
            </p:spPr>
            <p:txBody>
              <a:bodyPr wrap="none" rtlCol="0">
                <a:spAutoFit/>
              </a:bodyPr>
              <a:lstStyle/>
              <a:p>
                <a:endParaRPr lang="en-US" dirty="0"/>
              </a:p>
            </p:txBody>
          </p:sp>
          <p:sp>
            <p:nvSpPr>
              <p:cNvPr id="27" name="TextBox 26">
                <a:extLst>
                  <a:ext uri="{FF2B5EF4-FFF2-40B4-BE49-F238E27FC236}">
                    <a16:creationId xmlns:a16="http://schemas.microsoft.com/office/drawing/2014/main" id="{C3A61883-6B22-4007-99F2-E09DE0555598}"/>
                  </a:ext>
                </a:extLst>
              </p:cNvPr>
              <p:cNvSpPr txBox="1"/>
              <p:nvPr/>
            </p:nvSpPr>
            <p:spPr>
              <a:xfrm>
                <a:off x="1483397" y="3259315"/>
                <a:ext cx="1383421" cy="338554"/>
              </a:xfrm>
              <a:prstGeom prst="rect">
                <a:avLst/>
              </a:prstGeom>
              <a:noFill/>
            </p:spPr>
            <p:txBody>
              <a:bodyPr wrap="square" rtlCol="0">
                <a:spAutoFit/>
              </a:bodyPr>
              <a:lstStyle/>
              <a:p>
                <a:pPr algn="ctr"/>
                <a:r>
                  <a:rPr lang="en-US" sz="1600" dirty="0">
                    <a:solidFill>
                      <a:schemeClr val="tx2">
                        <a:lumMod val="60000"/>
                        <a:lumOff val="40000"/>
                      </a:schemeClr>
                    </a:solidFill>
                    <a:latin typeface="Calibri" panose="020F0502020204030204" pitchFamily="34" charset="0"/>
                    <a:cs typeface="Calibri" panose="020F0502020204030204" pitchFamily="34" charset="0"/>
                  </a:rPr>
                  <a:t>Radiology</a:t>
                </a:r>
              </a:p>
            </p:txBody>
          </p:sp>
          <p:sp>
            <p:nvSpPr>
              <p:cNvPr id="28" name="TextBox 27">
                <a:extLst>
                  <a:ext uri="{FF2B5EF4-FFF2-40B4-BE49-F238E27FC236}">
                    <a16:creationId xmlns:a16="http://schemas.microsoft.com/office/drawing/2014/main" id="{273605DE-E60B-4E39-8FC7-47D10A655E6C}"/>
                  </a:ext>
                </a:extLst>
              </p:cNvPr>
              <p:cNvSpPr txBox="1"/>
              <p:nvPr/>
            </p:nvSpPr>
            <p:spPr>
              <a:xfrm>
                <a:off x="4749165" y="3223132"/>
                <a:ext cx="1383421" cy="338554"/>
              </a:xfrm>
              <a:prstGeom prst="rect">
                <a:avLst/>
              </a:prstGeom>
              <a:noFill/>
            </p:spPr>
            <p:txBody>
              <a:bodyPr wrap="square" rtlCol="0">
                <a:spAutoFit/>
              </a:bodyPr>
              <a:lstStyle/>
              <a:p>
                <a:pPr algn="ctr"/>
                <a:r>
                  <a:rPr lang="en-US" sz="1600" dirty="0">
                    <a:solidFill>
                      <a:schemeClr val="tx2">
                        <a:lumMod val="60000"/>
                        <a:lumOff val="40000"/>
                      </a:schemeClr>
                    </a:solidFill>
                    <a:latin typeface="Calibri" panose="020F0502020204030204" pitchFamily="34" charset="0"/>
                    <a:cs typeface="Calibri" panose="020F0502020204030204" pitchFamily="34" charset="0"/>
                  </a:rPr>
                  <a:t>EECS</a:t>
                </a:r>
              </a:p>
            </p:txBody>
          </p:sp>
          <p:sp>
            <p:nvSpPr>
              <p:cNvPr id="29" name="TextBox 28">
                <a:extLst>
                  <a:ext uri="{FF2B5EF4-FFF2-40B4-BE49-F238E27FC236}">
                    <a16:creationId xmlns:a16="http://schemas.microsoft.com/office/drawing/2014/main" id="{20DC1C33-048F-4D34-BCEC-3BC23A9D003C}"/>
                  </a:ext>
                </a:extLst>
              </p:cNvPr>
              <p:cNvSpPr txBox="1"/>
              <p:nvPr/>
            </p:nvSpPr>
            <p:spPr>
              <a:xfrm>
                <a:off x="5801647" y="3217415"/>
                <a:ext cx="1383421" cy="338554"/>
              </a:xfrm>
              <a:prstGeom prst="rect">
                <a:avLst/>
              </a:prstGeom>
              <a:noFill/>
            </p:spPr>
            <p:txBody>
              <a:bodyPr wrap="square" rtlCol="0">
                <a:spAutoFit/>
              </a:bodyPr>
              <a:lstStyle/>
              <a:p>
                <a:pPr algn="ctr"/>
                <a:r>
                  <a:rPr lang="en-US" sz="1600" dirty="0">
                    <a:solidFill>
                      <a:schemeClr val="tx2">
                        <a:lumMod val="60000"/>
                        <a:lumOff val="40000"/>
                      </a:schemeClr>
                    </a:solidFill>
                    <a:latin typeface="Calibri" panose="020F0502020204030204" pitchFamily="34" charset="0"/>
                    <a:cs typeface="Calibri" panose="020F0502020204030204" pitchFamily="34" charset="0"/>
                  </a:rPr>
                  <a:t>Mech. E.</a:t>
                </a:r>
              </a:p>
            </p:txBody>
          </p:sp>
          <p:sp>
            <p:nvSpPr>
              <p:cNvPr id="30" name="TextBox 29">
                <a:extLst>
                  <a:ext uri="{FF2B5EF4-FFF2-40B4-BE49-F238E27FC236}">
                    <a16:creationId xmlns:a16="http://schemas.microsoft.com/office/drawing/2014/main" id="{FDEF2763-EC3D-4538-A762-C72E2AB8B438}"/>
                  </a:ext>
                </a:extLst>
              </p:cNvPr>
              <p:cNvSpPr txBox="1"/>
              <p:nvPr/>
            </p:nvSpPr>
            <p:spPr>
              <a:xfrm>
                <a:off x="8729075" y="3446022"/>
                <a:ext cx="1383421" cy="338554"/>
              </a:xfrm>
              <a:prstGeom prst="rect">
                <a:avLst/>
              </a:prstGeom>
              <a:noFill/>
            </p:spPr>
            <p:txBody>
              <a:bodyPr wrap="square" rtlCol="0">
                <a:spAutoFit/>
              </a:bodyPr>
              <a:lstStyle/>
              <a:p>
                <a:pPr algn="ctr"/>
                <a:r>
                  <a:rPr lang="en-US" sz="1600" dirty="0">
                    <a:solidFill>
                      <a:schemeClr val="tx2">
                        <a:lumMod val="60000"/>
                        <a:lumOff val="40000"/>
                      </a:schemeClr>
                    </a:solidFill>
                    <a:latin typeface="Calibri" panose="020F0502020204030204" pitchFamily="34" charset="0"/>
                    <a:cs typeface="Calibri" panose="020F0502020204030204" pitchFamily="34" charset="0"/>
                  </a:rPr>
                  <a:t>Mech. E.</a:t>
                </a:r>
              </a:p>
            </p:txBody>
          </p:sp>
          <p:sp>
            <p:nvSpPr>
              <p:cNvPr id="31" name="TextBox 30">
                <a:extLst>
                  <a:ext uri="{FF2B5EF4-FFF2-40B4-BE49-F238E27FC236}">
                    <a16:creationId xmlns:a16="http://schemas.microsoft.com/office/drawing/2014/main" id="{8034A2C8-28AD-4E34-89A7-BAACD148170A}"/>
                  </a:ext>
                </a:extLst>
              </p:cNvPr>
              <p:cNvSpPr txBox="1"/>
              <p:nvPr/>
            </p:nvSpPr>
            <p:spPr>
              <a:xfrm>
                <a:off x="9849803" y="3414442"/>
                <a:ext cx="1383421" cy="338554"/>
              </a:xfrm>
              <a:prstGeom prst="rect">
                <a:avLst/>
              </a:prstGeom>
              <a:noFill/>
            </p:spPr>
            <p:txBody>
              <a:bodyPr wrap="square" rtlCol="0">
                <a:spAutoFit/>
              </a:bodyPr>
              <a:lstStyle/>
              <a:p>
                <a:pPr algn="ctr"/>
                <a:r>
                  <a:rPr lang="en-US" sz="1600" dirty="0">
                    <a:solidFill>
                      <a:schemeClr val="tx2">
                        <a:lumMod val="60000"/>
                        <a:lumOff val="40000"/>
                      </a:schemeClr>
                    </a:solidFill>
                    <a:latin typeface="Calibri" panose="020F0502020204030204" pitchFamily="34" charset="0"/>
                    <a:cs typeface="Calibri" panose="020F0502020204030204" pitchFamily="34" charset="0"/>
                  </a:rPr>
                  <a:t>Chem. E.</a:t>
                </a:r>
              </a:p>
            </p:txBody>
          </p:sp>
        </p:grpSp>
      </p:grpSp>
      <p:pic>
        <p:nvPicPr>
          <p:cNvPr id="6" name="Picture 5">
            <a:extLst>
              <a:ext uri="{FF2B5EF4-FFF2-40B4-BE49-F238E27FC236}">
                <a16:creationId xmlns:a16="http://schemas.microsoft.com/office/drawing/2014/main" id="{93EB32B9-3AE4-922B-6E79-EDDAEE002654}"/>
              </a:ext>
            </a:extLst>
          </p:cNvPr>
          <p:cNvPicPr>
            <a:picLocks noChangeAspect="1"/>
          </p:cNvPicPr>
          <p:nvPr/>
        </p:nvPicPr>
        <p:blipFill>
          <a:blip r:embed="rId9"/>
          <a:stretch>
            <a:fillRect/>
          </a:stretch>
        </p:blipFill>
        <p:spPr>
          <a:xfrm>
            <a:off x="218253" y="174901"/>
            <a:ext cx="688908" cy="688908"/>
          </a:xfrm>
          <a:prstGeom prst="rect">
            <a:avLst/>
          </a:prstGeom>
          <a:solidFill>
            <a:schemeClr val="accent5"/>
          </a:solidFill>
        </p:spPr>
      </p:pic>
    </p:spTree>
    <p:extLst>
      <p:ext uri="{BB962C8B-B14F-4D97-AF65-F5344CB8AC3E}">
        <p14:creationId xmlns:p14="http://schemas.microsoft.com/office/powerpoint/2010/main" val="20176075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BA236E7-0792-4FC8-B067-0C95F67E5215}"/>
              </a:ext>
            </a:extLst>
          </p:cNvPr>
          <p:cNvPicPr>
            <a:picLocks noChangeAspect="1"/>
          </p:cNvPicPr>
          <p:nvPr/>
        </p:nvPicPr>
        <p:blipFill>
          <a:blip r:embed="rId2"/>
          <a:stretch>
            <a:fillRect/>
          </a:stretch>
        </p:blipFill>
        <p:spPr>
          <a:xfrm>
            <a:off x="218253" y="174901"/>
            <a:ext cx="688908" cy="688908"/>
          </a:xfrm>
          <a:prstGeom prst="rect">
            <a:avLst/>
          </a:prstGeom>
          <a:solidFill>
            <a:schemeClr val="accent5"/>
          </a:solidFill>
        </p:spPr>
      </p:pic>
      <p:sp>
        <p:nvSpPr>
          <p:cNvPr id="2" name="TextBox 1">
            <a:extLst>
              <a:ext uri="{FF2B5EF4-FFF2-40B4-BE49-F238E27FC236}">
                <a16:creationId xmlns:a16="http://schemas.microsoft.com/office/drawing/2014/main" id="{32F3202B-F615-42C8-AF09-D5E286D7F6A2}"/>
              </a:ext>
            </a:extLst>
          </p:cNvPr>
          <p:cNvSpPr txBox="1"/>
          <p:nvPr/>
        </p:nvSpPr>
        <p:spPr>
          <a:xfrm>
            <a:off x="907161" y="217478"/>
            <a:ext cx="10015883" cy="646331"/>
          </a:xfrm>
          <a:prstGeom prst="rect">
            <a:avLst/>
          </a:prstGeom>
          <a:noFill/>
        </p:spPr>
        <p:txBody>
          <a:bodyPr wrap="none" rtlCol="0">
            <a:spAutoFit/>
          </a:bodyPr>
          <a:lstStyle/>
          <a:p>
            <a:r>
              <a:rPr lang="en-US" sz="3600" dirty="0"/>
              <a:t>Our team is integrating 4 model conceptualizations </a:t>
            </a:r>
          </a:p>
        </p:txBody>
      </p:sp>
      <p:grpSp>
        <p:nvGrpSpPr>
          <p:cNvPr id="12" name="Group 11">
            <a:extLst>
              <a:ext uri="{FF2B5EF4-FFF2-40B4-BE49-F238E27FC236}">
                <a16:creationId xmlns:a16="http://schemas.microsoft.com/office/drawing/2014/main" id="{35077B82-380F-462C-936E-B67AC62039B9}"/>
              </a:ext>
            </a:extLst>
          </p:cNvPr>
          <p:cNvGrpSpPr/>
          <p:nvPr/>
        </p:nvGrpSpPr>
        <p:grpSpPr>
          <a:xfrm>
            <a:off x="4755634" y="1440180"/>
            <a:ext cx="7082177" cy="5017770"/>
            <a:chOff x="5292090" y="1430046"/>
            <a:chExt cx="6670697" cy="4582134"/>
          </a:xfrm>
        </p:grpSpPr>
        <p:sp>
          <p:nvSpPr>
            <p:cNvPr id="10" name="Rectangle 9">
              <a:extLst>
                <a:ext uri="{FF2B5EF4-FFF2-40B4-BE49-F238E27FC236}">
                  <a16:creationId xmlns:a16="http://schemas.microsoft.com/office/drawing/2014/main" id="{18DE8888-A82E-4DA6-9FC0-D8B575C61450}"/>
                </a:ext>
              </a:extLst>
            </p:cNvPr>
            <p:cNvSpPr/>
            <p:nvPr/>
          </p:nvSpPr>
          <p:spPr>
            <a:xfrm>
              <a:off x="5292090" y="1430046"/>
              <a:ext cx="6670697" cy="4582134"/>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23CBF7EE-EAD9-4516-9F20-BD93B18E7EEC}"/>
                </a:ext>
              </a:extLst>
            </p:cNvPr>
            <p:cNvPicPr>
              <a:picLocks noChangeAspect="1"/>
            </p:cNvPicPr>
            <p:nvPr/>
          </p:nvPicPr>
          <p:blipFill rotWithShape="1">
            <a:blip r:embed="rId3"/>
            <a:srcRect l="4076" r="43404" b="58878"/>
            <a:stretch/>
          </p:blipFill>
          <p:spPr>
            <a:xfrm>
              <a:off x="8261913" y="1547361"/>
              <a:ext cx="2208173" cy="2094728"/>
            </a:xfrm>
            <a:prstGeom prst="rect">
              <a:avLst/>
            </a:prstGeom>
          </p:spPr>
        </p:pic>
        <p:pic>
          <p:nvPicPr>
            <p:cNvPr id="7" name="Picture 6">
              <a:extLst>
                <a:ext uri="{FF2B5EF4-FFF2-40B4-BE49-F238E27FC236}">
                  <a16:creationId xmlns:a16="http://schemas.microsoft.com/office/drawing/2014/main" id="{C8DA5CF7-1AB6-4D3D-8AE8-1A72B7206B86}"/>
                </a:ext>
              </a:extLst>
            </p:cNvPr>
            <p:cNvPicPr>
              <a:picLocks noChangeAspect="1"/>
            </p:cNvPicPr>
            <p:nvPr/>
          </p:nvPicPr>
          <p:blipFill rotWithShape="1">
            <a:blip r:embed="rId3"/>
            <a:srcRect l="-1" t="57928" r="52429" b="-1470"/>
            <a:stretch/>
          </p:blipFill>
          <p:spPr>
            <a:xfrm>
              <a:off x="5998327" y="1547360"/>
              <a:ext cx="2022529" cy="2166225"/>
            </a:xfrm>
            <a:prstGeom prst="rect">
              <a:avLst/>
            </a:prstGeom>
          </p:spPr>
        </p:pic>
        <p:pic>
          <p:nvPicPr>
            <p:cNvPr id="8" name="Picture 7">
              <a:extLst>
                <a:ext uri="{FF2B5EF4-FFF2-40B4-BE49-F238E27FC236}">
                  <a16:creationId xmlns:a16="http://schemas.microsoft.com/office/drawing/2014/main" id="{CB0A3C5E-9D58-41DC-8129-71F0A0A41406}"/>
                </a:ext>
              </a:extLst>
            </p:cNvPr>
            <p:cNvPicPr>
              <a:picLocks noChangeAspect="1"/>
            </p:cNvPicPr>
            <p:nvPr/>
          </p:nvPicPr>
          <p:blipFill>
            <a:blip r:embed="rId4"/>
            <a:stretch>
              <a:fillRect/>
            </a:stretch>
          </p:blipFill>
          <p:spPr>
            <a:xfrm>
              <a:off x="5771237" y="3869172"/>
              <a:ext cx="2249619" cy="1847248"/>
            </a:xfrm>
            <a:prstGeom prst="rect">
              <a:avLst/>
            </a:prstGeom>
          </p:spPr>
        </p:pic>
        <p:pic>
          <p:nvPicPr>
            <p:cNvPr id="9" name="Picture 8">
              <a:extLst>
                <a:ext uri="{FF2B5EF4-FFF2-40B4-BE49-F238E27FC236}">
                  <a16:creationId xmlns:a16="http://schemas.microsoft.com/office/drawing/2014/main" id="{60AB9C2C-58B6-4618-A07B-B4355D441EB6}"/>
                </a:ext>
              </a:extLst>
            </p:cNvPr>
            <p:cNvPicPr>
              <a:picLocks noChangeAspect="1"/>
            </p:cNvPicPr>
            <p:nvPr/>
          </p:nvPicPr>
          <p:blipFill>
            <a:blip r:embed="rId5"/>
            <a:stretch>
              <a:fillRect/>
            </a:stretch>
          </p:blipFill>
          <p:spPr>
            <a:xfrm>
              <a:off x="8192305" y="3842519"/>
              <a:ext cx="3649175" cy="1873901"/>
            </a:xfrm>
            <a:prstGeom prst="rect">
              <a:avLst/>
            </a:prstGeom>
          </p:spPr>
        </p:pic>
      </p:grpSp>
      <p:sp>
        <p:nvSpPr>
          <p:cNvPr id="14" name="TextBox 13">
            <a:extLst>
              <a:ext uri="{FF2B5EF4-FFF2-40B4-BE49-F238E27FC236}">
                <a16:creationId xmlns:a16="http://schemas.microsoft.com/office/drawing/2014/main" id="{A41FC3BC-1D08-4580-AF73-912B2F1D078D}"/>
              </a:ext>
            </a:extLst>
          </p:cNvPr>
          <p:cNvSpPr txBox="1"/>
          <p:nvPr/>
        </p:nvSpPr>
        <p:spPr>
          <a:xfrm>
            <a:off x="390863" y="2413337"/>
            <a:ext cx="4243854" cy="2677656"/>
          </a:xfrm>
          <a:prstGeom prst="rect">
            <a:avLst/>
          </a:prstGeom>
          <a:noFill/>
        </p:spPr>
        <p:txBody>
          <a:bodyPr wrap="none" rtlCol="0">
            <a:spAutoFit/>
          </a:bodyPr>
          <a:lstStyle/>
          <a:p>
            <a:r>
              <a:rPr lang="en-US" sz="2400" dirty="0"/>
              <a:t>Ordinary differential equations</a:t>
            </a:r>
          </a:p>
          <a:p>
            <a:endParaRPr lang="en-US" sz="2400" dirty="0"/>
          </a:p>
          <a:p>
            <a:r>
              <a:rPr lang="en-US" sz="2400" dirty="0"/>
              <a:t>Agent-based Models</a:t>
            </a:r>
          </a:p>
          <a:p>
            <a:endParaRPr lang="en-US" sz="2400" dirty="0"/>
          </a:p>
          <a:p>
            <a:r>
              <a:rPr lang="en-US" sz="2400" dirty="0"/>
              <a:t>Variational Systems Inference</a:t>
            </a:r>
          </a:p>
          <a:p>
            <a:endParaRPr lang="en-US" sz="2400" dirty="0"/>
          </a:p>
          <a:p>
            <a:r>
              <a:rPr lang="en-US" sz="2400" dirty="0"/>
              <a:t>Inverse Reinforcement Learning</a:t>
            </a:r>
          </a:p>
        </p:txBody>
      </p:sp>
    </p:spTree>
    <p:extLst>
      <p:ext uri="{BB962C8B-B14F-4D97-AF65-F5344CB8AC3E}">
        <p14:creationId xmlns:p14="http://schemas.microsoft.com/office/powerpoint/2010/main" val="39916140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112380" y="798406"/>
            <a:ext cx="4317620" cy="3763203"/>
          </a:xfrm>
          <a:prstGeom prst="rect">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10015751" y="1490405"/>
            <a:ext cx="1173051" cy="78688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8655627" y="1514003"/>
            <a:ext cx="1004571" cy="78688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p:cNvSpPr txBox="1"/>
          <p:nvPr/>
        </p:nvSpPr>
        <p:spPr>
          <a:xfrm>
            <a:off x="3785682" y="3577677"/>
            <a:ext cx="3129991" cy="954107"/>
          </a:xfrm>
          <a:prstGeom prst="rect">
            <a:avLst/>
          </a:prstGeom>
          <a:noFill/>
        </p:spPr>
        <p:txBody>
          <a:bodyPr wrap="square" rtlCol="0">
            <a:spAutoFit/>
          </a:bodyPr>
          <a:lstStyle/>
          <a:p>
            <a:pPr algn="ctr"/>
            <a:r>
              <a:rPr lang="en-US" sz="2800" dirty="0">
                <a:solidFill>
                  <a:schemeClr val="tx2">
                    <a:lumMod val="60000"/>
                    <a:lumOff val="40000"/>
                  </a:schemeClr>
                </a:solidFill>
                <a:latin typeface="Calibri" panose="020F0502020204030204" pitchFamily="34" charset="0"/>
                <a:cs typeface="Calibri" panose="020F0502020204030204" pitchFamily="34" charset="0"/>
              </a:rPr>
              <a:t>Generate integrated multi-</a:t>
            </a:r>
            <a:r>
              <a:rPr lang="en-US" sz="2800" dirty="0" err="1">
                <a:solidFill>
                  <a:schemeClr val="tx2">
                    <a:lumMod val="60000"/>
                    <a:lumOff val="40000"/>
                  </a:schemeClr>
                </a:solidFill>
                <a:latin typeface="Calibri" panose="020F0502020204030204" pitchFamily="34" charset="0"/>
                <a:cs typeface="Calibri" panose="020F0502020204030204" pitchFamily="34" charset="0"/>
              </a:rPr>
              <a:t>omic</a:t>
            </a:r>
            <a:r>
              <a:rPr lang="en-US" sz="2800" dirty="0">
                <a:solidFill>
                  <a:schemeClr val="tx2">
                    <a:lumMod val="60000"/>
                    <a:lumOff val="40000"/>
                  </a:schemeClr>
                </a:solidFill>
                <a:latin typeface="Calibri" panose="020F0502020204030204" pitchFamily="34" charset="0"/>
                <a:cs typeface="Calibri" panose="020F0502020204030204" pitchFamily="34" charset="0"/>
              </a:rPr>
              <a:t> data sets</a:t>
            </a:r>
          </a:p>
        </p:txBody>
      </p:sp>
      <p:sp>
        <p:nvSpPr>
          <p:cNvPr id="3" name="Rectangle 2"/>
          <p:cNvSpPr/>
          <p:nvPr/>
        </p:nvSpPr>
        <p:spPr>
          <a:xfrm>
            <a:off x="903562" y="1362284"/>
            <a:ext cx="2573640" cy="306709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BAD824D-CEA6-48A0-A14F-9E833E51EBA8}"/>
              </a:ext>
            </a:extLst>
          </p:cNvPr>
          <p:cNvSpPr>
            <a:spLocks noGrp="1"/>
          </p:cNvSpPr>
          <p:nvPr>
            <p:ph type="ctrTitle"/>
          </p:nvPr>
        </p:nvSpPr>
        <p:spPr>
          <a:xfrm>
            <a:off x="935870" y="266298"/>
            <a:ext cx="4107546" cy="579030"/>
          </a:xfrm>
        </p:spPr>
        <p:txBody>
          <a:bodyPr>
            <a:noAutofit/>
          </a:bodyPr>
          <a:lstStyle/>
          <a:p>
            <a:pPr algn="l"/>
            <a:r>
              <a:rPr lang="en-US" sz="3600" dirty="0">
                <a:latin typeface="Calibri" panose="020F0502020204030204" pitchFamily="34" charset="0"/>
                <a:cs typeface="Calibri" panose="020F0502020204030204" pitchFamily="34" charset="0"/>
              </a:rPr>
              <a:t>Making sense of the chaos of single cell behavior</a:t>
            </a:r>
          </a:p>
        </p:txBody>
      </p:sp>
      <p:sp>
        <p:nvSpPr>
          <p:cNvPr id="8" name="Subtitle 2">
            <a:extLst>
              <a:ext uri="{FF2B5EF4-FFF2-40B4-BE49-F238E27FC236}">
                <a16:creationId xmlns:a16="http://schemas.microsoft.com/office/drawing/2014/main" id="{0608A0C0-33F0-4AAB-BCD9-E20150538D03}"/>
              </a:ext>
            </a:extLst>
          </p:cNvPr>
          <p:cNvSpPr txBox="1">
            <a:spLocks/>
          </p:cNvSpPr>
          <p:nvPr/>
        </p:nvSpPr>
        <p:spPr>
          <a:xfrm>
            <a:off x="1419754" y="5107686"/>
            <a:ext cx="9180011" cy="1570506"/>
          </a:xfrm>
          <a:prstGeom prst="rect">
            <a:avLst/>
          </a:prstGeom>
          <a:solidFill>
            <a:schemeClr val="accent2">
              <a:lumMod val="20000"/>
              <a:lumOff val="80000"/>
            </a:schemeClr>
          </a:solidFill>
        </p:spPr>
        <p:txBody>
          <a:bodyPr vert="horz" lIns="91440" tIns="45720" rIns="91440" bIns="45720" rtlCol="0" anchor="b">
            <a:noAutofit/>
          </a:bodyPr>
          <a:lstStyle>
            <a:lvl1pPr marL="0" indent="0" algn="r" defTabSz="914400" rtl="0" eaLnBrk="1" latinLnBrk="0" hangingPunct="1">
              <a:lnSpc>
                <a:spcPct val="90000"/>
              </a:lnSpc>
              <a:spcBef>
                <a:spcPts val="1000"/>
              </a:spcBef>
              <a:buFont typeface="Arial" panose="020B0604020202020204" pitchFamily="34" charset="0"/>
              <a:buNone/>
              <a:defRPr sz="3200" b="0" kern="120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457200" indent="-457200" algn="l">
              <a:buFont typeface="Arial" panose="020B0604020202020204" pitchFamily="34" charset="0"/>
              <a:buChar char="•"/>
            </a:pPr>
            <a:r>
              <a:rPr lang="en-US" sz="2400" dirty="0">
                <a:solidFill>
                  <a:schemeClr val="bg1"/>
                </a:solidFill>
                <a:latin typeface="Calibri" panose="020F0502020204030204" pitchFamily="34" charset="0"/>
                <a:cs typeface="Calibri" panose="020F0502020204030204" pitchFamily="34" charset="0"/>
              </a:rPr>
              <a:t>Innovate new approaches to extract and merge data streams from models that generate heterogeneous cell behaviors</a:t>
            </a:r>
          </a:p>
          <a:p>
            <a:pPr marL="457200" indent="-457200" algn="l">
              <a:buFont typeface="Arial" panose="020B0604020202020204" pitchFamily="34" charset="0"/>
              <a:buChar char="•"/>
            </a:pPr>
            <a:r>
              <a:rPr lang="en-US" sz="2400" dirty="0">
                <a:solidFill>
                  <a:schemeClr val="bg1"/>
                </a:solidFill>
                <a:latin typeface="Calibri" panose="020F0502020204030204" pitchFamily="34" charset="0"/>
                <a:cs typeface="Calibri" panose="020F0502020204030204" pitchFamily="34" charset="0"/>
              </a:rPr>
              <a:t>Establish a broadly applicable paradigm for cellular decisions and interactions in normal physiology and multiple diseases</a:t>
            </a:r>
          </a:p>
        </p:txBody>
      </p:sp>
      <p:sp>
        <p:nvSpPr>
          <p:cNvPr id="50" name="TextBox 49"/>
          <p:cNvSpPr txBox="1"/>
          <p:nvPr/>
        </p:nvSpPr>
        <p:spPr>
          <a:xfrm>
            <a:off x="6786819" y="1141373"/>
            <a:ext cx="1999803" cy="400110"/>
          </a:xfrm>
          <a:prstGeom prst="rect">
            <a:avLst/>
          </a:prstGeom>
          <a:noFill/>
        </p:spPr>
        <p:txBody>
          <a:bodyPr wrap="square" rtlCol="0">
            <a:spAutoFit/>
          </a:bodyPr>
          <a:lstStyle/>
          <a:p>
            <a:pPr algn="ctr"/>
            <a:r>
              <a:rPr lang="en-US" sz="2000" dirty="0">
                <a:solidFill>
                  <a:schemeClr val="bg1"/>
                </a:solidFill>
                <a:latin typeface="Calibri" panose="020F0502020204030204" pitchFamily="34" charset="0"/>
                <a:cs typeface="Calibri" panose="020F0502020204030204" pitchFamily="34" charset="0"/>
              </a:rPr>
              <a:t>Signaling</a:t>
            </a:r>
          </a:p>
        </p:txBody>
      </p:sp>
      <p:grpSp>
        <p:nvGrpSpPr>
          <p:cNvPr id="63" name="Group 62"/>
          <p:cNvGrpSpPr/>
          <p:nvPr/>
        </p:nvGrpSpPr>
        <p:grpSpPr>
          <a:xfrm>
            <a:off x="1610207" y="1838047"/>
            <a:ext cx="1016275" cy="967974"/>
            <a:chOff x="8620289" y="2274105"/>
            <a:chExt cx="1016275" cy="967974"/>
          </a:xfrm>
        </p:grpSpPr>
        <p:grpSp>
          <p:nvGrpSpPr>
            <p:cNvPr id="38" name="Group 37"/>
            <p:cNvGrpSpPr/>
            <p:nvPr/>
          </p:nvGrpSpPr>
          <p:grpSpPr>
            <a:xfrm>
              <a:off x="8887249" y="2274105"/>
              <a:ext cx="421162" cy="322759"/>
              <a:chOff x="4130598" y="4420412"/>
              <a:chExt cx="897622" cy="687897"/>
            </a:xfrm>
          </p:grpSpPr>
          <p:sp>
            <p:nvSpPr>
              <p:cNvPr id="39" name="Freeform: Shape 58">
                <a:extLst>
                  <a:ext uri="{FF2B5EF4-FFF2-40B4-BE49-F238E27FC236}">
                    <a16:creationId xmlns:a16="http://schemas.microsoft.com/office/drawing/2014/main" id="{A437A611-878A-4020-BB04-BBA1971A4781}"/>
                  </a:ext>
                </a:extLst>
              </p:cNvPr>
              <p:cNvSpPr/>
              <p:nvPr/>
            </p:nvSpPr>
            <p:spPr>
              <a:xfrm rot="2498520">
                <a:off x="4130598" y="4420412"/>
                <a:ext cx="897622" cy="687897"/>
              </a:xfrm>
              <a:custGeom>
                <a:avLst/>
                <a:gdLst>
                  <a:gd name="connsiteX0" fmla="*/ 268448 w 897622"/>
                  <a:gd name="connsiteY0" fmla="*/ 75501 h 687897"/>
                  <a:gd name="connsiteX1" fmla="*/ 0 w 897622"/>
                  <a:gd name="connsiteY1" fmla="*/ 486562 h 687897"/>
                  <a:gd name="connsiteX2" fmla="*/ 469783 w 897622"/>
                  <a:gd name="connsiteY2" fmla="*/ 687897 h 687897"/>
                  <a:gd name="connsiteX3" fmla="*/ 897622 w 897622"/>
                  <a:gd name="connsiteY3" fmla="*/ 302004 h 687897"/>
                  <a:gd name="connsiteX4" fmla="*/ 570451 w 897622"/>
                  <a:gd name="connsiteY4" fmla="*/ 0 h 687897"/>
                  <a:gd name="connsiteX5" fmla="*/ 268448 w 897622"/>
                  <a:gd name="connsiteY5" fmla="*/ 75501 h 687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7622" h="687897">
                    <a:moveTo>
                      <a:pt x="268448" y="75501"/>
                    </a:moveTo>
                    <a:lnTo>
                      <a:pt x="0" y="486562"/>
                    </a:lnTo>
                    <a:lnTo>
                      <a:pt x="469783" y="687897"/>
                    </a:lnTo>
                    <a:lnTo>
                      <a:pt x="897622" y="302004"/>
                    </a:lnTo>
                    <a:lnTo>
                      <a:pt x="570451" y="0"/>
                    </a:lnTo>
                    <a:lnTo>
                      <a:pt x="268448" y="75501"/>
                    </a:lnTo>
                    <a:close/>
                  </a:path>
                </a:pathLst>
              </a:custGeom>
              <a:solidFill>
                <a:schemeClr val="accent1"/>
              </a:soli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accent5">
                      <a:lumMod val="40000"/>
                      <a:lumOff val="60000"/>
                    </a:schemeClr>
                  </a:solidFill>
                  <a:effectLst/>
                  <a:uLnTx/>
                  <a:uFillTx/>
                  <a:latin typeface="Calibri" panose="020F0502020204030204" pitchFamily="34" charset="0"/>
                  <a:cs typeface="Calibri" panose="020F0502020204030204" pitchFamily="34" charset="0"/>
                </a:endParaRPr>
              </a:p>
            </p:txBody>
          </p:sp>
          <p:sp>
            <p:nvSpPr>
              <p:cNvPr id="40" name="Oval 39">
                <a:extLst>
                  <a:ext uri="{FF2B5EF4-FFF2-40B4-BE49-F238E27FC236}">
                    <a16:creationId xmlns:a16="http://schemas.microsoft.com/office/drawing/2014/main" id="{96EDE036-5D08-402B-9671-3BD6C9446F2B}"/>
                  </a:ext>
                </a:extLst>
              </p:cNvPr>
              <p:cNvSpPr/>
              <p:nvPr/>
            </p:nvSpPr>
            <p:spPr>
              <a:xfrm rot="2498520">
                <a:off x="4416695" y="4652801"/>
                <a:ext cx="268448" cy="246098"/>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accent5">
                      <a:lumMod val="40000"/>
                      <a:lumOff val="60000"/>
                    </a:schemeClr>
                  </a:solidFill>
                  <a:effectLst/>
                  <a:uLnTx/>
                  <a:uFillTx/>
                  <a:latin typeface="Calibri" panose="020F0502020204030204" pitchFamily="34" charset="0"/>
                  <a:cs typeface="Calibri" panose="020F0502020204030204" pitchFamily="34" charset="0"/>
                </a:endParaRPr>
              </a:p>
            </p:txBody>
          </p:sp>
        </p:grpSp>
        <p:grpSp>
          <p:nvGrpSpPr>
            <p:cNvPr id="41" name="Group 40"/>
            <p:cNvGrpSpPr/>
            <p:nvPr/>
          </p:nvGrpSpPr>
          <p:grpSpPr>
            <a:xfrm rot="3313609">
              <a:off x="8571089" y="2570185"/>
              <a:ext cx="421162" cy="322761"/>
              <a:chOff x="4130598" y="4420412"/>
              <a:chExt cx="897622" cy="687897"/>
            </a:xfrm>
          </p:grpSpPr>
          <p:sp>
            <p:nvSpPr>
              <p:cNvPr id="42" name="Freeform: Shape 58">
                <a:extLst>
                  <a:ext uri="{FF2B5EF4-FFF2-40B4-BE49-F238E27FC236}">
                    <a16:creationId xmlns:a16="http://schemas.microsoft.com/office/drawing/2014/main" id="{A437A611-878A-4020-BB04-BBA1971A4781}"/>
                  </a:ext>
                </a:extLst>
              </p:cNvPr>
              <p:cNvSpPr/>
              <p:nvPr/>
            </p:nvSpPr>
            <p:spPr>
              <a:xfrm rot="2498520">
                <a:off x="4130598" y="4420412"/>
                <a:ext cx="897622" cy="687897"/>
              </a:xfrm>
              <a:custGeom>
                <a:avLst/>
                <a:gdLst>
                  <a:gd name="connsiteX0" fmla="*/ 268448 w 897622"/>
                  <a:gd name="connsiteY0" fmla="*/ 75501 h 687897"/>
                  <a:gd name="connsiteX1" fmla="*/ 0 w 897622"/>
                  <a:gd name="connsiteY1" fmla="*/ 486562 h 687897"/>
                  <a:gd name="connsiteX2" fmla="*/ 469783 w 897622"/>
                  <a:gd name="connsiteY2" fmla="*/ 687897 h 687897"/>
                  <a:gd name="connsiteX3" fmla="*/ 897622 w 897622"/>
                  <a:gd name="connsiteY3" fmla="*/ 302004 h 687897"/>
                  <a:gd name="connsiteX4" fmla="*/ 570451 w 897622"/>
                  <a:gd name="connsiteY4" fmla="*/ 0 h 687897"/>
                  <a:gd name="connsiteX5" fmla="*/ 268448 w 897622"/>
                  <a:gd name="connsiteY5" fmla="*/ 75501 h 687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7622" h="687897">
                    <a:moveTo>
                      <a:pt x="268448" y="75501"/>
                    </a:moveTo>
                    <a:lnTo>
                      <a:pt x="0" y="486562"/>
                    </a:lnTo>
                    <a:lnTo>
                      <a:pt x="469783" y="687897"/>
                    </a:lnTo>
                    <a:lnTo>
                      <a:pt x="897622" y="302004"/>
                    </a:lnTo>
                    <a:lnTo>
                      <a:pt x="570451" y="0"/>
                    </a:lnTo>
                    <a:lnTo>
                      <a:pt x="268448" y="75501"/>
                    </a:lnTo>
                    <a:close/>
                  </a:path>
                </a:pathLst>
              </a:custGeom>
              <a:solidFill>
                <a:schemeClr val="accent1"/>
              </a:soli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accent5">
                      <a:lumMod val="40000"/>
                      <a:lumOff val="60000"/>
                    </a:schemeClr>
                  </a:solidFill>
                  <a:effectLst/>
                  <a:uLnTx/>
                  <a:uFillTx/>
                  <a:latin typeface="Calibri" panose="020F0502020204030204" pitchFamily="34" charset="0"/>
                  <a:cs typeface="Calibri" panose="020F0502020204030204" pitchFamily="34" charset="0"/>
                </a:endParaRPr>
              </a:p>
            </p:txBody>
          </p:sp>
          <p:sp>
            <p:nvSpPr>
              <p:cNvPr id="43" name="Oval 42">
                <a:extLst>
                  <a:ext uri="{FF2B5EF4-FFF2-40B4-BE49-F238E27FC236}">
                    <a16:creationId xmlns:a16="http://schemas.microsoft.com/office/drawing/2014/main" id="{96EDE036-5D08-402B-9671-3BD6C9446F2B}"/>
                  </a:ext>
                </a:extLst>
              </p:cNvPr>
              <p:cNvSpPr/>
              <p:nvPr/>
            </p:nvSpPr>
            <p:spPr>
              <a:xfrm rot="2498520">
                <a:off x="4416695" y="4652801"/>
                <a:ext cx="268448" cy="246098"/>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accent5">
                      <a:lumMod val="40000"/>
                      <a:lumOff val="60000"/>
                    </a:schemeClr>
                  </a:solidFill>
                  <a:effectLst/>
                  <a:uLnTx/>
                  <a:uFillTx/>
                  <a:latin typeface="Calibri" panose="020F0502020204030204" pitchFamily="34" charset="0"/>
                  <a:cs typeface="Calibri" panose="020F0502020204030204" pitchFamily="34" charset="0"/>
                </a:endParaRPr>
              </a:p>
            </p:txBody>
          </p:sp>
        </p:grpSp>
        <p:grpSp>
          <p:nvGrpSpPr>
            <p:cNvPr id="44" name="Group 43"/>
            <p:cNvGrpSpPr/>
            <p:nvPr/>
          </p:nvGrpSpPr>
          <p:grpSpPr>
            <a:xfrm>
              <a:off x="8916206" y="2919320"/>
              <a:ext cx="421162" cy="322759"/>
              <a:chOff x="4130598" y="4420412"/>
              <a:chExt cx="897622" cy="687897"/>
            </a:xfrm>
          </p:grpSpPr>
          <p:sp>
            <p:nvSpPr>
              <p:cNvPr id="45" name="Freeform: Shape 58">
                <a:extLst>
                  <a:ext uri="{FF2B5EF4-FFF2-40B4-BE49-F238E27FC236}">
                    <a16:creationId xmlns:a16="http://schemas.microsoft.com/office/drawing/2014/main" id="{A437A611-878A-4020-BB04-BBA1971A4781}"/>
                  </a:ext>
                </a:extLst>
              </p:cNvPr>
              <p:cNvSpPr/>
              <p:nvPr/>
            </p:nvSpPr>
            <p:spPr>
              <a:xfrm rot="2498520">
                <a:off x="4130598" y="4420412"/>
                <a:ext cx="897622" cy="687897"/>
              </a:xfrm>
              <a:custGeom>
                <a:avLst/>
                <a:gdLst>
                  <a:gd name="connsiteX0" fmla="*/ 268448 w 897622"/>
                  <a:gd name="connsiteY0" fmla="*/ 75501 h 687897"/>
                  <a:gd name="connsiteX1" fmla="*/ 0 w 897622"/>
                  <a:gd name="connsiteY1" fmla="*/ 486562 h 687897"/>
                  <a:gd name="connsiteX2" fmla="*/ 469783 w 897622"/>
                  <a:gd name="connsiteY2" fmla="*/ 687897 h 687897"/>
                  <a:gd name="connsiteX3" fmla="*/ 897622 w 897622"/>
                  <a:gd name="connsiteY3" fmla="*/ 302004 h 687897"/>
                  <a:gd name="connsiteX4" fmla="*/ 570451 w 897622"/>
                  <a:gd name="connsiteY4" fmla="*/ 0 h 687897"/>
                  <a:gd name="connsiteX5" fmla="*/ 268448 w 897622"/>
                  <a:gd name="connsiteY5" fmla="*/ 75501 h 687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7622" h="687897">
                    <a:moveTo>
                      <a:pt x="268448" y="75501"/>
                    </a:moveTo>
                    <a:lnTo>
                      <a:pt x="0" y="486562"/>
                    </a:lnTo>
                    <a:lnTo>
                      <a:pt x="469783" y="687897"/>
                    </a:lnTo>
                    <a:lnTo>
                      <a:pt x="897622" y="302004"/>
                    </a:lnTo>
                    <a:lnTo>
                      <a:pt x="570451" y="0"/>
                    </a:lnTo>
                    <a:lnTo>
                      <a:pt x="268448" y="75501"/>
                    </a:lnTo>
                    <a:close/>
                  </a:path>
                </a:pathLst>
              </a:custGeom>
              <a:solidFill>
                <a:schemeClr val="accent1"/>
              </a:soli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accent5">
                      <a:lumMod val="40000"/>
                      <a:lumOff val="60000"/>
                    </a:schemeClr>
                  </a:solidFill>
                  <a:effectLst/>
                  <a:uLnTx/>
                  <a:uFillTx/>
                  <a:latin typeface="Calibri" panose="020F0502020204030204" pitchFamily="34" charset="0"/>
                  <a:cs typeface="Calibri" panose="020F0502020204030204" pitchFamily="34" charset="0"/>
                </a:endParaRPr>
              </a:p>
            </p:txBody>
          </p:sp>
          <p:sp>
            <p:nvSpPr>
              <p:cNvPr id="46" name="Oval 45">
                <a:extLst>
                  <a:ext uri="{FF2B5EF4-FFF2-40B4-BE49-F238E27FC236}">
                    <a16:creationId xmlns:a16="http://schemas.microsoft.com/office/drawing/2014/main" id="{96EDE036-5D08-402B-9671-3BD6C9446F2B}"/>
                  </a:ext>
                </a:extLst>
              </p:cNvPr>
              <p:cNvSpPr/>
              <p:nvPr/>
            </p:nvSpPr>
            <p:spPr>
              <a:xfrm rot="2498520">
                <a:off x="4416695" y="4652801"/>
                <a:ext cx="268448" cy="246098"/>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accent5">
                      <a:lumMod val="40000"/>
                      <a:lumOff val="60000"/>
                    </a:schemeClr>
                  </a:solidFill>
                  <a:effectLst/>
                  <a:uLnTx/>
                  <a:uFillTx/>
                  <a:latin typeface="Calibri" panose="020F0502020204030204" pitchFamily="34" charset="0"/>
                  <a:cs typeface="Calibri" panose="020F0502020204030204" pitchFamily="34" charset="0"/>
                </a:endParaRPr>
              </a:p>
            </p:txBody>
          </p:sp>
        </p:grpSp>
        <p:grpSp>
          <p:nvGrpSpPr>
            <p:cNvPr id="47" name="Group 46"/>
            <p:cNvGrpSpPr/>
            <p:nvPr/>
          </p:nvGrpSpPr>
          <p:grpSpPr>
            <a:xfrm rot="3178069">
              <a:off x="9264603" y="2555761"/>
              <a:ext cx="421162" cy="322761"/>
              <a:chOff x="4130598" y="4420412"/>
              <a:chExt cx="897622" cy="687897"/>
            </a:xfrm>
          </p:grpSpPr>
          <p:sp>
            <p:nvSpPr>
              <p:cNvPr id="48" name="Freeform: Shape 58">
                <a:extLst>
                  <a:ext uri="{FF2B5EF4-FFF2-40B4-BE49-F238E27FC236}">
                    <a16:creationId xmlns:a16="http://schemas.microsoft.com/office/drawing/2014/main" id="{A437A611-878A-4020-BB04-BBA1971A4781}"/>
                  </a:ext>
                </a:extLst>
              </p:cNvPr>
              <p:cNvSpPr/>
              <p:nvPr/>
            </p:nvSpPr>
            <p:spPr>
              <a:xfrm rot="2498520">
                <a:off x="4130598" y="4420412"/>
                <a:ext cx="897622" cy="687897"/>
              </a:xfrm>
              <a:custGeom>
                <a:avLst/>
                <a:gdLst>
                  <a:gd name="connsiteX0" fmla="*/ 268448 w 897622"/>
                  <a:gd name="connsiteY0" fmla="*/ 75501 h 687897"/>
                  <a:gd name="connsiteX1" fmla="*/ 0 w 897622"/>
                  <a:gd name="connsiteY1" fmla="*/ 486562 h 687897"/>
                  <a:gd name="connsiteX2" fmla="*/ 469783 w 897622"/>
                  <a:gd name="connsiteY2" fmla="*/ 687897 h 687897"/>
                  <a:gd name="connsiteX3" fmla="*/ 897622 w 897622"/>
                  <a:gd name="connsiteY3" fmla="*/ 302004 h 687897"/>
                  <a:gd name="connsiteX4" fmla="*/ 570451 w 897622"/>
                  <a:gd name="connsiteY4" fmla="*/ 0 h 687897"/>
                  <a:gd name="connsiteX5" fmla="*/ 268448 w 897622"/>
                  <a:gd name="connsiteY5" fmla="*/ 75501 h 687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7622" h="687897">
                    <a:moveTo>
                      <a:pt x="268448" y="75501"/>
                    </a:moveTo>
                    <a:lnTo>
                      <a:pt x="0" y="486562"/>
                    </a:lnTo>
                    <a:lnTo>
                      <a:pt x="469783" y="687897"/>
                    </a:lnTo>
                    <a:lnTo>
                      <a:pt x="897622" y="302004"/>
                    </a:lnTo>
                    <a:lnTo>
                      <a:pt x="570451" y="0"/>
                    </a:lnTo>
                    <a:lnTo>
                      <a:pt x="268448" y="75501"/>
                    </a:lnTo>
                    <a:close/>
                  </a:path>
                </a:pathLst>
              </a:custGeom>
              <a:solidFill>
                <a:schemeClr val="accent1"/>
              </a:soli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accent5">
                      <a:lumMod val="40000"/>
                      <a:lumOff val="60000"/>
                    </a:schemeClr>
                  </a:solidFill>
                  <a:effectLst/>
                  <a:uLnTx/>
                  <a:uFillTx/>
                  <a:latin typeface="Calibri" panose="020F0502020204030204" pitchFamily="34" charset="0"/>
                  <a:cs typeface="Calibri" panose="020F0502020204030204" pitchFamily="34" charset="0"/>
                </a:endParaRPr>
              </a:p>
            </p:txBody>
          </p:sp>
          <p:sp>
            <p:nvSpPr>
              <p:cNvPr id="49" name="Oval 48">
                <a:extLst>
                  <a:ext uri="{FF2B5EF4-FFF2-40B4-BE49-F238E27FC236}">
                    <a16:creationId xmlns:a16="http://schemas.microsoft.com/office/drawing/2014/main" id="{96EDE036-5D08-402B-9671-3BD6C9446F2B}"/>
                  </a:ext>
                </a:extLst>
              </p:cNvPr>
              <p:cNvSpPr/>
              <p:nvPr/>
            </p:nvSpPr>
            <p:spPr>
              <a:xfrm rot="2498520">
                <a:off x="4416695" y="4652801"/>
                <a:ext cx="268448" cy="246098"/>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accent5">
                      <a:lumMod val="40000"/>
                      <a:lumOff val="60000"/>
                    </a:schemeClr>
                  </a:solidFill>
                  <a:effectLst/>
                  <a:uLnTx/>
                  <a:uFillTx/>
                  <a:latin typeface="Calibri" panose="020F0502020204030204" pitchFamily="34" charset="0"/>
                  <a:cs typeface="Calibri" panose="020F0502020204030204" pitchFamily="34" charset="0"/>
                </a:endParaRPr>
              </a:p>
            </p:txBody>
          </p:sp>
        </p:grpSp>
        <p:grpSp>
          <p:nvGrpSpPr>
            <p:cNvPr id="53" name="Group 52"/>
            <p:cNvGrpSpPr/>
            <p:nvPr/>
          </p:nvGrpSpPr>
          <p:grpSpPr>
            <a:xfrm rot="780000">
              <a:off x="8916206" y="2612142"/>
              <a:ext cx="421162" cy="322759"/>
              <a:chOff x="4130598" y="4420412"/>
              <a:chExt cx="897622" cy="687897"/>
            </a:xfrm>
          </p:grpSpPr>
          <p:sp>
            <p:nvSpPr>
              <p:cNvPr id="54" name="Freeform: Shape 58">
                <a:extLst>
                  <a:ext uri="{FF2B5EF4-FFF2-40B4-BE49-F238E27FC236}">
                    <a16:creationId xmlns:a16="http://schemas.microsoft.com/office/drawing/2014/main" id="{A437A611-878A-4020-BB04-BBA1971A4781}"/>
                  </a:ext>
                </a:extLst>
              </p:cNvPr>
              <p:cNvSpPr/>
              <p:nvPr/>
            </p:nvSpPr>
            <p:spPr>
              <a:xfrm rot="2498520">
                <a:off x="4130598" y="4420412"/>
                <a:ext cx="897622" cy="687897"/>
              </a:xfrm>
              <a:custGeom>
                <a:avLst/>
                <a:gdLst>
                  <a:gd name="connsiteX0" fmla="*/ 268448 w 897622"/>
                  <a:gd name="connsiteY0" fmla="*/ 75501 h 687897"/>
                  <a:gd name="connsiteX1" fmla="*/ 0 w 897622"/>
                  <a:gd name="connsiteY1" fmla="*/ 486562 h 687897"/>
                  <a:gd name="connsiteX2" fmla="*/ 469783 w 897622"/>
                  <a:gd name="connsiteY2" fmla="*/ 687897 h 687897"/>
                  <a:gd name="connsiteX3" fmla="*/ 897622 w 897622"/>
                  <a:gd name="connsiteY3" fmla="*/ 302004 h 687897"/>
                  <a:gd name="connsiteX4" fmla="*/ 570451 w 897622"/>
                  <a:gd name="connsiteY4" fmla="*/ 0 h 687897"/>
                  <a:gd name="connsiteX5" fmla="*/ 268448 w 897622"/>
                  <a:gd name="connsiteY5" fmla="*/ 75501 h 687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7622" h="687897">
                    <a:moveTo>
                      <a:pt x="268448" y="75501"/>
                    </a:moveTo>
                    <a:lnTo>
                      <a:pt x="0" y="486562"/>
                    </a:lnTo>
                    <a:lnTo>
                      <a:pt x="469783" y="687897"/>
                    </a:lnTo>
                    <a:lnTo>
                      <a:pt x="897622" y="302004"/>
                    </a:lnTo>
                    <a:lnTo>
                      <a:pt x="570451" y="0"/>
                    </a:lnTo>
                    <a:lnTo>
                      <a:pt x="268448" y="75501"/>
                    </a:lnTo>
                    <a:close/>
                  </a:path>
                </a:pathLst>
              </a:custGeom>
              <a:solidFill>
                <a:schemeClr val="accent1"/>
              </a:soli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accent5">
                      <a:lumMod val="40000"/>
                      <a:lumOff val="60000"/>
                    </a:schemeClr>
                  </a:solidFill>
                  <a:effectLst/>
                  <a:uLnTx/>
                  <a:uFillTx/>
                  <a:latin typeface="Calibri" panose="020F0502020204030204" pitchFamily="34" charset="0"/>
                  <a:cs typeface="Calibri" panose="020F0502020204030204" pitchFamily="34" charset="0"/>
                </a:endParaRPr>
              </a:p>
            </p:txBody>
          </p:sp>
          <p:sp>
            <p:nvSpPr>
              <p:cNvPr id="55" name="Oval 54">
                <a:extLst>
                  <a:ext uri="{FF2B5EF4-FFF2-40B4-BE49-F238E27FC236}">
                    <a16:creationId xmlns:a16="http://schemas.microsoft.com/office/drawing/2014/main" id="{96EDE036-5D08-402B-9671-3BD6C9446F2B}"/>
                  </a:ext>
                </a:extLst>
              </p:cNvPr>
              <p:cNvSpPr/>
              <p:nvPr/>
            </p:nvSpPr>
            <p:spPr>
              <a:xfrm rot="2498520">
                <a:off x="4416695" y="4652801"/>
                <a:ext cx="268448" cy="246098"/>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accent5">
                      <a:lumMod val="40000"/>
                      <a:lumOff val="60000"/>
                    </a:schemeClr>
                  </a:solidFill>
                  <a:effectLst/>
                  <a:uLnTx/>
                  <a:uFillTx/>
                  <a:latin typeface="Calibri" panose="020F0502020204030204" pitchFamily="34" charset="0"/>
                  <a:cs typeface="Calibri" panose="020F0502020204030204" pitchFamily="34" charset="0"/>
                </a:endParaRPr>
              </a:p>
            </p:txBody>
          </p:sp>
        </p:grpSp>
      </p:grpSp>
      <p:grpSp>
        <p:nvGrpSpPr>
          <p:cNvPr id="65" name="Group 64"/>
          <p:cNvGrpSpPr/>
          <p:nvPr/>
        </p:nvGrpSpPr>
        <p:grpSpPr>
          <a:xfrm>
            <a:off x="1533113" y="3322314"/>
            <a:ext cx="1155272" cy="968180"/>
            <a:chOff x="8624770" y="1259443"/>
            <a:chExt cx="1155272" cy="968180"/>
          </a:xfrm>
        </p:grpSpPr>
        <p:sp>
          <p:nvSpPr>
            <p:cNvPr id="60" name="Freeform 59"/>
            <p:cNvSpPr/>
            <p:nvPr/>
          </p:nvSpPr>
          <p:spPr>
            <a:xfrm rot="19021454">
              <a:off x="9196719" y="1429216"/>
              <a:ext cx="583323" cy="420204"/>
            </a:xfrm>
            <a:custGeom>
              <a:avLst/>
              <a:gdLst>
                <a:gd name="connsiteX0" fmla="*/ 184825 w 1167319"/>
                <a:gd name="connsiteY0" fmla="*/ 428017 h 710119"/>
                <a:gd name="connsiteX1" fmla="*/ 787940 w 1167319"/>
                <a:gd name="connsiteY1" fmla="*/ 68094 h 710119"/>
                <a:gd name="connsiteX2" fmla="*/ 700391 w 1167319"/>
                <a:gd name="connsiteY2" fmla="*/ 272375 h 710119"/>
                <a:gd name="connsiteX3" fmla="*/ 797668 w 1167319"/>
                <a:gd name="connsiteY3" fmla="*/ 243192 h 710119"/>
                <a:gd name="connsiteX4" fmla="*/ 1167319 w 1167319"/>
                <a:gd name="connsiteY4" fmla="*/ 0 h 710119"/>
                <a:gd name="connsiteX5" fmla="*/ 856034 w 1167319"/>
                <a:gd name="connsiteY5" fmla="*/ 340468 h 710119"/>
                <a:gd name="connsiteX6" fmla="*/ 418289 w 1167319"/>
                <a:gd name="connsiteY6" fmla="*/ 632298 h 710119"/>
                <a:gd name="connsiteX7" fmla="*/ 233463 w 1167319"/>
                <a:gd name="connsiteY7" fmla="*/ 710119 h 710119"/>
                <a:gd name="connsiteX8" fmla="*/ 359923 w 1167319"/>
                <a:gd name="connsiteY8" fmla="*/ 535021 h 710119"/>
                <a:gd name="connsiteX9" fmla="*/ 0 w 1167319"/>
                <a:gd name="connsiteY9" fmla="*/ 554477 h 710119"/>
                <a:gd name="connsiteX10" fmla="*/ 243191 w 1167319"/>
                <a:gd name="connsiteY10" fmla="*/ 408562 h 710119"/>
                <a:gd name="connsiteX11" fmla="*/ 233463 w 1167319"/>
                <a:gd name="connsiteY11" fmla="*/ 408562 h 710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67319" h="710119">
                  <a:moveTo>
                    <a:pt x="184825" y="428017"/>
                  </a:moveTo>
                  <a:lnTo>
                    <a:pt x="787940" y="68094"/>
                  </a:lnTo>
                  <a:lnTo>
                    <a:pt x="700391" y="272375"/>
                  </a:lnTo>
                  <a:lnTo>
                    <a:pt x="797668" y="243192"/>
                  </a:lnTo>
                  <a:lnTo>
                    <a:pt x="1167319" y="0"/>
                  </a:lnTo>
                  <a:lnTo>
                    <a:pt x="856034" y="340468"/>
                  </a:lnTo>
                  <a:lnTo>
                    <a:pt x="418289" y="632298"/>
                  </a:lnTo>
                  <a:lnTo>
                    <a:pt x="233463" y="710119"/>
                  </a:lnTo>
                  <a:lnTo>
                    <a:pt x="359923" y="535021"/>
                  </a:lnTo>
                  <a:lnTo>
                    <a:pt x="0" y="554477"/>
                  </a:lnTo>
                  <a:lnTo>
                    <a:pt x="243191" y="408562"/>
                  </a:lnTo>
                  <a:lnTo>
                    <a:pt x="233463" y="408562"/>
                  </a:lnTo>
                </a:path>
              </a:pathLst>
            </a:custGeom>
            <a:solidFill>
              <a:schemeClr val="tx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5">
                    <a:lumMod val="40000"/>
                    <a:lumOff val="60000"/>
                  </a:schemeClr>
                </a:solidFill>
                <a:latin typeface="Calibri" panose="020F0502020204030204" pitchFamily="34" charset="0"/>
                <a:cs typeface="Calibri" panose="020F0502020204030204" pitchFamily="34" charset="0"/>
              </a:endParaRPr>
            </a:p>
          </p:txBody>
        </p:sp>
        <p:sp>
          <p:nvSpPr>
            <p:cNvPr id="31" name="Freeform: Shape 58">
              <a:extLst>
                <a:ext uri="{FF2B5EF4-FFF2-40B4-BE49-F238E27FC236}">
                  <a16:creationId xmlns:a16="http://schemas.microsoft.com/office/drawing/2014/main" id="{A437A611-878A-4020-BB04-BBA1971A4781}"/>
                </a:ext>
              </a:extLst>
            </p:cNvPr>
            <p:cNvSpPr/>
            <p:nvPr/>
          </p:nvSpPr>
          <p:spPr>
            <a:xfrm rot="2498520">
              <a:off x="8902161" y="1259443"/>
              <a:ext cx="418372" cy="320622"/>
            </a:xfrm>
            <a:custGeom>
              <a:avLst/>
              <a:gdLst>
                <a:gd name="connsiteX0" fmla="*/ 268448 w 897622"/>
                <a:gd name="connsiteY0" fmla="*/ 75501 h 687897"/>
                <a:gd name="connsiteX1" fmla="*/ 0 w 897622"/>
                <a:gd name="connsiteY1" fmla="*/ 486562 h 687897"/>
                <a:gd name="connsiteX2" fmla="*/ 469783 w 897622"/>
                <a:gd name="connsiteY2" fmla="*/ 687897 h 687897"/>
                <a:gd name="connsiteX3" fmla="*/ 897622 w 897622"/>
                <a:gd name="connsiteY3" fmla="*/ 302004 h 687897"/>
                <a:gd name="connsiteX4" fmla="*/ 570451 w 897622"/>
                <a:gd name="connsiteY4" fmla="*/ 0 h 687897"/>
                <a:gd name="connsiteX5" fmla="*/ 268448 w 897622"/>
                <a:gd name="connsiteY5" fmla="*/ 75501 h 687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7622" h="687897">
                  <a:moveTo>
                    <a:pt x="268448" y="75501"/>
                  </a:moveTo>
                  <a:lnTo>
                    <a:pt x="0" y="486562"/>
                  </a:lnTo>
                  <a:lnTo>
                    <a:pt x="469783" y="687897"/>
                  </a:lnTo>
                  <a:lnTo>
                    <a:pt x="897622" y="302004"/>
                  </a:lnTo>
                  <a:lnTo>
                    <a:pt x="570451" y="0"/>
                  </a:lnTo>
                  <a:lnTo>
                    <a:pt x="268448" y="75501"/>
                  </a:lnTo>
                  <a:close/>
                </a:path>
              </a:pathLst>
            </a:custGeom>
            <a:solidFill>
              <a:schemeClr val="accent1"/>
            </a:soli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accent5">
                    <a:lumMod val="40000"/>
                    <a:lumOff val="60000"/>
                  </a:schemeClr>
                </a:solidFill>
                <a:effectLst/>
                <a:uLnTx/>
                <a:uFillTx/>
                <a:latin typeface="Calibri" panose="020F0502020204030204" pitchFamily="34" charset="0"/>
                <a:cs typeface="Calibri" panose="020F0502020204030204" pitchFamily="34" charset="0"/>
              </a:endParaRPr>
            </a:p>
          </p:txBody>
        </p:sp>
        <p:sp>
          <p:nvSpPr>
            <p:cNvPr id="32" name="Oval 31">
              <a:extLst>
                <a:ext uri="{FF2B5EF4-FFF2-40B4-BE49-F238E27FC236}">
                  <a16:creationId xmlns:a16="http://schemas.microsoft.com/office/drawing/2014/main" id="{96EDE036-5D08-402B-9671-3BD6C9446F2B}"/>
                </a:ext>
              </a:extLst>
            </p:cNvPr>
            <p:cNvSpPr/>
            <p:nvPr/>
          </p:nvSpPr>
          <p:spPr>
            <a:xfrm rot="2498520">
              <a:off x="9035508" y="1367757"/>
              <a:ext cx="125120" cy="114705"/>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accent5">
                    <a:lumMod val="40000"/>
                    <a:lumOff val="60000"/>
                  </a:schemeClr>
                </a:solidFill>
                <a:effectLst/>
                <a:uLnTx/>
                <a:uFillTx/>
                <a:latin typeface="Calibri" panose="020F0502020204030204" pitchFamily="34" charset="0"/>
                <a:cs typeface="Calibri" panose="020F0502020204030204" pitchFamily="34" charset="0"/>
              </a:endParaRPr>
            </a:p>
          </p:txBody>
        </p:sp>
        <p:sp>
          <p:nvSpPr>
            <p:cNvPr id="33" name="Oval 32">
              <a:extLst>
                <a:ext uri="{FF2B5EF4-FFF2-40B4-BE49-F238E27FC236}">
                  <a16:creationId xmlns:a16="http://schemas.microsoft.com/office/drawing/2014/main" id="{34F3337E-C1A0-48EB-81A5-8C9E363B5F06}"/>
                </a:ext>
              </a:extLst>
            </p:cNvPr>
            <p:cNvSpPr/>
            <p:nvPr/>
          </p:nvSpPr>
          <p:spPr>
            <a:xfrm rot="2498520">
              <a:off x="9423196" y="1630267"/>
              <a:ext cx="125120" cy="114705"/>
            </a:xfrm>
            <a:prstGeom prst="ellipse">
              <a:avLst/>
            </a:prstGeom>
            <a:solidFill>
              <a:srgbClr val="44546A">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accent5">
                    <a:lumMod val="40000"/>
                    <a:lumOff val="60000"/>
                  </a:schemeClr>
                </a:solidFill>
                <a:effectLst/>
                <a:uLnTx/>
                <a:uFillTx/>
                <a:latin typeface="Calibri" panose="020F0502020204030204" pitchFamily="34" charset="0"/>
                <a:cs typeface="Calibri" panose="020F0502020204030204" pitchFamily="34" charset="0"/>
              </a:endParaRPr>
            </a:p>
          </p:txBody>
        </p:sp>
        <p:sp>
          <p:nvSpPr>
            <p:cNvPr id="34" name="Freeform 33"/>
            <p:cNvSpPr/>
            <p:nvPr/>
          </p:nvSpPr>
          <p:spPr>
            <a:xfrm rot="17711170">
              <a:off x="8543210" y="1454075"/>
              <a:ext cx="583323" cy="420204"/>
            </a:xfrm>
            <a:custGeom>
              <a:avLst/>
              <a:gdLst>
                <a:gd name="connsiteX0" fmla="*/ 184825 w 1167319"/>
                <a:gd name="connsiteY0" fmla="*/ 428017 h 710119"/>
                <a:gd name="connsiteX1" fmla="*/ 787940 w 1167319"/>
                <a:gd name="connsiteY1" fmla="*/ 68094 h 710119"/>
                <a:gd name="connsiteX2" fmla="*/ 700391 w 1167319"/>
                <a:gd name="connsiteY2" fmla="*/ 272375 h 710119"/>
                <a:gd name="connsiteX3" fmla="*/ 797668 w 1167319"/>
                <a:gd name="connsiteY3" fmla="*/ 243192 h 710119"/>
                <a:gd name="connsiteX4" fmla="*/ 1167319 w 1167319"/>
                <a:gd name="connsiteY4" fmla="*/ 0 h 710119"/>
                <a:gd name="connsiteX5" fmla="*/ 856034 w 1167319"/>
                <a:gd name="connsiteY5" fmla="*/ 340468 h 710119"/>
                <a:gd name="connsiteX6" fmla="*/ 418289 w 1167319"/>
                <a:gd name="connsiteY6" fmla="*/ 632298 h 710119"/>
                <a:gd name="connsiteX7" fmla="*/ 233463 w 1167319"/>
                <a:gd name="connsiteY7" fmla="*/ 710119 h 710119"/>
                <a:gd name="connsiteX8" fmla="*/ 359923 w 1167319"/>
                <a:gd name="connsiteY8" fmla="*/ 535021 h 710119"/>
                <a:gd name="connsiteX9" fmla="*/ 0 w 1167319"/>
                <a:gd name="connsiteY9" fmla="*/ 554477 h 710119"/>
                <a:gd name="connsiteX10" fmla="*/ 243191 w 1167319"/>
                <a:gd name="connsiteY10" fmla="*/ 408562 h 710119"/>
                <a:gd name="connsiteX11" fmla="*/ 233463 w 1167319"/>
                <a:gd name="connsiteY11" fmla="*/ 408562 h 710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67319" h="710119">
                  <a:moveTo>
                    <a:pt x="184825" y="428017"/>
                  </a:moveTo>
                  <a:lnTo>
                    <a:pt x="787940" y="68094"/>
                  </a:lnTo>
                  <a:lnTo>
                    <a:pt x="700391" y="272375"/>
                  </a:lnTo>
                  <a:lnTo>
                    <a:pt x="797668" y="243192"/>
                  </a:lnTo>
                  <a:lnTo>
                    <a:pt x="1167319" y="0"/>
                  </a:lnTo>
                  <a:lnTo>
                    <a:pt x="856034" y="340468"/>
                  </a:lnTo>
                  <a:lnTo>
                    <a:pt x="418289" y="632298"/>
                  </a:lnTo>
                  <a:lnTo>
                    <a:pt x="233463" y="710119"/>
                  </a:lnTo>
                  <a:lnTo>
                    <a:pt x="359923" y="535021"/>
                  </a:lnTo>
                  <a:lnTo>
                    <a:pt x="0" y="554477"/>
                  </a:lnTo>
                  <a:lnTo>
                    <a:pt x="243191" y="408562"/>
                  </a:lnTo>
                  <a:lnTo>
                    <a:pt x="233463" y="408562"/>
                  </a:lnTo>
                </a:path>
              </a:pathLst>
            </a:custGeom>
            <a:solidFill>
              <a:schemeClr val="tx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5">
                    <a:lumMod val="40000"/>
                    <a:lumOff val="60000"/>
                  </a:schemeClr>
                </a:solidFill>
                <a:latin typeface="Calibri" panose="020F0502020204030204" pitchFamily="34" charset="0"/>
                <a:cs typeface="Calibri" panose="020F0502020204030204" pitchFamily="34" charset="0"/>
              </a:endParaRPr>
            </a:p>
          </p:txBody>
        </p:sp>
        <p:sp>
          <p:nvSpPr>
            <p:cNvPr id="35" name="Freeform 34"/>
            <p:cNvSpPr/>
            <p:nvPr/>
          </p:nvSpPr>
          <p:spPr>
            <a:xfrm rot="2453232">
              <a:off x="8857103" y="1807419"/>
              <a:ext cx="583323" cy="420204"/>
            </a:xfrm>
            <a:custGeom>
              <a:avLst/>
              <a:gdLst>
                <a:gd name="connsiteX0" fmla="*/ 184825 w 1167319"/>
                <a:gd name="connsiteY0" fmla="*/ 428017 h 710119"/>
                <a:gd name="connsiteX1" fmla="*/ 787940 w 1167319"/>
                <a:gd name="connsiteY1" fmla="*/ 68094 h 710119"/>
                <a:gd name="connsiteX2" fmla="*/ 700391 w 1167319"/>
                <a:gd name="connsiteY2" fmla="*/ 272375 h 710119"/>
                <a:gd name="connsiteX3" fmla="*/ 797668 w 1167319"/>
                <a:gd name="connsiteY3" fmla="*/ 243192 h 710119"/>
                <a:gd name="connsiteX4" fmla="*/ 1167319 w 1167319"/>
                <a:gd name="connsiteY4" fmla="*/ 0 h 710119"/>
                <a:gd name="connsiteX5" fmla="*/ 856034 w 1167319"/>
                <a:gd name="connsiteY5" fmla="*/ 340468 h 710119"/>
                <a:gd name="connsiteX6" fmla="*/ 418289 w 1167319"/>
                <a:gd name="connsiteY6" fmla="*/ 632298 h 710119"/>
                <a:gd name="connsiteX7" fmla="*/ 233463 w 1167319"/>
                <a:gd name="connsiteY7" fmla="*/ 710119 h 710119"/>
                <a:gd name="connsiteX8" fmla="*/ 359923 w 1167319"/>
                <a:gd name="connsiteY8" fmla="*/ 535021 h 710119"/>
                <a:gd name="connsiteX9" fmla="*/ 0 w 1167319"/>
                <a:gd name="connsiteY9" fmla="*/ 554477 h 710119"/>
                <a:gd name="connsiteX10" fmla="*/ 243191 w 1167319"/>
                <a:gd name="connsiteY10" fmla="*/ 408562 h 710119"/>
                <a:gd name="connsiteX11" fmla="*/ 233463 w 1167319"/>
                <a:gd name="connsiteY11" fmla="*/ 408562 h 710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67319" h="710119">
                  <a:moveTo>
                    <a:pt x="184825" y="428017"/>
                  </a:moveTo>
                  <a:lnTo>
                    <a:pt x="787940" y="68094"/>
                  </a:lnTo>
                  <a:lnTo>
                    <a:pt x="700391" y="272375"/>
                  </a:lnTo>
                  <a:lnTo>
                    <a:pt x="797668" y="243192"/>
                  </a:lnTo>
                  <a:lnTo>
                    <a:pt x="1167319" y="0"/>
                  </a:lnTo>
                  <a:lnTo>
                    <a:pt x="856034" y="340468"/>
                  </a:lnTo>
                  <a:lnTo>
                    <a:pt x="418289" y="632298"/>
                  </a:lnTo>
                  <a:lnTo>
                    <a:pt x="233463" y="710119"/>
                  </a:lnTo>
                  <a:lnTo>
                    <a:pt x="359923" y="535021"/>
                  </a:lnTo>
                  <a:lnTo>
                    <a:pt x="0" y="554477"/>
                  </a:lnTo>
                  <a:lnTo>
                    <a:pt x="243191" y="408562"/>
                  </a:lnTo>
                  <a:lnTo>
                    <a:pt x="233463" y="408562"/>
                  </a:lnTo>
                </a:path>
              </a:pathLst>
            </a:custGeom>
            <a:solidFill>
              <a:schemeClr val="tx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5">
                    <a:lumMod val="40000"/>
                    <a:lumOff val="60000"/>
                  </a:schemeClr>
                </a:solidFill>
                <a:latin typeface="Calibri" panose="020F0502020204030204" pitchFamily="34" charset="0"/>
                <a:cs typeface="Calibri" panose="020F0502020204030204" pitchFamily="34" charset="0"/>
              </a:endParaRPr>
            </a:p>
          </p:txBody>
        </p:sp>
        <p:sp>
          <p:nvSpPr>
            <p:cNvPr id="36" name="Oval 35">
              <a:extLst>
                <a:ext uri="{FF2B5EF4-FFF2-40B4-BE49-F238E27FC236}">
                  <a16:creationId xmlns:a16="http://schemas.microsoft.com/office/drawing/2014/main" id="{842E4DE9-B5B8-4A5E-BFB7-00C5957A4482}"/>
                </a:ext>
              </a:extLst>
            </p:cNvPr>
            <p:cNvSpPr/>
            <p:nvPr/>
          </p:nvSpPr>
          <p:spPr>
            <a:xfrm rot="2498520">
              <a:off x="9040953" y="1974270"/>
              <a:ext cx="125120" cy="114705"/>
            </a:xfrm>
            <a:prstGeom prst="ellipse">
              <a:avLst/>
            </a:prstGeom>
            <a:solidFill>
              <a:srgbClr val="44546A">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accent5">
                    <a:lumMod val="40000"/>
                    <a:lumOff val="60000"/>
                  </a:schemeClr>
                </a:solidFill>
                <a:effectLst/>
                <a:uLnTx/>
                <a:uFillTx/>
                <a:latin typeface="Calibri" panose="020F0502020204030204" pitchFamily="34" charset="0"/>
                <a:cs typeface="Calibri" panose="020F0502020204030204" pitchFamily="34" charset="0"/>
              </a:endParaRPr>
            </a:p>
          </p:txBody>
        </p:sp>
        <p:sp>
          <p:nvSpPr>
            <p:cNvPr id="37" name="Oval 36">
              <a:extLst>
                <a:ext uri="{FF2B5EF4-FFF2-40B4-BE49-F238E27FC236}">
                  <a16:creationId xmlns:a16="http://schemas.microsoft.com/office/drawing/2014/main" id="{5E98ACDC-910B-49A9-ADD9-8DD3A2C77388}"/>
                </a:ext>
              </a:extLst>
            </p:cNvPr>
            <p:cNvSpPr/>
            <p:nvPr/>
          </p:nvSpPr>
          <p:spPr>
            <a:xfrm rot="2498520">
              <a:off x="8772312" y="1612278"/>
              <a:ext cx="125120" cy="114705"/>
            </a:xfrm>
            <a:prstGeom prst="ellipse">
              <a:avLst/>
            </a:prstGeom>
            <a:solidFill>
              <a:srgbClr val="44546A">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accent5">
                    <a:lumMod val="40000"/>
                    <a:lumOff val="60000"/>
                  </a:schemeClr>
                </a:solidFill>
                <a:effectLst/>
                <a:uLnTx/>
                <a:uFillTx/>
                <a:latin typeface="Calibri" panose="020F0502020204030204" pitchFamily="34" charset="0"/>
                <a:cs typeface="Calibri" panose="020F0502020204030204" pitchFamily="34" charset="0"/>
              </a:endParaRPr>
            </a:p>
          </p:txBody>
        </p:sp>
        <p:grpSp>
          <p:nvGrpSpPr>
            <p:cNvPr id="56" name="Group 55"/>
            <p:cNvGrpSpPr/>
            <p:nvPr/>
          </p:nvGrpSpPr>
          <p:grpSpPr>
            <a:xfrm rot="780000">
              <a:off x="8963661" y="1578877"/>
              <a:ext cx="421162" cy="322759"/>
              <a:chOff x="4130598" y="4420412"/>
              <a:chExt cx="897622" cy="687897"/>
            </a:xfrm>
          </p:grpSpPr>
          <p:sp>
            <p:nvSpPr>
              <p:cNvPr id="57" name="Freeform: Shape 58">
                <a:extLst>
                  <a:ext uri="{FF2B5EF4-FFF2-40B4-BE49-F238E27FC236}">
                    <a16:creationId xmlns:a16="http://schemas.microsoft.com/office/drawing/2014/main" id="{A437A611-878A-4020-BB04-BBA1971A4781}"/>
                  </a:ext>
                </a:extLst>
              </p:cNvPr>
              <p:cNvSpPr/>
              <p:nvPr/>
            </p:nvSpPr>
            <p:spPr>
              <a:xfrm rot="2498520">
                <a:off x="4130598" y="4420412"/>
                <a:ext cx="897622" cy="687897"/>
              </a:xfrm>
              <a:custGeom>
                <a:avLst/>
                <a:gdLst>
                  <a:gd name="connsiteX0" fmla="*/ 268448 w 897622"/>
                  <a:gd name="connsiteY0" fmla="*/ 75501 h 687897"/>
                  <a:gd name="connsiteX1" fmla="*/ 0 w 897622"/>
                  <a:gd name="connsiteY1" fmla="*/ 486562 h 687897"/>
                  <a:gd name="connsiteX2" fmla="*/ 469783 w 897622"/>
                  <a:gd name="connsiteY2" fmla="*/ 687897 h 687897"/>
                  <a:gd name="connsiteX3" fmla="*/ 897622 w 897622"/>
                  <a:gd name="connsiteY3" fmla="*/ 302004 h 687897"/>
                  <a:gd name="connsiteX4" fmla="*/ 570451 w 897622"/>
                  <a:gd name="connsiteY4" fmla="*/ 0 h 687897"/>
                  <a:gd name="connsiteX5" fmla="*/ 268448 w 897622"/>
                  <a:gd name="connsiteY5" fmla="*/ 75501 h 687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7622" h="687897">
                    <a:moveTo>
                      <a:pt x="268448" y="75501"/>
                    </a:moveTo>
                    <a:lnTo>
                      <a:pt x="0" y="486562"/>
                    </a:lnTo>
                    <a:lnTo>
                      <a:pt x="469783" y="687897"/>
                    </a:lnTo>
                    <a:lnTo>
                      <a:pt x="897622" y="302004"/>
                    </a:lnTo>
                    <a:lnTo>
                      <a:pt x="570451" y="0"/>
                    </a:lnTo>
                    <a:lnTo>
                      <a:pt x="268448" y="75501"/>
                    </a:lnTo>
                    <a:close/>
                  </a:path>
                </a:pathLst>
              </a:custGeom>
              <a:solidFill>
                <a:schemeClr val="accent1"/>
              </a:soli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accent5">
                      <a:lumMod val="40000"/>
                      <a:lumOff val="60000"/>
                    </a:schemeClr>
                  </a:solidFill>
                  <a:effectLst/>
                  <a:uLnTx/>
                  <a:uFillTx/>
                  <a:latin typeface="Calibri" panose="020F0502020204030204" pitchFamily="34" charset="0"/>
                  <a:cs typeface="Calibri" panose="020F0502020204030204" pitchFamily="34" charset="0"/>
                </a:endParaRPr>
              </a:p>
            </p:txBody>
          </p:sp>
          <p:sp>
            <p:nvSpPr>
              <p:cNvPr id="58" name="Oval 57">
                <a:extLst>
                  <a:ext uri="{FF2B5EF4-FFF2-40B4-BE49-F238E27FC236}">
                    <a16:creationId xmlns:a16="http://schemas.microsoft.com/office/drawing/2014/main" id="{96EDE036-5D08-402B-9671-3BD6C9446F2B}"/>
                  </a:ext>
                </a:extLst>
              </p:cNvPr>
              <p:cNvSpPr/>
              <p:nvPr/>
            </p:nvSpPr>
            <p:spPr>
              <a:xfrm rot="2498520">
                <a:off x="4416695" y="4652801"/>
                <a:ext cx="268448" cy="246098"/>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accent5">
                      <a:lumMod val="40000"/>
                      <a:lumOff val="60000"/>
                    </a:schemeClr>
                  </a:solidFill>
                  <a:effectLst/>
                  <a:uLnTx/>
                  <a:uFillTx/>
                  <a:latin typeface="Calibri" panose="020F0502020204030204" pitchFamily="34" charset="0"/>
                  <a:cs typeface="Calibri" panose="020F0502020204030204" pitchFamily="34" charset="0"/>
                </a:endParaRPr>
              </a:p>
            </p:txBody>
          </p:sp>
        </p:grpSp>
      </p:grpSp>
      <p:sp>
        <p:nvSpPr>
          <p:cNvPr id="66" name="TextBox 65"/>
          <p:cNvSpPr txBox="1"/>
          <p:nvPr/>
        </p:nvSpPr>
        <p:spPr>
          <a:xfrm>
            <a:off x="887077" y="1327161"/>
            <a:ext cx="2573560" cy="400110"/>
          </a:xfrm>
          <a:prstGeom prst="rect">
            <a:avLst/>
          </a:prstGeom>
          <a:noFill/>
        </p:spPr>
        <p:txBody>
          <a:bodyPr wrap="square" rtlCol="0">
            <a:spAutoFit/>
          </a:bodyPr>
          <a:lstStyle/>
          <a:p>
            <a:pPr algn="ctr"/>
            <a:r>
              <a:rPr lang="en-US" sz="2000" u="sng" dirty="0">
                <a:solidFill>
                  <a:schemeClr val="bg1"/>
                </a:solidFill>
                <a:latin typeface="Calibri" panose="020F0502020204030204" pitchFamily="34" charset="0"/>
                <a:cs typeface="Calibri" panose="020F0502020204030204" pitchFamily="34" charset="0"/>
              </a:rPr>
              <a:t>Single Cell Type Model</a:t>
            </a:r>
          </a:p>
        </p:txBody>
      </p:sp>
      <p:sp>
        <p:nvSpPr>
          <p:cNvPr id="67" name="TextBox 66"/>
          <p:cNvSpPr txBox="1"/>
          <p:nvPr/>
        </p:nvSpPr>
        <p:spPr>
          <a:xfrm>
            <a:off x="774612" y="2832191"/>
            <a:ext cx="2885348" cy="400110"/>
          </a:xfrm>
          <a:prstGeom prst="rect">
            <a:avLst/>
          </a:prstGeom>
          <a:noFill/>
        </p:spPr>
        <p:txBody>
          <a:bodyPr wrap="square" rtlCol="0">
            <a:spAutoFit/>
          </a:bodyPr>
          <a:lstStyle/>
          <a:p>
            <a:pPr algn="ctr"/>
            <a:r>
              <a:rPr lang="en-US" sz="2000" u="sng" dirty="0">
                <a:solidFill>
                  <a:schemeClr val="bg1"/>
                </a:solidFill>
                <a:latin typeface="Calibri" panose="020F0502020204030204" pitchFamily="34" charset="0"/>
                <a:cs typeface="Calibri" panose="020F0502020204030204" pitchFamily="34" charset="0"/>
              </a:rPr>
              <a:t>Mixed Cell Type Model</a:t>
            </a:r>
          </a:p>
        </p:txBody>
      </p:sp>
      <p:sp>
        <p:nvSpPr>
          <p:cNvPr id="68" name="Right Arrow 67"/>
          <p:cNvSpPr/>
          <p:nvPr/>
        </p:nvSpPr>
        <p:spPr>
          <a:xfrm>
            <a:off x="4118323" y="3254533"/>
            <a:ext cx="2004769" cy="323144"/>
          </a:xfrm>
          <a:prstGeom prst="rightArrow">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Bent Arrow 68"/>
          <p:cNvSpPr/>
          <p:nvPr/>
        </p:nvSpPr>
        <p:spPr>
          <a:xfrm flipV="1">
            <a:off x="5573793" y="2832489"/>
            <a:ext cx="522736" cy="702550"/>
          </a:xfrm>
          <a:prstGeom prst="bentArrow">
            <a:avLst>
              <a:gd name="adj1" fmla="val 28817"/>
              <a:gd name="adj2" fmla="val 25000"/>
              <a:gd name="adj3" fmla="val 25000"/>
              <a:gd name="adj4" fmla="val 43750"/>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0" name="TextBox 69"/>
          <p:cNvSpPr txBox="1"/>
          <p:nvPr/>
        </p:nvSpPr>
        <p:spPr>
          <a:xfrm>
            <a:off x="3785682" y="1300924"/>
            <a:ext cx="3082236" cy="1323439"/>
          </a:xfrm>
          <a:prstGeom prst="rect">
            <a:avLst/>
          </a:prstGeom>
          <a:noFill/>
        </p:spPr>
        <p:txBody>
          <a:bodyPr wrap="square" rtlCol="0">
            <a:spAutoFit/>
          </a:bodyPr>
          <a:lstStyle/>
          <a:p>
            <a:pPr algn="ctr"/>
            <a:r>
              <a:rPr lang="en-US" sz="2000" u="sng" dirty="0">
                <a:solidFill>
                  <a:schemeClr val="accent5">
                    <a:lumMod val="40000"/>
                    <a:lumOff val="60000"/>
                  </a:schemeClr>
                </a:solidFill>
                <a:latin typeface="Calibri" panose="020F0502020204030204" pitchFamily="34" charset="0"/>
                <a:cs typeface="Calibri" panose="020F0502020204030204" pitchFamily="34" charset="0"/>
              </a:rPr>
              <a:t>Environmental Cues</a:t>
            </a:r>
          </a:p>
          <a:p>
            <a:pPr marL="342900" indent="-342900">
              <a:buFont typeface="Arial" panose="020B0604020202020204" pitchFamily="34" charset="0"/>
              <a:buChar char="•"/>
            </a:pPr>
            <a:r>
              <a:rPr lang="en-US" sz="2000" dirty="0">
                <a:solidFill>
                  <a:schemeClr val="accent5">
                    <a:lumMod val="40000"/>
                    <a:lumOff val="60000"/>
                  </a:schemeClr>
                </a:solidFill>
                <a:latin typeface="Calibri" panose="020F0502020204030204" pitchFamily="34" charset="0"/>
                <a:cs typeface="Calibri" panose="020F0502020204030204" pitchFamily="34" charset="0"/>
              </a:rPr>
              <a:t>Drivers of cell decisions (CXCL12, EGF)</a:t>
            </a:r>
          </a:p>
          <a:p>
            <a:pPr marL="342900" indent="-342900">
              <a:buFont typeface="Arial" panose="020B0604020202020204" pitchFamily="34" charset="0"/>
              <a:buChar char="•"/>
            </a:pPr>
            <a:r>
              <a:rPr lang="en-US" sz="2000" dirty="0">
                <a:solidFill>
                  <a:schemeClr val="accent5">
                    <a:lumMod val="40000"/>
                    <a:lumOff val="60000"/>
                  </a:schemeClr>
                </a:solidFill>
                <a:latin typeface="Calibri" panose="020F0502020204030204" pitchFamily="34" charset="0"/>
                <a:cs typeface="Calibri" panose="020F0502020204030204" pitchFamily="34" charset="0"/>
              </a:rPr>
              <a:t>Local neighborhoods</a:t>
            </a:r>
          </a:p>
        </p:txBody>
      </p:sp>
      <p:sp>
        <p:nvSpPr>
          <p:cNvPr id="72" name="TextBox 71"/>
          <p:cNvSpPr txBox="1"/>
          <p:nvPr/>
        </p:nvSpPr>
        <p:spPr>
          <a:xfrm>
            <a:off x="7494041" y="762520"/>
            <a:ext cx="3723017" cy="400110"/>
          </a:xfrm>
          <a:prstGeom prst="rect">
            <a:avLst/>
          </a:prstGeom>
          <a:noFill/>
        </p:spPr>
        <p:txBody>
          <a:bodyPr wrap="square" rtlCol="0">
            <a:spAutoFit/>
          </a:bodyPr>
          <a:lstStyle/>
          <a:p>
            <a:pPr algn="ctr"/>
            <a:r>
              <a:rPr lang="en-US" sz="2000" u="sng" dirty="0">
                <a:solidFill>
                  <a:schemeClr val="bg1"/>
                </a:solidFill>
                <a:latin typeface="Calibri" panose="020F0502020204030204" pitchFamily="34" charset="0"/>
                <a:cs typeface="Calibri" panose="020F0502020204030204" pitchFamily="34" charset="0"/>
              </a:rPr>
              <a:t>Live-Cell Imaging</a:t>
            </a:r>
          </a:p>
        </p:txBody>
      </p:sp>
      <p:pic>
        <p:nvPicPr>
          <p:cNvPr id="135" name="Picture 134"/>
          <p:cNvPicPr>
            <a:picLocks noChangeAspect="1"/>
          </p:cNvPicPr>
          <p:nvPr/>
        </p:nvPicPr>
        <p:blipFill>
          <a:blip r:embed="rId3"/>
          <a:stretch>
            <a:fillRect/>
          </a:stretch>
        </p:blipFill>
        <p:spPr>
          <a:xfrm>
            <a:off x="7172171" y="1483578"/>
            <a:ext cx="1220017" cy="912966"/>
          </a:xfrm>
          <a:prstGeom prst="rect">
            <a:avLst/>
          </a:prstGeom>
        </p:spPr>
      </p:pic>
      <p:sp>
        <p:nvSpPr>
          <p:cNvPr id="139" name="TextBox 138"/>
          <p:cNvSpPr txBox="1"/>
          <p:nvPr/>
        </p:nvSpPr>
        <p:spPr>
          <a:xfrm>
            <a:off x="9588247" y="1163555"/>
            <a:ext cx="1999803" cy="400110"/>
          </a:xfrm>
          <a:prstGeom prst="rect">
            <a:avLst/>
          </a:prstGeom>
          <a:noFill/>
        </p:spPr>
        <p:txBody>
          <a:bodyPr wrap="square" rtlCol="0">
            <a:spAutoFit/>
          </a:bodyPr>
          <a:lstStyle/>
          <a:p>
            <a:pPr algn="ctr"/>
            <a:r>
              <a:rPr lang="en-US" sz="2000" dirty="0">
                <a:solidFill>
                  <a:schemeClr val="bg1"/>
                </a:solidFill>
                <a:latin typeface="Calibri" panose="020F0502020204030204" pitchFamily="34" charset="0"/>
                <a:cs typeface="Calibri" panose="020F0502020204030204" pitchFamily="34" charset="0"/>
              </a:rPr>
              <a:t>Proliferation</a:t>
            </a:r>
          </a:p>
        </p:txBody>
      </p:sp>
      <p:grpSp>
        <p:nvGrpSpPr>
          <p:cNvPr id="155" name="Group 154"/>
          <p:cNvGrpSpPr>
            <a:grpSpLocks noChangeAspect="1"/>
          </p:cNvGrpSpPr>
          <p:nvPr/>
        </p:nvGrpSpPr>
        <p:grpSpPr>
          <a:xfrm>
            <a:off x="10073680" y="1608235"/>
            <a:ext cx="1057191" cy="570656"/>
            <a:chOff x="6057307" y="3430921"/>
            <a:chExt cx="1144072" cy="617553"/>
          </a:xfrm>
        </p:grpSpPr>
        <p:grpSp>
          <p:nvGrpSpPr>
            <p:cNvPr id="138" name="Group 137"/>
            <p:cNvGrpSpPr/>
            <p:nvPr/>
          </p:nvGrpSpPr>
          <p:grpSpPr>
            <a:xfrm>
              <a:off x="6057307" y="3548699"/>
              <a:ext cx="268735" cy="293756"/>
              <a:chOff x="5854807" y="3810016"/>
              <a:chExt cx="322761" cy="421162"/>
            </a:xfrm>
          </p:grpSpPr>
          <p:sp>
            <p:nvSpPr>
              <p:cNvPr id="136" name="Freeform: Shape 58">
                <a:extLst>
                  <a:ext uri="{FF2B5EF4-FFF2-40B4-BE49-F238E27FC236}">
                    <a16:creationId xmlns:a16="http://schemas.microsoft.com/office/drawing/2014/main" id="{A437A611-878A-4020-BB04-BBA1971A4781}"/>
                  </a:ext>
                </a:extLst>
              </p:cNvPr>
              <p:cNvSpPr/>
              <p:nvPr/>
            </p:nvSpPr>
            <p:spPr>
              <a:xfrm rot="5676589">
                <a:off x="5805607" y="3859216"/>
                <a:ext cx="421162" cy="322761"/>
              </a:xfrm>
              <a:custGeom>
                <a:avLst/>
                <a:gdLst>
                  <a:gd name="connsiteX0" fmla="*/ 268448 w 897622"/>
                  <a:gd name="connsiteY0" fmla="*/ 75501 h 687897"/>
                  <a:gd name="connsiteX1" fmla="*/ 0 w 897622"/>
                  <a:gd name="connsiteY1" fmla="*/ 486562 h 687897"/>
                  <a:gd name="connsiteX2" fmla="*/ 469783 w 897622"/>
                  <a:gd name="connsiteY2" fmla="*/ 687897 h 687897"/>
                  <a:gd name="connsiteX3" fmla="*/ 897622 w 897622"/>
                  <a:gd name="connsiteY3" fmla="*/ 302004 h 687897"/>
                  <a:gd name="connsiteX4" fmla="*/ 570451 w 897622"/>
                  <a:gd name="connsiteY4" fmla="*/ 0 h 687897"/>
                  <a:gd name="connsiteX5" fmla="*/ 268448 w 897622"/>
                  <a:gd name="connsiteY5" fmla="*/ 75501 h 687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7622" h="687897">
                    <a:moveTo>
                      <a:pt x="268448" y="75501"/>
                    </a:moveTo>
                    <a:lnTo>
                      <a:pt x="0" y="486562"/>
                    </a:lnTo>
                    <a:lnTo>
                      <a:pt x="469783" y="687897"/>
                    </a:lnTo>
                    <a:lnTo>
                      <a:pt x="897622" y="302004"/>
                    </a:lnTo>
                    <a:lnTo>
                      <a:pt x="570451" y="0"/>
                    </a:lnTo>
                    <a:lnTo>
                      <a:pt x="268448" y="75501"/>
                    </a:lnTo>
                    <a:close/>
                  </a:path>
                </a:pathLst>
              </a:custGeom>
              <a:solidFill>
                <a:schemeClr val="accent1"/>
              </a:soli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accent5">
                      <a:lumMod val="40000"/>
                      <a:lumOff val="60000"/>
                    </a:schemeClr>
                  </a:solidFill>
                  <a:effectLst/>
                  <a:uLnTx/>
                  <a:uFillTx/>
                  <a:latin typeface="Calibri" panose="020F0502020204030204" pitchFamily="34" charset="0"/>
                  <a:cs typeface="Calibri" panose="020F0502020204030204" pitchFamily="34" charset="0"/>
                </a:endParaRPr>
              </a:p>
            </p:txBody>
          </p:sp>
          <p:sp>
            <p:nvSpPr>
              <p:cNvPr id="137" name="Oval 136">
                <a:extLst>
                  <a:ext uri="{FF2B5EF4-FFF2-40B4-BE49-F238E27FC236}">
                    <a16:creationId xmlns:a16="http://schemas.microsoft.com/office/drawing/2014/main" id="{96EDE036-5D08-402B-9671-3BD6C9446F2B}"/>
                  </a:ext>
                </a:extLst>
              </p:cNvPr>
              <p:cNvSpPr/>
              <p:nvPr/>
            </p:nvSpPr>
            <p:spPr>
              <a:xfrm rot="5676589">
                <a:off x="5940856" y="3955437"/>
                <a:ext cx="125955" cy="115469"/>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accent5">
                      <a:lumMod val="40000"/>
                      <a:lumOff val="60000"/>
                    </a:schemeClr>
                  </a:solidFill>
                  <a:effectLst/>
                  <a:uLnTx/>
                  <a:uFillTx/>
                  <a:latin typeface="Calibri" panose="020F0502020204030204" pitchFamily="34" charset="0"/>
                  <a:cs typeface="Calibri" panose="020F0502020204030204" pitchFamily="34" charset="0"/>
                </a:endParaRPr>
              </a:p>
            </p:txBody>
          </p:sp>
        </p:grpSp>
        <p:cxnSp>
          <p:nvCxnSpPr>
            <p:cNvPr id="141" name="Straight Connector 140"/>
            <p:cNvCxnSpPr/>
            <p:nvPr/>
          </p:nvCxnSpPr>
          <p:spPr>
            <a:xfrm>
              <a:off x="6369458" y="3692602"/>
              <a:ext cx="239651" cy="0"/>
            </a:xfrm>
            <a:prstGeom prst="line">
              <a:avLst/>
            </a:prstGeom>
            <a:ln w="317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4" name="Straight Connector 143"/>
            <p:cNvCxnSpPr/>
            <p:nvPr/>
          </p:nvCxnSpPr>
          <p:spPr>
            <a:xfrm>
              <a:off x="6618632" y="3863892"/>
              <a:ext cx="239651" cy="0"/>
            </a:xfrm>
            <a:prstGeom prst="line">
              <a:avLst/>
            </a:prstGeom>
            <a:ln w="317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a:off x="6618631" y="3530413"/>
              <a:ext cx="239651" cy="0"/>
            </a:xfrm>
            <a:prstGeom prst="line">
              <a:avLst/>
            </a:prstGeom>
            <a:ln w="317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p:cNvCxnSpPr/>
            <p:nvPr/>
          </p:nvCxnSpPr>
          <p:spPr>
            <a:xfrm>
              <a:off x="6626626" y="3526192"/>
              <a:ext cx="0" cy="337700"/>
            </a:xfrm>
            <a:prstGeom prst="line">
              <a:avLst/>
            </a:prstGeom>
            <a:ln w="317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grpSp>
          <p:nvGrpSpPr>
            <p:cNvPr id="149" name="Group 148"/>
            <p:cNvGrpSpPr/>
            <p:nvPr/>
          </p:nvGrpSpPr>
          <p:grpSpPr>
            <a:xfrm>
              <a:off x="6932644" y="3754718"/>
              <a:ext cx="268735" cy="293756"/>
              <a:chOff x="5854807" y="3810016"/>
              <a:chExt cx="322761" cy="421162"/>
            </a:xfrm>
          </p:grpSpPr>
          <p:sp>
            <p:nvSpPr>
              <p:cNvPr id="150" name="Freeform: Shape 58">
                <a:extLst>
                  <a:ext uri="{FF2B5EF4-FFF2-40B4-BE49-F238E27FC236}">
                    <a16:creationId xmlns:a16="http://schemas.microsoft.com/office/drawing/2014/main" id="{A437A611-878A-4020-BB04-BBA1971A4781}"/>
                  </a:ext>
                </a:extLst>
              </p:cNvPr>
              <p:cNvSpPr/>
              <p:nvPr/>
            </p:nvSpPr>
            <p:spPr>
              <a:xfrm rot="5676589">
                <a:off x="5805607" y="3859216"/>
                <a:ext cx="421162" cy="322761"/>
              </a:xfrm>
              <a:custGeom>
                <a:avLst/>
                <a:gdLst>
                  <a:gd name="connsiteX0" fmla="*/ 268448 w 897622"/>
                  <a:gd name="connsiteY0" fmla="*/ 75501 h 687897"/>
                  <a:gd name="connsiteX1" fmla="*/ 0 w 897622"/>
                  <a:gd name="connsiteY1" fmla="*/ 486562 h 687897"/>
                  <a:gd name="connsiteX2" fmla="*/ 469783 w 897622"/>
                  <a:gd name="connsiteY2" fmla="*/ 687897 h 687897"/>
                  <a:gd name="connsiteX3" fmla="*/ 897622 w 897622"/>
                  <a:gd name="connsiteY3" fmla="*/ 302004 h 687897"/>
                  <a:gd name="connsiteX4" fmla="*/ 570451 w 897622"/>
                  <a:gd name="connsiteY4" fmla="*/ 0 h 687897"/>
                  <a:gd name="connsiteX5" fmla="*/ 268448 w 897622"/>
                  <a:gd name="connsiteY5" fmla="*/ 75501 h 687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7622" h="687897">
                    <a:moveTo>
                      <a:pt x="268448" y="75501"/>
                    </a:moveTo>
                    <a:lnTo>
                      <a:pt x="0" y="486562"/>
                    </a:lnTo>
                    <a:lnTo>
                      <a:pt x="469783" y="687897"/>
                    </a:lnTo>
                    <a:lnTo>
                      <a:pt x="897622" y="302004"/>
                    </a:lnTo>
                    <a:lnTo>
                      <a:pt x="570451" y="0"/>
                    </a:lnTo>
                    <a:lnTo>
                      <a:pt x="268448" y="75501"/>
                    </a:lnTo>
                    <a:close/>
                  </a:path>
                </a:pathLst>
              </a:custGeom>
              <a:solidFill>
                <a:schemeClr val="accent1"/>
              </a:soli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accent5">
                      <a:lumMod val="40000"/>
                      <a:lumOff val="60000"/>
                    </a:schemeClr>
                  </a:solidFill>
                  <a:effectLst/>
                  <a:uLnTx/>
                  <a:uFillTx/>
                  <a:latin typeface="Calibri" panose="020F0502020204030204" pitchFamily="34" charset="0"/>
                  <a:cs typeface="Calibri" panose="020F0502020204030204" pitchFamily="34" charset="0"/>
                </a:endParaRPr>
              </a:p>
            </p:txBody>
          </p:sp>
          <p:sp>
            <p:nvSpPr>
              <p:cNvPr id="151" name="Oval 150">
                <a:extLst>
                  <a:ext uri="{FF2B5EF4-FFF2-40B4-BE49-F238E27FC236}">
                    <a16:creationId xmlns:a16="http://schemas.microsoft.com/office/drawing/2014/main" id="{96EDE036-5D08-402B-9671-3BD6C9446F2B}"/>
                  </a:ext>
                </a:extLst>
              </p:cNvPr>
              <p:cNvSpPr/>
              <p:nvPr/>
            </p:nvSpPr>
            <p:spPr>
              <a:xfrm rot="5676589">
                <a:off x="5940856" y="3955437"/>
                <a:ext cx="125955" cy="115469"/>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accent5">
                      <a:lumMod val="40000"/>
                      <a:lumOff val="60000"/>
                    </a:schemeClr>
                  </a:solidFill>
                  <a:effectLst/>
                  <a:uLnTx/>
                  <a:uFillTx/>
                  <a:latin typeface="Calibri" panose="020F0502020204030204" pitchFamily="34" charset="0"/>
                  <a:cs typeface="Calibri" panose="020F0502020204030204" pitchFamily="34" charset="0"/>
                </a:endParaRPr>
              </a:p>
            </p:txBody>
          </p:sp>
        </p:grpSp>
        <p:grpSp>
          <p:nvGrpSpPr>
            <p:cNvPr id="152" name="Group 151"/>
            <p:cNvGrpSpPr/>
            <p:nvPr/>
          </p:nvGrpSpPr>
          <p:grpSpPr>
            <a:xfrm>
              <a:off x="6923134" y="3430921"/>
              <a:ext cx="268735" cy="293756"/>
              <a:chOff x="5854807" y="3810016"/>
              <a:chExt cx="322761" cy="421162"/>
            </a:xfrm>
          </p:grpSpPr>
          <p:sp>
            <p:nvSpPr>
              <p:cNvPr id="153" name="Freeform: Shape 58">
                <a:extLst>
                  <a:ext uri="{FF2B5EF4-FFF2-40B4-BE49-F238E27FC236}">
                    <a16:creationId xmlns:a16="http://schemas.microsoft.com/office/drawing/2014/main" id="{A437A611-878A-4020-BB04-BBA1971A4781}"/>
                  </a:ext>
                </a:extLst>
              </p:cNvPr>
              <p:cNvSpPr/>
              <p:nvPr/>
            </p:nvSpPr>
            <p:spPr>
              <a:xfrm rot="5676589">
                <a:off x="5805607" y="3859216"/>
                <a:ext cx="421162" cy="322761"/>
              </a:xfrm>
              <a:custGeom>
                <a:avLst/>
                <a:gdLst>
                  <a:gd name="connsiteX0" fmla="*/ 268448 w 897622"/>
                  <a:gd name="connsiteY0" fmla="*/ 75501 h 687897"/>
                  <a:gd name="connsiteX1" fmla="*/ 0 w 897622"/>
                  <a:gd name="connsiteY1" fmla="*/ 486562 h 687897"/>
                  <a:gd name="connsiteX2" fmla="*/ 469783 w 897622"/>
                  <a:gd name="connsiteY2" fmla="*/ 687897 h 687897"/>
                  <a:gd name="connsiteX3" fmla="*/ 897622 w 897622"/>
                  <a:gd name="connsiteY3" fmla="*/ 302004 h 687897"/>
                  <a:gd name="connsiteX4" fmla="*/ 570451 w 897622"/>
                  <a:gd name="connsiteY4" fmla="*/ 0 h 687897"/>
                  <a:gd name="connsiteX5" fmla="*/ 268448 w 897622"/>
                  <a:gd name="connsiteY5" fmla="*/ 75501 h 687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7622" h="687897">
                    <a:moveTo>
                      <a:pt x="268448" y="75501"/>
                    </a:moveTo>
                    <a:lnTo>
                      <a:pt x="0" y="486562"/>
                    </a:lnTo>
                    <a:lnTo>
                      <a:pt x="469783" y="687897"/>
                    </a:lnTo>
                    <a:lnTo>
                      <a:pt x="897622" y="302004"/>
                    </a:lnTo>
                    <a:lnTo>
                      <a:pt x="570451" y="0"/>
                    </a:lnTo>
                    <a:lnTo>
                      <a:pt x="268448" y="75501"/>
                    </a:lnTo>
                    <a:close/>
                  </a:path>
                </a:pathLst>
              </a:custGeom>
              <a:solidFill>
                <a:schemeClr val="accent1"/>
              </a:soli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accent5">
                      <a:lumMod val="40000"/>
                      <a:lumOff val="60000"/>
                    </a:schemeClr>
                  </a:solidFill>
                  <a:effectLst/>
                  <a:uLnTx/>
                  <a:uFillTx/>
                  <a:latin typeface="Calibri" panose="020F0502020204030204" pitchFamily="34" charset="0"/>
                  <a:cs typeface="Calibri" panose="020F0502020204030204" pitchFamily="34" charset="0"/>
                </a:endParaRPr>
              </a:p>
            </p:txBody>
          </p:sp>
          <p:sp>
            <p:nvSpPr>
              <p:cNvPr id="154" name="Oval 153">
                <a:extLst>
                  <a:ext uri="{FF2B5EF4-FFF2-40B4-BE49-F238E27FC236}">
                    <a16:creationId xmlns:a16="http://schemas.microsoft.com/office/drawing/2014/main" id="{96EDE036-5D08-402B-9671-3BD6C9446F2B}"/>
                  </a:ext>
                </a:extLst>
              </p:cNvPr>
              <p:cNvSpPr/>
              <p:nvPr/>
            </p:nvSpPr>
            <p:spPr>
              <a:xfrm rot="5676589">
                <a:off x="5940856" y="3955437"/>
                <a:ext cx="125955" cy="115469"/>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accent5">
                      <a:lumMod val="40000"/>
                      <a:lumOff val="60000"/>
                    </a:schemeClr>
                  </a:solidFill>
                  <a:effectLst/>
                  <a:uLnTx/>
                  <a:uFillTx/>
                  <a:latin typeface="Calibri" panose="020F0502020204030204" pitchFamily="34" charset="0"/>
                  <a:cs typeface="Calibri" panose="020F0502020204030204" pitchFamily="34" charset="0"/>
                </a:endParaRPr>
              </a:p>
            </p:txBody>
          </p:sp>
        </p:grpSp>
      </p:grpSp>
      <p:sp>
        <p:nvSpPr>
          <p:cNvPr id="156" name="TextBox 155"/>
          <p:cNvSpPr txBox="1"/>
          <p:nvPr/>
        </p:nvSpPr>
        <p:spPr>
          <a:xfrm>
            <a:off x="8215050" y="1146810"/>
            <a:ext cx="1999803" cy="400110"/>
          </a:xfrm>
          <a:prstGeom prst="rect">
            <a:avLst/>
          </a:prstGeom>
          <a:noFill/>
        </p:spPr>
        <p:txBody>
          <a:bodyPr wrap="square" rtlCol="0">
            <a:spAutoFit/>
          </a:bodyPr>
          <a:lstStyle/>
          <a:p>
            <a:pPr algn="ctr"/>
            <a:r>
              <a:rPr lang="en-US" sz="2000" dirty="0">
                <a:solidFill>
                  <a:schemeClr val="bg1"/>
                </a:solidFill>
                <a:latin typeface="Calibri" panose="020F0502020204030204" pitchFamily="34" charset="0"/>
                <a:cs typeface="Calibri" panose="020F0502020204030204" pitchFamily="34" charset="0"/>
              </a:rPr>
              <a:t>Migration</a:t>
            </a:r>
          </a:p>
        </p:txBody>
      </p:sp>
      <p:grpSp>
        <p:nvGrpSpPr>
          <p:cNvPr id="165" name="Group 164"/>
          <p:cNvGrpSpPr>
            <a:grpSpLocks noChangeAspect="1"/>
          </p:cNvGrpSpPr>
          <p:nvPr/>
        </p:nvGrpSpPr>
        <p:grpSpPr>
          <a:xfrm>
            <a:off x="8773505" y="1640012"/>
            <a:ext cx="886693" cy="454188"/>
            <a:chOff x="9256970" y="2241163"/>
            <a:chExt cx="1086736" cy="556655"/>
          </a:xfrm>
        </p:grpSpPr>
        <p:grpSp>
          <p:nvGrpSpPr>
            <p:cNvPr id="158" name="Group 157"/>
            <p:cNvGrpSpPr/>
            <p:nvPr/>
          </p:nvGrpSpPr>
          <p:grpSpPr>
            <a:xfrm>
              <a:off x="9256970" y="2404573"/>
              <a:ext cx="676168" cy="291625"/>
              <a:chOff x="3721919" y="1593539"/>
              <a:chExt cx="967836" cy="417419"/>
            </a:xfrm>
          </p:grpSpPr>
          <p:sp>
            <p:nvSpPr>
              <p:cNvPr id="163" name="Freeform: Shape 58">
                <a:extLst>
                  <a:ext uri="{FF2B5EF4-FFF2-40B4-BE49-F238E27FC236}">
                    <a16:creationId xmlns:a16="http://schemas.microsoft.com/office/drawing/2014/main" id="{A437A611-878A-4020-BB04-BBA1971A4781}"/>
                  </a:ext>
                </a:extLst>
              </p:cNvPr>
              <p:cNvSpPr/>
              <p:nvPr/>
            </p:nvSpPr>
            <p:spPr>
              <a:xfrm rot="2498520">
                <a:off x="3721919" y="1593539"/>
                <a:ext cx="967836" cy="417419"/>
              </a:xfrm>
              <a:custGeom>
                <a:avLst/>
                <a:gdLst>
                  <a:gd name="connsiteX0" fmla="*/ 268448 w 897622"/>
                  <a:gd name="connsiteY0" fmla="*/ 75501 h 687897"/>
                  <a:gd name="connsiteX1" fmla="*/ 0 w 897622"/>
                  <a:gd name="connsiteY1" fmla="*/ 486562 h 687897"/>
                  <a:gd name="connsiteX2" fmla="*/ 469783 w 897622"/>
                  <a:gd name="connsiteY2" fmla="*/ 687897 h 687897"/>
                  <a:gd name="connsiteX3" fmla="*/ 897622 w 897622"/>
                  <a:gd name="connsiteY3" fmla="*/ 302004 h 687897"/>
                  <a:gd name="connsiteX4" fmla="*/ 570451 w 897622"/>
                  <a:gd name="connsiteY4" fmla="*/ 0 h 687897"/>
                  <a:gd name="connsiteX5" fmla="*/ 268448 w 897622"/>
                  <a:gd name="connsiteY5" fmla="*/ 75501 h 687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7622" h="687897">
                    <a:moveTo>
                      <a:pt x="268448" y="75501"/>
                    </a:moveTo>
                    <a:lnTo>
                      <a:pt x="0" y="486562"/>
                    </a:lnTo>
                    <a:lnTo>
                      <a:pt x="469783" y="687897"/>
                    </a:lnTo>
                    <a:lnTo>
                      <a:pt x="897622" y="302004"/>
                    </a:lnTo>
                    <a:lnTo>
                      <a:pt x="570451" y="0"/>
                    </a:lnTo>
                    <a:lnTo>
                      <a:pt x="268448" y="75501"/>
                    </a:lnTo>
                    <a:close/>
                  </a:path>
                </a:pathLst>
              </a:custGeom>
              <a:solidFill>
                <a:srgbClr val="FFC000"/>
              </a:soli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64" name="Oval 163">
                <a:extLst>
                  <a:ext uri="{FF2B5EF4-FFF2-40B4-BE49-F238E27FC236}">
                    <a16:creationId xmlns:a16="http://schemas.microsoft.com/office/drawing/2014/main" id="{96EDE036-5D08-402B-9671-3BD6C9446F2B}"/>
                  </a:ext>
                </a:extLst>
              </p:cNvPr>
              <p:cNvSpPr/>
              <p:nvPr/>
            </p:nvSpPr>
            <p:spPr>
              <a:xfrm rot="2498520">
                <a:off x="4057255" y="1694657"/>
                <a:ext cx="280490" cy="200360"/>
              </a:xfrm>
              <a:prstGeom prst="ellipse">
                <a:avLst/>
              </a:prstGeom>
              <a:solidFill>
                <a:srgbClr val="00B0F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grpSp>
        <p:sp>
          <p:nvSpPr>
            <p:cNvPr id="160" name="Down Arrow 159"/>
            <p:cNvSpPr/>
            <p:nvPr/>
          </p:nvSpPr>
          <p:spPr>
            <a:xfrm rot="17400000">
              <a:off x="9970977" y="2494802"/>
              <a:ext cx="182880" cy="365760"/>
            </a:xfrm>
            <a:prstGeom prst="downArrow">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TextBox 161"/>
            <p:cNvSpPr txBox="1"/>
            <p:nvPr/>
          </p:nvSpPr>
          <p:spPr>
            <a:xfrm>
              <a:off x="9884570" y="2241163"/>
              <a:ext cx="459136" cy="556655"/>
            </a:xfrm>
            <a:prstGeom prst="rect">
              <a:avLst/>
            </a:prstGeom>
            <a:noFill/>
          </p:spPr>
          <p:txBody>
            <a:bodyPr wrap="none" rtlCol="0">
              <a:spAutoFit/>
            </a:bodyPr>
            <a:lstStyle/>
            <a:p>
              <a:r>
                <a:rPr lang="en-US" sz="1600" dirty="0">
                  <a:solidFill>
                    <a:schemeClr val="bg1"/>
                  </a:solidFill>
                  <a:latin typeface="Calibri" panose="020F0502020204030204" pitchFamily="34" charset="0"/>
                  <a:cs typeface="Calibri" panose="020F0502020204030204" pitchFamily="34" charset="0"/>
                </a:rPr>
                <a:t>?</a:t>
              </a:r>
            </a:p>
          </p:txBody>
        </p:sp>
      </p:grpSp>
      <p:sp>
        <p:nvSpPr>
          <p:cNvPr id="76" name="TextBox 75">
            <a:extLst>
              <a:ext uri="{FF2B5EF4-FFF2-40B4-BE49-F238E27FC236}">
                <a16:creationId xmlns:a16="http://schemas.microsoft.com/office/drawing/2014/main" id="{78A881C7-CF05-4BCA-8F95-8F8DED7EE676}"/>
              </a:ext>
            </a:extLst>
          </p:cNvPr>
          <p:cNvSpPr txBox="1"/>
          <p:nvPr/>
        </p:nvSpPr>
        <p:spPr>
          <a:xfrm>
            <a:off x="7584643" y="2132398"/>
            <a:ext cx="1231611" cy="200055"/>
          </a:xfrm>
          <a:prstGeom prst="rect">
            <a:avLst/>
          </a:prstGeom>
          <a:noFill/>
        </p:spPr>
        <p:txBody>
          <a:bodyPr wrap="square" rtlCol="0">
            <a:spAutoFit/>
          </a:bodyPr>
          <a:lstStyle/>
          <a:p>
            <a:r>
              <a:rPr lang="en-US" sz="700" dirty="0">
                <a:solidFill>
                  <a:schemeClr val="bg1"/>
                </a:solidFill>
                <a:latin typeface="Helvetica" panose="020B0604020202020204" pitchFamily="34" charset="0"/>
                <a:cs typeface="Helvetica" panose="020B0604020202020204" pitchFamily="34" charset="0"/>
              </a:rPr>
              <a:t>Time(min)</a:t>
            </a:r>
          </a:p>
        </p:txBody>
      </p:sp>
      <p:sp>
        <p:nvSpPr>
          <p:cNvPr id="166" name="TextBox 165"/>
          <p:cNvSpPr txBox="1"/>
          <p:nvPr/>
        </p:nvSpPr>
        <p:spPr>
          <a:xfrm>
            <a:off x="7281185" y="2495722"/>
            <a:ext cx="4061759" cy="400110"/>
          </a:xfrm>
          <a:prstGeom prst="rect">
            <a:avLst/>
          </a:prstGeom>
          <a:noFill/>
        </p:spPr>
        <p:txBody>
          <a:bodyPr wrap="square" rtlCol="0">
            <a:spAutoFit/>
          </a:bodyPr>
          <a:lstStyle/>
          <a:p>
            <a:pPr algn="ctr"/>
            <a:r>
              <a:rPr lang="en-US" sz="2000" u="sng" dirty="0">
                <a:solidFill>
                  <a:schemeClr val="bg1"/>
                </a:solidFill>
                <a:latin typeface="Calibri" panose="020F0502020204030204" pitchFamily="34" charset="0"/>
                <a:cs typeface="Calibri" panose="020F0502020204030204" pitchFamily="34" charset="0"/>
              </a:rPr>
              <a:t>Single Time-Point Data</a:t>
            </a:r>
          </a:p>
        </p:txBody>
      </p:sp>
      <p:sp>
        <p:nvSpPr>
          <p:cNvPr id="167" name="TextBox 166"/>
          <p:cNvSpPr txBox="1"/>
          <p:nvPr/>
        </p:nvSpPr>
        <p:spPr>
          <a:xfrm>
            <a:off x="7112380" y="2847742"/>
            <a:ext cx="2395313" cy="707886"/>
          </a:xfrm>
          <a:prstGeom prst="rect">
            <a:avLst/>
          </a:prstGeom>
          <a:noFill/>
        </p:spPr>
        <p:txBody>
          <a:bodyPr wrap="square" rtlCol="0">
            <a:spAutoFit/>
          </a:bodyPr>
          <a:lstStyle/>
          <a:p>
            <a:pPr algn="ctr"/>
            <a:r>
              <a:rPr lang="en-US" sz="2000" dirty="0">
                <a:solidFill>
                  <a:schemeClr val="bg1"/>
                </a:solidFill>
                <a:latin typeface="Calibri" panose="020F0502020204030204" pitchFamily="34" charset="0"/>
                <a:cs typeface="Calibri" panose="020F0502020204030204" pitchFamily="34" charset="0"/>
              </a:rPr>
              <a:t>Cyclic Immunofluorescence</a:t>
            </a:r>
          </a:p>
        </p:txBody>
      </p:sp>
      <p:pic>
        <p:nvPicPr>
          <p:cNvPr id="168" name="Picture 167"/>
          <p:cNvPicPr>
            <a:picLocks noChangeAspect="1"/>
          </p:cNvPicPr>
          <p:nvPr/>
        </p:nvPicPr>
        <p:blipFill rotWithShape="1">
          <a:blip r:embed="rId4" cstate="hqprint">
            <a:extLst>
              <a:ext uri="{28A0092B-C50C-407E-A947-70E740481C1C}">
                <a14:useLocalDpi xmlns:a14="http://schemas.microsoft.com/office/drawing/2010/main" val="0"/>
              </a:ext>
            </a:extLst>
          </a:blip>
          <a:srcRect l="38039" t="44462" r="51193" b="41180"/>
          <a:stretch/>
        </p:blipFill>
        <p:spPr>
          <a:xfrm>
            <a:off x="7892653" y="3572039"/>
            <a:ext cx="972729" cy="907922"/>
          </a:xfrm>
          <a:prstGeom prst="rect">
            <a:avLst/>
          </a:prstGeom>
        </p:spPr>
      </p:pic>
      <p:sp>
        <p:nvSpPr>
          <p:cNvPr id="170" name="TextBox 169"/>
          <p:cNvSpPr txBox="1"/>
          <p:nvPr/>
        </p:nvSpPr>
        <p:spPr>
          <a:xfrm>
            <a:off x="9355550" y="2839192"/>
            <a:ext cx="2421323" cy="707886"/>
          </a:xfrm>
          <a:prstGeom prst="rect">
            <a:avLst/>
          </a:prstGeom>
          <a:noFill/>
        </p:spPr>
        <p:txBody>
          <a:bodyPr wrap="square" rtlCol="0">
            <a:spAutoFit/>
          </a:bodyPr>
          <a:lstStyle/>
          <a:p>
            <a:pPr algn="ctr"/>
            <a:r>
              <a:rPr lang="en-US" sz="2000" dirty="0">
                <a:solidFill>
                  <a:schemeClr val="bg1"/>
                </a:solidFill>
                <a:latin typeface="Calibri" panose="020F0502020204030204" pitchFamily="34" charset="0"/>
                <a:cs typeface="Calibri" panose="020F0502020204030204" pitchFamily="34" charset="0"/>
              </a:rPr>
              <a:t>Single Cell RNA Sequencing</a:t>
            </a:r>
          </a:p>
        </p:txBody>
      </p:sp>
      <p:pic>
        <p:nvPicPr>
          <p:cNvPr id="171" name="Picture 170"/>
          <p:cNvPicPr>
            <a:picLocks noChangeAspect="1"/>
          </p:cNvPicPr>
          <p:nvPr/>
        </p:nvPicPr>
        <p:blipFill rotWithShape="1">
          <a:blip r:embed="rId5">
            <a:extLst>
              <a:ext uri="{28A0092B-C50C-407E-A947-70E740481C1C}">
                <a14:useLocalDpi xmlns:a14="http://schemas.microsoft.com/office/drawing/2010/main" val="0"/>
              </a:ext>
            </a:extLst>
          </a:blip>
          <a:srcRect l="81637" t="65789" r="1170" b="1317"/>
          <a:stretch/>
        </p:blipFill>
        <p:spPr bwMode="auto">
          <a:xfrm>
            <a:off x="10098924" y="3572039"/>
            <a:ext cx="716890" cy="914400"/>
          </a:xfrm>
          <a:prstGeom prst="rect">
            <a:avLst/>
          </a:prstGeom>
          <a:noFill/>
        </p:spPr>
      </p:pic>
      <p:pic>
        <p:nvPicPr>
          <p:cNvPr id="6" name="Picture 5">
            <a:extLst>
              <a:ext uri="{FF2B5EF4-FFF2-40B4-BE49-F238E27FC236}">
                <a16:creationId xmlns:a16="http://schemas.microsoft.com/office/drawing/2014/main" id="{D1CC1E1E-CFA9-89CB-6245-F86EB9AB037B}"/>
              </a:ext>
            </a:extLst>
          </p:cNvPr>
          <p:cNvPicPr>
            <a:picLocks noChangeAspect="1"/>
          </p:cNvPicPr>
          <p:nvPr/>
        </p:nvPicPr>
        <p:blipFill>
          <a:blip r:embed="rId6"/>
          <a:stretch>
            <a:fillRect/>
          </a:stretch>
        </p:blipFill>
        <p:spPr>
          <a:xfrm>
            <a:off x="218253" y="174901"/>
            <a:ext cx="688908" cy="688908"/>
          </a:xfrm>
          <a:prstGeom prst="rect">
            <a:avLst/>
          </a:prstGeom>
          <a:solidFill>
            <a:schemeClr val="accent5"/>
          </a:solidFill>
        </p:spPr>
      </p:pic>
    </p:spTree>
    <p:extLst>
      <p:ext uri="{BB962C8B-B14F-4D97-AF65-F5344CB8AC3E}">
        <p14:creationId xmlns:p14="http://schemas.microsoft.com/office/powerpoint/2010/main" val="17361161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AD824D-CEA6-48A0-A14F-9E833E51EBA8}"/>
              </a:ext>
            </a:extLst>
          </p:cNvPr>
          <p:cNvSpPr>
            <a:spLocks noGrp="1"/>
          </p:cNvSpPr>
          <p:nvPr>
            <p:ph type="ctrTitle"/>
          </p:nvPr>
        </p:nvSpPr>
        <p:spPr>
          <a:xfrm>
            <a:off x="1003829" y="236149"/>
            <a:ext cx="4107546" cy="1641490"/>
          </a:xfrm>
        </p:spPr>
        <p:txBody>
          <a:bodyPr>
            <a:normAutofit/>
          </a:bodyPr>
          <a:lstStyle/>
          <a:p>
            <a:pPr algn="l"/>
            <a:r>
              <a:rPr lang="en-US" sz="4400" dirty="0">
                <a:latin typeface="Calibri" panose="020F0502020204030204" pitchFamily="34" charset="0"/>
                <a:cs typeface="Calibri" panose="020F0502020204030204" pitchFamily="34" charset="0"/>
              </a:rPr>
              <a:t>How the team works together</a:t>
            </a:r>
            <a:br>
              <a:rPr lang="en-US" sz="4400" dirty="0">
                <a:latin typeface="Calibri" panose="020F0502020204030204" pitchFamily="34" charset="0"/>
                <a:cs typeface="Calibri" panose="020F0502020204030204" pitchFamily="34" charset="0"/>
              </a:rPr>
            </a:br>
            <a:endParaRPr lang="en-US" sz="4400" dirty="0">
              <a:latin typeface="Calibri" panose="020F0502020204030204" pitchFamily="34" charset="0"/>
              <a:cs typeface="Calibri" panose="020F0502020204030204" pitchFamily="34" charset="0"/>
            </a:endParaRPr>
          </a:p>
        </p:txBody>
      </p:sp>
      <p:sp>
        <p:nvSpPr>
          <p:cNvPr id="3" name="Subtitle 2">
            <a:extLst>
              <a:ext uri="{FF2B5EF4-FFF2-40B4-BE49-F238E27FC236}">
                <a16:creationId xmlns:a16="http://schemas.microsoft.com/office/drawing/2014/main" id="{0608A0C0-33F0-4AAB-BCD9-E20150538D03}"/>
              </a:ext>
            </a:extLst>
          </p:cNvPr>
          <p:cNvSpPr>
            <a:spLocks noGrp="1"/>
          </p:cNvSpPr>
          <p:nvPr>
            <p:ph type="subTitle" idx="1"/>
          </p:nvPr>
        </p:nvSpPr>
        <p:spPr>
          <a:xfrm>
            <a:off x="3292895" y="6128636"/>
            <a:ext cx="5736881" cy="469080"/>
          </a:xfrm>
        </p:spPr>
        <p:txBody>
          <a:bodyPr>
            <a:noAutofit/>
          </a:bodyPr>
          <a:lstStyle/>
          <a:p>
            <a:pPr algn="l"/>
            <a:r>
              <a:rPr lang="en" sz="2400" dirty="0">
                <a:solidFill>
                  <a:schemeClr val="tx1"/>
                </a:solidFill>
                <a:latin typeface="Calibri" panose="020F0502020204030204" pitchFamily="34" charset="0"/>
                <a:cs typeface="Calibri" panose="020F0502020204030204" pitchFamily="34" charset="0"/>
              </a:rPr>
              <a:t>Molecular Regulation of Heterogeneity, Cell Decisions, and Intercellular Interactions </a:t>
            </a:r>
            <a:endParaRPr lang="en-US" sz="2400" dirty="0">
              <a:solidFill>
                <a:schemeClr val="tx1"/>
              </a:solidFill>
              <a:latin typeface="Calibri" panose="020F0502020204030204" pitchFamily="34" charset="0"/>
              <a:cs typeface="Calibri" panose="020F0502020204030204" pitchFamily="34" charset="0"/>
            </a:endParaRPr>
          </a:p>
        </p:txBody>
      </p:sp>
      <p:sp>
        <p:nvSpPr>
          <p:cNvPr id="8" name="Rectangle 7"/>
          <p:cNvSpPr/>
          <p:nvPr/>
        </p:nvSpPr>
        <p:spPr>
          <a:xfrm>
            <a:off x="389973" y="1933665"/>
            <a:ext cx="1801091" cy="923636"/>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1"/>
                </a:solidFill>
                <a:latin typeface="Calibri" panose="020F0502020204030204" pitchFamily="34" charset="0"/>
                <a:cs typeface="Calibri" panose="020F0502020204030204" pitchFamily="34" charset="0"/>
              </a:rPr>
              <a:t>Experimental Data: Signaling, Migration, Division, </a:t>
            </a:r>
          </a:p>
        </p:txBody>
      </p:sp>
      <p:sp>
        <p:nvSpPr>
          <p:cNvPr id="9" name="Rectangle 8"/>
          <p:cNvSpPr/>
          <p:nvPr/>
        </p:nvSpPr>
        <p:spPr>
          <a:xfrm>
            <a:off x="3539573" y="1933665"/>
            <a:ext cx="1801091" cy="923636"/>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1"/>
                </a:solidFill>
                <a:latin typeface="Calibri" panose="020F0502020204030204" pitchFamily="34" charset="0"/>
                <a:cs typeface="Calibri" panose="020F0502020204030204" pitchFamily="34" charset="0"/>
              </a:rPr>
              <a:t>Physics/Chemistry Mechanistic Models</a:t>
            </a:r>
          </a:p>
        </p:txBody>
      </p:sp>
      <p:cxnSp>
        <p:nvCxnSpPr>
          <p:cNvPr id="10" name="Straight Arrow Connector 9"/>
          <p:cNvCxnSpPr>
            <a:stCxn id="8" idx="3"/>
            <a:endCxn id="9" idx="1"/>
          </p:cNvCxnSpPr>
          <p:nvPr/>
        </p:nvCxnSpPr>
        <p:spPr>
          <a:xfrm>
            <a:off x="2191064" y="2395483"/>
            <a:ext cx="1348509" cy="0"/>
          </a:xfrm>
          <a:prstGeom prst="straightConnector1">
            <a:avLst/>
          </a:prstGeom>
          <a:ln w="25400">
            <a:solidFill>
              <a:schemeClr val="accent5"/>
            </a:solidFill>
            <a:tailEnd type="triangle" w="lg" len="lg"/>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334227" y="1838607"/>
            <a:ext cx="1062182" cy="523220"/>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Mechanistic modeling</a:t>
            </a:r>
          </a:p>
        </p:txBody>
      </p:sp>
      <p:sp>
        <p:nvSpPr>
          <p:cNvPr id="12" name="TextBox 11"/>
          <p:cNvSpPr txBox="1"/>
          <p:nvPr/>
        </p:nvSpPr>
        <p:spPr>
          <a:xfrm>
            <a:off x="2340578" y="2437947"/>
            <a:ext cx="1062182" cy="523220"/>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Data driven inference</a:t>
            </a:r>
          </a:p>
        </p:txBody>
      </p:sp>
      <p:sp>
        <p:nvSpPr>
          <p:cNvPr id="13" name="Rectangle 12"/>
          <p:cNvSpPr/>
          <p:nvPr/>
        </p:nvSpPr>
        <p:spPr>
          <a:xfrm>
            <a:off x="6689173" y="1933665"/>
            <a:ext cx="1801091" cy="923636"/>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1"/>
                </a:solidFill>
                <a:latin typeface="Calibri" panose="020F0502020204030204" pitchFamily="34" charset="0"/>
                <a:cs typeface="Calibri" panose="020F0502020204030204" pitchFamily="34" charset="0"/>
              </a:rPr>
              <a:t>Scientific Artificial Intelligence</a:t>
            </a:r>
          </a:p>
        </p:txBody>
      </p:sp>
      <p:cxnSp>
        <p:nvCxnSpPr>
          <p:cNvPr id="14" name="Straight Arrow Connector 13"/>
          <p:cNvCxnSpPr>
            <a:cxnSpLocks/>
          </p:cNvCxnSpPr>
          <p:nvPr/>
        </p:nvCxnSpPr>
        <p:spPr>
          <a:xfrm>
            <a:off x="5383813" y="2402901"/>
            <a:ext cx="1348509" cy="0"/>
          </a:xfrm>
          <a:prstGeom prst="straightConnector1">
            <a:avLst/>
          </a:prstGeom>
          <a:ln w="25400">
            <a:solidFill>
              <a:schemeClr val="accent5"/>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5" name="Elbow Connector 14"/>
          <p:cNvCxnSpPr>
            <a:stCxn id="9" idx="2"/>
            <a:endCxn id="8" idx="2"/>
          </p:cNvCxnSpPr>
          <p:nvPr/>
        </p:nvCxnSpPr>
        <p:spPr>
          <a:xfrm rot="5400000">
            <a:off x="2865319" y="1282501"/>
            <a:ext cx="12700" cy="3149600"/>
          </a:xfrm>
          <a:prstGeom prst="bentConnector3">
            <a:avLst>
              <a:gd name="adj1" fmla="val 1800000"/>
            </a:avLst>
          </a:prstGeom>
          <a:ln w="25400">
            <a:solidFill>
              <a:schemeClr val="accent5"/>
            </a:solidFill>
            <a:tailEnd type="triangle" w="lg" len="lg"/>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1321479" y="3121455"/>
            <a:ext cx="3125356" cy="523220"/>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Testable </a:t>
            </a:r>
            <a:r>
              <a:rPr lang="en-US" sz="1400" u="sng" dirty="0">
                <a:latin typeface="Calibri" panose="020F0502020204030204" pitchFamily="34" charset="0"/>
                <a:cs typeface="Calibri" panose="020F0502020204030204" pitchFamily="34" charset="0"/>
              </a:rPr>
              <a:t>interventions to</a:t>
            </a:r>
            <a:r>
              <a:rPr lang="en-US" sz="1400" dirty="0">
                <a:latin typeface="Calibri" panose="020F0502020204030204" pitchFamily="34" charset="0"/>
                <a:cs typeface="Calibri" panose="020F0502020204030204" pitchFamily="34" charset="0"/>
              </a:rPr>
              <a:t> ensure </a:t>
            </a:r>
          </a:p>
          <a:p>
            <a:r>
              <a:rPr lang="en-US" sz="1400" dirty="0">
                <a:latin typeface="Calibri" panose="020F0502020204030204" pitchFamily="34" charset="0"/>
                <a:cs typeface="Calibri" panose="020F0502020204030204" pitchFamily="34" charset="0"/>
              </a:rPr>
              <a:t>accurate model</a:t>
            </a:r>
          </a:p>
        </p:txBody>
      </p:sp>
      <p:sp>
        <p:nvSpPr>
          <p:cNvPr id="17" name="TextBox 16"/>
          <p:cNvSpPr txBox="1"/>
          <p:nvPr/>
        </p:nvSpPr>
        <p:spPr>
          <a:xfrm>
            <a:off x="5456773" y="1673574"/>
            <a:ext cx="1271152" cy="738664"/>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Transition Probabilities and Model</a:t>
            </a:r>
          </a:p>
        </p:txBody>
      </p:sp>
      <p:sp>
        <p:nvSpPr>
          <p:cNvPr id="18" name="Rectangle 17"/>
          <p:cNvSpPr/>
          <p:nvPr/>
        </p:nvSpPr>
        <p:spPr>
          <a:xfrm>
            <a:off x="9903428" y="1933665"/>
            <a:ext cx="1801091" cy="923636"/>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latin typeface="Calibri" panose="020F0502020204030204" pitchFamily="34" charset="0"/>
                <a:cs typeface="Calibri" panose="020F0502020204030204" pitchFamily="34" charset="0"/>
              </a:rPr>
              <a:t>Interventions to control cell behaviors</a:t>
            </a:r>
          </a:p>
        </p:txBody>
      </p:sp>
      <p:cxnSp>
        <p:nvCxnSpPr>
          <p:cNvPr id="19" name="Straight Arrow Connector 18"/>
          <p:cNvCxnSpPr>
            <a:stCxn id="13" idx="3"/>
            <a:endCxn id="18" idx="1"/>
          </p:cNvCxnSpPr>
          <p:nvPr/>
        </p:nvCxnSpPr>
        <p:spPr>
          <a:xfrm>
            <a:off x="8490264" y="2395483"/>
            <a:ext cx="1413164" cy="0"/>
          </a:xfrm>
          <a:prstGeom prst="straightConnector1">
            <a:avLst/>
          </a:prstGeom>
          <a:ln w="25400">
            <a:solidFill>
              <a:schemeClr val="accent5"/>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0" name="Elbow Connector 19"/>
          <p:cNvCxnSpPr>
            <a:stCxn id="18" idx="2"/>
            <a:endCxn id="13" idx="2"/>
          </p:cNvCxnSpPr>
          <p:nvPr/>
        </p:nvCxnSpPr>
        <p:spPr>
          <a:xfrm rot="5400000">
            <a:off x="9196847" y="1250174"/>
            <a:ext cx="12700" cy="3214255"/>
          </a:xfrm>
          <a:prstGeom prst="bentConnector3">
            <a:avLst>
              <a:gd name="adj1" fmla="val 1800000"/>
            </a:avLst>
          </a:prstGeom>
          <a:ln w="25400">
            <a:solidFill>
              <a:schemeClr val="accent5"/>
            </a:solidFill>
            <a:tailEnd type="triangle" w="lg" len="lg"/>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7919704" y="3198854"/>
            <a:ext cx="3125356" cy="307777"/>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New </a:t>
            </a:r>
            <a:r>
              <a:rPr lang="en-US" sz="1400" u="sng" dirty="0">
                <a:latin typeface="Calibri" panose="020F0502020204030204" pitchFamily="34" charset="0"/>
                <a:cs typeface="Calibri" panose="020F0502020204030204" pitchFamily="34" charset="0"/>
              </a:rPr>
              <a:t>questions</a:t>
            </a:r>
            <a:r>
              <a:rPr lang="en-US" sz="1400" dirty="0">
                <a:latin typeface="Calibri" panose="020F0502020204030204" pitchFamily="34" charset="0"/>
                <a:cs typeface="Calibri" panose="020F0502020204030204" pitchFamily="34" charset="0"/>
              </a:rPr>
              <a:t> for AI Model </a:t>
            </a:r>
          </a:p>
        </p:txBody>
      </p:sp>
      <p:cxnSp>
        <p:nvCxnSpPr>
          <p:cNvPr id="22" name="Elbow Connector 21"/>
          <p:cNvCxnSpPr/>
          <p:nvPr/>
        </p:nvCxnSpPr>
        <p:spPr>
          <a:xfrm rot="5400000">
            <a:off x="7788301" y="-324625"/>
            <a:ext cx="12700" cy="6363855"/>
          </a:xfrm>
          <a:prstGeom prst="bentConnector3">
            <a:avLst>
              <a:gd name="adj1" fmla="val 8854543"/>
            </a:avLst>
          </a:prstGeom>
          <a:ln w="25400">
            <a:solidFill>
              <a:schemeClr val="accent5"/>
            </a:solidFill>
            <a:tailEnd type="triangle" w="lg" len="lg"/>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6855426" y="4038576"/>
            <a:ext cx="3125355" cy="523220"/>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Coarse/fine-graining of model structure to answer new questions with AI </a:t>
            </a:r>
          </a:p>
        </p:txBody>
      </p:sp>
      <p:cxnSp>
        <p:nvCxnSpPr>
          <p:cNvPr id="24" name="Elbow Connector 23"/>
          <p:cNvCxnSpPr/>
          <p:nvPr/>
        </p:nvCxnSpPr>
        <p:spPr>
          <a:xfrm rot="5400000">
            <a:off x="5977253" y="-2342051"/>
            <a:ext cx="12700" cy="10398705"/>
          </a:xfrm>
          <a:prstGeom prst="bentConnector3">
            <a:avLst>
              <a:gd name="adj1" fmla="val 15181795"/>
            </a:avLst>
          </a:prstGeom>
          <a:ln w="38100">
            <a:solidFill>
              <a:schemeClr val="accent5"/>
            </a:solidFill>
            <a:tailEnd type="triangle" w="lg" len="lg"/>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3839004" y="4939852"/>
            <a:ext cx="4802404" cy="307777"/>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Test </a:t>
            </a:r>
            <a:r>
              <a:rPr lang="en-US" sz="1400" u="sng" dirty="0">
                <a:latin typeface="Calibri" panose="020F0502020204030204" pitchFamily="34" charset="0"/>
                <a:cs typeface="Calibri" panose="020F0502020204030204" pitchFamily="34" charset="0"/>
              </a:rPr>
              <a:t>interventions</a:t>
            </a:r>
            <a:r>
              <a:rPr lang="en-US" sz="1400" dirty="0">
                <a:latin typeface="Calibri" panose="020F0502020204030204" pitchFamily="34" charset="0"/>
                <a:cs typeface="Calibri" panose="020F0502020204030204" pitchFamily="34" charset="0"/>
              </a:rPr>
              <a:t> about mechanisms of cell decision making</a:t>
            </a:r>
          </a:p>
        </p:txBody>
      </p:sp>
      <p:sp>
        <p:nvSpPr>
          <p:cNvPr id="27" name="TextBox 26"/>
          <p:cNvSpPr txBox="1"/>
          <p:nvPr/>
        </p:nvSpPr>
        <p:spPr>
          <a:xfrm>
            <a:off x="8665755" y="2041601"/>
            <a:ext cx="1173018" cy="307777"/>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Predictions</a:t>
            </a:r>
          </a:p>
        </p:txBody>
      </p:sp>
      <p:sp>
        <p:nvSpPr>
          <p:cNvPr id="30" name="Left Brace 29"/>
          <p:cNvSpPr/>
          <p:nvPr/>
        </p:nvSpPr>
        <p:spPr>
          <a:xfrm rot="16200000">
            <a:off x="5848141" y="352928"/>
            <a:ext cx="259642" cy="10387425"/>
          </a:xfrm>
          <a:prstGeom prst="leftBrace">
            <a:avLst/>
          </a:prstGeom>
          <a:ln w="254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highlight>
                <a:srgbClr val="FFFF00"/>
              </a:highlight>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BFEFA694-3EA6-4ACF-A888-1B9DE1097AEF}"/>
                  </a:ext>
                </a:extLst>
              </p:cNvPr>
              <p:cNvSpPr txBox="1"/>
              <p:nvPr/>
            </p:nvSpPr>
            <p:spPr>
              <a:xfrm>
                <a:off x="3227154" y="1215735"/>
                <a:ext cx="2438629" cy="61901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n-US" sz="1800" i="1" dirty="0" smtClean="0">
                              <a:solidFill>
                                <a:schemeClr val="tx2"/>
                              </a:solidFill>
                              <a:latin typeface="Cambria Math" panose="02040503050406030204" pitchFamily="18" charset="0"/>
                              <a:cs typeface="Calibri" panose="020F0502020204030204" pitchFamily="34" charset="0"/>
                            </a:rPr>
                          </m:ctrlPr>
                        </m:fPr>
                        <m:num>
                          <m:r>
                            <a:rPr lang="en-US" sz="1800" i="1" dirty="0">
                              <a:solidFill>
                                <a:schemeClr val="tx2"/>
                              </a:solidFill>
                              <a:latin typeface="Cambria Math" panose="02040503050406030204" pitchFamily="18" charset="0"/>
                              <a:cs typeface="Calibri" panose="020F0502020204030204" pitchFamily="34" charset="0"/>
                            </a:rPr>
                            <m:t>𝜕</m:t>
                          </m:r>
                          <m:r>
                            <a:rPr lang="en-US" sz="1800" i="1" dirty="0">
                              <a:solidFill>
                                <a:schemeClr val="tx2"/>
                              </a:solidFill>
                              <a:latin typeface="Cambria Math" panose="02040503050406030204" pitchFamily="18" charset="0"/>
                              <a:cs typeface="Calibri" panose="020F0502020204030204" pitchFamily="34" charset="0"/>
                            </a:rPr>
                            <m:t>𝐶</m:t>
                          </m:r>
                        </m:num>
                        <m:den>
                          <m:r>
                            <a:rPr lang="en-US" sz="1800" i="1" dirty="0">
                              <a:solidFill>
                                <a:schemeClr val="tx2"/>
                              </a:solidFill>
                              <a:latin typeface="Cambria Math" panose="02040503050406030204" pitchFamily="18" charset="0"/>
                              <a:cs typeface="Calibri" panose="020F0502020204030204" pitchFamily="34" charset="0"/>
                            </a:rPr>
                            <m:t>𝜕</m:t>
                          </m:r>
                          <m:r>
                            <a:rPr lang="en-US" sz="1800" i="1" dirty="0">
                              <a:solidFill>
                                <a:schemeClr val="tx2"/>
                              </a:solidFill>
                              <a:latin typeface="Cambria Math" panose="02040503050406030204" pitchFamily="18" charset="0"/>
                              <a:cs typeface="Calibri" panose="020F0502020204030204" pitchFamily="34" charset="0"/>
                            </a:rPr>
                            <m:t>𝑡</m:t>
                          </m:r>
                        </m:den>
                      </m:f>
                      <m:r>
                        <a:rPr lang="en-US" sz="1800" i="1" dirty="0">
                          <a:solidFill>
                            <a:schemeClr val="tx2"/>
                          </a:solidFill>
                          <a:latin typeface="Cambria Math" panose="02040503050406030204" pitchFamily="18" charset="0"/>
                          <a:cs typeface="Calibri" panose="020F0502020204030204" pitchFamily="34" charset="0"/>
                        </a:rPr>
                        <m:t>=</m:t>
                      </m:r>
                      <m:r>
                        <a:rPr lang="en-US" sz="1800" i="1" dirty="0">
                          <a:solidFill>
                            <a:schemeClr val="tx2"/>
                          </a:solidFill>
                          <a:latin typeface="Cambria Math" panose="02040503050406030204" pitchFamily="18" charset="0"/>
                          <a:cs typeface="Calibri" panose="020F0502020204030204" pitchFamily="34" charset="0"/>
                        </a:rPr>
                        <m:t>𝐷</m:t>
                      </m:r>
                      <m:sSup>
                        <m:sSupPr>
                          <m:ctrlPr>
                            <a:rPr lang="en-US" sz="1800" i="1" dirty="0">
                              <a:solidFill>
                                <a:schemeClr val="tx2"/>
                              </a:solidFill>
                              <a:latin typeface="Cambria Math" panose="02040503050406030204" pitchFamily="18" charset="0"/>
                              <a:cs typeface="Calibri" panose="020F0502020204030204" pitchFamily="34" charset="0"/>
                            </a:rPr>
                          </m:ctrlPr>
                        </m:sSupPr>
                        <m:e>
                          <m:r>
                            <a:rPr lang="en-US" sz="1800" dirty="0">
                              <a:solidFill>
                                <a:schemeClr val="tx2"/>
                              </a:solidFill>
                              <a:latin typeface="Cambria Math" panose="02040503050406030204" pitchFamily="18" charset="0"/>
                              <a:cs typeface="Calibri" panose="020F0502020204030204" pitchFamily="34" charset="0"/>
                            </a:rPr>
                            <m:t>𝛻</m:t>
                          </m:r>
                        </m:e>
                        <m:sup>
                          <m:r>
                            <a:rPr lang="en-US" sz="1800" i="1" dirty="0">
                              <a:solidFill>
                                <a:schemeClr val="tx2"/>
                              </a:solidFill>
                              <a:latin typeface="Cambria Math" panose="02040503050406030204" pitchFamily="18" charset="0"/>
                              <a:cs typeface="Calibri" panose="020F0502020204030204" pitchFamily="34" charset="0"/>
                            </a:rPr>
                            <m:t>2</m:t>
                          </m:r>
                        </m:sup>
                      </m:sSup>
                      <m:r>
                        <a:rPr lang="en-US" sz="1800" i="1" dirty="0">
                          <a:solidFill>
                            <a:schemeClr val="tx2"/>
                          </a:solidFill>
                          <a:latin typeface="Cambria Math" panose="02040503050406030204" pitchFamily="18" charset="0"/>
                          <a:cs typeface="Calibri" panose="020F0502020204030204" pitchFamily="34" charset="0"/>
                        </a:rPr>
                        <m:t>𝐶</m:t>
                      </m:r>
                    </m:oMath>
                  </m:oMathPara>
                </a14:m>
                <a:endParaRPr lang="en-US" sz="1800" dirty="0">
                  <a:solidFill>
                    <a:schemeClr val="tx2"/>
                  </a:solidFill>
                  <a:latin typeface="Calibri" panose="020F0502020204030204" pitchFamily="34" charset="0"/>
                  <a:cs typeface="Calibri" panose="020F0502020204030204" pitchFamily="34" charset="0"/>
                </a:endParaRPr>
              </a:p>
            </p:txBody>
          </p:sp>
        </mc:Choice>
        <mc:Fallback xmlns="">
          <p:sp>
            <p:nvSpPr>
              <p:cNvPr id="29" name="TextBox 28">
                <a:extLst>
                  <a:ext uri="{FF2B5EF4-FFF2-40B4-BE49-F238E27FC236}">
                    <a16:creationId xmlns:a16="http://schemas.microsoft.com/office/drawing/2014/main" id="{BFEFA694-3EA6-4ACF-A888-1B9DE1097AEF}"/>
                  </a:ext>
                </a:extLst>
              </p:cNvPr>
              <p:cNvSpPr txBox="1">
                <a:spLocks noRot="1" noChangeAspect="1" noMove="1" noResize="1" noEditPoints="1" noAdjustHandles="1" noChangeArrowheads="1" noChangeShapeType="1" noTextEdit="1"/>
              </p:cNvSpPr>
              <p:nvPr/>
            </p:nvSpPr>
            <p:spPr>
              <a:xfrm>
                <a:off x="3227154" y="1215735"/>
                <a:ext cx="2438629" cy="619016"/>
              </a:xfrm>
              <a:prstGeom prst="rect">
                <a:avLst/>
              </a:prstGeom>
              <a:blipFill>
                <a:blip r:embed="rId4"/>
                <a:stretch>
                  <a:fillRect/>
                </a:stretch>
              </a:blipFill>
            </p:spPr>
            <p:txBody>
              <a:bodyPr/>
              <a:lstStyle/>
              <a:p>
                <a:r>
                  <a:rPr lang="en-US">
                    <a:noFill/>
                  </a:rPr>
                  <a:t> </a:t>
                </a:r>
              </a:p>
            </p:txBody>
          </p:sp>
        </mc:Fallback>
      </mc:AlternateContent>
      <p:pic>
        <p:nvPicPr>
          <p:cNvPr id="31" name="Picture 30">
            <a:extLst>
              <a:ext uri="{FF2B5EF4-FFF2-40B4-BE49-F238E27FC236}">
                <a16:creationId xmlns:a16="http://schemas.microsoft.com/office/drawing/2014/main" id="{A91B5B31-B499-4C62-8033-70FA6A067904}"/>
              </a:ext>
            </a:extLst>
          </p:cNvPr>
          <p:cNvPicPr>
            <a:picLocks noChangeAspect="1"/>
          </p:cNvPicPr>
          <p:nvPr/>
        </p:nvPicPr>
        <p:blipFill rotWithShape="1">
          <a:blip r:embed="rId5"/>
          <a:srcRect l="35486" t="15955" r="5727" b="5661"/>
          <a:stretch/>
        </p:blipFill>
        <p:spPr>
          <a:xfrm>
            <a:off x="873107" y="964359"/>
            <a:ext cx="930856" cy="914400"/>
          </a:xfrm>
          <a:prstGeom prst="rect">
            <a:avLst/>
          </a:prstGeom>
        </p:spPr>
      </p:pic>
      <p:pic>
        <p:nvPicPr>
          <p:cNvPr id="32" name="Picture 31" descr="Icon&#10;&#10;Description automatically generated with medium confidence">
            <a:extLst>
              <a:ext uri="{FF2B5EF4-FFF2-40B4-BE49-F238E27FC236}">
                <a16:creationId xmlns:a16="http://schemas.microsoft.com/office/drawing/2014/main" id="{8F90CEF7-0BC1-450B-9D29-1FBD7B18FA0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25120" y="981457"/>
            <a:ext cx="929196" cy="914400"/>
          </a:xfrm>
          <a:prstGeom prst="rect">
            <a:avLst/>
          </a:prstGeom>
        </p:spPr>
      </p:pic>
      <p:pic>
        <p:nvPicPr>
          <p:cNvPr id="4" name="Picture 3">
            <a:extLst>
              <a:ext uri="{FF2B5EF4-FFF2-40B4-BE49-F238E27FC236}">
                <a16:creationId xmlns:a16="http://schemas.microsoft.com/office/drawing/2014/main" id="{D9A6A3CD-20C6-DB41-3438-11845F1EDB7D}"/>
              </a:ext>
            </a:extLst>
          </p:cNvPr>
          <p:cNvPicPr>
            <a:picLocks noChangeAspect="1"/>
          </p:cNvPicPr>
          <p:nvPr/>
        </p:nvPicPr>
        <p:blipFill>
          <a:blip r:embed="rId7"/>
          <a:stretch>
            <a:fillRect/>
          </a:stretch>
        </p:blipFill>
        <p:spPr>
          <a:xfrm>
            <a:off x="218253" y="174901"/>
            <a:ext cx="688908" cy="688908"/>
          </a:xfrm>
          <a:prstGeom prst="rect">
            <a:avLst/>
          </a:prstGeom>
          <a:solidFill>
            <a:schemeClr val="accent5"/>
          </a:solidFill>
        </p:spPr>
      </p:pic>
    </p:spTree>
    <p:extLst>
      <p:ext uri="{BB962C8B-B14F-4D97-AF65-F5344CB8AC3E}">
        <p14:creationId xmlns:p14="http://schemas.microsoft.com/office/powerpoint/2010/main" val="39312454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39732-CDCD-4A89-A2D2-1E954C367663}"/>
              </a:ext>
            </a:extLst>
          </p:cNvPr>
          <p:cNvSpPr>
            <a:spLocks noGrp="1"/>
          </p:cNvSpPr>
          <p:nvPr>
            <p:ph type="title"/>
          </p:nvPr>
        </p:nvSpPr>
        <p:spPr>
          <a:xfrm>
            <a:off x="1102845" y="100852"/>
            <a:ext cx="10292300" cy="903838"/>
          </a:xfrm>
        </p:spPr>
        <p:txBody>
          <a:bodyPr>
            <a:normAutofit fontScale="90000"/>
          </a:bodyPr>
          <a:lstStyle/>
          <a:p>
            <a:r>
              <a:rPr lang="en-US" sz="3200" dirty="0"/>
              <a:t>Using patterns of heterogeneity to parameterize models </a:t>
            </a:r>
            <a:br>
              <a:rPr lang="en-US" sz="3200" dirty="0"/>
            </a:br>
            <a:r>
              <a:rPr lang="en-US" sz="3200" dirty="0"/>
              <a:t>Example 1.  Conditions shift the pattern</a:t>
            </a:r>
          </a:p>
        </p:txBody>
      </p:sp>
      <p:pic>
        <p:nvPicPr>
          <p:cNvPr id="1026" name="Picture 2">
            <a:extLst>
              <a:ext uri="{FF2B5EF4-FFF2-40B4-BE49-F238E27FC236}">
                <a16:creationId xmlns:a16="http://schemas.microsoft.com/office/drawing/2014/main" id="{45AE107D-413B-4AE1-B720-9B828821777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0146" b="53723"/>
          <a:stretch/>
        </p:blipFill>
        <p:spPr bwMode="auto">
          <a:xfrm>
            <a:off x="7661422" y="521877"/>
            <a:ext cx="4134338" cy="627673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5FBDBE58-7DBB-4BF4-BE73-E245B8D232EC}"/>
              </a:ext>
            </a:extLst>
          </p:cNvPr>
          <p:cNvSpPr txBox="1"/>
          <p:nvPr/>
        </p:nvSpPr>
        <p:spPr>
          <a:xfrm>
            <a:off x="218253" y="3373904"/>
            <a:ext cx="3296674" cy="1938992"/>
          </a:xfrm>
          <a:prstGeom prst="rect">
            <a:avLst/>
          </a:prstGeom>
          <a:noFill/>
        </p:spPr>
        <p:txBody>
          <a:bodyPr wrap="square" rtlCol="0">
            <a:spAutoFit/>
          </a:bodyPr>
          <a:lstStyle/>
          <a:p>
            <a:r>
              <a:rPr lang="en-US" sz="2400" dirty="0"/>
              <a:t>The computational model must incorporate a dynamic component that explains the shift in signaling phenotype.</a:t>
            </a:r>
          </a:p>
        </p:txBody>
      </p:sp>
      <p:pic>
        <p:nvPicPr>
          <p:cNvPr id="9" name="Picture 2">
            <a:extLst>
              <a:ext uri="{FF2B5EF4-FFF2-40B4-BE49-F238E27FC236}">
                <a16:creationId xmlns:a16="http://schemas.microsoft.com/office/drawing/2014/main" id="{F7E5D697-50E0-4478-9987-544ABC5FEE6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240" t="52559" r="64154" b="20469"/>
          <a:stretch/>
        </p:blipFill>
        <p:spPr bwMode="auto">
          <a:xfrm>
            <a:off x="3400477" y="2697480"/>
            <a:ext cx="4134443" cy="393156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C7EAEBC7-9E9E-459F-AF55-13D45433AF0C}"/>
              </a:ext>
            </a:extLst>
          </p:cNvPr>
          <p:cNvPicPr>
            <a:picLocks noChangeAspect="1"/>
          </p:cNvPicPr>
          <p:nvPr/>
        </p:nvPicPr>
        <p:blipFill>
          <a:blip r:embed="rId3"/>
          <a:stretch>
            <a:fillRect/>
          </a:stretch>
        </p:blipFill>
        <p:spPr>
          <a:xfrm>
            <a:off x="218253" y="174901"/>
            <a:ext cx="688908" cy="688908"/>
          </a:xfrm>
          <a:prstGeom prst="rect">
            <a:avLst/>
          </a:prstGeom>
          <a:solidFill>
            <a:schemeClr val="accent5"/>
          </a:solidFill>
        </p:spPr>
      </p:pic>
      <p:sp>
        <p:nvSpPr>
          <p:cNvPr id="5" name="Rectangle 4">
            <a:extLst>
              <a:ext uri="{FF2B5EF4-FFF2-40B4-BE49-F238E27FC236}">
                <a16:creationId xmlns:a16="http://schemas.microsoft.com/office/drawing/2014/main" id="{0F4C1D7F-C508-4355-BF59-B0D093982A74}"/>
              </a:ext>
            </a:extLst>
          </p:cNvPr>
          <p:cNvSpPr/>
          <p:nvPr/>
        </p:nvSpPr>
        <p:spPr>
          <a:xfrm>
            <a:off x="7661422" y="1634490"/>
            <a:ext cx="110978" cy="270891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134860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1FFD25-A5AE-48A7-A998-3D51C0AFC8D8}"/>
              </a:ext>
            </a:extLst>
          </p:cNvPr>
          <p:cNvSpPr>
            <a:spLocks noGrp="1"/>
          </p:cNvSpPr>
          <p:nvPr>
            <p:ph type="title"/>
          </p:nvPr>
        </p:nvSpPr>
        <p:spPr>
          <a:xfrm>
            <a:off x="1032510" y="0"/>
            <a:ext cx="10515600" cy="1325563"/>
          </a:xfrm>
        </p:spPr>
        <p:txBody>
          <a:bodyPr>
            <a:normAutofit fontScale="90000"/>
          </a:bodyPr>
          <a:lstStyle/>
          <a:p>
            <a:r>
              <a:rPr lang="en-US" sz="3600" dirty="0"/>
              <a:t>Using patterns of heterogeneity to parameterize models – Example 2. Receptor levels don’t dictate response</a:t>
            </a:r>
          </a:p>
        </p:txBody>
      </p:sp>
      <p:pic>
        <p:nvPicPr>
          <p:cNvPr id="5" name="Picture 4">
            <a:extLst>
              <a:ext uri="{FF2B5EF4-FFF2-40B4-BE49-F238E27FC236}">
                <a16:creationId xmlns:a16="http://schemas.microsoft.com/office/drawing/2014/main" id="{640416E8-1694-4B3E-873B-9BB85DA73D25}"/>
              </a:ext>
            </a:extLst>
          </p:cNvPr>
          <p:cNvPicPr>
            <a:picLocks noChangeAspect="1"/>
          </p:cNvPicPr>
          <p:nvPr/>
        </p:nvPicPr>
        <p:blipFill rotWithShape="1">
          <a:blip r:embed="rId2"/>
          <a:srcRect l="67281" t="6961" r="7975" b="46032"/>
          <a:stretch/>
        </p:blipFill>
        <p:spPr>
          <a:xfrm>
            <a:off x="8740140" y="1145681"/>
            <a:ext cx="3323988" cy="3207002"/>
          </a:xfrm>
          <a:prstGeom prst="rect">
            <a:avLst/>
          </a:prstGeom>
        </p:spPr>
      </p:pic>
      <p:pic>
        <p:nvPicPr>
          <p:cNvPr id="6" name="Picture 5">
            <a:extLst>
              <a:ext uri="{FF2B5EF4-FFF2-40B4-BE49-F238E27FC236}">
                <a16:creationId xmlns:a16="http://schemas.microsoft.com/office/drawing/2014/main" id="{5E82094C-6CA8-4E5F-BF79-C4C53D49F60D}"/>
              </a:ext>
            </a:extLst>
          </p:cNvPr>
          <p:cNvPicPr>
            <a:picLocks noChangeAspect="1"/>
          </p:cNvPicPr>
          <p:nvPr/>
        </p:nvPicPr>
        <p:blipFill>
          <a:blip r:embed="rId3"/>
          <a:stretch>
            <a:fillRect/>
          </a:stretch>
        </p:blipFill>
        <p:spPr>
          <a:xfrm>
            <a:off x="5400866" y="1139953"/>
            <a:ext cx="3276600" cy="3212730"/>
          </a:xfrm>
          <a:prstGeom prst="rect">
            <a:avLst/>
          </a:prstGeom>
        </p:spPr>
      </p:pic>
      <p:sp>
        <p:nvSpPr>
          <p:cNvPr id="8" name="TextBox 7">
            <a:extLst>
              <a:ext uri="{FF2B5EF4-FFF2-40B4-BE49-F238E27FC236}">
                <a16:creationId xmlns:a16="http://schemas.microsoft.com/office/drawing/2014/main" id="{ACC0D7EE-B194-4C40-B35E-5E827CAFFF0C}"/>
              </a:ext>
            </a:extLst>
          </p:cNvPr>
          <p:cNvSpPr txBox="1"/>
          <p:nvPr/>
        </p:nvSpPr>
        <p:spPr>
          <a:xfrm>
            <a:off x="1032510" y="1325563"/>
            <a:ext cx="3710558" cy="4524315"/>
          </a:xfrm>
          <a:prstGeom prst="rect">
            <a:avLst/>
          </a:prstGeom>
          <a:noFill/>
        </p:spPr>
        <p:txBody>
          <a:bodyPr wrap="square" rtlCol="0">
            <a:spAutoFit/>
          </a:bodyPr>
          <a:lstStyle/>
          <a:p>
            <a:r>
              <a:rPr lang="en-US" sz="2400" dirty="0"/>
              <a:t>Cells expressing a range of levels of CXCR4-BFP were treated with CXCL12.</a:t>
            </a:r>
          </a:p>
          <a:p>
            <a:endParaRPr lang="en-US" sz="2400" dirty="0"/>
          </a:p>
          <a:p>
            <a:r>
              <a:rPr lang="en-US" sz="2400" dirty="0"/>
              <a:t>No significant correlation between CXCR4 expression levels and responsiveness.</a:t>
            </a:r>
          </a:p>
          <a:p>
            <a:endParaRPr lang="en-US" sz="2400" dirty="0"/>
          </a:p>
          <a:p>
            <a:r>
              <a:rPr lang="en-US" sz="2400" dirty="0"/>
              <a:t>The computational model must account for insensitivity to receptor expression levels </a:t>
            </a:r>
          </a:p>
        </p:txBody>
      </p:sp>
      <p:pic>
        <p:nvPicPr>
          <p:cNvPr id="9" name="Picture 8">
            <a:extLst>
              <a:ext uri="{FF2B5EF4-FFF2-40B4-BE49-F238E27FC236}">
                <a16:creationId xmlns:a16="http://schemas.microsoft.com/office/drawing/2014/main" id="{9E57A7ED-63EC-4580-AB56-ED233D24859D}"/>
              </a:ext>
            </a:extLst>
          </p:cNvPr>
          <p:cNvPicPr>
            <a:picLocks noChangeAspect="1"/>
          </p:cNvPicPr>
          <p:nvPr/>
        </p:nvPicPr>
        <p:blipFill>
          <a:blip r:embed="rId4"/>
          <a:stretch>
            <a:fillRect/>
          </a:stretch>
        </p:blipFill>
        <p:spPr>
          <a:xfrm>
            <a:off x="218253" y="174901"/>
            <a:ext cx="688908" cy="688908"/>
          </a:xfrm>
          <a:prstGeom prst="rect">
            <a:avLst/>
          </a:prstGeom>
          <a:solidFill>
            <a:schemeClr val="accent5"/>
          </a:solidFill>
        </p:spPr>
      </p:pic>
      <p:pic>
        <p:nvPicPr>
          <p:cNvPr id="7" name="Picture 6">
            <a:extLst>
              <a:ext uri="{FF2B5EF4-FFF2-40B4-BE49-F238E27FC236}">
                <a16:creationId xmlns:a16="http://schemas.microsoft.com/office/drawing/2014/main" id="{7B4714EF-52D8-4F22-84B5-B24DDDFC8FFF}"/>
              </a:ext>
            </a:extLst>
          </p:cNvPr>
          <p:cNvPicPr>
            <a:picLocks noChangeAspect="1"/>
          </p:cNvPicPr>
          <p:nvPr/>
        </p:nvPicPr>
        <p:blipFill rotWithShape="1">
          <a:blip r:embed="rId2"/>
          <a:srcRect l="7031" t="6194" r="38740" b="46946"/>
          <a:stretch/>
        </p:blipFill>
        <p:spPr>
          <a:xfrm>
            <a:off x="5467349" y="4458221"/>
            <a:ext cx="5416189" cy="2376919"/>
          </a:xfrm>
          <a:prstGeom prst="rect">
            <a:avLst/>
          </a:prstGeom>
        </p:spPr>
      </p:pic>
    </p:spTree>
    <p:extLst>
      <p:ext uri="{BB962C8B-B14F-4D97-AF65-F5344CB8AC3E}">
        <p14:creationId xmlns:p14="http://schemas.microsoft.com/office/powerpoint/2010/main" val="16098864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BD286B5-A7E2-47CD-945A-CC43ABD1EB46}"/>
              </a:ext>
            </a:extLst>
          </p:cNvPr>
          <p:cNvPicPr>
            <a:picLocks noChangeAspect="1"/>
          </p:cNvPicPr>
          <p:nvPr/>
        </p:nvPicPr>
        <p:blipFill>
          <a:blip r:embed="rId2"/>
          <a:stretch>
            <a:fillRect/>
          </a:stretch>
        </p:blipFill>
        <p:spPr>
          <a:xfrm>
            <a:off x="462066" y="2092684"/>
            <a:ext cx="7222451" cy="4159526"/>
          </a:xfrm>
          <a:prstGeom prst="rect">
            <a:avLst/>
          </a:prstGeom>
        </p:spPr>
      </p:pic>
      <p:sp>
        <p:nvSpPr>
          <p:cNvPr id="10" name="Title 1">
            <a:extLst>
              <a:ext uri="{FF2B5EF4-FFF2-40B4-BE49-F238E27FC236}">
                <a16:creationId xmlns:a16="http://schemas.microsoft.com/office/drawing/2014/main" id="{EC004D07-07B4-4043-B30F-36C668962178}"/>
              </a:ext>
            </a:extLst>
          </p:cNvPr>
          <p:cNvSpPr>
            <a:spLocks noGrp="1"/>
          </p:cNvSpPr>
          <p:nvPr>
            <p:ph type="title"/>
          </p:nvPr>
        </p:nvSpPr>
        <p:spPr>
          <a:xfrm>
            <a:off x="1032510" y="0"/>
            <a:ext cx="10515600" cy="1325563"/>
          </a:xfrm>
        </p:spPr>
        <p:txBody>
          <a:bodyPr>
            <a:normAutofit fontScale="90000"/>
          </a:bodyPr>
          <a:lstStyle/>
          <a:p>
            <a:r>
              <a:rPr lang="en-US" sz="3600" dirty="0"/>
              <a:t>Using patterns of heterogeneity to parameterize models – Example 3. Correlations give clues to mechanism</a:t>
            </a:r>
          </a:p>
        </p:txBody>
      </p:sp>
      <p:pic>
        <p:nvPicPr>
          <p:cNvPr id="11" name="Picture 10">
            <a:extLst>
              <a:ext uri="{FF2B5EF4-FFF2-40B4-BE49-F238E27FC236}">
                <a16:creationId xmlns:a16="http://schemas.microsoft.com/office/drawing/2014/main" id="{6FE57C0F-3B4D-4938-B916-728724CB3EE9}"/>
              </a:ext>
            </a:extLst>
          </p:cNvPr>
          <p:cNvPicPr>
            <a:picLocks noChangeAspect="1"/>
          </p:cNvPicPr>
          <p:nvPr/>
        </p:nvPicPr>
        <p:blipFill>
          <a:blip r:embed="rId3"/>
          <a:stretch>
            <a:fillRect/>
          </a:stretch>
        </p:blipFill>
        <p:spPr>
          <a:xfrm>
            <a:off x="218253" y="174901"/>
            <a:ext cx="688908" cy="688908"/>
          </a:xfrm>
          <a:prstGeom prst="rect">
            <a:avLst/>
          </a:prstGeom>
          <a:solidFill>
            <a:schemeClr val="accent5"/>
          </a:solidFill>
        </p:spPr>
      </p:pic>
      <p:grpSp>
        <p:nvGrpSpPr>
          <p:cNvPr id="2" name="Group 1">
            <a:extLst>
              <a:ext uri="{FF2B5EF4-FFF2-40B4-BE49-F238E27FC236}">
                <a16:creationId xmlns:a16="http://schemas.microsoft.com/office/drawing/2014/main" id="{F8EF6074-E4CE-4450-BFEE-4FC1F84DA04C}"/>
              </a:ext>
            </a:extLst>
          </p:cNvPr>
          <p:cNvGrpSpPr/>
          <p:nvPr/>
        </p:nvGrpSpPr>
        <p:grpSpPr>
          <a:xfrm>
            <a:off x="7980713" y="1325563"/>
            <a:ext cx="3993034" cy="2284820"/>
            <a:chOff x="4811767" y="1246455"/>
            <a:chExt cx="5046000" cy="3099790"/>
          </a:xfrm>
        </p:grpSpPr>
        <p:pic>
          <p:nvPicPr>
            <p:cNvPr id="5" name="Picture 4">
              <a:extLst>
                <a:ext uri="{FF2B5EF4-FFF2-40B4-BE49-F238E27FC236}">
                  <a16:creationId xmlns:a16="http://schemas.microsoft.com/office/drawing/2014/main" id="{4E4A6234-C6F3-4F06-8315-E3FC1890081F}"/>
                </a:ext>
              </a:extLst>
            </p:cNvPr>
            <p:cNvPicPr>
              <a:picLocks noChangeAspect="1"/>
            </p:cNvPicPr>
            <p:nvPr/>
          </p:nvPicPr>
          <p:blipFill rotWithShape="1">
            <a:blip r:embed="rId4"/>
            <a:srcRect l="80642" r="8742"/>
            <a:stretch/>
          </p:blipFill>
          <p:spPr>
            <a:xfrm>
              <a:off x="9273273" y="1246455"/>
              <a:ext cx="584494" cy="3099790"/>
            </a:xfrm>
            <a:prstGeom prst="rect">
              <a:avLst/>
            </a:prstGeom>
          </p:spPr>
        </p:pic>
        <p:pic>
          <p:nvPicPr>
            <p:cNvPr id="8" name="Picture 7">
              <a:extLst>
                <a:ext uri="{FF2B5EF4-FFF2-40B4-BE49-F238E27FC236}">
                  <a16:creationId xmlns:a16="http://schemas.microsoft.com/office/drawing/2014/main" id="{BB86EF02-9666-4F6D-8829-8C7AF62E2E77}"/>
                </a:ext>
              </a:extLst>
            </p:cNvPr>
            <p:cNvPicPr>
              <a:picLocks noChangeAspect="1"/>
            </p:cNvPicPr>
            <p:nvPr/>
          </p:nvPicPr>
          <p:blipFill rotWithShape="1">
            <a:blip r:embed="rId5">
              <a:extLst>
                <a:ext uri="{BEBA8EAE-BF5A-486C-A8C5-ECC9F3942E4B}">
                  <a14:imgProps xmlns:a14="http://schemas.microsoft.com/office/drawing/2010/main">
                    <a14:imgLayer r:embed="rId6">
                      <a14:imgEffect>
                        <a14:sharpenSoften amount="25000"/>
                      </a14:imgEffect>
                    </a14:imgLayer>
                  </a14:imgProps>
                </a:ext>
              </a:extLst>
            </a:blip>
            <a:srcRect l="11801" t="48114" r="46156"/>
            <a:stretch/>
          </p:blipFill>
          <p:spPr>
            <a:xfrm>
              <a:off x="4811767" y="1246456"/>
              <a:ext cx="4461506" cy="3099789"/>
            </a:xfrm>
            <a:prstGeom prst="rect">
              <a:avLst/>
            </a:prstGeom>
          </p:spPr>
        </p:pic>
      </p:grpSp>
      <p:sp>
        <p:nvSpPr>
          <p:cNvPr id="3" name="TextBox 2">
            <a:extLst>
              <a:ext uri="{FF2B5EF4-FFF2-40B4-BE49-F238E27FC236}">
                <a16:creationId xmlns:a16="http://schemas.microsoft.com/office/drawing/2014/main" id="{D57AF7B9-335B-4785-9F81-7F299F383E80}"/>
              </a:ext>
            </a:extLst>
          </p:cNvPr>
          <p:cNvSpPr txBox="1"/>
          <p:nvPr/>
        </p:nvSpPr>
        <p:spPr>
          <a:xfrm>
            <a:off x="1032510" y="2286000"/>
            <a:ext cx="184731" cy="369332"/>
          </a:xfrm>
          <a:prstGeom prst="rect">
            <a:avLst/>
          </a:prstGeom>
          <a:noFill/>
        </p:spPr>
        <p:txBody>
          <a:bodyPr wrap="none" rtlCol="0">
            <a:spAutoFit/>
          </a:bodyPr>
          <a:lstStyle/>
          <a:p>
            <a:endParaRPr lang="en-US" dirty="0"/>
          </a:p>
        </p:txBody>
      </p:sp>
      <p:grpSp>
        <p:nvGrpSpPr>
          <p:cNvPr id="6" name="Group 5">
            <a:extLst>
              <a:ext uri="{FF2B5EF4-FFF2-40B4-BE49-F238E27FC236}">
                <a16:creationId xmlns:a16="http://schemas.microsoft.com/office/drawing/2014/main" id="{738CC0F4-1EA5-48B8-A0EF-225F65D67D8A}"/>
              </a:ext>
            </a:extLst>
          </p:cNvPr>
          <p:cNvGrpSpPr/>
          <p:nvPr/>
        </p:nvGrpSpPr>
        <p:grpSpPr>
          <a:xfrm>
            <a:off x="9794427" y="3610383"/>
            <a:ext cx="2179320" cy="2284820"/>
            <a:chOff x="9600053" y="1306274"/>
            <a:chExt cx="2179320" cy="2284820"/>
          </a:xfrm>
        </p:grpSpPr>
        <p:pic>
          <p:nvPicPr>
            <p:cNvPr id="13" name="Picture 12">
              <a:extLst>
                <a:ext uri="{FF2B5EF4-FFF2-40B4-BE49-F238E27FC236}">
                  <a16:creationId xmlns:a16="http://schemas.microsoft.com/office/drawing/2014/main" id="{7EA0107F-F2AA-46B7-AEDD-DFCF9D7F5638}"/>
                </a:ext>
              </a:extLst>
            </p:cNvPr>
            <p:cNvPicPr>
              <a:picLocks noChangeAspect="1"/>
            </p:cNvPicPr>
            <p:nvPr/>
          </p:nvPicPr>
          <p:blipFill rotWithShape="1">
            <a:blip r:embed="rId4"/>
            <a:srcRect l="80642" r="8742"/>
            <a:stretch/>
          </p:blipFill>
          <p:spPr>
            <a:xfrm>
              <a:off x="11316847" y="1306274"/>
              <a:ext cx="462526" cy="2284820"/>
            </a:xfrm>
            <a:prstGeom prst="rect">
              <a:avLst/>
            </a:prstGeom>
          </p:spPr>
        </p:pic>
        <p:pic>
          <p:nvPicPr>
            <p:cNvPr id="15" name="Picture 14">
              <a:extLst>
                <a:ext uri="{FF2B5EF4-FFF2-40B4-BE49-F238E27FC236}">
                  <a16:creationId xmlns:a16="http://schemas.microsoft.com/office/drawing/2014/main" id="{D9D0DB26-3EDA-4CA0-B7FC-74ED05E33155}"/>
                </a:ext>
              </a:extLst>
            </p:cNvPr>
            <p:cNvPicPr>
              <a:picLocks noChangeAspect="1"/>
            </p:cNvPicPr>
            <p:nvPr/>
          </p:nvPicPr>
          <p:blipFill rotWithShape="1">
            <a:blip r:embed="rId5">
              <a:extLst>
                <a:ext uri="{BEBA8EAE-BF5A-486C-A8C5-ECC9F3942E4B}">
                  <a14:imgProps xmlns:a14="http://schemas.microsoft.com/office/drawing/2010/main">
                    <a14:imgLayer r:embed="rId6">
                      <a14:imgEffect>
                        <a14:sharpenSoften amount="25000"/>
                      </a14:imgEffect>
                    </a14:imgLayer>
                  </a14:imgProps>
                </a:ext>
              </a:extLst>
            </a:blip>
            <a:srcRect l="54510" t="48114" r="25045"/>
            <a:stretch/>
          </p:blipFill>
          <p:spPr>
            <a:xfrm>
              <a:off x="9600053" y="1306275"/>
              <a:ext cx="1716794" cy="2284819"/>
            </a:xfrm>
            <a:prstGeom prst="rect">
              <a:avLst/>
            </a:prstGeom>
          </p:spPr>
        </p:pic>
      </p:grpSp>
    </p:spTree>
    <p:extLst>
      <p:ext uri="{BB962C8B-B14F-4D97-AF65-F5344CB8AC3E}">
        <p14:creationId xmlns:p14="http://schemas.microsoft.com/office/powerpoint/2010/main" val="27736243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C32C2E-BE68-1CF4-2936-88755B68ED13}"/>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43129FA7-D6A0-740E-E44C-E13C540F8587}"/>
              </a:ext>
            </a:extLst>
          </p:cNvPr>
          <p:cNvSpPr txBox="1"/>
          <p:nvPr/>
        </p:nvSpPr>
        <p:spPr>
          <a:xfrm>
            <a:off x="944069" y="276865"/>
            <a:ext cx="11597950" cy="646331"/>
          </a:xfrm>
          <a:prstGeom prst="rect">
            <a:avLst/>
          </a:prstGeom>
          <a:noFill/>
        </p:spPr>
        <p:txBody>
          <a:bodyPr wrap="square" rtlCol="0">
            <a:spAutoFit/>
          </a:bodyPr>
          <a:lstStyle/>
          <a:p>
            <a:r>
              <a:rPr lang="en-US" sz="3600" dirty="0">
                <a:latin typeface="Corbel" panose="020B0503020204020204" pitchFamily="34" charset="0"/>
                <a:cs typeface="Calibri" panose="020F0502020204030204" pitchFamily="34" charset="0"/>
              </a:rPr>
              <a:t>Why study cell decisions to move?</a:t>
            </a:r>
          </a:p>
        </p:txBody>
      </p:sp>
      <p:sp>
        <p:nvSpPr>
          <p:cNvPr id="6" name="TextBox 5">
            <a:extLst>
              <a:ext uri="{FF2B5EF4-FFF2-40B4-BE49-F238E27FC236}">
                <a16:creationId xmlns:a16="http://schemas.microsoft.com/office/drawing/2014/main" id="{6133DFD2-7E29-84D9-2F90-90E5EE1D940E}"/>
              </a:ext>
            </a:extLst>
          </p:cNvPr>
          <p:cNvSpPr txBox="1"/>
          <p:nvPr/>
        </p:nvSpPr>
        <p:spPr>
          <a:xfrm>
            <a:off x="3785644" y="923196"/>
            <a:ext cx="7977051" cy="5262979"/>
          </a:xfrm>
          <a:prstGeom prst="rect">
            <a:avLst/>
          </a:prstGeom>
          <a:noFill/>
        </p:spPr>
        <p:txBody>
          <a:bodyPr wrap="square" rtlCol="0">
            <a:spAutoFit/>
          </a:bodyPr>
          <a:lstStyle/>
          <a:p>
            <a:pPr marL="285750" indent="-285750">
              <a:buFont typeface="Arial" panose="020B0604020202020204" pitchFamily="34" charset="0"/>
              <a:buChar char="•"/>
            </a:pPr>
            <a:r>
              <a:rPr lang="en-US" sz="1600" u="sng" dirty="0">
                <a:solidFill>
                  <a:schemeClr val="tx2"/>
                </a:solidFill>
              </a:rPr>
              <a:t>Chemotaxis, </a:t>
            </a:r>
            <a:r>
              <a:rPr lang="en-US" sz="1600" u="sng" dirty="0" err="1">
                <a:solidFill>
                  <a:schemeClr val="tx2"/>
                </a:solidFill>
              </a:rPr>
              <a:t>chemokinesis</a:t>
            </a:r>
            <a:r>
              <a:rPr lang="en-US" sz="1600" u="sng" dirty="0">
                <a:solidFill>
                  <a:schemeClr val="tx2"/>
                </a:solidFill>
              </a:rPr>
              <a:t>, and </a:t>
            </a:r>
            <a:r>
              <a:rPr lang="en-US" sz="1600" u="sng" dirty="0" err="1">
                <a:solidFill>
                  <a:schemeClr val="tx2"/>
                </a:solidFill>
              </a:rPr>
              <a:t>haptotaxis</a:t>
            </a:r>
            <a:r>
              <a:rPr lang="en-US" sz="1600" u="sng" dirty="0">
                <a:solidFill>
                  <a:schemeClr val="tx2"/>
                </a:solidFill>
              </a:rPr>
              <a:t> </a:t>
            </a:r>
            <a:r>
              <a:rPr lang="en-US" sz="1600" dirty="0">
                <a:solidFill>
                  <a:schemeClr val="tx2"/>
                </a:solidFill>
              </a:rPr>
              <a:t>are among the cell movements that are prompted by external gradients.  (will use “chemotaxis” to imply all 3 of these in this talk)</a:t>
            </a:r>
          </a:p>
          <a:p>
            <a:pPr marL="285750" indent="-285750">
              <a:buFont typeface="Arial" panose="020B0604020202020204" pitchFamily="34" charset="0"/>
              <a:buChar char="•"/>
            </a:pPr>
            <a:endParaRPr lang="en-US" sz="1600" dirty="0">
              <a:solidFill>
                <a:schemeClr val="tx2"/>
              </a:solidFill>
            </a:endParaRPr>
          </a:p>
          <a:p>
            <a:pPr marL="285750" indent="-285750">
              <a:buFont typeface="Arial" panose="020B0604020202020204" pitchFamily="34" charset="0"/>
              <a:buChar char="•"/>
            </a:pPr>
            <a:r>
              <a:rPr lang="en-US" sz="1600" dirty="0">
                <a:solidFill>
                  <a:schemeClr val="tx2"/>
                </a:solidFill>
              </a:rPr>
              <a:t>One important system in breast cancer is the CXCR4/CXCR7/CXCL12 system that favors migration of breast cancer cells to bone and lung, where stromal cells are producing CXCL12.</a:t>
            </a:r>
          </a:p>
          <a:p>
            <a:pPr marL="285750" indent="-285750">
              <a:buFont typeface="Arial" panose="020B0604020202020204" pitchFamily="34" charset="0"/>
              <a:buChar char="•"/>
            </a:pPr>
            <a:endParaRPr lang="en-US" sz="1600" dirty="0">
              <a:solidFill>
                <a:schemeClr val="tx2"/>
              </a:solidFill>
            </a:endParaRPr>
          </a:p>
          <a:p>
            <a:pPr marL="285750" indent="-285750">
              <a:buFont typeface="Arial" panose="020B0604020202020204" pitchFamily="34" charset="0"/>
              <a:buChar char="•"/>
            </a:pPr>
            <a:r>
              <a:rPr lang="en-US" sz="1600" dirty="0">
                <a:solidFill>
                  <a:schemeClr val="tx2"/>
                </a:solidFill>
              </a:rPr>
              <a:t>In this system, CXCL12 is displayed on endothelial cells as well as within the bone marrow or lung tissue.  </a:t>
            </a:r>
          </a:p>
          <a:p>
            <a:pPr marL="285750" indent="-285750">
              <a:buFont typeface="Arial" panose="020B0604020202020204" pitchFamily="34" charset="0"/>
              <a:buChar char="•"/>
            </a:pPr>
            <a:endParaRPr lang="en-US" dirty="0">
              <a:solidFill>
                <a:schemeClr val="tx2"/>
              </a:solidFill>
            </a:endParaRPr>
          </a:p>
          <a:p>
            <a:pPr marL="285750" indent="-285750">
              <a:buFont typeface="Arial" panose="020B0604020202020204" pitchFamily="34" charset="0"/>
              <a:buChar char="•"/>
            </a:pPr>
            <a:r>
              <a:rPr lang="en-US" sz="1600" dirty="0">
                <a:solidFill>
                  <a:schemeClr val="tx2"/>
                </a:solidFill>
              </a:rPr>
              <a:t>For normal bone marrow hematopoietic stem cells, the cyclical circadian expression of CXCL12 by bone marrow stromal cells regulates nightly release to the bloodstream and morning re-homing of these cells to bone marrow.  </a:t>
            </a:r>
          </a:p>
          <a:p>
            <a:pPr marL="285750" indent="-285750">
              <a:buFont typeface="Arial" panose="020B0604020202020204" pitchFamily="34" charset="0"/>
              <a:buChar char="•"/>
            </a:pPr>
            <a:endParaRPr lang="en-US" sz="1600" dirty="0">
              <a:solidFill>
                <a:schemeClr val="tx2"/>
              </a:solidFill>
            </a:endParaRPr>
          </a:p>
          <a:p>
            <a:pPr marL="285750" indent="-285750">
              <a:buFont typeface="Arial" panose="020B0604020202020204" pitchFamily="34" charset="0"/>
              <a:buChar char="•"/>
            </a:pPr>
            <a:r>
              <a:rPr lang="en-US" sz="1600" dirty="0">
                <a:solidFill>
                  <a:schemeClr val="tx2"/>
                </a:solidFill>
              </a:rPr>
              <a:t>Breast and prostate cancer cells (among other types) are thought to be occupying this niche and acting as a stem-like source of late recurrence of cancer.</a:t>
            </a:r>
          </a:p>
          <a:p>
            <a:endParaRPr lang="en-US" sz="1600" dirty="0">
              <a:solidFill>
                <a:schemeClr val="tx2"/>
              </a:solidFill>
            </a:endParaRPr>
          </a:p>
          <a:p>
            <a:endParaRPr lang="en-US" sz="1600" dirty="0">
              <a:solidFill>
                <a:schemeClr val="tx2"/>
              </a:solidFill>
            </a:endParaRPr>
          </a:p>
          <a:p>
            <a:endParaRPr lang="en-US" sz="1600" dirty="0"/>
          </a:p>
          <a:p>
            <a:endParaRPr lang="en-US" sz="1600" dirty="0"/>
          </a:p>
          <a:p>
            <a:endParaRPr lang="en-US" sz="1600" dirty="0"/>
          </a:p>
        </p:txBody>
      </p:sp>
      <p:pic>
        <p:nvPicPr>
          <p:cNvPr id="7" name="Picture 6">
            <a:extLst>
              <a:ext uri="{FF2B5EF4-FFF2-40B4-BE49-F238E27FC236}">
                <a16:creationId xmlns:a16="http://schemas.microsoft.com/office/drawing/2014/main" id="{E459DBF2-5017-56CD-76DC-1CCB72F0F705}"/>
              </a:ext>
            </a:extLst>
          </p:cNvPr>
          <p:cNvPicPr>
            <a:picLocks noChangeAspect="1"/>
          </p:cNvPicPr>
          <p:nvPr/>
        </p:nvPicPr>
        <p:blipFill>
          <a:blip r:embed="rId3"/>
          <a:stretch>
            <a:fillRect/>
          </a:stretch>
        </p:blipFill>
        <p:spPr>
          <a:xfrm>
            <a:off x="209305" y="1006904"/>
            <a:ext cx="2947552" cy="2919365"/>
          </a:xfrm>
          <a:prstGeom prst="rect">
            <a:avLst/>
          </a:prstGeom>
        </p:spPr>
      </p:pic>
      <p:pic>
        <p:nvPicPr>
          <p:cNvPr id="4" name="Picture 3">
            <a:extLst>
              <a:ext uri="{FF2B5EF4-FFF2-40B4-BE49-F238E27FC236}">
                <a16:creationId xmlns:a16="http://schemas.microsoft.com/office/drawing/2014/main" id="{166D033C-1DBE-8BB5-AF93-EE9B6655BAFF}"/>
              </a:ext>
            </a:extLst>
          </p:cNvPr>
          <p:cNvPicPr>
            <a:picLocks noChangeAspect="1"/>
          </p:cNvPicPr>
          <p:nvPr/>
        </p:nvPicPr>
        <p:blipFill>
          <a:blip r:embed="rId4"/>
          <a:stretch>
            <a:fillRect/>
          </a:stretch>
        </p:blipFill>
        <p:spPr>
          <a:xfrm>
            <a:off x="4095159" y="5662321"/>
            <a:ext cx="3214871" cy="899596"/>
          </a:xfrm>
          <a:prstGeom prst="rect">
            <a:avLst/>
          </a:prstGeom>
        </p:spPr>
      </p:pic>
      <p:pic>
        <p:nvPicPr>
          <p:cNvPr id="3" name="Picture 2">
            <a:extLst>
              <a:ext uri="{FF2B5EF4-FFF2-40B4-BE49-F238E27FC236}">
                <a16:creationId xmlns:a16="http://schemas.microsoft.com/office/drawing/2014/main" id="{91118BA3-DAE6-054E-5517-5EC4143203E7}"/>
              </a:ext>
            </a:extLst>
          </p:cNvPr>
          <p:cNvPicPr>
            <a:picLocks noChangeAspect="1"/>
          </p:cNvPicPr>
          <p:nvPr/>
        </p:nvPicPr>
        <p:blipFill>
          <a:blip r:embed="rId5"/>
          <a:stretch>
            <a:fillRect/>
          </a:stretch>
        </p:blipFill>
        <p:spPr>
          <a:xfrm>
            <a:off x="261258" y="258626"/>
            <a:ext cx="682811" cy="682811"/>
          </a:xfrm>
          <a:prstGeom prst="rect">
            <a:avLst/>
          </a:prstGeom>
          <a:solidFill>
            <a:schemeClr val="accent2"/>
          </a:solidFill>
        </p:spPr>
      </p:pic>
      <p:pic>
        <p:nvPicPr>
          <p:cNvPr id="2" name="Picture 1">
            <a:extLst>
              <a:ext uri="{FF2B5EF4-FFF2-40B4-BE49-F238E27FC236}">
                <a16:creationId xmlns:a16="http://schemas.microsoft.com/office/drawing/2014/main" id="{BB86E56F-09F2-E1A7-8638-094FEDC9D67E}"/>
              </a:ext>
            </a:extLst>
          </p:cNvPr>
          <p:cNvPicPr>
            <a:picLocks noChangeAspect="1"/>
          </p:cNvPicPr>
          <p:nvPr/>
        </p:nvPicPr>
        <p:blipFill>
          <a:blip r:embed="rId6"/>
          <a:stretch>
            <a:fillRect/>
          </a:stretch>
        </p:blipFill>
        <p:spPr>
          <a:xfrm>
            <a:off x="261258" y="4061806"/>
            <a:ext cx="3524386" cy="2500111"/>
          </a:xfrm>
          <a:prstGeom prst="rect">
            <a:avLst/>
          </a:prstGeom>
        </p:spPr>
      </p:pic>
      <p:pic>
        <p:nvPicPr>
          <p:cNvPr id="9" name="Picture 8">
            <a:extLst>
              <a:ext uri="{FF2B5EF4-FFF2-40B4-BE49-F238E27FC236}">
                <a16:creationId xmlns:a16="http://schemas.microsoft.com/office/drawing/2014/main" id="{B4A4E7FF-3C86-76B1-F2E0-CED4B7E467AC}"/>
              </a:ext>
            </a:extLst>
          </p:cNvPr>
          <p:cNvPicPr>
            <a:picLocks noChangeAspect="1"/>
          </p:cNvPicPr>
          <p:nvPr/>
        </p:nvPicPr>
        <p:blipFill>
          <a:blip r:embed="rId7"/>
          <a:stretch>
            <a:fillRect/>
          </a:stretch>
        </p:blipFill>
        <p:spPr>
          <a:xfrm>
            <a:off x="7406639" y="5662321"/>
            <a:ext cx="3161857" cy="899596"/>
          </a:xfrm>
          <a:prstGeom prst="rect">
            <a:avLst/>
          </a:prstGeom>
        </p:spPr>
      </p:pic>
    </p:spTree>
    <p:extLst>
      <p:ext uri="{BB962C8B-B14F-4D97-AF65-F5344CB8AC3E}">
        <p14:creationId xmlns:p14="http://schemas.microsoft.com/office/powerpoint/2010/main" val="38148741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a:extLst>
              <a:ext uri="{FF2B5EF4-FFF2-40B4-BE49-F238E27FC236}">
                <a16:creationId xmlns:a16="http://schemas.microsoft.com/office/drawing/2014/main" id="{985D11C0-2FC9-400C-94A7-1DF5C4C1B9FA}"/>
              </a:ext>
            </a:extLst>
          </p:cNvPr>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1056590" y="991682"/>
            <a:ext cx="9973360" cy="461268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F152CAAA-A960-41D1-A45E-08F064FEB6B1}"/>
              </a:ext>
            </a:extLst>
          </p:cNvPr>
          <p:cNvSpPr txBox="1"/>
          <p:nvPr/>
        </p:nvSpPr>
        <p:spPr>
          <a:xfrm>
            <a:off x="907161" y="5866318"/>
            <a:ext cx="10561322" cy="830997"/>
          </a:xfrm>
          <a:prstGeom prst="rect">
            <a:avLst/>
          </a:prstGeom>
          <a:noFill/>
        </p:spPr>
        <p:txBody>
          <a:bodyPr wrap="square" rtlCol="0">
            <a:spAutoFit/>
          </a:bodyPr>
          <a:lstStyle/>
          <a:p>
            <a:pPr marL="285750" indent="-285750">
              <a:buFont typeface="Arial" panose="020B0604020202020204" pitchFamily="34" charset="0"/>
              <a:buChar char="•"/>
            </a:pPr>
            <a:r>
              <a:rPr lang="en-US" sz="2400" dirty="0"/>
              <a:t>Three parameters (Ras, PI3K and mTORC1) defined single-cell signaling states.</a:t>
            </a:r>
          </a:p>
          <a:p>
            <a:pPr marL="285750" indent="-285750">
              <a:buFont typeface="Arial" panose="020B0604020202020204" pitchFamily="34" charset="0"/>
              <a:buChar char="•"/>
            </a:pPr>
            <a:r>
              <a:rPr lang="en-US" sz="2400" dirty="0"/>
              <a:t>mTORC1 integrated and negatively regulated ERK and AKT activation by CXCR4</a:t>
            </a:r>
          </a:p>
        </p:txBody>
      </p:sp>
      <p:sp>
        <p:nvSpPr>
          <p:cNvPr id="10" name="TextBox 9">
            <a:extLst>
              <a:ext uri="{FF2B5EF4-FFF2-40B4-BE49-F238E27FC236}">
                <a16:creationId xmlns:a16="http://schemas.microsoft.com/office/drawing/2014/main" id="{4E5A0081-EA65-4264-9636-70EE084C0DA2}"/>
              </a:ext>
            </a:extLst>
          </p:cNvPr>
          <p:cNvSpPr txBox="1"/>
          <p:nvPr/>
        </p:nvSpPr>
        <p:spPr>
          <a:xfrm>
            <a:off x="1056591" y="257745"/>
            <a:ext cx="10917156" cy="523220"/>
          </a:xfrm>
          <a:prstGeom prst="rect">
            <a:avLst/>
          </a:prstGeom>
          <a:noFill/>
        </p:spPr>
        <p:txBody>
          <a:bodyPr wrap="none" rtlCol="0">
            <a:spAutoFit/>
          </a:bodyPr>
          <a:lstStyle/>
          <a:p>
            <a:r>
              <a:rPr lang="en-US" sz="2800" dirty="0"/>
              <a:t>Modeling heterogeneity in signaling with Ordinary Differential Equations</a:t>
            </a:r>
          </a:p>
        </p:txBody>
      </p:sp>
      <p:pic>
        <p:nvPicPr>
          <p:cNvPr id="8" name="Picture 7">
            <a:extLst>
              <a:ext uri="{FF2B5EF4-FFF2-40B4-BE49-F238E27FC236}">
                <a16:creationId xmlns:a16="http://schemas.microsoft.com/office/drawing/2014/main" id="{D558F206-8779-4A59-AD80-71BA26D29DF5}"/>
              </a:ext>
            </a:extLst>
          </p:cNvPr>
          <p:cNvPicPr>
            <a:picLocks noChangeAspect="1"/>
          </p:cNvPicPr>
          <p:nvPr/>
        </p:nvPicPr>
        <p:blipFill>
          <a:blip r:embed="rId4"/>
          <a:stretch>
            <a:fillRect/>
          </a:stretch>
        </p:blipFill>
        <p:spPr>
          <a:xfrm>
            <a:off x="218253" y="174901"/>
            <a:ext cx="688908" cy="688908"/>
          </a:xfrm>
          <a:prstGeom prst="rect">
            <a:avLst/>
          </a:prstGeom>
          <a:solidFill>
            <a:schemeClr val="accent5"/>
          </a:solidFill>
        </p:spPr>
      </p:pic>
    </p:spTree>
    <p:extLst>
      <p:ext uri="{BB962C8B-B14F-4D97-AF65-F5344CB8AC3E}">
        <p14:creationId xmlns:p14="http://schemas.microsoft.com/office/powerpoint/2010/main" val="193646887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AD824D-CEA6-48A0-A14F-9E833E51EBA8}"/>
              </a:ext>
            </a:extLst>
          </p:cNvPr>
          <p:cNvSpPr>
            <a:spLocks noGrp="1"/>
          </p:cNvSpPr>
          <p:nvPr>
            <p:ph type="ctrTitle"/>
          </p:nvPr>
        </p:nvSpPr>
        <p:spPr>
          <a:xfrm>
            <a:off x="1019031" y="174901"/>
            <a:ext cx="4107546" cy="1641490"/>
          </a:xfrm>
        </p:spPr>
        <p:txBody>
          <a:bodyPr>
            <a:normAutofit/>
          </a:bodyPr>
          <a:lstStyle/>
          <a:p>
            <a:pPr algn="l"/>
            <a:r>
              <a:rPr lang="en-US" sz="4400" dirty="0">
                <a:latin typeface="Calibri" panose="020F0502020204030204" pitchFamily="34" charset="0"/>
                <a:cs typeface="Calibri" panose="020F0502020204030204" pitchFamily="34" charset="0"/>
              </a:rPr>
              <a:t>Agent based Modeling of heterogeneous chemotaxis</a:t>
            </a:r>
          </a:p>
        </p:txBody>
      </p:sp>
      <p:sp>
        <p:nvSpPr>
          <p:cNvPr id="3" name="TextBox 2">
            <a:extLst>
              <a:ext uri="{FF2B5EF4-FFF2-40B4-BE49-F238E27FC236}">
                <a16:creationId xmlns:a16="http://schemas.microsoft.com/office/drawing/2014/main" id="{63F4DF4E-458A-472F-93E3-F680510C7D5F}"/>
              </a:ext>
            </a:extLst>
          </p:cNvPr>
          <p:cNvSpPr txBox="1"/>
          <p:nvPr/>
        </p:nvSpPr>
        <p:spPr>
          <a:xfrm>
            <a:off x="121913" y="1646964"/>
            <a:ext cx="3154261" cy="3785652"/>
          </a:xfrm>
          <a:prstGeom prst="rect">
            <a:avLst/>
          </a:prstGeom>
          <a:noFill/>
        </p:spPr>
        <p:txBody>
          <a:bodyPr wrap="square" rtlCol="0">
            <a:spAutoFit/>
          </a:bodyPr>
          <a:lstStyle/>
          <a:p>
            <a:r>
              <a:rPr lang="en-US" sz="2400" dirty="0"/>
              <a:t>Agent-based models use rules for cell actions deduced from observed cell behavior.  </a:t>
            </a:r>
          </a:p>
          <a:p>
            <a:endParaRPr lang="en-US" sz="2400" dirty="0"/>
          </a:p>
          <a:p>
            <a:r>
              <a:rPr lang="en-US" sz="2400" dirty="0"/>
              <a:t>Rules in ABMs include embedded ordinary differential equations for biochemical species in the cells. </a:t>
            </a:r>
          </a:p>
        </p:txBody>
      </p:sp>
      <p:pic>
        <p:nvPicPr>
          <p:cNvPr id="5" name="Picture 4">
            <a:extLst>
              <a:ext uri="{FF2B5EF4-FFF2-40B4-BE49-F238E27FC236}">
                <a16:creationId xmlns:a16="http://schemas.microsoft.com/office/drawing/2014/main" id="{41CAD2F8-6DF8-4791-86C3-433D364E3DF3}"/>
              </a:ext>
            </a:extLst>
          </p:cNvPr>
          <p:cNvPicPr>
            <a:picLocks noChangeAspect="1"/>
          </p:cNvPicPr>
          <p:nvPr/>
        </p:nvPicPr>
        <p:blipFill>
          <a:blip r:embed="rId3"/>
          <a:stretch>
            <a:fillRect/>
          </a:stretch>
        </p:blipFill>
        <p:spPr>
          <a:xfrm>
            <a:off x="7065425" y="863809"/>
            <a:ext cx="5004662" cy="5864286"/>
          </a:xfrm>
          <a:prstGeom prst="rect">
            <a:avLst/>
          </a:prstGeom>
        </p:spPr>
      </p:pic>
      <p:pic>
        <p:nvPicPr>
          <p:cNvPr id="8" name="Picture 7">
            <a:extLst>
              <a:ext uri="{FF2B5EF4-FFF2-40B4-BE49-F238E27FC236}">
                <a16:creationId xmlns:a16="http://schemas.microsoft.com/office/drawing/2014/main" id="{D6182887-5A9B-4DAE-9199-86425A55599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47474" r="65394" b="3684"/>
          <a:stretch/>
        </p:blipFill>
        <p:spPr bwMode="auto">
          <a:xfrm>
            <a:off x="3253941" y="1735968"/>
            <a:ext cx="3745269" cy="360764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CF8CD02A-09C5-4FB4-BA3B-20EE6169CA60}"/>
              </a:ext>
            </a:extLst>
          </p:cNvPr>
          <p:cNvPicPr>
            <a:picLocks noChangeAspect="1"/>
          </p:cNvPicPr>
          <p:nvPr/>
        </p:nvPicPr>
        <p:blipFill>
          <a:blip r:embed="rId5"/>
          <a:stretch>
            <a:fillRect/>
          </a:stretch>
        </p:blipFill>
        <p:spPr>
          <a:xfrm>
            <a:off x="218253" y="174901"/>
            <a:ext cx="688908" cy="688908"/>
          </a:xfrm>
          <a:prstGeom prst="rect">
            <a:avLst/>
          </a:prstGeom>
          <a:solidFill>
            <a:schemeClr val="accent5"/>
          </a:solidFill>
        </p:spPr>
      </p:pic>
    </p:spTree>
    <p:extLst>
      <p:ext uri="{BB962C8B-B14F-4D97-AF65-F5344CB8AC3E}">
        <p14:creationId xmlns:p14="http://schemas.microsoft.com/office/powerpoint/2010/main" val="2626669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AD824D-CEA6-48A0-A14F-9E833E51EBA8}"/>
              </a:ext>
            </a:extLst>
          </p:cNvPr>
          <p:cNvSpPr>
            <a:spLocks noGrp="1"/>
          </p:cNvSpPr>
          <p:nvPr>
            <p:ph type="ctrTitle"/>
          </p:nvPr>
        </p:nvSpPr>
        <p:spPr>
          <a:xfrm>
            <a:off x="1217723" y="31794"/>
            <a:ext cx="4107546" cy="1641490"/>
          </a:xfrm>
        </p:spPr>
        <p:txBody>
          <a:bodyPr>
            <a:normAutofit/>
          </a:bodyPr>
          <a:lstStyle/>
          <a:p>
            <a:pPr algn="l"/>
            <a:r>
              <a:rPr lang="en-US" sz="3600" dirty="0">
                <a:latin typeface="Corbel" panose="020B0503020204020204" pitchFamily="34" charset="0"/>
                <a:cs typeface="Calibri" panose="020F0502020204030204" pitchFamily="34" charset="0"/>
              </a:rPr>
              <a:t>Modeling cells as diffusive materials with </a:t>
            </a:r>
            <a:br>
              <a:rPr lang="en-US" sz="3600" dirty="0">
                <a:latin typeface="Corbel" panose="020B0503020204020204" pitchFamily="34" charset="0"/>
                <a:cs typeface="Calibri" panose="020F0502020204030204" pitchFamily="34" charset="0"/>
              </a:rPr>
            </a:br>
            <a:r>
              <a:rPr lang="en-US" sz="3600" dirty="0">
                <a:latin typeface="Corbel" panose="020B0503020204020204" pitchFamily="34" charset="0"/>
                <a:cs typeface="Calibri" panose="020F0502020204030204" pitchFamily="34" charset="0"/>
              </a:rPr>
              <a:t>Variational Systems Inference</a:t>
            </a:r>
          </a:p>
        </p:txBody>
      </p:sp>
      <p:pic>
        <p:nvPicPr>
          <p:cNvPr id="39" name="Picture 38">
            <a:extLst>
              <a:ext uri="{FF2B5EF4-FFF2-40B4-BE49-F238E27FC236}">
                <a16:creationId xmlns:a16="http://schemas.microsoft.com/office/drawing/2014/main" id="{18FE4D21-64B5-A748-9667-AF34821A4BA4}"/>
              </a:ext>
            </a:extLst>
          </p:cNvPr>
          <p:cNvPicPr>
            <a:picLocks noChangeAspect="1"/>
          </p:cNvPicPr>
          <p:nvPr/>
        </p:nvPicPr>
        <p:blipFill rotWithShape="1">
          <a:blip r:embed="rId11" cstate="print">
            <a:extLst>
              <a:ext uri="{BEBA8EAE-BF5A-486C-A8C5-ECC9F3942E4B}">
                <a14:imgProps xmlns:a14="http://schemas.microsoft.com/office/drawing/2010/main">
                  <a14:imgLayer r:embed="rId12">
                    <a14:imgEffect>
                      <a14:sharpenSoften amount="25000"/>
                    </a14:imgEffect>
                  </a14:imgLayer>
                </a14:imgProps>
              </a:ext>
              <a:ext uri="{28A0092B-C50C-407E-A947-70E740481C1C}">
                <a14:useLocalDpi xmlns:a14="http://schemas.microsoft.com/office/drawing/2010/main" val="0"/>
              </a:ext>
            </a:extLst>
          </a:blip>
          <a:srcRect l="6821" t="7267" r="66842" b="55622"/>
          <a:stretch/>
        </p:blipFill>
        <p:spPr bwMode="auto">
          <a:xfrm>
            <a:off x="7243822" y="745728"/>
            <a:ext cx="3701948" cy="3028676"/>
          </a:xfrm>
          <a:prstGeom prst="rect">
            <a:avLst/>
          </a:prstGeom>
          <a:noFill/>
          <a:ln>
            <a:noFill/>
          </a:ln>
          <a:extLst>
            <a:ext uri="{53640926-AAD7-44D8-BBD7-CCE9431645EC}">
              <a14:shadowObscured xmlns:a14="http://schemas.microsoft.com/office/drawing/2010/main"/>
            </a:ext>
          </a:extLst>
        </p:spPr>
      </p:pic>
      <p:sp>
        <p:nvSpPr>
          <p:cNvPr id="46" name="TextBox 45">
            <a:extLst>
              <a:ext uri="{FF2B5EF4-FFF2-40B4-BE49-F238E27FC236}">
                <a16:creationId xmlns:a16="http://schemas.microsoft.com/office/drawing/2014/main" id="{9417B3BB-8021-744A-9F9B-35288AC41957}"/>
              </a:ext>
            </a:extLst>
          </p:cNvPr>
          <p:cNvSpPr txBox="1"/>
          <p:nvPr/>
        </p:nvSpPr>
        <p:spPr>
          <a:xfrm>
            <a:off x="352221" y="3878736"/>
            <a:ext cx="5806674" cy="3293209"/>
          </a:xfrm>
          <a:prstGeom prst="rect">
            <a:avLst/>
          </a:prstGeom>
          <a:noFill/>
        </p:spPr>
        <p:txBody>
          <a:bodyPr wrap="square">
            <a:spAutoFit/>
          </a:bodyPr>
          <a:lstStyle/>
          <a:p>
            <a:pPr algn="l"/>
            <a:r>
              <a:rPr lang="en-US" sz="2400" dirty="0">
                <a:latin typeface="Calibri" panose="020F0502020204030204" pitchFamily="34" charset="0"/>
                <a:cs typeface="Calibri" panose="020F0502020204030204" pitchFamily="34" charset="0"/>
              </a:rPr>
              <a:t>Cells show random/directed migration (diffusion/advection) and proliferation (reaction)</a:t>
            </a:r>
          </a:p>
          <a:p>
            <a:r>
              <a:rPr lang="en-US" sz="2400" dirty="0">
                <a:latin typeface="Calibri" panose="020F0502020204030204" pitchFamily="34" charset="0"/>
                <a:cs typeface="Calibri" panose="020F0502020204030204" pitchFamily="34" charset="0"/>
              </a:rPr>
              <a:t>			</a:t>
            </a:r>
          </a:p>
          <a:p>
            <a:r>
              <a:rPr lang="en-US" sz="2400" dirty="0">
                <a:latin typeface="Calibri" panose="020F0502020204030204" pitchFamily="34" charset="0"/>
                <a:cs typeface="Calibri" panose="020F0502020204030204" pitchFamily="34" charset="0"/>
              </a:rPr>
              <a:t>Cells show near-diffusive migration</a:t>
            </a:r>
          </a:p>
          <a:p>
            <a:endParaRPr lang="en-US" sz="2400" dirty="0">
              <a:latin typeface="Calibri" panose="020F0502020204030204" pitchFamily="34" charset="0"/>
              <a:cs typeface="Calibri" panose="020F0502020204030204" pitchFamily="34" charset="0"/>
            </a:endParaRPr>
          </a:p>
          <a:p>
            <a:pPr algn="l"/>
            <a:r>
              <a:rPr lang="en-US" sz="2400" dirty="0">
                <a:latin typeface="Calibri" panose="020F0502020204030204" pitchFamily="34" charset="0"/>
                <a:cs typeface="Calibri" panose="020F0502020204030204" pitchFamily="34" charset="0"/>
              </a:rPr>
              <a:t>Infer the diffusive mechanism</a:t>
            </a:r>
          </a:p>
          <a:p>
            <a:pPr algn="l"/>
            <a:endParaRPr lang="en-US" sz="2000" dirty="0">
              <a:solidFill>
                <a:srgbClr val="FFFF00"/>
              </a:solidFill>
              <a:latin typeface="Calibri" panose="020F0502020204030204" pitchFamily="34" charset="0"/>
              <a:cs typeface="Calibri" panose="020F0502020204030204" pitchFamily="34" charset="0"/>
            </a:endParaRPr>
          </a:p>
          <a:p>
            <a:pPr algn="l"/>
            <a:r>
              <a:rPr lang="en-US" sz="2000" dirty="0">
                <a:solidFill>
                  <a:srgbClr val="FFFF00"/>
                </a:solidFill>
                <a:latin typeface="Calibri" panose="020F0502020204030204" pitchFamily="34" charset="0"/>
                <a:cs typeface="Calibri" panose="020F0502020204030204" pitchFamily="34" charset="0"/>
              </a:rPr>
              <a:t>					</a:t>
            </a:r>
          </a:p>
        </p:txBody>
      </p:sp>
      <p:pic>
        <p:nvPicPr>
          <p:cNvPr id="21" name="Cell_density_box">
            <a:hlinkClick r:id="" action="ppaction://media"/>
            <a:extLst>
              <a:ext uri="{FF2B5EF4-FFF2-40B4-BE49-F238E27FC236}">
                <a16:creationId xmlns:a16="http://schemas.microsoft.com/office/drawing/2014/main" id="{5FD003AE-E929-4D66-98A9-66DE9C8E163B}"/>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13"/>
          <a:srcRect l="13160" t="29514" r="9978" b="38850"/>
          <a:stretch/>
        </p:blipFill>
        <p:spPr>
          <a:xfrm>
            <a:off x="854157" y="1497613"/>
            <a:ext cx="5241843" cy="2157465"/>
          </a:xfrm>
          <a:prstGeom prst="rect">
            <a:avLst/>
          </a:prstGeom>
        </p:spPr>
      </p:pic>
      <p:pic>
        <p:nvPicPr>
          <p:cNvPr id="32" name="Picture 31">
            <a:extLst>
              <a:ext uri="{FF2B5EF4-FFF2-40B4-BE49-F238E27FC236}">
                <a16:creationId xmlns:a16="http://schemas.microsoft.com/office/drawing/2014/main" id="{57C5BA10-220E-4FB9-A8A2-0B119A84157E}"/>
              </a:ext>
            </a:extLst>
          </p:cNvPr>
          <p:cNvPicPr>
            <a:picLocks noChangeAspect="1"/>
          </p:cNvPicPr>
          <p:nvPr/>
        </p:nvPicPr>
        <p:blipFill>
          <a:blip r:embed="rId14"/>
          <a:stretch>
            <a:fillRect/>
          </a:stretch>
        </p:blipFill>
        <p:spPr>
          <a:xfrm>
            <a:off x="7986424" y="4926161"/>
            <a:ext cx="763040" cy="449142"/>
          </a:xfrm>
          <a:prstGeom prst="rect">
            <a:avLst/>
          </a:prstGeom>
          <a:noFill/>
        </p:spPr>
      </p:pic>
      <p:sp>
        <p:nvSpPr>
          <p:cNvPr id="33" name="Subtitle 2">
            <a:extLst>
              <a:ext uri="{FF2B5EF4-FFF2-40B4-BE49-F238E27FC236}">
                <a16:creationId xmlns:a16="http://schemas.microsoft.com/office/drawing/2014/main" id="{54508C79-F850-48E4-83DF-7A829E5639D2}"/>
              </a:ext>
            </a:extLst>
          </p:cNvPr>
          <p:cNvSpPr txBox="1">
            <a:spLocks/>
          </p:cNvSpPr>
          <p:nvPr/>
        </p:nvSpPr>
        <p:spPr>
          <a:xfrm>
            <a:off x="8439809" y="6040769"/>
            <a:ext cx="1997569" cy="549532"/>
          </a:xfrm>
          <a:prstGeom prst="rect">
            <a:avLst/>
          </a:prstGeom>
        </p:spPr>
        <p:txBody>
          <a:bodyPr vert="horz" lIns="91440" tIns="45720" rIns="91440" bIns="45720" rtlCol="0" anchor="b">
            <a:noAutofit/>
          </a:bodyPr>
          <a:lstStyle>
            <a:lvl1pPr marL="0" indent="0" algn="r" defTabSz="914400" rtl="0" eaLnBrk="1" latinLnBrk="0" hangingPunct="1">
              <a:lnSpc>
                <a:spcPct val="90000"/>
              </a:lnSpc>
              <a:spcBef>
                <a:spcPts val="1000"/>
              </a:spcBef>
              <a:buFont typeface="Arial" panose="020B0604020202020204" pitchFamily="34" charset="0"/>
              <a:buNone/>
              <a:defRPr sz="3200" b="0" kern="120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 sz="2400" b="0" i="0" u="none" strike="noStrike" kern="1200" cap="none" spc="0" normalizeH="0" baseline="0" noProof="0" dirty="0">
                <a:ln>
                  <a:noFill/>
                </a:ln>
                <a:solidFill>
                  <a:schemeClr val="tx1"/>
                </a:solidFill>
                <a:effectLst/>
                <a:uLnTx/>
                <a:uFillTx/>
                <a:latin typeface="Calibri" panose="020F0502020204030204" pitchFamily="34" charset="0"/>
                <a:ea typeface="+mn-ea"/>
                <a:cs typeface="Calibri" panose="020F0502020204030204" pitchFamily="34" charset="0"/>
              </a:rPr>
              <a:t>Directed motion</a:t>
            </a:r>
            <a:endParaRPr kumimoji="0" lang="en-US" sz="2400" b="0" i="0" u="none" strike="noStrike" kern="1200" cap="none" spc="0" normalizeH="0" baseline="0" noProof="0" dirty="0">
              <a:ln>
                <a:noFill/>
              </a:ln>
              <a:solidFill>
                <a:schemeClr val="tx1"/>
              </a:solidFill>
              <a:effectLst/>
              <a:uLnTx/>
              <a:uFillTx/>
              <a:latin typeface="Calibri" panose="020F0502020204030204" pitchFamily="34" charset="0"/>
              <a:ea typeface="+mn-ea"/>
              <a:cs typeface="Calibri" panose="020F0502020204030204" pitchFamily="34" charset="0"/>
            </a:endParaRPr>
          </a:p>
        </p:txBody>
      </p:sp>
      <p:pic>
        <p:nvPicPr>
          <p:cNvPr id="34" name="Picture 33">
            <a:extLst>
              <a:ext uri="{FF2B5EF4-FFF2-40B4-BE49-F238E27FC236}">
                <a16:creationId xmlns:a16="http://schemas.microsoft.com/office/drawing/2014/main" id="{4B7431CC-45F8-4A7A-9EA3-655101854F7A}"/>
              </a:ext>
            </a:extLst>
          </p:cNvPr>
          <p:cNvPicPr>
            <a:picLocks noChangeAspect="1"/>
          </p:cNvPicPr>
          <p:nvPr/>
        </p:nvPicPr>
        <p:blipFill>
          <a:blip r:embed="rId15"/>
          <a:stretch>
            <a:fillRect/>
          </a:stretch>
        </p:blipFill>
        <p:spPr>
          <a:xfrm>
            <a:off x="5726430" y="4620730"/>
            <a:ext cx="1014008" cy="1125132"/>
          </a:xfrm>
          <a:prstGeom prst="rect">
            <a:avLst/>
          </a:prstGeom>
          <a:noFill/>
        </p:spPr>
      </p:pic>
      <p:sp>
        <p:nvSpPr>
          <p:cNvPr id="35" name="Subtitle 2">
            <a:extLst>
              <a:ext uri="{FF2B5EF4-FFF2-40B4-BE49-F238E27FC236}">
                <a16:creationId xmlns:a16="http://schemas.microsoft.com/office/drawing/2014/main" id="{C2FAC258-F223-41CF-AADE-58AD9B588865}"/>
              </a:ext>
            </a:extLst>
          </p:cNvPr>
          <p:cNvSpPr txBox="1">
            <a:spLocks/>
          </p:cNvSpPr>
          <p:nvPr/>
        </p:nvSpPr>
        <p:spPr>
          <a:xfrm>
            <a:off x="6233434" y="6040769"/>
            <a:ext cx="1948062" cy="509308"/>
          </a:xfrm>
          <a:prstGeom prst="rect">
            <a:avLst/>
          </a:prstGeom>
        </p:spPr>
        <p:txBody>
          <a:bodyPr vert="horz" lIns="91440" tIns="45720" rIns="91440" bIns="45720" rtlCol="0" anchor="b">
            <a:noAutofit/>
          </a:bodyPr>
          <a:lstStyle>
            <a:lvl1pPr marL="0" indent="0" algn="r" defTabSz="914400" rtl="0" eaLnBrk="1" latinLnBrk="0" hangingPunct="1">
              <a:lnSpc>
                <a:spcPct val="90000"/>
              </a:lnSpc>
              <a:spcBef>
                <a:spcPts val="1000"/>
              </a:spcBef>
              <a:buFont typeface="Arial" panose="020B0604020202020204" pitchFamily="34" charset="0"/>
              <a:buNone/>
              <a:defRPr sz="3200" b="0" kern="120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 sz="2400" b="0" i="0" u="none" strike="noStrike" kern="1200" cap="none" spc="0" normalizeH="0" baseline="0" noProof="0" dirty="0">
                <a:ln>
                  <a:noFill/>
                </a:ln>
                <a:solidFill>
                  <a:schemeClr val="tx1"/>
                </a:solidFill>
                <a:effectLst/>
                <a:uLnTx/>
                <a:uFillTx/>
                <a:latin typeface="Calibri" panose="020F0502020204030204" pitchFamily="34" charset="0"/>
                <a:ea typeface="+mn-ea"/>
                <a:cs typeface="Calibri" panose="020F0502020204030204" pitchFamily="34" charset="0"/>
              </a:rPr>
              <a:t>Random motion</a:t>
            </a:r>
            <a:endParaRPr kumimoji="0" lang="en-US" sz="2400" b="0" i="0" u="none" strike="noStrike" kern="1200" cap="none" spc="0" normalizeH="0" baseline="0" noProof="0" dirty="0">
              <a:ln>
                <a:noFill/>
              </a:ln>
              <a:solidFill>
                <a:schemeClr val="tx1"/>
              </a:solidFill>
              <a:effectLst/>
              <a:uLnTx/>
              <a:uFillTx/>
              <a:latin typeface="Calibri" panose="020F0502020204030204" pitchFamily="34" charset="0"/>
              <a:ea typeface="+mn-ea"/>
              <a:cs typeface="Calibri" panose="020F0502020204030204" pitchFamily="34" charset="0"/>
            </a:endParaRPr>
          </a:p>
        </p:txBody>
      </p:sp>
      <p:pic>
        <p:nvPicPr>
          <p:cNvPr id="37" name="Picture 36">
            <a:extLst>
              <a:ext uri="{FF2B5EF4-FFF2-40B4-BE49-F238E27FC236}">
                <a16:creationId xmlns:a16="http://schemas.microsoft.com/office/drawing/2014/main" id="{23F17A51-5D71-48A9-9C27-B4D141D0CB79}"/>
              </a:ext>
            </a:extLst>
          </p:cNvPr>
          <p:cNvPicPr>
            <a:picLocks noChangeAspect="1"/>
          </p:cNvPicPr>
          <p:nvPr/>
        </p:nvPicPr>
        <p:blipFill>
          <a:blip r:embed="rId16"/>
          <a:stretch>
            <a:fillRect/>
          </a:stretch>
        </p:blipFill>
        <p:spPr>
          <a:xfrm>
            <a:off x="9851736" y="4734398"/>
            <a:ext cx="678855" cy="736631"/>
          </a:xfrm>
          <a:prstGeom prst="rect">
            <a:avLst/>
          </a:prstGeom>
          <a:noFill/>
        </p:spPr>
      </p:pic>
      <p:sp>
        <p:nvSpPr>
          <p:cNvPr id="40" name="Subtitle 2">
            <a:extLst>
              <a:ext uri="{FF2B5EF4-FFF2-40B4-BE49-F238E27FC236}">
                <a16:creationId xmlns:a16="http://schemas.microsoft.com/office/drawing/2014/main" id="{3B81EF5B-EBA9-4B96-8C52-6C72F6D1D2BC}"/>
              </a:ext>
            </a:extLst>
          </p:cNvPr>
          <p:cNvSpPr txBox="1">
            <a:spLocks/>
          </p:cNvSpPr>
          <p:nvPr/>
        </p:nvSpPr>
        <p:spPr>
          <a:xfrm>
            <a:off x="10312110" y="6040769"/>
            <a:ext cx="2044622" cy="492491"/>
          </a:xfrm>
          <a:prstGeom prst="rect">
            <a:avLst/>
          </a:prstGeom>
        </p:spPr>
        <p:txBody>
          <a:bodyPr vert="horz" lIns="91440" tIns="45720" rIns="91440" bIns="45720" rtlCol="0" anchor="b">
            <a:noAutofit/>
          </a:bodyPr>
          <a:lstStyle>
            <a:lvl1pPr marL="0" indent="0" algn="r" defTabSz="914400" rtl="0" eaLnBrk="1" latinLnBrk="0" hangingPunct="1">
              <a:lnSpc>
                <a:spcPct val="90000"/>
              </a:lnSpc>
              <a:spcBef>
                <a:spcPts val="1000"/>
              </a:spcBef>
              <a:buFont typeface="Arial" panose="020B0604020202020204" pitchFamily="34" charset="0"/>
              <a:buNone/>
              <a:defRPr sz="3200" b="0" kern="120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 sz="2400" b="0" i="0" u="none" strike="noStrike" kern="1200" cap="none" spc="0" normalizeH="0" baseline="0" noProof="0" dirty="0">
                <a:ln>
                  <a:noFill/>
                </a:ln>
                <a:solidFill>
                  <a:schemeClr val="tx1"/>
                </a:solidFill>
                <a:effectLst/>
                <a:uLnTx/>
                <a:uFillTx/>
                <a:latin typeface="Calibri" panose="020F0502020204030204" pitchFamily="34" charset="0"/>
                <a:ea typeface="+mn-ea"/>
                <a:cs typeface="Calibri" panose="020F0502020204030204" pitchFamily="34" charset="0"/>
              </a:rPr>
              <a:t>Cell proliferation</a:t>
            </a:r>
            <a:endParaRPr kumimoji="0" lang="en-US" sz="2400" b="0" i="0" u="none" strike="noStrike" kern="1200" cap="none" spc="0" normalizeH="0" baseline="0" noProof="0" dirty="0">
              <a:ln>
                <a:noFill/>
              </a:ln>
              <a:solidFill>
                <a:schemeClr val="tx1"/>
              </a:solidFill>
              <a:effectLst/>
              <a:uLnTx/>
              <a:uFillTx/>
              <a:latin typeface="Calibri" panose="020F0502020204030204" pitchFamily="34" charset="0"/>
              <a:ea typeface="+mn-ea"/>
              <a:cs typeface="Calibri" panose="020F0502020204030204" pitchFamily="34" charset="0"/>
            </a:endParaRPr>
          </a:p>
        </p:txBody>
      </p:sp>
      <p:pic>
        <p:nvPicPr>
          <p:cNvPr id="41" name="adv">
            <a:hlinkClick r:id="" action="ppaction://media"/>
            <a:extLst>
              <a:ext uri="{FF2B5EF4-FFF2-40B4-BE49-F238E27FC236}">
                <a16:creationId xmlns:a16="http://schemas.microsoft.com/office/drawing/2014/main" id="{BA93640F-DBD8-4280-819B-6720BBE495B3}"/>
              </a:ext>
            </a:extLst>
          </p:cNvPr>
          <p:cNvPicPr>
            <a:picLocks noChangeAspect="1"/>
          </p:cNvPicPr>
          <p:nvPr>
            <a:videoFile r:link="rId4"/>
            <p:extLst>
              <p:ext uri="{DAA4B4D4-6D71-4841-9C94-3DE7FCFB9230}">
                <p14:media xmlns:p14="http://schemas.microsoft.com/office/powerpoint/2010/main" r:embed="rId3"/>
              </p:ext>
            </p:extLst>
          </p:nvPr>
        </p:nvPicPr>
        <p:blipFill rotWithShape="1">
          <a:blip r:embed="rId17"/>
          <a:srcRect l="25741" t="15696" r="26127" b="15694"/>
          <a:stretch/>
        </p:blipFill>
        <p:spPr>
          <a:xfrm>
            <a:off x="8650610" y="4626242"/>
            <a:ext cx="1091035" cy="1091035"/>
          </a:xfrm>
          <a:prstGeom prst="rect">
            <a:avLst/>
          </a:prstGeom>
        </p:spPr>
      </p:pic>
      <p:pic>
        <p:nvPicPr>
          <p:cNvPr id="43" name="reac">
            <a:hlinkClick r:id="" action="ppaction://media"/>
            <a:extLst>
              <a:ext uri="{FF2B5EF4-FFF2-40B4-BE49-F238E27FC236}">
                <a16:creationId xmlns:a16="http://schemas.microsoft.com/office/drawing/2014/main" id="{F55BC120-20E9-4D5E-9519-C8D735B43308}"/>
              </a:ext>
            </a:extLst>
          </p:cNvPr>
          <p:cNvPicPr>
            <a:picLocks noChangeAspect="1"/>
          </p:cNvPicPr>
          <p:nvPr>
            <a:videoFile r:link="rId6"/>
            <p:extLst>
              <p:ext uri="{DAA4B4D4-6D71-4841-9C94-3DE7FCFB9230}">
                <p14:media xmlns:p14="http://schemas.microsoft.com/office/powerpoint/2010/main" r:embed="rId5"/>
              </p:ext>
            </p:extLst>
          </p:nvPr>
        </p:nvPicPr>
        <p:blipFill rotWithShape="1">
          <a:blip r:embed="rId18"/>
          <a:srcRect l="25710" t="15694" r="26158" b="15694"/>
          <a:stretch/>
        </p:blipFill>
        <p:spPr>
          <a:xfrm>
            <a:off x="10640682" y="4637778"/>
            <a:ext cx="1091035" cy="1091035"/>
          </a:xfrm>
          <a:prstGeom prst="rect">
            <a:avLst/>
          </a:prstGeom>
        </p:spPr>
      </p:pic>
      <p:pic>
        <p:nvPicPr>
          <p:cNvPr id="47" name="diff">
            <a:hlinkClick r:id="" action="ppaction://media"/>
            <a:extLst>
              <a:ext uri="{FF2B5EF4-FFF2-40B4-BE49-F238E27FC236}">
                <a16:creationId xmlns:a16="http://schemas.microsoft.com/office/drawing/2014/main" id="{CA99C2ED-289D-4619-B55A-C95FB0C60D9A}"/>
              </a:ext>
            </a:extLst>
          </p:cNvPr>
          <p:cNvPicPr>
            <a:picLocks noChangeAspect="1"/>
          </p:cNvPicPr>
          <p:nvPr>
            <a:videoFile r:link="rId8"/>
            <p:extLst>
              <p:ext uri="{DAA4B4D4-6D71-4841-9C94-3DE7FCFB9230}">
                <p14:media xmlns:p14="http://schemas.microsoft.com/office/powerpoint/2010/main" r:embed="rId7"/>
              </p:ext>
            </p:extLst>
          </p:nvPr>
        </p:nvPicPr>
        <p:blipFill rotWithShape="1">
          <a:blip r:embed="rId19"/>
          <a:srcRect l="25711" t="15695" r="26158" b="15695"/>
          <a:stretch/>
        </p:blipFill>
        <p:spPr>
          <a:xfrm>
            <a:off x="6680048" y="4657140"/>
            <a:ext cx="1091035" cy="1091035"/>
          </a:xfrm>
          <a:prstGeom prst="rect">
            <a:avLst/>
          </a:prstGeom>
        </p:spPr>
      </p:pic>
      <p:pic>
        <p:nvPicPr>
          <p:cNvPr id="23" name="Picture 22">
            <a:extLst>
              <a:ext uri="{FF2B5EF4-FFF2-40B4-BE49-F238E27FC236}">
                <a16:creationId xmlns:a16="http://schemas.microsoft.com/office/drawing/2014/main" id="{23EC5031-EC1F-4E44-A1DE-33983F004DC9}"/>
              </a:ext>
            </a:extLst>
          </p:cNvPr>
          <p:cNvPicPr>
            <a:picLocks noChangeAspect="1"/>
          </p:cNvPicPr>
          <p:nvPr/>
        </p:nvPicPr>
        <p:blipFill>
          <a:blip r:embed="rId20"/>
          <a:stretch>
            <a:fillRect/>
          </a:stretch>
        </p:blipFill>
        <p:spPr>
          <a:xfrm>
            <a:off x="218253" y="174901"/>
            <a:ext cx="688908" cy="688908"/>
          </a:xfrm>
          <a:prstGeom prst="rect">
            <a:avLst/>
          </a:prstGeom>
          <a:solidFill>
            <a:schemeClr val="accent5"/>
          </a:solidFill>
        </p:spPr>
      </p:pic>
    </p:spTree>
    <p:extLst>
      <p:ext uri="{BB962C8B-B14F-4D97-AF65-F5344CB8AC3E}">
        <p14:creationId xmlns:p14="http://schemas.microsoft.com/office/powerpoint/2010/main" val="660841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434" fill="hold"/>
                                        <p:tgtEl>
                                          <p:spTgt spid="21"/>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5000" fill="hold"/>
                                        <p:tgtEl>
                                          <p:spTgt spid="47"/>
                                        </p:tgtEl>
                                      </p:cBhvr>
                                    </p:cmd>
                                  </p:childTnLst>
                                </p:cTn>
                              </p:par>
                            </p:childTnLst>
                          </p:cTn>
                        </p:par>
                      </p:childTnLst>
                    </p:cTn>
                  </p:par>
                  <p:par>
                    <p:cTn id="11" fill="hold">
                      <p:stCondLst>
                        <p:cond delay="indefinite"/>
                      </p:stCondLst>
                      <p:childTnLst>
                        <p:par>
                          <p:cTn id="12" fill="hold">
                            <p:stCondLst>
                              <p:cond delay="0"/>
                            </p:stCondLst>
                            <p:childTnLst>
                              <p:par>
                                <p:cTn id="13" presetID="1" presetClass="mediacall" presetSubtype="0" fill="hold" nodeType="clickEffect">
                                  <p:stCondLst>
                                    <p:cond delay="0"/>
                                  </p:stCondLst>
                                  <p:childTnLst>
                                    <p:cmd type="call" cmd="playFrom(0.0)">
                                      <p:cBhvr>
                                        <p:cTn id="14" dur="5000" fill="hold"/>
                                        <p:tgtEl>
                                          <p:spTgt spid="41"/>
                                        </p:tgtEl>
                                      </p:cBhvr>
                                    </p:cmd>
                                  </p:childTnLst>
                                </p:cTn>
                              </p:par>
                            </p:childTnLst>
                          </p:cTn>
                        </p:par>
                      </p:childTnLst>
                    </p:cTn>
                  </p:par>
                  <p:par>
                    <p:cTn id="15" fill="hold">
                      <p:stCondLst>
                        <p:cond delay="indefinite"/>
                      </p:stCondLst>
                      <p:childTnLst>
                        <p:par>
                          <p:cTn id="16" fill="hold">
                            <p:stCondLst>
                              <p:cond delay="0"/>
                            </p:stCondLst>
                            <p:childTnLst>
                              <p:par>
                                <p:cTn id="17" presetID="1" presetClass="mediacall" presetSubtype="0" fill="hold" nodeType="clickEffect">
                                  <p:stCondLst>
                                    <p:cond delay="0"/>
                                  </p:stCondLst>
                                  <p:childTnLst>
                                    <p:cmd type="call" cmd="playFrom(0.0)">
                                      <p:cBhvr>
                                        <p:cTn id="18" dur="5100" fill="hold"/>
                                        <p:tgtEl>
                                          <p:spTgt spid="43"/>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19" restart="whenNotActive" fill="hold" evtFilter="cancelBubble" nodeType="interactiveSeq">
                <p:stCondLst>
                  <p:cond evt="onClick" delay="0">
                    <p:tgtEl>
                      <p:spTgt spid="21"/>
                    </p:tgtEl>
                  </p:cond>
                </p:stCondLst>
                <p:endSync evt="end" delay="0">
                  <p:rtn val="all"/>
                </p:endSync>
                <p:childTnLst>
                  <p:par>
                    <p:cTn id="20" fill="hold">
                      <p:stCondLst>
                        <p:cond delay="0"/>
                      </p:stCondLst>
                      <p:childTnLst>
                        <p:par>
                          <p:cTn id="21" fill="hold">
                            <p:stCondLst>
                              <p:cond delay="0"/>
                            </p:stCondLst>
                            <p:childTnLst>
                              <p:par>
                                <p:cTn id="22" presetID="2" presetClass="mediacall" presetSubtype="0" fill="hold" nodeType="clickEffect">
                                  <p:stCondLst>
                                    <p:cond delay="0"/>
                                  </p:stCondLst>
                                  <p:childTnLst>
                                    <p:cmd type="call" cmd="togglePause">
                                      <p:cBhvr>
                                        <p:cTn id="23" dur="1" fill="hold"/>
                                        <p:tgtEl>
                                          <p:spTgt spid="21"/>
                                        </p:tgtEl>
                                      </p:cBhvr>
                                    </p:cmd>
                                  </p:childTnLst>
                                </p:cTn>
                              </p:par>
                            </p:childTnLst>
                          </p:cTn>
                        </p:par>
                      </p:childTnLst>
                    </p:cTn>
                  </p:par>
                </p:childTnLst>
              </p:cTn>
              <p:nextCondLst>
                <p:cond evt="onClick" delay="0">
                  <p:tgtEl>
                    <p:spTgt spid="21"/>
                  </p:tgtEl>
                </p:cond>
              </p:nextCondLst>
            </p:seq>
            <p:video>
              <p:cMediaNode vol="80000">
                <p:cTn id="24" fill="hold" display="0">
                  <p:stCondLst>
                    <p:cond delay="indefinite"/>
                  </p:stCondLst>
                </p:cTn>
                <p:tgtEl>
                  <p:spTgt spid="21"/>
                </p:tgtEl>
              </p:cMediaNode>
            </p:video>
            <p:seq concurrent="1" nextAc="seek">
              <p:cTn id="25" restart="whenNotActive" fill="hold" evtFilter="cancelBubble" nodeType="interactiveSeq">
                <p:stCondLst>
                  <p:cond evt="onClick" delay="0">
                    <p:tgtEl>
                      <p:spTgt spid="41"/>
                    </p:tgtEl>
                  </p:cond>
                </p:stCondLst>
                <p:endSync evt="end" delay="0">
                  <p:rtn val="all"/>
                </p:endSync>
                <p:childTnLst>
                  <p:par>
                    <p:cTn id="26" fill="hold">
                      <p:stCondLst>
                        <p:cond delay="0"/>
                      </p:stCondLst>
                      <p:childTnLst>
                        <p:par>
                          <p:cTn id="27" fill="hold">
                            <p:stCondLst>
                              <p:cond delay="0"/>
                            </p:stCondLst>
                            <p:childTnLst>
                              <p:par>
                                <p:cTn id="28" presetID="2" presetClass="mediacall" presetSubtype="0" fill="hold" nodeType="clickEffect">
                                  <p:stCondLst>
                                    <p:cond delay="0"/>
                                  </p:stCondLst>
                                  <p:childTnLst>
                                    <p:cmd type="call" cmd="togglePause">
                                      <p:cBhvr>
                                        <p:cTn id="29" dur="1" fill="hold"/>
                                        <p:tgtEl>
                                          <p:spTgt spid="41"/>
                                        </p:tgtEl>
                                      </p:cBhvr>
                                    </p:cmd>
                                  </p:childTnLst>
                                </p:cTn>
                              </p:par>
                            </p:childTnLst>
                          </p:cTn>
                        </p:par>
                      </p:childTnLst>
                    </p:cTn>
                  </p:par>
                </p:childTnLst>
              </p:cTn>
              <p:nextCondLst>
                <p:cond evt="onClick" delay="0">
                  <p:tgtEl>
                    <p:spTgt spid="41"/>
                  </p:tgtEl>
                </p:cond>
              </p:nextCondLst>
            </p:seq>
            <p:seq concurrent="1" nextAc="seek">
              <p:cTn id="30" restart="whenNotActive" fill="hold" evtFilter="cancelBubble" nodeType="interactiveSeq">
                <p:stCondLst>
                  <p:cond evt="onClick" delay="0">
                    <p:tgtEl>
                      <p:spTgt spid="43"/>
                    </p:tgtEl>
                  </p:cond>
                </p:stCondLst>
                <p:endSync evt="end" delay="0">
                  <p:rtn val="all"/>
                </p:endSync>
                <p:childTnLst>
                  <p:par>
                    <p:cTn id="31" fill="hold">
                      <p:stCondLst>
                        <p:cond delay="0"/>
                      </p:stCondLst>
                      <p:childTnLst>
                        <p:par>
                          <p:cTn id="32" fill="hold">
                            <p:stCondLst>
                              <p:cond delay="0"/>
                            </p:stCondLst>
                            <p:childTnLst>
                              <p:par>
                                <p:cTn id="33" presetID="2" presetClass="mediacall" presetSubtype="0" fill="hold" nodeType="clickEffect">
                                  <p:stCondLst>
                                    <p:cond delay="0"/>
                                  </p:stCondLst>
                                  <p:childTnLst>
                                    <p:cmd type="call" cmd="togglePause">
                                      <p:cBhvr>
                                        <p:cTn id="34" dur="1" fill="hold"/>
                                        <p:tgtEl>
                                          <p:spTgt spid="43"/>
                                        </p:tgtEl>
                                      </p:cBhvr>
                                    </p:cmd>
                                  </p:childTnLst>
                                </p:cTn>
                              </p:par>
                            </p:childTnLst>
                          </p:cTn>
                        </p:par>
                      </p:childTnLst>
                    </p:cTn>
                  </p:par>
                </p:childTnLst>
              </p:cTn>
              <p:nextCondLst>
                <p:cond evt="onClick" delay="0">
                  <p:tgtEl>
                    <p:spTgt spid="43"/>
                  </p:tgtEl>
                </p:cond>
              </p:nextCondLst>
            </p:seq>
            <p:seq concurrent="1" nextAc="seek">
              <p:cTn id="35" restart="whenNotActive" fill="hold" evtFilter="cancelBubble" nodeType="interactiveSeq">
                <p:stCondLst>
                  <p:cond evt="onClick" delay="0">
                    <p:tgtEl>
                      <p:spTgt spid="47"/>
                    </p:tgtEl>
                  </p:cond>
                </p:stCondLst>
                <p:endSync evt="end" delay="0">
                  <p:rtn val="all"/>
                </p:endSync>
                <p:childTnLst>
                  <p:par>
                    <p:cTn id="36" fill="hold">
                      <p:stCondLst>
                        <p:cond delay="0"/>
                      </p:stCondLst>
                      <p:childTnLst>
                        <p:par>
                          <p:cTn id="37" fill="hold">
                            <p:stCondLst>
                              <p:cond delay="0"/>
                            </p:stCondLst>
                            <p:childTnLst>
                              <p:par>
                                <p:cTn id="38" presetID="2" presetClass="mediacall" presetSubtype="0" fill="hold" nodeType="clickEffect">
                                  <p:stCondLst>
                                    <p:cond delay="0"/>
                                  </p:stCondLst>
                                  <p:childTnLst>
                                    <p:cmd type="call" cmd="togglePause">
                                      <p:cBhvr>
                                        <p:cTn id="39" dur="1" fill="hold"/>
                                        <p:tgtEl>
                                          <p:spTgt spid="47"/>
                                        </p:tgtEl>
                                      </p:cBhvr>
                                    </p:cmd>
                                  </p:childTnLst>
                                </p:cTn>
                              </p:par>
                            </p:childTnLst>
                          </p:cTn>
                        </p:par>
                      </p:childTnLst>
                    </p:cTn>
                  </p:par>
                </p:childTnLst>
              </p:cTn>
              <p:nextCondLst>
                <p:cond evt="onClick" delay="0">
                  <p:tgtEl>
                    <p:spTgt spid="47"/>
                  </p:tgtEl>
                </p:cond>
              </p:nextCondLst>
            </p:seq>
            <p:video>
              <p:cMediaNode vol="80000">
                <p:cTn id="40" fill="hold" display="0">
                  <p:stCondLst>
                    <p:cond delay="indefinite"/>
                  </p:stCondLst>
                </p:cTn>
                <p:tgtEl>
                  <p:spTgt spid="41"/>
                </p:tgtEl>
              </p:cMediaNode>
            </p:video>
            <p:video>
              <p:cMediaNode vol="80000">
                <p:cTn id="41" fill="hold" display="0">
                  <p:stCondLst>
                    <p:cond delay="indefinite"/>
                  </p:stCondLst>
                </p:cTn>
                <p:tgtEl>
                  <p:spTgt spid="43"/>
                </p:tgtEl>
              </p:cMediaNode>
            </p:video>
            <p:video>
              <p:cMediaNode vol="80000">
                <p:cTn id="42" fill="hold" display="0">
                  <p:stCondLst>
                    <p:cond delay="indefinite"/>
                  </p:stCondLst>
                </p:cTn>
                <p:tgtEl>
                  <p:spTgt spid="47"/>
                </p:tgtEl>
              </p:cMediaNode>
            </p:vide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AD824D-CEA6-48A0-A14F-9E833E51EBA8}"/>
              </a:ext>
            </a:extLst>
          </p:cNvPr>
          <p:cNvSpPr>
            <a:spLocks noGrp="1"/>
          </p:cNvSpPr>
          <p:nvPr>
            <p:ph type="ctrTitle"/>
          </p:nvPr>
        </p:nvSpPr>
        <p:spPr>
          <a:xfrm>
            <a:off x="1031110" y="189858"/>
            <a:ext cx="12254126" cy="869043"/>
          </a:xfrm>
        </p:spPr>
        <p:txBody>
          <a:bodyPr>
            <a:normAutofit/>
          </a:bodyPr>
          <a:lstStyle/>
          <a:p>
            <a:pPr algn="l"/>
            <a:r>
              <a:rPr lang="en-US" sz="4400" spc="0" dirty="0">
                <a:latin typeface="Calibri" panose="020F0502020204030204" pitchFamily="34" charset="0"/>
                <a:cs typeface="Calibri" panose="020F0502020204030204" pitchFamily="34" charset="0"/>
              </a:rPr>
              <a:t>Inverse Reinforcement Learning </a:t>
            </a:r>
          </a:p>
        </p:txBody>
      </p:sp>
      <p:sp>
        <p:nvSpPr>
          <p:cNvPr id="74" name="Subtitle 2">
            <a:extLst>
              <a:ext uri="{FF2B5EF4-FFF2-40B4-BE49-F238E27FC236}">
                <a16:creationId xmlns:a16="http://schemas.microsoft.com/office/drawing/2014/main" id="{1A3C660F-2BB5-604B-BB5B-D535D7C9CF89}"/>
              </a:ext>
            </a:extLst>
          </p:cNvPr>
          <p:cNvSpPr txBox="1">
            <a:spLocks/>
          </p:cNvSpPr>
          <p:nvPr/>
        </p:nvSpPr>
        <p:spPr>
          <a:xfrm>
            <a:off x="1229039" y="2058905"/>
            <a:ext cx="9954823" cy="3086283"/>
          </a:xfrm>
          <a:prstGeom prst="rect">
            <a:avLst/>
          </a:prstGeom>
        </p:spPr>
        <p:txBody>
          <a:bodyPr vert="horz" lIns="91440" tIns="45720" rIns="91440" bIns="45720" rtlCol="0" anchor="ctr">
            <a:noAutofit/>
          </a:bodyPr>
          <a:lstStyle>
            <a:lvl1pPr marL="0" indent="0" algn="r" defTabSz="914400" rtl="0" eaLnBrk="1" latinLnBrk="0" hangingPunct="1">
              <a:lnSpc>
                <a:spcPct val="90000"/>
              </a:lnSpc>
              <a:spcBef>
                <a:spcPts val="1000"/>
              </a:spcBef>
              <a:buFont typeface="Arial" panose="020B0604020202020204" pitchFamily="34" charset="0"/>
              <a:buNone/>
              <a:defRPr sz="3200" b="0" kern="120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457200" indent="-457200" algn="l">
              <a:buFont typeface="Arial" panose="020B0604020202020204" pitchFamily="34" charset="0"/>
              <a:buChar char="•"/>
            </a:pPr>
            <a:r>
              <a:rPr lang="en-US" sz="2800" dirty="0">
                <a:latin typeface="Calibri" panose="020F0502020204030204" pitchFamily="34" charset="0"/>
                <a:cs typeface="Calibri" panose="020F0502020204030204" pitchFamily="34" charset="0"/>
              </a:rPr>
              <a:t>Physical/Chemical models provide rules, mechanisms, equations</a:t>
            </a:r>
          </a:p>
          <a:p>
            <a:pPr marL="457200" indent="-457200" algn="l">
              <a:buFont typeface="Arial" panose="020B0604020202020204" pitchFamily="34" charset="0"/>
              <a:buChar char="•"/>
            </a:pPr>
            <a:r>
              <a:rPr lang="en-US" sz="2800" dirty="0">
                <a:latin typeface="Calibri" panose="020F0502020204030204" pitchFamily="34" charset="0"/>
                <a:cs typeface="Calibri" panose="020F0502020204030204" pitchFamily="34" charset="0"/>
              </a:rPr>
              <a:t>IRL is an AI framework for modeling behavior</a:t>
            </a:r>
          </a:p>
        </p:txBody>
      </p:sp>
      <p:sp>
        <p:nvSpPr>
          <p:cNvPr id="78" name="Subtitle 2">
            <a:extLst>
              <a:ext uri="{FF2B5EF4-FFF2-40B4-BE49-F238E27FC236}">
                <a16:creationId xmlns:a16="http://schemas.microsoft.com/office/drawing/2014/main" id="{995F0FE7-17BA-2843-8BDB-2130FBB4CEDF}"/>
              </a:ext>
            </a:extLst>
          </p:cNvPr>
          <p:cNvSpPr txBox="1">
            <a:spLocks/>
          </p:cNvSpPr>
          <p:nvPr/>
        </p:nvSpPr>
        <p:spPr>
          <a:xfrm>
            <a:off x="1461128" y="4244957"/>
            <a:ext cx="9879662" cy="1983260"/>
          </a:xfrm>
          <a:prstGeom prst="rect">
            <a:avLst/>
          </a:prstGeom>
          <a:solidFill>
            <a:schemeClr val="accent2">
              <a:lumMod val="20000"/>
              <a:lumOff val="80000"/>
            </a:schemeClr>
          </a:solidFill>
        </p:spPr>
        <p:txBody>
          <a:bodyPr vert="horz" lIns="91440" tIns="45720" rIns="91440" bIns="45720" rtlCol="0" anchor="ctr">
            <a:noAutofit/>
          </a:bodyPr>
          <a:lstStyle>
            <a:lvl1pPr marL="0" indent="0" algn="r" defTabSz="914400" rtl="0" eaLnBrk="1" latinLnBrk="0" hangingPunct="1">
              <a:lnSpc>
                <a:spcPct val="90000"/>
              </a:lnSpc>
              <a:spcBef>
                <a:spcPts val="1000"/>
              </a:spcBef>
              <a:buFont typeface="Arial" panose="020B0604020202020204" pitchFamily="34" charset="0"/>
              <a:buNone/>
              <a:defRPr sz="3200" b="0" kern="120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US" sz="2400" dirty="0">
                <a:solidFill>
                  <a:schemeClr val="bg1"/>
                </a:solidFill>
                <a:latin typeface="Calibri" panose="020F0502020204030204" pitchFamily="34" charset="0"/>
                <a:cs typeface="Calibri" panose="020F0502020204030204" pitchFamily="34" charset="0"/>
              </a:rPr>
              <a:t>In IRL:</a:t>
            </a:r>
          </a:p>
          <a:p>
            <a:pPr marL="800100" lvl="1" indent="-342900" algn="l">
              <a:buFont typeface="Arial" panose="020B0604020202020204" pitchFamily="34" charset="0"/>
              <a:buChar char="•"/>
            </a:pPr>
            <a:r>
              <a:rPr lang="en-US" dirty="0">
                <a:solidFill>
                  <a:schemeClr val="bg1"/>
                </a:solidFill>
                <a:latin typeface="Calibri" panose="020F0502020204030204" pitchFamily="34" charset="0"/>
                <a:cs typeface="Calibri" panose="020F0502020204030204" pitchFamily="34" charset="0"/>
              </a:rPr>
              <a:t>Only </a:t>
            </a:r>
            <a:r>
              <a:rPr lang="en-US" b="1" dirty="0">
                <a:solidFill>
                  <a:schemeClr val="bg1"/>
                </a:solidFill>
                <a:latin typeface="Calibri" panose="020F0502020204030204" pitchFamily="34" charset="0"/>
                <a:cs typeface="Calibri" panose="020F0502020204030204" pitchFamily="34" charset="0"/>
              </a:rPr>
              <a:t>state and action sequences are observed</a:t>
            </a:r>
          </a:p>
          <a:p>
            <a:pPr marL="800100" lvl="1" indent="-342900" algn="l">
              <a:buFont typeface="Arial" panose="020B0604020202020204" pitchFamily="34" charset="0"/>
              <a:buChar char="•"/>
            </a:pPr>
            <a:r>
              <a:rPr lang="en-US" dirty="0">
                <a:solidFill>
                  <a:schemeClr val="bg1"/>
                </a:solidFill>
                <a:latin typeface="Calibri" panose="020F0502020204030204" pitchFamily="34" charset="0"/>
                <a:cs typeface="Calibri" panose="020F0502020204030204" pitchFamily="34" charset="0"/>
              </a:rPr>
              <a:t>What </a:t>
            </a:r>
            <a:r>
              <a:rPr lang="en-US" b="1" dirty="0">
                <a:solidFill>
                  <a:schemeClr val="bg1"/>
                </a:solidFill>
                <a:latin typeface="Calibri" panose="020F0502020204030204" pitchFamily="34" charset="0"/>
                <a:cs typeface="Calibri" panose="020F0502020204030204" pitchFamily="34" charset="0"/>
              </a:rPr>
              <a:t>reward function </a:t>
            </a:r>
            <a:r>
              <a:rPr lang="en-US" dirty="0">
                <a:solidFill>
                  <a:schemeClr val="bg1"/>
                </a:solidFill>
                <a:latin typeface="Calibri" panose="020F0502020204030204" pitchFamily="34" charset="0"/>
                <a:cs typeface="Calibri" panose="020F0502020204030204" pitchFamily="34" charset="0"/>
              </a:rPr>
              <a:t>could have led to this observed behavior?</a:t>
            </a:r>
          </a:p>
          <a:p>
            <a:pPr marL="342900" indent="-342900" algn="l">
              <a:buFont typeface="Arial" panose="020B0604020202020204" pitchFamily="34" charset="0"/>
              <a:buChar char="•"/>
            </a:pPr>
            <a:r>
              <a:rPr lang="en-US" sz="2400" b="1" dirty="0">
                <a:solidFill>
                  <a:schemeClr val="bg1"/>
                </a:solidFill>
                <a:latin typeface="Calibri" panose="020F0502020204030204" pitchFamily="34" charset="0"/>
                <a:cs typeface="Calibri" panose="020F0502020204030204" pitchFamily="34" charset="0"/>
              </a:rPr>
              <a:t>Reward function </a:t>
            </a:r>
            <a:r>
              <a:rPr lang="en-US" sz="2400" dirty="0">
                <a:solidFill>
                  <a:schemeClr val="bg1"/>
                </a:solidFill>
                <a:latin typeface="Calibri" panose="020F0502020204030204" pitchFamily="34" charset="0"/>
                <a:cs typeface="Calibri" panose="020F0502020204030204" pitchFamily="34" charset="0"/>
              </a:rPr>
              <a:t>encapsulates the </a:t>
            </a:r>
            <a:r>
              <a:rPr lang="en-US" sz="2400" i="1" dirty="0">
                <a:solidFill>
                  <a:schemeClr val="bg1"/>
                </a:solidFill>
                <a:latin typeface="Calibri" panose="020F0502020204030204" pitchFamily="34" charset="0"/>
                <a:cs typeface="Calibri" panose="020F0502020204030204" pitchFamily="34" charset="0"/>
              </a:rPr>
              <a:t>motivation</a:t>
            </a:r>
            <a:r>
              <a:rPr lang="en-US" sz="2400" dirty="0">
                <a:solidFill>
                  <a:schemeClr val="bg1"/>
                </a:solidFill>
                <a:latin typeface="Calibri" panose="020F0502020204030204" pitchFamily="34" charset="0"/>
                <a:cs typeface="Calibri" panose="020F0502020204030204" pitchFamily="34" charset="0"/>
              </a:rPr>
              <a:t> driving the agent’s behavior</a:t>
            </a:r>
          </a:p>
          <a:p>
            <a:pPr marL="342900" indent="-342900" algn="l">
              <a:buFont typeface="Arial" panose="020B0604020202020204" pitchFamily="34" charset="0"/>
              <a:buChar char="•"/>
            </a:pPr>
            <a:r>
              <a:rPr lang="en-US" sz="2400" dirty="0">
                <a:solidFill>
                  <a:schemeClr val="bg1"/>
                </a:solidFill>
                <a:latin typeface="Calibri" panose="020F0502020204030204" pitchFamily="34" charset="0"/>
                <a:cs typeface="Calibri" panose="020F0502020204030204" pitchFamily="34" charset="0"/>
              </a:rPr>
              <a:t>IRL thus gives us the “</a:t>
            </a:r>
            <a:r>
              <a:rPr lang="en-US" sz="2400" b="1" dirty="0">
                <a:solidFill>
                  <a:schemeClr val="bg1"/>
                </a:solidFill>
                <a:latin typeface="Calibri" panose="020F0502020204030204" pitchFamily="34" charset="0"/>
                <a:cs typeface="Calibri" panose="020F0502020204030204" pitchFamily="34" charset="0"/>
              </a:rPr>
              <a:t>why</a:t>
            </a:r>
            <a:r>
              <a:rPr lang="en-US" sz="2400" dirty="0">
                <a:solidFill>
                  <a:schemeClr val="bg1"/>
                </a:solidFill>
                <a:latin typeface="Calibri" panose="020F0502020204030204" pitchFamily="34" charset="0"/>
                <a:cs typeface="Calibri" panose="020F0502020204030204" pitchFamily="34" charset="0"/>
              </a:rPr>
              <a:t>” behind cell behavior!</a:t>
            </a:r>
          </a:p>
        </p:txBody>
      </p:sp>
      <p:grpSp>
        <p:nvGrpSpPr>
          <p:cNvPr id="29" name="Group 28">
            <a:extLst>
              <a:ext uri="{FF2B5EF4-FFF2-40B4-BE49-F238E27FC236}">
                <a16:creationId xmlns:a16="http://schemas.microsoft.com/office/drawing/2014/main" id="{D642A15F-C937-2A4B-A3AF-904E0F70B4E5}"/>
              </a:ext>
            </a:extLst>
          </p:cNvPr>
          <p:cNvGrpSpPr/>
          <p:nvPr/>
        </p:nvGrpSpPr>
        <p:grpSpPr>
          <a:xfrm>
            <a:off x="1461128" y="1158359"/>
            <a:ext cx="4001290" cy="1239187"/>
            <a:chOff x="7317198" y="129890"/>
            <a:chExt cx="4480791" cy="1424714"/>
          </a:xfrm>
        </p:grpSpPr>
        <p:sp>
          <p:nvSpPr>
            <p:cNvPr id="96" name="Rectangle 95">
              <a:extLst>
                <a:ext uri="{FF2B5EF4-FFF2-40B4-BE49-F238E27FC236}">
                  <a16:creationId xmlns:a16="http://schemas.microsoft.com/office/drawing/2014/main" id="{971029A2-FD41-8048-827B-D12101B1AA0F}"/>
                </a:ext>
              </a:extLst>
            </p:cNvPr>
            <p:cNvSpPr/>
            <p:nvPr/>
          </p:nvSpPr>
          <p:spPr>
            <a:xfrm>
              <a:off x="7317198" y="129890"/>
              <a:ext cx="4480791" cy="1424714"/>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cs typeface="Calibri" panose="020F0502020204030204" pitchFamily="34" charset="0"/>
              </a:endParaRPr>
            </a:p>
          </p:txBody>
        </p:sp>
        <p:sp>
          <p:nvSpPr>
            <p:cNvPr id="97" name="Rounded Rectangle 96">
              <a:extLst>
                <a:ext uri="{FF2B5EF4-FFF2-40B4-BE49-F238E27FC236}">
                  <a16:creationId xmlns:a16="http://schemas.microsoft.com/office/drawing/2014/main" id="{12A4183F-7D88-A548-A7E9-C92270572138}"/>
                </a:ext>
              </a:extLst>
            </p:cNvPr>
            <p:cNvSpPr/>
            <p:nvPr/>
          </p:nvSpPr>
          <p:spPr>
            <a:xfrm>
              <a:off x="7620125" y="524424"/>
              <a:ext cx="1749287" cy="755374"/>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latin typeface="Calibri" panose="020F0502020204030204" pitchFamily="34" charset="0"/>
                  <a:cs typeface="Calibri" panose="020F0502020204030204" pitchFamily="34" charset="0"/>
                </a:rPr>
                <a:t>States</a:t>
              </a:r>
            </a:p>
          </p:txBody>
        </p:sp>
        <p:sp>
          <p:nvSpPr>
            <p:cNvPr id="98" name="Rounded Rectangle 97">
              <a:extLst>
                <a:ext uri="{FF2B5EF4-FFF2-40B4-BE49-F238E27FC236}">
                  <a16:creationId xmlns:a16="http://schemas.microsoft.com/office/drawing/2014/main" id="{04118AF5-97DE-DA43-B0E3-805DFF49E9B4}"/>
                </a:ext>
              </a:extLst>
            </p:cNvPr>
            <p:cNvSpPr/>
            <p:nvPr/>
          </p:nvSpPr>
          <p:spPr>
            <a:xfrm>
              <a:off x="9790168" y="524424"/>
              <a:ext cx="1749287" cy="755374"/>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latin typeface="Calibri" panose="020F0502020204030204" pitchFamily="34" charset="0"/>
                  <a:cs typeface="Calibri" panose="020F0502020204030204" pitchFamily="34" charset="0"/>
                </a:rPr>
                <a:t>Actions</a:t>
              </a:r>
            </a:p>
          </p:txBody>
        </p:sp>
        <p:sp>
          <p:nvSpPr>
            <p:cNvPr id="102" name="TextBox 101">
              <a:extLst>
                <a:ext uri="{FF2B5EF4-FFF2-40B4-BE49-F238E27FC236}">
                  <a16:creationId xmlns:a16="http://schemas.microsoft.com/office/drawing/2014/main" id="{513EBF94-4CC8-4F4F-A832-5F7F7C480C48}"/>
                </a:ext>
              </a:extLst>
            </p:cNvPr>
            <p:cNvSpPr txBox="1"/>
            <p:nvPr/>
          </p:nvSpPr>
          <p:spPr>
            <a:xfrm>
              <a:off x="7317198" y="155409"/>
              <a:ext cx="2912371" cy="424627"/>
            </a:xfrm>
            <a:prstGeom prst="rect">
              <a:avLst/>
            </a:prstGeom>
            <a:noFill/>
          </p:spPr>
          <p:txBody>
            <a:bodyPr wrap="square" rtlCol="0">
              <a:spAutoFit/>
            </a:bodyPr>
            <a:lstStyle/>
            <a:p>
              <a:r>
                <a:rPr lang="en-US" dirty="0">
                  <a:solidFill>
                    <a:schemeClr val="bg1"/>
                  </a:solidFill>
                  <a:latin typeface="Calibri" panose="020F0502020204030204" pitchFamily="34" charset="0"/>
                  <a:cs typeface="Calibri" panose="020F0502020204030204" pitchFamily="34" charset="0"/>
                </a:rPr>
                <a:t>Observed (Experimental)</a:t>
              </a:r>
            </a:p>
          </p:txBody>
        </p:sp>
      </p:grpSp>
      <p:grpSp>
        <p:nvGrpSpPr>
          <p:cNvPr id="3" name="Group 2"/>
          <p:cNvGrpSpPr/>
          <p:nvPr/>
        </p:nvGrpSpPr>
        <p:grpSpPr>
          <a:xfrm>
            <a:off x="6705221" y="858782"/>
            <a:ext cx="4001290" cy="2043049"/>
            <a:chOff x="8033265" y="1898856"/>
            <a:chExt cx="4001290" cy="2043049"/>
          </a:xfrm>
        </p:grpSpPr>
        <p:sp>
          <p:nvSpPr>
            <p:cNvPr id="95" name="Rectangle 94">
              <a:extLst>
                <a:ext uri="{FF2B5EF4-FFF2-40B4-BE49-F238E27FC236}">
                  <a16:creationId xmlns:a16="http://schemas.microsoft.com/office/drawing/2014/main" id="{669FBF35-9856-D74C-A139-3CBBE134C046}"/>
                </a:ext>
              </a:extLst>
            </p:cNvPr>
            <p:cNvSpPr/>
            <p:nvPr/>
          </p:nvSpPr>
          <p:spPr>
            <a:xfrm>
              <a:off x="8033265" y="1898856"/>
              <a:ext cx="4001290" cy="2043049"/>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ounded Rectangle 98">
              <a:extLst>
                <a:ext uri="{FF2B5EF4-FFF2-40B4-BE49-F238E27FC236}">
                  <a16:creationId xmlns:a16="http://schemas.microsoft.com/office/drawing/2014/main" id="{BD909ABF-68CD-FA44-97E1-56CD9E7D6F04}"/>
                </a:ext>
              </a:extLst>
            </p:cNvPr>
            <p:cNvSpPr/>
            <p:nvPr/>
          </p:nvSpPr>
          <p:spPr>
            <a:xfrm>
              <a:off x="8867961" y="3007580"/>
              <a:ext cx="2472829" cy="842840"/>
            </a:xfrm>
            <a:prstGeom prst="roundRect">
              <a:avLst/>
            </a:prstGeom>
            <a:scene3d>
              <a:camera prst="orthographicFront"/>
              <a:lightRig rig="threePt" dir="t"/>
            </a:scene3d>
            <a:sp3d>
              <a:bevelT prst="angle"/>
            </a:sp3d>
          </p:spPr>
          <p:style>
            <a:lnRef idx="3">
              <a:schemeClr val="lt1"/>
            </a:lnRef>
            <a:fillRef idx="1">
              <a:schemeClr val="accent1"/>
            </a:fillRef>
            <a:effectRef idx="1">
              <a:schemeClr val="accent1"/>
            </a:effectRef>
            <a:fontRef idx="minor">
              <a:schemeClr val="lt1"/>
            </a:fontRef>
          </p:style>
          <p:txBody>
            <a:bodyPr rtlCol="0" anchor="ctr"/>
            <a:lstStyle/>
            <a:p>
              <a:pPr algn="ctr"/>
              <a:r>
                <a:rPr lang="en-US" sz="2400" dirty="0">
                  <a:latin typeface="Calibri" panose="020F0502020204030204" pitchFamily="34" charset="0"/>
                  <a:cs typeface="Calibri" panose="020F0502020204030204" pitchFamily="34" charset="0"/>
                </a:rPr>
                <a:t>Reward Function</a:t>
              </a:r>
            </a:p>
          </p:txBody>
        </p:sp>
        <p:sp>
          <p:nvSpPr>
            <p:cNvPr id="100" name="Rounded Rectangle 99">
              <a:extLst>
                <a:ext uri="{FF2B5EF4-FFF2-40B4-BE49-F238E27FC236}">
                  <a16:creationId xmlns:a16="http://schemas.microsoft.com/office/drawing/2014/main" id="{FD2567BF-30BD-8749-AEA4-EE2474C6E0A1}"/>
                </a:ext>
              </a:extLst>
            </p:cNvPr>
            <p:cNvSpPr/>
            <p:nvPr/>
          </p:nvSpPr>
          <p:spPr>
            <a:xfrm>
              <a:off x="8341229" y="2228171"/>
              <a:ext cx="1503865" cy="660394"/>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latin typeface="Calibri" panose="020F0502020204030204" pitchFamily="34" charset="0"/>
                  <a:cs typeface="Calibri" panose="020F0502020204030204" pitchFamily="34" charset="0"/>
                </a:rPr>
                <a:t>Policy</a:t>
              </a:r>
            </a:p>
          </p:txBody>
        </p:sp>
        <p:sp>
          <p:nvSpPr>
            <p:cNvPr id="101" name="Rounded Rectangle 100">
              <a:extLst>
                <a:ext uri="{FF2B5EF4-FFF2-40B4-BE49-F238E27FC236}">
                  <a16:creationId xmlns:a16="http://schemas.microsoft.com/office/drawing/2014/main" id="{C534AA8E-F7B3-5446-9648-A904A9EBB371}"/>
                </a:ext>
              </a:extLst>
            </p:cNvPr>
            <p:cNvSpPr/>
            <p:nvPr/>
          </p:nvSpPr>
          <p:spPr>
            <a:xfrm>
              <a:off x="10220824" y="2228171"/>
              <a:ext cx="1562091" cy="660394"/>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latin typeface="Calibri" panose="020F0502020204030204" pitchFamily="34" charset="0"/>
                  <a:cs typeface="Calibri" panose="020F0502020204030204" pitchFamily="34" charset="0"/>
                </a:rPr>
                <a:t>Transition Probabilities</a:t>
              </a:r>
            </a:p>
          </p:txBody>
        </p:sp>
        <p:sp>
          <p:nvSpPr>
            <p:cNvPr id="103" name="TextBox 102">
              <a:extLst>
                <a:ext uri="{FF2B5EF4-FFF2-40B4-BE49-F238E27FC236}">
                  <a16:creationId xmlns:a16="http://schemas.microsoft.com/office/drawing/2014/main" id="{81983123-F7EE-7042-B9D9-0BB98BC8590A}"/>
                </a:ext>
              </a:extLst>
            </p:cNvPr>
            <p:cNvSpPr txBox="1"/>
            <p:nvPr/>
          </p:nvSpPr>
          <p:spPr>
            <a:xfrm>
              <a:off x="8033265" y="1898856"/>
              <a:ext cx="1900412" cy="369332"/>
            </a:xfrm>
            <a:prstGeom prst="rect">
              <a:avLst/>
            </a:prstGeom>
            <a:noFill/>
          </p:spPr>
          <p:txBody>
            <a:bodyPr wrap="square" rtlCol="0">
              <a:spAutoFit/>
            </a:bodyPr>
            <a:lstStyle/>
            <a:p>
              <a:r>
                <a:rPr lang="en-US" dirty="0">
                  <a:solidFill>
                    <a:schemeClr val="bg1"/>
                  </a:solidFill>
                  <a:latin typeface="Calibri" panose="020F0502020204030204" pitchFamily="34" charset="0"/>
                  <a:cs typeface="Calibri" panose="020F0502020204030204" pitchFamily="34" charset="0"/>
                </a:rPr>
                <a:t>Inferred</a:t>
              </a:r>
            </a:p>
          </p:txBody>
        </p:sp>
      </p:grpSp>
      <p:sp>
        <p:nvSpPr>
          <p:cNvPr id="104" name="Down Arrow 103">
            <a:extLst>
              <a:ext uri="{FF2B5EF4-FFF2-40B4-BE49-F238E27FC236}">
                <a16:creationId xmlns:a16="http://schemas.microsoft.com/office/drawing/2014/main" id="{A33B436A-3D04-314A-993B-5633E9A01289}"/>
              </a:ext>
            </a:extLst>
          </p:cNvPr>
          <p:cNvSpPr/>
          <p:nvPr/>
        </p:nvSpPr>
        <p:spPr>
          <a:xfrm rot="16200000">
            <a:off x="5911768" y="1466869"/>
            <a:ext cx="408914" cy="615212"/>
          </a:xfrm>
          <a:prstGeom prst="down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C2411FC8-FB47-4558-91D9-46EA497C9551}"/>
              </a:ext>
            </a:extLst>
          </p:cNvPr>
          <p:cNvPicPr>
            <a:picLocks noChangeAspect="1"/>
          </p:cNvPicPr>
          <p:nvPr/>
        </p:nvPicPr>
        <p:blipFill>
          <a:blip r:embed="rId3"/>
          <a:stretch>
            <a:fillRect/>
          </a:stretch>
        </p:blipFill>
        <p:spPr>
          <a:xfrm>
            <a:off x="218253" y="174901"/>
            <a:ext cx="688908" cy="688908"/>
          </a:xfrm>
          <a:prstGeom prst="rect">
            <a:avLst/>
          </a:prstGeom>
          <a:solidFill>
            <a:schemeClr val="accent5"/>
          </a:solidFill>
        </p:spPr>
      </p:pic>
    </p:spTree>
    <p:extLst>
      <p:ext uri="{BB962C8B-B14F-4D97-AF65-F5344CB8AC3E}">
        <p14:creationId xmlns:p14="http://schemas.microsoft.com/office/powerpoint/2010/main" val="376955415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AD824D-CEA6-48A0-A14F-9E833E51EBA8}"/>
              </a:ext>
            </a:extLst>
          </p:cNvPr>
          <p:cNvSpPr>
            <a:spLocks noGrp="1"/>
          </p:cNvSpPr>
          <p:nvPr>
            <p:ph type="ctrTitle"/>
          </p:nvPr>
        </p:nvSpPr>
        <p:spPr>
          <a:xfrm>
            <a:off x="79388" y="31794"/>
            <a:ext cx="4107546" cy="1641490"/>
          </a:xfrm>
        </p:spPr>
        <p:txBody>
          <a:bodyPr>
            <a:normAutofit/>
          </a:bodyPr>
          <a:lstStyle/>
          <a:p>
            <a:pPr algn="l"/>
            <a:r>
              <a:rPr lang="en-US" sz="4400" dirty="0">
                <a:latin typeface="Calibri" panose="020F0502020204030204" pitchFamily="34" charset="0"/>
                <a:cs typeface="Calibri" panose="020F0502020204030204" pitchFamily="34" charset="0"/>
              </a:rPr>
              <a:t>Our overall modeling vision</a:t>
            </a:r>
          </a:p>
        </p:txBody>
      </p:sp>
      <p:sp>
        <p:nvSpPr>
          <p:cNvPr id="5" name="TextBox 4">
            <a:extLst>
              <a:ext uri="{FF2B5EF4-FFF2-40B4-BE49-F238E27FC236}">
                <a16:creationId xmlns:a16="http://schemas.microsoft.com/office/drawing/2014/main" id="{917451D0-277B-44E3-BC16-7DBAD9EAD7C2}"/>
              </a:ext>
            </a:extLst>
          </p:cNvPr>
          <p:cNvSpPr txBox="1"/>
          <p:nvPr/>
        </p:nvSpPr>
        <p:spPr>
          <a:xfrm>
            <a:off x="2310874" y="884071"/>
            <a:ext cx="9683125" cy="3970318"/>
          </a:xfrm>
          <a:prstGeom prst="rect">
            <a:avLst/>
          </a:prstGeom>
          <a:noFill/>
        </p:spPr>
        <p:txBody>
          <a:bodyPr wrap="square" rtlCol="0">
            <a:spAutoFit/>
          </a:bodyPr>
          <a:lstStyle/>
          <a:p>
            <a:pPr marL="457200" indent="-457200">
              <a:buFont typeface="Arial" panose="020B0604020202020204" pitchFamily="34" charset="0"/>
              <a:buChar char="•"/>
            </a:pPr>
            <a:r>
              <a:rPr lang="en-US" sz="2800" dirty="0">
                <a:latin typeface="Calibri" panose="020F0502020204030204" pitchFamily="34" charset="0"/>
                <a:cs typeface="Calibri" panose="020F0502020204030204" pitchFamily="34" charset="0"/>
              </a:rPr>
              <a:t>Develop a novel scientific artificial intelligence platform grounded in physics and chemistry of biomedicine</a:t>
            </a:r>
          </a:p>
          <a:p>
            <a:endParaRPr lang="en-US" sz="2800" dirty="0">
              <a:latin typeface="Calibri" panose="020F0502020204030204" pitchFamily="34" charset="0"/>
              <a:cs typeface="Calibri" panose="020F0502020204030204" pitchFamily="34" charset="0"/>
            </a:endParaRPr>
          </a:p>
          <a:p>
            <a:pPr marL="457200" indent="-457200">
              <a:buFont typeface="Arial" panose="020B0604020202020204" pitchFamily="34" charset="0"/>
              <a:buChar char="•"/>
            </a:pPr>
            <a:r>
              <a:rPr lang="en-US" sz="2800" dirty="0">
                <a:latin typeface="Calibri" panose="020F0502020204030204" pitchFamily="34" charset="0"/>
                <a:cs typeface="Calibri" panose="020F0502020204030204" pitchFamily="34" charset="0"/>
              </a:rPr>
              <a:t>Apply this technology to predict and enable intervention in the decisions of cells in heterogeneous cell systems</a:t>
            </a:r>
          </a:p>
          <a:p>
            <a:endParaRPr lang="en-US" sz="2800" dirty="0">
              <a:latin typeface="Calibri" panose="020F0502020204030204" pitchFamily="34" charset="0"/>
              <a:cs typeface="Calibri" panose="020F0502020204030204" pitchFamily="34" charset="0"/>
            </a:endParaRPr>
          </a:p>
          <a:p>
            <a:pPr marL="457200" indent="-457200">
              <a:buFont typeface="Arial" panose="020B0604020202020204" pitchFamily="34" charset="0"/>
              <a:buChar char="•"/>
            </a:pPr>
            <a:r>
              <a:rPr lang="en-US" sz="2800" dirty="0">
                <a:latin typeface="Calibri" panose="020F0502020204030204" pitchFamily="34" charset="0"/>
                <a:cs typeface="Calibri" panose="020F0502020204030204" pitchFamily="34" charset="0"/>
              </a:rPr>
              <a:t>Create a new, general approach to predict and intervene in other interconnected systems where insight into mechanism is required</a:t>
            </a:r>
          </a:p>
        </p:txBody>
      </p:sp>
      <p:pic>
        <p:nvPicPr>
          <p:cNvPr id="11" name="Picture 10">
            <a:extLst>
              <a:ext uri="{FF2B5EF4-FFF2-40B4-BE49-F238E27FC236}">
                <a16:creationId xmlns:a16="http://schemas.microsoft.com/office/drawing/2014/main" id="{A98AC648-EB91-43D7-9421-46C35671DD93}"/>
              </a:ext>
            </a:extLst>
          </p:cNvPr>
          <p:cNvPicPr>
            <a:picLocks noChangeAspect="1"/>
          </p:cNvPicPr>
          <p:nvPr/>
        </p:nvPicPr>
        <p:blipFill rotWithShape="1">
          <a:blip r:embed="rId3"/>
          <a:srcRect t="8677" r="38722"/>
          <a:stretch/>
        </p:blipFill>
        <p:spPr>
          <a:xfrm>
            <a:off x="2915955" y="5171014"/>
            <a:ext cx="1380534" cy="1371600"/>
          </a:xfrm>
          <a:prstGeom prst="rect">
            <a:avLst/>
          </a:prstGeom>
        </p:spPr>
      </p:pic>
      <p:pic>
        <p:nvPicPr>
          <p:cNvPr id="12" name="Picture 11">
            <a:extLst>
              <a:ext uri="{FF2B5EF4-FFF2-40B4-BE49-F238E27FC236}">
                <a16:creationId xmlns:a16="http://schemas.microsoft.com/office/drawing/2014/main" id="{39EA687E-9005-401F-A5BC-3514CB16ACE3}"/>
              </a:ext>
            </a:extLst>
          </p:cNvPr>
          <p:cNvPicPr>
            <a:picLocks noChangeAspect="1"/>
          </p:cNvPicPr>
          <p:nvPr/>
        </p:nvPicPr>
        <p:blipFill rotWithShape="1">
          <a:blip r:embed="rId4"/>
          <a:srcRect l="5183" t="7647" r="55825" b="10283"/>
          <a:stretch/>
        </p:blipFill>
        <p:spPr>
          <a:xfrm>
            <a:off x="8573106" y="5158565"/>
            <a:ext cx="1642146" cy="1371600"/>
          </a:xfrm>
          <a:prstGeom prst="rect">
            <a:avLst/>
          </a:prstGeom>
        </p:spPr>
      </p:pic>
      <p:grpSp>
        <p:nvGrpSpPr>
          <p:cNvPr id="13" name="Group 12">
            <a:extLst>
              <a:ext uri="{FF2B5EF4-FFF2-40B4-BE49-F238E27FC236}">
                <a16:creationId xmlns:a16="http://schemas.microsoft.com/office/drawing/2014/main" id="{E0226C71-C746-40DD-849E-4AB4DBA6016A}"/>
              </a:ext>
            </a:extLst>
          </p:cNvPr>
          <p:cNvGrpSpPr/>
          <p:nvPr/>
        </p:nvGrpSpPr>
        <p:grpSpPr>
          <a:xfrm>
            <a:off x="4454626" y="5171014"/>
            <a:ext cx="1737701" cy="1371600"/>
            <a:chOff x="4828190" y="5112595"/>
            <a:chExt cx="1889083" cy="1604823"/>
          </a:xfrm>
        </p:grpSpPr>
        <p:pic>
          <p:nvPicPr>
            <p:cNvPr id="14" name="Picture 13">
              <a:extLst>
                <a:ext uri="{FF2B5EF4-FFF2-40B4-BE49-F238E27FC236}">
                  <a16:creationId xmlns:a16="http://schemas.microsoft.com/office/drawing/2014/main" id="{D6855207-3C33-462A-BC9F-0ED873B483C0}"/>
                </a:ext>
              </a:extLst>
            </p:cNvPr>
            <p:cNvPicPr>
              <a:picLocks noChangeAspect="1"/>
            </p:cNvPicPr>
            <p:nvPr/>
          </p:nvPicPr>
          <p:blipFill rotWithShape="1">
            <a:blip r:embed="rId5"/>
            <a:srcRect l="54347" t="8962" b="5072"/>
            <a:stretch/>
          </p:blipFill>
          <p:spPr>
            <a:xfrm>
              <a:off x="4828190" y="5112595"/>
              <a:ext cx="1889083" cy="1604823"/>
            </a:xfrm>
            <a:prstGeom prst="rect">
              <a:avLst/>
            </a:prstGeom>
          </p:spPr>
        </p:pic>
        <p:sp>
          <p:nvSpPr>
            <p:cNvPr id="15" name="Rectangle 14">
              <a:extLst>
                <a:ext uri="{FF2B5EF4-FFF2-40B4-BE49-F238E27FC236}">
                  <a16:creationId xmlns:a16="http://schemas.microsoft.com/office/drawing/2014/main" id="{D9F6A8DD-9F3E-424D-A9B2-D273FAA1C575}"/>
                </a:ext>
              </a:extLst>
            </p:cNvPr>
            <p:cNvSpPr/>
            <p:nvPr/>
          </p:nvSpPr>
          <p:spPr>
            <a:xfrm>
              <a:off x="5772731" y="6341433"/>
              <a:ext cx="198835" cy="15242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026" name="Picture 2" descr="What is an ecosystem and what are some great examples of ecosystems?">
            <a:extLst>
              <a:ext uri="{FF2B5EF4-FFF2-40B4-BE49-F238E27FC236}">
                <a16:creationId xmlns:a16="http://schemas.microsoft.com/office/drawing/2014/main" id="{6DF07139-7162-40E2-8E0A-3EA62254DAD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75227" y="5171014"/>
            <a:ext cx="2014979" cy="13716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Icon&#10;&#10;Description automatically generated with medium confidence">
            <a:extLst>
              <a:ext uri="{FF2B5EF4-FFF2-40B4-BE49-F238E27FC236}">
                <a16:creationId xmlns:a16="http://schemas.microsoft.com/office/drawing/2014/main" id="{F0EF1245-4234-0344-A21E-F4A9173EEBC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65625" y="852539"/>
            <a:ext cx="1045250" cy="1028606"/>
          </a:xfrm>
          <a:prstGeom prst="rect">
            <a:avLst/>
          </a:prstGeom>
        </p:spPr>
      </p:pic>
      <p:pic>
        <p:nvPicPr>
          <p:cNvPr id="3" name="Picture 2"/>
          <p:cNvPicPr>
            <a:picLocks noChangeAspect="1"/>
          </p:cNvPicPr>
          <p:nvPr/>
        </p:nvPicPr>
        <p:blipFill rotWithShape="1">
          <a:blip r:embed="rId8"/>
          <a:srcRect l="9638" t="6594" r="15711"/>
          <a:stretch/>
        </p:blipFill>
        <p:spPr>
          <a:xfrm>
            <a:off x="79388" y="852539"/>
            <a:ext cx="1066460" cy="1036116"/>
          </a:xfrm>
          <a:prstGeom prst="rect">
            <a:avLst/>
          </a:prstGeom>
        </p:spPr>
      </p:pic>
      <p:sp>
        <p:nvSpPr>
          <p:cNvPr id="17" name="&quot;Not Allowed&quot; Symbol 8">
            <a:extLst>
              <a:ext uri="{FF2B5EF4-FFF2-40B4-BE49-F238E27FC236}">
                <a16:creationId xmlns:a16="http://schemas.microsoft.com/office/drawing/2014/main" id="{2C7C2D0C-C534-4764-AA8F-47FDDA4D435A}"/>
              </a:ext>
            </a:extLst>
          </p:cNvPr>
          <p:cNvSpPr/>
          <p:nvPr/>
        </p:nvSpPr>
        <p:spPr>
          <a:xfrm>
            <a:off x="68559" y="852539"/>
            <a:ext cx="1058743" cy="1028606"/>
          </a:xfrm>
          <a:prstGeom prst="noSmoking">
            <a:avLst>
              <a:gd name="adj" fmla="val 4019"/>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53690521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0110B-BACB-2218-EE9D-8A54AF98A7C2}"/>
              </a:ext>
            </a:extLst>
          </p:cNvPr>
          <p:cNvSpPr>
            <a:spLocks noGrp="1"/>
          </p:cNvSpPr>
          <p:nvPr>
            <p:ph type="title"/>
          </p:nvPr>
        </p:nvSpPr>
        <p:spPr/>
        <p:txBody>
          <a:bodyPr/>
          <a:lstStyle/>
          <a:p>
            <a:r>
              <a:rPr lang="en-US" dirty="0"/>
              <a:t>Extra slides</a:t>
            </a:r>
          </a:p>
        </p:txBody>
      </p:sp>
      <p:sp>
        <p:nvSpPr>
          <p:cNvPr id="3" name="Content Placeholder 2">
            <a:extLst>
              <a:ext uri="{FF2B5EF4-FFF2-40B4-BE49-F238E27FC236}">
                <a16:creationId xmlns:a16="http://schemas.microsoft.com/office/drawing/2014/main" id="{6672D1A5-08BA-1AE1-BE05-14F86B16AB19}"/>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41981710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F39E81-3CFD-1B48-25E0-F3C02D267D59}"/>
            </a:ext>
          </a:extLst>
        </p:cNvPr>
        <p:cNvGrpSpPr/>
        <p:nvPr/>
      </p:nvGrpSpPr>
      <p:grpSpPr>
        <a:xfrm>
          <a:off x="0" y="0"/>
          <a:ext cx="0" cy="0"/>
          <a:chOff x="0" y="0"/>
          <a:chExt cx="0" cy="0"/>
        </a:xfrm>
      </p:grpSpPr>
      <p:graphicFrame>
        <p:nvGraphicFramePr>
          <p:cNvPr id="7" name="Table 7">
            <a:extLst>
              <a:ext uri="{FF2B5EF4-FFF2-40B4-BE49-F238E27FC236}">
                <a16:creationId xmlns:a16="http://schemas.microsoft.com/office/drawing/2014/main" id="{8A8A646F-519D-5DDD-1842-D594B33A2A1E}"/>
              </a:ext>
            </a:extLst>
          </p:cNvPr>
          <p:cNvGraphicFramePr>
            <a:graphicFrameLocks noGrp="1"/>
          </p:cNvGraphicFramePr>
          <p:nvPr/>
        </p:nvGraphicFramePr>
        <p:xfrm>
          <a:off x="771764" y="1731977"/>
          <a:ext cx="9588339" cy="4023360"/>
        </p:xfrm>
        <a:graphic>
          <a:graphicData uri="http://schemas.openxmlformats.org/drawingml/2006/table">
            <a:tbl>
              <a:tblPr firstRow="1" bandRow="1">
                <a:tableStyleId>{5940675A-B579-460E-94D1-54222C63F5DA}</a:tableStyleId>
              </a:tblPr>
              <a:tblGrid>
                <a:gridCol w="2503189">
                  <a:extLst>
                    <a:ext uri="{9D8B030D-6E8A-4147-A177-3AD203B41FA5}">
                      <a16:colId xmlns:a16="http://schemas.microsoft.com/office/drawing/2014/main" val="1047696609"/>
                    </a:ext>
                  </a:extLst>
                </a:gridCol>
                <a:gridCol w="7085150">
                  <a:extLst>
                    <a:ext uri="{9D8B030D-6E8A-4147-A177-3AD203B41FA5}">
                      <a16:colId xmlns:a16="http://schemas.microsoft.com/office/drawing/2014/main" val="1758996450"/>
                    </a:ext>
                  </a:extLst>
                </a:gridCol>
              </a:tblGrid>
              <a:tr h="0">
                <a:tc>
                  <a:txBody>
                    <a:bodyPr/>
                    <a:lstStyle/>
                    <a:p>
                      <a:r>
                        <a:rPr lang="en-US" dirty="0"/>
                        <a:t>Construct</a:t>
                      </a:r>
                    </a:p>
                  </a:txBody>
                  <a:tcPr>
                    <a:solidFill>
                      <a:schemeClr val="accent1">
                        <a:lumMod val="40000"/>
                        <a:lumOff val="60000"/>
                      </a:schemeClr>
                    </a:solidFill>
                  </a:tcPr>
                </a:tc>
                <a:tc>
                  <a:txBody>
                    <a:bodyPr/>
                    <a:lstStyle/>
                    <a:p>
                      <a:r>
                        <a:rPr lang="en-US" dirty="0"/>
                        <a:t>Sequence</a:t>
                      </a:r>
                    </a:p>
                  </a:txBody>
                  <a:tcPr>
                    <a:solidFill>
                      <a:schemeClr val="accent1">
                        <a:lumMod val="60000"/>
                        <a:lumOff val="40000"/>
                      </a:schemeClr>
                    </a:solidFill>
                  </a:tcPr>
                </a:tc>
                <a:extLst>
                  <a:ext uri="{0D108BD9-81ED-4DB2-BD59-A6C34878D82A}">
                    <a16:rowId xmlns:a16="http://schemas.microsoft.com/office/drawing/2014/main" val="229842262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CXCL12</a:t>
                      </a:r>
                      <a:r>
                        <a:rPr lang="el-GR" dirty="0"/>
                        <a:t>α</a:t>
                      </a:r>
                      <a:r>
                        <a:rPr lang="en-US" dirty="0"/>
                        <a:t>-L11-SmBit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tx1">
                              <a:lumMod val="65000"/>
                            </a:schemeClr>
                          </a:solidFill>
                        </a:rPr>
                        <a:t>MNAKVVVVLVLVLTALCLSDG</a:t>
                      </a:r>
                      <a:r>
                        <a:rPr lang="en-US" dirty="0"/>
                        <a:t>KPVSLSYRCPCRFFESHVARANVKHLKILNTPNCALQIVARLKNNNRQVCIDPKLKWIQEYLEKALNK</a:t>
                      </a:r>
                      <a:r>
                        <a:rPr lang="en-US" dirty="0">
                          <a:solidFill>
                            <a:schemeClr val="accent1">
                              <a:lumMod val="60000"/>
                              <a:lumOff val="40000"/>
                            </a:schemeClr>
                          </a:solidFill>
                        </a:rPr>
                        <a:t>GSSPGSGSPGG</a:t>
                      </a:r>
                      <a:r>
                        <a:rPr lang="en-US" dirty="0">
                          <a:solidFill>
                            <a:schemeClr val="accent2"/>
                          </a:solidFill>
                        </a:rPr>
                        <a:t>VTGYRLFEEIL</a:t>
                      </a:r>
                      <a:endParaRPr lang="en-US" dirty="0"/>
                    </a:p>
                  </a:txBody>
                  <a:tcPr/>
                </a:tc>
                <a:extLst>
                  <a:ext uri="{0D108BD9-81ED-4DB2-BD59-A6C34878D82A}">
                    <a16:rowId xmlns:a16="http://schemas.microsoft.com/office/drawing/2014/main" val="1815116437"/>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CXCL12</a:t>
                      </a:r>
                      <a:r>
                        <a:rPr lang="el-GR" dirty="0"/>
                        <a:t>α</a:t>
                      </a:r>
                      <a:r>
                        <a:rPr lang="en-US" dirty="0"/>
                        <a:t>-L11-nSmBit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tx1">
                              <a:lumMod val="65000"/>
                            </a:schemeClr>
                          </a:solidFill>
                        </a:rPr>
                        <a:t>MNAKVVVVLVLVLTALCLSDG</a:t>
                      </a:r>
                      <a:r>
                        <a:rPr lang="en-US" dirty="0"/>
                        <a:t>KPVSLSYRCPCRFFESHVARANVKHLKILNTPNCALQIVARLKNNNRQVCIDPKLKWIQEYLEKALNK</a:t>
                      </a:r>
                      <a:r>
                        <a:rPr lang="en-US" dirty="0">
                          <a:solidFill>
                            <a:schemeClr val="accent1">
                              <a:lumMod val="60000"/>
                              <a:lumOff val="40000"/>
                            </a:schemeClr>
                          </a:solidFill>
                        </a:rPr>
                        <a:t>GSSPGSGSPGG</a:t>
                      </a:r>
                      <a:r>
                        <a:rPr lang="en-US" dirty="0">
                          <a:solidFill>
                            <a:schemeClr val="accent2"/>
                          </a:solidFill>
                        </a:rPr>
                        <a:t>VTGYRLFE</a:t>
                      </a:r>
                      <a:r>
                        <a:rPr lang="en-US" dirty="0">
                          <a:solidFill>
                            <a:srgbClr val="FF0000"/>
                          </a:solidFill>
                        </a:rPr>
                        <a:t>A</a:t>
                      </a:r>
                      <a:r>
                        <a:rPr lang="en-US" dirty="0">
                          <a:solidFill>
                            <a:schemeClr val="accent2"/>
                          </a:solidFill>
                        </a:rPr>
                        <a:t>IL</a:t>
                      </a:r>
                    </a:p>
                  </a:txBody>
                  <a:tcPr/>
                </a:tc>
                <a:extLst>
                  <a:ext uri="{0D108BD9-81ED-4DB2-BD59-A6C34878D82A}">
                    <a16:rowId xmlns:a16="http://schemas.microsoft.com/office/drawing/2014/main" val="1974823837"/>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CXCL12</a:t>
                      </a:r>
                      <a:r>
                        <a:rPr lang="el-GR" dirty="0"/>
                        <a:t>α</a:t>
                      </a:r>
                      <a:r>
                        <a:rPr lang="en-US" dirty="0"/>
                        <a:t>-L11-Natural peptide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tx1">
                              <a:lumMod val="65000"/>
                            </a:schemeClr>
                          </a:solidFill>
                        </a:rPr>
                        <a:t>MNAKVVVVLVLVLTALCLSDG</a:t>
                      </a:r>
                      <a:r>
                        <a:rPr lang="en-US" dirty="0"/>
                        <a:t>KPVSLSYRCPCRFFESHVARANVKHLKILNTPNCALQIVARLKNNNRQVCIDPKLKWIQEYLEKALNK</a:t>
                      </a:r>
                      <a:r>
                        <a:rPr lang="en-US" dirty="0">
                          <a:solidFill>
                            <a:schemeClr val="accent1">
                              <a:lumMod val="60000"/>
                              <a:lumOff val="40000"/>
                            </a:schemeClr>
                          </a:solidFill>
                        </a:rPr>
                        <a:t>GSSPGSGSPGG</a:t>
                      </a:r>
                      <a:r>
                        <a:rPr lang="en-US" dirty="0">
                          <a:solidFill>
                            <a:schemeClr val="accent2"/>
                          </a:solidFill>
                        </a:rPr>
                        <a:t>VTGWRLCERILA</a:t>
                      </a:r>
                    </a:p>
                  </a:txBody>
                  <a:tcPr/>
                </a:tc>
                <a:extLst>
                  <a:ext uri="{0D108BD9-81ED-4DB2-BD59-A6C34878D82A}">
                    <a16:rowId xmlns:a16="http://schemas.microsoft.com/office/drawing/2014/main" val="97306449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CXCL12</a:t>
                      </a:r>
                      <a:r>
                        <a:rPr lang="el-GR" dirty="0"/>
                        <a:t>α</a:t>
                      </a:r>
                      <a:r>
                        <a:rPr lang="en-US" dirty="0"/>
                        <a:t>-L11- </a:t>
                      </a:r>
                      <a:r>
                        <a:rPr lang="en-US" dirty="0" err="1"/>
                        <a:t>nNatural</a:t>
                      </a:r>
                      <a:r>
                        <a:rPr lang="en-US" dirty="0"/>
                        <a:t> peptide</a:t>
                      </a:r>
                    </a:p>
                  </a:txBody>
                  <a:tcPr/>
                </a:tc>
                <a:tc>
                  <a:txBody>
                    <a:bodyPr/>
                    <a:lstStyle/>
                    <a:p>
                      <a:r>
                        <a:rPr lang="en-US" dirty="0">
                          <a:solidFill>
                            <a:schemeClr val="tx1">
                              <a:lumMod val="65000"/>
                            </a:schemeClr>
                          </a:solidFill>
                        </a:rPr>
                        <a:t>MNAKVVVVLVLVLTALCLSDG</a:t>
                      </a:r>
                      <a:r>
                        <a:rPr lang="en-US" dirty="0"/>
                        <a:t>KPVSLSYRCPCRFFESHVARANVKHLKILNTPNCALQIVARLKNNNRQVCIDPKLKWIQEYLEKALNK</a:t>
                      </a:r>
                      <a:r>
                        <a:rPr lang="en-US" dirty="0">
                          <a:solidFill>
                            <a:schemeClr val="accent1">
                              <a:lumMod val="60000"/>
                              <a:lumOff val="40000"/>
                            </a:schemeClr>
                          </a:solidFill>
                        </a:rPr>
                        <a:t>GSSPGSGSPGG</a:t>
                      </a:r>
                      <a:r>
                        <a:rPr lang="en-US" dirty="0">
                          <a:solidFill>
                            <a:schemeClr val="accent2"/>
                          </a:solidFill>
                        </a:rPr>
                        <a:t>VTGWRLCE</a:t>
                      </a:r>
                      <a:r>
                        <a:rPr lang="en-US" dirty="0">
                          <a:solidFill>
                            <a:srgbClr val="FF0000"/>
                          </a:solidFill>
                        </a:rPr>
                        <a:t>A</a:t>
                      </a:r>
                      <a:r>
                        <a:rPr lang="en-US" dirty="0">
                          <a:solidFill>
                            <a:schemeClr val="accent2"/>
                          </a:solidFill>
                        </a:rPr>
                        <a:t>ILA</a:t>
                      </a:r>
                      <a:endParaRPr lang="en-US" dirty="0"/>
                    </a:p>
                  </a:txBody>
                  <a:tcPr/>
                </a:tc>
                <a:extLst>
                  <a:ext uri="{0D108BD9-81ED-4DB2-BD59-A6C34878D82A}">
                    <a16:rowId xmlns:a16="http://schemas.microsoft.com/office/drawing/2014/main" val="3900711848"/>
                  </a:ext>
                </a:extLst>
              </a:tr>
            </a:tbl>
          </a:graphicData>
        </a:graphic>
      </p:graphicFrame>
      <p:sp>
        <p:nvSpPr>
          <p:cNvPr id="8" name="TextBox 7">
            <a:extLst>
              <a:ext uri="{FF2B5EF4-FFF2-40B4-BE49-F238E27FC236}">
                <a16:creationId xmlns:a16="http://schemas.microsoft.com/office/drawing/2014/main" id="{B7D0C113-EE6B-5ECE-399C-C4DA53B179A8}"/>
              </a:ext>
            </a:extLst>
          </p:cNvPr>
          <p:cNvSpPr txBox="1"/>
          <p:nvPr/>
        </p:nvSpPr>
        <p:spPr>
          <a:xfrm>
            <a:off x="948965" y="1185188"/>
            <a:ext cx="9834423" cy="369332"/>
          </a:xfrm>
          <a:prstGeom prst="rect">
            <a:avLst/>
          </a:prstGeom>
          <a:noFill/>
        </p:spPr>
        <p:txBody>
          <a:bodyPr wrap="none" rtlCol="0">
            <a:spAutoFit/>
          </a:bodyPr>
          <a:lstStyle/>
          <a:p>
            <a:r>
              <a:rPr lang="en-US" dirty="0">
                <a:solidFill>
                  <a:schemeClr val="tx1">
                    <a:lumMod val="65000"/>
                  </a:schemeClr>
                </a:solidFill>
              </a:rPr>
              <a:t>Signal Peptide</a:t>
            </a:r>
            <a:r>
              <a:rPr lang="en-US" dirty="0"/>
              <a:t>, mature human CXCL12 peptide, </a:t>
            </a:r>
            <a:r>
              <a:rPr lang="en-US" dirty="0" err="1">
                <a:solidFill>
                  <a:schemeClr val="accent1">
                    <a:lumMod val="60000"/>
                    <a:lumOff val="40000"/>
                  </a:schemeClr>
                </a:solidFill>
              </a:rPr>
              <a:t>Gly</a:t>
            </a:r>
            <a:r>
              <a:rPr lang="en-US" dirty="0">
                <a:solidFill>
                  <a:schemeClr val="accent1">
                    <a:lumMod val="60000"/>
                    <a:lumOff val="40000"/>
                  </a:schemeClr>
                </a:solidFill>
              </a:rPr>
              <a:t>/Ser linker,</a:t>
            </a:r>
            <a:r>
              <a:rPr lang="en-US" dirty="0"/>
              <a:t> </a:t>
            </a:r>
            <a:r>
              <a:rPr lang="en-US" dirty="0" err="1">
                <a:solidFill>
                  <a:schemeClr val="accent2"/>
                </a:solidFill>
              </a:rPr>
              <a:t>SmBit</a:t>
            </a:r>
            <a:r>
              <a:rPr lang="en-US" dirty="0">
                <a:solidFill>
                  <a:schemeClr val="accent2"/>
                </a:solidFill>
              </a:rPr>
              <a:t>, </a:t>
            </a:r>
            <a:r>
              <a:rPr lang="en-US" dirty="0">
                <a:solidFill>
                  <a:srgbClr val="FF0000"/>
                </a:solidFill>
              </a:rPr>
              <a:t>Charge Removed for neutral tag</a:t>
            </a:r>
          </a:p>
        </p:txBody>
      </p:sp>
      <p:sp>
        <p:nvSpPr>
          <p:cNvPr id="10" name="TextBox 9">
            <a:extLst>
              <a:ext uri="{FF2B5EF4-FFF2-40B4-BE49-F238E27FC236}">
                <a16:creationId xmlns:a16="http://schemas.microsoft.com/office/drawing/2014/main" id="{682977BE-909C-21CF-1B7C-573F2AF1D5A7}"/>
              </a:ext>
            </a:extLst>
          </p:cNvPr>
          <p:cNvSpPr txBox="1"/>
          <p:nvPr/>
        </p:nvSpPr>
        <p:spPr>
          <a:xfrm>
            <a:off x="981116" y="525878"/>
            <a:ext cx="4508735" cy="369332"/>
          </a:xfrm>
          <a:prstGeom prst="rect">
            <a:avLst/>
          </a:prstGeom>
          <a:noFill/>
        </p:spPr>
        <p:txBody>
          <a:bodyPr wrap="none" rtlCol="0">
            <a:spAutoFit/>
          </a:bodyPr>
          <a:lstStyle/>
          <a:p>
            <a:r>
              <a:rPr lang="en-US" dirty="0"/>
              <a:t>Step 1 – modifying </a:t>
            </a:r>
            <a:r>
              <a:rPr lang="en-US" dirty="0" err="1"/>
              <a:t>SmBit</a:t>
            </a:r>
            <a:r>
              <a:rPr lang="en-US" dirty="0"/>
              <a:t> to remove charges</a:t>
            </a:r>
          </a:p>
        </p:txBody>
      </p:sp>
    </p:spTree>
    <p:extLst>
      <p:ext uri="{BB962C8B-B14F-4D97-AF65-F5344CB8AC3E}">
        <p14:creationId xmlns:p14="http://schemas.microsoft.com/office/powerpoint/2010/main" val="16412728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97A1DB-CE5C-C72A-CB47-0C0E08141C67}"/>
            </a:ext>
          </a:extLst>
        </p:cNvPr>
        <p:cNvGrpSpPr/>
        <p:nvPr/>
      </p:nvGrpSpPr>
      <p:grpSpPr>
        <a:xfrm>
          <a:off x="0" y="0"/>
          <a:ext cx="0" cy="0"/>
          <a:chOff x="0" y="0"/>
          <a:chExt cx="0" cy="0"/>
        </a:xfrm>
      </p:grpSpPr>
      <p:graphicFrame>
        <p:nvGraphicFramePr>
          <p:cNvPr id="7" name="Table 7">
            <a:extLst>
              <a:ext uri="{FF2B5EF4-FFF2-40B4-BE49-F238E27FC236}">
                <a16:creationId xmlns:a16="http://schemas.microsoft.com/office/drawing/2014/main" id="{9F1E570F-7C25-21B7-4709-3E387EEDAB34}"/>
              </a:ext>
            </a:extLst>
          </p:cNvPr>
          <p:cNvGraphicFramePr>
            <a:graphicFrameLocks noGrp="1"/>
          </p:cNvGraphicFramePr>
          <p:nvPr/>
        </p:nvGraphicFramePr>
        <p:xfrm>
          <a:off x="973241" y="1052428"/>
          <a:ext cx="9588338" cy="3474720"/>
        </p:xfrm>
        <a:graphic>
          <a:graphicData uri="http://schemas.openxmlformats.org/drawingml/2006/table">
            <a:tbl>
              <a:tblPr firstRow="1" bandRow="1">
                <a:tableStyleId>{5940675A-B579-460E-94D1-54222C63F5DA}</a:tableStyleId>
              </a:tblPr>
              <a:tblGrid>
                <a:gridCol w="1505770">
                  <a:extLst>
                    <a:ext uri="{9D8B030D-6E8A-4147-A177-3AD203B41FA5}">
                      <a16:colId xmlns:a16="http://schemas.microsoft.com/office/drawing/2014/main" val="1047696609"/>
                    </a:ext>
                  </a:extLst>
                </a:gridCol>
                <a:gridCol w="6823847">
                  <a:extLst>
                    <a:ext uri="{9D8B030D-6E8A-4147-A177-3AD203B41FA5}">
                      <a16:colId xmlns:a16="http://schemas.microsoft.com/office/drawing/2014/main" val="1758996450"/>
                    </a:ext>
                  </a:extLst>
                </a:gridCol>
                <a:gridCol w="1258721">
                  <a:extLst>
                    <a:ext uri="{9D8B030D-6E8A-4147-A177-3AD203B41FA5}">
                      <a16:colId xmlns:a16="http://schemas.microsoft.com/office/drawing/2014/main" val="3572008065"/>
                    </a:ext>
                  </a:extLst>
                </a:gridCol>
              </a:tblGrid>
              <a:tr h="0">
                <a:tc>
                  <a:txBody>
                    <a:bodyPr/>
                    <a:lstStyle/>
                    <a:p>
                      <a:r>
                        <a:rPr lang="en-US" sz="1600" dirty="0"/>
                        <a:t>Construct</a:t>
                      </a:r>
                    </a:p>
                  </a:txBody>
                  <a:tcPr>
                    <a:solidFill>
                      <a:schemeClr val="accent1">
                        <a:lumMod val="40000"/>
                        <a:lumOff val="60000"/>
                      </a:schemeClr>
                    </a:solidFill>
                  </a:tcPr>
                </a:tc>
                <a:tc>
                  <a:txBody>
                    <a:bodyPr/>
                    <a:lstStyle/>
                    <a:p>
                      <a:r>
                        <a:rPr lang="en-US" sz="1600" dirty="0"/>
                        <a:t>Sequence</a:t>
                      </a:r>
                    </a:p>
                  </a:txBody>
                  <a:tcPr>
                    <a:solidFill>
                      <a:schemeClr val="accent1">
                        <a:lumMod val="60000"/>
                        <a:lumOff val="40000"/>
                      </a:schemeClr>
                    </a:solidFill>
                  </a:tcPr>
                </a:tc>
                <a:tc>
                  <a:txBody>
                    <a:bodyPr/>
                    <a:lstStyle/>
                    <a:p>
                      <a:r>
                        <a:rPr lang="en-US" sz="1600" dirty="0"/>
                        <a:t>Net Charge</a:t>
                      </a:r>
                    </a:p>
                  </a:txBody>
                  <a:tcPr>
                    <a:solidFill>
                      <a:schemeClr val="accent1">
                        <a:lumMod val="60000"/>
                        <a:lumOff val="40000"/>
                      </a:schemeClr>
                    </a:solidFill>
                  </a:tcPr>
                </a:tc>
                <a:extLst>
                  <a:ext uri="{0D108BD9-81ED-4DB2-BD59-A6C34878D82A}">
                    <a16:rowId xmlns:a16="http://schemas.microsoft.com/office/drawing/2014/main" val="2298422629"/>
                  </a:ext>
                </a:extLst>
              </a:tr>
              <a:tr h="13827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CXCL12</a:t>
                      </a:r>
                      <a:r>
                        <a:rPr lang="el-GR" sz="1600" dirty="0"/>
                        <a:t>α</a:t>
                      </a:r>
                      <a:endParaRPr lang="en-US"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KPVSLSYRCPCRFFESHVARANVKHLKILNTPNCALQIVARLKNNNRQVCIDPKLKWIQEYLEKALNK</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+8</a:t>
                      </a:r>
                    </a:p>
                  </a:txBody>
                  <a:tcPr/>
                </a:tc>
                <a:extLst>
                  <a:ext uri="{0D108BD9-81ED-4DB2-BD59-A6C34878D82A}">
                    <a16:rowId xmlns:a16="http://schemas.microsoft.com/office/drawing/2014/main" val="1815116437"/>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CXCL12</a:t>
                      </a:r>
                      <a:r>
                        <a:rPr lang="el-GR" sz="1600" dirty="0"/>
                        <a:t>β</a:t>
                      </a:r>
                      <a:endParaRPr lang="en-US"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KPVSLSYRCPCRFFESHVARANVKHLKILNTPNCALQIVARLKNNNRQVCIDPKLKWIQEYLEKALNK</a:t>
                      </a:r>
                      <a:r>
                        <a:rPr lang="en-US" sz="1600" u="sng" dirty="0">
                          <a:solidFill>
                            <a:schemeClr val="tx1"/>
                          </a:solidFill>
                        </a:rPr>
                        <a:t>RFKM</a:t>
                      </a:r>
                      <a:endParaRPr lang="en-US" sz="1600" dirty="0">
                        <a:solidFill>
                          <a:schemeClr val="accent2"/>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+10</a:t>
                      </a:r>
                    </a:p>
                  </a:txBody>
                  <a:tcPr/>
                </a:tc>
                <a:extLst>
                  <a:ext uri="{0D108BD9-81ED-4DB2-BD59-A6C34878D82A}">
                    <a16:rowId xmlns:a16="http://schemas.microsoft.com/office/drawing/2014/main" val="1974823837"/>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CXCL12</a:t>
                      </a:r>
                      <a:r>
                        <a:rPr lang="el-GR" sz="1600" dirty="0"/>
                        <a:t>γ</a:t>
                      </a:r>
                      <a:endParaRPr lang="en-US"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KPVSLSYRCPCRFFESHVARANVKHLKILNTPNCALQIVARLKNNNRQVCIDPKLKWIQEYLEKALNK</a:t>
                      </a:r>
                      <a:r>
                        <a:rPr lang="en-US" sz="1600" u="sng" dirty="0">
                          <a:solidFill>
                            <a:schemeClr val="tx1"/>
                          </a:solidFill>
                        </a:rPr>
                        <a:t>GRREEKVGKKEKIGKKKRQKKRKAAQKRKN</a:t>
                      </a:r>
                      <a:endParaRPr lang="en-US" sz="160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+22</a:t>
                      </a:r>
                    </a:p>
                  </a:txBody>
                  <a:tcPr/>
                </a:tc>
                <a:extLst>
                  <a:ext uri="{0D108BD9-81ED-4DB2-BD59-A6C34878D82A}">
                    <a16:rowId xmlns:a16="http://schemas.microsoft.com/office/drawing/2014/main" val="36364671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CXCL12</a:t>
                      </a:r>
                      <a:r>
                        <a:rPr lang="el-GR" sz="1600" dirty="0"/>
                        <a:t>δ</a:t>
                      </a:r>
                      <a:endParaRPr lang="en-US"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KPVSLSYRCPCRFFESHVARANVKHLKILNTPNCALQIVARLKNNNRQVCIDPKLKWIQEYLEKALN</a:t>
                      </a:r>
                      <a:r>
                        <a:rPr lang="en-US" sz="1600" u="sng" dirty="0">
                          <a:solidFill>
                            <a:schemeClr val="tx1"/>
                          </a:solidFill>
                        </a:rPr>
                        <a:t>NLISAAPAGKRVIAGARALHPSPPRACPTARALCEIRLWPPPEWSWPSPGDV</a:t>
                      </a:r>
                      <a:endParaRPr lang="en-US" sz="1600" u="sng" dirty="0">
                        <a:solidFill>
                          <a:schemeClr val="accent2"/>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+10</a:t>
                      </a:r>
                    </a:p>
                  </a:txBody>
                  <a:tcPr/>
                </a:tc>
                <a:extLst>
                  <a:ext uri="{0D108BD9-81ED-4DB2-BD59-A6C34878D82A}">
                    <a16:rowId xmlns:a16="http://schemas.microsoft.com/office/drawing/2014/main" val="97306449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CXCL12</a:t>
                      </a:r>
                      <a:r>
                        <a:rPr lang="el-GR" sz="1600" dirty="0"/>
                        <a:t>ε</a:t>
                      </a:r>
                      <a:endParaRPr lang="en-US" sz="1600" dirty="0"/>
                    </a:p>
                  </a:txBody>
                  <a:tcPr/>
                </a:tc>
                <a:tc>
                  <a:txBody>
                    <a:bodyPr/>
                    <a:lstStyle/>
                    <a:p>
                      <a:r>
                        <a:rPr lang="en-US" sz="1600" dirty="0">
                          <a:solidFill>
                            <a:schemeClr val="tx1"/>
                          </a:solidFill>
                        </a:rPr>
                        <a:t>KPVSLSYRCPCRFFESH</a:t>
                      </a:r>
                      <a:r>
                        <a:rPr lang="en-US" sz="1600" u="sng" dirty="0">
                          <a:solidFill>
                            <a:schemeClr val="tx1"/>
                          </a:solidFill>
                        </a:rPr>
                        <a:t>YCTCLIRVSFHGATPLTQGSWVLYSLSCAGGETGLREPGPMVSPRVESHQEGRLGVPGPVNLGKA</a:t>
                      </a:r>
                      <a:endParaRPr lang="en-US" sz="1600" u="sng" dirty="0"/>
                    </a:p>
                  </a:txBody>
                  <a:tcPr/>
                </a:tc>
                <a:tc>
                  <a:txBody>
                    <a:bodyPr/>
                    <a:lstStyle/>
                    <a:p>
                      <a:r>
                        <a:rPr lang="en-US" sz="1600" dirty="0">
                          <a:solidFill>
                            <a:schemeClr val="tx1"/>
                          </a:solidFill>
                        </a:rPr>
                        <a:t>+2</a:t>
                      </a:r>
                    </a:p>
                  </a:txBody>
                  <a:tcPr/>
                </a:tc>
                <a:extLst>
                  <a:ext uri="{0D108BD9-81ED-4DB2-BD59-A6C34878D82A}">
                    <a16:rowId xmlns:a16="http://schemas.microsoft.com/office/drawing/2014/main" val="3900711848"/>
                  </a:ext>
                </a:extLst>
              </a:tr>
            </a:tbl>
          </a:graphicData>
        </a:graphic>
      </p:graphicFrame>
      <p:sp>
        <p:nvSpPr>
          <p:cNvPr id="8" name="TextBox 7">
            <a:extLst>
              <a:ext uri="{FF2B5EF4-FFF2-40B4-BE49-F238E27FC236}">
                <a16:creationId xmlns:a16="http://schemas.microsoft.com/office/drawing/2014/main" id="{13B1020E-F427-C621-3BD5-FF7B277173B3}"/>
              </a:ext>
            </a:extLst>
          </p:cNvPr>
          <p:cNvSpPr txBox="1"/>
          <p:nvPr/>
        </p:nvSpPr>
        <p:spPr>
          <a:xfrm>
            <a:off x="888000" y="625735"/>
            <a:ext cx="1931426" cy="369332"/>
          </a:xfrm>
          <a:prstGeom prst="rect">
            <a:avLst/>
          </a:prstGeom>
          <a:noFill/>
        </p:spPr>
        <p:txBody>
          <a:bodyPr wrap="none" rtlCol="0">
            <a:spAutoFit/>
          </a:bodyPr>
          <a:lstStyle/>
          <a:p>
            <a:r>
              <a:rPr lang="en-US" u="sng" dirty="0"/>
              <a:t>Differs from Alpha</a:t>
            </a:r>
            <a:endParaRPr lang="en-US" dirty="0">
              <a:solidFill>
                <a:srgbClr val="00B050"/>
              </a:solidFill>
            </a:endParaRPr>
          </a:p>
        </p:txBody>
      </p:sp>
      <p:sp>
        <p:nvSpPr>
          <p:cNvPr id="2" name="TextBox 1">
            <a:extLst>
              <a:ext uri="{FF2B5EF4-FFF2-40B4-BE49-F238E27FC236}">
                <a16:creationId xmlns:a16="http://schemas.microsoft.com/office/drawing/2014/main" id="{C6548BC6-B5E8-D849-41F7-FE2BAE4075B4}"/>
              </a:ext>
            </a:extLst>
          </p:cNvPr>
          <p:cNvSpPr txBox="1"/>
          <p:nvPr/>
        </p:nvSpPr>
        <p:spPr>
          <a:xfrm>
            <a:off x="394475" y="256403"/>
            <a:ext cx="4725909" cy="369332"/>
          </a:xfrm>
          <a:prstGeom prst="rect">
            <a:avLst/>
          </a:prstGeom>
          <a:noFill/>
        </p:spPr>
        <p:txBody>
          <a:bodyPr wrap="none" rtlCol="0">
            <a:spAutoFit/>
          </a:bodyPr>
          <a:lstStyle/>
          <a:p>
            <a:r>
              <a:rPr lang="en-US" dirty="0"/>
              <a:t>Comparing CXCL12 isoforms with </a:t>
            </a:r>
            <a:r>
              <a:rPr lang="en-US" dirty="0" err="1"/>
              <a:t>nSmBit</a:t>
            </a:r>
            <a:r>
              <a:rPr lang="en-US" dirty="0"/>
              <a:t> fusions</a:t>
            </a:r>
          </a:p>
        </p:txBody>
      </p:sp>
    </p:spTree>
    <p:extLst>
      <p:ext uri="{BB962C8B-B14F-4D97-AF65-F5344CB8AC3E}">
        <p14:creationId xmlns:p14="http://schemas.microsoft.com/office/powerpoint/2010/main" val="37367554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A0B06B-EE63-C03D-CFF6-86C7CA86C60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B289A33-753C-0CBD-3721-4482FA98B60F}"/>
              </a:ext>
            </a:extLst>
          </p:cNvPr>
          <p:cNvSpPr>
            <a:spLocks noGrp="1"/>
          </p:cNvSpPr>
          <p:nvPr>
            <p:ph type="title"/>
          </p:nvPr>
        </p:nvSpPr>
        <p:spPr>
          <a:xfrm>
            <a:off x="984625" y="243945"/>
            <a:ext cx="11114315" cy="822513"/>
          </a:xfrm>
        </p:spPr>
        <p:txBody>
          <a:bodyPr>
            <a:normAutofit/>
          </a:bodyPr>
          <a:lstStyle/>
          <a:p>
            <a:r>
              <a:rPr lang="en-US" sz="3200" dirty="0"/>
              <a:t>Chemotaxis is heterogeneous – can we understand why?</a:t>
            </a:r>
          </a:p>
        </p:txBody>
      </p:sp>
      <p:pic>
        <p:nvPicPr>
          <p:cNvPr id="8" name="Picture 7">
            <a:extLst>
              <a:ext uri="{FF2B5EF4-FFF2-40B4-BE49-F238E27FC236}">
                <a16:creationId xmlns:a16="http://schemas.microsoft.com/office/drawing/2014/main" id="{D27576F4-F054-C94F-7918-46E06D801EC7}"/>
              </a:ext>
            </a:extLst>
          </p:cNvPr>
          <p:cNvPicPr>
            <a:picLocks noChangeAspect="1"/>
          </p:cNvPicPr>
          <p:nvPr/>
        </p:nvPicPr>
        <p:blipFill rotWithShape="1">
          <a:blip r:embed="rId3"/>
          <a:srcRect l="7528" r="7607" b="63835"/>
          <a:stretch/>
        </p:blipFill>
        <p:spPr>
          <a:xfrm>
            <a:off x="217716" y="1024622"/>
            <a:ext cx="4650376" cy="2263515"/>
          </a:xfrm>
          <a:prstGeom prst="rect">
            <a:avLst/>
          </a:prstGeom>
        </p:spPr>
      </p:pic>
      <p:sp>
        <p:nvSpPr>
          <p:cNvPr id="9" name="TextBox 8">
            <a:extLst>
              <a:ext uri="{FF2B5EF4-FFF2-40B4-BE49-F238E27FC236}">
                <a16:creationId xmlns:a16="http://schemas.microsoft.com/office/drawing/2014/main" id="{1DF36D5B-9A5F-2C8B-23EF-81CEA176116B}"/>
              </a:ext>
            </a:extLst>
          </p:cNvPr>
          <p:cNvSpPr txBox="1"/>
          <p:nvPr/>
        </p:nvSpPr>
        <p:spPr>
          <a:xfrm>
            <a:off x="109565" y="3274424"/>
            <a:ext cx="5019784" cy="523220"/>
          </a:xfrm>
          <a:prstGeom prst="rect">
            <a:avLst/>
          </a:prstGeom>
          <a:noFill/>
        </p:spPr>
        <p:txBody>
          <a:bodyPr wrap="square" rtlCol="0">
            <a:spAutoFit/>
          </a:bodyPr>
          <a:lstStyle/>
          <a:p>
            <a:r>
              <a:rPr lang="en-US" sz="1400" dirty="0"/>
              <a:t>MDA-MB-231 cells expressing CXCR4 (green) </a:t>
            </a:r>
            <a:r>
              <a:rPr lang="en-US" sz="1400" dirty="0" err="1"/>
              <a:t>chemotax</a:t>
            </a:r>
            <a:r>
              <a:rPr lang="en-US" sz="1400" dirty="0"/>
              <a:t> toward the same cell type expressing CXCL12 (red)</a:t>
            </a:r>
          </a:p>
        </p:txBody>
      </p:sp>
      <p:sp>
        <p:nvSpPr>
          <p:cNvPr id="11" name="TextBox 10">
            <a:extLst>
              <a:ext uri="{FF2B5EF4-FFF2-40B4-BE49-F238E27FC236}">
                <a16:creationId xmlns:a16="http://schemas.microsoft.com/office/drawing/2014/main" id="{5524A074-E414-9C19-95FB-CEDADC8A00BB}"/>
              </a:ext>
            </a:extLst>
          </p:cNvPr>
          <p:cNvSpPr txBox="1"/>
          <p:nvPr/>
        </p:nvSpPr>
        <p:spPr>
          <a:xfrm>
            <a:off x="5019701" y="941437"/>
            <a:ext cx="6862436" cy="5355312"/>
          </a:xfrm>
          <a:prstGeom prst="rect">
            <a:avLst/>
          </a:prstGeom>
          <a:noFill/>
        </p:spPr>
        <p:txBody>
          <a:bodyPr wrap="square">
            <a:spAutoFit/>
          </a:bodyPr>
          <a:lstStyle/>
          <a:p>
            <a:r>
              <a:rPr lang="en-US" dirty="0">
                <a:solidFill>
                  <a:schemeClr val="tx2"/>
                </a:solidFill>
              </a:rPr>
              <a:t>In our 2015 paper, we modeled the gradients formed by different isoforms of CXCL12 secreted by donor cells and shaped by the scavenger receptor CXCR7, by measuring chemotaxis of CXCR4-expressing MDA-MB-231 cells. </a:t>
            </a:r>
          </a:p>
          <a:p>
            <a:endParaRPr lang="en-US" dirty="0">
              <a:solidFill>
                <a:schemeClr val="tx2"/>
              </a:solidFill>
            </a:endParaRPr>
          </a:p>
          <a:p>
            <a:r>
              <a:rPr lang="en-US" dirty="0">
                <a:solidFill>
                  <a:schemeClr val="tx2"/>
                </a:solidFill>
              </a:rPr>
              <a:t>As most chemotaxis assays do, we ignored the many cells that do not migrate, tallying only the fraction that do move directionally.  </a:t>
            </a:r>
          </a:p>
          <a:p>
            <a:endParaRPr lang="en-US" dirty="0">
              <a:solidFill>
                <a:schemeClr val="tx2"/>
              </a:solidFill>
            </a:endParaRPr>
          </a:p>
          <a:p>
            <a:r>
              <a:rPr lang="en-US" dirty="0">
                <a:solidFill>
                  <a:schemeClr val="tx2"/>
                </a:solidFill>
              </a:rPr>
              <a:t>But what about the ones that don’t respond?  Is there some reason that some do and some don’t?  Is that useful to us to help prevent cancer metastasis and recurrence?</a:t>
            </a:r>
          </a:p>
          <a:p>
            <a:endParaRPr lang="en-US" dirty="0">
              <a:solidFill>
                <a:schemeClr val="tx2"/>
              </a:solidFill>
            </a:endParaRPr>
          </a:p>
          <a:p>
            <a:pPr marL="285750" indent="-285750">
              <a:buFont typeface="Arial" panose="020B0604020202020204" pitchFamily="34" charset="0"/>
              <a:buChar char="•"/>
            </a:pPr>
            <a:r>
              <a:rPr lang="en-US" dirty="0">
                <a:solidFill>
                  <a:schemeClr val="tx2"/>
                </a:solidFill>
              </a:rPr>
              <a:t>If seemingly identical cells make different “decisions”, can we gather relevant single-cell information about the internal states of cells and the external cues they are receiving, to understand and predict their decisions?</a:t>
            </a:r>
          </a:p>
          <a:p>
            <a:pPr marL="285750" indent="-285750">
              <a:buFont typeface="Arial" panose="020B0604020202020204" pitchFamily="34" charset="0"/>
              <a:buChar char="•"/>
            </a:pPr>
            <a:endParaRPr lang="en-US" dirty="0">
              <a:solidFill>
                <a:schemeClr val="tx2"/>
              </a:solidFill>
            </a:endParaRPr>
          </a:p>
          <a:p>
            <a:pPr marL="285750" indent="-285750">
              <a:buFont typeface="Arial" panose="020B0604020202020204" pitchFamily="34" charset="0"/>
              <a:buChar char="•"/>
            </a:pPr>
            <a:r>
              <a:rPr lang="en-US" dirty="0">
                <a:solidFill>
                  <a:schemeClr val="tx2"/>
                </a:solidFill>
              </a:rPr>
              <a:t>Can we shape the decisions of cells using knowledge of their internal states and decision-making regulatory networks?</a:t>
            </a:r>
          </a:p>
        </p:txBody>
      </p:sp>
      <p:pic>
        <p:nvPicPr>
          <p:cNvPr id="4" name="Picture 3">
            <a:extLst>
              <a:ext uri="{FF2B5EF4-FFF2-40B4-BE49-F238E27FC236}">
                <a16:creationId xmlns:a16="http://schemas.microsoft.com/office/drawing/2014/main" id="{CE44918A-12F2-E8CE-FE62-829B9E146C68}"/>
              </a:ext>
            </a:extLst>
          </p:cNvPr>
          <p:cNvPicPr>
            <a:picLocks noChangeAspect="1"/>
          </p:cNvPicPr>
          <p:nvPr/>
        </p:nvPicPr>
        <p:blipFill>
          <a:blip r:embed="rId4"/>
          <a:stretch>
            <a:fillRect/>
          </a:stretch>
        </p:blipFill>
        <p:spPr>
          <a:xfrm>
            <a:off x="261258" y="258626"/>
            <a:ext cx="682811" cy="682811"/>
          </a:xfrm>
          <a:prstGeom prst="rect">
            <a:avLst/>
          </a:prstGeom>
          <a:solidFill>
            <a:schemeClr val="accent2"/>
          </a:solidFill>
        </p:spPr>
      </p:pic>
      <p:pic>
        <p:nvPicPr>
          <p:cNvPr id="5" name="Picture 4">
            <a:extLst>
              <a:ext uri="{FF2B5EF4-FFF2-40B4-BE49-F238E27FC236}">
                <a16:creationId xmlns:a16="http://schemas.microsoft.com/office/drawing/2014/main" id="{A4D149AE-6DCE-BD7D-88B0-754249D83700}"/>
              </a:ext>
            </a:extLst>
          </p:cNvPr>
          <p:cNvPicPr>
            <a:picLocks noChangeAspect="1"/>
          </p:cNvPicPr>
          <p:nvPr/>
        </p:nvPicPr>
        <p:blipFill>
          <a:blip r:embed="rId5"/>
          <a:stretch>
            <a:fillRect/>
          </a:stretch>
        </p:blipFill>
        <p:spPr>
          <a:xfrm>
            <a:off x="2912227" y="6163570"/>
            <a:ext cx="2905099" cy="671424"/>
          </a:xfrm>
          <a:prstGeom prst="rect">
            <a:avLst/>
          </a:prstGeom>
        </p:spPr>
      </p:pic>
      <p:pic>
        <p:nvPicPr>
          <p:cNvPr id="6" name="Picture 5">
            <a:extLst>
              <a:ext uri="{FF2B5EF4-FFF2-40B4-BE49-F238E27FC236}">
                <a16:creationId xmlns:a16="http://schemas.microsoft.com/office/drawing/2014/main" id="{6D3B2265-0A37-7151-CE55-328C869C4209}"/>
              </a:ext>
            </a:extLst>
          </p:cNvPr>
          <p:cNvPicPr>
            <a:picLocks noChangeAspect="1"/>
          </p:cNvPicPr>
          <p:nvPr/>
        </p:nvPicPr>
        <p:blipFill>
          <a:blip r:embed="rId6"/>
          <a:stretch>
            <a:fillRect/>
          </a:stretch>
        </p:blipFill>
        <p:spPr>
          <a:xfrm>
            <a:off x="200215" y="3761674"/>
            <a:ext cx="2621362" cy="3073320"/>
          </a:xfrm>
          <a:prstGeom prst="rect">
            <a:avLst/>
          </a:prstGeom>
        </p:spPr>
      </p:pic>
    </p:spTree>
    <p:extLst>
      <p:ext uri="{BB962C8B-B14F-4D97-AF65-F5344CB8AC3E}">
        <p14:creationId xmlns:p14="http://schemas.microsoft.com/office/powerpoint/2010/main" val="6465566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E04DFE-709A-D085-A435-32BA5387DBC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6381F49-AD3E-213D-4FFA-54FA0FF414F1}"/>
              </a:ext>
            </a:extLst>
          </p:cNvPr>
          <p:cNvSpPr>
            <a:spLocks noGrp="1"/>
          </p:cNvSpPr>
          <p:nvPr>
            <p:ph type="title"/>
          </p:nvPr>
        </p:nvSpPr>
        <p:spPr>
          <a:xfrm>
            <a:off x="954562" y="-400344"/>
            <a:ext cx="10177095" cy="2000750"/>
          </a:xfrm>
        </p:spPr>
        <p:txBody>
          <a:bodyPr>
            <a:normAutofit/>
          </a:bodyPr>
          <a:lstStyle/>
          <a:p>
            <a:r>
              <a:rPr lang="en-US" sz="3200" dirty="0">
                <a:solidFill>
                  <a:schemeClr val="tx1"/>
                </a:solidFill>
              </a:rPr>
              <a:t>Listening in on cell communication and decision making</a:t>
            </a:r>
          </a:p>
        </p:txBody>
      </p:sp>
      <p:sp>
        <p:nvSpPr>
          <p:cNvPr id="7" name="TextBox 6">
            <a:extLst>
              <a:ext uri="{FF2B5EF4-FFF2-40B4-BE49-F238E27FC236}">
                <a16:creationId xmlns:a16="http://schemas.microsoft.com/office/drawing/2014/main" id="{8BC70E73-F9A3-F576-0605-202CA8C83BEF}"/>
              </a:ext>
            </a:extLst>
          </p:cNvPr>
          <p:cNvSpPr txBox="1"/>
          <p:nvPr/>
        </p:nvSpPr>
        <p:spPr>
          <a:xfrm>
            <a:off x="338750" y="1332027"/>
            <a:ext cx="8928718" cy="7762125"/>
          </a:xfrm>
          <a:prstGeom prst="rect">
            <a:avLst/>
          </a:prstGeom>
          <a:noFill/>
        </p:spPr>
        <p:txBody>
          <a:bodyPr wrap="square" rtlCol="0">
            <a:spAutoFit/>
          </a:bodyPr>
          <a:lstStyle/>
          <a:p>
            <a:pPr defTabSz="324612">
              <a:lnSpc>
                <a:spcPct val="90000"/>
              </a:lnSpc>
              <a:spcAft>
                <a:spcPts val="600"/>
              </a:spcAft>
            </a:pPr>
            <a:r>
              <a:rPr lang="en-US" dirty="0">
                <a:solidFill>
                  <a:schemeClr val="tx2"/>
                </a:solidFill>
              </a:rPr>
              <a:t>We need “real time” information about the cell as it responds to stimuli.  </a:t>
            </a:r>
          </a:p>
          <a:p>
            <a:pPr defTabSz="324612">
              <a:lnSpc>
                <a:spcPct val="90000"/>
              </a:lnSpc>
              <a:spcAft>
                <a:spcPts val="600"/>
              </a:spcAft>
            </a:pPr>
            <a:endParaRPr lang="en-US" dirty="0">
              <a:solidFill>
                <a:schemeClr val="tx2"/>
              </a:solidFill>
            </a:endParaRPr>
          </a:p>
          <a:p>
            <a:pPr defTabSz="324612">
              <a:lnSpc>
                <a:spcPct val="90000"/>
              </a:lnSpc>
              <a:spcAft>
                <a:spcPts val="600"/>
              </a:spcAft>
            </a:pPr>
            <a:r>
              <a:rPr lang="en-US" dirty="0">
                <a:solidFill>
                  <a:schemeClr val="tx2"/>
                </a:solidFill>
              </a:rPr>
              <a:t>The bulk of the cells are not performing the function of interest, so we must query individual cells as they respond.  </a:t>
            </a:r>
          </a:p>
          <a:p>
            <a:pPr defTabSz="324612">
              <a:lnSpc>
                <a:spcPct val="90000"/>
              </a:lnSpc>
              <a:spcAft>
                <a:spcPts val="600"/>
              </a:spcAft>
            </a:pPr>
            <a:endParaRPr lang="en-US" dirty="0">
              <a:solidFill>
                <a:schemeClr val="tx2"/>
              </a:solidFill>
            </a:endParaRPr>
          </a:p>
          <a:p>
            <a:pPr defTabSz="324612">
              <a:lnSpc>
                <a:spcPct val="90000"/>
              </a:lnSpc>
              <a:spcAft>
                <a:spcPts val="600"/>
              </a:spcAft>
            </a:pPr>
            <a:r>
              <a:rPr lang="en-US" dirty="0">
                <a:solidFill>
                  <a:schemeClr val="tx2"/>
                </a:solidFill>
              </a:rPr>
              <a:t>While some of our modeling is mechanistic, some models do not require mechanistic understanding to be predictive.</a:t>
            </a:r>
          </a:p>
          <a:p>
            <a:pPr defTabSz="324612">
              <a:lnSpc>
                <a:spcPct val="90000"/>
              </a:lnSpc>
              <a:spcAft>
                <a:spcPts val="600"/>
              </a:spcAft>
            </a:pPr>
            <a:endParaRPr lang="en-US" dirty="0">
              <a:solidFill>
                <a:schemeClr val="tx2"/>
              </a:solidFill>
            </a:endParaRPr>
          </a:p>
          <a:p>
            <a:pPr defTabSz="324612">
              <a:lnSpc>
                <a:spcPct val="90000"/>
              </a:lnSpc>
              <a:spcAft>
                <a:spcPts val="600"/>
              </a:spcAft>
            </a:pPr>
            <a:r>
              <a:rPr lang="en-US" dirty="0">
                <a:solidFill>
                  <a:schemeClr val="tx2"/>
                </a:solidFill>
              </a:rPr>
              <a:t>Any measurable feature of cells can provide information about cellular states, interactions, and responses.  For example, in real time we can measure and track…</a:t>
            </a:r>
          </a:p>
          <a:p>
            <a:pPr defTabSz="324612">
              <a:lnSpc>
                <a:spcPct val="90000"/>
              </a:lnSpc>
              <a:spcAft>
                <a:spcPts val="600"/>
              </a:spcAft>
            </a:pPr>
            <a:endParaRPr lang="en-US" sz="2000" b="1" kern="1200" dirty="0">
              <a:solidFill>
                <a:schemeClr val="tx2"/>
              </a:solidFill>
              <a:latin typeface="+mn-lt"/>
              <a:ea typeface="+mn-ea"/>
              <a:cs typeface="+mn-cs"/>
            </a:endParaRPr>
          </a:p>
          <a:p>
            <a:pPr marL="342900" indent="-342900" defTabSz="324612">
              <a:lnSpc>
                <a:spcPct val="90000"/>
              </a:lnSpc>
              <a:spcAft>
                <a:spcPts val="600"/>
              </a:spcAft>
              <a:buFont typeface="Arial" panose="020B0604020202020204" pitchFamily="34" charset="0"/>
              <a:buChar char="•"/>
            </a:pPr>
            <a:r>
              <a:rPr lang="en-US" sz="1600" kern="1200" dirty="0">
                <a:solidFill>
                  <a:schemeClr val="tx2"/>
                </a:solidFill>
                <a:latin typeface="+mn-lt"/>
                <a:ea typeface="+mn-ea"/>
                <a:cs typeface="+mn-cs"/>
              </a:rPr>
              <a:t>Protein association </a:t>
            </a:r>
          </a:p>
          <a:p>
            <a:pPr marL="342900" indent="-342900" defTabSz="324612">
              <a:lnSpc>
                <a:spcPct val="90000"/>
              </a:lnSpc>
              <a:spcAft>
                <a:spcPts val="600"/>
              </a:spcAft>
              <a:buFont typeface="Arial" panose="020B0604020202020204" pitchFamily="34" charset="0"/>
              <a:buChar char="•"/>
            </a:pPr>
            <a:r>
              <a:rPr lang="en-US" sz="1600" kern="1200" dirty="0">
                <a:solidFill>
                  <a:schemeClr val="tx2"/>
                </a:solidFill>
                <a:latin typeface="+mn-lt"/>
                <a:ea typeface="+mn-ea"/>
                <a:cs typeface="+mn-cs"/>
              </a:rPr>
              <a:t>Kinase activity </a:t>
            </a:r>
          </a:p>
          <a:p>
            <a:pPr marL="342900" indent="-342900" defTabSz="324612">
              <a:lnSpc>
                <a:spcPct val="90000"/>
              </a:lnSpc>
              <a:spcAft>
                <a:spcPts val="600"/>
              </a:spcAft>
              <a:buFont typeface="Arial" panose="020B0604020202020204" pitchFamily="34" charset="0"/>
              <a:buChar char="•"/>
            </a:pPr>
            <a:r>
              <a:rPr lang="en-US" sz="1600" kern="1200" dirty="0" err="1">
                <a:solidFill>
                  <a:schemeClr val="tx2"/>
                </a:solidFill>
                <a:latin typeface="+mn-lt"/>
                <a:ea typeface="+mn-ea"/>
                <a:cs typeface="+mn-cs"/>
              </a:rPr>
              <a:t>Mechanosensing</a:t>
            </a:r>
            <a:r>
              <a:rPr lang="en-US" sz="1600" kern="1200" dirty="0">
                <a:solidFill>
                  <a:schemeClr val="tx2"/>
                </a:solidFill>
                <a:latin typeface="+mn-lt"/>
                <a:ea typeface="+mn-ea"/>
                <a:cs typeface="+mn-cs"/>
              </a:rPr>
              <a:t> </a:t>
            </a:r>
          </a:p>
          <a:p>
            <a:pPr marL="342900" indent="-342900" defTabSz="324612">
              <a:lnSpc>
                <a:spcPct val="90000"/>
              </a:lnSpc>
              <a:spcAft>
                <a:spcPts val="600"/>
              </a:spcAft>
              <a:buFont typeface="Arial" panose="020B0604020202020204" pitchFamily="34" charset="0"/>
              <a:buChar char="•"/>
            </a:pPr>
            <a:r>
              <a:rPr lang="en-US" sz="1600" kern="1200" dirty="0">
                <a:solidFill>
                  <a:schemeClr val="tx2"/>
                </a:solidFill>
                <a:latin typeface="+mn-lt"/>
                <a:ea typeface="+mn-ea"/>
                <a:cs typeface="+mn-cs"/>
              </a:rPr>
              <a:t>Protein localization</a:t>
            </a:r>
          </a:p>
          <a:p>
            <a:pPr marL="342900" indent="-342900" defTabSz="324612">
              <a:lnSpc>
                <a:spcPct val="90000"/>
              </a:lnSpc>
              <a:spcAft>
                <a:spcPts val="600"/>
              </a:spcAft>
              <a:buFont typeface="Arial" panose="020B0604020202020204" pitchFamily="34" charset="0"/>
              <a:buChar char="•"/>
            </a:pPr>
            <a:r>
              <a:rPr lang="en-US" sz="1600" kern="1200" dirty="0">
                <a:solidFill>
                  <a:schemeClr val="tx2"/>
                </a:solidFill>
                <a:latin typeface="+mn-lt"/>
                <a:ea typeface="+mn-ea"/>
                <a:cs typeface="+mn-cs"/>
              </a:rPr>
              <a:t>Metabolic activity</a:t>
            </a:r>
          </a:p>
          <a:p>
            <a:pPr marL="342900" indent="-342900" defTabSz="324612">
              <a:lnSpc>
                <a:spcPct val="90000"/>
              </a:lnSpc>
              <a:spcAft>
                <a:spcPts val="600"/>
              </a:spcAft>
              <a:buFont typeface="Arial" panose="020B0604020202020204" pitchFamily="34" charset="0"/>
              <a:buChar char="•"/>
            </a:pPr>
            <a:r>
              <a:rPr lang="en-US" sz="1600" kern="1200" dirty="0">
                <a:solidFill>
                  <a:schemeClr val="tx2"/>
                </a:solidFill>
                <a:latin typeface="+mn-lt"/>
                <a:ea typeface="+mn-ea"/>
                <a:cs typeface="+mn-cs"/>
              </a:rPr>
              <a:t>Subcellular organelle features</a:t>
            </a:r>
          </a:p>
          <a:p>
            <a:pPr defTabSz="324612">
              <a:lnSpc>
                <a:spcPct val="90000"/>
              </a:lnSpc>
              <a:spcAft>
                <a:spcPts val="600"/>
              </a:spcAft>
            </a:pPr>
            <a:endParaRPr lang="en-US" sz="2000" b="1" dirty="0">
              <a:solidFill>
                <a:schemeClr val="tx2"/>
              </a:solidFill>
            </a:endParaRPr>
          </a:p>
          <a:p>
            <a:pPr defTabSz="324612">
              <a:lnSpc>
                <a:spcPct val="90000"/>
              </a:lnSpc>
              <a:spcAft>
                <a:spcPts val="600"/>
              </a:spcAft>
            </a:pPr>
            <a:endParaRPr lang="en-US" sz="2000" b="1" dirty="0">
              <a:solidFill>
                <a:schemeClr val="tx2"/>
              </a:solidFill>
            </a:endParaRPr>
          </a:p>
          <a:p>
            <a:pPr defTabSz="324612">
              <a:lnSpc>
                <a:spcPct val="90000"/>
              </a:lnSpc>
              <a:spcAft>
                <a:spcPts val="600"/>
              </a:spcAft>
            </a:pPr>
            <a:endParaRPr lang="en-US" sz="2000" b="1" dirty="0">
              <a:solidFill>
                <a:schemeClr val="tx2"/>
              </a:solidFill>
            </a:endParaRPr>
          </a:p>
          <a:p>
            <a:pPr defTabSz="324612">
              <a:lnSpc>
                <a:spcPct val="90000"/>
              </a:lnSpc>
              <a:spcAft>
                <a:spcPts val="600"/>
              </a:spcAft>
            </a:pPr>
            <a:endParaRPr lang="en-US" sz="2000" b="1" kern="1200" dirty="0">
              <a:solidFill>
                <a:schemeClr val="tx2"/>
              </a:solidFill>
              <a:latin typeface="+mn-lt"/>
              <a:ea typeface="+mn-ea"/>
              <a:cs typeface="+mn-cs"/>
            </a:endParaRPr>
          </a:p>
          <a:p>
            <a:pPr defTabSz="324612">
              <a:spcAft>
                <a:spcPts val="600"/>
              </a:spcAft>
            </a:pPr>
            <a:endParaRPr lang="en-US" sz="2000" kern="1200" dirty="0">
              <a:latin typeface="+mn-lt"/>
              <a:ea typeface="+mn-ea"/>
              <a:cs typeface="+mn-cs"/>
            </a:endParaRPr>
          </a:p>
          <a:p>
            <a:pPr defTabSz="324612">
              <a:spcAft>
                <a:spcPts val="600"/>
              </a:spcAft>
            </a:pPr>
            <a:endParaRPr lang="en-US" sz="2000" kern="1200" dirty="0">
              <a:latin typeface="+mn-lt"/>
              <a:ea typeface="+mn-ea"/>
              <a:cs typeface="+mn-cs"/>
            </a:endParaRPr>
          </a:p>
          <a:p>
            <a:pPr>
              <a:spcAft>
                <a:spcPts val="600"/>
              </a:spcAft>
            </a:pPr>
            <a:endParaRPr lang="en-US" sz="2000" dirty="0"/>
          </a:p>
        </p:txBody>
      </p:sp>
      <p:pic>
        <p:nvPicPr>
          <p:cNvPr id="6" name="Picture 5">
            <a:extLst>
              <a:ext uri="{FF2B5EF4-FFF2-40B4-BE49-F238E27FC236}">
                <a16:creationId xmlns:a16="http://schemas.microsoft.com/office/drawing/2014/main" id="{0E2A712C-8BEA-0037-B68B-142E5E7C0BE7}"/>
              </a:ext>
            </a:extLst>
          </p:cNvPr>
          <p:cNvPicPr>
            <a:picLocks noChangeAspect="1"/>
          </p:cNvPicPr>
          <p:nvPr/>
        </p:nvPicPr>
        <p:blipFill>
          <a:blip r:embed="rId2"/>
          <a:stretch>
            <a:fillRect/>
          </a:stretch>
        </p:blipFill>
        <p:spPr>
          <a:xfrm>
            <a:off x="9125081" y="3754464"/>
            <a:ext cx="2970112" cy="2976987"/>
          </a:xfrm>
          <a:prstGeom prst="rect">
            <a:avLst/>
          </a:prstGeom>
        </p:spPr>
      </p:pic>
      <p:pic>
        <p:nvPicPr>
          <p:cNvPr id="4" name="Picture 3">
            <a:extLst>
              <a:ext uri="{FF2B5EF4-FFF2-40B4-BE49-F238E27FC236}">
                <a16:creationId xmlns:a16="http://schemas.microsoft.com/office/drawing/2014/main" id="{FFDAD7D6-A402-18C9-CC4B-9C37B58F1290}"/>
              </a:ext>
            </a:extLst>
          </p:cNvPr>
          <p:cNvPicPr>
            <a:picLocks noChangeAspect="1"/>
          </p:cNvPicPr>
          <p:nvPr/>
        </p:nvPicPr>
        <p:blipFill>
          <a:blip r:embed="rId3"/>
          <a:stretch>
            <a:fillRect/>
          </a:stretch>
        </p:blipFill>
        <p:spPr>
          <a:xfrm>
            <a:off x="261258" y="258626"/>
            <a:ext cx="682811" cy="682811"/>
          </a:xfrm>
          <a:prstGeom prst="rect">
            <a:avLst/>
          </a:prstGeom>
          <a:solidFill>
            <a:schemeClr val="accent2"/>
          </a:solidFill>
        </p:spPr>
      </p:pic>
      <p:sp>
        <p:nvSpPr>
          <p:cNvPr id="5" name="TextBox 4">
            <a:extLst>
              <a:ext uri="{FF2B5EF4-FFF2-40B4-BE49-F238E27FC236}">
                <a16:creationId xmlns:a16="http://schemas.microsoft.com/office/drawing/2014/main" id="{E521AFB5-0AD0-740C-47A3-539C6CA18DE8}"/>
              </a:ext>
            </a:extLst>
          </p:cNvPr>
          <p:cNvSpPr txBox="1"/>
          <p:nvPr/>
        </p:nvSpPr>
        <p:spPr>
          <a:xfrm>
            <a:off x="4221543" y="4693349"/>
            <a:ext cx="1944763" cy="1806648"/>
          </a:xfrm>
          <a:prstGeom prst="rect">
            <a:avLst/>
          </a:prstGeom>
          <a:noFill/>
        </p:spPr>
        <p:txBody>
          <a:bodyPr wrap="none" rtlCol="0">
            <a:spAutoFit/>
          </a:bodyPr>
          <a:lstStyle/>
          <a:p>
            <a:pPr marL="342900" indent="-342900" defTabSz="324612">
              <a:lnSpc>
                <a:spcPct val="90000"/>
              </a:lnSpc>
              <a:spcAft>
                <a:spcPts val="600"/>
              </a:spcAft>
              <a:buFont typeface="Arial" panose="020B0604020202020204" pitchFamily="34" charset="0"/>
              <a:buChar char="•"/>
            </a:pPr>
            <a:r>
              <a:rPr lang="en-US" sz="1600" kern="1200" dirty="0">
                <a:solidFill>
                  <a:schemeClr val="tx2"/>
                </a:solidFill>
                <a:latin typeface="+mn-lt"/>
                <a:ea typeface="+mn-ea"/>
                <a:cs typeface="+mn-cs"/>
              </a:rPr>
              <a:t>Gene Expression</a:t>
            </a:r>
          </a:p>
          <a:p>
            <a:pPr marL="342900" indent="-342900" defTabSz="324612">
              <a:lnSpc>
                <a:spcPct val="90000"/>
              </a:lnSpc>
              <a:spcAft>
                <a:spcPts val="600"/>
              </a:spcAft>
              <a:buFont typeface="Arial" panose="020B0604020202020204" pitchFamily="34" charset="0"/>
              <a:buChar char="•"/>
            </a:pPr>
            <a:r>
              <a:rPr lang="en-US" sz="1600" kern="1200" dirty="0">
                <a:solidFill>
                  <a:schemeClr val="tx2"/>
                </a:solidFill>
                <a:latin typeface="+mn-lt"/>
                <a:ea typeface="+mn-ea"/>
                <a:cs typeface="+mn-cs"/>
              </a:rPr>
              <a:t>Movement</a:t>
            </a:r>
          </a:p>
          <a:p>
            <a:pPr marL="342900" indent="-342900" defTabSz="324612">
              <a:lnSpc>
                <a:spcPct val="90000"/>
              </a:lnSpc>
              <a:spcAft>
                <a:spcPts val="600"/>
              </a:spcAft>
              <a:buFont typeface="Arial" panose="020B0604020202020204" pitchFamily="34" charset="0"/>
              <a:buChar char="•"/>
            </a:pPr>
            <a:r>
              <a:rPr lang="en-US" sz="1600" kern="1200" dirty="0">
                <a:solidFill>
                  <a:schemeClr val="tx2"/>
                </a:solidFill>
                <a:latin typeface="+mn-lt"/>
                <a:ea typeface="+mn-ea"/>
                <a:cs typeface="+mn-cs"/>
              </a:rPr>
              <a:t>Morphology</a:t>
            </a:r>
          </a:p>
          <a:p>
            <a:pPr marL="342900" indent="-342900" defTabSz="324612">
              <a:lnSpc>
                <a:spcPct val="90000"/>
              </a:lnSpc>
              <a:spcAft>
                <a:spcPts val="600"/>
              </a:spcAft>
              <a:buFont typeface="Arial" panose="020B0604020202020204" pitchFamily="34" charset="0"/>
              <a:buChar char="•"/>
            </a:pPr>
            <a:r>
              <a:rPr lang="en-US" sz="1600" kern="1200" dirty="0">
                <a:solidFill>
                  <a:schemeClr val="tx2"/>
                </a:solidFill>
                <a:latin typeface="+mn-lt"/>
                <a:ea typeface="+mn-ea"/>
                <a:cs typeface="+mn-cs"/>
              </a:rPr>
              <a:t>Division</a:t>
            </a:r>
          </a:p>
          <a:p>
            <a:pPr marL="342900" indent="-342900" defTabSz="324612">
              <a:lnSpc>
                <a:spcPct val="90000"/>
              </a:lnSpc>
              <a:spcAft>
                <a:spcPts val="600"/>
              </a:spcAft>
              <a:buFont typeface="Arial" panose="020B0604020202020204" pitchFamily="34" charset="0"/>
              <a:buChar char="•"/>
            </a:pPr>
            <a:r>
              <a:rPr lang="en-US" sz="1600" kern="1200" dirty="0">
                <a:solidFill>
                  <a:schemeClr val="tx2"/>
                </a:solidFill>
                <a:latin typeface="+mn-lt"/>
                <a:ea typeface="+mn-ea"/>
                <a:cs typeface="+mn-cs"/>
              </a:rPr>
              <a:t>Adjacency </a:t>
            </a:r>
          </a:p>
          <a:p>
            <a:pPr marL="342900" indent="-342900" defTabSz="324612">
              <a:lnSpc>
                <a:spcPct val="90000"/>
              </a:lnSpc>
              <a:spcAft>
                <a:spcPts val="600"/>
              </a:spcAft>
              <a:buFont typeface="Arial" panose="020B0604020202020204" pitchFamily="34" charset="0"/>
              <a:buChar char="•"/>
            </a:pPr>
            <a:r>
              <a:rPr lang="en-US" sz="1600" kern="1200" dirty="0">
                <a:solidFill>
                  <a:schemeClr val="tx2"/>
                </a:solidFill>
                <a:latin typeface="+mn-lt"/>
                <a:ea typeface="+mn-ea"/>
                <a:cs typeface="+mn-cs"/>
              </a:rPr>
              <a:t>Identity</a:t>
            </a:r>
            <a:endParaRPr lang="en-US" sz="1600" dirty="0">
              <a:solidFill>
                <a:schemeClr val="tx2"/>
              </a:solidFill>
            </a:endParaRPr>
          </a:p>
        </p:txBody>
      </p:sp>
    </p:spTree>
    <p:extLst>
      <p:ext uri="{BB962C8B-B14F-4D97-AF65-F5344CB8AC3E}">
        <p14:creationId xmlns:p14="http://schemas.microsoft.com/office/powerpoint/2010/main" val="6894732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1A4406-3B9F-81F2-F6C2-FE5C81EE71E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34380F5-0C76-E9DA-0F2C-72BDB6B27728}"/>
              </a:ext>
            </a:extLst>
          </p:cNvPr>
          <p:cNvSpPr>
            <a:spLocks noGrp="1"/>
          </p:cNvSpPr>
          <p:nvPr>
            <p:ph type="title"/>
          </p:nvPr>
        </p:nvSpPr>
        <p:spPr>
          <a:xfrm>
            <a:off x="888993" y="309412"/>
            <a:ext cx="10069422" cy="455046"/>
          </a:xfrm>
        </p:spPr>
        <p:txBody>
          <a:bodyPr>
            <a:noAutofit/>
          </a:bodyPr>
          <a:lstStyle/>
          <a:p>
            <a:r>
              <a:rPr lang="en-US" sz="3200" dirty="0">
                <a:latin typeface="+mn-lt"/>
              </a:rPr>
              <a:t>Identifying specific reporter targets </a:t>
            </a:r>
          </a:p>
        </p:txBody>
      </p:sp>
      <p:pic>
        <p:nvPicPr>
          <p:cNvPr id="3074" name="Picture 2" descr="A schematic of the CXCL12/CXCR4 signaling pathways.&#10;Abbreviations: ER, endoplasmic reticulum; GTP, Guanosine-5′-triphosphate; RTK, receptor tyrosine kinase; CXCL, chemokine (C-X-C motif) ligand; CXCR, C-X-C chemokine receptor; cAMP, cyclic adenosine monophosphate; PKA, protein kinase A; JAK, Janus kinase; STAT, signal transducer and activator of transcription; Cdc42, Cell division control protein 42 homolog; Rac, Ras-related C3 botulinum toxin substrate; Rho, Ras homolog gene family; GRK, G protein-coupled receptor kinase; FOXO, Forkhead box protein; NFkB, nuclear factor kappa-light-chain-enhancer of activated B cells; PIP2, phosphatidylinositol bisphosphate; FAK, focal adhesion kinase; PLC, phospholipase C; PKC, protein kinase C; Ras, Rat sarcoma protein family; ERK, extracellular-signal-regulated kinase.">
            <a:extLst>
              <a:ext uri="{FF2B5EF4-FFF2-40B4-BE49-F238E27FC236}">
                <a16:creationId xmlns:a16="http://schemas.microsoft.com/office/drawing/2014/main" id="{0AD5A5BD-3185-197B-9505-9DA4FD637F5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959" r="-1"/>
          <a:stretch/>
        </p:blipFill>
        <p:spPr bwMode="auto">
          <a:xfrm>
            <a:off x="5875712" y="1160159"/>
            <a:ext cx="6024079" cy="453768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0A249586-E8D8-3C66-B516-41BD85883540}"/>
              </a:ext>
            </a:extLst>
          </p:cNvPr>
          <p:cNvPicPr>
            <a:picLocks noChangeAspect="1"/>
          </p:cNvPicPr>
          <p:nvPr/>
        </p:nvPicPr>
        <p:blipFill>
          <a:blip r:embed="rId4"/>
          <a:stretch>
            <a:fillRect/>
          </a:stretch>
        </p:blipFill>
        <p:spPr>
          <a:xfrm>
            <a:off x="253059" y="195529"/>
            <a:ext cx="682811" cy="682811"/>
          </a:xfrm>
          <a:prstGeom prst="rect">
            <a:avLst/>
          </a:prstGeom>
        </p:spPr>
      </p:pic>
      <p:sp>
        <p:nvSpPr>
          <p:cNvPr id="4" name="TextBox 3">
            <a:extLst>
              <a:ext uri="{FF2B5EF4-FFF2-40B4-BE49-F238E27FC236}">
                <a16:creationId xmlns:a16="http://schemas.microsoft.com/office/drawing/2014/main" id="{5F9CDD38-4C95-F519-B786-12A4F35AE5DF}"/>
              </a:ext>
            </a:extLst>
          </p:cNvPr>
          <p:cNvSpPr txBox="1"/>
          <p:nvPr/>
        </p:nvSpPr>
        <p:spPr>
          <a:xfrm>
            <a:off x="323204" y="1029175"/>
            <a:ext cx="5145367" cy="5078313"/>
          </a:xfrm>
          <a:prstGeom prst="rect">
            <a:avLst/>
          </a:prstGeom>
          <a:noFill/>
        </p:spPr>
        <p:txBody>
          <a:bodyPr wrap="square" rtlCol="0">
            <a:spAutoFit/>
          </a:bodyPr>
          <a:lstStyle/>
          <a:p>
            <a:r>
              <a:rPr lang="en-US" dirty="0">
                <a:solidFill>
                  <a:schemeClr val="tx2"/>
                </a:solidFill>
              </a:rPr>
              <a:t>Typical signaling diagram for CXCR4 (note that only the forward reactions are shown in most diagrams)</a:t>
            </a:r>
          </a:p>
          <a:p>
            <a:pPr marL="285750" indent="-285750">
              <a:buFont typeface="Arial" panose="020B0604020202020204" pitchFamily="34" charset="0"/>
              <a:buChar char="•"/>
            </a:pPr>
            <a:endParaRPr lang="en-US" dirty="0">
              <a:solidFill>
                <a:schemeClr val="tx2"/>
              </a:solidFill>
            </a:endParaRPr>
          </a:p>
          <a:p>
            <a:r>
              <a:rPr lang="en-US" dirty="0">
                <a:solidFill>
                  <a:schemeClr val="tx2"/>
                </a:solidFill>
              </a:rPr>
              <a:t>Imaging targets here include</a:t>
            </a:r>
          </a:p>
          <a:p>
            <a:pPr marL="742950" lvl="1" indent="-285750">
              <a:buFont typeface="Arial" panose="020B0604020202020204" pitchFamily="34" charset="0"/>
              <a:buChar char="•"/>
            </a:pPr>
            <a:r>
              <a:rPr lang="en-US" dirty="0">
                <a:solidFill>
                  <a:schemeClr val="tx2"/>
                </a:solidFill>
              </a:rPr>
              <a:t>Ligand localization and binding</a:t>
            </a:r>
          </a:p>
          <a:p>
            <a:pPr marL="742950" lvl="1" indent="-285750">
              <a:buFont typeface="Arial" panose="020B0604020202020204" pitchFamily="34" charset="0"/>
              <a:buChar char="•"/>
            </a:pPr>
            <a:r>
              <a:rPr lang="en-US" dirty="0">
                <a:solidFill>
                  <a:schemeClr val="tx2"/>
                </a:solidFill>
              </a:rPr>
              <a:t>Receptor localization and stability</a:t>
            </a:r>
          </a:p>
          <a:p>
            <a:pPr marL="742950" lvl="1" indent="-285750">
              <a:buFont typeface="Arial" panose="020B0604020202020204" pitchFamily="34" charset="0"/>
              <a:buChar char="•"/>
            </a:pPr>
            <a:r>
              <a:rPr lang="en-US" dirty="0">
                <a:solidFill>
                  <a:schemeClr val="tx2"/>
                </a:solidFill>
              </a:rPr>
              <a:t>Arrestin recruitment to receptor</a:t>
            </a:r>
          </a:p>
          <a:p>
            <a:pPr marL="742950" lvl="1" indent="-285750">
              <a:buFont typeface="Arial" panose="020B0604020202020204" pitchFamily="34" charset="0"/>
              <a:buChar char="•"/>
            </a:pPr>
            <a:r>
              <a:rPr lang="en-US" dirty="0">
                <a:solidFill>
                  <a:schemeClr val="tx2"/>
                </a:solidFill>
              </a:rPr>
              <a:t>G-protein activation</a:t>
            </a:r>
          </a:p>
          <a:p>
            <a:pPr marL="742950" lvl="1" indent="-285750">
              <a:buFont typeface="Arial" panose="020B0604020202020204" pitchFamily="34" charset="0"/>
              <a:buChar char="•"/>
            </a:pPr>
            <a:r>
              <a:rPr lang="en-US" dirty="0">
                <a:solidFill>
                  <a:schemeClr val="tx2"/>
                </a:solidFill>
              </a:rPr>
              <a:t>Kinase activation (p38, Akt, ERK)</a:t>
            </a:r>
          </a:p>
          <a:p>
            <a:pPr marL="742950" lvl="1" indent="-285750">
              <a:buFont typeface="Arial" panose="020B0604020202020204" pitchFamily="34" charset="0"/>
              <a:buChar char="•"/>
            </a:pPr>
            <a:r>
              <a:rPr lang="en-US" dirty="0">
                <a:solidFill>
                  <a:schemeClr val="tx2"/>
                </a:solidFill>
              </a:rPr>
              <a:t>Gene expression</a:t>
            </a:r>
          </a:p>
          <a:p>
            <a:pPr marL="742950" lvl="1" indent="-285750">
              <a:buFont typeface="Arial" panose="020B0604020202020204" pitchFamily="34" charset="0"/>
              <a:buChar char="•"/>
            </a:pPr>
            <a:r>
              <a:rPr lang="en-US" dirty="0">
                <a:solidFill>
                  <a:schemeClr val="tx2"/>
                </a:solidFill>
              </a:rPr>
              <a:t>Cell movement</a:t>
            </a:r>
          </a:p>
          <a:p>
            <a:pPr marL="742950" lvl="1" indent="-285750">
              <a:buFont typeface="Arial" panose="020B0604020202020204" pitchFamily="34" charset="0"/>
              <a:buChar char="•"/>
            </a:pPr>
            <a:r>
              <a:rPr lang="en-US" dirty="0">
                <a:solidFill>
                  <a:schemeClr val="tx2"/>
                </a:solidFill>
              </a:rPr>
              <a:t>Cell division</a:t>
            </a:r>
          </a:p>
          <a:p>
            <a:pPr marL="742950" lvl="1" indent="-285750">
              <a:buFont typeface="Arial" panose="020B0604020202020204" pitchFamily="34" charset="0"/>
              <a:buChar char="•"/>
            </a:pPr>
            <a:endParaRPr lang="en-US" dirty="0">
              <a:solidFill>
                <a:schemeClr val="tx2"/>
              </a:solidFill>
            </a:endParaRPr>
          </a:p>
          <a:p>
            <a:pPr marL="742950" lvl="1" indent="-285750">
              <a:buFont typeface="Arial" panose="020B0604020202020204" pitchFamily="34" charset="0"/>
              <a:buChar char="•"/>
            </a:pPr>
            <a:r>
              <a:rPr lang="en-US" dirty="0">
                <a:solidFill>
                  <a:schemeClr val="tx2"/>
                </a:solidFill>
              </a:rPr>
              <a:t>Other items we image that can impact signaling include mitochondrial morphology, NADH/NADPH and FAD</a:t>
            </a:r>
            <a:endParaRPr lang="en-US" dirty="0"/>
          </a:p>
          <a:p>
            <a:pPr marL="742950" lvl="1"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13209452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21516B-CC72-A3A5-1904-6D72DE72565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0453E2D-E6A3-6807-CEAB-1CA71A4E5B7C}"/>
              </a:ext>
            </a:extLst>
          </p:cNvPr>
          <p:cNvSpPr>
            <a:spLocks noGrp="1"/>
          </p:cNvSpPr>
          <p:nvPr>
            <p:ph type="title"/>
          </p:nvPr>
        </p:nvSpPr>
        <p:spPr>
          <a:xfrm>
            <a:off x="1034496" y="-400344"/>
            <a:ext cx="15175906" cy="2000750"/>
          </a:xfrm>
        </p:spPr>
        <p:txBody>
          <a:bodyPr>
            <a:normAutofit/>
          </a:bodyPr>
          <a:lstStyle/>
          <a:p>
            <a:r>
              <a:rPr lang="en-US" sz="3600" dirty="0">
                <a:solidFill>
                  <a:schemeClr val="tx1"/>
                </a:solidFill>
              </a:rPr>
              <a:t>Building experimental pipelines for live cell work</a:t>
            </a:r>
          </a:p>
        </p:txBody>
      </p:sp>
      <p:sp>
        <p:nvSpPr>
          <p:cNvPr id="7" name="TextBox 6">
            <a:extLst>
              <a:ext uri="{FF2B5EF4-FFF2-40B4-BE49-F238E27FC236}">
                <a16:creationId xmlns:a16="http://schemas.microsoft.com/office/drawing/2014/main" id="{584B5DAB-A368-25E2-E243-DC4CE65E1456}"/>
              </a:ext>
            </a:extLst>
          </p:cNvPr>
          <p:cNvSpPr txBox="1"/>
          <p:nvPr/>
        </p:nvSpPr>
        <p:spPr>
          <a:xfrm>
            <a:off x="3831686" y="1082768"/>
            <a:ext cx="8082985" cy="5370701"/>
          </a:xfrm>
          <a:prstGeom prst="rect">
            <a:avLst/>
          </a:prstGeom>
          <a:noFill/>
        </p:spPr>
        <p:txBody>
          <a:bodyPr wrap="square" rtlCol="0">
            <a:spAutoFit/>
          </a:bodyPr>
          <a:lstStyle/>
          <a:p>
            <a:pPr defTabSz="324612">
              <a:spcAft>
                <a:spcPts val="600"/>
              </a:spcAft>
            </a:pPr>
            <a:r>
              <a:rPr lang="en-US" sz="2000" kern="1200" dirty="0">
                <a:solidFill>
                  <a:schemeClr val="tx2"/>
                </a:solidFill>
                <a:latin typeface="+mn-lt"/>
                <a:ea typeface="+mn-ea"/>
                <a:cs typeface="+mn-cs"/>
              </a:rPr>
              <a:t>To tap into the signaling world of live cells we need</a:t>
            </a:r>
            <a:endParaRPr lang="en-US" sz="2000" dirty="0">
              <a:solidFill>
                <a:schemeClr val="tx2"/>
              </a:solidFill>
            </a:endParaRPr>
          </a:p>
          <a:p>
            <a:pPr marL="342900" indent="-342900" defTabSz="324612">
              <a:spcAft>
                <a:spcPts val="600"/>
              </a:spcAft>
              <a:buFont typeface="Arial" panose="020B0604020202020204" pitchFamily="34" charset="0"/>
              <a:buChar char="•"/>
            </a:pPr>
            <a:r>
              <a:rPr lang="en-US" sz="1600" u="sng" dirty="0">
                <a:solidFill>
                  <a:schemeClr val="tx2"/>
                </a:solidFill>
              </a:rPr>
              <a:t>multiplexed reporter systems </a:t>
            </a:r>
            <a:r>
              <a:rPr lang="en-US" sz="1600" dirty="0">
                <a:solidFill>
                  <a:schemeClr val="tx2"/>
                </a:solidFill>
              </a:rPr>
              <a:t>– reliable co-expression at similar levels in all cells makes automated image processing work smoothly.  Innovation in luminescent and fluorescent reporters is a foundational aspect of our work. </a:t>
            </a:r>
          </a:p>
          <a:p>
            <a:pPr marL="342900" indent="-342900" defTabSz="324612">
              <a:spcAft>
                <a:spcPts val="600"/>
              </a:spcAft>
              <a:buFont typeface="Arial" panose="020B0604020202020204" pitchFamily="34" charset="0"/>
              <a:buChar char="•"/>
            </a:pPr>
            <a:endParaRPr lang="en-US" sz="1600" dirty="0">
              <a:solidFill>
                <a:schemeClr val="tx2"/>
              </a:solidFill>
            </a:endParaRPr>
          </a:p>
          <a:p>
            <a:pPr marL="342900" indent="-342900" defTabSz="324612">
              <a:spcAft>
                <a:spcPts val="600"/>
              </a:spcAft>
              <a:buFont typeface="Arial" panose="020B0604020202020204" pitchFamily="34" charset="0"/>
              <a:buChar char="•"/>
            </a:pPr>
            <a:r>
              <a:rPr lang="en-US" sz="1600" u="sng" dirty="0">
                <a:solidFill>
                  <a:schemeClr val="tx2"/>
                </a:solidFill>
              </a:rPr>
              <a:t>imaging methods </a:t>
            </a:r>
            <a:r>
              <a:rPr lang="en-US" sz="1600" dirty="0">
                <a:solidFill>
                  <a:schemeClr val="tx2"/>
                </a:solidFill>
              </a:rPr>
              <a:t>– live cell microscopy needs speed to cover multiple wells in a well plate, sensitivity to avoid light damage to cells, resolution to capture sharp images for segmentation, environmental control to ensure that cells can move and signal reproducibly, and flexibility to multiplex 4+ channels.</a:t>
            </a:r>
          </a:p>
          <a:p>
            <a:pPr marL="342900" indent="-342900" defTabSz="324612">
              <a:spcAft>
                <a:spcPts val="600"/>
              </a:spcAft>
              <a:buFont typeface="Arial" panose="020B0604020202020204" pitchFamily="34" charset="0"/>
              <a:buChar char="•"/>
            </a:pPr>
            <a:endParaRPr lang="en-US" sz="1600" dirty="0">
              <a:solidFill>
                <a:schemeClr val="tx2"/>
              </a:solidFill>
            </a:endParaRPr>
          </a:p>
          <a:p>
            <a:pPr marL="342900" indent="-342900" defTabSz="324612">
              <a:spcAft>
                <a:spcPts val="600"/>
              </a:spcAft>
              <a:buFont typeface="Arial" panose="020B0604020202020204" pitchFamily="34" charset="0"/>
              <a:buChar char="•"/>
            </a:pPr>
            <a:r>
              <a:rPr lang="en-US" sz="1600" u="sng" dirty="0">
                <a:solidFill>
                  <a:schemeClr val="tx2"/>
                </a:solidFill>
              </a:rPr>
              <a:t>data extraction pipelines </a:t>
            </a:r>
            <a:r>
              <a:rPr lang="en-US" sz="1600" dirty="0">
                <a:solidFill>
                  <a:schemeClr val="tx2"/>
                </a:solidFill>
              </a:rPr>
              <a:t>– need to be baked into the experimental design, both for image processing and feature extraction and management plans for high-dimensionality time-lapse cell data.  This is also a major area of innovation for our team.</a:t>
            </a:r>
          </a:p>
          <a:p>
            <a:pPr marL="342900" indent="-342900" defTabSz="324612">
              <a:spcAft>
                <a:spcPts val="600"/>
              </a:spcAft>
              <a:buFont typeface="Arial" panose="020B0604020202020204" pitchFamily="34" charset="0"/>
              <a:buChar char="•"/>
            </a:pPr>
            <a:endParaRPr lang="en-US" sz="1600" dirty="0">
              <a:solidFill>
                <a:schemeClr val="tx2"/>
              </a:solidFill>
            </a:endParaRPr>
          </a:p>
          <a:p>
            <a:pPr marL="342900" indent="-342900" defTabSz="324612">
              <a:spcAft>
                <a:spcPts val="600"/>
              </a:spcAft>
              <a:buFont typeface="Arial" panose="020B0604020202020204" pitchFamily="34" charset="0"/>
              <a:buChar char="•"/>
            </a:pPr>
            <a:r>
              <a:rPr lang="en-US" sz="1600" u="sng" dirty="0">
                <a:solidFill>
                  <a:schemeClr val="tx2"/>
                </a:solidFill>
              </a:rPr>
              <a:t>modeling approaches </a:t>
            </a:r>
            <a:r>
              <a:rPr lang="en-US" sz="1600" dirty="0">
                <a:solidFill>
                  <a:schemeClr val="tx2"/>
                </a:solidFill>
              </a:rPr>
              <a:t>– Models need reliable data streams and must produce testable predictions.  Over 10+ years, we have developed multiple modeling approaches with our team (combo of ODE and agent-based).  In the past three years, our team has been exploring novel physics and chemistry-based approaches including variational systems inference and inverse reinforcement learning.</a:t>
            </a:r>
            <a:endParaRPr lang="en-US" sz="2800" dirty="0">
              <a:solidFill>
                <a:schemeClr val="tx2"/>
              </a:solidFill>
            </a:endParaRPr>
          </a:p>
        </p:txBody>
      </p:sp>
      <p:pic>
        <p:nvPicPr>
          <p:cNvPr id="3" name="Picture 2">
            <a:extLst>
              <a:ext uri="{FF2B5EF4-FFF2-40B4-BE49-F238E27FC236}">
                <a16:creationId xmlns:a16="http://schemas.microsoft.com/office/drawing/2014/main" id="{1895033D-B914-5EBC-7A0E-DE4CA5EE8206}"/>
              </a:ext>
            </a:extLst>
          </p:cNvPr>
          <p:cNvPicPr>
            <a:picLocks noChangeAspect="1"/>
          </p:cNvPicPr>
          <p:nvPr/>
        </p:nvPicPr>
        <p:blipFill rotWithShape="1">
          <a:blip r:embed="rId2"/>
          <a:srcRect b="41632"/>
          <a:stretch/>
        </p:blipFill>
        <p:spPr>
          <a:xfrm>
            <a:off x="183721" y="1142990"/>
            <a:ext cx="3604632" cy="852358"/>
          </a:xfrm>
          <a:prstGeom prst="rect">
            <a:avLst/>
          </a:prstGeom>
        </p:spPr>
      </p:pic>
      <p:pic>
        <p:nvPicPr>
          <p:cNvPr id="4" name="Picture 3">
            <a:extLst>
              <a:ext uri="{FF2B5EF4-FFF2-40B4-BE49-F238E27FC236}">
                <a16:creationId xmlns:a16="http://schemas.microsoft.com/office/drawing/2014/main" id="{CCD7AF16-56D4-156E-3F3B-A1E9E2840DC5}"/>
              </a:ext>
            </a:extLst>
          </p:cNvPr>
          <p:cNvPicPr>
            <a:picLocks noChangeAspect="1"/>
          </p:cNvPicPr>
          <p:nvPr/>
        </p:nvPicPr>
        <p:blipFill rotWithShape="1">
          <a:blip r:embed="rId3"/>
          <a:srcRect l="11049" t="32385" r="32302" b="28405"/>
          <a:stretch/>
        </p:blipFill>
        <p:spPr>
          <a:xfrm>
            <a:off x="207841" y="3126745"/>
            <a:ext cx="2088903" cy="1520791"/>
          </a:xfrm>
          <a:prstGeom prst="rect">
            <a:avLst/>
          </a:prstGeom>
        </p:spPr>
      </p:pic>
      <p:pic>
        <p:nvPicPr>
          <p:cNvPr id="5" name="Picture 4">
            <a:extLst>
              <a:ext uri="{FF2B5EF4-FFF2-40B4-BE49-F238E27FC236}">
                <a16:creationId xmlns:a16="http://schemas.microsoft.com/office/drawing/2014/main" id="{F5EA3B21-78E1-2F41-A970-5F50203AA92F}"/>
              </a:ext>
            </a:extLst>
          </p:cNvPr>
          <p:cNvPicPr>
            <a:picLocks noChangeAspect="1"/>
          </p:cNvPicPr>
          <p:nvPr/>
        </p:nvPicPr>
        <p:blipFill>
          <a:blip r:embed="rId4"/>
          <a:stretch>
            <a:fillRect/>
          </a:stretch>
        </p:blipFill>
        <p:spPr>
          <a:xfrm>
            <a:off x="182747" y="2114155"/>
            <a:ext cx="3173988" cy="959228"/>
          </a:xfrm>
          <a:prstGeom prst="rect">
            <a:avLst/>
          </a:prstGeom>
        </p:spPr>
      </p:pic>
      <p:pic>
        <p:nvPicPr>
          <p:cNvPr id="11" name="Picture 10">
            <a:extLst>
              <a:ext uri="{FF2B5EF4-FFF2-40B4-BE49-F238E27FC236}">
                <a16:creationId xmlns:a16="http://schemas.microsoft.com/office/drawing/2014/main" id="{72F0F2B9-BD56-590A-12EC-ED668D6DDF51}"/>
              </a:ext>
            </a:extLst>
          </p:cNvPr>
          <p:cNvPicPr>
            <a:picLocks noChangeAspect="1"/>
          </p:cNvPicPr>
          <p:nvPr/>
        </p:nvPicPr>
        <p:blipFill>
          <a:blip r:embed="rId5"/>
          <a:stretch>
            <a:fillRect/>
          </a:stretch>
        </p:blipFill>
        <p:spPr>
          <a:xfrm>
            <a:off x="261258" y="258626"/>
            <a:ext cx="682811" cy="682811"/>
          </a:xfrm>
          <a:prstGeom prst="rect">
            <a:avLst/>
          </a:prstGeom>
          <a:solidFill>
            <a:schemeClr val="accent2"/>
          </a:solidFill>
        </p:spPr>
      </p:pic>
      <p:grpSp>
        <p:nvGrpSpPr>
          <p:cNvPr id="13" name="Group 12">
            <a:extLst>
              <a:ext uri="{FF2B5EF4-FFF2-40B4-BE49-F238E27FC236}">
                <a16:creationId xmlns:a16="http://schemas.microsoft.com/office/drawing/2014/main" id="{703A5A2B-A135-8DBE-E843-3901F51A604C}"/>
              </a:ext>
            </a:extLst>
          </p:cNvPr>
          <p:cNvGrpSpPr/>
          <p:nvPr/>
        </p:nvGrpSpPr>
        <p:grpSpPr>
          <a:xfrm>
            <a:off x="207840" y="4700898"/>
            <a:ext cx="2088903" cy="1854995"/>
            <a:chOff x="5618093" y="1198931"/>
            <a:chExt cx="6147188" cy="5488826"/>
          </a:xfrm>
        </p:grpSpPr>
        <p:grpSp>
          <p:nvGrpSpPr>
            <p:cNvPr id="14" name="Group 13">
              <a:extLst>
                <a:ext uri="{FF2B5EF4-FFF2-40B4-BE49-F238E27FC236}">
                  <a16:creationId xmlns:a16="http://schemas.microsoft.com/office/drawing/2014/main" id="{30302640-7229-4B02-49E9-57C62363AE06}"/>
                </a:ext>
              </a:extLst>
            </p:cNvPr>
            <p:cNvGrpSpPr/>
            <p:nvPr/>
          </p:nvGrpSpPr>
          <p:grpSpPr>
            <a:xfrm>
              <a:off x="5618093" y="1198932"/>
              <a:ext cx="6147188" cy="5488825"/>
              <a:chOff x="5789621" y="1244530"/>
              <a:chExt cx="6147188" cy="5488825"/>
            </a:xfrm>
          </p:grpSpPr>
          <p:sp>
            <p:nvSpPr>
              <p:cNvPr id="17" name="Rectangle 16">
                <a:extLst>
                  <a:ext uri="{FF2B5EF4-FFF2-40B4-BE49-F238E27FC236}">
                    <a16:creationId xmlns:a16="http://schemas.microsoft.com/office/drawing/2014/main" id="{0CE859FA-6615-1361-CB1C-35BD73053007}"/>
                  </a:ext>
                </a:extLst>
              </p:cNvPr>
              <p:cNvSpPr/>
              <p:nvPr/>
            </p:nvSpPr>
            <p:spPr>
              <a:xfrm>
                <a:off x="9141587" y="1259714"/>
                <a:ext cx="2795222" cy="547364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a:extLst>
                  <a:ext uri="{FF2B5EF4-FFF2-40B4-BE49-F238E27FC236}">
                    <a16:creationId xmlns:a16="http://schemas.microsoft.com/office/drawing/2014/main" id="{269DAC03-DF0D-9AA9-B8CE-5ED4D4C5D1D6}"/>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39107" t="3129" r="22088" b="65742"/>
              <a:stretch/>
            </p:blipFill>
            <p:spPr bwMode="auto">
              <a:xfrm>
                <a:off x="5789621" y="1244530"/>
                <a:ext cx="5233162" cy="5488825"/>
              </a:xfrm>
              <a:prstGeom prst="rect">
                <a:avLst/>
              </a:prstGeom>
              <a:noFill/>
              <a:extLst>
                <a:ext uri="{909E8E84-426E-40DD-AFC4-6F175D3DCCD1}">
                  <a14:hiddenFill xmlns:a14="http://schemas.microsoft.com/office/drawing/2010/main">
                    <a:solidFill>
                      <a:srgbClr val="FFFFFF"/>
                    </a:solidFill>
                  </a14:hiddenFill>
                </a:ext>
              </a:extLst>
            </p:spPr>
          </p:pic>
        </p:grpSp>
        <p:pic>
          <p:nvPicPr>
            <p:cNvPr id="15" name="Picture 2">
              <a:extLst>
                <a:ext uri="{FF2B5EF4-FFF2-40B4-BE49-F238E27FC236}">
                  <a16:creationId xmlns:a16="http://schemas.microsoft.com/office/drawing/2014/main" id="{5F6A1B5D-73B2-2B8F-1521-4E1D272EA5D2}"/>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93103" t="7722" r="-259" b="70496"/>
            <a:stretch/>
          </p:blipFill>
          <p:spPr bwMode="auto">
            <a:xfrm>
              <a:off x="10767239" y="2172914"/>
              <a:ext cx="876950" cy="3257202"/>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a:extLst>
                <a:ext uri="{FF2B5EF4-FFF2-40B4-BE49-F238E27FC236}">
                  <a16:creationId xmlns:a16="http://schemas.microsoft.com/office/drawing/2014/main" id="{9C0BA878-5BFC-E3EB-1C2D-70468F99DFB2}"/>
                </a:ext>
              </a:extLst>
            </p:cNvPr>
            <p:cNvSpPr/>
            <p:nvPr/>
          </p:nvSpPr>
          <p:spPr>
            <a:xfrm>
              <a:off x="6405261" y="1198931"/>
              <a:ext cx="318781" cy="83099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TextBox 5">
            <a:extLst>
              <a:ext uri="{FF2B5EF4-FFF2-40B4-BE49-F238E27FC236}">
                <a16:creationId xmlns:a16="http://schemas.microsoft.com/office/drawing/2014/main" id="{EB752562-0490-FFA6-8EB0-F9BA85C4242F}"/>
              </a:ext>
            </a:extLst>
          </p:cNvPr>
          <p:cNvSpPr txBox="1"/>
          <p:nvPr/>
        </p:nvSpPr>
        <p:spPr>
          <a:xfrm>
            <a:off x="150094" y="3192191"/>
            <a:ext cx="2247753" cy="523220"/>
          </a:xfrm>
          <a:prstGeom prst="rect">
            <a:avLst/>
          </a:prstGeom>
          <a:noFill/>
        </p:spPr>
        <p:txBody>
          <a:bodyPr wrap="square" rtlCol="0">
            <a:spAutoFit/>
          </a:bodyPr>
          <a:lstStyle/>
          <a:p>
            <a:r>
              <a:rPr lang="en-US" sz="1400" dirty="0"/>
              <a:t>Classification of mitotic cells</a:t>
            </a:r>
          </a:p>
        </p:txBody>
      </p:sp>
    </p:spTree>
    <p:extLst>
      <p:ext uri="{BB962C8B-B14F-4D97-AF65-F5344CB8AC3E}">
        <p14:creationId xmlns:p14="http://schemas.microsoft.com/office/powerpoint/2010/main" val="33993821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968643-4939-87CD-4FFF-06CF975BDD2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B16E797-11BB-8C84-E4D7-5FD3FC4A61D9}"/>
              </a:ext>
            </a:extLst>
          </p:cNvPr>
          <p:cNvSpPr>
            <a:spLocks noGrp="1"/>
          </p:cNvSpPr>
          <p:nvPr>
            <p:ph type="title"/>
          </p:nvPr>
        </p:nvSpPr>
        <p:spPr>
          <a:xfrm>
            <a:off x="892870" y="-51207"/>
            <a:ext cx="10515600" cy="1325563"/>
          </a:xfrm>
        </p:spPr>
        <p:txBody>
          <a:bodyPr>
            <a:normAutofit/>
          </a:bodyPr>
          <a:lstStyle/>
          <a:p>
            <a:r>
              <a:rPr lang="en-US" sz="3600" dirty="0"/>
              <a:t>Our time-lapse fluorescence microscopes</a:t>
            </a:r>
          </a:p>
        </p:txBody>
      </p:sp>
      <p:pic>
        <p:nvPicPr>
          <p:cNvPr id="5" name="Picture 4">
            <a:extLst>
              <a:ext uri="{FF2B5EF4-FFF2-40B4-BE49-F238E27FC236}">
                <a16:creationId xmlns:a16="http://schemas.microsoft.com/office/drawing/2014/main" id="{1E4EB3EE-178A-EDBE-7141-B895833DBD66}"/>
              </a:ext>
            </a:extLst>
          </p:cNvPr>
          <p:cNvPicPr>
            <a:picLocks noChangeAspect="1"/>
          </p:cNvPicPr>
          <p:nvPr/>
        </p:nvPicPr>
        <p:blipFill>
          <a:blip r:embed="rId2"/>
          <a:stretch>
            <a:fillRect/>
          </a:stretch>
        </p:blipFill>
        <p:spPr>
          <a:xfrm>
            <a:off x="365197" y="1156750"/>
            <a:ext cx="2095159" cy="1394339"/>
          </a:xfrm>
          <a:prstGeom prst="rect">
            <a:avLst/>
          </a:prstGeom>
        </p:spPr>
      </p:pic>
      <p:sp>
        <p:nvSpPr>
          <p:cNvPr id="3" name="TextBox 2">
            <a:extLst>
              <a:ext uri="{FF2B5EF4-FFF2-40B4-BE49-F238E27FC236}">
                <a16:creationId xmlns:a16="http://schemas.microsoft.com/office/drawing/2014/main" id="{9FD01186-B304-19F0-FA1A-D6DD1AC2522F}"/>
              </a:ext>
            </a:extLst>
          </p:cNvPr>
          <p:cNvSpPr txBox="1"/>
          <p:nvPr/>
        </p:nvSpPr>
        <p:spPr>
          <a:xfrm>
            <a:off x="184686" y="2551089"/>
            <a:ext cx="4578918" cy="4278094"/>
          </a:xfrm>
          <a:prstGeom prst="rect">
            <a:avLst/>
          </a:prstGeom>
          <a:noFill/>
        </p:spPr>
        <p:txBody>
          <a:bodyPr wrap="square" rtlCol="0">
            <a:spAutoFit/>
          </a:bodyPr>
          <a:lstStyle/>
          <a:p>
            <a:r>
              <a:rPr lang="en-US" sz="1600" u="sng" dirty="0">
                <a:solidFill>
                  <a:schemeClr val="tx2"/>
                </a:solidFill>
              </a:rPr>
              <a:t>EVOS M7000 epifluorescence microscope </a:t>
            </a:r>
            <a:r>
              <a:rPr lang="en-US" sz="1600" dirty="0">
                <a:solidFill>
                  <a:schemeClr val="tx2"/>
                </a:solidFill>
              </a:rPr>
              <a:t>with incubation (humidity and C02) (BI also owns one)</a:t>
            </a:r>
          </a:p>
          <a:p>
            <a:pPr marL="285750" indent="-285750">
              <a:buFont typeface="Arial" panose="020B0604020202020204" pitchFamily="34" charset="0"/>
              <a:buChar char="•"/>
            </a:pPr>
            <a:r>
              <a:rPr lang="en-US" sz="1600" dirty="0">
                <a:solidFill>
                  <a:schemeClr val="tx2"/>
                </a:solidFill>
              </a:rPr>
              <a:t>Automated stage and cube control</a:t>
            </a:r>
          </a:p>
          <a:p>
            <a:pPr marL="285750" indent="-285750">
              <a:buFont typeface="Arial" panose="020B0604020202020204" pitchFamily="34" charset="0"/>
              <a:buChar char="•"/>
            </a:pPr>
            <a:r>
              <a:rPr lang="en-US" sz="1600" dirty="0">
                <a:solidFill>
                  <a:schemeClr val="tx2"/>
                </a:solidFill>
              </a:rPr>
              <a:t>Simplified operation for non-microscope experts</a:t>
            </a:r>
          </a:p>
          <a:p>
            <a:pPr marL="285750" indent="-285750">
              <a:buFont typeface="Arial" panose="020B0604020202020204" pitchFamily="34" charset="0"/>
              <a:buChar char="•"/>
            </a:pPr>
            <a:r>
              <a:rPr lang="en-US" sz="1600" dirty="0">
                <a:solidFill>
                  <a:schemeClr val="tx2"/>
                </a:solidFill>
              </a:rPr>
              <a:t>Compatible with glass-bottom well plates</a:t>
            </a:r>
          </a:p>
          <a:p>
            <a:pPr marL="285750" indent="-285750">
              <a:buFont typeface="Arial" panose="020B0604020202020204" pitchFamily="34" charset="0"/>
              <a:buChar char="•"/>
            </a:pPr>
            <a:r>
              <a:rPr lang="en-US" sz="1600" dirty="0">
                <a:solidFill>
                  <a:schemeClr val="tx2"/>
                </a:solidFill>
              </a:rPr>
              <a:t>Good resolution and sensitivity when fitted with appropriate objectives</a:t>
            </a:r>
          </a:p>
          <a:p>
            <a:pPr marL="285750" indent="-285750">
              <a:buFont typeface="Arial" panose="020B0604020202020204" pitchFamily="34" charset="0"/>
              <a:buChar char="•"/>
            </a:pPr>
            <a:r>
              <a:rPr lang="en-US" sz="1600" dirty="0">
                <a:solidFill>
                  <a:schemeClr val="tx2"/>
                </a:solidFill>
              </a:rPr>
              <a:t>Uses standardized LED light cubes</a:t>
            </a:r>
          </a:p>
          <a:p>
            <a:pPr marL="285750" indent="-285750">
              <a:buFont typeface="Arial" panose="020B0604020202020204" pitchFamily="34" charset="0"/>
              <a:buChar char="•"/>
            </a:pPr>
            <a:endParaRPr lang="en-US" sz="1600" dirty="0">
              <a:solidFill>
                <a:schemeClr val="tx2"/>
              </a:solidFill>
            </a:endParaRPr>
          </a:p>
          <a:p>
            <a:pPr marL="285750" indent="-285750">
              <a:buFont typeface="Arial" panose="020B0604020202020204" pitchFamily="34" charset="0"/>
              <a:buChar char="•"/>
            </a:pPr>
            <a:endParaRPr lang="en-US" sz="1600" dirty="0">
              <a:solidFill>
                <a:schemeClr val="tx2"/>
              </a:solidFill>
            </a:endParaRPr>
          </a:p>
          <a:p>
            <a:r>
              <a:rPr lang="en-US" sz="1600" u="sng" dirty="0">
                <a:solidFill>
                  <a:schemeClr val="tx2"/>
                </a:solidFill>
              </a:rPr>
              <a:t>Olympus LV200 bioluminescence and fluorescence microscope (BI owned, Shea lab location)</a:t>
            </a:r>
            <a:r>
              <a:rPr lang="en-US" sz="1600" dirty="0">
                <a:solidFill>
                  <a:schemeClr val="tx2"/>
                </a:solidFill>
              </a:rPr>
              <a:t>–</a:t>
            </a:r>
          </a:p>
          <a:p>
            <a:r>
              <a:rPr lang="en-US" sz="1600" dirty="0">
                <a:solidFill>
                  <a:schemeClr val="tx2"/>
                </a:solidFill>
              </a:rPr>
              <a:t>Specialized optics optimal for  bioluminescent detection.</a:t>
            </a:r>
          </a:p>
          <a:p>
            <a:r>
              <a:rPr lang="en-US" sz="1600" dirty="0">
                <a:solidFill>
                  <a:schemeClr val="tx2"/>
                </a:solidFill>
              </a:rPr>
              <a:t>Automated and incubated for live cell work.</a:t>
            </a:r>
          </a:p>
          <a:p>
            <a:r>
              <a:rPr lang="en-US" sz="1600" dirty="0">
                <a:solidFill>
                  <a:schemeClr val="tx2"/>
                </a:solidFill>
              </a:rPr>
              <a:t>Details later in this presentation.</a:t>
            </a:r>
          </a:p>
          <a:p>
            <a:endParaRPr lang="en-US" sz="1600" dirty="0">
              <a:solidFill>
                <a:schemeClr val="tx2"/>
              </a:solidFill>
            </a:endParaRPr>
          </a:p>
        </p:txBody>
      </p:sp>
      <p:sp>
        <p:nvSpPr>
          <p:cNvPr id="6" name="TextBox 5">
            <a:extLst>
              <a:ext uri="{FF2B5EF4-FFF2-40B4-BE49-F238E27FC236}">
                <a16:creationId xmlns:a16="http://schemas.microsoft.com/office/drawing/2014/main" id="{9F3D85ED-E745-A61F-2A70-9F3764C2D1AA}"/>
              </a:ext>
            </a:extLst>
          </p:cNvPr>
          <p:cNvSpPr txBox="1"/>
          <p:nvPr/>
        </p:nvSpPr>
        <p:spPr>
          <a:xfrm>
            <a:off x="5377912" y="1375474"/>
            <a:ext cx="6629402" cy="4801314"/>
          </a:xfrm>
          <a:prstGeom prst="rect">
            <a:avLst/>
          </a:prstGeom>
          <a:noFill/>
        </p:spPr>
        <p:txBody>
          <a:bodyPr wrap="square" rtlCol="0">
            <a:spAutoFit/>
          </a:bodyPr>
          <a:lstStyle/>
          <a:p>
            <a:r>
              <a:rPr lang="en-US" sz="1600" u="sng" dirty="0">
                <a:solidFill>
                  <a:schemeClr val="tx2"/>
                </a:solidFill>
              </a:rPr>
              <a:t>Leica THUNDER automated epifluorescence microscope</a:t>
            </a:r>
          </a:p>
          <a:p>
            <a:r>
              <a:rPr lang="en-US" sz="1600" dirty="0">
                <a:solidFill>
                  <a:schemeClr val="tx2"/>
                </a:solidFill>
              </a:rPr>
              <a:t>EVOS capabilities with better speed, sensitivity, resolution, and flexibility</a:t>
            </a:r>
          </a:p>
          <a:p>
            <a:pPr marL="285750" indent="-285750">
              <a:buFont typeface="Arial" panose="020B0604020202020204" pitchFamily="34" charset="0"/>
              <a:buChar char="•"/>
            </a:pPr>
            <a:r>
              <a:rPr lang="en-US" sz="1600" dirty="0">
                <a:solidFill>
                  <a:schemeClr val="tx2"/>
                </a:solidFill>
              </a:rPr>
              <a:t>8 LED light engine</a:t>
            </a:r>
          </a:p>
          <a:p>
            <a:pPr marL="285750" indent="-285750">
              <a:buFont typeface="Arial" panose="020B0604020202020204" pitchFamily="34" charset="0"/>
              <a:buChar char="•"/>
            </a:pPr>
            <a:r>
              <a:rPr lang="en-US" sz="1600" dirty="0">
                <a:solidFill>
                  <a:schemeClr val="tx2"/>
                </a:solidFill>
              </a:rPr>
              <a:t>2 quad cubes allow flexible excitation/emission settings</a:t>
            </a:r>
          </a:p>
          <a:p>
            <a:pPr marL="285750" indent="-285750">
              <a:buFont typeface="Arial" panose="020B0604020202020204" pitchFamily="34" charset="0"/>
              <a:buChar char="•"/>
            </a:pPr>
            <a:r>
              <a:rPr lang="en-US" sz="1600" dirty="0">
                <a:solidFill>
                  <a:schemeClr val="tx2"/>
                </a:solidFill>
              </a:rPr>
              <a:t> high-speed cleanup bandpass filter wheel </a:t>
            </a:r>
          </a:p>
          <a:p>
            <a:pPr marL="285750" indent="-285750">
              <a:buFont typeface="Arial" panose="020B0604020202020204" pitchFamily="34" charset="0"/>
              <a:buChar char="•"/>
            </a:pPr>
            <a:r>
              <a:rPr lang="en-US" sz="1600" dirty="0">
                <a:solidFill>
                  <a:schemeClr val="tx2"/>
                </a:solidFill>
              </a:rPr>
              <a:t>High resolution and high sensitivity camera </a:t>
            </a:r>
          </a:p>
          <a:p>
            <a:pPr marL="285750" indent="-285750">
              <a:buFont typeface="Arial" panose="020B0604020202020204" pitchFamily="34" charset="0"/>
              <a:buChar char="•"/>
            </a:pPr>
            <a:r>
              <a:rPr lang="en-US" sz="1600" dirty="0">
                <a:solidFill>
                  <a:schemeClr val="tx2"/>
                </a:solidFill>
              </a:rPr>
              <a:t>Feedback control of temperature</a:t>
            </a:r>
          </a:p>
          <a:p>
            <a:pPr marL="285750" indent="-285750">
              <a:buFont typeface="Arial" panose="020B0604020202020204" pitchFamily="34" charset="0"/>
              <a:buChar char="•"/>
            </a:pPr>
            <a:r>
              <a:rPr lang="en-US" sz="1600" dirty="0">
                <a:solidFill>
                  <a:schemeClr val="tx2"/>
                </a:solidFill>
              </a:rPr>
              <a:t> Water immersion 20x for less scatter and higher light recovery.  </a:t>
            </a:r>
          </a:p>
          <a:p>
            <a:pPr marL="285750" indent="-285750">
              <a:buFont typeface="Arial" panose="020B0604020202020204" pitchFamily="34" charset="0"/>
              <a:buChar char="•"/>
            </a:pPr>
            <a:r>
              <a:rPr lang="en-US" sz="1600" dirty="0">
                <a:solidFill>
                  <a:schemeClr val="tx2"/>
                </a:solidFill>
              </a:rPr>
              <a:t>Deconvolution in the data stream (THUNDER) for removing out-of-plane haze.</a:t>
            </a:r>
          </a:p>
          <a:p>
            <a:endParaRPr lang="en-US" dirty="0">
              <a:solidFill>
                <a:schemeClr val="tx2"/>
              </a:solidFill>
            </a:endParaRPr>
          </a:p>
          <a:p>
            <a:r>
              <a:rPr lang="en-US" sz="1600" u="sng" dirty="0">
                <a:solidFill>
                  <a:schemeClr val="tx2"/>
                </a:solidFill>
              </a:rPr>
              <a:t>Olympus 2-photon </a:t>
            </a:r>
            <a:endParaRPr lang="en-US" sz="1600" dirty="0">
              <a:solidFill>
                <a:schemeClr val="tx2"/>
              </a:solidFill>
            </a:endParaRPr>
          </a:p>
          <a:p>
            <a:pPr marL="285750" indent="-285750">
              <a:buFont typeface="Arial" panose="020B0604020202020204" pitchFamily="34" charset="0"/>
              <a:buChar char="•"/>
            </a:pPr>
            <a:r>
              <a:rPr lang="en-US" sz="1600" dirty="0">
                <a:solidFill>
                  <a:schemeClr val="tx2"/>
                </a:solidFill>
              </a:rPr>
              <a:t>Dual IR laser lines (tunable and fixed 1040) for simultaneous excitation</a:t>
            </a:r>
          </a:p>
          <a:p>
            <a:pPr marL="285750" indent="-285750">
              <a:buFont typeface="Arial" panose="020B0604020202020204" pitchFamily="34" charset="0"/>
              <a:buChar char="•"/>
            </a:pPr>
            <a:r>
              <a:rPr lang="en-US" sz="1600" dirty="0">
                <a:solidFill>
                  <a:schemeClr val="tx2"/>
                </a:solidFill>
              </a:rPr>
              <a:t>4 detectors with user-modifiable filter cubes</a:t>
            </a:r>
          </a:p>
          <a:p>
            <a:pPr marL="285750" indent="-285750">
              <a:buFont typeface="Arial" panose="020B0604020202020204" pitchFamily="34" charset="0"/>
              <a:buChar char="•"/>
            </a:pPr>
            <a:r>
              <a:rPr lang="en-US" sz="1600" dirty="0">
                <a:solidFill>
                  <a:schemeClr val="tx2"/>
                </a:solidFill>
              </a:rPr>
              <a:t>FLIM imaging module</a:t>
            </a:r>
          </a:p>
          <a:p>
            <a:pPr marL="285750" indent="-285750">
              <a:buFont typeface="Arial" panose="020B0604020202020204" pitchFamily="34" charset="0"/>
              <a:buChar char="•"/>
            </a:pPr>
            <a:r>
              <a:rPr lang="en-US" sz="1600" dirty="0">
                <a:solidFill>
                  <a:schemeClr val="tx2"/>
                </a:solidFill>
              </a:rPr>
              <a:t>Incubated stage with gas controller </a:t>
            </a:r>
          </a:p>
          <a:p>
            <a:pPr marL="285750" indent="-285750">
              <a:buFont typeface="Arial" panose="020B0604020202020204" pitchFamily="34" charset="0"/>
              <a:buChar char="•"/>
            </a:pPr>
            <a:r>
              <a:rPr lang="en-US" sz="1600" dirty="0">
                <a:solidFill>
                  <a:schemeClr val="tx2"/>
                </a:solidFill>
              </a:rPr>
              <a:t>Suitable for multicolor imaging of 2D and 3D cultures  </a:t>
            </a:r>
          </a:p>
          <a:p>
            <a:pPr marL="285750" indent="-285750">
              <a:buFont typeface="Arial" panose="020B0604020202020204" pitchFamily="34" charset="0"/>
              <a:buChar char="•"/>
            </a:pPr>
            <a:r>
              <a:rPr lang="en-US" sz="1600" dirty="0">
                <a:solidFill>
                  <a:schemeClr val="tx2"/>
                </a:solidFill>
              </a:rPr>
              <a:t>Uses immersion (dipping) objectives so can’t be used with </a:t>
            </a:r>
            <a:r>
              <a:rPr lang="en-US" sz="1600" dirty="0" err="1">
                <a:solidFill>
                  <a:schemeClr val="tx2"/>
                </a:solidFill>
              </a:rPr>
              <a:t>multiwell</a:t>
            </a:r>
            <a:r>
              <a:rPr lang="en-US" sz="1600" dirty="0">
                <a:solidFill>
                  <a:schemeClr val="tx2"/>
                </a:solidFill>
              </a:rPr>
              <a:t> plates, but is suitable for animal imaging</a:t>
            </a:r>
          </a:p>
        </p:txBody>
      </p:sp>
      <p:pic>
        <p:nvPicPr>
          <p:cNvPr id="4" name="Picture 3">
            <a:extLst>
              <a:ext uri="{FF2B5EF4-FFF2-40B4-BE49-F238E27FC236}">
                <a16:creationId xmlns:a16="http://schemas.microsoft.com/office/drawing/2014/main" id="{30048474-C8F4-131A-C47F-4F10F05EF84A}"/>
              </a:ext>
            </a:extLst>
          </p:cNvPr>
          <p:cNvPicPr>
            <a:picLocks noChangeAspect="1"/>
          </p:cNvPicPr>
          <p:nvPr/>
        </p:nvPicPr>
        <p:blipFill>
          <a:blip r:embed="rId3"/>
          <a:stretch>
            <a:fillRect/>
          </a:stretch>
        </p:blipFill>
        <p:spPr>
          <a:xfrm>
            <a:off x="261258" y="258626"/>
            <a:ext cx="682811" cy="682811"/>
          </a:xfrm>
          <a:prstGeom prst="rect">
            <a:avLst/>
          </a:prstGeom>
          <a:solidFill>
            <a:schemeClr val="accent2"/>
          </a:solidFill>
        </p:spPr>
      </p:pic>
    </p:spTree>
    <p:extLst>
      <p:ext uri="{BB962C8B-B14F-4D97-AF65-F5344CB8AC3E}">
        <p14:creationId xmlns:p14="http://schemas.microsoft.com/office/powerpoint/2010/main" val="2944354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1554B7-98C5-4B91-9A8F-13AB3BBF918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0B7B874-1556-6A4C-31DC-A2E5E977541A}"/>
              </a:ext>
            </a:extLst>
          </p:cNvPr>
          <p:cNvSpPr>
            <a:spLocks noGrp="1"/>
          </p:cNvSpPr>
          <p:nvPr>
            <p:ph type="title"/>
          </p:nvPr>
        </p:nvSpPr>
        <p:spPr>
          <a:xfrm>
            <a:off x="1056286" y="0"/>
            <a:ext cx="10843260" cy="1325563"/>
          </a:xfrm>
        </p:spPr>
        <p:txBody>
          <a:bodyPr>
            <a:normAutofit/>
          </a:bodyPr>
          <a:lstStyle/>
          <a:p>
            <a:r>
              <a:rPr lang="en-US" sz="3600" dirty="0"/>
              <a:t>Expression of multiplexed reporters</a:t>
            </a:r>
          </a:p>
        </p:txBody>
      </p:sp>
      <p:pic>
        <p:nvPicPr>
          <p:cNvPr id="4" name="Picture 3">
            <a:extLst>
              <a:ext uri="{FF2B5EF4-FFF2-40B4-BE49-F238E27FC236}">
                <a16:creationId xmlns:a16="http://schemas.microsoft.com/office/drawing/2014/main" id="{0E5925E8-E0E3-D066-1B1A-30F9D44AC114}"/>
              </a:ext>
            </a:extLst>
          </p:cNvPr>
          <p:cNvPicPr>
            <a:picLocks noChangeAspect="1"/>
          </p:cNvPicPr>
          <p:nvPr/>
        </p:nvPicPr>
        <p:blipFill>
          <a:blip r:embed="rId2"/>
          <a:stretch>
            <a:fillRect/>
          </a:stretch>
        </p:blipFill>
        <p:spPr>
          <a:xfrm>
            <a:off x="34834" y="1636154"/>
            <a:ext cx="4739088" cy="2488517"/>
          </a:xfrm>
          <a:prstGeom prst="rect">
            <a:avLst/>
          </a:prstGeom>
        </p:spPr>
      </p:pic>
      <p:pic>
        <p:nvPicPr>
          <p:cNvPr id="5" name="Picture 4">
            <a:extLst>
              <a:ext uri="{FF2B5EF4-FFF2-40B4-BE49-F238E27FC236}">
                <a16:creationId xmlns:a16="http://schemas.microsoft.com/office/drawing/2014/main" id="{028988D2-150B-F969-0C7A-343C00B128AA}"/>
              </a:ext>
            </a:extLst>
          </p:cNvPr>
          <p:cNvPicPr>
            <a:picLocks noChangeAspect="1"/>
          </p:cNvPicPr>
          <p:nvPr/>
        </p:nvPicPr>
        <p:blipFill rotWithShape="1">
          <a:blip r:embed="rId3"/>
          <a:srcRect b="41632"/>
          <a:stretch/>
        </p:blipFill>
        <p:spPr>
          <a:xfrm>
            <a:off x="34834" y="4630909"/>
            <a:ext cx="7434483" cy="1757970"/>
          </a:xfrm>
          <a:prstGeom prst="rect">
            <a:avLst/>
          </a:prstGeom>
        </p:spPr>
      </p:pic>
      <p:pic>
        <p:nvPicPr>
          <p:cNvPr id="7" name="Picture 6">
            <a:extLst>
              <a:ext uri="{FF2B5EF4-FFF2-40B4-BE49-F238E27FC236}">
                <a16:creationId xmlns:a16="http://schemas.microsoft.com/office/drawing/2014/main" id="{3431C9B1-D284-67FC-8712-D3B24328B507}"/>
              </a:ext>
            </a:extLst>
          </p:cNvPr>
          <p:cNvPicPr>
            <a:picLocks noChangeAspect="1"/>
          </p:cNvPicPr>
          <p:nvPr/>
        </p:nvPicPr>
        <p:blipFill>
          <a:blip r:embed="rId4"/>
          <a:stretch>
            <a:fillRect/>
          </a:stretch>
        </p:blipFill>
        <p:spPr>
          <a:xfrm>
            <a:off x="210059" y="211366"/>
            <a:ext cx="682811" cy="682811"/>
          </a:xfrm>
          <a:prstGeom prst="rect">
            <a:avLst/>
          </a:prstGeom>
          <a:solidFill>
            <a:schemeClr val="accent3"/>
          </a:solidFill>
        </p:spPr>
      </p:pic>
      <p:sp>
        <p:nvSpPr>
          <p:cNvPr id="8" name="TextBox 7">
            <a:extLst>
              <a:ext uri="{FF2B5EF4-FFF2-40B4-BE49-F238E27FC236}">
                <a16:creationId xmlns:a16="http://schemas.microsoft.com/office/drawing/2014/main" id="{AFD71E40-939E-F915-9C19-4B3BCE58287A}"/>
              </a:ext>
            </a:extLst>
          </p:cNvPr>
          <p:cNvSpPr txBox="1"/>
          <p:nvPr/>
        </p:nvSpPr>
        <p:spPr>
          <a:xfrm>
            <a:off x="4851728" y="1073836"/>
            <a:ext cx="6926615" cy="923330"/>
          </a:xfrm>
          <a:prstGeom prst="rect">
            <a:avLst/>
          </a:prstGeom>
          <a:noFill/>
        </p:spPr>
        <p:txBody>
          <a:bodyPr wrap="square" rtlCol="0">
            <a:spAutoFit/>
          </a:bodyPr>
          <a:lstStyle/>
          <a:p>
            <a:r>
              <a:rPr lang="en-US" dirty="0">
                <a:solidFill>
                  <a:schemeClr val="tx2"/>
                </a:solidFill>
              </a:rPr>
              <a:t>Although for a single ORF we often use </a:t>
            </a:r>
            <a:r>
              <a:rPr lang="en-US" dirty="0" err="1">
                <a:solidFill>
                  <a:schemeClr val="tx2"/>
                </a:solidFill>
              </a:rPr>
              <a:t>lentviruses</a:t>
            </a:r>
            <a:r>
              <a:rPr lang="en-US" dirty="0">
                <a:solidFill>
                  <a:schemeClr val="tx2"/>
                </a:solidFill>
              </a:rPr>
              <a:t> with an IRES or P2A to a selection marker, we most commonly use transposons for tight, stable co-expression of our reporters.  </a:t>
            </a:r>
          </a:p>
        </p:txBody>
      </p:sp>
      <p:pic>
        <p:nvPicPr>
          <p:cNvPr id="3" name="Picture 2">
            <a:extLst>
              <a:ext uri="{FF2B5EF4-FFF2-40B4-BE49-F238E27FC236}">
                <a16:creationId xmlns:a16="http://schemas.microsoft.com/office/drawing/2014/main" id="{7908D902-C09C-9554-FC4A-70F6BE5490BB}"/>
              </a:ext>
            </a:extLst>
          </p:cNvPr>
          <p:cNvPicPr>
            <a:picLocks noChangeAspect="1"/>
          </p:cNvPicPr>
          <p:nvPr/>
        </p:nvPicPr>
        <p:blipFill>
          <a:blip r:embed="rId5"/>
          <a:stretch>
            <a:fillRect/>
          </a:stretch>
        </p:blipFill>
        <p:spPr>
          <a:xfrm>
            <a:off x="7806463" y="2513683"/>
            <a:ext cx="4138856" cy="4058179"/>
          </a:xfrm>
          <a:prstGeom prst="rect">
            <a:avLst/>
          </a:prstGeom>
        </p:spPr>
      </p:pic>
      <p:sp>
        <p:nvSpPr>
          <p:cNvPr id="6" name="TextBox 5">
            <a:extLst>
              <a:ext uri="{FF2B5EF4-FFF2-40B4-BE49-F238E27FC236}">
                <a16:creationId xmlns:a16="http://schemas.microsoft.com/office/drawing/2014/main" id="{DEE43C7B-87C6-9545-1E96-00C50CDAD17D}"/>
              </a:ext>
            </a:extLst>
          </p:cNvPr>
          <p:cNvSpPr txBox="1"/>
          <p:nvPr/>
        </p:nvSpPr>
        <p:spPr>
          <a:xfrm>
            <a:off x="4955178" y="2346465"/>
            <a:ext cx="2926080" cy="2031325"/>
          </a:xfrm>
          <a:prstGeom prst="rect">
            <a:avLst/>
          </a:prstGeom>
          <a:noFill/>
        </p:spPr>
        <p:txBody>
          <a:bodyPr wrap="square" rtlCol="0">
            <a:spAutoFit/>
          </a:bodyPr>
          <a:lstStyle/>
          <a:p>
            <a:r>
              <a:rPr lang="en-US" dirty="0">
                <a:solidFill>
                  <a:schemeClr val="tx2"/>
                </a:solidFill>
              </a:rPr>
              <a:t>These kinase translocation reporters in cyan and yellow channels are co-expressed with H2B-mCherry.  The receptor is expressed as CXCR4-mTagBFP2 fusion in a lentivirus.</a:t>
            </a:r>
          </a:p>
        </p:txBody>
      </p:sp>
    </p:spTree>
    <p:extLst>
      <p:ext uri="{BB962C8B-B14F-4D97-AF65-F5344CB8AC3E}">
        <p14:creationId xmlns:p14="http://schemas.microsoft.com/office/powerpoint/2010/main" val="4150015173"/>
      </p:ext>
    </p:extLst>
  </p:cSld>
  <p:clrMapOvr>
    <a:masterClrMapping/>
  </p:clrMapOvr>
</p:sld>
</file>

<file path=ppt/theme/theme1.xml><?xml version="1.0" encoding="utf-8"?>
<a:theme xmlns:a="http://schemas.openxmlformats.org/drawingml/2006/main" name="Depth">
  <a:themeElements>
    <a:clrScheme name="Depth">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FBCA98"/>
      </a:hlink>
      <a:folHlink>
        <a:srgbClr val="D3B86D"/>
      </a:folHlink>
    </a:clrScheme>
    <a:fontScheme name="Depth">
      <a:maj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pth" id="{7BEAFC2A-325C-49C4-AC08-2B765DA903F9}" vid="{1735E755-43E6-43AA-ABA2-C989ECC79AF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Depth</Template>
  <TotalTime>2528</TotalTime>
  <Words>3389</Words>
  <Application>Microsoft Office PowerPoint</Application>
  <PresentationFormat>Widescreen</PresentationFormat>
  <Paragraphs>475</Paragraphs>
  <Slides>37</Slides>
  <Notes>13</Notes>
  <HiddenSlides>0</HiddenSlides>
  <MMClips>4</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37</vt:i4>
      </vt:variant>
    </vt:vector>
  </HeadingPairs>
  <TitlesOfParts>
    <vt:vector size="43" baseType="lpstr">
      <vt:lpstr>Arial</vt:lpstr>
      <vt:lpstr>Calibri</vt:lpstr>
      <vt:lpstr>Cambria Math</vt:lpstr>
      <vt:lpstr>Corbel</vt:lpstr>
      <vt:lpstr>Helvetica</vt:lpstr>
      <vt:lpstr>Depth</vt:lpstr>
      <vt:lpstr>Talking Cells</vt:lpstr>
      <vt:lpstr>Outline</vt:lpstr>
      <vt:lpstr>PowerPoint Presentation</vt:lpstr>
      <vt:lpstr>Chemotaxis is heterogeneous – can we understand why?</vt:lpstr>
      <vt:lpstr>Listening in on cell communication and decision making</vt:lpstr>
      <vt:lpstr>Identifying specific reporter targets </vt:lpstr>
      <vt:lpstr>Building experimental pipelines for live cell work</vt:lpstr>
      <vt:lpstr>Our time-lapse fluorescence microscopes</vt:lpstr>
      <vt:lpstr>Expression of multiplexed reporters</vt:lpstr>
      <vt:lpstr>PowerPoint Presentation</vt:lpstr>
      <vt:lpstr>Shifting the internal state of cells </vt:lpstr>
      <vt:lpstr>Using KTR and morphology time domain data</vt:lpstr>
      <vt:lpstr>Local Stromal Neighbors Influence Cancer Cell Signaling</vt:lpstr>
      <vt:lpstr>Inheritance of internal cell states</vt:lpstr>
      <vt:lpstr>Imaging chemokine ligand-receptor interactions</vt:lpstr>
      <vt:lpstr>NanoLuc Luciferase complementation</vt:lpstr>
      <vt:lpstr>Constructs for measuring ligand-receptor interaction</vt:lpstr>
      <vt:lpstr>PowerPoint Presentation</vt:lpstr>
      <vt:lpstr>Measuring ligand delivery by local transfer vs fluid diffusion</vt:lpstr>
      <vt:lpstr>PowerPoint Presentation</vt:lpstr>
      <vt:lpstr>PowerPoint Presentation</vt:lpstr>
      <vt:lpstr>PowerPoint Presentation</vt:lpstr>
      <vt:lpstr>Our team for developing models of heterogeneity</vt:lpstr>
      <vt:lpstr>PowerPoint Presentation</vt:lpstr>
      <vt:lpstr>Making sense of the chaos of single cell behavior</vt:lpstr>
      <vt:lpstr>How the team works together </vt:lpstr>
      <vt:lpstr>Using patterns of heterogeneity to parameterize models  Example 1.  Conditions shift the pattern</vt:lpstr>
      <vt:lpstr>Using patterns of heterogeneity to parameterize models – Example 2. Receptor levels don’t dictate response</vt:lpstr>
      <vt:lpstr>Using patterns of heterogeneity to parameterize models – Example 3. Correlations give clues to mechanism</vt:lpstr>
      <vt:lpstr>PowerPoint Presentation</vt:lpstr>
      <vt:lpstr>Agent based Modeling of heterogeneous chemotaxis</vt:lpstr>
      <vt:lpstr>Modeling cells as diffusive materials with  Variational Systems Inference</vt:lpstr>
      <vt:lpstr>Inverse Reinforcement Learning </vt:lpstr>
      <vt:lpstr>Our overall modeling vision</vt:lpstr>
      <vt:lpstr>Extra slides</vt:lpstr>
      <vt:lpstr>PowerPoint Presentation</vt:lpstr>
      <vt:lpstr>PowerPoint Presentation</vt:lpstr>
    </vt:vector>
  </TitlesOfParts>
  <Company>Michigan Medicine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Talking Cells</dc:title>
  <dc:creator>Luker, Kathryn</dc:creator>
  <cp:lastModifiedBy>Luker, Kathryn</cp:lastModifiedBy>
  <cp:revision>83</cp:revision>
  <dcterms:created xsi:type="dcterms:W3CDTF">2024-02-29T18:28:37Z</dcterms:created>
  <dcterms:modified xsi:type="dcterms:W3CDTF">2024-04-08T22:22:31Z</dcterms:modified>
</cp:coreProperties>
</file>