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73" r:id="rId2"/>
    <p:sldId id="256" r:id="rId3"/>
    <p:sldId id="257" r:id="rId4"/>
    <p:sldId id="277" r:id="rId5"/>
    <p:sldId id="258" r:id="rId6"/>
    <p:sldId id="259" r:id="rId7"/>
    <p:sldId id="260" r:id="rId8"/>
    <p:sldId id="261" r:id="rId9"/>
    <p:sldId id="262" r:id="rId10"/>
    <p:sldId id="263" r:id="rId11"/>
    <p:sldId id="278" r:id="rId12"/>
    <p:sldId id="279" r:id="rId13"/>
    <p:sldId id="264" r:id="rId14"/>
    <p:sldId id="265" r:id="rId15"/>
    <p:sldId id="280" r:id="rId16"/>
  </p:sldIdLst>
  <p:sldSz cx="18288000" cy="10287000"/>
  <p:notesSz cx="6858000" cy="9144000"/>
  <p:embeddedFontLst>
    <p:embeddedFont>
      <p:font typeface="Agrandir" pitchFamily="2" charset="77"/>
      <p:regular r:id="rId18"/>
    </p:embeddedFont>
    <p:embeddedFont>
      <p:font typeface="Agrandir Heavy" pitchFamily="2" charset="77"/>
      <p:regular r:id="rId19"/>
      <p:bold r:id="rId20"/>
    </p:embeddedFont>
    <p:embeddedFont>
      <p:font typeface="Agrandir Medium" pitchFamily="2" charset="77"/>
      <p:regular r:id="rId21"/>
    </p:embeddedFont>
    <p:embeddedFont>
      <p:font typeface="Montserrat" pitchFamily="2" charset="77"/>
      <p:regular r:id="rId22"/>
      <p:bold r:id="rId23"/>
      <p:italic r:id="rId24"/>
      <p:boldItalic r:id="rId25"/>
    </p:embeddedFont>
    <p:embeddedFont>
      <p:font typeface="Montserrat Bold" pitchFamily="2" charset="77"/>
      <p:regular r:id="rId26"/>
      <p:bold r:id="rId27"/>
    </p:embeddedFont>
    <p:embeddedFont>
      <p:font typeface="Montserrat Medium" panose="020F0502020204030204" pitchFamily="34" charset="0"/>
      <p:regular r:id="rId28"/>
      <p:italic r:id="rId29"/>
    </p:embeddedFont>
  </p:embeddedFontLst>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93841" autoAdjust="0"/>
  </p:normalViewPr>
  <p:slideViewPr>
    <p:cSldViewPr>
      <p:cViewPr varScale="1">
        <p:scale>
          <a:sx n="72" d="100"/>
          <a:sy n="72" d="100"/>
        </p:scale>
        <p:origin x="256"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D81B93-C843-D646-91F3-3C7E9FBB6234}" type="datetimeFigureOut">
              <a:rPr lang="en-US" smtClean="0"/>
              <a:t>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75698-C742-A243-9D1C-2A9CAB1D7274}" type="slidenum">
              <a:rPr lang="en-US" smtClean="0"/>
              <a:t>‹#›</a:t>
            </a:fld>
            <a:endParaRPr lang="en-US"/>
          </a:p>
        </p:txBody>
      </p:sp>
    </p:spTree>
    <p:extLst>
      <p:ext uri="{BB962C8B-B14F-4D97-AF65-F5344CB8AC3E}">
        <p14:creationId xmlns:p14="http://schemas.microsoft.com/office/powerpoint/2010/main" val="274757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to all of you at girls that geek and thank you for having me! I'm Rianna Walcott, I work at the University of Maryland as a researcher of Black Digital Communication, and I'm very excited to be with you today to talk a bit about my work.</a:t>
            </a:r>
          </a:p>
          <a:p>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1</a:t>
            </a:fld>
            <a:endParaRPr lang="en-US"/>
          </a:p>
        </p:txBody>
      </p:sp>
    </p:spTree>
    <p:extLst>
      <p:ext uri="{BB962C8B-B14F-4D97-AF65-F5344CB8AC3E}">
        <p14:creationId xmlns:p14="http://schemas.microsoft.com/office/powerpoint/2010/main" val="3844778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things I'll be thinking through today is this idea of 'community' - what makes a community, and where do we find it? </a:t>
            </a:r>
          </a:p>
          <a:p>
            <a:endParaRPr lang="en-US" dirty="0"/>
          </a:p>
          <a:p>
            <a:r>
              <a:rPr lang="en-US" dirty="0"/>
              <a:t>What communities do you belong to, and how do digital spaces allow you to connect more, or less easily, with those communities?</a:t>
            </a:r>
          </a:p>
          <a:p>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2</a:t>
            </a:fld>
            <a:endParaRPr lang="en-US"/>
          </a:p>
        </p:txBody>
      </p:sp>
    </p:spTree>
    <p:extLst>
      <p:ext uri="{BB962C8B-B14F-4D97-AF65-F5344CB8AC3E}">
        <p14:creationId xmlns:p14="http://schemas.microsoft.com/office/powerpoint/2010/main" val="166417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I'll start us off with a question that you can answer using the </a:t>
            </a:r>
            <a:r>
              <a:rPr lang="en-US" dirty="0" err="1"/>
              <a:t>slido</a:t>
            </a:r>
            <a:r>
              <a:rPr lang="en-US" dirty="0"/>
              <a:t> tool - </a:t>
            </a:r>
          </a:p>
          <a:p>
            <a:endParaRPr lang="en-US" dirty="0"/>
          </a:p>
          <a:p>
            <a:r>
              <a:rPr lang="en-US" dirty="0"/>
              <a:t>Where do you find your community, or communities?</a:t>
            </a:r>
          </a:p>
          <a:p>
            <a:endParaRPr lang="en-US" dirty="0"/>
          </a:p>
          <a:p>
            <a:r>
              <a:rPr lang="en-US" dirty="0"/>
              <a:t>School? </a:t>
            </a:r>
          </a:p>
          <a:p>
            <a:r>
              <a:rPr lang="en-US" dirty="0"/>
              <a:t>Community groups?</a:t>
            </a:r>
          </a:p>
          <a:p>
            <a:r>
              <a:rPr lang="en-US" dirty="0"/>
              <a:t>Sports? </a:t>
            </a:r>
          </a:p>
          <a:p>
            <a:r>
              <a:rPr lang="en-US" dirty="0"/>
              <a:t>Religion? </a:t>
            </a:r>
          </a:p>
          <a:p>
            <a:r>
              <a:rPr lang="en-US" dirty="0"/>
              <a:t>Extended family?</a:t>
            </a:r>
          </a:p>
          <a:p>
            <a:r>
              <a:rPr lang="en-US" dirty="0"/>
              <a:t>Fandoms?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What communities do you belong to?</a:t>
            </a:r>
          </a:p>
        </p:txBody>
      </p:sp>
      <p:sp>
        <p:nvSpPr>
          <p:cNvPr id="4" name="Slide Number Placeholder 3"/>
          <p:cNvSpPr>
            <a:spLocks noGrp="1"/>
          </p:cNvSpPr>
          <p:nvPr>
            <p:ph type="sldNum" sz="quarter" idx="5"/>
          </p:nvPr>
        </p:nvSpPr>
        <p:spPr/>
        <p:txBody>
          <a:bodyPr/>
          <a:lstStyle/>
          <a:p>
            <a:fld id="{CCF75698-C742-A243-9D1C-2A9CAB1D7274}" type="slidenum">
              <a:rPr lang="en-US" smtClean="0"/>
              <a:t>3</a:t>
            </a:fld>
            <a:endParaRPr lang="en-US"/>
          </a:p>
        </p:txBody>
      </p:sp>
    </p:spTree>
    <p:extLst>
      <p:ext uri="{BB962C8B-B14F-4D97-AF65-F5344CB8AC3E}">
        <p14:creationId xmlns:p14="http://schemas.microsoft.com/office/powerpoint/2010/main" val="30648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4</a:t>
            </a:fld>
            <a:endParaRPr lang="en-US"/>
          </a:p>
        </p:txBody>
      </p:sp>
    </p:spTree>
    <p:extLst>
      <p:ext uri="{BB962C8B-B14F-4D97-AF65-F5344CB8AC3E}">
        <p14:creationId xmlns:p14="http://schemas.microsoft.com/office/powerpoint/2010/main" val="3168577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FFFFFF"/>
                </a:solidFill>
              </a:rPr>
              <a:t>Lemonade </a:t>
            </a:r>
            <a:r>
              <a:rPr lang="en-US" dirty="0">
                <a:solidFill>
                  <a:srgbClr val="FFFFFF"/>
                </a:solidFill>
              </a:rPr>
              <a:t>story, and finding community online when unavailable offline</a:t>
            </a:r>
          </a:p>
          <a:p>
            <a:endParaRPr lang="en-US" dirty="0">
              <a:solidFill>
                <a:srgbClr val="FFFFFF"/>
              </a:solidFill>
            </a:endParaRPr>
          </a:p>
          <a:p>
            <a:pPr marL="0" marR="0" algn="just">
              <a:lnSpc>
                <a:spcPct val="150000"/>
              </a:lnSpc>
              <a:spcBef>
                <a:spcPts val="0"/>
              </a:spcBef>
              <a:spcAft>
                <a:spcPts val="0"/>
              </a:spcAft>
              <a:tabLst>
                <a:tab pos="228600" algn="l"/>
                <a:tab pos="457200" algn="l"/>
                <a:tab pos="685800" algn="l"/>
                <a:tab pos="914400" algn="l"/>
                <a:tab pos="1143000" algn="l"/>
                <a:tab pos="1371600" algn="l"/>
                <a:tab pos="1828800" algn="l"/>
                <a:tab pos="2286000" algn="l"/>
                <a:tab pos="2743200" algn="l"/>
              </a:tabLst>
            </a:pPr>
            <a:r>
              <a:rPr lang="en-GB" sz="1200" dirty="0">
                <a:effectLst/>
                <a:latin typeface="Palatino" pitchFamily="2" charset="77"/>
                <a:ea typeface="Times New Roman" panose="02020603050405020304" pitchFamily="18" charset="0"/>
                <a:cs typeface="Palatino" pitchFamily="2" charset="77"/>
              </a:rPr>
              <a:t>This work started, as all good stories should, with Beyoncé. With the release of Beyoncé’s ground-breaking audio-visual album </a:t>
            </a:r>
            <a:r>
              <a:rPr lang="en-GB" sz="1200" i="1" dirty="0">
                <a:effectLst/>
                <a:latin typeface="Palatino" pitchFamily="2" charset="77"/>
                <a:ea typeface="Times New Roman" panose="02020603050405020304" pitchFamily="18" charset="0"/>
                <a:cs typeface="Palatino" pitchFamily="2" charset="77"/>
              </a:rPr>
              <a:t>Lemonade</a:t>
            </a:r>
            <a:r>
              <a:rPr lang="en-GB" sz="1200" dirty="0">
                <a:effectLst/>
                <a:latin typeface="Palatino" pitchFamily="2" charset="77"/>
                <a:ea typeface="Times New Roman" panose="02020603050405020304" pitchFamily="18" charset="0"/>
                <a:cs typeface="Palatino" pitchFamily="2" charset="77"/>
              </a:rPr>
              <a:t> in April 2016, my social media networks were filled with commentary, critique, memes and adoration. It seemed to be all anyone was talking about. There were communal watch parties, opinion pieces, heartfelt outpourings of love and gratitude to Beyoncé for making Black life visible on such a scale. </a:t>
            </a:r>
            <a:endParaRPr lang="en-US" sz="1200" dirty="0">
              <a:effectLst/>
              <a:latin typeface="Palatino" pitchFamily="2" charset="77"/>
              <a:ea typeface="Times New Roman" panose="02020603050405020304" pitchFamily="18" charset="0"/>
              <a:cs typeface="Palatino" pitchFamily="2" charset="77"/>
            </a:endParaRPr>
          </a:p>
          <a:p>
            <a:pPr marL="0" marR="0" algn="just">
              <a:lnSpc>
                <a:spcPct val="150000"/>
              </a:lnSpc>
              <a:spcBef>
                <a:spcPts val="0"/>
              </a:spcBef>
              <a:spcAft>
                <a:spcPts val="0"/>
              </a:spcAft>
              <a:tabLst>
                <a:tab pos="228600" algn="l"/>
                <a:tab pos="457200" algn="l"/>
                <a:tab pos="685800" algn="l"/>
                <a:tab pos="914400" algn="l"/>
                <a:tab pos="1143000" algn="l"/>
                <a:tab pos="1371600" algn="l"/>
                <a:tab pos="1828800" algn="l"/>
                <a:tab pos="2286000" algn="l"/>
                <a:tab pos="2743200" algn="l"/>
              </a:tabLst>
            </a:pPr>
            <a:r>
              <a:rPr lang="en-GB" sz="1200" dirty="0">
                <a:effectLst/>
                <a:latin typeface="Palatino" pitchFamily="2" charset="77"/>
                <a:ea typeface="Times New Roman" panose="02020603050405020304" pitchFamily="18" charset="0"/>
                <a:cs typeface="Palatino" pitchFamily="2" charset="77"/>
              </a:rPr>
              <a:t> </a:t>
            </a:r>
            <a:endParaRPr lang="en-US" sz="1200" dirty="0">
              <a:effectLst/>
              <a:latin typeface="Palatino" pitchFamily="2" charset="77"/>
              <a:ea typeface="Times New Roman" panose="02020603050405020304" pitchFamily="18" charset="0"/>
              <a:cs typeface="Palatino" pitchFamily="2" charset="77"/>
            </a:endParaRPr>
          </a:p>
          <a:p>
            <a:pPr marL="0" marR="0" algn="just">
              <a:lnSpc>
                <a:spcPct val="150000"/>
              </a:lnSpc>
              <a:spcBef>
                <a:spcPts val="0"/>
              </a:spcBef>
              <a:spcAft>
                <a:spcPts val="0"/>
              </a:spcAft>
              <a:tabLst>
                <a:tab pos="228600" algn="l"/>
                <a:tab pos="457200" algn="l"/>
                <a:tab pos="685800" algn="l"/>
                <a:tab pos="914400" algn="l"/>
                <a:tab pos="1143000" algn="l"/>
                <a:tab pos="1371600" algn="l"/>
                <a:tab pos="1828800" algn="l"/>
                <a:tab pos="2286000" algn="l"/>
                <a:tab pos="2743200" algn="l"/>
              </a:tabLst>
            </a:pPr>
            <a:r>
              <a:rPr lang="en-GB" sz="1200" dirty="0">
                <a:effectLst/>
                <a:latin typeface="Palatino" pitchFamily="2" charset="77"/>
                <a:ea typeface="Times New Roman" panose="02020603050405020304" pitchFamily="18" charset="0"/>
                <a:cs typeface="Palatino" pitchFamily="2" charset="77"/>
              </a:rPr>
              <a:t>I was studying at Edinburgh University, a mainly white institution, and I tried to explain how momentous this album and its online reception was to my white classmates, my boyfriend, and my teachers, only to find that this news, that was all any of my friends online were talking about, was barely a blip on their newsfeed. For the first time, I realised the extent to which Black digital worlds didn't overlap with white ones.</a:t>
            </a:r>
            <a:endParaRPr lang="en-US" sz="1200" dirty="0">
              <a:effectLst/>
              <a:latin typeface="Palatino" pitchFamily="2" charset="77"/>
              <a:ea typeface="Times New Roman" panose="02020603050405020304" pitchFamily="18" charset="0"/>
              <a:cs typeface="Palatino" pitchFamily="2" charset="77"/>
            </a:endParaRPr>
          </a:p>
        </p:txBody>
      </p:sp>
      <p:sp>
        <p:nvSpPr>
          <p:cNvPr id="4" name="Slide Number Placeholder 3"/>
          <p:cNvSpPr>
            <a:spLocks noGrp="1"/>
          </p:cNvSpPr>
          <p:nvPr>
            <p:ph type="sldNum" sz="quarter" idx="5"/>
          </p:nvPr>
        </p:nvSpPr>
        <p:spPr/>
        <p:txBody>
          <a:bodyPr/>
          <a:lstStyle/>
          <a:p>
            <a:fld id="{CCF75698-C742-A243-9D1C-2A9CAB1D7274}" type="slidenum">
              <a:rPr lang="en-US" smtClean="0"/>
              <a:t>5</a:t>
            </a:fld>
            <a:endParaRPr lang="en-US"/>
          </a:p>
        </p:txBody>
      </p:sp>
    </p:spTree>
    <p:extLst>
      <p:ext uri="{BB962C8B-B14F-4D97-AF65-F5344CB8AC3E}">
        <p14:creationId xmlns:p14="http://schemas.microsoft.com/office/powerpoint/2010/main" val="1664065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Palatino" pitchFamily="2" charset="77"/>
                <a:ea typeface="Times New Roman" panose="02020603050405020304" pitchFamily="18" charset="0"/>
                <a:cs typeface="Palatino" pitchFamily="2" charset="77"/>
              </a:rPr>
              <a:t>While at university I had limited access to Black peers, or even makeup or hair products I could use, so I had to make the most of digital connections, by joining Facebook groups - which I'm sure almost none of you in the room use - that had different functions, from talking about Afro hair; to makeup brands suited for darker skinned people, to politics and activism. These groups were really important to me during a time when I was feeling quite isolated, and I learned a lot from the members of those groups.</a:t>
            </a:r>
          </a:p>
          <a:p>
            <a:endParaRPr lang="en-US" dirty="0"/>
          </a:p>
          <a:p>
            <a:r>
              <a:rPr lang="en-US" dirty="0"/>
              <a:t>This experience of isolation led me to the kinds of questions I’m still exploring with my work.</a:t>
            </a:r>
          </a:p>
          <a:p>
            <a:r>
              <a:rPr lang="en-US" dirty="0"/>
              <a:t>- I wanted to see myself in education, to talk about the creative ways that Black women in particular use technology to find and teach each other, and also just because I was having so much FUN online, and wanted to talk about that.</a:t>
            </a:r>
          </a:p>
          <a:p>
            <a:endParaRPr lang="en-US" dirty="0"/>
          </a:p>
          <a:p>
            <a:r>
              <a:rPr lang="en-US" dirty="0"/>
              <a:t>- My research looks at the </a:t>
            </a:r>
            <a:r>
              <a:rPr lang="en-US" dirty="0" err="1"/>
              <a:t>behaviours</a:t>
            </a:r>
            <a:r>
              <a:rPr lang="en-US" dirty="0"/>
              <a:t> of Black British people online – I’m interested in the spaces we go to find community, the things we talk about in those spaces, the language we use to create a community that is recognizable to other people in that community, and almost like a secret code that keeps out people who </a:t>
            </a:r>
            <a:r>
              <a:rPr lang="en-US"/>
              <a:t>aren’t members.</a:t>
            </a:r>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6</a:t>
            </a:fld>
            <a:endParaRPr lang="en-US"/>
          </a:p>
        </p:txBody>
      </p:sp>
    </p:spTree>
    <p:extLst>
      <p:ext uri="{BB962C8B-B14F-4D97-AF65-F5344CB8AC3E}">
        <p14:creationId xmlns:p14="http://schemas.microsoft.com/office/powerpoint/2010/main" val="306794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it’s important that </a:t>
            </a:r>
            <a:r>
              <a:rPr lang="en-US" dirty="0" err="1"/>
              <a:t>WoC</a:t>
            </a:r>
            <a:r>
              <a:rPr lang="en-US" dirty="0"/>
              <a:t> do this work (we need to be involved in the technology that impacts us)</a:t>
            </a:r>
          </a:p>
          <a:p>
            <a:endParaRPr lang="en-US" dirty="0"/>
          </a:p>
          <a:p>
            <a:r>
              <a:rPr lang="en-US" dirty="0"/>
              <a:t>Real life impacts of </a:t>
            </a:r>
            <a:r>
              <a:rPr lang="en-US" dirty="0" err="1"/>
              <a:t>WoC</a:t>
            </a:r>
            <a:r>
              <a:rPr lang="en-US" dirty="0"/>
              <a:t> erasure from this work</a:t>
            </a:r>
          </a:p>
          <a:p>
            <a:r>
              <a:rPr lang="en-US" dirty="0"/>
              <a:t>- How tech design leaves us out</a:t>
            </a:r>
          </a:p>
          <a:p>
            <a:r>
              <a:rPr lang="en-US" dirty="0"/>
              <a:t>- what does this result in?</a:t>
            </a:r>
          </a:p>
          <a:p>
            <a:r>
              <a:rPr lang="en-US" dirty="0"/>
              <a:t>- Search engines, AI mimicry, brands benefitting from our </a:t>
            </a:r>
            <a:r>
              <a:rPr lang="en-US" dirty="0" err="1"/>
              <a:t>labour</a:t>
            </a:r>
            <a:endParaRPr lang="en-US" dirty="0"/>
          </a:p>
          <a:p>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7</a:t>
            </a:fld>
            <a:endParaRPr lang="en-US"/>
          </a:p>
        </p:txBody>
      </p:sp>
    </p:spTree>
    <p:extLst>
      <p:ext uri="{BB962C8B-B14F-4D97-AF65-F5344CB8AC3E}">
        <p14:creationId xmlns:p14="http://schemas.microsoft.com/office/powerpoint/2010/main" val="3215519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a:spcBef>
                <a:spcPts val="0"/>
              </a:spcBef>
              <a:spcAft>
                <a:spcPts val="0"/>
              </a:spcAft>
              <a:buNone/>
            </a:pPr>
            <a:r>
              <a:rPr lang="en-US" sz="2000" b="0" i="0" u="none" strike="noStrike" dirty="0">
                <a:solidFill>
                  <a:srgbClr val="000000"/>
                </a:solidFill>
                <a:effectLst/>
              </a:rPr>
              <a:t>So this slide shows an experience I had while playing around with an image generating AI (</a:t>
            </a:r>
            <a:r>
              <a:rPr lang="en-US" sz="2000" b="0" i="0" u="none" strike="noStrike" dirty="0" err="1">
                <a:solidFill>
                  <a:srgbClr val="000000"/>
                </a:solidFill>
                <a:effectLst/>
              </a:rPr>
              <a:t>Lensa</a:t>
            </a:r>
            <a:r>
              <a:rPr lang="en-US" sz="2000" b="0" i="0" u="none" strike="noStrike" dirty="0">
                <a:solidFill>
                  <a:srgbClr val="000000"/>
                </a:solidFill>
                <a:effectLst/>
              </a:rPr>
              <a:t> AI) in late 2022. I've had to crop the images because they were not child-friendly!</a:t>
            </a:r>
          </a:p>
          <a:p>
            <a:pPr marL="0" indent="0" rtl="0">
              <a:spcBef>
                <a:spcPts val="0"/>
              </a:spcBef>
              <a:spcAft>
                <a:spcPts val="0"/>
              </a:spcAft>
              <a:buNone/>
            </a:pPr>
            <a:endParaRPr lang="en-US" sz="2000" b="0" i="0" u="none" strike="noStrike" dirty="0">
              <a:solidFill>
                <a:srgbClr val="000000"/>
              </a:solidFill>
              <a:effectLst/>
            </a:endParaRPr>
          </a:p>
          <a:p>
            <a:pPr marL="0" indent="0" rtl="0">
              <a:spcBef>
                <a:spcPts val="0"/>
              </a:spcBef>
              <a:spcAft>
                <a:spcPts val="0"/>
              </a:spcAft>
              <a:buNone/>
            </a:pPr>
            <a:r>
              <a:rPr lang="en-US" sz="2000" b="0" i="0" u="none" strike="noStrike" dirty="0">
                <a:solidFill>
                  <a:srgbClr val="000000"/>
                </a:solidFill>
                <a:effectLst/>
              </a:rPr>
              <a:t>After inputting images of myself much like the one in the middle, the results were almost exclusively hyper-sexualized avatars, with little input drawn from the actual reference images. </a:t>
            </a:r>
          </a:p>
          <a:p>
            <a:pPr marL="0" indent="0" rtl="0">
              <a:spcBef>
                <a:spcPts val="0"/>
              </a:spcBef>
              <a:spcAft>
                <a:spcPts val="0"/>
              </a:spcAft>
              <a:buNone/>
            </a:pPr>
            <a:endParaRPr lang="en-US" sz="2000" b="0" i="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t>Analyse</a:t>
            </a:r>
            <a:r>
              <a:rPr lang="en-US" sz="2000" dirty="0"/>
              <a:t> the pics, lots of pastoral scenes, me and flowers, rarely smiling though I often was in my input pictures, lot of smizing, </a:t>
            </a:r>
            <a:endParaRPr lang="en-US" sz="2000" b="0" i="0" u="none" strike="noStrike" dirty="0">
              <a:solidFill>
                <a:srgbClr val="000000"/>
              </a:solidFill>
              <a:effectLst/>
            </a:endParaRPr>
          </a:p>
          <a:p>
            <a:pPr marL="0" indent="0" rtl="0">
              <a:spcBef>
                <a:spcPts val="0"/>
              </a:spcBef>
              <a:spcAft>
                <a:spcPts val="0"/>
              </a:spcAft>
              <a:buNone/>
            </a:pPr>
            <a:endParaRPr lang="en-US" sz="3200" b="0" dirty="0">
              <a:effectLst/>
            </a:endParaRPr>
          </a:p>
          <a:p>
            <a:pPr marL="457200" lvl="1" indent="0">
              <a:buNone/>
            </a:pPr>
            <a:r>
              <a:rPr lang="en-US" sz="1600" b="0" i="1" u="none" strike="noStrike" dirty="0">
                <a:solidFill>
                  <a:srgbClr val="000000"/>
                </a:solidFill>
                <a:effectLst/>
              </a:rPr>
              <a:t>While all of the reference images were fully clothed, </a:t>
            </a:r>
            <a:r>
              <a:rPr lang="en-US" sz="1600" b="0" i="1" u="none" strike="noStrike" dirty="0" err="1">
                <a:solidFill>
                  <a:srgbClr val="000000"/>
                </a:solidFill>
                <a:effectLst/>
              </a:rPr>
              <a:t>Lensa</a:t>
            </a:r>
            <a:r>
              <a:rPr lang="en-US" sz="1600" b="0" i="1" u="none" strike="noStrike" dirty="0">
                <a:solidFill>
                  <a:srgbClr val="000000"/>
                </a:solidFill>
                <a:effectLst/>
              </a:rPr>
              <a:t> undressed me, lightened my complexion and eye color, and exaggerated my features. The AI's imagination of what a futuristic, fantasy Black woman looks like was filled with racist and sexist stereotypes, most likely based on the influences in the data it is trained on, and the relative lack of Black people working in AI engineering. The very sexism and racism that women of </a:t>
            </a:r>
            <a:r>
              <a:rPr lang="en-US" sz="1600" b="0" i="1" u="none" strike="noStrike" dirty="0" err="1">
                <a:solidFill>
                  <a:srgbClr val="000000"/>
                </a:solidFill>
                <a:effectLst/>
              </a:rPr>
              <a:t>colour</a:t>
            </a:r>
            <a:r>
              <a:rPr lang="en-US" sz="1600" b="0" i="1" u="none" strike="noStrike" dirty="0">
                <a:solidFill>
                  <a:srgbClr val="000000"/>
                </a:solidFill>
                <a:effectLst/>
              </a:rPr>
              <a:t> live with, makes its way into the technology we use.</a:t>
            </a:r>
          </a:p>
          <a:p>
            <a:pPr marL="457200" lvl="1" indent="0">
              <a:buNone/>
            </a:pPr>
            <a:endParaRPr lang="en-US" sz="1600" b="0" i="1" u="none" strike="noStrike" dirty="0">
              <a:solidFill>
                <a:srgbClr val="000000"/>
              </a:solidFill>
              <a:effectLst/>
            </a:endParaRPr>
          </a:p>
          <a:p>
            <a:r>
              <a:rPr lang="en-US" dirty="0"/>
              <a:t>These complaints, of being made </a:t>
            </a:r>
            <a:r>
              <a:rPr lang="en-US" dirty="0" err="1"/>
              <a:t>lighterskinned</a:t>
            </a:r>
            <a:r>
              <a:rPr lang="en-US" dirty="0"/>
              <a:t> or having your face shape adjusted are also found in other examples like snapchat/Instagram filters.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8</a:t>
            </a:fld>
            <a:endParaRPr lang="en-US"/>
          </a:p>
        </p:txBody>
      </p:sp>
    </p:spTree>
    <p:extLst>
      <p:ext uri="{BB962C8B-B14F-4D97-AF65-F5344CB8AC3E}">
        <p14:creationId xmlns:p14="http://schemas.microsoft.com/office/powerpoint/2010/main" val="2482029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Whats</a:t>
            </a:r>
            <a:r>
              <a:rPr lang="en-US" sz="1200" dirty="0"/>
              <a:t> an algorithm? SO how are we matched together?</a:t>
            </a:r>
          </a:p>
          <a:p>
            <a:endParaRPr lang="en-US" dirty="0"/>
          </a:p>
          <a:p>
            <a:endParaRPr lang="en-US" dirty="0"/>
          </a:p>
        </p:txBody>
      </p:sp>
      <p:sp>
        <p:nvSpPr>
          <p:cNvPr id="4" name="Slide Number Placeholder 3"/>
          <p:cNvSpPr>
            <a:spLocks noGrp="1"/>
          </p:cNvSpPr>
          <p:nvPr>
            <p:ph type="sldNum" sz="quarter" idx="5"/>
          </p:nvPr>
        </p:nvSpPr>
        <p:spPr/>
        <p:txBody>
          <a:bodyPr/>
          <a:lstStyle/>
          <a:p>
            <a:fld id="{CCF75698-C742-A243-9D1C-2A9CAB1D7274}" type="slidenum">
              <a:rPr lang="en-US" smtClean="0"/>
              <a:t>10</a:t>
            </a:fld>
            <a:endParaRPr lang="en-US"/>
          </a:p>
        </p:txBody>
      </p:sp>
    </p:spTree>
    <p:extLst>
      <p:ext uri="{BB962C8B-B14F-4D97-AF65-F5344CB8AC3E}">
        <p14:creationId xmlns:p14="http://schemas.microsoft.com/office/powerpoint/2010/main" val="3519535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Different to building community offline</a:t>
            </a:r>
          </a:p>
          <a:p>
            <a:r>
              <a:rPr lang="en-US" sz="1200" dirty="0"/>
              <a:t>With a site like TikTok, for example, how are we introduced to content that matches our interests, to find new people to follow?</a:t>
            </a:r>
          </a:p>
          <a:p>
            <a:r>
              <a:rPr lang="en-US" sz="1200" dirty="0"/>
              <a:t>Return to ‘what platforms do you use’ </a:t>
            </a:r>
            <a:r>
              <a:rPr lang="en-US" sz="1200" dirty="0" err="1"/>
              <a:t>slido</a:t>
            </a:r>
            <a:endParaRPr lang="en-US" sz="1200" dirty="0"/>
          </a:p>
          <a:p>
            <a:endParaRPr lang="en-US" sz="1200" dirty="0"/>
          </a:p>
          <a:p>
            <a:r>
              <a:rPr lang="en-US" sz="1200" dirty="0"/>
              <a:t>Where do people go to find community? How does our platform usage change dependent on country/age/gender/ethnicity? Where do we go when some platforms stop working as well, or just become a bit uncool?</a:t>
            </a:r>
          </a:p>
          <a:p>
            <a:endParaRPr lang="en-US" sz="1200" dirty="0"/>
          </a:p>
          <a:p>
            <a:r>
              <a:rPr lang="en-US" sz="1200" dirty="0"/>
              <a:t>Part of finding community online mirrors offline choices - </a:t>
            </a:r>
            <a:r>
              <a:rPr lang="en-US" sz="1200" dirty="0" err="1"/>
              <a:t>e.g</a:t>
            </a:r>
            <a:r>
              <a:rPr lang="en-US" sz="1200" dirty="0"/>
              <a:t> following your phone contacts on snapchat, or people you meet in your day to day life, or being introduced to someone new via a group chat</a:t>
            </a:r>
          </a:p>
          <a:p>
            <a:endParaRPr lang="en-US" sz="1200" dirty="0"/>
          </a:p>
          <a:p>
            <a:endParaRPr lang="en-US" sz="1200" dirty="0"/>
          </a:p>
          <a:p>
            <a:r>
              <a:rPr lang="en-US" sz="1200" dirty="0"/>
              <a:t>Creating community online is not wholly different to finding it offline - many of the same factors connect users (age, gender, ethnicity, class, interests, politics, nationality, fan culture </a:t>
            </a:r>
            <a:r>
              <a:rPr lang="en-US" sz="1200" dirty="0" err="1"/>
              <a:t>etc</a:t>
            </a:r>
            <a:r>
              <a:rPr lang="en-US" sz="1200" dirty="0"/>
              <a:t>), but the point I'm getting at is that digital spaces MEDIATE and ENCOURAGE those connections. </a:t>
            </a:r>
          </a:p>
          <a:p>
            <a:endParaRPr lang="en-US" sz="1200" dirty="0"/>
          </a:p>
          <a:p>
            <a:r>
              <a:rPr lang="en-US" dirty="0"/>
              <a:t>What's the benefit of being part of a community online?</a:t>
            </a:r>
          </a:p>
          <a:p>
            <a:r>
              <a:rPr lang="en-US" dirty="0"/>
              <a:t>Meaningful relationships, global connection, activist or radical potential. The internet as an </a:t>
            </a:r>
            <a:r>
              <a:rPr lang="en-US" i="1" dirty="0"/>
              <a:t>extension </a:t>
            </a:r>
            <a:r>
              <a:rPr lang="en-US" i="0" dirty="0"/>
              <a:t>of the world around us, making our communities accessible on more than just a local scale</a:t>
            </a:r>
          </a:p>
          <a:p>
            <a:endParaRPr lang="en-US" i="0" dirty="0"/>
          </a:p>
          <a:p>
            <a:pPr>
              <a:buFont typeface="Arial" panose="020B0604020202020204" pitchFamily="34" charset="0"/>
              <a:buChar char="•"/>
            </a:pPr>
            <a:r>
              <a:rPr lang="en-US" dirty="0">
                <a:effectLst/>
                <a:latin typeface="Helvetica Neue" panose="02000503000000020004" pitchFamily="2" charset="0"/>
              </a:rPr>
              <a:t>How do communities of women gather to make change, considering movements like BLM, like #</a:t>
            </a:r>
            <a:r>
              <a:rPr lang="en-US" dirty="0" err="1">
                <a:effectLst/>
                <a:latin typeface="Helvetica Neue" panose="02000503000000020004" pitchFamily="2" charset="0"/>
              </a:rPr>
              <a:t>metoo</a:t>
            </a:r>
            <a:r>
              <a:rPr lang="en-US" dirty="0">
                <a:effectLst/>
                <a:latin typeface="Helvetica Neue" panose="02000503000000020004" pitchFamily="2" charset="0"/>
              </a:rPr>
              <a:t>, in terms of radical activist potential</a:t>
            </a:r>
          </a:p>
          <a:p>
            <a:pPr>
              <a:buFont typeface="Arial" panose="020B0604020202020204" pitchFamily="34" charset="0"/>
              <a:buChar char="•"/>
            </a:pPr>
            <a:r>
              <a:rPr lang="en-US" dirty="0">
                <a:effectLst/>
                <a:latin typeface="Helvetica Neue" panose="02000503000000020004" pitchFamily="2" charset="0"/>
              </a:rPr>
              <a:t>Potential for education: being able to teach each other, like me with learning how to do my own hair, YouTube braiders </a:t>
            </a:r>
            <a:r>
              <a:rPr lang="en-US" dirty="0" err="1">
                <a:effectLst/>
                <a:latin typeface="Helvetica Neue" panose="02000503000000020004" pitchFamily="2" charset="0"/>
              </a:rPr>
              <a:t>etc</a:t>
            </a:r>
            <a:r>
              <a:rPr lang="en-US" dirty="0">
                <a:effectLst/>
                <a:latin typeface="Helvetica Neue" panose="02000503000000020004" pitchFamily="2" charset="0"/>
              </a:rPr>
              <a:t>, communities sharing videos on TikTok on how to cook their own cultural foods </a:t>
            </a:r>
            <a:r>
              <a:rPr lang="en-US" dirty="0" err="1">
                <a:effectLst/>
                <a:latin typeface="Helvetica Neue" panose="02000503000000020004" pitchFamily="2" charset="0"/>
              </a:rPr>
              <a:t>etc</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doesn't always have to be a point. sometimes its just more fun! Same reason we have communities at all. </a:t>
            </a:r>
            <a:r>
              <a:rPr lang="en-US" dirty="0">
                <a:effectLst/>
                <a:latin typeface="Helvetica Neue" panose="02000503000000020004" pitchFamily="2" charset="0"/>
              </a:rPr>
              <a:t>But also the potential for fun: watching television live, live tweeting about love island, or the Grammys etc. I’m interested in the mundane too, the things that bring us joy.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CCF75698-C742-A243-9D1C-2A9CAB1D7274}" type="slidenum">
              <a:rPr lang="en-US" smtClean="0"/>
              <a:t>13</a:t>
            </a:fld>
            <a:endParaRPr lang="en-US"/>
          </a:p>
        </p:txBody>
      </p:sp>
    </p:spTree>
    <p:extLst>
      <p:ext uri="{BB962C8B-B14F-4D97-AF65-F5344CB8AC3E}">
        <p14:creationId xmlns:p14="http://schemas.microsoft.com/office/powerpoint/2010/main" val="29275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jpe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notesSlide" Target="../notesSlides/notesSlide2.xml"/><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4.xml"/><Relationship Id="rId7" Type="http://schemas.openxmlformats.org/officeDocument/2006/relationships/notesSlide" Target="../notesSlides/notes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microsoft.com/office/2007/relationships/media" Target="../media/media2.mp4"/><Relationship Id="rId7" Type="http://schemas.openxmlformats.org/officeDocument/2006/relationships/image" Target="../media/image2.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5.xml"/><Relationship Id="rId11" Type="http://schemas.openxmlformats.org/officeDocument/2006/relationships/image" Target="../media/image29.png"/><Relationship Id="rId5" Type="http://schemas.openxmlformats.org/officeDocument/2006/relationships/slideLayout" Target="../slideLayouts/slideLayout7.xml"/><Relationship Id="rId10" Type="http://schemas.openxmlformats.org/officeDocument/2006/relationships/image" Target="../media/image28.svg"/><Relationship Id="rId4" Type="http://schemas.openxmlformats.org/officeDocument/2006/relationships/video" Target="../media/media2.mp4"/><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9.xml"/><Relationship Id="rId7" Type="http://schemas.openxmlformats.org/officeDocument/2006/relationships/image" Target="../media/image24.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7.xml"/><Relationship Id="rId5" Type="http://schemas.openxmlformats.org/officeDocument/2006/relationships/tags" Target="../tags/tag11.xml"/><Relationship Id="rId4" Type="http://schemas.openxmlformats.org/officeDocument/2006/relationships/tags" Target="../tags/tag10.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14.xml"/><Relationship Id="rId7" Type="http://schemas.openxmlformats.org/officeDocument/2006/relationships/image" Target="../media/image24.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7.xml"/><Relationship Id="rId5" Type="http://schemas.openxmlformats.org/officeDocument/2006/relationships/tags" Target="../tags/tag16.xml"/><Relationship Id="rId4" Type="http://schemas.openxmlformats.org/officeDocument/2006/relationships/tags" Target="../tags/tag15.xml"/></Relationships>
</file>

<file path=ppt/slides/_rels/slide13.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46.png"/><Relationship Id="rId18" Type="http://schemas.openxmlformats.org/officeDocument/2006/relationships/image" Target="../media/image51.svg"/><Relationship Id="rId3" Type="http://schemas.openxmlformats.org/officeDocument/2006/relationships/image" Target="../media/image2.jpe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10.xml"/><Relationship Id="rId16" Type="http://schemas.openxmlformats.org/officeDocument/2006/relationships/image" Target="../media/image49.svg"/><Relationship Id="rId1" Type="http://schemas.openxmlformats.org/officeDocument/2006/relationships/slideLayout" Target="../slideLayouts/slideLayout7.xml"/><Relationship Id="rId6" Type="http://schemas.openxmlformats.org/officeDocument/2006/relationships/image" Target="../media/image39.svg"/><Relationship Id="rId11" Type="http://schemas.openxmlformats.org/officeDocument/2006/relationships/image" Target="../media/image44.sv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6.png"/><Relationship Id="rId9" Type="http://schemas.openxmlformats.org/officeDocument/2006/relationships/image" Target="../media/image42.png"/><Relationship Id="rId14" Type="http://schemas.openxmlformats.org/officeDocument/2006/relationships/image" Target="../media/image47.svg"/></Relationships>
</file>

<file path=ppt/slides/_rels/slide1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6.sv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tags" Target="../tags/tag19.xml"/><Relationship Id="rId7" Type="http://schemas.openxmlformats.org/officeDocument/2006/relationships/image" Target="../media/image24.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7.xml"/><Relationship Id="rId5" Type="http://schemas.openxmlformats.org/officeDocument/2006/relationships/tags" Target="../tags/tag21.xml"/><Relationship Id="rId4"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690CD-F3B9-4B38-ADB7-EB747098BF5C}"/>
              </a:ext>
            </a:extLst>
          </p:cNvPr>
          <p:cNvSpPr>
            <a:spLocks noGrp="1"/>
          </p:cNvSpPr>
          <p:nvPr>
            <p:ph type="ctrTitle"/>
          </p:nvPr>
        </p:nvSpPr>
        <p:spPr>
          <a:xfrm>
            <a:off x="2286000" y="3095094"/>
            <a:ext cx="13716000" cy="1179504"/>
          </a:xfrm>
        </p:spPr>
        <p:txBody>
          <a:bodyPr>
            <a:normAutofit/>
          </a:bodyPr>
          <a:lstStyle/>
          <a:p>
            <a:endParaRPr lang="en-GB" dirty="0"/>
          </a:p>
        </p:txBody>
      </p:sp>
      <p:sp>
        <p:nvSpPr>
          <p:cNvPr id="3" name="Subtitle 2">
            <a:extLst>
              <a:ext uri="{FF2B5EF4-FFF2-40B4-BE49-F238E27FC236}">
                <a16:creationId xmlns:a16="http://schemas.microsoft.com/office/drawing/2014/main" id="{04B14389-30CB-4A62-9840-6449A0387E60}"/>
              </a:ext>
            </a:extLst>
          </p:cNvPr>
          <p:cNvSpPr>
            <a:spLocks noGrp="1"/>
          </p:cNvSpPr>
          <p:nvPr>
            <p:ph type="subTitle" idx="1"/>
          </p:nvPr>
        </p:nvSpPr>
        <p:spPr>
          <a:xfrm>
            <a:off x="2286000" y="5336475"/>
            <a:ext cx="13716000" cy="2483643"/>
          </a:xfrm>
        </p:spPr>
        <p:txBody>
          <a:bodyPr/>
          <a:lstStyle/>
          <a:p>
            <a:endParaRPr lang="en-GB" dirty="0"/>
          </a:p>
        </p:txBody>
      </p:sp>
      <p:pic>
        <p:nvPicPr>
          <p:cNvPr id="5" name="Picture 4">
            <a:extLst>
              <a:ext uri="{FF2B5EF4-FFF2-40B4-BE49-F238E27FC236}">
                <a16:creationId xmlns:a16="http://schemas.microsoft.com/office/drawing/2014/main" id="{A8A07671-FA63-4EFD-8D85-510DD8E39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3"/>
            <a:ext cx="18288000" cy="10285715"/>
          </a:xfrm>
          <a:prstGeom prst="rect">
            <a:avLst/>
          </a:prstGeom>
        </p:spPr>
      </p:pic>
    </p:spTree>
    <p:extLst>
      <p:ext uri="{BB962C8B-B14F-4D97-AF65-F5344CB8AC3E}">
        <p14:creationId xmlns:p14="http://schemas.microsoft.com/office/powerpoint/2010/main" val="283586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73348" y="5114925"/>
            <a:ext cx="6611286" cy="4002833"/>
          </a:xfrm>
          <a:custGeom>
            <a:avLst/>
            <a:gdLst/>
            <a:ahLst/>
            <a:cxnLst/>
            <a:rect l="l" t="t" r="r" b="b"/>
            <a:pathLst>
              <a:path w="6611286" h="4002833">
                <a:moveTo>
                  <a:pt x="0" y="0"/>
                </a:moveTo>
                <a:lnTo>
                  <a:pt x="6611286" y="0"/>
                </a:lnTo>
                <a:lnTo>
                  <a:pt x="6611286" y="4002833"/>
                </a:lnTo>
                <a:lnTo>
                  <a:pt x="0" y="40028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3682991" y="5114925"/>
            <a:ext cx="3631661" cy="4002833"/>
          </a:xfrm>
          <a:custGeom>
            <a:avLst/>
            <a:gdLst/>
            <a:ahLst/>
            <a:cxnLst/>
            <a:rect l="l" t="t" r="r" b="b"/>
            <a:pathLst>
              <a:path w="3631661" h="4002833">
                <a:moveTo>
                  <a:pt x="0" y="0"/>
                </a:moveTo>
                <a:lnTo>
                  <a:pt x="3631661" y="0"/>
                </a:lnTo>
                <a:lnTo>
                  <a:pt x="3631661" y="4002833"/>
                </a:lnTo>
                <a:lnTo>
                  <a:pt x="0" y="40028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8003734" y="5114925"/>
            <a:ext cx="3071265" cy="4002833"/>
          </a:xfrm>
          <a:custGeom>
            <a:avLst/>
            <a:gdLst/>
            <a:ahLst/>
            <a:cxnLst/>
            <a:rect l="l" t="t" r="r" b="b"/>
            <a:pathLst>
              <a:path w="3071265" h="4002833">
                <a:moveTo>
                  <a:pt x="0" y="0"/>
                </a:moveTo>
                <a:lnTo>
                  <a:pt x="3071264" y="0"/>
                </a:lnTo>
                <a:lnTo>
                  <a:pt x="3071264" y="4002833"/>
                </a:lnTo>
                <a:lnTo>
                  <a:pt x="0" y="400283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6"/>
          <p:cNvSpPr/>
          <p:nvPr/>
        </p:nvSpPr>
        <p:spPr>
          <a:xfrm>
            <a:off x="11494087" y="5114925"/>
            <a:ext cx="1769803" cy="1875514"/>
          </a:xfrm>
          <a:custGeom>
            <a:avLst/>
            <a:gdLst/>
            <a:ahLst/>
            <a:cxnLst/>
            <a:rect l="l" t="t" r="r" b="b"/>
            <a:pathLst>
              <a:path w="1769803" h="1875514">
                <a:moveTo>
                  <a:pt x="0" y="0"/>
                </a:moveTo>
                <a:lnTo>
                  <a:pt x="1769804" y="0"/>
                </a:lnTo>
                <a:lnTo>
                  <a:pt x="1769804" y="1875514"/>
                </a:lnTo>
                <a:lnTo>
                  <a:pt x="0" y="18755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7" name="Freeform 7"/>
          <p:cNvSpPr/>
          <p:nvPr/>
        </p:nvSpPr>
        <p:spPr>
          <a:xfrm>
            <a:off x="11494087" y="7242244"/>
            <a:ext cx="1769803" cy="1875514"/>
          </a:xfrm>
          <a:custGeom>
            <a:avLst/>
            <a:gdLst/>
            <a:ahLst/>
            <a:cxnLst/>
            <a:rect l="l" t="t" r="r" b="b"/>
            <a:pathLst>
              <a:path w="1769803" h="1875514">
                <a:moveTo>
                  <a:pt x="0" y="0"/>
                </a:moveTo>
                <a:lnTo>
                  <a:pt x="1769804" y="0"/>
                </a:lnTo>
                <a:lnTo>
                  <a:pt x="1769804" y="1875514"/>
                </a:lnTo>
                <a:lnTo>
                  <a:pt x="0" y="187551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 name="Freeform 8"/>
          <p:cNvSpPr/>
          <p:nvPr/>
        </p:nvSpPr>
        <p:spPr>
          <a:xfrm rot="-668665">
            <a:off x="2491076" y="2586514"/>
            <a:ext cx="1637273" cy="1718511"/>
          </a:xfrm>
          <a:custGeom>
            <a:avLst/>
            <a:gdLst/>
            <a:ahLst/>
            <a:cxnLst/>
            <a:rect l="l" t="t" r="r" b="b"/>
            <a:pathLst>
              <a:path w="1637273" h="1718511">
                <a:moveTo>
                  <a:pt x="0" y="0"/>
                </a:moveTo>
                <a:lnTo>
                  <a:pt x="1637273" y="0"/>
                </a:lnTo>
                <a:lnTo>
                  <a:pt x="1637273" y="1718512"/>
                </a:lnTo>
                <a:lnTo>
                  <a:pt x="0" y="171851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9" name="Freeform 9"/>
          <p:cNvSpPr/>
          <p:nvPr/>
        </p:nvSpPr>
        <p:spPr>
          <a:xfrm rot="708757">
            <a:off x="14602647" y="1240344"/>
            <a:ext cx="1792349" cy="1835739"/>
          </a:xfrm>
          <a:custGeom>
            <a:avLst/>
            <a:gdLst/>
            <a:ahLst/>
            <a:cxnLst/>
            <a:rect l="l" t="t" r="r" b="b"/>
            <a:pathLst>
              <a:path w="1792349" h="1835739">
                <a:moveTo>
                  <a:pt x="0" y="0"/>
                </a:moveTo>
                <a:lnTo>
                  <a:pt x="1792348" y="0"/>
                </a:lnTo>
                <a:lnTo>
                  <a:pt x="1792348" y="1835739"/>
                </a:lnTo>
                <a:lnTo>
                  <a:pt x="0" y="183573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0" name="TextBox 10"/>
          <p:cNvSpPr txBox="1"/>
          <p:nvPr/>
        </p:nvSpPr>
        <p:spPr>
          <a:xfrm>
            <a:off x="3980697" y="809625"/>
            <a:ext cx="10326606" cy="2002842"/>
          </a:xfrm>
          <a:prstGeom prst="rect">
            <a:avLst/>
          </a:prstGeom>
        </p:spPr>
        <p:txBody>
          <a:bodyPr lIns="0" tIns="0" rIns="0" bIns="0" rtlCol="0" anchor="t">
            <a:spAutoFit/>
          </a:bodyPr>
          <a:lstStyle/>
          <a:p>
            <a:pPr algn="ctr">
              <a:lnSpc>
                <a:spcPts val="13057"/>
              </a:lnSpc>
            </a:pPr>
            <a:r>
              <a:rPr lang="en-US" sz="11454">
                <a:solidFill>
                  <a:srgbClr val="4B7CEB"/>
                </a:solidFill>
                <a:latin typeface="Agrandir Medium"/>
              </a:rPr>
              <a:t>Digital</a:t>
            </a:r>
          </a:p>
        </p:txBody>
      </p:sp>
      <p:sp>
        <p:nvSpPr>
          <p:cNvPr id="11" name="TextBox 11"/>
          <p:cNvSpPr txBox="1"/>
          <p:nvPr/>
        </p:nvSpPr>
        <p:spPr>
          <a:xfrm>
            <a:off x="4789538" y="2152355"/>
            <a:ext cx="8708924" cy="2294696"/>
          </a:xfrm>
          <a:prstGeom prst="rect">
            <a:avLst/>
          </a:prstGeom>
        </p:spPr>
        <p:txBody>
          <a:bodyPr lIns="0" tIns="0" rIns="0" bIns="0" rtlCol="0" anchor="t">
            <a:spAutoFit/>
          </a:bodyPr>
          <a:lstStyle/>
          <a:p>
            <a:pPr algn="ctr">
              <a:lnSpc>
                <a:spcPts val="16035"/>
              </a:lnSpc>
            </a:pPr>
            <a:r>
              <a:rPr lang="en-US" sz="11454">
                <a:solidFill>
                  <a:srgbClr val="FA7AAC"/>
                </a:solidFill>
                <a:latin typeface="Agrandir Heavy"/>
              </a:rPr>
              <a:t>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2208629" y="1810658"/>
            <a:ext cx="13870742" cy="6665683"/>
            <a:chOff x="0" y="0"/>
            <a:chExt cx="3653200" cy="1755571"/>
          </a:xfrm>
        </p:grpSpPr>
        <p:sp>
          <p:nvSpPr>
            <p:cNvPr id="4" name="Freeform 4"/>
            <p:cNvSpPr/>
            <p:nvPr/>
          </p:nvSpPr>
          <p:spPr>
            <a:xfrm>
              <a:off x="0" y="0"/>
              <a:ext cx="3653199" cy="1755571"/>
            </a:xfrm>
            <a:custGeom>
              <a:avLst/>
              <a:gdLst/>
              <a:ahLst/>
              <a:cxnLst/>
              <a:rect l="l" t="t" r="r" b="b"/>
              <a:pathLst>
                <a:path w="3653199" h="1755571">
                  <a:moveTo>
                    <a:pt x="28466" y="0"/>
                  </a:moveTo>
                  <a:lnTo>
                    <a:pt x="3624734" y="0"/>
                  </a:lnTo>
                  <a:cubicBezTo>
                    <a:pt x="3640455" y="0"/>
                    <a:pt x="3653199" y="12744"/>
                    <a:pt x="3653199" y="28466"/>
                  </a:cubicBezTo>
                  <a:lnTo>
                    <a:pt x="3653199" y="1727105"/>
                  </a:lnTo>
                  <a:cubicBezTo>
                    <a:pt x="3653199" y="1742827"/>
                    <a:pt x="3640455" y="1755571"/>
                    <a:pt x="3624734" y="1755571"/>
                  </a:cubicBezTo>
                  <a:lnTo>
                    <a:pt x="28466" y="1755571"/>
                  </a:lnTo>
                  <a:cubicBezTo>
                    <a:pt x="12744" y="1755571"/>
                    <a:pt x="0" y="1742827"/>
                    <a:pt x="0" y="1727105"/>
                  </a:cubicBezTo>
                  <a:lnTo>
                    <a:pt x="0" y="28466"/>
                  </a:lnTo>
                  <a:cubicBezTo>
                    <a:pt x="0" y="12744"/>
                    <a:pt x="12744" y="0"/>
                    <a:pt x="28466" y="0"/>
                  </a:cubicBezTo>
                  <a:close/>
                </a:path>
              </a:pathLst>
            </a:custGeom>
            <a:solidFill>
              <a:srgbClr val="FA7AAC"/>
            </a:solidFill>
          </p:spPr>
          <p:txBody>
            <a:bodyPr/>
            <a:lstStyle/>
            <a:p>
              <a:endParaRPr lang="en-US"/>
            </a:p>
          </p:txBody>
        </p:sp>
        <p:sp>
          <p:nvSpPr>
            <p:cNvPr id="5" name="TextBox 5"/>
            <p:cNvSpPr txBox="1"/>
            <p:nvPr/>
          </p:nvSpPr>
          <p:spPr>
            <a:xfrm>
              <a:off x="0" y="-38100"/>
              <a:ext cx="3653200" cy="1793671"/>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993091" y="1644458"/>
            <a:ext cx="814323" cy="6998084"/>
          </a:xfrm>
          <a:custGeom>
            <a:avLst/>
            <a:gdLst/>
            <a:ahLst/>
            <a:cxnLst/>
            <a:rect l="l" t="t" r="r" b="b"/>
            <a:pathLst>
              <a:path w="814323" h="6998084">
                <a:moveTo>
                  <a:pt x="0" y="0"/>
                </a:moveTo>
                <a:lnTo>
                  <a:pt x="814322" y="0"/>
                </a:lnTo>
                <a:lnTo>
                  <a:pt x="814322" y="6998084"/>
                </a:lnTo>
                <a:lnTo>
                  <a:pt x="0" y="69980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6573355" y="7135957"/>
            <a:ext cx="4032956" cy="2122343"/>
          </a:xfrm>
          <a:custGeom>
            <a:avLst/>
            <a:gdLst/>
            <a:ahLst/>
            <a:cxnLst/>
            <a:rect l="l" t="t" r="r" b="b"/>
            <a:pathLst>
              <a:path w="4032956" h="2122343">
                <a:moveTo>
                  <a:pt x="0" y="0"/>
                </a:moveTo>
                <a:lnTo>
                  <a:pt x="4032956" y="0"/>
                </a:lnTo>
                <a:lnTo>
                  <a:pt x="4032956" y="2122343"/>
                </a:lnTo>
                <a:lnTo>
                  <a:pt x="0" y="2122343"/>
                </a:lnTo>
                <a:lnTo>
                  <a:pt x="0" y="0"/>
                </a:lnTo>
                <a:close/>
              </a:path>
            </a:pathLst>
          </a:custGeom>
          <a:blipFill>
            <a:blip r:embed="rId6"/>
            <a:stretch>
              <a:fillRect/>
            </a:stretch>
          </a:blipFill>
        </p:spPr>
        <p:txBody>
          <a:bodyPr/>
          <a:lstStyle/>
          <a:p>
            <a:endParaRPr lang="en-US"/>
          </a:p>
        </p:txBody>
      </p:sp>
      <p:sp>
        <p:nvSpPr>
          <p:cNvPr id="8" name="Freeform 8"/>
          <p:cNvSpPr/>
          <p:nvPr/>
        </p:nvSpPr>
        <p:spPr>
          <a:xfrm>
            <a:off x="2961100" y="6887644"/>
            <a:ext cx="3344841" cy="2370656"/>
          </a:xfrm>
          <a:custGeom>
            <a:avLst/>
            <a:gdLst/>
            <a:ahLst/>
            <a:cxnLst/>
            <a:rect l="l" t="t" r="r" b="b"/>
            <a:pathLst>
              <a:path w="3344841" h="2370656">
                <a:moveTo>
                  <a:pt x="0" y="0"/>
                </a:moveTo>
                <a:lnTo>
                  <a:pt x="3344841" y="0"/>
                </a:lnTo>
                <a:lnTo>
                  <a:pt x="3344841" y="2370656"/>
                </a:lnTo>
                <a:lnTo>
                  <a:pt x="0" y="2370656"/>
                </a:lnTo>
                <a:lnTo>
                  <a:pt x="0" y="0"/>
                </a:lnTo>
                <a:close/>
              </a:path>
            </a:pathLst>
          </a:custGeom>
          <a:blipFill>
            <a:blip r:embed="rId7"/>
            <a:stretch>
              <a:fillRect/>
            </a:stretch>
          </a:blipFill>
        </p:spPr>
        <p:txBody>
          <a:bodyPr/>
          <a:lstStyle/>
          <a:p>
            <a:endParaRPr lang="en-US"/>
          </a:p>
        </p:txBody>
      </p:sp>
      <p:sp>
        <p:nvSpPr>
          <p:cNvPr id="9" name="Freeform 9"/>
          <p:cNvSpPr/>
          <p:nvPr/>
        </p:nvSpPr>
        <p:spPr>
          <a:xfrm>
            <a:off x="14720486" y="5729990"/>
            <a:ext cx="2056416" cy="3364279"/>
          </a:xfrm>
          <a:custGeom>
            <a:avLst/>
            <a:gdLst/>
            <a:ahLst/>
            <a:cxnLst/>
            <a:rect l="l" t="t" r="r" b="b"/>
            <a:pathLst>
              <a:path w="2056416" h="3364279">
                <a:moveTo>
                  <a:pt x="0" y="0"/>
                </a:moveTo>
                <a:lnTo>
                  <a:pt x="2056416" y="0"/>
                </a:lnTo>
                <a:lnTo>
                  <a:pt x="2056416" y="3364279"/>
                </a:lnTo>
                <a:lnTo>
                  <a:pt x="0" y="33642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11555133" y="6726210"/>
            <a:ext cx="1998050" cy="2368059"/>
          </a:xfrm>
          <a:custGeom>
            <a:avLst/>
            <a:gdLst/>
            <a:ahLst/>
            <a:cxnLst/>
            <a:rect l="l" t="t" r="r" b="b"/>
            <a:pathLst>
              <a:path w="1998050" h="2368059">
                <a:moveTo>
                  <a:pt x="0" y="0"/>
                </a:moveTo>
                <a:lnTo>
                  <a:pt x="1998050" y="0"/>
                </a:lnTo>
                <a:lnTo>
                  <a:pt x="1998050" y="2368059"/>
                </a:lnTo>
                <a:lnTo>
                  <a:pt x="0" y="2368059"/>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2961100" y="4653066"/>
            <a:ext cx="12787594" cy="1685925"/>
          </a:xfrm>
          <a:prstGeom prst="rect">
            <a:avLst/>
          </a:prstGeom>
        </p:spPr>
        <p:txBody>
          <a:bodyPr lIns="0" tIns="0" rIns="0" bIns="0" rtlCol="0" anchor="t">
            <a:spAutoFit/>
          </a:bodyPr>
          <a:lstStyle/>
          <a:p>
            <a:pPr algn="ctr">
              <a:lnSpc>
                <a:spcPts val="6750"/>
              </a:lnSpc>
            </a:pPr>
            <a:r>
              <a:rPr lang="en-US" sz="5000" spc="300">
                <a:solidFill>
                  <a:srgbClr val="FFFFFF"/>
                </a:solidFill>
                <a:latin typeface="Montserrat"/>
              </a:rPr>
              <a:t>Where do you find your community in person?</a:t>
            </a:r>
          </a:p>
        </p:txBody>
      </p:sp>
      <p:sp>
        <p:nvSpPr>
          <p:cNvPr id="12" name="TextBox 12"/>
          <p:cNvSpPr txBox="1"/>
          <p:nvPr/>
        </p:nvSpPr>
        <p:spPr>
          <a:xfrm>
            <a:off x="3817876" y="3021426"/>
            <a:ext cx="10652249" cy="1149661"/>
          </a:xfrm>
          <a:prstGeom prst="rect">
            <a:avLst/>
          </a:prstGeom>
        </p:spPr>
        <p:txBody>
          <a:bodyPr lIns="0" tIns="0" rIns="0" bIns="0" rtlCol="0" anchor="t">
            <a:spAutoFit/>
          </a:bodyPr>
          <a:lstStyle/>
          <a:p>
            <a:pPr marL="0" lvl="0" indent="0" algn="ctr">
              <a:lnSpc>
                <a:spcPts val="6100"/>
              </a:lnSpc>
              <a:spcBef>
                <a:spcPct val="0"/>
              </a:spcBef>
            </a:pPr>
            <a:r>
              <a:rPr lang="en-US" sz="8592">
                <a:solidFill>
                  <a:srgbClr val="FFFFFF"/>
                </a:solidFill>
                <a:latin typeface="Agrandir Medium"/>
              </a:rPr>
              <a:t>About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C522B4-7654-497C-AE04-89413D578D4E}"/>
              </a:ext>
            </a:extLst>
          </p:cNvPr>
          <p:cNvPicPr>
            <a:picLocks/>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4420870" y="508000"/>
            <a:ext cx="1828800" cy="765188"/>
          </a:xfrm>
          <a:prstGeom prst="rect">
            <a:avLst/>
          </a:prstGeom>
        </p:spPr>
      </p:pic>
      <p:pic>
        <p:nvPicPr>
          <p:cNvPr id="5" name="Picture 4">
            <a:extLst>
              <a:ext uri="{FF2B5EF4-FFF2-40B4-BE49-F238E27FC236}">
                <a16:creationId xmlns:a16="http://schemas.microsoft.com/office/drawing/2014/main" id="{C8BC7781-3ECC-4750-B2A8-1FF30FC9C0B1}"/>
              </a:ext>
            </a:extLst>
          </p:cNvPr>
          <p:cNvPicPr>
            <a:picLocks/>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508000" y="3314700"/>
            <a:ext cx="3657600" cy="3657600"/>
          </a:xfrm>
          <a:prstGeom prst="rect">
            <a:avLst/>
          </a:prstGeom>
        </p:spPr>
      </p:pic>
      <p:sp>
        <p:nvSpPr>
          <p:cNvPr id="6" name="Rectangle 5">
            <a:extLst>
              <a:ext uri="{FF2B5EF4-FFF2-40B4-BE49-F238E27FC236}">
                <a16:creationId xmlns:a16="http://schemas.microsoft.com/office/drawing/2014/main" id="{667B287A-97EF-441E-B8DD-6D329784C82C}"/>
              </a:ext>
            </a:extLst>
          </p:cNvPr>
          <p:cNvSpPr/>
          <p:nvPr>
            <p:custDataLst>
              <p:tags r:id="rId4"/>
            </p:custDataLst>
          </p:nvPr>
        </p:nvSpPr>
        <p:spPr>
          <a:xfrm>
            <a:off x="4419600" y="3857625"/>
            <a:ext cx="13360400" cy="2571750"/>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Where do you find community offline?</a:t>
            </a:r>
          </a:p>
        </p:txBody>
      </p:sp>
      <p:sp>
        <p:nvSpPr>
          <p:cNvPr id="7" name="Rectangle 6">
            <a:extLst>
              <a:ext uri="{FF2B5EF4-FFF2-40B4-BE49-F238E27FC236}">
                <a16:creationId xmlns:a16="http://schemas.microsoft.com/office/drawing/2014/main" id="{3370E7C7-6206-483A-8848-5A7C61BEACC1}"/>
              </a:ext>
            </a:extLst>
          </p:cNvPr>
          <p:cNvSpPr/>
          <p:nvPr>
            <p:custDataLst>
              <p:tags r:id="rId5"/>
            </p:custDataLst>
          </p:nvPr>
        </p:nvSpPr>
        <p:spPr>
          <a:xfrm>
            <a:off x="4419600" y="9525000"/>
            <a:ext cx="13614400" cy="76518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30034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7"/>
            <a:stretch>
              <a:fillRect/>
            </a:stretch>
          </a:blipFill>
        </p:spPr>
        <p:txBody>
          <a:bodyPr/>
          <a:lstStyle/>
          <a:p>
            <a:endParaRPr lang="en-US"/>
          </a:p>
        </p:txBody>
      </p:sp>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rcRect l="3207" r="3207"/>
          <a:stretch>
            <a:fillRect/>
          </a:stretch>
        </p:blipFill>
        <p:spPr>
          <a:xfrm>
            <a:off x="4273824" y="1548148"/>
            <a:ext cx="12375876" cy="7190704"/>
          </a:xfrm>
          <a:prstGeom prst="rect">
            <a:avLst/>
          </a:prstGeom>
        </p:spPr>
      </p:pic>
      <p:sp>
        <p:nvSpPr>
          <p:cNvPr id="4" name="TextBox 4"/>
          <p:cNvSpPr txBox="1"/>
          <p:nvPr/>
        </p:nvSpPr>
        <p:spPr>
          <a:xfrm>
            <a:off x="771279" y="7215030"/>
            <a:ext cx="6109247" cy="1628775"/>
          </a:xfrm>
          <a:prstGeom prst="rect">
            <a:avLst/>
          </a:prstGeom>
        </p:spPr>
        <p:txBody>
          <a:bodyPr lIns="0" tIns="0" rIns="0" bIns="0" rtlCol="0" anchor="t">
            <a:spAutoFit/>
          </a:bodyPr>
          <a:lstStyle/>
          <a:p>
            <a:pPr marL="0" lvl="0" indent="0">
              <a:lnSpc>
                <a:spcPts val="10800"/>
              </a:lnSpc>
            </a:pPr>
            <a:r>
              <a:rPr lang="en-US" sz="9000">
                <a:solidFill>
                  <a:srgbClr val="000000"/>
                </a:solidFill>
                <a:latin typeface="Agrandir"/>
              </a:rPr>
              <a:t>About me...</a:t>
            </a:r>
          </a:p>
        </p:txBody>
      </p:sp>
      <p:sp>
        <p:nvSpPr>
          <p:cNvPr id="5" name="Freeform 5" descr="Lemonade with Mint on White Background. Vector Illustration."/>
          <p:cNvSpPr/>
          <p:nvPr/>
        </p:nvSpPr>
        <p:spPr>
          <a:xfrm>
            <a:off x="15142090" y="6100605"/>
            <a:ext cx="2957512" cy="4114800"/>
          </a:xfrm>
          <a:custGeom>
            <a:avLst/>
            <a:gdLst/>
            <a:ahLst/>
            <a:cxnLst/>
            <a:rect l="l" t="t" r="r" b="b"/>
            <a:pathLst>
              <a:path w="2957512" h="4114800">
                <a:moveTo>
                  <a:pt x="0" y="0"/>
                </a:moveTo>
                <a:lnTo>
                  <a:pt x="2957512" y="0"/>
                </a:lnTo>
                <a:lnTo>
                  <a:pt x="2957512"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6" name="3.mp4">
            <a:hlinkClick r:id="" action="ppaction://media"/>
            <a:extLst>
              <a:ext uri="{FF2B5EF4-FFF2-40B4-BE49-F238E27FC236}">
                <a16:creationId xmlns:a16="http://schemas.microsoft.com/office/drawing/2014/main" id="{BBF37012-78B7-FDE9-5F20-DB6FBD74928B}"/>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0" y="0"/>
            <a:ext cx="18288000"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3"/>
                </p:tgtEl>
              </p:cMediaNode>
            </p:video>
            <p:video>
              <p:cMediaNode vol="80000">
                <p:cTn id="8" fill="hold" display="0">
                  <p:stCondLst>
                    <p:cond delay="indefinite"/>
                  </p:stCondLst>
                </p:cTn>
                <p:tgtEl>
                  <p:spTgt spid="6"/>
                </p:tgtEl>
              </p:cMediaNode>
            </p:video>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0" y="3783470"/>
            <a:ext cx="8661586" cy="6503530"/>
          </a:xfrm>
          <a:custGeom>
            <a:avLst/>
            <a:gdLst/>
            <a:ahLst/>
            <a:cxnLst/>
            <a:rect l="l" t="t" r="r" b="b"/>
            <a:pathLst>
              <a:path w="8661586" h="6503530">
                <a:moveTo>
                  <a:pt x="0" y="0"/>
                </a:moveTo>
                <a:lnTo>
                  <a:pt x="8661586" y="0"/>
                </a:lnTo>
                <a:lnTo>
                  <a:pt x="8661586" y="6503530"/>
                </a:lnTo>
                <a:lnTo>
                  <a:pt x="0" y="6503530"/>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2160202" y="1007544"/>
            <a:ext cx="8663989" cy="1069342"/>
          </a:xfrm>
          <a:prstGeom prst="rect">
            <a:avLst/>
          </a:prstGeom>
        </p:spPr>
        <p:txBody>
          <a:bodyPr lIns="0" tIns="0" rIns="0" bIns="0" rtlCol="0" anchor="t">
            <a:spAutoFit/>
          </a:bodyPr>
          <a:lstStyle/>
          <a:p>
            <a:pPr marL="0" lvl="0" indent="0">
              <a:lnSpc>
                <a:spcPts val="5680"/>
              </a:lnSpc>
              <a:spcBef>
                <a:spcPct val="0"/>
              </a:spcBef>
            </a:pPr>
            <a:r>
              <a:rPr lang="en-US" sz="8000">
                <a:solidFill>
                  <a:srgbClr val="2E2E2E"/>
                </a:solidFill>
                <a:latin typeface="Agrandir Medium"/>
              </a:rPr>
              <a:t>About me...</a:t>
            </a:r>
          </a:p>
        </p:txBody>
      </p:sp>
      <p:sp>
        <p:nvSpPr>
          <p:cNvPr id="5" name="TextBox 5"/>
          <p:cNvSpPr txBox="1"/>
          <p:nvPr/>
        </p:nvSpPr>
        <p:spPr>
          <a:xfrm>
            <a:off x="7456063" y="2574360"/>
            <a:ext cx="10972542" cy="8826500"/>
          </a:xfrm>
          <a:prstGeom prst="rect">
            <a:avLst/>
          </a:prstGeom>
        </p:spPr>
        <p:txBody>
          <a:bodyPr lIns="0" tIns="0" rIns="0" bIns="0" rtlCol="0" anchor="t">
            <a:spAutoFit/>
          </a:bodyPr>
          <a:lstStyle/>
          <a:p>
            <a:pPr marL="1079501" lvl="1" indent="-539750">
              <a:lnSpc>
                <a:spcPts val="7000"/>
              </a:lnSpc>
              <a:buFont typeface="Arial"/>
              <a:buChar char="•"/>
            </a:pPr>
            <a:r>
              <a:rPr lang="en-US" sz="5000">
                <a:solidFill>
                  <a:srgbClr val="2E2E2E"/>
                </a:solidFill>
                <a:latin typeface="Montserrat"/>
              </a:rPr>
              <a:t>Finding community online, when I couldn’t find it offline</a:t>
            </a:r>
          </a:p>
          <a:p>
            <a:pPr>
              <a:lnSpc>
                <a:spcPts val="7000"/>
              </a:lnSpc>
            </a:pPr>
            <a:endParaRPr lang="en-US" sz="5000">
              <a:solidFill>
                <a:srgbClr val="2E2E2E"/>
              </a:solidFill>
              <a:latin typeface="Montserrat"/>
            </a:endParaRPr>
          </a:p>
          <a:p>
            <a:pPr marL="1079501" lvl="1" indent="-539750">
              <a:lnSpc>
                <a:spcPts val="7000"/>
              </a:lnSpc>
              <a:buFont typeface="Arial"/>
              <a:buChar char="•"/>
            </a:pPr>
            <a:r>
              <a:rPr lang="en-US" sz="5000">
                <a:solidFill>
                  <a:srgbClr val="2E2E2E"/>
                </a:solidFill>
                <a:latin typeface="Montserrat"/>
              </a:rPr>
              <a:t>What I research</a:t>
            </a:r>
          </a:p>
          <a:p>
            <a:pPr>
              <a:lnSpc>
                <a:spcPts val="7000"/>
              </a:lnSpc>
            </a:pPr>
            <a:endParaRPr lang="en-US" sz="5000">
              <a:solidFill>
                <a:srgbClr val="2E2E2E"/>
              </a:solidFill>
              <a:latin typeface="Montserrat"/>
            </a:endParaRPr>
          </a:p>
          <a:p>
            <a:pPr marL="1079501" lvl="1" indent="-539750">
              <a:lnSpc>
                <a:spcPts val="7000"/>
              </a:lnSpc>
              <a:buFont typeface="Arial"/>
              <a:buChar char="•"/>
            </a:pPr>
            <a:r>
              <a:rPr lang="en-US" sz="5000">
                <a:solidFill>
                  <a:srgbClr val="2E2E2E"/>
                </a:solidFill>
                <a:latin typeface="Montserrat"/>
              </a:rPr>
              <a:t>Why it’s important WoC do this work</a:t>
            </a:r>
          </a:p>
          <a:p>
            <a:pPr>
              <a:lnSpc>
                <a:spcPts val="7000"/>
              </a:lnSpc>
            </a:pPr>
            <a:endParaRPr lang="en-US" sz="5000">
              <a:solidFill>
                <a:srgbClr val="2E2E2E"/>
              </a:solidFill>
              <a:latin typeface="Montserrat"/>
            </a:endParaRPr>
          </a:p>
          <a:p>
            <a:pPr>
              <a:lnSpc>
                <a:spcPts val="7000"/>
              </a:lnSpc>
            </a:pPr>
            <a:endParaRPr lang="en-US" sz="5000">
              <a:solidFill>
                <a:srgbClr val="2E2E2E"/>
              </a:solidFill>
              <a:latin typeface="Montserrat"/>
            </a:endParaRPr>
          </a:p>
          <a:p>
            <a:pPr>
              <a:lnSpc>
                <a:spcPts val="7000"/>
              </a:lnSpc>
            </a:pPr>
            <a:endParaRPr lang="en-US" sz="5000">
              <a:solidFill>
                <a:srgbClr val="2E2E2E"/>
              </a:solidFill>
              <a:latin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522568" y="-591687"/>
            <a:ext cx="20391775" cy="11470373"/>
          </a:xfrm>
          <a:custGeom>
            <a:avLst/>
            <a:gdLst/>
            <a:ahLst/>
            <a:cxnLst/>
            <a:rect l="l" t="t" r="r" b="b"/>
            <a:pathLst>
              <a:path w="20391775" h="11470373">
                <a:moveTo>
                  <a:pt x="0" y="0"/>
                </a:moveTo>
                <a:lnTo>
                  <a:pt x="20391775" y="0"/>
                </a:lnTo>
                <a:lnTo>
                  <a:pt x="20391775" y="11470374"/>
                </a:lnTo>
                <a:lnTo>
                  <a:pt x="0" y="11470374"/>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533080" y="1815305"/>
            <a:ext cx="12012113" cy="6665683"/>
            <a:chOff x="0" y="0"/>
            <a:chExt cx="3163684" cy="1755571"/>
          </a:xfrm>
        </p:grpSpPr>
        <p:sp>
          <p:nvSpPr>
            <p:cNvPr id="4" name="Freeform 4"/>
            <p:cNvSpPr/>
            <p:nvPr/>
          </p:nvSpPr>
          <p:spPr>
            <a:xfrm>
              <a:off x="0" y="0"/>
              <a:ext cx="3163684" cy="1755571"/>
            </a:xfrm>
            <a:custGeom>
              <a:avLst/>
              <a:gdLst/>
              <a:ahLst/>
              <a:cxnLst/>
              <a:rect l="l" t="t" r="r" b="b"/>
              <a:pathLst>
                <a:path w="3163684" h="1755571">
                  <a:moveTo>
                    <a:pt x="32870" y="0"/>
                  </a:moveTo>
                  <a:lnTo>
                    <a:pt x="3130814" y="0"/>
                  </a:lnTo>
                  <a:cubicBezTo>
                    <a:pt x="3148968" y="0"/>
                    <a:pt x="3163684" y="14716"/>
                    <a:pt x="3163684" y="32870"/>
                  </a:cubicBezTo>
                  <a:lnTo>
                    <a:pt x="3163684" y="1722701"/>
                  </a:lnTo>
                  <a:cubicBezTo>
                    <a:pt x="3163684" y="1731419"/>
                    <a:pt x="3160221" y="1739779"/>
                    <a:pt x="3154057" y="1745944"/>
                  </a:cubicBezTo>
                  <a:cubicBezTo>
                    <a:pt x="3147892" y="1752108"/>
                    <a:pt x="3139532" y="1755571"/>
                    <a:pt x="3130814" y="1755571"/>
                  </a:cubicBezTo>
                  <a:lnTo>
                    <a:pt x="32870" y="1755571"/>
                  </a:lnTo>
                  <a:cubicBezTo>
                    <a:pt x="14716" y="1755571"/>
                    <a:pt x="0" y="1740855"/>
                    <a:pt x="0" y="1722701"/>
                  </a:cubicBezTo>
                  <a:lnTo>
                    <a:pt x="0" y="32870"/>
                  </a:lnTo>
                  <a:cubicBezTo>
                    <a:pt x="0" y="14716"/>
                    <a:pt x="14716" y="0"/>
                    <a:pt x="32870" y="0"/>
                  </a:cubicBezTo>
                  <a:close/>
                </a:path>
              </a:pathLst>
            </a:custGeom>
            <a:solidFill>
              <a:srgbClr val="FFBA51"/>
            </a:solidFill>
          </p:spPr>
          <p:txBody>
            <a:bodyPr/>
            <a:lstStyle/>
            <a:p>
              <a:endParaRPr lang="en-US"/>
            </a:p>
          </p:txBody>
        </p:sp>
        <p:sp>
          <p:nvSpPr>
            <p:cNvPr id="5" name="TextBox 5"/>
            <p:cNvSpPr txBox="1"/>
            <p:nvPr/>
          </p:nvSpPr>
          <p:spPr>
            <a:xfrm>
              <a:off x="0" y="-38100"/>
              <a:ext cx="3163684" cy="1793671"/>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a:grpSpLocks noChangeAspect="1"/>
          </p:cNvGrpSpPr>
          <p:nvPr/>
        </p:nvGrpSpPr>
        <p:grpSpPr>
          <a:xfrm>
            <a:off x="13639800" y="1260156"/>
            <a:ext cx="3925201" cy="7766685"/>
            <a:chOff x="0" y="0"/>
            <a:chExt cx="2620010" cy="5184140"/>
          </a:xfrm>
        </p:grpSpPr>
        <p:sp>
          <p:nvSpPr>
            <p:cNvPr id="7" name="Freeform 7"/>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US"/>
            </a:p>
          </p:txBody>
        </p:sp>
        <p:sp>
          <p:nvSpPr>
            <p:cNvPr id="8" name="Freeform 8"/>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22189" r="-22189"/>
              </a:stretch>
            </a:blipFill>
          </p:spPr>
          <p:txBody>
            <a:bodyPr/>
            <a:lstStyle/>
            <a:p>
              <a:endParaRPr lang="en-US"/>
            </a:p>
          </p:txBody>
        </p:sp>
        <p:sp>
          <p:nvSpPr>
            <p:cNvPr id="9" name="Freeform 9"/>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a:endParaRPr lang="en-US"/>
            </a:p>
          </p:txBody>
        </p:sp>
        <p:sp>
          <p:nvSpPr>
            <p:cNvPr id="10" name="Freeform 10"/>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a:endParaRPr lang="en-US"/>
            </a:p>
          </p:txBody>
        </p:sp>
        <p:sp>
          <p:nvSpPr>
            <p:cNvPr id="11" name="Freeform 11"/>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a:endParaRPr lang="en-US"/>
            </a:p>
          </p:txBody>
        </p:sp>
        <p:sp>
          <p:nvSpPr>
            <p:cNvPr id="12" name="Freeform 12"/>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a:endParaRPr lang="en-US"/>
            </a:p>
          </p:txBody>
        </p:sp>
        <p:sp>
          <p:nvSpPr>
            <p:cNvPr id="13" name="Freeform 13"/>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a:endParaRPr lang="en-US"/>
            </a:p>
          </p:txBody>
        </p:sp>
        <p:sp>
          <p:nvSpPr>
            <p:cNvPr id="14" name="Freeform 14"/>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a:endParaRPr lang="en-US"/>
            </a:p>
          </p:txBody>
        </p:sp>
        <p:sp>
          <p:nvSpPr>
            <p:cNvPr id="15" name="Freeform 15"/>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a:endParaRPr lang="en-US"/>
            </a:p>
          </p:txBody>
        </p:sp>
      </p:grpSp>
      <p:sp>
        <p:nvSpPr>
          <p:cNvPr id="16" name="TextBox 16"/>
          <p:cNvSpPr txBox="1"/>
          <p:nvPr/>
        </p:nvSpPr>
        <p:spPr>
          <a:xfrm>
            <a:off x="816178" y="2212798"/>
            <a:ext cx="10803029" cy="1783717"/>
          </a:xfrm>
          <a:prstGeom prst="rect">
            <a:avLst/>
          </a:prstGeom>
        </p:spPr>
        <p:txBody>
          <a:bodyPr lIns="0" tIns="0" rIns="0" bIns="0" rtlCol="0" anchor="t">
            <a:spAutoFit/>
          </a:bodyPr>
          <a:lstStyle/>
          <a:p>
            <a:pPr marL="0" lvl="0" indent="0">
              <a:lnSpc>
                <a:spcPts val="5680"/>
              </a:lnSpc>
              <a:spcBef>
                <a:spcPct val="0"/>
              </a:spcBef>
            </a:pPr>
            <a:r>
              <a:rPr lang="en-US" sz="8000" dirty="0">
                <a:solidFill>
                  <a:srgbClr val="2E2E2E"/>
                </a:solidFill>
                <a:latin typeface="Agrandir Medium"/>
              </a:rPr>
              <a:t>This is not a warning to not use tech!</a:t>
            </a:r>
          </a:p>
        </p:txBody>
      </p:sp>
      <p:sp>
        <p:nvSpPr>
          <p:cNvPr id="17" name="TextBox 17"/>
          <p:cNvSpPr txBox="1"/>
          <p:nvPr/>
        </p:nvSpPr>
        <p:spPr>
          <a:xfrm>
            <a:off x="764857" y="4063769"/>
            <a:ext cx="10666914" cy="4631056"/>
          </a:xfrm>
          <a:prstGeom prst="rect">
            <a:avLst/>
          </a:prstGeom>
        </p:spPr>
        <p:txBody>
          <a:bodyPr lIns="0" tIns="0" rIns="0" bIns="0" rtlCol="0" anchor="t">
            <a:spAutoFit/>
          </a:bodyPr>
          <a:lstStyle/>
          <a:p>
            <a:pPr>
              <a:lnSpc>
                <a:spcPts val="4619"/>
              </a:lnSpc>
            </a:pPr>
            <a:r>
              <a:rPr lang="en-US" sz="3299" dirty="0">
                <a:solidFill>
                  <a:srgbClr val="2E2E2E"/>
                </a:solidFill>
                <a:latin typeface="Montserrat Medium"/>
              </a:rPr>
              <a:t>•It just means that we need to be aware of the biases that are baked into the technology we use</a:t>
            </a:r>
          </a:p>
          <a:p>
            <a:pPr>
              <a:lnSpc>
                <a:spcPts val="4619"/>
              </a:lnSpc>
            </a:pPr>
            <a:endParaRPr lang="en-US" sz="3299" dirty="0">
              <a:solidFill>
                <a:srgbClr val="2E2E2E"/>
              </a:solidFill>
              <a:latin typeface="Montserrat Medium"/>
            </a:endParaRPr>
          </a:p>
          <a:p>
            <a:pPr>
              <a:lnSpc>
                <a:spcPts val="4619"/>
              </a:lnSpc>
            </a:pPr>
            <a:r>
              <a:rPr lang="en-US" sz="3299" dirty="0">
                <a:solidFill>
                  <a:srgbClr val="2E2E2E"/>
                </a:solidFill>
                <a:latin typeface="Montserrat Medium"/>
              </a:rPr>
              <a:t>•</a:t>
            </a:r>
            <a:r>
              <a:rPr lang="en-US" sz="3299" dirty="0">
                <a:solidFill>
                  <a:srgbClr val="2E2E2E"/>
                </a:solidFill>
                <a:latin typeface="Montserrat Bold"/>
              </a:rPr>
              <a:t>Technology is not neutral!</a:t>
            </a:r>
          </a:p>
          <a:p>
            <a:pPr>
              <a:lnSpc>
                <a:spcPts val="4619"/>
              </a:lnSpc>
            </a:pPr>
            <a:endParaRPr lang="en-US" sz="3299" dirty="0">
              <a:solidFill>
                <a:srgbClr val="2E2E2E"/>
              </a:solidFill>
              <a:latin typeface="Montserrat Bold"/>
            </a:endParaRPr>
          </a:p>
          <a:p>
            <a:pPr>
              <a:lnSpc>
                <a:spcPts val="4619"/>
              </a:lnSpc>
            </a:pPr>
            <a:r>
              <a:rPr lang="en-US" sz="3299" dirty="0">
                <a:solidFill>
                  <a:srgbClr val="2E2E2E"/>
                </a:solidFill>
                <a:latin typeface="Montserrat Medium"/>
              </a:rPr>
              <a:t>•And what we see, how we see it, how we engage with it, is affected by certain rules.</a:t>
            </a:r>
          </a:p>
          <a:p>
            <a:pPr>
              <a:lnSpc>
                <a:spcPts val="4619"/>
              </a:lnSpc>
              <a:spcBef>
                <a:spcPct val="0"/>
              </a:spcBef>
            </a:pPr>
            <a:endParaRPr lang="en-US" sz="3299" dirty="0">
              <a:solidFill>
                <a:srgbClr val="2E2E2E"/>
              </a:solidFill>
              <a:latin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3688762" y="5894820"/>
            <a:ext cx="4156364" cy="4114800"/>
          </a:xfrm>
          <a:custGeom>
            <a:avLst/>
            <a:gdLst/>
            <a:ahLst/>
            <a:cxnLst/>
            <a:rect l="l" t="t" r="r" b="b"/>
            <a:pathLst>
              <a:path w="4156364" h="4114800">
                <a:moveTo>
                  <a:pt x="0" y="0"/>
                </a:moveTo>
                <a:lnTo>
                  <a:pt x="4156363" y="0"/>
                </a:lnTo>
                <a:lnTo>
                  <a:pt x="415636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682959" y="203162"/>
            <a:ext cx="7269966" cy="6034072"/>
          </a:xfrm>
          <a:custGeom>
            <a:avLst/>
            <a:gdLst/>
            <a:ahLst/>
            <a:cxnLst/>
            <a:rect l="l" t="t" r="r" b="b"/>
            <a:pathLst>
              <a:path w="7269966" h="6034072">
                <a:moveTo>
                  <a:pt x="0" y="0"/>
                </a:moveTo>
                <a:lnTo>
                  <a:pt x="7269966" y="0"/>
                </a:lnTo>
                <a:lnTo>
                  <a:pt x="7269966" y="6034072"/>
                </a:lnTo>
                <a:lnTo>
                  <a:pt x="0" y="6034072"/>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1623886" y="1931973"/>
            <a:ext cx="6812733" cy="1452256"/>
          </a:xfrm>
          <a:prstGeom prst="rect">
            <a:avLst/>
          </a:prstGeom>
        </p:spPr>
        <p:txBody>
          <a:bodyPr lIns="0" tIns="0" rIns="0" bIns="0" rtlCol="0" anchor="t">
            <a:spAutoFit/>
          </a:bodyPr>
          <a:lstStyle/>
          <a:p>
            <a:pPr marL="0" lvl="0" indent="0">
              <a:lnSpc>
                <a:spcPts val="4615"/>
              </a:lnSpc>
              <a:spcBef>
                <a:spcPct val="0"/>
              </a:spcBef>
            </a:pPr>
            <a:r>
              <a:rPr lang="en-US" sz="6500">
                <a:solidFill>
                  <a:srgbClr val="2D2828"/>
                </a:solidFill>
                <a:latin typeface="Agrandir Medium"/>
              </a:rPr>
              <a:t>What is an algorithm?</a:t>
            </a:r>
          </a:p>
        </p:txBody>
      </p:sp>
      <p:sp>
        <p:nvSpPr>
          <p:cNvPr id="6" name="TextBox 6"/>
          <p:cNvSpPr txBox="1"/>
          <p:nvPr/>
        </p:nvSpPr>
        <p:spPr>
          <a:xfrm>
            <a:off x="1623886" y="4517047"/>
            <a:ext cx="8274832" cy="4235577"/>
          </a:xfrm>
          <a:prstGeom prst="rect">
            <a:avLst/>
          </a:prstGeom>
        </p:spPr>
        <p:txBody>
          <a:bodyPr lIns="0" tIns="0" rIns="0" bIns="0" rtlCol="0" anchor="t">
            <a:spAutoFit/>
          </a:bodyPr>
          <a:lstStyle/>
          <a:p>
            <a:pPr>
              <a:lnSpc>
                <a:spcPts val="4238"/>
              </a:lnSpc>
            </a:pPr>
            <a:r>
              <a:rPr lang="en-US" sz="2699">
                <a:solidFill>
                  <a:srgbClr val="2D2828"/>
                </a:solidFill>
                <a:latin typeface="Montserrat Medium"/>
              </a:rPr>
              <a:t>A social media algorithm is a compilation of rules and data that make decisions about what users want to see on the platform. Social media sites create unique algorithms for every person who uses the site, which means no two people will have the exact same social media news feed.</a:t>
            </a:r>
          </a:p>
          <a:p>
            <a:pPr>
              <a:lnSpc>
                <a:spcPts val="4238"/>
              </a:lnSpc>
            </a:pPr>
            <a:endParaRPr lang="en-US" sz="2699">
              <a:solidFill>
                <a:srgbClr val="2D2828"/>
              </a:solidFill>
              <a:latin typeface="Montserrat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92600E-0886-4E70-85B8-F6ABFC04FEF1}"/>
              </a:ext>
            </a:extLst>
          </p:cNvPr>
          <p:cNvPicPr>
            <a:picLocks/>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420870" y="508000"/>
            <a:ext cx="1828800" cy="765188"/>
          </a:xfrm>
          <a:prstGeom prst="rect">
            <a:avLst/>
          </a:prstGeom>
        </p:spPr>
      </p:pic>
      <p:pic>
        <p:nvPicPr>
          <p:cNvPr id="5" name="Picture 4">
            <a:extLst>
              <a:ext uri="{FF2B5EF4-FFF2-40B4-BE49-F238E27FC236}">
                <a16:creationId xmlns:a16="http://schemas.microsoft.com/office/drawing/2014/main" id="{4B730B43-0BCF-422E-BCF2-553DEEBD5B3E}"/>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3314700"/>
            <a:ext cx="3657600" cy="3657600"/>
          </a:xfrm>
          <a:prstGeom prst="rect">
            <a:avLst/>
          </a:prstGeom>
        </p:spPr>
      </p:pic>
      <p:sp>
        <p:nvSpPr>
          <p:cNvPr id="6" name="Rectangle 5">
            <a:extLst>
              <a:ext uri="{FF2B5EF4-FFF2-40B4-BE49-F238E27FC236}">
                <a16:creationId xmlns:a16="http://schemas.microsoft.com/office/drawing/2014/main" id="{098A55D2-92B3-4AC8-BA92-D7F9E2C4E439}"/>
              </a:ext>
            </a:extLst>
          </p:cNvPr>
          <p:cNvSpPr/>
          <p:nvPr>
            <p:custDataLst>
              <p:tags r:id="rId4"/>
            </p:custDataLst>
          </p:nvPr>
        </p:nvSpPr>
        <p:spPr>
          <a:xfrm>
            <a:off x="4419600" y="3857625"/>
            <a:ext cx="13360400" cy="2571750"/>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Who Has:</a:t>
            </a:r>
          </a:p>
        </p:txBody>
      </p:sp>
      <p:sp>
        <p:nvSpPr>
          <p:cNvPr id="7" name="Rectangle 6">
            <a:extLst>
              <a:ext uri="{FF2B5EF4-FFF2-40B4-BE49-F238E27FC236}">
                <a16:creationId xmlns:a16="http://schemas.microsoft.com/office/drawing/2014/main" id="{DB069E8B-4750-46CF-A5E6-3617F06EEC13}"/>
              </a:ext>
            </a:extLst>
          </p:cNvPr>
          <p:cNvSpPr/>
          <p:nvPr>
            <p:custDataLst>
              <p:tags r:id="rId5"/>
            </p:custDataLst>
          </p:nvPr>
        </p:nvSpPr>
        <p:spPr>
          <a:xfrm>
            <a:off x="4419600" y="9525000"/>
            <a:ext cx="13614400" cy="76518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63275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6"/>
                                        </p:tgtEl>
                                      </p:cBhvr>
                                    </p:animEffect>
                                    <p:animScale>
                                      <p:cBhvr>
                                        <p:cTn id="7" dur="25"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FED425-CE4D-4E54-966A-601ECF315487}"/>
              </a:ext>
            </a:extLst>
          </p:cNvPr>
          <p:cNvPicPr>
            <a:picLocks/>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420870" y="508000"/>
            <a:ext cx="1828800" cy="765188"/>
          </a:xfrm>
          <a:prstGeom prst="rect">
            <a:avLst/>
          </a:prstGeom>
        </p:spPr>
      </p:pic>
      <p:pic>
        <p:nvPicPr>
          <p:cNvPr id="5" name="Picture 4">
            <a:extLst>
              <a:ext uri="{FF2B5EF4-FFF2-40B4-BE49-F238E27FC236}">
                <a16:creationId xmlns:a16="http://schemas.microsoft.com/office/drawing/2014/main" id="{EF3A4418-3AEE-4A47-A451-A5E95DF145A2}"/>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3314700"/>
            <a:ext cx="3657600" cy="3657600"/>
          </a:xfrm>
          <a:prstGeom prst="rect">
            <a:avLst/>
          </a:prstGeom>
        </p:spPr>
      </p:pic>
      <p:sp>
        <p:nvSpPr>
          <p:cNvPr id="6" name="Rectangle 5">
            <a:extLst>
              <a:ext uri="{FF2B5EF4-FFF2-40B4-BE49-F238E27FC236}">
                <a16:creationId xmlns:a16="http://schemas.microsoft.com/office/drawing/2014/main" id="{F8EDA0E1-EE22-4498-A2F8-9C65E8D5A430}"/>
              </a:ext>
            </a:extLst>
          </p:cNvPr>
          <p:cNvSpPr/>
          <p:nvPr>
            <p:custDataLst>
              <p:tags r:id="rId4"/>
            </p:custDataLst>
          </p:nvPr>
        </p:nvSpPr>
        <p:spPr>
          <a:xfrm>
            <a:off x="4419600" y="3857625"/>
            <a:ext cx="13360400" cy="2571750"/>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How do you find community online?</a:t>
            </a:r>
          </a:p>
        </p:txBody>
      </p:sp>
      <p:sp>
        <p:nvSpPr>
          <p:cNvPr id="7" name="Rectangle 6">
            <a:extLst>
              <a:ext uri="{FF2B5EF4-FFF2-40B4-BE49-F238E27FC236}">
                <a16:creationId xmlns:a16="http://schemas.microsoft.com/office/drawing/2014/main" id="{ECE6A32D-6FAE-4604-A1FA-CCFE15D3B313}"/>
              </a:ext>
            </a:extLst>
          </p:cNvPr>
          <p:cNvSpPr/>
          <p:nvPr>
            <p:custDataLst>
              <p:tags r:id="rId5"/>
            </p:custDataLst>
          </p:nvPr>
        </p:nvSpPr>
        <p:spPr>
          <a:xfrm>
            <a:off x="4419600" y="9525000"/>
            <a:ext cx="13614400" cy="76518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1349237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2699922" y="212733"/>
            <a:ext cx="11881367" cy="9861535"/>
          </a:xfrm>
          <a:custGeom>
            <a:avLst/>
            <a:gdLst/>
            <a:ahLst/>
            <a:cxnLst/>
            <a:rect l="l" t="t" r="r" b="b"/>
            <a:pathLst>
              <a:path w="11881367" h="9861535">
                <a:moveTo>
                  <a:pt x="0" y="0"/>
                </a:moveTo>
                <a:lnTo>
                  <a:pt x="11881367" y="0"/>
                </a:lnTo>
                <a:lnTo>
                  <a:pt x="11881367" y="9861534"/>
                </a:lnTo>
                <a:lnTo>
                  <a:pt x="0" y="9861534"/>
                </a:lnTo>
                <a:lnTo>
                  <a:pt x="0" y="0"/>
                </a:lnTo>
                <a:close/>
              </a:path>
            </a:pathLst>
          </a:custGeom>
          <a:blipFill>
            <a:blip r:embed="rId4"/>
            <a:stretch>
              <a:fillRect/>
            </a:stretch>
          </a:blipFill>
        </p:spPr>
        <p:txBody>
          <a:bodyPr/>
          <a:lstStyle/>
          <a:p>
            <a:endParaRPr lang="en-US"/>
          </a:p>
        </p:txBody>
      </p:sp>
      <p:sp>
        <p:nvSpPr>
          <p:cNvPr id="4" name="Freeform 4"/>
          <p:cNvSpPr/>
          <p:nvPr/>
        </p:nvSpPr>
        <p:spPr>
          <a:xfrm>
            <a:off x="14302348" y="5959467"/>
            <a:ext cx="3821620" cy="4114800"/>
          </a:xfrm>
          <a:custGeom>
            <a:avLst/>
            <a:gdLst/>
            <a:ahLst/>
            <a:cxnLst/>
            <a:rect l="l" t="t" r="r" b="b"/>
            <a:pathLst>
              <a:path w="3821620" h="4114800">
                <a:moveTo>
                  <a:pt x="0" y="0"/>
                </a:moveTo>
                <a:lnTo>
                  <a:pt x="3821621" y="0"/>
                </a:lnTo>
                <a:lnTo>
                  <a:pt x="382162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604737" y="1965935"/>
            <a:ext cx="3045721" cy="2961963"/>
          </a:xfrm>
          <a:custGeom>
            <a:avLst/>
            <a:gdLst/>
            <a:ahLst/>
            <a:cxnLst/>
            <a:rect l="l" t="t" r="r" b="b"/>
            <a:pathLst>
              <a:path w="3045721" h="2961963">
                <a:moveTo>
                  <a:pt x="0" y="0"/>
                </a:moveTo>
                <a:lnTo>
                  <a:pt x="3045721" y="0"/>
                </a:lnTo>
                <a:lnTo>
                  <a:pt x="3045721" y="2961963"/>
                </a:lnTo>
                <a:lnTo>
                  <a:pt x="0" y="29619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5986483" y="360859"/>
            <a:ext cx="1937837" cy="1937837"/>
          </a:xfrm>
          <a:custGeom>
            <a:avLst/>
            <a:gdLst/>
            <a:ahLst/>
            <a:cxnLst/>
            <a:rect l="l" t="t" r="r" b="b"/>
            <a:pathLst>
              <a:path w="1937837" h="1937837">
                <a:moveTo>
                  <a:pt x="0" y="0"/>
                </a:moveTo>
                <a:lnTo>
                  <a:pt x="1937837" y="0"/>
                </a:lnTo>
                <a:lnTo>
                  <a:pt x="1937837" y="1937837"/>
                </a:lnTo>
                <a:lnTo>
                  <a:pt x="0" y="1937837"/>
                </a:lnTo>
                <a:lnTo>
                  <a:pt x="0" y="0"/>
                </a:lnTo>
                <a:close/>
              </a:path>
            </a:pathLst>
          </a:custGeom>
          <a:blipFill>
            <a:blip r:embed="rId9"/>
            <a:stretch>
              <a:fillRect/>
            </a:stretch>
          </a:blipFill>
        </p:spPr>
        <p:txBody>
          <a:bodyPr/>
          <a:lstStyle/>
          <a:p>
            <a:endParaRPr lang="en-US"/>
          </a:p>
        </p:txBody>
      </p:sp>
      <p:sp>
        <p:nvSpPr>
          <p:cNvPr id="7" name="Freeform 7"/>
          <p:cNvSpPr/>
          <p:nvPr/>
        </p:nvSpPr>
        <p:spPr>
          <a:xfrm>
            <a:off x="358503" y="8169182"/>
            <a:ext cx="1764487" cy="1764487"/>
          </a:xfrm>
          <a:custGeom>
            <a:avLst/>
            <a:gdLst/>
            <a:ahLst/>
            <a:cxnLst/>
            <a:rect l="l" t="t" r="r" b="b"/>
            <a:pathLst>
              <a:path w="1764487" h="1764487">
                <a:moveTo>
                  <a:pt x="0" y="0"/>
                </a:moveTo>
                <a:lnTo>
                  <a:pt x="1764488" y="0"/>
                </a:lnTo>
                <a:lnTo>
                  <a:pt x="1764488" y="1764487"/>
                </a:lnTo>
                <a:lnTo>
                  <a:pt x="0" y="17644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Freeform 8"/>
          <p:cNvSpPr/>
          <p:nvPr/>
        </p:nvSpPr>
        <p:spPr>
          <a:xfrm>
            <a:off x="16121484" y="2612959"/>
            <a:ext cx="1802836" cy="1800583"/>
          </a:xfrm>
          <a:custGeom>
            <a:avLst/>
            <a:gdLst/>
            <a:ahLst/>
            <a:cxnLst/>
            <a:rect l="l" t="t" r="r" b="b"/>
            <a:pathLst>
              <a:path w="1802836" h="1800583">
                <a:moveTo>
                  <a:pt x="0" y="0"/>
                </a:moveTo>
                <a:lnTo>
                  <a:pt x="1802836" y="0"/>
                </a:lnTo>
                <a:lnTo>
                  <a:pt x="1802836" y="1800583"/>
                </a:lnTo>
                <a:lnTo>
                  <a:pt x="0" y="1800583"/>
                </a:lnTo>
                <a:lnTo>
                  <a:pt x="0" y="0"/>
                </a:lnTo>
                <a:close/>
              </a:path>
            </a:pathLst>
          </a:custGeom>
          <a:blipFill>
            <a:blip r:embed="rId12"/>
            <a:stretch>
              <a:fillRect/>
            </a:stretch>
          </a:blipFill>
        </p:spPr>
        <p:txBody>
          <a:bodyPr/>
          <a:lstStyle/>
          <a:p>
            <a:endParaRPr lang="en-US"/>
          </a:p>
        </p:txBody>
      </p:sp>
      <p:sp>
        <p:nvSpPr>
          <p:cNvPr id="9" name="Freeform 9"/>
          <p:cNvSpPr/>
          <p:nvPr/>
        </p:nvSpPr>
        <p:spPr>
          <a:xfrm>
            <a:off x="942760" y="5959467"/>
            <a:ext cx="1757162" cy="1757162"/>
          </a:xfrm>
          <a:custGeom>
            <a:avLst/>
            <a:gdLst/>
            <a:ahLst/>
            <a:cxnLst/>
            <a:rect l="l" t="t" r="r" b="b"/>
            <a:pathLst>
              <a:path w="1757162" h="1757162">
                <a:moveTo>
                  <a:pt x="0" y="0"/>
                </a:moveTo>
                <a:lnTo>
                  <a:pt x="1757162" y="0"/>
                </a:lnTo>
                <a:lnTo>
                  <a:pt x="1757162" y="1757162"/>
                </a:lnTo>
                <a:lnTo>
                  <a:pt x="0" y="175716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0" name="Freeform 10"/>
          <p:cNvSpPr/>
          <p:nvPr/>
        </p:nvSpPr>
        <p:spPr>
          <a:xfrm>
            <a:off x="14006765" y="1579999"/>
            <a:ext cx="1681928" cy="1933251"/>
          </a:xfrm>
          <a:custGeom>
            <a:avLst/>
            <a:gdLst/>
            <a:ahLst/>
            <a:cxnLst/>
            <a:rect l="l" t="t" r="r" b="b"/>
            <a:pathLst>
              <a:path w="1681928" h="1933251">
                <a:moveTo>
                  <a:pt x="0" y="0"/>
                </a:moveTo>
                <a:lnTo>
                  <a:pt x="1681928" y="0"/>
                </a:lnTo>
                <a:lnTo>
                  <a:pt x="1681928" y="1933251"/>
                </a:lnTo>
                <a:lnTo>
                  <a:pt x="0" y="193325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1" name="Freeform 11"/>
          <p:cNvSpPr/>
          <p:nvPr/>
        </p:nvSpPr>
        <p:spPr>
          <a:xfrm>
            <a:off x="14668144" y="4183456"/>
            <a:ext cx="1318340" cy="1488885"/>
          </a:xfrm>
          <a:custGeom>
            <a:avLst/>
            <a:gdLst/>
            <a:ahLst/>
            <a:cxnLst/>
            <a:rect l="l" t="t" r="r" b="b"/>
            <a:pathLst>
              <a:path w="1318340" h="1488885">
                <a:moveTo>
                  <a:pt x="0" y="0"/>
                </a:moveTo>
                <a:lnTo>
                  <a:pt x="1318339" y="0"/>
                </a:lnTo>
                <a:lnTo>
                  <a:pt x="1318339" y="1488884"/>
                </a:lnTo>
                <a:lnTo>
                  <a:pt x="0" y="148888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2" name="TextBox 12"/>
          <p:cNvSpPr txBox="1"/>
          <p:nvPr/>
        </p:nvSpPr>
        <p:spPr>
          <a:xfrm>
            <a:off x="358503" y="475159"/>
            <a:ext cx="14639358" cy="1452256"/>
          </a:xfrm>
          <a:prstGeom prst="rect">
            <a:avLst/>
          </a:prstGeom>
        </p:spPr>
        <p:txBody>
          <a:bodyPr lIns="0" tIns="0" rIns="0" bIns="0" rtlCol="0" anchor="t">
            <a:spAutoFit/>
          </a:bodyPr>
          <a:lstStyle/>
          <a:p>
            <a:pPr marL="0" lvl="0" indent="0">
              <a:lnSpc>
                <a:spcPts val="4615"/>
              </a:lnSpc>
              <a:spcBef>
                <a:spcPct val="0"/>
              </a:spcBef>
            </a:pPr>
            <a:r>
              <a:rPr lang="en-US" sz="6500">
                <a:solidFill>
                  <a:srgbClr val="2D2828"/>
                </a:solidFill>
                <a:latin typeface="Agrandir Medium"/>
              </a:rPr>
              <a:t>So how do we find our communities online?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73348" y="5255467"/>
            <a:ext cx="6611286" cy="4002833"/>
          </a:xfrm>
          <a:custGeom>
            <a:avLst/>
            <a:gdLst/>
            <a:ahLst/>
            <a:cxnLst/>
            <a:rect l="l" t="t" r="r" b="b"/>
            <a:pathLst>
              <a:path w="6611286" h="4002833">
                <a:moveTo>
                  <a:pt x="0" y="0"/>
                </a:moveTo>
                <a:lnTo>
                  <a:pt x="6611286" y="0"/>
                </a:lnTo>
                <a:lnTo>
                  <a:pt x="6611286" y="4002833"/>
                </a:lnTo>
                <a:lnTo>
                  <a:pt x="0" y="40028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682991" y="5255467"/>
            <a:ext cx="3631661" cy="4002833"/>
          </a:xfrm>
          <a:custGeom>
            <a:avLst/>
            <a:gdLst/>
            <a:ahLst/>
            <a:cxnLst/>
            <a:rect l="l" t="t" r="r" b="b"/>
            <a:pathLst>
              <a:path w="3631661" h="4002833">
                <a:moveTo>
                  <a:pt x="0" y="0"/>
                </a:moveTo>
                <a:lnTo>
                  <a:pt x="3631661" y="0"/>
                </a:lnTo>
                <a:lnTo>
                  <a:pt x="3631661" y="4002833"/>
                </a:lnTo>
                <a:lnTo>
                  <a:pt x="0" y="40028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8003734" y="5255467"/>
            <a:ext cx="3071265" cy="4002833"/>
          </a:xfrm>
          <a:custGeom>
            <a:avLst/>
            <a:gdLst/>
            <a:ahLst/>
            <a:cxnLst/>
            <a:rect l="l" t="t" r="r" b="b"/>
            <a:pathLst>
              <a:path w="3071265" h="4002833">
                <a:moveTo>
                  <a:pt x="0" y="0"/>
                </a:moveTo>
                <a:lnTo>
                  <a:pt x="3071264" y="0"/>
                </a:lnTo>
                <a:lnTo>
                  <a:pt x="3071264" y="4002833"/>
                </a:lnTo>
                <a:lnTo>
                  <a:pt x="0" y="400283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1494087" y="5255467"/>
            <a:ext cx="1769803" cy="1875514"/>
          </a:xfrm>
          <a:custGeom>
            <a:avLst/>
            <a:gdLst/>
            <a:ahLst/>
            <a:cxnLst/>
            <a:rect l="l" t="t" r="r" b="b"/>
            <a:pathLst>
              <a:path w="1769803" h="1875514">
                <a:moveTo>
                  <a:pt x="0" y="0"/>
                </a:moveTo>
                <a:lnTo>
                  <a:pt x="1769804" y="0"/>
                </a:lnTo>
                <a:lnTo>
                  <a:pt x="1769804" y="1875514"/>
                </a:lnTo>
                <a:lnTo>
                  <a:pt x="0" y="187551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Freeform 7"/>
          <p:cNvSpPr/>
          <p:nvPr/>
        </p:nvSpPr>
        <p:spPr>
          <a:xfrm>
            <a:off x="11494087" y="7382786"/>
            <a:ext cx="1769803" cy="1875514"/>
          </a:xfrm>
          <a:custGeom>
            <a:avLst/>
            <a:gdLst/>
            <a:ahLst/>
            <a:cxnLst/>
            <a:rect l="l" t="t" r="r" b="b"/>
            <a:pathLst>
              <a:path w="1769803" h="1875514">
                <a:moveTo>
                  <a:pt x="0" y="0"/>
                </a:moveTo>
                <a:lnTo>
                  <a:pt x="1769804" y="0"/>
                </a:lnTo>
                <a:lnTo>
                  <a:pt x="1769804" y="1875514"/>
                </a:lnTo>
                <a:lnTo>
                  <a:pt x="0" y="187551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8" name="Freeform 8"/>
          <p:cNvSpPr/>
          <p:nvPr/>
        </p:nvSpPr>
        <p:spPr>
          <a:xfrm rot="622459">
            <a:off x="14311423" y="862227"/>
            <a:ext cx="1792349" cy="1835739"/>
          </a:xfrm>
          <a:custGeom>
            <a:avLst/>
            <a:gdLst/>
            <a:ahLst/>
            <a:cxnLst/>
            <a:rect l="l" t="t" r="r" b="b"/>
            <a:pathLst>
              <a:path w="1792349" h="1835739">
                <a:moveTo>
                  <a:pt x="0" y="0"/>
                </a:moveTo>
                <a:lnTo>
                  <a:pt x="1792349" y="0"/>
                </a:lnTo>
                <a:lnTo>
                  <a:pt x="1792349" y="1835739"/>
                </a:lnTo>
                <a:lnTo>
                  <a:pt x="0" y="183573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9" name="TextBox 9"/>
          <p:cNvSpPr txBox="1"/>
          <p:nvPr/>
        </p:nvSpPr>
        <p:spPr>
          <a:xfrm>
            <a:off x="2883291" y="401526"/>
            <a:ext cx="12521417" cy="4418775"/>
          </a:xfrm>
          <a:prstGeom prst="rect">
            <a:avLst/>
          </a:prstGeom>
        </p:spPr>
        <p:txBody>
          <a:bodyPr lIns="0" tIns="0" rIns="0" bIns="0" rtlCol="0" anchor="t">
            <a:spAutoFit/>
          </a:bodyPr>
          <a:lstStyle/>
          <a:p>
            <a:pPr algn="ctr">
              <a:lnSpc>
                <a:spcPts val="15833"/>
              </a:lnSpc>
            </a:pPr>
            <a:r>
              <a:rPr lang="en-US" sz="13888">
                <a:solidFill>
                  <a:srgbClr val="4B7CEB"/>
                </a:solidFill>
                <a:latin typeface="Agrandir Medium"/>
              </a:rPr>
              <a:t>Thank you!</a:t>
            </a:r>
          </a:p>
          <a:p>
            <a:pPr algn="ctr">
              <a:lnSpc>
                <a:spcPts val="15833"/>
              </a:lnSpc>
            </a:pPr>
            <a:r>
              <a:rPr lang="en-US" sz="13888">
                <a:solidFill>
                  <a:srgbClr val="4B7CEB"/>
                </a:solidFill>
                <a:latin typeface="Agrandir Medium"/>
              </a:rPr>
              <a:t>Questions?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214C86-E252-495F-97C9-850B9FA9C573}"/>
              </a:ext>
            </a:extLst>
          </p:cNvPr>
          <p:cNvPicPr>
            <a:picLocks/>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420870" y="508000"/>
            <a:ext cx="1828800" cy="765188"/>
          </a:xfrm>
          <a:prstGeom prst="rect">
            <a:avLst/>
          </a:prstGeom>
        </p:spPr>
      </p:pic>
      <p:pic>
        <p:nvPicPr>
          <p:cNvPr id="5" name="Picture 4">
            <a:extLst>
              <a:ext uri="{FF2B5EF4-FFF2-40B4-BE49-F238E27FC236}">
                <a16:creationId xmlns:a16="http://schemas.microsoft.com/office/drawing/2014/main" id="{99379E33-6816-4923-98FB-499080BE9155}"/>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3314700"/>
            <a:ext cx="3657600" cy="3657600"/>
          </a:xfrm>
          <a:prstGeom prst="rect">
            <a:avLst/>
          </a:prstGeom>
        </p:spPr>
      </p:pic>
      <p:sp>
        <p:nvSpPr>
          <p:cNvPr id="6" name="Rectangle 5">
            <a:extLst>
              <a:ext uri="{FF2B5EF4-FFF2-40B4-BE49-F238E27FC236}">
                <a16:creationId xmlns:a16="http://schemas.microsoft.com/office/drawing/2014/main" id="{74E0AB29-E81D-4901-AF2A-F5C6796A1742}"/>
              </a:ext>
            </a:extLst>
          </p:cNvPr>
          <p:cNvSpPr/>
          <p:nvPr>
            <p:custDataLst>
              <p:tags r:id="rId4"/>
            </p:custDataLst>
          </p:nvPr>
        </p:nvSpPr>
        <p:spPr>
          <a:xfrm>
            <a:off x="4419600" y="3857625"/>
            <a:ext cx="13360400" cy="2571750"/>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Audience Q&amp;A Session</a:t>
            </a:r>
          </a:p>
        </p:txBody>
      </p:sp>
      <p:sp>
        <p:nvSpPr>
          <p:cNvPr id="7" name="Rectangle 6">
            <a:extLst>
              <a:ext uri="{FF2B5EF4-FFF2-40B4-BE49-F238E27FC236}">
                <a16:creationId xmlns:a16="http://schemas.microsoft.com/office/drawing/2014/main" id="{13FE5C62-C885-40AB-BB71-4789363BB534}"/>
              </a:ext>
            </a:extLst>
          </p:cNvPr>
          <p:cNvSpPr/>
          <p:nvPr>
            <p:custDataLst>
              <p:tags r:id="rId5"/>
            </p:custDataLst>
          </p:nvPr>
        </p:nvSpPr>
        <p:spPr>
          <a:xfrm>
            <a:off x="4419600" y="9525000"/>
            <a:ext cx="13614400" cy="76518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audience questions on this slide.</a:t>
            </a:r>
          </a:p>
        </p:txBody>
      </p:sp>
    </p:spTree>
    <p:custDataLst>
      <p:tags r:id="rId1"/>
    </p:custDataLst>
    <p:extLst>
      <p:ext uri="{BB962C8B-B14F-4D97-AF65-F5344CB8AC3E}">
        <p14:creationId xmlns:p14="http://schemas.microsoft.com/office/powerpoint/2010/main" val="12878254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8.0.4807"/>
  <p:tag name="SLIDO_PRESENTATION_ID" val="00000000-0000-0000-0000-000000000000"/>
  <p:tag name="SLIDO_EVENT_UUID" val="e25365bd-e254-4dfb-a050-36f5a5635dbf"/>
  <p:tag name="SLIDO_EVENT_SECTION_UUID" val="04faf65b-07b0-4c28-8f73-d282c79f381d"/>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MDcyMTM5Mjh9"/>
  <p:tag name="SLIDO_TYPE" val="SlidoPoll"/>
  <p:tag name="SLIDO_POLL_UUID" val="8fedbb94-6055-475c-a641-7add0c88ccce"/>
  <p:tag name="SLIDO_TIMELINE" val="W3sicG9sbFF1ZXN0aW9uVXVpZCI6IjhjYjk0MjI5LTkxZTQtNGIwNS1hMjdhLWY2MTkzMGQwZDdiOS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logo"/>
</p:tagLst>
</file>

<file path=ppt/tags/tag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5.xml><?xml version="1.0" encoding="utf-8"?>
<p:tagLst xmlns:a="http://schemas.openxmlformats.org/drawingml/2006/main" xmlns:r="http://schemas.openxmlformats.org/officeDocument/2006/relationships" xmlns:p="http://schemas.openxmlformats.org/presentationml/2006/main">
  <p:tag name="SLIDO_ELEMENT" val="title"/>
</p:tagLst>
</file>

<file path=ppt/tags/tag6.xml><?xml version="1.0" encoding="utf-8"?>
<p:tagLst xmlns:a="http://schemas.openxmlformats.org/drawingml/2006/main" xmlns:r="http://schemas.openxmlformats.org/officeDocument/2006/relationships" xmlns:p="http://schemas.openxmlformats.org/presentationml/2006/main">
  <p:tag name="SLIDO_ELEMENT" val="foot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3MDcyMTQ1Njd9"/>
  <p:tag name="SLIDO_TYPE" val="SlidoPoll"/>
  <p:tag name="SLIDO_POLL_UUID" val="eddc4579-887d-4171-ab8b-b2a96183233f"/>
  <p:tag name="SLIDO_TIMELINE" val="W3sicG9sbFF1ZXN0aW9uVXVpZCI6ImMyODMyODljLTEzMTUtNDc1Yy04NjM2LTJlOTUyMDkxNzBhZiIsInNob3dSZXN1bHRzIjpmYWxzZSwic2hvd0NvcnJlY3RBbnN3ZXJzIjpmYWxzZSwidm90aW5nTG9ja2VkIjpmYWxzZX0seyJwb2xsUXVlc3Rpb25VdWlkIjoiYzI4MzI4OWMtMTMxNS00NzVjLTg2MzYtMmU5NTIwOTE3MGFmIiwic2hvd1Jlc3VsdHMiOnRydWUsInNob3dDb3JyZWN0QW5zd2VycyI6ZmFsc2UsInZvdGluZ0xvY2tlZCI6ZmFsc2V9XQ=="/>
</p:tagLst>
</file>

<file path=ppt/tags/tag8.xml><?xml version="1.0" encoding="utf-8"?>
<p:tagLst xmlns:a="http://schemas.openxmlformats.org/drawingml/2006/main" xmlns:r="http://schemas.openxmlformats.org/officeDocument/2006/relationships" xmlns:p="http://schemas.openxmlformats.org/presentationml/2006/main">
  <p:tag name="SLIDO_ELEMENT" val="logo"/>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ags/tag11.xml><?xml version="1.0" encoding="utf-8"?>
<p:tagLst xmlns:a="http://schemas.openxmlformats.org/drawingml/2006/main" xmlns:r="http://schemas.openxmlformats.org/officeDocument/2006/relationships" xmlns:p="http://schemas.openxmlformats.org/presentationml/2006/main">
  <p:tag name="SLIDO_ELEMENT" val="footer"/>
</p:tagLst>
</file>

<file path=ppt/tags/tag12.xml><?xml version="1.0" encoding="utf-8"?>
<p:tagLst xmlns:a="http://schemas.openxmlformats.org/drawingml/2006/main" xmlns:r="http://schemas.openxmlformats.org/officeDocument/2006/relationships" xmlns:p="http://schemas.openxmlformats.org/presentationml/2006/main">
  <p:tag name="SLIDO_METADATA" val="eyJUaW1lc3RhbXAiOjE3MDcyMTQ1OTh9"/>
  <p:tag name="SLIDO_TYPE" val="SlidoPoll"/>
  <p:tag name="SLIDO_POLL_UUID" val="7c6d4768-b5d1-4040-9ab9-21b98a7e1401"/>
  <p:tag name="SLIDO_TIMELINE" val="W3sicG9sbFF1ZXN0aW9uVXVpZCI6ImNmOTM3OGJhLTdlOGQtNGIyMy05NDFhLTcwMzQ2YzgxZTY5NCIsInNob3dSZXN1bHRzIjp0cnVlLCJzaG93Q29ycmVjdEFuc3dlcnMiOmZhbHNlLCJ2b3RpbmdMb2NrZWQiOmZhbHNlfV0="/>
</p:tagLst>
</file>

<file path=ppt/tags/tag13.xml><?xml version="1.0" encoding="utf-8"?>
<p:tagLst xmlns:a="http://schemas.openxmlformats.org/drawingml/2006/main" xmlns:r="http://schemas.openxmlformats.org/officeDocument/2006/relationships" xmlns:p="http://schemas.openxmlformats.org/presentationml/2006/main">
  <p:tag name="SLIDO_ELEMENT" val="logo"/>
</p:tagLst>
</file>

<file path=ppt/tags/tag1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15.xml><?xml version="1.0" encoding="utf-8"?>
<p:tagLst xmlns:a="http://schemas.openxmlformats.org/drawingml/2006/main" xmlns:r="http://schemas.openxmlformats.org/officeDocument/2006/relationships" xmlns:p="http://schemas.openxmlformats.org/presentationml/2006/main">
  <p:tag name="SLIDO_ELEMENT" val="title"/>
</p:tagLst>
</file>

<file path=ppt/tags/tag16.xml><?xml version="1.0" encoding="utf-8"?>
<p:tagLst xmlns:a="http://schemas.openxmlformats.org/drawingml/2006/main" xmlns:r="http://schemas.openxmlformats.org/officeDocument/2006/relationships" xmlns:p="http://schemas.openxmlformats.org/presentationml/2006/main">
  <p:tag name="SLIDO_ELEMENT" val="footer"/>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MDcyMTY4NDd9"/>
  <p:tag name="SLIDO_TYPE" val="SlidoQA"/>
</p:tagLst>
</file>

<file path=ppt/tags/tag18.xml><?xml version="1.0" encoding="utf-8"?>
<p:tagLst xmlns:a="http://schemas.openxmlformats.org/drawingml/2006/main" xmlns:r="http://schemas.openxmlformats.org/officeDocument/2006/relationships" xmlns:p="http://schemas.openxmlformats.org/presentationml/2006/main">
  <p:tag name="SLIDO_ELEMENT" val="logo"/>
</p:tagLst>
</file>

<file path=ppt/tags/tag1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QA"/>
</p:tagLst>
</file>

<file path=ppt/tags/tag20.xml><?xml version="1.0" encoding="utf-8"?>
<p:tagLst xmlns:a="http://schemas.openxmlformats.org/drawingml/2006/main" xmlns:r="http://schemas.openxmlformats.org/officeDocument/2006/relationships" xmlns:p="http://schemas.openxmlformats.org/presentationml/2006/main">
  <p:tag name="SLIDO_ELEMENT" val="title"/>
</p:tagLst>
</file>

<file path=ppt/tags/tag21.xml><?xml version="1.0" encoding="utf-8"?>
<p:tagLst xmlns:a="http://schemas.openxmlformats.org/drawingml/2006/main" xmlns:r="http://schemas.openxmlformats.org/officeDocument/2006/relationships" xmlns:p="http://schemas.openxmlformats.org/presentationml/2006/main">
  <p:tag name="SLIDO_ELEMENT" val="foot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1442</Words>
  <Application>Microsoft Macintosh PowerPoint</Application>
  <PresentationFormat>Custom</PresentationFormat>
  <Paragraphs>107</Paragraphs>
  <Slides>15</Slides>
  <Notes>10</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Montserrat Medium</vt:lpstr>
      <vt:lpstr>Agrandir</vt:lpstr>
      <vt:lpstr>Calibri</vt:lpstr>
      <vt:lpstr>Palatino</vt:lpstr>
      <vt:lpstr>Agrandir Heavy</vt:lpstr>
      <vt:lpstr>Agrandir Medium</vt:lpstr>
      <vt:lpstr>Helvetica Neue</vt:lpstr>
      <vt:lpstr>Arial</vt:lpstr>
      <vt:lpstr>Montserrat</vt:lpstr>
      <vt:lpstr>Montserrat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Pink Social Media Marketing Presentation</dc:title>
  <cp:lastModifiedBy>Rianna Walcott</cp:lastModifiedBy>
  <cp:revision>10</cp:revision>
  <dcterms:created xsi:type="dcterms:W3CDTF">2006-08-16T00:00:00Z</dcterms:created>
  <dcterms:modified xsi:type="dcterms:W3CDTF">2024-02-08T11:33:40Z</dcterms:modified>
  <dc:identifier>DAF79AauPFg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1.8.0.4807</vt:lpwstr>
  </property>
</Properties>
</file>