
<file path=[Content_Types].xml><?xml version="1.0" encoding="utf-8"?>
<Types xmlns="http://schemas.openxmlformats.org/package/2006/content-types">
  <Default Extension="gif" ContentType="image/gif"/>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10"/>
  </p:notesMasterIdLst>
  <p:sldIdLst>
    <p:sldId id="256" r:id="rId2"/>
    <p:sldId id="261" r:id="rId3"/>
    <p:sldId id="262" r:id="rId4"/>
    <p:sldId id="263" r:id="rId5"/>
    <p:sldId id="259" r:id="rId6"/>
    <p:sldId id="260" r:id="rId7"/>
    <p:sldId id="257" r:id="rId8"/>
    <p:sldId id="264" r:id="rId9"/>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20372"/>
    <p:restoredTop sz="72481"/>
  </p:normalViewPr>
  <p:slideViewPr>
    <p:cSldViewPr snapToGrid="0">
      <p:cViewPr varScale="1">
        <p:scale>
          <a:sx n="96" d="100"/>
          <a:sy n="96" d="100"/>
        </p:scale>
        <p:origin x="1120" y="168"/>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viewProps" Target="view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presProps" Target="presProps.xml"/><Relationship Id="rId5" Type="http://schemas.openxmlformats.org/officeDocument/2006/relationships/slide" Target="slides/slide4.xml"/><Relationship Id="rId10"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29C09FA0-61AA-E540-B32A-5EB8F30C9DDF}" type="datetimeFigureOut">
              <a:rPr lang="en-US" smtClean="0"/>
              <a:t>2/7/23</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B914FA56-8E0F-3041-A59D-CE76446DA3A9}" type="slidenum">
              <a:rPr lang="en-US" smtClean="0"/>
              <a:t>‹#›</a:t>
            </a:fld>
            <a:endParaRPr lang="en-US"/>
          </a:p>
        </p:txBody>
      </p:sp>
    </p:spTree>
    <p:extLst>
      <p:ext uri="{BB962C8B-B14F-4D97-AF65-F5344CB8AC3E}">
        <p14:creationId xmlns:p14="http://schemas.microsoft.com/office/powerpoint/2010/main" val="4900138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While I was a PhD student in the UK, I did all the things you would expect one to do. I taught, I read, I wrote (infrequently, sadly), I presented my research. However, I was the first – and only – Black member of staff/PhD student that my department had ever had, so in practice, I had to do much, much more.</a:t>
            </a:r>
          </a:p>
          <a:p>
            <a:endParaRPr lang="en-US" dirty="0"/>
          </a:p>
          <a:p>
            <a:r>
              <a:rPr lang="en-US" dirty="0"/>
              <a:t>I was a magnet for extra work. Being so </a:t>
            </a:r>
            <a:r>
              <a:rPr lang="en-US" dirty="0" err="1"/>
              <a:t>visibily</a:t>
            </a:r>
            <a:r>
              <a:rPr lang="en-US" dirty="0"/>
              <a:t> </a:t>
            </a:r>
            <a:r>
              <a:rPr lang="en-US" i="1" dirty="0"/>
              <a:t>other </a:t>
            </a:r>
            <a:r>
              <a:rPr lang="en-US" i="0" dirty="0"/>
              <a:t>to the rest of the staff drew students of </a:t>
            </a:r>
            <a:r>
              <a:rPr lang="en-US" i="0" dirty="0" err="1"/>
              <a:t>colour</a:t>
            </a:r>
            <a:r>
              <a:rPr lang="en-US" i="0" dirty="0"/>
              <a:t> to me from institutions outside of my own for support and guidance, and somehow – with no training at all other than lived experience – I was an Equality Diversity and Inclusion expert. </a:t>
            </a:r>
            <a:endParaRPr lang="en-US" dirty="0"/>
          </a:p>
          <a:p>
            <a:endParaRPr lang="en-US" dirty="0"/>
          </a:p>
          <a:p>
            <a:r>
              <a:rPr lang="en-US" dirty="0"/>
              <a:t>Today I will be talking about </a:t>
            </a:r>
            <a:r>
              <a:rPr lang="en-US" dirty="0" err="1"/>
              <a:t>labours</a:t>
            </a:r>
            <a:r>
              <a:rPr lang="en-US" dirty="0"/>
              <a:t> of love. The work you do because it feels like you have no choice, because it feels like the most ethical thing to do, or because no-one else is doing it.</a:t>
            </a:r>
          </a:p>
        </p:txBody>
      </p:sp>
      <p:sp>
        <p:nvSpPr>
          <p:cNvPr id="4" name="Slide Number Placeholder 3"/>
          <p:cNvSpPr>
            <a:spLocks noGrp="1"/>
          </p:cNvSpPr>
          <p:nvPr>
            <p:ph type="sldNum" sz="quarter" idx="5"/>
          </p:nvPr>
        </p:nvSpPr>
        <p:spPr/>
        <p:txBody>
          <a:bodyPr/>
          <a:lstStyle/>
          <a:p>
            <a:fld id="{B914FA56-8E0F-3041-A59D-CE76446DA3A9}" type="slidenum">
              <a:rPr lang="en-US" smtClean="0"/>
              <a:t>1</a:t>
            </a:fld>
            <a:endParaRPr lang="en-US"/>
          </a:p>
        </p:txBody>
      </p:sp>
    </p:spTree>
    <p:extLst>
      <p:ext uri="{BB962C8B-B14F-4D97-AF65-F5344CB8AC3E}">
        <p14:creationId xmlns:p14="http://schemas.microsoft.com/office/powerpoint/2010/main" val="170595996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0" i="0" dirty="0">
                <a:solidFill>
                  <a:srgbClr val="0000FF"/>
                </a:solidFill>
                <a:effectLst/>
                <a:latin typeface="Arial" panose="020B0604020202020204" pitchFamily="34" charset="0"/>
              </a:rPr>
              <a:t>I’d like to start by posing a question to you – what types of </a:t>
            </a:r>
            <a:r>
              <a:rPr lang="en-US" b="0" i="0" dirty="0" err="1">
                <a:solidFill>
                  <a:srgbClr val="0000FF"/>
                </a:solidFill>
                <a:effectLst/>
                <a:latin typeface="Arial" panose="020B0604020202020204" pitchFamily="34" charset="0"/>
              </a:rPr>
              <a:t>labour</a:t>
            </a:r>
            <a:r>
              <a:rPr lang="en-US" b="0" i="0" dirty="0">
                <a:solidFill>
                  <a:srgbClr val="0000FF"/>
                </a:solidFill>
                <a:effectLst/>
                <a:latin typeface="Arial" panose="020B0604020202020204" pitchFamily="34" charset="0"/>
              </a:rPr>
              <a:t> do you do that you feel is visible, or valued by the people you do it for?</a:t>
            </a:r>
          </a:p>
          <a:p>
            <a:endParaRPr lang="en-US" b="0" i="0" dirty="0">
              <a:solidFill>
                <a:srgbClr val="0000FF"/>
              </a:solidFill>
              <a:effectLst/>
              <a:latin typeface="Arial" panose="020B0604020202020204" pitchFamily="34" charset="0"/>
            </a:endParaRPr>
          </a:p>
          <a:p>
            <a:r>
              <a:rPr lang="en-US" b="0" i="0" dirty="0">
                <a:solidFill>
                  <a:srgbClr val="0000FF"/>
                </a:solidFill>
                <a:effectLst/>
                <a:latin typeface="Arial" panose="020B0604020202020204" pitchFamily="34" charset="0"/>
              </a:rPr>
              <a:t>Is that work the more tangible kind, the practical, or administrative work that has physical outputs? In what ways are you compensated for that kind of work? Does this make up the majority of your workload?</a:t>
            </a:r>
          </a:p>
          <a:p>
            <a:endParaRPr lang="en-US" b="0" i="0" dirty="0">
              <a:solidFill>
                <a:srgbClr val="0000FF"/>
              </a:solidFill>
              <a:effectLst/>
              <a:latin typeface="Arial" panose="020B0604020202020204" pitchFamily="34" charset="0"/>
            </a:endParaRPr>
          </a:p>
        </p:txBody>
      </p:sp>
      <p:sp>
        <p:nvSpPr>
          <p:cNvPr id="4" name="Slide Number Placeholder 3"/>
          <p:cNvSpPr>
            <a:spLocks noGrp="1"/>
          </p:cNvSpPr>
          <p:nvPr>
            <p:ph type="sldNum" sz="quarter" idx="5"/>
          </p:nvPr>
        </p:nvSpPr>
        <p:spPr/>
        <p:txBody>
          <a:bodyPr/>
          <a:lstStyle/>
          <a:p>
            <a:fld id="{B914FA56-8E0F-3041-A59D-CE76446DA3A9}" type="slidenum">
              <a:rPr lang="en-US" smtClean="0"/>
              <a:t>2</a:t>
            </a:fld>
            <a:endParaRPr lang="en-US"/>
          </a:p>
        </p:txBody>
      </p:sp>
    </p:spTree>
    <p:extLst>
      <p:ext uri="{BB962C8B-B14F-4D97-AF65-F5344CB8AC3E}">
        <p14:creationId xmlns:p14="http://schemas.microsoft.com/office/powerpoint/2010/main" val="135300380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And then</a:t>
            </a:r>
            <a:r>
              <a:rPr lang="en-US" dirty="0">
                <a:highlight>
                  <a:srgbClr val="FFFF00"/>
                </a:highlight>
              </a:rPr>
              <a:t> the opposite </a:t>
            </a:r>
            <a:r>
              <a:rPr lang="en-US" dirty="0"/>
              <a:t>– what types of </a:t>
            </a:r>
            <a:r>
              <a:rPr lang="en-US" dirty="0" err="1"/>
              <a:t>labour</a:t>
            </a:r>
            <a:r>
              <a:rPr lang="en-US" dirty="0"/>
              <a:t> do you take on that ends up feeling </a:t>
            </a:r>
            <a:r>
              <a:rPr lang="en-US" i="1" dirty="0"/>
              <a:t>invisible? </a:t>
            </a:r>
            <a:r>
              <a:rPr lang="en-US" i="0" dirty="0"/>
              <a:t>Is it the more emotional, pastoral work, things like advising students, helping with interpersonal problems, or even just commiserating about how hard it all is? Those with less tangible outputs, or outputs that aren’t profitable to the workplace? </a:t>
            </a:r>
            <a:r>
              <a:rPr lang="en-US" b="1" i="0" dirty="0">
                <a:highlight>
                  <a:srgbClr val="FFFF00"/>
                </a:highlight>
              </a:rPr>
              <a:t>ADD EXAMPLES </a:t>
            </a:r>
          </a:p>
          <a:p>
            <a:endParaRPr lang="en-US" b="1" i="0" dirty="0">
              <a:highlight>
                <a:srgbClr val="FFFF00"/>
              </a:highlight>
            </a:endParaRPr>
          </a:p>
          <a:p>
            <a:r>
              <a:rPr lang="en-US" i="0" dirty="0"/>
              <a:t>For me, that ended up being the bulk of my work. </a:t>
            </a:r>
          </a:p>
          <a:p>
            <a:endParaRPr lang="en-US" i="0" dirty="0"/>
          </a:p>
          <a:p>
            <a:r>
              <a:rPr lang="en-US" i="0" dirty="0"/>
              <a:t>While I was at university, I started an organization called ‘Project Myopia’ – a project designed to make existing in predominantly white, </a:t>
            </a:r>
            <a:r>
              <a:rPr lang="en-US" i="0" dirty="0" err="1"/>
              <a:t>cisheteropatriarchal</a:t>
            </a:r>
            <a:r>
              <a:rPr lang="en-US" i="0" dirty="0"/>
              <a:t> institutions a bit more comfortable for those who did not fit that </a:t>
            </a:r>
            <a:r>
              <a:rPr lang="en-US" i="0" dirty="0" err="1"/>
              <a:t>mould</a:t>
            </a:r>
            <a:r>
              <a:rPr lang="en-US" i="0" dirty="0"/>
              <a:t>. </a:t>
            </a:r>
          </a:p>
          <a:p>
            <a:endParaRPr lang="en-US" i="0" dirty="0"/>
          </a:p>
          <a:p>
            <a:r>
              <a:rPr lang="en-US" i="0" dirty="0"/>
              <a:t>PM is a collaborative, crowdsourced initiative where marginalized scholars recommend works for study that aren’t traditionally included as part of the canon – works by women, LGBT people, people of </a:t>
            </a:r>
            <a:r>
              <a:rPr lang="en-US" i="0" dirty="0" err="1"/>
              <a:t>colour</a:t>
            </a:r>
            <a:r>
              <a:rPr lang="en-US" i="0" dirty="0"/>
              <a:t>, differently abled people etc. I have and continue to pour years of time, money and resources into this project, often at the expense of other parts of my career outputs, because it feels </a:t>
            </a:r>
            <a:r>
              <a:rPr lang="en-US" i="1" dirty="0"/>
              <a:t>necessary. </a:t>
            </a:r>
          </a:p>
          <a:p>
            <a:endParaRPr lang="en-US" i="1" dirty="0"/>
          </a:p>
          <a:p>
            <a:r>
              <a:rPr lang="en-US" b="0" i="0" dirty="0">
                <a:solidFill>
                  <a:srgbClr val="0000FF"/>
                </a:solidFill>
                <a:effectLst/>
                <a:latin typeface="Arial" panose="020B0604020202020204" pitchFamily="34" charset="0"/>
              </a:rPr>
              <a:t>In academia the </a:t>
            </a:r>
            <a:r>
              <a:rPr lang="en-US" b="0" i="1" dirty="0">
                <a:solidFill>
                  <a:srgbClr val="0000FF"/>
                </a:solidFill>
                <a:effectLst/>
                <a:latin typeface="Arial" panose="020B0604020202020204" pitchFamily="34" charset="0"/>
              </a:rPr>
              <a:t>publish or perish </a:t>
            </a:r>
            <a:r>
              <a:rPr lang="en-US" b="0" i="0" dirty="0">
                <a:solidFill>
                  <a:srgbClr val="0000FF"/>
                </a:solidFill>
                <a:effectLst/>
                <a:latin typeface="Arial" panose="020B0604020202020204" pitchFamily="34" charset="0"/>
              </a:rPr>
              <a:t>system means much of the recognized and respected </a:t>
            </a:r>
            <a:r>
              <a:rPr lang="en-US" b="0" i="0" dirty="0" err="1">
                <a:solidFill>
                  <a:srgbClr val="0000FF"/>
                </a:solidFill>
                <a:effectLst/>
                <a:latin typeface="Arial" panose="020B0604020202020204" pitchFamily="34" charset="0"/>
              </a:rPr>
              <a:t>labour</a:t>
            </a:r>
            <a:r>
              <a:rPr lang="en-US" b="0" i="0" dirty="0">
                <a:solidFill>
                  <a:srgbClr val="0000FF"/>
                </a:solidFill>
                <a:effectLst/>
                <a:latin typeface="Arial" panose="020B0604020202020204" pitchFamily="34" charset="0"/>
              </a:rPr>
              <a:t> is based on research outputs. The work of improving the institution is more incidental to your career – worthwhile, but in the grand scheme of achieving a permanent position, less valuable. </a:t>
            </a:r>
            <a:endParaRPr lang="en-US" dirty="0"/>
          </a:p>
        </p:txBody>
      </p:sp>
      <p:sp>
        <p:nvSpPr>
          <p:cNvPr id="4" name="Slide Number Placeholder 3"/>
          <p:cNvSpPr>
            <a:spLocks noGrp="1"/>
          </p:cNvSpPr>
          <p:nvPr>
            <p:ph type="sldNum" sz="quarter" idx="5"/>
          </p:nvPr>
        </p:nvSpPr>
        <p:spPr/>
        <p:txBody>
          <a:bodyPr/>
          <a:lstStyle/>
          <a:p>
            <a:fld id="{B914FA56-8E0F-3041-A59D-CE76446DA3A9}" type="slidenum">
              <a:rPr lang="en-US" smtClean="0"/>
              <a:t>3</a:t>
            </a:fld>
            <a:endParaRPr lang="en-US"/>
          </a:p>
        </p:txBody>
      </p:sp>
    </p:spTree>
    <p:extLst>
      <p:ext uri="{BB962C8B-B14F-4D97-AF65-F5344CB8AC3E}">
        <p14:creationId xmlns:p14="http://schemas.microsoft.com/office/powerpoint/2010/main" val="100282828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0" i="0" dirty="0">
                <a:solidFill>
                  <a:srgbClr val="0000FF"/>
                </a:solidFill>
                <a:effectLst/>
                <a:latin typeface="Arial" panose="020B0604020202020204" pitchFamily="34" charset="0"/>
              </a:rPr>
              <a:t>I’ve been thinking through these various forms of hidden </a:t>
            </a:r>
            <a:r>
              <a:rPr lang="en-US" b="0" i="0" dirty="0" err="1">
                <a:solidFill>
                  <a:srgbClr val="0000FF"/>
                </a:solidFill>
                <a:effectLst/>
                <a:latin typeface="Arial" panose="020B0604020202020204" pitchFamily="34" charset="0"/>
              </a:rPr>
              <a:t>labour</a:t>
            </a:r>
            <a:r>
              <a:rPr lang="en-US" b="0" i="0" dirty="0">
                <a:solidFill>
                  <a:srgbClr val="0000FF"/>
                </a:solidFill>
                <a:effectLst/>
                <a:latin typeface="Arial" panose="020B0604020202020204" pitchFamily="34" charset="0"/>
              </a:rPr>
              <a:t> (emotional, practical, pedagogical, administrative, </a:t>
            </a:r>
            <a:r>
              <a:rPr lang="en-US" b="0" i="0" dirty="0" err="1">
                <a:solidFill>
                  <a:srgbClr val="0000FF"/>
                </a:solidFill>
                <a:effectLst/>
                <a:latin typeface="Arial" panose="020B0604020202020204" pitchFamily="34" charset="0"/>
              </a:rPr>
              <a:t>etc</a:t>
            </a:r>
            <a:r>
              <a:rPr lang="en-US" b="0" i="0" dirty="0">
                <a:solidFill>
                  <a:srgbClr val="0000FF"/>
                </a:solidFill>
                <a:effectLst/>
                <a:latin typeface="Arial" panose="020B0604020202020204" pitchFamily="34" charset="0"/>
              </a:rPr>
              <a:t>) that are undertaken primarily by minority staff and students in academia. </a:t>
            </a:r>
          </a:p>
          <a:p>
            <a:endParaRPr lang="en-US" b="0" i="0" dirty="0">
              <a:solidFill>
                <a:srgbClr val="0000FF"/>
              </a:solidFill>
              <a:effectLst/>
              <a:latin typeface="Arial" panose="020B0604020202020204" pitchFamily="34" charset="0"/>
            </a:endParaRPr>
          </a:p>
          <a:p>
            <a:r>
              <a:rPr lang="en-US" b="0" i="0" dirty="0">
                <a:solidFill>
                  <a:srgbClr val="0000FF"/>
                </a:solidFill>
                <a:effectLst/>
                <a:latin typeface="Arial" panose="020B0604020202020204" pitchFamily="34" charset="0"/>
              </a:rPr>
              <a:t>I wonder what changes would need to happen to this system in order to make the ethical, invisible </a:t>
            </a:r>
            <a:r>
              <a:rPr lang="en-US" b="0" i="0" dirty="0" err="1">
                <a:solidFill>
                  <a:srgbClr val="0000FF"/>
                </a:solidFill>
                <a:effectLst/>
                <a:latin typeface="Arial" panose="020B0604020202020204" pitchFamily="34" charset="0"/>
              </a:rPr>
              <a:t>labour</a:t>
            </a:r>
            <a:r>
              <a:rPr lang="en-US" b="0" i="0" dirty="0">
                <a:solidFill>
                  <a:srgbClr val="0000FF"/>
                </a:solidFill>
                <a:effectLst/>
                <a:latin typeface="Arial" panose="020B0604020202020204" pitchFamily="34" charset="0"/>
              </a:rPr>
              <a:t> carry more meaning to the institutions we institutions we perform them for. If I – for example – am doing twice as much outreach work than my peers, and as a result putting half as much time into my research, how can I make sure that isn’t detrimental to my career overall?</a:t>
            </a:r>
          </a:p>
          <a:p>
            <a:endParaRPr lang="en-US" b="0" i="0" dirty="0">
              <a:solidFill>
                <a:srgbClr val="0000FF"/>
              </a:solidFill>
              <a:effectLst/>
              <a:latin typeface="Arial" panose="020B0604020202020204" pitchFamily="34" charset="0"/>
            </a:endParaRPr>
          </a:p>
          <a:p>
            <a:r>
              <a:rPr lang="en-US" b="0" i="0" dirty="0">
                <a:solidFill>
                  <a:srgbClr val="0000FF"/>
                </a:solidFill>
                <a:effectLst/>
                <a:latin typeface="Arial" panose="020B0604020202020204" pitchFamily="34" charset="0"/>
              </a:rPr>
              <a:t>This of course comes with the caveat about where we want recognition from – I value the work I do, and the recognition I get is more valuable from within my own community than I could likely ever receive from my workplace. That said, that recognition does not always pay my rent or put food on my table. Let’s go back to talking about uneven workplace cultures, and who disproportionately suffers from them.</a:t>
            </a:r>
            <a:endParaRPr lang="en-US" dirty="0"/>
          </a:p>
        </p:txBody>
      </p:sp>
      <p:sp>
        <p:nvSpPr>
          <p:cNvPr id="4" name="Slide Number Placeholder 3"/>
          <p:cNvSpPr>
            <a:spLocks noGrp="1"/>
          </p:cNvSpPr>
          <p:nvPr>
            <p:ph type="sldNum" sz="quarter" idx="5"/>
          </p:nvPr>
        </p:nvSpPr>
        <p:spPr/>
        <p:txBody>
          <a:bodyPr/>
          <a:lstStyle/>
          <a:p>
            <a:fld id="{B914FA56-8E0F-3041-A59D-CE76446DA3A9}" type="slidenum">
              <a:rPr lang="en-US" smtClean="0"/>
              <a:t>4</a:t>
            </a:fld>
            <a:endParaRPr lang="en-US"/>
          </a:p>
        </p:txBody>
      </p:sp>
    </p:spTree>
    <p:extLst>
      <p:ext uri="{BB962C8B-B14F-4D97-AF65-F5344CB8AC3E}">
        <p14:creationId xmlns:p14="http://schemas.microsoft.com/office/powerpoint/2010/main" val="183914951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 the wake of George Floyd’s murder in the summer of 2020, my workspace felt compelled to respond to the tragedy. This of course meant, that I was compelled, as the only Black staff member, to respond to the tragedy. </a:t>
            </a:r>
          </a:p>
          <a:p>
            <a:endParaRPr lang="en-US" dirty="0"/>
          </a:p>
          <a:p>
            <a:r>
              <a:rPr lang="en-US" dirty="0"/>
              <a:t>I was called on to lead a staff departmental meeting about anti-Black racism in the university because someone, somewhere had heard I had ties to UKBLM. This was not true – beyond attending some marches and writing some articles about racism, I was not a member – I was just Black. However, it didn’t occur to me to say no. This was beyond the remit of my job, and certainly no other PhD students would be in attendance, but it still felt like the only morally correct option. </a:t>
            </a:r>
          </a:p>
          <a:p>
            <a:endParaRPr lang="en-US" dirty="0"/>
          </a:p>
          <a:p>
            <a:r>
              <a:rPr lang="en-US" dirty="0"/>
              <a:t>If I wanted the university to improve, to become a space that myself and others like me could survive and thrive within, surely it was my duty to do what I could, even if it would be unpaid? Practically speaking too, if I wanted to work within that same department in future, surely it would look </a:t>
            </a:r>
            <a:r>
              <a:rPr lang="en-US" dirty="0" err="1"/>
              <a:t>unfavourable</a:t>
            </a:r>
            <a:r>
              <a:rPr lang="en-US" dirty="0"/>
              <a:t> if I turned down the opportunity?</a:t>
            </a:r>
          </a:p>
          <a:p>
            <a:endParaRPr lang="en-US" dirty="0"/>
          </a:p>
          <a:p>
            <a:r>
              <a:rPr lang="en-US" dirty="0"/>
              <a:t>So. In the midst of the global pandemic, in the midst of the intracommunity grieving that Black people globally were doing, I led that departmental meeting. It was a good meeting, and in the aftermath of it, I continued to do some </a:t>
            </a:r>
            <a:r>
              <a:rPr lang="en-US" i="1" dirty="0"/>
              <a:t>funded </a:t>
            </a:r>
            <a:r>
              <a:rPr lang="en-US" i="0" dirty="0"/>
              <a:t>work, researching and interviewing Black students about the barriers to higher  education they felt existed in our field. </a:t>
            </a:r>
          </a:p>
          <a:p>
            <a:endParaRPr lang="en-US" i="0" dirty="0"/>
          </a:p>
          <a:p>
            <a:r>
              <a:rPr lang="en-US" i="0" dirty="0"/>
              <a:t>I also became a go-to person for </a:t>
            </a:r>
            <a:r>
              <a:rPr lang="en-US" i="1" u="none" dirty="0"/>
              <a:t>free </a:t>
            </a:r>
            <a:r>
              <a:rPr lang="en-US" i="0" u="none" dirty="0" err="1"/>
              <a:t>labour</a:t>
            </a:r>
            <a:r>
              <a:rPr lang="en-US" i="0" u="none" dirty="0"/>
              <a:t> in the department, particularly as related to race. I sat on hiring panels, spoke at events, ran EDI workshops. All the while wondering – would this be legible in a few years, when the time came for me to join the job market?</a:t>
            </a:r>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a:p>
            <a:endParaRPr lang="en-US" dirty="0"/>
          </a:p>
        </p:txBody>
      </p:sp>
      <p:sp>
        <p:nvSpPr>
          <p:cNvPr id="4" name="Slide Number Placeholder 3"/>
          <p:cNvSpPr>
            <a:spLocks noGrp="1"/>
          </p:cNvSpPr>
          <p:nvPr>
            <p:ph type="sldNum" sz="quarter" idx="5"/>
          </p:nvPr>
        </p:nvSpPr>
        <p:spPr/>
        <p:txBody>
          <a:bodyPr/>
          <a:lstStyle/>
          <a:p>
            <a:fld id="{B914FA56-8E0F-3041-A59D-CE76446DA3A9}" type="slidenum">
              <a:rPr lang="en-US" smtClean="0"/>
              <a:t>5</a:t>
            </a:fld>
            <a:endParaRPr lang="en-US"/>
          </a:p>
        </p:txBody>
      </p:sp>
    </p:spTree>
    <p:extLst>
      <p:ext uri="{BB962C8B-B14F-4D97-AF65-F5344CB8AC3E}">
        <p14:creationId xmlns:p14="http://schemas.microsoft.com/office/powerpoint/2010/main" val="3824477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dirty="0">
                <a:latin typeface="Palatino" pitchFamily="2" charset="77"/>
                <a:ea typeface="Palatino" pitchFamily="2" charset="77"/>
              </a:rPr>
              <a:t>I’ve come to the end of my PhD now, and I have moved overseas for an academic job. I like it here, so far I haven’t felt that gnawing at my time and energy, that fear that I am pouring from a reserve of energy and optimism that has a a bottom in clear sight. </a:t>
            </a:r>
          </a:p>
          <a:p>
            <a:endParaRPr lang="en-US" sz="1200" dirty="0">
              <a:latin typeface="Palatino" pitchFamily="2" charset="77"/>
              <a:ea typeface="Palatino" pitchFamily="2" charset="77"/>
            </a:endParaRPr>
          </a:p>
          <a:p>
            <a:r>
              <a:rPr lang="en-US" sz="1200" dirty="0">
                <a:latin typeface="Palatino" pitchFamily="2" charset="77"/>
                <a:ea typeface="Palatino" pitchFamily="2" charset="77"/>
              </a:rPr>
              <a:t>That exhaustion I was feeling not too long ago, however, has been hard to recover from. By the end of my PhD, I was pouring from an empty cup, and needed to learn to establish boundaries -  a skill I am still very much working on. My email signature is one way I tried to establish a boundary. It reads:</a:t>
            </a:r>
          </a:p>
          <a:p>
            <a:endParaRPr lang="en-US" sz="1200" dirty="0">
              <a:latin typeface="Palatino" pitchFamily="2" charset="77"/>
              <a:ea typeface="Palatino" pitchFamily="2" charset="77"/>
            </a:endParaRPr>
          </a:p>
          <a:p>
            <a:r>
              <a:rPr lang="en-US" b="0" i="1" dirty="0">
                <a:solidFill>
                  <a:srgbClr val="000000"/>
                </a:solidFill>
                <a:effectLst/>
                <a:latin typeface="Calibri" panose="020F0502020204030204" pitchFamily="34" charset="0"/>
              </a:rPr>
              <a:t>Please note – the impact of both pandemics (covid-19 and </a:t>
            </a:r>
            <a:r>
              <a:rPr lang="en-US" b="0" i="1" dirty="0" err="1">
                <a:solidFill>
                  <a:srgbClr val="000000"/>
                </a:solidFill>
                <a:effectLst/>
                <a:latin typeface="Calibri" panose="020F0502020204030204" pitchFamily="34" charset="0"/>
              </a:rPr>
              <a:t>globalised</a:t>
            </a:r>
            <a:r>
              <a:rPr lang="en-US" b="0" i="1" dirty="0">
                <a:solidFill>
                  <a:srgbClr val="000000"/>
                </a:solidFill>
                <a:effectLst/>
                <a:latin typeface="Calibri" panose="020F0502020204030204" pitchFamily="34" charset="0"/>
              </a:rPr>
              <a:t> anti-blackness) are making my responses slower than usual. I’m receiving more requests than I can handle for anti-racist work lately, and I would ask that you consider paying consultancy fees to the PoC you reach out to, and always for the work you request!</a:t>
            </a:r>
          </a:p>
          <a:p>
            <a:endParaRPr lang="en-US" sz="1200" b="0" i="1" dirty="0">
              <a:solidFill>
                <a:srgbClr val="000000"/>
              </a:solidFill>
              <a:effectLst/>
              <a:latin typeface="Calibri" panose="020F0502020204030204" pitchFamily="34" charset="0"/>
              <a:ea typeface="Palatino" pitchFamily="2" charset="77"/>
            </a:endParaRPr>
          </a:p>
          <a:p>
            <a:r>
              <a:rPr lang="en-US" sz="1200" b="0" i="0" dirty="0">
                <a:solidFill>
                  <a:srgbClr val="000000"/>
                </a:solidFill>
                <a:effectLst/>
                <a:latin typeface="Calibri" panose="020F0502020204030204" pitchFamily="34" charset="0"/>
                <a:ea typeface="Palatino" pitchFamily="2" charset="77"/>
              </a:rPr>
              <a:t>Insisting on being paid makes people a little more thoughtful about what they ask, I found. My personal three part decision on whether I do extra work now follows three parts:</a:t>
            </a:r>
          </a:p>
          <a:p>
            <a:pPr marL="228600" indent="-228600">
              <a:buAutoNum type="arabicPeriod"/>
            </a:pPr>
            <a:r>
              <a:rPr lang="en-US" sz="1200" b="0" i="0" dirty="0">
                <a:solidFill>
                  <a:srgbClr val="000000"/>
                </a:solidFill>
                <a:effectLst/>
                <a:latin typeface="Calibri" panose="020F0502020204030204" pitchFamily="34" charset="0"/>
                <a:ea typeface="Palatino" pitchFamily="2" charset="77"/>
              </a:rPr>
              <a:t>Is the work paid? Is that pay fair?</a:t>
            </a:r>
          </a:p>
          <a:p>
            <a:pPr marL="228600" indent="-228600">
              <a:buAutoNum type="arabicPeriod"/>
            </a:pPr>
            <a:r>
              <a:rPr lang="en-US" sz="1200" b="0" i="0" dirty="0">
                <a:solidFill>
                  <a:srgbClr val="000000"/>
                </a:solidFill>
                <a:effectLst/>
                <a:latin typeface="Calibri" panose="020F0502020204030204" pitchFamily="34" charset="0"/>
                <a:ea typeface="Palatino" pitchFamily="2" charset="77"/>
              </a:rPr>
              <a:t>If no, is the work relevant to my field, will it advance me and my career in the way I need it to?</a:t>
            </a:r>
          </a:p>
          <a:p>
            <a:pPr marL="228600" indent="-228600">
              <a:buAutoNum type="arabicPeriod"/>
            </a:pPr>
            <a:r>
              <a:rPr lang="en-US" sz="1200" b="0" i="0" dirty="0">
                <a:solidFill>
                  <a:srgbClr val="000000"/>
                </a:solidFill>
                <a:effectLst/>
                <a:latin typeface="Calibri" panose="020F0502020204030204" pitchFamily="34" charset="0"/>
                <a:ea typeface="Palatino" pitchFamily="2" charset="77"/>
              </a:rPr>
              <a:t>If no again, is the work important, ethical, necessary?</a:t>
            </a:r>
          </a:p>
          <a:p>
            <a:endParaRPr lang="en-US" sz="1200" i="0" dirty="0">
              <a:latin typeface="Palatino" pitchFamily="2" charset="77"/>
              <a:ea typeface="Palatino" pitchFamily="2" charset="77"/>
            </a:endParaRPr>
          </a:p>
          <a:p>
            <a:r>
              <a:rPr lang="en-US" sz="1200" dirty="0">
                <a:latin typeface="Palatino" pitchFamily="2" charset="77"/>
                <a:ea typeface="Palatino" pitchFamily="2" charset="77"/>
              </a:rPr>
              <a:t>Doing this is my way of self-preservation, but I have been lucky. I made a career out of my </a:t>
            </a:r>
            <a:r>
              <a:rPr lang="en-US" sz="1200" i="1" dirty="0">
                <a:latin typeface="Palatino" pitchFamily="2" charset="77"/>
                <a:ea typeface="Palatino" pitchFamily="2" charset="77"/>
              </a:rPr>
              <a:t>ethical side hustles </a:t>
            </a:r>
            <a:r>
              <a:rPr lang="en-US" sz="1200" i="0" dirty="0">
                <a:latin typeface="Palatino" pitchFamily="2" charset="77"/>
                <a:ea typeface="Palatino" pitchFamily="2" charset="77"/>
              </a:rPr>
              <a:t>and found a job that not only values but rewards that kind of </a:t>
            </a:r>
            <a:r>
              <a:rPr lang="en-US" sz="1200" i="0" dirty="0" err="1">
                <a:latin typeface="Palatino" pitchFamily="2" charset="77"/>
                <a:ea typeface="Palatino" pitchFamily="2" charset="77"/>
              </a:rPr>
              <a:t>labour</a:t>
            </a:r>
            <a:r>
              <a:rPr lang="en-US" sz="1200" i="0" dirty="0">
                <a:latin typeface="Palatino" pitchFamily="2" charset="77"/>
                <a:ea typeface="Palatino" pitchFamily="2" charset="77"/>
              </a:rPr>
              <a:t>. That isn’t always the case, particularly in academia. For many Black academics, in the UK especially, the only way method of self-preservation has been total withdrawal, leaving academia entirely for other industries. </a:t>
            </a:r>
            <a:endParaRPr lang="en-US" sz="1200" dirty="0">
              <a:latin typeface="Palatino" pitchFamily="2" charset="77"/>
              <a:ea typeface="Palatino" pitchFamily="2" charset="77"/>
            </a:endParaRPr>
          </a:p>
          <a:p>
            <a:endParaRPr lang="en-US" dirty="0"/>
          </a:p>
        </p:txBody>
      </p:sp>
      <p:sp>
        <p:nvSpPr>
          <p:cNvPr id="4" name="Slide Number Placeholder 3"/>
          <p:cNvSpPr>
            <a:spLocks noGrp="1"/>
          </p:cNvSpPr>
          <p:nvPr>
            <p:ph type="sldNum" sz="quarter" idx="5"/>
          </p:nvPr>
        </p:nvSpPr>
        <p:spPr/>
        <p:txBody>
          <a:bodyPr/>
          <a:lstStyle/>
          <a:p>
            <a:fld id="{B914FA56-8E0F-3041-A59D-CE76446DA3A9}" type="slidenum">
              <a:rPr lang="en-US" smtClean="0"/>
              <a:t>6</a:t>
            </a:fld>
            <a:endParaRPr lang="en-US"/>
          </a:p>
        </p:txBody>
      </p:sp>
    </p:spTree>
    <p:extLst>
      <p:ext uri="{BB962C8B-B14F-4D97-AF65-F5344CB8AC3E}">
        <p14:creationId xmlns:p14="http://schemas.microsoft.com/office/powerpoint/2010/main" val="170632965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b" latinLnBrk="0" hangingPunct="1">
              <a:lnSpc>
                <a:spcPct val="100000"/>
              </a:lnSpc>
              <a:spcBef>
                <a:spcPts val="0"/>
              </a:spcBef>
              <a:spcAft>
                <a:spcPts val="0"/>
              </a:spcAft>
              <a:buClrTx/>
              <a:buSzTx/>
              <a:buFontTx/>
              <a:buNone/>
              <a:tabLst/>
              <a:defRPr/>
            </a:pPr>
            <a:r>
              <a:rPr lang="en-US" sz="4000" dirty="0"/>
              <a:t>The question I’m asking now is – how can we move towards a model that rejects these uneven work cultures, that so disproportionately impacts minorities in the workplace? In order to move towards restitution and redress of this </a:t>
            </a:r>
            <a:r>
              <a:rPr lang="en-US" sz="4000" i="1" dirty="0"/>
              <a:t>exhausting </a:t>
            </a:r>
            <a:r>
              <a:rPr lang="en-US" sz="4000" dirty="0"/>
              <a:t>pattern we have to be able to quantify what that </a:t>
            </a:r>
            <a:r>
              <a:rPr lang="en-US" sz="4000" dirty="0" err="1"/>
              <a:t>labour</a:t>
            </a:r>
            <a:r>
              <a:rPr lang="en-US" sz="4000" dirty="0"/>
              <a:t> looks like. </a:t>
            </a:r>
          </a:p>
          <a:p>
            <a:pPr marL="0" marR="0" lvl="0" indent="0" algn="l" defTabSz="914400" rtl="0" eaLnBrk="1" fontAlgn="b" latinLnBrk="0" hangingPunct="1">
              <a:lnSpc>
                <a:spcPct val="100000"/>
              </a:lnSpc>
              <a:spcBef>
                <a:spcPts val="0"/>
              </a:spcBef>
              <a:spcAft>
                <a:spcPts val="0"/>
              </a:spcAft>
              <a:buClrTx/>
              <a:buSzTx/>
              <a:buFontTx/>
              <a:buNone/>
              <a:tabLst/>
              <a:defRPr/>
            </a:pPr>
            <a:endParaRPr lang="en-US" sz="4000" dirty="0"/>
          </a:p>
          <a:p>
            <a:pPr marL="0" marR="0" lvl="0" indent="0" algn="l" defTabSz="914400" rtl="0" eaLnBrk="1" fontAlgn="b" latinLnBrk="0" hangingPunct="1">
              <a:lnSpc>
                <a:spcPct val="100000"/>
              </a:lnSpc>
              <a:spcBef>
                <a:spcPts val="0"/>
              </a:spcBef>
              <a:spcAft>
                <a:spcPts val="0"/>
              </a:spcAft>
              <a:buClrTx/>
              <a:buSzTx/>
              <a:buFontTx/>
              <a:buNone/>
              <a:tabLst/>
              <a:defRPr/>
            </a:pPr>
            <a:r>
              <a:rPr lang="en-US" sz="4000" dirty="0"/>
              <a:t>But how do we do that? In terms of literal time? Energy? Of outputs comparative to less marginalized peers?  What about that gradual build up that takes us closer to burnout with every task?</a:t>
            </a:r>
          </a:p>
          <a:p>
            <a:pPr marL="0" marR="0" lvl="0" indent="0" algn="l" defTabSz="914400" rtl="0" eaLnBrk="1" fontAlgn="b" latinLnBrk="0" hangingPunct="1">
              <a:lnSpc>
                <a:spcPct val="100000"/>
              </a:lnSpc>
              <a:spcBef>
                <a:spcPts val="0"/>
              </a:spcBef>
              <a:spcAft>
                <a:spcPts val="0"/>
              </a:spcAft>
              <a:buClrTx/>
              <a:buSzTx/>
              <a:buFontTx/>
              <a:buNone/>
              <a:tabLst/>
              <a:defRPr/>
            </a:pPr>
            <a:endParaRPr lang="en-US" sz="4000" dirty="0"/>
          </a:p>
          <a:p>
            <a:pPr marL="0" marR="0" lvl="0" indent="0" algn="l" defTabSz="914400" rtl="0" eaLnBrk="1" fontAlgn="b" latinLnBrk="0" hangingPunct="1">
              <a:lnSpc>
                <a:spcPct val="100000"/>
              </a:lnSpc>
              <a:spcBef>
                <a:spcPts val="0"/>
              </a:spcBef>
              <a:spcAft>
                <a:spcPts val="0"/>
              </a:spcAft>
              <a:buClrTx/>
              <a:buSzTx/>
              <a:buFontTx/>
              <a:buNone/>
              <a:tabLst/>
              <a:defRPr/>
            </a:pPr>
            <a:r>
              <a:rPr lang="en-US" sz="4000" dirty="0"/>
              <a:t>We have to be able to think about </a:t>
            </a:r>
            <a:r>
              <a:rPr lang="en-US" sz="4000" dirty="0" err="1"/>
              <a:t>labour</a:t>
            </a:r>
            <a:r>
              <a:rPr lang="en-US" sz="4000" dirty="0"/>
              <a:t> in terms of more than just tangible outputs. In terms of academia, that might mean thinking about quality of life, and ethical impacts as just as valuable as research outputs.</a:t>
            </a:r>
          </a:p>
          <a:p>
            <a:pPr marL="0" marR="0" lvl="0" indent="0" algn="l" defTabSz="914400" rtl="0" eaLnBrk="1" fontAlgn="b" latinLnBrk="0" hangingPunct="1">
              <a:lnSpc>
                <a:spcPct val="100000"/>
              </a:lnSpc>
              <a:spcBef>
                <a:spcPts val="0"/>
              </a:spcBef>
              <a:spcAft>
                <a:spcPts val="0"/>
              </a:spcAft>
              <a:buClrTx/>
              <a:buSzTx/>
              <a:buFontTx/>
              <a:buNone/>
              <a:tabLst/>
              <a:defRPr/>
            </a:pPr>
            <a:endParaRPr lang="en-US" sz="4000" dirty="0"/>
          </a:p>
          <a:p>
            <a:pPr marL="0" marR="0" lvl="0" indent="0" algn="l" defTabSz="914400" rtl="0" eaLnBrk="1" fontAlgn="b" latinLnBrk="0" hangingPunct="1">
              <a:lnSpc>
                <a:spcPct val="100000"/>
              </a:lnSpc>
              <a:spcBef>
                <a:spcPts val="0"/>
              </a:spcBef>
              <a:spcAft>
                <a:spcPts val="0"/>
              </a:spcAft>
              <a:buClrTx/>
              <a:buSzTx/>
              <a:buFontTx/>
              <a:buNone/>
              <a:tabLst/>
              <a:defRPr/>
            </a:pPr>
            <a:r>
              <a:rPr lang="en-US" sz="4000" dirty="0"/>
              <a:t>In terms of restitution, we then have to question what could offset that energy expended. In an academic context again, that might look like </a:t>
            </a:r>
          </a:p>
          <a:p>
            <a:pPr marL="0" algn="l" rtl="0" eaLnBrk="1" fontAlgn="b" latinLnBrk="0" hangingPunct="1">
              <a:spcBef>
                <a:spcPts val="0"/>
              </a:spcBef>
              <a:spcAft>
                <a:spcPts val="0"/>
              </a:spcAft>
            </a:pPr>
            <a:endParaRPr lang="en-US" sz="1800" b="0" i="0" u="none" strike="noStrike" kern="1200" dirty="0">
              <a:solidFill>
                <a:srgbClr val="000000"/>
              </a:solidFill>
              <a:effectLst/>
              <a:latin typeface="Calibri" panose="020F0502020204030204" pitchFamily="34" charset="0"/>
            </a:endParaRPr>
          </a:p>
          <a:p>
            <a:pPr marL="0" algn="l" rtl="0" eaLnBrk="1" fontAlgn="b" latinLnBrk="0" hangingPunct="1">
              <a:spcBef>
                <a:spcPts val="0"/>
              </a:spcBef>
              <a:spcAft>
                <a:spcPts val="0"/>
              </a:spcAft>
            </a:pPr>
            <a:r>
              <a:rPr lang="en-US" sz="1800" b="0" i="0" u="none" strike="noStrike" kern="1200" dirty="0">
                <a:solidFill>
                  <a:srgbClr val="000000"/>
                </a:solidFill>
                <a:effectLst/>
                <a:latin typeface="Calibri" panose="020F0502020204030204" pitchFamily="34" charset="0"/>
              </a:rPr>
              <a:t>o financial remuneration;</a:t>
            </a:r>
            <a:endParaRPr lang="en-US" sz="1800" b="0" i="0" u="none" strike="noStrike" dirty="0">
              <a:effectLst/>
              <a:latin typeface="Arial" panose="020B0604020202020204" pitchFamily="34" charset="0"/>
            </a:endParaRPr>
          </a:p>
          <a:p>
            <a:pPr marL="0" algn="l" rtl="0" eaLnBrk="1" fontAlgn="b" latinLnBrk="0" hangingPunct="1">
              <a:spcBef>
                <a:spcPts val="0"/>
              </a:spcBef>
              <a:spcAft>
                <a:spcPts val="0"/>
              </a:spcAft>
            </a:pPr>
            <a:r>
              <a:rPr lang="en-US" sz="1800" b="0" i="0" u="none" strike="noStrike" kern="1200" dirty="0">
                <a:solidFill>
                  <a:srgbClr val="000000"/>
                </a:solidFill>
                <a:effectLst/>
                <a:latin typeface="Calibri" panose="020F0502020204030204" pitchFamily="34" charset="0"/>
              </a:rPr>
              <a:t>o rest and assistance as currency;</a:t>
            </a:r>
            <a:endParaRPr lang="en-US" sz="1800" b="0" i="0" u="none" strike="noStrike" dirty="0">
              <a:effectLst/>
              <a:latin typeface="Arial" panose="020B0604020202020204" pitchFamily="34" charset="0"/>
            </a:endParaRPr>
          </a:p>
          <a:p>
            <a:pPr marL="0" algn="l" rtl="0" eaLnBrk="1" fontAlgn="b" latinLnBrk="0" hangingPunct="1">
              <a:spcBef>
                <a:spcPts val="0"/>
              </a:spcBef>
              <a:spcAft>
                <a:spcPts val="0"/>
              </a:spcAft>
            </a:pPr>
            <a:r>
              <a:rPr lang="en-US" sz="1800" b="0" i="0" u="none" strike="noStrike" kern="1200" dirty="0">
                <a:solidFill>
                  <a:srgbClr val="000000"/>
                </a:solidFill>
                <a:effectLst/>
                <a:latin typeface="Calibri" panose="020F0502020204030204" pitchFamily="34" charset="0"/>
              </a:rPr>
              <a:t>o extra protected research time;</a:t>
            </a:r>
            <a:endParaRPr lang="en-US" sz="1800" b="0" i="0" u="none" strike="noStrike" dirty="0">
              <a:effectLst/>
              <a:latin typeface="Arial" panose="020B0604020202020204" pitchFamily="34" charset="0"/>
            </a:endParaRPr>
          </a:p>
          <a:p>
            <a:pPr marL="0" algn="l" rtl="0" eaLnBrk="1" fontAlgn="b" latinLnBrk="0" hangingPunct="1">
              <a:spcBef>
                <a:spcPts val="0"/>
              </a:spcBef>
              <a:spcAft>
                <a:spcPts val="0"/>
              </a:spcAft>
            </a:pPr>
            <a:endParaRPr lang="en-US" sz="1800" b="0" i="0" u="none" strike="noStrike" kern="1200" dirty="0">
              <a:solidFill>
                <a:srgbClr val="000000"/>
              </a:solidFill>
              <a:effectLst/>
              <a:latin typeface="Calibri" panose="020F0502020204030204" pitchFamily="34" charset="0"/>
            </a:endParaRPr>
          </a:p>
          <a:p>
            <a:endParaRPr lang="en-US" dirty="0"/>
          </a:p>
        </p:txBody>
      </p:sp>
      <p:sp>
        <p:nvSpPr>
          <p:cNvPr id="4" name="Slide Number Placeholder 3"/>
          <p:cNvSpPr>
            <a:spLocks noGrp="1"/>
          </p:cNvSpPr>
          <p:nvPr>
            <p:ph type="sldNum" sz="quarter" idx="5"/>
          </p:nvPr>
        </p:nvSpPr>
        <p:spPr/>
        <p:txBody>
          <a:bodyPr/>
          <a:lstStyle/>
          <a:p>
            <a:fld id="{B914FA56-8E0F-3041-A59D-CE76446DA3A9}" type="slidenum">
              <a:rPr lang="en-US" smtClean="0"/>
              <a:t>7</a:t>
            </a:fld>
            <a:endParaRPr lang="en-US"/>
          </a:p>
        </p:txBody>
      </p:sp>
    </p:spTree>
    <p:extLst>
      <p:ext uri="{BB962C8B-B14F-4D97-AF65-F5344CB8AC3E}">
        <p14:creationId xmlns:p14="http://schemas.microsoft.com/office/powerpoint/2010/main" val="3328623958"/>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algn="l" rtl="0" eaLnBrk="1" fontAlgn="b" latinLnBrk="0" hangingPunct="1">
              <a:spcBef>
                <a:spcPts val="0"/>
              </a:spcBef>
              <a:spcAft>
                <a:spcPts val="0"/>
              </a:spcAft>
            </a:pPr>
            <a:endParaRPr lang="en-US" sz="1800" b="0" i="0" u="none" strike="noStrike" kern="1200" dirty="0">
              <a:solidFill>
                <a:srgbClr val="000000"/>
              </a:solidFill>
              <a:effectLst/>
              <a:latin typeface="Calibri" panose="020F0502020204030204" pitchFamily="34" charset="0"/>
            </a:endParaRPr>
          </a:p>
          <a:p>
            <a:pPr marL="0" marR="0" lvl="0" indent="0" algn="l" defTabSz="914400" rtl="0" eaLnBrk="1" fontAlgn="b" latinLnBrk="0" hangingPunct="1">
              <a:lnSpc>
                <a:spcPct val="100000"/>
              </a:lnSpc>
              <a:spcBef>
                <a:spcPts val="0"/>
              </a:spcBef>
              <a:spcAft>
                <a:spcPts val="0"/>
              </a:spcAft>
              <a:buClrTx/>
              <a:buSzTx/>
              <a:buFontTx/>
              <a:buNone/>
              <a:tabLst/>
              <a:defRPr/>
            </a:pPr>
            <a:r>
              <a:rPr lang="en-US" sz="1800" b="0" i="0" u="none" strike="noStrike" kern="1200" dirty="0">
                <a:solidFill>
                  <a:srgbClr val="000000"/>
                </a:solidFill>
                <a:effectLst/>
                <a:latin typeface="Calibri" panose="020F0502020204030204" pitchFamily="34" charset="0"/>
              </a:rPr>
              <a:t>A model I’ve found helpful is the ‘carbon offset’ model, which is basically just compensating for carbon dioxide emissions by making equivalent reductions. So in our case, </a:t>
            </a:r>
            <a:r>
              <a:rPr lang="en-US" sz="1800" b="0" i="1" u="none" strike="noStrike" kern="1200" dirty="0">
                <a:solidFill>
                  <a:srgbClr val="000000"/>
                </a:solidFill>
                <a:effectLst/>
                <a:latin typeface="Calibri" panose="020F0502020204030204" pitchFamily="34" charset="0"/>
              </a:rPr>
              <a:t>offsetting </a:t>
            </a:r>
            <a:r>
              <a:rPr lang="en-US" sz="1800" b="0" i="0" u="none" strike="noStrike" kern="1200" dirty="0">
                <a:solidFill>
                  <a:srgbClr val="000000"/>
                </a:solidFill>
                <a:effectLst/>
                <a:latin typeface="Calibri" panose="020F0502020204030204" pitchFamily="34" charset="0"/>
              </a:rPr>
              <a:t>the </a:t>
            </a:r>
            <a:r>
              <a:rPr lang="en-US" sz="1800" b="0" i="0" u="none" strike="noStrike" kern="1200" dirty="0" err="1">
                <a:solidFill>
                  <a:srgbClr val="000000"/>
                </a:solidFill>
                <a:effectLst/>
                <a:latin typeface="Calibri" panose="020F0502020204030204" pitchFamily="34" charset="0"/>
              </a:rPr>
              <a:t>labour</a:t>
            </a:r>
            <a:r>
              <a:rPr lang="en-US" sz="1800" b="0" i="0" u="none" strike="noStrike" kern="1200" dirty="0">
                <a:solidFill>
                  <a:srgbClr val="000000"/>
                </a:solidFill>
                <a:effectLst/>
                <a:latin typeface="Calibri" panose="020F0502020204030204" pitchFamily="34" charset="0"/>
              </a:rPr>
              <a:t> with an equivalent activity.</a:t>
            </a:r>
          </a:p>
          <a:p>
            <a:pPr marL="0" algn="l" rtl="0" eaLnBrk="1" fontAlgn="b" latinLnBrk="0" hangingPunct="1">
              <a:spcBef>
                <a:spcPts val="0"/>
              </a:spcBef>
              <a:spcAft>
                <a:spcPts val="0"/>
              </a:spcAft>
            </a:pPr>
            <a:endParaRPr lang="en-US" sz="1800" b="0" i="0" u="none" strike="noStrike" kern="1200" dirty="0">
              <a:solidFill>
                <a:srgbClr val="000000"/>
              </a:solidFill>
              <a:effectLst/>
              <a:latin typeface="Calibri" panose="020F0502020204030204" pitchFamily="34" charset="0"/>
            </a:endParaRPr>
          </a:p>
          <a:p>
            <a:pPr marL="0" algn="l" rtl="0" eaLnBrk="1" fontAlgn="b" latinLnBrk="0" hangingPunct="1">
              <a:spcBef>
                <a:spcPts val="0"/>
              </a:spcBef>
              <a:spcAft>
                <a:spcPts val="0"/>
              </a:spcAft>
            </a:pPr>
            <a:r>
              <a:rPr lang="en-US" sz="1800" b="0" i="0" u="none" strike="noStrike" kern="1200" dirty="0">
                <a:solidFill>
                  <a:srgbClr val="000000"/>
                </a:solidFill>
                <a:effectLst/>
                <a:latin typeface="Calibri" panose="020F0502020204030204" pitchFamily="34" charset="0"/>
              </a:rPr>
              <a:t>The British Council have something like this, where 10% of workload for everyone is for Continuing Professional Development, but also 5% of your time is to work towards EDI goals. By building this into the workload expectations and compensating it, it stops being an </a:t>
            </a:r>
            <a:r>
              <a:rPr lang="en-US" sz="1800" b="0" i="1" u="none" strike="noStrike" kern="1200" dirty="0">
                <a:solidFill>
                  <a:srgbClr val="000000"/>
                </a:solidFill>
                <a:effectLst/>
                <a:latin typeface="Calibri" panose="020F0502020204030204" pitchFamily="34" charset="0"/>
              </a:rPr>
              <a:t>optional extra </a:t>
            </a:r>
            <a:r>
              <a:rPr lang="en-US" sz="1800" b="0" i="0" u="none" strike="noStrike" kern="1200" dirty="0">
                <a:solidFill>
                  <a:srgbClr val="000000"/>
                </a:solidFill>
                <a:effectLst/>
                <a:latin typeface="Calibri" panose="020F0502020204030204" pitchFamily="34" charset="0"/>
              </a:rPr>
              <a:t>that just the most marginalized voluntarily take on, and starts being a process we are all equal parts of.</a:t>
            </a:r>
          </a:p>
          <a:p>
            <a:pPr marL="0" algn="l" rtl="0" eaLnBrk="1" fontAlgn="b" latinLnBrk="0" hangingPunct="1">
              <a:spcBef>
                <a:spcPts val="0"/>
              </a:spcBef>
              <a:spcAft>
                <a:spcPts val="0"/>
              </a:spcAft>
            </a:pPr>
            <a:endParaRPr lang="en-US" sz="1800" b="0" i="0" u="none" strike="noStrike" kern="1200" dirty="0">
              <a:solidFill>
                <a:srgbClr val="000000"/>
              </a:solidFill>
              <a:effectLst/>
              <a:latin typeface="Calibri" panose="020F0502020204030204" pitchFamily="34" charset="0"/>
            </a:endParaRPr>
          </a:p>
          <a:p>
            <a:pPr marL="0" algn="l" rtl="0" eaLnBrk="1" fontAlgn="b" latinLnBrk="0" hangingPunct="1">
              <a:spcBef>
                <a:spcPts val="0"/>
              </a:spcBef>
              <a:spcAft>
                <a:spcPts val="0"/>
              </a:spcAft>
            </a:pPr>
            <a:r>
              <a:rPr lang="en-US" sz="1800" b="0" i="0" u="none" strike="noStrike" kern="1200" dirty="0">
                <a:solidFill>
                  <a:srgbClr val="000000"/>
                </a:solidFill>
                <a:effectLst/>
                <a:latin typeface="Calibri" panose="020F0502020204030204" pitchFamily="34" charset="0"/>
              </a:rPr>
              <a:t>Some restitution also has to be more nebulously defined, especially when we are talking about recovering energy, or replenishing that draining cup. That may have to be time, or funds to be together, to rest. My workplace has a monthly offering of ‘</a:t>
            </a:r>
            <a:r>
              <a:rPr lang="en-US" sz="2800" b="0" i="0" dirty="0">
                <a:solidFill>
                  <a:srgbClr val="000000"/>
                </a:solidFill>
                <a:effectLst/>
                <a:latin typeface="neue-haas-grotesk-display"/>
              </a:rPr>
              <a:t>Eats’ events, offering space for students and faculty to be in community, rejuvenate our spirits, watch films, build connections and EAT good food.</a:t>
            </a:r>
          </a:p>
          <a:p>
            <a:pPr marL="0" algn="l" rtl="0" eaLnBrk="1" fontAlgn="b" latinLnBrk="0" hangingPunct="1">
              <a:spcBef>
                <a:spcPts val="0"/>
              </a:spcBef>
              <a:spcAft>
                <a:spcPts val="0"/>
              </a:spcAft>
            </a:pPr>
            <a:endParaRPr lang="en-US" sz="2800" b="0" i="0" u="none" strike="noStrike" kern="1200" dirty="0">
              <a:solidFill>
                <a:srgbClr val="000000"/>
              </a:solidFill>
              <a:effectLst/>
              <a:latin typeface="neue-haas-grotesk-display"/>
            </a:endParaRPr>
          </a:p>
          <a:p>
            <a:pPr marL="0" algn="l" rtl="0" eaLnBrk="1" fontAlgn="b" latinLnBrk="0" hangingPunct="1">
              <a:spcBef>
                <a:spcPts val="0"/>
              </a:spcBef>
              <a:spcAft>
                <a:spcPts val="0"/>
              </a:spcAft>
            </a:pPr>
            <a:r>
              <a:rPr lang="en-US" sz="1800" b="0" i="0" u="none" strike="noStrike" dirty="0">
                <a:effectLst/>
                <a:latin typeface="Arial" panose="020B0604020202020204" pitchFamily="34" charset="0"/>
              </a:rPr>
              <a:t>Because these </a:t>
            </a:r>
            <a:r>
              <a:rPr lang="en-US" sz="1800" b="0" i="0" u="none" strike="noStrike" dirty="0" err="1">
                <a:effectLst/>
                <a:latin typeface="Arial" panose="020B0604020202020204" pitchFamily="34" charset="0"/>
              </a:rPr>
              <a:t>labours</a:t>
            </a:r>
            <a:r>
              <a:rPr lang="en-US" sz="1800" b="0" i="0" u="none" strike="noStrike" dirty="0">
                <a:effectLst/>
                <a:latin typeface="Arial" panose="020B0604020202020204" pitchFamily="34" charset="0"/>
              </a:rPr>
              <a:t> are undertaken from a place of love, perhaps some of that love has to take </a:t>
            </a:r>
            <a:r>
              <a:rPr lang="en-US" sz="1800" b="0" i="0" u="none" strike="noStrike" dirty="0" err="1">
                <a:effectLst/>
                <a:latin typeface="Arial" panose="020B0604020202020204" pitchFamily="34" charset="0"/>
              </a:rPr>
              <a:t>centre</a:t>
            </a:r>
            <a:r>
              <a:rPr lang="en-US" sz="1800" b="0" i="0" u="none" strike="noStrike" dirty="0">
                <a:effectLst/>
                <a:latin typeface="Arial" panose="020B0604020202020204" pitchFamily="34" charset="0"/>
              </a:rPr>
              <a:t> stage if we want to have longevity,  if we are to maintain the energy necessary to dream of and build a better, more just world.</a:t>
            </a:r>
          </a:p>
          <a:p>
            <a:endParaRPr lang="en-US" dirty="0"/>
          </a:p>
        </p:txBody>
      </p:sp>
      <p:sp>
        <p:nvSpPr>
          <p:cNvPr id="4" name="Slide Number Placeholder 3"/>
          <p:cNvSpPr>
            <a:spLocks noGrp="1"/>
          </p:cNvSpPr>
          <p:nvPr>
            <p:ph type="sldNum" sz="quarter" idx="5"/>
          </p:nvPr>
        </p:nvSpPr>
        <p:spPr/>
        <p:txBody>
          <a:bodyPr/>
          <a:lstStyle/>
          <a:p>
            <a:fld id="{B914FA56-8E0F-3041-A59D-CE76446DA3A9}" type="slidenum">
              <a:rPr lang="en-US" smtClean="0"/>
              <a:t>8</a:t>
            </a:fld>
            <a:endParaRPr lang="en-US"/>
          </a:p>
        </p:txBody>
      </p:sp>
    </p:spTree>
    <p:extLst>
      <p:ext uri="{BB962C8B-B14F-4D97-AF65-F5344CB8AC3E}">
        <p14:creationId xmlns:p14="http://schemas.microsoft.com/office/powerpoint/2010/main" val="24191849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915D5DF-CDD9-3508-99A6-770FF6C3CB82}"/>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A35589DE-EBA4-C5A0-DE79-1B83AD1BA3BA}"/>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66B72A42-6C74-AA03-266B-9476DAD1D70E}"/>
              </a:ext>
            </a:extLst>
          </p:cNvPr>
          <p:cNvSpPr>
            <a:spLocks noGrp="1"/>
          </p:cNvSpPr>
          <p:nvPr>
            <p:ph type="dt" sz="half" idx="10"/>
          </p:nvPr>
        </p:nvSpPr>
        <p:spPr/>
        <p:txBody>
          <a:bodyPr/>
          <a:lstStyle/>
          <a:p>
            <a:fld id="{C1928F64-0CEA-014F-8F34-F4206EFCACC8}" type="datetimeFigureOut">
              <a:rPr lang="en-US" smtClean="0"/>
              <a:t>2/7/23</a:t>
            </a:fld>
            <a:endParaRPr lang="en-US"/>
          </a:p>
        </p:txBody>
      </p:sp>
      <p:sp>
        <p:nvSpPr>
          <p:cNvPr id="5" name="Footer Placeholder 4">
            <a:extLst>
              <a:ext uri="{FF2B5EF4-FFF2-40B4-BE49-F238E27FC236}">
                <a16:creationId xmlns:a16="http://schemas.microsoft.com/office/drawing/2014/main" id="{BEBAC5BC-770C-0F93-079B-E2FA1E5C8D65}"/>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81DBFBE2-DCB1-A947-F782-E706E2377FA8}"/>
              </a:ext>
            </a:extLst>
          </p:cNvPr>
          <p:cNvSpPr>
            <a:spLocks noGrp="1"/>
          </p:cNvSpPr>
          <p:nvPr>
            <p:ph type="sldNum" sz="quarter" idx="12"/>
          </p:nvPr>
        </p:nvSpPr>
        <p:spPr/>
        <p:txBody>
          <a:bodyPr/>
          <a:lstStyle/>
          <a:p>
            <a:fld id="{F2B9EA88-464A-EC4F-ABD5-B4E5A86B91C1}" type="slidenum">
              <a:rPr lang="en-US" smtClean="0"/>
              <a:t>‹#›</a:t>
            </a:fld>
            <a:endParaRPr lang="en-US"/>
          </a:p>
        </p:txBody>
      </p:sp>
    </p:spTree>
    <p:extLst>
      <p:ext uri="{BB962C8B-B14F-4D97-AF65-F5344CB8AC3E}">
        <p14:creationId xmlns:p14="http://schemas.microsoft.com/office/powerpoint/2010/main" val="62991189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B2D8FBA-C71D-C108-B905-80D32515D608}"/>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56806438-051B-F69E-78A0-5CF936427A53}"/>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BBCB0E92-534A-82C4-A502-DB6072274C2B}"/>
              </a:ext>
            </a:extLst>
          </p:cNvPr>
          <p:cNvSpPr>
            <a:spLocks noGrp="1"/>
          </p:cNvSpPr>
          <p:nvPr>
            <p:ph type="dt" sz="half" idx="10"/>
          </p:nvPr>
        </p:nvSpPr>
        <p:spPr/>
        <p:txBody>
          <a:bodyPr/>
          <a:lstStyle/>
          <a:p>
            <a:fld id="{C1928F64-0CEA-014F-8F34-F4206EFCACC8}" type="datetimeFigureOut">
              <a:rPr lang="en-US" smtClean="0"/>
              <a:t>2/7/23</a:t>
            </a:fld>
            <a:endParaRPr lang="en-US"/>
          </a:p>
        </p:txBody>
      </p:sp>
      <p:sp>
        <p:nvSpPr>
          <p:cNvPr id="5" name="Footer Placeholder 4">
            <a:extLst>
              <a:ext uri="{FF2B5EF4-FFF2-40B4-BE49-F238E27FC236}">
                <a16:creationId xmlns:a16="http://schemas.microsoft.com/office/drawing/2014/main" id="{EC47FF11-DDB8-9A7F-0342-C058E4AD94AC}"/>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88D9D5F1-785F-77CC-CF57-9F3EBCBA9864}"/>
              </a:ext>
            </a:extLst>
          </p:cNvPr>
          <p:cNvSpPr>
            <a:spLocks noGrp="1"/>
          </p:cNvSpPr>
          <p:nvPr>
            <p:ph type="sldNum" sz="quarter" idx="12"/>
          </p:nvPr>
        </p:nvSpPr>
        <p:spPr/>
        <p:txBody>
          <a:bodyPr/>
          <a:lstStyle/>
          <a:p>
            <a:fld id="{F2B9EA88-464A-EC4F-ABD5-B4E5A86B91C1}" type="slidenum">
              <a:rPr lang="en-US" smtClean="0"/>
              <a:t>‹#›</a:t>
            </a:fld>
            <a:endParaRPr lang="en-US"/>
          </a:p>
        </p:txBody>
      </p:sp>
    </p:spTree>
    <p:extLst>
      <p:ext uri="{BB962C8B-B14F-4D97-AF65-F5344CB8AC3E}">
        <p14:creationId xmlns:p14="http://schemas.microsoft.com/office/powerpoint/2010/main" val="49498520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E607315-43D6-46E1-3C72-1D82201080B4}"/>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57E587C8-0D99-F6FF-5986-C2C042E161E6}"/>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1A8E15A8-8281-FEE5-A14F-EC313EFEFB43}"/>
              </a:ext>
            </a:extLst>
          </p:cNvPr>
          <p:cNvSpPr>
            <a:spLocks noGrp="1"/>
          </p:cNvSpPr>
          <p:nvPr>
            <p:ph type="dt" sz="half" idx="10"/>
          </p:nvPr>
        </p:nvSpPr>
        <p:spPr/>
        <p:txBody>
          <a:bodyPr/>
          <a:lstStyle/>
          <a:p>
            <a:fld id="{C1928F64-0CEA-014F-8F34-F4206EFCACC8}" type="datetimeFigureOut">
              <a:rPr lang="en-US" smtClean="0"/>
              <a:t>2/7/23</a:t>
            </a:fld>
            <a:endParaRPr lang="en-US"/>
          </a:p>
        </p:txBody>
      </p:sp>
      <p:sp>
        <p:nvSpPr>
          <p:cNvPr id="5" name="Footer Placeholder 4">
            <a:extLst>
              <a:ext uri="{FF2B5EF4-FFF2-40B4-BE49-F238E27FC236}">
                <a16:creationId xmlns:a16="http://schemas.microsoft.com/office/drawing/2014/main" id="{69EA0853-9912-6387-A4FF-720B17ECD3FF}"/>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913E3E0C-022D-2F20-EE50-3428734ED3E1}"/>
              </a:ext>
            </a:extLst>
          </p:cNvPr>
          <p:cNvSpPr>
            <a:spLocks noGrp="1"/>
          </p:cNvSpPr>
          <p:nvPr>
            <p:ph type="sldNum" sz="quarter" idx="12"/>
          </p:nvPr>
        </p:nvSpPr>
        <p:spPr/>
        <p:txBody>
          <a:bodyPr/>
          <a:lstStyle/>
          <a:p>
            <a:fld id="{F2B9EA88-464A-EC4F-ABD5-B4E5A86B91C1}" type="slidenum">
              <a:rPr lang="en-US" smtClean="0"/>
              <a:t>‹#›</a:t>
            </a:fld>
            <a:endParaRPr lang="en-US"/>
          </a:p>
        </p:txBody>
      </p:sp>
    </p:spTree>
    <p:extLst>
      <p:ext uri="{BB962C8B-B14F-4D97-AF65-F5344CB8AC3E}">
        <p14:creationId xmlns:p14="http://schemas.microsoft.com/office/powerpoint/2010/main" val="172021927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9DC4F52-D52B-CB1D-2CE2-5817E86DECAB}"/>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F473CE30-C3BE-B984-86B0-D281EBD6C151}"/>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D114B4D0-2337-B323-C03C-1CADB8A5CEBD}"/>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786EA959-AA6F-636D-8B5B-733D99F9B4DA}"/>
              </a:ext>
            </a:extLst>
          </p:cNvPr>
          <p:cNvSpPr>
            <a:spLocks noGrp="1"/>
          </p:cNvSpPr>
          <p:nvPr>
            <p:ph type="dt" sz="half" idx="10"/>
          </p:nvPr>
        </p:nvSpPr>
        <p:spPr/>
        <p:txBody>
          <a:bodyPr/>
          <a:lstStyle/>
          <a:p>
            <a:fld id="{C1928F64-0CEA-014F-8F34-F4206EFCACC8}" type="datetimeFigureOut">
              <a:rPr lang="en-US" smtClean="0"/>
              <a:t>2/7/23</a:t>
            </a:fld>
            <a:endParaRPr lang="en-US"/>
          </a:p>
        </p:txBody>
      </p:sp>
      <p:sp>
        <p:nvSpPr>
          <p:cNvPr id="6" name="Footer Placeholder 5">
            <a:extLst>
              <a:ext uri="{FF2B5EF4-FFF2-40B4-BE49-F238E27FC236}">
                <a16:creationId xmlns:a16="http://schemas.microsoft.com/office/drawing/2014/main" id="{EAAAE6E1-25A3-864F-C661-22C9E492E4C6}"/>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52EDC50F-1B91-ED41-E1B4-4352B6198E11}"/>
              </a:ext>
            </a:extLst>
          </p:cNvPr>
          <p:cNvSpPr>
            <a:spLocks noGrp="1"/>
          </p:cNvSpPr>
          <p:nvPr>
            <p:ph type="sldNum" sz="quarter" idx="12"/>
          </p:nvPr>
        </p:nvSpPr>
        <p:spPr/>
        <p:txBody>
          <a:bodyPr/>
          <a:lstStyle/>
          <a:p>
            <a:fld id="{F2B9EA88-464A-EC4F-ABD5-B4E5A86B91C1}" type="slidenum">
              <a:rPr lang="en-US" smtClean="0"/>
              <a:t>‹#›</a:t>
            </a:fld>
            <a:endParaRPr lang="en-US"/>
          </a:p>
        </p:txBody>
      </p:sp>
    </p:spTree>
    <p:extLst>
      <p:ext uri="{BB962C8B-B14F-4D97-AF65-F5344CB8AC3E}">
        <p14:creationId xmlns:p14="http://schemas.microsoft.com/office/powerpoint/2010/main" val="122990796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57869D0-DE48-13C6-1700-D36F8E6AB257}"/>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A10D7390-F6EE-3EA7-BF37-D324B46142FE}"/>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1AD05A12-6CB0-7BFD-42E8-8FF7D178765A}"/>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9661CA80-409E-4ADA-A8C6-1AD0B984E58E}"/>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F2DAA298-DEA1-169E-D4BF-433EC3E5E7ED}"/>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8A1DB03B-44AB-6E83-5955-973166086B74}"/>
              </a:ext>
            </a:extLst>
          </p:cNvPr>
          <p:cNvSpPr>
            <a:spLocks noGrp="1"/>
          </p:cNvSpPr>
          <p:nvPr>
            <p:ph type="dt" sz="half" idx="10"/>
          </p:nvPr>
        </p:nvSpPr>
        <p:spPr/>
        <p:txBody>
          <a:bodyPr/>
          <a:lstStyle/>
          <a:p>
            <a:fld id="{C1928F64-0CEA-014F-8F34-F4206EFCACC8}" type="datetimeFigureOut">
              <a:rPr lang="en-US" smtClean="0"/>
              <a:t>2/7/23</a:t>
            </a:fld>
            <a:endParaRPr lang="en-US"/>
          </a:p>
        </p:txBody>
      </p:sp>
      <p:sp>
        <p:nvSpPr>
          <p:cNvPr id="8" name="Footer Placeholder 7">
            <a:extLst>
              <a:ext uri="{FF2B5EF4-FFF2-40B4-BE49-F238E27FC236}">
                <a16:creationId xmlns:a16="http://schemas.microsoft.com/office/drawing/2014/main" id="{2BACBD94-A77D-5028-F9AE-1A8180725BA6}"/>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BF43C4DC-CBD2-D6B9-52EA-C03FCAD6AB67}"/>
              </a:ext>
            </a:extLst>
          </p:cNvPr>
          <p:cNvSpPr>
            <a:spLocks noGrp="1"/>
          </p:cNvSpPr>
          <p:nvPr>
            <p:ph type="sldNum" sz="quarter" idx="12"/>
          </p:nvPr>
        </p:nvSpPr>
        <p:spPr/>
        <p:txBody>
          <a:bodyPr/>
          <a:lstStyle/>
          <a:p>
            <a:fld id="{F2B9EA88-464A-EC4F-ABD5-B4E5A86B91C1}" type="slidenum">
              <a:rPr lang="en-US" smtClean="0"/>
              <a:t>‹#›</a:t>
            </a:fld>
            <a:endParaRPr lang="en-US"/>
          </a:p>
        </p:txBody>
      </p:sp>
    </p:spTree>
    <p:extLst>
      <p:ext uri="{BB962C8B-B14F-4D97-AF65-F5344CB8AC3E}">
        <p14:creationId xmlns:p14="http://schemas.microsoft.com/office/powerpoint/2010/main" val="163764209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AB842A6-C0AC-6D49-BD86-FCA1B07EA1F3}"/>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374D0688-703D-6314-AB61-5FC1DC414A6A}"/>
              </a:ext>
            </a:extLst>
          </p:cNvPr>
          <p:cNvSpPr>
            <a:spLocks noGrp="1"/>
          </p:cNvSpPr>
          <p:nvPr>
            <p:ph type="dt" sz="half" idx="10"/>
          </p:nvPr>
        </p:nvSpPr>
        <p:spPr/>
        <p:txBody>
          <a:bodyPr/>
          <a:lstStyle/>
          <a:p>
            <a:fld id="{C1928F64-0CEA-014F-8F34-F4206EFCACC8}" type="datetimeFigureOut">
              <a:rPr lang="en-US" smtClean="0"/>
              <a:t>2/7/23</a:t>
            </a:fld>
            <a:endParaRPr lang="en-US"/>
          </a:p>
        </p:txBody>
      </p:sp>
      <p:sp>
        <p:nvSpPr>
          <p:cNvPr id="4" name="Footer Placeholder 3">
            <a:extLst>
              <a:ext uri="{FF2B5EF4-FFF2-40B4-BE49-F238E27FC236}">
                <a16:creationId xmlns:a16="http://schemas.microsoft.com/office/drawing/2014/main" id="{5A61A881-430F-4741-04BC-FB0DB8035EA5}"/>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E9370D58-8B60-3826-2267-1783C4E13BEF}"/>
              </a:ext>
            </a:extLst>
          </p:cNvPr>
          <p:cNvSpPr>
            <a:spLocks noGrp="1"/>
          </p:cNvSpPr>
          <p:nvPr>
            <p:ph type="sldNum" sz="quarter" idx="12"/>
          </p:nvPr>
        </p:nvSpPr>
        <p:spPr/>
        <p:txBody>
          <a:bodyPr/>
          <a:lstStyle/>
          <a:p>
            <a:fld id="{F2B9EA88-464A-EC4F-ABD5-B4E5A86B91C1}" type="slidenum">
              <a:rPr lang="en-US" smtClean="0"/>
              <a:t>‹#›</a:t>
            </a:fld>
            <a:endParaRPr lang="en-US"/>
          </a:p>
        </p:txBody>
      </p:sp>
    </p:spTree>
    <p:extLst>
      <p:ext uri="{BB962C8B-B14F-4D97-AF65-F5344CB8AC3E}">
        <p14:creationId xmlns:p14="http://schemas.microsoft.com/office/powerpoint/2010/main" val="197963098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2DCB443F-76E6-FE97-9260-E36D65E597E3}"/>
              </a:ext>
            </a:extLst>
          </p:cNvPr>
          <p:cNvSpPr>
            <a:spLocks noGrp="1"/>
          </p:cNvSpPr>
          <p:nvPr>
            <p:ph type="dt" sz="half" idx="10"/>
          </p:nvPr>
        </p:nvSpPr>
        <p:spPr/>
        <p:txBody>
          <a:bodyPr/>
          <a:lstStyle/>
          <a:p>
            <a:fld id="{C1928F64-0CEA-014F-8F34-F4206EFCACC8}" type="datetimeFigureOut">
              <a:rPr lang="en-US" smtClean="0"/>
              <a:t>2/7/23</a:t>
            </a:fld>
            <a:endParaRPr lang="en-US"/>
          </a:p>
        </p:txBody>
      </p:sp>
      <p:sp>
        <p:nvSpPr>
          <p:cNvPr id="3" name="Footer Placeholder 2">
            <a:extLst>
              <a:ext uri="{FF2B5EF4-FFF2-40B4-BE49-F238E27FC236}">
                <a16:creationId xmlns:a16="http://schemas.microsoft.com/office/drawing/2014/main" id="{F94FE107-F6F0-DA0E-DF93-3F0A70B85647}"/>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64136F10-AFBE-DD2A-2AC2-E73A1EB203A0}"/>
              </a:ext>
            </a:extLst>
          </p:cNvPr>
          <p:cNvSpPr>
            <a:spLocks noGrp="1"/>
          </p:cNvSpPr>
          <p:nvPr>
            <p:ph type="sldNum" sz="quarter" idx="12"/>
          </p:nvPr>
        </p:nvSpPr>
        <p:spPr/>
        <p:txBody>
          <a:bodyPr/>
          <a:lstStyle/>
          <a:p>
            <a:fld id="{F2B9EA88-464A-EC4F-ABD5-B4E5A86B91C1}" type="slidenum">
              <a:rPr lang="en-US" smtClean="0"/>
              <a:t>‹#›</a:t>
            </a:fld>
            <a:endParaRPr lang="en-US"/>
          </a:p>
        </p:txBody>
      </p:sp>
    </p:spTree>
    <p:extLst>
      <p:ext uri="{BB962C8B-B14F-4D97-AF65-F5344CB8AC3E}">
        <p14:creationId xmlns:p14="http://schemas.microsoft.com/office/powerpoint/2010/main" val="328824985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AB49F98-4DF3-41DB-2080-8C882ED3A6DA}"/>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B1C3AD2E-5B6E-652C-1EC9-4F7CF625F5D5}"/>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7EDFF089-B218-DB7B-B71C-486C721C5190}"/>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907AC4F1-E4F6-B24F-BD20-67F583B59C5E}"/>
              </a:ext>
            </a:extLst>
          </p:cNvPr>
          <p:cNvSpPr>
            <a:spLocks noGrp="1"/>
          </p:cNvSpPr>
          <p:nvPr>
            <p:ph type="dt" sz="half" idx="10"/>
          </p:nvPr>
        </p:nvSpPr>
        <p:spPr/>
        <p:txBody>
          <a:bodyPr/>
          <a:lstStyle/>
          <a:p>
            <a:fld id="{C1928F64-0CEA-014F-8F34-F4206EFCACC8}" type="datetimeFigureOut">
              <a:rPr lang="en-US" smtClean="0"/>
              <a:t>2/7/23</a:t>
            </a:fld>
            <a:endParaRPr lang="en-US"/>
          </a:p>
        </p:txBody>
      </p:sp>
      <p:sp>
        <p:nvSpPr>
          <p:cNvPr id="6" name="Footer Placeholder 5">
            <a:extLst>
              <a:ext uri="{FF2B5EF4-FFF2-40B4-BE49-F238E27FC236}">
                <a16:creationId xmlns:a16="http://schemas.microsoft.com/office/drawing/2014/main" id="{78716081-C3DE-E10F-B69C-6C4C5852C49C}"/>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22D4BA6B-7A9E-7254-D41F-3787882E3F6B}"/>
              </a:ext>
            </a:extLst>
          </p:cNvPr>
          <p:cNvSpPr>
            <a:spLocks noGrp="1"/>
          </p:cNvSpPr>
          <p:nvPr>
            <p:ph type="sldNum" sz="quarter" idx="12"/>
          </p:nvPr>
        </p:nvSpPr>
        <p:spPr/>
        <p:txBody>
          <a:bodyPr/>
          <a:lstStyle/>
          <a:p>
            <a:fld id="{F2B9EA88-464A-EC4F-ABD5-B4E5A86B91C1}" type="slidenum">
              <a:rPr lang="en-US" smtClean="0"/>
              <a:t>‹#›</a:t>
            </a:fld>
            <a:endParaRPr lang="en-US"/>
          </a:p>
        </p:txBody>
      </p:sp>
    </p:spTree>
    <p:extLst>
      <p:ext uri="{BB962C8B-B14F-4D97-AF65-F5344CB8AC3E}">
        <p14:creationId xmlns:p14="http://schemas.microsoft.com/office/powerpoint/2010/main" val="375164727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7A43A7C-8E12-0ED5-7C3A-0D0F09A9079F}"/>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2E680EF4-173C-EC3D-CAB8-A0CD495C9FCD}"/>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FFBCC6F9-124C-104C-3027-014D81F43A7C}"/>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7392C2BD-BEB0-3A0D-407F-5671CDF064AD}"/>
              </a:ext>
            </a:extLst>
          </p:cNvPr>
          <p:cNvSpPr>
            <a:spLocks noGrp="1"/>
          </p:cNvSpPr>
          <p:nvPr>
            <p:ph type="dt" sz="half" idx="10"/>
          </p:nvPr>
        </p:nvSpPr>
        <p:spPr/>
        <p:txBody>
          <a:bodyPr/>
          <a:lstStyle/>
          <a:p>
            <a:fld id="{C1928F64-0CEA-014F-8F34-F4206EFCACC8}" type="datetimeFigureOut">
              <a:rPr lang="en-US" smtClean="0"/>
              <a:t>2/7/23</a:t>
            </a:fld>
            <a:endParaRPr lang="en-US"/>
          </a:p>
        </p:txBody>
      </p:sp>
      <p:sp>
        <p:nvSpPr>
          <p:cNvPr id="6" name="Footer Placeholder 5">
            <a:extLst>
              <a:ext uri="{FF2B5EF4-FFF2-40B4-BE49-F238E27FC236}">
                <a16:creationId xmlns:a16="http://schemas.microsoft.com/office/drawing/2014/main" id="{5163C9EC-63E4-2F00-8DCB-F8DF72721C80}"/>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A9A8C29F-5D8D-00B9-231F-77DD40CB29F0}"/>
              </a:ext>
            </a:extLst>
          </p:cNvPr>
          <p:cNvSpPr>
            <a:spLocks noGrp="1"/>
          </p:cNvSpPr>
          <p:nvPr>
            <p:ph type="sldNum" sz="quarter" idx="12"/>
          </p:nvPr>
        </p:nvSpPr>
        <p:spPr/>
        <p:txBody>
          <a:bodyPr/>
          <a:lstStyle/>
          <a:p>
            <a:fld id="{F2B9EA88-464A-EC4F-ABD5-B4E5A86B91C1}" type="slidenum">
              <a:rPr lang="en-US" smtClean="0"/>
              <a:t>‹#›</a:t>
            </a:fld>
            <a:endParaRPr lang="en-US"/>
          </a:p>
        </p:txBody>
      </p:sp>
    </p:spTree>
    <p:extLst>
      <p:ext uri="{BB962C8B-B14F-4D97-AF65-F5344CB8AC3E}">
        <p14:creationId xmlns:p14="http://schemas.microsoft.com/office/powerpoint/2010/main" val="126710786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0FF846B-7E61-4EB9-1AB4-485DA2F082EA}"/>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ED49881C-AA77-F86F-3852-442E4874FB1F}"/>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43CF7E73-F227-7050-D32E-D74F8590932F}"/>
              </a:ext>
            </a:extLst>
          </p:cNvPr>
          <p:cNvSpPr>
            <a:spLocks noGrp="1"/>
          </p:cNvSpPr>
          <p:nvPr>
            <p:ph type="dt" sz="half" idx="10"/>
          </p:nvPr>
        </p:nvSpPr>
        <p:spPr/>
        <p:txBody>
          <a:bodyPr/>
          <a:lstStyle/>
          <a:p>
            <a:fld id="{C1928F64-0CEA-014F-8F34-F4206EFCACC8}" type="datetimeFigureOut">
              <a:rPr lang="en-US" smtClean="0"/>
              <a:t>2/7/23</a:t>
            </a:fld>
            <a:endParaRPr lang="en-US"/>
          </a:p>
        </p:txBody>
      </p:sp>
      <p:sp>
        <p:nvSpPr>
          <p:cNvPr id="5" name="Footer Placeholder 4">
            <a:extLst>
              <a:ext uri="{FF2B5EF4-FFF2-40B4-BE49-F238E27FC236}">
                <a16:creationId xmlns:a16="http://schemas.microsoft.com/office/drawing/2014/main" id="{D7AC546D-8DF5-5757-8335-E5273F3DD037}"/>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E0836C94-F5F1-40A6-57A9-AE630695105B}"/>
              </a:ext>
            </a:extLst>
          </p:cNvPr>
          <p:cNvSpPr>
            <a:spLocks noGrp="1"/>
          </p:cNvSpPr>
          <p:nvPr>
            <p:ph type="sldNum" sz="quarter" idx="12"/>
          </p:nvPr>
        </p:nvSpPr>
        <p:spPr/>
        <p:txBody>
          <a:bodyPr/>
          <a:lstStyle/>
          <a:p>
            <a:fld id="{F2B9EA88-464A-EC4F-ABD5-B4E5A86B91C1}" type="slidenum">
              <a:rPr lang="en-US" smtClean="0"/>
              <a:t>‹#›</a:t>
            </a:fld>
            <a:endParaRPr lang="en-US"/>
          </a:p>
        </p:txBody>
      </p:sp>
    </p:spTree>
    <p:extLst>
      <p:ext uri="{BB962C8B-B14F-4D97-AF65-F5344CB8AC3E}">
        <p14:creationId xmlns:p14="http://schemas.microsoft.com/office/powerpoint/2010/main" val="22729624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7AF17BD2-E4CC-7AF6-6DE0-59BAA7F9ACB4}"/>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D4728C2B-785C-0866-7826-4324EE83FD2B}"/>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87AC1DDC-0C67-C035-7C6D-7E1192F49485}"/>
              </a:ext>
            </a:extLst>
          </p:cNvPr>
          <p:cNvSpPr>
            <a:spLocks noGrp="1"/>
          </p:cNvSpPr>
          <p:nvPr>
            <p:ph type="dt" sz="half" idx="10"/>
          </p:nvPr>
        </p:nvSpPr>
        <p:spPr/>
        <p:txBody>
          <a:bodyPr/>
          <a:lstStyle/>
          <a:p>
            <a:fld id="{C1928F64-0CEA-014F-8F34-F4206EFCACC8}" type="datetimeFigureOut">
              <a:rPr lang="en-US" smtClean="0"/>
              <a:t>2/7/23</a:t>
            </a:fld>
            <a:endParaRPr lang="en-US"/>
          </a:p>
        </p:txBody>
      </p:sp>
      <p:sp>
        <p:nvSpPr>
          <p:cNvPr id="5" name="Footer Placeholder 4">
            <a:extLst>
              <a:ext uri="{FF2B5EF4-FFF2-40B4-BE49-F238E27FC236}">
                <a16:creationId xmlns:a16="http://schemas.microsoft.com/office/drawing/2014/main" id="{CA0FB033-7A1A-2EB8-1B1B-5FB0BC5CEBE5}"/>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46B1737F-4A06-D1BF-9932-0C86C1791902}"/>
              </a:ext>
            </a:extLst>
          </p:cNvPr>
          <p:cNvSpPr>
            <a:spLocks noGrp="1"/>
          </p:cNvSpPr>
          <p:nvPr>
            <p:ph type="sldNum" sz="quarter" idx="12"/>
          </p:nvPr>
        </p:nvSpPr>
        <p:spPr/>
        <p:txBody>
          <a:bodyPr/>
          <a:lstStyle/>
          <a:p>
            <a:fld id="{F2B9EA88-464A-EC4F-ABD5-B4E5A86B91C1}" type="slidenum">
              <a:rPr lang="en-US" smtClean="0"/>
              <a:t>‹#›</a:t>
            </a:fld>
            <a:endParaRPr lang="en-US"/>
          </a:p>
        </p:txBody>
      </p:sp>
    </p:spTree>
    <p:extLst>
      <p:ext uri="{BB962C8B-B14F-4D97-AF65-F5344CB8AC3E}">
        <p14:creationId xmlns:p14="http://schemas.microsoft.com/office/powerpoint/2010/main" val="244668427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A4C66802-E3AB-95F0-2A45-AB9C1C7A71CB}"/>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9BA6E814-7E61-F491-2E06-627519A7F029}"/>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3E00A1AD-6DF2-67FD-4A5F-E924EE131969}"/>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C1928F64-0CEA-014F-8F34-F4206EFCACC8}" type="datetimeFigureOut">
              <a:rPr lang="en-US" smtClean="0"/>
              <a:t>2/7/23</a:t>
            </a:fld>
            <a:endParaRPr lang="en-US"/>
          </a:p>
        </p:txBody>
      </p:sp>
      <p:sp>
        <p:nvSpPr>
          <p:cNvPr id="5" name="Footer Placeholder 4">
            <a:extLst>
              <a:ext uri="{FF2B5EF4-FFF2-40B4-BE49-F238E27FC236}">
                <a16:creationId xmlns:a16="http://schemas.microsoft.com/office/drawing/2014/main" id="{ECE14542-036D-185E-A652-8804BBE16FBE}"/>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B4D17975-AC7C-2F9A-45B7-29328548F590}"/>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F2B9EA88-464A-EC4F-ABD5-B4E5A86B91C1}" type="slidenum">
              <a:rPr lang="en-US" smtClean="0"/>
              <a:t>‹#›</a:t>
            </a:fld>
            <a:endParaRPr lang="en-US"/>
          </a:p>
        </p:txBody>
      </p:sp>
    </p:spTree>
    <p:extLst>
      <p:ext uri="{BB962C8B-B14F-4D97-AF65-F5344CB8AC3E}">
        <p14:creationId xmlns:p14="http://schemas.microsoft.com/office/powerpoint/2010/main" val="1937332546"/>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3.gif"/><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E91DC736-0EF8-4F87-9146-EBF1D2EE4D3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Picture 4">
            <a:extLst>
              <a:ext uri="{FF2B5EF4-FFF2-40B4-BE49-F238E27FC236}">
                <a16:creationId xmlns:a16="http://schemas.microsoft.com/office/drawing/2014/main" id="{65A9D8B8-AD6A-1BDA-A41F-256A2C4AA564}"/>
              </a:ext>
            </a:extLst>
          </p:cNvPr>
          <p:cNvPicPr>
            <a:picLocks noChangeAspect="1"/>
          </p:cNvPicPr>
          <p:nvPr/>
        </p:nvPicPr>
        <p:blipFill rotWithShape="1">
          <a:blip r:embed="rId3"/>
          <a:srcRect t="7406" r="-1" b="13479"/>
          <a:stretch/>
        </p:blipFill>
        <p:spPr>
          <a:xfrm>
            <a:off x="3523488" y="0"/>
            <a:ext cx="8668512" cy="6857990"/>
          </a:xfrm>
          <a:prstGeom prst="rect">
            <a:avLst/>
          </a:prstGeom>
        </p:spPr>
      </p:pic>
      <p:sp>
        <p:nvSpPr>
          <p:cNvPr id="11" name="Rectangle 10">
            <a:extLst>
              <a:ext uri="{FF2B5EF4-FFF2-40B4-BE49-F238E27FC236}">
                <a16:creationId xmlns:a16="http://schemas.microsoft.com/office/drawing/2014/main" id="{097CD68E-23E3-4007-8847-CD0944C4F7B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756601" cy="6858000"/>
          </a:xfrm>
          <a:prstGeom prst="rect">
            <a:avLst/>
          </a:prstGeom>
          <a:gradFill>
            <a:gsLst>
              <a:gs pos="58000">
                <a:schemeClr val="bg1"/>
              </a:gs>
              <a:gs pos="35000">
                <a:schemeClr val="bg1">
                  <a:alpha val="79000"/>
                </a:schemeClr>
              </a:gs>
              <a:gs pos="19000">
                <a:schemeClr val="bg1">
                  <a:alpha val="38000"/>
                </a:schemeClr>
              </a:gs>
              <a:gs pos="0">
                <a:schemeClr val="bg1">
                  <a:alpha val="0"/>
                </a:schemeClr>
              </a:gs>
              <a:gs pos="100000">
                <a:schemeClr val="bg1"/>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F3743420-62FA-7E8B-2655-78C9557CB233}"/>
              </a:ext>
            </a:extLst>
          </p:cNvPr>
          <p:cNvSpPr>
            <a:spLocks noGrp="1"/>
          </p:cNvSpPr>
          <p:nvPr>
            <p:ph type="ctrTitle"/>
          </p:nvPr>
        </p:nvSpPr>
        <p:spPr>
          <a:xfrm>
            <a:off x="477981" y="1122363"/>
            <a:ext cx="4023360" cy="3204134"/>
          </a:xfrm>
        </p:spPr>
        <p:txBody>
          <a:bodyPr anchor="b">
            <a:normAutofit/>
          </a:bodyPr>
          <a:lstStyle/>
          <a:p>
            <a:pPr algn="l"/>
            <a:r>
              <a:rPr lang="en-US" sz="4800" dirty="0" err="1">
                <a:latin typeface="Palatino" pitchFamily="2" charset="77"/>
                <a:ea typeface="Palatino" pitchFamily="2" charset="77"/>
              </a:rPr>
              <a:t>Labours</a:t>
            </a:r>
            <a:r>
              <a:rPr lang="en-US" sz="4800" dirty="0">
                <a:latin typeface="Palatino" pitchFamily="2" charset="77"/>
                <a:ea typeface="Palatino" pitchFamily="2" charset="77"/>
              </a:rPr>
              <a:t> of Love</a:t>
            </a:r>
          </a:p>
        </p:txBody>
      </p:sp>
      <p:sp>
        <p:nvSpPr>
          <p:cNvPr id="3" name="Subtitle 2">
            <a:extLst>
              <a:ext uri="{FF2B5EF4-FFF2-40B4-BE49-F238E27FC236}">
                <a16:creationId xmlns:a16="http://schemas.microsoft.com/office/drawing/2014/main" id="{0BD9EDED-80F0-8A9E-F525-1727A2B598E5}"/>
              </a:ext>
            </a:extLst>
          </p:cNvPr>
          <p:cNvSpPr>
            <a:spLocks noGrp="1"/>
          </p:cNvSpPr>
          <p:nvPr>
            <p:ph type="subTitle" idx="1"/>
          </p:nvPr>
        </p:nvSpPr>
        <p:spPr>
          <a:xfrm>
            <a:off x="477980" y="4872922"/>
            <a:ext cx="4023359" cy="1208141"/>
          </a:xfrm>
        </p:spPr>
        <p:txBody>
          <a:bodyPr>
            <a:normAutofit/>
          </a:bodyPr>
          <a:lstStyle/>
          <a:p>
            <a:pPr algn="l"/>
            <a:r>
              <a:rPr lang="en-US" sz="2000" dirty="0">
                <a:latin typeface="Palatino" pitchFamily="2" charset="77"/>
                <a:ea typeface="Palatino" pitchFamily="2" charset="77"/>
              </a:rPr>
              <a:t>Dr. Rianna Walcott</a:t>
            </a:r>
          </a:p>
          <a:p>
            <a:pPr algn="l"/>
            <a:r>
              <a:rPr lang="en-US" sz="2000" dirty="0">
                <a:latin typeface="Palatino" pitchFamily="2" charset="77"/>
                <a:ea typeface="Palatino" pitchFamily="2" charset="77"/>
              </a:rPr>
              <a:t>frank23</a:t>
            </a:r>
          </a:p>
        </p:txBody>
      </p:sp>
      <p:sp>
        <p:nvSpPr>
          <p:cNvPr id="13" name="Rectangle 12">
            <a:extLst>
              <a:ext uri="{FF2B5EF4-FFF2-40B4-BE49-F238E27FC236}">
                <a16:creationId xmlns:a16="http://schemas.microsoft.com/office/drawing/2014/main" id="{AF2F604E-43BE-4DC3-B983-E071523364F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759921" y="346791"/>
            <a:ext cx="146304" cy="704088"/>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panose="020F0502020204030204"/>
            </a:endParaRPr>
          </a:p>
        </p:txBody>
      </p:sp>
      <p:sp>
        <p:nvSpPr>
          <p:cNvPr id="15" name="Rectangle 14">
            <a:extLst>
              <a:ext uri="{FF2B5EF4-FFF2-40B4-BE49-F238E27FC236}">
                <a16:creationId xmlns:a16="http://schemas.microsoft.com/office/drawing/2014/main" id="{08C9B587-E65E-4B52-B37C-ABEBB6E8792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81029" y="4546920"/>
            <a:ext cx="3977640" cy="18288"/>
          </a:xfrm>
          <a:prstGeom prst="rect">
            <a:avLst/>
          </a:prstGeom>
          <a:solidFill>
            <a:srgbClr val="D5D5D5"/>
          </a:soli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5228261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1500"/>
                                  </p:stCondLst>
                                  <p:iterate>
                                    <p:tmPct val="10000"/>
                                  </p:iterate>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700"/>
                                        <p:tgtEl>
                                          <p:spTgt spid="3">
                                            <p:txEl>
                                              <p:pRg st="0" end="0"/>
                                            </p:txEl>
                                          </p:spTgt>
                                        </p:tgtEl>
                                      </p:cBhvr>
                                    </p:animEffect>
                                  </p:childTnLst>
                                </p:cTn>
                              </p:par>
                              <p:par>
                                <p:cTn id="8" presetID="10" presetClass="entr" presetSubtype="0" fill="hold" grpId="0" nodeType="withEffect">
                                  <p:stCondLst>
                                    <p:cond delay="1000"/>
                                  </p:stCondLst>
                                  <p:iterate>
                                    <p:tmPct val="10000"/>
                                  </p:iterate>
                                  <p:childTnLst>
                                    <p:set>
                                      <p:cBhvr>
                                        <p:cTn id="9" dur="1" fill="hold">
                                          <p:stCondLst>
                                            <p:cond delay="0"/>
                                          </p:stCondLst>
                                        </p:cTn>
                                        <p:tgtEl>
                                          <p:spTgt spid="2"/>
                                        </p:tgtEl>
                                        <p:attrNameLst>
                                          <p:attrName>style.visibility</p:attrName>
                                        </p:attrNameLst>
                                      </p:cBhvr>
                                      <p:to>
                                        <p:strVal val="visible"/>
                                      </p:to>
                                    </p:set>
                                    <p:animEffect transition="in" filter="fade">
                                      <p:cBhvr>
                                        <p:cTn id="10" dur="700"/>
                                        <p:tgtEl>
                                          <p:spTgt spid="2"/>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grpId="0" nodeType="clickEffect">
                                  <p:stCondLst>
                                    <p:cond delay="1500"/>
                                  </p:stCondLst>
                                  <p:iterate>
                                    <p:tmPct val="10000"/>
                                  </p:iterate>
                                  <p:childTnLst>
                                    <p:set>
                                      <p:cBhvr>
                                        <p:cTn id="14" dur="1" fill="hold">
                                          <p:stCondLst>
                                            <p:cond delay="0"/>
                                          </p:stCondLst>
                                        </p:cTn>
                                        <p:tgtEl>
                                          <p:spTgt spid="3">
                                            <p:txEl>
                                              <p:pRg st="1" end="1"/>
                                            </p:txEl>
                                          </p:spTgt>
                                        </p:tgtEl>
                                        <p:attrNameLst>
                                          <p:attrName>style.visibility</p:attrName>
                                        </p:attrNameLst>
                                      </p:cBhvr>
                                      <p:to>
                                        <p:strVal val="visible"/>
                                      </p:to>
                                    </p:set>
                                    <p:animEffect transition="in" filter="fade">
                                      <p:cBhvr>
                                        <p:cTn id="15" dur="700"/>
                                        <p:tgtEl>
                                          <p:spTgt spid="3">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3076" name="Picture 4" descr="femme burn out bureau">
            <a:extLst>
              <a:ext uri="{FF2B5EF4-FFF2-40B4-BE49-F238E27FC236}">
                <a16:creationId xmlns:a16="http://schemas.microsoft.com/office/drawing/2014/main" id="{6BB35A94-91EA-D0F8-576E-F9AB06F284FB}"/>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5924" r="5187"/>
          <a:stretch/>
        </p:blipFill>
        <p:spPr bwMode="auto">
          <a:xfrm>
            <a:off x="-1" y="10"/>
            <a:ext cx="12192000" cy="6857990"/>
          </a:xfrm>
          <a:prstGeom prst="rect">
            <a:avLst/>
          </a:prstGeom>
          <a:noFill/>
          <a:extLst>
            <a:ext uri="{909E8E84-426E-40DD-AFC4-6F175D3DCCD1}">
              <a14:hiddenFill xmlns:a14="http://schemas.microsoft.com/office/drawing/2010/main">
                <a:solidFill>
                  <a:srgbClr val="FFFFFF"/>
                </a:solidFill>
              </a14:hiddenFill>
            </a:ext>
          </a:extLst>
        </p:spPr>
      </p:pic>
      <p:sp>
        <p:nvSpPr>
          <p:cNvPr id="3081" name="Freeform 5">
            <a:extLst>
              <a:ext uri="{FF2B5EF4-FFF2-40B4-BE49-F238E27FC236}">
                <a16:creationId xmlns:a16="http://schemas.microsoft.com/office/drawing/2014/main" id="{3CD9DF72-87A3-404E-A828-84CBF11A830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grayWhite">
          <a:xfrm flipH="1">
            <a:off x="0" y="998175"/>
            <a:ext cx="6017172" cy="5859825"/>
          </a:xfrm>
          <a:custGeom>
            <a:avLst/>
            <a:gdLst>
              <a:gd name="T0" fmla="*/ 1333 w 1333"/>
              <a:gd name="T1" fmla="*/ 1031 h 1298"/>
              <a:gd name="T2" fmla="*/ 1333 w 1333"/>
              <a:gd name="T3" fmla="*/ 380 h 1298"/>
              <a:gd name="T4" fmla="*/ 706 w 1333"/>
              <a:gd name="T5" fmla="*/ 0 h 1298"/>
              <a:gd name="T6" fmla="*/ 0 w 1333"/>
              <a:gd name="T7" fmla="*/ 706 h 1298"/>
              <a:gd name="T8" fmla="*/ 323 w 1333"/>
              <a:gd name="T9" fmla="*/ 1298 h 1298"/>
              <a:gd name="T10" fmla="*/ 1090 w 1333"/>
              <a:gd name="T11" fmla="*/ 1298 h 1298"/>
              <a:gd name="T12" fmla="*/ 1333 w 1333"/>
              <a:gd name="T13" fmla="*/ 1031 h 1298"/>
            </a:gdLst>
            <a:ahLst/>
            <a:cxnLst>
              <a:cxn ang="0">
                <a:pos x="T0" y="T1"/>
              </a:cxn>
              <a:cxn ang="0">
                <a:pos x="T2" y="T3"/>
              </a:cxn>
              <a:cxn ang="0">
                <a:pos x="T4" y="T5"/>
              </a:cxn>
              <a:cxn ang="0">
                <a:pos x="T6" y="T7"/>
              </a:cxn>
              <a:cxn ang="0">
                <a:pos x="T8" y="T9"/>
              </a:cxn>
              <a:cxn ang="0">
                <a:pos x="T10" y="T11"/>
              </a:cxn>
              <a:cxn ang="0">
                <a:pos x="T12" y="T13"/>
              </a:cxn>
            </a:cxnLst>
            <a:rect l="0" t="0" r="r" b="b"/>
            <a:pathLst>
              <a:path w="1333" h="1298">
                <a:moveTo>
                  <a:pt x="1333" y="1031"/>
                </a:moveTo>
                <a:cubicBezTo>
                  <a:pt x="1333" y="380"/>
                  <a:pt x="1333" y="380"/>
                  <a:pt x="1333" y="380"/>
                </a:cubicBezTo>
                <a:cubicBezTo>
                  <a:pt x="1215" y="154"/>
                  <a:pt x="979" y="0"/>
                  <a:pt x="706" y="0"/>
                </a:cubicBezTo>
                <a:cubicBezTo>
                  <a:pt x="317" y="0"/>
                  <a:pt x="0" y="316"/>
                  <a:pt x="0" y="706"/>
                </a:cubicBezTo>
                <a:cubicBezTo>
                  <a:pt x="0" y="954"/>
                  <a:pt x="129" y="1172"/>
                  <a:pt x="323" y="1298"/>
                </a:cubicBezTo>
                <a:cubicBezTo>
                  <a:pt x="1090" y="1298"/>
                  <a:pt x="1090" y="1298"/>
                  <a:pt x="1090" y="1298"/>
                </a:cubicBezTo>
                <a:cubicBezTo>
                  <a:pt x="1193" y="1232"/>
                  <a:pt x="1276" y="1140"/>
                  <a:pt x="1333" y="1031"/>
                </a:cubicBezTo>
                <a:close/>
              </a:path>
            </a:pathLst>
          </a:custGeom>
          <a:solidFill>
            <a:schemeClr val="bg1">
              <a:alpha val="75000"/>
            </a:schemeClr>
          </a:solidFill>
          <a:ln w="50800" cap="sq" cmpd="dbl">
            <a:noFill/>
            <a:miter lim="800000"/>
          </a:ln>
          <a:effectLst/>
        </p:spPr>
        <p:txBody>
          <a:bodyPr vert="horz" lIns="91440" tIns="45720" rIns="91440" bIns="45720" rtlCol="0" anchor="t">
            <a:normAutofit/>
          </a:bodyPr>
          <a:lstStyle/>
          <a:p>
            <a:pPr algn="ctr">
              <a:spcAft>
                <a:spcPts val="1000"/>
              </a:spcAft>
              <a:buClr>
                <a:schemeClr val="tx1"/>
              </a:buClr>
              <a:buSzPct val="100000"/>
              <a:buFont typeface="Arial"/>
              <a:buNone/>
            </a:pPr>
            <a:endParaRPr lang="en-US" sz="1600" cap="all"/>
          </a:p>
        </p:txBody>
      </p:sp>
      <p:sp>
        <p:nvSpPr>
          <p:cNvPr id="2" name="Title 1">
            <a:extLst>
              <a:ext uri="{FF2B5EF4-FFF2-40B4-BE49-F238E27FC236}">
                <a16:creationId xmlns:a16="http://schemas.microsoft.com/office/drawing/2014/main" id="{F3743420-62FA-7E8B-2655-78C9557CB233}"/>
              </a:ext>
            </a:extLst>
          </p:cNvPr>
          <p:cNvSpPr>
            <a:spLocks noGrp="1"/>
          </p:cNvSpPr>
          <p:nvPr>
            <p:ph type="title"/>
          </p:nvPr>
        </p:nvSpPr>
        <p:spPr>
          <a:xfrm>
            <a:off x="709448" y="1913950"/>
            <a:ext cx="4204137" cy="1342754"/>
          </a:xfrm>
        </p:spPr>
        <p:txBody>
          <a:bodyPr>
            <a:noAutofit/>
          </a:bodyPr>
          <a:lstStyle/>
          <a:p>
            <a:pPr algn="ctr"/>
            <a:r>
              <a:rPr lang="en-US" sz="4800" dirty="0">
                <a:latin typeface="Palatino" pitchFamily="2" charset="77"/>
                <a:ea typeface="Palatino" pitchFamily="2" charset="77"/>
              </a:rPr>
              <a:t>Invisible </a:t>
            </a:r>
            <a:r>
              <a:rPr lang="en-US" sz="4800" dirty="0" err="1">
                <a:latin typeface="Palatino" pitchFamily="2" charset="77"/>
                <a:ea typeface="Palatino" pitchFamily="2" charset="77"/>
              </a:rPr>
              <a:t>Labour</a:t>
            </a:r>
            <a:endParaRPr lang="en-US" sz="4800" dirty="0">
              <a:latin typeface="Palatino" pitchFamily="2" charset="77"/>
              <a:ea typeface="Palatino" pitchFamily="2" charset="77"/>
            </a:endParaRPr>
          </a:p>
        </p:txBody>
      </p:sp>
      <p:cxnSp>
        <p:nvCxnSpPr>
          <p:cNvPr id="3083" name="Straight Connector 3082">
            <a:extLst>
              <a:ext uri="{FF2B5EF4-FFF2-40B4-BE49-F238E27FC236}">
                <a16:creationId xmlns:a16="http://schemas.microsoft.com/office/drawing/2014/main" id="{20E3A342-4D61-4E3F-AF90-1AB42AEB96CC}"/>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2287051" y="3337139"/>
            <a:ext cx="935420" cy="0"/>
          </a:xfrm>
          <a:prstGeom prst="line">
            <a:avLst/>
          </a:prstGeom>
          <a:ln w="25400" cap="sq">
            <a:solidFill>
              <a:schemeClr val="tx1">
                <a:lumMod val="85000"/>
                <a:lumOff val="15000"/>
              </a:schemeClr>
            </a:solidFill>
            <a:bevel/>
          </a:ln>
        </p:spPr>
        <p:style>
          <a:lnRef idx="1">
            <a:schemeClr val="accent1"/>
          </a:lnRef>
          <a:fillRef idx="0">
            <a:schemeClr val="accent1"/>
          </a:fillRef>
          <a:effectRef idx="0">
            <a:schemeClr val="accent1"/>
          </a:effectRef>
          <a:fontRef idx="minor">
            <a:schemeClr val="tx1"/>
          </a:fontRef>
        </p:style>
      </p:cxnSp>
      <p:sp>
        <p:nvSpPr>
          <p:cNvPr id="3" name="Subtitle 2">
            <a:extLst>
              <a:ext uri="{FF2B5EF4-FFF2-40B4-BE49-F238E27FC236}">
                <a16:creationId xmlns:a16="http://schemas.microsoft.com/office/drawing/2014/main" id="{0BD9EDED-80F0-8A9E-F525-1727A2B598E5}"/>
              </a:ext>
            </a:extLst>
          </p:cNvPr>
          <p:cNvSpPr>
            <a:spLocks noGrp="1"/>
          </p:cNvSpPr>
          <p:nvPr>
            <p:ph idx="1"/>
          </p:nvPr>
        </p:nvSpPr>
        <p:spPr>
          <a:xfrm>
            <a:off x="625878" y="3417575"/>
            <a:ext cx="4916278" cy="2619839"/>
          </a:xfrm>
        </p:spPr>
        <p:txBody>
          <a:bodyPr anchor="ctr">
            <a:normAutofit/>
          </a:bodyPr>
          <a:lstStyle/>
          <a:p>
            <a:pPr marL="0" indent="0">
              <a:buNone/>
            </a:pPr>
            <a:r>
              <a:rPr lang="en-US" sz="3600" dirty="0">
                <a:latin typeface="Palatino" pitchFamily="2" charset="77"/>
                <a:ea typeface="Palatino" pitchFamily="2" charset="77"/>
              </a:rPr>
              <a:t>What types of </a:t>
            </a:r>
            <a:r>
              <a:rPr lang="en-US" sz="3600" dirty="0" err="1">
                <a:latin typeface="Palatino" pitchFamily="2" charset="77"/>
                <a:ea typeface="Palatino" pitchFamily="2" charset="77"/>
              </a:rPr>
              <a:t>labour</a:t>
            </a:r>
            <a:r>
              <a:rPr lang="en-US" sz="3600" dirty="0">
                <a:latin typeface="Palatino" pitchFamily="2" charset="77"/>
                <a:ea typeface="Palatino" pitchFamily="2" charset="77"/>
              </a:rPr>
              <a:t> are visible and valued?</a:t>
            </a:r>
          </a:p>
          <a:p>
            <a:pPr marL="0" indent="0">
              <a:buNone/>
            </a:pPr>
            <a:endParaRPr lang="en-US" sz="3600" dirty="0">
              <a:latin typeface="Palatino" pitchFamily="2" charset="77"/>
              <a:ea typeface="Palatino" pitchFamily="2" charset="77"/>
            </a:endParaRPr>
          </a:p>
        </p:txBody>
      </p:sp>
    </p:spTree>
    <p:extLst>
      <p:ext uri="{BB962C8B-B14F-4D97-AF65-F5344CB8AC3E}">
        <p14:creationId xmlns:p14="http://schemas.microsoft.com/office/powerpoint/2010/main" val="347510844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1500"/>
                                  </p:stCondLst>
                                  <p:iterate>
                                    <p:tmPct val="10000"/>
                                  </p:iterate>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700"/>
                                        <p:tgtEl>
                                          <p:spTgt spid="3">
                                            <p:txEl>
                                              <p:pRg st="0" end="0"/>
                                            </p:txEl>
                                          </p:spTgt>
                                        </p:tgtEl>
                                      </p:cBhvr>
                                    </p:animEffect>
                                  </p:childTnLst>
                                </p:cTn>
                              </p:par>
                              <p:par>
                                <p:cTn id="8" presetID="10" presetClass="entr" presetSubtype="0" fill="hold" grpId="0" nodeType="withEffect">
                                  <p:stCondLst>
                                    <p:cond delay="1000"/>
                                  </p:stCondLst>
                                  <p:iterate>
                                    <p:tmPct val="10000"/>
                                  </p:iterate>
                                  <p:childTnLst>
                                    <p:set>
                                      <p:cBhvr>
                                        <p:cTn id="9" dur="1" fill="hold">
                                          <p:stCondLst>
                                            <p:cond delay="0"/>
                                          </p:stCondLst>
                                        </p:cTn>
                                        <p:tgtEl>
                                          <p:spTgt spid="2"/>
                                        </p:tgtEl>
                                        <p:attrNameLst>
                                          <p:attrName>style.visibility</p:attrName>
                                        </p:attrNameLst>
                                      </p:cBhvr>
                                      <p:to>
                                        <p:strVal val="visible"/>
                                      </p:to>
                                    </p:set>
                                    <p:animEffect transition="in" filter="fade">
                                      <p:cBhvr>
                                        <p:cTn id="10" dur="7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3076" name="Picture 4" descr="femme burn out bureau">
            <a:extLst>
              <a:ext uri="{FF2B5EF4-FFF2-40B4-BE49-F238E27FC236}">
                <a16:creationId xmlns:a16="http://schemas.microsoft.com/office/drawing/2014/main" id="{6BB35A94-91EA-D0F8-576E-F9AB06F284FB}"/>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5924" r="5187"/>
          <a:stretch/>
        </p:blipFill>
        <p:spPr bwMode="auto">
          <a:xfrm>
            <a:off x="-1" y="10"/>
            <a:ext cx="12192000" cy="6857990"/>
          </a:xfrm>
          <a:prstGeom prst="rect">
            <a:avLst/>
          </a:prstGeom>
          <a:noFill/>
          <a:extLst>
            <a:ext uri="{909E8E84-426E-40DD-AFC4-6F175D3DCCD1}">
              <a14:hiddenFill xmlns:a14="http://schemas.microsoft.com/office/drawing/2010/main">
                <a:solidFill>
                  <a:srgbClr val="FFFFFF"/>
                </a:solidFill>
              </a14:hiddenFill>
            </a:ext>
          </a:extLst>
        </p:spPr>
      </p:pic>
      <p:sp>
        <p:nvSpPr>
          <p:cNvPr id="3081" name="Freeform 5">
            <a:extLst>
              <a:ext uri="{FF2B5EF4-FFF2-40B4-BE49-F238E27FC236}">
                <a16:creationId xmlns:a16="http://schemas.microsoft.com/office/drawing/2014/main" id="{3CD9DF72-87A3-404E-A828-84CBF11A830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grayWhite">
          <a:xfrm flipH="1">
            <a:off x="0" y="998175"/>
            <a:ext cx="6017172" cy="5859825"/>
          </a:xfrm>
          <a:custGeom>
            <a:avLst/>
            <a:gdLst>
              <a:gd name="T0" fmla="*/ 1333 w 1333"/>
              <a:gd name="T1" fmla="*/ 1031 h 1298"/>
              <a:gd name="T2" fmla="*/ 1333 w 1333"/>
              <a:gd name="T3" fmla="*/ 380 h 1298"/>
              <a:gd name="T4" fmla="*/ 706 w 1333"/>
              <a:gd name="T5" fmla="*/ 0 h 1298"/>
              <a:gd name="T6" fmla="*/ 0 w 1333"/>
              <a:gd name="T7" fmla="*/ 706 h 1298"/>
              <a:gd name="T8" fmla="*/ 323 w 1333"/>
              <a:gd name="T9" fmla="*/ 1298 h 1298"/>
              <a:gd name="T10" fmla="*/ 1090 w 1333"/>
              <a:gd name="T11" fmla="*/ 1298 h 1298"/>
              <a:gd name="T12" fmla="*/ 1333 w 1333"/>
              <a:gd name="T13" fmla="*/ 1031 h 1298"/>
            </a:gdLst>
            <a:ahLst/>
            <a:cxnLst>
              <a:cxn ang="0">
                <a:pos x="T0" y="T1"/>
              </a:cxn>
              <a:cxn ang="0">
                <a:pos x="T2" y="T3"/>
              </a:cxn>
              <a:cxn ang="0">
                <a:pos x="T4" y="T5"/>
              </a:cxn>
              <a:cxn ang="0">
                <a:pos x="T6" y="T7"/>
              </a:cxn>
              <a:cxn ang="0">
                <a:pos x="T8" y="T9"/>
              </a:cxn>
              <a:cxn ang="0">
                <a:pos x="T10" y="T11"/>
              </a:cxn>
              <a:cxn ang="0">
                <a:pos x="T12" y="T13"/>
              </a:cxn>
            </a:cxnLst>
            <a:rect l="0" t="0" r="r" b="b"/>
            <a:pathLst>
              <a:path w="1333" h="1298">
                <a:moveTo>
                  <a:pt x="1333" y="1031"/>
                </a:moveTo>
                <a:cubicBezTo>
                  <a:pt x="1333" y="380"/>
                  <a:pt x="1333" y="380"/>
                  <a:pt x="1333" y="380"/>
                </a:cubicBezTo>
                <a:cubicBezTo>
                  <a:pt x="1215" y="154"/>
                  <a:pt x="979" y="0"/>
                  <a:pt x="706" y="0"/>
                </a:cubicBezTo>
                <a:cubicBezTo>
                  <a:pt x="317" y="0"/>
                  <a:pt x="0" y="316"/>
                  <a:pt x="0" y="706"/>
                </a:cubicBezTo>
                <a:cubicBezTo>
                  <a:pt x="0" y="954"/>
                  <a:pt x="129" y="1172"/>
                  <a:pt x="323" y="1298"/>
                </a:cubicBezTo>
                <a:cubicBezTo>
                  <a:pt x="1090" y="1298"/>
                  <a:pt x="1090" y="1298"/>
                  <a:pt x="1090" y="1298"/>
                </a:cubicBezTo>
                <a:cubicBezTo>
                  <a:pt x="1193" y="1232"/>
                  <a:pt x="1276" y="1140"/>
                  <a:pt x="1333" y="1031"/>
                </a:cubicBezTo>
                <a:close/>
              </a:path>
            </a:pathLst>
          </a:custGeom>
          <a:solidFill>
            <a:schemeClr val="bg1">
              <a:alpha val="75000"/>
            </a:schemeClr>
          </a:solidFill>
          <a:ln w="50800" cap="sq" cmpd="dbl">
            <a:noFill/>
            <a:miter lim="800000"/>
          </a:ln>
          <a:effectLst/>
        </p:spPr>
        <p:txBody>
          <a:bodyPr vert="horz" lIns="91440" tIns="45720" rIns="91440" bIns="45720" rtlCol="0" anchor="t">
            <a:normAutofit/>
          </a:bodyPr>
          <a:lstStyle/>
          <a:p>
            <a:pPr algn="ctr">
              <a:spcAft>
                <a:spcPts val="1000"/>
              </a:spcAft>
              <a:buClr>
                <a:schemeClr val="tx1"/>
              </a:buClr>
              <a:buSzPct val="100000"/>
              <a:buFont typeface="Arial"/>
              <a:buNone/>
            </a:pPr>
            <a:endParaRPr lang="en-US" sz="1600" cap="all"/>
          </a:p>
        </p:txBody>
      </p:sp>
      <p:sp>
        <p:nvSpPr>
          <p:cNvPr id="2" name="Title 1">
            <a:extLst>
              <a:ext uri="{FF2B5EF4-FFF2-40B4-BE49-F238E27FC236}">
                <a16:creationId xmlns:a16="http://schemas.microsoft.com/office/drawing/2014/main" id="{F3743420-62FA-7E8B-2655-78C9557CB233}"/>
              </a:ext>
            </a:extLst>
          </p:cNvPr>
          <p:cNvSpPr>
            <a:spLocks noGrp="1"/>
          </p:cNvSpPr>
          <p:nvPr>
            <p:ph type="title"/>
          </p:nvPr>
        </p:nvSpPr>
        <p:spPr>
          <a:xfrm>
            <a:off x="709448" y="1913950"/>
            <a:ext cx="4204137" cy="1342754"/>
          </a:xfrm>
        </p:spPr>
        <p:txBody>
          <a:bodyPr>
            <a:noAutofit/>
          </a:bodyPr>
          <a:lstStyle/>
          <a:p>
            <a:pPr algn="ctr"/>
            <a:r>
              <a:rPr lang="en-US" sz="4800" dirty="0">
                <a:latin typeface="Palatino" pitchFamily="2" charset="77"/>
                <a:ea typeface="Palatino" pitchFamily="2" charset="77"/>
              </a:rPr>
              <a:t>Invisible </a:t>
            </a:r>
            <a:r>
              <a:rPr lang="en-US" sz="4800" dirty="0" err="1">
                <a:latin typeface="Palatino" pitchFamily="2" charset="77"/>
                <a:ea typeface="Palatino" pitchFamily="2" charset="77"/>
              </a:rPr>
              <a:t>Labour</a:t>
            </a:r>
            <a:endParaRPr lang="en-US" sz="4800" dirty="0">
              <a:latin typeface="Palatino" pitchFamily="2" charset="77"/>
              <a:ea typeface="Palatino" pitchFamily="2" charset="77"/>
            </a:endParaRPr>
          </a:p>
        </p:txBody>
      </p:sp>
      <p:cxnSp>
        <p:nvCxnSpPr>
          <p:cNvPr id="3083" name="Straight Connector 3082">
            <a:extLst>
              <a:ext uri="{FF2B5EF4-FFF2-40B4-BE49-F238E27FC236}">
                <a16:creationId xmlns:a16="http://schemas.microsoft.com/office/drawing/2014/main" id="{20E3A342-4D61-4E3F-AF90-1AB42AEB96CC}"/>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2287051" y="3337139"/>
            <a:ext cx="935420" cy="0"/>
          </a:xfrm>
          <a:prstGeom prst="line">
            <a:avLst/>
          </a:prstGeom>
          <a:ln w="25400" cap="sq">
            <a:solidFill>
              <a:schemeClr val="tx1">
                <a:lumMod val="85000"/>
                <a:lumOff val="15000"/>
              </a:schemeClr>
            </a:solidFill>
            <a:bevel/>
          </a:ln>
        </p:spPr>
        <p:style>
          <a:lnRef idx="1">
            <a:schemeClr val="accent1"/>
          </a:lnRef>
          <a:fillRef idx="0">
            <a:schemeClr val="accent1"/>
          </a:fillRef>
          <a:effectRef idx="0">
            <a:schemeClr val="accent1"/>
          </a:effectRef>
          <a:fontRef idx="minor">
            <a:schemeClr val="tx1"/>
          </a:fontRef>
        </p:style>
      </p:cxnSp>
      <p:sp>
        <p:nvSpPr>
          <p:cNvPr id="3" name="Subtitle 2">
            <a:extLst>
              <a:ext uri="{FF2B5EF4-FFF2-40B4-BE49-F238E27FC236}">
                <a16:creationId xmlns:a16="http://schemas.microsoft.com/office/drawing/2014/main" id="{0BD9EDED-80F0-8A9E-F525-1727A2B598E5}"/>
              </a:ext>
            </a:extLst>
          </p:cNvPr>
          <p:cNvSpPr>
            <a:spLocks noGrp="1"/>
          </p:cNvSpPr>
          <p:nvPr>
            <p:ph idx="1"/>
          </p:nvPr>
        </p:nvSpPr>
        <p:spPr>
          <a:xfrm>
            <a:off x="525516" y="3417573"/>
            <a:ext cx="4593021" cy="2619839"/>
          </a:xfrm>
        </p:spPr>
        <p:txBody>
          <a:bodyPr anchor="ctr">
            <a:normAutofit/>
          </a:bodyPr>
          <a:lstStyle/>
          <a:p>
            <a:pPr marL="0" indent="0">
              <a:buNone/>
            </a:pPr>
            <a:r>
              <a:rPr lang="en-US" sz="3200" dirty="0">
                <a:latin typeface="Palatino" pitchFamily="2" charset="77"/>
                <a:ea typeface="Palatino" pitchFamily="2" charset="77"/>
              </a:rPr>
              <a:t>What types of </a:t>
            </a:r>
            <a:r>
              <a:rPr lang="en-US" sz="3200" dirty="0" err="1">
                <a:latin typeface="Palatino" pitchFamily="2" charset="77"/>
                <a:ea typeface="Palatino" pitchFamily="2" charset="77"/>
              </a:rPr>
              <a:t>labour</a:t>
            </a:r>
            <a:r>
              <a:rPr lang="en-US" sz="3200" dirty="0">
                <a:latin typeface="Palatino" pitchFamily="2" charset="77"/>
                <a:ea typeface="Palatino" pitchFamily="2" charset="77"/>
              </a:rPr>
              <a:t> are unrecognized, but feel morally necessary?</a:t>
            </a:r>
          </a:p>
          <a:p>
            <a:pPr marL="0" indent="0">
              <a:buNone/>
            </a:pPr>
            <a:endParaRPr lang="en-US" sz="3200" dirty="0">
              <a:latin typeface="Palatino" pitchFamily="2" charset="77"/>
              <a:ea typeface="Palatino" pitchFamily="2" charset="77"/>
            </a:endParaRPr>
          </a:p>
        </p:txBody>
      </p:sp>
    </p:spTree>
    <p:extLst>
      <p:ext uri="{BB962C8B-B14F-4D97-AF65-F5344CB8AC3E}">
        <p14:creationId xmlns:p14="http://schemas.microsoft.com/office/powerpoint/2010/main" val="137965353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1500"/>
                                  </p:stCondLst>
                                  <p:iterate>
                                    <p:tmPct val="10000"/>
                                  </p:iterate>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700"/>
                                        <p:tgtEl>
                                          <p:spTgt spid="3">
                                            <p:txEl>
                                              <p:pRg st="0" end="0"/>
                                            </p:txEl>
                                          </p:spTgt>
                                        </p:tgtEl>
                                      </p:cBhvr>
                                    </p:animEffect>
                                  </p:childTnLst>
                                </p:cTn>
                              </p:par>
                              <p:par>
                                <p:cTn id="8" presetID="10" presetClass="entr" presetSubtype="0" fill="hold" grpId="0" nodeType="withEffect">
                                  <p:stCondLst>
                                    <p:cond delay="1000"/>
                                  </p:stCondLst>
                                  <p:iterate>
                                    <p:tmPct val="10000"/>
                                  </p:iterate>
                                  <p:childTnLst>
                                    <p:set>
                                      <p:cBhvr>
                                        <p:cTn id="9" dur="1" fill="hold">
                                          <p:stCondLst>
                                            <p:cond delay="0"/>
                                          </p:stCondLst>
                                        </p:cTn>
                                        <p:tgtEl>
                                          <p:spTgt spid="2"/>
                                        </p:tgtEl>
                                        <p:attrNameLst>
                                          <p:attrName>style.visibility</p:attrName>
                                        </p:attrNameLst>
                                      </p:cBhvr>
                                      <p:to>
                                        <p:strVal val="visible"/>
                                      </p:to>
                                    </p:set>
                                    <p:animEffect transition="in" filter="fade">
                                      <p:cBhvr>
                                        <p:cTn id="10" dur="7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3076" name="Picture 4" descr="femme burn out bureau">
            <a:extLst>
              <a:ext uri="{FF2B5EF4-FFF2-40B4-BE49-F238E27FC236}">
                <a16:creationId xmlns:a16="http://schemas.microsoft.com/office/drawing/2014/main" id="{6BB35A94-91EA-D0F8-576E-F9AB06F284FB}"/>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5924" r="5187"/>
          <a:stretch/>
        </p:blipFill>
        <p:spPr bwMode="auto">
          <a:xfrm>
            <a:off x="-1" y="10"/>
            <a:ext cx="12192000" cy="6857990"/>
          </a:xfrm>
          <a:prstGeom prst="rect">
            <a:avLst/>
          </a:prstGeom>
          <a:noFill/>
          <a:extLst>
            <a:ext uri="{909E8E84-426E-40DD-AFC4-6F175D3DCCD1}">
              <a14:hiddenFill xmlns:a14="http://schemas.microsoft.com/office/drawing/2010/main">
                <a:solidFill>
                  <a:srgbClr val="FFFFFF"/>
                </a:solidFill>
              </a14:hiddenFill>
            </a:ext>
          </a:extLst>
        </p:spPr>
      </p:pic>
      <p:sp>
        <p:nvSpPr>
          <p:cNvPr id="3081" name="Freeform 5">
            <a:extLst>
              <a:ext uri="{FF2B5EF4-FFF2-40B4-BE49-F238E27FC236}">
                <a16:creationId xmlns:a16="http://schemas.microsoft.com/office/drawing/2014/main" id="{3CD9DF72-87A3-404E-A828-84CBF11A830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grayWhite">
          <a:xfrm flipH="1">
            <a:off x="0" y="998175"/>
            <a:ext cx="6017172" cy="5859825"/>
          </a:xfrm>
          <a:custGeom>
            <a:avLst/>
            <a:gdLst>
              <a:gd name="T0" fmla="*/ 1333 w 1333"/>
              <a:gd name="T1" fmla="*/ 1031 h 1298"/>
              <a:gd name="T2" fmla="*/ 1333 w 1333"/>
              <a:gd name="T3" fmla="*/ 380 h 1298"/>
              <a:gd name="T4" fmla="*/ 706 w 1333"/>
              <a:gd name="T5" fmla="*/ 0 h 1298"/>
              <a:gd name="T6" fmla="*/ 0 w 1333"/>
              <a:gd name="T7" fmla="*/ 706 h 1298"/>
              <a:gd name="T8" fmla="*/ 323 w 1333"/>
              <a:gd name="T9" fmla="*/ 1298 h 1298"/>
              <a:gd name="T10" fmla="*/ 1090 w 1333"/>
              <a:gd name="T11" fmla="*/ 1298 h 1298"/>
              <a:gd name="T12" fmla="*/ 1333 w 1333"/>
              <a:gd name="T13" fmla="*/ 1031 h 1298"/>
            </a:gdLst>
            <a:ahLst/>
            <a:cxnLst>
              <a:cxn ang="0">
                <a:pos x="T0" y="T1"/>
              </a:cxn>
              <a:cxn ang="0">
                <a:pos x="T2" y="T3"/>
              </a:cxn>
              <a:cxn ang="0">
                <a:pos x="T4" y="T5"/>
              </a:cxn>
              <a:cxn ang="0">
                <a:pos x="T6" y="T7"/>
              </a:cxn>
              <a:cxn ang="0">
                <a:pos x="T8" y="T9"/>
              </a:cxn>
              <a:cxn ang="0">
                <a:pos x="T10" y="T11"/>
              </a:cxn>
              <a:cxn ang="0">
                <a:pos x="T12" y="T13"/>
              </a:cxn>
            </a:cxnLst>
            <a:rect l="0" t="0" r="r" b="b"/>
            <a:pathLst>
              <a:path w="1333" h="1298">
                <a:moveTo>
                  <a:pt x="1333" y="1031"/>
                </a:moveTo>
                <a:cubicBezTo>
                  <a:pt x="1333" y="380"/>
                  <a:pt x="1333" y="380"/>
                  <a:pt x="1333" y="380"/>
                </a:cubicBezTo>
                <a:cubicBezTo>
                  <a:pt x="1215" y="154"/>
                  <a:pt x="979" y="0"/>
                  <a:pt x="706" y="0"/>
                </a:cubicBezTo>
                <a:cubicBezTo>
                  <a:pt x="317" y="0"/>
                  <a:pt x="0" y="316"/>
                  <a:pt x="0" y="706"/>
                </a:cubicBezTo>
                <a:cubicBezTo>
                  <a:pt x="0" y="954"/>
                  <a:pt x="129" y="1172"/>
                  <a:pt x="323" y="1298"/>
                </a:cubicBezTo>
                <a:cubicBezTo>
                  <a:pt x="1090" y="1298"/>
                  <a:pt x="1090" y="1298"/>
                  <a:pt x="1090" y="1298"/>
                </a:cubicBezTo>
                <a:cubicBezTo>
                  <a:pt x="1193" y="1232"/>
                  <a:pt x="1276" y="1140"/>
                  <a:pt x="1333" y="1031"/>
                </a:cubicBezTo>
                <a:close/>
              </a:path>
            </a:pathLst>
          </a:custGeom>
          <a:solidFill>
            <a:schemeClr val="bg1">
              <a:alpha val="75000"/>
            </a:schemeClr>
          </a:solidFill>
          <a:ln w="50800" cap="sq" cmpd="dbl">
            <a:noFill/>
            <a:miter lim="800000"/>
          </a:ln>
          <a:effectLst/>
        </p:spPr>
        <p:txBody>
          <a:bodyPr vert="horz" lIns="91440" tIns="45720" rIns="91440" bIns="45720" rtlCol="0" anchor="t">
            <a:normAutofit/>
          </a:bodyPr>
          <a:lstStyle/>
          <a:p>
            <a:pPr algn="ctr">
              <a:spcAft>
                <a:spcPts val="1000"/>
              </a:spcAft>
              <a:buClr>
                <a:schemeClr val="tx1"/>
              </a:buClr>
              <a:buSzPct val="100000"/>
              <a:buFont typeface="Arial"/>
              <a:buNone/>
            </a:pPr>
            <a:endParaRPr lang="en-US" sz="1600" cap="all"/>
          </a:p>
        </p:txBody>
      </p:sp>
      <p:sp>
        <p:nvSpPr>
          <p:cNvPr id="2" name="Title 1">
            <a:extLst>
              <a:ext uri="{FF2B5EF4-FFF2-40B4-BE49-F238E27FC236}">
                <a16:creationId xmlns:a16="http://schemas.microsoft.com/office/drawing/2014/main" id="{F3743420-62FA-7E8B-2655-78C9557CB233}"/>
              </a:ext>
            </a:extLst>
          </p:cNvPr>
          <p:cNvSpPr>
            <a:spLocks noGrp="1"/>
          </p:cNvSpPr>
          <p:nvPr>
            <p:ph type="title"/>
          </p:nvPr>
        </p:nvSpPr>
        <p:spPr>
          <a:xfrm>
            <a:off x="709448" y="1913950"/>
            <a:ext cx="4204137" cy="1342754"/>
          </a:xfrm>
        </p:spPr>
        <p:txBody>
          <a:bodyPr>
            <a:noAutofit/>
          </a:bodyPr>
          <a:lstStyle/>
          <a:p>
            <a:pPr algn="ctr"/>
            <a:r>
              <a:rPr lang="en-US" sz="4800" dirty="0">
                <a:latin typeface="Palatino" pitchFamily="2" charset="77"/>
                <a:ea typeface="Palatino" pitchFamily="2" charset="77"/>
              </a:rPr>
              <a:t>Invisible </a:t>
            </a:r>
            <a:r>
              <a:rPr lang="en-US" sz="4800" dirty="0" err="1">
                <a:latin typeface="Palatino" pitchFamily="2" charset="77"/>
                <a:ea typeface="Palatino" pitchFamily="2" charset="77"/>
              </a:rPr>
              <a:t>Labour</a:t>
            </a:r>
            <a:endParaRPr lang="en-US" sz="4800" dirty="0">
              <a:latin typeface="Palatino" pitchFamily="2" charset="77"/>
              <a:ea typeface="Palatino" pitchFamily="2" charset="77"/>
            </a:endParaRPr>
          </a:p>
        </p:txBody>
      </p:sp>
      <p:cxnSp>
        <p:nvCxnSpPr>
          <p:cNvPr id="3083" name="Straight Connector 3082">
            <a:extLst>
              <a:ext uri="{FF2B5EF4-FFF2-40B4-BE49-F238E27FC236}">
                <a16:creationId xmlns:a16="http://schemas.microsoft.com/office/drawing/2014/main" id="{20E3A342-4D61-4E3F-AF90-1AB42AEB96CC}"/>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2287051" y="3337139"/>
            <a:ext cx="935420" cy="0"/>
          </a:xfrm>
          <a:prstGeom prst="line">
            <a:avLst/>
          </a:prstGeom>
          <a:ln w="25400" cap="sq">
            <a:solidFill>
              <a:schemeClr val="tx1">
                <a:lumMod val="85000"/>
                <a:lumOff val="15000"/>
              </a:schemeClr>
            </a:solidFill>
            <a:bevel/>
          </a:ln>
        </p:spPr>
        <p:style>
          <a:lnRef idx="1">
            <a:schemeClr val="accent1"/>
          </a:lnRef>
          <a:fillRef idx="0">
            <a:schemeClr val="accent1"/>
          </a:fillRef>
          <a:effectRef idx="0">
            <a:schemeClr val="accent1"/>
          </a:effectRef>
          <a:fontRef idx="minor">
            <a:schemeClr val="tx1"/>
          </a:fontRef>
        </p:style>
      </p:cxnSp>
      <p:sp>
        <p:nvSpPr>
          <p:cNvPr id="3" name="Subtitle 2">
            <a:extLst>
              <a:ext uri="{FF2B5EF4-FFF2-40B4-BE49-F238E27FC236}">
                <a16:creationId xmlns:a16="http://schemas.microsoft.com/office/drawing/2014/main" id="{0BD9EDED-80F0-8A9E-F525-1727A2B598E5}"/>
              </a:ext>
            </a:extLst>
          </p:cNvPr>
          <p:cNvSpPr>
            <a:spLocks noGrp="1"/>
          </p:cNvSpPr>
          <p:nvPr>
            <p:ph idx="1"/>
          </p:nvPr>
        </p:nvSpPr>
        <p:spPr>
          <a:xfrm>
            <a:off x="492063" y="2973761"/>
            <a:ext cx="4124542" cy="2619839"/>
          </a:xfrm>
        </p:spPr>
        <p:txBody>
          <a:bodyPr anchor="ctr">
            <a:normAutofit/>
          </a:bodyPr>
          <a:lstStyle/>
          <a:p>
            <a:pPr marL="0" indent="0">
              <a:buNone/>
            </a:pPr>
            <a:r>
              <a:rPr lang="en-US" sz="3200" dirty="0">
                <a:latin typeface="Palatino" pitchFamily="2" charset="77"/>
                <a:ea typeface="Palatino" pitchFamily="2" charset="77"/>
              </a:rPr>
              <a:t>What would recognition look like?</a:t>
            </a:r>
          </a:p>
        </p:txBody>
      </p:sp>
    </p:spTree>
    <p:extLst>
      <p:ext uri="{BB962C8B-B14F-4D97-AF65-F5344CB8AC3E}">
        <p14:creationId xmlns:p14="http://schemas.microsoft.com/office/powerpoint/2010/main" val="327509216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1500"/>
                                  </p:stCondLst>
                                  <p:iterate>
                                    <p:tmPct val="10000"/>
                                  </p:iterate>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700"/>
                                        <p:tgtEl>
                                          <p:spTgt spid="3">
                                            <p:txEl>
                                              <p:pRg st="0" end="0"/>
                                            </p:txEl>
                                          </p:spTgt>
                                        </p:tgtEl>
                                      </p:cBhvr>
                                    </p:animEffect>
                                  </p:childTnLst>
                                </p:cTn>
                              </p:par>
                              <p:par>
                                <p:cTn id="8" presetID="10" presetClass="entr" presetSubtype="0" fill="hold" grpId="0" nodeType="withEffect">
                                  <p:stCondLst>
                                    <p:cond delay="1000"/>
                                  </p:stCondLst>
                                  <p:iterate>
                                    <p:tmPct val="10000"/>
                                  </p:iterate>
                                  <p:childTnLst>
                                    <p:set>
                                      <p:cBhvr>
                                        <p:cTn id="9" dur="1" fill="hold">
                                          <p:stCondLst>
                                            <p:cond delay="0"/>
                                          </p:stCondLst>
                                        </p:cTn>
                                        <p:tgtEl>
                                          <p:spTgt spid="2"/>
                                        </p:tgtEl>
                                        <p:attrNameLst>
                                          <p:attrName>style.visibility</p:attrName>
                                        </p:attrNameLst>
                                      </p:cBhvr>
                                      <p:to>
                                        <p:strVal val="visible"/>
                                      </p:to>
                                    </p:set>
                                    <p:animEffect transition="in" filter="fade">
                                      <p:cBhvr>
                                        <p:cTn id="10" dur="7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A6B5254-AED6-7C0C-33C8-68C64D90FA3D}"/>
              </a:ext>
            </a:extLst>
          </p:cNvPr>
          <p:cNvSpPr>
            <a:spLocks noGrp="1"/>
          </p:cNvSpPr>
          <p:nvPr>
            <p:ph type="title"/>
          </p:nvPr>
        </p:nvSpPr>
        <p:spPr>
          <a:xfrm>
            <a:off x="6896100" y="2373796"/>
            <a:ext cx="5086714" cy="1325563"/>
          </a:xfrm>
        </p:spPr>
        <p:txBody>
          <a:bodyPr>
            <a:normAutofit fontScale="90000"/>
          </a:bodyPr>
          <a:lstStyle/>
          <a:p>
            <a:r>
              <a:rPr lang="en-US" dirty="0">
                <a:latin typeface="Palatino" pitchFamily="2" charset="77"/>
                <a:ea typeface="Palatino" pitchFamily="2" charset="77"/>
              </a:rPr>
              <a:t>Who performs these ‘invisible </a:t>
            </a:r>
            <a:r>
              <a:rPr lang="en-US" dirty="0" err="1">
                <a:latin typeface="Palatino" pitchFamily="2" charset="77"/>
                <a:ea typeface="Palatino" pitchFamily="2" charset="77"/>
              </a:rPr>
              <a:t>labours</a:t>
            </a:r>
            <a:r>
              <a:rPr lang="en-US" dirty="0">
                <a:latin typeface="Palatino" pitchFamily="2" charset="77"/>
                <a:ea typeface="Palatino" pitchFamily="2" charset="77"/>
              </a:rPr>
              <a:t>’?</a:t>
            </a:r>
          </a:p>
        </p:txBody>
      </p:sp>
      <p:pic>
        <p:nvPicPr>
          <p:cNvPr id="7" name="Picture 6">
            <a:extLst>
              <a:ext uri="{FF2B5EF4-FFF2-40B4-BE49-F238E27FC236}">
                <a16:creationId xmlns:a16="http://schemas.microsoft.com/office/drawing/2014/main" id="{C45314E5-6037-16E4-2CA3-90A02C4D2490}"/>
              </a:ext>
            </a:extLst>
          </p:cNvPr>
          <p:cNvPicPr>
            <a:picLocks noChangeAspect="1"/>
          </p:cNvPicPr>
          <p:nvPr/>
        </p:nvPicPr>
        <p:blipFill>
          <a:blip r:embed="rId3"/>
          <a:stretch>
            <a:fillRect/>
          </a:stretch>
        </p:blipFill>
        <p:spPr>
          <a:xfrm>
            <a:off x="209186" y="185530"/>
            <a:ext cx="6472031" cy="6472031"/>
          </a:xfrm>
          <a:prstGeom prst="rect">
            <a:avLst/>
          </a:prstGeom>
        </p:spPr>
      </p:pic>
    </p:spTree>
    <p:extLst>
      <p:ext uri="{BB962C8B-B14F-4D97-AF65-F5344CB8AC3E}">
        <p14:creationId xmlns:p14="http://schemas.microsoft.com/office/powerpoint/2010/main" val="227280681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38" name="Rectangle 1037">
            <a:extLst>
              <a:ext uri="{FF2B5EF4-FFF2-40B4-BE49-F238E27FC236}">
                <a16:creationId xmlns:a16="http://schemas.microsoft.com/office/drawing/2014/main" id="{F13C74B1-5B17-4795-BED0-7140497B445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A80AA238-8220-10AE-EF25-1DE40B4D9290}"/>
              </a:ext>
            </a:extLst>
          </p:cNvPr>
          <p:cNvSpPr>
            <a:spLocks noGrp="1"/>
          </p:cNvSpPr>
          <p:nvPr>
            <p:ph type="title"/>
          </p:nvPr>
        </p:nvSpPr>
        <p:spPr>
          <a:xfrm>
            <a:off x="640080" y="325369"/>
            <a:ext cx="4368602" cy="1956841"/>
          </a:xfrm>
        </p:spPr>
        <p:txBody>
          <a:bodyPr anchor="b">
            <a:normAutofit/>
          </a:bodyPr>
          <a:lstStyle/>
          <a:p>
            <a:r>
              <a:rPr lang="en-US" sz="4200" dirty="0">
                <a:latin typeface="Palatino" pitchFamily="2" charset="77"/>
                <a:ea typeface="Palatino" pitchFamily="2" charset="77"/>
              </a:rPr>
              <a:t>Withdrawal as self-preservation</a:t>
            </a:r>
          </a:p>
        </p:txBody>
      </p:sp>
      <p:sp>
        <p:nvSpPr>
          <p:cNvPr id="1040" name="sketchy line">
            <a:extLst>
              <a:ext uri="{FF2B5EF4-FFF2-40B4-BE49-F238E27FC236}">
                <a16:creationId xmlns:a16="http://schemas.microsoft.com/office/drawing/2014/main" id="{D4974D33-8DC5-464E-8C6D-BE58F0669C1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40080" y="2586994"/>
            <a:ext cx="3474720" cy="18288"/>
          </a:xfrm>
          <a:custGeom>
            <a:avLst/>
            <a:gdLst>
              <a:gd name="connsiteX0" fmla="*/ 0 w 3474720"/>
              <a:gd name="connsiteY0" fmla="*/ 0 h 18288"/>
              <a:gd name="connsiteX1" fmla="*/ 694944 w 3474720"/>
              <a:gd name="connsiteY1" fmla="*/ 0 h 18288"/>
              <a:gd name="connsiteX2" fmla="*/ 1355141 w 3474720"/>
              <a:gd name="connsiteY2" fmla="*/ 0 h 18288"/>
              <a:gd name="connsiteX3" fmla="*/ 2015338 w 3474720"/>
              <a:gd name="connsiteY3" fmla="*/ 0 h 18288"/>
              <a:gd name="connsiteX4" fmla="*/ 2779776 w 3474720"/>
              <a:gd name="connsiteY4" fmla="*/ 0 h 18288"/>
              <a:gd name="connsiteX5" fmla="*/ 3474720 w 3474720"/>
              <a:gd name="connsiteY5" fmla="*/ 0 h 18288"/>
              <a:gd name="connsiteX6" fmla="*/ 3474720 w 3474720"/>
              <a:gd name="connsiteY6" fmla="*/ 18288 h 18288"/>
              <a:gd name="connsiteX7" fmla="*/ 2779776 w 3474720"/>
              <a:gd name="connsiteY7" fmla="*/ 18288 h 18288"/>
              <a:gd name="connsiteX8" fmla="*/ 2189074 w 3474720"/>
              <a:gd name="connsiteY8" fmla="*/ 18288 h 18288"/>
              <a:gd name="connsiteX9" fmla="*/ 1528877 w 3474720"/>
              <a:gd name="connsiteY9" fmla="*/ 18288 h 18288"/>
              <a:gd name="connsiteX10" fmla="*/ 868680 w 3474720"/>
              <a:gd name="connsiteY10" fmla="*/ 18288 h 18288"/>
              <a:gd name="connsiteX11" fmla="*/ 0 w 3474720"/>
              <a:gd name="connsiteY11" fmla="*/ 18288 h 18288"/>
              <a:gd name="connsiteX12" fmla="*/ 0 w 3474720"/>
              <a:gd name="connsiteY12"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3474720" h="18288" fill="none" extrusionOk="0">
                <a:moveTo>
                  <a:pt x="0" y="0"/>
                </a:moveTo>
                <a:cubicBezTo>
                  <a:pt x="224454" y="-14544"/>
                  <a:pt x="495407" y="26540"/>
                  <a:pt x="694944" y="0"/>
                </a:cubicBezTo>
                <a:cubicBezTo>
                  <a:pt x="894481" y="-26540"/>
                  <a:pt x="1130063" y="24713"/>
                  <a:pt x="1355141" y="0"/>
                </a:cubicBezTo>
                <a:cubicBezTo>
                  <a:pt x="1580219" y="-24713"/>
                  <a:pt x="1820099" y="26695"/>
                  <a:pt x="2015338" y="0"/>
                </a:cubicBezTo>
                <a:cubicBezTo>
                  <a:pt x="2210577" y="-26695"/>
                  <a:pt x="2402045" y="165"/>
                  <a:pt x="2779776" y="0"/>
                </a:cubicBezTo>
                <a:cubicBezTo>
                  <a:pt x="3157507" y="-165"/>
                  <a:pt x="3286859" y="-15571"/>
                  <a:pt x="3474720" y="0"/>
                </a:cubicBezTo>
                <a:cubicBezTo>
                  <a:pt x="3474286" y="7551"/>
                  <a:pt x="3474253" y="9822"/>
                  <a:pt x="3474720" y="18288"/>
                </a:cubicBezTo>
                <a:cubicBezTo>
                  <a:pt x="3233904" y="29845"/>
                  <a:pt x="2945134" y="-5256"/>
                  <a:pt x="2779776" y="18288"/>
                </a:cubicBezTo>
                <a:cubicBezTo>
                  <a:pt x="2614418" y="41832"/>
                  <a:pt x="2339768" y="22709"/>
                  <a:pt x="2189074" y="18288"/>
                </a:cubicBezTo>
                <a:cubicBezTo>
                  <a:pt x="2038380" y="13867"/>
                  <a:pt x="1817434" y="-4947"/>
                  <a:pt x="1528877" y="18288"/>
                </a:cubicBezTo>
                <a:cubicBezTo>
                  <a:pt x="1240320" y="41523"/>
                  <a:pt x="1042447" y="37198"/>
                  <a:pt x="868680" y="18288"/>
                </a:cubicBezTo>
                <a:cubicBezTo>
                  <a:pt x="694913" y="-622"/>
                  <a:pt x="233232" y="44909"/>
                  <a:pt x="0" y="18288"/>
                </a:cubicBezTo>
                <a:cubicBezTo>
                  <a:pt x="60" y="11696"/>
                  <a:pt x="66" y="3758"/>
                  <a:pt x="0" y="0"/>
                </a:cubicBezTo>
                <a:close/>
              </a:path>
              <a:path w="3474720" h="18288" stroke="0" extrusionOk="0">
                <a:moveTo>
                  <a:pt x="0" y="0"/>
                </a:moveTo>
                <a:cubicBezTo>
                  <a:pt x="202328" y="-14716"/>
                  <a:pt x="332722" y="-11499"/>
                  <a:pt x="625450" y="0"/>
                </a:cubicBezTo>
                <a:cubicBezTo>
                  <a:pt x="918178" y="11499"/>
                  <a:pt x="1096688" y="5123"/>
                  <a:pt x="1389888" y="0"/>
                </a:cubicBezTo>
                <a:cubicBezTo>
                  <a:pt x="1683088" y="-5123"/>
                  <a:pt x="1835981" y="-14038"/>
                  <a:pt x="1980590" y="0"/>
                </a:cubicBezTo>
                <a:cubicBezTo>
                  <a:pt x="2125199" y="14038"/>
                  <a:pt x="2396099" y="-7203"/>
                  <a:pt x="2571293" y="0"/>
                </a:cubicBezTo>
                <a:cubicBezTo>
                  <a:pt x="2746487" y="7203"/>
                  <a:pt x="3041609" y="-12036"/>
                  <a:pt x="3474720" y="0"/>
                </a:cubicBezTo>
                <a:cubicBezTo>
                  <a:pt x="3474638" y="4406"/>
                  <a:pt x="3474631" y="9982"/>
                  <a:pt x="3474720" y="18288"/>
                </a:cubicBezTo>
                <a:cubicBezTo>
                  <a:pt x="3324873" y="21876"/>
                  <a:pt x="3136771" y="12587"/>
                  <a:pt x="2814523" y="18288"/>
                </a:cubicBezTo>
                <a:cubicBezTo>
                  <a:pt x="2492275" y="23989"/>
                  <a:pt x="2294402" y="47111"/>
                  <a:pt x="2154326" y="18288"/>
                </a:cubicBezTo>
                <a:cubicBezTo>
                  <a:pt x="2014250" y="-10535"/>
                  <a:pt x="1820317" y="33903"/>
                  <a:pt x="1494130" y="18288"/>
                </a:cubicBezTo>
                <a:cubicBezTo>
                  <a:pt x="1167943" y="2673"/>
                  <a:pt x="948432" y="14868"/>
                  <a:pt x="729691" y="18288"/>
                </a:cubicBezTo>
                <a:cubicBezTo>
                  <a:pt x="510950" y="21708"/>
                  <a:pt x="264032" y="24354"/>
                  <a:pt x="0" y="18288"/>
                </a:cubicBezTo>
                <a:cubicBezTo>
                  <a:pt x="189" y="14288"/>
                  <a:pt x="-703" y="3747"/>
                  <a:pt x="0" y="0"/>
                </a:cubicBezTo>
                <a:close/>
              </a:path>
            </a:pathLst>
          </a:custGeom>
          <a:solidFill>
            <a:schemeClr val="accent2"/>
          </a:solidFill>
          <a:ln w="44450" cap="rnd">
            <a:solidFill>
              <a:schemeClr val="accent2"/>
            </a:solidFill>
            <a:round/>
            <a:extLst>
              <a:ext uri="{C807C97D-BFC1-408E-A445-0C87EB9F89A2}">
                <ask:lineSketchStyleProps xmlns:ask="http://schemas.microsoft.com/office/drawing/2018/sketchyshapes" sd="2863741219">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a:extLst>
              <a:ext uri="{FF2B5EF4-FFF2-40B4-BE49-F238E27FC236}">
                <a16:creationId xmlns:a16="http://schemas.microsoft.com/office/drawing/2014/main" id="{8E2C4C04-6C1C-A15F-2188-BE41D8CD18AE}"/>
              </a:ext>
            </a:extLst>
          </p:cNvPr>
          <p:cNvSpPr>
            <a:spLocks noGrp="1"/>
          </p:cNvSpPr>
          <p:nvPr>
            <p:ph idx="1"/>
          </p:nvPr>
        </p:nvSpPr>
        <p:spPr>
          <a:xfrm>
            <a:off x="640080" y="2872899"/>
            <a:ext cx="4243589" cy="3320668"/>
          </a:xfrm>
        </p:spPr>
        <p:txBody>
          <a:bodyPr>
            <a:normAutofit/>
          </a:bodyPr>
          <a:lstStyle/>
          <a:p>
            <a:endParaRPr lang="en-US" sz="3200" dirty="0">
              <a:latin typeface="Palatino" pitchFamily="2" charset="77"/>
              <a:ea typeface="Palatino" pitchFamily="2" charset="77"/>
            </a:endParaRPr>
          </a:p>
          <a:p>
            <a:pPr marL="0" indent="0">
              <a:buNone/>
            </a:pPr>
            <a:r>
              <a:rPr lang="en-US" sz="3200" dirty="0">
                <a:latin typeface="Palatino" pitchFamily="2" charset="77"/>
                <a:ea typeface="Palatino" pitchFamily="2" charset="77"/>
              </a:rPr>
              <a:t>Self-care for longevity</a:t>
            </a:r>
          </a:p>
          <a:p>
            <a:endParaRPr lang="en-US" sz="3200" dirty="0">
              <a:latin typeface="Palatino" pitchFamily="2" charset="77"/>
              <a:ea typeface="Palatino" pitchFamily="2" charset="77"/>
            </a:endParaRPr>
          </a:p>
          <a:p>
            <a:endParaRPr lang="en-US" sz="3200" dirty="0">
              <a:latin typeface="Palatino" pitchFamily="2" charset="77"/>
              <a:ea typeface="Palatino" pitchFamily="2" charset="77"/>
            </a:endParaRPr>
          </a:p>
        </p:txBody>
      </p:sp>
      <p:pic>
        <p:nvPicPr>
          <p:cNvPr id="1026" name="Picture 2" descr="You can't pour from an empty cup illustration — Liz Fosslien">
            <a:extLst>
              <a:ext uri="{FF2B5EF4-FFF2-40B4-BE49-F238E27FC236}">
                <a16:creationId xmlns:a16="http://schemas.microsoft.com/office/drawing/2014/main" id="{2ADD8064-C870-2B52-3DF1-FF3F0E8EC632}"/>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t="302"/>
          <a:stretch/>
        </p:blipFill>
        <p:spPr bwMode="auto">
          <a:xfrm>
            <a:off x="5311702" y="10"/>
            <a:ext cx="6878775" cy="6857990"/>
          </a:xfrm>
          <a:custGeom>
            <a:avLst/>
            <a:gdLst/>
            <a:ahLst/>
            <a:cxnLst/>
            <a:rect l="l" t="t" r="r" b="b"/>
            <a:pathLst>
              <a:path w="6878775" h="6858000">
                <a:moveTo>
                  <a:pt x="1102973" y="0"/>
                </a:moveTo>
                <a:lnTo>
                  <a:pt x="1160688" y="0"/>
                </a:lnTo>
                <a:lnTo>
                  <a:pt x="983189" y="331786"/>
                </a:lnTo>
                <a:cubicBezTo>
                  <a:pt x="914866" y="469145"/>
                  <a:pt x="850355" y="608712"/>
                  <a:pt x="789261" y="750263"/>
                </a:cubicBezTo>
                <a:cubicBezTo>
                  <a:pt x="774307" y="784928"/>
                  <a:pt x="759992" y="819849"/>
                  <a:pt x="745295" y="854514"/>
                </a:cubicBezTo>
                <a:cubicBezTo>
                  <a:pt x="756682" y="845393"/>
                  <a:pt x="765489" y="833492"/>
                  <a:pt x="770857" y="819975"/>
                </a:cubicBezTo>
                <a:cubicBezTo>
                  <a:pt x="879943" y="589569"/>
                  <a:pt x="999605" y="365513"/>
                  <a:pt x="1131329" y="148742"/>
                </a:cubicBezTo>
                <a:lnTo>
                  <a:pt x="1227589" y="0"/>
                </a:lnTo>
                <a:lnTo>
                  <a:pt x="6878775" y="0"/>
                </a:lnTo>
                <a:lnTo>
                  <a:pt x="6878775" y="6858000"/>
                </a:lnTo>
                <a:lnTo>
                  <a:pt x="713521" y="6858000"/>
                </a:lnTo>
                <a:lnTo>
                  <a:pt x="625642" y="6670527"/>
                </a:lnTo>
                <a:cubicBezTo>
                  <a:pt x="507232" y="6398531"/>
                  <a:pt x="403083" y="6118381"/>
                  <a:pt x="312785" y="5830359"/>
                </a:cubicBezTo>
                <a:cubicBezTo>
                  <a:pt x="278149" y="5719759"/>
                  <a:pt x="248879" y="5607635"/>
                  <a:pt x="212198" y="5480401"/>
                </a:cubicBezTo>
                <a:cubicBezTo>
                  <a:pt x="212208" y="5491601"/>
                  <a:pt x="212803" y="5502788"/>
                  <a:pt x="213988" y="5513923"/>
                </a:cubicBezTo>
                <a:cubicBezTo>
                  <a:pt x="264089" y="5723695"/>
                  <a:pt x="307290" y="5935370"/>
                  <a:pt x="365826" y="6142729"/>
                </a:cubicBezTo>
                <a:cubicBezTo>
                  <a:pt x="433152" y="6380817"/>
                  <a:pt x="510068" y="6614016"/>
                  <a:pt x="597975" y="6841549"/>
                </a:cubicBezTo>
                <a:lnTo>
                  <a:pt x="604824" y="6858000"/>
                </a:lnTo>
                <a:lnTo>
                  <a:pt x="552056" y="6858000"/>
                </a:lnTo>
                <a:lnTo>
                  <a:pt x="539576" y="6828295"/>
                </a:lnTo>
                <a:cubicBezTo>
                  <a:pt x="380597" y="6414594"/>
                  <a:pt x="260223" y="5988893"/>
                  <a:pt x="171555" y="5552906"/>
                </a:cubicBezTo>
                <a:cubicBezTo>
                  <a:pt x="91163" y="5157998"/>
                  <a:pt x="43746" y="4758899"/>
                  <a:pt x="12305" y="4357388"/>
                </a:cubicBezTo>
                <a:cubicBezTo>
                  <a:pt x="-14281" y="4013908"/>
                  <a:pt x="4507" y="3672965"/>
                  <a:pt x="46684" y="3331516"/>
                </a:cubicBezTo>
                <a:cubicBezTo>
                  <a:pt x="127203" y="2664286"/>
                  <a:pt x="277819" y="2007265"/>
                  <a:pt x="496065" y="1371196"/>
                </a:cubicBezTo>
                <a:cubicBezTo>
                  <a:pt x="636273" y="966066"/>
                  <a:pt x="800445" y="573253"/>
                  <a:pt x="995723" y="196614"/>
                </a:cubicBezTo>
                <a:close/>
              </a:path>
            </a:pathLst>
          </a:cu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59937529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2052" name="Picture 4" descr="Burn-out : ces signes qui doivent vous alerter">
            <a:extLst>
              <a:ext uri="{FF2B5EF4-FFF2-40B4-BE49-F238E27FC236}">
                <a16:creationId xmlns:a16="http://schemas.microsoft.com/office/drawing/2014/main" id="{B32E355A-1101-ABA5-8044-1D634A80A738}"/>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t="8321" r="9091" b="771"/>
          <a:stretch/>
        </p:blipFill>
        <p:spPr bwMode="auto">
          <a:xfrm>
            <a:off x="20" y="10"/>
            <a:ext cx="12191980" cy="6857990"/>
          </a:xfrm>
          <a:prstGeom prst="rect">
            <a:avLst/>
          </a:prstGeom>
          <a:noFill/>
          <a:extLst>
            <a:ext uri="{909E8E84-426E-40DD-AFC4-6F175D3DCCD1}">
              <a14:hiddenFill xmlns:a14="http://schemas.microsoft.com/office/drawing/2010/main">
                <a:solidFill>
                  <a:srgbClr val="FFFFFF"/>
                </a:solidFill>
              </a14:hiddenFill>
            </a:ext>
          </a:extLst>
        </p:spPr>
      </p:pic>
      <p:sp>
        <p:nvSpPr>
          <p:cNvPr id="2064" name="Rectangle 2063">
            <a:extLst>
              <a:ext uri="{FF2B5EF4-FFF2-40B4-BE49-F238E27FC236}">
                <a16:creationId xmlns:a16="http://schemas.microsoft.com/office/drawing/2014/main" id="{2B1D4F77-A17C-43D7-B7FA-545148E4E93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ltGray">
          <a:xfrm>
            <a:off x="336884" y="321176"/>
            <a:ext cx="4332307" cy="5896743"/>
          </a:xfrm>
          <a:prstGeom prst="rect">
            <a:avLst/>
          </a:prstGeom>
          <a:solidFill>
            <a:schemeClr val="bg1">
              <a:alpha val="90000"/>
            </a:schemeClr>
          </a:solidFill>
          <a:ln w="127000" cap="sq" cmpd="thinThick">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324C4241-68E8-E7BE-B5AC-F96B312FCAE4}"/>
              </a:ext>
            </a:extLst>
          </p:cNvPr>
          <p:cNvSpPr>
            <a:spLocks noGrp="1"/>
          </p:cNvSpPr>
          <p:nvPr>
            <p:ph type="title"/>
          </p:nvPr>
        </p:nvSpPr>
        <p:spPr>
          <a:xfrm>
            <a:off x="594804" y="640263"/>
            <a:ext cx="3954894" cy="1962431"/>
          </a:xfrm>
        </p:spPr>
        <p:txBody>
          <a:bodyPr>
            <a:normAutofit/>
          </a:bodyPr>
          <a:lstStyle/>
          <a:p>
            <a:r>
              <a:rPr lang="en-US" sz="3200" dirty="0">
                <a:latin typeface="Palatino" pitchFamily="2" charset="77"/>
                <a:ea typeface="Palatino" pitchFamily="2" charset="77"/>
              </a:rPr>
              <a:t>Indexing </a:t>
            </a:r>
            <a:r>
              <a:rPr lang="en-US" sz="3200" dirty="0" err="1">
                <a:latin typeface="Palatino" pitchFamily="2" charset="77"/>
                <a:ea typeface="Palatino" pitchFamily="2" charset="77"/>
              </a:rPr>
              <a:t>Labour</a:t>
            </a:r>
            <a:r>
              <a:rPr lang="en-US" sz="3200" dirty="0">
                <a:latin typeface="Palatino" pitchFamily="2" charset="77"/>
                <a:ea typeface="Palatino" pitchFamily="2" charset="77"/>
              </a:rPr>
              <a:t> – towards restitution and redress</a:t>
            </a:r>
          </a:p>
        </p:txBody>
      </p:sp>
      <p:sp>
        <p:nvSpPr>
          <p:cNvPr id="3" name="Content Placeholder 2">
            <a:extLst>
              <a:ext uri="{FF2B5EF4-FFF2-40B4-BE49-F238E27FC236}">
                <a16:creationId xmlns:a16="http://schemas.microsoft.com/office/drawing/2014/main" id="{1C6CC7B7-5564-9FAF-C692-813B08A845A2}"/>
              </a:ext>
            </a:extLst>
          </p:cNvPr>
          <p:cNvSpPr>
            <a:spLocks noGrp="1"/>
          </p:cNvSpPr>
          <p:nvPr>
            <p:ph idx="1"/>
          </p:nvPr>
        </p:nvSpPr>
        <p:spPr>
          <a:xfrm>
            <a:off x="803343" y="3155978"/>
            <a:ext cx="3553449" cy="1416205"/>
          </a:xfrm>
        </p:spPr>
        <p:txBody>
          <a:bodyPr>
            <a:normAutofit/>
          </a:bodyPr>
          <a:lstStyle/>
          <a:p>
            <a:pPr marL="0" indent="0">
              <a:buNone/>
            </a:pPr>
            <a:r>
              <a:rPr lang="en-US" sz="2400" dirty="0">
                <a:latin typeface="Palatino" pitchFamily="2" charset="77"/>
                <a:ea typeface="Palatino" pitchFamily="2" charset="77"/>
              </a:rPr>
              <a:t>How do you quantify </a:t>
            </a:r>
            <a:r>
              <a:rPr lang="en-US" sz="2400" dirty="0" err="1">
                <a:latin typeface="Palatino" pitchFamily="2" charset="77"/>
                <a:ea typeface="Palatino" pitchFamily="2" charset="77"/>
              </a:rPr>
              <a:t>labour</a:t>
            </a:r>
            <a:r>
              <a:rPr lang="en-US" sz="2400" dirty="0">
                <a:latin typeface="Palatino" pitchFamily="2" charset="77"/>
                <a:ea typeface="Palatino" pitchFamily="2" charset="77"/>
              </a:rPr>
              <a:t>?</a:t>
            </a:r>
          </a:p>
          <a:p>
            <a:pPr marL="0" indent="0">
              <a:buNone/>
            </a:pPr>
            <a:r>
              <a:rPr lang="en-US" sz="2400" dirty="0">
                <a:latin typeface="Palatino" pitchFamily="2" charset="77"/>
                <a:ea typeface="Palatino" pitchFamily="2" charset="77"/>
              </a:rPr>
              <a:t> </a:t>
            </a:r>
          </a:p>
        </p:txBody>
      </p:sp>
    </p:spTree>
    <p:extLst>
      <p:ext uri="{BB962C8B-B14F-4D97-AF65-F5344CB8AC3E}">
        <p14:creationId xmlns:p14="http://schemas.microsoft.com/office/powerpoint/2010/main" val="227552902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2052" name="Picture 4" descr="Burn-out : ces signes qui doivent vous alerter">
            <a:extLst>
              <a:ext uri="{FF2B5EF4-FFF2-40B4-BE49-F238E27FC236}">
                <a16:creationId xmlns:a16="http://schemas.microsoft.com/office/drawing/2014/main" id="{B32E355A-1101-ABA5-8044-1D634A80A738}"/>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t="8321" r="9091" b="771"/>
          <a:stretch/>
        </p:blipFill>
        <p:spPr bwMode="auto">
          <a:xfrm>
            <a:off x="20" y="10"/>
            <a:ext cx="12191980" cy="6857990"/>
          </a:xfrm>
          <a:prstGeom prst="rect">
            <a:avLst/>
          </a:prstGeom>
          <a:noFill/>
          <a:extLst>
            <a:ext uri="{909E8E84-426E-40DD-AFC4-6F175D3DCCD1}">
              <a14:hiddenFill xmlns:a14="http://schemas.microsoft.com/office/drawing/2010/main">
                <a:solidFill>
                  <a:srgbClr val="FFFFFF"/>
                </a:solidFill>
              </a14:hiddenFill>
            </a:ext>
          </a:extLst>
        </p:spPr>
      </p:pic>
      <p:sp>
        <p:nvSpPr>
          <p:cNvPr id="2064" name="Rectangle 2063">
            <a:extLst>
              <a:ext uri="{FF2B5EF4-FFF2-40B4-BE49-F238E27FC236}">
                <a16:creationId xmlns:a16="http://schemas.microsoft.com/office/drawing/2014/main" id="{2B1D4F77-A17C-43D7-B7FA-545148E4E93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ltGray">
          <a:xfrm>
            <a:off x="336884" y="321176"/>
            <a:ext cx="4332307" cy="5896743"/>
          </a:xfrm>
          <a:prstGeom prst="rect">
            <a:avLst/>
          </a:prstGeom>
          <a:solidFill>
            <a:schemeClr val="bg1">
              <a:alpha val="90000"/>
            </a:schemeClr>
          </a:solidFill>
          <a:ln w="127000" cap="sq" cmpd="thinThick">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a:extLst>
              <a:ext uri="{FF2B5EF4-FFF2-40B4-BE49-F238E27FC236}">
                <a16:creationId xmlns:a16="http://schemas.microsoft.com/office/drawing/2014/main" id="{1C6CC7B7-5564-9FAF-C692-813B08A845A2}"/>
              </a:ext>
            </a:extLst>
          </p:cNvPr>
          <p:cNvSpPr>
            <a:spLocks noGrp="1"/>
          </p:cNvSpPr>
          <p:nvPr>
            <p:ph idx="1"/>
          </p:nvPr>
        </p:nvSpPr>
        <p:spPr>
          <a:xfrm>
            <a:off x="453518" y="2969255"/>
            <a:ext cx="3899831" cy="1344975"/>
          </a:xfrm>
        </p:spPr>
        <p:txBody>
          <a:bodyPr>
            <a:normAutofit/>
          </a:bodyPr>
          <a:lstStyle/>
          <a:p>
            <a:pPr marL="0" indent="0">
              <a:buNone/>
            </a:pPr>
            <a:r>
              <a:rPr lang="en-US" sz="2000" dirty="0">
                <a:latin typeface="Palatino" pitchFamily="2" charset="77"/>
                <a:ea typeface="Palatino" pitchFamily="2" charset="77"/>
              </a:rPr>
              <a:t>Carbon offsetting as a model:</a:t>
            </a:r>
          </a:p>
          <a:p>
            <a:pPr marL="457200" lvl="1" indent="0">
              <a:buNone/>
            </a:pPr>
            <a:r>
              <a:rPr lang="en-US" sz="2000" dirty="0">
                <a:latin typeface="Palatino" pitchFamily="2" charset="77"/>
                <a:ea typeface="Palatino" pitchFamily="2" charset="77"/>
              </a:rPr>
              <a:t>What types offsetting actions should we be aiming for?</a:t>
            </a:r>
          </a:p>
        </p:txBody>
      </p:sp>
      <p:sp>
        <p:nvSpPr>
          <p:cNvPr id="6" name="Title 1">
            <a:extLst>
              <a:ext uri="{FF2B5EF4-FFF2-40B4-BE49-F238E27FC236}">
                <a16:creationId xmlns:a16="http://schemas.microsoft.com/office/drawing/2014/main" id="{174018AA-CE27-1393-FF38-7BF7D5C0B8D2}"/>
              </a:ext>
            </a:extLst>
          </p:cNvPr>
          <p:cNvSpPr txBox="1">
            <a:spLocks/>
          </p:cNvSpPr>
          <p:nvPr/>
        </p:nvSpPr>
        <p:spPr>
          <a:xfrm>
            <a:off x="594804" y="640263"/>
            <a:ext cx="3954894" cy="1962431"/>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sz="3200">
                <a:latin typeface="Palatino" pitchFamily="2" charset="77"/>
                <a:ea typeface="Palatino" pitchFamily="2" charset="77"/>
              </a:rPr>
              <a:t>Indexing Labour – towards restitution and redress</a:t>
            </a:r>
            <a:endParaRPr lang="en-US" sz="3200" dirty="0">
              <a:latin typeface="Palatino" pitchFamily="2" charset="77"/>
              <a:ea typeface="Palatino" pitchFamily="2" charset="77"/>
            </a:endParaRPr>
          </a:p>
        </p:txBody>
      </p:sp>
    </p:spTree>
    <p:extLst>
      <p:ext uri="{BB962C8B-B14F-4D97-AF65-F5344CB8AC3E}">
        <p14:creationId xmlns:p14="http://schemas.microsoft.com/office/powerpoint/2010/main" val="1941644872"/>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1866</TotalTime>
  <Words>1892</Words>
  <Application>Microsoft Macintosh PowerPoint</Application>
  <PresentationFormat>Widescreen</PresentationFormat>
  <Paragraphs>89</Paragraphs>
  <Slides>8</Slides>
  <Notes>8</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8</vt:i4>
      </vt:variant>
    </vt:vector>
  </HeadingPairs>
  <TitlesOfParts>
    <vt:vector size="14" baseType="lpstr">
      <vt:lpstr>Arial</vt:lpstr>
      <vt:lpstr>Calibri</vt:lpstr>
      <vt:lpstr>Calibri Light</vt:lpstr>
      <vt:lpstr>neue-haas-grotesk-display</vt:lpstr>
      <vt:lpstr>Palatino</vt:lpstr>
      <vt:lpstr>Office Theme</vt:lpstr>
      <vt:lpstr>Labours of Love</vt:lpstr>
      <vt:lpstr>Invisible Labour</vt:lpstr>
      <vt:lpstr>Invisible Labour</vt:lpstr>
      <vt:lpstr>Invisible Labour</vt:lpstr>
      <vt:lpstr>Who performs these ‘invisible labours’?</vt:lpstr>
      <vt:lpstr>Withdrawal as self-preservation</vt:lpstr>
      <vt:lpstr>Indexing Labour – towards restitution and redress</vt:lpstr>
      <vt:lpstr>PowerPoint Presentation</vt:lpstr>
    </vt:vector>
  </TitlesOfParts>
  <Manager/>
  <Company/>
  <LinksUpToDate>false</LinksUpToDate>
  <SharedDoc>false</SharedDoc>
  <HyperlinkBase/>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Labours of Love</dc:title>
  <dc:subject/>
  <dc:creator>Rianna Walcott</dc:creator>
  <cp:keywords/>
  <dc:description/>
  <cp:lastModifiedBy>Rianna Walcott</cp:lastModifiedBy>
  <cp:revision>17</cp:revision>
  <dcterms:created xsi:type="dcterms:W3CDTF">2023-01-17T18:11:03Z</dcterms:created>
  <dcterms:modified xsi:type="dcterms:W3CDTF">2023-02-07T16:21:20Z</dcterms:modified>
  <cp:category/>
</cp:coreProperties>
</file>