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9" r:id="rId4"/>
    <p:sldId id="258" r:id="rId5"/>
    <p:sldId id="260" r:id="rId6"/>
    <p:sldId id="261" r:id="rId7"/>
    <p:sldId id="263" r:id="rId8"/>
    <p:sldId id="264"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31"/>
    <p:restoredTop sz="73976"/>
  </p:normalViewPr>
  <p:slideViewPr>
    <p:cSldViewPr snapToGrid="0">
      <p:cViewPr varScale="1">
        <p:scale>
          <a:sx n="82" d="100"/>
          <a:sy n="82" d="100"/>
        </p:scale>
        <p:origin x="6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281DFB-2CEE-EE49-968F-FEE3ABCA390A}" type="datetimeFigureOut">
              <a:rPr lang="en-US" smtClean="0"/>
              <a:t>4/16/24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11D754-857C-3447-915E-57061D6B46FE}" type="slidenum">
              <a:rPr lang="en-US" smtClean="0"/>
              <a:t>‹#›</a:t>
            </a:fld>
            <a:endParaRPr lang="en-US"/>
          </a:p>
        </p:txBody>
      </p:sp>
    </p:spTree>
    <p:extLst>
      <p:ext uri="{BB962C8B-B14F-4D97-AF65-F5344CB8AC3E}">
        <p14:creationId xmlns:p14="http://schemas.microsoft.com/office/powerpoint/2010/main" val="3676473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1D754-857C-3447-915E-57061D6B46FE}" type="slidenum">
              <a:rPr lang="en-US" smtClean="0"/>
              <a:t>1</a:t>
            </a:fld>
            <a:endParaRPr lang="en-US"/>
          </a:p>
        </p:txBody>
      </p:sp>
    </p:spTree>
    <p:extLst>
      <p:ext uri="{BB962C8B-B14F-4D97-AF65-F5344CB8AC3E}">
        <p14:creationId xmlns:p14="http://schemas.microsoft.com/office/powerpoint/2010/main" val="1204561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1D754-857C-3447-915E-57061D6B46FE}" type="slidenum">
              <a:rPr lang="en-US" smtClean="0"/>
              <a:t>2</a:t>
            </a:fld>
            <a:endParaRPr lang="en-US"/>
          </a:p>
        </p:txBody>
      </p:sp>
    </p:spTree>
    <p:extLst>
      <p:ext uri="{BB962C8B-B14F-4D97-AF65-F5344CB8AC3E}">
        <p14:creationId xmlns:p14="http://schemas.microsoft.com/office/powerpoint/2010/main" val="2342834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1D754-857C-3447-915E-57061D6B46FE}" type="slidenum">
              <a:rPr lang="en-US" smtClean="0"/>
              <a:t>3</a:t>
            </a:fld>
            <a:endParaRPr lang="en-US"/>
          </a:p>
        </p:txBody>
      </p:sp>
    </p:spTree>
    <p:extLst>
      <p:ext uri="{BB962C8B-B14F-4D97-AF65-F5344CB8AC3E}">
        <p14:creationId xmlns:p14="http://schemas.microsoft.com/office/powerpoint/2010/main" val="2259649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1D754-857C-3447-915E-57061D6B46FE}" type="slidenum">
              <a:rPr lang="en-US" smtClean="0"/>
              <a:t>4</a:t>
            </a:fld>
            <a:endParaRPr lang="en-US"/>
          </a:p>
        </p:txBody>
      </p:sp>
    </p:spTree>
    <p:extLst>
      <p:ext uri="{BB962C8B-B14F-4D97-AF65-F5344CB8AC3E}">
        <p14:creationId xmlns:p14="http://schemas.microsoft.com/office/powerpoint/2010/main" val="2348932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1D754-857C-3447-915E-57061D6B46FE}" type="slidenum">
              <a:rPr lang="en-US" smtClean="0"/>
              <a:t>5</a:t>
            </a:fld>
            <a:endParaRPr lang="en-US"/>
          </a:p>
        </p:txBody>
      </p:sp>
    </p:spTree>
    <p:extLst>
      <p:ext uri="{BB962C8B-B14F-4D97-AF65-F5344CB8AC3E}">
        <p14:creationId xmlns:p14="http://schemas.microsoft.com/office/powerpoint/2010/main" val="3596095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1D754-857C-3447-915E-57061D6B46FE}" type="slidenum">
              <a:rPr lang="en-US" smtClean="0"/>
              <a:t>6</a:t>
            </a:fld>
            <a:endParaRPr lang="en-US"/>
          </a:p>
        </p:txBody>
      </p:sp>
    </p:spTree>
    <p:extLst>
      <p:ext uri="{BB962C8B-B14F-4D97-AF65-F5344CB8AC3E}">
        <p14:creationId xmlns:p14="http://schemas.microsoft.com/office/powerpoint/2010/main" val="3838934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1D754-857C-3447-915E-57061D6B46FE}" type="slidenum">
              <a:rPr lang="en-US" smtClean="0"/>
              <a:t>7</a:t>
            </a:fld>
            <a:endParaRPr lang="en-US"/>
          </a:p>
        </p:txBody>
      </p:sp>
    </p:spTree>
    <p:extLst>
      <p:ext uri="{BB962C8B-B14F-4D97-AF65-F5344CB8AC3E}">
        <p14:creationId xmlns:p14="http://schemas.microsoft.com/office/powerpoint/2010/main" val="4019649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1D754-857C-3447-915E-57061D6B46FE}" type="slidenum">
              <a:rPr lang="en-US" smtClean="0"/>
              <a:t>8</a:t>
            </a:fld>
            <a:endParaRPr lang="en-US"/>
          </a:p>
        </p:txBody>
      </p:sp>
    </p:spTree>
    <p:extLst>
      <p:ext uri="{BB962C8B-B14F-4D97-AF65-F5344CB8AC3E}">
        <p14:creationId xmlns:p14="http://schemas.microsoft.com/office/powerpoint/2010/main" val="3279244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0"/>
              </a:spcAft>
            </a:pPr>
            <a:endParaRPr lang="en-US" sz="1800" b="0" u="none"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D11D754-857C-3447-915E-57061D6B46FE}" type="slidenum">
              <a:rPr lang="en-US" smtClean="0"/>
              <a:t>9</a:t>
            </a:fld>
            <a:endParaRPr lang="en-US"/>
          </a:p>
        </p:txBody>
      </p:sp>
    </p:spTree>
    <p:extLst>
      <p:ext uri="{BB962C8B-B14F-4D97-AF65-F5344CB8AC3E}">
        <p14:creationId xmlns:p14="http://schemas.microsoft.com/office/powerpoint/2010/main" val="3413597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D6D2E-DC2B-00D6-A8A4-BA826669BF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117C18-1FCC-C762-CCC4-020A85D70A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368171-852A-F4D1-EFA6-A2EE034DDD39}"/>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5" name="Footer Placeholder 4">
            <a:extLst>
              <a:ext uri="{FF2B5EF4-FFF2-40B4-BE49-F238E27FC236}">
                <a16:creationId xmlns:a16="http://schemas.microsoft.com/office/drawing/2014/main" id="{B9CE3CCD-9E76-8252-6AC0-2868F6886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C7990C-545C-1D4B-6A19-EA698526B78F}"/>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203526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5DFDF-4A23-2B77-370D-077F830CA0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CFC458-D1F1-63DF-9FD4-0BE5CAEA28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D58D6-C02E-D863-1676-E73AC98911F1}"/>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5" name="Footer Placeholder 4">
            <a:extLst>
              <a:ext uri="{FF2B5EF4-FFF2-40B4-BE49-F238E27FC236}">
                <a16:creationId xmlns:a16="http://schemas.microsoft.com/office/drawing/2014/main" id="{10F5CFBA-A3AD-A28B-BF28-4957598886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6B4954-26B8-31B5-4151-2E0E895055FD}"/>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2749894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27124-0CE1-FCCF-7C0D-740137FBE3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AE1191-CBD9-7550-AC09-27647F0C6F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A07785-4D94-8C87-0AC3-11D0EC383274}"/>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5" name="Footer Placeholder 4">
            <a:extLst>
              <a:ext uri="{FF2B5EF4-FFF2-40B4-BE49-F238E27FC236}">
                <a16:creationId xmlns:a16="http://schemas.microsoft.com/office/drawing/2014/main" id="{463759E5-A1FF-DC66-AE58-E4435208D9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5E5D56-A320-CCE1-39BD-729B480CC3C4}"/>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366290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748E4-C676-4AD0-8A5D-0436DDB66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97617E-2A7F-74F3-AEF7-08147BBACF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DAC7BC-3EF4-2C76-17A6-37C8F87A82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16DF2A-56FD-5A22-EDDC-E1C0833FE887}"/>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6" name="Footer Placeholder 5">
            <a:extLst>
              <a:ext uri="{FF2B5EF4-FFF2-40B4-BE49-F238E27FC236}">
                <a16:creationId xmlns:a16="http://schemas.microsoft.com/office/drawing/2014/main" id="{5CA73457-C3AF-C677-4716-859407A68D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256F27-F79B-756F-61E3-7BDB70E911A1}"/>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3406559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1E0B-4164-BAD9-3270-314A368619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B323BB-89B3-A9F4-DBCE-5C1B9FCB9C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AFA267-013D-A19E-6B3E-0C11C4CEB3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DA0388-292C-F24C-2FD1-8A3CEB3EFA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17E9D5-A623-BC4C-7208-DB4D5EE858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40403F-5230-2A4D-62A7-3AD0FE954276}"/>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8" name="Footer Placeholder 7">
            <a:extLst>
              <a:ext uri="{FF2B5EF4-FFF2-40B4-BE49-F238E27FC236}">
                <a16:creationId xmlns:a16="http://schemas.microsoft.com/office/drawing/2014/main" id="{76290909-45F3-13EA-59F7-088315F78A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2EE154-CA5F-5AE9-B5E0-E190CDC3F5D2}"/>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3202779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8ACE9-9140-1DB5-1A01-E40B6F11F3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DAE6EB-E21B-5816-8EE3-A92576AD7F57}"/>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4" name="Footer Placeholder 3">
            <a:extLst>
              <a:ext uri="{FF2B5EF4-FFF2-40B4-BE49-F238E27FC236}">
                <a16:creationId xmlns:a16="http://schemas.microsoft.com/office/drawing/2014/main" id="{5DEE7F8A-29E9-733A-E1B2-BB65954B48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65A93B-D20B-ACAE-0FDD-69F47DD8CF9F}"/>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3441277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E39BC1-7F90-6EC1-6040-63134697F112}"/>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3" name="Footer Placeholder 2">
            <a:extLst>
              <a:ext uri="{FF2B5EF4-FFF2-40B4-BE49-F238E27FC236}">
                <a16:creationId xmlns:a16="http://schemas.microsoft.com/office/drawing/2014/main" id="{67707F57-BE9D-5456-DF50-9E94B2299B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8BBDC6-14BA-9751-FBBE-1D63D5E0FCAD}"/>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31955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779D5-BA54-98BC-E5E1-781ED250EE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E0069E-2A6B-ED33-C41A-9FDF4E1E31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AFA194-8C3E-7FD1-5DE5-0B877B6A04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6641D4-D316-B58F-6D6C-83CF47E48E07}"/>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6" name="Footer Placeholder 5">
            <a:extLst>
              <a:ext uri="{FF2B5EF4-FFF2-40B4-BE49-F238E27FC236}">
                <a16:creationId xmlns:a16="http://schemas.microsoft.com/office/drawing/2014/main" id="{8BCDA906-4BB3-8576-F23A-DB295A028E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FE5AD3-104F-3910-2081-F2DFE61A1084}"/>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169596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29D2-4EAB-55F1-E707-D49CF25696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3D097A-06C6-A0B5-F352-D18120D260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F53911-E278-171B-9344-3002BA398B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5DFE9B-34C2-FD7F-5FBD-95C896288E8A}"/>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6" name="Footer Placeholder 5">
            <a:extLst>
              <a:ext uri="{FF2B5EF4-FFF2-40B4-BE49-F238E27FC236}">
                <a16:creationId xmlns:a16="http://schemas.microsoft.com/office/drawing/2014/main" id="{B77677A7-C1F7-4A98-A315-1854C12127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C8065F-ADC1-55EB-4AB6-382423578D6A}"/>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3366437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C1DFF-0AC4-8C1C-6238-5D0961EDE7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D47226-DD6B-EE3B-B3DD-98803CD935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B9EBFA-00E3-0508-74CF-4E66A11803A8}"/>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5" name="Footer Placeholder 4">
            <a:extLst>
              <a:ext uri="{FF2B5EF4-FFF2-40B4-BE49-F238E27FC236}">
                <a16:creationId xmlns:a16="http://schemas.microsoft.com/office/drawing/2014/main" id="{E9A2CBA7-1AD6-243A-91D0-39217CE1E0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059F78-271B-0C63-BBC5-92F4911614B0}"/>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4026335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196ADE-C2C1-04B6-6F74-7A1327CC41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D6FB4E-8E8E-D224-E244-F1F48104D6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D6A40-72DB-6A6D-2D42-3F433E950D8F}"/>
              </a:ext>
            </a:extLst>
          </p:cNvPr>
          <p:cNvSpPr>
            <a:spLocks noGrp="1"/>
          </p:cNvSpPr>
          <p:nvPr>
            <p:ph type="dt" sz="half" idx="10"/>
          </p:nvPr>
        </p:nvSpPr>
        <p:spPr/>
        <p:txBody>
          <a:bodyPr/>
          <a:lstStyle/>
          <a:p>
            <a:fld id="{85C32C99-07D7-7F43-8DF5-EA32E204540B}" type="datetimeFigureOut">
              <a:rPr lang="en-US" smtClean="0"/>
              <a:t>4/16/24</a:t>
            </a:fld>
            <a:endParaRPr lang="en-US"/>
          </a:p>
        </p:txBody>
      </p:sp>
      <p:sp>
        <p:nvSpPr>
          <p:cNvPr id="5" name="Footer Placeholder 4">
            <a:extLst>
              <a:ext uri="{FF2B5EF4-FFF2-40B4-BE49-F238E27FC236}">
                <a16:creationId xmlns:a16="http://schemas.microsoft.com/office/drawing/2014/main" id="{89F8A14E-04A8-AFC5-09CF-426C0EC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B5F387-54A8-C7B1-4AE7-970DBC1C30FB}"/>
              </a:ext>
            </a:extLst>
          </p:cNvPr>
          <p:cNvSpPr>
            <a:spLocks noGrp="1"/>
          </p:cNvSpPr>
          <p:nvPr>
            <p:ph type="sldNum" sz="quarter" idx="12"/>
          </p:nvPr>
        </p:nvSpPr>
        <p:spPr/>
        <p:txBody>
          <a:bodyPr/>
          <a:lstStyle/>
          <a:p>
            <a:fld id="{7FF33B9D-2BCC-C543-A2C3-EE854A9E3237}" type="slidenum">
              <a:rPr lang="en-US" smtClean="0"/>
              <a:t>‹#›</a:t>
            </a:fld>
            <a:endParaRPr lang="en-US"/>
          </a:p>
        </p:txBody>
      </p:sp>
    </p:spTree>
    <p:extLst>
      <p:ext uri="{BB962C8B-B14F-4D97-AF65-F5344CB8AC3E}">
        <p14:creationId xmlns:p14="http://schemas.microsoft.com/office/powerpoint/2010/main" val="2084162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9986C1-6058-AD01-70DB-5E6E9F1CE6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7BCEF3-4B2D-4EA2-022F-6C72BF5908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72EA59-9B09-94E8-9A6E-7C09E5793B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32C99-07D7-7F43-8DF5-EA32E204540B}" type="datetimeFigureOut">
              <a:rPr lang="en-US" smtClean="0"/>
              <a:t>4/16/24</a:t>
            </a:fld>
            <a:endParaRPr lang="en-US"/>
          </a:p>
        </p:txBody>
      </p:sp>
      <p:sp>
        <p:nvSpPr>
          <p:cNvPr id="5" name="Footer Placeholder 4">
            <a:extLst>
              <a:ext uri="{FF2B5EF4-FFF2-40B4-BE49-F238E27FC236}">
                <a16:creationId xmlns:a16="http://schemas.microsoft.com/office/drawing/2014/main" id="{B58D8CA4-46EA-FB84-0F62-49EA0C7C1A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1B5BC6-A20D-8FA9-A0A7-802D273D92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F33B9D-2BCC-C543-A2C3-EE854A9E3237}" type="slidenum">
              <a:rPr lang="en-US" smtClean="0"/>
              <a:t>‹#›</a:t>
            </a:fld>
            <a:endParaRPr lang="en-US"/>
          </a:p>
        </p:txBody>
      </p:sp>
    </p:spTree>
    <p:extLst>
      <p:ext uri="{BB962C8B-B14F-4D97-AF65-F5344CB8AC3E}">
        <p14:creationId xmlns:p14="http://schemas.microsoft.com/office/powerpoint/2010/main" val="586347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ideo" Target="https://www.youtube.com/embed/61ZqBW30LLA?feature=oembed" TargetMode="External"/><Relationship Id="rId6" Type="http://schemas.openxmlformats.org/officeDocument/2006/relationships/image" Target="../media/image7.jpeg"/><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4A67FB-8147-3C2C-FF2A-F0CC2A73A95B}"/>
              </a:ext>
            </a:extLst>
          </p:cNvPr>
          <p:cNvSpPr>
            <a:spLocks noGrp="1"/>
          </p:cNvSpPr>
          <p:nvPr>
            <p:ph type="ctrTitle"/>
          </p:nvPr>
        </p:nvSpPr>
        <p:spPr>
          <a:xfrm>
            <a:off x="640080" y="325369"/>
            <a:ext cx="6878776" cy="1956841"/>
          </a:xfrm>
        </p:spPr>
        <p:txBody>
          <a:bodyPr vert="horz" lIns="91440" tIns="45720" rIns="91440" bIns="45720" rtlCol="0" anchor="b">
            <a:normAutofit/>
          </a:bodyPr>
          <a:lstStyle/>
          <a:p>
            <a:pPr algn="l"/>
            <a:r>
              <a:rPr lang="en-US" sz="3400" b="0" i="0" u="sng" dirty="0">
                <a:effectLst/>
              </a:rPr>
              <a:t>Diaspora Wars: </a:t>
            </a:r>
            <a:br>
              <a:rPr lang="en-US" sz="3400" b="0" i="0" u="sng" dirty="0">
                <a:effectLst/>
              </a:rPr>
            </a:br>
            <a:br>
              <a:rPr lang="en-US" sz="3400" b="0" i="0" u="sng" dirty="0">
                <a:effectLst/>
              </a:rPr>
            </a:br>
            <a:r>
              <a:rPr lang="en-US" sz="3400" b="0" i="0" u="sng" dirty="0">
                <a:effectLst/>
              </a:rPr>
              <a:t>Discursive </a:t>
            </a:r>
            <a:r>
              <a:rPr lang="en-US" sz="3400" u="sng" dirty="0"/>
              <a:t>C</a:t>
            </a:r>
            <a:r>
              <a:rPr lang="en-US" sz="3400" b="0" i="0" u="sng" dirty="0">
                <a:effectLst/>
              </a:rPr>
              <a:t>onstructions of Global and Local Blackness</a:t>
            </a:r>
            <a:endParaRPr lang="en-US" sz="3400" dirty="0"/>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8ED6166-D911-BB08-2C15-309CEC57E017}"/>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r>
              <a:rPr lang="en-US" sz="2200" dirty="0">
                <a:effectLst/>
              </a:rPr>
              <a:t>Rianna Walcott </a:t>
            </a:r>
            <a:r>
              <a:rPr lang="en-US" sz="2200" dirty="0" err="1">
                <a:effectLst/>
              </a:rPr>
              <a:t>Ph.D</a:t>
            </a:r>
            <a:br>
              <a:rPr lang="en-US" sz="2200" dirty="0">
                <a:effectLst/>
              </a:rPr>
            </a:br>
            <a:endParaRPr lang="en-US" sz="2200" dirty="0">
              <a:effectLst/>
            </a:endParaRPr>
          </a:p>
          <a:p>
            <a:pPr>
              <a:lnSpc>
                <a:spcPct val="90000"/>
              </a:lnSpc>
              <a:spcAft>
                <a:spcPts val="600"/>
              </a:spcAft>
            </a:pPr>
            <a:r>
              <a:rPr lang="en-US" sz="2200" dirty="0">
                <a:effectLst/>
              </a:rPr>
              <a:t>University of Maryland</a:t>
            </a:r>
          </a:p>
          <a:p>
            <a:pPr>
              <a:lnSpc>
                <a:spcPct val="90000"/>
              </a:lnSpc>
              <a:spcAft>
                <a:spcPts val="600"/>
              </a:spcAft>
            </a:pPr>
            <a:r>
              <a:rPr lang="en-US" sz="2200" dirty="0">
                <a:effectLst/>
              </a:rPr>
              <a:t>Black Communication and Technology Lab</a:t>
            </a:r>
          </a:p>
          <a:p>
            <a:pPr>
              <a:lnSpc>
                <a:spcPct val="90000"/>
              </a:lnSpc>
              <a:spcAft>
                <a:spcPts val="600"/>
              </a:spcAft>
            </a:pPr>
            <a:r>
              <a:rPr lang="en-US" sz="2200" dirty="0">
                <a:effectLst/>
              </a:rPr>
              <a:t>DISCO Network Fellow</a:t>
            </a:r>
          </a:p>
          <a:p>
            <a:pPr>
              <a:lnSpc>
                <a:spcPct val="90000"/>
              </a:lnSpc>
              <a:spcAft>
                <a:spcPts val="600"/>
              </a:spcAft>
            </a:pPr>
            <a:r>
              <a:rPr lang="en-US" sz="2200" dirty="0" err="1">
                <a:effectLst/>
              </a:rPr>
              <a:t>rwalcott@umd.edu</a:t>
            </a:r>
            <a:endParaRPr lang="en-US" sz="2200" dirty="0">
              <a:effectLst/>
            </a:endParaRPr>
          </a:p>
          <a:p>
            <a:pPr>
              <a:lnSpc>
                <a:spcPct val="90000"/>
              </a:lnSpc>
              <a:spcAft>
                <a:spcPts val="600"/>
              </a:spcAft>
            </a:pPr>
            <a:r>
              <a:rPr lang="en-US" sz="2200" dirty="0" err="1">
                <a:effectLst/>
              </a:rPr>
              <a:t>riannawalcott.com</a:t>
            </a:r>
            <a:r>
              <a:rPr lang="en-US" sz="2200" dirty="0">
                <a:effectLst/>
              </a:rPr>
              <a:t> </a:t>
            </a:r>
          </a:p>
          <a:p>
            <a:pPr indent="-228600">
              <a:lnSpc>
                <a:spcPct val="90000"/>
              </a:lnSpc>
              <a:spcAft>
                <a:spcPts val="600"/>
              </a:spcAft>
              <a:buFont typeface="Arial" panose="020B0604020202020204" pitchFamily="34" charset="0"/>
              <a:buChar char="•"/>
            </a:pPr>
            <a:endParaRPr lang="en-US" sz="2200" dirty="0"/>
          </a:p>
        </p:txBody>
      </p:sp>
      <p:pic>
        <p:nvPicPr>
          <p:cNvPr id="8" name="Picture 7" descr="A drawing of a person holding a phone&#10;&#10;Description automatically generated">
            <a:extLst>
              <a:ext uri="{FF2B5EF4-FFF2-40B4-BE49-F238E27FC236}">
                <a16:creationId xmlns:a16="http://schemas.microsoft.com/office/drawing/2014/main" id="{2E61181C-B148-8F8C-3805-4309120720E8}"/>
              </a:ext>
            </a:extLst>
          </p:cNvPr>
          <p:cNvPicPr>
            <a:picLocks noChangeAspect="1"/>
          </p:cNvPicPr>
          <p:nvPr/>
        </p:nvPicPr>
        <p:blipFill rotWithShape="1">
          <a:blip r:embed="rId3"/>
          <a:srcRect l="6548" r="1822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51547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2">
            <a:extLst>
              <a:ext uri="{FF2B5EF4-FFF2-40B4-BE49-F238E27FC236}">
                <a16:creationId xmlns:a16="http://schemas.microsoft.com/office/drawing/2014/main" id="{0B8E8E74-14D8-1038-0E5B-CB9B906A61B4}"/>
              </a:ext>
            </a:extLst>
          </p:cNvPr>
          <p:cNvSpPr/>
          <p:nvPr/>
        </p:nvSpPr>
        <p:spPr>
          <a:xfrm>
            <a:off x="-1061229" y="3907397"/>
            <a:ext cx="6661812" cy="2950603"/>
          </a:xfrm>
          <a:custGeom>
            <a:avLst/>
            <a:gdLst/>
            <a:ahLst/>
            <a:cxnLst/>
            <a:rect l="l" t="t" r="r" b="b"/>
            <a:pathLst>
              <a:path w="8418404" h="7025541">
                <a:moveTo>
                  <a:pt x="0" y="0"/>
                </a:moveTo>
                <a:lnTo>
                  <a:pt x="8418404" y="0"/>
                </a:lnTo>
                <a:lnTo>
                  <a:pt x="8418404" y="7025540"/>
                </a:lnTo>
                <a:lnTo>
                  <a:pt x="0" y="70255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2EA7504-5561-B374-DE8D-B7F4F38E435C}"/>
              </a:ext>
            </a:extLst>
          </p:cNvPr>
          <p:cNvSpPr>
            <a:spLocks noGrp="1"/>
          </p:cNvSpPr>
          <p:nvPr>
            <p:ph idx="1"/>
          </p:nvPr>
        </p:nvSpPr>
        <p:spPr>
          <a:xfrm>
            <a:off x="3601328" y="1781417"/>
            <a:ext cx="8455855" cy="4695348"/>
          </a:xfrm>
        </p:spPr>
        <p:txBody>
          <a:bodyPr>
            <a:noAutofit/>
          </a:bodyPr>
          <a:lstStyle/>
          <a:p>
            <a:pPr marL="0" indent="0">
              <a:buNone/>
            </a:pPr>
            <a:r>
              <a:rPr lang="en-US" sz="2400" kern="100" dirty="0">
                <a:effectLst/>
                <a:latin typeface="Calibri" panose="020F0502020204030204" pitchFamily="34" charset="0"/>
                <a:ea typeface="Calibri" panose="020F0502020204030204" pitchFamily="34" charset="0"/>
                <a:cs typeface="Calibri" panose="020F0502020204030204" pitchFamily="34" charset="0"/>
              </a:rPr>
              <a:t>For Black women, new knowledge claims are rarely worked out in isolation from other individuals and are usually developed through dialogues with other members of a community. A primary epistemological assumption underlying the use of dialogue in assessing knowledge claims is that connectedness rather than separation is an essential component of the knowledge-validation process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(Collins, 1989).</a:t>
            </a:r>
          </a:p>
          <a:p>
            <a:pPr marL="0" indent="0">
              <a:buNone/>
            </a:pPr>
            <a:endParaRPr lang="en-US" sz="2400" b="1" kern="1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kern="100" dirty="0">
                <a:effectLst/>
                <a:latin typeface="Calibri" panose="020F0502020204030204" pitchFamily="34" charset="0"/>
                <a:ea typeface="Calibri" panose="020F0502020204030204" pitchFamily="34" charset="0"/>
                <a:cs typeface="Calibri" panose="020F0502020204030204" pitchFamily="34" charset="0"/>
              </a:rPr>
              <a:t>‘Black Feminist epistemologies are opposed to elite white male interests, and may face rejection of our knowledge claims on epistemological grounds ... Black women scholars may know something is true…but be unwilling or unable to legitimate our claims using prevailing scholarly norms’</a:t>
            </a:r>
            <a:r>
              <a:rPr lang="en-US" sz="2400" b="1" kern="100" dirty="0">
                <a:effectLst/>
                <a:latin typeface="Calibri" panose="020F0502020204030204" pitchFamily="34" charset="0"/>
                <a:ea typeface="Calibri" panose="020F0502020204030204" pitchFamily="34" charset="0"/>
                <a:cs typeface="Calibri" panose="020F0502020204030204" pitchFamily="34" charset="0"/>
              </a:rPr>
              <a:t> (Collins, 2009)</a:t>
            </a:r>
          </a:p>
          <a:p>
            <a:pPr marL="0" indent="0">
              <a:buNone/>
            </a:pPr>
            <a:endParaRPr lang="en-US" sz="2400" b="1" kern="100" dirty="0">
              <a:latin typeface="Calibri" panose="020F0502020204030204" pitchFamily="34" charset="0"/>
              <a:ea typeface="Calibri" panose="020F0502020204030204" pitchFamily="34" charset="0"/>
              <a:cs typeface="Calibri" panose="020F0502020204030204" pitchFamily="34" charset="0"/>
            </a:endParaRPr>
          </a:p>
          <a:p>
            <a:endParaRPr lang="en-US"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5969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D24954-3AB8-8FC5-16CD-1874B95A40B1}"/>
              </a:ext>
            </a:extLst>
          </p:cNvPr>
          <p:cNvSpPr>
            <a:spLocks noGrp="1"/>
          </p:cNvSpPr>
          <p:nvPr>
            <p:ph type="title"/>
          </p:nvPr>
        </p:nvSpPr>
        <p:spPr>
          <a:xfrm>
            <a:off x="5297762" y="329184"/>
            <a:ext cx="6251110" cy="1783080"/>
          </a:xfrm>
        </p:spPr>
        <p:txBody>
          <a:bodyPr anchor="b">
            <a:normAutofit/>
          </a:bodyPr>
          <a:lstStyle/>
          <a:p>
            <a:r>
              <a:rPr lang="en-US" sz="5400"/>
              <a:t>Style: Discursively constructing identity</a:t>
            </a:r>
          </a:p>
        </p:txBody>
      </p:sp>
      <p:pic>
        <p:nvPicPr>
          <p:cNvPr id="5" name="Picture 4" descr="One in a crowd">
            <a:extLst>
              <a:ext uri="{FF2B5EF4-FFF2-40B4-BE49-F238E27FC236}">
                <a16:creationId xmlns:a16="http://schemas.microsoft.com/office/drawing/2014/main" id="{38D03B7C-4237-FB96-BB7E-D2D8D5A1AD51}"/>
              </a:ext>
            </a:extLst>
          </p:cNvPr>
          <p:cNvPicPr>
            <a:picLocks noChangeAspect="1"/>
          </p:cNvPicPr>
          <p:nvPr/>
        </p:nvPicPr>
        <p:blipFill rotWithShape="1">
          <a:blip r:embed="rId3"/>
          <a:srcRect l="28628" r="2043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971C39-3ACB-0151-A50D-C3CA6D02A957}"/>
              </a:ext>
            </a:extLst>
          </p:cNvPr>
          <p:cNvSpPr>
            <a:spLocks noGrp="1"/>
          </p:cNvSpPr>
          <p:nvPr>
            <p:ph idx="1"/>
          </p:nvPr>
        </p:nvSpPr>
        <p:spPr>
          <a:xfrm>
            <a:off x="5078437" y="2655918"/>
            <a:ext cx="6668085" cy="4037490"/>
          </a:xfrm>
        </p:spPr>
        <p:txBody>
          <a:bodyPr>
            <a:normAutofit/>
          </a:bodyPr>
          <a:lstStyle/>
          <a:p>
            <a:pPr marL="0" indent="0">
              <a:buNone/>
            </a:pPr>
            <a:r>
              <a:rPr lang="en-US" sz="2000" dirty="0"/>
              <a:t>Style ‘marks out or indexes a social difference’, '</a:t>
            </a:r>
            <a:r>
              <a:rPr lang="en-GB" sz="2000" dirty="0">
                <a:effectLst/>
                <a:latin typeface="Calibri" panose="020F0502020204030204" pitchFamily="34" charset="0"/>
                <a:ea typeface="Calibri" panose="020F0502020204030204" pitchFamily="34" charset="0"/>
                <a:cs typeface="Times New Roman" panose="02020603050405020304" pitchFamily="18" charset="0"/>
              </a:rPr>
              <a:t>adoptive ways of dressing and behaving… [creating an] agentive possibility for social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identificatio</a:t>
            </a:r>
            <a:r>
              <a:rPr lang="en-US" sz="2000" dirty="0">
                <a:effectLst/>
                <a:latin typeface="Calibri" panose="020F0502020204030204" pitchFamily="34" charset="0"/>
                <a:ea typeface="Calibri" panose="020F0502020204030204" pitchFamily="34" charset="0"/>
                <a:cs typeface="Times New Roman" panose="02020603050405020304" pitchFamily="18" charset="0"/>
              </a:rPr>
              <a:t>n’ ‘</a:t>
            </a:r>
            <a:r>
              <a:rPr lang="en-GB" sz="2000" dirty="0">
                <a:effectLst/>
                <a:latin typeface="Calibri" panose="020F0502020204030204" pitchFamily="34" charset="0"/>
                <a:ea typeface="Calibri" panose="020F0502020204030204" pitchFamily="34" charset="0"/>
                <a:cs typeface="Times New Roman" panose="02020603050405020304" pitchFamily="18" charset="0"/>
              </a:rPr>
              <a:t>creative, performative, reflexive utterances that project personas, identities and genres from well-known identity repertoires’ (</a:t>
            </a:r>
            <a:r>
              <a:rPr lang="en-GB" sz="2000" b="1" dirty="0">
                <a:effectLst/>
                <a:latin typeface="Calibri" panose="020F0502020204030204" pitchFamily="34" charset="0"/>
                <a:ea typeface="Calibri" panose="020F0502020204030204" pitchFamily="34" charset="0"/>
                <a:cs typeface="Times New Roman" panose="02020603050405020304" pitchFamily="18" charset="0"/>
              </a:rPr>
              <a:t>Coupland, 2007)</a:t>
            </a:r>
          </a:p>
          <a:p>
            <a:pPr marL="0" indent="0">
              <a:buNone/>
            </a:pPr>
            <a:r>
              <a:rPr lang="en-GB" sz="2000" dirty="0">
                <a:effectLst/>
                <a:latin typeface="Calibri" panose="020F0502020204030204" pitchFamily="34" charset="0"/>
                <a:ea typeface="Calibri" panose="020F0502020204030204" pitchFamily="34" charset="0"/>
                <a:cs typeface="Times New Roman" panose="02020603050405020304" pitchFamily="18" charset="0"/>
              </a:rPr>
              <a:t>‘through the relation to the Other, the relation to what it is not, to precisely what it lacks, to what has been called its constitutive outside that the 'positive' meaning of any term - and thus its 'identity’ - can be constructed’</a:t>
            </a:r>
            <a:r>
              <a:rPr lang="en-US" sz="2000" dirty="0">
                <a:effectLst/>
              </a:rPr>
              <a:t> </a:t>
            </a:r>
            <a:r>
              <a:rPr lang="en-GB" sz="2000" b="1" dirty="0">
                <a:latin typeface="Calibri" panose="020F0502020204030204" pitchFamily="34" charset="0"/>
                <a:cs typeface="Times New Roman" panose="02020603050405020304" pitchFamily="18" charset="0"/>
              </a:rPr>
              <a:t>(Hall, 1996)</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Style shifting -  An adaptive style where speakers deliberately use different discursive strategies according to different contexts </a:t>
            </a: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(Wolfram and Schilling, 2015, 282).</a:t>
            </a:r>
          </a:p>
          <a:p>
            <a:pPr marL="0" indent="0">
              <a:buNone/>
            </a:pPr>
            <a:endParaRPr lang="en-US" sz="2000" dirty="0"/>
          </a:p>
        </p:txBody>
      </p:sp>
    </p:spTree>
    <p:extLst>
      <p:ext uri="{BB962C8B-B14F-4D97-AF65-F5344CB8AC3E}">
        <p14:creationId xmlns:p14="http://schemas.microsoft.com/office/powerpoint/2010/main" val="1299429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7DBE96-E89E-974C-820B-E07D09210C49}"/>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4200" kern="1200">
                <a:solidFill>
                  <a:schemeClr val="tx1"/>
                </a:solidFill>
                <a:latin typeface="+mj-lt"/>
                <a:ea typeface="+mj-ea"/>
                <a:cs typeface="+mj-cs"/>
              </a:rPr>
              <a:t>Style: Discursively constructing identity</a:t>
            </a:r>
          </a:p>
        </p:txBody>
      </p:sp>
      <p:sp>
        <p:nvSpPr>
          <p:cNvPr id="1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CDA019B1-D2B2-1A26-51B9-0A4D98CDB794}"/>
              </a:ext>
            </a:extLst>
          </p:cNvPr>
          <p:cNvSpPr>
            <a:spLocks noGrp="1"/>
          </p:cNvSpPr>
          <p:nvPr>
            <p:ph sz="half" idx="2"/>
          </p:nvPr>
        </p:nvSpPr>
        <p:spPr>
          <a:xfrm>
            <a:off x="351693" y="2660904"/>
            <a:ext cx="6672530" cy="3938250"/>
          </a:xfrm>
        </p:spPr>
        <p:txBody>
          <a:bodyPr vert="horz" lIns="91440" tIns="45720" rIns="91440" bIns="45720" rtlCol="0" anchor="t">
            <a:normAutofit fontScale="92500" lnSpcReduction="20000"/>
          </a:bodyPr>
          <a:lstStyle/>
          <a:p>
            <a:pPr marL="0" marR="0" indent="0">
              <a:spcBef>
                <a:spcPts val="0"/>
              </a:spcBef>
              <a:spcAft>
                <a:spcPts val="0"/>
              </a:spcAft>
              <a:buNone/>
            </a:pPr>
            <a:r>
              <a:rPr lang="en-US" sz="2400" dirty="0" err="1">
                <a:effectLst/>
              </a:rPr>
              <a:t>Bolu</a:t>
            </a:r>
            <a:r>
              <a:rPr lang="en-US" sz="2400" dirty="0">
                <a:effectLst/>
              </a:rPr>
              <a:t>: Our humor uses specific British cultural touchstones that I don't believe white British people use. Describing this is going to sound so strange, but somebody said - I don't know if you saw this tweet yesterday, but it was so funny - um, somebody said, "Oh, if I was still with my boyfriend, it would have been three years - we would have been together three years today." And then somebody quote-tweeted that with - and I don't know if they were Black, but I'm going to say that this is a very Black way of using this meme. Somebody quote-tweeted with a freeze-frame, a screenshot of Gino </a:t>
            </a:r>
            <a:r>
              <a:rPr lang="en-US" sz="2400" dirty="0" err="1">
                <a:effectLst/>
              </a:rPr>
              <a:t>D'Acampo</a:t>
            </a:r>
            <a:r>
              <a:rPr lang="en-US" sz="2400" dirty="0">
                <a:effectLst/>
              </a:rPr>
              <a:t>.</a:t>
            </a:r>
          </a:p>
          <a:p>
            <a:pPr marL="0" marR="0">
              <a:spcBef>
                <a:spcPts val="0"/>
              </a:spcBef>
              <a:spcAft>
                <a:spcPts val="0"/>
              </a:spcAft>
            </a:pPr>
            <a:endParaRPr lang="en-US" sz="2400" dirty="0">
              <a:effectLst/>
            </a:endParaRPr>
          </a:p>
          <a:p>
            <a:pPr marL="0" marR="0" indent="0">
              <a:spcBef>
                <a:spcPts val="0"/>
              </a:spcBef>
              <a:spcAft>
                <a:spcPts val="0"/>
              </a:spcAft>
              <a:buNone/>
            </a:pPr>
            <a:r>
              <a:rPr lang="en-US" sz="2400" dirty="0">
                <a:effectLst/>
              </a:rPr>
              <a:t>Rianna: 'And if my grandmother had wheels, she would have been a bike!' [both laugh]</a:t>
            </a:r>
          </a:p>
        </p:txBody>
      </p:sp>
      <p:sp>
        <p:nvSpPr>
          <p:cNvPr id="5" name="TextBox 4">
            <a:extLst>
              <a:ext uri="{FF2B5EF4-FFF2-40B4-BE49-F238E27FC236}">
                <a16:creationId xmlns:a16="http://schemas.microsoft.com/office/drawing/2014/main" id="{0E90FCDC-9BA5-C43F-52E8-98259B059898}"/>
              </a:ext>
            </a:extLst>
          </p:cNvPr>
          <p:cNvSpPr txBox="1"/>
          <p:nvPr/>
        </p:nvSpPr>
        <p:spPr>
          <a:xfrm>
            <a:off x="2107769" y="2805193"/>
            <a:ext cx="184731" cy="369332"/>
          </a:xfrm>
          <a:prstGeom prst="rect">
            <a:avLst/>
          </a:prstGeom>
          <a:noFill/>
        </p:spPr>
        <p:txBody>
          <a:bodyPr wrap="none" rtlCol="0">
            <a:spAutoFit/>
          </a:bodyPr>
          <a:lstStyle/>
          <a:p>
            <a:endParaRPr lang="en-US" dirty="0"/>
          </a:p>
        </p:txBody>
      </p:sp>
      <p:sp>
        <p:nvSpPr>
          <p:cNvPr id="7" name="Freeform 4">
            <a:extLst>
              <a:ext uri="{FF2B5EF4-FFF2-40B4-BE49-F238E27FC236}">
                <a16:creationId xmlns:a16="http://schemas.microsoft.com/office/drawing/2014/main" id="{D89352B1-58FC-FA54-F528-5FDB2E0AD06D}"/>
              </a:ext>
            </a:extLst>
          </p:cNvPr>
          <p:cNvSpPr/>
          <p:nvPr/>
        </p:nvSpPr>
        <p:spPr>
          <a:xfrm>
            <a:off x="7923947" y="0"/>
            <a:ext cx="4496622" cy="4537875"/>
          </a:xfrm>
          <a:custGeom>
            <a:avLst/>
            <a:gdLst/>
            <a:ahLst/>
            <a:cxnLst/>
            <a:rect l="l" t="t" r="r" b="b"/>
            <a:pathLst>
              <a:path w="4496622" h="4537875">
                <a:moveTo>
                  <a:pt x="0" y="0"/>
                </a:moveTo>
                <a:lnTo>
                  <a:pt x="4496622" y="0"/>
                </a:lnTo>
                <a:lnTo>
                  <a:pt x="4496622" y="4537875"/>
                </a:lnTo>
                <a:lnTo>
                  <a:pt x="0" y="45378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4" name="Online Media 3" descr="If My Grandmother Had Wheels She Would've Been a Bike #shorts #Gino 🚲 🍝 | This Morning">
            <a:hlinkClick r:id="" action="ppaction://media"/>
            <a:extLst>
              <a:ext uri="{FF2B5EF4-FFF2-40B4-BE49-F238E27FC236}">
                <a16:creationId xmlns:a16="http://schemas.microsoft.com/office/drawing/2014/main" id="{E6397D56-08B8-9F3F-D0AC-1FD1B6D82B4E}"/>
              </a:ext>
            </a:extLst>
          </p:cNvPr>
          <p:cNvPicPr>
            <a:picLocks noGrp="1" noRot="1" noChangeAspect="1"/>
          </p:cNvPicPr>
          <p:nvPr>
            <p:ph sz="half" idx="1"/>
            <a:videoFile r:link="rId1"/>
          </p:nvPr>
        </p:nvPicPr>
        <p:blipFill rotWithShape="1">
          <a:blip r:embed="rId6"/>
          <a:stretch/>
        </p:blipFill>
        <p:spPr>
          <a:xfrm>
            <a:off x="7252792" y="640080"/>
            <a:ext cx="3151479" cy="5577840"/>
          </a:xfrm>
          <a:prstGeom prst="rect">
            <a:avLst/>
          </a:prstGeom>
        </p:spPr>
      </p:pic>
    </p:spTree>
    <p:extLst>
      <p:ext uri="{BB962C8B-B14F-4D97-AF65-F5344CB8AC3E}">
        <p14:creationId xmlns:p14="http://schemas.microsoft.com/office/powerpoint/2010/main" val="158876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9C052EA-05E2-403D-965E-52D1BFFA2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300379-9F16-269A-DBB1-C9BF71619638}"/>
              </a:ext>
            </a:extLst>
          </p:cNvPr>
          <p:cNvSpPr>
            <a:spLocks noGrp="1"/>
          </p:cNvSpPr>
          <p:nvPr>
            <p:ph type="title"/>
          </p:nvPr>
        </p:nvSpPr>
        <p:spPr>
          <a:xfrm>
            <a:off x="838200" y="365126"/>
            <a:ext cx="10515600" cy="1094740"/>
          </a:xfrm>
        </p:spPr>
        <p:txBody>
          <a:bodyPr>
            <a:normAutofit/>
          </a:bodyPr>
          <a:lstStyle/>
          <a:p>
            <a:r>
              <a:rPr lang="en-US">
                <a:solidFill>
                  <a:schemeClr val="bg1"/>
                </a:solidFill>
              </a:rPr>
              <a:t>Language as code</a:t>
            </a:r>
          </a:p>
        </p:txBody>
      </p:sp>
      <p:sp useBgFill="1">
        <p:nvSpPr>
          <p:cNvPr id="14" name="Rectangle 13">
            <a:extLst>
              <a:ext uri="{FF2B5EF4-FFF2-40B4-BE49-F238E27FC236}">
                <a16:creationId xmlns:a16="http://schemas.microsoft.com/office/drawing/2014/main" id="{4C1936B8-2FFB-4F78-8388-B8C282B8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AD678C-AD8C-E0F6-8FA6-45FF5921AE49}"/>
              </a:ext>
            </a:extLst>
          </p:cNvPr>
          <p:cNvSpPr>
            <a:spLocks noGrp="1"/>
          </p:cNvSpPr>
          <p:nvPr>
            <p:ph sz="half" idx="1"/>
          </p:nvPr>
        </p:nvSpPr>
        <p:spPr>
          <a:xfrm>
            <a:off x="838200" y="2100579"/>
            <a:ext cx="5097779" cy="4076383"/>
          </a:xfrm>
        </p:spPr>
        <p:txBody>
          <a:bodyPr anchor="ctr">
            <a:normAutofit/>
          </a:bodyPr>
          <a:lstStyle/>
          <a:p>
            <a:pPr marL="131445" marR="0" indent="0">
              <a:spcBef>
                <a:spcPts val="0"/>
              </a:spcBef>
              <a:spcAft>
                <a:spcPts val="0"/>
              </a:spcAft>
              <a:buNone/>
            </a:pPr>
            <a:r>
              <a:rPr lang="en-US" sz="1600" kern="100">
                <a:effectLst/>
                <a:latin typeface="Calibri" panose="020F0502020204030204" pitchFamily="34" charset="0"/>
                <a:ea typeface="Calibri" panose="020F0502020204030204" pitchFamily="34" charset="0"/>
                <a:cs typeface="Times New Roman" panose="02020603050405020304" pitchFamily="18" charset="0"/>
              </a:rPr>
              <a:t>There is a certain way of speaking: numerous white girls try to emulate it, and it just doesn't land the same. There is a certain lyricism, there is a certain poetry to how we talk naturally. Whether it's Caribbean heritage, West African heritage, how we merge and meld all these things, and then put it through this funnel of Black Britishness. And then what you get is so unique, that you can’t replicate it. </a:t>
            </a:r>
          </a:p>
          <a:p>
            <a:pPr marL="131445" marR="0" indent="0">
              <a:spcBef>
                <a:spcPts val="0"/>
              </a:spcBef>
              <a:spcAft>
                <a:spcPts val="0"/>
              </a:spcAft>
              <a:buNone/>
            </a:pPr>
            <a:r>
              <a:rPr lang="en-US" sz="1600" kern="100">
                <a:effectLst/>
                <a:latin typeface="Calibri" panose="020F0502020204030204" pitchFamily="34" charset="0"/>
                <a:ea typeface="Calibri" panose="020F0502020204030204" pitchFamily="34" charset="0"/>
                <a:cs typeface="Times New Roman" panose="02020603050405020304" pitchFamily="18" charset="0"/>
              </a:rPr>
              <a:t>  </a:t>
            </a:r>
          </a:p>
          <a:p>
            <a:pPr marL="131445" marR="0" indent="0">
              <a:spcBef>
                <a:spcPts val="0"/>
              </a:spcBef>
              <a:spcAft>
                <a:spcPts val="0"/>
              </a:spcAft>
              <a:buNone/>
            </a:pPr>
            <a:r>
              <a:rPr lang="en-US" sz="1600" kern="100">
                <a:effectLst/>
                <a:latin typeface="Calibri" panose="020F0502020204030204" pitchFamily="34" charset="0"/>
                <a:ea typeface="Calibri" panose="020F0502020204030204" pitchFamily="34" charset="0"/>
                <a:cs typeface="Times New Roman" panose="02020603050405020304" pitchFamily="18" charset="0"/>
              </a:rPr>
              <a:t>It's almost like a secret code, right? There's nothing written or substantially written that could explain or decode what is going on. There's no way for anyone to be able to Blackfish it. People can Blackfish in terms of imagery, like there's white girls that like to pretend to be mixed race, like to be Black, [and] because of the one drop rule, they could get away with that, aesthetically. But now try to do that in terms of language!</a:t>
            </a:r>
          </a:p>
          <a:p>
            <a:endParaRPr lang="en-US" sz="1600"/>
          </a:p>
        </p:txBody>
      </p:sp>
      <p:sp>
        <p:nvSpPr>
          <p:cNvPr id="4" name="Content Placeholder 3">
            <a:extLst>
              <a:ext uri="{FF2B5EF4-FFF2-40B4-BE49-F238E27FC236}">
                <a16:creationId xmlns:a16="http://schemas.microsoft.com/office/drawing/2014/main" id="{01C1C682-AD17-1BB1-5EAD-C0C5B2730DF6}"/>
              </a:ext>
            </a:extLst>
          </p:cNvPr>
          <p:cNvSpPr>
            <a:spLocks noGrp="1"/>
          </p:cNvSpPr>
          <p:nvPr>
            <p:ph sz="half" idx="2"/>
          </p:nvPr>
        </p:nvSpPr>
        <p:spPr>
          <a:xfrm>
            <a:off x="6256020" y="2100579"/>
            <a:ext cx="5097780" cy="4076383"/>
          </a:xfrm>
        </p:spPr>
        <p:txBody>
          <a:bodyPr anchor="ctr">
            <a:normAutofit/>
          </a:bodyPr>
          <a:lstStyle/>
          <a:p>
            <a:pPr marL="0" indent="0">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We have to really operate under some sort of subterfuge when we're talking about certain things, like sometimes people won't even put the name of the person they're talking about, they'll just be like 'he' and everyone cottons on to what you're talking about. Sometimes there's an understanding that some topics are just too hot for the timeline and that we cannot even broach it because it's going to be pulled out of context.</a:t>
            </a:r>
          </a:p>
          <a:p>
            <a:endParaRPr lang="en-US" sz="2000" dirty="0"/>
          </a:p>
        </p:txBody>
      </p:sp>
      <p:sp>
        <p:nvSpPr>
          <p:cNvPr id="5" name="Freeform 3">
            <a:extLst>
              <a:ext uri="{FF2B5EF4-FFF2-40B4-BE49-F238E27FC236}">
                <a16:creationId xmlns:a16="http://schemas.microsoft.com/office/drawing/2014/main" id="{2E3F0C30-6DC2-06FC-D154-16338BA83BC7}"/>
              </a:ext>
            </a:extLst>
          </p:cNvPr>
          <p:cNvSpPr/>
          <p:nvPr/>
        </p:nvSpPr>
        <p:spPr>
          <a:xfrm>
            <a:off x="8978338" y="681038"/>
            <a:ext cx="2794562" cy="696100"/>
          </a:xfrm>
          <a:custGeom>
            <a:avLst/>
            <a:gdLst/>
            <a:ahLst/>
            <a:cxnLst/>
            <a:rect l="l" t="t" r="r" b="b"/>
            <a:pathLst>
              <a:path w="2794562" h="696100">
                <a:moveTo>
                  <a:pt x="0" y="0"/>
                </a:moveTo>
                <a:lnTo>
                  <a:pt x="2794562" y="0"/>
                </a:lnTo>
                <a:lnTo>
                  <a:pt x="2794562" y="696100"/>
                </a:lnTo>
                <a:lnTo>
                  <a:pt x="0" y="6961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52797771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9C052EA-05E2-403D-965E-52D1BFFA2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3CFF5E-FDE5-CA24-D729-FA87A0187A25}"/>
              </a:ext>
            </a:extLst>
          </p:cNvPr>
          <p:cNvSpPr>
            <a:spLocks noGrp="1"/>
          </p:cNvSpPr>
          <p:nvPr>
            <p:ph type="title"/>
          </p:nvPr>
        </p:nvSpPr>
        <p:spPr>
          <a:xfrm>
            <a:off x="838200" y="365126"/>
            <a:ext cx="10515600" cy="1094740"/>
          </a:xfrm>
        </p:spPr>
        <p:txBody>
          <a:bodyPr>
            <a:normAutofit/>
          </a:bodyPr>
          <a:lstStyle/>
          <a:p>
            <a:r>
              <a:rPr lang="en-US">
                <a:solidFill>
                  <a:schemeClr val="bg1"/>
                </a:solidFill>
              </a:rPr>
              <a:t>Creating enclaved Black (and feminist) spaces</a:t>
            </a:r>
          </a:p>
        </p:txBody>
      </p:sp>
      <p:sp useBgFill="1">
        <p:nvSpPr>
          <p:cNvPr id="11" name="Rectangle 10">
            <a:extLst>
              <a:ext uri="{FF2B5EF4-FFF2-40B4-BE49-F238E27FC236}">
                <a16:creationId xmlns:a16="http://schemas.microsoft.com/office/drawing/2014/main" id="{4C1936B8-2FFB-4F78-8388-B8C282B8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0373A5-CFD1-552B-1667-2814890BF169}"/>
              </a:ext>
            </a:extLst>
          </p:cNvPr>
          <p:cNvSpPr>
            <a:spLocks noGrp="1"/>
          </p:cNvSpPr>
          <p:nvPr>
            <p:ph sz="half" idx="1"/>
          </p:nvPr>
        </p:nvSpPr>
        <p:spPr>
          <a:xfrm>
            <a:off x="838200" y="2100579"/>
            <a:ext cx="5097779" cy="4076383"/>
          </a:xfrm>
        </p:spPr>
        <p:txBody>
          <a:bodyPr anchor="ctr">
            <a:normAutofit/>
          </a:bodyPr>
          <a:lstStyle/>
          <a:p>
            <a:pPr marL="0" indent="0">
              <a:buNone/>
            </a:pPr>
            <a:r>
              <a:rPr lang="en-US" sz="2000" kern="100">
                <a:effectLst/>
                <a:latin typeface="Calibri" panose="020F0502020204030204" pitchFamily="34" charset="0"/>
                <a:ea typeface="Calibri" panose="020F0502020204030204" pitchFamily="34" charset="0"/>
                <a:cs typeface="Times New Roman" panose="02020603050405020304" pitchFamily="18" charset="0"/>
              </a:rPr>
              <a:t>Mutsa: As a Zimbabwean, I come from an oral tradition. And the reason why we had an oral tradition was because sound is here in a second, gone in the next; you can cause dissent, you can cause a revolution.</a:t>
            </a:r>
          </a:p>
          <a:p>
            <a:pPr marL="0" indent="0">
              <a:buNone/>
            </a:pPr>
            <a:r>
              <a:rPr lang="en-US" sz="2000" kern="100">
                <a:effectLst/>
                <a:latin typeface="Calibri" panose="020F0502020204030204" pitchFamily="34" charset="0"/>
                <a:ea typeface="Calibri" panose="020F0502020204030204" pitchFamily="34" charset="0"/>
                <a:cs typeface="Times New Roman" panose="02020603050405020304" pitchFamily="18" charset="0"/>
              </a:rPr>
              <a:t>Mutsa: Sound helps you resist surveillance. As Black people isn't that all we're trying to do? We’re just trying to evade capture, like, I don't want these white people to write that down, [or] see what the hell I'm doing all the time. </a:t>
            </a:r>
          </a:p>
        </p:txBody>
      </p:sp>
      <p:sp>
        <p:nvSpPr>
          <p:cNvPr id="4" name="Content Placeholder 3">
            <a:extLst>
              <a:ext uri="{FF2B5EF4-FFF2-40B4-BE49-F238E27FC236}">
                <a16:creationId xmlns:a16="http://schemas.microsoft.com/office/drawing/2014/main" id="{8B04C860-D5B7-E513-C159-F897AD4603F5}"/>
              </a:ext>
            </a:extLst>
          </p:cNvPr>
          <p:cNvSpPr>
            <a:spLocks noGrp="1"/>
          </p:cNvSpPr>
          <p:nvPr>
            <p:ph sz="half" idx="2"/>
          </p:nvPr>
        </p:nvSpPr>
        <p:spPr>
          <a:xfrm>
            <a:off x="6256020" y="2100579"/>
            <a:ext cx="5097780" cy="4076383"/>
          </a:xfrm>
        </p:spPr>
        <p:txBody>
          <a:bodyPr anchor="ctr">
            <a:normAutofit/>
          </a:bodyPr>
          <a:lstStyle/>
          <a:p>
            <a:pPr marL="131445" marR="0" indent="0">
              <a:spcBef>
                <a:spcPts val="0"/>
              </a:spcBef>
              <a:spcAft>
                <a:spcPts val="0"/>
              </a:spcAft>
              <a:buNone/>
            </a:pPr>
            <a:r>
              <a:rPr lang="en-US" sz="1700" kern="100">
                <a:effectLst/>
                <a:latin typeface="Calibri" panose="020F0502020204030204" pitchFamily="34" charset="0"/>
                <a:ea typeface="Calibri" panose="020F0502020204030204" pitchFamily="34" charset="0"/>
                <a:cs typeface="Times New Roman" panose="02020603050405020304" pitchFamily="18" charset="0"/>
              </a:rPr>
              <a:t>Mutsa: A non-Zimbabwean Black person in Britain tweeted saying ‘you Zimbabweans are annoying because you'll start off your tweets in English, and then you'll finish in Shona, and no one knows the end of the story!’ It will be like: ‘the problem with men is’, and then the rest of it in Shona. </a:t>
            </a:r>
          </a:p>
          <a:p>
            <a:pPr marL="131445" marR="0" indent="0">
              <a:spcBef>
                <a:spcPts val="0"/>
              </a:spcBef>
              <a:spcAft>
                <a:spcPts val="0"/>
              </a:spcAft>
              <a:buNone/>
            </a:pPr>
            <a:r>
              <a:rPr lang="en-US" sz="1700" kern="100">
                <a:effectLst/>
                <a:latin typeface="Calibri" panose="020F0502020204030204" pitchFamily="34" charset="0"/>
                <a:ea typeface="Calibri" panose="020F0502020204030204" pitchFamily="34" charset="0"/>
                <a:cs typeface="Times New Roman" panose="02020603050405020304" pitchFamily="18" charset="0"/>
              </a:rPr>
              <a:t> </a:t>
            </a:r>
          </a:p>
          <a:p>
            <a:pPr marL="131445" marR="0" indent="0">
              <a:spcBef>
                <a:spcPts val="0"/>
              </a:spcBef>
              <a:spcAft>
                <a:spcPts val="0"/>
              </a:spcAft>
              <a:buNone/>
            </a:pPr>
            <a:r>
              <a:rPr lang="en-US" sz="1700" kern="100">
                <a:effectLst/>
                <a:latin typeface="Calibri" panose="020F0502020204030204" pitchFamily="34" charset="0"/>
                <a:ea typeface="Calibri" panose="020F0502020204030204" pitchFamily="34" charset="0"/>
                <a:cs typeface="Times New Roman" panose="02020603050405020304" pitchFamily="18" charset="0"/>
              </a:rPr>
              <a:t>I've noticed when I tweet in Shona, it's like an in-joke. And it's that I want specifically Zimbabwean people to understand, and I don't want anyone else to understand it. Like, if I'm, I don't know, cussing out Beyonce or something. That might be a safety, security thing to keep away from the Beyhive. One of my friends was tweeting her Ivy Park thoughts, but she was tweeting them all in Shona. And I was like, I know exactly why you're doing this. </a:t>
            </a:r>
          </a:p>
          <a:p>
            <a:endParaRPr lang="en-US" sz="1700"/>
          </a:p>
        </p:txBody>
      </p:sp>
      <p:sp>
        <p:nvSpPr>
          <p:cNvPr id="6" name="Freeform 3">
            <a:extLst>
              <a:ext uri="{FF2B5EF4-FFF2-40B4-BE49-F238E27FC236}">
                <a16:creationId xmlns:a16="http://schemas.microsoft.com/office/drawing/2014/main" id="{8451B54B-A765-4A04-F56F-9506D32E9ED6}"/>
              </a:ext>
            </a:extLst>
          </p:cNvPr>
          <p:cNvSpPr/>
          <p:nvPr/>
        </p:nvSpPr>
        <p:spPr>
          <a:xfrm>
            <a:off x="9150970" y="5930712"/>
            <a:ext cx="2794562" cy="696100"/>
          </a:xfrm>
          <a:custGeom>
            <a:avLst/>
            <a:gdLst/>
            <a:ahLst/>
            <a:cxnLst/>
            <a:rect l="l" t="t" r="r" b="b"/>
            <a:pathLst>
              <a:path w="2794562" h="696100">
                <a:moveTo>
                  <a:pt x="0" y="0"/>
                </a:moveTo>
                <a:lnTo>
                  <a:pt x="2794562" y="0"/>
                </a:lnTo>
                <a:lnTo>
                  <a:pt x="2794562" y="696100"/>
                </a:lnTo>
                <a:lnTo>
                  <a:pt x="0" y="6961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418551126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DBE96-E89E-974C-820B-E07D09210C49}"/>
              </a:ext>
            </a:extLst>
          </p:cNvPr>
          <p:cNvSpPr>
            <a:spLocks noGrp="1"/>
          </p:cNvSpPr>
          <p:nvPr>
            <p:ph type="title"/>
          </p:nvPr>
        </p:nvSpPr>
        <p:spPr/>
        <p:txBody>
          <a:bodyPr/>
          <a:lstStyle/>
          <a:p>
            <a:r>
              <a:rPr lang="en-US" dirty="0"/>
              <a:t>Diaspora Wars</a:t>
            </a:r>
          </a:p>
        </p:txBody>
      </p:sp>
      <p:sp>
        <p:nvSpPr>
          <p:cNvPr id="8" name="Content Placeholder 7">
            <a:extLst>
              <a:ext uri="{FF2B5EF4-FFF2-40B4-BE49-F238E27FC236}">
                <a16:creationId xmlns:a16="http://schemas.microsoft.com/office/drawing/2014/main" id="{DF8B0704-9B3A-AC4D-DEB3-E2CD955A2205}"/>
              </a:ext>
            </a:extLst>
          </p:cNvPr>
          <p:cNvSpPr>
            <a:spLocks noGrp="1"/>
          </p:cNvSpPr>
          <p:nvPr>
            <p:ph sz="half" idx="1"/>
          </p:nvPr>
        </p:nvSpPr>
        <p:spPr/>
        <p:txBody>
          <a:bodyPr>
            <a:normAutofit fontScale="85000" lnSpcReduction="20000"/>
          </a:bodyPr>
          <a:lstStyle/>
          <a:p>
            <a:pPr marL="131445" marR="0" indent="0" algn="just">
              <a:lnSpc>
                <a:spcPct val="115000"/>
              </a:lnSpc>
              <a:spcBef>
                <a:spcPts val="0"/>
              </a:spcBef>
              <a:spcAft>
                <a:spcPts val="800"/>
              </a:spcAft>
              <a:buNone/>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Mutsa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 like the Black British experience on Twitter, that little enclave is just so wonderful. I just love it so much, whereas sometimes on Clubhouse you'll have a room about Black experiences and people will join not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realising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that it's about Black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British</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experiences. They'll be like, 'Well, you know, that's not the case in America’ and ‘America this this this' […] that's why we have so many diaspora wars on Clubhouse compared to Twitter. On Twitter, something about the interface makes it easier to differentiate the different diasporic experiences of Blackness. Even the way that we type, our language.</a:t>
            </a:r>
          </a:p>
          <a:p>
            <a:pPr marL="131445" marR="0" indent="0" algn="just">
              <a:lnSpc>
                <a:spcPct val="115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Americans are like, 'y'all'. 'Ione like' ... whereas in the UK we're like 'you lot, you man'. And you're not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gonna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have a diaspora war when someone's saying 'you man' and then they're explaining something that is a uniquely Black British experience. There's no confusion there about what man they're talking about - you man means YOU man! </a:t>
            </a:r>
          </a:p>
          <a:p>
            <a:endParaRPr lang="en-US" dirty="0"/>
          </a:p>
        </p:txBody>
      </p:sp>
      <p:sp>
        <p:nvSpPr>
          <p:cNvPr id="6" name="Content Placeholder 5">
            <a:extLst>
              <a:ext uri="{FF2B5EF4-FFF2-40B4-BE49-F238E27FC236}">
                <a16:creationId xmlns:a16="http://schemas.microsoft.com/office/drawing/2014/main" id="{CDA019B1-D2B2-1A26-51B9-0A4D98CDB794}"/>
              </a:ext>
            </a:extLst>
          </p:cNvPr>
          <p:cNvSpPr>
            <a:spLocks noGrp="1"/>
          </p:cNvSpPr>
          <p:nvPr>
            <p:ph sz="half" idx="2"/>
          </p:nvPr>
        </p:nvSpPr>
        <p:spPr/>
        <p:txBody>
          <a:bodyPr>
            <a:normAutofit fontScale="85000" lnSpcReduction="20000"/>
          </a:bodyPr>
          <a:lstStyle/>
          <a:p>
            <a:pPr marL="131445" marR="0" indent="0" algn="just">
              <a:lnSpc>
                <a:spcPct val="115000"/>
              </a:lnSpc>
              <a:spcBef>
                <a:spcPts val="0"/>
              </a:spcBef>
              <a:spcAft>
                <a:spcPts val="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J: I mean, before I dive into this, disclaimer, back in my older Black Twitter days, I used to copy a lot of AAVE. So, I was there using the 'y'all', and all of that kind of stuff. And then it began to shift, and you started to see [Black British] people just using the words that we actually use, and the phrases that we use, so a phrase that comes to mind is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innit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obviously,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innit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pPr marL="131445" marR="0" indent="0" algn="just">
              <a:lnSpc>
                <a:spcPct val="115000"/>
              </a:lnSpc>
              <a:spcBef>
                <a:spcPts val="0"/>
              </a:spcBef>
              <a:spcAft>
                <a:spcPts val="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131445" marR="0" indent="0" algn="just">
              <a:lnSpc>
                <a:spcPct val="115000"/>
              </a:lnSpc>
              <a:spcBef>
                <a:spcPts val="0"/>
              </a:spcBef>
              <a:spcAft>
                <a:spcPts val="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 How they call us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innit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innit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blacks, right? </a:t>
            </a:r>
          </a:p>
          <a:p>
            <a:pPr marL="131445" marR="0" indent="0" algn="just">
              <a:lnSpc>
                <a:spcPct val="115000"/>
              </a:lnSpc>
              <a:spcBef>
                <a:spcPts val="0"/>
              </a:spcBef>
              <a:spcAft>
                <a:spcPts val="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131445" marR="0" indent="0" algn="just">
              <a:lnSpc>
                <a:spcPct val="115000"/>
              </a:lnSpc>
              <a:spcBef>
                <a:spcPts val="0"/>
              </a:spcBef>
              <a:spcAft>
                <a:spcPts val="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J: Wow, what else, I think another thing, the British version of 'y'all' is 'you lot'.</a:t>
            </a:r>
          </a:p>
          <a:p>
            <a:pPr marL="131445" marR="0" indent="0" algn="just">
              <a:lnSpc>
                <a:spcPct val="115000"/>
              </a:lnSpc>
              <a:spcBef>
                <a:spcPts val="0"/>
              </a:spcBef>
              <a:spcAft>
                <a:spcPts val="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31445" marR="0" indent="0" algn="just">
              <a:lnSpc>
                <a:spcPct val="115000"/>
              </a:lnSpc>
              <a:spcBef>
                <a:spcPts val="0"/>
              </a:spcBef>
              <a:spcAft>
                <a:spcPts val="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 Yeah, 'you man' and 'you lot'.</a:t>
            </a:r>
          </a:p>
          <a:p>
            <a:endParaRPr lang="en-US" dirty="0"/>
          </a:p>
        </p:txBody>
      </p:sp>
      <p:sp>
        <p:nvSpPr>
          <p:cNvPr id="5" name="TextBox 4">
            <a:extLst>
              <a:ext uri="{FF2B5EF4-FFF2-40B4-BE49-F238E27FC236}">
                <a16:creationId xmlns:a16="http://schemas.microsoft.com/office/drawing/2014/main" id="{0E90FCDC-9BA5-C43F-52E8-98259B059898}"/>
              </a:ext>
            </a:extLst>
          </p:cNvPr>
          <p:cNvSpPr txBox="1"/>
          <p:nvPr/>
        </p:nvSpPr>
        <p:spPr>
          <a:xfrm>
            <a:off x="2107769" y="2805193"/>
            <a:ext cx="184731" cy="369332"/>
          </a:xfrm>
          <a:prstGeom prst="rect">
            <a:avLst/>
          </a:prstGeom>
          <a:noFill/>
        </p:spPr>
        <p:txBody>
          <a:bodyPr wrap="none" rtlCol="0">
            <a:spAutoFit/>
          </a:bodyPr>
          <a:lstStyle/>
          <a:p>
            <a:endParaRPr lang="en-US" dirty="0"/>
          </a:p>
        </p:txBody>
      </p:sp>
      <p:sp>
        <p:nvSpPr>
          <p:cNvPr id="9" name="Freeform 4">
            <a:extLst>
              <a:ext uri="{FF2B5EF4-FFF2-40B4-BE49-F238E27FC236}">
                <a16:creationId xmlns:a16="http://schemas.microsoft.com/office/drawing/2014/main" id="{57D239FE-9EF4-651A-9C91-FBEC075DC6A3}"/>
              </a:ext>
            </a:extLst>
          </p:cNvPr>
          <p:cNvSpPr/>
          <p:nvPr/>
        </p:nvSpPr>
        <p:spPr>
          <a:xfrm>
            <a:off x="9414164" y="4509655"/>
            <a:ext cx="3144982" cy="2977619"/>
          </a:xfrm>
          <a:custGeom>
            <a:avLst/>
            <a:gdLst/>
            <a:ahLst/>
            <a:cxnLst/>
            <a:rect l="l" t="t" r="r" b="b"/>
            <a:pathLst>
              <a:path w="4496622" h="4537875">
                <a:moveTo>
                  <a:pt x="0" y="0"/>
                </a:moveTo>
                <a:lnTo>
                  <a:pt x="4496622" y="0"/>
                </a:lnTo>
                <a:lnTo>
                  <a:pt x="4496622" y="4537875"/>
                </a:lnTo>
                <a:lnTo>
                  <a:pt x="0" y="45378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127331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7DBE96-E89E-974C-820B-E07D09210C49}"/>
              </a:ext>
            </a:extLst>
          </p:cNvPr>
          <p:cNvSpPr>
            <a:spLocks noGrp="1"/>
          </p:cNvSpPr>
          <p:nvPr>
            <p:ph type="title"/>
          </p:nvPr>
        </p:nvSpPr>
        <p:spPr>
          <a:xfrm>
            <a:off x="838200" y="365125"/>
            <a:ext cx="10515600" cy="1325563"/>
          </a:xfrm>
        </p:spPr>
        <p:txBody>
          <a:bodyPr>
            <a:normAutofit/>
          </a:bodyPr>
          <a:lstStyle/>
          <a:p>
            <a:r>
              <a:rPr lang="en-US" sz="5400"/>
              <a:t>Diaspora Wars</a:t>
            </a:r>
          </a:p>
        </p:txBody>
      </p:sp>
      <p:sp>
        <p:nvSpPr>
          <p:cNvPr id="1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DF8B0704-9B3A-AC4D-DEB3-E2CD955A2205}"/>
              </a:ext>
            </a:extLst>
          </p:cNvPr>
          <p:cNvSpPr>
            <a:spLocks noGrp="1"/>
          </p:cNvSpPr>
          <p:nvPr>
            <p:ph idx="1"/>
          </p:nvPr>
        </p:nvSpPr>
        <p:spPr>
          <a:xfrm>
            <a:off x="838200" y="1929384"/>
            <a:ext cx="10515600" cy="4251960"/>
          </a:xfrm>
        </p:spPr>
        <p:txBody>
          <a:bodyPr>
            <a:normAutofit/>
          </a:bodyPr>
          <a:lstStyle/>
          <a:p>
            <a:pPr marL="131445" marR="0" indent="0">
              <a:spcBef>
                <a:spcPts val="0"/>
              </a:spcBef>
              <a:spcAft>
                <a:spcPts val="600"/>
              </a:spcAft>
              <a:buNone/>
            </a:pPr>
            <a:r>
              <a:rPr lang="en-US" sz="1700" kern="100">
                <a:effectLst/>
                <a:latin typeface="Calibri" panose="020F0502020204030204" pitchFamily="34" charset="0"/>
                <a:ea typeface="Calibri" panose="020F0502020204030204" pitchFamily="34" charset="0"/>
                <a:cs typeface="Times New Roman" panose="02020603050405020304" pitchFamily="18" charset="0"/>
              </a:rPr>
              <a:t>Bolu: Our humor is very – not to homogenise black people – I do believe that there are general ways of communicating, and general beats to our humor, that's kind of almost universal. From a Nigerian perspective, as a Black British person, who has lived among different Black communities, as somebody who grew up on African American pop culture, and has many African American friends, who has dated African American people. I know that that is like, a universal thing, but what's beautiful within our universality is our specificity. </a:t>
            </a:r>
          </a:p>
          <a:p>
            <a:pPr marL="131445" marR="0" indent="0">
              <a:spcBef>
                <a:spcPts val="0"/>
              </a:spcBef>
              <a:spcAft>
                <a:spcPts val="600"/>
              </a:spcAft>
              <a:buNone/>
            </a:pPr>
            <a:r>
              <a:rPr lang="en-US" sz="1700" kern="100">
                <a:effectLst/>
                <a:latin typeface="Calibri" panose="020F0502020204030204" pitchFamily="34" charset="0"/>
                <a:ea typeface="Calibri" panose="020F0502020204030204" pitchFamily="34" charset="0"/>
                <a:cs typeface="Times New Roman" panose="02020603050405020304" pitchFamily="18" charset="0"/>
              </a:rPr>
              <a:t> </a:t>
            </a:r>
          </a:p>
          <a:p>
            <a:pPr marL="131445" marR="0" indent="0">
              <a:spcBef>
                <a:spcPts val="0"/>
              </a:spcBef>
              <a:spcAft>
                <a:spcPts val="600"/>
              </a:spcAft>
              <a:buNone/>
            </a:pPr>
            <a:r>
              <a:rPr lang="en-US" sz="1700" kern="100">
                <a:effectLst/>
                <a:latin typeface="Calibri" panose="020F0502020204030204" pitchFamily="34" charset="0"/>
                <a:ea typeface="Calibri" panose="020F0502020204030204" pitchFamily="34" charset="0"/>
                <a:cs typeface="Times New Roman" panose="02020603050405020304" pitchFamily="18" charset="0"/>
              </a:rPr>
              <a:t>It's in our languages and the way that we communicate, and you have Caribbean sensibilities, you have West African sensibilities, you have all these things together. I love it when I see Black British people speaking in cross-cultural ways. I just can see that how they've grown up, we've grown up around so many different Black communities and I think that's what sets us apart. Our humor is just sharp, but a very specific kind of acerbic…</a:t>
            </a:r>
          </a:p>
          <a:p>
            <a:pPr marL="131445" marR="0" indent="0">
              <a:spcBef>
                <a:spcPts val="0"/>
              </a:spcBef>
              <a:spcAft>
                <a:spcPts val="600"/>
              </a:spcAft>
              <a:buNone/>
            </a:pPr>
            <a:endParaRPr lang="en-US" sz="1700" kern="100">
              <a:effectLst/>
              <a:latin typeface="Calibri" panose="020F0502020204030204" pitchFamily="34" charset="0"/>
              <a:ea typeface="Calibri" panose="020F0502020204030204" pitchFamily="34" charset="0"/>
              <a:cs typeface="Times New Roman" panose="02020603050405020304" pitchFamily="18" charset="0"/>
            </a:endParaRPr>
          </a:p>
          <a:p>
            <a:pPr marL="131445" marR="0" indent="0">
              <a:spcBef>
                <a:spcPts val="0"/>
              </a:spcBef>
              <a:spcAft>
                <a:spcPts val="600"/>
              </a:spcAft>
              <a:buNone/>
            </a:pPr>
            <a:r>
              <a:rPr lang="en-US" sz="1700" kern="100">
                <a:effectLst/>
                <a:latin typeface="Calibri" panose="020F0502020204030204" pitchFamily="34" charset="0"/>
                <a:ea typeface="Calibri" panose="020F0502020204030204" pitchFamily="34" charset="0"/>
                <a:cs typeface="Times New Roman" panose="02020603050405020304" pitchFamily="18" charset="0"/>
              </a:rPr>
              <a:t>African Americans have a – okay this is gonna be a really weird way to describe it, but makeup right? Foundations, you have a cool undertone, and you have a warm undertone. Americans have a warmer undertone. And we have a cooler undertone. I'm not saying that we're cooler than Americans, I'm not trying to start no diaspora war. But it's just like this, this sharpness to our wit, Americans like things that we, I believe, and I say this very cautiously, would find a little bit corny, you know!</a:t>
            </a:r>
          </a:p>
        </p:txBody>
      </p:sp>
      <p:sp>
        <p:nvSpPr>
          <p:cNvPr id="5" name="TextBox 4">
            <a:extLst>
              <a:ext uri="{FF2B5EF4-FFF2-40B4-BE49-F238E27FC236}">
                <a16:creationId xmlns:a16="http://schemas.microsoft.com/office/drawing/2014/main" id="{0E90FCDC-9BA5-C43F-52E8-98259B059898}"/>
              </a:ext>
            </a:extLst>
          </p:cNvPr>
          <p:cNvSpPr txBox="1"/>
          <p:nvPr/>
        </p:nvSpPr>
        <p:spPr>
          <a:xfrm>
            <a:off x="2107769" y="2805193"/>
            <a:ext cx="184731" cy="369332"/>
          </a:xfrm>
          <a:prstGeom prst="rect">
            <a:avLst/>
          </a:prstGeom>
          <a:noFill/>
        </p:spPr>
        <p:txBody>
          <a:bodyPr wrap="none" rtlCol="0">
            <a:spAutoFit/>
          </a:bodyPr>
          <a:lstStyle/>
          <a:p>
            <a:endParaRPr lang="en-US" dirty="0"/>
          </a:p>
        </p:txBody>
      </p:sp>
      <p:sp>
        <p:nvSpPr>
          <p:cNvPr id="7" name="Freeform 3">
            <a:extLst>
              <a:ext uri="{FF2B5EF4-FFF2-40B4-BE49-F238E27FC236}">
                <a16:creationId xmlns:a16="http://schemas.microsoft.com/office/drawing/2014/main" id="{8CD934EA-EC73-FDB7-90A4-600CB6AA97D1}"/>
              </a:ext>
            </a:extLst>
          </p:cNvPr>
          <p:cNvSpPr/>
          <p:nvPr/>
        </p:nvSpPr>
        <p:spPr>
          <a:xfrm>
            <a:off x="9150970" y="5930712"/>
            <a:ext cx="2794562" cy="696100"/>
          </a:xfrm>
          <a:custGeom>
            <a:avLst/>
            <a:gdLst/>
            <a:ahLst/>
            <a:cxnLst/>
            <a:rect l="l" t="t" r="r" b="b"/>
            <a:pathLst>
              <a:path w="2794562" h="696100">
                <a:moveTo>
                  <a:pt x="0" y="0"/>
                </a:moveTo>
                <a:lnTo>
                  <a:pt x="2794562" y="0"/>
                </a:lnTo>
                <a:lnTo>
                  <a:pt x="2794562" y="696100"/>
                </a:lnTo>
                <a:lnTo>
                  <a:pt x="0" y="6961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1628580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A67FB-8147-3C2C-FF2A-F0CC2A73A95B}"/>
              </a:ext>
            </a:extLst>
          </p:cNvPr>
          <p:cNvSpPr>
            <a:spLocks noGrp="1"/>
          </p:cNvSpPr>
          <p:nvPr>
            <p:ph type="ctrTitle"/>
          </p:nvPr>
        </p:nvSpPr>
        <p:spPr>
          <a:xfrm>
            <a:off x="640080" y="325369"/>
            <a:ext cx="4368602" cy="1956841"/>
          </a:xfrm>
        </p:spPr>
        <p:txBody>
          <a:bodyPr vert="horz" lIns="91440" tIns="45720" rIns="91440" bIns="45720" rtlCol="0" anchor="b">
            <a:normAutofit/>
          </a:bodyPr>
          <a:lstStyle/>
          <a:p>
            <a:pPr algn="l"/>
            <a:r>
              <a:rPr lang="en-US" sz="3400" b="0" i="0" u="sng">
                <a:effectLst/>
              </a:rPr>
              <a:t>Diaspora Wars: Discursive </a:t>
            </a:r>
            <a:r>
              <a:rPr lang="en-US" sz="3400" u="sng"/>
              <a:t>C</a:t>
            </a:r>
            <a:r>
              <a:rPr lang="en-US" sz="3400" b="0" i="0" u="sng">
                <a:effectLst/>
              </a:rPr>
              <a:t>onstructions of Global and Local Blackness</a:t>
            </a:r>
            <a:endParaRPr lang="en-US" sz="3400"/>
          </a:p>
        </p:txBody>
      </p:sp>
      <p:sp>
        <p:nvSpPr>
          <p:cNvPr id="4" name="TextBox 3">
            <a:extLst>
              <a:ext uri="{FF2B5EF4-FFF2-40B4-BE49-F238E27FC236}">
                <a16:creationId xmlns:a16="http://schemas.microsoft.com/office/drawing/2014/main" id="{98ED6166-D911-BB08-2C15-309CEC57E017}"/>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r>
              <a:rPr lang="en-US" sz="2200" dirty="0">
                <a:effectLst/>
              </a:rPr>
              <a:t>Rianna Walcott </a:t>
            </a:r>
            <a:r>
              <a:rPr lang="en-US" sz="2200" dirty="0" err="1">
                <a:effectLst/>
              </a:rPr>
              <a:t>Ph.D</a:t>
            </a:r>
            <a:br>
              <a:rPr lang="en-US" sz="2200" dirty="0">
                <a:effectLst/>
              </a:rPr>
            </a:br>
            <a:endParaRPr lang="en-US" sz="2200" dirty="0">
              <a:effectLst/>
            </a:endParaRPr>
          </a:p>
          <a:p>
            <a:pPr>
              <a:lnSpc>
                <a:spcPct val="90000"/>
              </a:lnSpc>
              <a:spcAft>
                <a:spcPts val="600"/>
              </a:spcAft>
            </a:pPr>
            <a:r>
              <a:rPr lang="en-US" sz="2200" dirty="0">
                <a:effectLst/>
              </a:rPr>
              <a:t>University of Maryland</a:t>
            </a:r>
          </a:p>
          <a:p>
            <a:pPr>
              <a:lnSpc>
                <a:spcPct val="90000"/>
              </a:lnSpc>
              <a:spcAft>
                <a:spcPts val="600"/>
              </a:spcAft>
            </a:pPr>
            <a:r>
              <a:rPr lang="en-US" sz="2200" dirty="0">
                <a:effectLst/>
              </a:rPr>
              <a:t>Black Communication and Technology Lab</a:t>
            </a:r>
          </a:p>
          <a:p>
            <a:pPr>
              <a:lnSpc>
                <a:spcPct val="90000"/>
              </a:lnSpc>
              <a:spcAft>
                <a:spcPts val="600"/>
              </a:spcAft>
            </a:pPr>
            <a:r>
              <a:rPr lang="en-US" sz="2200" dirty="0">
                <a:effectLst/>
              </a:rPr>
              <a:t>DISCO Network Fellow</a:t>
            </a:r>
          </a:p>
          <a:p>
            <a:pPr>
              <a:lnSpc>
                <a:spcPct val="90000"/>
              </a:lnSpc>
              <a:spcAft>
                <a:spcPts val="600"/>
              </a:spcAft>
            </a:pPr>
            <a:r>
              <a:rPr lang="en-US" sz="2200" dirty="0" err="1">
                <a:effectLst/>
              </a:rPr>
              <a:t>rwalcott@umd.edu</a:t>
            </a:r>
            <a:endParaRPr lang="en-US" sz="2200" dirty="0">
              <a:effectLst/>
            </a:endParaRPr>
          </a:p>
          <a:p>
            <a:pPr>
              <a:lnSpc>
                <a:spcPct val="90000"/>
              </a:lnSpc>
              <a:spcAft>
                <a:spcPts val="600"/>
              </a:spcAft>
            </a:pPr>
            <a:r>
              <a:rPr lang="en-US" sz="2200" dirty="0" err="1">
                <a:effectLst/>
              </a:rPr>
              <a:t>riannawalcott.com</a:t>
            </a:r>
            <a:r>
              <a:rPr lang="en-US" sz="2200" dirty="0">
                <a:effectLst/>
              </a:rPr>
              <a:t> </a:t>
            </a:r>
          </a:p>
          <a:p>
            <a:pPr indent="-228600">
              <a:lnSpc>
                <a:spcPct val="90000"/>
              </a:lnSpc>
              <a:spcAft>
                <a:spcPts val="600"/>
              </a:spcAft>
              <a:buFont typeface="Arial" panose="020B0604020202020204" pitchFamily="34" charset="0"/>
              <a:buChar char="•"/>
            </a:pPr>
            <a:endParaRPr lang="en-US" sz="2200" dirty="0"/>
          </a:p>
        </p:txBody>
      </p:sp>
      <p:pic>
        <p:nvPicPr>
          <p:cNvPr id="8" name="Picture 7" descr="A drawing of a person holding a phone&#10;&#10;Description automatically generated">
            <a:extLst>
              <a:ext uri="{FF2B5EF4-FFF2-40B4-BE49-F238E27FC236}">
                <a16:creationId xmlns:a16="http://schemas.microsoft.com/office/drawing/2014/main" id="{2E61181C-B148-8F8C-3805-4309120720E8}"/>
              </a:ext>
            </a:extLst>
          </p:cNvPr>
          <p:cNvPicPr>
            <a:picLocks noChangeAspect="1"/>
          </p:cNvPicPr>
          <p:nvPr/>
        </p:nvPicPr>
        <p:blipFill rotWithShape="1">
          <a:blip r:embed="rId3"/>
          <a:srcRect l="6548" r="1822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77681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966</TotalTime>
  <Words>1635</Words>
  <Application>Microsoft Macintosh PowerPoint</Application>
  <PresentationFormat>Widescreen</PresentationFormat>
  <Paragraphs>61</Paragraphs>
  <Slides>9</Slides>
  <Notes>9</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Diaspora Wars:   Discursive Constructions of Global and Local Blackness</vt:lpstr>
      <vt:lpstr>PowerPoint Presentation</vt:lpstr>
      <vt:lpstr>Style: Discursively constructing identity</vt:lpstr>
      <vt:lpstr>Style: Discursively constructing identity</vt:lpstr>
      <vt:lpstr>Language as code</vt:lpstr>
      <vt:lpstr>Creating enclaved Black (and feminist) spaces</vt:lpstr>
      <vt:lpstr>Diaspora Wars</vt:lpstr>
      <vt:lpstr>Diaspora Wars</vt:lpstr>
      <vt:lpstr>Diaspora Wars: Discursive Constructions of Global and Local Blackness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Diaspora Wars: Discursive Constructions of Global and Local Blackness</dc:title>
  <dc:creator>Rianna Walcott</dc:creator>
  <cp:lastModifiedBy>Rianna Walcott</cp:lastModifiedBy>
  <cp:revision>8</cp:revision>
  <dcterms:created xsi:type="dcterms:W3CDTF">2023-10-26T23:42:53Z</dcterms:created>
  <dcterms:modified xsi:type="dcterms:W3CDTF">2024-04-16T19:39:23Z</dcterms:modified>
</cp:coreProperties>
</file>