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9144000"/>
  <p:embeddedFontLst>
    <p:embeddedFont>
      <p:font typeface="IBM Plex Sans"/>
      <p:regular r:id="rId24"/>
      <p:bold r:id="rId25"/>
      <p:italic r:id="rId26"/>
      <p:boldItalic r:id="rId27"/>
    </p:embeddedFont>
    <p:embeddedFont>
      <p:font typeface="Atkinson Hyperlegible"/>
      <p:regular r:id="rId28"/>
      <p:bold r:id="rId29"/>
      <p:italic r:id="rId30"/>
      <p:boldItalic r:id="rId31"/>
    </p:embeddedFont>
    <p:embeddedFont>
      <p:font typeface="IBM Plex Sans Medium"/>
      <p:regular r:id="rId32"/>
      <p:bold r:id="rId33"/>
      <p:italic r:id="rId34"/>
      <p:boldItalic r:id="rId35"/>
    </p:embeddedFont>
    <p:embeddedFont>
      <p:font typeface="IBM Plex Sans SemiBold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IBMPlexSans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IBMPlexSans-italic.fntdata"/><Relationship Id="rId25" Type="http://schemas.openxmlformats.org/officeDocument/2006/relationships/font" Target="fonts/IBMPlexSans-bold.fntdata"/><Relationship Id="rId28" Type="http://schemas.openxmlformats.org/officeDocument/2006/relationships/font" Target="fonts/AtkinsonHyperlegible-regular.fntdata"/><Relationship Id="rId27" Type="http://schemas.openxmlformats.org/officeDocument/2006/relationships/font" Target="fonts/IBMPlex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AtkinsonHyperlegible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AtkinsonHyperlegible-boldItalic.fntdata"/><Relationship Id="rId30" Type="http://schemas.openxmlformats.org/officeDocument/2006/relationships/font" Target="fonts/AtkinsonHyperlegible-italic.fntdata"/><Relationship Id="rId11" Type="http://schemas.openxmlformats.org/officeDocument/2006/relationships/slide" Target="slides/slide7.xml"/><Relationship Id="rId33" Type="http://schemas.openxmlformats.org/officeDocument/2006/relationships/font" Target="fonts/IBMPlexSansMedium-bold.fntdata"/><Relationship Id="rId10" Type="http://schemas.openxmlformats.org/officeDocument/2006/relationships/slide" Target="slides/slide6.xml"/><Relationship Id="rId32" Type="http://schemas.openxmlformats.org/officeDocument/2006/relationships/font" Target="fonts/IBMPlexSansMedium-regular.fntdata"/><Relationship Id="rId13" Type="http://schemas.openxmlformats.org/officeDocument/2006/relationships/slide" Target="slides/slide9.xml"/><Relationship Id="rId35" Type="http://schemas.openxmlformats.org/officeDocument/2006/relationships/font" Target="fonts/IBMPlexSansMedium-boldItalic.fntdata"/><Relationship Id="rId12" Type="http://schemas.openxmlformats.org/officeDocument/2006/relationships/slide" Target="slides/slide8.xml"/><Relationship Id="rId34" Type="http://schemas.openxmlformats.org/officeDocument/2006/relationships/font" Target="fonts/IBMPlexSansMedium-italic.fntdata"/><Relationship Id="rId15" Type="http://schemas.openxmlformats.org/officeDocument/2006/relationships/slide" Target="slides/slide11.xml"/><Relationship Id="rId37" Type="http://schemas.openxmlformats.org/officeDocument/2006/relationships/font" Target="fonts/IBMPlexSansSemiBold-bold.fntdata"/><Relationship Id="rId14" Type="http://schemas.openxmlformats.org/officeDocument/2006/relationships/slide" Target="slides/slide10.xml"/><Relationship Id="rId36" Type="http://schemas.openxmlformats.org/officeDocument/2006/relationships/font" Target="fonts/IBMPlexSansSemiBold-regular.fntdata"/><Relationship Id="rId17" Type="http://schemas.openxmlformats.org/officeDocument/2006/relationships/slide" Target="slides/slide13.xml"/><Relationship Id="rId39" Type="http://schemas.openxmlformats.org/officeDocument/2006/relationships/font" Target="fonts/IBMPlexSansSemiBold-boldItalic.fntdata"/><Relationship Id="rId16" Type="http://schemas.openxmlformats.org/officeDocument/2006/relationships/slide" Target="slides/slide12.xml"/><Relationship Id="rId38" Type="http://schemas.openxmlformats.org/officeDocument/2006/relationships/font" Target="fonts/IBMPlexSansSemiBold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4" name="Google Shape;9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704c3f80ed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704c3f80ed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2704c3f80ed_0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704c3f80ed_0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704c3f80ed_0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2704c3f80ed_0_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704c3f80e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2704c3f80e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704c3f80ed_0_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2704c3f80ed_0_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704c3f80ed_0_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2704c3f80ed_0_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704c3f80ed_0_1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704c3f80ed_0_1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2704c3f80ed_0_1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704c3f80ed_0_1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704c3f80ed_0_1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2704c3f80ed_0_1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704c3f80ed_0_2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2704c3f80ed_0_2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04c3f80ed_0_1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704c3f80ed_0_1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2704c3f80ed_0_1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704c3f80ed_0_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We just began modeling the relationship between types of businesses in neighborhoods and COVID cases, so these are preliminary</a:t>
            </a:r>
            <a:endParaRPr/>
          </a:p>
        </p:txBody>
      </p:sp>
      <p:sp>
        <p:nvSpPr>
          <p:cNvPr id="206" name="Google Shape;206;g2704c3f80ed_0_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Wisconsin census tracts, a 1-point increase in average transmission risk is associated with a 4.9% increase in COVID cases, adjusting for population density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result is statistically </a:t>
            </a:r>
            <a:r>
              <a:rPr lang="en-US"/>
              <a:t>significant and doesn’t change much when including the social factors disadvantage and affluence into the model</a:t>
            </a:r>
            <a:endParaRPr/>
          </a:p>
        </p:txBody>
      </p:sp>
      <p:sp>
        <p:nvSpPr>
          <p:cNvPr id="212" name="Google Shape;21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704c3f80ed_0_1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2704c3f80ed_0_1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704c3f80ed_0_1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704c3f80ed_0_1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2704c3f80ed_0_1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704c3f80ed_0_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2704c3f80ed_0_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Layout Option 1" showMasterSp="0">
  <p:cSld name="Title Slide Layout Option 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2"/>
          <p:cNvPicPr preferRelativeResize="0"/>
          <p:nvPr/>
        </p:nvPicPr>
        <p:blipFill rotWithShape="1">
          <a:blip r:embed="rId2">
            <a:alphaModFix/>
          </a:blip>
          <a:srcRect b="17863" l="142" r="142" t="-1502"/>
          <a:stretch/>
        </p:blipFill>
        <p:spPr>
          <a:xfrm flipH="1" rot="10800000">
            <a:off x="0" y="0"/>
            <a:ext cx="12192000" cy="119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>
            <p:ph type="ctrTitle"/>
          </p:nvPr>
        </p:nvSpPr>
        <p:spPr>
          <a:xfrm>
            <a:off x="473139" y="1104406"/>
            <a:ext cx="11309762" cy="4497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306B"/>
              </a:buClr>
              <a:buSzPts val="6000"/>
              <a:buFont typeface="IBM Plex Sans SemiBold"/>
              <a:buNone/>
              <a:defRPr sz="6000">
                <a:solidFill>
                  <a:srgbClr val="1A306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Logo for the Social, Behavioral, and Economic COVID Coordinating Center, also known as SBECCC. " id="20" name="Google Shape;2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139" y="5601546"/>
            <a:ext cx="4572000" cy="1193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"/>
          <p:cNvSpPr/>
          <p:nvPr>
            <p:ph idx="2" type="pic"/>
          </p:nvPr>
        </p:nvSpPr>
        <p:spPr>
          <a:xfrm>
            <a:off x="7468184" y="5766646"/>
            <a:ext cx="4180845" cy="863600"/>
          </a:xfrm>
          <a:prstGeom prst="rect">
            <a:avLst/>
          </a:prstGeom>
          <a:noFill/>
          <a:ln>
            <a:noFill/>
          </a:ln>
        </p:spPr>
      </p:sp>
      <p:sp>
        <p:nvSpPr>
          <p:cNvPr id="22" name="Google Shape;22;p2"/>
          <p:cNvSpPr txBox="1"/>
          <p:nvPr>
            <p:ph idx="1" type="subTitle"/>
          </p:nvPr>
        </p:nvSpPr>
        <p:spPr>
          <a:xfrm>
            <a:off x="409100" y="925308"/>
            <a:ext cx="4222278" cy="337369"/>
          </a:xfrm>
          <a:prstGeom prst="rect">
            <a:avLst/>
          </a:prstGeom>
          <a:solidFill>
            <a:srgbClr val="FEA00D"/>
          </a:solidFill>
          <a:ln>
            <a:noFill/>
          </a:ln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vestigators">
  <p:cSld name="Investigator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0" y="1"/>
            <a:ext cx="12192000" cy="12392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371122" y="1387475"/>
            <a:ext cx="11496199" cy="47816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2216426" y="6356350"/>
            <a:ext cx="7702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F7F7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layout 1 - with dots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0" y="1"/>
            <a:ext cx="12192000" cy="12392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371122" y="1387475"/>
            <a:ext cx="11496199" cy="47816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2216426" y="6356350"/>
            <a:ext cx="7702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F7F7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>
  <p:cSld name="Section 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/>
          <p:nvPr/>
        </p:nvSpPr>
        <p:spPr>
          <a:xfrm rot="-5400000">
            <a:off x="6659792" y="1318741"/>
            <a:ext cx="7038971" cy="4220518"/>
          </a:xfrm>
          <a:custGeom>
            <a:rect b="b" l="l" r="r" t="t"/>
            <a:pathLst>
              <a:path extrusionOk="0" h="2523732" w="5011932">
                <a:moveTo>
                  <a:pt x="0" y="1221018"/>
                </a:moveTo>
                <a:lnTo>
                  <a:pt x="2523739" y="0"/>
                </a:lnTo>
                <a:lnTo>
                  <a:pt x="5011932" y="1213556"/>
                </a:lnTo>
                <a:lnTo>
                  <a:pt x="4997681" y="2511540"/>
                </a:lnTo>
                <a:lnTo>
                  <a:pt x="815" y="2523732"/>
                </a:lnTo>
                <a:cubicBezTo>
                  <a:pt x="543" y="2290992"/>
                  <a:pt x="272" y="1453758"/>
                  <a:pt x="0" y="1221018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0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5"/>
          <p:cNvSpPr txBox="1"/>
          <p:nvPr>
            <p:ph type="title"/>
          </p:nvPr>
        </p:nvSpPr>
        <p:spPr>
          <a:xfrm>
            <a:off x="366192" y="254643"/>
            <a:ext cx="7702826" cy="57886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36575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2047"/>
              </a:buClr>
              <a:buSzPts val="6000"/>
              <a:buFont typeface="IBM Plex Sans SemiBold"/>
              <a:buNone/>
              <a:defRPr sz="6000">
                <a:solidFill>
                  <a:srgbClr val="11204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2216426" y="6356350"/>
            <a:ext cx="7702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F7F7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8" name="Google Shape;38;p5"/>
          <p:cNvPicPr preferRelativeResize="0"/>
          <p:nvPr/>
        </p:nvPicPr>
        <p:blipFill rotWithShape="1">
          <a:blip r:embed="rId2">
            <a:alphaModFix/>
          </a:blip>
          <a:srcRect b="0" l="0" r="47778" t="0"/>
          <a:stretch/>
        </p:blipFill>
        <p:spPr>
          <a:xfrm>
            <a:off x="324678" y="6072822"/>
            <a:ext cx="1408232" cy="7041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0" y="1"/>
            <a:ext cx="12191999" cy="12392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>
            <a:off x="357809" y="1475232"/>
            <a:ext cx="5661991" cy="4701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2" type="body"/>
          </p:nvPr>
        </p:nvSpPr>
        <p:spPr>
          <a:xfrm>
            <a:off x="6172200" y="1475232"/>
            <a:ext cx="5695122" cy="4701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2216426" y="6356350"/>
            <a:ext cx="7702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F7F7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0" y="1"/>
            <a:ext cx="12191999" cy="12392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357810" y="1405903"/>
            <a:ext cx="563976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b="1" sz="2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357810" y="2396502"/>
            <a:ext cx="5639766" cy="3793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3" type="body"/>
          </p:nvPr>
        </p:nvSpPr>
        <p:spPr>
          <a:xfrm>
            <a:off x="6172200" y="1405903"/>
            <a:ext cx="5695122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b="1" sz="2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7"/>
          <p:cNvSpPr txBox="1"/>
          <p:nvPr>
            <p:ph idx="4" type="body"/>
          </p:nvPr>
        </p:nvSpPr>
        <p:spPr>
          <a:xfrm>
            <a:off x="6172200" y="2396502"/>
            <a:ext cx="5695122" cy="3793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2216426" y="6356350"/>
            <a:ext cx="7702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F7F7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3" name="Google Shape;53;p7"/>
          <p:cNvCxnSpPr/>
          <p:nvPr/>
        </p:nvCxnSpPr>
        <p:spPr>
          <a:xfrm>
            <a:off x="357810" y="2229815"/>
            <a:ext cx="5639766" cy="0"/>
          </a:xfrm>
          <a:prstGeom prst="straightConnector1">
            <a:avLst/>
          </a:prstGeom>
          <a:noFill/>
          <a:ln cap="flat" cmpd="sng" w="9525">
            <a:solidFill>
              <a:srgbClr val="FEA00D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4" name="Google Shape;54;p7"/>
          <p:cNvCxnSpPr/>
          <p:nvPr/>
        </p:nvCxnSpPr>
        <p:spPr>
          <a:xfrm>
            <a:off x="6172200" y="2229815"/>
            <a:ext cx="5639766" cy="0"/>
          </a:xfrm>
          <a:prstGeom prst="straightConnector1">
            <a:avLst/>
          </a:prstGeom>
          <a:noFill/>
          <a:ln cap="flat" cmpd="sng" w="9525">
            <a:solidFill>
              <a:srgbClr val="FEA00D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 Us" showMasterSp="0">
  <p:cSld name="Contact U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/>
          <p:nvPr/>
        </p:nvSpPr>
        <p:spPr>
          <a:xfrm>
            <a:off x="0" y="3099460"/>
            <a:ext cx="12192000" cy="3758540"/>
          </a:xfrm>
          <a:prstGeom prst="rect">
            <a:avLst/>
          </a:prstGeom>
          <a:gradFill>
            <a:gsLst>
              <a:gs pos="0">
                <a:srgbClr val="112047"/>
              </a:gs>
              <a:gs pos="100000">
                <a:schemeClr val="dk2"/>
              </a:gs>
            </a:gsLst>
            <a:lin ang="16200000" scaled="0"/>
          </a:gradFill>
          <a:ln cap="flat" cmpd="sng" w="12700">
            <a:solidFill>
              <a:srgbClr val="00639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 txBox="1"/>
          <p:nvPr>
            <p:ph type="title"/>
          </p:nvPr>
        </p:nvSpPr>
        <p:spPr>
          <a:xfrm>
            <a:off x="447786" y="3660001"/>
            <a:ext cx="11296429" cy="6670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ans SemiBold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" type="body"/>
          </p:nvPr>
        </p:nvSpPr>
        <p:spPr>
          <a:xfrm>
            <a:off x="447786" y="4532418"/>
            <a:ext cx="11296429" cy="1684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SBECCC logo" id="59" name="Google Shape;59;p8"/>
          <p:cNvPicPr preferRelativeResize="0"/>
          <p:nvPr/>
        </p:nvPicPr>
        <p:blipFill rotWithShape="1">
          <a:blip r:embed="rId2">
            <a:alphaModFix/>
          </a:blip>
          <a:srcRect b="27434" l="0" r="0" t="0"/>
          <a:stretch/>
        </p:blipFill>
        <p:spPr>
          <a:xfrm>
            <a:off x="1461140" y="641236"/>
            <a:ext cx="3647448" cy="220563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8"/>
          <p:cNvSpPr/>
          <p:nvPr>
            <p:ph idx="2" type="pic"/>
          </p:nvPr>
        </p:nvSpPr>
        <p:spPr>
          <a:xfrm>
            <a:off x="6790805" y="1040181"/>
            <a:ext cx="3647449" cy="152399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61" name="Google Shape;61;p8"/>
          <p:cNvCxnSpPr/>
          <p:nvPr/>
        </p:nvCxnSpPr>
        <p:spPr>
          <a:xfrm>
            <a:off x="3865439" y="4440020"/>
            <a:ext cx="4461123" cy="0"/>
          </a:xfrm>
          <a:prstGeom prst="straightConnector1">
            <a:avLst/>
          </a:prstGeom>
          <a:noFill/>
          <a:ln cap="flat" cmpd="sng" w="19050">
            <a:solidFill>
              <a:srgbClr val="FEA00D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62" name="Google Shape;62;p8"/>
          <p:cNvPicPr preferRelativeResize="0"/>
          <p:nvPr/>
        </p:nvPicPr>
        <p:blipFill rotWithShape="1">
          <a:blip r:embed="rId3">
            <a:alphaModFix amt="32000"/>
          </a:blip>
          <a:srcRect b="17863" l="142" r="142" t="-1502"/>
          <a:stretch/>
        </p:blipFill>
        <p:spPr>
          <a:xfrm>
            <a:off x="0" y="5664200"/>
            <a:ext cx="12192000" cy="119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 Layout Option 2" showMasterSp="0">
  <p:cSld name="2_Title Slide Layout Option 2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44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9"/>
          <p:cNvPicPr preferRelativeResize="0"/>
          <p:nvPr/>
        </p:nvPicPr>
        <p:blipFill rotWithShape="1">
          <a:blip r:embed="rId2">
            <a:alphaModFix amt="54000"/>
          </a:blip>
          <a:srcRect b="0" l="142" r="142" t="5985"/>
          <a:stretch/>
        </p:blipFill>
        <p:spPr>
          <a:xfrm flipH="1" rot="10800000">
            <a:off x="0" y="-8"/>
            <a:ext cx="12192000" cy="1341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 for the Social, Behavioral, and Economic COVID Coordinating Center, also known as SBECCC. " id="66" name="Google Shape;6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3138" y="5539929"/>
            <a:ext cx="4572000" cy="11938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9"/>
          <p:cNvSpPr txBox="1"/>
          <p:nvPr>
            <p:ph type="ctrTitle"/>
          </p:nvPr>
        </p:nvSpPr>
        <p:spPr>
          <a:xfrm>
            <a:off x="463138" y="882355"/>
            <a:ext cx="11319763" cy="4548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BM Plex Sans SemiBold"/>
              <a:buNone/>
              <a:defRPr b="1" i="0" sz="6000">
                <a:solidFill>
                  <a:schemeClr val="lt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" type="subTitle"/>
          </p:nvPr>
        </p:nvSpPr>
        <p:spPr>
          <a:xfrm>
            <a:off x="463138" y="544986"/>
            <a:ext cx="4263241" cy="337369"/>
          </a:xfrm>
          <a:prstGeom prst="rect">
            <a:avLst/>
          </a:prstGeom>
          <a:solidFill>
            <a:srgbClr val="FEA00D"/>
          </a:solidFill>
          <a:ln>
            <a:noFill/>
          </a:ln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9" name="Google Shape;69;p9"/>
          <p:cNvSpPr/>
          <p:nvPr>
            <p:ph idx="2" type="pic"/>
          </p:nvPr>
        </p:nvSpPr>
        <p:spPr>
          <a:xfrm>
            <a:off x="7602056" y="5705029"/>
            <a:ext cx="4180845" cy="863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ior layout 2 - no dots" showMasterSp="0">
  <p:cSld name="Interior layout 2 - no dot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/>
          <p:nvPr/>
        </p:nvSpPr>
        <p:spPr>
          <a:xfrm>
            <a:off x="0" y="-1"/>
            <a:ext cx="12208565" cy="1193802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dk2"/>
              </a:gs>
              <a:gs pos="100000">
                <a:schemeClr val="dk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0"/>
          <p:cNvPicPr preferRelativeResize="0"/>
          <p:nvPr/>
        </p:nvPicPr>
        <p:blipFill rotWithShape="1">
          <a:blip r:embed="rId2">
            <a:alphaModFix amt="32000"/>
          </a:blip>
          <a:srcRect b="17863" l="142" r="142" t="-1502"/>
          <a:stretch/>
        </p:blipFill>
        <p:spPr>
          <a:xfrm flipH="1" rot="10800000">
            <a:off x="23221" y="-1"/>
            <a:ext cx="12192000" cy="11938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0"/>
          <p:cNvSpPr txBox="1"/>
          <p:nvPr>
            <p:ph type="title"/>
          </p:nvPr>
        </p:nvSpPr>
        <p:spPr>
          <a:xfrm>
            <a:off x="0" y="1"/>
            <a:ext cx="12192000" cy="12392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" type="body"/>
          </p:nvPr>
        </p:nvSpPr>
        <p:spPr>
          <a:xfrm>
            <a:off x="371122" y="1387475"/>
            <a:ext cx="11496199" cy="47816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75" name="Google Shape;75;p10"/>
          <p:cNvPicPr preferRelativeResize="0"/>
          <p:nvPr/>
        </p:nvPicPr>
        <p:blipFill rotWithShape="1">
          <a:blip r:embed="rId3">
            <a:alphaModFix/>
          </a:blip>
          <a:srcRect b="0" l="0" r="47778" t="0"/>
          <a:stretch/>
        </p:blipFill>
        <p:spPr>
          <a:xfrm>
            <a:off x="324678" y="6072822"/>
            <a:ext cx="1408232" cy="70411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0"/>
          <p:cNvSpPr txBox="1"/>
          <p:nvPr>
            <p:ph idx="11" type="ftr"/>
          </p:nvPr>
        </p:nvSpPr>
        <p:spPr>
          <a:xfrm>
            <a:off x="2216426" y="6356350"/>
            <a:ext cx="7702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F7F7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act Us Option 2">
  <p:cSld name="1_Contact Us Option 2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1000">
                <a:schemeClr val="dk2"/>
              </a:gs>
              <a:gs pos="100000">
                <a:schemeClr val="dk2"/>
              </a:gs>
            </a:gsLst>
            <a:lin ang="5400000" scaled="0"/>
          </a:gradFill>
          <a:ln cap="flat" cmpd="sng" w="12700">
            <a:solidFill>
              <a:srgbClr val="00639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1"/>
          <p:cNvSpPr txBox="1"/>
          <p:nvPr>
            <p:ph type="title"/>
          </p:nvPr>
        </p:nvSpPr>
        <p:spPr>
          <a:xfrm>
            <a:off x="447786" y="1720096"/>
            <a:ext cx="11296429" cy="6670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ans SemiBold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" type="body"/>
          </p:nvPr>
        </p:nvSpPr>
        <p:spPr>
          <a:xfrm>
            <a:off x="447786" y="2909505"/>
            <a:ext cx="11296429" cy="1684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82" name="Google Shape;82;p11"/>
          <p:cNvCxnSpPr/>
          <p:nvPr/>
        </p:nvCxnSpPr>
        <p:spPr>
          <a:xfrm>
            <a:off x="3865439" y="2500115"/>
            <a:ext cx="4461123" cy="0"/>
          </a:xfrm>
          <a:prstGeom prst="straightConnector1">
            <a:avLst/>
          </a:prstGeom>
          <a:noFill/>
          <a:ln cap="flat" cmpd="sng" w="19050">
            <a:solidFill>
              <a:srgbClr val="FEA00D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83" name="Google Shape;83;p11"/>
          <p:cNvPicPr preferRelativeResize="0"/>
          <p:nvPr/>
        </p:nvPicPr>
        <p:blipFill rotWithShape="1">
          <a:blip r:embed="rId2">
            <a:alphaModFix amt="32000"/>
          </a:blip>
          <a:srcRect b="17863" l="142" r="142" t="-1502"/>
          <a:stretch/>
        </p:blipFill>
        <p:spPr>
          <a:xfrm flipH="1" rot="10800000">
            <a:off x="0" y="0"/>
            <a:ext cx="12192000" cy="119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able of Contents">
  <p:cSld name="1_Table of Content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/>
          <p:nvPr>
            <p:ph type="title"/>
          </p:nvPr>
        </p:nvSpPr>
        <p:spPr>
          <a:xfrm>
            <a:off x="0" y="1"/>
            <a:ext cx="12192000" cy="12392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" type="body"/>
          </p:nvPr>
        </p:nvSpPr>
        <p:spPr>
          <a:xfrm>
            <a:off x="371122" y="1387475"/>
            <a:ext cx="11496199" cy="47816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11" type="ftr"/>
          </p:nvPr>
        </p:nvSpPr>
        <p:spPr>
          <a:xfrm>
            <a:off x="2216426" y="6356350"/>
            <a:ext cx="7702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F7F7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1">
  <p:cSld name="Blank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idx="11" type="ftr"/>
          </p:nvPr>
        </p:nvSpPr>
        <p:spPr>
          <a:xfrm>
            <a:off x="2216426" y="6356350"/>
            <a:ext cx="7702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F7F7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-1"/>
            <a:ext cx="12208565" cy="1193802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dk2"/>
              </a:gs>
              <a:gs pos="100000">
                <a:schemeClr val="dk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1">
            <a:alphaModFix amt="32000"/>
          </a:blip>
          <a:srcRect b="17863" l="800" r="141" t="-1502"/>
          <a:stretch/>
        </p:blipFill>
        <p:spPr>
          <a:xfrm flipH="1" rot="10800000">
            <a:off x="24848" y="22708"/>
            <a:ext cx="12192000" cy="119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>
            <p:ph type="title"/>
          </p:nvPr>
        </p:nvSpPr>
        <p:spPr>
          <a:xfrm>
            <a:off x="0" y="1"/>
            <a:ext cx="12191999" cy="12392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ans SemiBold"/>
              <a:buNone/>
              <a:defRPr b="1" i="0" sz="4000" u="none" cap="none" strike="noStrike">
                <a:solidFill>
                  <a:schemeClr val="lt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357809" y="1475232"/>
            <a:ext cx="11509513" cy="4796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2216426" y="6356350"/>
            <a:ext cx="7702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" name="Google Shape;16;p1"/>
          <p:cNvPicPr preferRelativeResize="0"/>
          <p:nvPr/>
        </p:nvPicPr>
        <p:blipFill rotWithShape="1">
          <a:blip r:embed="rId2">
            <a:alphaModFix/>
          </a:blip>
          <a:srcRect b="0" l="0" r="47778" t="0"/>
          <a:stretch/>
        </p:blipFill>
        <p:spPr>
          <a:xfrm>
            <a:off x="324678" y="6072822"/>
            <a:ext cx="1408232" cy="70411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ctrTitle"/>
          </p:nvPr>
        </p:nvSpPr>
        <p:spPr>
          <a:xfrm>
            <a:off x="441150" y="1527300"/>
            <a:ext cx="11309700" cy="38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306B"/>
              </a:buClr>
              <a:buSzPts val="6000"/>
              <a:buFont typeface="IBM Plex Sans SemiBold"/>
              <a:buNone/>
            </a:pPr>
            <a:r>
              <a:rPr lang="en-US" sz="4000"/>
              <a:t>Associations</a:t>
            </a:r>
            <a:r>
              <a:rPr lang="en-US" sz="4000"/>
              <a:t> between high-risk business types for respiratory pathogen transmission and COVID cases in Wisconsin neighborhoods</a:t>
            </a:r>
            <a:endParaRPr sz="4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306B"/>
              </a:buClr>
              <a:buSzPts val="6000"/>
              <a:buFont typeface="IBM Plex Sans SemiBold"/>
              <a:buNone/>
            </a:pPr>
            <a:r>
              <a:t/>
            </a:r>
            <a:endParaRPr b="0" sz="3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306B"/>
              </a:buClr>
              <a:buSzPts val="6000"/>
              <a:buFont typeface="IBM Plex Sans SemiBold"/>
              <a:buNone/>
            </a:pPr>
            <a:r>
              <a:rPr b="0" lang="en-US" sz="2800">
                <a:latin typeface="IBM Plex Sans"/>
                <a:ea typeface="IBM Plex Sans"/>
                <a:cs typeface="IBM Plex Sans"/>
                <a:sym typeface="IBM Plex Sans"/>
              </a:rPr>
              <a:t>Andrew Hoover, May 10th</a:t>
            </a:r>
            <a:endParaRPr b="0" sz="28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7" name="Google Shape;97;p14"/>
          <p:cNvSpPr txBox="1"/>
          <p:nvPr>
            <p:ph idx="1" type="subTitle"/>
          </p:nvPr>
        </p:nvSpPr>
        <p:spPr>
          <a:xfrm>
            <a:off x="409100" y="925308"/>
            <a:ext cx="4222278" cy="337369"/>
          </a:xfrm>
          <a:prstGeom prst="rect">
            <a:avLst/>
          </a:prstGeom>
          <a:solidFill>
            <a:srgbClr val="FEA00D"/>
          </a:solidFill>
          <a:ln>
            <a:noFill/>
          </a:ln>
        </p:spPr>
        <p:txBody>
          <a:bodyPr anchorCtr="0" anchor="ctr" bIns="0" lIns="91425" spcFirstLastPara="1" rIns="91425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SBE CCC ANNUAL MEETING 2024</a:t>
            </a:r>
            <a:endParaRPr/>
          </a:p>
        </p:txBody>
      </p:sp>
      <p:pic>
        <p:nvPicPr>
          <p:cNvPr id="98" name="Google Shape;9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10725" y="4729275"/>
            <a:ext cx="1181275" cy="122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5200" y="6153150"/>
            <a:ext cx="487680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15201" y="5526680"/>
            <a:ext cx="3695524" cy="430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/>
          <p:nvPr>
            <p:ph type="title"/>
          </p:nvPr>
        </p:nvSpPr>
        <p:spPr>
          <a:xfrm>
            <a:off x="366192" y="254643"/>
            <a:ext cx="7702826" cy="57886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36575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2047"/>
              </a:buClr>
              <a:buSzPts val="6000"/>
              <a:buFont typeface="IBM Plex Sans SemiBold"/>
              <a:buNone/>
            </a:pPr>
            <a:r>
              <a:rPr lang="en-US"/>
              <a:t>Background &amp; Aims</a:t>
            </a:r>
            <a:endParaRPr/>
          </a:p>
        </p:txBody>
      </p:sp>
      <p:sp>
        <p:nvSpPr>
          <p:cNvPr id="106" name="Google Shape;106;p15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>
            <p:ph type="title"/>
          </p:nvPr>
        </p:nvSpPr>
        <p:spPr>
          <a:xfrm>
            <a:off x="0" y="1"/>
            <a:ext cx="12192000" cy="1239300"/>
          </a:xfrm>
          <a:prstGeom prst="rect">
            <a:avLst/>
          </a:prstGeom>
        </p:spPr>
        <p:txBody>
          <a:bodyPr anchorCtr="0" anchor="b" bIns="45700" lIns="365750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COVID </a:t>
            </a:r>
            <a:r>
              <a:rPr lang="en-US"/>
              <a:t>N</a:t>
            </a:r>
            <a:r>
              <a:rPr lang="en-US"/>
              <a:t>eighborhood </a:t>
            </a:r>
            <a:r>
              <a:rPr lang="en-US"/>
              <a:t>P</a:t>
            </a:r>
            <a:r>
              <a:rPr lang="en-US"/>
              <a:t>roject (CONEP)</a:t>
            </a:r>
            <a:endParaRPr/>
          </a:p>
        </p:txBody>
      </p:sp>
      <p:sp>
        <p:nvSpPr>
          <p:cNvPr id="113" name="Google Shape;113;p16"/>
          <p:cNvSpPr txBox="1"/>
          <p:nvPr>
            <p:ph idx="1" type="body"/>
          </p:nvPr>
        </p:nvSpPr>
        <p:spPr>
          <a:xfrm>
            <a:off x="371110" y="1574650"/>
            <a:ext cx="11496300" cy="478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Build a nationwide COVID-19 database at the census tract/zip code level by…</a:t>
            </a:r>
            <a:endParaRPr sz="7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Contacting every health department in the U.S.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Collecting spatially-referenced case data for 21 states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Linking with neighborhood data from the National Neighborhood Data Archive (NANDA).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Disadvantage, affluence, and population density</a:t>
            </a:r>
            <a:endParaRPr/>
          </a:p>
        </p:txBody>
      </p:sp>
      <p:sp>
        <p:nvSpPr>
          <p:cNvPr id="114" name="Google Shape;114;p16"/>
          <p:cNvSpPr txBox="1"/>
          <p:nvPr>
            <p:ph idx="12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/>
          <p:nvPr>
            <p:ph type="title"/>
          </p:nvPr>
        </p:nvSpPr>
        <p:spPr>
          <a:xfrm>
            <a:off x="0" y="1"/>
            <a:ext cx="12192000" cy="12392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ans SemiBold"/>
              <a:buNone/>
            </a:pPr>
            <a:r>
              <a:rPr lang="en-US"/>
              <a:t>COVID cases per 100,000 population from 2020-2022</a:t>
            </a:r>
            <a:endParaRPr/>
          </a:p>
        </p:txBody>
      </p:sp>
      <p:sp>
        <p:nvSpPr>
          <p:cNvPr id="120" name="Google Shape;120;p17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1" name="Google Shape;121;p17"/>
          <p:cNvSpPr txBox="1"/>
          <p:nvPr/>
        </p:nvSpPr>
        <p:spPr>
          <a:xfrm>
            <a:off x="0" y="5837700"/>
            <a:ext cx="1891800" cy="102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</p:txBody>
      </p:sp>
      <p:pic>
        <p:nvPicPr>
          <p:cNvPr id="122" name="Google Shape;12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8295" y="1239225"/>
            <a:ext cx="9575417" cy="55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>
            <p:ph idx="1" type="body"/>
          </p:nvPr>
        </p:nvSpPr>
        <p:spPr>
          <a:xfrm>
            <a:off x="393900" y="2586900"/>
            <a:ext cx="11404200" cy="1684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6000"/>
              <a:t>COVID-19 burden varies across US </a:t>
            </a:r>
            <a:r>
              <a:rPr b="1" lang="en-US" sz="6000"/>
              <a:t>neighborhoods!</a:t>
            </a:r>
            <a:endParaRPr b="1" sz="6000"/>
          </a:p>
        </p:txBody>
      </p:sp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1123650" y="4477750"/>
            <a:ext cx="9944700" cy="1342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Why…</a:t>
            </a:r>
            <a:r>
              <a:rPr lang="en-US"/>
              <a:t> susceptibility of residents? built </a:t>
            </a:r>
            <a:r>
              <a:rPr lang="en-US"/>
              <a:t>environments</a:t>
            </a:r>
            <a:r>
              <a:rPr lang="en-US"/>
              <a:t>?</a:t>
            </a:r>
            <a:endParaRPr/>
          </a:p>
        </p:txBody>
      </p:sp>
      <p:sp>
        <p:nvSpPr>
          <p:cNvPr id="130" name="Google Shape;130;p18"/>
          <p:cNvSpPr txBox="1"/>
          <p:nvPr>
            <p:ph idx="4294967295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/>
          <p:nvPr>
            <p:ph type="title"/>
          </p:nvPr>
        </p:nvSpPr>
        <p:spPr>
          <a:xfrm>
            <a:off x="0" y="1"/>
            <a:ext cx="12192000" cy="1239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ans SemiBold"/>
              <a:buNone/>
            </a:pPr>
            <a:r>
              <a:rPr lang="en-US"/>
              <a:t>Aims</a:t>
            </a:r>
            <a:endParaRPr/>
          </a:p>
        </p:txBody>
      </p:sp>
      <p:sp>
        <p:nvSpPr>
          <p:cNvPr id="136" name="Google Shape;136;p19"/>
          <p:cNvSpPr txBox="1"/>
          <p:nvPr>
            <p:ph idx="12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19"/>
          <p:cNvSpPr/>
          <p:nvPr/>
        </p:nvSpPr>
        <p:spPr>
          <a:xfrm>
            <a:off x="326100" y="1787003"/>
            <a:ext cx="11539800" cy="1077900"/>
          </a:xfrm>
          <a:prstGeom prst="roundRect">
            <a:avLst>
              <a:gd fmla="val 16667" name="adj"/>
            </a:avLst>
          </a:prstGeom>
          <a:solidFill>
            <a:schemeClr val="accent1">
              <a:alpha val="898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9"/>
          <p:cNvSpPr txBox="1"/>
          <p:nvPr/>
        </p:nvSpPr>
        <p:spPr>
          <a:xfrm>
            <a:off x="357050" y="1786975"/>
            <a:ext cx="114750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850" lIns="102850" spcFirstLastPara="1" rIns="102850" wrap="square" tIns="1028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tkinson Hyperlegible"/>
              <a:buNone/>
            </a:pPr>
            <a:r>
              <a:rPr lang="en-US" sz="2500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Characterize business types in Wisconsin according to their hypothesized risk for respiratory pathogen transmission</a:t>
            </a:r>
            <a:endParaRPr sz="1200"/>
          </a:p>
        </p:txBody>
      </p:sp>
      <p:sp>
        <p:nvSpPr>
          <p:cNvPr id="139" name="Google Shape;139;p19"/>
          <p:cNvSpPr/>
          <p:nvPr/>
        </p:nvSpPr>
        <p:spPr>
          <a:xfrm>
            <a:off x="310625" y="3258878"/>
            <a:ext cx="11539800" cy="1077900"/>
          </a:xfrm>
          <a:prstGeom prst="roundRect">
            <a:avLst>
              <a:gd fmla="val 16667" name="adj"/>
            </a:avLst>
          </a:prstGeom>
          <a:solidFill>
            <a:schemeClr val="accent1">
              <a:alpha val="898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9"/>
          <p:cNvSpPr txBox="1"/>
          <p:nvPr/>
        </p:nvSpPr>
        <p:spPr>
          <a:xfrm>
            <a:off x="341575" y="3258850"/>
            <a:ext cx="115398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850" lIns="102850" spcFirstLastPara="1" rIns="102850" wrap="square" tIns="1028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tkinson Hyperlegible"/>
              <a:buNone/>
            </a:pPr>
            <a:r>
              <a:rPr lang="en-US" sz="2400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Examine the </a:t>
            </a:r>
            <a:r>
              <a:rPr lang="en-US" sz="2400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association</a:t>
            </a:r>
            <a:r>
              <a:rPr lang="en-US" sz="2400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between neighborhood-level average transmission risk </a:t>
            </a:r>
            <a:r>
              <a:rPr lang="en-US" sz="2400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based on</a:t>
            </a:r>
            <a:r>
              <a:rPr lang="en-US" sz="2400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business types and COVID-19 cases across </a:t>
            </a:r>
            <a:r>
              <a:rPr lang="en-US" sz="2400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Wisconsin</a:t>
            </a:r>
            <a:r>
              <a:rPr lang="en-US" sz="2400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.</a:t>
            </a:r>
            <a:endParaRPr sz="1100"/>
          </a:p>
        </p:txBody>
      </p:sp>
      <p:sp>
        <p:nvSpPr>
          <p:cNvPr id="141" name="Google Shape;141;p19"/>
          <p:cNvSpPr/>
          <p:nvPr/>
        </p:nvSpPr>
        <p:spPr>
          <a:xfrm>
            <a:off x="310625" y="4730765"/>
            <a:ext cx="11539800" cy="1077900"/>
          </a:xfrm>
          <a:prstGeom prst="roundRect">
            <a:avLst>
              <a:gd fmla="val 16667" name="adj"/>
            </a:avLst>
          </a:prstGeom>
          <a:solidFill>
            <a:schemeClr val="accent1">
              <a:alpha val="898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341575" y="4730738"/>
            <a:ext cx="115398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850" lIns="102850" spcFirstLastPara="1" rIns="102850" wrap="square" tIns="1028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tkinson Hyperlegible"/>
              <a:buNone/>
            </a:pPr>
            <a:r>
              <a:rPr lang="en-US" sz="2400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Explore</a:t>
            </a:r>
            <a:r>
              <a:rPr lang="en-US" sz="2400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whether or not </a:t>
            </a:r>
            <a:r>
              <a:rPr lang="en-US" sz="2400">
                <a:solidFill>
                  <a:schemeClr val="dk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associations shift when incorporating neighborhood-level social factors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>
            <p:ph type="title"/>
          </p:nvPr>
        </p:nvSpPr>
        <p:spPr>
          <a:xfrm>
            <a:off x="0" y="1"/>
            <a:ext cx="12192000" cy="1239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ans SemiBold"/>
              <a:buNone/>
            </a:pPr>
            <a:r>
              <a:rPr lang="en-US"/>
              <a:t>Why Wisconsin?</a:t>
            </a:r>
            <a:endParaRPr/>
          </a:p>
        </p:txBody>
      </p:sp>
      <p:sp>
        <p:nvSpPr>
          <p:cNvPr id="148" name="Google Shape;148;p20"/>
          <p:cNvSpPr txBox="1"/>
          <p:nvPr>
            <p:ph idx="12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9" name="Google Shape;149;p20"/>
          <p:cNvSpPr txBox="1"/>
          <p:nvPr>
            <p:ph idx="1" type="body"/>
          </p:nvPr>
        </p:nvSpPr>
        <p:spPr>
          <a:xfrm>
            <a:off x="371122" y="1387475"/>
            <a:ext cx="11496300" cy="478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Most complete COVID-19 case count data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Daily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Census-tract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Confirmed and probable cases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Include tests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Had decent variability among neighborhood case counts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Not all high or low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CONEP found Wisconsin did not have robust relationship between SES and COVID cases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Does business </a:t>
            </a:r>
            <a:r>
              <a:rPr lang="en-US"/>
              <a:t>distribution</a:t>
            </a:r>
            <a:r>
              <a:rPr lang="en-US"/>
              <a:t> provide insight into relationship?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>
            <p:ph type="title"/>
          </p:nvPr>
        </p:nvSpPr>
        <p:spPr>
          <a:xfrm>
            <a:off x="366192" y="254643"/>
            <a:ext cx="7702800" cy="57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36575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2047"/>
              </a:buClr>
              <a:buSzPts val="6000"/>
              <a:buFont typeface="IBM Plex Sans SemiBold"/>
              <a:buNone/>
            </a:pPr>
            <a:r>
              <a:rPr lang="en-US"/>
              <a:t>Methods</a:t>
            </a:r>
            <a:endParaRPr/>
          </a:p>
        </p:txBody>
      </p:sp>
      <p:sp>
        <p:nvSpPr>
          <p:cNvPr id="155" name="Google Shape;155;p21"/>
          <p:cNvSpPr txBox="1"/>
          <p:nvPr>
            <p:ph idx="12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>
            <p:ph type="title"/>
          </p:nvPr>
        </p:nvSpPr>
        <p:spPr>
          <a:xfrm>
            <a:off x="0" y="1"/>
            <a:ext cx="12192000" cy="1239300"/>
          </a:xfrm>
          <a:prstGeom prst="rect">
            <a:avLst/>
          </a:prstGeom>
        </p:spPr>
        <p:txBody>
          <a:bodyPr anchorCtr="0" anchor="b" bIns="45700" lIns="365750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Business categorizations</a:t>
            </a:r>
            <a:endParaRPr/>
          </a:p>
        </p:txBody>
      </p:sp>
      <p:sp>
        <p:nvSpPr>
          <p:cNvPr id="162" name="Google Shape;162;p22"/>
          <p:cNvSpPr txBox="1"/>
          <p:nvPr>
            <p:ph idx="1" type="body"/>
          </p:nvPr>
        </p:nvSpPr>
        <p:spPr>
          <a:xfrm>
            <a:off x="371122" y="1387475"/>
            <a:ext cx="11496300" cy="478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Created a score to identify high-risk business types for respiratory pathogen transmission in Wisconsin neighborhoods based on two factors: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Congregation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Contact</a:t>
            </a:r>
            <a:br>
              <a:rPr lang="en-US"/>
            </a:b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Categorized 67 business types with</a:t>
            </a:r>
            <a:r>
              <a:rPr b="1" lang="en-US"/>
              <a:t> count data at the census tract-level in</a:t>
            </a:r>
            <a:r>
              <a:rPr b="1" lang="en-US"/>
              <a:t> NANDA</a:t>
            </a:r>
            <a:r>
              <a:rPr b="1" lang="en-US"/>
              <a:t> in 2017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Counts from National Establishment Time Series Database (NETS)</a:t>
            </a:r>
            <a:endParaRPr/>
          </a:p>
        </p:txBody>
      </p:sp>
      <p:sp>
        <p:nvSpPr>
          <p:cNvPr id="163" name="Google Shape;163;p22"/>
          <p:cNvSpPr txBox="1"/>
          <p:nvPr>
            <p:ph idx="12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/>
          <p:nvPr>
            <p:ph type="title"/>
          </p:nvPr>
        </p:nvSpPr>
        <p:spPr>
          <a:xfrm>
            <a:off x="0" y="1"/>
            <a:ext cx="12192000" cy="12392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ans SemiBold"/>
              <a:buNone/>
            </a:pPr>
            <a:r>
              <a:rPr lang="en-US"/>
              <a:t>Congregation &amp; contact scores</a:t>
            </a:r>
            <a:endParaRPr/>
          </a:p>
        </p:txBody>
      </p:sp>
      <p:sp>
        <p:nvSpPr>
          <p:cNvPr id="169" name="Google Shape;169;p23"/>
          <p:cNvSpPr txBox="1"/>
          <p:nvPr>
            <p:ph idx="1" type="body"/>
          </p:nvPr>
        </p:nvSpPr>
        <p:spPr>
          <a:xfrm>
            <a:off x="209600" y="1539875"/>
            <a:ext cx="5939400" cy="46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-US"/>
              <a:t>Congregation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Calculated the average number of visits in a business type</a:t>
            </a:r>
            <a:endParaRPr/>
          </a:p>
          <a:p>
            <a:pPr indent="-342900" lvl="1" marL="18288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-US"/>
              <a:t>Advan Research mobile phone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Created quartiles for average number of visits across all business types in Wisconsin</a:t>
            </a:r>
            <a:endParaRPr/>
          </a:p>
          <a:p>
            <a:pPr indent="-342900" lvl="1" marL="18288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-US"/>
              <a:t>1- lowest quartile</a:t>
            </a:r>
            <a:endParaRPr/>
          </a:p>
          <a:p>
            <a:pPr indent="-342900" lvl="1" marL="18288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-US"/>
              <a:t>2</a:t>
            </a:r>
            <a:endParaRPr/>
          </a:p>
          <a:p>
            <a:pPr indent="-342900" lvl="1" marL="18288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-US"/>
              <a:t>3</a:t>
            </a:r>
            <a:endParaRPr/>
          </a:p>
          <a:p>
            <a:pPr indent="-342900" lvl="1" marL="18288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-US"/>
              <a:t>4- high quartile</a:t>
            </a:r>
            <a:endParaRPr/>
          </a:p>
        </p:txBody>
      </p:sp>
      <p:sp>
        <p:nvSpPr>
          <p:cNvPr id="170" name="Google Shape;170;p23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1" name="Google Shape;171;p23"/>
          <p:cNvSpPr txBox="1"/>
          <p:nvPr>
            <p:ph idx="2" type="body"/>
          </p:nvPr>
        </p:nvSpPr>
        <p:spPr>
          <a:xfrm>
            <a:off x="6004300" y="1539875"/>
            <a:ext cx="5939400" cy="4637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Contact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Conceptualized the most </a:t>
            </a:r>
            <a:r>
              <a:rPr lang="en-US"/>
              <a:t>prevalent</a:t>
            </a:r>
            <a:r>
              <a:rPr lang="en-US"/>
              <a:t> interaction </a:t>
            </a:r>
            <a:r>
              <a:rPr lang="en-US"/>
              <a:t>occurring</a:t>
            </a:r>
            <a:r>
              <a:rPr lang="en-US"/>
              <a:t> in a business type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3-step characterization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CDC COVID-19 guidelines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1- no contact</a:t>
            </a:r>
            <a:endParaRPr/>
          </a:p>
          <a:p>
            <a:pPr indent="-342900" lvl="3" marL="18288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Never ≤</a:t>
            </a:r>
            <a:r>
              <a:rPr lang="en-US"/>
              <a:t>6 ft</a:t>
            </a:r>
            <a:r>
              <a:rPr lang="en-US"/>
              <a:t> of someone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2- non-conversational contact</a:t>
            </a:r>
            <a:endParaRPr/>
          </a:p>
          <a:p>
            <a:pPr indent="-342900" lvl="3" marL="18288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≤6 ft of someone but did not speak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3- conversational contact</a:t>
            </a:r>
            <a:endParaRPr/>
          </a:p>
          <a:p>
            <a:pPr indent="-342900" lvl="3" marL="18288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≤6ft of someone and spoke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4- </a:t>
            </a:r>
            <a:r>
              <a:rPr lang="en-US"/>
              <a:t>physical</a:t>
            </a:r>
            <a:r>
              <a:rPr lang="en-US"/>
              <a:t> contact</a:t>
            </a:r>
            <a:endParaRPr/>
          </a:p>
          <a:p>
            <a:pPr indent="-342900" lvl="3" marL="18288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Touched someone</a:t>
            </a:r>
            <a:endParaRPr/>
          </a:p>
        </p:txBody>
      </p:sp>
      <p:sp>
        <p:nvSpPr>
          <p:cNvPr id="172" name="Google Shape;172;p23"/>
          <p:cNvSpPr txBox="1"/>
          <p:nvPr/>
        </p:nvSpPr>
        <p:spPr>
          <a:xfrm>
            <a:off x="0" y="6040475"/>
            <a:ext cx="1891800" cy="817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</p:txBody>
      </p:sp>
      <p:sp>
        <p:nvSpPr>
          <p:cNvPr id="173" name="Google Shape;173;p23"/>
          <p:cNvSpPr txBox="1"/>
          <p:nvPr/>
        </p:nvSpPr>
        <p:spPr>
          <a:xfrm>
            <a:off x="587700" y="6108725"/>
            <a:ext cx="110166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highlight>
                  <a:schemeClr val="lt2"/>
                </a:highlight>
                <a:latin typeface="Atkinson Hyperlegible"/>
                <a:ea typeface="Atkinson Hyperlegible"/>
                <a:cs typeface="Atkinson Hyperlegible"/>
                <a:sym typeface="Atkinson Hyperlegible"/>
              </a:rPr>
              <a:t>Summed congregation and contact scores to get overall transmission risk</a:t>
            </a:r>
            <a:endParaRPr b="1" sz="2400">
              <a:solidFill>
                <a:schemeClr val="dk1"/>
              </a:solidFill>
              <a:highlight>
                <a:schemeClr val="lt2"/>
              </a:highlight>
              <a:latin typeface="Atkinson Hyperlegible"/>
              <a:ea typeface="Atkinson Hyperlegible"/>
              <a:cs typeface="Atkinson Hyperlegible"/>
              <a:sym typeface="Atkinson Hyperlegibl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/>
          <p:nvPr/>
        </p:nvSpPr>
        <p:spPr>
          <a:xfrm>
            <a:off x="0" y="5837700"/>
            <a:ext cx="1891800" cy="102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</p:txBody>
      </p:sp>
      <p:sp>
        <p:nvSpPr>
          <p:cNvPr id="180" name="Google Shape;180;p24"/>
          <p:cNvSpPr txBox="1"/>
          <p:nvPr>
            <p:ph type="title"/>
          </p:nvPr>
        </p:nvSpPr>
        <p:spPr>
          <a:xfrm>
            <a:off x="0" y="1"/>
            <a:ext cx="12192000" cy="1239300"/>
          </a:xfrm>
          <a:prstGeom prst="rect">
            <a:avLst/>
          </a:prstGeom>
        </p:spPr>
        <p:txBody>
          <a:bodyPr anchorCtr="0" anchor="b" bIns="45700" lIns="365750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Neighborhood-level average transmission risk based on business types</a:t>
            </a:r>
            <a:endParaRPr/>
          </a:p>
        </p:txBody>
      </p:sp>
      <p:sp>
        <p:nvSpPr>
          <p:cNvPr id="181" name="Google Shape;181;p24"/>
          <p:cNvSpPr txBox="1"/>
          <p:nvPr>
            <p:ph idx="12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2" name="Google Shape;182;p24"/>
          <p:cNvSpPr txBox="1"/>
          <p:nvPr>
            <p:ph idx="1" type="body"/>
          </p:nvPr>
        </p:nvSpPr>
        <p:spPr>
          <a:xfrm>
            <a:off x="371125" y="1387475"/>
            <a:ext cx="11496300" cy="1789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Mapped the scores for each business type to their corresponding count in </a:t>
            </a:r>
            <a:r>
              <a:rPr lang="en-US"/>
              <a:t>Wisconsin</a:t>
            </a:r>
            <a:r>
              <a:rPr lang="en-US"/>
              <a:t> census tracts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Averaged transmission risk scores across business types for each census tract</a:t>
            </a:r>
            <a:endParaRPr/>
          </a:p>
        </p:txBody>
      </p:sp>
      <p:sp>
        <p:nvSpPr>
          <p:cNvPr id="183" name="Google Shape;183;p24"/>
          <p:cNvSpPr/>
          <p:nvPr/>
        </p:nvSpPr>
        <p:spPr>
          <a:xfrm>
            <a:off x="1466275" y="3177275"/>
            <a:ext cx="2528100" cy="1446600"/>
          </a:xfrm>
          <a:prstGeom prst="roundRect">
            <a:avLst>
              <a:gd fmla="val 16667" name="adj"/>
            </a:avLst>
          </a:prstGeom>
          <a:solidFill>
            <a:schemeClr val="accent1">
              <a:alpha val="898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4</a:t>
            </a:r>
            <a:r>
              <a:rPr b="1" lang="en-US"/>
              <a:t> businesses in a tract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Business </a:t>
            </a:r>
            <a:r>
              <a:rPr lang="en-US"/>
              <a:t>A = 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Business B = 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Business C = 1</a:t>
            </a:r>
            <a:endParaRPr/>
          </a:p>
        </p:txBody>
      </p:sp>
      <p:sp>
        <p:nvSpPr>
          <p:cNvPr id="184" name="Google Shape;184;p24"/>
          <p:cNvSpPr/>
          <p:nvPr/>
        </p:nvSpPr>
        <p:spPr>
          <a:xfrm>
            <a:off x="1466275" y="4688350"/>
            <a:ext cx="2528100" cy="1446600"/>
          </a:xfrm>
          <a:prstGeom prst="roundRect">
            <a:avLst>
              <a:gd fmla="val 16667" name="adj"/>
            </a:avLst>
          </a:prstGeom>
          <a:solidFill>
            <a:schemeClr val="accent1">
              <a:alpha val="898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Transmission scores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Business A = 7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Business B = 3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Business C = 5</a:t>
            </a:r>
            <a:endParaRPr/>
          </a:p>
        </p:txBody>
      </p:sp>
      <p:sp>
        <p:nvSpPr>
          <p:cNvPr id="185" name="Google Shape;185;p24"/>
          <p:cNvSpPr/>
          <p:nvPr/>
        </p:nvSpPr>
        <p:spPr>
          <a:xfrm>
            <a:off x="4666675" y="3859200"/>
            <a:ext cx="2905200" cy="1446600"/>
          </a:xfrm>
          <a:prstGeom prst="roundRect">
            <a:avLst>
              <a:gd fmla="val 16667" name="adj"/>
            </a:avLst>
          </a:prstGeom>
          <a:solidFill>
            <a:schemeClr val="accent1">
              <a:alpha val="898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Mapped values (count * score)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Business A = 14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Business B = 3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Business C = 5</a:t>
            </a:r>
            <a:endParaRPr/>
          </a:p>
        </p:txBody>
      </p:sp>
      <p:sp>
        <p:nvSpPr>
          <p:cNvPr id="186" name="Google Shape;186;p24"/>
          <p:cNvSpPr/>
          <p:nvPr/>
        </p:nvSpPr>
        <p:spPr>
          <a:xfrm>
            <a:off x="8244175" y="3859200"/>
            <a:ext cx="2528100" cy="1446600"/>
          </a:xfrm>
          <a:prstGeom prst="roundRect">
            <a:avLst>
              <a:gd fmla="val 16667" name="adj"/>
            </a:avLst>
          </a:prstGeom>
          <a:solidFill>
            <a:schemeClr val="accent1">
              <a:alpha val="898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Average transmission score for tract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(14+3+5)/4 = 5.5</a:t>
            </a:r>
            <a:endParaRPr/>
          </a:p>
        </p:txBody>
      </p:sp>
      <p:cxnSp>
        <p:nvCxnSpPr>
          <p:cNvPr id="187" name="Google Shape;187;p24"/>
          <p:cNvCxnSpPr>
            <a:stCxn id="183" idx="3"/>
            <a:endCxn id="185" idx="1"/>
          </p:cNvCxnSpPr>
          <p:nvPr/>
        </p:nvCxnSpPr>
        <p:spPr>
          <a:xfrm>
            <a:off x="3994375" y="3900575"/>
            <a:ext cx="672300" cy="681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8" name="Google Shape;188;p24"/>
          <p:cNvCxnSpPr>
            <a:stCxn id="184" idx="3"/>
            <a:endCxn id="185" idx="1"/>
          </p:cNvCxnSpPr>
          <p:nvPr/>
        </p:nvCxnSpPr>
        <p:spPr>
          <a:xfrm flipH="1" rot="10800000">
            <a:off x="3994375" y="4582450"/>
            <a:ext cx="672300" cy="829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9" name="Google Shape;189;p24"/>
          <p:cNvCxnSpPr>
            <a:stCxn id="185" idx="3"/>
            <a:endCxn id="186" idx="1"/>
          </p:cNvCxnSpPr>
          <p:nvPr/>
        </p:nvCxnSpPr>
        <p:spPr>
          <a:xfrm>
            <a:off x="7571875" y="4582500"/>
            <a:ext cx="6723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/>
          <p:nvPr>
            <p:ph type="title"/>
          </p:nvPr>
        </p:nvSpPr>
        <p:spPr>
          <a:xfrm>
            <a:off x="447750" y="1096400"/>
            <a:ext cx="11296500" cy="4280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latin typeface="Atkinson Hyperlegible"/>
                <a:ea typeface="Atkinson Hyperlegible"/>
                <a:cs typeface="Atkinson Hyperlegible"/>
                <a:sym typeface="Atkinson Hyperlegible"/>
              </a:rPr>
              <a:t>A</a:t>
            </a:r>
            <a:r>
              <a:rPr lang="en-US">
                <a:latin typeface="Atkinson Hyperlegible"/>
                <a:ea typeface="Atkinson Hyperlegible"/>
                <a:cs typeface="Atkinson Hyperlegible"/>
                <a:sym typeface="Atkinson Hyperlegible"/>
              </a:rPr>
              <a:t>verage transmission risk characteristics across Wisconsin neighborhoods</a:t>
            </a:r>
            <a:endParaRPr>
              <a:latin typeface="Atkinson Hyperlegible"/>
              <a:ea typeface="Atkinson Hyperlegible"/>
              <a:cs typeface="Atkinson Hyperlegible"/>
              <a:sym typeface="Atkinson Hyperlegible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Atkinson Hyperlegible"/>
              <a:ea typeface="Atkinson Hyperlegible"/>
              <a:cs typeface="Atkinson Hyperlegible"/>
              <a:sym typeface="Atkinson Hyperlegible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sz="7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800">
                <a:latin typeface="IBM Plex Sans"/>
                <a:ea typeface="IBM Plex Sans"/>
                <a:cs typeface="IBM Plex Sans"/>
                <a:sym typeface="IBM Plex Sans"/>
              </a:rPr>
              <a:t>Business type score range: </a:t>
            </a:r>
            <a:r>
              <a:rPr lang="en-US" sz="2800">
                <a:latin typeface="IBM Plex Sans"/>
                <a:ea typeface="IBM Plex Sans"/>
                <a:cs typeface="IBM Plex Sans"/>
                <a:sym typeface="IBM Plex Sans"/>
              </a:rPr>
              <a:t>2-8</a:t>
            </a:r>
            <a:endParaRPr sz="28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800">
                <a:latin typeface="IBM Plex Sans"/>
                <a:ea typeface="IBM Plex Sans"/>
                <a:cs typeface="IBM Plex Sans"/>
                <a:sym typeface="IBM Plex Sans"/>
              </a:rPr>
              <a:t>Average score for a neighborhood range: </a:t>
            </a:r>
            <a:r>
              <a:rPr lang="en-US" sz="2800">
                <a:latin typeface="IBM Plex Sans"/>
                <a:ea typeface="IBM Plex Sans"/>
                <a:cs typeface="IBM Plex Sans"/>
                <a:sym typeface="IBM Plex Sans"/>
              </a:rPr>
              <a:t>4.2-6.7</a:t>
            </a:r>
            <a:endParaRPr sz="28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800">
                <a:latin typeface="IBM Plex Sans"/>
                <a:ea typeface="IBM Plex Sans"/>
                <a:cs typeface="IBM Plex Sans"/>
                <a:sym typeface="IBM Plex Sans"/>
              </a:rPr>
              <a:t>Mean: </a:t>
            </a:r>
            <a:r>
              <a:rPr lang="en-US" sz="2800">
                <a:latin typeface="IBM Plex Sans"/>
                <a:ea typeface="IBM Plex Sans"/>
                <a:cs typeface="IBM Plex Sans"/>
                <a:sym typeface="IBM Plex Sans"/>
              </a:rPr>
              <a:t>5.10</a:t>
            </a:r>
            <a:endParaRPr sz="28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800">
                <a:latin typeface="IBM Plex Sans"/>
                <a:ea typeface="IBM Plex Sans"/>
                <a:cs typeface="IBM Plex Sans"/>
                <a:sym typeface="IBM Plex Sans"/>
              </a:rPr>
              <a:t>Median: </a:t>
            </a:r>
            <a:r>
              <a:rPr lang="en-US" sz="2800">
                <a:latin typeface="IBM Plex Sans"/>
                <a:ea typeface="IBM Plex Sans"/>
                <a:cs typeface="IBM Plex Sans"/>
                <a:sym typeface="IBM Plex Sans"/>
              </a:rPr>
              <a:t>5.09</a:t>
            </a:r>
            <a:endParaRPr sz="28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800">
                <a:latin typeface="IBM Plex Sans"/>
                <a:ea typeface="IBM Plex Sans"/>
                <a:cs typeface="IBM Plex Sans"/>
                <a:sym typeface="IBM Plex Sans"/>
              </a:rPr>
              <a:t>Standard Deviation: </a:t>
            </a:r>
            <a:r>
              <a:rPr lang="en-US" sz="2800">
                <a:latin typeface="IBM Plex Sans"/>
                <a:ea typeface="IBM Plex Sans"/>
                <a:cs typeface="IBM Plex Sans"/>
                <a:sym typeface="IBM Plex Sans"/>
              </a:rPr>
              <a:t>0.19</a:t>
            </a:r>
            <a:endParaRPr sz="28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5" name="Google Shape;195;p25"/>
          <p:cNvSpPr txBox="1"/>
          <p:nvPr>
            <p:ph idx="4294967295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 txBox="1"/>
          <p:nvPr>
            <p:ph type="title"/>
          </p:nvPr>
        </p:nvSpPr>
        <p:spPr>
          <a:xfrm>
            <a:off x="0" y="1"/>
            <a:ext cx="12192000" cy="1239300"/>
          </a:xfrm>
          <a:prstGeom prst="rect">
            <a:avLst/>
          </a:prstGeom>
        </p:spPr>
        <p:txBody>
          <a:bodyPr anchorCtr="0" anchor="b" bIns="45700" lIns="365750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Statistical analyses</a:t>
            </a:r>
            <a:endParaRPr/>
          </a:p>
        </p:txBody>
      </p:sp>
      <p:sp>
        <p:nvSpPr>
          <p:cNvPr id="202" name="Google Shape;202;p26"/>
          <p:cNvSpPr txBox="1"/>
          <p:nvPr>
            <p:ph idx="1" type="body"/>
          </p:nvPr>
        </p:nvSpPr>
        <p:spPr>
          <a:xfrm>
            <a:off x="371122" y="1387475"/>
            <a:ext cx="11496300" cy="478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Negative binomial models assessed the </a:t>
            </a:r>
            <a:r>
              <a:rPr b="1" lang="en-US"/>
              <a:t>associations </a:t>
            </a:r>
            <a:r>
              <a:rPr b="1" lang="en-US"/>
              <a:t>between neighborhood-level COVID cases and average transmission risk from business types</a:t>
            </a:r>
            <a:r>
              <a:rPr b="1" lang="en-US"/>
              <a:t>, a</a:t>
            </a:r>
            <a:r>
              <a:rPr b="1" lang="en-US"/>
              <a:t>djusting for neighborhood social factors from NANDA</a:t>
            </a:r>
            <a:endParaRPr b="1"/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Model 1</a:t>
            </a:r>
            <a:endParaRPr/>
          </a:p>
          <a:p>
            <a:pPr indent="-342900" lvl="1" marL="914400" rtl="0" algn="l"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cases = average </a:t>
            </a:r>
            <a:r>
              <a:rPr lang="en-US"/>
              <a:t>transmission risk + population density</a:t>
            </a:r>
            <a:endParaRPr/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Model 2</a:t>
            </a:r>
            <a:endParaRPr/>
          </a:p>
          <a:p>
            <a:pPr indent="-342900" lvl="1" marL="914400" rtl="0" algn="l"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cases = average transmission risk + population density + disadvantage</a:t>
            </a:r>
            <a:endParaRPr/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Model 3</a:t>
            </a:r>
            <a:endParaRPr/>
          </a:p>
          <a:p>
            <a:pPr indent="-342900" lvl="1" marL="914400" rtl="0" algn="l"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cases = average transmission risk + population density + affluence</a:t>
            </a:r>
            <a:endParaRPr/>
          </a:p>
        </p:txBody>
      </p:sp>
      <p:sp>
        <p:nvSpPr>
          <p:cNvPr id="203" name="Google Shape;203;p26"/>
          <p:cNvSpPr txBox="1"/>
          <p:nvPr>
            <p:ph idx="12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7"/>
          <p:cNvSpPr txBox="1"/>
          <p:nvPr>
            <p:ph type="title"/>
          </p:nvPr>
        </p:nvSpPr>
        <p:spPr>
          <a:xfrm>
            <a:off x="366192" y="254643"/>
            <a:ext cx="7702800" cy="57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36575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2047"/>
              </a:buClr>
              <a:buSzPts val="6000"/>
              <a:buFont typeface="IBM Plex Sans SemiBold"/>
              <a:buNone/>
            </a:pPr>
            <a:r>
              <a:rPr lang="en-US"/>
              <a:t>Results &amp; Conclusions</a:t>
            </a:r>
            <a:endParaRPr/>
          </a:p>
        </p:txBody>
      </p:sp>
      <p:sp>
        <p:nvSpPr>
          <p:cNvPr id="209" name="Google Shape;209;p27"/>
          <p:cNvSpPr txBox="1"/>
          <p:nvPr>
            <p:ph idx="12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/>
          <p:nvPr>
            <p:ph type="title"/>
          </p:nvPr>
        </p:nvSpPr>
        <p:spPr>
          <a:xfrm>
            <a:off x="0" y="0"/>
            <a:ext cx="121920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ans SemiBold"/>
              <a:buNone/>
            </a:pPr>
            <a:r>
              <a:rPr lang="en-US"/>
              <a:t>Incident rate ratios (IRRs) for neighborhood average transmission risk and COVID cases</a:t>
            </a:r>
            <a:endParaRPr/>
          </a:p>
        </p:txBody>
      </p:sp>
      <p:sp>
        <p:nvSpPr>
          <p:cNvPr id="215" name="Google Shape;215;p28"/>
          <p:cNvSpPr txBox="1"/>
          <p:nvPr/>
        </p:nvSpPr>
        <p:spPr>
          <a:xfrm>
            <a:off x="0" y="5837700"/>
            <a:ext cx="1891800" cy="102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</p:txBody>
      </p:sp>
      <p:pic>
        <p:nvPicPr>
          <p:cNvPr id="216" name="Google Shape;216;p28"/>
          <p:cNvPicPr preferRelativeResize="0"/>
          <p:nvPr/>
        </p:nvPicPr>
        <p:blipFill rotWithShape="1">
          <a:blip r:embed="rId3">
            <a:alphaModFix/>
          </a:blip>
          <a:srcRect b="0" l="0" r="0" t="15590"/>
          <a:stretch/>
        </p:blipFill>
        <p:spPr>
          <a:xfrm>
            <a:off x="448498" y="1252800"/>
            <a:ext cx="11295001" cy="56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8"/>
          <p:cNvSpPr txBox="1"/>
          <p:nvPr>
            <p:ph idx="12" type="sldNum"/>
          </p:nvPr>
        </p:nvSpPr>
        <p:spPr>
          <a:xfrm>
            <a:off x="9975574" y="6356350"/>
            <a:ext cx="1891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/>
          <p:nvPr>
            <p:ph type="title"/>
          </p:nvPr>
        </p:nvSpPr>
        <p:spPr>
          <a:xfrm>
            <a:off x="0" y="1"/>
            <a:ext cx="12192000" cy="1239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ans SemiBold"/>
              <a:buNone/>
            </a:pPr>
            <a:r>
              <a:rPr lang="en-US"/>
              <a:t>Findings &amp; future directions</a:t>
            </a:r>
            <a:endParaRPr/>
          </a:p>
        </p:txBody>
      </p:sp>
      <p:sp>
        <p:nvSpPr>
          <p:cNvPr id="223" name="Google Shape;223;p29"/>
          <p:cNvSpPr txBox="1"/>
          <p:nvPr>
            <p:ph idx="1" type="body"/>
          </p:nvPr>
        </p:nvSpPr>
        <p:spPr>
          <a:xfrm>
            <a:off x="357800" y="1475225"/>
            <a:ext cx="5759400" cy="47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Findings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Evidence that the distribution of businesses across Wisconsin neighborhoods is associated with COVID cases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>
                <a:solidFill>
                  <a:schemeClr val="dk2"/>
                </a:solidFill>
              </a:rPr>
              <a:t>Increased transmission risk</a:t>
            </a:r>
            <a:r>
              <a:rPr lang="en-US"/>
              <a:t> based on business types and </a:t>
            </a:r>
            <a:r>
              <a:rPr lang="en-US">
                <a:solidFill>
                  <a:schemeClr val="dk2"/>
                </a:solidFill>
              </a:rPr>
              <a:t>increased case counts</a:t>
            </a:r>
            <a:endParaRPr>
              <a:solidFill>
                <a:schemeClr val="dk2"/>
              </a:solidFill>
            </a:endParaRPr>
          </a:p>
          <a:p>
            <a:pPr indent="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Relationship was not attenuated by neighborhood affluence or disadvantage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24" name="Google Shape;224;p29"/>
          <p:cNvSpPr txBox="1"/>
          <p:nvPr>
            <p:ph idx="12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25" name="Google Shape;225;p29"/>
          <p:cNvCxnSpPr>
            <a:stCxn id="226" idx="2"/>
            <a:endCxn id="227" idx="0"/>
          </p:cNvCxnSpPr>
          <p:nvPr/>
        </p:nvCxnSpPr>
        <p:spPr>
          <a:xfrm>
            <a:off x="9060925" y="2015225"/>
            <a:ext cx="1329900" cy="442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6" name="Google Shape;226;p29"/>
          <p:cNvSpPr txBox="1"/>
          <p:nvPr>
            <p:ph idx="1" type="body"/>
          </p:nvPr>
        </p:nvSpPr>
        <p:spPr>
          <a:xfrm>
            <a:off x="6181225" y="1475225"/>
            <a:ext cx="57594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Future Directions</a:t>
            </a:r>
            <a:endParaRPr/>
          </a:p>
        </p:txBody>
      </p:sp>
      <p:sp>
        <p:nvSpPr>
          <p:cNvPr id="227" name="Google Shape;227;p29"/>
          <p:cNvSpPr/>
          <p:nvPr/>
        </p:nvSpPr>
        <p:spPr>
          <a:xfrm>
            <a:off x="9386950" y="2457288"/>
            <a:ext cx="2007900" cy="1059300"/>
          </a:xfrm>
          <a:prstGeom prst="roundRect">
            <a:avLst>
              <a:gd fmla="val 16667" name="adj"/>
            </a:avLst>
          </a:prstGeom>
          <a:solidFill>
            <a:schemeClr val="accent1">
              <a:alpha val="898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Analyze other 20 states with COVID data</a:t>
            </a:r>
            <a:endParaRPr/>
          </a:p>
        </p:txBody>
      </p:sp>
      <p:sp>
        <p:nvSpPr>
          <p:cNvPr id="228" name="Google Shape;228;p29"/>
          <p:cNvSpPr/>
          <p:nvPr/>
        </p:nvSpPr>
        <p:spPr>
          <a:xfrm>
            <a:off x="6748125" y="2399213"/>
            <a:ext cx="2007900" cy="1059300"/>
          </a:xfrm>
          <a:prstGeom prst="roundRect">
            <a:avLst>
              <a:gd fmla="val 16667" name="adj"/>
            </a:avLst>
          </a:prstGeom>
          <a:solidFill>
            <a:schemeClr val="accent1">
              <a:alpha val="898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Improve categorizations (i.e., add time spent in business types)</a:t>
            </a:r>
            <a:endParaRPr/>
          </a:p>
        </p:txBody>
      </p:sp>
      <p:cxnSp>
        <p:nvCxnSpPr>
          <p:cNvPr id="229" name="Google Shape;229;p29"/>
          <p:cNvCxnSpPr>
            <a:stCxn id="226" idx="2"/>
            <a:endCxn id="228" idx="0"/>
          </p:cNvCxnSpPr>
          <p:nvPr/>
        </p:nvCxnSpPr>
        <p:spPr>
          <a:xfrm flipH="1">
            <a:off x="7752025" y="2015225"/>
            <a:ext cx="1308900" cy="384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0" name="Google Shape;230;p29"/>
          <p:cNvCxnSpPr>
            <a:stCxn id="227" idx="2"/>
            <a:endCxn id="231" idx="0"/>
          </p:cNvCxnSpPr>
          <p:nvPr/>
        </p:nvCxnSpPr>
        <p:spPr>
          <a:xfrm flipH="1">
            <a:off x="9061000" y="3516588"/>
            <a:ext cx="1329900" cy="413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1" name="Google Shape;231;p29"/>
          <p:cNvSpPr/>
          <p:nvPr/>
        </p:nvSpPr>
        <p:spPr>
          <a:xfrm>
            <a:off x="8056975" y="3929638"/>
            <a:ext cx="2007900" cy="1059300"/>
          </a:xfrm>
          <a:prstGeom prst="roundRect">
            <a:avLst>
              <a:gd fmla="val 16667" name="adj"/>
            </a:avLst>
          </a:prstGeom>
          <a:solidFill>
            <a:schemeClr val="accent1">
              <a:alpha val="898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Identify high risk businesses and corresponding neighborhoods</a:t>
            </a:r>
            <a:endParaRPr/>
          </a:p>
        </p:txBody>
      </p:sp>
      <p:cxnSp>
        <p:nvCxnSpPr>
          <p:cNvPr id="232" name="Google Shape;232;p29"/>
          <p:cNvCxnSpPr>
            <a:stCxn id="228" idx="2"/>
            <a:endCxn id="231" idx="0"/>
          </p:cNvCxnSpPr>
          <p:nvPr/>
        </p:nvCxnSpPr>
        <p:spPr>
          <a:xfrm>
            <a:off x="7752075" y="3458513"/>
            <a:ext cx="1308900" cy="471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3" name="Google Shape;233;p29"/>
          <p:cNvSpPr/>
          <p:nvPr/>
        </p:nvSpPr>
        <p:spPr>
          <a:xfrm>
            <a:off x="6748125" y="5460050"/>
            <a:ext cx="2007900" cy="1059300"/>
          </a:xfrm>
          <a:prstGeom prst="roundRect">
            <a:avLst>
              <a:gd fmla="val 16667" name="adj"/>
            </a:avLst>
          </a:prstGeom>
          <a:solidFill>
            <a:schemeClr val="accent1">
              <a:alpha val="898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Conduct in-depth reviews to understand why areas are high risk</a:t>
            </a:r>
            <a:endParaRPr/>
          </a:p>
        </p:txBody>
      </p:sp>
      <p:sp>
        <p:nvSpPr>
          <p:cNvPr id="234" name="Google Shape;234;p29"/>
          <p:cNvSpPr/>
          <p:nvPr/>
        </p:nvSpPr>
        <p:spPr>
          <a:xfrm>
            <a:off x="9386950" y="5460050"/>
            <a:ext cx="2007900" cy="1059300"/>
          </a:xfrm>
          <a:prstGeom prst="roundRect">
            <a:avLst>
              <a:gd fmla="val 16667" name="adj"/>
            </a:avLst>
          </a:prstGeom>
          <a:solidFill>
            <a:schemeClr val="accent1">
              <a:alpha val="898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Disseminate information to health departments</a:t>
            </a:r>
            <a:endParaRPr/>
          </a:p>
        </p:txBody>
      </p:sp>
      <p:cxnSp>
        <p:nvCxnSpPr>
          <p:cNvPr id="235" name="Google Shape;235;p29"/>
          <p:cNvCxnSpPr>
            <a:stCxn id="231" idx="2"/>
            <a:endCxn id="234" idx="0"/>
          </p:cNvCxnSpPr>
          <p:nvPr/>
        </p:nvCxnSpPr>
        <p:spPr>
          <a:xfrm>
            <a:off x="9060925" y="4988938"/>
            <a:ext cx="1329900" cy="471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6" name="Google Shape;236;p29"/>
          <p:cNvCxnSpPr>
            <a:stCxn id="231" idx="2"/>
            <a:endCxn id="233" idx="0"/>
          </p:cNvCxnSpPr>
          <p:nvPr/>
        </p:nvCxnSpPr>
        <p:spPr>
          <a:xfrm flipH="1">
            <a:off x="7752025" y="4988938"/>
            <a:ext cx="1308900" cy="471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0"/>
          <p:cNvSpPr txBox="1"/>
          <p:nvPr>
            <p:ph idx="4294967295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3" name="Google Shape;243;p30"/>
          <p:cNvSpPr txBox="1"/>
          <p:nvPr/>
        </p:nvSpPr>
        <p:spPr>
          <a:xfrm>
            <a:off x="3634750" y="2359150"/>
            <a:ext cx="5129700" cy="20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</p:txBody>
      </p:sp>
      <p:sp>
        <p:nvSpPr>
          <p:cNvPr id="244" name="Google Shape;244;p30"/>
          <p:cNvSpPr txBox="1"/>
          <p:nvPr/>
        </p:nvSpPr>
        <p:spPr>
          <a:xfrm>
            <a:off x="497500" y="1951350"/>
            <a:ext cx="114042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We must explore the mechanisms by which neighborhoods may face increased respiratory pathogen burden, like their </a:t>
            </a:r>
            <a:r>
              <a:rPr b="1" lang="en-US" sz="4000">
                <a:solidFill>
                  <a:schemeClr val="lt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business distributions, </a:t>
            </a:r>
            <a:r>
              <a:rPr b="1" lang="en-US" sz="4000">
                <a:solidFill>
                  <a:schemeClr val="lt1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to understand how to mitigate infectious disease disparities!</a:t>
            </a:r>
            <a:endParaRPr b="1" sz="4000">
              <a:solidFill>
                <a:schemeClr val="lt1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1"/>
          <p:cNvSpPr txBox="1"/>
          <p:nvPr>
            <p:ph type="title"/>
          </p:nvPr>
        </p:nvSpPr>
        <p:spPr>
          <a:xfrm>
            <a:off x="0" y="1"/>
            <a:ext cx="12192000" cy="1239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36575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ans SemiBold"/>
              <a:buNone/>
            </a:pPr>
            <a:r>
              <a:rPr lang="en-US"/>
              <a:t>Acknowledgements</a:t>
            </a:r>
            <a:endParaRPr/>
          </a:p>
        </p:txBody>
      </p:sp>
      <p:sp>
        <p:nvSpPr>
          <p:cNvPr id="250" name="Google Shape;250;p31"/>
          <p:cNvSpPr txBox="1"/>
          <p:nvPr>
            <p:ph idx="1" type="body"/>
          </p:nvPr>
        </p:nvSpPr>
        <p:spPr>
          <a:xfrm>
            <a:off x="357800" y="1475225"/>
            <a:ext cx="8811900" cy="47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Thank you to my co-authors, mentors, and lab members for their contributions to this project: </a:t>
            </a:r>
            <a:endParaRPr b="1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Grace Noppert, John Kubale, Kate Duchowny, Chihua Li, Lauren MacConnachie, Rohini Perera, Lindsay Gypin, Robert Melendez, and Philippa Clarke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Funding: NIA-funded Network on Life Course Dynamics and Disparities in the 21st Century (R24 AG045061) NINR / NIMHD U01 NR020556 (MPI Noppert &amp; Clarke) 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51" name="Google Shape;251;p31"/>
          <p:cNvSpPr txBox="1"/>
          <p:nvPr>
            <p:ph idx="12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52" name="Google Shape;25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9875" y="2047491"/>
            <a:ext cx="2717500" cy="282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8850" y="5680450"/>
            <a:ext cx="4288525" cy="6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2"/>
          <p:cNvSpPr txBox="1"/>
          <p:nvPr>
            <p:ph type="title"/>
          </p:nvPr>
        </p:nvSpPr>
        <p:spPr>
          <a:xfrm>
            <a:off x="447775" y="1562749"/>
            <a:ext cx="11296500" cy="1846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6000"/>
              <a:t>Thank you! </a:t>
            </a:r>
            <a:endParaRPr sz="6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Questions?</a:t>
            </a:r>
            <a:endParaRPr/>
          </a:p>
        </p:txBody>
      </p:sp>
      <p:sp>
        <p:nvSpPr>
          <p:cNvPr id="259" name="Google Shape;259;p32"/>
          <p:cNvSpPr txBox="1"/>
          <p:nvPr>
            <p:ph idx="1" type="body"/>
          </p:nvPr>
        </p:nvSpPr>
        <p:spPr>
          <a:xfrm>
            <a:off x="447786" y="3878130"/>
            <a:ext cx="11296500" cy="1684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Andrew Hoover</a:t>
            </a:r>
            <a:endParaRPr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aphoover@umich.edu</a:t>
            </a:r>
            <a:endParaRPr/>
          </a:p>
        </p:txBody>
      </p:sp>
      <p:sp>
        <p:nvSpPr>
          <p:cNvPr id="260" name="Google Shape;260;p32"/>
          <p:cNvSpPr txBox="1"/>
          <p:nvPr>
            <p:ph idx="4294967295" type="sldNum"/>
          </p:nvPr>
        </p:nvSpPr>
        <p:spPr>
          <a:xfrm>
            <a:off x="9975574" y="6356350"/>
            <a:ext cx="189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SBECCC 1">
      <a:dk1>
        <a:srgbClr val="000000"/>
      </a:dk1>
      <a:lt1>
        <a:srgbClr val="FFFFFF"/>
      </a:lt1>
      <a:dk2>
        <a:srgbClr val="24408F"/>
      </a:dk2>
      <a:lt2>
        <a:srgbClr val="E7E6E6"/>
      </a:lt2>
      <a:accent1>
        <a:srgbClr val="0089CD"/>
      </a:accent1>
      <a:accent2>
        <a:srgbClr val="004F58"/>
      </a:accent2>
      <a:accent3>
        <a:srgbClr val="39B549"/>
      </a:accent3>
      <a:accent4>
        <a:srgbClr val="F57803"/>
      </a:accent4>
      <a:accent5>
        <a:srgbClr val="F8EC2F"/>
      </a:accent5>
      <a:accent6>
        <a:srgbClr val="9B0D9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