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ora" pitchFamily="2" charset="77"/>
      <p:regular r:id="rId26"/>
      <p:bold r:id="rId27"/>
      <p:italic r:id="rId28"/>
      <p:boldItalic r:id="rId29"/>
    </p:embeddedFont>
    <p:embeddedFont>
      <p:font typeface="Quattrocento Sans" panose="020B0502050000020003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wVKwIsfTGiPAJlK83GgGmeC+S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F81F82-604B-423A-8239-33213F92504D}">
  <a:tblStyle styleId="{61F81F82-604B-423A-8239-33213F92504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70AD4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70AD4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61127"/>
  </p:normalViewPr>
  <p:slideViewPr>
    <p:cSldViewPr snapToGrid="0">
      <p:cViewPr varScale="1">
        <p:scale>
          <a:sx n="97" d="100"/>
          <a:sy n="9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1859ea64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21859ea64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ab22fa28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g22cab22fa2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2cab22fa28_0_2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4" name="Google Shape;264;g22cab22fa28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2cab22fa28_0_2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2" name="Google Shape;272;g22cab22fa28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2cab22fa28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22cab22fa28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2cab22fa2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22cab22fa2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2cab22fa28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22cab22fa28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2cab22fa28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22cab22fa28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4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4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3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3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6" name="Google Shape;16;p43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cxnSp>
        <p:nvCxnSpPr>
          <p:cNvPr id="17" name="Google Shape;17;p43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43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" name="Google Shape;19;p43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20;p4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chemeClr val="accent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cxnSp>
        <p:nvCxnSpPr>
          <p:cNvPr id="25" name="Google Shape;25;p45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45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5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28" name="Google Shape;28;p45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4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6"/>
          <p:cNvSpPr txBox="1">
            <a:spLocks noGrp="1"/>
          </p:cNvSpPr>
          <p:nvPr>
            <p:ph type="body" idx="1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810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◉"/>
              <a:defRPr sz="2400" i="1">
                <a:latin typeface="Lora"/>
                <a:ea typeface="Lora"/>
                <a:cs typeface="Lora"/>
                <a:sym typeface="Lora"/>
              </a:defRPr>
            </a:lvl1pPr>
            <a:lvl2pPr marL="914400" lvl="1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  <a:defRPr i="1">
                <a:latin typeface="Lora"/>
                <a:ea typeface="Lora"/>
                <a:cs typeface="Lora"/>
                <a:sym typeface="Lora"/>
              </a:defRPr>
            </a:lvl2pPr>
            <a:lvl3pPr marL="1371600" lvl="2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■"/>
              <a:defRPr i="1">
                <a:latin typeface="Lora"/>
                <a:ea typeface="Lora"/>
                <a:cs typeface="Lora"/>
                <a:sym typeface="Lora"/>
              </a:defRPr>
            </a:lvl3pPr>
            <a:lvl4pPr marL="1828800" lvl="3" indent="-381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sz="2400" i="1">
                <a:latin typeface="Lora"/>
                <a:ea typeface="Lora"/>
                <a:cs typeface="Lora"/>
                <a:sym typeface="Lora"/>
              </a:defRPr>
            </a:lvl4pPr>
            <a:lvl5pPr marL="2286000" lvl="4" indent="-381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sz="2400" i="1">
                <a:latin typeface="Lora"/>
                <a:ea typeface="Lora"/>
                <a:cs typeface="Lora"/>
                <a:sym typeface="Lora"/>
              </a:defRPr>
            </a:lvl5pPr>
            <a:lvl6pPr marL="2743200" lvl="5" indent="-381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sz="2400" i="1">
                <a:latin typeface="Lora"/>
                <a:ea typeface="Lora"/>
                <a:cs typeface="Lora"/>
                <a:sym typeface="Lora"/>
              </a:defRPr>
            </a:lvl6pPr>
            <a:lvl7pPr marL="3200400" lvl="6" indent="-381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sz="2400" i="1">
                <a:latin typeface="Lora"/>
                <a:ea typeface="Lora"/>
                <a:cs typeface="Lora"/>
                <a:sym typeface="Lora"/>
              </a:defRPr>
            </a:lvl7pPr>
            <a:lvl8pPr marL="3657600" lvl="7" indent="-381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sz="2400" i="1">
                <a:latin typeface="Lora"/>
                <a:ea typeface="Lora"/>
                <a:cs typeface="Lora"/>
                <a:sym typeface="Lora"/>
              </a:defRPr>
            </a:lvl8pPr>
            <a:lvl9pPr marL="4114800" lvl="8" indent="-381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sz="2400" i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cxnSp>
        <p:nvCxnSpPr>
          <p:cNvPr id="32" name="Google Shape;32;p46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46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6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endParaRPr sz="3600" b="1" i="0" u="none" strike="noStrike" cap="non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5" name="Google Shape;35;p46"/>
          <p:cNvSpPr txBox="1">
            <a:spLocks noGrp="1"/>
          </p:cNvSpPr>
          <p:nvPr>
            <p:ph type="sldNum" idx="12"/>
          </p:nvPr>
        </p:nvSpPr>
        <p:spPr>
          <a:xfrm>
            <a:off x="4297650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47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4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7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41" name="Google Shape;41;p47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4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8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8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48"/>
          <p:cNvSpPr txBox="1">
            <a:spLocks noGrp="1"/>
          </p:cNvSpPr>
          <p:nvPr>
            <p:ph type="body" idx="2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cxnSp>
        <p:nvCxnSpPr>
          <p:cNvPr id="48" name="Google Shape;48;p48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4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48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4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49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" name="Google Shape;54;p49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9"/>
          <p:cNvSpPr txBox="1">
            <a:spLocks noGrp="1"/>
          </p:cNvSpPr>
          <p:nvPr>
            <p:ph type="sldNum" idx="12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0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58" name="Google Shape;58;p50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50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" name="Google Shape;60;p50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" name="Google Shape;61;p5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1"/>
          <p:cNvSpPr txBox="1">
            <a:spLocks noGrp="1"/>
          </p:cNvSpPr>
          <p:nvPr>
            <p:ph type="body" idx="1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Lora"/>
              <a:buNone/>
              <a:defRPr sz="1400" i="1">
                <a:latin typeface="Lora"/>
                <a:ea typeface="Lora"/>
                <a:cs typeface="Lora"/>
                <a:sym typeface="Lora"/>
              </a:defRPr>
            </a:lvl1pPr>
          </a:lstStyle>
          <a:p>
            <a:endParaRPr/>
          </a:p>
        </p:txBody>
      </p:sp>
      <p:cxnSp>
        <p:nvCxnSpPr>
          <p:cNvPr id="64" name="Google Shape;64;p51"/>
          <p:cNvCxnSpPr/>
          <p:nvPr/>
        </p:nvCxnSpPr>
        <p:spPr>
          <a:xfrm>
            <a:off x="-6025" y="46661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" name="Google Shape;65;p51"/>
          <p:cNvSpPr/>
          <p:nvPr/>
        </p:nvSpPr>
        <p:spPr>
          <a:xfrm>
            <a:off x="4457400" y="4551496"/>
            <a:ext cx="229200" cy="22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51"/>
          <p:cNvSpPr txBox="1">
            <a:spLocks noGrp="1"/>
          </p:cNvSpPr>
          <p:nvPr>
            <p:ph type="sldNum" idx="12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2c9c255aa5_0_321"/>
          <p:cNvSpPr txBox="1">
            <a:spLocks noGrp="1"/>
          </p:cNvSpPr>
          <p:nvPr>
            <p:ph type="ctrTitle"/>
          </p:nvPr>
        </p:nvSpPr>
        <p:spPr>
          <a:xfrm>
            <a:off x="0" y="2254469"/>
            <a:ext cx="914400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  <a:defRPr sz="36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g22c9c255aa5_0_321"/>
          <p:cNvSpPr txBox="1">
            <a:spLocks noGrp="1"/>
          </p:cNvSpPr>
          <p:nvPr>
            <p:ph type="subTitle" idx="1"/>
          </p:nvPr>
        </p:nvSpPr>
        <p:spPr>
          <a:xfrm>
            <a:off x="0" y="3742052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6">
  <p:cSld name="Content Slide 6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2c9c255aa5_0_324"/>
          <p:cNvSpPr txBox="1">
            <a:spLocks noGrp="1"/>
          </p:cNvSpPr>
          <p:nvPr>
            <p:ph type="ctrTitle"/>
          </p:nvPr>
        </p:nvSpPr>
        <p:spPr>
          <a:xfrm>
            <a:off x="1143000" y="266331"/>
            <a:ext cx="685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600"/>
              <a:buFont typeface="Calibri"/>
              <a:buNone/>
              <a:defRPr sz="3600" b="1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9pPr>
          </a:lstStyle>
          <a:p>
            <a:endParaRPr/>
          </a:p>
        </p:txBody>
      </p:sp>
      <p:sp>
        <p:nvSpPr>
          <p:cNvPr id="72" name="Google Shape;72;g22c9c255aa5_0_324"/>
          <p:cNvSpPr txBox="1">
            <a:spLocks noGrp="1"/>
          </p:cNvSpPr>
          <p:nvPr>
            <p:ph type="subTitle" idx="1"/>
          </p:nvPr>
        </p:nvSpPr>
        <p:spPr>
          <a:xfrm>
            <a:off x="1143000" y="1156507"/>
            <a:ext cx="68580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2c9c255aa5_0_324"/>
          <p:cNvSpPr txBox="1">
            <a:spLocks noGrp="1"/>
          </p:cNvSpPr>
          <p:nvPr>
            <p:ph type="dt" idx="10"/>
          </p:nvPr>
        </p:nvSpPr>
        <p:spPr>
          <a:xfrm>
            <a:off x="7269874" y="4855779"/>
            <a:ext cx="7311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g22c9c255aa5_0_324"/>
          <p:cNvSpPr txBox="1">
            <a:spLocks noGrp="1"/>
          </p:cNvSpPr>
          <p:nvPr>
            <p:ph type="ftr" idx="11"/>
          </p:nvPr>
        </p:nvSpPr>
        <p:spPr>
          <a:xfrm>
            <a:off x="1143000" y="4855779"/>
            <a:ext cx="58647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g22c9c255aa5_0_324"/>
          <p:cNvSpPr txBox="1">
            <a:spLocks noGrp="1"/>
          </p:cNvSpPr>
          <p:nvPr>
            <p:ph type="sldNum" idx="12"/>
          </p:nvPr>
        </p:nvSpPr>
        <p:spPr>
          <a:xfrm>
            <a:off x="8001000" y="4855779"/>
            <a:ext cx="8514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>
  <p:cSld name="Content Slide 2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2c9c255aa5_0_330"/>
          <p:cNvSpPr txBox="1">
            <a:spLocks noGrp="1"/>
          </p:cNvSpPr>
          <p:nvPr>
            <p:ph type="ctrTitle"/>
          </p:nvPr>
        </p:nvSpPr>
        <p:spPr>
          <a:xfrm>
            <a:off x="1143000" y="266331"/>
            <a:ext cx="685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600"/>
              <a:buFont typeface="Calibri"/>
              <a:buNone/>
              <a:defRPr sz="3600" b="1" i="0" u="none" strike="noStrike" cap="none">
                <a:solidFill>
                  <a:srgbClr val="0027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9pPr>
          </a:lstStyle>
          <a:p>
            <a:endParaRPr/>
          </a:p>
        </p:txBody>
      </p:sp>
      <p:sp>
        <p:nvSpPr>
          <p:cNvPr id="78" name="Google Shape;78;g22c9c255aa5_0_330"/>
          <p:cNvSpPr txBox="1">
            <a:spLocks noGrp="1"/>
          </p:cNvSpPr>
          <p:nvPr>
            <p:ph type="subTitle" idx="1"/>
          </p:nvPr>
        </p:nvSpPr>
        <p:spPr>
          <a:xfrm>
            <a:off x="1143000" y="1156507"/>
            <a:ext cx="68580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g22c9c255aa5_0_330"/>
          <p:cNvSpPr txBox="1">
            <a:spLocks noGrp="1"/>
          </p:cNvSpPr>
          <p:nvPr>
            <p:ph type="dt" idx="10"/>
          </p:nvPr>
        </p:nvSpPr>
        <p:spPr>
          <a:xfrm>
            <a:off x="7269874" y="4855779"/>
            <a:ext cx="7311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g22c9c255aa5_0_330"/>
          <p:cNvSpPr txBox="1">
            <a:spLocks noGrp="1"/>
          </p:cNvSpPr>
          <p:nvPr>
            <p:ph type="ftr" idx="11"/>
          </p:nvPr>
        </p:nvSpPr>
        <p:spPr>
          <a:xfrm>
            <a:off x="1143000" y="4855779"/>
            <a:ext cx="58647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g22c9c255aa5_0_330"/>
          <p:cNvSpPr txBox="1">
            <a:spLocks noGrp="1"/>
          </p:cNvSpPr>
          <p:nvPr>
            <p:ph type="sldNum" idx="12"/>
          </p:nvPr>
        </p:nvSpPr>
        <p:spPr>
          <a:xfrm>
            <a:off x="8001000" y="4855779"/>
            <a:ext cx="8514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41"/>
          <p:cNvSpPr txBox="1">
            <a:spLocks noGrp="1"/>
          </p:cNvSpPr>
          <p:nvPr>
            <p:ph type="title"/>
          </p:nvPr>
        </p:nvSpPr>
        <p:spPr>
          <a:xfrm>
            <a:off x="1381250" y="896549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4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996622" y="1775300"/>
            <a:ext cx="73341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800"/>
              <a:t>How the Neighborhood Environment Shapes COVID-19 Burden: Early Findings from the COVID Neighborhood Project</a:t>
            </a:r>
            <a:endParaRPr sz="2800"/>
          </a:p>
        </p:txBody>
      </p:sp>
      <p:grpSp>
        <p:nvGrpSpPr>
          <p:cNvPr id="87" name="Google Shape;87;p1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88" name="Google Shape;88;p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2833225" y="3853825"/>
            <a:ext cx="54975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Andrew Hoover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, Philippa Clarke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, Sonia Hegde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2</a:t>
            </a: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, John Kubale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, Robert Melendez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, Kate Duchowny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, &amp; Grace Noppert</a:t>
            </a:r>
            <a:r>
              <a:rPr lang="en" baseline="30000"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endParaRPr baseline="300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1)  University of Michigan 2)  Johns Hopkins University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7" name="Google Shape;97;p1"/>
          <p:cNvSpPr txBox="1">
            <a:spLocks noGrp="1"/>
          </p:cNvSpPr>
          <p:nvPr>
            <p:ph type="sldNum" idx="4294967295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 l="14084" t="8599" r="12558" b="15233"/>
          <a:stretch/>
        </p:blipFill>
        <p:spPr>
          <a:xfrm>
            <a:off x="68400" y="3731425"/>
            <a:ext cx="1061875" cy="110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3250" y="3937744"/>
            <a:ext cx="1117000" cy="689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00" y="4824325"/>
            <a:ext cx="2732125" cy="29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◉"/>
            </a:pPr>
            <a:r>
              <a:rPr lang="en" sz="2000" b="1"/>
              <a:t>Demographics</a:t>
            </a:r>
            <a:endParaRPr sz="2000" b="1"/>
          </a:p>
          <a:p>
            <a:pPr marL="914400" lvl="1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○"/>
            </a:pPr>
            <a:r>
              <a:rPr lang="en" sz="1800"/>
              <a:t>Racial and ethnic minorities and low-income populations are known to have higher COVID-19 case and death rates.</a:t>
            </a:r>
            <a:endParaRPr sz="180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◉"/>
            </a:pPr>
            <a:r>
              <a:rPr lang="en" sz="2000" b="1"/>
              <a:t>Location</a:t>
            </a:r>
            <a:endParaRPr sz="2000" b="1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Studies have shown disadvantaged counties tend to have worse COVID-19 related outcomes.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◉"/>
            </a:pPr>
            <a:r>
              <a:rPr lang="en" sz="1800" b="1"/>
              <a:t>COVID-19 burden isn’t just health related!</a:t>
            </a:r>
            <a:endParaRPr sz="1800" b="1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Social and economic impacts too.</a:t>
            </a:r>
            <a:endParaRPr sz="1800"/>
          </a:p>
        </p:txBody>
      </p:sp>
      <p:sp>
        <p:nvSpPr>
          <p:cNvPr id="106" name="Google Shape;106;p6"/>
          <p:cNvSpPr txBox="1">
            <a:spLocks noGrp="1"/>
          </p:cNvSpPr>
          <p:nvPr>
            <p:ph type="title"/>
          </p:nvPr>
        </p:nvSpPr>
        <p:spPr>
          <a:xfrm>
            <a:off x="1381250" y="896100"/>
            <a:ext cx="36192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U.S. COVID-19 Burden Is Not Equal</a:t>
            </a:r>
            <a:endParaRPr>
              <a:highlight>
                <a:schemeClr val="accent1"/>
              </a:highlight>
            </a:endParaRPr>
          </a:p>
        </p:txBody>
      </p:sp>
      <p:grpSp>
        <p:nvGrpSpPr>
          <p:cNvPr id="107" name="Google Shape;107;p6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08" name="Google Shape;108;p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21859ea6486_0_0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l="13188" r="18793" b="4625"/>
          <a:stretch/>
        </p:blipFill>
        <p:spPr>
          <a:xfrm>
            <a:off x="715425" y="247450"/>
            <a:ext cx="3230574" cy="379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21859ea6486_0_0" descr="Graphical user interface, text, websi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6000" y="313000"/>
            <a:ext cx="4137152" cy="427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21859ea6486_0_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20" name="Google Shape;120;g21859ea6486_0_0" descr="Graphical user interface, text, applicati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76600" y="1489538"/>
            <a:ext cx="2823850" cy="3366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5"/>
          <p:cNvGraphicFramePr/>
          <p:nvPr/>
        </p:nvGraphicFramePr>
        <p:xfrm>
          <a:off x="417563" y="834358"/>
          <a:ext cx="7073400" cy="3451580"/>
        </p:xfrm>
        <a:graphic>
          <a:graphicData uri="http://schemas.openxmlformats.org/drawingml/2006/table">
            <a:tbl>
              <a:tblPr firstRow="1" bandRow="1">
                <a:noFill/>
                <a:tableStyleId>{61F81F82-604B-423A-8239-33213F92504D}</a:tableStyleId>
              </a:tblPr>
              <a:tblGrid>
                <a:gridCol w="185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3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6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i="0" u="none" strike="noStrike" cap="none"/>
                        <a:t>Source</a:t>
                      </a:r>
                      <a:endParaRPr/>
                    </a:p>
                  </a:txBody>
                  <a:tcPr marL="91450" marR="91450" marT="45725" marB="45725">
                    <a:lnB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i="0"/>
                        <a:t>Project Name</a:t>
                      </a:r>
                      <a:endParaRPr/>
                    </a:p>
                  </a:txBody>
                  <a:tcPr marL="91450" marR="91450" marT="45725" marB="45725">
                    <a:lnB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i="0"/>
                        <a:t>Spatial Resolution </a:t>
                      </a:r>
                      <a:endParaRPr/>
                    </a:p>
                  </a:txBody>
                  <a:tcPr marL="91450" marR="91450" marT="45725" marB="45725">
                    <a:lnB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i="0"/>
                        <a:t>Geographic Area</a:t>
                      </a:r>
                      <a:endParaRPr/>
                    </a:p>
                  </a:txBody>
                  <a:tcPr marL="91450" marR="91450" marT="45725" marB="45725">
                    <a:lnB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CDC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COVID-19 Data Tracker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County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U.S.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Johns Hopkins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Coronavirus Resource Center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County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U.S. 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The Atlantic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The COVID Tracking Project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State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U.S.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New York Times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Coronavirus in the U.S.: Latest Map and Case Count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County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i="0"/>
                        <a:t>U.S.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6" name="Google Shape;126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7748913" y="739200"/>
            <a:ext cx="9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Country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7748913" y="1247450"/>
            <a:ext cx="9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State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7748913" y="1755700"/>
            <a:ext cx="9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County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7748913" y="2263938"/>
            <a:ext cx="9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Zip code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7625163" y="2772200"/>
            <a:ext cx="120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Census tract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7565913" y="3280450"/>
            <a:ext cx="1327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Census block group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7565913" y="4004088"/>
            <a:ext cx="132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Census block</a:t>
            </a:r>
            <a:endParaRPr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34" name="Google Shape;134;p5"/>
          <p:cNvCxnSpPr>
            <a:stCxn id="127" idx="2"/>
            <a:endCxn id="128" idx="0"/>
          </p:cNvCxnSpPr>
          <p:nvPr/>
        </p:nvCxnSpPr>
        <p:spPr>
          <a:xfrm>
            <a:off x="8229813" y="1139400"/>
            <a:ext cx="0" cy="1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5" name="Google Shape;135;p5"/>
          <p:cNvCxnSpPr>
            <a:stCxn id="128" idx="2"/>
            <a:endCxn id="129" idx="0"/>
          </p:cNvCxnSpPr>
          <p:nvPr/>
        </p:nvCxnSpPr>
        <p:spPr>
          <a:xfrm>
            <a:off x="8229813" y="1647650"/>
            <a:ext cx="0" cy="1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" name="Google Shape;136;p5"/>
          <p:cNvCxnSpPr>
            <a:stCxn id="129" idx="2"/>
            <a:endCxn id="130" idx="0"/>
          </p:cNvCxnSpPr>
          <p:nvPr/>
        </p:nvCxnSpPr>
        <p:spPr>
          <a:xfrm>
            <a:off x="8229813" y="2155900"/>
            <a:ext cx="0" cy="1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" name="Google Shape;137;p5"/>
          <p:cNvCxnSpPr>
            <a:stCxn id="130" idx="2"/>
            <a:endCxn id="131" idx="0"/>
          </p:cNvCxnSpPr>
          <p:nvPr/>
        </p:nvCxnSpPr>
        <p:spPr>
          <a:xfrm>
            <a:off x="8229813" y="2664138"/>
            <a:ext cx="0" cy="1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" name="Google Shape;138;p5"/>
          <p:cNvCxnSpPr>
            <a:stCxn id="131" idx="2"/>
            <a:endCxn id="132" idx="0"/>
          </p:cNvCxnSpPr>
          <p:nvPr/>
        </p:nvCxnSpPr>
        <p:spPr>
          <a:xfrm>
            <a:off x="8229813" y="3172400"/>
            <a:ext cx="0" cy="1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5"/>
          <p:cNvCxnSpPr>
            <a:stCxn id="132" idx="2"/>
            <a:endCxn id="133" idx="0"/>
          </p:cNvCxnSpPr>
          <p:nvPr/>
        </p:nvCxnSpPr>
        <p:spPr>
          <a:xfrm>
            <a:off x="8229813" y="3896050"/>
            <a:ext cx="0" cy="1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Differences In Spatial Resolution</a:t>
            </a:r>
            <a:endParaRPr/>
          </a:p>
        </p:txBody>
      </p:sp>
      <p:grpSp>
        <p:nvGrpSpPr>
          <p:cNvPr id="145" name="Google Shape;145;p12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46" name="Google Shape;146;p1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2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" name="Google Shape;150;p1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51" name="Google Shape;151;p12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96" y="1602653"/>
            <a:ext cx="3877488" cy="273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2" descr="A picture containing map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509" y="1602653"/>
            <a:ext cx="3877488" cy="273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2"/>
          <p:cNvSpPr txBox="1"/>
          <p:nvPr/>
        </p:nvSpPr>
        <p:spPr>
          <a:xfrm>
            <a:off x="1017250" y="4140125"/>
            <a:ext cx="3252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Southeast Michigan disadvantage at the county-level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4" name="Google Shape;154;p12"/>
          <p:cNvSpPr txBox="1"/>
          <p:nvPr/>
        </p:nvSpPr>
        <p:spPr>
          <a:xfrm>
            <a:off x="4884288" y="4140125"/>
            <a:ext cx="3252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  <a:t>Southeast Michigan disadvantage at the census tract-level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7"/>
          <p:cNvCxnSpPr/>
          <p:nvPr/>
        </p:nvCxnSpPr>
        <p:spPr>
          <a:xfrm>
            <a:off x="-6025" y="1668728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0" name="Google Shape;160;p7"/>
          <p:cNvSpPr txBox="1">
            <a:spLocks noGrp="1"/>
          </p:cNvSpPr>
          <p:nvPr>
            <p:ph type="ctrTitle" idx="4294967295"/>
          </p:nvPr>
        </p:nvSpPr>
        <p:spPr>
          <a:xfrm>
            <a:off x="1702375" y="3227000"/>
            <a:ext cx="5850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" sz="4800">
                <a:highlight>
                  <a:schemeClr val="accent1"/>
                </a:highlight>
              </a:rPr>
              <a:t>County-level data is not enough!</a:t>
            </a:r>
            <a:endParaRPr sz="4800" b="1" i="0" u="none" strike="noStrike" cap="none">
              <a:solidFill>
                <a:schemeClr val="dk1"/>
              </a:solidFill>
              <a:highlight>
                <a:schemeClr val="accent1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3470200" y="566931"/>
            <a:ext cx="2203500" cy="2203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163" name="Google Shape;163;p7"/>
          <p:cNvGrpSpPr/>
          <p:nvPr/>
        </p:nvGrpSpPr>
        <p:grpSpPr>
          <a:xfrm>
            <a:off x="3862428" y="1131161"/>
            <a:ext cx="1419035" cy="1075123"/>
            <a:chOff x="3927500" y="301425"/>
            <a:chExt cx="461550" cy="411625"/>
          </a:xfrm>
        </p:grpSpPr>
        <p:sp>
          <p:nvSpPr>
            <p:cNvPr id="164" name="Google Shape;164;p7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"/>
          <p:cNvSpPr txBox="1">
            <a:spLocks noGrp="1"/>
          </p:cNvSpPr>
          <p:nvPr>
            <p:ph type="ctrTitle" idx="4294967295"/>
          </p:nvPr>
        </p:nvSpPr>
        <p:spPr>
          <a:xfrm>
            <a:off x="685800" y="34320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" sz="4800"/>
              <a:t>83</a:t>
            </a:r>
            <a:endParaRPr sz="4800" b="1" i="0" u="none" strike="noStrike" cap="non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6" name="Google Shape;196;p17"/>
          <p:cNvSpPr txBox="1">
            <a:spLocks noGrp="1"/>
          </p:cNvSpPr>
          <p:nvPr>
            <p:ph type="subTitle" idx="4294967295"/>
          </p:nvPr>
        </p:nvSpPr>
        <p:spPr>
          <a:xfrm>
            <a:off x="685800" y="954109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</a:pPr>
            <a:r>
              <a:rPr lang="en" sz="1800"/>
              <a:t>Michigan counties</a:t>
            </a:r>
            <a:endParaRPr sz="18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7" name="Google Shape;197;p17"/>
          <p:cNvSpPr txBox="1">
            <a:spLocks noGrp="1"/>
          </p:cNvSpPr>
          <p:nvPr>
            <p:ph type="ctrTitle" idx="4294967295"/>
          </p:nvPr>
        </p:nvSpPr>
        <p:spPr>
          <a:xfrm>
            <a:off x="685800" y="297210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" sz="4800">
                <a:highlight>
                  <a:schemeClr val="accent1"/>
                </a:highlight>
              </a:rPr>
              <a:t>2,813</a:t>
            </a:r>
            <a:endParaRPr sz="4800" b="1" i="0" u="none" strike="noStrike" cap="none">
              <a:solidFill>
                <a:schemeClr val="dk1"/>
              </a:solidFill>
              <a:highlight>
                <a:schemeClr val="accent1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8" name="Google Shape;198;p17"/>
          <p:cNvSpPr txBox="1">
            <a:spLocks noGrp="1"/>
          </p:cNvSpPr>
          <p:nvPr>
            <p:ph type="subTitle" idx="4294967295"/>
          </p:nvPr>
        </p:nvSpPr>
        <p:spPr>
          <a:xfrm>
            <a:off x="685775" y="3694784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</a:pPr>
            <a:r>
              <a:rPr lang="en" sz="1800"/>
              <a:t>Michigan census tracts</a:t>
            </a:r>
            <a:endParaRPr sz="18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9" name="Google Shape;199;p17"/>
          <p:cNvSpPr txBox="1">
            <a:spLocks noGrp="1"/>
          </p:cNvSpPr>
          <p:nvPr>
            <p:ph type="ctrTitle" idx="4294967295"/>
          </p:nvPr>
        </p:nvSpPr>
        <p:spPr>
          <a:xfrm>
            <a:off x="685800" y="165765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" sz="4800" dirty="0"/>
              <a:t>989</a:t>
            </a:r>
            <a:endParaRPr sz="4800" b="1" i="0" u="none" strike="noStrike" cap="none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0" name="Google Shape;200;p17"/>
          <p:cNvSpPr txBox="1">
            <a:spLocks noGrp="1"/>
          </p:cNvSpPr>
          <p:nvPr>
            <p:ph type="subTitle" idx="4294967295"/>
          </p:nvPr>
        </p:nvSpPr>
        <p:spPr>
          <a:xfrm>
            <a:off x="685800" y="2268559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</a:pPr>
            <a:r>
              <a:rPr lang="en" sz="1800" dirty="0"/>
              <a:t>Michigan zip code tabulation areas</a:t>
            </a:r>
            <a:endParaRPr sz="18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01" name="Google Shape;201;p17"/>
          <p:cNvGrpSpPr/>
          <p:nvPr/>
        </p:nvGrpSpPr>
        <p:grpSpPr>
          <a:xfrm>
            <a:off x="4433048" y="4413425"/>
            <a:ext cx="277859" cy="201655"/>
            <a:chOff x="3932350" y="3714775"/>
            <a:chExt cx="439650" cy="319075"/>
          </a:xfrm>
        </p:grpSpPr>
        <p:sp>
          <p:nvSpPr>
            <p:cNvPr id="202" name="Google Shape;202;p17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1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66450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" b="1">
                <a:highlight>
                  <a:schemeClr val="accent1"/>
                </a:highlight>
              </a:rPr>
              <a:t>Build a nationwide COVID-19 database at the census tract or zip code-level! For this project we:</a:t>
            </a:r>
            <a:endParaRPr b="1">
              <a:highlight>
                <a:schemeClr val="accen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1000" b="1">
              <a:highlight>
                <a:schemeClr val="accent1"/>
              </a:highlight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◉"/>
            </a:pPr>
            <a:r>
              <a:rPr lang="en" b="1"/>
              <a:t>Contacted every health department in the U.S.</a:t>
            </a:r>
            <a:endParaRPr b="1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b="1"/>
              <a:t>Collected spatially-referenced case data for 21 states</a:t>
            </a:r>
            <a:endParaRPr b="1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◉"/>
            </a:pPr>
            <a:r>
              <a:rPr lang="en" b="1"/>
              <a:t>Linked with neighborhood data from the National Neighborhood Data Archive.</a:t>
            </a:r>
            <a:endParaRPr b="1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Disadvantage, affluence, and population density</a:t>
            </a:r>
            <a:endParaRPr sz="1800"/>
          </a:p>
        </p:txBody>
      </p:sp>
      <p:sp>
        <p:nvSpPr>
          <p:cNvPr id="213" name="Google Shape;213;p8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COVID NEIGHBORHOOD PROJECT (CONEP)</a:t>
            </a:r>
            <a:endParaRPr/>
          </a:p>
        </p:txBody>
      </p:sp>
      <p:grpSp>
        <p:nvGrpSpPr>
          <p:cNvPr id="214" name="Google Shape;214;p8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15" name="Google Shape;215;p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9" name="Google Shape;219;p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20" name="Google Shape;22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7750" y="3959504"/>
            <a:ext cx="2358501" cy="282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8"/>
          <p:cNvCxnSpPr>
            <a:endCxn id="220" idx="1"/>
          </p:cNvCxnSpPr>
          <p:nvPr/>
        </p:nvCxnSpPr>
        <p:spPr>
          <a:xfrm>
            <a:off x="5092750" y="4096366"/>
            <a:ext cx="255000" cy="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Data Collection Was Difficult</a:t>
            </a:r>
            <a:endParaRPr/>
          </a:p>
        </p:txBody>
      </p:sp>
      <p:grpSp>
        <p:nvGrpSpPr>
          <p:cNvPr id="227" name="Google Shape;227;p9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28" name="Google Shape;228;p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33" name="Google Shape;233;p9"/>
          <p:cNvSpPr/>
          <p:nvPr/>
        </p:nvSpPr>
        <p:spPr>
          <a:xfrm>
            <a:off x="3726972" y="1539000"/>
            <a:ext cx="1370700" cy="422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Explore State Health Department Website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1943393" y="2056520"/>
            <a:ext cx="1370700" cy="38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Data Publicly Available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5832245" y="2056520"/>
            <a:ext cx="1370700" cy="38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Data Not Publicly Available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9"/>
          <p:cNvCxnSpPr>
            <a:stCxn id="233" idx="2"/>
            <a:endCxn id="234" idx="3"/>
          </p:cNvCxnSpPr>
          <p:nvPr/>
        </p:nvCxnSpPr>
        <p:spPr>
          <a:xfrm rot="5400000">
            <a:off x="3719172" y="1556550"/>
            <a:ext cx="288000" cy="10983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" name="Google Shape;237;p9"/>
          <p:cNvCxnSpPr>
            <a:stCxn id="233" idx="2"/>
            <a:endCxn id="235" idx="1"/>
          </p:cNvCxnSpPr>
          <p:nvPr/>
        </p:nvCxnSpPr>
        <p:spPr>
          <a:xfrm rot="-5400000" flipH="1">
            <a:off x="4978272" y="1395750"/>
            <a:ext cx="288000" cy="14199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8" name="Google Shape;238;p9"/>
          <p:cNvSpPr txBox="1"/>
          <p:nvPr/>
        </p:nvSpPr>
        <p:spPr>
          <a:xfrm>
            <a:off x="408950" y="2499300"/>
            <a:ext cx="10983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Averaged 1-4 Months Per State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1943393" y="2775884"/>
            <a:ext cx="1370700" cy="38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Download Data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0" name="Google Shape;240;p9"/>
          <p:cNvCxnSpPr>
            <a:stCxn id="234" idx="2"/>
            <a:endCxn id="239" idx="0"/>
          </p:cNvCxnSpPr>
          <p:nvPr/>
        </p:nvCxnSpPr>
        <p:spPr>
          <a:xfrm>
            <a:off x="2628743" y="2442620"/>
            <a:ext cx="0" cy="333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Google Shape;241;p9"/>
          <p:cNvSpPr/>
          <p:nvPr/>
        </p:nvSpPr>
        <p:spPr>
          <a:xfrm>
            <a:off x="7026478" y="2686534"/>
            <a:ext cx="1370700" cy="56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Email/Call State Epidemiologist or Data Manager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9"/>
          <p:cNvCxnSpPr>
            <a:stCxn id="235" idx="2"/>
          </p:cNvCxnSpPr>
          <p:nvPr/>
        </p:nvCxnSpPr>
        <p:spPr>
          <a:xfrm rot="-5400000" flipH="1">
            <a:off x="6517595" y="2442620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" name="Google Shape;243;p9"/>
          <p:cNvCxnSpPr>
            <a:stCxn id="235" idx="2"/>
            <a:endCxn id="241" idx="0"/>
          </p:cNvCxnSpPr>
          <p:nvPr/>
        </p:nvCxnSpPr>
        <p:spPr>
          <a:xfrm rot="-5400000" flipH="1">
            <a:off x="6992795" y="1967420"/>
            <a:ext cx="243900" cy="1194300"/>
          </a:xfrm>
          <a:prstGeom prst="bentConnector3">
            <a:avLst>
              <a:gd name="adj1" fmla="val 50015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4" name="Google Shape;244;p9"/>
          <p:cNvSpPr/>
          <p:nvPr/>
        </p:nvSpPr>
        <p:spPr>
          <a:xfrm>
            <a:off x="4638129" y="2775884"/>
            <a:ext cx="1370700" cy="38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Apply for Data Through Data Portal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5" name="Google Shape;245;p9"/>
          <p:cNvCxnSpPr>
            <a:stCxn id="235" idx="2"/>
            <a:endCxn id="244" idx="0"/>
          </p:cNvCxnSpPr>
          <p:nvPr/>
        </p:nvCxnSpPr>
        <p:spPr>
          <a:xfrm rot="5400000">
            <a:off x="5753945" y="2012270"/>
            <a:ext cx="333300" cy="1194000"/>
          </a:xfrm>
          <a:prstGeom prst="bentConnector3">
            <a:avLst>
              <a:gd name="adj1" fmla="val 5001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" name="Google Shape;246;p9"/>
          <p:cNvSpPr/>
          <p:nvPr/>
        </p:nvSpPr>
        <p:spPr>
          <a:xfrm>
            <a:off x="5832250" y="3495252"/>
            <a:ext cx="1370700" cy="668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Complete Data Request Form and/or Sharing Agreement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7" name="Google Shape;247;p9"/>
          <p:cNvCxnSpPr>
            <a:stCxn id="244" idx="2"/>
            <a:endCxn id="246" idx="0"/>
          </p:cNvCxnSpPr>
          <p:nvPr/>
        </p:nvCxnSpPr>
        <p:spPr>
          <a:xfrm rot="-5400000" flipH="1">
            <a:off x="5753829" y="2731634"/>
            <a:ext cx="333300" cy="1194000"/>
          </a:xfrm>
          <a:prstGeom prst="bentConnector3">
            <a:avLst>
              <a:gd name="adj1" fmla="val 49995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8" name="Google Shape;248;p9"/>
          <p:cNvCxnSpPr>
            <a:stCxn id="246" idx="0"/>
            <a:endCxn id="241" idx="2"/>
          </p:cNvCxnSpPr>
          <p:nvPr/>
        </p:nvCxnSpPr>
        <p:spPr>
          <a:xfrm rot="-5400000">
            <a:off x="6992800" y="2776152"/>
            <a:ext cx="243900" cy="1194300"/>
          </a:xfrm>
          <a:prstGeom prst="bentConnector3">
            <a:avLst>
              <a:gd name="adj1" fmla="val 49983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9" name="Google Shape;249;p9"/>
          <p:cNvSpPr txBox="1">
            <a:spLocks noGrp="1"/>
          </p:cNvSpPr>
          <p:nvPr>
            <p:ph type="subTitle" idx="4294967295"/>
          </p:nvPr>
        </p:nvSpPr>
        <p:spPr>
          <a:xfrm>
            <a:off x="875175" y="4303375"/>
            <a:ext cx="7074300" cy="4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lvl="0" indent="-2794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Limited based on state privacy regulations, time constraints, and data collection capabilities.</a:t>
            </a:r>
            <a:endParaRPr sz="1800"/>
          </a:p>
        </p:txBody>
      </p:sp>
      <p:sp>
        <p:nvSpPr>
          <p:cNvPr id="250" name="Google Shape;250;p9"/>
          <p:cNvSpPr/>
          <p:nvPr/>
        </p:nvSpPr>
        <p:spPr>
          <a:xfrm>
            <a:off x="1507414" y="1659304"/>
            <a:ext cx="393600" cy="6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9"/>
          <p:cNvSpPr/>
          <p:nvPr/>
        </p:nvSpPr>
        <p:spPr>
          <a:xfrm>
            <a:off x="1507253" y="3970698"/>
            <a:ext cx="379500" cy="6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9"/>
          <p:cNvSpPr/>
          <p:nvPr/>
        </p:nvSpPr>
        <p:spPr>
          <a:xfrm>
            <a:off x="1507425" y="1725000"/>
            <a:ext cx="78600" cy="226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"/>
          <p:cNvSpPr/>
          <p:nvPr/>
        </p:nvSpPr>
        <p:spPr>
          <a:xfrm>
            <a:off x="3726972" y="3636249"/>
            <a:ext cx="1370700" cy="38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Calibri"/>
                <a:ea typeface="Calibri"/>
                <a:cs typeface="Calibri"/>
                <a:sym typeface="Calibri"/>
              </a:rPr>
              <a:t>Complete Secure Data Transfer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4" name="Google Shape;254;p9"/>
          <p:cNvCxnSpPr>
            <a:stCxn id="246" idx="1"/>
            <a:endCxn id="253" idx="3"/>
          </p:cNvCxnSpPr>
          <p:nvPr/>
        </p:nvCxnSpPr>
        <p:spPr>
          <a:xfrm rot="10800000">
            <a:off x="5097550" y="3829302"/>
            <a:ext cx="734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g22cab22fa28_0_166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695" t="6198" r="3229" b="5251"/>
          <a:stretch/>
        </p:blipFill>
        <p:spPr>
          <a:xfrm>
            <a:off x="1000538" y="1181325"/>
            <a:ext cx="7142671" cy="3700823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2cab22fa28_0_166"/>
          <p:cNvSpPr txBox="1">
            <a:spLocks noGrp="1"/>
          </p:cNvSpPr>
          <p:nvPr>
            <p:ph type="title" idx="4294967295"/>
          </p:nvPr>
        </p:nvSpPr>
        <p:spPr>
          <a:xfrm>
            <a:off x="362725" y="366900"/>
            <a:ext cx="841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highlight>
                  <a:schemeClr val="accent1"/>
                </a:highlight>
              </a:rPr>
              <a:t>21 states: neighborhood deciles of cases per 100,000 persons, 2020-2022.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261" name="Google Shape;261;g22cab22fa28_0_16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2cab22fa28_0_247"/>
          <p:cNvSpPr txBox="1">
            <a:spLocks noGrp="1"/>
          </p:cNvSpPr>
          <p:nvPr>
            <p:ph type="title" idx="4294967295"/>
          </p:nvPr>
        </p:nvSpPr>
        <p:spPr>
          <a:xfrm>
            <a:off x="362725" y="366900"/>
            <a:ext cx="841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highlight>
                  <a:schemeClr val="accent1"/>
                </a:highlight>
              </a:rPr>
              <a:t>Variation in the neighborhood distribution of COVID-19 by states. </a:t>
            </a:r>
            <a:endParaRPr>
              <a:highlight>
                <a:schemeClr val="accent1"/>
              </a:highlight>
            </a:endParaRPr>
          </a:p>
        </p:txBody>
      </p:sp>
      <p:pic>
        <p:nvPicPr>
          <p:cNvPr id="267" name="Google Shape;267;g22cab22fa28_0_247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4506" t="5105" r="3901" b="5168"/>
          <a:stretch/>
        </p:blipFill>
        <p:spPr>
          <a:xfrm>
            <a:off x="362725" y="1303200"/>
            <a:ext cx="4129451" cy="312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2cab22fa28_0_247" descr="Map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4612" t="5074" r="4046" b="5423"/>
          <a:stretch/>
        </p:blipFill>
        <p:spPr>
          <a:xfrm>
            <a:off x="4651575" y="1303200"/>
            <a:ext cx="4129451" cy="312684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22cab22fa28_0_24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2cab22fa28_0_255"/>
          <p:cNvSpPr txBox="1">
            <a:spLocks noGrp="1"/>
          </p:cNvSpPr>
          <p:nvPr>
            <p:ph type="title" idx="4294967295"/>
          </p:nvPr>
        </p:nvSpPr>
        <p:spPr>
          <a:xfrm>
            <a:off x="362725" y="366900"/>
            <a:ext cx="841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highlight>
                  <a:schemeClr val="accent1"/>
                </a:highlight>
              </a:rPr>
              <a:t>Variation in the neighborhood distribution of COVID-19 by states. </a:t>
            </a:r>
            <a:endParaRPr>
              <a:highlight>
                <a:schemeClr val="accent1"/>
              </a:highlight>
            </a:endParaRPr>
          </a:p>
        </p:txBody>
      </p:sp>
      <p:pic>
        <p:nvPicPr>
          <p:cNvPr id="275" name="Google Shape;275;g22cab22fa28_0_255" descr="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4563" y="982500"/>
            <a:ext cx="5354626" cy="3894474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22cab22fa28_0_25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2cab22fa28_0_15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graphicFrame>
        <p:nvGraphicFramePr>
          <p:cNvPr id="282" name="Google Shape;282;g22cab22fa28_0_159"/>
          <p:cNvGraphicFramePr/>
          <p:nvPr/>
        </p:nvGraphicFramePr>
        <p:xfrm>
          <a:off x="362715" y="1598111"/>
          <a:ext cx="8418300" cy="3080640"/>
        </p:xfrm>
        <a:graphic>
          <a:graphicData uri="http://schemas.openxmlformats.org/drawingml/2006/table">
            <a:tbl>
              <a:tblPr firstRow="1" bandRow="1">
                <a:noFill/>
                <a:tableStyleId>{61F81F82-604B-423A-8239-33213F92504D}</a:tableStyleId>
              </a:tblPr>
              <a:tblGrid>
                <a:gridCol w="114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5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7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5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600" marR="68600" marT="34300" marB="34300">
                    <a:solidFill>
                      <a:schemeClr val="dk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Maryland </a:t>
                      </a:r>
                      <a:endParaRPr/>
                    </a:p>
                  </a:txBody>
                  <a:tcPr marL="68600" marR="68600" marT="34300" marB="34300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Oregon</a:t>
                      </a:r>
                      <a:endParaRPr/>
                    </a:p>
                  </a:txBody>
                  <a:tcPr marL="68600" marR="68600" marT="34300" marB="34300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Indiana</a:t>
                      </a:r>
                      <a:endParaRPr/>
                    </a:p>
                  </a:txBody>
                  <a:tcPr marL="68600" marR="68600" marT="34300" marB="34300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Nevada</a:t>
                      </a:r>
                      <a:endParaRPr/>
                    </a:p>
                  </a:txBody>
                  <a:tcPr marL="68600" marR="68600" marT="34300" marB="34300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1300" b="1"/>
                        <a:t>Disadvantage </a:t>
                      </a:r>
                      <a:endParaRPr sz="1300"/>
                    </a:p>
                  </a:txBody>
                  <a:tcPr marL="68600" marR="68600" marT="34300" marB="3430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68600" marR="68600" marT="34300" marB="3430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Q1 (ref) </a:t>
                      </a:r>
                      <a:endParaRPr sz="1300"/>
                    </a:p>
                  </a:txBody>
                  <a:tcPr marL="68600" marR="68600" marT="34300" marB="3430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Q2</a:t>
                      </a:r>
                      <a:endParaRPr sz="1300"/>
                    </a:p>
                  </a:txBody>
                  <a:tcPr marL="68600" marR="68600" marT="34300" marB="3430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1.17*** [1.17-1.18]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1.17***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[1.16-1.18]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1.19***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[1.17-1.21]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1.17***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[1.15-1.19]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.96***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[.96-.97]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.96***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[.95-.96]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.72***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[.72-.73]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.87***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[.86-.88]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Q3</a:t>
                      </a:r>
                      <a:endParaRPr sz="1300"/>
                    </a:p>
                  </a:txBody>
                  <a:tcPr marL="68600" marR="68600" marT="34300" marB="3430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1.25*** [1.24-1.26]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1.25***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[1.24-1.26]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1.37***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[1.35-1.4]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1.35***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[1.33-1.38]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.95***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[.94-.95]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.95***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[.94-.95]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.77***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[.76-.77]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.8***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[.79-.81]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Q4 </a:t>
                      </a:r>
                      <a:endParaRPr sz="1300"/>
                    </a:p>
                  </a:txBody>
                  <a:tcPr marL="68600" marR="68600" marT="34300" marB="3430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1.41***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[1.4-1.42]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1.41***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[1.4-1.42]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1.94***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[1.91-1.98]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1.9***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[1.86-1.93]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.92***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[.92-.93]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.94***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[.93-.94]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.51***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[.51-.52]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.54***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[.54-.55]</a:t>
                      </a:r>
                      <a:endParaRPr sz="1300"/>
                    </a:p>
                  </a:txBody>
                  <a:tcPr marL="7150" marR="7150" marT="715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250">
                <a:tc gridSpan="9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Model 1 controls for neighborhood population density. Model 2 controls for neighborhood population density + county-level political partisanship. </a:t>
                      </a:r>
                      <a:endParaRPr/>
                    </a:p>
                  </a:txBody>
                  <a:tcPr marL="68600" marR="68600" marT="34300" marB="34300"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3" name="Google Shape;283;g22cab22fa28_0_159"/>
          <p:cNvSpPr txBox="1"/>
          <p:nvPr/>
        </p:nvSpPr>
        <p:spPr>
          <a:xfrm>
            <a:off x="336450" y="982500"/>
            <a:ext cx="8444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latin typeface="Quattrocento Sans"/>
                <a:ea typeface="Quattrocento Sans"/>
                <a:cs typeface="Quattrocento Sans"/>
                <a:sym typeface="Quattrocento Sans"/>
              </a:rPr>
              <a:t>Results from Poisson regression models estimating the incidence rate ratio. Note: neighborhood population is used as the offset term.</a:t>
            </a:r>
            <a:endParaRPr sz="1600" i="1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4" name="Google Shape;284;g22cab22fa28_0_159"/>
          <p:cNvSpPr txBox="1">
            <a:spLocks noGrp="1"/>
          </p:cNvSpPr>
          <p:nvPr>
            <p:ph type="title" idx="4294967295"/>
          </p:nvPr>
        </p:nvSpPr>
        <p:spPr>
          <a:xfrm>
            <a:off x="362725" y="366900"/>
            <a:ext cx="841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highlight>
                  <a:schemeClr val="accent1"/>
                </a:highlight>
              </a:rPr>
              <a:t>Associations between neighborhood disadvantage &amp; neighborhood COVID burden.</a:t>
            </a:r>
            <a:endParaRPr>
              <a:highlight>
                <a:schemeClr val="accent1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2cab22fa28_0_14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90" name="Google Shape;290;g22cab22fa28_0_148"/>
          <p:cNvSpPr txBox="1"/>
          <p:nvPr/>
        </p:nvSpPr>
        <p:spPr>
          <a:xfrm>
            <a:off x="336450" y="982500"/>
            <a:ext cx="8471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latin typeface="Quattrocento Sans"/>
                <a:ea typeface="Quattrocento Sans"/>
                <a:cs typeface="Quattrocento Sans"/>
                <a:sym typeface="Quattrocento Sans"/>
              </a:rPr>
              <a:t>Results from Poisson regression models estimating the incidence rate ratio. Note: neighborhood population is used as the offset term.</a:t>
            </a:r>
            <a:endParaRPr sz="1600" i="1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1" name="Google Shape;291;g22cab22fa28_0_148"/>
          <p:cNvSpPr txBox="1">
            <a:spLocks noGrp="1"/>
          </p:cNvSpPr>
          <p:nvPr>
            <p:ph type="title" idx="4294967295"/>
          </p:nvPr>
        </p:nvSpPr>
        <p:spPr>
          <a:xfrm>
            <a:off x="362725" y="366900"/>
            <a:ext cx="841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>
                <a:highlight>
                  <a:schemeClr val="accent1"/>
                </a:highlight>
              </a:rPr>
              <a:t>Associations between neighborhood affluence &amp; neighborhood COVID burden.</a:t>
            </a:r>
            <a:endParaRPr>
              <a:highlight>
                <a:schemeClr val="accent1"/>
              </a:highlight>
            </a:endParaRPr>
          </a:p>
        </p:txBody>
      </p:sp>
      <p:graphicFrame>
        <p:nvGraphicFramePr>
          <p:cNvPr id="292" name="Google Shape;292;g22cab22fa28_0_148"/>
          <p:cNvGraphicFramePr/>
          <p:nvPr/>
        </p:nvGraphicFramePr>
        <p:xfrm>
          <a:off x="362720" y="1598090"/>
          <a:ext cx="8418300" cy="3085120"/>
        </p:xfrm>
        <a:graphic>
          <a:graphicData uri="http://schemas.openxmlformats.org/drawingml/2006/table">
            <a:tbl>
              <a:tblPr firstRow="1" bandRow="1">
                <a:noFill/>
                <a:tableStyleId>{61F81F82-604B-423A-8239-33213F92504D}</a:tableStyleId>
              </a:tblPr>
              <a:tblGrid>
                <a:gridCol w="112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9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solidFill>
                      <a:schemeClr val="dk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Arizona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Oregon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Indiana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Nevada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" sz="1300" b="1"/>
                        <a:t>Affluence  </a:t>
                      </a:r>
                      <a:endParaRPr sz="1300"/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1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Model 2</a:t>
                      </a:r>
                      <a:endParaRPr sz="1300"/>
                    </a:p>
                  </a:txBody>
                  <a:tcPr marL="91450" marR="91450" marT="45725" marB="45725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Q1 (ref) </a:t>
                      </a:r>
                      <a:endParaRPr sz="1300"/>
                    </a:p>
                  </a:txBody>
                  <a:tcPr marL="91450" marR="91450" marT="45725" marB="45725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Q2</a:t>
                      </a:r>
                      <a:endParaRPr sz="1300"/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.88***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[.87-.88]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.88***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[.88-.89]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.75***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[.74-.76]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.76***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[.75-.77]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1.09***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[1.08-1.09]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1.06***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[1.05-1.07]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1.48***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[1.47-1.49]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1.4***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[1.39-1.41]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Q3</a:t>
                      </a:r>
                      <a:endParaRPr sz="1300"/>
                    </a:p>
                  </a:txBody>
                  <a:tcPr marL="91450" marR="91450" marT="45725" marB="45725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.74***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[.73-.74]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.74***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[.73-.74]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.74***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[.73-.75]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.76***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 [.75-.77]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1.07***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[1.06-1.07]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1.05***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[1.04-1.05]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1.4***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[1.39-1.41]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1.63***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[1.62-1.64]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Q4 </a:t>
                      </a:r>
                      <a:endParaRPr sz="1300"/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.72***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[.72-.73]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.72***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[.71-.72]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.52***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[.51-.53]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.53***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[.52-.54]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1.16***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[1.16-1.17]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1.16***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[1.15-1.16]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2.09***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[2.08-2.11]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1.93*** </a:t>
                      </a:r>
                      <a:endParaRPr sz="13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0" u="none" strike="noStrike">
                          <a:solidFill>
                            <a:srgbClr val="000000"/>
                          </a:solidFill>
                        </a:rPr>
                        <a:t>[1.91-1.94]</a:t>
                      </a:r>
                      <a:endParaRPr sz="1300"/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500">
                <a:tc gridSpan="9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Model 1 controls for neighborhood population density. Model 2 controls for neighborhood population density + county-level political partisanship. </a:t>
                      </a:r>
                      <a:endParaRPr sz="100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2cab22fa28_0_262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67104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" b="1" dirty="0">
                <a:highlight>
                  <a:schemeClr val="accent1"/>
                </a:highlight>
              </a:rPr>
              <a:t>There is no one-size-fits-all for the neighborhood distribution of COVID-19 in states!</a:t>
            </a:r>
            <a:endParaRPr b="1" dirty="0">
              <a:highlight>
                <a:schemeClr val="accen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1000" b="1" dirty="0">
              <a:highlight>
                <a:schemeClr val="accent1"/>
              </a:highlight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◉"/>
            </a:pPr>
            <a:r>
              <a:rPr lang="en" b="1" dirty="0"/>
              <a:t>Fine spatial-resolution data must be available and more accessible to public health professionals and researchers so that they can:</a:t>
            </a:r>
            <a:endParaRPr b="1" dirty="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</a:pPr>
            <a:r>
              <a:rPr lang="en" sz="1800" dirty="0"/>
              <a:t>Understand COVID-19 burden in local communities.</a:t>
            </a:r>
            <a:endParaRPr sz="1800" dirty="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○"/>
            </a:pPr>
            <a:r>
              <a:rPr lang="en" sz="1800" dirty="0"/>
              <a:t>Understand how they will be impacted by COVID-19 long-term.</a:t>
            </a:r>
            <a:endParaRPr sz="1800" dirty="0"/>
          </a:p>
        </p:txBody>
      </p:sp>
      <p:sp>
        <p:nvSpPr>
          <p:cNvPr id="298" name="Google Shape;298;g22cab22fa28_0_262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Conclusions</a:t>
            </a:r>
            <a:endParaRPr/>
          </a:p>
        </p:txBody>
      </p:sp>
      <p:grpSp>
        <p:nvGrpSpPr>
          <p:cNvPr id="299" name="Google Shape;299;g22cab22fa28_0_262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00" name="Google Shape;300;g22cab22fa28_0_26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g22cab22fa28_0_26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g22cab22fa28_0_26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g22cab22fa28_0_262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4" name="Google Shape;304;g22cab22fa28_0_26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" sz="9600">
                <a:highlight>
                  <a:schemeClr val="accent1"/>
                </a:highlight>
              </a:rPr>
              <a:t>Better data is key</a:t>
            </a:r>
            <a:endParaRPr sz="9600" b="1" i="0" u="none" strike="noStrike" cap="none">
              <a:solidFill>
                <a:schemeClr val="dk1"/>
              </a:solidFill>
              <a:highlight>
                <a:schemeClr val="accent1"/>
              </a:highlight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310" name="Google Shape;310;p16"/>
          <p:cNvGrpSpPr/>
          <p:nvPr/>
        </p:nvGrpSpPr>
        <p:grpSpPr>
          <a:xfrm>
            <a:off x="4433048" y="4413425"/>
            <a:ext cx="277859" cy="201655"/>
            <a:chOff x="3932350" y="3714775"/>
            <a:chExt cx="439650" cy="319075"/>
          </a:xfrm>
        </p:grpSpPr>
        <p:sp>
          <p:nvSpPr>
            <p:cNvPr id="311" name="Google Shape;311;p16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1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2cab22fa28_0_276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Implications</a:t>
            </a:r>
            <a:endParaRPr/>
          </a:p>
        </p:txBody>
      </p:sp>
      <p:grpSp>
        <p:nvGrpSpPr>
          <p:cNvPr id="322" name="Google Shape;322;g22cab22fa28_0_276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23" name="Google Shape;323;g22cab22fa28_0_27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g22cab22fa28_0_27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g22cab22fa28_0_27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g22cab22fa28_0_276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7" name="Google Shape;327;g22cab22fa28_0_27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28" name="Google Shape;328;g22cab22fa28_0_276"/>
          <p:cNvSpPr/>
          <p:nvPr/>
        </p:nvSpPr>
        <p:spPr>
          <a:xfrm>
            <a:off x="2044725" y="1910525"/>
            <a:ext cx="1532400" cy="68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Finer Geographic Data for COVID-19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22cab22fa28_0_276"/>
          <p:cNvSpPr/>
          <p:nvPr/>
        </p:nvSpPr>
        <p:spPr>
          <a:xfrm>
            <a:off x="3853925" y="2641625"/>
            <a:ext cx="1532400" cy="79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Better Understanding of Where COVID-19 Burden Is Highest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22cab22fa28_0_276"/>
          <p:cNvSpPr/>
          <p:nvPr/>
        </p:nvSpPr>
        <p:spPr>
          <a:xfrm>
            <a:off x="235525" y="2641475"/>
            <a:ext cx="1532400" cy="79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More Funding toward Local Data Surveillance and Infrastructure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22cab22fa28_0_276"/>
          <p:cNvSpPr/>
          <p:nvPr/>
        </p:nvSpPr>
        <p:spPr>
          <a:xfrm>
            <a:off x="5615000" y="1888278"/>
            <a:ext cx="1532400" cy="68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Effective Allocation of Health Resources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22cab22fa28_0_276"/>
          <p:cNvSpPr/>
          <p:nvPr/>
        </p:nvSpPr>
        <p:spPr>
          <a:xfrm>
            <a:off x="5615000" y="3507475"/>
            <a:ext cx="1532400" cy="68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Robust Research to Explain Distribution of COVID-19 Burden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3" name="Google Shape;333;g22cab22fa28_0_276"/>
          <p:cNvCxnSpPr>
            <a:stCxn id="329" idx="3"/>
            <a:endCxn id="332" idx="1"/>
          </p:cNvCxnSpPr>
          <p:nvPr/>
        </p:nvCxnSpPr>
        <p:spPr>
          <a:xfrm>
            <a:off x="5386325" y="3040925"/>
            <a:ext cx="228600" cy="809400"/>
          </a:xfrm>
          <a:prstGeom prst="bentConnector3">
            <a:avLst>
              <a:gd name="adj1" fmla="val 5001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" name="Google Shape;334;g22cab22fa28_0_276"/>
          <p:cNvCxnSpPr>
            <a:stCxn id="329" idx="3"/>
            <a:endCxn id="331" idx="1"/>
          </p:cNvCxnSpPr>
          <p:nvPr/>
        </p:nvCxnSpPr>
        <p:spPr>
          <a:xfrm rot="10800000" flipH="1">
            <a:off x="5386325" y="2231225"/>
            <a:ext cx="228600" cy="809700"/>
          </a:xfrm>
          <a:prstGeom prst="bentConnector3">
            <a:avLst>
              <a:gd name="adj1" fmla="val 5001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5" name="Google Shape;335;g22cab22fa28_0_276"/>
          <p:cNvSpPr/>
          <p:nvPr/>
        </p:nvSpPr>
        <p:spPr>
          <a:xfrm>
            <a:off x="7376075" y="2799425"/>
            <a:ext cx="1532400" cy="482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Improved Health Outcomes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6" name="Google Shape;336;g22cab22fa28_0_276"/>
          <p:cNvCxnSpPr>
            <a:stCxn id="331" idx="3"/>
            <a:endCxn id="335" idx="1"/>
          </p:cNvCxnSpPr>
          <p:nvPr/>
        </p:nvCxnSpPr>
        <p:spPr>
          <a:xfrm>
            <a:off x="7147400" y="2231178"/>
            <a:ext cx="228600" cy="809700"/>
          </a:xfrm>
          <a:prstGeom prst="bentConnector3">
            <a:avLst>
              <a:gd name="adj1" fmla="val 5001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" name="Google Shape;337;g22cab22fa28_0_276"/>
          <p:cNvCxnSpPr>
            <a:stCxn id="332" idx="3"/>
            <a:endCxn id="335" idx="1"/>
          </p:cNvCxnSpPr>
          <p:nvPr/>
        </p:nvCxnSpPr>
        <p:spPr>
          <a:xfrm rot="10800000" flipH="1">
            <a:off x="7147400" y="3040675"/>
            <a:ext cx="228600" cy="809700"/>
          </a:xfrm>
          <a:prstGeom prst="bentConnector3">
            <a:avLst>
              <a:gd name="adj1" fmla="val 5001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8" name="Google Shape;338;g22cab22fa28_0_276"/>
          <p:cNvSpPr/>
          <p:nvPr/>
        </p:nvSpPr>
        <p:spPr>
          <a:xfrm>
            <a:off x="2044725" y="3485225"/>
            <a:ext cx="1532400" cy="68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Less Missing Geographic Data for COVID-19</a:t>
            </a:r>
            <a:endParaRPr sz="13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9" name="Google Shape;339;g22cab22fa28_0_276"/>
          <p:cNvCxnSpPr>
            <a:stCxn id="328" idx="3"/>
            <a:endCxn id="329" idx="1"/>
          </p:cNvCxnSpPr>
          <p:nvPr/>
        </p:nvCxnSpPr>
        <p:spPr>
          <a:xfrm>
            <a:off x="3577125" y="2253425"/>
            <a:ext cx="276900" cy="787500"/>
          </a:xfrm>
          <a:prstGeom prst="bentConnector3">
            <a:avLst>
              <a:gd name="adj1" fmla="val 4998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" name="Google Shape;340;g22cab22fa28_0_276"/>
          <p:cNvCxnSpPr>
            <a:stCxn id="338" idx="3"/>
            <a:endCxn id="329" idx="1"/>
          </p:cNvCxnSpPr>
          <p:nvPr/>
        </p:nvCxnSpPr>
        <p:spPr>
          <a:xfrm rot="10800000" flipH="1">
            <a:off x="3577125" y="3040925"/>
            <a:ext cx="276900" cy="787200"/>
          </a:xfrm>
          <a:prstGeom prst="bentConnector3">
            <a:avLst>
              <a:gd name="adj1" fmla="val 4998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" name="Google Shape;341;g22cab22fa28_0_276"/>
          <p:cNvCxnSpPr>
            <a:stCxn id="330" idx="3"/>
            <a:endCxn id="328" idx="1"/>
          </p:cNvCxnSpPr>
          <p:nvPr/>
        </p:nvCxnSpPr>
        <p:spPr>
          <a:xfrm rot="10800000" flipH="1">
            <a:off x="1767925" y="2253575"/>
            <a:ext cx="276900" cy="787200"/>
          </a:xfrm>
          <a:prstGeom prst="bentConnector3">
            <a:avLst>
              <a:gd name="adj1" fmla="val 4998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" name="Google Shape;342;g22cab22fa28_0_276"/>
          <p:cNvCxnSpPr>
            <a:stCxn id="330" idx="3"/>
            <a:endCxn id="338" idx="1"/>
          </p:cNvCxnSpPr>
          <p:nvPr/>
        </p:nvCxnSpPr>
        <p:spPr>
          <a:xfrm>
            <a:off x="1767925" y="3040775"/>
            <a:ext cx="276900" cy="787500"/>
          </a:xfrm>
          <a:prstGeom prst="bentConnector3">
            <a:avLst>
              <a:gd name="adj1" fmla="val 4998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5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Acknowledgements</a:t>
            </a:r>
            <a:endParaRPr/>
          </a:p>
        </p:txBody>
      </p:sp>
      <p:sp>
        <p:nvSpPr>
          <p:cNvPr id="348" name="Google Shape;348;p25"/>
          <p:cNvSpPr txBox="1">
            <a:spLocks noGrp="1"/>
          </p:cNvSpPr>
          <p:nvPr>
            <p:ph type="body" idx="1"/>
          </p:nvPr>
        </p:nvSpPr>
        <p:spPr>
          <a:xfrm>
            <a:off x="771650" y="1616475"/>
            <a:ext cx="61452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◉"/>
            </a:pPr>
            <a:r>
              <a:rPr lang="en" sz="2000" b="1"/>
              <a:t>Thank you to my co-authors, mentors, and lab members for their contributions to this project: </a:t>
            </a:r>
            <a:endParaRPr sz="2000" b="1"/>
          </a:p>
          <a:p>
            <a:pPr marL="914400" lvl="1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Grace Noppert, Kate Duchowny, Philippa Clarke, Sonia Hegde, John Kubale, Robert Melendez, Lauren MacConnachie, Yuelin He, Sasha Aleksandra Fredricka, Timothy Nagel, &amp; Geetika Raghavaraju</a:t>
            </a:r>
            <a:endParaRPr sz="1600" b="1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◉"/>
            </a:pPr>
            <a:r>
              <a:rPr lang="en" sz="1800" b="1"/>
              <a:t>Funding: NIA-funded Network on Life Course Dynamics and Disparities in the 21st Century (R24 AG045061) NINR / NIMHD U01 NR020556 (MPI Noppert &amp; Clarke) 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grpSp>
        <p:nvGrpSpPr>
          <p:cNvPr id="349" name="Google Shape;349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50" name="Google Shape;350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4" name="Google Shape;354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355" name="Google Shape;355;p25"/>
          <p:cNvPicPr preferRelativeResize="0"/>
          <p:nvPr/>
        </p:nvPicPr>
        <p:blipFill rotWithShape="1">
          <a:blip r:embed="rId3">
            <a:alphaModFix/>
          </a:blip>
          <a:srcRect l="14084" t="8599" r="12558" b="15233"/>
          <a:stretch/>
        </p:blipFill>
        <p:spPr>
          <a:xfrm>
            <a:off x="6968450" y="1447961"/>
            <a:ext cx="1923725" cy="1997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5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8462" y="3445400"/>
            <a:ext cx="1923725" cy="118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9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</a:pPr>
            <a:r>
              <a:rPr lang="en" sz="3600" b="1" i="1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Any </a:t>
            </a:r>
            <a:r>
              <a:rPr lang="en" sz="3600" b="1" i="1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Lora"/>
                <a:ea typeface="Lora"/>
                <a:cs typeface="Lora"/>
                <a:sym typeface="Lora"/>
              </a:rPr>
              <a:t>questions</a:t>
            </a:r>
            <a:r>
              <a:rPr lang="en" sz="3600" b="1" i="1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?</a:t>
            </a:r>
            <a:endParaRPr sz="3600" b="1" i="1" u="none" strike="noStrike" cap="non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</a:pPr>
            <a:endParaRPr sz="18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</a:pPr>
            <a:r>
              <a:rPr lang="en" sz="2000" b="1"/>
              <a:t>Get in touch!</a:t>
            </a:r>
            <a:endParaRPr sz="2000" b="1" i="0" u="none" strike="noStrike" cap="none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◉"/>
            </a:pPr>
            <a:r>
              <a:rPr lang="en" sz="1800"/>
              <a:t>Andrew Hoover</a:t>
            </a:r>
            <a:endParaRPr sz="180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◉"/>
            </a:pPr>
            <a:r>
              <a:rPr lang="en" sz="1800" i="0" u="none" strike="noStrike" cap="none">
                <a:solidFill>
                  <a:schemeClr val="dk1"/>
                </a:solidFill>
              </a:rPr>
              <a:t>@</a:t>
            </a:r>
            <a:r>
              <a:rPr lang="en" sz="1800"/>
              <a:t>andrew_hooverr</a:t>
            </a:r>
            <a:endParaRPr sz="1800" i="0" u="none" strike="noStrike" cap="none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◉"/>
            </a:pPr>
            <a:r>
              <a:rPr lang="en" sz="1800"/>
              <a:t>aphoover@umich.edu</a:t>
            </a:r>
            <a:endParaRPr sz="1800" i="0" u="none" strike="noStrike" cap="none">
              <a:solidFill>
                <a:schemeClr val="dk1"/>
              </a:solidFill>
            </a:endParaRPr>
          </a:p>
        </p:txBody>
      </p:sp>
      <p:cxnSp>
        <p:nvCxnSpPr>
          <p:cNvPr id="362" name="Google Shape;362;p19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3" name="Google Shape;363;p19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" sz="6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Thanks!</a:t>
            </a:r>
            <a:endParaRPr sz="6000" b="1" i="0" u="none" strike="noStrike" cap="non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364" name="Google Shape;364;p19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5" name="Google Shape;365;p19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6" name="Google Shape;366;p19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367" name="Google Shape;367;p19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9" name="Google Shape;369;p1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370" name="Google Shape;370;p19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9612" y="3660700"/>
            <a:ext cx="434925" cy="53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FFCD00"/>
      </a:accent1>
      <a:accent2>
        <a:srgbClr val="F6921D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1062</Words>
  <Application>Microsoft Macintosh PowerPoint</Application>
  <PresentationFormat>On-screen Show (16:9)</PresentationFormat>
  <Paragraphs>248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Lora</vt:lpstr>
      <vt:lpstr>Quattrocento Sans</vt:lpstr>
      <vt:lpstr>Calibri</vt:lpstr>
      <vt:lpstr>Viola template</vt:lpstr>
      <vt:lpstr>How the Neighborhood Environment Shapes COVID-19 Burden: Early Findings from the COVID Neighborhood Project</vt:lpstr>
      <vt:lpstr>U.S. COVID-19 Burden Is Not Equal</vt:lpstr>
      <vt:lpstr>PowerPoint Presentation</vt:lpstr>
      <vt:lpstr>PowerPoint Presentation</vt:lpstr>
      <vt:lpstr>Differences In Spatial Resolution</vt:lpstr>
      <vt:lpstr>County-level data is not enough!</vt:lpstr>
      <vt:lpstr>83</vt:lpstr>
      <vt:lpstr>COVID NEIGHBORHOOD PROJECT (CONEP)</vt:lpstr>
      <vt:lpstr>Data Collection Was Difficult</vt:lpstr>
      <vt:lpstr>21 states: neighborhood deciles of cases per 100,000 persons, 2020-2022.</vt:lpstr>
      <vt:lpstr>Variation in the neighborhood distribution of COVID-19 by states. </vt:lpstr>
      <vt:lpstr>Variation in the neighborhood distribution of COVID-19 by states. </vt:lpstr>
      <vt:lpstr>Associations between neighborhood disadvantage &amp; neighborhood COVID burden.</vt:lpstr>
      <vt:lpstr>Associations between neighborhood affluence &amp; neighborhood COVID burden.</vt:lpstr>
      <vt:lpstr>Conclusions</vt:lpstr>
      <vt:lpstr>Better data is key</vt:lpstr>
      <vt:lpstr>Implications</vt:lpstr>
      <vt:lpstr>Acknowledgements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Neighborhood Environment Shapes COVID-19 Burden: Early Findings from the COVID Neighborhood Project</dc:title>
  <cp:lastModifiedBy>Hoover, Andrew</cp:lastModifiedBy>
  <cp:revision>1</cp:revision>
  <dcterms:modified xsi:type="dcterms:W3CDTF">2023-04-20T20:41:41Z</dcterms:modified>
</cp:coreProperties>
</file>