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</p:sldIdLst>
  <p:sldSz cy="5143500" cx="9144000"/>
  <p:notesSz cx="6858000" cy="9144000"/>
  <p:embeddedFontLst>
    <p:embeddedFont>
      <p:font typeface="Molengo"/>
      <p:regular r:id="rId55"/>
    </p:embeddedFont>
    <p:embeddedFont>
      <p:font typeface="Prompt"/>
      <p:regular r:id="rId56"/>
      <p:bold r:id="rId57"/>
      <p:italic r:id="rId58"/>
      <p:boldItalic r:id="rId59"/>
    </p:embeddedFont>
    <p:embeddedFont>
      <p:font typeface="Archivo Black"/>
      <p:regular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ArchivoBlack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font" Target="fonts/Molengo-regular.fntdata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font" Target="fonts/Prompt-bold.fntdata"/><Relationship Id="rId12" Type="http://schemas.openxmlformats.org/officeDocument/2006/relationships/slide" Target="slides/slide8.xml"/><Relationship Id="rId56" Type="http://schemas.openxmlformats.org/officeDocument/2006/relationships/font" Target="fonts/Prompt-regular.fntdata"/><Relationship Id="rId15" Type="http://schemas.openxmlformats.org/officeDocument/2006/relationships/slide" Target="slides/slide11.xml"/><Relationship Id="rId59" Type="http://schemas.openxmlformats.org/officeDocument/2006/relationships/font" Target="fonts/Prompt-boldItalic.fntdata"/><Relationship Id="rId14" Type="http://schemas.openxmlformats.org/officeDocument/2006/relationships/slide" Target="slides/slide10.xml"/><Relationship Id="rId58" Type="http://schemas.openxmlformats.org/officeDocument/2006/relationships/font" Target="fonts/Prompt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f6c3cfdac7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f6c3cfdac7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f1b017c262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f1b017c262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f6c3cfdac7_1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f6c3cfdac7_1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f6d53aa8b3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f6d53aa8b3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f20fcbfa5a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f20fcbfa5a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Increase due to…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Usefulness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Increase in government activity to ban PFAS chemicals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2c26f7ced4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2c26f7ced4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Psychosocial effects too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2c26f7ced4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2c26f7ced4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Communities</a:t>
            </a:r>
            <a:r>
              <a:rPr lang="en"/>
              <a:t> of color exposed at higher rates due to location of PFAS producing and using industries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26bd6afb132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26bd6afb132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f1b017c262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f1b017c262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2c26f7ced4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2c26f7ced4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f1f2bbfde1_3_1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f1f2bbfde1_3_1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f1b017c262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f1b017c262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f1f2bbfde1_3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f1f2bbfde1_3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2c418f58e33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2c418f58e33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f1f2bbfde1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f1f2bbfde1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f1f2bbfde1_0_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f1f2bbfde1_0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26bd6afb13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26bd6afb13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2c50c3800f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2c50c3800f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Skip logic was incorporated here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2c50c3800f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2c50c3800f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 sources asked to people who knew what PFAS were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6bd6afb132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26bd6afb132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26bd6afb132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26bd6afb132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ZIP code used to filter out non-Michigan residents from drawing (not analyses)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used to send e-gift cards to raffle winners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f1f2bbfde1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f1f2bbfde1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Both are validated survey tools to help simplify the wording of questions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26bd6afb132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26bd6afb132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f1f2bbfde1_3_17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f1f2bbfde1_3_1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2c418f58e33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2c418f58e33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2c50c3800fc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2c50c3800fc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c50c3800fc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c50c3800fc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</a:t>
            </a:r>
            <a:r>
              <a:rPr lang="en"/>
              <a:t> speeding </a:t>
            </a:r>
            <a:r>
              <a:rPr lang="en"/>
              <a:t>through</a:t>
            </a:r>
            <a:r>
              <a:rPr lang="en"/>
              <a:t> the next slides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2c418f58e33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2c418f58e33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number next to the sample size is the median for this slide and the following.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2c50c3800fc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2c50c3800fc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2c50c3800f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2c50c3800f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2c50c3800fc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2c50c3800f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2c50c3800f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2c50c3800f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2c50c3800fc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2c50c3800fc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c50c3800fc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c50c3800f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2c418f58e33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2c418f58e33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2c50c3800fc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2c50c3800f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2c50c3800fc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2c50c3800f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2c50c3800fc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2c50c3800fc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2c5e677fce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2c5e677fce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2c50c3800f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2c50c3800f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2c50c3800fc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2c50c3800fc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Break down variables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From the bottom left in the blue, a</a:t>
            </a:r>
            <a:r>
              <a:rPr lang="en">
                <a:solidFill>
                  <a:schemeClr val="dk1"/>
                </a:solidFill>
              </a:rPr>
              <a:t> one point increase in knowledge score is associated with a 23% increased odds of considering PFAS often or always when shopping compared to never or rarely, for Facebook respondents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It was associated with a 7% increased odds for university respondents, which you can see in the bottom right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From the top left in the blue, compared to those who don’t know what PFAS are, those who do know have a 49% increased odds of considering PFAS often or always when shopping compared to never or rarely, for Facebook respondents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It was associated with a 2.87 times higher odds for university respondents, as shown in the top right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2c50c3800fc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2c50c3800fc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Break down variables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From the bottom left in the blue, a one point increase in knowledge score is associated with a 27% increased odds of buying a product with a PFAS free label compared to not buying the product, for Facebook respondents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It was associated with a 32% increased odds for university respondents, which is shown in the bottom right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From the top left in the blue, compared to those who don’t know what PFAS are, those who do know have a 2.85 times higher odds of buying a product with a PFAS free label compared to not buying the product, for Facebook respondents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It was associated with a 65% increased odds for university respondents as shown in the top right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f1f2bbfde1_3_1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gf1f2bbfde1_3_1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26bd6afb132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26bd6afb132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2c418f58e33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2c418f58e33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f1f2bbfde1_3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f1f2bbfde1_3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I’m planning to explor</a:t>
            </a:r>
            <a:r>
              <a:rPr lang="en"/>
              <a:t>e</a:t>
            </a:r>
            <a:r>
              <a:rPr lang="en"/>
              <a:t> how consumer </a:t>
            </a:r>
            <a:r>
              <a:rPr lang="en"/>
              <a:t>behaviors</a:t>
            </a:r>
            <a:r>
              <a:rPr lang="en"/>
              <a:t> influence PFAS exposure and why, but also what social factors may promote or limit one’s ability to reduce their own </a:t>
            </a:r>
            <a:r>
              <a:rPr lang="en"/>
              <a:t>chemical exposures, in a future PhD.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Implement more complex methods to address the sample size issue with covariate by imputing values.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Conduct qualitative interviews to get more in-depth information about considering PFAS when shopping, including how one reads labels and what barriers may be present in considering PFAS in consumer behaviors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Compare levels of PFAS in consumers and see if consumer behaviors influence PFAS levels in the blood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2c50c3800fc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2c50c3800fc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6bd6afb132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6bd6afb132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f1f2bbfde1_3_17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f1f2bbfde1_3_1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c50c3800fc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c50c3800fc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713225" y="1374450"/>
            <a:ext cx="4526400" cy="17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13225" y="3094350"/>
            <a:ext cx="4526400" cy="4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lengo"/>
                <a:ea typeface="Molengo"/>
                <a:cs typeface="Molengo"/>
                <a:sym typeface="Moleng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713225" y="1754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1006425" y="3506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2591300" y="4583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225850" y="4122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6003300" y="1127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7792350" y="2693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7275125" y="158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 flipH="1">
            <a:off x="8333875" y="44935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 flipH="1">
            <a:off x="7948575" y="46686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1" name="Google Shape;21;p2"/>
          <p:cNvSpPr/>
          <p:nvPr/>
        </p:nvSpPr>
        <p:spPr>
          <a:xfrm flipH="1">
            <a:off x="6455800" y="47763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flipH="1">
            <a:off x="4089475" y="49026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 flipH="1">
            <a:off x="4729150" y="47303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4" name="Google Shape;24;p2"/>
          <p:cNvSpPr/>
          <p:nvPr/>
        </p:nvSpPr>
        <p:spPr>
          <a:xfrm flipH="1">
            <a:off x="2951700" y="44308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5" name="Google Shape;25;p2"/>
          <p:cNvSpPr/>
          <p:nvPr/>
        </p:nvSpPr>
        <p:spPr>
          <a:xfrm flipH="1">
            <a:off x="1162650" y="4587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6" name="Google Shape;26;p2"/>
          <p:cNvSpPr/>
          <p:nvPr/>
        </p:nvSpPr>
        <p:spPr>
          <a:xfrm flipH="1">
            <a:off x="1771975" y="44768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>
            <a:off x="713369" y="2249438"/>
            <a:ext cx="5078400" cy="13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713375" y="3744325"/>
            <a:ext cx="3858600" cy="5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" name="Google Shape;31;p3"/>
          <p:cNvSpPr txBox="1"/>
          <p:nvPr>
            <p:ph hasCustomPrompt="1" idx="2" type="title"/>
          </p:nvPr>
        </p:nvSpPr>
        <p:spPr>
          <a:xfrm>
            <a:off x="713225" y="539500"/>
            <a:ext cx="2033100" cy="139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10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/>
          <p:nvPr/>
        </p:nvSpPr>
        <p:spPr>
          <a:xfrm flipH="1" rot="10800000">
            <a:off x="713237" y="383548"/>
            <a:ext cx="2236725" cy="1702125"/>
          </a:xfrm>
          <a:custGeom>
            <a:rect b="b" l="l" r="r" t="t"/>
            <a:pathLst>
              <a:path extrusionOk="0" h="68085" w="89469">
                <a:moveTo>
                  <a:pt x="31121" y="2386"/>
                </a:moveTo>
                <a:cubicBezTo>
                  <a:pt x="21629" y="4758"/>
                  <a:pt x="8745" y="3654"/>
                  <a:pt x="3319" y="11796"/>
                </a:cubicBezTo>
                <a:cubicBezTo>
                  <a:pt x="-3188" y="21560"/>
                  <a:pt x="1068" y="36374"/>
                  <a:pt x="6313" y="46870"/>
                </a:cubicBezTo>
                <a:cubicBezTo>
                  <a:pt x="9829" y="53907"/>
                  <a:pt x="15859" y="60962"/>
                  <a:pt x="23422" y="63124"/>
                </a:cubicBezTo>
                <a:cubicBezTo>
                  <a:pt x="28115" y="64466"/>
                  <a:pt x="33150" y="64034"/>
                  <a:pt x="37965" y="64835"/>
                </a:cubicBezTo>
                <a:cubicBezTo>
                  <a:pt x="47252" y="66380"/>
                  <a:pt x="58123" y="70534"/>
                  <a:pt x="66196" y="65690"/>
                </a:cubicBezTo>
                <a:cubicBezTo>
                  <a:pt x="79329" y="57809"/>
                  <a:pt x="93285" y="40012"/>
                  <a:pt x="88438" y="25483"/>
                </a:cubicBezTo>
                <a:cubicBezTo>
                  <a:pt x="83105" y="9495"/>
                  <a:pt x="61235" y="675"/>
                  <a:pt x="44381" y="675"/>
                </a:cubicBezTo>
                <a:cubicBezTo>
                  <a:pt x="39924" y="675"/>
                  <a:pt x="33114" y="-1600"/>
                  <a:pt x="31121" y="2386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33" name="Google Shape;33;p3"/>
          <p:cNvSpPr/>
          <p:nvPr/>
        </p:nvSpPr>
        <p:spPr>
          <a:xfrm flipH="1" rot="5400000">
            <a:off x="4938447" y="600172"/>
            <a:ext cx="5409126" cy="3797280"/>
          </a:xfrm>
          <a:prstGeom prst="flowChartDocument">
            <a:avLst/>
          </a:prstGeom>
          <a:noFill/>
          <a:ln cap="flat" cmpd="sng" w="19050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845775" y="723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6407950" y="44612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6504850" y="26121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7137200" y="46439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8091350" y="45140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9" name="Google Shape;39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/>
          <p:nvPr/>
        </p:nvSpPr>
        <p:spPr>
          <a:xfrm>
            <a:off x="-44650" y="-29575"/>
            <a:ext cx="9280800" cy="521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2" name="Google Shape;42;p4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1" type="body"/>
          </p:nvPr>
        </p:nvSpPr>
        <p:spPr>
          <a:xfrm>
            <a:off x="713225" y="1230743"/>
            <a:ext cx="7717500" cy="333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arabicPeriod"/>
              <a:defRPr sz="1200">
                <a:latin typeface="Molengo"/>
                <a:ea typeface="Molengo"/>
                <a:cs typeface="Molengo"/>
                <a:sym typeface="Moleng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alphaLcPeriod"/>
              <a:defRPr>
                <a:latin typeface="Molengo"/>
                <a:ea typeface="Molengo"/>
                <a:cs typeface="Molengo"/>
                <a:sym typeface="Moleng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romanLcPeriod"/>
              <a:defRPr>
                <a:latin typeface="Molengo"/>
                <a:ea typeface="Molengo"/>
                <a:cs typeface="Molengo"/>
                <a:sym typeface="Moleng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arabicPeriod"/>
              <a:defRPr>
                <a:latin typeface="Molengo"/>
                <a:ea typeface="Molengo"/>
                <a:cs typeface="Molengo"/>
                <a:sym typeface="Moleng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alphaLcPeriod"/>
              <a:defRPr>
                <a:latin typeface="Molengo"/>
                <a:ea typeface="Molengo"/>
                <a:cs typeface="Molengo"/>
                <a:sym typeface="Moleng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romanLcPeriod"/>
              <a:defRPr>
                <a:latin typeface="Molengo"/>
                <a:ea typeface="Molengo"/>
                <a:cs typeface="Molengo"/>
                <a:sym typeface="Moleng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arabicPeriod"/>
              <a:defRPr>
                <a:latin typeface="Molengo"/>
                <a:ea typeface="Molengo"/>
                <a:cs typeface="Molengo"/>
                <a:sym typeface="Moleng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alphaLcPeriod"/>
              <a:defRPr>
                <a:latin typeface="Molengo"/>
                <a:ea typeface="Molengo"/>
                <a:cs typeface="Molengo"/>
                <a:sym typeface="Moleng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Molengo"/>
              <a:buAutoNum type="romanLcPeriod"/>
              <a:defRPr>
                <a:latin typeface="Molengo"/>
                <a:ea typeface="Molengo"/>
                <a:cs typeface="Molengo"/>
                <a:sym typeface="Molengo"/>
              </a:defRPr>
            </a:lvl9pPr>
          </a:lstStyle>
          <a:p/>
        </p:txBody>
      </p:sp>
      <p:sp>
        <p:nvSpPr>
          <p:cNvPr id="44" name="Google Shape;44;p4"/>
          <p:cNvSpPr/>
          <p:nvPr/>
        </p:nvSpPr>
        <p:spPr>
          <a:xfrm rot="-5400000">
            <a:off x="235550" y="466230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5" name="Google Shape;45;p4"/>
          <p:cNvSpPr/>
          <p:nvPr/>
        </p:nvSpPr>
        <p:spPr>
          <a:xfrm rot="-5400000">
            <a:off x="364650" y="3742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6" name="Google Shape;46;p4"/>
          <p:cNvSpPr/>
          <p:nvPr/>
        </p:nvSpPr>
        <p:spPr>
          <a:xfrm rot="-5400000">
            <a:off x="332450" y="2121225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7" name="Google Shape;47;p4"/>
          <p:cNvSpPr/>
          <p:nvPr/>
        </p:nvSpPr>
        <p:spPr>
          <a:xfrm rot="-5400000">
            <a:off x="410700" y="32165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8" name="Google Shape;48;p4"/>
          <p:cNvSpPr/>
          <p:nvPr/>
        </p:nvSpPr>
        <p:spPr>
          <a:xfrm rot="-5400000">
            <a:off x="235550" y="11538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9" name="Google Shape;49;p4"/>
          <p:cNvSpPr/>
          <p:nvPr/>
        </p:nvSpPr>
        <p:spPr>
          <a:xfrm flipH="1" rot="5400000">
            <a:off x="8597800" y="4560125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0" name="Google Shape;50;p4"/>
          <p:cNvSpPr/>
          <p:nvPr/>
        </p:nvSpPr>
        <p:spPr>
          <a:xfrm flipH="1" rot="5400000">
            <a:off x="8829575" y="310770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1" name="Google Shape;51;p4"/>
          <p:cNvSpPr/>
          <p:nvPr/>
        </p:nvSpPr>
        <p:spPr>
          <a:xfrm flipH="1" rot="5400000">
            <a:off x="8597800" y="23549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2" name="Google Shape;52;p4"/>
          <p:cNvSpPr/>
          <p:nvPr/>
        </p:nvSpPr>
        <p:spPr>
          <a:xfrm flipH="1" rot="5400000">
            <a:off x="8597800" y="3505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3" name="Google Shape;53;p4"/>
          <p:cNvSpPr/>
          <p:nvPr/>
        </p:nvSpPr>
        <p:spPr>
          <a:xfrm flipH="1" rot="5400000">
            <a:off x="8786800" y="1199875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4" name="Google Shape;54;p4"/>
          <p:cNvSpPr/>
          <p:nvPr/>
        </p:nvSpPr>
        <p:spPr>
          <a:xfrm flipH="1" rot="5400000">
            <a:off x="8336275" y="3742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" type="body"/>
          </p:nvPr>
        </p:nvSpPr>
        <p:spPr>
          <a:xfrm>
            <a:off x="1178550" y="3016913"/>
            <a:ext cx="29760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" name="Google Shape;59;p5"/>
          <p:cNvSpPr txBox="1"/>
          <p:nvPr>
            <p:ph idx="2" type="body"/>
          </p:nvPr>
        </p:nvSpPr>
        <p:spPr>
          <a:xfrm>
            <a:off x="4989450" y="3016838"/>
            <a:ext cx="29760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0" name="Google Shape;60;p5"/>
          <p:cNvSpPr txBox="1"/>
          <p:nvPr>
            <p:ph idx="3" type="title"/>
          </p:nvPr>
        </p:nvSpPr>
        <p:spPr>
          <a:xfrm>
            <a:off x="1178554" y="2540113"/>
            <a:ext cx="2976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1" name="Google Shape;61;p5"/>
          <p:cNvSpPr txBox="1"/>
          <p:nvPr>
            <p:ph idx="4" type="title"/>
          </p:nvPr>
        </p:nvSpPr>
        <p:spPr>
          <a:xfrm>
            <a:off x="4989454" y="2540138"/>
            <a:ext cx="2976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62" name="Google Shape;62;p5"/>
          <p:cNvGrpSpPr/>
          <p:nvPr/>
        </p:nvGrpSpPr>
        <p:grpSpPr>
          <a:xfrm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63" name="Google Shape;63;p5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64" name="Google Shape;64;p5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65" name="Google Shape;65;p5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67" name="Google Shape;67;p5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" name="Google Shape;69;p5"/>
          <p:cNvSpPr/>
          <p:nvPr/>
        </p:nvSpPr>
        <p:spPr>
          <a:xfrm rot="10800000">
            <a:off x="5628138" y="479713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/>
          <p:nvPr/>
        </p:nvSpPr>
        <p:spPr>
          <a:xfrm rot="10800000">
            <a:off x="3755313" y="47496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5"/>
          <p:cNvSpPr/>
          <p:nvPr/>
        </p:nvSpPr>
        <p:spPr>
          <a:xfrm rot="10800000">
            <a:off x="4690038" y="45219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72" name="Google Shape;72;p5"/>
          <p:cNvSpPr/>
          <p:nvPr/>
        </p:nvSpPr>
        <p:spPr>
          <a:xfrm rot="10800000">
            <a:off x="1513213" y="44255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73" name="Google Shape;73;p5"/>
          <p:cNvSpPr/>
          <p:nvPr/>
        </p:nvSpPr>
        <p:spPr>
          <a:xfrm rot="10800000">
            <a:off x="635838" y="46413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74" name="Google Shape;74;p5"/>
          <p:cNvSpPr/>
          <p:nvPr/>
        </p:nvSpPr>
        <p:spPr>
          <a:xfrm rot="10800000">
            <a:off x="2681188" y="44715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 rot="10800000">
            <a:off x="8430738" y="46592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76" name="Google Shape;76;p5"/>
          <p:cNvSpPr/>
          <p:nvPr/>
        </p:nvSpPr>
        <p:spPr>
          <a:xfrm rot="10800000">
            <a:off x="6627388" y="442553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77" name="Google Shape;77;p5"/>
          <p:cNvSpPr/>
          <p:nvPr/>
        </p:nvSpPr>
        <p:spPr>
          <a:xfrm rot="10800000">
            <a:off x="7343063" y="47806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81" name="Google Shape;81;p6"/>
          <p:cNvGrpSpPr/>
          <p:nvPr/>
        </p:nvGrpSpPr>
        <p:grpSpPr>
          <a:xfrm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82" name="Google Shape;82;p6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6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" name="Google Shape;88;p6"/>
          <p:cNvGrpSpPr/>
          <p:nvPr/>
        </p:nvGrpSpPr>
        <p:grpSpPr>
          <a:xfrm>
            <a:off x="635838" y="4425525"/>
            <a:ext cx="7983900" cy="468513"/>
            <a:chOff x="635838" y="4425525"/>
            <a:chExt cx="7983900" cy="468513"/>
          </a:xfrm>
        </p:grpSpPr>
        <p:sp>
          <p:nvSpPr>
            <p:cNvPr id="89" name="Google Shape;89;p6"/>
            <p:cNvSpPr/>
            <p:nvPr/>
          </p:nvSpPr>
          <p:spPr>
            <a:xfrm flipH="1">
              <a:off x="5628138" y="4425525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 flipH="1">
              <a:off x="3755313" y="447305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 flipH="1">
              <a:off x="4690038" y="460857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 flipH="1">
              <a:off x="1513213" y="4705038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 flipH="1">
              <a:off x="635838" y="448917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 flipH="1">
              <a:off x="2681188" y="475108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 flipH="1">
              <a:off x="8430738" y="44713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 flipH="1">
              <a:off x="6627388" y="47050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 flipH="1">
              <a:off x="7343063" y="444206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" name="Google Shape;98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>
            <p:ph type="title"/>
          </p:nvPr>
        </p:nvSpPr>
        <p:spPr>
          <a:xfrm>
            <a:off x="713225" y="539488"/>
            <a:ext cx="3858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1" name="Google Shape;101;p7"/>
          <p:cNvSpPr txBox="1"/>
          <p:nvPr>
            <p:ph idx="1" type="body"/>
          </p:nvPr>
        </p:nvSpPr>
        <p:spPr>
          <a:xfrm>
            <a:off x="713225" y="1428097"/>
            <a:ext cx="3858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p7"/>
          <p:cNvSpPr/>
          <p:nvPr/>
        </p:nvSpPr>
        <p:spPr>
          <a:xfrm rot="5400000">
            <a:off x="4683003" y="550093"/>
            <a:ext cx="5349240" cy="4043304"/>
          </a:xfrm>
          <a:prstGeom prst="flowChartDocument">
            <a:avLst/>
          </a:prstGeom>
          <a:noFill/>
          <a:ln cap="flat" cmpd="sng" w="19050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7161250" y="566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7845775" y="723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8398650" y="38190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5906025" y="19064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7702600" y="44152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8301750" y="27004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7"/>
          <p:cNvSpPr/>
          <p:nvPr/>
        </p:nvSpPr>
        <p:spPr>
          <a:xfrm>
            <a:off x="5906025" y="10153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6218950" y="5207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11" name="Google Shape;111;p7"/>
          <p:cNvSpPr/>
          <p:nvPr/>
        </p:nvSpPr>
        <p:spPr>
          <a:xfrm>
            <a:off x="8608125" y="1618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12" name="Google Shape;112;p7"/>
          <p:cNvSpPr/>
          <p:nvPr/>
        </p:nvSpPr>
        <p:spPr>
          <a:xfrm>
            <a:off x="6653900" y="44152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>
            <p:ph type="title"/>
          </p:nvPr>
        </p:nvSpPr>
        <p:spPr>
          <a:xfrm>
            <a:off x="1242975" y="539500"/>
            <a:ext cx="6549300" cy="40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6" name="Google Shape;116;p8"/>
          <p:cNvSpPr/>
          <p:nvPr/>
        </p:nvSpPr>
        <p:spPr>
          <a:xfrm>
            <a:off x="1322275" y="-645900"/>
            <a:ext cx="6435300" cy="6435300"/>
          </a:xfrm>
          <a:prstGeom prst="ellipse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999725" y="2656800"/>
            <a:ext cx="96900" cy="969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2979025" y="341525"/>
            <a:ext cx="96900" cy="969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3618350" y="926875"/>
            <a:ext cx="96900" cy="969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5003825" y="7378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6550525" y="829975"/>
            <a:ext cx="96900" cy="969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8"/>
          <p:cNvSpPr/>
          <p:nvPr/>
        </p:nvSpPr>
        <p:spPr>
          <a:xfrm flipH="1">
            <a:off x="6876875" y="3909450"/>
            <a:ext cx="96900" cy="969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"/>
          <p:cNvSpPr/>
          <p:nvPr/>
        </p:nvSpPr>
        <p:spPr>
          <a:xfrm flipH="1">
            <a:off x="5003825" y="41972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24" name="Google Shape;124;p8"/>
          <p:cNvSpPr/>
          <p:nvPr/>
        </p:nvSpPr>
        <p:spPr>
          <a:xfrm rot="-5400000">
            <a:off x="2184288" y="3909438"/>
            <a:ext cx="96900" cy="969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"/>
          <p:cNvSpPr/>
          <p:nvPr/>
        </p:nvSpPr>
        <p:spPr>
          <a:xfrm rot="-5400000">
            <a:off x="3715238" y="45140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26" name="Google Shape;126;p8"/>
          <p:cNvSpPr/>
          <p:nvPr/>
        </p:nvSpPr>
        <p:spPr>
          <a:xfrm rot="-5400000">
            <a:off x="2138238" y="276463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27" name="Google Shape;127;p8"/>
          <p:cNvSpPr/>
          <p:nvPr/>
        </p:nvSpPr>
        <p:spPr>
          <a:xfrm rot="5826824">
            <a:off x="8016514" y="2764668"/>
            <a:ext cx="188955" cy="188955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28" name="Google Shape;128;p8"/>
          <p:cNvSpPr/>
          <p:nvPr/>
        </p:nvSpPr>
        <p:spPr>
          <a:xfrm rot="5826183">
            <a:off x="7902886" y="1353880"/>
            <a:ext cx="97045" cy="97045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6973775" y="27037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30" name="Google Shape;130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713225" y="1233175"/>
            <a:ext cx="35976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3" name="Google Shape;133;p9"/>
          <p:cNvSpPr txBox="1"/>
          <p:nvPr>
            <p:ph idx="1" type="subTitle"/>
          </p:nvPr>
        </p:nvSpPr>
        <p:spPr>
          <a:xfrm>
            <a:off x="713225" y="2803075"/>
            <a:ext cx="35976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4" name="Google Shape;134;p9"/>
          <p:cNvSpPr txBox="1"/>
          <p:nvPr>
            <p:ph idx="2" type="body"/>
          </p:nvPr>
        </p:nvSpPr>
        <p:spPr>
          <a:xfrm>
            <a:off x="4939500" y="724075"/>
            <a:ext cx="34914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5" name="Google Shape;135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dk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/>
          <p:nvPr>
            <p:ph idx="1" type="body"/>
          </p:nvPr>
        </p:nvSpPr>
        <p:spPr>
          <a:xfrm>
            <a:off x="5625675" y="539500"/>
            <a:ext cx="2858400" cy="183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</a:lstStyle>
          <a:p/>
        </p:txBody>
      </p:sp>
      <p:sp>
        <p:nvSpPr>
          <p:cNvPr id="138" name="Google Shape;138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>
              <a:buNone/>
              <a:defRPr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/>
          <p:nvPr>
            <p:ph hasCustomPrompt="1" type="title"/>
          </p:nvPr>
        </p:nvSpPr>
        <p:spPr>
          <a:xfrm>
            <a:off x="713250" y="1170850"/>
            <a:ext cx="77175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1" name="Google Shape;141;p11"/>
          <p:cNvSpPr txBox="1"/>
          <p:nvPr>
            <p:ph idx="1" type="body"/>
          </p:nvPr>
        </p:nvSpPr>
        <p:spPr>
          <a:xfrm>
            <a:off x="713250" y="3134350"/>
            <a:ext cx="7717500" cy="4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2" name="Google Shape;142;p11"/>
          <p:cNvSpPr/>
          <p:nvPr/>
        </p:nvSpPr>
        <p:spPr>
          <a:xfrm>
            <a:off x="1322275" y="39900"/>
            <a:ext cx="6435300" cy="6435300"/>
          </a:xfrm>
          <a:prstGeom prst="ellipse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"/>
          <p:cNvSpPr/>
          <p:nvPr/>
        </p:nvSpPr>
        <p:spPr>
          <a:xfrm flipH="1">
            <a:off x="253688" y="731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44" name="Google Shape;144;p11"/>
          <p:cNvSpPr/>
          <p:nvPr/>
        </p:nvSpPr>
        <p:spPr>
          <a:xfrm flipH="1">
            <a:off x="635838" y="2267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45" name="Google Shape;145;p11"/>
          <p:cNvSpPr/>
          <p:nvPr/>
        </p:nvSpPr>
        <p:spPr>
          <a:xfrm flipH="1">
            <a:off x="1640813" y="25360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"/>
          <p:cNvSpPr/>
          <p:nvPr/>
        </p:nvSpPr>
        <p:spPr>
          <a:xfrm flipH="1" rot="6120348">
            <a:off x="8184798" y="4582719"/>
            <a:ext cx="188933" cy="188933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47" name="Google Shape;147;p11"/>
          <p:cNvSpPr/>
          <p:nvPr/>
        </p:nvSpPr>
        <p:spPr>
          <a:xfrm flipH="1" rot="6120467">
            <a:off x="7602625" y="4710850"/>
            <a:ext cx="96614" cy="966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"/>
          <p:cNvSpPr/>
          <p:nvPr/>
        </p:nvSpPr>
        <p:spPr>
          <a:xfrm flipH="1" rot="6120467">
            <a:off x="8285721" y="3889881"/>
            <a:ext cx="96614" cy="966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2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"/>
          <p:cNvSpPr txBox="1"/>
          <p:nvPr>
            <p:ph type="title"/>
          </p:nvPr>
        </p:nvSpPr>
        <p:spPr>
          <a:xfrm>
            <a:off x="1407424" y="17608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9pPr>
          </a:lstStyle>
          <a:p/>
        </p:txBody>
      </p:sp>
      <p:sp>
        <p:nvSpPr>
          <p:cNvPr id="154" name="Google Shape;154;p13"/>
          <p:cNvSpPr txBox="1"/>
          <p:nvPr>
            <p:ph hasCustomPrompt="1" idx="2" type="title"/>
          </p:nvPr>
        </p:nvSpPr>
        <p:spPr>
          <a:xfrm>
            <a:off x="757588" y="17608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r>
              <a:t>xx%</a:t>
            </a:r>
          </a:p>
        </p:txBody>
      </p:sp>
      <p:sp>
        <p:nvSpPr>
          <p:cNvPr id="155" name="Google Shape;155;p13"/>
          <p:cNvSpPr txBox="1"/>
          <p:nvPr>
            <p:ph idx="1" type="subTitle"/>
          </p:nvPr>
        </p:nvSpPr>
        <p:spPr>
          <a:xfrm>
            <a:off x="1407486" y="2271150"/>
            <a:ext cx="2946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3"/>
          <p:cNvSpPr txBox="1"/>
          <p:nvPr>
            <p:ph idx="3" type="title"/>
          </p:nvPr>
        </p:nvSpPr>
        <p:spPr>
          <a:xfrm>
            <a:off x="1407424" y="30793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9pPr>
          </a:lstStyle>
          <a:p/>
        </p:txBody>
      </p:sp>
      <p:sp>
        <p:nvSpPr>
          <p:cNvPr id="157" name="Google Shape;157;p13"/>
          <p:cNvSpPr txBox="1"/>
          <p:nvPr>
            <p:ph hasCustomPrompt="1" idx="4" type="title"/>
          </p:nvPr>
        </p:nvSpPr>
        <p:spPr>
          <a:xfrm>
            <a:off x="757588" y="30793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r>
              <a:t>xx%</a:t>
            </a:r>
          </a:p>
        </p:txBody>
      </p:sp>
      <p:sp>
        <p:nvSpPr>
          <p:cNvPr id="158" name="Google Shape;158;p13"/>
          <p:cNvSpPr txBox="1"/>
          <p:nvPr>
            <p:ph idx="5" type="subTitle"/>
          </p:nvPr>
        </p:nvSpPr>
        <p:spPr>
          <a:xfrm>
            <a:off x="1407486" y="3589650"/>
            <a:ext cx="2946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3"/>
          <p:cNvSpPr txBox="1"/>
          <p:nvPr>
            <p:ph idx="6" type="title"/>
          </p:nvPr>
        </p:nvSpPr>
        <p:spPr>
          <a:xfrm>
            <a:off x="5528874" y="17608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9pPr>
          </a:lstStyle>
          <a:p/>
        </p:txBody>
      </p:sp>
      <p:sp>
        <p:nvSpPr>
          <p:cNvPr id="160" name="Google Shape;160;p13"/>
          <p:cNvSpPr txBox="1"/>
          <p:nvPr>
            <p:ph hasCustomPrompt="1" idx="7" type="title"/>
          </p:nvPr>
        </p:nvSpPr>
        <p:spPr>
          <a:xfrm>
            <a:off x="4879038" y="17608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r>
              <a:t>xx%</a:t>
            </a:r>
          </a:p>
        </p:txBody>
      </p:sp>
      <p:sp>
        <p:nvSpPr>
          <p:cNvPr id="161" name="Google Shape;161;p13"/>
          <p:cNvSpPr txBox="1"/>
          <p:nvPr>
            <p:ph idx="8" type="subTitle"/>
          </p:nvPr>
        </p:nvSpPr>
        <p:spPr>
          <a:xfrm>
            <a:off x="5528936" y="2271150"/>
            <a:ext cx="2946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3"/>
          <p:cNvSpPr txBox="1"/>
          <p:nvPr>
            <p:ph idx="9" type="title"/>
          </p:nvPr>
        </p:nvSpPr>
        <p:spPr>
          <a:xfrm>
            <a:off x="5528874" y="30793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Prompt"/>
              <a:buNone/>
              <a:defRPr sz="2400">
                <a:latin typeface="Prompt"/>
                <a:ea typeface="Prompt"/>
                <a:cs typeface="Prompt"/>
                <a:sym typeface="Prompt"/>
              </a:defRPr>
            </a:lvl9pPr>
          </a:lstStyle>
          <a:p/>
        </p:txBody>
      </p:sp>
      <p:sp>
        <p:nvSpPr>
          <p:cNvPr id="163" name="Google Shape;163;p13"/>
          <p:cNvSpPr txBox="1"/>
          <p:nvPr>
            <p:ph hasCustomPrompt="1" idx="13" type="title"/>
          </p:nvPr>
        </p:nvSpPr>
        <p:spPr>
          <a:xfrm>
            <a:off x="4879038" y="30793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rompt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r>
              <a:t>xx%</a:t>
            </a:r>
          </a:p>
        </p:txBody>
      </p:sp>
      <p:sp>
        <p:nvSpPr>
          <p:cNvPr id="164" name="Google Shape;164;p13"/>
          <p:cNvSpPr txBox="1"/>
          <p:nvPr>
            <p:ph idx="14" type="subTitle"/>
          </p:nvPr>
        </p:nvSpPr>
        <p:spPr>
          <a:xfrm>
            <a:off x="5528936" y="3589650"/>
            <a:ext cx="2946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13"/>
          <p:cNvSpPr txBox="1"/>
          <p:nvPr>
            <p:ph idx="15"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66" name="Google Shape;166;p13"/>
          <p:cNvGrpSpPr/>
          <p:nvPr/>
        </p:nvGrpSpPr>
        <p:grpSpPr>
          <a:xfrm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167" name="Google Shape;167;p13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3" name="Google Shape;173;p13"/>
          <p:cNvSpPr/>
          <p:nvPr/>
        </p:nvSpPr>
        <p:spPr>
          <a:xfrm flipH="1">
            <a:off x="5628138" y="44255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3"/>
          <p:cNvSpPr/>
          <p:nvPr/>
        </p:nvSpPr>
        <p:spPr>
          <a:xfrm flipH="1">
            <a:off x="3755313" y="44730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"/>
          <p:cNvSpPr/>
          <p:nvPr/>
        </p:nvSpPr>
        <p:spPr>
          <a:xfrm flipH="1">
            <a:off x="4690038" y="46085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76" name="Google Shape;176;p13"/>
          <p:cNvSpPr/>
          <p:nvPr/>
        </p:nvSpPr>
        <p:spPr>
          <a:xfrm flipH="1">
            <a:off x="1513213" y="470503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77" name="Google Shape;177;p13"/>
          <p:cNvSpPr/>
          <p:nvPr/>
        </p:nvSpPr>
        <p:spPr>
          <a:xfrm flipH="1">
            <a:off x="635838" y="44891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78" name="Google Shape;178;p13"/>
          <p:cNvSpPr/>
          <p:nvPr/>
        </p:nvSpPr>
        <p:spPr>
          <a:xfrm flipH="1">
            <a:off x="2681188" y="475108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"/>
          <p:cNvSpPr/>
          <p:nvPr/>
        </p:nvSpPr>
        <p:spPr>
          <a:xfrm flipH="1">
            <a:off x="8430738" y="447131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80" name="Google Shape;180;p13"/>
          <p:cNvSpPr/>
          <p:nvPr/>
        </p:nvSpPr>
        <p:spPr>
          <a:xfrm flipH="1">
            <a:off x="6627388" y="47050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81" name="Google Shape;181;p13"/>
          <p:cNvSpPr/>
          <p:nvPr/>
        </p:nvSpPr>
        <p:spPr>
          <a:xfrm flipH="1">
            <a:off x="7343063" y="44420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 txBox="1"/>
          <p:nvPr>
            <p:ph type="title"/>
          </p:nvPr>
        </p:nvSpPr>
        <p:spPr>
          <a:xfrm>
            <a:off x="3778800" y="2256838"/>
            <a:ext cx="46521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5" name="Google Shape;185;p14"/>
          <p:cNvSpPr txBox="1"/>
          <p:nvPr>
            <p:ph idx="1" type="subTitle"/>
          </p:nvPr>
        </p:nvSpPr>
        <p:spPr>
          <a:xfrm>
            <a:off x="3778800" y="3732475"/>
            <a:ext cx="4652100" cy="4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6" name="Google Shape;186;p14"/>
          <p:cNvSpPr txBox="1"/>
          <p:nvPr>
            <p:ph hasCustomPrompt="1" idx="2" type="title"/>
          </p:nvPr>
        </p:nvSpPr>
        <p:spPr>
          <a:xfrm>
            <a:off x="5958300" y="631411"/>
            <a:ext cx="24726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b="1" sz="10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7" name="Google Shape;187;p14"/>
          <p:cNvSpPr/>
          <p:nvPr/>
        </p:nvSpPr>
        <p:spPr>
          <a:xfrm flipH="1" rot="10800000">
            <a:off x="6076238" y="481598"/>
            <a:ext cx="2236725" cy="1702125"/>
          </a:xfrm>
          <a:custGeom>
            <a:rect b="b" l="l" r="r" t="t"/>
            <a:pathLst>
              <a:path extrusionOk="0" h="68085" w="89469">
                <a:moveTo>
                  <a:pt x="31121" y="2386"/>
                </a:moveTo>
                <a:cubicBezTo>
                  <a:pt x="21629" y="4758"/>
                  <a:pt x="8745" y="3654"/>
                  <a:pt x="3319" y="11796"/>
                </a:cubicBezTo>
                <a:cubicBezTo>
                  <a:pt x="-3188" y="21560"/>
                  <a:pt x="1068" y="36374"/>
                  <a:pt x="6313" y="46870"/>
                </a:cubicBezTo>
                <a:cubicBezTo>
                  <a:pt x="9829" y="53907"/>
                  <a:pt x="15859" y="60962"/>
                  <a:pt x="23422" y="63124"/>
                </a:cubicBezTo>
                <a:cubicBezTo>
                  <a:pt x="28115" y="64466"/>
                  <a:pt x="33150" y="64034"/>
                  <a:pt x="37965" y="64835"/>
                </a:cubicBezTo>
                <a:cubicBezTo>
                  <a:pt x="47252" y="66380"/>
                  <a:pt x="58123" y="70534"/>
                  <a:pt x="66196" y="65690"/>
                </a:cubicBezTo>
                <a:cubicBezTo>
                  <a:pt x="79329" y="57809"/>
                  <a:pt x="93285" y="40012"/>
                  <a:pt x="88438" y="25483"/>
                </a:cubicBezTo>
                <a:cubicBezTo>
                  <a:pt x="83105" y="9495"/>
                  <a:pt x="61235" y="675"/>
                  <a:pt x="44381" y="675"/>
                </a:cubicBezTo>
                <a:cubicBezTo>
                  <a:pt x="39924" y="675"/>
                  <a:pt x="33114" y="-1600"/>
                  <a:pt x="31121" y="2386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188" name="Google Shape;188;p14"/>
          <p:cNvSpPr/>
          <p:nvPr/>
        </p:nvSpPr>
        <p:spPr>
          <a:xfrm rot="-5400000">
            <a:off x="-852753" y="600172"/>
            <a:ext cx="5409126" cy="3797280"/>
          </a:xfrm>
          <a:prstGeom prst="flowChartDocument">
            <a:avLst/>
          </a:prstGeom>
          <a:noFill/>
          <a:ln cap="flat" cmpd="sng" w="19050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4"/>
          <p:cNvSpPr/>
          <p:nvPr/>
        </p:nvSpPr>
        <p:spPr>
          <a:xfrm>
            <a:off x="1803363" y="3252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4"/>
          <p:cNvSpPr/>
          <p:nvPr/>
        </p:nvSpPr>
        <p:spPr>
          <a:xfrm>
            <a:off x="2505575" y="8092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957075" y="45147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4"/>
          <p:cNvSpPr/>
          <p:nvPr/>
        </p:nvSpPr>
        <p:spPr>
          <a:xfrm>
            <a:off x="209200" y="20058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4"/>
          <p:cNvSpPr/>
          <p:nvPr/>
        </p:nvSpPr>
        <p:spPr>
          <a:xfrm>
            <a:off x="2005775" y="45147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2604925" y="27998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4"/>
          <p:cNvSpPr/>
          <p:nvPr/>
        </p:nvSpPr>
        <p:spPr>
          <a:xfrm>
            <a:off x="209200" y="11147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4"/>
          <p:cNvSpPr/>
          <p:nvPr/>
        </p:nvSpPr>
        <p:spPr>
          <a:xfrm>
            <a:off x="845438" y="5407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97" name="Google Shape;197;p14"/>
          <p:cNvSpPr/>
          <p:nvPr/>
        </p:nvSpPr>
        <p:spPr>
          <a:xfrm>
            <a:off x="2909463" y="22568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98" name="Google Shape;198;p14"/>
          <p:cNvSpPr/>
          <p:nvPr/>
        </p:nvSpPr>
        <p:spPr>
          <a:xfrm>
            <a:off x="2911300" y="44686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199" name="Google Shape;199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"/>
          <p:cNvSpPr txBox="1"/>
          <p:nvPr>
            <p:ph type="title"/>
          </p:nvPr>
        </p:nvSpPr>
        <p:spPr>
          <a:xfrm>
            <a:off x="2364750" y="2305674"/>
            <a:ext cx="4414500" cy="118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2" name="Google Shape;202;p15"/>
          <p:cNvSpPr txBox="1"/>
          <p:nvPr>
            <p:ph idx="1" type="subTitle"/>
          </p:nvPr>
        </p:nvSpPr>
        <p:spPr>
          <a:xfrm>
            <a:off x="2324275" y="3741825"/>
            <a:ext cx="4506300" cy="4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3" name="Google Shape;203;p15"/>
          <p:cNvSpPr txBox="1"/>
          <p:nvPr>
            <p:ph hasCustomPrompt="1" idx="2" type="title"/>
          </p:nvPr>
        </p:nvSpPr>
        <p:spPr>
          <a:xfrm>
            <a:off x="3408750" y="684586"/>
            <a:ext cx="2326500" cy="12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b="1" sz="10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4" name="Google Shape;204;p15"/>
          <p:cNvSpPr/>
          <p:nvPr/>
        </p:nvSpPr>
        <p:spPr>
          <a:xfrm rot="-5400000">
            <a:off x="7226650" y="47593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5"/>
          <p:cNvSpPr/>
          <p:nvPr/>
        </p:nvSpPr>
        <p:spPr>
          <a:xfrm rot="-5400000">
            <a:off x="8336275" y="42169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06" name="Google Shape;206;p15"/>
          <p:cNvSpPr/>
          <p:nvPr/>
        </p:nvSpPr>
        <p:spPr>
          <a:xfrm rot="-5400000">
            <a:off x="8487025" y="20624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"/>
          <p:cNvSpPr/>
          <p:nvPr/>
        </p:nvSpPr>
        <p:spPr>
          <a:xfrm rot="-5400000">
            <a:off x="8187050" y="9823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08" name="Google Shape;208;p15"/>
          <p:cNvSpPr/>
          <p:nvPr/>
        </p:nvSpPr>
        <p:spPr>
          <a:xfrm flipH="1" rot="5400000">
            <a:off x="1863675" y="46624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5"/>
          <p:cNvSpPr/>
          <p:nvPr/>
        </p:nvSpPr>
        <p:spPr>
          <a:xfrm flipH="1" rot="5400000">
            <a:off x="868125" y="31092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5"/>
          <p:cNvSpPr/>
          <p:nvPr/>
        </p:nvSpPr>
        <p:spPr>
          <a:xfrm flipH="1" rot="5400000">
            <a:off x="767950" y="39114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11" name="Google Shape;211;p15"/>
          <p:cNvSpPr/>
          <p:nvPr/>
        </p:nvSpPr>
        <p:spPr>
          <a:xfrm flipH="1" rot="5400000">
            <a:off x="582225" y="23350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12" name="Google Shape;212;p15"/>
          <p:cNvSpPr/>
          <p:nvPr/>
        </p:nvSpPr>
        <p:spPr>
          <a:xfrm flipH="1" rot="5400000">
            <a:off x="1375100" y="3505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13" name="Google Shape;213;p15"/>
          <p:cNvSpPr/>
          <p:nvPr/>
        </p:nvSpPr>
        <p:spPr>
          <a:xfrm flipH="1" rot="5400000">
            <a:off x="771225" y="1179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5"/>
          <p:cNvSpPr/>
          <p:nvPr/>
        </p:nvSpPr>
        <p:spPr>
          <a:xfrm flipH="1" rot="5400000">
            <a:off x="8298025" y="30631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15" name="Google Shape;215;p15"/>
          <p:cNvSpPr/>
          <p:nvPr/>
        </p:nvSpPr>
        <p:spPr>
          <a:xfrm flipH="1" rot="5400000">
            <a:off x="2880375" y="1615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16" name="Google Shape;216;p15"/>
          <p:cNvSpPr/>
          <p:nvPr/>
        </p:nvSpPr>
        <p:spPr>
          <a:xfrm rot="-5400000">
            <a:off x="5053750" y="47593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5"/>
          <p:cNvSpPr/>
          <p:nvPr/>
        </p:nvSpPr>
        <p:spPr>
          <a:xfrm rot="-5400000">
            <a:off x="7323550" y="4426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5"/>
          <p:cNvSpPr/>
          <p:nvPr/>
        </p:nvSpPr>
        <p:spPr>
          <a:xfrm flipH="1" rot="10800000">
            <a:off x="3453638" y="457223"/>
            <a:ext cx="2236725" cy="1702125"/>
          </a:xfrm>
          <a:custGeom>
            <a:rect b="b" l="l" r="r" t="t"/>
            <a:pathLst>
              <a:path extrusionOk="0" h="68085" w="89469">
                <a:moveTo>
                  <a:pt x="31121" y="2386"/>
                </a:moveTo>
                <a:cubicBezTo>
                  <a:pt x="21629" y="4758"/>
                  <a:pt x="8745" y="3654"/>
                  <a:pt x="3319" y="11796"/>
                </a:cubicBezTo>
                <a:cubicBezTo>
                  <a:pt x="-3188" y="21560"/>
                  <a:pt x="1068" y="36374"/>
                  <a:pt x="6313" y="46870"/>
                </a:cubicBezTo>
                <a:cubicBezTo>
                  <a:pt x="9829" y="53907"/>
                  <a:pt x="15859" y="60962"/>
                  <a:pt x="23422" y="63124"/>
                </a:cubicBezTo>
                <a:cubicBezTo>
                  <a:pt x="28115" y="64466"/>
                  <a:pt x="33150" y="64034"/>
                  <a:pt x="37965" y="64835"/>
                </a:cubicBezTo>
                <a:cubicBezTo>
                  <a:pt x="47252" y="66380"/>
                  <a:pt x="58123" y="70534"/>
                  <a:pt x="66196" y="65690"/>
                </a:cubicBezTo>
                <a:cubicBezTo>
                  <a:pt x="79329" y="57809"/>
                  <a:pt x="93285" y="40012"/>
                  <a:pt x="88438" y="25483"/>
                </a:cubicBezTo>
                <a:cubicBezTo>
                  <a:pt x="83105" y="9495"/>
                  <a:pt x="61235" y="675"/>
                  <a:pt x="44381" y="675"/>
                </a:cubicBezTo>
                <a:cubicBezTo>
                  <a:pt x="39924" y="675"/>
                  <a:pt x="33114" y="-1600"/>
                  <a:pt x="31121" y="2386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219" name="Google Shape;219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3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/>
          <p:nvPr>
            <p:ph type="title"/>
          </p:nvPr>
        </p:nvSpPr>
        <p:spPr>
          <a:xfrm>
            <a:off x="3245100" y="1595150"/>
            <a:ext cx="45063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22" name="Google Shape;222;p16"/>
          <p:cNvSpPr txBox="1"/>
          <p:nvPr>
            <p:ph idx="1" type="subTitle"/>
          </p:nvPr>
        </p:nvSpPr>
        <p:spPr>
          <a:xfrm>
            <a:off x="3245100" y="3104050"/>
            <a:ext cx="4506300" cy="4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23" name="Google Shape;223;p16"/>
          <p:cNvSpPr txBox="1"/>
          <p:nvPr>
            <p:ph hasCustomPrompt="1" idx="2" type="title"/>
          </p:nvPr>
        </p:nvSpPr>
        <p:spPr>
          <a:xfrm>
            <a:off x="718800" y="1643450"/>
            <a:ext cx="22215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10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224" name="Google Shape;224;p16"/>
          <p:cNvGrpSpPr/>
          <p:nvPr/>
        </p:nvGrpSpPr>
        <p:grpSpPr>
          <a:xfrm flipH="1">
            <a:off x="501988" y="391025"/>
            <a:ext cx="7983900" cy="468513"/>
            <a:chOff x="635838" y="4425525"/>
            <a:chExt cx="7983900" cy="468513"/>
          </a:xfrm>
        </p:grpSpPr>
        <p:sp>
          <p:nvSpPr>
            <p:cNvPr id="225" name="Google Shape;225;p16"/>
            <p:cNvSpPr/>
            <p:nvPr/>
          </p:nvSpPr>
          <p:spPr>
            <a:xfrm flipH="1">
              <a:off x="5628138" y="4425525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6"/>
            <p:cNvSpPr/>
            <p:nvPr/>
          </p:nvSpPr>
          <p:spPr>
            <a:xfrm flipH="1">
              <a:off x="3755313" y="447305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 flipH="1">
              <a:off x="4690038" y="460857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228" name="Google Shape;228;p16"/>
            <p:cNvSpPr/>
            <p:nvPr/>
          </p:nvSpPr>
          <p:spPr>
            <a:xfrm flipH="1">
              <a:off x="1513213" y="4705038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229" name="Google Shape;229;p16"/>
            <p:cNvSpPr/>
            <p:nvPr/>
          </p:nvSpPr>
          <p:spPr>
            <a:xfrm flipH="1">
              <a:off x="635838" y="448917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230" name="Google Shape;230;p16"/>
            <p:cNvSpPr/>
            <p:nvPr/>
          </p:nvSpPr>
          <p:spPr>
            <a:xfrm flipH="1">
              <a:off x="2681188" y="475108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 flipH="1">
              <a:off x="8430738" y="44713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232" name="Google Shape;232;p16"/>
            <p:cNvSpPr/>
            <p:nvPr/>
          </p:nvSpPr>
          <p:spPr>
            <a:xfrm flipH="1">
              <a:off x="6627388" y="47050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233" name="Google Shape;233;p16"/>
            <p:cNvSpPr/>
            <p:nvPr/>
          </p:nvSpPr>
          <p:spPr>
            <a:xfrm flipH="1">
              <a:off x="7343063" y="444206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4" name="Google Shape;234;p16"/>
          <p:cNvSpPr/>
          <p:nvPr/>
        </p:nvSpPr>
        <p:spPr>
          <a:xfrm flipH="1" rot="10800000">
            <a:off x="711187" y="1493636"/>
            <a:ext cx="2236725" cy="1702125"/>
          </a:xfrm>
          <a:custGeom>
            <a:rect b="b" l="l" r="r" t="t"/>
            <a:pathLst>
              <a:path extrusionOk="0" h="68085" w="89469">
                <a:moveTo>
                  <a:pt x="31121" y="2386"/>
                </a:moveTo>
                <a:cubicBezTo>
                  <a:pt x="21629" y="4758"/>
                  <a:pt x="8745" y="3654"/>
                  <a:pt x="3319" y="11796"/>
                </a:cubicBezTo>
                <a:cubicBezTo>
                  <a:pt x="-3188" y="21560"/>
                  <a:pt x="1068" y="36374"/>
                  <a:pt x="6313" y="46870"/>
                </a:cubicBezTo>
                <a:cubicBezTo>
                  <a:pt x="9829" y="53907"/>
                  <a:pt x="15859" y="60962"/>
                  <a:pt x="23422" y="63124"/>
                </a:cubicBezTo>
                <a:cubicBezTo>
                  <a:pt x="28115" y="64466"/>
                  <a:pt x="33150" y="64034"/>
                  <a:pt x="37965" y="64835"/>
                </a:cubicBezTo>
                <a:cubicBezTo>
                  <a:pt x="47252" y="66380"/>
                  <a:pt x="58123" y="70534"/>
                  <a:pt x="66196" y="65690"/>
                </a:cubicBezTo>
                <a:cubicBezTo>
                  <a:pt x="79329" y="57809"/>
                  <a:pt x="93285" y="40012"/>
                  <a:pt x="88438" y="25483"/>
                </a:cubicBezTo>
                <a:cubicBezTo>
                  <a:pt x="83105" y="9495"/>
                  <a:pt x="61235" y="675"/>
                  <a:pt x="44381" y="675"/>
                </a:cubicBezTo>
                <a:cubicBezTo>
                  <a:pt x="39924" y="675"/>
                  <a:pt x="33114" y="-1600"/>
                  <a:pt x="31121" y="2386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235" name="Google Shape;235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accent6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"/>
          <p:cNvSpPr txBox="1"/>
          <p:nvPr>
            <p:ph type="title"/>
          </p:nvPr>
        </p:nvSpPr>
        <p:spPr>
          <a:xfrm>
            <a:off x="1768499" y="3206175"/>
            <a:ext cx="5622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38" name="Google Shape;238;p17"/>
          <p:cNvSpPr txBox="1"/>
          <p:nvPr>
            <p:ph idx="1" type="subTitle"/>
          </p:nvPr>
        </p:nvSpPr>
        <p:spPr>
          <a:xfrm>
            <a:off x="1768500" y="1486575"/>
            <a:ext cx="56229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9" name="Google Shape;239;p17"/>
          <p:cNvSpPr/>
          <p:nvPr/>
        </p:nvSpPr>
        <p:spPr>
          <a:xfrm flipH="1" rot="10800000">
            <a:off x="713225" y="2587088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7"/>
          <p:cNvSpPr/>
          <p:nvPr/>
        </p:nvSpPr>
        <p:spPr>
          <a:xfrm flipH="1" rot="10800000">
            <a:off x="1843400" y="3738063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7"/>
          <p:cNvSpPr/>
          <p:nvPr/>
        </p:nvSpPr>
        <p:spPr>
          <a:xfrm flipH="1" rot="10800000">
            <a:off x="3888275" y="4289313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7"/>
          <p:cNvSpPr/>
          <p:nvPr/>
        </p:nvSpPr>
        <p:spPr>
          <a:xfrm flipH="1" rot="10800000">
            <a:off x="7802150" y="33003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43" name="Google Shape;243;p17"/>
          <p:cNvSpPr/>
          <p:nvPr/>
        </p:nvSpPr>
        <p:spPr>
          <a:xfrm flipH="1" rot="10800000">
            <a:off x="5227425" y="44195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44" name="Google Shape;244;p17"/>
          <p:cNvSpPr/>
          <p:nvPr/>
        </p:nvSpPr>
        <p:spPr>
          <a:xfrm flipH="1" rot="10800000">
            <a:off x="6907950" y="4289313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7"/>
          <p:cNvSpPr/>
          <p:nvPr/>
        </p:nvSpPr>
        <p:spPr>
          <a:xfrm rot="10800000">
            <a:off x="7460375" y="776938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7"/>
          <p:cNvSpPr/>
          <p:nvPr/>
        </p:nvSpPr>
        <p:spPr>
          <a:xfrm rot="10800000">
            <a:off x="5133500" y="58793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47" name="Google Shape;247;p17"/>
          <p:cNvSpPr/>
          <p:nvPr/>
        </p:nvSpPr>
        <p:spPr>
          <a:xfrm flipH="1" rot="-5400000">
            <a:off x="810113" y="87770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7"/>
          <p:cNvSpPr/>
          <p:nvPr/>
        </p:nvSpPr>
        <p:spPr>
          <a:xfrm flipH="1" rot="4973176">
            <a:off x="8441739" y="1773865"/>
            <a:ext cx="188955" cy="188955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49" name="Google Shape;249;p17"/>
          <p:cNvSpPr/>
          <p:nvPr/>
        </p:nvSpPr>
        <p:spPr>
          <a:xfrm flipH="1" rot="4973817">
            <a:off x="8593136" y="4560062"/>
            <a:ext cx="97045" cy="97045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7"/>
          <p:cNvSpPr/>
          <p:nvPr/>
        </p:nvSpPr>
        <p:spPr>
          <a:xfrm flipH="1" rot="10800000">
            <a:off x="618725" y="45140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51" name="Google Shape;251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"/>
          <p:cNvSpPr txBox="1"/>
          <p:nvPr>
            <p:ph idx="1" type="subTitle"/>
          </p:nvPr>
        </p:nvSpPr>
        <p:spPr>
          <a:xfrm>
            <a:off x="1980000" y="3036600"/>
            <a:ext cx="5184000" cy="68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18"/>
          <p:cNvSpPr txBox="1"/>
          <p:nvPr>
            <p:ph type="title"/>
          </p:nvPr>
        </p:nvSpPr>
        <p:spPr>
          <a:xfrm>
            <a:off x="1552200" y="1231500"/>
            <a:ext cx="6039600" cy="165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5" name="Google Shape;255;p18"/>
          <p:cNvSpPr/>
          <p:nvPr/>
        </p:nvSpPr>
        <p:spPr>
          <a:xfrm>
            <a:off x="1162650" y="2656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8"/>
          <p:cNvSpPr/>
          <p:nvPr/>
        </p:nvSpPr>
        <p:spPr>
          <a:xfrm>
            <a:off x="1647025" y="15731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8"/>
          <p:cNvSpPr/>
          <p:nvPr/>
        </p:nvSpPr>
        <p:spPr>
          <a:xfrm>
            <a:off x="3888275" y="9894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8"/>
          <p:cNvSpPr/>
          <p:nvPr/>
        </p:nvSpPr>
        <p:spPr>
          <a:xfrm>
            <a:off x="2783600" y="9893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59" name="Google Shape;259;p18"/>
          <p:cNvSpPr/>
          <p:nvPr/>
        </p:nvSpPr>
        <p:spPr>
          <a:xfrm>
            <a:off x="7318950" y="13841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5076125" y="11568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6259600" y="1156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8"/>
          <p:cNvSpPr/>
          <p:nvPr/>
        </p:nvSpPr>
        <p:spPr>
          <a:xfrm flipH="1">
            <a:off x="6876875" y="39094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8"/>
          <p:cNvSpPr/>
          <p:nvPr/>
        </p:nvSpPr>
        <p:spPr>
          <a:xfrm flipH="1">
            <a:off x="5003825" y="41972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64" name="Google Shape;264;p18"/>
          <p:cNvSpPr/>
          <p:nvPr/>
        </p:nvSpPr>
        <p:spPr>
          <a:xfrm rot="-5400000">
            <a:off x="1693063" y="366108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8"/>
          <p:cNvSpPr/>
          <p:nvPr/>
        </p:nvSpPr>
        <p:spPr>
          <a:xfrm rot="-5400000">
            <a:off x="3526238" y="400633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66" name="Google Shape;266;p18"/>
          <p:cNvSpPr/>
          <p:nvPr/>
        </p:nvSpPr>
        <p:spPr>
          <a:xfrm rot="5826824">
            <a:off x="8016514" y="2764668"/>
            <a:ext cx="188955" cy="188955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67" name="Google Shape;267;p18"/>
          <p:cNvSpPr/>
          <p:nvPr/>
        </p:nvSpPr>
        <p:spPr>
          <a:xfrm rot="5826183">
            <a:off x="7825936" y="2191755"/>
            <a:ext cx="97045" cy="970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8"/>
          <p:cNvSpPr/>
          <p:nvPr/>
        </p:nvSpPr>
        <p:spPr>
          <a:xfrm rot="-5400000">
            <a:off x="1709238" y="22588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69" name="Google Shape;269;p18"/>
          <p:cNvSpPr/>
          <p:nvPr/>
        </p:nvSpPr>
        <p:spPr>
          <a:xfrm>
            <a:off x="1354350" y="210850"/>
            <a:ext cx="6435300" cy="64353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270" name="Google Shape;270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"/>
          <p:cNvSpPr txBox="1"/>
          <p:nvPr>
            <p:ph idx="1" type="subTitle"/>
          </p:nvPr>
        </p:nvSpPr>
        <p:spPr>
          <a:xfrm>
            <a:off x="1682350" y="3602075"/>
            <a:ext cx="2143200" cy="4341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273" name="Google Shape;273;p19"/>
          <p:cNvSpPr txBox="1"/>
          <p:nvPr>
            <p:ph idx="2" type="subTitle"/>
          </p:nvPr>
        </p:nvSpPr>
        <p:spPr>
          <a:xfrm>
            <a:off x="5456625" y="3601600"/>
            <a:ext cx="2143200" cy="4341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Black"/>
              <a:buNone/>
              <a:defRPr sz="2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274" name="Google Shape;274;p19"/>
          <p:cNvSpPr txBox="1"/>
          <p:nvPr>
            <p:ph idx="3" type="subTitle"/>
          </p:nvPr>
        </p:nvSpPr>
        <p:spPr>
          <a:xfrm>
            <a:off x="1682350" y="4109125"/>
            <a:ext cx="21432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9"/>
          <p:cNvSpPr txBox="1"/>
          <p:nvPr>
            <p:ph idx="4" type="subTitle"/>
          </p:nvPr>
        </p:nvSpPr>
        <p:spPr>
          <a:xfrm>
            <a:off x="5456625" y="4118600"/>
            <a:ext cx="21432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19"/>
          <p:cNvSpPr txBox="1"/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7" name="Google Shape;277;p19"/>
          <p:cNvSpPr/>
          <p:nvPr/>
        </p:nvSpPr>
        <p:spPr>
          <a:xfrm rot="-5400000">
            <a:off x="439150" y="46936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9"/>
          <p:cNvSpPr/>
          <p:nvPr/>
        </p:nvSpPr>
        <p:spPr>
          <a:xfrm rot="-5400000">
            <a:off x="568250" y="37736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79" name="Google Shape;279;p19"/>
          <p:cNvSpPr/>
          <p:nvPr/>
        </p:nvSpPr>
        <p:spPr>
          <a:xfrm rot="-5400000">
            <a:off x="536050" y="21525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9"/>
          <p:cNvSpPr/>
          <p:nvPr/>
        </p:nvSpPr>
        <p:spPr>
          <a:xfrm rot="-5400000">
            <a:off x="614300" y="352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9"/>
          <p:cNvSpPr/>
          <p:nvPr/>
        </p:nvSpPr>
        <p:spPr>
          <a:xfrm rot="-5400000">
            <a:off x="439150" y="11851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82" name="Google Shape;282;p19"/>
          <p:cNvSpPr/>
          <p:nvPr/>
        </p:nvSpPr>
        <p:spPr>
          <a:xfrm flipH="1" rot="5400000">
            <a:off x="8565650" y="47160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9"/>
          <p:cNvSpPr/>
          <p:nvPr/>
        </p:nvSpPr>
        <p:spPr>
          <a:xfrm flipH="1" rot="5400000">
            <a:off x="8662550" y="3087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9"/>
          <p:cNvSpPr/>
          <p:nvPr/>
        </p:nvSpPr>
        <p:spPr>
          <a:xfrm flipH="1" rot="5400000">
            <a:off x="8616500" y="39114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85" name="Google Shape;285;p19"/>
          <p:cNvSpPr/>
          <p:nvPr/>
        </p:nvSpPr>
        <p:spPr>
          <a:xfrm flipH="1" rot="5400000">
            <a:off x="8430775" y="23350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86" name="Google Shape;286;p19"/>
          <p:cNvSpPr/>
          <p:nvPr/>
        </p:nvSpPr>
        <p:spPr>
          <a:xfrm flipH="1" rot="5400000">
            <a:off x="8430775" y="3306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287" name="Google Shape;287;p19"/>
          <p:cNvSpPr/>
          <p:nvPr/>
        </p:nvSpPr>
        <p:spPr>
          <a:xfrm flipH="1" rot="5400000">
            <a:off x="8619775" y="1179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"/>
          <p:cNvSpPr txBox="1"/>
          <p:nvPr>
            <p:ph type="title"/>
          </p:nvPr>
        </p:nvSpPr>
        <p:spPr>
          <a:xfrm>
            <a:off x="948563" y="2445297"/>
            <a:ext cx="23364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91" name="Google Shape;291;p20"/>
          <p:cNvSpPr txBox="1"/>
          <p:nvPr>
            <p:ph idx="1" type="subTitle"/>
          </p:nvPr>
        </p:nvSpPr>
        <p:spPr>
          <a:xfrm>
            <a:off x="948588" y="2981829"/>
            <a:ext cx="2336400" cy="65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20"/>
          <p:cNvSpPr txBox="1"/>
          <p:nvPr>
            <p:ph idx="2" type="title"/>
          </p:nvPr>
        </p:nvSpPr>
        <p:spPr>
          <a:xfrm>
            <a:off x="3403750" y="2445298"/>
            <a:ext cx="23364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93" name="Google Shape;293;p20"/>
          <p:cNvSpPr txBox="1"/>
          <p:nvPr>
            <p:ph idx="3" type="subTitle"/>
          </p:nvPr>
        </p:nvSpPr>
        <p:spPr>
          <a:xfrm>
            <a:off x="3403775" y="2981828"/>
            <a:ext cx="2336400" cy="65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20"/>
          <p:cNvSpPr txBox="1"/>
          <p:nvPr>
            <p:ph idx="4" type="title"/>
          </p:nvPr>
        </p:nvSpPr>
        <p:spPr>
          <a:xfrm>
            <a:off x="5858963" y="2448198"/>
            <a:ext cx="23364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95" name="Google Shape;295;p20"/>
          <p:cNvSpPr txBox="1"/>
          <p:nvPr>
            <p:ph idx="5" type="subTitle"/>
          </p:nvPr>
        </p:nvSpPr>
        <p:spPr>
          <a:xfrm>
            <a:off x="5858988" y="2981829"/>
            <a:ext cx="2336400" cy="65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20"/>
          <p:cNvSpPr txBox="1"/>
          <p:nvPr>
            <p:ph idx="6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97" name="Google Shape;297;p20"/>
          <p:cNvGrpSpPr/>
          <p:nvPr/>
        </p:nvGrpSpPr>
        <p:grpSpPr>
          <a:xfrm flipH="1">
            <a:off x="635838" y="4425525"/>
            <a:ext cx="7983900" cy="468513"/>
            <a:chOff x="635838" y="4425525"/>
            <a:chExt cx="7983900" cy="468513"/>
          </a:xfrm>
        </p:grpSpPr>
        <p:sp>
          <p:nvSpPr>
            <p:cNvPr id="298" name="Google Shape;298;p20"/>
            <p:cNvSpPr/>
            <p:nvPr/>
          </p:nvSpPr>
          <p:spPr>
            <a:xfrm flipH="1">
              <a:off x="5628138" y="4425525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0"/>
            <p:cNvSpPr/>
            <p:nvPr/>
          </p:nvSpPr>
          <p:spPr>
            <a:xfrm flipH="1">
              <a:off x="3755313" y="447305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0"/>
            <p:cNvSpPr/>
            <p:nvPr/>
          </p:nvSpPr>
          <p:spPr>
            <a:xfrm flipH="1">
              <a:off x="4690038" y="460857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01" name="Google Shape;301;p20"/>
            <p:cNvSpPr/>
            <p:nvPr/>
          </p:nvSpPr>
          <p:spPr>
            <a:xfrm flipH="1">
              <a:off x="1513213" y="4705038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02" name="Google Shape;302;p20"/>
            <p:cNvSpPr/>
            <p:nvPr/>
          </p:nvSpPr>
          <p:spPr>
            <a:xfrm flipH="1">
              <a:off x="635838" y="448917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03" name="Google Shape;303;p20"/>
            <p:cNvSpPr/>
            <p:nvPr/>
          </p:nvSpPr>
          <p:spPr>
            <a:xfrm flipH="1">
              <a:off x="2681188" y="475108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0"/>
            <p:cNvSpPr/>
            <p:nvPr/>
          </p:nvSpPr>
          <p:spPr>
            <a:xfrm flipH="1">
              <a:off x="8430738" y="44713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05" name="Google Shape;305;p20"/>
            <p:cNvSpPr/>
            <p:nvPr/>
          </p:nvSpPr>
          <p:spPr>
            <a:xfrm flipH="1">
              <a:off x="6627388" y="47050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06" name="Google Shape;306;p20"/>
            <p:cNvSpPr/>
            <p:nvPr/>
          </p:nvSpPr>
          <p:spPr>
            <a:xfrm flipH="1">
              <a:off x="7343063" y="444206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7" name="Google Shape;307;p20"/>
          <p:cNvGrpSpPr/>
          <p:nvPr/>
        </p:nvGrpSpPr>
        <p:grpSpPr>
          <a:xfrm flipH="1">
            <a:off x="253688" y="226725"/>
            <a:ext cx="8418700" cy="790513"/>
            <a:chOff x="253688" y="226725"/>
            <a:chExt cx="8418700" cy="790513"/>
          </a:xfrm>
        </p:grpSpPr>
        <p:sp>
          <p:nvSpPr>
            <p:cNvPr id="308" name="Google Shape;308;p20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09" name="Google Shape;309;p20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10" name="Google Shape;310;p20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11" name="Google Shape;311;p20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2" name="Google Shape;312;p20"/>
          <p:cNvSpPr/>
          <p:nvPr/>
        </p:nvSpPr>
        <p:spPr>
          <a:xfrm>
            <a:off x="386363" y="16419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0"/>
          <p:cNvSpPr/>
          <p:nvPr/>
        </p:nvSpPr>
        <p:spPr>
          <a:xfrm>
            <a:off x="8715488" y="15450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1"/>
          <p:cNvSpPr txBox="1"/>
          <p:nvPr>
            <p:ph type="title"/>
          </p:nvPr>
        </p:nvSpPr>
        <p:spPr>
          <a:xfrm>
            <a:off x="720000" y="2938326"/>
            <a:ext cx="2336400" cy="6558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7" name="Google Shape;317;p21"/>
          <p:cNvSpPr txBox="1"/>
          <p:nvPr>
            <p:ph idx="1" type="subTitle"/>
          </p:nvPr>
        </p:nvSpPr>
        <p:spPr>
          <a:xfrm>
            <a:off x="719975" y="3563675"/>
            <a:ext cx="2336400" cy="71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21"/>
          <p:cNvSpPr txBox="1"/>
          <p:nvPr>
            <p:ph idx="2" type="title"/>
          </p:nvPr>
        </p:nvSpPr>
        <p:spPr>
          <a:xfrm>
            <a:off x="3403800" y="2938562"/>
            <a:ext cx="2336400" cy="6558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9" name="Google Shape;319;p21"/>
          <p:cNvSpPr txBox="1"/>
          <p:nvPr>
            <p:ph idx="3" type="subTitle"/>
          </p:nvPr>
        </p:nvSpPr>
        <p:spPr>
          <a:xfrm>
            <a:off x="3403775" y="3563675"/>
            <a:ext cx="2336400" cy="71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21"/>
          <p:cNvSpPr txBox="1"/>
          <p:nvPr>
            <p:ph idx="4" type="title"/>
          </p:nvPr>
        </p:nvSpPr>
        <p:spPr>
          <a:xfrm>
            <a:off x="6087600" y="2938565"/>
            <a:ext cx="2336400" cy="6558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1" name="Google Shape;321;p21"/>
          <p:cNvSpPr txBox="1"/>
          <p:nvPr>
            <p:ph idx="5" type="subTitle"/>
          </p:nvPr>
        </p:nvSpPr>
        <p:spPr>
          <a:xfrm>
            <a:off x="6087575" y="3563675"/>
            <a:ext cx="2336400" cy="71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21"/>
          <p:cNvSpPr txBox="1"/>
          <p:nvPr>
            <p:ph hasCustomPrompt="1" idx="6" type="title"/>
          </p:nvPr>
        </p:nvSpPr>
        <p:spPr>
          <a:xfrm>
            <a:off x="719725" y="2458869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23" name="Google Shape;323;p21"/>
          <p:cNvSpPr txBox="1"/>
          <p:nvPr>
            <p:ph hasCustomPrompt="1" idx="7" type="title"/>
          </p:nvPr>
        </p:nvSpPr>
        <p:spPr>
          <a:xfrm>
            <a:off x="6087575" y="2458869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24" name="Google Shape;324;p21"/>
          <p:cNvSpPr txBox="1"/>
          <p:nvPr>
            <p:ph hasCustomPrompt="1" idx="8" type="title"/>
          </p:nvPr>
        </p:nvSpPr>
        <p:spPr>
          <a:xfrm>
            <a:off x="3403650" y="2458869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25" name="Google Shape;325;p21"/>
          <p:cNvSpPr txBox="1"/>
          <p:nvPr>
            <p:ph idx="9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6" name="Google Shape;326;p21"/>
          <p:cNvSpPr/>
          <p:nvPr/>
        </p:nvSpPr>
        <p:spPr>
          <a:xfrm flipH="1" rot="-8592176">
            <a:off x="7763771" y="4691888"/>
            <a:ext cx="188820" cy="18882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27" name="Google Shape;327;p21"/>
          <p:cNvSpPr/>
          <p:nvPr/>
        </p:nvSpPr>
        <p:spPr>
          <a:xfrm flipH="1" rot="7179418">
            <a:off x="8628582" y="4374252"/>
            <a:ext cx="97008" cy="9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1"/>
          <p:cNvSpPr/>
          <p:nvPr/>
        </p:nvSpPr>
        <p:spPr>
          <a:xfrm flipH="1" rot="-5400000">
            <a:off x="384738" y="44889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1"/>
          <p:cNvSpPr/>
          <p:nvPr/>
        </p:nvSpPr>
        <p:spPr>
          <a:xfrm flipH="1" rot="-5400000">
            <a:off x="1052738" y="46918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30" name="Google Shape;330;p21"/>
          <p:cNvSpPr/>
          <p:nvPr/>
        </p:nvSpPr>
        <p:spPr>
          <a:xfrm flipH="1" rot="2207824">
            <a:off x="224182" y="1202796"/>
            <a:ext cx="188820" cy="18882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31" name="Google Shape;331;p21"/>
          <p:cNvSpPr/>
          <p:nvPr/>
        </p:nvSpPr>
        <p:spPr>
          <a:xfrm flipH="1" rot="-3620582">
            <a:off x="270084" y="315244"/>
            <a:ext cx="97008" cy="9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1"/>
          <p:cNvSpPr/>
          <p:nvPr/>
        </p:nvSpPr>
        <p:spPr>
          <a:xfrm flipH="1" rot="5400000">
            <a:off x="8743236" y="1324979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33" name="Google Shape;333;p21"/>
          <p:cNvSpPr/>
          <p:nvPr/>
        </p:nvSpPr>
        <p:spPr>
          <a:xfrm flipH="1" rot="5400000">
            <a:off x="8835336" y="429904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BLANK_1_1_1_1_3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2"/>
          <p:cNvSpPr txBox="1"/>
          <p:nvPr>
            <p:ph type="title"/>
          </p:nvPr>
        </p:nvSpPr>
        <p:spPr>
          <a:xfrm>
            <a:off x="1195788" y="1892425"/>
            <a:ext cx="2629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37" name="Google Shape;337;p22"/>
          <p:cNvSpPr txBox="1"/>
          <p:nvPr>
            <p:ph idx="1" type="subTitle"/>
          </p:nvPr>
        </p:nvSpPr>
        <p:spPr>
          <a:xfrm>
            <a:off x="1195836" y="2437650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22"/>
          <p:cNvSpPr txBox="1"/>
          <p:nvPr>
            <p:ph idx="2" type="title"/>
          </p:nvPr>
        </p:nvSpPr>
        <p:spPr>
          <a:xfrm>
            <a:off x="5318263" y="1892425"/>
            <a:ext cx="2629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39" name="Google Shape;339;p22"/>
          <p:cNvSpPr txBox="1"/>
          <p:nvPr>
            <p:ph idx="3" type="subTitle"/>
          </p:nvPr>
        </p:nvSpPr>
        <p:spPr>
          <a:xfrm>
            <a:off x="5318312" y="2437650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22"/>
          <p:cNvSpPr txBox="1"/>
          <p:nvPr>
            <p:ph idx="4" type="title"/>
          </p:nvPr>
        </p:nvSpPr>
        <p:spPr>
          <a:xfrm>
            <a:off x="1195788" y="3578800"/>
            <a:ext cx="2629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1" name="Google Shape;341;p22"/>
          <p:cNvSpPr txBox="1"/>
          <p:nvPr>
            <p:ph idx="5" type="subTitle"/>
          </p:nvPr>
        </p:nvSpPr>
        <p:spPr>
          <a:xfrm>
            <a:off x="1195811" y="4123775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22"/>
          <p:cNvSpPr txBox="1"/>
          <p:nvPr>
            <p:ph idx="6" type="title"/>
          </p:nvPr>
        </p:nvSpPr>
        <p:spPr>
          <a:xfrm>
            <a:off x="5318375" y="3578800"/>
            <a:ext cx="2629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3" name="Google Shape;343;p22"/>
          <p:cNvSpPr txBox="1"/>
          <p:nvPr>
            <p:ph idx="7" type="subTitle"/>
          </p:nvPr>
        </p:nvSpPr>
        <p:spPr>
          <a:xfrm>
            <a:off x="5318388" y="4123775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22"/>
          <p:cNvSpPr txBox="1"/>
          <p:nvPr>
            <p:ph idx="8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45" name="Google Shape;345;p22"/>
          <p:cNvGrpSpPr/>
          <p:nvPr/>
        </p:nvGrpSpPr>
        <p:grpSpPr>
          <a:xfrm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346" name="Google Shape;346;p22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47" name="Google Shape;347;p22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48" name="Google Shape;348;p22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2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350" name="Google Shape;350;p22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2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2" name="Google Shape;352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3"/>
          <p:cNvSpPr txBox="1"/>
          <p:nvPr>
            <p:ph type="title"/>
          </p:nvPr>
        </p:nvSpPr>
        <p:spPr>
          <a:xfrm>
            <a:off x="713225" y="1321650"/>
            <a:ext cx="3491700" cy="154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5" name="Google Shape;355;p23"/>
          <p:cNvSpPr txBox="1"/>
          <p:nvPr>
            <p:ph idx="1" type="body"/>
          </p:nvPr>
        </p:nvSpPr>
        <p:spPr>
          <a:xfrm>
            <a:off x="713225" y="2920350"/>
            <a:ext cx="3491700" cy="9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356" name="Google Shape;356;p23"/>
          <p:cNvSpPr/>
          <p:nvPr/>
        </p:nvSpPr>
        <p:spPr>
          <a:xfrm flipH="1" rot="10800000">
            <a:off x="8650125" y="122103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3"/>
          <p:cNvSpPr/>
          <p:nvPr/>
        </p:nvSpPr>
        <p:spPr>
          <a:xfrm flipH="1" rot="-5400000">
            <a:off x="400838" y="4075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3"/>
          <p:cNvSpPr/>
          <p:nvPr/>
        </p:nvSpPr>
        <p:spPr>
          <a:xfrm flipH="1" rot="-5400000">
            <a:off x="7978663" y="6308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59" name="Google Shape;359;p23"/>
          <p:cNvSpPr/>
          <p:nvPr/>
        </p:nvSpPr>
        <p:spPr>
          <a:xfrm flipH="1" rot="10800000">
            <a:off x="8336275" y="45140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60" name="Google Shape;360;p23"/>
          <p:cNvSpPr/>
          <p:nvPr/>
        </p:nvSpPr>
        <p:spPr>
          <a:xfrm flipH="1" rot="4973817">
            <a:off x="8820061" y="3778387"/>
            <a:ext cx="97045" cy="970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3"/>
          <p:cNvSpPr/>
          <p:nvPr/>
        </p:nvSpPr>
        <p:spPr>
          <a:xfrm flipH="1" rot="-5400000">
            <a:off x="935788" y="5044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62" name="Google Shape;362;p23"/>
          <p:cNvSpPr/>
          <p:nvPr/>
        </p:nvSpPr>
        <p:spPr>
          <a:xfrm flipH="1" rot="10800000">
            <a:off x="618725" y="45967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63" name="Google Shape;363;p23"/>
          <p:cNvSpPr/>
          <p:nvPr/>
        </p:nvSpPr>
        <p:spPr>
          <a:xfrm flipH="1" rot="10800000">
            <a:off x="1250000" y="45140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3"/>
          <p:cNvSpPr/>
          <p:nvPr/>
        </p:nvSpPr>
        <p:spPr>
          <a:xfrm flipH="1" rot="10800000">
            <a:off x="7459050" y="45140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4"/>
          <p:cNvSpPr txBox="1"/>
          <p:nvPr>
            <p:ph type="title"/>
          </p:nvPr>
        </p:nvSpPr>
        <p:spPr>
          <a:xfrm>
            <a:off x="713225" y="1925775"/>
            <a:ext cx="3858900" cy="67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8" name="Google Shape;368;p24"/>
          <p:cNvSpPr txBox="1"/>
          <p:nvPr>
            <p:ph idx="1" type="body"/>
          </p:nvPr>
        </p:nvSpPr>
        <p:spPr>
          <a:xfrm>
            <a:off x="713225" y="2596300"/>
            <a:ext cx="3858900" cy="10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369" name="Google Shape;369;p24"/>
          <p:cNvSpPr/>
          <p:nvPr/>
        </p:nvSpPr>
        <p:spPr>
          <a:xfrm>
            <a:off x="777525" y="45155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4"/>
          <p:cNvSpPr/>
          <p:nvPr/>
        </p:nvSpPr>
        <p:spPr>
          <a:xfrm>
            <a:off x="1070725" y="46906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71" name="Google Shape;371;p24"/>
          <p:cNvSpPr/>
          <p:nvPr/>
        </p:nvSpPr>
        <p:spPr>
          <a:xfrm>
            <a:off x="2655600" y="47983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4"/>
          <p:cNvSpPr/>
          <p:nvPr/>
        </p:nvSpPr>
        <p:spPr>
          <a:xfrm>
            <a:off x="5021925" y="49246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4"/>
          <p:cNvSpPr/>
          <p:nvPr/>
        </p:nvSpPr>
        <p:spPr>
          <a:xfrm>
            <a:off x="4290150" y="47523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74" name="Google Shape;374;p24"/>
          <p:cNvSpPr/>
          <p:nvPr/>
        </p:nvSpPr>
        <p:spPr>
          <a:xfrm>
            <a:off x="6324775" y="4798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75" name="Google Shape;375;p24"/>
          <p:cNvSpPr/>
          <p:nvPr/>
        </p:nvSpPr>
        <p:spPr>
          <a:xfrm>
            <a:off x="7856650" y="4609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76" name="Google Shape;376;p24"/>
          <p:cNvSpPr/>
          <p:nvPr/>
        </p:nvSpPr>
        <p:spPr>
          <a:xfrm>
            <a:off x="8818175" y="44186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4"/>
          <p:cNvSpPr/>
          <p:nvPr/>
        </p:nvSpPr>
        <p:spPr>
          <a:xfrm flipH="1">
            <a:off x="7884450" y="2186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4"/>
          <p:cNvSpPr/>
          <p:nvPr/>
        </p:nvSpPr>
        <p:spPr>
          <a:xfrm flipH="1">
            <a:off x="7499150" y="3937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79" name="Google Shape;379;p24"/>
          <p:cNvSpPr/>
          <p:nvPr/>
        </p:nvSpPr>
        <p:spPr>
          <a:xfrm flipH="1">
            <a:off x="6006375" y="5014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4"/>
          <p:cNvSpPr/>
          <p:nvPr/>
        </p:nvSpPr>
        <p:spPr>
          <a:xfrm flipH="1">
            <a:off x="3640050" y="6277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4"/>
          <p:cNvSpPr/>
          <p:nvPr/>
        </p:nvSpPr>
        <p:spPr>
          <a:xfrm flipH="1">
            <a:off x="4279725" y="4554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82" name="Google Shape;382;p24"/>
          <p:cNvSpPr/>
          <p:nvPr/>
        </p:nvSpPr>
        <p:spPr>
          <a:xfrm flipH="1">
            <a:off x="2502275" y="1559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83" name="Google Shape;383;p24"/>
          <p:cNvSpPr/>
          <p:nvPr/>
        </p:nvSpPr>
        <p:spPr>
          <a:xfrm flipH="1">
            <a:off x="713225" y="3124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84" name="Google Shape;384;p24"/>
          <p:cNvSpPr/>
          <p:nvPr/>
        </p:nvSpPr>
        <p:spPr>
          <a:xfrm flipH="1">
            <a:off x="1322550" y="201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TITLE_AND_BODY_1_1_1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 txBox="1"/>
          <p:nvPr>
            <p:ph type="title"/>
          </p:nvPr>
        </p:nvSpPr>
        <p:spPr>
          <a:xfrm>
            <a:off x="4572000" y="1925775"/>
            <a:ext cx="3858900" cy="67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8" name="Google Shape;388;p25"/>
          <p:cNvSpPr txBox="1"/>
          <p:nvPr>
            <p:ph idx="1" type="body"/>
          </p:nvPr>
        </p:nvSpPr>
        <p:spPr>
          <a:xfrm>
            <a:off x="4572000" y="2596300"/>
            <a:ext cx="3858900" cy="10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389" name="Google Shape;389;p25"/>
          <p:cNvSpPr/>
          <p:nvPr/>
        </p:nvSpPr>
        <p:spPr>
          <a:xfrm rot="-5400000">
            <a:off x="-681298" y="428722"/>
            <a:ext cx="5409126" cy="4140180"/>
          </a:xfrm>
          <a:prstGeom prst="flowChartDocument">
            <a:avLst/>
          </a:prstGeom>
          <a:noFill/>
          <a:ln cap="flat" cmpd="sng" w="19050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5"/>
          <p:cNvSpPr/>
          <p:nvPr/>
        </p:nvSpPr>
        <p:spPr>
          <a:xfrm flipH="1">
            <a:off x="1808600" y="5760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5"/>
          <p:cNvSpPr/>
          <p:nvPr/>
        </p:nvSpPr>
        <p:spPr>
          <a:xfrm flipH="1">
            <a:off x="618725" y="4449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92" name="Google Shape;392;p25"/>
          <p:cNvSpPr/>
          <p:nvPr/>
        </p:nvSpPr>
        <p:spPr>
          <a:xfrm flipH="1">
            <a:off x="1462725" y="474913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5"/>
          <p:cNvSpPr/>
          <p:nvPr/>
        </p:nvSpPr>
        <p:spPr>
          <a:xfrm flipH="1">
            <a:off x="3296850" y="306728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5"/>
          <p:cNvSpPr/>
          <p:nvPr/>
        </p:nvSpPr>
        <p:spPr>
          <a:xfrm flipH="1">
            <a:off x="3296850" y="47030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95" name="Google Shape;395;p25"/>
          <p:cNvSpPr/>
          <p:nvPr/>
        </p:nvSpPr>
        <p:spPr>
          <a:xfrm flipH="1">
            <a:off x="668100" y="27096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5"/>
          <p:cNvSpPr/>
          <p:nvPr/>
        </p:nvSpPr>
        <p:spPr>
          <a:xfrm flipH="1">
            <a:off x="3199950" y="21068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5"/>
          <p:cNvSpPr/>
          <p:nvPr/>
        </p:nvSpPr>
        <p:spPr>
          <a:xfrm flipH="1">
            <a:off x="2658800" y="53001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98" name="Google Shape;398;p25"/>
          <p:cNvSpPr/>
          <p:nvPr/>
        </p:nvSpPr>
        <p:spPr>
          <a:xfrm flipH="1">
            <a:off x="269625" y="16275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399" name="Google Shape;399;p25"/>
          <p:cNvSpPr/>
          <p:nvPr/>
        </p:nvSpPr>
        <p:spPr>
          <a:xfrm flipH="1">
            <a:off x="479100" y="38282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00" name="Google Shape;400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BLANK_1_1_1_1_1_2_1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6"/>
          <p:cNvSpPr txBox="1"/>
          <p:nvPr>
            <p:ph type="title"/>
          </p:nvPr>
        </p:nvSpPr>
        <p:spPr>
          <a:xfrm>
            <a:off x="720025" y="1901975"/>
            <a:ext cx="2135100" cy="4443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3" name="Google Shape;403;p26"/>
          <p:cNvSpPr txBox="1"/>
          <p:nvPr>
            <p:ph idx="1" type="subTitle"/>
          </p:nvPr>
        </p:nvSpPr>
        <p:spPr>
          <a:xfrm>
            <a:off x="719996" y="2425225"/>
            <a:ext cx="2135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26"/>
          <p:cNvSpPr txBox="1"/>
          <p:nvPr>
            <p:ph idx="2" type="title"/>
          </p:nvPr>
        </p:nvSpPr>
        <p:spPr>
          <a:xfrm>
            <a:off x="3504550" y="1901975"/>
            <a:ext cx="2135100" cy="4443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5" name="Google Shape;405;p26"/>
          <p:cNvSpPr txBox="1"/>
          <p:nvPr>
            <p:ph idx="3" type="subTitle"/>
          </p:nvPr>
        </p:nvSpPr>
        <p:spPr>
          <a:xfrm>
            <a:off x="3504516" y="2425225"/>
            <a:ext cx="2135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26"/>
          <p:cNvSpPr txBox="1"/>
          <p:nvPr>
            <p:ph idx="4" type="title"/>
          </p:nvPr>
        </p:nvSpPr>
        <p:spPr>
          <a:xfrm>
            <a:off x="720059" y="3603187"/>
            <a:ext cx="2135100" cy="4443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7" name="Google Shape;407;p26"/>
          <p:cNvSpPr txBox="1"/>
          <p:nvPr>
            <p:ph idx="5" type="subTitle"/>
          </p:nvPr>
        </p:nvSpPr>
        <p:spPr>
          <a:xfrm>
            <a:off x="720034" y="4123763"/>
            <a:ext cx="2135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8" name="Google Shape;408;p26"/>
          <p:cNvSpPr txBox="1"/>
          <p:nvPr>
            <p:ph idx="6" type="title"/>
          </p:nvPr>
        </p:nvSpPr>
        <p:spPr>
          <a:xfrm>
            <a:off x="3504580" y="3603187"/>
            <a:ext cx="2135100" cy="4443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9" name="Google Shape;409;p26"/>
          <p:cNvSpPr txBox="1"/>
          <p:nvPr>
            <p:ph idx="7" type="subTitle"/>
          </p:nvPr>
        </p:nvSpPr>
        <p:spPr>
          <a:xfrm>
            <a:off x="3504553" y="4123763"/>
            <a:ext cx="2135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26"/>
          <p:cNvSpPr txBox="1"/>
          <p:nvPr>
            <p:ph idx="8" type="title"/>
          </p:nvPr>
        </p:nvSpPr>
        <p:spPr>
          <a:xfrm>
            <a:off x="6289025" y="1901975"/>
            <a:ext cx="2135100" cy="4443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1" name="Google Shape;411;p26"/>
          <p:cNvSpPr txBox="1"/>
          <p:nvPr>
            <p:ph idx="9" type="subTitle"/>
          </p:nvPr>
        </p:nvSpPr>
        <p:spPr>
          <a:xfrm>
            <a:off x="6288992" y="2425225"/>
            <a:ext cx="2135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26"/>
          <p:cNvSpPr txBox="1"/>
          <p:nvPr>
            <p:ph idx="13" type="title"/>
          </p:nvPr>
        </p:nvSpPr>
        <p:spPr>
          <a:xfrm>
            <a:off x="6289058" y="3603187"/>
            <a:ext cx="2135100" cy="444300"/>
          </a:xfrm>
          <a:prstGeom prst="rect">
            <a:avLst/>
          </a:prstGeom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3" name="Google Shape;413;p26"/>
          <p:cNvSpPr txBox="1"/>
          <p:nvPr>
            <p:ph idx="14" type="subTitle"/>
          </p:nvPr>
        </p:nvSpPr>
        <p:spPr>
          <a:xfrm>
            <a:off x="6289029" y="4123763"/>
            <a:ext cx="2135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26"/>
          <p:cNvSpPr txBox="1"/>
          <p:nvPr>
            <p:ph idx="15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15" name="Google Shape;415;p26"/>
          <p:cNvGrpSpPr/>
          <p:nvPr/>
        </p:nvGrpSpPr>
        <p:grpSpPr>
          <a:xfrm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416" name="Google Shape;416;p26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417" name="Google Shape;417;p26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418" name="Google Shape;418;p26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6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420" name="Google Shape;420;p26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6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2" name="Google Shape;422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7"/>
          <p:cNvSpPr txBox="1"/>
          <p:nvPr>
            <p:ph hasCustomPrompt="1" type="title"/>
          </p:nvPr>
        </p:nvSpPr>
        <p:spPr>
          <a:xfrm>
            <a:off x="4406299" y="1234850"/>
            <a:ext cx="28377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25" name="Google Shape;425;p27"/>
          <p:cNvSpPr txBox="1"/>
          <p:nvPr>
            <p:ph idx="1" type="subTitle"/>
          </p:nvPr>
        </p:nvSpPr>
        <p:spPr>
          <a:xfrm>
            <a:off x="7266825" y="1426375"/>
            <a:ext cx="1096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27"/>
          <p:cNvSpPr txBox="1"/>
          <p:nvPr>
            <p:ph hasCustomPrompt="1" idx="2" type="title"/>
          </p:nvPr>
        </p:nvSpPr>
        <p:spPr>
          <a:xfrm>
            <a:off x="4406299" y="2157600"/>
            <a:ext cx="28377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27" name="Google Shape;427;p27"/>
          <p:cNvSpPr txBox="1"/>
          <p:nvPr>
            <p:ph idx="3" type="subTitle"/>
          </p:nvPr>
        </p:nvSpPr>
        <p:spPr>
          <a:xfrm>
            <a:off x="7266825" y="2349113"/>
            <a:ext cx="1096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27"/>
          <p:cNvSpPr txBox="1"/>
          <p:nvPr>
            <p:ph hasCustomPrompt="1" idx="4" type="title"/>
          </p:nvPr>
        </p:nvSpPr>
        <p:spPr>
          <a:xfrm>
            <a:off x="4406310" y="3080350"/>
            <a:ext cx="28377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29" name="Google Shape;429;p27"/>
          <p:cNvSpPr txBox="1"/>
          <p:nvPr>
            <p:ph idx="5" type="subTitle"/>
          </p:nvPr>
        </p:nvSpPr>
        <p:spPr>
          <a:xfrm>
            <a:off x="7266825" y="3271875"/>
            <a:ext cx="1096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27"/>
          <p:cNvSpPr txBox="1"/>
          <p:nvPr>
            <p:ph idx="6" type="title"/>
          </p:nvPr>
        </p:nvSpPr>
        <p:spPr>
          <a:xfrm>
            <a:off x="713225" y="539500"/>
            <a:ext cx="2976000" cy="21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lengo"/>
                <a:ea typeface="Molengo"/>
                <a:cs typeface="Molengo"/>
                <a:sym typeface="Molengo"/>
              </a:defRPr>
            </a:lvl9pPr>
          </a:lstStyle>
          <a:p/>
        </p:txBody>
      </p:sp>
      <p:sp>
        <p:nvSpPr>
          <p:cNvPr id="431" name="Google Shape;431;p27"/>
          <p:cNvSpPr/>
          <p:nvPr/>
        </p:nvSpPr>
        <p:spPr>
          <a:xfrm>
            <a:off x="7161250" y="566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7"/>
          <p:cNvSpPr/>
          <p:nvPr/>
        </p:nvSpPr>
        <p:spPr>
          <a:xfrm>
            <a:off x="7845775" y="723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33" name="Google Shape;433;p27"/>
          <p:cNvSpPr/>
          <p:nvPr/>
        </p:nvSpPr>
        <p:spPr>
          <a:xfrm>
            <a:off x="8705025" y="44152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34" name="Google Shape;434;p27"/>
          <p:cNvSpPr/>
          <p:nvPr/>
        </p:nvSpPr>
        <p:spPr>
          <a:xfrm>
            <a:off x="4644225" y="23491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7"/>
          <p:cNvSpPr/>
          <p:nvPr/>
        </p:nvSpPr>
        <p:spPr>
          <a:xfrm>
            <a:off x="3967725" y="40892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36" name="Google Shape;436;p27"/>
          <p:cNvSpPr/>
          <p:nvPr/>
        </p:nvSpPr>
        <p:spPr>
          <a:xfrm>
            <a:off x="8797125" y="32718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7"/>
          <p:cNvSpPr/>
          <p:nvPr/>
        </p:nvSpPr>
        <p:spPr>
          <a:xfrm>
            <a:off x="5212500" y="7693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7"/>
          <p:cNvSpPr/>
          <p:nvPr/>
        </p:nvSpPr>
        <p:spPr>
          <a:xfrm>
            <a:off x="6218950" y="5207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39" name="Google Shape;439;p27"/>
          <p:cNvSpPr/>
          <p:nvPr/>
        </p:nvSpPr>
        <p:spPr>
          <a:xfrm>
            <a:off x="8608125" y="1618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40" name="Google Shape;440;p27"/>
          <p:cNvSpPr/>
          <p:nvPr/>
        </p:nvSpPr>
        <p:spPr>
          <a:xfrm>
            <a:off x="5115600" y="44612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7"/>
          <p:cNvSpPr/>
          <p:nvPr/>
        </p:nvSpPr>
        <p:spPr>
          <a:xfrm>
            <a:off x="7809175" y="44246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42" name="Google Shape;442;p27"/>
          <p:cNvSpPr/>
          <p:nvPr/>
        </p:nvSpPr>
        <p:spPr>
          <a:xfrm flipH="1" rot="5400000">
            <a:off x="3821028" y="-311882"/>
            <a:ext cx="5349240" cy="5767254"/>
          </a:xfrm>
          <a:prstGeom prst="flowChartDocument">
            <a:avLst/>
          </a:prstGeom>
          <a:noFill/>
          <a:ln cap="flat" cmpd="sng" w="19050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accent6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8"/>
          <p:cNvSpPr txBox="1"/>
          <p:nvPr>
            <p:ph hasCustomPrompt="1" type="title"/>
          </p:nvPr>
        </p:nvSpPr>
        <p:spPr>
          <a:xfrm>
            <a:off x="1887600" y="574600"/>
            <a:ext cx="53685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46" name="Google Shape;446;p28"/>
          <p:cNvSpPr txBox="1"/>
          <p:nvPr>
            <p:ph idx="1" type="subTitle"/>
          </p:nvPr>
        </p:nvSpPr>
        <p:spPr>
          <a:xfrm>
            <a:off x="1887750" y="1402900"/>
            <a:ext cx="5368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7" name="Google Shape;447;p28"/>
          <p:cNvSpPr txBox="1"/>
          <p:nvPr>
            <p:ph hasCustomPrompt="1" idx="2" type="title"/>
          </p:nvPr>
        </p:nvSpPr>
        <p:spPr>
          <a:xfrm>
            <a:off x="1887750" y="1935000"/>
            <a:ext cx="53685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48" name="Google Shape;448;p28"/>
          <p:cNvSpPr txBox="1"/>
          <p:nvPr>
            <p:ph idx="3" type="subTitle"/>
          </p:nvPr>
        </p:nvSpPr>
        <p:spPr>
          <a:xfrm>
            <a:off x="1887744" y="2763300"/>
            <a:ext cx="5368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28"/>
          <p:cNvSpPr txBox="1"/>
          <p:nvPr>
            <p:ph hasCustomPrompt="1" idx="4" type="title"/>
          </p:nvPr>
        </p:nvSpPr>
        <p:spPr>
          <a:xfrm>
            <a:off x="1887749" y="3295400"/>
            <a:ext cx="53685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50" name="Google Shape;450;p28"/>
          <p:cNvSpPr txBox="1"/>
          <p:nvPr>
            <p:ph idx="5" type="subTitle"/>
          </p:nvPr>
        </p:nvSpPr>
        <p:spPr>
          <a:xfrm>
            <a:off x="1887744" y="4123700"/>
            <a:ext cx="5368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28"/>
          <p:cNvSpPr/>
          <p:nvPr/>
        </p:nvSpPr>
        <p:spPr>
          <a:xfrm>
            <a:off x="7820178" y="2267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52" name="Google Shape;452;p28"/>
          <p:cNvSpPr/>
          <p:nvPr/>
        </p:nvSpPr>
        <p:spPr>
          <a:xfrm>
            <a:off x="6907303" y="25360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8"/>
          <p:cNvSpPr/>
          <p:nvPr/>
        </p:nvSpPr>
        <p:spPr>
          <a:xfrm rot="-6120348">
            <a:off x="271285" y="4582719"/>
            <a:ext cx="188933" cy="188933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54" name="Google Shape;454;p28"/>
          <p:cNvSpPr/>
          <p:nvPr/>
        </p:nvSpPr>
        <p:spPr>
          <a:xfrm rot="-6120467">
            <a:off x="262681" y="3889881"/>
            <a:ext cx="96614" cy="966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8"/>
          <p:cNvSpPr/>
          <p:nvPr/>
        </p:nvSpPr>
        <p:spPr>
          <a:xfrm rot="-6120467">
            <a:off x="945776" y="4710850"/>
            <a:ext cx="96614" cy="966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8"/>
          <p:cNvSpPr/>
          <p:nvPr/>
        </p:nvSpPr>
        <p:spPr>
          <a:xfrm>
            <a:off x="1322275" y="39900"/>
            <a:ext cx="6435300" cy="6435300"/>
          </a:xfrm>
          <a:prstGeom prst="ellipse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8"/>
          <p:cNvSpPr/>
          <p:nvPr/>
        </p:nvSpPr>
        <p:spPr>
          <a:xfrm>
            <a:off x="8202328" y="731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58" name="Google Shape;458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9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1" name="Google Shape;461;p29"/>
          <p:cNvSpPr/>
          <p:nvPr/>
        </p:nvSpPr>
        <p:spPr>
          <a:xfrm rot="-5400000">
            <a:off x="235550" y="46623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9"/>
          <p:cNvSpPr/>
          <p:nvPr/>
        </p:nvSpPr>
        <p:spPr>
          <a:xfrm rot="-5400000">
            <a:off x="364650" y="3742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63" name="Google Shape;463;p29"/>
          <p:cNvSpPr/>
          <p:nvPr/>
        </p:nvSpPr>
        <p:spPr>
          <a:xfrm rot="-5400000">
            <a:off x="332450" y="21212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9"/>
          <p:cNvSpPr/>
          <p:nvPr/>
        </p:nvSpPr>
        <p:spPr>
          <a:xfrm rot="-5400000">
            <a:off x="410700" y="3216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9"/>
          <p:cNvSpPr/>
          <p:nvPr/>
        </p:nvSpPr>
        <p:spPr>
          <a:xfrm rot="-5400000">
            <a:off x="235550" y="11538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66" name="Google Shape;466;p29"/>
          <p:cNvSpPr/>
          <p:nvPr/>
        </p:nvSpPr>
        <p:spPr>
          <a:xfrm flipH="1" rot="5400000">
            <a:off x="8732675" y="47359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9"/>
          <p:cNvSpPr/>
          <p:nvPr/>
        </p:nvSpPr>
        <p:spPr>
          <a:xfrm flipH="1" rot="5400000">
            <a:off x="8829575" y="31077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9"/>
          <p:cNvSpPr/>
          <p:nvPr/>
        </p:nvSpPr>
        <p:spPr>
          <a:xfrm flipH="1" rot="5400000">
            <a:off x="8783525" y="3931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69" name="Google Shape;469;p29"/>
          <p:cNvSpPr/>
          <p:nvPr/>
        </p:nvSpPr>
        <p:spPr>
          <a:xfrm flipH="1" rot="5400000">
            <a:off x="8597800" y="23549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70" name="Google Shape;470;p29"/>
          <p:cNvSpPr/>
          <p:nvPr/>
        </p:nvSpPr>
        <p:spPr>
          <a:xfrm flipH="1" rot="5400000">
            <a:off x="8597800" y="3505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71" name="Google Shape;471;p29"/>
          <p:cNvSpPr/>
          <p:nvPr/>
        </p:nvSpPr>
        <p:spPr>
          <a:xfrm flipH="1" rot="5400000">
            <a:off x="8786800" y="11998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0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5" name="Google Shape;475;p30"/>
          <p:cNvGrpSpPr/>
          <p:nvPr/>
        </p:nvGrpSpPr>
        <p:grpSpPr>
          <a:xfrm flipH="1"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476" name="Google Shape;476;p30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477" name="Google Shape;477;p30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478" name="Google Shape;478;p30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0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480" name="Google Shape;480;p30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30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2" name="Google Shape;482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1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31"/>
          <p:cNvSpPr/>
          <p:nvPr/>
        </p:nvSpPr>
        <p:spPr>
          <a:xfrm flipH="1">
            <a:off x="8185088" y="2241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86" name="Google Shape;486;p31"/>
          <p:cNvSpPr/>
          <p:nvPr/>
        </p:nvSpPr>
        <p:spPr>
          <a:xfrm flipH="1">
            <a:off x="8746738" y="129253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1"/>
          <p:cNvSpPr/>
          <p:nvPr/>
        </p:nvSpPr>
        <p:spPr>
          <a:xfrm flipH="1">
            <a:off x="8746738" y="63643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1"/>
          <p:cNvSpPr/>
          <p:nvPr/>
        </p:nvSpPr>
        <p:spPr>
          <a:xfrm flipH="1">
            <a:off x="440388" y="27023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31"/>
          <p:cNvSpPr/>
          <p:nvPr/>
        </p:nvSpPr>
        <p:spPr>
          <a:xfrm flipH="1">
            <a:off x="251388" y="10989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90" name="Google Shape;490;p31"/>
          <p:cNvSpPr/>
          <p:nvPr/>
        </p:nvSpPr>
        <p:spPr>
          <a:xfrm flipH="1">
            <a:off x="8746738" y="46085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91" name="Google Shape;491;p31"/>
          <p:cNvSpPr/>
          <p:nvPr/>
        </p:nvSpPr>
        <p:spPr>
          <a:xfrm flipH="1">
            <a:off x="8088188" y="479756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2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5" name="Google Shape;495;p32"/>
          <p:cNvSpPr/>
          <p:nvPr/>
        </p:nvSpPr>
        <p:spPr>
          <a:xfrm flipH="1" rot="-5400000">
            <a:off x="173613" y="6797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496" name="Google Shape;496;p32"/>
          <p:cNvSpPr/>
          <p:nvPr/>
        </p:nvSpPr>
        <p:spPr>
          <a:xfrm flipH="1" rot="-5400000">
            <a:off x="1241963" y="2102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2"/>
          <p:cNvSpPr/>
          <p:nvPr/>
        </p:nvSpPr>
        <p:spPr>
          <a:xfrm flipH="1" rot="-5400000">
            <a:off x="585863" y="2102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2"/>
          <p:cNvSpPr/>
          <p:nvPr/>
        </p:nvSpPr>
        <p:spPr>
          <a:xfrm flipH="1">
            <a:off x="8830713" y="2102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2"/>
          <p:cNvSpPr/>
          <p:nvPr/>
        </p:nvSpPr>
        <p:spPr>
          <a:xfrm flipH="1">
            <a:off x="8641713" y="10389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00" name="Google Shape;500;p32"/>
          <p:cNvSpPr/>
          <p:nvPr/>
        </p:nvSpPr>
        <p:spPr>
          <a:xfrm flipH="1">
            <a:off x="8641713" y="44220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01" name="Google Shape;501;p32"/>
          <p:cNvSpPr/>
          <p:nvPr/>
        </p:nvSpPr>
        <p:spPr>
          <a:xfrm flipH="1">
            <a:off x="362613" y="44681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5"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3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05" name="Google Shape;505;p33"/>
          <p:cNvGrpSpPr/>
          <p:nvPr/>
        </p:nvGrpSpPr>
        <p:grpSpPr>
          <a:xfrm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506" name="Google Shape;506;p33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507" name="Google Shape;507;p33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508" name="Google Shape;508;p33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510" name="Google Shape;510;p33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3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2" name="Google Shape;512;p33"/>
          <p:cNvSpPr/>
          <p:nvPr/>
        </p:nvSpPr>
        <p:spPr>
          <a:xfrm>
            <a:off x="362613" y="44220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13" name="Google Shape;513;p33"/>
          <p:cNvSpPr/>
          <p:nvPr/>
        </p:nvSpPr>
        <p:spPr>
          <a:xfrm>
            <a:off x="8733813" y="44681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6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4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7" name="Google Shape;517;p34"/>
          <p:cNvSpPr/>
          <p:nvPr/>
        </p:nvSpPr>
        <p:spPr>
          <a:xfrm rot="10800000">
            <a:off x="282588" y="42617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18" name="Google Shape;518;p34"/>
          <p:cNvSpPr/>
          <p:nvPr/>
        </p:nvSpPr>
        <p:spPr>
          <a:xfrm rot="10800000">
            <a:off x="664738" y="47663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19" name="Google Shape;519;p34"/>
          <p:cNvSpPr/>
          <p:nvPr/>
        </p:nvSpPr>
        <p:spPr>
          <a:xfrm rot="10800000">
            <a:off x="1669713" y="48316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4"/>
          <p:cNvSpPr/>
          <p:nvPr/>
        </p:nvSpPr>
        <p:spPr>
          <a:xfrm flipH="1">
            <a:off x="8319163" y="27651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21" name="Google Shape;521;p34"/>
          <p:cNvSpPr/>
          <p:nvPr/>
        </p:nvSpPr>
        <p:spPr>
          <a:xfrm flipH="1">
            <a:off x="7343063" y="179613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4"/>
          <p:cNvSpPr/>
          <p:nvPr/>
        </p:nvSpPr>
        <p:spPr>
          <a:xfrm flipH="1">
            <a:off x="8575488" y="920338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7"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5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6" name="Google Shape;526;p35"/>
          <p:cNvSpPr/>
          <p:nvPr/>
        </p:nvSpPr>
        <p:spPr>
          <a:xfrm flipH="1" rot="-8592176">
            <a:off x="7763771" y="4691888"/>
            <a:ext cx="188820" cy="18882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27" name="Google Shape;527;p35"/>
          <p:cNvSpPr/>
          <p:nvPr/>
        </p:nvSpPr>
        <p:spPr>
          <a:xfrm flipH="1" rot="7179418">
            <a:off x="8628582" y="4374252"/>
            <a:ext cx="97008" cy="9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5"/>
          <p:cNvSpPr/>
          <p:nvPr/>
        </p:nvSpPr>
        <p:spPr>
          <a:xfrm flipH="1" rot="-5400000">
            <a:off x="384738" y="44889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5"/>
          <p:cNvSpPr/>
          <p:nvPr/>
        </p:nvSpPr>
        <p:spPr>
          <a:xfrm flipH="1" rot="2207824">
            <a:off x="1099182" y="203346"/>
            <a:ext cx="188820" cy="18882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30" name="Google Shape;530;p35"/>
          <p:cNvSpPr/>
          <p:nvPr/>
        </p:nvSpPr>
        <p:spPr>
          <a:xfrm flipH="1" rot="-3620582">
            <a:off x="270084" y="315244"/>
            <a:ext cx="97008" cy="9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5"/>
          <p:cNvSpPr/>
          <p:nvPr/>
        </p:nvSpPr>
        <p:spPr>
          <a:xfrm flipH="1" rot="5400000">
            <a:off x="8862661" y="392254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5"/>
          <p:cNvSpPr/>
          <p:nvPr/>
        </p:nvSpPr>
        <p:spPr>
          <a:xfrm flipH="1" rot="5400000">
            <a:off x="7810036" y="203254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33" name="Google Shape;533;p35"/>
          <p:cNvSpPr/>
          <p:nvPr/>
        </p:nvSpPr>
        <p:spPr>
          <a:xfrm flipH="1" rot="-5400000">
            <a:off x="1052738" y="46918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34" name="Google Shape;534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8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6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37" name="Google Shape;537;p36"/>
          <p:cNvGrpSpPr/>
          <p:nvPr/>
        </p:nvGrpSpPr>
        <p:grpSpPr>
          <a:xfrm>
            <a:off x="253688" y="179613"/>
            <a:ext cx="8418700" cy="837625"/>
            <a:chOff x="253688" y="179613"/>
            <a:chExt cx="8418700" cy="837625"/>
          </a:xfrm>
        </p:grpSpPr>
        <p:sp>
          <p:nvSpPr>
            <p:cNvPr id="538" name="Google Shape;538;p36"/>
            <p:cNvSpPr/>
            <p:nvPr/>
          </p:nvSpPr>
          <p:spPr>
            <a:xfrm flipH="1">
              <a:off x="253688" y="731350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539" name="Google Shape;539;p36"/>
            <p:cNvSpPr/>
            <p:nvPr/>
          </p:nvSpPr>
          <p:spPr>
            <a:xfrm flipH="1">
              <a:off x="635838" y="226725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540" name="Google Shape;540;p36"/>
            <p:cNvSpPr/>
            <p:nvPr/>
          </p:nvSpPr>
          <p:spPr>
            <a:xfrm flipH="1">
              <a:off x="1640813" y="253600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6"/>
            <p:cNvSpPr/>
            <p:nvPr/>
          </p:nvSpPr>
          <p:spPr>
            <a:xfrm flipH="1">
              <a:off x="8319163" y="276513"/>
              <a:ext cx="189000" cy="189000"/>
            </a:xfrm>
            <a:prstGeom prst="mathMultiply">
              <a:avLst>
                <a:gd fmla="val 23520" name="adj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1741"/>
                </a:solidFill>
              </a:endParaRPr>
            </a:p>
          </p:txBody>
        </p:sp>
        <p:sp>
          <p:nvSpPr>
            <p:cNvPr id="542" name="Google Shape;542;p36"/>
            <p:cNvSpPr/>
            <p:nvPr/>
          </p:nvSpPr>
          <p:spPr>
            <a:xfrm flipH="1">
              <a:off x="7343063" y="179613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6"/>
            <p:cNvSpPr/>
            <p:nvPr/>
          </p:nvSpPr>
          <p:spPr>
            <a:xfrm flipH="1">
              <a:off x="8575488" y="920338"/>
              <a:ext cx="96900" cy="96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4" name="Google Shape;544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TITLE_ONLY_9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7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7" name="Google Shape;547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 2">
  <p:cSld name="TITLE_AND_BODY_2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8"/>
          <p:cNvSpPr txBox="1"/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0" name="Google Shape;550;p38"/>
          <p:cNvSpPr txBox="1"/>
          <p:nvPr>
            <p:ph idx="1" type="body"/>
          </p:nvPr>
        </p:nvSpPr>
        <p:spPr>
          <a:xfrm>
            <a:off x="713250" y="1300038"/>
            <a:ext cx="7717500" cy="33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1" name="Google Shape;551;p38"/>
          <p:cNvSpPr/>
          <p:nvPr/>
        </p:nvSpPr>
        <p:spPr>
          <a:xfrm rot="5400000">
            <a:off x="8565650" y="3306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38"/>
          <p:cNvSpPr/>
          <p:nvPr/>
        </p:nvSpPr>
        <p:spPr>
          <a:xfrm rot="5400000">
            <a:off x="8662550" y="1958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38"/>
          <p:cNvSpPr/>
          <p:nvPr/>
        </p:nvSpPr>
        <p:spPr>
          <a:xfrm rot="5400000">
            <a:off x="8616500" y="10430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54" name="Google Shape;554;p38"/>
          <p:cNvSpPr/>
          <p:nvPr/>
        </p:nvSpPr>
        <p:spPr>
          <a:xfrm rot="5400000">
            <a:off x="8430775" y="26195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55" name="Google Shape;555;p38"/>
          <p:cNvSpPr/>
          <p:nvPr/>
        </p:nvSpPr>
        <p:spPr>
          <a:xfrm rot="5400000">
            <a:off x="8430775" y="46239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56" name="Google Shape;556;p38"/>
          <p:cNvSpPr/>
          <p:nvPr/>
        </p:nvSpPr>
        <p:spPr>
          <a:xfrm rot="5400000">
            <a:off x="8619775" y="38666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8"/>
          <p:cNvSpPr/>
          <p:nvPr/>
        </p:nvSpPr>
        <p:spPr>
          <a:xfrm flipH="1" rot="-5400000">
            <a:off x="439150" y="352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8"/>
          <p:cNvSpPr/>
          <p:nvPr/>
        </p:nvSpPr>
        <p:spPr>
          <a:xfrm flipH="1" rot="-5400000">
            <a:off x="330650" y="17698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59" name="Google Shape;559;p38"/>
          <p:cNvSpPr/>
          <p:nvPr/>
        </p:nvSpPr>
        <p:spPr>
          <a:xfrm flipH="1" rot="-5400000">
            <a:off x="536050" y="28940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8"/>
          <p:cNvSpPr/>
          <p:nvPr/>
        </p:nvSpPr>
        <p:spPr>
          <a:xfrm flipH="1" rot="-5400000">
            <a:off x="614300" y="46936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8"/>
          <p:cNvSpPr/>
          <p:nvPr/>
        </p:nvSpPr>
        <p:spPr>
          <a:xfrm flipH="1" rot="-5400000">
            <a:off x="439150" y="3769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62" name="Google Shape;562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BODY_2_1"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9"/>
          <p:cNvSpPr txBox="1"/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5" name="Google Shape;565;p39"/>
          <p:cNvSpPr txBox="1"/>
          <p:nvPr>
            <p:ph idx="1" type="body"/>
          </p:nvPr>
        </p:nvSpPr>
        <p:spPr>
          <a:xfrm>
            <a:off x="713225" y="1292975"/>
            <a:ext cx="3691500" cy="33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6" name="Google Shape;566;p39"/>
          <p:cNvSpPr txBox="1"/>
          <p:nvPr>
            <p:ph idx="2" type="body"/>
          </p:nvPr>
        </p:nvSpPr>
        <p:spPr>
          <a:xfrm>
            <a:off x="4739400" y="1292975"/>
            <a:ext cx="3691500" cy="33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7" name="Google Shape;567;p39"/>
          <p:cNvSpPr/>
          <p:nvPr/>
        </p:nvSpPr>
        <p:spPr>
          <a:xfrm rot="10800000">
            <a:off x="7948575" y="3799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68" name="Google Shape;568;p39"/>
          <p:cNvSpPr/>
          <p:nvPr/>
        </p:nvSpPr>
        <p:spPr>
          <a:xfrm rot="10800000">
            <a:off x="6455800" y="3643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9"/>
          <p:cNvSpPr/>
          <p:nvPr/>
        </p:nvSpPr>
        <p:spPr>
          <a:xfrm rot="10800000">
            <a:off x="4089475" y="2380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9"/>
          <p:cNvSpPr/>
          <p:nvPr/>
        </p:nvSpPr>
        <p:spPr>
          <a:xfrm rot="10800000">
            <a:off x="4729150" y="3182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71" name="Google Shape;571;p39"/>
          <p:cNvSpPr/>
          <p:nvPr/>
        </p:nvSpPr>
        <p:spPr>
          <a:xfrm rot="10800000">
            <a:off x="2694525" y="2722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72" name="Google Shape;572;p39"/>
          <p:cNvSpPr/>
          <p:nvPr/>
        </p:nvSpPr>
        <p:spPr>
          <a:xfrm rot="10800000">
            <a:off x="1162650" y="1622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73" name="Google Shape;573;p39"/>
          <p:cNvSpPr/>
          <p:nvPr/>
        </p:nvSpPr>
        <p:spPr>
          <a:xfrm rot="10800000">
            <a:off x="321625" y="425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9"/>
          <p:cNvSpPr/>
          <p:nvPr/>
        </p:nvSpPr>
        <p:spPr>
          <a:xfrm rot="10800000">
            <a:off x="8333875" y="6471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39"/>
          <p:cNvSpPr/>
          <p:nvPr/>
        </p:nvSpPr>
        <p:spPr>
          <a:xfrm rot="10800000">
            <a:off x="8333875" y="47637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9"/>
          <p:cNvSpPr/>
          <p:nvPr/>
        </p:nvSpPr>
        <p:spPr>
          <a:xfrm rot="10800000">
            <a:off x="7948575" y="44965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77" name="Google Shape;577;p39"/>
          <p:cNvSpPr/>
          <p:nvPr/>
        </p:nvSpPr>
        <p:spPr>
          <a:xfrm rot="10800000">
            <a:off x="6455800" y="44809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9"/>
          <p:cNvSpPr/>
          <p:nvPr/>
        </p:nvSpPr>
        <p:spPr>
          <a:xfrm rot="10800000">
            <a:off x="4089475" y="43546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39"/>
          <p:cNvSpPr/>
          <p:nvPr/>
        </p:nvSpPr>
        <p:spPr>
          <a:xfrm rot="10800000">
            <a:off x="4729150" y="44348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80" name="Google Shape;580;p39"/>
          <p:cNvSpPr/>
          <p:nvPr/>
        </p:nvSpPr>
        <p:spPr>
          <a:xfrm rot="10800000">
            <a:off x="2951700" y="4734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81" name="Google Shape;581;p39"/>
          <p:cNvSpPr/>
          <p:nvPr/>
        </p:nvSpPr>
        <p:spPr>
          <a:xfrm rot="10800000">
            <a:off x="1162650" y="45778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82" name="Google Shape;582;p39"/>
          <p:cNvSpPr/>
          <p:nvPr/>
        </p:nvSpPr>
        <p:spPr>
          <a:xfrm rot="10800000">
            <a:off x="1771975" y="47804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0"/>
          <p:cNvSpPr txBox="1"/>
          <p:nvPr>
            <p:ph idx="1" type="subTitle"/>
          </p:nvPr>
        </p:nvSpPr>
        <p:spPr>
          <a:xfrm>
            <a:off x="2642550" y="1681375"/>
            <a:ext cx="3858900" cy="112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86" name="Google Shape;586;p40"/>
          <p:cNvSpPr txBox="1"/>
          <p:nvPr/>
        </p:nvSpPr>
        <p:spPr>
          <a:xfrm>
            <a:off x="2642550" y="3471975"/>
            <a:ext cx="3858900" cy="8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Molengo"/>
                <a:ea typeface="Molengo"/>
                <a:cs typeface="Molengo"/>
                <a:sym typeface="Moleng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Molengo"/>
                <a:ea typeface="Molengo"/>
                <a:cs typeface="Molengo"/>
                <a:sym typeface="Moleng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Molengo"/>
                <a:ea typeface="Molengo"/>
                <a:cs typeface="Molengo"/>
                <a:sym typeface="Moleng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587" name="Google Shape;587;p40"/>
          <p:cNvSpPr txBox="1"/>
          <p:nvPr>
            <p:ph type="ctrTitle"/>
          </p:nvPr>
        </p:nvSpPr>
        <p:spPr>
          <a:xfrm>
            <a:off x="1884450" y="710275"/>
            <a:ext cx="5375100" cy="70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8" name="Google Shape;588;p40"/>
          <p:cNvSpPr/>
          <p:nvPr/>
        </p:nvSpPr>
        <p:spPr>
          <a:xfrm rot="-5400000">
            <a:off x="311750" y="46623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0"/>
          <p:cNvSpPr/>
          <p:nvPr/>
        </p:nvSpPr>
        <p:spPr>
          <a:xfrm rot="-5400000">
            <a:off x="440850" y="37423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90" name="Google Shape;590;p40"/>
          <p:cNvSpPr/>
          <p:nvPr/>
        </p:nvSpPr>
        <p:spPr>
          <a:xfrm rot="-5400000">
            <a:off x="408650" y="21212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40"/>
          <p:cNvSpPr/>
          <p:nvPr/>
        </p:nvSpPr>
        <p:spPr>
          <a:xfrm rot="-5400000">
            <a:off x="486900" y="3216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40"/>
          <p:cNvSpPr/>
          <p:nvPr/>
        </p:nvSpPr>
        <p:spPr>
          <a:xfrm rot="-5400000">
            <a:off x="311750" y="11538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93" name="Google Shape;593;p40"/>
          <p:cNvSpPr/>
          <p:nvPr/>
        </p:nvSpPr>
        <p:spPr>
          <a:xfrm flipH="1" rot="5400000">
            <a:off x="8565650" y="47160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40"/>
          <p:cNvSpPr/>
          <p:nvPr/>
        </p:nvSpPr>
        <p:spPr>
          <a:xfrm flipH="1" rot="5400000">
            <a:off x="8662550" y="3087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40"/>
          <p:cNvSpPr/>
          <p:nvPr/>
        </p:nvSpPr>
        <p:spPr>
          <a:xfrm flipH="1" rot="5400000">
            <a:off x="8616500" y="39114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96" name="Google Shape;596;p40"/>
          <p:cNvSpPr/>
          <p:nvPr/>
        </p:nvSpPr>
        <p:spPr>
          <a:xfrm flipH="1" rot="5400000">
            <a:off x="8430775" y="23350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97" name="Google Shape;597;p40"/>
          <p:cNvSpPr/>
          <p:nvPr/>
        </p:nvSpPr>
        <p:spPr>
          <a:xfrm flipH="1" rot="5400000">
            <a:off x="8430775" y="3306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598" name="Google Shape;598;p40"/>
          <p:cNvSpPr/>
          <p:nvPr/>
        </p:nvSpPr>
        <p:spPr>
          <a:xfrm flipH="1" rot="5400000">
            <a:off x="8619775" y="1179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accent6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1"/>
          <p:cNvSpPr/>
          <p:nvPr/>
        </p:nvSpPr>
        <p:spPr>
          <a:xfrm flipH="1" rot="10800000">
            <a:off x="713225" y="2587088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41"/>
          <p:cNvSpPr/>
          <p:nvPr/>
        </p:nvSpPr>
        <p:spPr>
          <a:xfrm flipH="1" rot="-5400000">
            <a:off x="810113" y="87770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41"/>
          <p:cNvSpPr/>
          <p:nvPr/>
        </p:nvSpPr>
        <p:spPr>
          <a:xfrm flipH="1" rot="10800000">
            <a:off x="618725" y="45140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604" name="Google Shape;604;p41"/>
          <p:cNvSpPr/>
          <p:nvPr/>
        </p:nvSpPr>
        <p:spPr>
          <a:xfrm>
            <a:off x="8455650" y="2741950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1"/>
          <p:cNvSpPr/>
          <p:nvPr/>
        </p:nvSpPr>
        <p:spPr>
          <a:xfrm rot="-5400000">
            <a:off x="8552538" y="4451338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41"/>
          <p:cNvSpPr/>
          <p:nvPr/>
        </p:nvSpPr>
        <p:spPr>
          <a:xfrm>
            <a:off x="8361150" y="722863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607" name="Google Shape;607;p41"/>
          <p:cNvSpPr/>
          <p:nvPr/>
        </p:nvSpPr>
        <p:spPr>
          <a:xfrm>
            <a:off x="8118625" y="188663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608" name="Google Shape;608;p41"/>
          <p:cNvSpPr/>
          <p:nvPr/>
        </p:nvSpPr>
        <p:spPr>
          <a:xfrm>
            <a:off x="1027750" y="157668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609" name="Google Shape;609;p41"/>
          <p:cNvSpPr/>
          <p:nvPr/>
        </p:nvSpPr>
        <p:spPr>
          <a:xfrm>
            <a:off x="907025" y="3674738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1741"/>
              </a:solidFill>
            </a:endParaRPr>
          </a:p>
        </p:txBody>
      </p:sp>
      <p:sp>
        <p:nvSpPr>
          <p:cNvPr id="610" name="Google Shape;610;p41"/>
          <p:cNvSpPr/>
          <p:nvPr/>
        </p:nvSpPr>
        <p:spPr>
          <a:xfrm rot="-5400000">
            <a:off x="8164663" y="3863738"/>
            <a:ext cx="96900" cy="96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2"/>
          <p:cNvSpPr/>
          <p:nvPr/>
        </p:nvSpPr>
        <p:spPr>
          <a:xfrm flipH="1">
            <a:off x="7884450" y="21862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42"/>
          <p:cNvSpPr/>
          <p:nvPr/>
        </p:nvSpPr>
        <p:spPr>
          <a:xfrm flipH="1">
            <a:off x="7499150" y="3937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15" name="Google Shape;615;p42"/>
          <p:cNvSpPr/>
          <p:nvPr/>
        </p:nvSpPr>
        <p:spPr>
          <a:xfrm flipH="1">
            <a:off x="6006375" y="5014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42"/>
          <p:cNvSpPr/>
          <p:nvPr/>
        </p:nvSpPr>
        <p:spPr>
          <a:xfrm flipH="1">
            <a:off x="3640050" y="6277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42"/>
          <p:cNvSpPr/>
          <p:nvPr/>
        </p:nvSpPr>
        <p:spPr>
          <a:xfrm flipH="1">
            <a:off x="4279725" y="4554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18" name="Google Shape;618;p42"/>
          <p:cNvSpPr/>
          <p:nvPr/>
        </p:nvSpPr>
        <p:spPr>
          <a:xfrm flipH="1">
            <a:off x="2502275" y="15592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19" name="Google Shape;619;p42"/>
          <p:cNvSpPr/>
          <p:nvPr/>
        </p:nvSpPr>
        <p:spPr>
          <a:xfrm flipH="1">
            <a:off x="713225" y="312475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20" name="Google Shape;620;p42"/>
          <p:cNvSpPr/>
          <p:nvPr/>
        </p:nvSpPr>
        <p:spPr>
          <a:xfrm flipH="1">
            <a:off x="1322550" y="201975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2"/>
          <p:cNvSpPr/>
          <p:nvPr/>
        </p:nvSpPr>
        <p:spPr>
          <a:xfrm>
            <a:off x="777525" y="45155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2"/>
          <p:cNvSpPr/>
          <p:nvPr/>
        </p:nvSpPr>
        <p:spPr>
          <a:xfrm>
            <a:off x="1070725" y="46906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23" name="Google Shape;623;p42"/>
          <p:cNvSpPr/>
          <p:nvPr/>
        </p:nvSpPr>
        <p:spPr>
          <a:xfrm>
            <a:off x="2655600" y="47983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2"/>
          <p:cNvSpPr/>
          <p:nvPr/>
        </p:nvSpPr>
        <p:spPr>
          <a:xfrm>
            <a:off x="5021925" y="492465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2"/>
          <p:cNvSpPr/>
          <p:nvPr/>
        </p:nvSpPr>
        <p:spPr>
          <a:xfrm>
            <a:off x="4290150" y="475230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26" name="Google Shape;626;p42"/>
          <p:cNvSpPr/>
          <p:nvPr/>
        </p:nvSpPr>
        <p:spPr>
          <a:xfrm>
            <a:off x="6324775" y="4798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27" name="Google Shape;627;p42"/>
          <p:cNvSpPr/>
          <p:nvPr/>
        </p:nvSpPr>
        <p:spPr>
          <a:xfrm>
            <a:off x="7856650" y="4609350"/>
            <a:ext cx="189000" cy="189000"/>
          </a:xfrm>
          <a:prstGeom prst="mathMultiply">
            <a:avLst>
              <a:gd fmla="val 23520" name="adj1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28" name="Google Shape;628;p42"/>
          <p:cNvSpPr/>
          <p:nvPr/>
        </p:nvSpPr>
        <p:spPr>
          <a:xfrm>
            <a:off x="8818175" y="44186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theme" Target="../theme/theme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Prompt"/>
              <a:buNone/>
              <a:defRPr b="1" sz="3000">
                <a:solidFill>
                  <a:schemeClr val="accent5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28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30743"/>
            <a:ext cx="7717500" cy="3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●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○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■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●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○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■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●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○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lengo"/>
              <a:buChar char="■"/>
              <a:defRPr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pos="2880">
          <p15:clr>
            <a:srgbClr val="EA4335"/>
          </p15:clr>
        </p15:guide>
        <p15:guide id="4" orient="horz" pos="340">
          <p15:clr>
            <a:srgbClr val="EA4335"/>
          </p15:clr>
        </p15:guide>
        <p15:guide id="5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2.jp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png"/><Relationship Id="rId4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3"/>
          <p:cNvSpPr txBox="1"/>
          <p:nvPr>
            <p:ph type="ctrTitle"/>
          </p:nvPr>
        </p:nvSpPr>
        <p:spPr>
          <a:xfrm>
            <a:off x="713225" y="1055825"/>
            <a:ext cx="4643400" cy="203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Associations between PFAS perceptions and</a:t>
            </a:r>
            <a:r>
              <a:rPr lang="en" sz="3200">
                <a:solidFill>
                  <a:schemeClr val="accent5"/>
                </a:solidFill>
              </a:rPr>
              <a:t> </a:t>
            </a:r>
            <a:r>
              <a:rPr lang="en" sz="3200">
                <a:solidFill>
                  <a:schemeClr val="accent6"/>
                </a:solidFill>
              </a:rPr>
              <a:t>consumer behaviors across Michigan</a:t>
            </a:r>
            <a:endParaRPr sz="3200">
              <a:solidFill>
                <a:schemeClr val="accent6"/>
              </a:solidFill>
            </a:endParaRPr>
          </a:p>
        </p:txBody>
      </p:sp>
      <p:sp>
        <p:nvSpPr>
          <p:cNvPr id="635" name="Google Shape;635;p43"/>
          <p:cNvSpPr txBox="1"/>
          <p:nvPr>
            <p:ph idx="1" type="subTitle"/>
          </p:nvPr>
        </p:nvSpPr>
        <p:spPr>
          <a:xfrm>
            <a:off x="713225" y="3094350"/>
            <a:ext cx="45264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Andrew Hoover | March 26, 2024</a:t>
            </a:r>
            <a:endParaRPr sz="2000"/>
          </a:p>
        </p:txBody>
      </p:sp>
      <p:sp>
        <p:nvSpPr>
          <p:cNvPr id="636" name="Google Shape;636;p43"/>
          <p:cNvSpPr/>
          <p:nvPr/>
        </p:nvSpPr>
        <p:spPr>
          <a:xfrm>
            <a:off x="4957625" y="5846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7" name="Google Shape;63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3">
            <a:off x="5408296" y="663953"/>
            <a:ext cx="2693734" cy="2693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7769">
            <a:off x="6385158" y="2263384"/>
            <a:ext cx="2154509" cy="2154533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3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4"/>
          <p:cNvSpPr txBox="1"/>
          <p:nvPr>
            <p:ph idx="2" type="title"/>
          </p:nvPr>
        </p:nvSpPr>
        <p:spPr>
          <a:xfrm>
            <a:off x="757588" y="17608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645" name="Google Shape;645;p44"/>
          <p:cNvSpPr txBox="1"/>
          <p:nvPr>
            <p:ph idx="4" type="title"/>
          </p:nvPr>
        </p:nvSpPr>
        <p:spPr>
          <a:xfrm>
            <a:off x="757588" y="30793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646" name="Google Shape;646;p44"/>
          <p:cNvSpPr txBox="1"/>
          <p:nvPr>
            <p:ph idx="7" type="title"/>
          </p:nvPr>
        </p:nvSpPr>
        <p:spPr>
          <a:xfrm>
            <a:off x="4879038" y="17608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47" name="Google Shape;647;p44"/>
          <p:cNvSpPr txBox="1"/>
          <p:nvPr>
            <p:ph idx="13" type="title"/>
          </p:nvPr>
        </p:nvSpPr>
        <p:spPr>
          <a:xfrm>
            <a:off x="4879038" y="30793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648" name="Google Shape;648;p44"/>
          <p:cNvSpPr txBox="1"/>
          <p:nvPr>
            <p:ph type="title"/>
          </p:nvPr>
        </p:nvSpPr>
        <p:spPr>
          <a:xfrm>
            <a:off x="1407424" y="17608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 &amp; Aims</a:t>
            </a:r>
            <a:endParaRPr/>
          </a:p>
        </p:txBody>
      </p:sp>
      <p:sp>
        <p:nvSpPr>
          <p:cNvPr id="649" name="Google Shape;649;p44"/>
          <p:cNvSpPr txBox="1"/>
          <p:nvPr>
            <p:ph idx="3" type="title"/>
          </p:nvPr>
        </p:nvSpPr>
        <p:spPr>
          <a:xfrm>
            <a:off x="1407424" y="30793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650" name="Google Shape;650;p44"/>
          <p:cNvSpPr txBox="1"/>
          <p:nvPr>
            <p:ph idx="6" type="title"/>
          </p:nvPr>
        </p:nvSpPr>
        <p:spPr>
          <a:xfrm>
            <a:off x="5528874" y="17608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</a:t>
            </a:r>
            <a:endParaRPr/>
          </a:p>
        </p:txBody>
      </p:sp>
      <p:sp>
        <p:nvSpPr>
          <p:cNvPr id="651" name="Google Shape;651;p44"/>
          <p:cNvSpPr txBox="1"/>
          <p:nvPr>
            <p:ph idx="9" type="title"/>
          </p:nvPr>
        </p:nvSpPr>
        <p:spPr>
          <a:xfrm>
            <a:off x="5528874" y="30793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652" name="Google Shape;652;p44"/>
          <p:cNvSpPr txBox="1"/>
          <p:nvPr>
            <p:ph idx="15"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Seminar</a:t>
            </a:r>
            <a:r>
              <a:rPr lang="en" sz="3000"/>
              <a:t> Structure</a:t>
            </a:r>
            <a:endParaRPr sz="3000">
              <a:solidFill>
                <a:schemeClr val="accent5"/>
              </a:solidFill>
            </a:endParaRPr>
          </a:p>
        </p:txBody>
      </p:sp>
      <p:sp>
        <p:nvSpPr>
          <p:cNvPr id="653" name="Google Shape;653;p44"/>
          <p:cNvSpPr/>
          <p:nvPr/>
        </p:nvSpPr>
        <p:spPr>
          <a:xfrm>
            <a:off x="759114" y="1694552"/>
            <a:ext cx="584408" cy="596631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654" name="Google Shape;654;p44"/>
          <p:cNvSpPr/>
          <p:nvPr/>
        </p:nvSpPr>
        <p:spPr>
          <a:xfrm rot="-10221027">
            <a:off x="759130" y="3052934"/>
            <a:ext cx="584389" cy="59661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655" name="Google Shape;655;p44"/>
          <p:cNvSpPr/>
          <p:nvPr/>
        </p:nvSpPr>
        <p:spPr>
          <a:xfrm rot="3467083">
            <a:off x="4879027" y="1720566"/>
            <a:ext cx="584411" cy="596635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656" name="Google Shape;656;p44"/>
          <p:cNvSpPr/>
          <p:nvPr/>
        </p:nvSpPr>
        <p:spPr>
          <a:xfrm rot="-1597017">
            <a:off x="4879040" y="3010401"/>
            <a:ext cx="584418" cy="596642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657" name="Google Shape;657;p44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5"/>
          <p:cNvSpPr txBox="1"/>
          <p:nvPr>
            <p:ph type="title"/>
          </p:nvPr>
        </p:nvSpPr>
        <p:spPr>
          <a:xfrm>
            <a:off x="713369" y="2249438"/>
            <a:ext cx="5078400" cy="13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Background &amp; Aims</a:t>
            </a:r>
            <a:endParaRPr sz="4200"/>
          </a:p>
        </p:txBody>
      </p:sp>
      <p:sp>
        <p:nvSpPr>
          <p:cNvPr id="663" name="Google Shape;663;p45"/>
          <p:cNvSpPr txBox="1"/>
          <p:nvPr>
            <p:ph idx="2" type="title"/>
          </p:nvPr>
        </p:nvSpPr>
        <p:spPr>
          <a:xfrm>
            <a:off x="713225" y="539500"/>
            <a:ext cx="2033100" cy="139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664" name="Google Shape;664;p45"/>
          <p:cNvSpPr/>
          <p:nvPr/>
        </p:nvSpPr>
        <p:spPr>
          <a:xfrm>
            <a:off x="987700" y="539500"/>
            <a:ext cx="107875" cy="100475"/>
          </a:xfrm>
          <a:custGeom>
            <a:rect b="b" l="l" r="r" t="t"/>
            <a:pathLst>
              <a:path extrusionOk="0" h="4019" w="4315">
                <a:moveTo>
                  <a:pt x="1849" y="965"/>
                </a:moveTo>
                <a:cubicBezTo>
                  <a:pt x="1963" y="965"/>
                  <a:pt x="2077" y="976"/>
                  <a:pt x="2191" y="987"/>
                </a:cubicBezTo>
                <a:cubicBezTo>
                  <a:pt x="2556" y="1056"/>
                  <a:pt x="2967" y="1193"/>
                  <a:pt x="3150" y="1558"/>
                </a:cubicBezTo>
                <a:cubicBezTo>
                  <a:pt x="3264" y="1763"/>
                  <a:pt x="3287" y="1992"/>
                  <a:pt x="3218" y="2220"/>
                </a:cubicBezTo>
                <a:cubicBezTo>
                  <a:pt x="3127" y="2494"/>
                  <a:pt x="2967" y="2768"/>
                  <a:pt x="2716" y="2928"/>
                </a:cubicBezTo>
                <a:cubicBezTo>
                  <a:pt x="2573" y="3009"/>
                  <a:pt x="2412" y="3091"/>
                  <a:pt x="2249" y="3091"/>
                </a:cubicBezTo>
                <a:cubicBezTo>
                  <a:pt x="2230" y="3091"/>
                  <a:pt x="2211" y="3090"/>
                  <a:pt x="2191" y="3087"/>
                </a:cubicBezTo>
                <a:cubicBezTo>
                  <a:pt x="1917" y="3087"/>
                  <a:pt x="1666" y="2950"/>
                  <a:pt x="1438" y="2813"/>
                </a:cubicBezTo>
                <a:cubicBezTo>
                  <a:pt x="1255" y="2676"/>
                  <a:pt x="1073" y="2540"/>
                  <a:pt x="1050" y="2311"/>
                </a:cubicBezTo>
                <a:cubicBezTo>
                  <a:pt x="1004" y="1992"/>
                  <a:pt x="1096" y="1649"/>
                  <a:pt x="1255" y="1353"/>
                </a:cubicBezTo>
                <a:cubicBezTo>
                  <a:pt x="1324" y="1239"/>
                  <a:pt x="1392" y="1102"/>
                  <a:pt x="1507" y="1010"/>
                </a:cubicBezTo>
                <a:cubicBezTo>
                  <a:pt x="1621" y="976"/>
                  <a:pt x="1735" y="965"/>
                  <a:pt x="1849" y="965"/>
                </a:cubicBezTo>
                <a:close/>
                <a:moveTo>
                  <a:pt x="2222" y="0"/>
                </a:moveTo>
                <a:cubicBezTo>
                  <a:pt x="1910" y="0"/>
                  <a:pt x="1589" y="54"/>
                  <a:pt x="1301" y="189"/>
                </a:cubicBezTo>
                <a:cubicBezTo>
                  <a:pt x="1118" y="303"/>
                  <a:pt x="959" y="417"/>
                  <a:pt x="799" y="554"/>
                </a:cubicBezTo>
                <a:cubicBezTo>
                  <a:pt x="479" y="828"/>
                  <a:pt x="297" y="1193"/>
                  <a:pt x="160" y="1581"/>
                </a:cubicBezTo>
                <a:cubicBezTo>
                  <a:pt x="46" y="1992"/>
                  <a:pt x="0" y="2494"/>
                  <a:pt x="228" y="2882"/>
                </a:cubicBezTo>
                <a:cubicBezTo>
                  <a:pt x="411" y="3247"/>
                  <a:pt x="730" y="3521"/>
                  <a:pt x="1073" y="3726"/>
                </a:cubicBezTo>
                <a:cubicBezTo>
                  <a:pt x="1382" y="3898"/>
                  <a:pt x="1744" y="4019"/>
                  <a:pt x="2108" y="4019"/>
                </a:cubicBezTo>
                <a:cubicBezTo>
                  <a:pt x="2227" y="4019"/>
                  <a:pt x="2347" y="4006"/>
                  <a:pt x="2465" y="3978"/>
                </a:cubicBezTo>
                <a:cubicBezTo>
                  <a:pt x="3150" y="3841"/>
                  <a:pt x="3721" y="3316"/>
                  <a:pt x="4017" y="2722"/>
                </a:cubicBezTo>
                <a:cubicBezTo>
                  <a:pt x="4268" y="2266"/>
                  <a:pt x="4314" y="1695"/>
                  <a:pt x="4131" y="1216"/>
                </a:cubicBezTo>
                <a:cubicBezTo>
                  <a:pt x="3972" y="828"/>
                  <a:pt x="3698" y="440"/>
                  <a:pt x="3310" y="211"/>
                </a:cubicBezTo>
                <a:cubicBezTo>
                  <a:pt x="3036" y="52"/>
                  <a:pt x="2716" y="6"/>
                  <a:pt x="2397" y="6"/>
                </a:cubicBezTo>
                <a:cubicBezTo>
                  <a:pt x="2339" y="2"/>
                  <a:pt x="2280" y="0"/>
                  <a:pt x="22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45"/>
          <p:cNvSpPr/>
          <p:nvPr/>
        </p:nvSpPr>
        <p:spPr>
          <a:xfrm>
            <a:off x="7161250" y="566800"/>
            <a:ext cx="96900" cy="96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5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6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PFAS?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672" name="Google Shape;672;p46"/>
          <p:cNvSpPr txBox="1"/>
          <p:nvPr>
            <p:ph idx="1" type="body"/>
          </p:nvPr>
        </p:nvSpPr>
        <p:spPr>
          <a:xfrm>
            <a:off x="713225" y="1230750"/>
            <a:ext cx="4788600" cy="3338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-"/>
            </a:pPr>
            <a:r>
              <a:rPr lang="en" sz="2000">
                <a:solidFill>
                  <a:schemeClr val="dk2"/>
                </a:solidFill>
              </a:rPr>
              <a:t>Per- and polyfluoroalkyl substances (PFAS) a.k.a. forever chemicals</a:t>
            </a:r>
            <a:endParaRPr sz="20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Family of chemicals</a:t>
            </a:r>
            <a:endParaRPr sz="1800">
              <a:solidFill>
                <a:schemeClr val="dk2"/>
              </a:solidFill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PFOA, PFOS, PFNA…</a:t>
            </a:r>
            <a:endParaRPr sz="18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-"/>
            </a:pPr>
            <a:r>
              <a:rPr lang="en" sz="2000">
                <a:solidFill>
                  <a:schemeClr val="dk2"/>
                </a:solidFill>
              </a:rPr>
              <a:t>Widely used in industry</a:t>
            </a:r>
            <a:endParaRPr sz="20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Repel water, grease, and other liquids</a:t>
            </a:r>
            <a:endParaRPr sz="18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-"/>
            </a:pPr>
            <a:r>
              <a:rPr lang="en" sz="2000">
                <a:solidFill>
                  <a:schemeClr val="dk2"/>
                </a:solidFill>
              </a:rPr>
              <a:t>Don’t </a:t>
            </a:r>
            <a:r>
              <a:rPr lang="en" sz="2000">
                <a:solidFill>
                  <a:schemeClr val="dk2"/>
                </a:solidFill>
              </a:rPr>
              <a:t>degrade</a:t>
            </a:r>
            <a:r>
              <a:rPr lang="en" sz="2000">
                <a:solidFill>
                  <a:schemeClr val="dk2"/>
                </a:solidFill>
              </a:rPr>
              <a:t> easily in the environment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-"/>
            </a:pPr>
            <a:r>
              <a:rPr lang="en" sz="2000">
                <a:solidFill>
                  <a:schemeClr val="dk2"/>
                </a:solidFill>
              </a:rPr>
              <a:t>Stay in the body over time</a:t>
            </a:r>
            <a:endParaRPr sz="20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In ~97% of Americans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673" name="Google Shape;67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7550" y="1442950"/>
            <a:ext cx="2284425" cy="29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46"/>
          <p:cNvSpPr txBox="1"/>
          <p:nvPr/>
        </p:nvSpPr>
        <p:spPr>
          <a:xfrm>
            <a:off x="0" y="4608575"/>
            <a:ext cx="1143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lengo"/>
                <a:ea typeface="Molengo"/>
                <a:cs typeface="Molengo"/>
                <a:sym typeface="Molengo"/>
              </a:rPr>
              <a:t>(NIEHS, 2024)</a:t>
            </a:r>
            <a:endParaRPr sz="1300">
              <a:solidFill>
                <a:schemeClr val="lt1"/>
              </a:solidFill>
              <a:latin typeface="Molengo"/>
              <a:ea typeface="Molengo"/>
              <a:cs typeface="Molengo"/>
              <a:sym typeface="Moleng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lengo"/>
                <a:ea typeface="Molengo"/>
                <a:cs typeface="Molengo"/>
                <a:sym typeface="Molengo"/>
              </a:rPr>
              <a:t>(UNC, n.d.)</a:t>
            </a:r>
            <a:endParaRPr sz="1300">
              <a:solidFill>
                <a:schemeClr val="lt1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675" name="Google Shape;675;p46"/>
          <p:cNvSpPr txBox="1"/>
          <p:nvPr>
            <p:ph idx="12" type="sldNum"/>
          </p:nvPr>
        </p:nvSpPr>
        <p:spPr>
          <a:xfrm>
            <a:off x="8595309" y="47501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7"/>
          <p:cNvSpPr txBox="1"/>
          <p:nvPr/>
        </p:nvSpPr>
        <p:spPr>
          <a:xfrm>
            <a:off x="0" y="4558500"/>
            <a:ext cx="177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(Hammel et al., 2022)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(NIEHS, 2024)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681" name="Google Shape;681;p47"/>
          <p:cNvSpPr txBox="1"/>
          <p:nvPr/>
        </p:nvSpPr>
        <p:spPr>
          <a:xfrm>
            <a:off x="1766700" y="1741800"/>
            <a:ext cx="5610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00">
                <a:solidFill>
                  <a:schemeClr val="accent6"/>
                </a:solidFill>
                <a:latin typeface="Prompt"/>
                <a:ea typeface="Prompt"/>
                <a:cs typeface="Prompt"/>
                <a:sym typeface="Prompt"/>
              </a:rPr>
              <a:t>~9,000 PFAS in 2021</a:t>
            </a:r>
            <a:endParaRPr/>
          </a:p>
        </p:txBody>
      </p:sp>
      <p:sp>
        <p:nvSpPr>
          <p:cNvPr id="682" name="Google Shape;682;p47"/>
          <p:cNvSpPr txBox="1"/>
          <p:nvPr>
            <p:ph idx="12" type="sldNum"/>
          </p:nvPr>
        </p:nvSpPr>
        <p:spPr>
          <a:xfrm>
            <a:off x="8595309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3" name="Google Shape;683;p47"/>
          <p:cNvSpPr txBox="1"/>
          <p:nvPr/>
        </p:nvSpPr>
        <p:spPr>
          <a:xfrm>
            <a:off x="1766700" y="1741800"/>
            <a:ext cx="5610600" cy="21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00">
                <a:solidFill>
                  <a:schemeClr val="accent6"/>
                </a:solidFill>
                <a:latin typeface="Prompt"/>
                <a:ea typeface="Prompt"/>
                <a:cs typeface="Prompt"/>
                <a:sym typeface="Prompt"/>
              </a:rPr>
              <a:t>~15,000 PFAS now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726" y="187825"/>
            <a:ext cx="6460536" cy="4562077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48"/>
          <p:cNvSpPr txBox="1"/>
          <p:nvPr/>
        </p:nvSpPr>
        <p:spPr>
          <a:xfrm>
            <a:off x="2959205" y="187825"/>
            <a:ext cx="3225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PFAS Health Outcomes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690" name="Google Shape;690;p48"/>
          <p:cNvSpPr txBox="1"/>
          <p:nvPr/>
        </p:nvSpPr>
        <p:spPr>
          <a:xfrm>
            <a:off x="0" y="4754250"/>
            <a:ext cx="1567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lengo"/>
                <a:ea typeface="Molengo"/>
                <a:cs typeface="Molengo"/>
                <a:sym typeface="Molengo"/>
              </a:rPr>
              <a:t>(Fenton et al., 2021)</a:t>
            </a:r>
            <a:endParaRPr sz="1300">
              <a:solidFill>
                <a:schemeClr val="lt1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691" name="Google Shape;691;p48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850" y="192173"/>
            <a:ext cx="6864302" cy="4416403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49"/>
          <p:cNvSpPr txBox="1"/>
          <p:nvPr/>
        </p:nvSpPr>
        <p:spPr>
          <a:xfrm>
            <a:off x="0" y="4562375"/>
            <a:ext cx="1987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(Avenue et al., 2023)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(Sunderland et al., 2019)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698" name="Google Shape;698;p49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" name="Google Shape;70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9725" y="331638"/>
            <a:ext cx="6724550" cy="4480225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50"/>
          <p:cNvSpPr txBox="1"/>
          <p:nvPr/>
        </p:nvSpPr>
        <p:spPr>
          <a:xfrm>
            <a:off x="0" y="4754200"/>
            <a:ext cx="179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(FSAWWA, 2023)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05" name="Google Shape;705;p50"/>
          <p:cNvSpPr txBox="1"/>
          <p:nvPr>
            <p:ph idx="12" type="sldNum"/>
          </p:nvPr>
        </p:nvSpPr>
        <p:spPr>
          <a:xfrm>
            <a:off x="8595309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51"/>
          <p:cNvSpPr txBox="1"/>
          <p:nvPr>
            <p:ph idx="1" type="body"/>
          </p:nvPr>
        </p:nvSpPr>
        <p:spPr>
          <a:xfrm>
            <a:off x="713225" y="1428100"/>
            <a:ext cx="45852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Not well known</a:t>
            </a:r>
            <a:endParaRPr sz="20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G</a:t>
            </a:r>
            <a:r>
              <a:rPr lang="en" sz="1800"/>
              <a:t>rowing concern on media</a:t>
            </a:r>
            <a:endParaRPr sz="18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People are concerned about PFAS once hearing about them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Char char="●"/>
            </a:pPr>
            <a:r>
              <a:rPr lang="en" sz="2000"/>
              <a:t>Corporations can coerce communities into not seeking PFAS information</a:t>
            </a:r>
            <a:endParaRPr sz="2000"/>
          </a:p>
        </p:txBody>
      </p:sp>
      <p:sp>
        <p:nvSpPr>
          <p:cNvPr id="711" name="Google Shape;711;p51"/>
          <p:cNvSpPr txBox="1"/>
          <p:nvPr>
            <p:ph type="title"/>
          </p:nvPr>
        </p:nvSpPr>
        <p:spPr>
          <a:xfrm>
            <a:off x="713225" y="539488"/>
            <a:ext cx="3858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PFAS Perceptions</a:t>
            </a:r>
            <a:endParaRPr/>
          </a:p>
        </p:txBody>
      </p:sp>
      <p:sp>
        <p:nvSpPr>
          <p:cNvPr id="712" name="Google Shape;712;p51"/>
          <p:cNvSpPr txBox="1"/>
          <p:nvPr/>
        </p:nvSpPr>
        <p:spPr>
          <a:xfrm>
            <a:off x="6202975" y="1112200"/>
            <a:ext cx="234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Little insight in how perceptions influence behaviors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13" name="Google Shape;713;p51"/>
          <p:cNvSpPr txBox="1"/>
          <p:nvPr/>
        </p:nvSpPr>
        <p:spPr>
          <a:xfrm>
            <a:off x="6075775" y="2345800"/>
            <a:ext cx="2595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Most work has focused on perceptions in environmental justice communities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14" name="Google Shape;714;p51"/>
          <p:cNvSpPr txBox="1"/>
          <p:nvPr/>
        </p:nvSpPr>
        <p:spPr>
          <a:xfrm>
            <a:off x="0" y="4358350"/>
            <a:ext cx="2127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(Banwell et al., 2021)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(Tian et al., 2022)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(Wickham &amp; Shriver, 2021)</a:t>
            </a:r>
            <a:endParaRPr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15" name="Google Shape;715;p51"/>
          <p:cNvSpPr txBox="1"/>
          <p:nvPr>
            <p:ph idx="12" type="sldNum"/>
          </p:nvPr>
        </p:nvSpPr>
        <p:spPr>
          <a:xfrm>
            <a:off x="8595309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2"/>
          <p:cNvSpPr txBox="1"/>
          <p:nvPr>
            <p:ph idx="4294967295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Aims</a:t>
            </a:r>
            <a:endParaRPr/>
          </a:p>
        </p:txBody>
      </p:sp>
      <p:sp>
        <p:nvSpPr>
          <p:cNvPr id="721" name="Google Shape;721;p52"/>
          <p:cNvSpPr txBox="1"/>
          <p:nvPr>
            <p:ph idx="4294967295" type="body"/>
          </p:nvPr>
        </p:nvSpPr>
        <p:spPr>
          <a:xfrm>
            <a:off x="713250" y="1376249"/>
            <a:ext cx="7717500" cy="12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Administer a pilot survey to Michigan residents and describe the associations between:</a:t>
            </a:r>
            <a:endParaRPr sz="20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Demographic factors and PFAS perceptions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PFAS perceptions and PFAS-related consumer choices</a:t>
            </a:r>
            <a:endParaRPr sz="1800"/>
          </a:p>
        </p:txBody>
      </p:sp>
      <p:sp>
        <p:nvSpPr>
          <p:cNvPr id="722" name="Google Shape;722;p52"/>
          <p:cNvSpPr txBox="1"/>
          <p:nvPr/>
        </p:nvSpPr>
        <p:spPr>
          <a:xfrm>
            <a:off x="713225" y="2889500"/>
            <a:ext cx="771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Hypothesis: A finer understanding of PFAS fosters an increased risk perception and likelihood that one will engage in consumer behaviors to reduce PFAS exposure.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23" name="Google Shape;723;p52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3"/>
          <p:cNvSpPr txBox="1"/>
          <p:nvPr>
            <p:ph type="title"/>
          </p:nvPr>
        </p:nvSpPr>
        <p:spPr>
          <a:xfrm>
            <a:off x="3778800" y="2256838"/>
            <a:ext cx="46521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</a:t>
            </a:r>
            <a:endParaRPr/>
          </a:p>
        </p:txBody>
      </p:sp>
      <p:sp>
        <p:nvSpPr>
          <p:cNvPr id="729" name="Google Shape;729;p53"/>
          <p:cNvSpPr txBox="1"/>
          <p:nvPr>
            <p:ph idx="2" type="title"/>
          </p:nvPr>
        </p:nvSpPr>
        <p:spPr>
          <a:xfrm>
            <a:off x="5958300" y="631411"/>
            <a:ext cx="24726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730" name="Google Shape;730;p53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54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 Population</a:t>
            </a:r>
            <a:endParaRPr/>
          </a:p>
        </p:txBody>
      </p:sp>
      <p:sp>
        <p:nvSpPr>
          <p:cNvPr id="736" name="Google Shape;736;p54"/>
          <p:cNvSpPr txBox="1"/>
          <p:nvPr>
            <p:ph idx="1" type="body"/>
          </p:nvPr>
        </p:nvSpPr>
        <p:spPr>
          <a:xfrm>
            <a:off x="1483350" y="1662325"/>
            <a:ext cx="3229800" cy="27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Contacted 15 public universities in Michigan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5 surveyed students</a:t>
            </a:r>
            <a:endParaRPr sz="20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Graduate and undergraduate</a:t>
            </a:r>
            <a:endParaRPr sz="18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2 received enough responses for analysis</a:t>
            </a:r>
            <a:endParaRPr sz="2000"/>
          </a:p>
        </p:txBody>
      </p:sp>
      <p:sp>
        <p:nvSpPr>
          <p:cNvPr id="737" name="Google Shape;737;p54"/>
          <p:cNvSpPr txBox="1"/>
          <p:nvPr>
            <p:ph idx="3" type="title"/>
          </p:nvPr>
        </p:nvSpPr>
        <p:spPr>
          <a:xfrm>
            <a:off x="1483350" y="1177525"/>
            <a:ext cx="32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Students</a:t>
            </a:r>
            <a:r>
              <a:rPr lang="en"/>
              <a:t> </a:t>
            </a:r>
            <a:endParaRPr/>
          </a:p>
        </p:txBody>
      </p:sp>
      <p:sp>
        <p:nvSpPr>
          <p:cNvPr id="738" name="Google Shape;738;p54"/>
          <p:cNvSpPr txBox="1"/>
          <p:nvPr>
            <p:ph idx="3" type="title"/>
          </p:nvPr>
        </p:nvSpPr>
        <p:spPr>
          <a:xfrm>
            <a:off x="4525200" y="1177525"/>
            <a:ext cx="3154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Facebook Users</a:t>
            </a:r>
            <a:endParaRPr/>
          </a:p>
        </p:txBody>
      </p:sp>
      <p:sp>
        <p:nvSpPr>
          <p:cNvPr id="739" name="Google Shape;739;p54"/>
          <p:cNvSpPr txBox="1"/>
          <p:nvPr>
            <p:ph idx="1" type="body"/>
          </p:nvPr>
        </p:nvSpPr>
        <p:spPr>
          <a:xfrm>
            <a:off x="4525200" y="1662325"/>
            <a:ext cx="3154800" cy="27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Joined Facebook groups for 5 cities containing universities</a:t>
            </a:r>
            <a:endParaRPr sz="20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Approved if needed</a:t>
            </a:r>
            <a:endParaRPr sz="18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5 participated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Dearborn and Detroit Combined for analyses</a:t>
            </a:r>
            <a:endParaRPr sz="1800"/>
          </a:p>
        </p:txBody>
      </p:sp>
      <p:pic>
        <p:nvPicPr>
          <p:cNvPr descr="The Regents of the University of Michigan | Working with BJA NTTAC" id="740" name="Google Shape;74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925" y="185313"/>
            <a:ext cx="708603" cy="7522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Michigan-Dearborn Logo (UMD) - PNG Logo Vector Downloads  (SVG, EPS)" id="741" name="Google Shape;741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8925" y="2260775"/>
            <a:ext cx="708600" cy="70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SU – Michigan State University Arm&amp;Emblem | Michigan state ..." id="742" name="Google Shape;742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8925" y="1319363"/>
            <a:ext cx="708600" cy="5563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yne State unveils new logo, marketing slogan" id="743" name="Google Shape;743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0924" y="4411795"/>
            <a:ext cx="964600" cy="546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/Template Downloads | UMC | Michigan Tech" id="744" name="Google Shape;744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0926" y="3357785"/>
            <a:ext cx="964600" cy="665615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4"/>
          <p:cNvSpPr txBox="1"/>
          <p:nvPr/>
        </p:nvSpPr>
        <p:spPr>
          <a:xfrm>
            <a:off x="7621450" y="1043425"/>
            <a:ext cx="1181100" cy="110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East Lansing/Lansing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46" name="Google Shape;746;p54"/>
          <p:cNvSpPr txBox="1"/>
          <p:nvPr/>
        </p:nvSpPr>
        <p:spPr>
          <a:xfrm>
            <a:off x="7560250" y="161238"/>
            <a:ext cx="1303500" cy="80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Ann Arbor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47" name="Google Shape;747;p54"/>
          <p:cNvSpPr txBox="1"/>
          <p:nvPr/>
        </p:nvSpPr>
        <p:spPr>
          <a:xfrm>
            <a:off x="7533700" y="2370338"/>
            <a:ext cx="1356600" cy="110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Houghton/Keweenaw County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48" name="Google Shape;748;p54"/>
          <p:cNvSpPr txBox="1"/>
          <p:nvPr/>
        </p:nvSpPr>
        <p:spPr>
          <a:xfrm>
            <a:off x="7621450" y="3697275"/>
            <a:ext cx="1181100" cy="110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Detroit/Metro Area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49" name="Google Shape;749;p54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5"/>
          <p:cNvSpPr txBox="1"/>
          <p:nvPr>
            <p:ph type="title"/>
          </p:nvPr>
        </p:nvSpPr>
        <p:spPr>
          <a:xfrm>
            <a:off x="713250" y="2187538"/>
            <a:ext cx="2336400" cy="65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 Email    UM</a:t>
            </a:r>
            <a:endParaRPr/>
          </a:p>
        </p:txBody>
      </p:sp>
      <p:sp>
        <p:nvSpPr>
          <p:cNvPr id="755" name="Google Shape;755;p55"/>
          <p:cNvSpPr txBox="1"/>
          <p:nvPr>
            <p:ph idx="1" type="subTitle"/>
          </p:nvPr>
        </p:nvSpPr>
        <p:spPr>
          <a:xfrm>
            <a:off x="712950" y="2761888"/>
            <a:ext cx="2336400" cy="71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Email sent by me</a:t>
            </a:r>
            <a:endParaRPr sz="1800"/>
          </a:p>
        </p:txBody>
      </p:sp>
      <p:sp>
        <p:nvSpPr>
          <p:cNvPr id="756" name="Google Shape;756;p55"/>
          <p:cNvSpPr txBox="1"/>
          <p:nvPr>
            <p:ph idx="2" type="title"/>
          </p:nvPr>
        </p:nvSpPr>
        <p:spPr>
          <a:xfrm>
            <a:off x="3403651" y="2172863"/>
            <a:ext cx="2336400" cy="65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Indirect Email MSU</a:t>
            </a:r>
            <a:endParaRPr/>
          </a:p>
        </p:txBody>
      </p:sp>
      <p:sp>
        <p:nvSpPr>
          <p:cNvPr id="757" name="Google Shape;757;p55"/>
          <p:cNvSpPr txBox="1"/>
          <p:nvPr>
            <p:ph idx="3" type="subTitle"/>
          </p:nvPr>
        </p:nvSpPr>
        <p:spPr>
          <a:xfrm>
            <a:off x="3274500" y="2776550"/>
            <a:ext cx="2594400" cy="71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Email sent by staff</a:t>
            </a:r>
            <a:endParaRPr sz="1800"/>
          </a:p>
        </p:txBody>
      </p:sp>
      <p:sp>
        <p:nvSpPr>
          <p:cNvPr id="758" name="Google Shape;758;p55"/>
          <p:cNvSpPr txBox="1"/>
          <p:nvPr>
            <p:ph idx="4" type="title"/>
          </p:nvPr>
        </p:nvSpPr>
        <p:spPr>
          <a:xfrm>
            <a:off x="6094050" y="2186040"/>
            <a:ext cx="2336400" cy="65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Facebook      Post</a:t>
            </a:r>
            <a:endParaRPr/>
          </a:p>
        </p:txBody>
      </p:sp>
      <p:sp>
        <p:nvSpPr>
          <p:cNvPr id="759" name="Google Shape;759;p55"/>
          <p:cNvSpPr txBox="1"/>
          <p:nvPr>
            <p:ph idx="5" type="subTitle"/>
          </p:nvPr>
        </p:nvSpPr>
        <p:spPr>
          <a:xfrm>
            <a:off x="6093750" y="2761875"/>
            <a:ext cx="2336400" cy="87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</a:t>
            </a:r>
            <a:r>
              <a:rPr lang="en" sz="1800"/>
              <a:t>essage posted in Facebook feeds</a:t>
            </a:r>
            <a:endParaRPr sz="1800"/>
          </a:p>
        </p:txBody>
      </p:sp>
      <p:sp>
        <p:nvSpPr>
          <p:cNvPr id="760" name="Google Shape;760;p55"/>
          <p:cNvSpPr txBox="1"/>
          <p:nvPr>
            <p:ph idx="6" type="title"/>
          </p:nvPr>
        </p:nvSpPr>
        <p:spPr>
          <a:xfrm>
            <a:off x="712950" y="1563932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761" name="Google Shape;761;p55"/>
          <p:cNvSpPr txBox="1"/>
          <p:nvPr>
            <p:ph idx="7" type="title"/>
          </p:nvPr>
        </p:nvSpPr>
        <p:spPr>
          <a:xfrm>
            <a:off x="6094050" y="1562444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762" name="Google Shape;762;p55"/>
          <p:cNvSpPr txBox="1"/>
          <p:nvPr>
            <p:ph idx="8" type="title"/>
          </p:nvPr>
        </p:nvSpPr>
        <p:spPr>
          <a:xfrm>
            <a:off x="3403650" y="1549257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763" name="Google Shape;763;p55"/>
          <p:cNvSpPr txBox="1"/>
          <p:nvPr>
            <p:ph idx="9" type="title"/>
          </p:nvPr>
        </p:nvSpPr>
        <p:spPr>
          <a:xfrm>
            <a:off x="713250" y="547625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Survey Dissemination</a:t>
            </a:r>
            <a:endParaRPr/>
          </a:p>
        </p:txBody>
      </p:sp>
      <p:sp>
        <p:nvSpPr>
          <p:cNvPr id="764" name="Google Shape;764;p55"/>
          <p:cNvSpPr/>
          <p:nvPr/>
        </p:nvSpPr>
        <p:spPr>
          <a:xfrm>
            <a:off x="1174888" y="1499601"/>
            <a:ext cx="1412522" cy="65577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765" name="Google Shape;765;p55"/>
          <p:cNvSpPr/>
          <p:nvPr/>
        </p:nvSpPr>
        <p:spPr>
          <a:xfrm>
            <a:off x="3865588" y="1484926"/>
            <a:ext cx="1412522" cy="65577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766" name="Google Shape;766;p55"/>
          <p:cNvSpPr/>
          <p:nvPr/>
        </p:nvSpPr>
        <p:spPr>
          <a:xfrm>
            <a:off x="6556288" y="1498113"/>
            <a:ext cx="1412522" cy="65577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767" name="Google Shape;767;p55"/>
          <p:cNvSpPr txBox="1"/>
          <p:nvPr/>
        </p:nvSpPr>
        <p:spPr>
          <a:xfrm>
            <a:off x="1655475" y="3859375"/>
            <a:ext cx="181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Occurred over October 2023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68" name="Google Shape;768;p55"/>
          <p:cNvSpPr txBox="1"/>
          <p:nvPr/>
        </p:nvSpPr>
        <p:spPr>
          <a:xfrm>
            <a:off x="4020525" y="3859375"/>
            <a:ext cx="3612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2 weeks; 1 follow up post for universities and 3 for Facebook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769" name="Google Shape;769;p55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6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75" name="Google Shape;77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51522">
            <a:off x="361028" y="623374"/>
            <a:ext cx="3887943" cy="3692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0896">
            <a:off x="4643305" y="1124555"/>
            <a:ext cx="4328866" cy="2689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57"/>
          <p:cNvSpPr txBox="1"/>
          <p:nvPr>
            <p:ph type="title"/>
          </p:nvPr>
        </p:nvSpPr>
        <p:spPr>
          <a:xfrm>
            <a:off x="1297350" y="537150"/>
            <a:ext cx="6549300" cy="40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Survey</a:t>
            </a:r>
            <a:endParaRPr sz="6400"/>
          </a:p>
        </p:txBody>
      </p:sp>
      <p:sp>
        <p:nvSpPr>
          <p:cNvPr id="782" name="Google Shape;782;p57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58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5"/>
                </a:solidFill>
              </a:rPr>
              <a:t>Summary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788" name="Google Shape;788;p5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7750" y="1527875"/>
            <a:ext cx="5010399" cy="3098130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8"/>
          <p:cNvSpPr txBox="1"/>
          <p:nvPr/>
        </p:nvSpPr>
        <p:spPr>
          <a:xfrm>
            <a:off x="888887" y="1496675"/>
            <a:ext cx="9123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6"/>
                </a:solidFill>
                <a:latin typeface="Prompt"/>
                <a:ea typeface="Prompt"/>
                <a:cs typeface="Prompt"/>
                <a:sym typeface="Prompt"/>
              </a:rPr>
              <a:t>11</a:t>
            </a:r>
            <a:endParaRPr b="1" sz="2500">
              <a:solidFill>
                <a:schemeClr val="accent6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790" name="Google Shape;790;p58"/>
          <p:cNvSpPr txBox="1"/>
          <p:nvPr/>
        </p:nvSpPr>
        <p:spPr>
          <a:xfrm>
            <a:off x="888887" y="3603275"/>
            <a:ext cx="9123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4"/>
                </a:solidFill>
                <a:latin typeface="Prompt"/>
                <a:ea typeface="Prompt"/>
                <a:cs typeface="Prompt"/>
                <a:sym typeface="Prompt"/>
              </a:rPr>
              <a:t>8</a:t>
            </a:r>
            <a:endParaRPr b="1" sz="2500">
              <a:solidFill>
                <a:schemeClr val="accent4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791" name="Google Shape;791;p58"/>
          <p:cNvSpPr txBox="1"/>
          <p:nvPr/>
        </p:nvSpPr>
        <p:spPr>
          <a:xfrm>
            <a:off x="888887" y="2549975"/>
            <a:ext cx="9123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68686"/>
                </a:solidFill>
                <a:latin typeface="Prompt"/>
                <a:ea typeface="Prompt"/>
                <a:cs typeface="Prompt"/>
                <a:sym typeface="Prompt"/>
              </a:rPr>
              <a:t>10</a:t>
            </a:r>
            <a:endParaRPr b="1" sz="2500">
              <a:solidFill>
                <a:srgbClr val="068686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792" name="Google Shape;792;p58"/>
          <p:cNvSpPr txBox="1"/>
          <p:nvPr/>
        </p:nvSpPr>
        <p:spPr>
          <a:xfrm>
            <a:off x="1953600" y="1496675"/>
            <a:ext cx="24384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Prompt"/>
                <a:ea typeface="Prompt"/>
                <a:cs typeface="Prompt"/>
                <a:sym typeface="Prompt"/>
              </a:rPr>
              <a:t>PFAS Perceptions</a:t>
            </a:r>
            <a:endParaRPr b="1" sz="2000">
              <a:solidFill>
                <a:schemeClr val="accent6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793" name="Google Shape;793;p58"/>
          <p:cNvSpPr txBox="1"/>
          <p:nvPr/>
        </p:nvSpPr>
        <p:spPr>
          <a:xfrm>
            <a:off x="1953725" y="2549975"/>
            <a:ext cx="28032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accent5"/>
                </a:solidFill>
                <a:latin typeface="Prompt"/>
                <a:ea typeface="Prompt"/>
                <a:cs typeface="Prompt"/>
                <a:sym typeface="Prompt"/>
              </a:rPr>
              <a:t>PFAS-related Consumer Behaviors</a:t>
            </a:r>
            <a:endParaRPr b="1" sz="2000">
              <a:solidFill>
                <a:schemeClr val="accent5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794" name="Google Shape;794;p58"/>
          <p:cNvSpPr txBox="1"/>
          <p:nvPr/>
        </p:nvSpPr>
        <p:spPr>
          <a:xfrm>
            <a:off x="1953575" y="3603275"/>
            <a:ext cx="24384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Prompt"/>
                <a:ea typeface="Prompt"/>
                <a:cs typeface="Prompt"/>
                <a:sym typeface="Prompt"/>
              </a:rPr>
              <a:t>Demographic Information</a:t>
            </a:r>
            <a:endParaRPr b="1" sz="2000">
              <a:solidFill>
                <a:schemeClr val="accent4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795" name="Google Shape;795;p58"/>
          <p:cNvSpPr/>
          <p:nvPr/>
        </p:nvSpPr>
        <p:spPr>
          <a:xfrm rot="3626789">
            <a:off x="869681" y="1233528"/>
            <a:ext cx="950694" cy="970579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6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796" name="Google Shape;796;p58"/>
          <p:cNvSpPr/>
          <p:nvPr/>
        </p:nvSpPr>
        <p:spPr>
          <a:xfrm rot="3626789">
            <a:off x="869681" y="2286841"/>
            <a:ext cx="950694" cy="970579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6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797" name="Google Shape;797;p58"/>
          <p:cNvSpPr/>
          <p:nvPr/>
        </p:nvSpPr>
        <p:spPr>
          <a:xfrm rot="3626789">
            <a:off x="869681" y="3340141"/>
            <a:ext cx="950694" cy="970579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798" name="Google Shape;798;p58"/>
          <p:cNvSpPr txBox="1"/>
          <p:nvPr/>
        </p:nvSpPr>
        <p:spPr>
          <a:xfrm>
            <a:off x="5918800" y="2552989"/>
            <a:ext cx="1068300" cy="1047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Median: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~5 minutes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pic>
        <p:nvPicPr>
          <p:cNvPr id="799" name="Google Shape;799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3649" y="1134190"/>
            <a:ext cx="1313200" cy="68626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58"/>
          <p:cNvSpPr txBox="1"/>
          <p:nvPr/>
        </p:nvSpPr>
        <p:spPr>
          <a:xfrm>
            <a:off x="773975" y="4444100"/>
            <a:ext cx="501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Compensation: Raffle for 60 $25 e-gift cards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801" name="Google Shape;801;p58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59"/>
          <p:cNvSpPr txBox="1"/>
          <p:nvPr>
            <p:ph idx="4294967295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PFAS Perceptions Pt. 1</a:t>
            </a:r>
            <a:endParaRPr/>
          </a:p>
        </p:txBody>
      </p:sp>
      <p:sp>
        <p:nvSpPr>
          <p:cNvPr id="807" name="Google Shape;807;p59"/>
          <p:cNvSpPr txBox="1"/>
          <p:nvPr>
            <p:ph idx="4294967295" type="body"/>
          </p:nvPr>
        </p:nvSpPr>
        <p:spPr>
          <a:xfrm>
            <a:off x="713250" y="1300050"/>
            <a:ext cx="7717500" cy="6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●"/>
            </a:pPr>
            <a:r>
              <a:rPr lang="en" sz="2000"/>
              <a:t>2 questions determined if people knew </a:t>
            </a:r>
            <a:r>
              <a:rPr lang="en" sz="2000"/>
              <a:t>what</a:t>
            </a:r>
            <a:r>
              <a:rPr lang="en" sz="2000"/>
              <a:t> PFAS were</a:t>
            </a:r>
            <a:endParaRPr sz="20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Following question wording based on this (believe</a:t>
            </a:r>
            <a:r>
              <a:rPr lang="en" sz="1800"/>
              <a:t> vs </a:t>
            </a:r>
            <a:r>
              <a:rPr lang="en" sz="1800"/>
              <a:t>think)</a:t>
            </a:r>
            <a:endParaRPr sz="1800"/>
          </a:p>
        </p:txBody>
      </p:sp>
      <p:sp>
        <p:nvSpPr>
          <p:cNvPr id="808" name="Google Shape;808;p59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09" name="Google Shape;80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263" y="2083950"/>
            <a:ext cx="8837476" cy="130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9"/>
          <p:cNvPicPr preferRelativeResize="0"/>
          <p:nvPr/>
        </p:nvPicPr>
        <p:blipFill rotWithShape="1">
          <a:blip r:embed="rId4">
            <a:alphaModFix/>
          </a:blip>
          <a:srcRect b="0" l="0" r="42323" t="0"/>
          <a:stretch/>
        </p:blipFill>
        <p:spPr>
          <a:xfrm>
            <a:off x="200038" y="3390250"/>
            <a:ext cx="2864001" cy="106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60"/>
          <p:cNvSpPr txBox="1"/>
          <p:nvPr>
            <p:ph idx="4294967295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PFAS Perceptions Pt. 2</a:t>
            </a:r>
            <a:endParaRPr/>
          </a:p>
        </p:txBody>
      </p:sp>
      <p:sp>
        <p:nvSpPr>
          <p:cNvPr id="816" name="Google Shape;816;p60"/>
          <p:cNvSpPr txBox="1"/>
          <p:nvPr>
            <p:ph idx="4294967295" type="body"/>
          </p:nvPr>
        </p:nvSpPr>
        <p:spPr>
          <a:xfrm>
            <a:off x="713250" y="1300050"/>
            <a:ext cx="7717500" cy="140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●"/>
            </a:pPr>
            <a:r>
              <a:rPr lang="en" sz="2000"/>
              <a:t>3 sets of</a:t>
            </a:r>
            <a:r>
              <a:rPr lang="en" sz="2000"/>
              <a:t> questions about health outcomes of PFAS and what they are in</a:t>
            </a:r>
            <a:endParaRPr sz="2000"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Likert Scale</a:t>
            </a:r>
            <a:endParaRPr sz="1800"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Select all that apply </a:t>
            </a:r>
            <a:endParaRPr sz="1800"/>
          </a:p>
        </p:txBody>
      </p:sp>
      <p:sp>
        <p:nvSpPr>
          <p:cNvPr id="817" name="Google Shape;817;p60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8" name="Google Shape;81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225" y="2755525"/>
            <a:ext cx="3006550" cy="14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475" y="1984400"/>
            <a:ext cx="4738829" cy="233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61"/>
          <p:cNvSpPr txBox="1"/>
          <p:nvPr>
            <p:ph idx="4294967295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PFAS Perceptions Pt. 3</a:t>
            </a:r>
            <a:endParaRPr/>
          </a:p>
        </p:txBody>
      </p:sp>
      <p:sp>
        <p:nvSpPr>
          <p:cNvPr id="825" name="Google Shape;825;p61"/>
          <p:cNvSpPr txBox="1"/>
          <p:nvPr>
            <p:ph idx="4294967295" type="body"/>
          </p:nvPr>
        </p:nvSpPr>
        <p:spPr>
          <a:xfrm>
            <a:off x="713225" y="1527900"/>
            <a:ext cx="4105500" cy="24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●"/>
            </a:pPr>
            <a:r>
              <a:rPr lang="en" sz="2000"/>
              <a:t>Responses graded </a:t>
            </a:r>
            <a:r>
              <a:rPr lang="en" sz="1800"/>
              <a:t>based on EPA PFAS information</a:t>
            </a:r>
            <a:endParaRPr sz="18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●"/>
            </a:pPr>
            <a:r>
              <a:rPr lang="en" sz="2000"/>
              <a:t>PFAS knowledge score (0-13) 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Higher score = higher knowledge about PFAS</a:t>
            </a:r>
            <a:endParaRPr sz="22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●"/>
            </a:pPr>
            <a:r>
              <a:rPr lang="en" sz="2000"/>
              <a:t>Two other questions about information sources and reliability</a:t>
            </a:r>
            <a:endParaRPr sz="1800"/>
          </a:p>
        </p:txBody>
      </p:sp>
      <p:sp>
        <p:nvSpPr>
          <p:cNvPr id="826" name="Google Shape;826;p61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7" name="Google Shape;82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7934">
            <a:off x="4862508" y="1537763"/>
            <a:ext cx="3940030" cy="2433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62"/>
          <p:cNvSpPr txBox="1"/>
          <p:nvPr>
            <p:ph type="title"/>
          </p:nvPr>
        </p:nvSpPr>
        <p:spPr>
          <a:xfrm>
            <a:off x="713225" y="539500"/>
            <a:ext cx="7423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PFAS-related Consumer Behaviors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833" name="Google Shape;833;p62"/>
          <p:cNvSpPr txBox="1"/>
          <p:nvPr>
            <p:ph idx="1" type="body"/>
          </p:nvPr>
        </p:nvSpPr>
        <p:spPr>
          <a:xfrm>
            <a:off x="713225" y="1232525"/>
            <a:ext cx="7423500" cy="3642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b="1" i="1" lang="en" sz="2000">
                <a:solidFill>
                  <a:schemeClr val="dk2"/>
                </a:solidFill>
              </a:rPr>
              <a:t>How often do you consider PFAS being in products when choosing one to buy?</a:t>
            </a:r>
            <a:endParaRPr b="1" i="1" sz="20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lphaLcPeriod"/>
            </a:pPr>
            <a:r>
              <a:rPr lang="en" sz="1600">
                <a:solidFill>
                  <a:schemeClr val="dk2"/>
                </a:solidFill>
              </a:rPr>
              <a:t>Never/rarely; sometimes; often/always</a:t>
            </a:r>
            <a:endParaRPr sz="16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b="1" i="1" lang="en" sz="2000">
                <a:solidFill>
                  <a:schemeClr val="dk2"/>
                </a:solidFill>
              </a:rPr>
              <a:t>If a product said “PFAS free” on its label, would you be more likely to buy it?</a:t>
            </a:r>
            <a:endParaRPr b="1" i="1" sz="20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lphaLcPeriod"/>
            </a:pPr>
            <a:r>
              <a:rPr lang="en" sz="1600">
                <a:solidFill>
                  <a:schemeClr val="dk2"/>
                </a:solidFill>
              </a:rPr>
              <a:t>No; unsure; yes</a:t>
            </a:r>
            <a:endParaRPr sz="16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b="1" i="1" lang="en" sz="2000">
                <a:solidFill>
                  <a:schemeClr val="dk2"/>
                </a:solidFill>
              </a:rPr>
              <a:t>Suppose a product without a “PFAS free” label costs $5. What is the highest price you would pay for a similar product with a “PFAS free” label?</a:t>
            </a:r>
            <a:endParaRPr b="1" i="1" sz="20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lphaLcPeriod"/>
            </a:pPr>
            <a:r>
              <a:rPr lang="en" sz="1600">
                <a:solidFill>
                  <a:schemeClr val="dk2"/>
                </a:solidFill>
              </a:rPr>
              <a:t>$5.01-$6.00; $6.01-$7.50; $7.51-$10.00; $10.01 or more; none</a:t>
            </a:r>
            <a:endParaRPr sz="16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lphaLcPeriod"/>
            </a:pPr>
            <a:r>
              <a:rPr lang="en" sz="1600">
                <a:solidFill>
                  <a:schemeClr val="dk2"/>
                </a:solidFill>
              </a:rPr>
              <a:t>Similar question for a $50 item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834" name="Google Shape;834;p62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63"/>
          <p:cNvSpPr txBox="1"/>
          <p:nvPr>
            <p:ph idx="2" type="title"/>
          </p:nvPr>
        </p:nvSpPr>
        <p:spPr>
          <a:xfrm>
            <a:off x="986188" y="1379825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840" name="Google Shape;840;p63"/>
          <p:cNvSpPr txBox="1"/>
          <p:nvPr>
            <p:ph idx="4" type="title"/>
          </p:nvPr>
        </p:nvSpPr>
        <p:spPr>
          <a:xfrm>
            <a:off x="1030525" y="2134838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841" name="Google Shape;841;p63"/>
          <p:cNvSpPr txBox="1"/>
          <p:nvPr>
            <p:ph idx="7" type="title"/>
          </p:nvPr>
        </p:nvSpPr>
        <p:spPr>
          <a:xfrm>
            <a:off x="5100988" y="1395138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842" name="Google Shape;842;p63"/>
          <p:cNvSpPr txBox="1"/>
          <p:nvPr>
            <p:ph idx="13" type="title"/>
          </p:nvPr>
        </p:nvSpPr>
        <p:spPr>
          <a:xfrm>
            <a:off x="5087700" y="2119288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843" name="Google Shape;843;p63"/>
          <p:cNvSpPr txBox="1"/>
          <p:nvPr>
            <p:ph type="title"/>
          </p:nvPr>
        </p:nvSpPr>
        <p:spPr>
          <a:xfrm>
            <a:off x="1636024" y="1379825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</a:t>
            </a:r>
            <a:endParaRPr/>
          </a:p>
        </p:txBody>
      </p:sp>
      <p:sp>
        <p:nvSpPr>
          <p:cNvPr id="844" name="Google Shape;844;p63"/>
          <p:cNvSpPr txBox="1"/>
          <p:nvPr>
            <p:ph idx="3" type="title"/>
          </p:nvPr>
        </p:nvSpPr>
        <p:spPr>
          <a:xfrm>
            <a:off x="1680362" y="2134838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Race/Ethnicity</a:t>
            </a:r>
            <a:endParaRPr/>
          </a:p>
        </p:txBody>
      </p:sp>
      <p:sp>
        <p:nvSpPr>
          <p:cNvPr id="845" name="Google Shape;845;p63"/>
          <p:cNvSpPr txBox="1"/>
          <p:nvPr>
            <p:ph idx="6" type="title"/>
          </p:nvPr>
        </p:nvSpPr>
        <p:spPr>
          <a:xfrm>
            <a:off x="5750824" y="1395138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Gender</a:t>
            </a:r>
            <a:endParaRPr/>
          </a:p>
        </p:txBody>
      </p:sp>
      <p:sp>
        <p:nvSpPr>
          <p:cNvPr id="846" name="Google Shape;846;p63"/>
          <p:cNvSpPr txBox="1"/>
          <p:nvPr>
            <p:ph idx="9" type="title"/>
          </p:nvPr>
        </p:nvSpPr>
        <p:spPr>
          <a:xfrm>
            <a:off x="5737537" y="2119288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Education (</a:t>
            </a:r>
            <a:r>
              <a:rPr lang="en"/>
              <a:t>I</a:t>
            </a:r>
            <a:r>
              <a:rPr lang="en"/>
              <a:t>n Facebook </a:t>
            </a:r>
            <a:r>
              <a:rPr lang="en"/>
              <a:t>G</a:t>
            </a:r>
            <a:r>
              <a:rPr lang="en"/>
              <a:t>roups)</a:t>
            </a:r>
            <a:endParaRPr/>
          </a:p>
        </p:txBody>
      </p:sp>
      <p:sp>
        <p:nvSpPr>
          <p:cNvPr id="847" name="Google Shape;847;p63"/>
          <p:cNvSpPr txBox="1"/>
          <p:nvPr>
            <p:ph idx="15"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Demographic Information</a:t>
            </a:r>
            <a:endParaRPr sz="3000">
              <a:solidFill>
                <a:schemeClr val="accent5"/>
              </a:solidFill>
            </a:endParaRPr>
          </a:p>
        </p:txBody>
      </p:sp>
      <p:sp>
        <p:nvSpPr>
          <p:cNvPr id="848" name="Google Shape;848;p63"/>
          <p:cNvSpPr/>
          <p:nvPr/>
        </p:nvSpPr>
        <p:spPr>
          <a:xfrm>
            <a:off x="986189" y="1335727"/>
            <a:ext cx="584408" cy="596631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49" name="Google Shape;849;p63"/>
          <p:cNvSpPr/>
          <p:nvPr/>
        </p:nvSpPr>
        <p:spPr>
          <a:xfrm rot="-10221027">
            <a:off x="1032068" y="2108447"/>
            <a:ext cx="584389" cy="59661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50" name="Google Shape;850;p63"/>
          <p:cNvSpPr/>
          <p:nvPr/>
        </p:nvSpPr>
        <p:spPr>
          <a:xfrm rot="3467083">
            <a:off x="5100989" y="1351041"/>
            <a:ext cx="584411" cy="596635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51" name="Google Shape;851;p63"/>
          <p:cNvSpPr/>
          <p:nvPr/>
        </p:nvSpPr>
        <p:spPr>
          <a:xfrm rot="-1597017">
            <a:off x="5087703" y="2050363"/>
            <a:ext cx="584418" cy="596642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52" name="Google Shape;852;p63"/>
          <p:cNvSpPr txBox="1"/>
          <p:nvPr>
            <p:ph idx="2" type="title"/>
          </p:nvPr>
        </p:nvSpPr>
        <p:spPr>
          <a:xfrm>
            <a:off x="986188" y="2947438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853" name="Google Shape;853;p63"/>
          <p:cNvSpPr txBox="1"/>
          <p:nvPr>
            <p:ph idx="4" type="title"/>
          </p:nvPr>
        </p:nvSpPr>
        <p:spPr>
          <a:xfrm>
            <a:off x="1030525" y="3680300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  <p:sp>
        <p:nvSpPr>
          <p:cNvPr id="854" name="Google Shape;854;p63"/>
          <p:cNvSpPr txBox="1"/>
          <p:nvPr>
            <p:ph idx="7" type="title"/>
          </p:nvPr>
        </p:nvSpPr>
        <p:spPr>
          <a:xfrm>
            <a:off x="5100988" y="2922688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855" name="Google Shape;855;p63"/>
          <p:cNvSpPr txBox="1"/>
          <p:nvPr>
            <p:ph type="title"/>
          </p:nvPr>
        </p:nvSpPr>
        <p:spPr>
          <a:xfrm>
            <a:off x="1636024" y="2947438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Household Income (</a:t>
            </a:r>
            <a:r>
              <a:rPr lang="en"/>
              <a:t>I</a:t>
            </a:r>
            <a:r>
              <a:rPr lang="en"/>
              <a:t>n Facebook </a:t>
            </a:r>
            <a:r>
              <a:rPr lang="en"/>
              <a:t>G</a:t>
            </a:r>
            <a:r>
              <a:rPr lang="en"/>
              <a:t>roups)</a:t>
            </a:r>
            <a:endParaRPr/>
          </a:p>
        </p:txBody>
      </p:sp>
      <p:sp>
        <p:nvSpPr>
          <p:cNvPr id="856" name="Google Shape;856;p63"/>
          <p:cNvSpPr txBox="1"/>
          <p:nvPr>
            <p:ph idx="3" type="title"/>
          </p:nvPr>
        </p:nvSpPr>
        <p:spPr>
          <a:xfrm>
            <a:off x="1680362" y="3680300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Residential ZIP Code</a:t>
            </a:r>
            <a:endParaRPr/>
          </a:p>
        </p:txBody>
      </p:sp>
      <p:sp>
        <p:nvSpPr>
          <p:cNvPr id="857" name="Google Shape;857;p63"/>
          <p:cNvSpPr txBox="1"/>
          <p:nvPr>
            <p:ph idx="6" type="title"/>
          </p:nvPr>
        </p:nvSpPr>
        <p:spPr>
          <a:xfrm>
            <a:off x="5750824" y="2922688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Location</a:t>
            </a:r>
            <a:endParaRPr/>
          </a:p>
        </p:txBody>
      </p:sp>
      <p:sp>
        <p:nvSpPr>
          <p:cNvPr id="858" name="Google Shape;858;p63"/>
          <p:cNvSpPr/>
          <p:nvPr/>
        </p:nvSpPr>
        <p:spPr>
          <a:xfrm>
            <a:off x="987714" y="2881164"/>
            <a:ext cx="584408" cy="596631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59" name="Google Shape;859;p63"/>
          <p:cNvSpPr/>
          <p:nvPr/>
        </p:nvSpPr>
        <p:spPr>
          <a:xfrm rot="-10221027">
            <a:off x="1032068" y="3653909"/>
            <a:ext cx="584389" cy="59661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60" name="Google Shape;860;p63"/>
          <p:cNvSpPr/>
          <p:nvPr/>
        </p:nvSpPr>
        <p:spPr>
          <a:xfrm rot="3467083">
            <a:off x="5100977" y="2882428"/>
            <a:ext cx="584411" cy="596635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61" name="Google Shape;861;p63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2" name="Google Shape;862;p63"/>
          <p:cNvSpPr txBox="1"/>
          <p:nvPr>
            <p:ph idx="4" type="title"/>
          </p:nvPr>
        </p:nvSpPr>
        <p:spPr>
          <a:xfrm>
            <a:off x="5145325" y="3680288"/>
            <a:ext cx="58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863" name="Google Shape;863;p63"/>
          <p:cNvSpPr txBox="1"/>
          <p:nvPr>
            <p:ph idx="3" type="title"/>
          </p:nvPr>
        </p:nvSpPr>
        <p:spPr>
          <a:xfrm>
            <a:off x="5795162" y="3680288"/>
            <a:ext cx="2946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(Optional)</a:t>
            </a:r>
            <a:endParaRPr/>
          </a:p>
        </p:txBody>
      </p:sp>
      <p:sp>
        <p:nvSpPr>
          <p:cNvPr id="864" name="Google Shape;864;p63"/>
          <p:cNvSpPr/>
          <p:nvPr/>
        </p:nvSpPr>
        <p:spPr>
          <a:xfrm rot="-10221027">
            <a:off x="5146868" y="3653897"/>
            <a:ext cx="584389" cy="59661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64"/>
          <p:cNvSpPr txBox="1"/>
          <p:nvPr>
            <p:ph type="title"/>
          </p:nvPr>
        </p:nvSpPr>
        <p:spPr>
          <a:xfrm>
            <a:off x="1199763" y="2165050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Team </a:t>
            </a:r>
            <a:endParaRPr/>
          </a:p>
        </p:txBody>
      </p:sp>
      <p:sp>
        <p:nvSpPr>
          <p:cNvPr id="870" name="Google Shape;870;p64"/>
          <p:cNvSpPr txBox="1"/>
          <p:nvPr>
            <p:ph idx="2" type="title"/>
          </p:nvPr>
        </p:nvSpPr>
        <p:spPr>
          <a:xfrm>
            <a:off x="5318263" y="2165050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readable.com</a:t>
            </a:r>
            <a:endParaRPr/>
          </a:p>
        </p:txBody>
      </p:sp>
      <p:sp>
        <p:nvSpPr>
          <p:cNvPr id="871" name="Google Shape;871;p64"/>
          <p:cNvSpPr txBox="1"/>
          <p:nvPr>
            <p:ph idx="4" type="title"/>
          </p:nvPr>
        </p:nvSpPr>
        <p:spPr>
          <a:xfrm>
            <a:off x="1176688" y="3940575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Pilot Testing</a:t>
            </a:r>
            <a:endParaRPr/>
          </a:p>
        </p:txBody>
      </p:sp>
      <p:sp>
        <p:nvSpPr>
          <p:cNvPr id="872" name="Google Shape;872;p64"/>
          <p:cNvSpPr txBox="1"/>
          <p:nvPr>
            <p:ph idx="6" type="title"/>
          </p:nvPr>
        </p:nvSpPr>
        <p:spPr>
          <a:xfrm>
            <a:off x="5318275" y="3940575"/>
            <a:ext cx="2629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QUAID</a:t>
            </a:r>
            <a:endParaRPr/>
          </a:p>
        </p:txBody>
      </p:sp>
      <p:sp>
        <p:nvSpPr>
          <p:cNvPr id="873" name="Google Shape;873;p64"/>
          <p:cNvSpPr txBox="1"/>
          <p:nvPr>
            <p:ph idx="8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Validation</a:t>
            </a:r>
            <a:endParaRPr/>
          </a:p>
        </p:txBody>
      </p:sp>
      <p:sp>
        <p:nvSpPr>
          <p:cNvPr id="874" name="Google Shape;874;p64"/>
          <p:cNvSpPr/>
          <p:nvPr/>
        </p:nvSpPr>
        <p:spPr>
          <a:xfrm>
            <a:off x="2222464" y="1568427"/>
            <a:ext cx="584408" cy="596631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75" name="Google Shape;875;p64"/>
          <p:cNvSpPr/>
          <p:nvPr/>
        </p:nvSpPr>
        <p:spPr>
          <a:xfrm>
            <a:off x="2222502" y="3343952"/>
            <a:ext cx="584408" cy="596631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76" name="Google Shape;876;p64"/>
          <p:cNvSpPr/>
          <p:nvPr/>
        </p:nvSpPr>
        <p:spPr>
          <a:xfrm>
            <a:off x="6341077" y="1568427"/>
            <a:ext cx="584408" cy="596631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77" name="Google Shape;877;p64"/>
          <p:cNvSpPr/>
          <p:nvPr/>
        </p:nvSpPr>
        <p:spPr>
          <a:xfrm>
            <a:off x="6341114" y="3343952"/>
            <a:ext cx="584408" cy="596631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78" name="Google Shape;878;p64"/>
          <p:cNvSpPr txBox="1"/>
          <p:nvPr>
            <p:ph idx="6" type="title"/>
          </p:nvPr>
        </p:nvSpPr>
        <p:spPr>
          <a:xfrm>
            <a:off x="2222500" y="1614525"/>
            <a:ext cx="5382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879" name="Google Shape;879;p64"/>
          <p:cNvSpPr txBox="1"/>
          <p:nvPr>
            <p:ph idx="6" type="title"/>
          </p:nvPr>
        </p:nvSpPr>
        <p:spPr>
          <a:xfrm>
            <a:off x="6364075" y="1603188"/>
            <a:ext cx="5382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880" name="Google Shape;880;p64"/>
          <p:cNvSpPr txBox="1"/>
          <p:nvPr>
            <p:ph idx="6" type="title"/>
          </p:nvPr>
        </p:nvSpPr>
        <p:spPr>
          <a:xfrm>
            <a:off x="2222500" y="3378713"/>
            <a:ext cx="5382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881" name="Google Shape;881;p64"/>
          <p:cNvSpPr txBox="1"/>
          <p:nvPr>
            <p:ph idx="6" type="title"/>
          </p:nvPr>
        </p:nvSpPr>
        <p:spPr>
          <a:xfrm>
            <a:off x="6364075" y="3378725"/>
            <a:ext cx="5382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cxnSp>
        <p:nvCxnSpPr>
          <p:cNvPr id="882" name="Google Shape;882;p64"/>
          <p:cNvCxnSpPr>
            <a:stCxn id="869" idx="3"/>
            <a:endCxn id="870" idx="1"/>
          </p:cNvCxnSpPr>
          <p:nvPr/>
        </p:nvCxnSpPr>
        <p:spPr>
          <a:xfrm>
            <a:off x="3829563" y="2407450"/>
            <a:ext cx="1488600" cy="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3" name="Google Shape;883;p64"/>
          <p:cNvCxnSpPr/>
          <p:nvPr/>
        </p:nvCxnSpPr>
        <p:spPr>
          <a:xfrm flipH="1">
            <a:off x="6628075" y="2684600"/>
            <a:ext cx="1800" cy="51840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4" name="Google Shape;884;p64"/>
          <p:cNvCxnSpPr>
            <a:stCxn id="872" idx="1"/>
            <a:endCxn id="871" idx="3"/>
          </p:cNvCxnSpPr>
          <p:nvPr/>
        </p:nvCxnSpPr>
        <p:spPr>
          <a:xfrm rot="10800000">
            <a:off x="3806575" y="4182975"/>
            <a:ext cx="1511700" cy="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5" name="Google Shape;885;p64"/>
          <p:cNvSpPr txBox="1"/>
          <p:nvPr>
            <p:ph idx="6" type="title"/>
          </p:nvPr>
        </p:nvSpPr>
        <p:spPr>
          <a:xfrm rot="-578388">
            <a:off x="7669611" y="2951121"/>
            <a:ext cx="987138" cy="83651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6"/>
                </a:solidFill>
              </a:rPr>
              <a:t>?</a:t>
            </a:r>
            <a:endParaRPr sz="6000">
              <a:solidFill>
                <a:schemeClr val="accent6"/>
              </a:solidFill>
            </a:endParaRPr>
          </a:p>
        </p:txBody>
      </p:sp>
      <p:sp>
        <p:nvSpPr>
          <p:cNvPr id="886" name="Google Shape;886;p64"/>
          <p:cNvSpPr txBox="1"/>
          <p:nvPr>
            <p:ph idx="6" type="title"/>
          </p:nvPr>
        </p:nvSpPr>
        <p:spPr>
          <a:xfrm rot="833559">
            <a:off x="219685" y="2359683"/>
            <a:ext cx="987075" cy="83660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6"/>
                </a:solidFill>
              </a:rPr>
              <a:t>?</a:t>
            </a:r>
            <a:endParaRPr sz="6000">
              <a:solidFill>
                <a:schemeClr val="accent6"/>
              </a:solidFill>
            </a:endParaRPr>
          </a:p>
        </p:txBody>
      </p:sp>
      <p:sp>
        <p:nvSpPr>
          <p:cNvPr id="887" name="Google Shape;887;p64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65"/>
          <p:cNvSpPr txBox="1"/>
          <p:nvPr>
            <p:ph type="title"/>
          </p:nvPr>
        </p:nvSpPr>
        <p:spPr>
          <a:xfrm>
            <a:off x="581975" y="2137400"/>
            <a:ext cx="2417100" cy="7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Knowledge Score Distributions</a:t>
            </a:r>
            <a:endParaRPr sz="1800"/>
          </a:p>
        </p:txBody>
      </p:sp>
      <p:sp>
        <p:nvSpPr>
          <p:cNvPr id="893" name="Google Shape;893;p65"/>
          <p:cNvSpPr txBox="1"/>
          <p:nvPr>
            <p:ph idx="2" type="title"/>
          </p:nvPr>
        </p:nvSpPr>
        <p:spPr>
          <a:xfrm>
            <a:off x="5859011" y="2137400"/>
            <a:ext cx="3055200" cy="14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Logistic Regression Models for Knowledge Score and Consumer Behaviors</a:t>
            </a:r>
            <a:endParaRPr sz="1800"/>
          </a:p>
        </p:txBody>
      </p:sp>
      <p:sp>
        <p:nvSpPr>
          <p:cNvPr id="894" name="Google Shape;894;p65"/>
          <p:cNvSpPr txBox="1"/>
          <p:nvPr>
            <p:ph idx="3" type="subTitle"/>
          </p:nvPr>
        </p:nvSpPr>
        <p:spPr>
          <a:xfrm>
            <a:off x="5740050" y="3417575"/>
            <a:ext cx="3055200" cy="11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Covariates: knowing what PFAS are, age, gender, race/ethnicity, location, education (in Facebook models)</a:t>
            </a:r>
            <a:endParaRPr/>
          </a:p>
        </p:txBody>
      </p:sp>
      <p:sp>
        <p:nvSpPr>
          <p:cNvPr id="895" name="Google Shape;895;p65"/>
          <p:cNvSpPr txBox="1"/>
          <p:nvPr>
            <p:ph idx="6" type="title"/>
          </p:nvPr>
        </p:nvSpPr>
        <p:spPr>
          <a:xfrm>
            <a:off x="622325" y="1545957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896" name="Google Shape;896;p65"/>
          <p:cNvSpPr txBox="1"/>
          <p:nvPr>
            <p:ph idx="8" type="title"/>
          </p:nvPr>
        </p:nvSpPr>
        <p:spPr>
          <a:xfrm>
            <a:off x="3403775" y="1545957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897" name="Google Shape;897;p65"/>
          <p:cNvSpPr txBox="1"/>
          <p:nvPr>
            <p:ph idx="9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Statistical Analyses</a:t>
            </a:r>
            <a:endParaRPr/>
          </a:p>
        </p:txBody>
      </p:sp>
      <p:sp>
        <p:nvSpPr>
          <p:cNvPr id="898" name="Google Shape;898;p65"/>
          <p:cNvSpPr/>
          <p:nvPr/>
        </p:nvSpPr>
        <p:spPr>
          <a:xfrm>
            <a:off x="1084263" y="1481626"/>
            <a:ext cx="1412522" cy="65577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899" name="Google Shape;899;p65"/>
          <p:cNvSpPr/>
          <p:nvPr/>
        </p:nvSpPr>
        <p:spPr>
          <a:xfrm>
            <a:off x="3865713" y="1481626"/>
            <a:ext cx="1412522" cy="65577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900" name="Google Shape;900;p65"/>
          <p:cNvSpPr txBox="1"/>
          <p:nvPr>
            <p:ph idx="2" type="title"/>
          </p:nvPr>
        </p:nvSpPr>
        <p:spPr>
          <a:xfrm>
            <a:off x="3320388" y="2137388"/>
            <a:ext cx="2417400" cy="7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Consumer Behavior Distributions</a:t>
            </a:r>
            <a:endParaRPr sz="1800"/>
          </a:p>
        </p:txBody>
      </p:sp>
      <p:sp>
        <p:nvSpPr>
          <p:cNvPr id="901" name="Google Shape;901;p65"/>
          <p:cNvSpPr txBox="1"/>
          <p:nvPr>
            <p:ph idx="8" type="title"/>
          </p:nvPr>
        </p:nvSpPr>
        <p:spPr>
          <a:xfrm>
            <a:off x="6099450" y="1545957"/>
            <a:ext cx="2336400" cy="5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902" name="Google Shape;902;p65"/>
          <p:cNvSpPr/>
          <p:nvPr/>
        </p:nvSpPr>
        <p:spPr>
          <a:xfrm>
            <a:off x="6561388" y="1481626"/>
            <a:ext cx="1412522" cy="655773"/>
          </a:xfrm>
          <a:custGeom>
            <a:rect b="b" l="l" r="r" t="t"/>
            <a:pathLst>
              <a:path extrusionOk="0" h="30213" w="29594">
                <a:moveTo>
                  <a:pt x="15698" y="709"/>
                </a:moveTo>
                <a:cubicBezTo>
                  <a:pt x="8661" y="-3313"/>
                  <a:pt x="-1667" y="11666"/>
                  <a:pt x="300" y="19529"/>
                </a:cubicBezTo>
                <a:cubicBezTo>
                  <a:pt x="1974" y="26220"/>
                  <a:pt x="11574" y="31469"/>
                  <a:pt x="18265" y="29795"/>
                </a:cubicBezTo>
                <a:cubicBezTo>
                  <a:pt x="25936" y="27876"/>
                  <a:pt x="32065" y="15482"/>
                  <a:pt x="28530" y="8408"/>
                </a:cubicBezTo>
                <a:cubicBezTo>
                  <a:pt x="26213" y="3771"/>
                  <a:pt x="20188" y="1921"/>
                  <a:pt x="15271" y="281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903" name="Google Shape;903;p65"/>
          <p:cNvSpPr txBox="1"/>
          <p:nvPr/>
        </p:nvSpPr>
        <p:spPr>
          <a:xfrm>
            <a:off x="1910225" y="3694325"/>
            <a:ext cx="2417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Smaller groups were collapsed in models </a:t>
            </a:r>
            <a:endParaRPr b="1" sz="18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cxnSp>
        <p:nvCxnSpPr>
          <p:cNvPr id="904" name="Google Shape;904;p65"/>
          <p:cNvCxnSpPr>
            <a:stCxn id="903" idx="3"/>
            <a:endCxn id="894" idx="1"/>
          </p:cNvCxnSpPr>
          <p:nvPr/>
        </p:nvCxnSpPr>
        <p:spPr>
          <a:xfrm flipH="1" rot="10800000">
            <a:off x="4327625" y="3971375"/>
            <a:ext cx="1412400" cy="92400"/>
          </a:xfrm>
          <a:prstGeom prst="straightConnector1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5" name="Google Shape;905;p65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66"/>
          <p:cNvSpPr txBox="1"/>
          <p:nvPr>
            <p:ph type="title"/>
          </p:nvPr>
        </p:nvSpPr>
        <p:spPr>
          <a:xfrm>
            <a:off x="2364750" y="2305674"/>
            <a:ext cx="4414500" cy="118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Results</a:t>
            </a:r>
            <a:endParaRPr sz="4200"/>
          </a:p>
        </p:txBody>
      </p:sp>
      <p:sp>
        <p:nvSpPr>
          <p:cNvPr id="911" name="Google Shape;911;p66"/>
          <p:cNvSpPr txBox="1"/>
          <p:nvPr>
            <p:ph idx="2" type="title"/>
          </p:nvPr>
        </p:nvSpPr>
        <p:spPr>
          <a:xfrm>
            <a:off x="3408750" y="684586"/>
            <a:ext cx="2326500" cy="12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912" name="Google Shape;912;p66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67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918" name="Google Shape;918;p67"/>
          <p:cNvSpPr txBox="1"/>
          <p:nvPr/>
        </p:nvSpPr>
        <p:spPr>
          <a:xfrm>
            <a:off x="1722375" y="3670725"/>
            <a:ext cx="2116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lengo"/>
                <a:ea typeface="Molengo"/>
                <a:cs typeface="Molengo"/>
                <a:sym typeface="Molengo"/>
              </a:rPr>
              <a:t>560 (13.3%) responses excluded from analyses </a:t>
            </a:r>
            <a:endParaRPr b="1" sz="1800">
              <a:solidFill>
                <a:schemeClr val="lt1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pic>
        <p:nvPicPr>
          <p:cNvPr id="919" name="Google Shape;91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562" y="1271500"/>
            <a:ext cx="7812875" cy="33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67"/>
          <p:cNvSpPr txBox="1"/>
          <p:nvPr>
            <p:ph idx="4294967295" type="title"/>
          </p:nvPr>
        </p:nvSpPr>
        <p:spPr>
          <a:xfrm>
            <a:off x="713225" y="539500"/>
            <a:ext cx="7423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Responses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68"/>
          <p:cNvSpPr txBox="1"/>
          <p:nvPr>
            <p:ph type="title"/>
          </p:nvPr>
        </p:nvSpPr>
        <p:spPr>
          <a:xfrm>
            <a:off x="713225" y="539500"/>
            <a:ext cx="7423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Reliability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926" name="Google Shape;926;p68"/>
          <p:cNvSpPr txBox="1"/>
          <p:nvPr>
            <p:ph idx="1" type="body"/>
          </p:nvPr>
        </p:nvSpPr>
        <p:spPr>
          <a:xfrm>
            <a:off x="713225" y="1232525"/>
            <a:ext cx="7423500" cy="3642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en" sz="2000">
                <a:solidFill>
                  <a:schemeClr val="dk2"/>
                </a:solidFill>
              </a:rPr>
              <a:t>Compared answers to 2 questions:</a:t>
            </a:r>
            <a:endParaRPr sz="20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lphaLcPeriod"/>
            </a:pPr>
            <a:r>
              <a:rPr b="1" i="1" lang="en" sz="2000">
                <a:solidFill>
                  <a:schemeClr val="dk2"/>
                </a:solidFill>
              </a:rPr>
              <a:t>Do you believe PFAS are harmful?</a:t>
            </a:r>
            <a:endParaRPr b="1" i="1" sz="2000">
              <a:solidFill>
                <a:schemeClr val="dk2"/>
              </a:solidFill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romanLcPeriod"/>
            </a:pPr>
            <a:r>
              <a:rPr lang="en" sz="1600">
                <a:solidFill>
                  <a:schemeClr val="dk2"/>
                </a:solidFill>
              </a:rPr>
              <a:t>Definitely not; Probably not; Possibly; Probably; Definitely; Prefer not to answer</a:t>
            </a:r>
            <a:endParaRPr sz="18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lphaLcPeriod"/>
            </a:pPr>
            <a:r>
              <a:rPr b="1" i="1" lang="en" sz="2000">
                <a:solidFill>
                  <a:schemeClr val="dk2"/>
                </a:solidFill>
              </a:rPr>
              <a:t>Do you believe PFAS are healthy?</a:t>
            </a:r>
            <a:endParaRPr b="1" i="1" sz="2000">
              <a:solidFill>
                <a:schemeClr val="dk2"/>
              </a:solidFill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romanLcPeriod"/>
            </a:pPr>
            <a:r>
              <a:rPr lang="en" sz="1600">
                <a:solidFill>
                  <a:schemeClr val="dk2"/>
                </a:solidFill>
              </a:rPr>
              <a:t>Definitely not; Probably not; Possibly; Probably; Definitely; Prefer not to answer</a:t>
            </a:r>
            <a:endParaRPr sz="16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en" sz="2000">
                <a:solidFill>
                  <a:schemeClr val="dk2"/>
                </a:solidFill>
              </a:rPr>
              <a:t>Removed those who were unsure if they’d heard of PFAS, but knew what they </a:t>
            </a:r>
            <a:r>
              <a:rPr lang="en" sz="2000">
                <a:solidFill>
                  <a:schemeClr val="dk2"/>
                </a:solidFill>
              </a:rPr>
              <a:t>were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927" name="Google Shape;927;p68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69"/>
          <p:cNvSpPr txBox="1"/>
          <p:nvPr>
            <p:ph type="title"/>
          </p:nvPr>
        </p:nvSpPr>
        <p:spPr>
          <a:xfrm>
            <a:off x="1242975" y="539500"/>
            <a:ext cx="6549300" cy="40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Knowledge Scores</a:t>
            </a:r>
            <a:endParaRPr sz="6400"/>
          </a:p>
        </p:txBody>
      </p:sp>
      <p:sp>
        <p:nvSpPr>
          <p:cNvPr id="933" name="Google Shape;933;p69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70"/>
          <p:cNvSpPr txBox="1"/>
          <p:nvPr>
            <p:ph type="title"/>
          </p:nvPr>
        </p:nvSpPr>
        <p:spPr>
          <a:xfrm>
            <a:off x="713250" y="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Knowledge Score by Study Population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39" name="Google Shape;939;p70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0" name="Google Shape;940;p70"/>
          <p:cNvPicPr preferRelativeResize="0"/>
          <p:nvPr/>
        </p:nvPicPr>
        <p:blipFill rotWithShape="1">
          <a:blip r:embed="rId3">
            <a:alphaModFix/>
          </a:blip>
          <a:srcRect b="0" l="0" r="0" t="5882"/>
          <a:stretch/>
        </p:blipFill>
        <p:spPr>
          <a:xfrm>
            <a:off x="551739" y="539500"/>
            <a:ext cx="8040520" cy="4604001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70"/>
          <p:cNvSpPr txBox="1"/>
          <p:nvPr/>
        </p:nvSpPr>
        <p:spPr>
          <a:xfrm>
            <a:off x="7133425" y="1098450"/>
            <a:ext cx="1927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Considered groups </a:t>
            </a:r>
            <a:r>
              <a:rPr b="1" lang="en" sz="18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separately</a:t>
            </a:r>
            <a:r>
              <a:rPr b="1" lang="en" sz="18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 for analyses</a:t>
            </a:r>
            <a:endParaRPr b="1" sz="18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71"/>
          <p:cNvSpPr txBox="1"/>
          <p:nvPr>
            <p:ph type="title"/>
          </p:nvPr>
        </p:nvSpPr>
        <p:spPr>
          <a:xfrm>
            <a:off x="375900" y="0"/>
            <a:ext cx="83922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Knowledge Score by Knows What PFAS Are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47" name="Google Shape;947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8" name="Google Shape;948;p71"/>
          <p:cNvPicPr preferRelativeResize="0"/>
          <p:nvPr/>
        </p:nvPicPr>
        <p:blipFill rotWithShape="1">
          <a:blip r:embed="rId3">
            <a:alphaModFix/>
          </a:blip>
          <a:srcRect b="0" l="0" r="0" t="5722"/>
          <a:stretch/>
        </p:blipFill>
        <p:spPr>
          <a:xfrm>
            <a:off x="575993" y="559500"/>
            <a:ext cx="7992018" cy="45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72"/>
          <p:cNvSpPr txBox="1"/>
          <p:nvPr>
            <p:ph type="title"/>
          </p:nvPr>
        </p:nvSpPr>
        <p:spPr>
          <a:xfrm>
            <a:off x="713250" y="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Knowledge Score by Age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54" name="Google Shape;954;p72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55" name="Google Shape;955;p72"/>
          <p:cNvPicPr preferRelativeResize="0"/>
          <p:nvPr/>
        </p:nvPicPr>
        <p:blipFill rotWithShape="1">
          <a:blip r:embed="rId3">
            <a:alphaModFix/>
          </a:blip>
          <a:srcRect b="0" l="0" r="0" t="5401"/>
          <a:stretch/>
        </p:blipFill>
        <p:spPr>
          <a:xfrm>
            <a:off x="488086" y="559500"/>
            <a:ext cx="8167839" cy="458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73"/>
          <p:cNvSpPr txBox="1"/>
          <p:nvPr>
            <p:ph type="title"/>
          </p:nvPr>
        </p:nvSpPr>
        <p:spPr>
          <a:xfrm>
            <a:off x="713250" y="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Knowledge Score by Gender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61" name="Google Shape;961;p73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2" name="Google Shape;962;p73"/>
          <p:cNvPicPr preferRelativeResize="0"/>
          <p:nvPr/>
        </p:nvPicPr>
        <p:blipFill rotWithShape="1">
          <a:blip r:embed="rId3">
            <a:alphaModFix/>
          </a:blip>
          <a:srcRect b="0" l="0" r="0" t="5633"/>
          <a:stretch/>
        </p:blipFill>
        <p:spPr>
          <a:xfrm>
            <a:off x="471897" y="539500"/>
            <a:ext cx="8200202" cy="459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74"/>
          <p:cNvSpPr txBox="1"/>
          <p:nvPr>
            <p:ph type="title"/>
          </p:nvPr>
        </p:nvSpPr>
        <p:spPr>
          <a:xfrm>
            <a:off x="713250" y="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Knowledge Score by Race/Ethnicity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68" name="Google Shape;968;p74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9" name="Google Shape;969;p74"/>
          <p:cNvPicPr preferRelativeResize="0"/>
          <p:nvPr/>
        </p:nvPicPr>
        <p:blipFill rotWithShape="1">
          <a:blip r:embed="rId3">
            <a:alphaModFix/>
          </a:blip>
          <a:srcRect b="0" l="0" r="0" t="5633"/>
          <a:stretch/>
        </p:blipFill>
        <p:spPr>
          <a:xfrm>
            <a:off x="482750" y="559500"/>
            <a:ext cx="8178499" cy="4578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75"/>
          <p:cNvSpPr txBox="1"/>
          <p:nvPr>
            <p:ph type="title"/>
          </p:nvPr>
        </p:nvSpPr>
        <p:spPr>
          <a:xfrm>
            <a:off x="713250" y="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Knowledge Score by Location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75" name="Google Shape;975;p75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6" name="Google Shape;976;p75"/>
          <p:cNvPicPr preferRelativeResize="0"/>
          <p:nvPr/>
        </p:nvPicPr>
        <p:blipFill rotWithShape="1">
          <a:blip r:embed="rId3">
            <a:alphaModFix/>
          </a:blip>
          <a:srcRect b="0" l="0" r="0" t="5882"/>
          <a:stretch/>
        </p:blipFill>
        <p:spPr>
          <a:xfrm>
            <a:off x="449213" y="539500"/>
            <a:ext cx="8245576" cy="46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76"/>
          <p:cNvSpPr txBox="1"/>
          <p:nvPr>
            <p:ph type="title"/>
          </p:nvPr>
        </p:nvSpPr>
        <p:spPr>
          <a:xfrm>
            <a:off x="713250" y="0"/>
            <a:ext cx="7717500" cy="99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Knowledge Score by Education in Facebook Groups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82" name="Google Shape;982;p76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83" name="Google Shape;983;p76"/>
          <p:cNvPicPr preferRelativeResize="0"/>
          <p:nvPr/>
        </p:nvPicPr>
        <p:blipFill rotWithShape="1">
          <a:blip r:embed="rId3">
            <a:alphaModFix/>
          </a:blip>
          <a:srcRect b="0" l="0" r="0" t="5508"/>
          <a:stretch/>
        </p:blipFill>
        <p:spPr>
          <a:xfrm>
            <a:off x="868858" y="991800"/>
            <a:ext cx="7406280" cy="4151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77"/>
          <p:cNvSpPr txBox="1"/>
          <p:nvPr>
            <p:ph type="title"/>
          </p:nvPr>
        </p:nvSpPr>
        <p:spPr>
          <a:xfrm>
            <a:off x="1242975" y="539500"/>
            <a:ext cx="6549300" cy="40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Consumer Behaviors</a:t>
            </a:r>
            <a:endParaRPr sz="6400"/>
          </a:p>
        </p:txBody>
      </p:sp>
      <p:sp>
        <p:nvSpPr>
          <p:cNvPr id="989" name="Google Shape;989;p7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78"/>
          <p:cNvSpPr txBox="1"/>
          <p:nvPr>
            <p:ph type="title"/>
          </p:nvPr>
        </p:nvSpPr>
        <p:spPr>
          <a:xfrm>
            <a:off x="12" y="0"/>
            <a:ext cx="9144000" cy="101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Frequency O</a:t>
            </a:r>
            <a:r>
              <a:rPr lang="en">
                <a:solidFill>
                  <a:schemeClr val="accent5"/>
                </a:solidFill>
              </a:rPr>
              <a:t>ne Considers PFAS Being In Products When Shopping by Study Population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95" name="Google Shape;995;p7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  <a:latin typeface="Molengo"/>
                <a:ea typeface="Molengo"/>
                <a:cs typeface="Molengo"/>
                <a:sym typeface="Molengo"/>
              </a:rPr>
              <a:t>‹#›</a:t>
            </a:fld>
            <a:endParaRPr>
              <a:solidFill>
                <a:schemeClr val="dk1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pic>
        <p:nvPicPr>
          <p:cNvPr id="996" name="Google Shape;996;p78"/>
          <p:cNvPicPr preferRelativeResize="0"/>
          <p:nvPr/>
        </p:nvPicPr>
        <p:blipFill rotWithShape="1">
          <a:blip r:embed="rId3">
            <a:alphaModFix/>
          </a:blip>
          <a:srcRect b="0" l="0" r="0" t="5535"/>
          <a:stretch/>
        </p:blipFill>
        <p:spPr>
          <a:xfrm>
            <a:off x="890700" y="1017300"/>
            <a:ext cx="7362575" cy="412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79"/>
          <p:cNvSpPr txBox="1"/>
          <p:nvPr>
            <p:ph type="title"/>
          </p:nvPr>
        </p:nvSpPr>
        <p:spPr>
          <a:xfrm>
            <a:off x="0" y="0"/>
            <a:ext cx="9144000" cy="103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Would One Be More Likely To Buy A Product Labeled</a:t>
            </a:r>
            <a:r>
              <a:rPr lang="en">
                <a:solidFill>
                  <a:schemeClr val="accent5"/>
                </a:solidFill>
              </a:rPr>
              <a:t> “PFAS free” by Study Population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02" name="Google Shape;1002;p7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03" name="Google Shape;1003;p79"/>
          <p:cNvPicPr preferRelativeResize="0"/>
          <p:nvPr/>
        </p:nvPicPr>
        <p:blipFill rotWithShape="1">
          <a:blip r:embed="rId3">
            <a:alphaModFix/>
          </a:blip>
          <a:srcRect b="0" l="0" r="0" t="5285"/>
          <a:stretch/>
        </p:blipFill>
        <p:spPr>
          <a:xfrm>
            <a:off x="1010114" y="1038600"/>
            <a:ext cx="7123768" cy="41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8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‹#›</a:t>
            </a:fld>
            <a:endParaRPr>
              <a:solidFill>
                <a:schemeClr val="dk2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009" name="Google Shape;1009;p80"/>
          <p:cNvSpPr txBox="1"/>
          <p:nvPr>
            <p:ph idx="4294967295" type="title"/>
          </p:nvPr>
        </p:nvSpPr>
        <p:spPr>
          <a:xfrm>
            <a:off x="602850" y="0"/>
            <a:ext cx="7938300" cy="116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</a:rPr>
              <a:t>Suppose a product without a “PFAS free” label costs $5. What is the highest price you would pay for a similar product with a “PFAS free” label?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10" name="Google Shape;1010;p80"/>
          <p:cNvPicPr preferRelativeResize="0"/>
          <p:nvPr/>
        </p:nvPicPr>
        <p:blipFill rotWithShape="1">
          <a:blip r:embed="rId3">
            <a:alphaModFix/>
          </a:blip>
          <a:srcRect b="0" l="0" r="0" t="5285"/>
          <a:stretch/>
        </p:blipFill>
        <p:spPr>
          <a:xfrm>
            <a:off x="1030727" y="1163100"/>
            <a:ext cx="7082552" cy="3979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8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‹#›</a:t>
            </a:fld>
            <a:endParaRPr>
              <a:solidFill>
                <a:schemeClr val="dk2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016" name="Google Shape;1016;p81"/>
          <p:cNvSpPr txBox="1"/>
          <p:nvPr>
            <p:ph idx="4294967295" type="title"/>
          </p:nvPr>
        </p:nvSpPr>
        <p:spPr>
          <a:xfrm>
            <a:off x="569100" y="0"/>
            <a:ext cx="8005800" cy="116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</a:rPr>
              <a:t>Suppose a product without a “PFAS free” label costs $50. What is the highest price you would pay for a similar product with a “PFAS free” label?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17" name="Google Shape;1017;p81"/>
          <p:cNvPicPr preferRelativeResize="0"/>
          <p:nvPr/>
        </p:nvPicPr>
        <p:blipFill rotWithShape="1">
          <a:blip r:embed="rId3">
            <a:alphaModFix/>
          </a:blip>
          <a:srcRect b="0" l="0" r="0" t="5571"/>
          <a:stretch/>
        </p:blipFill>
        <p:spPr>
          <a:xfrm>
            <a:off x="1021652" y="1163100"/>
            <a:ext cx="7100677" cy="3977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82"/>
          <p:cNvSpPr txBox="1"/>
          <p:nvPr>
            <p:ph type="title"/>
          </p:nvPr>
        </p:nvSpPr>
        <p:spPr>
          <a:xfrm>
            <a:off x="1242975" y="539500"/>
            <a:ext cx="6549300" cy="40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Models</a:t>
            </a:r>
            <a:endParaRPr sz="6400"/>
          </a:p>
        </p:txBody>
      </p:sp>
      <p:sp>
        <p:nvSpPr>
          <p:cNvPr id="1023" name="Google Shape;1023;p82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83"/>
          <p:cNvSpPr txBox="1"/>
          <p:nvPr>
            <p:ph idx="4294967295" type="title"/>
          </p:nvPr>
        </p:nvSpPr>
        <p:spPr>
          <a:xfrm>
            <a:off x="0" y="0"/>
            <a:ext cx="9144000" cy="5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</a:rPr>
              <a:t>Odds Ratios for Knows What PFAS Are and Knowledge Score with Frequency One Considers PFAS Being In Products When Shopping</a:t>
            </a:r>
            <a:endParaRPr sz="1500">
              <a:solidFill>
                <a:schemeClr val="accent5"/>
              </a:solidFill>
            </a:endParaRPr>
          </a:p>
        </p:txBody>
      </p:sp>
      <p:sp>
        <p:nvSpPr>
          <p:cNvPr id="1029" name="Google Shape;1029;p8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0" name="Google Shape;1030;p83"/>
          <p:cNvPicPr preferRelativeResize="0"/>
          <p:nvPr/>
        </p:nvPicPr>
        <p:blipFill rotWithShape="1">
          <a:blip r:embed="rId3">
            <a:alphaModFix/>
          </a:blip>
          <a:srcRect b="3827" l="2553" r="0" t="5691"/>
          <a:stretch/>
        </p:blipFill>
        <p:spPr>
          <a:xfrm>
            <a:off x="920134" y="529650"/>
            <a:ext cx="7569976" cy="40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83"/>
          <p:cNvSpPr txBox="1"/>
          <p:nvPr/>
        </p:nvSpPr>
        <p:spPr>
          <a:xfrm>
            <a:off x="6661238" y="1674625"/>
            <a:ext cx="1333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Outcome</a:t>
            </a:r>
            <a:endParaRPr b="1"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1032" name="Google Shape;1032;p83"/>
          <p:cNvSpPr txBox="1"/>
          <p:nvPr/>
        </p:nvSpPr>
        <p:spPr>
          <a:xfrm rot="-5400000">
            <a:off x="179425" y="2379275"/>
            <a:ext cx="1333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Exposure</a:t>
            </a:r>
            <a:endParaRPr b="1"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1033" name="Google Shape;1033;p83"/>
          <p:cNvSpPr txBox="1"/>
          <p:nvPr/>
        </p:nvSpPr>
        <p:spPr>
          <a:xfrm>
            <a:off x="0" y="4558450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log(f</a:t>
            </a: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req</a:t>
            </a: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 of considering PFAS when shopping) ~ knows what PFAS are + knowledge score + age + gender + race/ethnicity + location + education(in Facebook groups); reference group = never/rarely</a:t>
            </a:r>
            <a:endParaRPr b="1"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8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9" name="Google Shape;1039;p84"/>
          <p:cNvSpPr txBox="1"/>
          <p:nvPr>
            <p:ph idx="4294967295" type="title"/>
          </p:nvPr>
        </p:nvSpPr>
        <p:spPr>
          <a:xfrm>
            <a:off x="0" y="0"/>
            <a:ext cx="9144000" cy="5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</a:rPr>
              <a:t>Odds Ratios for Knows What PFAS Are and Knowledge Score with Would One Be More Likely To Buy A Product Labeled “PFAS free”</a:t>
            </a:r>
            <a:endParaRPr sz="1500">
              <a:solidFill>
                <a:schemeClr val="accent5"/>
              </a:solidFill>
            </a:endParaRPr>
          </a:p>
        </p:txBody>
      </p:sp>
      <p:pic>
        <p:nvPicPr>
          <p:cNvPr id="1040" name="Google Shape;1040;p84"/>
          <p:cNvPicPr preferRelativeResize="0"/>
          <p:nvPr/>
        </p:nvPicPr>
        <p:blipFill rotWithShape="1">
          <a:blip r:embed="rId3">
            <a:alphaModFix/>
          </a:blip>
          <a:srcRect b="4289" l="2591" r="0" t="5790"/>
          <a:stretch/>
        </p:blipFill>
        <p:spPr>
          <a:xfrm>
            <a:off x="969939" y="539500"/>
            <a:ext cx="7329684" cy="411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84"/>
          <p:cNvSpPr txBox="1"/>
          <p:nvPr/>
        </p:nvSpPr>
        <p:spPr>
          <a:xfrm rot="-5400000">
            <a:off x="369913" y="2379275"/>
            <a:ext cx="1333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Exposure</a:t>
            </a:r>
            <a:endParaRPr b="1"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1042" name="Google Shape;1042;p84"/>
          <p:cNvSpPr txBox="1"/>
          <p:nvPr/>
        </p:nvSpPr>
        <p:spPr>
          <a:xfrm>
            <a:off x="6649988" y="1666600"/>
            <a:ext cx="1333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Outcome</a:t>
            </a:r>
            <a:endParaRPr b="1"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1043" name="Google Shape;1043;p84"/>
          <p:cNvSpPr txBox="1"/>
          <p:nvPr/>
        </p:nvSpPr>
        <p:spPr>
          <a:xfrm>
            <a:off x="0" y="4558450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log(would one buy a product labeled PFAS free) ~ knows what PFAS are + knowledge score + age + gender + race/ethnicity + location + education(in Facebook groups); reference group = never/rarely</a:t>
            </a:r>
            <a:endParaRPr b="1" sz="13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85"/>
          <p:cNvSpPr txBox="1"/>
          <p:nvPr>
            <p:ph type="title"/>
          </p:nvPr>
        </p:nvSpPr>
        <p:spPr>
          <a:xfrm>
            <a:off x="3245100" y="1595150"/>
            <a:ext cx="45063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1049" name="Google Shape;1049;p85"/>
          <p:cNvSpPr txBox="1"/>
          <p:nvPr>
            <p:ph idx="2" type="title"/>
          </p:nvPr>
        </p:nvSpPr>
        <p:spPr>
          <a:xfrm>
            <a:off x="718800" y="1643450"/>
            <a:ext cx="2221500" cy="14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050" name="Google Shape;1050;p85"/>
          <p:cNvSpPr/>
          <p:nvPr/>
        </p:nvSpPr>
        <p:spPr>
          <a:xfrm>
            <a:off x="-1005625" y="4414850"/>
            <a:ext cx="10456563" cy="786058"/>
          </a:xfrm>
          <a:custGeom>
            <a:rect b="b" l="l" r="r" t="t"/>
            <a:pathLst>
              <a:path extrusionOk="0" h="97647" w="297484">
                <a:moveTo>
                  <a:pt x="138231" y="0"/>
                </a:moveTo>
                <a:cubicBezTo>
                  <a:pt x="100181" y="0"/>
                  <a:pt x="93585" y="12440"/>
                  <a:pt x="75073" y="15978"/>
                </a:cubicBezTo>
                <a:cubicBezTo>
                  <a:pt x="74021" y="16181"/>
                  <a:pt x="72910" y="16274"/>
                  <a:pt x="71746" y="16274"/>
                </a:cubicBezTo>
                <a:cubicBezTo>
                  <a:pt x="57552" y="16274"/>
                  <a:pt x="35341" y="2371"/>
                  <a:pt x="12611" y="2371"/>
                </a:cubicBezTo>
                <a:cubicBezTo>
                  <a:pt x="8409" y="2371"/>
                  <a:pt x="4190" y="2846"/>
                  <a:pt x="1" y="3972"/>
                </a:cubicBezTo>
                <a:lnTo>
                  <a:pt x="1" y="97076"/>
                </a:lnTo>
                <a:lnTo>
                  <a:pt x="1279" y="97647"/>
                </a:lnTo>
                <a:lnTo>
                  <a:pt x="297483" y="97647"/>
                </a:lnTo>
                <a:lnTo>
                  <a:pt x="297483" y="3036"/>
                </a:lnTo>
                <a:cubicBezTo>
                  <a:pt x="292349" y="1795"/>
                  <a:pt x="285514" y="749"/>
                  <a:pt x="277053" y="749"/>
                </a:cubicBezTo>
                <a:cubicBezTo>
                  <a:pt x="265914" y="749"/>
                  <a:pt x="251956" y="2561"/>
                  <a:pt x="235353" y="8126"/>
                </a:cubicBezTo>
                <a:cubicBezTo>
                  <a:pt x="223483" y="12104"/>
                  <a:pt x="213861" y="13597"/>
                  <a:pt x="205516" y="13597"/>
                </a:cubicBezTo>
                <a:cubicBezTo>
                  <a:pt x="180339" y="13597"/>
                  <a:pt x="166792" y="0"/>
                  <a:pt x="1382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85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86"/>
          <p:cNvSpPr txBox="1"/>
          <p:nvPr>
            <p:ph idx="1" type="body"/>
          </p:nvPr>
        </p:nvSpPr>
        <p:spPr>
          <a:xfrm>
            <a:off x="713225" y="1353375"/>
            <a:ext cx="4908000" cy="3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Socially advantaged groups had the highest knowledge scores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Ann Arbor, White/European, and currently in or graduated from university</a:t>
            </a:r>
            <a:endParaRPr sz="18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Knowing what PFAS were and PFAS knowledge score were </a:t>
            </a:r>
            <a:r>
              <a:rPr lang="en" sz="2000"/>
              <a:t>significantly </a:t>
            </a:r>
            <a:r>
              <a:rPr lang="en" sz="2000"/>
              <a:t>associated with increased consideration of PFAS when shopping and willingness to buy a product labeled PFAS free</a:t>
            </a:r>
            <a:endParaRPr sz="2000"/>
          </a:p>
        </p:txBody>
      </p:sp>
      <p:sp>
        <p:nvSpPr>
          <p:cNvPr id="1057" name="Google Shape;1057;p86"/>
          <p:cNvSpPr txBox="1"/>
          <p:nvPr>
            <p:ph type="title"/>
          </p:nvPr>
        </p:nvSpPr>
        <p:spPr>
          <a:xfrm>
            <a:off x="713225" y="539500"/>
            <a:ext cx="4071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Findings</a:t>
            </a:r>
            <a:endParaRPr/>
          </a:p>
        </p:txBody>
      </p:sp>
      <p:sp>
        <p:nvSpPr>
          <p:cNvPr id="1058" name="Google Shape;1058;p86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9" name="Google Shape;1059;p86"/>
          <p:cNvSpPr txBox="1"/>
          <p:nvPr/>
        </p:nvSpPr>
        <p:spPr>
          <a:xfrm>
            <a:off x="6202975" y="1112200"/>
            <a:ext cx="234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1619 respondents (44.4%) knew what PFAS were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1060" name="Google Shape;1060;p86"/>
          <p:cNvSpPr txBox="1"/>
          <p:nvPr/>
        </p:nvSpPr>
        <p:spPr>
          <a:xfrm>
            <a:off x="6075775" y="2720550"/>
            <a:ext cx="2595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lengo"/>
                <a:ea typeface="Molengo"/>
                <a:cs typeface="Molengo"/>
                <a:sym typeface="Molengo"/>
              </a:rPr>
              <a:t>Mean (SD) knowledge score was 7.22 (2.65)</a:t>
            </a:r>
            <a:endParaRPr b="1" sz="2000">
              <a:solidFill>
                <a:schemeClr val="accent6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87"/>
          <p:cNvSpPr txBox="1"/>
          <p:nvPr>
            <p:ph type="title"/>
          </p:nvPr>
        </p:nvSpPr>
        <p:spPr>
          <a:xfrm>
            <a:off x="713225" y="539500"/>
            <a:ext cx="7717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Strengths and Limitations</a:t>
            </a:r>
            <a:endParaRPr/>
          </a:p>
        </p:txBody>
      </p:sp>
      <p:sp>
        <p:nvSpPr>
          <p:cNvPr id="1066" name="Google Shape;1066;p8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7" name="Google Shape;1067;p87"/>
          <p:cNvSpPr txBox="1"/>
          <p:nvPr>
            <p:ph idx="1" type="body"/>
          </p:nvPr>
        </p:nvSpPr>
        <p:spPr>
          <a:xfrm>
            <a:off x="1036425" y="1575825"/>
            <a:ext cx="3453000" cy="21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Gathered large number of responses across multiple communities in Michigan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Provided novel insight into how PFAS perceptions influence consumer behaviors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Created a survey that can be implemented within other </a:t>
            </a:r>
            <a:r>
              <a:rPr lang="en"/>
              <a:t>environmental</a:t>
            </a:r>
            <a:r>
              <a:rPr lang="en"/>
              <a:t> health contexts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Incorporated </a:t>
            </a:r>
            <a:r>
              <a:rPr lang="en"/>
              <a:t>reliability measures</a:t>
            </a:r>
            <a:r>
              <a:rPr lang="en"/>
              <a:t>  </a:t>
            </a:r>
            <a:endParaRPr/>
          </a:p>
        </p:txBody>
      </p:sp>
      <p:sp>
        <p:nvSpPr>
          <p:cNvPr id="1068" name="Google Shape;1068;p87"/>
          <p:cNvSpPr txBox="1"/>
          <p:nvPr>
            <p:ph idx="2" type="body"/>
          </p:nvPr>
        </p:nvSpPr>
        <p:spPr>
          <a:xfrm>
            <a:off x="4847325" y="1575825"/>
            <a:ext cx="3453000" cy="30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Recruitment bias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Respondents likely </a:t>
            </a:r>
            <a:r>
              <a:rPr lang="en"/>
              <a:t>more</a:t>
            </a:r>
            <a:r>
              <a:rPr lang="en"/>
              <a:t> passionate about PFAS and of higher SES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Survey disseminated in multiple ways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Difficult to accurately measure response rates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Excluded three universities and ~350 respondents, and merged some covariates due to small sample sizes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Didn’t measure rural/urban as a possible confounder</a:t>
            </a:r>
            <a:endParaRPr/>
          </a:p>
        </p:txBody>
      </p:sp>
      <p:sp>
        <p:nvSpPr>
          <p:cNvPr id="1069" name="Google Shape;1069;p87"/>
          <p:cNvSpPr txBox="1"/>
          <p:nvPr>
            <p:ph idx="3" type="title"/>
          </p:nvPr>
        </p:nvSpPr>
        <p:spPr>
          <a:xfrm>
            <a:off x="1189279" y="1099000"/>
            <a:ext cx="3147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Strengths</a:t>
            </a:r>
            <a:endParaRPr/>
          </a:p>
        </p:txBody>
      </p:sp>
      <p:sp>
        <p:nvSpPr>
          <p:cNvPr id="1070" name="Google Shape;1070;p87"/>
          <p:cNvSpPr txBox="1"/>
          <p:nvPr>
            <p:ph idx="4" type="title"/>
          </p:nvPr>
        </p:nvSpPr>
        <p:spPr>
          <a:xfrm>
            <a:off x="5000179" y="1099000"/>
            <a:ext cx="3147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Limitations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88"/>
          <p:cNvSpPr txBox="1"/>
          <p:nvPr>
            <p:ph type="title"/>
          </p:nvPr>
        </p:nvSpPr>
        <p:spPr>
          <a:xfrm>
            <a:off x="713225" y="463300"/>
            <a:ext cx="7717500" cy="559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Future Directions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76" name="Google Shape;1076;p88"/>
          <p:cNvSpPr txBox="1"/>
          <p:nvPr/>
        </p:nvSpPr>
        <p:spPr>
          <a:xfrm>
            <a:off x="3449975" y="1527400"/>
            <a:ext cx="22446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68686"/>
                </a:solidFill>
                <a:latin typeface="Prompt"/>
                <a:ea typeface="Prompt"/>
                <a:cs typeface="Prompt"/>
                <a:sym typeface="Prompt"/>
              </a:rPr>
              <a:t>Further Research</a:t>
            </a:r>
            <a:endParaRPr b="1" sz="2000">
              <a:solidFill>
                <a:srgbClr val="068686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077" name="Google Shape;1077;p88"/>
          <p:cNvSpPr txBox="1"/>
          <p:nvPr/>
        </p:nvSpPr>
        <p:spPr>
          <a:xfrm>
            <a:off x="3449975" y="2160100"/>
            <a:ext cx="22446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lengo"/>
                <a:ea typeface="Molengo"/>
                <a:cs typeface="Molengo"/>
                <a:sym typeface="Molengo"/>
              </a:rPr>
              <a:t>Does consumer behavior influence PFAS exposure?</a:t>
            </a:r>
            <a:endParaRPr>
              <a:solidFill>
                <a:srgbClr val="000000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1078" name="Google Shape;1078;p88"/>
          <p:cNvSpPr txBox="1"/>
          <p:nvPr/>
        </p:nvSpPr>
        <p:spPr>
          <a:xfrm>
            <a:off x="1214825" y="3029750"/>
            <a:ext cx="19209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68686"/>
                </a:solidFill>
                <a:latin typeface="Prompt"/>
                <a:ea typeface="Prompt"/>
                <a:cs typeface="Prompt"/>
                <a:sym typeface="Prompt"/>
              </a:rPr>
              <a:t>PFAS Education </a:t>
            </a:r>
            <a:endParaRPr b="1" sz="2000">
              <a:solidFill>
                <a:srgbClr val="068686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079" name="Google Shape;1079;p88"/>
          <p:cNvSpPr txBox="1"/>
          <p:nvPr/>
        </p:nvSpPr>
        <p:spPr>
          <a:xfrm>
            <a:off x="1052375" y="3582500"/>
            <a:ext cx="2244600" cy="90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lengo"/>
                <a:ea typeface="Molengo"/>
                <a:cs typeface="Molengo"/>
                <a:sym typeface="Molengo"/>
              </a:rPr>
              <a:t>Inform vulnerable populations about PFAS health consequences</a:t>
            </a:r>
            <a:endParaRPr>
              <a:solidFill>
                <a:srgbClr val="000000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sp>
        <p:nvSpPr>
          <p:cNvPr id="1080" name="Google Shape;1080;p88"/>
          <p:cNvSpPr txBox="1"/>
          <p:nvPr/>
        </p:nvSpPr>
        <p:spPr>
          <a:xfrm>
            <a:off x="5847025" y="3029750"/>
            <a:ext cx="2244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68686"/>
                </a:solidFill>
                <a:latin typeface="Prompt"/>
                <a:ea typeface="Prompt"/>
                <a:cs typeface="Prompt"/>
                <a:sym typeface="Prompt"/>
              </a:rPr>
              <a:t>Government Advocacy</a:t>
            </a:r>
            <a:endParaRPr b="1" sz="2000">
              <a:solidFill>
                <a:srgbClr val="068686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081" name="Google Shape;1081;p88"/>
          <p:cNvSpPr txBox="1"/>
          <p:nvPr/>
        </p:nvSpPr>
        <p:spPr>
          <a:xfrm>
            <a:off x="5847025" y="3702050"/>
            <a:ext cx="2244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lengo"/>
                <a:ea typeface="Molengo"/>
                <a:cs typeface="Molengo"/>
                <a:sym typeface="Molengo"/>
              </a:rPr>
              <a:t>Push for family-level PFAS regulation</a:t>
            </a:r>
            <a:endParaRPr>
              <a:solidFill>
                <a:srgbClr val="000000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cxnSp>
        <p:nvCxnSpPr>
          <p:cNvPr id="1082" name="Google Shape;1082;p88"/>
          <p:cNvCxnSpPr>
            <a:stCxn id="1075" idx="2"/>
            <a:endCxn id="1076" idx="0"/>
          </p:cNvCxnSpPr>
          <p:nvPr/>
        </p:nvCxnSpPr>
        <p:spPr>
          <a:xfrm flipH="1" rot="-5400000">
            <a:off x="4319975" y="1274800"/>
            <a:ext cx="504600" cy="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3" name="Google Shape;1083;p88"/>
          <p:cNvSpPr/>
          <p:nvPr/>
        </p:nvSpPr>
        <p:spPr>
          <a:xfrm>
            <a:off x="2352875" y="463288"/>
            <a:ext cx="44388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4" name="Google Shape;1084;p88"/>
          <p:cNvCxnSpPr>
            <a:stCxn id="1076" idx="3"/>
            <a:endCxn id="1080" idx="0"/>
          </p:cNvCxnSpPr>
          <p:nvPr/>
        </p:nvCxnSpPr>
        <p:spPr>
          <a:xfrm>
            <a:off x="5694575" y="1871200"/>
            <a:ext cx="1274700" cy="1158600"/>
          </a:xfrm>
          <a:prstGeom prst="bentConnector2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85" name="Google Shape;1085;p88"/>
          <p:cNvCxnSpPr>
            <a:stCxn id="1076" idx="1"/>
            <a:endCxn id="1078" idx="0"/>
          </p:cNvCxnSpPr>
          <p:nvPr/>
        </p:nvCxnSpPr>
        <p:spPr>
          <a:xfrm flipH="1">
            <a:off x="2175275" y="1871200"/>
            <a:ext cx="1274700" cy="1158600"/>
          </a:xfrm>
          <a:prstGeom prst="bentConnector2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6" name="Google Shape;1086;p88"/>
          <p:cNvSpPr txBox="1"/>
          <p:nvPr/>
        </p:nvSpPr>
        <p:spPr>
          <a:xfrm>
            <a:off x="3297275" y="3029750"/>
            <a:ext cx="25494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68686"/>
                </a:solidFill>
                <a:latin typeface="Prompt"/>
                <a:ea typeface="Prompt"/>
                <a:cs typeface="Prompt"/>
                <a:sym typeface="Prompt"/>
              </a:rPr>
              <a:t>Consumer Product Regulation</a:t>
            </a:r>
            <a:endParaRPr b="1" sz="2000">
              <a:solidFill>
                <a:srgbClr val="068686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087" name="Google Shape;1087;p88"/>
          <p:cNvSpPr txBox="1"/>
          <p:nvPr/>
        </p:nvSpPr>
        <p:spPr>
          <a:xfrm>
            <a:off x="3449700" y="3692000"/>
            <a:ext cx="22446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lengo"/>
                <a:ea typeface="Molengo"/>
                <a:cs typeface="Molengo"/>
                <a:sym typeface="Molengo"/>
              </a:rPr>
              <a:t>Shift away from chemicals being “innocent until proven guilty”</a:t>
            </a:r>
            <a:endParaRPr>
              <a:solidFill>
                <a:srgbClr val="000000"/>
              </a:solidFill>
              <a:latin typeface="Molengo"/>
              <a:ea typeface="Molengo"/>
              <a:cs typeface="Molengo"/>
              <a:sym typeface="Molengo"/>
            </a:endParaRPr>
          </a:p>
        </p:txBody>
      </p:sp>
      <p:cxnSp>
        <p:nvCxnSpPr>
          <p:cNvPr id="1088" name="Google Shape;1088;p88"/>
          <p:cNvCxnSpPr>
            <a:stCxn id="1077" idx="2"/>
            <a:endCxn id="1086" idx="0"/>
          </p:cNvCxnSpPr>
          <p:nvPr/>
        </p:nvCxnSpPr>
        <p:spPr>
          <a:xfrm flipH="1">
            <a:off x="4571975" y="2719600"/>
            <a:ext cx="300" cy="310200"/>
          </a:xfrm>
          <a:prstGeom prst="straightConnector1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9" name="Google Shape;1089;p88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89"/>
          <p:cNvSpPr txBox="1"/>
          <p:nvPr>
            <p:ph type="title"/>
          </p:nvPr>
        </p:nvSpPr>
        <p:spPr>
          <a:xfrm>
            <a:off x="713225" y="539500"/>
            <a:ext cx="7423500" cy="5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Thoughts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095" name="Google Shape;1095;p89"/>
          <p:cNvSpPr txBox="1"/>
          <p:nvPr>
            <p:ph idx="1" type="body"/>
          </p:nvPr>
        </p:nvSpPr>
        <p:spPr>
          <a:xfrm>
            <a:off x="713225" y="1232525"/>
            <a:ext cx="7423500" cy="3642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en" sz="2000">
                <a:solidFill>
                  <a:schemeClr val="dk2"/>
                </a:solidFill>
              </a:rPr>
              <a:t>Consumer behaviors are an important possible exposure to </a:t>
            </a:r>
            <a:r>
              <a:rPr lang="en" sz="2000">
                <a:solidFill>
                  <a:schemeClr val="dk2"/>
                </a:solidFill>
              </a:rPr>
              <a:t>chemicals that needs to be further investigated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en" sz="2000">
                <a:solidFill>
                  <a:schemeClr val="dk2"/>
                </a:solidFill>
              </a:rPr>
              <a:t>Perception s</a:t>
            </a:r>
            <a:r>
              <a:rPr lang="en" sz="2000">
                <a:solidFill>
                  <a:schemeClr val="dk2"/>
                </a:solidFill>
              </a:rPr>
              <a:t>urveys </a:t>
            </a:r>
            <a:r>
              <a:rPr lang="en" sz="2000">
                <a:solidFill>
                  <a:schemeClr val="dk2"/>
                </a:solidFill>
              </a:rPr>
              <a:t>offer</a:t>
            </a:r>
            <a:r>
              <a:rPr lang="en" sz="2000">
                <a:solidFill>
                  <a:schemeClr val="dk2"/>
                </a:solidFill>
              </a:rPr>
              <a:t> a unique approach to environmental health</a:t>
            </a:r>
            <a:endParaRPr sz="20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lphaLcPeriod"/>
            </a:pPr>
            <a:r>
              <a:rPr lang="en" sz="1800">
                <a:solidFill>
                  <a:schemeClr val="dk2"/>
                </a:solidFill>
              </a:rPr>
              <a:t>Require a lot of work, but </a:t>
            </a:r>
            <a:r>
              <a:rPr lang="en" sz="1800">
                <a:solidFill>
                  <a:schemeClr val="dk2"/>
                </a:solidFill>
              </a:rPr>
              <a:t>allow</a:t>
            </a:r>
            <a:r>
              <a:rPr lang="en" sz="1800">
                <a:solidFill>
                  <a:schemeClr val="dk2"/>
                </a:solidFill>
              </a:rPr>
              <a:t> communities to voice opinions</a:t>
            </a:r>
            <a:endParaRPr sz="18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lphaLcPeriod"/>
            </a:pPr>
            <a:r>
              <a:rPr lang="en" sz="1800">
                <a:solidFill>
                  <a:schemeClr val="dk2"/>
                </a:solidFill>
              </a:rPr>
              <a:t>Results can be directly applied back towards communities</a:t>
            </a:r>
            <a:endParaRPr sz="18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en" sz="2000">
                <a:solidFill>
                  <a:schemeClr val="dk2"/>
                </a:solidFill>
              </a:rPr>
              <a:t>The fight between corporations and government over PFAS use isn’t going anywhere</a:t>
            </a:r>
            <a:endParaRPr sz="20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lphaLcPeriod"/>
            </a:pPr>
            <a:r>
              <a:rPr lang="en" sz="1800">
                <a:solidFill>
                  <a:schemeClr val="dk2"/>
                </a:solidFill>
              </a:rPr>
              <a:t>Other interventions (i.e., education) may be useful for helping people mitigate their exposure in the meantime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096" name="Google Shape;1096;p89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90"/>
          <p:cNvSpPr txBox="1"/>
          <p:nvPr>
            <p:ph idx="4294967295"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Acknowledgements</a:t>
            </a:r>
            <a:endParaRPr/>
          </a:p>
        </p:txBody>
      </p:sp>
      <p:sp>
        <p:nvSpPr>
          <p:cNvPr id="1102" name="Google Shape;1102;p90"/>
          <p:cNvSpPr txBox="1"/>
          <p:nvPr>
            <p:ph idx="4294967295" type="body"/>
          </p:nvPr>
        </p:nvSpPr>
        <p:spPr>
          <a:xfrm>
            <a:off x="713250" y="1300050"/>
            <a:ext cx="5827500" cy="24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Thank you to my thesis committee, mentors, and MPEG lab members for their contributions to this project: </a:t>
            </a:r>
            <a:endParaRPr sz="2000"/>
          </a:p>
          <a:p>
            <a:pPr indent="-342900" lvl="1" marL="914400" rtl="0" algn="l">
              <a:spcBef>
                <a:spcPts val="0"/>
              </a:spcBef>
              <a:spcAft>
                <a:spcPts val="1000"/>
              </a:spcAft>
              <a:buSzPts val="1800"/>
              <a:buAutoNum type="alphaLcPeriod"/>
            </a:pPr>
            <a:r>
              <a:rPr lang="en" sz="1800"/>
              <a:t>Sung Kyun Park, James Wagner, Marie O’Neill, Grace Noppert, Laura Arboleda Merino, Victoria Zhang, Jiaxin Wu, Yundan Zhang, and Qingyi Cai</a:t>
            </a:r>
            <a:endParaRPr sz="2000"/>
          </a:p>
        </p:txBody>
      </p:sp>
      <p:pic>
        <p:nvPicPr>
          <p:cNvPr id="1103" name="Google Shape;110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6325" y="968725"/>
            <a:ext cx="1931825" cy="257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800" y="3544500"/>
            <a:ext cx="8012351" cy="51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90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1"/>
          <p:cNvSpPr txBox="1"/>
          <p:nvPr>
            <p:ph idx="1" type="subTitle"/>
          </p:nvPr>
        </p:nvSpPr>
        <p:spPr>
          <a:xfrm>
            <a:off x="3291600" y="2334475"/>
            <a:ext cx="2560800" cy="75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Andrew Hoover</a:t>
            </a:r>
            <a:endParaRPr b="1" sz="18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aphoover@umich.edu</a:t>
            </a:r>
            <a:endParaRPr b="1"/>
          </a:p>
        </p:txBody>
      </p:sp>
      <p:sp>
        <p:nvSpPr>
          <p:cNvPr id="1111" name="Google Shape;1111;p91"/>
          <p:cNvSpPr txBox="1"/>
          <p:nvPr>
            <p:ph type="ctrTitle"/>
          </p:nvPr>
        </p:nvSpPr>
        <p:spPr>
          <a:xfrm>
            <a:off x="1884450" y="710275"/>
            <a:ext cx="5375100" cy="162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Thanks!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6"/>
                </a:solidFill>
              </a:rPr>
              <a:t>Any Questions?</a:t>
            </a:r>
            <a:endParaRPr sz="3200">
              <a:solidFill>
                <a:schemeClr val="accent6"/>
              </a:solidFill>
            </a:endParaRPr>
          </a:p>
        </p:txBody>
      </p:sp>
      <p:sp>
        <p:nvSpPr>
          <p:cNvPr id="1112" name="Google Shape;1112;p91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2"/>
          <p:cNvSpPr txBox="1"/>
          <p:nvPr>
            <p:ph type="title"/>
          </p:nvPr>
        </p:nvSpPr>
        <p:spPr>
          <a:xfrm>
            <a:off x="713225" y="158500"/>
            <a:ext cx="7423500" cy="6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118" name="Google Shape;1118;p92"/>
          <p:cNvSpPr txBox="1"/>
          <p:nvPr>
            <p:ph idx="1" type="body"/>
          </p:nvPr>
        </p:nvSpPr>
        <p:spPr>
          <a:xfrm>
            <a:off x="713225" y="827900"/>
            <a:ext cx="7423500" cy="4206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 Institute of Environmental Health Sciences (NIEHS). (2024). Perfluoroalkyl and Polyfluoroalkyl Substances (PFAS). https://www.niehs.nih.gov/health/topics/agents/pfc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University of North Carolina (UNC). (n.d.). What Are PFAS? https://ncpure.collaboratory.unc.edu/science/what-are-pfas/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Hammel, E., Webster, T. F., Gurney, R., &amp; Heiger-Bernays, W. (2022). Implications of PFAS definitions using fluorinated pharmaceuticals. iScience, 25(4), 104020. https://doi.org/10.1016/j.isci.2022.104020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Fenton, S. E., Ducatman, A., Boobis, A., DeWitt, J. C., Lau, C., Ng, C., Smith, J. S., &amp; Roberts, S. M. (2021). Per- and Polyfluoroalkyl Substance Toxicity and Human Health Review: Current State of Knowledge and Strategies for Informing Future Research. Environmental Toxicology and Chemistry, 40(3), 606–630. https://doi.org/10.1002/etc.4890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Sunderland, E. M., Hu, X. C., Dassuncao, C., Tokranov, A. K., Wagner, C. C., &amp; Allen, J. G. (2019). A Review of the Pathways of Human Exposure to Poly- and Perfluoroalkyl Substances (PFASs) and Present Understanding of Health Effects. Journal of Exposure Science &amp; Environmental Epidemiology, 29(2), 131–147. https://doi.org/10.1038/s41370-018-0094-1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Avenue, 677 Huntington, Boston, &amp; Ma 02115. (2023, May 15). Communities of color disproportionately exposed to PFAS pollution in drinking water. News. https://www.hsph.harvard.edu/news/press-releases/communities-of-color-disproportionately-exposed-to-pfas-pollution-in-drinking-water/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FSAWWA. (2023). PFAS Resources. https://www.fsawwa.org/page/PFAS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Tian, H., Gaines, C., Launi, L., Pomales, A., Vazquez, G., Goharian, A., Goodnight, B., Haney, E., Reh, C. M., &amp; Rogers, R. D. (2022). Understanding Public Perceptions of Per- and Polyfluoroalkyl Substances: Infodemiology Study of Social Media. Journal of Medical Internet Research, 24(3), e25614. https://doi.org/10.2196/25614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Wickham, G. M., &amp; Shriver, T. E. (2021). Emerging contaminants, coerced ignorance and environmental health concerns: The case of per- and polyfluoroalkyl substances (PFAS). Sociology of Health &amp; Illness, 43(3), 764–778. https://doi.org/10.1111/1467-9566.13253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Banwell, C., Housen, T., Smurthwaite, K., Trevenar, S., Walker, L., Todd, K., Rosas, M., &amp; Kirk, M. (2021). Health and social concerns about living in three communities affected by per- and polyfluoroalkyl substances (PFAS): A qualitative study in Australia. PLOS ONE, 16(1), e0245141. https://doi.org/10.1371/journal.pone.0245141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119" name="Google Shape;1119;p92"/>
          <p:cNvSpPr txBox="1"/>
          <p:nvPr>
            <p:ph idx="12" type="sldNum"/>
          </p:nvPr>
        </p:nvSpPr>
        <p:spPr>
          <a:xfrm>
            <a:off x="8595309" y="47499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icroplastic health risks by Slidesgo">
  <a:themeElements>
    <a:clrScheme name="Simple Light">
      <a:dk1>
        <a:srgbClr val="000000"/>
      </a:dk1>
      <a:lt1>
        <a:srgbClr val="FFFFFD"/>
      </a:lt1>
      <a:dk2>
        <a:srgbClr val="FFFFFF"/>
      </a:dk2>
      <a:lt2>
        <a:srgbClr val="FFFFFF"/>
      </a:lt2>
      <a:accent1>
        <a:srgbClr val="EDFFFF"/>
      </a:accent1>
      <a:accent2>
        <a:srgbClr val="2BD6D6"/>
      </a:accent2>
      <a:accent3>
        <a:srgbClr val="24BEBE"/>
      </a:accent3>
      <a:accent4>
        <a:srgbClr val="0CB8B8"/>
      </a:accent4>
      <a:accent5>
        <a:srgbClr val="068686"/>
      </a:accent5>
      <a:accent6>
        <a:srgbClr val="0B539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