
<file path=[Content_Types].xml><?xml version="1.0" encoding="utf-8"?>
<Types xmlns="http://schemas.openxmlformats.org/package/2006/content-types">
  <Default Extension="bin" ContentType="application/vnd.openxmlformats-officedocument.oleObject"/>
  <Default Extension="jpeg" ContentType="image/jpeg"/>
  <Default Extension="jpg" ContentType="image/jpeg"/>
  <Default Extension="png" ContentType="image/png"/>
  <Default Extension="rels" ContentType="application/vnd.openxmlformats-package.relationships+xml"/>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3.xml" ContentType="application/vnd.openxmlformats-officedocument.theme+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58" r:id="rId2"/>
    <p:sldMasterId id="2147483668" r:id="rId3"/>
    <p:sldMasterId id="2147483678" r:id="rId4"/>
  </p:sldMasterIdLst>
  <p:notesMasterIdLst>
    <p:notesMasterId r:id="rId36"/>
  </p:notesMasterIdLst>
  <p:sldIdLst>
    <p:sldId id="256" r:id="rId5"/>
    <p:sldId id="263" r:id="rId6"/>
    <p:sldId id="264" r:id="rId7"/>
    <p:sldId id="296" r:id="rId8"/>
    <p:sldId id="297" r:id="rId9"/>
    <p:sldId id="298" r:id="rId10"/>
    <p:sldId id="280" r:id="rId11"/>
    <p:sldId id="281" r:id="rId12"/>
    <p:sldId id="282" r:id="rId13"/>
    <p:sldId id="292" r:id="rId14"/>
    <p:sldId id="291" r:id="rId15"/>
    <p:sldId id="293" r:id="rId16"/>
    <p:sldId id="270" r:id="rId17"/>
    <p:sldId id="302" r:id="rId18"/>
    <p:sldId id="273" r:id="rId19"/>
    <p:sldId id="314" r:id="rId20"/>
    <p:sldId id="286" r:id="rId21"/>
    <p:sldId id="305" r:id="rId22"/>
    <p:sldId id="306" r:id="rId23"/>
    <p:sldId id="307" r:id="rId24"/>
    <p:sldId id="308" r:id="rId25"/>
    <p:sldId id="310" r:id="rId26"/>
    <p:sldId id="313" r:id="rId27"/>
    <p:sldId id="312" r:id="rId28"/>
    <p:sldId id="288" r:id="rId29"/>
    <p:sldId id="289" r:id="rId30"/>
    <p:sldId id="259" r:id="rId31"/>
    <p:sldId id="311" r:id="rId32"/>
    <p:sldId id="266" r:id="rId33"/>
    <p:sldId id="271" r:id="rId34"/>
    <p:sldId id="294" r:id="rId3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A59C"/>
    <a:srgbClr val="9BAC3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694"/>
  </p:normalViewPr>
  <p:slideViewPr>
    <p:cSldViewPr snapToGrid="0">
      <p:cViewPr varScale="1">
        <p:scale>
          <a:sx n="78" d="100"/>
          <a:sy n="78" d="100"/>
        </p:scale>
        <p:origin x="850" y="62"/>
      </p:cViewPr>
      <p:guideLst/>
    </p:cSldViewPr>
  </p:slideViewPr>
  <p:notesTextViewPr>
    <p:cViewPr>
      <p:scale>
        <a:sx n="1" d="1"/>
        <a:sy n="1" d="1"/>
      </p:scale>
      <p:origin x="0" y="0"/>
    </p:cViewPr>
  </p:notesTextViewPr>
  <p:sorterViewPr>
    <p:cViewPr>
      <p:scale>
        <a:sx n="100" d="100"/>
        <a:sy n="100" d="100"/>
      </p:scale>
      <p:origin x="0" y="-2838"/>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heme" Target="theme/theme1.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8" Type="http://schemas.openxmlformats.org/officeDocument/2006/relationships/slide" Target="slides/slide4.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D788440-7E88-4065-B816-209C717021C8}" type="datetimeFigureOut">
              <a:rPr lang="en-US" smtClean="0"/>
              <a:t>3/23/2025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D398F5C-3066-47AD-943D-7D671464702C}" type="slidenum">
              <a:rPr lang="en-US" smtClean="0"/>
              <a:t>‹#›</a:t>
            </a:fld>
            <a:endParaRPr lang="en-US"/>
          </a:p>
        </p:txBody>
      </p:sp>
    </p:spTree>
    <p:extLst>
      <p:ext uri="{BB962C8B-B14F-4D97-AF65-F5344CB8AC3E}">
        <p14:creationId xmlns:p14="http://schemas.microsoft.com/office/powerpoint/2010/main" val="24838828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D398F5C-3066-47AD-943D-7D671464702C}" type="slidenum">
              <a:rPr lang="en-US" smtClean="0"/>
              <a:t>1</a:t>
            </a:fld>
            <a:endParaRPr lang="en-US"/>
          </a:p>
        </p:txBody>
      </p:sp>
    </p:spTree>
    <p:extLst>
      <p:ext uri="{BB962C8B-B14F-4D97-AF65-F5344CB8AC3E}">
        <p14:creationId xmlns:p14="http://schemas.microsoft.com/office/powerpoint/2010/main" val="29137724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D398F5C-3066-47AD-943D-7D671464702C}" type="slidenum">
              <a:rPr lang="en-US" smtClean="0"/>
              <a:t>7</a:t>
            </a:fld>
            <a:endParaRPr lang="en-US"/>
          </a:p>
        </p:txBody>
      </p:sp>
    </p:spTree>
    <p:extLst>
      <p:ext uri="{BB962C8B-B14F-4D97-AF65-F5344CB8AC3E}">
        <p14:creationId xmlns:p14="http://schemas.microsoft.com/office/powerpoint/2010/main" val="923965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purposes of this talk, </a:t>
            </a:r>
            <a:r>
              <a:rPr lang="en-US" dirty="0" err="1"/>
              <a:t>dVIN</a:t>
            </a:r>
            <a:r>
              <a:rPr lang="en-US" dirty="0"/>
              <a:t> = </a:t>
            </a:r>
            <a:r>
              <a:rPr lang="en-US" dirty="0" err="1"/>
              <a:t>HPVi</a:t>
            </a:r>
            <a:r>
              <a:rPr lang="en-US" dirty="0"/>
              <a:t> p53abn VIN</a:t>
            </a:r>
          </a:p>
        </p:txBody>
      </p:sp>
      <p:sp>
        <p:nvSpPr>
          <p:cNvPr id="4" name="Slide Number Placeholder 3"/>
          <p:cNvSpPr>
            <a:spLocks noGrp="1"/>
          </p:cNvSpPr>
          <p:nvPr>
            <p:ph type="sldNum" sz="quarter" idx="5"/>
          </p:nvPr>
        </p:nvSpPr>
        <p:spPr/>
        <p:txBody>
          <a:bodyPr/>
          <a:lstStyle/>
          <a:p>
            <a:fld id="{DD398F5C-3066-47AD-943D-7D671464702C}" type="slidenum">
              <a:rPr lang="en-US" smtClean="0"/>
              <a:t>13</a:t>
            </a:fld>
            <a:endParaRPr lang="en-US"/>
          </a:p>
        </p:txBody>
      </p:sp>
    </p:spTree>
    <p:extLst>
      <p:ext uri="{BB962C8B-B14F-4D97-AF65-F5344CB8AC3E}">
        <p14:creationId xmlns:p14="http://schemas.microsoft.com/office/powerpoint/2010/main" val="37586300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Even so, there are several complicating factors. Distinction between high-level scattered staining and basal OE or between low-level scattered staining and absent/null staining is subjective.</a:t>
            </a:r>
          </a:p>
        </p:txBody>
      </p:sp>
      <p:sp>
        <p:nvSpPr>
          <p:cNvPr id="4" name="Slide Number Placeholder 3"/>
          <p:cNvSpPr>
            <a:spLocks noGrp="1"/>
          </p:cNvSpPr>
          <p:nvPr>
            <p:ph type="sldNum" sz="quarter" idx="5"/>
          </p:nvPr>
        </p:nvSpPr>
        <p:spPr/>
        <p:txBody>
          <a:bodyPr/>
          <a:lstStyle/>
          <a:p>
            <a:fld id="{6F0844EF-16FE-42A8-95A1-21BA3C322C22}" type="slidenum">
              <a:rPr lang="en-US" smtClean="0"/>
              <a:t>14</a:t>
            </a:fld>
            <a:endParaRPr lang="en-US"/>
          </a:p>
        </p:txBody>
      </p:sp>
    </p:spTree>
    <p:extLst>
      <p:ext uri="{BB962C8B-B14F-4D97-AF65-F5344CB8AC3E}">
        <p14:creationId xmlns:p14="http://schemas.microsoft.com/office/powerpoint/2010/main" val="30956680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https://ctv.veeva.com/study/stratification-of-vulvar-squamous-cell-carcinoma-by-hpv-and-p53-status-to-guide-excision</a:t>
            </a:r>
          </a:p>
        </p:txBody>
      </p:sp>
      <p:sp>
        <p:nvSpPr>
          <p:cNvPr id="4" name="Slide Number Placeholder 3"/>
          <p:cNvSpPr>
            <a:spLocks noGrp="1"/>
          </p:cNvSpPr>
          <p:nvPr>
            <p:ph type="sldNum" sz="quarter" idx="5"/>
          </p:nvPr>
        </p:nvSpPr>
        <p:spPr/>
        <p:txBody>
          <a:bodyPr/>
          <a:lstStyle/>
          <a:p>
            <a:fld id="{DD398F5C-3066-47AD-943D-7D671464702C}" type="slidenum">
              <a:rPr lang="en-US" smtClean="0"/>
              <a:t>27</a:t>
            </a:fld>
            <a:endParaRPr lang="en-US"/>
          </a:p>
        </p:txBody>
      </p:sp>
    </p:spTree>
    <p:extLst>
      <p:ext uri="{BB962C8B-B14F-4D97-AF65-F5344CB8AC3E}">
        <p14:creationId xmlns:p14="http://schemas.microsoft.com/office/powerpoint/2010/main" val="11065725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B3F370-64F9-79A7-0B9D-E16DFF76142E}"/>
              </a:ext>
            </a:extLst>
          </p:cNvPr>
          <p:cNvSpPr>
            <a:spLocks noGrp="1"/>
          </p:cNvSpPr>
          <p:nvPr>
            <p:ph type="ctrTitle"/>
          </p:nvPr>
        </p:nvSpPr>
        <p:spPr>
          <a:xfrm>
            <a:off x="1524000" y="1122363"/>
            <a:ext cx="9144000" cy="2387600"/>
          </a:xfrm>
        </p:spPr>
        <p:txBody>
          <a:bodyPr anchor="b"/>
          <a:lstStyle>
            <a:lvl1pPr algn="ctr">
              <a:defRPr sz="6000">
                <a:solidFill>
                  <a:schemeClr val="tx1"/>
                </a:solidFill>
              </a:defRPr>
            </a:lvl1pPr>
          </a:lstStyle>
          <a:p>
            <a:r>
              <a:rPr lang="en-US" dirty="0"/>
              <a:t>Click to edit Master title style</a:t>
            </a:r>
          </a:p>
        </p:txBody>
      </p:sp>
      <p:sp>
        <p:nvSpPr>
          <p:cNvPr id="3" name="Subtitle 2">
            <a:extLst>
              <a:ext uri="{FF2B5EF4-FFF2-40B4-BE49-F238E27FC236}">
                <a16:creationId xmlns:a16="http://schemas.microsoft.com/office/drawing/2014/main" id="{585B7DF4-0896-6C79-6733-2A9ED674C8A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397460521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Picture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87199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Picture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9269076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B3F370-64F9-79A7-0B9D-E16DFF76142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585B7DF4-0896-6C79-6733-2A9ED674C8A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412418824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1AFFB1-784F-1C20-4AC9-336F2BBDBAA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E1DDC65-2EA3-5E90-810F-3CE1D8945FB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075562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21E667-36E4-58AC-510C-D3921B40A2A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355441E-84EE-678B-3A54-2D8DDA7C905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D16735C-8F4E-4D1B-B1E7-33B2E848376E}"/>
              </a:ext>
            </a:extLst>
          </p:cNvPr>
          <p:cNvSpPr>
            <a:spLocks noGrp="1"/>
          </p:cNvSpPr>
          <p:nvPr>
            <p:ph type="dt" sz="half" idx="10"/>
          </p:nvPr>
        </p:nvSpPr>
        <p:spPr>
          <a:xfrm>
            <a:off x="838200" y="6356350"/>
            <a:ext cx="2743200" cy="365125"/>
          </a:xfrm>
          <a:prstGeom prst="rect">
            <a:avLst/>
          </a:prstGeom>
        </p:spPr>
        <p:txBody>
          <a:bodyPr/>
          <a:lstStyle/>
          <a:p>
            <a:fld id="{9CA1CBA5-F604-3D4A-AAA0-313E96C79EEF}" type="datetimeFigureOut">
              <a:rPr lang="en-US" smtClean="0"/>
              <a:t>3/23/2025</a:t>
            </a:fld>
            <a:endParaRPr lang="en-US"/>
          </a:p>
        </p:txBody>
      </p:sp>
      <p:sp>
        <p:nvSpPr>
          <p:cNvPr id="5" name="Footer Placeholder 4">
            <a:extLst>
              <a:ext uri="{FF2B5EF4-FFF2-40B4-BE49-F238E27FC236}">
                <a16:creationId xmlns:a16="http://schemas.microsoft.com/office/drawing/2014/main" id="{38F66EBC-E77F-7E9B-1AEF-DDB2A2CF4A2E}"/>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D8118604-ACC9-5680-CD9D-157AC6A4DAE4}"/>
              </a:ext>
            </a:extLst>
          </p:cNvPr>
          <p:cNvSpPr>
            <a:spLocks noGrp="1"/>
          </p:cNvSpPr>
          <p:nvPr>
            <p:ph type="sldNum" sz="quarter" idx="12"/>
          </p:nvPr>
        </p:nvSpPr>
        <p:spPr>
          <a:xfrm>
            <a:off x="8610600" y="6356350"/>
            <a:ext cx="2743200" cy="365125"/>
          </a:xfrm>
          <a:prstGeom prst="rect">
            <a:avLst/>
          </a:prstGeom>
        </p:spPr>
        <p:txBody>
          <a:bodyPr/>
          <a:lstStyle/>
          <a:p>
            <a:fld id="{62BA9821-F24D-8D43-B5E8-63CEC14F718A}" type="slidenum">
              <a:rPr lang="en-US" smtClean="0"/>
              <a:t>‹#›</a:t>
            </a:fld>
            <a:endParaRPr lang="en-US"/>
          </a:p>
        </p:txBody>
      </p:sp>
    </p:spTree>
    <p:extLst>
      <p:ext uri="{BB962C8B-B14F-4D97-AF65-F5344CB8AC3E}">
        <p14:creationId xmlns:p14="http://schemas.microsoft.com/office/powerpoint/2010/main" val="38393152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0DF823-D905-BB3E-BC12-287BD6DD27F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5EAECAA-F7A2-B077-30B3-4CA8B565188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791DCE0-F24F-89F3-2B70-ED85BB36B2C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51085886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B98752-84DF-A790-869F-7D10EC2AB2F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03AD14E-765A-3547-303E-2A00EB958BA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07F6602-94AE-F405-3D58-2EE08B24338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F49F9FE-E8A9-9551-F80F-9301AEDDD8B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07A5208-286F-ACC0-102C-D9CD568332D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131186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E21EA3-A761-D72A-B16A-DE14DFF1894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510E36E-1245-A44F-0294-EB8F9E75EC11}"/>
              </a:ext>
            </a:extLst>
          </p:cNvPr>
          <p:cNvSpPr>
            <a:spLocks noGrp="1"/>
          </p:cNvSpPr>
          <p:nvPr>
            <p:ph type="dt" sz="half" idx="10"/>
          </p:nvPr>
        </p:nvSpPr>
        <p:spPr>
          <a:xfrm>
            <a:off x="838200" y="6356350"/>
            <a:ext cx="2743200" cy="365125"/>
          </a:xfrm>
          <a:prstGeom prst="rect">
            <a:avLst/>
          </a:prstGeom>
        </p:spPr>
        <p:txBody>
          <a:bodyPr/>
          <a:lstStyle/>
          <a:p>
            <a:fld id="{9CA1CBA5-F604-3D4A-AAA0-313E96C79EEF}" type="datetimeFigureOut">
              <a:rPr lang="en-US" smtClean="0"/>
              <a:t>3/23/2025</a:t>
            </a:fld>
            <a:endParaRPr lang="en-US"/>
          </a:p>
        </p:txBody>
      </p:sp>
      <p:sp>
        <p:nvSpPr>
          <p:cNvPr id="4" name="Footer Placeholder 3">
            <a:extLst>
              <a:ext uri="{FF2B5EF4-FFF2-40B4-BE49-F238E27FC236}">
                <a16:creationId xmlns:a16="http://schemas.microsoft.com/office/drawing/2014/main" id="{AADC1EFF-FE52-9FE5-05CE-61B34D169114}"/>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5" name="Slide Number Placeholder 4">
            <a:extLst>
              <a:ext uri="{FF2B5EF4-FFF2-40B4-BE49-F238E27FC236}">
                <a16:creationId xmlns:a16="http://schemas.microsoft.com/office/drawing/2014/main" id="{CBFAC6C7-1E24-E809-9A8D-BD0CDBDB3827}"/>
              </a:ext>
            </a:extLst>
          </p:cNvPr>
          <p:cNvSpPr>
            <a:spLocks noGrp="1"/>
          </p:cNvSpPr>
          <p:nvPr>
            <p:ph type="sldNum" sz="quarter" idx="12"/>
          </p:nvPr>
        </p:nvSpPr>
        <p:spPr>
          <a:xfrm>
            <a:off x="8610600" y="6356350"/>
            <a:ext cx="2743200" cy="365125"/>
          </a:xfrm>
          <a:prstGeom prst="rect">
            <a:avLst/>
          </a:prstGeom>
        </p:spPr>
        <p:txBody>
          <a:bodyPr/>
          <a:lstStyle/>
          <a:p>
            <a:fld id="{62BA9821-F24D-8D43-B5E8-63CEC14F718A}" type="slidenum">
              <a:rPr lang="en-US" smtClean="0"/>
              <a:t>‹#›</a:t>
            </a:fld>
            <a:endParaRPr lang="en-US"/>
          </a:p>
        </p:txBody>
      </p:sp>
    </p:spTree>
    <p:extLst>
      <p:ext uri="{BB962C8B-B14F-4D97-AF65-F5344CB8AC3E}">
        <p14:creationId xmlns:p14="http://schemas.microsoft.com/office/powerpoint/2010/main" val="113850767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0451710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C7F007-2642-719F-4404-93EDF2D5EA9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5B33289-BEDC-21D1-DFFB-8A13F07E080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32F8015-BFFB-B47E-B942-1F4EBDE25E2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32041998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1AFFB1-784F-1C20-4AC9-336F2BBDBAA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E1DDC65-2EA3-5E90-810F-3CE1D8945FB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2335037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6E9FFD-7BD3-E672-8B65-A287C58D94B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9F6AAB3-FBA9-B438-9054-E42CBB6EAE8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3E6DAE5-AB49-E2A2-C63B-A543E0072DF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74362457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B3F370-64F9-79A7-0B9D-E16DFF76142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585B7DF4-0896-6C79-6733-2A9ED674C8A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296099778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1AFFB1-784F-1C20-4AC9-336F2BBDBAA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E1DDC65-2EA3-5E90-810F-3CE1D8945FB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8160714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1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1AFFB1-784F-1C20-4AC9-336F2BBDBAA7}"/>
              </a:ext>
            </a:extLst>
          </p:cNvPr>
          <p:cNvSpPr>
            <a:spLocks noGrp="1"/>
          </p:cNvSpPr>
          <p:nvPr>
            <p:ph type="title"/>
          </p:nvPr>
        </p:nvSpPr>
        <p:spPr>
          <a:xfrm>
            <a:off x="838200" y="130346"/>
            <a:ext cx="10515600" cy="1325563"/>
          </a:xfrm>
        </p:spPr>
        <p:txBody>
          <a:bodyPr/>
          <a:lstStyle>
            <a:lvl1pPr>
              <a:defRPr>
                <a:solidFill>
                  <a:schemeClr val="bg1"/>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9E1DDC65-2EA3-5E90-810F-3CE1D8945FB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3408063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21E667-36E4-58AC-510C-D3921B40A2A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355441E-84EE-678B-3A54-2D8DDA7C905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170807207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0DF823-D905-BB3E-BC12-287BD6DD27F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5EAECAA-F7A2-B077-30B3-4CA8B565188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791DCE0-F24F-89F3-2B70-ED85BB36B2C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34180557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B98752-84DF-A790-869F-7D10EC2AB2F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03AD14E-765A-3547-303E-2A00EB958BA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07F6602-94AE-F405-3D58-2EE08B24338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F49F9FE-E8A9-9551-F80F-9301AEDDD8B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07A5208-286F-ACC0-102C-D9CD568332D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6802317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E21EA3-A761-D72A-B16A-DE14DFF1894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965498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10558629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C7F007-2642-719F-4404-93EDF2D5EA9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5B33289-BEDC-21D1-DFFB-8A13F07E080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32F8015-BFFB-B47E-B942-1F4EBDE25E2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36736639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21E667-36E4-58AC-510C-D3921B40A2A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355441E-84EE-678B-3A54-2D8DDA7C905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270506102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6E9FFD-7BD3-E672-8B65-A287C58D94B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9F6AAB3-FBA9-B438-9054-E42CBB6EAE8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3E6DAE5-AB49-E2A2-C63B-A543E0072DF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176197677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B3F370-64F9-79A7-0B9D-E16DFF76142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585B7DF4-0896-6C79-6733-2A9ED674C8A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114392485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1AFFB1-784F-1C20-4AC9-336F2BBDBAA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E1DDC65-2EA3-5E90-810F-3CE1D8945FB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19412440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1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1AFFB1-784F-1C20-4AC9-336F2BBDBAA7}"/>
              </a:ext>
            </a:extLst>
          </p:cNvPr>
          <p:cNvSpPr>
            <a:spLocks noGrp="1"/>
          </p:cNvSpPr>
          <p:nvPr>
            <p:ph type="title"/>
          </p:nvPr>
        </p:nvSpPr>
        <p:spPr>
          <a:xfrm>
            <a:off x="838200" y="130347"/>
            <a:ext cx="10515600" cy="1325563"/>
          </a:xfrm>
        </p:spPr>
        <p:txBody>
          <a:bodyPr/>
          <a:lstStyle>
            <a:lvl1pPr>
              <a:defRPr>
                <a:solidFill>
                  <a:schemeClr val="bg1"/>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9E1DDC65-2EA3-5E90-810F-3CE1D8945FB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0778297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21E667-36E4-58AC-510C-D3921B40A2A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355441E-84EE-678B-3A54-2D8DDA7C905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331525286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0DF823-D905-BB3E-BC12-287BD6DD27F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5EAECAA-F7A2-B077-30B3-4CA8B565188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791DCE0-F24F-89F3-2B70-ED85BB36B2C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63337037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B98752-84DF-A790-869F-7D10EC2AB2F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03AD14E-765A-3547-303E-2A00EB958BA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07F6602-94AE-F405-3D58-2EE08B24338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F49F9FE-E8A9-9551-F80F-9301AEDDD8B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07A5208-286F-ACC0-102C-D9CD568332D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35563278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E21EA3-A761-D72A-B16A-DE14DFF1894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33637167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735477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C7F007-2642-719F-4404-93EDF2D5EA9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5B33289-BEDC-21D1-DFFB-8A13F07E080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32F8015-BFFB-B47E-B942-1F4EBDE25E2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31161972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0DF823-D905-BB3E-BC12-287BD6DD27F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5EAECAA-F7A2-B077-30B3-4CA8B565188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791DCE0-F24F-89F3-2B70-ED85BB36B2C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10462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6E9FFD-7BD3-E672-8B65-A287C58D94B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9F6AAB3-FBA9-B438-9054-E42CBB6EAE8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3E6DAE5-AB49-E2A2-C63B-A543E0072DF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7441681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B98752-84DF-A790-869F-7D10EC2AB2F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03AD14E-765A-3547-303E-2A00EB958BA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07F6602-94AE-F405-3D58-2EE08B24338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F49F9FE-E8A9-9551-F80F-9301AEDDD8B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07A5208-286F-ACC0-102C-D9CD568332D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982172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E21EA3-A761-D72A-B16A-DE14DFF1894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244749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7389545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C7F007-2642-719F-4404-93EDF2D5EA9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5B33289-BEDC-21D1-DFFB-8A13F07E080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32F8015-BFFB-B47E-B942-1F4EBDE25E2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35201002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6E9FFD-7BD3-E672-8B65-A287C58D94B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9F6AAB3-FBA9-B438-9054-E42CBB6EAE8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3E6DAE5-AB49-E2A2-C63B-A543E0072DF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5512821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image" Target="../media/image4.jpg"/><Relationship Id="rId5" Type="http://schemas.openxmlformats.org/officeDocument/2006/relationships/slideLayout" Target="../slideLayouts/slideLayout16.xml"/><Relationship Id="rId10" Type="http://schemas.openxmlformats.org/officeDocument/2006/relationships/theme" Target="../theme/theme2.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8.xml"/><Relationship Id="rId3" Type="http://schemas.openxmlformats.org/officeDocument/2006/relationships/slideLayout" Target="../slideLayouts/slideLayout23.xml"/><Relationship Id="rId7" Type="http://schemas.openxmlformats.org/officeDocument/2006/relationships/slideLayout" Target="../slideLayouts/slideLayout27.xml"/><Relationship Id="rId12" Type="http://schemas.openxmlformats.org/officeDocument/2006/relationships/image" Target="../media/image5.jpg"/><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theme" Target="../theme/theme3.xml"/><Relationship Id="rId5" Type="http://schemas.openxmlformats.org/officeDocument/2006/relationships/slideLayout" Target="../slideLayouts/slideLayout25.xml"/><Relationship Id="rId10" Type="http://schemas.openxmlformats.org/officeDocument/2006/relationships/slideLayout" Target="../slideLayouts/slideLayout30.xml"/><Relationship Id="rId4" Type="http://schemas.openxmlformats.org/officeDocument/2006/relationships/slideLayout" Target="../slideLayouts/slideLayout24.xml"/><Relationship Id="rId9" Type="http://schemas.openxmlformats.org/officeDocument/2006/relationships/slideLayout" Target="../slideLayouts/slideLayout29.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8.xml"/><Relationship Id="rId3" Type="http://schemas.openxmlformats.org/officeDocument/2006/relationships/slideLayout" Target="../slideLayouts/slideLayout33.xml"/><Relationship Id="rId7" Type="http://schemas.openxmlformats.org/officeDocument/2006/relationships/slideLayout" Target="../slideLayouts/slideLayout37.xml"/><Relationship Id="rId2" Type="http://schemas.openxmlformats.org/officeDocument/2006/relationships/slideLayout" Target="../slideLayouts/slideLayout32.xml"/><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theme" Target="../theme/theme4.xml"/><Relationship Id="rId5" Type="http://schemas.openxmlformats.org/officeDocument/2006/relationships/slideLayout" Target="../slideLayouts/slideLayout35.xml"/><Relationship Id="rId10" Type="http://schemas.openxmlformats.org/officeDocument/2006/relationships/slideLayout" Target="../slideLayouts/slideLayout40.xml"/><Relationship Id="rId4" Type="http://schemas.openxmlformats.org/officeDocument/2006/relationships/slideLayout" Target="../slideLayouts/slideLayout34.xml"/><Relationship Id="rId9" Type="http://schemas.openxmlformats.org/officeDocument/2006/relationships/slideLayout" Target="../slideLayouts/slideLayout3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9283CBC-1DB7-D4D8-9C2B-57271D8C2D6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D9A095FC-16F1-6099-9141-66A7A116DD16}"/>
              </a:ext>
            </a:extLst>
          </p:cNvPr>
          <p:cNvSpPr>
            <a:spLocks noGrp="1"/>
          </p:cNvSpPr>
          <p:nvPr>
            <p:ph type="body" idx="1"/>
          </p:nvPr>
        </p:nvSpPr>
        <p:spPr>
          <a:xfrm>
            <a:off x="838200" y="1825625"/>
            <a:ext cx="10515600" cy="385848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55230235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88" r:id="rId10"/>
    <p:sldLayoutId id="2147483689" r:id="rId11"/>
  </p:sldLayoutIdLst>
  <p:txStyles>
    <p:titleStyle>
      <a:lvl1pPr algn="ctr" defTabSz="914400" rtl="0" eaLnBrk="1" latinLnBrk="0" hangingPunct="1">
        <a:lnSpc>
          <a:spcPct val="90000"/>
        </a:lnSpc>
        <a:spcBef>
          <a:spcPct val="0"/>
        </a:spcBef>
        <a:buNone/>
        <a:defRPr sz="4400" b="1"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Clr>
          <a:srgbClr val="FAA818"/>
        </a:buClr>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rgbClr val="FAA818"/>
        </a:buClr>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rgbClr val="FAA818"/>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rgbClr val="FAA818"/>
        </a:buClr>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rgbClr val="FAA818"/>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1">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9283CBC-1DB7-D4D8-9C2B-57271D8C2D6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D9A095FC-16F1-6099-9141-66A7A116DD16}"/>
              </a:ext>
            </a:extLst>
          </p:cNvPr>
          <p:cNvSpPr>
            <a:spLocks noGrp="1"/>
          </p:cNvSpPr>
          <p:nvPr>
            <p:ph type="body" idx="1"/>
          </p:nvPr>
        </p:nvSpPr>
        <p:spPr>
          <a:xfrm>
            <a:off x="838200" y="1825625"/>
            <a:ext cx="10515600" cy="385848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124636252"/>
      </p:ext>
    </p:extLst>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Lst>
  <p:txStyles>
    <p:titleStyle>
      <a:lvl1pPr algn="ctr" defTabSz="914400" rtl="0" eaLnBrk="1" latinLnBrk="0" hangingPunct="1">
        <a:lnSpc>
          <a:spcPct val="90000"/>
        </a:lnSpc>
        <a:spcBef>
          <a:spcPct val="0"/>
        </a:spcBef>
        <a:buNone/>
        <a:defRPr sz="4400" b="1"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Clr>
          <a:srgbClr val="FAA818"/>
        </a:buClr>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rgbClr val="FAA818"/>
        </a:buClr>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rgbClr val="FAA818"/>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rgbClr val="FAA818"/>
        </a:buClr>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rgbClr val="FAA818"/>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9283CBC-1DB7-D4D8-9C2B-57271D8C2D6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D9A095FC-16F1-6099-9141-66A7A116DD16}"/>
              </a:ext>
            </a:extLst>
          </p:cNvPr>
          <p:cNvSpPr>
            <a:spLocks noGrp="1"/>
          </p:cNvSpPr>
          <p:nvPr>
            <p:ph type="body" idx="1"/>
          </p:nvPr>
        </p:nvSpPr>
        <p:spPr>
          <a:xfrm>
            <a:off x="838200" y="1825625"/>
            <a:ext cx="10515600" cy="385848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703772888"/>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90" r:id="rId3"/>
    <p:sldLayoutId id="2147483671" r:id="rId4"/>
    <p:sldLayoutId id="2147483672" r:id="rId5"/>
    <p:sldLayoutId id="2147483673" r:id="rId6"/>
    <p:sldLayoutId id="2147483674" r:id="rId7"/>
    <p:sldLayoutId id="2147483675" r:id="rId8"/>
    <p:sldLayoutId id="2147483676" r:id="rId9"/>
    <p:sldLayoutId id="2147483677" r:id="rId10"/>
  </p:sldLayoutIdLst>
  <p:txStyles>
    <p:titleStyle>
      <a:lvl1pPr algn="ctr" defTabSz="914400" rtl="0" eaLnBrk="1" latinLnBrk="0" hangingPunct="1">
        <a:lnSpc>
          <a:spcPct val="90000"/>
        </a:lnSpc>
        <a:spcBef>
          <a:spcPct val="0"/>
        </a:spcBef>
        <a:buNone/>
        <a:defRPr sz="4400" b="1"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Clr>
          <a:srgbClr val="FAA818"/>
        </a:buClr>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rgbClr val="FAA818"/>
        </a:buClr>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rgbClr val="FAA818"/>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rgbClr val="FAA818"/>
        </a:buClr>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rgbClr val="FAA818"/>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0"/>
          </a:schemeClr>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9283CBC-1DB7-D4D8-9C2B-57271D8C2D6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D9A095FC-16F1-6099-9141-66A7A116DD16}"/>
              </a:ext>
            </a:extLst>
          </p:cNvPr>
          <p:cNvSpPr>
            <a:spLocks noGrp="1"/>
          </p:cNvSpPr>
          <p:nvPr>
            <p:ph type="body" idx="1"/>
          </p:nvPr>
        </p:nvSpPr>
        <p:spPr>
          <a:xfrm>
            <a:off x="838200" y="1825625"/>
            <a:ext cx="10515600" cy="385848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034957564"/>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91" r:id="rId3"/>
    <p:sldLayoutId id="2147483681" r:id="rId4"/>
    <p:sldLayoutId id="2147483682" r:id="rId5"/>
    <p:sldLayoutId id="2147483683" r:id="rId6"/>
    <p:sldLayoutId id="2147483684" r:id="rId7"/>
    <p:sldLayoutId id="2147483685" r:id="rId8"/>
    <p:sldLayoutId id="2147483686" r:id="rId9"/>
    <p:sldLayoutId id="2147483687" r:id="rId10"/>
  </p:sldLayoutIdLst>
  <p:txStyles>
    <p:titleStyle>
      <a:lvl1pPr algn="ctr" defTabSz="914400" rtl="0" eaLnBrk="1" latinLnBrk="0" hangingPunct="1">
        <a:lnSpc>
          <a:spcPct val="90000"/>
        </a:lnSpc>
        <a:spcBef>
          <a:spcPct val="0"/>
        </a:spcBef>
        <a:buNone/>
        <a:defRPr sz="4400" b="1"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Clr>
          <a:srgbClr val="FAA818"/>
        </a:buClr>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rgbClr val="FAA818"/>
        </a:buClr>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rgbClr val="FAA818"/>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rgbClr val="FAA818"/>
        </a:buClr>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rgbClr val="FAA818"/>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oleObject" Target="../embeddings/oleObject1.bin"/><Relationship Id="rId1" Type="http://schemas.openxmlformats.org/officeDocument/2006/relationships/slideLayout" Target="../slideLayouts/slideLayout13.xml"/><Relationship Id="rId5" Type="http://schemas.openxmlformats.org/officeDocument/2006/relationships/image" Target="../media/image17.wmf"/><Relationship Id="rId4" Type="http://schemas.openxmlformats.org/officeDocument/2006/relationships/oleObject" Target="../embeddings/oleObject2.bin"/></Relationships>
</file>

<file path=ppt/slides/_rels/slide1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8.png"/><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9.png"/><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20.png"/><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21.png"/><Relationship Id="rId1" Type="http://schemas.openxmlformats.org/officeDocument/2006/relationships/slideLayout" Target="../slideLayouts/slideLayout18.xml"/><Relationship Id="rId4" Type="http://schemas.openxmlformats.org/officeDocument/2006/relationships/image" Target="../media/image22.jpg"/></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image" Target="../media/image25.jpg"/><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hyperlink" Target="http://www.nccn.org/professionals/physician_gls/pdf/bone.pdf.%20Accessed%20March%2012" TargetMode="External"/><Relationship Id="rId2" Type="http://schemas.openxmlformats.org/officeDocument/2006/relationships/hyperlink" Target="https://ctv.veeva.com/study/stratification-of-vulvar-squamous-cell-carcinoma-by-hpv-and-p53-status-to-guide-excision"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8D7242-2E59-DB4A-C022-7E0DB7B179ED}"/>
              </a:ext>
            </a:extLst>
          </p:cNvPr>
          <p:cNvSpPr>
            <a:spLocks noGrp="1"/>
          </p:cNvSpPr>
          <p:nvPr>
            <p:ph type="ctrTitle"/>
          </p:nvPr>
        </p:nvSpPr>
        <p:spPr>
          <a:xfrm>
            <a:off x="381663" y="1373004"/>
            <a:ext cx="11537342" cy="1655762"/>
          </a:xfrm>
        </p:spPr>
        <p:txBody>
          <a:bodyPr>
            <a:noAutofit/>
          </a:bodyPr>
          <a:lstStyle/>
          <a:p>
            <a:r>
              <a:rPr lang="en-US" sz="4400" dirty="0"/>
              <a:t>Evolving Diagnostic Gold Standards in Gynecologic Pathology: </a:t>
            </a:r>
            <a:br>
              <a:rPr lang="en-US" sz="4400" dirty="0"/>
            </a:br>
            <a:r>
              <a:rPr lang="en-US" sz="4400" dirty="0"/>
              <a:t>Margin Assessment for HPV-independent Vulvar Neoplasia</a:t>
            </a:r>
          </a:p>
        </p:txBody>
      </p:sp>
      <p:sp>
        <p:nvSpPr>
          <p:cNvPr id="3" name="Subtitle 2">
            <a:extLst>
              <a:ext uri="{FF2B5EF4-FFF2-40B4-BE49-F238E27FC236}">
                <a16:creationId xmlns:a16="http://schemas.microsoft.com/office/drawing/2014/main" id="{6202D611-7AFF-9B77-28DF-DCAFAA57360B}"/>
              </a:ext>
            </a:extLst>
          </p:cNvPr>
          <p:cNvSpPr>
            <a:spLocks noGrp="1"/>
          </p:cNvSpPr>
          <p:nvPr>
            <p:ph type="subTitle" idx="1"/>
          </p:nvPr>
        </p:nvSpPr>
        <p:spPr>
          <a:xfrm>
            <a:off x="1524000" y="3125516"/>
            <a:ext cx="9003323" cy="537612"/>
          </a:xfrm>
        </p:spPr>
        <p:txBody>
          <a:bodyPr/>
          <a:lstStyle/>
          <a:p>
            <a:r>
              <a:rPr lang="en-US" dirty="0"/>
              <a:t>PRESENTED BY</a:t>
            </a:r>
          </a:p>
        </p:txBody>
      </p:sp>
      <p:sp>
        <p:nvSpPr>
          <p:cNvPr id="4" name="Subtitle 2">
            <a:extLst>
              <a:ext uri="{FF2B5EF4-FFF2-40B4-BE49-F238E27FC236}">
                <a16:creationId xmlns:a16="http://schemas.microsoft.com/office/drawing/2014/main" id="{7E38DA1D-8509-59B9-3D6D-D77C7A35692B}"/>
              </a:ext>
            </a:extLst>
          </p:cNvPr>
          <p:cNvSpPr txBox="1">
            <a:spLocks/>
          </p:cNvSpPr>
          <p:nvPr/>
        </p:nvSpPr>
        <p:spPr>
          <a:xfrm>
            <a:off x="1524000" y="3533704"/>
            <a:ext cx="9003323" cy="537612"/>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Clr>
                <a:srgbClr val="FAA818"/>
              </a:buClr>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Clr>
                <a:srgbClr val="FAA818"/>
              </a:buClr>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Clr>
                <a:srgbClr val="FAA818"/>
              </a:buClr>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Clr>
                <a:srgbClr val="FAA818"/>
              </a:buClr>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Clr>
                <a:srgbClr val="FAA818"/>
              </a:buClr>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b="1" dirty="0"/>
              <a:t>Stephanie L. Skala, MD</a:t>
            </a:r>
          </a:p>
          <a:p>
            <a:r>
              <a:rPr lang="en-US" b="1" dirty="0"/>
              <a:t>Clinical Associate Professor of Pathology</a:t>
            </a:r>
          </a:p>
          <a:p>
            <a:r>
              <a:rPr lang="en-US" b="1" dirty="0"/>
              <a:t>Director of Surgical Pathology</a:t>
            </a:r>
          </a:p>
          <a:p>
            <a:r>
              <a:rPr lang="en-US" b="1" dirty="0"/>
              <a:t>University of Michigan</a:t>
            </a:r>
          </a:p>
        </p:txBody>
      </p:sp>
    </p:spTree>
    <p:extLst>
      <p:ext uri="{BB962C8B-B14F-4D97-AF65-F5344CB8AC3E}">
        <p14:creationId xmlns:p14="http://schemas.microsoft.com/office/powerpoint/2010/main" val="23992462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7D9541-C6BA-D201-3C72-88248231AEE0}"/>
              </a:ext>
            </a:extLst>
          </p:cNvPr>
          <p:cNvSpPr>
            <a:spLocks noGrp="1"/>
          </p:cNvSpPr>
          <p:nvPr>
            <p:ph type="title"/>
          </p:nvPr>
        </p:nvSpPr>
        <p:spPr/>
        <p:txBody>
          <a:bodyPr/>
          <a:lstStyle/>
          <a:p>
            <a:r>
              <a:rPr lang="en-US" dirty="0"/>
              <a:t>Margin Status for Vulvar Cancer</a:t>
            </a:r>
          </a:p>
        </p:txBody>
      </p:sp>
      <p:sp>
        <p:nvSpPr>
          <p:cNvPr id="3" name="Content Placeholder 2">
            <a:extLst>
              <a:ext uri="{FF2B5EF4-FFF2-40B4-BE49-F238E27FC236}">
                <a16:creationId xmlns:a16="http://schemas.microsoft.com/office/drawing/2014/main" id="{4773F254-1753-4389-1C7D-F2B1C740E12E}"/>
              </a:ext>
            </a:extLst>
          </p:cNvPr>
          <p:cNvSpPr>
            <a:spLocks noGrp="1"/>
          </p:cNvSpPr>
          <p:nvPr>
            <p:ph idx="1"/>
          </p:nvPr>
        </p:nvSpPr>
        <p:spPr>
          <a:xfrm>
            <a:off x="838200" y="1825625"/>
            <a:ext cx="10515600" cy="3891684"/>
          </a:xfrm>
        </p:spPr>
        <p:txBody>
          <a:bodyPr>
            <a:normAutofit fontScale="85000" lnSpcReduction="20000"/>
          </a:bodyPr>
          <a:lstStyle/>
          <a:p>
            <a:r>
              <a:rPr lang="en-US" sz="3000" b="1" dirty="0"/>
              <a:t>Historical goal</a:t>
            </a:r>
            <a:r>
              <a:rPr lang="en-US" sz="3000" dirty="0"/>
              <a:t>: tumor-free margins of </a:t>
            </a:r>
            <a:r>
              <a:rPr lang="en-US" sz="3000" dirty="0">
                <a:highlight>
                  <a:srgbClr val="FFFF00"/>
                </a:highlight>
              </a:rPr>
              <a:t>at least 8 mm</a:t>
            </a:r>
          </a:p>
          <a:p>
            <a:pPr lvl="1"/>
            <a:r>
              <a:rPr lang="en-US" sz="2600" dirty="0"/>
              <a:t>Surgical impression of 1 cm seems to correlate with pathologic margin of 8 mm after formalin fixation</a:t>
            </a:r>
          </a:p>
          <a:p>
            <a:pPr lvl="1"/>
            <a:r>
              <a:rPr lang="en-US" sz="2600" dirty="0"/>
              <a:t>Data not stratified based on HPV or </a:t>
            </a:r>
            <a:r>
              <a:rPr lang="en-US" sz="2600" i="1" dirty="0"/>
              <a:t>TP53 </a:t>
            </a:r>
            <a:r>
              <a:rPr lang="en-US" sz="2600" dirty="0"/>
              <a:t>mutation status</a:t>
            </a:r>
          </a:p>
          <a:p>
            <a:endParaRPr lang="en-US" dirty="0"/>
          </a:p>
          <a:p>
            <a:r>
              <a:rPr lang="en-US" sz="3000" dirty="0"/>
              <a:t>Data are mixed re: relationship between tumor-free margin and recurrence risk</a:t>
            </a:r>
          </a:p>
          <a:p>
            <a:pPr lvl="1"/>
            <a:r>
              <a:rPr lang="en-US" sz="2800" dirty="0"/>
              <a:t>Confounding factors include node status, HPV status, margin status for VIN, histologic type, treatment, etc.</a:t>
            </a:r>
          </a:p>
          <a:p>
            <a:pPr lvl="1"/>
            <a:r>
              <a:rPr lang="en-US" sz="2800" dirty="0"/>
              <a:t>Some studies suggest that </a:t>
            </a:r>
            <a:r>
              <a:rPr lang="en-US" sz="2800" b="1" dirty="0"/>
              <a:t>presence of </a:t>
            </a:r>
            <a:r>
              <a:rPr lang="en-US" sz="2800" b="1" dirty="0" err="1"/>
              <a:t>dVIN</a:t>
            </a:r>
            <a:r>
              <a:rPr lang="en-US" sz="2800" b="1" dirty="0"/>
              <a:t> at margin +/- LS </a:t>
            </a:r>
            <a:r>
              <a:rPr lang="en-US" sz="2800" dirty="0"/>
              <a:t>(but not HSIL at margin) </a:t>
            </a:r>
            <a:r>
              <a:rPr lang="en-US" sz="2800" b="1" dirty="0"/>
              <a:t>are more predictive of recurrence</a:t>
            </a:r>
            <a:r>
              <a:rPr lang="en-US" sz="2800" dirty="0"/>
              <a:t> </a:t>
            </a:r>
            <a:r>
              <a:rPr lang="en-US" sz="2800" b="1" dirty="0"/>
              <a:t>than tumor-free margin </a:t>
            </a:r>
            <a:r>
              <a:rPr lang="en-US" sz="2800" dirty="0"/>
              <a:t>is</a:t>
            </a:r>
          </a:p>
          <a:p>
            <a:pPr lvl="2"/>
            <a:r>
              <a:rPr lang="en-US" sz="1600" dirty="0"/>
              <a:t>Yap et al. 2016, </a:t>
            </a:r>
            <a:r>
              <a:rPr lang="en-US" sz="1600" dirty="0" err="1"/>
              <a:t>Pleunis</a:t>
            </a:r>
            <a:r>
              <a:rPr lang="en-US" sz="1600" dirty="0"/>
              <a:t> et al. 2018, </a:t>
            </a:r>
            <a:r>
              <a:rPr lang="en-US" sz="1600" dirty="0" err="1"/>
              <a:t>te</a:t>
            </a:r>
            <a:r>
              <a:rPr lang="en-US" sz="1600" dirty="0"/>
              <a:t> </a:t>
            </a:r>
            <a:r>
              <a:rPr lang="en-US" sz="1600" dirty="0" err="1"/>
              <a:t>Grootenhuis</a:t>
            </a:r>
            <a:r>
              <a:rPr lang="en-US" sz="1600" dirty="0"/>
              <a:t> et al. 2019, Durden et al. 2024</a:t>
            </a:r>
          </a:p>
          <a:p>
            <a:endParaRPr lang="en-US" dirty="0"/>
          </a:p>
        </p:txBody>
      </p:sp>
    </p:spTree>
    <p:extLst>
      <p:ext uri="{BB962C8B-B14F-4D97-AF65-F5344CB8AC3E}">
        <p14:creationId xmlns:p14="http://schemas.microsoft.com/office/powerpoint/2010/main" val="12501167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90CA90-EA7A-D472-B6A3-A80F56450D87}"/>
              </a:ext>
            </a:extLst>
          </p:cNvPr>
          <p:cNvSpPr>
            <a:spLocks noGrp="1"/>
          </p:cNvSpPr>
          <p:nvPr>
            <p:ph type="title"/>
          </p:nvPr>
        </p:nvSpPr>
        <p:spPr/>
        <p:txBody>
          <a:bodyPr/>
          <a:lstStyle/>
          <a:p>
            <a:r>
              <a:rPr lang="en-US" dirty="0"/>
              <a:t>Margin Status for Vulvar Cancer</a:t>
            </a:r>
          </a:p>
        </p:txBody>
      </p:sp>
      <p:sp>
        <p:nvSpPr>
          <p:cNvPr id="3" name="Content Placeholder 2">
            <a:extLst>
              <a:ext uri="{FF2B5EF4-FFF2-40B4-BE49-F238E27FC236}">
                <a16:creationId xmlns:a16="http://schemas.microsoft.com/office/drawing/2014/main" id="{442DA8C2-0F8F-0A66-AF53-B9A72707A616}"/>
              </a:ext>
            </a:extLst>
          </p:cNvPr>
          <p:cNvSpPr>
            <a:spLocks noGrp="1"/>
          </p:cNvSpPr>
          <p:nvPr>
            <p:ph idx="1"/>
          </p:nvPr>
        </p:nvSpPr>
        <p:spPr/>
        <p:txBody>
          <a:bodyPr>
            <a:normAutofit fontScale="92500" lnSpcReduction="20000"/>
          </a:bodyPr>
          <a:lstStyle/>
          <a:p>
            <a:r>
              <a:rPr lang="en-US" sz="3000" dirty="0"/>
              <a:t>Some studies suggest that a smaller tumor-free margin may be acceptable</a:t>
            </a:r>
          </a:p>
          <a:p>
            <a:pPr lvl="1"/>
            <a:r>
              <a:rPr lang="en-US" sz="2600" dirty="0"/>
              <a:t>Preserve midline structures (clitoris, urethra, anus)</a:t>
            </a:r>
          </a:p>
          <a:p>
            <a:pPr lvl="1"/>
            <a:r>
              <a:rPr lang="en-US" sz="2600" dirty="0"/>
              <a:t>Maintain sexual function</a:t>
            </a:r>
          </a:p>
          <a:p>
            <a:pPr lvl="1"/>
            <a:r>
              <a:rPr lang="en-US" sz="2600" dirty="0"/>
              <a:t>Caveat: not stratified by HPV or </a:t>
            </a:r>
            <a:r>
              <a:rPr lang="en-US" sz="2600" i="1" dirty="0"/>
              <a:t>TP53 </a:t>
            </a:r>
            <a:r>
              <a:rPr lang="en-US" sz="2600" dirty="0"/>
              <a:t>status</a:t>
            </a:r>
          </a:p>
          <a:p>
            <a:pPr lvl="1"/>
            <a:endParaRPr lang="en-US" dirty="0"/>
          </a:p>
          <a:p>
            <a:r>
              <a:rPr lang="en-US" sz="3000" dirty="0"/>
              <a:t>Other studies suggest that </a:t>
            </a:r>
            <a:r>
              <a:rPr lang="en-US" sz="3000" dirty="0" err="1"/>
              <a:t>dVIN</a:t>
            </a:r>
            <a:r>
              <a:rPr lang="en-US" sz="3000" dirty="0"/>
              <a:t> +/- p53abn epithelium should be fully excised</a:t>
            </a:r>
          </a:p>
          <a:p>
            <a:pPr lvl="1"/>
            <a:r>
              <a:rPr lang="en-US" sz="2600" dirty="0"/>
              <a:t>Increased risk of local recurrence if </a:t>
            </a:r>
            <a:r>
              <a:rPr lang="en-US" sz="2600" dirty="0" err="1"/>
              <a:t>dVIN</a:t>
            </a:r>
            <a:r>
              <a:rPr lang="en-US" sz="2600" dirty="0"/>
              <a:t>/p53abn at margin*</a:t>
            </a:r>
          </a:p>
          <a:p>
            <a:pPr lvl="1"/>
            <a:r>
              <a:rPr lang="en-US" sz="2600" dirty="0"/>
              <a:t>ESGO recommends superficial excision of adjacent </a:t>
            </a:r>
            <a:r>
              <a:rPr lang="en-US" sz="2600" dirty="0" err="1"/>
              <a:t>dVIN</a:t>
            </a:r>
            <a:r>
              <a:rPr lang="en-US" sz="2600" dirty="0"/>
              <a:t> as part of primary excision</a:t>
            </a:r>
          </a:p>
        </p:txBody>
      </p:sp>
    </p:spTree>
    <p:extLst>
      <p:ext uri="{BB962C8B-B14F-4D97-AF65-F5344CB8AC3E}">
        <p14:creationId xmlns:p14="http://schemas.microsoft.com/office/powerpoint/2010/main" val="34469494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6BEED8-E27F-B2F4-BBF6-877194442E2B}"/>
              </a:ext>
            </a:extLst>
          </p:cNvPr>
          <p:cNvSpPr>
            <a:spLocks noGrp="1"/>
          </p:cNvSpPr>
          <p:nvPr>
            <p:ph type="title"/>
          </p:nvPr>
        </p:nvSpPr>
        <p:spPr>
          <a:xfrm>
            <a:off x="838200" y="286467"/>
            <a:ext cx="10515600" cy="1325563"/>
          </a:xfrm>
        </p:spPr>
        <p:txBody>
          <a:bodyPr/>
          <a:lstStyle/>
          <a:p>
            <a:r>
              <a:rPr lang="en-US" dirty="0" err="1"/>
              <a:t>HPVi</a:t>
            </a:r>
            <a:r>
              <a:rPr lang="en-US" dirty="0"/>
              <a:t> VSCC</a:t>
            </a:r>
          </a:p>
        </p:txBody>
      </p:sp>
      <p:sp>
        <p:nvSpPr>
          <p:cNvPr id="3" name="Content Placeholder 2">
            <a:extLst>
              <a:ext uri="{FF2B5EF4-FFF2-40B4-BE49-F238E27FC236}">
                <a16:creationId xmlns:a16="http://schemas.microsoft.com/office/drawing/2014/main" id="{210AF2C4-47D6-5D87-70A4-9D78121AD968}"/>
              </a:ext>
            </a:extLst>
          </p:cNvPr>
          <p:cNvSpPr>
            <a:spLocks noGrp="1"/>
          </p:cNvSpPr>
          <p:nvPr>
            <p:ph idx="1"/>
          </p:nvPr>
        </p:nvSpPr>
        <p:spPr>
          <a:xfrm>
            <a:off x="838200" y="1406013"/>
            <a:ext cx="10515600" cy="4278095"/>
          </a:xfrm>
        </p:spPr>
        <p:txBody>
          <a:bodyPr>
            <a:normAutofit fontScale="92500" lnSpcReduction="20000"/>
          </a:bodyPr>
          <a:lstStyle/>
          <a:p>
            <a:r>
              <a:rPr lang="en-US" sz="3000" dirty="0"/>
              <a:t>McAlpine, et al. </a:t>
            </a:r>
            <a:r>
              <a:rPr lang="en-US" sz="3000" i="1" dirty="0" err="1"/>
              <a:t>Histopathol</a:t>
            </a:r>
            <a:r>
              <a:rPr lang="en-US" sz="3000" dirty="0"/>
              <a:t> 2017.</a:t>
            </a:r>
          </a:p>
          <a:p>
            <a:pPr lvl="1"/>
            <a:r>
              <a:rPr lang="en-US" sz="2600" dirty="0"/>
              <a:t>1985-1995: more aggressive </a:t>
            </a:r>
            <a:r>
              <a:rPr lang="en-US" sz="2600" i="1" dirty="0"/>
              <a:t> </a:t>
            </a:r>
            <a:r>
              <a:rPr lang="en-US" sz="2600" i="1" dirty="0" err="1"/>
              <a:t>en</a:t>
            </a:r>
            <a:r>
              <a:rPr lang="en-US" sz="2600" i="1" dirty="0"/>
              <a:t> bloc </a:t>
            </a:r>
            <a:r>
              <a:rPr lang="en-US" sz="2600" dirty="0"/>
              <a:t>radical dissections</a:t>
            </a:r>
          </a:p>
          <a:p>
            <a:pPr lvl="1"/>
            <a:r>
              <a:rPr lang="en-US" sz="2600" dirty="0"/>
              <a:t>1996-2005: more localized radical surgery</a:t>
            </a:r>
          </a:p>
          <a:p>
            <a:pPr lvl="2"/>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r>
              <a:rPr lang="en-US" sz="2600" dirty="0"/>
              <a:t>More conservative surgical approach may have contributed to worse outcomes for patients with </a:t>
            </a:r>
            <a:r>
              <a:rPr lang="en-US" sz="2600" dirty="0" err="1"/>
              <a:t>HPVi</a:t>
            </a:r>
            <a:r>
              <a:rPr lang="en-US" sz="2600" dirty="0"/>
              <a:t> VSCC</a:t>
            </a:r>
          </a:p>
        </p:txBody>
      </p:sp>
      <p:pic>
        <p:nvPicPr>
          <p:cNvPr id="5" name="Picture 4">
            <a:extLst>
              <a:ext uri="{FF2B5EF4-FFF2-40B4-BE49-F238E27FC236}">
                <a16:creationId xmlns:a16="http://schemas.microsoft.com/office/drawing/2014/main" id="{C1618A9A-6635-84B7-ED7D-ECE54DE34697}"/>
              </a:ext>
            </a:extLst>
          </p:cNvPr>
          <p:cNvPicPr>
            <a:picLocks noChangeAspect="1"/>
          </p:cNvPicPr>
          <p:nvPr/>
        </p:nvPicPr>
        <p:blipFill>
          <a:blip r:embed="rId2"/>
          <a:stretch>
            <a:fillRect/>
          </a:stretch>
        </p:blipFill>
        <p:spPr>
          <a:xfrm>
            <a:off x="1710813" y="2404555"/>
            <a:ext cx="3418978" cy="2565685"/>
          </a:xfrm>
          <a:prstGeom prst="rect">
            <a:avLst/>
          </a:prstGeom>
        </p:spPr>
      </p:pic>
      <p:pic>
        <p:nvPicPr>
          <p:cNvPr id="7" name="Picture 6">
            <a:extLst>
              <a:ext uri="{FF2B5EF4-FFF2-40B4-BE49-F238E27FC236}">
                <a16:creationId xmlns:a16="http://schemas.microsoft.com/office/drawing/2014/main" id="{2DABA8DA-5F73-A40E-7CDB-5F1A25858EB9}"/>
              </a:ext>
            </a:extLst>
          </p:cNvPr>
          <p:cNvPicPr>
            <a:picLocks noChangeAspect="1"/>
          </p:cNvPicPr>
          <p:nvPr/>
        </p:nvPicPr>
        <p:blipFill>
          <a:blip r:embed="rId3"/>
          <a:stretch>
            <a:fillRect/>
          </a:stretch>
        </p:blipFill>
        <p:spPr>
          <a:xfrm>
            <a:off x="5188782" y="2404554"/>
            <a:ext cx="3424809" cy="2565685"/>
          </a:xfrm>
          <a:prstGeom prst="rect">
            <a:avLst/>
          </a:prstGeom>
        </p:spPr>
      </p:pic>
    </p:spTree>
    <p:extLst>
      <p:ext uri="{BB962C8B-B14F-4D97-AF65-F5344CB8AC3E}">
        <p14:creationId xmlns:p14="http://schemas.microsoft.com/office/powerpoint/2010/main" val="2495007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2F4733-4B6E-2AE8-9F61-77C72FA58AA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3A92440-5819-5E14-8087-422BB509B168}"/>
              </a:ext>
            </a:extLst>
          </p:cNvPr>
          <p:cNvSpPr>
            <a:spLocks noGrp="1"/>
          </p:cNvSpPr>
          <p:nvPr>
            <p:ph type="title"/>
          </p:nvPr>
        </p:nvSpPr>
        <p:spPr/>
        <p:txBody>
          <a:bodyPr/>
          <a:lstStyle/>
          <a:p>
            <a:r>
              <a:rPr lang="en-US" dirty="0"/>
              <a:t>Margin Status for VIN</a:t>
            </a:r>
          </a:p>
        </p:txBody>
      </p:sp>
      <p:sp>
        <p:nvSpPr>
          <p:cNvPr id="3" name="Content Placeholder 2">
            <a:extLst>
              <a:ext uri="{FF2B5EF4-FFF2-40B4-BE49-F238E27FC236}">
                <a16:creationId xmlns:a16="http://schemas.microsoft.com/office/drawing/2014/main" id="{3FE0680D-68F2-ABED-82C9-49CF0057FE1D}"/>
              </a:ext>
            </a:extLst>
          </p:cNvPr>
          <p:cNvSpPr>
            <a:spLocks noGrp="1"/>
          </p:cNvSpPr>
          <p:nvPr>
            <p:ph idx="1"/>
          </p:nvPr>
        </p:nvSpPr>
        <p:spPr>
          <a:xfrm>
            <a:off x="838200" y="1451918"/>
            <a:ext cx="10953584" cy="4249170"/>
          </a:xfrm>
        </p:spPr>
        <p:txBody>
          <a:bodyPr>
            <a:noAutofit/>
          </a:bodyPr>
          <a:lstStyle/>
          <a:p>
            <a:r>
              <a:rPr lang="en-US" dirty="0"/>
              <a:t>ACOG and FIGO recommend gross margin of 0.5-1 cm</a:t>
            </a:r>
          </a:p>
          <a:p>
            <a:r>
              <a:rPr lang="en-US" dirty="0"/>
              <a:t>HSIL (HPV-A VIN)</a:t>
            </a:r>
          </a:p>
          <a:p>
            <a:pPr lvl="1"/>
            <a:r>
              <a:rPr lang="en-US" dirty="0"/>
              <a:t>Does not necessarily require surgical treatment</a:t>
            </a:r>
          </a:p>
          <a:p>
            <a:pPr lvl="1"/>
            <a:r>
              <a:rPr lang="en-US" dirty="0"/>
              <a:t>Other options include:</a:t>
            </a:r>
          </a:p>
          <a:p>
            <a:pPr lvl="2"/>
            <a:r>
              <a:rPr lang="en-US" sz="2400" dirty="0"/>
              <a:t>Imiquimod cream</a:t>
            </a:r>
          </a:p>
          <a:p>
            <a:pPr lvl="2"/>
            <a:r>
              <a:rPr lang="en-US" sz="2400" dirty="0"/>
              <a:t>Cidofovir gel</a:t>
            </a:r>
          </a:p>
          <a:p>
            <a:pPr lvl="2"/>
            <a:r>
              <a:rPr lang="en-US" sz="2400" dirty="0"/>
              <a:t>LASER</a:t>
            </a:r>
          </a:p>
          <a:p>
            <a:pPr lvl="1"/>
            <a:r>
              <a:rPr lang="en-US" dirty="0"/>
              <a:t>p16 IHC useful for margin assessment</a:t>
            </a:r>
          </a:p>
          <a:p>
            <a:r>
              <a:rPr lang="en-US" dirty="0"/>
              <a:t>HPV-I VIN</a:t>
            </a:r>
          </a:p>
          <a:p>
            <a:pPr lvl="1"/>
            <a:r>
              <a:rPr lang="en-US" dirty="0"/>
              <a:t>Negative margins strongly encouraged, especially for </a:t>
            </a:r>
            <a:r>
              <a:rPr lang="en-US" dirty="0" err="1"/>
              <a:t>dVIN</a:t>
            </a:r>
            <a:r>
              <a:rPr lang="en-US" dirty="0"/>
              <a:t>*</a:t>
            </a:r>
          </a:p>
          <a:p>
            <a:pPr lvl="1"/>
            <a:r>
              <a:rPr lang="en-US" dirty="0"/>
              <a:t>p53 IHC may be helpful for margin assessment </a:t>
            </a:r>
          </a:p>
          <a:p>
            <a:endParaRPr lang="en-US" sz="2400" dirty="0"/>
          </a:p>
          <a:p>
            <a:pPr lvl="1"/>
            <a:endParaRPr lang="en-US" sz="2200" dirty="0"/>
          </a:p>
        </p:txBody>
      </p:sp>
    </p:spTree>
    <p:extLst>
      <p:ext uri="{BB962C8B-B14F-4D97-AF65-F5344CB8AC3E}">
        <p14:creationId xmlns:p14="http://schemas.microsoft.com/office/powerpoint/2010/main" val="21691164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p53 Immunohistochemistry</a:t>
            </a:r>
          </a:p>
        </p:txBody>
      </p:sp>
      <p:sp>
        <p:nvSpPr>
          <p:cNvPr id="4" name="TextBox 3"/>
          <p:cNvSpPr txBox="1"/>
          <p:nvPr/>
        </p:nvSpPr>
        <p:spPr>
          <a:xfrm>
            <a:off x="8749717" y="6325299"/>
            <a:ext cx="3442283" cy="369332"/>
          </a:xfrm>
          <a:prstGeom prst="rect">
            <a:avLst/>
          </a:prstGeom>
          <a:noFill/>
        </p:spPr>
        <p:txBody>
          <a:bodyPr wrap="square" rtlCol="0">
            <a:spAutoFit/>
          </a:bodyPr>
          <a:lstStyle/>
          <a:p>
            <a:endParaRPr lang="en-US" dirty="0"/>
          </a:p>
        </p:txBody>
      </p:sp>
      <p:sp>
        <p:nvSpPr>
          <p:cNvPr id="6" name="TextBox 5"/>
          <p:cNvSpPr txBox="1"/>
          <p:nvPr/>
        </p:nvSpPr>
        <p:spPr>
          <a:xfrm>
            <a:off x="7251591" y="5695235"/>
            <a:ext cx="4940410" cy="307777"/>
          </a:xfrm>
          <a:prstGeom prst="rect">
            <a:avLst/>
          </a:prstGeom>
          <a:noFill/>
        </p:spPr>
        <p:txBody>
          <a:bodyPr wrap="square" rtlCol="0">
            <a:spAutoFit/>
          </a:bodyPr>
          <a:lstStyle/>
          <a:p>
            <a:r>
              <a:rPr lang="da-DK" sz="1400" dirty="0"/>
              <a:t>Tessier-Cloutier B, et al. </a:t>
            </a:r>
            <a:r>
              <a:rPr lang="da-DK" sz="1400" i="1" dirty="0"/>
              <a:t>Mod Pathol </a:t>
            </a:r>
            <a:r>
              <a:rPr lang="da-DK" sz="1400" dirty="0"/>
              <a:t>2020;33(8):1595-1605.</a:t>
            </a:r>
            <a:endParaRPr lang="en-US" sz="1400" dirty="0"/>
          </a:p>
        </p:txBody>
      </p:sp>
      <p:pic>
        <p:nvPicPr>
          <p:cNvPr id="7" name="Picture 6"/>
          <p:cNvPicPr>
            <a:picLocks noChangeAspect="1"/>
          </p:cNvPicPr>
          <p:nvPr/>
        </p:nvPicPr>
        <p:blipFill>
          <a:blip r:embed="rId3"/>
          <a:stretch>
            <a:fillRect/>
          </a:stretch>
        </p:blipFill>
        <p:spPr>
          <a:xfrm>
            <a:off x="1152735" y="1368143"/>
            <a:ext cx="9556636" cy="4312583"/>
          </a:xfrm>
          <a:prstGeom prst="rect">
            <a:avLst/>
          </a:prstGeom>
        </p:spPr>
      </p:pic>
    </p:spTree>
    <p:extLst>
      <p:ext uri="{BB962C8B-B14F-4D97-AF65-F5344CB8AC3E}">
        <p14:creationId xmlns:p14="http://schemas.microsoft.com/office/powerpoint/2010/main" val="22407838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630B7A-843B-BA82-D26E-2E755B9499B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8F56712-8316-9306-B176-91759E4FE42E}"/>
              </a:ext>
            </a:extLst>
          </p:cNvPr>
          <p:cNvSpPr>
            <a:spLocks noGrp="1"/>
          </p:cNvSpPr>
          <p:nvPr>
            <p:ph type="title"/>
          </p:nvPr>
        </p:nvSpPr>
        <p:spPr/>
        <p:txBody>
          <a:bodyPr/>
          <a:lstStyle/>
          <a:p>
            <a:r>
              <a:rPr lang="en-US" dirty="0"/>
              <a:t>Margin Status for </a:t>
            </a:r>
            <a:r>
              <a:rPr lang="en-US" dirty="0" err="1"/>
              <a:t>HPVi</a:t>
            </a:r>
            <a:r>
              <a:rPr lang="en-US" dirty="0"/>
              <a:t>, p53abn VIN</a:t>
            </a:r>
          </a:p>
        </p:txBody>
      </p:sp>
      <p:sp>
        <p:nvSpPr>
          <p:cNvPr id="3" name="Content Placeholder 2">
            <a:extLst>
              <a:ext uri="{FF2B5EF4-FFF2-40B4-BE49-F238E27FC236}">
                <a16:creationId xmlns:a16="http://schemas.microsoft.com/office/drawing/2014/main" id="{9638FF57-7513-BBBF-0415-A503D6BB8DFF}"/>
              </a:ext>
            </a:extLst>
          </p:cNvPr>
          <p:cNvSpPr>
            <a:spLocks noGrp="1"/>
          </p:cNvSpPr>
          <p:nvPr>
            <p:ph idx="1"/>
          </p:nvPr>
        </p:nvSpPr>
        <p:spPr/>
        <p:txBody>
          <a:bodyPr/>
          <a:lstStyle/>
          <a:p>
            <a:r>
              <a:rPr lang="en-US" dirty="0"/>
              <a:t>Interobserver agreement for p53 IHC status leaves something to be desired</a:t>
            </a:r>
          </a:p>
          <a:p>
            <a:pPr lvl="1"/>
            <a:r>
              <a:rPr lang="en-US" dirty="0"/>
              <a:t>Especially true for basal overexpression pattern!*</a:t>
            </a:r>
          </a:p>
          <a:p>
            <a:endParaRPr lang="en-US" dirty="0"/>
          </a:p>
          <a:p>
            <a:r>
              <a:rPr lang="en-US" dirty="0"/>
              <a:t>Careful interpretation of p53 IHC pattern can aid in assessment of margin status for </a:t>
            </a:r>
            <a:r>
              <a:rPr lang="en-US" dirty="0" err="1"/>
              <a:t>dVIN</a:t>
            </a:r>
            <a:endParaRPr lang="en-US" dirty="0"/>
          </a:p>
        </p:txBody>
      </p:sp>
    </p:spTree>
    <p:extLst>
      <p:ext uri="{BB962C8B-B14F-4D97-AF65-F5344CB8AC3E}">
        <p14:creationId xmlns:p14="http://schemas.microsoft.com/office/powerpoint/2010/main" val="3136283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366498-7EBA-601C-E78B-89344B4C94E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C44B8E1-F5CA-CFB4-ECF4-02F19BA2DFC2}"/>
              </a:ext>
            </a:extLst>
          </p:cNvPr>
          <p:cNvSpPr>
            <a:spLocks noGrp="1"/>
          </p:cNvSpPr>
          <p:nvPr>
            <p:ph type="title"/>
          </p:nvPr>
        </p:nvSpPr>
        <p:spPr/>
        <p:txBody>
          <a:bodyPr/>
          <a:lstStyle/>
          <a:p>
            <a:r>
              <a:rPr lang="en-US" dirty="0"/>
              <a:t>Margin Status for </a:t>
            </a:r>
            <a:r>
              <a:rPr lang="en-US" dirty="0" err="1"/>
              <a:t>HPVi</a:t>
            </a:r>
            <a:r>
              <a:rPr lang="en-US" dirty="0"/>
              <a:t>, p53abn VIN</a:t>
            </a:r>
          </a:p>
        </p:txBody>
      </p:sp>
      <p:sp>
        <p:nvSpPr>
          <p:cNvPr id="3" name="Content Placeholder 2">
            <a:extLst>
              <a:ext uri="{FF2B5EF4-FFF2-40B4-BE49-F238E27FC236}">
                <a16:creationId xmlns:a16="http://schemas.microsoft.com/office/drawing/2014/main" id="{12B393C3-E471-FA1A-E714-5D1D629E31CE}"/>
              </a:ext>
            </a:extLst>
          </p:cNvPr>
          <p:cNvSpPr>
            <a:spLocks noGrp="1"/>
          </p:cNvSpPr>
          <p:nvPr>
            <p:ph idx="1"/>
          </p:nvPr>
        </p:nvSpPr>
        <p:spPr/>
        <p:txBody>
          <a:bodyPr>
            <a:normAutofit lnSpcReduction="10000"/>
          </a:bodyPr>
          <a:lstStyle/>
          <a:p>
            <a:r>
              <a:rPr lang="en-US" dirty="0"/>
              <a:t>Thompson et al., </a:t>
            </a:r>
            <a:r>
              <a:rPr lang="en-US" i="1" dirty="0"/>
              <a:t>Mod </a:t>
            </a:r>
            <a:r>
              <a:rPr lang="en-US" i="1" dirty="0" err="1"/>
              <a:t>Pathol</a:t>
            </a:r>
            <a:r>
              <a:rPr lang="en-US" i="1" dirty="0"/>
              <a:t>. </a:t>
            </a:r>
            <a:r>
              <a:rPr lang="en-US" dirty="0"/>
              <a:t>2023</a:t>
            </a:r>
          </a:p>
          <a:p>
            <a:pPr lvl="1"/>
            <a:r>
              <a:rPr lang="en-US" dirty="0"/>
              <a:t>73 </a:t>
            </a:r>
            <a:r>
              <a:rPr lang="en-US" dirty="0" err="1"/>
              <a:t>HPVi</a:t>
            </a:r>
            <a:r>
              <a:rPr lang="en-US" dirty="0"/>
              <a:t>, p53abn VSCC (+/- associated </a:t>
            </a:r>
            <a:r>
              <a:rPr lang="en-US" dirty="0" err="1"/>
              <a:t>dVIN</a:t>
            </a:r>
            <a:r>
              <a:rPr lang="en-US" dirty="0"/>
              <a:t>) with reported negative margins on vulvectomy</a:t>
            </a:r>
          </a:p>
          <a:p>
            <a:pPr lvl="2"/>
            <a:r>
              <a:rPr lang="en-US" sz="2400" b="1" dirty="0"/>
              <a:t>p53 IHC identified 21 additional cases (29%) with p53abn “fields of dysplasia”</a:t>
            </a:r>
          </a:p>
          <a:p>
            <a:pPr lvl="1"/>
            <a:r>
              <a:rPr lang="en-US" b="1" dirty="0"/>
              <a:t>Histology of p53abn in situ lesions </a:t>
            </a:r>
            <a:r>
              <a:rPr lang="en-US" dirty="0"/>
              <a:t>varied and </a:t>
            </a:r>
            <a:r>
              <a:rPr lang="en-US" b="1" dirty="0"/>
              <a:t>became </a:t>
            </a:r>
            <a:r>
              <a:rPr lang="en-US" b="1" dirty="0">
                <a:highlight>
                  <a:srgbClr val="FFFF00"/>
                </a:highlight>
              </a:rPr>
              <a:t>more subtle farther away from the VSCC*</a:t>
            </a:r>
          </a:p>
          <a:p>
            <a:pPr lvl="2"/>
            <a:r>
              <a:rPr lang="en-US" sz="2400" dirty="0"/>
              <a:t>15 </a:t>
            </a:r>
            <a:r>
              <a:rPr lang="en-US" sz="2400" dirty="0">
                <a:highlight>
                  <a:srgbClr val="FFFF00"/>
                </a:highlight>
              </a:rPr>
              <a:t>(</a:t>
            </a:r>
            <a:r>
              <a:rPr lang="en-US" sz="2400" b="1" dirty="0">
                <a:highlight>
                  <a:srgbClr val="FFFF00"/>
                </a:highlight>
              </a:rPr>
              <a:t>21%</a:t>
            </a:r>
            <a:r>
              <a:rPr lang="en-US" sz="2400" dirty="0">
                <a:highlight>
                  <a:srgbClr val="FFFF00"/>
                </a:highlight>
              </a:rPr>
              <a:t>) had </a:t>
            </a:r>
            <a:r>
              <a:rPr lang="en-US" sz="2400" b="1" dirty="0">
                <a:highlight>
                  <a:srgbClr val="FFFF00"/>
                </a:highlight>
              </a:rPr>
              <a:t>p53abn epithelium at a resection margin</a:t>
            </a:r>
          </a:p>
          <a:p>
            <a:pPr lvl="3"/>
            <a:r>
              <a:rPr lang="en-US" sz="2400" i="1" dirty="0"/>
              <a:t>TP53 </a:t>
            </a:r>
            <a:r>
              <a:rPr lang="en-US" sz="2400" dirty="0"/>
              <a:t>mutation confirmed</a:t>
            </a:r>
          </a:p>
          <a:p>
            <a:pPr lvl="3"/>
            <a:r>
              <a:rPr lang="en-US" sz="2400" b="1" dirty="0">
                <a:highlight>
                  <a:srgbClr val="FFFF00"/>
                </a:highlight>
              </a:rPr>
              <a:t>3-fold increased risk of local recurrence</a:t>
            </a:r>
          </a:p>
          <a:p>
            <a:pPr lvl="4"/>
            <a:r>
              <a:rPr lang="en-US" sz="2400" dirty="0"/>
              <a:t>5/7 (71.4%) vs 6/22 (27.3%), p = 0.036</a:t>
            </a:r>
          </a:p>
        </p:txBody>
      </p:sp>
    </p:spTree>
    <p:extLst>
      <p:ext uri="{BB962C8B-B14F-4D97-AF65-F5344CB8AC3E}">
        <p14:creationId xmlns:p14="http://schemas.microsoft.com/office/powerpoint/2010/main" val="2015464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4DFD4C-EB6A-10DC-E81D-EAC71A338F2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9256E56-FE57-13B4-55A6-CE9C23FA4D43}"/>
              </a:ext>
            </a:extLst>
          </p:cNvPr>
          <p:cNvSpPr>
            <a:spLocks noGrp="1"/>
          </p:cNvSpPr>
          <p:nvPr>
            <p:ph type="title"/>
          </p:nvPr>
        </p:nvSpPr>
        <p:spPr>
          <a:xfrm>
            <a:off x="0" y="81127"/>
            <a:ext cx="7044856" cy="1614265"/>
          </a:xfrm>
        </p:spPr>
        <p:txBody>
          <a:bodyPr/>
          <a:lstStyle/>
          <a:p>
            <a:r>
              <a:rPr lang="en-US" dirty="0"/>
              <a:t>Margin Status for </a:t>
            </a:r>
            <a:r>
              <a:rPr lang="en-US" dirty="0" err="1"/>
              <a:t>HPVi</a:t>
            </a:r>
            <a:r>
              <a:rPr lang="en-US" dirty="0"/>
              <a:t>, p53abn VIN</a:t>
            </a:r>
          </a:p>
        </p:txBody>
      </p:sp>
      <p:sp>
        <p:nvSpPr>
          <p:cNvPr id="3" name="Content Placeholder 2">
            <a:extLst>
              <a:ext uri="{FF2B5EF4-FFF2-40B4-BE49-F238E27FC236}">
                <a16:creationId xmlns:a16="http://schemas.microsoft.com/office/drawing/2014/main" id="{CE350B5C-8DA0-FAAE-33F3-C04D066CB9AB}"/>
              </a:ext>
            </a:extLst>
          </p:cNvPr>
          <p:cNvSpPr>
            <a:spLocks noGrp="1"/>
          </p:cNvSpPr>
          <p:nvPr>
            <p:ph idx="1"/>
          </p:nvPr>
        </p:nvSpPr>
        <p:spPr>
          <a:xfrm>
            <a:off x="251059" y="1757239"/>
            <a:ext cx="7266272" cy="4105516"/>
          </a:xfrm>
        </p:spPr>
        <p:txBody>
          <a:bodyPr/>
          <a:lstStyle/>
          <a:p>
            <a:r>
              <a:rPr lang="en-US" dirty="0"/>
              <a:t>CK17 IHC may be a helpful adjunct when p53 interpretation is challenging</a:t>
            </a:r>
          </a:p>
          <a:p>
            <a:pPr lvl="1"/>
            <a:r>
              <a:rPr lang="en-US" dirty="0"/>
              <a:t>Cytoskeletal intermediate filament protein expressed in activated </a:t>
            </a:r>
            <a:r>
              <a:rPr lang="en-US" dirty="0" err="1"/>
              <a:t>suprabasal</a:t>
            </a:r>
            <a:r>
              <a:rPr lang="en-US" dirty="0"/>
              <a:t> keratinocytes</a:t>
            </a:r>
          </a:p>
          <a:p>
            <a:pPr lvl="1"/>
            <a:r>
              <a:rPr lang="en-US" b="1" dirty="0"/>
              <a:t>NOT</a:t>
            </a:r>
            <a:r>
              <a:rPr lang="en-US" dirty="0"/>
              <a:t> specific for </a:t>
            </a:r>
            <a:r>
              <a:rPr lang="en-US" dirty="0" err="1"/>
              <a:t>HPVi</a:t>
            </a:r>
            <a:r>
              <a:rPr lang="en-US" dirty="0"/>
              <a:t> VIN, but sensitive</a:t>
            </a:r>
          </a:p>
          <a:p>
            <a:pPr lvl="1"/>
            <a:r>
              <a:rPr lang="en-US" dirty="0" err="1"/>
              <a:t>HPVi</a:t>
            </a:r>
            <a:r>
              <a:rPr lang="en-US" dirty="0"/>
              <a:t> VIN is essentially always positive for CK17</a:t>
            </a:r>
          </a:p>
          <a:p>
            <a:pPr lvl="2"/>
            <a:r>
              <a:rPr lang="en-US" sz="1400" dirty="0" err="1"/>
              <a:t>Podoll</a:t>
            </a:r>
            <a:r>
              <a:rPr lang="en-US" sz="1400" dirty="0"/>
              <a:t> et al. 2016, Dasgupta et al. 2018, McMullen-</a:t>
            </a:r>
            <a:r>
              <a:rPr lang="en-US" sz="1400" dirty="0" err="1"/>
              <a:t>Tabry</a:t>
            </a:r>
            <a:r>
              <a:rPr lang="en-US" sz="1400" dirty="0"/>
              <a:t> et al. 2022, Cook et al. 2024, </a:t>
            </a:r>
            <a:r>
              <a:rPr lang="en-US" sz="1400" dirty="0" err="1"/>
              <a:t>Hartsough</a:t>
            </a:r>
            <a:r>
              <a:rPr lang="en-US" sz="1400" dirty="0"/>
              <a:t> et al. 2025</a:t>
            </a:r>
          </a:p>
        </p:txBody>
      </p:sp>
      <p:graphicFrame>
        <p:nvGraphicFramePr>
          <p:cNvPr id="4" name="Object 3">
            <a:extLst>
              <a:ext uri="{FF2B5EF4-FFF2-40B4-BE49-F238E27FC236}">
                <a16:creationId xmlns:a16="http://schemas.microsoft.com/office/drawing/2014/main" id="{C8727F55-E23B-8BAF-47F8-9B24CB80D819}"/>
              </a:ext>
            </a:extLst>
          </p:cNvPr>
          <p:cNvGraphicFramePr>
            <a:graphicFrameLocks noChangeAspect="1"/>
          </p:cNvGraphicFramePr>
          <p:nvPr>
            <p:extLst>
              <p:ext uri="{D42A27DB-BD31-4B8C-83A1-F6EECF244321}">
                <p14:modId xmlns:p14="http://schemas.microsoft.com/office/powerpoint/2010/main" val="2113787375"/>
              </p:ext>
            </p:extLst>
          </p:nvPr>
        </p:nvGraphicFramePr>
        <p:xfrm>
          <a:off x="7719461" y="236972"/>
          <a:ext cx="3882806" cy="2916840"/>
        </p:xfrm>
        <a:graphic>
          <a:graphicData uri="http://schemas.openxmlformats.org/presentationml/2006/ole">
            <mc:AlternateContent xmlns:mc="http://schemas.openxmlformats.org/markup-compatibility/2006">
              <mc:Choice xmlns:v="urn:schemas-microsoft-com:vml" Requires="v">
                <p:oleObj r:id="rId2" imgW="10177560" imgH="7633080" progId="">
                  <p:embed/>
                </p:oleObj>
              </mc:Choice>
              <mc:Fallback>
                <p:oleObj r:id="rId2" imgW="10177560" imgH="7633080" progId="">
                  <p:embed/>
                  <p:pic>
                    <p:nvPicPr>
                      <p:cNvPr id="4" name="Object 3">
                        <a:extLst>
                          <a:ext uri="{FF2B5EF4-FFF2-40B4-BE49-F238E27FC236}">
                            <a16:creationId xmlns:a16="http://schemas.microsoft.com/office/drawing/2014/main" id="{4DD1C0AA-5D3B-CA89-2BE8-C0FE2ADEE189}"/>
                          </a:ext>
                        </a:extLst>
                      </p:cNvPr>
                      <p:cNvPicPr/>
                      <p:nvPr/>
                    </p:nvPicPr>
                    <p:blipFill>
                      <a:blip r:embed="rId3"/>
                      <a:stretch>
                        <a:fillRect/>
                      </a:stretch>
                    </p:blipFill>
                    <p:spPr>
                      <a:xfrm>
                        <a:off x="7719461" y="236972"/>
                        <a:ext cx="3882806" cy="2916840"/>
                      </a:xfrm>
                      <a:prstGeom prst="rect">
                        <a:avLst/>
                      </a:prstGeom>
                    </p:spPr>
                  </p:pic>
                </p:oleObj>
              </mc:Fallback>
            </mc:AlternateContent>
          </a:graphicData>
        </a:graphic>
      </p:graphicFrame>
      <p:graphicFrame>
        <p:nvGraphicFramePr>
          <p:cNvPr id="5" name="Object 4">
            <a:extLst>
              <a:ext uri="{FF2B5EF4-FFF2-40B4-BE49-F238E27FC236}">
                <a16:creationId xmlns:a16="http://schemas.microsoft.com/office/drawing/2014/main" id="{326A82A4-AD8B-CC18-0581-59E03EEAE7E0}"/>
              </a:ext>
            </a:extLst>
          </p:cNvPr>
          <p:cNvGraphicFramePr>
            <a:graphicFrameLocks noChangeAspect="1"/>
          </p:cNvGraphicFramePr>
          <p:nvPr>
            <p:extLst>
              <p:ext uri="{D42A27DB-BD31-4B8C-83A1-F6EECF244321}">
                <p14:modId xmlns:p14="http://schemas.microsoft.com/office/powerpoint/2010/main" val="4235467954"/>
              </p:ext>
            </p:extLst>
          </p:nvPr>
        </p:nvGraphicFramePr>
        <p:xfrm>
          <a:off x="7719461" y="2945914"/>
          <a:ext cx="3882806" cy="2916840"/>
        </p:xfrm>
        <a:graphic>
          <a:graphicData uri="http://schemas.openxmlformats.org/presentationml/2006/ole">
            <mc:AlternateContent xmlns:mc="http://schemas.openxmlformats.org/markup-compatibility/2006">
              <mc:Choice xmlns:v="urn:schemas-microsoft-com:vml" Requires="v">
                <p:oleObj r:id="rId4" imgW="10177560" imgH="7633080" progId="">
                  <p:embed/>
                </p:oleObj>
              </mc:Choice>
              <mc:Fallback>
                <p:oleObj r:id="rId4" imgW="10177560" imgH="7633080" progId="">
                  <p:embed/>
                  <p:pic>
                    <p:nvPicPr>
                      <p:cNvPr id="5" name="Object 4">
                        <a:extLst>
                          <a:ext uri="{FF2B5EF4-FFF2-40B4-BE49-F238E27FC236}">
                            <a16:creationId xmlns:a16="http://schemas.microsoft.com/office/drawing/2014/main" id="{8703DB8F-384B-66A7-57DB-EF712D1F83CE}"/>
                          </a:ext>
                        </a:extLst>
                      </p:cNvPr>
                      <p:cNvPicPr/>
                      <p:nvPr/>
                    </p:nvPicPr>
                    <p:blipFill>
                      <a:blip r:embed="rId5"/>
                      <a:stretch>
                        <a:fillRect/>
                      </a:stretch>
                    </p:blipFill>
                    <p:spPr>
                      <a:xfrm>
                        <a:off x="7719461" y="2945914"/>
                        <a:ext cx="3882806" cy="2916840"/>
                      </a:xfrm>
                      <a:prstGeom prst="rect">
                        <a:avLst/>
                      </a:prstGeom>
                    </p:spPr>
                  </p:pic>
                </p:oleObj>
              </mc:Fallback>
            </mc:AlternateContent>
          </a:graphicData>
        </a:graphic>
      </p:graphicFrame>
    </p:spTree>
    <p:extLst>
      <p:ext uri="{BB962C8B-B14F-4D97-AF65-F5344CB8AC3E}">
        <p14:creationId xmlns:p14="http://schemas.microsoft.com/office/powerpoint/2010/main" val="41850048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nk and white cell&#10;&#10;AI-generated content may be incorrect.">
            <a:extLst>
              <a:ext uri="{FF2B5EF4-FFF2-40B4-BE49-F238E27FC236}">
                <a16:creationId xmlns:a16="http://schemas.microsoft.com/office/drawing/2014/main" id="{5AC2C8DC-27D2-27D4-B33A-AF292C406F4A}"/>
              </a:ext>
            </a:extLst>
          </p:cNvPr>
          <p:cNvPicPr>
            <a:picLocks noChangeAspect="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Lst>
          </a:blip>
          <a:stretch>
            <a:fillRect/>
          </a:stretch>
        </p:blipFill>
        <p:spPr>
          <a:xfrm>
            <a:off x="1070380" y="230588"/>
            <a:ext cx="10051239" cy="5653822"/>
          </a:xfrm>
          <a:prstGeom prst="rect">
            <a:avLst/>
          </a:prstGeom>
        </p:spPr>
      </p:pic>
      <p:sp>
        <p:nvSpPr>
          <p:cNvPr id="5" name="TextBox 4">
            <a:extLst>
              <a:ext uri="{FF2B5EF4-FFF2-40B4-BE49-F238E27FC236}">
                <a16:creationId xmlns:a16="http://schemas.microsoft.com/office/drawing/2014/main" id="{D661CD1B-723B-5441-BB3A-5BC160025CFF}"/>
              </a:ext>
            </a:extLst>
          </p:cNvPr>
          <p:cNvSpPr txBox="1"/>
          <p:nvPr/>
        </p:nvSpPr>
        <p:spPr>
          <a:xfrm>
            <a:off x="111318" y="159026"/>
            <a:ext cx="959062" cy="492443"/>
          </a:xfrm>
          <a:prstGeom prst="rect">
            <a:avLst/>
          </a:prstGeom>
          <a:noFill/>
        </p:spPr>
        <p:txBody>
          <a:bodyPr wrap="square" rtlCol="0">
            <a:spAutoFit/>
          </a:bodyPr>
          <a:lstStyle/>
          <a:p>
            <a:r>
              <a:rPr lang="en-US" sz="2600" b="1" dirty="0"/>
              <a:t>H&amp;E</a:t>
            </a:r>
          </a:p>
        </p:txBody>
      </p:sp>
    </p:spTree>
    <p:extLst>
      <p:ext uri="{BB962C8B-B14F-4D97-AF65-F5344CB8AC3E}">
        <p14:creationId xmlns:p14="http://schemas.microsoft.com/office/powerpoint/2010/main" val="31540772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0967D9-8481-4E8E-E178-51D729806FAB}"/>
            </a:ext>
          </a:extLst>
        </p:cNvPr>
        <p:cNvGrpSpPr/>
        <p:nvPr/>
      </p:nvGrpSpPr>
      <p:grpSpPr>
        <a:xfrm>
          <a:off x="0" y="0"/>
          <a:ext cx="0" cy="0"/>
          <a:chOff x="0" y="0"/>
          <a:chExt cx="0" cy="0"/>
        </a:xfrm>
      </p:grpSpPr>
      <p:pic>
        <p:nvPicPr>
          <p:cNvPr id="3" name="Picture 2" descr="A pink and white snow&#10;&#10;AI-generated content may be incorrect.">
            <a:extLst>
              <a:ext uri="{FF2B5EF4-FFF2-40B4-BE49-F238E27FC236}">
                <a16:creationId xmlns:a16="http://schemas.microsoft.com/office/drawing/2014/main" id="{9518D963-3EA2-CE3E-8CFF-7BC7084BF646}"/>
              </a:ext>
            </a:extLst>
          </p:cNvPr>
          <p:cNvPicPr>
            <a:picLocks noChangeAspect="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Lst>
          </a:blip>
          <a:stretch>
            <a:fillRect/>
          </a:stretch>
        </p:blipFill>
        <p:spPr>
          <a:xfrm>
            <a:off x="1102952" y="211128"/>
            <a:ext cx="9986095" cy="5617179"/>
          </a:xfrm>
          <a:prstGeom prst="rect">
            <a:avLst/>
          </a:prstGeom>
        </p:spPr>
      </p:pic>
      <p:sp>
        <p:nvSpPr>
          <p:cNvPr id="4" name="TextBox 3">
            <a:extLst>
              <a:ext uri="{FF2B5EF4-FFF2-40B4-BE49-F238E27FC236}">
                <a16:creationId xmlns:a16="http://schemas.microsoft.com/office/drawing/2014/main" id="{13267BBF-BFFD-4057-451D-261A716DF794}"/>
              </a:ext>
            </a:extLst>
          </p:cNvPr>
          <p:cNvSpPr txBox="1"/>
          <p:nvPr/>
        </p:nvSpPr>
        <p:spPr>
          <a:xfrm>
            <a:off x="111317" y="159026"/>
            <a:ext cx="1725433" cy="892552"/>
          </a:xfrm>
          <a:prstGeom prst="rect">
            <a:avLst/>
          </a:prstGeom>
          <a:noFill/>
        </p:spPr>
        <p:txBody>
          <a:bodyPr wrap="square" rtlCol="0">
            <a:spAutoFit/>
          </a:bodyPr>
          <a:lstStyle/>
          <a:p>
            <a:r>
              <a:rPr lang="en-US" sz="2600" b="1" dirty="0"/>
              <a:t>p53/CK17 IHC</a:t>
            </a:r>
          </a:p>
        </p:txBody>
      </p:sp>
    </p:spTree>
    <p:extLst>
      <p:ext uri="{BB962C8B-B14F-4D97-AF65-F5344CB8AC3E}">
        <p14:creationId xmlns:p14="http://schemas.microsoft.com/office/powerpoint/2010/main" val="11482389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F43B0DDD-4B20-8BB2-B2CA-D40120A29F82}"/>
              </a:ext>
            </a:extLst>
          </p:cNvPr>
          <p:cNvSpPr txBox="1">
            <a:spLocks/>
          </p:cNvSpPr>
          <p:nvPr/>
        </p:nvSpPr>
        <p:spPr>
          <a:xfrm>
            <a:off x="1097280" y="448022"/>
            <a:ext cx="10058400" cy="1450757"/>
          </a:xfrm>
          <a:prstGeom prst="rect">
            <a:avLst/>
          </a:prstGeom>
        </p:spPr>
        <p:txBody>
          <a:bodyPr>
            <a:normAutofit lnSpcReduction="10000"/>
          </a:bodyPr>
          <a:lstStyle>
            <a:lvl1pPr algn="l" defTabSz="914400" rtl="0" eaLnBrk="1" latinLnBrk="0" hangingPunct="1">
              <a:lnSpc>
                <a:spcPct val="90000"/>
              </a:lnSpc>
              <a:spcBef>
                <a:spcPct val="0"/>
              </a:spcBef>
              <a:buNone/>
              <a:defRPr sz="4400" kern="1200">
                <a:solidFill>
                  <a:schemeClr val="bg1"/>
                </a:solidFill>
                <a:effectLst>
                  <a:outerShdw blurRad="190500" dist="76200" dir="2700000" algn="tl" rotWithShape="0">
                    <a:prstClr val="black">
                      <a:alpha val="40000"/>
                    </a:prstClr>
                  </a:outerShdw>
                </a:effectLst>
                <a:latin typeface="+mj-lt"/>
                <a:ea typeface="+mj-ea"/>
                <a:cs typeface="+mj-cs"/>
              </a:defRPr>
            </a:lvl1pPr>
          </a:lstStyle>
          <a:p>
            <a:pPr algn="ctr">
              <a:defRPr sz="1800"/>
            </a:pPr>
            <a:r>
              <a:rPr lang="en-US" sz="5400" b="1" dirty="0">
                <a:solidFill>
                  <a:schemeClr val="tx1"/>
                </a:solidFill>
                <a:effectLst/>
                <a:latin typeface="Helvetica" pitchFamily="2" charset="0"/>
                <a:cs typeface="Helvetica Neue"/>
              </a:rPr>
              <a:t>Important Information </a:t>
            </a:r>
            <a:br>
              <a:rPr lang="en-US" sz="5400" b="1" dirty="0">
                <a:solidFill>
                  <a:schemeClr val="tx1"/>
                </a:solidFill>
                <a:effectLst/>
                <a:latin typeface="Helvetica" pitchFamily="2" charset="0"/>
                <a:cs typeface="Helvetica Neue"/>
              </a:rPr>
            </a:br>
            <a:r>
              <a:rPr lang="en-US" sz="5400" b="1" dirty="0">
                <a:solidFill>
                  <a:schemeClr val="tx1"/>
                </a:solidFill>
                <a:effectLst/>
                <a:latin typeface="Helvetica" pitchFamily="2" charset="0"/>
                <a:cs typeface="Helvetica Neue"/>
              </a:rPr>
              <a:t>Regarding CME</a:t>
            </a:r>
          </a:p>
        </p:txBody>
      </p:sp>
      <p:sp>
        <p:nvSpPr>
          <p:cNvPr id="9" name="Rectangle 8">
            <a:extLst>
              <a:ext uri="{FF2B5EF4-FFF2-40B4-BE49-F238E27FC236}">
                <a16:creationId xmlns:a16="http://schemas.microsoft.com/office/drawing/2014/main" id="{0372BF9A-C37E-37E4-8606-FB7DFBAC09D1}"/>
              </a:ext>
            </a:extLst>
          </p:cNvPr>
          <p:cNvSpPr/>
          <p:nvPr/>
        </p:nvSpPr>
        <p:spPr>
          <a:xfrm>
            <a:off x="725268" y="2422167"/>
            <a:ext cx="10607040" cy="3262432"/>
          </a:xfrm>
          <a:prstGeom prst="rect">
            <a:avLst/>
          </a:prstGeom>
        </p:spPr>
        <p:txBody>
          <a:bodyPr wrap="square">
            <a:spAutoFit/>
          </a:bodyPr>
          <a:lstStyle/>
          <a:p>
            <a:pPr lvl="0" algn="ctr">
              <a:defRPr sz="1800"/>
            </a:pPr>
            <a:r>
              <a:rPr lang="en-US" sz="2800" dirty="0">
                <a:latin typeface="Helvetica" pitchFamily="2" charset="0"/>
                <a:cs typeface="Helvetica Neue"/>
              </a:rPr>
              <a:t>The </a:t>
            </a:r>
            <a:r>
              <a:rPr lang="en-US" sz="2800" b="1" dirty="0">
                <a:solidFill>
                  <a:srgbClr val="03A59C"/>
                </a:solidFill>
                <a:latin typeface="Helvetica" pitchFamily="2" charset="0"/>
                <a:cs typeface="Helvetica Neue"/>
              </a:rPr>
              <a:t>CME/evaluation</a:t>
            </a:r>
            <a:r>
              <a:rPr lang="en-US" sz="2800" b="1" dirty="0">
                <a:solidFill>
                  <a:srgbClr val="9BAC3A"/>
                </a:solidFill>
                <a:latin typeface="Helvetica" pitchFamily="2" charset="0"/>
                <a:cs typeface="Helvetica Neue"/>
              </a:rPr>
              <a:t> </a:t>
            </a:r>
            <a:r>
              <a:rPr lang="en-US" sz="2800" dirty="0">
                <a:latin typeface="Helvetica" pitchFamily="2" charset="0"/>
                <a:cs typeface="Helvetica Neue"/>
              </a:rPr>
              <a:t>process will only be available on the USCAP website until </a:t>
            </a:r>
            <a:r>
              <a:rPr lang="en-US" sz="2800" b="1" dirty="0">
                <a:solidFill>
                  <a:srgbClr val="03A59C"/>
                </a:solidFill>
                <a:latin typeface="Helvetica" pitchFamily="2" charset="0"/>
                <a:cs typeface="Helvetica Neue"/>
              </a:rPr>
              <a:t>September 30, 2025</a:t>
            </a:r>
            <a:r>
              <a:rPr lang="en-US" sz="2800" dirty="0">
                <a:solidFill>
                  <a:srgbClr val="842E24"/>
                </a:solidFill>
                <a:latin typeface="Helvetica" pitchFamily="2" charset="0"/>
                <a:cs typeface="Helvetica Neue"/>
              </a:rPr>
              <a:t>.</a:t>
            </a:r>
            <a:endParaRPr lang="en-US" sz="2800" b="1" dirty="0">
              <a:solidFill>
                <a:srgbClr val="842E24"/>
              </a:solidFill>
              <a:latin typeface="Helvetica" pitchFamily="2" charset="0"/>
              <a:cs typeface="Helvetica Neue"/>
            </a:endParaRPr>
          </a:p>
          <a:p>
            <a:pPr lvl="0" algn="ctr">
              <a:defRPr sz="1800"/>
            </a:pPr>
            <a:endParaRPr lang="en-US" sz="2800" dirty="0">
              <a:latin typeface="Helvetica" pitchFamily="2" charset="0"/>
              <a:cs typeface="Helvetica Neue"/>
            </a:endParaRPr>
          </a:p>
          <a:p>
            <a:pPr lvl="0" algn="ctr">
              <a:defRPr sz="1800"/>
            </a:pPr>
            <a:r>
              <a:rPr lang="en-US" sz="2800" b="1" u="sng" dirty="0">
                <a:solidFill>
                  <a:srgbClr val="03A59C"/>
                </a:solidFill>
                <a:latin typeface="Helvetica" pitchFamily="2" charset="0"/>
                <a:cs typeface="Helvetica Neue"/>
              </a:rPr>
              <a:t>No claims can be processed after that date!</a:t>
            </a:r>
          </a:p>
          <a:p>
            <a:pPr lvl="0" algn="ctr">
              <a:defRPr sz="1800"/>
            </a:pPr>
            <a:endParaRPr lang="en-US" sz="2800" dirty="0">
              <a:solidFill>
                <a:srgbClr val="03A59C"/>
              </a:solidFill>
              <a:latin typeface="Helvetica" pitchFamily="2" charset="0"/>
              <a:cs typeface="Helvetica Neue"/>
            </a:endParaRPr>
          </a:p>
          <a:p>
            <a:pPr algn="ctr">
              <a:defRPr sz="1800"/>
            </a:pPr>
            <a:r>
              <a:rPr lang="en-US" sz="2800" dirty="0">
                <a:latin typeface="Helvetica" pitchFamily="2" charset="0"/>
                <a:cs typeface="Helvetica Neue"/>
              </a:rPr>
              <a:t>After </a:t>
            </a:r>
            <a:r>
              <a:rPr lang="en-US" sz="2800" b="1" dirty="0">
                <a:solidFill>
                  <a:srgbClr val="03A59C"/>
                </a:solidFill>
                <a:latin typeface="Helvetica" pitchFamily="2" charset="0"/>
                <a:cs typeface="Helvetica Neue"/>
              </a:rPr>
              <a:t>September 30, 2025 </a:t>
            </a:r>
            <a:r>
              <a:rPr lang="en-US" sz="2800" dirty="0">
                <a:latin typeface="Helvetica" pitchFamily="2" charset="0"/>
                <a:cs typeface="Helvetica Neue"/>
              </a:rPr>
              <a:t>you will NOT be able to obtain any </a:t>
            </a:r>
            <a:br>
              <a:rPr lang="en-US" sz="2800" dirty="0">
                <a:latin typeface="Helvetica" pitchFamily="2" charset="0"/>
                <a:cs typeface="Helvetica Neue"/>
              </a:rPr>
            </a:br>
            <a:r>
              <a:rPr lang="en-US" sz="2800" dirty="0">
                <a:latin typeface="Helvetica" pitchFamily="2" charset="0"/>
                <a:cs typeface="Helvetica Neue"/>
              </a:rPr>
              <a:t>CME credits for attending this meeting.</a:t>
            </a:r>
          </a:p>
          <a:p>
            <a:pPr lvl="0" algn="ctr">
              <a:defRPr sz="1800"/>
            </a:pPr>
            <a:endParaRPr lang="en-US" sz="1000" dirty="0">
              <a:latin typeface="Helvetica Neue"/>
              <a:ea typeface="Calibri"/>
              <a:cs typeface="Helvetica Neue"/>
              <a:sym typeface="Calibri"/>
            </a:endParaRPr>
          </a:p>
        </p:txBody>
      </p:sp>
    </p:spTree>
    <p:extLst>
      <p:ext uri="{BB962C8B-B14F-4D97-AF65-F5344CB8AC3E}">
        <p14:creationId xmlns:p14="http://schemas.microsoft.com/office/powerpoint/2010/main" val="161936872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FD0173A-940C-628A-C7EC-F7F87E22B0A1}"/>
              </a:ext>
            </a:extLst>
          </p:cNvPr>
          <p:cNvSpPr txBox="1"/>
          <p:nvPr/>
        </p:nvSpPr>
        <p:spPr>
          <a:xfrm>
            <a:off x="111317" y="159026"/>
            <a:ext cx="954157" cy="492443"/>
          </a:xfrm>
          <a:prstGeom prst="rect">
            <a:avLst/>
          </a:prstGeom>
          <a:noFill/>
        </p:spPr>
        <p:txBody>
          <a:bodyPr wrap="square" rtlCol="0">
            <a:spAutoFit/>
          </a:bodyPr>
          <a:lstStyle/>
          <a:p>
            <a:r>
              <a:rPr lang="en-US" sz="2600" b="1" dirty="0"/>
              <a:t>H&amp;E</a:t>
            </a:r>
          </a:p>
        </p:txBody>
      </p:sp>
      <p:pic>
        <p:nvPicPr>
          <p:cNvPr id="4" name="Picture 3" descr="A pink and white cell&#10;&#10;AI-generated content may be incorrect.">
            <a:extLst>
              <a:ext uri="{FF2B5EF4-FFF2-40B4-BE49-F238E27FC236}">
                <a16:creationId xmlns:a16="http://schemas.microsoft.com/office/drawing/2014/main" id="{33472E2D-306D-FE09-5CF4-9DA195742AB4}"/>
              </a:ext>
            </a:extLst>
          </p:cNvPr>
          <p:cNvPicPr>
            <a:picLocks noChangeAspect="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Lst>
          </a:blip>
          <a:stretch>
            <a:fillRect/>
          </a:stretch>
        </p:blipFill>
        <p:spPr>
          <a:xfrm>
            <a:off x="1157798" y="159026"/>
            <a:ext cx="9876404" cy="5555477"/>
          </a:xfrm>
          <a:prstGeom prst="rect">
            <a:avLst/>
          </a:prstGeom>
        </p:spPr>
      </p:pic>
    </p:spTree>
    <p:extLst>
      <p:ext uri="{BB962C8B-B14F-4D97-AF65-F5344CB8AC3E}">
        <p14:creationId xmlns:p14="http://schemas.microsoft.com/office/powerpoint/2010/main" val="144815734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D480D0-5984-500A-9412-6029C96EF702}"/>
            </a:ext>
          </a:extLst>
        </p:cNvPr>
        <p:cNvGrpSpPr/>
        <p:nvPr/>
      </p:nvGrpSpPr>
      <p:grpSpPr>
        <a:xfrm>
          <a:off x="0" y="0"/>
          <a:ext cx="0" cy="0"/>
          <a:chOff x="0" y="0"/>
          <a:chExt cx="0" cy="0"/>
        </a:xfrm>
      </p:grpSpPr>
      <p:pic>
        <p:nvPicPr>
          <p:cNvPr id="4" name="Picture 3" descr="A close-up of a white surface&#10;&#10;AI-generated content may be incorrect.">
            <a:extLst>
              <a:ext uri="{FF2B5EF4-FFF2-40B4-BE49-F238E27FC236}">
                <a16:creationId xmlns:a16="http://schemas.microsoft.com/office/drawing/2014/main" id="{9FBAD1B9-8A07-DFE0-E1BE-1DE81D8E01AA}"/>
              </a:ext>
            </a:extLst>
          </p:cNvPr>
          <p:cNvPicPr>
            <a:picLocks noChangeAspect="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Lst>
          </a:blip>
          <a:stretch>
            <a:fillRect/>
          </a:stretch>
        </p:blipFill>
        <p:spPr>
          <a:xfrm>
            <a:off x="1070008" y="240631"/>
            <a:ext cx="10051984" cy="5654241"/>
          </a:xfrm>
          <a:prstGeom prst="rect">
            <a:avLst/>
          </a:prstGeom>
        </p:spPr>
      </p:pic>
      <p:sp>
        <p:nvSpPr>
          <p:cNvPr id="2" name="TextBox 1">
            <a:extLst>
              <a:ext uri="{FF2B5EF4-FFF2-40B4-BE49-F238E27FC236}">
                <a16:creationId xmlns:a16="http://schemas.microsoft.com/office/drawing/2014/main" id="{F63E0C61-B281-0EB4-195A-FEE7BEDDB590}"/>
              </a:ext>
            </a:extLst>
          </p:cNvPr>
          <p:cNvSpPr txBox="1"/>
          <p:nvPr/>
        </p:nvSpPr>
        <p:spPr>
          <a:xfrm>
            <a:off x="111317" y="159026"/>
            <a:ext cx="1725433" cy="892552"/>
          </a:xfrm>
          <a:prstGeom prst="rect">
            <a:avLst/>
          </a:prstGeom>
          <a:noFill/>
        </p:spPr>
        <p:txBody>
          <a:bodyPr wrap="square" rtlCol="0">
            <a:spAutoFit/>
          </a:bodyPr>
          <a:lstStyle/>
          <a:p>
            <a:r>
              <a:rPr lang="en-US" sz="2600" b="1" dirty="0"/>
              <a:t>p53/CK17 IHC</a:t>
            </a:r>
          </a:p>
        </p:txBody>
      </p:sp>
      <p:pic>
        <p:nvPicPr>
          <p:cNvPr id="6" name="Picture 5" descr="A close-up of a blue and white surface&#10;&#10;AI-generated content may be incorrect.">
            <a:extLst>
              <a:ext uri="{FF2B5EF4-FFF2-40B4-BE49-F238E27FC236}">
                <a16:creationId xmlns:a16="http://schemas.microsoft.com/office/drawing/2014/main" id="{88BE102F-16DA-3EE8-2E50-304C664CF5AD}"/>
              </a:ext>
            </a:extLst>
          </p:cNvPr>
          <p:cNvPicPr>
            <a:picLocks noChangeAspect="1"/>
          </p:cNvPicPr>
          <p:nvPr/>
        </p:nvPicPr>
        <p:blipFill>
          <a:blip r:embed="rId4"/>
          <a:srcRect l="25017" r="1719" b="17485"/>
          <a:stretch/>
        </p:blipFill>
        <p:spPr>
          <a:xfrm>
            <a:off x="7527736" y="3021522"/>
            <a:ext cx="4664264" cy="295495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71677844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2477EA-749B-5114-5B80-A79D22C45C81}"/>
              </a:ext>
            </a:extLst>
          </p:cNvPr>
          <p:cNvSpPr txBox="1">
            <a:spLocks/>
          </p:cNvSpPr>
          <p:nvPr/>
        </p:nvSpPr>
        <p:spPr>
          <a:xfrm>
            <a:off x="838199" y="333701"/>
            <a:ext cx="6797405" cy="1651404"/>
          </a:xfrm>
          <a:prstGeom prst="rect">
            <a:avLst/>
          </a:prstGeom>
        </p:spPr>
        <p:txBody>
          <a:bodyPr>
            <a:normAutofit/>
          </a:bodyPr>
          <a:lstStyle>
            <a:lvl1pPr algn="ctr" defTabSz="914400" rtl="0" eaLnBrk="1" latinLnBrk="0" hangingPunct="1">
              <a:lnSpc>
                <a:spcPct val="90000"/>
              </a:lnSpc>
              <a:spcBef>
                <a:spcPct val="0"/>
              </a:spcBef>
              <a:buNone/>
              <a:defRPr sz="4400" b="1" kern="1200">
                <a:solidFill>
                  <a:schemeClr val="tx1"/>
                </a:solidFill>
                <a:latin typeface="+mj-lt"/>
                <a:ea typeface="+mj-ea"/>
                <a:cs typeface="+mj-cs"/>
              </a:defRPr>
            </a:lvl1pPr>
          </a:lstStyle>
          <a:p>
            <a:r>
              <a:rPr lang="en-US" dirty="0" err="1"/>
              <a:t>dVIN</a:t>
            </a:r>
            <a:r>
              <a:rPr lang="en-US" dirty="0"/>
              <a:t> at resection margin for VSCC</a:t>
            </a:r>
          </a:p>
        </p:txBody>
      </p:sp>
      <p:sp>
        <p:nvSpPr>
          <p:cNvPr id="3" name="Content Placeholder 2">
            <a:extLst>
              <a:ext uri="{FF2B5EF4-FFF2-40B4-BE49-F238E27FC236}">
                <a16:creationId xmlns:a16="http://schemas.microsoft.com/office/drawing/2014/main" id="{1C574C61-C361-9BB7-514C-6B5ABAFE0ADB}"/>
              </a:ext>
            </a:extLst>
          </p:cNvPr>
          <p:cNvSpPr txBox="1">
            <a:spLocks/>
          </p:cNvSpPr>
          <p:nvPr/>
        </p:nvSpPr>
        <p:spPr>
          <a:xfrm>
            <a:off x="278296" y="1848051"/>
            <a:ext cx="7593495" cy="4027963"/>
          </a:xfrm>
          <a:prstGeom prst="rect">
            <a:avLst/>
          </a:prstGeom>
        </p:spPr>
        <p:txBody>
          <a:bodyPr>
            <a:normAutofit fontScale="92500"/>
          </a:bodyPr>
          <a:lstStyle>
            <a:lvl1pPr marL="228600" indent="-228600" algn="l" defTabSz="914400" rtl="0" eaLnBrk="1" latinLnBrk="0" hangingPunct="1">
              <a:lnSpc>
                <a:spcPct val="90000"/>
              </a:lnSpc>
              <a:spcBef>
                <a:spcPts val="1000"/>
              </a:spcBef>
              <a:buClr>
                <a:srgbClr val="FAA818"/>
              </a:buClr>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rgbClr val="FAA818"/>
              </a:buClr>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rgbClr val="FAA818"/>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rgbClr val="FAA818"/>
              </a:buClr>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rgbClr val="FAA818"/>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000" dirty="0"/>
              <a:t>Thompson et al. </a:t>
            </a:r>
            <a:r>
              <a:rPr lang="en-US" sz="3000" i="1" dirty="0"/>
              <a:t>Int J </a:t>
            </a:r>
            <a:r>
              <a:rPr lang="en-US" sz="3000" i="1" dirty="0" err="1"/>
              <a:t>Gynecol</a:t>
            </a:r>
            <a:r>
              <a:rPr lang="en-US" sz="3000" i="1" dirty="0"/>
              <a:t> Cancer. </a:t>
            </a:r>
            <a:r>
              <a:rPr lang="en-US" sz="3000" dirty="0"/>
              <a:t>2022</a:t>
            </a:r>
          </a:p>
          <a:p>
            <a:pPr lvl="1"/>
            <a:r>
              <a:rPr lang="en-US" sz="2600" dirty="0"/>
              <a:t>51 cases of stage I-II </a:t>
            </a:r>
            <a:r>
              <a:rPr lang="en-US" sz="2600" dirty="0" err="1"/>
              <a:t>HPVi</a:t>
            </a:r>
            <a:r>
              <a:rPr lang="en-US" sz="2600" dirty="0"/>
              <a:t>, p53abn VSCC</a:t>
            </a:r>
          </a:p>
          <a:p>
            <a:pPr lvl="2"/>
            <a:r>
              <a:rPr lang="en-US" sz="2400" dirty="0" err="1"/>
              <a:t>dVIN</a:t>
            </a:r>
            <a:r>
              <a:rPr lang="en-US" sz="2400" dirty="0"/>
              <a:t> at margin (n=12)</a:t>
            </a:r>
          </a:p>
          <a:p>
            <a:pPr lvl="2"/>
            <a:r>
              <a:rPr lang="en-US" sz="2400" dirty="0"/>
              <a:t>p53abn at margin (n=12)</a:t>
            </a:r>
          </a:p>
          <a:p>
            <a:pPr lvl="2"/>
            <a:r>
              <a:rPr lang="en-US" sz="2400" dirty="0"/>
              <a:t>Margins negative (n=27)</a:t>
            </a:r>
          </a:p>
          <a:p>
            <a:pPr lvl="1"/>
            <a:r>
              <a:rPr lang="en-US" sz="2600" dirty="0"/>
              <a:t>Recurrence rates ~75% for </a:t>
            </a:r>
            <a:r>
              <a:rPr lang="en-US" sz="2600" dirty="0" err="1"/>
              <a:t>dVIN</a:t>
            </a:r>
            <a:r>
              <a:rPr lang="en-US" sz="2600" dirty="0"/>
              <a:t> or p53abn at margin, vs 33% for negative margins (p=0.009)</a:t>
            </a:r>
          </a:p>
          <a:p>
            <a:pPr lvl="1"/>
            <a:r>
              <a:rPr lang="en-US" sz="2600" dirty="0"/>
              <a:t>Multivariate analysis showed that </a:t>
            </a:r>
            <a:r>
              <a:rPr lang="en-US" sz="2600" b="1" dirty="0"/>
              <a:t>positive in situ margins were associated with recurrence, while invasive margin distance was not</a:t>
            </a:r>
          </a:p>
        </p:txBody>
      </p:sp>
      <p:pic>
        <p:nvPicPr>
          <p:cNvPr id="6" name="Picture 5">
            <a:extLst>
              <a:ext uri="{FF2B5EF4-FFF2-40B4-BE49-F238E27FC236}">
                <a16:creationId xmlns:a16="http://schemas.microsoft.com/office/drawing/2014/main" id="{20644020-0EC5-B696-FB6A-982A67938EAD}"/>
              </a:ext>
            </a:extLst>
          </p:cNvPr>
          <p:cNvPicPr>
            <a:picLocks noChangeAspect="1"/>
          </p:cNvPicPr>
          <p:nvPr/>
        </p:nvPicPr>
        <p:blipFill>
          <a:blip r:embed="rId2"/>
          <a:stretch>
            <a:fillRect/>
          </a:stretch>
        </p:blipFill>
        <p:spPr>
          <a:xfrm>
            <a:off x="8026432" y="113146"/>
            <a:ext cx="3995623" cy="2796935"/>
          </a:xfrm>
          <a:prstGeom prst="rect">
            <a:avLst/>
          </a:prstGeom>
        </p:spPr>
      </p:pic>
      <p:pic>
        <p:nvPicPr>
          <p:cNvPr id="7" name="Picture 6">
            <a:extLst>
              <a:ext uri="{FF2B5EF4-FFF2-40B4-BE49-F238E27FC236}">
                <a16:creationId xmlns:a16="http://schemas.microsoft.com/office/drawing/2014/main" id="{62FBAFA9-46D1-0E46-06C4-3D88ACA20E7E}"/>
              </a:ext>
            </a:extLst>
          </p:cNvPr>
          <p:cNvPicPr>
            <a:picLocks noChangeAspect="1"/>
          </p:cNvPicPr>
          <p:nvPr/>
        </p:nvPicPr>
        <p:blipFill>
          <a:blip r:embed="rId3"/>
          <a:stretch>
            <a:fillRect/>
          </a:stretch>
        </p:blipFill>
        <p:spPr>
          <a:xfrm>
            <a:off x="8026432" y="3302324"/>
            <a:ext cx="3995623" cy="2737001"/>
          </a:xfrm>
          <a:prstGeom prst="rect">
            <a:avLst/>
          </a:prstGeom>
        </p:spPr>
      </p:pic>
    </p:spTree>
    <p:extLst>
      <p:ext uri="{BB962C8B-B14F-4D97-AF65-F5344CB8AC3E}">
        <p14:creationId xmlns:p14="http://schemas.microsoft.com/office/powerpoint/2010/main" val="408148681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50ADE1-48E3-7E17-D771-B3776D1AA31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F4A24FE-3207-532B-16E2-BDF1248202CA}"/>
              </a:ext>
            </a:extLst>
          </p:cNvPr>
          <p:cNvSpPr>
            <a:spLocks noGrp="1"/>
          </p:cNvSpPr>
          <p:nvPr>
            <p:ph type="title"/>
          </p:nvPr>
        </p:nvSpPr>
        <p:spPr/>
        <p:txBody>
          <a:bodyPr/>
          <a:lstStyle/>
          <a:p>
            <a:r>
              <a:rPr lang="en-US" dirty="0"/>
              <a:t>Back to our case</a:t>
            </a:r>
          </a:p>
        </p:txBody>
      </p:sp>
      <p:sp>
        <p:nvSpPr>
          <p:cNvPr id="3" name="Content Placeholder 2">
            <a:extLst>
              <a:ext uri="{FF2B5EF4-FFF2-40B4-BE49-F238E27FC236}">
                <a16:creationId xmlns:a16="http://schemas.microsoft.com/office/drawing/2014/main" id="{89ADB001-C4DC-73CB-BA7E-05363D2920EE}"/>
              </a:ext>
            </a:extLst>
          </p:cNvPr>
          <p:cNvSpPr>
            <a:spLocks noGrp="1"/>
          </p:cNvSpPr>
          <p:nvPr>
            <p:ph idx="1"/>
          </p:nvPr>
        </p:nvSpPr>
        <p:spPr/>
        <p:txBody>
          <a:bodyPr/>
          <a:lstStyle/>
          <a:p>
            <a:r>
              <a:rPr lang="en-US" dirty="0"/>
              <a:t>p53/CK17 dual IHC</a:t>
            </a:r>
          </a:p>
        </p:txBody>
      </p:sp>
    </p:spTree>
    <p:extLst>
      <p:ext uri="{BB962C8B-B14F-4D97-AF65-F5344CB8AC3E}">
        <p14:creationId xmlns:p14="http://schemas.microsoft.com/office/powerpoint/2010/main" val="329034972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4FFB2C-865A-B921-7A98-66DC55689241}"/>
            </a:ext>
          </a:extLst>
        </p:cNvPr>
        <p:cNvGrpSpPr/>
        <p:nvPr/>
      </p:nvGrpSpPr>
      <p:grpSpPr>
        <a:xfrm>
          <a:off x="0" y="0"/>
          <a:ext cx="0" cy="0"/>
          <a:chOff x="0" y="0"/>
          <a:chExt cx="0" cy="0"/>
        </a:xfrm>
      </p:grpSpPr>
      <p:pic>
        <p:nvPicPr>
          <p:cNvPr id="5" name="Picture 4" descr="A pink and white blot&#10;&#10;AI-generated content may be incorrect.">
            <a:extLst>
              <a:ext uri="{FF2B5EF4-FFF2-40B4-BE49-F238E27FC236}">
                <a16:creationId xmlns:a16="http://schemas.microsoft.com/office/drawing/2014/main" id="{1C85329C-FE01-0A3D-2F25-F59739295168}"/>
              </a:ext>
            </a:extLst>
          </p:cNvPr>
          <p:cNvPicPr>
            <a:picLocks noChangeAspect="1"/>
          </p:cNvPicPr>
          <p:nvPr/>
        </p:nvPicPr>
        <p:blipFill>
          <a:blip r:embed="rId2"/>
          <a:srcRect l="8596" t="20199" r="4666" b="30023"/>
          <a:stretch/>
        </p:blipFill>
        <p:spPr>
          <a:xfrm>
            <a:off x="77002" y="96250"/>
            <a:ext cx="7931218" cy="2560321"/>
          </a:xfrm>
          <a:prstGeom prst="rect">
            <a:avLst/>
          </a:prstGeom>
        </p:spPr>
      </p:pic>
      <p:sp>
        <p:nvSpPr>
          <p:cNvPr id="3" name="Content Placeholder 2">
            <a:extLst>
              <a:ext uri="{FF2B5EF4-FFF2-40B4-BE49-F238E27FC236}">
                <a16:creationId xmlns:a16="http://schemas.microsoft.com/office/drawing/2014/main" id="{747064FC-5B8C-A5C9-F58D-7EDD46BCEF96}"/>
              </a:ext>
            </a:extLst>
          </p:cNvPr>
          <p:cNvSpPr>
            <a:spLocks noGrp="1"/>
          </p:cNvSpPr>
          <p:nvPr>
            <p:ph idx="1"/>
          </p:nvPr>
        </p:nvSpPr>
        <p:spPr>
          <a:xfrm>
            <a:off x="-77002" y="-23852"/>
            <a:ext cx="2549858" cy="890546"/>
          </a:xfrm>
        </p:spPr>
        <p:txBody>
          <a:bodyPr>
            <a:normAutofit lnSpcReduction="10000"/>
          </a:bodyPr>
          <a:lstStyle/>
          <a:p>
            <a:pPr marL="0" indent="0">
              <a:buNone/>
            </a:pPr>
            <a:r>
              <a:rPr lang="en-US" sz="2600" b="1" dirty="0"/>
              <a:t>Tip section</a:t>
            </a:r>
          </a:p>
          <a:p>
            <a:pPr marL="0" indent="0">
              <a:buNone/>
            </a:pPr>
            <a:r>
              <a:rPr lang="en-US" sz="2600" b="1" dirty="0"/>
              <a:t>(p53/CK17):</a:t>
            </a:r>
          </a:p>
        </p:txBody>
      </p:sp>
      <p:pic>
        <p:nvPicPr>
          <p:cNvPr id="8" name="Picture 7" descr="A pink and blue paint on a white surface&#10;&#10;AI-generated content may be incorrect.">
            <a:extLst>
              <a:ext uri="{FF2B5EF4-FFF2-40B4-BE49-F238E27FC236}">
                <a16:creationId xmlns:a16="http://schemas.microsoft.com/office/drawing/2014/main" id="{8AF0D412-F5C7-0D69-82A8-703B4AB954B2}"/>
              </a:ext>
            </a:extLst>
          </p:cNvPr>
          <p:cNvPicPr>
            <a:picLocks noChangeAspect="1"/>
          </p:cNvPicPr>
          <p:nvPr/>
        </p:nvPicPr>
        <p:blipFill>
          <a:blip r:embed="rId3"/>
          <a:stretch>
            <a:fillRect/>
          </a:stretch>
        </p:blipFill>
        <p:spPr>
          <a:xfrm>
            <a:off x="4671462" y="1840231"/>
            <a:ext cx="7482038" cy="420864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76010359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30702A-A909-1D90-5E30-DBAB7C6D2C6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00345C8-944F-C67F-551F-E95C456427F3}"/>
              </a:ext>
            </a:extLst>
          </p:cNvPr>
          <p:cNvSpPr>
            <a:spLocks noGrp="1"/>
          </p:cNvSpPr>
          <p:nvPr>
            <p:ph type="ctrTitle"/>
          </p:nvPr>
        </p:nvSpPr>
        <p:spPr/>
        <p:txBody>
          <a:bodyPr>
            <a:normAutofit fontScale="90000"/>
          </a:bodyPr>
          <a:lstStyle/>
          <a:p>
            <a:r>
              <a:rPr lang="en-US" dirty="0"/>
              <a:t>Margin Sampling for Vulvar Squamous Neoplasia</a:t>
            </a:r>
          </a:p>
        </p:txBody>
      </p:sp>
    </p:spTree>
    <p:extLst>
      <p:ext uri="{BB962C8B-B14F-4D97-AF65-F5344CB8AC3E}">
        <p14:creationId xmlns:p14="http://schemas.microsoft.com/office/powerpoint/2010/main" val="379475192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E4F6F4-39F2-9EB8-9EFC-F53011DF5AE7}"/>
              </a:ext>
            </a:extLst>
          </p:cNvPr>
          <p:cNvSpPr>
            <a:spLocks noGrp="1"/>
          </p:cNvSpPr>
          <p:nvPr>
            <p:ph type="title"/>
          </p:nvPr>
        </p:nvSpPr>
        <p:spPr/>
        <p:txBody>
          <a:bodyPr/>
          <a:lstStyle/>
          <a:p>
            <a:r>
              <a:rPr lang="en-US" dirty="0"/>
              <a:t>CAP: Vulva_5.1.0.0.REL_CAPCP</a:t>
            </a:r>
          </a:p>
        </p:txBody>
      </p:sp>
      <p:sp>
        <p:nvSpPr>
          <p:cNvPr id="3" name="Content Placeholder 2">
            <a:extLst>
              <a:ext uri="{FF2B5EF4-FFF2-40B4-BE49-F238E27FC236}">
                <a16:creationId xmlns:a16="http://schemas.microsoft.com/office/drawing/2014/main" id="{A970ABAF-4E4B-4755-EB22-883ABCE978B7}"/>
              </a:ext>
            </a:extLst>
          </p:cNvPr>
          <p:cNvSpPr>
            <a:spLocks noGrp="1"/>
          </p:cNvSpPr>
          <p:nvPr>
            <p:ph idx="1"/>
          </p:nvPr>
        </p:nvSpPr>
        <p:spPr/>
        <p:txBody>
          <a:bodyPr>
            <a:normAutofit fontScale="92500"/>
          </a:bodyPr>
          <a:lstStyle/>
          <a:p>
            <a:r>
              <a:rPr lang="en-US" dirty="0"/>
              <a:t>Sections to include the following should be taken (if appropriate):</a:t>
            </a:r>
          </a:p>
          <a:p>
            <a:pPr lvl="1"/>
            <a:r>
              <a:rPr lang="en-US" dirty="0"/>
              <a:t>Tumor, representative sections, including site of deepest invasion and interface of tumor with adjacent epithelium</a:t>
            </a:r>
          </a:p>
          <a:p>
            <a:pPr lvl="1"/>
            <a:r>
              <a:rPr lang="en-US" dirty="0"/>
              <a:t>Resection margins (</a:t>
            </a:r>
            <a:r>
              <a:rPr lang="en-US" dirty="0">
                <a:highlight>
                  <a:srgbClr val="FFFF00"/>
                </a:highlight>
              </a:rPr>
              <a:t>perpendicular sections </a:t>
            </a:r>
            <a:r>
              <a:rPr lang="en-US" dirty="0"/>
              <a:t>to margins may be particularly helpful, </a:t>
            </a:r>
            <a:r>
              <a:rPr lang="en-US" dirty="0">
                <a:highlight>
                  <a:srgbClr val="FFFF00"/>
                </a:highlight>
              </a:rPr>
              <a:t>especially for HPV-I lesions</a:t>
            </a:r>
            <a:r>
              <a:rPr lang="en-US" dirty="0"/>
              <a:t>, as they allow to more accurately assess margin clearance as well as the spectrum of morphologic and/or immunohistochemical changes leading up to the margin)</a:t>
            </a:r>
          </a:p>
          <a:p>
            <a:pPr lvl="1"/>
            <a:r>
              <a:rPr lang="en-US" dirty="0"/>
              <a:t>Sections of abnormal epithelium or other tissue away from tumor</a:t>
            </a:r>
          </a:p>
          <a:p>
            <a:pPr lvl="1"/>
            <a:r>
              <a:rPr lang="en-US" dirty="0"/>
              <a:t>Sections of area(s) marked by surgeon</a:t>
            </a:r>
          </a:p>
          <a:p>
            <a:pPr lvl="1"/>
            <a:r>
              <a:rPr lang="en-US" dirty="0"/>
              <a:t>Sections of prior biopsy or resection site of tumor if no tumor is present grossly </a:t>
            </a:r>
          </a:p>
        </p:txBody>
      </p:sp>
    </p:spTree>
    <p:extLst>
      <p:ext uri="{BB962C8B-B14F-4D97-AF65-F5344CB8AC3E}">
        <p14:creationId xmlns:p14="http://schemas.microsoft.com/office/powerpoint/2010/main" val="68882239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6FCD88-3115-F2B0-04F6-E0DC2CF9E284}"/>
              </a:ext>
            </a:extLst>
          </p:cNvPr>
          <p:cNvSpPr>
            <a:spLocks noGrp="1"/>
          </p:cNvSpPr>
          <p:nvPr>
            <p:ph type="title"/>
          </p:nvPr>
        </p:nvSpPr>
        <p:spPr/>
        <p:txBody>
          <a:bodyPr/>
          <a:lstStyle/>
          <a:p>
            <a:r>
              <a:rPr lang="en-US" dirty="0"/>
              <a:t>STRIVE Trial</a:t>
            </a:r>
          </a:p>
        </p:txBody>
      </p:sp>
      <p:sp>
        <p:nvSpPr>
          <p:cNvPr id="3" name="Content Placeholder 2">
            <a:extLst>
              <a:ext uri="{FF2B5EF4-FFF2-40B4-BE49-F238E27FC236}">
                <a16:creationId xmlns:a16="http://schemas.microsoft.com/office/drawing/2014/main" id="{C52D2FD6-08B2-DB0C-6BF6-7F94083FB5CD}"/>
              </a:ext>
            </a:extLst>
          </p:cNvPr>
          <p:cNvSpPr>
            <a:spLocks noGrp="1"/>
          </p:cNvSpPr>
          <p:nvPr>
            <p:ph idx="1"/>
          </p:nvPr>
        </p:nvSpPr>
        <p:spPr>
          <a:xfrm>
            <a:off x="6096000" y="1690688"/>
            <a:ext cx="5436842" cy="3954738"/>
          </a:xfrm>
        </p:spPr>
        <p:txBody>
          <a:bodyPr>
            <a:normAutofit fontScale="92500" lnSpcReduction="20000"/>
          </a:bodyPr>
          <a:lstStyle/>
          <a:p>
            <a:r>
              <a:rPr lang="en-US" sz="3000" dirty="0"/>
              <a:t>Goals</a:t>
            </a:r>
            <a:r>
              <a:rPr lang="en-US" dirty="0"/>
              <a:t>: </a:t>
            </a:r>
          </a:p>
          <a:p>
            <a:pPr lvl="1"/>
            <a:r>
              <a:rPr lang="en-US" sz="3000" dirty="0"/>
              <a:t>HPV-A VSCC</a:t>
            </a:r>
          </a:p>
          <a:p>
            <a:pPr lvl="2"/>
            <a:r>
              <a:rPr lang="en-US" sz="2400" dirty="0"/>
              <a:t>To demonstrate that de-escalation of surgery is safe and will improve quality of life</a:t>
            </a:r>
          </a:p>
          <a:p>
            <a:pPr lvl="1"/>
            <a:r>
              <a:rPr lang="en-US" sz="3000" dirty="0"/>
              <a:t>HPV-I VSCC</a:t>
            </a:r>
          </a:p>
          <a:p>
            <a:pPr lvl="2"/>
            <a:r>
              <a:rPr lang="en-US" sz="2600" dirty="0"/>
              <a:t>To demonstrate that re-excision to achieve clear margins will improve outcomes</a:t>
            </a:r>
          </a:p>
          <a:p>
            <a:pPr lvl="3"/>
            <a:r>
              <a:rPr lang="en-US" sz="2200" dirty="0"/>
              <a:t>Clear margin: invasive cancer at least 8 mm from margin, no </a:t>
            </a:r>
            <a:r>
              <a:rPr lang="en-US" sz="2200" dirty="0" err="1"/>
              <a:t>dVIN</a:t>
            </a:r>
            <a:r>
              <a:rPr lang="en-US" sz="2200" dirty="0"/>
              <a:t> at margin, no p53 IHC abnormality at margin</a:t>
            </a:r>
          </a:p>
        </p:txBody>
      </p:sp>
      <p:sp>
        <p:nvSpPr>
          <p:cNvPr id="4" name="Content Placeholder 2">
            <a:extLst>
              <a:ext uri="{FF2B5EF4-FFF2-40B4-BE49-F238E27FC236}">
                <a16:creationId xmlns:a16="http://schemas.microsoft.com/office/drawing/2014/main" id="{B2693889-1A97-1149-CCC6-399B9AB187C1}"/>
              </a:ext>
            </a:extLst>
          </p:cNvPr>
          <p:cNvSpPr txBox="1">
            <a:spLocks/>
          </p:cNvSpPr>
          <p:nvPr/>
        </p:nvSpPr>
        <p:spPr>
          <a:xfrm>
            <a:off x="281608" y="1534603"/>
            <a:ext cx="5856798" cy="411082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Clr>
                <a:srgbClr val="FAA818"/>
              </a:buClr>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rgbClr val="FAA818"/>
              </a:buClr>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rgbClr val="FAA818"/>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rgbClr val="FAA818"/>
              </a:buClr>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rgbClr val="FAA818"/>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err="1"/>
              <a:t>STRatIfication</a:t>
            </a:r>
            <a:r>
              <a:rPr lang="en-US" dirty="0"/>
              <a:t> of Vulvar Squamous Cell Carcinoma by HPV and p53 Status to Guide Excision</a:t>
            </a:r>
          </a:p>
          <a:p>
            <a:endParaRPr lang="en-US" dirty="0"/>
          </a:p>
        </p:txBody>
      </p:sp>
      <p:pic>
        <p:nvPicPr>
          <p:cNvPr id="6" name="Picture 5">
            <a:extLst>
              <a:ext uri="{FF2B5EF4-FFF2-40B4-BE49-F238E27FC236}">
                <a16:creationId xmlns:a16="http://schemas.microsoft.com/office/drawing/2014/main" id="{8D9E79A5-342D-D0BD-159B-0A9C5EB1F73A}"/>
              </a:ext>
            </a:extLst>
          </p:cNvPr>
          <p:cNvPicPr>
            <a:picLocks noChangeAspect="1"/>
          </p:cNvPicPr>
          <p:nvPr/>
        </p:nvPicPr>
        <p:blipFill>
          <a:blip r:embed="rId3"/>
          <a:stretch>
            <a:fillRect/>
          </a:stretch>
        </p:blipFill>
        <p:spPr>
          <a:xfrm>
            <a:off x="659158" y="3241974"/>
            <a:ext cx="3975260" cy="2403452"/>
          </a:xfrm>
          <a:prstGeom prst="rect">
            <a:avLst/>
          </a:prstGeom>
        </p:spPr>
      </p:pic>
    </p:spTree>
    <p:extLst>
      <p:ext uri="{BB962C8B-B14F-4D97-AF65-F5344CB8AC3E}">
        <p14:creationId xmlns:p14="http://schemas.microsoft.com/office/powerpoint/2010/main" val="22636951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dog lying on a couch&#10;&#10;Description automatically generated">
            <a:extLst>
              <a:ext uri="{FF2B5EF4-FFF2-40B4-BE49-F238E27FC236}">
                <a16:creationId xmlns:a16="http://schemas.microsoft.com/office/drawing/2014/main" id="{B3BF7709-00EB-F4D8-2D9E-AD7D1D7B4E11}"/>
              </a:ext>
            </a:extLst>
          </p:cNvPr>
          <p:cNvPicPr>
            <a:picLocks noChangeAspect="1"/>
          </p:cNvPicPr>
          <p:nvPr/>
        </p:nvPicPr>
        <p:blipFill rotWithShape="1">
          <a:blip r:embed="rId2"/>
          <a:srcRect b="873"/>
          <a:stretch/>
        </p:blipFill>
        <p:spPr>
          <a:xfrm>
            <a:off x="7816130" y="-2"/>
            <a:ext cx="4375870" cy="6858000"/>
          </a:xfrm>
          <a:custGeom>
            <a:avLst/>
            <a:gdLst/>
            <a:ahLst/>
            <a:cxnLst/>
            <a:rect l="l" t="t" r="r" b="b"/>
            <a:pathLst>
              <a:path w="4375870" h="6858000">
                <a:moveTo>
                  <a:pt x="4441" y="0"/>
                </a:moveTo>
                <a:lnTo>
                  <a:pt x="4375870" y="0"/>
                </a:lnTo>
                <a:lnTo>
                  <a:pt x="4375870" y="23"/>
                </a:lnTo>
                <a:lnTo>
                  <a:pt x="4375870" y="6858000"/>
                </a:lnTo>
                <a:lnTo>
                  <a:pt x="0" y="6858000"/>
                </a:lnTo>
                <a:lnTo>
                  <a:pt x="106674" y="6638378"/>
                </a:lnTo>
                <a:cubicBezTo>
                  <a:pt x="530028" y="5720938"/>
                  <a:pt x="777229" y="4614948"/>
                  <a:pt x="777229" y="3424428"/>
                </a:cubicBezTo>
                <a:cubicBezTo>
                  <a:pt x="777229" y="2233909"/>
                  <a:pt x="530028" y="1127919"/>
                  <a:pt x="106674" y="210478"/>
                </a:cubicBezTo>
                <a:close/>
              </a:path>
            </a:pathLst>
          </a:custGeom>
        </p:spPr>
      </p:pic>
      <p:pic>
        <p:nvPicPr>
          <p:cNvPr id="5" name="Picture 2" descr="A dog lying on a couch&#10;&#10;Description automatically generated">
            <a:extLst>
              <a:ext uri="{FF2B5EF4-FFF2-40B4-BE49-F238E27FC236}">
                <a16:creationId xmlns:a16="http://schemas.microsoft.com/office/drawing/2014/main" id="{16511256-F300-EF33-9551-F29F5845AC8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3912"/>
          <a:stretch/>
        </p:blipFill>
        <p:spPr bwMode="auto">
          <a:xfrm>
            <a:off x="3595404" y="33"/>
            <a:ext cx="4942298" cy="6857999"/>
          </a:xfrm>
          <a:custGeom>
            <a:avLst/>
            <a:gdLst/>
            <a:ahLst/>
            <a:cxnLst/>
            <a:rect l="l" t="t" r="r" b="b"/>
            <a:pathLst>
              <a:path w="4942298" h="6857999">
                <a:moveTo>
                  <a:pt x="0" y="0"/>
                </a:moveTo>
                <a:lnTo>
                  <a:pt x="4164238" y="0"/>
                </a:lnTo>
                <a:lnTo>
                  <a:pt x="4271743" y="210478"/>
                </a:lnTo>
                <a:cubicBezTo>
                  <a:pt x="4695097" y="1127919"/>
                  <a:pt x="4942298" y="2233909"/>
                  <a:pt x="4942298" y="3424428"/>
                </a:cubicBezTo>
                <a:cubicBezTo>
                  <a:pt x="4942298" y="4614948"/>
                  <a:pt x="4695097" y="5720938"/>
                  <a:pt x="4271743" y="6638378"/>
                </a:cubicBezTo>
                <a:lnTo>
                  <a:pt x="4159568" y="6857999"/>
                </a:lnTo>
                <a:lnTo>
                  <a:pt x="49488" y="6857999"/>
                </a:lnTo>
                <a:lnTo>
                  <a:pt x="119616" y="6721637"/>
                </a:lnTo>
                <a:cubicBezTo>
                  <a:pt x="540124" y="5863919"/>
                  <a:pt x="796416" y="4724528"/>
                  <a:pt x="796416" y="3474162"/>
                </a:cubicBezTo>
                <a:cubicBezTo>
                  <a:pt x="796416" y="2140439"/>
                  <a:pt x="504812" y="932979"/>
                  <a:pt x="33352" y="58950"/>
                </a:cubicBezTo>
                <a:close/>
              </a:path>
            </a:pathLst>
          </a:cu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a:extLst>
              <a:ext uri="{FF2B5EF4-FFF2-40B4-BE49-F238E27FC236}">
                <a16:creationId xmlns:a16="http://schemas.microsoft.com/office/drawing/2014/main" id="{14B6F434-EEA0-559D-B480-410897BE2017}"/>
              </a:ext>
            </a:extLst>
          </p:cNvPr>
          <p:cNvSpPr>
            <a:spLocks noGrp="1"/>
          </p:cNvSpPr>
          <p:nvPr>
            <p:ph type="title"/>
          </p:nvPr>
        </p:nvSpPr>
        <p:spPr>
          <a:xfrm>
            <a:off x="14087" y="1813105"/>
            <a:ext cx="4439865" cy="2281817"/>
          </a:xfrm>
        </p:spPr>
        <p:txBody>
          <a:bodyPr>
            <a:normAutofit/>
          </a:bodyPr>
          <a:lstStyle/>
          <a:p>
            <a:r>
              <a:rPr lang="en-US" sz="5400" dirty="0"/>
              <a:t>Questions?</a:t>
            </a:r>
          </a:p>
        </p:txBody>
      </p:sp>
      <p:sp>
        <p:nvSpPr>
          <p:cNvPr id="3" name="Text Placeholder 2">
            <a:extLst>
              <a:ext uri="{FF2B5EF4-FFF2-40B4-BE49-F238E27FC236}">
                <a16:creationId xmlns:a16="http://schemas.microsoft.com/office/drawing/2014/main" id="{FFDF9945-9DA1-57A2-44DA-D902E7EB7F0D}"/>
              </a:ext>
            </a:extLst>
          </p:cNvPr>
          <p:cNvSpPr>
            <a:spLocks noGrp="1"/>
          </p:cNvSpPr>
          <p:nvPr>
            <p:ph type="body" idx="1"/>
          </p:nvPr>
        </p:nvSpPr>
        <p:spPr>
          <a:xfrm>
            <a:off x="315016" y="4094922"/>
            <a:ext cx="10515600" cy="1500187"/>
          </a:xfrm>
        </p:spPr>
        <p:txBody>
          <a:bodyPr/>
          <a:lstStyle/>
          <a:p>
            <a:r>
              <a:rPr lang="en-US" dirty="0">
                <a:solidFill>
                  <a:schemeClr val="tx1"/>
                </a:solidFill>
              </a:rPr>
              <a:t>sskala@med.umich.edu</a:t>
            </a:r>
          </a:p>
        </p:txBody>
      </p:sp>
    </p:spTree>
    <p:extLst>
      <p:ext uri="{BB962C8B-B14F-4D97-AF65-F5344CB8AC3E}">
        <p14:creationId xmlns:p14="http://schemas.microsoft.com/office/powerpoint/2010/main" val="98352915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52D2FD6-08B2-DB0C-6BF6-7F94083FB5CD}"/>
              </a:ext>
            </a:extLst>
          </p:cNvPr>
          <p:cNvSpPr>
            <a:spLocks noGrp="1"/>
          </p:cNvSpPr>
          <p:nvPr>
            <p:ph idx="1"/>
          </p:nvPr>
        </p:nvSpPr>
        <p:spPr>
          <a:xfrm>
            <a:off x="0" y="0"/>
            <a:ext cx="11934908" cy="5430740"/>
          </a:xfrm>
        </p:spPr>
        <p:txBody>
          <a:bodyPr>
            <a:noAutofit/>
          </a:bodyPr>
          <a:lstStyle/>
          <a:p>
            <a:pPr>
              <a:buFont typeface="+mj-lt"/>
              <a:buAutoNum type="arabicPeriod"/>
            </a:pPr>
            <a:r>
              <a:rPr lang="en-US" sz="800" dirty="0" err="1"/>
              <a:t>Kortekaas</a:t>
            </a:r>
            <a:r>
              <a:rPr lang="en-US" sz="800" dirty="0"/>
              <a:t> KE, </a:t>
            </a:r>
            <a:r>
              <a:rPr lang="en-US" sz="800" dirty="0" err="1"/>
              <a:t>Bastiaannet</a:t>
            </a:r>
            <a:r>
              <a:rPr lang="en-US" sz="800" dirty="0"/>
              <a:t> E, van Doorn HC, et al. Vulvar cancer subclassification by HPV and p53 status results in three clinically distinct subtypes. </a:t>
            </a:r>
            <a:r>
              <a:rPr lang="en-US" sz="800" dirty="0" err="1"/>
              <a:t>Gynecol</a:t>
            </a:r>
            <a:r>
              <a:rPr lang="en-US" sz="800" dirty="0"/>
              <a:t> Oncol. 2020;159:649-656. </a:t>
            </a:r>
          </a:p>
          <a:p>
            <a:pPr>
              <a:buFont typeface="+mj-lt"/>
              <a:buAutoNum type="arabicPeriod"/>
            </a:pPr>
            <a:r>
              <a:rPr lang="en-US" sz="800" dirty="0" err="1"/>
              <a:t>te</a:t>
            </a:r>
            <a:r>
              <a:rPr lang="en-US" sz="800" dirty="0"/>
              <a:t> </a:t>
            </a:r>
            <a:r>
              <a:rPr lang="en-US" sz="800" dirty="0" err="1"/>
              <a:t>Grootenhuis</a:t>
            </a:r>
            <a:r>
              <a:rPr lang="en-US" sz="800" dirty="0"/>
              <a:t> NC, </a:t>
            </a:r>
            <a:r>
              <a:rPr lang="en-US" sz="800" dirty="0" err="1"/>
              <a:t>Pouwer</a:t>
            </a:r>
            <a:r>
              <a:rPr lang="en-US" sz="800" dirty="0"/>
              <a:t> AW, de Bock GH, et al. Margin status revisited in vulvar squamous cell carcinoma. </a:t>
            </a:r>
            <a:r>
              <a:rPr lang="en-US" sz="800" dirty="0" err="1"/>
              <a:t>Gynecol</a:t>
            </a:r>
            <a:r>
              <a:rPr lang="en-US" sz="800" dirty="0"/>
              <a:t> Oncol. 2019;154:266-275.</a:t>
            </a:r>
          </a:p>
          <a:p>
            <a:pPr>
              <a:buFont typeface="+mj-lt"/>
              <a:buAutoNum type="arabicPeriod"/>
            </a:pPr>
            <a:r>
              <a:rPr lang="en-US" sz="800" dirty="0" err="1"/>
              <a:t>Woelber</a:t>
            </a:r>
            <a:r>
              <a:rPr lang="en-US" sz="800" dirty="0"/>
              <a:t> L, Griebel LF, </a:t>
            </a:r>
            <a:r>
              <a:rPr lang="en-US" sz="800" dirty="0" err="1"/>
              <a:t>Eulenberg</a:t>
            </a:r>
            <a:r>
              <a:rPr lang="en-US" sz="800" dirty="0"/>
              <a:t> C, et al. Role of </a:t>
            </a:r>
            <a:r>
              <a:rPr lang="en-US" sz="800" dirty="0" err="1"/>
              <a:t>tumour</a:t>
            </a:r>
            <a:r>
              <a:rPr lang="en-US" sz="800" dirty="0"/>
              <a:t>-free margin distance for loco-regional control in vulvar cancer - a subset analysis of the </a:t>
            </a:r>
            <a:r>
              <a:rPr lang="en-US" sz="800" dirty="0" err="1"/>
              <a:t>Arbeitsgemeinschaft</a:t>
            </a:r>
            <a:r>
              <a:rPr lang="en-US" sz="800" dirty="0"/>
              <a:t> </a:t>
            </a:r>
            <a:r>
              <a:rPr lang="en-US" sz="800" dirty="0" err="1"/>
              <a:t>Gynäkologische</a:t>
            </a:r>
            <a:r>
              <a:rPr lang="en-US" sz="800" dirty="0"/>
              <a:t> </a:t>
            </a:r>
            <a:r>
              <a:rPr lang="en-US" sz="800" dirty="0" err="1"/>
              <a:t>Onkologie</a:t>
            </a:r>
            <a:r>
              <a:rPr lang="en-US" sz="800" dirty="0"/>
              <a:t> CaRE-1 multicenter study. </a:t>
            </a:r>
            <a:r>
              <a:rPr lang="en-US" sz="800" dirty="0" err="1"/>
              <a:t>Eur</a:t>
            </a:r>
            <a:r>
              <a:rPr lang="en-US" sz="800" dirty="0"/>
              <a:t> J Cancer. 2016;69:180-188.</a:t>
            </a:r>
          </a:p>
          <a:p>
            <a:pPr>
              <a:buFont typeface="+mj-lt"/>
              <a:buAutoNum type="arabicPeriod"/>
            </a:pPr>
            <a:r>
              <a:rPr lang="en-US" sz="800" dirty="0" err="1"/>
              <a:t>Pleunis</a:t>
            </a:r>
            <a:r>
              <a:rPr lang="en-US" sz="800" dirty="0"/>
              <a:t> N, </a:t>
            </a:r>
            <a:r>
              <a:rPr lang="en-US" sz="800" dirty="0" err="1"/>
              <a:t>Leermakers</a:t>
            </a:r>
            <a:r>
              <a:rPr lang="en-US" sz="800" dirty="0"/>
              <a:t> MEJ, van der </a:t>
            </a:r>
            <a:r>
              <a:rPr lang="en-US" sz="800" dirty="0" err="1"/>
              <a:t>Wurff</a:t>
            </a:r>
            <a:r>
              <a:rPr lang="en-US" sz="800" dirty="0"/>
              <a:t> AA, et al. Surgical margins in squamous cell carcinoma, different for the vulva? </a:t>
            </a:r>
            <a:r>
              <a:rPr lang="en-US" sz="800" dirty="0" err="1"/>
              <a:t>Eur</a:t>
            </a:r>
            <a:r>
              <a:rPr lang="en-US" sz="800" dirty="0"/>
              <a:t> J Surg Oncol. 2018;44:1555-1561. </a:t>
            </a:r>
          </a:p>
          <a:p>
            <a:pPr>
              <a:buFont typeface="+mj-lt"/>
              <a:buAutoNum type="arabicPeriod"/>
            </a:pPr>
            <a:r>
              <a:rPr lang="en-US" sz="800" dirty="0"/>
              <a:t>Micheletti L, Preti M, </a:t>
            </a:r>
            <a:r>
              <a:rPr lang="en-US" sz="800" dirty="0" err="1"/>
              <a:t>Cintolesi</a:t>
            </a:r>
            <a:r>
              <a:rPr lang="en-US" sz="800" dirty="0"/>
              <a:t> V, et al. Prognostic impact of reduced tumor-free margin distance on long-term survival in FIGO stage IB/II vulvar squamous cell carcinoma. J </a:t>
            </a:r>
            <a:r>
              <a:rPr lang="en-US" sz="800" dirty="0" err="1"/>
              <a:t>Gynecol</a:t>
            </a:r>
            <a:r>
              <a:rPr lang="en-US" sz="800" dirty="0"/>
              <a:t> Oncol. 2018;29(5):e61.</a:t>
            </a:r>
          </a:p>
          <a:p>
            <a:pPr>
              <a:buFont typeface="+mj-lt"/>
              <a:buAutoNum type="arabicPeriod"/>
            </a:pPr>
            <a:r>
              <a:rPr lang="en-US" sz="800" dirty="0"/>
              <a:t>Taran FA, Pasternak J, Staebler A, et al. Tumor-Free Resection Margin Distance in the Surgical Treatment of Node-Negative Squamous Cell Cancer of the Vulva Has No Impact on Survival: Analysis of a Large Patient Cohort in a Tertiary Care Center. Cancers. 2023;15:4110.</a:t>
            </a:r>
          </a:p>
          <a:p>
            <a:pPr>
              <a:buFont typeface="+mj-lt"/>
              <a:buAutoNum type="arabicPeriod"/>
            </a:pPr>
            <a:r>
              <a:rPr lang="en-US" sz="800" dirty="0"/>
              <a:t>Durden AA, Sanderson P, </a:t>
            </a:r>
            <a:r>
              <a:rPr lang="en-US" sz="800" dirty="0" err="1"/>
              <a:t>Ghaoui</a:t>
            </a:r>
            <a:r>
              <a:rPr lang="en-US" sz="800" dirty="0"/>
              <a:t> N, et al. Vulval squamous cell cancer — does precursor lesion margin status affect recurrence-free survival after optimal surgical resection for early-stage disease? </a:t>
            </a:r>
            <a:r>
              <a:rPr lang="en-US" sz="800" dirty="0" err="1"/>
              <a:t>Ginekol</a:t>
            </a:r>
            <a:r>
              <a:rPr lang="en-US" sz="800" dirty="0"/>
              <a:t> Pol. 2024;95(10):796-802.</a:t>
            </a:r>
          </a:p>
          <a:p>
            <a:pPr>
              <a:buFont typeface="+mj-lt"/>
              <a:buAutoNum type="arabicPeriod"/>
            </a:pPr>
            <a:r>
              <a:rPr lang="en-US" sz="800" dirty="0" err="1"/>
              <a:t>Nooij</a:t>
            </a:r>
            <a:r>
              <a:rPr lang="en-US" sz="800" dirty="0"/>
              <a:t> LS, van der Slot MA, Dekkers OM, et al. </a:t>
            </a:r>
            <a:r>
              <a:rPr lang="en-US" sz="800" dirty="0" err="1"/>
              <a:t>Tumour</a:t>
            </a:r>
            <a:r>
              <a:rPr lang="en-US" sz="800" dirty="0"/>
              <a:t>-free margins in vulvar squamous cell carcinoma: Does distance really matter? </a:t>
            </a:r>
            <a:r>
              <a:rPr lang="en-US" sz="800" dirty="0" err="1"/>
              <a:t>Eur</a:t>
            </a:r>
            <a:r>
              <a:rPr lang="en-US" sz="800" dirty="0"/>
              <a:t> J Cancer. 2016;65:139-149. </a:t>
            </a:r>
          </a:p>
          <a:p>
            <a:pPr>
              <a:buFont typeface="+mj-lt"/>
              <a:buAutoNum type="arabicPeriod"/>
            </a:pPr>
            <a:r>
              <a:rPr lang="en-US" sz="800" dirty="0"/>
              <a:t>Yap JKW, Fox R, Leonard S, et al. Adjacent Lichen Sclerosis predicts local recurrence and second field </a:t>
            </a:r>
            <a:r>
              <a:rPr lang="en-US" sz="800" dirty="0" err="1"/>
              <a:t>tumour</a:t>
            </a:r>
            <a:r>
              <a:rPr lang="en-US" sz="800" dirty="0"/>
              <a:t> in women with vulvar squamous cell carcinoma. </a:t>
            </a:r>
            <a:r>
              <a:rPr lang="en-US" sz="800" dirty="0" err="1"/>
              <a:t>Gynecol</a:t>
            </a:r>
            <a:r>
              <a:rPr lang="en-US" sz="800" dirty="0"/>
              <a:t> Oncol. 2016;142:420-426.</a:t>
            </a:r>
          </a:p>
          <a:p>
            <a:pPr>
              <a:buFont typeface="+mj-lt"/>
              <a:buAutoNum type="arabicPeriod"/>
            </a:pPr>
            <a:r>
              <a:rPr lang="en-US" sz="800" dirty="0" err="1"/>
              <a:t>Zapardiel</a:t>
            </a:r>
            <a:r>
              <a:rPr lang="en-US" sz="800" dirty="0"/>
              <a:t> I, </a:t>
            </a:r>
            <a:r>
              <a:rPr lang="en-US" sz="800" dirty="0" err="1"/>
              <a:t>Iacoponi</a:t>
            </a:r>
            <a:r>
              <a:rPr lang="en-US" sz="800" dirty="0"/>
              <a:t> S, Coronado PJ, et al. Prognostic factors in patients with vulvar cancer: the VULCAN study. Int J </a:t>
            </a:r>
            <a:r>
              <a:rPr lang="en-US" sz="800" dirty="0" err="1"/>
              <a:t>Gynecol</a:t>
            </a:r>
            <a:r>
              <a:rPr lang="en-US" sz="800" dirty="0"/>
              <a:t> Cancer. 2020;30:1285-1291.</a:t>
            </a:r>
          </a:p>
          <a:p>
            <a:pPr>
              <a:buFont typeface="+mj-lt"/>
              <a:buAutoNum type="arabicPeriod"/>
            </a:pPr>
            <a:r>
              <a:rPr lang="en-US" sz="800" dirty="0"/>
              <a:t>Yang J, </a:t>
            </a:r>
            <a:r>
              <a:rPr lang="en-US" sz="800" dirty="0" err="1"/>
              <a:t>Delara</a:t>
            </a:r>
            <a:r>
              <a:rPr lang="en-US" sz="800" dirty="0"/>
              <a:t> R, Ghaith S, et al. Tumor-free margins and local recurrence in squamous cell carcinoma of the vulva. </a:t>
            </a:r>
            <a:r>
              <a:rPr lang="en-US" sz="800" dirty="0" err="1"/>
              <a:t>Gynecol</a:t>
            </a:r>
            <a:r>
              <a:rPr lang="en-US" sz="800" dirty="0"/>
              <a:t> Oncol. 2020;158:555-561. </a:t>
            </a:r>
          </a:p>
          <a:p>
            <a:pPr>
              <a:buFont typeface="+mj-lt"/>
              <a:buAutoNum type="arabicPeriod"/>
            </a:pPr>
            <a:r>
              <a:rPr lang="en-US" sz="800" dirty="0"/>
              <a:t>Chen JJ, Hoang LN. A review of prognostic factors in squamous cell carcinoma of the vulva: Evidence from the last decade. Sem </a:t>
            </a:r>
            <a:r>
              <a:rPr lang="en-US" sz="800" dirty="0" err="1"/>
              <a:t>Diagn</a:t>
            </a:r>
            <a:r>
              <a:rPr lang="en-US" sz="800" dirty="0"/>
              <a:t> </a:t>
            </a:r>
            <a:r>
              <a:rPr lang="en-US" sz="800" dirty="0" err="1"/>
              <a:t>Pathol</a:t>
            </a:r>
            <a:r>
              <a:rPr lang="en-US" sz="800" dirty="0"/>
              <a:t>. 2021;38:37-49. </a:t>
            </a:r>
          </a:p>
          <a:p>
            <a:pPr>
              <a:buFont typeface="+mj-lt"/>
              <a:buAutoNum type="arabicPeriod"/>
            </a:pPr>
            <a:r>
              <a:rPr lang="en-US" sz="800" dirty="0"/>
              <a:t>McAlpine JN, Leung SCY, Cheng A, et al. Human papillomavirus (HPV)-independent vulvar squamous cell carcinoma has a worse prognosis than HPV-associated disease: a retrospective cohort study. </a:t>
            </a:r>
            <a:r>
              <a:rPr lang="en-US" sz="800" dirty="0" err="1"/>
              <a:t>Histopathol</a:t>
            </a:r>
            <a:r>
              <a:rPr lang="en-US" sz="800" dirty="0"/>
              <a:t>. 2017;71(2):238-246.</a:t>
            </a:r>
          </a:p>
          <a:p>
            <a:pPr>
              <a:buFont typeface="+mj-lt"/>
              <a:buAutoNum type="arabicPeriod"/>
            </a:pPr>
            <a:r>
              <a:rPr lang="en-US" sz="800" dirty="0">
                <a:hlinkClick r:id="rId2"/>
              </a:rPr>
              <a:t>https://ctv.veeva.com/study/stratification-of-vulvar-squamous-cell-carcinoma-by-hpv-and-p53-status-to-guide-excision</a:t>
            </a:r>
            <a:endParaRPr lang="en-US" sz="800" dirty="0"/>
          </a:p>
          <a:p>
            <a:pPr>
              <a:buFont typeface="+mj-lt"/>
              <a:buAutoNum type="arabicPeriod"/>
            </a:pPr>
            <a:r>
              <a:rPr lang="en-US" sz="800" dirty="0"/>
              <a:t>National Comprehensive Cancer Network. Vulvar Cancer (Version 1.2025). </a:t>
            </a:r>
            <a:r>
              <a:rPr lang="en-US" sz="800" dirty="0">
                <a:hlinkClick r:id="rId3"/>
              </a:rPr>
              <a:t>https://www.nccn.org/professionals/physician_gls/pdf/vulvar.pdf. </a:t>
            </a:r>
            <a:r>
              <a:rPr lang="en-US" sz="800" dirty="0"/>
              <a:t>Accessed March 12, 2025.</a:t>
            </a:r>
          </a:p>
          <a:p>
            <a:pPr>
              <a:buFont typeface="+mj-lt"/>
              <a:buAutoNum type="arabicPeriod"/>
            </a:pPr>
            <a:r>
              <a:rPr lang="en-US" sz="800" dirty="0" err="1"/>
              <a:t>Oonk</a:t>
            </a:r>
            <a:r>
              <a:rPr lang="en-US" sz="800" dirty="0"/>
              <a:t> MHM, </a:t>
            </a:r>
            <a:r>
              <a:rPr lang="en-US" sz="800" dirty="0" err="1"/>
              <a:t>Planchamp</a:t>
            </a:r>
            <a:r>
              <a:rPr lang="en-US" sz="800" dirty="0"/>
              <a:t> F, Baldwin P, et al. European Society of </a:t>
            </a:r>
            <a:r>
              <a:rPr lang="en-US" sz="800" dirty="0" err="1"/>
              <a:t>Gynaecological</a:t>
            </a:r>
            <a:r>
              <a:rPr lang="en-US" sz="800" dirty="0"/>
              <a:t> Oncology Guidelines for the Management of Patients with Vulvar Cancer - Update 2023. Int J </a:t>
            </a:r>
            <a:r>
              <a:rPr lang="en-US" sz="800" dirty="0" err="1"/>
              <a:t>Gynecol</a:t>
            </a:r>
            <a:r>
              <a:rPr lang="en-US" sz="800" dirty="0"/>
              <a:t> Cancer. 2023;33(7):1023-1043. </a:t>
            </a:r>
          </a:p>
          <a:p>
            <a:pPr>
              <a:buFont typeface="+mj-lt"/>
              <a:buAutoNum type="arabicPeriod"/>
            </a:pPr>
            <a:r>
              <a:rPr lang="en-US" sz="800" dirty="0"/>
              <a:t>Thompson EF, Wong RWC, Trevisan G, et al. p53-Abnormal “Fields of Dysplasia” in Human Papillomavirus-Independent Vulvar Squamous Cell Carcinoma Impacts Margins and Recurrence Risk. Mod </a:t>
            </a:r>
            <a:r>
              <a:rPr lang="en-US" sz="800" dirty="0" err="1"/>
              <a:t>Pathol</a:t>
            </a:r>
            <a:r>
              <a:rPr lang="en-US" sz="800" dirty="0"/>
              <a:t>. 2023;36:100010. </a:t>
            </a:r>
          </a:p>
          <a:p>
            <a:pPr>
              <a:buFont typeface="+mj-lt"/>
              <a:buAutoNum type="arabicPeriod"/>
            </a:pPr>
            <a:r>
              <a:rPr lang="en-US" sz="800" dirty="0"/>
              <a:t>Thompson EF, Shum K, Wong RWC, et al. Significance of p53 and presence of differentiated vulvar intra-epithelial neoplasia (</a:t>
            </a:r>
            <a:r>
              <a:rPr lang="en-US" sz="800" dirty="0" err="1"/>
              <a:t>dVIN</a:t>
            </a:r>
            <a:r>
              <a:rPr lang="en-US" sz="800" dirty="0"/>
              <a:t>) at resection margin in early stage human papillomavirus-independent vulvar squamous cell carcinoma. Int J </a:t>
            </a:r>
            <a:r>
              <a:rPr lang="en-US" sz="800" dirty="0" err="1"/>
              <a:t>Gynecol</a:t>
            </a:r>
            <a:r>
              <a:rPr lang="en-US" sz="800" dirty="0"/>
              <a:t> Cancer. 2022;32:1229-1235.</a:t>
            </a:r>
          </a:p>
          <a:p>
            <a:pPr>
              <a:buFont typeface="+mj-lt"/>
              <a:buAutoNum type="arabicPeriod"/>
            </a:pPr>
            <a:r>
              <a:rPr lang="en-US" sz="800" dirty="0"/>
              <a:t>Preti M, </a:t>
            </a:r>
            <a:r>
              <a:rPr lang="en-US" sz="800" dirty="0" err="1"/>
              <a:t>Joura</a:t>
            </a:r>
            <a:r>
              <a:rPr lang="en-US" sz="800" dirty="0"/>
              <a:t> E, Vieira-Baptista P, et al. The European Society of </a:t>
            </a:r>
            <a:r>
              <a:rPr lang="en-US" sz="800" dirty="0" err="1"/>
              <a:t>Gynaecological</a:t>
            </a:r>
            <a:r>
              <a:rPr lang="en-US" sz="800" dirty="0"/>
              <a:t> Oncology (ESGO), the International Society for the Study of Vulvovaginal Disease (ISSVD), the European College for the Study of Vulval Disease (ECSVD) and the European Federation for Colposcopy (EFC) Consensus Statements on Pre-invasive Vulvar Lesions. J Low </a:t>
            </a:r>
            <a:r>
              <a:rPr lang="en-US" sz="800" dirty="0" err="1"/>
              <a:t>Genit</a:t>
            </a:r>
            <a:r>
              <a:rPr lang="en-US" sz="800" dirty="0"/>
              <a:t> Tract Dis. 2022;26:229-244.</a:t>
            </a:r>
          </a:p>
          <a:p>
            <a:pPr>
              <a:buFont typeface="+mj-lt"/>
              <a:buAutoNum type="arabicPeriod"/>
            </a:pPr>
            <a:r>
              <a:rPr lang="en-US" sz="800" dirty="0" err="1"/>
              <a:t>Podoll</a:t>
            </a:r>
            <a:r>
              <a:rPr lang="en-US" sz="800" dirty="0"/>
              <a:t> MB, Singh N, Gilks CB, </a:t>
            </a:r>
            <a:r>
              <a:rPr lang="en-US" sz="800" dirty="0" err="1"/>
              <a:t>Moghadamfalahi</a:t>
            </a:r>
            <a:r>
              <a:rPr lang="en-US" sz="800" dirty="0"/>
              <a:t> M, Sanders MA. Assessment of CK17 as a Marker for the Diagnosis of Differentiated Vulvar Intraepithelial Neoplasia. Int J </a:t>
            </a:r>
            <a:r>
              <a:rPr lang="en-US" sz="800" dirty="0" err="1"/>
              <a:t>Gynecol</a:t>
            </a:r>
            <a:r>
              <a:rPr lang="en-US" sz="800" dirty="0"/>
              <a:t> </a:t>
            </a:r>
            <a:r>
              <a:rPr lang="en-US" sz="800" dirty="0" err="1"/>
              <a:t>Pathol</a:t>
            </a:r>
            <a:r>
              <a:rPr lang="en-US" sz="800" dirty="0"/>
              <a:t>. 2016;36:273-280. </a:t>
            </a:r>
          </a:p>
          <a:p>
            <a:pPr>
              <a:buFont typeface="+mj-lt"/>
              <a:buAutoNum type="arabicPeriod"/>
            </a:pPr>
            <a:r>
              <a:rPr lang="en-US" sz="800" dirty="0"/>
              <a:t>Dasgupta S, Graham P, van </a:t>
            </a:r>
            <a:r>
              <a:rPr lang="en-US" sz="800" dirty="0" err="1"/>
              <a:t>Kemenade</a:t>
            </a:r>
            <a:r>
              <a:rPr lang="en-US" sz="800" dirty="0"/>
              <a:t> F, et al. Differentiated vulvar intraepithelial neoplasia (</a:t>
            </a:r>
            <a:r>
              <a:rPr lang="en-US" sz="800" dirty="0" err="1"/>
              <a:t>dVIN</a:t>
            </a:r>
            <a:r>
              <a:rPr lang="en-US" sz="800" dirty="0"/>
              <a:t>): the most helpful histological features and the utility of </a:t>
            </a:r>
            <a:r>
              <a:rPr lang="en-US" sz="800" dirty="0" err="1"/>
              <a:t>cytokeratins</a:t>
            </a:r>
            <a:r>
              <a:rPr lang="en-US" sz="800" dirty="0"/>
              <a:t> 13 and 17. </a:t>
            </a:r>
            <a:r>
              <a:rPr lang="en-US" sz="800" dirty="0" err="1"/>
              <a:t>Virchows</a:t>
            </a:r>
            <a:r>
              <a:rPr lang="en-US" sz="800" dirty="0"/>
              <a:t> </a:t>
            </a:r>
            <a:r>
              <a:rPr lang="en-US" sz="800" dirty="0" err="1"/>
              <a:t>Archiv</a:t>
            </a:r>
            <a:r>
              <a:rPr lang="en-US" sz="800" dirty="0"/>
              <a:t>. 2018;473(6):739-747. </a:t>
            </a:r>
          </a:p>
          <a:p>
            <a:pPr>
              <a:buFont typeface="+mj-lt"/>
              <a:buAutoNum type="arabicPeriod"/>
            </a:pPr>
            <a:r>
              <a:rPr lang="en-US" sz="800" dirty="0"/>
              <a:t>McMullen-</a:t>
            </a:r>
            <a:r>
              <a:rPr lang="en-US" sz="800" dirty="0" err="1"/>
              <a:t>Tabry</a:t>
            </a:r>
            <a:r>
              <a:rPr lang="en-US" sz="800" dirty="0"/>
              <a:t> ER, Schechter SA, Wang GY, et al. p53/CK17 Dual Stain Improves Accuracy of Distinction Between Differentiated Vulvar Intraepithelial Neoplasia and Its Mimics. Int J </a:t>
            </a:r>
            <a:r>
              <a:rPr lang="en-US" sz="800" dirty="0" err="1"/>
              <a:t>Gynecol</a:t>
            </a:r>
            <a:r>
              <a:rPr lang="en-US" sz="800" dirty="0"/>
              <a:t> </a:t>
            </a:r>
            <a:r>
              <a:rPr lang="en-US" sz="800" dirty="0" err="1"/>
              <a:t>Pathol</a:t>
            </a:r>
            <a:r>
              <a:rPr lang="en-US" sz="800" dirty="0"/>
              <a:t>. 2022;41(3):298-306. </a:t>
            </a:r>
          </a:p>
          <a:p>
            <a:pPr>
              <a:buFont typeface="+mj-lt"/>
              <a:buAutoNum type="arabicPeriod"/>
            </a:pPr>
            <a:r>
              <a:rPr lang="en-US" sz="800" dirty="0"/>
              <a:t>Cook E, Van de </a:t>
            </a:r>
            <a:r>
              <a:rPr lang="en-US" sz="800" dirty="0" err="1"/>
              <a:t>Vijver</a:t>
            </a:r>
            <a:r>
              <a:rPr lang="en-US" sz="800" dirty="0"/>
              <a:t> K, Parra-Herran C. Diagnosis of verruciform acanthotic vulvar intra-epithelial neoplasia (</a:t>
            </a:r>
            <a:r>
              <a:rPr lang="en-US" sz="800" dirty="0" err="1"/>
              <a:t>vaVIN</a:t>
            </a:r>
            <a:r>
              <a:rPr lang="en-US" sz="800" dirty="0"/>
              <a:t>) using CK17, SOX2 and GATA3 immunohistochemistry. </a:t>
            </a:r>
            <a:r>
              <a:rPr lang="en-US" sz="800" dirty="0" err="1"/>
              <a:t>Histopathol</a:t>
            </a:r>
            <a:r>
              <a:rPr lang="en-US" sz="800" dirty="0"/>
              <a:t>. 2024;84(7):1212-1223.</a:t>
            </a:r>
          </a:p>
          <a:p>
            <a:pPr>
              <a:buFont typeface="+mj-lt"/>
              <a:buAutoNum type="arabicPeriod"/>
            </a:pPr>
            <a:r>
              <a:rPr lang="en-US" sz="800" dirty="0" err="1"/>
              <a:t>Hartsough</a:t>
            </a:r>
            <a:r>
              <a:rPr lang="en-US" sz="800" dirty="0"/>
              <a:t> EM, Nazarian RM, Watkins JC. CK17 Immunohistochemistry Is a Useful Adjunct in the Diagnosis of HPV-independent, TP53-wild-type Verruciform/Acanthotic Vulvar Intraepithelial Neoplasia (</a:t>
            </a:r>
            <a:r>
              <a:rPr lang="en-US" sz="800" dirty="0" err="1"/>
              <a:t>vaVIN</a:t>
            </a:r>
            <a:r>
              <a:rPr lang="en-US" sz="800" dirty="0"/>
              <a:t>). The American Journal of Surgical Pathology ():10.1097/PAS.0000000000002383, March 10, 2025. | DOI: 10.1097/PAS.0000000000002383</a:t>
            </a:r>
          </a:p>
          <a:p>
            <a:pPr>
              <a:buFont typeface="+mj-lt"/>
              <a:buAutoNum type="arabicPeriod"/>
            </a:pPr>
            <a:endParaRPr lang="en-US" sz="800" dirty="0"/>
          </a:p>
          <a:p>
            <a:pPr>
              <a:buFont typeface="+mj-lt"/>
              <a:buAutoNum type="arabicPeriod"/>
            </a:pPr>
            <a:endParaRPr lang="en-US" sz="800" dirty="0"/>
          </a:p>
        </p:txBody>
      </p:sp>
    </p:spTree>
    <p:extLst>
      <p:ext uri="{BB962C8B-B14F-4D97-AF65-F5344CB8AC3E}">
        <p14:creationId xmlns:p14="http://schemas.microsoft.com/office/powerpoint/2010/main" val="16967278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771EA7-4BED-78B7-36DB-F689C22D40D1}"/>
              </a:ext>
            </a:extLst>
          </p:cNvPr>
          <p:cNvSpPr txBox="1">
            <a:spLocks/>
          </p:cNvSpPr>
          <p:nvPr/>
        </p:nvSpPr>
        <p:spPr>
          <a:xfrm>
            <a:off x="833120" y="677031"/>
            <a:ext cx="10596880" cy="67314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bg1"/>
                </a:solidFill>
                <a:effectLst>
                  <a:outerShdw blurRad="190500" dist="76200" dir="2700000" algn="tl" rotWithShape="0">
                    <a:prstClr val="black">
                      <a:alpha val="40000"/>
                    </a:prstClr>
                  </a:outerShdw>
                </a:effectLst>
                <a:latin typeface="+mj-lt"/>
                <a:ea typeface="+mj-ea"/>
                <a:cs typeface="+mj-cs"/>
              </a:defRPr>
            </a:lvl1pPr>
          </a:lstStyle>
          <a:p>
            <a:pPr algn="ctr">
              <a:defRPr sz="1800"/>
            </a:pPr>
            <a:r>
              <a:rPr lang="en-US" sz="3600" b="1" dirty="0">
                <a:solidFill>
                  <a:schemeClr val="tx1"/>
                </a:solidFill>
                <a:effectLst/>
                <a:latin typeface="Helvetica" pitchFamily="2" charset="0"/>
                <a:cs typeface="Helvetica Neue"/>
              </a:rPr>
              <a:t>Disclosure of Relevant Financial Relationships</a:t>
            </a:r>
          </a:p>
        </p:txBody>
      </p:sp>
      <p:sp>
        <p:nvSpPr>
          <p:cNvPr id="3" name="Rectangle 2">
            <a:extLst>
              <a:ext uri="{FF2B5EF4-FFF2-40B4-BE49-F238E27FC236}">
                <a16:creationId xmlns:a16="http://schemas.microsoft.com/office/drawing/2014/main" id="{A478C91B-8C2F-6E69-B941-BB7F32BD875E}"/>
              </a:ext>
            </a:extLst>
          </p:cNvPr>
          <p:cNvSpPr/>
          <p:nvPr/>
        </p:nvSpPr>
        <p:spPr>
          <a:xfrm>
            <a:off x="314569" y="1493928"/>
            <a:ext cx="11633982" cy="2862322"/>
          </a:xfrm>
          <a:prstGeom prst="rect">
            <a:avLst/>
          </a:prstGeom>
        </p:spPr>
        <p:txBody>
          <a:bodyPr wrap="square">
            <a:spAutoFit/>
          </a:bodyPr>
          <a:lstStyle/>
          <a:p>
            <a:r>
              <a:rPr lang="en-US" dirty="0">
                <a:latin typeface="Arial" panose="020B0604020202020204" pitchFamily="34" charset="0"/>
                <a:cs typeface="Arial" panose="020B0604020202020204" pitchFamily="34" charset="0"/>
              </a:rPr>
              <a:t>The faculty, committee members, and staff who are in position to control the content of this activity are required to disclose to USCAP and to learners any financial relationships that have occurred within the last 24 months with ineligible companies whose primary business is producing, marketing, selling, re-selling, or distributing healthcare products used by or on patients. USCAP has reviewed the disclosures and mitigated all relevant financial relationships.</a:t>
            </a:r>
          </a:p>
          <a:p>
            <a:br>
              <a:rPr lang="en-US" dirty="0">
                <a:latin typeface="Arial" panose="020B0604020202020204" pitchFamily="34" charset="0"/>
                <a:cs typeface="Arial" panose="020B0604020202020204" pitchFamily="34" charset="0"/>
              </a:rPr>
            </a:br>
            <a:r>
              <a:rPr lang="en-US" b="1" dirty="0">
                <a:latin typeface="Arial" panose="020B0604020202020204" pitchFamily="34" charset="0"/>
                <a:cs typeface="Arial" panose="020B0604020202020204" pitchFamily="34" charset="0"/>
              </a:rPr>
              <a:t>I have no relevant financial relationships.</a:t>
            </a:r>
            <a:endParaRPr lang="en-US" dirty="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USCAP staff associated with the development of content for this activity reported no relevant financial relationships.</a:t>
            </a:r>
          </a:p>
        </p:txBody>
      </p:sp>
    </p:spTree>
    <p:extLst>
      <p:ext uri="{BB962C8B-B14F-4D97-AF65-F5344CB8AC3E}">
        <p14:creationId xmlns:p14="http://schemas.microsoft.com/office/powerpoint/2010/main" val="212710593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5FCA11-5263-466E-7672-4214FBE4032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53AD088-9BE2-A2BA-7D48-9F0BC3F66246}"/>
              </a:ext>
            </a:extLst>
          </p:cNvPr>
          <p:cNvSpPr>
            <a:spLocks noGrp="1"/>
          </p:cNvSpPr>
          <p:nvPr>
            <p:ph type="title"/>
          </p:nvPr>
        </p:nvSpPr>
        <p:spPr/>
        <p:txBody>
          <a:bodyPr/>
          <a:lstStyle/>
          <a:p>
            <a:r>
              <a:rPr lang="en-US" dirty="0"/>
              <a:t>Margin Status for </a:t>
            </a:r>
            <a:r>
              <a:rPr lang="en-US" dirty="0" err="1"/>
              <a:t>HPVi</a:t>
            </a:r>
            <a:r>
              <a:rPr lang="en-US" dirty="0"/>
              <a:t>, p53wt VIN</a:t>
            </a:r>
          </a:p>
        </p:txBody>
      </p:sp>
      <p:sp>
        <p:nvSpPr>
          <p:cNvPr id="3" name="Content Placeholder 2">
            <a:extLst>
              <a:ext uri="{FF2B5EF4-FFF2-40B4-BE49-F238E27FC236}">
                <a16:creationId xmlns:a16="http://schemas.microsoft.com/office/drawing/2014/main" id="{294B7CAB-BF9D-9416-71F9-CD7AAAA03D5D}"/>
              </a:ext>
            </a:extLst>
          </p:cNvPr>
          <p:cNvSpPr>
            <a:spLocks noGrp="1"/>
          </p:cNvSpPr>
          <p:nvPr>
            <p:ph idx="1"/>
          </p:nvPr>
        </p:nvSpPr>
        <p:spPr/>
        <p:txBody>
          <a:bodyPr/>
          <a:lstStyle/>
          <a:p>
            <a:r>
              <a:rPr lang="en-US" dirty="0"/>
              <a:t>Diagnosis of </a:t>
            </a:r>
            <a:r>
              <a:rPr lang="en-US" dirty="0" err="1"/>
              <a:t>HPVi</a:t>
            </a:r>
            <a:r>
              <a:rPr lang="en-US" dirty="0"/>
              <a:t>, p53wt VIN (by whatever name you prefer) is even more challenging</a:t>
            </a:r>
          </a:p>
          <a:p>
            <a:endParaRPr lang="en-US" dirty="0"/>
          </a:p>
          <a:p>
            <a:r>
              <a:rPr lang="en-US" dirty="0"/>
              <a:t>Stains that help to support diagnosis of </a:t>
            </a:r>
            <a:r>
              <a:rPr lang="en-US" dirty="0" err="1"/>
              <a:t>HPVi</a:t>
            </a:r>
            <a:r>
              <a:rPr lang="en-US" dirty="0"/>
              <a:t>, p53wt VIN may also be of use for margin assessment</a:t>
            </a:r>
          </a:p>
          <a:p>
            <a:pPr lvl="1"/>
            <a:r>
              <a:rPr lang="en-US" dirty="0"/>
              <a:t>CK17</a:t>
            </a:r>
          </a:p>
          <a:p>
            <a:pPr lvl="1"/>
            <a:r>
              <a:rPr lang="en-US" dirty="0"/>
              <a:t>GATA3</a:t>
            </a:r>
          </a:p>
          <a:p>
            <a:pPr lvl="1"/>
            <a:r>
              <a:rPr lang="en-US" dirty="0"/>
              <a:t>SOX2</a:t>
            </a:r>
          </a:p>
        </p:txBody>
      </p:sp>
    </p:spTree>
    <p:extLst>
      <p:ext uri="{BB962C8B-B14F-4D97-AF65-F5344CB8AC3E}">
        <p14:creationId xmlns:p14="http://schemas.microsoft.com/office/powerpoint/2010/main" val="426320124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5AEF5B-5CD3-190C-8CD9-0F5794F0C352}"/>
              </a:ext>
            </a:extLst>
          </p:cNvPr>
          <p:cNvSpPr>
            <a:spLocks noGrp="1"/>
          </p:cNvSpPr>
          <p:nvPr>
            <p:ph type="title"/>
          </p:nvPr>
        </p:nvSpPr>
        <p:spPr/>
        <p:txBody>
          <a:bodyPr/>
          <a:lstStyle/>
          <a:p>
            <a:r>
              <a:rPr lang="en-US" dirty="0"/>
              <a:t>Effect of Adjacent Lichen </a:t>
            </a:r>
            <a:r>
              <a:rPr lang="en-US" dirty="0" err="1"/>
              <a:t>Sclerosus</a:t>
            </a:r>
            <a:endParaRPr lang="en-US" dirty="0"/>
          </a:p>
        </p:txBody>
      </p:sp>
      <p:sp>
        <p:nvSpPr>
          <p:cNvPr id="3" name="Content Placeholder 2">
            <a:extLst>
              <a:ext uri="{FF2B5EF4-FFF2-40B4-BE49-F238E27FC236}">
                <a16:creationId xmlns:a16="http://schemas.microsoft.com/office/drawing/2014/main" id="{512DB9F0-BC00-830F-2D91-36861A555590}"/>
              </a:ext>
            </a:extLst>
          </p:cNvPr>
          <p:cNvSpPr>
            <a:spLocks noGrp="1"/>
          </p:cNvSpPr>
          <p:nvPr>
            <p:ph idx="1"/>
          </p:nvPr>
        </p:nvSpPr>
        <p:spPr/>
        <p:txBody>
          <a:bodyPr>
            <a:normAutofit lnSpcReduction="10000"/>
          </a:bodyPr>
          <a:lstStyle/>
          <a:p>
            <a:r>
              <a:rPr lang="en-US" dirty="0"/>
              <a:t>Yap et al. 2016</a:t>
            </a:r>
          </a:p>
          <a:p>
            <a:pPr lvl="1"/>
            <a:r>
              <a:rPr lang="en-US" dirty="0"/>
              <a:t>201 consecutive cases of VSCC </a:t>
            </a:r>
            <a:r>
              <a:rPr lang="en-US" dirty="0">
                <a:sym typeface="Wingdings" panose="05000000000000000000" pitchFamily="2" charset="2"/>
              </a:rPr>
              <a:t> characterization of surrounding epithelium possible for 199 </a:t>
            </a:r>
          </a:p>
          <a:p>
            <a:pPr lvl="2"/>
            <a:r>
              <a:rPr lang="en-US" dirty="0">
                <a:sym typeface="Wingdings" panose="05000000000000000000" pitchFamily="2" charset="2"/>
              </a:rPr>
              <a:t>171 (85.9%) had LS or VIN adjacent to tumor</a:t>
            </a:r>
          </a:p>
          <a:p>
            <a:pPr lvl="1"/>
            <a:r>
              <a:rPr lang="en-US" dirty="0"/>
              <a:t>Local recurrence</a:t>
            </a:r>
          </a:p>
          <a:p>
            <a:pPr lvl="2"/>
            <a:r>
              <a:rPr lang="en-US" dirty="0"/>
              <a:t>Local relapse (within 2 cm of primary tumor)</a:t>
            </a:r>
          </a:p>
          <a:p>
            <a:pPr lvl="2"/>
            <a:r>
              <a:rPr lang="en-US" dirty="0"/>
              <a:t>Second field tumor (&gt;2 cm from primary tumor)</a:t>
            </a:r>
          </a:p>
          <a:p>
            <a:pPr lvl="1"/>
            <a:r>
              <a:rPr lang="en-US" dirty="0"/>
              <a:t>Multivariable analyses confirmed the presence of adjacent LS increases risk of local relapse (2.7x) and second field tumor (4.4x)</a:t>
            </a:r>
          </a:p>
          <a:p>
            <a:pPr lvl="1"/>
            <a:r>
              <a:rPr lang="en-US" dirty="0"/>
              <a:t>Close follow-up recommended so local vulvar recurrences can be detected early</a:t>
            </a:r>
          </a:p>
        </p:txBody>
      </p:sp>
    </p:spTree>
    <p:extLst>
      <p:ext uri="{BB962C8B-B14F-4D97-AF65-F5344CB8AC3E}">
        <p14:creationId xmlns:p14="http://schemas.microsoft.com/office/powerpoint/2010/main" val="18074962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A7DCBB-10C0-97F7-775D-5842E812FFBB}"/>
              </a:ext>
            </a:extLst>
          </p:cNvPr>
          <p:cNvSpPr>
            <a:spLocks noGrp="1"/>
          </p:cNvSpPr>
          <p:nvPr>
            <p:ph type="title"/>
          </p:nvPr>
        </p:nvSpPr>
        <p:spPr/>
        <p:txBody>
          <a:bodyPr/>
          <a:lstStyle/>
          <a:p>
            <a:r>
              <a:rPr lang="en-US" dirty="0"/>
              <a:t>Case</a:t>
            </a:r>
          </a:p>
        </p:txBody>
      </p:sp>
      <p:sp>
        <p:nvSpPr>
          <p:cNvPr id="3" name="Content Placeholder 2">
            <a:extLst>
              <a:ext uri="{FF2B5EF4-FFF2-40B4-BE49-F238E27FC236}">
                <a16:creationId xmlns:a16="http://schemas.microsoft.com/office/drawing/2014/main" id="{952ADF62-5C09-CA28-F66E-752EE64A9FD7}"/>
              </a:ext>
            </a:extLst>
          </p:cNvPr>
          <p:cNvSpPr>
            <a:spLocks noGrp="1"/>
          </p:cNvSpPr>
          <p:nvPr>
            <p:ph idx="1"/>
          </p:nvPr>
        </p:nvSpPr>
        <p:spPr/>
        <p:txBody>
          <a:bodyPr/>
          <a:lstStyle/>
          <a:p>
            <a:r>
              <a:rPr lang="en-US" dirty="0"/>
              <a:t>65 </a:t>
            </a:r>
            <a:r>
              <a:rPr lang="en-US" dirty="0" err="1"/>
              <a:t>yo</a:t>
            </a:r>
            <a:r>
              <a:rPr lang="en-US" dirty="0"/>
              <a:t> with history of lichen </a:t>
            </a:r>
            <a:r>
              <a:rPr lang="en-US" dirty="0" err="1"/>
              <a:t>sclerosus</a:t>
            </a:r>
            <a:r>
              <a:rPr lang="en-US" dirty="0"/>
              <a:t> and differentiated vulvar intraepithelial neoplasia (</a:t>
            </a:r>
            <a:r>
              <a:rPr lang="en-US" dirty="0" err="1"/>
              <a:t>dVIN</a:t>
            </a:r>
            <a:r>
              <a:rPr lang="en-US" dirty="0"/>
              <a:t>), undergoing partial vulvectomy</a:t>
            </a:r>
          </a:p>
          <a:p>
            <a:endParaRPr lang="en-US" dirty="0"/>
          </a:p>
          <a:p>
            <a:r>
              <a:rPr lang="en-US" dirty="0"/>
              <a:t>pT1a VSCC, invasive carcinoma 1 cm from nearest margin</a:t>
            </a:r>
          </a:p>
        </p:txBody>
      </p:sp>
    </p:spTree>
    <p:extLst>
      <p:ext uri="{BB962C8B-B14F-4D97-AF65-F5344CB8AC3E}">
        <p14:creationId xmlns:p14="http://schemas.microsoft.com/office/powerpoint/2010/main" val="16647847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01F612-E24B-ADD2-B771-F2625518F2E8}"/>
            </a:ext>
          </a:extLst>
        </p:cNvPr>
        <p:cNvGrpSpPr/>
        <p:nvPr/>
      </p:nvGrpSpPr>
      <p:grpSpPr>
        <a:xfrm>
          <a:off x="0" y="0"/>
          <a:ext cx="0" cy="0"/>
          <a:chOff x="0" y="0"/>
          <a:chExt cx="0" cy="0"/>
        </a:xfrm>
      </p:grpSpPr>
      <p:pic>
        <p:nvPicPr>
          <p:cNvPr id="4" name="Picture 3" descr="A pink and blue stain&#10;&#10;AI-generated content may be incorrect.">
            <a:extLst>
              <a:ext uri="{FF2B5EF4-FFF2-40B4-BE49-F238E27FC236}">
                <a16:creationId xmlns:a16="http://schemas.microsoft.com/office/drawing/2014/main" id="{E6C97E78-BD98-BFDC-6885-1EB23CD5DAB2}"/>
              </a:ext>
            </a:extLst>
          </p:cNvPr>
          <p:cNvPicPr>
            <a:picLocks noChangeAspect="1"/>
          </p:cNvPicPr>
          <p:nvPr/>
        </p:nvPicPr>
        <p:blipFill>
          <a:blip r:embed="rId2"/>
          <a:srcRect l="5123" t="18140" r="7088" b="19731"/>
          <a:stretch/>
        </p:blipFill>
        <p:spPr>
          <a:xfrm>
            <a:off x="0" y="0"/>
            <a:ext cx="8027469" cy="3195587"/>
          </a:xfrm>
          <a:prstGeom prst="rect">
            <a:avLst/>
          </a:prstGeom>
        </p:spPr>
      </p:pic>
      <p:sp>
        <p:nvSpPr>
          <p:cNvPr id="3" name="Content Placeholder 2">
            <a:extLst>
              <a:ext uri="{FF2B5EF4-FFF2-40B4-BE49-F238E27FC236}">
                <a16:creationId xmlns:a16="http://schemas.microsoft.com/office/drawing/2014/main" id="{F1B77A4C-233A-9A82-C536-824E7A7CEC77}"/>
              </a:ext>
            </a:extLst>
          </p:cNvPr>
          <p:cNvSpPr>
            <a:spLocks noGrp="1"/>
          </p:cNvSpPr>
          <p:nvPr>
            <p:ph idx="1"/>
          </p:nvPr>
        </p:nvSpPr>
        <p:spPr>
          <a:xfrm>
            <a:off x="0" y="1"/>
            <a:ext cx="11353800" cy="5684108"/>
          </a:xfrm>
        </p:spPr>
        <p:txBody>
          <a:bodyPr>
            <a:normAutofit/>
          </a:bodyPr>
          <a:lstStyle/>
          <a:p>
            <a:pPr marL="0" indent="0">
              <a:buNone/>
            </a:pPr>
            <a:r>
              <a:rPr lang="en-US" sz="2600" b="1" dirty="0"/>
              <a:t>Tip section:</a:t>
            </a:r>
          </a:p>
        </p:txBody>
      </p:sp>
      <p:pic>
        <p:nvPicPr>
          <p:cNvPr id="6" name="Picture 5" descr="A pink and blue cell&#10;&#10;AI-generated content may be incorrect.">
            <a:extLst>
              <a:ext uri="{FF2B5EF4-FFF2-40B4-BE49-F238E27FC236}">
                <a16:creationId xmlns:a16="http://schemas.microsoft.com/office/drawing/2014/main" id="{FE2E7412-CD6B-F4E4-BACA-3081BEBB0841}"/>
              </a:ext>
            </a:extLst>
          </p:cNvPr>
          <p:cNvPicPr>
            <a:picLocks noChangeAspect="1"/>
          </p:cNvPicPr>
          <p:nvPr/>
        </p:nvPicPr>
        <p:blipFill>
          <a:blip r:embed="rId3"/>
          <a:stretch>
            <a:fillRect/>
          </a:stretch>
        </p:blipFill>
        <p:spPr>
          <a:xfrm>
            <a:off x="4616921" y="1799925"/>
            <a:ext cx="7549413" cy="424654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6650813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03CD4F-DC36-176F-8DEC-2B6F030F1088}"/>
              </a:ext>
            </a:extLst>
          </p:cNvPr>
          <p:cNvSpPr>
            <a:spLocks noGrp="1"/>
          </p:cNvSpPr>
          <p:nvPr>
            <p:ph type="title"/>
          </p:nvPr>
        </p:nvSpPr>
        <p:spPr/>
        <p:txBody>
          <a:bodyPr/>
          <a:lstStyle/>
          <a:p>
            <a:r>
              <a:rPr lang="en-US" dirty="0"/>
              <a:t>Case</a:t>
            </a:r>
          </a:p>
        </p:txBody>
      </p:sp>
      <p:sp>
        <p:nvSpPr>
          <p:cNvPr id="3" name="Content Placeholder 2">
            <a:extLst>
              <a:ext uri="{FF2B5EF4-FFF2-40B4-BE49-F238E27FC236}">
                <a16:creationId xmlns:a16="http://schemas.microsoft.com/office/drawing/2014/main" id="{16F13E0E-28C0-253C-F958-DDEE45A2067E}"/>
              </a:ext>
            </a:extLst>
          </p:cNvPr>
          <p:cNvSpPr>
            <a:spLocks noGrp="1"/>
          </p:cNvSpPr>
          <p:nvPr>
            <p:ph idx="1"/>
          </p:nvPr>
        </p:nvSpPr>
        <p:spPr/>
        <p:txBody>
          <a:bodyPr/>
          <a:lstStyle/>
          <a:p>
            <a:r>
              <a:rPr lang="en-US" dirty="0"/>
              <a:t>What is the significance of this finding?</a:t>
            </a:r>
          </a:p>
        </p:txBody>
      </p:sp>
    </p:spTree>
    <p:extLst>
      <p:ext uri="{BB962C8B-B14F-4D97-AF65-F5344CB8AC3E}">
        <p14:creationId xmlns:p14="http://schemas.microsoft.com/office/powerpoint/2010/main" val="13126409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B54DF0-0E47-52D7-9D4E-3F611F6D488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253701E-677B-94F7-D6D0-68BF578FF6A7}"/>
              </a:ext>
            </a:extLst>
          </p:cNvPr>
          <p:cNvSpPr>
            <a:spLocks noGrp="1"/>
          </p:cNvSpPr>
          <p:nvPr>
            <p:ph type="title"/>
          </p:nvPr>
        </p:nvSpPr>
        <p:spPr/>
        <p:txBody>
          <a:bodyPr/>
          <a:lstStyle/>
          <a:p>
            <a:r>
              <a:rPr lang="en-US" dirty="0"/>
              <a:t>Vulvar Squamous Cell Carcinoma</a:t>
            </a:r>
          </a:p>
        </p:txBody>
      </p:sp>
      <p:sp>
        <p:nvSpPr>
          <p:cNvPr id="3" name="Content Placeholder 2">
            <a:extLst>
              <a:ext uri="{FF2B5EF4-FFF2-40B4-BE49-F238E27FC236}">
                <a16:creationId xmlns:a16="http://schemas.microsoft.com/office/drawing/2014/main" id="{B2FAB5A8-6D18-715A-42DB-24966F2D8A6A}"/>
              </a:ext>
            </a:extLst>
          </p:cNvPr>
          <p:cNvSpPr>
            <a:spLocks noGrp="1"/>
          </p:cNvSpPr>
          <p:nvPr>
            <p:ph idx="1"/>
          </p:nvPr>
        </p:nvSpPr>
        <p:spPr/>
        <p:txBody>
          <a:bodyPr/>
          <a:lstStyle/>
          <a:p>
            <a:r>
              <a:rPr lang="en-US" dirty="0"/>
              <a:t>Despite the known biologic differences between HPV-associated VSCC and HPV-independent VSCC, </a:t>
            </a:r>
            <a:r>
              <a:rPr lang="en-US" b="1" dirty="0"/>
              <a:t>treatment guidelines are largely the same </a:t>
            </a:r>
            <a:r>
              <a:rPr lang="en-US" dirty="0"/>
              <a:t>for all VSCC.</a:t>
            </a:r>
          </a:p>
          <a:p>
            <a:endParaRPr lang="en-US" dirty="0"/>
          </a:p>
          <a:p>
            <a:r>
              <a:rPr lang="en-US" dirty="0"/>
              <a:t>NCCN and ESGO recommend ancillary testing to determine:</a:t>
            </a:r>
          </a:p>
          <a:p>
            <a:pPr lvl="1"/>
            <a:r>
              <a:rPr lang="en-US" b="1" dirty="0"/>
              <a:t>HPV status </a:t>
            </a:r>
            <a:r>
              <a:rPr lang="en-US" dirty="0"/>
              <a:t>(p16 IHC, HR HPV RNA ISH, sequencing)</a:t>
            </a:r>
          </a:p>
          <a:p>
            <a:pPr lvl="1"/>
            <a:r>
              <a:rPr lang="en-US" b="1" dirty="0"/>
              <a:t>p53 status </a:t>
            </a:r>
            <a:r>
              <a:rPr lang="en-US" dirty="0"/>
              <a:t>(p53 IHC or NGS) in HPV-negative tumors</a:t>
            </a:r>
          </a:p>
          <a:p>
            <a:endParaRPr lang="en-US" dirty="0"/>
          </a:p>
        </p:txBody>
      </p:sp>
    </p:spTree>
    <p:extLst>
      <p:ext uri="{BB962C8B-B14F-4D97-AF65-F5344CB8AC3E}">
        <p14:creationId xmlns:p14="http://schemas.microsoft.com/office/powerpoint/2010/main" val="24523949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9AE4C0D-DCA8-D57A-2B80-3FC723EC10CA}"/>
              </a:ext>
            </a:extLst>
          </p:cNvPr>
          <p:cNvPicPr>
            <a:picLocks noChangeAspect="1"/>
          </p:cNvPicPr>
          <p:nvPr/>
        </p:nvPicPr>
        <p:blipFill>
          <a:blip r:embed="rId2"/>
          <a:stretch>
            <a:fillRect/>
          </a:stretch>
        </p:blipFill>
        <p:spPr>
          <a:xfrm>
            <a:off x="1616555" y="0"/>
            <a:ext cx="8958889" cy="6858000"/>
          </a:xfrm>
          <a:prstGeom prst="rect">
            <a:avLst/>
          </a:prstGeom>
        </p:spPr>
      </p:pic>
      <p:sp>
        <p:nvSpPr>
          <p:cNvPr id="2" name="Rectangle 1">
            <a:extLst>
              <a:ext uri="{FF2B5EF4-FFF2-40B4-BE49-F238E27FC236}">
                <a16:creationId xmlns:a16="http://schemas.microsoft.com/office/drawing/2014/main" id="{46D2B2F6-E381-1A1A-6F75-07033DB72FC7}"/>
              </a:ext>
            </a:extLst>
          </p:cNvPr>
          <p:cNvSpPr/>
          <p:nvPr/>
        </p:nvSpPr>
        <p:spPr>
          <a:xfrm>
            <a:off x="3729163" y="1264257"/>
            <a:ext cx="683812" cy="159026"/>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26806C12-0A3D-39CF-322C-45743A3C8B11}"/>
              </a:ext>
            </a:extLst>
          </p:cNvPr>
          <p:cNvSpPr/>
          <p:nvPr/>
        </p:nvSpPr>
        <p:spPr>
          <a:xfrm>
            <a:off x="8477416" y="1184744"/>
            <a:ext cx="1811571" cy="492981"/>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7041530A-2523-EF6C-3DE7-349E7D51EE02}"/>
              </a:ext>
            </a:extLst>
          </p:cNvPr>
          <p:cNvSpPr/>
          <p:nvPr/>
        </p:nvSpPr>
        <p:spPr>
          <a:xfrm>
            <a:off x="6402126" y="1264257"/>
            <a:ext cx="1620739" cy="302150"/>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Star: 5 Points 7">
            <a:extLst>
              <a:ext uri="{FF2B5EF4-FFF2-40B4-BE49-F238E27FC236}">
                <a16:creationId xmlns:a16="http://schemas.microsoft.com/office/drawing/2014/main" id="{BED7FF13-6286-B975-0CB4-C5C99E6C7F61}"/>
              </a:ext>
            </a:extLst>
          </p:cNvPr>
          <p:cNvSpPr/>
          <p:nvPr/>
        </p:nvSpPr>
        <p:spPr>
          <a:xfrm>
            <a:off x="10334150" y="1311965"/>
            <a:ext cx="196131" cy="174929"/>
          </a:xfrm>
          <a:prstGeom prst="star5">
            <a:avLst/>
          </a:prstGeom>
          <a:solidFill>
            <a:schemeClr val="bg1"/>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3AE9E97F-8A23-063F-87D0-FC1818385C12}"/>
              </a:ext>
            </a:extLst>
          </p:cNvPr>
          <p:cNvSpPr txBox="1"/>
          <p:nvPr/>
        </p:nvSpPr>
        <p:spPr>
          <a:xfrm>
            <a:off x="6973615" y="1544641"/>
            <a:ext cx="1217344" cy="646331"/>
          </a:xfrm>
          <a:prstGeom prst="rect">
            <a:avLst/>
          </a:prstGeom>
          <a:noFill/>
        </p:spPr>
        <p:txBody>
          <a:bodyPr wrap="square" rtlCol="0">
            <a:spAutoFit/>
          </a:bodyPr>
          <a:lstStyle/>
          <a:p>
            <a:r>
              <a:rPr lang="en-US" sz="900" dirty="0">
                <a:solidFill>
                  <a:srgbClr val="FF0000"/>
                </a:solidFill>
              </a:rPr>
              <a:t>ESGO guidelines recommend radical local excision for invasive tumors</a:t>
            </a:r>
          </a:p>
        </p:txBody>
      </p:sp>
    </p:spTree>
    <p:extLst>
      <p:ext uri="{BB962C8B-B14F-4D97-AF65-F5344CB8AC3E}">
        <p14:creationId xmlns:p14="http://schemas.microsoft.com/office/powerpoint/2010/main" val="9769930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7E3BEB8-EED7-A368-A089-A7F4D4EFE7FF}"/>
              </a:ext>
            </a:extLst>
          </p:cNvPr>
          <p:cNvPicPr>
            <a:picLocks noChangeAspect="1"/>
          </p:cNvPicPr>
          <p:nvPr/>
        </p:nvPicPr>
        <p:blipFill>
          <a:blip r:embed="rId2"/>
          <a:stretch>
            <a:fillRect/>
          </a:stretch>
        </p:blipFill>
        <p:spPr>
          <a:xfrm>
            <a:off x="1603406" y="0"/>
            <a:ext cx="8985187" cy="6858000"/>
          </a:xfrm>
          <a:prstGeom prst="rect">
            <a:avLst/>
          </a:prstGeom>
        </p:spPr>
      </p:pic>
      <p:sp>
        <p:nvSpPr>
          <p:cNvPr id="2" name="Rectangle 1">
            <a:extLst>
              <a:ext uri="{FF2B5EF4-FFF2-40B4-BE49-F238E27FC236}">
                <a16:creationId xmlns:a16="http://schemas.microsoft.com/office/drawing/2014/main" id="{0821351D-23C5-50BE-F2F2-CFE0AB5BBA27}"/>
              </a:ext>
            </a:extLst>
          </p:cNvPr>
          <p:cNvSpPr/>
          <p:nvPr/>
        </p:nvSpPr>
        <p:spPr>
          <a:xfrm>
            <a:off x="5975928" y="3253407"/>
            <a:ext cx="1315942" cy="351186"/>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1A8B1144-B97D-F10A-FA5B-A2C93342A6C1}"/>
              </a:ext>
            </a:extLst>
          </p:cNvPr>
          <p:cNvSpPr/>
          <p:nvPr/>
        </p:nvSpPr>
        <p:spPr>
          <a:xfrm>
            <a:off x="3142333" y="2866054"/>
            <a:ext cx="1014031" cy="175592"/>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496A1846-D717-8828-C3A4-1D012B3FD173}"/>
              </a:ext>
            </a:extLst>
          </p:cNvPr>
          <p:cNvSpPr/>
          <p:nvPr/>
        </p:nvSpPr>
        <p:spPr>
          <a:xfrm>
            <a:off x="1729408" y="3521099"/>
            <a:ext cx="1315942" cy="351186"/>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EB31D27C-81CE-7459-3344-BFC8601EC8FC}"/>
              </a:ext>
            </a:extLst>
          </p:cNvPr>
          <p:cNvSpPr/>
          <p:nvPr/>
        </p:nvSpPr>
        <p:spPr>
          <a:xfrm>
            <a:off x="7859866" y="1784404"/>
            <a:ext cx="1530624" cy="855430"/>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8085E077-9431-710A-A54F-C9EACECB4AA7}"/>
              </a:ext>
            </a:extLst>
          </p:cNvPr>
          <p:cNvSpPr/>
          <p:nvPr/>
        </p:nvSpPr>
        <p:spPr>
          <a:xfrm>
            <a:off x="1729408" y="1720793"/>
            <a:ext cx="1109208" cy="159026"/>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A8387A31-1787-2A5A-9AEF-DC00A6C2B312}"/>
              </a:ext>
            </a:extLst>
          </p:cNvPr>
          <p:cNvSpPr txBox="1"/>
          <p:nvPr/>
        </p:nvSpPr>
        <p:spPr>
          <a:xfrm>
            <a:off x="9485906" y="1681204"/>
            <a:ext cx="976686" cy="1061829"/>
          </a:xfrm>
          <a:prstGeom prst="rect">
            <a:avLst/>
          </a:prstGeom>
          <a:noFill/>
        </p:spPr>
        <p:txBody>
          <a:bodyPr wrap="square" rtlCol="0">
            <a:spAutoFit/>
          </a:bodyPr>
          <a:lstStyle/>
          <a:p>
            <a:r>
              <a:rPr lang="en-US" sz="900" dirty="0">
                <a:solidFill>
                  <a:srgbClr val="FF0000"/>
                </a:solidFill>
              </a:rPr>
              <a:t>Relevant risk factors include close tumor margins, LVSI, size, depth, pattern of invasion</a:t>
            </a:r>
          </a:p>
        </p:txBody>
      </p:sp>
      <p:sp>
        <p:nvSpPr>
          <p:cNvPr id="9" name="Rectangle 8">
            <a:extLst>
              <a:ext uri="{FF2B5EF4-FFF2-40B4-BE49-F238E27FC236}">
                <a16:creationId xmlns:a16="http://schemas.microsoft.com/office/drawing/2014/main" id="{0D71B61E-EC7D-791B-A92D-EA8DB63505B3}"/>
              </a:ext>
            </a:extLst>
          </p:cNvPr>
          <p:cNvSpPr/>
          <p:nvPr/>
        </p:nvSpPr>
        <p:spPr>
          <a:xfrm>
            <a:off x="1948873" y="3696691"/>
            <a:ext cx="1096477" cy="175593"/>
          </a:xfrm>
          <a:prstGeom prst="rect">
            <a:avLst/>
          </a:prstGeom>
          <a:solidFill>
            <a:schemeClr val="accent4">
              <a:lumMod val="40000"/>
              <a:lumOff val="60000"/>
              <a:alpha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A4D54320-A08D-5B68-5BB7-AC2FB14FC0DE}"/>
              </a:ext>
            </a:extLst>
          </p:cNvPr>
          <p:cNvSpPr/>
          <p:nvPr/>
        </p:nvSpPr>
        <p:spPr>
          <a:xfrm>
            <a:off x="2053565" y="5765356"/>
            <a:ext cx="4681190" cy="175593"/>
          </a:xfrm>
          <a:prstGeom prst="rect">
            <a:avLst/>
          </a:prstGeom>
          <a:solidFill>
            <a:schemeClr val="accent4">
              <a:lumMod val="40000"/>
              <a:lumOff val="60000"/>
              <a:alpha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F2B67E3E-A90E-4E29-2C8E-9120DECF3741}"/>
              </a:ext>
            </a:extLst>
          </p:cNvPr>
          <p:cNvSpPr/>
          <p:nvPr/>
        </p:nvSpPr>
        <p:spPr>
          <a:xfrm>
            <a:off x="7859866" y="3960563"/>
            <a:ext cx="1014031" cy="257603"/>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A7C26D3-DE36-5B6B-0DE0-174F37F4DDF5}"/>
              </a:ext>
            </a:extLst>
          </p:cNvPr>
          <p:cNvSpPr/>
          <p:nvPr/>
        </p:nvSpPr>
        <p:spPr>
          <a:xfrm>
            <a:off x="5975928" y="2286237"/>
            <a:ext cx="1315942" cy="351186"/>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6D8B7DA3-FB24-0614-8E64-E0CD67ADB3E2}"/>
              </a:ext>
            </a:extLst>
          </p:cNvPr>
          <p:cNvSpPr/>
          <p:nvPr/>
        </p:nvSpPr>
        <p:spPr>
          <a:xfrm>
            <a:off x="5975928" y="2455233"/>
            <a:ext cx="1096477" cy="175593"/>
          </a:xfrm>
          <a:prstGeom prst="rect">
            <a:avLst/>
          </a:prstGeom>
          <a:solidFill>
            <a:schemeClr val="accent4">
              <a:lumMod val="40000"/>
              <a:lumOff val="60000"/>
              <a:alpha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C14C2DA6-AE83-5650-93D1-2DF3B6FC129B}"/>
              </a:ext>
            </a:extLst>
          </p:cNvPr>
          <p:cNvSpPr/>
          <p:nvPr/>
        </p:nvSpPr>
        <p:spPr>
          <a:xfrm>
            <a:off x="6195393" y="3433302"/>
            <a:ext cx="1096477" cy="175593"/>
          </a:xfrm>
          <a:prstGeom prst="rect">
            <a:avLst/>
          </a:prstGeom>
          <a:solidFill>
            <a:schemeClr val="accent4">
              <a:lumMod val="40000"/>
              <a:lumOff val="60000"/>
              <a:alpha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extBox 14">
            <a:extLst>
              <a:ext uri="{FF2B5EF4-FFF2-40B4-BE49-F238E27FC236}">
                <a16:creationId xmlns:a16="http://schemas.microsoft.com/office/drawing/2014/main" id="{AA00E08F-D974-ABC0-F5FC-9B43BBFD4427}"/>
              </a:ext>
            </a:extLst>
          </p:cNvPr>
          <p:cNvSpPr txBox="1"/>
          <p:nvPr/>
        </p:nvSpPr>
        <p:spPr>
          <a:xfrm>
            <a:off x="3424221" y="3063001"/>
            <a:ext cx="976686" cy="784830"/>
          </a:xfrm>
          <a:prstGeom prst="rect">
            <a:avLst/>
          </a:prstGeom>
          <a:noFill/>
        </p:spPr>
        <p:txBody>
          <a:bodyPr wrap="square" rtlCol="0">
            <a:spAutoFit/>
          </a:bodyPr>
          <a:lstStyle/>
          <a:p>
            <a:r>
              <a:rPr lang="en-US" sz="900" dirty="0">
                <a:solidFill>
                  <a:srgbClr val="FF0000"/>
                </a:solidFill>
              </a:rPr>
              <a:t>Presence of </a:t>
            </a:r>
            <a:r>
              <a:rPr lang="en-US" sz="900" dirty="0" err="1">
                <a:solidFill>
                  <a:srgbClr val="FF0000"/>
                </a:solidFill>
              </a:rPr>
              <a:t>dVIN</a:t>
            </a:r>
            <a:r>
              <a:rPr lang="en-US" sz="900" dirty="0">
                <a:solidFill>
                  <a:srgbClr val="FF0000"/>
                </a:solidFill>
              </a:rPr>
              <a:t> and LS are also noted to play a role in recurrence.</a:t>
            </a:r>
          </a:p>
        </p:txBody>
      </p:sp>
      <p:sp>
        <p:nvSpPr>
          <p:cNvPr id="16" name="TextBox 15">
            <a:extLst>
              <a:ext uri="{FF2B5EF4-FFF2-40B4-BE49-F238E27FC236}">
                <a16:creationId xmlns:a16="http://schemas.microsoft.com/office/drawing/2014/main" id="{F842DDE1-37D9-1E6B-FC9A-797E071F1905}"/>
              </a:ext>
            </a:extLst>
          </p:cNvPr>
          <p:cNvSpPr txBox="1"/>
          <p:nvPr/>
        </p:nvSpPr>
        <p:spPr>
          <a:xfrm>
            <a:off x="5975928" y="2644170"/>
            <a:ext cx="1315942" cy="369332"/>
          </a:xfrm>
          <a:prstGeom prst="rect">
            <a:avLst/>
          </a:prstGeom>
          <a:noFill/>
        </p:spPr>
        <p:txBody>
          <a:bodyPr wrap="square" rtlCol="0">
            <a:spAutoFit/>
          </a:bodyPr>
          <a:lstStyle/>
          <a:p>
            <a:r>
              <a:rPr lang="en-US" sz="900" dirty="0">
                <a:solidFill>
                  <a:srgbClr val="FF0000"/>
                </a:solidFill>
              </a:rPr>
              <a:t>1 cm gross surgical margin*</a:t>
            </a:r>
          </a:p>
        </p:txBody>
      </p:sp>
      <p:sp>
        <p:nvSpPr>
          <p:cNvPr id="17" name="TextBox 16">
            <a:extLst>
              <a:ext uri="{FF2B5EF4-FFF2-40B4-BE49-F238E27FC236}">
                <a16:creationId xmlns:a16="http://schemas.microsoft.com/office/drawing/2014/main" id="{1AADF954-7B9C-B084-6B24-0342982222F0}"/>
              </a:ext>
            </a:extLst>
          </p:cNvPr>
          <p:cNvSpPr txBox="1"/>
          <p:nvPr/>
        </p:nvSpPr>
        <p:spPr>
          <a:xfrm>
            <a:off x="8997563" y="3872284"/>
            <a:ext cx="1245564" cy="923330"/>
          </a:xfrm>
          <a:prstGeom prst="rect">
            <a:avLst/>
          </a:prstGeom>
          <a:noFill/>
        </p:spPr>
        <p:txBody>
          <a:bodyPr wrap="square" rtlCol="0">
            <a:spAutoFit/>
          </a:bodyPr>
          <a:lstStyle/>
          <a:p>
            <a:r>
              <a:rPr lang="en-US" sz="900" dirty="0">
                <a:solidFill>
                  <a:srgbClr val="FF0000"/>
                </a:solidFill>
              </a:rPr>
              <a:t>Re-excision of positive/close margins may not be beneficial if radiation is required for other reasons</a:t>
            </a:r>
          </a:p>
        </p:txBody>
      </p:sp>
    </p:spTree>
    <p:extLst>
      <p:ext uri="{BB962C8B-B14F-4D97-AF65-F5344CB8AC3E}">
        <p14:creationId xmlns:p14="http://schemas.microsoft.com/office/powerpoint/2010/main" val="841842725"/>
      </p:ext>
    </p:extLst>
  </p:cSld>
  <p:clrMapOvr>
    <a:masterClrMapping/>
  </p:clrMapOvr>
</p:sld>
</file>

<file path=ppt/theme/theme1.xml><?xml version="1.0" encoding="utf-8"?>
<a:theme xmlns:a="http://schemas.openxmlformats.org/drawingml/2006/main" name="MAIN–with footer">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MAIN_white–with footer">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MAIN_yellow–no footer">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3_MAIN_white–no footer">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1141</TotalTime>
  <Words>2307</Words>
  <Application>Microsoft Office PowerPoint</Application>
  <PresentationFormat>Widescreen</PresentationFormat>
  <Paragraphs>183</Paragraphs>
  <Slides>31</Slides>
  <Notes>5</Notes>
  <HiddenSlides>0</HiddenSlides>
  <MMClips>0</MMClips>
  <ScaleCrop>false</ScaleCrop>
  <HeadingPairs>
    <vt:vector size="8" baseType="variant">
      <vt:variant>
        <vt:lpstr>Fonts Used</vt:lpstr>
      </vt:variant>
      <vt:variant>
        <vt:i4>5</vt:i4>
      </vt:variant>
      <vt:variant>
        <vt:lpstr>Theme</vt:lpstr>
      </vt:variant>
      <vt:variant>
        <vt:i4>4</vt:i4>
      </vt:variant>
      <vt:variant>
        <vt:lpstr>Embedded OLE Servers</vt:lpstr>
      </vt:variant>
      <vt:variant>
        <vt:i4>0</vt:i4>
      </vt:variant>
      <vt:variant>
        <vt:lpstr>Slide Titles</vt:lpstr>
      </vt:variant>
      <vt:variant>
        <vt:i4>31</vt:i4>
      </vt:variant>
    </vt:vector>
  </HeadingPairs>
  <TitlesOfParts>
    <vt:vector size="40" baseType="lpstr">
      <vt:lpstr>Aptos</vt:lpstr>
      <vt:lpstr>Arial</vt:lpstr>
      <vt:lpstr>Helvetica</vt:lpstr>
      <vt:lpstr>Helvetica Neue</vt:lpstr>
      <vt:lpstr>Wingdings</vt:lpstr>
      <vt:lpstr>MAIN–with footer</vt:lpstr>
      <vt:lpstr>1_MAIN_white–with footer</vt:lpstr>
      <vt:lpstr>2_MAIN_yellow–no footer</vt:lpstr>
      <vt:lpstr>3_MAIN_white–no footer</vt:lpstr>
      <vt:lpstr>Evolving Diagnostic Gold Standards in Gynecologic Pathology:  Margin Assessment for HPV-independent Vulvar Neoplasia</vt:lpstr>
      <vt:lpstr>PowerPoint Presentation</vt:lpstr>
      <vt:lpstr>PowerPoint Presentation</vt:lpstr>
      <vt:lpstr>Case</vt:lpstr>
      <vt:lpstr>PowerPoint Presentation</vt:lpstr>
      <vt:lpstr>Case</vt:lpstr>
      <vt:lpstr>Vulvar Squamous Cell Carcinoma</vt:lpstr>
      <vt:lpstr>PowerPoint Presentation</vt:lpstr>
      <vt:lpstr>PowerPoint Presentation</vt:lpstr>
      <vt:lpstr>Margin Status for Vulvar Cancer</vt:lpstr>
      <vt:lpstr>Margin Status for Vulvar Cancer</vt:lpstr>
      <vt:lpstr>HPVi VSCC</vt:lpstr>
      <vt:lpstr>Margin Status for VIN</vt:lpstr>
      <vt:lpstr>p53 Immunohistochemistry</vt:lpstr>
      <vt:lpstr>Margin Status for HPVi, p53abn VIN</vt:lpstr>
      <vt:lpstr>Margin Status for HPVi, p53abn VIN</vt:lpstr>
      <vt:lpstr>Margin Status for HPVi, p53abn VIN</vt:lpstr>
      <vt:lpstr>PowerPoint Presentation</vt:lpstr>
      <vt:lpstr>PowerPoint Presentation</vt:lpstr>
      <vt:lpstr>PowerPoint Presentation</vt:lpstr>
      <vt:lpstr>PowerPoint Presentation</vt:lpstr>
      <vt:lpstr>PowerPoint Presentation</vt:lpstr>
      <vt:lpstr>Back to our case</vt:lpstr>
      <vt:lpstr>PowerPoint Presentation</vt:lpstr>
      <vt:lpstr>Margin Sampling for Vulvar Squamous Neoplasia</vt:lpstr>
      <vt:lpstr>CAP: Vulva_5.1.0.0.REL_CAPCP</vt:lpstr>
      <vt:lpstr>STRIVE Trial</vt:lpstr>
      <vt:lpstr>Questions?</vt:lpstr>
      <vt:lpstr>PowerPoint Presentation</vt:lpstr>
      <vt:lpstr>Margin Status for HPVi, p53wt VIN</vt:lpstr>
      <vt:lpstr>Effect of Adjacent Lichen Sclerosus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David Everett</dc:creator>
  <cp:lastModifiedBy>Skala, Stephanie (Steph)</cp:lastModifiedBy>
  <cp:revision>154</cp:revision>
  <dcterms:created xsi:type="dcterms:W3CDTF">2023-08-10T15:53:26Z</dcterms:created>
  <dcterms:modified xsi:type="dcterms:W3CDTF">2025-03-23T15:17:20Z</dcterms:modified>
</cp:coreProperties>
</file>