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3.jpg" ContentType="image/jpeg"/>
  <Override PartName="/ppt/notesSlides/notesSlide5.xml" ContentType="application/vnd.openxmlformats-officedocument.presentationml.notesSlide+xml"/>
  <Override PartName="/ppt/media/image14.jpg" ContentType="image/jpeg"/>
  <Override PartName="/ppt/media/image15.jpg" ContentType="image/jpeg"/>
  <Override PartName="/ppt/media/image24.jp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37.jpg" ContentType="image/jpeg"/>
  <Override PartName="/ppt/media/image38.jpg" ContentType="image/jpeg"/>
  <Override PartName="/ppt/media/image39.jpg" ContentType="image/jpeg"/>
  <Override PartName="/ppt/media/image40.jpg" ContentType="image/jpeg"/>
  <Override PartName="/ppt/media/image41.jpg" ContentType="image/jpeg"/>
  <Override PartName="/ppt/notesSlides/notesSlide9.xml" ContentType="application/vnd.openxmlformats-officedocument.presentationml.notesSlide+xml"/>
  <Override PartName="/ppt/media/image44.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93" r:id="rId3"/>
    <p:sldId id="295" r:id="rId4"/>
    <p:sldId id="296" r:id="rId5"/>
    <p:sldId id="330" r:id="rId6"/>
    <p:sldId id="331" r:id="rId7"/>
    <p:sldId id="332" r:id="rId8"/>
    <p:sldId id="333" r:id="rId9"/>
    <p:sldId id="334" r:id="rId10"/>
    <p:sldId id="294" r:id="rId11"/>
    <p:sldId id="336" r:id="rId12"/>
    <p:sldId id="292" r:id="rId13"/>
    <p:sldId id="328" r:id="rId14"/>
    <p:sldId id="313" r:id="rId15"/>
    <p:sldId id="314" r:id="rId16"/>
    <p:sldId id="315" r:id="rId17"/>
    <p:sldId id="329" r:id="rId18"/>
    <p:sldId id="316" r:id="rId19"/>
    <p:sldId id="317" r:id="rId20"/>
    <p:sldId id="321" r:id="rId21"/>
    <p:sldId id="335" r:id="rId22"/>
    <p:sldId id="260" r:id="rId23"/>
    <p:sldId id="289" r:id="rId24"/>
    <p:sldId id="259" r:id="rId25"/>
    <p:sldId id="262" r:id="rId26"/>
    <p:sldId id="265" r:id="rId27"/>
    <p:sldId id="261" r:id="rId28"/>
    <p:sldId id="267" r:id="rId29"/>
    <p:sldId id="272" r:id="rId30"/>
    <p:sldId id="269" r:id="rId31"/>
    <p:sldId id="270" r:id="rId32"/>
    <p:sldId id="271" r:id="rId33"/>
    <p:sldId id="263" r:id="rId34"/>
    <p:sldId id="273" r:id="rId35"/>
    <p:sldId id="282" r:id="rId36"/>
    <p:sldId id="274" r:id="rId37"/>
    <p:sldId id="275" r:id="rId38"/>
    <p:sldId id="276" r:id="rId39"/>
    <p:sldId id="277" r:id="rId40"/>
    <p:sldId id="278" r:id="rId41"/>
    <p:sldId id="279" r:id="rId42"/>
    <p:sldId id="280" r:id="rId43"/>
    <p:sldId id="281" r:id="rId44"/>
    <p:sldId id="290" r:id="rId45"/>
    <p:sldId id="291"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98" d="100"/>
          <a:sy n="98" d="100"/>
        </p:scale>
        <p:origin x="84" y="5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9CD3EE-ACC4-4564-BB95-1C5A642CB2D5}"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ACCAA2-FC44-4EC3-909C-4D85EB9FF459}" type="slidenum">
              <a:rPr lang="en-US" smtClean="0"/>
              <a:t>‹#›</a:t>
            </a:fld>
            <a:endParaRPr lang="en-US"/>
          </a:p>
        </p:txBody>
      </p:sp>
    </p:spTree>
    <p:extLst>
      <p:ext uri="{BB962C8B-B14F-4D97-AF65-F5344CB8AC3E}">
        <p14:creationId xmlns:p14="http://schemas.microsoft.com/office/powerpoint/2010/main" val="172925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CCAA2-FC44-4EC3-909C-4D85EB9FF459}" type="slidenum">
              <a:rPr lang="en-US" smtClean="0"/>
              <a:t>2</a:t>
            </a:fld>
            <a:endParaRPr lang="en-US"/>
          </a:p>
        </p:txBody>
      </p:sp>
    </p:spTree>
    <p:extLst>
      <p:ext uri="{BB962C8B-B14F-4D97-AF65-F5344CB8AC3E}">
        <p14:creationId xmlns:p14="http://schemas.microsoft.com/office/powerpoint/2010/main" val="3245695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CCAA2-FC44-4EC3-909C-4D85EB9FF459}" type="slidenum">
              <a:rPr lang="en-US" smtClean="0"/>
              <a:t>9</a:t>
            </a:fld>
            <a:endParaRPr lang="en-US"/>
          </a:p>
        </p:txBody>
      </p:sp>
    </p:spTree>
    <p:extLst>
      <p:ext uri="{BB962C8B-B14F-4D97-AF65-F5344CB8AC3E}">
        <p14:creationId xmlns:p14="http://schemas.microsoft.com/office/powerpoint/2010/main" val="1496150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i="0" dirty="0"/>
          </a:p>
        </p:txBody>
      </p:sp>
      <p:sp>
        <p:nvSpPr>
          <p:cNvPr id="4" name="Slide Number Placeholder 3"/>
          <p:cNvSpPr>
            <a:spLocks noGrp="1"/>
          </p:cNvSpPr>
          <p:nvPr>
            <p:ph type="sldNum" sz="quarter" idx="5"/>
          </p:nvPr>
        </p:nvSpPr>
        <p:spPr/>
        <p:txBody>
          <a:bodyPr/>
          <a:lstStyle/>
          <a:p>
            <a:fld id="{7EACCAA2-FC44-4EC3-909C-4D85EB9FF459}" type="slidenum">
              <a:rPr lang="en-US" smtClean="0"/>
              <a:t>12</a:t>
            </a:fld>
            <a:endParaRPr lang="en-US"/>
          </a:p>
        </p:txBody>
      </p:sp>
    </p:spTree>
    <p:extLst>
      <p:ext uri="{BB962C8B-B14F-4D97-AF65-F5344CB8AC3E}">
        <p14:creationId xmlns:p14="http://schemas.microsoft.com/office/powerpoint/2010/main" val="3810609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Endometrial serous carcinomas have heterogeneity of HER2 overexpression and ERBB2 amplification, and basolateral staining similar to GEJ carcinoma</a:t>
            </a:r>
          </a:p>
          <a:p>
            <a:endParaRPr lang="en-US" dirty="0"/>
          </a:p>
        </p:txBody>
      </p:sp>
      <p:sp>
        <p:nvSpPr>
          <p:cNvPr id="4" name="Slide Number Placeholder 3"/>
          <p:cNvSpPr>
            <a:spLocks noGrp="1"/>
          </p:cNvSpPr>
          <p:nvPr>
            <p:ph type="sldNum" sz="quarter" idx="5"/>
          </p:nvPr>
        </p:nvSpPr>
        <p:spPr/>
        <p:txBody>
          <a:bodyPr/>
          <a:lstStyle/>
          <a:p>
            <a:fld id="{7EACCAA2-FC44-4EC3-909C-4D85EB9FF459}" type="slidenum">
              <a:rPr lang="en-US" smtClean="0"/>
              <a:t>13</a:t>
            </a:fld>
            <a:endParaRPr lang="en-US"/>
          </a:p>
        </p:txBody>
      </p:sp>
    </p:spTree>
    <p:extLst>
      <p:ext uri="{BB962C8B-B14F-4D97-AF65-F5344CB8AC3E}">
        <p14:creationId xmlns:p14="http://schemas.microsoft.com/office/powerpoint/2010/main" val="1022218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err="1"/>
              <a:t>Buza</a:t>
            </a:r>
            <a:r>
              <a:rPr lang="en-US" dirty="0"/>
              <a:t> N, Hui P. Marked heterogeneity of HER2/NEU gene amplification in endometrial serous carcinoma. </a:t>
            </a:r>
            <a:r>
              <a:rPr lang="en-US" i="1" dirty="0"/>
              <a:t>Genes Chromosomes Cancer</a:t>
            </a:r>
            <a:r>
              <a:rPr lang="en-US" i="0" dirty="0"/>
              <a:t>. 2013 Dec;52(12):1178-86.</a:t>
            </a:r>
          </a:p>
          <a:p>
            <a:pPr marL="0" indent="0">
              <a:buNone/>
            </a:pPr>
            <a:r>
              <a:rPr lang="en-US" i="0" dirty="0"/>
              <a:t>Rottmann D, </a:t>
            </a:r>
            <a:r>
              <a:rPr lang="en-US" i="0" dirty="0" err="1"/>
              <a:t>Assem</a:t>
            </a:r>
            <a:r>
              <a:rPr lang="en-US" i="0" dirty="0"/>
              <a:t> H, Matsumoto N, et al. Does specimen type have an impact on HER2 status in endometrial serous carcinoma? Discordant HER2 status of paired endometrial biopsy and hysterectomy specimens in the presence of frequent </a:t>
            </a:r>
            <a:r>
              <a:rPr lang="en-US" i="0" dirty="0" err="1"/>
              <a:t>intratumoral</a:t>
            </a:r>
            <a:r>
              <a:rPr lang="en-US" i="0" dirty="0"/>
              <a:t> heterogeneity. </a:t>
            </a:r>
            <a:r>
              <a:rPr lang="en-US" i="1" dirty="0"/>
              <a:t>Int J </a:t>
            </a:r>
            <a:r>
              <a:rPr lang="en-US" i="1" dirty="0" err="1"/>
              <a:t>Gynecol</a:t>
            </a:r>
            <a:r>
              <a:rPr lang="en-US" i="1" dirty="0"/>
              <a:t> </a:t>
            </a:r>
            <a:r>
              <a:rPr lang="en-US" i="1" dirty="0" err="1"/>
              <a:t>Pathol</a:t>
            </a:r>
            <a:r>
              <a:rPr lang="en-US" i="0" dirty="0"/>
              <a:t>. 2021 May;40(3):263-71.</a:t>
            </a:r>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17</a:t>
            </a:fld>
            <a:endParaRPr lang="en-US"/>
          </a:p>
        </p:txBody>
      </p:sp>
    </p:spTree>
    <p:extLst>
      <p:ext uri="{BB962C8B-B14F-4D97-AF65-F5344CB8AC3E}">
        <p14:creationId xmlns:p14="http://schemas.microsoft.com/office/powerpoint/2010/main" val="2898006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D01C2C-6090-4E9A-BC7F-248B82432574}" type="slidenum">
              <a:rPr lang="en-US" smtClean="0"/>
              <a:t>32</a:t>
            </a:fld>
            <a:endParaRPr lang="en-US"/>
          </a:p>
        </p:txBody>
      </p:sp>
    </p:spTree>
    <p:extLst>
      <p:ext uri="{BB962C8B-B14F-4D97-AF65-F5344CB8AC3E}">
        <p14:creationId xmlns:p14="http://schemas.microsoft.com/office/powerpoint/2010/main" val="1249079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D01C2C-6090-4E9A-BC7F-248B82432574}" type="slidenum">
              <a:rPr lang="en-US" smtClean="0"/>
              <a:t>35</a:t>
            </a:fld>
            <a:endParaRPr lang="en-US"/>
          </a:p>
        </p:txBody>
      </p:sp>
    </p:spTree>
    <p:extLst>
      <p:ext uri="{BB962C8B-B14F-4D97-AF65-F5344CB8AC3E}">
        <p14:creationId xmlns:p14="http://schemas.microsoft.com/office/powerpoint/2010/main" val="1195081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Vs 3+. FISH showed HER2 amplification. </a:t>
            </a:r>
          </a:p>
        </p:txBody>
      </p:sp>
      <p:sp>
        <p:nvSpPr>
          <p:cNvPr id="4" name="Slide Number Placeholder 3"/>
          <p:cNvSpPr>
            <a:spLocks noGrp="1"/>
          </p:cNvSpPr>
          <p:nvPr>
            <p:ph type="sldNum" sz="quarter" idx="5"/>
          </p:nvPr>
        </p:nvSpPr>
        <p:spPr/>
        <p:txBody>
          <a:bodyPr/>
          <a:lstStyle/>
          <a:p>
            <a:fld id="{4AD01C2C-6090-4E9A-BC7F-248B82432574}" type="slidenum">
              <a:rPr lang="en-US" smtClean="0"/>
              <a:t>36</a:t>
            </a:fld>
            <a:endParaRPr lang="en-US"/>
          </a:p>
        </p:txBody>
      </p:sp>
    </p:spTree>
    <p:extLst>
      <p:ext uri="{BB962C8B-B14F-4D97-AF65-F5344CB8AC3E}">
        <p14:creationId xmlns:p14="http://schemas.microsoft.com/office/powerpoint/2010/main" val="2855019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D01C2C-6090-4E9A-BC7F-248B82432574}" type="slidenum">
              <a:rPr lang="en-US" smtClean="0"/>
              <a:t>43</a:t>
            </a:fld>
            <a:endParaRPr lang="en-US"/>
          </a:p>
        </p:txBody>
      </p:sp>
    </p:spTree>
    <p:extLst>
      <p:ext uri="{BB962C8B-B14F-4D97-AF65-F5344CB8AC3E}">
        <p14:creationId xmlns:p14="http://schemas.microsoft.com/office/powerpoint/2010/main" val="34775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F3EC5-0C07-5B0A-D5A0-CEEC27DBF8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BA410B-25D9-699E-EFD2-570FCC3EE3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D261503-3402-A95B-78C1-73836407E46D}"/>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6A7253F2-D1AB-2480-E0CD-9128ADA84B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3C8A6B-D3D5-A10B-BB50-7A0F3161C1C8}"/>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1368196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4D498-ECAD-62C7-BE7D-C98B23C184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A45C67-8532-C740-4487-596D4D7AD3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203E4F-114E-5CFE-C8AE-6F7A7ECA23F5}"/>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B58C188A-DAA4-31B2-5734-6CE3A23DC5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A1F31D-E5C9-7625-C1D1-18B9E963E4C2}"/>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2672815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08CAC5-3CC7-5CEE-405F-74F80F4D91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FBABC2A-667D-2CAC-21B3-66DC1F549C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7C67AE-E5AF-DB2D-508A-955A89B28087}"/>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9556AFE3-DB1F-0240-85CB-0CF8096572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0A1DE5-B009-8D05-E88C-5F9FB80362B3}"/>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2886151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9F263-4D60-F8F3-1B70-4CE6E68CAC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52C107-125E-B67D-E592-ADEEFA5903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8911A9-47C1-0416-AC2D-755C145F0B46}"/>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2B1710BB-671B-BA06-88D6-CE751DDD9D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1BE1B9-0EC2-6BCC-CC60-3660D1C7F948}"/>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287400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EFF99-DDEC-B316-8A88-2C001DF0A0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7E60D2-DE9B-459D-429A-23C0408BC43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CBE87A-F87E-E347-4E5C-055A6664BA8A}"/>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C3E426C4-FFD2-B6D8-16AD-B439FA3C22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ACDE45-8CAB-DC87-591E-608509172E21}"/>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3850086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E8DA5-EA96-D091-A071-058A68F787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8AB9CE-C9BB-B224-CCDA-E42FA85E9F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64EDEB-6774-B3CF-C180-7BE49D1E47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390A6E-25C2-CBCA-7882-157A2DC4E322}"/>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6" name="Footer Placeholder 5">
            <a:extLst>
              <a:ext uri="{FF2B5EF4-FFF2-40B4-BE49-F238E27FC236}">
                <a16:creationId xmlns:a16="http://schemas.microsoft.com/office/drawing/2014/main" id="{8973E039-0BE3-9B29-4091-7919605DF7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CC99D8-2017-04A2-5DDA-DEAFAE0B727D}"/>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140709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68D24-1A7B-7D7C-12EE-4C4216484D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6ADB5F-1815-0030-0085-6C44435E3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67E418-3063-6411-4C43-A51D7D3E20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6A8E14-2483-7CB8-4E56-E61FFE5A8F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8D603B-35E1-1BD9-C045-15A118F84B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185FAE-BF92-C64C-BEB2-598E843AFE14}"/>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8" name="Footer Placeholder 7">
            <a:extLst>
              <a:ext uri="{FF2B5EF4-FFF2-40B4-BE49-F238E27FC236}">
                <a16:creationId xmlns:a16="http://schemas.microsoft.com/office/drawing/2014/main" id="{E176E297-93C6-ACF1-8951-6AA4B22714A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9E70A5-5D7D-FFD8-DB38-CB2180515245}"/>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1606934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8FC60-131E-0C1C-40E1-87ECC5B2E9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B5C178-9A06-3D09-170F-0CE07AD195B8}"/>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4" name="Footer Placeholder 3">
            <a:extLst>
              <a:ext uri="{FF2B5EF4-FFF2-40B4-BE49-F238E27FC236}">
                <a16:creationId xmlns:a16="http://schemas.microsoft.com/office/drawing/2014/main" id="{A00CC16F-E88A-3C12-6D3F-FD55C14DC3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41EDAC-4242-8483-9607-90A42B66377E}"/>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1254641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23C57-2314-900F-B772-5C4ADAD93BF4}"/>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3" name="Footer Placeholder 2">
            <a:extLst>
              <a:ext uri="{FF2B5EF4-FFF2-40B4-BE49-F238E27FC236}">
                <a16:creationId xmlns:a16="http://schemas.microsoft.com/office/drawing/2014/main" id="{770A4D95-2308-98C1-B26E-A575289F35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D070C2F-72AD-F114-0976-83D5D2E53179}"/>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4062218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4134B-1B3C-DFB6-9E1E-0442CE7180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B56CC4-5D88-ED80-329B-3531A0D44D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ED27BD-68A9-8067-0351-F6B1916E9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06A7C4-132F-A1E7-D72D-5078EED231B4}"/>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6" name="Footer Placeholder 5">
            <a:extLst>
              <a:ext uri="{FF2B5EF4-FFF2-40B4-BE49-F238E27FC236}">
                <a16:creationId xmlns:a16="http://schemas.microsoft.com/office/drawing/2014/main" id="{D87BADD9-6F07-B3BA-108E-1FF3D79FD8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DC24CB-2CAE-C706-78B7-646B5B2BBC64}"/>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2980277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897F1-1C17-209B-9B6E-85E22E5D38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93B09C-D8D9-A001-7371-E8D96C1A5F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487F0A9-8F5C-7C3C-7D4F-0D8A581113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7F1B7C-E61F-4144-F88F-D7625A13A588}"/>
              </a:ext>
            </a:extLst>
          </p:cNvPr>
          <p:cNvSpPr>
            <a:spLocks noGrp="1"/>
          </p:cNvSpPr>
          <p:nvPr>
            <p:ph type="dt" sz="half" idx="10"/>
          </p:nvPr>
        </p:nvSpPr>
        <p:spPr/>
        <p:txBody>
          <a:bodyPr/>
          <a:lstStyle/>
          <a:p>
            <a:fld id="{DBF7FBEC-CDDD-40B8-B2D4-76F4171E3E24}" type="datetimeFigureOut">
              <a:rPr lang="en-US" smtClean="0"/>
              <a:t>1/17/2025</a:t>
            </a:fld>
            <a:endParaRPr lang="en-US"/>
          </a:p>
        </p:txBody>
      </p:sp>
      <p:sp>
        <p:nvSpPr>
          <p:cNvPr id="6" name="Footer Placeholder 5">
            <a:extLst>
              <a:ext uri="{FF2B5EF4-FFF2-40B4-BE49-F238E27FC236}">
                <a16:creationId xmlns:a16="http://schemas.microsoft.com/office/drawing/2014/main" id="{F1D062A8-C1EE-F8DC-FD97-088A97BCC3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ADB1A0-6692-92DE-C009-0871BA968458}"/>
              </a:ext>
            </a:extLst>
          </p:cNvPr>
          <p:cNvSpPr>
            <a:spLocks noGrp="1"/>
          </p:cNvSpPr>
          <p:nvPr>
            <p:ph type="sldNum" sz="quarter" idx="12"/>
          </p:nvPr>
        </p:nvSpPr>
        <p:spPr/>
        <p:txBody>
          <a:bodyPr/>
          <a:lstStyle/>
          <a:p>
            <a:fld id="{75AFEF17-CF2A-4611-B17C-1FED61E8141A}" type="slidenum">
              <a:rPr lang="en-US" smtClean="0"/>
              <a:t>‹#›</a:t>
            </a:fld>
            <a:endParaRPr lang="en-US"/>
          </a:p>
        </p:txBody>
      </p:sp>
    </p:spTree>
    <p:extLst>
      <p:ext uri="{BB962C8B-B14F-4D97-AF65-F5344CB8AC3E}">
        <p14:creationId xmlns:p14="http://schemas.microsoft.com/office/powerpoint/2010/main" val="439227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905325-EBBF-F69F-F4BE-A7A36D56CB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0E32B9-FE4A-7159-252A-55C723B8A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9DF5B6-8B58-7C54-AD76-BE88301ECB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BF7FBEC-CDDD-40B8-B2D4-76F4171E3E24}" type="datetimeFigureOut">
              <a:rPr lang="en-US" smtClean="0"/>
              <a:t>1/17/2025</a:t>
            </a:fld>
            <a:endParaRPr lang="en-US"/>
          </a:p>
        </p:txBody>
      </p:sp>
      <p:sp>
        <p:nvSpPr>
          <p:cNvPr id="5" name="Footer Placeholder 4">
            <a:extLst>
              <a:ext uri="{FF2B5EF4-FFF2-40B4-BE49-F238E27FC236}">
                <a16:creationId xmlns:a16="http://schemas.microsoft.com/office/drawing/2014/main" id="{9F14232F-DA05-4376-4144-76BD9B5843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0785B24-C449-1C9F-5F82-89296E05AD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5AFEF17-CF2A-4611-B17C-1FED61E8141A}" type="slidenum">
              <a:rPr lang="en-US" smtClean="0"/>
              <a:t>‹#›</a:t>
            </a:fld>
            <a:endParaRPr lang="en-US"/>
          </a:p>
        </p:txBody>
      </p:sp>
    </p:spTree>
    <p:extLst>
      <p:ext uri="{BB962C8B-B14F-4D97-AF65-F5344CB8AC3E}">
        <p14:creationId xmlns:p14="http://schemas.microsoft.com/office/powerpoint/2010/main" val="2195724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41.jpg"/></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9ED1AA-8684-4D37-B208-8777E1A77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raphic 33">
            <a:extLst>
              <a:ext uri="{FF2B5EF4-FFF2-40B4-BE49-F238E27FC236}">
                <a16:creationId xmlns:a16="http://schemas.microsoft.com/office/drawing/2014/main" id="{4180E01B-B1F4-437C-807D-1C930718E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10784" y="0"/>
            <a:ext cx="9570431" cy="6858000"/>
          </a:xfrm>
          <a:custGeom>
            <a:avLst/>
            <a:gdLst>
              <a:gd name="connsiteX0" fmla="*/ 7178288 w 7187261"/>
              <a:gd name="connsiteY0" fmla="*/ 2604802 h 5150263"/>
              <a:gd name="connsiteX1" fmla="*/ 7169335 w 7187261"/>
              <a:gd name="connsiteY1" fmla="*/ 2328577 h 5150263"/>
              <a:gd name="connsiteX2" fmla="*/ 7060845 w 7187261"/>
              <a:gd name="connsiteY2" fmla="*/ 1661160 h 5150263"/>
              <a:gd name="connsiteX3" fmla="*/ 6212263 w 7187261"/>
              <a:gd name="connsiteY3" fmla="*/ 243840 h 5150263"/>
              <a:gd name="connsiteX4" fmla="*/ 5953564 w 7187261"/>
              <a:gd name="connsiteY4" fmla="*/ 0 h 5150263"/>
              <a:gd name="connsiteX5" fmla="*/ 1408615 w 7187261"/>
              <a:gd name="connsiteY5" fmla="*/ 0 h 5150263"/>
              <a:gd name="connsiteX6" fmla="*/ 805111 w 7187261"/>
              <a:gd name="connsiteY6" fmla="*/ 676275 h 5150263"/>
              <a:gd name="connsiteX7" fmla="*/ 104928 w 7187261"/>
              <a:gd name="connsiteY7" fmla="*/ 2183035 h 5150263"/>
              <a:gd name="connsiteX8" fmla="*/ 51588 w 7187261"/>
              <a:gd name="connsiteY8" fmla="*/ 2400014 h 5150263"/>
              <a:gd name="connsiteX9" fmla="*/ 41301 w 7187261"/>
              <a:gd name="connsiteY9" fmla="*/ 2424208 h 5150263"/>
              <a:gd name="connsiteX10" fmla="*/ 119692 w 7187261"/>
              <a:gd name="connsiteY10" fmla="*/ 1834801 h 5150263"/>
              <a:gd name="connsiteX11" fmla="*/ 870071 w 7187261"/>
              <a:gd name="connsiteY11" fmla="*/ 462248 h 5150263"/>
              <a:gd name="connsiteX12" fmla="*/ 1389279 w 7187261"/>
              <a:gd name="connsiteY12" fmla="*/ 476 h 5150263"/>
              <a:gd name="connsiteX13" fmla="*/ 1320223 w 7187261"/>
              <a:gd name="connsiteY13" fmla="*/ 476 h 5150263"/>
              <a:gd name="connsiteX14" fmla="*/ 423158 w 7187261"/>
              <a:gd name="connsiteY14" fmla="*/ 989743 h 5150263"/>
              <a:gd name="connsiteX15" fmla="*/ 25585 w 7187261"/>
              <a:gd name="connsiteY15" fmla="*/ 2113693 h 5150263"/>
              <a:gd name="connsiteX16" fmla="*/ 2344 w 7187261"/>
              <a:gd name="connsiteY16" fmla="*/ 2725865 h 5150263"/>
              <a:gd name="connsiteX17" fmla="*/ 447256 w 7187261"/>
              <a:gd name="connsiteY17" fmla="*/ 4210717 h 5150263"/>
              <a:gd name="connsiteX18" fmla="*/ 1138962 w 7187261"/>
              <a:gd name="connsiteY18" fmla="*/ 4988910 h 5150263"/>
              <a:gd name="connsiteX19" fmla="*/ 1348512 w 7187261"/>
              <a:gd name="connsiteY19" fmla="*/ 5146834 h 5150263"/>
              <a:gd name="connsiteX20" fmla="*/ 1422712 w 7187261"/>
              <a:gd name="connsiteY20" fmla="*/ 5146834 h 5150263"/>
              <a:gd name="connsiteX21" fmla="*/ 480594 w 7187261"/>
              <a:gd name="connsiteY21" fmla="*/ 4187952 h 5150263"/>
              <a:gd name="connsiteX22" fmla="*/ 398679 w 7187261"/>
              <a:gd name="connsiteY22" fmla="*/ 4046125 h 5150263"/>
              <a:gd name="connsiteX23" fmla="*/ 411823 w 7187261"/>
              <a:gd name="connsiteY23" fmla="*/ 4053078 h 5150263"/>
              <a:gd name="connsiteX24" fmla="*/ 1439380 w 7187261"/>
              <a:gd name="connsiteY24" fmla="*/ 5147405 h 5150263"/>
              <a:gd name="connsiteX25" fmla="*/ 5710010 w 7187261"/>
              <a:gd name="connsiteY25" fmla="*/ 5150263 h 5150263"/>
              <a:gd name="connsiteX26" fmla="*/ 5999665 w 7187261"/>
              <a:gd name="connsiteY26" fmla="*/ 4910900 h 5150263"/>
              <a:gd name="connsiteX27" fmla="*/ 6954165 w 7187261"/>
              <a:gd name="connsiteY27" fmla="*/ 3545777 h 5150263"/>
              <a:gd name="connsiteX28" fmla="*/ 7137712 w 7187261"/>
              <a:gd name="connsiteY28" fmla="*/ 2799207 h 5150263"/>
              <a:gd name="connsiteX29" fmla="*/ 7142951 w 7187261"/>
              <a:gd name="connsiteY29" fmla="*/ 2754535 h 5150263"/>
              <a:gd name="connsiteX30" fmla="*/ 7149428 w 7187261"/>
              <a:gd name="connsiteY30" fmla="*/ 2774823 h 5150263"/>
              <a:gd name="connsiteX31" fmla="*/ 7066465 w 7187261"/>
              <a:gd name="connsiteY31" fmla="*/ 3465672 h 5150263"/>
              <a:gd name="connsiteX32" fmla="*/ 6452578 w 7187261"/>
              <a:gd name="connsiteY32" fmla="*/ 4552760 h 5150263"/>
              <a:gd name="connsiteX33" fmla="*/ 5752110 w 7187261"/>
              <a:gd name="connsiteY33" fmla="*/ 5150263 h 5150263"/>
              <a:gd name="connsiteX34" fmla="*/ 5827643 w 7187261"/>
              <a:gd name="connsiteY34" fmla="*/ 5150263 h 5150263"/>
              <a:gd name="connsiteX35" fmla="*/ 6642793 w 7187261"/>
              <a:gd name="connsiteY35" fmla="*/ 4389406 h 5150263"/>
              <a:gd name="connsiteX36" fmla="*/ 7102469 w 7187261"/>
              <a:gd name="connsiteY36" fmla="*/ 3490817 h 5150263"/>
              <a:gd name="connsiteX37" fmla="*/ 7187242 w 7187261"/>
              <a:gd name="connsiteY37" fmla="*/ 2990183 h 5150263"/>
              <a:gd name="connsiteX38" fmla="*/ 7178288 w 7187261"/>
              <a:gd name="connsiteY38" fmla="*/ 2604802 h 5150263"/>
              <a:gd name="connsiteX39" fmla="*/ 6342565 w 7187261"/>
              <a:gd name="connsiteY39" fmla="*/ 441389 h 5150263"/>
              <a:gd name="connsiteX40" fmla="*/ 7126567 w 7187261"/>
              <a:gd name="connsiteY40" fmla="*/ 2355056 h 5150263"/>
              <a:gd name="connsiteX41" fmla="*/ 6342565 w 7187261"/>
              <a:gd name="connsiteY41" fmla="*/ 441389 h 515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87261" h="5150263">
                <a:moveTo>
                  <a:pt x="7178288" y="2604802"/>
                </a:moveTo>
                <a:cubicBezTo>
                  <a:pt x="7168763" y="2513076"/>
                  <a:pt x="7174478" y="2420684"/>
                  <a:pt x="7169335" y="2328577"/>
                </a:cubicBezTo>
                <a:cubicBezTo>
                  <a:pt x="7156952" y="2102882"/>
                  <a:pt x="7120586" y="1879149"/>
                  <a:pt x="7060845" y="1661160"/>
                </a:cubicBezTo>
                <a:cubicBezTo>
                  <a:pt x="6910588" y="1121007"/>
                  <a:pt x="6617428" y="631374"/>
                  <a:pt x="6212263" y="243840"/>
                </a:cubicBezTo>
                <a:cubicBezTo>
                  <a:pt x="6126538" y="162496"/>
                  <a:pt x="6040813" y="80201"/>
                  <a:pt x="5953564" y="0"/>
                </a:cubicBezTo>
                <a:lnTo>
                  <a:pt x="1408615" y="0"/>
                </a:lnTo>
                <a:cubicBezTo>
                  <a:pt x="1180967" y="200316"/>
                  <a:pt x="978332" y="427387"/>
                  <a:pt x="805111" y="676275"/>
                </a:cubicBezTo>
                <a:cubicBezTo>
                  <a:pt x="481261" y="1136523"/>
                  <a:pt x="252089" y="1640872"/>
                  <a:pt x="104928" y="2183035"/>
                </a:cubicBezTo>
                <a:cubicBezTo>
                  <a:pt x="85878" y="2254853"/>
                  <a:pt x="69495" y="2327720"/>
                  <a:pt x="51588" y="2400014"/>
                </a:cubicBezTo>
                <a:cubicBezTo>
                  <a:pt x="49683" y="2407634"/>
                  <a:pt x="51588" y="2416969"/>
                  <a:pt x="41301" y="2424208"/>
                </a:cubicBezTo>
                <a:cubicBezTo>
                  <a:pt x="45900" y="2225469"/>
                  <a:pt x="72186" y="2027834"/>
                  <a:pt x="119692" y="1834801"/>
                </a:cubicBezTo>
                <a:cubicBezTo>
                  <a:pt x="247993" y="1310926"/>
                  <a:pt x="506121" y="857726"/>
                  <a:pt x="870071" y="462248"/>
                </a:cubicBezTo>
                <a:cubicBezTo>
                  <a:pt x="1027729" y="291823"/>
                  <a:pt x="1201617" y="137169"/>
                  <a:pt x="1389279" y="476"/>
                </a:cubicBezTo>
                <a:lnTo>
                  <a:pt x="1320223" y="476"/>
                </a:lnTo>
                <a:cubicBezTo>
                  <a:pt x="960844" y="274320"/>
                  <a:pt x="656330" y="599123"/>
                  <a:pt x="423158" y="989743"/>
                </a:cubicBezTo>
                <a:cubicBezTo>
                  <a:pt x="215608" y="1337596"/>
                  <a:pt x="80258" y="1711357"/>
                  <a:pt x="25585" y="2113693"/>
                </a:cubicBezTo>
                <a:cubicBezTo>
                  <a:pt x="-2705" y="2316480"/>
                  <a:pt x="-2228" y="2521077"/>
                  <a:pt x="2344" y="2725865"/>
                </a:cubicBezTo>
                <a:cubicBezTo>
                  <a:pt x="14155" y="3261932"/>
                  <a:pt x="170650" y="3754565"/>
                  <a:pt x="447256" y="4210717"/>
                </a:cubicBezTo>
                <a:cubicBezTo>
                  <a:pt x="629851" y="4511612"/>
                  <a:pt x="866356" y="4767167"/>
                  <a:pt x="1138962" y="4988910"/>
                </a:cubicBezTo>
                <a:cubicBezTo>
                  <a:pt x="1207161" y="5044345"/>
                  <a:pt x="1277008" y="5096990"/>
                  <a:pt x="1348512" y="5146834"/>
                </a:cubicBezTo>
                <a:lnTo>
                  <a:pt x="1422712" y="5146834"/>
                </a:lnTo>
                <a:cubicBezTo>
                  <a:pt x="1043426" y="4892802"/>
                  <a:pt x="724720" y="4577334"/>
                  <a:pt x="480594" y="4187952"/>
                </a:cubicBezTo>
                <a:cubicBezTo>
                  <a:pt x="452019" y="4141851"/>
                  <a:pt x="423444" y="4095179"/>
                  <a:pt x="398679" y="4046125"/>
                </a:cubicBezTo>
                <a:cubicBezTo>
                  <a:pt x="407442" y="4043267"/>
                  <a:pt x="409156" y="4048982"/>
                  <a:pt x="411823" y="4053078"/>
                </a:cubicBezTo>
                <a:cubicBezTo>
                  <a:pt x="683572" y="4484656"/>
                  <a:pt x="1033139" y="4842701"/>
                  <a:pt x="1439380" y="5147405"/>
                </a:cubicBezTo>
                <a:lnTo>
                  <a:pt x="5710010" y="5150263"/>
                </a:lnTo>
                <a:cubicBezTo>
                  <a:pt x="5810594" y="5075482"/>
                  <a:pt x="5907272" y="4995587"/>
                  <a:pt x="5999665" y="4910900"/>
                </a:cubicBezTo>
                <a:cubicBezTo>
                  <a:pt x="6418765" y="4526661"/>
                  <a:pt x="6746901" y="4078129"/>
                  <a:pt x="6954165" y="3545777"/>
                </a:cubicBezTo>
                <a:cubicBezTo>
                  <a:pt x="7048234" y="3306175"/>
                  <a:pt x="7109956" y="3055115"/>
                  <a:pt x="7137712" y="2799207"/>
                </a:cubicBezTo>
                <a:cubicBezTo>
                  <a:pt x="7139236" y="2784920"/>
                  <a:pt x="7141046" y="2770632"/>
                  <a:pt x="7142951" y="2754535"/>
                </a:cubicBezTo>
                <a:cubicBezTo>
                  <a:pt x="7151714" y="2760440"/>
                  <a:pt x="7149237" y="2768441"/>
                  <a:pt x="7149428" y="2774823"/>
                </a:cubicBezTo>
                <a:cubicBezTo>
                  <a:pt x="7156743" y="3007967"/>
                  <a:pt x="7128777" y="3240881"/>
                  <a:pt x="7066465" y="3465672"/>
                </a:cubicBezTo>
                <a:cubicBezTo>
                  <a:pt x="6952165" y="3878580"/>
                  <a:pt x="6737948" y="4235863"/>
                  <a:pt x="6452578" y="4552760"/>
                </a:cubicBezTo>
                <a:cubicBezTo>
                  <a:pt x="6244553" y="4783836"/>
                  <a:pt x="6008809" y="4980242"/>
                  <a:pt x="5752110" y="5150263"/>
                </a:cubicBezTo>
                <a:lnTo>
                  <a:pt x="5827643" y="5150263"/>
                </a:lnTo>
                <a:cubicBezTo>
                  <a:pt x="6136539" y="4938904"/>
                  <a:pt x="6412192" y="4689348"/>
                  <a:pt x="6642793" y="4389406"/>
                </a:cubicBezTo>
                <a:cubicBezTo>
                  <a:pt x="6851295" y="4118324"/>
                  <a:pt x="7009125" y="3820859"/>
                  <a:pt x="7102469" y="3490817"/>
                </a:cubicBezTo>
                <a:cubicBezTo>
                  <a:pt x="7148646" y="3327473"/>
                  <a:pt x="7177069" y="3159624"/>
                  <a:pt x="7187242" y="2990183"/>
                </a:cubicBezTo>
                <a:cubicBezTo>
                  <a:pt x="7187623" y="2984087"/>
                  <a:pt x="7182384" y="2642330"/>
                  <a:pt x="7178288" y="2604802"/>
                </a:cubicBezTo>
                <a:close/>
                <a:moveTo>
                  <a:pt x="6342565" y="441389"/>
                </a:moveTo>
                <a:cubicBezTo>
                  <a:pt x="6829797" y="986533"/>
                  <a:pt x="7091135" y="1624422"/>
                  <a:pt x="7126567" y="2355056"/>
                </a:cubicBezTo>
                <a:cubicBezTo>
                  <a:pt x="7001123" y="1661827"/>
                  <a:pt x="6756426" y="1017365"/>
                  <a:pt x="6342565" y="441389"/>
                </a:cubicBezTo>
                <a:close/>
              </a:path>
            </a:pathLst>
          </a:custGeom>
          <a:solidFill>
            <a:schemeClr val="accent2"/>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A7F23DB2-297C-5A9E-C7A3-FC217F94FFB8}"/>
              </a:ext>
            </a:extLst>
          </p:cNvPr>
          <p:cNvSpPr>
            <a:spLocks noGrp="1"/>
          </p:cNvSpPr>
          <p:nvPr>
            <p:ph type="ctrTitle"/>
          </p:nvPr>
        </p:nvSpPr>
        <p:spPr>
          <a:xfrm>
            <a:off x="2558716" y="955309"/>
            <a:ext cx="7074568" cy="2898975"/>
          </a:xfrm>
        </p:spPr>
        <p:txBody>
          <a:bodyPr>
            <a:normAutofit/>
          </a:bodyPr>
          <a:lstStyle/>
          <a:p>
            <a:r>
              <a:rPr lang="en-US" sz="5100">
                <a:solidFill>
                  <a:srgbClr val="FFFFFF"/>
                </a:solidFill>
              </a:rPr>
              <a:t>Emerging predictive biomarkers affecting choice of therapy for gynecologic cancers</a:t>
            </a:r>
          </a:p>
        </p:txBody>
      </p:sp>
      <p:sp>
        <p:nvSpPr>
          <p:cNvPr id="3" name="Subtitle 2">
            <a:extLst>
              <a:ext uri="{FF2B5EF4-FFF2-40B4-BE49-F238E27FC236}">
                <a16:creationId xmlns:a16="http://schemas.microsoft.com/office/drawing/2014/main" id="{9D30322B-83FC-FF2F-6346-2ED3B3E5F8D3}"/>
              </a:ext>
            </a:extLst>
          </p:cNvPr>
          <p:cNvSpPr>
            <a:spLocks noGrp="1"/>
          </p:cNvSpPr>
          <p:nvPr>
            <p:ph type="subTitle" idx="1"/>
          </p:nvPr>
        </p:nvSpPr>
        <p:spPr>
          <a:xfrm>
            <a:off x="2634916" y="4533813"/>
            <a:ext cx="6930189" cy="938463"/>
          </a:xfrm>
        </p:spPr>
        <p:txBody>
          <a:bodyPr>
            <a:normAutofit fontScale="77500" lnSpcReduction="20000"/>
          </a:bodyPr>
          <a:lstStyle/>
          <a:p>
            <a:r>
              <a:rPr lang="en-US" sz="1300" dirty="0">
                <a:solidFill>
                  <a:srgbClr val="FFFFFF"/>
                </a:solidFill>
              </a:rPr>
              <a:t>Stephanie L. Skala, MD</a:t>
            </a:r>
          </a:p>
          <a:p>
            <a:r>
              <a:rPr lang="en-US" sz="1300" dirty="0">
                <a:solidFill>
                  <a:srgbClr val="FFFFFF"/>
                </a:solidFill>
              </a:rPr>
              <a:t>Clinical Associate Professor of Pathology</a:t>
            </a:r>
          </a:p>
          <a:p>
            <a:r>
              <a:rPr lang="en-US" sz="1300" dirty="0">
                <a:solidFill>
                  <a:srgbClr val="FFFFFF"/>
                </a:solidFill>
              </a:rPr>
              <a:t>Director of Surgical Pathology</a:t>
            </a:r>
          </a:p>
          <a:p>
            <a:r>
              <a:rPr lang="en-US" sz="1300" dirty="0">
                <a:solidFill>
                  <a:srgbClr val="FFFFFF"/>
                </a:solidFill>
              </a:rPr>
              <a:t>University of Michigan</a:t>
            </a:r>
          </a:p>
        </p:txBody>
      </p:sp>
      <p:sp>
        <p:nvSpPr>
          <p:cNvPr id="12" name="sketch line">
            <a:extLst>
              <a:ext uri="{FF2B5EF4-FFF2-40B4-BE49-F238E27FC236}">
                <a16:creationId xmlns:a16="http://schemas.microsoft.com/office/drawing/2014/main" id="{41F77738-2AF0-4750-A0C7-F97C2C175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173498"/>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917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0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1000"/>
                                  </p:stCondLst>
                                  <p:iterate>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7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1000"/>
                                  </p:stCondLst>
                                  <p:iterate>
                                    <p:tmPct val="10000"/>
                                  </p:iterate>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B3C8C-392B-3FF4-C14F-06037090F419}"/>
              </a:ext>
            </a:extLst>
          </p:cNvPr>
          <p:cNvSpPr>
            <a:spLocks noGrp="1"/>
          </p:cNvSpPr>
          <p:nvPr>
            <p:ph type="title"/>
          </p:nvPr>
        </p:nvSpPr>
        <p:spPr/>
        <p:txBody>
          <a:bodyPr/>
          <a:lstStyle/>
          <a:p>
            <a:r>
              <a:rPr lang="en-US" dirty="0"/>
              <a:t>FOLR1 Assay for Epithelial Ovarian, Fallopian Tube, or Primary Peritoneal Carcinoma</a:t>
            </a:r>
          </a:p>
        </p:txBody>
      </p:sp>
      <p:sp>
        <p:nvSpPr>
          <p:cNvPr id="3" name="Content Placeholder 2">
            <a:extLst>
              <a:ext uri="{FF2B5EF4-FFF2-40B4-BE49-F238E27FC236}">
                <a16:creationId xmlns:a16="http://schemas.microsoft.com/office/drawing/2014/main" id="{4FAFD158-5D1C-2469-C824-2B84D0DF6663}"/>
              </a:ext>
            </a:extLst>
          </p:cNvPr>
          <p:cNvSpPr>
            <a:spLocks noGrp="1"/>
          </p:cNvSpPr>
          <p:nvPr>
            <p:ph idx="1"/>
          </p:nvPr>
        </p:nvSpPr>
        <p:spPr/>
        <p:txBody>
          <a:bodyPr>
            <a:normAutofit fontScale="92500" lnSpcReduction="20000"/>
          </a:bodyPr>
          <a:lstStyle/>
          <a:p>
            <a:r>
              <a:rPr lang="en-US" dirty="0"/>
              <a:t>FOLR1 result: [Positive] or [Negative]</a:t>
            </a:r>
          </a:p>
          <a:p>
            <a:endParaRPr lang="en-US" dirty="0"/>
          </a:p>
          <a:p>
            <a:r>
              <a:rPr lang="en-US" dirty="0"/>
              <a:t>Percentage of tumor cells with 2+ or 3+ membranous staining: _%</a:t>
            </a:r>
          </a:p>
          <a:p>
            <a:endParaRPr lang="en-US" dirty="0"/>
          </a:p>
          <a:p>
            <a:r>
              <a:rPr lang="en-US" dirty="0"/>
              <a:t>This FDA-approved immunohistochemical assay uses mouse monoclonal FOLR1 antibody (clone FOLR1-2.1) to assess expression of FOLR1 protein in formalin-fixed, paraffin-embedded tissues of epithelial ovarian, fallopian tube, or primary peritoneal carcinoma stained on a Ventana </a:t>
            </a:r>
            <a:r>
              <a:rPr lang="en-US" dirty="0" err="1"/>
              <a:t>BenchMark</a:t>
            </a:r>
            <a:r>
              <a:rPr lang="en-US" dirty="0"/>
              <a:t> Ultra instrument.</a:t>
            </a:r>
          </a:p>
          <a:p>
            <a:r>
              <a:rPr lang="en-US" dirty="0"/>
              <a:t>A positive result is defined as moderate (2+) or strong (3+), partial or circumferential, membranous staining in at least 75% of the tumor cells, and is intended to aid in identifying patients eligible for treatment with ELAHERE.</a:t>
            </a:r>
          </a:p>
          <a:p>
            <a:endParaRPr lang="en-US" dirty="0"/>
          </a:p>
        </p:txBody>
      </p:sp>
    </p:spTree>
    <p:extLst>
      <p:ext uri="{BB962C8B-B14F-4D97-AF65-F5344CB8AC3E}">
        <p14:creationId xmlns:p14="http://schemas.microsoft.com/office/powerpoint/2010/main" val="2240087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17928-C212-3730-36DC-89FAA17697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09302A-896C-3B46-FBCE-16E897F7660C}"/>
              </a:ext>
            </a:extLst>
          </p:cNvPr>
          <p:cNvSpPr>
            <a:spLocks noGrp="1"/>
          </p:cNvSpPr>
          <p:nvPr>
            <p:ph type="title"/>
          </p:nvPr>
        </p:nvSpPr>
        <p:spPr/>
        <p:txBody>
          <a:bodyPr/>
          <a:lstStyle/>
          <a:p>
            <a:r>
              <a:rPr lang="en-US" dirty="0"/>
              <a:t>CAP Protocol: Gynecologic Biomarkers</a:t>
            </a:r>
          </a:p>
        </p:txBody>
      </p:sp>
      <p:pic>
        <p:nvPicPr>
          <p:cNvPr id="5" name="Picture 4">
            <a:extLst>
              <a:ext uri="{FF2B5EF4-FFF2-40B4-BE49-F238E27FC236}">
                <a16:creationId xmlns:a16="http://schemas.microsoft.com/office/drawing/2014/main" id="{4D94FF6B-3DA6-0C70-84A5-AACBB3E9F78A}"/>
              </a:ext>
            </a:extLst>
          </p:cNvPr>
          <p:cNvPicPr>
            <a:picLocks noChangeAspect="1"/>
          </p:cNvPicPr>
          <p:nvPr/>
        </p:nvPicPr>
        <p:blipFill>
          <a:blip r:embed="rId2"/>
          <a:stretch>
            <a:fillRect/>
          </a:stretch>
        </p:blipFill>
        <p:spPr>
          <a:xfrm>
            <a:off x="838200" y="1790471"/>
            <a:ext cx="7790234" cy="1884558"/>
          </a:xfrm>
          <a:prstGeom prst="rect">
            <a:avLst/>
          </a:prstGeom>
        </p:spPr>
      </p:pic>
      <p:pic>
        <p:nvPicPr>
          <p:cNvPr id="8" name="Picture 7">
            <a:extLst>
              <a:ext uri="{FF2B5EF4-FFF2-40B4-BE49-F238E27FC236}">
                <a16:creationId xmlns:a16="http://schemas.microsoft.com/office/drawing/2014/main" id="{5CF58144-6205-37F8-374A-D629CD2542D0}"/>
              </a:ext>
            </a:extLst>
          </p:cNvPr>
          <p:cNvPicPr>
            <a:picLocks noChangeAspect="1"/>
          </p:cNvPicPr>
          <p:nvPr/>
        </p:nvPicPr>
        <p:blipFill>
          <a:blip r:embed="rId3"/>
          <a:stretch>
            <a:fillRect/>
          </a:stretch>
        </p:blipFill>
        <p:spPr>
          <a:xfrm>
            <a:off x="838200" y="3774812"/>
            <a:ext cx="6963383" cy="1974691"/>
          </a:xfrm>
          <a:prstGeom prst="rect">
            <a:avLst/>
          </a:prstGeom>
        </p:spPr>
      </p:pic>
    </p:spTree>
    <p:extLst>
      <p:ext uri="{BB962C8B-B14F-4D97-AF65-F5344CB8AC3E}">
        <p14:creationId xmlns:p14="http://schemas.microsoft.com/office/powerpoint/2010/main" val="2056860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9F1C3-D20D-8896-710B-FE0538D001A9}"/>
              </a:ext>
            </a:extLst>
          </p:cNvPr>
          <p:cNvSpPr>
            <a:spLocks noGrp="1"/>
          </p:cNvSpPr>
          <p:nvPr>
            <p:ph type="title"/>
          </p:nvPr>
        </p:nvSpPr>
        <p:spPr/>
        <p:txBody>
          <a:bodyPr/>
          <a:lstStyle/>
          <a:p>
            <a:r>
              <a:rPr lang="en-US" dirty="0"/>
              <a:t>Trastuzumab (Herceptin)</a:t>
            </a:r>
          </a:p>
        </p:txBody>
      </p:sp>
      <p:sp>
        <p:nvSpPr>
          <p:cNvPr id="3" name="Content Placeholder 2">
            <a:extLst>
              <a:ext uri="{FF2B5EF4-FFF2-40B4-BE49-F238E27FC236}">
                <a16:creationId xmlns:a16="http://schemas.microsoft.com/office/drawing/2014/main" id="{64B873ED-EF80-554E-8C94-89BEFCFD3C24}"/>
              </a:ext>
            </a:extLst>
          </p:cNvPr>
          <p:cNvSpPr>
            <a:spLocks noGrp="1"/>
          </p:cNvSpPr>
          <p:nvPr>
            <p:ph idx="1"/>
          </p:nvPr>
        </p:nvSpPr>
        <p:spPr/>
        <p:txBody>
          <a:bodyPr/>
          <a:lstStyle/>
          <a:p>
            <a:r>
              <a:rPr lang="en-US" dirty="0"/>
              <a:t>A phase II clinical trial of trastuzumab + cisplatin + paclitaxel in patients with HER2-positive, advanced stage or recurrent endometrial serous carcinoma showed improved OS and PFS over cisplatin + paclitaxel alone</a:t>
            </a:r>
          </a:p>
          <a:p>
            <a:endParaRPr lang="en-US" dirty="0"/>
          </a:p>
          <a:p>
            <a:r>
              <a:rPr lang="en-US" dirty="0"/>
              <a:t>As a result, anti-HER2 therapy was adopted into the NCCN guidelines</a:t>
            </a:r>
          </a:p>
          <a:p>
            <a:endParaRPr lang="en-US" dirty="0"/>
          </a:p>
        </p:txBody>
      </p:sp>
      <p:sp>
        <p:nvSpPr>
          <p:cNvPr id="4" name="TextBox 3">
            <a:extLst>
              <a:ext uri="{FF2B5EF4-FFF2-40B4-BE49-F238E27FC236}">
                <a16:creationId xmlns:a16="http://schemas.microsoft.com/office/drawing/2014/main" id="{1FD29F11-FE13-254D-977E-C19977FAAA68}"/>
              </a:ext>
            </a:extLst>
          </p:cNvPr>
          <p:cNvSpPr txBox="1"/>
          <p:nvPr/>
        </p:nvSpPr>
        <p:spPr>
          <a:xfrm>
            <a:off x="1586511" y="6391072"/>
            <a:ext cx="9018978" cy="400110"/>
          </a:xfrm>
          <a:prstGeom prst="rect">
            <a:avLst/>
          </a:prstGeom>
          <a:noFill/>
        </p:spPr>
        <p:txBody>
          <a:bodyPr wrap="square" rtlCol="0">
            <a:spAutoFit/>
          </a:bodyPr>
          <a:lstStyle/>
          <a:p>
            <a:r>
              <a:rPr lang="en-US" sz="1000" dirty="0"/>
              <a:t>Fader AN, Roque DM, Siegel E, et al. Randomized phase II trial of carboplatin-paclitaxel versus carboplatin-paclitaxel-trastuzumab in uterine serous carcinomas that overexpress human epidermal growth factor receptor 2/neu. </a:t>
            </a:r>
            <a:r>
              <a:rPr lang="en-US" sz="1000" i="1" dirty="0"/>
              <a:t>J Clin Oncol</a:t>
            </a:r>
            <a:r>
              <a:rPr lang="en-US" sz="1000" i="0" dirty="0"/>
              <a:t>. 2018;36:2044-51.</a:t>
            </a:r>
          </a:p>
        </p:txBody>
      </p:sp>
    </p:spTree>
    <p:extLst>
      <p:ext uri="{BB962C8B-B14F-4D97-AF65-F5344CB8AC3E}">
        <p14:creationId xmlns:p14="http://schemas.microsoft.com/office/powerpoint/2010/main" val="2233173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2E39-219F-000A-2065-1AE40D738B4D}"/>
              </a:ext>
            </a:extLst>
          </p:cNvPr>
          <p:cNvSpPr>
            <a:spLocks noGrp="1"/>
          </p:cNvSpPr>
          <p:nvPr>
            <p:ph type="title"/>
          </p:nvPr>
        </p:nvSpPr>
        <p:spPr/>
        <p:txBody>
          <a:bodyPr/>
          <a:lstStyle/>
          <a:p>
            <a:r>
              <a:rPr lang="en-US" dirty="0"/>
              <a:t>Proposed HER2 Scoring Criteria</a:t>
            </a:r>
          </a:p>
        </p:txBody>
      </p:sp>
      <p:pic>
        <p:nvPicPr>
          <p:cNvPr id="5" name="Content Placeholder 4" descr="Diagram&#10;&#10;Description automatically generated">
            <a:extLst>
              <a:ext uri="{FF2B5EF4-FFF2-40B4-BE49-F238E27FC236}">
                <a16:creationId xmlns:a16="http://schemas.microsoft.com/office/drawing/2014/main" id="{4231C96C-11E4-B072-91F6-23FCE0C38B9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9587" y="1436325"/>
            <a:ext cx="9012825" cy="4924249"/>
          </a:xfrm>
        </p:spPr>
      </p:pic>
      <p:sp>
        <p:nvSpPr>
          <p:cNvPr id="6" name="TextBox 5">
            <a:extLst>
              <a:ext uri="{FF2B5EF4-FFF2-40B4-BE49-F238E27FC236}">
                <a16:creationId xmlns:a16="http://schemas.microsoft.com/office/drawing/2014/main" id="{556D1F0F-582C-621A-643F-051BDB9507C3}"/>
              </a:ext>
            </a:extLst>
          </p:cNvPr>
          <p:cNvSpPr txBox="1"/>
          <p:nvPr/>
        </p:nvSpPr>
        <p:spPr>
          <a:xfrm>
            <a:off x="165979" y="6415764"/>
            <a:ext cx="11860039" cy="400110"/>
          </a:xfrm>
          <a:prstGeom prst="rect">
            <a:avLst/>
          </a:prstGeom>
          <a:noFill/>
        </p:spPr>
        <p:txBody>
          <a:bodyPr wrap="square" rtlCol="0">
            <a:spAutoFit/>
          </a:bodyPr>
          <a:lstStyle/>
          <a:p>
            <a:r>
              <a:rPr lang="en-US" sz="1000" dirty="0" err="1"/>
              <a:t>Buza</a:t>
            </a:r>
            <a:r>
              <a:rPr lang="en-US" sz="1000" dirty="0"/>
              <a:t> N. HER2 Testing and Reporting in Endometrial Serous Carcinoma: Practical Recommendations for HER2 Immunohistochemistry and Fluorescent In Situ Hybridization: Proceedings of the </a:t>
            </a:r>
            <a:r>
              <a:rPr lang="en-US" sz="1000" dirty="0" err="1"/>
              <a:t>ISGyP</a:t>
            </a:r>
            <a:r>
              <a:rPr lang="en-US" sz="1000" dirty="0"/>
              <a:t> Companion Society Session at the 2020 USCAP Annual Meeting. </a:t>
            </a:r>
            <a:r>
              <a:rPr lang="en-US" sz="1000" i="1" dirty="0"/>
              <a:t>Int J </a:t>
            </a:r>
            <a:r>
              <a:rPr lang="en-US" sz="1000" i="1" dirty="0" err="1"/>
              <a:t>Gynecol</a:t>
            </a:r>
            <a:r>
              <a:rPr lang="en-US" sz="1000" i="1" dirty="0"/>
              <a:t> </a:t>
            </a:r>
            <a:r>
              <a:rPr lang="en-US" sz="1000" i="1" dirty="0" err="1"/>
              <a:t>Pathol</a:t>
            </a:r>
            <a:r>
              <a:rPr lang="en-US" sz="1000" dirty="0"/>
              <a:t>. 2021;40(1):17-23.</a:t>
            </a:r>
          </a:p>
        </p:txBody>
      </p:sp>
    </p:spTree>
    <p:extLst>
      <p:ext uri="{BB962C8B-B14F-4D97-AF65-F5344CB8AC3E}">
        <p14:creationId xmlns:p14="http://schemas.microsoft.com/office/powerpoint/2010/main" val="2730556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994588-F5B5-959D-A2E6-F138EEA4D3B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2" name="TextBox 1">
            <a:extLst>
              <a:ext uri="{FF2B5EF4-FFF2-40B4-BE49-F238E27FC236}">
                <a16:creationId xmlns:a16="http://schemas.microsoft.com/office/drawing/2014/main" id="{C8D128F0-34DB-909B-1FF5-350A24E64FC8}"/>
              </a:ext>
            </a:extLst>
          </p:cNvPr>
          <p:cNvSpPr txBox="1"/>
          <p:nvPr/>
        </p:nvSpPr>
        <p:spPr>
          <a:xfrm>
            <a:off x="135172" y="127221"/>
            <a:ext cx="604299" cy="369332"/>
          </a:xfrm>
          <a:prstGeom prst="rect">
            <a:avLst/>
          </a:prstGeom>
          <a:noFill/>
        </p:spPr>
        <p:txBody>
          <a:bodyPr wrap="square" rtlCol="0">
            <a:spAutoFit/>
          </a:bodyPr>
          <a:lstStyle/>
          <a:p>
            <a:r>
              <a:rPr lang="en-US" dirty="0"/>
              <a:t>1+</a:t>
            </a:r>
          </a:p>
        </p:txBody>
      </p:sp>
    </p:spTree>
    <p:extLst>
      <p:ext uri="{BB962C8B-B14F-4D97-AF65-F5344CB8AC3E}">
        <p14:creationId xmlns:p14="http://schemas.microsoft.com/office/powerpoint/2010/main" val="2614344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3C1147-7289-52FF-5695-FF42E4816918}"/>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2" name="TextBox 1">
            <a:extLst>
              <a:ext uri="{FF2B5EF4-FFF2-40B4-BE49-F238E27FC236}">
                <a16:creationId xmlns:a16="http://schemas.microsoft.com/office/drawing/2014/main" id="{74ECB89E-677E-3CB8-ECF5-08BB6E050060}"/>
              </a:ext>
            </a:extLst>
          </p:cNvPr>
          <p:cNvSpPr txBox="1"/>
          <p:nvPr/>
        </p:nvSpPr>
        <p:spPr>
          <a:xfrm>
            <a:off x="135172" y="127221"/>
            <a:ext cx="604299"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3566346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F472D76-ED9C-987B-4045-3D0D46702F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2" name="TextBox 1">
            <a:extLst>
              <a:ext uri="{FF2B5EF4-FFF2-40B4-BE49-F238E27FC236}">
                <a16:creationId xmlns:a16="http://schemas.microsoft.com/office/drawing/2014/main" id="{ABEB7C25-99C8-F51E-03E5-8E992A988DD1}"/>
              </a:ext>
            </a:extLst>
          </p:cNvPr>
          <p:cNvSpPr txBox="1"/>
          <p:nvPr/>
        </p:nvSpPr>
        <p:spPr>
          <a:xfrm>
            <a:off x="135172" y="127221"/>
            <a:ext cx="604299"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1410436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56C74-868C-861E-46E8-E0BE5CA6E4F6}"/>
              </a:ext>
            </a:extLst>
          </p:cNvPr>
          <p:cNvSpPr>
            <a:spLocks noGrp="1"/>
          </p:cNvSpPr>
          <p:nvPr>
            <p:ph type="title"/>
          </p:nvPr>
        </p:nvSpPr>
        <p:spPr/>
        <p:txBody>
          <a:bodyPr/>
          <a:lstStyle/>
          <a:p>
            <a:r>
              <a:rPr lang="en-US" dirty="0"/>
              <a:t>Pitfalls of HER2 Interpretation</a:t>
            </a:r>
          </a:p>
        </p:txBody>
      </p:sp>
      <p:sp>
        <p:nvSpPr>
          <p:cNvPr id="3" name="Content Placeholder 2">
            <a:extLst>
              <a:ext uri="{FF2B5EF4-FFF2-40B4-BE49-F238E27FC236}">
                <a16:creationId xmlns:a16="http://schemas.microsoft.com/office/drawing/2014/main" id="{39F4A5BB-651C-EB5D-24A3-9D40D016E1BE}"/>
              </a:ext>
            </a:extLst>
          </p:cNvPr>
          <p:cNvSpPr>
            <a:spLocks noGrp="1"/>
          </p:cNvSpPr>
          <p:nvPr>
            <p:ph idx="1"/>
          </p:nvPr>
        </p:nvSpPr>
        <p:spPr>
          <a:xfrm>
            <a:off x="838200" y="1825624"/>
            <a:ext cx="10515600" cy="4758055"/>
          </a:xfrm>
        </p:spPr>
        <p:txBody>
          <a:bodyPr>
            <a:normAutofit/>
          </a:bodyPr>
          <a:lstStyle/>
          <a:p>
            <a:r>
              <a:rPr lang="en-US" dirty="0"/>
              <a:t>Interpretation is not always this straightforward</a:t>
            </a:r>
          </a:p>
          <a:p>
            <a:r>
              <a:rPr lang="en-US" dirty="0" err="1"/>
              <a:t>Intratumoral</a:t>
            </a:r>
            <a:r>
              <a:rPr lang="en-US" dirty="0"/>
              <a:t> heterogeneity</a:t>
            </a:r>
          </a:p>
          <a:p>
            <a:pPr lvl="1"/>
            <a:r>
              <a:rPr lang="en-US" dirty="0"/>
              <a:t>Much more significant of a problem than in breast carcinoma; rates are similar to GEJ carcinoma</a:t>
            </a:r>
          </a:p>
          <a:p>
            <a:pPr lvl="1"/>
            <a:r>
              <a:rPr lang="en-US" dirty="0"/>
              <a:t>Even </a:t>
            </a:r>
            <a:r>
              <a:rPr lang="en-US" i="1" dirty="0"/>
              <a:t>FISH</a:t>
            </a:r>
            <a:r>
              <a:rPr lang="en-US" dirty="0"/>
              <a:t> can show heterogeneity of amplification</a:t>
            </a:r>
            <a:endParaRPr lang="en-US" baseline="30000" dirty="0"/>
          </a:p>
          <a:p>
            <a:r>
              <a:rPr lang="en-US" dirty="0"/>
              <a:t>When should one test?</a:t>
            </a:r>
          </a:p>
          <a:p>
            <a:pPr lvl="1"/>
            <a:r>
              <a:rPr lang="en-US" dirty="0"/>
              <a:t>Some cases show a discrepancy between biopsy/curettage and hysterectomy</a:t>
            </a:r>
          </a:p>
          <a:p>
            <a:pPr lvl="1"/>
            <a:r>
              <a:rPr lang="en-US" dirty="0"/>
              <a:t>Role of neoadjuvant anti-HER2 therapy not well defined for serous carcinoma</a:t>
            </a:r>
          </a:p>
        </p:txBody>
      </p:sp>
    </p:spTree>
    <p:extLst>
      <p:ext uri="{BB962C8B-B14F-4D97-AF65-F5344CB8AC3E}">
        <p14:creationId xmlns:p14="http://schemas.microsoft.com/office/powerpoint/2010/main" val="2549355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DE9367-5C36-0DCF-2679-C232398013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93245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7A2EA7-0308-DD5A-24C4-352FF58A2D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623471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9E93F-C093-7B41-2C48-B6C6A3213718}"/>
              </a:ext>
            </a:extLst>
          </p:cNvPr>
          <p:cNvSpPr>
            <a:spLocks noGrp="1"/>
          </p:cNvSpPr>
          <p:nvPr>
            <p:ph type="title"/>
          </p:nvPr>
        </p:nvSpPr>
        <p:spPr/>
        <p:txBody>
          <a:bodyPr/>
          <a:lstStyle/>
          <a:p>
            <a:r>
              <a:rPr lang="en-US" dirty="0" err="1"/>
              <a:t>Mirvetuximab</a:t>
            </a:r>
            <a:r>
              <a:rPr lang="en-US" dirty="0"/>
              <a:t> </a:t>
            </a:r>
            <a:r>
              <a:rPr lang="en-US" dirty="0" err="1"/>
              <a:t>Soravtansine</a:t>
            </a:r>
            <a:r>
              <a:rPr lang="en-US" dirty="0"/>
              <a:t> (ELAHERE)</a:t>
            </a:r>
          </a:p>
        </p:txBody>
      </p:sp>
      <p:sp>
        <p:nvSpPr>
          <p:cNvPr id="3" name="Content Placeholder 2">
            <a:extLst>
              <a:ext uri="{FF2B5EF4-FFF2-40B4-BE49-F238E27FC236}">
                <a16:creationId xmlns:a16="http://schemas.microsoft.com/office/drawing/2014/main" id="{C1C05294-3E89-17F3-4581-2EB8E6AB21CE}"/>
              </a:ext>
            </a:extLst>
          </p:cNvPr>
          <p:cNvSpPr>
            <a:spLocks noGrp="1"/>
          </p:cNvSpPr>
          <p:nvPr>
            <p:ph idx="1"/>
          </p:nvPr>
        </p:nvSpPr>
        <p:spPr/>
        <p:txBody>
          <a:bodyPr/>
          <a:lstStyle/>
          <a:p>
            <a:r>
              <a:rPr lang="en-US" dirty="0"/>
              <a:t>Antibody-drug conjugate targeting folate receptor </a:t>
            </a:r>
            <a:r>
              <a:rPr lang="el-GR" dirty="0"/>
              <a:t>α</a:t>
            </a:r>
            <a:endParaRPr lang="en-US" dirty="0"/>
          </a:p>
          <a:p>
            <a:endParaRPr lang="en-US" dirty="0"/>
          </a:p>
          <a:p>
            <a:r>
              <a:rPr lang="en-US" dirty="0"/>
              <a:t>Approved for treatment of platinum-resistant ovarian cancer in the US</a:t>
            </a:r>
          </a:p>
          <a:p>
            <a:endParaRPr lang="en-US" dirty="0"/>
          </a:p>
          <a:p>
            <a:endParaRPr lang="en-US" dirty="0"/>
          </a:p>
        </p:txBody>
      </p:sp>
      <p:sp>
        <p:nvSpPr>
          <p:cNvPr id="5" name="TextBox 4">
            <a:extLst>
              <a:ext uri="{FF2B5EF4-FFF2-40B4-BE49-F238E27FC236}">
                <a16:creationId xmlns:a16="http://schemas.microsoft.com/office/drawing/2014/main" id="{EDC29DF5-5CFA-2F69-157B-CDB4A5475090}"/>
              </a:ext>
            </a:extLst>
          </p:cNvPr>
          <p:cNvSpPr txBox="1"/>
          <p:nvPr/>
        </p:nvSpPr>
        <p:spPr>
          <a:xfrm>
            <a:off x="1592414" y="6492875"/>
            <a:ext cx="9007172" cy="246221"/>
          </a:xfrm>
          <a:prstGeom prst="rect">
            <a:avLst/>
          </a:prstGeom>
          <a:noFill/>
        </p:spPr>
        <p:txBody>
          <a:bodyPr wrap="square" rtlCol="0">
            <a:spAutoFit/>
          </a:bodyPr>
          <a:lstStyle/>
          <a:p>
            <a:r>
              <a:rPr lang="en-US" sz="1000" dirty="0"/>
              <a:t>Moore KN, </a:t>
            </a:r>
            <a:r>
              <a:rPr lang="en-US" sz="1000" dirty="0" err="1"/>
              <a:t>Angelergues</a:t>
            </a:r>
            <a:r>
              <a:rPr lang="en-US" sz="1000" dirty="0"/>
              <a:t> A, Konecny GE, et al. </a:t>
            </a:r>
            <a:r>
              <a:rPr lang="en-US" sz="1000" dirty="0" err="1"/>
              <a:t>Mirvetuximab</a:t>
            </a:r>
            <a:r>
              <a:rPr lang="en-US" sz="1000" dirty="0"/>
              <a:t> </a:t>
            </a:r>
            <a:r>
              <a:rPr lang="en-US" sz="1000" dirty="0" err="1"/>
              <a:t>Soravtansine</a:t>
            </a:r>
            <a:r>
              <a:rPr lang="en-US" sz="1000" dirty="0"/>
              <a:t> in FR</a:t>
            </a:r>
            <a:r>
              <a:rPr lang="el-GR" sz="1000" dirty="0"/>
              <a:t>α-</a:t>
            </a:r>
            <a:r>
              <a:rPr lang="en-US" sz="1000" dirty="0"/>
              <a:t>Positive, Platinum-Resistant Ovarian Cancer. N Engl J Med 2023;389:2162-2174.</a:t>
            </a:r>
          </a:p>
        </p:txBody>
      </p:sp>
    </p:spTree>
    <p:extLst>
      <p:ext uri="{BB962C8B-B14F-4D97-AF65-F5344CB8AC3E}">
        <p14:creationId xmlns:p14="http://schemas.microsoft.com/office/powerpoint/2010/main" val="959256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94C295-E284-D373-811D-41DA2A6911C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114977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69CD1-5B6C-2F7E-A50B-490EB3C50D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DE09F6-1193-2C4A-1369-E84341C91704}"/>
              </a:ext>
            </a:extLst>
          </p:cNvPr>
          <p:cNvSpPr>
            <a:spLocks noGrp="1"/>
          </p:cNvSpPr>
          <p:nvPr>
            <p:ph type="title"/>
          </p:nvPr>
        </p:nvSpPr>
        <p:spPr/>
        <p:txBody>
          <a:bodyPr/>
          <a:lstStyle/>
          <a:p>
            <a:r>
              <a:rPr lang="en-US" dirty="0"/>
              <a:t>CAP Protocol: Gynecologic Biomarkers</a:t>
            </a:r>
          </a:p>
        </p:txBody>
      </p:sp>
      <p:pic>
        <p:nvPicPr>
          <p:cNvPr id="4" name="Picture 3">
            <a:extLst>
              <a:ext uri="{FF2B5EF4-FFF2-40B4-BE49-F238E27FC236}">
                <a16:creationId xmlns:a16="http://schemas.microsoft.com/office/drawing/2014/main" id="{1FBC1123-16FE-BE92-3C5F-2D384E9C9F19}"/>
              </a:ext>
            </a:extLst>
          </p:cNvPr>
          <p:cNvPicPr>
            <a:picLocks noChangeAspect="1"/>
          </p:cNvPicPr>
          <p:nvPr/>
        </p:nvPicPr>
        <p:blipFill>
          <a:blip r:embed="rId2"/>
          <a:stretch>
            <a:fillRect/>
          </a:stretch>
        </p:blipFill>
        <p:spPr>
          <a:xfrm>
            <a:off x="945204" y="1529060"/>
            <a:ext cx="8244147" cy="1087684"/>
          </a:xfrm>
          <a:prstGeom prst="rect">
            <a:avLst/>
          </a:prstGeom>
        </p:spPr>
      </p:pic>
      <p:pic>
        <p:nvPicPr>
          <p:cNvPr id="6" name="Picture 5">
            <a:extLst>
              <a:ext uri="{FF2B5EF4-FFF2-40B4-BE49-F238E27FC236}">
                <a16:creationId xmlns:a16="http://schemas.microsoft.com/office/drawing/2014/main" id="{4FDFB1CE-DED8-09B6-F613-CC3EE45C504D}"/>
              </a:ext>
            </a:extLst>
          </p:cNvPr>
          <p:cNvPicPr>
            <a:picLocks noChangeAspect="1"/>
          </p:cNvPicPr>
          <p:nvPr/>
        </p:nvPicPr>
        <p:blipFill>
          <a:blip r:embed="rId3"/>
          <a:srcRect t="5177"/>
          <a:stretch/>
        </p:blipFill>
        <p:spPr>
          <a:xfrm>
            <a:off x="838200" y="2486311"/>
            <a:ext cx="9307749" cy="2316354"/>
          </a:xfrm>
          <a:prstGeom prst="rect">
            <a:avLst/>
          </a:prstGeom>
        </p:spPr>
      </p:pic>
    </p:spTree>
    <p:extLst>
      <p:ext uri="{BB962C8B-B14F-4D97-AF65-F5344CB8AC3E}">
        <p14:creationId xmlns:p14="http://schemas.microsoft.com/office/powerpoint/2010/main" val="1438843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0D682-9ABD-2721-A7E8-F6BB16E6B243}"/>
              </a:ext>
            </a:extLst>
          </p:cNvPr>
          <p:cNvSpPr>
            <a:spLocks noGrp="1"/>
          </p:cNvSpPr>
          <p:nvPr>
            <p:ph type="title"/>
          </p:nvPr>
        </p:nvSpPr>
        <p:spPr/>
        <p:txBody>
          <a:bodyPr/>
          <a:lstStyle/>
          <a:p>
            <a:r>
              <a:rPr lang="en-US" dirty="0"/>
              <a:t>Trastuzumab </a:t>
            </a:r>
            <a:r>
              <a:rPr lang="en-US" dirty="0" err="1"/>
              <a:t>deruxtecan</a:t>
            </a:r>
            <a:r>
              <a:rPr lang="en-US" dirty="0"/>
              <a:t> (T-</a:t>
            </a:r>
            <a:r>
              <a:rPr lang="en-US" dirty="0" err="1"/>
              <a:t>DXd</a:t>
            </a:r>
            <a:r>
              <a:rPr lang="en-US" dirty="0"/>
              <a:t>; </a:t>
            </a:r>
            <a:r>
              <a:rPr lang="en-US" dirty="0" err="1"/>
              <a:t>Enhertu</a:t>
            </a:r>
            <a:r>
              <a:rPr lang="en-US" dirty="0"/>
              <a:t>)</a:t>
            </a:r>
          </a:p>
        </p:txBody>
      </p:sp>
      <p:sp>
        <p:nvSpPr>
          <p:cNvPr id="3" name="Content Placeholder 2">
            <a:extLst>
              <a:ext uri="{FF2B5EF4-FFF2-40B4-BE49-F238E27FC236}">
                <a16:creationId xmlns:a16="http://schemas.microsoft.com/office/drawing/2014/main" id="{6560AEF8-3261-AC88-72A8-914BD84AB6FE}"/>
              </a:ext>
            </a:extLst>
          </p:cNvPr>
          <p:cNvSpPr>
            <a:spLocks noGrp="1"/>
          </p:cNvSpPr>
          <p:nvPr>
            <p:ph idx="1"/>
          </p:nvPr>
        </p:nvSpPr>
        <p:spPr/>
        <p:txBody>
          <a:bodyPr/>
          <a:lstStyle/>
          <a:p>
            <a:r>
              <a:rPr lang="en-US" dirty="0"/>
              <a:t>Antibody-drug conjugate:</a:t>
            </a:r>
          </a:p>
          <a:p>
            <a:pPr lvl="1"/>
            <a:r>
              <a:rPr lang="en-US" dirty="0"/>
              <a:t>Humanized IgG1 monoclonal antibody targeting HER2</a:t>
            </a:r>
          </a:p>
          <a:p>
            <a:pPr lvl="1"/>
            <a:r>
              <a:rPr lang="en-US" dirty="0"/>
              <a:t>Tetrapeptide-based cleavable linker</a:t>
            </a:r>
          </a:p>
          <a:p>
            <a:pPr lvl="1"/>
            <a:r>
              <a:rPr lang="en-US" dirty="0"/>
              <a:t>Potent topoisomerase I inhibitor payload</a:t>
            </a:r>
          </a:p>
          <a:p>
            <a:pPr lvl="2"/>
            <a:endParaRPr lang="en-US" dirty="0"/>
          </a:p>
        </p:txBody>
      </p:sp>
    </p:spTree>
    <p:extLst>
      <p:ext uri="{BB962C8B-B14F-4D97-AF65-F5344CB8AC3E}">
        <p14:creationId xmlns:p14="http://schemas.microsoft.com/office/powerpoint/2010/main" val="29459318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B7CFE-686A-4C87-27AD-A54B44CAEC6A}"/>
              </a:ext>
            </a:extLst>
          </p:cNvPr>
          <p:cNvSpPr>
            <a:spLocks noGrp="1"/>
          </p:cNvSpPr>
          <p:nvPr>
            <p:ph type="title"/>
          </p:nvPr>
        </p:nvSpPr>
        <p:spPr/>
        <p:txBody>
          <a:bodyPr/>
          <a:lstStyle/>
          <a:p>
            <a:r>
              <a:rPr lang="en-US" dirty="0"/>
              <a:t>DESTINY-PanTumor02</a:t>
            </a:r>
          </a:p>
        </p:txBody>
      </p:sp>
      <p:sp>
        <p:nvSpPr>
          <p:cNvPr id="3" name="Content Placeholder 2">
            <a:extLst>
              <a:ext uri="{FF2B5EF4-FFF2-40B4-BE49-F238E27FC236}">
                <a16:creationId xmlns:a16="http://schemas.microsoft.com/office/drawing/2014/main" id="{D793888B-5CA1-F752-06C7-50747F078AE9}"/>
              </a:ext>
            </a:extLst>
          </p:cNvPr>
          <p:cNvSpPr>
            <a:spLocks noGrp="1"/>
          </p:cNvSpPr>
          <p:nvPr>
            <p:ph idx="1"/>
          </p:nvPr>
        </p:nvSpPr>
        <p:spPr/>
        <p:txBody>
          <a:bodyPr/>
          <a:lstStyle/>
          <a:p>
            <a:r>
              <a:rPr lang="en-US" dirty="0"/>
              <a:t>Open-label phase 2 trial</a:t>
            </a:r>
          </a:p>
          <a:p>
            <a:endParaRPr lang="en-US" dirty="0"/>
          </a:p>
          <a:p>
            <a:r>
              <a:rPr lang="en-US" dirty="0"/>
              <a:t>T-</a:t>
            </a:r>
            <a:r>
              <a:rPr lang="en-US" dirty="0" err="1"/>
              <a:t>DXd</a:t>
            </a:r>
            <a:r>
              <a:rPr lang="en-US" dirty="0"/>
              <a:t> showed clinically meaningful antitumor activity in pretreated patients with HER2-expressing solid tumors</a:t>
            </a:r>
          </a:p>
          <a:p>
            <a:pPr lvl="1"/>
            <a:r>
              <a:rPr lang="en-US" dirty="0"/>
              <a:t>Locally advanced or metastatic disease after at least 1 systemic treatment or without alternative treatments</a:t>
            </a:r>
          </a:p>
          <a:p>
            <a:pPr lvl="1"/>
            <a:r>
              <a:rPr lang="en-US" dirty="0"/>
              <a:t>Greatest benefit in patients with HER2 IHC 3+</a:t>
            </a:r>
          </a:p>
          <a:p>
            <a:pPr lvl="2"/>
            <a:r>
              <a:rPr lang="en-US" dirty="0"/>
              <a:t>Note: ~75% of patients enrolled based on results from local HER2 IHC testing</a:t>
            </a:r>
          </a:p>
          <a:p>
            <a:pPr lvl="2"/>
            <a:r>
              <a:rPr lang="en-US" dirty="0"/>
              <a:t>HER2 scoring based on ASCO/CAP guidelines for gastric cancer (but without requirement for FISH)</a:t>
            </a:r>
          </a:p>
        </p:txBody>
      </p:sp>
      <p:sp>
        <p:nvSpPr>
          <p:cNvPr id="4" name="TextBox 3">
            <a:extLst>
              <a:ext uri="{FF2B5EF4-FFF2-40B4-BE49-F238E27FC236}">
                <a16:creationId xmlns:a16="http://schemas.microsoft.com/office/drawing/2014/main" id="{F29557FB-10CF-0808-B0BD-22AD553D8BEE}"/>
              </a:ext>
            </a:extLst>
          </p:cNvPr>
          <p:cNvSpPr txBox="1"/>
          <p:nvPr/>
        </p:nvSpPr>
        <p:spPr>
          <a:xfrm>
            <a:off x="999214" y="6457890"/>
            <a:ext cx="10193572" cy="400110"/>
          </a:xfrm>
          <a:prstGeom prst="rect">
            <a:avLst/>
          </a:prstGeom>
          <a:noFill/>
        </p:spPr>
        <p:txBody>
          <a:bodyPr wrap="square" rtlCol="0">
            <a:spAutoFit/>
          </a:bodyPr>
          <a:lstStyle/>
          <a:p>
            <a:r>
              <a:rPr lang="en-US" sz="1000" dirty="0" err="1"/>
              <a:t>Oaknin</a:t>
            </a:r>
            <a:r>
              <a:rPr lang="en-US" sz="1000" dirty="0"/>
              <a:t> A, Lee J-Y, </a:t>
            </a:r>
            <a:r>
              <a:rPr lang="en-US" sz="1000" dirty="0" err="1"/>
              <a:t>Makker</a:t>
            </a:r>
            <a:r>
              <a:rPr lang="en-US" sz="1000" dirty="0"/>
              <a:t> V, et al. Efficacy of Trastuzumab </a:t>
            </a:r>
            <a:r>
              <a:rPr lang="en-US" sz="1000" dirty="0" err="1"/>
              <a:t>Deruxtecan</a:t>
            </a:r>
            <a:r>
              <a:rPr lang="en-US" sz="1000" dirty="0"/>
              <a:t> in HER2-Expressing Solid Tumors by Enrollment HER2 IHC Status: Post Hoc Analysis of DESTINY-PanTumor02. Adv </a:t>
            </a:r>
            <a:r>
              <a:rPr lang="en-US" sz="1000" dirty="0" err="1"/>
              <a:t>Ther</a:t>
            </a:r>
            <a:r>
              <a:rPr lang="en-US" sz="1000" dirty="0"/>
              <a:t> 2024;41:4125-4139. </a:t>
            </a:r>
          </a:p>
        </p:txBody>
      </p:sp>
    </p:spTree>
    <p:extLst>
      <p:ext uri="{BB962C8B-B14F-4D97-AF65-F5344CB8AC3E}">
        <p14:creationId xmlns:p14="http://schemas.microsoft.com/office/powerpoint/2010/main" val="1694714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D10B7-F759-3259-0788-03FC9111B4DC}"/>
              </a:ext>
            </a:extLst>
          </p:cNvPr>
          <p:cNvSpPr>
            <a:spLocks noGrp="1"/>
          </p:cNvSpPr>
          <p:nvPr>
            <p:ph type="title"/>
          </p:nvPr>
        </p:nvSpPr>
        <p:spPr/>
        <p:txBody>
          <a:bodyPr/>
          <a:lstStyle/>
          <a:p>
            <a:r>
              <a:rPr lang="en-US" dirty="0"/>
              <a:t>When can </a:t>
            </a:r>
            <a:r>
              <a:rPr lang="en-US" dirty="0" err="1"/>
              <a:t>Enhertu</a:t>
            </a:r>
            <a:r>
              <a:rPr lang="en-US" dirty="0"/>
              <a:t> be used?</a:t>
            </a:r>
          </a:p>
        </p:txBody>
      </p:sp>
      <p:sp>
        <p:nvSpPr>
          <p:cNvPr id="3" name="Content Placeholder 2">
            <a:extLst>
              <a:ext uri="{FF2B5EF4-FFF2-40B4-BE49-F238E27FC236}">
                <a16:creationId xmlns:a16="http://schemas.microsoft.com/office/drawing/2014/main" id="{439ED579-0A93-7FDB-215E-C38C33208987}"/>
              </a:ext>
            </a:extLst>
          </p:cNvPr>
          <p:cNvSpPr>
            <a:spLocks noGrp="1"/>
          </p:cNvSpPr>
          <p:nvPr>
            <p:ph idx="1"/>
          </p:nvPr>
        </p:nvSpPr>
        <p:spPr/>
        <p:txBody>
          <a:bodyPr/>
          <a:lstStyle/>
          <a:p>
            <a:r>
              <a:rPr lang="en-US" dirty="0"/>
              <a:t>In April 2024, the FDA granted accelerated approval for adult patients with unresectable or metastatic HER2-positive (3+ by IHC) solid tumors that have progressed after prior treatment</a:t>
            </a:r>
          </a:p>
          <a:p>
            <a:endParaRPr lang="en-US" dirty="0"/>
          </a:p>
          <a:p>
            <a:r>
              <a:rPr lang="en-US" dirty="0"/>
              <a:t>Approval is agnostic of tumor type*</a:t>
            </a:r>
          </a:p>
          <a:p>
            <a:pPr lvl="1"/>
            <a:r>
              <a:rPr lang="en-US" dirty="0"/>
              <a:t>Tumor types included in DESTINY-PanTumor02: biliary tract, bladder, cervix, endometrium, ovary, pancreas, “other”</a:t>
            </a:r>
          </a:p>
          <a:p>
            <a:pPr lvl="2"/>
            <a:r>
              <a:rPr lang="en-US" dirty="0"/>
              <a:t>Separate trials for breast cancer, non-small cell lung cancer, gastric cancer, colorectal cancer</a:t>
            </a:r>
          </a:p>
          <a:p>
            <a:pPr lvl="1"/>
            <a:r>
              <a:rPr lang="en-US" dirty="0"/>
              <a:t>Further details about histologic type not available</a:t>
            </a:r>
          </a:p>
          <a:p>
            <a:endParaRPr lang="en-US" dirty="0"/>
          </a:p>
        </p:txBody>
      </p:sp>
    </p:spTree>
    <p:extLst>
      <p:ext uri="{BB962C8B-B14F-4D97-AF65-F5344CB8AC3E}">
        <p14:creationId xmlns:p14="http://schemas.microsoft.com/office/powerpoint/2010/main" val="607981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1CB47-7A4F-9ACA-80AD-10610970B72A}"/>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200" kern="1200">
                <a:solidFill>
                  <a:schemeClr val="tx1"/>
                </a:solidFill>
                <a:latin typeface="+mj-lt"/>
                <a:ea typeface="+mj-ea"/>
                <a:cs typeface="+mj-cs"/>
              </a:rPr>
              <a:t>ORR and DOR according to tumor type</a:t>
            </a:r>
          </a:p>
        </p:txBody>
      </p:sp>
      <p:pic>
        <p:nvPicPr>
          <p:cNvPr id="7" name="Picture 6">
            <a:extLst>
              <a:ext uri="{FF2B5EF4-FFF2-40B4-BE49-F238E27FC236}">
                <a16:creationId xmlns:a16="http://schemas.microsoft.com/office/drawing/2014/main" id="{8009A8E1-B643-D9E5-4CFD-4D7EAC81473C}"/>
              </a:ext>
            </a:extLst>
          </p:cNvPr>
          <p:cNvPicPr>
            <a:picLocks noChangeAspect="1"/>
          </p:cNvPicPr>
          <p:nvPr/>
        </p:nvPicPr>
        <p:blipFill>
          <a:blip r:embed="rId2"/>
          <a:stretch>
            <a:fillRect/>
          </a:stretch>
        </p:blipFill>
        <p:spPr>
          <a:xfrm>
            <a:off x="1773791" y="1845426"/>
            <a:ext cx="8641364" cy="4450303"/>
          </a:xfrm>
          <a:prstGeom prst="rect">
            <a:avLst/>
          </a:prstGeom>
        </p:spPr>
      </p:pic>
    </p:spTree>
    <p:extLst>
      <p:ext uri="{BB962C8B-B14F-4D97-AF65-F5344CB8AC3E}">
        <p14:creationId xmlns:p14="http://schemas.microsoft.com/office/powerpoint/2010/main" val="511751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F4AB-BA88-D166-E711-8AC653E21F04}"/>
              </a:ext>
            </a:extLst>
          </p:cNvPr>
          <p:cNvSpPr>
            <a:spLocks noGrp="1"/>
          </p:cNvSpPr>
          <p:nvPr>
            <p:ph type="title"/>
          </p:nvPr>
        </p:nvSpPr>
        <p:spPr/>
        <p:txBody>
          <a:bodyPr/>
          <a:lstStyle/>
          <a:p>
            <a:r>
              <a:rPr lang="en-US" dirty="0"/>
              <a:t>GYN: Current state at UM</a:t>
            </a:r>
          </a:p>
        </p:txBody>
      </p:sp>
      <p:sp>
        <p:nvSpPr>
          <p:cNvPr id="3" name="Content Placeholder 2">
            <a:extLst>
              <a:ext uri="{FF2B5EF4-FFF2-40B4-BE49-F238E27FC236}">
                <a16:creationId xmlns:a16="http://schemas.microsoft.com/office/drawing/2014/main" id="{289AD161-F4B5-ED2F-CBD4-DE6CCEE2D841}"/>
              </a:ext>
            </a:extLst>
          </p:cNvPr>
          <p:cNvSpPr>
            <a:spLocks noGrp="1"/>
          </p:cNvSpPr>
          <p:nvPr>
            <p:ph idx="1"/>
          </p:nvPr>
        </p:nvSpPr>
        <p:spPr/>
        <p:txBody>
          <a:bodyPr/>
          <a:lstStyle/>
          <a:p>
            <a:r>
              <a:rPr lang="en-US" dirty="0"/>
              <a:t>HER2 IHC performed upon clinician request</a:t>
            </a:r>
          </a:p>
          <a:p>
            <a:pPr lvl="1"/>
            <a:r>
              <a:rPr lang="en-US" dirty="0"/>
              <a:t>Fairly common request, especially in tumor board</a:t>
            </a:r>
          </a:p>
        </p:txBody>
      </p:sp>
    </p:spTree>
    <p:extLst>
      <p:ext uri="{BB962C8B-B14F-4D97-AF65-F5344CB8AC3E}">
        <p14:creationId xmlns:p14="http://schemas.microsoft.com/office/powerpoint/2010/main" val="1316362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ECF22-F500-5608-F755-7E7FF516AF85}"/>
              </a:ext>
            </a:extLst>
          </p:cNvPr>
          <p:cNvSpPr>
            <a:spLocks noGrp="1"/>
          </p:cNvSpPr>
          <p:nvPr>
            <p:ph type="title"/>
          </p:nvPr>
        </p:nvSpPr>
        <p:spPr/>
        <p:txBody>
          <a:bodyPr/>
          <a:lstStyle/>
          <a:p>
            <a:r>
              <a:rPr lang="en-US" dirty="0"/>
              <a:t>CAP Guidelines for Scoring HER2 IHC in Gastric Cancer</a:t>
            </a:r>
          </a:p>
        </p:txBody>
      </p:sp>
      <p:pic>
        <p:nvPicPr>
          <p:cNvPr id="5" name="Picture 4">
            <a:extLst>
              <a:ext uri="{FF2B5EF4-FFF2-40B4-BE49-F238E27FC236}">
                <a16:creationId xmlns:a16="http://schemas.microsoft.com/office/drawing/2014/main" id="{7CE82123-57B4-964F-B7DC-88B87CDBD189}"/>
              </a:ext>
            </a:extLst>
          </p:cNvPr>
          <p:cNvPicPr>
            <a:picLocks noChangeAspect="1"/>
          </p:cNvPicPr>
          <p:nvPr/>
        </p:nvPicPr>
        <p:blipFill>
          <a:blip r:embed="rId2"/>
          <a:stretch>
            <a:fillRect/>
          </a:stretch>
        </p:blipFill>
        <p:spPr>
          <a:xfrm>
            <a:off x="838200" y="1611029"/>
            <a:ext cx="8888296" cy="5049007"/>
          </a:xfrm>
          <a:prstGeom prst="rect">
            <a:avLst/>
          </a:prstGeom>
        </p:spPr>
      </p:pic>
    </p:spTree>
    <p:extLst>
      <p:ext uri="{BB962C8B-B14F-4D97-AF65-F5344CB8AC3E}">
        <p14:creationId xmlns:p14="http://schemas.microsoft.com/office/powerpoint/2010/main" val="3826258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map of a mountain range&#10;&#10;Description automatically generated">
            <a:extLst>
              <a:ext uri="{FF2B5EF4-FFF2-40B4-BE49-F238E27FC236}">
                <a16:creationId xmlns:a16="http://schemas.microsoft.com/office/drawing/2014/main" id="{D729F044-DF97-CE55-51FF-1E08C66F9FE9}"/>
              </a:ext>
            </a:extLst>
          </p:cNvPr>
          <p:cNvPicPr>
            <a:picLocks noChangeAspect="1"/>
          </p:cNvPicPr>
          <p:nvPr/>
        </p:nvPicPr>
        <p:blipFill>
          <a:blip r:embed="rId2">
            <a:extLst>
              <a:ext uri="{28A0092B-C50C-407E-A947-70E740481C1C}">
                <a14:useLocalDpi xmlns:a14="http://schemas.microsoft.com/office/drawing/2010/main" val="0"/>
              </a:ext>
            </a:extLst>
          </a:blip>
          <a:srcRect t="8101" b="14646"/>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3+</a:t>
            </a:r>
          </a:p>
        </p:txBody>
      </p:sp>
      <p:pic>
        <p:nvPicPr>
          <p:cNvPr id="7" name="Picture 6">
            <a:extLst>
              <a:ext uri="{FF2B5EF4-FFF2-40B4-BE49-F238E27FC236}">
                <a16:creationId xmlns:a16="http://schemas.microsoft.com/office/drawing/2014/main" id="{CC6BA93C-B904-B7DC-4EDA-ED0A59405138}"/>
              </a:ext>
            </a:extLst>
          </p:cNvPr>
          <p:cNvPicPr>
            <a:picLocks noChangeAspect="1"/>
          </p:cNvPicPr>
          <p:nvPr/>
        </p:nvPicPr>
        <p:blipFill>
          <a:blip r:embed="rId3"/>
          <a:stretch>
            <a:fillRect/>
          </a:stretch>
        </p:blipFill>
        <p:spPr>
          <a:xfrm>
            <a:off x="3392556" y="5853069"/>
            <a:ext cx="2314898" cy="638264"/>
          </a:xfrm>
          <a:prstGeom prst="rect">
            <a:avLst/>
          </a:prstGeom>
        </p:spPr>
      </p:pic>
    </p:spTree>
    <p:extLst>
      <p:ext uri="{BB962C8B-B14F-4D97-AF65-F5344CB8AC3E}">
        <p14:creationId xmlns:p14="http://schemas.microsoft.com/office/powerpoint/2010/main" val="10783380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78625" y="5736644"/>
            <a:ext cx="7015499" cy="852260"/>
          </a:xfrm>
        </p:spPr>
        <p:txBody>
          <a:bodyPr vert="horz" lIns="91440" tIns="45720" rIns="91440" bIns="45720" rtlCol="0" anchor="ctr">
            <a:normAutofit/>
          </a:bodyPr>
          <a:lstStyle/>
          <a:p>
            <a:r>
              <a:rPr lang="en-US" sz="3600" dirty="0"/>
              <a:t>HER2 IHC 3+</a:t>
            </a:r>
          </a:p>
        </p:txBody>
      </p:sp>
      <p:pic>
        <p:nvPicPr>
          <p:cNvPr id="6" name="Picture 5">
            <a:extLst>
              <a:ext uri="{FF2B5EF4-FFF2-40B4-BE49-F238E27FC236}">
                <a16:creationId xmlns:a16="http://schemas.microsoft.com/office/drawing/2014/main" id="{F0458536-3284-B995-065A-7BFD8A9C2911}"/>
              </a:ext>
            </a:extLst>
          </p:cNvPr>
          <p:cNvPicPr>
            <a:picLocks noChangeAspect="1"/>
          </p:cNvPicPr>
          <p:nvPr/>
        </p:nvPicPr>
        <p:blipFill>
          <a:blip r:embed="rId2"/>
          <a:stretch>
            <a:fillRect/>
          </a:stretch>
        </p:blipFill>
        <p:spPr>
          <a:xfrm>
            <a:off x="2828041" y="1590773"/>
            <a:ext cx="9363959" cy="5267227"/>
          </a:xfrm>
          <a:prstGeom prst="rect">
            <a:avLst/>
          </a:prstGeom>
        </p:spPr>
      </p:pic>
      <p:pic>
        <p:nvPicPr>
          <p:cNvPr id="4" name="Picture 3" descr="A white surface with brown spots&#10;&#10;Description automatically generated">
            <a:extLst>
              <a:ext uri="{FF2B5EF4-FFF2-40B4-BE49-F238E27FC236}">
                <a16:creationId xmlns:a16="http://schemas.microsoft.com/office/drawing/2014/main" id="{7311520D-A817-FEF7-8FA8-A4CEAE34F5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586375" cy="201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98D943F1-7FF8-89B6-6289-AFECD2374B54}"/>
              </a:ext>
            </a:extLst>
          </p:cNvPr>
          <p:cNvPicPr>
            <a:picLocks noChangeAspect="1"/>
          </p:cNvPicPr>
          <p:nvPr/>
        </p:nvPicPr>
        <p:blipFill>
          <a:blip r:embed="rId4"/>
          <a:stretch>
            <a:fillRect/>
          </a:stretch>
        </p:blipFill>
        <p:spPr>
          <a:xfrm>
            <a:off x="113037" y="5086495"/>
            <a:ext cx="2715004" cy="762106"/>
          </a:xfrm>
          <a:prstGeom prst="rect">
            <a:avLst/>
          </a:prstGeom>
        </p:spPr>
      </p:pic>
    </p:spTree>
    <p:extLst>
      <p:ext uri="{BB962C8B-B14F-4D97-AF65-F5344CB8AC3E}">
        <p14:creationId xmlns:p14="http://schemas.microsoft.com/office/powerpoint/2010/main" val="3374302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D8EBDC-5285-C223-2DDC-87DDF0B952EA}"/>
              </a:ext>
            </a:extLst>
          </p:cNvPr>
          <p:cNvSpPr>
            <a:spLocks noGrp="1"/>
          </p:cNvSpPr>
          <p:nvPr>
            <p:ph type="title"/>
          </p:nvPr>
        </p:nvSpPr>
        <p:spPr>
          <a:xfrm>
            <a:off x="630936" y="640080"/>
            <a:ext cx="4818888" cy="1481328"/>
          </a:xfrm>
        </p:spPr>
        <p:txBody>
          <a:bodyPr anchor="b">
            <a:normAutofit/>
          </a:bodyPr>
          <a:lstStyle/>
          <a:p>
            <a:r>
              <a:rPr lang="en-US" sz="5000"/>
              <a:t>VENTANA FOLR1 Assay</a:t>
            </a:r>
          </a:p>
        </p:txBody>
      </p:sp>
      <p:sp>
        <p:nvSpPr>
          <p:cNvPr id="1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9E2D0D3-6481-6B4A-521D-E4F1992B6BB0}"/>
              </a:ext>
            </a:extLst>
          </p:cNvPr>
          <p:cNvSpPr>
            <a:spLocks noGrp="1"/>
          </p:cNvSpPr>
          <p:nvPr>
            <p:ph idx="1"/>
          </p:nvPr>
        </p:nvSpPr>
        <p:spPr>
          <a:xfrm>
            <a:off x="630936" y="2660904"/>
            <a:ext cx="4818888" cy="3547872"/>
          </a:xfrm>
        </p:spPr>
        <p:txBody>
          <a:bodyPr anchor="t">
            <a:normAutofit/>
          </a:bodyPr>
          <a:lstStyle/>
          <a:p>
            <a:r>
              <a:rPr lang="en-US" sz="1500"/>
              <a:t>Scoring of intensity is based on membrane localization only.</a:t>
            </a:r>
          </a:p>
          <a:p>
            <a:endParaRPr lang="en-US" sz="1500"/>
          </a:p>
          <a:p>
            <a:r>
              <a:rPr lang="en-US" sz="1500"/>
              <a:t>Negative (0): absence of any detectable signal (may show pale grey cytoplasmic and/or membranous discoloration)</a:t>
            </a:r>
          </a:p>
          <a:p>
            <a:endParaRPr lang="en-US" sz="1500"/>
          </a:p>
          <a:p>
            <a:r>
              <a:rPr lang="en-US" sz="1500"/>
              <a:t>Weak (1+): faint gold/light brown hue, partial or circumferential</a:t>
            </a:r>
          </a:p>
          <a:p>
            <a:endParaRPr lang="en-US" sz="1500"/>
          </a:p>
          <a:p>
            <a:r>
              <a:rPr lang="en-US" sz="1500"/>
              <a:t>Moderate (2+) or Strong (3+): chocolate brown to thickened dark brown, black hue, partial or circumferential</a:t>
            </a:r>
          </a:p>
        </p:txBody>
      </p:sp>
      <p:pic>
        <p:nvPicPr>
          <p:cNvPr id="5" name="Picture 4">
            <a:extLst>
              <a:ext uri="{FF2B5EF4-FFF2-40B4-BE49-F238E27FC236}">
                <a16:creationId xmlns:a16="http://schemas.microsoft.com/office/drawing/2014/main" id="{2FF1E3B9-CA01-FF8F-333D-3D12F6CC9651}"/>
              </a:ext>
            </a:extLst>
          </p:cNvPr>
          <p:cNvPicPr>
            <a:picLocks noChangeAspect="1"/>
          </p:cNvPicPr>
          <p:nvPr/>
        </p:nvPicPr>
        <p:blipFill>
          <a:blip r:embed="rId2"/>
          <a:stretch>
            <a:fillRect/>
          </a:stretch>
        </p:blipFill>
        <p:spPr>
          <a:xfrm>
            <a:off x="5807217" y="1750367"/>
            <a:ext cx="6187471" cy="3805294"/>
          </a:xfrm>
          <a:prstGeom prst="rect">
            <a:avLst/>
          </a:prstGeom>
        </p:spPr>
      </p:pic>
    </p:spTree>
    <p:extLst>
      <p:ext uri="{BB962C8B-B14F-4D97-AF65-F5344CB8AC3E}">
        <p14:creationId xmlns:p14="http://schemas.microsoft.com/office/powerpoint/2010/main" val="3899994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snow&#10;&#10;Description automatically generated with medium confidence">
            <a:extLst>
              <a:ext uri="{FF2B5EF4-FFF2-40B4-BE49-F238E27FC236}">
                <a16:creationId xmlns:a16="http://schemas.microsoft.com/office/drawing/2014/main" id="{C72DA890-981E-D348-EAB8-7457FB8978FC}"/>
              </a:ext>
            </a:extLst>
          </p:cNvPr>
          <p:cNvPicPr>
            <a:picLocks noChangeAspect="1"/>
          </p:cNvPicPr>
          <p:nvPr/>
        </p:nvPicPr>
        <p:blipFill>
          <a:blip r:embed="rId2"/>
          <a:srcRect t="13090" b="9657"/>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3+</a:t>
            </a:r>
          </a:p>
        </p:txBody>
      </p:sp>
      <p:pic>
        <p:nvPicPr>
          <p:cNvPr id="6" name="Picture 5">
            <a:extLst>
              <a:ext uri="{FF2B5EF4-FFF2-40B4-BE49-F238E27FC236}">
                <a16:creationId xmlns:a16="http://schemas.microsoft.com/office/drawing/2014/main" id="{8EAFB207-7830-4A74-991F-BFF946A29F33}"/>
              </a:ext>
            </a:extLst>
          </p:cNvPr>
          <p:cNvPicPr>
            <a:picLocks noChangeAspect="1"/>
          </p:cNvPicPr>
          <p:nvPr/>
        </p:nvPicPr>
        <p:blipFill>
          <a:blip r:embed="rId3"/>
          <a:stretch>
            <a:fillRect/>
          </a:stretch>
        </p:blipFill>
        <p:spPr>
          <a:xfrm>
            <a:off x="3560148" y="5791148"/>
            <a:ext cx="2715004" cy="762106"/>
          </a:xfrm>
          <a:prstGeom prst="rect">
            <a:avLst/>
          </a:prstGeom>
        </p:spPr>
      </p:pic>
    </p:spTree>
    <p:extLst>
      <p:ext uri="{BB962C8B-B14F-4D97-AF65-F5344CB8AC3E}">
        <p14:creationId xmlns:p14="http://schemas.microsoft.com/office/powerpoint/2010/main" val="844273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and blue speckled surface&#10;&#10;Description automatically generated">
            <a:extLst>
              <a:ext uri="{FF2B5EF4-FFF2-40B4-BE49-F238E27FC236}">
                <a16:creationId xmlns:a16="http://schemas.microsoft.com/office/drawing/2014/main" id="{5398FE77-44FB-11EF-730F-8794B8CD946B}"/>
              </a:ext>
            </a:extLst>
          </p:cNvPr>
          <p:cNvPicPr>
            <a:picLocks noChangeAspect="1"/>
          </p:cNvPicPr>
          <p:nvPr/>
        </p:nvPicPr>
        <p:blipFill>
          <a:blip r:embed="rId2">
            <a:extLst>
              <a:ext uri="{28A0092B-C50C-407E-A947-70E740481C1C}">
                <a14:useLocalDpi xmlns:a14="http://schemas.microsoft.com/office/drawing/2010/main" val="0"/>
              </a:ext>
            </a:extLst>
          </a:blip>
          <a:srcRect t="18845" b="3902"/>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1+</a:t>
            </a:r>
          </a:p>
        </p:txBody>
      </p:sp>
      <p:pic>
        <p:nvPicPr>
          <p:cNvPr id="7" name="Picture 6">
            <a:extLst>
              <a:ext uri="{FF2B5EF4-FFF2-40B4-BE49-F238E27FC236}">
                <a16:creationId xmlns:a16="http://schemas.microsoft.com/office/drawing/2014/main" id="{320F1721-2228-A6CD-3871-57741B8A5A61}"/>
              </a:ext>
            </a:extLst>
          </p:cNvPr>
          <p:cNvPicPr>
            <a:picLocks noChangeAspect="1"/>
          </p:cNvPicPr>
          <p:nvPr/>
        </p:nvPicPr>
        <p:blipFill>
          <a:blip r:embed="rId3"/>
          <a:stretch>
            <a:fillRect/>
          </a:stretch>
        </p:blipFill>
        <p:spPr>
          <a:xfrm>
            <a:off x="3550620" y="5800674"/>
            <a:ext cx="2734057" cy="743054"/>
          </a:xfrm>
          <a:prstGeom prst="rect">
            <a:avLst/>
          </a:prstGeom>
        </p:spPr>
      </p:pic>
    </p:spTree>
    <p:extLst>
      <p:ext uri="{BB962C8B-B14F-4D97-AF65-F5344CB8AC3E}">
        <p14:creationId xmlns:p14="http://schemas.microsoft.com/office/powerpoint/2010/main" val="1500762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white and blue background&#10;&#10;Description automatically generated">
            <a:extLst>
              <a:ext uri="{FF2B5EF4-FFF2-40B4-BE49-F238E27FC236}">
                <a16:creationId xmlns:a16="http://schemas.microsoft.com/office/drawing/2014/main" id="{1421707E-B570-7E26-107D-0FDE2ACA9BF8}"/>
              </a:ext>
            </a:extLst>
          </p:cNvPr>
          <p:cNvPicPr>
            <a:picLocks noChangeAspect="1"/>
          </p:cNvPicPr>
          <p:nvPr/>
        </p:nvPicPr>
        <p:blipFill>
          <a:blip r:embed="rId3">
            <a:extLst>
              <a:ext uri="{28A0092B-C50C-407E-A947-70E740481C1C}">
                <a14:useLocalDpi xmlns:a14="http://schemas.microsoft.com/office/drawing/2010/main" val="0"/>
              </a:ext>
            </a:extLst>
          </a:blip>
          <a:srcRect t="12137" b="10610"/>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1+</a:t>
            </a:r>
          </a:p>
        </p:txBody>
      </p:sp>
      <p:pic>
        <p:nvPicPr>
          <p:cNvPr id="7" name="Picture 6">
            <a:extLst>
              <a:ext uri="{FF2B5EF4-FFF2-40B4-BE49-F238E27FC236}">
                <a16:creationId xmlns:a16="http://schemas.microsoft.com/office/drawing/2014/main" id="{2D0700D8-83B2-F7D8-AEE7-6A4F5CE1AC0A}"/>
              </a:ext>
            </a:extLst>
          </p:cNvPr>
          <p:cNvPicPr>
            <a:picLocks noChangeAspect="1"/>
          </p:cNvPicPr>
          <p:nvPr/>
        </p:nvPicPr>
        <p:blipFill>
          <a:blip r:embed="rId4"/>
          <a:stretch>
            <a:fillRect/>
          </a:stretch>
        </p:blipFill>
        <p:spPr>
          <a:xfrm>
            <a:off x="3509444" y="5795911"/>
            <a:ext cx="2495898" cy="752580"/>
          </a:xfrm>
          <a:prstGeom prst="rect">
            <a:avLst/>
          </a:prstGeom>
        </p:spPr>
      </p:pic>
    </p:spTree>
    <p:extLst>
      <p:ext uri="{BB962C8B-B14F-4D97-AF65-F5344CB8AC3E}">
        <p14:creationId xmlns:p14="http://schemas.microsoft.com/office/powerpoint/2010/main" val="1966274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901A4-A65E-F455-636A-6D7DF9B4E4E2}"/>
              </a:ext>
            </a:extLst>
          </p:cNvPr>
          <p:cNvSpPr>
            <a:spLocks noGrp="1"/>
          </p:cNvSpPr>
          <p:nvPr>
            <p:ph type="title"/>
          </p:nvPr>
        </p:nvSpPr>
        <p:spPr/>
        <p:txBody>
          <a:bodyPr/>
          <a:lstStyle/>
          <a:p>
            <a:r>
              <a:rPr lang="en-US" dirty="0"/>
              <a:t>What about HER2 IHC 2+ (equivocal)?</a:t>
            </a:r>
          </a:p>
        </p:txBody>
      </p:sp>
      <p:sp>
        <p:nvSpPr>
          <p:cNvPr id="3" name="Content Placeholder 2">
            <a:extLst>
              <a:ext uri="{FF2B5EF4-FFF2-40B4-BE49-F238E27FC236}">
                <a16:creationId xmlns:a16="http://schemas.microsoft.com/office/drawing/2014/main" id="{0EA1E7ED-E15D-4DEC-DC34-564512B8ECBF}"/>
              </a:ext>
            </a:extLst>
          </p:cNvPr>
          <p:cNvSpPr>
            <a:spLocks noGrp="1"/>
          </p:cNvSpPr>
          <p:nvPr>
            <p:ph idx="1"/>
          </p:nvPr>
        </p:nvSpPr>
        <p:spPr>
          <a:xfrm>
            <a:off x="734505" y="2438368"/>
            <a:ext cx="10515600" cy="4351338"/>
          </a:xfrm>
        </p:spPr>
        <p:txBody>
          <a:bodyPr>
            <a:normAutofit/>
          </a:bodyPr>
          <a:lstStyle/>
          <a:p>
            <a:endParaRPr lang="en-US" dirty="0"/>
          </a:p>
          <a:p>
            <a:r>
              <a:rPr lang="en-US" dirty="0"/>
              <a:t>FISH wasn’t utilized in the DESTINY trial and therefore isn’t routinely used in HER2 assessment for </a:t>
            </a:r>
            <a:r>
              <a:rPr lang="en-US" dirty="0" err="1"/>
              <a:t>Enhertu</a:t>
            </a:r>
            <a:r>
              <a:rPr lang="en-US" dirty="0"/>
              <a:t> therapy</a:t>
            </a:r>
          </a:p>
          <a:p>
            <a:pPr lvl="1"/>
            <a:r>
              <a:rPr lang="en-US" dirty="0"/>
              <a:t>Staining in the high 2+ / low 3+ range may pose additional challenge when FISH is not used to adjudicate HER2 status</a:t>
            </a:r>
          </a:p>
          <a:p>
            <a:r>
              <a:rPr lang="en-US" dirty="0"/>
              <a:t>Should we stain biopsies or resections? </a:t>
            </a:r>
          </a:p>
          <a:p>
            <a:r>
              <a:rPr lang="en-US" dirty="0"/>
              <a:t>Should we stain primary or recurrent/metastatic disease?</a:t>
            </a:r>
          </a:p>
          <a:p>
            <a:r>
              <a:rPr lang="en-US" dirty="0"/>
              <a:t>Does antigenicity of the FFPE tissue degrade over time?</a:t>
            </a:r>
          </a:p>
          <a:p>
            <a:endParaRPr lang="en-US" dirty="0"/>
          </a:p>
        </p:txBody>
      </p:sp>
      <p:pic>
        <p:nvPicPr>
          <p:cNvPr id="5" name="Picture 4">
            <a:extLst>
              <a:ext uri="{FF2B5EF4-FFF2-40B4-BE49-F238E27FC236}">
                <a16:creationId xmlns:a16="http://schemas.microsoft.com/office/drawing/2014/main" id="{C43ED698-53DA-AA25-9A14-358F8D0C8BEC}"/>
              </a:ext>
            </a:extLst>
          </p:cNvPr>
          <p:cNvPicPr>
            <a:picLocks noChangeAspect="1"/>
          </p:cNvPicPr>
          <p:nvPr/>
        </p:nvPicPr>
        <p:blipFill>
          <a:blip r:embed="rId2"/>
          <a:stretch>
            <a:fillRect/>
          </a:stretch>
        </p:blipFill>
        <p:spPr>
          <a:xfrm>
            <a:off x="941895" y="1428577"/>
            <a:ext cx="6439799" cy="1009791"/>
          </a:xfrm>
          <a:prstGeom prst="rect">
            <a:avLst/>
          </a:prstGeom>
        </p:spPr>
      </p:pic>
    </p:spTree>
    <p:extLst>
      <p:ext uri="{BB962C8B-B14F-4D97-AF65-F5344CB8AC3E}">
        <p14:creationId xmlns:p14="http://schemas.microsoft.com/office/powerpoint/2010/main" val="2219539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and blue speckled surface&#10;&#10;Description automatically generated">
            <a:extLst>
              <a:ext uri="{FF2B5EF4-FFF2-40B4-BE49-F238E27FC236}">
                <a16:creationId xmlns:a16="http://schemas.microsoft.com/office/drawing/2014/main" id="{5C246221-672F-882E-0984-DE0CA5DF9151}"/>
              </a:ext>
            </a:extLst>
          </p:cNvPr>
          <p:cNvPicPr>
            <a:picLocks noChangeAspect="1"/>
          </p:cNvPicPr>
          <p:nvPr/>
        </p:nvPicPr>
        <p:blipFill>
          <a:blip r:embed="rId2">
            <a:extLst>
              <a:ext uri="{28A0092B-C50C-407E-A947-70E740481C1C}">
                <a14:useLocalDpi xmlns:a14="http://schemas.microsoft.com/office/drawing/2010/main" val="0"/>
              </a:ext>
            </a:extLst>
          </a:blip>
          <a:srcRect t="6390" b="16357"/>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2+</a:t>
            </a:r>
          </a:p>
        </p:txBody>
      </p:sp>
      <p:pic>
        <p:nvPicPr>
          <p:cNvPr id="9" name="Picture 8">
            <a:extLst>
              <a:ext uri="{FF2B5EF4-FFF2-40B4-BE49-F238E27FC236}">
                <a16:creationId xmlns:a16="http://schemas.microsoft.com/office/drawing/2014/main" id="{A79BEDCF-D6CF-B29B-6D4C-47EA348AB517}"/>
              </a:ext>
            </a:extLst>
          </p:cNvPr>
          <p:cNvPicPr>
            <a:picLocks noChangeAspect="1"/>
          </p:cNvPicPr>
          <p:nvPr/>
        </p:nvPicPr>
        <p:blipFill>
          <a:blip r:embed="rId3"/>
          <a:stretch>
            <a:fillRect/>
          </a:stretch>
        </p:blipFill>
        <p:spPr>
          <a:xfrm>
            <a:off x="4097305" y="5750488"/>
            <a:ext cx="2905530" cy="847843"/>
          </a:xfrm>
          <a:prstGeom prst="rect">
            <a:avLst/>
          </a:prstGeom>
        </p:spPr>
      </p:pic>
    </p:spTree>
    <p:extLst>
      <p:ext uri="{BB962C8B-B14F-4D97-AF65-F5344CB8AC3E}">
        <p14:creationId xmlns:p14="http://schemas.microsoft.com/office/powerpoint/2010/main" val="23281716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2+</a:t>
            </a:r>
          </a:p>
        </p:txBody>
      </p:sp>
      <p:pic>
        <p:nvPicPr>
          <p:cNvPr id="5" name="Picture 4">
            <a:extLst>
              <a:ext uri="{FF2B5EF4-FFF2-40B4-BE49-F238E27FC236}">
                <a16:creationId xmlns:a16="http://schemas.microsoft.com/office/drawing/2014/main" id="{E735F919-3518-4410-A0DD-46C68155CB67}"/>
              </a:ext>
            </a:extLst>
          </p:cNvPr>
          <p:cNvPicPr>
            <a:picLocks noChangeAspect="1"/>
          </p:cNvPicPr>
          <p:nvPr/>
        </p:nvPicPr>
        <p:blipFill>
          <a:blip r:embed="rId3"/>
          <a:stretch>
            <a:fillRect/>
          </a:stretch>
        </p:blipFill>
        <p:spPr>
          <a:xfrm>
            <a:off x="3758508" y="5681595"/>
            <a:ext cx="2638793" cy="981212"/>
          </a:xfrm>
          <a:prstGeom prst="rect">
            <a:avLst/>
          </a:prstGeom>
        </p:spPr>
      </p:pic>
      <p:pic>
        <p:nvPicPr>
          <p:cNvPr id="3" name="Picture 2">
            <a:extLst>
              <a:ext uri="{FF2B5EF4-FFF2-40B4-BE49-F238E27FC236}">
                <a16:creationId xmlns:a16="http://schemas.microsoft.com/office/drawing/2014/main" id="{C32E84A1-36C0-CA2E-0318-19D3D708E06E}"/>
              </a:ext>
            </a:extLst>
          </p:cNvPr>
          <p:cNvPicPr>
            <a:picLocks noChangeAspect="1"/>
          </p:cNvPicPr>
          <p:nvPr/>
        </p:nvPicPr>
        <p:blipFill>
          <a:blip r:embed="rId4"/>
          <a:srcRect t="6186" b="17153"/>
          <a:stretch/>
        </p:blipFill>
        <p:spPr>
          <a:xfrm>
            <a:off x="220229" y="259669"/>
            <a:ext cx="11751542" cy="5257389"/>
          </a:xfrm>
          <a:prstGeom prst="rect">
            <a:avLst/>
          </a:prstGeom>
        </p:spPr>
      </p:pic>
    </p:spTree>
    <p:extLst>
      <p:ext uri="{BB962C8B-B14F-4D97-AF65-F5344CB8AC3E}">
        <p14:creationId xmlns:p14="http://schemas.microsoft.com/office/powerpoint/2010/main" val="726273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71AD43D-5C35-335C-B48A-704E3721669D}"/>
              </a:ext>
            </a:extLst>
          </p:cNvPr>
          <p:cNvPicPr>
            <a:picLocks noChangeAspect="1"/>
          </p:cNvPicPr>
          <p:nvPr/>
        </p:nvPicPr>
        <p:blipFill>
          <a:blip r:embed="rId3"/>
          <a:srcRect t="12371" b="10515"/>
          <a:stretch/>
        </p:blipFill>
        <p:spPr>
          <a:xfrm>
            <a:off x="220229" y="207388"/>
            <a:ext cx="11751542" cy="5288437"/>
          </a:xfrm>
          <a:prstGeom prst="rect">
            <a:avLst/>
          </a:prstGeom>
        </p:spPr>
      </p:pic>
      <p:sp>
        <p:nvSpPr>
          <p:cNvPr id="2" name="Title 1">
            <a:extLst>
              <a:ext uri="{FF2B5EF4-FFF2-40B4-BE49-F238E27FC236}">
                <a16:creationId xmlns:a16="http://schemas.microsoft.com/office/drawing/2014/main" id="{E5DC1E91-E9DA-CFCE-4C46-650838CCF5F6}"/>
              </a:ext>
            </a:extLst>
          </p:cNvPr>
          <p:cNvSpPr>
            <a:spLocks noGrp="1"/>
          </p:cNvSpPr>
          <p:nvPr>
            <p:ph type="title"/>
          </p:nvPr>
        </p:nvSpPr>
        <p:spPr>
          <a:xfrm>
            <a:off x="589556" y="5746071"/>
            <a:ext cx="7015499" cy="852260"/>
          </a:xfrm>
        </p:spPr>
        <p:txBody>
          <a:bodyPr vert="horz" lIns="91440" tIns="45720" rIns="91440" bIns="45720" rtlCol="0" anchor="ctr">
            <a:normAutofit/>
          </a:bodyPr>
          <a:lstStyle/>
          <a:p>
            <a:r>
              <a:rPr lang="en-US" sz="3600" dirty="0"/>
              <a:t>HER2 IHC 2+</a:t>
            </a:r>
          </a:p>
        </p:txBody>
      </p:sp>
      <p:pic>
        <p:nvPicPr>
          <p:cNvPr id="5" name="Picture 4">
            <a:extLst>
              <a:ext uri="{FF2B5EF4-FFF2-40B4-BE49-F238E27FC236}">
                <a16:creationId xmlns:a16="http://schemas.microsoft.com/office/drawing/2014/main" id="{E735F919-3518-4410-A0DD-46C68155CB67}"/>
              </a:ext>
            </a:extLst>
          </p:cNvPr>
          <p:cNvPicPr>
            <a:picLocks noChangeAspect="1"/>
          </p:cNvPicPr>
          <p:nvPr/>
        </p:nvPicPr>
        <p:blipFill>
          <a:blip r:embed="rId4"/>
          <a:stretch>
            <a:fillRect/>
          </a:stretch>
        </p:blipFill>
        <p:spPr>
          <a:xfrm>
            <a:off x="3758508" y="5681595"/>
            <a:ext cx="2638793" cy="981212"/>
          </a:xfrm>
          <a:prstGeom prst="rect">
            <a:avLst/>
          </a:prstGeom>
        </p:spPr>
      </p:pic>
    </p:spTree>
    <p:extLst>
      <p:ext uri="{BB962C8B-B14F-4D97-AF65-F5344CB8AC3E}">
        <p14:creationId xmlns:p14="http://schemas.microsoft.com/office/powerpoint/2010/main" val="33310345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marbled surface&#10;&#10;Description automatically generated">
            <a:extLst>
              <a:ext uri="{FF2B5EF4-FFF2-40B4-BE49-F238E27FC236}">
                <a16:creationId xmlns:a16="http://schemas.microsoft.com/office/drawing/2014/main" id="{565B9B58-9E80-49D3-B38C-52E791509E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a:solidFill>
                  <a:schemeClr val="tx1">
                    <a:lumMod val="85000"/>
                    <a:lumOff val="15000"/>
                  </a:schemeClr>
                </a:solidFill>
              </a:rPr>
              <a:t>Example: metastatic endometrioid carcinoma</a:t>
            </a:r>
          </a:p>
        </p:txBody>
      </p:sp>
    </p:spTree>
    <p:extLst>
      <p:ext uri="{BB962C8B-B14F-4D97-AF65-F5344CB8AC3E}">
        <p14:creationId xmlns:p14="http://schemas.microsoft.com/office/powerpoint/2010/main" val="39548174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white surface&#10;&#10;Description automatically generated">
            <a:extLst>
              <a:ext uri="{FF2B5EF4-FFF2-40B4-BE49-F238E27FC236}">
                <a16:creationId xmlns:a16="http://schemas.microsoft.com/office/drawing/2014/main" id="{7BC29A4F-E915-AB66-A054-9ED13E07AC9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spTree>
    <p:extLst>
      <p:ext uri="{BB962C8B-B14F-4D97-AF65-F5344CB8AC3E}">
        <p14:creationId xmlns:p14="http://schemas.microsoft.com/office/powerpoint/2010/main" val="29519660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green liquid&#10;&#10;Description automatically generated">
            <a:extLst>
              <a:ext uri="{FF2B5EF4-FFF2-40B4-BE49-F238E27FC236}">
                <a16:creationId xmlns:a16="http://schemas.microsoft.com/office/drawing/2014/main" id="{B3095264-C385-7BB1-F4D4-BB4A9D3D967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spTree>
    <p:extLst>
      <p:ext uri="{BB962C8B-B14F-4D97-AF65-F5344CB8AC3E}">
        <p14:creationId xmlns:p14="http://schemas.microsoft.com/office/powerpoint/2010/main" val="1884160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BEFD329-C2EF-A368-8EBC-36FEEBE2AD3C}"/>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A82D28-F3F8-91B8-988C-E7B164717A88}"/>
              </a:ext>
            </a:extLst>
          </p:cNvPr>
          <p:cNvSpPr>
            <a:spLocks noGrp="1"/>
          </p:cNvSpPr>
          <p:nvPr>
            <p:ph type="title"/>
          </p:nvPr>
        </p:nvSpPr>
        <p:spPr>
          <a:xfrm>
            <a:off x="630936" y="502920"/>
            <a:ext cx="3419856" cy="1463040"/>
          </a:xfrm>
        </p:spPr>
        <p:txBody>
          <a:bodyPr anchor="ctr">
            <a:normAutofit/>
          </a:bodyPr>
          <a:lstStyle/>
          <a:p>
            <a:r>
              <a:rPr lang="en-US" dirty="0"/>
              <a:t>VENTANA FOLR1 Assay</a:t>
            </a:r>
          </a:p>
        </p:txBody>
      </p:sp>
      <p:sp>
        <p:nvSpPr>
          <p:cNvPr id="12"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DF0E1F2-A113-3B72-7FC5-6B8299538B4D}"/>
              </a:ext>
            </a:extLst>
          </p:cNvPr>
          <p:cNvSpPr>
            <a:spLocks noGrp="1"/>
          </p:cNvSpPr>
          <p:nvPr>
            <p:ph idx="1"/>
          </p:nvPr>
        </p:nvSpPr>
        <p:spPr>
          <a:xfrm>
            <a:off x="4654295" y="502920"/>
            <a:ext cx="6894576" cy="1463040"/>
          </a:xfrm>
        </p:spPr>
        <p:txBody>
          <a:bodyPr anchor="ctr">
            <a:normAutofit/>
          </a:bodyPr>
          <a:lstStyle/>
          <a:p>
            <a:pPr marL="0" indent="0">
              <a:buNone/>
            </a:pPr>
            <a:r>
              <a:rPr lang="en-US" sz="2200"/>
              <a:t>*For cases near the threshold of 75% (65-85%), re-reading of the slide by a second pathologist is recommended.</a:t>
            </a:r>
          </a:p>
        </p:txBody>
      </p:sp>
      <p:pic>
        <p:nvPicPr>
          <p:cNvPr id="5" name="Picture 4">
            <a:extLst>
              <a:ext uri="{FF2B5EF4-FFF2-40B4-BE49-F238E27FC236}">
                <a16:creationId xmlns:a16="http://schemas.microsoft.com/office/drawing/2014/main" id="{418F34AC-8DAD-D11B-E517-A18A8DFB454D}"/>
              </a:ext>
            </a:extLst>
          </p:cNvPr>
          <p:cNvPicPr>
            <a:picLocks noChangeAspect="1"/>
          </p:cNvPicPr>
          <p:nvPr/>
        </p:nvPicPr>
        <p:blipFill>
          <a:blip r:embed="rId2"/>
          <a:stretch>
            <a:fillRect/>
          </a:stretch>
        </p:blipFill>
        <p:spPr>
          <a:xfrm>
            <a:off x="630936" y="2523743"/>
            <a:ext cx="10917936" cy="3493738"/>
          </a:xfrm>
          <a:prstGeom prst="rect">
            <a:avLst/>
          </a:prstGeom>
        </p:spPr>
      </p:pic>
    </p:spTree>
    <p:extLst>
      <p:ext uri="{BB962C8B-B14F-4D97-AF65-F5344CB8AC3E}">
        <p14:creationId xmlns:p14="http://schemas.microsoft.com/office/powerpoint/2010/main" val="30642699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white surface&#10;&#10;Description automatically generated">
            <a:extLst>
              <a:ext uri="{FF2B5EF4-FFF2-40B4-BE49-F238E27FC236}">
                <a16:creationId xmlns:a16="http://schemas.microsoft.com/office/drawing/2014/main" id="{144B3723-B407-F26D-6978-2354C55208F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pic>
        <p:nvPicPr>
          <p:cNvPr id="7" name="Picture 6" descr="A close up of a cell&#10;&#10;Description automatically generated">
            <a:extLst>
              <a:ext uri="{FF2B5EF4-FFF2-40B4-BE49-F238E27FC236}">
                <a16:creationId xmlns:a16="http://schemas.microsoft.com/office/drawing/2014/main" id="{799EBCD7-6006-0C8E-C797-1E7C587A5F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594755" cy="2022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288606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ap&#10;&#10;Description automatically generated">
            <a:extLst>
              <a:ext uri="{FF2B5EF4-FFF2-40B4-BE49-F238E27FC236}">
                <a16:creationId xmlns:a16="http://schemas.microsoft.com/office/drawing/2014/main" id="{BE215ABA-C9A1-C54F-57E3-2C77EAB3E003}"/>
              </a:ext>
            </a:extLst>
          </p:cNvPr>
          <p:cNvPicPr>
            <a:picLocks noChangeAspect="1"/>
          </p:cNvPicPr>
          <p:nvPr/>
        </p:nvPicPr>
        <p:blipFill>
          <a:blip r:embed="rId2"/>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pic>
        <p:nvPicPr>
          <p:cNvPr id="5" name="Picture 4" descr="A close up of a cell&#10;&#10;Description automatically generated">
            <a:extLst>
              <a:ext uri="{FF2B5EF4-FFF2-40B4-BE49-F238E27FC236}">
                <a16:creationId xmlns:a16="http://schemas.microsoft.com/office/drawing/2014/main" id="{CECDDE89-BDDD-1AAD-1C32-D64A01CDFD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594755" cy="2022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69419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white surface&#10;&#10;Description automatically generated">
            <a:extLst>
              <a:ext uri="{FF2B5EF4-FFF2-40B4-BE49-F238E27FC236}">
                <a16:creationId xmlns:a16="http://schemas.microsoft.com/office/drawing/2014/main" id="{4EA4824A-5145-4D81-DA43-1CB0B534FFA4}"/>
              </a:ext>
            </a:extLst>
          </p:cNvPr>
          <p:cNvPicPr>
            <a:picLocks noChangeAspect="1"/>
          </p:cNvPicPr>
          <p:nvPr/>
        </p:nvPicPr>
        <p:blipFill>
          <a:blip r:embed="rId2"/>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pic>
        <p:nvPicPr>
          <p:cNvPr id="6" name="Picture 5" descr="A close up of a cell&#10;&#10;Description automatically generated">
            <a:extLst>
              <a:ext uri="{FF2B5EF4-FFF2-40B4-BE49-F238E27FC236}">
                <a16:creationId xmlns:a16="http://schemas.microsoft.com/office/drawing/2014/main" id="{6B4290BC-99B3-9705-B15B-D9956684C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594755" cy="2022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37064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white surface&#10;&#10;Description automatically generated">
            <a:extLst>
              <a:ext uri="{FF2B5EF4-FFF2-40B4-BE49-F238E27FC236}">
                <a16:creationId xmlns:a16="http://schemas.microsoft.com/office/drawing/2014/main" id="{55500BAB-DC99-3AF6-2F65-5202C4C0D5A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DBB924C5-2DC3-4AF8-3FBD-56E93CDE64BC}"/>
              </a:ext>
            </a:extLst>
          </p:cNvPr>
          <p:cNvSpPr>
            <a:spLocks noGrp="1"/>
          </p:cNvSpPr>
          <p:nvPr>
            <p:ph type="title"/>
          </p:nvPr>
        </p:nvSpPr>
        <p:spPr>
          <a:xfrm>
            <a:off x="523875" y="5317240"/>
            <a:ext cx="11210925" cy="744836"/>
          </a:xfrm>
        </p:spPr>
        <p:txBody>
          <a:bodyPr>
            <a:normAutofit/>
          </a:bodyPr>
          <a:lstStyle/>
          <a:p>
            <a:pPr algn="ctr"/>
            <a:r>
              <a:rPr lang="en-US" sz="3600" dirty="0">
                <a:solidFill>
                  <a:schemeClr val="tx1">
                    <a:lumMod val="85000"/>
                    <a:lumOff val="15000"/>
                  </a:schemeClr>
                </a:solidFill>
              </a:rPr>
              <a:t>Example: metastatic endometrioid carcinoma</a:t>
            </a:r>
          </a:p>
        </p:txBody>
      </p:sp>
      <p:pic>
        <p:nvPicPr>
          <p:cNvPr id="6" name="Picture 5" descr="A close up of a cell&#10;&#10;Description automatically generated">
            <a:extLst>
              <a:ext uri="{FF2B5EF4-FFF2-40B4-BE49-F238E27FC236}">
                <a16:creationId xmlns:a16="http://schemas.microsoft.com/office/drawing/2014/main" id="{C0818576-5321-93A5-CC1E-6BA78B9EA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594755" cy="2022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169009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C52A8-289E-FBA9-EC33-0AAD9D0E01EF}"/>
              </a:ext>
            </a:extLst>
          </p:cNvPr>
          <p:cNvSpPr>
            <a:spLocks noGrp="1"/>
          </p:cNvSpPr>
          <p:nvPr>
            <p:ph type="title"/>
          </p:nvPr>
        </p:nvSpPr>
        <p:spPr/>
        <p:txBody>
          <a:bodyPr/>
          <a:lstStyle/>
          <a:p>
            <a:r>
              <a:rPr lang="en-US" dirty="0"/>
              <a:t>CAP Protocol: Gynecologic Biomarkers</a:t>
            </a:r>
          </a:p>
        </p:txBody>
      </p:sp>
      <p:pic>
        <p:nvPicPr>
          <p:cNvPr id="9" name="Picture 8">
            <a:extLst>
              <a:ext uri="{FF2B5EF4-FFF2-40B4-BE49-F238E27FC236}">
                <a16:creationId xmlns:a16="http://schemas.microsoft.com/office/drawing/2014/main" id="{E32E8D4C-E7FE-95DE-96CA-4E62825C46CB}"/>
              </a:ext>
            </a:extLst>
          </p:cNvPr>
          <p:cNvPicPr>
            <a:picLocks noChangeAspect="1"/>
          </p:cNvPicPr>
          <p:nvPr/>
        </p:nvPicPr>
        <p:blipFill>
          <a:blip r:embed="rId2"/>
          <a:stretch>
            <a:fillRect/>
          </a:stretch>
        </p:blipFill>
        <p:spPr>
          <a:xfrm>
            <a:off x="838200" y="1690687"/>
            <a:ext cx="8391804" cy="3892989"/>
          </a:xfrm>
          <a:prstGeom prst="rect">
            <a:avLst/>
          </a:prstGeom>
        </p:spPr>
      </p:pic>
    </p:spTree>
    <p:extLst>
      <p:ext uri="{BB962C8B-B14F-4D97-AF65-F5344CB8AC3E}">
        <p14:creationId xmlns:p14="http://schemas.microsoft.com/office/powerpoint/2010/main" val="20346742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6217-41E0-B3BD-82CC-865BF0F2FC0D}"/>
              </a:ext>
            </a:extLst>
          </p:cNvPr>
          <p:cNvSpPr>
            <a:spLocks noGrp="1"/>
          </p:cNvSpPr>
          <p:nvPr>
            <p:ph type="title"/>
          </p:nvPr>
        </p:nvSpPr>
        <p:spPr/>
        <p:txBody>
          <a:bodyPr/>
          <a:lstStyle/>
          <a:p>
            <a:r>
              <a:rPr lang="en-US" dirty="0"/>
              <a:t>Group discussion at UM</a:t>
            </a:r>
          </a:p>
        </p:txBody>
      </p:sp>
      <p:sp>
        <p:nvSpPr>
          <p:cNvPr id="3" name="Content Placeholder 2">
            <a:extLst>
              <a:ext uri="{FF2B5EF4-FFF2-40B4-BE49-F238E27FC236}">
                <a16:creationId xmlns:a16="http://schemas.microsoft.com/office/drawing/2014/main" id="{A7781ED5-658C-747F-D295-7467CA168F38}"/>
              </a:ext>
            </a:extLst>
          </p:cNvPr>
          <p:cNvSpPr>
            <a:spLocks noGrp="1"/>
          </p:cNvSpPr>
          <p:nvPr>
            <p:ph idx="1"/>
          </p:nvPr>
        </p:nvSpPr>
        <p:spPr/>
        <p:txBody>
          <a:bodyPr/>
          <a:lstStyle/>
          <a:p>
            <a:r>
              <a:rPr lang="en-US" dirty="0"/>
              <a:t>Re: antigenicity of FFPE tissue</a:t>
            </a:r>
          </a:p>
          <a:p>
            <a:pPr lvl="1"/>
            <a:r>
              <a:rPr lang="en-US" dirty="0"/>
              <a:t>Cut into block instead of using unstained slides, when possible</a:t>
            </a:r>
          </a:p>
          <a:p>
            <a:pPr lvl="1"/>
            <a:r>
              <a:rPr lang="en-US" dirty="0"/>
              <a:t>Likely helpful to cut into the block if possible, since the very surface is more likely to lose antigenicity</a:t>
            </a:r>
          </a:p>
          <a:p>
            <a:pPr lvl="1"/>
            <a:r>
              <a:rPr lang="en-US" dirty="0"/>
              <a:t>~10% signal lost per 8.5 years based on a breast study</a:t>
            </a:r>
          </a:p>
          <a:p>
            <a:pPr lvl="2"/>
            <a:r>
              <a:rPr lang="en-US" dirty="0"/>
              <a:t>PMID 26568292</a:t>
            </a:r>
          </a:p>
          <a:p>
            <a:pPr marL="0" indent="0">
              <a:buNone/>
            </a:pPr>
            <a:endParaRPr lang="en-US" dirty="0"/>
          </a:p>
          <a:p>
            <a:endParaRPr lang="en-US" dirty="0"/>
          </a:p>
        </p:txBody>
      </p:sp>
    </p:spTree>
    <p:extLst>
      <p:ext uri="{BB962C8B-B14F-4D97-AF65-F5344CB8AC3E}">
        <p14:creationId xmlns:p14="http://schemas.microsoft.com/office/powerpoint/2010/main" val="7123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white marbled surface&#10;&#10;Description automatically generated">
            <a:extLst>
              <a:ext uri="{FF2B5EF4-FFF2-40B4-BE49-F238E27FC236}">
                <a16:creationId xmlns:a16="http://schemas.microsoft.com/office/drawing/2014/main" id="{6C277EFF-73B3-9A3A-3C9E-58B25861EB7F}"/>
              </a:ext>
            </a:extLst>
          </p:cNvPr>
          <p:cNvPicPr>
            <a:picLocks noChangeAspect="1"/>
          </p:cNvPicPr>
          <p:nvPr/>
        </p:nvPicPr>
        <p:blipFill>
          <a:blip r:embed="rId2">
            <a:extLst>
              <a:ext uri="{28A0092B-C50C-407E-A947-70E740481C1C}">
                <a14:useLocalDpi xmlns:a14="http://schemas.microsoft.com/office/drawing/2010/main" val="0"/>
              </a:ext>
            </a:extLst>
          </a:blip>
          <a:srcRect r="17867" b="-1"/>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32373B5-B453-6F75-ECC4-05A28DFFF5FA}"/>
              </a:ext>
            </a:extLst>
          </p:cNvPr>
          <p:cNvSpPr>
            <a:spLocks noGrp="1"/>
          </p:cNvSpPr>
          <p:nvPr>
            <p:ph type="title"/>
          </p:nvPr>
        </p:nvSpPr>
        <p:spPr>
          <a:xfrm>
            <a:off x="7935402" y="743447"/>
            <a:ext cx="3445765" cy="3692028"/>
          </a:xfrm>
          <a:noFill/>
        </p:spPr>
        <p:txBody>
          <a:bodyPr vert="horz" lIns="91440" tIns="45720" rIns="91440" bIns="45720" rtlCol="0" anchor="b">
            <a:normAutofit/>
          </a:bodyPr>
          <a:lstStyle/>
          <a:p>
            <a:r>
              <a:rPr lang="en-US" sz="5200" dirty="0"/>
              <a:t>FOLR1 Negative (20%)</a:t>
            </a:r>
          </a:p>
        </p:txBody>
      </p:sp>
    </p:spTree>
    <p:extLst>
      <p:ext uri="{BB962C8B-B14F-4D97-AF65-F5344CB8AC3E}">
        <p14:creationId xmlns:p14="http://schemas.microsoft.com/office/powerpoint/2010/main" val="4159683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902DCFF-C544-1CF6-3307-A49BACAE7B2B}"/>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FD786C-BD0E-FB62-95A7-12711660BF82}"/>
              </a:ext>
            </a:extLst>
          </p:cNvPr>
          <p:cNvSpPr>
            <a:spLocks noGrp="1"/>
          </p:cNvSpPr>
          <p:nvPr>
            <p:ph type="title"/>
          </p:nvPr>
        </p:nvSpPr>
        <p:spPr>
          <a:xfrm>
            <a:off x="7380407" y="743447"/>
            <a:ext cx="3973385" cy="3692028"/>
          </a:xfrm>
          <a:noFill/>
        </p:spPr>
        <p:txBody>
          <a:bodyPr vert="horz" lIns="91440" tIns="45720" rIns="91440" bIns="45720" rtlCol="0" anchor="b">
            <a:normAutofit/>
          </a:bodyPr>
          <a:lstStyle/>
          <a:p>
            <a:r>
              <a:rPr lang="en-US" sz="5200" dirty="0"/>
              <a:t>FOLR1 Negative (30%)</a:t>
            </a:r>
          </a:p>
        </p:txBody>
      </p:sp>
      <p:pic>
        <p:nvPicPr>
          <p:cNvPr id="5" name="Picture 4" descr="A close up of a white surface&#10;&#10;Description automatically generated">
            <a:extLst>
              <a:ext uri="{FF2B5EF4-FFF2-40B4-BE49-F238E27FC236}">
                <a16:creationId xmlns:a16="http://schemas.microsoft.com/office/drawing/2014/main" id="{0ACC82F3-F737-B69F-11A5-840A1EE78824}"/>
              </a:ext>
            </a:extLst>
          </p:cNvPr>
          <p:cNvPicPr>
            <a:picLocks noChangeAspect="1"/>
          </p:cNvPicPr>
          <p:nvPr/>
        </p:nvPicPr>
        <p:blipFill>
          <a:blip r:embed="rId2">
            <a:extLst>
              <a:ext uri="{28A0092B-C50C-407E-A947-70E740481C1C}">
                <a14:useLocalDpi xmlns:a14="http://schemas.microsoft.com/office/drawing/2010/main" val="0"/>
              </a:ext>
            </a:extLst>
          </a:blip>
          <a:srcRect l="6114" r="34490" b="-1"/>
          <a:stretch/>
        </p:blipFill>
        <p:spPr>
          <a:xfrm>
            <a:off x="20" y="10"/>
            <a:ext cx="6992881" cy="6857990"/>
          </a:xfrm>
          <a:prstGeom prst="rect">
            <a:avLst/>
          </a:prstGeom>
        </p:spPr>
      </p:pic>
    </p:spTree>
    <p:extLst>
      <p:ext uri="{BB962C8B-B14F-4D97-AF65-F5344CB8AC3E}">
        <p14:creationId xmlns:p14="http://schemas.microsoft.com/office/powerpoint/2010/main" val="3734749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A34DF9E-A259-D6B7-E288-D7B363130E81}"/>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D9C319-51C4-4B3F-AEB3-47BB3616F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37CA15E-9257-5F9B-EA24-A4D562A177E8}"/>
              </a:ext>
            </a:extLst>
          </p:cNvPr>
          <p:cNvSpPr>
            <a:spLocks noGrp="1"/>
          </p:cNvSpPr>
          <p:nvPr>
            <p:ph type="title"/>
          </p:nvPr>
        </p:nvSpPr>
        <p:spPr>
          <a:xfrm>
            <a:off x="7631933" y="365125"/>
            <a:ext cx="3952071" cy="5530319"/>
          </a:xfrm>
        </p:spPr>
        <p:txBody>
          <a:bodyPr vert="horz" lIns="91440" tIns="45720" rIns="91440" bIns="45720" rtlCol="0">
            <a:normAutofit/>
          </a:bodyPr>
          <a:lstStyle/>
          <a:p>
            <a:r>
              <a:rPr lang="en-US" sz="5200" dirty="0"/>
              <a:t>FOLR1 Negative (60%)</a:t>
            </a:r>
          </a:p>
        </p:txBody>
      </p:sp>
      <p:pic>
        <p:nvPicPr>
          <p:cNvPr id="4" name="Picture 3" descr="A close up of a marble&#10;&#10;Description automatically generated">
            <a:extLst>
              <a:ext uri="{FF2B5EF4-FFF2-40B4-BE49-F238E27FC236}">
                <a16:creationId xmlns:a16="http://schemas.microsoft.com/office/drawing/2014/main" id="{2A5DD7B2-C6FE-E445-3809-E0D04F79BE5B}"/>
              </a:ext>
            </a:extLst>
          </p:cNvPr>
          <p:cNvPicPr>
            <a:picLocks noChangeAspect="1"/>
          </p:cNvPicPr>
          <p:nvPr/>
        </p:nvPicPr>
        <p:blipFill>
          <a:blip r:embed="rId2">
            <a:extLst>
              <a:ext uri="{28A0092B-C50C-407E-A947-70E740481C1C}">
                <a14:useLocalDpi xmlns:a14="http://schemas.microsoft.com/office/drawing/2010/main" val="0"/>
              </a:ext>
            </a:extLst>
          </a:blip>
          <a:srcRect l="15375" r="23567" b="-1"/>
          <a:stretch/>
        </p:blipFill>
        <p:spPr>
          <a:xfrm>
            <a:off x="20" y="10"/>
            <a:ext cx="7188573" cy="6857990"/>
          </a:xfrm>
          <a:prstGeom prst="rect">
            <a:avLst/>
          </a:prstGeom>
        </p:spPr>
      </p:pic>
    </p:spTree>
    <p:extLst>
      <p:ext uri="{BB962C8B-B14F-4D97-AF65-F5344CB8AC3E}">
        <p14:creationId xmlns:p14="http://schemas.microsoft.com/office/powerpoint/2010/main" val="2149591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100328A-18EB-EAB5-F420-3978EC3E5C04}"/>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white and brown surface&#10;&#10;Description automatically generated">
            <a:extLst>
              <a:ext uri="{FF2B5EF4-FFF2-40B4-BE49-F238E27FC236}">
                <a16:creationId xmlns:a16="http://schemas.microsoft.com/office/drawing/2014/main" id="{3C235AFF-F0BD-E663-D2A1-839AFD834A3B}"/>
              </a:ext>
            </a:extLst>
          </p:cNvPr>
          <p:cNvPicPr>
            <a:picLocks noChangeAspect="1"/>
          </p:cNvPicPr>
          <p:nvPr/>
        </p:nvPicPr>
        <p:blipFill>
          <a:blip r:embed="rId2">
            <a:extLst>
              <a:ext uri="{28A0092B-C50C-407E-A947-70E740481C1C}">
                <a14:useLocalDpi xmlns:a14="http://schemas.microsoft.com/office/drawing/2010/main" val="0"/>
              </a:ext>
            </a:extLst>
          </a:blip>
          <a:srcRect r="17867"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981D820-273B-050E-D466-55BDA9A32326}"/>
              </a:ext>
            </a:extLst>
          </p:cNvPr>
          <p:cNvSpPr>
            <a:spLocks noGrp="1"/>
          </p:cNvSpPr>
          <p:nvPr>
            <p:ph type="title"/>
          </p:nvPr>
        </p:nvSpPr>
        <p:spPr>
          <a:xfrm>
            <a:off x="7935402" y="743447"/>
            <a:ext cx="3445765" cy="3692028"/>
          </a:xfrm>
          <a:noFill/>
        </p:spPr>
        <p:txBody>
          <a:bodyPr vert="horz" lIns="91440" tIns="45720" rIns="91440" bIns="45720" rtlCol="0" anchor="b">
            <a:normAutofit/>
          </a:bodyPr>
          <a:lstStyle/>
          <a:p>
            <a:r>
              <a:rPr lang="en-US" sz="5200"/>
              <a:t>FOLR1 Positive (75%)</a:t>
            </a:r>
            <a:endParaRPr lang="en-US" sz="5200" dirty="0"/>
          </a:p>
        </p:txBody>
      </p:sp>
    </p:spTree>
    <p:extLst>
      <p:ext uri="{BB962C8B-B14F-4D97-AF65-F5344CB8AC3E}">
        <p14:creationId xmlns:p14="http://schemas.microsoft.com/office/powerpoint/2010/main" val="1534647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2DB3345-A6FF-BAC4-45A8-2C13DA0F52B7}"/>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D9C319-51C4-4B3F-AEB3-47BB3616F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F4EA1E0-7C1B-EAFD-470F-F7019867175A}"/>
              </a:ext>
            </a:extLst>
          </p:cNvPr>
          <p:cNvSpPr>
            <a:spLocks noGrp="1"/>
          </p:cNvSpPr>
          <p:nvPr>
            <p:ph type="title"/>
          </p:nvPr>
        </p:nvSpPr>
        <p:spPr>
          <a:xfrm>
            <a:off x="7631933" y="365125"/>
            <a:ext cx="3952071" cy="5530319"/>
          </a:xfrm>
        </p:spPr>
        <p:txBody>
          <a:bodyPr vert="horz" lIns="91440" tIns="45720" rIns="91440" bIns="45720" rtlCol="0">
            <a:normAutofit/>
          </a:bodyPr>
          <a:lstStyle/>
          <a:p>
            <a:r>
              <a:rPr lang="en-US" sz="5200" dirty="0"/>
              <a:t>FOLR1 Positive (90%)</a:t>
            </a:r>
          </a:p>
        </p:txBody>
      </p:sp>
      <p:pic>
        <p:nvPicPr>
          <p:cNvPr id="4" name="Picture 3" descr="A close up of a white surface&#10;&#10;Description automatically generated">
            <a:extLst>
              <a:ext uri="{FF2B5EF4-FFF2-40B4-BE49-F238E27FC236}">
                <a16:creationId xmlns:a16="http://schemas.microsoft.com/office/drawing/2014/main" id="{304BA299-F284-A14F-B5A1-D2EB1C9A57D8}"/>
              </a:ext>
            </a:extLst>
          </p:cNvPr>
          <p:cNvPicPr>
            <a:picLocks noChangeAspect="1"/>
          </p:cNvPicPr>
          <p:nvPr/>
        </p:nvPicPr>
        <p:blipFill>
          <a:blip r:embed="rId3">
            <a:extLst>
              <a:ext uri="{28A0092B-C50C-407E-A947-70E740481C1C}">
                <a14:useLocalDpi xmlns:a14="http://schemas.microsoft.com/office/drawing/2010/main" val="0"/>
              </a:ext>
            </a:extLst>
          </a:blip>
          <a:srcRect l="13796" r="25145" b="-1"/>
          <a:stretch/>
        </p:blipFill>
        <p:spPr>
          <a:xfrm>
            <a:off x="20" y="10"/>
            <a:ext cx="7188573" cy="6857990"/>
          </a:xfrm>
          <a:prstGeom prst="rect">
            <a:avLst/>
          </a:prstGeom>
        </p:spPr>
      </p:pic>
    </p:spTree>
    <p:extLst>
      <p:ext uri="{BB962C8B-B14F-4D97-AF65-F5344CB8AC3E}">
        <p14:creationId xmlns:p14="http://schemas.microsoft.com/office/powerpoint/2010/main" val="24886592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TotalTime>
  <Words>1132</Words>
  <Application>Microsoft Office PowerPoint</Application>
  <PresentationFormat>Widescreen</PresentationFormat>
  <Paragraphs>120</Paragraphs>
  <Slides>45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Aptos</vt:lpstr>
      <vt:lpstr>Aptos Display</vt:lpstr>
      <vt:lpstr>Arial</vt:lpstr>
      <vt:lpstr>Office Theme</vt:lpstr>
      <vt:lpstr>Emerging predictive biomarkers affecting choice of therapy for gynecologic cancers</vt:lpstr>
      <vt:lpstr>Mirvetuximab Soravtansine (ELAHERE)</vt:lpstr>
      <vt:lpstr>VENTANA FOLR1 Assay</vt:lpstr>
      <vt:lpstr>VENTANA FOLR1 Assay</vt:lpstr>
      <vt:lpstr>FOLR1 Negative (20%)</vt:lpstr>
      <vt:lpstr>FOLR1 Negative (30%)</vt:lpstr>
      <vt:lpstr>FOLR1 Negative (60%)</vt:lpstr>
      <vt:lpstr>FOLR1 Positive (75%)</vt:lpstr>
      <vt:lpstr>FOLR1 Positive (90%)</vt:lpstr>
      <vt:lpstr>FOLR1 Assay for Epithelial Ovarian, Fallopian Tube, or Primary Peritoneal Carcinoma</vt:lpstr>
      <vt:lpstr>CAP Protocol: Gynecologic Biomarkers</vt:lpstr>
      <vt:lpstr>Trastuzumab (Herceptin)</vt:lpstr>
      <vt:lpstr>Proposed HER2 Scoring Criteria</vt:lpstr>
      <vt:lpstr>PowerPoint Presentation</vt:lpstr>
      <vt:lpstr>PowerPoint Presentation</vt:lpstr>
      <vt:lpstr>PowerPoint Presentation</vt:lpstr>
      <vt:lpstr>Pitfalls of HER2 Interpretation</vt:lpstr>
      <vt:lpstr>PowerPoint Presentation</vt:lpstr>
      <vt:lpstr>PowerPoint Presentation</vt:lpstr>
      <vt:lpstr>PowerPoint Presentation</vt:lpstr>
      <vt:lpstr>CAP Protocol: Gynecologic Biomarkers</vt:lpstr>
      <vt:lpstr>Trastuzumab deruxtecan (T-DXd; Enhertu)</vt:lpstr>
      <vt:lpstr>DESTINY-PanTumor02</vt:lpstr>
      <vt:lpstr>When can Enhertu be used?</vt:lpstr>
      <vt:lpstr>ORR and DOR according to tumor type</vt:lpstr>
      <vt:lpstr>GYN: Current state at UM</vt:lpstr>
      <vt:lpstr>CAP Guidelines for Scoring HER2 IHC in Gastric Cancer</vt:lpstr>
      <vt:lpstr>HER2 IHC 3+</vt:lpstr>
      <vt:lpstr>HER2 IHC 3+</vt:lpstr>
      <vt:lpstr>HER2 IHC 3+</vt:lpstr>
      <vt:lpstr>HER2 IHC 1+</vt:lpstr>
      <vt:lpstr>HER2 IHC 1+</vt:lpstr>
      <vt:lpstr>What about HER2 IHC 2+ (equivocal)?</vt:lpstr>
      <vt:lpstr>HER2 IHC 2+</vt:lpstr>
      <vt:lpstr>HER2 IHC 2+</vt:lpstr>
      <vt:lpstr>HER2 IHC 2+</vt:lpstr>
      <vt:lpstr>Example: metastatic endometrioid carcinoma</vt:lpstr>
      <vt:lpstr>Example: metastatic endometrioid carcinoma</vt:lpstr>
      <vt:lpstr>Example: metastatic endometrioid carcinoma</vt:lpstr>
      <vt:lpstr>Example: metastatic endometrioid carcinoma</vt:lpstr>
      <vt:lpstr>Example: metastatic endometrioid carcinoma</vt:lpstr>
      <vt:lpstr>Example: metastatic endometrioid carcinoma</vt:lpstr>
      <vt:lpstr>Example: metastatic endometrioid carcinoma</vt:lpstr>
      <vt:lpstr>CAP Protocol: Gynecologic Biomarkers</vt:lpstr>
      <vt:lpstr>Group discussion at UM</vt:lpstr>
    </vt:vector>
  </TitlesOfParts>
  <Company>Michigan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Skala, Stephanie (Steph)</dc:creator>
  <cp:lastModifiedBy>Skala, Stephanie (Steph)</cp:lastModifiedBy>
  <cp:revision>14</cp:revision>
  <dcterms:created xsi:type="dcterms:W3CDTF">2024-10-23T20:00:33Z</dcterms:created>
  <dcterms:modified xsi:type="dcterms:W3CDTF">2025-01-17T19:59:15Z</dcterms:modified>
</cp:coreProperties>
</file>