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media/image34.jpg" ContentType="image/png"/>
  <Override PartName="/ppt/media/image35.jpg" ContentType="image/png"/>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9" r:id="rId1"/>
  </p:sldMasterIdLst>
  <p:notesMasterIdLst>
    <p:notesMasterId r:id="rId44"/>
  </p:notesMasterIdLst>
  <p:sldIdLst>
    <p:sldId id="256" r:id="rId2"/>
    <p:sldId id="257" r:id="rId3"/>
    <p:sldId id="331" r:id="rId4"/>
    <p:sldId id="332" r:id="rId5"/>
    <p:sldId id="350" r:id="rId6"/>
    <p:sldId id="351" r:id="rId7"/>
    <p:sldId id="264" r:id="rId8"/>
    <p:sldId id="333" r:id="rId9"/>
    <p:sldId id="334" r:id="rId10"/>
    <p:sldId id="271" r:id="rId11"/>
    <p:sldId id="352" r:id="rId12"/>
    <p:sldId id="353" r:id="rId13"/>
    <p:sldId id="354" r:id="rId14"/>
    <p:sldId id="265" r:id="rId15"/>
    <p:sldId id="355" r:id="rId16"/>
    <p:sldId id="356" r:id="rId17"/>
    <p:sldId id="336" r:id="rId18"/>
    <p:sldId id="335" r:id="rId19"/>
    <p:sldId id="339" r:id="rId20"/>
    <p:sldId id="360" r:id="rId21"/>
    <p:sldId id="361" r:id="rId22"/>
    <p:sldId id="340" r:id="rId23"/>
    <p:sldId id="337" r:id="rId24"/>
    <p:sldId id="357" r:id="rId25"/>
    <p:sldId id="358" r:id="rId26"/>
    <p:sldId id="359" r:id="rId27"/>
    <p:sldId id="282" r:id="rId28"/>
    <p:sldId id="283" r:id="rId29"/>
    <p:sldId id="284" r:id="rId30"/>
    <p:sldId id="285" r:id="rId31"/>
    <p:sldId id="258" r:id="rId32"/>
    <p:sldId id="286" r:id="rId33"/>
    <p:sldId id="287" r:id="rId34"/>
    <p:sldId id="363" r:id="rId35"/>
    <p:sldId id="364" r:id="rId36"/>
    <p:sldId id="365" r:id="rId37"/>
    <p:sldId id="366" r:id="rId38"/>
    <p:sldId id="367" r:id="rId39"/>
    <p:sldId id="368" r:id="rId40"/>
    <p:sldId id="362" r:id="rId41"/>
    <p:sldId id="261" r:id="rId42"/>
    <p:sldId id="369"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4660"/>
  </p:normalViewPr>
  <p:slideViewPr>
    <p:cSldViewPr snapToGrid="0">
      <p:cViewPr varScale="1">
        <p:scale>
          <a:sx n="120" d="100"/>
          <a:sy n="120" d="100"/>
        </p:scale>
        <p:origin x="120"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B5AABE-6023-4AD7-9258-01B5FBD29A3A}" type="datetimeFigureOut">
              <a:rPr lang="en-US" smtClean="0"/>
              <a:t>1/17/2025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373D07-1845-40D8-ACB1-BDE3F50DE30D}" type="slidenum">
              <a:rPr lang="en-US" smtClean="0"/>
              <a:t>‹#›</a:t>
            </a:fld>
            <a:endParaRPr lang="en-US"/>
          </a:p>
        </p:txBody>
      </p:sp>
    </p:spTree>
    <p:extLst>
      <p:ext uri="{BB962C8B-B14F-4D97-AF65-F5344CB8AC3E}">
        <p14:creationId xmlns:p14="http://schemas.microsoft.com/office/powerpoint/2010/main" val="38693853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D8C513C-2F9E-4EF3-84FC-38D3DA17983C}" type="slidenum">
              <a:rPr lang="en-US" smtClean="0"/>
              <a:t>16</a:t>
            </a:fld>
            <a:endParaRPr lang="en-US"/>
          </a:p>
        </p:txBody>
      </p:sp>
    </p:spTree>
    <p:extLst>
      <p:ext uri="{BB962C8B-B14F-4D97-AF65-F5344CB8AC3E}">
        <p14:creationId xmlns:p14="http://schemas.microsoft.com/office/powerpoint/2010/main" val="26807087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Am J Surg Path 2020; PMID 31567280</a:t>
            </a:r>
          </a:p>
        </p:txBody>
      </p:sp>
      <p:sp>
        <p:nvSpPr>
          <p:cNvPr id="4" name="Slide Number Placeholder 3"/>
          <p:cNvSpPr>
            <a:spLocks noGrp="1"/>
          </p:cNvSpPr>
          <p:nvPr>
            <p:ph type="sldNum" sz="quarter" idx="5"/>
          </p:nvPr>
        </p:nvSpPr>
        <p:spPr/>
        <p:txBody>
          <a:bodyPr/>
          <a:lstStyle/>
          <a:p>
            <a:fld id="{4D373D07-1845-40D8-ACB1-BDE3F50DE30D}" type="slidenum">
              <a:rPr lang="en-US" smtClean="0"/>
              <a:t>39</a:t>
            </a:fld>
            <a:endParaRPr lang="en-US"/>
          </a:p>
        </p:txBody>
      </p:sp>
    </p:spTree>
    <p:extLst>
      <p:ext uri="{BB962C8B-B14F-4D97-AF65-F5344CB8AC3E}">
        <p14:creationId xmlns:p14="http://schemas.microsoft.com/office/powerpoint/2010/main" val="4097702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D8C513C-2F9E-4EF3-84FC-38D3DA17983C}" type="slidenum">
              <a:rPr lang="en-US" smtClean="0"/>
              <a:t>17</a:t>
            </a:fld>
            <a:endParaRPr lang="en-US"/>
          </a:p>
        </p:txBody>
      </p:sp>
    </p:spTree>
    <p:extLst>
      <p:ext uri="{BB962C8B-B14F-4D97-AF65-F5344CB8AC3E}">
        <p14:creationId xmlns:p14="http://schemas.microsoft.com/office/powerpoint/2010/main" val="34569481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D8C513C-2F9E-4EF3-84FC-38D3DA17983C}" type="slidenum">
              <a:rPr lang="en-US" smtClean="0"/>
              <a:t>23</a:t>
            </a:fld>
            <a:endParaRPr lang="en-US"/>
          </a:p>
        </p:txBody>
      </p:sp>
    </p:spTree>
    <p:extLst>
      <p:ext uri="{BB962C8B-B14F-4D97-AF65-F5344CB8AC3E}">
        <p14:creationId xmlns:p14="http://schemas.microsoft.com/office/powerpoint/2010/main" val="25581859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D8C513C-2F9E-4EF3-84FC-38D3DA17983C}" type="slidenum">
              <a:rPr lang="en-US" smtClean="0"/>
              <a:t>24</a:t>
            </a:fld>
            <a:endParaRPr lang="en-US"/>
          </a:p>
        </p:txBody>
      </p:sp>
    </p:spTree>
    <p:extLst>
      <p:ext uri="{BB962C8B-B14F-4D97-AF65-F5344CB8AC3E}">
        <p14:creationId xmlns:p14="http://schemas.microsoft.com/office/powerpoint/2010/main" val="22997436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D8C513C-2F9E-4EF3-84FC-38D3DA17983C}" type="slidenum">
              <a:rPr lang="en-US" smtClean="0"/>
              <a:t>25</a:t>
            </a:fld>
            <a:endParaRPr lang="en-US"/>
          </a:p>
        </p:txBody>
      </p:sp>
    </p:spTree>
    <p:extLst>
      <p:ext uri="{BB962C8B-B14F-4D97-AF65-F5344CB8AC3E}">
        <p14:creationId xmlns:p14="http://schemas.microsoft.com/office/powerpoint/2010/main" val="27705134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D8C513C-2F9E-4EF3-84FC-38D3DA17983C}" type="slidenum">
              <a:rPr lang="en-US" smtClean="0"/>
              <a:t>26</a:t>
            </a:fld>
            <a:endParaRPr lang="en-US"/>
          </a:p>
        </p:txBody>
      </p:sp>
    </p:spTree>
    <p:extLst>
      <p:ext uri="{BB962C8B-B14F-4D97-AF65-F5344CB8AC3E}">
        <p14:creationId xmlns:p14="http://schemas.microsoft.com/office/powerpoint/2010/main" val="19424289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Wheeler DT, Bell KA, </a:t>
            </a:r>
            <a:r>
              <a:rPr lang="en-US" dirty="0" err="1"/>
              <a:t>Kurman</a:t>
            </a:r>
            <a:r>
              <a:rPr lang="en-US" dirty="0"/>
              <a:t> RJ, Sherman ME. Minimal uterine serous carcinoma: diagnosis and clinicopathologic correlation. </a:t>
            </a:r>
            <a:r>
              <a:rPr lang="en-US" i="1" dirty="0"/>
              <a:t>Am J Surg </a:t>
            </a:r>
            <a:r>
              <a:rPr lang="en-US" i="1" dirty="0" err="1"/>
              <a:t>Pathol</a:t>
            </a:r>
            <a:r>
              <a:rPr lang="en-US" i="0" dirty="0"/>
              <a:t>. 2000 Jun;24(6):797-806.</a:t>
            </a:r>
            <a:endParaRPr lang="en-US" dirty="0"/>
          </a:p>
          <a:p>
            <a:pPr marL="0" indent="0">
              <a:buNone/>
            </a:pPr>
            <a:r>
              <a:rPr lang="en-US" dirty="0" err="1"/>
              <a:t>Assem</a:t>
            </a:r>
            <a:r>
              <a:rPr lang="en-US" dirty="0"/>
              <a:t> H, Rottmann D, Finkelstein A, et al. Minimal uterine serous carcinoma and endometrial polyp: a close clinicopathological relationship. </a:t>
            </a:r>
            <a:r>
              <a:rPr lang="en-US" i="1" dirty="0"/>
              <a:t>Hum </a:t>
            </a:r>
            <a:r>
              <a:rPr lang="en-US" i="1" dirty="0" err="1"/>
              <a:t>Pathol</a:t>
            </a:r>
            <a:r>
              <a:rPr lang="en-US" i="0" dirty="0"/>
              <a:t>. 2021 Dec;118:1-8.</a:t>
            </a:r>
            <a:endParaRPr lang="en-US" dirty="0"/>
          </a:p>
        </p:txBody>
      </p:sp>
      <p:sp>
        <p:nvSpPr>
          <p:cNvPr id="4" name="Slide Number Placeholder 3"/>
          <p:cNvSpPr>
            <a:spLocks noGrp="1"/>
          </p:cNvSpPr>
          <p:nvPr>
            <p:ph type="sldNum" sz="quarter" idx="5"/>
          </p:nvPr>
        </p:nvSpPr>
        <p:spPr/>
        <p:txBody>
          <a:bodyPr/>
          <a:lstStyle/>
          <a:p>
            <a:fld id="{ED8C513C-2F9E-4EF3-84FC-38D3DA17983C}" type="slidenum">
              <a:rPr lang="en-US" smtClean="0"/>
              <a:t>31</a:t>
            </a:fld>
            <a:endParaRPr lang="en-US"/>
          </a:p>
        </p:txBody>
      </p:sp>
    </p:spTree>
    <p:extLst>
      <p:ext uri="{BB962C8B-B14F-4D97-AF65-F5344CB8AC3E}">
        <p14:creationId xmlns:p14="http://schemas.microsoft.com/office/powerpoint/2010/main" val="26400946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D8C513C-2F9E-4EF3-84FC-38D3DA17983C}" type="slidenum">
              <a:rPr lang="en-US" smtClean="0"/>
              <a:t>32</a:t>
            </a:fld>
            <a:endParaRPr lang="en-US"/>
          </a:p>
        </p:txBody>
      </p:sp>
    </p:spTree>
    <p:extLst>
      <p:ext uri="{BB962C8B-B14F-4D97-AF65-F5344CB8AC3E}">
        <p14:creationId xmlns:p14="http://schemas.microsoft.com/office/powerpoint/2010/main" val="21349665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Gastrointestinal mucinous carcinoma</a:t>
            </a:r>
          </a:p>
        </p:txBody>
      </p:sp>
      <p:sp>
        <p:nvSpPr>
          <p:cNvPr id="4" name="Slide Number Placeholder 3"/>
          <p:cNvSpPr>
            <a:spLocks noGrp="1"/>
          </p:cNvSpPr>
          <p:nvPr>
            <p:ph type="sldNum" sz="quarter" idx="5"/>
          </p:nvPr>
        </p:nvSpPr>
        <p:spPr/>
        <p:txBody>
          <a:bodyPr/>
          <a:lstStyle/>
          <a:p>
            <a:fld id="{4D373D07-1845-40D8-ACB1-BDE3F50DE30D}" type="slidenum">
              <a:rPr lang="en-US" smtClean="0"/>
              <a:t>34</a:t>
            </a:fld>
            <a:endParaRPr lang="en-US"/>
          </a:p>
        </p:txBody>
      </p:sp>
    </p:spTree>
    <p:extLst>
      <p:ext uri="{BB962C8B-B14F-4D97-AF65-F5344CB8AC3E}">
        <p14:creationId xmlns:p14="http://schemas.microsoft.com/office/powerpoint/2010/main" val="13242098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1EEA0-A128-027B-9551-E16FA769537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FB06C19-316D-EDAF-0C3D-0DDD0A64B0D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401B6DB-B89F-2385-C4DB-3C79EAF9C865}"/>
              </a:ext>
            </a:extLst>
          </p:cNvPr>
          <p:cNvSpPr>
            <a:spLocks noGrp="1"/>
          </p:cNvSpPr>
          <p:nvPr>
            <p:ph type="dt" sz="half" idx="10"/>
          </p:nvPr>
        </p:nvSpPr>
        <p:spPr/>
        <p:txBody>
          <a:bodyPr/>
          <a:lstStyle/>
          <a:p>
            <a:fld id="{5DBDDF98-C922-483F-97E9-3E76B0201B42}" type="datetimeFigureOut">
              <a:rPr lang="en-US" smtClean="0"/>
              <a:t>1/17/2025</a:t>
            </a:fld>
            <a:endParaRPr lang="en-US"/>
          </a:p>
        </p:txBody>
      </p:sp>
      <p:sp>
        <p:nvSpPr>
          <p:cNvPr id="5" name="Footer Placeholder 4">
            <a:extLst>
              <a:ext uri="{FF2B5EF4-FFF2-40B4-BE49-F238E27FC236}">
                <a16:creationId xmlns:a16="http://schemas.microsoft.com/office/drawing/2014/main" id="{3C4A8718-592C-1071-E423-F6D2645A5D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703DC7-75DC-DCD6-1A24-D8EFCBC17ABB}"/>
              </a:ext>
            </a:extLst>
          </p:cNvPr>
          <p:cNvSpPr>
            <a:spLocks noGrp="1"/>
          </p:cNvSpPr>
          <p:nvPr>
            <p:ph type="sldNum" sz="quarter" idx="12"/>
          </p:nvPr>
        </p:nvSpPr>
        <p:spPr/>
        <p:txBody>
          <a:bodyPr/>
          <a:lstStyle/>
          <a:p>
            <a:fld id="{1B8B3671-A306-4A69-8480-FA9BE839245D}" type="slidenum">
              <a:rPr lang="en-US" smtClean="0"/>
              <a:t>‹#›</a:t>
            </a:fld>
            <a:endParaRPr lang="en-US"/>
          </a:p>
        </p:txBody>
      </p:sp>
    </p:spTree>
    <p:extLst>
      <p:ext uri="{BB962C8B-B14F-4D97-AF65-F5344CB8AC3E}">
        <p14:creationId xmlns:p14="http://schemas.microsoft.com/office/powerpoint/2010/main" val="23577026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C00E55-F62A-3355-969B-E69618840DB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62E321D-857B-5C24-0CB3-0113B3E1B90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C89CF5-13C4-2864-6D09-4808F7FAA71A}"/>
              </a:ext>
            </a:extLst>
          </p:cNvPr>
          <p:cNvSpPr>
            <a:spLocks noGrp="1"/>
          </p:cNvSpPr>
          <p:nvPr>
            <p:ph type="dt" sz="half" idx="10"/>
          </p:nvPr>
        </p:nvSpPr>
        <p:spPr/>
        <p:txBody>
          <a:bodyPr/>
          <a:lstStyle/>
          <a:p>
            <a:fld id="{5DBDDF98-C922-483F-97E9-3E76B0201B42}" type="datetimeFigureOut">
              <a:rPr lang="en-US" smtClean="0"/>
              <a:t>1/17/2025</a:t>
            </a:fld>
            <a:endParaRPr lang="en-US"/>
          </a:p>
        </p:txBody>
      </p:sp>
      <p:sp>
        <p:nvSpPr>
          <p:cNvPr id="5" name="Footer Placeholder 4">
            <a:extLst>
              <a:ext uri="{FF2B5EF4-FFF2-40B4-BE49-F238E27FC236}">
                <a16:creationId xmlns:a16="http://schemas.microsoft.com/office/drawing/2014/main" id="{ACC0D568-CAB6-37F6-89FA-7DD7031E45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B783F66-276A-B37A-21FC-47F550474F7E}"/>
              </a:ext>
            </a:extLst>
          </p:cNvPr>
          <p:cNvSpPr>
            <a:spLocks noGrp="1"/>
          </p:cNvSpPr>
          <p:nvPr>
            <p:ph type="sldNum" sz="quarter" idx="12"/>
          </p:nvPr>
        </p:nvSpPr>
        <p:spPr/>
        <p:txBody>
          <a:bodyPr/>
          <a:lstStyle/>
          <a:p>
            <a:fld id="{1B8B3671-A306-4A69-8480-FA9BE839245D}" type="slidenum">
              <a:rPr lang="en-US" smtClean="0"/>
              <a:t>‹#›</a:t>
            </a:fld>
            <a:endParaRPr lang="en-US"/>
          </a:p>
        </p:txBody>
      </p:sp>
    </p:spTree>
    <p:extLst>
      <p:ext uri="{BB962C8B-B14F-4D97-AF65-F5344CB8AC3E}">
        <p14:creationId xmlns:p14="http://schemas.microsoft.com/office/powerpoint/2010/main" val="3824651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5EFECD7-02A0-6281-0309-01BC3620B88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866C915-D48D-A564-7BA7-ECD81B49209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89992B-1B0B-2E1C-1C70-9599D03293A3}"/>
              </a:ext>
            </a:extLst>
          </p:cNvPr>
          <p:cNvSpPr>
            <a:spLocks noGrp="1"/>
          </p:cNvSpPr>
          <p:nvPr>
            <p:ph type="dt" sz="half" idx="10"/>
          </p:nvPr>
        </p:nvSpPr>
        <p:spPr/>
        <p:txBody>
          <a:bodyPr/>
          <a:lstStyle/>
          <a:p>
            <a:fld id="{5DBDDF98-C922-483F-97E9-3E76B0201B42}" type="datetimeFigureOut">
              <a:rPr lang="en-US" smtClean="0"/>
              <a:t>1/17/2025</a:t>
            </a:fld>
            <a:endParaRPr lang="en-US"/>
          </a:p>
        </p:txBody>
      </p:sp>
      <p:sp>
        <p:nvSpPr>
          <p:cNvPr id="5" name="Footer Placeholder 4">
            <a:extLst>
              <a:ext uri="{FF2B5EF4-FFF2-40B4-BE49-F238E27FC236}">
                <a16:creationId xmlns:a16="http://schemas.microsoft.com/office/drawing/2014/main" id="{8BBC1A0D-DAF9-9139-5BE7-C1BC5A8140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3C5A39-4337-EFA5-F367-4570CA6545BE}"/>
              </a:ext>
            </a:extLst>
          </p:cNvPr>
          <p:cNvSpPr>
            <a:spLocks noGrp="1"/>
          </p:cNvSpPr>
          <p:nvPr>
            <p:ph type="sldNum" sz="quarter" idx="12"/>
          </p:nvPr>
        </p:nvSpPr>
        <p:spPr/>
        <p:txBody>
          <a:bodyPr/>
          <a:lstStyle/>
          <a:p>
            <a:fld id="{1B8B3671-A306-4A69-8480-FA9BE839245D}" type="slidenum">
              <a:rPr lang="en-US" smtClean="0"/>
              <a:t>‹#›</a:t>
            </a:fld>
            <a:endParaRPr lang="en-US"/>
          </a:p>
        </p:txBody>
      </p:sp>
    </p:spTree>
    <p:extLst>
      <p:ext uri="{BB962C8B-B14F-4D97-AF65-F5344CB8AC3E}">
        <p14:creationId xmlns:p14="http://schemas.microsoft.com/office/powerpoint/2010/main" val="2266654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1D03E-8CA8-758B-0A74-3F0C041FA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D95BC2-9F43-6C62-DA73-1DB7DBDA44B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6E8D40-F7C6-3D72-7C62-CC088FC7E126}"/>
              </a:ext>
            </a:extLst>
          </p:cNvPr>
          <p:cNvSpPr>
            <a:spLocks noGrp="1"/>
          </p:cNvSpPr>
          <p:nvPr>
            <p:ph type="dt" sz="half" idx="10"/>
          </p:nvPr>
        </p:nvSpPr>
        <p:spPr/>
        <p:txBody>
          <a:bodyPr/>
          <a:lstStyle/>
          <a:p>
            <a:fld id="{5DBDDF98-C922-483F-97E9-3E76B0201B42}" type="datetimeFigureOut">
              <a:rPr lang="en-US" smtClean="0"/>
              <a:t>1/17/2025</a:t>
            </a:fld>
            <a:endParaRPr lang="en-US"/>
          </a:p>
        </p:txBody>
      </p:sp>
      <p:sp>
        <p:nvSpPr>
          <p:cNvPr id="5" name="Footer Placeholder 4">
            <a:extLst>
              <a:ext uri="{FF2B5EF4-FFF2-40B4-BE49-F238E27FC236}">
                <a16:creationId xmlns:a16="http://schemas.microsoft.com/office/drawing/2014/main" id="{6ADAA23B-2B26-3D38-7554-436C0D8FD2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E7D431-91B6-07CA-001E-0E4F10DD27B5}"/>
              </a:ext>
            </a:extLst>
          </p:cNvPr>
          <p:cNvSpPr>
            <a:spLocks noGrp="1"/>
          </p:cNvSpPr>
          <p:nvPr>
            <p:ph type="sldNum" sz="quarter" idx="12"/>
          </p:nvPr>
        </p:nvSpPr>
        <p:spPr/>
        <p:txBody>
          <a:bodyPr/>
          <a:lstStyle/>
          <a:p>
            <a:fld id="{1B8B3671-A306-4A69-8480-FA9BE839245D}" type="slidenum">
              <a:rPr lang="en-US" smtClean="0"/>
              <a:t>‹#›</a:t>
            </a:fld>
            <a:endParaRPr lang="en-US"/>
          </a:p>
        </p:txBody>
      </p:sp>
    </p:spTree>
    <p:extLst>
      <p:ext uri="{BB962C8B-B14F-4D97-AF65-F5344CB8AC3E}">
        <p14:creationId xmlns:p14="http://schemas.microsoft.com/office/powerpoint/2010/main" val="12507040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A12E7-5BC6-F309-6BF5-DC0BB990BF5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1543FD6-36DF-CF34-B82D-6E33FD6FE44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3E01210-29A2-85F6-60BB-F6DC501A0997}"/>
              </a:ext>
            </a:extLst>
          </p:cNvPr>
          <p:cNvSpPr>
            <a:spLocks noGrp="1"/>
          </p:cNvSpPr>
          <p:nvPr>
            <p:ph type="dt" sz="half" idx="10"/>
          </p:nvPr>
        </p:nvSpPr>
        <p:spPr/>
        <p:txBody>
          <a:bodyPr/>
          <a:lstStyle/>
          <a:p>
            <a:fld id="{5DBDDF98-C922-483F-97E9-3E76B0201B42}" type="datetimeFigureOut">
              <a:rPr lang="en-US" smtClean="0"/>
              <a:t>1/17/2025</a:t>
            </a:fld>
            <a:endParaRPr lang="en-US"/>
          </a:p>
        </p:txBody>
      </p:sp>
      <p:sp>
        <p:nvSpPr>
          <p:cNvPr id="5" name="Footer Placeholder 4">
            <a:extLst>
              <a:ext uri="{FF2B5EF4-FFF2-40B4-BE49-F238E27FC236}">
                <a16:creationId xmlns:a16="http://schemas.microsoft.com/office/drawing/2014/main" id="{C2EAF400-FD8A-1293-82FE-2991381E2F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20CEC8-E117-A536-D686-671E5766E17D}"/>
              </a:ext>
            </a:extLst>
          </p:cNvPr>
          <p:cNvSpPr>
            <a:spLocks noGrp="1"/>
          </p:cNvSpPr>
          <p:nvPr>
            <p:ph type="sldNum" sz="quarter" idx="12"/>
          </p:nvPr>
        </p:nvSpPr>
        <p:spPr/>
        <p:txBody>
          <a:bodyPr/>
          <a:lstStyle/>
          <a:p>
            <a:fld id="{1B8B3671-A306-4A69-8480-FA9BE839245D}" type="slidenum">
              <a:rPr lang="en-US" smtClean="0"/>
              <a:t>‹#›</a:t>
            </a:fld>
            <a:endParaRPr lang="en-US"/>
          </a:p>
        </p:txBody>
      </p:sp>
    </p:spTree>
    <p:extLst>
      <p:ext uri="{BB962C8B-B14F-4D97-AF65-F5344CB8AC3E}">
        <p14:creationId xmlns:p14="http://schemas.microsoft.com/office/powerpoint/2010/main" val="3705726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4A66D-B603-4EA9-88D3-F3C8E2BE576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6009D5B-4869-987D-88A5-06DB5E4167B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965868B-3C7B-1323-DB6A-4E135EE2878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9B04D86-1EBB-81EA-233F-0E24F55FC53D}"/>
              </a:ext>
            </a:extLst>
          </p:cNvPr>
          <p:cNvSpPr>
            <a:spLocks noGrp="1"/>
          </p:cNvSpPr>
          <p:nvPr>
            <p:ph type="dt" sz="half" idx="10"/>
          </p:nvPr>
        </p:nvSpPr>
        <p:spPr/>
        <p:txBody>
          <a:bodyPr/>
          <a:lstStyle/>
          <a:p>
            <a:fld id="{5DBDDF98-C922-483F-97E9-3E76B0201B42}" type="datetimeFigureOut">
              <a:rPr lang="en-US" smtClean="0"/>
              <a:t>1/17/2025</a:t>
            </a:fld>
            <a:endParaRPr lang="en-US"/>
          </a:p>
        </p:txBody>
      </p:sp>
      <p:sp>
        <p:nvSpPr>
          <p:cNvPr id="6" name="Footer Placeholder 5">
            <a:extLst>
              <a:ext uri="{FF2B5EF4-FFF2-40B4-BE49-F238E27FC236}">
                <a16:creationId xmlns:a16="http://schemas.microsoft.com/office/drawing/2014/main" id="{5CF20055-65C0-1E2C-A30B-AE1EF71D48C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9FC6C5-BFF4-C439-4D54-C9A585DA38A0}"/>
              </a:ext>
            </a:extLst>
          </p:cNvPr>
          <p:cNvSpPr>
            <a:spLocks noGrp="1"/>
          </p:cNvSpPr>
          <p:nvPr>
            <p:ph type="sldNum" sz="quarter" idx="12"/>
          </p:nvPr>
        </p:nvSpPr>
        <p:spPr/>
        <p:txBody>
          <a:bodyPr/>
          <a:lstStyle/>
          <a:p>
            <a:fld id="{1B8B3671-A306-4A69-8480-FA9BE839245D}" type="slidenum">
              <a:rPr lang="en-US" smtClean="0"/>
              <a:t>‹#›</a:t>
            </a:fld>
            <a:endParaRPr lang="en-US"/>
          </a:p>
        </p:txBody>
      </p:sp>
    </p:spTree>
    <p:extLst>
      <p:ext uri="{BB962C8B-B14F-4D97-AF65-F5344CB8AC3E}">
        <p14:creationId xmlns:p14="http://schemas.microsoft.com/office/powerpoint/2010/main" val="3409762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CA37A-0932-FE53-8A90-02C6A4D9316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8259D16-5BDC-D626-209E-AAE90540049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5DD0E1F-CF0C-F851-077B-D4FE42B2DF8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B8F23E4-C4FD-4426-9999-D8B571671C1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7226EB7-FBF0-4920-A007-FFF10D91E5B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C4BC2A2-9371-9AEC-EC45-85B21EF03F4B}"/>
              </a:ext>
            </a:extLst>
          </p:cNvPr>
          <p:cNvSpPr>
            <a:spLocks noGrp="1"/>
          </p:cNvSpPr>
          <p:nvPr>
            <p:ph type="dt" sz="half" idx="10"/>
          </p:nvPr>
        </p:nvSpPr>
        <p:spPr/>
        <p:txBody>
          <a:bodyPr/>
          <a:lstStyle/>
          <a:p>
            <a:fld id="{5DBDDF98-C922-483F-97E9-3E76B0201B42}" type="datetimeFigureOut">
              <a:rPr lang="en-US" smtClean="0"/>
              <a:t>1/17/2025</a:t>
            </a:fld>
            <a:endParaRPr lang="en-US"/>
          </a:p>
        </p:txBody>
      </p:sp>
      <p:sp>
        <p:nvSpPr>
          <p:cNvPr id="8" name="Footer Placeholder 7">
            <a:extLst>
              <a:ext uri="{FF2B5EF4-FFF2-40B4-BE49-F238E27FC236}">
                <a16:creationId xmlns:a16="http://schemas.microsoft.com/office/drawing/2014/main" id="{CC01DFA0-3183-86E4-AF29-CA8ACFF4A44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63ADB32-2E7B-0E3C-04C7-B91D9B124E18}"/>
              </a:ext>
            </a:extLst>
          </p:cNvPr>
          <p:cNvSpPr>
            <a:spLocks noGrp="1"/>
          </p:cNvSpPr>
          <p:nvPr>
            <p:ph type="sldNum" sz="quarter" idx="12"/>
          </p:nvPr>
        </p:nvSpPr>
        <p:spPr/>
        <p:txBody>
          <a:bodyPr/>
          <a:lstStyle/>
          <a:p>
            <a:fld id="{1B8B3671-A306-4A69-8480-FA9BE839245D}" type="slidenum">
              <a:rPr lang="en-US" smtClean="0"/>
              <a:t>‹#›</a:t>
            </a:fld>
            <a:endParaRPr lang="en-US"/>
          </a:p>
        </p:txBody>
      </p:sp>
    </p:spTree>
    <p:extLst>
      <p:ext uri="{BB962C8B-B14F-4D97-AF65-F5344CB8AC3E}">
        <p14:creationId xmlns:p14="http://schemas.microsoft.com/office/powerpoint/2010/main" val="2094727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5C244-F584-A231-6FEC-EF1A0FEDE24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0CE1E40-AA48-3CA2-22C4-1DAF45942D72}"/>
              </a:ext>
            </a:extLst>
          </p:cNvPr>
          <p:cNvSpPr>
            <a:spLocks noGrp="1"/>
          </p:cNvSpPr>
          <p:nvPr>
            <p:ph type="dt" sz="half" idx="10"/>
          </p:nvPr>
        </p:nvSpPr>
        <p:spPr/>
        <p:txBody>
          <a:bodyPr/>
          <a:lstStyle/>
          <a:p>
            <a:fld id="{5DBDDF98-C922-483F-97E9-3E76B0201B42}" type="datetimeFigureOut">
              <a:rPr lang="en-US" smtClean="0"/>
              <a:t>1/17/2025</a:t>
            </a:fld>
            <a:endParaRPr lang="en-US"/>
          </a:p>
        </p:txBody>
      </p:sp>
      <p:sp>
        <p:nvSpPr>
          <p:cNvPr id="4" name="Footer Placeholder 3">
            <a:extLst>
              <a:ext uri="{FF2B5EF4-FFF2-40B4-BE49-F238E27FC236}">
                <a16:creationId xmlns:a16="http://schemas.microsoft.com/office/drawing/2014/main" id="{D5811427-6C67-8552-4D1A-C60E22A1019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D146F12-A896-0673-009A-EF5A929B15C4}"/>
              </a:ext>
            </a:extLst>
          </p:cNvPr>
          <p:cNvSpPr>
            <a:spLocks noGrp="1"/>
          </p:cNvSpPr>
          <p:nvPr>
            <p:ph type="sldNum" sz="quarter" idx="12"/>
          </p:nvPr>
        </p:nvSpPr>
        <p:spPr/>
        <p:txBody>
          <a:bodyPr/>
          <a:lstStyle/>
          <a:p>
            <a:fld id="{1B8B3671-A306-4A69-8480-FA9BE839245D}" type="slidenum">
              <a:rPr lang="en-US" smtClean="0"/>
              <a:t>‹#›</a:t>
            </a:fld>
            <a:endParaRPr lang="en-US"/>
          </a:p>
        </p:txBody>
      </p:sp>
    </p:spTree>
    <p:extLst>
      <p:ext uri="{BB962C8B-B14F-4D97-AF65-F5344CB8AC3E}">
        <p14:creationId xmlns:p14="http://schemas.microsoft.com/office/powerpoint/2010/main" val="3439323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9913DC-38B7-2AF5-534F-D86FDD5C5C1D}"/>
              </a:ext>
            </a:extLst>
          </p:cNvPr>
          <p:cNvSpPr>
            <a:spLocks noGrp="1"/>
          </p:cNvSpPr>
          <p:nvPr>
            <p:ph type="dt" sz="half" idx="10"/>
          </p:nvPr>
        </p:nvSpPr>
        <p:spPr/>
        <p:txBody>
          <a:bodyPr/>
          <a:lstStyle/>
          <a:p>
            <a:fld id="{5DBDDF98-C922-483F-97E9-3E76B0201B42}" type="datetimeFigureOut">
              <a:rPr lang="en-US" smtClean="0"/>
              <a:t>1/17/2025</a:t>
            </a:fld>
            <a:endParaRPr lang="en-US"/>
          </a:p>
        </p:txBody>
      </p:sp>
      <p:sp>
        <p:nvSpPr>
          <p:cNvPr id="3" name="Footer Placeholder 2">
            <a:extLst>
              <a:ext uri="{FF2B5EF4-FFF2-40B4-BE49-F238E27FC236}">
                <a16:creationId xmlns:a16="http://schemas.microsoft.com/office/drawing/2014/main" id="{EE4CEF90-1DD1-D70F-C07C-6C99D03530D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7DD5D16-E430-0F46-0E6C-26F91184A359}"/>
              </a:ext>
            </a:extLst>
          </p:cNvPr>
          <p:cNvSpPr>
            <a:spLocks noGrp="1"/>
          </p:cNvSpPr>
          <p:nvPr>
            <p:ph type="sldNum" sz="quarter" idx="12"/>
          </p:nvPr>
        </p:nvSpPr>
        <p:spPr/>
        <p:txBody>
          <a:bodyPr/>
          <a:lstStyle/>
          <a:p>
            <a:fld id="{1B8B3671-A306-4A69-8480-FA9BE839245D}" type="slidenum">
              <a:rPr lang="en-US" smtClean="0"/>
              <a:t>‹#›</a:t>
            </a:fld>
            <a:endParaRPr lang="en-US"/>
          </a:p>
        </p:txBody>
      </p:sp>
    </p:spTree>
    <p:extLst>
      <p:ext uri="{BB962C8B-B14F-4D97-AF65-F5344CB8AC3E}">
        <p14:creationId xmlns:p14="http://schemas.microsoft.com/office/powerpoint/2010/main" val="1211157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F3E05-4D88-0490-AB9B-76C2845D8A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5D80953-762B-A8AF-D705-58F69AFAF1E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2366598-2F86-9BB1-F281-274FC91F65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D46C0D4-E027-69DB-7336-7829A0F91685}"/>
              </a:ext>
            </a:extLst>
          </p:cNvPr>
          <p:cNvSpPr>
            <a:spLocks noGrp="1"/>
          </p:cNvSpPr>
          <p:nvPr>
            <p:ph type="dt" sz="half" idx="10"/>
          </p:nvPr>
        </p:nvSpPr>
        <p:spPr/>
        <p:txBody>
          <a:bodyPr/>
          <a:lstStyle/>
          <a:p>
            <a:fld id="{5DBDDF98-C922-483F-97E9-3E76B0201B42}" type="datetimeFigureOut">
              <a:rPr lang="en-US" smtClean="0"/>
              <a:t>1/17/2025</a:t>
            </a:fld>
            <a:endParaRPr lang="en-US"/>
          </a:p>
        </p:txBody>
      </p:sp>
      <p:sp>
        <p:nvSpPr>
          <p:cNvPr id="6" name="Footer Placeholder 5">
            <a:extLst>
              <a:ext uri="{FF2B5EF4-FFF2-40B4-BE49-F238E27FC236}">
                <a16:creationId xmlns:a16="http://schemas.microsoft.com/office/drawing/2014/main" id="{1431E95E-05B3-7D9A-B544-403E5921286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638E7A3-9D1C-3FB8-1A46-DE2EB3E9D058}"/>
              </a:ext>
            </a:extLst>
          </p:cNvPr>
          <p:cNvSpPr>
            <a:spLocks noGrp="1"/>
          </p:cNvSpPr>
          <p:nvPr>
            <p:ph type="sldNum" sz="quarter" idx="12"/>
          </p:nvPr>
        </p:nvSpPr>
        <p:spPr/>
        <p:txBody>
          <a:bodyPr/>
          <a:lstStyle/>
          <a:p>
            <a:fld id="{1B8B3671-A306-4A69-8480-FA9BE839245D}" type="slidenum">
              <a:rPr lang="en-US" smtClean="0"/>
              <a:t>‹#›</a:t>
            </a:fld>
            <a:endParaRPr lang="en-US"/>
          </a:p>
        </p:txBody>
      </p:sp>
    </p:spTree>
    <p:extLst>
      <p:ext uri="{BB962C8B-B14F-4D97-AF65-F5344CB8AC3E}">
        <p14:creationId xmlns:p14="http://schemas.microsoft.com/office/powerpoint/2010/main" val="11769247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D00C85-7377-1E39-46AD-8E0336E92BD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128972A-DEE7-2556-18A6-CBE19FBD81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666EF47-0471-9EB4-C703-843D07C3F0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6F3B356-2C30-964C-BDCE-A10C6F8CE04F}"/>
              </a:ext>
            </a:extLst>
          </p:cNvPr>
          <p:cNvSpPr>
            <a:spLocks noGrp="1"/>
          </p:cNvSpPr>
          <p:nvPr>
            <p:ph type="dt" sz="half" idx="10"/>
          </p:nvPr>
        </p:nvSpPr>
        <p:spPr/>
        <p:txBody>
          <a:bodyPr/>
          <a:lstStyle/>
          <a:p>
            <a:fld id="{5DBDDF98-C922-483F-97E9-3E76B0201B42}" type="datetimeFigureOut">
              <a:rPr lang="en-US" smtClean="0"/>
              <a:t>1/17/2025</a:t>
            </a:fld>
            <a:endParaRPr lang="en-US"/>
          </a:p>
        </p:txBody>
      </p:sp>
      <p:sp>
        <p:nvSpPr>
          <p:cNvPr id="6" name="Footer Placeholder 5">
            <a:extLst>
              <a:ext uri="{FF2B5EF4-FFF2-40B4-BE49-F238E27FC236}">
                <a16:creationId xmlns:a16="http://schemas.microsoft.com/office/drawing/2014/main" id="{AA55DBAE-D87C-D93E-46E6-46184660F13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375515-865E-3089-E142-C4F506FB693F}"/>
              </a:ext>
            </a:extLst>
          </p:cNvPr>
          <p:cNvSpPr>
            <a:spLocks noGrp="1"/>
          </p:cNvSpPr>
          <p:nvPr>
            <p:ph type="sldNum" sz="quarter" idx="12"/>
          </p:nvPr>
        </p:nvSpPr>
        <p:spPr/>
        <p:txBody>
          <a:bodyPr/>
          <a:lstStyle/>
          <a:p>
            <a:fld id="{1B8B3671-A306-4A69-8480-FA9BE839245D}" type="slidenum">
              <a:rPr lang="en-US" smtClean="0"/>
              <a:t>‹#›</a:t>
            </a:fld>
            <a:endParaRPr lang="en-US"/>
          </a:p>
        </p:txBody>
      </p:sp>
    </p:spTree>
    <p:extLst>
      <p:ext uri="{BB962C8B-B14F-4D97-AF65-F5344CB8AC3E}">
        <p14:creationId xmlns:p14="http://schemas.microsoft.com/office/powerpoint/2010/main" val="37474812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25E3AAA-F6A7-D173-0877-185E73C82E9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C87C7CD-572E-6AF5-AEFB-EDF844CB2A1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3CA705-61DA-A64E-7001-72DD357513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DBDDF98-C922-483F-97E9-3E76B0201B42}" type="datetimeFigureOut">
              <a:rPr lang="en-US" smtClean="0"/>
              <a:pPr/>
              <a:t>1/17/2025</a:t>
            </a:fld>
            <a:endParaRPr lang="en-US"/>
          </a:p>
        </p:txBody>
      </p:sp>
      <p:sp>
        <p:nvSpPr>
          <p:cNvPr id="5" name="Footer Placeholder 4">
            <a:extLst>
              <a:ext uri="{FF2B5EF4-FFF2-40B4-BE49-F238E27FC236}">
                <a16:creationId xmlns:a16="http://schemas.microsoft.com/office/drawing/2014/main" id="{C1830F27-0189-6C6E-017A-8CE713419BA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DCEF74E3-2C47-98B4-B8ED-567B5B2F1D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B8B3671-A306-4A69-8480-FA9BE839245D}" type="slidenum">
              <a:rPr lang="en-US" smtClean="0"/>
              <a:pPr/>
              <a:t>‹#›</a:t>
            </a:fld>
            <a:endParaRPr lang="en-US"/>
          </a:p>
        </p:txBody>
      </p:sp>
    </p:spTree>
    <p:extLst>
      <p:ext uri="{BB962C8B-B14F-4D97-AF65-F5344CB8AC3E}">
        <p14:creationId xmlns:p14="http://schemas.microsoft.com/office/powerpoint/2010/main" val="3086159199"/>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9.jpg"/></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0.jpg"/></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1.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g"/><Relationship Id="rId1" Type="http://schemas.openxmlformats.org/officeDocument/2006/relationships/slideLayout" Target="../slideLayouts/slideLayout7.xml"/><Relationship Id="rId5" Type="http://schemas.openxmlformats.org/officeDocument/2006/relationships/image" Target="../media/image31.jpg"/><Relationship Id="rId4" Type="http://schemas.openxmlformats.org/officeDocument/2006/relationships/image" Target="../media/image30.jpg"/></Relationships>
</file>

<file path=ppt/slides/_rels/slide37.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Cloudy oil paint art">
            <a:extLst>
              <a:ext uri="{FF2B5EF4-FFF2-40B4-BE49-F238E27FC236}">
                <a16:creationId xmlns:a16="http://schemas.microsoft.com/office/drawing/2014/main" id="{35FBA8CE-3603-1C63-C6F7-4AA5F0E7BEDB}"/>
              </a:ext>
            </a:extLst>
          </p:cNvPr>
          <p:cNvPicPr>
            <a:picLocks noChangeAspect="1"/>
          </p:cNvPicPr>
          <p:nvPr/>
        </p:nvPicPr>
        <p:blipFill>
          <a:blip r:embed="rId2">
            <a:alphaModFix amt="50000"/>
          </a:blip>
          <a:srcRect t="15256" b="474"/>
          <a:stretch/>
        </p:blipFill>
        <p:spPr>
          <a:xfrm>
            <a:off x="20" y="1"/>
            <a:ext cx="12191980" cy="6857999"/>
          </a:xfrm>
          <a:prstGeom prst="rect">
            <a:avLst/>
          </a:prstGeom>
        </p:spPr>
      </p:pic>
      <p:sp>
        <p:nvSpPr>
          <p:cNvPr id="2" name="Title 1">
            <a:extLst>
              <a:ext uri="{FF2B5EF4-FFF2-40B4-BE49-F238E27FC236}">
                <a16:creationId xmlns:a16="http://schemas.microsoft.com/office/drawing/2014/main" id="{82336097-A00C-2D12-5230-D56EA89D68A9}"/>
              </a:ext>
            </a:extLst>
          </p:cNvPr>
          <p:cNvSpPr>
            <a:spLocks noGrp="1"/>
          </p:cNvSpPr>
          <p:nvPr>
            <p:ph type="ctrTitle"/>
          </p:nvPr>
        </p:nvSpPr>
        <p:spPr>
          <a:xfrm>
            <a:off x="1524000" y="1122362"/>
            <a:ext cx="9144000" cy="2900518"/>
          </a:xfrm>
        </p:spPr>
        <p:txBody>
          <a:bodyPr>
            <a:normAutofit/>
          </a:bodyPr>
          <a:lstStyle/>
          <a:p>
            <a:r>
              <a:rPr lang="en-US" dirty="0">
                <a:solidFill>
                  <a:srgbClr val="FFFFFF"/>
                </a:solidFill>
              </a:rPr>
              <a:t>Wolves in sheep’s clothing: challenging </a:t>
            </a:r>
            <a:r>
              <a:rPr lang="en-US" dirty="0" err="1">
                <a:solidFill>
                  <a:srgbClr val="FFFFFF"/>
                </a:solidFill>
              </a:rPr>
              <a:t>histotypes</a:t>
            </a:r>
            <a:r>
              <a:rPr lang="en-US" dirty="0">
                <a:solidFill>
                  <a:srgbClr val="FFFFFF"/>
                </a:solidFill>
              </a:rPr>
              <a:t> of endometrial carcinoma</a:t>
            </a:r>
          </a:p>
        </p:txBody>
      </p:sp>
      <p:sp>
        <p:nvSpPr>
          <p:cNvPr id="3" name="Subtitle 2">
            <a:extLst>
              <a:ext uri="{FF2B5EF4-FFF2-40B4-BE49-F238E27FC236}">
                <a16:creationId xmlns:a16="http://schemas.microsoft.com/office/drawing/2014/main" id="{EE18748B-3C5F-E46C-71F4-E06E93196119}"/>
              </a:ext>
            </a:extLst>
          </p:cNvPr>
          <p:cNvSpPr>
            <a:spLocks noGrp="1"/>
          </p:cNvSpPr>
          <p:nvPr>
            <p:ph type="subTitle" idx="1"/>
          </p:nvPr>
        </p:nvSpPr>
        <p:spPr>
          <a:xfrm>
            <a:off x="1524000" y="4159403"/>
            <a:ext cx="9144000" cy="1358801"/>
          </a:xfrm>
        </p:spPr>
        <p:txBody>
          <a:bodyPr>
            <a:normAutofit fontScale="85000" lnSpcReduction="20000"/>
          </a:bodyPr>
          <a:lstStyle/>
          <a:p>
            <a:r>
              <a:rPr lang="en-US" dirty="0">
                <a:solidFill>
                  <a:srgbClr val="FFFFFF"/>
                </a:solidFill>
              </a:rPr>
              <a:t>Stephanie L. Skala, MD</a:t>
            </a:r>
          </a:p>
          <a:p>
            <a:r>
              <a:rPr lang="en-US" dirty="0">
                <a:solidFill>
                  <a:srgbClr val="FFFFFF"/>
                </a:solidFill>
              </a:rPr>
              <a:t>Clinical Associate Professor of Pathology</a:t>
            </a:r>
          </a:p>
          <a:p>
            <a:r>
              <a:rPr lang="en-US" dirty="0">
                <a:solidFill>
                  <a:srgbClr val="FFFFFF"/>
                </a:solidFill>
              </a:rPr>
              <a:t>Director of Surgical Pathology</a:t>
            </a:r>
          </a:p>
          <a:p>
            <a:r>
              <a:rPr lang="en-US" dirty="0">
                <a:solidFill>
                  <a:srgbClr val="FFFFFF"/>
                </a:solidFill>
              </a:rPr>
              <a:t>University of Michigan</a:t>
            </a:r>
          </a:p>
        </p:txBody>
      </p:sp>
    </p:spTree>
    <p:extLst>
      <p:ext uri="{BB962C8B-B14F-4D97-AF65-F5344CB8AC3E}">
        <p14:creationId xmlns:p14="http://schemas.microsoft.com/office/powerpoint/2010/main" val="3996300625"/>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83FBDA-9D44-0C56-6A3F-DB3E8DA44270}"/>
              </a:ext>
            </a:extLst>
          </p:cNvPr>
          <p:cNvSpPr>
            <a:spLocks noGrp="1"/>
          </p:cNvSpPr>
          <p:nvPr>
            <p:ph type="title"/>
          </p:nvPr>
        </p:nvSpPr>
        <p:spPr/>
        <p:txBody>
          <a:bodyPr/>
          <a:lstStyle/>
          <a:p>
            <a:r>
              <a:rPr lang="en-US" dirty="0"/>
              <a:t>Mesonephric-Like Endometrial Carcinoma</a:t>
            </a:r>
          </a:p>
        </p:txBody>
      </p:sp>
      <p:sp>
        <p:nvSpPr>
          <p:cNvPr id="3" name="Content Placeholder 2">
            <a:extLst>
              <a:ext uri="{FF2B5EF4-FFF2-40B4-BE49-F238E27FC236}">
                <a16:creationId xmlns:a16="http://schemas.microsoft.com/office/drawing/2014/main" id="{468F4614-CCC8-2D6E-C40F-4FFF97E9EEDD}"/>
              </a:ext>
            </a:extLst>
          </p:cNvPr>
          <p:cNvSpPr>
            <a:spLocks noGrp="1"/>
          </p:cNvSpPr>
          <p:nvPr>
            <p:ph idx="1"/>
          </p:nvPr>
        </p:nvSpPr>
        <p:spPr/>
        <p:txBody>
          <a:bodyPr/>
          <a:lstStyle/>
          <a:p>
            <a:r>
              <a:rPr lang="en-US" dirty="0"/>
              <a:t>Immunohistochemistry</a:t>
            </a:r>
          </a:p>
          <a:p>
            <a:pPr lvl="1"/>
            <a:r>
              <a:rPr lang="en-US" dirty="0"/>
              <a:t>Estrogen receptor and progesterone receptor negative (or focal)</a:t>
            </a:r>
          </a:p>
          <a:p>
            <a:pPr lvl="1"/>
            <a:r>
              <a:rPr lang="en-US" dirty="0"/>
              <a:t>Positive for TTF-1, GATA3, and/or luminal CD10</a:t>
            </a:r>
          </a:p>
          <a:p>
            <a:pPr lvl="1"/>
            <a:endParaRPr lang="en-US" dirty="0"/>
          </a:p>
          <a:p>
            <a:r>
              <a:rPr lang="en-US" dirty="0"/>
              <a:t>Molecular</a:t>
            </a:r>
          </a:p>
          <a:p>
            <a:pPr lvl="1"/>
            <a:r>
              <a:rPr lang="en-US" dirty="0"/>
              <a:t>Frequent </a:t>
            </a:r>
            <a:r>
              <a:rPr lang="en-US" i="1" dirty="0"/>
              <a:t>KRAS </a:t>
            </a:r>
            <a:r>
              <a:rPr lang="en-US" dirty="0"/>
              <a:t>mutations</a:t>
            </a:r>
          </a:p>
          <a:p>
            <a:pPr lvl="1"/>
            <a:r>
              <a:rPr lang="en-US" dirty="0"/>
              <a:t>No mismatch repair deficiency, </a:t>
            </a:r>
            <a:r>
              <a:rPr lang="en-US" i="1" dirty="0"/>
              <a:t>TP53 </a:t>
            </a:r>
            <a:r>
              <a:rPr lang="en-US" dirty="0"/>
              <a:t>mutation, or </a:t>
            </a:r>
            <a:r>
              <a:rPr lang="en-US" i="1" dirty="0"/>
              <a:t>PTEN </a:t>
            </a:r>
            <a:r>
              <a:rPr lang="en-US" dirty="0"/>
              <a:t>mutation</a:t>
            </a:r>
          </a:p>
        </p:txBody>
      </p:sp>
    </p:spTree>
    <p:extLst>
      <p:ext uri="{BB962C8B-B14F-4D97-AF65-F5344CB8AC3E}">
        <p14:creationId xmlns:p14="http://schemas.microsoft.com/office/powerpoint/2010/main" val="8227631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fabric&#10;&#10;Description automatically generated">
            <a:extLst>
              <a:ext uri="{FF2B5EF4-FFF2-40B4-BE49-F238E27FC236}">
                <a16:creationId xmlns:a16="http://schemas.microsoft.com/office/drawing/2014/main" id="{60912F90-E78A-E850-30FA-A562CEDAEE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0"/>
            <a:ext cx="10972800" cy="6858000"/>
          </a:xfrm>
          <a:prstGeom prst="rect">
            <a:avLst/>
          </a:prstGeom>
        </p:spPr>
      </p:pic>
      <p:sp>
        <p:nvSpPr>
          <p:cNvPr id="5" name="TextBox 4">
            <a:extLst>
              <a:ext uri="{FF2B5EF4-FFF2-40B4-BE49-F238E27FC236}">
                <a16:creationId xmlns:a16="http://schemas.microsoft.com/office/drawing/2014/main" id="{471D8B00-C1C0-9B46-05DD-F50C859D7FE9}"/>
              </a:ext>
            </a:extLst>
          </p:cNvPr>
          <p:cNvSpPr txBox="1"/>
          <p:nvPr/>
        </p:nvSpPr>
        <p:spPr>
          <a:xfrm>
            <a:off x="11229974" y="6365557"/>
            <a:ext cx="962025" cy="492443"/>
          </a:xfrm>
          <a:prstGeom prst="rect">
            <a:avLst/>
          </a:prstGeom>
          <a:noFill/>
        </p:spPr>
        <p:txBody>
          <a:bodyPr wrap="square" rtlCol="0">
            <a:spAutoFit/>
          </a:bodyPr>
          <a:lstStyle/>
          <a:p>
            <a:r>
              <a:rPr lang="en-US" sz="2600" dirty="0"/>
              <a:t>TTF-1</a:t>
            </a:r>
          </a:p>
        </p:txBody>
      </p:sp>
    </p:spTree>
    <p:extLst>
      <p:ext uri="{BB962C8B-B14F-4D97-AF65-F5344CB8AC3E}">
        <p14:creationId xmlns:p14="http://schemas.microsoft.com/office/powerpoint/2010/main" val="7378884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purple, fabric&#10;&#10;Description automatically generated">
            <a:extLst>
              <a:ext uri="{FF2B5EF4-FFF2-40B4-BE49-F238E27FC236}">
                <a16:creationId xmlns:a16="http://schemas.microsoft.com/office/drawing/2014/main" id="{452C2528-50B1-811F-C611-C4A09194F7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0"/>
            <a:ext cx="10972800" cy="6858000"/>
          </a:xfrm>
          <a:prstGeom prst="rect">
            <a:avLst/>
          </a:prstGeom>
        </p:spPr>
      </p:pic>
    </p:spTree>
    <p:extLst>
      <p:ext uri="{BB962C8B-B14F-4D97-AF65-F5344CB8AC3E}">
        <p14:creationId xmlns:p14="http://schemas.microsoft.com/office/powerpoint/2010/main" val="19482611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652037F-6D2C-37D1-A792-14E88504DB86}"/>
              </a:ext>
            </a:extLst>
          </p:cNvPr>
          <p:cNvPicPr>
            <a:picLocks noChangeAspect="1"/>
          </p:cNvPicPr>
          <p:nvPr/>
        </p:nvPicPr>
        <p:blipFill rotWithShape="1">
          <a:blip r:embed="rId2">
            <a:extLst>
              <a:ext uri="{28A0092B-C50C-407E-A947-70E740481C1C}">
                <a14:useLocalDpi xmlns:a14="http://schemas.microsoft.com/office/drawing/2010/main" val="0"/>
              </a:ext>
            </a:extLst>
          </a:blip>
          <a:srcRect l="15133" r="23181" b="-2"/>
          <a:stretch/>
        </p:blipFill>
        <p:spPr>
          <a:xfrm>
            <a:off x="321731" y="557189"/>
            <a:ext cx="5668684" cy="5743618"/>
          </a:xfrm>
          <a:prstGeom prst="rect">
            <a:avLst/>
          </a:prstGeom>
        </p:spPr>
      </p:pic>
      <p:pic>
        <p:nvPicPr>
          <p:cNvPr id="5" name="Picture 4" descr="A picture containing wave, ocean floor&#10;&#10;Description automatically generated">
            <a:extLst>
              <a:ext uri="{FF2B5EF4-FFF2-40B4-BE49-F238E27FC236}">
                <a16:creationId xmlns:a16="http://schemas.microsoft.com/office/drawing/2014/main" id="{B4B8C3A6-E2BC-B36B-2958-776958F710FE}"/>
              </a:ext>
            </a:extLst>
          </p:cNvPr>
          <p:cNvPicPr>
            <a:picLocks noChangeAspect="1"/>
          </p:cNvPicPr>
          <p:nvPr/>
        </p:nvPicPr>
        <p:blipFill rotWithShape="1">
          <a:blip r:embed="rId3">
            <a:extLst>
              <a:ext uri="{28A0092B-C50C-407E-A947-70E740481C1C}">
                <a14:useLocalDpi xmlns:a14="http://schemas.microsoft.com/office/drawing/2010/main" val="0"/>
              </a:ext>
            </a:extLst>
          </a:blip>
          <a:srcRect l="13643" r="24604" b="-2"/>
          <a:stretch/>
        </p:blipFill>
        <p:spPr>
          <a:xfrm>
            <a:off x="6195375" y="557189"/>
            <a:ext cx="5674893" cy="5743618"/>
          </a:xfrm>
          <a:prstGeom prst="rect">
            <a:avLst/>
          </a:prstGeom>
        </p:spPr>
      </p:pic>
      <p:sp>
        <p:nvSpPr>
          <p:cNvPr id="7" name="TextBox 6">
            <a:extLst>
              <a:ext uri="{FF2B5EF4-FFF2-40B4-BE49-F238E27FC236}">
                <a16:creationId xmlns:a16="http://schemas.microsoft.com/office/drawing/2014/main" id="{BE448B7B-C275-B007-3018-DB43325FB6BD}"/>
              </a:ext>
            </a:extLst>
          </p:cNvPr>
          <p:cNvSpPr txBox="1"/>
          <p:nvPr/>
        </p:nvSpPr>
        <p:spPr>
          <a:xfrm>
            <a:off x="11029950" y="6365557"/>
            <a:ext cx="1162050" cy="492443"/>
          </a:xfrm>
          <a:prstGeom prst="rect">
            <a:avLst/>
          </a:prstGeom>
          <a:noFill/>
        </p:spPr>
        <p:txBody>
          <a:bodyPr wrap="square" rtlCol="0">
            <a:spAutoFit/>
          </a:bodyPr>
          <a:lstStyle/>
          <a:p>
            <a:r>
              <a:rPr lang="en-US" sz="2600" dirty="0"/>
              <a:t>ER/PR</a:t>
            </a:r>
          </a:p>
        </p:txBody>
      </p:sp>
    </p:spTree>
    <p:extLst>
      <p:ext uri="{BB962C8B-B14F-4D97-AF65-F5344CB8AC3E}">
        <p14:creationId xmlns:p14="http://schemas.microsoft.com/office/powerpoint/2010/main" val="31149965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0BBE3-086C-707C-F926-26646F9ACE25}"/>
              </a:ext>
            </a:extLst>
          </p:cNvPr>
          <p:cNvSpPr>
            <a:spLocks noGrp="1"/>
          </p:cNvSpPr>
          <p:nvPr>
            <p:ph type="title"/>
          </p:nvPr>
        </p:nvSpPr>
        <p:spPr/>
        <p:txBody>
          <a:bodyPr/>
          <a:lstStyle/>
          <a:p>
            <a:r>
              <a:rPr lang="en-US" dirty="0"/>
              <a:t>Case #2</a:t>
            </a:r>
          </a:p>
        </p:txBody>
      </p:sp>
      <p:sp>
        <p:nvSpPr>
          <p:cNvPr id="3" name="Text Placeholder 2">
            <a:extLst>
              <a:ext uri="{FF2B5EF4-FFF2-40B4-BE49-F238E27FC236}">
                <a16:creationId xmlns:a16="http://schemas.microsoft.com/office/drawing/2014/main" id="{4A954AEE-5D39-7B44-2892-53EF4ACBB357}"/>
              </a:ext>
            </a:extLst>
          </p:cNvPr>
          <p:cNvSpPr>
            <a:spLocks noGrp="1"/>
          </p:cNvSpPr>
          <p:nvPr>
            <p:ph type="body" idx="1"/>
          </p:nvPr>
        </p:nvSpPr>
        <p:spPr/>
        <p:txBody>
          <a:bodyPr/>
          <a:lstStyle/>
          <a:p>
            <a:r>
              <a:rPr lang="en-US" dirty="0"/>
              <a:t>41 </a:t>
            </a:r>
            <a:r>
              <a:rPr lang="en-US" dirty="0" err="1"/>
              <a:t>yo</a:t>
            </a:r>
            <a:r>
              <a:rPr lang="en-US" dirty="0"/>
              <a:t> with cervical dysplasia</a:t>
            </a:r>
          </a:p>
        </p:txBody>
      </p:sp>
    </p:spTree>
    <p:extLst>
      <p:ext uri="{BB962C8B-B14F-4D97-AF65-F5344CB8AC3E}">
        <p14:creationId xmlns:p14="http://schemas.microsoft.com/office/powerpoint/2010/main" val="20249884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p&#10;&#10;Description automatically generated">
            <a:extLst>
              <a:ext uri="{FF2B5EF4-FFF2-40B4-BE49-F238E27FC236}">
                <a16:creationId xmlns:a16="http://schemas.microsoft.com/office/drawing/2014/main" id="{99BA10F6-B1B7-5FC2-887D-9391DD64F9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0"/>
            <a:ext cx="10972800" cy="6858000"/>
          </a:xfrm>
          <a:prstGeom prst="rect">
            <a:avLst/>
          </a:prstGeom>
        </p:spPr>
      </p:pic>
    </p:spTree>
    <p:extLst>
      <p:ext uri="{BB962C8B-B14F-4D97-AF65-F5344CB8AC3E}">
        <p14:creationId xmlns:p14="http://schemas.microsoft.com/office/powerpoint/2010/main" val="4913513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6844261-33C9-43E7-FD3A-FC51B83258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0"/>
            <a:ext cx="10972800" cy="6858000"/>
          </a:xfrm>
          <a:prstGeom prst="rect">
            <a:avLst/>
          </a:prstGeom>
        </p:spPr>
      </p:pic>
      <p:sp>
        <p:nvSpPr>
          <p:cNvPr id="4" name="TextBox 3">
            <a:extLst>
              <a:ext uri="{FF2B5EF4-FFF2-40B4-BE49-F238E27FC236}">
                <a16:creationId xmlns:a16="http://schemas.microsoft.com/office/drawing/2014/main" id="{57605DEA-4B4F-FB09-C534-45C817A20659}"/>
              </a:ext>
            </a:extLst>
          </p:cNvPr>
          <p:cNvSpPr txBox="1"/>
          <p:nvPr/>
        </p:nvSpPr>
        <p:spPr>
          <a:xfrm>
            <a:off x="11171583" y="6365557"/>
            <a:ext cx="1020417" cy="492443"/>
          </a:xfrm>
          <a:prstGeom prst="rect">
            <a:avLst/>
          </a:prstGeom>
          <a:noFill/>
        </p:spPr>
        <p:txBody>
          <a:bodyPr wrap="square" rtlCol="0">
            <a:spAutoFit/>
          </a:bodyPr>
          <a:lstStyle/>
          <a:p>
            <a:r>
              <a:rPr lang="en-US" sz="2600" dirty="0"/>
              <a:t>PTEN</a:t>
            </a:r>
          </a:p>
        </p:txBody>
      </p:sp>
    </p:spTree>
    <p:extLst>
      <p:ext uri="{BB962C8B-B14F-4D97-AF65-F5344CB8AC3E}">
        <p14:creationId xmlns:p14="http://schemas.microsoft.com/office/powerpoint/2010/main" val="36699797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83FBDA-9D44-0C56-6A3F-DB3E8DA44270}"/>
              </a:ext>
            </a:extLst>
          </p:cNvPr>
          <p:cNvSpPr>
            <a:spLocks noGrp="1"/>
          </p:cNvSpPr>
          <p:nvPr>
            <p:ph type="title"/>
          </p:nvPr>
        </p:nvSpPr>
        <p:spPr/>
        <p:txBody>
          <a:bodyPr>
            <a:normAutofit/>
          </a:bodyPr>
          <a:lstStyle/>
          <a:p>
            <a:r>
              <a:rPr lang="en-US" dirty="0"/>
              <a:t>Endometrioid Carcinoma with Microglandular Hyperplasia-like Pattern</a:t>
            </a:r>
          </a:p>
        </p:txBody>
      </p:sp>
      <p:sp>
        <p:nvSpPr>
          <p:cNvPr id="3" name="Content Placeholder 2">
            <a:extLst>
              <a:ext uri="{FF2B5EF4-FFF2-40B4-BE49-F238E27FC236}">
                <a16:creationId xmlns:a16="http://schemas.microsoft.com/office/drawing/2014/main" id="{468F4614-CCC8-2D6E-C40F-4FFF97E9EEDD}"/>
              </a:ext>
            </a:extLst>
          </p:cNvPr>
          <p:cNvSpPr>
            <a:spLocks noGrp="1"/>
          </p:cNvSpPr>
          <p:nvPr>
            <p:ph idx="1"/>
          </p:nvPr>
        </p:nvSpPr>
        <p:spPr/>
        <p:txBody>
          <a:bodyPr>
            <a:normAutofit lnSpcReduction="10000"/>
          </a:bodyPr>
          <a:lstStyle/>
          <a:p>
            <a:r>
              <a:rPr lang="en-US" dirty="0"/>
              <a:t>Morphology</a:t>
            </a:r>
          </a:p>
          <a:p>
            <a:pPr lvl="1"/>
            <a:r>
              <a:rPr lang="en-US" dirty="0"/>
              <a:t>Frequent morphologic overlap between endocervical microglandular hyperplasia and low-grade endometrioid carcinoma</a:t>
            </a:r>
          </a:p>
          <a:p>
            <a:pPr lvl="1"/>
            <a:r>
              <a:rPr lang="en-US" dirty="0"/>
              <a:t>Rare mitotic figures may be present in MGH; mitotic figures are usually not numerous in low-grade endometrioid carcinoma</a:t>
            </a:r>
          </a:p>
          <a:p>
            <a:pPr lvl="1"/>
            <a:r>
              <a:rPr lang="en-US" dirty="0"/>
              <a:t>Cytologic atypia may be mild in both entities</a:t>
            </a:r>
          </a:p>
          <a:p>
            <a:pPr lvl="1"/>
            <a:r>
              <a:rPr lang="en-US" dirty="0"/>
              <a:t>A subcolumnar reserve cell layer is seen in MGH but not in endometrioid carcinoma</a:t>
            </a:r>
          </a:p>
          <a:p>
            <a:pPr lvl="1"/>
            <a:endParaRPr lang="en-US" dirty="0"/>
          </a:p>
          <a:p>
            <a:r>
              <a:rPr lang="en-US" dirty="0"/>
              <a:t>Why does this matter clinically?</a:t>
            </a:r>
          </a:p>
          <a:p>
            <a:pPr lvl="1"/>
            <a:r>
              <a:rPr lang="en-US" dirty="0"/>
              <a:t>Cancers with this microglandular pattern may be misdiagnosed as benign endocervical microglandular hyperplasia.</a:t>
            </a:r>
          </a:p>
          <a:p>
            <a:pPr lvl="1"/>
            <a:endParaRPr lang="en-US" dirty="0"/>
          </a:p>
        </p:txBody>
      </p:sp>
    </p:spTree>
    <p:extLst>
      <p:ext uri="{BB962C8B-B14F-4D97-AF65-F5344CB8AC3E}">
        <p14:creationId xmlns:p14="http://schemas.microsoft.com/office/powerpoint/2010/main" val="25788659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background pattern&#10;&#10;Description automatically generated">
            <a:extLst>
              <a:ext uri="{FF2B5EF4-FFF2-40B4-BE49-F238E27FC236}">
                <a16:creationId xmlns:a16="http://schemas.microsoft.com/office/drawing/2014/main" id="{DB07A1A3-F7CB-BD0C-421E-CD26984B94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0"/>
            <a:ext cx="10972800" cy="6858000"/>
          </a:xfrm>
          <a:prstGeom prst="rect">
            <a:avLst/>
          </a:prstGeom>
        </p:spPr>
      </p:pic>
    </p:spTree>
    <p:extLst>
      <p:ext uri="{BB962C8B-B14F-4D97-AF65-F5344CB8AC3E}">
        <p14:creationId xmlns:p14="http://schemas.microsoft.com/office/powerpoint/2010/main" val="41315845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5B94186-8EDB-B2DC-CE19-A6F0CDD1F8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0"/>
            <a:ext cx="10972800" cy="6858000"/>
          </a:xfrm>
          <a:prstGeom prst="rect">
            <a:avLst/>
          </a:prstGeom>
        </p:spPr>
      </p:pic>
    </p:spTree>
    <p:extLst>
      <p:ext uri="{BB962C8B-B14F-4D97-AF65-F5344CB8AC3E}">
        <p14:creationId xmlns:p14="http://schemas.microsoft.com/office/powerpoint/2010/main" val="2049903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97574-B971-3B87-80A0-FB925EEF2692}"/>
              </a:ext>
            </a:extLst>
          </p:cNvPr>
          <p:cNvSpPr>
            <a:spLocks noGrp="1"/>
          </p:cNvSpPr>
          <p:nvPr>
            <p:ph type="title"/>
          </p:nvPr>
        </p:nvSpPr>
        <p:spPr/>
        <p:txBody>
          <a:bodyPr/>
          <a:lstStyle/>
          <a:p>
            <a:r>
              <a:rPr lang="en-US" dirty="0"/>
              <a:t>Learning Objectives</a:t>
            </a:r>
          </a:p>
        </p:txBody>
      </p:sp>
      <p:sp>
        <p:nvSpPr>
          <p:cNvPr id="3" name="Content Placeholder 2">
            <a:extLst>
              <a:ext uri="{FF2B5EF4-FFF2-40B4-BE49-F238E27FC236}">
                <a16:creationId xmlns:a16="http://schemas.microsoft.com/office/drawing/2014/main" id="{16B175D6-957E-656E-B57E-FC8B786636E1}"/>
              </a:ext>
            </a:extLst>
          </p:cNvPr>
          <p:cNvSpPr>
            <a:spLocks noGrp="1"/>
          </p:cNvSpPr>
          <p:nvPr>
            <p:ph idx="1"/>
          </p:nvPr>
        </p:nvSpPr>
        <p:spPr/>
        <p:txBody>
          <a:bodyPr/>
          <a:lstStyle/>
          <a:p>
            <a:r>
              <a:rPr lang="en-US" dirty="0"/>
              <a:t>Identify deceptively bland forms of endometrial carcinoma</a:t>
            </a:r>
          </a:p>
          <a:p>
            <a:endParaRPr lang="en-US" dirty="0"/>
          </a:p>
          <a:p>
            <a:r>
              <a:rPr lang="en-US" dirty="0"/>
              <a:t>Describe histologically bland forms of endometrial carcinoma which are considered aggressive histological types by FIGO 2023</a:t>
            </a:r>
          </a:p>
        </p:txBody>
      </p:sp>
    </p:spTree>
    <p:extLst>
      <p:ext uri="{BB962C8B-B14F-4D97-AF65-F5344CB8AC3E}">
        <p14:creationId xmlns:p14="http://schemas.microsoft.com/office/powerpoint/2010/main" val="38194859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vegetable&#10;&#10;Description automatically generated">
            <a:extLst>
              <a:ext uri="{FF2B5EF4-FFF2-40B4-BE49-F238E27FC236}">
                <a16:creationId xmlns:a16="http://schemas.microsoft.com/office/drawing/2014/main" id="{66697E1A-42CF-400A-9DCE-DB430617EC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0"/>
            <a:ext cx="10972800" cy="6858000"/>
          </a:xfrm>
          <a:prstGeom prst="rect">
            <a:avLst/>
          </a:prstGeom>
        </p:spPr>
      </p:pic>
    </p:spTree>
    <p:extLst>
      <p:ext uri="{BB962C8B-B14F-4D97-AF65-F5344CB8AC3E}">
        <p14:creationId xmlns:p14="http://schemas.microsoft.com/office/powerpoint/2010/main" val="32146512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ECD38C4-6611-C61E-BCF7-C277E29E84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0"/>
            <a:ext cx="10972800" cy="6858000"/>
          </a:xfrm>
          <a:prstGeom prst="rect">
            <a:avLst/>
          </a:prstGeom>
        </p:spPr>
      </p:pic>
      <p:sp>
        <p:nvSpPr>
          <p:cNvPr id="5" name="TextBox 4">
            <a:extLst>
              <a:ext uri="{FF2B5EF4-FFF2-40B4-BE49-F238E27FC236}">
                <a16:creationId xmlns:a16="http://schemas.microsoft.com/office/drawing/2014/main" id="{9E4F8575-EA21-0318-6EE0-410DAAEF3C31}"/>
              </a:ext>
            </a:extLst>
          </p:cNvPr>
          <p:cNvSpPr txBox="1"/>
          <p:nvPr/>
        </p:nvSpPr>
        <p:spPr>
          <a:xfrm rot="16200000">
            <a:off x="-1400784" y="1322962"/>
            <a:ext cx="3358069" cy="369332"/>
          </a:xfrm>
          <a:prstGeom prst="rect">
            <a:avLst/>
          </a:prstGeom>
          <a:noFill/>
        </p:spPr>
        <p:txBody>
          <a:bodyPr wrap="square" rtlCol="0">
            <a:spAutoFit/>
          </a:bodyPr>
          <a:lstStyle/>
          <a:p>
            <a:r>
              <a:rPr lang="en-US" b="1" dirty="0"/>
              <a:t>Hysterectomy following case #2</a:t>
            </a:r>
          </a:p>
        </p:txBody>
      </p:sp>
    </p:spTree>
    <p:extLst>
      <p:ext uri="{BB962C8B-B14F-4D97-AF65-F5344CB8AC3E}">
        <p14:creationId xmlns:p14="http://schemas.microsoft.com/office/powerpoint/2010/main" val="21732334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83FBDA-9D44-0C56-6A3F-DB3E8DA44270}"/>
              </a:ext>
            </a:extLst>
          </p:cNvPr>
          <p:cNvSpPr>
            <a:spLocks noGrp="1"/>
          </p:cNvSpPr>
          <p:nvPr>
            <p:ph type="title"/>
          </p:nvPr>
        </p:nvSpPr>
        <p:spPr/>
        <p:txBody>
          <a:bodyPr>
            <a:normAutofit/>
          </a:bodyPr>
          <a:lstStyle/>
          <a:p>
            <a:r>
              <a:rPr lang="en-US" dirty="0"/>
              <a:t>Endometrioid Carcinoma with Microglandular Hyperplasia-like pattern</a:t>
            </a:r>
          </a:p>
        </p:txBody>
      </p:sp>
      <p:sp>
        <p:nvSpPr>
          <p:cNvPr id="3" name="Content Placeholder 2">
            <a:extLst>
              <a:ext uri="{FF2B5EF4-FFF2-40B4-BE49-F238E27FC236}">
                <a16:creationId xmlns:a16="http://schemas.microsoft.com/office/drawing/2014/main" id="{468F4614-CCC8-2D6E-C40F-4FFF97E9EEDD}"/>
              </a:ext>
            </a:extLst>
          </p:cNvPr>
          <p:cNvSpPr>
            <a:spLocks noGrp="1"/>
          </p:cNvSpPr>
          <p:nvPr>
            <p:ph idx="1"/>
          </p:nvPr>
        </p:nvSpPr>
        <p:spPr/>
        <p:txBody>
          <a:bodyPr/>
          <a:lstStyle/>
          <a:p>
            <a:r>
              <a:rPr lang="en-US" dirty="0"/>
              <a:t>Immunohistochemistry</a:t>
            </a:r>
          </a:p>
          <a:p>
            <a:pPr lvl="1"/>
            <a:r>
              <a:rPr lang="en-US" dirty="0"/>
              <a:t>The usual “endocervical vs endometrial” stains don’t work in this scenario</a:t>
            </a:r>
          </a:p>
          <a:p>
            <a:pPr lvl="2"/>
            <a:r>
              <a:rPr lang="en-US" dirty="0"/>
              <a:t>MGH is not HPV-associated, so p16 is not helpful</a:t>
            </a:r>
          </a:p>
          <a:p>
            <a:pPr lvl="2"/>
            <a:r>
              <a:rPr lang="en-US" dirty="0"/>
              <a:t>Benign endocervical glands may be positive for hormone receptors</a:t>
            </a:r>
          </a:p>
          <a:p>
            <a:pPr lvl="2"/>
            <a:r>
              <a:rPr lang="en-US" dirty="0"/>
              <a:t>Ki-67 proliferative activity can be seen in both entities</a:t>
            </a:r>
          </a:p>
          <a:p>
            <a:pPr lvl="1"/>
            <a:r>
              <a:rPr lang="en-US" dirty="0"/>
              <a:t>P63 can be useful if it highlights a clear subcolumnar reserve cell layer, supporting a diagnosis of MGH</a:t>
            </a:r>
          </a:p>
          <a:p>
            <a:pPr lvl="1"/>
            <a:r>
              <a:rPr lang="en-US" dirty="0"/>
              <a:t>PTEN can be useful if the microglandular proliferation shows loss of expression</a:t>
            </a:r>
          </a:p>
          <a:p>
            <a:pPr lvl="2"/>
            <a:r>
              <a:rPr lang="en-US" dirty="0"/>
              <a:t>For reference, normal endocervical glands and MGH show retained expression of PTEN</a:t>
            </a:r>
          </a:p>
          <a:p>
            <a:pPr lvl="1"/>
            <a:endParaRPr lang="en-US" dirty="0"/>
          </a:p>
        </p:txBody>
      </p:sp>
    </p:spTree>
    <p:extLst>
      <p:ext uri="{BB962C8B-B14F-4D97-AF65-F5344CB8AC3E}">
        <p14:creationId xmlns:p14="http://schemas.microsoft.com/office/powerpoint/2010/main" val="3295169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ackground pattern&#10;&#10;Description automatically generated">
            <a:extLst>
              <a:ext uri="{FF2B5EF4-FFF2-40B4-BE49-F238E27FC236}">
                <a16:creationId xmlns:a16="http://schemas.microsoft.com/office/drawing/2014/main" id="{52FEFF4B-2CF9-BD1A-7989-F95CAC1A24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5490" y="643466"/>
            <a:ext cx="7306320" cy="5571067"/>
          </a:xfrm>
          <a:prstGeom prst="rect">
            <a:avLst/>
          </a:prstGeom>
        </p:spPr>
      </p:pic>
      <p:sp>
        <p:nvSpPr>
          <p:cNvPr id="6" name="TextBox 5">
            <a:extLst>
              <a:ext uri="{FF2B5EF4-FFF2-40B4-BE49-F238E27FC236}">
                <a16:creationId xmlns:a16="http://schemas.microsoft.com/office/drawing/2014/main" id="{300C220B-B006-2F85-C793-1FE1E7CFB993}"/>
              </a:ext>
            </a:extLst>
          </p:cNvPr>
          <p:cNvSpPr txBox="1"/>
          <p:nvPr/>
        </p:nvSpPr>
        <p:spPr>
          <a:xfrm>
            <a:off x="8486775" y="1834090"/>
            <a:ext cx="3314699" cy="3416320"/>
          </a:xfrm>
          <a:prstGeom prst="rect">
            <a:avLst/>
          </a:prstGeom>
          <a:noFill/>
        </p:spPr>
        <p:txBody>
          <a:bodyPr wrap="square" rtlCol="0">
            <a:spAutoFit/>
          </a:bodyPr>
          <a:lstStyle/>
          <a:p>
            <a:r>
              <a:rPr lang="en-US" dirty="0"/>
              <a:t>Endocervical microglandular hyperplasia may show a prominent reserve cell layer, although reserve cells are not always conspicuous on H&amp;E-stained sections. </a:t>
            </a:r>
          </a:p>
          <a:p>
            <a:endParaRPr lang="en-US" dirty="0"/>
          </a:p>
          <a:p>
            <a:r>
              <a:rPr lang="en-US" dirty="0"/>
              <a:t>Linear nuclear immunoreactivity for p63 was seen in subcolumnar reserve cells [D]. Immunohistochemical expression of PTEN was retained in MGH [F].</a:t>
            </a:r>
          </a:p>
        </p:txBody>
      </p:sp>
      <p:pic>
        <p:nvPicPr>
          <p:cNvPr id="8" name="Picture 7">
            <a:extLst>
              <a:ext uri="{FF2B5EF4-FFF2-40B4-BE49-F238E27FC236}">
                <a16:creationId xmlns:a16="http://schemas.microsoft.com/office/drawing/2014/main" id="{7025483A-C70E-FBB8-1CF1-5248081D7CD3}"/>
              </a:ext>
            </a:extLst>
          </p:cNvPr>
          <p:cNvPicPr>
            <a:picLocks noChangeAspect="1"/>
          </p:cNvPicPr>
          <p:nvPr/>
        </p:nvPicPr>
        <p:blipFill>
          <a:blip r:embed="rId4"/>
          <a:stretch>
            <a:fillRect/>
          </a:stretch>
        </p:blipFill>
        <p:spPr>
          <a:xfrm>
            <a:off x="8091810" y="6429375"/>
            <a:ext cx="3886200" cy="361950"/>
          </a:xfrm>
          <a:prstGeom prst="rect">
            <a:avLst/>
          </a:prstGeom>
        </p:spPr>
      </p:pic>
    </p:spTree>
    <p:extLst>
      <p:ext uri="{BB962C8B-B14F-4D97-AF65-F5344CB8AC3E}">
        <p14:creationId xmlns:p14="http://schemas.microsoft.com/office/powerpoint/2010/main" val="30633966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00C220B-B006-2F85-C793-1FE1E7CFB993}"/>
              </a:ext>
            </a:extLst>
          </p:cNvPr>
          <p:cNvSpPr txBox="1"/>
          <p:nvPr/>
        </p:nvSpPr>
        <p:spPr>
          <a:xfrm>
            <a:off x="8246077" y="1638816"/>
            <a:ext cx="3571874" cy="3416320"/>
          </a:xfrm>
          <a:prstGeom prst="rect">
            <a:avLst/>
          </a:prstGeom>
          <a:noFill/>
        </p:spPr>
        <p:txBody>
          <a:bodyPr wrap="square" rtlCol="0">
            <a:spAutoFit/>
          </a:bodyPr>
          <a:lstStyle/>
          <a:p>
            <a:r>
              <a:rPr lang="en-US" dirty="0"/>
              <a:t>These endometrial curettings included foci of microglandular hyperplasia (MGH) (left) in addition to foci of low-grade endometrioid carcinoma with mucinous features (right). </a:t>
            </a:r>
          </a:p>
          <a:p>
            <a:endParaRPr lang="en-US" dirty="0"/>
          </a:p>
          <a:p>
            <a:r>
              <a:rPr lang="en-US" dirty="0"/>
              <a:t>A p63 </a:t>
            </a:r>
            <a:r>
              <a:rPr lang="en-US" dirty="0" err="1"/>
              <a:t>immunostain</a:t>
            </a:r>
            <a:r>
              <a:rPr lang="en-US" dirty="0"/>
              <a:t> highlighted the linear expression of endocervical reserve cells in MGH, which were not seen in areas of endometrioid carcinoma.</a:t>
            </a:r>
          </a:p>
        </p:txBody>
      </p:sp>
      <p:pic>
        <p:nvPicPr>
          <p:cNvPr id="8" name="Picture 7">
            <a:extLst>
              <a:ext uri="{FF2B5EF4-FFF2-40B4-BE49-F238E27FC236}">
                <a16:creationId xmlns:a16="http://schemas.microsoft.com/office/drawing/2014/main" id="{7025483A-C70E-FBB8-1CF1-5248081D7CD3}"/>
              </a:ext>
            </a:extLst>
          </p:cNvPr>
          <p:cNvPicPr>
            <a:picLocks noChangeAspect="1"/>
          </p:cNvPicPr>
          <p:nvPr/>
        </p:nvPicPr>
        <p:blipFill>
          <a:blip r:embed="rId3"/>
          <a:stretch>
            <a:fillRect/>
          </a:stretch>
        </p:blipFill>
        <p:spPr>
          <a:xfrm>
            <a:off x="8091810" y="6429375"/>
            <a:ext cx="3886200" cy="361950"/>
          </a:xfrm>
          <a:prstGeom prst="rect">
            <a:avLst/>
          </a:prstGeom>
        </p:spPr>
      </p:pic>
      <p:pic>
        <p:nvPicPr>
          <p:cNvPr id="3" name="Picture 2" descr="Map&#10;&#10;Description automatically generated">
            <a:extLst>
              <a:ext uri="{FF2B5EF4-FFF2-40B4-BE49-F238E27FC236}">
                <a16:creationId xmlns:a16="http://schemas.microsoft.com/office/drawing/2014/main" id="{7BDBAFA3-1758-ED44-3BAF-3A81C93A80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925" y="808657"/>
            <a:ext cx="7433740" cy="5620718"/>
          </a:xfrm>
          <a:prstGeom prst="rect">
            <a:avLst/>
          </a:prstGeom>
        </p:spPr>
      </p:pic>
    </p:spTree>
    <p:extLst>
      <p:ext uri="{BB962C8B-B14F-4D97-AF65-F5344CB8AC3E}">
        <p14:creationId xmlns:p14="http://schemas.microsoft.com/office/powerpoint/2010/main" val="79297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00C220B-B006-2F85-C793-1FE1E7CFB993}"/>
              </a:ext>
            </a:extLst>
          </p:cNvPr>
          <p:cNvSpPr txBox="1"/>
          <p:nvPr/>
        </p:nvSpPr>
        <p:spPr>
          <a:xfrm>
            <a:off x="8377560" y="1305341"/>
            <a:ext cx="3314699" cy="4247317"/>
          </a:xfrm>
          <a:prstGeom prst="rect">
            <a:avLst/>
          </a:prstGeom>
          <a:noFill/>
        </p:spPr>
        <p:txBody>
          <a:bodyPr wrap="square" rtlCol="0">
            <a:spAutoFit/>
          </a:bodyPr>
          <a:lstStyle/>
          <a:p>
            <a:r>
              <a:rPr lang="en-US" dirty="0"/>
              <a:t>Some atypical microglandular proliferations show morphological features considered insufficient for more specific classification, including small tightly packed glands with mild cytological atypia and prominent neutrophilic inflammation. This case showed loss of PTEN expression [C] and focal non-specific p63 staining [D]. The subsequent hysterectomy confirmed the diagnosis of endometrial endometrioid carcinoma.</a:t>
            </a:r>
          </a:p>
        </p:txBody>
      </p:sp>
      <p:pic>
        <p:nvPicPr>
          <p:cNvPr id="8" name="Picture 7">
            <a:extLst>
              <a:ext uri="{FF2B5EF4-FFF2-40B4-BE49-F238E27FC236}">
                <a16:creationId xmlns:a16="http://schemas.microsoft.com/office/drawing/2014/main" id="{7025483A-C70E-FBB8-1CF1-5248081D7CD3}"/>
              </a:ext>
            </a:extLst>
          </p:cNvPr>
          <p:cNvPicPr>
            <a:picLocks noChangeAspect="1"/>
          </p:cNvPicPr>
          <p:nvPr/>
        </p:nvPicPr>
        <p:blipFill>
          <a:blip r:embed="rId3"/>
          <a:stretch>
            <a:fillRect/>
          </a:stretch>
        </p:blipFill>
        <p:spPr>
          <a:xfrm>
            <a:off x="8091810" y="6429375"/>
            <a:ext cx="3886200" cy="361950"/>
          </a:xfrm>
          <a:prstGeom prst="rect">
            <a:avLst/>
          </a:prstGeom>
        </p:spPr>
      </p:pic>
      <p:pic>
        <p:nvPicPr>
          <p:cNvPr id="3" name="Picture 2" descr="A picture containing bedclothes, fabric&#10;&#10;Description automatically generated">
            <a:extLst>
              <a:ext uri="{FF2B5EF4-FFF2-40B4-BE49-F238E27FC236}">
                <a16:creationId xmlns:a16="http://schemas.microsoft.com/office/drawing/2014/main" id="{7F843080-145B-0DCF-62A3-851283F69D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6032" y="475526"/>
            <a:ext cx="7323500" cy="5554572"/>
          </a:xfrm>
          <a:prstGeom prst="rect">
            <a:avLst/>
          </a:prstGeom>
        </p:spPr>
      </p:pic>
    </p:spTree>
    <p:extLst>
      <p:ext uri="{BB962C8B-B14F-4D97-AF65-F5344CB8AC3E}">
        <p14:creationId xmlns:p14="http://schemas.microsoft.com/office/powerpoint/2010/main" val="7080995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00C220B-B006-2F85-C793-1FE1E7CFB993}"/>
              </a:ext>
            </a:extLst>
          </p:cNvPr>
          <p:cNvSpPr txBox="1"/>
          <p:nvPr/>
        </p:nvSpPr>
        <p:spPr>
          <a:xfrm>
            <a:off x="8486775" y="1834090"/>
            <a:ext cx="3314699" cy="3416320"/>
          </a:xfrm>
          <a:prstGeom prst="rect">
            <a:avLst/>
          </a:prstGeom>
          <a:noFill/>
        </p:spPr>
        <p:txBody>
          <a:bodyPr wrap="square" rtlCol="0">
            <a:spAutoFit/>
          </a:bodyPr>
          <a:lstStyle/>
          <a:p>
            <a:r>
              <a:rPr lang="en-US" dirty="0"/>
              <a:t>The biopsy shown in panel (A) was diagnosed as an atypical microglandular proliferation given the small, tightly packed glandular spaces, squamous and mucinous features, and acute inflammation. A follow-up biopsy more clearly showed features of microglandular hyperplasia (B). p63 highlighted squamous cells and reserve cells [C], and PTEN expression was retained [D].</a:t>
            </a:r>
          </a:p>
        </p:txBody>
      </p:sp>
      <p:pic>
        <p:nvPicPr>
          <p:cNvPr id="8" name="Picture 7">
            <a:extLst>
              <a:ext uri="{FF2B5EF4-FFF2-40B4-BE49-F238E27FC236}">
                <a16:creationId xmlns:a16="http://schemas.microsoft.com/office/drawing/2014/main" id="{7025483A-C70E-FBB8-1CF1-5248081D7CD3}"/>
              </a:ext>
            </a:extLst>
          </p:cNvPr>
          <p:cNvPicPr>
            <a:picLocks noChangeAspect="1"/>
          </p:cNvPicPr>
          <p:nvPr/>
        </p:nvPicPr>
        <p:blipFill>
          <a:blip r:embed="rId3"/>
          <a:stretch>
            <a:fillRect/>
          </a:stretch>
        </p:blipFill>
        <p:spPr>
          <a:xfrm>
            <a:off x="8091810" y="6429375"/>
            <a:ext cx="3886200" cy="361950"/>
          </a:xfrm>
          <a:prstGeom prst="rect">
            <a:avLst/>
          </a:prstGeom>
        </p:spPr>
      </p:pic>
      <p:pic>
        <p:nvPicPr>
          <p:cNvPr id="4" name="Picture 3" descr="Map&#10;&#10;Description automatically generated">
            <a:extLst>
              <a:ext uri="{FF2B5EF4-FFF2-40B4-BE49-F238E27FC236}">
                <a16:creationId xmlns:a16="http://schemas.microsoft.com/office/drawing/2014/main" id="{CA677972-FC1E-384E-3E69-81E41C08AF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3739" y="663618"/>
            <a:ext cx="7292111" cy="5530764"/>
          </a:xfrm>
          <a:prstGeom prst="rect">
            <a:avLst/>
          </a:prstGeom>
        </p:spPr>
      </p:pic>
    </p:spTree>
    <p:extLst>
      <p:ext uri="{BB962C8B-B14F-4D97-AF65-F5344CB8AC3E}">
        <p14:creationId xmlns:p14="http://schemas.microsoft.com/office/powerpoint/2010/main" val="20731402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55405-03C9-3268-9873-EBF6F186A52E}"/>
              </a:ext>
            </a:extLst>
          </p:cNvPr>
          <p:cNvSpPr>
            <a:spLocks noGrp="1"/>
          </p:cNvSpPr>
          <p:nvPr>
            <p:ph type="title"/>
          </p:nvPr>
        </p:nvSpPr>
        <p:spPr/>
        <p:txBody>
          <a:bodyPr/>
          <a:lstStyle/>
          <a:p>
            <a:r>
              <a:rPr lang="en-US" dirty="0"/>
              <a:t>Case #3</a:t>
            </a:r>
          </a:p>
        </p:txBody>
      </p:sp>
      <p:sp>
        <p:nvSpPr>
          <p:cNvPr id="3" name="Text Placeholder 2">
            <a:extLst>
              <a:ext uri="{FF2B5EF4-FFF2-40B4-BE49-F238E27FC236}">
                <a16:creationId xmlns:a16="http://schemas.microsoft.com/office/drawing/2014/main" id="{F6143EAF-7DB1-F989-4590-FBD5972597A2}"/>
              </a:ext>
            </a:extLst>
          </p:cNvPr>
          <p:cNvSpPr>
            <a:spLocks noGrp="1"/>
          </p:cNvSpPr>
          <p:nvPr>
            <p:ph type="body" idx="1"/>
          </p:nvPr>
        </p:nvSpPr>
        <p:spPr/>
        <p:txBody>
          <a:bodyPr/>
          <a:lstStyle/>
          <a:p>
            <a:r>
              <a:rPr lang="en-US" dirty="0"/>
              <a:t>70-year-old with endometrial carcinoma</a:t>
            </a:r>
          </a:p>
        </p:txBody>
      </p:sp>
    </p:spTree>
    <p:extLst>
      <p:ext uri="{BB962C8B-B14F-4D97-AF65-F5344CB8AC3E}">
        <p14:creationId xmlns:p14="http://schemas.microsoft.com/office/powerpoint/2010/main" val="35084879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876F06A-894F-63CD-4522-DEDE312777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32742788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70BF56D-9E43-AF82-810B-CAA72FD9C7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1258948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0BBE3-086C-707C-F926-26646F9ACE25}"/>
              </a:ext>
            </a:extLst>
          </p:cNvPr>
          <p:cNvSpPr>
            <a:spLocks noGrp="1"/>
          </p:cNvSpPr>
          <p:nvPr>
            <p:ph type="title"/>
          </p:nvPr>
        </p:nvSpPr>
        <p:spPr/>
        <p:txBody>
          <a:bodyPr/>
          <a:lstStyle/>
          <a:p>
            <a:r>
              <a:rPr lang="en-US" dirty="0"/>
              <a:t>Case #1</a:t>
            </a:r>
          </a:p>
        </p:txBody>
      </p:sp>
      <p:sp>
        <p:nvSpPr>
          <p:cNvPr id="3" name="Text Placeholder 2">
            <a:extLst>
              <a:ext uri="{FF2B5EF4-FFF2-40B4-BE49-F238E27FC236}">
                <a16:creationId xmlns:a16="http://schemas.microsoft.com/office/drawing/2014/main" id="{4A954AEE-5D39-7B44-2892-53EF4ACBB357}"/>
              </a:ext>
            </a:extLst>
          </p:cNvPr>
          <p:cNvSpPr>
            <a:spLocks noGrp="1"/>
          </p:cNvSpPr>
          <p:nvPr>
            <p:ph type="body" idx="1"/>
          </p:nvPr>
        </p:nvSpPr>
        <p:spPr/>
        <p:txBody>
          <a:bodyPr/>
          <a:lstStyle/>
          <a:p>
            <a:r>
              <a:rPr lang="en-US" dirty="0"/>
              <a:t>62 </a:t>
            </a:r>
            <a:r>
              <a:rPr lang="en-US" dirty="0" err="1"/>
              <a:t>yo</a:t>
            </a:r>
            <a:r>
              <a:rPr lang="en-US" dirty="0"/>
              <a:t> with history of endometrial cancer</a:t>
            </a:r>
          </a:p>
        </p:txBody>
      </p:sp>
    </p:spTree>
    <p:extLst>
      <p:ext uri="{BB962C8B-B14F-4D97-AF65-F5344CB8AC3E}">
        <p14:creationId xmlns:p14="http://schemas.microsoft.com/office/powerpoint/2010/main" val="37559682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E8F347F-3862-3ED5-AF6F-231702A269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4" name="TextBox 3">
            <a:extLst>
              <a:ext uri="{FF2B5EF4-FFF2-40B4-BE49-F238E27FC236}">
                <a16:creationId xmlns:a16="http://schemas.microsoft.com/office/drawing/2014/main" id="{A3F42C35-9480-0552-1B58-BAA159524B63}"/>
              </a:ext>
            </a:extLst>
          </p:cNvPr>
          <p:cNvSpPr txBox="1"/>
          <p:nvPr/>
        </p:nvSpPr>
        <p:spPr>
          <a:xfrm>
            <a:off x="10668000" y="6365557"/>
            <a:ext cx="1524000" cy="492443"/>
          </a:xfrm>
          <a:prstGeom prst="rect">
            <a:avLst/>
          </a:prstGeom>
          <a:noFill/>
        </p:spPr>
        <p:txBody>
          <a:bodyPr wrap="square" rtlCol="0">
            <a:spAutoFit/>
          </a:bodyPr>
          <a:lstStyle/>
          <a:p>
            <a:r>
              <a:rPr lang="en-US" sz="2600" dirty="0"/>
              <a:t>p53</a:t>
            </a:r>
          </a:p>
        </p:txBody>
      </p:sp>
    </p:spTree>
    <p:extLst>
      <p:ext uri="{BB962C8B-B14F-4D97-AF65-F5344CB8AC3E}">
        <p14:creationId xmlns:p14="http://schemas.microsoft.com/office/powerpoint/2010/main" val="18793018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FB276-54DF-1F9E-EF84-2F035EE3F24F}"/>
              </a:ext>
            </a:extLst>
          </p:cNvPr>
          <p:cNvSpPr>
            <a:spLocks noGrp="1"/>
          </p:cNvSpPr>
          <p:nvPr>
            <p:ph type="title"/>
          </p:nvPr>
        </p:nvSpPr>
        <p:spPr/>
        <p:txBody>
          <a:bodyPr/>
          <a:lstStyle/>
          <a:p>
            <a:r>
              <a:rPr lang="en-US" dirty="0"/>
              <a:t>Minimal Uterine Serous Carcinoma</a:t>
            </a:r>
          </a:p>
        </p:txBody>
      </p:sp>
      <p:sp>
        <p:nvSpPr>
          <p:cNvPr id="3" name="Content Placeholder 2">
            <a:extLst>
              <a:ext uri="{FF2B5EF4-FFF2-40B4-BE49-F238E27FC236}">
                <a16:creationId xmlns:a16="http://schemas.microsoft.com/office/drawing/2014/main" id="{0A89C4ED-11C0-742C-17C0-999A3B319A95}"/>
              </a:ext>
            </a:extLst>
          </p:cNvPr>
          <p:cNvSpPr>
            <a:spLocks noGrp="1"/>
          </p:cNvSpPr>
          <p:nvPr>
            <p:ph idx="1"/>
          </p:nvPr>
        </p:nvSpPr>
        <p:spPr>
          <a:xfrm>
            <a:off x="838200" y="1825625"/>
            <a:ext cx="10515600" cy="4854874"/>
          </a:xfrm>
        </p:spPr>
        <p:txBody>
          <a:bodyPr>
            <a:normAutofit/>
          </a:bodyPr>
          <a:lstStyle/>
          <a:p>
            <a:r>
              <a:rPr lang="en-US" dirty="0"/>
              <a:t>MUSC is an umbrella term encompassing both SEIC (confined to the surface endometrium) and non-</a:t>
            </a:r>
            <a:r>
              <a:rPr lang="en-US" dirty="0" err="1"/>
              <a:t>myoinvasive</a:t>
            </a:r>
            <a:r>
              <a:rPr lang="en-US" dirty="0"/>
              <a:t> USC, first defined in 2000 by Wheeler et al.</a:t>
            </a:r>
            <a:endParaRPr lang="en-US" baseline="30000" dirty="0"/>
          </a:p>
          <a:p>
            <a:r>
              <a:rPr lang="en-US" dirty="0"/>
              <a:t>Patients can present with high-stage, extrauterine disease even without invasion (i.e., behaves like serous carcinoma)</a:t>
            </a:r>
          </a:p>
          <a:p>
            <a:pPr lvl="1"/>
            <a:r>
              <a:rPr lang="en-US" dirty="0"/>
              <a:t>Patients with uterus-confined disease tend to do well, though</a:t>
            </a:r>
          </a:p>
          <a:p>
            <a:r>
              <a:rPr lang="en-US" dirty="0"/>
              <a:t>Frequently arises in a polyp and may be confined to it</a:t>
            </a:r>
          </a:p>
          <a:p>
            <a:pPr lvl="1"/>
            <a:r>
              <a:rPr lang="en-US" dirty="0"/>
              <a:t>If not, there is a higher risk of high-stage disease, per one study</a:t>
            </a:r>
            <a:endParaRPr lang="en-US" baseline="30000" dirty="0"/>
          </a:p>
          <a:p>
            <a:r>
              <a:rPr lang="en-US" dirty="0"/>
              <a:t>Main differential diagnoses are with metaplastic change or endometrioid intraepithelial neoplasia (EIN)</a:t>
            </a:r>
          </a:p>
        </p:txBody>
      </p:sp>
    </p:spTree>
    <p:extLst>
      <p:ext uri="{BB962C8B-B14F-4D97-AF65-F5344CB8AC3E}">
        <p14:creationId xmlns:p14="http://schemas.microsoft.com/office/powerpoint/2010/main" val="36727208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99E2011-ABAD-3CB0-38F2-5B279B15B2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27016958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FA0E638-C884-6C29-99DE-0CB81847B2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4" name="TextBox 3">
            <a:extLst>
              <a:ext uri="{FF2B5EF4-FFF2-40B4-BE49-F238E27FC236}">
                <a16:creationId xmlns:a16="http://schemas.microsoft.com/office/drawing/2014/main" id="{B2D96EB2-9A1C-0D4C-5B1C-65BF7738A974}"/>
              </a:ext>
            </a:extLst>
          </p:cNvPr>
          <p:cNvSpPr txBox="1"/>
          <p:nvPr/>
        </p:nvSpPr>
        <p:spPr>
          <a:xfrm>
            <a:off x="10668000" y="6365557"/>
            <a:ext cx="1524000" cy="492443"/>
          </a:xfrm>
          <a:prstGeom prst="rect">
            <a:avLst/>
          </a:prstGeom>
          <a:noFill/>
        </p:spPr>
        <p:txBody>
          <a:bodyPr wrap="square" rtlCol="0">
            <a:spAutoFit/>
          </a:bodyPr>
          <a:lstStyle/>
          <a:p>
            <a:r>
              <a:rPr lang="en-US" sz="2600" dirty="0"/>
              <a:t>p53</a:t>
            </a:r>
          </a:p>
        </p:txBody>
      </p:sp>
    </p:spTree>
    <p:extLst>
      <p:ext uri="{BB962C8B-B14F-4D97-AF65-F5344CB8AC3E}">
        <p14:creationId xmlns:p14="http://schemas.microsoft.com/office/powerpoint/2010/main" val="6791328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392387-69EF-FB84-0CFE-55881D5253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80FAF1-E9BD-2F00-693F-D42AE949DE2B}"/>
              </a:ext>
            </a:extLst>
          </p:cNvPr>
          <p:cNvSpPr>
            <a:spLocks noGrp="1"/>
          </p:cNvSpPr>
          <p:nvPr>
            <p:ph type="title"/>
          </p:nvPr>
        </p:nvSpPr>
        <p:spPr/>
        <p:txBody>
          <a:bodyPr/>
          <a:lstStyle/>
          <a:p>
            <a:r>
              <a:rPr lang="en-US" dirty="0"/>
              <a:t>Case #4</a:t>
            </a:r>
          </a:p>
        </p:txBody>
      </p:sp>
      <p:sp>
        <p:nvSpPr>
          <p:cNvPr id="3" name="Text Placeholder 2">
            <a:extLst>
              <a:ext uri="{FF2B5EF4-FFF2-40B4-BE49-F238E27FC236}">
                <a16:creationId xmlns:a16="http://schemas.microsoft.com/office/drawing/2014/main" id="{DBB6B675-A2EC-6662-241B-87956EB8F8BB}"/>
              </a:ext>
            </a:extLst>
          </p:cNvPr>
          <p:cNvSpPr>
            <a:spLocks noGrp="1"/>
          </p:cNvSpPr>
          <p:nvPr>
            <p:ph type="body" idx="1"/>
          </p:nvPr>
        </p:nvSpPr>
        <p:spPr/>
        <p:txBody>
          <a:bodyPr/>
          <a:lstStyle/>
          <a:p>
            <a:r>
              <a:rPr lang="en-US" dirty="0"/>
              <a:t>70-year-old with endometrial cancer</a:t>
            </a:r>
          </a:p>
        </p:txBody>
      </p:sp>
    </p:spTree>
    <p:extLst>
      <p:ext uri="{BB962C8B-B14F-4D97-AF65-F5344CB8AC3E}">
        <p14:creationId xmlns:p14="http://schemas.microsoft.com/office/powerpoint/2010/main" val="32646204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up of a cell&#10;&#10;Description automatically generated">
            <a:extLst>
              <a:ext uri="{FF2B5EF4-FFF2-40B4-BE49-F238E27FC236}">
                <a16:creationId xmlns:a16="http://schemas.microsoft.com/office/drawing/2014/main" id="{E57F4B6E-50B1-D663-18F1-63DE56080D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0548321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5E416E1-28C3-4308-1A9A-F95876A2220A}"/>
            </a:ext>
          </a:extLst>
        </p:cNvPr>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E8DC6FCD-811B-436E-9FEE-FC957486CD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7" name="Picture 6" descr="A close-up of a microscope slide&#10;&#10;Description automatically generated">
            <a:extLst>
              <a:ext uri="{FF2B5EF4-FFF2-40B4-BE49-F238E27FC236}">
                <a16:creationId xmlns:a16="http://schemas.microsoft.com/office/drawing/2014/main" id="{B05552E3-C2D2-4F81-533E-1EBF56A92649}"/>
              </a:ext>
            </a:extLst>
          </p:cNvPr>
          <p:cNvPicPr>
            <a:picLocks noChangeAspect="1"/>
          </p:cNvPicPr>
          <p:nvPr/>
        </p:nvPicPr>
        <p:blipFill>
          <a:blip r:embed="rId2">
            <a:extLst>
              <a:ext uri="{28A0092B-C50C-407E-A947-70E740481C1C}">
                <a14:useLocalDpi xmlns:a14="http://schemas.microsoft.com/office/drawing/2010/main" val="0"/>
              </a:ext>
            </a:extLst>
          </a:blip>
          <a:srcRect t="1113" r="-2" b="1868"/>
          <a:stretch/>
        </p:blipFill>
        <p:spPr>
          <a:xfrm>
            <a:off x="198739" y="171717"/>
            <a:ext cx="5804105" cy="3167426"/>
          </a:xfrm>
          <a:prstGeom prst="rect">
            <a:avLst/>
          </a:prstGeom>
        </p:spPr>
      </p:pic>
      <p:pic>
        <p:nvPicPr>
          <p:cNvPr id="5" name="Picture 4" descr="A close-up of a white surface&#10;&#10;Description automatically generated">
            <a:extLst>
              <a:ext uri="{FF2B5EF4-FFF2-40B4-BE49-F238E27FC236}">
                <a16:creationId xmlns:a16="http://schemas.microsoft.com/office/drawing/2014/main" id="{0B1F042C-46AE-8D36-A6F0-BA241CC7D62E}"/>
              </a:ext>
            </a:extLst>
          </p:cNvPr>
          <p:cNvPicPr>
            <a:picLocks noChangeAspect="1"/>
          </p:cNvPicPr>
          <p:nvPr/>
        </p:nvPicPr>
        <p:blipFill>
          <a:blip r:embed="rId3">
            <a:extLst>
              <a:ext uri="{28A0092B-C50C-407E-A947-70E740481C1C}">
                <a14:useLocalDpi xmlns:a14="http://schemas.microsoft.com/office/drawing/2010/main" val="0"/>
              </a:ext>
            </a:extLst>
          </a:blip>
          <a:srcRect r="2" b="2881"/>
          <a:stretch/>
        </p:blipFill>
        <p:spPr>
          <a:xfrm>
            <a:off x="6195373" y="171717"/>
            <a:ext cx="5797883" cy="3167426"/>
          </a:xfrm>
          <a:prstGeom prst="rect">
            <a:avLst/>
          </a:prstGeom>
        </p:spPr>
      </p:pic>
      <p:pic>
        <p:nvPicPr>
          <p:cNvPr id="9" name="Picture 8" descr="A close up of a structure&#10;&#10;Description automatically generated">
            <a:extLst>
              <a:ext uri="{FF2B5EF4-FFF2-40B4-BE49-F238E27FC236}">
                <a16:creationId xmlns:a16="http://schemas.microsoft.com/office/drawing/2014/main" id="{9C1ECADA-78CF-767E-703E-60686AD9C357}"/>
              </a:ext>
            </a:extLst>
          </p:cNvPr>
          <p:cNvPicPr>
            <a:picLocks noChangeAspect="1"/>
          </p:cNvPicPr>
          <p:nvPr/>
        </p:nvPicPr>
        <p:blipFill>
          <a:blip r:embed="rId4">
            <a:extLst>
              <a:ext uri="{28A0092B-C50C-407E-A947-70E740481C1C}">
                <a14:useLocalDpi xmlns:a14="http://schemas.microsoft.com/office/drawing/2010/main" val="0"/>
              </a:ext>
            </a:extLst>
          </a:blip>
          <a:srcRect t="8007" r="-2" b="6536"/>
          <a:stretch/>
        </p:blipFill>
        <p:spPr>
          <a:xfrm>
            <a:off x="198739" y="3510858"/>
            <a:ext cx="5804105" cy="2789948"/>
          </a:xfrm>
          <a:prstGeom prst="rect">
            <a:avLst/>
          </a:prstGeom>
        </p:spPr>
      </p:pic>
      <p:pic>
        <p:nvPicPr>
          <p:cNvPr id="3" name="Picture 2" descr="A close-up of a cell&#10;&#10;Description automatically generated">
            <a:extLst>
              <a:ext uri="{FF2B5EF4-FFF2-40B4-BE49-F238E27FC236}">
                <a16:creationId xmlns:a16="http://schemas.microsoft.com/office/drawing/2014/main" id="{96E9C838-A75C-5517-3259-844D20FD094D}"/>
              </a:ext>
            </a:extLst>
          </p:cNvPr>
          <p:cNvPicPr>
            <a:picLocks noChangeAspect="1"/>
          </p:cNvPicPr>
          <p:nvPr/>
        </p:nvPicPr>
        <p:blipFill>
          <a:blip r:embed="rId5">
            <a:extLst>
              <a:ext uri="{28A0092B-C50C-407E-A947-70E740481C1C}">
                <a14:useLocalDpi xmlns:a14="http://schemas.microsoft.com/office/drawing/2010/main" val="0"/>
              </a:ext>
            </a:extLst>
          </a:blip>
          <a:srcRect t="11244" r="2" b="3211"/>
          <a:stretch/>
        </p:blipFill>
        <p:spPr>
          <a:xfrm>
            <a:off x="6195372" y="3510858"/>
            <a:ext cx="5797883" cy="2789948"/>
          </a:xfrm>
          <a:prstGeom prst="rect">
            <a:avLst/>
          </a:prstGeom>
        </p:spPr>
      </p:pic>
      <p:sp>
        <p:nvSpPr>
          <p:cNvPr id="10" name="TextBox 9">
            <a:extLst>
              <a:ext uri="{FF2B5EF4-FFF2-40B4-BE49-F238E27FC236}">
                <a16:creationId xmlns:a16="http://schemas.microsoft.com/office/drawing/2014/main" id="{EACCB384-15AB-9118-5E4D-E418CDF6BD71}"/>
              </a:ext>
            </a:extLst>
          </p:cNvPr>
          <p:cNvSpPr txBox="1"/>
          <p:nvPr/>
        </p:nvSpPr>
        <p:spPr>
          <a:xfrm>
            <a:off x="5145932" y="252919"/>
            <a:ext cx="850696" cy="369332"/>
          </a:xfrm>
          <a:prstGeom prst="rect">
            <a:avLst/>
          </a:prstGeom>
          <a:noFill/>
        </p:spPr>
        <p:txBody>
          <a:bodyPr wrap="square" rtlCol="0">
            <a:spAutoFit/>
          </a:bodyPr>
          <a:lstStyle/>
          <a:p>
            <a:r>
              <a:rPr lang="en-US" b="1" dirty="0"/>
              <a:t>CDX2</a:t>
            </a:r>
          </a:p>
        </p:txBody>
      </p:sp>
      <p:sp>
        <p:nvSpPr>
          <p:cNvPr id="11" name="TextBox 10">
            <a:extLst>
              <a:ext uri="{FF2B5EF4-FFF2-40B4-BE49-F238E27FC236}">
                <a16:creationId xmlns:a16="http://schemas.microsoft.com/office/drawing/2014/main" id="{9D1913AA-8AD1-8178-C494-0F315C1474FE}"/>
              </a:ext>
            </a:extLst>
          </p:cNvPr>
          <p:cNvSpPr txBox="1"/>
          <p:nvPr/>
        </p:nvSpPr>
        <p:spPr>
          <a:xfrm>
            <a:off x="11241170" y="252919"/>
            <a:ext cx="850696" cy="369332"/>
          </a:xfrm>
          <a:prstGeom prst="rect">
            <a:avLst/>
          </a:prstGeom>
          <a:noFill/>
        </p:spPr>
        <p:txBody>
          <a:bodyPr wrap="square" rtlCol="0">
            <a:spAutoFit/>
          </a:bodyPr>
          <a:lstStyle/>
          <a:p>
            <a:r>
              <a:rPr lang="en-US" b="1" dirty="0"/>
              <a:t>SATB2</a:t>
            </a:r>
          </a:p>
        </p:txBody>
      </p:sp>
      <p:sp>
        <p:nvSpPr>
          <p:cNvPr id="12" name="TextBox 11">
            <a:extLst>
              <a:ext uri="{FF2B5EF4-FFF2-40B4-BE49-F238E27FC236}">
                <a16:creationId xmlns:a16="http://schemas.microsoft.com/office/drawing/2014/main" id="{1A3764D7-6BA0-6AA7-8CA9-8C87325AB63C}"/>
              </a:ext>
            </a:extLst>
          </p:cNvPr>
          <p:cNvSpPr txBox="1"/>
          <p:nvPr/>
        </p:nvSpPr>
        <p:spPr>
          <a:xfrm>
            <a:off x="5145933" y="3510858"/>
            <a:ext cx="850696" cy="369332"/>
          </a:xfrm>
          <a:prstGeom prst="rect">
            <a:avLst/>
          </a:prstGeom>
          <a:noFill/>
        </p:spPr>
        <p:txBody>
          <a:bodyPr wrap="square" rtlCol="0">
            <a:spAutoFit/>
          </a:bodyPr>
          <a:lstStyle/>
          <a:p>
            <a:r>
              <a:rPr lang="en-US" b="1" dirty="0"/>
              <a:t>   CK7</a:t>
            </a:r>
          </a:p>
        </p:txBody>
      </p:sp>
      <p:sp>
        <p:nvSpPr>
          <p:cNvPr id="13" name="TextBox 12">
            <a:extLst>
              <a:ext uri="{FF2B5EF4-FFF2-40B4-BE49-F238E27FC236}">
                <a16:creationId xmlns:a16="http://schemas.microsoft.com/office/drawing/2014/main" id="{DB066EA3-9B7E-E5E2-C37E-A210E9DEBD1D}"/>
              </a:ext>
            </a:extLst>
          </p:cNvPr>
          <p:cNvSpPr txBox="1"/>
          <p:nvPr/>
        </p:nvSpPr>
        <p:spPr>
          <a:xfrm>
            <a:off x="11157626" y="3510858"/>
            <a:ext cx="835629" cy="369332"/>
          </a:xfrm>
          <a:prstGeom prst="rect">
            <a:avLst/>
          </a:prstGeom>
          <a:noFill/>
        </p:spPr>
        <p:txBody>
          <a:bodyPr wrap="square" rtlCol="0">
            <a:spAutoFit/>
          </a:bodyPr>
          <a:lstStyle/>
          <a:p>
            <a:r>
              <a:rPr lang="en-US" b="1" dirty="0"/>
              <a:t>CK20</a:t>
            </a:r>
          </a:p>
        </p:txBody>
      </p:sp>
    </p:spTree>
    <p:extLst>
      <p:ext uri="{BB962C8B-B14F-4D97-AF65-F5344CB8AC3E}">
        <p14:creationId xmlns:p14="http://schemas.microsoft.com/office/powerpoint/2010/main" val="4782857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A6D3BA4-4DCA-101F-A9C7-A9328C87AF44}"/>
            </a:ext>
          </a:extLst>
        </p:cNvPr>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1BE3FA7-0D70-4431-814F-D8C40576EA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descr="A pink and purple background&#10;&#10;Description automatically generated">
            <a:extLst>
              <a:ext uri="{FF2B5EF4-FFF2-40B4-BE49-F238E27FC236}">
                <a16:creationId xmlns:a16="http://schemas.microsoft.com/office/drawing/2014/main" id="{6047AA12-70BF-8DC5-CF5C-56EBB53371B2}"/>
              </a:ext>
            </a:extLst>
          </p:cNvPr>
          <p:cNvPicPr>
            <a:picLocks noChangeAspect="1"/>
          </p:cNvPicPr>
          <p:nvPr/>
        </p:nvPicPr>
        <p:blipFill>
          <a:blip r:embed="rId2">
            <a:extLst>
              <a:ext uri="{28A0092B-C50C-407E-A947-70E740481C1C}">
                <a14:useLocalDpi xmlns:a14="http://schemas.microsoft.com/office/drawing/2010/main" val="0"/>
              </a:ext>
            </a:extLst>
          </a:blip>
          <a:srcRect l="24325" r="20158" b="-1"/>
          <a:stretch/>
        </p:blipFill>
        <p:spPr>
          <a:xfrm>
            <a:off x="321731" y="557189"/>
            <a:ext cx="5668684" cy="5743618"/>
          </a:xfrm>
          <a:prstGeom prst="rect">
            <a:avLst/>
          </a:prstGeom>
        </p:spPr>
      </p:pic>
      <p:pic>
        <p:nvPicPr>
          <p:cNvPr id="5" name="Picture 4" descr="A pink and white cell&#10;&#10;Description automatically generated">
            <a:extLst>
              <a:ext uri="{FF2B5EF4-FFF2-40B4-BE49-F238E27FC236}">
                <a16:creationId xmlns:a16="http://schemas.microsoft.com/office/drawing/2014/main" id="{09CEBC1A-28E6-4F0F-C624-5DEF2E73180F}"/>
              </a:ext>
            </a:extLst>
          </p:cNvPr>
          <p:cNvPicPr>
            <a:picLocks noChangeAspect="1"/>
          </p:cNvPicPr>
          <p:nvPr/>
        </p:nvPicPr>
        <p:blipFill>
          <a:blip r:embed="rId3">
            <a:extLst>
              <a:ext uri="{28A0092B-C50C-407E-A947-70E740481C1C}">
                <a14:useLocalDpi xmlns:a14="http://schemas.microsoft.com/office/drawing/2010/main" val="0"/>
              </a:ext>
            </a:extLst>
          </a:blip>
          <a:srcRect l="17713" r="26710" b="-1"/>
          <a:stretch/>
        </p:blipFill>
        <p:spPr>
          <a:xfrm>
            <a:off x="6195375" y="557189"/>
            <a:ext cx="5674893" cy="5743618"/>
          </a:xfrm>
          <a:prstGeom prst="rect">
            <a:avLst/>
          </a:prstGeom>
        </p:spPr>
      </p:pic>
    </p:spTree>
    <p:extLst>
      <p:ext uri="{BB962C8B-B14F-4D97-AF65-F5344CB8AC3E}">
        <p14:creationId xmlns:p14="http://schemas.microsoft.com/office/powerpoint/2010/main" val="18429804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4634F92-62AA-F41A-DB48-20C869A4EBD6}"/>
            </a:ext>
          </a:extLst>
        </p:cNvPr>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1BE3FA7-0D70-4431-814F-D8C40576EA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 name="Picture 2" descr="A close-up of a pink and purple tissue&#10;&#10;Description automatically generated">
            <a:extLst>
              <a:ext uri="{FF2B5EF4-FFF2-40B4-BE49-F238E27FC236}">
                <a16:creationId xmlns:a16="http://schemas.microsoft.com/office/drawing/2014/main" id="{E5396CE8-2E42-03C1-A094-4C9A9CDE9935}"/>
              </a:ext>
            </a:extLst>
          </p:cNvPr>
          <p:cNvPicPr>
            <a:picLocks noChangeAspect="1"/>
          </p:cNvPicPr>
          <p:nvPr/>
        </p:nvPicPr>
        <p:blipFill>
          <a:blip r:embed="rId2">
            <a:extLst>
              <a:ext uri="{28A0092B-C50C-407E-A947-70E740481C1C}">
                <a14:useLocalDpi xmlns:a14="http://schemas.microsoft.com/office/drawing/2010/main" val="0"/>
              </a:ext>
            </a:extLst>
          </a:blip>
          <a:srcRect l="28944" r="13567" b="1"/>
          <a:stretch/>
        </p:blipFill>
        <p:spPr>
          <a:xfrm>
            <a:off x="321731" y="557189"/>
            <a:ext cx="5668684" cy="5743618"/>
          </a:xfrm>
          <a:prstGeom prst="rect">
            <a:avLst/>
          </a:prstGeom>
        </p:spPr>
      </p:pic>
      <p:pic>
        <p:nvPicPr>
          <p:cNvPr id="5" name="Picture 4" descr="A purple and white cross section of a human body&#10;&#10;Description automatically generated">
            <a:extLst>
              <a:ext uri="{FF2B5EF4-FFF2-40B4-BE49-F238E27FC236}">
                <a16:creationId xmlns:a16="http://schemas.microsoft.com/office/drawing/2014/main" id="{2B68ECA8-710A-0CF7-7500-2521191673F9}"/>
              </a:ext>
            </a:extLst>
          </p:cNvPr>
          <p:cNvPicPr>
            <a:picLocks noChangeAspect="1"/>
          </p:cNvPicPr>
          <p:nvPr/>
        </p:nvPicPr>
        <p:blipFill>
          <a:blip r:embed="rId3">
            <a:extLst>
              <a:ext uri="{28A0092B-C50C-407E-A947-70E740481C1C}">
                <a14:useLocalDpi xmlns:a14="http://schemas.microsoft.com/office/drawing/2010/main" val="0"/>
              </a:ext>
            </a:extLst>
          </a:blip>
          <a:srcRect r="42448" b="1"/>
          <a:stretch/>
        </p:blipFill>
        <p:spPr>
          <a:xfrm>
            <a:off x="6195375" y="557189"/>
            <a:ext cx="5674893" cy="5743618"/>
          </a:xfrm>
          <a:prstGeom prst="rect">
            <a:avLst/>
          </a:prstGeom>
        </p:spPr>
      </p:pic>
    </p:spTree>
    <p:extLst>
      <p:ext uri="{BB962C8B-B14F-4D97-AF65-F5344CB8AC3E}">
        <p14:creationId xmlns:p14="http://schemas.microsoft.com/office/powerpoint/2010/main" val="3426869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47E23-1140-6CA0-7C6E-C89C5E55A19B}"/>
              </a:ext>
            </a:extLst>
          </p:cNvPr>
          <p:cNvSpPr>
            <a:spLocks noGrp="1"/>
          </p:cNvSpPr>
          <p:nvPr>
            <p:ph type="title"/>
          </p:nvPr>
        </p:nvSpPr>
        <p:spPr/>
        <p:txBody>
          <a:bodyPr/>
          <a:lstStyle/>
          <a:p>
            <a:r>
              <a:rPr lang="en-US" dirty="0"/>
              <a:t>Gastric (gastrointestinal)–type mucinous carcinoma</a:t>
            </a:r>
          </a:p>
        </p:txBody>
      </p:sp>
      <p:sp>
        <p:nvSpPr>
          <p:cNvPr id="3" name="Content Placeholder 2">
            <a:extLst>
              <a:ext uri="{FF2B5EF4-FFF2-40B4-BE49-F238E27FC236}">
                <a16:creationId xmlns:a16="http://schemas.microsoft.com/office/drawing/2014/main" id="{805FDB0A-6AAB-916C-B1A6-AB244C68D09C}"/>
              </a:ext>
            </a:extLst>
          </p:cNvPr>
          <p:cNvSpPr>
            <a:spLocks noGrp="1"/>
          </p:cNvSpPr>
          <p:nvPr>
            <p:ph idx="1"/>
          </p:nvPr>
        </p:nvSpPr>
        <p:spPr/>
        <p:txBody>
          <a:bodyPr/>
          <a:lstStyle/>
          <a:p>
            <a:r>
              <a:rPr lang="en-US" dirty="0"/>
              <a:t>Proposed criteria</a:t>
            </a:r>
          </a:p>
          <a:p>
            <a:pPr lvl="1"/>
            <a:r>
              <a:rPr lang="en-US" dirty="0"/>
              <a:t>Presence of gastric-type morphology (voluminous, pale eosinophilic or clear cytoplasm with distinct cell borders) and/or goblet cells in an endometrial adenocarcinoma with no evidence of any other primary site</a:t>
            </a:r>
          </a:p>
          <a:p>
            <a:pPr lvl="1"/>
            <a:r>
              <a:rPr lang="en-US" dirty="0"/>
              <a:t>Absence of typical endometrioid component</a:t>
            </a:r>
          </a:p>
          <a:p>
            <a:pPr lvl="1"/>
            <a:r>
              <a:rPr lang="en-US" dirty="0"/>
              <a:t>Absence of cervical glandular or stromal involvement (with complete sampling of the cervix)</a:t>
            </a:r>
          </a:p>
          <a:p>
            <a:pPr lvl="1"/>
            <a:r>
              <a:rPr lang="en-US" dirty="0"/>
              <a:t>At least focal immunohistochemical expression of one or more gastrointestinal markers (MUC6, CK20, CDX2, </a:t>
            </a:r>
            <a:r>
              <a:rPr lang="en-US" i="1" dirty="0"/>
              <a:t>SATB2</a:t>
            </a:r>
            <a:r>
              <a:rPr lang="en-US" dirty="0"/>
              <a:t>)</a:t>
            </a:r>
          </a:p>
          <a:p>
            <a:pPr lvl="1"/>
            <a:r>
              <a:rPr lang="en-US" dirty="0"/>
              <a:t>Absent or minimal (&lt;5%) expression of estrogen receptor</a:t>
            </a:r>
          </a:p>
          <a:p>
            <a:pPr lvl="1"/>
            <a:endParaRPr lang="en-US" dirty="0"/>
          </a:p>
          <a:p>
            <a:endParaRPr lang="en-US" dirty="0"/>
          </a:p>
        </p:txBody>
      </p:sp>
    </p:spTree>
    <p:extLst>
      <p:ext uri="{BB962C8B-B14F-4D97-AF65-F5344CB8AC3E}">
        <p14:creationId xmlns:p14="http://schemas.microsoft.com/office/powerpoint/2010/main" val="93403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fabric&#10;&#10;Description automatically generated">
            <a:extLst>
              <a:ext uri="{FF2B5EF4-FFF2-40B4-BE49-F238E27FC236}">
                <a16:creationId xmlns:a16="http://schemas.microsoft.com/office/drawing/2014/main" id="{89C38770-81C6-BFCE-3D80-C50ADCE32F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0"/>
            <a:ext cx="10972800" cy="6858000"/>
          </a:xfrm>
          <a:prstGeom prst="rect">
            <a:avLst/>
          </a:prstGeom>
        </p:spPr>
      </p:pic>
    </p:spTree>
    <p:extLst>
      <p:ext uri="{BB962C8B-B14F-4D97-AF65-F5344CB8AC3E}">
        <p14:creationId xmlns:p14="http://schemas.microsoft.com/office/powerpoint/2010/main" val="30883065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45987-F3AE-C782-0BED-05DDB60FB42F}"/>
              </a:ext>
            </a:extLst>
          </p:cNvPr>
          <p:cNvSpPr>
            <a:spLocks noGrp="1"/>
          </p:cNvSpPr>
          <p:nvPr>
            <p:ph type="title"/>
          </p:nvPr>
        </p:nvSpPr>
        <p:spPr/>
        <p:txBody>
          <a:bodyPr/>
          <a:lstStyle/>
          <a:p>
            <a:r>
              <a:rPr lang="en-US" dirty="0"/>
              <a:t>Aggressive </a:t>
            </a:r>
            <a:r>
              <a:rPr lang="en-US" dirty="0" err="1"/>
              <a:t>histotypes</a:t>
            </a:r>
            <a:r>
              <a:rPr lang="en-US" dirty="0"/>
              <a:t> per FIGO 2023</a:t>
            </a:r>
          </a:p>
        </p:txBody>
      </p:sp>
      <p:sp>
        <p:nvSpPr>
          <p:cNvPr id="3" name="Content Placeholder 2">
            <a:extLst>
              <a:ext uri="{FF2B5EF4-FFF2-40B4-BE49-F238E27FC236}">
                <a16:creationId xmlns:a16="http://schemas.microsoft.com/office/drawing/2014/main" id="{87FAC38B-B82B-49E5-2864-88AB117102C2}"/>
              </a:ext>
            </a:extLst>
          </p:cNvPr>
          <p:cNvSpPr>
            <a:spLocks noGrp="1"/>
          </p:cNvSpPr>
          <p:nvPr>
            <p:ph idx="1"/>
          </p:nvPr>
        </p:nvSpPr>
        <p:spPr/>
        <p:txBody>
          <a:bodyPr/>
          <a:lstStyle/>
          <a:p>
            <a:r>
              <a:rPr lang="en-US" dirty="0"/>
              <a:t>High-grade endometrioid carcinoma (FIGO grade 3)</a:t>
            </a:r>
          </a:p>
          <a:p>
            <a:r>
              <a:rPr lang="en-US" dirty="0"/>
              <a:t>Serous carcinoma</a:t>
            </a:r>
          </a:p>
          <a:p>
            <a:r>
              <a:rPr lang="en-US" dirty="0"/>
              <a:t>Clear cell carcinoma</a:t>
            </a:r>
          </a:p>
          <a:p>
            <a:r>
              <a:rPr lang="en-US" b="1" dirty="0"/>
              <a:t>Mesonephric-like carcinoma</a:t>
            </a:r>
          </a:p>
          <a:p>
            <a:r>
              <a:rPr lang="en-US" b="1" dirty="0"/>
              <a:t>Gastrointestinal-type mucinous carcinoma</a:t>
            </a:r>
          </a:p>
          <a:p>
            <a:r>
              <a:rPr lang="en-US" dirty="0"/>
              <a:t>Undifferentiated carcinoma</a:t>
            </a:r>
          </a:p>
          <a:p>
            <a:r>
              <a:rPr lang="en-US" dirty="0"/>
              <a:t>Carcinosarcoma</a:t>
            </a:r>
          </a:p>
        </p:txBody>
      </p:sp>
    </p:spTree>
    <p:extLst>
      <p:ext uri="{BB962C8B-B14F-4D97-AF65-F5344CB8AC3E}">
        <p14:creationId xmlns:p14="http://schemas.microsoft.com/office/powerpoint/2010/main" val="14418585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97574-B971-3B87-80A0-FB925EEF2692}"/>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16B175D6-957E-656E-B57E-FC8B786636E1}"/>
              </a:ext>
            </a:extLst>
          </p:cNvPr>
          <p:cNvSpPr>
            <a:spLocks noGrp="1"/>
          </p:cNvSpPr>
          <p:nvPr>
            <p:ph idx="1"/>
          </p:nvPr>
        </p:nvSpPr>
        <p:spPr/>
        <p:txBody>
          <a:bodyPr>
            <a:normAutofit fontScale="55000" lnSpcReduction="20000"/>
          </a:bodyPr>
          <a:lstStyle/>
          <a:p>
            <a:r>
              <a:rPr lang="en-US" dirty="0"/>
              <a:t>Mesonephric-like endometrial carcinoma</a:t>
            </a:r>
          </a:p>
          <a:p>
            <a:pPr marL="457200" lvl="1" indent="0">
              <a:buNone/>
            </a:pPr>
            <a:r>
              <a:rPr lang="en-US" dirty="0"/>
              <a:t>1. </a:t>
            </a:r>
            <a:r>
              <a:rPr lang="en-US" dirty="0" err="1"/>
              <a:t>Pors</a:t>
            </a:r>
            <a:r>
              <a:rPr lang="en-US" dirty="0"/>
              <a:t> J, Segura S, Chiu DS, et al. Clinicopathologic Characteristics of Mesonephric Adenocarcinomas and Mesonephric-like Adenocarcinomas in the Gynecologic Tract: A Multi-institutional Study. Am J Surg </a:t>
            </a:r>
            <a:r>
              <a:rPr lang="en-US" dirty="0" err="1"/>
              <a:t>Pathol</a:t>
            </a:r>
            <a:r>
              <a:rPr lang="en-US" dirty="0"/>
              <a:t>. 2021 Apr 1;45(4):498-506.</a:t>
            </a:r>
          </a:p>
          <a:p>
            <a:pPr marL="457200" lvl="1" indent="0">
              <a:buNone/>
            </a:pPr>
            <a:r>
              <a:rPr lang="en-US" dirty="0"/>
              <a:t>2. McCluggage WG. Mesonephric-like Adenocarcinoma of the Female Genital Tract: From Morphologic Observations to a Well-characterized Carcinoma With Aggressive Clinical Behavior. Adv Anat </a:t>
            </a:r>
            <a:r>
              <a:rPr lang="en-US" dirty="0" err="1"/>
              <a:t>Pathol</a:t>
            </a:r>
            <a:r>
              <a:rPr lang="en-US" dirty="0"/>
              <a:t>. 2022 Jul 1;29(4):208-216.</a:t>
            </a:r>
          </a:p>
          <a:p>
            <a:pPr marL="457200" lvl="1" indent="0">
              <a:buNone/>
            </a:pPr>
            <a:r>
              <a:rPr lang="en-US" dirty="0"/>
              <a:t>3. Mills AM, Jenkins TM, Howitt BE, Fan J, Ring KL, Cook I. Mesonephric-like Endometrial Carcinoma: Results From Immunohistochemical Screening of 300 Endometrial Carcinomas and Carcinosarcomas for This Often Overlooked and Potentially Aggressive Entity. Am J Surg </a:t>
            </a:r>
            <a:r>
              <a:rPr lang="en-US" dirty="0" err="1"/>
              <a:t>Pathol</a:t>
            </a:r>
            <a:r>
              <a:rPr lang="en-US" dirty="0"/>
              <a:t>. 2022 Jul 1;46(7):921-932.</a:t>
            </a:r>
          </a:p>
          <a:p>
            <a:pPr marL="457200" lvl="1" indent="0">
              <a:buNone/>
            </a:pPr>
            <a:r>
              <a:rPr lang="en-US" dirty="0"/>
              <a:t>4. Kolin DL, Costigan DC, Dong F, Nucci MR, Howitt BE. A Combined Morphologic and Molecular Approach to Retrospectively Identify KRAS-Mutated Mesonephric-like Adenocarcinomas of the Endometrium. Am J Surg </a:t>
            </a:r>
            <a:r>
              <a:rPr lang="en-US" dirty="0" err="1"/>
              <a:t>Pathol</a:t>
            </a:r>
            <a:r>
              <a:rPr lang="en-US" dirty="0"/>
              <a:t>. 2019 Mar;43(3):389-398.</a:t>
            </a:r>
          </a:p>
          <a:p>
            <a:endParaRPr lang="en-US" dirty="0"/>
          </a:p>
          <a:p>
            <a:r>
              <a:rPr lang="en-US" dirty="0"/>
              <a:t>Low-grade endometrioid carcinoma with microglandular features</a:t>
            </a:r>
          </a:p>
          <a:p>
            <a:pPr marL="457200" lvl="1" indent="0">
              <a:buNone/>
            </a:pPr>
            <a:r>
              <a:rPr lang="en-US" dirty="0"/>
              <a:t>1. Young RH, Clement PB. </a:t>
            </a:r>
            <a:r>
              <a:rPr lang="en-US" dirty="0" err="1"/>
              <a:t>Pseudoneoplastic</a:t>
            </a:r>
            <a:r>
              <a:rPr lang="en-US" dirty="0"/>
              <a:t> glandular lesions of the uterine cervix. Semin </a:t>
            </a:r>
            <a:r>
              <a:rPr lang="en-US" dirty="0" err="1"/>
              <a:t>Diagn</a:t>
            </a:r>
            <a:r>
              <a:rPr lang="en-US" dirty="0"/>
              <a:t> </a:t>
            </a:r>
            <a:r>
              <a:rPr lang="en-US" dirty="0" err="1"/>
              <a:t>Pathol</a:t>
            </a:r>
            <a:r>
              <a:rPr lang="en-US" dirty="0"/>
              <a:t>. 1991;8:234–249.</a:t>
            </a:r>
          </a:p>
          <a:p>
            <a:pPr marL="457200" lvl="1" indent="0">
              <a:buNone/>
            </a:pPr>
            <a:r>
              <a:rPr lang="en-US" dirty="0"/>
              <a:t>2. Young RH, Scully RE. Uterine carcinomas simulating microglandular hyperplasia. a report of six cases. Am J Surg </a:t>
            </a:r>
            <a:r>
              <a:rPr lang="en-US" dirty="0" err="1"/>
              <a:t>Pathol</a:t>
            </a:r>
            <a:r>
              <a:rPr lang="en-US" dirty="0"/>
              <a:t>. 1992;16:1092–1097.</a:t>
            </a:r>
          </a:p>
          <a:p>
            <a:pPr marL="457200" lvl="1" indent="0">
              <a:buNone/>
            </a:pPr>
            <a:r>
              <a:rPr lang="en-US" dirty="0"/>
              <a:t>3. </a:t>
            </a:r>
            <a:r>
              <a:rPr lang="en-US" dirty="0" err="1"/>
              <a:t>Zaloudek</a:t>
            </a:r>
            <a:r>
              <a:rPr lang="en-US" dirty="0"/>
              <a:t> C, Hayashi GM, Ryan IP, Powell CB, Miller TR. Microglandular adenocarcinoma of the endometrium: a form of mucinous adenocarcinoma that may be confused with microglandular hyperplasia of the cervix. Int J </a:t>
            </a:r>
            <a:r>
              <a:rPr lang="en-US" dirty="0" err="1"/>
              <a:t>Gynecol</a:t>
            </a:r>
            <a:r>
              <a:rPr lang="en-US" dirty="0"/>
              <a:t> </a:t>
            </a:r>
            <a:r>
              <a:rPr lang="en-US" dirty="0" err="1"/>
              <a:t>Pathol</a:t>
            </a:r>
            <a:r>
              <a:rPr lang="en-US" dirty="0"/>
              <a:t>. 1997;16:52– 59.</a:t>
            </a:r>
          </a:p>
          <a:p>
            <a:pPr marL="457200" lvl="1" indent="0">
              <a:buNone/>
            </a:pPr>
            <a:r>
              <a:rPr lang="en-US" dirty="0"/>
              <a:t>4. Aoun BA, Skala SL. Utility of p63 and PTEN staining in distinguishing cervical microglandular hyperplasia from endometrial endometrioid carcinoma with microglandular/mucinous features. Histopathology. 2022 Jun;80(7):1102-1111.</a:t>
            </a:r>
          </a:p>
          <a:p>
            <a:pPr marL="457200" lvl="1" indent="0">
              <a:buNone/>
            </a:pPr>
            <a:r>
              <a:rPr lang="en-US" dirty="0"/>
              <a:t>5. Houghton O, McCluggage WG. The expression and diagnostic utility of p63 in the female genital tract. Adv Anat </a:t>
            </a:r>
            <a:r>
              <a:rPr lang="en-US" dirty="0" err="1"/>
              <a:t>Pathol</a:t>
            </a:r>
            <a:r>
              <a:rPr lang="en-US" dirty="0"/>
              <a:t>. 2009;16:316–321.</a:t>
            </a:r>
          </a:p>
          <a:p>
            <a:pPr marL="457200" lvl="1" indent="0">
              <a:buNone/>
            </a:pPr>
            <a:r>
              <a:rPr lang="en-US" dirty="0"/>
              <a:t>6. </a:t>
            </a:r>
            <a:r>
              <a:rPr lang="en-US" dirty="0" err="1"/>
              <a:t>Pavlakis</a:t>
            </a:r>
            <a:r>
              <a:rPr lang="en-US" dirty="0"/>
              <a:t> K, </a:t>
            </a:r>
            <a:r>
              <a:rPr lang="en-US" dirty="0" err="1"/>
              <a:t>Vrekoussis</a:t>
            </a:r>
            <a:r>
              <a:rPr lang="en-US" dirty="0"/>
              <a:t> T, </a:t>
            </a:r>
            <a:r>
              <a:rPr lang="en-US" dirty="0" err="1"/>
              <a:t>Messini</a:t>
            </a:r>
            <a:r>
              <a:rPr lang="en-US" dirty="0"/>
              <a:t> I et al. Mucinous epithelial lesions in endometrial curettage material: a diagnostic challenge. Appl </a:t>
            </a:r>
            <a:r>
              <a:rPr lang="en-US" dirty="0" err="1"/>
              <a:t>Immunohistochem</a:t>
            </a:r>
            <a:r>
              <a:rPr lang="en-US" dirty="0"/>
              <a:t> Mol </a:t>
            </a:r>
            <a:r>
              <a:rPr lang="en-US" dirty="0" err="1"/>
              <a:t>Morphol</a:t>
            </a:r>
            <a:r>
              <a:rPr lang="en-US" dirty="0"/>
              <a:t>. 2012;20:607–613.</a:t>
            </a:r>
          </a:p>
          <a:p>
            <a:pPr marL="0" indent="0">
              <a:buNone/>
            </a:pPr>
            <a:endParaRPr lang="en-US" dirty="0"/>
          </a:p>
        </p:txBody>
      </p:sp>
    </p:spTree>
    <p:extLst>
      <p:ext uri="{BB962C8B-B14F-4D97-AF65-F5344CB8AC3E}">
        <p14:creationId xmlns:p14="http://schemas.microsoft.com/office/powerpoint/2010/main" val="6622792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26F402-CF22-A934-C04A-8125BA24BBC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7A48D3D-4D81-988C-A811-6F0F12090219}"/>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B45D6C44-D458-2513-40C9-C207362CEDD1}"/>
              </a:ext>
            </a:extLst>
          </p:cNvPr>
          <p:cNvSpPr>
            <a:spLocks noGrp="1"/>
          </p:cNvSpPr>
          <p:nvPr>
            <p:ph idx="1"/>
          </p:nvPr>
        </p:nvSpPr>
        <p:spPr/>
        <p:txBody>
          <a:bodyPr>
            <a:normAutofit fontScale="85000" lnSpcReduction="10000"/>
          </a:bodyPr>
          <a:lstStyle/>
          <a:p>
            <a:r>
              <a:rPr lang="en-US" dirty="0"/>
              <a:t>Minimal uterine serous carcinoma</a:t>
            </a:r>
          </a:p>
          <a:p>
            <a:pPr marL="457200" lvl="1" indent="0">
              <a:buNone/>
            </a:pPr>
            <a:r>
              <a:rPr lang="en-US" dirty="0"/>
              <a:t>1. Wheeler DT, Bell KA, </a:t>
            </a:r>
            <a:r>
              <a:rPr lang="en-US" dirty="0" err="1"/>
              <a:t>Kurman</a:t>
            </a:r>
            <a:r>
              <a:rPr lang="en-US" dirty="0"/>
              <a:t> RJ, Sherman ME. Minimal uterine serous carcinoma: diagnosis and clinicopathologic correlation. Am J Surg </a:t>
            </a:r>
            <a:r>
              <a:rPr lang="en-US" dirty="0" err="1"/>
              <a:t>Pathol</a:t>
            </a:r>
            <a:r>
              <a:rPr lang="en-US" dirty="0"/>
              <a:t>. 2000;24(6):797-806. </a:t>
            </a:r>
          </a:p>
          <a:p>
            <a:pPr marL="457200" lvl="1" indent="0">
              <a:buNone/>
            </a:pPr>
            <a:r>
              <a:rPr lang="en-US" dirty="0"/>
              <a:t>2. Hui P, Kelly M, O’Malley DM, et al. Minimal uterine serous carcinoma: a clinicopathologic study of 40 cases. Mod </a:t>
            </a:r>
            <a:r>
              <a:rPr lang="en-US" dirty="0" err="1"/>
              <a:t>Pathol</a:t>
            </a:r>
            <a:r>
              <a:rPr lang="en-US" dirty="0"/>
              <a:t>. 2005;18(1):75-82.</a:t>
            </a:r>
          </a:p>
          <a:p>
            <a:pPr marL="457200" lvl="1" indent="0">
              <a:buNone/>
            </a:pPr>
            <a:r>
              <a:rPr lang="en-US" dirty="0"/>
              <a:t>3. Hui P. Endometrial polyps in postmenopausal women. Arch </a:t>
            </a:r>
            <a:r>
              <a:rPr lang="en-US" dirty="0" err="1"/>
              <a:t>Pathol</a:t>
            </a:r>
            <a:r>
              <a:rPr lang="en-US" dirty="0"/>
              <a:t> Lab Med. 2022. Online ahead of print.</a:t>
            </a:r>
          </a:p>
          <a:p>
            <a:pPr marL="457200" lvl="1" indent="0">
              <a:buNone/>
            </a:pPr>
            <a:r>
              <a:rPr lang="en-US" dirty="0"/>
              <a:t>4. </a:t>
            </a:r>
            <a:r>
              <a:rPr lang="en-US" dirty="0" err="1"/>
              <a:t>Assem</a:t>
            </a:r>
            <a:r>
              <a:rPr lang="en-US" dirty="0"/>
              <a:t> H, Rottmann D, Finkelstein A, et al. Minimal uterine serous carcinoma and endometrial polyp: a close clinicopathological relationship. Hum </a:t>
            </a:r>
            <a:r>
              <a:rPr lang="en-US" dirty="0" err="1"/>
              <a:t>Pathol</a:t>
            </a:r>
            <a:r>
              <a:rPr lang="en-US" dirty="0"/>
              <a:t>. 2021;118:1-8.</a:t>
            </a:r>
          </a:p>
          <a:p>
            <a:endParaRPr lang="en-US" dirty="0"/>
          </a:p>
          <a:p>
            <a:r>
              <a:rPr lang="en-US" dirty="0"/>
              <a:t>Gastric (gastrointestinal)–type mucinous carcinoma</a:t>
            </a:r>
          </a:p>
          <a:p>
            <a:pPr marL="914400" lvl="1" indent="-457200">
              <a:buAutoNum type="arabicPeriod"/>
            </a:pPr>
            <a:r>
              <a:rPr lang="en-US" dirty="0"/>
              <a:t>Wong RW-C, </a:t>
            </a:r>
            <a:r>
              <a:rPr lang="en-US" dirty="0" err="1"/>
              <a:t>Ralte</a:t>
            </a:r>
            <a:r>
              <a:rPr lang="en-US" dirty="0"/>
              <a:t> A, Grondin K, Talia KL, McCluggage WG. Endometrial Gastric (Gastrointestinal)-type Mucinous Lesions. Am J Surg </a:t>
            </a:r>
            <a:r>
              <a:rPr lang="en-US" dirty="0" err="1"/>
              <a:t>Pathol</a:t>
            </a:r>
            <a:r>
              <a:rPr lang="en-US" dirty="0"/>
              <a:t>. 2020;44:406-419.</a:t>
            </a:r>
          </a:p>
          <a:p>
            <a:pPr marL="914400" lvl="1" indent="-457200">
              <a:buAutoNum type="arabicPeriod"/>
            </a:pPr>
            <a:r>
              <a:rPr lang="en-US" dirty="0"/>
              <a:t>WHO Classification of Female Genital </a:t>
            </a:r>
            <a:r>
              <a:rPr lang="en-US" dirty="0" err="1"/>
              <a:t>Tumours</a:t>
            </a:r>
            <a:r>
              <a:rPr lang="en-US" dirty="0"/>
              <a:t>, </a:t>
            </a:r>
            <a:r>
              <a:rPr lang="en-US"/>
              <a:t>5</a:t>
            </a:r>
            <a:r>
              <a:rPr lang="en-US" baseline="30000"/>
              <a:t>th</a:t>
            </a:r>
            <a:r>
              <a:rPr lang="en-US"/>
              <a:t> edition.</a:t>
            </a:r>
            <a:endParaRPr lang="en-US" dirty="0"/>
          </a:p>
          <a:p>
            <a:pPr marL="914400" lvl="1" indent="-457200">
              <a:buAutoNum type="arabicPeriod"/>
            </a:pPr>
            <a:endParaRPr lang="en-US" dirty="0"/>
          </a:p>
          <a:p>
            <a:pPr marL="0" indent="0">
              <a:buNone/>
            </a:pPr>
            <a:endParaRPr lang="en-US" dirty="0"/>
          </a:p>
        </p:txBody>
      </p:sp>
    </p:spTree>
    <p:extLst>
      <p:ext uri="{BB962C8B-B14F-4D97-AF65-F5344CB8AC3E}">
        <p14:creationId xmlns:p14="http://schemas.microsoft.com/office/powerpoint/2010/main" val="27345669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ackground pattern&#10;&#10;Description automatically generated">
            <a:extLst>
              <a:ext uri="{FF2B5EF4-FFF2-40B4-BE49-F238E27FC236}">
                <a16:creationId xmlns:a16="http://schemas.microsoft.com/office/drawing/2014/main" id="{816FCFBA-4348-8629-433C-0C4986B222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0"/>
            <a:ext cx="10972800" cy="6858000"/>
          </a:xfrm>
          <a:prstGeom prst="rect">
            <a:avLst/>
          </a:prstGeom>
        </p:spPr>
      </p:pic>
    </p:spTree>
    <p:extLst>
      <p:ext uri="{BB962C8B-B14F-4D97-AF65-F5344CB8AC3E}">
        <p14:creationId xmlns:p14="http://schemas.microsoft.com/office/powerpoint/2010/main" val="3587000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stationary, fabric&#10;&#10;Description automatically generated">
            <a:extLst>
              <a:ext uri="{FF2B5EF4-FFF2-40B4-BE49-F238E27FC236}">
                <a16:creationId xmlns:a16="http://schemas.microsoft.com/office/drawing/2014/main" id="{7E1D859D-B65D-A42F-6451-666CD3057E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0"/>
            <a:ext cx="10972800" cy="6858000"/>
          </a:xfrm>
          <a:prstGeom prst="rect">
            <a:avLst/>
          </a:prstGeom>
        </p:spPr>
      </p:pic>
    </p:spTree>
    <p:extLst>
      <p:ext uri="{BB962C8B-B14F-4D97-AF65-F5344CB8AC3E}">
        <p14:creationId xmlns:p14="http://schemas.microsoft.com/office/powerpoint/2010/main" val="961274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83FBDA-9D44-0C56-6A3F-DB3E8DA44270}"/>
              </a:ext>
            </a:extLst>
          </p:cNvPr>
          <p:cNvSpPr>
            <a:spLocks noGrp="1"/>
          </p:cNvSpPr>
          <p:nvPr>
            <p:ph type="title"/>
          </p:nvPr>
        </p:nvSpPr>
        <p:spPr/>
        <p:txBody>
          <a:bodyPr/>
          <a:lstStyle/>
          <a:p>
            <a:r>
              <a:rPr lang="en-US" dirty="0"/>
              <a:t>Mesonephric-like Endometrial Carcinoma</a:t>
            </a:r>
          </a:p>
        </p:txBody>
      </p:sp>
      <p:sp>
        <p:nvSpPr>
          <p:cNvPr id="3" name="Content Placeholder 2">
            <a:extLst>
              <a:ext uri="{FF2B5EF4-FFF2-40B4-BE49-F238E27FC236}">
                <a16:creationId xmlns:a16="http://schemas.microsoft.com/office/drawing/2014/main" id="{468F4614-CCC8-2D6E-C40F-4FFF97E9EEDD}"/>
              </a:ext>
            </a:extLst>
          </p:cNvPr>
          <p:cNvSpPr>
            <a:spLocks noGrp="1"/>
          </p:cNvSpPr>
          <p:nvPr>
            <p:ph idx="1"/>
          </p:nvPr>
        </p:nvSpPr>
        <p:spPr/>
        <p:txBody>
          <a:bodyPr/>
          <a:lstStyle/>
          <a:p>
            <a:r>
              <a:rPr lang="en-US" dirty="0"/>
              <a:t>Morphology</a:t>
            </a:r>
          </a:p>
          <a:p>
            <a:pPr lvl="1"/>
            <a:r>
              <a:rPr lang="en-US" dirty="0"/>
              <a:t>Range of architectural patterns including tubular, ductal, papillary, sieve-like, corded, spindled, </a:t>
            </a:r>
            <a:r>
              <a:rPr lang="en-US" dirty="0" err="1"/>
              <a:t>glomeruloid</a:t>
            </a:r>
            <a:endParaRPr lang="en-US" dirty="0"/>
          </a:p>
          <a:p>
            <a:pPr lvl="1"/>
            <a:r>
              <a:rPr lang="en-US" dirty="0"/>
              <a:t>Often monotonous ovoid vesicular nuclei which may be reminiscent of papillary thyroid carcinoma</a:t>
            </a:r>
          </a:p>
          <a:p>
            <a:endParaRPr lang="en-US" dirty="0"/>
          </a:p>
          <a:p>
            <a:r>
              <a:rPr lang="en-US" dirty="0"/>
              <a:t>Why does this matter clinically?</a:t>
            </a:r>
          </a:p>
          <a:p>
            <a:pPr lvl="1"/>
            <a:r>
              <a:rPr lang="en-US" dirty="0"/>
              <a:t>These tumors tend to be mistaken for low-grade endometrioid carcinomas, but they behave aggressively.</a:t>
            </a:r>
          </a:p>
        </p:txBody>
      </p:sp>
    </p:spTree>
    <p:extLst>
      <p:ext uri="{BB962C8B-B14F-4D97-AF65-F5344CB8AC3E}">
        <p14:creationId xmlns:p14="http://schemas.microsoft.com/office/powerpoint/2010/main" val="42200351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fabric&#10;&#10;Description automatically generated">
            <a:extLst>
              <a:ext uri="{FF2B5EF4-FFF2-40B4-BE49-F238E27FC236}">
                <a16:creationId xmlns:a16="http://schemas.microsoft.com/office/drawing/2014/main" id="{15194238-6C82-EB90-3F10-9F8C56CC46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0"/>
            <a:ext cx="10972800" cy="6858000"/>
          </a:xfrm>
          <a:prstGeom prst="rect">
            <a:avLst/>
          </a:prstGeom>
        </p:spPr>
      </p:pic>
    </p:spTree>
    <p:extLst>
      <p:ext uri="{BB962C8B-B14F-4D97-AF65-F5344CB8AC3E}">
        <p14:creationId xmlns:p14="http://schemas.microsoft.com/office/powerpoint/2010/main" val="12948964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fabric, vegetable&#10;&#10;Description automatically generated">
            <a:extLst>
              <a:ext uri="{FF2B5EF4-FFF2-40B4-BE49-F238E27FC236}">
                <a16:creationId xmlns:a16="http://schemas.microsoft.com/office/drawing/2014/main" id="{AB379BE1-1BD7-E119-6687-2F6273A3C8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0"/>
            <a:ext cx="10972800" cy="6858000"/>
          </a:xfrm>
          <a:prstGeom prst="rect">
            <a:avLst/>
          </a:prstGeom>
        </p:spPr>
      </p:pic>
    </p:spTree>
    <p:extLst>
      <p:ext uri="{BB962C8B-B14F-4D97-AF65-F5344CB8AC3E}">
        <p14:creationId xmlns:p14="http://schemas.microsoft.com/office/powerpoint/2010/main" val="39106921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220</TotalTime>
  <Words>1456</Words>
  <Application>Microsoft Office PowerPoint</Application>
  <PresentationFormat>Widescreen</PresentationFormat>
  <Paragraphs>128</Paragraphs>
  <Slides>42</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42</vt:i4>
      </vt:variant>
    </vt:vector>
  </HeadingPairs>
  <TitlesOfParts>
    <vt:vector size="46" baseType="lpstr">
      <vt:lpstr>Aptos</vt:lpstr>
      <vt:lpstr>Aptos Display</vt:lpstr>
      <vt:lpstr>Arial</vt:lpstr>
      <vt:lpstr>Office Theme</vt:lpstr>
      <vt:lpstr>Wolves in sheep’s clothing: challenging histotypes of endometrial carcinoma</vt:lpstr>
      <vt:lpstr>Learning Objectives</vt:lpstr>
      <vt:lpstr>Case #1</vt:lpstr>
      <vt:lpstr>PowerPoint Presentation</vt:lpstr>
      <vt:lpstr>PowerPoint Presentation</vt:lpstr>
      <vt:lpstr>PowerPoint Presentation</vt:lpstr>
      <vt:lpstr>Mesonephric-like Endometrial Carcinoma</vt:lpstr>
      <vt:lpstr>PowerPoint Presentation</vt:lpstr>
      <vt:lpstr>PowerPoint Presentation</vt:lpstr>
      <vt:lpstr>Mesonephric-Like Endometrial Carcinoma</vt:lpstr>
      <vt:lpstr>PowerPoint Presentation</vt:lpstr>
      <vt:lpstr>PowerPoint Presentation</vt:lpstr>
      <vt:lpstr>PowerPoint Presentation</vt:lpstr>
      <vt:lpstr>Case #2</vt:lpstr>
      <vt:lpstr>PowerPoint Presentation</vt:lpstr>
      <vt:lpstr>PowerPoint Presentation</vt:lpstr>
      <vt:lpstr>Endometrioid Carcinoma with Microglandular Hyperplasia-like Pattern</vt:lpstr>
      <vt:lpstr>PowerPoint Presentation</vt:lpstr>
      <vt:lpstr>PowerPoint Presentation</vt:lpstr>
      <vt:lpstr>PowerPoint Presentation</vt:lpstr>
      <vt:lpstr>PowerPoint Presentation</vt:lpstr>
      <vt:lpstr>Endometrioid Carcinoma with Microglandular Hyperplasia-like pattern</vt:lpstr>
      <vt:lpstr>PowerPoint Presentation</vt:lpstr>
      <vt:lpstr>PowerPoint Presentation</vt:lpstr>
      <vt:lpstr>PowerPoint Presentation</vt:lpstr>
      <vt:lpstr>PowerPoint Presentation</vt:lpstr>
      <vt:lpstr>Case #3</vt:lpstr>
      <vt:lpstr>PowerPoint Presentation</vt:lpstr>
      <vt:lpstr>PowerPoint Presentation</vt:lpstr>
      <vt:lpstr>PowerPoint Presentation</vt:lpstr>
      <vt:lpstr>Minimal Uterine Serous Carcinoma</vt:lpstr>
      <vt:lpstr>PowerPoint Presentation</vt:lpstr>
      <vt:lpstr>PowerPoint Presentation</vt:lpstr>
      <vt:lpstr>Case #4</vt:lpstr>
      <vt:lpstr>PowerPoint Presentation</vt:lpstr>
      <vt:lpstr>PowerPoint Presentation</vt:lpstr>
      <vt:lpstr>PowerPoint Presentation</vt:lpstr>
      <vt:lpstr>PowerPoint Presentation</vt:lpstr>
      <vt:lpstr>Gastric (gastrointestinal)–type mucinous carcinoma</vt:lpstr>
      <vt:lpstr>Aggressive histotypes per FIGO 2023</vt:lpstr>
      <vt:lpstr>References</vt:lpstr>
      <vt:lpstr>References</vt:lpstr>
    </vt:vector>
  </TitlesOfParts>
  <Company>Michigan Medicine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Skala, Stephanie (Steph)</dc:creator>
  <cp:lastModifiedBy>Skala, Stephanie (Steph)</cp:lastModifiedBy>
  <cp:revision>19</cp:revision>
  <dcterms:created xsi:type="dcterms:W3CDTF">2024-10-23T19:36:18Z</dcterms:created>
  <dcterms:modified xsi:type="dcterms:W3CDTF">2025-01-17T19:33:03Z</dcterms:modified>
</cp:coreProperties>
</file>