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40"/>
  </p:notesMasterIdLst>
  <p:sldIdLst>
    <p:sldId id="378" r:id="rId2"/>
    <p:sldId id="379" r:id="rId3"/>
    <p:sldId id="380" r:id="rId4"/>
    <p:sldId id="381" r:id="rId5"/>
    <p:sldId id="382" r:id="rId6"/>
    <p:sldId id="383" r:id="rId7"/>
    <p:sldId id="267" r:id="rId8"/>
    <p:sldId id="268" r:id="rId9"/>
    <p:sldId id="269" r:id="rId10"/>
    <p:sldId id="271" r:id="rId11"/>
    <p:sldId id="289" r:id="rId12"/>
    <p:sldId id="365" r:id="rId13"/>
    <p:sldId id="370" r:id="rId14"/>
    <p:sldId id="366" r:id="rId15"/>
    <p:sldId id="367" r:id="rId16"/>
    <p:sldId id="361" r:id="rId17"/>
    <p:sldId id="338" r:id="rId18"/>
    <p:sldId id="337" r:id="rId19"/>
    <p:sldId id="339" r:id="rId20"/>
    <p:sldId id="278" r:id="rId21"/>
    <p:sldId id="265" r:id="rId22"/>
    <p:sldId id="262" r:id="rId23"/>
    <p:sldId id="272" r:id="rId24"/>
    <p:sldId id="371" r:id="rId25"/>
    <p:sldId id="372" r:id="rId26"/>
    <p:sldId id="373" r:id="rId27"/>
    <p:sldId id="374" r:id="rId28"/>
    <p:sldId id="287" r:id="rId29"/>
    <p:sldId id="335" r:id="rId30"/>
    <p:sldId id="294" r:id="rId31"/>
    <p:sldId id="368" r:id="rId32"/>
    <p:sldId id="313" r:id="rId33"/>
    <p:sldId id="345" r:id="rId34"/>
    <p:sldId id="315" r:id="rId35"/>
    <p:sldId id="336" r:id="rId36"/>
    <p:sldId id="375" r:id="rId37"/>
    <p:sldId id="384" r:id="rId38"/>
    <p:sldId id="385"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660"/>
  </p:normalViewPr>
  <p:slideViewPr>
    <p:cSldViewPr snapToGrid="0">
      <p:cViewPr varScale="1">
        <p:scale>
          <a:sx n="120" d="100"/>
          <a:sy n="120" d="100"/>
        </p:scale>
        <p:origin x="12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142DA7-8959-4C60-8939-52BAAC84850E}" type="datetimeFigureOut">
              <a:rPr lang="en-US" smtClean="0"/>
              <a:t>2/13/2025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A9E013-D085-4BA3-A20E-2A0B43981D2E}" type="slidenum">
              <a:rPr lang="en-US" smtClean="0"/>
              <a:t>‹#›</a:t>
            </a:fld>
            <a:endParaRPr lang="en-US"/>
          </a:p>
        </p:txBody>
      </p:sp>
    </p:spTree>
    <p:extLst>
      <p:ext uri="{BB962C8B-B14F-4D97-AF65-F5344CB8AC3E}">
        <p14:creationId xmlns:p14="http://schemas.microsoft.com/office/powerpoint/2010/main" val="2549627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Atypical</a:t>
            </a:r>
            <a:r>
              <a:rPr lang="en-US" baseline="0" dirty="0"/>
              <a:t> features of basal keratinocytes include nuclear enlargement (&gt;3x the size of a lymphocyte nucleus), as well as pleomorphism and hyperchromasia. In some cases, basal keratinocytes have open chromatin with enlarged and sometimes multiple nucleoli. </a:t>
            </a:r>
            <a:endParaRPr lang="en-US" dirty="0"/>
          </a:p>
          <a:p>
            <a:endParaRPr lang="en-US" dirty="0"/>
          </a:p>
        </p:txBody>
      </p:sp>
      <p:sp>
        <p:nvSpPr>
          <p:cNvPr id="4" name="Slide Number Placeholder 3"/>
          <p:cNvSpPr>
            <a:spLocks noGrp="1"/>
          </p:cNvSpPr>
          <p:nvPr>
            <p:ph type="sldNum" sz="quarter" idx="5"/>
          </p:nvPr>
        </p:nvSpPr>
        <p:spPr/>
        <p:txBody>
          <a:bodyPr/>
          <a:lstStyle/>
          <a:p>
            <a:fld id="{B5486881-1E40-4342-819C-1F5D03AEFFA7}" type="slidenum">
              <a:rPr lang="en-US" smtClean="0"/>
              <a:t>9</a:t>
            </a:fld>
            <a:endParaRPr lang="en-US"/>
          </a:p>
        </p:txBody>
      </p:sp>
    </p:spTree>
    <p:extLst>
      <p:ext uri="{BB962C8B-B14F-4D97-AF65-F5344CB8AC3E}">
        <p14:creationId xmlns:p14="http://schemas.microsoft.com/office/powerpoint/2010/main" val="2225728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so, there are several complicating factors. Distinction between high-level scattered staining and basal OE or between low-level scattered staining and absent/null staining is subjective. Beyond that, TP53 mutation does not necessarily indicate neoplasia. Within the </a:t>
            </a:r>
            <a:r>
              <a:rPr lang="en-US" dirty="0" err="1"/>
              <a:t>HPVi</a:t>
            </a:r>
            <a:r>
              <a:rPr lang="en-US" dirty="0"/>
              <a:t>(p53wt)</a:t>
            </a:r>
            <a:r>
              <a:rPr lang="en-US" dirty="0" err="1"/>
              <a:t>vaVIN</a:t>
            </a:r>
            <a:r>
              <a:rPr lang="en-US" dirty="0"/>
              <a:t>, it is unclear how to classify lesions with acanthosis, aberrant maturation, non-atypical nuclei, and p53 patterns at the high end of wild type or low end of overexpression.</a:t>
            </a:r>
          </a:p>
        </p:txBody>
      </p:sp>
      <p:sp>
        <p:nvSpPr>
          <p:cNvPr id="4" name="Slide Number Placeholder 3"/>
          <p:cNvSpPr>
            <a:spLocks noGrp="1"/>
          </p:cNvSpPr>
          <p:nvPr>
            <p:ph type="sldNum" sz="quarter" idx="5"/>
          </p:nvPr>
        </p:nvSpPr>
        <p:spPr/>
        <p:txBody>
          <a:bodyPr/>
          <a:lstStyle/>
          <a:p>
            <a:fld id="{6F0844EF-16FE-42A8-95A1-21BA3C322C22}" type="slidenum">
              <a:rPr lang="en-US" smtClean="0"/>
              <a:t>10</a:t>
            </a:fld>
            <a:endParaRPr lang="en-US"/>
          </a:p>
        </p:txBody>
      </p:sp>
    </p:spTree>
    <p:extLst>
      <p:ext uri="{BB962C8B-B14F-4D97-AF65-F5344CB8AC3E}">
        <p14:creationId xmlns:p14="http://schemas.microsoft.com/office/powerpoint/2010/main" val="3095668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898737-C15F-466E-97CC-B0A371322C64}" type="slidenum">
              <a:rPr lang="en-US" smtClean="0"/>
              <a:t>17</a:t>
            </a:fld>
            <a:endParaRPr lang="en-US"/>
          </a:p>
        </p:txBody>
      </p:sp>
    </p:spTree>
    <p:extLst>
      <p:ext uri="{BB962C8B-B14F-4D97-AF65-F5344CB8AC3E}">
        <p14:creationId xmlns:p14="http://schemas.microsoft.com/office/powerpoint/2010/main" val="2542303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898737-C15F-466E-97CC-B0A371322C64}" type="slidenum">
              <a:rPr lang="en-US" smtClean="0"/>
              <a:t>18</a:t>
            </a:fld>
            <a:endParaRPr lang="en-US"/>
          </a:p>
        </p:txBody>
      </p:sp>
    </p:spTree>
    <p:extLst>
      <p:ext uri="{BB962C8B-B14F-4D97-AF65-F5344CB8AC3E}">
        <p14:creationId xmlns:p14="http://schemas.microsoft.com/office/powerpoint/2010/main" val="4093647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898737-C15F-466E-97CC-B0A371322C64}" type="slidenum">
              <a:rPr lang="en-US" smtClean="0"/>
              <a:t>19</a:t>
            </a:fld>
            <a:endParaRPr lang="en-US"/>
          </a:p>
        </p:txBody>
      </p:sp>
    </p:spTree>
    <p:extLst>
      <p:ext uri="{BB962C8B-B14F-4D97-AF65-F5344CB8AC3E}">
        <p14:creationId xmlns:p14="http://schemas.microsoft.com/office/powerpoint/2010/main" val="2084161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ISSVD proffered vulvar aberrant maturation (VAM) to (1) describe a spectrum of histopathologic features under a single simple name, (2) signal pathologists' concern that transition to neoplasia may soon arise or has occurred, (3) avoid making premature determinations about “intraepithelial lesion” vs “intraepithelial neoplasia” status and (4) facilitate individualized decision-making about treatment and follow-up. Parra-Herran et al argue these cases are always neoplastic, pointing to mutations in NOTCH1, RAS, and PIK3CA, and progression to SCC in 40% in 3 to 4 years. They advocate for abandonment of VAAD, DEVIL, and </a:t>
            </a:r>
            <a:r>
              <a:rPr lang="en-US" dirty="0" err="1"/>
              <a:t>vLSC</a:t>
            </a:r>
            <a:r>
              <a:rPr lang="en-US" dirty="0"/>
              <a:t> to better align terminology with tumor biology rather than morphology. In contrast, the 2020 WHO classification categorizes DEVIL and VAAD as sub-types of dVIN, under a heading of HPV-independent neoplasia.</a:t>
            </a:r>
          </a:p>
          <a:p>
            <a:endParaRPr lang="en-US" dirty="0"/>
          </a:p>
        </p:txBody>
      </p:sp>
      <p:sp>
        <p:nvSpPr>
          <p:cNvPr id="4" name="Slide Number Placeholder 3"/>
          <p:cNvSpPr>
            <a:spLocks noGrp="1"/>
          </p:cNvSpPr>
          <p:nvPr>
            <p:ph type="sldNum" sz="quarter" idx="5"/>
          </p:nvPr>
        </p:nvSpPr>
        <p:spPr/>
        <p:txBody>
          <a:bodyPr/>
          <a:lstStyle/>
          <a:p>
            <a:fld id="{B5486881-1E40-4342-819C-1F5D03AEFFA7}" type="slidenum">
              <a:rPr lang="en-US" smtClean="0"/>
              <a:t>21</a:t>
            </a:fld>
            <a:endParaRPr lang="en-US"/>
          </a:p>
        </p:txBody>
      </p:sp>
    </p:spTree>
    <p:extLst>
      <p:ext uri="{BB962C8B-B14F-4D97-AF65-F5344CB8AC3E}">
        <p14:creationId xmlns:p14="http://schemas.microsoft.com/office/powerpoint/2010/main" val="3192575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0844EF-16FE-42A8-95A1-21BA3C322C22}" type="slidenum">
              <a:rPr lang="en-US" smtClean="0"/>
              <a:t>28</a:t>
            </a:fld>
            <a:endParaRPr lang="en-US"/>
          </a:p>
        </p:txBody>
      </p:sp>
    </p:spTree>
    <p:extLst>
      <p:ext uri="{BB962C8B-B14F-4D97-AF65-F5344CB8AC3E}">
        <p14:creationId xmlns:p14="http://schemas.microsoft.com/office/powerpoint/2010/main" val="1547471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486881-1E40-4342-819C-1F5D03AEFFA7}" type="slidenum">
              <a:rPr lang="en-US" smtClean="0"/>
              <a:t>35</a:t>
            </a:fld>
            <a:endParaRPr lang="en-US"/>
          </a:p>
        </p:txBody>
      </p:sp>
    </p:spTree>
    <p:extLst>
      <p:ext uri="{BB962C8B-B14F-4D97-AF65-F5344CB8AC3E}">
        <p14:creationId xmlns:p14="http://schemas.microsoft.com/office/powerpoint/2010/main" val="2822912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898737-C15F-466E-97CC-B0A371322C64}" type="slidenum">
              <a:rPr lang="en-US" smtClean="0"/>
              <a:t>36</a:t>
            </a:fld>
            <a:endParaRPr lang="en-US"/>
          </a:p>
        </p:txBody>
      </p:sp>
    </p:spTree>
    <p:extLst>
      <p:ext uri="{BB962C8B-B14F-4D97-AF65-F5344CB8AC3E}">
        <p14:creationId xmlns:p14="http://schemas.microsoft.com/office/powerpoint/2010/main" val="153742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90C02-B48C-4500-38D3-23449E42EA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53F2F4-B2F2-6B60-AF43-301A42729B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B13B484-0C45-3F43-C21E-B1DE91E9BD6C}"/>
              </a:ext>
            </a:extLst>
          </p:cNvPr>
          <p:cNvSpPr>
            <a:spLocks noGrp="1"/>
          </p:cNvSpPr>
          <p:nvPr>
            <p:ph type="dt" sz="half" idx="10"/>
          </p:nvPr>
        </p:nvSpPr>
        <p:spPr/>
        <p:txBody>
          <a:bodyPr/>
          <a:lstStyle/>
          <a:p>
            <a:fld id="{8256C2ED-54A4-480D-B5C8-65C0D62359B9}" type="datetime2">
              <a:rPr lang="en-US" smtClean="0"/>
              <a:pPr/>
              <a:t>Thursday, February 13, 2025</a:t>
            </a:fld>
            <a:endParaRPr lang="en-US" dirty="0"/>
          </a:p>
        </p:txBody>
      </p:sp>
      <p:sp>
        <p:nvSpPr>
          <p:cNvPr id="5" name="Footer Placeholder 4">
            <a:extLst>
              <a:ext uri="{FF2B5EF4-FFF2-40B4-BE49-F238E27FC236}">
                <a16:creationId xmlns:a16="http://schemas.microsoft.com/office/drawing/2014/main" id="{CA85017A-03C7-44EF-7C87-C5C249FA45F2}"/>
              </a:ext>
            </a:extLst>
          </p:cNvPr>
          <p:cNvSpPr>
            <a:spLocks noGrp="1"/>
          </p:cNvSpPr>
          <p:nvPr>
            <p:ph type="ftr" sz="quarter" idx="11"/>
          </p:nvPr>
        </p:nvSpPr>
        <p:spPr/>
        <p:txBody>
          <a:bodyPr/>
          <a:lstStyle/>
          <a:p>
            <a:r>
              <a:rPr lang="en-US" spc="200"/>
              <a:t>Sample Footer Text</a:t>
            </a:r>
            <a:endParaRPr lang="en-US" spc="200" dirty="0"/>
          </a:p>
        </p:txBody>
      </p:sp>
      <p:sp>
        <p:nvSpPr>
          <p:cNvPr id="6" name="Slide Number Placeholder 5">
            <a:extLst>
              <a:ext uri="{FF2B5EF4-FFF2-40B4-BE49-F238E27FC236}">
                <a16:creationId xmlns:a16="http://schemas.microsoft.com/office/drawing/2014/main" id="{5AC08BAD-6FCC-C7C1-4B0D-A417F8253DC1}"/>
              </a:ext>
            </a:extLst>
          </p:cNvPr>
          <p:cNvSpPr>
            <a:spLocks noGrp="1"/>
          </p:cNvSpPr>
          <p:nvPr>
            <p:ph type="sldNum" sz="quarter" idx="12"/>
          </p:nvPr>
        </p:nvSpPr>
        <p:spPr/>
        <p:txBody>
          <a:bodyPr/>
          <a:lstStyle/>
          <a:p>
            <a:fld id="{0D309695-DEC3-40DA-9DF5-330280C9D0E8}" type="slidenum">
              <a:rPr lang="en-US" smtClean="0"/>
              <a:pPr/>
              <a:t>‹#›</a:t>
            </a:fld>
            <a:endParaRPr lang="en-US" dirty="0"/>
          </a:p>
        </p:txBody>
      </p:sp>
    </p:spTree>
    <p:extLst>
      <p:ext uri="{BB962C8B-B14F-4D97-AF65-F5344CB8AC3E}">
        <p14:creationId xmlns:p14="http://schemas.microsoft.com/office/powerpoint/2010/main" val="3648477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44F9A-751C-154E-FF69-B403C3D0326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038AE7-EE6F-BD01-EC59-C828F70D88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638B80-262B-917F-EB48-9382C6720936}"/>
              </a:ext>
            </a:extLst>
          </p:cNvPr>
          <p:cNvSpPr>
            <a:spLocks noGrp="1"/>
          </p:cNvSpPr>
          <p:nvPr>
            <p:ph type="dt" sz="half" idx="10"/>
          </p:nvPr>
        </p:nvSpPr>
        <p:spPr/>
        <p:txBody>
          <a:bodyPr/>
          <a:lstStyle/>
          <a:p>
            <a:fld id="{53CF612A-4CB0-4F57-9A87-F049CECB184D}" type="datetime2">
              <a:rPr lang="en-US" smtClean="0"/>
              <a:t>Thursday, February 13, 2025</a:t>
            </a:fld>
            <a:endParaRPr lang="en-US"/>
          </a:p>
        </p:txBody>
      </p:sp>
      <p:sp>
        <p:nvSpPr>
          <p:cNvPr id="5" name="Footer Placeholder 4">
            <a:extLst>
              <a:ext uri="{FF2B5EF4-FFF2-40B4-BE49-F238E27FC236}">
                <a16:creationId xmlns:a16="http://schemas.microsoft.com/office/drawing/2014/main" id="{26A89C3E-4E3B-77E4-744A-4F72153644A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391DA7C4-AF74-E202-7888-A48F2770E86A}"/>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2388508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958998-594E-C1BA-DE2B-C0762B8B23E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3B9C945-0B82-FA37-9964-B2D7984DEB9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A2A099-BB22-9E40-361F-DDC81740E95A}"/>
              </a:ext>
            </a:extLst>
          </p:cNvPr>
          <p:cNvSpPr>
            <a:spLocks noGrp="1"/>
          </p:cNvSpPr>
          <p:nvPr>
            <p:ph type="dt" sz="half" idx="10"/>
          </p:nvPr>
        </p:nvSpPr>
        <p:spPr/>
        <p:txBody>
          <a:bodyPr/>
          <a:lstStyle/>
          <a:p>
            <a:fld id="{8F397F40-C8F7-4897-A6B8-241042F913A9}" type="datetime2">
              <a:rPr lang="en-US" smtClean="0"/>
              <a:t>Thursday, February 13, 2025</a:t>
            </a:fld>
            <a:endParaRPr lang="en-US"/>
          </a:p>
        </p:txBody>
      </p:sp>
      <p:sp>
        <p:nvSpPr>
          <p:cNvPr id="5" name="Footer Placeholder 4">
            <a:extLst>
              <a:ext uri="{FF2B5EF4-FFF2-40B4-BE49-F238E27FC236}">
                <a16:creationId xmlns:a16="http://schemas.microsoft.com/office/drawing/2014/main" id="{BD2C5766-8B70-E93D-E0EB-D62A2B4E18BB}"/>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D670E0EF-3A7E-4439-E9AC-0F12A116D8FF}"/>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34620132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O FOOTER_White_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163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9929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01824-7C6A-F71B-E3A8-BD183C07EEE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11519A-7D62-78F3-B33C-843497B146A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4DAEA0-4431-9449-1C48-32A1DDF3A9E3}"/>
              </a:ext>
            </a:extLst>
          </p:cNvPr>
          <p:cNvSpPr>
            <a:spLocks noGrp="1"/>
          </p:cNvSpPr>
          <p:nvPr>
            <p:ph type="dt" sz="half" idx="10"/>
          </p:nvPr>
        </p:nvSpPr>
        <p:spPr/>
        <p:txBody>
          <a:bodyPr/>
          <a:lstStyle/>
          <a:p>
            <a:fld id="{8256C2ED-54A4-480D-B5C8-65C0D62359B9}" type="datetime2">
              <a:rPr lang="en-US" smtClean="0"/>
              <a:pPr/>
              <a:t>Thursday, February 13, 2025</a:t>
            </a:fld>
            <a:endParaRPr lang="en-US" dirty="0"/>
          </a:p>
        </p:txBody>
      </p:sp>
      <p:sp>
        <p:nvSpPr>
          <p:cNvPr id="5" name="Footer Placeholder 4">
            <a:extLst>
              <a:ext uri="{FF2B5EF4-FFF2-40B4-BE49-F238E27FC236}">
                <a16:creationId xmlns:a16="http://schemas.microsoft.com/office/drawing/2014/main" id="{AF7F67F0-D2EF-B91F-DBB0-8306B688B353}"/>
              </a:ext>
            </a:extLst>
          </p:cNvPr>
          <p:cNvSpPr>
            <a:spLocks noGrp="1"/>
          </p:cNvSpPr>
          <p:nvPr>
            <p:ph type="ftr" sz="quarter" idx="11"/>
          </p:nvPr>
        </p:nvSpPr>
        <p:spPr/>
        <p:txBody>
          <a:bodyPr/>
          <a:lstStyle/>
          <a:p>
            <a:r>
              <a:rPr lang="en-US" spc="200"/>
              <a:t>Sample Footer Text</a:t>
            </a:r>
            <a:endParaRPr lang="en-US" spc="200" dirty="0"/>
          </a:p>
        </p:txBody>
      </p:sp>
      <p:sp>
        <p:nvSpPr>
          <p:cNvPr id="6" name="Slide Number Placeholder 5">
            <a:extLst>
              <a:ext uri="{FF2B5EF4-FFF2-40B4-BE49-F238E27FC236}">
                <a16:creationId xmlns:a16="http://schemas.microsoft.com/office/drawing/2014/main" id="{F2C22568-B9CF-4F26-5940-E317C32311DB}"/>
              </a:ext>
            </a:extLst>
          </p:cNvPr>
          <p:cNvSpPr>
            <a:spLocks noGrp="1"/>
          </p:cNvSpPr>
          <p:nvPr>
            <p:ph type="sldNum" sz="quarter" idx="12"/>
          </p:nvPr>
        </p:nvSpPr>
        <p:spPr/>
        <p:txBody>
          <a:bodyPr/>
          <a:lstStyle/>
          <a:p>
            <a:fld id="{0D309695-DEC3-40DA-9DF5-330280C9D0E8}" type="slidenum">
              <a:rPr lang="en-US" smtClean="0"/>
              <a:pPr/>
              <a:t>‹#›</a:t>
            </a:fld>
            <a:endParaRPr lang="en-US" dirty="0"/>
          </a:p>
        </p:txBody>
      </p:sp>
    </p:spTree>
    <p:extLst>
      <p:ext uri="{BB962C8B-B14F-4D97-AF65-F5344CB8AC3E}">
        <p14:creationId xmlns:p14="http://schemas.microsoft.com/office/powerpoint/2010/main" val="1926521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28AF6-7BFF-8FCC-494F-FD97A70C9B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B657E96-A498-518C-32EC-E0BE2A59334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380509-C0C1-556F-9037-0B0EB461FD00}"/>
              </a:ext>
            </a:extLst>
          </p:cNvPr>
          <p:cNvSpPr>
            <a:spLocks noGrp="1"/>
          </p:cNvSpPr>
          <p:nvPr>
            <p:ph type="dt" sz="half" idx="10"/>
          </p:nvPr>
        </p:nvSpPr>
        <p:spPr/>
        <p:txBody>
          <a:bodyPr/>
          <a:lstStyle/>
          <a:p>
            <a:fld id="{10EDCA73-0A86-4195-A787-75037827079D}" type="datetime2">
              <a:rPr lang="en-US" smtClean="0"/>
              <a:t>Thursday, February 13, 2025</a:t>
            </a:fld>
            <a:endParaRPr lang="en-US"/>
          </a:p>
        </p:txBody>
      </p:sp>
      <p:sp>
        <p:nvSpPr>
          <p:cNvPr id="5" name="Footer Placeholder 4">
            <a:extLst>
              <a:ext uri="{FF2B5EF4-FFF2-40B4-BE49-F238E27FC236}">
                <a16:creationId xmlns:a16="http://schemas.microsoft.com/office/drawing/2014/main" id="{46231853-5604-AC73-B601-05708608F86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9EE71B16-60D6-8FCA-1528-A0290C78D5B3}"/>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1478772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8EC25-4E6E-BDC8-7F1C-0D83FF1033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85C78E-B7DC-F182-17CF-7E2561E697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1F11DD2-8D74-746B-80FB-BB9A4766E69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A9FCC90-0F82-11CF-5476-4E58CFCA3F41}"/>
              </a:ext>
            </a:extLst>
          </p:cNvPr>
          <p:cNvSpPr>
            <a:spLocks noGrp="1"/>
          </p:cNvSpPr>
          <p:nvPr>
            <p:ph type="dt" sz="half" idx="10"/>
          </p:nvPr>
        </p:nvSpPr>
        <p:spPr/>
        <p:txBody>
          <a:bodyPr/>
          <a:lstStyle/>
          <a:p>
            <a:fld id="{83C75374-B296-498E-A935-80631EA9020D}" type="datetime2">
              <a:rPr lang="en-US" smtClean="0"/>
              <a:t>Thursday, February 13, 2025</a:t>
            </a:fld>
            <a:endParaRPr lang="en-US"/>
          </a:p>
        </p:txBody>
      </p:sp>
      <p:sp>
        <p:nvSpPr>
          <p:cNvPr id="6" name="Footer Placeholder 5">
            <a:extLst>
              <a:ext uri="{FF2B5EF4-FFF2-40B4-BE49-F238E27FC236}">
                <a16:creationId xmlns:a16="http://schemas.microsoft.com/office/drawing/2014/main" id="{3F33CC1B-725D-D7C4-19E1-480226449AF4}"/>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EF3F2D33-1C78-2CD6-4AED-CB535803C6C1}"/>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553926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FF1EF-9E7A-D4D2-6C10-C0A097B74CF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E3F29B9-7E42-AC68-8440-8A57D97976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589D14-188E-2A95-3354-1245A11FAD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E667CDD-3EDC-6F1D-0EA8-F8A7537C2C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B24090A-0BF0-AF0B-9A5D-E014EEE49FF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2AECC5F-CBB9-D57B-670C-BBF7981107FA}"/>
              </a:ext>
            </a:extLst>
          </p:cNvPr>
          <p:cNvSpPr>
            <a:spLocks noGrp="1"/>
          </p:cNvSpPr>
          <p:nvPr>
            <p:ph type="dt" sz="half" idx="10"/>
          </p:nvPr>
        </p:nvSpPr>
        <p:spPr/>
        <p:txBody>
          <a:bodyPr/>
          <a:lstStyle/>
          <a:p>
            <a:fld id="{B098B728-214A-4ABC-8432-5B3A5A66A987}" type="datetime2">
              <a:rPr lang="en-US" smtClean="0"/>
              <a:t>Thursday, February 13, 2025</a:t>
            </a:fld>
            <a:endParaRPr lang="en-US" dirty="0"/>
          </a:p>
        </p:txBody>
      </p:sp>
      <p:sp>
        <p:nvSpPr>
          <p:cNvPr id="8" name="Footer Placeholder 7">
            <a:extLst>
              <a:ext uri="{FF2B5EF4-FFF2-40B4-BE49-F238E27FC236}">
                <a16:creationId xmlns:a16="http://schemas.microsoft.com/office/drawing/2014/main" id="{FC49807D-39C0-0437-D38B-FBC4B11228E9}"/>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450AA1EB-481F-785D-619E-BC1003233434}"/>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3127406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4B845-53C1-6843-4DE9-8E0B7B75857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A26874-1EF7-B57E-57CC-B3D5BB8FC56A}"/>
              </a:ext>
            </a:extLst>
          </p:cNvPr>
          <p:cNvSpPr>
            <a:spLocks noGrp="1"/>
          </p:cNvSpPr>
          <p:nvPr>
            <p:ph type="dt" sz="half" idx="10"/>
          </p:nvPr>
        </p:nvSpPr>
        <p:spPr/>
        <p:txBody>
          <a:bodyPr/>
          <a:lstStyle/>
          <a:p>
            <a:fld id="{015F02D0-6806-43AF-9888-2359BF40C204}" type="datetime2">
              <a:rPr lang="en-US" smtClean="0"/>
              <a:t>Thursday, February 13, 2025</a:t>
            </a:fld>
            <a:endParaRPr lang="en-US"/>
          </a:p>
        </p:txBody>
      </p:sp>
      <p:sp>
        <p:nvSpPr>
          <p:cNvPr id="4" name="Footer Placeholder 3">
            <a:extLst>
              <a:ext uri="{FF2B5EF4-FFF2-40B4-BE49-F238E27FC236}">
                <a16:creationId xmlns:a16="http://schemas.microsoft.com/office/drawing/2014/main" id="{EFE3AC8B-E5B0-17E4-5A38-2624EA7215CA}"/>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EED1B859-B864-781D-BEB3-A4070A1782C5}"/>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138987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E8DFCE-95CC-2DFA-8FF3-6E85420ECF7D}"/>
              </a:ext>
            </a:extLst>
          </p:cNvPr>
          <p:cNvSpPr>
            <a:spLocks noGrp="1"/>
          </p:cNvSpPr>
          <p:nvPr>
            <p:ph type="dt" sz="half" idx="10"/>
          </p:nvPr>
        </p:nvSpPr>
        <p:spPr/>
        <p:txBody>
          <a:bodyPr/>
          <a:lstStyle/>
          <a:p>
            <a:fld id="{8EE14D2D-B1AF-4197-82D6-FC1F8BD05681}" type="datetime2">
              <a:rPr lang="en-US" smtClean="0"/>
              <a:t>Thursday, February 13, 2025</a:t>
            </a:fld>
            <a:endParaRPr lang="en-US"/>
          </a:p>
        </p:txBody>
      </p:sp>
      <p:sp>
        <p:nvSpPr>
          <p:cNvPr id="3" name="Footer Placeholder 2">
            <a:extLst>
              <a:ext uri="{FF2B5EF4-FFF2-40B4-BE49-F238E27FC236}">
                <a16:creationId xmlns:a16="http://schemas.microsoft.com/office/drawing/2014/main" id="{39511810-2CB4-5C7A-8378-275F22F5ED15}"/>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07754534-86E3-9C18-C088-A80DD8FD0645}"/>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660485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D006C-1D06-3199-CAE4-93AEF5EDD1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C825159-258D-7A55-DFC0-8EC86419D3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295E648-E7A3-CB82-0885-73A2BDFF68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5B06EC-AD88-BA52-EE04-571986B3A81C}"/>
              </a:ext>
            </a:extLst>
          </p:cNvPr>
          <p:cNvSpPr>
            <a:spLocks noGrp="1"/>
          </p:cNvSpPr>
          <p:nvPr>
            <p:ph type="dt" sz="half" idx="10"/>
          </p:nvPr>
        </p:nvSpPr>
        <p:spPr/>
        <p:txBody>
          <a:bodyPr/>
          <a:lstStyle/>
          <a:p>
            <a:fld id="{98771CEB-9838-4245-91B8-EFBAFE2D8B44}" type="datetime2">
              <a:rPr lang="en-US" smtClean="0"/>
              <a:t>Thursday, February 13, 2025</a:t>
            </a:fld>
            <a:endParaRPr lang="en-US"/>
          </a:p>
        </p:txBody>
      </p:sp>
      <p:sp>
        <p:nvSpPr>
          <p:cNvPr id="6" name="Footer Placeholder 5">
            <a:extLst>
              <a:ext uri="{FF2B5EF4-FFF2-40B4-BE49-F238E27FC236}">
                <a16:creationId xmlns:a16="http://schemas.microsoft.com/office/drawing/2014/main" id="{606678FA-07F1-5550-92BE-2202D03F43E6}"/>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DCD37854-4496-E52A-ED3B-4F5058FBBEA1}"/>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616357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4CC75-3A93-0279-3B2F-4AE9C8C97A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ECC1909-DDD9-97CA-06DE-E42AD6A0E2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33A45B1-19C6-CBAB-925D-7242738A3C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2CF4B8-AF6A-F925-1314-17E71FE16EFC}"/>
              </a:ext>
            </a:extLst>
          </p:cNvPr>
          <p:cNvSpPr>
            <a:spLocks noGrp="1"/>
          </p:cNvSpPr>
          <p:nvPr>
            <p:ph type="dt" sz="half" idx="10"/>
          </p:nvPr>
        </p:nvSpPr>
        <p:spPr/>
        <p:txBody>
          <a:bodyPr/>
          <a:lstStyle/>
          <a:p>
            <a:fld id="{51D3F6BF-A585-41F8-88DF-7E5D069F892A}" type="datetime2">
              <a:rPr lang="en-US" smtClean="0"/>
              <a:t>Thursday, February 13, 2025</a:t>
            </a:fld>
            <a:endParaRPr lang="en-US"/>
          </a:p>
        </p:txBody>
      </p:sp>
      <p:sp>
        <p:nvSpPr>
          <p:cNvPr id="6" name="Footer Placeholder 5">
            <a:extLst>
              <a:ext uri="{FF2B5EF4-FFF2-40B4-BE49-F238E27FC236}">
                <a16:creationId xmlns:a16="http://schemas.microsoft.com/office/drawing/2014/main" id="{0B4E51E5-A1A1-3D05-4D25-9DDCD2BB6E08}"/>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C8430CD4-80FC-9FA3-FC31-436A66AD60B7}"/>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2328096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68B007-24EE-6813-41B9-E69ABD5BAA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6DA49CB-684B-6AFB-D76B-593265DA4F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89947C-2FEE-2F87-3D9F-D22E8AAFA5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256C2ED-54A4-480D-B5C8-65C0D62359B9}" type="datetime2">
              <a:rPr lang="en-US" smtClean="0"/>
              <a:pPr/>
              <a:t>Thursday, February 13, 2025</a:t>
            </a:fld>
            <a:endParaRPr lang="en-US" dirty="0"/>
          </a:p>
        </p:txBody>
      </p:sp>
      <p:sp>
        <p:nvSpPr>
          <p:cNvPr id="5" name="Footer Placeholder 4">
            <a:extLst>
              <a:ext uri="{FF2B5EF4-FFF2-40B4-BE49-F238E27FC236}">
                <a16:creationId xmlns:a16="http://schemas.microsoft.com/office/drawing/2014/main" id="{1D7DE2B3-E93B-A629-087F-5E69D9559F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spc="200"/>
              <a:t>Sample Footer Text</a:t>
            </a:r>
            <a:endParaRPr lang="en-US" spc="200" dirty="0"/>
          </a:p>
        </p:txBody>
      </p:sp>
      <p:sp>
        <p:nvSpPr>
          <p:cNvPr id="6" name="Slide Number Placeholder 5">
            <a:extLst>
              <a:ext uri="{FF2B5EF4-FFF2-40B4-BE49-F238E27FC236}">
                <a16:creationId xmlns:a16="http://schemas.microsoft.com/office/drawing/2014/main" id="{C5B7DF95-5166-328D-8E62-C9727B6EF8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D309695-DEC3-40DA-9DF5-330280C9D0E8}" type="slidenum">
              <a:rPr lang="en-US" smtClean="0"/>
              <a:pPr/>
              <a:t>‹#›</a:t>
            </a:fld>
            <a:endParaRPr lang="en-US" dirty="0"/>
          </a:p>
        </p:txBody>
      </p:sp>
    </p:spTree>
    <p:extLst>
      <p:ext uri="{BB962C8B-B14F-4D97-AF65-F5344CB8AC3E}">
        <p14:creationId xmlns:p14="http://schemas.microsoft.com/office/powerpoint/2010/main" val="2843815182"/>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oleObject" Target="../embeddings/oleObject1.bin"/><Relationship Id="rId1" Type="http://schemas.openxmlformats.org/officeDocument/2006/relationships/slideLayout" Target="../slideLayouts/slideLayout12.xml"/><Relationship Id="rId5" Type="http://schemas.openxmlformats.org/officeDocument/2006/relationships/image" Target="../media/image10.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26B42-CFA2-5444-64CE-88036BD143E5}"/>
              </a:ext>
            </a:extLst>
          </p:cNvPr>
          <p:cNvSpPr>
            <a:spLocks noGrp="1"/>
          </p:cNvSpPr>
          <p:nvPr>
            <p:ph type="ctrTitle"/>
          </p:nvPr>
        </p:nvSpPr>
        <p:spPr/>
        <p:txBody>
          <a:bodyPr>
            <a:normAutofit fontScale="90000"/>
          </a:bodyPr>
          <a:lstStyle/>
          <a:p>
            <a:r>
              <a:rPr lang="en-US" dirty="0"/>
              <a:t>Vulvar pathology: updates in terminology and classification</a:t>
            </a:r>
          </a:p>
        </p:txBody>
      </p:sp>
      <p:sp>
        <p:nvSpPr>
          <p:cNvPr id="3" name="Subtitle 2">
            <a:extLst>
              <a:ext uri="{FF2B5EF4-FFF2-40B4-BE49-F238E27FC236}">
                <a16:creationId xmlns:a16="http://schemas.microsoft.com/office/drawing/2014/main" id="{5C2C9571-D115-1617-0F8A-FDD4BABB9B45}"/>
              </a:ext>
            </a:extLst>
          </p:cNvPr>
          <p:cNvSpPr>
            <a:spLocks noGrp="1"/>
          </p:cNvSpPr>
          <p:nvPr>
            <p:ph type="subTitle" idx="1"/>
          </p:nvPr>
        </p:nvSpPr>
        <p:spPr>
          <a:xfrm>
            <a:off x="1524000" y="3800819"/>
            <a:ext cx="9144000" cy="1655762"/>
          </a:xfrm>
        </p:spPr>
        <p:txBody>
          <a:bodyPr>
            <a:normAutofit lnSpcReduction="10000"/>
          </a:bodyPr>
          <a:lstStyle/>
          <a:p>
            <a:r>
              <a:rPr lang="en-US" dirty="0"/>
              <a:t>Stephanie L. Skala, MD</a:t>
            </a:r>
          </a:p>
          <a:p>
            <a:r>
              <a:rPr lang="en-US" dirty="0"/>
              <a:t>Clinical Associate Professor of Pathology</a:t>
            </a:r>
          </a:p>
          <a:p>
            <a:r>
              <a:rPr lang="en-US" dirty="0"/>
              <a:t>Director of Surgical Pathology</a:t>
            </a:r>
          </a:p>
          <a:p>
            <a:r>
              <a:rPr lang="en-US" dirty="0"/>
              <a:t>University of Michigan, Ann Arbor, MI, USA</a:t>
            </a:r>
          </a:p>
        </p:txBody>
      </p:sp>
    </p:spTree>
    <p:extLst>
      <p:ext uri="{BB962C8B-B14F-4D97-AF65-F5344CB8AC3E}">
        <p14:creationId xmlns:p14="http://schemas.microsoft.com/office/powerpoint/2010/main" val="3069850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p53 Immunohistochemistry</a:t>
            </a:r>
          </a:p>
        </p:txBody>
      </p:sp>
      <p:sp>
        <p:nvSpPr>
          <p:cNvPr id="4" name="TextBox 3"/>
          <p:cNvSpPr txBox="1"/>
          <p:nvPr/>
        </p:nvSpPr>
        <p:spPr>
          <a:xfrm>
            <a:off x="8749717" y="6325299"/>
            <a:ext cx="3442283" cy="369332"/>
          </a:xfrm>
          <a:prstGeom prst="rect">
            <a:avLst/>
          </a:prstGeom>
          <a:noFill/>
        </p:spPr>
        <p:txBody>
          <a:bodyPr wrap="square" rtlCol="0">
            <a:spAutoFit/>
          </a:bodyPr>
          <a:lstStyle/>
          <a:p>
            <a:endParaRPr lang="en-US" dirty="0"/>
          </a:p>
        </p:txBody>
      </p:sp>
      <p:sp>
        <p:nvSpPr>
          <p:cNvPr id="6" name="TextBox 5"/>
          <p:cNvSpPr txBox="1"/>
          <p:nvPr/>
        </p:nvSpPr>
        <p:spPr>
          <a:xfrm>
            <a:off x="7702447" y="5695235"/>
            <a:ext cx="4489553" cy="307777"/>
          </a:xfrm>
          <a:prstGeom prst="rect">
            <a:avLst/>
          </a:prstGeom>
          <a:noFill/>
        </p:spPr>
        <p:txBody>
          <a:bodyPr wrap="square" rtlCol="0">
            <a:spAutoFit/>
          </a:bodyPr>
          <a:lstStyle/>
          <a:p>
            <a:r>
              <a:rPr lang="da-DK" sz="1400" dirty="0"/>
              <a:t>Tessier-Cloutier B, et al. </a:t>
            </a:r>
            <a:r>
              <a:rPr lang="da-DK" sz="1400" i="1" dirty="0"/>
              <a:t>Mod Pathol </a:t>
            </a:r>
            <a:r>
              <a:rPr lang="da-DK" sz="1400" dirty="0"/>
              <a:t>2020;33(8):1595-1605.</a:t>
            </a:r>
            <a:endParaRPr lang="en-US" sz="1400" dirty="0"/>
          </a:p>
        </p:txBody>
      </p:sp>
      <p:pic>
        <p:nvPicPr>
          <p:cNvPr id="7" name="Picture 6"/>
          <p:cNvPicPr>
            <a:picLocks noChangeAspect="1"/>
          </p:cNvPicPr>
          <p:nvPr/>
        </p:nvPicPr>
        <p:blipFill>
          <a:blip r:embed="rId3"/>
          <a:stretch>
            <a:fillRect/>
          </a:stretch>
        </p:blipFill>
        <p:spPr>
          <a:xfrm>
            <a:off x="1152735" y="1368143"/>
            <a:ext cx="9556636" cy="4312583"/>
          </a:xfrm>
          <a:prstGeom prst="rect">
            <a:avLst/>
          </a:prstGeom>
        </p:spPr>
      </p:pic>
    </p:spTree>
    <p:extLst>
      <p:ext uri="{BB962C8B-B14F-4D97-AF65-F5344CB8AC3E}">
        <p14:creationId xmlns:p14="http://schemas.microsoft.com/office/powerpoint/2010/main" val="2240783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46629" y="378558"/>
            <a:ext cx="10515600" cy="1325563"/>
          </a:xfrm>
        </p:spPr>
        <p:txBody>
          <a:bodyPr/>
          <a:lstStyle/>
          <a:p>
            <a:r>
              <a:rPr lang="en-US" dirty="0"/>
              <a:t>p53/CK17 Dual Stain: dVIN</a:t>
            </a:r>
          </a:p>
        </p:txBody>
      </p:sp>
      <p:graphicFrame>
        <p:nvGraphicFramePr>
          <p:cNvPr id="4" name="Object 3"/>
          <p:cNvGraphicFramePr>
            <a:graphicFrameLocks noChangeAspect="1"/>
          </p:cNvGraphicFramePr>
          <p:nvPr/>
        </p:nvGraphicFramePr>
        <p:xfrm>
          <a:off x="697429" y="2124217"/>
          <a:ext cx="5207000" cy="3911600"/>
        </p:xfrm>
        <a:graphic>
          <a:graphicData uri="http://schemas.openxmlformats.org/presentationml/2006/ole">
            <mc:AlternateContent xmlns:mc="http://schemas.openxmlformats.org/markup-compatibility/2006">
              <mc:Choice xmlns:v="urn:schemas-microsoft-com:vml" Requires="v">
                <p:oleObj r:id="rId2" imgW="10177560" imgH="7633080" progId="">
                  <p:embed/>
                </p:oleObj>
              </mc:Choice>
              <mc:Fallback>
                <p:oleObj r:id="rId2" imgW="10177560" imgH="7633080" progId="">
                  <p:embed/>
                  <p:pic>
                    <p:nvPicPr>
                      <p:cNvPr id="4" name="Object 3"/>
                      <p:cNvPicPr/>
                      <p:nvPr/>
                    </p:nvPicPr>
                    <p:blipFill>
                      <a:blip r:embed="rId3"/>
                      <a:stretch>
                        <a:fillRect/>
                      </a:stretch>
                    </p:blipFill>
                    <p:spPr>
                      <a:xfrm>
                        <a:off x="697429" y="2124217"/>
                        <a:ext cx="5207000" cy="3911600"/>
                      </a:xfrm>
                      <a:prstGeom prst="rect">
                        <a:avLst/>
                      </a:prstGeom>
                    </p:spPr>
                  </p:pic>
                </p:oleObj>
              </mc:Fallback>
            </mc:AlternateContent>
          </a:graphicData>
        </a:graphic>
      </p:graphicFrame>
      <p:graphicFrame>
        <p:nvGraphicFramePr>
          <p:cNvPr id="5" name="Object 4"/>
          <p:cNvGraphicFramePr>
            <a:graphicFrameLocks noChangeAspect="1"/>
          </p:cNvGraphicFramePr>
          <p:nvPr/>
        </p:nvGraphicFramePr>
        <p:xfrm>
          <a:off x="6170461" y="2124217"/>
          <a:ext cx="5207000" cy="3911600"/>
        </p:xfrm>
        <a:graphic>
          <a:graphicData uri="http://schemas.openxmlformats.org/presentationml/2006/ole">
            <mc:AlternateContent xmlns:mc="http://schemas.openxmlformats.org/markup-compatibility/2006">
              <mc:Choice xmlns:v="urn:schemas-microsoft-com:vml" Requires="v">
                <p:oleObj r:id="rId4" imgW="10177560" imgH="7633080" progId="">
                  <p:embed/>
                </p:oleObj>
              </mc:Choice>
              <mc:Fallback>
                <p:oleObj r:id="rId4" imgW="10177560" imgH="7633080" progId="">
                  <p:embed/>
                  <p:pic>
                    <p:nvPicPr>
                      <p:cNvPr id="5" name="Object 4"/>
                      <p:cNvPicPr/>
                      <p:nvPr/>
                    </p:nvPicPr>
                    <p:blipFill>
                      <a:blip r:embed="rId5"/>
                      <a:stretch>
                        <a:fillRect/>
                      </a:stretch>
                    </p:blipFill>
                    <p:spPr>
                      <a:xfrm>
                        <a:off x="6170461" y="2124217"/>
                        <a:ext cx="5207000" cy="3911600"/>
                      </a:xfrm>
                      <a:prstGeom prst="rect">
                        <a:avLst/>
                      </a:prstGeom>
                    </p:spPr>
                  </p:pic>
                </p:oleObj>
              </mc:Fallback>
            </mc:AlternateContent>
          </a:graphicData>
        </a:graphic>
      </p:graphicFrame>
    </p:spTree>
    <p:extLst>
      <p:ext uri="{BB962C8B-B14F-4D97-AF65-F5344CB8AC3E}">
        <p14:creationId xmlns:p14="http://schemas.microsoft.com/office/powerpoint/2010/main" val="1452157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cell&#10;&#10;Description automatically generated">
            <a:extLst>
              <a:ext uri="{FF2B5EF4-FFF2-40B4-BE49-F238E27FC236}">
                <a16:creationId xmlns:a16="http://schemas.microsoft.com/office/drawing/2014/main" id="{C33E0625-ABE3-A6C9-60AF-77B88065A6BD}"/>
              </a:ext>
            </a:extLst>
          </p:cNvPr>
          <p:cNvPicPr>
            <a:picLocks noChangeAspect="1"/>
          </p:cNvPicPr>
          <p:nvPr/>
        </p:nvPicPr>
        <p:blipFill rotWithShape="1">
          <a:blip r:embed="rId2">
            <a:extLst>
              <a:ext uri="{28A0092B-C50C-407E-A947-70E740481C1C}">
                <a14:useLocalDpi xmlns:a14="http://schemas.microsoft.com/office/drawing/2010/main" val="0"/>
              </a:ext>
            </a:extLst>
          </a:blip>
          <a:srcRect b="10000"/>
          <a:stretch/>
        </p:blipFill>
        <p:spPr>
          <a:xfrm>
            <a:off x="20" y="10"/>
            <a:ext cx="12191980" cy="6857990"/>
          </a:xfrm>
          <a:prstGeom prst="rect">
            <a:avLst/>
          </a:prstGeom>
        </p:spPr>
      </p:pic>
      <p:sp>
        <p:nvSpPr>
          <p:cNvPr id="2" name="Title 1">
            <a:extLst>
              <a:ext uri="{FF2B5EF4-FFF2-40B4-BE49-F238E27FC236}">
                <a16:creationId xmlns:a16="http://schemas.microsoft.com/office/drawing/2014/main" id="{1A07DB95-3AF0-5A72-2E4F-6FC2845B8550}"/>
              </a:ext>
            </a:extLst>
          </p:cNvPr>
          <p:cNvSpPr>
            <a:spLocks noGrp="1"/>
          </p:cNvSpPr>
          <p:nvPr>
            <p:ph type="title"/>
          </p:nvPr>
        </p:nvSpPr>
        <p:spPr>
          <a:xfrm>
            <a:off x="523875" y="425950"/>
            <a:ext cx="11210925" cy="744836"/>
          </a:xfrm>
        </p:spPr>
        <p:txBody>
          <a:bodyPr vert="horz" lIns="91440" tIns="45720" rIns="91440" bIns="45720" rtlCol="0" anchor="ctr">
            <a:normAutofit/>
          </a:bodyPr>
          <a:lstStyle/>
          <a:p>
            <a:pPr algn="ctr"/>
            <a:r>
              <a:rPr lang="en-US" sz="3600" b="1" dirty="0"/>
              <a:t>Case #1</a:t>
            </a:r>
          </a:p>
        </p:txBody>
      </p:sp>
    </p:spTree>
    <p:extLst>
      <p:ext uri="{BB962C8B-B14F-4D97-AF65-F5344CB8AC3E}">
        <p14:creationId xmlns:p14="http://schemas.microsoft.com/office/powerpoint/2010/main" val="2005218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cell&#10;&#10;Description automatically generated">
            <a:extLst>
              <a:ext uri="{FF2B5EF4-FFF2-40B4-BE49-F238E27FC236}">
                <a16:creationId xmlns:a16="http://schemas.microsoft.com/office/drawing/2014/main" id="{23333084-B582-2D9E-E45D-EDE0B38E8F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5" name="TextBox 4">
            <a:extLst>
              <a:ext uri="{FF2B5EF4-FFF2-40B4-BE49-F238E27FC236}">
                <a16:creationId xmlns:a16="http://schemas.microsoft.com/office/drawing/2014/main" id="{78810A54-CEBB-DD08-EDFE-0975A9D9A54D}"/>
              </a:ext>
            </a:extLst>
          </p:cNvPr>
          <p:cNvSpPr txBox="1"/>
          <p:nvPr/>
        </p:nvSpPr>
        <p:spPr>
          <a:xfrm>
            <a:off x="0" y="0"/>
            <a:ext cx="1520936" cy="461665"/>
          </a:xfrm>
          <a:prstGeom prst="rect">
            <a:avLst/>
          </a:prstGeom>
          <a:solidFill>
            <a:schemeClr val="bg1"/>
          </a:solidFill>
          <a:ln>
            <a:solidFill>
              <a:schemeClr val="tx1"/>
            </a:solidFill>
          </a:ln>
        </p:spPr>
        <p:txBody>
          <a:bodyPr wrap="square" rtlCol="0">
            <a:spAutoFit/>
          </a:bodyPr>
          <a:lstStyle/>
          <a:p>
            <a:r>
              <a:rPr lang="en-US" sz="2400" b="1" dirty="0"/>
              <a:t>p53/CK17</a:t>
            </a:r>
          </a:p>
        </p:txBody>
      </p:sp>
    </p:spTree>
    <p:extLst>
      <p:ext uri="{BB962C8B-B14F-4D97-AF65-F5344CB8AC3E}">
        <p14:creationId xmlns:p14="http://schemas.microsoft.com/office/powerpoint/2010/main" val="153735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nk and purple cell&#10;&#10;Description automatically generated">
            <a:extLst>
              <a:ext uri="{FF2B5EF4-FFF2-40B4-BE49-F238E27FC236}">
                <a16:creationId xmlns:a16="http://schemas.microsoft.com/office/drawing/2014/main" id="{A5601E60-EB88-B38E-90B1-ACDF72DD3827}"/>
              </a:ext>
            </a:extLst>
          </p:cNvPr>
          <p:cNvPicPr>
            <a:picLocks noChangeAspect="1"/>
          </p:cNvPicPr>
          <p:nvPr/>
        </p:nvPicPr>
        <p:blipFill rotWithShape="1">
          <a:blip r:embed="rId2">
            <a:extLst>
              <a:ext uri="{28A0092B-C50C-407E-A947-70E740481C1C}">
                <a14:useLocalDpi xmlns:a14="http://schemas.microsoft.com/office/drawing/2010/main" val="0"/>
              </a:ext>
            </a:extLst>
          </a:blip>
          <a:srcRect t="10000"/>
          <a:stretch/>
        </p:blipFill>
        <p:spPr>
          <a:xfrm>
            <a:off x="20" y="10"/>
            <a:ext cx="12191980" cy="6857990"/>
          </a:xfrm>
          <a:prstGeom prst="rect">
            <a:avLst/>
          </a:prstGeom>
        </p:spPr>
      </p:pic>
      <p:sp>
        <p:nvSpPr>
          <p:cNvPr id="2" name="Title 1">
            <a:extLst>
              <a:ext uri="{FF2B5EF4-FFF2-40B4-BE49-F238E27FC236}">
                <a16:creationId xmlns:a16="http://schemas.microsoft.com/office/drawing/2014/main" id="{1A07DB95-3AF0-5A72-2E4F-6FC2845B8550}"/>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t>Case #2</a:t>
            </a:r>
          </a:p>
        </p:txBody>
      </p:sp>
    </p:spTree>
    <p:extLst>
      <p:ext uri="{BB962C8B-B14F-4D97-AF65-F5344CB8AC3E}">
        <p14:creationId xmlns:p14="http://schemas.microsoft.com/office/powerpoint/2010/main" val="166478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pink and white cell&#10;&#10;Description automatically generated">
            <a:extLst>
              <a:ext uri="{FF2B5EF4-FFF2-40B4-BE49-F238E27FC236}">
                <a16:creationId xmlns:a16="http://schemas.microsoft.com/office/drawing/2014/main" id="{0428741A-0FD8-2F86-D1BD-656385377E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5" name="TextBox 4">
            <a:extLst>
              <a:ext uri="{FF2B5EF4-FFF2-40B4-BE49-F238E27FC236}">
                <a16:creationId xmlns:a16="http://schemas.microsoft.com/office/drawing/2014/main" id="{41B19665-5ED3-2E5B-27C9-172D78C9B038}"/>
              </a:ext>
            </a:extLst>
          </p:cNvPr>
          <p:cNvSpPr txBox="1"/>
          <p:nvPr/>
        </p:nvSpPr>
        <p:spPr>
          <a:xfrm>
            <a:off x="0" y="0"/>
            <a:ext cx="1520936" cy="461665"/>
          </a:xfrm>
          <a:prstGeom prst="rect">
            <a:avLst/>
          </a:prstGeom>
          <a:solidFill>
            <a:schemeClr val="bg1"/>
          </a:solidFill>
          <a:ln>
            <a:solidFill>
              <a:schemeClr val="tx1"/>
            </a:solidFill>
          </a:ln>
        </p:spPr>
        <p:txBody>
          <a:bodyPr wrap="square" rtlCol="0">
            <a:spAutoFit/>
          </a:bodyPr>
          <a:lstStyle/>
          <a:p>
            <a:r>
              <a:rPr lang="en-US" sz="2400" b="1" dirty="0"/>
              <a:t>p53/CK17</a:t>
            </a:r>
          </a:p>
        </p:txBody>
      </p:sp>
    </p:spTree>
    <p:extLst>
      <p:ext uri="{BB962C8B-B14F-4D97-AF65-F5344CB8AC3E}">
        <p14:creationId xmlns:p14="http://schemas.microsoft.com/office/powerpoint/2010/main" val="14387916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nk and white cell&#10;&#10;Description automatically generated">
            <a:extLst>
              <a:ext uri="{FF2B5EF4-FFF2-40B4-BE49-F238E27FC236}">
                <a16:creationId xmlns:a16="http://schemas.microsoft.com/office/drawing/2014/main" id="{B45FB418-BCAC-74BE-407C-55FF8FC45D60}"/>
              </a:ext>
            </a:extLst>
          </p:cNvPr>
          <p:cNvPicPr>
            <a:picLocks noChangeAspect="1"/>
          </p:cNvPicPr>
          <p:nvPr/>
        </p:nvPicPr>
        <p:blipFill rotWithShape="1">
          <a:blip r:embed="rId2">
            <a:extLst>
              <a:ext uri="{28A0092B-C50C-407E-A947-70E740481C1C}">
                <a14:useLocalDpi xmlns:a14="http://schemas.microsoft.com/office/drawing/2010/main" val="0"/>
              </a:ext>
            </a:extLst>
          </a:blip>
          <a:srcRect b="10000"/>
          <a:stretch/>
        </p:blipFill>
        <p:spPr>
          <a:xfrm>
            <a:off x="20" y="10"/>
            <a:ext cx="12191980" cy="6857990"/>
          </a:xfrm>
          <a:prstGeom prst="rect">
            <a:avLst/>
          </a:prstGeom>
        </p:spPr>
      </p:pic>
      <p:sp>
        <p:nvSpPr>
          <p:cNvPr id="2" name="Title 1">
            <a:extLst>
              <a:ext uri="{FF2B5EF4-FFF2-40B4-BE49-F238E27FC236}">
                <a16:creationId xmlns:a16="http://schemas.microsoft.com/office/drawing/2014/main" id="{1A07DB95-3AF0-5A72-2E4F-6FC2845B8550}"/>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b="1" dirty="0"/>
              <a:t>Case #3</a:t>
            </a:r>
          </a:p>
        </p:txBody>
      </p:sp>
    </p:spTree>
    <p:extLst>
      <p:ext uri="{BB962C8B-B14F-4D97-AF65-F5344CB8AC3E}">
        <p14:creationId xmlns:p14="http://schemas.microsoft.com/office/powerpoint/2010/main" val="10255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4B0BE4-8CF6-D810-6B37-C2D9E8B2595E}"/>
              </a:ext>
            </a:extLst>
          </p:cNvPr>
          <p:cNvSpPr txBox="1"/>
          <p:nvPr/>
        </p:nvSpPr>
        <p:spPr>
          <a:xfrm>
            <a:off x="0" y="0"/>
            <a:ext cx="842838" cy="461665"/>
          </a:xfrm>
          <a:prstGeom prst="rect">
            <a:avLst/>
          </a:prstGeom>
          <a:solidFill>
            <a:schemeClr val="bg1"/>
          </a:solidFill>
          <a:ln>
            <a:solidFill>
              <a:schemeClr val="tx1"/>
            </a:solidFill>
          </a:ln>
        </p:spPr>
        <p:txBody>
          <a:bodyPr wrap="square" rtlCol="0">
            <a:spAutoFit/>
          </a:bodyPr>
          <a:lstStyle/>
          <a:p>
            <a:r>
              <a:rPr lang="en-US" sz="2400" b="1" dirty="0"/>
              <a:t>p53</a:t>
            </a:r>
          </a:p>
        </p:txBody>
      </p:sp>
      <p:pic>
        <p:nvPicPr>
          <p:cNvPr id="4" name="Picture 3">
            <a:extLst>
              <a:ext uri="{FF2B5EF4-FFF2-40B4-BE49-F238E27FC236}">
                <a16:creationId xmlns:a16="http://schemas.microsoft.com/office/drawing/2014/main" id="{5C94AE7F-2FB3-532F-DCE7-B3E5DCFC42D2}"/>
              </a:ext>
            </a:extLst>
          </p:cNvPr>
          <p:cNvPicPr>
            <a:picLocks noChangeAspect="1"/>
          </p:cNvPicPr>
          <p:nvPr/>
        </p:nvPicPr>
        <p:blipFill rotWithShape="1">
          <a:blip r:embed="rId3"/>
          <a:srcRect l="18856" t="24992" r="26843" b="22496"/>
          <a:stretch/>
        </p:blipFill>
        <p:spPr>
          <a:xfrm>
            <a:off x="1690525" y="2695"/>
            <a:ext cx="9255116" cy="6855306"/>
          </a:xfrm>
          <a:prstGeom prst="rect">
            <a:avLst/>
          </a:prstGeom>
        </p:spPr>
      </p:pic>
    </p:spTree>
    <p:extLst>
      <p:ext uri="{BB962C8B-B14F-4D97-AF65-F5344CB8AC3E}">
        <p14:creationId xmlns:p14="http://schemas.microsoft.com/office/powerpoint/2010/main" val="379574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clipart&#10;&#10;Description automatically generated">
            <a:extLst>
              <a:ext uri="{FF2B5EF4-FFF2-40B4-BE49-F238E27FC236}">
                <a16:creationId xmlns:a16="http://schemas.microsoft.com/office/drawing/2014/main" id="{354F151E-0B4C-B994-D500-AD08C736953D}"/>
              </a:ext>
            </a:extLst>
          </p:cNvPr>
          <p:cNvPicPr>
            <a:picLocks noChangeAspect="1"/>
          </p:cNvPicPr>
          <p:nvPr/>
        </p:nvPicPr>
        <p:blipFill rotWithShape="1">
          <a:blip r:embed="rId3"/>
          <a:srcRect l="23196" t="11725" r="18307" b="19691"/>
          <a:stretch/>
        </p:blipFill>
        <p:spPr>
          <a:xfrm>
            <a:off x="1584354" y="-7815"/>
            <a:ext cx="9182391" cy="6865815"/>
          </a:xfrm>
          <a:prstGeom prst="rect">
            <a:avLst/>
          </a:prstGeom>
        </p:spPr>
      </p:pic>
      <p:sp>
        <p:nvSpPr>
          <p:cNvPr id="4" name="TextBox 3">
            <a:extLst>
              <a:ext uri="{FF2B5EF4-FFF2-40B4-BE49-F238E27FC236}">
                <a16:creationId xmlns:a16="http://schemas.microsoft.com/office/drawing/2014/main" id="{717F3BE4-130D-F659-F298-19F907E66B28}"/>
              </a:ext>
            </a:extLst>
          </p:cNvPr>
          <p:cNvSpPr txBox="1"/>
          <p:nvPr/>
        </p:nvSpPr>
        <p:spPr>
          <a:xfrm>
            <a:off x="0" y="-7815"/>
            <a:ext cx="700804" cy="461665"/>
          </a:xfrm>
          <a:prstGeom prst="rect">
            <a:avLst/>
          </a:prstGeom>
          <a:solidFill>
            <a:schemeClr val="bg1"/>
          </a:solidFill>
          <a:ln>
            <a:solidFill>
              <a:schemeClr val="tx1"/>
            </a:solidFill>
          </a:ln>
        </p:spPr>
        <p:txBody>
          <a:bodyPr wrap="square" rtlCol="0">
            <a:spAutoFit/>
          </a:bodyPr>
          <a:lstStyle/>
          <a:p>
            <a:r>
              <a:rPr lang="en-US" sz="2400" b="1" dirty="0"/>
              <a:t>p16</a:t>
            </a:r>
            <a:endParaRPr lang="en-US" b="1" dirty="0"/>
          </a:p>
        </p:txBody>
      </p:sp>
    </p:spTree>
    <p:extLst>
      <p:ext uri="{BB962C8B-B14F-4D97-AF65-F5344CB8AC3E}">
        <p14:creationId xmlns:p14="http://schemas.microsoft.com/office/powerpoint/2010/main" val="1457885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8DB4230-E839-EB13-BEC9-6815443E602C}"/>
              </a:ext>
            </a:extLst>
          </p:cNvPr>
          <p:cNvPicPr>
            <a:picLocks noChangeAspect="1"/>
          </p:cNvPicPr>
          <p:nvPr/>
        </p:nvPicPr>
        <p:blipFill rotWithShape="1">
          <a:blip r:embed="rId3"/>
          <a:srcRect l="18041" t="24029" r="30159" b="35522"/>
          <a:stretch/>
        </p:blipFill>
        <p:spPr>
          <a:xfrm>
            <a:off x="1394232" y="7821"/>
            <a:ext cx="9904493" cy="6850179"/>
          </a:xfrm>
          <a:prstGeom prst="rect">
            <a:avLst/>
          </a:prstGeom>
        </p:spPr>
      </p:pic>
      <p:sp>
        <p:nvSpPr>
          <p:cNvPr id="2" name="TextBox 1">
            <a:extLst>
              <a:ext uri="{FF2B5EF4-FFF2-40B4-BE49-F238E27FC236}">
                <a16:creationId xmlns:a16="http://schemas.microsoft.com/office/drawing/2014/main" id="{CD75D7E7-87EF-C4EF-60A8-74E0AC764CE6}"/>
              </a:ext>
            </a:extLst>
          </p:cNvPr>
          <p:cNvSpPr txBox="1"/>
          <p:nvPr/>
        </p:nvSpPr>
        <p:spPr>
          <a:xfrm>
            <a:off x="0" y="-12638"/>
            <a:ext cx="1749287" cy="461665"/>
          </a:xfrm>
          <a:prstGeom prst="rect">
            <a:avLst/>
          </a:prstGeom>
          <a:solidFill>
            <a:schemeClr val="bg1"/>
          </a:solidFill>
          <a:ln>
            <a:solidFill>
              <a:schemeClr val="tx1"/>
            </a:solidFill>
          </a:ln>
        </p:spPr>
        <p:txBody>
          <a:bodyPr wrap="square" rtlCol="0">
            <a:spAutoFit/>
          </a:bodyPr>
          <a:lstStyle/>
          <a:p>
            <a:r>
              <a:rPr lang="en-US" sz="2400" b="1" dirty="0" err="1"/>
              <a:t>hrHPV</a:t>
            </a:r>
            <a:r>
              <a:rPr lang="en-US" sz="2400" b="1" dirty="0"/>
              <a:t> ISH</a:t>
            </a:r>
          </a:p>
        </p:txBody>
      </p:sp>
    </p:spTree>
    <p:extLst>
      <p:ext uri="{BB962C8B-B14F-4D97-AF65-F5344CB8AC3E}">
        <p14:creationId xmlns:p14="http://schemas.microsoft.com/office/powerpoint/2010/main" val="2490269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969AA-89F5-9F8A-2C6B-3B2BC758CBFA}"/>
              </a:ext>
            </a:extLst>
          </p:cNvPr>
          <p:cNvSpPr>
            <a:spLocks noGrp="1"/>
          </p:cNvSpPr>
          <p:nvPr>
            <p:ph type="title"/>
          </p:nvPr>
        </p:nvSpPr>
        <p:spPr/>
        <p:txBody>
          <a:bodyPr/>
          <a:lstStyle/>
          <a:p>
            <a:r>
              <a:rPr lang="en-US" dirty="0"/>
              <a:t>Disclosures</a:t>
            </a:r>
          </a:p>
        </p:txBody>
      </p:sp>
      <p:sp>
        <p:nvSpPr>
          <p:cNvPr id="3" name="Content Placeholder 2">
            <a:extLst>
              <a:ext uri="{FF2B5EF4-FFF2-40B4-BE49-F238E27FC236}">
                <a16:creationId xmlns:a16="http://schemas.microsoft.com/office/drawing/2014/main" id="{9F91B6FB-1363-3DE8-5A8F-B5D85844E7D6}"/>
              </a:ext>
            </a:extLst>
          </p:cNvPr>
          <p:cNvSpPr>
            <a:spLocks noGrp="1"/>
          </p:cNvSpPr>
          <p:nvPr>
            <p:ph idx="1"/>
          </p:nvPr>
        </p:nvSpPr>
        <p:spPr/>
        <p:txBody>
          <a:bodyPr/>
          <a:lstStyle/>
          <a:p>
            <a:r>
              <a:rPr lang="en-US" dirty="0"/>
              <a:t>I have no financial disclosures or conflicts of interest.</a:t>
            </a:r>
          </a:p>
        </p:txBody>
      </p:sp>
    </p:spTree>
    <p:extLst>
      <p:ext uri="{BB962C8B-B14F-4D97-AF65-F5344CB8AC3E}">
        <p14:creationId xmlns:p14="http://schemas.microsoft.com/office/powerpoint/2010/main" val="3060038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536B8-7644-0742-9DC6-8F9F0F6B40D2}"/>
              </a:ext>
            </a:extLst>
          </p:cNvPr>
          <p:cNvSpPr>
            <a:spLocks noGrp="1"/>
          </p:cNvSpPr>
          <p:nvPr>
            <p:ph type="title"/>
          </p:nvPr>
        </p:nvSpPr>
        <p:spPr>
          <a:xfrm>
            <a:off x="445273" y="365125"/>
            <a:ext cx="10908527" cy="1325563"/>
          </a:xfrm>
        </p:spPr>
        <p:txBody>
          <a:bodyPr>
            <a:noAutofit/>
          </a:bodyPr>
          <a:lstStyle/>
          <a:p>
            <a:r>
              <a:rPr lang="en-US" sz="4800" dirty="0"/>
              <a:t>HSIL with Features Mimicking dVIN</a:t>
            </a:r>
          </a:p>
        </p:txBody>
      </p:sp>
      <p:sp>
        <p:nvSpPr>
          <p:cNvPr id="3" name="Content Placeholder 2">
            <a:extLst>
              <a:ext uri="{FF2B5EF4-FFF2-40B4-BE49-F238E27FC236}">
                <a16:creationId xmlns:a16="http://schemas.microsoft.com/office/drawing/2014/main" id="{B733BA62-8D68-CD48-9673-9C6228A2840B}"/>
              </a:ext>
            </a:extLst>
          </p:cNvPr>
          <p:cNvSpPr>
            <a:spLocks noGrp="1"/>
          </p:cNvSpPr>
          <p:nvPr>
            <p:ph idx="1"/>
          </p:nvPr>
        </p:nvSpPr>
        <p:spPr>
          <a:xfrm>
            <a:off x="385713" y="1853618"/>
            <a:ext cx="6388798" cy="4569836"/>
          </a:xfrm>
        </p:spPr>
        <p:txBody>
          <a:bodyPr>
            <a:noAutofit/>
          </a:bodyPr>
          <a:lstStyle/>
          <a:p>
            <a:r>
              <a:rPr lang="en-US" sz="2200" dirty="0"/>
              <a:t>Features similar to dVIN with some exceptions*:</a:t>
            </a:r>
          </a:p>
          <a:p>
            <a:pPr lvl="1"/>
            <a:r>
              <a:rPr lang="en-US" sz="2000" dirty="0"/>
              <a:t>May be full thickness cytologic atypia</a:t>
            </a:r>
          </a:p>
          <a:p>
            <a:pPr lvl="1"/>
            <a:r>
              <a:rPr lang="en-US" sz="2000" dirty="0"/>
              <a:t>Cytologic atypia may be more severe than expected for dVIN</a:t>
            </a:r>
          </a:p>
          <a:p>
            <a:r>
              <a:rPr lang="en-US" sz="2200" dirty="0"/>
              <a:t>Block positive p16 (sometimes limited to base), mid-epithelial p53 staining sparing base, HPV ISH often limited to base</a:t>
            </a:r>
          </a:p>
          <a:p>
            <a:r>
              <a:rPr lang="en-US" sz="2200" dirty="0"/>
              <a:t>Areas with more conventional HSIL morphology may be seen nearby</a:t>
            </a:r>
          </a:p>
          <a:p>
            <a:r>
              <a:rPr lang="en-US" sz="2200" dirty="0"/>
              <a:t>Lichen </a:t>
            </a:r>
            <a:r>
              <a:rPr lang="en-US" sz="2200" dirty="0" err="1"/>
              <a:t>sclerosus</a:t>
            </a:r>
            <a:r>
              <a:rPr lang="en-US" sz="2200" dirty="0"/>
              <a:t> may also be seen nearby</a:t>
            </a:r>
          </a:p>
          <a:p>
            <a:r>
              <a:rPr lang="en-US" sz="2200" dirty="0"/>
              <a:t>Average age seems to be ~60s</a:t>
            </a:r>
          </a:p>
        </p:txBody>
      </p:sp>
      <p:pic>
        <p:nvPicPr>
          <p:cNvPr id="4" name="Content Placeholder 4">
            <a:extLst>
              <a:ext uri="{FF2B5EF4-FFF2-40B4-BE49-F238E27FC236}">
                <a16:creationId xmlns:a16="http://schemas.microsoft.com/office/drawing/2014/main" id="{22A86FF6-0AAB-2FC8-6B12-3C720B093FA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50080"/>
          <a:stretch/>
        </p:blipFill>
        <p:spPr>
          <a:xfrm>
            <a:off x="6774511" y="2159934"/>
            <a:ext cx="5267001" cy="3957203"/>
          </a:xfrm>
          <a:prstGeom prst="rect">
            <a:avLst/>
          </a:prstGeom>
        </p:spPr>
      </p:pic>
      <p:sp>
        <p:nvSpPr>
          <p:cNvPr id="5" name="TextBox 4">
            <a:extLst>
              <a:ext uri="{FF2B5EF4-FFF2-40B4-BE49-F238E27FC236}">
                <a16:creationId xmlns:a16="http://schemas.microsoft.com/office/drawing/2014/main" id="{7546700F-A28D-1368-A1B8-58242F6758D6}"/>
              </a:ext>
            </a:extLst>
          </p:cNvPr>
          <p:cNvSpPr txBox="1"/>
          <p:nvPr/>
        </p:nvSpPr>
        <p:spPr>
          <a:xfrm>
            <a:off x="7166932" y="6492875"/>
            <a:ext cx="5099437" cy="315951"/>
          </a:xfrm>
          <a:prstGeom prst="rect">
            <a:avLst/>
          </a:prstGeom>
          <a:noFill/>
        </p:spPr>
        <p:txBody>
          <a:bodyPr wrap="square" rtlCol="0">
            <a:spAutoFit/>
          </a:bodyPr>
          <a:lstStyle/>
          <a:p>
            <a:r>
              <a:rPr lang="da-DK" sz="1400" dirty="0">
                <a:solidFill>
                  <a:schemeClr val="bg1"/>
                </a:solidFill>
              </a:rPr>
              <a:t>Griesinger L, et al. </a:t>
            </a:r>
            <a:r>
              <a:rPr lang="da-DK" sz="1400" i="1" dirty="0">
                <a:solidFill>
                  <a:schemeClr val="bg1"/>
                </a:solidFill>
              </a:rPr>
              <a:t>Int J Gynecol Pathol </a:t>
            </a:r>
            <a:r>
              <a:rPr lang="da-DK" sz="1400" dirty="0">
                <a:solidFill>
                  <a:schemeClr val="bg1"/>
                </a:solidFill>
              </a:rPr>
              <a:t>2021;40(3):205-213.</a:t>
            </a:r>
            <a:endParaRPr lang="en-US" sz="1400" dirty="0">
              <a:solidFill>
                <a:schemeClr val="bg1"/>
              </a:solidFill>
            </a:endParaRPr>
          </a:p>
        </p:txBody>
      </p:sp>
    </p:spTree>
    <p:extLst>
      <p:ext uri="{BB962C8B-B14F-4D97-AF65-F5344CB8AC3E}">
        <p14:creationId xmlns:p14="http://schemas.microsoft.com/office/powerpoint/2010/main" val="26005410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6B284A-DCE7-0B42-9CEA-570EEC42E541}"/>
              </a:ext>
            </a:extLst>
          </p:cNvPr>
          <p:cNvSpPr>
            <a:spLocks noGrp="1"/>
          </p:cNvSpPr>
          <p:nvPr>
            <p:ph type="title"/>
          </p:nvPr>
        </p:nvSpPr>
        <p:spPr/>
        <p:txBody>
          <a:bodyPr/>
          <a:lstStyle/>
          <a:p>
            <a:r>
              <a:rPr lang="en-US" dirty="0" err="1"/>
              <a:t>HPVi</a:t>
            </a:r>
            <a:r>
              <a:rPr lang="en-US" dirty="0"/>
              <a:t>(p53wt) Acanthosis</a:t>
            </a:r>
          </a:p>
        </p:txBody>
      </p:sp>
      <p:sp>
        <p:nvSpPr>
          <p:cNvPr id="5" name="Content Placeholder 4">
            <a:extLst>
              <a:ext uri="{FF2B5EF4-FFF2-40B4-BE49-F238E27FC236}">
                <a16:creationId xmlns:a16="http://schemas.microsoft.com/office/drawing/2014/main" id="{EA57B4B4-FD48-E923-AAEA-23360F93AED2}"/>
              </a:ext>
            </a:extLst>
          </p:cNvPr>
          <p:cNvSpPr>
            <a:spLocks noGrp="1"/>
          </p:cNvSpPr>
          <p:nvPr>
            <p:ph idx="1"/>
          </p:nvPr>
        </p:nvSpPr>
        <p:spPr>
          <a:xfrm>
            <a:off x="838200" y="1650699"/>
            <a:ext cx="10515600" cy="4351338"/>
          </a:xfrm>
        </p:spPr>
        <p:txBody>
          <a:bodyPr>
            <a:normAutofit lnSpcReduction="10000"/>
          </a:bodyPr>
          <a:lstStyle/>
          <a:p>
            <a:r>
              <a:rPr lang="en-US" dirty="0"/>
              <a:t>Where do we draw the line between reactive/inflammatory and neoplastic?</a:t>
            </a:r>
          </a:p>
          <a:p>
            <a:endParaRPr lang="en-US" dirty="0"/>
          </a:p>
          <a:p>
            <a:r>
              <a:rPr lang="en-US" dirty="0"/>
              <a:t>ISSVD DPDC argues that these are </a:t>
            </a:r>
            <a:r>
              <a:rPr lang="en-US" b="1" dirty="0"/>
              <a:t>lesions </a:t>
            </a:r>
            <a:r>
              <a:rPr lang="en-US" dirty="0"/>
              <a:t>rather than </a:t>
            </a:r>
            <a:r>
              <a:rPr lang="en-US" b="1" dirty="0"/>
              <a:t>neoplasia </a:t>
            </a:r>
            <a:r>
              <a:rPr lang="en-US" dirty="0"/>
              <a:t>and may represent response to inflammation or neoplastic transition</a:t>
            </a:r>
          </a:p>
          <a:p>
            <a:pPr lvl="1"/>
            <a:r>
              <a:rPr lang="en-US" dirty="0"/>
              <a:t>“VAM” allows for individualized management based on assessment of neoplastic vs surgical risks</a:t>
            </a:r>
          </a:p>
          <a:p>
            <a:pPr lvl="1"/>
            <a:r>
              <a:rPr lang="en-US" dirty="0"/>
              <a:t>Excision or intensified medical management may be reasonable</a:t>
            </a:r>
          </a:p>
          <a:p>
            <a:pPr lvl="1"/>
            <a:r>
              <a:rPr lang="en-US" dirty="0"/>
              <a:t>Agree with separating these from dVIN</a:t>
            </a:r>
          </a:p>
          <a:p>
            <a:pPr lvl="1"/>
            <a:r>
              <a:rPr lang="en-US" dirty="0"/>
              <a:t>Close follow-up is warranted!</a:t>
            </a:r>
          </a:p>
          <a:p>
            <a:endParaRPr lang="en-US" dirty="0">
              <a:solidFill>
                <a:srgbClr val="FF6699"/>
              </a:solidFill>
            </a:endParaRPr>
          </a:p>
        </p:txBody>
      </p:sp>
    </p:spTree>
    <p:extLst>
      <p:ext uri="{BB962C8B-B14F-4D97-AF65-F5344CB8AC3E}">
        <p14:creationId xmlns:p14="http://schemas.microsoft.com/office/powerpoint/2010/main" val="32114834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955CC6-E752-BC1C-D974-23D9D1D8CEAC}"/>
              </a:ext>
            </a:extLst>
          </p:cNvPr>
          <p:cNvSpPr>
            <a:spLocks noGrp="1"/>
          </p:cNvSpPr>
          <p:nvPr>
            <p:ph type="title"/>
          </p:nvPr>
        </p:nvSpPr>
        <p:spPr/>
        <p:txBody>
          <a:bodyPr/>
          <a:lstStyle/>
          <a:p>
            <a:r>
              <a:rPr lang="en-US" dirty="0" err="1"/>
              <a:t>HPVi</a:t>
            </a:r>
            <a:r>
              <a:rPr lang="en-US" dirty="0"/>
              <a:t>(p53wt) </a:t>
            </a:r>
            <a:r>
              <a:rPr lang="en-US" dirty="0" err="1"/>
              <a:t>vaVIN</a:t>
            </a:r>
            <a:r>
              <a:rPr lang="en-US" dirty="0"/>
              <a:t> / VAM</a:t>
            </a:r>
          </a:p>
        </p:txBody>
      </p:sp>
      <p:sp>
        <p:nvSpPr>
          <p:cNvPr id="5" name="Content Placeholder 4">
            <a:extLst>
              <a:ext uri="{FF2B5EF4-FFF2-40B4-BE49-F238E27FC236}">
                <a16:creationId xmlns:a16="http://schemas.microsoft.com/office/drawing/2014/main" id="{5101D227-A2E3-80C9-FF3C-2F8222EC9601}"/>
              </a:ext>
            </a:extLst>
          </p:cNvPr>
          <p:cNvSpPr>
            <a:spLocks noGrp="1"/>
          </p:cNvSpPr>
          <p:nvPr>
            <p:ph idx="1"/>
          </p:nvPr>
        </p:nvSpPr>
        <p:spPr>
          <a:xfrm>
            <a:off x="385714" y="1607127"/>
            <a:ext cx="6349042" cy="4569836"/>
          </a:xfrm>
        </p:spPr>
        <p:txBody>
          <a:bodyPr>
            <a:normAutofit lnSpcReduction="10000"/>
          </a:bodyPr>
          <a:lstStyle/>
          <a:p>
            <a:r>
              <a:rPr lang="en-US" dirty="0"/>
              <a:t>May or may not show background of lichen </a:t>
            </a:r>
            <a:r>
              <a:rPr lang="en-US" dirty="0" err="1"/>
              <a:t>sclerosus</a:t>
            </a:r>
            <a:r>
              <a:rPr lang="en-US" dirty="0"/>
              <a:t> or lichen simplex </a:t>
            </a:r>
            <a:r>
              <a:rPr lang="en-US" dirty="0" err="1"/>
              <a:t>chronicus</a:t>
            </a:r>
            <a:endParaRPr lang="en-US" dirty="0"/>
          </a:p>
          <a:p>
            <a:endParaRPr lang="en-US" dirty="0"/>
          </a:p>
          <a:p>
            <a:r>
              <a:rPr lang="en-US" dirty="0"/>
              <a:t>Clinically discrete lesion in a patient ≥ 60 </a:t>
            </a:r>
            <a:r>
              <a:rPr lang="en-US" dirty="0" err="1"/>
              <a:t>yo</a:t>
            </a:r>
            <a:endParaRPr lang="en-US" dirty="0"/>
          </a:p>
          <a:p>
            <a:endParaRPr lang="en-US" dirty="0"/>
          </a:p>
          <a:p>
            <a:r>
              <a:rPr lang="en-US" dirty="0"/>
              <a:t>Consider excision with negative margins vs close surveillance with follow-up biopsies</a:t>
            </a:r>
          </a:p>
          <a:p>
            <a:pPr lvl="1"/>
            <a:r>
              <a:rPr lang="en-US" dirty="0"/>
              <a:t>~40% progress to VSCC within 3-4 years</a:t>
            </a:r>
          </a:p>
        </p:txBody>
      </p:sp>
      <p:pic>
        <p:nvPicPr>
          <p:cNvPr id="3" name="Picture 2" descr="Background pattern&#10;&#10;Description automatically generated">
            <a:extLst>
              <a:ext uri="{FF2B5EF4-FFF2-40B4-BE49-F238E27FC236}">
                <a16:creationId xmlns:a16="http://schemas.microsoft.com/office/drawing/2014/main" id="{B2D169D2-26AF-CE81-D1D4-71278541672F}"/>
              </a:ext>
            </a:extLst>
          </p:cNvPr>
          <p:cNvPicPr>
            <a:picLocks noChangeAspect="1"/>
          </p:cNvPicPr>
          <p:nvPr/>
        </p:nvPicPr>
        <p:blipFill>
          <a:blip r:embed="rId2"/>
          <a:stretch>
            <a:fillRect/>
          </a:stretch>
        </p:blipFill>
        <p:spPr>
          <a:xfrm>
            <a:off x="6711846" y="1690688"/>
            <a:ext cx="5222776" cy="3917081"/>
          </a:xfrm>
          <a:prstGeom prst="rect">
            <a:avLst/>
          </a:prstGeom>
        </p:spPr>
      </p:pic>
    </p:spTree>
    <p:extLst>
      <p:ext uri="{BB962C8B-B14F-4D97-AF65-F5344CB8AC3E}">
        <p14:creationId xmlns:p14="http://schemas.microsoft.com/office/powerpoint/2010/main" val="17250850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955CC6-E752-BC1C-D974-23D9D1D8CEAC}"/>
              </a:ext>
            </a:extLst>
          </p:cNvPr>
          <p:cNvSpPr>
            <a:spLocks noGrp="1"/>
          </p:cNvSpPr>
          <p:nvPr>
            <p:ph type="title"/>
          </p:nvPr>
        </p:nvSpPr>
        <p:spPr/>
        <p:txBody>
          <a:bodyPr/>
          <a:lstStyle/>
          <a:p>
            <a:r>
              <a:rPr lang="en-US" dirty="0" err="1"/>
              <a:t>HPVi</a:t>
            </a:r>
            <a:r>
              <a:rPr lang="en-US" dirty="0"/>
              <a:t>(p53wt) </a:t>
            </a:r>
            <a:r>
              <a:rPr lang="en-US" dirty="0" err="1"/>
              <a:t>vaVIN</a:t>
            </a:r>
            <a:r>
              <a:rPr lang="en-US" dirty="0"/>
              <a:t> / VAM</a:t>
            </a:r>
          </a:p>
        </p:txBody>
      </p:sp>
      <p:sp>
        <p:nvSpPr>
          <p:cNvPr id="5" name="Content Placeholder 4">
            <a:extLst>
              <a:ext uri="{FF2B5EF4-FFF2-40B4-BE49-F238E27FC236}">
                <a16:creationId xmlns:a16="http://schemas.microsoft.com/office/drawing/2014/main" id="{5101D227-A2E3-80C9-FF3C-2F8222EC9601}"/>
              </a:ext>
            </a:extLst>
          </p:cNvPr>
          <p:cNvSpPr>
            <a:spLocks noGrp="1"/>
          </p:cNvSpPr>
          <p:nvPr>
            <p:ph idx="1"/>
          </p:nvPr>
        </p:nvSpPr>
        <p:spPr>
          <a:xfrm>
            <a:off x="385714" y="1343770"/>
            <a:ext cx="5581453" cy="4833193"/>
          </a:xfrm>
        </p:spPr>
        <p:txBody>
          <a:bodyPr>
            <a:normAutofit lnSpcReduction="10000"/>
          </a:bodyPr>
          <a:lstStyle/>
          <a:p>
            <a:r>
              <a:rPr lang="en-US" sz="2000" dirty="0"/>
              <a:t>Verruciform and/or acanthotic architecture</a:t>
            </a:r>
          </a:p>
          <a:p>
            <a:r>
              <a:rPr lang="en-US" sz="2000" dirty="0"/>
              <a:t>Absent to mild basal/parabasal atypia</a:t>
            </a:r>
          </a:p>
          <a:p>
            <a:r>
              <a:rPr lang="en-US" sz="2000" dirty="0"/>
              <a:t>Absence of p53 abnormality</a:t>
            </a:r>
          </a:p>
          <a:p>
            <a:r>
              <a:rPr lang="en-US" sz="2000" dirty="0"/>
              <a:t>Differentiated exophytic vulvar intraepithelial lesion (DEVIL)</a:t>
            </a:r>
          </a:p>
          <a:p>
            <a:pPr lvl="1"/>
            <a:r>
              <a:rPr lang="en-US" sz="1600" dirty="0"/>
              <a:t>Acanthotic/verruciform architecture</a:t>
            </a:r>
          </a:p>
          <a:p>
            <a:pPr lvl="1"/>
            <a:r>
              <a:rPr lang="en-US" sz="1600" dirty="0"/>
              <a:t>Abnormal keratinocyte differentiation</a:t>
            </a:r>
          </a:p>
          <a:p>
            <a:r>
              <a:rPr lang="en-US" sz="2000" dirty="0"/>
              <a:t>Verruciform acanthosis with altered differentiation (VAAD)</a:t>
            </a:r>
          </a:p>
          <a:p>
            <a:pPr lvl="1"/>
            <a:r>
              <a:rPr lang="en-US" sz="1600" dirty="0"/>
              <a:t>Epithelial pallor or eosinophilic change</a:t>
            </a:r>
          </a:p>
          <a:p>
            <a:pPr lvl="1"/>
            <a:r>
              <a:rPr lang="en-US" sz="1600" dirty="0"/>
              <a:t>Hypogranulosis</a:t>
            </a:r>
          </a:p>
          <a:p>
            <a:pPr lvl="1"/>
            <a:r>
              <a:rPr lang="en-US" sz="1600" dirty="0"/>
              <a:t>Parakeratotic hyperkeratosis</a:t>
            </a:r>
          </a:p>
          <a:p>
            <a:r>
              <a:rPr lang="en-US" sz="2000" dirty="0"/>
              <a:t>Verruciform lichen simplex </a:t>
            </a:r>
            <a:r>
              <a:rPr lang="en-US" sz="2000" dirty="0" err="1"/>
              <a:t>chronicus</a:t>
            </a:r>
            <a:r>
              <a:rPr lang="en-US" sz="2000" dirty="0"/>
              <a:t> (</a:t>
            </a:r>
            <a:r>
              <a:rPr lang="en-US" sz="2000" dirty="0" err="1"/>
              <a:t>vLSC</a:t>
            </a:r>
            <a:r>
              <a:rPr lang="en-US" sz="2000" dirty="0"/>
              <a:t>)</a:t>
            </a:r>
          </a:p>
          <a:p>
            <a:pPr lvl="1"/>
            <a:r>
              <a:rPr lang="en-US" sz="1600" dirty="0" err="1"/>
              <a:t>Hypergranulosis</a:t>
            </a:r>
            <a:endParaRPr lang="en-US" sz="1600" dirty="0"/>
          </a:p>
          <a:p>
            <a:pPr lvl="1"/>
            <a:r>
              <a:rPr lang="en-US" sz="1600" dirty="0"/>
              <a:t>Thick hyperkeratosis</a:t>
            </a:r>
          </a:p>
          <a:p>
            <a:pPr lvl="1"/>
            <a:r>
              <a:rPr lang="en-US" sz="1600" dirty="0"/>
              <a:t>Absence of eosinophilic change or pallor</a:t>
            </a:r>
          </a:p>
        </p:txBody>
      </p:sp>
      <p:pic>
        <p:nvPicPr>
          <p:cNvPr id="2" name="Picture 1" descr="Background pattern&#10;&#10;Description automatically generated">
            <a:extLst>
              <a:ext uri="{FF2B5EF4-FFF2-40B4-BE49-F238E27FC236}">
                <a16:creationId xmlns:a16="http://schemas.microsoft.com/office/drawing/2014/main" id="{B8317B4B-A912-E0F4-72FC-DB0D4EAD529A}"/>
              </a:ext>
            </a:extLst>
          </p:cNvPr>
          <p:cNvPicPr>
            <a:picLocks noChangeAspect="1"/>
          </p:cNvPicPr>
          <p:nvPr/>
        </p:nvPicPr>
        <p:blipFill>
          <a:blip r:embed="rId2"/>
          <a:stretch>
            <a:fillRect/>
          </a:stretch>
        </p:blipFill>
        <p:spPr>
          <a:xfrm>
            <a:off x="6294629" y="1555776"/>
            <a:ext cx="5729166" cy="4296874"/>
          </a:xfrm>
          <a:prstGeom prst="rect">
            <a:avLst/>
          </a:prstGeom>
        </p:spPr>
      </p:pic>
    </p:spTree>
    <p:extLst>
      <p:ext uri="{BB962C8B-B14F-4D97-AF65-F5344CB8AC3E}">
        <p14:creationId xmlns:p14="http://schemas.microsoft.com/office/powerpoint/2010/main" val="2698685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nk and purple background&#10;&#10;Description automatically generated with medium confidence">
            <a:extLst>
              <a:ext uri="{FF2B5EF4-FFF2-40B4-BE49-F238E27FC236}">
                <a16:creationId xmlns:a16="http://schemas.microsoft.com/office/drawing/2014/main" id="{371ECAE9-8002-D0F3-9E7C-DB94E8444610}"/>
              </a:ext>
            </a:extLst>
          </p:cNvPr>
          <p:cNvPicPr>
            <a:picLocks noChangeAspect="1"/>
          </p:cNvPicPr>
          <p:nvPr/>
        </p:nvPicPr>
        <p:blipFill rotWithShape="1">
          <a:blip r:embed="rId2">
            <a:extLst>
              <a:ext uri="{28A0092B-C50C-407E-A947-70E740481C1C}">
                <a14:useLocalDpi xmlns:a14="http://schemas.microsoft.com/office/drawing/2010/main" val="0"/>
              </a:ext>
            </a:extLst>
          </a:blip>
          <a:srcRect b="10000"/>
          <a:stretch/>
        </p:blipFill>
        <p:spPr>
          <a:xfrm>
            <a:off x="20" y="10"/>
            <a:ext cx="12191980" cy="6857990"/>
          </a:xfrm>
          <a:prstGeom prst="rect">
            <a:avLst/>
          </a:prstGeom>
        </p:spPr>
      </p:pic>
      <p:sp>
        <p:nvSpPr>
          <p:cNvPr id="2" name="Title 1">
            <a:extLst>
              <a:ext uri="{FF2B5EF4-FFF2-40B4-BE49-F238E27FC236}">
                <a16:creationId xmlns:a16="http://schemas.microsoft.com/office/drawing/2014/main" id="{BB2FD5E6-8CED-F459-A9BF-8FF8D19933AD}"/>
              </a:ext>
            </a:extLst>
          </p:cNvPr>
          <p:cNvSpPr>
            <a:spLocks noGrp="1"/>
          </p:cNvSpPr>
          <p:nvPr>
            <p:ph type="title"/>
          </p:nvPr>
        </p:nvSpPr>
        <p:spPr>
          <a:xfrm>
            <a:off x="523875" y="425950"/>
            <a:ext cx="11210925" cy="744836"/>
          </a:xfrm>
        </p:spPr>
        <p:txBody>
          <a:bodyPr>
            <a:normAutofit/>
          </a:bodyPr>
          <a:lstStyle/>
          <a:p>
            <a:pPr algn="ctr"/>
            <a:r>
              <a:rPr lang="en-US" sz="3600" b="1" dirty="0"/>
              <a:t>Case #4</a:t>
            </a:r>
          </a:p>
        </p:txBody>
      </p:sp>
    </p:spTree>
    <p:extLst>
      <p:ext uri="{BB962C8B-B14F-4D97-AF65-F5344CB8AC3E}">
        <p14:creationId xmlns:p14="http://schemas.microsoft.com/office/powerpoint/2010/main" val="337172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nk and purple cells&#10;&#10;Description automatically generated">
            <a:extLst>
              <a:ext uri="{FF2B5EF4-FFF2-40B4-BE49-F238E27FC236}">
                <a16:creationId xmlns:a16="http://schemas.microsoft.com/office/drawing/2014/main" id="{8A0F205B-E077-EB88-CCD3-4A8D98398C30}"/>
              </a:ext>
            </a:extLst>
          </p:cNvPr>
          <p:cNvPicPr>
            <a:picLocks noChangeAspect="1"/>
          </p:cNvPicPr>
          <p:nvPr/>
        </p:nvPicPr>
        <p:blipFill rotWithShape="1">
          <a:blip r:embed="rId2">
            <a:extLst>
              <a:ext uri="{28A0092B-C50C-407E-A947-70E740481C1C}">
                <a14:useLocalDpi xmlns:a14="http://schemas.microsoft.com/office/drawing/2010/main" val="0"/>
              </a:ext>
            </a:extLst>
          </a:blip>
          <a:srcRect t="10017"/>
          <a:stretch/>
        </p:blipFill>
        <p:spPr>
          <a:xfrm>
            <a:off x="20" y="1282"/>
            <a:ext cx="12191980" cy="6856718"/>
          </a:xfrm>
          <a:prstGeom prst="rect">
            <a:avLst/>
          </a:prstGeom>
        </p:spPr>
      </p:pic>
    </p:spTree>
    <p:extLst>
      <p:ext uri="{BB962C8B-B14F-4D97-AF65-F5344CB8AC3E}">
        <p14:creationId xmlns:p14="http://schemas.microsoft.com/office/powerpoint/2010/main" val="34407523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nk and blue paint&#10;&#10;Description automatically generated">
            <a:extLst>
              <a:ext uri="{FF2B5EF4-FFF2-40B4-BE49-F238E27FC236}">
                <a16:creationId xmlns:a16="http://schemas.microsoft.com/office/drawing/2014/main" id="{453DFFB0-511C-DF9B-1CC4-37254D06D581}"/>
              </a:ext>
            </a:extLst>
          </p:cNvPr>
          <p:cNvPicPr>
            <a:picLocks noChangeAspect="1"/>
          </p:cNvPicPr>
          <p:nvPr/>
        </p:nvPicPr>
        <p:blipFill rotWithShape="1">
          <a:blip r:embed="rId2">
            <a:extLst>
              <a:ext uri="{28A0092B-C50C-407E-A947-70E740481C1C}">
                <a14:useLocalDpi xmlns:a14="http://schemas.microsoft.com/office/drawing/2010/main" val="0"/>
              </a:ext>
            </a:extLst>
          </a:blip>
          <a:srcRect b="10017"/>
          <a:stretch/>
        </p:blipFill>
        <p:spPr>
          <a:xfrm>
            <a:off x="20" y="1282"/>
            <a:ext cx="12191980" cy="6856718"/>
          </a:xfrm>
          <a:prstGeom prst="rect">
            <a:avLst/>
          </a:prstGeom>
        </p:spPr>
      </p:pic>
      <p:sp>
        <p:nvSpPr>
          <p:cNvPr id="7" name="TextBox 6">
            <a:extLst>
              <a:ext uri="{FF2B5EF4-FFF2-40B4-BE49-F238E27FC236}">
                <a16:creationId xmlns:a16="http://schemas.microsoft.com/office/drawing/2014/main" id="{9C84109D-8C6B-21FF-0595-902F2FDDF825}"/>
              </a:ext>
            </a:extLst>
          </p:cNvPr>
          <p:cNvSpPr txBox="1"/>
          <p:nvPr/>
        </p:nvSpPr>
        <p:spPr>
          <a:xfrm>
            <a:off x="-1" y="0"/>
            <a:ext cx="1661823" cy="461665"/>
          </a:xfrm>
          <a:prstGeom prst="rect">
            <a:avLst/>
          </a:prstGeom>
          <a:solidFill>
            <a:schemeClr val="bg1"/>
          </a:solidFill>
          <a:ln>
            <a:solidFill>
              <a:schemeClr val="tx1"/>
            </a:solidFill>
          </a:ln>
        </p:spPr>
        <p:txBody>
          <a:bodyPr wrap="square" rtlCol="0">
            <a:spAutoFit/>
          </a:bodyPr>
          <a:lstStyle/>
          <a:p>
            <a:r>
              <a:rPr lang="en-US" sz="2400" b="1" dirty="0"/>
              <a:t>p53/CK17</a:t>
            </a:r>
          </a:p>
        </p:txBody>
      </p:sp>
    </p:spTree>
    <p:extLst>
      <p:ext uri="{BB962C8B-B14F-4D97-AF65-F5344CB8AC3E}">
        <p14:creationId xmlns:p14="http://schemas.microsoft.com/office/powerpoint/2010/main" val="22213516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nk and white background&#10;&#10;Description automatically generated">
            <a:extLst>
              <a:ext uri="{FF2B5EF4-FFF2-40B4-BE49-F238E27FC236}">
                <a16:creationId xmlns:a16="http://schemas.microsoft.com/office/drawing/2014/main" id="{AE9AB933-FE6E-EC5E-D4FB-13C04D8C40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4" name="TextBox 3">
            <a:extLst>
              <a:ext uri="{FF2B5EF4-FFF2-40B4-BE49-F238E27FC236}">
                <a16:creationId xmlns:a16="http://schemas.microsoft.com/office/drawing/2014/main" id="{0A55176D-1B9C-3433-6DDA-C22EFF49E0B5}"/>
              </a:ext>
            </a:extLst>
          </p:cNvPr>
          <p:cNvSpPr txBox="1"/>
          <p:nvPr/>
        </p:nvSpPr>
        <p:spPr>
          <a:xfrm>
            <a:off x="-1" y="0"/>
            <a:ext cx="1701579" cy="461665"/>
          </a:xfrm>
          <a:prstGeom prst="rect">
            <a:avLst/>
          </a:prstGeom>
          <a:solidFill>
            <a:schemeClr val="bg1"/>
          </a:solidFill>
          <a:ln>
            <a:solidFill>
              <a:schemeClr val="tx1"/>
            </a:solidFill>
          </a:ln>
        </p:spPr>
        <p:txBody>
          <a:bodyPr wrap="square" rtlCol="0">
            <a:spAutoFit/>
          </a:bodyPr>
          <a:lstStyle/>
          <a:p>
            <a:r>
              <a:rPr lang="en-US" sz="2400" b="1" dirty="0"/>
              <a:t>p53/CK17</a:t>
            </a:r>
          </a:p>
        </p:txBody>
      </p:sp>
    </p:spTree>
    <p:extLst>
      <p:ext uri="{BB962C8B-B14F-4D97-AF65-F5344CB8AC3E}">
        <p14:creationId xmlns:p14="http://schemas.microsoft.com/office/powerpoint/2010/main" val="267391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ISSVD Recommendations for dVIN</a:t>
            </a:r>
          </a:p>
        </p:txBody>
      </p:sp>
      <p:sp>
        <p:nvSpPr>
          <p:cNvPr id="3" name="Content Placeholder 2"/>
          <p:cNvSpPr>
            <a:spLocks noGrp="1"/>
          </p:cNvSpPr>
          <p:nvPr>
            <p:ph idx="1"/>
          </p:nvPr>
        </p:nvSpPr>
        <p:spPr/>
        <p:txBody>
          <a:bodyPr>
            <a:noAutofit/>
          </a:bodyPr>
          <a:lstStyle/>
          <a:p>
            <a:r>
              <a:rPr lang="en-US" sz="1600" dirty="0"/>
              <a:t>Aim for universal clinical photography of suspected dVIN and VAM</a:t>
            </a:r>
          </a:p>
          <a:p>
            <a:r>
              <a:rPr lang="en-US" sz="1600" dirty="0"/>
              <a:t>Obtain biopsies from morphologically distinct areas, as dVIN and VAM may be multifocal and have a different appearance at each site</a:t>
            </a:r>
          </a:p>
          <a:p>
            <a:r>
              <a:rPr lang="en-US" sz="1600" dirty="0"/>
              <a:t>Document presence of LS and/or LP and previous diagnoses of HSIL, VAM, dVIN, or SCC on pathology request forms</a:t>
            </a:r>
          </a:p>
          <a:p>
            <a:r>
              <a:rPr lang="en-US" sz="1600" dirty="0"/>
              <a:t>Pathologists may need to solicit additional information from clinicians if clinical notes are insufficient as to history and examination findings</a:t>
            </a:r>
          </a:p>
          <a:p>
            <a:r>
              <a:rPr lang="en-US" sz="1600" dirty="0"/>
              <a:t>Universal p16 and p53 in cases of suspected squamous neoplasia are advisable because dVIN and HSIL cannot be reliably distinguished by routine microscopy</a:t>
            </a:r>
          </a:p>
          <a:p>
            <a:pPr lvl="1"/>
            <a:r>
              <a:rPr lang="en-US" sz="1400" dirty="0"/>
              <a:t>If this is not possible, p16 and p53 are essential in:</a:t>
            </a:r>
          </a:p>
          <a:p>
            <a:pPr lvl="2"/>
            <a:r>
              <a:rPr lang="en-US" sz="1400" dirty="0"/>
              <a:t>Biopsies obtained from treatment-resistant lesions within LS</a:t>
            </a:r>
          </a:p>
          <a:p>
            <a:pPr lvl="2"/>
            <a:r>
              <a:rPr lang="en-US" sz="1400" dirty="0"/>
              <a:t>Suspected dVIN and VAM</a:t>
            </a:r>
          </a:p>
          <a:p>
            <a:pPr lvl="2"/>
            <a:r>
              <a:rPr lang="en-US" sz="1400" dirty="0"/>
              <a:t>Presumed HSIL in women older than 45 years, with comorbid LS/LP, or nonresponse to LASER or </a:t>
            </a:r>
            <a:r>
              <a:rPr lang="en-US" sz="1400" dirty="0" err="1"/>
              <a:t>imiquimod</a:t>
            </a:r>
            <a:endParaRPr lang="en-US" sz="1400" dirty="0"/>
          </a:p>
          <a:p>
            <a:r>
              <a:rPr lang="en-US" sz="1600" dirty="0"/>
              <a:t>Indicate type of dVIN and presence of LS/LP in pathology reports</a:t>
            </a:r>
          </a:p>
          <a:p>
            <a:r>
              <a:rPr lang="en-US" sz="1600" dirty="0"/>
              <a:t>Communication between clinician and pathologist or expert multidisciplinary review is recommended before embarking on cytotoxic, ablative, or extirpative procedures</a:t>
            </a:r>
          </a:p>
        </p:txBody>
      </p:sp>
      <p:sp>
        <p:nvSpPr>
          <p:cNvPr id="4" name="TextBox 3"/>
          <p:cNvSpPr txBox="1"/>
          <p:nvPr/>
        </p:nvSpPr>
        <p:spPr>
          <a:xfrm>
            <a:off x="8996575" y="6364379"/>
            <a:ext cx="3117954" cy="276999"/>
          </a:xfrm>
          <a:prstGeom prst="rect">
            <a:avLst/>
          </a:prstGeom>
          <a:noFill/>
        </p:spPr>
        <p:txBody>
          <a:bodyPr wrap="square" rtlCol="0">
            <a:spAutoFit/>
          </a:bodyPr>
          <a:lstStyle/>
          <a:p>
            <a:r>
              <a:rPr lang="en-US" sz="1200" i="1" dirty="0">
                <a:solidFill>
                  <a:schemeClr val="bg1"/>
                </a:solidFill>
                <a:latin typeface="Helvetica" panose="020B0604020202020204" pitchFamily="34" charset="0"/>
                <a:cs typeface="Helvetica" panose="020B0604020202020204" pitchFamily="34" charset="0"/>
              </a:rPr>
              <a:t>J Low </a:t>
            </a:r>
            <a:r>
              <a:rPr lang="en-US" sz="1200" i="1" dirty="0" err="1">
                <a:solidFill>
                  <a:schemeClr val="bg1"/>
                </a:solidFill>
                <a:latin typeface="Helvetica" panose="020B0604020202020204" pitchFamily="34" charset="0"/>
                <a:cs typeface="Helvetica" panose="020B0604020202020204" pitchFamily="34" charset="0"/>
              </a:rPr>
              <a:t>Genit</a:t>
            </a:r>
            <a:r>
              <a:rPr lang="en-US" sz="1200" i="1" dirty="0">
                <a:solidFill>
                  <a:schemeClr val="bg1"/>
                </a:solidFill>
                <a:latin typeface="Helvetica" panose="020B0604020202020204" pitchFamily="34" charset="0"/>
                <a:cs typeface="Helvetica" panose="020B0604020202020204" pitchFamily="34" charset="0"/>
              </a:rPr>
              <a:t> Tract Dis</a:t>
            </a:r>
            <a:r>
              <a:rPr lang="en-US" sz="1200" dirty="0">
                <a:solidFill>
                  <a:schemeClr val="bg1"/>
                </a:solidFill>
                <a:latin typeface="Helvetica" panose="020B0604020202020204" pitchFamily="34" charset="0"/>
                <a:cs typeface="Helvetica" panose="020B0604020202020204" pitchFamily="34" charset="0"/>
              </a:rPr>
              <a:t>. 2021; 25(1): 57–70.</a:t>
            </a:r>
          </a:p>
        </p:txBody>
      </p:sp>
    </p:spTree>
    <p:extLst>
      <p:ext uri="{BB962C8B-B14F-4D97-AF65-F5344CB8AC3E}">
        <p14:creationId xmlns:p14="http://schemas.microsoft.com/office/powerpoint/2010/main" val="41156536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E61B512-EFBA-06F1-2B7F-E4340B44397A}"/>
              </a:ext>
            </a:extLst>
          </p:cNvPr>
          <p:cNvSpPr>
            <a:spLocks noGrp="1"/>
          </p:cNvSpPr>
          <p:nvPr>
            <p:ph type="title"/>
          </p:nvPr>
        </p:nvSpPr>
        <p:spPr/>
        <p:txBody>
          <a:bodyPr/>
          <a:lstStyle/>
          <a:p>
            <a:r>
              <a:rPr lang="en-US" dirty="0"/>
              <a:t>Other Pitfalls</a:t>
            </a:r>
          </a:p>
        </p:txBody>
      </p:sp>
      <p:sp>
        <p:nvSpPr>
          <p:cNvPr id="5" name="Content Placeholder 4">
            <a:extLst>
              <a:ext uri="{FF2B5EF4-FFF2-40B4-BE49-F238E27FC236}">
                <a16:creationId xmlns:a16="http://schemas.microsoft.com/office/drawing/2014/main" id="{DB375B92-C7E8-3C10-A2A1-E7DF422935B1}"/>
              </a:ext>
            </a:extLst>
          </p:cNvPr>
          <p:cNvSpPr>
            <a:spLocks noGrp="1"/>
          </p:cNvSpPr>
          <p:nvPr>
            <p:ph idx="1"/>
          </p:nvPr>
        </p:nvSpPr>
        <p:spPr/>
        <p:txBody>
          <a:bodyPr>
            <a:normAutofit fontScale="77500" lnSpcReduction="20000"/>
          </a:bodyPr>
          <a:lstStyle/>
          <a:p>
            <a:r>
              <a:rPr lang="en-US" dirty="0"/>
              <a:t>Reactive changes must be considered</a:t>
            </a:r>
          </a:p>
          <a:p>
            <a:pPr lvl="1"/>
            <a:r>
              <a:rPr lang="en-US" dirty="0"/>
              <a:t>Lichen simplex </a:t>
            </a:r>
            <a:r>
              <a:rPr lang="en-US" dirty="0" err="1"/>
              <a:t>chronicus</a:t>
            </a:r>
            <a:endParaRPr lang="en-US" dirty="0"/>
          </a:p>
          <a:p>
            <a:pPr lvl="2"/>
            <a:r>
              <a:rPr lang="en-US" dirty="0"/>
              <a:t>Acanthosis, hyperkeratosis like </a:t>
            </a:r>
            <a:r>
              <a:rPr lang="en-US" dirty="0" err="1"/>
              <a:t>HPVi</a:t>
            </a:r>
            <a:r>
              <a:rPr lang="en-US" dirty="0"/>
              <a:t> VIN</a:t>
            </a:r>
          </a:p>
          <a:p>
            <a:pPr lvl="2"/>
            <a:r>
              <a:rPr lang="en-US" dirty="0"/>
              <a:t>Lacks significant basal atypia</a:t>
            </a:r>
          </a:p>
          <a:p>
            <a:pPr lvl="2"/>
            <a:r>
              <a:rPr lang="en-US" dirty="0"/>
              <a:t>Typically shows non-aberrant p53 staining pattern</a:t>
            </a:r>
          </a:p>
          <a:p>
            <a:pPr lvl="2"/>
            <a:r>
              <a:rPr lang="en-US" dirty="0" err="1"/>
              <a:t>HYPERgranulosis</a:t>
            </a:r>
            <a:r>
              <a:rPr lang="en-US" dirty="0"/>
              <a:t> (which can also be seen in </a:t>
            </a:r>
            <a:r>
              <a:rPr lang="en-US" dirty="0" err="1"/>
              <a:t>HPVi</a:t>
            </a:r>
            <a:r>
              <a:rPr lang="en-US" dirty="0"/>
              <a:t> VIN)</a:t>
            </a:r>
          </a:p>
          <a:p>
            <a:pPr lvl="2"/>
            <a:r>
              <a:rPr lang="en-US" dirty="0"/>
              <a:t>Vertically oriented papillary dermal fibrosis</a:t>
            </a:r>
          </a:p>
          <a:p>
            <a:endParaRPr lang="en-US" dirty="0"/>
          </a:p>
          <a:p>
            <a:r>
              <a:rPr lang="en-US" dirty="0"/>
              <a:t>Any lesion with morphologic features of LSC but with </a:t>
            </a:r>
            <a:r>
              <a:rPr lang="en-US" b="1" dirty="0"/>
              <a:t>exaggerated acanthosis and/or verruciform architecture</a:t>
            </a:r>
            <a:r>
              <a:rPr lang="en-US" dirty="0"/>
              <a:t> should be strongly suspected to represent </a:t>
            </a:r>
            <a:r>
              <a:rPr lang="en-US" dirty="0" err="1"/>
              <a:t>HPVi</a:t>
            </a:r>
            <a:r>
              <a:rPr lang="en-US" dirty="0"/>
              <a:t>(p53wt) </a:t>
            </a:r>
            <a:r>
              <a:rPr lang="en-US" dirty="0" err="1"/>
              <a:t>vaVIN</a:t>
            </a:r>
            <a:r>
              <a:rPr lang="en-US" dirty="0"/>
              <a:t> (Parra-Herran et al., Mod </a:t>
            </a:r>
            <a:r>
              <a:rPr lang="en-US" dirty="0" err="1"/>
              <a:t>Pathol</a:t>
            </a:r>
            <a:r>
              <a:rPr lang="en-US" dirty="0"/>
              <a:t>. 2022;35(10):1317-1326)</a:t>
            </a:r>
          </a:p>
          <a:p>
            <a:endParaRPr lang="en-US" dirty="0"/>
          </a:p>
          <a:p>
            <a:r>
              <a:rPr lang="en-US" dirty="0"/>
              <a:t>Infectious causes must be considered before they can be ruled out in some cases!</a:t>
            </a:r>
          </a:p>
        </p:txBody>
      </p:sp>
      <p:pic>
        <p:nvPicPr>
          <p:cNvPr id="2" name="Picture 1">
            <a:extLst>
              <a:ext uri="{FF2B5EF4-FFF2-40B4-BE49-F238E27FC236}">
                <a16:creationId xmlns:a16="http://schemas.microsoft.com/office/drawing/2014/main" id="{458F6DF4-CAD3-3A45-5360-34DBBCCED29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45295" y="1748851"/>
            <a:ext cx="3603908" cy="2252443"/>
          </a:xfrm>
          <a:prstGeom prst="rect">
            <a:avLst/>
          </a:prstGeom>
        </p:spPr>
      </p:pic>
    </p:spTree>
    <p:extLst>
      <p:ext uri="{BB962C8B-B14F-4D97-AF65-F5344CB8AC3E}">
        <p14:creationId xmlns:p14="http://schemas.microsoft.com/office/powerpoint/2010/main" val="1374160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F7504-16EE-78B8-E6A1-CD6F89058008}"/>
              </a:ext>
            </a:extLst>
          </p:cNvPr>
          <p:cNvSpPr>
            <a:spLocks noGrp="1"/>
          </p:cNvSpPr>
          <p:nvPr>
            <p:ph type="title"/>
          </p:nvPr>
        </p:nvSpPr>
        <p:spPr/>
        <p:txBody>
          <a:bodyPr/>
          <a:lstStyle/>
          <a:p>
            <a:r>
              <a:rPr lang="en-US" dirty="0"/>
              <a:t>Learning Objectives - VIN</a:t>
            </a:r>
          </a:p>
        </p:txBody>
      </p:sp>
      <p:sp>
        <p:nvSpPr>
          <p:cNvPr id="3" name="Content Placeholder 2">
            <a:extLst>
              <a:ext uri="{FF2B5EF4-FFF2-40B4-BE49-F238E27FC236}">
                <a16:creationId xmlns:a16="http://schemas.microsoft.com/office/drawing/2014/main" id="{8DF6D9B2-6E88-01BC-78F4-D1F190A44837}"/>
              </a:ext>
            </a:extLst>
          </p:cNvPr>
          <p:cNvSpPr>
            <a:spLocks noGrp="1"/>
          </p:cNvSpPr>
          <p:nvPr>
            <p:ph idx="1"/>
          </p:nvPr>
        </p:nvSpPr>
        <p:spPr/>
        <p:txBody>
          <a:bodyPr>
            <a:normAutofit fontScale="77500" lnSpcReduction="20000"/>
          </a:bodyPr>
          <a:lstStyle/>
          <a:p>
            <a:r>
              <a:rPr lang="en-US" dirty="0"/>
              <a:t>List the common histologic features of differentiated vulvar intraepithelial neoplasia (</a:t>
            </a:r>
            <a:r>
              <a:rPr lang="en-US" dirty="0" err="1"/>
              <a:t>dVIN</a:t>
            </a:r>
            <a:r>
              <a:rPr lang="en-US" dirty="0"/>
              <a:t>) / HPV-independent (</a:t>
            </a:r>
            <a:r>
              <a:rPr lang="en-US" dirty="0" err="1"/>
              <a:t>HPVi</a:t>
            </a:r>
            <a:r>
              <a:rPr lang="en-US" dirty="0"/>
              <a:t>) VIN with p53 abnormality.</a:t>
            </a:r>
          </a:p>
          <a:p>
            <a:endParaRPr lang="en-US" dirty="0"/>
          </a:p>
          <a:p>
            <a:r>
              <a:rPr lang="en-US" dirty="0"/>
              <a:t>Recognize the challenges in diagnosis of </a:t>
            </a:r>
            <a:r>
              <a:rPr lang="en-US" dirty="0" err="1"/>
              <a:t>HPVi</a:t>
            </a:r>
            <a:r>
              <a:rPr lang="en-US" dirty="0"/>
              <a:t> VIN with and without p53 abnormalities.</a:t>
            </a:r>
          </a:p>
          <a:p>
            <a:endParaRPr lang="en-US" dirty="0"/>
          </a:p>
          <a:p>
            <a:r>
              <a:rPr lang="en-US" dirty="0"/>
              <a:t>Describe the evolving terminology used for </a:t>
            </a:r>
            <a:r>
              <a:rPr lang="en-US" dirty="0" err="1"/>
              <a:t>HPVi</a:t>
            </a:r>
            <a:r>
              <a:rPr lang="en-US" dirty="0"/>
              <a:t>(p53wt) lesions.</a:t>
            </a:r>
          </a:p>
          <a:p>
            <a:endParaRPr lang="en-US" dirty="0"/>
          </a:p>
          <a:p>
            <a:r>
              <a:rPr lang="en-US" dirty="0"/>
              <a:t>Explain the rationale for universal ordering of p16 and p53 </a:t>
            </a:r>
            <a:r>
              <a:rPr lang="en-US" dirty="0" err="1"/>
              <a:t>immunostains</a:t>
            </a:r>
            <a:r>
              <a:rPr lang="en-US" dirty="0"/>
              <a:t> on suspected VIN specimens. </a:t>
            </a:r>
          </a:p>
          <a:p>
            <a:endParaRPr lang="en-US" dirty="0"/>
          </a:p>
          <a:p>
            <a:r>
              <a:rPr lang="en-US" dirty="0"/>
              <a:t>Identify key entities in the differential diagnosis of </a:t>
            </a:r>
            <a:r>
              <a:rPr lang="en-US" dirty="0" err="1"/>
              <a:t>HPVi</a:t>
            </a:r>
            <a:r>
              <a:rPr lang="en-US" dirty="0"/>
              <a:t> VIN and how this may impact management. </a:t>
            </a:r>
          </a:p>
          <a:p>
            <a:pPr marL="0" indent="0">
              <a:buNone/>
            </a:pPr>
            <a:endParaRPr lang="en-US" dirty="0"/>
          </a:p>
        </p:txBody>
      </p:sp>
    </p:spTree>
    <p:extLst>
      <p:ext uri="{BB962C8B-B14F-4D97-AF65-F5344CB8AC3E}">
        <p14:creationId xmlns:p14="http://schemas.microsoft.com/office/powerpoint/2010/main" val="1618677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5125"/>
            <a:ext cx="10515600" cy="1325563"/>
          </a:xfrm>
        </p:spPr>
        <p:txBody>
          <a:bodyPr/>
          <a:lstStyle/>
          <a:p>
            <a:r>
              <a:rPr lang="en-US" dirty="0"/>
              <a:t>p53/CK17 Dual Stain: LSC and dVIN</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8362"/>
          <a:stretch/>
        </p:blipFill>
        <p:spPr>
          <a:xfrm>
            <a:off x="658678" y="2138766"/>
            <a:ext cx="5377342" cy="4116737"/>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8053"/>
          <a:stretch/>
        </p:blipFill>
        <p:spPr>
          <a:xfrm>
            <a:off x="6207070" y="2138766"/>
            <a:ext cx="5397641" cy="4116737"/>
          </a:xfrm>
          <a:prstGeom prst="rect">
            <a:avLst/>
          </a:prstGeom>
        </p:spPr>
      </p:pic>
    </p:spTree>
    <p:extLst>
      <p:ext uri="{BB962C8B-B14F-4D97-AF65-F5344CB8AC3E}">
        <p14:creationId xmlns:p14="http://schemas.microsoft.com/office/powerpoint/2010/main" val="2972730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46BC75-1A70-61DB-7D41-48F4602EC73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772" b="7228"/>
          <a:stretch/>
        </p:blipFill>
        <p:spPr>
          <a:xfrm>
            <a:off x="20" y="10"/>
            <a:ext cx="12191980" cy="6857990"/>
          </a:xfrm>
          <a:prstGeom prst="rect">
            <a:avLst/>
          </a:prstGeom>
        </p:spPr>
      </p:pic>
      <p:sp>
        <p:nvSpPr>
          <p:cNvPr id="2" name="Title 1"/>
          <p:cNvSpPr>
            <a:spLocks noGrp="1"/>
          </p:cNvSpPr>
          <p:nvPr>
            <p:ph type="title" idx="4294967295"/>
          </p:nvPr>
        </p:nvSpPr>
        <p:spPr>
          <a:xfrm>
            <a:off x="523875" y="5317240"/>
            <a:ext cx="11210925" cy="744836"/>
          </a:xfrm>
        </p:spPr>
        <p:txBody>
          <a:bodyPr vert="horz" lIns="91440" tIns="45720" rIns="91440" bIns="45720" rtlCol="0" anchor="ctr">
            <a:normAutofit/>
          </a:bodyPr>
          <a:lstStyle/>
          <a:p>
            <a:pPr algn="ctr"/>
            <a:r>
              <a:rPr lang="en-US" sz="3600" b="1" dirty="0"/>
              <a:t>Case #5</a:t>
            </a:r>
          </a:p>
        </p:txBody>
      </p:sp>
    </p:spTree>
    <p:extLst>
      <p:ext uri="{BB962C8B-B14F-4D97-AF65-F5344CB8AC3E}">
        <p14:creationId xmlns:p14="http://schemas.microsoft.com/office/powerpoint/2010/main" val="2470391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3746" b="6270"/>
          <a:stretch/>
        </p:blipFill>
        <p:spPr>
          <a:xfrm>
            <a:off x="20" y="1282"/>
            <a:ext cx="12191980" cy="6856718"/>
          </a:xfrm>
          <a:prstGeom prst="rect">
            <a:avLst/>
          </a:prstGeom>
        </p:spPr>
      </p:pic>
    </p:spTree>
    <p:extLst>
      <p:ext uri="{BB962C8B-B14F-4D97-AF65-F5344CB8AC3E}">
        <p14:creationId xmlns:p14="http://schemas.microsoft.com/office/powerpoint/2010/main" val="42818321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stone&#10;&#10;Description automatically generated">
            <a:extLst>
              <a:ext uri="{FF2B5EF4-FFF2-40B4-BE49-F238E27FC236}">
                <a16:creationId xmlns:a16="http://schemas.microsoft.com/office/drawing/2014/main" id="{BBAE10A1-20D5-E016-14F4-17265FBBE44E}"/>
              </a:ext>
            </a:extLst>
          </p:cNvPr>
          <p:cNvPicPr>
            <a:picLocks noChangeAspect="1"/>
          </p:cNvPicPr>
          <p:nvPr/>
        </p:nvPicPr>
        <p:blipFill rotWithShape="1">
          <a:blip r:embed="rId2"/>
          <a:srcRect r="8792"/>
          <a:stretch/>
        </p:blipFill>
        <p:spPr>
          <a:xfrm>
            <a:off x="1029741" y="0"/>
            <a:ext cx="10132517" cy="6858000"/>
          </a:xfrm>
          <a:prstGeom prst="rect">
            <a:avLst/>
          </a:prstGeom>
        </p:spPr>
      </p:pic>
      <p:sp>
        <p:nvSpPr>
          <p:cNvPr id="4" name="TextBox 3">
            <a:extLst>
              <a:ext uri="{FF2B5EF4-FFF2-40B4-BE49-F238E27FC236}">
                <a16:creationId xmlns:a16="http://schemas.microsoft.com/office/drawing/2014/main" id="{FF3F73BE-D68F-FE29-BD2F-D5A456EDC9A9}"/>
              </a:ext>
            </a:extLst>
          </p:cNvPr>
          <p:cNvSpPr txBox="1"/>
          <p:nvPr/>
        </p:nvSpPr>
        <p:spPr>
          <a:xfrm>
            <a:off x="0" y="0"/>
            <a:ext cx="707010" cy="461665"/>
          </a:xfrm>
          <a:prstGeom prst="rect">
            <a:avLst/>
          </a:prstGeom>
          <a:solidFill>
            <a:schemeClr val="bg1"/>
          </a:solidFill>
          <a:ln>
            <a:solidFill>
              <a:schemeClr val="tx1"/>
            </a:solidFill>
          </a:ln>
        </p:spPr>
        <p:txBody>
          <a:bodyPr wrap="square" rtlCol="0">
            <a:spAutoFit/>
          </a:bodyPr>
          <a:lstStyle/>
          <a:p>
            <a:r>
              <a:rPr lang="en-US" sz="2400" b="1" dirty="0"/>
              <a:t>p53</a:t>
            </a:r>
            <a:endParaRPr lang="en-US" b="1" dirty="0"/>
          </a:p>
        </p:txBody>
      </p:sp>
    </p:spTree>
    <p:extLst>
      <p:ext uri="{BB962C8B-B14F-4D97-AF65-F5344CB8AC3E}">
        <p14:creationId xmlns:p14="http://schemas.microsoft.com/office/powerpoint/2010/main" val="41168886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453850"/>
            <a:ext cx="10058400" cy="6286500"/>
          </a:xfrm>
          <a:prstGeom prst="rect">
            <a:avLst/>
          </a:prstGeom>
        </p:spPr>
      </p:pic>
      <p:sp>
        <p:nvSpPr>
          <p:cNvPr id="3" name="TextBox 2">
            <a:extLst>
              <a:ext uri="{FF2B5EF4-FFF2-40B4-BE49-F238E27FC236}">
                <a16:creationId xmlns:a16="http://schemas.microsoft.com/office/drawing/2014/main" id="{5B6D4810-0847-8EBB-3BC1-B1B09606808D}"/>
              </a:ext>
            </a:extLst>
          </p:cNvPr>
          <p:cNvSpPr txBox="1"/>
          <p:nvPr/>
        </p:nvSpPr>
        <p:spPr>
          <a:xfrm>
            <a:off x="0" y="-7815"/>
            <a:ext cx="1709530" cy="461665"/>
          </a:xfrm>
          <a:prstGeom prst="rect">
            <a:avLst/>
          </a:prstGeom>
          <a:solidFill>
            <a:schemeClr val="bg1"/>
          </a:solidFill>
          <a:ln>
            <a:solidFill>
              <a:schemeClr val="tx1"/>
            </a:solidFill>
          </a:ln>
        </p:spPr>
        <p:txBody>
          <a:bodyPr wrap="square" rtlCol="0">
            <a:spAutoFit/>
          </a:bodyPr>
          <a:lstStyle/>
          <a:p>
            <a:r>
              <a:rPr lang="en-US" sz="2400" b="1" dirty="0"/>
              <a:t>Spirochete</a:t>
            </a:r>
            <a:endParaRPr lang="en-US" b="1" dirty="0"/>
          </a:p>
        </p:txBody>
      </p:sp>
    </p:spTree>
    <p:extLst>
      <p:ext uri="{BB962C8B-B14F-4D97-AF65-F5344CB8AC3E}">
        <p14:creationId xmlns:p14="http://schemas.microsoft.com/office/powerpoint/2010/main" val="24558125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clothing&#10;&#10;Description automatically generated">
            <a:extLst>
              <a:ext uri="{FF2B5EF4-FFF2-40B4-BE49-F238E27FC236}">
                <a16:creationId xmlns:a16="http://schemas.microsoft.com/office/drawing/2014/main" id="{5E905265-1841-7ADB-1773-43EAF5645255}"/>
              </a:ext>
            </a:extLst>
          </p:cNvPr>
          <p:cNvPicPr>
            <a:picLocks noChangeAspect="1"/>
          </p:cNvPicPr>
          <p:nvPr/>
        </p:nvPicPr>
        <p:blipFill rotWithShape="1">
          <a:blip r:embed="rId3"/>
          <a:srcRect r="24000"/>
          <a:stretch/>
        </p:blipFill>
        <p:spPr>
          <a:xfrm rot="2344750">
            <a:off x="7513574" y="842414"/>
            <a:ext cx="4094928" cy="3345849"/>
          </a:xfrm>
          <a:prstGeom prst="rect">
            <a:avLst/>
          </a:prstGeom>
        </p:spPr>
      </p:pic>
      <p:sp>
        <p:nvSpPr>
          <p:cNvPr id="2" name="Title 1">
            <a:extLst>
              <a:ext uri="{FF2B5EF4-FFF2-40B4-BE49-F238E27FC236}">
                <a16:creationId xmlns:a16="http://schemas.microsoft.com/office/drawing/2014/main" id="{DBD536B8-7644-0742-9DC6-8F9F0F6B40D2}"/>
              </a:ext>
            </a:extLst>
          </p:cNvPr>
          <p:cNvSpPr>
            <a:spLocks noGrp="1"/>
          </p:cNvSpPr>
          <p:nvPr>
            <p:ph type="title"/>
          </p:nvPr>
        </p:nvSpPr>
        <p:spPr/>
        <p:txBody>
          <a:bodyPr>
            <a:normAutofit/>
          </a:bodyPr>
          <a:lstStyle/>
          <a:p>
            <a:r>
              <a:rPr lang="en-US" sz="4800" dirty="0"/>
              <a:t>Syphilis</a:t>
            </a:r>
          </a:p>
        </p:txBody>
      </p:sp>
      <p:sp>
        <p:nvSpPr>
          <p:cNvPr id="3" name="Content Placeholder 2">
            <a:extLst>
              <a:ext uri="{FF2B5EF4-FFF2-40B4-BE49-F238E27FC236}">
                <a16:creationId xmlns:a16="http://schemas.microsoft.com/office/drawing/2014/main" id="{B733BA62-8D68-CD48-9673-9C6228A2840B}"/>
              </a:ext>
            </a:extLst>
          </p:cNvPr>
          <p:cNvSpPr>
            <a:spLocks noGrp="1"/>
          </p:cNvSpPr>
          <p:nvPr>
            <p:ph idx="1"/>
          </p:nvPr>
        </p:nvSpPr>
        <p:spPr>
          <a:xfrm>
            <a:off x="838200" y="1825625"/>
            <a:ext cx="6521970" cy="4357818"/>
          </a:xfrm>
        </p:spPr>
        <p:txBody>
          <a:bodyPr>
            <a:normAutofit fontScale="92500" lnSpcReduction="10000"/>
          </a:bodyPr>
          <a:lstStyle/>
          <a:p>
            <a:r>
              <a:rPr lang="en-US" sz="2400" dirty="0"/>
              <a:t>Morphology overlaps with </a:t>
            </a:r>
            <a:r>
              <a:rPr lang="en-US" sz="2400" dirty="0" err="1"/>
              <a:t>HPVi</a:t>
            </a:r>
            <a:r>
              <a:rPr lang="en-US" sz="2400" dirty="0"/>
              <a:t> VIN</a:t>
            </a:r>
          </a:p>
          <a:p>
            <a:pPr lvl="1"/>
            <a:r>
              <a:rPr lang="en-US" sz="2200" dirty="0"/>
              <a:t>Acanthosis and hyperkeratosis</a:t>
            </a:r>
          </a:p>
          <a:p>
            <a:pPr lvl="1"/>
            <a:r>
              <a:rPr lang="en-US" sz="2200" dirty="0"/>
              <a:t>Often lichenoid inflammatory infiltrate</a:t>
            </a:r>
          </a:p>
          <a:p>
            <a:pPr lvl="1"/>
            <a:r>
              <a:rPr lang="en-US" sz="2200" dirty="0" err="1"/>
              <a:t>Pseudoepitheliomatous</a:t>
            </a:r>
            <a:r>
              <a:rPr lang="en-US" sz="2200" dirty="0"/>
              <a:t> hyperplasia may mimic invasion</a:t>
            </a:r>
          </a:p>
          <a:p>
            <a:pPr lvl="1"/>
            <a:endParaRPr lang="en-US" sz="2200" dirty="0"/>
          </a:p>
          <a:p>
            <a:r>
              <a:rPr lang="en-US" sz="2400" dirty="0"/>
              <a:t>Key differences from </a:t>
            </a:r>
            <a:r>
              <a:rPr lang="en-US" sz="2400" dirty="0" err="1"/>
              <a:t>HPVi</a:t>
            </a:r>
            <a:r>
              <a:rPr lang="en-US" sz="2400" dirty="0"/>
              <a:t> VIN</a:t>
            </a:r>
          </a:p>
          <a:p>
            <a:pPr lvl="1"/>
            <a:r>
              <a:rPr lang="en-US" sz="2200" dirty="0"/>
              <a:t>Marked intraepithelial acute inflammation</a:t>
            </a:r>
          </a:p>
          <a:p>
            <a:pPr lvl="1"/>
            <a:r>
              <a:rPr lang="en-US" sz="2200" dirty="0"/>
              <a:t>Marked dermal chronic inflammation including plasma cells</a:t>
            </a:r>
          </a:p>
          <a:p>
            <a:pPr lvl="1"/>
            <a:r>
              <a:rPr lang="en-US" sz="2200" dirty="0"/>
              <a:t>May see plasma cell endarteritis</a:t>
            </a:r>
          </a:p>
          <a:p>
            <a:pPr lvl="1"/>
            <a:r>
              <a:rPr lang="en-US" sz="2200" dirty="0"/>
              <a:t>Unusual combinations of psoriasiform, lichenoid, spongiotic, and granulomatous patterns*</a:t>
            </a:r>
          </a:p>
          <a:p>
            <a:pPr lvl="1"/>
            <a:r>
              <a:rPr lang="en-US" sz="2200" dirty="0"/>
              <a:t>Positive spirochete stain</a:t>
            </a:r>
          </a:p>
          <a:p>
            <a:pPr lvl="1"/>
            <a:endParaRPr lang="en-US" sz="1600" dirty="0">
              <a:solidFill>
                <a:srgbClr val="FF6699"/>
              </a:solidFill>
            </a:endParaRPr>
          </a:p>
        </p:txBody>
      </p:sp>
      <p:pic>
        <p:nvPicPr>
          <p:cNvPr id="5" name="Picture 4">
            <a:extLst>
              <a:ext uri="{FF2B5EF4-FFF2-40B4-BE49-F238E27FC236}">
                <a16:creationId xmlns:a16="http://schemas.microsoft.com/office/drawing/2014/main" id="{05014197-078E-9A0A-E265-2CEF0BA17356}"/>
              </a:ext>
            </a:extLst>
          </p:cNvPr>
          <p:cNvPicPr>
            <a:picLocks noChangeAspect="1"/>
          </p:cNvPicPr>
          <p:nvPr/>
        </p:nvPicPr>
        <p:blipFill rotWithShape="1">
          <a:blip r:embed="rId4"/>
          <a:srcRect l="4485" t="7909" r="2395"/>
          <a:stretch/>
        </p:blipFill>
        <p:spPr>
          <a:xfrm>
            <a:off x="8112238" y="4137434"/>
            <a:ext cx="3340729" cy="2720565"/>
          </a:xfrm>
          <a:prstGeom prst="rect">
            <a:avLst/>
          </a:prstGeom>
        </p:spPr>
      </p:pic>
    </p:spTree>
    <p:extLst>
      <p:ext uri="{BB962C8B-B14F-4D97-AF65-F5344CB8AC3E}">
        <p14:creationId xmlns:p14="http://schemas.microsoft.com/office/powerpoint/2010/main" val="30419895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536B8-7644-0742-9DC6-8F9F0F6B40D2}"/>
              </a:ext>
            </a:extLst>
          </p:cNvPr>
          <p:cNvSpPr>
            <a:spLocks noGrp="1"/>
          </p:cNvSpPr>
          <p:nvPr>
            <p:ph type="title"/>
          </p:nvPr>
        </p:nvSpPr>
        <p:spPr/>
        <p:txBody>
          <a:bodyPr>
            <a:normAutofit/>
          </a:bodyPr>
          <a:lstStyle/>
          <a:p>
            <a:r>
              <a:rPr lang="en-US" sz="4800" dirty="0"/>
              <a:t>My approach re: IHC/ISH</a:t>
            </a:r>
          </a:p>
        </p:txBody>
      </p:sp>
      <p:sp>
        <p:nvSpPr>
          <p:cNvPr id="3" name="Content Placeholder 2">
            <a:extLst>
              <a:ext uri="{FF2B5EF4-FFF2-40B4-BE49-F238E27FC236}">
                <a16:creationId xmlns:a16="http://schemas.microsoft.com/office/drawing/2014/main" id="{B733BA62-8D68-CD48-9673-9C6228A2840B}"/>
              </a:ext>
            </a:extLst>
          </p:cNvPr>
          <p:cNvSpPr>
            <a:spLocks noGrp="1"/>
          </p:cNvSpPr>
          <p:nvPr>
            <p:ph idx="1"/>
          </p:nvPr>
        </p:nvSpPr>
        <p:spPr>
          <a:xfrm>
            <a:off x="838199" y="1953039"/>
            <a:ext cx="9760889" cy="4539835"/>
          </a:xfrm>
        </p:spPr>
        <p:txBody>
          <a:bodyPr>
            <a:normAutofit fontScale="92500" lnSpcReduction="20000"/>
          </a:bodyPr>
          <a:lstStyle/>
          <a:p>
            <a:r>
              <a:rPr lang="en-US" sz="2400" dirty="0"/>
              <a:t>Any suspected VIN </a:t>
            </a:r>
          </a:p>
          <a:p>
            <a:pPr lvl="1"/>
            <a:r>
              <a:rPr lang="en-US" sz="2000" dirty="0"/>
              <a:t>p16 </a:t>
            </a:r>
          </a:p>
          <a:p>
            <a:pPr lvl="1"/>
            <a:r>
              <a:rPr lang="en-US" sz="2200" dirty="0"/>
              <a:t>p53 (or p53/CK17 if reactive changes are deemed likely)</a:t>
            </a:r>
          </a:p>
          <a:p>
            <a:pPr marL="457200" lvl="1" indent="0">
              <a:buNone/>
            </a:pPr>
            <a:r>
              <a:rPr lang="en-US" sz="2200" dirty="0"/>
              <a:t> </a:t>
            </a:r>
          </a:p>
          <a:p>
            <a:r>
              <a:rPr lang="en-US" sz="2400" dirty="0"/>
              <a:t>Notable acute inflammation</a:t>
            </a:r>
          </a:p>
          <a:p>
            <a:pPr lvl="1"/>
            <a:r>
              <a:rPr lang="en-US" sz="2000" dirty="0"/>
              <a:t>GMS or PAS</a:t>
            </a:r>
          </a:p>
          <a:p>
            <a:pPr lvl="1"/>
            <a:endParaRPr lang="en-US" sz="2000" dirty="0"/>
          </a:p>
          <a:p>
            <a:r>
              <a:rPr lang="en-US" sz="2400" dirty="0"/>
              <a:t>Notable acute and chronic inflammation</a:t>
            </a:r>
          </a:p>
          <a:p>
            <a:pPr lvl="1"/>
            <a:r>
              <a:rPr lang="en-US" sz="2000" dirty="0"/>
              <a:t>Spirochete</a:t>
            </a:r>
          </a:p>
          <a:p>
            <a:pPr lvl="1"/>
            <a:r>
              <a:rPr lang="en-US" sz="2000" dirty="0"/>
              <a:t>HSV1-2</a:t>
            </a:r>
          </a:p>
          <a:p>
            <a:endParaRPr lang="en-US" sz="2400" dirty="0"/>
          </a:p>
          <a:p>
            <a:r>
              <a:rPr lang="en-US" sz="2400" dirty="0"/>
              <a:t>In select cases when diagnosis remains unclear</a:t>
            </a:r>
          </a:p>
          <a:p>
            <a:pPr lvl="1"/>
            <a:r>
              <a:rPr lang="en-US" sz="2000" dirty="0"/>
              <a:t>HR HPV RNA ISH</a:t>
            </a:r>
          </a:p>
          <a:p>
            <a:pPr lvl="1"/>
            <a:r>
              <a:rPr lang="en-US" sz="2000" dirty="0"/>
              <a:t>LR HPV RNA ISH</a:t>
            </a:r>
          </a:p>
        </p:txBody>
      </p:sp>
      <p:sp>
        <p:nvSpPr>
          <p:cNvPr id="6" name="TextBox 5">
            <a:extLst>
              <a:ext uri="{FF2B5EF4-FFF2-40B4-BE49-F238E27FC236}">
                <a16:creationId xmlns:a16="http://schemas.microsoft.com/office/drawing/2014/main" id="{D1BA16C9-0507-F055-655A-78BD4CA868F2}"/>
              </a:ext>
            </a:extLst>
          </p:cNvPr>
          <p:cNvSpPr txBox="1"/>
          <p:nvPr/>
        </p:nvSpPr>
        <p:spPr>
          <a:xfrm>
            <a:off x="6917635" y="6376526"/>
            <a:ext cx="5335326" cy="415498"/>
          </a:xfrm>
          <a:prstGeom prst="rect">
            <a:avLst/>
          </a:prstGeom>
          <a:noFill/>
        </p:spPr>
        <p:txBody>
          <a:bodyPr wrap="square" rtlCol="0">
            <a:spAutoFit/>
          </a:bodyPr>
          <a:lstStyle/>
          <a:p>
            <a:r>
              <a:rPr lang="en-US" sz="1200" b="1" dirty="0">
                <a:solidFill>
                  <a:schemeClr val="bg1"/>
                </a:solidFill>
              </a:rPr>
              <a:t>Photo courtesy of University of Michigan Immunohistochemistry Lab</a:t>
            </a:r>
          </a:p>
          <a:p>
            <a:r>
              <a:rPr lang="en-US" sz="900" dirty="0">
                <a:solidFill>
                  <a:schemeClr val="bg1"/>
                </a:solidFill>
              </a:rPr>
              <a:t>https://www.pathology.med.umich.edu/immunohistochemistry/ihc-antibody-list</a:t>
            </a:r>
          </a:p>
        </p:txBody>
      </p:sp>
    </p:spTree>
    <p:extLst>
      <p:ext uri="{BB962C8B-B14F-4D97-AF65-F5344CB8AC3E}">
        <p14:creationId xmlns:p14="http://schemas.microsoft.com/office/powerpoint/2010/main" val="33177418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6168-A289-1223-6B70-1E27307E1B92}"/>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990EA421-6840-F01A-DCF3-FD044965D1BB}"/>
              </a:ext>
            </a:extLst>
          </p:cNvPr>
          <p:cNvSpPr>
            <a:spLocks noGrp="1"/>
          </p:cNvSpPr>
          <p:nvPr>
            <p:ph idx="1"/>
          </p:nvPr>
        </p:nvSpPr>
        <p:spPr>
          <a:xfrm>
            <a:off x="838200" y="1431235"/>
            <a:ext cx="10515600" cy="4745728"/>
          </a:xfrm>
        </p:spPr>
        <p:txBody>
          <a:bodyPr>
            <a:normAutofit fontScale="25000" lnSpcReduction="20000"/>
          </a:bodyPr>
          <a:lstStyle/>
          <a:p>
            <a:r>
              <a:rPr lang="en-US" dirty="0"/>
              <a:t>WHO Classification of </a:t>
            </a:r>
            <a:r>
              <a:rPr lang="en-US" dirty="0" err="1"/>
              <a:t>Tumours</a:t>
            </a:r>
            <a:r>
              <a:rPr lang="en-US" dirty="0"/>
              <a:t> Editorial Board. WHO Classification of </a:t>
            </a:r>
            <a:r>
              <a:rPr lang="en-US" dirty="0" err="1"/>
              <a:t>Tumours</a:t>
            </a:r>
            <a:r>
              <a:rPr lang="en-US" dirty="0"/>
              <a:t> Series: Female Genital </a:t>
            </a:r>
            <a:r>
              <a:rPr lang="en-US" dirty="0" err="1"/>
              <a:t>Tumours</a:t>
            </a:r>
            <a:r>
              <a:rPr lang="en-US" dirty="0"/>
              <a:t>, Vol 4, 5th ed. International Agency for Research on Cancer; 2020.</a:t>
            </a:r>
          </a:p>
          <a:p>
            <a:r>
              <a:rPr lang="en-US" dirty="0"/>
              <a:t>Heller DS, Day T, Allbritton JI, et al. Diagnostic Criteria for Differentiated Vulvar Intraepithelial Neoplasia and Vulvar Aberrant Maturation. J Low </a:t>
            </a:r>
            <a:r>
              <a:rPr lang="en-US" dirty="0" err="1"/>
              <a:t>Genit</a:t>
            </a:r>
            <a:r>
              <a:rPr lang="en-US" dirty="0"/>
              <a:t> Tract Dis 2021;25(1):57-70.</a:t>
            </a:r>
          </a:p>
          <a:p>
            <a:r>
              <a:rPr lang="en-US" dirty="0"/>
              <a:t>McAlpine JN, Kim SY, Akbari A, et al. HPV-independent differentiated vulvar intraepithelial neoplasia (</a:t>
            </a:r>
            <a:r>
              <a:rPr lang="en-US" dirty="0" err="1"/>
              <a:t>dVIN</a:t>
            </a:r>
            <a:r>
              <a:rPr lang="en-US" dirty="0"/>
              <a:t>) is associated with an aggressive clinical course. Int J </a:t>
            </a:r>
            <a:r>
              <a:rPr lang="en-US" dirty="0" err="1"/>
              <a:t>Gynecol</a:t>
            </a:r>
            <a:r>
              <a:rPr lang="en-US" dirty="0"/>
              <a:t> </a:t>
            </a:r>
            <a:r>
              <a:rPr lang="en-US" dirty="0" err="1"/>
              <a:t>Pathol</a:t>
            </a:r>
            <a:r>
              <a:rPr lang="en-US" dirty="0"/>
              <a:t> 2017;36(6):507–516.</a:t>
            </a:r>
          </a:p>
          <a:p>
            <a:r>
              <a:rPr lang="en-US" dirty="0"/>
              <a:t>Report of the ISSVD Terminology Committee: Proceedings of the Eighth World Congress, Stockholm, Sweden. J </a:t>
            </a:r>
            <a:r>
              <a:rPr lang="en-US" dirty="0" err="1"/>
              <a:t>Reprod</a:t>
            </a:r>
            <a:r>
              <a:rPr lang="en-US" dirty="0"/>
              <a:t> Med. 31:973-974, 1986.</a:t>
            </a:r>
          </a:p>
          <a:p>
            <a:r>
              <a:rPr lang="en-US" dirty="0"/>
              <a:t>Kim YT, Thomas NF, </a:t>
            </a:r>
            <a:r>
              <a:rPr lang="en-US" dirty="0" err="1"/>
              <a:t>Kessis</a:t>
            </a:r>
            <a:r>
              <a:rPr lang="en-US" dirty="0"/>
              <a:t> TD, Wilkinson EJ, Hedrick L, Cho KR. P53 mutations and clonality in vulvar carcinomas and squamous </a:t>
            </a:r>
            <a:r>
              <a:rPr lang="en-US" dirty="0" err="1"/>
              <a:t>hyperplasias</a:t>
            </a:r>
            <a:r>
              <a:rPr lang="en-US" dirty="0"/>
              <a:t>: evidence suggesting that squamous </a:t>
            </a:r>
            <a:r>
              <a:rPr lang="en-US" dirty="0" err="1"/>
              <a:t>hyperplasias</a:t>
            </a:r>
            <a:r>
              <a:rPr lang="en-US" dirty="0"/>
              <a:t> do not serve as direct precursors of human papillomavirus-negative vulvar carcinomas. Hum </a:t>
            </a:r>
            <a:r>
              <a:rPr lang="en-US" dirty="0" err="1"/>
              <a:t>Pathol</a:t>
            </a:r>
            <a:r>
              <a:rPr lang="en-US" dirty="0"/>
              <a:t>. 1996;27:389-395.</a:t>
            </a:r>
          </a:p>
          <a:p>
            <a:r>
              <a:rPr lang="en-US" dirty="0"/>
              <a:t>Gardner HL. The Vulvar Dystrophies, </a:t>
            </a:r>
            <a:r>
              <a:rPr lang="en-US" dirty="0" err="1"/>
              <a:t>Atypias</a:t>
            </a:r>
            <a:r>
              <a:rPr lang="en-US" dirty="0"/>
              <a:t>, and </a:t>
            </a:r>
            <a:r>
              <a:rPr lang="en-US" dirty="0" err="1"/>
              <a:t>Carcinomata</a:t>
            </a:r>
            <a:r>
              <a:rPr lang="en-US" dirty="0"/>
              <a:t> in Situ: An Invitational Symposium. J </a:t>
            </a:r>
            <a:r>
              <a:rPr lang="en-US" dirty="0" err="1"/>
              <a:t>Reprod</a:t>
            </a:r>
            <a:r>
              <a:rPr lang="en-US" dirty="0"/>
              <a:t> Med. 1976;17(3):131-136.</a:t>
            </a:r>
          </a:p>
          <a:p>
            <a:r>
              <a:rPr lang="en-US" dirty="0"/>
              <a:t>Tessier-Cloutier B, </a:t>
            </a:r>
            <a:r>
              <a:rPr lang="en-US" dirty="0" err="1"/>
              <a:t>Kortekaas</a:t>
            </a:r>
            <a:r>
              <a:rPr lang="en-US" dirty="0"/>
              <a:t> KE, Thompson E, et al. Major p53 immunohistochemical patterns in in situ and invasive squamous cell carcinomas of the vulva and correlation with TP53 mutation status. Mod </a:t>
            </a:r>
            <a:r>
              <a:rPr lang="en-US" dirty="0" err="1"/>
              <a:t>Pathol</a:t>
            </a:r>
            <a:r>
              <a:rPr lang="en-US" dirty="0"/>
              <a:t> 2020;33(8):1595-1605.</a:t>
            </a:r>
          </a:p>
          <a:p>
            <a:r>
              <a:rPr lang="en-US" dirty="0"/>
              <a:t>Yang B, Hart WR. Vulvar intraepithelial neoplasia of the simplex (differentiated) type: a clinicopathologic study including analysis of HPV and p53 expression. Am J Surg </a:t>
            </a:r>
            <a:r>
              <a:rPr lang="en-US" dirty="0" err="1"/>
              <a:t>Pathol</a:t>
            </a:r>
            <a:r>
              <a:rPr lang="en-US" dirty="0"/>
              <a:t> 2000;24(3):429–441. </a:t>
            </a:r>
          </a:p>
          <a:p>
            <a:r>
              <a:rPr lang="en-US" dirty="0"/>
              <a:t>Day T, </a:t>
            </a:r>
            <a:r>
              <a:rPr lang="en-US" dirty="0" err="1"/>
              <a:t>Marzol</a:t>
            </a:r>
            <a:r>
              <a:rPr lang="en-US" dirty="0"/>
              <a:t> A, Pagano R, </a:t>
            </a:r>
            <a:r>
              <a:rPr lang="en-US" dirty="0" err="1"/>
              <a:t>Jaaback</a:t>
            </a:r>
            <a:r>
              <a:rPr lang="en-US" dirty="0"/>
              <a:t> K, Scurry J. Clinicopathologic Diagnosis of Differentiated Vulvar Intraepithelial Neoplasia and Vulvar Aberrant Maturation. J Low </a:t>
            </a:r>
            <a:r>
              <a:rPr lang="en-US" dirty="0" err="1"/>
              <a:t>Genit</a:t>
            </a:r>
            <a:r>
              <a:rPr lang="en-US" dirty="0"/>
              <a:t> Tract Dis 2020;24:392-398.</a:t>
            </a:r>
          </a:p>
          <a:p>
            <a:r>
              <a:rPr lang="en-US" dirty="0"/>
              <a:t>Watkins JC, Howitt BE, Horowitz NS, et al. Differentiated exophytic vulvar intraepithelial lesions are genetically distinct from keratinizing squamous cell carcinomas and contain mutations in PIK3CA. Mod </a:t>
            </a:r>
            <a:r>
              <a:rPr lang="en-US" dirty="0" err="1"/>
              <a:t>Pathol</a:t>
            </a:r>
            <a:r>
              <a:rPr lang="en-US" dirty="0"/>
              <a:t> 2017;30:448-458.</a:t>
            </a:r>
          </a:p>
          <a:p>
            <a:r>
              <a:rPr lang="en-US" dirty="0"/>
              <a:t>Akbari A, Pinto A, </a:t>
            </a:r>
            <a:r>
              <a:rPr lang="en-US" dirty="0" err="1"/>
              <a:t>Amemiya</a:t>
            </a:r>
            <a:r>
              <a:rPr lang="en-US" dirty="0"/>
              <a:t> Y, Seth A, </a:t>
            </a:r>
            <a:r>
              <a:rPr lang="en-US" dirty="0" err="1"/>
              <a:t>Mirkovic</a:t>
            </a:r>
            <a:r>
              <a:rPr lang="en-US" dirty="0"/>
              <a:t> J, Parra-Herran C. Differentiated exophytic vulvar intraepithelial lesion: clinicopathologic and molecular analysis documenting its relationship with verrucous carcinoma of the vulva. Mod </a:t>
            </a:r>
            <a:r>
              <a:rPr lang="en-US" dirty="0" err="1"/>
              <a:t>Pathol</a:t>
            </a:r>
            <a:r>
              <a:rPr lang="en-US" dirty="0"/>
              <a:t> 2020;33:2011-2018. </a:t>
            </a:r>
          </a:p>
          <a:p>
            <a:r>
              <a:rPr lang="en-US" dirty="0"/>
              <a:t>Neville G, Chapel DB, Crum CP, et al. Interobserver reproducibility of differentiated exophytic vulvar intraepithelial lesion (DEVIL) and distinction from its mimics. </a:t>
            </a:r>
            <a:r>
              <a:rPr lang="en-US" dirty="0" err="1"/>
              <a:t>Histopathol</a:t>
            </a:r>
            <a:r>
              <a:rPr lang="en-US" dirty="0"/>
              <a:t> 2021;79:957-965. </a:t>
            </a:r>
          </a:p>
          <a:p>
            <a:r>
              <a:rPr lang="en-US" dirty="0"/>
              <a:t>Nascimento AF, Granter SR, </a:t>
            </a:r>
            <a:r>
              <a:rPr lang="en-US" dirty="0" err="1"/>
              <a:t>Cviko</a:t>
            </a:r>
            <a:r>
              <a:rPr lang="en-US" dirty="0"/>
              <a:t> A, Yuan L, Hecht JL, Crum CP. Vulvar acanthosis with altered differentiation: a precursor to verrucous carcinoma? Am J Surg </a:t>
            </a:r>
            <a:r>
              <a:rPr lang="en-US" dirty="0" err="1"/>
              <a:t>Pathol</a:t>
            </a:r>
            <a:r>
              <a:rPr lang="en-US" dirty="0"/>
              <a:t> 2004;28(5):638-43. </a:t>
            </a:r>
          </a:p>
          <a:p>
            <a:r>
              <a:rPr lang="en-US" dirty="0"/>
              <a:t>Roy SF, Wong J, Le Page C, et al. DEVIL, VAAD and </a:t>
            </a:r>
            <a:r>
              <a:rPr lang="en-US" dirty="0" err="1"/>
              <a:t>vLSC</a:t>
            </a:r>
            <a:r>
              <a:rPr lang="en-US" dirty="0"/>
              <a:t> constitute a spectrum of HPV-independent, p53-independent intraepithelial neoplasia of the vulva. </a:t>
            </a:r>
            <a:r>
              <a:rPr lang="en-US" dirty="0" err="1"/>
              <a:t>Histopathol</a:t>
            </a:r>
            <a:r>
              <a:rPr lang="en-US" dirty="0"/>
              <a:t> 2021;79:975-988. </a:t>
            </a:r>
          </a:p>
          <a:p>
            <a:r>
              <a:rPr lang="en-US" dirty="0"/>
              <a:t>Parra-Herran C, Nucci MR, Singh N, et al. HPV-independent, p53-wild-type vulvar intraepithelial neoplasia: a review of nomenclature and the journey to characterize verruciform and acanthotic precursor lesions of the vulva. Mod </a:t>
            </a:r>
            <a:r>
              <a:rPr lang="en-US" dirty="0" err="1"/>
              <a:t>Pathol</a:t>
            </a:r>
            <a:r>
              <a:rPr lang="en-US" dirty="0"/>
              <a:t>. 2022 Oct;35(10):1317-1326.</a:t>
            </a:r>
          </a:p>
          <a:p>
            <a:r>
              <a:rPr lang="en-US" dirty="0"/>
              <a:t>Bohl T, Day T, Heller D, et al. Comment on HPV-independent, p53-wild-type vulvar intraepithelial neoplasia: a review of nomenclature and the journey to characterize acanthotic precursor lesions of the vulva. Parra-Herran C. et al Mod </a:t>
            </a:r>
            <a:r>
              <a:rPr lang="en-US" dirty="0" err="1"/>
              <a:t>Pathol</a:t>
            </a:r>
            <a:r>
              <a:rPr lang="en-US" dirty="0"/>
              <a:t> 2022 Apr 18 </a:t>
            </a:r>
            <a:r>
              <a:rPr lang="en-US" dirty="0" err="1"/>
              <a:t>doi</a:t>
            </a:r>
            <a:r>
              <a:rPr lang="en-US" dirty="0"/>
              <a:t>: 10.1038/s41379-022-01079-7. Mod </a:t>
            </a:r>
            <a:r>
              <a:rPr lang="en-US" dirty="0" err="1"/>
              <a:t>Pathol</a:t>
            </a:r>
            <a:r>
              <a:rPr lang="en-US" dirty="0"/>
              <a:t>. 2022 Dec;35(12):2031-2032. </a:t>
            </a:r>
          </a:p>
          <a:p>
            <a:r>
              <a:rPr lang="en-US" dirty="0" err="1"/>
              <a:t>Rakislova</a:t>
            </a:r>
            <a:r>
              <a:rPr lang="en-US" dirty="0"/>
              <a:t> N, </a:t>
            </a:r>
            <a:r>
              <a:rPr lang="en-US" dirty="0" err="1"/>
              <a:t>Alemany</a:t>
            </a:r>
            <a:r>
              <a:rPr lang="en-US" dirty="0"/>
              <a:t> </a:t>
            </a:r>
            <a:r>
              <a:rPr lang="en-US" dirty="0" err="1"/>
              <a:t>L,Clavero</a:t>
            </a:r>
            <a:r>
              <a:rPr lang="en-US" dirty="0"/>
              <a:t> O, et al. Differentiated Vulvar Intraepithelial Neoplasia-like and Lichen </a:t>
            </a:r>
            <a:r>
              <a:rPr lang="en-US" dirty="0" err="1"/>
              <a:t>Sclerosus</a:t>
            </a:r>
            <a:r>
              <a:rPr lang="en-US" dirty="0"/>
              <a:t>-like Lesions in HPV-associated Squamous Cell Carcinomas of the Vulva. Am J Surg </a:t>
            </a:r>
            <a:r>
              <a:rPr lang="en-US" dirty="0" err="1"/>
              <a:t>Pathol</a:t>
            </a:r>
            <a:r>
              <a:rPr lang="en-US" dirty="0"/>
              <a:t>. 2018 Jun;42(6):828-835. </a:t>
            </a:r>
          </a:p>
          <a:p>
            <a:r>
              <a:rPr lang="en-US" dirty="0"/>
              <a:t>Watkins JC, Yang E, Crum CP, et al. Classic Vulvar Intraepithelial Neoplasia With Superimposed Lichen Simplex </a:t>
            </a:r>
            <a:r>
              <a:rPr lang="en-US" dirty="0" err="1"/>
              <a:t>Chronicus</a:t>
            </a:r>
            <a:r>
              <a:rPr lang="en-US" dirty="0"/>
              <a:t>: A Unique Variant Mimicking Differentiated Vulvar Intraepithelial Neoplasia. Int J </a:t>
            </a:r>
            <a:r>
              <a:rPr lang="en-US" dirty="0" err="1"/>
              <a:t>Gynecol</a:t>
            </a:r>
            <a:r>
              <a:rPr lang="en-US" dirty="0"/>
              <a:t> </a:t>
            </a:r>
            <a:r>
              <a:rPr lang="en-US" dirty="0" err="1"/>
              <a:t>Pathol</a:t>
            </a:r>
            <a:r>
              <a:rPr lang="en-US" dirty="0"/>
              <a:t>. 2019 Mar;38(2):175-182. </a:t>
            </a:r>
          </a:p>
          <a:p>
            <a:r>
              <a:rPr lang="en-US" dirty="0" err="1"/>
              <a:t>Griesinger</a:t>
            </a:r>
            <a:r>
              <a:rPr lang="en-US" dirty="0"/>
              <a:t> LM, Walline H, Wang GY, et al. Expanding the Morphologic, Immunohistochemical, and HPV Genotypic Features of High-grade Squamous Intraepithelial Lesions of the Vulva With Morphology Mimicking Differentiated Vulvar Intraepithelial Neoplasia and/or Lichen </a:t>
            </a:r>
            <a:r>
              <a:rPr lang="en-US" dirty="0" err="1"/>
              <a:t>Sclerosus</a:t>
            </a:r>
            <a:r>
              <a:rPr lang="en-US" dirty="0"/>
              <a:t>. Int J </a:t>
            </a:r>
            <a:r>
              <a:rPr lang="en-US" dirty="0" err="1"/>
              <a:t>Gynecol</a:t>
            </a:r>
            <a:r>
              <a:rPr lang="en-US" dirty="0"/>
              <a:t> </a:t>
            </a:r>
            <a:r>
              <a:rPr lang="en-US" dirty="0" err="1"/>
              <a:t>Pathol</a:t>
            </a:r>
            <a:r>
              <a:rPr lang="en-US" dirty="0"/>
              <a:t>. 2021 May 1;40(3):205-213.</a:t>
            </a:r>
          </a:p>
          <a:p>
            <a:r>
              <a:rPr lang="en-US" dirty="0" err="1"/>
              <a:t>Domfeh</a:t>
            </a:r>
            <a:r>
              <a:rPr lang="en-US" dirty="0"/>
              <a:t> AB, </a:t>
            </a:r>
            <a:r>
              <a:rPr lang="en-US" dirty="0" err="1"/>
              <a:t>Silasi</a:t>
            </a:r>
            <a:r>
              <a:rPr lang="en-US" dirty="0"/>
              <a:t> D-A, Lindo F, Parkash V. Chronic hypertrophic vulvar herpes simulating neoplasia. Int J </a:t>
            </a:r>
            <a:r>
              <a:rPr lang="en-US" dirty="0" err="1"/>
              <a:t>Gynecol</a:t>
            </a:r>
            <a:r>
              <a:rPr lang="en-US" dirty="0"/>
              <a:t> </a:t>
            </a:r>
            <a:r>
              <a:rPr lang="en-US" dirty="0" err="1"/>
              <a:t>Pathol</a:t>
            </a:r>
            <a:r>
              <a:rPr lang="en-US" dirty="0"/>
              <a:t>. 2012 Jan;31(1):33-7.</a:t>
            </a:r>
          </a:p>
          <a:p>
            <a:r>
              <a:rPr lang="en-US" dirty="0"/>
              <a:t>McKean R, Wolf J, Wong TT, Yin YM, Kanis MJ. Recurrent herpes simplex virus mimicking vulvar carcinoma in patient with Human Immunodeficiency Virus: A case report. </a:t>
            </a:r>
            <a:r>
              <a:rPr lang="en-US" dirty="0" err="1"/>
              <a:t>Gynecol</a:t>
            </a:r>
            <a:r>
              <a:rPr lang="en-US" dirty="0"/>
              <a:t> Oncol Rep. 2023 Jan 24;45:101142.</a:t>
            </a:r>
          </a:p>
          <a:p>
            <a:r>
              <a:rPr lang="en-US" dirty="0" err="1"/>
              <a:t>ExpertPath</a:t>
            </a:r>
            <a:endParaRPr lang="en-US" dirty="0"/>
          </a:p>
          <a:p>
            <a:endParaRPr lang="en-US" dirty="0"/>
          </a:p>
        </p:txBody>
      </p:sp>
    </p:spTree>
    <p:extLst>
      <p:ext uri="{BB962C8B-B14F-4D97-AF65-F5344CB8AC3E}">
        <p14:creationId xmlns:p14="http://schemas.microsoft.com/office/powerpoint/2010/main" val="9696244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dog lying on a couch&#10;&#10;Description automatically generated">
            <a:extLst>
              <a:ext uri="{FF2B5EF4-FFF2-40B4-BE49-F238E27FC236}">
                <a16:creationId xmlns:a16="http://schemas.microsoft.com/office/drawing/2014/main" id="{06ABE2F5-43D9-5AF3-70EE-39D93FA1F844}"/>
              </a:ext>
            </a:extLst>
          </p:cNvPr>
          <p:cNvPicPr>
            <a:picLocks noChangeAspect="1"/>
          </p:cNvPicPr>
          <p:nvPr/>
        </p:nvPicPr>
        <p:blipFill rotWithShape="1">
          <a:blip r:embed="rId2"/>
          <a:srcRect b="873"/>
          <a:stretch/>
        </p:blipFill>
        <p:spPr>
          <a:xfrm>
            <a:off x="7816130" y="-2"/>
            <a:ext cx="4375870" cy="6858000"/>
          </a:xfrm>
          <a:custGeom>
            <a:avLst/>
            <a:gdLst/>
            <a:ahLst/>
            <a:cxnLst/>
            <a:rect l="l" t="t" r="r" b="b"/>
            <a:pathLst>
              <a:path w="4375870" h="6858000">
                <a:moveTo>
                  <a:pt x="4441" y="0"/>
                </a:moveTo>
                <a:lnTo>
                  <a:pt x="4375870" y="0"/>
                </a:lnTo>
                <a:lnTo>
                  <a:pt x="4375870" y="23"/>
                </a:lnTo>
                <a:lnTo>
                  <a:pt x="4375870" y="6858000"/>
                </a:lnTo>
                <a:lnTo>
                  <a:pt x="0" y="6858000"/>
                </a:lnTo>
                <a:lnTo>
                  <a:pt x="106674" y="6638378"/>
                </a:lnTo>
                <a:cubicBezTo>
                  <a:pt x="530028" y="5720938"/>
                  <a:pt x="777229" y="4614948"/>
                  <a:pt x="777229" y="3424428"/>
                </a:cubicBezTo>
                <a:cubicBezTo>
                  <a:pt x="777229" y="2233909"/>
                  <a:pt x="530028" y="1127919"/>
                  <a:pt x="106674" y="210478"/>
                </a:cubicBezTo>
                <a:close/>
              </a:path>
            </a:pathLst>
          </a:custGeom>
        </p:spPr>
      </p:pic>
      <p:pic>
        <p:nvPicPr>
          <p:cNvPr id="7" name="Picture 2" descr="A dog lying on a couch&#10;&#10;Description automatically generated">
            <a:extLst>
              <a:ext uri="{FF2B5EF4-FFF2-40B4-BE49-F238E27FC236}">
                <a16:creationId xmlns:a16="http://schemas.microsoft.com/office/drawing/2014/main" id="{FC23AFBD-6AE2-C921-0FE7-F7F15584B91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912"/>
          <a:stretch/>
        </p:blipFill>
        <p:spPr bwMode="auto">
          <a:xfrm>
            <a:off x="3595404" y="33"/>
            <a:ext cx="4942298" cy="6857999"/>
          </a:xfrm>
          <a:custGeom>
            <a:avLst/>
            <a:gdLst/>
            <a:ahLst/>
            <a:cxnLst/>
            <a:rect l="l" t="t" r="r" b="b"/>
            <a:pathLst>
              <a:path w="4942298" h="6857999">
                <a:moveTo>
                  <a:pt x="0" y="0"/>
                </a:moveTo>
                <a:lnTo>
                  <a:pt x="4164238" y="0"/>
                </a:lnTo>
                <a:lnTo>
                  <a:pt x="4271743" y="210478"/>
                </a:lnTo>
                <a:cubicBezTo>
                  <a:pt x="4695097" y="1127919"/>
                  <a:pt x="4942298" y="2233909"/>
                  <a:pt x="4942298" y="3424428"/>
                </a:cubicBezTo>
                <a:cubicBezTo>
                  <a:pt x="4942298" y="4614948"/>
                  <a:pt x="4695097" y="5720938"/>
                  <a:pt x="4271743" y="6638378"/>
                </a:cubicBezTo>
                <a:lnTo>
                  <a:pt x="4159568" y="6857999"/>
                </a:lnTo>
                <a:lnTo>
                  <a:pt x="49488" y="6857999"/>
                </a:lnTo>
                <a:lnTo>
                  <a:pt x="119616" y="6721637"/>
                </a:lnTo>
                <a:cubicBezTo>
                  <a:pt x="540124" y="5863919"/>
                  <a:pt x="796416" y="4724528"/>
                  <a:pt x="796416" y="3474162"/>
                </a:cubicBezTo>
                <a:cubicBezTo>
                  <a:pt x="796416" y="2140439"/>
                  <a:pt x="504812" y="932979"/>
                  <a:pt x="33352" y="58950"/>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2">
            <a:extLst>
              <a:ext uri="{FF2B5EF4-FFF2-40B4-BE49-F238E27FC236}">
                <a16:creationId xmlns:a16="http://schemas.microsoft.com/office/drawing/2014/main" id="{8D582AD4-890F-62F3-A553-995AD065616D}"/>
              </a:ext>
            </a:extLst>
          </p:cNvPr>
          <p:cNvSpPr txBox="1">
            <a:spLocks/>
          </p:cNvSpPr>
          <p:nvPr/>
        </p:nvSpPr>
        <p:spPr>
          <a:xfrm>
            <a:off x="386915" y="1669159"/>
            <a:ext cx="3722919" cy="2896432"/>
          </a:xfrm>
          <a:prstGeom prst="rect">
            <a:avLst/>
          </a:prstGeom>
        </p:spPr>
        <p:txBody>
          <a:bodyPr vert="horz" lIns="91440" tIns="45720" rIns="91440" bIns="45720" rtlCol="0"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ct val="0"/>
              </a:spcBef>
              <a:spcAft>
                <a:spcPts val="600"/>
              </a:spcAft>
              <a:buNone/>
            </a:pPr>
            <a:r>
              <a:rPr lang="en-US" sz="4000" b="1" kern="1200" dirty="0">
                <a:latin typeface="+mj-lt"/>
                <a:ea typeface="+mj-ea"/>
                <a:cs typeface="+mj-cs"/>
              </a:rPr>
              <a:t>Questions?</a:t>
            </a:r>
          </a:p>
          <a:p>
            <a:pPr marL="0" indent="0">
              <a:spcBef>
                <a:spcPct val="0"/>
              </a:spcBef>
              <a:spcAft>
                <a:spcPts val="600"/>
              </a:spcAft>
              <a:buNone/>
            </a:pPr>
            <a:r>
              <a:rPr lang="en-US" kern="1200" dirty="0">
                <a:latin typeface="+mj-lt"/>
                <a:ea typeface="+mj-ea"/>
                <a:cs typeface="+mj-cs"/>
              </a:rPr>
              <a:t>sskala@med.umich.edu</a:t>
            </a:r>
          </a:p>
        </p:txBody>
      </p:sp>
    </p:spTree>
    <p:extLst>
      <p:ext uri="{BB962C8B-B14F-4D97-AF65-F5344CB8AC3E}">
        <p14:creationId xmlns:p14="http://schemas.microsoft.com/office/powerpoint/2010/main" val="312704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1D7BF-0307-714D-F658-92FCBE4D7D3D}"/>
              </a:ext>
            </a:extLst>
          </p:cNvPr>
          <p:cNvSpPr>
            <a:spLocks noGrp="1"/>
          </p:cNvSpPr>
          <p:nvPr>
            <p:ph type="title"/>
          </p:nvPr>
        </p:nvSpPr>
        <p:spPr/>
        <p:txBody>
          <a:bodyPr/>
          <a:lstStyle/>
          <a:p>
            <a:r>
              <a:rPr lang="en-US" dirty="0"/>
              <a:t>WHO (5th ed): Vulvar intraepithelial neoplasia, HPV-independent</a:t>
            </a:r>
          </a:p>
        </p:txBody>
      </p:sp>
      <p:sp>
        <p:nvSpPr>
          <p:cNvPr id="3" name="Content Placeholder 2">
            <a:extLst>
              <a:ext uri="{FF2B5EF4-FFF2-40B4-BE49-F238E27FC236}">
                <a16:creationId xmlns:a16="http://schemas.microsoft.com/office/drawing/2014/main" id="{F72E977D-8AF6-87A8-EA25-D6EA7D747C1A}"/>
              </a:ext>
            </a:extLst>
          </p:cNvPr>
          <p:cNvSpPr>
            <a:spLocks noGrp="1"/>
          </p:cNvSpPr>
          <p:nvPr>
            <p:ph idx="1"/>
          </p:nvPr>
        </p:nvSpPr>
        <p:spPr/>
        <p:txBody>
          <a:bodyPr>
            <a:normAutofit fontScale="92500"/>
          </a:bodyPr>
          <a:lstStyle/>
          <a:p>
            <a:r>
              <a:rPr lang="en-US" dirty="0"/>
              <a:t>“Non-invasive precursor of </a:t>
            </a:r>
            <a:r>
              <a:rPr lang="en-US" dirty="0" err="1"/>
              <a:t>HPVi</a:t>
            </a:r>
            <a:r>
              <a:rPr lang="en-US" dirty="0"/>
              <a:t> squamous cell carcinoma, characterized by atypia of the basal and parabasal keratinocytes in an otherwise well-differentiated epithelium”</a:t>
            </a:r>
          </a:p>
          <a:p>
            <a:pPr lvl="1"/>
            <a:r>
              <a:rPr lang="en-US" dirty="0"/>
              <a:t>Acceptable terminology: differentiated VIN</a:t>
            </a:r>
          </a:p>
          <a:p>
            <a:pPr lvl="1"/>
            <a:r>
              <a:rPr lang="en-US" dirty="0"/>
              <a:t>Subtypes: differentiated exophytic vulvar intraepithelial lesion (DEVIL), vulvar acanthosis with altered differentiation (VAAD)</a:t>
            </a:r>
          </a:p>
          <a:p>
            <a:pPr lvl="1"/>
            <a:r>
              <a:rPr lang="en-US" dirty="0"/>
              <a:t>Frequent abnormal p53 staining, but </a:t>
            </a:r>
            <a:r>
              <a:rPr lang="en-US" i="1" dirty="0"/>
              <a:t>TP53</a:t>
            </a:r>
            <a:r>
              <a:rPr lang="en-US" dirty="0"/>
              <a:t>wt </a:t>
            </a:r>
            <a:r>
              <a:rPr lang="en-US" dirty="0" err="1"/>
              <a:t>HPVi</a:t>
            </a:r>
            <a:r>
              <a:rPr lang="en-US" dirty="0"/>
              <a:t> intraepithelial lesions may harbor somatic mutations in </a:t>
            </a:r>
            <a:r>
              <a:rPr lang="en-US" i="1" dirty="0"/>
              <a:t>PIK3CA</a:t>
            </a:r>
            <a:r>
              <a:rPr lang="en-US" dirty="0"/>
              <a:t>, </a:t>
            </a:r>
            <a:r>
              <a:rPr lang="en-US" i="1" dirty="0"/>
              <a:t>NOTCH1</a:t>
            </a:r>
            <a:r>
              <a:rPr lang="en-US" dirty="0"/>
              <a:t>, or </a:t>
            </a:r>
            <a:r>
              <a:rPr lang="en-US" i="1" dirty="0"/>
              <a:t>HRAS</a:t>
            </a:r>
          </a:p>
          <a:p>
            <a:pPr lvl="1"/>
            <a:r>
              <a:rPr lang="en-US" dirty="0"/>
              <a:t>Essential: atypia of the basal layer</a:t>
            </a:r>
          </a:p>
          <a:p>
            <a:endParaRPr lang="en-US" dirty="0"/>
          </a:p>
          <a:p>
            <a:r>
              <a:rPr lang="en-US" dirty="0"/>
              <a:t>Thick keratinized plaques or erosive erythematous macules or plaques</a:t>
            </a:r>
          </a:p>
          <a:p>
            <a:endParaRPr lang="en-US" dirty="0"/>
          </a:p>
        </p:txBody>
      </p:sp>
    </p:spTree>
    <p:extLst>
      <p:ext uri="{BB962C8B-B14F-4D97-AF65-F5344CB8AC3E}">
        <p14:creationId xmlns:p14="http://schemas.microsoft.com/office/powerpoint/2010/main" val="1728322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AD4A0-C84B-07DF-CF83-47ACEA4FAE50}"/>
              </a:ext>
            </a:extLst>
          </p:cNvPr>
          <p:cNvSpPr>
            <a:spLocks noGrp="1"/>
          </p:cNvSpPr>
          <p:nvPr>
            <p:ph type="title"/>
          </p:nvPr>
        </p:nvSpPr>
        <p:spPr/>
        <p:txBody>
          <a:bodyPr/>
          <a:lstStyle/>
          <a:p>
            <a:r>
              <a:rPr lang="en-US" dirty="0" err="1"/>
              <a:t>HPVi</a:t>
            </a:r>
            <a:r>
              <a:rPr lang="en-US" dirty="0"/>
              <a:t> VIN</a:t>
            </a:r>
          </a:p>
        </p:txBody>
      </p:sp>
      <p:sp>
        <p:nvSpPr>
          <p:cNvPr id="3" name="Content Placeholder 2">
            <a:extLst>
              <a:ext uri="{FF2B5EF4-FFF2-40B4-BE49-F238E27FC236}">
                <a16:creationId xmlns:a16="http://schemas.microsoft.com/office/drawing/2014/main" id="{87B90138-13B0-9D9D-523A-716C9E28D581}"/>
              </a:ext>
            </a:extLst>
          </p:cNvPr>
          <p:cNvSpPr>
            <a:spLocks noGrp="1"/>
          </p:cNvSpPr>
          <p:nvPr>
            <p:ph idx="1"/>
          </p:nvPr>
        </p:nvSpPr>
        <p:spPr/>
        <p:txBody>
          <a:bodyPr>
            <a:normAutofit/>
          </a:bodyPr>
          <a:lstStyle/>
          <a:p>
            <a:r>
              <a:rPr lang="en-US" dirty="0"/>
              <a:t>Distinguishing between </a:t>
            </a:r>
            <a:r>
              <a:rPr lang="en-US" i="1" dirty="0"/>
              <a:t>TP53</a:t>
            </a:r>
            <a:r>
              <a:rPr lang="en-US" dirty="0"/>
              <a:t> mutant (differentiated vulvar intraepithelial neoplasia [</a:t>
            </a:r>
            <a:r>
              <a:rPr lang="en-US" dirty="0" err="1"/>
              <a:t>dVIN</a:t>
            </a:r>
            <a:r>
              <a:rPr lang="en-US" dirty="0"/>
              <a:t>]) and </a:t>
            </a:r>
            <a:r>
              <a:rPr lang="en-US" i="1" dirty="0"/>
              <a:t>TP53</a:t>
            </a:r>
            <a:r>
              <a:rPr lang="en-US" dirty="0"/>
              <a:t> wild-type lesions likely has prognostic importance</a:t>
            </a:r>
          </a:p>
          <a:p>
            <a:r>
              <a:rPr lang="en-US" i="1" dirty="0"/>
              <a:t>TP53</a:t>
            </a:r>
            <a:r>
              <a:rPr lang="en-US" dirty="0"/>
              <a:t> wild-type acanthotic vulvar lesions</a:t>
            </a:r>
          </a:p>
          <a:p>
            <a:pPr lvl="1"/>
            <a:r>
              <a:rPr lang="en-US" dirty="0"/>
              <a:t>Vulvar aberrant maturation (VAM)*</a:t>
            </a:r>
          </a:p>
          <a:p>
            <a:pPr lvl="1"/>
            <a:r>
              <a:rPr lang="en-US" dirty="0" err="1"/>
              <a:t>HPVi</a:t>
            </a:r>
            <a:r>
              <a:rPr lang="en-US" dirty="0"/>
              <a:t>, p53-wild-type verruciform acanthotic VIN (</a:t>
            </a:r>
            <a:r>
              <a:rPr lang="en-US" dirty="0" err="1"/>
              <a:t>HPVi</a:t>
            </a:r>
            <a:r>
              <a:rPr lang="en-US" dirty="0"/>
              <a:t>(p53wt) </a:t>
            </a:r>
            <a:r>
              <a:rPr lang="en-US" dirty="0" err="1"/>
              <a:t>vaVIN</a:t>
            </a:r>
            <a:r>
              <a:rPr lang="en-US" dirty="0"/>
              <a:t>)*</a:t>
            </a:r>
          </a:p>
          <a:p>
            <a:pPr lvl="1"/>
            <a:r>
              <a:rPr lang="en-US" dirty="0"/>
              <a:t>Includes lesions previously classified as:</a:t>
            </a:r>
          </a:p>
          <a:p>
            <a:pPr lvl="2"/>
            <a:r>
              <a:rPr lang="en-US" dirty="0"/>
              <a:t>Differentiated exophytic vulvar intraepithelial lesion (DEVIL)</a:t>
            </a:r>
          </a:p>
          <a:p>
            <a:pPr lvl="2"/>
            <a:r>
              <a:rPr lang="en-US" dirty="0"/>
              <a:t>Vulvar acanthosis with altered differentiation (VAAD)</a:t>
            </a:r>
          </a:p>
          <a:p>
            <a:pPr lvl="2"/>
            <a:r>
              <a:rPr lang="en-US" dirty="0"/>
              <a:t>Verruciform lichen simplex </a:t>
            </a:r>
            <a:r>
              <a:rPr lang="en-US" dirty="0" err="1"/>
              <a:t>chronicus</a:t>
            </a:r>
            <a:r>
              <a:rPr lang="en-US" dirty="0"/>
              <a:t> (</a:t>
            </a:r>
            <a:r>
              <a:rPr lang="en-US" dirty="0" err="1"/>
              <a:t>vLSC</a:t>
            </a:r>
            <a:r>
              <a:rPr lang="en-US" dirty="0"/>
              <a:t>)</a:t>
            </a:r>
          </a:p>
          <a:p>
            <a:pPr lvl="2"/>
            <a:r>
              <a:rPr lang="en-US" dirty="0"/>
              <a:t>Vulvar aberrant maturation (VAM)</a:t>
            </a:r>
          </a:p>
          <a:p>
            <a:endParaRPr lang="en-US" dirty="0"/>
          </a:p>
        </p:txBody>
      </p:sp>
    </p:spTree>
    <p:extLst>
      <p:ext uri="{BB962C8B-B14F-4D97-AF65-F5344CB8AC3E}">
        <p14:creationId xmlns:p14="http://schemas.microsoft.com/office/powerpoint/2010/main" val="3214597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308EF-71ED-A961-E157-35CC143ADA0E}"/>
              </a:ext>
            </a:extLst>
          </p:cNvPr>
          <p:cNvSpPr>
            <a:spLocks noGrp="1"/>
          </p:cNvSpPr>
          <p:nvPr>
            <p:ph type="title"/>
          </p:nvPr>
        </p:nvSpPr>
        <p:spPr/>
        <p:txBody>
          <a:bodyPr/>
          <a:lstStyle/>
          <a:p>
            <a:r>
              <a:rPr lang="en-US" dirty="0"/>
              <a:t>Differentiated Vulvar Intraepithelial Neoplasia (</a:t>
            </a:r>
            <a:r>
              <a:rPr lang="en-US" dirty="0" err="1"/>
              <a:t>dVIN</a:t>
            </a:r>
            <a:r>
              <a:rPr lang="en-US" dirty="0"/>
              <a:t>)</a:t>
            </a:r>
          </a:p>
        </p:txBody>
      </p:sp>
      <p:sp>
        <p:nvSpPr>
          <p:cNvPr id="3" name="Content Placeholder 2">
            <a:extLst>
              <a:ext uri="{FF2B5EF4-FFF2-40B4-BE49-F238E27FC236}">
                <a16:creationId xmlns:a16="http://schemas.microsoft.com/office/drawing/2014/main" id="{DD9B4423-B335-61BE-8719-F4C95C5D22BB}"/>
              </a:ext>
            </a:extLst>
          </p:cNvPr>
          <p:cNvSpPr>
            <a:spLocks noGrp="1"/>
          </p:cNvSpPr>
          <p:nvPr>
            <p:ph idx="1"/>
          </p:nvPr>
        </p:nvSpPr>
        <p:spPr>
          <a:xfrm>
            <a:off x="838200" y="1825625"/>
            <a:ext cx="7343692" cy="4351338"/>
          </a:xfrm>
        </p:spPr>
        <p:txBody>
          <a:bodyPr>
            <a:normAutofit lnSpcReduction="10000"/>
          </a:bodyPr>
          <a:lstStyle/>
          <a:p>
            <a:r>
              <a:rPr lang="en-US" dirty="0"/>
              <a:t>Arises in a background of lichen </a:t>
            </a:r>
            <a:r>
              <a:rPr lang="en-US" dirty="0" err="1"/>
              <a:t>sclerosus</a:t>
            </a:r>
            <a:r>
              <a:rPr lang="en-US" dirty="0"/>
              <a:t> or lichen simplex </a:t>
            </a:r>
            <a:r>
              <a:rPr lang="en-US" dirty="0" err="1"/>
              <a:t>chronicus</a:t>
            </a:r>
            <a:endParaRPr lang="en-US" dirty="0"/>
          </a:p>
          <a:p>
            <a:r>
              <a:rPr lang="en-US" dirty="0"/>
              <a:t>Diagnostic criteria are somewhat subjective</a:t>
            </a:r>
          </a:p>
          <a:p>
            <a:pPr lvl="1"/>
            <a:r>
              <a:rPr lang="en-US" dirty="0"/>
              <a:t>Abnormal maturation/keratinization</a:t>
            </a:r>
          </a:p>
          <a:p>
            <a:pPr lvl="1"/>
            <a:r>
              <a:rPr lang="en-US" dirty="0"/>
              <a:t>Acanthosis</a:t>
            </a:r>
          </a:p>
          <a:p>
            <a:pPr lvl="1"/>
            <a:r>
              <a:rPr lang="en-US" dirty="0"/>
              <a:t>Elongated and/or anastomosing rete ridges</a:t>
            </a:r>
          </a:p>
          <a:p>
            <a:pPr lvl="1"/>
            <a:r>
              <a:rPr lang="en-US" dirty="0"/>
              <a:t>Parakeratosis</a:t>
            </a:r>
          </a:p>
          <a:p>
            <a:pPr lvl="1"/>
            <a:r>
              <a:rPr lang="en-US" dirty="0"/>
              <a:t>Atypia of basal layer</a:t>
            </a:r>
          </a:p>
          <a:p>
            <a:r>
              <a:rPr lang="en-US" dirty="0"/>
              <a:t>Aberrant staining for p53</a:t>
            </a:r>
          </a:p>
          <a:p>
            <a:r>
              <a:rPr lang="en-US" dirty="0"/>
              <a:t>p16 typically not block positive; HR HPV negative</a:t>
            </a:r>
          </a:p>
          <a:p>
            <a:endParaRPr lang="en-US" dirty="0"/>
          </a:p>
        </p:txBody>
      </p:sp>
      <p:pic>
        <p:nvPicPr>
          <p:cNvPr id="4" name="Picture 3">
            <a:extLst>
              <a:ext uri="{FF2B5EF4-FFF2-40B4-BE49-F238E27FC236}">
                <a16:creationId xmlns:a16="http://schemas.microsoft.com/office/drawing/2014/main" id="{72484C1A-D061-C840-F9A3-AE33C3439F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79842" y="1833426"/>
            <a:ext cx="3462837" cy="2164273"/>
          </a:xfrm>
          <a:prstGeom prst="rect">
            <a:avLst/>
          </a:prstGeom>
        </p:spPr>
      </p:pic>
      <p:pic>
        <p:nvPicPr>
          <p:cNvPr id="5" name="Picture 4">
            <a:extLst>
              <a:ext uri="{FF2B5EF4-FFF2-40B4-BE49-F238E27FC236}">
                <a16:creationId xmlns:a16="http://schemas.microsoft.com/office/drawing/2014/main" id="{AA9CC42F-09DC-EE42-E764-B08C7444C6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79842" y="4012689"/>
            <a:ext cx="3462837" cy="2164274"/>
          </a:xfrm>
          <a:prstGeom prst="rect">
            <a:avLst/>
          </a:prstGeom>
        </p:spPr>
      </p:pic>
    </p:spTree>
    <p:extLst>
      <p:ext uri="{BB962C8B-B14F-4D97-AF65-F5344CB8AC3E}">
        <p14:creationId xmlns:p14="http://schemas.microsoft.com/office/powerpoint/2010/main" val="2816404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2F6DB-C001-42A3-3E70-26083818F603}"/>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latin typeface="+mj-lt"/>
                <a:ea typeface="+mj-ea"/>
                <a:cs typeface="+mj-cs"/>
              </a:rPr>
              <a:t>Abnormal Maturation/Keratinization</a:t>
            </a:r>
          </a:p>
        </p:txBody>
      </p:sp>
      <p:pic>
        <p:nvPicPr>
          <p:cNvPr id="4" name="Content Placeholder 3" descr="A picture containing clothing&#10;&#10;Description automatically generated">
            <a:extLst>
              <a:ext uri="{FF2B5EF4-FFF2-40B4-BE49-F238E27FC236}">
                <a16:creationId xmlns:a16="http://schemas.microsoft.com/office/drawing/2014/main" id="{1297C2AA-14E1-EC5A-1E5F-AEC9A1CACF58}"/>
              </a:ext>
            </a:extLst>
          </p:cNvPr>
          <p:cNvPicPr>
            <a:picLocks noGrp="1" noChangeAspect="1"/>
          </p:cNvPicPr>
          <p:nvPr>
            <p:ph idx="1"/>
          </p:nvPr>
        </p:nvPicPr>
        <p:blipFill rotWithShape="1">
          <a:blip r:embed="rId2"/>
          <a:srcRect t="10000"/>
          <a:stretch/>
        </p:blipFill>
        <p:spPr>
          <a:xfrm>
            <a:off x="20" y="10"/>
            <a:ext cx="12191980" cy="6857990"/>
          </a:xfrm>
          <a:prstGeom prst="rect">
            <a:avLst/>
          </a:prstGeom>
        </p:spPr>
      </p:pic>
    </p:spTree>
    <p:extLst>
      <p:ext uri="{BB962C8B-B14F-4D97-AF65-F5344CB8AC3E}">
        <p14:creationId xmlns:p14="http://schemas.microsoft.com/office/powerpoint/2010/main" val="4159524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DFE8F96-6913-DBD0-3B0E-51FF9ED56F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700" y="1218925"/>
            <a:ext cx="7622583" cy="4764114"/>
          </a:xfrm>
          <a:prstGeom prst="rect">
            <a:avLst/>
          </a:prstGeom>
        </p:spPr>
      </p:pic>
      <p:pic>
        <p:nvPicPr>
          <p:cNvPr id="5" name="Picture 4">
            <a:extLst>
              <a:ext uri="{FF2B5EF4-FFF2-40B4-BE49-F238E27FC236}">
                <a16:creationId xmlns:a16="http://schemas.microsoft.com/office/drawing/2014/main" id="{D664C837-C6FE-97DB-3F1A-116885DEAE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2826" y="1735441"/>
            <a:ext cx="5569058" cy="34806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05889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nk and purple cells under a microscope&#10;&#10;Description automatically generated">
            <a:extLst>
              <a:ext uri="{FF2B5EF4-FFF2-40B4-BE49-F238E27FC236}">
                <a16:creationId xmlns:a16="http://schemas.microsoft.com/office/drawing/2014/main" id="{50B465D1-A2E7-9519-2DBC-15620C0FE3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039" y="1102936"/>
            <a:ext cx="8122134" cy="5076334"/>
          </a:xfrm>
          <a:prstGeom prst="rect">
            <a:avLst/>
          </a:prstGeom>
        </p:spPr>
      </p:pic>
      <p:pic>
        <p:nvPicPr>
          <p:cNvPr id="3" name="Picture 2" descr="A close-up of a cell&#10;&#10;Description automatically generated">
            <a:extLst>
              <a:ext uri="{FF2B5EF4-FFF2-40B4-BE49-F238E27FC236}">
                <a16:creationId xmlns:a16="http://schemas.microsoft.com/office/drawing/2014/main" id="{2B24921B-47B4-1D1A-A6A4-12602962FA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0421" y="1875934"/>
            <a:ext cx="5648540" cy="3530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159623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9</TotalTime>
  <Words>2232</Words>
  <Application>Microsoft Office PowerPoint</Application>
  <PresentationFormat>Widescreen</PresentationFormat>
  <Paragraphs>194</Paragraphs>
  <Slides>38</Slides>
  <Notes>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38</vt:i4>
      </vt:variant>
    </vt:vector>
  </HeadingPairs>
  <TitlesOfParts>
    <vt:vector size="43" baseType="lpstr">
      <vt:lpstr>Aptos</vt:lpstr>
      <vt:lpstr>Aptos Display</vt:lpstr>
      <vt:lpstr>Arial</vt:lpstr>
      <vt:lpstr>Helvetica</vt:lpstr>
      <vt:lpstr>Office Theme</vt:lpstr>
      <vt:lpstr>Vulvar pathology: updates in terminology and classification</vt:lpstr>
      <vt:lpstr>Disclosures</vt:lpstr>
      <vt:lpstr>Learning Objectives - VIN</vt:lpstr>
      <vt:lpstr>WHO (5th ed): Vulvar intraepithelial neoplasia, HPV-independent</vt:lpstr>
      <vt:lpstr>HPVi VIN</vt:lpstr>
      <vt:lpstr>Differentiated Vulvar Intraepithelial Neoplasia (dVIN)</vt:lpstr>
      <vt:lpstr>Abnormal Maturation/Keratinization</vt:lpstr>
      <vt:lpstr>PowerPoint Presentation</vt:lpstr>
      <vt:lpstr>PowerPoint Presentation</vt:lpstr>
      <vt:lpstr>p53 Immunohistochemistry</vt:lpstr>
      <vt:lpstr>p53/CK17 Dual Stain: dVIN</vt:lpstr>
      <vt:lpstr>Case #1</vt:lpstr>
      <vt:lpstr>PowerPoint Presentation</vt:lpstr>
      <vt:lpstr>Case #2</vt:lpstr>
      <vt:lpstr>PowerPoint Presentation</vt:lpstr>
      <vt:lpstr>Case #3</vt:lpstr>
      <vt:lpstr>PowerPoint Presentation</vt:lpstr>
      <vt:lpstr>PowerPoint Presentation</vt:lpstr>
      <vt:lpstr>PowerPoint Presentation</vt:lpstr>
      <vt:lpstr>HSIL with Features Mimicking dVIN</vt:lpstr>
      <vt:lpstr>HPVi(p53wt) Acanthosis</vt:lpstr>
      <vt:lpstr>HPVi(p53wt) vaVIN / VAM</vt:lpstr>
      <vt:lpstr>HPVi(p53wt) vaVIN / VAM</vt:lpstr>
      <vt:lpstr>Case #4</vt:lpstr>
      <vt:lpstr>PowerPoint Presentation</vt:lpstr>
      <vt:lpstr>PowerPoint Presentation</vt:lpstr>
      <vt:lpstr>PowerPoint Presentation</vt:lpstr>
      <vt:lpstr>ISSVD Recommendations for dVIN</vt:lpstr>
      <vt:lpstr>Other Pitfalls</vt:lpstr>
      <vt:lpstr>p53/CK17 Dual Stain: LSC and dVIN</vt:lpstr>
      <vt:lpstr>Case #5</vt:lpstr>
      <vt:lpstr>PowerPoint Presentation</vt:lpstr>
      <vt:lpstr>PowerPoint Presentation</vt:lpstr>
      <vt:lpstr>PowerPoint Presentation</vt:lpstr>
      <vt:lpstr>Syphilis</vt:lpstr>
      <vt:lpstr>My approach re: IHC/ISH</vt:lpstr>
      <vt:lpstr>References</vt:lpstr>
      <vt:lpstr>PowerPoint Presentation</vt:lpstr>
    </vt:vector>
  </TitlesOfParts>
  <Company>Michigan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Skala, Stephanie (Steph)</dc:creator>
  <cp:lastModifiedBy>Skala, Stephanie (Steph)</cp:lastModifiedBy>
  <cp:revision>6</cp:revision>
  <dcterms:created xsi:type="dcterms:W3CDTF">2024-10-23T19:33:42Z</dcterms:created>
  <dcterms:modified xsi:type="dcterms:W3CDTF">2025-02-13T18:48:56Z</dcterms:modified>
</cp:coreProperties>
</file>