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sldIdLst>
    <p:sldId id="256" r:id="rId2"/>
    <p:sldId id="269" r:id="rId3"/>
    <p:sldId id="257" r:id="rId4"/>
    <p:sldId id="258" r:id="rId5"/>
    <p:sldId id="278" r:id="rId6"/>
    <p:sldId id="277" r:id="rId7"/>
    <p:sldId id="283" r:id="rId8"/>
    <p:sldId id="276" r:id="rId9"/>
    <p:sldId id="259" r:id="rId10"/>
    <p:sldId id="260" r:id="rId11"/>
    <p:sldId id="261" r:id="rId12"/>
    <p:sldId id="272" r:id="rId13"/>
    <p:sldId id="263" r:id="rId14"/>
    <p:sldId id="281" r:id="rId15"/>
    <p:sldId id="274" r:id="rId16"/>
    <p:sldId id="268" r:id="rId17"/>
    <p:sldId id="275" r:id="rId18"/>
    <p:sldId id="279" r:id="rId19"/>
    <p:sldId id="266" r:id="rId20"/>
    <p:sldId id="280" r:id="rId21"/>
    <p:sldId id="282" r:id="rId22"/>
    <p:sldId id="267" r:id="rId23"/>
    <p:sldId id="270" r:id="rId24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C9B8"/>
    <a:srgbClr val="6E6371"/>
    <a:srgbClr val="3C2E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16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8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1"/>
            <a:ext cx="3169920" cy="481728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r">
              <a:defRPr sz="1200"/>
            </a:lvl1pPr>
          </a:lstStyle>
          <a:p>
            <a:fld id="{3025D696-8A0A-4331-839E-AC41F92A799D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1" tIns="48326" rIns="96651" bIns="4832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77"/>
            <a:ext cx="5852160" cy="3780472"/>
          </a:xfrm>
          <a:prstGeom prst="rect">
            <a:avLst/>
          </a:prstGeom>
        </p:spPr>
        <p:txBody>
          <a:bodyPr vert="horz" lIns="96651" tIns="48326" rIns="96651" bIns="4832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7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0" cy="481727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r">
              <a:defRPr sz="1200"/>
            </a:lvl1pPr>
          </a:lstStyle>
          <a:p>
            <a:fld id="{AA59485C-C4B8-49D7-8167-1AE4E1A96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418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53BEA-EAE1-16BF-039D-7492E77D0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02778" y="1122363"/>
            <a:ext cx="9144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A288FE-168B-679D-F7FD-ABCBBA493C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02778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59843-2946-AAA6-1643-71E9FDF90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9466C-7403-4E05-A51E-0AB209C8D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INCONECSS 2025 - Corey Seeman - Librarians as the Lorax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3C6CAE-4F5C-D65E-6A2F-8FEE7FF5C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65506" y="6356350"/>
            <a:ext cx="1271588" cy="365125"/>
          </a:xfrm>
        </p:spPr>
        <p:txBody>
          <a:bodyPr/>
          <a:lstStyle/>
          <a:p>
            <a:pPr algn="ctr"/>
            <a:r>
              <a:rPr lang="en-US" dirty="0"/>
              <a:t>Slide </a:t>
            </a:r>
            <a:fld id="{4AEDAD65-35AF-4EB7-B38C-E18049A14D60}" type="slidenum">
              <a:rPr lang="en-US" smtClean="0"/>
              <a:pPr algn="ctr"/>
              <a:t>‹#›</a:t>
            </a:fld>
            <a:endParaRPr lang="en-US" dirty="0"/>
          </a:p>
        </p:txBody>
      </p:sp>
      <p:pic>
        <p:nvPicPr>
          <p:cNvPr id="8" name="Picture 7" descr="A squirrel holding onto a tree branch&#10;&#10;AI-generated content may be incorrect.">
            <a:extLst>
              <a:ext uri="{FF2B5EF4-FFF2-40B4-BE49-F238E27FC236}">
                <a16:creationId xmlns:a16="http://schemas.microsoft.com/office/drawing/2014/main" id="{822267B0-6D2E-79B7-0E98-73F6734212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" y="1169719"/>
            <a:ext cx="2357129" cy="4637356"/>
          </a:xfrm>
          <a:prstGeom prst="rect">
            <a:avLst/>
          </a:prstGeom>
          <a:effectLst>
            <a:softEdge rad="241300"/>
          </a:effectLst>
        </p:spPr>
      </p:pic>
    </p:spTree>
    <p:extLst>
      <p:ext uri="{BB962C8B-B14F-4D97-AF65-F5344CB8AC3E}">
        <p14:creationId xmlns:p14="http://schemas.microsoft.com/office/powerpoint/2010/main" val="277704582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886C3-5027-A9DB-19E6-566386686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280" y="365125"/>
            <a:ext cx="9103519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F3F2F-1DA2-86E0-AE63-55D198517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280" y="1825625"/>
            <a:ext cx="9103520" cy="4351338"/>
          </a:xfrm>
        </p:spPr>
        <p:txBody>
          <a:bodyPr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A squirrel holding onto a tree branch&#10;&#10;AI-generated content may be incorrect.">
            <a:extLst>
              <a:ext uri="{FF2B5EF4-FFF2-40B4-BE49-F238E27FC236}">
                <a16:creationId xmlns:a16="http://schemas.microsoft.com/office/drawing/2014/main" id="{80B00B04-7962-8C27-78F3-8021AA01C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7" y="1813409"/>
            <a:ext cx="2135563" cy="4201453"/>
          </a:xfrm>
          <a:prstGeom prst="rect">
            <a:avLst/>
          </a:prstGeom>
          <a:effectLst>
            <a:softEdge rad="241300"/>
          </a:effectLst>
        </p:spPr>
      </p:pic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69F1F21E-740B-3E0F-F0C2-F066514B1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50279" y="6303169"/>
            <a:ext cx="6179345" cy="365125"/>
          </a:xfrm>
        </p:spPr>
        <p:txBody>
          <a:bodyPr/>
          <a:lstStyle>
            <a:lvl1pPr>
              <a:defRPr sz="1600" b="1" i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INCONECSS 2025 - Corey Seeman - Librarians as the Lorax</a:t>
            </a:r>
          </a:p>
        </p:txBody>
      </p:sp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DD30010D-82DA-6FB7-E08B-958589DBF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3931" y="6303169"/>
            <a:ext cx="2759867" cy="338931"/>
          </a:xfrm>
        </p:spPr>
        <p:txBody>
          <a:bodyPr/>
          <a:lstStyle>
            <a:lvl1pPr>
              <a:defRPr sz="1600" b="1" i="1">
                <a:solidFill>
                  <a:schemeClr val="tx1"/>
                </a:solidFill>
              </a:defRPr>
            </a:lvl1pPr>
          </a:lstStyle>
          <a:p>
            <a:pPr algn="ctr"/>
            <a:r>
              <a:rPr lang="en-US" dirty="0"/>
              <a:t>Slide </a:t>
            </a:r>
            <a:fld id="{4AEDAD65-35AF-4EB7-B38C-E18049A14D6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05852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EEE4D-13BA-A0A0-EFFA-1F0CDD4DD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304670-BE95-275D-B3B1-BA1D110B9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0C4F1-0FCC-E53D-962B-CDABBB693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A1992-84A6-B498-D79E-882F10E20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B50CA6-B6A4-AA1E-E50E-D38968734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65506" y="6356350"/>
            <a:ext cx="1271588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Slide </a:t>
            </a:r>
            <a:fld id="{4AEDAD65-35AF-4EB7-B38C-E18049A14D6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00829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B56A1-C1BA-A7C2-2A02-8B3776C53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6D411-D3A8-E2A2-1C11-A4BE04697F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90698F-A94F-BDB5-3A59-566E7C177A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2D49C3-FC6F-27EC-60CE-3C630283F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CB4A8C-27C0-F718-EBEB-19CC52A56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E9292E-6BC4-3931-7EC9-77F2A63CD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DAD65-35AF-4EB7-B38C-E18049A14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68375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87A2E-3427-E430-D341-94CE9FDB7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78754-FBA9-9CF4-BD65-C7BB5C86C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5E9EF5-B968-7100-1A33-5C5DC59033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9911E6-FF50-237A-2976-FA0E95B7FA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2EA690-CB58-7AF4-9E8A-49E2F787A2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CC003B-025A-C7BC-D27A-5C74D0BC8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771D0C-1A54-0EBF-27CE-9BF7F5216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AE8D60-0492-1486-3930-531C58B81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DAD65-35AF-4EB7-B38C-E18049A14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36095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DD22E-5D41-DFC2-04A8-7346B06BC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F8AD58-9F74-5957-9788-D09983B05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E922AC-7B48-67C5-6AD1-859B426AE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04094E-BEE1-390C-A690-33F3339F6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DAD65-35AF-4EB7-B38C-E18049A14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20410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C4BA1B-77A4-9279-2DB4-142E2AE0C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6E6342-CF28-0EC7-D23A-9F916CB26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32F5F0-CD34-DE99-7C3E-99538BFE9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DAD65-35AF-4EB7-B38C-E18049A14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44074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FE676-424A-8061-CF85-6C60DEEAB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7E197-5A09-C03A-6125-A0364B104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474AE-9202-A6EF-6A36-F595494F60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43BEDB-0CC2-433E-25E8-DE967A9E9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DAFB46-B33F-E18A-41D0-3C2921C2B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D2380-9C3B-A752-3602-4FAF55504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DAD65-35AF-4EB7-B38C-E18049A14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5185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D9482-7E5E-2C03-DA51-4377BB714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8B7566-3DFA-582C-B888-72F6A4E713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DACFD-5220-BE30-F184-5749407CBC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6B025D-4736-FE60-CC04-8FC30E544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2338F4-87D1-1208-F21B-A0358817E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2D236A-EB09-0FC6-E5E4-17D699029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DAD65-35AF-4EB7-B38C-E18049A14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25705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28498-B2A9-46A3-B0B8-8B3D74CFD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4335E9-F5B9-23F1-EDFA-2A7B667957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507FA8-F068-ECC0-5676-ED0DE548C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F39D5-A548-4B8F-2B73-3D1B87E2A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D8DDC-093E-A7ED-2379-D3A2B9C52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DAD65-35AF-4EB7-B38C-E18049A14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42892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855E8B-A906-3D23-C8EF-8573E9B860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F97B00-C8E8-98DD-8B9C-0BDB68014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A3070B-172C-C2A2-AB68-EF269BA7E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D855B-57E2-CB5D-D994-6C239415E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6AD4E-033D-2F68-96AA-2A0FE8D73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DAD65-35AF-4EB7-B38C-E18049A14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99777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31000"/>
                <a:lumOff val="69000"/>
              </a:schemeClr>
            </a:gs>
            <a:gs pos="100000">
              <a:schemeClr val="tx2">
                <a:lumMod val="25000"/>
                <a:lumOff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2DBCD0-50CA-D153-2990-8067ED7D0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BF4D2C-2D38-77ED-8AF6-096654533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6B301-ABD3-1038-49AA-C89A9774AA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B10BB-D582-E8C0-6DFD-06A5BF58B8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57725" y="6356350"/>
            <a:ext cx="49887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INCONECSS 2025 - Corey Seeman - Librarians as the Lorax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AFCFD-1C62-07C5-6E8D-3ADACD949D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65506" y="6356350"/>
            <a:ext cx="1271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 i="1">
                <a:solidFill>
                  <a:schemeClr val="tx1"/>
                </a:solidFill>
              </a:defRPr>
            </a:lvl1pPr>
          </a:lstStyle>
          <a:p>
            <a:pPr algn="ctr"/>
            <a:r>
              <a:rPr lang="en-US" dirty="0"/>
              <a:t>Slide </a:t>
            </a:r>
            <a:fld id="{4AEDAD65-35AF-4EB7-B38C-E18049A14D6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486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genai.umich.edu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michiganross.umich.edu/about/AI-at-michigan-ross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genai.umich.edu/use-cases/327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s.umich.edu/Kresgelibrary/" TargetMode="External"/><Relationship Id="rId2" Type="http://schemas.openxmlformats.org/officeDocument/2006/relationships/hyperlink" Target="mailto:cseeman@umich.ed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quirreldude.com/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dx.doi.org/10.1353/chq.0.093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8232F-8BE1-5560-9760-70C85FCF07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86159" y="1122363"/>
            <a:ext cx="8532354" cy="2387600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Neither a Luddite nor a Lemming: Librarians as the Lorax in our GenAI Obsessed World?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19F0FA-C94E-6CBC-2D45-2098A493FD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9801" y="3552942"/>
            <a:ext cx="8691915" cy="238759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INCONECSS 2025</a:t>
            </a:r>
          </a:p>
          <a:p>
            <a:r>
              <a:rPr lang="en-US" dirty="0"/>
              <a:t>Berlin, Germany</a:t>
            </a:r>
          </a:p>
          <a:p>
            <a:endParaRPr lang="en-US" dirty="0"/>
          </a:p>
          <a:p>
            <a:r>
              <a:rPr lang="en-US" dirty="0"/>
              <a:t>Corey Seeman</a:t>
            </a:r>
          </a:p>
          <a:p>
            <a:r>
              <a:rPr lang="en-US" dirty="0"/>
              <a:t>Director, Kresge Library Services, University of Michigan</a:t>
            </a:r>
          </a:p>
          <a:p>
            <a:r>
              <a:rPr lang="en-US" dirty="0"/>
              <a:t>cseeman@umich.edu</a:t>
            </a:r>
          </a:p>
        </p:txBody>
      </p:sp>
    </p:spTree>
    <p:extLst>
      <p:ext uri="{BB962C8B-B14F-4D97-AF65-F5344CB8AC3E}">
        <p14:creationId xmlns:p14="http://schemas.microsoft.com/office/powerpoint/2010/main" val="288704513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54814-CA2F-E75C-183A-86DE7A619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47BBF-C5DF-E8C2-D013-6EF20C0A2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Lorax</a:t>
            </a:r>
          </a:p>
          <a:p>
            <a:r>
              <a:rPr lang="en-US" dirty="0"/>
              <a:t>What is the librarian’s role here?</a:t>
            </a:r>
          </a:p>
          <a:p>
            <a:r>
              <a:rPr lang="en-US" dirty="0"/>
              <a:t>How things work at Michigan</a:t>
            </a:r>
          </a:p>
          <a:p>
            <a:r>
              <a:rPr lang="en-US" dirty="0"/>
              <a:t>Bouncing forward?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31628C-42F5-F0A2-A97B-4957F7591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DEB7C2-6466-B953-BD4D-E15B7B173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/>
              <a:t>Slide </a:t>
            </a:r>
            <a:fld id="{4AEDAD65-35AF-4EB7-B38C-E18049A14D60}" type="slidenum">
              <a:rPr lang="en-US" smtClean="0"/>
              <a:pPr algn="ct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7481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5CBD5-CDEA-0579-2BB0-426202514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Lorax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8150A-906A-A28D-1A1A-86A00A9DF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280" y="1825625"/>
            <a:ext cx="6746784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Lorax was written in 1971 by Dr. Suess (or Theodor Seuss Geisel if you remember your cataloging class in library school).</a:t>
            </a:r>
          </a:p>
          <a:p>
            <a:r>
              <a:rPr lang="en-US" dirty="0"/>
              <a:t>Dr Suess said the book "came out of my being angry. The ecology books I'd read were dull…” (</a:t>
            </a:r>
            <a:r>
              <a:rPr lang="en-US" dirty="0" err="1"/>
              <a:t>Lebduska</a:t>
            </a:r>
            <a:r>
              <a:rPr lang="en-US" dirty="0"/>
              <a:t> 1994).</a:t>
            </a:r>
          </a:p>
          <a:p>
            <a:r>
              <a:rPr lang="en-US" dirty="0"/>
              <a:t>This book was likely the first environmental work many children (now adults) were exposed to.</a:t>
            </a:r>
          </a:p>
          <a:p>
            <a:r>
              <a:rPr lang="en-US" i="1" dirty="0"/>
              <a:t>“I am the Lorax.  I speak for the trees.”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F5FFD84-956B-7CBD-E93A-147822C9F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F2B255-948F-8E11-CA88-91A1D9D3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/>
              <a:t>Slide </a:t>
            </a:r>
            <a:fld id="{4AEDAD65-35AF-4EB7-B38C-E18049A14D60}" type="slidenum">
              <a:rPr lang="en-US" smtClean="0"/>
              <a:pPr algn="ctr"/>
              <a:t>3</a:t>
            </a:fld>
            <a:endParaRPr lang="en-US" dirty="0"/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1212748D-42C9-89B2-A80A-4D3E0B4FE7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 descr="A blue book with yellow and red text&#10;&#10;AI-generated content may be incorrect.">
            <a:extLst>
              <a:ext uri="{FF2B5EF4-FFF2-40B4-BE49-F238E27FC236}">
                <a16:creationId xmlns:a16="http://schemas.microsoft.com/office/drawing/2014/main" id="{1F6F8B92-2133-2EBF-CC7C-F10906ECF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8411493" y="2150978"/>
            <a:ext cx="4166476" cy="299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744145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5C706-1514-EB53-2FC0-D8D3E69EB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Lorax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C3CE8-714D-9D56-9250-56D48EC0C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281" y="1825625"/>
            <a:ext cx="6979636" cy="4351338"/>
          </a:xfrm>
        </p:spPr>
        <p:txBody>
          <a:bodyPr>
            <a:normAutofit/>
          </a:bodyPr>
          <a:lstStyle/>
          <a:p>
            <a:r>
              <a:rPr lang="en-US" sz="2400" dirty="0"/>
              <a:t>The Once-</a:t>
            </a:r>
            <a:r>
              <a:rPr lang="en-US" sz="2400" dirty="0" err="1"/>
              <a:t>ler</a:t>
            </a:r>
            <a:r>
              <a:rPr lang="en-US" sz="2400" dirty="0"/>
              <a:t> (who you never see), has discovered that a product could be made from the Truffula Tree’s tuft – the Thneed.</a:t>
            </a:r>
          </a:p>
          <a:p>
            <a:pPr marL="457200" lvl="1" indent="0">
              <a:buNone/>
            </a:pPr>
            <a:r>
              <a:rPr lang="en-US" sz="2000" i="1" dirty="0"/>
              <a:t>“Look Lorax,” I said. “There’s no cause for alarm.</a:t>
            </a:r>
          </a:p>
          <a:p>
            <a:pPr marL="457200" lvl="1" indent="0">
              <a:buNone/>
            </a:pPr>
            <a:r>
              <a:rPr lang="en-US" sz="2000" i="1" dirty="0"/>
              <a:t>I chopped just one tree.  I am doing no harm.</a:t>
            </a:r>
          </a:p>
          <a:p>
            <a:pPr marL="457200" lvl="1" indent="0">
              <a:buNone/>
            </a:pPr>
            <a:r>
              <a:rPr lang="en-US" sz="2000" i="1" dirty="0"/>
              <a:t>I’m being quite useful.  This thing is a Thneed.</a:t>
            </a:r>
          </a:p>
          <a:p>
            <a:pPr marL="457200" lvl="1" indent="0">
              <a:buNone/>
            </a:pPr>
            <a:r>
              <a:rPr lang="en-US" sz="2000" i="1" dirty="0"/>
              <a:t>A Thneed’s a Fine-Something-That-All-People-Need!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6E90C04-FC09-31F2-A953-C529A9F5E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F5869A-9933-9DDE-5A63-AAD14B662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/>
              <a:t>Slide </a:t>
            </a:r>
            <a:fld id="{4AEDAD65-35AF-4EB7-B38C-E18049A14D60}" type="slidenum">
              <a:rPr lang="en-US" smtClean="0"/>
              <a:pPr algn="ctr"/>
              <a:t>4</a:t>
            </a:fld>
            <a:endParaRPr lang="en-US" dirty="0"/>
          </a:p>
        </p:txBody>
      </p:sp>
      <p:pic>
        <p:nvPicPr>
          <p:cNvPr id="6" name="Picture 5" descr="A statue of a person in a dress&#10;&#10;AI-generated content may be incorrect.">
            <a:extLst>
              <a:ext uri="{FF2B5EF4-FFF2-40B4-BE49-F238E27FC236}">
                <a16:creationId xmlns:a16="http://schemas.microsoft.com/office/drawing/2014/main" id="{D693527A-3A42-803D-596D-8BB5925413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9917" y="1044676"/>
            <a:ext cx="2620265" cy="493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23914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7F659-38B5-8940-96F7-6117A6506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68173-FCEE-24F2-8211-474E3ECED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Lorax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D55FB-7B54-6EFF-2C7C-AFE0452A0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280" y="1825625"/>
            <a:ext cx="5985457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As demand grows for Thneed’s, more and more trees are removed.</a:t>
            </a:r>
          </a:p>
          <a:p>
            <a:r>
              <a:rPr lang="en-US" dirty="0"/>
              <a:t>The Lorax then leads out the bears, the birds and the fish for their land and water without these Truffula trees is not inhabitable.</a:t>
            </a:r>
          </a:p>
          <a:p>
            <a:r>
              <a:rPr lang="en-US" dirty="0"/>
              <a:t>The story actually begins at the end, with the Once-</a:t>
            </a:r>
            <a:r>
              <a:rPr lang="en-US" dirty="0" err="1"/>
              <a:t>ler</a:t>
            </a:r>
            <a:r>
              <a:rPr lang="en-US" dirty="0"/>
              <a:t> telling his story of woe to a young visitor.  </a:t>
            </a:r>
          </a:p>
          <a:p>
            <a:r>
              <a:rPr lang="en-US" dirty="0"/>
              <a:t>The destruction had already happened.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CFFE868-DE9E-C820-DFC8-79B9C4D3A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A18B6-E028-D906-16A9-781DC75A1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/>
              <a:t>Slide </a:t>
            </a:r>
            <a:fld id="{4AEDAD65-35AF-4EB7-B38C-E18049A14D60}" type="slidenum">
              <a:rPr lang="en-US" smtClean="0"/>
              <a:pPr algn="ctr"/>
              <a:t>5</a:t>
            </a:fld>
            <a:endParaRPr lang="en-US" dirty="0"/>
          </a:p>
        </p:txBody>
      </p:sp>
      <p:pic>
        <p:nvPicPr>
          <p:cNvPr id="6" name="Picture 5" descr="A squirrel in a hollowed out tree stump&#10;&#10;AI-generated content may be incorrect.">
            <a:extLst>
              <a:ext uri="{FF2B5EF4-FFF2-40B4-BE49-F238E27FC236}">
                <a16:creationId xmlns:a16="http://schemas.microsoft.com/office/drawing/2014/main" id="{BFDDED0C-81F7-D516-59C2-8FE369C49E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3023" y="1825625"/>
            <a:ext cx="3669819" cy="378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305483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5C706-1514-EB53-2FC0-D8D3E69EB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Lorax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C3CE8-714D-9D56-9250-56D48EC0C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i="1" dirty="0"/>
              <a:t>“A Thneed’s a Fine-Something-That-All-People-Need!”</a:t>
            </a:r>
          </a:p>
          <a:p>
            <a:r>
              <a:rPr lang="en-US" dirty="0"/>
              <a:t>The appeal of GenAI is absolutely understandable.</a:t>
            </a:r>
          </a:p>
          <a:p>
            <a:r>
              <a:rPr lang="en-US" dirty="0"/>
              <a:t>We have been using AI for years in many forms</a:t>
            </a:r>
          </a:p>
          <a:p>
            <a:r>
              <a:rPr lang="en-US" dirty="0"/>
              <a:t>GenAI has the capacity to not only augment our work, but complete some of it on its own.  </a:t>
            </a:r>
          </a:p>
          <a:p>
            <a:r>
              <a:rPr lang="en-US" dirty="0"/>
              <a:t>With GenAI - we have</a:t>
            </a:r>
          </a:p>
          <a:p>
            <a:pPr lvl="1"/>
            <a:r>
              <a:rPr lang="en-US" dirty="0"/>
              <a:t>the capacity to “do more with less.”</a:t>
            </a:r>
          </a:p>
          <a:p>
            <a:pPr lvl="1"/>
            <a:r>
              <a:rPr lang="en-US" dirty="0"/>
              <a:t>the capacity to meet unrealistic deadlines.</a:t>
            </a:r>
          </a:p>
          <a:p>
            <a:pPr lvl="1"/>
            <a:r>
              <a:rPr lang="en-US" dirty="0"/>
              <a:t>the capacity to “do more with fewer.”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6E90C04-FC09-31F2-A953-C529A9F5E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F5869A-9933-9DDE-5A63-AAD14B662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/>
              <a:t>Slide </a:t>
            </a:r>
            <a:fld id="{4AEDAD65-35AF-4EB7-B38C-E18049A14D60}" type="slidenum">
              <a:rPr lang="en-US" smtClean="0"/>
              <a:pPr algn="ctr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957519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5B1DA-2584-4151-F0E7-2987ECA6F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4F21C-2A1C-FD52-0714-E756B570D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Lorax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AC55C-6891-30E7-5545-D5F99B140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280" y="1825625"/>
            <a:ext cx="9103520" cy="665962"/>
          </a:xfrm>
        </p:spPr>
        <p:txBody>
          <a:bodyPr>
            <a:normAutofit/>
          </a:bodyPr>
          <a:lstStyle/>
          <a:p>
            <a:r>
              <a:rPr lang="en-US" dirty="0"/>
              <a:t>With GenAI - we have potentially the gift of time.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1B7EE22-16EA-62B4-CF61-E6AF248E4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5F028B-9577-9E28-26F4-BD0362A00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/>
              <a:t>Slide </a:t>
            </a:r>
            <a:fld id="{4AEDAD65-35AF-4EB7-B38C-E18049A14D60}" type="slidenum">
              <a:rPr lang="en-US" smtClean="0"/>
              <a:pPr algn="ctr"/>
              <a:t>7</a:t>
            </a:fld>
            <a:endParaRPr lang="en-US" dirty="0"/>
          </a:p>
        </p:txBody>
      </p:sp>
      <p:pic>
        <p:nvPicPr>
          <p:cNvPr id="6" name="Picture 5" descr="A store front with neon signs&#10;&#10;AI-generated content may be incorrect.">
            <a:extLst>
              <a:ext uri="{FF2B5EF4-FFF2-40B4-BE49-F238E27FC236}">
                <a16:creationId xmlns:a16="http://schemas.microsoft.com/office/drawing/2014/main" id="{6B272C07-0B2C-1CC0-BD40-9A32293C6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361" y="2353455"/>
            <a:ext cx="6350126" cy="346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863104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72F13-F57F-3A0F-8CB7-5D4585D0B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librarian’s role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F7956-0B10-01F8-B443-F35CD52CD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280" y="1825625"/>
            <a:ext cx="9735111" cy="282495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 the world of GenAI, our work as librarians has not really changed all that much.</a:t>
            </a:r>
          </a:p>
          <a:p>
            <a:r>
              <a:rPr lang="en-US" dirty="0"/>
              <a:t>We help people find data, articles, books, reports and other secondary research to advance and idea further dive into a subject.</a:t>
            </a:r>
          </a:p>
          <a:p>
            <a:r>
              <a:rPr lang="en-US" dirty="0"/>
              <a:t>We also help people understand the availability and complexity of data – countering assumptions that everything is available somewhere.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5144525-1549-B1C5-DDA9-EB29A7B65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1927FB-FBEC-72AC-E8FF-E855A485F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/>
              <a:t>Slide </a:t>
            </a:r>
            <a:fld id="{4AEDAD65-35AF-4EB7-B38C-E18049A14D60}" type="slidenum">
              <a:rPr lang="en-US" smtClean="0"/>
              <a:pPr algn="ctr"/>
              <a:t>8</a:t>
            </a:fld>
            <a:endParaRPr lang="en-US" dirty="0"/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308AA1B-E9A5-9F5B-5B64-FD4692FDF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57992" y="4575166"/>
            <a:ext cx="7106546" cy="1469693"/>
          </a:xfrm>
          <a:prstGeom prst="rect">
            <a:avLst/>
          </a:prstGeom>
          <a:ln w="4762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04913571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72F13-F57F-3A0F-8CB7-5D4585D0B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librarian’s role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F7956-0B10-01F8-B443-F35CD52CD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dirty="0"/>
              <a:t>Some of the issues librarians see here are in two major buckets</a:t>
            </a:r>
          </a:p>
          <a:p>
            <a:r>
              <a:rPr lang="en-US" dirty="0"/>
              <a:t>Issues that are Information Related:</a:t>
            </a:r>
          </a:p>
          <a:p>
            <a:pPr lvl="1"/>
            <a:r>
              <a:rPr lang="en-US" dirty="0"/>
              <a:t>Accuracy of Results</a:t>
            </a:r>
          </a:p>
          <a:p>
            <a:pPr lvl="1"/>
            <a:r>
              <a:rPr lang="en-US" dirty="0"/>
              <a:t>Appropriate Use &amp; Licensing</a:t>
            </a:r>
          </a:p>
          <a:p>
            <a:r>
              <a:rPr lang="en-US" dirty="0"/>
              <a:t>Issues that might be Societal or Ethical:</a:t>
            </a:r>
          </a:p>
          <a:p>
            <a:pPr lvl="1"/>
            <a:r>
              <a:rPr lang="en-US" dirty="0"/>
              <a:t>Privacy</a:t>
            </a:r>
          </a:p>
          <a:p>
            <a:pPr lvl="1"/>
            <a:r>
              <a:rPr lang="en-US" dirty="0"/>
              <a:t>Employment</a:t>
            </a:r>
          </a:p>
          <a:p>
            <a:r>
              <a:rPr lang="en-US" dirty="0"/>
              <a:t>Like the Lorax, we ca bring these up – and faculty or students may or may not listen.  </a:t>
            </a:r>
          </a:p>
          <a:p>
            <a:r>
              <a:rPr lang="en-US" dirty="0"/>
              <a:t>We have to be OK with that (because it is happening anyway).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5144525-1549-B1C5-DDA9-EB29A7B65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1927FB-FBEC-72AC-E8FF-E855A485F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/>
              <a:t>Slide </a:t>
            </a:r>
            <a:fld id="{4AEDAD65-35AF-4EB7-B38C-E18049A14D60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68206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1F534-EA07-A3A9-255C-652EAE9B8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librarian’s role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5A69B-1D60-9E1B-10A2-F0B33E0BE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280" y="1825625"/>
            <a:ext cx="8980270" cy="4351338"/>
          </a:xfrm>
        </p:spPr>
        <p:txBody>
          <a:bodyPr>
            <a:normAutofit/>
          </a:bodyPr>
          <a:lstStyle/>
          <a:p>
            <a:r>
              <a:rPr lang="en-US" dirty="0"/>
              <a:t>Raganathan’s Five Laws of Library Science (1931)</a:t>
            </a:r>
          </a:p>
          <a:p>
            <a:r>
              <a:rPr lang="en-US" i="0" u="none" strike="noStrike" dirty="0">
                <a:solidFill>
                  <a:srgbClr val="000000"/>
                </a:solidFill>
                <a:effectLst/>
              </a:rPr>
              <a:t>4. Save The Time Of The Reader</a:t>
            </a:r>
          </a:p>
          <a:p>
            <a:r>
              <a:rPr lang="en-US" dirty="0">
                <a:solidFill>
                  <a:srgbClr val="000000"/>
                </a:solidFill>
              </a:rPr>
              <a:t>If you really want to save the time of the reader – not only find the items they want, but also summarize it for them.</a:t>
            </a:r>
            <a:endParaRPr lang="en-US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834326F-C5F5-A080-6115-FB6C19FB8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1EBF06-CDB6-FFA0-67E4-B0BF6637B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/>
              <a:t>Slide </a:t>
            </a:r>
            <a:fld id="{4AEDAD65-35AF-4EB7-B38C-E18049A14D60}" type="slidenum">
              <a:rPr lang="en-US" smtClean="0"/>
              <a:pPr algn="ctr"/>
              <a:t>10</a:t>
            </a:fld>
            <a:endParaRPr lang="en-US" dirty="0"/>
          </a:p>
        </p:txBody>
      </p:sp>
      <p:pic>
        <p:nvPicPr>
          <p:cNvPr id="9" name="Picture 8" descr="A close-up of a gate&#10;&#10;AI-generated content may be incorrect.">
            <a:extLst>
              <a:ext uri="{FF2B5EF4-FFF2-40B4-BE49-F238E27FC236}">
                <a16:creationId xmlns:a16="http://schemas.microsoft.com/office/drawing/2014/main" id="{A83C0F0E-F2A8-1931-7BDC-F39BA985F3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9110" y="4649209"/>
            <a:ext cx="8678681" cy="134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531191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22B4F-3813-8E2E-B245-51C3BF249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things work at Michigan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76083-F5D9-D49C-2012-2319CC53D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University of Michigan has gone all in - </a:t>
            </a:r>
            <a:r>
              <a:rPr lang="en-US" dirty="0">
                <a:hlinkClick r:id="rId2"/>
              </a:rPr>
              <a:t>https://genai.umich.edu/</a:t>
            </a:r>
            <a:endParaRPr lang="en-US" dirty="0"/>
          </a:p>
          <a:p>
            <a:r>
              <a:rPr lang="en-US" dirty="0"/>
              <a:t>Upon his sudden departure, President Santa Ono listed accomplishments during his tenure and started with this (message to community – May 4</a:t>
            </a:r>
            <a:r>
              <a:rPr lang="en-US" baseline="30000" dirty="0"/>
              <a:t>th</a:t>
            </a:r>
            <a:r>
              <a:rPr lang="en-US" dirty="0"/>
              <a:t>, 2025):</a:t>
            </a:r>
          </a:p>
          <a:p>
            <a:pPr lvl="1"/>
            <a:r>
              <a:rPr lang="en-US" dirty="0"/>
              <a:t>Artificial Intelligence and Digital Innovation</a:t>
            </a:r>
          </a:p>
          <a:p>
            <a:pPr lvl="2"/>
            <a:r>
              <a:rPr lang="en-US" dirty="0"/>
              <a:t>Prioritized the strategic expansion of artificial intelligence, making Michigan the first university to offer custom AI tools to our entire academic community.</a:t>
            </a:r>
          </a:p>
          <a:p>
            <a:pPr lvl="2"/>
            <a:r>
              <a:rPr lang="en-US" dirty="0"/>
              <a:t>Forged transformative partnerships with OpenAI and Los Alamos National Laboratory and launching a new $1.2B artificial intelligence research ecosystem. </a:t>
            </a:r>
          </a:p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BC51FFB-A4A4-3C79-0FCF-CBA968154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598612-FB24-ADF5-FFB8-8B9230935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/>
              <a:t>Slide </a:t>
            </a:r>
            <a:fld id="{4AEDAD65-35AF-4EB7-B38C-E18049A14D60}" type="slidenum">
              <a:rPr lang="en-US" smtClean="0"/>
              <a:pPr algn="ctr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765917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C62CC-4425-8104-CE89-84C333354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1E467-5443-CDA3-2AD3-F898905A3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things work at Michigan - Faculty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CECA4-F237-D502-AF96-978AC5360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Two recent requests at Ross</a:t>
            </a:r>
          </a:p>
          <a:p>
            <a:r>
              <a:rPr lang="en-US" dirty="0"/>
              <a:t>Faculty wanted all press releases from Fortune 1000 companies for 15 years – to analyze via text mining.</a:t>
            </a:r>
          </a:p>
          <a:p>
            <a:pPr lvl="1"/>
            <a:r>
              <a:rPr lang="en-US" dirty="0"/>
              <a:t>Were not happy with </a:t>
            </a:r>
            <a:r>
              <a:rPr lang="en-US" dirty="0" err="1"/>
              <a:t>RavenPack</a:t>
            </a:r>
            <a:r>
              <a:rPr lang="en-US" dirty="0"/>
              <a:t> (scored assessments) or TDM Studio (cloud based assessments of smaller data sets).  Dow Jones would not pull the content.</a:t>
            </a:r>
          </a:p>
          <a:p>
            <a:r>
              <a:rPr lang="en-US" dirty="0"/>
              <a:t>PhD student wanted more detailed car registration data.  We could not purchase – cost was well over $300K USD.</a:t>
            </a:r>
          </a:p>
          <a:p>
            <a:r>
              <a:rPr lang="en-US" dirty="0"/>
              <a:t>Data requests appear to have increased recently (possibly because they moved to the library group).</a:t>
            </a:r>
          </a:p>
          <a:p>
            <a:r>
              <a:rPr lang="en-US" dirty="0"/>
              <a:t>For more on Ross and AI – visit - </a:t>
            </a:r>
            <a:r>
              <a:rPr lang="en-US" dirty="0">
                <a:hlinkClick r:id="rId2"/>
              </a:rPr>
              <a:t>https://michiganross.umich.edu/about/AI-at-michigan-ross</a:t>
            </a:r>
            <a:endParaRPr lang="en-US" dirty="0"/>
          </a:p>
          <a:p>
            <a:r>
              <a:rPr lang="en-US" dirty="0"/>
              <a:t>Using GenAI is simply using the most cutting edge tool – so it is front and center with many researchers.</a:t>
            </a:r>
          </a:p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2F2F5C2-1E0C-66CB-DEAF-8E36228E1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9ACBD-1A12-6482-F5C5-98B184947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/>
              <a:t>Slide </a:t>
            </a:r>
            <a:fld id="{4AEDAD65-35AF-4EB7-B38C-E18049A14D60}" type="slidenum">
              <a:rPr lang="en-US" smtClean="0"/>
              <a:pPr algn="ctr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273374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1EABA-5C3A-86CE-EB72-DBF432711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things work at Michigan -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FBEDA-CDE7-E42C-57B5-F762A4EA4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281" y="1825625"/>
            <a:ext cx="5643698" cy="416405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Anecdotally, we are seeing students use GenAI as something in their toolkit.</a:t>
            </a:r>
          </a:p>
          <a:p>
            <a:r>
              <a:rPr lang="en-US" dirty="0"/>
              <a:t>Conceptually, the more that they use it college, the more they will need this when moving into a career.  They may not have the muscle memory to do the critical thinking.</a:t>
            </a:r>
          </a:p>
          <a:p>
            <a:r>
              <a:rPr lang="en-US" dirty="0"/>
              <a:t>They are using it for the note taking capacity in Zoom (including the ability to catch up if they arrive late).</a:t>
            </a:r>
          </a:p>
          <a:p>
            <a:r>
              <a:rPr lang="en-US" dirty="0"/>
              <a:t>They are using it to synthesize an break down larger reports (maybe despite the inclusion of an executive summary).</a:t>
            </a:r>
          </a:p>
          <a:p>
            <a:r>
              <a:rPr lang="en-US" dirty="0"/>
              <a:t>Some students  are using it to get their research started.  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8F86F57-DF4B-BB46-3B4C-DE9FB072B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8CB71A-EE47-566E-8658-DA46765C8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/>
              <a:t>Slide </a:t>
            </a:r>
            <a:fld id="{4AEDAD65-35AF-4EB7-B38C-E18049A14D60}" type="slidenum">
              <a:rPr lang="en-US" smtClean="0"/>
              <a:pPr algn="ctr"/>
              <a:t>13</a:t>
            </a:fld>
            <a:endParaRPr lang="en-US" dirty="0"/>
          </a:p>
        </p:txBody>
      </p:sp>
      <p:pic>
        <p:nvPicPr>
          <p:cNvPr id="6" name="Picture 5" descr="A group of people talking to each other&#10;&#10;AI-generated content may be incorrect.">
            <a:extLst>
              <a:ext uri="{FF2B5EF4-FFF2-40B4-BE49-F238E27FC236}">
                <a16:creationId xmlns:a16="http://schemas.microsoft.com/office/drawing/2014/main" id="{466B2E72-74AF-CE3E-AB34-FF901DCE39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3979" y="2333953"/>
            <a:ext cx="4159770" cy="219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51271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A09D8-6819-BF04-8648-E12C3E643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41F04-3C3B-2C9D-A55C-8FF063BAF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things work at Michigan -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35C55-B284-F8C6-E9D0-E6FA715B0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280" y="1825625"/>
            <a:ext cx="5874389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We continue to receive requests to track down citations to documents that do not exist. Chasing phantom citations is not something new, but it has increased for sure.  </a:t>
            </a:r>
          </a:p>
          <a:p>
            <a:r>
              <a:rPr lang="en-US" dirty="0"/>
              <a:t>Noticed numerous ads on YouTube from Grammarly – especially towards the end of the term - when I am on campus.</a:t>
            </a:r>
          </a:p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F80804F-8AB7-6A5D-DA0D-0B71DE15A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79107E-E45F-BEE9-2E18-F854ED11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/>
              <a:t>Slide </a:t>
            </a:r>
            <a:fld id="{4AEDAD65-35AF-4EB7-B38C-E18049A14D60}" type="slidenum">
              <a:rPr lang="en-US" smtClean="0"/>
              <a:pPr algn="ctr"/>
              <a:t>14</a:t>
            </a:fld>
            <a:endParaRPr lang="en-US" dirty="0"/>
          </a:p>
        </p:txBody>
      </p:sp>
      <p:pic>
        <p:nvPicPr>
          <p:cNvPr id="6" name="Picture 5" descr="A group of people walking in a hallway&#10;&#10;AI-generated content may be incorrect.">
            <a:extLst>
              <a:ext uri="{FF2B5EF4-FFF2-40B4-BE49-F238E27FC236}">
                <a16:creationId xmlns:a16="http://schemas.microsoft.com/office/drawing/2014/main" id="{07F4CF5F-0990-B673-3DA3-38E7819B2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29624" y="1476531"/>
            <a:ext cx="3341653" cy="413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530781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D5BA2-0402-344A-2E09-A3C49DB73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things work at Michigan -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91CEA-73F4-98BC-D00E-470E51C6A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280" y="1825625"/>
            <a:ext cx="9103520" cy="1107819"/>
          </a:xfrm>
        </p:spPr>
        <p:txBody>
          <a:bodyPr/>
          <a:lstStyle/>
          <a:p>
            <a:r>
              <a:rPr lang="en-US" dirty="0"/>
              <a:t>Michigan Daily Assessment of use of ChatGPT in February 2024.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DE3BDD-0321-9361-44EE-783D0259D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4AE2CC-17F7-19CA-884C-15CD220D5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/>
              <a:t>Slide </a:t>
            </a:r>
            <a:fld id="{4AEDAD65-35AF-4EB7-B38C-E18049A14D60}" type="slidenum">
              <a:rPr lang="en-US" smtClean="0"/>
              <a:pPr algn="ctr"/>
              <a:t>15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561B88-7ACD-FA9C-8D78-50E8554D77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726" y="2798717"/>
            <a:ext cx="6379449" cy="326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564893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8353-3357-5A51-45E9-036151FC5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91ACC-7C23-B422-C3BD-0B3A428AD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things work at Michigan - 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1B336-658D-067D-FC33-9A034F3D6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278" y="1844037"/>
            <a:ext cx="9311665" cy="158496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One case study from the GenAI site discussed the benefit of invoice processing at the Shared Service Center (SSC) on campus.</a:t>
            </a:r>
          </a:p>
          <a:p>
            <a:r>
              <a:rPr lang="en-US" dirty="0"/>
              <a:t>GenAI can be more sophisticated and beneficial than processes previously used like RPA (Robotic Process Automation).  </a:t>
            </a:r>
          </a:p>
          <a:p>
            <a:r>
              <a:rPr lang="en-US" dirty="0"/>
              <a:t>See - </a:t>
            </a:r>
            <a:r>
              <a:rPr lang="en-US" dirty="0">
                <a:hlinkClick r:id="rId2"/>
              </a:rPr>
              <a:t>https://genai.umich.edu/use-cases/327</a:t>
            </a:r>
            <a:endParaRPr lang="en-US" dirty="0"/>
          </a:p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1C05396-76E2-77CC-BAAB-7BA0297CF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8EACE8-95A0-AEF0-9C06-A11D11CF7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/>
              <a:t>Slide </a:t>
            </a:r>
            <a:fld id="{4AEDAD65-35AF-4EB7-B38C-E18049A14D60}" type="slidenum">
              <a:rPr lang="en-US" smtClean="0"/>
              <a:pPr algn="ctr"/>
              <a:t>16</a:t>
            </a:fld>
            <a:endParaRPr lang="en-US" dirty="0"/>
          </a:p>
        </p:txBody>
      </p:sp>
      <p:pic>
        <p:nvPicPr>
          <p:cNvPr id="1028" name="Picture 4" descr="A split-panel illustration comparing traditional paperwork and AI-powered automation. On the left, stressed office workers sit at desks surrounded by towering stacks of paper, manually processing invoices. On the right, a calm employee uses a computer with streamlined digital interfaces and charts, assisted by an AI system represented by a humanoid robot and circuit-like connections in the background. ">
            <a:extLst>
              <a:ext uri="{FF2B5EF4-FFF2-40B4-BE49-F238E27FC236}">
                <a16:creationId xmlns:a16="http://schemas.microsoft.com/office/drawing/2014/main" id="{A1276E22-9575-A18D-EEEB-93693740B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075" y="3510315"/>
            <a:ext cx="7065030" cy="2575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1498702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3B2F3-D875-FB74-B79D-7A39EF31A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Bouncing forward?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E542C-85D6-E956-0228-E9D857BA6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At the end of the story, the Lorax simply left.</a:t>
            </a:r>
          </a:p>
          <a:p>
            <a:pPr marL="457200" lvl="1" indent="0">
              <a:buNone/>
            </a:pPr>
            <a:r>
              <a:rPr lang="en-US" i="1" dirty="0"/>
              <a:t>“And all that the Lorax left here in this mess</a:t>
            </a:r>
          </a:p>
          <a:p>
            <a:pPr marL="457200" lvl="1" indent="0">
              <a:buNone/>
            </a:pPr>
            <a:r>
              <a:rPr lang="en-US" i="1" dirty="0"/>
              <a:t>Was a small pile of rocks, with the one word…</a:t>
            </a:r>
          </a:p>
          <a:p>
            <a:pPr marL="457200" lvl="1" indent="0">
              <a:buNone/>
            </a:pPr>
            <a:r>
              <a:rPr lang="en-US" i="1" dirty="0"/>
              <a:t>“UNLESS.”</a:t>
            </a:r>
          </a:p>
          <a:p>
            <a:pPr marL="457200" lvl="1" indent="0">
              <a:buNone/>
            </a:pPr>
            <a:r>
              <a:rPr lang="en-US" i="1" dirty="0"/>
              <a:t>Whatever that meant, well, I just couldn’t guess.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A2DE8A-3598-8809-CB66-AB6F07849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D84572-572A-C87C-3D08-029C1F711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/>
              <a:t>Slide </a:t>
            </a:r>
            <a:fld id="{4AEDAD65-35AF-4EB7-B38C-E18049A14D60}" type="slidenum">
              <a:rPr lang="en-US" smtClean="0"/>
              <a:pPr algn="ctr"/>
              <a:t>17</a:t>
            </a:fld>
            <a:endParaRPr lang="en-US" dirty="0"/>
          </a:p>
        </p:txBody>
      </p:sp>
      <p:pic>
        <p:nvPicPr>
          <p:cNvPr id="7" name="Picture 6" descr="A small animal on a rock&#10;&#10;AI-generated content may be incorrect.">
            <a:extLst>
              <a:ext uri="{FF2B5EF4-FFF2-40B4-BE49-F238E27FC236}">
                <a16:creationId xmlns:a16="http://schemas.microsoft.com/office/drawing/2014/main" id="{8FFA41E4-41F5-52D3-5843-9B2205A5BF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6715" y="3920943"/>
            <a:ext cx="4298992" cy="225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520249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BF97D-44A5-89C7-9851-8E1EB7D05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F6F2A-8B9C-F873-C00B-884A11E8F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279" y="373856"/>
            <a:ext cx="9103519" cy="1325563"/>
          </a:xfrm>
        </p:spPr>
        <p:txBody>
          <a:bodyPr/>
          <a:lstStyle/>
          <a:p>
            <a:r>
              <a:rPr lang="en-US" dirty="0"/>
              <a:t>Bouncing forward?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89715-2F82-FE8E-F99B-9A0AD4731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279" y="1825625"/>
            <a:ext cx="634365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“But now,” says the Once-</a:t>
            </a:r>
            <a:r>
              <a:rPr lang="en-US" sz="2400" dirty="0" err="1"/>
              <a:t>ler</a:t>
            </a:r>
            <a:r>
              <a:rPr lang="en-US" sz="2400" dirty="0"/>
              <a:t>,</a:t>
            </a:r>
          </a:p>
          <a:p>
            <a:pPr marL="0" indent="0">
              <a:buNone/>
            </a:pPr>
            <a:r>
              <a:rPr lang="en-US" sz="2400" dirty="0"/>
              <a:t>“Now that you’re here,</a:t>
            </a:r>
          </a:p>
          <a:p>
            <a:pPr marL="0" indent="0">
              <a:buNone/>
            </a:pPr>
            <a:r>
              <a:rPr lang="en-US" sz="2400" dirty="0"/>
              <a:t>The word of the Lorax seems perfectly clear.</a:t>
            </a:r>
          </a:p>
          <a:p>
            <a:pPr marL="0" indent="0">
              <a:buNone/>
            </a:pPr>
            <a:r>
              <a:rPr lang="en-US" sz="2400" dirty="0"/>
              <a:t>UNLESS someone like you</a:t>
            </a:r>
          </a:p>
          <a:p>
            <a:pPr marL="0" indent="0">
              <a:buNone/>
            </a:pPr>
            <a:r>
              <a:rPr lang="en-US" sz="2400" dirty="0"/>
              <a:t>Cares a whole awful lot,</a:t>
            </a:r>
          </a:p>
          <a:p>
            <a:pPr marL="0" indent="0">
              <a:buNone/>
            </a:pPr>
            <a:r>
              <a:rPr lang="en-US" sz="2400" dirty="0"/>
              <a:t>Nothing is going to get better.</a:t>
            </a:r>
          </a:p>
          <a:p>
            <a:pPr marL="0" indent="0">
              <a:buNone/>
            </a:pPr>
            <a:r>
              <a:rPr lang="en-US" sz="2400" dirty="0"/>
              <a:t>It’s not.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4AE63D-128A-C6CB-E8D8-6C3CC42E1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676228-9EFB-4C26-44D0-8DA0A0DE7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/>
              <a:t>Slide </a:t>
            </a:r>
            <a:fld id="{4AEDAD65-35AF-4EB7-B38C-E18049A14D60}" type="slidenum">
              <a:rPr lang="en-US" smtClean="0"/>
              <a:pPr algn="ctr"/>
              <a:t>18</a:t>
            </a:fld>
            <a:endParaRPr lang="en-US" dirty="0"/>
          </a:p>
        </p:txBody>
      </p:sp>
      <p:pic>
        <p:nvPicPr>
          <p:cNvPr id="7" name="Picture 6" descr="A person sitting with dogs&#10;&#10;AI-generated content may be incorrect.">
            <a:extLst>
              <a:ext uri="{FF2B5EF4-FFF2-40B4-BE49-F238E27FC236}">
                <a16:creationId xmlns:a16="http://schemas.microsoft.com/office/drawing/2014/main" id="{1F02031D-035F-488F-9586-D801623A84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00013" y="3113604"/>
            <a:ext cx="3838900" cy="318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700716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EA640-A000-7F0A-3441-503A98466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Bouncing forward?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3457C-9E70-96CC-0B59-E56DDC4A4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280" y="1825625"/>
            <a:ext cx="5514976" cy="4351338"/>
          </a:xfrm>
        </p:spPr>
        <p:txBody>
          <a:bodyPr>
            <a:normAutofit/>
          </a:bodyPr>
          <a:lstStyle/>
          <a:p>
            <a:r>
              <a:rPr lang="en-US" dirty="0"/>
              <a:t>This is a pragmatic position we find ourselves in.</a:t>
            </a:r>
          </a:p>
          <a:p>
            <a:r>
              <a:rPr lang="en-US" dirty="0"/>
              <a:t>In a service mode, we should strive to help our community succeed, right?  If these tools get them there, that is good, right?</a:t>
            </a:r>
          </a:p>
          <a:p>
            <a:r>
              <a:rPr lang="en-US" dirty="0"/>
              <a:t>Librarians are not the captains of this ship – nor should they behave that way.  </a:t>
            </a:r>
          </a:p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0D42D3-5F8C-E8FF-8888-177E3FB9A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CA66A-E809-6921-254A-6F5BD6BB1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/>
              <a:t>Slide </a:t>
            </a:r>
            <a:fld id="{4AEDAD65-35AF-4EB7-B38C-E18049A14D60}" type="slidenum">
              <a:rPr lang="en-US" smtClean="0"/>
              <a:pPr algn="ctr"/>
              <a:t>19</a:t>
            </a:fld>
            <a:endParaRPr lang="en-US" dirty="0"/>
          </a:p>
        </p:txBody>
      </p:sp>
      <p:pic>
        <p:nvPicPr>
          <p:cNvPr id="5" name="Picture 4" descr="Two squirrels in a hole in a tree&#10;&#10;AI-generated content may be incorrect.">
            <a:extLst>
              <a:ext uri="{FF2B5EF4-FFF2-40B4-BE49-F238E27FC236}">
                <a16:creationId xmlns:a16="http://schemas.microsoft.com/office/drawing/2014/main" id="{DB9EC543-3CA0-48B4-831F-393C320AE6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0663" y="649014"/>
            <a:ext cx="4166401" cy="563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523482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E9601-AB4E-02FF-FF26-30F7CAD28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B0142-A1F4-995C-11A6-95CB42D9B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Bouncing forward?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6D72B-54F2-75CC-2EE0-239299BC7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Lorax was there to attempt to have the Once-</a:t>
            </a:r>
            <a:r>
              <a:rPr lang="en-US" dirty="0" err="1"/>
              <a:t>ler</a:t>
            </a:r>
            <a:r>
              <a:rPr lang="en-US" dirty="0"/>
              <a:t> change his ways.  But his arguments were not compelling to the Once-</a:t>
            </a:r>
            <a:r>
              <a:rPr lang="en-US" dirty="0" err="1"/>
              <a:t>ler</a:t>
            </a:r>
            <a:r>
              <a:rPr lang="en-US" dirty="0"/>
              <a:t>.</a:t>
            </a:r>
          </a:p>
          <a:p>
            <a:r>
              <a:rPr lang="en-US" dirty="0"/>
              <a:t>Librarians raising concerns about GenAI might lead to the same result as in the Lorax.</a:t>
            </a:r>
          </a:p>
          <a:p>
            <a:r>
              <a:rPr lang="en-US" dirty="0"/>
              <a:t>Our information landscape is changing before our eyes it will continue this way whether or not we think it is a good idea.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37CBCB5-5024-4355-EB4C-98E8F10F0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E8209-ED93-296C-A70D-F98595742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/>
              <a:t>Slide </a:t>
            </a:r>
            <a:fld id="{4AEDAD65-35AF-4EB7-B38C-E18049A14D60}" type="slidenum">
              <a:rPr lang="en-US" smtClean="0"/>
              <a:pPr algn="ctr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734366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58179-AE19-79F8-9685-FFD548606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34C5E-771A-95EC-CC77-AAFA9D9BD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Bouncing forward?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792BD-6235-CD55-BC5A-E36230A59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280" y="1825625"/>
            <a:ext cx="4997464" cy="3690755"/>
          </a:xfrm>
        </p:spPr>
        <p:txBody>
          <a:bodyPr>
            <a:normAutofit fontScale="92500"/>
          </a:bodyPr>
          <a:lstStyle/>
          <a:p>
            <a:r>
              <a:rPr lang="en-US" dirty="0"/>
              <a:t>In GenAI, we find a world full of </a:t>
            </a:r>
            <a:r>
              <a:rPr lang="en-US" sz="2800" dirty="0"/>
              <a:t>Luddites and Lemmings.</a:t>
            </a:r>
          </a:p>
          <a:p>
            <a:r>
              <a:rPr lang="en-US" sz="2800" dirty="0"/>
              <a:t>The Lorax seems to be in the middle ground.</a:t>
            </a:r>
          </a:p>
          <a:p>
            <a:r>
              <a:rPr lang="en-US" sz="2800" dirty="0"/>
              <a:t>But in actuality, the Lorax was right – but they did not listen to the warnings.</a:t>
            </a:r>
          </a:p>
          <a:p>
            <a:r>
              <a:rPr lang="en-US" dirty="0"/>
              <a:t>So keep talking, maybe </a:t>
            </a:r>
            <a:r>
              <a:rPr lang="en-US"/>
              <a:t>someone will care.</a:t>
            </a:r>
            <a:endParaRPr lang="en-US" sz="2800" dirty="0"/>
          </a:p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AB1A68C-81FA-16A1-C7C3-AD6B933FC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7ABC29-243F-4216-CB97-39885B038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/>
              <a:t>Slide </a:t>
            </a:r>
            <a:fld id="{4AEDAD65-35AF-4EB7-B38C-E18049A14D60}" type="slidenum">
              <a:rPr lang="en-US" smtClean="0"/>
              <a:pPr algn="ctr"/>
              <a:t>21</a:t>
            </a:fld>
            <a:endParaRPr lang="en-US" dirty="0"/>
          </a:p>
        </p:txBody>
      </p:sp>
      <p:pic>
        <p:nvPicPr>
          <p:cNvPr id="8" name="Picture 7" descr="A large red sign with white text and black text on it&#10;&#10;AI-generated content may be incorrect.">
            <a:extLst>
              <a:ext uri="{FF2B5EF4-FFF2-40B4-BE49-F238E27FC236}">
                <a16:creationId xmlns:a16="http://schemas.microsoft.com/office/drawing/2014/main" id="{5C6721F2-0973-573D-1341-ADB79C131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4"/>
          <a:stretch/>
        </p:blipFill>
        <p:spPr>
          <a:xfrm>
            <a:off x="7387827" y="1447253"/>
            <a:ext cx="4489379" cy="396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466088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3CAD0-382E-237B-2756-6B7A4365A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B5E63-7CA9-6D76-4544-AE335421F6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/>
              <a:t>Corey Seeman</a:t>
            </a:r>
          </a:p>
          <a:p>
            <a:pPr marL="0" indent="0" algn="ctr">
              <a:buNone/>
            </a:pPr>
            <a:r>
              <a:rPr lang="en-US" sz="2800" dirty="0"/>
              <a:t>University of Michigan</a:t>
            </a:r>
          </a:p>
          <a:p>
            <a:pPr marL="0" indent="0" algn="ctr">
              <a:buNone/>
            </a:pPr>
            <a:r>
              <a:rPr lang="en-US" sz="2800" dirty="0"/>
              <a:t>Director, Kresge Library Services (Ross School of Business)</a:t>
            </a:r>
          </a:p>
          <a:p>
            <a:pPr marL="0" indent="0" algn="ctr">
              <a:buNone/>
            </a:pPr>
            <a:r>
              <a:rPr lang="en-US" sz="2800" dirty="0">
                <a:hlinkClick r:id="rId2"/>
              </a:rPr>
              <a:t>cseeman@umich.edu</a:t>
            </a:r>
            <a:endParaRPr lang="en-US" sz="2800" dirty="0"/>
          </a:p>
          <a:p>
            <a:pPr marL="0" indent="0" algn="ctr">
              <a:buNone/>
            </a:pPr>
            <a:r>
              <a:rPr lang="en-US" sz="2000" dirty="0">
                <a:hlinkClick r:id="rId3"/>
              </a:rPr>
              <a:t>https://www.bus.umich.edu/Kresgelibrary/</a:t>
            </a:r>
            <a:endParaRPr lang="en-US" sz="2000" dirty="0"/>
          </a:p>
          <a:p>
            <a:pPr marL="0" indent="0" algn="ctr">
              <a:buNone/>
            </a:pPr>
            <a:r>
              <a:rPr lang="en-US" sz="2800" dirty="0">
                <a:hlinkClick r:id="rId4"/>
              </a:rPr>
              <a:t>https://www.squirreldude.com/</a:t>
            </a:r>
            <a:endParaRPr lang="en-US" sz="28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5072D01-C51E-96D2-9009-F3CE75436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CEE35-6447-3B65-364C-23237318D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/>
              <a:t>Slide </a:t>
            </a:r>
            <a:fld id="{4AEDAD65-35AF-4EB7-B38C-E18049A14D60}" type="slidenum">
              <a:rPr lang="en-US" smtClean="0"/>
              <a:pPr algn="ctr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842560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C756A-E0BE-E215-2247-D434B9159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Cited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0BD73-AFA9-454D-EF32-612A54358B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Lebduska</a:t>
            </a:r>
            <a:r>
              <a:rPr lang="en-US" dirty="0"/>
              <a:t>, L. (1994). Rethinking Human Need: Seuss's The Lorax. Children's Literature Association Quarterly 19(4), 170-176. </a:t>
            </a:r>
            <a:r>
              <a:rPr lang="en-US" dirty="0">
                <a:hlinkClick r:id="rId2"/>
              </a:rPr>
              <a:t>https://dx.doi.org/10.1353/chq.0.0932</a:t>
            </a:r>
            <a:r>
              <a:rPr lang="en-US" dirty="0"/>
              <a:t>.</a:t>
            </a:r>
          </a:p>
          <a:p>
            <a:r>
              <a:rPr lang="en-US" dirty="0"/>
              <a:t>Shah, Priya, Anushka Raheja and Hasika Sridhar. How do students use ChatGPT?  Michigan Daily, February 4, 2024 - https://www.michigandaily.com/web/data/how-do-students-use-chatgpt/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503234-B7FE-7198-1599-5B7AFFEC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INCONECSS 2025 - Corey Seeman - Librarians as the Lorax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737E73-0E9D-046F-CF97-2011E1F89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/>
              <a:t>Slide </a:t>
            </a:r>
            <a:fld id="{4AEDAD65-35AF-4EB7-B38C-E18049A14D60}" type="slidenum">
              <a:rPr lang="en-US" smtClean="0"/>
              <a:pPr algn="ctr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68405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633</TotalTime>
  <Words>1711</Words>
  <Application>Microsoft Office PowerPoint</Application>
  <PresentationFormat>Widescreen</PresentationFormat>
  <Paragraphs>168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Aptos</vt:lpstr>
      <vt:lpstr>Arial</vt:lpstr>
      <vt:lpstr>Office Theme</vt:lpstr>
      <vt:lpstr>Neither a Luddite nor a Lemming: Librarians as the Lorax in our GenAI Obsessed World?</vt:lpstr>
      <vt:lpstr>Introduction</vt:lpstr>
      <vt:lpstr>The Lorax</vt:lpstr>
      <vt:lpstr>The Lorax</vt:lpstr>
      <vt:lpstr>The Lorax</vt:lpstr>
      <vt:lpstr>The Lorax</vt:lpstr>
      <vt:lpstr>The Lorax</vt:lpstr>
      <vt:lpstr>What is the librarian’s role here?</vt:lpstr>
      <vt:lpstr>What is the librarian’s role here?</vt:lpstr>
      <vt:lpstr>What is the librarian’s role here?</vt:lpstr>
      <vt:lpstr>How things work at Michigan</vt:lpstr>
      <vt:lpstr>How things work at Michigan - Faculty</vt:lpstr>
      <vt:lpstr>How things work at Michigan - Students</vt:lpstr>
      <vt:lpstr>How things work at Michigan - Students</vt:lpstr>
      <vt:lpstr>How things work at Michigan - Students</vt:lpstr>
      <vt:lpstr>How things work at Michigan - Staff</vt:lpstr>
      <vt:lpstr>Bouncing forward?</vt:lpstr>
      <vt:lpstr>Bouncing forward?</vt:lpstr>
      <vt:lpstr>Bouncing forward?</vt:lpstr>
      <vt:lpstr>Bouncing forward?</vt:lpstr>
      <vt:lpstr>Bouncing forward?</vt:lpstr>
      <vt:lpstr>Thank you</vt:lpstr>
      <vt:lpstr>Cited Works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Neither a Luddite nor a Lemming: Librarians as the Lorax in our GenAI Obsessed World?</dc:title>
  <dc:creator>Seeman, Corey</dc:creator>
  <cp:lastModifiedBy>Seeman, Corey</cp:lastModifiedBy>
  <cp:revision>37</cp:revision>
  <cp:lastPrinted>2025-05-12T01:12:42Z</cp:lastPrinted>
  <dcterms:created xsi:type="dcterms:W3CDTF">2025-05-05T00:23:13Z</dcterms:created>
  <dcterms:modified xsi:type="dcterms:W3CDTF">2025-06-02T00:05:07Z</dcterms:modified>
</cp:coreProperties>
</file>