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2"/>
  </p:notesMasterIdLst>
  <p:sldIdLst>
    <p:sldId id="256" r:id="rId2"/>
    <p:sldId id="269" r:id="rId3"/>
    <p:sldId id="271" r:id="rId4"/>
    <p:sldId id="275" r:id="rId5"/>
    <p:sldId id="291" r:id="rId6"/>
    <p:sldId id="276" r:id="rId7"/>
    <p:sldId id="283" r:id="rId8"/>
    <p:sldId id="286" r:id="rId9"/>
    <p:sldId id="277" r:id="rId10"/>
    <p:sldId id="282" r:id="rId11"/>
    <p:sldId id="272" r:id="rId12"/>
    <p:sldId id="293" r:id="rId13"/>
    <p:sldId id="299" r:id="rId14"/>
    <p:sldId id="292" r:id="rId15"/>
    <p:sldId id="284" r:id="rId16"/>
    <p:sldId id="287" r:id="rId17"/>
    <p:sldId id="285" r:id="rId18"/>
    <p:sldId id="279" r:id="rId19"/>
    <p:sldId id="294" r:id="rId20"/>
    <p:sldId id="288" r:id="rId21"/>
    <p:sldId id="281" r:id="rId22"/>
    <p:sldId id="274" r:id="rId23"/>
    <p:sldId id="289" r:id="rId24"/>
    <p:sldId id="295" r:id="rId25"/>
    <p:sldId id="296" r:id="rId26"/>
    <p:sldId id="297" r:id="rId27"/>
    <p:sldId id="290" r:id="rId28"/>
    <p:sldId id="298" r:id="rId29"/>
    <p:sldId id="267" r:id="rId30"/>
    <p:sldId id="270" r:id="rId31"/>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2CB88"/>
    <a:srgbClr val="EAC9B8"/>
    <a:srgbClr val="6E6371"/>
    <a:srgbClr val="3C2E25"/>
  </p:clrMru>
  <p:extLst>
    <p:ext uri="{E76CE94A-603C-4142-B9EB-6D1370010A27}">
      <p14:discardImageEditData xmlns:p14="http://schemas.microsoft.com/office/powerpoint/2010/main" val="1"/>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3" autoAdjust="0"/>
    <p:restoredTop sz="94660"/>
  </p:normalViewPr>
  <p:slideViewPr>
    <p:cSldViewPr snapToGrid="0">
      <p:cViewPr varScale="1">
        <p:scale>
          <a:sx n="104" d="100"/>
          <a:sy n="104" d="100"/>
        </p:scale>
        <p:origin x="216" y="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77739" cy="471055"/>
          </a:xfrm>
          <a:prstGeom prst="rect">
            <a:avLst/>
          </a:prstGeom>
        </p:spPr>
        <p:txBody>
          <a:bodyPr vert="horz" lIns="94215" tIns="47108" rIns="94215" bIns="47108" rtlCol="0"/>
          <a:lstStyle>
            <a:lvl1pPr algn="l">
              <a:defRPr sz="1200"/>
            </a:lvl1pPr>
          </a:lstStyle>
          <a:p>
            <a:endParaRPr lang="en-US"/>
          </a:p>
        </p:txBody>
      </p:sp>
      <p:sp>
        <p:nvSpPr>
          <p:cNvPr id="3" name="Date Placeholder 2"/>
          <p:cNvSpPr>
            <a:spLocks noGrp="1"/>
          </p:cNvSpPr>
          <p:nvPr>
            <p:ph type="dt" idx="1"/>
          </p:nvPr>
        </p:nvSpPr>
        <p:spPr>
          <a:xfrm>
            <a:off x="4023093" y="1"/>
            <a:ext cx="3077739" cy="471055"/>
          </a:xfrm>
          <a:prstGeom prst="rect">
            <a:avLst/>
          </a:prstGeom>
        </p:spPr>
        <p:txBody>
          <a:bodyPr vert="horz" lIns="94215" tIns="47108" rIns="94215" bIns="47108" rtlCol="0"/>
          <a:lstStyle>
            <a:lvl1pPr algn="r">
              <a:defRPr sz="1200"/>
            </a:lvl1pPr>
          </a:lstStyle>
          <a:p>
            <a:fld id="{3025D696-8A0A-4331-839E-AC41F92A799D}" type="datetimeFigureOut">
              <a:rPr lang="en-US" smtClean="0"/>
              <a:t>5/18/2025</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15" tIns="47108" rIns="94215" bIns="47108" rtlCol="0" anchor="ctr"/>
          <a:lstStyle/>
          <a:p>
            <a:endParaRPr lang="en-US"/>
          </a:p>
        </p:txBody>
      </p:sp>
      <p:sp>
        <p:nvSpPr>
          <p:cNvPr id="5" name="Notes Placeholder 4"/>
          <p:cNvSpPr>
            <a:spLocks noGrp="1"/>
          </p:cNvSpPr>
          <p:nvPr>
            <p:ph type="body" sz="quarter" idx="3"/>
          </p:nvPr>
        </p:nvSpPr>
        <p:spPr>
          <a:xfrm>
            <a:off x="710248" y="4518203"/>
            <a:ext cx="5681980" cy="3696712"/>
          </a:xfrm>
          <a:prstGeom prst="rect">
            <a:avLst/>
          </a:prstGeom>
        </p:spPr>
        <p:txBody>
          <a:bodyPr vert="horz" lIns="94215" tIns="47108" rIns="94215" bIns="4710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4"/>
            <a:ext cx="3077739" cy="471054"/>
          </a:xfrm>
          <a:prstGeom prst="rect">
            <a:avLst/>
          </a:prstGeom>
        </p:spPr>
        <p:txBody>
          <a:bodyPr vert="horz" lIns="94215" tIns="47108" rIns="94215" bIns="47108" rtlCol="0" anchor="b"/>
          <a:lstStyle>
            <a:lvl1pPr algn="l">
              <a:defRPr sz="1200"/>
            </a:lvl1pPr>
          </a:lstStyle>
          <a:p>
            <a:endParaRPr lang="en-US"/>
          </a:p>
        </p:txBody>
      </p:sp>
      <p:sp>
        <p:nvSpPr>
          <p:cNvPr id="7" name="Slide Number Placeholder 6"/>
          <p:cNvSpPr>
            <a:spLocks noGrp="1"/>
          </p:cNvSpPr>
          <p:nvPr>
            <p:ph type="sldNum" sz="quarter" idx="5"/>
          </p:nvPr>
        </p:nvSpPr>
        <p:spPr>
          <a:xfrm>
            <a:off x="4023093" y="8917424"/>
            <a:ext cx="3077739" cy="471054"/>
          </a:xfrm>
          <a:prstGeom prst="rect">
            <a:avLst/>
          </a:prstGeom>
        </p:spPr>
        <p:txBody>
          <a:bodyPr vert="horz" lIns="94215" tIns="47108" rIns="94215" bIns="47108" rtlCol="0" anchor="b"/>
          <a:lstStyle>
            <a:lvl1pPr algn="r">
              <a:defRPr sz="1200"/>
            </a:lvl1pPr>
          </a:lstStyle>
          <a:p>
            <a:fld id="{AA59485C-C4B8-49D7-8167-1AE4E1A96063}" type="slidenum">
              <a:rPr lang="en-US" smtClean="0"/>
              <a:t>‹#›</a:t>
            </a:fld>
            <a:endParaRPr lang="en-US"/>
          </a:p>
        </p:txBody>
      </p:sp>
    </p:spTree>
    <p:extLst>
      <p:ext uri="{BB962C8B-B14F-4D97-AF65-F5344CB8AC3E}">
        <p14:creationId xmlns:p14="http://schemas.microsoft.com/office/powerpoint/2010/main" val="3923418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53BEA-EAE1-16BF-039D-7492E77D0CA1}"/>
              </a:ext>
            </a:extLst>
          </p:cNvPr>
          <p:cNvSpPr>
            <a:spLocks noGrp="1"/>
          </p:cNvSpPr>
          <p:nvPr>
            <p:ph type="ctrTitle"/>
          </p:nvPr>
        </p:nvSpPr>
        <p:spPr>
          <a:xfrm>
            <a:off x="2402778" y="1122363"/>
            <a:ext cx="9144000" cy="2387600"/>
          </a:xfrm>
        </p:spPr>
        <p:txBody>
          <a:bodyPr anchor="b"/>
          <a:lstStyle>
            <a:lvl1pPr algn="ctr">
              <a:defRPr sz="6000" b="1"/>
            </a:lvl1pPr>
          </a:lstStyle>
          <a:p>
            <a:r>
              <a:rPr lang="en-US" dirty="0"/>
              <a:t>Click to edit Master title style</a:t>
            </a:r>
          </a:p>
        </p:txBody>
      </p:sp>
      <p:sp>
        <p:nvSpPr>
          <p:cNvPr id="3" name="Subtitle 2">
            <a:extLst>
              <a:ext uri="{FF2B5EF4-FFF2-40B4-BE49-F238E27FC236}">
                <a16:creationId xmlns:a16="http://schemas.microsoft.com/office/drawing/2014/main" id="{ABA288FE-168B-679D-F7FD-ABCBBA493CBD}"/>
              </a:ext>
            </a:extLst>
          </p:cNvPr>
          <p:cNvSpPr>
            <a:spLocks noGrp="1"/>
          </p:cNvSpPr>
          <p:nvPr>
            <p:ph type="subTitle" idx="1"/>
          </p:nvPr>
        </p:nvSpPr>
        <p:spPr>
          <a:xfrm>
            <a:off x="2402778" y="3602038"/>
            <a:ext cx="9144000" cy="1655762"/>
          </a:xfrm>
        </p:spPr>
        <p:txBody>
          <a:bodyPr/>
          <a:lstStyle>
            <a:lvl1pPr marL="0" indent="0" algn="ctr">
              <a:buNone/>
              <a:defRPr sz="2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D059843-2946-AAA6-1643-71E9FDF90E51}"/>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0249466C-7403-4E05-A51E-0AB209C8D1BF}"/>
              </a:ext>
            </a:extLst>
          </p:cNvPr>
          <p:cNvSpPr>
            <a:spLocks noGrp="1"/>
          </p:cNvSpPr>
          <p:nvPr>
            <p:ph type="ftr" sz="quarter" idx="11"/>
          </p:nvPr>
        </p:nvSpPr>
        <p:spPr/>
        <p:txBody>
          <a:bodyPr/>
          <a:lstStyle/>
          <a:p>
            <a:r>
              <a:rPr lang="en-US"/>
              <a:t>Joint Meeting Vienna 2025 - Corey Seeman - So Much Better</a:t>
            </a:r>
            <a:endParaRPr lang="en-US" dirty="0"/>
          </a:p>
        </p:txBody>
      </p:sp>
      <p:sp>
        <p:nvSpPr>
          <p:cNvPr id="6" name="Slide Number Placeholder 5">
            <a:extLst>
              <a:ext uri="{FF2B5EF4-FFF2-40B4-BE49-F238E27FC236}">
                <a16:creationId xmlns:a16="http://schemas.microsoft.com/office/drawing/2014/main" id="{EA3C6CAE-4F5C-D65E-6A2F-8FEE7FF5CF2C}"/>
              </a:ext>
            </a:extLst>
          </p:cNvPr>
          <p:cNvSpPr>
            <a:spLocks noGrp="1"/>
          </p:cNvSpPr>
          <p:nvPr>
            <p:ph type="sldNum" sz="quarter" idx="12"/>
          </p:nvPr>
        </p:nvSpPr>
        <p:spPr>
          <a:xfrm>
            <a:off x="9765506" y="6356350"/>
            <a:ext cx="1271588" cy="365125"/>
          </a:xfrm>
        </p:spPr>
        <p:txBody>
          <a:bodyPr/>
          <a:lstStyle/>
          <a:p>
            <a:pPr algn="ctr"/>
            <a:r>
              <a:rPr lang="en-US" dirty="0"/>
              <a:t>Slide </a:t>
            </a:r>
            <a:fld id="{4AEDAD65-35AF-4EB7-B38C-E18049A14D60}" type="slidenum">
              <a:rPr lang="en-US" smtClean="0"/>
              <a:pPr algn="ctr"/>
              <a:t>‹#›</a:t>
            </a:fld>
            <a:endParaRPr lang="en-US" dirty="0"/>
          </a:p>
        </p:txBody>
      </p:sp>
      <p:pic>
        <p:nvPicPr>
          <p:cNvPr id="7" name="Picture 6">
            <a:extLst>
              <a:ext uri="{FF2B5EF4-FFF2-40B4-BE49-F238E27FC236}">
                <a16:creationId xmlns:a16="http://schemas.microsoft.com/office/drawing/2014/main" id="{A00A6FF2-DF6A-EE9E-F6A8-8C3E9ADAD89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59735" y="1520040"/>
            <a:ext cx="1769983" cy="3865420"/>
          </a:xfrm>
          <a:prstGeom prst="rect">
            <a:avLst/>
          </a:prstGeom>
          <a:effectLst>
            <a:softEdge rad="101600"/>
          </a:effectLst>
        </p:spPr>
      </p:pic>
    </p:spTree>
    <p:extLst>
      <p:ext uri="{BB962C8B-B14F-4D97-AF65-F5344CB8AC3E}">
        <p14:creationId xmlns:p14="http://schemas.microsoft.com/office/powerpoint/2010/main" val="2777045821"/>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886C3-5027-A9DB-19E6-566386686D64}"/>
              </a:ext>
            </a:extLst>
          </p:cNvPr>
          <p:cNvSpPr>
            <a:spLocks noGrp="1"/>
          </p:cNvSpPr>
          <p:nvPr>
            <p:ph type="title"/>
          </p:nvPr>
        </p:nvSpPr>
        <p:spPr>
          <a:xfrm>
            <a:off x="2250280" y="365125"/>
            <a:ext cx="9103519" cy="1325563"/>
          </a:xfrm>
        </p:spPr>
        <p:txBody>
          <a:bodyPr/>
          <a:lstStyle>
            <a:lvl1pPr>
              <a:defRPr b="1"/>
            </a:lvl1pPr>
          </a:lstStyle>
          <a:p>
            <a:r>
              <a:rPr lang="en-US" dirty="0"/>
              <a:t>Click to edit Master title style</a:t>
            </a:r>
          </a:p>
        </p:txBody>
      </p:sp>
      <p:sp>
        <p:nvSpPr>
          <p:cNvPr id="3" name="Content Placeholder 2">
            <a:extLst>
              <a:ext uri="{FF2B5EF4-FFF2-40B4-BE49-F238E27FC236}">
                <a16:creationId xmlns:a16="http://schemas.microsoft.com/office/drawing/2014/main" id="{FAFF3F2F-1DA2-86E0-AE63-55D19851774C}"/>
              </a:ext>
            </a:extLst>
          </p:cNvPr>
          <p:cNvSpPr>
            <a:spLocks noGrp="1"/>
          </p:cNvSpPr>
          <p:nvPr>
            <p:ph idx="1"/>
          </p:nvPr>
        </p:nvSpPr>
        <p:spPr>
          <a:xfrm>
            <a:off x="2250280" y="1825625"/>
            <a:ext cx="9103520" cy="4351338"/>
          </a:xfrm>
        </p:spPr>
        <p:txBody>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Footer Placeholder 14">
            <a:extLst>
              <a:ext uri="{FF2B5EF4-FFF2-40B4-BE49-F238E27FC236}">
                <a16:creationId xmlns:a16="http://schemas.microsoft.com/office/drawing/2014/main" id="{69F1F21E-740B-3E0F-F0C2-F066514B1F76}"/>
              </a:ext>
            </a:extLst>
          </p:cNvPr>
          <p:cNvSpPr>
            <a:spLocks noGrp="1"/>
          </p:cNvSpPr>
          <p:nvPr>
            <p:ph type="ftr" sz="quarter" idx="11"/>
          </p:nvPr>
        </p:nvSpPr>
        <p:spPr>
          <a:xfrm>
            <a:off x="2250279" y="6303169"/>
            <a:ext cx="6179345" cy="365125"/>
          </a:xfrm>
        </p:spPr>
        <p:txBody>
          <a:bodyPr/>
          <a:lstStyle>
            <a:lvl1pPr>
              <a:defRPr sz="1600" b="1" i="1">
                <a:solidFill>
                  <a:schemeClr val="tx1"/>
                </a:solidFill>
              </a:defRPr>
            </a:lvl1pPr>
          </a:lstStyle>
          <a:p>
            <a:r>
              <a:rPr lang="en-US"/>
              <a:t>Joint Meeting Vienna 2025 - Corey Seeman - So Much Better</a:t>
            </a:r>
            <a:endParaRPr lang="en-US" dirty="0"/>
          </a:p>
        </p:txBody>
      </p:sp>
      <p:sp>
        <p:nvSpPr>
          <p:cNvPr id="17" name="Slide Number Placeholder 6">
            <a:extLst>
              <a:ext uri="{FF2B5EF4-FFF2-40B4-BE49-F238E27FC236}">
                <a16:creationId xmlns:a16="http://schemas.microsoft.com/office/drawing/2014/main" id="{DD30010D-82DA-6FB7-E08B-958589DBF44A}"/>
              </a:ext>
            </a:extLst>
          </p:cNvPr>
          <p:cNvSpPr>
            <a:spLocks noGrp="1"/>
          </p:cNvSpPr>
          <p:nvPr>
            <p:ph type="sldNum" sz="quarter" idx="12"/>
          </p:nvPr>
        </p:nvSpPr>
        <p:spPr>
          <a:xfrm>
            <a:off x="8593931" y="6303169"/>
            <a:ext cx="2759867" cy="338931"/>
          </a:xfrm>
        </p:spPr>
        <p:txBody>
          <a:bodyPr/>
          <a:lstStyle>
            <a:lvl1pPr>
              <a:defRPr sz="1600" b="1" i="1">
                <a:solidFill>
                  <a:schemeClr val="tx1"/>
                </a:solidFill>
              </a:defRPr>
            </a:lvl1pPr>
          </a:lstStyle>
          <a:p>
            <a:pPr algn="ctr"/>
            <a:r>
              <a:rPr lang="en-US" dirty="0"/>
              <a:t>Slide </a:t>
            </a:r>
            <a:fld id="{4AEDAD65-35AF-4EB7-B38C-E18049A14D60}" type="slidenum">
              <a:rPr lang="en-US" smtClean="0"/>
              <a:pPr algn="ctr"/>
              <a:t>‹#›</a:t>
            </a:fld>
            <a:endParaRPr lang="en-US" dirty="0"/>
          </a:p>
        </p:txBody>
      </p:sp>
      <p:pic>
        <p:nvPicPr>
          <p:cNvPr id="5" name="Picture 4">
            <a:extLst>
              <a:ext uri="{FF2B5EF4-FFF2-40B4-BE49-F238E27FC236}">
                <a16:creationId xmlns:a16="http://schemas.microsoft.com/office/drawing/2014/main" id="{641F6ADA-28BF-2DC4-7BDC-BB6F4B62436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2871" y="1977240"/>
            <a:ext cx="1525284" cy="3331029"/>
          </a:xfrm>
          <a:prstGeom prst="rect">
            <a:avLst/>
          </a:prstGeom>
          <a:effectLst>
            <a:softEdge rad="63500"/>
          </a:effectLst>
        </p:spPr>
      </p:pic>
    </p:spTree>
    <p:extLst>
      <p:ext uri="{BB962C8B-B14F-4D97-AF65-F5344CB8AC3E}">
        <p14:creationId xmlns:p14="http://schemas.microsoft.com/office/powerpoint/2010/main" val="3387058529"/>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EEE4D-13BA-A0A0-EFFA-1F0CDD4DDF6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C304670-BE95-275D-B3B1-BA1D110B97A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1A0C4F1-0FCC-E53D-962B-CDABBB6931C1}"/>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415A1992-84A6-B498-D79E-882F10E20F67}"/>
              </a:ext>
            </a:extLst>
          </p:cNvPr>
          <p:cNvSpPr>
            <a:spLocks noGrp="1"/>
          </p:cNvSpPr>
          <p:nvPr>
            <p:ph type="ftr" sz="quarter" idx="11"/>
          </p:nvPr>
        </p:nvSpPr>
        <p:spPr/>
        <p:txBody>
          <a:bodyPr/>
          <a:lstStyle/>
          <a:p>
            <a:r>
              <a:rPr lang="en-US"/>
              <a:t>Joint Meeting Vienna 2025 - Corey Seeman - So Much Better</a:t>
            </a:r>
          </a:p>
        </p:txBody>
      </p:sp>
      <p:sp>
        <p:nvSpPr>
          <p:cNvPr id="6" name="Slide Number Placeholder 5">
            <a:extLst>
              <a:ext uri="{FF2B5EF4-FFF2-40B4-BE49-F238E27FC236}">
                <a16:creationId xmlns:a16="http://schemas.microsoft.com/office/drawing/2014/main" id="{C1B50CA6-B6A4-AA1E-E50E-D38968734C8A}"/>
              </a:ext>
            </a:extLst>
          </p:cNvPr>
          <p:cNvSpPr>
            <a:spLocks noGrp="1"/>
          </p:cNvSpPr>
          <p:nvPr>
            <p:ph type="sldNum" sz="quarter" idx="12"/>
          </p:nvPr>
        </p:nvSpPr>
        <p:spPr>
          <a:xfrm>
            <a:off x="9765506" y="6356350"/>
            <a:ext cx="1271588" cy="365125"/>
          </a:xfrm>
        </p:spPr>
        <p:txBody>
          <a:bodyPr/>
          <a:lstStyle>
            <a:lvl1pPr algn="ctr">
              <a:defRPr/>
            </a:lvl1pPr>
          </a:lstStyle>
          <a:p>
            <a:r>
              <a:rPr lang="en-US" dirty="0"/>
              <a:t>Slide </a:t>
            </a:r>
            <a:fld id="{4AEDAD65-35AF-4EB7-B38C-E18049A14D60}" type="slidenum">
              <a:rPr lang="en-US" smtClean="0"/>
              <a:pPr/>
              <a:t>‹#›</a:t>
            </a:fld>
            <a:endParaRPr lang="en-US" dirty="0"/>
          </a:p>
        </p:txBody>
      </p:sp>
    </p:spTree>
    <p:extLst>
      <p:ext uri="{BB962C8B-B14F-4D97-AF65-F5344CB8AC3E}">
        <p14:creationId xmlns:p14="http://schemas.microsoft.com/office/powerpoint/2010/main" val="1167008292"/>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B56A1-C1BA-A7C2-2A02-8B3776C535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636D411-D3A8-E2A2-1C11-A4BE04697FD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90698F-A94F-BDB5-3A59-566E7C177AF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92D49C3-FC6F-27EC-60CE-3C630283FE42}"/>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08CB4A8C-27C0-F718-EBEB-19CC52A56D48}"/>
              </a:ext>
            </a:extLst>
          </p:cNvPr>
          <p:cNvSpPr>
            <a:spLocks noGrp="1"/>
          </p:cNvSpPr>
          <p:nvPr>
            <p:ph type="ftr" sz="quarter" idx="11"/>
          </p:nvPr>
        </p:nvSpPr>
        <p:spPr/>
        <p:txBody>
          <a:bodyPr/>
          <a:lstStyle/>
          <a:p>
            <a:r>
              <a:rPr lang="en-US"/>
              <a:t>Joint Meeting Vienna 2025 - Corey Seeman - So Much Better</a:t>
            </a:r>
          </a:p>
        </p:txBody>
      </p:sp>
      <p:sp>
        <p:nvSpPr>
          <p:cNvPr id="7" name="Slide Number Placeholder 6">
            <a:extLst>
              <a:ext uri="{FF2B5EF4-FFF2-40B4-BE49-F238E27FC236}">
                <a16:creationId xmlns:a16="http://schemas.microsoft.com/office/drawing/2014/main" id="{54E9292E-6BC4-3931-7EC9-77F2A63CDC85}"/>
              </a:ext>
            </a:extLst>
          </p:cNvPr>
          <p:cNvSpPr>
            <a:spLocks noGrp="1"/>
          </p:cNvSpPr>
          <p:nvPr>
            <p:ph type="sldNum" sz="quarter" idx="12"/>
          </p:nvPr>
        </p:nvSpPr>
        <p:spPr/>
        <p:txBody>
          <a:bodyPr/>
          <a:lstStyle/>
          <a:p>
            <a:fld id="{4AEDAD65-35AF-4EB7-B38C-E18049A14D60}" type="slidenum">
              <a:rPr lang="en-US" smtClean="0"/>
              <a:t>‹#›</a:t>
            </a:fld>
            <a:endParaRPr lang="en-US"/>
          </a:p>
        </p:txBody>
      </p:sp>
    </p:spTree>
    <p:extLst>
      <p:ext uri="{BB962C8B-B14F-4D97-AF65-F5344CB8AC3E}">
        <p14:creationId xmlns:p14="http://schemas.microsoft.com/office/powerpoint/2010/main" val="3492683755"/>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87A2E-3427-E430-D341-94CE9FDB7FF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2078754-FBA9-9CF4-BD65-C7BB5C86C64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75E9EF5-B968-7100-1A33-5C5DC590331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C9911E6-FF50-237A-2976-FA0E95B7FA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B2EA690-CB58-7AF4-9E8A-49E2F787A24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ECC003B-025A-C7BC-D27A-5C74D0BC80D6}"/>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13771D0C-1A54-0EBF-27CE-9BF7F521669D}"/>
              </a:ext>
            </a:extLst>
          </p:cNvPr>
          <p:cNvSpPr>
            <a:spLocks noGrp="1"/>
          </p:cNvSpPr>
          <p:nvPr>
            <p:ph type="ftr" sz="quarter" idx="11"/>
          </p:nvPr>
        </p:nvSpPr>
        <p:spPr/>
        <p:txBody>
          <a:bodyPr/>
          <a:lstStyle/>
          <a:p>
            <a:r>
              <a:rPr lang="en-US"/>
              <a:t>Joint Meeting Vienna 2025 - Corey Seeman - So Much Better</a:t>
            </a:r>
          </a:p>
        </p:txBody>
      </p:sp>
      <p:sp>
        <p:nvSpPr>
          <p:cNvPr id="9" name="Slide Number Placeholder 8">
            <a:extLst>
              <a:ext uri="{FF2B5EF4-FFF2-40B4-BE49-F238E27FC236}">
                <a16:creationId xmlns:a16="http://schemas.microsoft.com/office/drawing/2014/main" id="{D1AE8D60-0492-1486-3930-531C58B81F39}"/>
              </a:ext>
            </a:extLst>
          </p:cNvPr>
          <p:cNvSpPr>
            <a:spLocks noGrp="1"/>
          </p:cNvSpPr>
          <p:nvPr>
            <p:ph type="sldNum" sz="quarter" idx="12"/>
          </p:nvPr>
        </p:nvSpPr>
        <p:spPr/>
        <p:txBody>
          <a:bodyPr/>
          <a:lstStyle/>
          <a:p>
            <a:fld id="{4AEDAD65-35AF-4EB7-B38C-E18049A14D60}" type="slidenum">
              <a:rPr lang="en-US" smtClean="0"/>
              <a:t>‹#›</a:t>
            </a:fld>
            <a:endParaRPr lang="en-US"/>
          </a:p>
        </p:txBody>
      </p:sp>
    </p:spTree>
    <p:extLst>
      <p:ext uri="{BB962C8B-B14F-4D97-AF65-F5344CB8AC3E}">
        <p14:creationId xmlns:p14="http://schemas.microsoft.com/office/powerpoint/2010/main" val="3150360958"/>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DD22E-5D41-DFC2-04A8-7346B06BC33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5F8AD58-9F74-5957-9788-D09983B05BCA}"/>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8DE922AC-7B48-67C5-6AD1-859B426AEDD9}"/>
              </a:ext>
            </a:extLst>
          </p:cNvPr>
          <p:cNvSpPr>
            <a:spLocks noGrp="1"/>
          </p:cNvSpPr>
          <p:nvPr>
            <p:ph type="ftr" sz="quarter" idx="11"/>
          </p:nvPr>
        </p:nvSpPr>
        <p:spPr/>
        <p:txBody>
          <a:bodyPr/>
          <a:lstStyle/>
          <a:p>
            <a:r>
              <a:rPr lang="en-US"/>
              <a:t>Joint Meeting Vienna 2025 - Corey Seeman - So Much Better</a:t>
            </a:r>
          </a:p>
        </p:txBody>
      </p:sp>
      <p:sp>
        <p:nvSpPr>
          <p:cNvPr id="5" name="Slide Number Placeholder 4">
            <a:extLst>
              <a:ext uri="{FF2B5EF4-FFF2-40B4-BE49-F238E27FC236}">
                <a16:creationId xmlns:a16="http://schemas.microsoft.com/office/drawing/2014/main" id="{8604094E-BEE1-390C-A690-33F3339F61D5}"/>
              </a:ext>
            </a:extLst>
          </p:cNvPr>
          <p:cNvSpPr>
            <a:spLocks noGrp="1"/>
          </p:cNvSpPr>
          <p:nvPr>
            <p:ph type="sldNum" sz="quarter" idx="12"/>
          </p:nvPr>
        </p:nvSpPr>
        <p:spPr/>
        <p:txBody>
          <a:bodyPr/>
          <a:lstStyle/>
          <a:p>
            <a:fld id="{4AEDAD65-35AF-4EB7-B38C-E18049A14D60}" type="slidenum">
              <a:rPr lang="en-US" smtClean="0"/>
              <a:t>‹#›</a:t>
            </a:fld>
            <a:endParaRPr lang="en-US"/>
          </a:p>
        </p:txBody>
      </p:sp>
    </p:spTree>
    <p:extLst>
      <p:ext uri="{BB962C8B-B14F-4D97-AF65-F5344CB8AC3E}">
        <p14:creationId xmlns:p14="http://schemas.microsoft.com/office/powerpoint/2010/main" val="3652204105"/>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C4BA1B-77A4-9279-2DB4-142E2AE0C108}"/>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0E6E6342-CF28-0EC7-D23A-9F916CB26D08}"/>
              </a:ext>
            </a:extLst>
          </p:cNvPr>
          <p:cNvSpPr>
            <a:spLocks noGrp="1"/>
          </p:cNvSpPr>
          <p:nvPr>
            <p:ph type="ftr" sz="quarter" idx="11"/>
          </p:nvPr>
        </p:nvSpPr>
        <p:spPr/>
        <p:txBody>
          <a:bodyPr/>
          <a:lstStyle/>
          <a:p>
            <a:r>
              <a:rPr lang="en-US"/>
              <a:t>Joint Meeting Vienna 2025 - Corey Seeman - So Much Better</a:t>
            </a:r>
          </a:p>
        </p:txBody>
      </p:sp>
      <p:sp>
        <p:nvSpPr>
          <p:cNvPr id="4" name="Slide Number Placeholder 3">
            <a:extLst>
              <a:ext uri="{FF2B5EF4-FFF2-40B4-BE49-F238E27FC236}">
                <a16:creationId xmlns:a16="http://schemas.microsoft.com/office/drawing/2014/main" id="{7432F5F0-CD34-DE99-7C3E-99538BFE9CFF}"/>
              </a:ext>
            </a:extLst>
          </p:cNvPr>
          <p:cNvSpPr>
            <a:spLocks noGrp="1"/>
          </p:cNvSpPr>
          <p:nvPr>
            <p:ph type="sldNum" sz="quarter" idx="12"/>
          </p:nvPr>
        </p:nvSpPr>
        <p:spPr/>
        <p:txBody>
          <a:bodyPr/>
          <a:lstStyle/>
          <a:p>
            <a:fld id="{4AEDAD65-35AF-4EB7-B38C-E18049A14D60}" type="slidenum">
              <a:rPr lang="en-US" smtClean="0"/>
              <a:t>‹#›</a:t>
            </a:fld>
            <a:endParaRPr lang="en-US"/>
          </a:p>
        </p:txBody>
      </p:sp>
    </p:spTree>
    <p:extLst>
      <p:ext uri="{BB962C8B-B14F-4D97-AF65-F5344CB8AC3E}">
        <p14:creationId xmlns:p14="http://schemas.microsoft.com/office/powerpoint/2010/main" val="2408440746"/>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FE676-424A-8061-CF85-6C60DEEAB9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67E197-5A09-C03A-6125-A0364B1041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16474AE-9202-A6EF-6A36-F595494F60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43BEDB-0CC2-433E-25E8-DE967A9E90ED}"/>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08DAFB46-B33F-E18A-41D0-3C2921C2BF69}"/>
              </a:ext>
            </a:extLst>
          </p:cNvPr>
          <p:cNvSpPr>
            <a:spLocks noGrp="1"/>
          </p:cNvSpPr>
          <p:nvPr>
            <p:ph type="ftr" sz="quarter" idx="11"/>
          </p:nvPr>
        </p:nvSpPr>
        <p:spPr/>
        <p:txBody>
          <a:bodyPr/>
          <a:lstStyle/>
          <a:p>
            <a:r>
              <a:rPr lang="en-US"/>
              <a:t>Joint Meeting Vienna 2025 - Corey Seeman - So Much Better</a:t>
            </a:r>
          </a:p>
        </p:txBody>
      </p:sp>
      <p:sp>
        <p:nvSpPr>
          <p:cNvPr id="7" name="Slide Number Placeholder 6">
            <a:extLst>
              <a:ext uri="{FF2B5EF4-FFF2-40B4-BE49-F238E27FC236}">
                <a16:creationId xmlns:a16="http://schemas.microsoft.com/office/drawing/2014/main" id="{4B8D2380-9C3B-A752-3602-4FAF555049A6}"/>
              </a:ext>
            </a:extLst>
          </p:cNvPr>
          <p:cNvSpPr>
            <a:spLocks noGrp="1"/>
          </p:cNvSpPr>
          <p:nvPr>
            <p:ph type="sldNum" sz="quarter" idx="12"/>
          </p:nvPr>
        </p:nvSpPr>
        <p:spPr/>
        <p:txBody>
          <a:bodyPr/>
          <a:lstStyle/>
          <a:p>
            <a:fld id="{4AEDAD65-35AF-4EB7-B38C-E18049A14D60}" type="slidenum">
              <a:rPr lang="en-US" smtClean="0"/>
              <a:t>‹#›</a:t>
            </a:fld>
            <a:endParaRPr lang="en-US"/>
          </a:p>
        </p:txBody>
      </p:sp>
    </p:spTree>
    <p:extLst>
      <p:ext uri="{BB962C8B-B14F-4D97-AF65-F5344CB8AC3E}">
        <p14:creationId xmlns:p14="http://schemas.microsoft.com/office/powerpoint/2010/main" val="415251855"/>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D9482-7E5E-2C03-DA51-4377BB714C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98B7566-3DFA-582C-B888-72F6A4E7138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DFDACFD-5220-BE30-F184-5749407CBC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6B025D-4736-FE60-CC04-8FC30E544CF4}"/>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2D2338F4-87D1-1208-F21B-A0358817ECA7}"/>
              </a:ext>
            </a:extLst>
          </p:cNvPr>
          <p:cNvSpPr>
            <a:spLocks noGrp="1"/>
          </p:cNvSpPr>
          <p:nvPr>
            <p:ph type="ftr" sz="quarter" idx="11"/>
          </p:nvPr>
        </p:nvSpPr>
        <p:spPr/>
        <p:txBody>
          <a:bodyPr/>
          <a:lstStyle/>
          <a:p>
            <a:r>
              <a:rPr lang="en-US"/>
              <a:t>Joint Meeting Vienna 2025 - Corey Seeman - So Much Better</a:t>
            </a:r>
          </a:p>
        </p:txBody>
      </p:sp>
      <p:sp>
        <p:nvSpPr>
          <p:cNvPr id="7" name="Slide Number Placeholder 6">
            <a:extLst>
              <a:ext uri="{FF2B5EF4-FFF2-40B4-BE49-F238E27FC236}">
                <a16:creationId xmlns:a16="http://schemas.microsoft.com/office/drawing/2014/main" id="{B82D236A-EB09-0FC6-E5E4-17D699029B89}"/>
              </a:ext>
            </a:extLst>
          </p:cNvPr>
          <p:cNvSpPr>
            <a:spLocks noGrp="1"/>
          </p:cNvSpPr>
          <p:nvPr>
            <p:ph type="sldNum" sz="quarter" idx="12"/>
          </p:nvPr>
        </p:nvSpPr>
        <p:spPr/>
        <p:txBody>
          <a:bodyPr/>
          <a:lstStyle/>
          <a:p>
            <a:fld id="{4AEDAD65-35AF-4EB7-B38C-E18049A14D60}" type="slidenum">
              <a:rPr lang="en-US" smtClean="0"/>
              <a:t>‹#›</a:t>
            </a:fld>
            <a:endParaRPr lang="en-US"/>
          </a:p>
        </p:txBody>
      </p:sp>
    </p:spTree>
    <p:extLst>
      <p:ext uri="{BB962C8B-B14F-4D97-AF65-F5344CB8AC3E}">
        <p14:creationId xmlns:p14="http://schemas.microsoft.com/office/powerpoint/2010/main" val="4149257058"/>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28498-B2A9-46A3-B0B8-8B3D74CFD20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04335E9-F5B9-23F1-EDFA-2A7B6679570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507FA8-F068-ECC0-5676-ED0DE548C697}"/>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11BF39D5-A548-4B8F-2B73-3D1B87E2A819}"/>
              </a:ext>
            </a:extLst>
          </p:cNvPr>
          <p:cNvSpPr>
            <a:spLocks noGrp="1"/>
          </p:cNvSpPr>
          <p:nvPr>
            <p:ph type="ftr" sz="quarter" idx="11"/>
          </p:nvPr>
        </p:nvSpPr>
        <p:spPr/>
        <p:txBody>
          <a:bodyPr/>
          <a:lstStyle/>
          <a:p>
            <a:r>
              <a:rPr lang="en-US"/>
              <a:t>Joint Meeting Vienna 2025 - Corey Seeman - So Much Better</a:t>
            </a:r>
          </a:p>
        </p:txBody>
      </p:sp>
      <p:sp>
        <p:nvSpPr>
          <p:cNvPr id="6" name="Slide Number Placeholder 5">
            <a:extLst>
              <a:ext uri="{FF2B5EF4-FFF2-40B4-BE49-F238E27FC236}">
                <a16:creationId xmlns:a16="http://schemas.microsoft.com/office/drawing/2014/main" id="{40CD8DDC-093E-A7ED-2379-D3A2B9C52596}"/>
              </a:ext>
            </a:extLst>
          </p:cNvPr>
          <p:cNvSpPr>
            <a:spLocks noGrp="1"/>
          </p:cNvSpPr>
          <p:nvPr>
            <p:ph type="sldNum" sz="quarter" idx="12"/>
          </p:nvPr>
        </p:nvSpPr>
        <p:spPr/>
        <p:txBody>
          <a:bodyPr/>
          <a:lstStyle/>
          <a:p>
            <a:fld id="{4AEDAD65-35AF-4EB7-B38C-E18049A14D60}" type="slidenum">
              <a:rPr lang="en-US" smtClean="0"/>
              <a:t>‹#›</a:t>
            </a:fld>
            <a:endParaRPr lang="en-US"/>
          </a:p>
        </p:txBody>
      </p:sp>
    </p:spTree>
    <p:extLst>
      <p:ext uri="{BB962C8B-B14F-4D97-AF65-F5344CB8AC3E}">
        <p14:creationId xmlns:p14="http://schemas.microsoft.com/office/powerpoint/2010/main" val="2933428922"/>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855E8B-A906-3D23-C8EF-8573E9B860A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0F97B00-C8E8-98DD-8B9C-0BDB68014F0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A3070B-172C-C2A2-AB68-EF269BA7E0EF}"/>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9CBD855B-57E2-CB5D-D994-6C239415E71E}"/>
              </a:ext>
            </a:extLst>
          </p:cNvPr>
          <p:cNvSpPr>
            <a:spLocks noGrp="1"/>
          </p:cNvSpPr>
          <p:nvPr>
            <p:ph type="ftr" sz="quarter" idx="11"/>
          </p:nvPr>
        </p:nvSpPr>
        <p:spPr/>
        <p:txBody>
          <a:bodyPr/>
          <a:lstStyle/>
          <a:p>
            <a:r>
              <a:rPr lang="en-US"/>
              <a:t>Joint Meeting Vienna 2025 - Corey Seeman - So Much Better</a:t>
            </a:r>
          </a:p>
        </p:txBody>
      </p:sp>
      <p:sp>
        <p:nvSpPr>
          <p:cNvPr id="6" name="Slide Number Placeholder 5">
            <a:extLst>
              <a:ext uri="{FF2B5EF4-FFF2-40B4-BE49-F238E27FC236}">
                <a16:creationId xmlns:a16="http://schemas.microsoft.com/office/drawing/2014/main" id="{8B96AD4E-033D-2F68-96AA-2A0FE8D73039}"/>
              </a:ext>
            </a:extLst>
          </p:cNvPr>
          <p:cNvSpPr>
            <a:spLocks noGrp="1"/>
          </p:cNvSpPr>
          <p:nvPr>
            <p:ph type="sldNum" sz="quarter" idx="12"/>
          </p:nvPr>
        </p:nvSpPr>
        <p:spPr/>
        <p:txBody>
          <a:bodyPr/>
          <a:lstStyle/>
          <a:p>
            <a:fld id="{4AEDAD65-35AF-4EB7-B38C-E18049A14D60}" type="slidenum">
              <a:rPr lang="en-US" smtClean="0"/>
              <a:t>‹#›</a:t>
            </a:fld>
            <a:endParaRPr lang="en-US"/>
          </a:p>
        </p:txBody>
      </p:sp>
    </p:spTree>
    <p:extLst>
      <p:ext uri="{BB962C8B-B14F-4D97-AF65-F5344CB8AC3E}">
        <p14:creationId xmlns:p14="http://schemas.microsoft.com/office/powerpoint/2010/main" val="1614997779"/>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A2CB88"/>
            </a:gs>
            <a:gs pos="100000">
              <a:schemeClr val="tx2">
                <a:lumMod val="25000"/>
                <a:lumOff val="75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A2DBCD0-50CA-D153-2990-8067ED7D08D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6BF4D2C-2D38-77ED-8AF6-09665453301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96B301-ABD3-1038-49AA-C89A9774AA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a:p>
        </p:txBody>
      </p:sp>
      <p:sp>
        <p:nvSpPr>
          <p:cNvPr id="5" name="Footer Placeholder 4">
            <a:extLst>
              <a:ext uri="{FF2B5EF4-FFF2-40B4-BE49-F238E27FC236}">
                <a16:creationId xmlns:a16="http://schemas.microsoft.com/office/drawing/2014/main" id="{C47B10BB-D582-E8C0-6DFD-06A5BF58B83E}"/>
              </a:ext>
            </a:extLst>
          </p:cNvPr>
          <p:cNvSpPr>
            <a:spLocks noGrp="1"/>
          </p:cNvSpPr>
          <p:nvPr>
            <p:ph type="ftr" sz="quarter" idx="3"/>
          </p:nvPr>
        </p:nvSpPr>
        <p:spPr>
          <a:xfrm>
            <a:off x="4657725" y="6356350"/>
            <a:ext cx="4988719" cy="365125"/>
          </a:xfrm>
          <a:prstGeom prst="rect">
            <a:avLst/>
          </a:prstGeom>
        </p:spPr>
        <p:txBody>
          <a:bodyPr vert="horz" lIns="91440" tIns="45720" rIns="91440" bIns="45720" rtlCol="0" anchor="ctr"/>
          <a:lstStyle>
            <a:lvl1pPr algn="ctr">
              <a:defRPr sz="1400" b="1" i="1">
                <a:solidFill>
                  <a:schemeClr val="tx1"/>
                </a:solidFill>
              </a:defRPr>
            </a:lvl1pPr>
          </a:lstStyle>
          <a:p>
            <a:r>
              <a:rPr lang="en-US"/>
              <a:t>Joint Meeting Vienna 2025 - Corey Seeman - So Much Better</a:t>
            </a:r>
            <a:endParaRPr lang="en-US" dirty="0"/>
          </a:p>
        </p:txBody>
      </p:sp>
      <p:sp>
        <p:nvSpPr>
          <p:cNvPr id="6" name="Slide Number Placeholder 5">
            <a:extLst>
              <a:ext uri="{FF2B5EF4-FFF2-40B4-BE49-F238E27FC236}">
                <a16:creationId xmlns:a16="http://schemas.microsoft.com/office/drawing/2014/main" id="{3C7AFCFD-1C62-07C5-6E8D-3ADACD949D82}"/>
              </a:ext>
            </a:extLst>
          </p:cNvPr>
          <p:cNvSpPr>
            <a:spLocks noGrp="1"/>
          </p:cNvSpPr>
          <p:nvPr>
            <p:ph type="sldNum" sz="quarter" idx="4"/>
          </p:nvPr>
        </p:nvSpPr>
        <p:spPr>
          <a:xfrm>
            <a:off x="9765506" y="6356350"/>
            <a:ext cx="1271588" cy="365125"/>
          </a:xfrm>
          <a:prstGeom prst="rect">
            <a:avLst/>
          </a:prstGeom>
        </p:spPr>
        <p:txBody>
          <a:bodyPr vert="horz" lIns="91440" tIns="45720" rIns="91440" bIns="45720" rtlCol="0" anchor="ctr"/>
          <a:lstStyle>
            <a:lvl1pPr algn="l">
              <a:defRPr sz="1400" b="1" i="1">
                <a:solidFill>
                  <a:schemeClr val="tx1"/>
                </a:solidFill>
              </a:defRPr>
            </a:lvl1pPr>
          </a:lstStyle>
          <a:p>
            <a:pPr algn="ctr"/>
            <a:r>
              <a:rPr lang="en-US" dirty="0"/>
              <a:t>Slide </a:t>
            </a:r>
            <a:fld id="{4AEDAD65-35AF-4EB7-B38C-E18049A14D60}" type="slidenum">
              <a:rPr lang="en-US" smtClean="0"/>
              <a:pPr algn="ctr"/>
              <a:t>‹#›</a:t>
            </a:fld>
            <a:endParaRPr lang="en-US" dirty="0"/>
          </a:p>
        </p:txBody>
      </p:sp>
    </p:spTree>
    <p:extLst>
      <p:ext uri="{BB962C8B-B14F-4D97-AF65-F5344CB8AC3E}">
        <p14:creationId xmlns:p14="http://schemas.microsoft.com/office/powerpoint/2010/main" val="31094868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chrisbourg.wordpress.com/2012/12/18/how-roi-killed-the-academic-library/"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bus.umich.edu/Kresgelibrary/" TargetMode="External"/><Relationship Id="rId2" Type="http://schemas.openxmlformats.org/officeDocument/2006/relationships/hyperlink" Target="mailto:cseeman@umich.edu" TargetMode="External"/><Relationship Id="rId1" Type="http://schemas.openxmlformats.org/officeDocument/2006/relationships/slideLayout" Target="../slideLayouts/slideLayout2.xml"/><Relationship Id="rId4" Type="http://schemas.openxmlformats.org/officeDocument/2006/relationships/hyperlink" Target="https://www.squirreldude.com/"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doi.org/10.2307/746230" TargetMode="External"/><Relationship Id="rId2" Type="http://schemas.openxmlformats.org/officeDocument/2006/relationships/hyperlink" Target="https://doi-org.proxy.lib.umich.edu/10.1093/oso/9780195061772.003.0001" TargetMode="External"/><Relationship Id="rId1" Type="http://schemas.openxmlformats.org/officeDocument/2006/relationships/slideLayout" Target="../slideLayouts/slideLayout2.xml"/><Relationship Id="rId4" Type="http://schemas.openxmlformats.org/officeDocument/2006/relationships/hyperlink" Target="https://journals.psu.edu/wph/article/view/4382/419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8232F-8BE1-5560-9760-70C85FCF076E}"/>
              </a:ext>
            </a:extLst>
          </p:cNvPr>
          <p:cNvSpPr>
            <a:spLocks noGrp="1"/>
          </p:cNvSpPr>
          <p:nvPr>
            <p:ph type="ctrTitle"/>
          </p:nvPr>
        </p:nvSpPr>
        <p:spPr>
          <a:xfrm>
            <a:off x="2786159" y="1122363"/>
            <a:ext cx="8532354" cy="2387600"/>
          </a:xfrm>
        </p:spPr>
        <p:txBody>
          <a:bodyPr>
            <a:normAutofit fontScale="90000"/>
          </a:bodyPr>
          <a:lstStyle/>
          <a:p>
            <a:r>
              <a:rPr lang="en-US" sz="4800" dirty="0"/>
              <a:t>Because it is so Much Better: Exploring Waste and Wants in the Age of Uncertainty</a:t>
            </a:r>
          </a:p>
        </p:txBody>
      </p:sp>
      <p:sp>
        <p:nvSpPr>
          <p:cNvPr id="3" name="Subtitle 2">
            <a:extLst>
              <a:ext uri="{FF2B5EF4-FFF2-40B4-BE49-F238E27FC236}">
                <a16:creationId xmlns:a16="http://schemas.microsoft.com/office/drawing/2014/main" id="{AB19F0FA-C94E-6CBC-2D45-2098A493FD0F}"/>
              </a:ext>
            </a:extLst>
          </p:cNvPr>
          <p:cNvSpPr>
            <a:spLocks noGrp="1"/>
          </p:cNvSpPr>
          <p:nvPr>
            <p:ph type="subTitle" idx="1"/>
          </p:nvPr>
        </p:nvSpPr>
        <p:spPr>
          <a:xfrm>
            <a:off x="2859801" y="3552942"/>
            <a:ext cx="8691915" cy="2387599"/>
          </a:xfrm>
        </p:spPr>
        <p:txBody>
          <a:bodyPr>
            <a:normAutofit fontScale="92500" lnSpcReduction="10000"/>
          </a:bodyPr>
          <a:lstStyle/>
          <a:p>
            <a:r>
              <a:rPr lang="en-US" dirty="0"/>
              <a:t>Joint Meeting Vienna 2025</a:t>
            </a:r>
          </a:p>
          <a:p>
            <a:r>
              <a:rPr lang="en-US" dirty="0"/>
              <a:t>Vienna, Austria</a:t>
            </a:r>
          </a:p>
          <a:p>
            <a:endParaRPr lang="en-US" dirty="0"/>
          </a:p>
          <a:p>
            <a:r>
              <a:rPr lang="en-US" dirty="0"/>
              <a:t>Corey Seeman</a:t>
            </a:r>
          </a:p>
          <a:p>
            <a:r>
              <a:rPr lang="en-US" dirty="0"/>
              <a:t>Director, Kresge Library Services, University of Michigan</a:t>
            </a:r>
          </a:p>
          <a:p>
            <a:r>
              <a:rPr lang="en-US" dirty="0"/>
              <a:t>cseeman@umich.edu</a:t>
            </a:r>
          </a:p>
        </p:txBody>
      </p:sp>
    </p:spTree>
    <p:extLst>
      <p:ext uri="{BB962C8B-B14F-4D97-AF65-F5344CB8AC3E}">
        <p14:creationId xmlns:p14="http://schemas.microsoft.com/office/powerpoint/2010/main" val="2887045133"/>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54814-CA2F-E75C-183A-86DE7A61953F}"/>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A8847BBF-C5DF-E8C2-D013-6EF20C0A212F}"/>
              </a:ext>
            </a:extLst>
          </p:cNvPr>
          <p:cNvSpPr>
            <a:spLocks noGrp="1"/>
          </p:cNvSpPr>
          <p:nvPr>
            <p:ph idx="1"/>
          </p:nvPr>
        </p:nvSpPr>
        <p:spPr>
          <a:xfrm>
            <a:off x="2250280" y="1825625"/>
            <a:ext cx="4967484" cy="4351338"/>
          </a:xfrm>
        </p:spPr>
        <p:txBody>
          <a:bodyPr/>
          <a:lstStyle/>
          <a:p>
            <a:r>
              <a:rPr lang="en-US" dirty="0"/>
              <a:t>‘Because it is so much better.’</a:t>
            </a:r>
          </a:p>
          <a:p>
            <a:r>
              <a:rPr lang="en-US" dirty="0"/>
              <a:t>Drowning by Numbers</a:t>
            </a:r>
          </a:p>
          <a:p>
            <a:r>
              <a:rPr lang="en-US" dirty="0"/>
              <a:t>Thinking Through our Resource Use</a:t>
            </a:r>
          </a:p>
        </p:txBody>
      </p:sp>
      <p:sp>
        <p:nvSpPr>
          <p:cNvPr id="8" name="Footer Placeholder 7">
            <a:extLst>
              <a:ext uri="{FF2B5EF4-FFF2-40B4-BE49-F238E27FC236}">
                <a16:creationId xmlns:a16="http://schemas.microsoft.com/office/drawing/2014/main" id="{7631628C-42F5-F0A2-A97B-4957F7591F08}"/>
              </a:ext>
            </a:extLst>
          </p:cNvPr>
          <p:cNvSpPr>
            <a:spLocks noGrp="1"/>
          </p:cNvSpPr>
          <p:nvPr>
            <p:ph type="ftr" sz="quarter" idx="11"/>
          </p:nvPr>
        </p:nvSpPr>
        <p:spPr/>
        <p:txBody>
          <a:bodyPr/>
          <a:lstStyle/>
          <a:p>
            <a:r>
              <a:rPr lang="en-US"/>
              <a:t>Joint Meeting Vienna 2025 - Corey Seeman - So Much Better</a:t>
            </a:r>
            <a:endParaRPr lang="en-US" dirty="0"/>
          </a:p>
        </p:txBody>
      </p:sp>
      <p:sp>
        <p:nvSpPr>
          <p:cNvPr id="4" name="Slide Number Placeholder 3">
            <a:extLst>
              <a:ext uri="{FF2B5EF4-FFF2-40B4-BE49-F238E27FC236}">
                <a16:creationId xmlns:a16="http://schemas.microsoft.com/office/drawing/2014/main" id="{40DEB7C2-6466-B953-BD4D-E15B7B1732F2}"/>
              </a:ext>
            </a:extLst>
          </p:cNvPr>
          <p:cNvSpPr>
            <a:spLocks noGrp="1"/>
          </p:cNvSpPr>
          <p:nvPr>
            <p:ph type="sldNum" sz="quarter" idx="12"/>
          </p:nvPr>
        </p:nvSpPr>
        <p:spPr/>
        <p:txBody>
          <a:bodyPr/>
          <a:lstStyle/>
          <a:p>
            <a:pPr algn="ctr"/>
            <a:r>
              <a:rPr lang="en-US"/>
              <a:t>Slide </a:t>
            </a:r>
            <a:fld id="{4AEDAD65-35AF-4EB7-B38C-E18049A14D60}" type="slidenum">
              <a:rPr lang="en-US" smtClean="0"/>
              <a:pPr algn="ctr"/>
              <a:t>2</a:t>
            </a:fld>
            <a:endParaRPr lang="en-US" dirty="0"/>
          </a:p>
        </p:txBody>
      </p:sp>
      <p:pic>
        <p:nvPicPr>
          <p:cNvPr id="6" name="Picture 5" descr="A squirrel lying on a stone ledge&#10;&#10;AI-generated content may be incorrect.">
            <a:extLst>
              <a:ext uri="{FF2B5EF4-FFF2-40B4-BE49-F238E27FC236}">
                <a16:creationId xmlns:a16="http://schemas.microsoft.com/office/drawing/2014/main" id="{26C9FA39-1BCA-129C-F05C-6B655F6E719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802039" y="1816894"/>
            <a:ext cx="4967484" cy="2845955"/>
          </a:xfrm>
          <a:prstGeom prst="rect">
            <a:avLst/>
          </a:prstGeom>
        </p:spPr>
      </p:pic>
    </p:spTree>
    <p:extLst>
      <p:ext uri="{BB962C8B-B14F-4D97-AF65-F5344CB8AC3E}">
        <p14:creationId xmlns:p14="http://schemas.microsoft.com/office/powerpoint/2010/main" val="258374816"/>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32F29-9113-0290-01B6-FADD70590A9A}"/>
              </a:ext>
            </a:extLst>
          </p:cNvPr>
          <p:cNvSpPr>
            <a:spLocks noGrp="1"/>
          </p:cNvSpPr>
          <p:nvPr>
            <p:ph type="title"/>
          </p:nvPr>
        </p:nvSpPr>
        <p:spPr/>
        <p:txBody>
          <a:bodyPr/>
          <a:lstStyle/>
          <a:p>
            <a:r>
              <a:rPr lang="en-US" dirty="0"/>
              <a:t>‘Because it is so much better.’</a:t>
            </a:r>
          </a:p>
        </p:txBody>
      </p:sp>
      <p:sp>
        <p:nvSpPr>
          <p:cNvPr id="3" name="Content Placeholder 2">
            <a:extLst>
              <a:ext uri="{FF2B5EF4-FFF2-40B4-BE49-F238E27FC236}">
                <a16:creationId xmlns:a16="http://schemas.microsoft.com/office/drawing/2014/main" id="{C3E90939-CF18-F683-15DC-05CC8C567481}"/>
              </a:ext>
            </a:extLst>
          </p:cNvPr>
          <p:cNvSpPr>
            <a:spLocks noGrp="1"/>
          </p:cNvSpPr>
          <p:nvPr>
            <p:ph idx="1"/>
          </p:nvPr>
        </p:nvSpPr>
        <p:spPr>
          <a:xfrm>
            <a:off x="2250279" y="1825625"/>
            <a:ext cx="7427631" cy="4351338"/>
          </a:xfrm>
        </p:spPr>
        <p:txBody>
          <a:bodyPr>
            <a:normAutofit fontScale="85000" lnSpcReduction="10000"/>
          </a:bodyPr>
          <a:lstStyle/>
          <a:p>
            <a:r>
              <a:rPr lang="en-US" dirty="0"/>
              <a:t>On February 27, 1814, Ludwig von Beethoven premiered his 8</a:t>
            </a:r>
            <a:r>
              <a:rPr lang="en-US" baseline="30000" dirty="0"/>
              <a:t>th</a:t>
            </a:r>
            <a:r>
              <a:rPr lang="en-US" dirty="0"/>
              <a:t> Symphony at the Hofburg Imperial Palace.</a:t>
            </a:r>
          </a:p>
          <a:p>
            <a:r>
              <a:rPr lang="en-US" dirty="0"/>
              <a:t>Also on the program was his 7</a:t>
            </a:r>
            <a:r>
              <a:rPr lang="en-US" baseline="30000" dirty="0"/>
              <a:t>th</a:t>
            </a:r>
            <a:r>
              <a:rPr lang="en-US" dirty="0"/>
              <a:t> Symphony, that had premiere two months earlier.</a:t>
            </a:r>
          </a:p>
          <a:p>
            <a:r>
              <a:rPr lang="en-US" dirty="0"/>
              <a:t>The response to his new symphony was somewhat muted by the attendees in Vienna, especially when compared to the 7</a:t>
            </a:r>
            <a:r>
              <a:rPr lang="en-US" baseline="30000" dirty="0"/>
              <a:t>th</a:t>
            </a:r>
            <a:r>
              <a:rPr lang="en-US" dirty="0"/>
              <a:t>.</a:t>
            </a:r>
          </a:p>
          <a:p>
            <a:r>
              <a:rPr lang="en-US" dirty="0"/>
              <a:t>According to his student Carl Czerny, when someone asked Beethoven why the 7th was more popular than the 8th, he was reported to reply "Because the eighth is so much better."</a:t>
            </a:r>
          </a:p>
          <a:p>
            <a:endParaRPr lang="en-US" dirty="0"/>
          </a:p>
          <a:p>
            <a:endParaRPr lang="en-US" dirty="0"/>
          </a:p>
        </p:txBody>
      </p:sp>
      <p:sp>
        <p:nvSpPr>
          <p:cNvPr id="4" name="Footer Placeholder 3">
            <a:extLst>
              <a:ext uri="{FF2B5EF4-FFF2-40B4-BE49-F238E27FC236}">
                <a16:creationId xmlns:a16="http://schemas.microsoft.com/office/drawing/2014/main" id="{27A8CBF7-CB0B-988E-33E0-3ED00D14413D}"/>
              </a:ext>
            </a:extLst>
          </p:cNvPr>
          <p:cNvSpPr>
            <a:spLocks noGrp="1"/>
          </p:cNvSpPr>
          <p:nvPr>
            <p:ph type="ftr" sz="quarter" idx="11"/>
          </p:nvPr>
        </p:nvSpPr>
        <p:spPr/>
        <p:txBody>
          <a:bodyPr/>
          <a:lstStyle/>
          <a:p>
            <a:r>
              <a:rPr lang="en-US"/>
              <a:t>Joint Meeting Vienna 2025 - Corey Seeman - So Much Better</a:t>
            </a:r>
            <a:endParaRPr lang="en-US" dirty="0"/>
          </a:p>
        </p:txBody>
      </p:sp>
      <p:sp>
        <p:nvSpPr>
          <p:cNvPr id="5" name="Slide Number Placeholder 4">
            <a:extLst>
              <a:ext uri="{FF2B5EF4-FFF2-40B4-BE49-F238E27FC236}">
                <a16:creationId xmlns:a16="http://schemas.microsoft.com/office/drawing/2014/main" id="{485BA6A1-914D-FC8D-74D0-7411AFE08D21}"/>
              </a:ext>
            </a:extLst>
          </p:cNvPr>
          <p:cNvSpPr>
            <a:spLocks noGrp="1"/>
          </p:cNvSpPr>
          <p:nvPr>
            <p:ph type="sldNum" sz="quarter" idx="12"/>
          </p:nvPr>
        </p:nvSpPr>
        <p:spPr/>
        <p:txBody>
          <a:bodyPr/>
          <a:lstStyle/>
          <a:p>
            <a:pPr algn="ctr"/>
            <a:r>
              <a:rPr lang="en-US"/>
              <a:t>Slide </a:t>
            </a:r>
            <a:fld id="{4AEDAD65-35AF-4EB7-B38C-E18049A14D60}" type="slidenum">
              <a:rPr lang="en-US" smtClean="0"/>
              <a:pPr algn="ctr"/>
              <a:t>3</a:t>
            </a:fld>
            <a:endParaRPr lang="en-US" dirty="0"/>
          </a:p>
        </p:txBody>
      </p:sp>
      <p:pic>
        <p:nvPicPr>
          <p:cNvPr id="6" name="Picture 5">
            <a:extLst>
              <a:ext uri="{FF2B5EF4-FFF2-40B4-BE49-F238E27FC236}">
                <a16:creationId xmlns:a16="http://schemas.microsoft.com/office/drawing/2014/main" id="{DE1B4C05-526B-AC0B-83C4-1828B621AEC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677910" y="2010627"/>
            <a:ext cx="2300214" cy="3266048"/>
          </a:xfrm>
          <a:prstGeom prst="rect">
            <a:avLst/>
          </a:prstGeom>
          <a:effectLst>
            <a:softEdge rad="63500"/>
          </a:effectLst>
        </p:spPr>
      </p:pic>
    </p:spTree>
    <p:extLst>
      <p:ext uri="{BB962C8B-B14F-4D97-AF65-F5344CB8AC3E}">
        <p14:creationId xmlns:p14="http://schemas.microsoft.com/office/powerpoint/2010/main" val="2048714234"/>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50DB23-9FF7-03B7-2C2A-A5BD829FF4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A2F0CB-68A4-4899-DB21-695A8E8DA504}"/>
              </a:ext>
            </a:extLst>
          </p:cNvPr>
          <p:cNvSpPr>
            <a:spLocks noGrp="1"/>
          </p:cNvSpPr>
          <p:nvPr>
            <p:ph type="title"/>
          </p:nvPr>
        </p:nvSpPr>
        <p:spPr/>
        <p:txBody>
          <a:bodyPr/>
          <a:lstStyle/>
          <a:p>
            <a:r>
              <a:rPr lang="en-US" dirty="0"/>
              <a:t>‘Because it is so much better.’</a:t>
            </a:r>
          </a:p>
        </p:txBody>
      </p:sp>
      <p:sp>
        <p:nvSpPr>
          <p:cNvPr id="3" name="Content Placeholder 2">
            <a:extLst>
              <a:ext uri="{FF2B5EF4-FFF2-40B4-BE49-F238E27FC236}">
                <a16:creationId xmlns:a16="http://schemas.microsoft.com/office/drawing/2014/main" id="{820383B1-443C-C311-3BF5-273C59945062}"/>
              </a:ext>
            </a:extLst>
          </p:cNvPr>
          <p:cNvSpPr>
            <a:spLocks noGrp="1"/>
          </p:cNvSpPr>
          <p:nvPr>
            <p:ph idx="1"/>
          </p:nvPr>
        </p:nvSpPr>
        <p:spPr>
          <a:xfrm>
            <a:off x="2250280" y="1825625"/>
            <a:ext cx="5386389" cy="4351338"/>
          </a:xfrm>
        </p:spPr>
        <p:txBody>
          <a:bodyPr>
            <a:normAutofit fontScale="92500" lnSpcReduction="10000"/>
          </a:bodyPr>
          <a:lstStyle/>
          <a:p>
            <a:r>
              <a:rPr lang="en-US" dirty="0"/>
              <a:t>If we ponder about two pieces of music, two databases, two movies, </a:t>
            </a:r>
            <a:r>
              <a:rPr lang="en-US" dirty="0" err="1"/>
              <a:t>etc</a:t>
            </a:r>
            <a:r>
              <a:rPr lang="en-US" dirty="0"/>
              <a:t>….we can often identify preferences.  </a:t>
            </a:r>
          </a:p>
          <a:p>
            <a:r>
              <a:rPr lang="en-US" dirty="0"/>
              <a:t>Even Haydn’s 104 symphonies are all different.</a:t>
            </a:r>
          </a:p>
          <a:p>
            <a:r>
              <a:rPr lang="en-US" dirty="0"/>
              <a:t>Fundamentally, it is not a definitive statement of fact – just a statement of preference.</a:t>
            </a:r>
          </a:p>
          <a:p>
            <a:r>
              <a:rPr lang="en-US" dirty="0"/>
              <a:t>So lets move some 211 years into the future and move a few thousand miles west.</a:t>
            </a:r>
          </a:p>
          <a:p>
            <a:endParaRPr lang="en-US" dirty="0"/>
          </a:p>
          <a:p>
            <a:endParaRPr lang="en-US" dirty="0"/>
          </a:p>
        </p:txBody>
      </p:sp>
      <p:sp>
        <p:nvSpPr>
          <p:cNvPr id="4" name="Footer Placeholder 3">
            <a:extLst>
              <a:ext uri="{FF2B5EF4-FFF2-40B4-BE49-F238E27FC236}">
                <a16:creationId xmlns:a16="http://schemas.microsoft.com/office/drawing/2014/main" id="{B749B79D-8C68-14C5-5EAC-F882B7B31DDC}"/>
              </a:ext>
            </a:extLst>
          </p:cNvPr>
          <p:cNvSpPr>
            <a:spLocks noGrp="1"/>
          </p:cNvSpPr>
          <p:nvPr>
            <p:ph type="ftr" sz="quarter" idx="11"/>
          </p:nvPr>
        </p:nvSpPr>
        <p:spPr/>
        <p:txBody>
          <a:bodyPr/>
          <a:lstStyle/>
          <a:p>
            <a:r>
              <a:rPr lang="en-US"/>
              <a:t>Joint Meeting Vienna 2025 - Corey Seeman - So Much Better</a:t>
            </a:r>
            <a:endParaRPr lang="en-US" dirty="0"/>
          </a:p>
        </p:txBody>
      </p:sp>
      <p:sp>
        <p:nvSpPr>
          <p:cNvPr id="5" name="Slide Number Placeholder 4">
            <a:extLst>
              <a:ext uri="{FF2B5EF4-FFF2-40B4-BE49-F238E27FC236}">
                <a16:creationId xmlns:a16="http://schemas.microsoft.com/office/drawing/2014/main" id="{A8317D75-19F2-9425-9392-7BC77ED0D6EE}"/>
              </a:ext>
            </a:extLst>
          </p:cNvPr>
          <p:cNvSpPr>
            <a:spLocks noGrp="1"/>
          </p:cNvSpPr>
          <p:nvPr>
            <p:ph type="sldNum" sz="quarter" idx="12"/>
          </p:nvPr>
        </p:nvSpPr>
        <p:spPr/>
        <p:txBody>
          <a:bodyPr/>
          <a:lstStyle/>
          <a:p>
            <a:pPr algn="ctr"/>
            <a:r>
              <a:rPr lang="en-US"/>
              <a:t>Slide </a:t>
            </a:r>
            <a:fld id="{4AEDAD65-35AF-4EB7-B38C-E18049A14D60}" type="slidenum">
              <a:rPr lang="en-US" smtClean="0"/>
              <a:pPr algn="ctr"/>
              <a:t>4</a:t>
            </a:fld>
            <a:endParaRPr lang="en-US" dirty="0"/>
          </a:p>
        </p:txBody>
      </p:sp>
      <p:pic>
        <p:nvPicPr>
          <p:cNvPr id="7" name="Picture 6" descr="A person playing a cello&#10;&#10;AI-generated content may be incorrect.">
            <a:extLst>
              <a:ext uri="{FF2B5EF4-FFF2-40B4-BE49-F238E27FC236}">
                <a16:creationId xmlns:a16="http://schemas.microsoft.com/office/drawing/2014/main" id="{2D23C3A6-03DE-52EB-DB80-308A1B168E7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24855" y="1997089"/>
            <a:ext cx="4100766" cy="3435524"/>
          </a:xfrm>
          <a:prstGeom prst="rect">
            <a:avLst/>
          </a:prstGeom>
        </p:spPr>
      </p:pic>
    </p:spTree>
    <p:extLst>
      <p:ext uri="{BB962C8B-B14F-4D97-AF65-F5344CB8AC3E}">
        <p14:creationId xmlns:p14="http://schemas.microsoft.com/office/powerpoint/2010/main" val="1521136114"/>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86B55-463F-71BF-03B2-3E8134D401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C143BA-5567-4AB3-785C-FE7D9B4FA15D}"/>
              </a:ext>
            </a:extLst>
          </p:cNvPr>
          <p:cNvSpPr>
            <a:spLocks noGrp="1"/>
          </p:cNvSpPr>
          <p:nvPr>
            <p:ph type="title"/>
          </p:nvPr>
        </p:nvSpPr>
        <p:spPr/>
        <p:txBody>
          <a:bodyPr/>
          <a:lstStyle/>
          <a:p>
            <a:r>
              <a:rPr lang="en-US" dirty="0"/>
              <a:t>‘Because it is so much better.’</a:t>
            </a:r>
          </a:p>
        </p:txBody>
      </p:sp>
      <p:sp>
        <p:nvSpPr>
          <p:cNvPr id="3" name="Content Placeholder 2">
            <a:extLst>
              <a:ext uri="{FF2B5EF4-FFF2-40B4-BE49-F238E27FC236}">
                <a16:creationId xmlns:a16="http://schemas.microsoft.com/office/drawing/2014/main" id="{B41D1749-EBCB-E030-3E46-9EE6DE321FF8}"/>
              </a:ext>
            </a:extLst>
          </p:cNvPr>
          <p:cNvSpPr>
            <a:spLocks noGrp="1"/>
          </p:cNvSpPr>
          <p:nvPr>
            <p:ph idx="1"/>
          </p:nvPr>
        </p:nvSpPr>
        <p:spPr>
          <a:xfrm>
            <a:off x="2250280" y="1825625"/>
            <a:ext cx="9544866" cy="4351338"/>
          </a:xfrm>
        </p:spPr>
        <p:txBody>
          <a:bodyPr>
            <a:normAutofit/>
          </a:bodyPr>
          <a:lstStyle/>
          <a:p>
            <a:r>
              <a:rPr lang="en-US" dirty="0"/>
              <a:t>What actually constitutes better???</a:t>
            </a:r>
          </a:p>
        </p:txBody>
      </p:sp>
      <p:sp>
        <p:nvSpPr>
          <p:cNvPr id="4" name="Footer Placeholder 3">
            <a:extLst>
              <a:ext uri="{FF2B5EF4-FFF2-40B4-BE49-F238E27FC236}">
                <a16:creationId xmlns:a16="http://schemas.microsoft.com/office/drawing/2014/main" id="{AAFB62C1-B045-F485-88B1-BD59BA5E5BEF}"/>
              </a:ext>
            </a:extLst>
          </p:cNvPr>
          <p:cNvSpPr>
            <a:spLocks noGrp="1"/>
          </p:cNvSpPr>
          <p:nvPr>
            <p:ph type="ftr" sz="quarter" idx="11"/>
          </p:nvPr>
        </p:nvSpPr>
        <p:spPr/>
        <p:txBody>
          <a:bodyPr/>
          <a:lstStyle/>
          <a:p>
            <a:r>
              <a:rPr lang="en-US"/>
              <a:t>Joint Meeting Vienna 2025 - Corey Seeman - So Much Better</a:t>
            </a:r>
            <a:endParaRPr lang="en-US" dirty="0"/>
          </a:p>
        </p:txBody>
      </p:sp>
      <p:sp>
        <p:nvSpPr>
          <p:cNvPr id="5" name="Slide Number Placeholder 4">
            <a:extLst>
              <a:ext uri="{FF2B5EF4-FFF2-40B4-BE49-F238E27FC236}">
                <a16:creationId xmlns:a16="http://schemas.microsoft.com/office/drawing/2014/main" id="{9E78CC0C-3367-8D73-E489-DA41FB72FF6D}"/>
              </a:ext>
            </a:extLst>
          </p:cNvPr>
          <p:cNvSpPr>
            <a:spLocks noGrp="1"/>
          </p:cNvSpPr>
          <p:nvPr>
            <p:ph type="sldNum" sz="quarter" idx="12"/>
          </p:nvPr>
        </p:nvSpPr>
        <p:spPr/>
        <p:txBody>
          <a:bodyPr/>
          <a:lstStyle/>
          <a:p>
            <a:pPr algn="ctr"/>
            <a:r>
              <a:rPr lang="en-US"/>
              <a:t>Slide </a:t>
            </a:r>
            <a:fld id="{4AEDAD65-35AF-4EB7-B38C-E18049A14D60}" type="slidenum">
              <a:rPr lang="en-US" smtClean="0"/>
              <a:pPr algn="ctr"/>
              <a:t>5</a:t>
            </a:fld>
            <a:endParaRPr lang="en-US" dirty="0"/>
          </a:p>
        </p:txBody>
      </p:sp>
      <p:pic>
        <p:nvPicPr>
          <p:cNvPr id="7" name="Picture 6">
            <a:extLst>
              <a:ext uri="{FF2B5EF4-FFF2-40B4-BE49-F238E27FC236}">
                <a16:creationId xmlns:a16="http://schemas.microsoft.com/office/drawing/2014/main" id="{069DC670-8748-2B77-6409-0AA44EC758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2993" y="2362784"/>
            <a:ext cx="6505123" cy="3048115"/>
          </a:xfrm>
          <a:prstGeom prst="rect">
            <a:avLst/>
          </a:prstGeom>
        </p:spPr>
      </p:pic>
      <p:pic>
        <p:nvPicPr>
          <p:cNvPr id="8" name="Picture 7" descr="Two dogs on a leash&#10;&#10;AI-generated content may be incorrect.">
            <a:extLst>
              <a:ext uri="{FF2B5EF4-FFF2-40B4-BE49-F238E27FC236}">
                <a16:creationId xmlns:a16="http://schemas.microsoft.com/office/drawing/2014/main" id="{73A4D76E-9526-8779-F219-DC10BB31E07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5400000">
            <a:off x="8902098" y="2779543"/>
            <a:ext cx="2628666" cy="3573615"/>
          </a:xfrm>
          <a:prstGeom prst="rect">
            <a:avLst/>
          </a:prstGeom>
        </p:spPr>
      </p:pic>
    </p:spTree>
    <p:extLst>
      <p:ext uri="{BB962C8B-B14F-4D97-AF65-F5344CB8AC3E}">
        <p14:creationId xmlns:p14="http://schemas.microsoft.com/office/powerpoint/2010/main" val="3675917133"/>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FC06E-BFA3-F16A-EBF5-9F72395C82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EBF429-F4A3-0D30-4E99-C7044301B491}"/>
              </a:ext>
            </a:extLst>
          </p:cNvPr>
          <p:cNvSpPr>
            <a:spLocks noGrp="1"/>
          </p:cNvSpPr>
          <p:nvPr>
            <p:ph type="title"/>
          </p:nvPr>
        </p:nvSpPr>
        <p:spPr/>
        <p:txBody>
          <a:bodyPr/>
          <a:lstStyle/>
          <a:p>
            <a:r>
              <a:rPr lang="en-US" dirty="0"/>
              <a:t>‘Because it is so much better.’</a:t>
            </a:r>
          </a:p>
        </p:txBody>
      </p:sp>
      <p:sp>
        <p:nvSpPr>
          <p:cNvPr id="3" name="Content Placeholder 2">
            <a:extLst>
              <a:ext uri="{FF2B5EF4-FFF2-40B4-BE49-F238E27FC236}">
                <a16:creationId xmlns:a16="http://schemas.microsoft.com/office/drawing/2014/main" id="{FA2E9544-AFAF-A578-81AB-AE7F64CE4403}"/>
              </a:ext>
            </a:extLst>
          </p:cNvPr>
          <p:cNvSpPr>
            <a:spLocks noGrp="1"/>
          </p:cNvSpPr>
          <p:nvPr>
            <p:ph idx="1"/>
          </p:nvPr>
        </p:nvSpPr>
        <p:spPr>
          <a:xfrm>
            <a:off x="2250280" y="1825625"/>
            <a:ext cx="4588510" cy="4106449"/>
          </a:xfrm>
        </p:spPr>
        <p:txBody>
          <a:bodyPr>
            <a:normAutofit lnSpcReduction="10000"/>
          </a:bodyPr>
          <a:lstStyle/>
          <a:p>
            <a:r>
              <a:rPr lang="en-US" dirty="0"/>
              <a:t>During the past four months in the United States, there has been a tremendous effort to ‘eradiate waste’ from the budget.</a:t>
            </a:r>
          </a:p>
          <a:p>
            <a:r>
              <a:rPr lang="en-US" dirty="0"/>
              <a:t>Waste is something that is part of every organization; part of every family; part of every company.</a:t>
            </a:r>
          </a:p>
        </p:txBody>
      </p:sp>
      <p:sp>
        <p:nvSpPr>
          <p:cNvPr id="4" name="Footer Placeholder 3">
            <a:extLst>
              <a:ext uri="{FF2B5EF4-FFF2-40B4-BE49-F238E27FC236}">
                <a16:creationId xmlns:a16="http://schemas.microsoft.com/office/drawing/2014/main" id="{37BC5CFD-655E-9AE1-B196-5E2ED4188162}"/>
              </a:ext>
            </a:extLst>
          </p:cNvPr>
          <p:cNvSpPr>
            <a:spLocks noGrp="1"/>
          </p:cNvSpPr>
          <p:nvPr>
            <p:ph type="ftr" sz="quarter" idx="11"/>
          </p:nvPr>
        </p:nvSpPr>
        <p:spPr/>
        <p:txBody>
          <a:bodyPr/>
          <a:lstStyle/>
          <a:p>
            <a:r>
              <a:rPr lang="en-US"/>
              <a:t>Joint Meeting Vienna 2025 - Corey Seeman - So Much Better</a:t>
            </a:r>
            <a:endParaRPr lang="en-US" dirty="0"/>
          </a:p>
        </p:txBody>
      </p:sp>
      <p:sp>
        <p:nvSpPr>
          <p:cNvPr id="5" name="Slide Number Placeholder 4">
            <a:extLst>
              <a:ext uri="{FF2B5EF4-FFF2-40B4-BE49-F238E27FC236}">
                <a16:creationId xmlns:a16="http://schemas.microsoft.com/office/drawing/2014/main" id="{9264D8B7-72A6-27CE-5168-4E9F5DFFA419}"/>
              </a:ext>
            </a:extLst>
          </p:cNvPr>
          <p:cNvSpPr>
            <a:spLocks noGrp="1"/>
          </p:cNvSpPr>
          <p:nvPr>
            <p:ph type="sldNum" sz="quarter" idx="12"/>
          </p:nvPr>
        </p:nvSpPr>
        <p:spPr/>
        <p:txBody>
          <a:bodyPr/>
          <a:lstStyle/>
          <a:p>
            <a:pPr algn="ctr"/>
            <a:r>
              <a:rPr lang="en-US"/>
              <a:t>Slide </a:t>
            </a:r>
            <a:fld id="{4AEDAD65-35AF-4EB7-B38C-E18049A14D60}" type="slidenum">
              <a:rPr lang="en-US" smtClean="0"/>
              <a:pPr algn="ctr"/>
              <a:t>6</a:t>
            </a:fld>
            <a:endParaRPr lang="en-US" dirty="0"/>
          </a:p>
        </p:txBody>
      </p:sp>
      <p:pic>
        <p:nvPicPr>
          <p:cNvPr id="7" name="Picture 6" descr="A billboard with mountains and text&#10;&#10;AI-generated content may be incorrect.">
            <a:extLst>
              <a:ext uri="{FF2B5EF4-FFF2-40B4-BE49-F238E27FC236}">
                <a16:creationId xmlns:a16="http://schemas.microsoft.com/office/drawing/2014/main" id="{56262B78-CBD6-AFD8-C69C-281D12B56C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44764" y="1435912"/>
            <a:ext cx="5016523" cy="3891842"/>
          </a:xfrm>
          <a:prstGeom prst="rect">
            <a:avLst/>
          </a:prstGeom>
        </p:spPr>
      </p:pic>
      <p:sp>
        <p:nvSpPr>
          <p:cNvPr id="6" name="TextBox 5">
            <a:extLst>
              <a:ext uri="{FF2B5EF4-FFF2-40B4-BE49-F238E27FC236}">
                <a16:creationId xmlns:a16="http://schemas.microsoft.com/office/drawing/2014/main" id="{163444CE-FC1D-C72D-A6FE-D9392D4FD5B3}"/>
              </a:ext>
            </a:extLst>
          </p:cNvPr>
          <p:cNvSpPr txBox="1"/>
          <p:nvPr/>
        </p:nvSpPr>
        <p:spPr>
          <a:xfrm>
            <a:off x="6989523" y="5422088"/>
            <a:ext cx="4971764" cy="523220"/>
          </a:xfrm>
          <a:prstGeom prst="rect">
            <a:avLst/>
          </a:prstGeom>
          <a:noFill/>
        </p:spPr>
        <p:txBody>
          <a:bodyPr wrap="square" rtlCol="0">
            <a:spAutoFit/>
          </a:bodyPr>
          <a:lstStyle/>
          <a:p>
            <a:r>
              <a:rPr lang="en-US" sz="1400" dirty="0">
                <a:latin typeface="Arial Narrow" panose="020B0606020202030204" pitchFamily="34" charset="0"/>
              </a:rPr>
              <a:t>From Alt National Park Service Bluesky Account – May 5, 2025 - https://bsky.app/profile/altnps.bsky.social/post/3lohdhyhbik2r</a:t>
            </a:r>
          </a:p>
        </p:txBody>
      </p:sp>
    </p:spTree>
    <p:extLst>
      <p:ext uri="{BB962C8B-B14F-4D97-AF65-F5344CB8AC3E}">
        <p14:creationId xmlns:p14="http://schemas.microsoft.com/office/powerpoint/2010/main" val="1127600"/>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38176-565A-50FF-6716-BD6F278FC5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D9C197-A00B-0A2D-26D1-B2DED6D21833}"/>
              </a:ext>
            </a:extLst>
          </p:cNvPr>
          <p:cNvSpPr>
            <a:spLocks noGrp="1"/>
          </p:cNvSpPr>
          <p:nvPr>
            <p:ph type="title"/>
          </p:nvPr>
        </p:nvSpPr>
        <p:spPr/>
        <p:txBody>
          <a:bodyPr/>
          <a:lstStyle/>
          <a:p>
            <a:r>
              <a:rPr lang="en-US" dirty="0"/>
              <a:t>‘Because it is so much better.’</a:t>
            </a:r>
          </a:p>
        </p:txBody>
      </p:sp>
      <p:sp>
        <p:nvSpPr>
          <p:cNvPr id="3" name="Content Placeholder 2">
            <a:extLst>
              <a:ext uri="{FF2B5EF4-FFF2-40B4-BE49-F238E27FC236}">
                <a16:creationId xmlns:a16="http://schemas.microsoft.com/office/drawing/2014/main" id="{20C2490B-4095-5352-6116-EABCBF107043}"/>
              </a:ext>
            </a:extLst>
          </p:cNvPr>
          <p:cNvSpPr>
            <a:spLocks noGrp="1"/>
          </p:cNvSpPr>
          <p:nvPr>
            <p:ph idx="1"/>
          </p:nvPr>
        </p:nvSpPr>
        <p:spPr>
          <a:xfrm>
            <a:off x="2250280" y="1825625"/>
            <a:ext cx="2988782" cy="4351338"/>
          </a:xfrm>
        </p:spPr>
        <p:txBody>
          <a:bodyPr>
            <a:normAutofit/>
          </a:bodyPr>
          <a:lstStyle/>
          <a:p>
            <a:r>
              <a:rPr lang="en-US" dirty="0"/>
              <a:t>And while the administration is claiming they are only eliminating wasteful spending, they are simply eliminating programs they do not like.</a:t>
            </a:r>
          </a:p>
          <a:p>
            <a:pPr marL="0" indent="0">
              <a:buNone/>
            </a:pPr>
            <a:endParaRPr lang="en-US" dirty="0"/>
          </a:p>
        </p:txBody>
      </p:sp>
      <p:sp>
        <p:nvSpPr>
          <p:cNvPr id="4" name="Footer Placeholder 3">
            <a:extLst>
              <a:ext uri="{FF2B5EF4-FFF2-40B4-BE49-F238E27FC236}">
                <a16:creationId xmlns:a16="http://schemas.microsoft.com/office/drawing/2014/main" id="{FA645600-985D-5703-51FA-1F5C480BCFBB}"/>
              </a:ext>
            </a:extLst>
          </p:cNvPr>
          <p:cNvSpPr>
            <a:spLocks noGrp="1"/>
          </p:cNvSpPr>
          <p:nvPr>
            <p:ph type="ftr" sz="quarter" idx="11"/>
          </p:nvPr>
        </p:nvSpPr>
        <p:spPr/>
        <p:txBody>
          <a:bodyPr/>
          <a:lstStyle/>
          <a:p>
            <a:r>
              <a:rPr lang="en-US"/>
              <a:t>Joint Meeting Vienna 2025 - Corey Seeman - So Much Better</a:t>
            </a:r>
            <a:endParaRPr lang="en-US" dirty="0"/>
          </a:p>
        </p:txBody>
      </p:sp>
      <p:sp>
        <p:nvSpPr>
          <p:cNvPr id="5" name="Slide Number Placeholder 4">
            <a:extLst>
              <a:ext uri="{FF2B5EF4-FFF2-40B4-BE49-F238E27FC236}">
                <a16:creationId xmlns:a16="http://schemas.microsoft.com/office/drawing/2014/main" id="{E2CC68D2-F7B1-7235-065D-DEA0C20097F6}"/>
              </a:ext>
            </a:extLst>
          </p:cNvPr>
          <p:cNvSpPr>
            <a:spLocks noGrp="1"/>
          </p:cNvSpPr>
          <p:nvPr>
            <p:ph type="sldNum" sz="quarter" idx="12"/>
          </p:nvPr>
        </p:nvSpPr>
        <p:spPr/>
        <p:txBody>
          <a:bodyPr/>
          <a:lstStyle/>
          <a:p>
            <a:pPr algn="ctr"/>
            <a:r>
              <a:rPr lang="en-US"/>
              <a:t>Slide </a:t>
            </a:r>
            <a:fld id="{4AEDAD65-35AF-4EB7-B38C-E18049A14D60}" type="slidenum">
              <a:rPr lang="en-US" smtClean="0"/>
              <a:pPr algn="ctr"/>
              <a:t>7</a:t>
            </a:fld>
            <a:endParaRPr lang="en-US" dirty="0"/>
          </a:p>
        </p:txBody>
      </p:sp>
      <p:pic>
        <p:nvPicPr>
          <p:cNvPr id="7" name="Picture 6" descr="A large stone building with columns&#10;&#10;AI-generated content may be incorrect.">
            <a:extLst>
              <a:ext uri="{FF2B5EF4-FFF2-40B4-BE49-F238E27FC236}">
                <a16:creationId xmlns:a16="http://schemas.microsoft.com/office/drawing/2014/main" id="{3484199C-3C00-7F54-9F05-8EA97E4F5F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9172" y="1816894"/>
            <a:ext cx="5720904" cy="3816323"/>
          </a:xfrm>
          <a:prstGeom prst="rect">
            <a:avLst/>
          </a:prstGeom>
        </p:spPr>
      </p:pic>
    </p:spTree>
    <p:extLst>
      <p:ext uri="{BB962C8B-B14F-4D97-AF65-F5344CB8AC3E}">
        <p14:creationId xmlns:p14="http://schemas.microsoft.com/office/powerpoint/2010/main" val="2719591727"/>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D8FC9-B18D-4352-A646-A691146494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8EBF15-ED04-B4E7-F5F5-E96ABB8259E6}"/>
              </a:ext>
            </a:extLst>
          </p:cNvPr>
          <p:cNvSpPr>
            <a:spLocks noGrp="1"/>
          </p:cNvSpPr>
          <p:nvPr>
            <p:ph type="title"/>
          </p:nvPr>
        </p:nvSpPr>
        <p:spPr/>
        <p:txBody>
          <a:bodyPr/>
          <a:lstStyle/>
          <a:p>
            <a:r>
              <a:rPr lang="en-US" dirty="0"/>
              <a:t>‘Because it is so much better.’</a:t>
            </a:r>
          </a:p>
        </p:txBody>
      </p:sp>
      <p:sp>
        <p:nvSpPr>
          <p:cNvPr id="3" name="Content Placeholder 2">
            <a:extLst>
              <a:ext uri="{FF2B5EF4-FFF2-40B4-BE49-F238E27FC236}">
                <a16:creationId xmlns:a16="http://schemas.microsoft.com/office/drawing/2014/main" id="{CCEFE948-318F-689D-4B56-116209FA53E9}"/>
              </a:ext>
            </a:extLst>
          </p:cNvPr>
          <p:cNvSpPr>
            <a:spLocks noGrp="1"/>
          </p:cNvSpPr>
          <p:nvPr>
            <p:ph idx="1"/>
          </p:nvPr>
        </p:nvSpPr>
        <p:spPr>
          <a:xfrm>
            <a:off x="2250280" y="1825625"/>
            <a:ext cx="2988782" cy="4351338"/>
          </a:xfrm>
        </p:spPr>
        <p:txBody>
          <a:bodyPr>
            <a:normAutofit/>
          </a:bodyPr>
          <a:lstStyle/>
          <a:p>
            <a:r>
              <a:rPr lang="en-US" dirty="0"/>
              <a:t>Sometimes, it is hard to figure out who is driving our government these days.</a:t>
            </a:r>
          </a:p>
        </p:txBody>
      </p:sp>
      <p:sp>
        <p:nvSpPr>
          <p:cNvPr id="4" name="Footer Placeholder 3">
            <a:extLst>
              <a:ext uri="{FF2B5EF4-FFF2-40B4-BE49-F238E27FC236}">
                <a16:creationId xmlns:a16="http://schemas.microsoft.com/office/drawing/2014/main" id="{F708AAA1-96F8-DE0A-EFA9-AAB8A118CE35}"/>
              </a:ext>
            </a:extLst>
          </p:cNvPr>
          <p:cNvSpPr>
            <a:spLocks noGrp="1"/>
          </p:cNvSpPr>
          <p:nvPr>
            <p:ph type="ftr" sz="quarter" idx="11"/>
          </p:nvPr>
        </p:nvSpPr>
        <p:spPr/>
        <p:txBody>
          <a:bodyPr/>
          <a:lstStyle/>
          <a:p>
            <a:r>
              <a:rPr lang="en-US"/>
              <a:t>Joint Meeting Vienna 2025 - Corey Seeman - So Much Better</a:t>
            </a:r>
            <a:endParaRPr lang="en-US" dirty="0"/>
          </a:p>
        </p:txBody>
      </p:sp>
      <p:sp>
        <p:nvSpPr>
          <p:cNvPr id="5" name="Slide Number Placeholder 4">
            <a:extLst>
              <a:ext uri="{FF2B5EF4-FFF2-40B4-BE49-F238E27FC236}">
                <a16:creationId xmlns:a16="http://schemas.microsoft.com/office/drawing/2014/main" id="{6ADE0C93-881A-ABC9-21E9-FBCDB91896FB}"/>
              </a:ext>
            </a:extLst>
          </p:cNvPr>
          <p:cNvSpPr>
            <a:spLocks noGrp="1"/>
          </p:cNvSpPr>
          <p:nvPr>
            <p:ph type="sldNum" sz="quarter" idx="12"/>
          </p:nvPr>
        </p:nvSpPr>
        <p:spPr/>
        <p:txBody>
          <a:bodyPr/>
          <a:lstStyle/>
          <a:p>
            <a:pPr algn="ctr"/>
            <a:r>
              <a:rPr lang="en-US"/>
              <a:t>Slide </a:t>
            </a:r>
            <a:fld id="{4AEDAD65-35AF-4EB7-B38C-E18049A14D60}" type="slidenum">
              <a:rPr lang="en-US" smtClean="0"/>
              <a:pPr algn="ctr"/>
              <a:t>8</a:t>
            </a:fld>
            <a:endParaRPr lang="en-US" dirty="0"/>
          </a:p>
        </p:txBody>
      </p:sp>
      <p:pic>
        <p:nvPicPr>
          <p:cNvPr id="7" name="Picture 6">
            <a:extLst>
              <a:ext uri="{FF2B5EF4-FFF2-40B4-BE49-F238E27FC236}">
                <a16:creationId xmlns:a16="http://schemas.microsoft.com/office/drawing/2014/main" id="{D44FD255-7434-001D-B0B1-052CC6E71AB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885409" y="1816894"/>
            <a:ext cx="5088430" cy="3816323"/>
          </a:xfrm>
          <a:prstGeom prst="rect">
            <a:avLst/>
          </a:prstGeom>
        </p:spPr>
      </p:pic>
    </p:spTree>
    <p:extLst>
      <p:ext uri="{BB962C8B-B14F-4D97-AF65-F5344CB8AC3E}">
        <p14:creationId xmlns:p14="http://schemas.microsoft.com/office/powerpoint/2010/main" val="673662118"/>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5ED6B-4B26-AC7C-2E04-93143AFEC7A5}"/>
              </a:ext>
            </a:extLst>
          </p:cNvPr>
          <p:cNvSpPr>
            <a:spLocks noGrp="1"/>
          </p:cNvSpPr>
          <p:nvPr>
            <p:ph type="title"/>
          </p:nvPr>
        </p:nvSpPr>
        <p:spPr/>
        <p:txBody>
          <a:bodyPr/>
          <a:lstStyle/>
          <a:p>
            <a:r>
              <a:rPr lang="en-US" dirty="0"/>
              <a:t>‘Because it is so much better.’</a:t>
            </a:r>
          </a:p>
        </p:txBody>
      </p:sp>
      <p:sp>
        <p:nvSpPr>
          <p:cNvPr id="3" name="Content Placeholder 2">
            <a:extLst>
              <a:ext uri="{FF2B5EF4-FFF2-40B4-BE49-F238E27FC236}">
                <a16:creationId xmlns:a16="http://schemas.microsoft.com/office/drawing/2014/main" id="{2DDDAD7E-E7EA-AF2C-FDB5-D10DADFC0C3A}"/>
              </a:ext>
            </a:extLst>
          </p:cNvPr>
          <p:cNvSpPr>
            <a:spLocks noGrp="1"/>
          </p:cNvSpPr>
          <p:nvPr>
            <p:ph idx="1"/>
          </p:nvPr>
        </p:nvSpPr>
        <p:spPr>
          <a:xfrm>
            <a:off x="2250280" y="1825625"/>
            <a:ext cx="8740931" cy="4351338"/>
          </a:xfrm>
        </p:spPr>
        <p:txBody>
          <a:bodyPr>
            <a:normAutofit fontScale="92500" lnSpcReduction="10000"/>
          </a:bodyPr>
          <a:lstStyle/>
          <a:p>
            <a:r>
              <a:rPr lang="en-US" dirty="0"/>
              <a:t>Waste is something that certainly is part of our  libraries as well.</a:t>
            </a:r>
          </a:p>
          <a:p>
            <a:pPr lvl="1"/>
            <a:r>
              <a:rPr lang="en-US" dirty="0"/>
              <a:t>Databases that are not used as much as we like.</a:t>
            </a:r>
          </a:p>
          <a:p>
            <a:pPr lvl="1"/>
            <a:r>
              <a:rPr lang="en-US" dirty="0"/>
              <a:t>Databases that serve smaller departments and programs.  (I know this is not waste, but numbers people might see it that way”).</a:t>
            </a:r>
          </a:p>
          <a:p>
            <a:pPr lvl="1"/>
            <a:r>
              <a:rPr lang="en-US" dirty="0"/>
              <a:t>Services that are not embraced by our community.</a:t>
            </a:r>
          </a:p>
          <a:p>
            <a:r>
              <a:rPr lang="en-US" dirty="0"/>
              <a:t>Wants are difficult/impossible to meet when your faculty and students are active.  </a:t>
            </a:r>
          </a:p>
          <a:p>
            <a:r>
              <a:rPr lang="en-US" dirty="0"/>
              <a:t>When finances are good, you can afford to carry resources and services that are not as robustly used….</a:t>
            </a:r>
          </a:p>
        </p:txBody>
      </p:sp>
      <p:sp>
        <p:nvSpPr>
          <p:cNvPr id="4" name="Footer Placeholder 3">
            <a:extLst>
              <a:ext uri="{FF2B5EF4-FFF2-40B4-BE49-F238E27FC236}">
                <a16:creationId xmlns:a16="http://schemas.microsoft.com/office/drawing/2014/main" id="{663F3BE0-C03B-ED7A-58CB-8500BE7E8CF8}"/>
              </a:ext>
            </a:extLst>
          </p:cNvPr>
          <p:cNvSpPr>
            <a:spLocks noGrp="1"/>
          </p:cNvSpPr>
          <p:nvPr>
            <p:ph type="ftr" sz="quarter" idx="11"/>
          </p:nvPr>
        </p:nvSpPr>
        <p:spPr/>
        <p:txBody>
          <a:bodyPr/>
          <a:lstStyle/>
          <a:p>
            <a:r>
              <a:rPr lang="en-US"/>
              <a:t>Joint Meeting Vienna 2025 - Corey Seeman - So Much Better</a:t>
            </a:r>
            <a:endParaRPr lang="en-US" dirty="0"/>
          </a:p>
        </p:txBody>
      </p:sp>
      <p:sp>
        <p:nvSpPr>
          <p:cNvPr id="5" name="Slide Number Placeholder 4">
            <a:extLst>
              <a:ext uri="{FF2B5EF4-FFF2-40B4-BE49-F238E27FC236}">
                <a16:creationId xmlns:a16="http://schemas.microsoft.com/office/drawing/2014/main" id="{4C5FA015-78CB-6B71-1A08-2F95E2F1491A}"/>
              </a:ext>
            </a:extLst>
          </p:cNvPr>
          <p:cNvSpPr>
            <a:spLocks noGrp="1"/>
          </p:cNvSpPr>
          <p:nvPr>
            <p:ph type="sldNum" sz="quarter" idx="12"/>
          </p:nvPr>
        </p:nvSpPr>
        <p:spPr/>
        <p:txBody>
          <a:bodyPr/>
          <a:lstStyle/>
          <a:p>
            <a:pPr algn="ctr"/>
            <a:r>
              <a:rPr lang="en-US"/>
              <a:t>Slide </a:t>
            </a:r>
            <a:fld id="{4AEDAD65-35AF-4EB7-B38C-E18049A14D60}" type="slidenum">
              <a:rPr lang="en-US" smtClean="0"/>
              <a:pPr algn="ctr"/>
              <a:t>9</a:t>
            </a:fld>
            <a:endParaRPr lang="en-US" dirty="0"/>
          </a:p>
        </p:txBody>
      </p:sp>
    </p:spTree>
    <p:extLst>
      <p:ext uri="{BB962C8B-B14F-4D97-AF65-F5344CB8AC3E}">
        <p14:creationId xmlns:p14="http://schemas.microsoft.com/office/powerpoint/2010/main" val="1393757128"/>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6F4A4-839A-34D9-4D1B-BAA9AACEF5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30F705-BAB2-0CA9-4C95-589715C332DE}"/>
              </a:ext>
            </a:extLst>
          </p:cNvPr>
          <p:cNvSpPr>
            <a:spLocks noGrp="1"/>
          </p:cNvSpPr>
          <p:nvPr>
            <p:ph type="title"/>
          </p:nvPr>
        </p:nvSpPr>
        <p:spPr/>
        <p:txBody>
          <a:bodyPr/>
          <a:lstStyle/>
          <a:p>
            <a:r>
              <a:rPr lang="en-US" dirty="0"/>
              <a:t>‘Because it is so much better.’</a:t>
            </a:r>
          </a:p>
        </p:txBody>
      </p:sp>
      <p:sp>
        <p:nvSpPr>
          <p:cNvPr id="3" name="Content Placeholder 2">
            <a:extLst>
              <a:ext uri="{FF2B5EF4-FFF2-40B4-BE49-F238E27FC236}">
                <a16:creationId xmlns:a16="http://schemas.microsoft.com/office/drawing/2014/main" id="{FC070EA2-6F25-6A17-EE3D-00A59BCA24E2}"/>
              </a:ext>
            </a:extLst>
          </p:cNvPr>
          <p:cNvSpPr>
            <a:spLocks noGrp="1"/>
          </p:cNvSpPr>
          <p:nvPr>
            <p:ph idx="1"/>
          </p:nvPr>
        </p:nvSpPr>
        <p:spPr>
          <a:xfrm>
            <a:off x="2250280" y="1825625"/>
            <a:ext cx="8740931" cy="4351338"/>
          </a:xfrm>
        </p:spPr>
        <p:txBody>
          <a:bodyPr>
            <a:normAutofit/>
          </a:bodyPr>
          <a:lstStyle/>
          <a:p>
            <a:r>
              <a:rPr lang="en-US" dirty="0"/>
              <a:t>…but when finances are not good, then we have problems in libraries (among others).</a:t>
            </a:r>
          </a:p>
          <a:p>
            <a:r>
              <a:rPr lang="en-US" dirty="0"/>
              <a:t>In the United States, our library budgets are likely to be contracting.</a:t>
            </a:r>
          </a:p>
          <a:p>
            <a:r>
              <a:rPr lang="en-US" dirty="0"/>
              <a:t>There will be greater scrutiny of our budgets and spending.  Library databases are one of the larger non-salary slices of the Ross School.  </a:t>
            </a:r>
          </a:p>
          <a:p>
            <a:r>
              <a:rPr lang="en-US"/>
              <a:t>So </a:t>
            </a:r>
            <a:r>
              <a:rPr lang="en-US" dirty="0"/>
              <a:t>how do we do the work of being good stewards of the University’s money.</a:t>
            </a:r>
          </a:p>
          <a:p>
            <a:endParaRPr lang="en-US" dirty="0"/>
          </a:p>
        </p:txBody>
      </p:sp>
      <p:sp>
        <p:nvSpPr>
          <p:cNvPr id="4" name="Footer Placeholder 3">
            <a:extLst>
              <a:ext uri="{FF2B5EF4-FFF2-40B4-BE49-F238E27FC236}">
                <a16:creationId xmlns:a16="http://schemas.microsoft.com/office/drawing/2014/main" id="{F5C8D6B5-5B68-53A8-3C9A-0B4DF3533AAA}"/>
              </a:ext>
            </a:extLst>
          </p:cNvPr>
          <p:cNvSpPr>
            <a:spLocks noGrp="1"/>
          </p:cNvSpPr>
          <p:nvPr>
            <p:ph type="ftr" sz="quarter" idx="11"/>
          </p:nvPr>
        </p:nvSpPr>
        <p:spPr/>
        <p:txBody>
          <a:bodyPr/>
          <a:lstStyle/>
          <a:p>
            <a:r>
              <a:rPr lang="en-US"/>
              <a:t>Joint Meeting Vienna 2025 - Corey Seeman - So Much Better</a:t>
            </a:r>
            <a:endParaRPr lang="en-US" dirty="0"/>
          </a:p>
        </p:txBody>
      </p:sp>
      <p:sp>
        <p:nvSpPr>
          <p:cNvPr id="5" name="Slide Number Placeholder 4">
            <a:extLst>
              <a:ext uri="{FF2B5EF4-FFF2-40B4-BE49-F238E27FC236}">
                <a16:creationId xmlns:a16="http://schemas.microsoft.com/office/drawing/2014/main" id="{F250C94C-0EBE-AD21-E954-A98D680BBE0E}"/>
              </a:ext>
            </a:extLst>
          </p:cNvPr>
          <p:cNvSpPr>
            <a:spLocks noGrp="1"/>
          </p:cNvSpPr>
          <p:nvPr>
            <p:ph type="sldNum" sz="quarter" idx="12"/>
          </p:nvPr>
        </p:nvSpPr>
        <p:spPr/>
        <p:txBody>
          <a:bodyPr/>
          <a:lstStyle/>
          <a:p>
            <a:pPr algn="ctr"/>
            <a:r>
              <a:rPr lang="en-US"/>
              <a:t>Slide </a:t>
            </a:r>
            <a:fld id="{4AEDAD65-35AF-4EB7-B38C-E18049A14D60}" type="slidenum">
              <a:rPr lang="en-US" smtClean="0"/>
              <a:pPr algn="ctr"/>
              <a:t>10</a:t>
            </a:fld>
            <a:endParaRPr lang="en-US" dirty="0"/>
          </a:p>
        </p:txBody>
      </p:sp>
    </p:spTree>
    <p:extLst>
      <p:ext uri="{BB962C8B-B14F-4D97-AF65-F5344CB8AC3E}">
        <p14:creationId xmlns:p14="http://schemas.microsoft.com/office/powerpoint/2010/main" val="3724539727"/>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189B1-CB89-FA52-3C9D-3A94973ABA88}"/>
              </a:ext>
            </a:extLst>
          </p:cNvPr>
          <p:cNvSpPr>
            <a:spLocks noGrp="1"/>
          </p:cNvSpPr>
          <p:nvPr>
            <p:ph type="title"/>
          </p:nvPr>
        </p:nvSpPr>
        <p:spPr/>
        <p:txBody>
          <a:bodyPr/>
          <a:lstStyle/>
          <a:p>
            <a:r>
              <a:rPr lang="en-US" dirty="0"/>
              <a:t>Drowning by Numbers</a:t>
            </a:r>
          </a:p>
        </p:txBody>
      </p:sp>
      <p:sp>
        <p:nvSpPr>
          <p:cNvPr id="3" name="Content Placeholder 2">
            <a:extLst>
              <a:ext uri="{FF2B5EF4-FFF2-40B4-BE49-F238E27FC236}">
                <a16:creationId xmlns:a16="http://schemas.microsoft.com/office/drawing/2014/main" id="{82BE3A78-7A6E-3C9C-D17C-57F661D6C69E}"/>
              </a:ext>
            </a:extLst>
          </p:cNvPr>
          <p:cNvSpPr>
            <a:spLocks noGrp="1"/>
          </p:cNvSpPr>
          <p:nvPr>
            <p:ph idx="1"/>
          </p:nvPr>
        </p:nvSpPr>
        <p:spPr>
          <a:xfrm>
            <a:off x="2250279" y="1825625"/>
            <a:ext cx="5028100" cy="4351338"/>
          </a:xfrm>
        </p:spPr>
        <p:txBody>
          <a:bodyPr>
            <a:normAutofit/>
          </a:bodyPr>
          <a:lstStyle/>
          <a:p>
            <a:r>
              <a:rPr lang="en-US" dirty="0"/>
              <a:t>Drowning by Numbers is a movie by Peter Greenaway (1988).  I used that as the title for an article on baseball (sports) historiography in 1993.</a:t>
            </a:r>
          </a:p>
          <a:p>
            <a:r>
              <a:rPr lang="en-US" dirty="0"/>
              <a:t>We affix numbers of all sorts of activities and race to find a score that is satisfactory.</a:t>
            </a:r>
          </a:p>
          <a:p>
            <a:endParaRPr lang="en-US" dirty="0"/>
          </a:p>
        </p:txBody>
      </p:sp>
      <p:sp>
        <p:nvSpPr>
          <p:cNvPr id="4" name="Footer Placeholder 3">
            <a:extLst>
              <a:ext uri="{FF2B5EF4-FFF2-40B4-BE49-F238E27FC236}">
                <a16:creationId xmlns:a16="http://schemas.microsoft.com/office/drawing/2014/main" id="{DE7D5C8C-8499-8483-90E7-29A79ACE7382}"/>
              </a:ext>
            </a:extLst>
          </p:cNvPr>
          <p:cNvSpPr>
            <a:spLocks noGrp="1"/>
          </p:cNvSpPr>
          <p:nvPr>
            <p:ph type="ftr" sz="quarter" idx="11"/>
          </p:nvPr>
        </p:nvSpPr>
        <p:spPr/>
        <p:txBody>
          <a:bodyPr/>
          <a:lstStyle/>
          <a:p>
            <a:r>
              <a:rPr lang="en-US"/>
              <a:t>Joint Meeting Vienna 2025 - Corey Seeman - So Much Better</a:t>
            </a:r>
            <a:endParaRPr lang="en-US" dirty="0"/>
          </a:p>
        </p:txBody>
      </p:sp>
      <p:sp>
        <p:nvSpPr>
          <p:cNvPr id="5" name="Slide Number Placeholder 4">
            <a:extLst>
              <a:ext uri="{FF2B5EF4-FFF2-40B4-BE49-F238E27FC236}">
                <a16:creationId xmlns:a16="http://schemas.microsoft.com/office/drawing/2014/main" id="{B1C82467-7F4A-5A6F-1D2C-4E11454DC646}"/>
              </a:ext>
            </a:extLst>
          </p:cNvPr>
          <p:cNvSpPr>
            <a:spLocks noGrp="1"/>
          </p:cNvSpPr>
          <p:nvPr>
            <p:ph type="sldNum" sz="quarter" idx="12"/>
          </p:nvPr>
        </p:nvSpPr>
        <p:spPr/>
        <p:txBody>
          <a:bodyPr/>
          <a:lstStyle/>
          <a:p>
            <a:pPr algn="ctr"/>
            <a:r>
              <a:rPr lang="en-US"/>
              <a:t>Slide </a:t>
            </a:r>
            <a:fld id="{4AEDAD65-35AF-4EB7-B38C-E18049A14D60}" type="slidenum">
              <a:rPr lang="en-US" smtClean="0"/>
              <a:pPr algn="ctr"/>
              <a:t>11</a:t>
            </a:fld>
            <a:endParaRPr lang="en-US" dirty="0"/>
          </a:p>
        </p:txBody>
      </p:sp>
      <p:pic>
        <p:nvPicPr>
          <p:cNvPr id="7" name="Picture 6" descr="A child leaning on a wall&#10;&#10;AI-generated content may be incorrect.">
            <a:extLst>
              <a:ext uri="{FF2B5EF4-FFF2-40B4-BE49-F238E27FC236}">
                <a16:creationId xmlns:a16="http://schemas.microsoft.com/office/drawing/2014/main" id="{74DB91EB-D6B0-6AB2-222B-0A75385B48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8379" y="1918741"/>
            <a:ext cx="4765881" cy="3179242"/>
          </a:xfrm>
          <a:prstGeom prst="rect">
            <a:avLst/>
          </a:prstGeom>
        </p:spPr>
      </p:pic>
    </p:spTree>
    <p:extLst>
      <p:ext uri="{BB962C8B-B14F-4D97-AF65-F5344CB8AC3E}">
        <p14:creationId xmlns:p14="http://schemas.microsoft.com/office/powerpoint/2010/main" val="3801398224"/>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8E237-B4EB-6477-9C68-5FB71F12BB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886672-F5B9-BC2D-E718-D70E5C0CA6A2}"/>
              </a:ext>
            </a:extLst>
          </p:cNvPr>
          <p:cNvSpPr>
            <a:spLocks noGrp="1"/>
          </p:cNvSpPr>
          <p:nvPr>
            <p:ph type="title"/>
          </p:nvPr>
        </p:nvSpPr>
        <p:spPr/>
        <p:txBody>
          <a:bodyPr/>
          <a:lstStyle/>
          <a:p>
            <a:r>
              <a:rPr lang="en-US" dirty="0"/>
              <a:t>Drowning by Numbers</a:t>
            </a:r>
          </a:p>
        </p:txBody>
      </p:sp>
      <p:sp>
        <p:nvSpPr>
          <p:cNvPr id="3" name="Content Placeholder 2">
            <a:extLst>
              <a:ext uri="{FF2B5EF4-FFF2-40B4-BE49-F238E27FC236}">
                <a16:creationId xmlns:a16="http://schemas.microsoft.com/office/drawing/2014/main" id="{8D8E0C29-98BE-87A8-EAA7-6EF6BFFC5AFD}"/>
              </a:ext>
            </a:extLst>
          </p:cNvPr>
          <p:cNvSpPr>
            <a:spLocks noGrp="1"/>
          </p:cNvSpPr>
          <p:nvPr>
            <p:ph idx="1"/>
          </p:nvPr>
        </p:nvSpPr>
        <p:spPr>
          <a:xfrm>
            <a:off x="2250279" y="1825625"/>
            <a:ext cx="3328797" cy="4351338"/>
          </a:xfrm>
        </p:spPr>
        <p:txBody>
          <a:bodyPr>
            <a:normAutofit/>
          </a:bodyPr>
          <a:lstStyle/>
          <a:p>
            <a:r>
              <a:rPr lang="en-US" dirty="0"/>
              <a:t>I was thinking of a sign that could summarize what I felt about these days…</a:t>
            </a:r>
          </a:p>
          <a:p>
            <a:r>
              <a:rPr lang="en-US" dirty="0"/>
              <a:t>Found it in Berlin.</a:t>
            </a:r>
          </a:p>
        </p:txBody>
      </p:sp>
      <p:sp>
        <p:nvSpPr>
          <p:cNvPr id="4" name="Footer Placeholder 3">
            <a:extLst>
              <a:ext uri="{FF2B5EF4-FFF2-40B4-BE49-F238E27FC236}">
                <a16:creationId xmlns:a16="http://schemas.microsoft.com/office/drawing/2014/main" id="{8435722C-C717-97DF-5A14-C2C35A4EFF15}"/>
              </a:ext>
            </a:extLst>
          </p:cNvPr>
          <p:cNvSpPr>
            <a:spLocks noGrp="1"/>
          </p:cNvSpPr>
          <p:nvPr>
            <p:ph type="ftr" sz="quarter" idx="11"/>
          </p:nvPr>
        </p:nvSpPr>
        <p:spPr/>
        <p:txBody>
          <a:bodyPr/>
          <a:lstStyle/>
          <a:p>
            <a:r>
              <a:rPr lang="en-US"/>
              <a:t>Joint Meeting Vienna 2025 - Corey Seeman - So Much Better</a:t>
            </a:r>
            <a:endParaRPr lang="en-US" dirty="0"/>
          </a:p>
        </p:txBody>
      </p:sp>
      <p:sp>
        <p:nvSpPr>
          <p:cNvPr id="5" name="Slide Number Placeholder 4">
            <a:extLst>
              <a:ext uri="{FF2B5EF4-FFF2-40B4-BE49-F238E27FC236}">
                <a16:creationId xmlns:a16="http://schemas.microsoft.com/office/drawing/2014/main" id="{06899A57-4E11-0F33-10E6-1C7E4D9EE698}"/>
              </a:ext>
            </a:extLst>
          </p:cNvPr>
          <p:cNvSpPr>
            <a:spLocks noGrp="1"/>
          </p:cNvSpPr>
          <p:nvPr>
            <p:ph type="sldNum" sz="quarter" idx="12"/>
          </p:nvPr>
        </p:nvSpPr>
        <p:spPr/>
        <p:txBody>
          <a:bodyPr/>
          <a:lstStyle/>
          <a:p>
            <a:pPr algn="ctr"/>
            <a:r>
              <a:rPr lang="en-US"/>
              <a:t>Slide </a:t>
            </a:r>
            <a:fld id="{4AEDAD65-35AF-4EB7-B38C-E18049A14D60}" type="slidenum">
              <a:rPr lang="en-US" smtClean="0"/>
              <a:pPr algn="ctr"/>
              <a:t>12</a:t>
            </a:fld>
            <a:endParaRPr lang="en-US" dirty="0"/>
          </a:p>
        </p:txBody>
      </p:sp>
      <p:pic>
        <p:nvPicPr>
          <p:cNvPr id="8" name="Picture 7" descr="A sign on a pedestal&#10;&#10;AI-generated content may be incorrect.">
            <a:extLst>
              <a:ext uri="{FF2B5EF4-FFF2-40B4-BE49-F238E27FC236}">
                <a16:creationId xmlns:a16="http://schemas.microsoft.com/office/drawing/2014/main" id="{0EC7F5B5-B00A-61C3-E6BB-08DFC7E277B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625639" y="1385350"/>
            <a:ext cx="5878501" cy="4745128"/>
          </a:xfrm>
          <a:prstGeom prst="rect">
            <a:avLst/>
          </a:prstGeom>
        </p:spPr>
      </p:pic>
    </p:spTree>
    <p:extLst>
      <p:ext uri="{BB962C8B-B14F-4D97-AF65-F5344CB8AC3E}">
        <p14:creationId xmlns:p14="http://schemas.microsoft.com/office/powerpoint/2010/main" val="4161931175"/>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A418F8-BBB4-DEFC-6EF1-EC1AB87011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C6B5B0-7285-5678-BEDD-6F3B565D5E00}"/>
              </a:ext>
            </a:extLst>
          </p:cNvPr>
          <p:cNvSpPr>
            <a:spLocks noGrp="1"/>
          </p:cNvSpPr>
          <p:nvPr>
            <p:ph type="title"/>
          </p:nvPr>
        </p:nvSpPr>
        <p:spPr/>
        <p:txBody>
          <a:bodyPr/>
          <a:lstStyle/>
          <a:p>
            <a:r>
              <a:rPr lang="en-US" dirty="0"/>
              <a:t>Drowning by Numbers</a:t>
            </a:r>
          </a:p>
        </p:txBody>
      </p:sp>
      <p:sp>
        <p:nvSpPr>
          <p:cNvPr id="3" name="Content Placeholder 2">
            <a:extLst>
              <a:ext uri="{FF2B5EF4-FFF2-40B4-BE49-F238E27FC236}">
                <a16:creationId xmlns:a16="http://schemas.microsoft.com/office/drawing/2014/main" id="{47476E06-D318-A8B9-7B70-9F7F1D6D95D1}"/>
              </a:ext>
            </a:extLst>
          </p:cNvPr>
          <p:cNvSpPr>
            <a:spLocks noGrp="1"/>
          </p:cNvSpPr>
          <p:nvPr>
            <p:ph idx="1"/>
          </p:nvPr>
        </p:nvSpPr>
        <p:spPr>
          <a:xfrm>
            <a:off x="2250279" y="1825625"/>
            <a:ext cx="5678612" cy="4351338"/>
          </a:xfrm>
        </p:spPr>
        <p:txBody>
          <a:bodyPr>
            <a:normAutofit/>
          </a:bodyPr>
          <a:lstStyle/>
          <a:p>
            <a:r>
              <a:rPr lang="en-US" dirty="0"/>
              <a:t>There is a sense that numbers or a quantitative assessment gives you sufficient inputs.</a:t>
            </a:r>
          </a:p>
          <a:p>
            <a:r>
              <a:rPr lang="en-US" dirty="0"/>
              <a:t>What if something is happening and you cannot observe it?</a:t>
            </a:r>
          </a:p>
          <a:p>
            <a:r>
              <a:rPr lang="en-US" dirty="0"/>
              <a:t>Birds suggested by </a:t>
            </a:r>
            <a:r>
              <a:rPr lang="en-US" dirty="0" err="1"/>
              <a:t>eBirds</a:t>
            </a:r>
            <a:r>
              <a:rPr lang="en-US" dirty="0"/>
              <a:t> during a morning walk, May 7</a:t>
            </a:r>
            <a:r>
              <a:rPr lang="en-US" baseline="30000" dirty="0"/>
              <a:t>th</a:t>
            </a:r>
            <a:r>
              <a:rPr lang="en-US" dirty="0"/>
              <a:t>, 2025.</a:t>
            </a:r>
          </a:p>
        </p:txBody>
      </p:sp>
      <p:sp>
        <p:nvSpPr>
          <p:cNvPr id="4" name="Footer Placeholder 3">
            <a:extLst>
              <a:ext uri="{FF2B5EF4-FFF2-40B4-BE49-F238E27FC236}">
                <a16:creationId xmlns:a16="http://schemas.microsoft.com/office/drawing/2014/main" id="{DBA14702-F0A0-848C-8A75-FE4BF790C02F}"/>
              </a:ext>
            </a:extLst>
          </p:cNvPr>
          <p:cNvSpPr>
            <a:spLocks noGrp="1"/>
          </p:cNvSpPr>
          <p:nvPr>
            <p:ph type="ftr" sz="quarter" idx="11"/>
          </p:nvPr>
        </p:nvSpPr>
        <p:spPr/>
        <p:txBody>
          <a:bodyPr/>
          <a:lstStyle/>
          <a:p>
            <a:r>
              <a:rPr lang="en-US"/>
              <a:t>Joint Meeting Vienna 2025 - Corey Seeman - So Much Better</a:t>
            </a:r>
            <a:endParaRPr lang="en-US" dirty="0"/>
          </a:p>
        </p:txBody>
      </p:sp>
      <p:sp>
        <p:nvSpPr>
          <p:cNvPr id="5" name="Slide Number Placeholder 4">
            <a:extLst>
              <a:ext uri="{FF2B5EF4-FFF2-40B4-BE49-F238E27FC236}">
                <a16:creationId xmlns:a16="http://schemas.microsoft.com/office/drawing/2014/main" id="{667F62CF-6816-3D0E-186B-D3C7AC8F3B2D}"/>
              </a:ext>
            </a:extLst>
          </p:cNvPr>
          <p:cNvSpPr>
            <a:spLocks noGrp="1"/>
          </p:cNvSpPr>
          <p:nvPr>
            <p:ph type="sldNum" sz="quarter" idx="12"/>
          </p:nvPr>
        </p:nvSpPr>
        <p:spPr/>
        <p:txBody>
          <a:bodyPr/>
          <a:lstStyle/>
          <a:p>
            <a:pPr algn="ctr"/>
            <a:r>
              <a:rPr lang="en-US"/>
              <a:t>Slide </a:t>
            </a:r>
            <a:fld id="{4AEDAD65-35AF-4EB7-B38C-E18049A14D60}" type="slidenum">
              <a:rPr lang="en-US" smtClean="0"/>
              <a:pPr algn="ctr"/>
              <a:t>13</a:t>
            </a:fld>
            <a:endParaRPr lang="en-US" dirty="0"/>
          </a:p>
        </p:txBody>
      </p:sp>
      <p:pic>
        <p:nvPicPr>
          <p:cNvPr id="7" name="Picture 6" descr="A screenshot of a phone&#10;&#10;AI-generated content may be incorrect.">
            <a:extLst>
              <a:ext uri="{FF2B5EF4-FFF2-40B4-BE49-F238E27FC236}">
                <a16:creationId xmlns:a16="http://schemas.microsoft.com/office/drawing/2014/main" id="{98BBCF21-E282-B533-34F4-F110EC1B3C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09135" y="256883"/>
            <a:ext cx="2569290" cy="5566796"/>
          </a:xfrm>
          <a:prstGeom prst="rect">
            <a:avLst/>
          </a:prstGeom>
        </p:spPr>
      </p:pic>
    </p:spTree>
    <p:extLst>
      <p:ext uri="{BB962C8B-B14F-4D97-AF65-F5344CB8AC3E}">
        <p14:creationId xmlns:p14="http://schemas.microsoft.com/office/powerpoint/2010/main" val="4057449430"/>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E5899B-4B65-2CBE-F676-000C6E1ED6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E8CB88-D241-C55C-25CB-B6D3A098EDFA}"/>
              </a:ext>
            </a:extLst>
          </p:cNvPr>
          <p:cNvSpPr>
            <a:spLocks noGrp="1"/>
          </p:cNvSpPr>
          <p:nvPr>
            <p:ph type="title"/>
          </p:nvPr>
        </p:nvSpPr>
        <p:spPr/>
        <p:txBody>
          <a:bodyPr/>
          <a:lstStyle/>
          <a:p>
            <a:r>
              <a:rPr lang="en-US" dirty="0"/>
              <a:t>Drowning by Numbers</a:t>
            </a:r>
          </a:p>
        </p:txBody>
      </p:sp>
      <p:sp>
        <p:nvSpPr>
          <p:cNvPr id="3" name="Content Placeholder 2">
            <a:extLst>
              <a:ext uri="{FF2B5EF4-FFF2-40B4-BE49-F238E27FC236}">
                <a16:creationId xmlns:a16="http://schemas.microsoft.com/office/drawing/2014/main" id="{C43B6FF3-BB81-6EE1-BBB6-6CD665F4DE6A}"/>
              </a:ext>
            </a:extLst>
          </p:cNvPr>
          <p:cNvSpPr>
            <a:spLocks noGrp="1"/>
          </p:cNvSpPr>
          <p:nvPr>
            <p:ph idx="1"/>
          </p:nvPr>
        </p:nvSpPr>
        <p:spPr>
          <a:xfrm>
            <a:off x="2250279" y="1825625"/>
            <a:ext cx="5046509" cy="4351338"/>
          </a:xfrm>
        </p:spPr>
        <p:txBody>
          <a:bodyPr>
            <a:normAutofit/>
          </a:bodyPr>
          <a:lstStyle/>
          <a:p>
            <a:r>
              <a:rPr lang="en-US" dirty="0"/>
              <a:t>We can analyze available numbers to measure both impact and waste.  </a:t>
            </a:r>
          </a:p>
          <a:p>
            <a:r>
              <a:rPr lang="en-US" dirty="0"/>
              <a:t>We have a great deal of data.</a:t>
            </a:r>
          </a:p>
          <a:p>
            <a:r>
              <a:rPr lang="en-US" dirty="0"/>
              <a:t>But what value does it provide?</a:t>
            </a:r>
          </a:p>
          <a:p>
            <a:r>
              <a:rPr lang="en-US" dirty="0"/>
              <a:t>And what do any of these numbers mean?</a:t>
            </a:r>
          </a:p>
        </p:txBody>
      </p:sp>
      <p:sp>
        <p:nvSpPr>
          <p:cNvPr id="4" name="Footer Placeholder 3">
            <a:extLst>
              <a:ext uri="{FF2B5EF4-FFF2-40B4-BE49-F238E27FC236}">
                <a16:creationId xmlns:a16="http://schemas.microsoft.com/office/drawing/2014/main" id="{807585AD-0321-4B76-F14D-B7ABF64D7118}"/>
              </a:ext>
            </a:extLst>
          </p:cNvPr>
          <p:cNvSpPr>
            <a:spLocks noGrp="1"/>
          </p:cNvSpPr>
          <p:nvPr>
            <p:ph type="ftr" sz="quarter" idx="11"/>
          </p:nvPr>
        </p:nvSpPr>
        <p:spPr/>
        <p:txBody>
          <a:bodyPr/>
          <a:lstStyle/>
          <a:p>
            <a:r>
              <a:rPr lang="en-US"/>
              <a:t>Joint Meeting Vienna 2025 - Corey Seeman - So Much Better</a:t>
            </a:r>
            <a:endParaRPr lang="en-US" dirty="0"/>
          </a:p>
        </p:txBody>
      </p:sp>
      <p:sp>
        <p:nvSpPr>
          <p:cNvPr id="5" name="Slide Number Placeholder 4">
            <a:extLst>
              <a:ext uri="{FF2B5EF4-FFF2-40B4-BE49-F238E27FC236}">
                <a16:creationId xmlns:a16="http://schemas.microsoft.com/office/drawing/2014/main" id="{307F9B67-6F98-7EE2-4A6B-E492ED7B95F5}"/>
              </a:ext>
            </a:extLst>
          </p:cNvPr>
          <p:cNvSpPr>
            <a:spLocks noGrp="1"/>
          </p:cNvSpPr>
          <p:nvPr>
            <p:ph type="sldNum" sz="quarter" idx="12"/>
          </p:nvPr>
        </p:nvSpPr>
        <p:spPr/>
        <p:txBody>
          <a:bodyPr/>
          <a:lstStyle/>
          <a:p>
            <a:pPr algn="ctr"/>
            <a:r>
              <a:rPr lang="en-US"/>
              <a:t>Slide </a:t>
            </a:r>
            <a:fld id="{4AEDAD65-35AF-4EB7-B38C-E18049A14D60}" type="slidenum">
              <a:rPr lang="en-US" smtClean="0"/>
              <a:pPr algn="ctr"/>
              <a:t>14</a:t>
            </a:fld>
            <a:endParaRPr lang="en-US" dirty="0"/>
          </a:p>
        </p:txBody>
      </p:sp>
      <p:pic>
        <p:nvPicPr>
          <p:cNvPr id="1026" name="Picture 2">
            <a:extLst>
              <a:ext uri="{FF2B5EF4-FFF2-40B4-BE49-F238E27FC236}">
                <a16:creationId xmlns:a16="http://schemas.microsoft.com/office/drawing/2014/main" id="{CD655E03-6501-AEE5-7FE2-2B02205BE6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25583" y="1378017"/>
            <a:ext cx="3596178" cy="359617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D27383C-E064-0E1A-B763-D8C110844B81}"/>
              </a:ext>
            </a:extLst>
          </p:cNvPr>
          <p:cNvSpPr txBox="1"/>
          <p:nvPr/>
        </p:nvSpPr>
        <p:spPr>
          <a:xfrm>
            <a:off x="7458441" y="5037298"/>
            <a:ext cx="4803098" cy="923330"/>
          </a:xfrm>
          <a:prstGeom prst="rect">
            <a:avLst/>
          </a:prstGeom>
          <a:noFill/>
        </p:spPr>
        <p:txBody>
          <a:bodyPr wrap="square" rtlCol="0">
            <a:spAutoFit/>
          </a:bodyPr>
          <a:lstStyle/>
          <a:p>
            <a:r>
              <a:rPr lang="en-US" dirty="0"/>
              <a:t>https://www.aau.edu/newsroom/leading-research-universities-report/nih-research-funding-supports-jobs-fuels-us-economy</a:t>
            </a:r>
          </a:p>
        </p:txBody>
      </p:sp>
    </p:spTree>
    <p:extLst>
      <p:ext uri="{BB962C8B-B14F-4D97-AF65-F5344CB8AC3E}">
        <p14:creationId xmlns:p14="http://schemas.microsoft.com/office/powerpoint/2010/main" val="1352121418"/>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3B0CF3-5CEF-D3AF-2DD6-D989E36C24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A5356A-6B58-5CD4-4732-5DB57F8A8613}"/>
              </a:ext>
            </a:extLst>
          </p:cNvPr>
          <p:cNvSpPr>
            <a:spLocks noGrp="1"/>
          </p:cNvSpPr>
          <p:nvPr>
            <p:ph type="title"/>
          </p:nvPr>
        </p:nvSpPr>
        <p:spPr/>
        <p:txBody>
          <a:bodyPr/>
          <a:lstStyle/>
          <a:p>
            <a:r>
              <a:rPr lang="en-US" dirty="0"/>
              <a:t>Drowning by Numbers</a:t>
            </a:r>
          </a:p>
        </p:txBody>
      </p:sp>
      <p:sp>
        <p:nvSpPr>
          <p:cNvPr id="3" name="Content Placeholder 2">
            <a:extLst>
              <a:ext uri="{FF2B5EF4-FFF2-40B4-BE49-F238E27FC236}">
                <a16:creationId xmlns:a16="http://schemas.microsoft.com/office/drawing/2014/main" id="{337069F8-4DEB-4D17-58EA-9E4364EFBD4E}"/>
              </a:ext>
            </a:extLst>
          </p:cNvPr>
          <p:cNvSpPr>
            <a:spLocks noGrp="1"/>
          </p:cNvSpPr>
          <p:nvPr>
            <p:ph idx="1"/>
          </p:nvPr>
        </p:nvSpPr>
        <p:spPr>
          <a:xfrm>
            <a:off x="2250280" y="1825625"/>
            <a:ext cx="3450912" cy="4351338"/>
          </a:xfrm>
        </p:spPr>
        <p:txBody>
          <a:bodyPr/>
          <a:lstStyle/>
          <a:p>
            <a:r>
              <a:rPr lang="en-US" dirty="0"/>
              <a:t>So can you have enough pencils for example?</a:t>
            </a:r>
          </a:p>
          <a:p>
            <a:r>
              <a:rPr lang="en-US" dirty="0"/>
              <a:t>Someone said I have too many….tough it’s  not quite 250.</a:t>
            </a:r>
          </a:p>
        </p:txBody>
      </p:sp>
      <p:sp>
        <p:nvSpPr>
          <p:cNvPr id="4" name="Footer Placeholder 3">
            <a:extLst>
              <a:ext uri="{FF2B5EF4-FFF2-40B4-BE49-F238E27FC236}">
                <a16:creationId xmlns:a16="http://schemas.microsoft.com/office/drawing/2014/main" id="{48A5B144-564C-CD3C-38FC-344AA2377641}"/>
              </a:ext>
            </a:extLst>
          </p:cNvPr>
          <p:cNvSpPr>
            <a:spLocks noGrp="1"/>
          </p:cNvSpPr>
          <p:nvPr>
            <p:ph type="ftr" sz="quarter" idx="11"/>
          </p:nvPr>
        </p:nvSpPr>
        <p:spPr/>
        <p:txBody>
          <a:bodyPr/>
          <a:lstStyle/>
          <a:p>
            <a:r>
              <a:rPr lang="en-US"/>
              <a:t>Joint Meeting Vienna 2025 - Corey Seeman - So Much Better</a:t>
            </a:r>
            <a:endParaRPr lang="en-US" dirty="0"/>
          </a:p>
        </p:txBody>
      </p:sp>
      <p:sp>
        <p:nvSpPr>
          <p:cNvPr id="5" name="Slide Number Placeholder 4">
            <a:extLst>
              <a:ext uri="{FF2B5EF4-FFF2-40B4-BE49-F238E27FC236}">
                <a16:creationId xmlns:a16="http://schemas.microsoft.com/office/drawing/2014/main" id="{0DB3CE61-6FC5-2577-7E94-48FBB43AB147}"/>
              </a:ext>
            </a:extLst>
          </p:cNvPr>
          <p:cNvSpPr>
            <a:spLocks noGrp="1"/>
          </p:cNvSpPr>
          <p:nvPr>
            <p:ph type="sldNum" sz="quarter" idx="12"/>
          </p:nvPr>
        </p:nvSpPr>
        <p:spPr/>
        <p:txBody>
          <a:bodyPr/>
          <a:lstStyle/>
          <a:p>
            <a:pPr algn="ctr"/>
            <a:r>
              <a:rPr lang="en-US"/>
              <a:t>Slide </a:t>
            </a:r>
            <a:fld id="{4AEDAD65-35AF-4EB7-B38C-E18049A14D60}" type="slidenum">
              <a:rPr lang="en-US" smtClean="0"/>
              <a:pPr algn="ctr"/>
              <a:t>15</a:t>
            </a:fld>
            <a:endParaRPr lang="en-US" dirty="0"/>
          </a:p>
        </p:txBody>
      </p:sp>
      <p:pic>
        <p:nvPicPr>
          <p:cNvPr id="7" name="Picture 6" descr="A cup full of pens and pencils&#10;&#10;AI-generated content may be incorrect.">
            <a:extLst>
              <a:ext uri="{FF2B5EF4-FFF2-40B4-BE49-F238E27FC236}">
                <a16:creationId xmlns:a16="http://schemas.microsoft.com/office/drawing/2014/main" id="{AAD2256A-7F16-584C-61AC-E31A973C55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6922" y="1554785"/>
            <a:ext cx="3222178" cy="4351339"/>
          </a:xfrm>
          <a:prstGeom prst="rect">
            <a:avLst/>
          </a:prstGeom>
        </p:spPr>
      </p:pic>
    </p:spTree>
    <p:extLst>
      <p:ext uri="{BB962C8B-B14F-4D97-AF65-F5344CB8AC3E}">
        <p14:creationId xmlns:p14="http://schemas.microsoft.com/office/powerpoint/2010/main" val="2518830476"/>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28B12-0FD9-595B-AFC1-AFACCF539F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781A1C-1F70-C9AB-0BDD-4D2B8A6244D0}"/>
              </a:ext>
            </a:extLst>
          </p:cNvPr>
          <p:cNvSpPr>
            <a:spLocks noGrp="1"/>
          </p:cNvSpPr>
          <p:nvPr>
            <p:ph type="title"/>
          </p:nvPr>
        </p:nvSpPr>
        <p:spPr/>
        <p:txBody>
          <a:bodyPr/>
          <a:lstStyle/>
          <a:p>
            <a:r>
              <a:rPr lang="en-US" dirty="0"/>
              <a:t>Drowning by Numbers</a:t>
            </a:r>
          </a:p>
        </p:txBody>
      </p:sp>
      <p:sp>
        <p:nvSpPr>
          <p:cNvPr id="3" name="Content Placeholder 2">
            <a:extLst>
              <a:ext uri="{FF2B5EF4-FFF2-40B4-BE49-F238E27FC236}">
                <a16:creationId xmlns:a16="http://schemas.microsoft.com/office/drawing/2014/main" id="{72922681-7352-3DD4-75BE-88E1D7C15A9D}"/>
              </a:ext>
            </a:extLst>
          </p:cNvPr>
          <p:cNvSpPr>
            <a:spLocks noGrp="1"/>
          </p:cNvSpPr>
          <p:nvPr>
            <p:ph idx="1"/>
          </p:nvPr>
        </p:nvSpPr>
        <p:spPr>
          <a:xfrm>
            <a:off x="2250280" y="1825625"/>
            <a:ext cx="3088834" cy="4351338"/>
          </a:xfrm>
        </p:spPr>
        <p:txBody>
          <a:bodyPr/>
          <a:lstStyle/>
          <a:p>
            <a:r>
              <a:rPr lang="en-US" dirty="0"/>
              <a:t>So can you have enough dolls for example?</a:t>
            </a:r>
          </a:p>
          <a:p>
            <a:r>
              <a:rPr lang="en-US" dirty="0"/>
              <a:t>Someone said we have too many…like 30….</a:t>
            </a:r>
          </a:p>
          <a:p>
            <a:r>
              <a:rPr lang="en-US" dirty="0"/>
              <a:t>…and no!</a:t>
            </a:r>
          </a:p>
          <a:p>
            <a:endParaRPr lang="en-US" dirty="0"/>
          </a:p>
        </p:txBody>
      </p:sp>
      <p:sp>
        <p:nvSpPr>
          <p:cNvPr id="4" name="Footer Placeholder 3">
            <a:extLst>
              <a:ext uri="{FF2B5EF4-FFF2-40B4-BE49-F238E27FC236}">
                <a16:creationId xmlns:a16="http://schemas.microsoft.com/office/drawing/2014/main" id="{A17FE1F4-31CC-1DBD-F140-11A7D646F04F}"/>
              </a:ext>
            </a:extLst>
          </p:cNvPr>
          <p:cNvSpPr>
            <a:spLocks noGrp="1"/>
          </p:cNvSpPr>
          <p:nvPr>
            <p:ph type="ftr" sz="quarter" idx="11"/>
          </p:nvPr>
        </p:nvSpPr>
        <p:spPr/>
        <p:txBody>
          <a:bodyPr/>
          <a:lstStyle/>
          <a:p>
            <a:r>
              <a:rPr lang="en-US"/>
              <a:t>Joint Meeting Vienna 2025 - Corey Seeman - So Much Better</a:t>
            </a:r>
            <a:endParaRPr lang="en-US" dirty="0"/>
          </a:p>
        </p:txBody>
      </p:sp>
      <p:sp>
        <p:nvSpPr>
          <p:cNvPr id="5" name="Slide Number Placeholder 4">
            <a:extLst>
              <a:ext uri="{FF2B5EF4-FFF2-40B4-BE49-F238E27FC236}">
                <a16:creationId xmlns:a16="http://schemas.microsoft.com/office/drawing/2014/main" id="{13E7088D-552C-3C1E-CF78-4E129F3719BD}"/>
              </a:ext>
            </a:extLst>
          </p:cNvPr>
          <p:cNvSpPr>
            <a:spLocks noGrp="1"/>
          </p:cNvSpPr>
          <p:nvPr>
            <p:ph type="sldNum" sz="quarter" idx="12"/>
          </p:nvPr>
        </p:nvSpPr>
        <p:spPr/>
        <p:txBody>
          <a:bodyPr/>
          <a:lstStyle/>
          <a:p>
            <a:pPr algn="ctr"/>
            <a:r>
              <a:rPr lang="en-US"/>
              <a:t>Slide </a:t>
            </a:r>
            <a:fld id="{4AEDAD65-35AF-4EB7-B38C-E18049A14D60}" type="slidenum">
              <a:rPr lang="en-US" smtClean="0"/>
              <a:pPr algn="ctr"/>
              <a:t>16</a:t>
            </a:fld>
            <a:endParaRPr lang="en-US" dirty="0"/>
          </a:p>
        </p:txBody>
      </p:sp>
      <p:pic>
        <p:nvPicPr>
          <p:cNvPr id="9" name="Picture 8" descr="A shelf with dolls on it&#10;&#10;AI-generated content may be incorrect.">
            <a:extLst>
              <a:ext uri="{FF2B5EF4-FFF2-40B4-BE49-F238E27FC236}">
                <a16:creationId xmlns:a16="http://schemas.microsoft.com/office/drawing/2014/main" id="{A9594BAD-3570-E0AD-3BBF-D5C860EB01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9114" y="3006232"/>
            <a:ext cx="3962400" cy="2971800"/>
          </a:xfrm>
          <a:prstGeom prst="rect">
            <a:avLst/>
          </a:prstGeom>
          <a:ln w="50800">
            <a:solidFill>
              <a:schemeClr val="accent1"/>
            </a:solidFill>
          </a:ln>
        </p:spPr>
      </p:pic>
      <p:pic>
        <p:nvPicPr>
          <p:cNvPr id="7" name="Picture 6" descr="A shelf with toys on it&#10;&#10;AI-generated content may be incorrect.">
            <a:extLst>
              <a:ext uri="{FF2B5EF4-FFF2-40B4-BE49-F238E27FC236}">
                <a16:creationId xmlns:a16="http://schemas.microsoft.com/office/drawing/2014/main" id="{4EBDE978-6CDA-A2C7-0662-3AD28D5BE2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8056347" y="1445996"/>
            <a:ext cx="4300669" cy="3225502"/>
          </a:xfrm>
          <a:prstGeom prst="rect">
            <a:avLst/>
          </a:prstGeom>
          <a:ln w="60325">
            <a:solidFill>
              <a:schemeClr val="accent1"/>
            </a:solidFill>
          </a:ln>
        </p:spPr>
      </p:pic>
    </p:spTree>
    <p:extLst>
      <p:ext uri="{BB962C8B-B14F-4D97-AF65-F5344CB8AC3E}">
        <p14:creationId xmlns:p14="http://schemas.microsoft.com/office/powerpoint/2010/main" val="2403495094"/>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2E02A-98C8-5F1B-F937-733B3FA0FF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9081C2-E424-34A6-6E56-25DC1A74524C}"/>
              </a:ext>
            </a:extLst>
          </p:cNvPr>
          <p:cNvSpPr>
            <a:spLocks noGrp="1"/>
          </p:cNvSpPr>
          <p:nvPr>
            <p:ph type="title"/>
          </p:nvPr>
        </p:nvSpPr>
        <p:spPr/>
        <p:txBody>
          <a:bodyPr/>
          <a:lstStyle/>
          <a:p>
            <a:r>
              <a:rPr lang="en-US" dirty="0"/>
              <a:t>Drowning by Numbers</a:t>
            </a:r>
          </a:p>
        </p:txBody>
      </p:sp>
      <p:sp>
        <p:nvSpPr>
          <p:cNvPr id="3" name="Content Placeholder 2">
            <a:extLst>
              <a:ext uri="{FF2B5EF4-FFF2-40B4-BE49-F238E27FC236}">
                <a16:creationId xmlns:a16="http://schemas.microsoft.com/office/drawing/2014/main" id="{2B55879C-A6D3-3F54-3E68-BFB1027D2916}"/>
              </a:ext>
            </a:extLst>
          </p:cNvPr>
          <p:cNvSpPr>
            <a:spLocks noGrp="1"/>
          </p:cNvSpPr>
          <p:nvPr>
            <p:ph idx="1"/>
          </p:nvPr>
        </p:nvSpPr>
        <p:spPr>
          <a:xfrm>
            <a:off x="2250280" y="1825625"/>
            <a:ext cx="6599148" cy="4351338"/>
          </a:xfrm>
        </p:spPr>
        <p:txBody>
          <a:bodyPr/>
          <a:lstStyle/>
          <a:p>
            <a:r>
              <a:rPr lang="en-US" dirty="0"/>
              <a:t>Not all numbers are what they appear…</a:t>
            </a:r>
          </a:p>
          <a:p>
            <a:r>
              <a:rPr lang="en-US" dirty="0"/>
              <a:t>Ross School of Business – 100 years celebration with a 100 foot cake (30.48 meters)</a:t>
            </a:r>
          </a:p>
          <a:p>
            <a:r>
              <a:rPr lang="en-US" dirty="0"/>
              <a:t>A large percentage of the cake was just frosting…over cardboard.</a:t>
            </a:r>
          </a:p>
        </p:txBody>
      </p:sp>
      <p:sp>
        <p:nvSpPr>
          <p:cNvPr id="4" name="Footer Placeholder 3">
            <a:extLst>
              <a:ext uri="{FF2B5EF4-FFF2-40B4-BE49-F238E27FC236}">
                <a16:creationId xmlns:a16="http://schemas.microsoft.com/office/drawing/2014/main" id="{854D83C0-113C-F8DD-8731-597C42BB222F}"/>
              </a:ext>
            </a:extLst>
          </p:cNvPr>
          <p:cNvSpPr>
            <a:spLocks noGrp="1"/>
          </p:cNvSpPr>
          <p:nvPr>
            <p:ph type="ftr" sz="quarter" idx="11"/>
          </p:nvPr>
        </p:nvSpPr>
        <p:spPr/>
        <p:txBody>
          <a:bodyPr/>
          <a:lstStyle/>
          <a:p>
            <a:r>
              <a:rPr lang="en-US"/>
              <a:t>Joint Meeting Vienna 2025 - Corey Seeman - So Much Better</a:t>
            </a:r>
            <a:endParaRPr lang="en-US" dirty="0"/>
          </a:p>
        </p:txBody>
      </p:sp>
      <p:sp>
        <p:nvSpPr>
          <p:cNvPr id="5" name="Slide Number Placeholder 4">
            <a:extLst>
              <a:ext uri="{FF2B5EF4-FFF2-40B4-BE49-F238E27FC236}">
                <a16:creationId xmlns:a16="http://schemas.microsoft.com/office/drawing/2014/main" id="{ACB0F71D-6401-6EDF-22E9-1272A8D4BE52}"/>
              </a:ext>
            </a:extLst>
          </p:cNvPr>
          <p:cNvSpPr>
            <a:spLocks noGrp="1"/>
          </p:cNvSpPr>
          <p:nvPr>
            <p:ph type="sldNum" sz="quarter" idx="12"/>
          </p:nvPr>
        </p:nvSpPr>
        <p:spPr/>
        <p:txBody>
          <a:bodyPr/>
          <a:lstStyle/>
          <a:p>
            <a:pPr algn="ctr"/>
            <a:r>
              <a:rPr lang="en-US"/>
              <a:t>Slide </a:t>
            </a:r>
            <a:fld id="{4AEDAD65-35AF-4EB7-B38C-E18049A14D60}" type="slidenum">
              <a:rPr lang="en-US" smtClean="0"/>
              <a:pPr algn="ctr"/>
              <a:t>17</a:t>
            </a:fld>
            <a:endParaRPr lang="en-US" dirty="0"/>
          </a:p>
        </p:txBody>
      </p:sp>
      <p:pic>
        <p:nvPicPr>
          <p:cNvPr id="7" name="Picture 6" descr="Long blue carpet with a white border&#10;&#10;AI-generated content may be incorrect.">
            <a:extLst>
              <a:ext uri="{FF2B5EF4-FFF2-40B4-BE49-F238E27FC236}">
                <a16:creationId xmlns:a16="http://schemas.microsoft.com/office/drawing/2014/main" id="{B4836005-5665-C574-0A24-760EF59831B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150136" y="215900"/>
            <a:ext cx="2528409" cy="5495604"/>
          </a:xfrm>
          <a:prstGeom prst="rect">
            <a:avLst/>
          </a:prstGeom>
        </p:spPr>
      </p:pic>
    </p:spTree>
    <p:extLst>
      <p:ext uri="{BB962C8B-B14F-4D97-AF65-F5344CB8AC3E}">
        <p14:creationId xmlns:p14="http://schemas.microsoft.com/office/powerpoint/2010/main" val="2423383721"/>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E3C91-46D2-F2A6-836A-11228DA8E6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0BBC3F-D02E-0E28-5370-4920BB653F6C}"/>
              </a:ext>
            </a:extLst>
          </p:cNvPr>
          <p:cNvSpPr>
            <a:spLocks noGrp="1"/>
          </p:cNvSpPr>
          <p:nvPr>
            <p:ph type="title"/>
          </p:nvPr>
        </p:nvSpPr>
        <p:spPr/>
        <p:txBody>
          <a:bodyPr/>
          <a:lstStyle/>
          <a:p>
            <a:r>
              <a:rPr lang="en-US" dirty="0"/>
              <a:t>Drowning by Numbers</a:t>
            </a:r>
          </a:p>
        </p:txBody>
      </p:sp>
      <p:sp>
        <p:nvSpPr>
          <p:cNvPr id="3" name="Content Placeholder 2">
            <a:extLst>
              <a:ext uri="{FF2B5EF4-FFF2-40B4-BE49-F238E27FC236}">
                <a16:creationId xmlns:a16="http://schemas.microsoft.com/office/drawing/2014/main" id="{362BA739-729F-1019-0CA6-B7818D6F2F77}"/>
              </a:ext>
            </a:extLst>
          </p:cNvPr>
          <p:cNvSpPr>
            <a:spLocks noGrp="1"/>
          </p:cNvSpPr>
          <p:nvPr>
            <p:ph idx="1"/>
          </p:nvPr>
        </p:nvSpPr>
        <p:spPr/>
        <p:txBody>
          <a:bodyPr/>
          <a:lstStyle/>
          <a:p>
            <a:r>
              <a:rPr lang="en-US" dirty="0"/>
              <a:t>From vendors, we are often told our usage is quite excellent or off the charts.  </a:t>
            </a:r>
          </a:p>
          <a:p>
            <a:r>
              <a:rPr lang="en-US" dirty="0"/>
              <a:t>The usage numbers do not have any great intrinsic meaning.</a:t>
            </a:r>
          </a:p>
          <a:p>
            <a:r>
              <a:rPr lang="en-US" dirty="0"/>
              <a:t>It is very difficult (at any scale) to see what is the impact of those statistics.</a:t>
            </a:r>
          </a:p>
          <a:p>
            <a:endParaRPr lang="en-US" b="0" i="0" u="none" strike="noStrike" dirty="0">
              <a:solidFill>
                <a:srgbClr val="444444"/>
              </a:solidFill>
              <a:effectLst/>
              <a:latin typeface="Trebuchet MS" panose="020B0603020202020204" pitchFamily="34" charset="0"/>
            </a:endParaRPr>
          </a:p>
          <a:p>
            <a:endParaRPr lang="en-US" dirty="0"/>
          </a:p>
          <a:p>
            <a:endParaRPr lang="en-US" dirty="0"/>
          </a:p>
        </p:txBody>
      </p:sp>
      <p:sp>
        <p:nvSpPr>
          <p:cNvPr id="4" name="Footer Placeholder 3">
            <a:extLst>
              <a:ext uri="{FF2B5EF4-FFF2-40B4-BE49-F238E27FC236}">
                <a16:creationId xmlns:a16="http://schemas.microsoft.com/office/drawing/2014/main" id="{8B6C8F2F-AD71-53F0-6EDE-EEBDAB7E340E}"/>
              </a:ext>
            </a:extLst>
          </p:cNvPr>
          <p:cNvSpPr>
            <a:spLocks noGrp="1"/>
          </p:cNvSpPr>
          <p:nvPr>
            <p:ph type="ftr" sz="quarter" idx="11"/>
          </p:nvPr>
        </p:nvSpPr>
        <p:spPr/>
        <p:txBody>
          <a:bodyPr/>
          <a:lstStyle/>
          <a:p>
            <a:r>
              <a:rPr lang="en-US"/>
              <a:t>Joint Meeting Vienna 2025 - Corey Seeman - So Much Better</a:t>
            </a:r>
            <a:endParaRPr lang="en-US" dirty="0"/>
          </a:p>
        </p:txBody>
      </p:sp>
      <p:sp>
        <p:nvSpPr>
          <p:cNvPr id="5" name="Slide Number Placeholder 4">
            <a:extLst>
              <a:ext uri="{FF2B5EF4-FFF2-40B4-BE49-F238E27FC236}">
                <a16:creationId xmlns:a16="http://schemas.microsoft.com/office/drawing/2014/main" id="{5A6AC159-2B47-8DAB-B6A6-B176863CB00C}"/>
              </a:ext>
            </a:extLst>
          </p:cNvPr>
          <p:cNvSpPr>
            <a:spLocks noGrp="1"/>
          </p:cNvSpPr>
          <p:nvPr>
            <p:ph type="sldNum" sz="quarter" idx="12"/>
          </p:nvPr>
        </p:nvSpPr>
        <p:spPr/>
        <p:txBody>
          <a:bodyPr/>
          <a:lstStyle/>
          <a:p>
            <a:pPr algn="ctr"/>
            <a:r>
              <a:rPr lang="en-US"/>
              <a:t>Slide </a:t>
            </a:r>
            <a:fld id="{4AEDAD65-35AF-4EB7-B38C-E18049A14D60}" type="slidenum">
              <a:rPr lang="en-US" smtClean="0"/>
              <a:pPr algn="ctr"/>
              <a:t>18</a:t>
            </a:fld>
            <a:endParaRPr lang="en-US" dirty="0"/>
          </a:p>
        </p:txBody>
      </p:sp>
    </p:spTree>
    <p:extLst>
      <p:ext uri="{BB962C8B-B14F-4D97-AF65-F5344CB8AC3E}">
        <p14:creationId xmlns:p14="http://schemas.microsoft.com/office/powerpoint/2010/main" val="369481048"/>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A44B7-ECC1-F5AB-F8CA-9FD1EDB291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3391B3-61B9-BF97-DAD0-AEA77D35E406}"/>
              </a:ext>
            </a:extLst>
          </p:cNvPr>
          <p:cNvSpPr>
            <a:spLocks noGrp="1"/>
          </p:cNvSpPr>
          <p:nvPr>
            <p:ph type="title"/>
          </p:nvPr>
        </p:nvSpPr>
        <p:spPr/>
        <p:txBody>
          <a:bodyPr/>
          <a:lstStyle/>
          <a:p>
            <a:r>
              <a:rPr lang="en-US" dirty="0"/>
              <a:t>Drowning by Numbers</a:t>
            </a:r>
          </a:p>
        </p:txBody>
      </p:sp>
      <p:sp>
        <p:nvSpPr>
          <p:cNvPr id="3" name="Content Placeholder 2">
            <a:extLst>
              <a:ext uri="{FF2B5EF4-FFF2-40B4-BE49-F238E27FC236}">
                <a16:creationId xmlns:a16="http://schemas.microsoft.com/office/drawing/2014/main" id="{C2F60FE5-E4F8-967D-C937-770CA6E7EA5D}"/>
              </a:ext>
            </a:extLst>
          </p:cNvPr>
          <p:cNvSpPr>
            <a:spLocks noGrp="1"/>
          </p:cNvSpPr>
          <p:nvPr>
            <p:ph idx="1"/>
          </p:nvPr>
        </p:nvSpPr>
        <p:spPr>
          <a:xfrm>
            <a:off x="2250281" y="1825625"/>
            <a:ext cx="3732028" cy="4351338"/>
          </a:xfrm>
        </p:spPr>
        <p:txBody>
          <a:bodyPr/>
          <a:lstStyle/>
          <a:p>
            <a:r>
              <a:rPr lang="en-US" dirty="0"/>
              <a:t>Our actions that generate numbers:</a:t>
            </a:r>
          </a:p>
          <a:p>
            <a:pPr lvl="1"/>
            <a:r>
              <a:rPr lang="en-US" dirty="0"/>
              <a:t>Usage statistics</a:t>
            </a:r>
          </a:p>
          <a:p>
            <a:pPr lvl="1"/>
            <a:r>
              <a:rPr lang="en-US" dirty="0"/>
              <a:t>Circulation*</a:t>
            </a:r>
          </a:p>
          <a:p>
            <a:pPr lvl="1"/>
            <a:r>
              <a:rPr lang="en-US" dirty="0"/>
              <a:t>Reference statistics</a:t>
            </a:r>
          </a:p>
          <a:p>
            <a:pPr lvl="1"/>
            <a:r>
              <a:rPr lang="en-US" dirty="0"/>
              <a:t>Evaluations</a:t>
            </a:r>
          </a:p>
          <a:p>
            <a:pPr lvl="1"/>
            <a:r>
              <a:rPr lang="en-US" dirty="0"/>
              <a:t>Gate count*</a:t>
            </a:r>
          </a:p>
          <a:p>
            <a:r>
              <a:rPr lang="en-US" dirty="0"/>
              <a:t>These tell some story…</a:t>
            </a:r>
          </a:p>
          <a:p>
            <a:endParaRPr lang="en-US" b="0" i="0" u="none" strike="noStrike" dirty="0">
              <a:solidFill>
                <a:srgbClr val="444444"/>
              </a:solidFill>
              <a:effectLst/>
              <a:latin typeface="Trebuchet MS" panose="020B0603020202020204" pitchFamily="34" charset="0"/>
            </a:endParaRPr>
          </a:p>
          <a:p>
            <a:endParaRPr lang="en-US" dirty="0"/>
          </a:p>
          <a:p>
            <a:endParaRPr lang="en-US" dirty="0"/>
          </a:p>
        </p:txBody>
      </p:sp>
      <p:sp>
        <p:nvSpPr>
          <p:cNvPr id="4" name="Footer Placeholder 3">
            <a:extLst>
              <a:ext uri="{FF2B5EF4-FFF2-40B4-BE49-F238E27FC236}">
                <a16:creationId xmlns:a16="http://schemas.microsoft.com/office/drawing/2014/main" id="{C3D1F722-6116-F2D6-511F-9CC932538389}"/>
              </a:ext>
            </a:extLst>
          </p:cNvPr>
          <p:cNvSpPr>
            <a:spLocks noGrp="1"/>
          </p:cNvSpPr>
          <p:nvPr>
            <p:ph type="ftr" sz="quarter" idx="11"/>
          </p:nvPr>
        </p:nvSpPr>
        <p:spPr/>
        <p:txBody>
          <a:bodyPr/>
          <a:lstStyle/>
          <a:p>
            <a:r>
              <a:rPr lang="en-US"/>
              <a:t>Joint Meeting Vienna 2025 - Corey Seeman - So Much Better</a:t>
            </a:r>
            <a:endParaRPr lang="en-US" dirty="0"/>
          </a:p>
        </p:txBody>
      </p:sp>
      <p:sp>
        <p:nvSpPr>
          <p:cNvPr id="5" name="Slide Number Placeholder 4">
            <a:extLst>
              <a:ext uri="{FF2B5EF4-FFF2-40B4-BE49-F238E27FC236}">
                <a16:creationId xmlns:a16="http://schemas.microsoft.com/office/drawing/2014/main" id="{3E35F107-2092-ADF8-1695-C382E5DA6344}"/>
              </a:ext>
            </a:extLst>
          </p:cNvPr>
          <p:cNvSpPr>
            <a:spLocks noGrp="1"/>
          </p:cNvSpPr>
          <p:nvPr>
            <p:ph type="sldNum" sz="quarter" idx="12"/>
          </p:nvPr>
        </p:nvSpPr>
        <p:spPr/>
        <p:txBody>
          <a:bodyPr/>
          <a:lstStyle/>
          <a:p>
            <a:pPr algn="ctr"/>
            <a:r>
              <a:rPr lang="en-US"/>
              <a:t>Slide </a:t>
            </a:r>
            <a:fld id="{4AEDAD65-35AF-4EB7-B38C-E18049A14D60}" type="slidenum">
              <a:rPr lang="en-US" smtClean="0"/>
              <a:pPr algn="ctr"/>
              <a:t>19</a:t>
            </a:fld>
            <a:endParaRPr lang="en-US" dirty="0"/>
          </a:p>
        </p:txBody>
      </p:sp>
      <p:pic>
        <p:nvPicPr>
          <p:cNvPr id="7" name="Picture 6" descr="A cat lying on a book&#10;&#10;AI-generated content may be incorrect.">
            <a:extLst>
              <a:ext uri="{FF2B5EF4-FFF2-40B4-BE49-F238E27FC236}">
                <a16:creationId xmlns:a16="http://schemas.microsoft.com/office/drawing/2014/main" id="{F67E0D5C-31D5-F9BB-E937-F41A795EE2D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209693" y="1690688"/>
            <a:ext cx="5827409" cy="4102545"/>
          </a:xfrm>
          <a:prstGeom prst="rect">
            <a:avLst/>
          </a:prstGeom>
        </p:spPr>
      </p:pic>
    </p:spTree>
    <p:extLst>
      <p:ext uri="{BB962C8B-B14F-4D97-AF65-F5344CB8AC3E}">
        <p14:creationId xmlns:p14="http://schemas.microsoft.com/office/powerpoint/2010/main" val="2725914249"/>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AE34B-3771-E577-6F1D-6F2103E253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72DE13-E61F-21FF-E212-4B9348FD8526}"/>
              </a:ext>
            </a:extLst>
          </p:cNvPr>
          <p:cNvSpPr>
            <a:spLocks noGrp="1"/>
          </p:cNvSpPr>
          <p:nvPr>
            <p:ph type="title"/>
          </p:nvPr>
        </p:nvSpPr>
        <p:spPr/>
        <p:txBody>
          <a:bodyPr/>
          <a:lstStyle/>
          <a:p>
            <a:r>
              <a:rPr lang="en-US" dirty="0"/>
              <a:t>Drowning by Numbers</a:t>
            </a:r>
          </a:p>
        </p:txBody>
      </p:sp>
      <p:sp>
        <p:nvSpPr>
          <p:cNvPr id="3" name="Content Placeholder 2">
            <a:extLst>
              <a:ext uri="{FF2B5EF4-FFF2-40B4-BE49-F238E27FC236}">
                <a16:creationId xmlns:a16="http://schemas.microsoft.com/office/drawing/2014/main" id="{26101E86-16DF-132D-BC06-EB1D4A17BF80}"/>
              </a:ext>
            </a:extLst>
          </p:cNvPr>
          <p:cNvSpPr>
            <a:spLocks noGrp="1"/>
          </p:cNvSpPr>
          <p:nvPr>
            <p:ph idx="1"/>
          </p:nvPr>
        </p:nvSpPr>
        <p:spPr/>
        <p:txBody>
          <a:bodyPr>
            <a:normAutofit/>
          </a:bodyPr>
          <a:lstStyle/>
          <a:p>
            <a:r>
              <a:rPr lang="en-US" dirty="0"/>
              <a:t>How ROI killed the academic Library (Chris Bourg at the Joint Meeting at Stanford in 2012) - </a:t>
            </a:r>
            <a:r>
              <a:rPr lang="en-US" i="0" u="none" strike="noStrike" dirty="0">
                <a:solidFill>
                  <a:srgbClr val="444444"/>
                </a:solidFill>
                <a:effectLst/>
                <a:hlinkClick r:id="rId2"/>
              </a:rPr>
              <a:t>https://chrisbourg.wordpress.com/2012/12/18/how-roi-killed-the-academic-library/</a:t>
            </a:r>
            <a:endParaRPr lang="en-US" i="0" u="none" strike="noStrike" dirty="0">
              <a:solidFill>
                <a:srgbClr val="444444"/>
              </a:solidFill>
              <a:effectLst/>
            </a:endParaRPr>
          </a:p>
          <a:p>
            <a:r>
              <a:rPr lang="en-US" dirty="0">
                <a:solidFill>
                  <a:srgbClr val="444444"/>
                </a:solidFill>
              </a:rPr>
              <a:t>Two big problems with ROI focused assessment</a:t>
            </a:r>
          </a:p>
          <a:p>
            <a:pPr lvl="1" algn="just">
              <a:spcAft>
                <a:spcPts val="225"/>
              </a:spcAft>
              <a:buFont typeface="+mj-lt"/>
              <a:buAutoNum type="arabicPeriod"/>
            </a:pPr>
            <a:r>
              <a:rPr lang="en-US" i="0" dirty="0">
                <a:solidFill>
                  <a:srgbClr val="444444"/>
                </a:solidFill>
                <a:effectLst/>
              </a:rPr>
              <a:t>ROI tends to focus on the short-term &amp; quantitative; and real impact of academic libraries tends to be long-term &amp; qualitative.</a:t>
            </a:r>
          </a:p>
          <a:p>
            <a:pPr lvl="1" algn="just">
              <a:spcAft>
                <a:spcPts val="225"/>
              </a:spcAft>
              <a:buFont typeface="+mj-lt"/>
              <a:buAutoNum type="arabicPeriod"/>
            </a:pPr>
            <a:r>
              <a:rPr lang="en-US" i="0" dirty="0">
                <a:solidFill>
                  <a:srgbClr val="444444"/>
                </a:solidFill>
                <a:effectLst/>
              </a:rPr>
              <a:t>An ROI framework doesn’t account very well for “rare events”. And I think Academic Libraries are about, at least in part, facilitating rare events.</a:t>
            </a:r>
          </a:p>
          <a:p>
            <a:endParaRPr lang="en-US" b="0" i="0" u="none" strike="noStrike" dirty="0">
              <a:solidFill>
                <a:srgbClr val="444444"/>
              </a:solidFill>
              <a:effectLst/>
              <a:latin typeface="Trebuchet MS" panose="020B0603020202020204" pitchFamily="34" charset="0"/>
            </a:endParaRPr>
          </a:p>
          <a:p>
            <a:endParaRPr lang="en-US" b="0" i="0" u="none" strike="noStrike" dirty="0">
              <a:solidFill>
                <a:srgbClr val="444444"/>
              </a:solidFill>
              <a:effectLst/>
              <a:latin typeface="Trebuchet MS" panose="020B0603020202020204" pitchFamily="34" charset="0"/>
            </a:endParaRPr>
          </a:p>
          <a:p>
            <a:endParaRPr lang="en-US" dirty="0"/>
          </a:p>
          <a:p>
            <a:endParaRPr lang="en-US" dirty="0"/>
          </a:p>
        </p:txBody>
      </p:sp>
      <p:sp>
        <p:nvSpPr>
          <p:cNvPr id="4" name="Footer Placeholder 3">
            <a:extLst>
              <a:ext uri="{FF2B5EF4-FFF2-40B4-BE49-F238E27FC236}">
                <a16:creationId xmlns:a16="http://schemas.microsoft.com/office/drawing/2014/main" id="{C63B2AC1-A9CF-0436-C2D2-FC7D713DA3DB}"/>
              </a:ext>
            </a:extLst>
          </p:cNvPr>
          <p:cNvSpPr>
            <a:spLocks noGrp="1"/>
          </p:cNvSpPr>
          <p:nvPr>
            <p:ph type="ftr" sz="quarter" idx="11"/>
          </p:nvPr>
        </p:nvSpPr>
        <p:spPr/>
        <p:txBody>
          <a:bodyPr/>
          <a:lstStyle/>
          <a:p>
            <a:r>
              <a:rPr lang="en-US"/>
              <a:t>Joint Meeting Vienna 2025 - Corey Seeman - So Much Better</a:t>
            </a:r>
            <a:endParaRPr lang="en-US" dirty="0"/>
          </a:p>
        </p:txBody>
      </p:sp>
      <p:sp>
        <p:nvSpPr>
          <p:cNvPr id="5" name="Slide Number Placeholder 4">
            <a:extLst>
              <a:ext uri="{FF2B5EF4-FFF2-40B4-BE49-F238E27FC236}">
                <a16:creationId xmlns:a16="http://schemas.microsoft.com/office/drawing/2014/main" id="{E7B3BBD5-6172-AAC4-27D7-F4E1296D0ED3}"/>
              </a:ext>
            </a:extLst>
          </p:cNvPr>
          <p:cNvSpPr>
            <a:spLocks noGrp="1"/>
          </p:cNvSpPr>
          <p:nvPr>
            <p:ph type="sldNum" sz="quarter" idx="12"/>
          </p:nvPr>
        </p:nvSpPr>
        <p:spPr/>
        <p:txBody>
          <a:bodyPr/>
          <a:lstStyle/>
          <a:p>
            <a:pPr algn="ctr"/>
            <a:r>
              <a:rPr lang="en-US"/>
              <a:t>Slide </a:t>
            </a:r>
            <a:fld id="{4AEDAD65-35AF-4EB7-B38C-E18049A14D60}" type="slidenum">
              <a:rPr lang="en-US" smtClean="0"/>
              <a:pPr algn="ctr"/>
              <a:t>20</a:t>
            </a:fld>
            <a:endParaRPr lang="en-US" dirty="0"/>
          </a:p>
        </p:txBody>
      </p:sp>
    </p:spTree>
    <p:extLst>
      <p:ext uri="{BB962C8B-B14F-4D97-AF65-F5344CB8AC3E}">
        <p14:creationId xmlns:p14="http://schemas.microsoft.com/office/powerpoint/2010/main" val="838662397"/>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C22467-213D-21F2-9DBA-8AA09B464E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30B152-0B0C-012C-1CEC-40729EA33EF0}"/>
              </a:ext>
            </a:extLst>
          </p:cNvPr>
          <p:cNvSpPr>
            <a:spLocks noGrp="1"/>
          </p:cNvSpPr>
          <p:nvPr>
            <p:ph type="title"/>
          </p:nvPr>
        </p:nvSpPr>
        <p:spPr/>
        <p:txBody>
          <a:bodyPr/>
          <a:lstStyle/>
          <a:p>
            <a:r>
              <a:rPr lang="en-US" dirty="0"/>
              <a:t>Drowning by Numbers</a:t>
            </a:r>
          </a:p>
        </p:txBody>
      </p:sp>
      <p:sp>
        <p:nvSpPr>
          <p:cNvPr id="3" name="Content Placeholder 2">
            <a:extLst>
              <a:ext uri="{FF2B5EF4-FFF2-40B4-BE49-F238E27FC236}">
                <a16:creationId xmlns:a16="http://schemas.microsoft.com/office/drawing/2014/main" id="{F949D003-66C2-32A3-2DED-B9071F19642C}"/>
              </a:ext>
            </a:extLst>
          </p:cNvPr>
          <p:cNvSpPr>
            <a:spLocks noGrp="1"/>
          </p:cNvSpPr>
          <p:nvPr>
            <p:ph idx="1"/>
          </p:nvPr>
        </p:nvSpPr>
        <p:spPr/>
        <p:txBody>
          <a:bodyPr>
            <a:normAutofit lnSpcReduction="10000"/>
          </a:bodyPr>
          <a:lstStyle/>
          <a:p>
            <a:r>
              <a:rPr lang="en-US" dirty="0"/>
              <a:t>MAP Evaluations (Winter 2025)</a:t>
            </a:r>
          </a:p>
          <a:p>
            <a:r>
              <a:rPr lang="en-US" dirty="0"/>
              <a:t>We noticed that overall evaluations for librarians are decreasing.  We also do not have that many metrics to pull from.</a:t>
            </a:r>
          </a:p>
          <a:p>
            <a:r>
              <a:rPr lang="en-US" dirty="0"/>
              <a:t>I worked with two teams in a program.</a:t>
            </a:r>
          </a:p>
          <a:p>
            <a:pPr lvl="1"/>
            <a:r>
              <a:rPr lang="en-US" dirty="0"/>
              <a:t>Team A – 3.75/5 </a:t>
            </a:r>
            <a:r>
              <a:rPr lang="en-US" dirty="0">
                <a:sym typeface="Wingdings" panose="05000000000000000000" pitchFamily="2" charset="2"/>
              </a:rPr>
              <a:t> No interaction</a:t>
            </a:r>
            <a:endParaRPr lang="en-US" dirty="0"/>
          </a:p>
          <a:p>
            <a:pPr lvl="1"/>
            <a:r>
              <a:rPr lang="en-US" dirty="0"/>
              <a:t>Team B – 3.66/5 </a:t>
            </a:r>
            <a:r>
              <a:rPr lang="en-US" dirty="0">
                <a:sym typeface="Wingdings" panose="05000000000000000000" pitchFamily="2" charset="2"/>
              </a:rPr>
              <a:t> Lots of interaction</a:t>
            </a:r>
            <a:endParaRPr lang="en-US" dirty="0"/>
          </a:p>
          <a:p>
            <a:pPr lvl="1"/>
            <a:r>
              <a:rPr lang="en-US" dirty="0"/>
              <a:t>From Team B – “Corey was solid, sometimes we had inquires he could not answer but that was more an issue of readily available materials &amp; not an indictment on him or the Library.”</a:t>
            </a:r>
          </a:p>
        </p:txBody>
      </p:sp>
      <p:sp>
        <p:nvSpPr>
          <p:cNvPr id="4" name="Footer Placeholder 3">
            <a:extLst>
              <a:ext uri="{FF2B5EF4-FFF2-40B4-BE49-F238E27FC236}">
                <a16:creationId xmlns:a16="http://schemas.microsoft.com/office/drawing/2014/main" id="{DDD8EB21-FB29-EA4D-D63B-2F5A9B97BBCE}"/>
              </a:ext>
            </a:extLst>
          </p:cNvPr>
          <p:cNvSpPr>
            <a:spLocks noGrp="1"/>
          </p:cNvSpPr>
          <p:nvPr>
            <p:ph type="ftr" sz="quarter" idx="11"/>
          </p:nvPr>
        </p:nvSpPr>
        <p:spPr/>
        <p:txBody>
          <a:bodyPr/>
          <a:lstStyle/>
          <a:p>
            <a:r>
              <a:rPr lang="en-US"/>
              <a:t>Joint Meeting Vienna 2025 - Corey Seeman - So Much Better</a:t>
            </a:r>
            <a:endParaRPr lang="en-US" dirty="0"/>
          </a:p>
        </p:txBody>
      </p:sp>
      <p:sp>
        <p:nvSpPr>
          <p:cNvPr id="5" name="Slide Number Placeholder 4">
            <a:extLst>
              <a:ext uri="{FF2B5EF4-FFF2-40B4-BE49-F238E27FC236}">
                <a16:creationId xmlns:a16="http://schemas.microsoft.com/office/drawing/2014/main" id="{60E38E44-53E9-65F5-B9C6-341DB3302FDB}"/>
              </a:ext>
            </a:extLst>
          </p:cNvPr>
          <p:cNvSpPr>
            <a:spLocks noGrp="1"/>
          </p:cNvSpPr>
          <p:nvPr>
            <p:ph type="sldNum" sz="quarter" idx="12"/>
          </p:nvPr>
        </p:nvSpPr>
        <p:spPr/>
        <p:txBody>
          <a:bodyPr/>
          <a:lstStyle/>
          <a:p>
            <a:pPr algn="ctr"/>
            <a:r>
              <a:rPr lang="en-US"/>
              <a:t>Slide </a:t>
            </a:r>
            <a:fld id="{4AEDAD65-35AF-4EB7-B38C-E18049A14D60}" type="slidenum">
              <a:rPr lang="en-US" smtClean="0"/>
              <a:pPr algn="ctr"/>
              <a:t>21</a:t>
            </a:fld>
            <a:endParaRPr lang="en-US" dirty="0"/>
          </a:p>
        </p:txBody>
      </p:sp>
    </p:spTree>
    <p:extLst>
      <p:ext uri="{BB962C8B-B14F-4D97-AF65-F5344CB8AC3E}">
        <p14:creationId xmlns:p14="http://schemas.microsoft.com/office/powerpoint/2010/main" val="2834563875"/>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62881-3652-FD2A-FEB4-3F4549B709F3}"/>
              </a:ext>
            </a:extLst>
          </p:cNvPr>
          <p:cNvSpPr>
            <a:spLocks noGrp="1"/>
          </p:cNvSpPr>
          <p:nvPr>
            <p:ph type="title"/>
          </p:nvPr>
        </p:nvSpPr>
        <p:spPr/>
        <p:txBody>
          <a:bodyPr/>
          <a:lstStyle/>
          <a:p>
            <a:r>
              <a:rPr lang="en-US" dirty="0"/>
              <a:t>Thinking Through our Resource Use</a:t>
            </a:r>
          </a:p>
        </p:txBody>
      </p:sp>
      <p:sp>
        <p:nvSpPr>
          <p:cNvPr id="3" name="Content Placeholder 2">
            <a:extLst>
              <a:ext uri="{FF2B5EF4-FFF2-40B4-BE49-F238E27FC236}">
                <a16:creationId xmlns:a16="http://schemas.microsoft.com/office/drawing/2014/main" id="{81A7E730-8336-4822-0662-6F23308C6A45}"/>
              </a:ext>
            </a:extLst>
          </p:cNvPr>
          <p:cNvSpPr>
            <a:spLocks noGrp="1"/>
          </p:cNvSpPr>
          <p:nvPr>
            <p:ph idx="1"/>
          </p:nvPr>
        </p:nvSpPr>
        <p:spPr>
          <a:xfrm>
            <a:off x="2250280" y="1825625"/>
            <a:ext cx="4855058" cy="4351338"/>
          </a:xfrm>
        </p:spPr>
        <p:txBody>
          <a:bodyPr/>
          <a:lstStyle/>
          <a:p>
            <a:r>
              <a:rPr lang="en-US" dirty="0"/>
              <a:t>Collections are built on professional judgement.</a:t>
            </a:r>
          </a:p>
          <a:p>
            <a:r>
              <a:rPr lang="en-US" dirty="0"/>
              <a:t>Need qualitative vs. quantitative measures.</a:t>
            </a:r>
          </a:p>
          <a:p>
            <a:r>
              <a:rPr lang="en-US" dirty="0"/>
              <a:t>Audience varies with resources.</a:t>
            </a:r>
          </a:p>
        </p:txBody>
      </p:sp>
      <p:sp>
        <p:nvSpPr>
          <p:cNvPr id="4" name="Footer Placeholder 3">
            <a:extLst>
              <a:ext uri="{FF2B5EF4-FFF2-40B4-BE49-F238E27FC236}">
                <a16:creationId xmlns:a16="http://schemas.microsoft.com/office/drawing/2014/main" id="{3FAF9D86-A0DD-7921-80A8-47A9424CB39A}"/>
              </a:ext>
            </a:extLst>
          </p:cNvPr>
          <p:cNvSpPr>
            <a:spLocks noGrp="1"/>
          </p:cNvSpPr>
          <p:nvPr>
            <p:ph type="ftr" sz="quarter" idx="11"/>
          </p:nvPr>
        </p:nvSpPr>
        <p:spPr/>
        <p:txBody>
          <a:bodyPr/>
          <a:lstStyle/>
          <a:p>
            <a:r>
              <a:rPr lang="en-US"/>
              <a:t>Joint Meeting Vienna 2025 - Corey Seeman - So Much Better</a:t>
            </a:r>
            <a:endParaRPr lang="en-US" dirty="0"/>
          </a:p>
        </p:txBody>
      </p:sp>
      <p:sp>
        <p:nvSpPr>
          <p:cNvPr id="5" name="Slide Number Placeholder 4">
            <a:extLst>
              <a:ext uri="{FF2B5EF4-FFF2-40B4-BE49-F238E27FC236}">
                <a16:creationId xmlns:a16="http://schemas.microsoft.com/office/drawing/2014/main" id="{7B70D71F-6D52-05BB-1E97-81898E5D1C4D}"/>
              </a:ext>
            </a:extLst>
          </p:cNvPr>
          <p:cNvSpPr>
            <a:spLocks noGrp="1"/>
          </p:cNvSpPr>
          <p:nvPr>
            <p:ph type="sldNum" sz="quarter" idx="12"/>
          </p:nvPr>
        </p:nvSpPr>
        <p:spPr/>
        <p:txBody>
          <a:bodyPr/>
          <a:lstStyle/>
          <a:p>
            <a:pPr algn="ctr"/>
            <a:r>
              <a:rPr lang="en-US"/>
              <a:t>Slide </a:t>
            </a:r>
            <a:fld id="{4AEDAD65-35AF-4EB7-B38C-E18049A14D60}" type="slidenum">
              <a:rPr lang="en-US" smtClean="0"/>
              <a:pPr algn="ctr"/>
              <a:t>22</a:t>
            </a:fld>
            <a:endParaRPr lang="en-US" dirty="0"/>
          </a:p>
        </p:txBody>
      </p:sp>
      <p:pic>
        <p:nvPicPr>
          <p:cNvPr id="7" name="Picture 6" descr="A cat lying in a sink&#10;&#10;AI-generated content may be incorrect.">
            <a:extLst>
              <a:ext uri="{FF2B5EF4-FFF2-40B4-BE49-F238E27FC236}">
                <a16:creationId xmlns:a16="http://schemas.microsoft.com/office/drawing/2014/main" id="{278B7E99-E022-12F9-B756-A9448349739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210269" y="1245143"/>
            <a:ext cx="4249711" cy="4367713"/>
          </a:xfrm>
          <a:prstGeom prst="rect">
            <a:avLst/>
          </a:prstGeom>
        </p:spPr>
      </p:pic>
    </p:spTree>
    <p:extLst>
      <p:ext uri="{BB962C8B-B14F-4D97-AF65-F5344CB8AC3E}">
        <p14:creationId xmlns:p14="http://schemas.microsoft.com/office/powerpoint/2010/main" val="245912544"/>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19207-53C6-4319-1D45-1508D744FA32}"/>
              </a:ext>
            </a:extLst>
          </p:cNvPr>
          <p:cNvSpPr>
            <a:spLocks noGrp="1"/>
          </p:cNvSpPr>
          <p:nvPr>
            <p:ph type="title"/>
          </p:nvPr>
        </p:nvSpPr>
        <p:spPr/>
        <p:txBody>
          <a:bodyPr/>
          <a:lstStyle/>
          <a:p>
            <a:r>
              <a:rPr lang="en-US" dirty="0"/>
              <a:t>Thinking Through our Resource Use</a:t>
            </a:r>
          </a:p>
        </p:txBody>
      </p:sp>
      <p:sp>
        <p:nvSpPr>
          <p:cNvPr id="3" name="Content Placeholder 2">
            <a:extLst>
              <a:ext uri="{FF2B5EF4-FFF2-40B4-BE49-F238E27FC236}">
                <a16:creationId xmlns:a16="http://schemas.microsoft.com/office/drawing/2014/main" id="{8428B1AF-4067-9CF5-EDD5-6DF3E45117D5}"/>
              </a:ext>
            </a:extLst>
          </p:cNvPr>
          <p:cNvSpPr>
            <a:spLocks noGrp="1"/>
          </p:cNvSpPr>
          <p:nvPr>
            <p:ph idx="1"/>
          </p:nvPr>
        </p:nvSpPr>
        <p:spPr>
          <a:xfrm>
            <a:off x="2250280" y="2013357"/>
            <a:ext cx="5664527" cy="4163605"/>
          </a:xfrm>
        </p:spPr>
        <p:txBody>
          <a:bodyPr/>
          <a:lstStyle/>
          <a:p>
            <a:r>
              <a:rPr lang="en-US" dirty="0"/>
              <a:t>Collections are built on professional judgement</a:t>
            </a:r>
          </a:p>
          <a:p>
            <a:r>
              <a:rPr lang="en-US" dirty="0"/>
              <a:t>We ensure (or attempt) to offer resources that cover all departments and topics of interest.</a:t>
            </a:r>
          </a:p>
          <a:p>
            <a:r>
              <a:rPr lang="en-US" dirty="0"/>
              <a:t>Trying to bridge between the qualitative and quantitative can be elusive.</a:t>
            </a:r>
          </a:p>
          <a:p>
            <a:pPr marL="0" indent="0">
              <a:buNone/>
            </a:pPr>
            <a:endParaRPr lang="en-US" dirty="0"/>
          </a:p>
        </p:txBody>
      </p:sp>
      <p:sp>
        <p:nvSpPr>
          <p:cNvPr id="4" name="Footer Placeholder 3">
            <a:extLst>
              <a:ext uri="{FF2B5EF4-FFF2-40B4-BE49-F238E27FC236}">
                <a16:creationId xmlns:a16="http://schemas.microsoft.com/office/drawing/2014/main" id="{8E6EF4D2-DD78-A32C-B088-E0CBB6E0E7C6}"/>
              </a:ext>
            </a:extLst>
          </p:cNvPr>
          <p:cNvSpPr>
            <a:spLocks noGrp="1"/>
          </p:cNvSpPr>
          <p:nvPr>
            <p:ph type="ftr" sz="quarter" idx="11"/>
          </p:nvPr>
        </p:nvSpPr>
        <p:spPr/>
        <p:txBody>
          <a:bodyPr/>
          <a:lstStyle/>
          <a:p>
            <a:r>
              <a:rPr lang="en-US"/>
              <a:t>Joint Meeting Vienna 2025 - Corey Seeman - So Much Better</a:t>
            </a:r>
            <a:endParaRPr lang="en-US" dirty="0"/>
          </a:p>
        </p:txBody>
      </p:sp>
      <p:sp>
        <p:nvSpPr>
          <p:cNvPr id="5" name="Slide Number Placeholder 4">
            <a:extLst>
              <a:ext uri="{FF2B5EF4-FFF2-40B4-BE49-F238E27FC236}">
                <a16:creationId xmlns:a16="http://schemas.microsoft.com/office/drawing/2014/main" id="{7B5E74F1-DC26-0217-4163-53F575BF39BE}"/>
              </a:ext>
            </a:extLst>
          </p:cNvPr>
          <p:cNvSpPr>
            <a:spLocks noGrp="1"/>
          </p:cNvSpPr>
          <p:nvPr>
            <p:ph type="sldNum" sz="quarter" idx="12"/>
          </p:nvPr>
        </p:nvSpPr>
        <p:spPr/>
        <p:txBody>
          <a:bodyPr/>
          <a:lstStyle/>
          <a:p>
            <a:pPr algn="ctr"/>
            <a:r>
              <a:rPr lang="en-US"/>
              <a:t>Slide </a:t>
            </a:r>
            <a:fld id="{4AEDAD65-35AF-4EB7-B38C-E18049A14D60}" type="slidenum">
              <a:rPr lang="en-US" smtClean="0"/>
              <a:pPr algn="ctr"/>
              <a:t>23</a:t>
            </a:fld>
            <a:endParaRPr lang="en-US" dirty="0"/>
          </a:p>
        </p:txBody>
      </p:sp>
      <p:pic>
        <p:nvPicPr>
          <p:cNvPr id="7" name="Picture 6" descr="A group of squirrels in a hole in a tree&#10;&#10;AI-generated content may be incorrect.">
            <a:extLst>
              <a:ext uri="{FF2B5EF4-FFF2-40B4-BE49-F238E27FC236}">
                <a16:creationId xmlns:a16="http://schemas.microsoft.com/office/drawing/2014/main" id="{EBFE4176-9225-969A-A1C8-4FAFA4C0586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202860" y="1572760"/>
            <a:ext cx="3477719" cy="3899665"/>
          </a:xfrm>
          <a:prstGeom prst="rect">
            <a:avLst/>
          </a:prstGeom>
        </p:spPr>
      </p:pic>
    </p:spTree>
    <p:extLst>
      <p:ext uri="{BB962C8B-B14F-4D97-AF65-F5344CB8AC3E}">
        <p14:creationId xmlns:p14="http://schemas.microsoft.com/office/powerpoint/2010/main" val="3384968733"/>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4AF8D-0164-C2DB-C281-D03C7634A4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758680-26CC-BED2-34FE-1564E6AC8587}"/>
              </a:ext>
            </a:extLst>
          </p:cNvPr>
          <p:cNvSpPr>
            <a:spLocks noGrp="1"/>
          </p:cNvSpPr>
          <p:nvPr>
            <p:ph type="title"/>
          </p:nvPr>
        </p:nvSpPr>
        <p:spPr/>
        <p:txBody>
          <a:bodyPr/>
          <a:lstStyle/>
          <a:p>
            <a:r>
              <a:rPr lang="en-US" dirty="0"/>
              <a:t>Thinking Through our Resource Use</a:t>
            </a:r>
          </a:p>
        </p:txBody>
      </p:sp>
      <p:sp>
        <p:nvSpPr>
          <p:cNvPr id="3" name="Content Placeholder 2">
            <a:extLst>
              <a:ext uri="{FF2B5EF4-FFF2-40B4-BE49-F238E27FC236}">
                <a16:creationId xmlns:a16="http://schemas.microsoft.com/office/drawing/2014/main" id="{6CB9ED27-61C2-2840-46DC-D28F98E5FF8F}"/>
              </a:ext>
            </a:extLst>
          </p:cNvPr>
          <p:cNvSpPr>
            <a:spLocks noGrp="1"/>
          </p:cNvSpPr>
          <p:nvPr>
            <p:ph idx="1"/>
          </p:nvPr>
        </p:nvSpPr>
        <p:spPr>
          <a:xfrm>
            <a:off x="2250280" y="2013357"/>
            <a:ext cx="6593011" cy="4163605"/>
          </a:xfrm>
        </p:spPr>
        <p:txBody>
          <a:bodyPr>
            <a:normAutofit fontScale="92500"/>
          </a:bodyPr>
          <a:lstStyle/>
          <a:p>
            <a:r>
              <a:rPr lang="en-US" dirty="0"/>
              <a:t>Need qualitative vs. quantitative measures</a:t>
            </a:r>
          </a:p>
          <a:p>
            <a:r>
              <a:rPr lang="en-US" dirty="0"/>
              <a:t>In libraries we often focus on the Cost Per Use (CPU) or the Cost vs. Retail (CVR)</a:t>
            </a:r>
          </a:p>
          <a:p>
            <a:r>
              <a:rPr lang="en-US" dirty="0"/>
              <a:t>Neither of these really give us anything useful.</a:t>
            </a:r>
          </a:p>
          <a:p>
            <a:r>
              <a:rPr lang="en-US" dirty="0"/>
              <a:t>However, if our funders and directors need to see it – we need to provide something meaningful and useful.</a:t>
            </a:r>
          </a:p>
          <a:p>
            <a:pPr marL="0" indent="0">
              <a:buNone/>
            </a:pPr>
            <a:endParaRPr lang="en-US" dirty="0"/>
          </a:p>
        </p:txBody>
      </p:sp>
      <p:sp>
        <p:nvSpPr>
          <p:cNvPr id="4" name="Footer Placeholder 3">
            <a:extLst>
              <a:ext uri="{FF2B5EF4-FFF2-40B4-BE49-F238E27FC236}">
                <a16:creationId xmlns:a16="http://schemas.microsoft.com/office/drawing/2014/main" id="{ACC4B575-FAF3-7306-2202-AB754233F797}"/>
              </a:ext>
            </a:extLst>
          </p:cNvPr>
          <p:cNvSpPr>
            <a:spLocks noGrp="1"/>
          </p:cNvSpPr>
          <p:nvPr>
            <p:ph type="ftr" sz="quarter" idx="11"/>
          </p:nvPr>
        </p:nvSpPr>
        <p:spPr/>
        <p:txBody>
          <a:bodyPr/>
          <a:lstStyle/>
          <a:p>
            <a:r>
              <a:rPr lang="en-US"/>
              <a:t>Joint Meeting Vienna 2025 - Corey Seeman - So Much Better</a:t>
            </a:r>
            <a:endParaRPr lang="en-US" dirty="0"/>
          </a:p>
        </p:txBody>
      </p:sp>
      <p:sp>
        <p:nvSpPr>
          <p:cNvPr id="5" name="Slide Number Placeholder 4">
            <a:extLst>
              <a:ext uri="{FF2B5EF4-FFF2-40B4-BE49-F238E27FC236}">
                <a16:creationId xmlns:a16="http://schemas.microsoft.com/office/drawing/2014/main" id="{4AE830B1-1705-D1CC-C0FB-ED777F448378}"/>
              </a:ext>
            </a:extLst>
          </p:cNvPr>
          <p:cNvSpPr>
            <a:spLocks noGrp="1"/>
          </p:cNvSpPr>
          <p:nvPr>
            <p:ph type="sldNum" sz="quarter" idx="12"/>
          </p:nvPr>
        </p:nvSpPr>
        <p:spPr/>
        <p:txBody>
          <a:bodyPr/>
          <a:lstStyle/>
          <a:p>
            <a:pPr algn="ctr"/>
            <a:r>
              <a:rPr lang="en-US"/>
              <a:t>Slide </a:t>
            </a:r>
            <a:fld id="{4AEDAD65-35AF-4EB7-B38C-E18049A14D60}" type="slidenum">
              <a:rPr lang="en-US" smtClean="0"/>
              <a:pPr algn="ctr"/>
              <a:t>24</a:t>
            </a:fld>
            <a:endParaRPr lang="en-US" dirty="0"/>
          </a:p>
        </p:txBody>
      </p:sp>
      <p:pic>
        <p:nvPicPr>
          <p:cNvPr id="7" name="Picture 6" descr="A group of books on a shelf&#10;&#10;AI-generated content may be incorrect.">
            <a:extLst>
              <a:ext uri="{FF2B5EF4-FFF2-40B4-BE49-F238E27FC236}">
                <a16:creationId xmlns:a16="http://schemas.microsoft.com/office/drawing/2014/main" id="{257CDE98-B460-B544-912A-5D4CD900B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7794" y="1520584"/>
            <a:ext cx="1967216" cy="3950825"/>
          </a:xfrm>
          <a:prstGeom prst="rect">
            <a:avLst/>
          </a:prstGeom>
        </p:spPr>
      </p:pic>
    </p:spTree>
    <p:extLst>
      <p:ext uri="{BB962C8B-B14F-4D97-AF65-F5344CB8AC3E}">
        <p14:creationId xmlns:p14="http://schemas.microsoft.com/office/powerpoint/2010/main" val="1604192350"/>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48CC86-D93E-2466-B87B-B573A1FCF2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C39BF9-7374-8748-FA20-E2A9F8B23AF2}"/>
              </a:ext>
            </a:extLst>
          </p:cNvPr>
          <p:cNvSpPr>
            <a:spLocks noGrp="1"/>
          </p:cNvSpPr>
          <p:nvPr>
            <p:ph type="title"/>
          </p:nvPr>
        </p:nvSpPr>
        <p:spPr/>
        <p:txBody>
          <a:bodyPr/>
          <a:lstStyle/>
          <a:p>
            <a:r>
              <a:rPr lang="en-US" dirty="0"/>
              <a:t>Thinking Through our Resource Use</a:t>
            </a:r>
          </a:p>
        </p:txBody>
      </p:sp>
      <p:sp>
        <p:nvSpPr>
          <p:cNvPr id="3" name="Content Placeholder 2">
            <a:extLst>
              <a:ext uri="{FF2B5EF4-FFF2-40B4-BE49-F238E27FC236}">
                <a16:creationId xmlns:a16="http://schemas.microsoft.com/office/drawing/2014/main" id="{48706145-1261-549F-BCC0-537821AD1AE6}"/>
              </a:ext>
            </a:extLst>
          </p:cNvPr>
          <p:cNvSpPr>
            <a:spLocks noGrp="1"/>
          </p:cNvSpPr>
          <p:nvPr>
            <p:ph idx="1"/>
          </p:nvPr>
        </p:nvSpPr>
        <p:spPr>
          <a:xfrm>
            <a:off x="2250280" y="2013357"/>
            <a:ext cx="8655408" cy="4163605"/>
          </a:xfrm>
        </p:spPr>
        <p:txBody>
          <a:bodyPr>
            <a:normAutofit/>
          </a:bodyPr>
          <a:lstStyle/>
          <a:p>
            <a:r>
              <a:rPr lang="en-US" dirty="0"/>
              <a:t>How can you measure the CPU between a data feed that nearly $100K USD and a news database that offers thousands of articles?</a:t>
            </a:r>
          </a:p>
          <a:p>
            <a:r>
              <a:rPr lang="en-US" dirty="0"/>
              <a:t>How can you measure the CPU between a database with smaller reports vs. one with fewer topics, but more in-depth resources?</a:t>
            </a:r>
          </a:p>
          <a:p>
            <a:r>
              <a:rPr lang="en-US" dirty="0"/>
              <a:t>For libraries that report to business schools, how can we factor for usage within the school vs. in the rest of the University?</a:t>
            </a:r>
          </a:p>
          <a:p>
            <a:pPr marL="0" indent="0">
              <a:buNone/>
            </a:pPr>
            <a:endParaRPr lang="en-US" dirty="0"/>
          </a:p>
        </p:txBody>
      </p:sp>
      <p:sp>
        <p:nvSpPr>
          <p:cNvPr id="4" name="Footer Placeholder 3">
            <a:extLst>
              <a:ext uri="{FF2B5EF4-FFF2-40B4-BE49-F238E27FC236}">
                <a16:creationId xmlns:a16="http://schemas.microsoft.com/office/drawing/2014/main" id="{D444839B-A459-3CD5-A013-82B0D5CF0673}"/>
              </a:ext>
            </a:extLst>
          </p:cNvPr>
          <p:cNvSpPr>
            <a:spLocks noGrp="1"/>
          </p:cNvSpPr>
          <p:nvPr>
            <p:ph type="ftr" sz="quarter" idx="11"/>
          </p:nvPr>
        </p:nvSpPr>
        <p:spPr/>
        <p:txBody>
          <a:bodyPr/>
          <a:lstStyle/>
          <a:p>
            <a:r>
              <a:rPr lang="en-US"/>
              <a:t>Joint Meeting Vienna 2025 - Corey Seeman - So Much Better</a:t>
            </a:r>
            <a:endParaRPr lang="en-US" dirty="0"/>
          </a:p>
        </p:txBody>
      </p:sp>
      <p:sp>
        <p:nvSpPr>
          <p:cNvPr id="5" name="Slide Number Placeholder 4">
            <a:extLst>
              <a:ext uri="{FF2B5EF4-FFF2-40B4-BE49-F238E27FC236}">
                <a16:creationId xmlns:a16="http://schemas.microsoft.com/office/drawing/2014/main" id="{5BA0EB76-8DE8-7D91-3EE2-9F717613B5C2}"/>
              </a:ext>
            </a:extLst>
          </p:cNvPr>
          <p:cNvSpPr>
            <a:spLocks noGrp="1"/>
          </p:cNvSpPr>
          <p:nvPr>
            <p:ph type="sldNum" sz="quarter" idx="12"/>
          </p:nvPr>
        </p:nvSpPr>
        <p:spPr/>
        <p:txBody>
          <a:bodyPr/>
          <a:lstStyle/>
          <a:p>
            <a:pPr algn="ctr"/>
            <a:r>
              <a:rPr lang="en-US"/>
              <a:t>Slide </a:t>
            </a:r>
            <a:fld id="{4AEDAD65-35AF-4EB7-B38C-E18049A14D60}" type="slidenum">
              <a:rPr lang="en-US" smtClean="0"/>
              <a:pPr algn="ctr"/>
              <a:t>25</a:t>
            </a:fld>
            <a:endParaRPr lang="en-US" dirty="0"/>
          </a:p>
        </p:txBody>
      </p:sp>
    </p:spTree>
    <p:extLst>
      <p:ext uri="{BB962C8B-B14F-4D97-AF65-F5344CB8AC3E}">
        <p14:creationId xmlns:p14="http://schemas.microsoft.com/office/powerpoint/2010/main" val="1632486338"/>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C7BBF-9763-8AAD-84D7-ADDFDF49D7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C980F7-CD68-448A-2C58-F889DB102B3C}"/>
              </a:ext>
            </a:extLst>
          </p:cNvPr>
          <p:cNvSpPr>
            <a:spLocks noGrp="1"/>
          </p:cNvSpPr>
          <p:nvPr>
            <p:ph type="title"/>
          </p:nvPr>
        </p:nvSpPr>
        <p:spPr/>
        <p:txBody>
          <a:bodyPr/>
          <a:lstStyle/>
          <a:p>
            <a:r>
              <a:rPr lang="en-US" dirty="0"/>
              <a:t>Thinking Through our Resource Use</a:t>
            </a:r>
          </a:p>
        </p:txBody>
      </p:sp>
      <p:sp>
        <p:nvSpPr>
          <p:cNvPr id="3" name="Content Placeholder 2">
            <a:extLst>
              <a:ext uri="{FF2B5EF4-FFF2-40B4-BE49-F238E27FC236}">
                <a16:creationId xmlns:a16="http://schemas.microsoft.com/office/drawing/2014/main" id="{1FC06A52-2903-303C-FBFA-418B7FD8B8B3}"/>
              </a:ext>
            </a:extLst>
          </p:cNvPr>
          <p:cNvSpPr>
            <a:spLocks noGrp="1"/>
          </p:cNvSpPr>
          <p:nvPr>
            <p:ph idx="1"/>
          </p:nvPr>
        </p:nvSpPr>
        <p:spPr>
          <a:xfrm>
            <a:off x="2250281" y="2013357"/>
            <a:ext cx="6789392" cy="4163605"/>
          </a:xfrm>
        </p:spPr>
        <p:txBody>
          <a:bodyPr>
            <a:normAutofit fontScale="85000" lnSpcReduction="10000"/>
          </a:bodyPr>
          <a:lstStyle/>
          <a:p>
            <a:r>
              <a:rPr lang="en-US" dirty="0"/>
              <a:t>We have been tasked with making sense of all these usage statistics by the Dean’s Office and Ross Finance.</a:t>
            </a:r>
          </a:p>
          <a:p>
            <a:r>
              <a:rPr lang="en-US" dirty="0"/>
              <a:t>Our goal is to not compare all resources cost and use together, but to bunch them so their impact can be better revealed.</a:t>
            </a:r>
          </a:p>
          <a:p>
            <a:r>
              <a:rPr lang="en-US" dirty="0"/>
              <a:t>We want to control what is purchased and what we cut.</a:t>
            </a:r>
          </a:p>
          <a:p>
            <a:r>
              <a:rPr lang="en-US" dirty="0"/>
              <a:t>Limiting waste (or underused collections) can help us redirect costs.</a:t>
            </a:r>
          </a:p>
          <a:p>
            <a:r>
              <a:rPr lang="en-US" dirty="0"/>
              <a:t>However, we will ALWAYS be subject to inflationary increases.</a:t>
            </a:r>
          </a:p>
          <a:p>
            <a:pPr marL="0" indent="0">
              <a:buNone/>
            </a:pPr>
            <a:endParaRPr lang="en-US" dirty="0"/>
          </a:p>
        </p:txBody>
      </p:sp>
      <p:sp>
        <p:nvSpPr>
          <p:cNvPr id="4" name="Footer Placeholder 3">
            <a:extLst>
              <a:ext uri="{FF2B5EF4-FFF2-40B4-BE49-F238E27FC236}">
                <a16:creationId xmlns:a16="http://schemas.microsoft.com/office/drawing/2014/main" id="{FEC0E60B-9074-FB25-0919-BC3E8F2AAEB3}"/>
              </a:ext>
            </a:extLst>
          </p:cNvPr>
          <p:cNvSpPr>
            <a:spLocks noGrp="1"/>
          </p:cNvSpPr>
          <p:nvPr>
            <p:ph type="ftr" sz="quarter" idx="11"/>
          </p:nvPr>
        </p:nvSpPr>
        <p:spPr/>
        <p:txBody>
          <a:bodyPr/>
          <a:lstStyle/>
          <a:p>
            <a:r>
              <a:rPr lang="en-US"/>
              <a:t>Joint Meeting Vienna 2025 - Corey Seeman - So Much Better</a:t>
            </a:r>
            <a:endParaRPr lang="en-US" dirty="0"/>
          </a:p>
        </p:txBody>
      </p:sp>
      <p:sp>
        <p:nvSpPr>
          <p:cNvPr id="5" name="Slide Number Placeholder 4">
            <a:extLst>
              <a:ext uri="{FF2B5EF4-FFF2-40B4-BE49-F238E27FC236}">
                <a16:creationId xmlns:a16="http://schemas.microsoft.com/office/drawing/2014/main" id="{6EEE2249-5968-060F-2D43-166355DFB5FE}"/>
              </a:ext>
            </a:extLst>
          </p:cNvPr>
          <p:cNvSpPr>
            <a:spLocks noGrp="1"/>
          </p:cNvSpPr>
          <p:nvPr>
            <p:ph type="sldNum" sz="quarter" idx="12"/>
          </p:nvPr>
        </p:nvSpPr>
        <p:spPr/>
        <p:txBody>
          <a:bodyPr/>
          <a:lstStyle/>
          <a:p>
            <a:pPr algn="ctr"/>
            <a:r>
              <a:rPr lang="en-US"/>
              <a:t>Slide </a:t>
            </a:r>
            <a:fld id="{4AEDAD65-35AF-4EB7-B38C-E18049A14D60}" type="slidenum">
              <a:rPr lang="en-US" smtClean="0"/>
              <a:pPr algn="ctr"/>
              <a:t>26</a:t>
            </a:fld>
            <a:endParaRPr lang="en-US" dirty="0"/>
          </a:p>
        </p:txBody>
      </p:sp>
      <p:pic>
        <p:nvPicPr>
          <p:cNvPr id="7" name="Picture 6" descr="Two squirrels in a hole in a tree&#10;&#10;AI-generated content may be incorrect.">
            <a:extLst>
              <a:ext uri="{FF2B5EF4-FFF2-40B4-BE49-F238E27FC236}">
                <a16:creationId xmlns:a16="http://schemas.microsoft.com/office/drawing/2014/main" id="{4F31550E-8CB2-6D42-BABA-52DB7B737A4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120818" y="1938025"/>
            <a:ext cx="2638966" cy="3938119"/>
          </a:xfrm>
          <a:prstGeom prst="rect">
            <a:avLst/>
          </a:prstGeom>
        </p:spPr>
      </p:pic>
    </p:spTree>
    <p:extLst>
      <p:ext uri="{BB962C8B-B14F-4D97-AF65-F5344CB8AC3E}">
        <p14:creationId xmlns:p14="http://schemas.microsoft.com/office/powerpoint/2010/main" val="3352628966"/>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3C24E-F03E-5BCD-3703-BF1A801FCCD5}"/>
              </a:ext>
            </a:extLst>
          </p:cNvPr>
          <p:cNvSpPr>
            <a:spLocks noGrp="1"/>
          </p:cNvSpPr>
          <p:nvPr>
            <p:ph type="title"/>
          </p:nvPr>
        </p:nvSpPr>
        <p:spPr/>
        <p:txBody>
          <a:bodyPr/>
          <a:lstStyle/>
          <a:p>
            <a:r>
              <a:rPr lang="en-US" dirty="0"/>
              <a:t>Thinking Through our Resource Use</a:t>
            </a:r>
          </a:p>
        </p:txBody>
      </p:sp>
      <p:sp>
        <p:nvSpPr>
          <p:cNvPr id="3" name="Content Placeholder 2">
            <a:extLst>
              <a:ext uri="{FF2B5EF4-FFF2-40B4-BE49-F238E27FC236}">
                <a16:creationId xmlns:a16="http://schemas.microsoft.com/office/drawing/2014/main" id="{79EC9487-E6CF-5D2F-8652-DFCBB1F921EF}"/>
              </a:ext>
            </a:extLst>
          </p:cNvPr>
          <p:cNvSpPr>
            <a:spLocks noGrp="1"/>
          </p:cNvSpPr>
          <p:nvPr>
            <p:ph idx="1"/>
          </p:nvPr>
        </p:nvSpPr>
        <p:spPr>
          <a:xfrm>
            <a:off x="2250281" y="1825625"/>
            <a:ext cx="3915628" cy="4351338"/>
          </a:xfrm>
        </p:spPr>
        <p:txBody>
          <a:bodyPr>
            <a:normAutofit fontScale="85000" lnSpcReduction="20000"/>
          </a:bodyPr>
          <a:lstStyle/>
          <a:p>
            <a:r>
              <a:rPr lang="en-US" dirty="0"/>
              <a:t>Academic Journals</a:t>
            </a:r>
          </a:p>
          <a:p>
            <a:r>
              <a:rPr lang="en-US" dirty="0"/>
              <a:t>Academic Journals - Finance</a:t>
            </a:r>
          </a:p>
          <a:p>
            <a:r>
              <a:rPr lang="en-US" dirty="0"/>
              <a:t>General - Curriculum</a:t>
            </a:r>
          </a:p>
          <a:p>
            <a:r>
              <a:rPr lang="en-US" dirty="0"/>
              <a:t>General - Research</a:t>
            </a:r>
          </a:p>
          <a:p>
            <a:r>
              <a:rPr lang="en-US" dirty="0"/>
              <a:t>General Use</a:t>
            </a:r>
          </a:p>
          <a:p>
            <a:r>
              <a:rPr lang="en-US" dirty="0"/>
              <a:t>Specialized - Curriculum</a:t>
            </a:r>
          </a:p>
          <a:p>
            <a:r>
              <a:rPr lang="en-US" dirty="0"/>
              <a:t>Specialized - Finance</a:t>
            </a:r>
          </a:p>
          <a:p>
            <a:r>
              <a:rPr lang="en-US" dirty="0"/>
              <a:t>Specialized - Law</a:t>
            </a:r>
          </a:p>
          <a:p>
            <a:r>
              <a:rPr lang="en-US" dirty="0"/>
              <a:t>Specialized - Marketing</a:t>
            </a:r>
          </a:p>
          <a:p>
            <a:r>
              <a:rPr lang="en-US" dirty="0"/>
              <a:t>Specialized - Research</a:t>
            </a:r>
          </a:p>
        </p:txBody>
      </p:sp>
      <p:sp>
        <p:nvSpPr>
          <p:cNvPr id="4" name="Footer Placeholder 3">
            <a:extLst>
              <a:ext uri="{FF2B5EF4-FFF2-40B4-BE49-F238E27FC236}">
                <a16:creationId xmlns:a16="http://schemas.microsoft.com/office/drawing/2014/main" id="{C7902FF2-A60B-56C7-F3E9-64ED1E292570}"/>
              </a:ext>
            </a:extLst>
          </p:cNvPr>
          <p:cNvSpPr>
            <a:spLocks noGrp="1"/>
          </p:cNvSpPr>
          <p:nvPr>
            <p:ph type="ftr" sz="quarter" idx="11"/>
          </p:nvPr>
        </p:nvSpPr>
        <p:spPr/>
        <p:txBody>
          <a:bodyPr/>
          <a:lstStyle/>
          <a:p>
            <a:r>
              <a:rPr lang="en-US"/>
              <a:t>Joint Meeting Vienna 2025 - Corey Seeman - So Much Better</a:t>
            </a:r>
            <a:endParaRPr lang="en-US" dirty="0"/>
          </a:p>
        </p:txBody>
      </p:sp>
      <p:sp>
        <p:nvSpPr>
          <p:cNvPr id="5" name="Slide Number Placeholder 4">
            <a:extLst>
              <a:ext uri="{FF2B5EF4-FFF2-40B4-BE49-F238E27FC236}">
                <a16:creationId xmlns:a16="http://schemas.microsoft.com/office/drawing/2014/main" id="{FC212304-DC40-F8B8-741D-CB21D8078D54}"/>
              </a:ext>
            </a:extLst>
          </p:cNvPr>
          <p:cNvSpPr>
            <a:spLocks noGrp="1"/>
          </p:cNvSpPr>
          <p:nvPr>
            <p:ph type="sldNum" sz="quarter" idx="12"/>
          </p:nvPr>
        </p:nvSpPr>
        <p:spPr/>
        <p:txBody>
          <a:bodyPr/>
          <a:lstStyle/>
          <a:p>
            <a:pPr algn="ctr"/>
            <a:r>
              <a:rPr lang="en-US"/>
              <a:t>Slide </a:t>
            </a:r>
            <a:fld id="{4AEDAD65-35AF-4EB7-B38C-E18049A14D60}" type="slidenum">
              <a:rPr lang="en-US" smtClean="0"/>
              <a:pPr algn="ctr"/>
              <a:t>27</a:t>
            </a:fld>
            <a:endParaRPr lang="en-US" dirty="0"/>
          </a:p>
        </p:txBody>
      </p:sp>
      <p:pic>
        <p:nvPicPr>
          <p:cNvPr id="2050" name="Picture 2">
            <a:extLst>
              <a:ext uri="{FF2B5EF4-FFF2-40B4-BE49-F238E27FC236}">
                <a16:creationId xmlns:a16="http://schemas.microsoft.com/office/drawing/2014/main" id="{684ED400-ECD6-9320-3A70-EECF769947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7964" y="2098623"/>
            <a:ext cx="5648970" cy="34927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9075997"/>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4AA8A-CD8C-2008-5BD7-843760BCE6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130B94-7B3A-5F26-C77B-1482BBC86A9E}"/>
              </a:ext>
            </a:extLst>
          </p:cNvPr>
          <p:cNvSpPr>
            <a:spLocks noGrp="1"/>
          </p:cNvSpPr>
          <p:nvPr>
            <p:ph type="title"/>
          </p:nvPr>
        </p:nvSpPr>
        <p:spPr/>
        <p:txBody>
          <a:bodyPr/>
          <a:lstStyle/>
          <a:p>
            <a:r>
              <a:rPr lang="en-US" dirty="0"/>
              <a:t>Thinking Through our Resource Use</a:t>
            </a:r>
          </a:p>
        </p:txBody>
      </p:sp>
      <p:sp>
        <p:nvSpPr>
          <p:cNvPr id="3" name="Content Placeholder 2">
            <a:extLst>
              <a:ext uri="{FF2B5EF4-FFF2-40B4-BE49-F238E27FC236}">
                <a16:creationId xmlns:a16="http://schemas.microsoft.com/office/drawing/2014/main" id="{F4EF5479-F136-090F-F55E-99DFED638271}"/>
              </a:ext>
            </a:extLst>
          </p:cNvPr>
          <p:cNvSpPr>
            <a:spLocks noGrp="1"/>
          </p:cNvSpPr>
          <p:nvPr>
            <p:ph idx="1"/>
          </p:nvPr>
        </p:nvSpPr>
        <p:spPr>
          <a:xfrm>
            <a:off x="2250280" y="1825625"/>
            <a:ext cx="8210791" cy="4351338"/>
          </a:xfrm>
        </p:spPr>
        <p:txBody>
          <a:bodyPr>
            <a:normAutofit/>
          </a:bodyPr>
          <a:lstStyle/>
          <a:p>
            <a:r>
              <a:rPr lang="en-US" dirty="0"/>
              <a:t>So this is our goal in moving forward.</a:t>
            </a:r>
          </a:p>
          <a:p>
            <a:r>
              <a:rPr lang="en-US" dirty="0"/>
              <a:t>We are starting with this.</a:t>
            </a:r>
          </a:p>
          <a:p>
            <a:r>
              <a:rPr lang="en-US" dirty="0"/>
              <a:t>We hope to show how we are using our resources and tracking resources we do not need.</a:t>
            </a:r>
          </a:p>
          <a:p>
            <a:r>
              <a:rPr lang="en-US" dirty="0"/>
              <a:t>That will help identify available budget for things that fill wants.</a:t>
            </a:r>
          </a:p>
          <a:p>
            <a:r>
              <a:rPr lang="en-US" dirty="0"/>
              <a:t>Aspirational for sure – but we hope it works.</a:t>
            </a:r>
          </a:p>
        </p:txBody>
      </p:sp>
      <p:sp>
        <p:nvSpPr>
          <p:cNvPr id="4" name="Footer Placeholder 3">
            <a:extLst>
              <a:ext uri="{FF2B5EF4-FFF2-40B4-BE49-F238E27FC236}">
                <a16:creationId xmlns:a16="http://schemas.microsoft.com/office/drawing/2014/main" id="{23E65193-6E01-FCC3-7BDF-61A9D738E9A8}"/>
              </a:ext>
            </a:extLst>
          </p:cNvPr>
          <p:cNvSpPr>
            <a:spLocks noGrp="1"/>
          </p:cNvSpPr>
          <p:nvPr>
            <p:ph type="ftr" sz="quarter" idx="11"/>
          </p:nvPr>
        </p:nvSpPr>
        <p:spPr/>
        <p:txBody>
          <a:bodyPr/>
          <a:lstStyle/>
          <a:p>
            <a:r>
              <a:rPr lang="en-US"/>
              <a:t>Joint Meeting Vienna 2025 - Corey Seeman - So Much Better</a:t>
            </a:r>
            <a:endParaRPr lang="en-US" dirty="0"/>
          </a:p>
        </p:txBody>
      </p:sp>
      <p:sp>
        <p:nvSpPr>
          <p:cNvPr id="5" name="Slide Number Placeholder 4">
            <a:extLst>
              <a:ext uri="{FF2B5EF4-FFF2-40B4-BE49-F238E27FC236}">
                <a16:creationId xmlns:a16="http://schemas.microsoft.com/office/drawing/2014/main" id="{08B5406A-49AE-29C8-B70F-819C8856EB44}"/>
              </a:ext>
            </a:extLst>
          </p:cNvPr>
          <p:cNvSpPr>
            <a:spLocks noGrp="1"/>
          </p:cNvSpPr>
          <p:nvPr>
            <p:ph type="sldNum" sz="quarter" idx="12"/>
          </p:nvPr>
        </p:nvSpPr>
        <p:spPr/>
        <p:txBody>
          <a:bodyPr/>
          <a:lstStyle/>
          <a:p>
            <a:pPr algn="ctr"/>
            <a:r>
              <a:rPr lang="en-US"/>
              <a:t>Slide </a:t>
            </a:r>
            <a:fld id="{4AEDAD65-35AF-4EB7-B38C-E18049A14D60}" type="slidenum">
              <a:rPr lang="en-US" smtClean="0"/>
              <a:pPr algn="ctr"/>
              <a:t>28</a:t>
            </a:fld>
            <a:endParaRPr lang="en-US" dirty="0"/>
          </a:p>
        </p:txBody>
      </p:sp>
    </p:spTree>
    <p:extLst>
      <p:ext uri="{BB962C8B-B14F-4D97-AF65-F5344CB8AC3E}">
        <p14:creationId xmlns:p14="http://schemas.microsoft.com/office/powerpoint/2010/main" val="1252852253"/>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3CAD0-382E-237B-2756-6B7A4365AE17}"/>
              </a:ext>
            </a:extLst>
          </p:cNvPr>
          <p:cNvSpPr>
            <a:spLocks noGrp="1"/>
          </p:cNvSpPr>
          <p:nvPr>
            <p:ph type="title"/>
          </p:nvPr>
        </p:nvSpPr>
        <p:spPr/>
        <p:txBody>
          <a:bodyPr/>
          <a:lstStyle/>
          <a:p>
            <a:r>
              <a:rPr lang="en-US" dirty="0"/>
              <a:t>Thank you</a:t>
            </a:r>
          </a:p>
        </p:txBody>
      </p:sp>
      <p:sp>
        <p:nvSpPr>
          <p:cNvPr id="3" name="Content Placeholder 2">
            <a:extLst>
              <a:ext uri="{FF2B5EF4-FFF2-40B4-BE49-F238E27FC236}">
                <a16:creationId xmlns:a16="http://schemas.microsoft.com/office/drawing/2014/main" id="{084B5E63-7CA9-6D76-4544-AE335421F64F}"/>
              </a:ext>
            </a:extLst>
          </p:cNvPr>
          <p:cNvSpPr>
            <a:spLocks noGrp="1"/>
          </p:cNvSpPr>
          <p:nvPr>
            <p:ph idx="1"/>
          </p:nvPr>
        </p:nvSpPr>
        <p:spPr/>
        <p:txBody>
          <a:bodyPr/>
          <a:lstStyle/>
          <a:p>
            <a:pPr marL="0" indent="0" algn="ctr">
              <a:buNone/>
            </a:pPr>
            <a:r>
              <a:rPr lang="en-US" sz="2800" dirty="0"/>
              <a:t>Corey Seeman</a:t>
            </a:r>
          </a:p>
          <a:p>
            <a:pPr marL="0" indent="0" algn="ctr">
              <a:buNone/>
            </a:pPr>
            <a:r>
              <a:rPr lang="en-US" sz="2800" dirty="0"/>
              <a:t>University of Michigan</a:t>
            </a:r>
          </a:p>
          <a:p>
            <a:pPr marL="0" indent="0" algn="ctr">
              <a:buNone/>
            </a:pPr>
            <a:r>
              <a:rPr lang="en-US" sz="2800" dirty="0"/>
              <a:t>Director, Kresge Library Services (Ross School of Business)</a:t>
            </a:r>
          </a:p>
          <a:p>
            <a:pPr marL="0" indent="0" algn="ctr">
              <a:buNone/>
            </a:pPr>
            <a:r>
              <a:rPr lang="en-US" sz="2800" dirty="0">
                <a:hlinkClick r:id="rId2"/>
              </a:rPr>
              <a:t>cseeman@umich.edu</a:t>
            </a:r>
            <a:endParaRPr lang="en-US" sz="2800" dirty="0"/>
          </a:p>
          <a:p>
            <a:pPr marL="0" indent="0" algn="ctr">
              <a:buNone/>
            </a:pPr>
            <a:r>
              <a:rPr lang="en-US" sz="2000" dirty="0">
                <a:hlinkClick r:id="rId3"/>
              </a:rPr>
              <a:t>https://www.bus.umich.edu/Kresgelibrary/</a:t>
            </a:r>
            <a:endParaRPr lang="en-US" sz="2000" dirty="0"/>
          </a:p>
          <a:p>
            <a:pPr marL="0" indent="0" algn="ctr">
              <a:buNone/>
            </a:pPr>
            <a:r>
              <a:rPr lang="en-US" sz="2800" dirty="0">
                <a:hlinkClick r:id="rId4"/>
              </a:rPr>
              <a:t>https://www.squirreldude.com/</a:t>
            </a:r>
            <a:endParaRPr lang="en-US" sz="2800" dirty="0"/>
          </a:p>
          <a:p>
            <a:pPr marL="0" indent="0" algn="ctr">
              <a:buNone/>
            </a:pPr>
            <a:endParaRPr lang="en-US" dirty="0"/>
          </a:p>
        </p:txBody>
      </p:sp>
      <p:sp>
        <p:nvSpPr>
          <p:cNvPr id="7" name="Footer Placeholder 6">
            <a:extLst>
              <a:ext uri="{FF2B5EF4-FFF2-40B4-BE49-F238E27FC236}">
                <a16:creationId xmlns:a16="http://schemas.microsoft.com/office/drawing/2014/main" id="{C5072D01-C51E-96D2-9009-F3CE75436907}"/>
              </a:ext>
            </a:extLst>
          </p:cNvPr>
          <p:cNvSpPr>
            <a:spLocks noGrp="1"/>
          </p:cNvSpPr>
          <p:nvPr>
            <p:ph type="ftr" sz="quarter" idx="11"/>
          </p:nvPr>
        </p:nvSpPr>
        <p:spPr/>
        <p:txBody>
          <a:bodyPr/>
          <a:lstStyle/>
          <a:p>
            <a:r>
              <a:rPr lang="en-US"/>
              <a:t>Joint Meeting Vienna 2025 - Corey Seeman - So Much Better</a:t>
            </a:r>
            <a:endParaRPr lang="en-US" dirty="0"/>
          </a:p>
        </p:txBody>
      </p:sp>
      <p:sp>
        <p:nvSpPr>
          <p:cNvPr id="4" name="Slide Number Placeholder 3">
            <a:extLst>
              <a:ext uri="{FF2B5EF4-FFF2-40B4-BE49-F238E27FC236}">
                <a16:creationId xmlns:a16="http://schemas.microsoft.com/office/drawing/2014/main" id="{F0ECEE35-6447-3B65-364C-23237318D0E3}"/>
              </a:ext>
            </a:extLst>
          </p:cNvPr>
          <p:cNvSpPr>
            <a:spLocks noGrp="1"/>
          </p:cNvSpPr>
          <p:nvPr>
            <p:ph type="sldNum" sz="quarter" idx="12"/>
          </p:nvPr>
        </p:nvSpPr>
        <p:spPr/>
        <p:txBody>
          <a:bodyPr/>
          <a:lstStyle/>
          <a:p>
            <a:pPr algn="ctr"/>
            <a:r>
              <a:rPr lang="en-US"/>
              <a:t>Slide </a:t>
            </a:r>
            <a:fld id="{4AEDAD65-35AF-4EB7-B38C-E18049A14D60}" type="slidenum">
              <a:rPr lang="en-US" smtClean="0"/>
              <a:pPr algn="ctr"/>
              <a:t>29</a:t>
            </a:fld>
            <a:endParaRPr lang="en-US" dirty="0"/>
          </a:p>
        </p:txBody>
      </p:sp>
    </p:spTree>
    <p:extLst>
      <p:ext uri="{BB962C8B-B14F-4D97-AF65-F5344CB8AC3E}">
        <p14:creationId xmlns:p14="http://schemas.microsoft.com/office/powerpoint/2010/main" val="2344842560"/>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C756A-E0BE-E215-2247-D434B9159122}"/>
              </a:ext>
            </a:extLst>
          </p:cNvPr>
          <p:cNvSpPr>
            <a:spLocks noGrp="1"/>
          </p:cNvSpPr>
          <p:nvPr>
            <p:ph type="title"/>
          </p:nvPr>
        </p:nvSpPr>
        <p:spPr/>
        <p:txBody>
          <a:bodyPr/>
          <a:lstStyle/>
          <a:p>
            <a:r>
              <a:rPr lang="en-US" dirty="0"/>
              <a:t>Cited Works</a:t>
            </a:r>
          </a:p>
        </p:txBody>
      </p:sp>
      <p:sp>
        <p:nvSpPr>
          <p:cNvPr id="3" name="Content Placeholder 2">
            <a:extLst>
              <a:ext uri="{FF2B5EF4-FFF2-40B4-BE49-F238E27FC236}">
                <a16:creationId xmlns:a16="http://schemas.microsoft.com/office/drawing/2014/main" id="{07A0BD73-AFA9-454D-EF32-612A54358BC4}"/>
              </a:ext>
            </a:extLst>
          </p:cNvPr>
          <p:cNvSpPr>
            <a:spLocks noGrp="1"/>
          </p:cNvSpPr>
          <p:nvPr>
            <p:ph idx="1"/>
          </p:nvPr>
        </p:nvSpPr>
        <p:spPr/>
        <p:txBody>
          <a:bodyPr>
            <a:normAutofit fontScale="92500" lnSpcReduction="10000"/>
          </a:bodyPr>
          <a:lstStyle/>
          <a:p>
            <a:r>
              <a:rPr lang="en-US" b="0" i="0" dirty="0">
                <a:solidFill>
                  <a:srgbClr val="2A2A2A"/>
                </a:solidFill>
                <a:effectLst/>
                <a:latin typeface="Source Sans Pro" panose="020F0502020204030204" pitchFamily="34" charset="0"/>
              </a:rPr>
              <a:t>Steinberg, Michael, 'Ludwig van Beethoven', </a:t>
            </a:r>
            <a:r>
              <a:rPr lang="en-US" b="0" i="1" dirty="0">
                <a:solidFill>
                  <a:srgbClr val="2A2A2A"/>
                </a:solidFill>
                <a:effectLst/>
                <a:latin typeface="inherit"/>
              </a:rPr>
              <a:t>The Symphony: A Listener ‘s Guide</a:t>
            </a:r>
            <a:r>
              <a:rPr lang="en-US" b="0" i="0" dirty="0">
                <a:solidFill>
                  <a:srgbClr val="2A2A2A"/>
                </a:solidFill>
                <a:effectLst/>
                <a:latin typeface="Source Sans Pro" panose="020F0502020204030204" pitchFamily="34" charset="0"/>
              </a:rPr>
              <a:t> (New York, NY, 1995; online </a:t>
            </a:r>
            <a:r>
              <a:rPr lang="en-US" b="0" i="0" dirty="0" err="1">
                <a:solidFill>
                  <a:srgbClr val="2A2A2A"/>
                </a:solidFill>
                <a:effectLst/>
                <a:latin typeface="Source Sans Pro" panose="020F0502020204030204" pitchFamily="34" charset="0"/>
              </a:rPr>
              <a:t>edn</a:t>
            </a:r>
            <a:r>
              <a:rPr lang="en-US" b="0" i="0" dirty="0">
                <a:solidFill>
                  <a:srgbClr val="2A2A2A"/>
                </a:solidFill>
                <a:effectLst/>
                <a:latin typeface="Source Sans Pro" panose="020F0502020204030204" pitchFamily="34" charset="0"/>
              </a:rPr>
              <a:t>, Oxford Academic, 31 Oct. 2023), </a:t>
            </a:r>
            <a:r>
              <a:rPr lang="en-US" b="0" i="0" u="none" strike="noStrike" dirty="0">
                <a:solidFill>
                  <a:srgbClr val="006FB7"/>
                </a:solidFill>
                <a:effectLst/>
                <a:latin typeface="Source Sans Pro" panose="020F0502020204030204" pitchFamily="34" charset="0"/>
                <a:hlinkClick r:id="rId2"/>
              </a:rPr>
              <a:t>https://doi-org.proxy.lib.umich.edu/10.1093/oso/9780195061772.003.0001</a:t>
            </a:r>
            <a:r>
              <a:rPr lang="en-US" b="0" i="0" dirty="0">
                <a:solidFill>
                  <a:srgbClr val="2A2A2A"/>
                </a:solidFill>
                <a:effectLst/>
                <a:latin typeface="Source Sans Pro" panose="020F0502020204030204" pitchFamily="34" charset="0"/>
              </a:rPr>
              <a:t>, accessed 12 May 2025.</a:t>
            </a:r>
          </a:p>
          <a:p>
            <a:r>
              <a:rPr lang="en-US" b="0" i="0" dirty="0">
                <a:solidFill>
                  <a:srgbClr val="000000"/>
                </a:solidFill>
                <a:effectLst/>
                <a:latin typeface="GT America Standard"/>
              </a:rPr>
              <a:t>Broyles, M. (1982). Beethoven, Symphony No. 8. </a:t>
            </a:r>
            <a:r>
              <a:rPr lang="en-US" b="0" i="1" dirty="0">
                <a:solidFill>
                  <a:srgbClr val="000000"/>
                </a:solidFill>
                <a:effectLst/>
                <a:latin typeface="GT America Standard"/>
              </a:rPr>
              <a:t>19th-Century Music</a:t>
            </a:r>
            <a:r>
              <a:rPr lang="en-US" b="0" i="0" dirty="0">
                <a:solidFill>
                  <a:srgbClr val="000000"/>
                </a:solidFill>
                <a:effectLst/>
                <a:latin typeface="GT America Standard"/>
              </a:rPr>
              <a:t>, </a:t>
            </a:r>
            <a:r>
              <a:rPr lang="en-US" b="0" i="1" dirty="0">
                <a:solidFill>
                  <a:srgbClr val="000000"/>
                </a:solidFill>
                <a:effectLst/>
                <a:latin typeface="GT America Standard"/>
              </a:rPr>
              <a:t>6</a:t>
            </a:r>
            <a:r>
              <a:rPr lang="en-US" b="0" i="0" dirty="0">
                <a:solidFill>
                  <a:srgbClr val="000000"/>
                </a:solidFill>
                <a:effectLst/>
                <a:latin typeface="GT America Standard"/>
              </a:rPr>
              <a:t>(1), 39–46. </a:t>
            </a:r>
            <a:r>
              <a:rPr lang="en-US" b="0" i="0" dirty="0">
                <a:solidFill>
                  <a:srgbClr val="000000"/>
                </a:solidFill>
                <a:effectLst/>
                <a:latin typeface="GT America Standard"/>
                <a:hlinkClick r:id="rId3"/>
              </a:rPr>
              <a:t>https://doi.org/10.2307/746230</a:t>
            </a:r>
            <a:endParaRPr lang="en-US" b="0" i="0" dirty="0">
              <a:solidFill>
                <a:srgbClr val="000000"/>
              </a:solidFill>
              <a:effectLst/>
              <a:latin typeface="GT America Standard"/>
            </a:endParaRPr>
          </a:p>
          <a:p>
            <a:r>
              <a:rPr lang="en-US" b="0" dirty="0">
                <a:solidFill>
                  <a:srgbClr val="000000"/>
                </a:solidFill>
                <a:latin typeface="GT America Standard"/>
              </a:rPr>
              <a:t>Seeman, Corey. "Drowning by Numbers: the State of Baseball History." Pittsburgh History, Vol. 76, Number 2, Spring, 1993 </a:t>
            </a:r>
            <a:r>
              <a:rPr lang="en-US" b="0" dirty="0">
                <a:solidFill>
                  <a:srgbClr val="000000"/>
                </a:solidFill>
                <a:latin typeface="GT America Standard"/>
                <a:hlinkClick r:id="rId4"/>
              </a:rPr>
              <a:t>https://journals.psu.edu/wph/article/view/4382/4199</a:t>
            </a:r>
            <a:endParaRPr lang="en-US" b="0" dirty="0">
              <a:solidFill>
                <a:srgbClr val="000000"/>
              </a:solidFill>
              <a:latin typeface="GT America Standard"/>
            </a:endParaRPr>
          </a:p>
          <a:p>
            <a:r>
              <a:rPr lang="en-US" sz="2800" dirty="0"/>
              <a:t>All Photos from Author except where noted.</a:t>
            </a:r>
          </a:p>
        </p:txBody>
      </p:sp>
      <p:sp>
        <p:nvSpPr>
          <p:cNvPr id="4" name="Footer Placeholder 3">
            <a:extLst>
              <a:ext uri="{FF2B5EF4-FFF2-40B4-BE49-F238E27FC236}">
                <a16:creationId xmlns:a16="http://schemas.microsoft.com/office/drawing/2014/main" id="{F1503234-B7FE-7198-1599-5B7AFFEC97A3}"/>
              </a:ext>
            </a:extLst>
          </p:cNvPr>
          <p:cNvSpPr>
            <a:spLocks noGrp="1"/>
          </p:cNvSpPr>
          <p:nvPr>
            <p:ph type="ftr" sz="quarter" idx="11"/>
          </p:nvPr>
        </p:nvSpPr>
        <p:spPr/>
        <p:txBody>
          <a:bodyPr/>
          <a:lstStyle/>
          <a:p>
            <a:r>
              <a:rPr lang="en-US"/>
              <a:t>Joint Meeting Vienna 2025 - Corey Seeman - So Much Better</a:t>
            </a:r>
            <a:endParaRPr lang="en-US" dirty="0"/>
          </a:p>
        </p:txBody>
      </p:sp>
      <p:sp>
        <p:nvSpPr>
          <p:cNvPr id="5" name="Slide Number Placeholder 4">
            <a:extLst>
              <a:ext uri="{FF2B5EF4-FFF2-40B4-BE49-F238E27FC236}">
                <a16:creationId xmlns:a16="http://schemas.microsoft.com/office/drawing/2014/main" id="{EA737E73-0E9D-046F-CF97-2011E1F8955B}"/>
              </a:ext>
            </a:extLst>
          </p:cNvPr>
          <p:cNvSpPr>
            <a:spLocks noGrp="1"/>
          </p:cNvSpPr>
          <p:nvPr>
            <p:ph type="sldNum" sz="quarter" idx="12"/>
          </p:nvPr>
        </p:nvSpPr>
        <p:spPr/>
        <p:txBody>
          <a:bodyPr/>
          <a:lstStyle/>
          <a:p>
            <a:pPr algn="ctr"/>
            <a:r>
              <a:rPr lang="en-US"/>
              <a:t>Slide </a:t>
            </a:r>
            <a:fld id="{4AEDAD65-35AF-4EB7-B38C-E18049A14D60}" type="slidenum">
              <a:rPr lang="en-US" smtClean="0"/>
              <a:pPr algn="ctr"/>
              <a:t>30</a:t>
            </a:fld>
            <a:endParaRPr lang="en-US" dirty="0"/>
          </a:p>
        </p:txBody>
      </p:sp>
    </p:spTree>
    <p:extLst>
      <p:ext uri="{BB962C8B-B14F-4D97-AF65-F5344CB8AC3E}">
        <p14:creationId xmlns:p14="http://schemas.microsoft.com/office/powerpoint/2010/main" val="3422684051"/>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2782</TotalTime>
  <Words>2030</Words>
  <Application>Microsoft Office PowerPoint</Application>
  <PresentationFormat>Widescreen</PresentationFormat>
  <Paragraphs>208</Paragraphs>
  <Slides>30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30</vt:i4>
      </vt:variant>
    </vt:vector>
  </HeadingPairs>
  <TitlesOfParts>
    <vt:vector size="39" baseType="lpstr">
      <vt:lpstr>Aptos</vt:lpstr>
      <vt:lpstr>Arial</vt:lpstr>
      <vt:lpstr>Arial Narrow</vt:lpstr>
      <vt:lpstr>GT America Standard</vt:lpstr>
      <vt:lpstr>inherit</vt:lpstr>
      <vt:lpstr>Source Sans Pro</vt:lpstr>
      <vt:lpstr>Trebuchet MS</vt:lpstr>
      <vt:lpstr>Wingdings</vt:lpstr>
      <vt:lpstr>Office Theme</vt:lpstr>
      <vt:lpstr>Because it is so Much Better: Exploring Waste and Wants in the Age of Uncertainty</vt:lpstr>
      <vt:lpstr>Introduction</vt:lpstr>
      <vt:lpstr>‘Because it is so much better.’</vt:lpstr>
      <vt:lpstr>‘Because it is so much better.’</vt:lpstr>
      <vt:lpstr>‘Because it is so much better.’</vt:lpstr>
      <vt:lpstr>‘Because it is so much better.’</vt:lpstr>
      <vt:lpstr>‘Because it is so much better.’</vt:lpstr>
      <vt:lpstr>‘Because it is so much better.’</vt:lpstr>
      <vt:lpstr>‘Because it is so much better.’</vt:lpstr>
      <vt:lpstr>‘Because it is so much better.’</vt:lpstr>
      <vt:lpstr>Drowning by Numbers</vt:lpstr>
      <vt:lpstr>Drowning by Numbers</vt:lpstr>
      <vt:lpstr>Drowning by Numbers</vt:lpstr>
      <vt:lpstr>Drowning by Numbers</vt:lpstr>
      <vt:lpstr>Drowning by Numbers</vt:lpstr>
      <vt:lpstr>Drowning by Numbers</vt:lpstr>
      <vt:lpstr>Drowning by Numbers</vt:lpstr>
      <vt:lpstr>Drowning by Numbers</vt:lpstr>
      <vt:lpstr>Drowning by Numbers</vt:lpstr>
      <vt:lpstr>Drowning by Numbers</vt:lpstr>
      <vt:lpstr>Drowning by Numbers</vt:lpstr>
      <vt:lpstr>Thinking Through our Resource Use</vt:lpstr>
      <vt:lpstr>Thinking Through our Resource Use</vt:lpstr>
      <vt:lpstr>Thinking Through our Resource Use</vt:lpstr>
      <vt:lpstr>Thinking Through our Resource Use</vt:lpstr>
      <vt:lpstr>Thinking Through our Resource Use</vt:lpstr>
      <vt:lpstr>Thinking Through our Resource Use</vt:lpstr>
      <vt:lpstr>Thinking Through our Resource Use</vt:lpstr>
      <vt:lpstr>Thank you</vt:lpstr>
      <vt:lpstr>Cited Works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Neither a Luddite nor a Lemming: Librarians as the Lorax in our GenAI Obsessed World?</dc:title>
  <dc:creator>Seeman, Corey</dc:creator>
  <cp:lastModifiedBy>Seeman, Corey</cp:lastModifiedBy>
  <cp:revision>65</cp:revision>
  <cp:lastPrinted>2025-05-13T13:40:13Z</cp:lastPrinted>
  <dcterms:created xsi:type="dcterms:W3CDTF">2025-05-05T00:23:13Z</dcterms:created>
  <dcterms:modified xsi:type="dcterms:W3CDTF">2025-05-19T12:54:54Z</dcterms:modified>
</cp:coreProperties>
</file>