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tiff" ContentType="image/tif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93" r:id="rId3"/>
    <p:sldId id="264" r:id="rId4"/>
    <p:sldId id="315" r:id="rId5"/>
    <p:sldId id="298" r:id="rId6"/>
    <p:sldId id="259" r:id="rId7"/>
    <p:sldId id="283" r:id="rId8"/>
    <p:sldId id="266" r:id="rId9"/>
    <p:sldId id="277" r:id="rId10"/>
    <p:sldId id="288" r:id="rId11"/>
    <p:sldId id="316" r:id="rId12"/>
    <p:sldId id="262" r:id="rId13"/>
    <p:sldId id="317" r:id="rId14"/>
    <p:sldId id="311" r:id="rId15"/>
    <p:sldId id="318" r:id="rId16"/>
    <p:sldId id="322" r:id="rId17"/>
    <p:sldId id="323" r:id="rId18"/>
    <p:sldId id="325" r:id="rId19"/>
    <p:sldId id="312" r:id="rId20"/>
    <p:sldId id="290" r:id="rId21"/>
    <p:sldId id="257" r:id="rId22"/>
    <p:sldId id="320" r:id="rId23"/>
    <p:sldId id="319" r:id="rId24"/>
    <p:sldId id="273" r:id="rId25"/>
    <p:sldId id="274" r:id="rId26"/>
    <p:sldId id="280" r:id="rId27"/>
    <p:sldId id="282" r:id="rId28"/>
    <p:sldId id="265" r:id="rId29"/>
    <p:sldId id="276" r:id="rId30"/>
    <p:sldId id="313" r:id="rId31"/>
    <p:sldId id="261" r:id="rId32"/>
    <p:sldId id="284" r:id="rId33"/>
    <p:sldId id="289" r:id="rId34"/>
    <p:sldId id="295" r:id="rId35"/>
    <p:sldId id="286" r:id="rId36"/>
    <p:sldId id="309" r:id="rId37"/>
    <p:sldId id="310" r:id="rId38"/>
    <p:sldId id="260" r:id="rId39"/>
    <p:sldId id="263" r:id="rId40"/>
    <p:sldId id="268" r:id="rId41"/>
    <p:sldId id="275" r:id="rId42"/>
    <p:sldId id="321" r:id="rId43"/>
    <p:sldId id="258" r:id="rId44"/>
    <p:sldId id="292" r:id="rId45"/>
    <p:sldId id="305" r:id="rId46"/>
    <p:sldId id="306" r:id="rId47"/>
    <p:sldId id="302" r:id="rId48"/>
    <p:sldId id="303" r:id="rId49"/>
    <p:sldId id="278" r:id="rId50"/>
    <p:sldId id="279" r:id="rId51"/>
    <p:sldId id="314" r:id="rId52"/>
    <p:sldId id="269" r:id="rId53"/>
    <p:sldId id="308" r:id="rId54"/>
    <p:sldId id="324" r:id="rId55"/>
    <p:sldId id="287" r:id="rId56"/>
    <p:sldId id="299" r:id="rId57"/>
    <p:sldId id="300" r:id="rId58"/>
    <p:sldId id="301" r:id="rId59"/>
    <p:sldId id="291" r:id="rId60"/>
    <p:sldId id="285"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8" d="100"/>
          <a:sy n="88" d="100"/>
        </p:scale>
        <p:origin x="-1282" y="-67"/>
      </p:cViewPr>
      <p:guideLst>
        <p:guide orient="horz" pos="2160"/>
        <p:guide pos="2880"/>
      </p:guideLst>
    </p:cSldViewPr>
  </p:slideViewPr>
  <p:notesTextViewPr>
    <p:cViewPr>
      <p:scale>
        <a:sx n="1" d="1"/>
        <a:sy n="1" d="1"/>
      </p:scale>
      <p:origin x="0" y="0"/>
    </p:cViewPr>
  </p:notesTextViewPr>
  <p:sorterViewPr>
    <p:cViewPr>
      <p:scale>
        <a:sx n="100" d="100"/>
        <a:sy n="100" d="100"/>
      </p:scale>
      <p:origin x="0" y="624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smtClean="0"/>
              <a:t>Click to edit Master title style</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C2CF5F7-8153-4044-9DE2-B8AED2A4816A}" type="datetimeFigureOut">
              <a:rPr lang="en-US" smtClean="0"/>
              <a:pPr/>
              <a:t>10/3/2016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A243BC-0AC9-4F43-850D-E1DE8550054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2CF5F7-8153-4044-9DE2-B8AED2A4816A}" type="datetimeFigureOut">
              <a:rPr lang="en-US" smtClean="0"/>
              <a:pPr/>
              <a:t>10/3/2016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A243BC-0AC9-4F43-850D-E1DE855005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smtClean="0"/>
              <a:t>Click to edit Master title style</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2CF5F7-8153-4044-9DE2-B8AED2A4816A}" type="datetimeFigureOut">
              <a:rPr lang="en-US" smtClean="0"/>
              <a:pPr/>
              <a:t>10/3/2016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A243BC-0AC9-4F43-850D-E1DE8550054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C2CF5F7-8153-4044-9DE2-B8AED2A4816A}" type="datetimeFigureOut">
              <a:rPr lang="en-US" smtClean="0"/>
              <a:pPr/>
              <a:t>10/3/2016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A243BC-0AC9-4F43-850D-E1DE855005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48224" y="1812927"/>
            <a:ext cx="313249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984078" y="1812927"/>
            <a:ext cx="315047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C2CF5F7-8153-4044-9DE2-B8AED2A4816A}" type="datetimeFigureOut">
              <a:rPr lang="en-US" smtClean="0"/>
              <a:pPr/>
              <a:t>10/3/2016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A243BC-0AC9-4F43-850D-E1DE855005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2CF5F7-8153-4044-9DE2-B8AED2A4816A}" type="datetimeFigureOut">
              <a:rPr lang="en-US" smtClean="0"/>
              <a:pPr/>
              <a:t>10/3/2016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A243BC-0AC9-4F43-850D-E1DE855005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2CF5F7-8153-4044-9DE2-B8AED2A4816A}" type="datetimeFigureOut">
              <a:rPr lang="en-US" smtClean="0"/>
              <a:pPr/>
              <a:t>10/3/2016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A243BC-0AC9-4F43-850D-E1DE8550054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2CF5F7-8153-4044-9DE2-B8AED2A4816A}" type="datetimeFigureOut">
              <a:rPr lang="en-US" smtClean="0"/>
              <a:pPr/>
              <a:t>10/3/2016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A243BC-0AC9-4F43-850D-E1DE8550054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2CF5F7-8153-4044-9DE2-B8AED2A4816A}" type="datetimeFigureOut">
              <a:rPr lang="en-US" smtClean="0"/>
              <a:pPr/>
              <a:t>10/3/2016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A243BC-0AC9-4F43-850D-E1DE85500544}" type="slidenum">
              <a:rPr lang="en-US" smtClean="0"/>
              <a:pPr/>
              <a:t>‹#›</a:t>
            </a:fld>
            <a:endParaRPr lang="en-US"/>
          </a:p>
        </p:txBody>
      </p:sp>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Picture Placeholder 17"/>
          <p:cNvSpPr>
            <a:spLocks noGrp="1"/>
          </p:cNvSpPr>
          <p:nvPr>
            <p:ph type="pic" sz="quarter" idx="14"/>
          </p:nvPr>
        </p:nvSpPr>
        <p:spPr>
          <a:xfrm>
            <a:off x="4876800" y="1600200"/>
            <a:ext cx="3429000" cy="3429000"/>
          </a:xfrm>
          <a:prstGeom prst="ellipse">
            <a:avLst/>
          </a:prstGeom>
          <a:ln w="76200">
            <a:solidFill>
              <a:schemeClr val="tx2">
                <a:lumMod val="75000"/>
              </a:schemeClr>
            </a:solidFill>
          </a:ln>
        </p:spPr>
        <p:txBody>
          <a:bodyPr/>
          <a:lstStyle/>
          <a:p>
            <a:r>
              <a:rPr lang="en-US" smtClean="0"/>
              <a:t>Click icon to add picture</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2CF5F7-8153-4044-9DE2-B8AED2A4816A}" type="datetimeFigureOut">
              <a:rPr lang="en-US" smtClean="0"/>
              <a:pPr/>
              <a:t>10/3/2016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A243BC-0AC9-4F43-850D-E1DE855005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2CF5F7-8153-4044-9DE2-B8AED2A4816A}" type="datetimeFigureOut">
              <a:rPr lang="en-US" smtClean="0"/>
              <a:pPr/>
              <a:t>10/3/2016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A243BC-0AC9-4F43-850D-E1DE855005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2"/>
                </a:solidFill>
              </a:defRPr>
            </a:lvl1pPr>
          </a:lstStyle>
          <a:p>
            <a:fld id="{7C2CF5F7-8153-4044-9DE2-B8AED2A4816A}" type="datetimeFigureOut">
              <a:rPr lang="en-US" smtClean="0"/>
              <a:pPr/>
              <a:t>10/3/2016</a:t>
            </a:fld>
            <a:endParaRPr lang="en-US"/>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2"/>
                </a:solidFill>
              </a:defRPr>
            </a:lvl1pPr>
          </a:lstStyle>
          <a:p>
            <a:endParaRPr lang="en-US"/>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2"/>
                </a:solidFill>
              </a:defRPr>
            </a:lvl1pPr>
          </a:lstStyle>
          <a:p>
            <a:fld id="{1CA243BC-0AC9-4F43-850D-E1DE85500544}" type="slidenum">
              <a:rPr lang="en-US" smtClean="0"/>
              <a:pPr/>
              <a:t>‹#›</a:t>
            </a:fld>
            <a:endParaRPr lang="en-US"/>
          </a:p>
        </p:txBody>
      </p:sp>
      <p:grpSp>
        <p:nvGrpSpPr>
          <p:cNvPr id="61" name="Group 60"/>
          <p:cNvGrpSpPr/>
          <p:nvPr/>
        </p:nvGrpSpPr>
        <p:grpSpPr>
          <a:xfrm>
            <a:off x="-33595" y="0"/>
            <a:ext cx="9177595" cy="6857999"/>
            <a:chOff x="-33595" y="0"/>
            <a:chExt cx="9177595" cy="6857999"/>
          </a:xfrm>
        </p:grpSpPr>
        <p:grpSp>
          <p:nvGrpSpPr>
            <p:cNvPr id="62" name="Group 182"/>
            <p:cNvGrpSpPr/>
            <p:nvPr/>
          </p:nvGrpSpPr>
          <p:grpSpPr>
            <a:xfrm>
              <a:off x="-33595" y="437091"/>
              <a:ext cx="9074452" cy="6174255"/>
              <a:chOff x="-33595" y="437091"/>
              <a:chExt cx="9074452" cy="6174255"/>
            </a:xfrm>
          </p:grpSpPr>
          <p:sp>
            <p:nvSpPr>
              <p:cNvPr id="92" name="Freeform 12"/>
              <p:cNvSpPr>
                <a:spLocks noChangeAspect="1"/>
              </p:cNvSpPr>
              <p:nvPr/>
            </p:nvSpPr>
            <p:spPr bwMode="auto">
              <a:xfrm rot="8051039">
                <a:off x="-11813" y="3783436"/>
                <a:ext cx="1054883" cy="1098447"/>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3" name="Freeform 28"/>
              <p:cNvSpPr>
                <a:spLocks noChangeAspect="1"/>
              </p:cNvSpPr>
              <p:nvPr/>
            </p:nvSpPr>
            <p:spPr bwMode="auto">
              <a:xfrm rot="7569598">
                <a:off x="558950" y="196683"/>
                <a:ext cx="832668" cy="1313484"/>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4" name="Freeform 36"/>
              <p:cNvSpPr>
                <a:spLocks noChangeAspect="1"/>
              </p:cNvSpPr>
              <p:nvPr/>
            </p:nvSpPr>
            <p:spPr bwMode="auto">
              <a:xfrm rot="11849821">
                <a:off x="7750232" y="597775"/>
                <a:ext cx="1064273" cy="1063143"/>
              </a:xfrm>
              <a:custGeom>
                <a:avLst/>
                <a:gdLst/>
                <a:ahLst/>
                <a:cxnLst>
                  <a:cxn ang="0">
                    <a:pos x="1280" y="874"/>
                  </a:cxn>
                  <a:cxn ang="0">
                    <a:pos x="1142" y="974"/>
                  </a:cxn>
                  <a:cxn ang="0">
                    <a:pos x="1150" y="944"/>
                  </a:cxn>
                  <a:cxn ang="0">
                    <a:pos x="1196" y="832"/>
                  </a:cxn>
                  <a:cxn ang="0">
                    <a:pos x="1194" y="590"/>
                  </a:cxn>
                  <a:cxn ang="0">
                    <a:pos x="1152" y="368"/>
                  </a:cxn>
                  <a:cxn ang="0">
                    <a:pos x="1020" y="148"/>
                  </a:cxn>
                  <a:cxn ang="0">
                    <a:pos x="958" y="62"/>
                  </a:cxn>
                  <a:cxn ang="0">
                    <a:pos x="942" y="0"/>
                  </a:cxn>
                  <a:cxn ang="0">
                    <a:pos x="930" y="44"/>
                  </a:cxn>
                  <a:cxn ang="0">
                    <a:pos x="884" y="120"/>
                  </a:cxn>
                  <a:cxn ang="0">
                    <a:pos x="738" y="346"/>
                  </a:cxn>
                  <a:cxn ang="0">
                    <a:pos x="702" y="516"/>
                  </a:cxn>
                  <a:cxn ang="0">
                    <a:pos x="680" y="794"/>
                  </a:cxn>
                  <a:cxn ang="0">
                    <a:pos x="724" y="930"/>
                  </a:cxn>
                  <a:cxn ang="0">
                    <a:pos x="744" y="972"/>
                  </a:cxn>
                  <a:cxn ang="0">
                    <a:pos x="636" y="896"/>
                  </a:cxn>
                  <a:cxn ang="0">
                    <a:pos x="504" y="826"/>
                  </a:cxn>
                  <a:cxn ang="0">
                    <a:pos x="118" y="794"/>
                  </a:cxn>
                  <a:cxn ang="0">
                    <a:pos x="72" y="836"/>
                  </a:cxn>
                  <a:cxn ang="0">
                    <a:pos x="232" y="986"/>
                  </a:cxn>
                  <a:cxn ang="0">
                    <a:pos x="424" y="1194"/>
                  </a:cxn>
                  <a:cxn ang="0">
                    <a:pos x="608" y="1266"/>
                  </a:cxn>
                  <a:cxn ang="0">
                    <a:pos x="698" y="1248"/>
                  </a:cxn>
                  <a:cxn ang="0">
                    <a:pos x="708" y="1268"/>
                  </a:cxn>
                  <a:cxn ang="0">
                    <a:pos x="558" y="1382"/>
                  </a:cxn>
                  <a:cxn ang="0">
                    <a:pos x="416" y="1562"/>
                  </a:cxn>
                  <a:cxn ang="0">
                    <a:pos x="460" y="1634"/>
                  </a:cxn>
                  <a:cxn ang="0">
                    <a:pos x="628" y="1588"/>
                  </a:cxn>
                  <a:cxn ang="0">
                    <a:pos x="752" y="1516"/>
                  </a:cxn>
                  <a:cxn ang="0">
                    <a:pos x="784" y="1576"/>
                  </a:cxn>
                  <a:cxn ang="0">
                    <a:pos x="816" y="1560"/>
                  </a:cxn>
                  <a:cxn ang="0">
                    <a:pos x="858" y="1422"/>
                  </a:cxn>
                  <a:cxn ang="0">
                    <a:pos x="904" y="1368"/>
                  </a:cxn>
                  <a:cxn ang="0">
                    <a:pos x="878" y="1664"/>
                  </a:cxn>
                  <a:cxn ang="0">
                    <a:pos x="810" y="1824"/>
                  </a:cxn>
                  <a:cxn ang="0">
                    <a:pos x="780" y="1854"/>
                  </a:cxn>
                  <a:cxn ang="0">
                    <a:pos x="806" y="1876"/>
                  </a:cxn>
                  <a:cxn ang="0">
                    <a:pos x="874" y="1868"/>
                  </a:cxn>
                  <a:cxn ang="0">
                    <a:pos x="904" y="1856"/>
                  </a:cxn>
                  <a:cxn ang="0">
                    <a:pos x="952" y="1680"/>
                  </a:cxn>
                  <a:cxn ang="0">
                    <a:pos x="988" y="1342"/>
                  </a:cxn>
                  <a:cxn ang="0">
                    <a:pos x="1062" y="1548"/>
                  </a:cxn>
                  <a:cxn ang="0">
                    <a:pos x="1084" y="1572"/>
                  </a:cxn>
                  <a:cxn ang="0">
                    <a:pos x="1112" y="1566"/>
                  </a:cxn>
                  <a:cxn ang="0">
                    <a:pos x="1162" y="1530"/>
                  </a:cxn>
                  <a:cxn ang="0">
                    <a:pos x="1344" y="1620"/>
                  </a:cxn>
                  <a:cxn ang="0">
                    <a:pos x="1498" y="1638"/>
                  </a:cxn>
                  <a:cxn ang="0">
                    <a:pos x="1402" y="1462"/>
                  </a:cxn>
                  <a:cxn ang="0">
                    <a:pos x="1230" y="1306"/>
                  </a:cxn>
                  <a:cxn ang="0">
                    <a:pos x="1164" y="1252"/>
                  </a:cxn>
                  <a:cxn ang="0">
                    <a:pos x="1216" y="1260"/>
                  </a:cxn>
                  <a:cxn ang="0">
                    <a:pos x="1358" y="1250"/>
                  </a:cxn>
                  <a:cxn ang="0">
                    <a:pos x="1576" y="1076"/>
                  </a:cxn>
                  <a:cxn ang="0">
                    <a:pos x="1744" y="892"/>
                  </a:cxn>
                  <a:cxn ang="0">
                    <a:pos x="1880" y="802"/>
                  </a:cxn>
                  <a:cxn ang="0">
                    <a:pos x="1528" y="798"/>
                  </a:cxn>
                </a:cxnLst>
                <a:rect l="0" t="0" r="r" b="b"/>
                <a:pathLst>
                  <a:path w="1884" h="1882">
                    <a:moveTo>
                      <a:pt x="1380" y="826"/>
                    </a:moveTo>
                    <a:lnTo>
                      <a:pt x="1380" y="826"/>
                    </a:lnTo>
                    <a:lnTo>
                      <a:pt x="1364" y="830"/>
                    </a:lnTo>
                    <a:lnTo>
                      <a:pt x="1348" y="836"/>
                    </a:lnTo>
                    <a:lnTo>
                      <a:pt x="1314" y="852"/>
                    </a:lnTo>
                    <a:lnTo>
                      <a:pt x="1280" y="874"/>
                    </a:lnTo>
                    <a:lnTo>
                      <a:pt x="1248" y="896"/>
                    </a:lnTo>
                    <a:lnTo>
                      <a:pt x="1190" y="940"/>
                    </a:lnTo>
                    <a:lnTo>
                      <a:pt x="1156" y="968"/>
                    </a:lnTo>
                    <a:lnTo>
                      <a:pt x="1156" y="968"/>
                    </a:lnTo>
                    <a:lnTo>
                      <a:pt x="1148" y="972"/>
                    </a:lnTo>
                    <a:lnTo>
                      <a:pt x="1142" y="974"/>
                    </a:lnTo>
                    <a:lnTo>
                      <a:pt x="1140" y="972"/>
                    </a:lnTo>
                    <a:lnTo>
                      <a:pt x="1138" y="968"/>
                    </a:lnTo>
                    <a:lnTo>
                      <a:pt x="1138" y="960"/>
                    </a:lnTo>
                    <a:lnTo>
                      <a:pt x="1138" y="956"/>
                    </a:lnTo>
                    <a:lnTo>
                      <a:pt x="1138" y="956"/>
                    </a:lnTo>
                    <a:lnTo>
                      <a:pt x="1150" y="944"/>
                    </a:lnTo>
                    <a:lnTo>
                      <a:pt x="1160" y="930"/>
                    </a:lnTo>
                    <a:lnTo>
                      <a:pt x="1168" y="916"/>
                    </a:lnTo>
                    <a:lnTo>
                      <a:pt x="1176" y="900"/>
                    </a:lnTo>
                    <a:lnTo>
                      <a:pt x="1182" y="884"/>
                    </a:lnTo>
                    <a:lnTo>
                      <a:pt x="1188" y="868"/>
                    </a:lnTo>
                    <a:lnTo>
                      <a:pt x="1196" y="832"/>
                    </a:lnTo>
                    <a:lnTo>
                      <a:pt x="1202" y="794"/>
                    </a:lnTo>
                    <a:lnTo>
                      <a:pt x="1204" y="754"/>
                    </a:lnTo>
                    <a:lnTo>
                      <a:pt x="1204" y="712"/>
                    </a:lnTo>
                    <a:lnTo>
                      <a:pt x="1202" y="672"/>
                    </a:lnTo>
                    <a:lnTo>
                      <a:pt x="1198" y="630"/>
                    </a:lnTo>
                    <a:lnTo>
                      <a:pt x="1194" y="590"/>
                    </a:lnTo>
                    <a:lnTo>
                      <a:pt x="1182" y="516"/>
                    </a:lnTo>
                    <a:lnTo>
                      <a:pt x="1170" y="454"/>
                    </a:lnTo>
                    <a:lnTo>
                      <a:pt x="1162" y="408"/>
                    </a:lnTo>
                    <a:lnTo>
                      <a:pt x="1162" y="408"/>
                    </a:lnTo>
                    <a:lnTo>
                      <a:pt x="1160" y="388"/>
                    </a:lnTo>
                    <a:lnTo>
                      <a:pt x="1152" y="368"/>
                    </a:lnTo>
                    <a:lnTo>
                      <a:pt x="1144" y="346"/>
                    </a:lnTo>
                    <a:lnTo>
                      <a:pt x="1134" y="324"/>
                    </a:lnTo>
                    <a:lnTo>
                      <a:pt x="1108" y="276"/>
                    </a:lnTo>
                    <a:lnTo>
                      <a:pt x="1078" y="230"/>
                    </a:lnTo>
                    <a:lnTo>
                      <a:pt x="1048" y="186"/>
                    </a:lnTo>
                    <a:lnTo>
                      <a:pt x="1020" y="148"/>
                    </a:lnTo>
                    <a:lnTo>
                      <a:pt x="998" y="120"/>
                    </a:lnTo>
                    <a:lnTo>
                      <a:pt x="984" y="104"/>
                    </a:lnTo>
                    <a:lnTo>
                      <a:pt x="984" y="104"/>
                    </a:lnTo>
                    <a:lnTo>
                      <a:pt x="974" y="94"/>
                    </a:lnTo>
                    <a:lnTo>
                      <a:pt x="966" y="78"/>
                    </a:lnTo>
                    <a:lnTo>
                      <a:pt x="958" y="62"/>
                    </a:lnTo>
                    <a:lnTo>
                      <a:pt x="952" y="44"/>
                    </a:lnTo>
                    <a:lnTo>
                      <a:pt x="944" y="14"/>
                    </a:lnTo>
                    <a:lnTo>
                      <a:pt x="942" y="0"/>
                    </a:lnTo>
                    <a:lnTo>
                      <a:pt x="942" y="0"/>
                    </a:lnTo>
                    <a:lnTo>
                      <a:pt x="942" y="0"/>
                    </a:lnTo>
                    <a:lnTo>
                      <a:pt x="942" y="0"/>
                    </a:lnTo>
                    <a:lnTo>
                      <a:pt x="942" y="0"/>
                    </a:lnTo>
                    <a:lnTo>
                      <a:pt x="942" y="0"/>
                    </a:lnTo>
                    <a:lnTo>
                      <a:pt x="942" y="0"/>
                    </a:lnTo>
                    <a:lnTo>
                      <a:pt x="942" y="0"/>
                    </a:lnTo>
                    <a:lnTo>
                      <a:pt x="938" y="14"/>
                    </a:lnTo>
                    <a:lnTo>
                      <a:pt x="930" y="44"/>
                    </a:lnTo>
                    <a:lnTo>
                      <a:pt x="924" y="62"/>
                    </a:lnTo>
                    <a:lnTo>
                      <a:pt x="918" y="78"/>
                    </a:lnTo>
                    <a:lnTo>
                      <a:pt x="910" y="94"/>
                    </a:lnTo>
                    <a:lnTo>
                      <a:pt x="900" y="104"/>
                    </a:lnTo>
                    <a:lnTo>
                      <a:pt x="900" y="104"/>
                    </a:lnTo>
                    <a:lnTo>
                      <a:pt x="884" y="120"/>
                    </a:lnTo>
                    <a:lnTo>
                      <a:pt x="862" y="148"/>
                    </a:lnTo>
                    <a:lnTo>
                      <a:pt x="834" y="186"/>
                    </a:lnTo>
                    <a:lnTo>
                      <a:pt x="804" y="230"/>
                    </a:lnTo>
                    <a:lnTo>
                      <a:pt x="776" y="276"/>
                    </a:lnTo>
                    <a:lnTo>
                      <a:pt x="750" y="324"/>
                    </a:lnTo>
                    <a:lnTo>
                      <a:pt x="738" y="346"/>
                    </a:lnTo>
                    <a:lnTo>
                      <a:pt x="730" y="368"/>
                    </a:lnTo>
                    <a:lnTo>
                      <a:pt x="724" y="388"/>
                    </a:lnTo>
                    <a:lnTo>
                      <a:pt x="720" y="408"/>
                    </a:lnTo>
                    <a:lnTo>
                      <a:pt x="720" y="408"/>
                    </a:lnTo>
                    <a:lnTo>
                      <a:pt x="712" y="454"/>
                    </a:lnTo>
                    <a:lnTo>
                      <a:pt x="702" y="516"/>
                    </a:lnTo>
                    <a:lnTo>
                      <a:pt x="690" y="590"/>
                    </a:lnTo>
                    <a:lnTo>
                      <a:pt x="684" y="630"/>
                    </a:lnTo>
                    <a:lnTo>
                      <a:pt x="680" y="672"/>
                    </a:lnTo>
                    <a:lnTo>
                      <a:pt x="678" y="712"/>
                    </a:lnTo>
                    <a:lnTo>
                      <a:pt x="678" y="754"/>
                    </a:lnTo>
                    <a:lnTo>
                      <a:pt x="680" y="794"/>
                    </a:lnTo>
                    <a:lnTo>
                      <a:pt x="686" y="832"/>
                    </a:lnTo>
                    <a:lnTo>
                      <a:pt x="694" y="868"/>
                    </a:lnTo>
                    <a:lnTo>
                      <a:pt x="700" y="884"/>
                    </a:lnTo>
                    <a:lnTo>
                      <a:pt x="708" y="900"/>
                    </a:lnTo>
                    <a:lnTo>
                      <a:pt x="714" y="916"/>
                    </a:lnTo>
                    <a:lnTo>
                      <a:pt x="724" y="930"/>
                    </a:lnTo>
                    <a:lnTo>
                      <a:pt x="734" y="944"/>
                    </a:lnTo>
                    <a:lnTo>
                      <a:pt x="744" y="956"/>
                    </a:lnTo>
                    <a:lnTo>
                      <a:pt x="744" y="956"/>
                    </a:lnTo>
                    <a:lnTo>
                      <a:pt x="746" y="960"/>
                    </a:lnTo>
                    <a:lnTo>
                      <a:pt x="746" y="968"/>
                    </a:lnTo>
                    <a:lnTo>
                      <a:pt x="744" y="972"/>
                    </a:lnTo>
                    <a:lnTo>
                      <a:pt x="740" y="974"/>
                    </a:lnTo>
                    <a:lnTo>
                      <a:pt x="736" y="972"/>
                    </a:lnTo>
                    <a:lnTo>
                      <a:pt x="728" y="968"/>
                    </a:lnTo>
                    <a:lnTo>
                      <a:pt x="728" y="968"/>
                    </a:lnTo>
                    <a:lnTo>
                      <a:pt x="694" y="940"/>
                    </a:lnTo>
                    <a:lnTo>
                      <a:pt x="636" y="896"/>
                    </a:lnTo>
                    <a:lnTo>
                      <a:pt x="602" y="874"/>
                    </a:lnTo>
                    <a:lnTo>
                      <a:pt x="568" y="852"/>
                    </a:lnTo>
                    <a:lnTo>
                      <a:pt x="534" y="836"/>
                    </a:lnTo>
                    <a:lnTo>
                      <a:pt x="518" y="830"/>
                    </a:lnTo>
                    <a:lnTo>
                      <a:pt x="504" y="826"/>
                    </a:lnTo>
                    <a:lnTo>
                      <a:pt x="504" y="826"/>
                    </a:lnTo>
                    <a:lnTo>
                      <a:pt x="442" y="812"/>
                    </a:lnTo>
                    <a:lnTo>
                      <a:pt x="402" y="804"/>
                    </a:lnTo>
                    <a:lnTo>
                      <a:pt x="354" y="798"/>
                    </a:lnTo>
                    <a:lnTo>
                      <a:pt x="292" y="794"/>
                    </a:lnTo>
                    <a:lnTo>
                      <a:pt x="216" y="792"/>
                    </a:lnTo>
                    <a:lnTo>
                      <a:pt x="118" y="794"/>
                    </a:lnTo>
                    <a:lnTo>
                      <a:pt x="0" y="800"/>
                    </a:lnTo>
                    <a:lnTo>
                      <a:pt x="0" y="800"/>
                    </a:lnTo>
                    <a:lnTo>
                      <a:pt x="4" y="802"/>
                    </a:lnTo>
                    <a:lnTo>
                      <a:pt x="18" y="806"/>
                    </a:lnTo>
                    <a:lnTo>
                      <a:pt x="40" y="816"/>
                    </a:lnTo>
                    <a:lnTo>
                      <a:pt x="72" y="836"/>
                    </a:lnTo>
                    <a:lnTo>
                      <a:pt x="92" y="850"/>
                    </a:lnTo>
                    <a:lnTo>
                      <a:pt x="114" y="870"/>
                    </a:lnTo>
                    <a:lnTo>
                      <a:pt x="140" y="892"/>
                    </a:lnTo>
                    <a:lnTo>
                      <a:pt x="168" y="918"/>
                    </a:lnTo>
                    <a:lnTo>
                      <a:pt x="198" y="950"/>
                    </a:lnTo>
                    <a:lnTo>
                      <a:pt x="232" y="986"/>
                    </a:lnTo>
                    <a:lnTo>
                      <a:pt x="268" y="1028"/>
                    </a:lnTo>
                    <a:lnTo>
                      <a:pt x="306" y="1076"/>
                    </a:lnTo>
                    <a:lnTo>
                      <a:pt x="306" y="1076"/>
                    </a:lnTo>
                    <a:lnTo>
                      <a:pt x="348" y="1124"/>
                    </a:lnTo>
                    <a:lnTo>
                      <a:pt x="386" y="1162"/>
                    </a:lnTo>
                    <a:lnTo>
                      <a:pt x="424" y="1194"/>
                    </a:lnTo>
                    <a:lnTo>
                      <a:pt x="460" y="1218"/>
                    </a:lnTo>
                    <a:lnTo>
                      <a:pt x="494" y="1238"/>
                    </a:lnTo>
                    <a:lnTo>
                      <a:pt x="526" y="1250"/>
                    </a:lnTo>
                    <a:lnTo>
                      <a:pt x="556" y="1260"/>
                    </a:lnTo>
                    <a:lnTo>
                      <a:pt x="584" y="1264"/>
                    </a:lnTo>
                    <a:lnTo>
                      <a:pt x="608" y="1266"/>
                    </a:lnTo>
                    <a:lnTo>
                      <a:pt x="632" y="1266"/>
                    </a:lnTo>
                    <a:lnTo>
                      <a:pt x="650" y="1264"/>
                    </a:lnTo>
                    <a:lnTo>
                      <a:pt x="668" y="1260"/>
                    </a:lnTo>
                    <a:lnTo>
                      <a:pt x="690" y="1252"/>
                    </a:lnTo>
                    <a:lnTo>
                      <a:pt x="698" y="1248"/>
                    </a:lnTo>
                    <a:lnTo>
                      <a:pt x="698" y="1248"/>
                    </a:lnTo>
                    <a:lnTo>
                      <a:pt x="704" y="1248"/>
                    </a:lnTo>
                    <a:lnTo>
                      <a:pt x="716" y="1250"/>
                    </a:lnTo>
                    <a:lnTo>
                      <a:pt x="720" y="1252"/>
                    </a:lnTo>
                    <a:lnTo>
                      <a:pt x="720" y="1256"/>
                    </a:lnTo>
                    <a:lnTo>
                      <a:pt x="718" y="1260"/>
                    </a:lnTo>
                    <a:lnTo>
                      <a:pt x="708" y="1268"/>
                    </a:lnTo>
                    <a:lnTo>
                      <a:pt x="708" y="1268"/>
                    </a:lnTo>
                    <a:lnTo>
                      <a:pt x="686" y="1282"/>
                    </a:lnTo>
                    <a:lnTo>
                      <a:pt x="652" y="1306"/>
                    </a:lnTo>
                    <a:lnTo>
                      <a:pt x="608" y="1338"/>
                    </a:lnTo>
                    <a:lnTo>
                      <a:pt x="584" y="1360"/>
                    </a:lnTo>
                    <a:lnTo>
                      <a:pt x="558" y="1382"/>
                    </a:lnTo>
                    <a:lnTo>
                      <a:pt x="532" y="1406"/>
                    </a:lnTo>
                    <a:lnTo>
                      <a:pt x="506" y="1434"/>
                    </a:lnTo>
                    <a:lnTo>
                      <a:pt x="482" y="1462"/>
                    </a:lnTo>
                    <a:lnTo>
                      <a:pt x="458" y="1494"/>
                    </a:lnTo>
                    <a:lnTo>
                      <a:pt x="436" y="1526"/>
                    </a:lnTo>
                    <a:lnTo>
                      <a:pt x="416" y="1562"/>
                    </a:lnTo>
                    <a:lnTo>
                      <a:pt x="400" y="1598"/>
                    </a:lnTo>
                    <a:lnTo>
                      <a:pt x="386" y="1638"/>
                    </a:lnTo>
                    <a:lnTo>
                      <a:pt x="386" y="1638"/>
                    </a:lnTo>
                    <a:lnTo>
                      <a:pt x="396" y="1638"/>
                    </a:lnTo>
                    <a:lnTo>
                      <a:pt x="422" y="1638"/>
                    </a:lnTo>
                    <a:lnTo>
                      <a:pt x="460" y="1634"/>
                    </a:lnTo>
                    <a:lnTo>
                      <a:pt x="484" y="1632"/>
                    </a:lnTo>
                    <a:lnTo>
                      <a:pt x="510" y="1626"/>
                    </a:lnTo>
                    <a:lnTo>
                      <a:pt x="538" y="1620"/>
                    </a:lnTo>
                    <a:lnTo>
                      <a:pt x="568" y="1612"/>
                    </a:lnTo>
                    <a:lnTo>
                      <a:pt x="598" y="1602"/>
                    </a:lnTo>
                    <a:lnTo>
                      <a:pt x="628" y="1588"/>
                    </a:lnTo>
                    <a:lnTo>
                      <a:pt x="660" y="1572"/>
                    </a:lnTo>
                    <a:lnTo>
                      <a:pt x="690" y="1552"/>
                    </a:lnTo>
                    <a:lnTo>
                      <a:pt x="720" y="1530"/>
                    </a:lnTo>
                    <a:lnTo>
                      <a:pt x="750" y="1504"/>
                    </a:lnTo>
                    <a:lnTo>
                      <a:pt x="750" y="1504"/>
                    </a:lnTo>
                    <a:lnTo>
                      <a:pt x="752" y="1516"/>
                    </a:lnTo>
                    <a:lnTo>
                      <a:pt x="758" y="1542"/>
                    </a:lnTo>
                    <a:lnTo>
                      <a:pt x="764" y="1556"/>
                    </a:lnTo>
                    <a:lnTo>
                      <a:pt x="770" y="1566"/>
                    </a:lnTo>
                    <a:lnTo>
                      <a:pt x="774" y="1570"/>
                    </a:lnTo>
                    <a:lnTo>
                      <a:pt x="778" y="1574"/>
                    </a:lnTo>
                    <a:lnTo>
                      <a:pt x="784" y="1576"/>
                    </a:lnTo>
                    <a:lnTo>
                      <a:pt x="790" y="1576"/>
                    </a:lnTo>
                    <a:lnTo>
                      <a:pt x="790" y="1576"/>
                    </a:lnTo>
                    <a:lnTo>
                      <a:pt x="798" y="1572"/>
                    </a:lnTo>
                    <a:lnTo>
                      <a:pt x="806" y="1570"/>
                    </a:lnTo>
                    <a:lnTo>
                      <a:pt x="812" y="1564"/>
                    </a:lnTo>
                    <a:lnTo>
                      <a:pt x="816" y="1560"/>
                    </a:lnTo>
                    <a:lnTo>
                      <a:pt x="820" y="1552"/>
                    </a:lnTo>
                    <a:lnTo>
                      <a:pt x="820" y="1548"/>
                    </a:lnTo>
                    <a:lnTo>
                      <a:pt x="820" y="1548"/>
                    </a:lnTo>
                    <a:lnTo>
                      <a:pt x="828" y="1522"/>
                    </a:lnTo>
                    <a:lnTo>
                      <a:pt x="846" y="1458"/>
                    </a:lnTo>
                    <a:lnTo>
                      <a:pt x="858" y="1422"/>
                    </a:lnTo>
                    <a:lnTo>
                      <a:pt x="872" y="1386"/>
                    </a:lnTo>
                    <a:lnTo>
                      <a:pt x="888" y="1354"/>
                    </a:lnTo>
                    <a:lnTo>
                      <a:pt x="896" y="1340"/>
                    </a:lnTo>
                    <a:lnTo>
                      <a:pt x="904" y="1330"/>
                    </a:lnTo>
                    <a:lnTo>
                      <a:pt x="904" y="1330"/>
                    </a:lnTo>
                    <a:lnTo>
                      <a:pt x="904" y="1368"/>
                    </a:lnTo>
                    <a:lnTo>
                      <a:pt x="904" y="1428"/>
                    </a:lnTo>
                    <a:lnTo>
                      <a:pt x="900" y="1500"/>
                    </a:lnTo>
                    <a:lnTo>
                      <a:pt x="896" y="1540"/>
                    </a:lnTo>
                    <a:lnTo>
                      <a:pt x="892" y="1582"/>
                    </a:lnTo>
                    <a:lnTo>
                      <a:pt x="886" y="1622"/>
                    </a:lnTo>
                    <a:lnTo>
                      <a:pt x="878" y="1664"/>
                    </a:lnTo>
                    <a:lnTo>
                      <a:pt x="870" y="1702"/>
                    </a:lnTo>
                    <a:lnTo>
                      <a:pt x="858" y="1738"/>
                    </a:lnTo>
                    <a:lnTo>
                      <a:pt x="844" y="1772"/>
                    </a:lnTo>
                    <a:lnTo>
                      <a:pt x="828" y="1800"/>
                    </a:lnTo>
                    <a:lnTo>
                      <a:pt x="820" y="1814"/>
                    </a:lnTo>
                    <a:lnTo>
                      <a:pt x="810" y="1824"/>
                    </a:lnTo>
                    <a:lnTo>
                      <a:pt x="800" y="1834"/>
                    </a:lnTo>
                    <a:lnTo>
                      <a:pt x="788" y="1842"/>
                    </a:lnTo>
                    <a:lnTo>
                      <a:pt x="788" y="1842"/>
                    </a:lnTo>
                    <a:lnTo>
                      <a:pt x="784" y="1846"/>
                    </a:lnTo>
                    <a:lnTo>
                      <a:pt x="780" y="1850"/>
                    </a:lnTo>
                    <a:lnTo>
                      <a:pt x="780" y="1854"/>
                    </a:lnTo>
                    <a:lnTo>
                      <a:pt x="780" y="1858"/>
                    </a:lnTo>
                    <a:lnTo>
                      <a:pt x="784" y="1862"/>
                    </a:lnTo>
                    <a:lnTo>
                      <a:pt x="788" y="1866"/>
                    </a:lnTo>
                    <a:lnTo>
                      <a:pt x="788" y="1866"/>
                    </a:lnTo>
                    <a:lnTo>
                      <a:pt x="796" y="1872"/>
                    </a:lnTo>
                    <a:lnTo>
                      <a:pt x="806" y="1876"/>
                    </a:lnTo>
                    <a:lnTo>
                      <a:pt x="816" y="1880"/>
                    </a:lnTo>
                    <a:lnTo>
                      <a:pt x="828" y="1882"/>
                    </a:lnTo>
                    <a:lnTo>
                      <a:pt x="842" y="1882"/>
                    </a:lnTo>
                    <a:lnTo>
                      <a:pt x="858" y="1878"/>
                    </a:lnTo>
                    <a:lnTo>
                      <a:pt x="874" y="1868"/>
                    </a:lnTo>
                    <a:lnTo>
                      <a:pt x="874" y="1868"/>
                    </a:lnTo>
                    <a:lnTo>
                      <a:pt x="878" y="1866"/>
                    </a:lnTo>
                    <a:lnTo>
                      <a:pt x="884" y="1864"/>
                    </a:lnTo>
                    <a:lnTo>
                      <a:pt x="892" y="1864"/>
                    </a:lnTo>
                    <a:lnTo>
                      <a:pt x="896" y="1862"/>
                    </a:lnTo>
                    <a:lnTo>
                      <a:pt x="900" y="1860"/>
                    </a:lnTo>
                    <a:lnTo>
                      <a:pt x="904" y="1856"/>
                    </a:lnTo>
                    <a:lnTo>
                      <a:pt x="908" y="1850"/>
                    </a:lnTo>
                    <a:lnTo>
                      <a:pt x="908" y="1850"/>
                    </a:lnTo>
                    <a:lnTo>
                      <a:pt x="920" y="1822"/>
                    </a:lnTo>
                    <a:lnTo>
                      <a:pt x="932" y="1784"/>
                    </a:lnTo>
                    <a:lnTo>
                      <a:pt x="942" y="1738"/>
                    </a:lnTo>
                    <a:lnTo>
                      <a:pt x="952" y="1680"/>
                    </a:lnTo>
                    <a:lnTo>
                      <a:pt x="960" y="1610"/>
                    </a:lnTo>
                    <a:lnTo>
                      <a:pt x="968" y="1530"/>
                    </a:lnTo>
                    <a:lnTo>
                      <a:pt x="974" y="1436"/>
                    </a:lnTo>
                    <a:lnTo>
                      <a:pt x="980" y="1330"/>
                    </a:lnTo>
                    <a:lnTo>
                      <a:pt x="980" y="1330"/>
                    </a:lnTo>
                    <a:lnTo>
                      <a:pt x="988" y="1342"/>
                    </a:lnTo>
                    <a:lnTo>
                      <a:pt x="996" y="1356"/>
                    </a:lnTo>
                    <a:lnTo>
                      <a:pt x="1012" y="1388"/>
                    </a:lnTo>
                    <a:lnTo>
                      <a:pt x="1026" y="1424"/>
                    </a:lnTo>
                    <a:lnTo>
                      <a:pt x="1038" y="1460"/>
                    </a:lnTo>
                    <a:lnTo>
                      <a:pt x="1056" y="1522"/>
                    </a:lnTo>
                    <a:lnTo>
                      <a:pt x="1062" y="1548"/>
                    </a:lnTo>
                    <a:lnTo>
                      <a:pt x="1062" y="1548"/>
                    </a:lnTo>
                    <a:lnTo>
                      <a:pt x="1062" y="1552"/>
                    </a:lnTo>
                    <a:lnTo>
                      <a:pt x="1066" y="1560"/>
                    </a:lnTo>
                    <a:lnTo>
                      <a:pt x="1070" y="1564"/>
                    </a:lnTo>
                    <a:lnTo>
                      <a:pt x="1076" y="1570"/>
                    </a:lnTo>
                    <a:lnTo>
                      <a:pt x="1084" y="1572"/>
                    </a:lnTo>
                    <a:lnTo>
                      <a:pt x="1094" y="1576"/>
                    </a:lnTo>
                    <a:lnTo>
                      <a:pt x="1094" y="1576"/>
                    </a:lnTo>
                    <a:lnTo>
                      <a:pt x="1100" y="1576"/>
                    </a:lnTo>
                    <a:lnTo>
                      <a:pt x="1104" y="1574"/>
                    </a:lnTo>
                    <a:lnTo>
                      <a:pt x="1108" y="1570"/>
                    </a:lnTo>
                    <a:lnTo>
                      <a:pt x="1112" y="1566"/>
                    </a:lnTo>
                    <a:lnTo>
                      <a:pt x="1120" y="1556"/>
                    </a:lnTo>
                    <a:lnTo>
                      <a:pt x="1124" y="1542"/>
                    </a:lnTo>
                    <a:lnTo>
                      <a:pt x="1132" y="1516"/>
                    </a:lnTo>
                    <a:lnTo>
                      <a:pt x="1134" y="1504"/>
                    </a:lnTo>
                    <a:lnTo>
                      <a:pt x="1134" y="1504"/>
                    </a:lnTo>
                    <a:lnTo>
                      <a:pt x="1162" y="1530"/>
                    </a:lnTo>
                    <a:lnTo>
                      <a:pt x="1192" y="1552"/>
                    </a:lnTo>
                    <a:lnTo>
                      <a:pt x="1224" y="1572"/>
                    </a:lnTo>
                    <a:lnTo>
                      <a:pt x="1254" y="1588"/>
                    </a:lnTo>
                    <a:lnTo>
                      <a:pt x="1286" y="1602"/>
                    </a:lnTo>
                    <a:lnTo>
                      <a:pt x="1316" y="1612"/>
                    </a:lnTo>
                    <a:lnTo>
                      <a:pt x="1344" y="1620"/>
                    </a:lnTo>
                    <a:lnTo>
                      <a:pt x="1372" y="1626"/>
                    </a:lnTo>
                    <a:lnTo>
                      <a:pt x="1398" y="1632"/>
                    </a:lnTo>
                    <a:lnTo>
                      <a:pt x="1422" y="1634"/>
                    </a:lnTo>
                    <a:lnTo>
                      <a:pt x="1462" y="1638"/>
                    </a:lnTo>
                    <a:lnTo>
                      <a:pt x="1488" y="1638"/>
                    </a:lnTo>
                    <a:lnTo>
                      <a:pt x="1498" y="1638"/>
                    </a:lnTo>
                    <a:lnTo>
                      <a:pt x="1498" y="1638"/>
                    </a:lnTo>
                    <a:lnTo>
                      <a:pt x="1484" y="1598"/>
                    </a:lnTo>
                    <a:lnTo>
                      <a:pt x="1466" y="1562"/>
                    </a:lnTo>
                    <a:lnTo>
                      <a:pt x="1446" y="1526"/>
                    </a:lnTo>
                    <a:lnTo>
                      <a:pt x="1424" y="1494"/>
                    </a:lnTo>
                    <a:lnTo>
                      <a:pt x="1402" y="1462"/>
                    </a:lnTo>
                    <a:lnTo>
                      <a:pt x="1376" y="1434"/>
                    </a:lnTo>
                    <a:lnTo>
                      <a:pt x="1350" y="1406"/>
                    </a:lnTo>
                    <a:lnTo>
                      <a:pt x="1326" y="1382"/>
                    </a:lnTo>
                    <a:lnTo>
                      <a:pt x="1300" y="1360"/>
                    </a:lnTo>
                    <a:lnTo>
                      <a:pt x="1276" y="1338"/>
                    </a:lnTo>
                    <a:lnTo>
                      <a:pt x="1230" y="1306"/>
                    </a:lnTo>
                    <a:lnTo>
                      <a:pt x="1196" y="1282"/>
                    </a:lnTo>
                    <a:lnTo>
                      <a:pt x="1176" y="1268"/>
                    </a:lnTo>
                    <a:lnTo>
                      <a:pt x="1176" y="1268"/>
                    </a:lnTo>
                    <a:lnTo>
                      <a:pt x="1166" y="1260"/>
                    </a:lnTo>
                    <a:lnTo>
                      <a:pt x="1162" y="1256"/>
                    </a:lnTo>
                    <a:lnTo>
                      <a:pt x="1164" y="1252"/>
                    </a:lnTo>
                    <a:lnTo>
                      <a:pt x="1168" y="1250"/>
                    </a:lnTo>
                    <a:lnTo>
                      <a:pt x="1178" y="1248"/>
                    </a:lnTo>
                    <a:lnTo>
                      <a:pt x="1184" y="1248"/>
                    </a:lnTo>
                    <a:lnTo>
                      <a:pt x="1184" y="1248"/>
                    </a:lnTo>
                    <a:lnTo>
                      <a:pt x="1192" y="1252"/>
                    </a:lnTo>
                    <a:lnTo>
                      <a:pt x="1216" y="1260"/>
                    </a:lnTo>
                    <a:lnTo>
                      <a:pt x="1232" y="1264"/>
                    </a:lnTo>
                    <a:lnTo>
                      <a:pt x="1252" y="1266"/>
                    </a:lnTo>
                    <a:lnTo>
                      <a:pt x="1274" y="1266"/>
                    </a:lnTo>
                    <a:lnTo>
                      <a:pt x="1300" y="1264"/>
                    </a:lnTo>
                    <a:lnTo>
                      <a:pt x="1328" y="1260"/>
                    </a:lnTo>
                    <a:lnTo>
                      <a:pt x="1358" y="1250"/>
                    </a:lnTo>
                    <a:lnTo>
                      <a:pt x="1390" y="1238"/>
                    </a:lnTo>
                    <a:lnTo>
                      <a:pt x="1424" y="1218"/>
                    </a:lnTo>
                    <a:lnTo>
                      <a:pt x="1460" y="1194"/>
                    </a:lnTo>
                    <a:lnTo>
                      <a:pt x="1498" y="1162"/>
                    </a:lnTo>
                    <a:lnTo>
                      <a:pt x="1536" y="1124"/>
                    </a:lnTo>
                    <a:lnTo>
                      <a:pt x="1576" y="1076"/>
                    </a:lnTo>
                    <a:lnTo>
                      <a:pt x="1576" y="1076"/>
                    </a:lnTo>
                    <a:lnTo>
                      <a:pt x="1616" y="1028"/>
                    </a:lnTo>
                    <a:lnTo>
                      <a:pt x="1652" y="986"/>
                    </a:lnTo>
                    <a:lnTo>
                      <a:pt x="1684" y="950"/>
                    </a:lnTo>
                    <a:lnTo>
                      <a:pt x="1716" y="918"/>
                    </a:lnTo>
                    <a:lnTo>
                      <a:pt x="1744" y="892"/>
                    </a:lnTo>
                    <a:lnTo>
                      <a:pt x="1768" y="870"/>
                    </a:lnTo>
                    <a:lnTo>
                      <a:pt x="1790" y="850"/>
                    </a:lnTo>
                    <a:lnTo>
                      <a:pt x="1810" y="836"/>
                    </a:lnTo>
                    <a:lnTo>
                      <a:pt x="1844" y="816"/>
                    </a:lnTo>
                    <a:lnTo>
                      <a:pt x="1866" y="806"/>
                    </a:lnTo>
                    <a:lnTo>
                      <a:pt x="1880" y="802"/>
                    </a:lnTo>
                    <a:lnTo>
                      <a:pt x="1884" y="800"/>
                    </a:lnTo>
                    <a:lnTo>
                      <a:pt x="1884" y="800"/>
                    </a:lnTo>
                    <a:lnTo>
                      <a:pt x="1764" y="794"/>
                    </a:lnTo>
                    <a:lnTo>
                      <a:pt x="1668" y="792"/>
                    </a:lnTo>
                    <a:lnTo>
                      <a:pt x="1590" y="794"/>
                    </a:lnTo>
                    <a:lnTo>
                      <a:pt x="1528" y="798"/>
                    </a:lnTo>
                    <a:lnTo>
                      <a:pt x="1480" y="804"/>
                    </a:lnTo>
                    <a:lnTo>
                      <a:pt x="1442" y="812"/>
                    </a:lnTo>
                    <a:lnTo>
                      <a:pt x="1380" y="826"/>
                    </a:lnTo>
                    <a:lnTo>
                      <a:pt x="1380" y="82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5" name="Freeform 32"/>
              <p:cNvSpPr>
                <a:spLocks noChangeAspect="1"/>
              </p:cNvSpPr>
              <p:nvPr/>
            </p:nvSpPr>
            <p:spPr bwMode="auto">
              <a:xfrm rot="6220444">
                <a:off x="7291403" y="1558152"/>
                <a:ext cx="570505" cy="1349733"/>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6" name="Freeform 16"/>
              <p:cNvSpPr>
                <a:spLocks noChangeAspect="1"/>
              </p:cNvSpPr>
              <p:nvPr/>
            </p:nvSpPr>
            <p:spPr bwMode="auto">
              <a:xfrm rot="6533397">
                <a:off x="7959862" y="4914145"/>
                <a:ext cx="854656" cy="1307334"/>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7" name="Freeform 20"/>
              <p:cNvSpPr>
                <a:spLocks noChangeAspect="1"/>
              </p:cNvSpPr>
              <p:nvPr/>
            </p:nvSpPr>
            <p:spPr bwMode="auto">
              <a:xfrm rot="7604267">
                <a:off x="7426592" y="5451070"/>
                <a:ext cx="795973" cy="1524580"/>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63" name="Group 189"/>
            <p:cNvGrpSpPr/>
            <p:nvPr/>
          </p:nvGrpSpPr>
          <p:grpSpPr>
            <a:xfrm>
              <a:off x="1" y="189385"/>
              <a:ext cx="9143999" cy="6668614"/>
              <a:chOff x="1" y="189385"/>
              <a:chExt cx="9143999" cy="6668614"/>
            </a:xfrm>
          </p:grpSpPr>
          <p:sp>
            <p:nvSpPr>
              <p:cNvPr id="82" name="Freeform 12"/>
              <p:cNvSpPr>
                <a:spLocks noChangeAspect="1"/>
              </p:cNvSpPr>
              <p:nvPr/>
            </p:nvSpPr>
            <p:spPr bwMode="auto">
              <a:xfrm rot="19954067">
                <a:off x="7722899" y="3726444"/>
                <a:ext cx="934359" cy="972946"/>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3" name="Freeform 20"/>
              <p:cNvSpPr>
                <a:spLocks noChangeAspect="1"/>
              </p:cNvSpPr>
              <p:nvPr/>
            </p:nvSpPr>
            <p:spPr bwMode="auto">
              <a:xfrm rot="12859877">
                <a:off x="6911677" y="5192992"/>
                <a:ext cx="658602" cy="1261468"/>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8000"/>
                </a:schemeClr>
              </a:solidFill>
              <a:ln w="9525">
                <a:noFill/>
                <a:round/>
                <a:headEnd/>
                <a:tailEnd/>
              </a:ln>
              <a:effectLst>
                <a:glow rad="50800">
                  <a:schemeClr val="accent1">
                    <a:alpha val="20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4" name="Freeform 12"/>
              <p:cNvSpPr>
                <a:spLocks noChangeAspect="1"/>
              </p:cNvSpPr>
              <p:nvPr/>
            </p:nvSpPr>
            <p:spPr bwMode="auto">
              <a:xfrm rot="1886122">
                <a:off x="7260150" y="2458059"/>
                <a:ext cx="819391" cy="853231"/>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5" name="Freeform 16"/>
              <p:cNvSpPr>
                <a:spLocks noChangeAspect="1"/>
              </p:cNvSpPr>
              <p:nvPr/>
            </p:nvSpPr>
            <p:spPr bwMode="auto">
              <a:xfrm rot="19458545">
                <a:off x="8145717" y="189385"/>
                <a:ext cx="644376" cy="985678"/>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vert="horz" wrap="square" lIns="91440" tIns="45720" rIns="91440" bIns="45720" numCol="1" anchor="t" anchorCtr="0" compatLnSpc="1">
                <a:prstTxWarp prst="textNoShape">
                  <a:avLst/>
                </a:prstTxWarp>
              </a:bodyPr>
              <a:lstStyle/>
              <a:p>
                <a:endParaRPr lang="en-US"/>
              </a:p>
            </p:txBody>
          </p:sp>
          <p:sp>
            <p:nvSpPr>
              <p:cNvPr id="86" name="Freeform 32"/>
              <p:cNvSpPr>
                <a:spLocks noChangeAspect="1"/>
              </p:cNvSpPr>
              <p:nvPr/>
            </p:nvSpPr>
            <p:spPr bwMode="auto">
              <a:xfrm rot="16200000">
                <a:off x="7201560" y="869773"/>
                <a:ext cx="359022" cy="849390"/>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8000"/>
                </a:schemeClr>
              </a:solidFill>
              <a:ln w="9525">
                <a:noFill/>
                <a:round/>
                <a:headEnd/>
                <a:tailEnd/>
              </a:ln>
              <a:effectLst>
                <a:glow rad="50800">
                  <a:schemeClr val="accent1">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7" name="Freeform 28"/>
              <p:cNvSpPr>
                <a:spLocks noChangeAspect="1"/>
              </p:cNvSpPr>
              <p:nvPr/>
            </p:nvSpPr>
            <p:spPr bwMode="auto">
              <a:xfrm rot="2065346">
                <a:off x="782448" y="200491"/>
                <a:ext cx="753489" cy="1188586"/>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vert="horz" wrap="square" lIns="91440" tIns="45720" rIns="91440" bIns="45720" numCol="1" anchor="t" anchorCtr="0" compatLnSpc="1">
                <a:prstTxWarp prst="textNoShape">
                  <a:avLst/>
                </a:prstTxWarp>
              </a:bodyPr>
              <a:lstStyle/>
              <a:p>
                <a:endParaRPr lang="en-US"/>
              </a:p>
            </p:txBody>
          </p:sp>
          <p:sp>
            <p:nvSpPr>
              <p:cNvPr id="88" name="Freeform 39"/>
              <p:cNvSpPr>
                <a:spLocks noChangeAspect="1"/>
              </p:cNvSpPr>
              <p:nvPr/>
            </p:nvSpPr>
            <p:spPr bwMode="auto">
              <a:xfrm>
                <a:off x="8828844" y="1270466"/>
                <a:ext cx="315155" cy="776632"/>
              </a:xfrm>
              <a:custGeom>
                <a:avLst/>
                <a:gdLst>
                  <a:gd name="T0" fmla="*/ 60 w 280"/>
                  <a:gd name="T1" fmla="*/ 500 h 690"/>
                  <a:gd name="T2" fmla="*/ 70 w 280"/>
                  <a:gd name="T3" fmla="*/ 516 h 690"/>
                  <a:gd name="T4" fmla="*/ 78 w 280"/>
                  <a:gd name="T5" fmla="*/ 538 h 690"/>
                  <a:gd name="T6" fmla="*/ 82 w 280"/>
                  <a:gd name="T7" fmla="*/ 594 h 690"/>
                  <a:gd name="T8" fmla="*/ 82 w 280"/>
                  <a:gd name="T9" fmla="*/ 648 h 690"/>
                  <a:gd name="T10" fmla="*/ 78 w 280"/>
                  <a:gd name="T11" fmla="*/ 684 h 690"/>
                  <a:gd name="T12" fmla="*/ 78 w 280"/>
                  <a:gd name="T13" fmla="*/ 690 h 690"/>
                  <a:gd name="T14" fmla="*/ 110 w 280"/>
                  <a:gd name="T15" fmla="*/ 672 h 690"/>
                  <a:gd name="T16" fmla="*/ 158 w 280"/>
                  <a:gd name="T17" fmla="*/ 646 h 690"/>
                  <a:gd name="T18" fmla="*/ 210 w 280"/>
                  <a:gd name="T19" fmla="*/ 628 h 690"/>
                  <a:gd name="T20" fmla="*/ 244 w 280"/>
                  <a:gd name="T21" fmla="*/ 624 h 690"/>
                  <a:gd name="T22" fmla="*/ 252 w 280"/>
                  <a:gd name="T23" fmla="*/ 626 h 690"/>
                  <a:gd name="T24" fmla="*/ 280 w 280"/>
                  <a:gd name="T25" fmla="*/ 582 h 690"/>
                  <a:gd name="T26" fmla="*/ 280 w 280"/>
                  <a:gd name="T27" fmla="*/ 0 h 690"/>
                  <a:gd name="T28" fmla="*/ 250 w 280"/>
                  <a:gd name="T29" fmla="*/ 2 h 690"/>
                  <a:gd name="T30" fmla="*/ 216 w 280"/>
                  <a:gd name="T31" fmla="*/ 8 h 690"/>
                  <a:gd name="T32" fmla="*/ 192 w 280"/>
                  <a:gd name="T33" fmla="*/ 18 h 690"/>
                  <a:gd name="T34" fmla="*/ 174 w 280"/>
                  <a:gd name="T35" fmla="*/ 32 h 690"/>
                  <a:gd name="T36" fmla="*/ 152 w 280"/>
                  <a:gd name="T37" fmla="*/ 60 h 690"/>
                  <a:gd name="T38" fmla="*/ 146 w 280"/>
                  <a:gd name="T39" fmla="*/ 84 h 690"/>
                  <a:gd name="T40" fmla="*/ 168 w 280"/>
                  <a:gd name="T41" fmla="*/ 88 h 690"/>
                  <a:gd name="T42" fmla="*/ 202 w 280"/>
                  <a:gd name="T43" fmla="*/ 98 h 690"/>
                  <a:gd name="T44" fmla="*/ 222 w 280"/>
                  <a:gd name="T45" fmla="*/ 110 h 690"/>
                  <a:gd name="T46" fmla="*/ 230 w 280"/>
                  <a:gd name="T47" fmla="*/ 124 h 690"/>
                  <a:gd name="T48" fmla="*/ 230 w 280"/>
                  <a:gd name="T49" fmla="*/ 138 h 690"/>
                  <a:gd name="T50" fmla="*/ 220 w 280"/>
                  <a:gd name="T51" fmla="*/ 152 h 690"/>
                  <a:gd name="T52" fmla="*/ 192 w 280"/>
                  <a:gd name="T53" fmla="*/ 176 h 690"/>
                  <a:gd name="T54" fmla="*/ 142 w 280"/>
                  <a:gd name="T55" fmla="*/ 206 h 690"/>
                  <a:gd name="T56" fmla="*/ 58 w 280"/>
                  <a:gd name="T57" fmla="*/ 242 h 690"/>
                  <a:gd name="T58" fmla="*/ 0 w 280"/>
                  <a:gd name="T59" fmla="*/ 264 h 690"/>
                  <a:gd name="T60" fmla="*/ 20 w 280"/>
                  <a:gd name="T61" fmla="*/ 266 h 690"/>
                  <a:gd name="T62" fmla="*/ 52 w 280"/>
                  <a:gd name="T63" fmla="*/ 274 h 690"/>
                  <a:gd name="T64" fmla="*/ 78 w 280"/>
                  <a:gd name="T65" fmla="*/ 284 h 690"/>
                  <a:gd name="T66" fmla="*/ 96 w 280"/>
                  <a:gd name="T67" fmla="*/ 298 h 690"/>
                  <a:gd name="T68" fmla="*/ 108 w 280"/>
                  <a:gd name="T69" fmla="*/ 316 h 690"/>
                  <a:gd name="T70" fmla="*/ 116 w 280"/>
                  <a:gd name="T71" fmla="*/ 334 h 690"/>
                  <a:gd name="T72" fmla="*/ 116 w 280"/>
                  <a:gd name="T73" fmla="*/ 366 h 690"/>
                  <a:gd name="T74" fmla="*/ 108 w 280"/>
                  <a:gd name="T75" fmla="*/ 408 h 690"/>
                  <a:gd name="T76" fmla="*/ 90 w 280"/>
                  <a:gd name="T77" fmla="*/ 448 h 690"/>
                  <a:gd name="T78" fmla="*/ 66 w 280"/>
                  <a:gd name="T79" fmla="*/ 490 h 690"/>
                  <a:gd name="T80" fmla="*/ 60 w 280"/>
                  <a:gd name="T81" fmla="*/ 50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0" h="690">
                    <a:moveTo>
                      <a:pt x="60" y="500"/>
                    </a:moveTo>
                    <a:lnTo>
                      <a:pt x="60" y="500"/>
                    </a:lnTo>
                    <a:lnTo>
                      <a:pt x="66" y="506"/>
                    </a:lnTo>
                    <a:lnTo>
                      <a:pt x="70" y="516"/>
                    </a:lnTo>
                    <a:lnTo>
                      <a:pt x="74" y="526"/>
                    </a:lnTo>
                    <a:lnTo>
                      <a:pt x="78" y="538"/>
                    </a:lnTo>
                    <a:lnTo>
                      <a:pt x="82" y="566"/>
                    </a:lnTo>
                    <a:lnTo>
                      <a:pt x="82" y="594"/>
                    </a:lnTo>
                    <a:lnTo>
                      <a:pt x="82" y="622"/>
                    </a:lnTo>
                    <a:lnTo>
                      <a:pt x="82" y="648"/>
                    </a:lnTo>
                    <a:lnTo>
                      <a:pt x="78" y="684"/>
                    </a:lnTo>
                    <a:lnTo>
                      <a:pt x="78" y="684"/>
                    </a:lnTo>
                    <a:lnTo>
                      <a:pt x="76" y="690"/>
                    </a:lnTo>
                    <a:lnTo>
                      <a:pt x="78" y="690"/>
                    </a:lnTo>
                    <a:lnTo>
                      <a:pt x="78" y="690"/>
                    </a:lnTo>
                    <a:lnTo>
                      <a:pt x="110" y="672"/>
                    </a:lnTo>
                    <a:lnTo>
                      <a:pt x="132" y="658"/>
                    </a:lnTo>
                    <a:lnTo>
                      <a:pt x="158" y="646"/>
                    </a:lnTo>
                    <a:lnTo>
                      <a:pt x="184" y="636"/>
                    </a:lnTo>
                    <a:lnTo>
                      <a:pt x="210" y="628"/>
                    </a:lnTo>
                    <a:lnTo>
                      <a:pt x="234" y="624"/>
                    </a:lnTo>
                    <a:lnTo>
                      <a:pt x="244" y="624"/>
                    </a:lnTo>
                    <a:lnTo>
                      <a:pt x="252" y="626"/>
                    </a:lnTo>
                    <a:lnTo>
                      <a:pt x="252" y="626"/>
                    </a:lnTo>
                    <a:lnTo>
                      <a:pt x="260" y="612"/>
                    </a:lnTo>
                    <a:lnTo>
                      <a:pt x="280" y="582"/>
                    </a:lnTo>
                    <a:lnTo>
                      <a:pt x="280" y="0"/>
                    </a:lnTo>
                    <a:lnTo>
                      <a:pt x="280" y="0"/>
                    </a:lnTo>
                    <a:lnTo>
                      <a:pt x="250" y="2"/>
                    </a:lnTo>
                    <a:lnTo>
                      <a:pt x="250" y="2"/>
                    </a:lnTo>
                    <a:lnTo>
                      <a:pt x="232" y="4"/>
                    </a:lnTo>
                    <a:lnTo>
                      <a:pt x="216" y="8"/>
                    </a:lnTo>
                    <a:lnTo>
                      <a:pt x="204" y="12"/>
                    </a:lnTo>
                    <a:lnTo>
                      <a:pt x="192" y="18"/>
                    </a:lnTo>
                    <a:lnTo>
                      <a:pt x="182" y="24"/>
                    </a:lnTo>
                    <a:lnTo>
                      <a:pt x="174" y="32"/>
                    </a:lnTo>
                    <a:lnTo>
                      <a:pt x="160" y="46"/>
                    </a:lnTo>
                    <a:lnTo>
                      <a:pt x="152" y="60"/>
                    </a:lnTo>
                    <a:lnTo>
                      <a:pt x="148" y="72"/>
                    </a:lnTo>
                    <a:lnTo>
                      <a:pt x="146" y="84"/>
                    </a:lnTo>
                    <a:lnTo>
                      <a:pt x="146" y="84"/>
                    </a:lnTo>
                    <a:lnTo>
                      <a:pt x="168" y="88"/>
                    </a:lnTo>
                    <a:lnTo>
                      <a:pt x="186" y="94"/>
                    </a:lnTo>
                    <a:lnTo>
                      <a:pt x="202" y="98"/>
                    </a:lnTo>
                    <a:lnTo>
                      <a:pt x="214" y="104"/>
                    </a:lnTo>
                    <a:lnTo>
                      <a:pt x="222" y="110"/>
                    </a:lnTo>
                    <a:lnTo>
                      <a:pt x="228" y="116"/>
                    </a:lnTo>
                    <a:lnTo>
                      <a:pt x="230" y="124"/>
                    </a:lnTo>
                    <a:lnTo>
                      <a:pt x="230" y="130"/>
                    </a:lnTo>
                    <a:lnTo>
                      <a:pt x="230" y="138"/>
                    </a:lnTo>
                    <a:lnTo>
                      <a:pt x="226" y="146"/>
                    </a:lnTo>
                    <a:lnTo>
                      <a:pt x="220" y="152"/>
                    </a:lnTo>
                    <a:lnTo>
                      <a:pt x="212" y="160"/>
                    </a:lnTo>
                    <a:lnTo>
                      <a:pt x="192" y="176"/>
                    </a:lnTo>
                    <a:lnTo>
                      <a:pt x="168" y="190"/>
                    </a:lnTo>
                    <a:lnTo>
                      <a:pt x="142" y="206"/>
                    </a:lnTo>
                    <a:lnTo>
                      <a:pt x="114" y="218"/>
                    </a:lnTo>
                    <a:lnTo>
                      <a:pt x="58" y="242"/>
                    </a:lnTo>
                    <a:lnTo>
                      <a:pt x="16" y="258"/>
                    </a:lnTo>
                    <a:lnTo>
                      <a:pt x="0" y="264"/>
                    </a:lnTo>
                    <a:lnTo>
                      <a:pt x="0" y="264"/>
                    </a:lnTo>
                    <a:lnTo>
                      <a:pt x="20" y="266"/>
                    </a:lnTo>
                    <a:lnTo>
                      <a:pt x="38" y="270"/>
                    </a:lnTo>
                    <a:lnTo>
                      <a:pt x="52" y="274"/>
                    </a:lnTo>
                    <a:lnTo>
                      <a:pt x="66" y="278"/>
                    </a:lnTo>
                    <a:lnTo>
                      <a:pt x="78" y="284"/>
                    </a:lnTo>
                    <a:lnTo>
                      <a:pt x="88" y="290"/>
                    </a:lnTo>
                    <a:lnTo>
                      <a:pt x="96" y="298"/>
                    </a:lnTo>
                    <a:lnTo>
                      <a:pt x="104" y="306"/>
                    </a:lnTo>
                    <a:lnTo>
                      <a:pt x="108" y="316"/>
                    </a:lnTo>
                    <a:lnTo>
                      <a:pt x="112" y="324"/>
                    </a:lnTo>
                    <a:lnTo>
                      <a:pt x="116" y="334"/>
                    </a:lnTo>
                    <a:lnTo>
                      <a:pt x="116" y="344"/>
                    </a:lnTo>
                    <a:lnTo>
                      <a:pt x="116" y="366"/>
                    </a:lnTo>
                    <a:lnTo>
                      <a:pt x="114" y="386"/>
                    </a:lnTo>
                    <a:lnTo>
                      <a:pt x="108" y="408"/>
                    </a:lnTo>
                    <a:lnTo>
                      <a:pt x="100" y="428"/>
                    </a:lnTo>
                    <a:lnTo>
                      <a:pt x="90" y="448"/>
                    </a:lnTo>
                    <a:lnTo>
                      <a:pt x="82" y="464"/>
                    </a:lnTo>
                    <a:lnTo>
                      <a:pt x="66" y="490"/>
                    </a:lnTo>
                    <a:lnTo>
                      <a:pt x="60" y="500"/>
                    </a:lnTo>
                    <a:lnTo>
                      <a:pt x="60" y="500"/>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88"/>
              <p:cNvSpPr>
                <a:spLocks noChangeAspect="1"/>
              </p:cNvSpPr>
              <p:nvPr/>
            </p:nvSpPr>
            <p:spPr bwMode="auto">
              <a:xfrm>
                <a:off x="10820" y="5117153"/>
                <a:ext cx="692706" cy="903148"/>
              </a:xfrm>
              <a:custGeom>
                <a:avLst/>
                <a:gdLst>
                  <a:gd name="T0" fmla="*/ 628 w 632"/>
                  <a:gd name="T1" fmla="*/ 772 h 824"/>
                  <a:gd name="T2" fmla="*/ 572 w 632"/>
                  <a:gd name="T3" fmla="*/ 684 h 824"/>
                  <a:gd name="T4" fmla="*/ 520 w 632"/>
                  <a:gd name="T5" fmla="*/ 616 h 824"/>
                  <a:gd name="T6" fmla="*/ 500 w 632"/>
                  <a:gd name="T7" fmla="*/ 560 h 824"/>
                  <a:gd name="T8" fmla="*/ 486 w 632"/>
                  <a:gd name="T9" fmla="*/ 432 h 824"/>
                  <a:gd name="T10" fmla="*/ 496 w 632"/>
                  <a:gd name="T11" fmla="*/ 306 h 824"/>
                  <a:gd name="T12" fmla="*/ 496 w 632"/>
                  <a:gd name="T13" fmla="*/ 272 h 824"/>
                  <a:gd name="T14" fmla="*/ 486 w 632"/>
                  <a:gd name="T15" fmla="*/ 232 h 824"/>
                  <a:gd name="T16" fmla="*/ 456 w 632"/>
                  <a:gd name="T17" fmla="*/ 196 h 824"/>
                  <a:gd name="T18" fmla="*/ 434 w 632"/>
                  <a:gd name="T19" fmla="*/ 184 h 824"/>
                  <a:gd name="T20" fmla="*/ 408 w 632"/>
                  <a:gd name="T21" fmla="*/ 236 h 824"/>
                  <a:gd name="T22" fmla="*/ 384 w 632"/>
                  <a:gd name="T23" fmla="*/ 260 h 824"/>
                  <a:gd name="T24" fmla="*/ 362 w 632"/>
                  <a:gd name="T25" fmla="*/ 256 h 824"/>
                  <a:gd name="T26" fmla="*/ 344 w 632"/>
                  <a:gd name="T27" fmla="*/ 234 h 824"/>
                  <a:gd name="T28" fmla="*/ 312 w 632"/>
                  <a:gd name="T29" fmla="*/ 154 h 824"/>
                  <a:gd name="T30" fmla="*/ 284 w 632"/>
                  <a:gd name="T31" fmla="*/ 18 h 824"/>
                  <a:gd name="T32" fmla="*/ 276 w 632"/>
                  <a:gd name="T33" fmla="*/ 18 h 824"/>
                  <a:gd name="T34" fmla="*/ 254 w 632"/>
                  <a:gd name="T35" fmla="*/ 64 h 824"/>
                  <a:gd name="T36" fmla="*/ 228 w 632"/>
                  <a:gd name="T37" fmla="*/ 90 h 824"/>
                  <a:gd name="T38" fmla="*/ 198 w 632"/>
                  <a:gd name="T39" fmla="*/ 100 h 824"/>
                  <a:gd name="T40" fmla="*/ 156 w 632"/>
                  <a:gd name="T41" fmla="*/ 96 h 824"/>
                  <a:gd name="T42" fmla="*/ 96 w 632"/>
                  <a:gd name="T43" fmla="*/ 66 h 824"/>
                  <a:gd name="T44" fmla="*/ 42 w 632"/>
                  <a:gd name="T45" fmla="*/ 18 h 824"/>
                  <a:gd name="T46" fmla="*/ 26 w 632"/>
                  <a:gd name="T47" fmla="*/ 14 h 824"/>
                  <a:gd name="T48" fmla="*/ 0 w 632"/>
                  <a:gd name="T49" fmla="*/ 456 h 824"/>
                  <a:gd name="T50" fmla="*/ 80 w 632"/>
                  <a:gd name="T51" fmla="*/ 482 h 824"/>
                  <a:gd name="T52" fmla="*/ 124 w 632"/>
                  <a:gd name="T53" fmla="*/ 506 h 824"/>
                  <a:gd name="T54" fmla="*/ 146 w 632"/>
                  <a:gd name="T55" fmla="*/ 536 h 824"/>
                  <a:gd name="T56" fmla="*/ 134 w 632"/>
                  <a:gd name="T57" fmla="*/ 568 h 824"/>
                  <a:gd name="T58" fmla="*/ 76 w 632"/>
                  <a:gd name="T59" fmla="*/ 604 h 824"/>
                  <a:gd name="T60" fmla="*/ 82 w 632"/>
                  <a:gd name="T61" fmla="*/ 616 h 824"/>
                  <a:gd name="T62" fmla="*/ 122 w 632"/>
                  <a:gd name="T63" fmla="*/ 630 h 824"/>
                  <a:gd name="T64" fmla="*/ 182 w 632"/>
                  <a:gd name="T65" fmla="*/ 626 h 824"/>
                  <a:gd name="T66" fmla="*/ 300 w 632"/>
                  <a:gd name="T67" fmla="*/ 610 h 824"/>
                  <a:gd name="T68" fmla="*/ 422 w 632"/>
                  <a:gd name="T69" fmla="*/ 616 h 824"/>
                  <a:gd name="T70" fmla="*/ 476 w 632"/>
                  <a:gd name="T71" fmla="*/ 630 h 824"/>
                  <a:gd name="T72" fmla="*/ 526 w 632"/>
                  <a:gd name="T73" fmla="*/ 674 h 824"/>
                  <a:gd name="T74" fmla="*/ 576 w 632"/>
                  <a:gd name="T75" fmla="*/ 748 h 824"/>
                  <a:gd name="T76" fmla="*/ 594 w 632"/>
                  <a:gd name="T77" fmla="*/ 796 h 824"/>
                  <a:gd name="T78" fmla="*/ 592 w 632"/>
                  <a:gd name="T79" fmla="*/ 818 h 824"/>
                  <a:gd name="T80" fmla="*/ 598 w 632"/>
                  <a:gd name="T81" fmla="*/ 824 h 824"/>
                  <a:gd name="T82" fmla="*/ 612 w 632"/>
                  <a:gd name="T83" fmla="*/ 822 h 824"/>
                  <a:gd name="T84" fmla="*/ 624 w 632"/>
                  <a:gd name="T85" fmla="*/ 808 h 824"/>
                  <a:gd name="T86" fmla="*/ 630 w 632"/>
                  <a:gd name="T87" fmla="*/ 796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32" h="824">
                    <a:moveTo>
                      <a:pt x="632" y="784"/>
                    </a:moveTo>
                    <a:lnTo>
                      <a:pt x="632" y="784"/>
                    </a:lnTo>
                    <a:lnTo>
                      <a:pt x="628" y="772"/>
                    </a:lnTo>
                    <a:lnTo>
                      <a:pt x="622" y="760"/>
                    </a:lnTo>
                    <a:lnTo>
                      <a:pt x="602" y="726"/>
                    </a:lnTo>
                    <a:lnTo>
                      <a:pt x="572" y="684"/>
                    </a:lnTo>
                    <a:lnTo>
                      <a:pt x="530" y="632"/>
                    </a:lnTo>
                    <a:lnTo>
                      <a:pt x="530" y="632"/>
                    </a:lnTo>
                    <a:lnTo>
                      <a:pt x="520" y="616"/>
                    </a:lnTo>
                    <a:lnTo>
                      <a:pt x="512" y="598"/>
                    </a:lnTo>
                    <a:lnTo>
                      <a:pt x="504" y="580"/>
                    </a:lnTo>
                    <a:lnTo>
                      <a:pt x="500" y="560"/>
                    </a:lnTo>
                    <a:lnTo>
                      <a:pt x="492" y="520"/>
                    </a:lnTo>
                    <a:lnTo>
                      <a:pt x="486" y="476"/>
                    </a:lnTo>
                    <a:lnTo>
                      <a:pt x="486" y="432"/>
                    </a:lnTo>
                    <a:lnTo>
                      <a:pt x="488" y="388"/>
                    </a:lnTo>
                    <a:lnTo>
                      <a:pt x="490" y="346"/>
                    </a:lnTo>
                    <a:lnTo>
                      <a:pt x="496" y="306"/>
                    </a:lnTo>
                    <a:lnTo>
                      <a:pt x="496" y="306"/>
                    </a:lnTo>
                    <a:lnTo>
                      <a:pt x="496" y="288"/>
                    </a:lnTo>
                    <a:lnTo>
                      <a:pt x="496" y="272"/>
                    </a:lnTo>
                    <a:lnTo>
                      <a:pt x="494" y="256"/>
                    </a:lnTo>
                    <a:lnTo>
                      <a:pt x="492" y="244"/>
                    </a:lnTo>
                    <a:lnTo>
                      <a:pt x="486" y="232"/>
                    </a:lnTo>
                    <a:lnTo>
                      <a:pt x="482" y="222"/>
                    </a:lnTo>
                    <a:lnTo>
                      <a:pt x="470" y="206"/>
                    </a:lnTo>
                    <a:lnTo>
                      <a:pt x="456" y="196"/>
                    </a:lnTo>
                    <a:lnTo>
                      <a:pt x="446" y="188"/>
                    </a:lnTo>
                    <a:lnTo>
                      <a:pt x="434" y="184"/>
                    </a:lnTo>
                    <a:lnTo>
                      <a:pt x="434" y="184"/>
                    </a:lnTo>
                    <a:lnTo>
                      <a:pt x="424" y="206"/>
                    </a:lnTo>
                    <a:lnTo>
                      <a:pt x="416" y="222"/>
                    </a:lnTo>
                    <a:lnTo>
                      <a:pt x="408" y="236"/>
                    </a:lnTo>
                    <a:lnTo>
                      <a:pt x="400" y="248"/>
                    </a:lnTo>
                    <a:lnTo>
                      <a:pt x="392" y="254"/>
                    </a:lnTo>
                    <a:lnTo>
                      <a:pt x="384" y="260"/>
                    </a:lnTo>
                    <a:lnTo>
                      <a:pt x="376" y="260"/>
                    </a:lnTo>
                    <a:lnTo>
                      <a:pt x="370" y="260"/>
                    </a:lnTo>
                    <a:lnTo>
                      <a:pt x="362" y="256"/>
                    </a:lnTo>
                    <a:lnTo>
                      <a:pt x="356" y="250"/>
                    </a:lnTo>
                    <a:lnTo>
                      <a:pt x="350" y="244"/>
                    </a:lnTo>
                    <a:lnTo>
                      <a:pt x="344" y="234"/>
                    </a:lnTo>
                    <a:lnTo>
                      <a:pt x="332" y="212"/>
                    </a:lnTo>
                    <a:lnTo>
                      <a:pt x="322" y="184"/>
                    </a:lnTo>
                    <a:lnTo>
                      <a:pt x="312" y="154"/>
                    </a:lnTo>
                    <a:lnTo>
                      <a:pt x="304" y="122"/>
                    </a:lnTo>
                    <a:lnTo>
                      <a:pt x="292" y="62"/>
                    </a:lnTo>
                    <a:lnTo>
                      <a:pt x="284" y="18"/>
                    </a:lnTo>
                    <a:lnTo>
                      <a:pt x="282" y="0"/>
                    </a:lnTo>
                    <a:lnTo>
                      <a:pt x="282" y="0"/>
                    </a:lnTo>
                    <a:lnTo>
                      <a:pt x="276" y="18"/>
                    </a:lnTo>
                    <a:lnTo>
                      <a:pt x="270" y="36"/>
                    </a:lnTo>
                    <a:lnTo>
                      <a:pt x="262" y="50"/>
                    </a:lnTo>
                    <a:lnTo>
                      <a:pt x="254" y="64"/>
                    </a:lnTo>
                    <a:lnTo>
                      <a:pt x="246" y="74"/>
                    </a:lnTo>
                    <a:lnTo>
                      <a:pt x="238" y="82"/>
                    </a:lnTo>
                    <a:lnTo>
                      <a:pt x="228" y="90"/>
                    </a:lnTo>
                    <a:lnTo>
                      <a:pt x="218" y="94"/>
                    </a:lnTo>
                    <a:lnTo>
                      <a:pt x="208" y="98"/>
                    </a:lnTo>
                    <a:lnTo>
                      <a:pt x="198" y="100"/>
                    </a:lnTo>
                    <a:lnTo>
                      <a:pt x="188" y="100"/>
                    </a:lnTo>
                    <a:lnTo>
                      <a:pt x="178" y="100"/>
                    </a:lnTo>
                    <a:lnTo>
                      <a:pt x="156" y="96"/>
                    </a:lnTo>
                    <a:lnTo>
                      <a:pt x="136" y="88"/>
                    </a:lnTo>
                    <a:lnTo>
                      <a:pt x="116" y="78"/>
                    </a:lnTo>
                    <a:lnTo>
                      <a:pt x="96" y="66"/>
                    </a:lnTo>
                    <a:lnTo>
                      <a:pt x="80" y="52"/>
                    </a:lnTo>
                    <a:lnTo>
                      <a:pt x="64" y="40"/>
                    </a:lnTo>
                    <a:lnTo>
                      <a:pt x="42" y="18"/>
                    </a:lnTo>
                    <a:lnTo>
                      <a:pt x="34" y="10"/>
                    </a:lnTo>
                    <a:lnTo>
                      <a:pt x="34" y="10"/>
                    </a:lnTo>
                    <a:lnTo>
                      <a:pt x="26" y="14"/>
                    </a:lnTo>
                    <a:lnTo>
                      <a:pt x="18" y="16"/>
                    </a:lnTo>
                    <a:lnTo>
                      <a:pt x="0" y="20"/>
                    </a:lnTo>
                    <a:lnTo>
                      <a:pt x="0" y="456"/>
                    </a:lnTo>
                    <a:lnTo>
                      <a:pt x="0" y="456"/>
                    </a:lnTo>
                    <a:lnTo>
                      <a:pt x="42" y="468"/>
                    </a:lnTo>
                    <a:lnTo>
                      <a:pt x="80" y="482"/>
                    </a:lnTo>
                    <a:lnTo>
                      <a:pt x="96" y="490"/>
                    </a:lnTo>
                    <a:lnTo>
                      <a:pt x="112" y="498"/>
                    </a:lnTo>
                    <a:lnTo>
                      <a:pt x="124" y="506"/>
                    </a:lnTo>
                    <a:lnTo>
                      <a:pt x="136" y="516"/>
                    </a:lnTo>
                    <a:lnTo>
                      <a:pt x="142" y="526"/>
                    </a:lnTo>
                    <a:lnTo>
                      <a:pt x="146" y="536"/>
                    </a:lnTo>
                    <a:lnTo>
                      <a:pt x="146" y="546"/>
                    </a:lnTo>
                    <a:lnTo>
                      <a:pt x="142" y="556"/>
                    </a:lnTo>
                    <a:lnTo>
                      <a:pt x="134" y="568"/>
                    </a:lnTo>
                    <a:lnTo>
                      <a:pt x="120" y="580"/>
                    </a:lnTo>
                    <a:lnTo>
                      <a:pt x="100" y="592"/>
                    </a:lnTo>
                    <a:lnTo>
                      <a:pt x="76" y="604"/>
                    </a:lnTo>
                    <a:lnTo>
                      <a:pt x="76" y="604"/>
                    </a:lnTo>
                    <a:lnTo>
                      <a:pt x="78" y="610"/>
                    </a:lnTo>
                    <a:lnTo>
                      <a:pt x="82" y="616"/>
                    </a:lnTo>
                    <a:lnTo>
                      <a:pt x="90" y="622"/>
                    </a:lnTo>
                    <a:lnTo>
                      <a:pt x="104" y="626"/>
                    </a:lnTo>
                    <a:lnTo>
                      <a:pt x="122" y="630"/>
                    </a:lnTo>
                    <a:lnTo>
                      <a:pt x="148" y="630"/>
                    </a:lnTo>
                    <a:lnTo>
                      <a:pt x="182" y="626"/>
                    </a:lnTo>
                    <a:lnTo>
                      <a:pt x="182" y="626"/>
                    </a:lnTo>
                    <a:lnTo>
                      <a:pt x="220" y="620"/>
                    </a:lnTo>
                    <a:lnTo>
                      <a:pt x="260" y="614"/>
                    </a:lnTo>
                    <a:lnTo>
                      <a:pt x="300" y="610"/>
                    </a:lnTo>
                    <a:lnTo>
                      <a:pt x="342" y="610"/>
                    </a:lnTo>
                    <a:lnTo>
                      <a:pt x="382" y="610"/>
                    </a:lnTo>
                    <a:lnTo>
                      <a:pt x="422" y="616"/>
                    </a:lnTo>
                    <a:lnTo>
                      <a:pt x="440" y="620"/>
                    </a:lnTo>
                    <a:lnTo>
                      <a:pt x="458" y="624"/>
                    </a:lnTo>
                    <a:lnTo>
                      <a:pt x="476" y="630"/>
                    </a:lnTo>
                    <a:lnTo>
                      <a:pt x="492" y="636"/>
                    </a:lnTo>
                    <a:lnTo>
                      <a:pt x="492" y="636"/>
                    </a:lnTo>
                    <a:lnTo>
                      <a:pt x="526" y="674"/>
                    </a:lnTo>
                    <a:lnTo>
                      <a:pt x="544" y="698"/>
                    </a:lnTo>
                    <a:lnTo>
                      <a:pt x="562" y="722"/>
                    </a:lnTo>
                    <a:lnTo>
                      <a:pt x="576" y="748"/>
                    </a:lnTo>
                    <a:lnTo>
                      <a:pt x="588" y="772"/>
                    </a:lnTo>
                    <a:lnTo>
                      <a:pt x="590" y="784"/>
                    </a:lnTo>
                    <a:lnTo>
                      <a:pt x="594" y="796"/>
                    </a:lnTo>
                    <a:lnTo>
                      <a:pt x="594" y="806"/>
                    </a:lnTo>
                    <a:lnTo>
                      <a:pt x="592" y="818"/>
                    </a:lnTo>
                    <a:lnTo>
                      <a:pt x="592" y="818"/>
                    </a:lnTo>
                    <a:lnTo>
                      <a:pt x="592" y="822"/>
                    </a:lnTo>
                    <a:lnTo>
                      <a:pt x="594" y="824"/>
                    </a:lnTo>
                    <a:lnTo>
                      <a:pt x="598" y="824"/>
                    </a:lnTo>
                    <a:lnTo>
                      <a:pt x="598" y="824"/>
                    </a:lnTo>
                    <a:lnTo>
                      <a:pt x="602" y="824"/>
                    </a:lnTo>
                    <a:lnTo>
                      <a:pt x="612" y="822"/>
                    </a:lnTo>
                    <a:lnTo>
                      <a:pt x="616" y="818"/>
                    </a:lnTo>
                    <a:lnTo>
                      <a:pt x="620" y="814"/>
                    </a:lnTo>
                    <a:lnTo>
                      <a:pt x="624" y="808"/>
                    </a:lnTo>
                    <a:lnTo>
                      <a:pt x="626" y="800"/>
                    </a:lnTo>
                    <a:lnTo>
                      <a:pt x="626" y="800"/>
                    </a:lnTo>
                    <a:lnTo>
                      <a:pt x="630" y="796"/>
                    </a:lnTo>
                    <a:lnTo>
                      <a:pt x="632" y="792"/>
                    </a:lnTo>
                    <a:lnTo>
                      <a:pt x="632" y="784"/>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47"/>
              <p:cNvSpPr>
                <a:spLocks noChangeAspect="1"/>
              </p:cNvSpPr>
              <p:nvPr/>
            </p:nvSpPr>
            <p:spPr bwMode="auto">
              <a:xfrm>
                <a:off x="1" y="2438400"/>
                <a:ext cx="453574" cy="852529"/>
              </a:xfrm>
              <a:custGeom>
                <a:avLst/>
                <a:gdLst>
                  <a:gd name="T0" fmla="*/ 194 w 382"/>
                  <a:gd name="T1" fmla="*/ 442 h 718"/>
                  <a:gd name="T2" fmla="*/ 238 w 382"/>
                  <a:gd name="T3" fmla="*/ 410 h 718"/>
                  <a:gd name="T4" fmla="*/ 264 w 382"/>
                  <a:gd name="T5" fmla="*/ 368 h 718"/>
                  <a:gd name="T6" fmla="*/ 270 w 382"/>
                  <a:gd name="T7" fmla="*/ 334 h 718"/>
                  <a:gd name="T8" fmla="*/ 292 w 382"/>
                  <a:gd name="T9" fmla="*/ 278 h 718"/>
                  <a:gd name="T10" fmla="*/ 310 w 382"/>
                  <a:gd name="T11" fmla="*/ 250 h 718"/>
                  <a:gd name="T12" fmla="*/ 248 w 382"/>
                  <a:gd name="T13" fmla="*/ 258 h 718"/>
                  <a:gd name="T14" fmla="*/ 212 w 382"/>
                  <a:gd name="T15" fmla="*/ 242 h 718"/>
                  <a:gd name="T16" fmla="*/ 194 w 382"/>
                  <a:gd name="T17" fmla="*/ 212 h 718"/>
                  <a:gd name="T18" fmla="*/ 194 w 382"/>
                  <a:gd name="T19" fmla="*/ 160 h 718"/>
                  <a:gd name="T20" fmla="*/ 200 w 382"/>
                  <a:gd name="T21" fmla="*/ 140 h 718"/>
                  <a:gd name="T22" fmla="*/ 200 w 382"/>
                  <a:gd name="T23" fmla="*/ 110 h 718"/>
                  <a:gd name="T24" fmla="*/ 184 w 382"/>
                  <a:gd name="T25" fmla="*/ 72 h 718"/>
                  <a:gd name="T26" fmla="*/ 158 w 382"/>
                  <a:gd name="T27" fmla="*/ 50 h 718"/>
                  <a:gd name="T28" fmla="*/ 80 w 382"/>
                  <a:gd name="T29" fmla="*/ 0 h 718"/>
                  <a:gd name="T30" fmla="*/ 84 w 382"/>
                  <a:gd name="T31" fmla="*/ 6 h 718"/>
                  <a:gd name="T32" fmla="*/ 96 w 382"/>
                  <a:gd name="T33" fmla="*/ 38 h 718"/>
                  <a:gd name="T34" fmla="*/ 94 w 382"/>
                  <a:gd name="T35" fmla="*/ 70 h 718"/>
                  <a:gd name="T36" fmla="*/ 80 w 382"/>
                  <a:gd name="T37" fmla="*/ 66 h 718"/>
                  <a:gd name="T38" fmla="*/ 48 w 382"/>
                  <a:gd name="T39" fmla="*/ 82 h 718"/>
                  <a:gd name="T40" fmla="*/ 34 w 382"/>
                  <a:gd name="T41" fmla="*/ 106 h 718"/>
                  <a:gd name="T42" fmla="*/ 26 w 382"/>
                  <a:gd name="T43" fmla="*/ 138 h 718"/>
                  <a:gd name="T44" fmla="*/ 24 w 382"/>
                  <a:gd name="T45" fmla="*/ 194 h 718"/>
                  <a:gd name="T46" fmla="*/ 22 w 382"/>
                  <a:gd name="T47" fmla="*/ 204 h 718"/>
                  <a:gd name="T48" fmla="*/ 20 w 382"/>
                  <a:gd name="T49" fmla="*/ 202 h 718"/>
                  <a:gd name="T50" fmla="*/ 0 w 382"/>
                  <a:gd name="T51" fmla="*/ 662 h 718"/>
                  <a:gd name="T52" fmla="*/ 30 w 382"/>
                  <a:gd name="T53" fmla="*/ 636 h 718"/>
                  <a:gd name="T54" fmla="*/ 80 w 382"/>
                  <a:gd name="T55" fmla="*/ 606 h 718"/>
                  <a:gd name="T56" fmla="*/ 108 w 382"/>
                  <a:gd name="T57" fmla="*/ 586 h 718"/>
                  <a:gd name="T58" fmla="*/ 132 w 382"/>
                  <a:gd name="T59" fmla="*/ 542 h 718"/>
                  <a:gd name="T60" fmla="*/ 144 w 382"/>
                  <a:gd name="T61" fmla="*/ 484 h 718"/>
                  <a:gd name="T62" fmla="*/ 220 w 382"/>
                  <a:gd name="T63" fmla="*/ 544 h 718"/>
                  <a:gd name="T64" fmla="*/ 300 w 382"/>
                  <a:gd name="T65" fmla="*/ 626 h 718"/>
                  <a:gd name="T66" fmla="*/ 330 w 382"/>
                  <a:gd name="T67" fmla="*/ 678 h 718"/>
                  <a:gd name="T68" fmla="*/ 336 w 382"/>
                  <a:gd name="T69" fmla="*/ 710 h 718"/>
                  <a:gd name="T70" fmla="*/ 340 w 382"/>
                  <a:gd name="T71" fmla="*/ 718 h 718"/>
                  <a:gd name="T72" fmla="*/ 352 w 382"/>
                  <a:gd name="T73" fmla="*/ 716 h 718"/>
                  <a:gd name="T74" fmla="*/ 372 w 382"/>
                  <a:gd name="T75" fmla="*/ 698 h 718"/>
                  <a:gd name="T76" fmla="*/ 376 w 382"/>
                  <a:gd name="T77" fmla="*/ 680 h 718"/>
                  <a:gd name="T78" fmla="*/ 382 w 382"/>
                  <a:gd name="T79" fmla="*/ 666 h 718"/>
                  <a:gd name="T80" fmla="*/ 372 w 382"/>
                  <a:gd name="T81" fmla="*/ 644 h 718"/>
                  <a:gd name="T82" fmla="*/ 318 w 382"/>
                  <a:gd name="T83" fmla="*/ 582 h 718"/>
                  <a:gd name="T84" fmla="*/ 170 w 382"/>
                  <a:gd name="T85" fmla="*/ 45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82" h="718">
                    <a:moveTo>
                      <a:pt x="170" y="452"/>
                    </a:moveTo>
                    <a:lnTo>
                      <a:pt x="170" y="452"/>
                    </a:lnTo>
                    <a:lnTo>
                      <a:pt x="194" y="442"/>
                    </a:lnTo>
                    <a:lnTo>
                      <a:pt x="208" y="434"/>
                    </a:lnTo>
                    <a:lnTo>
                      <a:pt x="224" y="424"/>
                    </a:lnTo>
                    <a:lnTo>
                      <a:pt x="238" y="410"/>
                    </a:lnTo>
                    <a:lnTo>
                      <a:pt x="250" y="396"/>
                    </a:lnTo>
                    <a:lnTo>
                      <a:pt x="260" y="378"/>
                    </a:lnTo>
                    <a:lnTo>
                      <a:pt x="264" y="368"/>
                    </a:lnTo>
                    <a:lnTo>
                      <a:pt x="266" y="358"/>
                    </a:lnTo>
                    <a:lnTo>
                      <a:pt x="266" y="358"/>
                    </a:lnTo>
                    <a:lnTo>
                      <a:pt x="270" y="334"/>
                    </a:lnTo>
                    <a:lnTo>
                      <a:pt x="276" y="312"/>
                    </a:lnTo>
                    <a:lnTo>
                      <a:pt x="284" y="294"/>
                    </a:lnTo>
                    <a:lnTo>
                      <a:pt x="292" y="278"/>
                    </a:lnTo>
                    <a:lnTo>
                      <a:pt x="304" y="256"/>
                    </a:lnTo>
                    <a:lnTo>
                      <a:pt x="310" y="250"/>
                    </a:lnTo>
                    <a:lnTo>
                      <a:pt x="310" y="250"/>
                    </a:lnTo>
                    <a:lnTo>
                      <a:pt x="286" y="256"/>
                    </a:lnTo>
                    <a:lnTo>
                      <a:pt x="266" y="258"/>
                    </a:lnTo>
                    <a:lnTo>
                      <a:pt x="248" y="258"/>
                    </a:lnTo>
                    <a:lnTo>
                      <a:pt x="234" y="254"/>
                    </a:lnTo>
                    <a:lnTo>
                      <a:pt x="220" y="250"/>
                    </a:lnTo>
                    <a:lnTo>
                      <a:pt x="212" y="242"/>
                    </a:lnTo>
                    <a:lnTo>
                      <a:pt x="204" y="234"/>
                    </a:lnTo>
                    <a:lnTo>
                      <a:pt x="198" y="224"/>
                    </a:lnTo>
                    <a:lnTo>
                      <a:pt x="194" y="212"/>
                    </a:lnTo>
                    <a:lnTo>
                      <a:pt x="192" y="202"/>
                    </a:lnTo>
                    <a:lnTo>
                      <a:pt x="190" y="180"/>
                    </a:lnTo>
                    <a:lnTo>
                      <a:pt x="194" y="160"/>
                    </a:lnTo>
                    <a:lnTo>
                      <a:pt x="198" y="148"/>
                    </a:lnTo>
                    <a:lnTo>
                      <a:pt x="198" y="148"/>
                    </a:lnTo>
                    <a:lnTo>
                      <a:pt x="200" y="140"/>
                    </a:lnTo>
                    <a:lnTo>
                      <a:pt x="202" y="130"/>
                    </a:lnTo>
                    <a:lnTo>
                      <a:pt x="202" y="120"/>
                    </a:lnTo>
                    <a:lnTo>
                      <a:pt x="200" y="110"/>
                    </a:lnTo>
                    <a:lnTo>
                      <a:pt x="194" y="90"/>
                    </a:lnTo>
                    <a:lnTo>
                      <a:pt x="188" y="80"/>
                    </a:lnTo>
                    <a:lnTo>
                      <a:pt x="184" y="72"/>
                    </a:lnTo>
                    <a:lnTo>
                      <a:pt x="184" y="72"/>
                    </a:lnTo>
                    <a:lnTo>
                      <a:pt x="174" y="64"/>
                    </a:lnTo>
                    <a:lnTo>
                      <a:pt x="158" y="50"/>
                    </a:lnTo>
                    <a:lnTo>
                      <a:pt x="120" y="22"/>
                    </a:lnTo>
                    <a:lnTo>
                      <a:pt x="88" y="4"/>
                    </a:lnTo>
                    <a:lnTo>
                      <a:pt x="80" y="0"/>
                    </a:lnTo>
                    <a:lnTo>
                      <a:pt x="80" y="2"/>
                    </a:lnTo>
                    <a:lnTo>
                      <a:pt x="84" y="6"/>
                    </a:lnTo>
                    <a:lnTo>
                      <a:pt x="84" y="6"/>
                    </a:lnTo>
                    <a:lnTo>
                      <a:pt x="90" y="16"/>
                    </a:lnTo>
                    <a:lnTo>
                      <a:pt x="94" y="28"/>
                    </a:lnTo>
                    <a:lnTo>
                      <a:pt x="96" y="38"/>
                    </a:lnTo>
                    <a:lnTo>
                      <a:pt x="98" y="48"/>
                    </a:lnTo>
                    <a:lnTo>
                      <a:pt x="96" y="64"/>
                    </a:lnTo>
                    <a:lnTo>
                      <a:pt x="94" y="70"/>
                    </a:lnTo>
                    <a:lnTo>
                      <a:pt x="94" y="70"/>
                    </a:lnTo>
                    <a:lnTo>
                      <a:pt x="88" y="68"/>
                    </a:lnTo>
                    <a:lnTo>
                      <a:pt x="80" y="66"/>
                    </a:lnTo>
                    <a:lnTo>
                      <a:pt x="70" y="68"/>
                    </a:lnTo>
                    <a:lnTo>
                      <a:pt x="58" y="72"/>
                    </a:lnTo>
                    <a:lnTo>
                      <a:pt x="48" y="82"/>
                    </a:lnTo>
                    <a:lnTo>
                      <a:pt x="44" y="88"/>
                    </a:lnTo>
                    <a:lnTo>
                      <a:pt x="38" y="96"/>
                    </a:lnTo>
                    <a:lnTo>
                      <a:pt x="34" y="106"/>
                    </a:lnTo>
                    <a:lnTo>
                      <a:pt x="30" y="118"/>
                    </a:lnTo>
                    <a:lnTo>
                      <a:pt x="30" y="118"/>
                    </a:lnTo>
                    <a:lnTo>
                      <a:pt x="26" y="138"/>
                    </a:lnTo>
                    <a:lnTo>
                      <a:pt x="24" y="154"/>
                    </a:lnTo>
                    <a:lnTo>
                      <a:pt x="24" y="180"/>
                    </a:lnTo>
                    <a:lnTo>
                      <a:pt x="24" y="194"/>
                    </a:lnTo>
                    <a:lnTo>
                      <a:pt x="24" y="202"/>
                    </a:lnTo>
                    <a:lnTo>
                      <a:pt x="24" y="202"/>
                    </a:lnTo>
                    <a:lnTo>
                      <a:pt x="22" y="204"/>
                    </a:lnTo>
                    <a:lnTo>
                      <a:pt x="20" y="204"/>
                    </a:lnTo>
                    <a:lnTo>
                      <a:pt x="20" y="202"/>
                    </a:lnTo>
                    <a:lnTo>
                      <a:pt x="20" y="202"/>
                    </a:lnTo>
                    <a:lnTo>
                      <a:pt x="16" y="194"/>
                    </a:lnTo>
                    <a:lnTo>
                      <a:pt x="0" y="146"/>
                    </a:lnTo>
                    <a:lnTo>
                      <a:pt x="0" y="662"/>
                    </a:lnTo>
                    <a:lnTo>
                      <a:pt x="0" y="662"/>
                    </a:lnTo>
                    <a:lnTo>
                      <a:pt x="12" y="650"/>
                    </a:lnTo>
                    <a:lnTo>
                      <a:pt x="30" y="636"/>
                    </a:lnTo>
                    <a:lnTo>
                      <a:pt x="52" y="620"/>
                    </a:lnTo>
                    <a:lnTo>
                      <a:pt x="80" y="606"/>
                    </a:lnTo>
                    <a:lnTo>
                      <a:pt x="80" y="606"/>
                    </a:lnTo>
                    <a:lnTo>
                      <a:pt x="90" y="600"/>
                    </a:lnTo>
                    <a:lnTo>
                      <a:pt x="100" y="594"/>
                    </a:lnTo>
                    <a:lnTo>
                      <a:pt x="108" y="586"/>
                    </a:lnTo>
                    <a:lnTo>
                      <a:pt x="114" y="578"/>
                    </a:lnTo>
                    <a:lnTo>
                      <a:pt x="126" y="560"/>
                    </a:lnTo>
                    <a:lnTo>
                      <a:pt x="132" y="542"/>
                    </a:lnTo>
                    <a:lnTo>
                      <a:pt x="138" y="524"/>
                    </a:lnTo>
                    <a:lnTo>
                      <a:pt x="142" y="508"/>
                    </a:lnTo>
                    <a:lnTo>
                      <a:pt x="144" y="484"/>
                    </a:lnTo>
                    <a:lnTo>
                      <a:pt x="144" y="484"/>
                    </a:lnTo>
                    <a:lnTo>
                      <a:pt x="188" y="518"/>
                    </a:lnTo>
                    <a:lnTo>
                      <a:pt x="220" y="544"/>
                    </a:lnTo>
                    <a:lnTo>
                      <a:pt x="254" y="576"/>
                    </a:lnTo>
                    <a:lnTo>
                      <a:pt x="286" y="610"/>
                    </a:lnTo>
                    <a:lnTo>
                      <a:pt x="300" y="626"/>
                    </a:lnTo>
                    <a:lnTo>
                      <a:pt x="312" y="644"/>
                    </a:lnTo>
                    <a:lnTo>
                      <a:pt x="322" y="662"/>
                    </a:lnTo>
                    <a:lnTo>
                      <a:pt x="330" y="678"/>
                    </a:lnTo>
                    <a:lnTo>
                      <a:pt x="336" y="694"/>
                    </a:lnTo>
                    <a:lnTo>
                      <a:pt x="336" y="710"/>
                    </a:lnTo>
                    <a:lnTo>
                      <a:pt x="336" y="710"/>
                    </a:lnTo>
                    <a:lnTo>
                      <a:pt x="336" y="712"/>
                    </a:lnTo>
                    <a:lnTo>
                      <a:pt x="336" y="716"/>
                    </a:lnTo>
                    <a:lnTo>
                      <a:pt x="340" y="718"/>
                    </a:lnTo>
                    <a:lnTo>
                      <a:pt x="346" y="718"/>
                    </a:lnTo>
                    <a:lnTo>
                      <a:pt x="346" y="718"/>
                    </a:lnTo>
                    <a:lnTo>
                      <a:pt x="352" y="716"/>
                    </a:lnTo>
                    <a:lnTo>
                      <a:pt x="362" y="710"/>
                    </a:lnTo>
                    <a:lnTo>
                      <a:pt x="368" y="706"/>
                    </a:lnTo>
                    <a:lnTo>
                      <a:pt x="372" y="698"/>
                    </a:lnTo>
                    <a:lnTo>
                      <a:pt x="376" y="690"/>
                    </a:lnTo>
                    <a:lnTo>
                      <a:pt x="376" y="680"/>
                    </a:lnTo>
                    <a:lnTo>
                      <a:pt x="376" y="680"/>
                    </a:lnTo>
                    <a:lnTo>
                      <a:pt x="378" y="674"/>
                    </a:lnTo>
                    <a:lnTo>
                      <a:pt x="380" y="670"/>
                    </a:lnTo>
                    <a:lnTo>
                      <a:pt x="382" y="666"/>
                    </a:lnTo>
                    <a:lnTo>
                      <a:pt x="380" y="658"/>
                    </a:lnTo>
                    <a:lnTo>
                      <a:pt x="380" y="658"/>
                    </a:lnTo>
                    <a:lnTo>
                      <a:pt x="372" y="644"/>
                    </a:lnTo>
                    <a:lnTo>
                      <a:pt x="358" y="626"/>
                    </a:lnTo>
                    <a:lnTo>
                      <a:pt x="340" y="606"/>
                    </a:lnTo>
                    <a:lnTo>
                      <a:pt x="318" y="582"/>
                    </a:lnTo>
                    <a:lnTo>
                      <a:pt x="290" y="554"/>
                    </a:lnTo>
                    <a:lnTo>
                      <a:pt x="256" y="524"/>
                    </a:lnTo>
                    <a:lnTo>
                      <a:pt x="170" y="452"/>
                    </a:lnTo>
                    <a:lnTo>
                      <a:pt x="170" y="452"/>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23"/>
              <p:cNvSpPr>
                <a:spLocks noChangeAspect="1"/>
              </p:cNvSpPr>
              <p:nvPr/>
            </p:nvSpPr>
            <p:spPr bwMode="auto">
              <a:xfrm>
                <a:off x="8551334" y="6180666"/>
                <a:ext cx="592666" cy="677333"/>
              </a:xfrm>
              <a:custGeom>
                <a:avLst/>
                <a:gdLst>
                  <a:gd name="T0" fmla="*/ 536 w 560"/>
                  <a:gd name="T1" fmla="*/ 100 h 640"/>
                  <a:gd name="T2" fmla="*/ 496 w 560"/>
                  <a:gd name="T3" fmla="*/ 106 h 640"/>
                  <a:gd name="T4" fmla="*/ 456 w 560"/>
                  <a:gd name="T5" fmla="*/ 118 h 640"/>
                  <a:gd name="T6" fmla="*/ 438 w 560"/>
                  <a:gd name="T7" fmla="*/ 110 h 640"/>
                  <a:gd name="T8" fmla="*/ 436 w 560"/>
                  <a:gd name="T9" fmla="*/ 82 h 640"/>
                  <a:gd name="T10" fmla="*/ 428 w 560"/>
                  <a:gd name="T11" fmla="*/ 76 h 640"/>
                  <a:gd name="T12" fmla="*/ 360 w 560"/>
                  <a:gd name="T13" fmla="*/ 146 h 640"/>
                  <a:gd name="T14" fmla="*/ 328 w 560"/>
                  <a:gd name="T15" fmla="*/ 192 h 640"/>
                  <a:gd name="T16" fmla="*/ 290 w 560"/>
                  <a:gd name="T17" fmla="*/ 108 h 640"/>
                  <a:gd name="T18" fmla="*/ 274 w 560"/>
                  <a:gd name="T19" fmla="*/ 38 h 640"/>
                  <a:gd name="T20" fmla="*/ 280 w 560"/>
                  <a:gd name="T21" fmla="*/ 6 h 640"/>
                  <a:gd name="T22" fmla="*/ 280 w 560"/>
                  <a:gd name="T23" fmla="*/ 2 h 640"/>
                  <a:gd name="T24" fmla="*/ 262 w 560"/>
                  <a:gd name="T25" fmla="*/ 0 h 640"/>
                  <a:gd name="T26" fmla="*/ 248 w 560"/>
                  <a:gd name="T27" fmla="*/ 14 h 640"/>
                  <a:gd name="T28" fmla="*/ 244 w 560"/>
                  <a:gd name="T29" fmla="*/ 18 h 640"/>
                  <a:gd name="T30" fmla="*/ 240 w 560"/>
                  <a:gd name="T31" fmla="*/ 26 h 640"/>
                  <a:gd name="T32" fmla="*/ 254 w 560"/>
                  <a:gd name="T33" fmla="*/ 88 h 640"/>
                  <a:gd name="T34" fmla="*/ 304 w 560"/>
                  <a:gd name="T35" fmla="*/ 204 h 640"/>
                  <a:gd name="T36" fmla="*/ 222 w 560"/>
                  <a:gd name="T37" fmla="*/ 206 h 640"/>
                  <a:gd name="T38" fmla="*/ 136 w 560"/>
                  <a:gd name="T39" fmla="*/ 224 h 640"/>
                  <a:gd name="T40" fmla="*/ 164 w 560"/>
                  <a:gd name="T41" fmla="*/ 234 h 640"/>
                  <a:gd name="T42" fmla="*/ 178 w 560"/>
                  <a:gd name="T43" fmla="*/ 254 h 640"/>
                  <a:gd name="T44" fmla="*/ 166 w 560"/>
                  <a:gd name="T45" fmla="*/ 272 h 640"/>
                  <a:gd name="T46" fmla="*/ 122 w 560"/>
                  <a:gd name="T47" fmla="*/ 300 h 640"/>
                  <a:gd name="T48" fmla="*/ 90 w 560"/>
                  <a:gd name="T49" fmla="*/ 348 h 640"/>
                  <a:gd name="T50" fmla="*/ 22 w 560"/>
                  <a:gd name="T51" fmla="*/ 414 h 640"/>
                  <a:gd name="T52" fmla="*/ 0 w 560"/>
                  <a:gd name="T53" fmla="*/ 430 h 640"/>
                  <a:gd name="T54" fmla="*/ 102 w 560"/>
                  <a:gd name="T55" fmla="*/ 404 h 640"/>
                  <a:gd name="T56" fmla="*/ 136 w 560"/>
                  <a:gd name="T57" fmla="*/ 406 h 640"/>
                  <a:gd name="T58" fmla="*/ 152 w 560"/>
                  <a:gd name="T59" fmla="*/ 418 h 640"/>
                  <a:gd name="T60" fmla="*/ 156 w 560"/>
                  <a:gd name="T61" fmla="*/ 438 h 640"/>
                  <a:gd name="T62" fmla="*/ 138 w 560"/>
                  <a:gd name="T63" fmla="*/ 486 h 640"/>
                  <a:gd name="T64" fmla="*/ 90 w 560"/>
                  <a:gd name="T65" fmla="*/ 550 h 640"/>
                  <a:gd name="T66" fmla="*/ 126 w 560"/>
                  <a:gd name="T67" fmla="*/ 542 h 640"/>
                  <a:gd name="T68" fmla="*/ 158 w 560"/>
                  <a:gd name="T69" fmla="*/ 550 h 640"/>
                  <a:gd name="T70" fmla="*/ 170 w 560"/>
                  <a:gd name="T71" fmla="*/ 572 h 640"/>
                  <a:gd name="T72" fmla="*/ 168 w 560"/>
                  <a:gd name="T73" fmla="*/ 626 h 640"/>
                  <a:gd name="T74" fmla="*/ 186 w 560"/>
                  <a:gd name="T75" fmla="*/ 626 h 640"/>
                  <a:gd name="T76" fmla="*/ 280 w 560"/>
                  <a:gd name="T77" fmla="*/ 640 h 640"/>
                  <a:gd name="T78" fmla="*/ 310 w 560"/>
                  <a:gd name="T79" fmla="*/ 628 h 640"/>
                  <a:gd name="T80" fmla="*/ 322 w 560"/>
                  <a:gd name="T81" fmla="*/ 628 h 640"/>
                  <a:gd name="T82" fmla="*/ 330 w 560"/>
                  <a:gd name="T83" fmla="*/ 580 h 640"/>
                  <a:gd name="T84" fmla="*/ 346 w 560"/>
                  <a:gd name="T85" fmla="*/ 526 h 640"/>
                  <a:gd name="T86" fmla="*/ 354 w 560"/>
                  <a:gd name="T87" fmla="*/ 526 h 640"/>
                  <a:gd name="T88" fmla="*/ 358 w 560"/>
                  <a:gd name="T89" fmla="*/ 534 h 640"/>
                  <a:gd name="T90" fmla="*/ 364 w 560"/>
                  <a:gd name="T91" fmla="*/ 584 h 640"/>
                  <a:gd name="T92" fmla="*/ 424 w 560"/>
                  <a:gd name="T93" fmla="*/ 640 h 640"/>
                  <a:gd name="T94" fmla="*/ 438 w 560"/>
                  <a:gd name="T95" fmla="*/ 624 h 640"/>
                  <a:gd name="T96" fmla="*/ 458 w 560"/>
                  <a:gd name="T97" fmla="*/ 622 h 640"/>
                  <a:gd name="T98" fmla="*/ 474 w 560"/>
                  <a:gd name="T99" fmla="*/ 640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0" h="640">
                    <a:moveTo>
                      <a:pt x="560" y="100"/>
                    </a:moveTo>
                    <a:lnTo>
                      <a:pt x="560" y="100"/>
                    </a:lnTo>
                    <a:lnTo>
                      <a:pt x="536" y="100"/>
                    </a:lnTo>
                    <a:lnTo>
                      <a:pt x="512" y="98"/>
                    </a:lnTo>
                    <a:lnTo>
                      <a:pt x="512" y="98"/>
                    </a:lnTo>
                    <a:lnTo>
                      <a:pt x="496" y="106"/>
                    </a:lnTo>
                    <a:lnTo>
                      <a:pt x="480" y="114"/>
                    </a:lnTo>
                    <a:lnTo>
                      <a:pt x="464" y="118"/>
                    </a:lnTo>
                    <a:lnTo>
                      <a:pt x="456" y="118"/>
                    </a:lnTo>
                    <a:lnTo>
                      <a:pt x="448" y="118"/>
                    </a:lnTo>
                    <a:lnTo>
                      <a:pt x="442" y="116"/>
                    </a:lnTo>
                    <a:lnTo>
                      <a:pt x="438" y="110"/>
                    </a:lnTo>
                    <a:lnTo>
                      <a:pt x="436" y="104"/>
                    </a:lnTo>
                    <a:lnTo>
                      <a:pt x="434" y="94"/>
                    </a:lnTo>
                    <a:lnTo>
                      <a:pt x="436" y="82"/>
                    </a:lnTo>
                    <a:lnTo>
                      <a:pt x="442" y="66"/>
                    </a:lnTo>
                    <a:lnTo>
                      <a:pt x="442" y="66"/>
                    </a:lnTo>
                    <a:lnTo>
                      <a:pt x="428" y="76"/>
                    </a:lnTo>
                    <a:lnTo>
                      <a:pt x="396" y="106"/>
                    </a:lnTo>
                    <a:lnTo>
                      <a:pt x="378" y="126"/>
                    </a:lnTo>
                    <a:lnTo>
                      <a:pt x="360" y="146"/>
                    </a:lnTo>
                    <a:lnTo>
                      <a:pt x="342" y="170"/>
                    </a:lnTo>
                    <a:lnTo>
                      <a:pt x="328" y="192"/>
                    </a:lnTo>
                    <a:lnTo>
                      <a:pt x="328" y="192"/>
                    </a:lnTo>
                    <a:lnTo>
                      <a:pt x="312" y="160"/>
                    </a:lnTo>
                    <a:lnTo>
                      <a:pt x="300" y="134"/>
                    </a:lnTo>
                    <a:lnTo>
                      <a:pt x="290" y="108"/>
                    </a:lnTo>
                    <a:lnTo>
                      <a:pt x="280" y="80"/>
                    </a:lnTo>
                    <a:lnTo>
                      <a:pt x="276" y="52"/>
                    </a:lnTo>
                    <a:lnTo>
                      <a:pt x="274" y="38"/>
                    </a:lnTo>
                    <a:lnTo>
                      <a:pt x="274" y="26"/>
                    </a:lnTo>
                    <a:lnTo>
                      <a:pt x="276" y="16"/>
                    </a:lnTo>
                    <a:lnTo>
                      <a:pt x="280" y="6"/>
                    </a:lnTo>
                    <a:lnTo>
                      <a:pt x="280" y="6"/>
                    </a:lnTo>
                    <a:lnTo>
                      <a:pt x="282" y="4"/>
                    </a:lnTo>
                    <a:lnTo>
                      <a:pt x="280" y="2"/>
                    </a:lnTo>
                    <a:lnTo>
                      <a:pt x="280" y="0"/>
                    </a:lnTo>
                    <a:lnTo>
                      <a:pt x="262" y="0"/>
                    </a:lnTo>
                    <a:lnTo>
                      <a:pt x="262" y="0"/>
                    </a:lnTo>
                    <a:lnTo>
                      <a:pt x="254" y="4"/>
                    </a:lnTo>
                    <a:lnTo>
                      <a:pt x="252" y="8"/>
                    </a:lnTo>
                    <a:lnTo>
                      <a:pt x="248" y="14"/>
                    </a:lnTo>
                    <a:lnTo>
                      <a:pt x="248" y="14"/>
                    </a:lnTo>
                    <a:lnTo>
                      <a:pt x="246" y="16"/>
                    </a:lnTo>
                    <a:lnTo>
                      <a:pt x="244" y="18"/>
                    </a:lnTo>
                    <a:lnTo>
                      <a:pt x="242" y="20"/>
                    </a:lnTo>
                    <a:lnTo>
                      <a:pt x="240" y="26"/>
                    </a:lnTo>
                    <a:lnTo>
                      <a:pt x="240" y="26"/>
                    </a:lnTo>
                    <a:lnTo>
                      <a:pt x="240" y="36"/>
                    </a:lnTo>
                    <a:lnTo>
                      <a:pt x="244" y="50"/>
                    </a:lnTo>
                    <a:lnTo>
                      <a:pt x="254" y="88"/>
                    </a:lnTo>
                    <a:lnTo>
                      <a:pt x="274" y="138"/>
                    </a:lnTo>
                    <a:lnTo>
                      <a:pt x="304" y="204"/>
                    </a:lnTo>
                    <a:lnTo>
                      <a:pt x="304" y="204"/>
                    </a:lnTo>
                    <a:lnTo>
                      <a:pt x="278" y="202"/>
                    </a:lnTo>
                    <a:lnTo>
                      <a:pt x="250" y="204"/>
                    </a:lnTo>
                    <a:lnTo>
                      <a:pt x="222" y="206"/>
                    </a:lnTo>
                    <a:lnTo>
                      <a:pt x="196" y="210"/>
                    </a:lnTo>
                    <a:lnTo>
                      <a:pt x="154" y="220"/>
                    </a:lnTo>
                    <a:lnTo>
                      <a:pt x="136" y="224"/>
                    </a:lnTo>
                    <a:lnTo>
                      <a:pt x="136" y="224"/>
                    </a:lnTo>
                    <a:lnTo>
                      <a:pt x="152" y="230"/>
                    </a:lnTo>
                    <a:lnTo>
                      <a:pt x="164" y="234"/>
                    </a:lnTo>
                    <a:lnTo>
                      <a:pt x="172" y="242"/>
                    </a:lnTo>
                    <a:lnTo>
                      <a:pt x="176" y="248"/>
                    </a:lnTo>
                    <a:lnTo>
                      <a:pt x="178" y="254"/>
                    </a:lnTo>
                    <a:lnTo>
                      <a:pt x="176" y="260"/>
                    </a:lnTo>
                    <a:lnTo>
                      <a:pt x="172" y="266"/>
                    </a:lnTo>
                    <a:lnTo>
                      <a:pt x="166" y="272"/>
                    </a:lnTo>
                    <a:lnTo>
                      <a:pt x="154" y="284"/>
                    </a:lnTo>
                    <a:lnTo>
                      <a:pt x="138" y="292"/>
                    </a:lnTo>
                    <a:lnTo>
                      <a:pt x="122" y="300"/>
                    </a:lnTo>
                    <a:lnTo>
                      <a:pt x="122" y="300"/>
                    </a:lnTo>
                    <a:lnTo>
                      <a:pt x="108" y="326"/>
                    </a:lnTo>
                    <a:lnTo>
                      <a:pt x="90" y="348"/>
                    </a:lnTo>
                    <a:lnTo>
                      <a:pt x="72" y="368"/>
                    </a:lnTo>
                    <a:lnTo>
                      <a:pt x="54" y="386"/>
                    </a:lnTo>
                    <a:lnTo>
                      <a:pt x="22" y="414"/>
                    </a:lnTo>
                    <a:lnTo>
                      <a:pt x="0" y="428"/>
                    </a:lnTo>
                    <a:lnTo>
                      <a:pt x="0" y="430"/>
                    </a:lnTo>
                    <a:lnTo>
                      <a:pt x="0" y="430"/>
                    </a:lnTo>
                    <a:lnTo>
                      <a:pt x="48" y="414"/>
                    </a:lnTo>
                    <a:lnTo>
                      <a:pt x="86" y="406"/>
                    </a:lnTo>
                    <a:lnTo>
                      <a:pt x="102" y="404"/>
                    </a:lnTo>
                    <a:lnTo>
                      <a:pt x="116" y="404"/>
                    </a:lnTo>
                    <a:lnTo>
                      <a:pt x="126" y="404"/>
                    </a:lnTo>
                    <a:lnTo>
                      <a:pt x="136" y="406"/>
                    </a:lnTo>
                    <a:lnTo>
                      <a:pt x="144" y="410"/>
                    </a:lnTo>
                    <a:lnTo>
                      <a:pt x="148" y="414"/>
                    </a:lnTo>
                    <a:lnTo>
                      <a:pt x="152" y="418"/>
                    </a:lnTo>
                    <a:lnTo>
                      <a:pt x="156" y="424"/>
                    </a:lnTo>
                    <a:lnTo>
                      <a:pt x="156" y="430"/>
                    </a:lnTo>
                    <a:lnTo>
                      <a:pt x="156" y="438"/>
                    </a:lnTo>
                    <a:lnTo>
                      <a:pt x="154" y="454"/>
                    </a:lnTo>
                    <a:lnTo>
                      <a:pt x="146" y="470"/>
                    </a:lnTo>
                    <a:lnTo>
                      <a:pt x="138" y="486"/>
                    </a:lnTo>
                    <a:lnTo>
                      <a:pt x="116" y="518"/>
                    </a:lnTo>
                    <a:lnTo>
                      <a:pt x="98" y="540"/>
                    </a:lnTo>
                    <a:lnTo>
                      <a:pt x="90" y="550"/>
                    </a:lnTo>
                    <a:lnTo>
                      <a:pt x="90" y="550"/>
                    </a:lnTo>
                    <a:lnTo>
                      <a:pt x="110" y="544"/>
                    </a:lnTo>
                    <a:lnTo>
                      <a:pt x="126" y="542"/>
                    </a:lnTo>
                    <a:lnTo>
                      <a:pt x="138" y="542"/>
                    </a:lnTo>
                    <a:lnTo>
                      <a:pt x="148" y="544"/>
                    </a:lnTo>
                    <a:lnTo>
                      <a:pt x="158" y="550"/>
                    </a:lnTo>
                    <a:lnTo>
                      <a:pt x="164" y="556"/>
                    </a:lnTo>
                    <a:lnTo>
                      <a:pt x="168" y="564"/>
                    </a:lnTo>
                    <a:lnTo>
                      <a:pt x="170" y="572"/>
                    </a:lnTo>
                    <a:lnTo>
                      <a:pt x="172" y="592"/>
                    </a:lnTo>
                    <a:lnTo>
                      <a:pt x="172" y="608"/>
                    </a:lnTo>
                    <a:lnTo>
                      <a:pt x="168" y="626"/>
                    </a:lnTo>
                    <a:lnTo>
                      <a:pt x="168" y="626"/>
                    </a:lnTo>
                    <a:lnTo>
                      <a:pt x="178" y="624"/>
                    </a:lnTo>
                    <a:lnTo>
                      <a:pt x="186" y="626"/>
                    </a:lnTo>
                    <a:lnTo>
                      <a:pt x="192" y="632"/>
                    </a:lnTo>
                    <a:lnTo>
                      <a:pt x="198" y="640"/>
                    </a:lnTo>
                    <a:lnTo>
                      <a:pt x="280" y="640"/>
                    </a:lnTo>
                    <a:lnTo>
                      <a:pt x="280" y="640"/>
                    </a:lnTo>
                    <a:lnTo>
                      <a:pt x="296" y="632"/>
                    </a:lnTo>
                    <a:lnTo>
                      <a:pt x="310" y="628"/>
                    </a:lnTo>
                    <a:lnTo>
                      <a:pt x="320" y="628"/>
                    </a:lnTo>
                    <a:lnTo>
                      <a:pt x="322" y="628"/>
                    </a:lnTo>
                    <a:lnTo>
                      <a:pt x="322" y="628"/>
                    </a:lnTo>
                    <a:lnTo>
                      <a:pt x="322" y="620"/>
                    </a:lnTo>
                    <a:lnTo>
                      <a:pt x="324" y="608"/>
                    </a:lnTo>
                    <a:lnTo>
                      <a:pt x="330" y="580"/>
                    </a:lnTo>
                    <a:lnTo>
                      <a:pt x="344" y="530"/>
                    </a:lnTo>
                    <a:lnTo>
                      <a:pt x="344" y="530"/>
                    </a:lnTo>
                    <a:lnTo>
                      <a:pt x="346" y="526"/>
                    </a:lnTo>
                    <a:lnTo>
                      <a:pt x="348" y="522"/>
                    </a:lnTo>
                    <a:lnTo>
                      <a:pt x="352" y="524"/>
                    </a:lnTo>
                    <a:lnTo>
                      <a:pt x="354" y="526"/>
                    </a:lnTo>
                    <a:lnTo>
                      <a:pt x="356" y="530"/>
                    </a:lnTo>
                    <a:lnTo>
                      <a:pt x="358" y="534"/>
                    </a:lnTo>
                    <a:lnTo>
                      <a:pt x="358" y="534"/>
                    </a:lnTo>
                    <a:lnTo>
                      <a:pt x="358" y="544"/>
                    </a:lnTo>
                    <a:lnTo>
                      <a:pt x="358" y="556"/>
                    </a:lnTo>
                    <a:lnTo>
                      <a:pt x="364" y="584"/>
                    </a:lnTo>
                    <a:lnTo>
                      <a:pt x="372" y="612"/>
                    </a:lnTo>
                    <a:lnTo>
                      <a:pt x="382" y="640"/>
                    </a:lnTo>
                    <a:lnTo>
                      <a:pt x="424" y="640"/>
                    </a:lnTo>
                    <a:lnTo>
                      <a:pt x="424" y="640"/>
                    </a:lnTo>
                    <a:lnTo>
                      <a:pt x="432" y="630"/>
                    </a:lnTo>
                    <a:lnTo>
                      <a:pt x="438" y="624"/>
                    </a:lnTo>
                    <a:lnTo>
                      <a:pt x="446" y="620"/>
                    </a:lnTo>
                    <a:lnTo>
                      <a:pt x="452" y="620"/>
                    </a:lnTo>
                    <a:lnTo>
                      <a:pt x="458" y="622"/>
                    </a:lnTo>
                    <a:lnTo>
                      <a:pt x="464" y="628"/>
                    </a:lnTo>
                    <a:lnTo>
                      <a:pt x="470" y="632"/>
                    </a:lnTo>
                    <a:lnTo>
                      <a:pt x="474" y="640"/>
                    </a:lnTo>
                    <a:lnTo>
                      <a:pt x="560" y="640"/>
                    </a:lnTo>
                    <a:lnTo>
                      <a:pt x="560" y="100"/>
                    </a:lnTo>
                    <a:close/>
                  </a:path>
                </a:pathLst>
              </a:custGeom>
              <a:solidFill>
                <a:schemeClr val="accent1">
                  <a:alpha val="8000"/>
                </a:schemeClr>
              </a:solidFill>
              <a:ln>
                <a:noFill/>
              </a:ln>
              <a:effectLst>
                <a:glow rad="50800">
                  <a:schemeClr val="accent1">
                    <a:alpha val="15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4" name="Group 200"/>
            <p:cNvGrpSpPr/>
            <p:nvPr/>
          </p:nvGrpSpPr>
          <p:grpSpPr>
            <a:xfrm>
              <a:off x="-17347" y="0"/>
              <a:ext cx="9161347" cy="6857992"/>
              <a:chOff x="-17347" y="0"/>
              <a:chExt cx="9161347" cy="6857992"/>
            </a:xfrm>
          </p:grpSpPr>
          <p:sp>
            <p:nvSpPr>
              <p:cNvPr id="65" name="Freeform 16"/>
              <p:cNvSpPr>
                <a:spLocks noChangeAspect="1"/>
              </p:cNvSpPr>
              <p:nvPr/>
            </p:nvSpPr>
            <p:spPr bwMode="auto">
              <a:xfrm rot="9111631">
                <a:off x="7788433" y="1465582"/>
                <a:ext cx="1285378" cy="1966190"/>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2000"/>
                </a:schemeClr>
              </a:solidFill>
              <a:ln w="9525">
                <a:noFill/>
                <a:round/>
                <a:headEnd/>
                <a:tailEnd/>
              </a:ln>
              <a:effectLst>
                <a:glow rad="254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6" name="Freeform 24"/>
              <p:cNvSpPr>
                <a:spLocks noChangeAspect="1"/>
              </p:cNvSpPr>
              <p:nvPr/>
            </p:nvSpPr>
            <p:spPr bwMode="auto">
              <a:xfrm rot="4324833">
                <a:off x="8243059" y="5300272"/>
                <a:ext cx="474357" cy="1154204"/>
              </a:xfrm>
              <a:custGeom>
                <a:avLst/>
                <a:gdLst/>
                <a:ahLst/>
                <a:cxnLst>
                  <a:cxn ang="0">
                    <a:pos x="152" y="0"/>
                  </a:cxn>
                  <a:cxn ang="0">
                    <a:pos x="164" y="50"/>
                  </a:cxn>
                  <a:cxn ang="0">
                    <a:pos x="164" y="102"/>
                  </a:cxn>
                  <a:cxn ang="0">
                    <a:pos x="154" y="154"/>
                  </a:cxn>
                  <a:cxn ang="0">
                    <a:pos x="138" y="206"/>
                  </a:cxn>
                  <a:cxn ang="0">
                    <a:pos x="92" y="310"/>
                  </a:cxn>
                  <a:cxn ang="0">
                    <a:pos x="48" y="404"/>
                  </a:cxn>
                  <a:cxn ang="0">
                    <a:pos x="32" y="446"/>
                  </a:cxn>
                  <a:cxn ang="0">
                    <a:pos x="10" y="528"/>
                  </a:cxn>
                  <a:cxn ang="0">
                    <a:pos x="2" y="592"/>
                  </a:cxn>
                  <a:cxn ang="0">
                    <a:pos x="0" y="634"/>
                  </a:cxn>
                  <a:cxn ang="0">
                    <a:pos x="6" y="682"/>
                  </a:cxn>
                  <a:cxn ang="0">
                    <a:pos x="24" y="762"/>
                  </a:cxn>
                  <a:cxn ang="0">
                    <a:pos x="48" y="824"/>
                  </a:cxn>
                  <a:cxn ang="0">
                    <a:pos x="80" y="872"/>
                  </a:cxn>
                  <a:cxn ang="0">
                    <a:pos x="114" y="906"/>
                  </a:cxn>
                  <a:cxn ang="0">
                    <a:pos x="152" y="928"/>
                  </a:cxn>
                  <a:cxn ang="0">
                    <a:pos x="188" y="942"/>
                  </a:cxn>
                  <a:cxn ang="0">
                    <a:pos x="236" y="950"/>
                  </a:cxn>
                  <a:cxn ang="0">
                    <a:pos x="230" y="982"/>
                  </a:cxn>
                  <a:cxn ang="0">
                    <a:pos x="210" y="1050"/>
                  </a:cxn>
                  <a:cxn ang="0">
                    <a:pos x="186" y="1114"/>
                  </a:cxn>
                  <a:cxn ang="0">
                    <a:pos x="162" y="1150"/>
                  </a:cxn>
                  <a:cxn ang="0">
                    <a:pos x="142" y="1168"/>
                  </a:cxn>
                  <a:cxn ang="0">
                    <a:pos x="132" y="1174"/>
                  </a:cxn>
                  <a:cxn ang="0">
                    <a:pos x="126" y="1178"/>
                  </a:cxn>
                  <a:cxn ang="0">
                    <a:pos x="130" y="1188"/>
                  </a:cxn>
                  <a:cxn ang="0">
                    <a:pos x="134" y="1192"/>
                  </a:cxn>
                  <a:cxn ang="0">
                    <a:pos x="154" y="1202"/>
                  </a:cxn>
                  <a:cxn ang="0">
                    <a:pos x="172" y="1202"/>
                  </a:cxn>
                  <a:cxn ang="0">
                    <a:pos x="184" y="1198"/>
                  </a:cxn>
                  <a:cxn ang="0">
                    <a:pos x="194" y="1196"/>
                  </a:cxn>
                  <a:cxn ang="0">
                    <a:pos x="206" y="1188"/>
                  </a:cxn>
                  <a:cxn ang="0">
                    <a:pos x="214" y="1174"/>
                  </a:cxn>
                  <a:cxn ang="0">
                    <a:pos x="232" y="1134"/>
                  </a:cxn>
                  <a:cxn ang="0">
                    <a:pos x="262" y="1038"/>
                  </a:cxn>
                  <a:cxn ang="0">
                    <a:pos x="282" y="946"/>
                  </a:cxn>
                  <a:cxn ang="0">
                    <a:pos x="288" y="946"/>
                  </a:cxn>
                  <a:cxn ang="0">
                    <a:pos x="334" y="912"/>
                  </a:cxn>
                  <a:cxn ang="0">
                    <a:pos x="374" y="876"/>
                  </a:cxn>
                  <a:cxn ang="0">
                    <a:pos x="408" y="840"/>
                  </a:cxn>
                  <a:cxn ang="0">
                    <a:pos x="434" y="802"/>
                  </a:cxn>
                  <a:cxn ang="0">
                    <a:pos x="456" y="764"/>
                  </a:cxn>
                  <a:cxn ang="0">
                    <a:pos x="472" y="726"/>
                  </a:cxn>
                  <a:cxn ang="0">
                    <a:pos x="490" y="648"/>
                  </a:cxn>
                  <a:cxn ang="0">
                    <a:pos x="492" y="568"/>
                  </a:cxn>
                  <a:cxn ang="0">
                    <a:pos x="478" y="490"/>
                  </a:cxn>
                  <a:cxn ang="0">
                    <a:pos x="454" y="414"/>
                  </a:cxn>
                  <a:cxn ang="0">
                    <a:pos x="420" y="340"/>
                  </a:cxn>
                  <a:cxn ang="0">
                    <a:pos x="380" y="270"/>
                  </a:cxn>
                  <a:cxn ang="0">
                    <a:pos x="336" y="206"/>
                  </a:cxn>
                  <a:cxn ang="0">
                    <a:pos x="248" y="98"/>
                  </a:cxn>
                  <a:cxn ang="0">
                    <a:pos x="180" y="26"/>
                  </a:cxn>
                  <a:cxn ang="0">
                    <a:pos x="152" y="0"/>
                  </a:cxn>
                </a:cxnLst>
                <a:rect l="0" t="0" r="r" b="b"/>
                <a:pathLst>
                  <a:path w="494" h="1202">
                    <a:moveTo>
                      <a:pt x="152" y="0"/>
                    </a:moveTo>
                    <a:lnTo>
                      <a:pt x="152" y="0"/>
                    </a:lnTo>
                    <a:lnTo>
                      <a:pt x="160" y="26"/>
                    </a:lnTo>
                    <a:lnTo>
                      <a:pt x="164" y="50"/>
                    </a:lnTo>
                    <a:lnTo>
                      <a:pt x="166" y="76"/>
                    </a:lnTo>
                    <a:lnTo>
                      <a:pt x="164" y="102"/>
                    </a:lnTo>
                    <a:lnTo>
                      <a:pt x="160" y="128"/>
                    </a:lnTo>
                    <a:lnTo>
                      <a:pt x="154" y="154"/>
                    </a:lnTo>
                    <a:lnTo>
                      <a:pt x="148" y="180"/>
                    </a:lnTo>
                    <a:lnTo>
                      <a:pt x="138" y="206"/>
                    </a:lnTo>
                    <a:lnTo>
                      <a:pt x="116" y="258"/>
                    </a:lnTo>
                    <a:lnTo>
                      <a:pt x="92" y="310"/>
                    </a:lnTo>
                    <a:lnTo>
                      <a:pt x="70" y="358"/>
                    </a:lnTo>
                    <a:lnTo>
                      <a:pt x="48" y="404"/>
                    </a:lnTo>
                    <a:lnTo>
                      <a:pt x="48" y="404"/>
                    </a:lnTo>
                    <a:lnTo>
                      <a:pt x="32" y="446"/>
                    </a:lnTo>
                    <a:lnTo>
                      <a:pt x="18" y="488"/>
                    </a:lnTo>
                    <a:lnTo>
                      <a:pt x="10" y="528"/>
                    </a:lnTo>
                    <a:lnTo>
                      <a:pt x="4" y="562"/>
                    </a:lnTo>
                    <a:lnTo>
                      <a:pt x="2" y="592"/>
                    </a:lnTo>
                    <a:lnTo>
                      <a:pt x="0" y="614"/>
                    </a:lnTo>
                    <a:lnTo>
                      <a:pt x="0" y="634"/>
                    </a:lnTo>
                    <a:lnTo>
                      <a:pt x="0" y="634"/>
                    </a:lnTo>
                    <a:lnTo>
                      <a:pt x="6" y="682"/>
                    </a:lnTo>
                    <a:lnTo>
                      <a:pt x="14" y="724"/>
                    </a:lnTo>
                    <a:lnTo>
                      <a:pt x="24" y="762"/>
                    </a:lnTo>
                    <a:lnTo>
                      <a:pt x="36" y="796"/>
                    </a:lnTo>
                    <a:lnTo>
                      <a:pt x="48" y="824"/>
                    </a:lnTo>
                    <a:lnTo>
                      <a:pt x="64" y="850"/>
                    </a:lnTo>
                    <a:lnTo>
                      <a:pt x="80" y="872"/>
                    </a:lnTo>
                    <a:lnTo>
                      <a:pt x="96" y="890"/>
                    </a:lnTo>
                    <a:lnTo>
                      <a:pt x="114" y="906"/>
                    </a:lnTo>
                    <a:lnTo>
                      <a:pt x="132" y="918"/>
                    </a:lnTo>
                    <a:lnTo>
                      <a:pt x="152" y="928"/>
                    </a:lnTo>
                    <a:lnTo>
                      <a:pt x="170" y="936"/>
                    </a:lnTo>
                    <a:lnTo>
                      <a:pt x="188" y="942"/>
                    </a:lnTo>
                    <a:lnTo>
                      <a:pt x="204" y="946"/>
                    </a:lnTo>
                    <a:lnTo>
                      <a:pt x="236" y="950"/>
                    </a:lnTo>
                    <a:lnTo>
                      <a:pt x="236" y="950"/>
                    </a:lnTo>
                    <a:lnTo>
                      <a:pt x="230" y="982"/>
                    </a:lnTo>
                    <a:lnTo>
                      <a:pt x="220" y="1016"/>
                    </a:lnTo>
                    <a:lnTo>
                      <a:pt x="210" y="1050"/>
                    </a:lnTo>
                    <a:lnTo>
                      <a:pt x="200" y="1082"/>
                    </a:lnTo>
                    <a:lnTo>
                      <a:pt x="186" y="1114"/>
                    </a:lnTo>
                    <a:lnTo>
                      <a:pt x="170" y="1140"/>
                    </a:lnTo>
                    <a:lnTo>
                      <a:pt x="162" y="1150"/>
                    </a:lnTo>
                    <a:lnTo>
                      <a:pt x="152" y="1160"/>
                    </a:lnTo>
                    <a:lnTo>
                      <a:pt x="142" y="1168"/>
                    </a:lnTo>
                    <a:lnTo>
                      <a:pt x="132" y="1174"/>
                    </a:lnTo>
                    <a:lnTo>
                      <a:pt x="132" y="1174"/>
                    </a:lnTo>
                    <a:lnTo>
                      <a:pt x="130" y="1176"/>
                    </a:lnTo>
                    <a:lnTo>
                      <a:pt x="126" y="1178"/>
                    </a:lnTo>
                    <a:lnTo>
                      <a:pt x="126" y="1182"/>
                    </a:lnTo>
                    <a:lnTo>
                      <a:pt x="130" y="1188"/>
                    </a:lnTo>
                    <a:lnTo>
                      <a:pt x="130" y="1188"/>
                    </a:lnTo>
                    <a:lnTo>
                      <a:pt x="134" y="1192"/>
                    </a:lnTo>
                    <a:lnTo>
                      <a:pt x="146" y="1200"/>
                    </a:lnTo>
                    <a:lnTo>
                      <a:pt x="154" y="1202"/>
                    </a:lnTo>
                    <a:lnTo>
                      <a:pt x="162" y="1202"/>
                    </a:lnTo>
                    <a:lnTo>
                      <a:pt x="172" y="1202"/>
                    </a:lnTo>
                    <a:lnTo>
                      <a:pt x="184" y="1198"/>
                    </a:lnTo>
                    <a:lnTo>
                      <a:pt x="184" y="1198"/>
                    </a:lnTo>
                    <a:lnTo>
                      <a:pt x="190" y="1196"/>
                    </a:lnTo>
                    <a:lnTo>
                      <a:pt x="194" y="1196"/>
                    </a:lnTo>
                    <a:lnTo>
                      <a:pt x="200" y="1194"/>
                    </a:lnTo>
                    <a:lnTo>
                      <a:pt x="206" y="1188"/>
                    </a:lnTo>
                    <a:lnTo>
                      <a:pt x="206" y="1188"/>
                    </a:lnTo>
                    <a:lnTo>
                      <a:pt x="214" y="1174"/>
                    </a:lnTo>
                    <a:lnTo>
                      <a:pt x="224" y="1156"/>
                    </a:lnTo>
                    <a:lnTo>
                      <a:pt x="232" y="1134"/>
                    </a:lnTo>
                    <a:lnTo>
                      <a:pt x="242" y="1108"/>
                    </a:lnTo>
                    <a:lnTo>
                      <a:pt x="262" y="1038"/>
                    </a:lnTo>
                    <a:lnTo>
                      <a:pt x="282" y="946"/>
                    </a:lnTo>
                    <a:lnTo>
                      <a:pt x="282" y="946"/>
                    </a:lnTo>
                    <a:lnTo>
                      <a:pt x="288" y="946"/>
                    </a:lnTo>
                    <a:lnTo>
                      <a:pt x="288" y="946"/>
                    </a:lnTo>
                    <a:lnTo>
                      <a:pt x="312" y="928"/>
                    </a:lnTo>
                    <a:lnTo>
                      <a:pt x="334" y="912"/>
                    </a:lnTo>
                    <a:lnTo>
                      <a:pt x="354" y="894"/>
                    </a:lnTo>
                    <a:lnTo>
                      <a:pt x="374" y="876"/>
                    </a:lnTo>
                    <a:lnTo>
                      <a:pt x="392" y="858"/>
                    </a:lnTo>
                    <a:lnTo>
                      <a:pt x="408" y="840"/>
                    </a:lnTo>
                    <a:lnTo>
                      <a:pt x="422" y="822"/>
                    </a:lnTo>
                    <a:lnTo>
                      <a:pt x="434" y="802"/>
                    </a:lnTo>
                    <a:lnTo>
                      <a:pt x="446" y="784"/>
                    </a:lnTo>
                    <a:lnTo>
                      <a:pt x="456" y="764"/>
                    </a:lnTo>
                    <a:lnTo>
                      <a:pt x="466" y="746"/>
                    </a:lnTo>
                    <a:lnTo>
                      <a:pt x="472" y="726"/>
                    </a:lnTo>
                    <a:lnTo>
                      <a:pt x="484" y="688"/>
                    </a:lnTo>
                    <a:lnTo>
                      <a:pt x="490" y="648"/>
                    </a:lnTo>
                    <a:lnTo>
                      <a:pt x="494" y="608"/>
                    </a:lnTo>
                    <a:lnTo>
                      <a:pt x="492" y="568"/>
                    </a:lnTo>
                    <a:lnTo>
                      <a:pt x="486" y="530"/>
                    </a:lnTo>
                    <a:lnTo>
                      <a:pt x="478" y="490"/>
                    </a:lnTo>
                    <a:lnTo>
                      <a:pt x="468" y="452"/>
                    </a:lnTo>
                    <a:lnTo>
                      <a:pt x="454" y="414"/>
                    </a:lnTo>
                    <a:lnTo>
                      <a:pt x="438" y="376"/>
                    </a:lnTo>
                    <a:lnTo>
                      <a:pt x="420" y="340"/>
                    </a:lnTo>
                    <a:lnTo>
                      <a:pt x="400" y="304"/>
                    </a:lnTo>
                    <a:lnTo>
                      <a:pt x="380" y="270"/>
                    </a:lnTo>
                    <a:lnTo>
                      <a:pt x="358" y="238"/>
                    </a:lnTo>
                    <a:lnTo>
                      <a:pt x="336" y="206"/>
                    </a:lnTo>
                    <a:lnTo>
                      <a:pt x="290" y="148"/>
                    </a:lnTo>
                    <a:lnTo>
                      <a:pt x="248" y="98"/>
                    </a:lnTo>
                    <a:lnTo>
                      <a:pt x="210" y="58"/>
                    </a:lnTo>
                    <a:lnTo>
                      <a:pt x="180" y="26"/>
                    </a:lnTo>
                    <a:lnTo>
                      <a:pt x="152" y="0"/>
                    </a:lnTo>
                    <a:lnTo>
                      <a:pt x="152" y="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7" name="Freeform 28"/>
              <p:cNvSpPr>
                <a:spLocks noChangeAspect="1"/>
              </p:cNvSpPr>
              <p:nvPr/>
            </p:nvSpPr>
            <p:spPr bwMode="auto">
              <a:xfrm rot="19659348">
                <a:off x="7187072" y="3993953"/>
                <a:ext cx="942538" cy="1486797"/>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8" name="Freeform 32"/>
              <p:cNvSpPr>
                <a:spLocks noChangeAspect="1"/>
              </p:cNvSpPr>
              <p:nvPr/>
            </p:nvSpPr>
            <p:spPr bwMode="auto">
              <a:xfrm rot="1177916">
                <a:off x="7823628" y="381725"/>
                <a:ext cx="511311" cy="1209688"/>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9" name="Freeform 12"/>
              <p:cNvSpPr>
                <a:spLocks noChangeAspect="1"/>
              </p:cNvSpPr>
              <p:nvPr/>
            </p:nvSpPr>
            <p:spPr bwMode="auto">
              <a:xfrm rot="7111237">
                <a:off x="8078228" y="3447288"/>
                <a:ext cx="969106" cy="1009128"/>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70" name="Freeform 15"/>
              <p:cNvSpPr>
                <a:spLocks/>
              </p:cNvSpPr>
              <p:nvPr/>
            </p:nvSpPr>
            <p:spPr bwMode="auto">
              <a:xfrm>
                <a:off x="13588" y="6104914"/>
                <a:ext cx="482600" cy="753078"/>
              </a:xfrm>
              <a:custGeom>
                <a:avLst/>
                <a:gdLst>
                  <a:gd name="T0" fmla="*/ 424 w 424"/>
                  <a:gd name="T1" fmla="*/ 24 h 640"/>
                  <a:gd name="T2" fmla="*/ 424 w 424"/>
                  <a:gd name="T3" fmla="*/ 24 h 640"/>
                  <a:gd name="T4" fmla="*/ 420 w 424"/>
                  <a:gd name="T5" fmla="*/ 18 h 640"/>
                  <a:gd name="T6" fmla="*/ 414 w 424"/>
                  <a:gd name="T7" fmla="*/ 10 h 640"/>
                  <a:gd name="T8" fmla="*/ 408 w 424"/>
                  <a:gd name="T9" fmla="*/ 6 h 640"/>
                  <a:gd name="T10" fmla="*/ 402 w 424"/>
                  <a:gd name="T11" fmla="*/ 4 h 640"/>
                  <a:gd name="T12" fmla="*/ 394 w 424"/>
                  <a:gd name="T13" fmla="*/ 2 h 640"/>
                  <a:gd name="T14" fmla="*/ 386 w 424"/>
                  <a:gd name="T15" fmla="*/ 2 h 640"/>
                  <a:gd name="T16" fmla="*/ 386 w 424"/>
                  <a:gd name="T17" fmla="*/ 2 h 640"/>
                  <a:gd name="T18" fmla="*/ 380 w 424"/>
                  <a:gd name="T19" fmla="*/ 2 h 640"/>
                  <a:gd name="T20" fmla="*/ 376 w 424"/>
                  <a:gd name="T21" fmla="*/ 0 h 640"/>
                  <a:gd name="T22" fmla="*/ 372 w 424"/>
                  <a:gd name="T23" fmla="*/ 0 h 640"/>
                  <a:gd name="T24" fmla="*/ 364 w 424"/>
                  <a:gd name="T25" fmla="*/ 2 h 640"/>
                  <a:gd name="T26" fmla="*/ 364 w 424"/>
                  <a:gd name="T27" fmla="*/ 2 h 640"/>
                  <a:gd name="T28" fmla="*/ 354 w 424"/>
                  <a:gd name="T29" fmla="*/ 12 h 640"/>
                  <a:gd name="T30" fmla="*/ 342 w 424"/>
                  <a:gd name="T31" fmla="*/ 24 h 640"/>
                  <a:gd name="T32" fmla="*/ 328 w 424"/>
                  <a:gd name="T33" fmla="*/ 38 h 640"/>
                  <a:gd name="T34" fmla="*/ 312 w 424"/>
                  <a:gd name="T35" fmla="*/ 58 h 640"/>
                  <a:gd name="T36" fmla="*/ 276 w 424"/>
                  <a:gd name="T37" fmla="*/ 110 h 640"/>
                  <a:gd name="T38" fmla="*/ 232 w 424"/>
                  <a:gd name="T39" fmla="*/ 178 h 640"/>
                  <a:gd name="T40" fmla="*/ 232 w 424"/>
                  <a:gd name="T41" fmla="*/ 178 h 640"/>
                  <a:gd name="T42" fmla="*/ 210 w 424"/>
                  <a:gd name="T43" fmla="*/ 202 h 640"/>
                  <a:gd name="T44" fmla="*/ 186 w 424"/>
                  <a:gd name="T45" fmla="*/ 222 h 640"/>
                  <a:gd name="T46" fmla="*/ 160 w 424"/>
                  <a:gd name="T47" fmla="*/ 242 h 640"/>
                  <a:gd name="T48" fmla="*/ 132 w 424"/>
                  <a:gd name="T49" fmla="*/ 258 h 640"/>
                  <a:gd name="T50" fmla="*/ 100 w 424"/>
                  <a:gd name="T51" fmla="*/ 274 h 640"/>
                  <a:gd name="T52" fmla="*/ 68 w 424"/>
                  <a:gd name="T53" fmla="*/ 288 h 640"/>
                  <a:gd name="T54" fmla="*/ 34 w 424"/>
                  <a:gd name="T55" fmla="*/ 300 h 640"/>
                  <a:gd name="T56" fmla="*/ 0 w 424"/>
                  <a:gd name="T57" fmla="*/ 312 h 640"/>
                  <a:gd name="T58" fmla="*/ 0 w 424"/>
                  <a:gd name="T59" fmla="*/ 640 h 640"/>
                  <a:gd name="T60" fmla="*/ 386 w 424"/>
                  <a:gd name="T61" fmla="*/ 640 h 640"/>
                  <a:gd name="T62" fmla="*/ 386 w 424"/>
                  <a:gd name="T63" fmla="*/ 640 h 640"/>
                  <a:gd name="T64" fmla="*/ 376 w 424"/>
                  <a:gd name="T65" fmla="*/ 612 h 640"/>
                  <a:gd name="T66" fmla="*/ 358 w 424"/>
                  <a:gd name="T67" fmla="*/ 576 h 640"/>
                  <a:gd name="T68" fmla="*/ 358 w 424"/>
                  <a:gd name="T69" fmla="*/ 576 h 640"/>
                  <a:gd name="T70" fmla="*/ 336 w 424"/>
                  <a:gd name="T71" fmla="*/ 536 h 640"/>
                  <a:gd name="T72" fmla="*/ 316 w 424"/>
                  <a:gd name="T73" fmla="*/ 492 h 640"/>
                  <a:gd name="T74" fmla="*/ 296 w 424"/>
                  <a:gd name="T75" fmla="*/ 448 h 640"/>
                  <a:gd name="T76" fmla="*/ 278 w 424"/>
                  <a:gd name="T77" fmla="*/ 400 h 640"/>
                  <a:gd name="T78" fmla="*/ 264 w 424"/>
                  <a:gd name="T79" fmla="*/ 354 h 640"/>
                  <a:gd name="T80" fmla="*/ 254 w 424"/>
                  <a:gd name="T81" fmla="*/ 308 h 640"/>
                  <a:gd name="T82" fmla="*/ 252 w 424"/>
                  <a:gd name="T83" fmla="*/ 284 h 640"/>
                  <a:gd name="T84" fmla="*/ 250 w 424"/>
                  <a:gd name="T85" fmla="*/ 262 h 640"/>
                  <a:gd name="T86" fmla="*/ 250 w 424"/>
                  <a:gd name="T87" fmla="*/ 240 h 640"/>
                  <a:gd name="T88" fmla="*/ 252 w 424"/>
                  <a:gd name="T89" fmla="*/ 218 h 640"/>
                  <a:gd name="T90" fmla="*/ 252 w 424"/>
                  <a:gd name="T91" fmla="*/ 218 h 640"/>
                  <a:gd name="T92" fmla="*/ 282 w 424"/>
                  <a:gd name="T93" fmla="*/ 166 h 640"/>
                  <a:gd name="T94" fmla="*/ 302 w 424"/>
                  <a:gd name="T95" fmla="*/ 136 h 640"/>
                  <a:gd name="T96" fmla="*/ 322 w 424"/>
                  <a:gd name="T97" fmla="*/ 108 h 640"/>
                  <a:gd name="T98" fmla="*/ 346 w 424"/>
                  <a:gd name="T99" fmla="*/ 80 h 640"/>
                  <a:gd name="T100" fmla="*/ 370 w 424"/>
                  <a:gd name="T101" fmla="*/ 58 h 640"/>
                  <a:gd name="T102" fmla="*/ 382 w 424"/>
                  <a:gd name="T103" fmla="*/ 50 h 640"/>
                  <a:gd name="T104" fmla="*/ 394 w 424"/>
                  <a:gd name="T105" fmla="*/ 42 h 640"/>
                  <a:gd name="T106" fmla="*/ 406 w 424"/>
                  <a:gd name="T107" fmla="*/ 38 h 640"/>
                  <a:gd name="T108" fmla="*/ 418 w 424"/>
                  <a:gd name="T109" fmla="*/ 36 h 640"/>
                  <a:gd name="T110" fmla="*/ 418 w 424"/>
                  <a:gd name="T111" fmla="*/ 36 h 640"/>
                  <a:gd name="T112" fmla="*/ 420 w 424"/>
                  <a:gd name="T113" fmla="*/ 36 h 640"/>
                  <a:gd name="T114" fmla="*/ 424 w 424"/>
                  <a:gd name="T115" fmla="*/ 34 h 640"/>
                  <a:gd name="T116" fmla="*/ 424 w 424"/>
                  <a:gd name="T117" fmla="*/ 24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4" h="640">
                    <a:moveTo>
                      <a:pt x="424" y="24"/>
                    </a:moveTo>
                    <a:lnTo>
                      <a:pt x="424" y="24"/>
                    </a:lnTo>
                    <a:lnTo>
                      <a:pt x="420" y="18"/>
                    </a:lnTo>
                    <a:lnTo>
                      <a:pt x="414" y="10"/>
                    </a:lnTo>
                    <a:lnTo>
                      <a:pt x="408" y="6"/>
                    </a:lnTo>
                    <a:lnTo>
                      <a:pt x="402" y="4"/>
                    </a:lnTo>
                    <a:lnTo>
                      <a:pt x="394" y="2"/>
                    </a:lnTo>
                    <a:lnTo>
                      <a:pt x="386" y="2"/>
                    </a:lnTo>
                    <a:lnTo>
                      <a:pt x="386" y="2"/>
                    </a:lnTo>
                    <a:lnTo>
                      <a:pt x="380" y="2"/>
                    </a:lnTo>
                    <a:lnTo>
                      <a:pt x="376" y="0"/>
                    </a:lnTo>
                    <a:lnTo>
                      <a:pt x="372" y="0"/>
                    </a:lnTo>
                    <a:lnTo>
                      <a:pt x="364" y="2"/>
                    </a:lnTo>
                    <a:lnTo>
                      <a:pt x="364" y="2"/>
                    </a:lnTo>
                    <a:lnTo>
                      <a:pt x="354" y="12"/>
                    </a:lnTo>
                    <a:lnTo>
                      <a:pt x="342" y="24"/>
                    </a:lnTo>
                    <a:lnTo>
                      <a:pt x="328" y="38"/>
                    </a:lnTo>
                    <a:lnTo>
                      <a:pt x="312" y="58"/>
                    </a:lnTo>
                    <a:lnTo>
                      <a:pt x="276" y="110"/>
                    </a:lnTo>
                    <a:lnTo>
                      <a:pt x="232" y="178"/>
                    </a:lnTo>
                    <a:lnTo>
                      <a:pt x="232" y="178"/>
                    </a:lnTo>
                    <a:lnTo>
                      <a:pt x="210" y="202"/>
                    </a:lnTo>
                    <a:lnTo>
                      <a:pt x="186" y="222"/>
                    </a:lnTo>
                    <a:lnTo>
                      <a:pt x="160" y="242"/>
                    </a:lnTo>
                    <a:lnTo>
                      <a:pt x="132" y="258"/>
                    </a:lnTo>
                    <a:lnTo>
                      <a:pt x="100" y="274"/>
                    </a:lnTo>
                    <a:lnTo>
                      <a:pt x="68" y="288"/>
                    </a:lnTo>
                    <a:lnTo>
                      <a:pt x="34" y="300"/>
                    </a:lnTo>
                    <a:lnTo>
                      <a:pt x="0" y="312"/>
                    </a:lnTo>
                    <a:lnTo>
                      <a:pt x="0" y="640"/>
                    </a:lnTo>
                    <a:lnTo>
                      <a:pt x="386" y="640"/>
                    </a:lnTo>
                    <a:lnTo>
                      <a:pt x="386" y="640"/>
                    </a:lnTo>
                    <a:lnTo>
                      <a:pt x="376" y="612"/>
                    </a:lnTo>
                    <a:lnTo>
                      <a:pt x="358" y="576"/>
                    </a:lnTo>
                    <a:lnTo>
                      <a:pt x="358" y="576"/>
                    </a:lnTo>
                    <a:lnTo>
                      <a:pt x="336" y="536"/>
                    </a:lnTo>
                    <a:lnTo>
                      <a:pt x="316" y="492"/>
                    </a:lnTo>
                    <a:lnTo>
                      <a:pt x="296" y="448"/>
                    </a:lnTo>
                    <a:lnTo>
                      <a:pt x="278" y="400"/>
                    </a:lnTo>
                    <a:lnTo>
                      <a:pt x="264" y="354"/>
                    </a:lnTo>
                    <a:lnTo>
                      <a:pt x="254" y="308"/>
                    </a:lnTo>
                    <a:lnTo>
                      <a:pt x="252" y="284"/>
                    </a:lnTo>
                    <a:lnTo>
                      <a:pt x="250" y="262"/>
                    </a:lnTo>
                    <a:lnTo>
                      <a:pt x="250" y="240"/>
                    </a:lnTo>
                    <a:lnTo>
                      <a:pt x="252" y="218"/>
                    </a:lnTo>
                    <a:lnTo>
                      <a:pt x="252" y="218"/>
                    </a:lnTo>
                    <a:lnTo>
                      <a:pt x="282" y="166"/>
                    </a:lnTo>
                    <a:lnTo>
                      <a:pt x="302" y="136"/>
                    </a:lnTo>
                    <a:lnTo>
                      <a:pt x="322" y="108"/>
                    </a:lnTo>
                    <a:lnTo>
                      <a:pt x="346" y="80"/>
                    </a:lnTo>
                    <a:lnTo>
                      <a:pt x="370" y="58"/>
                    </a:lnTo>
                    <a:lnTo>
                      <a:pt x="382" y="50"/>
                    </a:lnTo>
                    <a:lnTo>
                      <a:pt x="394" y="42"/>
                    </a:lnTo>
                    <a:lnTo>
                      <a:pt x="406" y="38"/>
                    </a:lnTo>
                    <a:lnTo>
                      <a:pt x="418" y="36"/>
                    </a:lnTo>
                    <a:lnTo>
                      <a:pt x="418" y="36"/>
                    </a:lnTo>
                    <a:lnTo>
                      <a:pt x="420" y="36"/>
                    </a:lnTo>
                    <a:lnTo>
                      <a:pt x="424" y="34"/>
                    </a:lnTo>
                    <a:lnTo>
                      <a:pt x="424" y="24"/>
                    </a:lnTo>
                    <a:close/>
                  </a:path>
                </a:pathLst>
              </a:custGeom>
              <a:solidFill>
                <a:srgbClr val="000000">
                  <a:alpha val="2000"/>
                </a:srgbClr>
              </a:solidFill>
              <a:ln>
                <a:noFill/>
              </a:ln>
              <a:effectLst>
                <a:glow rad="38100">
                  <a:schemeClr val="accent1">
                    <a:alpha val="43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27"/>
              <p:cNvSpPr>
                <a:spLocks noChangeAspect="1"/>
              </p:cNvSpPr>
              <p:nvPr/>
            </p:nvSpPr>
            <p:spPr bwMode="auto">
              <a:xfrm>
                <a:off x="-17347" y="3350958"/>
                <a:ext cx="912820" cy="1114002"/>
              </a:xfrm>
              <a:custGeom>
                <a:avLst/>
                <a:gdLst>
                  <a:gd name="T0" fmla="*/ 596 w 608"/>
                  <a:gd name="T1" fmla="*/ 682 h 742"/>
                  <a:gd name="T2" fmla="*/ 548 w 608"/>
                  <a:gd name="T3" fmla="*/ 628 h 742"/>
                  <a:gd name="T4" fmla="*/ 524 w 608"/>
                  <a:gd name="T5" fmla="*/ 574 h 742"/>
                  <a:gd name="T6" fmla="*/ 518 w 608"/>
                  <a:gd name="T7" fmla="*/ 506 h 742"/>
                  <a:gd name="T8" fmla="*/ 540 w 608"/>
                  <a:gd name="T9" fmla="*/ 422 h 742"/>
                  <a:gd name="T10" fmla="*/ 508 w 608"/>
                  <a:gd name="T11" fmla="*/ 376 h 742"/>
                  <a:gd name="T12" fmla="*/ 446 w 608"/>
                  <a:gd name="T13" fmla="*/ 312 h 742"/>
                  <a:gd name="T14" fmla="*/ 396 w 608"/>
                  <a:gd name="T15" fmla="*/ 286 h 742"/>
                  <a:gd name="T16" fmla="*/ 360 w 608"/>
                  <a:gd name="T17" fmla="*/ 280 h 742"/>
                  <a:gd name="T18" fmla="*/ 256 w 608"/>
                  <a:gd name="T19" fmla="*/ 282 h 742"/>
                  <a:gd name="T20" fmla="*/ 254 w 608"/>
                  <a:gd name="T21" fmla="*/ 276 h 742"/>
                  <a:gd name="T22" fmla="*/ 280 w 608"/>
                  <a:gd name="T23" fmla="*/ 270 h 742"/>
                  <a:gd name="T24" fmla="*/ 322 w 608"/>
                  <a:gd name="T25" fmla="*/ 252 h 742"/>
                  <a:gd name="T26" fmla="*/ 352 w 608"/>
                  <a:gd name="T27" fmla="*/ 232 h 742"/>
                  <a:gd name="T28" fmla="*/ 372 w 608"/>
                  <a:gd name="T29" fmla="*/ 208 h 742"/>
                  <a:gd name="T30" fmla="*/ 378 w 608"/>
                  <a:gd name="T31" fmla="*/ 182 h 742"/>
                  <a:gd name="T32" fmla="*/ 366 w 608"/>
                  <a:gd name="T33" fmla="*/ 156 h 742"/>
                  <a:gd name="T34" fmla="*/ 388 w 608"/>
                  <a:gd name="T35" fmla="*/ 146 h 742"/>
                  <a:gd name="T36" fmla="*/ 424 w 608"/>
                  <a:gd name="T37" fmla="*/ 142 h 742"/>
                  <a:gd name="T38" fmla="*/ 442 w 608"/>
                  <a:gd name="T39" fmla="*/ 148 h 742"/>
                  <a:gd name="T40" fmla="*/ 408 w 608"/>
                  <a:gd name="T41" fmla="*/ 114 h 742"/>
                  <a:gd name="T42" fmla="*/ 332 w 608"/>
                  <a:gd name="T43" fmla="*/ 66 h 742"/>
                  <a:gd name="T44" fmla="*/ 312 w 608"/>
                  <a:gd name="T45" fmla="*/ 62 h 742"/>
                  <a:gd name="T46" fmla="*/ 278 w 608"/>
                  <a:gd name="T47" fmla="*/ 64 h 742"/>
                  <a:gd name="T48" fmla="*/ 250 w 608"/>
                  <a:gd name="T49" fmla="*/ 80 h 742"/>
                  <a:gd name="T50" fmla="*/ 220 w 608"/>
                  <a:gd name="T51" fmla="*/ 96 h 742"/>
                  <a:gd name="T52" fmla="*/ 184 w 608"/>
                  <a:gd name="T53" fmla="*/ 104 h 742"/>
                  <a:gd name="T54" fmla="*/ 148 w 608"/>
                  <a:gd name="T55" fmla="*/ 98 h 742"/>
                  <a:gd name="T56" fmla="*/ 118 w 608"/>
                  <a:gd name="T57" fmla="*/ 66 h 742"/>
                  <a:gd name="T58" fmla="*/ 106 w 608"/>
                  <a:gd name="T59" fmla="*/ 0 h 742"/>
                  <a:gd name="T60" fmla="*/ 82 w 608"/>
                  <a:gd name="T61" fmla="*/ 28 h 742"/>
                  <a:gd name="T62" fmla="*/ 32 w 608"/>
                  <a:gd name="T63" fmla="*/ 70 h 742"/>
                  <a:gd name="T64" fmla="*/ 0 w 608"/>
                  <a:gd name="T65" fmla="*/ 88 h 742"/>
                  <a:gd name="T66" fmla="*/ 20 w 608"/>
                  <a:gd name="T67" fmla="*/ 734 h 742"/>
                  <a:gd name="T68" fmla="*/ 40 w 608"/>
                  <a:gd name="T69" fmla="*/ 742 h 742"/>
                  <a:gd name="T70" fmla="*/ 28 w 608"/>
                  <a:gd name="T71" fmla="*/ 728 h 742"/>
                  <a:gd name="T72" fmla="*/ 20 w 608"/>
                  <a:gd name="T73" fmla="*/ 692 h 742"/>
                  <a:gd name="T74" fmla="*/ 22 w 608"/>
                  <a:gd name="T75" fmla="*/ 668 h 742"/>
                  <a:gd name="T76" fmla="*/ 48 w 608"/>
                  <a:gd name="T77" fmla="*/ 670 h 742"/>
                  <a:gd name="T78" fmla="*/ 72 w 608"/>
                  <a:gd name="T79" fmla="*/ 654 h 742"/>
                  <a:gd name="T80" fmla="*/ 86 w 608"/>
                  <a:gd name="T81" fmla="*/ 626 h 742"/>
                  <a:gd name="T82" fmla="*/ 92 w 608"/>
                  <a:gd name="T83" fmla="*/ 592 h 742"/>
                  <a:gd name="T84" fmla="*/ 94 w 608"/>
                  <a:gd name="T85" fmla="*/ 546 h 742"/>
                  <a:gd name="T86" fmla="*/ 90 w 608"/>
                  <a:gd name="T87" fmla="*/ 520 h 742"/>
                  <a:gd name="T88" fmla="*/ 96 w 608"/>
                  <a:gd name="T89" fmla="*/ 520 h 742"/>
                  <a:gd name="T90" fmla="*/ 134 w 608"/>
                  <a:gd name="T91" fmla="*/ 616 h 742"/>
                  <a:gd name="T92" fmla="*/ 152 w 608"/>
                  <a:gd name="T93" fmla="*/ 648 h 742"/>
                  <a:gd name="T94" fmla="*/ 194 w 608"/>
                  <a:gd name="T95" fmla="*/ 684 h 742"/>
                  <a:gd name="T96" fmla="*/ 278 w 608"/>
                  <a:gd name="T97" fmla="*/ 718 h 742"/>
                  <a:gd name="T98" fmla="*/ 332 w 608"/>
                  <a:gd name="T99" fmla="*/ 730 h 742"/>
                  <a:gd name="T100" fmla="*/ 400 w 608"/>
                  <a:gd name="T101" fmla="*/ 678 h 742"/>
                  <a:gd name="T102" fmla="*/ 466 w 608"/>
                  <a:gd name="T103" fmla="*/ 660 h 742"/>
                  <a:gd name="T104" fmla="*/ 526 w 608"/>
                  <a:gd name="T105" fmla="*/ 662 h 742"/>
                  <a:gd name="T106" fmla="*/ 594 w 608"/>
                  <a:gd name="T107" fmla="*/ 684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8" h="742">
                    <a:moveTo>
                      <a:pt x="608" y="692"/>
                    </a:moveTo>
                    <a:lnTo>
                      <a:pt x="608" y="692"/>
                    </a:lnTo>
                    <a:lnTo>
                      <a:pt x="596" y="682"/>
                    </a:lnTo>
                    <a:lnTo>
                      <a:pt x="578" y="666"/>
                    </a:lnTo>
                    <a:lnTo>
                      <a:pt x="558" y="642"/>
                    </a:lnTo>
                    <a:lnTo>
                      <a:pt x="548" y="628"/>
                    </a:lnTo>
                    <a:lnTo>
                      <a:pt x="540" y="610"/>
                    </a:lnTo>
                    <a:lnTo>
                      <a:pt x="532" y="594"/>
                    </a:lnTo>
                    <a:lnTo>
                      <a:pt x="524" y="574"/>
                    </a:lnTo>
                    <a:lnTo>
                      <a:pt x="520" y="552"/>
                    </a:lnTo>
                    <a:lnTo>
                      <a:pt x="518" y="530"/>
                    </a:lnTo>
                    <a:lnTo>
                      <a:pt x="518" y="506"/>
                    </a:lnTo>
                    <a:lnTo>
                      <a:pt x="522" y="480"/>
                    </a:lnTo>
                    <a:lnTo>
                      <a:pt x="528" y="452"/>
                    </a:lnTo>
                    <a:lnTo>
                      <a:pt x="540" y="422"/>
                    </a:lnTo>
                    <a:lnTo>
                      <a:pt x="540" y="422"/>
                    </a:lnTo>
                    <a:lnTo>
                      <a:pt x="526" y="400"/>
                    </a:lnTo>
                    <a:lnTo>
                      <a:pt x="508" y="376"/>
                    </a:lnTo>
                    <a:lnTo>
                      <a:pt x="486" y="350"/>
                    </a:lnTo>
                    <a:lnTo>
                      <a:pt x="460" y="324"/>
                    </a:lnTo>
                    <a:lnTo>
                      <a:pt x="446" y="312"/>
                    </a:lnTo>
                    <a:lnTo>
                      <a:pt x="430" y="302"/>
                    </a:lnTo>
                    <a:lnTo>
                      <a:pt x="414" y="292"/>
                    </a:lnTo>
                    <a:lnTo>
                      <a:pt x="396" y="286"/>
                    </a:lnTo>
                    <a:lnTo>
                      <a:pt x="380" y="282"/>
                    </a:lnTo>
                    <a:lnTo>
                      <a:pt x="360" y="280"/>
                    </a:lnTo>
                    <a:lnTo>
                      <a:pt x="360" y="280"/>
                    </a:lnTo>
                    <a:lnTo>
                      <a:pt x="272" y="282"/>
                    </a:lnTo>
                    <a:lnTo>
                      <a:pt x="256" y="282"/>
                    </a:lnTo>
                    <a:lnTo>
                      <a:pt x="256" y="282"/>
                    </a:lnTo>
                    <a:lnTo>
                      <a:pt x="254" y="282"/>
                    </a:lnTo>
                    <a:lnTo>
                      <a:pt x="254" y="280"/>
                    </a:lnTo>
                    <a:lnTo>
                      <a:pt x="254" y="276"/>
                    </a:lnTo>
                    <a:lnTo>
                      <a:pt x="254" y="276"/>
                    </a:lnTo>
                    <a:lnTo>
                      <a:pt x="262" y="274"/>
                    </a:lnTo>
                    <a:lnTo>
                      <a:pt x="280" y="270"/>
                    </a:lnTo>
                    <a:lnTo>
                      <a:pt x="292" y="266"/>
                    </a:lnTo>
                    <a:lnTo>
                      <a:pt x="306" y="260"/>
                    </a:lnTo>
                    <a:lnTo>
                      <a:pt x="322" y="252"/>
                    </a:lnTo>
                    <a:lnTo>
                      <a:pt x="340" y="240"/>
                    </a:lnTo>
                    <a:lnTo>
                      <a:pt x="340" y="240"/>
                    </a:lnTo>
                    <a:lnTo>
                      <a:pt x="352" y="232"/>
                    </a:lnTo>
                    <a:lnTo>
                      <a:pt x="360" y="224"/>
                    </a:lnTo>
                    <a:lnTo>
                      <a:pt x="368" y="216"/>
                    </a:lnTo>
                    <a:lnTo>
                      <a:pt x="372" y="208"/>
                    </a:lnTo>
                    <a:lnTo>
                      <a:pt x="376" y="202"/>
                    </a:lnTo>
                    <a:lnTo>
                      <a:pt x="378" y="194"/>
                    </a:lnTo>
                    <a:lnTo>
                      <a:pt x="378" y="182"/>
                    </a:lnTo>
                    <a:lnTo>
                      <a:pt x="376" y="172"/>
                    </a:lnTo>
                    <a:lnTo>
                      <a:pt x="372" y="164"/>
                    </a:lnTo>
                    <a:lnTo>
                      <a:pt x="366" y="156"/>
                    </a:lnTo>
                    <a:lnTo>
                      <a:pt x="366" y="156"/>
                    </a:lnTo>
                    <a:lnTo>
                      <a:pt x="372" y="154"/>
                    </a:lnTo>
                    <a:lnTo>
                      <a:pt x="388" y="146"/>
                    </a:lnTo>
                    <a:lnTo>
                      <a:pt x="400" y="144"/>
                    </a:lnTo>
                    <a:lnTo>
                      <a:pt x="412" y="142"/>
                    </a:lnTo>
                    <a:lnTo>
                      <a:pt x="424" y="142"/>
                    </a:lnTo>
                    <a:lnTo>
                      <a:pt x="438" y="146"/>
                    </a:lnTo>
                    <a:lnTo>
                      <a:pt x="438" y="146"/>
                    </a:lnTo>
                    <a:lnTo>
                      <a:pt x="442" y="148"/>
                    </a:lnTo>
                    <a:lnTo>
                      <a:pt x="444" y="146"/>
                    </a:lnTo>
                    <a:lnTo>
                      <a:pt x="438" y="140"/>
                    </a:lnTo>
                    <a:lnTo>
                      <a:pt x="408" y="114"/>
                    </a:lnTo>
                    <a:lnTo>
                      <a:pt x="364" y="84"/>
                    </a:lnTo>
                    <a:lnTo>
                      <a:pt x="346" y="72"/>
                    </a:lnTo>
                    <a:lnTo>
                      <a:pt x="332" y="66"/>
                    </a:lnTo>
                    <a:lnTo>
                      <a:pt x="332" y="66"/>
                    </a:lnTo>
                    <a:lnTo>
                      <a:pt x="322" y="64"/>
                    </a:lnTo>
                    <a:lnTo>
                      <a:pt x="312" y="62"/>
                    </a:lnTo>
                    <a:lnTo>
                      <a:pt x="300" y="62"/>
                    </a:lnTo>
                    <a:lnTo>
                      <a:pt x="288" y="62"/>
                    </a:lnTo>
                    <a:lnTo>
                      <a:pt x="278" y="64"/>
                    </a:lnTo>
                    <a:lnTo>
                      <a:pt x="266" y="68"/>
                    </a:lnTo>
                    <a:lnTo>
                      <a:pt x="258" y="72"/>
                    </a:lnTo>
                    <a:lnTo>
                      <a:pt x="250" y="80"/>
                    </a:lnTo>
                    <a:lnTo>
                      <a:pt x="250" y="80"/>
                    </a:lnTo>
                    <a:lnTo>
                      <a:pt x="238" y="88"/>
                    </a:lnTo>
                    <a:lnTo>
                      <a:pt x="220" y="96"/>
                    </a:lnTo>
                    <a:lnTo>
                      <a:pt x="208" y="100"/>
                    </a:lnTo>
                    <a:lnTo>
                      <a:pt x="196" y="104"/>
                    </a:lnTo>
                    <a:lnTo>
                      <a:pt x="184" y="104"/>
                    </a:lnTo>
                    <a:lnTo>
                      <a:pt x="172" y="104"/>
                    </a:lnTo>
                    <a:lnTo>
                      <a:pt x="160" y="102"/>
                    </a:lnTo>
                    <a:lnTo>
                      <a:pt x="148" y="98"/>
                    </a:lnTo>
                    <a:lnTo>
                      <a:pt x="136" y="90"/>
                    </a:lnTo>
                    <a:lnTo>
                      <a:pt x="126" y="80"/>
                    </a:lnTo>
                    <a:lnTo>
                      <a:pt x="118" y="66"/>
                    </a:lnTo>
                    <a:lnTo>
                      <a:pt x="112" y="48"/>
                    </a:lnTo>
                    <a:lnTo>
                      <a:pt x="108" y="26"/>
                    </a:lnTo>
                    <a:lnTo>
                      <a:pt x="106" y="0"/>
                    </a:lnTo>
                    <a:lnTo>
                      <a:pt x="106" y="0"/>
                    </a:lnTo>
                    <a:lnTo>
                      <a:pt x="100" y="8"/>
                    </a:lnTo>
                    <a:lnTo>
                      <a:pt x="82" y="28"/>
                    </a:lnTo>
                    <a:lnTo>
                      <a:pt x="68" y="42"/>
                    </a:lnTo>
                    <a:lnTo>
                      <a:pt x="52" y="56"/>
                    </a:lnTo>
                    <a:lnTo>
                      <a:pt x="32" y="70"/>
                    </a:lnTo>
                    <a:lnTo>
                      <a:pt x="8" y="82"/>
                    </a:lnTo>
                    <a:lnTo>
                      <a:pt x="8" y="82"/>
                    </a:lnTo>
                    <a:lnTo>
                      <a:pt x="0" y="88"/>
                    </a:lnTo>
                    <a:lnTo>
                      <a:pt x="0" y="724"/>
                    </a:lnTo>
                    <a:lnTo>
                      <a:pt x="0" y="724"/>
                    </a:lnTo>
                    <a:lnTo>
                      <a:pt x="20" y="734"/>
                    </a:lnTo>
                    <a:lnTo>
                      <a:pt x="34" y="742"/>
                    </a:lnTo>
                    <a:lnTo>
                      <a:pt x="40" y="742"/>
                    </a:lnTo>
                    <a:lnTo>
                      <a:pt x="40" y="742"/>
                    </a:lnTo>
                    <a:lnTo>
                      <a:pt x="38" y="738"/>
                    </a:lnTo>
                    <a:lnTo>
                      <a:pt x="38" y="738"/>
                    </a:lnTo>
                    <a:lnTo>
                      <a:pt x="28" y="728"/>
                    </a:lnTo>
                    <a:lnTo>
                      <a:pt x="24" y="716"/>
                    </a:lnTo>
                    <a:lnTo>
                      <a:pt x="20" y="704"/>
                    </a:lnTo>
                    <a:lnTo>
                      <a:pt x="20" y="692"/>
                    </a:lnTo>
                    <a:lnTo>
                      <a:pt x="20" y="676"/>
                    </a:lnTo>
                    <a:lnTo>
                      <a:pt x="22" y="668"/>
                    </a:lnTo>
                    <a:lnTo>
                      <a:pt x="22" y="668"/>
                    </a:lnTo>
                    <a:lnTo>
                      <a:pt x="30" y="670"/>
                    </a:lnTo>
                    <a:lnTo>
                      <a:pt x="38" y="672"/>
                    </a:lnTo>
                    <a:lnTo>
                      <a:pt x="48" y="670"/>
                    </a:lnTo>
                    <a:lnTo>
                      <a:pt x="60" y="664"/>
                    </a:lnTo>
                    <a:lnTo>
                      <a:pt x="66" y="660"/>
                    </a:lnTo>
                    <a:lnTo>
                      <a:pt x="72" y="654"/>
                    </a:lnTo>
                    <a:lnTo>
                      <a:pt x="76" y="646"/>
                    </a:lnTo>
                    <a:lnTo>
                      <a:pt x="82" y="638"/>
                    </a:lnTo>
                    <a:lnTo>
                      <a:pt x="86" y="626"/>
                    </a:lnTo>
                    <a:lnTo>
                      <a:pt x="88" y="612"/>
                    </a:lnTo>
                    <a:lnTo>
                      <a:pt x="88" y="612"/>
                    </a:lnTo>
                    <a:lnTo>
                      <a:pt x="92" y="592"/>
                    </a:lnTo>
                    <a:lnTo>
                      <a:pt x="94" y="574"/>
                    </a:lnTo>
                    <a:lnTo>
                      <a:pt x="94" y="558"/>
                    </a:lnTo>
                    <a:lnTo>
                      <a:pt x="94" y="546"/>
                    </a:lnTo>
                    <a:lnTo>
                      <a:pt x="90" y="528"/>
                    </a:lnTo>
                    <a:lnTo>
                      <a:pt x="90" y="520"/>
                    </a:lnTo>
                    <a:lnTo>
                      <a:pt x="90" y="520"/>
                    </a:lnTo>
                    <a:lnTo>
                      <a:pt x="92" y="518"/>
                    </a:lnTo>
                    <a:lnTo>
                      <a:pt x="94" y="518"/>
                    </a:lnTo>
                    <a:lnTo>
                      <a:pt x="96" y="520"/>
                    </a:lnTo>
                    <a:lnTo>
                      <a:pt x="96" y="520"/>
                    </a:lnTo>
                    <a:lnTo>
                      <a:pt x="102" y="534"/>
                    </a:lnTo>
                    <a:lnTo>
                      <a:pt x="134" y="616"/>
                    </a:lnTo>
                    <a:lnTo>
                      <a:pt x="134" y="616"/>
                    </a:lnTo>
                    <a:lnTo>
                      <a:pt x="142" y="634"/>
                    </a:lnTo>
                    <a:lnTo>
                      <a:pt x="152" y="648"/>
                    </a:lnTo>
                    <a:lnTo>
                      <a:pt x="164" y="662"/>
                    </a:lnTo>
                    <a:lnTo>
                      <a:pt x="180" y="674"/>
                    </a:lnTo>
                    <a:lnTo>
                      <a:pt x="194" y="684"/>
                    </a:lnTo>
                    <a:lnTo>
                      <a:pt x="212" y="692"/>
                    </a:lnTo>
                    <a:lnTo>
                      <a:pt x="246" y="708"/>
                    </a:lnTo>
                    <a:lnTo>
                      <a:pt x="278" y="718"/>
                    </a:lnTo>
                    <a:lnTo>
                      <a:pt x="306" y="724"/>
                    </a:lnTo>
                    <a:lnTo>
                      <a:pt x="332" y="730"/>
                    </a:lnTo>
                    <a:lnTo>
                      <a:pt x="332" y="730"/>
                    </a:lnTo>
                    <a:lnTo>
                      <a:pt x="354" y="708"/>
                    </a:lnTo>
                    <a:lnTo>
                      <a:pt x="378" y="692"/>
                    </a:lnTo>
                    <a:lnTo>
                      <a:pt x="400" y="678"/>
                    </a:lnTo>
                    <a:lnTo>
                      <a:pt x="424" y="670"/>
                    </a:lnTo>
                    <a:lnTo>
                      <a:pt x="446" y="662"/>
                    </a:lnTo>
                    <a:lnTo>
                      <a:pt x="466" y="660"/>
                    </a:lnTo>
                    <a:lnTo>
                      <a:pt x="488" y="658"/>
                    </a:lnTo>
                    <a:lnTo>
                      <a:pt x="506" y="658"/>
                    </a:lnTo>
                    <a:lnTo>
                      <a:pt x="526" y="662"/>
                    </a:lnTo>
                    <a:lnTo>
                      <a:pt x="542" y="664"/>
                    </a:lnTo>
                    <a:lnTo>
                      <a:pt x="572" y="674"/>
                    </a:lnTo>
                    <a:lnTo>
                      <a:pt x="594" y="684"/>
                    </a:lnTo>
                    <a:lnTo>
                      <a:pt x="608" y="692"/>
                    </a:lnTo>
                    <a:lnTo>
                      <a:pt x="608" y="692"/>
                    </a:lnTo>
                    <a:close/>
                  </a:path>
                </a:pathLst>
              </a:custGeom>
              <a:solidFill>
                <a:schemeClr val="accent1">
                  <a:alpha val="2000"/>
                </a:schemeClr>
              </a:solidFill>
              <a:ln>
                <a:noFill/>
              </a:ln>
              <a:effectLst>
                <a:glow rad="25400">
                  <a:schemeClr val="accent1">
                    <a:alpha val="43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51"/>
              <p:cNvSpPr>
                <a:spLocks noChangeAspect="1"/>
              </p:cNvSpPr>
              <p:nvPr/>
            </p:nvSpPr>
            <p:spPr bwMode="auto">
              <a:xfrm>
                <a:off x="-17347" y="1413937"/>
                <a:ext cx="499947" cy="1321457"/>
              </a:xfrm>
              <a:custGeom>
                <a:avLst/>
                <a:gdLst>
                  <a:gd name="T0" fmla="*/ 382 w 426"/>
                  <a:gd name="T1" fmla="*/ 404 h 1126"/>
                  <a:gd name="T2" fmla="*/ 390 w 426"/>
                  <a:gd name="T3" fmla="*/ 392 h 1126"/>
                  <a:gd name="T4" fmla="*/ 404 w 426"/>
                  <a:gd name="T5" fmla="*/ 356 h 1126"/>
                  <a:gd name="T6" fmla="*/ 408 w 426"/>
                  <a:gd name="T7" fmla="*/ 326 h 1126"/>
                  <a:gd name="T8" fmla="*/ 402 w 426"/>
                  <a:gd name="T9" fmla="*/ 274 h 1126"/>
                  <a:gd name="T10" fmla="*/ 376 w 426"/>
                  <a:gd name="T11" fmla="*/ 206 h 1126"/>
                  <a:gd name="T12" fmla="*/ 350 w 426"/>
                  <a:gd name="T13" fmla="*/ 176 h 1126"/>
                  <a:gd name="T14" fmla="*/ 338 w 426"/>
                  <a:gd name="T15" fmla="*/ 176 h 1126"/>
                  <a:gd name="T16" fmla="*/ 294 w 426"/>
                  <a:gd name="T17" fmla="*/ 198 h 1126"/>
                  <a:gd name="T18" fmla="*/ 212 w 426"/>
                  <a:gd name="T19" fmla="*/ 268 h 1126"/>
                  <a:gd name="T20" fmla="*/ 212 w 426"/>
                  <a:gd name="T21" fmla="*/ 270 h 1126"/>
                  <a:gd name="T22" fmla="*/ 172 w 426"/>
                  <a:gd name="T23" fmla="*/ 318 h 1126"/>
                  <a:gd name="T24" fmla="*/ 152 w 426"/>
                  <a:gd name="T25" fmla="*/ 354 h 1126"/>
                  <a:gd name="T26" fmla="*/ 146 w 426"/>
                  <a:gd name="T27" fmla="*/ 358 h 1126"/>
                  <a:gd name="T28" fmla="*/ 144 w 426"/>
                  <a:gd name="T29" fmla="*/ 354 h 1126"/>
                  <a:gd name="T30" fmla="*/ 172 w 426"/>
                  <a:gd name="T31" fmla="*/ 236 h 1126"/>
                  <a:gd name="T32" fmla="*/ 172 w 426"/>
                  <a:gd name="T33" fmla="*/ 174 h 1126"/>
                  <a:gd name="T34" fmla="*/ 148 w 426"/>
                  <a:gd name="T35" fmla="*/ 114 h 1126"/>
                  <a:gd name="T36" fmla="*/ 100 w 426"/>
                  <a:gd name="T37" fmla="*/ 46 h 1126"/>
                  <a:gd name="T38" fmla="*/ 56 w 426"/>
                  <a:gd name="T39" fmla="*/ 0 h 1126"/>
                  <a:gd name="T40" fmla="*/ 0 w 426"/>
                  <a:gd name="T41" fmla="*/ 820 h 1126"/>
                  <a:gd name="T42" fmla="*/ 34 w 426"/>
                  <a:gd name="T43" fmla="*/ 800 h 1126"/>
                  <a:gd name="T44" fmla="*/ 80 w 426"/>
                  <a:gd name="T45" fmla="*/ 754 h 1126"/>
                  <a:gd name="T46" fmla="*/ 102 w 426"/>
                  <a:gd name="T47" fmla="*/ 764 h 1126"/>
                  <a:gd name="T48" fmla="*/ 152 w 426"/>
                  <a:gd name="T49" fmla="*/ 908 h 1126"/>
                  <a:gd name="T50" fmla="*/ 168 w 426"/>
                  <a:gd name="T51" fmla="*/ 994 h 1126"/>
                  <a:gd name="T52" fmla="*/ 166 w 426"/>
                  <a:gd name="T53" fmla="*/ 1070 h 1126"/>
                  <a:gd name="T54" fmla="*/ 150 w 426"/>
                  <a:gd name="T55" fmla="*/ 1108 h 1126"/>
                  <a:gd name="T56" fmla="*/ 150 w 426"/>
                  <a:gd name="T57" fmla="*/ 1120 h 1126"/>
                  <a:gd name="T58" fmla="*/ 156 w 426"/>
                  <a:gd name="T59" fmla="*/ 1124 h 1126"/>
                  <a:gd name="T60" fmla="*/ 188 w 426"/>
                  <a:gd name="T61" fmla="*/ 1124 h 1126"/>
                  <a:gd name="T62" fmla="*/ 214 w 426"/>
                  <a:gd name="T63" fmla="*/ 1102 h 1126"/>
                  <a:gd name="T64" fmla="*/ 224 w 426"/>
                  <a:gd name="T65" fmla="*/ 1094 h 1126"/>
                  <a:gd name="T66" fmla="*/ 232 w 426"/>
                  <a:gd name="T67" fmla="*/ 1080 h 1126"/>
                  <a:gd name="T68" fmla="*/ 224 w 426"/>
                  <a:gd name="T69" fmla="*/ 998 h 1126"/>
                  <a:gd name="T70" fmla="*/ 188 w 426"/>
                  <a:gd name="T71" fmla="*/ 854 h 1126"/>
                  <a:gd name="T72" fmla="*/ 144 w 426"/>
                  <a:gd name="T73" fmla="*/ 720 h 1126"/>
                  <a:gd name="T74" fmla="*/ 218 w 426"/>
                  <a:gd name="T75" fmla="*/ 726 h 1126"/>
                  <a:gd name="T76" fmla="*/ 278 w 426"/>
                  <a:gd name="T77" fmla="*/ 708 h 1126"/>
                  <a:gd name="T78" fmla="*/ 308 w 426"/>
                  <a:gd name="T79" fmla="*/ 682 h 1126"/>
                  <a:gd name="T80" fmla="*/ 350 w 426"/>
                  <a:gd name="T81" fmla="*/ 640 h 1126"/>
                  <a:gd name="T82" fmla="*/ 416 w 426"/>
                  <a:gd name="T83" fmla="*/ 598 h 1126"/>
                  <a:gd name="T84" fmla="*/ 396 w 426"/>
                  <a:gd name="T85" fmla="*/ 586 h 1126"/>
                  <a:gd name="T86" fmla="*/ 340 w 426"/>
                  <a:gd name="T87" fmla="*/ 550 h 1126"/>
                  <a:gd name="T88" fmla="*/ 322 w 426"/>
                  <a:gd name="T89" fmla="*/ 508 h 1126"/>
                  <a:gd name="T90" fmla="*/ 330 w 426"/>
                  <a:gd name="T91" fmla="*/ 466 h 1126"/>
                  <a:gd name="T92" fmla="*/ 358 w 426"/>
                  <a:gd name="T93" fmla="*/ 422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26" h="1126">
                    <a:moveTo>
                      <a:pt x="372" y="412"/>
                    </a:moveTo>
                    <a:lnTo>
                      <a:pt x="372" y="412"/>
                    </a:lnTo>
                    <a:lnTo>
                      <a:pt x="382" y="404"/>
                    </a:lnTo>
                    <a:lnTo>
                      <a:pt x="390" y="392"/>
                    </a:lnTo>
                    <a:lnTo>
                      <a:pt x="390" y="392"/>
                    </a:lnTo>
                    <a:lnTo>
                      <a:pt x="390" y="392"/>
                    </a:lnTo>
                    <a:lnTo>
                      <a:pt x="396" y="382"/>
                    </a:lnTo>
                    <a:lnTo>
                      <a:pt x="402" y="370"/>
                    </a:lnTo>
                    <a:lnTo>
                      <a:pt x="404" y="356"/>
                    </a:lnTo>
                    <a:lnTo>
                      <a:pt x="406" y="342"/>
                    </a:lnTo>
                    <a:lnTo>
                      <a:pt x="406" y="342"/>
                    </a:lnTo>
                    <a:lnTo>
                      <a:pt x="408" y="326"/>
                    </a:lnTo>
                    <a:lnTo>
                      <a:pt x="408" y="326"/>
                    </a:lnTo>
                    <a:lnTo>
                      <a:pt x="406" y="300"/>
                    </a:lnTo>
                    <a:lnTo>
                      <a:pt x="402" y="274"/>
                    </a:lnTo>
                    <a:lnTo>
                      <a:pt x="394" y="250"/>
                    </a:lnTo>
                    <a:lnTo>
                      <a:pt x="386" y="226"/>
                    </a:lnTo>
                    <a:lnTo>
                      <a:pt x="376" y="206"/>
                    </a:lnTo>
                    <a:lnTo>
                      <a:pt x="366" y="190"/>
                    </a:lnTo>
                    <a:lnTo>
                      <a:pt x="356" y="180"/>
                    </a:lnTo>
                    <a:lnTo>
                      <a:pt x="350" y="176"/>
                    </a:lnTo>
                    <a:lnTo>
                      <a:pt x="344" y="176"/>
                    </a:lnTo>
                    <a:lnTo>
                      <a:pt x="344" y="176"/>
                    </a:lnTo>
                    <a:lnTo>
                      <a:pt x="338" y="176"/>
                    </a:lnTo>
                    <a:lnTo>
                      <a:pt x="330" y="178"/>
                    </a:lnTo>
                    <a:lnTo>
                      <a:pt x="314" y="186"/>
                    </a:lnTo>
                    <a:lnTo>
                      <a:pt x="294" y="198"/>
                    </a:lnTo>
                    <a:lnTo>
                      <a:pt x="276" y="212"/>
                    </a:lnTo>
                    <a:lnTo>
                      <a:pt x="238" y="244"/>
                    </a:lnTo>
                    <a:lnTo>
                      <a:pt x="212" y="268"/>
                    </a:lnTo>
                    <a:lnTo>
                      <a:pt x="212" y="268"/>
                    </a:lnTo>
                    <a:lnTo>
                      <a:pt x="212" y="270"/>
                    </a:lnTo>
                    <a:lnTo>
                      <a:pt x="212" y="270"/>
                    </a:lnTo>
                    <a:lnTo>
                      <a:pt x="194" y="288"/>
                    </a:lnTo>
                    <a:lnTo>
                      <a:pt x="182" y="304"/>
                    </a:lnTo>
                    <a:lnTo>
                      <a:pt x="172" y="318"/>
                    </a:lnTo>
                    <a:lnTo>
                      <a:pt x="164" y="330"/>
                    </a:lnTo>
                    <a:lnTo>
                      <a:pt x="156" y="348"/>
                    </a:lnTo>
                    <a:lnTo>
                      <a:pt x="152" y="354"/>
                    </a:lnTo>
                    <a:lnTo>
                      <a:pt x="150" y="356"/>
                    </a:lnTo>
                    <a:lnTo>
                      <a:pt x="150" y="356"/>
                    </a:lnTo>
                    <a:lnTo>
                      <a:pt x="146" y="358"/>
                    </a:lnTo>
                    <a:lnTo>
                      <a:pt x="144" y="356"/>
                    </a:lnTo>
                    <a:lnTo>
                      <a:pt x="144" y="354"/>
                    </a:lnTo>
                    <a:lnTo>
                      <a:pt x="144" y="354"/>
                    </a:lnTo>
                    <a:lnTo>
                      <a:pt x="148" y="336"/>
                    </a:lnTo>
                    <a:lnTo>
                      <a:pt x="172" y="236"/>
                    </a:lnTo>
                    <a:lnTo>
                      <a:pt x="172" y="236"/>
                    </a:lnTo>
                    <a:lnTo>
                      <a:pt x="174" y="216"/>
                    </a:lnTo>
                    <a:lnTo>
                      <a:pt x="174" y="194"/>
                    </a:lnTo>
                    <a:lnTo>
                      <a:pt x="172" y="174"/>
                    </a:lnTo>
                    <a:lnTo>
                      <a:pt x="166" y="152"/>
                    </a:lnTo>
                    <a:lnTo>
                      <a:pt x="158" y="132"/>
                    </a:lnTo>
                    <a:lnTo>
                      <a:pt x="148" y="114"/>
                    </a:lnTo>
                    <a:lnTo>
                      <a:pt x="136" y="94"/>
                    </a:lnTo>
                    <a:lnTo>
                      <a:pt x="124" y="76"/>
                    </a:lnTo>
                    <a:lnTo>
                      <a:pt x="100" y="46"/>
                    </a:lnTo>
                    <a:lnTo>
                      <a:pt x="78" y="22"/>
                    </a:lnTo>
                    <a:lnTo>
                      <a:pt x="56" y="0"/>
                    </a:lnTo>
                    <a:lnTo>
                      <a:pt x="56" y="0"/>
                    </a:lnTo>
                    <a:lnTo>
                      <a:pt x="28" y="4"/>
                    </a:lnTo>
                    <a:lnTo>
                      <a:pt x="0" y="6"/>
                    </a:lnTo>
                    <a:lnTo>
                      <a:pt x="0" y="820"/>
                    </a:lnTo>
                    <a:lnTo>
                      <a:pt x="0" y="820"/>
                    </a:lnTo>
                    <a:lnTo>
                      <a:pt x="18" y="810"/>
                    </a:lnTo>
                    <a:lnTo>
                      <a:pt x="34" y="800"/>
                    </a:lnTo>
                    <a:lnTo>
                      <a:pt x="48" y="788"/>
                    </a:lnTo>
                    <a:lnTo>
                      <a:pt x="60" y="776"/>
                    </a:lnTo>
                    <a:lnTo>
                      <a:pt x="80" y="754"/>
                    </a:lnTo>
                    <a:lnTo>
                      <a:pt x="92" y="738"/>
                    </a:lnTo>
                    <a:lnTo>
                      <a:pt x="92" y="738"/>
                    </a:lnTo>
                    <a:lnTo>
                      <a:pt x="102" y="764"/>
                    </a:lnTo>
                    <a:lnTo>
                      <a:pt x="118" y="804"/>
                    </a:lnTo>
                    <a:lnTo>
                      <a:pt x="136" y="854"/>
                    </a:lnTo>
                    <a:lnTo>
                      <a:pt x="152" y="908"/>
                    </a:lnTo>
                    <a:lnTo>
                      <a:pt x="158" y="938"/>
                    </a:lnTo>
                    <a:lnTo>
                      <a:pt x="164" y="966"/>
                    </a:lnTo>
                    <a:lnTo>
                      <a:pt x="168" y="994"/>
                    </a:lnTo>
                    <a:lnTo>
                      <a:pt x="170" y="1020"/>
                    </a:lnTo>
                    <a:lnTo>
                      <a:pt x="168" y="1046"/>
                    </a:lnTo>
                    <a:lnTo>
                      <a:pt x="166" y="1070"/>
                    </a:lnTo>
                    <a:lnTo>
                      <a:pt x="160" y="1090"/>
                    </a:lnTo>
                    <a:lnTo>
                      <a:pt x="150" y="1108"/>
                    </a:lnTo>
                    <a:lnTo>
                      <a:pt x="150" y="1108"/>
                    </a:lnTo>
                    <a:lnTo>
                      <a:pt x="148" y="1110"/>
                    </a:lnTo>
                    <a:lnTo>
                      <a:pt x="148" y="1116"/>
                    </a:lnTo>
                    <a:lnTo>
                      <a:pt x="150" y="1120"/>
                    </a:lnTo>
                    <a:lnTo>
                      <a:pt x="152" y="1122"/>
                    </a:lnTo>
                    <a:lnTo>
                      <a:pt x="156" y="1124"/>
                    </a:lnTo>
                    <a:lnTo>
                      <a:pt x="156" y="1124"/>
                    </a:lnTo>
                    <a:lnTo>
                      <a:pt x="164" y="1126"/>
                    </a:lnTo>
                    <a:lnTo>
                      <a:pt x="180" y="1126"/>
                    </a:lnTo>
                    <a:lnTo>
                      <a:pt x="188" y="1124"/>
                    </a:lnTo>
                    <a:lnTo>
                      <a:pt x="198" y="1120"/>
                    </a:lnTo>
                    <a:lnTo>
                      <a:pt x="206" y="1112"/>
                    </a:lnTo>
                    <a:lnTo>
                      <a:pt x="214" y="1102"/>
                    </a:lnTo>
                    <a:lnTo>
                      <a:pt x="214" y="1102"/>
                    </a:lnTo>
                    <a:lnTo>
                      <a:pt x="218" y="1098"/>
                    </a:lnTo>
                    <a:lnTo>
                      <a:pt x="224" y="1094"/>
                    </a:lnTo>
                    <a:lnTo>
                      <a:pt x="230" y="1090"/>
                    </a:lnTo>
                    <a:lnTo>
                      <a:pt x="232" y="1080"/>
                    </a:lnTo>
                    <a:lnTo>
                      <a:pt x="232" y="1080"/>
                    </a:lnTo>
                    <a:lnTo>
                      <a:pt x="232" y="1058"/>
                    </a:lnTo>
                    <a:lnTo>
                      <a:pt x="230" y="1032"/>
                    </a:lnTo>
                    <a:lnTo>
                      <a:pt x="224" y="998"/>
                    </a:lnTo>
                    <a:lnTo>
                      <a:pt x="216" y="958"/>
                    </a:lnTo>
                    <a:lnTo>
                      <a:pt x="204" y="910"/>
                    </a:lnTo>
                    <a:lnTo>
                      <a:pt x="188" y="854"/>
                    </a:lnTo>
                    <a:lnTo>
                      <a:pt x="168" y="792"/>
                    </a:lnTo>
                    <a:lnTo>
                      <a:pt x="144" y="720"/>
                    </a:lnTo>
                    <a:lnTo>
                      <a:pt x="144" y="720"/>
                    </a:lnTo>
                    <a:lnTo>
                      <a:pt x="174" y="726"/>
                    </a:lnTo>
                    <a:lnTo>
                      <a:pt x="196" y="726"/>
                    </a:lnTo>
                    <a:lnTo>
                      <a:pt x="218" y="726"/>
                    </a:lnTo>
                    <a:lnTo>
                      <a:pt x="242" y="722"/>
                    </a:lnTo>
                    <a:lnTo>
                      <a:pt x="266" y="714"/>
                    </a:lnTo>
                    <a:lnTo>
                      <a:pt x="278" y="708"/>
                    </a:lnTo>
                    <a:lnTo>
                      <a:pt x="288" y="702"/>
                    </a:lnTo>
                    <a:lnTo>
                      <a:pt x="298" y="692"/>
                    </a:lnTo>
                    <a:lnTo>
                      <a:pt x="308" y="682"/>
                    </a:lnTo>
                    <a:lnTo>
                      <a:pt x="308" y="682"/>
                    </a:lnTo>
                    <a:lnTo>
                      <a:pt x="328" y="660"/>
                    </a:lnTo>
                    <a:lnTo>
                      <a:pt x="350" y="640"/>
                    </a:lnTo>
                    <a:lnTo>
                      <a:pt x="370" y="624"/>
                    </a:lnTo>
                    <a:lnTo>
                      <a:pt x="388" y="612"/>
                    </a:lnTo>
                    <a:lnTo>
                      <a:pt x="416" y="598"/>
                    </a:lnTo>
                    <a:lnTo>
                      <a:pt x="426" y="594"/>
                    </a:lnTo>
                    <a:lnTo>
                      <a:pt x="426" y="594"/>
                    </a:lnTo>
                    <a:lnTo>
                      <a:pt x="396" y="586"/>
                    </a:lnTo>
                    <a:lnTo>
                      <a:pt x="372" y="574"/>
                    </a:lnTo>
                    <a:lnTo>
                      <a:pt x="354" y="562"/>
                    </a:lnTo>
                    <a:lnTo>
                      <a:pt x="340" y="550"/>
                    </a:lnTo>
                    <a:lnTo>
                      <a:pt x="330" y="536"/>
                    </a:lnTo>
                    <a:lnTo>
                      <a:pt x="324" y="522"/>
                    </a:lnTo>
                    <a:lnTo>
                      <a:pt x="322" y="508"/>
                    </a:lnTo>
                    <a:lnTo>
                      <a:pt x="324" y="494"/>
                    </a:lnTo>
                    <a:lnTo>
                      <a:pt x="326" y="478"/>
                    </a:lnTo>
                    <a:lnTo>
                      <a:pt x="330" y="466"/>
                    </a:lnTo>
                    <a:lnTo>
                      <a:pt x="338" y="452"/>
                    </a:lnTo>
                    <a:lnTo>
                      <a:pt x="344" y="442"/>
                    </a:lnTo>
                    <a:lnTo>
                      <a:pt x="358" y="422"/>
                    </a:lnTo>
                    <a:lnTo>
                      <a:pt x="372" y="412"/>
                    </a:lnTo>
                    <a:lnTo>
                      <a:pt x="372" y="412"/>
                    </a:lnTo>
                    <a:close/>
                  </a:path>
                </a:pathLst>
              </a:custGeom>
              <a:solidFill>
                <a:schemeClr val="accent1">
                  <a:alpha val="1000"/>
                </a:schemeClr>
              </a:solidFill>
              <a:ln>
                <a:noFill/>
              </a:ln>
              <a:effectLst>
                <a:glow rad="38100">
                  <a:schemeClr val="accent1">
                    <a:alpha val="43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43"/>
              <p:cNvSpPr>
                <a:spLocks noChangeAspect="1"/>
              </p:cNvSpPr>
              <p:nvPr/>
            </p:nvSpPr>
            <p:spPr bwMode="auto">
              <a:xfrm>
                <a:off x="0" y="0"/>
                <a:ext cx="1049548" cy="750335"/>
              </a:xfrm>
              <a:custGeom>
                <a:avLst/>
                <a:gdLst>
                  <a:gd name="T0" fmla="*/ 812 w 912"/>
                  <a:gd name="T1" fmla="*/ 66 h 652"/>
                  <a:gd name="T2" fmla="*/ 772 w 912"/>
                  <a:gd name="T3" fmla="*/ 42 h 652"/>
                  <a:gd name="T4" fmla="*/ 748 w 912"/>
                  <a:gd name="T5" fmla="*/ 8 h 652"/>
                  <a:gd name="T6" fmla="*/ 26 w 912"/>
                  <a:gd name="T7" fmla="*/ 0 h 652"/>
                  <a:gd name="T8" fmla="*/ 0 w 912"/>
                  <a:gd name="T9" fmla="*/ 208 h 652"/>
                  <a:gd name="T10" fmla="*/ 6 w 912"/>
                  <a:gd name="T11" fmla="*/ 232 h 652"/>
                  <a:gd name="T12" fmla="*/ 0 w 912"/>
                  <a:gd name="T13" fmla="*/ 384 h 652"/>
                  <a:gd name="T14" fmla="*/ 14 w 912"/>
                  <a:gd name="T15" fmla="*/ 396 h 652"/>
                  <a:gd name="T16" fmla="*/ 28 w 912"/>
                  <a:gd name="T17" fmla="*/ 430 h 652"/>
                  <a:gd name="T18" fmla="*/ 26 w 912"/>
                  <a:gd name="T19" fmla="*/ 480 h 652"/>
                  <a:gd name="T20" fmla="*/ 34 w 912"/>
                  <a:gd name="T21" fmla="*/ 490 h 652"/>
                  <a:gd name="T22" fmla="*/ 60 w 912"/>
                  <a:gd name="T23" fmla="*/ 504 h 652"/>
                  <a:gd name="T24" fmla="*/ 80 w 912"/>
                  <a:gd name="T25" fmla="*/ 560 h 652"/>
                  <a:gd name="T26" fmla="*/ 90 w 912"/>
                  <a:gd name="T27" fmla="*/ 650 h 652"/>
                  <a:gd name="T28" fmla="*/ 110 w 912"/>
                  <a:gd name="T29" fmla="*/ 596 h 652"/>
                  <a:gd name="T30" fmla="*/ 146 w 912"/>
                  <a:gd name="T31" fmla="*/ 540 h 652"/>
                  <a:gd name="T32" fmla="*/ 180 w 912"/>
                  <a:gd name="T33" fmla="*/ 510 h 652"/>
                  <a:gd name="T34" fmla="*/ 220 w 912"/>
                  <a:gd name="T35" fmla="*/ 496 h 652"/>
                  <a:gd name="T36" fmla="*/ 234 w 912"/>
                  <a:gd name="T37" fmla="*/ 494 h 652"/>
                  <a:gd name="T38" fmla="*/ 244 w 912"/>
                  <a:gd name="T39" fmla="*/ 430 h 652"/>
                  <a:gd name="T40" fmla="*/ 264 w 912"/>
                  <a:gd name="T41" fmla="*/ 362 h 652"/>
                  <a:gd name="T42" fmla="*/ 274 w 912"/>
                  <a:gd name="T43" fmla="*/ 352 h 652"/>
                  <a:gd name="T44" fmla="*/ 284 w 912"/>
                  <a:gd name="T45" fmla="*/ 366 h 652"/>
                  <a:gd name="T46" fmla="*/ 284 w 912"/>
                  <a:gd name="T47" fmla="*/ 392 h 652"/>
                  <a:gd name="T48" fmla="*/ 310 w 912"/>
                  <a:gd name="T49" fmla="*/ 492 h 652"/>
                  <a:gd name="T50" fmla="*/ 342 w 912"/>
                  <a:gd name="T51" fmla="*/ 574 h 652"/>
                  <a:gd name="T52" fmla="*/ 382 w 912"/>
                  <a:gd name="T53" fmla="*/ 498 h 652"/>
                  <a:gd name="T54" fmla="*/ 406 w 912"/>
                  <a:gd name="T55" fmla="*/ 484 h 652"/>
                  <a:gd name="T56" fmla="*/ 426 w 912"/>
                  <a:gd name="T57" fmla="*/ 490 h 652"/>
                  <a:gd name="T58" fmla="*/ 448 w 912"/>
                  <a:gd name="T59" fmla="*/ 520 h 652"/>
                  <a:gd name="T60" fmla="*/ 466 w 912"/>
                  <a:gd name="T61" fmla="*/ 574 h 652"/>
                  <a:gd name="T62" fmla="*/ 478 w 912"/>
                  <a:gd name="T63" fmla="*/ 550 h 652"/>
                  <a:gd name="T64" fmla="*/ 494 w 912"/>
                  <a:gd name="T65" fmla="*/ 542 h 652"/>
                  <a:gd name="T66" fmla="*/ 530 w 912"/>
                  <a:gd name="T67" fmla="*/ 552 h 652"/>
                  <a:gd name="T68" fmla="*/ 580 w 912"/>
                  <a:gd name="T69" fmla="*/ 600 h 652"/>
                  <a:gd name="T70" fmla="*/ 618 w 912"/>
                  <a:gd name="T71" fmla="*/ 652 h 652"/>
                  <a:gd name="T72" fmla="*/ 618 w 912"/>
                  <a:gd name="T73" fmla="*/ 652 h 652"/>
                  <a:gd name="T74" fmla="*/ 596 w 912"/>
                  <a:gd name="T75" fmla="*/ 590 h 652"/>
                  <a:gd name="T76" fmla="*/ 584 w 912"/>
                  <a:gd name="T77" fmla="*/ 522 h 652"/>
                  <a:gd name="T78" fmla="*/ 596 w 912"/>
                  <a:gd name="T79" fmla="*/ 488 h 652"/>
                  <a:gd name="T80" fmla="*/ 614 w 912"/>
                  <a:gd name="T81" fmla="*/ 480 h 652"/>
                  <a:gd name="T82" fmla="*/ 640 w 912"/>
                  <a:gd name="T83" fmla="*/ 484 h 652"/>
                  <a:gd name="T84" fmla="*/ 606 w 912"/>
                  <a:gd name="T85" fmla="*/ 438 h 652"/>
                  <a:gd name="T86" fmla="*/ 592 w 912"/>
                  <a:gd name="T87" fmla="*/ 402 h 652"/>
                  <a:gd name="T88" fmla="*/ 600 w 912"/>
                  <a:gd name="T89" fmla="*/ 382 h 652"/>
                  <a:gd name="T90" fmla="*/ 624 w 912"/>
                  <a:gd name="T91" fmla="*/ 372 h 652"/>
                  <a:gd name="T92" fmla="*/ 710 w 912"/>
                  <a:gd name="T93" fmla="*/ 380 h 652"/>
                  <a:gd name="T94" fmla="*/ 660 w 912"/>
                  <a:gd name="T95" fmla="*/ 308 h 652"/>
                  <a:gd name="T96" fmla="*/ 592 w 912"/>
                  <a:gd name="T97" fmla="*/ 230 h 652"/>
                  <a:gd name="T98" fmla="*/ 572 w 912"/>
                  <a:gd name="T99" fmla="*/ 214 h 652"/>
                  <a:gd name="T100" fmla="*/ 564 w 912"/>
                  <a:gd name="T101" fmla="*/ 198 h 652"/>
                  <a:gd name="T102" fmla="*/ 578 w 912"/>
                  <a:gd name="T103" fmla="*/ 196 h 652"/>
                  <a:gd name="T104" fmla="*/ 646 w 912"/>
                  <a:gd name="T105" fmla="*/ 218 h 652"/>
                  <a:gd name="T106" fmla="*/ 704 w 912"/>
                  <a:gd name="T107" fmla="*/ 246 h 652"/>
                  <a:gd name="T108" fmla="*/ 714 w 912"/>
                  <a:gd name="T109" fmla="*/ 234 h 652"/>
                  <a:gd name="T110" fmla="*/ 746 w 912"/>
                  <a:gd name="T111" fmla="*/ 212 h 652"/>
                  <a:gd name="T112" fmla="*/ 792 w 912"/>
                  <a:gd name="T113" fmla="*/ 198 h 652"/>
                  <a:gd name="T114" fmla="*/ 856 w 912"/>
                  <a:gd name="T115" fmla="*/ 200 h 652"/>
                  <a:gd name="T116" fmla="*/ 912 w 912"/>
                  <a:gd name="T117" fmla="*/ 212 h 652"/>
                  <a:gd name="T118" fmla="*/ 860 w 912"/>
                  <a:gd name="T119" fmla="*/ 170 h 652"/>
                  <a:gd name="T120" fmla="*/ 816 w 912"/>
                  <a:gd name="T121" fmla="*/ 114 h 652"/>
                  <a:gd name="T122" fmla="*/ 810 w 912"/>
                  <a:gd name="T123" fmla="*/ 86 h 652"/>
                  <a:gd name="T124" fmla="*/ 824 w 912"/>
                  <a:gd name="T125" fmla="*/ 7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2" h="652">
                    <a:moveTo>
                      <a:pt x="824" y="72"/>
                    </a:moveTo>
                    <a:lnTo>
                      <a:pt x="824" y="72"/>
                    </a:lnTo>
                    <a:lnTo>
                      <a:pt x="812" y="66"/>
                    </a:lnTo>
                    <a:lnTo>
                      <a:pt x="800" y="60"/>
                    </a:lnTo>
                    <a:lnTo>
                      <a:pt x="786" y="52"/>
                    </a:lnTo>
                    <a:lnTo>
                      <a:pt x="772" y="42"/>
                    </a:lnTo>
                    <a:lnTo>
                      <a:pt x="760" y="30"/>
                    </a:lnTo>
                    <a:lnTo>
                      <a:pt x="750" y="16"/>
                    </a:lnTo>
                    <a:lnTo>
                      <a:pt x="748" y="8"/>
                    </a:lnTo>
                    <a:lnTo>
                      <a:pt x="746" y="0"/>
                    </a:lnTo>
                    <a:lnTo>
                      <a:pt x="26" y="0"/>
                    </a:lnTo>
                    <a:lnTo>
                      <a:pt x="26" y="0"/>
                    </a:lnTo>
                    <a:lnTo>
                      <a:pt x="14" y="12"/>
                    </a:lnTo>
                    <a:lnTo>
                      <a:pt x="0" y="24"/>
                    </a:lnTo>
                    <a:lnTo>
                      <a:pt x="0" y="208"/>
                    </a:lnTo>
                    <a:lnTo>
                      <a:pt x="0" y="208"/>
                    </a:lnTo>
                    <a:lnTo>
                      <a:pt x="4" y="220"/>
                    </a:lnTo>
                    <a:lnTo>
                      <a:pt x="6" y="232"/>
                    </a:lnTo>
                    <a:lnTo>
                      <a:pt x="4" y="246"/>
                    </a:lnTo>
                    <a:lnTo>
                      <a:pt x="0" y="262"/>
                    </a:lnTo>
                    <a:lnTo>
                      <a:pt x="0" y="384"/>
                    </a:lnTo>
                    <a:lnTo>
                      <a:pt x="0" y="384"/>
                    </a:lnTo>
                    <a:lnTo>
                      <a:pt x="8" y="388"/>
                    </a:lnTo>
                    <a:lnTo>
                      <a:pt x="14" y="396"/>
                    </a:lnTo>
                    <a:lnTo>
                      <a:pt x="20" y="402"/>
                    </a:lnTo>
                    <a:lnTo>
                      <a:pt x="22" y="412"/>
                    </a:lnTo>
                    <a:lnTo>
                      <a:pt x="28" y="430"/>
                    </a:lnTo>
                    <a:lnTo>
                      <a:pt x="28" y="448"/>
                    </a:lnTo>
                    <a:lnTo>
                      <a:pt x="28" y="466"/>
                    </a:lnTo>
                    <a:lnTo>
                      <a:pt x="26" y="480"/>
                    </a:lnTo>
                    <a:lnTo>
                      <a:pt x="22" y="494"/>
                    </a:lnTo>
                    <a:lnTo>
                      <a:pt x="22" y="494"/>
                    </a:lnTo>
                    <a:lnTo>
                      <a:pt x="34" y="490"/>
                    </a:lnTo>
                    <a:lnTo>
                      <a:pt x="44" y="492"/>
                    </a:lnTo>
                    <a:lnTo>
                      <a:pt x="52" y="496"/>
                    </a:lnTo>
                    <a:lnTo>
                      <a:pt x="60" y="504"/>
                    </a:lnTo>
                    <a:lnTo>
                      <a:pt x="66" y="516"/>
                    </a:lnTo>
                    <a:lnTo>
                      <a:pt x="70" y="528"/>
                    </a:lnTo>
                    <a:lnTo>
                      <a:pt x="80" y="560"/>
                    </a:lnTo>
                    <a:lnTo>
                      <a:pt x="84" y="592"/>
                    </a:lnTo>
                    <a:lnTo>
                      <a:pt x="88" y="620"/>
                    </a:lnTo>
                    <a:lnTo>
                      <a:pt x="90" y="650"/>
                    </a:lnTo>
                    <a:lnTo>
                      <a:pt x="90" y="650"/>
                    </a:lnTo>
                    <a:lnTo>
                      <a:pt x="100" y="620"/>
                    </a:lnTo>
                    <a:lnTo>
                      <a:pt x="110" y="596"/>
                    </a:lnTo>
                    <a:lnTo>
                      <a:pt x="122" y="574"/>
                    </a:lnTo>
                    <a:lnTo>
                      <a:pt x="134" y="556"/>
                    </a:lnTo>
                    <a:lnTo>
                      <a:pt x="146" y="540"/>
                    </a:lnTo>
                    <a:lnTo>
                      <a:pt x="158" y="528"/>
                    </a:lnTo>
                    <a:lnTo>
                      <a:pt x="170" y="518"/>
                    </a:lnTo>
                    <a:lnTo>
                      <a:pt x="180" y="510"/>
                    </a:lnTo>
                    <a:lnTo>
                      <a:pt x="192" y="504"/>
                    </a:lnTo>
                    <a:lnTo>
                      <a:pt x="202" y="500"/>
                    </a:lnTo>
                    <a:lnTo>
                      <a:pt x="220" y="496"/>
                    </a:lnTo>
                    <a:lnTo>
                      <a:pt x="230" y="494"/>
                    </a:lnTo>
                    <a:lnTo>
                      <a:pt x="234" y="494"/>
                    </a:lnTo>
                    <a:lnTo>
                      <a:pt x="234" y="494"/>
                    </a:lnTo>
                    <a:lnTo>
                      <a:pt x="234" y="484"/>
                    </a:lnTo>
                    <a:lnTo>
                      <a:pt x="236" y="468"/>
                    </a:lnTo>
                    <a:lnTo>
                      <a:pt x="244" y="430"/>
                    </a:lnTo>
                    <a:lnTo>
                      <a:pt x="256" y="390"/>
                    </a:lnTo>
                    <a:lnTo>
                      <a:pt x="264" y="362"/>
                    </a:lnTo>
                    <a:lnTo>
                      <a:pt x="264" y="362"/>
                    </a:lnTo>
                    <a:lnTo>
                      <a:pt x="268" y="354"/>
                    </a:lnTo>
                    <a:lnTo>
                      <a:pt x="270" y="352"/>
                    </a:lnTo>
                    <a:lnTo>
                      <a:pt x="274" y="352"/>
                    </a:lnTo>
                    <a:lnTo>
                      <a:pt x="276" y="354"/>
                    </a:lnTo>
                    <a:lnTo>
                      <a:pt x="282" y="362"/>
                    </a:lnTo>
                    <a:lnTo>
                      <a:pt x="284" y="366"/>
                    </a:lnTo>
                    <a:lnTo>
                      <a:pt x="284" y="366"/>
                    </a:lnTo>
                    <a:lnTo>
                      <a:pt x="282" y="378"/>
                    </a:lnTo>
                    <a:lnTo>
                      <a:pt x="284" y="392"/>
                    </a:lnTo>
                    <a:lnTo>
                      <a:pt x="290" y="424"/>
                    </a:lnTo>
                    <a:lnTo>
                      <a:pt x="298" y="458"/>
                    </a:lnTo>
                    <a:lnTo>
                      <a:pt x="310" y="492"/>
                    </a:lnTo>
                    <a:lnTo>
                      <a:pt x="332" y="550"/>
                    </a:lnTo>
                    <a:lnTo>
                      <a:pt x="342" y="574"/>
                    </a:lnTo>
                    <a:lnTo>
                      <a:pt x="342" y="574"/>
                    </a:lnTo>
                    <a:lnTo>
                      <a:pt x="356" y="542"/>
                    </a:lnTo>
                    <a:lnTo>
                      <a:pt x="370" y="516"/>
                    </a:lnTo>
                    <a:lnTo>
                      <a:pt x="382" y="498"/>
                    </a:lnTo>
                    <a:lnTo>
                      <a:pt x="394" y="488"/>
                    </a:lnTo>
                    <a:lnTo>
                      <a:pt x="400" y="486"/>
                    </a:lnTo>
                    <a:lnTo>
                      <a:pt x="406" y="484"/>
                    </a:lnTo>
                    <a:lnTo>
                      <a:pt x="412" y="484"/>
                    </a:lnTo>
                    <a:lnTo>
                      <a:pt x="416" y="484"/>
                    </a:lnTo>
                    <a:lnTo>
                      <a:pt x="426" y="490"/>
                    </a:lnTo>
                    <a:lnTo>
                      <a:pt x="434" y="498"/>
                    </a:lnTo>
                    <a:lnTo>
                      <a:pt x="442" y="508"/>
                    </a:lnTo>
                    <a:lnTo>
                      <a:pt x="448" y="520"/>
                    </a:lnTo>
                    <a:lnTo>
                      <a:pt x="458" y="546"/>
                    </a:lnTo>
                    <a:lnTo>
                      <a:pt x="464" y="566"/>
                    </a:lnTo>
                    <a:lnTo>
                      <a:pt x="466" y="574"/>
                    </a:lnTo>
                    <a:lnTo>
                      <a:pt x="466" y="574"/>
                    </a:lnTo>
                    <a:lnTo>
                      <a:pt x="474" y="558"/>
                    </a:lnTo>
                    <a:lnTo>
                      <a:pt x="478" y="550"/>
                    </a:lnTo>
                    <a:lnTo>
                      <a:pt x="484" y="546"/>
                    </a:lnTo>
                    <a:lnTo>
                      <a:pt x="488" y="544"/>
                    </a:lnTo>
                    <a:lnTo>
                      <a:pt x="494" y="542"/>
                    </a:lnTo>
                    <a:lnTo>
                      <a:pt x="506" y="540"/>
                    </a:lnTo>
                    <a:lnTo>
                      <a:pt x="518" y="544"/>
                    </a:lnTo>
                    <a:lnTo>
                      <a:pt x="530" y="552"/>
                    </a:lnTo>
                    <a:lnTo>
                      <a:pt x="544" y="562"/>
                    </a:lnTo>
                    <a:lnTo>
                      <a:pt x="556" y="572"/>
                    </a:lnTo>
                    <a:lnTo>
                      <a:pt x="580" y="600"/>
                    </a:lnTo>
                    <a:lnTo>
                      <a:pt x="600" y="626"/>
                    </a:lnTo>
                    <a:lnTo>
                      <a:pt x="618" y="652"/>
                    </a:lnTo>
                    <a:lnTo>
                      <a:pt x="618" y="652"/>
                    </a:lnTo>
                    <a:lnTo>
                      <a:pt x="616" y="648"/>
                    </a:lnTo>
                    <a:lnTo>
                      <a:pt x="616" y="648"/>
                    </a:lnTo>
                    <a:lnTo>
                      <a:pt x="618" y="652"/>
                    </a:lnTo>
                    <a:lnTo>
                      <a:pt x="618" y="652"/>
                    </a:lnTo>
                    <a:lnTo>
                      <a:pt x="606" y="622"/>
                    </a:lnTo>
                    <a:lnTo>
                      <a:pt x="596" y="590"/>
                    </a:lnTo>
                    <a:lnTo>
                      <a:pt x="588" y="556"/>
                    </a:lnTo>
                    <a:lnTo>
                      <a:pt x="586" y="538"/>
                    </a:lnTo>
                    <a:lnTo>
                      <a:pt x="584" y="522"/>
                    </a:lnTo>
                    <a:lnTo>
                      <a:pt x="586" y="508"/>
                    </a:lnTo>
                    <a:lnTo>
                      <a:pt x="590" y="496"/>
                    </a:lnTo>
                    <a:lnTo>
                      <a:pt x="596" y="488"/>
                    </a:lnTo>
                    <a:lnTo>
                      <a:pt x="602" y="484"/>
                    </a:lnTo>
                    <a:lnTo>
                      <a:pt x="606" y="482"/>
                    </a:lnTo>
                    <a:lnTo>
                      <a:pt x="614" y="480"/>
                    </a:lnTo>
                    <a:lnTo>
                      <a:pt x="620" y="480"/>
                    </a:lnTo>
                    <a:lnTo>
                      <a:pt x="640" y="484"/>
                    </a:lnTo>
                    <a:lnTo>
                      <a:pt x="640" y="484"/>
                    </a:lnTo>
                    <a:lnTo>
                      <a:pt x="634" y="476"/>
                    </a:lnTo>
                    <a:lnTo>
                      <a:pt x="620" y="460"/>
                    </a:lnTo>
                    <a:lnTo>
                      <a:pt x="606" y="438"/>
                    </a:lnTo>
                    <a:lnTo>
                      <a:pt x="600" y="426"/>
                    </a:lnTo>
                    <a:lnTo>
                      <a:pt x="594" y="414"/>
                    </a:lnTo>
                    <a:lnTo>
                      <a:pt x="592" y="402"/>
                    </a:lnTo>
                    <a:lnTo>
                      <a:pt x="594" y="392"/>
                    </a:lnTo>
                    <a:lnTo>
                      <a:pt x="596" y="386"/>
                    </a:lnTo>
                    <a:lnTo>
                      <a:pt x="600" y="382"/>
                    </a:lnTo>
                    <a:lnTo>
                      <a:pt x="604" y="378"/>
                    </a:lnTo>
                    <a:lnTo>
                      <a:pt x="610" y="376"/>
                    </a:lnTo>
                    <a:lnTo>
                      <a:pt x="624" y="372"/>
                    </a:lnTo>
                    <a:lnTo>
                      <a:pt x="646" y="370"/>
                    </a:lnTo>
                    <a:lnTo>
                      <a:pt x="674" y="374"/>
                    </a:lnTo>
                    <a:lnTo>
                      <a:pt x="710" y="380"/>
                    </a:lnTo>
                    <a:lnTo>
                      <a:pt x="710" y="380"/>
                    </a:lnTo>
                    <a:lnTo>
                      <a:pt x="696" y="358"/>
                    </a:lnTo>
                    <a:lnTo>
                      <a:pt x="660" y="308"/>
                    </a:lnTo>
                    <a:lnTo>
                      <a:pt x="638" y="278"/>
                    </a:lnTo>
                    <a:lnTo>
                      <a:pt x="616" y="252"/>
                    </a:lnTo>
                    <a:lnTo>
                      <a:pt x="592" y="230"/>
                    </a:lnTo>
                    <a:lnTo>
                      <a:pt x="582" y="220"/>
                    </a:lnTo>
                    <a:lnTo>
                      <a:pt x="572" y="214"/>
                    </a:lnTo>
                    <a:lnTo>
                      <a:pt x="572" y="214"/>
                    </a:lnTo>
                    <a:lnTo>
                      <a:pt x="568" y="210"/>
                    </a:lnTo>
                    <a:lnTo>
                      <a:pt x="564" y="202"/>
                    </a:lnTo>
                    <a:lnTo>
                      <a:pt x="564" y="198"/>
                    </a:lnTo>
                    <a:lnTo>
                      <a:pt x="566" y="196"/>
                    </a:lnTo>
                    <a:lnTo>
                      <a:pt x="570" y="194"/>
                    </a:lnTo>
                    <a:lnTo>
                      <a:pt x="578" y="196"/>
                    </a:lnTo>
                    <a:lnTo>
                      <a:pt x="578" y="196"/>
                    </a:lnTo>
                    <a:lnTo>
                      <a:pt x="606" y="204"/>
                    </a:lnTo>
                    <a:lnTo>
                      <a:pt x="646" y="218"/>
                    </a:lnTo>
                    <a:lnTo>
                      <a:pt x="682" y="232"/>
                    </a:lnTo>
                    <a:lnTo>
                      <a:pt x="696" y="240"/>
                    </a:lnTo>
                    <a:lnTo>
                      <a:pt x="704" y="246"/>
                    </a:lnTo>
                    <a:lnTo>
                      <a:pt x="704" y="246"/>
                    </a:lnTo>
                    <a:lnTo>
                      <a:pt x="706" y="244"/>
                    </a:lnTo>
                    <a:lnTo>
                      <a:pt x="714" y="234"/>
                    </a:lnTo>
                    <a:lnTo>
                      <a:pt x="726" y="222"/>
                    </a:lnTo>
                    <a:lnTo>
                      <a:pt x="736" y="216"/>
                    </a:lnTo>
                    <a:lnTo>
                      <a:pt x="746" y="212"/>
                    </a:lnTo>
                    <a:lnTo>
                      <a:pt x="760" y="206"/>
                    </a:lnTo>
                    <a:lnTo>
                      <a:pt x="774" y="202"/>
                    </a:lnTo>
                    <a:lnTo>
                      <a:pt x="792" y="198"/>
                    </a:lnTo>
                    <a:lnTo>
                      <a:pt x="810" y="198"/>
                    </a:lnTo>
                    <a:lnTo>
                      <a:pt x="832" y="198"/>
                    </a:lnTo>
                    <a:lnTo>
                      <a:pt x="856" y="200"/>
                    </a:lnTo>
                    <a:lnTo>
                      <a:pt x="882" y="206"/>
                    </a:lnTo>
                    <a:lnTo>
                      <a:pt x="912" y="214"/>
                    </a:lnTo>
                    <a:lnTo>
                      <a:pt x="912" y="212"/>
                    </a:lnTo>
                    <a:lnTo>
                      <a:pt x="912" y="212"/>
                    </a:lnTo>
                    <a:lnTo>
                      <a:pt x="882" y="188"/>
                    </a:lnTo>
                    <a:lnTo>
                      <a:pt x="860" y="170"/>
                    </a:lnTo>
                    <a:lnTo>
                      <a:pt x="838" y="148"/>
                    </a:lnTo>
                    <a:lnTo>
                      <a:pt x="822" y="126"/>
                    </a:lnTo>
                    <a:lnTo>
                      <a:pt x="816" y="114"/>
                    </a:lnTo>
                    <a:lnTo>
                      <a:pt x="810" y="104"/>
                    </a:lnTo>
                    <a:lnTo>
                      <a:pt x="810" y="94"/>
                    </a:lnTo>
                    <a:lnTo>
                      <a:pt x="810" y="86"/>
                    </a:lnTo>
                    <a:lnTo>
                      <a:pt x="816" y="78"/>
                    </a:lnTo>
                    <a:lnTo>
                      <a:pt x="824" y="72"/>
                    </a:lnTo>
                    <a:lnTo>
                      <a:pt x="824" y="72"/>
                    </a:lnTo>
                    <a:close/>
                  </a:path>
                </a:pathLst>
              </a:custGeom>
              <a:solidFill>
                <a:schemeClr val="accent1">
                  <a:alpha val="1000"/>
                </a:schemeClr>
              </a:solidFill>
              <a:ln>
                <a:noFill/>
              </a:ln>
              <a:effectLst>
                <a:glow rad="50800">
                  <a:schemeClr val="accent1">
                    <a:alpha val="43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35"/>
              <p:cNvSpPr>
                <a:spLocks noChangeAspect="1"/>
              </p:cNvSpPr>
              <p:nvPr/>
            </p:nvSpPr>
            <p:spPr bwMode="auto">
              <a:xfrm>
                <a:off x="8350389" y="11466"/>
                <a:ext cx="793611" cy="554378"/>
              </a:xfrm>
              <a:custGeom>
                <a:avLst/>
                <a:gdLst>
                  <a:gd name="T0" fmla="*/ 126 w 690"/>
                  <a:gd name="T1" fmla="*/ 0 h 482"/>
                  <a:gd name="T2" fmla="*/ 64 w 690"/>
                  <a:gd name="T3" fmla="*/ 56 h 482"/>
                  <a:gd name="T4" fmla="*/ 0 w 690"/>
                  <a:gd name="T5" fmla="*/ 94 h 482"/>
                  <a:gd name="T6" fmla="*/ 90 w 690"/>
                  <a:gd name="T7" fmla="*/ 82 h 482"/>
                  <a:gd name="T8" fmla="*/ 130 w 690"/>
                  <a:gd name="T9" fmla="*/ 86 h 482"/>
                  <a:gd name="T10" fmla="*/ 152 w 690"/>
                  <a:gd name="T11" fmla="*/ 96 h 482"/>
                  <a:gd name="T12" fmla="*/ 158 w 690"/>
                  <a:gd name="T13" fmla="*/ 114 h 482"/>
                  <a:gd name="T14" fmla="*/ 144 w 690"/>
                  <a:gd name="T15" fmla="*/ 152 h 482"/>
                  <a:gd name="T16" fmla="*/ 86 w 690"/>
                  <a:gd name="T17" fmla="*/ 216 h 482"/>
                  <a:gd name="T18" fmla="*/ 96 w 690"/>
                  <a:gd name="T19" fmla="*/ 222 h 482"/>
                  <a:gd name="T20" fmla="*/ 136 w 690"/>
                  <a:gd name="T21" fmla="*/ 226 h 482"/>
                  <a:gd name="T22" fmla="*/ 152 w 690"/>
                  <a:gd name="T23" fmla="*/ 248 h 482"/>
                  <a:gd name="T24" fmla="*/ 150 w 690"/>
                  <a:gd name="T25" fmla="*/ 292 h 482"/>
                  <a:gd name="T26" fmla="*/ 152 w 690"/>
                  <a:gd name="T27" fmla="*/ 308 h 482"/>
                  <a:gd name="T28" fmla="*/ 170 w 690"/>
                  <a:gd name="T29" fmla="*/ 320 h 482"/>
                  <a:gd name="T30" fmla="*/ 180 w 690"/>
                  <a:gd name="T31" fmla="*/ 362 h 482"/>
                  <a:gd name="T32" fmla="*/ 178 w 690"/>
                  <a:gd name="T33" fmla="*/ 428 h 482"/>
                  <a:gd name="T34" fmla="*/ 198 w 690"/>
                  <a:gd name="T35" fmla="*/ 392 h 482"/>
                  <a:gd name="T36" fmla="*/ 228 w 690"/>
                  <a:gd name="T37" fmla="*/ 354 h 482"/>
                  <a:gd name="T38" fmla="*/ 258 w 690"/>
                  <a:gd name="T39" fmla="*/ 336 h 482"/>
                  <a:gd name="T40" fmla="*/ 298 w 690"/>
                  <a:gd name="T41" fmla="*/ 330 h 482"/>
                  <a:gd name="T42" fmla="*/ 300 w 690"/>
                  <a:gd name="T43" fmla="*/ 312 h 482"/>
                  <a:gd name="T44" fmla="*/ 332 w 690"/>
                  <a:gd name="T45" fmla="*/ 238 h 482"/>
                  <a:gd name="T46" fmla="*/ 340 w 690"/>
                  <a:gd name="T47" fmla="*/ 232 h 482"/>
                  <a:gd name="T48" fmla="*/ 344 w 690"/>
                  <a:gd name="T49" fmla="*/ 242 h 482"/>
                  <a:gd name="T50" fmla="*/ 344 w 690"/>
                  <a:gd name="T51" fmla="*/ 284 h 482"/>
                  <a:gd name="T52" fmla="*/ 362 w 690"/>
                  <a:gd name="T53" fmla="*/ 380 h 482"/>
                  <a:gd name="T54" fmla="*/ 380 w 690"/>
                  <a:gd name="T55" fmla="*/ 376 h 482"/>
                  <a:gd name="T56" fmla="*/ 414 w 690"/>
                  <a:gd name="T57" fmla="*/ 342 h 482"/>
                  <a:gd name="T58" fmla="*/ 436 w 690"/>
                  <a:gd name="T59" fmla="*/ 346 h 482"/>
                  <a:gd name="T60" fmla="*/ 448 w 690"/>
                  <a:gd name="T61" fmla="*/ 370 h 482"/>
                  <a:gd name="T62" fmla="*/ 458 w 690"/>
                  <a:gd name="T63" fmla="*/ 410 h 482"/>
                  <a:gd name="T64" fmla="*/ 480 w 690"/>
                  <a:gd name="T65" fmla="*/ 388 h 482"/>
                  <a:gd name="T66" fmla="*/ 506 w 690"/>
                  <a:gd name="T67" fmla="*/ 400 h 482"/>
                  <a:gd name="T68" fmla="*/ 536 w 690"/>
                  <a:gd name="T69" fmla="*/ 440 h 482"/>
                  <a:gd name="T70" fmla="*/ 558 w 690"/>
                  <a:gd name="T71" fmla="*/ 482 h 482"/>
                  <a:gd name="T72" fmla="*/ 560 w 690"/>
                  <a:gd name="T73" fmla="*/ 480 h 482"/>
                  <a:gd name="T74" fmla="*/ 548 w 690"/>
                  <a:gd name="T75" fmla="*/ 434 h 482"/>
                  <a:gd name="T76" fmla="*/ 546 w 690"/>
                  <a:gd name="T77" fmla="*/ 384 h 482"/>
                  <a:gd name="T78" fmla="*/ 558 w 690"/>
                  <a:gd name="T79" fmla="*/ 360 h 482"/>
                  <a:gd name="T80" fmla="*/ 590 w 690"/>
                  <a:gd name="T81" fmla="*/ 362 h 482"/>
                  <a:gd name="T82" fmla="*/ 570 w 690"/>
                  <a:gd name="T83" fmla="*/ 326 h 482"/>
                  <a:gd name="T84" fmla="*/ 564 w 690"/>
                  <a:gd name="T85" fmla="*/ 298 h 482"/>
                  <a:gd name="T86" fmla="*/ 578 w 690"/>
                  <a:gd name="T87" fmla="*/ 280 h 482"/>
                  <a:gd name="T88" fmla="*/ 626 w 690"/>
                  <a:gd name="T89" fmla="*/ 286 h 482"/>
                  <a:gd name="T90" fmla="*/ 644 w 690"/>
                  <a:gd name="T91" fmla="*/ 276 h 482"/>
                  <a:gd name="T92" fmla="*/ 596 w 690"/>
                  <a:gd name="T93" fmla="*/ 192 h 482"/>
                  <a:gd name="T94" fmla="*/ 566 w 690"/>
                  <a:gd name="T95" fmla="*/ 160 h 482"/>
                  <a:gd name="T96" fmla="*/ 564 w 690"/>
                  <a:gd name="T97" fmla="*/ 148 h 482"/>
                  <a:gd name="T98" fmla="*/ 574 w 690"/>
                  <a:gd name="T99" fmla="*/ 148 h 482"/>
                  <a:gd name="T100" fmla="*/ 644 w 690"/>
                  <a:gd name="T101" fmla="*/ 184 h 482"/>
                  <a:gd name="T102" fmla="*/ 660 w 690"/>
                  <a:gd name="T103" fmla="*/ 196 h 482"/>
                  <a:gd name="T104" fmla="*/ 690 w 690"/>
                  <a:gd name="T105" fmla="*/ 176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90" h="482">
                    <a:moveTo>
                      <a:pt x="690" y="0"/>
                    </a:moveTo>
                    <a:lnTo>
                      <a:pt x="126" y="0"/>
                    </a:lnTo>
                    <a:lnTo>
                      <a:pt x="126" y="0"/>
                    </a:lnTo>
                    <a:lnTo>
                      <a:pt x="106" y="22"/>
                    </a:lnTo>
                    <a:lnTo>
                      <a:pt x="84" y="40"/>
                    </a:lnTo>
                    <a:lnTo>
                      <a:pt x="64" y="56"/>
                    </a:lnTo>
                    <a:lnTo>
                      <a:pt x="44" y="70"/>
                    </a:lnTo>
                    <a:lnTo>
                      <a:pt x="12" y="88"/>
                    </a:lnTo>
                    <a:lnTo>
                      <a:pt x="0" y="94"/>
                    </a:lnTo>
                    <a:lnTo>
                      <a:pt x="0" y="94"/>
                    </a:lnTo>
                    <a:lnTo>
                      <a:pt x="50" y="86"/>
                    </a:lnTo>
                    <a:lnTo>
                      <a:pt x="90" y="82"/>
                    </a:lnTo>
                    <a:lnTo>
                      <a:pt x="106" y="82"/>
                    </a:lnTo>
                    <a:lnTo>
                      <a:pt x="120" y="84"/>
                    </a:lnTo>
                    <a:lnTo>
                      <a:pt x="130" y="86"/>
                    </a:lnTo>
                    <a:lnTo>
                      <a:pt x="140" y="88"/>
                    </a:lnTo>
                    <a:lnTo>
                      <a:pt x="146" y="92"/>
                    </a:lnTo>
                    <a:lnTo>
                      <a:pt x="152" y="96"/>
                    </a:lnTo>
                    <a:lnTo>
                      <a:pt x="156" y="102"/>
                    </a:lnTo>
                    <a:lnTo>
                      <a:pt x="158" y="108"/>
                    </a:lnTo>
                    <a:lnTo>
                      <a:pt x="158" y="114"/>
                    </a:lnTo>
                    <a:lnTo>
                      <a:pt x="158" y="122"/>
                    </a:lnTo>
                    <a:lnTo>
                      <a:pt x="152" y="136"/>
                    </a:lnTo>
                    <a:lnTo>
                      <a:pt x="144" y="152"/>
                    </a:lnTo>
                    <a:lnTo>
                      <a:pt x="132" y="168"/>
                    </a:lnTo>
                    <a:lnTo>
                      <a:pt x="108" y="196"/>
                    </a:lnTo>
                    <a:lnTo>
                      <a:pt x="86" y="216"/>
                    </a:lnTo>
                    <a:lnTo>
                      <a:pt x="78" y="224"/>
                    </a:lnTo>
                    <a:lnTo>
                      <a:pt x="78" y="224"/>
                    </a:lnTo>
                    <a:lnTo>
                      <a:pt x="96" y="222"/>
                    </a:lnTo>
                    <a:lnTo>
                      <a:pt x="114" y="220"/>
                    </a:lnTo>
                    <a:lnTo>
                      <a:pt x="126" y="222"/>
                    </a:lnTo>
                    <a:lnTo>
                      <a:pt x="136" y="226"/>
                    </a:lnTo>
                    <a:lnTo>
                      <a:pt x="144" y="232"/>
                    </a:lnTo>
                    <a:lnTo>
                      <a:pt x="148" y="240"/>
                    </a:lnTo>
                    <a:lnTo>
                      <a:pt x="152" y="248"/>
                    </a:lnTo>
                    <a:lnTo>
                      <a:pt x="154" y="258"/>
                    </a:lnTo>
                    <a:lnTo>
                      <a:pt x="154" y="276"/>
                    </a:lnTo>
                    <a:lnTo>
                      <a:pt x="150" y="292"/>
                    </a:lnTo>
                    <a:lnTo>
                      <a:pt x="144" y="310"/>
                    </a:lnTo>
                    <a:lnTo>
                      <a:pt x="144" y="310"/>
                    </a:lnTo>
                    <a:lnTo>
                      <a:pt x="152" y="308"/>
                    </a:lnTo>
                    <a:lnTo>
                      <a:pt x="160" y="310"/>
                    </a:lnTo>
                    <a:lnTo>
                      <a:pt x="166" y="314"/>
                    </a:lnTo>
                    <a:lnTo>
                      <a:pt x="170" y="320"/>
                    </a:lnTo>
                    <a:lnTo>
                      <a:pt x="174" y="330"/>
                    </a:lnTo>
                    <a:lnTo>
                      <a:pt x="176" y="340"/>
                    </a:lnTo>
                    <a:lnTo>
                      <a:pt x="180" y="362"/>
                    </a:lnTo>
                    <a:lnTo>
                      <a:pt x="180" y="386"/>
                    </a:lnTo>
                    <a:lnTo>
                      <a:pt x="180" y="408"/>
                    </a:lnTo>
                    <a:lnTo>
                      <a:pt x="178" y="428"/>
                    </a:lnTo>
                    <a:lnTo>
                      <a:pt x="178" y="428"/>
                    </a:lnTo>
                    <a:lnTo>
                      <a:pt x="188" y="408"/>
                    </a:lnTo>
                    <a:lnTo>
                      <a:pt x="198" y="392"/>
                    </a:lnTo>
                    <a:lnTo>
                      <a:pt x="208" y="376"/>
                    </a:lnTo>
                    <a:lnTo>
                      <a:pt x="218" y="364"/>
                    </a:lnTo>
                    <a:lnTo>
                      <a:pt x="228" y="354"/>
                    </a:lnTo>
                    <a:lnTo>
                      <a:pt x="238" y="346"/>
                    </a:lnTo>
                    <a:lnTo>
                      <a:pt x="248" y="340"/>
                    </a:lnTo>
                    <a:lnTo>
                      <a:pt x="258" y="336"/>
                    </a:lnTo>
                    <a:lnTo>
                      <a:pt x="274" y="332"/>
                    </a:lnTo>
                    <a:lnTo>
                      <a:pt x="286" y="330"/>
                    </a:lnTo>
                    <a:lnTo>
                      <a:pt x="298" y="330"/>
                    </a:lnTo>
                    <a:lnTo>
                      <a:pt x="298" y="330"/>
                    </a:lnTo>
                    <a:lnTo>
                      <a:pt x="298" y="322"/>
                    </a:lnTo>
                    <a:lnTo>
                      <a:pt x="300" y="312"/>
                    </a:lnTo>
                    <a:lnTo>
                      <a:pt x="310" y="284"/>
                    </a:lnTo>
                    <a:lnTo>
                      <a:pt x="332" y="238"/>
                    </a:lnTo>
                    <a:lnTo>
                      <a:pt x="332" y="238"/>
                    </a:lnTo>
                    <a:lnTo>
                      <a:pt x="334" y="232"/>
                    </a:lnTo>
                    <a:lnTo>
                      <a:pt x="336" y="230"/>
                    </a:lnTo>
                    <a:lnTo>
                      <a:pt x="340" y="232"/>
                    </a:lnTo>
                    <a:lnTo>
                      <a:pt x="342" y="234"/>
                    </a:lnTo>
                    <a:lnTo>
                      <a:pt x="344" y="240"/>
                    </a:lnTo>
                    <a:lnTo>
                      <a:pt x="344" y="242"/>
                    </a:lnTo>
                    <a:lnTo>
                      <a:pt x="344" y="242"/>
                    </a:lnTo>
                    <a:lnTo>
                      <a:pt x="342" y="262"/>
                    </a:lnTo>
                    <a:lnTo>
                      <a:pt x="344" y="284"/>
                    </a:lnTo>
                    <a:lnTo>
                      <a:pt x="346" y="310"/>
                    </a:lnTo>
                    <a:lnTo>
                      <a:pt x="352" y="336"/>
                    </a:lnTo>
                    <a:lnTo>
                      <a:pt x="362" y="380"/>
                    </a:lnTo>
                    <a:lnTo>
                      <a:pt x="366" y="398"/>
                    </a:lnTo>
                    <a:lnTo>
                      <a:pt x="366" y="398"/>
                    </a:lnTo>
                    <a:lnTo>
                      <a:pt x="380" y="376"/>
                    </a:lnTo>
                    <a:lnTo>
                      <a:pt x="392" y="360"/>
                    </a:lnTo>
                    <a:lnTo>
                      <a:pt x="404" y="348"/>
                    </a:lnTo>
                    <a:lnTo>
                      <a:pt x="414" y="342"/>
                    </a:lnTo>
                    <a:lnTo>
                      <a:pt x="422" y="340"/>
                    </a:lnTo>
                    <a:lnTo>
                      <a:pt x="430" y="340"/>
                    </a:lnTo>
                    <a:lnTo>
                      <a:pt x="436" y="346"/>
                    </a:lnTo>
                    <a:lnTo>
                      <a:pt x="440" y="352"/>
                    </a:lnTo>
                    <a:lnTo>
                      <a:pt x="446" y="360"/>
                    </a:lnTo>
                    <a:lnTo>
                      <a:pt x="448" y="370"/>
                    </a:lnTo>
                    <a:lnTo>
                      <a:pt x="454" y="388"/>
                    </a:lnTo>
                    <a:lnTo>
                      <a:pt x="458" y="410"/>
                    </a:lnTo>
                    <a:lnTo>
                      <a:pt x="458" y="410"/>
                    </a:lnTo>
                    <a:lnTo>
                      <a:pt x="464" y="398"/>
                    </a:lnTo>
                    <a:lnTo>
                      <a:pt x="472" y="392"/>
                    </a:lnTo>
                    <a:lnTo>
                      <a:pt x="480" y="388"/>
                    </a:lnTo>
                    <a:lnTo>
                      <a:pt x="488" y="390"/>
                    </a:lnTo>
                    <a:lnTo>
                      <a:pt x="496" y="394"/>
                    </a:lnTo>
                    <a:lnTo>
                      <a:pt x="506" y="400"/>
                    </a:lnTo>
                    <a:lnTo>
                      <a:pt x="514" y="408"/>
                    </a:lnTo>
                    <a:lnTo>
                      <a:pt x="522" y="418"/>
                    </a:lnTo>
                    <a:lnTo>
                      <a:pt x="536" y="440"/>
                    </a:lnTo>
                    <a:lnTo>
                      <a:pt x="548" y="460"/>
                    </a:lnTo>
                    <a:lnTo>
                      <a:pt x="558" y="482"/>
                    </a:lnTo>
                    <a:lnTo>
                      <a:pt x="558" y="482"/>
                    </a:lnTo>
                    <a:lnTo>
                      <a:pt x="558" y="478"/>
                    </a:lnTo>
                    <a:lnTo>
                      <a:pt x="558" y="478"/>
                    </a:lnTo>
                    <a:lnTo>
                      <a:pt x="560" y="480"/>
                    </a:lnTo>
                    <a:lnTo>
                      <a:pt x="560" y="480"/>
                    </a:lnTo>
                    <a:lnTo>
                      <a:pt x="554" y="458"/>
                    </a:lnTo>
                    <a:lnTo>
                      <a:pt x="548" y="434"/>
                    </a:lnTo>
                    <a:lnTo>
                      <a:pt x="546" y="408"/>
                    </a:lnTo>
                    <a:lnTo>
                      <a:pt x="546" y="396"/>
                    </a:lnTo>
                    <a:lnTo>
                      <a:pt x="546" y="384"/>
                    </a:lnTo>
                    <a:lnTo>
                      <a:pt x="550" y="374"/>
                    </a:lnTo>
                    <a:lnTo>
                      <a:pt x="554" y="366"/>
                    </a:lnTo>
                    <a:lnTo>
                      <a:pt x="558" y="360"/>
                    </a:lnTo>
                    <a:lnTo>
                      <a:pt x="566" y="356"/>
                    </a:lnTo>
                    <a:lnTo>
                      <a:pt x="578" y="356"/>
                    </a:lnTo>
                    <a:lnTo>
                      <a:pt x="590" y="362"/>
                    </a:lnTo>
                    <a:lnTo>
                      <a:pt x="590" y="362"/>
                    </a:lnTo>
                    <a:lnTo>
                      <a:pt x="578" y="342"/>
                    </a:lnTo>
                    <a:lnTo>
                      <a:pt x="570" y="326"/>
                    </a:lnTo>
                    <a:lnTo>
                      <a:pt x="566" y="316"/>
                    </a:lnTo>
                    <a:lnTo>
                      <a:pt x="564" y="306"/>
                    </a:lnTo>
                    <a:lnTo>
                      <a:pt x="564" y="298"/>
                    </a:lnTo>
                    <a:lnTo>
                      <a:pt x="566" y="290"/>
                    </a:lnTo>
                    <a:lnTo>
                      <a:pt x="570" y="284"/>
                    </a:lnTo>
                    <a:lnTo>
                      <a:pt x="578" y="280"/>
                    </a:lnTo>
                    <a:lnTo>
                      <a:pt x="590" y="280"/>
                    </a:lnTo>
                    <a:lnTo>
                      <a:pt x="606" y="280"/>
                    </a:lnTo>
                    <a:lnTo>
                      <a:pt x="626" y="286"/>
                    </a:lnTo>
                    <a:lnTo>
                      <a:pt x="652" y="294"/>
                    </a:lnTo>
                    <a:lnTo>
                      <a:pt x="652" y="294"/>
                    </a:lnTo>
                    <a:lnTo>
                      <a:pt x="644" y="276"/>
                    </a:lnTo>
                    <a:lnTo>
                      <a:pt x="622" y="236"/>
                    </a:lnTo>
                    <a:lnTo>
                      <a:pt x="610" y="214"/>
                    </a:lnTo>
                    <a:lnTo>
                      <a:pt x="596" y="192"/>
                    </a:lnTo>
                    <a:lnTo>
                      <a:pt x="580" y="174"/>
                    </a:lnTo>
                    <a:lnTo>
                      <a:pt x="566" y="160"/>
                    </a:lnTo>
                    <a:lnTo>
                      <a:pt x="566" y="160"/>
                    </a:lnTo>
                    <a:lnTo>
                      <a:pt x="566" y="158"/>
                    </a:lnTo>
                    <a:lnTo>
                      <a:pt x="564" y="152"/>
                    </a:lnTo>
                    <a:lnTo>
                      <a:pt x="564" y="148"/>
                    </a:lnTo>
                    <a:lnTo>
                      <a:pt x="564" y="146"/>
                    </a:lnTo>
                    <a:lnTo>
                      <a:pt x="568" y="146"/>
                    </a:lnTo>
                    <a:lnTo>
                      <a:pt x="574" y="148"/>
                    </a:lnTo>
                    <a:lnTo>
                      <a:pt x="574" y="148"/>
                    </a:lnTo>
                    <a:lnTo>
                      <a:pt x="620" y="170"/>
                    </a:lnTo>
                    <a:lnTo>
                      <a:pt x="644" y="184"/>
                    </a:lnTo>
                    <a:lnTo>
                      <a:pt x="654" y="192"/>
                    </a:lnTo>
                    <a:lnTo>
                      <a:pt x="660" y="196"/>
                    </a:lnTo>
                    <a:lnTo>
                      <a:pt x="660" y="196"/>
                    </a:lnTo>
                    <a:lnTo>
                      <a:pt x="666" y="190"/>
                    </a:lnTo>
                    <a:lnTo>
                      <a:pt x="676" y="182"/>
                    </a:lnTo>
                    <a:lnTo>
                      <a:pt x="690" y="176"/>
                    </a:lnTo>
                    <a:lnTo>
                      <a:pt x="690" y="0"/>
                    </a:lnTo>
                    <a:close/>
                  </a:path>
                </a:pathLst>
              </a:custGeom>
              <a:solidFill>
                <a:schemeClr val="accent1">
                  <a:alpha val="1000"/>
                </a:schemeClr>
              </a:solidFill>
              <a:ln>
                <a:noFill/>
              </a:ln>
              <a:effectLst>
                <a:glow rad="50800">
                  <a:schemeClr val="accent1">
                    <a:alpha val="43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31"/>
              <p:cNvSpPr>
                <a:spLocks noChangeAspect="1"/>
              </p:cNvSpPr>
              <p:nvPr/>
            </p:nvSpPr>
            <p:spPr bwMode="auto">
              <a:xfrm>
                <a:off x="6973892" y="6209551"/>
                <a:ext cx="1162575" cy="647993"/>
              </a:xfrm>
              <a:custGeom>
                <a:avLst/>
                <a:gdLst>
                  <a:gd name="T0" fmla="*/ 686 w 976"/>
                  <a:gd name="T1" fmla="*/ 250 h 544"/>
                  <a:gd name="T2" fmla="*/ 592 w 976"/>
                  <a:gd name="T3" fmla="*/ 242 h 544"/>
                  <a:gd name="T4" fmla="*/ 536 w 976"/>
                  <a:gd name="T5" fmla="*/ 262 h 544"/>
                  <a:gd name="T6" fmla="*/ 506 w 976"/>
                  <a:gd name="T7" fmla="*/ 288 h 544"/>
                  <a:gd name="T8" fmla="*/ 492 w 976"/>
                  <a:gd name="T9" fmla="*/ 292 h 544"/>
                  <a:gd name="T10" fmla="*/ 514 w 976"/>
                  <a:gd name="T11" fmla="*/ 248 h 544"/>
                  <a:gd name="T12" fmla="*/ 560 w 976"/>
                  <a:gd name="T13" fmla="*/ 124 h 544"/>
                  <a:gd name="T14" fmla="*/ 566 w 976"/>
                  <a:gd name="T15" fmla="*/ 34 h 544"/>
                  <a:gd name="T16" fmla="*/ 524 w 976"/>
                  <a:gd name="T17" fmla="*/ 32 h 544"/>
                  <a:gd name="T18" fmla="*/ 452 w 976"/>
                  <a:gd name="T19" fmla="*/ 98 h 544"/>
                  <a:gd name="T20" fmla="*/ 412 w 976"/>
                  <a:gd name="T21" fmla="*/ 174 h 544"/>
                  <a:gd name="T22" fmla="*/ 392 w 976"/>
                  <a:gd name="T23" fmla="*/ 152 h 544"/>
                  <a:gd name="T24" fmla="*/ 374 w 976"/>
                  <a:gd name="T25" fmla="*/ 148 h 544"/>
                  <a:gd name="T26" fmla="*/ 366 w 976"/>
                  <a:gd name="T27" fmla="*/ 170 h 544"/>
                  <a:gd name="T28" fmla="*/ 380 w 976"/>
                  <a:gd name="T29" fmla="*/ 242 h 544"/>
                  <a:gd name="T30" fmla="*/ 380 w 976"/>
                  <a:gd name="T31" fmla="*/ 302 h 544"/>
                  <a:gd name="T32" fmla="*/ 306 w 976"/>
                  <a:gd name="T33" fmla="*/ 126 h 544"/>
                  <a:gd name="T34" fmla="*/ 296 w 976"/>
                  <a:gd name="T35" fmla="*/ 44 h 544"/>
                  <a:gd name="T36" fmla="*/ 306 w 976"/>
                  <a:gd name="T37" fmla="*/ 10 h 544"/>
                  <a:gd name="T38" fmla="*/ 298 w 976"/>
                  <a:gd name="T39" fmla="*/ 0 h 544"/>
                  <a:gd name="T40" fmla="*/ 266 w 976"/>
                  <a:gd name="T41" fmla="*/ 8 h 544"/>
                  <a:gd name="T42" fmla="*/ 252 w 976"/>
                  <a:gd name="T43" fmla="*/ 26 h 544"/>
                  <a:gd name="T44" fmla="*/ 242 w 976"/>
                  <a:gd name="T45" fmla="*/ 40 h 544"/>
                  <a:gd name="T46" fmla="*/ 264 w 976"/>
                  <a:gd name="T47" fmla="*/ 138 h 544"/>
                  <a:gd name="T48" fmla="*/ 342 w 976"/>
                  <a:gd name="T49" fmla="*/ 322 h 544"/>
                  <a:gd name="T50" fmla="*/ 280 w 976"/>
                  <a:gd name="T51" fmla="*/ 272 h 544"/>
                  <a:gd name="T52" fmla="*/ 242 w 976"/>
                  <a:gd name="T53" fmla="*/ 232 h 544"/>
                  <a:gd name="T54" fmla="*/ 220 w 976"/>
                  <a:gd name="T55" fmla="*/ 228 h 544"/>
                  <a:gd name="T56" fmla="*/ 214 w 976"/>
                  <a:gd name="T57" fmla="*/ 252 h 544"/>
                  <a:gd name="T58" fmla="*/ 198 w 976"/>
                  <a:gd name="T59" fmla="*/ 268 h 544"/>
                  <a:gd name="T60" fmla="*/ 116 w 976"/>
                  <a:gd name="T61" fmla="*/ 264 h 544"/>
                  <a:gd name="T62" fmla="*/ 18 w 976"/>
                  <a:gd name="T63" fmla="*/ 292 h 544"/>
                  <a:gd name="T64" fmla="*/ 36 w 976"/>
                  <a:gd name="T65" fmla="*/ 332 h 544"/>
                  <a:gd name="T66" fmla="*/ 116 w 976"/>
                  <a:gd name="T67" fmla="*/ 374 h 544"/>
                  <a:gd name="T68" fmla="*/ 260 w 976"/>
                  <a:gd name="T69" fmla="*/ 404 h 544"/>
                  <a:gd name="T70" fmla="*/ 270 w 976"/>
                  <a:gd name="T71" fmla="*/ 408 h 544"/>
                  <a:gd name="T72" fmla="*/ 260 w 976"/>
                  <a:gd name="T73" fmla="*/ 416 h 544"/>
                  <a:gd name="T74" fmla="*/ 200 w 976"/>
                  <a:gd name="T75" fmla="*/ 438 h 544"/>
                  <a:gd name="T76" fmla="*/ 154 w 976"/>
                  <a:gd name="T77" fmla="*/ 484 h 544"/>
                  <a:gd name="T78" fmla="*/ 652 w 976"/>
                  <a:gd name="T79" fmla="*/ 544 h 544"/>
                  <a:gd name="T80" fmla="*/ 612 w 976"/>
                  <a:gd name="T81" fmla="*/ 484 h 544"/>
                  <a:gd name="T82" fmla="*/ 560 w 976"/>
                  <a:gd name="T83" fmla="*/ 448 h 544"/>
                  <a:gd name="T84" fmla="*/ 556 w 976"/>
                  <a:gd name="T85" fmla="*/ 440 h 544"/>
                  <a:gd name="T86" fmla="*/ 564 w 976"/>
                  <a:gd name="T87" fmla="*/ 438 h 544"/>
                  <a:gd name="T88" fmla="*/ 676 w 976"/>
                  <a:gd name="T89" fmla="*/ 454 h 544"/>
                  <a:gd name="T90" fmla="*/ 750 w 976"/>
                  <a:gd name="T91" fmla="*/ 442 h 544"/>
                  <a:gd name="T92" fmla="*/ 870 w 976"/>
                  <a:gd name="T93" fmla="*/ 392 h 544"/>
                  <a:gd name="T94" fmla="*/ 966 w 976"/>
                  <a:gd name="T95" fmla="*/ 334 h 544"/>
                  <a:gd name="T96" fmla="*/ 860 w 976"/>
                  <a:gd name="T97" fmla="*/ 316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76" h="544">
                    <a:moveTo>
                      <a:pt x="748" y="274"/>
                    </a:moveTo>
                    <a:lnTo>
                      <a:pt x="748" y="274"/>
                    </a:lnTo>
                    <a:lnTo>
                      <a:pt x="716" y="260"/>
                    </a:lnTo>
                    <a:lnTo>
                      <a:pt x="686" y="250"/>
                    </a:lnTo>
                    <a:lnTo>
                      <a:pt x="660" y="244"/>
                    </a:lnTo>
                    <a:lnTo>
                      <a:pt x="634" y="242"/>
                    </a:lnTo>
                    <a:lnTo>
                      <a:pt x="612" y="240"/>
                    </a:lnTo>
                    <a:lnTo>
                      <a:pt x="592" y="242"/>
                    </a:lnTo>
                    <a:lnTo>
                      <a:pt x="574" y="246"/>
                    </a:lnTo>
                    <a:lnTo>
                      <a:pt x="560" y="250"/>
                    </a:lnTo>
                    <a:lnTo>
                      <a:pt x="546" y="256"/>
                    </a:lnTo>
                    <a:lnTo>
                      <a:pt x="536" y="262"/>
                    </a:lnTo>
                    <a:lnTo>
                      <a:pt x="518" y="274"/>
                    </a:lnTo>
                    <a:lnTo>
                      <a:pt x="510" y="284"/>
                    </a:lnTo>
                    <a:lnTo>
                      <a:pt x="506" y="288"/>
                    </a:lnTo>
                    <a:lnTo>
                      <a:pt x="506" y="288"/>
                    </a:lnTo>
                    <a:lnTo>
                      <a:pt x="502" y="290"/>
                    </a:lnTo>
                    <a:lnTo>
                      <a:pt x="496" y="292"/>
                    </a:lnTo>
                    <a:lnTo>
                      <a:pt x="494" y="292"/>
                    </a:lnTo>
                    <a:lnTo>
                      <a:pt x="492" y="292"/>
                    </a:lnTo>
                    <a:lnTo>
                      <a:pt x="494" y="288"/>
                    </a:lnTo>
                    <a:lnTo>
                      <a:pt x="496" y="282"/>
                    </a:lnTo>
                    <a:lnTo>
                      <a:pt x="496" y="282"/>
                    </a:lnTo>
                    <a:lnTo>
                      <a:pt x="514" y="248"/>
                    </a:lnTo>
                    <a:lnTo>
                      <a:pt x="528" y="220"/>
                    </a:lnTo>
                    <a:lnTo>
                      <a:pt x="542" y="184"/>
                    </a:lnTo>
                    <a:lnTo>
                      <a:pt x="554" y="146"/>
                    </a:lnTo>
                    <a:lnTo>
                      <a:pt x="560" y="124"/>
                    </a:lnTo>
                    <a:lnTo>
                      <a:pt x="564" y="102"/>
                    </a:lnTo>
                    <a:lnTo>
                      <a:pt x="566" y="80"/>
                    </a:lnTo>
                    <a:lnTo>
                      <a:pt x="566" y="56"/>
                    </a:lnTo>
                    <a:lnTo>
                      <a:pt x="566" y="34"/>
                    </a:lnTo>
                    <a:lnTo>
                      <a:pt x="562" y="10"/>
                    </a:lnTo>
                    <a:lnTo>
                      <a:pt x="562" y="10"/>
                    </a:lnTo>
                    <a:lnTo>
                      <a:pt x="544" y="20"/>
                    </a:lnTo>
                    <a:lnTo>
                      <a:pt x="524" y="32"/>
                    </a:lnTo>
                    <a:lnTo>
                      <a:pt x="502" y="48"/>
                    </a:lnTo>
                    <a:lnTo>
                      <a:pt x="476" y="70"/>
                    </a:lnTo>
                    <a:lnTo>
                      <a:pt x="464" y="84"/>
                    </a:lnTo>
                    <a:lnTo>
                      <a:pt x="452" y="98"/>
                    </a:lnTo>
                    <a:lnTo>
                      <a:pt x="440" y="116"/>
                    </a:lnTo>
                    <a:lnTo>
                      <a:pt x="430" y="132"/>
                    </a:lnTo>
                    <a:lnTo>
                      <a:pt x="420" y="152"/>
                    </a:lnTo>
                    <a:lnTo>
                      <a:pt x="412" y="174"/>
                    </a:lnTo>
                    <a:lnTo>
                      <a:pt x="412" y="174"/>
                    </a:lnTo>
                    <a:lnTo>
                      <a:pt x="408" y="168"/>
                    </a:lnTo>
                    <a:lnTo>
                      <a:pt x="398" y="156"/>
                    </a:lnTo>
                    <a:lnTo>
                      <a:pt x="392" y="152"/>
                    </a:lnTo>
                    <a:lnTo>
                      <a:pt x="386" y="148"/>
                    </a:lnTo>
                    <a:lnTo>
                      <a:pt x="380" y="146"/>
                    </a:lnTo>
                    <a:lnTo>
                      <a:pt x="374" y="148"/>
                    </a:lnTo>
                    <a:lnTo>
                      <a:pt x="374" y="148"/>
                    </a:lnTo>
                    <a:lnTo>
                      <a:pt x="368" y="156"/>
                    </a:lnTo>
                    <a:lnTo>
                      <a:pt x="364" y="162"/>
                    </a:lnTo>
                    <a:lnTo>
                      <a:pt x="364" y="168"/>
                    </a:lnTo>
                    <a:lnTo>
                      <a:pt x="366" y="170"/>
                    </a:lnTo>
                    <a:lnTo>
                      <a:pt x="366" y="170"/>
                    </a:lnTo>
                    <a:lnTo>
                      <a:pt x="370" y="184"/>
                    </a:lnTo>
                    <a:lnTo>
                      <a:pt x="376" y="222"/>
                    </a:lnTo>
                    <a:lnTo>
                      <a:pt x="380" y="242"/>
                    </a:lnTo>
                    <a:lnTo>
                      <a:pt x="382" y="264"/>
                    </a:lnTo>
                    <a:lnTo>
                      <a:pt x="382" y="284"/>
                    </a:lnTo>
                    <a:lnTo>
                      <a:pt x="380" y="302"/>
                    </a:lnTo>
                    <a:lnTo>
                      <a:pt x="380" y="302"/>
                    </a:lnTo>
                    <a:lnTo>
                      <a:pt x="356" y="252"/>
                    </a:lnTo>
                    <a:lnTo>
                      <a:pt x="338" y="214"/>
                    </a:lnTo>
                    <a:lnTo>
                      <a:pt x="320" y="172"/>
                    </a:lnTo>
                    <a:lnTo>
                      <a:pt x="306" y="126"/>
                    </a:lnTo>
                    <a:lnTo>
                      <a:pt x="300" y="104"/>
                    </a:lnTo>
                    <a:lnTo>
                      <a:pt x="296" y="84"/>
                    </a:lnTo>
                    <a:lnTo>
                      <a:pt x="294" y="64"/>
                    </a:lnTo>
                    <a:lnTo>
                      <a:pt x="296" y="44"/>
                    </a:lnTo>
                    <a:lnTo>
                      <a:pt x="298" y="28"/>
                    </a:lnTo>
                    <a:lnTo>
                      <a:pt x="304" y="12"/>
                    </a:lnTo>
                    <a:lnTo>
                      <a:pt x="304" y="12"/>
                    </a:lnTo>
                    <a:lnTo>
                      <a:pt x="306" y="10"/>
                    </a:lnTo>
                    <a:lnTo>
                      <a:pt x="306" y="6"/>
                    </a:lnTo>
                    <a:lnTo>
                      <a:pt x="304" y="2"/>
                    </a:lnTo>
                    <a:lnTo>
                      <a:pt x="298" y="0"/>
                    </a:lnTo>
                    <a:lnTo>
                      <a:pt x="298" y="0"/>
                    </a:lnTo>
                    <a:lnTo>
                      <a:pt x="292" y="0"/>
                    </a:lnTo>
                    <a:lnTo>
                      <a:pt x="280" y="0"/>
                    </a:lnTo>
                    <a:lnTo>
                      <a:pt x="274" y="2"/>
                    </a:lnTo>
                    <a:lnTo>
                      <a:pt x="266" y="8"/>
                    </a:lnTo>
                    <a:lnTo>
                      <a:pt x="260" y="14"/>
                    </a:lnTo>
                    <a:lnTo>
                      <a:pt x="254" y="22"/>
                    </a:lnTo>
                    <a:lnTo>
                      <a:pt x="254" y="22"/>
                    </a:lnTo>
                    <a:lnTo>
                      <a:pt x="252" y="26"/>
                    </a:lnTo>
                    <a:lnTo>
                      <a:pt x="246" y="30"/>
                    </a:lnTo>
                    <a:lnTo>
                      <a:pt x="244" y="34"/>
                    </a:lnTo>
                    <a:lnTo>
                      <a:pt x="242" y="40"/>
                    </a:lnTo>
                    <a:lnTo>
                      <a:pt x="242" y="40"/>
                    </a:lnTo>
                    <a:lnTo>
                      <a:pt x="244" y="58"/>
                    </a:lnTo>
                    <a:lnTo>
                      <a:pt x="248" y="80"/>
                    </a:lnTo>
                    <a:lnTo>
                      <a:pt x="254" y="106"/>
                    </a:lnTo>
                    <a:lnTo>
                      <a:pt x="264" y="138"/>
                    </a:lnTo>
                    <a:lnTo>
                      <a:pt x="278" y="174"/>
                    </a:lnTo>
                    <a:lnTo>
                      <a:pt x="296" y="218"/>
                    </a:lnTo>
                    <a:lnTo>
                      <a:pt x="342" y="322"/>
                    </a:lnTo>
                    <a:lnTo>
                      <a:pt x="342" y="322"/>
                    </a:lnTo>
                    <a:lnTo>
                      <a:pt x="328" y="314"/>
                    </a:lnTo>
                    <a:lnTo>
                      <a:pt x="312" y="300"/>
                    </a:lnTo>
                    <a:lnTo>
                      <a:pt x="294" y="286"/>
                    </a:lnTo>
                    <a:lnTo>
                      <a:pt x="280" y="272"/>
                    </a:lnTo>
                    <a:lnTo>
                      <a:pt x="254" y="244"/>
                    </a:lnTo>
                    <a:lnTo>
                      <a:pt x="244" y="232"/>
                    </a:lnTo>
                    <a:lnTo>
                      <a:pt x="244" y="232"/>
                    </a:lnTo>
                    <a:lnTo>
                      <a:pt x="242" y="232"/>
                    </a:lnTo>
                    <a:lnTo>
                      <a:pt x="238" y="228"/>
                    </a:lnTo>
                    <a:lnTo>
                      <a:pt x="230" y="226"/>
                    </a:lnTo>
                    <a:lnTo>
                      <a:pt x="220" y="228"/>
                    </a:lnTo>
                    <a:lnTo>
                      <a:pt x="220" y="228"/>
                    </a:lnTo>
                    <a:lnTo>
                      <a:pt x="216" y="232"/>
                    </a:lnTo>
                    <a:lnTo>
                      <a:pt x="214" y="236"/>
                    </a:lnTo>
                    <a:lnTo>
                      <a:pt x="212" y="244"/>
                    </a:lnTo>
                    <a:lnTo>
                      <a:pt x="214" y="252"/>
                    </a:lnTo>
                    <a:lnTo>
                      <a:pt x="218" y="268"/>
                    </a:lnTo>
                    <a:lnTo>
                      <a:pt x="220" y="274"/>
                    </a:lnTo>
                    <a:lnTo>
                      <a:pt x="220" y="274"/>
                    </a:lnTo>
                    <a:lnTo>
                      <a:pt x="198" y="268"/>
                    </a:lnTo>
                    <a:lnTo>
                      <a:pt x="176" y="264"/>
                    </a:lnTo>
                    <a:lnTo>
                      <a:pt x="156" y="264"/>
                    </a:lnTo>
                    <a:lnTo>
                      <a:pt x="136" y="264"/>
                    </a:lnTo>
                    <a:lnTo>
                      <a:pt x="116" y="264"/>
                    </a:lnTo>
                    <a:lnTo>
                      <a:pt x="98" y="268"/>
                    </a:lnTo>
                    <a:lnTo>
                      <a:pt x="66" y="274"/>
                    </a:lnTo>
                    <a:lnTo>
                      <a:pt x="40" y="284"/>
                    </a:lnTo>
                    <a:lnTo>
                      <a:pt x="18" y="292"/>
                    </a:lnTo>
                    <a:lnTo>
                      <a:pt x="0" y="302"/>
                    </a:lnTo>
                    <a:lnTo>
                      <a:pt x="0" y="302"/>
                    </a:lnTo>
                    <a:lnTo>
                      <a:pt x="18" y="318"/>
                    </a:lnTo>
                    <a:lnTo>
                      <a:pt x="36" y="332"/>
                    </a:lnTo>
                    <a:lnTo>
                      <a:pt x="56" y="344"/>
                    </a:lnTo>
                    <a:lnTo>
                      <a:pt x="74" y="356"/>
                    </a:lnTo>
                    <a:lnTo>
                      <a:pt x="96" y="366"/>
                    </a:lnTo>
                    <a:lnTo>
                      <a:pt x="116" y="374"/>
                    </a:lnTo>
                    <a:lnTo>
                      <a:pt x="154" y="386"/>
                    </a:lnTo>
                    <a:lnTo>
                      <a:pt x="190" y="394"/>
                    </a:lnTo>
                    <a:lnTo>
                      <a:pt x="222" y="400"/>
                    </a:lnTo>
                    <a:lnTo>
                      <a:pt x="260" y="404"/>
                    </a:lnTo>
                    <a:lnTo>
                      <a:pt x="260" y="404"/>
                    </a:lnTo>
                    <a:lnTo>
                      <a:pt x="266" y="406"/>
                    </a:lnTo>
                    <a:lnTo>
                      <a:pt x="270" y="406"/>
                    </a:lnTo>
                    <a:lnTo>
                      <a:pt x="270" y="408"/>
                    </a:lnTo>
                    <a:lnTo>
                      <a:pt x="268" y="412"/>
                    </a:lnTo>
                    <a:lnTo>
                      <a:pt x="264" y="414"/>
                    </a:lnTo>
                    <a:lnTo>
                      <a:pt x="260" y="416"/>
                    </a:lnTo>
                    <a:lnTo>
                      <a:pt x="260" y="416"/>
                    </a:lnTo>
                    <a:lnTo>
                      <a:pt x="246" y="418"/>
                    </a:lnTo>
                    <a:lnTo>
                      <a:pt x="230" y="422"/>
                    </a:lnTo>
                    <a:lnTo>
                      <a:pt x="210" y="432"/>
                    </a:lnTo>
                    <a:lnTo>
                      <a:pt x="200" y="438"/>
                    </a:lnTo>
                    <a:lnTo>
                      <a:pt x="188" y="446"/>
                    </a:lnTo>
                    <a:lnTo>
                      <a:pt x="176" y="456"/>
                    </a:lnTo>
                    <a:lnTo>
                      <a:pt x="166" y="468"/>
                    </a:lnTo>
                    <a:lnTo>
                      <a:pt x="154" y="484"/>
                    </a:lnTo>
                    <a:lnTo>
                      <a:pt x="144" y="500"/>
                    </a:lnTo>
                    <a:lnTo>
                      <a:pt x="134" y="520"/>
                    </a:lnTo>
                    <a:lnTo>
                      <a:pt x="124" y="544"/>
                    </a:lnTo>
                    <a:lnTo>
                      <a:pt x="652" y="544"/>
                    </a:lnTo>
                    <a:lnTo>
                      <a:pt x="652" y="544"/>
                    </a:lnTo>
                    <a:lnTo>
                      <a:pt x="632" y="512"/>
                    </a:lnTo>
                    <a:lnTo>
                      <a:pt x="622" y="498"/>
                    </a:lnTo>
                    <a:lnTo>
                      <a:pt x="612" y="484"/>
                    </a:lnTo>
                    <a:lnTo>
                      <a:pt x="600" y="472"/>
                    </a:lnTo>
                    <a:lnTo>
                      <a:pt x="586" y="462"/>
                    </a:lnTo>
                    <a:lnTo>
                      <a:pt x="574" y="454"/>
                    </a:lnTo>
                    <a:lnTo>
                      <a:pt x="560" y="448"/>
                    </a:lnTo>
                    <a:lnTo>
                      <a:pt x="560" y="448"/>
                    </a:lnTo>
                    <a:lnTo>
                      <a:pt x="558" y="446"/>
                    </a:lnTo>
                    <a:lnTo>
                      <a:pt x="556" y="442"/>
                    </a:lnTo>
                    <a:lnTo>
                      <a:pt x="556" y="440"/>
                    </a:lnTo>
                    <a:lnTo>
                      <a:pt x="556" y="438"/>
                    </a:lnTo>
                    <a:lnTo>
                      <a:pt x="560" y="438"/>
                    </a:lnTo>
                    <a:lnTo>
                      <a:pt x="564" y="438"/>
                    </a:lnTo>
                    <a:lnTo>
                      <a:pt x="564" y="438"/>
                    </a:lnTo>
                    <a:lnTo>
                      <a:pt x="590" y="442"/>
                    </a:lnTo>
                    <a:lnTo>
                      <a:pt x="630" y="450"/>
                    </a:lnTo>
                    <a:lnTo>
                      <a:pt x="652" y="454"/>
                    </a:lnTo>
                    <a:lnTo>
                      <a:pt x="676" y="454"/>
                    </a:lnTo>
                    <a:lnTo>
                      <a:pt x="696" y="454"/>
                    </a:lnTo>
                    <a:lnTo>
                      <a:pt x="716" y="452"/>
                    </a:lnTo>
                    <a:lnTo>
                      <a:pt x="716" y="452"/>
                    </a:lnTo>
                    <a:lnTo>
                      <a:pt x="750" y="442"/>
                    </a:lnTo>
                    <a:lnTo>
                      <a:pt x="772" y="436"/>
                    </a:lnTo>
                    <a:lnTo>
                      <a:pt x="798" y="426"/>
                    </a:lnTo>
                    <a:lnTo>
                      <a:pt x="830" y="412"/>
                    </a:lnTo>
                    <a:lnTo>
                      <a:pt x="870" y="392"/>
                    </a:lnTo>
                    <a:lnTo>
                      <a:pt x="918" y="366"/>
                    </a:lnTo>
                    <a:lnTo>
                      <a:pt x="976" y="332"/>
                    </a:lnTo>
                    <a:lnTo>
                      <a:pt x="976" y="332"/>
                    </a:lnTo>
                    <a:lnTo>
                      <a:pt x="966" y="334"/>
                    </a:lnTo>
                    <a:lnTo>
                      <a:pt x="952" y="334"/>
                    </a:lnTo>
                    <a:lnTo>
                      <a:pt x="930" y="332"/>
                    </a:lnTo>
                    <a:lnTo>
                      <a:pt x="900" y="328"/>
                    </a:lnTo>
                    <a:lnTo>
                      <a:pt x="860" y="316"/>
                    </a:lnTo>
                    <a:lnTo>
                      <a:pt x="810" y="298"/>
                    </a:lnTo>
                    <a:lnTo>
                      <a:pt x="748" y="274"/>
                    </a:lnTo>
                    <a:lnTo>
                      <a:pt x="748" y="274"/>
                    </a:lnTo>
                    <a:close/>
                  </a:path>
                </a:pathLst>
              </a:custGeom>
              <a:solidFill>
                <a:schemeClr val="accent1">
                  <a:alpha val="1000"/>
                </a:schemeClr>
              </a:solidFill>
              <a:ln>
                <a:noFill/>
              </a:ln>
              <a:effectLst>
                <a:glow rad="38100">
                  <a:schemeClr val="accent1">
                    <a:alpha val="43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3200" kern="1200">
          <a:solidFill>
            <a:schemeClr val="tx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9.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9.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image" Target="../media/image20.tiff"/><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9.xml"/><Relationship Id="rId5" Type="http://schemas.openxmlformats.org/officeDocument/2006/relationships/image" Target="../media/image36.jpeg"/><Relationship Id="rId4" Type="http://schemas.openxmlformats.org/officeDocument/2006/relationships/image" Target="../media/image35.jpeg"/></Relationships>
</file>

<file path=ppt/slides/_rels/slide2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9.xml"/><Relationship Id="rId4" Type="http://schemas.openxmlformats.org/officeDocument/2006/relationships/hyperlink" Target="http://www.lulu.com/shop/alma-lach/almas-almanac-volume-1/ebook/product-22581538.html"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9.xml"/><Relationship Id="rId4" Type="http://schemas.openxmlformats.org/officeDocument/2006/relationships/image" Target="../media/image54.jpeg"/></Relationships>
</file>

<file path=ppt/slides/_rels/slide4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http://www.med.umich.edu/myheartyourheart/about.html" TargetMode="External"/><Relationship Id="rId1" Type="http://schemas.openxmlformats.org/officeDocument/2006/relationships/slideLayout" Target="../slideLayouts/slideLayout9.xml"/><Relationship Id="rId4" Type="http://schemas.openxmlformats.org/officeDocument/2006/relationships/image" Target="../media/image56.tiff"/></Relationships>
</file>

<file path=ppt/slides/_rels/slide43.xml.rels><?xml version="1.0" encoding="UTF-8" standalone="yes"?>
<Relationships xmlns="http://schemas.openxmlformats.org/package/2006/relationships"><Relationship Id="rId2" Type="http://schemas.openxmlformats.org/officeDocument/2006/relationships/hyperlink" Target="http://www.almalach.com/"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7.tif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8.tiff"/><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2" Type="http://schemas.openxmlformats.org/officeDocument/2006/relationships/image" Target="../media/image59.tiff"/><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 Id="rId5" Type="http://schemas.openxmlformats.org/officeDocument/2006/relationships/image" Target="../media/image65.jpeg"/><Relationship Id="rId4" Type="http://schemas.openxmlformats.org/officeDocument/2006/relationships/image" Target="../media/image64.jpeg"/></Relationships>
</file>

<file path=ppt/slides/_rels/slide5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tiff"/><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2" Type="http://schemas.openxmlformats.org/officeDocument/2006/relationships/image" Target="../media/image73.tiff"/><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2" Type="http://schemas.openxmlformats.org/officeDocument/2006/relationships/image" Target="../media/image74.tiff"/><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2" Type="http://schemas.openxmlformats.org/officeDocument/2006/relationships/image" Target="../media/image75.tiff"/><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362200"/>
            <a:ext cx="7117180" cy="1219200"/>
          </a:xfrm>
        </p:spPr>
        <p:txBody>
          <a:bodyPr/>
          <a:lstStyle/>
          <a:p>
            <a:pPr algn="ctr"/>
            <a:r>
              <a:rPr lang="en-US" dirty="0" smtClean="0"/>
              <a:t>Alma </a:t>
            </a:r>
            <a:r>
              <a:rPr lang="en-US" dirty="0" err="1" smtClean="0"/>
              <a:t>Lach</a:t>
            </a:r>
            <a:r>
              <a:rPr lang="en-US" dirty="0" smtClean="0"/>
              <a:t/>
            </a:r>
            <a:br>
              <a:rPr lang="en-US" dirty="0" smtClean="0"/>
            </a:br>
            <a:r>
              <a:rPr lang="en-US" sz="2000" dirty="0" smtClean="0">
                <a:solidFill>
                  <a:srgbClr val="FFC000"/>
                </a:solidFill>
              </a:rPr>
              <a:t>June </a:t>
            </a:r>
            <a:r>
              <a:rPr lang="en-US" sz="2000" dirty="0" smtClean="0">
                <a:solidFill>
                  <a:srgbClr val="FFC000"/>
                </a:solidFill>
              </a:rPr>
              <a:t>8, 1914 to October 21, 2013</a:t>
            </a:r>
            <a:endParaRPr lang="en-US" sz="2000" dirty="0">
              <a:solidFill>
                <a:srgbClr val="FFC000"/>
              </a:solidFill>
            </a:endParaRPr>
          </a:p>
        </p:txBody>
      </p:sp>
      <p:sp>
        <p:nvSpPr>
          <p:cNvPr id="3" name="Subtitle 2"/>
          <p:cNvSpPr>
            <a:spLocks noGrp="1"/>
          </p:cNvSpPr>
          <p:nvPr>
            <p:ph type="subTitle" idx="1"/>
          </p:nvPr>
        </p:nvSpPr>
        <p:spPr>
          <a:xfrm>
            <a:off x="990600" y="4038600"/>
            <a:ext cx="7117180" cy="2362200"/>
          </a:xfrm>
        </p:spPr>
        <p:txBody>
          <a:bodyPr>
            <a:normAutofit fontScale="92500"/>
          </a:bodyPr>
          <a:lstStyle/>
          <a:p>
            <a:pPr>
              <a:buFont typeface="Arial" pitchFamily="34" charset="0"/>
              <a:buChar char="•"/>
            </a:pPr>
            <a:r>
              <a:rPr lang="en-US" sz="1700" b="1" i="1" dirty="0" smtClean="0"/>
              <a:t>  Special Collections Exhibition</a:t>
            </a:r>
            <a:r>
              <a:rPr lang="en-US" sz="1700" b="1" i="1" dirty="0" smtClean="0"/>
              <a:t>:</a:t>
            </a:r>
            <a:r>
              <a:rPr lang="en-US" sz="1700" b="1" i="1" dirty="0" smtClean="0"/>
              <a:t> </a:t>
            </a:r>
            <a:r>
              <a:rPr lang="en-US" sz="1700" dirty="0" smtClean="0"/>
              <a:t>Joseph </a:t>
            </a:r>
            <a:r>
              <a:rPr lang="en-US" sz="1700" dirty="0" err="1" smtClean="0"/>
              <a:t>Regenstein</a:t>
            </a:r>
            <a:r>
              <a:rPr lang="en-US" sz="1700" dirty="0" smtClean="0"/>
              <a:t> Library, September 19, 2016 to January 6, 2017:  </a:t>
            </a:r>
          </a:p>
          <a:p>
            <a:pPr algn="ctr"/>
            <a:r>
              <a:rPr lang="en-US" b="1" i="1" dirty="0" smtClean="0">
                <a:solidFill>
                  <a:srgbClr val="FFFF00"/>
                </a:solidFill>
              </a:rPr>
              <a:t>Alma </a:t>
            </a:r>
            <a:r>
              <a:rPr lang="en-US" b="1" i="1" dirty="0" err="1" smtClean="0">
                <a:solidFill>
                  <a:srgbClr val="FFFF00"/>
                </a:solidFill>
              </a:rPr>
              <a:t>Lach’s</a:t>
            </a:r>
            <a:r>
              <a:rPr lang="en-US" b="1" i="1" dirty="0" smtClean="0">
                <a:solidFill>
                  <a:srgbClr val="FFFF00"/>
                </a:solidFill>
              </a:rPr>
              <a:t> Kitchen:  Transforming Taste.</a:t>
            </a:r>
          </a:p>
          <a:p>
            <a:pPr>
              <a:buFont typeface="Arial" pitchFamily="34" charset="0"/>
              <a:buChar char="•"/>
            </a:pPr>
            <a:r>
              <a:rPr lang="en-US" sz="1700" b="1" i="1" dirty="0" smtClean="0"/>
              <a:t>  Special Event:  </a:t>
            </a:r>
            <a:r>
              <a:rPr lang="en-US" sz="1700" dirty="0" smtClean="0"/>
              <a:t>University Library Society, November 2, 2016.</a:t>
            </a:r>
          </a:p>
          <a:p>
            <a:pPr>
              <a:buFont typeface="Arial" pitchFamily="34" charset="0"/>
              <a:buChar char="•"/>
            </a:pPr>
            <a:r>
              <a:rPr lang="en-US" sz="1700" b="1" i="1" dirty="0" smtClean="0"/>
              <a:t>  Permanent collection:  </a:t>
            </a:r>
            <a:r>
              <a:rPr lang="en-US" sz="1700" dirty="0" smtClean="0"/>
              <a:t>Alma </a:t>
            </a:r>
            <a:r>
              <a:rPr lang="en-US" sz="1700" dirty="0" err="1" smtClean="0"/>
              <a:t>Lach</a:t>
            </a:r>
            <a:r>
              <a:rPr lang="en-US" sz="1700" dirty="0" smtClean="0"/>
              <a:t> Papers and Culinary Book Collection, Special Collections Research Center, Joseph </a:t>
            </a:r>
            <a:r>
              <a:rPr lang="en-US" sz="1700" dirty="0" err="1" smtClean="0"/>
              <a:t>Regenstein</a:t>
            </a:r>
            <a:r>
              <a:rPr lang="en-US" sz="1700" dirty="0" smtClean="0"/>
              <a:t> Library, The University of Chicago</a:t>
            </a:r>
            <a:endParaRPr lang="en-US" sz="1700" dirty="0" smtClean="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629400" y="271849"/>
            <a:ext cx="1651819" cy="2133600"/>
          </a:xfrm>
          <a:prstGeom prst="ellipse">
            <a:avLst/>
          </a:prstGeom>
          <a:ln w="63500" cap="rnd">
            <a:solidFill>
              <a:schemeClr val="accent1">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TextBox 4"/>
          <p:cNvSpPr txBox="1"/>
          <p:nvPr/>
        </p:nvSpPr>
        <p:spPr>
          <a:xfrm>
            <a:off x="838200" y="838200"/>
            <a:ext cx="5412251" cy="1785104"/>
          </a:xfrm>
          <a:prstGeom prst="rect">
            <a:avLst/>
          </a:prstGeom>
          <a:noFill/>
        </p:spPr>
        <p:txBody>
          <a:bodyPr wrap="square" rtlCol="0">
            <a:spAutoFit/>
          </a:bodyPr>
          <a:lstStyle/>
          <a:p>
            <a:r>
              <a:rPr lang="en-US" sz="2400" i="1" dirty="0" smtClean="0">
                <a:latin typeface="Arial Black" panose="020B0A04020102020204" pitchFamily="34" charset="0"/>
              </a:rPr>
              <a:t>A Century of Culinary </a:t>
            </a:r>
            <a:r>
              <a:rPr lang="en-US" sz="2400" i="1" dirty="0" smtClean="0">
                <a:latin typeface="Arial Black" panose="020B0A04020102020204" pitchFamily="34" charset="0"/>
              </a:rPr>
              <a:t>Progress</a:t>
            </a:r>
          </a:p>
          <a:p>
            <a:endParaRPr lang="en-US" sz="2400" i="1" dirty="0" smtClean="0">
              <a:latin typeface="Arial Black" panose="020B0A04020102020204" pitchFamily="34" charset="0"/>
            </a:endParaRPr>
          </a:p>
          <a:p>
            <a:pPr algn="ctr"/>
            <a:r>
              <a:rPr lang="en-US" sz="1200" dirty="0" err="1" smtClean="0">
                <a:latin typeface="Arial" pitchFamily="34" charset="0"/>
                <a:cs typeface="Arial" pitchFamily="34" charset="0"/>
              </a:rPr>
              <a:t>Powerpoint</a:t>
            </a:r>
            <a:r>
              <a:rPr lang="en-US" sz="1200" dirty="0" smtClean="0">
                <a:latin typeface="Arial" pitchFamily="34" charset="0"/>
                <a:cs typeface="Arial" pitchFamily="34" charset="0"/>
              </a:rPr>
              <a:t> display, gift of </a:t>
            </a:r>
          </a:p>
          <a:p>
            <a:pPr algn="ctr"/>
            <a:r>
              <a:rPr lang="en-US" sz="1200" dirty="0" smtClean="0">
                <a:latin typeface="Arial" pitchFamily="34" charset="0"/>
                <a:cs typeface="Arial" pitchFamily="34" charset="0"/>
              </a:rPr>
              <a:t>Sandra </a:t>
            </a:r>
            <a:r>
              <a:rPr lang="en-US" sz="1200" dirty="0" err="1" smtClean="0">
                <a:latin typeface="Arial" pitchFamily="34" charset="0"/>
                <a:cs typeface="Arial" pitchFamily="34" charset="0"/>
              </a:rPr>
              <a:t>Lach</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Arlinghaus</a:t>
            </a:r>
            <a:r>
              <a:rPr lang="en-US" sz="1200" dirty="0" smtClean="0">
                <a:latin typeface="Arial" pitchFamily="34" charset="0"/>
                <a:cs typeface="Arial" pitchFamily="34" charset="0"/>
              </a:rPr>
              <a:t> and William C. </a:t>
            </a:r>
            <a:r>
              <a:rPr lang="en-US" sz="1200" dirty="0" err="1" smtClean="0">
                <a:latin typeface="Arial" pitchFamily="34" charset="0"/>
                <a:cs typeface="Arial" pitchFamily="34" charset="0"/>
              </a:rPr>
              <a:t>Arlinghaus</a:t>
            </a:r>
            <a:r>
              <a:rPr lang="en-US" sz="1200" dirty="0" smtClean="0">
                <a:latin typeface="Arial" pitchFamily="34" charset="0"/>
                <a:cs typeface="Arial" pitchFamily="34" charset="0"/>
              </a:rPr>
              <a:t> in honor of the </a:t>
            </a:r>
          </a:p>
          <a:p>
            <a:pPr algn="ctr"/>
            <a:r>
              <a:rPr lang="en-US" sz="1400" b="1" dirty="0" smtClean="0">
                <a:latin typeface="Arial" pitchFamily="34" charset="0"/>
                <a:cs typeface="Arial" pitchFamily="34" charset="0"/>
              </a:rPr>
              <a:t>University Library Society special event on November 2, 2016</a:t>
            </a:r>
            <a:endParaRPr lang="en-US" sz="1400" b="1" dirty="0" smtClean="0">
              <a:latin typeface="Arial" pitchFamily="34" charset="0"/>
              <a:cs typeface="Arial" pitchFamily="34" charset="0"/>
            </a:endParaRPr>
          </a:p>
          <a:p>
            <a:pPr lvl="1"/>
            <a:endParaRPr lang="en-US" sz="2400" i="1" dirty="0" smtClean="0">
              <a:latin typeface="Arial Black" panose="020B0A04020102020204" pitchFamily="34" charset="0"/>
            </a:endParaRPr>
          </a:p>
        </p:txBody>
      </p:sp>
    </p:spTree>
    <p:extLst>
      <p:ext uri="{BB962C8B-B14F-4D97-AF65-F5344CB8AC3E}">
        <p14:creationId xmlns:p14="http://schemas.microsoft.com/office/powerpoint/2010/main" xmlns="" val="2301163125"/>
      </p:ext>
    </p:extLst>
  </p:cSld>
  <p:clrMapOvr>
    <a:masterClrMapping/>
  </p:clrMapOvr>
  <mc:AlternateContent xmlns:mc="http://schemas.openxmlformats.org/markup-compatibility/2006">
    <mc:Choice xmlns:p14="http://schemas.microsoft.com/office/powerpoint/2010/main" xmlns="" Requires="p14">
      <p:transition spd="slow" p14:dur="2000" advTm="27180"/>
    </mc:Choice>
    <mc:Fallback>
      <p:transition spd="slow" advTm="2718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9698" name="Picture 2" descr="C:\Users\Sandy Arlinghaus\Documents\My Dropbox\AlmaLach\IMG_528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52600" y="-183583"/>
            <a:ext cx="5281612" cy="7041583"/>
          </a:xfrm>
          <a:prstGeom prst="rect">
            <a:avLst/>
          </a:prstGeom>
          <a:noFill/>
          <a:extLst>
            <a:ext uri="{909E8E84-426E-40DD-AFC4-6F175D3DCCD1}">
              <a14:hiddenFill xmlns:a14="http://schemas.microsoft.com/office/drawing/2010/main" xmlns="">
                <a:solidFill>
                  <a:srgbClr val="FFFFFF"/>
                </a:solidFill>
              </a14:hiddenFill>
            </a:ext>
          </a:extLst>
        </p:spPr>
      </p:pic>
      <p:pic>
        <p:nvPicPr>
          <p:cNvPr id="29699" name="Picture 3" descr="C:\Users\Sandy Arlinghaus\Documents\My Dropbox\AlmaLach\IMG_5283.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49225" y="-3675063"/>
            <a:ext cx="9875838" cy="1316672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35174969"/>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half" idx="2"/>
          </p:nvPr>
        </p:nvSpPr>
        <p:spPr/>
        <p:txBody>
          <a:bodyPr/>
          <a:lstStyle/>
          <a:p>
            <a:endParaRPr lang="en-US" dirty="0"/>
          </a:p>
        </p:txBody>
      </p:sp>
      <p:sp>
        <p:nvSpPr>
          <p:cNvPr id="4" name="Picture Placeholder 3"/>
          <p:cNvSpPr>
            <a:spLocks noGrp="1"/>
          </p:cNvSpPr>
          <p:nvPr>
            <p:ph type="pic" sz="quarter" idx="14"/>
          </p:nvPr>
        </p:nvSpPr>
        <p:spPr/>
      </p:sp>
      <p:pic>
        <p:nvPicPr>
          <p:cNvPr id="1027" name="Picture 3" descr="C:\Users\Sandy Arlinghaus\Documents\My Dropbox\AlmaLach\QuadClub\Alma-Lach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800600" y="1143000"/>
            <a:ext cx="3568700" cy="4584700"/>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xmlns="">
                <a:solidFill>
                  <a:srgbClr val="FFFFFF"/>
                </a:solidFill>
              </a14:hiddenFill>
            </a:ext>
          </a:extLst>
        </p:spPr>
      </p:pic>
      <p:pic>
        <p:nvPicPr>
          <p:cNvPr id="1028" name="Picture 4" descr="C:\Users\Sandy Arlinghaus\Documents\My Dropbox\AlmaLach\QuadClub\Headshot.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320800" y="2020887"/>
            <a:ext cx="1866900" cy="2409825"/>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12657640"/>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Alma’s Culinary Philosophy</a:t>
            </a:r>
            <a:endParaRPr lang="en-US" dirty="0"/>
          </a:p>
        </p:txBody>
      </p:sp>
      <p:sp>
        <p:nvSpPr>
          <p:cNvPr id="3" name="Content Placeholder 2"/>
          <p:cNvSpPr>
            <a:spLocks noGrp="1"/>
          </p:cNvSpPr>
          <p:nvPr>
            <p:ph idx="1"/>
          </p:nvPr>
        </p:nvSpPr>
        <p:spPr>
          <a:xfrm>
            <a:off x="1009443" y="1807361"/>
            <a:ext cx="7125112" cy="2764639"/>
          </a:xfrm>
        </p:spPr>
        <p:txBody>
          <a:bodyPr/>
          <a:lstStyle/>
          <a:p>
            <a:pPr marL="0" indent="0">
              <a:buNone/>
            </a:pPr>
            <a:r>
              <a:rPr lang="en-US" i="1" dirty="0"/>
              <a:t>The art of cooking rests upon one's ability to taste, to reproduce taste, and to create taste. To achieve distinction the cook must taste everything, study cookbooks of all kinds, and experiment constantly in the kitchen. I stress in my writing and teaching the logic of food preparation, for the cook who possesses logic, knows how to create dishes rather than being content merely to duplicate the recipes of </a:t>
            </a:r>
            <a:r>
              <a:rPr lang="en-US" i="1" dirty="0" smtClean="0"/>
              <a:t>others.</a:t>
            </a:r>
            <a:endParaRPr lang="en-US" dirty="0"/>
          </a:p>
        </p:txBody>
      </p:sp>
    </p:spTree>
    <p:extLst>
      <p:ext uri="{BB962C8B-B14F-4D97-AF65-F5344CB8AC3E}">
        <p14:creationId xmlns:p14="http://schemas.microsoft.com/office/powerpoint/2010/main" xmlns="" val="1181636314"/>
      </p:ext>
    </p:extLst>
  </p:cSld>
  <p:clrMapOvr>
    <a:masterClrMapping/>
  </p:clrMapOvr>
  <mc:AlternateContent xmlns:mc="http://schemas.openxmlformats.org/markup-compatibility/2006">
    <mc:Choice xmlns:p14="http://schemas.microsoft.com/office/powerpoint/2010/main" xmlns="" Requires="p14">
      <p:transition spd="slow" p14:dur="2000" advTm="30000"/>
    </mc:Choice>
    <mc:Fallback>
      <p:transition spd="slow" advTm="30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 y="63500"/>
            <a:ext cx="3481387" cy="1113254"/>
          </a:xfrm>
        </p:spPr>
        <p:txBody>
          <a:bodyPr/>
          <a:lstStyle/>
          <a:p>
            <a:r>
              <a:rPr lang="en-US" dirty="0" smtClean="0"/>
              <a:t>Flower of Life</a:t>
            </a:r>
            <a:endParaRPr lang="en-US" dirty="0"/>
          </a:p>
        </p:txBody>
      </p:sp>
      <p:sp>
        <p:nvSpPr>
          <p:cNvPr id="3" name="Text Placeholder 2"/>
          <p:cNvSpPr>
            <a:spLocks noGrp="1"/>
          </p:cNvSpPr>
          <p:nvPr>
            <p:ph type="body" sz="half" idx="2"/>
          </p:nvPr>
        </p:nvSpPr>
        <p:spPr>
          <a:xfrm>
            <a:off x="0" y="1676400"/>
            <a:ext cx="3481387" cy="2530200"/>
          </a:xfrm>
        </p:spPr>
        <p:txBody>
          <a:bodyPr/>
          <a:lstStyle/>
          <a:p>
            <a:r>
              <a:rPr lang="en-US" dirty="0" smtClean="0"/>
              <a:t>Seven petals plus two leaves, one each for each full decade of life.  The stem, almost complete, represents the almost complete last decade:  June 8, 2014 would have been Alma’s 100</a:t>
            </a:r>
            <a:r>
              <a:rPr lang="en-US" baseline="30000" dirty="0" smtClean="0"/>
              <a:t>th</a:t>
            </a:r>
            <a:r>
              <a:rPr lang="en-US" dirty="0" smtClean="0"/>
              <a:t> birthday.</a:t>
            </a:r>
            <a:endParaRPr lang="en-US" dirty="0"/>
          </a:p>
        </p:txBody>
      </p:sp>
      <p:sp>
        <p:nvSpPr>
          <p:cNvPr id="4" name="Picture Placeholder 3"/>
          <p:cNvSpPr>
            <a:spLocks noGrp="1"/>
          </p:cNvSpPr>
          <p:nvPr>
            <p:ph type="pic" sz="quarter" idx="14"/>
          </p:nvPr>
        </p:nvSpPr>
        <p:spPr/>
      </p:sp>
      <p:pic>
        <p:nvPicPr>
          <p:cNvPr id="31747" name="Picture 3" descr="C:\Users\Sandy Arlinghaus\Documents\My Dropbox\AlmaLach\WordCloud02.t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657600" y="38100"/>
            <a:ext cx="5321300" cy="67691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48770574"/>
      </p:ext>
    </p:extLst>
  </p:cSld>
  <p:clrMapOvr>
    <a:masterClrMapping/>
  </p:clrMapOvr>
  <mc:AlternateContent xmlns:mc="http://schemas.openxmlformats.org/markup-compatibility/2006">
    <mc:Choice xmlns:p14="http://schemas.microsoft.com/office/powerpoint/2010/main" xmlns="" Requires="p14">
      <p:transition spd="slow" p14:dur="2000" advTm="30000"/>
    </mc:Choice>
    <mc:Fallback>
      <p:transition spd="slow" advTm="3000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Family</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Parents, Clara E. </a:t>
            </a:r>
            <a:r>
              <a:rPr lang="en-US" dirty="0" err="1" smtClean="0"/>
              <a:t>Boeker</a:t>
            </a:r>
            <a:r>
              <a:rPr lang="en-US" dirty="0" smtClean="0"/>
              <a:t> and John H. </a:t>
            </a:r>
            <a:r>
              <a:rPr lang="en-US" dirty="0" err="1" smtClean="0"/>
              <a:t>Satorius</a:t>
            </a:r>
            <a:r>
              <a:rPr lang="en-US" dirty="0" smtClean="0"/>
              <a:t>, Petersburg, Illinois</a:t>
            </a:r>
          </a:p>
          <a:p>
            <a:r>
              <a:rPr lang="en-US" dirty="0" smtClean="0"/>
              <a:t>Sister, Mary </a:t>
            </a:r>
            <a:r>
              <a:rPr lang="en-US" dirty="0" err="1" smtClean="0"/>
              <a:t>Satorius</a:t>
            </a:r>
            <a:r>
              <a:rPr lang="en-US" dirty="0" smtClean="0"/>
              <a:t> </a:t>
            </a:r>
            <a:r>
              <a:rPr lang="en-US" dirty="0" err="1" smtClean="0"/>
              <a:t>Eheart</a:t>
            </a:r>
            <a:r>
              <a:rPr lang="en-US" dirty="0" smtClean="0"/>
              <a:t>, 1912 – 2001.</a:t>
            </a:r>
          </a:p>
          <a:p>
            <a:r>
              <a:rPr lang="en-US" dirty="0" smtClean="0"/>
              <a:t>Donald Frederick </a:t>
            </a:r>
            <a:r>
              <a:rPr lang="en-US" dirty="0" err="1" smtClean="0"/>
              <a:t>Lach</a:t>
            </a:r>
            <a:r>
              <a:rPr lang="en-US" dirty="0" smtClean="0"/>
              <a:t> (1917 – 2000), husband, married March 18, 1939</a:t>
            </a:r>
          </a:p>
          <a:p>
            <a:r>
              <a:rPr lang="en-US" dirty="0" smtClean="0"/>
              <a:t>Daughter, Sandra Judith </a:t>
            </a:r>
            <a:r>
              <a:rPr lang="en-US" dirty="0" err="1" smtClean="0"/>
              <a:t>Lach</a:t>
            </a:r>
            <a:r>
              <a:rPr lang="en-US" dirty="0" smtClean="0"/>
              <a:t>, born April 18, 1943</a:t>
            </a:r>
          </a:p>
          <a:p>
            <a:r>
              <a:rPr lang="en-US" dirty="0" smtClean="0"/>
              <a:t>Son-in-Law, William Charles Arlinghaus, wedding September 3, 1966.</a:t>
            </a:r>
          </a:p>
          <a:p>
            <a:r>
              <a:rPr lang="en-US" dirty="0" smtClean="0"/>
              <a:t>Grandson, William Edward Arlinghaus, born June 24, 1967</a:t>
            </a:r>
          </a:p>
          <a:p>
            <a:r>
              <a:rPr lang="en-US" dirty="0" smtClean="0"/>
              <a:t>Great-grandson, David Edward Voorhees Arlinghaus, born June 7, 1991.</a:t>
            </a:r>
          </a:p>
          <a:p>
            <a:r>
              <a:rPr lang="en-US" dirty="0" smtClean="0"/>
              <a:t>Great-great-grandson, Edwin Arlinghaus, born March 6, 2014</a:t>
            </a:r>
            <a:r>
              <a:rPr lang="en-US" dirty="0" smtClean="0"/>
              <a:t>.</a:t>
            </a:r>
          </a:p>
          <a:p>
            <a:r>
              <a:rPr lang="en-US" dirty="0" smtClean="0"/>
              <a:t>Great-great-granddaughter, Adeline </a:t>
            </a:r>
            <a:r>
              <a:rPr lang="en-US" dirty="0" err="1" smtClean="0"/>
              <a:t>Arlinghaus</a:t>
            </a:r>
            <a:r>
              <a:rPr lang="en-US" dirty="0" smtClean="0"/>
              <a:t>, born August 31, 2015.</a:t>
            </a:r>
            <a:endParaRPr lang="en-US" dirty="0"/>
          </a:p>
        </p:txBody>
      </p:sp>
    </p:spTree>
    <p:extLst>
      <p:ext uri="{BB962C8B-B14F-4D97-AF65-F5344CB8AC3E}">
        <p14:creationId xmlns:p14="http://schemas.microsoft.com/office/powerpoint/2010/main" xmlns="" val="2097596055"/>
      </p:ext>
    </p:extLst>
  </p:cSld>
  <p:clrMapOvr>
    <a:masterClrMapping/>
  </p:clrMapOvr>
  <mc:AlternateContent xmlns:mc="http://schemas.openxmlformats.org/markup-compatibility/2006">
    <mc:Choice xmlns:p14="http://schemas.microsoft.com/office/powerpoint/2010/main" xmlns="" Requires="p14">
      <p:transition spd="slow" p14:dur="2000" advTm="30000"/>
    </mc:Choice>
    <mc:Fallback>
      <p:transition spd="slow" advTm="3000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half" idx="2"/>
          </p:nvPr>
        </p:nvSpPr>
        <p:spPr/>
        <p:txBody>
          <a:bodyPr/>
          <a:lstStyle/>
          <a:p>
            <a:endParaRPr lang="en-US"/>
          </a:p>
        </p:txBody>
      </p:sp>
      <p:pic>
        <p:nvPicPr>
          <p:cNvPr id="5" name="Picture Placeholder 4"/>
          <p:cNvPicPr>
            <a:picLocks noGrp="1" noChangeAspect="1"/>
          </p:cNvPicPr>
          <p:nvPr>
            <p:ph type="pic" sz="quarter" idx="14"/>
          </p:nvPr>
        </p:nvPicPr>
        <p:blipFill>
          <a:blip r:embed="rId2" cstate="print">
            <a:extLst>
              <a:ext uri="{28A0092B-C50C-407E-A947-70E740481C1C}">
                <a14:useLocalDpi xmlns:a14="http://schemas.microsoft.com/office/drawing/2010/main" xmlns="" val="0"/>
              </a:ext>
            </a:extLst>
          </a:blip>
          <a:srcRect t="15896" b="15896"/>
          <a:stretch>
            <a:fillRect/>
          </a:stretch>
        </p:blipFill>
        <p:spPr>
          <a:xfrm>
            <a:off x="5562600" y="3048000"/>
            <a:ext cx="3429000" cy="3429000"/>
          </a:xfrm>
        </p:spPr>
      </p:pic>
      <p:pic>
        <p:nvPicPr>
          <p:cNvPr id="21506" name="Picture 2" descr="C:\Users\Sandy Arlinghaus\Documents\My Dropbox\AlmaLach\QuadClub\meetingv2.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3400" y="609600"/>
            <a:ext cx="2333625" cy="2924175"/>
          </a:xfrm>
          <a:prstGeom prst="rect">
            <a:avLst/>
          </a:prstGeom>
          <a:noFill/>
          <a:extLst>
            <a:ext uri="{909E8E84-426E-40DD-AFC4-6F175D3DCCD1}">
              <a14:hiddenFill xmlns:a14="http://schemas.microsoft.com/office/drawing/2010/main" xmlns="">
                <a:solidFill>
                  <a:srgbClr val="FFFFFF"/>
                </a:solidFill>
              </a14:hiddenFill>
            </a:ext>
          </a:extLst>
        </p:spPr>
      </p:pic>
      <p:pic>
        <p:nvPicPr>
          <p:cNvPr id="21508" name="Picture 4" descr="C:\Users\Sandy Arlinghaus\Documents\My Dropbox\AlmaLach\LachDonald1999.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352800" y="1752600"/>
            <a:ext cx="1857375" cy="31337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36283903"/>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Asia in the Eyes of Europe</a:t>
            </a:r>
            <a:br>
              <a:rPr lang="en-US" dirty="0" smtClean="0"/>
            </a:br>
            <a:r>
              <a:rPr lang="en-US" dirty="0" smtClean="0"/>
              <a:t>Sixteenth through Eighteenth Centuries</a:t>
            </a:r>
            <a:endParaRPr lang="en-US" dirty="0"/>
          </a:p>
        </p:txBody>
      </p:sp>
      <p:sp>
        <p:nvSpPr>
          <p:cNvPr id="3" name="Text Placeholder 2"/>
          <p:cNvSpPr>
            <a:spLocks noGrp="1"/>
          </p:cNvSpPr>
          <p:nvPr>
            <p:ph type="body" sz="half" idx="2"/>
          </p:nvPr>
        </p:nvSpPr>
        <p:spPr/>
        <p:txBody>
          <a:bodyPr/>
          <a:lstStyle/>
          <a:p>
            <a:r>
              <a:rPr lang="en-US" dirty="0" smtClean="0"/>
              <a:t>Donald F. </a:t>
            </a:r>
            <a:r>
              <a:rPr lang="en-US" dirty="0" err="1" smtClean="0"/>
              <a:t>Lach</a:t>
            </a:r>
            <a:r>
              <a:rPr lang="en-US" dirty="0" smtClean="0"/>
              <a:t> (with selected photography by Alma S. </a:t>
            </a:r>
            <a:r>
              <a:rPr lang="en-US" dirty="0" err="1" smtClean="0"/>
              <a:t>Lach</a:t>
            </a:r>
            <a:r>
              <a:rPr lang="en-US" dirty="0" smtClean="0"/>
              <a:t>).  Held in the Department of Special Collections, the University of Chicago Library, January 23 – May 1, 1991.</a:t>
            </a:r>
            <a:endParaRPr lang="en-US" dirty="0"/>
          </a:p>
        </p:txBody>
      </p:sp>
      <p:sp>
        <p:nvSpPr>
          <p:cNvPr id="4" name="Picture Placeholder 3"/>
          <p:cNvSpPr>
            <a:spLocks noGrp="1"/>
          </p:cNvSpPr>
          <p:nvPr>
            <p:ph type="pic" sz="quarter" idx="14"/>
          </p:nvPr>
        </p:nvSpPr>
        <p:spPr/>
      </p:sp>
      <p:pic>
        <p:nvPicPr>
          <p:cNvPr id="3075" name="Picture 3" descr="C:\Users\Sandy Arlinghaus\Documents\My Dropbox\AlmaLach\QuadClub\AsiaDisplayPoster.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791198" y="914400"/>
            <a:ext cx="1724025" cy="2647950"/>
          </a:xfrm>
          <a:prstGeom prst="rect">
            <a:avLst/>
          </a:prstGeom>
          <a:noFill/>
          <a:extLst>
            <a:ext uri="{909E8E84-426E-40DD-AFC4-6F175D3DCCD1}">
              <a14:hiddenFill xmlns:a14="http://schemas.microsoft.com/office/drawing/2010/main" xmlns="">
                <a:solidFill>
                  <a:srgbClr val="FFFFFF"/>
                </a:solidFill>
              </a14:hiddenFill>
            </a:ext>
          </a:extLst>
        </p:spPr>
      </p:pic>
      <p:pic>
        <p:nvPicPr>
          <p:cNvPr id="3076" name="Picture 4" descr="C:\Users\Sandy Arlinghaus\Documents\My Dropbox\AlmaLach\QuadClub\AsiaDisplay.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419724" y="4295775"/>
            <a:ext cx="2466975" cy="18478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80326588"/>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9519" y="194846"/>
            <a:ext cx="3481387" cy="1113254"/>
          </a:xfrm>
        </p:spPr>
        <p:txBody>
          <a:bodyPr>
            <a:normAutofit fontScale="90000"/>
          </a:bodyPr>
          <a:lstStyle/>
          <a:p>
            <a:r>
              <a:rPr lang="en-US" dirty="0" smtClean="0"/>
              <a:t>Wedding, Sandy and Bill, September 3, </a:t>
            </a:r>
            <a:r>
              <a:rPr lang="en-US" dirty="0" smtClean="0"/>
              <a:t>1966, Chicago.</a:t>
            </a:r>
            <a:endParaRPr lang="en-US" dirty="0"/>
          </a:p>
        </p:txBody>
      </p:sp>
      <p:sp>
        <p:nvSpPr>
          <p:cNvPr id="3" name="Text Placeholder 2"/>
          <p:cNvSpPr>
            <a:spLocks noGrp="1"/>
          </p:cNvSpPr>
          <p:nvPr>
            <p:ph type="body" sz="half" idx="2"/>
          </p:nvPr>
        </p:nvSpPr>
        <p:spPr/>
        <p:txBody>
          <a:bodyPr/>
          <a:lstStyle/>
          <a:p>
            <a:endParaRPr lang="en-US"/>
          </a:p>
        </p:txBody>
      </p:sp>
      <p:sp>
        <p:nvSpPr>
          <p:cNvPr id="4" name="Picture Placeholder 3"/>
          <p:cNvSpPr>
            <a:spLocks noGrp="1"/>
          </p:cNvSpPr>
          <p:nvPr>
            <p:ph type="pic" sz="quarter" idx="14"/>
          </p:nvPr>
        </p:nvSpPr>
        <p:spPr/>
      </p:sp>
      <p:pic>
        <p:nvPicPr>
          <p:cNvPr id="15364" name="Picture 4" descr="C:\Users\Sandy Arlinghaus\Documents\My Dropbox\AlmaLach\QuadClub\WeddingCake.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44587" y="4131027"/>
            <a:ext cx="1781175" cy="2562225"/>
          </a:xfrm>
          <a:prstGeom prst="rect">
            <a:avLst/>
          </a:prstGeom>
          <a:noFill/>
          <a:extLst>
            <a:ext uri="{909E8E84-426E-40DD-AFC4-6F175D3DCCD1}">
              <a14:hiddenFill xmlns:a14="http://schemas.microsoft.com/office/drawing/2010/main" xmlns="">
                <a:solidFill>
                  <a:srgbClr val="FFFFFF"/>
                </a:solidFill>
              </a14:hiddenFill>
            </a:ext>
          </a:extLst>
        </p:spPr>
      </p:pic>
      <p:pic>
        <p:nvPicPr>
          <p:cNvPr id="15366" name="Picture 6" descr="C:\Users\Sandy Arlinghaus\Documents\My Dropbox\AlmaLach\w06.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419600" y="304800"/>
            <a:ext cx="4422774" cy="6388452"/>
          </a:xfrm>
          <a:prstGeom prst="rect">
            <a:avLst/>
          </a:prstGeom>
          <a:noFill/>
          <a:extLst>
            <a:ext uri="{909E8E84-426E-40DD-AFC4-6F175D3DCCD1}">
              <a14:hiddenFill xmlns:a14="http://schemas.microsoft.com/office/drawing/2010/main" xmlns="">
                <a:solidFill>
                  <a:srgbClr val="FFFFFF"/>
                </a:solidFill>
              </a14:hiddenFill>
            </a:ext>
          </a:extLst>
        </p:spPr>
      </p:pic>
      <p:pic>
        <p:nvPicPr>
          <p:cNvPr id="15367" name="Picture 7" descr="C:\Users\Sandy Arlinghaus\Documents\My Dropbox\AlmaLach\w27.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54000" y="1333500"/>
            <a:ext cx="3852426" cy="26733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84319577"/>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57200"/>
            <a:ext cx="3481387" cy="1113254"/>
          </a:xfrm>
        </p:spPr>
        <p:txBody>
          <a:bodyPr/>
          <a:lstStyle/>
          <a:p>
            <a:r>
              <a:rPr lang="en-US" dirty="0" smtClean="0"/>
              <a:t>A Visit to Ann Arbor</a:t>
            </a:r>
            <a:endParaRPr lang="en-US" dirty="0"/>
          </a:p>
        </p:txBody>
      </p:sp>
      <p:sp>
        <p:nvSpPr>
          <p:cNvPr id="3" name="Text Placeholder 2"/>
          <p:cNvSpPr>
            <a:spLocks noGrp="1"/>
          </p:cNvSpPr>
          <p:nvPr>
            <p:ph type="body" sz="half" idx="2"/>
          </p:nvPr>
        </p:nvSpPr>
        <p:spPr>
          <a:xfrm>
            <a:off x="914400" y="1570454"/>
            <a:ext cx="3481387" cy="2530200"/>
          </a:xfrm>
        </p:spPr>
        <p:txBody>
          <a:bodyPr/>
          <a:lstStyle/>
          <a:p>
            <a:r>
              <a:rPr lang="en-US" dirty="0" smtClean="0"/>
              <a:t>Bill E. Arlinghaus, grandson on far left; David Arlinghaus, great-grandson in front of Alma.</a:t>
            </a:r>
          </a:p>
          <a:p>
            <a:r>
              <a:rPr lang="en-US" dirty="0" smtClean="0"/>
              <a:t>Circa 1999.</a:t>
            </a:r>
          </a:p>
          <a:p>
            <a:endParaRPr lang="en-US" dirty="0"/>
          </a:p>
          <a:p>
            <a:r>
              <a:rPr lang="en-US" dirty="0" smtClean="0"/>
              <a:t>Below, Sandy in the Map Library of The University of Michigan.  </a:t>
            </a:r>
            <a:endParaRPr lang="en-US" dirty="0"/>
          </a:p>
        </p:txBody>
      </p:sp>
      <p:pic>
        <p:nvPicPr>
          <p:cNvPr id="7" name="Picture Placeholder 6"/>
          <p:cNvPicPr>
            <a:picLocks noGrp="1" noChangeAspect="1"/>
          </p:cNvPicPr>
          <p:nvPr>
            <p:ph type="pic" sz="quarter" idx="14"/>
          </p:nvPr>
        </p:nvPicPr>
        <p:blipFill>
          <a:blip r:embed="rId2" cstate="print">
            <a:extLst>
              <a:ext uri="{28A0092B-C50C-407E-A947-70E740481C1C}">
                <a14:useLocalDpi xmlns:a14="http://schemas.microsoft.com/office/drawing/2010/main" xmlns="" val="0"/>
              </a:ext>
            </a:extLst>
          </a:blip>
          <a:srcRect l="16680" r="16680"/>
          <a:stretch>
            <a:fillRect/>
          </a:stretch>
        </p:blipFill>
        <p:spPr>
          <a:xfrm>
            <a:off x="5105400" y="1066800"/>
            <a:ext cx="3429000" cy="3429000"/>
          </a:xfrm>
        </p:spPr>
      </p:pic>
      <p:pic>
        <p:nvPicPr>
          <p:cNvPr id="1026" name="Picture 2" descr="C:\Users\Sandy Arlinghaus\Documents\My Dropbox\VC50\SandyMap2.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0600" y="4191000"/>
            <a:ext cx="2643188" cy="171608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24535894"/>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1414"/>
            <a:ext cx="8381999" cy="1066639"/>
          </a:xfrm>
        </p:spPr>
        <p:txBody>
          <a:bodyPr>
            <a:normAutofit/>
          </a:bodyPr>
          <a:lstStyle/>
          <a:p>
            <a:r>
              <a:rPr lang="en-US" dirty="0" smtClean="0"/>
              <a:t>Four Generations!  2014.  </a:t>
            </a:r>
            <a:br>
              <a:rPr lang="en-US" dirty="0" smtClean="0"/>
            </a:br>
            <a:r>
              <a:rPr lang="en-US" dirty="0" smtClean="0"/>
              <a:t>The sun sets on one and rises on another…</a:t>
            </a:r>
            <a:endParaRPr lang="en-US" dirty="0"/>
          </a:p>
        </p:txBody>
      </p:sp>
      <p:sp>
        <p:nvSpPr>
          <p:cNvPr id="3" name="Text Placeholder 2"/>
          <p:cNvSpPr>
            <a:spLocks noGrp="1"/>
          </p:cNvSpPr>
          <p:nvPr>
            <p:ph type="body" sz="half" idx="2"/>
          </p:nvPr>
        </p:nvSpPr>
        <p:spPr>
          <a:xfrm>
            <a:off x="457201" y="1524000"/>
            <a:ext cx="2895600" cy="2424254"/>
          </a:xfrm>
        </p:spPr>
        <p:txBody>
          <a:bodyPr/>
          <a:lstStyle/>
          <a:p>
            <a:r>
              <a:rPr lang="en-US" dirty="0" smtClean="0"/>
              <a:t>Left to right:</a:t>
            </a:r>
          </a:p>
          <a:p>
            <a:r>
              <a:rPr lang="en-US" dirty="0" smtClean="0"/>
              <a:t>Bill C. Arlinghaus (son-in-law), Bill E. Arlinghaus (grandson), David E. V. Arlinghaus (Great-grandson), and Baby Edwin Arlinghaus (Great-great-grandson).</a:t>
            </a:r>
            <a:endParaRPr lang="en-US" dirty="0"/>
          </a:p>
        </p:txBody>
      </p:sp>
      <p:sp>
        <p:nvSpPr>
          <p:cNvPr id="4" name="Picture Placeholder 3"/>
          <p:cNvSpPr>
            <a:spLocks noGrp="1"/>
          </p:cNvSpPr>
          <p:nvPr>
            <p:ph type="pic" sz="quarter" idx="14"/>
          </p:nvPr>
        </p:nvSpPr>
        <p:spPr/>
      </p:sp>
      <p:pic>
        <p:nvPicPr>
          <p:cNvPr id="2050" name="Picture 2" descr="C:\Users\Sandy Arlinghaus\Documents\My Dropbox\VC50\Arlinghaus4generationsCropped.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352800" y="2209800"/>
            <a:ext cx="5486400" cy="41814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78079699"/>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a:t>
            </a:r>
            <a:endParaRPr lang="en-US" dirty="0"/>
          </a:p>
        </p:txBody>
      </p:sp>
      <p:sp>
        <p:nvSpPr>
          <p:cNvPr id="3" name="Content Placeholder 2"/>
          <p:cNvSpPr>
            <a:spLocks noGrp="1"/>
          </p:cNvSpPr>
          <p:nvPr>
            <p:ph idx="1"/>
          </p:nvPr>
        </p:nvSpPr>
        <p:spPr/>
        <p:txBody>
          <a:bodyPr>
            <a:normAutofit lnSpcReduction="10000"/>
          </a:bodyPr>
          <a:lstStyle/>
          <a:p>
            <a:r>
              <a:rPr lang="en-US" dirty="0" smtClean="0"/>
              <a:t>One-room schoolhouse, downstate Illinois; taught by Miss Masters, daughter of poet Edgar Lee Masters.</a:t>
            </a:r>
          </a:p>
          <a:p>
            <a:r>
              <a:rPr lang="en-US" dirty="0" smtClean="0"/>
              <a:t>Petersburg Harris High School</a:t>
            </a:r>
          </a:p>
          <a:p>
            <a:r>
              <a:rPr lang="en-US" dirty="0" smtClean="0"/>
              <a:t>University of Chicago, where she got to know Miss Halliday of Evelyn G. Halliday and Isabel T. Noble, </a:t>
            </a:r>
            <a:r>
              <a:rPr lang="en-US" i="1" dirty="0" smtClean="0"/>
              <a:t>How’s and Why’s of Cooking</a:t>
            </a:r>
            <a:r>
              <a:rPr lang="en-US" dirty="0" smtClean="0"/>
              <a:t>, 1933 (rev.), Chicago:  University of Chicago Press.</a:t>
            </a:r>
          </a:p>
          <a:p>
            <a:r>
              <a:rPr lang="en-US" dirty="0" smtClean="0"/>
              <a:t>Participated with her sister Mary in human nutrition experiments in </a:t>
            </a:r>
            <a:r>
              <a:rPr lang="en-US" dirty="0" err="1" smtClean="0"/>
              <a:t>Robie</a:t>
            </a:r>
            <a:r>
              <a:rPr lang="en-US" dirty="0" smtClean="0"/>
              <a:t> House.</a:t>
            </a:r>
          </a:p>
          <a:p>
            <a:r>
              <a:rPr lang="en-US" dirty="0" smtClean="0"/>
              <a:t>Millinery School, Paris France, 1949.  Some of her hats selected for fashion models from Parisian fashion houses</a:t>
            </a:r>
          </a:p>
          <a:p>
            <a:r>
              <a:rPr lang="en-US" dirty="0" smtClean="0"/>
              <a:t>Cordon Bleu, Paris France, 1949-50; 1952-53; 1956.  Grand </a:t>
            </a:r>
            <a:r>
              <a:rPr lang="en-US" dirty="0" err="1" smtClean="0"/>
              <a:t>Diplome</a:t>
            </a:r>
            <a:r>
              <a:rPr lang="en-US" dirty="0" smtClean="0"/>
              <a:t>, 1956, signed by Madame </a:t>
            </a:r>
            <a:r>
              <a:rPr lang="en-US" dirty="0" err="1" smtClean="0"/>
              <a:t>Brassart</a:t>
            </a:r>
            <a:r>
              <a:rPr lang="en-US" dirty="0" smtClean="0"/>
              <a:t>.</a:t>
            </a:r>
            <a:endParaRPr lang="en-US" dirty="0"/>
          </a:p>
        </p:txBody>
      </p:sp>
    </p:spTree>
    <p:extLst>
      <p:ext uri="{BB962C8B-B14F-4D97-AF65-F5344CB8AC3E}">
        <p14:creationId xmlns:p14="http://schemas.microsoft.com/office/powerpoint/2010/main" xmlns="" val="19010044"/>
      </p:ext>
    </p:extLst>
  </p:cSld>
  <p:clrMapOvr>
    <a:masterClrMapping/>
  </p:clrMapOvr>
  <mc:AlternateContent xmlns:mc="http://schemas.openxmlformats.org/markup-compatibility/2006">
    <mc:Choice xmlns:p14="http://schemas.microsoft.com/office/powerpoint/2010/main" xmlns="" Requires="p14">
      <p:transition spd="slow" p14:dur="2000" advTm="30000"/>
    </mc:Choice>
    <mc:Fallback>
      <p:transition spd="slow" advTm="3000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9" name="Picture 3" descr="C:\Users\Sandy Arlinghaus\Documents\My Dropbox\AlmaLach\QuadClub\0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66800" y="-1371600"/>
            <a:ext cx="7315200" cy="9753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91413866"/>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Teaching (Selected)</a:t>
            </a:r>
            <a:endParaRPr lang="en-US" dirty="0"/>
          </a:p>
        </p:txBody>
      </p:sp>
      <p:sp>
        <p:nvSpPr>
          <p:cNvPr id="3" name="Content Placeholder 2"/>
          <p:cNvSpPr>
            <a:spLocks noGrp="1"/>
          </p:cNvSpPr>
          <p:nvPr>
            <p:ph idx="1"/>
          </p:nvPr>
        </p:nvSpPr>
        <p:spPr/>
        <p:txBody>
          <a:bodyPr/>
          <a:lstStyle/>
          <a:p>
            <a:r>
              <a:rPr lang="en-US" dirty="0" smtClean="0"/>
              <a:t>University of Chicago Laboratory Schools, Invited Participation:</a:t>
            </a:r>
          </a:p>
          <a:p>
            <a:pPr lvl="1"/>
            <a:r>
              <a:rPr lang="en-US" dirty="0" smtClean="0"/>
              <a:t>Miss Olga Adams, Kindergarten</a:t>
            </a:r>
          </a:p>
          <a:p>
            <a:pPr lvl="1"/>
            <a:r>
              <a:rPr lang="en-US" dirty="0" smtClean="0"/>
              <a:t>Unified Arts Program, Upper School</a:t>
            </a:r>
          </a:p>
          <a:p>
            <a:r>
              <a:rPr lang="en-US" dirty="0" smtClean="0"/>
              <a:t>Lecturer, University of Chicago Downtown College, 1963</a:t>
            </a:r>
          </a:p>
          <a:p>
            <a:r>
              <a:rPr lang="en-US" dirty="0" smtClean="0"/>
              <a:t>Lecturer, University of Maryland Gourmet Institute, 1963</a:t>
            </a:r>
          </a:p>
          <a:p>
            <a:r>
              <a:rPr lang="en-US" dirty="0" smtClean="0"/>
              <a:t>Lecturer, Modesto (CA) College, 1978</a:t>
            </a:r>
          </a:p>
          <a:p>
            <a:r>
              <a:rPr lang="en-US" dirty="0" smtClean="0"/>
              <a:t>Lecturer, University of Chicago, 1981</a:t>
            </a:r>
          </a:p>
          <a:p>
            <a:r>
              <a:rPr lang="en-US" dirty="0" smtClean="0"/>
              <a:t>Alliance </a:t>
            </a:r>
            <a:r>
              <a:rPr lang="en-US" dirty="0" err="1" smtClean="0"/>
              <a:t>Francaise</a:t>
            </a:r>
            <a:endParaRPr lang="en-US" dirty="0" smtClean="0"/>
          </a:p>
          <a:p>
            <a:r>
              <a:rPr lang="en-US" dirty="0" smtClean="0"/>
              <a:t>Gas Company</a:t>
            </a:r>
            <a:endParaRPr lang="en-US" dirty="0"/>
          </a:p>
          <a:p>
            <a:endParaRPr lang="en-US" dirty="0"/>
          </a:p>
        </p:txBody>
      </p:sp>
    </p:spTree>
    <p:extLst>
      <p:ext uri="{BB962C8B-B14F-4D97-AF65-F5344CB8AC3E}">
        <p14:creationId xmlns:p14="http://schemas.microsoft.com/office/powerpoint/2010/main" xmlns="" val="108518992"/>
      </p:ext>
    </p:extLst>
  </p:cSld>
  <p:clrMapOvr>
    <a:masterClrMapping/>
  </p:clrMapOvr>
  <mc:AlternateContent xmlns:mc="http://schemas.openxmlformats.org/markup-compatibility/2006">
    <mc:Choice xmlns:p14="http://schemas.microsoft.com/office/powerpoint/2010/main" xmlns="" Requires="p14">
      <p:transition spd="slow" p14:dur="2000" advTm="30000"/>
    </mc:Choice>
    <mc:Fallback>
      <p:transition spd="slow" advTm="3000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122" name="Picture 2" descr="C:\Users\Sandy Arlinghaus\Documents\My Dropbox\AlmaLach\QuadClub\0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76400" y="-609600"/>
            <a:ext cx="5715000" cy="7620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26389533"/>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7543800" cy="517942"/>
          </a:xfrm>
        </p:spPr>
        <p:txBody>
          <a:bodyPr/>
          <a:lstStyle/>
          <a:p>
            <a:r>
              <a:rPr lang="en-US" dirty="0" smtClean="0"/>
              <a:t>Alma’s Assistants:  Diane Morgan and Others</a:t>
            </a:r>
            <a:endParaRPr lang="en-US" dirty="0"/>
          </a:p>
        </p:txBody>
      </p:sp>
      <p:sp>
        <p:nvSpPr>
          <p:cNvPr id="3" name="Text Placeholder 2"/>
          <p:cNvSpPr>
            <a:spLocks noGrp="1"/>
          </p:cNvSpPr>
          <p:nvPr>
            <p:ph type="body" sz="half" idx="2"/>
          </p:nvPr>
        </p:nvSpPr>
        <p:spPr>
          <a:xfrm>
            <a:off x="685800" y="1066800"/>
            <a:ext cx="4114800" cy="1714500"/>
          </a:xfrm>
        </p:spPr>
        <p:txBody>
          <a:bodyPr/>
          <a:lstStyle/>
          <a:p>
            <a:r>
              <a:rPr lang="en-US" dirty="0" smtClean="0"/>
              <a:t>Over the years, Alma had a number of ‘Assistants’ who aided her in teaching.  They helped in numerous ways, and as they helped, they learned!  Marianne </a:t>
            </a:r>
            <a:r>
              <a:rPr lang="en-US" dirty="0" err="1" smtClean="0"/>
              <a:t>Thorsen</a:t>
            </a:r>
            <a:r>
              <a:rPr lang="en-US" dirty="0" smtClean="0"/>
              <a:t> was probably the first in this line; Diane Morgan, </a:t>
            </a:r>
            <a:r>
              <a:rPr lang="en-US" dirty="0"/>
              <a:t>Winner of the 2013 James Beard Cookbook Award for </a:t>
            </a:r>
            <a:r>
              <a:rPr lang="en-US" dirty="0" smtClean="0"/>
              <a:t>Vegetable, </a:t>
            </a:r>
            <a:r>
              <a:rPr lang="en-US" dirty="0"/>
              <a:t>Focused and </a:t>
            </a:r>
            <a:r>
              <a:rPr lang="en-US" dirty="0" smtClean="0"/>
              <a:t>Vegetarian.</a:t>
            </a:r>
            <a:r>
              <a:rPr lang="en-US" dirty="0"/>
              <a:t> Winner of the 2013 IACP Award for Single Subject </a:t>
            </a:r>
            <a:r>
              <a:rPr lang="en-US" dirty="0" smtClean="0"/>
              <a:t>Cookbook</a:t>
            </a:r>
            <a:r>
              <a:rPr lang="en-US" dirty="0" smtClean="0"/>
              <a:t>.</a:t>
            </a:r>
            <a:endParaRPr lang="en-US" dirty="0"/>
          </a:p>
        </p:txBody>
      </p:sp>
      <p:pic>
        <p:nvPicPr>
          <p:cNvPr id="5" name="Picture Placeholder 4"/>
          <p:cNvPicPr>
            <a:picLocks noGrp="1" noChangeAspect="1"/>
          </p:cNvPicPr>
          <p:nvPr>
            <p:ph type="pic" sz="quarter" idx="14"/>
          </p:nvPr>
        </p:nvPicPr>
        <p:blipFill>
          <a:blip r:embed="rId2" cstate="print">
            <a:extLst>
              <a:ext uri="{28A0092B-C50C-407E-A947-70E740481C1C}">
                <a14:useLocalDpi xmlns:a14="http://schemas.microsoft.com/office/drawing/2010/main" xmlns="" val="0"/>
              </a:ext>
            </a:extLst>
          </a:blip>
          <a:srcRect l="15242" r="15242"/>
          <a:stretch>
            <a:fillRect/>
          </a:stretch>
        </p:blipFill>
        <p:spPr/>
      </p:pic>
      <p:pic>
        <p:nvPicPr>
          <p:cNvPr id="6" name="Pictur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12800" y="2743200"/>
            <a:ext cx="3073400" cy="3841750"/>
          </a:xfrm>
          <a:prstGeom prst="rect">
            <a:avLst/>
          </a:prstGeom>
        </p:spPr>
      </p:pic>
    </p:spTree>
    <p:extLst>
      <p:ext uri="{BB962C8B-B14F-4D97-AF65-F5344CB8AC3E}">
        <p14:creationId xmlns:p14="http://schemas.microsoft.com/office/powerpoint/2010/main" xmlns="" val="198006468"/>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457200"/>
          </a:xfrm>
        </p:spPr>
        <p:txBody>
          <a:bodyPr>
            <a:normAutofit/>
          </a:bodyPr>
          <a:lstStyle/>
          <a:p>
            <a:pPr algn="ctr"/>
            <a:r>
              <a:rPr lang="en-US" dirty="0" smtClean="0"/>
              <a:t>Salute to many </a:t>
            </a:r>
            <a:r>
              <a:rPr lang="en-US" dirty="0" smtClean="0"/>
              <a:t>friends and colleagues.</a:t>
            </a:r>
            <a:endParaRPr lang="en-US" dirty="0"/>
          </a:p>
        </p:txBody>
      </p:sp>
      <p:sp>
        <p:nvSpPr>
          <p:cNvPr id="3" name="Text Placeholder 2"/>
          <p:cNvSpPr>
            <a:spLocks noGrp="1"/>
          </p:cNvSpPr>
          <p:nvPr>
            <p:ph type="body" sz="half" idx="2"/>
          </p:nvPr>
        </p:nvSpPr>
        <p:spPr>
          <a:xfrm>
            <a:off x="228600" y="1066800"/>
            <a:ext cx="4243387" cy="2057400"/>
          </a:xfrm>
        </p:spPr>
        <p:txBody>
          <a:bodyPr>
            <a:normAutofit lnSpcReduction="10000"/>
          </a:bodyPr>
          <a:lstStyle/>
          <a:p>
            <a:r>
              <a:rPr lang="en-US" dirty="0" smtClean="0"/>
              <a:t>Ted </a:t>
            </a:r>
            <a:r>
              <a:rPr lang="en-US" dirty="0" smtClean="0"/>
              <a:t>Foss, a special friend of Alma’s and Donald’s in Chicago (right).</a:t>
            </a:r>
          </a:p>
          <a:p>
            <a:endParaRPr lang="en-US" dirty="0" smtClean="0"/>
          </a:p>
          <a:p>
            <a:r>
              <a:rPr lang="en-US" dirty="0" smtClean="0"/>
              <a:t>Bob Kahn, a special friend of Alma’s in Ann Arbor (below).</a:t>
            </a:r>
          </a:p>
          <a:p>
            <a:endParaRPr lang="en-US" dirty="0" smtClean="0"/>
          </a:p>
          <a:p>
            <a:r>
              <a:rPr lang="en-US" dirty="0" smtClean="0"/>
              <a:t>The </a:t>
            </a:r>
            <a:r>
              <a:rPr lang="en-US" dirty="0" smtClean="0"/>
              <a:t>network of good friends offered many deep and enriching rewards over the course of Alma’s and Donald’s long and illustrious lives.</a:t>
            </a:r>
            <a:endParaRPr lang="en-US" dirty="0"/>
          </a:p>
        </p:txBody>
      </p:sp>
      <p:pic>
        <p:nvPicPr>
          <p:cNvPr id="8194" name="Picture 2" descr="C:\Users\Sandy Arlinghaus\Documents\My Dropbox\QuadClub\TedPhoto.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410200" y="1752600"/>
            <a:ext cx="2971800" cy="371088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xmlns="">
                <a:solidFill>
                  <a:srgbClr val="FFFFFF"/>
                </a:solidFill>
              </a14:hiddenFill>
            </a:ext>
          </a:extLst>
        </p:spPr>
      </p:pic>
      <p:pic>
        <p:nvPicPr>
          <p:cNvPr id="10" name="Picture 9" descr="Kahn2.jpg"/>
          <p:cNvPicPr>
            <a:picLocks noChangeAspect="1"/>
          </p:cNvPicPr>
          <p:nvPr/>
        </p:nvPicPr>
        <p:blipFill>
          <a:blip r:embed="rId3" cstate="print"/>
          <a:stretch>
            <a:fillRect/>
          </a:stretch>
        </p:blipFill>
        <p:spPr>
          <a:xfrm>
            <a:off x="457200" y="3733800"/>
            <a:ext cx="2766022" cy="2667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xmlns="" val="1537768168"/>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Sandy learned, too!</a:t>
            </a:r>
            <a:endParaRPr lang="en-US" dirty="0"/>
          </a:p>
        </p:txBody>
      </p:sp>
      <p:sp>
        <p:nvSpPr>
          <p:cNvPr id="3" name="Text Placeholder 2"/>
          <p:cNvSpPr>
            <a:spLocks noGrp="1"/>
          </p:cNvSpPr>
          <p:nvPr>
            <p:ph type="body" sz="half" idx="2"/>
          </p:nvPr>
        </p:nvSpPr>
        <p:spPr/>
        <p:txBody>
          <a:bodyPr/>
          <a:lstStyle/>
          <a:p>
            <a:r>
              <a:rPr lang="en-US" dirty="0" smtClean="0"/>
              <a:t>Alma’s enjoyment of beautiful food goes down the generations.  For many years, Sandy has enjoyed creating tea sandwich platters for guests to her home.  Shown here is a ‘swamp platter’—a central frog (that </a:t>
            </a:r>
            <a:r>
              <a:rPr lang="en-US" dirty="0" smtClean="0"/>
              <a:t>Sandy discovered in one of Alma’s many Chinese </a:t>
            </a:r>
            <a:r>
              <a:rPr lang="en-US" dirty="0" err="1" smtClean="0"/>
              <a:t>cookboooks</a:t>
            </a:r>
            <a:r>
              <a:rPr lang="en-US" dirty="0" smtClean="0"/>
              <a:t>) </a:t>
            </a:r>
            <a:r>
              <a:rPr lang="en-US" dirty="0" smtClean="0"/>
              <a:t>surrounded by flowers, snakes, frog steaks, and finally at the edge, the swamp animals and plants bathed in egg sunlight</a:t>
            </a:r>
            <a:r>
              <a:rPr lang="en-US" dirty="0" smtClean="0"/>
              <a:t>.  This interest is reminiscent of an early experience in school in Paris.</a:t>
            </a:r>
            <a:endParaRPr lang="en-US" dirty="0"/>
          </a:p>
        </p:txBody>
      </p:sp>
      <p:pic>
        <p:nvPicPr>
          <p:cNvPr id="7" name="Picture Placeholder 6"/>
          <p:cNvPicPr>
            <a:picLocks noGrp="1" noChangeAspect="1"/>
          </p:cNvPicPr>
          <p:nvPr>
            <p:ph type="pic" sz="quarter" idx="14"/>
          </p:nvPr>
        </p:nvPicPr>
        <p:blipFill>
          <a:blip r:embed="rId2" cstate="print">
            <a:extLst>
              <a:ext uri="{28A0092B-C50C-407E-A947-70E740481C1C}">
                <a14:useLocalDpi xmlns:a14="http://schemas.microsoft.com/office/drawing/2010/main" xmlns="" val="0"/>
              </a:ext>
            </a:extLst>
          </a:blip>
          <a:srcRect l="12500" r="12500"/>
          <a:stretch>
            <a:fillRect/>
          </a:stretch>
        </p:blipFill>
        <p:spPr/>
      </p:pic>
    </p:spTree>
    <p:extLst>
      <p:ext uri="{BB962C8B-B14F-4D97-AF65-F5344CB8AC3E}">
        <p14:creationId xmlns:p14="http://schemas.microsoft.com/office/powerpoint/2010/main" xmlns="" val="3853408930"/>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8018" y="457200"/>
            <a:ext cx="7125113" cy="924475"/>
          </a:xfrm>
        </p:spPr>
        <p:txBody>
          <a:bodyPr/>
          <a:lstStyle/>
          <a:p>
            <a:r>
              <a:rPr lang="en-US" dirty="0" smtClean="0"/>
              <a:t>Memberships, Organizations, and Clubs</a:t>
            </a:r>
            <a:endParaRPr lang="en-US" dirty="0"/>
          </a:p>
        </p:txBody>
      </p:sp>
      <p:sp>
        <p:nvSpPr>
          <p:cNvPr id="3" name="Content Placeholder 2"/>
          <p:cNvSpPr>
            <a:spLocks noGrp="1"/>
          </p:cNvSpPr>
          <p:nvPr>
            <p:ph idx="1"/>
          </p:nvPr>
        </p:nvSpPr>
        <p:spPr>
          <a:xfrm>
            <a:off x="990600" y="1447800"/>
            <a:ext cx="7125112" cy="1850239"/>
          </a:xfrm>
        </p:spPr>
        <p:txBody>
          <a:bodyPr>
            <a:normAutofit fontScale="62500" lnSpcReduction="20000"/>
          </a:bodyPr>
          <a:lstStyle/>
          <a:p>
            <a:r>
              <a:rPr lang="en-US" dirty="0" smtClean="0"/>
              <a:t>Food </a:t>
            </a:r>
            <a:r>
              <a:rPr lang="en-US" dirty="0" smtClean="0"/>
              <a:t>Editors’ </a:t>
            </a:r>
            <a:r>
              <a:rPr lang="en-US" dirty="0" smtClean="0"/>
              <a:t>Association of America, Chairman, 1959.</a:t>
            </a:r>
          </a:p>
          <a:p>
            <a:r>
              <a:rPr lang="en-US" dirty="0" smtClean="0"/>
              <a:t>Les Dames </a:t>
            </a:r>
            <a:r>
              <a:rPr lang="en-US" dirty="0" err="1" smtClean="0"/>
              <a:t>d’Escoffier</a:t>
            </a:r>
            <a:r>
              <a:rPr lang="en-US" dirty="0" smtClean="0"/>
              <a:t>, 1982-2013.</a:t>
            </a:r>
          </a:p>
          <a:p>
            <a:r>
              <a:rPr lang="en-US" dirty="0" smtClean="0"/>
              <a:t>Culinary Historians of Chicago, 1993.</a:t>
            </a:r>
          </a:p>
          <a:p>
            <a:r>
              <a:rPr lang="en-US" dirty="0" smtClean="0"/>
              <a:t>Wine and Food Society, London</a:t>
            </a:r>
          </a:p>
          <a:p>
            <a:r>
              <a:rPr lang="en-US" dirty="0" smtClean="0"/>
              <a:t>The Tavern Club</a:t>
            </a:r>
          </a:p>
          <a:p>
            <a:r>
              <a:rPr lang="en-US" dirty="0" smtClean="0"/>
              <a:t>The Quadrangle Club</a:t>
            </a:r>
          </a:p>
          <a:p>
            <a:r>
              <a:rPr lang="en-US" dirty="0" smtClean="0"/>
              <a:t>Ann Arbor City Club</a:t>
            </a:r>
            <a:endParaRPr lang="en-US" dirty="0"/>
          </a:p>
        </p:txBody>
      </p:sp>
      <p:pic>
        <p:nvPicPr>
          <p:cNvPr id="3074" name="Picture 2" descr="C:\Users\Sandy Arlinghaus\Documents\My Dropbox\AlmaLach\QuadClub\splashImage_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3876674"/>
            <a:ext cx="4371975" cy="2524125"/>
          </a:xfrm>
          <a:prstGeom prst="rect">
            <a:avLst/>
          </a:prstGeom>
          <a:noFill/>
          <a:extLst>
            <a:ext uri="{909E8E84-426E-40DD-AFC4-6F175D3DCCD1}">
              <a14:hiddenFill xmlns:a14="http://schemas.microsoft.com/office/drawing/2010/main" xmlns="">
                <a:solidFill>
                  <a:srgbClr val="FFFFFF"/>
                </a:solidFill>
              </a14:hiddenFill>
            </a:ext>
          </a:extLst>
        </p:spPr>
      </p:pic>
      <p:pic>
        <p:nvPicPr>
          <p:cNvPr id="3075" name="Picture 3" descr="C:\Users\Sandy Arlinghaus\Documents\My Dropbox\AlmaLach\QuadClub\AnnArborCityClub.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24400" y="3286125"/>
            <a:ext cx="4152899" cy="311467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2276742"/>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Travels</a:t>
            </a:r>
            <a:endParaRPr lang="en-US" dirty="0"/>
          </a:p>
        </p:txBody>
      </p:sp>
      <p:sp>
        <p:nvSpPr>
          <p:cNvPr id="3" name="Content Placeholder 2"/>
          <p:cNvSpPr>
            <a:spLocks noGrp="1"/>
          </p:cNvSpPr>
          <p:nvPr>
            <p:ph idx="1"/>
          </p:nvPr>
        </p:nvSpPr>
        <p:spPr/>
        <p:txBody>
          <a:bodyPr>
            <a:normAutofit fontScale="92500"/>
          </a:bodyPr>
          <a:lstStyle/>
          <a:p>
            <a:r>
              <a:rPr lang="en-US" dirty="0" smtClean="0"/>
              <a:t>Extensive travels throughout the US</a:t>
            </a:r>
          </a:p>
          <a:p>
            <a:r>
              <a:rPr lang="en-US" dirty="0" smtClean="0"/>
              <a:t>Lived for several years in Western Europe, based in Paris.  Six transatlantic crossings by ship:  French Line, De Grasse, Ile de France (twice), </a:t>
            </a:r>
            <a:r>
              <a:rPr lang="en-US" dirty="0" err="1" smtClean="0"/>
              <a:t>Liberté</a:t>
            </a:r>
            <a:r>
              <a:rPr lang="en-US" dirty="0" smtClean="0"/>
              <a:t> (twice); and, Cunard-White Star, Queen Mary.</a:t>
            </a:r>
          </a:p>
          <a:p>
            <a:r>
              <a:rPr lang="en-US" dirty="0" smtClean="0"/>
              <a:t>Traveled on numerous occasions throughout Western Europe, including conducting a cruise in the Bay of Biscay.</a:t>
            </a:r>
          </a:p>
          <a:p>
            <a:r>
              <a:rPr lang="en-US" dirty="0" smtClean="0"/>
              <a:t>Year in India, based in New Delhi</a:t>
            </a:r>
          </a:p>
          <a:p>
            <a:r>
              <a:rPr lang="en-US" dirty="0" smtClean="0"/>
              <a:t>Trip to the Philippines</a:t>
            </a:r>
          </a:p>
          <a:p>
            <a:r>
              <a:rPr lang="en-US" dirty="0" smtClean="0"/>
              <a:t>Travel in Southeast Asia</a:t>
            </a:r>
          </a:p>
          <a:p>
            <a:r>
              <a:rPr lang="en-US" dirty="0" smtClean="0"/>
              <a:t>Travels to mainland China; studied vegetable carving in Hong Kong.</a:t>
            </a:r>
            <a:endParaRPr lang="en-US" dirty="0"/>
          </a:p>
        </p:txBody>
      </p:sp>
    </p:spTree>
    <p:extLst>
      <p:ext uri="{BB962C8B-B14F-4D97-AF65-F5344CB8AC3E}">
        <p14:creationId xmlns:p14="http://schemas.microsoft.com/office/powerpoint/2010/main" xmlns="" val="2805102032"/>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Publications, Patents, and </a:t>
            </a:r>
            <a:r>
              <a:rPr lang="en-US" dirty="0" smtClean="0"/>
              <a:t>Inventions—Selected.</a:t>
            </a:r>
            <a:endParaRPr lang="en-US" dirty="0"/>
          </a:p>
        </p:txBody>
      </p:sp>
      <p:sp>
        <p:nvSpPr>
          <p:cNvPr id="3" name="Content Placeholder 2"/>
          <p:cNvSpPr>
            <a:spLocks noGrp="1"/>
          </p:cNvSpPr>
          <p:nvPr>
            <p:ph idx="1"/>
          </p:nvPr>
        </p:nvSpPr>
        <p:spPr/>
        <p:txBody>
          <a:bodyPr>
            <a:noAutofit/>
          </a:bodyPr>
          <a:lstStyle/>
          <a:p>
            <a:r>
              <a:rPr lang="en-US" sz="1200" dirty="0" smtClean="0"/>
              <a:t>A Child’s First Cookbook, 1950, NY:  Hart Publishing.</a:t>
            </a:r>
          </a:p>
          <a:p>
            <a:r>
              <a:rPr lang="en-US" sz="1200" dirty="0" smtClean="0"/>
              <a:t>The Campbell Kids at Home and the Campbell Kids Have a Party, 1953, Chicago:  Rand McNally Elf Books</a:t>
            </a:r>
          </a:p>
          <a:p>
            <a:r>
              <a:rPr lang="en-US" sz="1200" dirty="0" smtClean="0"/>
              <a:t>Feature Writer, Children’s Activities Magazine, 1954-55.</a:t>
            </a:r>
          </a:p>
          <a:p>
            <a:r>
              <a:rPr lang="en-US" sz="1200" dirty="0" smtClean="0"/>
              <a:t>Let’s Cook, 1956.</a:t>
            </a:r>
          </a:p>
          <a:p>
            <a:r>
              <a:rPr lang="en-US" sz="1200" dirty="0" smtClean="0"/>
              <a:t>Columnist, Chicago Sun-Times, 1957-1965.</a:t>
            </a:r>
          </a:p>
          <a:p>
            <a:r>
              <a:rPr lang="en-US" sz="1200" dirty="0"/>
              <a:t>Candlelight </a:t>
            </a:r>
            <a:r>
              <a:rPr lang="en-US" sz="1200" dirty="0" smtClean="0"/>
              <a:t>Cookbook, 1959.  Out of print booklet.</a:t>
            </a:r>
          </a:p>
          <a:p>
            <a:r>
              <a:rPr lang="en-US" sz="1200" dirty="0"/>
              <a:t>Contributor to World Book Yearbook, 1961-1975</a:t>
            </a:r>
            <a:r>
              <a:rPr lang="en-US" sz="1200" dirty="0" smtClean="0"/>
              <a:t>.</a:t>
            </a:r>
          </a:p>
          <a:p>
            <a:r>
              <a:rPr lang="en-US" sz="1200" dirty="0"/>
              <a:t>Contributor to Grolier Society Yearbook, 1962</a:t>
            </a:r>
            <a:r>
              <a:rPr lang="en-US" sz="1200" dirty="0" smtClean="0"/>
              <a:t>.</a:t>
            </a:r>
          </a:p>
          <a:p>
            <a:r>
              <a:rPr lang="en-US" sz="1200" dirty="0" smtClean="0"/>
              <a:t>Columnist, Modern Packaging, 1967-68</a:t>
            </a:r>
          </a:p>
          <a:p>
            <a:r>
              <a:rPr lang="en-US" sz="1200" dirty="0" smtClean="0"/>
              <a:t>Columnist, Travel and Camera, 1969.</a:t>
            </a:r>
          </a:p>
          <a:p>
            <a:r>
              <a:rPr lang="en-US" sz="1200" dirty="0" smtClean="0"/>
              <a:t>Columnist, Venture, 1970</a:t>
            </a:r>
            <a:r>
              <a:rPr lang="en-US" sz="1200" dirty="0" smtClean="0"/>
              <a:t>.</a:t>
            </a:r>
          </a:p>
        </p:txBody>
      </p:sp>
    </p:spTree>
    <p:extLst>
      <p:ext uri="{BB962C8B-B14F-4D97-AF65-F5344CB8AC3E}">
        <p14:creationId xmlns:p14="http://schemas.microsoft.com/office/powerpoint/2010/main" xmlns="" val="712502529"/>
      </p:ext>
    </p:extLst>
  </p:cSld>
  <p:clrMapOvr>
    <a:masterClrMapping/>
  </p:clrMapOvr>
  <mc:AlternateContent xmlns:mc="http://schemas.openxmlformats.org/markup-compatibility/2006">
    <mc:Choice xmlns:p14="http://schemas.microsoft.com/office/powerpoint/2010/main" xmlns="" Requires="p14">
      <p:transition spd="slow" p14:dur="2000" advTm="30000"/>
    </mc:Choice>
    <mc:Fallback>
      <p:transition spd="slow" advTm="3000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Publications, Patents, and </a:t>
            </a:r>
            <a:r>
              <a:rPr lang="en-US" dirty="0" smtClean="0"/>
              <a:t>Inventions--Selected</a:t>
            </a:r>
            <a:endParaRPr lang="en-US" dirty="0"/>
          </a:p>
        </p:txBody>
      </p:sp>
      <p:sp>
        <p:nvSpPr>
          <p:cNvPr id="3" name="Content Placeholder 2"/>
          <p:cNvSpPr>
            <a:spLocks noGrp="1"/>
          </p:cNvSpPr>
          <p:nvPr>
            <p:ph idx="1"/>
          </p:nvPr>
        </p:nvSpPr>
        <p:spPr>
          <a:xfrm>
            <a:off x="990600" y="2438400"/>
            <a:ext cx="7125112" cy="4127637"/>
          </a:xfrm>
        </p:spPr>
        <p:txBody>
          <a:bodyPr>
            <a:normAutofit fontScale="92500"/>
          </a:bodyPr>
          <a:lstStyle/>
          <a:p>
            <a:r>
              <a:rPr lang="en-US" sz="1200" dirty="0"/>
              <a:t>Cooking </a:t>
            </a:r>
            <a:r>
              <a:rPr lang="en-US" sz="1200" dirty="0" smtClean="0"/>
              <a:t>à </a:t>
            </a:r>
            <a:r>
              <a:rPr lang="en-US" sz="1200" dirty="0"/>
              <a:t>la Cordon Bleu, 1970, NY:  Harper and Row.</a:t>
            </a:r>
          </a:p>
          <a:p>
            <a:r>
              <a:rPr lang="en-US" sz="1200" dirty="0"/>
              <a:t>Alma’s Almanac, 1972.</a:t>
            </a:r>
          </a:p>
          <a:p>
            <a:r>
              <a:rPr lang="en-US" sz="1200" dirty="0"/>
              <a:t>The How’s and Why’s of French Cooking, 1974, Chicago:  University of Chicago Press.  (Later reprint, 1998, Castle Books</a:t>
            </a:r>
            <a:r>
              <a:rPr lang="en-US" sz="1200" dirty="0" smtClean="0"/>
              <a:t>.)</a:t>
            </a:r>
          </a:p>
          <a:p>
            <a:r>
              <a:rPr lang="en-US" sz="1200" dirty="0" smtClean="0"/>
              <a:t>Columnist, Chicago Magazine, 1978.</a:t>
            </a:r>
          </a:p>
          <a:p>
            <a:r>
              <a:rPr lang="en-US" sz="1200" dirty="0" smtClean="0"/>
              <a:t>Columnist, Bon </a:t>
            </a:r>
            <a:r>
              <a:rPr lang="en-US" sz="1200" dirty="0" err="1" smtClean="0"/>
              <a:t>Appetit</a:t>
            </a:r>
            <a:r>
              <a:rPr lang="en-US" sz="1200" dirty="0" smtClean="0"/>
              <a:t>, 1980.</a:t>
            </a:r>
          </a:p>
          <a:p>
            <a:r>
              <a:rPr lang="en-US" sz="1200" dirty="0" smtClean="0"/>
              <a:t>Columnist, Tribune Syndicate, 1982.</a:t>
            </a:r>
          </a:p>
          <a:p>
            <a:r>
              <a:rPr lang="en-US" sz="1200" dirty="0" smtClean="0"/>
              <a:t>Curly </a:t>
            </a:r>
            <a:r>
              <a:rPr lang="en-US" sz="1200" dirty="0"/>
              <a:t>Dog Cutting Board </a:t>
            </a:r>
            <a:r>
              <a:rPr lang="en-US" sz="1200" dirty="0" smtClean="0"/>
              <a:t>™ 1995.</a:t>
            </a:r>
          </a:p>
          <a:p>
            <a:r>
              <a:rPr lang="en-US" sz="1200" dirty="0"/>
              <a:t>The Dodo:  His Story and Coloring </a:t>
            </a:r>
            <a:r>
              <a:rPr lang="en-US" sz="1200" dirty="0" smtClean="0"/>
              <a:t>Book</a:t>
            </a:r>
            <a:endParaRPr lang="en-US" sz="1200" dirty="0"/>
          </a:p>
          <a:p>
            <a:r>
              <a:rPr lang="en-US" sz="1200" dirty="0"/>
              <a:t>Alma’s Walker Tray </a:t>
            </a:r>
            <a:r>
              <a:rPr lang="en-US" sz="1200" dirty="0" smtClean="0"/>
              <a:t>™</a:t>
            </a:r>
          </a:p>
          <a:p>
            <a:r>
              <a:rPr lang="en-US" sz="1200" dirty="0" err="1"/>
              <a:t>Kidoku</a:t>
            </a:r>
            <a:r>
              <a:rPr lang="en-US" sz="1200" dirty="0"/>
              <a:t>:  Sudoku Puzzles for </a:t>
            </a:r>
            <a:r>
              <a:rPr lang="en-US" sz="1200" dirty="0" smtClean="0"/>
              <a:t>Children</a:t>
            </a:r>
          </a:p>
          <a:p>
            <a:endParaRPr lang="en-US" sz="1200" dirty="0" smtClean="0"/>
          </a:p>
          <a:p>
            <a:r>
              <a:rPr lang="en-US" sz="1200" dirty="0" smtClean="0"/>
              <a:t>A variety of other materials are housed at the University of Chicago </a:t>
            </a:r>
            <a:r>
              <a:rPr lang="en-US" sz="1200" dirty="0" err="1" smtClean="0"/>
              <a:t>Regenstein</a:t>
            </a:r>
            <a:r>
              <a:rPr lang="en-US" sz="1200" dirty="0" smtClean="0"/>
              <a:t> Library:</a:t>
            </a:r>
          </a:p>
          <a:p>
            <a:pPr lvl="1"/>
            <a:r>
              <a:rPr lang="en-US" sz="1000" dirty="0" smtClean="0"/>
              <a:t>Unfinished </a:t>
            </a:r>
            <a:r>
              <a:rPr lang="en-US" sz="1000" dirty="0" smtClean="0"/>
              <a:t>manuscripts, such as for a Chinese </a:t>
            </a:r>
            <a:r>
              <a:rPr lang="en-US" sz="1000" dirty="0" smtClean="0"/>
              <a:t>Cookbook</a:t>
            </a:r>
            <a:r>
              <a:rPr lang="en-US" sz="1000" dirty="0" smtClean="0"/>
              <a:t>.</a:t>
            </a:r>
            <a:endParaRPr lang="en-US" sz="1000" dirty="0" smtClean="0"/>
          </a:p>
          <a:p>
            <a:pPr lvl="1"/>
            <a:r>
              <a:rPr lang="en-US" sz="1000" dirty="0" smtClean="0"/>
              <a:t>Private notebooks, such as those filled with notes taken while studying at Le Cordon Bleu.</a:t>
            </a:r>
            <a:endParaRPr lang="en-US" sz="1000" dirty="0" smtClean="0"/>
          </a:p>
          <a:p>
            <a:endParaRPr lang="en-US" sz="1200" dirty="0"/>
          </a:p>
          <a:p>
            <a:pPr marL="0" indent="0">
              <a:buNone/>
            </a:pPr>
            <a:endParaRPr lang="en-US" sz="1200" dirty="0"/>
          </a:p>
          <a:p>
            <a:endParaRPr lang="en-US" dirty="0"/>
          </a:p>
        </p:txBody>
      </p:sp>
    </p:spTree>
    <p:extLst>
      <p:ext uri="{BB962C8B-B14F-4D97-AF65-F5344CB8AC3E}">
        <p14:creationId xmlns:p14="http://schemas.microsoft.com/office/powerpoint/2010/main" xmlns="" val="753344822"/>
      </p:ext>
    </p:extLst>
  </p:cSld>
  <p:clrMapOvr>
    <a:masterClrMapping/>
  </p:clrMapOvr>
  <mc:AlternateContent xmlns:mc="http://schemas.openxmlformats.org/markup-compatibility/2006">
    <mc:Choice xmlns:p14="http://schemas.microsoft.com/office/powerpoint/2010/main" xmlns="" Requires="p14">
      <p:transition spd="slow" p14:dur="2000" advTm="30000"/>
    </mc:Choice>
    <mc:Fallback>
      <p:transition spd="slow" advTm="3000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146" name="Picture 2" descr="C:\Users\Sandy Arlinghaus\Documents\My Dropbox\AlmaLach\QuadClub\15.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108200" y="12700"/>
            <a:ext cx="5133975" cy="68453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0972451"/>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1959, Hart Publishing</a:t>
            </a:r>
            <a:endParaRPr lang="en-US" dirty="0"/>
          </a:p>
        </p:txBody>
      </p:sp>
      <p:sp>
        <p:nvSpPr>
          <p:cNvPr id="3" name="Text Placeholder 2"/>
          <p:cNvSpPr>
            <a:spLocks noGrp="1"/>
          </p:cNvSpPr>
          <p:nvPr>
            <p:ph type="body" sz="half" idx="2"/>
          </p:nvPr>
        </p:nvSpPr>
        <p:spPr/>
        <p:txBody>
          <a:bodyPr/>
          <a:lstStyle/>
          <a:p>
            <a:endParaRPr lang="en-US"/>
          </a:p>
        </p:txBody>
      </p:sp>
      <p:pic>
        <p:nvPicPr>
          <p:cNvPr id="8" name="Picture Placeholder 7"/>
          <p:cNvPicPr>
            <a:picLocks noGrp="1" noChangeAspect="1"/>
          </p:cNvPicPr>
          <p:nvPr>
            <p:ph type="pic" sz="quarter" idx="14"/>
          </p:nvPr>
        </p:nvPicPr>
        <p:blipFill>
          <a:blip r:embed="rId2" cstate="print">
            <a:extLst>
              <a:ext uri="{28A0092B-C50C-407E-A947-70E740481C1C}">
                <a14:useLocalDpi xmlns:a14="http://schemas.microsoft.com/office/drawing/2010/main" xmlns="" val="0"/>
              </a:ext>
            </a:extLst>
          </a:blip>
          <a:srcRect t="10317" b="10317"/>
          <a:stretch>
            <a:fillRect/>
          </a:stretch>
        </p:blipFill>
        <p:spPr/>
      </p:pic>
      <p:pic>
        <p:nvPicPr>
          <p:cNvPr id="11268" name="Picture 4" descr="C:\Users\Sandy Arlinghaus\Documents\My Dropbox\AlmaLach\QuadClub\Child'sFirst.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52600" y="2667000"/>
            <a:ext cx="1905000" cy="24003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97038990"/>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3481387" cy="1113254"/>
          </a:xfrm>
        </p:spPr>
        <p:txBody>
          <a:bodyPr/>
          <a:lstStyle/>
          <a:p>
            <a:r>
              <a:rPr lang="en-US" dirty="0" smtClean="0"/>
              <a:t>1970, Harper and Row</a:t>
            </a:r>
            <a:endParaRPr lang="en-US" dirty="0"/>
          </a:p>
        </p:txBody>
      </p:sp>
      <p:sp>
        <p:nvSpPr>
          <p:cNvPr id="3" name="Text Placeholder 2"/>
          <p:cNvSpPr>
            <a:spLocks noGrp="1"/>
          </p:cNvSpPr>
          <p:nvPr>
            <p:ph type="body" sz="half" idx="2"/>
          </p:nvPr>
        </p:nvSpPr>
        <p:spPr/>
        <p:txBody>
          <a:bodyPr/>
          <a:lstStyle/>
          <a:p>
            <a:endParaRPr lang="en-US"/>
          </a:p>
        </p:txBody>
      </p:sp>
      <p:pic>
        <p:nvPicPr>
          <p:cNvPr id="12291" name="Picture 3" descr="C:\Users\Sandy Arlinghaus\Documents\My Dropbox\AlmaLach\QuadClub\cordon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599" y="1295400"/>
            <a:ext cx="4368417" cy="5359400"/>
          </a:xfrm>
          <a:prstGeom prst="rect">
            <a:avLst/>
          </a:prstGeom>
          <a:noFill/>
          <a:extLst>
            <a:ext uri="{909E8E84-426E-40DD-AFC4-6F175D3DCCD1}">
              <a14:hiddenFill xmlns:a14="http://schemas.microsoft.com/office/drawing/2010/main" xmlns="">
                <a:solidFill>
                  <a:srgbClr val="FFFFFF"/>
                </a:solidFill>
              </a14:hiddenFill>
            </a:ext>
          </a:extLst>
        </p:spPr>
      </p:pic>
      <p:sp>
        <p:nvSpPr>
          <p:cNvPr id="6" name="Picture Placeholder 5"/>
          <p:cNvSpPr>
            <a:spLocks noGrp="1"/>
          </p:cNvSpPr>
          <p:nvPr>
            <p:ph type="pic" sz="quarter" idx="14"/>
          </p:nvPr>
        </p:nvSpPr>
        <p:spPr/>
      </p:sp>
      <p:pic>
        <p:nvPicPr>
          <p:cNvPr id="12292" name="Picture 4" descr="C:\Users\Sandy Arlinghaus\Documents\My Dropbox\AlmaLach\QuadClub\cordon1a.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24400" y="1282700"/>
            <a:ext cx="4321690" cy="53721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574764770"/>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51254"/>
            <a:ext cx="7924800" cy="1113254"/>
          </a:xfrm>
        </p:spPr>
        <p:txBody>
          <a:bodyPr/>
          <a:lstStyle/>
          <a:p>
            <a:r>
              <a:rPr lang="en-US" dirty="0" smtClean="0"/>
              <a:t>1974:  University of Chicago Press</a:t>
            </a:r>
            <a:endParaRPr lang="en-US" dirty="0"/>
          </a:p>
        </p:txBody>
      </p:sp>
      <p:sp>
        <p:nvSpPr>
          <p:cNvPr id="3" name="Text Placeholder 2"/>
          <p:cNvSpPr>
            <a:spLocks noGrp="1"/>
          </p:cNvSpPr>
          <p:nvPr>
            <p:ph type="body" sz="half" idx="2"/>
          </p:nvPr>
        </p:nvSpPr>
        <p:spPr/>
        <p:txBody>
          <a:bodyPr/>
          <a:lstStyle/>
          <a:p>
            <a:endParaRPr lang="en-US"/>
          </a:p>
        </p:txBody>
      </p:sp>
      <p:pic>
        <p:nvPicPr>
          <p:cNvPr id="18435" name="Picture 3" descr="C:\Users\Sandy Arlinghaus\Documents\My Dropbox\AlmaLach\cordon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4800" y="762000"/>
            <a:ext cx="3429000" cy="536257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Picture Placeholder 5"/>
          <p:cNvSpPr>
            <a:spLocks noGrp="1"/>
          </p:cNvSpPr>
          <p:nvPr>
            <p:ph type="pic" sz="quarter" idx="14"/>
          </p:nvPr>
        </p:nvSpPr>
        <p:spPr/>
      </p:sp>
      <p:pic>
        <p:nvPicPr>
          <p:cNvPr id="18436" name="Picture 4" descr="C:\Users\Sandy Arlinghaus\Documents\My Dropbox\AlmaLach\QuadClub\cordnew2.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962400" y="761999"/>
            <a:ext cx="4848355" cy="53625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22574203"/>
      </p:ext>
    </p:extLst>
  </p:cSld>
  <p:clrMapOvr>
    <a:masterClrMapping/>
  </p:clrMapOvr>
  <mc:AlternateContent xmlns:mc="http://schemas.openxmlformats.org/markup-compatibility/2006">
    <mc:Choice xmlns:p14="http://schemas.microsoft.com/office/powerpoint/2010/main" xmlns="" Requires="p14">
      <p:transition spd="slow" p14:dur="2000" advTm="30000"/>
    </mc:Choice>
    <mc:Fallback>
      <p:transition spd="slow" advTm="30000"/>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sz="half" idx="2"/>
          </p:nvPr>
        </p:nvSpPr>
        <p:spPr/>
        <p:txBody>
          <a:bodyPr/>
          <a:lstStyle/>
          <a:p>
            <a:endParaRPr lang="en-US" dirty="0"/>
          </a:p>
        </p:txBody>
      </p:sp>
      <p:sp>
        <p:nvSpPr>
          <p:cNvPr id="4" name="Picture Placeholder 3"/>
          <p:cNvSpPr>
            <a:spLocks noGrp="1"/>
          </p:cNvSpPr>
          <p:nvPr>
            <p:ph type="pic" sz="quarter" idx="14"/>
          </p:nvPr>
        </p:nvSpPr>
        <p:spPr>
          <a:xfrm>
            <a:off x="2757487" y="1609725"/>
            <a:ext cx="3429000" cy="3429000"/>
          </a:xfrm>
        </p:spPr>
      </p:sp>
      <p:pic>
        <p:nvPicPr>
          <p:cNvPr id="20482" name="Picture 2" descr="C:\Users\Sandy Arlinghaus\Documents\My Dropbox\AlmaLach\QuadClub\LetsCook.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765800" y="228600"/>
            <a:ext cx="1733550" cy="2638425"/>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3" descr="C:\Users\Sandy Arlinghaus\Documents\My Dropbox\AlmaLach\QuadClub\Candlelight.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95450" y="228600"/>
            <a:ext cx="1704975" cy="2409825"/>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2" descr="C:\Users\Sandy Arlinghaus\Documents\My Dropbox\AlmaLach\QuadClub\CampbellKidsHome.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257300" y="4105275"/>
            <a:ext cx="2143125" cy="2143125"/>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3" descr="C:\Users\Sandy Arlinghaus\Documents\My Dropbox\AlmaLach\QuadClub\CampbellKidsParty.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153025" y="4105275"/>
            <a:ext cx="1924050" cy="23812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3771785"/>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half" idx="2"/>
          </p:nvPr>
        </p:nvSpPr>
        <p:spPr/>
        <p:txBody>
          <a:bodyPr/>
          <a:lstStyle/>
          <a:p>
            <a:endParaRPr lang="en-US"/>
          </a:p>
        </p:txBody>
      </p:sp>
      <p:pic>
        <p:nvPicPr>
          <p:cNvPr id="5" name="Picture Placeholder 4"/>
          <p:cNvPicPr>
            <a:picLocks noGrp="1" noChangeAspect="1"/>
          </p:cNvPicPr>
          <p:nvPr>
            <p:ph type="pic" sz="quarter" idx="14"/>
          </p:nvPr>
        </p:nvPicPr>
        <p:blipFill>
          <a:blip r:embed="rId2" cstate="print">
            <a:extLst>
              <a:ext uri="{28A0092B-C50C-407E-A947-70E740481C1C}">
                <a14:useLocalDpi xmlns:a14="http://schemas.microsoft.com/office/drawing/2010/main" xmlns="" val="0"/>
              </a:ext>
            </a:extLst>
          </a:blip>
          <a:srcRect t="4261" b="4261"/>
          <a:stretch>
            <a:fillRect/>
          </a:stretch>
        </p:blipFill>
        <p:spPr>
          <a:xfrm>
            <a:off x="5257800" y="457200"/>
            <a:ext cx="3429000" cy="3429000"/>
          </a:xfrm>
        </p:spPr>
      </p:pic>
      <p:pic>
        <p:nvPicPr>
          <p:cNvPr id="2055" name="Picture 7" descr="C:\Users\Sandy Arlinghaus\Documents\My Dropbox\AlmaLach\AlmasAlmanac\0Volume2number02cropped_Page_0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 y="152400"/>
            <a:ext cx="4615260" cy="6477000"/>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4953000" y="4343400"/>
            <a:ext cx="6546536" cy="2031325"/>
          </a:xfrm>
          <a:prstGeom prst="rect">
            <a:avLst/>
          </a:prstGeom>
          <a:noFill/>
        </p:spPr>
        <p:txBody>
          <a:bodyPr wrap="square" rtlCol="0">
            <a:spAutoFit/>
          </a:bodyPr>
          <a:lstStyle/>
          <a:p>
            <a:r>
              <a:rPr lang="en-US" dirty="0" smtClean="0"/>
              <a:t>Special Edition </a:t>
            </a:r>
          </a:p>
          <a:p>
            <a:r>
              <a:rPr lang="en-US" dirty="0" smtClean="0"/>
              <a:t>of the entire set of two years </a:t>
            </a:r>
          </a:p>
          <a:p>
            <a:r>
              <a:rPr lang="en-US" dirty="0" smtClean="0"/>
              <a:t>to benefit</a:t>
            </a:r>
          </a:p>
          <a:p>
            <a:r>
              <a:rPr lang="en-US" dirty="0" smtClean="0"/>
              <a:t>The Alma </a:t>
            </a:r>
            <a:r>
              <a:rPr lang="en-US" dirty="0" err="1" smtClean="0"/>
              <a:t>Lach</a:t>
            </a:r>
            <a:r>
              <a:rPr lang="en-US" dirty="0" smtClean="0"/>
              <a:t> Special Collection</a:t>
            </a:r>
          </a:p>
          <a:p>
            <a:endParaRPr lang="en-US" dirty="0" smtClean="0"/>
          </a:p>
          <a:p>
            <a:r>
              <a:rPr lang="en-US" dirty="0" smtClean="0"/>
              <a:t>Volumes 1 and 2 </a:t>
            </a:r>
          </a:p>
          <a:p>
            <a:r>
              <a:rPr lang="en-US" dirty="0" smtClean="0"/>
              <a:t>available at </a:t>
            </a:r>
            <a:r>
              <a:rPr lang="en-US" dirty="0" err="1" smtClean="0"/>
              <a:t>Lulu.com</a:t>
            </a:r>
            <a:r>
              <a:rPr lang="en-US" dirty="0" smtClean="0"/>
              <a:t>:  </a:t>
            </a:r>
            <a:r>
              <a:rPr lang="en-US" dirty="0" smtClean="0">
                <a:hlinkClick r:id="rId4"/>
              </a:rPr>
              <a:t>Link</a:t>
            </a:r>
            <a:endParaRPr lang="en-US" dirty="0"/>
          </a:p>
        </p:txBody>
      </p:sp>
    </p:spTree>
    <p:extLst>
      <p:ext uri="{BB962C8B-B14F-4D97-AF65-F5344CB8AC3E}">
        <p14:creationId xmlns:p14="http://schemas.microsoft.com/office/powerpoint/2010/main" xmlns="" val="1391466671"/>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half" idx="2"/>
          </p:nvPr>
        </p:nvSpPr>
        <p:spPr/>
        <p:txBody>
          <a:bodyPr/>
          <a:lstStyle/>
          <a:p>
            <a:endParaRPr lang="en-US"/>
          </a:p>
        </p:txBody>
      </p:sp>
      <p:sp>
        <p:nvSpPr>
          <p:cNvPr id="4" name="Picture Placeholder 3"/>
          <p:cNvSpPr>
            <a:spLocks noGrp="1"/>
          </p:cNvSpPr>
          <p:nvPr>
            <p:ph type="pic" sz="quarter" idx="14"/>
          </p:nvPr>
        </p:nvSpPr>
        <p:spPr/>
      </p:sp>
      <p:pic>
        <p:nvPicPr>
          <p:cNvPr id="14340" name="Picture 4" descr="C:\Users\Sandy Arlinghaus\Documents\My Dropbox\AlmaLach\ColoringBookCover.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48200" y="1008164"/>
            <a:ext cx="4102674" cy="4972050"/>
          </a:xfrm>
          <a:prstGeom prst="rect">
            <a:avLst/>
          </a:prstGeom>
          <a:noFill/>
          <a:extLst>
            <a:ext uri="{909E8E84-426E-40DD-AFC4-6F175D3DCCD1}">
              <a14:hiddenFill xmlns:a14="http://schemas.microsoft.com/office/drawing/2010/main" xmlns="">
                <a:solidFill>
                  <a:srgbClr val="FFFFFF"/>
                </a:solidFill>
              </a14:hiddenFill>
            </a:ext>
          </a:extLst>
        </p:spPr>
      </p:pic>
      <p:pic>
        <p:nvPicPr>
          <p:cNvPr id="14341" name="Picture 5" descr="C:\Users\Sandy Arlinghaus\Documents\My Dropbox\AlmaLach\DodoHisStory.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81000" y="977900"/>
            <a:ext cx="4013200" cy="503257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22202884"/>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401346"/>
            <a:ext cx="3481387" cy="1113254"/>
          </a:xfrm>
        </p:spPr>
        <p:txBody>
          <a:bodyPr/>
          <a:lstStyle/>
          <a:p>
            <a:r>
              <a:rPr lang="en-US" dirty="0" smtClean="0"/>
              <a:t>Curled hot dog</a:t>
            </a:r>
            <a:endParaRPr lang="en-US" dirty="0"/>
          </a:p>
        </p:txBody>
      </p:sp>
      <p:sp>
        <p:nvSpPr>
          <p:cNvPr id="3" name="Text Placeholder 2"/>
          <p:cNvSpPr>
            <a:spLocks noGrp="1"/>
          </p:cNvSpPr>
          <p:nvPr>
            <p:ph type="body" sz="half" idx="2"/>
          </p:nvPr>
        </p:nvSpPr>
        <p:spPr>
          <a:xfrm>
            <a:off x="381000" y="2514600"/>
            <a:ext cx="3481387" cy="2530200"/>
          </a:xfrm>
        </p:spPr>
        <p:txBody>
          <a:bodyPr/>
          <a:lstStyle/>
          <a:p>
            <a:r>
              <a:rPr lang="en-US" dirty="0" smtClean="0"/>
              <a:t>Made with a Curly Dog Cutting Board ™  </a:t>
            </a:r>
          </a:p>
          <a:p>
            <a:r>
              <a:rPr lang="en-US" dirty="0" smtClean="0"/>
              <a:t>These items are now served as a signature dish in the </a:t>
            </a:r>
            <a:r>
              <a:rPr lang="en-US" dirty="0" err="1" smtClean="0"/>
              <a:t>Brickhaus</a:t>
            </a:r>
            <a:r>
              <a:rPr lang="en-US" dirty="0" smtClean="0"/>
              <a:t> </a:t>
            </a:r>
            <a:r>
              <a:rPr lang="en-US" dirty="0" err="1" smtClean="0"/>
              <a:t>Brewtique</a:t>
            </a:r>
            <a:r>
              <a:rPr lang="en-US" dirty="0" smtClean="0"/>
              <a:t>  </a:t>
            </a:r>
            <a:r>
              <a:rPr lang="en-US" dirty="0" smtClean="0"/>
              <a:t>in Meridian, MS (owned and operated by Alma’s grandson, Bill).</a:t>
            </a:r>
            <a:endParaRPr lang="en-US" dirty="0"/>
          </a:p>
        </p:txBody>
      </p:sp>
      <p:sp>
        <p:nvSpPr>
          <p:cNvPr id="4" name="Picture Placeholder 3"/>
          <p:cNvSpPr>
            <a:spLocks noGrp="1"/>
          </p:cNvSpPr>
          <p:nvPr>
            <p:ph type="pic" sz="quarter" idx="14"/>
          </p:nvPr>
        </p:nvSpPr>
        <p:spPr/>
      </p:sp>
      <p:pic>
        <p:nvPicPr>
          <p:cNvPr id="43010" name="Picture 2" descr="C:\Users\Sandy Arlinghaus\Documents\My Dropbox\Mysteries\Phoenix\CurledHotDog.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0" y="304800"/>
            <a:ext cx="4343400" cy="634543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98924376"/>
      </p:ext>
    </p:extLst>
  </p:cSld>
  <p:clrMapOvr>
    <a:masterClrMapping/>
  </p:clrMapOvr>
  <mc:AlternateContent xmlns:mc="http://schemas.openxmlformats.org/markup-compatibility/2006">
    <mc:Choice xmlns:p14="http://schemas.microsoft.com/office/powerpoint/2010/main" xmlns="" Requires="p14">
      <p:transition spd="slow" p14:dur="2000" advTm="30000"/>
    </mc:Choice>
    <mc:Fallback>
      <p:transition spd="slow" advTm="30000"/>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 Experience</a:t>
            </a:r>
            <a:endParaRPr lang="en-US" dirty="0"/>
          </a:p>
        </p:txBody>
      </p:sp>
      <p:sp>
        <p:nvSpPr>
          <p:cNvPr id="3" name="Content Placeholder 2"/>
          <p:cNvSpPr>
            <a:spLocks noGrp="1"/>
          </p:cNvSpPr>
          <p:nvPr>
            <p:ph idx="1"/>
          </p:nvPr>
        </p:nvSpPr>
        <p:spPr>
          <a:xfrm>
            <a:off x="1066800" y="1447800"/>
            <a:ext cx="7125112" cy="4953000"/>
          </a:xfrm>
        </p:spPr>
        <p:txBody>
          <a:bodyPr>
            <a:normAutofit fontScale="77500" lnSpcReduction="20000"/>
          </a:bodyPr>
          <a:lstStyle/>
          <a:p>
            <a:r>
              <a:rPr lang="en-US" dirty="0" smtClean="0"/>
              <a:t>Part of experimental nutrition group in </a:t>
            </a:r>
            <a:r>
              <a:rPr lang="en-US" dirty="0" err="1" smtClean="0"/>
              <a:t>Robie</a:t>
            </a:r>
            <a:r>
              <a:rPr lang="en-US" dirty="0" smtClean="0"/>
              <a:t> House</a:t>
            </a:r>
          </a:p>
          <a:p>
            <a:r>
              <a:rPr lang="en-US" dirty="0" smtClean="0"/>
              <a:t>Typist in Kate </a:t>
            </a:r>
            <a:r>
              <a:rPr lang="en-US" dirty="0" err="1" smtClean="0"/>
              <a:t>Turabian’s</a:t>
            </a:r>
            <a:r>
              <a:rPr lang="en-US" dirty="0" smtClean="0"/>
              <a:t> office</a:t>
            </a:r>
          </a:p>
          <a:p>
            <a:r>
              <a:rPr lang="en-US" dirty="0" smtClean="0"/>
              <a:t>Food Editor, Chicago Daily Sun-Times, </a:t>
            </a:r>
            <a:r>
              <a:rPr lang="en-US" dirty="0"/>
              <a:t>1957-65. </a:t>
            </a:r>
            <a:r>
              <a:rPr lang="en-US" dirty="0" smtClean="0"/>
              <a:t> Food </a:t>
            </a:r>
            <a:r>
              <a:rPr lang="en-US" dirty="0"/>
              <a:t>Photography, Chicago Sun-Times</a:t>
            </a:r>
            <a:endParaRPr lang="en-US" dirty="0" smtClean="0"/>
          </a:p>
          <a:p>
            <a:r>
              <a:rPr lang="en-US" dirty="0" smtClean="0"/>
              <a:t>Director, Alma </a:t>
            </a:r>
            <a:r>
              <a:rPr lang="en-US" dirty="0" err="1" smtClean="0"/>
              <a:t>Lach</a:t>
            </a:r>
            <a:r>
              <a:rPr lang="en-US" dirty="0" smtClean="0"/>
              <a:t> Cooking School, 1963.</a:t>
            </a:r>
          </a:p>
          <a:p>
            <a:r>
              <a:rPr lang="en-US" dirty="0" smtClean="0"/>
              <a:t>Food Consultant, Food Business Magazine, 1964-66.</a:t>
            </a:r>
          </a:p>
          <a:p>
            <a:r>
              <a:rPr lang="en-US" dirty="0" smtClean="0"/>
              <a:t>President, Alma </a:t>
            </a:r>
            <a:r>
              <a:rPr lang="en-US" dirty="0" err="1" smtClean="0"/>
              <a:t>Lach</a:t>
            </a:r>
            <a:r>
              <a:rPr lang="en-US" dirty="0" smtClean="0"/>
              <a:t> Kitchens Inc., 1966-2013.</a:t>
            </a:r>
          </a:p>
          <a:p>
            <a:r>
              <a:rPr lang="en-US" dirty="0" smtClean="0"/>
              <a:t>Food Consultant, Chicago’s New Pump Room, </a:t>
            </a:r>
            <a:r>
              <a:rPr lang="en-US" dirty="0"/>
              <a:t> </a:t>
            </a:r>
            <a:r>
              <a:rPr lang="en-US" dirty="0" smtClean="0"/>
              <a:t>Lettuce Entertain You, 1967-68.  Worked with Rich </a:t>
            </a:r>
            <a:r>
              <a:rPr lang="en-US" dirty="0" err="1" smtClean="0"/>
              <a:t>Melman</a:t>
            </a:r>
            <a:r>
              <a:rPr lang="en-US" dirty="0" smtClean="0"/>
              <a:t>.</a:t>
            </a:r>
          </a:p>
          <a:p>
            <a:r>
              <a:rPr lang="en-US" dirty="0" smtClean="0"/>
              <a:t>Food Consultant, Bitter End Resort, British Virgin Islands, 1967-68.</a:t>
            </a:r>
          </a:p>
          <a:p>
            <a:r>
              <a:rPr lang="en-US" dirty="0" smtClean="0"/>
              <a:t>Food Consultant, Midway Airlines, 1967-68.</a:t>
            </a:r>
          </a:p>
          <a:p>
            <a:r>
              <a:rPr lang="en-US" dirty="0" smtClean="0"/>
              <a:t>Food Consultant, Flying Food Fare, Inc., 1967-68.</a:t>
            </a:r>
          </a:p>
          <a:p>
            <a:r>
              <a:rPr lang="en-US" dirty="0" smtClean="0"/>
              <a:t>Food Consultant, </a:t>
            </a:r>
            <a:r>
              <a:rPr lang="en-US" dirty="0" err="1" smtClean="0"/>
              <a:t>Berghoff</a:t>
            </a:r>
            <a:r>
              <a:rPr lang="en-US" dirty="0" smtClean="0"/>
              <a:t> Restaurant, 1967-68.</a:t>
            </a:r>
          </a:p>
          <a:p>
            <a:r>
              <a:rPr lang="en-US" dirty="0" smtClean="0"/>
              <a:t>Food Consultant, Hans’ Bavarian Lodge, 1967-68.</a:t>
            </a:r>
          </a:p>
          <a:p>
            <a:r>
              <a:rPr lang="en-US" dirty="0" smtClean="0"/>
              <a:t>Food Consultant, Unocal ‘76, 1967-68.</a:t>
            </a:r>
          </a:p>
          <a:p>
            <a:r>
              <a:rPr lang="en-US" dirty="0" smtClean="0"/>
              <a:t>Food Consultant, University Club, Chicago.</a:t>
            </a:r>
          </a:p>
          <a:p>
            <a:r>
              <a:rPr lang="en-US" dirty="0" smtClean="0"/>
              <a:t>Resident Master, </a:t>
            </a:r>
            <a:r>
              <a:rPr lang="en-US" dirty="0" err="1" smtClean="0"/>
              <a:t>Shoreland</a:t>
            </a:r>
            <a:r>
              <a:rPr lang="en-US" dirty="0" smtClean="0"/>
              <a:t> Hall (University of Chicago), 1978-81.</a:t>
            </a:r>
          </a:p>
          <a:p>
            <a:r>
              <a:rPr lang="en-US" dirty="0" smtClean="0"/>
              <a:t>President, Alma </a:t>
            </a:r>
            <a:r>
              <a:rPr lang="en-US" dirty="0" err="1" smtClean="0"/>
              <a:t>Lach</a:t>
            </a:r>
            <a:r>
              <a:rPr lang="en-US" dirty="0" smtClean="0"/>
              <a:t>, Inc.</a:t>
            </a:r>
            <a:endParaRPr lang="en-US" dirty="0"/>
          </a:p>
        </p:txBody>
      </p:sp>
    </p:spTree>
    <p:extLst>
      <p:ext uri="{BB962C8B-B14F-4D97-AF65-F5344CB8AC3E}">
        <p14:creationId xmlns:p14="http://schemas.microsoft.com/office/powerpoint/2010/main" xmlns="" val="2803812267"/>
      </p:ext>
    </p:extLst>
  </p:cSld>
  <p:clrMapOvr>
    <a:masterClrMapping/>
  </p:clrMapOvr>
  <mc:AlternateContent xmlns:mc="http://schemas.openxmlformats.org/markup-compatibility/2006">
    <mc:Choice xmlns:p14="http://schemas.microsoft.com/office/powerpoint/2010/main" xmlns="" Requires="p14">
      <p:transition spd="slow" p14:dur="2000" advTm="30000"/>
    </mc:Choice>
    <mc:Fallback>
      <p:transition spd="slow" advTm="30000"/>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Shoreland</a:t>
            </a:r>
            <a:r>
              <a:rPr lang="en-US" dirty="0" smtClean="0"/>
              <a:t> Hall;  Resident Masters</a:t>
            </a:r>
            <a:endParaRPr lang="en-US" dirty="0"/>
          </a:p>
        </p:txBody>
      </p:sp>
      <p:sp>
        <p:nvSpPr>
          <p:cNvPr id="3" name="Content Placeholder 2"/>
          <p:cNvSpPr>
            <a:spLocks noGrp="1"/>
          </p:cNvSpPr>
          <p:nvPr>
            <p:ph idx="1"/>
          </p:nvPr>
        </p:nvSpPr>
        <p:spPr/>
        <p:txBody>
          <a:bodyPr/>
          <a:lstStyle/>
          <a:p>
            <a:pPr>
              <a:buNone/>
            </a:pPr>
            <a:r>
              <a:rPr lang="en-US" dirty="0" smtClean="0"/>
              <a:t>Here Alma also had </a:t>
            </a:r>
          </a:p>
          <a:p>
            <a:pPr>
              <a:buNone/>
            </a:pPr>
            <a:r>
              <a:rPr lang="en-US" dirty="0" smtClean="0"/>
              <a:t>a number of special assistants!</a:t>
            </a:r>
          </a:p>
          <a:p>
            <a:pPr>
              <a:buNone/>
            </a:pPr>
            <a:r>
              <a:rPr lang="en-US" dirty="0" smtClean="0"/>
              <a:t>They helped in the gourmet</a:t>
            </a:r>
          </a:p>
          <a:p>
            <a:pPr>
              <a:buNone/>
            </a:pPr>
            <a:r>
              <a:rPr lang="en-US" dirty="0" smtClean="0"/>
              <a:t>k</a:t>
            </a:r>
            <a:r>
              <a:rPr lang="en-US" dirty="0" smtClean="0"/>
              <a:t>itchen she designed for</a:t>
            </a:r>
          </a:p>
          <a:p>
            <a:pPr>
              <a:buNone/>
            </a:pPr>
            <a:r>
              <a:rPr lang="en-US" dirty="0" smtClean="0"/>
              <a:t>The </a:t>
            </a:r>
            <a:r>
              <a:rPr lang="en-US" dirty="0" err="1" smtClean="0"/>
              <a:t>Shoreland’s</a:t>
            </a:r>
            <a:r>
              <a:rPr lang="en-US" dirty="0" smtClean="0"/>
              <a:t> Resident Master</a:t>
            </a:r>
          </a:p>
          <a:p>
            <a:pPr>
              <a:buNone/>
            </a:pPr>
            <a:r>
              <a:rPr lang="en-US" dirty="0" smtClean="0"/>
              <a:t>Apartment in the Ballroom.</a:t>
            </a:r>
            <a:endParaRPr lang="en-US" dirty="0"/>
          </a:p>
        </p:txBody>
      </p:sp>
      <p:pic>
        <p:nvPicPr>
          <p:cNvPr id="22530" name="Picture 2" descr="C:\Users\Sandy Arlinghaus\Documents\My Dropbox\AlmaLach\QuadClub\shoreland.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105400" y="1828800"/>
            <a:ext cx="2743200" cy="407007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76057416"/>
      </p:ext>
    </p:extLst>
  </p:cSld>
  <p:clrMapOvr>
    <a:masterClrMapping/>
  </p:clrMapOvr>
  <mc:AlternateContent xmlns:mc="http://schemas.openxmlformats.org/markup-compatibility/2006">
    <mc:Choice xmlns:p14="http://schemas.microsoft.com/office/powerpoint/2010/main" xmlns="" Requires="p14">
      <p:transition spd="slow" p14:dur="2000" advTm="10000"/>
    </mc:Choice>
    <mc:Fallback>
      <p:transition spd="slow" advTm="10000"/>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152400"/>
            <a:ext cx="5715000" cy="1295400"/>
          </a:xfrm>
        </p:spPr>
        <p:txBody>
          <a:bodyPr>
            <a:normAutofit/>
          </a:bodyPr>
          <a:lstStyle/>
          <a:p>
            <a:pPr algn="ctr"/>
            <a:r>
              <a:rPr lang="en-US" dirty="0" smtClean="0"/>
              <a:t>Sun-Times Test Kitchen:  </a:t>
            </a:r>
            <a:br>
              <a:rPr lang="en-US" dirty="0" smtClean="0"/>
            </a:br>
            <a:r>
              <a:rPr lang="en-US" dirty="0" smtClean="0"/>
              <a:t>5750 Kenwood (later) and </a:t>
            </a:r>
            <a:br>
              <a:rPr lang="en-US" dirty="0" smtClean="0"/>
            </a:br>
            <a:r>
              <a:rPr lang="en-US" dirty="0" smtClean="0"/>
              <a:t>5759 </a:t>
            </a:r>
            <a:r>
              <a:rPr lang="en-US" dirty="0" smtClean="0"/>
              <a:t>Kenwood Ave</a:t>
            </a:r>
            <a:r>
              <a:rPr lang="en-US" dirty="0" smtClean="0"/>
              <a:t>. (earlier)</a:t>
            </a:r>
            <a:endParaRPr lang="en-US" dirty="0"/>
          </a:p>
        </p:txBody>
      </p:sp>
      <p:sp>
        <p:nvSpPr>
          <p:cNvPr id="3" name="Text Placeholder 2"/>
          <p:cNvSpPr>
            <a:spLocks noGrp="1"/>
          </p:cNvSpPr>
          <p:nvPr>
            <p:ph type="body" sz="half" idx="2"/>
          </p:nvPr>
        </p:nvSpPr>
        <p:spPr/>
        <p:txBody>
          <a:bodyPr/>
          <a:lstStyle/>
          <a:p>
            <a:endParaRPr lang="en-US" dirty="0"/>
          </a:p>
        </p:txBody>
      </p:sp>
      <p:pic>
        <p:nvPicPr>
          <p:cNvPr id="5" name="Picture Placeholder 4"/>
          <p:cNvPicPr>
            <a:picLocks noGrp="1" noChangeAspect="1"/>
          </p:cNvPicPr>
          <p:nvPr>
            <p:ph type="pic" sz="quarter" idx="14"/>
          </p:nvPr>
        </p:nvPicPr>
        <p:blipFill>
          <a:blip r:embed="rId2" cstate="print">
            <a:extLst>
              <a:ext uri="{28A0092B-C50C-407E-A947-70E740481C1C}">
                <a14:useLocalDpi xmlns:a14="http://schemas.microsoft.com/office/drawing/2010/main" xmlns="" val="0"/>
              </a:ext>
            </a:extLst>
          </a:blip>
          <a:srcRect t="664" b="664"/>
          <a:stretch>
            <a:fillRect/>
          </a:stretch>
        </p:blipFill>
        <p:spPr/>
      </p:pic>
      <p:pic>
        <p:nvPicPr>
          <p:cNvPr id="27650" name="Picture 2" descr="C:\Users\Sandy Arlinghaus\Documents\My Dropbox\AlmaLach\AlmaLachTestKitchenTouchedUp.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447800" y="1828800"/>
            <a:ext cx="2894834" cy="3200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17746123"/>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Media Exposure</a:t>
            </a:r>
            <a:br>
              <a:rPr lang="en-US" dirty="0" smtClean="0"/>
            </a:br>
            <a:endParaRPr lang="en-US" dirty="0"/>
          </a:p>
        </p:txBody>
      </p:sp>
      <p:sp>
        <p:nvSpPr>
          <p:cNvPr id="3" name="Content Placeholder 2"/>
          <p:cNvSpPr>
            <a:spLocks noGrp="1"/>
          </p:cNvSpPr>
          <p:nvPr>
            <p:ph idx="1"/>
          </p:nvPr>
        </p:nvSpPr>
        <p:spPr>
          <a:xfrm>
            <a:off x="1009443" y="1807361"/>
            <a:ext cx="7125112" cy="4441039"/>
          </a:xfrm>
        </p:spPr>
        <p:txBody>
          <a:bodyPr>
            <a:normAutofit fontScale="92500" lnSpcReduction="10000"/>
          </a:bodyPr>
          <a:lstStyle/>
          <a:p>
            <a:pPr marL="0" indent="0">
              <a:buNone/>
            </a:pPr>
            <a:endParaRPr lang="en-US" dirty="0" smtClean="0"/>
          </a:p>
          <a:p>
            <a:r>
              <a:rPr lang="en-US" i="1" dirty="0" smtClean="0"/>
              <a:t>Life Magazine</a:t>
            </a:r>
            <a:r>
              <a:rPr lang="en-US" dirty="0" smtClean="0"/>
              <a:t>, about children’s cooking, 1950.</a:t>
            </a:r>
          </a:p>
          <a:p>
            <a:r>
              <a:rPr lang="en-US" dirty="0" smtClean="0"/>
              <a:t>Let’s Cook, children’s cooking show televised from the Museum of Science and Industry, 1955.</a:t>
            </a:r>
          </a:p>
          <a:p>
            <a:r>
              <a:rPr lang="en-US" dirty="0" smtClean="0"/>
              <a:t>Hostess, weekly food program on CBS, 1962-66.</a:t>
            </a:r>
          </a:p>
          <a:p>
            <a:r>
              <a:rPr lang="en-US" dirty="0" smtClean="0"/>
              <a:t>Over-Easy with Hugh Downs, PBS, 1977-78. Alma was  featured regularly on this show</a:t>
            </a:r>
          </a:p>
          <a:p>
            <a:r>
              <a:rPr lang="en-US" i="1" dirty="0" smtClean="0"/>
              <a:t>The Beacon</a:t>
            </a:r>
            <a:r>
              <a:rPr lang="en-US" dirty="0" smtClean="0"/>
              <a:t>, Feature Story, Ann Arbor City Club, 2012.</a:t>
            </a:r>
          </a:p>
          <a:p>
            <a:r>
              <a:rPr lang="en-US" dirty="0" smtClean="0"/>
              <a:t>Obituaries:</a:t>
            </a:r>
          </a:p>
          <a:p>
            <a:pPr lvl="1"/>
            <a:r>
              <a:rPr lang="en-US" i="1" dirty="0" smtClean="0"/>
              <a:t>Chicago Sun-Times</a:t>
            </a:r>
            <a:r>
              <a:rPr lang="en-US" dirty="0" smtClean="0"/>
              <a:t>, Maureen O’Donnell</a:t>
            </a:r>
          </a:p>
          <a:p>
            <a:pPr lvl="1"/>
            <a:r>
              <a:rPr lang="en-US" dirty="0" smtClean="0"/>
              <a:t>Les Dames </a:t>
            </a:r>
            <a:r>
              <a:rPr lang="en-US" dirty="0" err="1" smtClean="0"/>
              <a:t>d’Escoffier</a:t>
            </a:r>
            <a:r>
              <a:rPr lang="en-US" dirty="0" smtClean="0"/>
              <a:t>, Joan Reardon</a:t>
            </a:r>
          </a:p>
          <a:p>
            <a:pPr lvl="1"/>
            <a:r>
              <a:rPr lang="en-US" dirty="0" smtClean="0"/>
              <a:t>Michael </a:t>
            </a:r>
            <a:r>
              <a:rPr lang="en-US" dirty="0" err="1" smtClean="0"/>
              <a:t>Gebert</a:t>
            </a:r>
            <a:r>
              <a:rPr lang="en-US" dirty="0" smtClean="0"/>
              <a:t>, the </a:t>
            </a:r>
            <a:r>
              <a:rPr lang="en-US" dirty="0" err="1" smtClean="0"/>
              <a:t>Bleader</a:t>
            </a:r>
            <a:endParaRPr lang="en-US" dirty="0" smtClean="0"/>
          </a:p>
          <a:p>
            <a:pPr lvl="1"/>
            <a:r>
              <a:rPr lang="en-US" i="1" dirty="0" smtClean="0"/>
              <a:t>The State Journal-Register</a:t>
            </a:r>
            <a:r>
              <a:rPr lang="en-US" dirty="0" smtClean="0"/>
              <a:t>, Springfield IL</a:t>
            </a:r>
          </a:p>
          <a:p>
            <a:endParaRPr lang="en-US" dirty="0"/>
          </a:p>
        </p:txBody>
      </p:sp>
    </p:spTree>
    <p:extLst>
      <p:ext uri="{BB962C8B-B14F-4D97-AF65-F5344CB8AC3E}">
        <p14:creationId xmlns:p14="http://schemas.microsoft.com/office/powerpoint/2010/main" xmlns="" val="1160551353"/>
      </p:ext>
    </p:extLst>
  </p:cSld>
  <p:clrMapOvr>
    <a:masterClrMapping/>
  </p:clrMapOvr>
  <mc:AlternateContent xmlns:mc="http://schemas.openxmlformats.org/markup-compatibility/2006">
    <mc:Choice xmlns:p14="http://schemas.microsoft.com/office/powerpoint/2010/main" xmlns="" Requires="p14">
      <p:transition spd="slow" p14:dur="2000" advTm="30000"/>
    </mc:Choice>
    <mc:Fallback>
      <p:transition spd="slow" advTm="30000"/>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4900" y="762000"/>
            <a:ext cx="6391483" cy="838200"/>
          </a:xfrm>
        </p:spPr>
        <p:txBody>
          <a:bodyPr>
            <a:normAutofit/>
          </a:bodyPr>
          <a:lstStyle/>
          <a:p>
            <a:r>
              <a:rPr lang="en-US" dirty="0" smtClean="0"/>
              <a:t>Caricatures:  </a:t>
            </a:r>
            <a:r>
              <a:rPr lang="en-US" i="1" dirty="0" smtClean="0"/>
              <a:t>Sun-Times</a:t>
            </a:r>
            <a:r>
              <a:rPr lang="en-US" dirty="0" smtClean="0"/>
              <a:t> and a cartoon</a:t>
            </a:r>
            <a:br>
              <a:rPr lang="en-US" dirty="0" smtClean="0"/>
            </a:br>
            <a:endParaRPr lang="en-US" dirty="0"/>
          </a:p>
        </p:txBody>
      </p:sp>
      <p:sp>
        <p:nvSpPr>
          <p:cNvPr id="3" name="Text Placeholder 2"/>
          <p:cNvSpPr>
            <a:spLocks noGrp="1"/>
          </p:cNvSpPr>
          <p:nvPr>
            <p:ph type="body" sz="half" idx="2"/>
          </p:nvPr>
        </p:nvSpPr>
        <p:spPr/>
        <p:txBody>
          <a:bodyPr/>
          <a:lstStyle/>
          <a:p>
            <a:endParaRPr lang="en-US" dirty="0"/>
          </a:p>
        </p:txBody>
      </p:sp>
      <p:sp>
        <p:nvSpPr>
          <p:cNvPr id="4" name="Picture Placeholder 3"/>
          <p:cNvSpPr>
            <a:spLocks noGrp="1"/>
          </p:cNvSpPr>
          <p:nvPr>
            <p:ph type="pic" sz="quarter" idx="14"/>
          </p:nvPr>
        </p:nvSpPr>
        <p:spPr/>
      </p:sp>
      <p:pic>
        <p:nvPicPr>
          <p:cNvPr id="24578" name="Picture 2" descr="C:\Users\Sandy Arlinghaus\Documents\My Dropbox\AlmaLach\QuadClub\TVprevue.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79500" y="2187575"/>
            <a:ext cx="1590675" cy="2286000"/>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3" descr="C:\Users\Sandy Arlinghaus\Documents\My Dropbox\AlmaLach\QuadClub\cartoon.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638800" y="2082800"/>
            <a:ext cx="1914525" cy="23907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691558466"/>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1986" name="Picture 2" descr="C:\Users\Sandy Arlinghaus\Documents\My Dropbox\AlmaLach\LIFE - Google Books_files\books_00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9200" y="1997075"/>
            <a:ext cx="1219200" cy="1685925"/>
          </a:xfrm>
          <a:prstGeom prst="rect">
            <a:avLst/>
          </a:prstGeom>
          <a:noFill/>
          <a:extLst>
            <a:ext uri="{909E8E84-426E-40DD-AFC4-6F175D3DCCD1}">
              <a14:hiddenFill xmlns:a14="http://schemas.microsoft.com/office/drawing/2010/main" xmlns="">
                <a:solidFill>
                  <a:srgbClr val="FFFFFF"/>
                </a:solidFill>
              </a14:hiddenFill>
            </a:ext>
          </a:extLst>
        </p:spPr>
      </p:pic>
      <p:pic>
        <p:nvPicPr>
          <p:cNvPr id="41988" name="Picture 4" descr="C:\Users\Sandy Arlinghaus\Documents\My Dropbox\AlmaLach\LIFE - Google Books_files\books_005.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810000" y="-18819"/>
            <a:ext cx="4887913" cy="677885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47472878"/>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Ann Arbor City Club</a:t>
            </a:r>
            <a:endParaRPr lang="en-US" dirty="0"/>
          </a:p>
        </p:txBody>
      </p:sp>
      <p:sp>
        <p:nvSpPr>
          <p:cNvPr id="3" name="Text Placeholder 2"/>
          <p:cNvSpPr>
            <a:spLocks noGrp="1"/>
          </p:cNvSpPr>
          <p:nvPr>
            <p:ph type="body" sz="half" idx="2"/>
          </p:nvPr>
        </p:nvSpPr>
        <p:spPr/>
        <p:txBody>
          <a:bodyPr/>
          <a:lstStyle/>
          <a:p>
            <a:r>
              <a:rPr lang="en-US" dirty="0" smtClean="0"/>
              <a:t>Photo taken in 2012 for The Beacon.</a:t>
            </a:r>
            <a:endParaRPr lang="en-US" dirty="0"/>
          </a:p>
        </p:txBody>
      </p:sp>
      <p:pic>
        <p:nvPicPr>
          <p:cNvPr id="5" name="Picture Placeholder 4"/>
          <p:cNvPicPr>
            <a:picLocks noGrp="1" noChangeAspect="1"/>
          </p:cNvPicPr>
          <p:nvPr>
            <p:ph type="pic" sz="quarter" idx="14"/>
          </p:nvPr>
        </p:nvPicPr>
        <p:blipFill>
          <a:blip r:embed="rId2" cstate="print">
            <a:extLst>
              <a:ext uri="{28A0092B-C50C-407E-A947-70E740481C1C}">
                <a14:useLocalDpi xmlns:a14="http://schemas.microsoft.com/office/drawing/2010/main" xmlns="" val="0"/>
              </a:ext>
            </a:extLst>
          </a:blip>
          <a:srcRect t="10500" b="10500"/>
          <a:stretch>
            <a:fillRect/>
          </a:stretch>
        </p:blipFill>
        <p:spPr/>
      </p:pic>
    </p:spTree>
    <p:extLst>
      <p:ext uri="{BB962C8B-B14F-4D97-AF65-F5344CB8AC3E}">
        <p14:creationId xmlns:p14="http://schemas.microsoft.com/office/powerpoint/2010/main" xmlns="" val="2361513486"/>
      </p:ext>
    </p:extLst>
  </p:cSld>
  <p:clrMapOvr>
    <a:masterClrMapping/>
  </p:clrMapOvr>
  <mc:AlternateContent xmlns:mc="http://schemas.openxmlformats.org/markup-compatibility/2006">
    <mc:Choice xmlns:p14="http://schemas.microsoft.com/office/powerpoint/2010/main" xmlns="" Requires="p14">
      <p:transition spd="slow" p14:dur="2000" advTm="10000"/>
    </mc:Choice>
    <mc:Fallback>
      <p:transition spd="slow" advTm="10000"/>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Awards and </a:t>
            </a:r>
            <a:r>
              <a:rPr lang="en-US" dirty="0" smtClean="0"/>
              <a:t>Honors, Selected</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4H Awards, downstate Illinois</a:t>
            </a:r>
          </a:p>
          <a:p>
            <a:r>
              <a:rPr lang="en-US" dirty="0" smtClean="0"/>
              <a:t>Illinois State Typing Champion</a:t>
            </a:r>
          </a:p>
          <a:p>
            <a:r>
              <a:rPr lang="en-US" dirty="0" smtClean="0"/>
              <a:t>Pillsbury Award, 1958.</a:t>
            </a:r>
          </a:p>
          <a:p>
            <a:r>
              <a:rPr lang="en-US" dirty="0" smtClean="0"/>
              <a:t>Grocery Manufacturers of America Trophy award, 1959.</a:t>
            </a:r>
          </a:p>
          <a:p>
            <a:r>
              <a:rPr lang="en-US" dirty="0" smtClean="0"/>
              <a:t>Grocery Manufacturers of America Certificate of Honor, 1961.</a:t>
            </a:r>
          </a:p>
          <a:p>
            <a:r>
              <a:rPr lang="en-US" dirty="0" smtClean="0"/>
              <a:t>Chevalier du </a:t>
            </a:r>
            <a:r>
              <a:rPr lang="en-US" dirty="0" err="1" smtClean="0"/>
              <a:t>Tastevin</a:t>
            </a:r>
            <a:r>
              <a:rPr lang="en-US" dirty="0" smtClean="0"/>
              <a:t>, 1962</a:t>
            </a:r>
          </a:p>
          <a:p>
            <a:r>
              <a:rPr lang="en-US" dirty="0" smtClean="0"/>
              <a:t>Legion </a:t>
            </a:r>
            <a:r>
              <a:rPr lang="en-US" dirty="0" err="1" smtClean="0"/>
              <a:t>d’Honneur</a:t>
            </a:r>
            <a:r>
              <a:rPr lang="en-US" dirty="0" smtClean="0"/>
              <a:t>, France</a:t>
            </a:r>
          </a:p>
          <a:p>
            <a:r>
              <a:rPr lang="en-US" dirty="0" err="1" smtClean="0"/>
              <a:t>Commanderie</a:t>
            </a:r>
            <a:r>
              <a:rPr lang="en-US" dirty="0" smtClean="0"/>
              <a:t> de </a:t>
            </a:r>
            <a:r>
              <a:rPr lang="en-US" dirty="0" err="1" smtClean="0"/>
              <a:t>l’Ordre</a:t>
            </a:r>
            <a:r>
              <a:rPr lang="en-US" dirty="0" smtClean="0"/>
              <a:t> des </a:t>
            </a:r>
            <a:r>
              <a:rPr lang="en-US" dirty="0" err="1" smtClean="0"/>
              <a:t>Anysetiers</a:t>
            </a:r>
            <a:r>
              <a:rPr lang="en-US" dirty="0" smtClean="0"/>
              <a:t> du Roy, 1963.</a:t>
            </a:r>
          </a:p>
          <a:p>
            <a:r>
              <a:rPr lang="en-US" dirty="0" err="1" smtClean="0"/>
              <a:t>Confrairie</a:t>
            </a:r>
            <a:r>
              <a:rPr lang="en-US" dirty="0" smtClean="0"/>
              <a:t> de la </a:t>
            </a:r>
            <a:r>
              <a:rPr lang="en-US" dirty="0" err="1" smtClean="0"/>
              <a:t>Chaine</a:t>
            </a:r>
            <a:r>
              <a:rPr lang="en-US" dirty="0" smtClean="0"/>
              <a:t> des </a:t>
            </a:r>
            <a:r>
              <a:rPr lang="en-US" dirty="0" err="1" smtClean="0"/>
              <a:t>Rotisseurs</a:t>
            </a:r>
            <a:r>
              <a:rPr lang="en-US" dirty="0" smtClean="0"/>
              <a:t>, 1964.</a:t>
            </a:r>
          </a:p>
          <a:p>
            <a:r>
              <a:rPr lang="en-US" dirty="0" smtClean="0"/>
              <a:t>Biography included in Who’s </a:t>
            </a:r>
            <a:r>
              <a:rPr lang="en-US" dirty="0" err="1" smtClean="0"/>
              <a:t>Whos</a:t>
            </a:r>
            <a:r>
              <a:rPr lang="en-US" dirty="0" smtClean="0"/>
              <a:t> (Marquis):  America, World, etc.</a:t>
            </a:r>
          </a:p>
          <a:p>
            <a:r>
              <a:rPr lang="en-US" dirty="0" smtClean="0"/>
              <a:t>Computer Art selected for exhibition display at The Tavern Club:  </a:t>
            </a:r>
            <a:r>
              <a:rPr lang="en-US" dirty="0" err="1" smtClean="0"/>
              <a:t>Pixellist</a:t>
            </a:r>
            <a:r>
              <a:rPr lang="en-US" dirty="0" smtClean="0"/>
              <a:t> Art, 1999 and later.</a:t>
            </a:r>
          </a:p>
          <a:p>
            <a:r>
              <a:rPr lang="en-US" dirty="0" smtClean="0"/>
              <a:t>Dame of Distinction, Les Dames </a:t>
            </a:r>
            <a:r>
              <a:rPr lang="en-US" dirty="0" err="1" smtClean="0"/>
              <a:t>d’Escoffier</a:t>
            </a:r>
            <a:r>
              <a:rPr lang="en-US" dirty="0" smtClean="0"/>
              <a:t>, June 25, 2007.</a:t>
            </a:r>
          </a:p>
          <a:p>
            <a:r>
              <a:rPr lang="en-US" dirty="0" smtClean="0"/>
              <a:t>Computer Art selected for exhibition display at the Ann Arbor Public Library</a:t>
            </a:r>
          </a:p>
          <a:p>
            <a:r>
              <a:rPr lang="en-US" dirty="0" smtClean="0"/>
              <a:t>Computer Art included in permanent display at The University of Michigan Cardiovascular Center</a:t>
            </a:r>
            <a:endParaRPr lang="en-US" dirty="0"/>
          </a:p>
        </p:txBody>
      </p:sp>
    </p:spTree>
    <p:extLst>
      <p:ext uri="{BB962C8B-B14F-4D97-AF65-F5344CB8AC3E}">
        <p14:creationId xmlns:p14="http://schemas.microsoft.com/office/powerpoint/2010/main" xmlns="" val="922130610"/>
      </p:ext>
    </p:extLst>
  </p:cSld>
  <p:clrMapOvr>
    <a:masterClrMapping/>
  </p:clrMapOvr>
  <mc:AlternateContent xmlns:mc="http://schemas.openxmlformats.org/markup-compatibility/2006">
    <mc:Choice xmlns:p14="http://schemas.microsoft.com/office/powerpoint/2010/main" xmlns="" Requires="p14">
      <p:transition spd="slow" p14:dur="2000" advTm="30000"/>
    </mc:Choice>
    <mc:Fallback>
      <p:transition spd="slow" advTm="30000"/>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 </a:t>
            </a:r>
            <a:r>
              <a:rPr lang="en-US" dirty="0" err="1" smtClean="0"/>
              <a:t>Anysetiers</a:t>
            </a:r>
            <a:r>
              <a:rPr lang="en-US" dirty="0" smtClean="0"/>
              <a:t> du </a:t>
            </a:r>
            <a:r>
              <a:rPr lang="en-US" dirty="0" err="1" smtClean="0"/>
              <a:t>Roi</a:t>
            </a:r>
            <a:endParaRPr lang="en-US" dirty="0"/>
          </a:p>
        </p:txBody>
      </p:sp>
      <p:sp>
        <p:nvSpPr>
          <p:cNvPr id="3" name="Text Placeholder 2"/>
          <p:cNvSpPr>
            <a:spLocks noGrp="1"/>
          </p:cNvSpPr>
          <p:nvPr>
            <p:ph type="body" sz="half" idx="2"/>
          </p:nvPr>
        </p:nvSpPr>
        <p:spPr/>
        <p:txBody>
          <a:bodyPr/>
          <a:lstStyle/>
          <a:p>
            <a:r>
              <a:rPr lang="en-US" dirty="0" smtClean="0"/>
              <a:t>Award presented by Jean </a:t>
            </a:r>
            <a:r>
              <a:rPr lang="en-US" dirty="0" err="1" smtClean="0"/>
              <a:t>Beliard</a:t>
            </a:r>
            <a:r>
              <a:rPr lang="en-US" dirty="0" smtClean="0"/>
              <a:t>, French Consul General in Chicago.</a:t>
            </a:r>
            <a:endParaRPr lang="en-US" dirty="0"/>
          </a:p>
        </p:txBody>
      </p:sp>
      <p:pic>
        <p:nvPicPr>
          <p:cNvPr id="5" name="Picture Placeholder 4"/>
          <p:cNvPicPr>
            <a:picLocks noGrp="1" noChangeAspect="1"/>
          </p:cNvPicPr>
          <p:nvPr>
            <p:ph type="pic" sz="quarter" idx="14"/>
          </p:nvPr>
        </p:nvPicPr>
        <p:blipFill>
          <a:blip r:embed="rId2" cstate="print">
            <a:extLst>
              <a:ext uri="{28A0092B-C50C-407E-A947-70E740481C1C}">
                <a14:useLocalDpi xmlns:a14="http://schemas.microsoft.com/office/drawing/2010/main" xmlns="" val="0"/>
              </a:ext>
            </a:extLst>
          </a:blip>
          <a:srcRect t="9073" b="9073"/>
          <a:stretch>
            <a:fillRect/>
          </a:stretch>
        </p:blipFill>
        <p:spPr/>
      </p:pic>
    </p:spTree>
    <p:extLst>
      <p:ext uri="{BB962C8B-B14F-4D97-AF65-F5344CB8AC3E}">
        <p14:creationId xmlns:p14="http://schemas.microsoft.com/office/powerpoint/2010/main" xmlns="" val="3725041035"/>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Peeking in the oven.</a:t>
            </a:r>
            <a:endParaRPr lang="en-US" dirty="0"/>
          </a:p>
        </p:txBody>
      </p:sp>
      <p:sp>
        <p:nvSpPr>
          <p:cNvPr id="3" name="Text Placeholder 2"/>
          <p:cNvSpPr>
            <a:spLocks noGrp="1"/>
          </p:cNvSpPr>
          <p:nvPr>
            <p:ph type="body" sz="half" idx="2"/>
          </p:nvPr>
        </p:nvSpPr>
        <p:spPr/>
        <p:txBody>
          <a:bodyPr/>
          <a:lstStyle/>
          <a:p>
            <a:r>
              <a:rPr lang="en-US" dirty="0" smtClean="0"/>
              <a:t>Perhaps in the test kitchen of Pillsbury?  When she won the Food Editor’s Bakeoff, the prize was a golden ranch mink </a:t>
            </a:r>
            <a:r>
              <a:rPr lang="en-US" dirty="0" smtClean="0"/>
              <a:t>stole, worn by Sandy at the November 2, 2016 event at </a:t>
            </a:r>
            <a:r>
              <a:rPr lang="en-US" dirty="0" err="1" smtClean="0"/>
              <a:t>Regenstein</a:t>
            </a:r>
            <a:r>
              <a:rPr lang="en-US" dirty="0" smtClean="0"/>
              <a:t> Library in celebration of the Alma </a:t>
            </a:r>
            <a:r>
              <a:rPr lang="en-US" dirty="0" err="1" smtClean="0"/>
              <a:t>Lach</a:t>
            </a:r>
            <a:r>
              <a:rPr lang="en-US" dirty="0" smtClean="0"/>
              <a:t> Culinary Collection, by the University Library Society.</a:t>
            </a:r>
            <a:endParaRPr lang="en-US" dirty="0"/>
          </a:p>
        </p:txBody>
      </p:sp>
      <p:pic>
        <p:nvPicPr>
          <p:cNvPr id="5" name="Picture Placeholder 4"/>
          <p:cNvPicPr>
            <a:picLocks noGrp="1" noChangeAspect="1"/>
          </p:cNvPicPr>
          <p:nvPr>
            <p:ph type="pic" sz="quarter" idx="14"/>
          </p:nvPr>
        </p:nvPicPr>
        <p:blipFill>
          <a:blip r:embed="rId2" cstate="print">
            <a:extLst>
              <a:ext uri="{28A0092B-C50C-407E-A947-70E740481C1C}">
                <a14:useLocalDpi xmlns:a14="http://schemas.microsoft.com/office/drawing/2010/main" xmlns="" val="0"/>
              </a:ext>
            </a:extLst>
          </a:blip>
          <a:srcRect l="12500" r="12500"/>
          <a:stretch>
            <a:fillRect/>
          </a:stretch>
        </p:blipFill>
        <p:spPr/>
      </p:pic>
    </p:spTree>
    <p:extLst>
      <p:ext uri="{BB962C8B-B14F-4D97-AF65-F5344CB8AC3E}">
        <p14:creationId xmlns:p14="http://schemas.microsoft.com/office/powerpoint/2010/main" xmlns="" val="531238856"/>
      </p:ext>
    </p:extLst>
  </p:cSld>
  <p:clrMapOvr>
    <a:masterClrMapping/>
  </p:clrMapOvr>
  <mc:AlternateContent xmlns:mc="http://schemas.openxmlformats.org/markup-compatibility/2006">
    <mc:Choice xmlns:p14="http://schemas.microsoft.com/office/powerpoint/2010/main" xmlns="" Requires="p14">
      <p:transition spd="slow" p14:dur="2000" advTm="10000"/>
    </mc:Choice>
    <mc:Fallback>
      <p:transition spd="slow" advTm="10000"/>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5265737" cy="533400"/>
          </a:xfrm>
        </p:spPr>
        <p:txBody>
          <a:bodyPr/>
          <a:lstStyle/>
          <a:p>
            <a:r>
              <a:rPr lang="en-US" dirty="0" smtClean="0"/>
              <a:t>Les Dames </a:t>
            </a:r>
            <a:r>
              <a:rPr lang="en-US" dirty="0" err="1" smtClean="0"/>
              <a:t>d’Escoffier</a:t>
            </a:r>
            <a:endParaRPr lang="en-US" dirty="0"/>
          </a:p>
        </p:txBody>
      </p:sp>
      <p:sp>
        <p:nvSpPr>
          <p:cNvPr id="3" name="Text Placeholder 2"/>
          <p:cNvSpPr>
            <a:spLocks noGrp="1"/>
          </p:cNvSpPr>
          <p:nvPr>
            <p:ph type="body" sz="half" idx="2"/>
          </p:nvPr>
        </p:nvSpPr>
        <p:spPr>
          <a:xfrm>
            <a:off x="457200" y="2984500"/>
            <a:ext cx="3481387" cy="637900"/>
          </a:xfrm>
        </p:spPr>
        <p:txBody>
          <a:bodyPr/>
          <a:lstStyle/>
          <a:p>
            <a:r>
              <a:rPr lang="en-US" dirty="0" smtClean="0"/>
              <a:t>Left to right, 2007:</a:t>
            </a:r>
          </a:p>
          <a:p>
            <a:r>
              <a:rPr lang="en-US" dirty="0" err="1" smtClean="0"/>
              <a:t>Toria</a:t>
            </a:r>
            <a:r>
              <a:rPr lang="en-US" dirty="0" smtClean="0"/>
              <a:t> </a:t>
            </a:r>
            <a:r>
              <a:rPr lang="en-US" dirty="0" err="1" smtClean="0"/>
              <a:t>Emas</a:t>
            </a:r>
            <a:r>
              <a:rPr lang="en-US" dirty="0" smtClean="0"/>
              <a:t>, Alma, Barbara </a:t>
            </a:r>
            <a:r>
              <a:rPr lang="en-US" dirty="0" err="1" smtClean="0"/>
              <a:t>Glunz</a:t>
            </a:r>
            <a:endParaRPr lang="en-US" dirty="0"/>
          </a:p>
        </p:txBody>
      </p:sp>
      <p:pic>
        <p:nvPicPr>
          <p:cNvPr id="5" name="Picture Placeholder 4"/>
          <p:cNvPicPr>
            <a:picLocks noGrp="1" noChangeAspect="1"/>
          </p:cNvPicPr>
          <p:nvPr>
            <p:ph type="pic" sz="quarter" idx="14"/>
          </p:nvPr>
        </p:nvPicPr>
        <p:blipFill>
          <a:blip r:embed="rId2" cstate="print">
            <a:extLst>
              <a:ext uri="{28A0092B-C50C-407E-A947-70E740481C1C}">
                <a14:useLocalDpi xmlns:a14="http://schemas.microsoft.com/office/drawing/2010/main" xmlns="" val="0"/>
              </a:ext>
            </a:extLst>
          </a:blip>
          <a:srcRect l="2391" r="2391"/>
          <a:stretch>
            <a:fillRect/>
          </a:stretch>
        </p:blipFill>
        <p:spPr>
          <a:xfrm>
            <a:off x="5181600" y="596900"/>
            <a:ext cx="3429000" cy="3429000"/>
          </a:xfrm>
        </p:spPr>
      </p:pic>
      <p:pic>
        <p:nvPicPr>
          <p:cNvPr id="13314" name="Picture 2" descr="C:\Users\Sandy Arlinghaus\Documents\My Dropbox\AlmaLach\QuadClub\DameAward.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2600" y="4038600"/>
            <a:ext cx="2447925" cy="1866900"/>
          </a:xfrm>
          <a:prstGeom prst="rect">
            <a:avLst/>
          </a:prstGeom>
          <a:noFill/>
          <a:extLst>
            <a:ext uri="{909E8E84-426E-40DD-AFC4-6F175D3DCCD1}">
              <a14:hiddenFill xmlns:a14="http://schemas.microsoft.com/office/drawing/2010/main" xmlns="">
                <a:solidFill>
                  <a:srgbClr val="FFFFFF"/>
                </a:solidFill>
              </a14:hiddenFill>
            </a:ext>
          </a:extLst>
        </p:spPr>
      </p:pic>
      <p:pic>
        <p:nvPicPr>
          <p:cNvPr id="13315" name="Picture 3" descr="C:\Users\Sandy Arlinghaus\Documents\My Dropbox\AlmaLach\QuadClub\LesDames01.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57200" y="825500"/>
            <a:ext cx="2143125" cy="21336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4330700" y="4343400"/>
            <a:ext cx="4495800" cy="2031325"/>
          </a:xfrm>
          <a:prstGeom prst="rect">
            <a:avLst/>
          </a:prstGeom>
          <a:noFill/>
        </p:spPr>
        <p:txBody>
          <a:bodyPr wrap="square" rtlCol="0">
            <a:spAutoFit/>
          </a:bodyPr>
          <a:lstStyle/>
          <a:p>
            <a:r>
              <a:rPr lang="en-US" dirty="0" smtClean="0"/>
              <a:t>Alma helped to found the Chicago Chapter of this international culinary </a:t>
            </a:r>
            <a:r>
              <a:rPr lang="en-US" dirty="0" smtClean="0"/>
              <a:t>organization (LDEI). </a:t>
            </a:r>
            <a:r>
              <a:rPr lang="en-US" dirty="0" smtClean="0"/>
              <a:t>She was working on founding an Ann Arbor Chapter, based at the City Club, with Sandy, Donna Tope,  Ricky </a:t>
            </a:r>
            <a:r>
              <a:rPr lang="en-US" dirty="0" err="1" smtClean="0"/>
              <a:t>Agranoff</a:t>
            </a:r>
            <a:r>
              <a:rPr lang="en-US" dirty="0" smtClean="0"/>
              <a:t>, and </a:t>
            </a:r>
            <a:r>
              <a:rPr lang="en-US" dirty="0" smtClean="0"/>
              <a:t>Antoinette Benjamin (later)</a:t>
            </a:r>
            <a:r>
              <a:rPr lang="en-US" dirty="0" smtClean="0"/>
              <a:t>!</a:t>
            </a:r>
            <a:endParaRPr lang="en-US" dirty="0"/>
          </a:p>
        </p:txBody>
      </p:sp>
    </p:spTree>
    <p:extLst>
      <p:ext uri="{BB962C8B-B14F-4D97-AF65-F5344CB8AC3E}">
        <p14:creationId xmlns:p14="http://schemas.microsoft.com/office/powerpoint/2010/main" xmlns="" val="4130072590"/>
      </p:ext>
    </p:extLst>
  </p:cSld>
  <p:clrMapOvr>
    <a:masterClrMapping/>
  </p:clrMapOvr>
  <mc:AlternateContent xmlns:mc="http://schemas.openxmlformats.org/markup-compatibility/2006">
    <mc:Choice xmlns:p14="http://schemas.microsoft.com/office/powerpoint/2010/main" xmlns="" Requires="p14">
      <p:transition spd="slow" p14:dur="2000" advTm="30000"/>
    </mc:Choice>
    <mc:Fallback>
      <p:transition spd="slow" advTm="30000"/>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720666" cy="1447800"/>
          </a:xfrm>
        </p:spPr>
        <p:txBody>
          <a:bodyPr>
            <a:normAutofit/>
          </a:bodyPr>
          <a:lstStyle/>
          <a:p>
            <a:r>
              <a:rPr lang="en-US" sz="1200" dirty="0" smtClean="0"/>
              <a:t>Two scanned floral images installed in the ‘consult room’ of The University of Michigan Cardiovascular Center.   This room is one where </a:t>
            </a:r>
            <a:r>
              <a:rPr lang="en-US" sz="1200" dirty="0" smtClean="0"/>
              <a:t>other patients </a:t>
            </a:r>
            <a:r>
              <a:rPr lang="en-US" sz="1200" dirty="0" smtClean="0"/>
              <a:t>come who are anticipating counseling in regard to a possible heart transplant.  Alma’s preventive </a:t>
            </a:r>
            <a:r>
              <a:rPr lang="en-US" sz="1200" dirty="0" smtClean="0"/>
              <a:t>cardiologist and co-founder of </a:t>
            </a:r>
            <a:r>
              <a:rPr lang="en-US" sz="1200" dirty="0" smtClean="0">
                <a:hlinkClick r:id="rId2"/>
              </a:rPr>
              <a:t>Project </a:t>
            </a:r>
            <a:r>
              <a:rPr lang="en-US" sz="1200" dirty="0" err="1" smtClean="0">
                <a:hlinkClick r:id="rId2"/>
              </a:rPr>
              <a:t>MyHeart/YourHeart</a:t>
            </a:r>
            <a:r>
              <a:rPr lang="en-US" sz="1200" dirty="0" smtClean="0"/>
              <a:t>, Dr</a:t>
            </a:r>
            <a:r>
              <a:rPr lang="en-US" sz="1200" dirty="0" smtClean="0"/>
              <a:t>. Kim Eagle </a:t>
            </a:r>
            <a:r>
              <a:rPr lang="en-US" sz="1200" dirty="0" smtClean="0"/>
              <a:t>(shown in circle),  suggested </a:t>
            </a:r>
            <a:r>
              <a:rPr lang="en-US" sz="1200" dirty="0" smtClean="0"/>
              <a:t>that something as beautiful as </a:t>
            </a:r>
            <a:r>
              <a:rPr lang="en-US" sz="1200" dirty="0" smtClean="0"/>
              <a:t>Alma’s</a:t>
            </a:r>
            <a:r>
              <a:rPr lang="en-US" sz="1200" dirty="0" smtClean="0"/>
              <a:t> </a:t>
            </a:r>
            <a:r>
              <a:rPr lang="en-US" sz="1200" dirty="0" smtClean="0"/>
              <a:t>art would work well in a room in which difficult conversation was taking place</a:t>
            </a:r>
            <a:r>
              <a:rPr lang="en-US" sz="1200" dirty="0" smtClean="0"/>
              <a:t>.  Alma would want you to know that she did not need a wheelchair but used it to traverse the giant hospital safely.  She is shown here </a:t>
            </a:r>
            <a:r>
              <a:rPr lang="en-US" sz="1200" dirty="0" smtClean="0"/>
              <a:t>with a pacemaker technician.  She was happy to donate to various of Dr. Eagle’s projects.</a:t>
            </a:r>
            <a:endParaRPr lang="en-US" sz="1200" dirty="0"/>
          </a:p>
        </p:txBody>
      </p:sp>
      <p:sp>
        <p:nvSpPr>
          <p:cNvPr id="3" name="Text Placeholder 2"/>
          <p:cNvSpPr>
            <a:spLocks noGrp="1"/>
          </p:cNvSpPr>
          <p:nvPr>
            <p:ph type="body" sz="half" idx="2"/>
          </p:nvPr>
        </p:nvSpPr>
        <p:spPr/>
        <p:txBody>
          <a:bodyPr/>
          <a:lstStyle/>
          <a:p>
            <a:endParaRPr lang="en-US"/>
          </a:p>
        </p:txBody>
      </p:sp>
      <p:pic>
        <p:nvPicPr>
          <p:cNvPr id="6" name="Picture Placeholder 5" descr="eagle.png"/>
          <p:cNvPicPr>
            <a:picLocks noGrp="1" noChangeAspect="1"/>
          </p:cNvPicPr>
          <p:nvPr>
            <p:ph type="pic" sz="quarter" idx="14"/>
          </p:nvPr>
        </p:nvPicPr>
        <p:blipFill>
          <a:blip r:embed="rId3" cstate="print"/>
          <a:srcRect/>
          <a:stretch>
            <a:fillRect/>
          </a:stretch>
        </p:blipFill>
        <p:spPr>
          <a:xfrm>
            <a:off x="762000" y="2667000"/>
            <a:ext cx="1676400" cy="1676400"/>
          </a:xfrm>
        </p:spPr>
      </p:pic>
      <p:pic>
        <p:nvPicPr>
          <p:cNvPr id="7170" name="Picture 2" descr="C:\Users\Sandy Arlinghaus\Documents\My Dropbox\AlmaLach\QuadClub\alma-z-pic-cvc-Umich-tif (5).ti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590800" y="1905000"/>
            <a:ext cx="5808133" cy="43561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17354972"/>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Computer Art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As she grew older, arthritis took a toll on joints in her limbs.  The computer enabled her to continue with her broad artistic interests without requiring too much physical stress.</a:t>
            </a:r>
          </a:p>
          <a:p>
            <a:r>
              <a:rPr lang="en-US" dirty="0" smtClean="0"/>
              <a:t>It was truly amazing to watch how she combined her photographic, food, and general artistic interests in the world of the new technology.  She never shied away from learning the newest and most up to date thing!</a:t>
            </a:r>
          </a:p>
          <a:p>
            <a:r>
              <a:rPr lang="en-US" dirty="0" smtClean="0"/>
              <a:t>Computer competence:  Most recent computer, HP All-in-one with wireless keyboard and mouse.  Adobe </a:t>
            </a:r>
            <a:r>
              <a:rPr lang="en-US" dirty="0" err="1" smtClean="0"/>
              <a:t>PhotoShop</a:t>
            </a:r>
            <a:r>
              <a:rPr lang="en-US" dirty="0" smtClean="0"/>
              <a:t>.  Microsoft Excel and Word.  HP flatbed scanners of various sizes.  Digital cameras by various makers.  Smartphone, most recent, iPhone.  She tracked her stocks on her iPhone.  She used the Internet for various purposes.</a:t>
            </a:r>
          </a:p>
          <a:p>
            <a:r>
              <a:rPr lang="en-US" dirty="0" smtClean="0"/>
              <a:t>W</a:t>
            </a:r>
            <a:r>
              <a:rPr lang="en-US" dirty="0" smtClean="0"/>
              <a:t>ebsite</a:t>
            </a:r>
            <a:r>
              <a:rPr lang="en-US" dirty="0" smtClean="0"/>
              <a:t>:  http://</a:t>
            </a:r>
            <a:r>
              <a:rPr lang="en-US" dirty="0" smtClean="0"/>
              <a:t>www.almalach.org</a:t>
            </a:r>
            <a:r>
              <a:rPr lang="en-US" dirty="0" smtClean="0">
                <a:hlinkClick r:id="rId2"/>
              </a:rPr>
              <a:t>/</a:t>
            </a:r>
            <a:endParaRPr lang="en-US" dirty="0" smtClean="0"/>
          </a:p>
        </p:txBody>
      </p:sp>
    </p:spTree>
    <p:extLst>
      <p:ext uri="{BB962C8B-B14F-4D97-AF65-F5344CB8AC3E}">
        <p14:creationId xmlns:p14="http://schemas.microsoft.com/office/powerpoint/2010/main" xmlns="" val="462911072"/>
      </p:ext>
    </p:extLst>
  </p:cSld>
  <p:clrMapOvr>
    <a:masterClrMapping/>
  </p:clrMapOvr>
  <mc:AlternateContent xmlns:mc="http://schemas.openxmlformats.org/markup-compatibility/2006">
    <mc:Choice xmlns:p14="http://schemas.microsoft.com/office/powerpoint/2010/main" xmlns="" Requires="p14">
      <p:transition spd="slow" p14:dur="2000" advTm="30000"/>
    </mc:Choice>
    <mc:Fallback>
      <p:transition spd="slow" advTm="30000"/>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8674" name="Picture 2" descr="C:\Users\Sandy Arlinghaus\Documents\My Dropbox\AlmaLach\AlmasArt.t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132563" y="152400"/>
            <a:ext cx="5203055" cy="65532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08249690"/>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371600"/>
            <a:ext cx="3481387" cy="1113254"/>
          </a:xfrm>
        </p:spPr>
        <p:txBody>
          <a:bodyPr>
            <a:normAutofit fontScale="90000"/>
          </a:bodyPr>
          <a:lstStyle/>
          <a:p>
            <a:r>
              <a:rPr lang="en-US" dirty="0" smtClean="0"/>
              <a:t>Gourds </a:t>
            </a:r>
            <a:r>
              <a:rPr lang="en-US" dirty="0" smtClean="0"/>
              <a:t>B</a:t>
            </a:r>
            <a:r>
              <a:rPr lang="en-US" dirty="0" smtClean="0"/>
              <a:t>ecome </a:t>
            </a:r>
            <a:r>
              <a:rPr lang="en-US" dirty="0" smtClean="0"/>
              <a:t>B</a:t>
            </a:r>
            <a:r>
              <a:rPr lang="en-US" dirty="0" smtClean="0"/>
              <a:t>irds:</a:t>
            </a:r>
            <a:br>
              <a:rPr lang="en-US" dirty="0" smtClean="0"/>
            </a:br>
            <a:r>
              <a:rPr lang="en-US" dirty="0" smtClean="0"/>
              <a:t>Transforming Nature?</a:t>
            </a:r>
            <a:endParaRPr lang="en-US" dirty="0"/>
          </a:p>
        </p:txBody>
      </p:sp>
      <p:sp>
        <p:nvSpPr>
          <p:cNvPr id="3" name="Text Placeholder 2"/>
          <p:cNvSpPr>
            <a:spLocks noGrp="1"/>
          </p:cNvSpPr>
          <p:nvPr>
            <p:ph type="body" sz="half" idx="2"/>
          </p:nvPr>
        </p:nvSpPr>
        <p:spPr>
          <a:xfrm>
            <a:off x="152400" y="2484854"/>
            <a:ext cx="3481387" cy="2530200"/>
          </a:xfrm>
        </p:spPr>
        <p:txBody>
          <a:bodyPr/>
          <a:lstStyle/>
          <a:p>
            <a:endParaRPr lang="en-US"/>
          </a:p>
        </p:txBody>
      </p:sp>
      <p:sp>
        <p:nvSpPr>
          <p:cNvPr id="4" name="Picture Placeholder 3"/>
          <p:cNvSpPr>
            <a:spLocks noGrp="1"/>
          </p:cNvSpPr>
          <p:nvPr>
            <p:ph type="pic" sz="quarter" idx="14"/>
          </p:nvPr>
        </p:nvSpPr>
        <p:spPr/>
      </p:sp>
      <p:pic>
        <p:nvPicPr>
          <p:cNvPr id="37890" name="Picture 2" descr="C:\Users\Sandy Arlinghaus\Documents\My Dropbox\AlmaLach\ComputerBackup\Deskscan0\.alma-gordes-pic-aa-tif.t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62399" y="0"/>
            <a:ext cx="5032375" cy="671267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86185389"/>
      </p:ext>
    </p:extLst>
  </p:cSld>
  <p:clrMapOvr>
    <a:masterClrMapping/>
  </p:clrMapOvr>
  <mc:AlternateContent xmlns:mc="http://schemas.openxmlformats.org/markup-compatibility/2006">
    <mc:Choice xmlns:p14="http://schemas.microsoft.com/office/powerpoint/2010/main" xmlns="" Requires="p14">
      <p:transition spd="slow" p14:dur="2000" advTm="10000"/>
    </mc:Choice>
    <mc:Fallback>
      <p:transition spd="slow" advTm="10000"/>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3481387" cy="1113254"/>
          </a:xfrm>
        </p:spPr>
        <p:txBody>
          <a:bodyPr>
            <a:normAutofit fontScale="90000"/>
          </a:bodyPr>
          <a:lstStyle/>
          <a:p>
            <a:r>
              <a:rPr lang="en-US" dirty="0" smtClean="0"/>
              <a:t>Rabbit </a:t>
            </a:r>
            <a:r>
              <a:rPr lang="en-US" dirty="0" smtClean="0"/>
              <a:t>Becomes </a:t>
            </a:r>
            <a:r>
              <a:rPr lang="en-US" dirty="0" smtClean="0"/>
              <a:t>G</a:t>
            </a:r>
            <a:r>
              <a:rPr lang="en-US" dirty="0" smtClean="0"/>
              <a:t>lobe:  Transforming Nature?</a:t>
            </a:r>
            <a:endParaRPr lang="en-US" dirty="0"/>
          </a:p>
        </p:txBody>
      </p:sp>
      <p:sp>
        <p:nvSpPr>
          <p:cNvPr id="3" name="Text Placeholder 2"/>
          <p:cNvSpPr>
            <a:spLocks noGrp="1"/>
          </p:cNvSpPr>
          <p:nvPr>
            <p:ph type="body" sz="half" idx="2"/>
          </p:nvPr>
        </p:nvSpPr>
        <p:spPr>
          <a:xfrm>
            <a:off x="457200" y="2408654"/>
            <a:ext cx="3481387" cy="2530200"/>
          </a:xfrm>
        </p:spPr>
        <p:txBody>
          <a:bodyPr/>
          <a:lstStyle/>
          <a:p>
            <a:endParaRPr lang="en-US"/>
          </a:p>
        </p:txBody>
      </p:sp>
      <p:sp>
        <p:nvSpPr>
          <p:cNvPr id="4" name="Picture Placeholder 3"/>
          <p:cNvSpPr>
            <a:spLocks noGrp="1"/>
          </p:cNvSpPr>
          <p:nvPr>
            <p:ph type="pic" sz="quarter" idx="14"/>
          </p:nvPr>
        </p:nvSpPr>
        <p:spPr/>
      </p:sp>
      <p:pic>
        <p:nvPicPr>
          <p:cNvPr id="38914" name="Picture 2" descr="C:\Users\Sandy Arlinghaus\Documents\My Dropbox\AlmaLach\ComputerBackup\Deskscan0\alma--rabbit-33-sq-8x8-a.t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343400" y="1219200"/>
            <a:ext cx="4605051" cy="464502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210635563"/>
      </p:ext>
    </p:extLst>
  </p:cSld>
  <p:clrMapOvr>
    <a:masterClrMapping/>
  </p:clrMapOvr>
  <mc:AlternateContent xmlns:mc="http://schemas.openxmlformats.org/markup-compatibility/2006">
    <mc:Choice xmlns:p14="http://schemas.microsoft.com/office/powerpoint/2010/main" xmlns="" Requires="p14">
      <p:transition spd="slow" p14:dur="2000" advTm="10000"/>
    </mc:Choice>
    <mc:Fallback>
      <p:transition spd="slow" advTm="10000"/>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 from her Apartment:  Chicago</a:t>
            </a:r>
            <a:endParaRPr lang="en-US" dirty="0"/>
          </a:p>
        </p:txBody>
      </p:sp>
      <p:sp>
        <p:nvSpPr>
          <p:cNvPr id="3" name="Content Placeholder 2"/>
          <p:cNvSpPr>
            <a:spLocks noGrp="1"/>
          </p:cNvSpPr>
          <p:nvPr>
            <p:ph idx="1"/>
          </p:nvPr>
        </p:nvSpPr>
        <p:spPr/>
        <p:txBody>
          <a:bodyPr/>
          <a:lstStyle/>
          <a:p>
            <a:endParaRPr lang="en-US" dirty="0"/>
          </a:p>
        </p:txBody>
      </p:sp>
      <p:pic>
        <p:nvPicPr>
          <p:cNvPr id="34818" name="Picture 2" descr="C:\Users\Sandy Arlinghaus\Documents\My Dropbox\AlmaLach\ComputerBackup\Camera\garden-susan 01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71600" y="1828800"/>
            <a:ext cx="6485467" cy="48641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83117710"/>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 from her Apartment:  </a:t>
            </a:r>
            <a:br>
              <a:rPr lang="en-US" dirty="0" smtClean="0"/>
            </a:br>
            <a:r>
              <a:rPr lang="en-US" dirty="0" smtClean="0"/>
              <a:t>Ann Arbor</a:t>
            </a:r>
            <a:endParaRPr lang="en-US" dirty="0"/>
          </a:p>
        </p:txBody>
      </p:sp>
      <p:sp>
        <p:nvSpPr>
          <p:cNvPr id="3" name="Content Placeholder 2"/>
          <p:cNvSpPr>
            <a:spLocks noGrp="1"/>
          </p:cNvSpPr>
          <p:nvPr>
            <p:ph idx="1"/>
          </p:nvPr>
        </p:nvSpPr>
        <p:spPr/>
        <p:txBody>
          <a:bodyPr/>
          <a:lstStyle/>
          <a:p>
            <a:endParaRPr lang="en-US"/>
          </a:p>
        </p:txBody>
      </p:sp>
      <p:pic>
        <p:nvPicPr>
          <p:cNvPr id="35842" name="Picture 2" descr="C:\Users\Sandy Arlinghaus\Documents\My Dropbox\AlmaLach\ComputerBackup\Camera\Imported Photos 00016.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0" y="1828800"/>
            <a:ext cx="6112519" cy="45847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36034981"/>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Selected scanned flowers</a:t>
            </a:r>
            <a:endParaRPr lang="en-US" dirty="0"/>
          </a:p>
        </p:txBody>
      </p:sp>
      <p:sp>
        <p:nvSpPr>
          <p:cNvPr id="3" name="Content Placeholder 2"/>
          <p:cNvSpPr>
            <a:spLocks noGrp="1"/>
          </p:cNvSpPr>
          <p:nvPr>
            <p:ph idx="1"/>
          </p:nvPr>
        </p:nvSpPr>
        <p:spPr/>
        <p:txBody>
          <a:bodyPr/>
          <a:lstStyle/>
          <a:p>
            <a:endParaRPr lang="en-US" dirty="0"/>
          </a:p>
        </p:txBody>
      </p:sp>
      <p:pic>
        <p:nvPicPr>
          <p:cNvPr id="16386" name="Picture 2" descr="C:\Users\Sandy Arlinghaus\Documents\My Dropbox\AlmaLach\QuadClub\flower0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311400" y="4257675"/>
            <a:ext cx="2143125" cy="2143125"/>
          </a:xfrm>
          <a:prstGeom prst="rect">
            <a:avLst/>
          </a:prstGeom>
          <a:noFill/>
          <a:extLst>
            <a:ext uri="{909E8E84-426E-40DD-AFC4-6F175D3DCCD1}">
              <a14:hiddenFill xmlns:a14="http://schemas.microsoft.com/office/drawing/2010/main" xmlns="">
                <a:solidFill>
                  <a:srgbClr val="FFFFFF"/>
                </a:solidFill>
              </a14:hiddenFill>
            </a:ext>
          </a:extLst>
        </p:spPr>
      </p:pic>
      <p:pic>
        <p:nvPicPr>
          <p:cNvPr id="16387" name="Picture 3" descr="C:\Users\Sandy Arlinghaus\Documents\My Dropbox\AlmaLach\QuadClub\flower03.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638800" y="4029075"/>
            <a:ext cx="1895475" cy="2409825"/>
          </a:xfrm>
          <a:prstGeom prst="rect">
            <a:avLst/>
          </a:prstGeom>
          <a:noFill/>
          <a:extLst>
            <a:ext uri="{909E8E84-426E-40DD-AFC4-6F175D3DCCD1}">
              <a14:hiddenFill xmlns:a14="http://schemas.microsoft.com/office/drawing/2010/main" xmlns="">
                <a:solidFill>
                  <a:srgbClr val="FFFFFF"/>
                </a:solidFill>
              </a14:hiddenFill>
            </a:ext>
          </a:extLst>
        </p:spPr>
      </p:pic>
      <p:pic>
        <p:nvPicPr>
          <p:cNvPr id="16388" name="Picture 4" descr="C:\Users\Sandy Arlinghaus\Documents\My Dropbox\AlmaLach\QuadClub\flower04.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143000" y="2106612"/>
            <a:ext cx="1143000" cy="1485900"/>
          </a:xfrm>
          <a:prstGeom prst="rect">
            <a:avLst/>
          </a:prstGeom>
          <a:noFill/>
          <a:extLst>
            <a:ext uri="{909E8E84-426E-40DD-AFC4-6F175D3DCCD1}">
              <a14:hiddenFill xmlns:a14="http://schemas.microsoft.com/office/drawing/2010/main" xmlns="">
                <a:solidFill>
                  <a:srgbClr val="FFFFFF"/>
                </a:solidFill>
              </a14:hiddenFill>
            </a:ext>
          </a:extLst>
        </p:spPr>
      </p:pic>
      <p:pic>
        <p:nvPicPr>
          <p:cNvPr id="16389" name="Picture 5" descr="C:\Users\Sandy Arlinghaus\Documents\My Dropbox\AlmaLach\QuadClub\flowerart01.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705600" y="1136650"/>
            <a:ext cx="1905000" cy="24003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77606019"/>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Scanned shrimp on the half shell</a:t>
            </a:r>
            <a:endParaRPr lang="en-US" dirty="0"/>
          </a:p>
        </p:txBody>
      </p:sp>
      <p:sp>
        <p:nvSpPr>
          <p:cNvPr id="3" name="Text Placeholder 2"/>
          <p:cNvSpPr>
            <a:spLocks noGrp="1"/>
          </p:cNvSpPr>
          <p:nvPr>
            <p:ph type="body" sz="half" idx="2"/>
          </p:nvPr>
        </p:nvSpPr>
        <p:spPr/>
        <p:txBody>
          <a:bodyPr/>
          <a:lstStyle/>
          <a:p>
            <a:r>
              <a:rPr lang="en-US" dirty="0" smtClean="0"/>
              <a:t>Think about what the scanner must have looked like after this image was </a:t>
            </a:r>
            <a:r>
              <a:rPr lang="en-US" dirty="0" smtClean="0"/>
              <a:t>created by placing the food on the flatbed!</a:t>
            </a:r>
            <a:endParaRPr lang="en-US" dirty="0"/>
          </a:p>
        </p:txBody>
      </p:sp>
      <p:pic>
        <p:nvPicPr>
          <p:cNvPr id="5" name="Picture Placeholder 4"/>
          <p:cNvPicPr>
            <a:picLocks noGrp="1" noChangeAspect="1"/>
          </p:cNvPicPr>
          <p:nvPr>
            <p:ph type="pic" sz="quarter" idx="14"/>
          </p:nvPr>
        </p:nvPicPr>
        <p:blipFill>
          <a:blip r:embed="rId2" cstate="print">
            <a:extLst>
              <a:ext uri="{28A0092B-C50C-407E-A947-70E740481C1C}">
                <a14:useLocalDpi xmlns:a14="http://schemas.microsoft.com/office/drawing/2010/main" xmlns="" val="0"/>
              </a:ext>
            </a:extLst>
          </a:blip>
          <a:srcRect t="10159" b="10159"/>
          <a:stretch>
            <a:fillRect/>
          </a:stretch>
        </p:blipFill>
        <p:spPr/>
      </p:pic>
    </p:spTree>
    <p:extLst>
      <p:ext uri="{BB962C8B-B14F-4D97-AF65-F5344CB8AC3E}">
        <p14:creationId xmlns:p14="http://schemas.microsoft.com/office/powerpoint/2010/main" xmlns="" val="3140054351"/>
      </p:ext>
    </p:extLst>
  </p:cSld>
  <p:clrMapOvr>
    <a:masterClrMapping/>
  </p:clrMapOvr>
  <mc:AlternateContent xmlns:mc="http://schemas.openxmlformats.org/markup-compatibility/2006">
    <mc:Choice xmlns:p14="http://schemas.microsoft.com/office/powerpoint/2010/main" xmlns="" Requires="p14">
      <p:transition spd="slow" p14:dur="2000" advTm="10000"/>
    </mc:Choice>
    <mc:Fallback>
      <p:transition spd="slow" advTm="10000"/>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371600"/>
            <a:ext cx="3481387" cy="1113254"/>
          </a:xfrm>
        </p:spPr>
        <p:txBody>
          <a:bodyPr/>
          <a:lstStyle/>
          <a:p>
            <a:r>
              <a:rPr lang="en-US" dirty="0" smtClean="0"/>
              <a:t>Sand Dollar</a:t>
            </a:r>
            <a:endParaRPr lang="en-US" dirty="0"/>
          </a:p>
        </p:txBody>
      </p:sp>
      <p:sp>
        <p:nvSpPr>
          <p:cNvPr id="3" name="Text Placeholder 2"/>
          <p:cNvSpPr>
            <a:spLocks noGrp="1"/>
          </p:cNvSpPr>
          <p:nvPr>
            <p:ph type="body" sz="half" idx="2"/>
          </p:nvPr>
        </p:nvSpPr>
        <p:spPr>
          <a:xfrm>
            <a:off x="152400" y="2484854"/>
            <a:ext cx="3481387" cy="2530200"/>
          </a:xfrm>
        </p:spPr>
        <p:txBody>
          <a:bodyPr/>
          <a:lstStyle/>
          <a:p>
            <a:r>
              <a:rPr lang="en-US" dirty="0" smtClean="0"/>
              <a:t>Alma and Donald spent memorable times on Captiva Island as guests of Herman and Jan </a:t>
            </a:r>
            <a:r>
              <a:rPr lang="en-US" dirty="0" err="1" smtClean="0"/>
              <a:t>Berghoff</a:t>
            </a:r>
            <a:r>
              <a:rPr lang="en-US" dirty="0" smtClean="0"/>
              <a:t>.  Here is a memory of those fine times on the beautiful beaches.</a:t>
            </a:r>
            <a:endParaRPr lang="en-US" dirty="0"/>
          </a:p>
        </p:txBody>
      </p:sp>
      <p:sp>
        <p:nvSpPr>
          <p:cNvPr id="4" name="Picture Placeholder 3"/>
          <p:cNvSpPr>
            <a:spLocks noGrp="1"/>
          </p:cNvSpPr>
          <p:nvPr>
            <p:ph type="pic" sz="quarter" idx="14"/>
          </p:nvPr>
        </p:nvSpPr>
        <p:spPr/>
      </p:sp>
      <p:pic>
        <p:nvPicPr>
          <p:cNvPr id="44034" name="Picture 2" descr="C:\Users\Sandy Arlinghaus\Documents\My Dropbox\AlmaLach\QuadClub\30Dollar-2-c-copy-copy.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86200" y="158372"/>
            <a:ext cx="5116512" cy="659326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595844604"/>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3481387" cy="1113254"/>
          </a:xfrm>
        </p:spPr>
        <p:txBody>
          <a:bodyPr/>
          <a:lstStyle/>
          <a:p>
            <a:r>
              <a:rPr lang="en-US" dirty="0" smtClean="0"/>
              <a:t>Stuffed animals were fun</a:t>
            </a:r>
            <a:endParaRPr lang="en-US" dirty="0"/>
          </a:p>
        </p:txBody>
      </p:sp>
      <p:sp>
        <p:nvSpPr>
          <p:cNvPr id="3" name="Text Placeholder 2"/>
          <p:cNvSpPr>
            <a:spLocks noGrp="1"/>
          </p:cNvSpPr>
          <p:nvPr>
            <p:ph type="body" sz="half" idx="2"/>
          </p:nvPr>
        </p:nvSpPr>
        <p:spPr>
          <a:xfrm>
            <a:off x="457200" y="2133600"/>
            <a:ext cx="3481387" cy="2530200"/>
          </a:xfrm>
        </p:spPr>
        <p:txBody>
          <a:bodyPr>
            <a:normAutofit/>
          </a:bodyPr>
          <a:lstStyle/>
          <a:p>
            <a:r>
              <a:rPr lang="en-US" dirty="0" err="1" smtClean="0"/>
              <a:t>Binker</a:t>
            </a:r>
            <a:r>
              <a:rPr lang="en-US" dirty="0" smtClean="0"/>
              <a:t> Bear, top right, came from Les </a:t>
            </a:r>
            <a:r>
              <a:rPr lang="en-US" dirty="0" err="1" smtClean="0"/>
              <a:t>Galeries</a:t>
            </a:r>
            <a:r>
              <a:rPr lang="en-US" dirty="0" smtClean="0"/>
              <a:t> Lafayette in Paris in 1949.  He is seen here wearing the special outfit given to Sandy as class mascot of the class of 1949, when the </a:t>
            </a:r>
            <a:r>
              <a:rPr lang="en-US" dirty="0" err="1" smtClean="0"/>
              <a:t>Lach</a:t>
            </a:r>
            <a:r>
              <a:rPr lang="en-US" dirty="0" smtClean="0"/>
              <a:t> family lived in Elmira, NY, for Donald’s first teaching job at Elmira College.</a:t>
            </a:r>
          </a:p>
          <a:p>
            <a:r>
              <a:rPr lang="en-US" dirty="0" smtClean="0"/>
              <a:t>Bear and duckling in lower right </a:t>
            </a:r>
            <a:r>
              <a:rPr lang="en-US" dirty="0" smtClean="0"/>
              <a:t>were some of Alma’s pets in Ann Arbor, where she lived the last six years of her life, five minutes from Sandy and Bill. </a:t>
            </a:r>
            <a:endParaRPr lang="en-US" dirty="0"/>
          </a:p>
        </p:txBody>
      </p:sp>
      <p:pic>
        <p:nvPicPr>
          <p:cNvPr id="5" name="Picture Placeholder 4"/>
          <p:cNvPicPr>
            <a:picLocks noGrp="1" noChangeAspect="1"/>
          </p:cNvPicPr>
          <p:nvPr>
            <p:ph type="pic" sz="quarter" idx="14"/>
          </p:nvPr>
        </p:nvPicPr>
        <p:blipFill>
          <a:blip r:embed="rId2" cstate="print">
            <a:extLst>
              <a:ext uri="{28A0092B-C50C-407E-A947-70E740481C1C}">
                <a14:useLocalDpi xmlns:a14="http://schemas.microsoft.com/office/drawing/2010/main" xmlns="" val="0"/>
              </a:ext>
            </a:extLst>
          </a:blip>
          <a:srcRect t="13636" b="13636"/>
          <a:stretch>
            <a:fillRect/>
          </a:stretch>
        </p:blipFill>
        <p:spPr>
          <a:xfrm>
            <a:off x="5334000" y="3124200"/>
            <a:ext cx="3429000" cy="3429000"/>
          </a:xfrm>
        </p:spPr>
      </p:pic>
      <p:pic>
        <p:nvPicPr>
          <p:cNvPr id="6147" name="Picture 3" descr="C:\Users\Sandy Arlinghaus\Documents\My Dropbox\AlmaLach\QuadClub\binker.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48400" y="266700"/>
            <a:ext cx="1743075" cy="26289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1448886"/>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371600"/>
            <a:ext cx="3481387" cy="1113254"/>
          </a:xfrm>
        </p:spPr>
        <p:txBody>
          <a:bodyPr/>
          <a:lstStyle/>
          <a:p>
            <a:r>
              <a:rPr lang="en-US" dirty="0" smtClean="0"/>
              <a:t>Balloon Friends</a:t>
            </a:r>
            <a:endParaRPr lang="en-US" dirty="0"/>
          </a:p>
        </p:txBody>
      </p:sp>
      <p:sp>
        <p:nvSpPr>
          <p:cNvPr id="3" name="Text Placeholder 2"/>
          <p:cNvSpPr>
            <a:spLocks noGrp="1"/>
          </p:cNvSpPr>
          <p:nvPr>
            <p:ph type="body" sz="half" idx="2"/>
          </p:nvPr>
        </p:nvSpPr>
        <p:spPr>
          <a:xfrm>
            <a:off x="228600" y="2484854"/>
            <a:ext cx="3481387" cy="2530200"/>
          </a:xfrm>
        </p:spPr>
        <p:txBody>
          <a:bodyPr/>
          <a:lstStyle/>
          <a:p>
            <a:r>
              <a:rPr lang="en-US" dirty="0" smtClean="0"/>
              <a:t>Alma loved to go to an Ann Arbor restaurant to see Gordo the Magician who made special balloon animals for her.  In fact, at the Ann Arbor Celebration of her Life, Gordo came and made balloon animals for all the guests who wanted them!</a:t>
            </a:r>
            <a:endParaRPr lang="en-US" dirty="0"/>
          </a:p>
        </p:txBody>
      </p:sp>
      <p:sp>
        <p:nvSpPr>
          <p:cNvPr id="4" name="Picture Placeholder 3"/>
          <p:cNvSpPr>
            <a:spLocks noGrp="1"/>
          </p:cNvSpPr>
          <p:nvPr>
            <p:ph type="pic" sz="quarter" idx="14"/>
          </p:nvPr>
        </p:nvSpPr>
        <p:spPr/>
      </p:sp>
      <p:pic>
        <p:nvPicPr>
          <p:cNvPr id="40963" name="Picture 3" descr="C:\Users\Sandy Arlinghaus\Documents\My Dropbox\AlmaLach\IphonePhotos\DCIM\823WGTMA\IMG_139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114800" y="241300"/>
            <a:ext cx="4780844" cy="6400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29023423"/>
      </p:ext>
    </p:extLst>
  </p:cSld>
  <p:clrMapOvr>
    <a:masterClrMapping/>
  </p:clrMapOvr>
  <mc:AlternateContent xmlns:mc="http://schemas.openxmlformats.org/markup-compatibility/2006">
    <mc:Choice xmlns:p14="http://schemas.microsoft.com/office/powerpoint/2010/main" xmlns="" Requires="p14">
      <p:transition spd="slow" p14:dur="2000" advTm="10000"/>
    </mc:Choice>
    <mc:Fallback>
      <p:transition spd="slow" advTm="10000"/>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Alma made beautiful cards, and cards, and more cards!</a:t>
            </a:r>
            <a:endParaRPr lang="en-US" dirty="0"/>
          </a:p>
        </p:txBody>
      </p:sp>
      <p:sp>
        <p:nvSpPr>
          <p:cNvPr id="3" name="Text Placeholder 2"/>
          <p:cNvSpPr>
            <a:spLocks noGrp="1"/>
          </p:cNvSpPr>
          <p:nvPr>
            <p:ph type="body" sz="half" idx="2"/>
          </p:nvPr>
        </p:nvSpPr>
        <p:spPr>
          <a:xfrm>
            <a:off x="1009442" y="2500312"/>
            <a:ext cx="3481387" cy="3290888"/>
          </a:xfrm>
        </p:spPr>
        <p:txBody>
          <a:bodyPr/>
          <a:lstStyle/>
          <a:p>
            <a:r>
              <a:rPr lang="en-US" dirty="0" smtClean="0"/>
              <a:t>She made thousands of cards of her beautiful art.  She gave them to friends, family, neighbors, office and medical staff, doctors, restaurant wait staff, and </a:t>
            </a:r>
            <a:r>
              <a:rPr lang="en-US" dirty="0" err="1" smtClean="0"/>
              <a:t>viturally</a:t>
            </a:r>
            <a:r>
              <a:rPr lang="en-US" dirty="0" smtClean="0"/>
              <a:t> anyone she met.  In fact, in the University of Michigan medical community, many knew her simply as “The Card Lady.”  She is shown in this photo next to her exhibit in the University of Michigan Cardiovascular Center Gift Shop to which she donated boxes of cards for them to use as a fundraiser.</a:t>
            </a:r>
            <a:endParaRPr lang="en-US" dirty="0"/>
          </a:p>
        </p:txBody>
      </p:sp>
      <p:pic>
        <p:nvPicPr>
          <p:cNvPr id="5" name="Picture Placeholder 4"/>
          <p:cNvPicPr>
            <a:picLocks noGrp="1" noChangeAspect="1"/>
          </p:cNvPicPr>
          <p:nvPr>
            <p:ph type="pic" sz="quarter" idx="14"/>
          </p:nvPr>
        </p:nvPicPr>
        <p:blipFill>
          <a:blip r:embed="rId2" cstate="print">
            <a:extLst>
              <a:ext uri="{28A0092B-C50C-407E-A947-70E740481C1C}">
                <a14:useLocalDpi xmlns:a14="http://schemas.microsoft.com/office/drawing/2010/main" xmlns="" val="0"/>
              </a:ext>
            </a:extLst>
          </a:blip>
          <a:srcRect t="12500" b="12500"/>
          <a:stretch>
            <a:fillRect/>
          </a:stretch>
        </p:blipFill>
        <p:spPr/>
      </p:pic>
    </p:spTree>
    <p:extLst>
      <p:ext uri="{BB962C8B-B14F-4D97-AF65-F5344CB8AC3E}">
        <p14:creationId xmlns:p14="http://schemas.microsoft.com/office/powerpoint/2010/main" xmlns="" val="3135611067"/>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Website</a:t>
            </a:r>
            <a:endParaRPr lang="en-US" dirty="0"/>
          </a:p>
        </p:txBody>
      </p:sp>
      <p:sp>
        <p:nvSpPr>
          <p:cNvPr id="3" name="Text Placeholder 2"/>
          <p:cNvSpPr>
            <a:spLocks noGrp="1"/>
          </p:cNvSpPr>
          <p:nvPr>
            <p:ph type="body" sz="half" idx="2"/>
          </p:nvPr>
        </p:nvSpPr>
        <p:spPr/>
        <p:txBody>
          <a:bodyPr/>
          <a:lstStyle/>
          <a:p>
            <a:r>
              <a:rPr lang="en-US" dirty="0" smtClean="0"/>
              <a:t>http://</a:t>
            </a:r>
            <a:r>
              <a:rPr lang="en-US" dirty="0" smtClean="0"/>
              <a:t>www.almalach.org</a:t>
            </a:r>
          </a:p>
          <a:p>
            <a:endParaRPr lang="en-US" dirty="0"/>
          </a:p>
        </p:txBody>
      </p:sp>
      <p:pic>
        <p:nvPicPr>
          <p:cNvPr id="5" name="Picture Placeholder 4"/>
          <p:cNvPicPr>
            <a:picLocks noGrp="1" noChangeAspect="1"/>
          </p:cNvPicPr>
          <p:nvPr>
            <p:ph type="pic" sz="quarter" idx="14"/>
          </p:nvPr>
        </p:nvPicPr>
        <p:blipFill>
          <a:blip r:embed="rId2" cstate="print">
            <a:extLst>
              <a:ext uri="{28A0092B-C50C-407E-A947-70E740481C1C}">
                <a14:useLocalDpi xmlns:a14="http://schemas.microsoft.com/office/drawing/2010/main" xmlns="" val="0"/>
              </a:ext>
            </a:extLst>
          </a:blip>
          <a:srcRect l="8475" r="8475"/>
          <a:stretch>
            <a:fillRect/>
          </a:stretch>
        </p:blipFill>
        <p:spPr/>
      </p:pic>
    </p:spTree>
    <p:extLst>
      <p:ext uri="{BB962C8B-B14F-4D97-AF65-F5344CB8AC3E}">
        <p14:creationId xmlns:p14="http://schemas.microsoft.com/office/powerpoint/2010/main" xmlns="" val="3847066295"/>
      </p:ext>
    </p:extLst>
  </p:cSld>
  <p:clrMapOvr>
    <a:masterClrMapping/>
  </p:clrMapOvr>
  <mc:AlternateContent xmlns:mc="http://schemas.openxmlformats.org/markup-compatibility/2006">
    <mc:Choice xmlns:p14="http://schemas.microsoft.com/office/powerpoint/2010/main" xmlns="" Requires="p14">
      <p:transition spd="slow" p14:dur="2000" advTm="10000"/>
    </mc:Choice>
    <mc:Fallback>
      <p:transition spd="slow" advTm="10000"/>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Mom’s Mum</a:t>
            </a:r>
            <a:endParaRPr lang="en-US" dirty="0"/>
          </a:p>
        </p:txBody>
      </p:sp>
      <p:sp>
        <p:nvSpPr>
          <p:cNvPr id="3" name="Text Placeholder 2"/>
          <p:cNvSpPr>
            <a:spLocks noGrp="1"/>
          </p:cNvSpPr>
          <p:nvPr>
            <p:ph type="body" sz="half" idx="2"/>
          </p:nvPr>
        </p:nvSpPr>
        <p:spPr/>
        <p:txBody>
          <a:bodyPr/>
          <a:lstStyle/>
          <a:p>
            <a:endParaRPr lang="en-US"/>
          </a:p>
        </p:txBody>
      </p:sp>
      <p:pic>
        <p:nvPicPr>
          <p:cNvPr id="5" name="Picture Placeholder 4"/>
          <p:cNvPicPr>
            <a:picLocks noGrp="1" noChangeAspect="1"/>
          </p:cNvPicPr>
          <p:nvPr>
            <p:ph type="pic" sz="quarter" idx="14"/>
          </p:nvPr>
        </p:nvPicPr>
        <p:blipFill>
          <a:blip r:embed="rId2" cstate="print">
            <a:extLst>
              <a:ext uri="{28A0092B-C50C-407E-A947-70E740481C1C}">
                <a14:useLocalDpi xmlns:a14="http://schemas.microsoft.com/office/drawing/2010/main" xmlns="" val="0"/>
              </a:ext>
            </a:extLst>
          </a:blip>
          <a:srcRect l="1889" r="1889"/>
          <a:stretch>
            <a:fillRect/>
          </a:stretch>
        </p:blipFill>
        <p:spPr/>
      </p:pic>
    </p:spTree>
    <p:extLst>
      <p:ext uri="{BB962C8B-B14F-4D97-AF65-F5344CB8AC3E}">
        <p14:creationId xmlns:p14="http://schemas.microsoft.com/office/powerpoint/2010/main" xmlns="" val="136494939"/>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371600"/>
            <a:ext cx="3481387" cy="1113254"/>
          </a:xfrm>
        </p:spPr>
        <p:txBody>
          <a:bodyPr>
            <a:normAutofit fontScale="90000"/>
          </a:bodyPr>
          <a:lstStyle/>
          <a:p>
            <a:r>
              <a:rPr lang="en-US" dirty="0" smtClean="0"/>
              <a:t>Imaginative </a:t>
            </a:r>
            <a:r>
              <a:rPr lang="en-US" dirty="0" smtClean="0"/>
              <a:t>B</a:t>
            </a:r>
            <a:r>
              <a:rPr lang="en-US" dirty="0" smtClean="0"/>
              <a:t>ackgrounds:</a:t>
            </a:r>
            <a:r>
              <a:rPr lang="en-US" dirty="0" smtClean="0"/>
              <a:t/>
            </a:r>
            <a:br>
              <a:rPr lang="en-US" dirty="0" smtClean="0"/>
            </a:br>
            <a:r>
              <a:rPr lang="en-US" b="1" i="1" dirty="0" smtClean="0"/>
              <a:t>Transforming Taste?</a:t>
            </a:r>
            <a:endParaRPr lang="en-US" b="1" i="1" dirty="0"/>
          </a:p>
        </p:txBody>
      </p:sp>
      <p:sp>
        <p:nvSpPr>
          <p:cNvPr id="3" name="Text Placeholder 2"/>
          <p:cNvSpPr>
            <a:spLocks noGrp="1"/>
          </p:cNvSpPr>
          <p:nvPr>
            <p:ph type="body" sz="half" idx="2"/>
          </p:nvPr>
        </p:nvSpPr>
        <p:spPr>
          <a:xfrm>
            <a:off x="304800" y="2667000"/>
            <a:ext cx="3481387" cy="2530200"/>
          </a:xfrm>
        </p:spPr>
        <p:txBody>
          <a:bodyPr/>
          <a:lstStyle/>
          <a:p>
            <a:r>
              <a:rPr lang="en-US" dirty="0" smtClean="0"/>
              <a:t>Dahlia against carved brass table.</a:t>
            </a:r>
            <a:endParaRPr lang="en-US" dirty="0"/>
          </a:p>
        </p:txBody>
      </p:sp>
      <p:sp>
        <p:nvSpPr>
          <p:cNvPr id="6" name="Picture Placeholder 5"/>
          <p:cNvSpPr>
            <a:spLocks noGrp="1"/>
          </p:cNvSpPr>
          <p:nvPr>
            <p:ph type="pic" sz="quarter" idx="14"/>
          </p:nvPr>
        </p:nvSpPr>
        <p:spPr/>
      </p:sp>
      <p:pic>
        <p:nvPicPr>
          <p:cNvPr id="32770" name="Picture 2" descr="C:\Users\Sandy Arlinghaus\Documents\My Dropbox\AlmaLach\ComputerBackup\Camera\dalhia-pinkish-16.t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038600" y="152401"/>
            <a:ext cx="4953000" cy="6604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94290685"/>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371600"/>
            <a:ext cx="3481387" cy="1113254"/>
          </a:xfrm>
        </p:spPr>
        <p:txBody>
          <a:bodyPr>
            <a:normAutofit fontScale="90000"/>
          </a:bodyPr>
          <a:lstStyle/>
          <a:p>
            <a:r>
              <a:rPr lang="en-US" dirty="0" smtClean="0"/>
              <a:t>Imaginative </a:t>
            </a:r>
            <a:r>
              <a:rPr lang="en-US" dirty="0" smtClean="0"/>
              <a:t>Foreground:</a:t>
            </a:r>
            <a:br>
              <a:rPr lang="en-US" dirty="0" smtClean="0"/>
            </a:br>
            <a:r>
              <a:rPr lang="en-US" b="1" i="1" dirty="0" smtClean="0"/>
              <a:t>Transforming </a:t>
            </a:r>
            <a:r>
              <a:rPr lang="en-US" b="1" i="1" dirty="0" smtClean="0"/>
              <a:t>Taste?</a:t>
            </a:r>
            <a:endParaRPr lang="en-US" dirty="0"/>
          </a:p>
        </p:txBody>
      </p:sp>
      <p:sp>
        <p:nvSpPr>
          <p:cNvPr id="3" name="Text Placeholder 2"/>
          <p:cNvSpPr>
            <a:spLocks noGrp="1"/>
          </p:cNvSpPr>
          <p:nvPr>
            <p:ph type="body" sz="half" idx="2"/>
          </p:nvPr>
        </p:nvSpPr>
        <p:spPr>
          <a:xfrm>
            <a:off x="304800" y="2590800"/>
            <a:ext cx="3481387" cy="2530200"/>
          </a:xfrm>
        </p:spPr>
        <p:txBody>
          <a:bodyPr/>
          <a:lstStyle/>
          <a:p>
            <a:r>
              <a:rPr lang="en-US" dirty="0" err="1" smtClean="0"/>
              <a:t>Lalique</a:t>
            </a:r>
            <a:r>
              <a:rPr lang="en-US" dirty="0" smtClean="0"/>
              <a:t> Madonna behind fish tank</a:t>
            </a:r>
            <a:endParaRPr lang="en-US" dirty="0"/>
          </a:p>
        </p:txBody>
      </p:sp>
      <p:sp>
        <p:nvSpPr>
          <p:cNvPr id="4" name="Picture Placeholder 3"/>
          <p:cNvSpPr>
            <a:spLocks noGrp="1"/>
          </p:cNvSpPr>
          <p:nvPr>
            <p:ph type="pic" sz="quarter" idx="14"/>
          </p:nvPr>
        </p:nvSpPr>
        <p:spPr/>
      </p:sp>
      <p:pic>
        <p:nvPicPr>
          <p:cNvPr id="33794" name="Picture 2" descr="C:\Users\Sandy Arlinghaus\Documents\My Dropbox\AlmaLach\ComputerBackup\Camera\fish-madonna-12-5x7-a.t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267200" y="228600"/>
            <a:ext cx="4711700" cy="63119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617044826"/>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Poplar trees</a:t>
            </a:r>
            <a:endParaRPr lang="en-US" dirty="0"/>
          </a:p>
        </p:txBody>
      </p:sp>
      <p:sp>
        <p:nvSpPr>
          <p:cNvPr id="3" name="Text Placeholder 2"/>
          <p:cNvSpPr>
            <a:spLocks noGrp="1"/>
          </p:cNvSpPr>
          <p:nvPr>
            <p:ph type="body" sz="half" idx="2"/>
          </p:nvPr>
        </p:nvSpPr>
        <p:spPr/>
        <p:txBody>
          <a:bodyPr/>
          <a:lstStyle/>
          <a:p>
            <a:r>
              <a:rPr lang="en-US" dirty="0" err="1" smtClean="0"/>
              <a:t>Photoshopped</a:t>
            </a:r>
            <a:r>
              <a:rPr lang="en-US" dirty="0" smtClean="0"/>
              <a:t> with a flip to make a bilaterally symmetric </a:t>
            </a:r>
            <a:r>
              <a:rPr lang="en-US" dirty="0" smtClean="0"/>
              <a:t>image from a bilateral transformation.</a:t>
            </a:r>
            <a:endParaRPr lang="en-US" dirty="0"/>
          </a:p>
        </p:txBody>
      </p:sp>
      <p:pic>
        <p:nvPicPr>
          <p:cNvPr id="7" name="Picture Placeholder 6"/>
          <p:cNvPicPr>
            <a:picLocks noGrp="1" noChangeAspect="1"/>
          </p:cNvPicPr>
          <p:nvPr>
            <p:ph type="pic" sz="quarter" idx="14"/>
          </p:nvPr>
        </p:nvPicPr>
        <p:blipFill>
          <a:blip r:embed="rId2" cstate="print">
            <a:extLst>
              <a:ext uri="{28A0092B-C50C-407E-A947-70E740481C1C}">
                <a14:useLocalDpi xmlns:a14="http://schemas.microsoft.com/office/drawing/2010/main" xmlns="" val="0"/>
              </a:ext>
            </a:extLst>
          </a:blip>
          <a:srcRect t="13949" b="13949"/>
          <a:stretch>
            <a:fillRect/>
          </a:stretch>
        </p:blipFill>
        <p:spPr/>
      </p:pic>
    </p:spTree>
    <p:extLst>
      <p:ext uri="{BB962C8B-B14F-4D97-AF65-F5344CB8AC3E}">
        <p14:creationId xmlns:p14="http://schemas.microsoft.com/office/powerpoint/2010/main" xmlns="" val="3496382706"/>
      </p:ext>
    </p:extLst>
  </p:cSld>
  <p:clrMapOvr>
    <a:masterClrMapping/>
  </p:clrMapOvr>
  <mc:AlternateContent xmlns:mc="http://schemas.openxmlformats.org/markup-compatibility/2006">
    <mc:Choice xmlns:p14="http://schemas.microsoft.com/office/powerpoint/2010/main" xmlns="" Requires="p14">
      <p:transition spd="slow" p14:dur="2000" advTm="15000"/>
    </mc:Choice>
    <mc:Fallback>
      <p:transition spd="slow" advTm="15000"/>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1600" y="304800"/>
            <a:ext cx="3481387" cy="1113254"/>
          </a:xfrm>
        </p:spPr>
        <p:txBody>
          <a:bodyPr/>
          <a:lstStyle/>
          <a:p>
            <a:r>
              <a:rPr lang="en-US" dirty="0" smtClean="0"/>
              <a:t>Tulip tree flower</a:t>
            </a:r>
            <a:endParaRPr lang="en-US" dirty="0"/>
          </a:p>
        </p:txBody>
      </p:sp>
      <p:sp>
        <p:nvSpPr>
          <p:cNvPr id="3" name="Text Placeholder 2"/>
          <p:cNvSpPr>
            <a:spLocks noGrp="1"/>
          </p:cNvSpPr>
          <p:nvPr>
            <p:ph type="body" sz="half" idx="2"/>
          </p:nvPr>
        </p:nvSpPr>
        <p:spPr>
          <a:xfrm>
            <a:off x="762000" y="1371600"/>
            <a:ext cx="3962400" cy="4648200"/>
          </a:xfrm>
        </p:spPr>
        <p:txBody>
          <a:bodyPr>
            <a:normAutofit/>
          </a:bodyPr>
          <a:lstStyle/>
          <a:p>
            <a:r>
              <a:rPr lang="en-US" dirty="0" smtClean="0"/>
              <a:t>Alma’s father placed one on the grave of Ann Rutledge in downstate Illinois.  Alma gathered seeds from that tree and planted two in front of 5750 Kenwood where the trees had long lives.  Later, in Ann Arbor, her condo association planted one (from different seed stock</a:t>
            </a:r>
            <a:r>
              <a:rPr lang="en-US" dirty="0" smtClean="0"/>
              <a:t>), at Donna’s insistence, </a:t>
            </a:r>
            <a:r>
              <a:rPr lang="en-US" dirty="0" smtClean="0"/>
              <a:t>outside the window of her apartment there</a:t>
            </a:r>
            <a:r>
              <a:rPr lang="en-US" dirty="0" smtClean="0"/>
              <a:t>.  Donna now owns Alma’s apartment in Ann Arbor.</a:t>
            </a:r>
          </a:p>
          <a:p>
            <a:endParaRPr lang="en-US" sz="1400" b="1" dirty="0" smtClean="0"/>
          </a:p>
          <a:p>
            <a:r>
              <a:rPr lang="en-US" sz="1400" b="1" dirty="0" smtClean="0"/>
              <a:t>And, on June 8, 2014, on the anniversary of Alma’s 100</a:t>
            </a:r>
            <a:r>
              <a:rPr lang="en-US" sz="1400" b="1" baseline="30000" dirty="0" smtClean="0"/>
              <a:t>th</a:t>
            </a:r>
            <a:r>
              <a:rPr lang="en-US" sz="1400" b="1" dirty="0" smtClean="0"/>
              <a:t> Birthday, the tulip trees in Chicago bloomed more heavily and beautifully than they ever had in the past</a:t>
            </a:r>
            <a:r>
              <a:rPr lang="en-US" dirty="0" smtClean="0"/>
              <a:t>!</a:t>
            </a:r>
            <a:endParaRPr lang="en-US" dirty="0" smtClean="0"/>
          </a:p>
          <a:p>
            <a:endParaRPr lang="en-US" sz="2400" b="1" i="1" dirty="0" smtClean="0"/>
          </a:p>
          <a:p>
            <a:r>
              <a:rPr lang="en-US" sz="2400" b="1" i="1" dirty="0" smtClean="0"/>
              <a:t>Tradition </a:t>
            </a:r>
            <a:r>
              <a:rPr lang="en-US" sz="2400" b="1" i="1" dirty="0" smtClean="0"/>
              <a:t>continues…</a:t>
            </a:r>
            <a:endParaRPr lang="en-US" sz="2400" b="1" i="1" dirty="0"/>
          </a:p>
        </p:txBody>
      </p:sp>
      <p:pic>
        <p:nvPicPr>
          <p:cNvPr id="5" name="Picture Placeholder 4"/>
          <p:cNvPicPr>
            <a:picLocks noGrp="1" noChangeAspect="1"/>
          </p:cNvPicPr>
          <p:nvPr>
            <p:ph type="pic" sz="quarter" idx="14"/>
          </p:nvPr>
        </p:nvPicPr>
        <p:blipFill>
          <a:blip r:embed="rId2" cstate="print">
            <a:extLst>
              <a:ext uri="{28A0092B-C50C-407E-A947-70E740481C1C}">
                <a14:useLocalDpi xmlns:a14="http://schemas.microsoft.com/office/drawing/2010/main" xmlns="" val="0"/>
              </a:ext>
            </a:extLst>
          </a:blip>
          <a:srcRect t="10672" b="10672"/>
          <a:stretch>
            <a:fillRect/>
          </a:stretch>
        </p:blipFill>
        <p:spPr/>
      </p:pic>
    </p:spTree>
    <p:extLst>
      <p:ext uri="{BB962C8B-B14F-4D97-AF65-F5344CB8AC3E}">
        <p14:creationId xmlns:p14="http://schemas.microsoft.com/office/powerpoint/2010/main" xmlns="" val="160412261"/>
      </p:ext>
    </p:extLst>
  </p:cSld>
  <p:clrMapOvr>
    <a:masterClrMapping/>
  </p:clrMapOvr>
  <mc:AlternateContent xmlns:mc="http://schemas.openxmlformats.org/markup-compatibility/2006">
    <mc:Choice xmlns:p14="http://schemas.microsoft.com/office/powerpoint/2010/main" xmlns="" Requires="p14">
      <p:transition spd="slow" p14:dur="2000" advTm="30000"/>
    </mc:Choice>
    <mc:Fallback>
      <p:transition spd="slow" advTm="30000"/>
    </mc:Fallback>
  </mc:AlternateContent>
  <p:timing>
    <p:tnLst>
      <p:par>
        <p:cTn id="1" dur="indefinite" restart="never" nodeType="tmRoot"/>
      </p:par>
    </p:tnLst>
  </p:timing>
</p:sld>
</file>

<file path=ppt/theme/theme1.xml><?xml version="1.0" encoding="utf-8"?>
<a:theme xmlns:a="http://schemas.openxmlformats.org/drawingml/2006/main" name="Autumn">
  <a:themeElements>
    <a:clrScheme name="Autumn">
      <a:dk1>
        <a:sysClr val="windowText" lastClr="000000"/>
      </a:dk1>
      <a:lt1>
        <a:sysClr val="window" lastClr="FFFFFF"/>
      </a:lt1>
      <a:dk2>
        <a:srgbClr val="B01F0F"/>
      </a:dk2>
      <a:lt2>
        <a:srgbClr val="FF9000"/>
      </a:lt2>
      <a:accent1>
        <a:srgbClr val="ED4600"/>
      </a:accent1>
      <a:accent2>
        <a:srgbClr val="C4D73F"/>
      </a:accent2>
      <a:accent3>
        <a:srgbClr val="FFCE2D"/>
      </a:accent3>
      <a:accent4>
        <a:srgbClr val="FFA600"/>
      </a:accent4>
      <a:accent5>
        <a:srgbClr val="ED5E00"/>
      </a:accent5>
      <a:accent6>
        <a:srgbClr val="C62D03"/>
      </a:accent6>
      <a:hlink>
        <a:srgbClr val="408080"/>
      </a:hlink>
      <a:folHlink>
        <a:srgbClr val="5EAEAE"/>
      </a:folHlink>
    </a:clrScheme>
    <a:fontScheme name="Autumn">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tumn">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98000"/>
                <a:shade val="100000"/>
                <a:hueMod val="108000"/>
                <a:satMod val="130000"/>
                <a:lumMod val="108000"/>
              </a:schemeClr>
            </a:gs>
            <a:gs pos="92000">
              <a:schemeClr val="phClr">
                <a:shade val="88000"/>
                <a:hueMod val="96000"/>
                <a:satMod val="120000"/>
                <a:lumMod val="74000"/>
              </a:schemeClr>
            </a:gs>
          </a:gsLst>
          <a:lin ang="5400000" scaled="1"/>
        </a:gradFill>
        <a:gradFill rotWithShape="1">
          <a:gsLst>
            <a:gs pos="0">
              <a:schemeClr val="phClr">
                <a:tint val="98000"/>
                <a:shade val="100000"/>
                <a:hueMod val="100000"/>
                <a:satMod val="130000"/>
                <a:lumMod val="112000"/>
              </a:schemeClr>
            </a:gs>
            <a:gs pos="100000">
              <a:schemeClr val="phClr">
                <a:shade val="84000"/>
                <a:hueMod val="96000"/>
                <a:satMod val="120000"/>
                <a:lumMod val="80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Autumn</Template>
  <TotalTime>11403</TotalTime>
  <Words>2658</Words>
  <Application>Microsoft Office PowerPoint</Application>
  <PresentationFormat>On-screen Show (4:3)</PresentationFormat>
  <Paragraphs>219</Paragraphs>
  <Slides>60</Slides>
  <Notes>0</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Autumn</vt:lpstr>
      <vt:lpstr>Alma Lach June 8, 1914 to October 21, 2013</vt:lpstr>
      <vt:lpstr>Slide 2</vt:lpstr>
      <vt:lpstr>Slide 3</vt:lpstr>
      <vt:lpstr>Alma’s Culinary Philosophy</vt:lpstr>
      <vt:lpstr>Flower of Life</vt:lpstr>
      <vt:lpstr>Family</vt:lpstr>
      <vt:lpstr>Slide 7</vt:lpstr>
      <vt:lpstr>Asia in the Eyes of Europe Sixteenth through Eighteenth Centuries</vt:lpstr>
      <vt:lpstr>Wedding, Sandy and Bill, September 3, 1966, Chicago.</vt:lpstr>
      <vt:lpstr>A Visit to Ann Arbor</vt:lpstr>
      <vt:lpstr>Four Generations!  2014.   The sun sets on one and rises on another…</vt:lpstr>
      <vt:lpstr>Education</vt:lpstr>
      <vt:lpstr>Slide 13</vt:lpstr>
      <vt:lpstr>Teaching (Selected)</vt:lpstr>
      <vt:lpstr>Slide 15</vt:lpstr>
      <vt:lpstr>Alma’s Assistants:  Diane Morgan and Others</vt:lpstr>
      <vt:lpstr>Salute to many friends and colleagues.</vt:lpstr>
      <vt:lpstr>Sandy learned, too!</vt:lpstr>
      <vt:lpstr>Memberships, Organizations, and Clubs</vt:lpstr>
      <vt:lpstr>Travels</vt:lpstr>
      <vt:lpstr>Publications, Patents, and Inventions—Selected.</vt:lpstr>
      <vt:lpstr>Publications, Patents, and Inventions--Selected</vt:lpstr>
      <vt:lpstr>Slide 23</vt:lpstr>
      <vt:lpstr>1959, Hart Publishing</vt:lpstr>
      <vt:lpstr>1970, Harper and Row</vt:lpstr>
      <vt:lpstr>1974:  University of Chicago Press</vt:lpstr>
      <vt:lpstr>Slide 27</vt:lpstr>
      <vt:lpstr>Slide 28</vt:lpstr>
      <vt:lpstr>Slide 29</vt:lpstr>
      <vt:lpstr>Curled hot dog</vt:lpstr>
      <vt:lpstr>Work Experience</vt:lpstr>
      <vt:lpstr>Shoreland Hall;  Resident Masters</vt:lpstr>
      <vt:lpstr>Sun-Times Test Kitchen:   5750 Kenwood (later) and  5759 Kenwood Ave. (earlier)</vt:lpstr>
      <vt:lpstr>Media Exposure </vt:lpstr>
      <vt:lpstr>Caricatures:  Sun-Times and a cartoon </vt:lpstr>
      <vt:lpstr>Slide 36</vt:lpstr>
      <vt:lpstr>Ann Arbor City Club</vt:lpstr>
      <vt:lpstr>Awards and Honors, Selected</vt:lpstr>
      <vt:lpstr>Les Anysetiers du Roi</vt:lpstr>
      <vt:lpstr>Peeking in the oven.</vt:lpstr>
      <vt:lpstr>Les Dames d’Escoffier</vt:lpstr>
      <vt:lpstr>Two scanned floral images installed in the ‘consult room’ of The University of Michigan Cardiovascular Center.   This room is one where other patients come who are anticipating counseling in regard to a possible heart transplant.  Alma’s preventive cardiologist and co-founder of Project MyHeart/YourHeart, Dr. Kim Eagle (shown in circle),  suggested that something as beautiful as Alma’s art would work well in a room in which difficult conversation was taking place.  Alma would want you to know that she did not need a wheelchair but used it to traverse the giant hospital safely.  She is shown here with a pacemaker technician.  She was happy to donate to various of Dr. Eagle’s projects.</vt:lpstr>
      <vt:lpstr>Computer Art</vt:lpstr>
      <vt:lpstr>Slide 44</vt:lpstr>
      <vt:lpstr>Gourds Become Birds: Transforming Nature?</vt:lpstr>
      <vt:lpstr>Rabbit Becomes Globe:  Transforming Nature?</vt:lpstr>
      <vt:lpstr>View from her Apartment:  Chicago</vt:lpstr>
      <vt:lpstr>View from her Apartment:   Ann Arbor</vt:lpstr>
      <vt:lpstr>Selected scanned flowers</vt:lpstr>
      <vt:lpstr>Scanned shrimp on the half shell</vt:lpstr>
      <vt:lpstr>Sand Dollar</vt:lpstr>
      <vt:lpstr>Stuffed animals were fun</vt:lpstr>
      <vt:lpstr>Balloon Friends</vt:lpstr>
      <vt:lpstr>Alma made beautiful cards, and cards, and more cards!</vt:lpstr>
      <vt:lpstr>Website</vt:lpstr>
      <vt:lpstr>Mom’s Mum</vt:lpstr>
      <vt:lpstr>Imaginative Backgrounds: Transforming Taste?</vt:lpstr>
      <vt:lpstr>Imaginative Foreground: Transforming Taste?</vt:lpstr>
      <vt:lpstr>Poplar trees</vt:lpstr>
      <vt:lpstr>Tulip tree flower</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Alma Lach Celebration of Life</dc:title>
  <dc:creator>Sandy Arlinghaus</dc:creator>
  <cp:lastModifiedBy>Alma</cp:lastModifiedBy>
  <cp:revision>115</cp:revision>
  <dcterms:created xsi:type="dcterms:W3CDTF">2014-04-20T11:10:35Z</dcterms:created>
  <dcterms:modified xsi:type="dcterms:W3CDTF">2016-10-04T03:29:33Z</dcterms:modified>
</cp:coreProperties>
</file>