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78" r:id="rId4"/>
    <p:sldId id="279" r:id="rId5"/>
    <p:sldId id="283" r:id="rId6"/>
    <p:sldId id="280" r:id="rId7"/>
    <p:sldId id="300" r:id="rId8"/>
    <p:sldId id="304" r:id="rId9"/>
    <p:sldId id="301" r:id="rId10"/>
    <p:sldId id="303" r:id="rId11"/>
    <p:sldId id="277" r:id="rId12"/>
    <p:sldId id="270" r:id="rId13"/>
    <p:sldId id="271" r:id="rId14"/>
    <p:sldId id="272" r:id="rId15"/>
    <p:sldId id="273" r:id="rId16"/>
    <p:sldId id="274" r:id="rId17"/>
    <p:sldId id="288" r:id="rId18"/>
    <p:sldId id="276" r:id="rId19"/>
    <p:sldId id="284" r:id="rId20"/>
    <p:sldId id="305" r:id="rId21"/>
    <p:sldId id="285" r:id="rId22"/>
    <p:sldId id="289" r:id="rId23"/>
    <p:sldId id="287" r:id="rId24"/>
    <p:sldId id="291" r:id="rId25"/>
    <p:sldId id="292" r:id="rId26"/>
    <p:sldId id="286" r:id="rId27"/>
    <p:sldId id="294" r:id="rId28"/>
    <p:sldId id="290" r:id="rId29"/>
    <p:sldId id="295" r:id="rId30"/>
    <p:sldId id="299" r:id="rId31"/>
    <p:sldId id="298" r:id="rId32"/>
    <p:sldId id="306"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2E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65" autoAdjust="0"/>
    <p:restoredTop sz="94660"/>
  </p:normalViewPr>
  <p:slideViewPr>
    <p:cSldViewPr>
      <p:cViewPr varScale="1">
        <p:scale>
          <a:sx n="74" d="100"/>
          <a:sy n="74" d="100"/>
        </p:scale>
        <p:origin x="-43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8F5DAB-6B81-464B-AC66-2977C37DB96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24C992-7B34-4519-8250-5FE2021DB27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455849-9B06-49B8-88FA-1977BD268A9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5390947-A2AF-41AF-9D87-ABFA09ABAD8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EB611B5-7DF2-4055-BBAD-93F64F57D67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DFB5162-F0C7-42FA-BF8D-6A4C1A02044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B559AA5-FDC0-436D-8E59-8AD7A40F8DE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A6FEA5A-2E81-4C2C-9025-87C9E2373A9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A883CAA-95D7-495B-825C-BB5566729FC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D21546-FB40-4A18-9AFD-5A6383F3EE7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C255C82-7B74-4326-95C9-B166061A1B6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84D49A68-D776-48D7-AC0B-DEC6E58F0941}"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60D1CBF4-B4A1-49D5-8633-538D0A5615C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45B5E10-431A-4F3C-9951-222669C29C2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jpeg"/><Relationship Id="rId7" Type="http://schemas.openxmlformats.org/officeDocument/2006/relationships/hyperlink" Target="http://images.google.com/imgres?imgurl=http://www.all-creatures.org/saen/rabbit-06.jpg&amp;imgrefurl=http://www.all-creatures.org/saen/pics-rabbit-06.html&amp;usg=__3YCb9k1l6HKrpyTxOiZJRb5nZH4=&amp;h=355&amp;w=549&amp;sz=21&amp;hl=en&amp;start=69&amp;sig2=R5LfEmsDedoC8YeNxl77Jw&amp;um=1&amp;tbnid=8T41KKEiMpxWqM:&amp;tbnh=86&amp;tbnw=133&amp;prev=/images?q=rabbits+laboratories+research&amp;ndsp=18&amp;hl=en&amp;rlz=1T4DMUS_enUS280US305&amp;sa=N&amp;start=54&amp;um=1&amp;ei=LwqkSs_EEYeJnAeC95DuDQ" TargetMode="External"/><Relationship Id="rId2" Type="http://schemas.openxmlformats.org/officeDocument/2006/relationships/hyperlink" Target="page1.jpg" TargetMode="Externa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hyperlink" Target="page2.jpg" TargetMode="External"/><Relationship Id="rId7" Type="http://schemas.openxmlformats.org/officeDocument/2006/relationships/image" Target="../media/image13.jpe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www.peta.org/feat/unc/page/205.jpg" TargetMode="External"/><Relationship Id="rId7" Type="http://schemas.openxmlformats.org/officeDocument/2006/relationships/image" Target="../media/image15.jpeg"/><Relationship Id="rId2" Type="http://schemas.openxmlformats.org/officeDocument/2006/relationships/hyperlink" Target="page2.jpg" TargetMode="Externa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hyperlink" Target="http://images.google.com/imgres?imgurl=http://www.all-creatures.org/anex/monkey-chair-01.jpg&amp;imgrefurl=http://www.all-creatures.org/anex/monkey-chair-01.html&amp;usg=__z9gMpkwwZqHtUIUykNh-SkiOrvQ=&amp;h=726&amp;w=501&amp;sz=33&amp;hl=en&amp;start=1&amp;sig2=bQSDJjO1oW-HIRZyod1h1A&amp;um=1&amp;tbnid=vlKiZ8D1JXT4tM:&amp;tbnh=141&amp;tbnw=97&amp;prev=/images?q=electrodes+monkeys+animals&amp;hl=en&amp;rlz=1T4DMUS_enUS280US305&amp;sa=N&amp;um=1&amp;ei=KXClStGrJIHalAf7n-SzAQ" TargetMode="External"/><Relationship Id="rId4" Type="http://schemas.openxmlformats.org/officeDocument/2006/relationships/image" Target="../media/image6.jpeg"/><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jpeg"/><Relationship Id="rId7" Type="http://schemas.openxmlformats.org/officeDocument/2006/relationships/hyperlink" Target="http://portland.indymedia.org/local/webcast/uploads/metafiles/indymonkeysgzgc6v.jpg" TargetMode="External"/><Relationship Id="rId2" Type="http://schemas.openxmlformats.org/officeDocument/2006/relationships/hyperlink" Target="page2.jpg" TargetMode="External"/><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hyperlink" Target="http://images.google.com/imgres?imgurl=http://www.aboutmyplanet.com/files/2007/09/rhesus-monkey.thumbnail.jpg&amp;imgrefurl=http://www.aboutmyplanet.com/page/2/?author_name=brooke/&amp;usg=__exj1euPCIO1OcdEEn2vfbnyvNJU=&amp;h=250&amp;w=246&amp;sz=10&amp;hl=en&amp;start=17&amp;sig2=BuYM14-tFnCklhEQ-iZGgg&amp;um=1&amp;tbnid=2eUcrJlRtdnowM:&amp;tbnh=111&amp;tbnw=109&amp;prev=/images?q=oregon+national+primate+research+center&amp;hl=en&amp;rlz=1T4DMUS_enUS280US305&amp;sa=N&amp;um=1&amp;ei=2xqnSuSYBo3wlAfuj8CAAQ" TargetMode="Externa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6.jpeg"/><Relationship Id="rId7" Type="http://schemas.openxmlformats.org/officeDocument/2006/relationships/image" Target="../media/image22.jpeg"/><Relationship Id="rId2" Type="http://schemas.openxmlformats.org/officeDocument/2006/relationships/hyperlink" Target="page2.jpg" TargetMode="External"/><Relationship Id="rId1" Type="http://schemas.openxmlformats.org/officeDocument/2006/relationships/slideLayout" Target="../slideLayouts/slideLayout12.xml"/><Relationship Id="rId6" Type="http://schemas.openxmlformats.org/officeDocument/2006/relationships/hyperlink" Target="http://images.google.com/imgres?imgurl=http://www.jakesjokes.com/gallery/albums/userpics/10002/thumb_RATS_ON_COCAINE.gif&amp;imgrefurl=http://www.jakesjokes.com/gallery/thumbnails.php?album=25&amp;usg=__j-VBN3rNFeJIdOh3r54XSt-JDas=&amp;h=100&amp;w=100&amp;sz=7&amp;hl=en&amp;start=8&amp;sig2=KKafXUplG3KIybXZG35NcQ&amp;um=1&amp;tbnid=T4uv5F3VMFaM7M:&amp;tbnh=82&amp;tbnw=82&amp;prev=/images?q=rats+cocaine&amp;hl=en&amp;rlz=1T4DMUS_enUS280US305&amp;sa=N&amp;um=1&amp;ei=mEqwSsbhNI3p8QaswOlp" TargetMode="External"/><Relationship Id="rId11" Type="http://schemas.openxmlformats.org/officeDocument/2006/relationships/image" Target="../media/image25.jpeg"/><Relationship Id="rId5" Type="http://schemas.openxmlformats.org/officeDocument/2006/relationships/image" Target="../media/image21.jpeg"/><Relationship Id="rId10" Type="http://schemas.openxmlformats.org/officeDocument/2006/relationships/image" Target="../media/image24.jpeg"/><Relationship Id="rId4" Type="http://schemas.openxmlformats.org/officeDocument/2006/relationships/hyperlink" Target="http://www.cnc.uab.edu/Images/huda-akil.jpg" TargetMode="External"/><Relationship Id="rId9" Type="http://schemas.openxmlformats.org/officeDocument/2006/relationships/hyperlink" Target="http://images.google.com/imgres?imgurl=http://www.phschool.com/science/science_news/articles/images/cell_surface_stories.jpg&amp;imgrefurl=http://www.phschool.com/science/science_news/articles/cell_surface_stories.html&amp;usg=__6zeJletd5QOT3HlwAMUBaEeau_M=&amp;h=216&amp;w=288&amp;sz=24&amp;hl=en&amp;start=7&amp;sig2=zQIvPafVMzlwWJMXvGmKeA&amp;um=1&amp;tbnid=fxokeX4WI-cHkM:&amp;tbnh=86&amp;tbnw=115&amp;prev=/images?q=rats+cocaine&amp;hl=en&amp;rlz=1T4DMUS_enUS280US305&amp;sa=N&amp;um=1&amp;ei=mEqwSsbhNI3p8QaswOlp"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hyperlink" Target="http://images.google.com/imgres?imgurl=http://cmbi.bjmu.edu.cn/news/0101/Infant%20Monkey%20Carries%20Jellyfish%20Gene.files/226a-1-thumb.gif&amp;imgrefurl=http://cmbi.bjmu.edu.cn/news/0101/19.htm&amp;usg=__2Psm7ZSCuEsR8rBU7xcIz1tdmww=&amp;h=220&amp;w=185&amp;sz=29&amp;hl=en&amp;start=2&amp;sig2=xXGA1gmF0nyeVrcccYoeEQ&amp;um=1&amp;tbnid=ETTAdRIwBJzG7M:&amp;tbnh=107&amp;tbnw=90&amp;prev=/images?q=infant+monkey&amp;hl=en&amp;rlz=1T4DMUS_enUS280US305&amp;sa=N&amp;um=1&amp;ei=ZPWwSo6gNNPf8Qb00bilDA" TargetMode="Externa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2.jpeg"/><Relationship Id="rId2" Type="http://schemas.openxmlformats.org/officeDocument/2006/relationships/hyperlink" Target="page2.jpg" TargetMode="Externa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hyperlink" Target="http://images.google.com/imgres?imgurl=http://www.stopanimaltests.com/photos/240-unc.jpg&amp;imgrefurl=http://www.stopanimaltests.com/f-worstlabs_09.asp&amp;usg=__GYKMsciGIpEy1xKrhea5HUqYWHY=&amp;h=180&amp;w=240&amp;sz=14&amp;hl=en&amp;start=7&amp;sig2=H5BVeTHqUKoPDTLmIZfcmA&amp;um=1&amp;tbnid=aBw72JD_Dk_MdM:&amp;tbnh=83&amp;tbnw=110&amp;prev=/images?q=unc+peta&amp;hl=en&amp;rlz=1T4DMUS_enUS280US305&amp;sa=N&amp;um=1&amp;ei=2gmxStrVJcHe8QbgscWlDA" TargetMode="External"/><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5" Type="http://schemas.openxmlformats.org/officeDocument/2006/relationships/image" Target="../media/image34.jpeg"/><Relationship Id="rId4" Type="http://schemas.openxmlformats.org/officeDocument/2006/relationships/hyperlink" Target="http://upload.wikimedia.org/wikipedia/commons/9/9a/George_Bernard_Shaw_1934-12-06.jp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hyperlink" Target="http://www.dogbreedinfo.com/images19/MiceAdorableSiamese2.JPG"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page2.jpg"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page2.jpg"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page2.jpg"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page2.jpg"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www.mrmcmed.org/" TargetMode="External"/><Relationship Id="rId2" Type="http://schemas.openxmlformats.org/officeDocument/2006/relationships/image" Target="../media/image51.png"/><Relationship Id="rId1" Type="http://schemas.openxmlformats.org/officeDocument/2006/relationships/slideLayout" Target="../slideLayouts/slideLayout12.xml"/><Relationship Id="rId6" Type="http://schemas.openxmlformats.org/officeDocument/2006/relationships/hyperlink" Target="http://www.stopanimaltests.com/" TargetMode="External"/><Relationship Id="rId5" Type="http://schemas.openxmlformats.org/officeDocument/2006/relationships/hyperlink" Target="http://www.pcrm.org/" TargetMode="External"/><Relationship Id="rId4" Type="http://schemas.openxmlformats.org/officeDocument/2006/relationships/hyperlink" Target="http://www.safermedicines.or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4" Type="http://schemas.openxmlformats.org/officeDocument/2006/relationships/image" Target="../media/image52.jpe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5" Type="http://schemas.openxmlformats.org/officeDocument/2006/relationships/hyperlink" Target="http://www.petatv.com/" TargetMode="External"/><Relationship Id="rId4" Type="http://schemas.openxmlformats.org/officeDocument/2006/relationships/hyperlink" Target="http://www.stopanimaltest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page2.jpg"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Personal introductions</a:t>
            </a:r>
          </a:p>
        </p:txBody>
      </p:sp>
      <p:sp>
        <p:nvSpPr>
          <p:cNvPr id="2051" name="Rectangle 3"/>
          <p:cNvSpPr>
            <a:spLocks noGrp="1" noChangeArrowheads="1"/>
          </p:cNvSpPr>
          <p:nvPr>
            <p:ph type="subTitle" idx="1"/>
          </p:nvPr>
        </p:nvSpPr>
        <p:spPr/>
        <p:txBody>
          <a:bodyPr/>
          <a:lstStyle/>
          <a:p>
            <a:r>
              <a:rPr lang="en-US"/>
              <a:t>Ryan and P</a:t>
            </a:r>
            <a:r>
              <a:rPr lang="en-US">
                <a:hlinkClick r:id="rId2" action="ppaction://hlinkfile"/>
              </a:rPr>
              <a:t>page1.jpg</a:t>
            </a:r>
            <a:r>
              <a:rPr lang="en-US"/>
              <a:t>ulin</a:t>
            </a:r>
          </a:p>
        </p:txBody>
      </p:sp>
      <p:pic>
        <p:nvPicPr>
          <p:cNvPr id="2053" name="Picture 5" descr="page1"/>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054" name="Text Box 6"/>
          <p:cNvSpPr txBox="1">
            <a:spLocks noChangeArrowheads="1"/>
          </p:cNvSpPr>
          <p:nvPr/>
        </p:nvSpPr>
        <p:spPr bwMode="auto">
          <a:xfrm>
            <a:off x="1752600" y="4648200"/>
            <a:ext cx="5791200" cy="366713"/>
          </a:xfrm>
          <a:prstGeom prst="rect">
            <a:avLst/>
          </a:prstGeom>
          <a:noFill/>
          <a:ln w="9525">
            <a:noFill/>
            <a:miter lim="800000"/>
            <a:headEnd/>
            <a:tailEnd/>
          </a:ln>
          <a:effectLst/>
        </p:spPr>
        <p:txBody>
          <a:bodyPr>
            <a:spAutoFit/>
          </a:bodyPr>
          <a:lstStyle/>
          <a:p>
            <a:pPr>
              <a:spcBef>
                <a:spcPct val="50000"/>
              </a:spcBef>
            </a:pPr>
            <a:endParaRPr lang="en-US"/>
          </a:p>
        </p:txBody>
      </p:sp>
      <p:pic>
        <p:nvPicPr>
          <p:cNvPr id="11" name="Picture 17" descr="fp"/>
          <p:cNvPicPr>
            <a:picLocks noChangeAspect="1" noChangeArrowheads="1"/>
          </p:cNvPicPr>
          <p:nvPr/>
        </p:nvPicPr>
        <p:blipFill>
          <a:blip r:embed="rId4" cstate="print"/>
          <a:srcRect/>
          <a:stretch>
            <a:fillRect/>
          </a:stretch>
        </p:blipFill>
        <p:spPr bwMode="auto">
          <a:xfrm>
            <a:off x="7620000" y="800100"/>
            <a:ext cx="1143000" cy="1866900"/>
          </a:xfrm>
          <a:prstGeom prst="rect">
            <a:avLst/>
          </a:prstGeom>
          <a:noFill/>
        </p:spPr>
      </p:pic>
      <p:sp>
        <p:nvSpPr>
          <p:cNvPr id="6" name="Text Box 5"/>
          <p:cNvSpPr txBox="1">
            <a:spLocks noChangeArrowheads="1"/>
          </p:cNvSpPr>
          <p:nvPr/>
        </p:nvSpPr>
        <p:spPr bwMode="auto">
          <a:xfrm>
            <a:off x="914400" y="2895600"/>
            <a:ext cx="7696200" cy="1077218"/>
          </a:xfrm>
          <a:prstGeom prst="rect">
            <a:avLst/>
          </a:prstGeom>
          <a:solidFill>
            <a:schemeClr val="bg1"/>
          </a:solidFill>
          <a:ln w="9525">
            <a:noFill/>
            <a:miter lim="800000"/>
            <a:headEnd/>
            <a:tailEnd/>
          </a:ln>
          <a:effectLst/>
        </p:spPr>
        <p:txBody>
          <a:bodyPr>
            <a:spAutoFit/>
          </a:bodyPr>
          <a:lstStyle/>
          <a:p>
            <a:pPr algn="ctr"/>
            <a:r>
              <a:rPr lang="en-US" sz="3200" b="1" dirty="0" smtClean="0">
                <a:latin typeface="Century Gothic" pitchFamily="34" charset="0"/>
              </a:rPr>
              <a:t>Testing 1,2,3: Behind the Scenes of University of Michigan’s Laboratories</a:t>
            </a:r>
            <a:endParaRPr lang="en-US" sz="3200" b="1" dirty="0">
              <a:latin typeface="Century Gothic" pitchFamily="34" charset="0"/>
            </a:endParaRPr>
          </a:p>
        </p:txBody>
      </p:sp>
      <p:pic>
        <p:nvPicPr>
          <p:cNvPr id="10242" name="Picture 2" descr="http://www.covancecruelty.com/buttons/240-beagle1.jpg"/>
          <p:cNvPicPr>
            <a:picLocks noChangeAspect="1" noChangeArrowheads="1"/>
          </p:cNvPicPr>
          <p:nvPr/>
        </p:nvPicPr>
        <p:blipFill>
          <a:blip r:embed="rId5" cstate="print"/>
          <a:srcRect t="16000"/>
          <a:stretch>
            <a:fillRect/>
          </a:stretch>
        </p:blipFill>
        <p:spPr bwMode="auto">
          <a:xfrm>
            <a:off x="685800" y="1066800"/>
            <a:ext cx="2612571" cy="1645920"/>
          </a:xfrm>
          <a:prstGeom prst="rect">
            <a:avLst/>
          </a:prstGeom>
          <a:noFill/>
        </p:spPr>
      </p:pic>
      <p:pic>
        <p:nvPicPr>
          <p:cNvPr id="10244" name="Picture 4" descr="http://www.covancecruelty.com/photos/600-Monkey01.jpg"/>
          <p:cNvPicPr>
            <a:picLocks noChangeAspect="1" noChangeArrowheads="1"/>
          </p:cNvPicPr>
          <p:nvPr/>
        </p:nvPicPr>
        <p:blipFill>
          <a:blip r:embed="rId6" cstate="print"/>
          <a:srcRect b="6400"/>
          <a:stretch>
            <a:fillRect/>
          </a:stretch>
        </p:blipFill>
        <p:spPr bwMode="auto">
          <a:xfrm>
            <a:off x="3505200" y="838200"/>
            <a:ext cx="1514541" cy="1882933"/>
          </a:xfrm>
          <a:prstGeom prst="rect">
            <a:avLst/>
          </a:prstGeom>
          <a:noFill/>
        </p:spPr>
      </p:pic>
      <p:pic>
        <p:nvPicPr>
          <p:cNvPr id="10246" name="Picture 6" descr="http://t1.gstatic.com/images?q=tbn:8T41KKEiMpxWqM:http://www.all-creatures.org/saen/rabbit-06.jpg">
            <a:hlinkClick r:id="rId7"/>
          </p:cNvPr>
          <p:cNvPicPr>
            <a:picLocks noChangeAspect="1" noChangeArrowheads="1"/>
          </p:cNvPicPr>
          <p:nvPr/>
        </p:nvPicPr>
        <p:blipFill>
          <a:blip r:embed="rId8" cstate="print"/>
          <a:srcRect/>
          <a:stretch>
            <a:fillRect/>
          </a:stretch>
        </p:blipFill>
        <p:spPr bwMode="auto">
          <a:xfrm>
            <a:off x="5257800" y="1295400"/>
            <a:ext cx="2121193" cy="1371600"/>
          </a:xfrm>
          <a:prstGeom prst="rect">
            <a:avLst/>
          </a:prstGeom>
          <a:noFill/>
        </p:spPr>
      </p:pic>
      <p:sp>
        <p:nvSpPr>
          <p:cNvPr id="17" name="Text Box 5"/>
          <p:cNvSpPr txBox="1">
            <a:spLocks noChangeArrowheads="1"/>
          </p:cNvSpPr>
          <p:nvPr/>
        </p:nvSpPr>
        <p:spPr bwMode="auto">
          <a:xfrm>
            <a:off x="3810000" y="5410200"/>
            <a:ext cx="4953000" cy="1200329"/>
          </a:xfrm>
          <a:prstGeom prst="rect">
            <a:avLst/>
          </a:prstGeom>
          <a:solidFill>
            <a:schemeClr val="bg1"/>
          </a:solidFill>
          <a:ln w="9525">
            <a:noFill/>
            <a:miter lim="800000"/>
            <a:headEnd/>
            <a:tailEnd/>
          </a:ln>
          <a:effectLst/>
        </p:spPr>
        <p:txBody>
          <a:bodyPr wrap="square">
            <a:spAutoFit/>
          </a:bodyPr>
          <a:lstStyle/>
          <a:p>
            <a:r>
              <a:rPr lang="en-US" b="1" dirty="0" smtClean="0">
                <a:latin typeface="Century Gothic" pitchFamily="34" charset="0"/>
              </a:rPr>
              <a:t>Alka Chandna, Ph.D.</a:t>
            </a:r>
          </a:p>
          <a:p>
            <a:r>
              <a:rPr lang="en-US" b="1" dirty="0" smtClean="0">
                <a:latin typeface="Century Gothic" pitchFamily="34" charset="0"/>
              </a:rPr>
              <a:t>Laboratory Oversight Specialist</a:t>
            </a:r>
          </a:p>
          <a:p>
            <a:r>
              <a:rPr lang="en-US" b="1" dirty="0" smtClean="0">
                <a:latin typeface="Century Gothic" pitchFamily="34" charset="0"/>
              </a:rPr>
              <a:t>Laboratory Investigations Department</a:t>
            </a:r>
          </a:p>
          <a:p>
            <a:r>
              <a:rPr lang="en-US" b="1" dirty="0" smtClean="0">
                <a:latin typeface="Century Gothic" pitchFamily="34" charset="0"/>
              </a:rPr>
              <a:t>People for the Ethical Treatment of Animals</a:t>
            </a:r>
            <a:endParaRPr lang="en-US" b="1" dirty="0">
              <a:latin typeface="Century Gothic"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grpSp>
        <p:nvGrpSpPr>
          <p:cNvPr id="5" name="Group 4"/>
          <p:cNvGrpSpPr>
            <a:grpSpLocks/>
          </p:cNvGrpSpPr>
          <p:nvPr/>
        </p:nvGrpSpPr>
        <p:grpSpPr bwMode="auto">
          <a:xfrm>
            <a:off x="685800" y="2301875"/>
            <a:ext cx="2971800" cy="3794125"/>
            <a:chOff x="288" y="1094"/>
            <a:chExt cx="1872" cy="2390"/>
          </a:xfrm>
        </p:grpSpPr>
        <p:pic>
          <p:nvPicPr>
            <p:cNvPr id="6" name="Picture 5" descr="Descartes_2"/>
            <p:cNvPicPr>
              <a:picLocks noChangeAspect="1" noChangeArrowheads="1"/>
            </p:cNvPicPr>
            <p:nvPr/>
          </p:nvPicPr>
          <p:blipFill>
            <a:blip r:embed="rId4" cstate="print"/>
            <a:srcRect/>
            <a:stretch>
              <a:fillRect/>
            </a:stretch>
          </p:blipFill>
          <p:spPr bwMode="auto">
            <a:xfrm>
              <a:off x="315" y="1094"/>
              <a:ext cx="1797" cy="1882"/>
            </a:xfrm>
            <a:prstGeom prst="rect">
              <a:avLst/>
            </a:prstGeom>
            <a:noFill/>
          </p:spPr>
        </p:pic>
        <p:sp>
          <p:nvSpPr>
            <p:cNvPr id="7" name="Text Box 6"/>
            <p:cNvSpPr txBox="1">
              <a:spLocks noChangeArrowheads="1"/>
            </p:cNvSpPr>
            <p:nvPr/>
          </p:nvSpPr>
          <p:spPr bwMode="auto">
            <a:xfrm>
              <a:off x="288" y="3024"/>
              <a:ext cx="1872" cy="460"/>
            </a:xfrm>
            <a:prstGeom prst="rect">
              <a:avLst/>
            </a:prstGeom>
            <a:noFill/>
            <a:ln w="9525">
              <a:noFill/>
              <a:miter lim="800000"/>
              <a:headEnd/>
              <a:tailEnd/>
            </a:ln>
            <a:effectLst/>
          </p:spPr>
          <p:txBody>
            <a:bodyPr>
              <a:spAutoFit/>
            </a:bodyPr>
            <a:lstStyle/>
            <a:p>
              <a:pPr algn="ctr">
                <a:spcBef>
                  <a:spcPct val="50000"/>
                </a:spcBef>
              </a:pPr>
              <a:r>
                <a:rPr lang="en-US" sz="1400">
                  <a:latin typeface="Century Gothic" pitchFamily="34" charset="0"/>
                </a:rPr>
                <a:t>Rene Descartes                        French Philosopher &amp; Vivisector 1596 – 1650</a:t>
              </a:r>
            </a:p>
          </p:txBody>
        </p:sp>
      </p:grpSp>
      <p:sp>
        <p:nvSpPr>
          <p:cNvPr id="8" name="Text Box 3"/>
          <p:cNvSpPr txBox="1">
            <a:spLocks noChangeArrowheads="1"/>
          </p:cNvSpPr>
          <p:nvPr/>
        </p:nvSpPr>
        <p:spPr bwMode="auto">
          <a:xfrm>
            <a:off x="3962400" y="2160588"/>
            <a:ext cx="4495800" cy="3935412"/>
          </a:xfrm>
          <a:prstGeom prst="rect">
            <a:avLst/>
          </a:prstGeom>
          <a:noFill/>
          <a:ln w="9525">
            <a:noFill/>
            <a:miter lim="800000"/>
            <a:headEnd/>
            <a:tailEnd/>
          </a:ln>
          <a:effectLst/>
        </p:spPr>
        <p:txBody>
          <a:bodyPr>
            <a:spAutoFit/>
          </a:bodyPr>
          <a:lstStyle/>
          <a:p>
            <a:pPr algn="ctr">
              <a:spcBef>
                <a:spcPct val="50000"/>
              </a:spcBef>
            </a:pPr>
            <a:r>
              <a:rPr lang="en-US" sz="2800" dirty="0">
                <a:latin typeface="Century Gothic" pitchFamily="34" charset="0"/>
              </a:rPr>
              <a:t>“Animals are nothing more than unconscious machines. Lacking consciousness, they lack reason or language.” Descartes felt that an animal’s cry was like the sound of a rusty clock that needed oiling.</a:t>
            </a:r>
          </a:p>
        </p:txBody>
      </p:sp>
      <p:sp>
        <p:nvSpPr>
          <p:cNvPr id="9" name="Rectangle 2"/>
          <p:cNvSpPr txBox="1">
            <a:spLocks noChangeArrowheads="1"/>
          </p:cNvSpPr>
          <p:nvPr/>
        </p:nvSpPr>
        <p:spPr bwMode="auto">
          <a:xfrm>
            <a:off x="457200" y="274637"/>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tx2"/>
                </a:solidFill>
                <a:effectLst/>
                <a:uLnTx/>
                <a:uFillTx/>
                <a:latin typeface="+mj-lt"/>
                <a:ea typeface="+mj-ea"/>
                <a:cs typeface="+mj-cs"/>
              </a:rPr>
              <a:t> </a:t>
            </a:r>
            <a:r>
              <a:rPr kumimoji="0" lang="en-US" sz="4000" b="0" i="0" u="none" strike="noStrike" kern="0" cap="none" spc="0" normalizeH="0" baseline="0" noProof="0" dirty="0" smtClean="0">
                <a:ln>
                  <a:noFill/>
                </a:ln>
                <a:solidFill>
                  <a:schemeClr val="bg1"/>
                </a:solidFill>
                <a:effectLst/>
                <a:uLnTx/>
                <a:uFillTx/>
                <a:latin typeface="Century Gothic" pitchFamily="34" charset="0"/>
                <a:ea typeface="+mj-ea"/>
                <a:cs typeface="+mj-cs"/>
              </a:rPr>
              <a:t>Descartes: Father of</a:t>
            </a:r>
            <a:br>
              <a:rPr kumimoji="0" lang="en-US" sz="4000" b="0" i="0" u="none" strike="noStrike" kern="0" cap="none" spc="0" normalizeH="0" baseline="0" noProof="0" dirty="0" smtClean="0">
                <a:ln>
                  <a:noFill/>
                </a:ln>
                <a:solidFill>
                  <a:schemeClr val="bg1"/>
                </a:solidFill>
                <a:effectLst/>
                <a:uLnTx/>
                <a:uFillTx/>
                <a:latin typeface="Century Gothic" pitchFamily="34" charset="0"/>
                <a:ea typeface="+mj-ea"/>
                <a:cs typeface="+mj-cs"/>
              </a:rPr>
            </a:br>
            <a:r>
              <a:rPr kumimoji="0" lang="en-US" sz="4000" b="0" i="0" u="none" strike="noStrike" kern="0" cap="none" spc="0" normalizeH="0" baseline="0" noProof="0" dirty="0" smtClean="0">
                <a:ln>
                  <a:noFill/>
                </a:ln>
                <a:solidFill>
                  <a:schemeClr val="bg1"/>
                </a:solidFill>
                <a:effectLst/>
                <a:uLnTx/>
                <a:uFillTx/>
                <a:latin typeface="Century Gothic" pitchFamily="34" charset="0"/>
                <a:ea typeface="+mj-ea"/>
                <a:cs typeface="+mj-cs"/>
              </a:rPr>
              <a:t>Modern-Day Vivisection</a:t>
            </a:r>
            <a:endParaRPr kumimoji="0" lang="en-US" sz="40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pic>
        <p:nvPicPr>
          <p:cNvPr id="5" name="Picture 7" descr="injectmouse"/>
          <p:cNvPicPr>
            <a:picLocks noChangeAspect="1" noChangeArrowheads="1"/>
          </p:cNvPicPr>
          <p:nvPr/>
        </p:nvPicPr>
        <p:blipFill>
          <a:blip r:embed="rId4" cstate="print"/>
          <a:srcRect t="12122" r="26064"/>
          <a:stretch>
            <a:fillRect/>
          </a:stretch>
        </p:blipFill>
        <p:spPr bwMode="auto">
          <a:xfrm>
            <a:off x="4572000" y="4219575"/>
            <a:ext cx="3113087" cy="2486025"/>
          </a:xfrm>
          <a:prstGeom prst="rect">
            <a:avLst/>
          </a:prstGeom>
          <a:noFill/>
        </p:spPr>
      </p:pic>
      <p:pic>
        <p:nvPicPr>
          <p:cNvPr id="7" name="Picture 11" descr="beaglebig"/>
          <p:cNvPicPr>
            <a:picLocks noChangeAspect="1" noChangeArrowheads="1"/>
          </p:cNvPicPr>
          <p:nvPr/>
        </p:nvPicPr>
        <p:blipFill>
          <a:blip r:embed="rId5" cstate="print"/>
          <a:srcRect t="6690" b="6690"/>
          <a:stretch>
            <a:fillRect/>
          </a:stretch>
        </p:blipFill>
        <p:spPr bwMode="auto">
          <a:xfrm>
            <a:off x="4572000" y="1746883"/>
            <a:ext cx="3810000" cy="2367917"/>
          </a:xfrm>
          <a:prstGeom prst="rect">
            <a:avLst/>
          </a:prstGeom>
          <a:noFill/>
        </p:spPr>
      </p:pic>
      <p:sp>
        <p:nvSpPr>
          <p:cNvPr id="8" name="Text Box 13"/>
          <p:cNvSpPr txBox="1">
            <a:spLocks noChangeArrowheads="1"/>
          </p:cNvSpPr>
          <p:nvPr/>
        </p:nvSpPr>
        <p:spPr bwMode="auto">
          <a:xfrm>
            <a:off x="304800" y="1676400"/>
            <a:ext cx="4191000" cy="646331"/>
          </a:xfrm>
          <a:prstGeom prst="rect">
            <a:avLst/>
          </a:prstGeom>
          <a:solidFill>
            <a:schemeClr val="bg1">
              <a:alpha val="0"/>
            </a:schemeClr>
          </a:solidFill>
          <a:ln w="9525">
            <a:noFill/>
            <a:miter lim="800000"/>
            <a:headEnd/>
            <a:tailEnd/>
          </a:ln>
          <a:effectLst/>
        </p:spPr>
        <p:txBody>
          <a:bodyPr wrap="square">
            <a:spAutoFit/>
          </a:bodyPr>
          <a:lstStyle/>
          <a:p>
            <a:pPr algn="ctr"/>
            <a:endParaRPr lang="en-US" sz="3600" dirty="0">
              <a:latin typeface="Century Gothic" pitchFamily="34" charset="0"/>
            </a:endParaRPr>
          </a:p>
        </p:txBody>
      </p:sp>
      <p:pic>
        <p:nvPicPr>
          <p:cNvPr id="9" name="Picture 17" descr="killedRabbit11"/>
          <p:cNvPicPr>
            <a:picLocks noChangeAspect="1" noChangeArrowheads="1"/>
          </p:cNvPicPr>
          <p:nvPr/>
        </p:nvPicPr>
        <p:blipFill>
          <a:blip r:embed="rId6" cstate="print"/>
          <a:srcRect l="7619"/>
          <a:stretch>
            <a:fillRect/>
          </a:stretch>
        </p:blipFill>
        <p:spPr bwMode="auto">
          <a:xfrm>
            <a:off x="1169987" y="2486025"/>
            <a:ext cx="3325813" cy="2543175"/>
          </a:xfrm>
          <a:prstGeom prst="rect">
            <a:avLst/>
          </a:prstGeom>
          <a:noFill/>
        </p:spPr>
      </p:pic>
      <p:sp>
        <p:nvSpPr>
          <p:cNvPr id="10" name="TextBox 9"/>
          <p:cNvSpPr txBox="1"/>
          <p:nvPr/>
        </p:nvSpPr>
        <p:spPr>
          <a:xfrm>
            <a:off x="0" y="75962"/>
            <a:ext cx="9144000" cy="1600438"/>
          </a:xfrm>
          <a:prstGeom prst="rect">
            <a:avLst/>
          </a:prstGeom>
          <a:noFill/>
        </p:spPr>
        <p:txBody>
          <a:bodyPr wrap="square" rtlCol="0">
            <a:spAutoFit/>
          </a:bodyPr>
          <a:lstStyle/>
          <a:p>
            <a:pPr algn="ctr"/>
            <a:r>
              <a:rPr lang="en-US" sz="4000" dirty="0" smtClean="0">
                <a:solidFill>
                  <a:schemeClr val="bg1"/>
                </a:solidFill>
                <a:latin typeface="Century Gothic" pitchFamily="34" charset="0"/>
              </a:rPr>
              <a:t>Testing of Cosmetics, Personal Care Products, and Household Products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3"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4" cstate="print"/>
          <a:srcRect/>
          <a:stretch>
            <a:fillRect/>
          </a:stretch>
        </p:blipFill>
        <p:spPr>
          <a:xfrm>
            <a:off x="0" y="23812"/>
            <a:ext cx="9144000" cy="6834188"/>
          </a:xfrm>
          <a:noFill/>
          <a:ln/>
        </p:spPr>
      </p:pic>
      <p:graphicFrame>
        <p:nvGraphicFramePr>
          <p:cNvPr id="5" name="Object 6"/>
          <p:cNvGraphicFramePr>
            <a:graphicFrameLocks noChangeAspect="1"/>
          </p:cNvGraphicFramePr>
          <p:nvPr/>
        </p:nvGraphicFramePr>
        <p:xfrm>
          <a:off x="5105400" y="2209800"/>
          <a:ext cx="2843212" cy="3789362"/>
        </p:xfrm>
        <a:graphic>
          <a:graphicData uri="http://schemas.openxmlformats.org/presentationml/2006/ole">
            <p:oleObj spid="_x0000_s26626" name="Photo Editor Photo" r:id="rId5" imgW="4285714" imgH="5714286" progId="">
              <p:embed/>
            </p:oleObj>
          </a:graphicData>
        </a:graphic>
      </p:graphicFrame>
      <p:graphicFrame>
        <p:nvGraphicFramePr>
          <p:cNvPr id="6" name="Object 10"/>
          <p:cNvGraphicFramePr>
            <a:graphicFrameLocks noChangeAspect="1"/>
          </p:cNvGraphicFramePr>
          <p:nvPr/>
        </p:nvGraphicFramePr>
        <p:xfrm>
          <a:off x="1739900" y="1828800"/>
          <a:ext cx="3213100" cy="2925762"/>
        </p:xfrm>
        <a:graphic>
          <a:graphicData uri="http://schemas.openxmlformats.org/presentationml/2006/ole">
            <p:oleObj spid="_x0000_s26627" name="Photo Editor Photo" r:id="rId6" imgW="6857143" imgH="4571429" progId="">
              <p:embed/>
            </p:oleObj>
          </a:graphicData>
        </a:graphic>
      </p:graphicFrame>
      <p:pic>
        <p:nvPicPr>
          <p:cNvPr id="7" name="Picture 16" descr="600-board-studies7"/>
          <p:cNvPicPr>
            <a:picLocks noChangeAspect="1" noChangeArrowheads="1"/>
          </p:cNvPicPr>
          <p:nvPr/>
        </p:nvPicPr>
        <p:blipFill>
          <a:blip r:embed="rId7" cstate="print"/>
          <a:srcRect b="28799"/>
          <a:stretch>
            <a:fillRect/>
          </a:stretch>
        </p:blipFill>
        <p:spPr bwMode="auto">
          <a:xfrm>
            <a:off x="2211387" y="4876800"/>
            <a:ext cx="2741613" cy="1301750"/>
          </a:xfrm>
          <a:prstGeom prst="rect">
            <a:avLst/>
          </a:prstGeom>
          <a:noFill/>
        </p:spPr>
      </p:pic>
      <p:sp>
        <p:nvSpPr>
          <p:cNvPr id="8" name="TextBox 7"/>
          <p:cNvSpPr txBox="1"/>
          <p:nvPr/>
        </p:nvSpPr>
        <p:spPr>
          <a:xfrm>
            <a:off x="0" y="-76200"/>
            <a:ext cx="9144000" cy="1600438"/>
          </a:xfrm>
          <a:prstGeom prst="rect">
            <a:avLst/>
          </a:prstGeom>
          <a:noFill/>
        </p:spPr>
        <p:txBody>
          <a:bodyPr wrap="square" rtlCol="0">
            <a:spAutoFit/>
          </a:bodyPr>
          <a:lstStyle/>
          <a:p>
            <a:pPr algn="ctr"/>
            <a:r>
              <a:rPr lang="en-US" sz="4000" dirty="0" smtClean="0">
                <a:solidFill>
                  <a:schemeClr val="bg1"/>
                </a:solidFill>
                <a:latin typeface="Century Gothic" pitchFamily="34" charset="0"/>
              </a:rPr>
              <a:t>Testing of Pharmaceuticals, Pesticides, and Industrial Chemicals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a:hlinkClick r:id="rId3"/>
          </p:cNvPr>
          <p:cNvPicPr>
            <a:picLocks noGrp="1" noChangeAspect="1" noChangeArrowheads="1"/>
          </p:cNvPicPr>
          <p:nvPr>
            <p:ph sz="quarter" idx="2"/>
          </p:nvPr>
        </p:nvPicPr>
        <p:blipFill>
          <a:blip r:embed="rId4" cstate="print"/>
          <a:srcRect/>
          <a:stretch>
            <a:fillRect/>
          </a:stretch>
        </p:blipFill>
        <p:spPr>
          <a:xfrm>
            <a:off x="0" y="0"/>
            <a:ext cx="9144000" cy="6834188"/>
          </a:xfrm>
          <a:noFill/>
          <a:ln/>
        </p:spPr>
      </p:pic>
      <p:pic>
        <p:nvPicPr>
          <p:cNvPr id="8" name="Picture 4" descr="http://t2.gstatic.com/images?q=tbn:vlKiZ8D1JXT4tM:http://www.all-creatures.org/anex/monkey-chair-01.jpg">
            <a:hlinkClick r:id="rId5"/>
          </p:cNvPr>
          <p:cNvPicPr>
            <a:picLocks noChangeAspect="1" noChangeArrowheads="1"/>
          </p:cNvPicPr>
          <p:nvPr/>
        </p:nvPicPr>
        <p:blipFill>
          <a:blip r:embed="rId6" cstate="print"/>
          <a:srcRect/>
          <a:stretch>
            <a:fillRect/>
          </a:stretch>
        </p:blipFill>
        <p:spPr bwMode="auto">
          <a:xfrm>
            <a:off x="5232188" y="2590800"/>
            <a:ext cx="1321012" cy="1920240"/>
          </a:xfrm>
          <a:prstGeom prst="rect">
            <a:avLst/>
          </a:prstGeom>
          <a:noFill/>
        </p:spPr>
      </p:pic>
      <p:pic>
        <p:nvPicPr>
          <p:cNvPr id="9" name="Picture 6" descr="http://www.newprotest.org/images/20070314_rat.jpg"/>
          <p:cNvPicPr>
            <a:picLocks noChangeAspect="1" noChangeArrowheads="1"/>
          </p:cNvPicPr>
          <p:nvPr/>
        </p:nvPicPr>
        <p:blipFill>
          <a:blip r:embed="rId7" cstate="print"/>
          <a:srcRect/>
          <a:stretch>
            <a:fillRect/>
          </a:stretch>
        </p:blipFill>
        <p:spPr bwMode="auto">
          <a:xfrm>
            <a:off x="6858000" y="2590800"/>
            <a:ext cx="1428750" cy="1905000"/>
          </a:xfrm>
          <a:prstGeom prst="rect">
            <a:avLst/>
          </a:prstGeom>
          <a:noFill/>
        </p:spPr>
      </p:pic>
      <p:pic>
        <p:nvPicPr>
          <p:cNvPr id="11" name="Picture 2" descr="ucdenver-rabbit_ulcer250.jpg"/>
          <p:cNvPicPr>
            <a:picLocks noGrp="1" noChangeAspect="1" noChangeArrowheads="1"/>
          </p:cNvPicPr>
          <p:nvPr>
            <p:ph sz="quarter" idx="2"/>
          </p:nvPr>
        </p:nvPicPr>
        <p:blipFill>
          <a:blip r:embed="rId8" cstate="print"/>
          <a:srcRect/>
          <a:stretch>
            <a:fillRect/>
          </a:stretch>
        </p:blipFill>
        <p:spPr bwMode="auto">
          <a:xfrm>
            <a:off x="2935857" y="3124200"/>
            <a:ext cx="1940943" cy="1371600"/>
          </a:xfrm>
          <a:prstGeom prst="rect">
            <a:avLst/>
          </a:prstGeom>
          <a:noFill/>
        </p:spPr>
      </p:pic>
      <p:sp>
        <p:nvSpPr>
          <p:cNvPr id="12" name="TextBox 11"/>
          <p:cNvSpPr txBox="1"/>
          <p:nvPr/>
        </p:nvSpPr>
        <p:spPr>
          <a:xfrm>
            <a:off x="0" y="152162"/>
            <a:ext cx="9144000" cy="1600438"/>
          </a:xfrm>
          <a:prstGeom prst="rect">
            <a:avLst/>
          </a:prstGeom>
          <a:noFill/>
        </p:spPr>
        <p:txBody>
          <a:bodyPr wrap="square" rtlCol="0">
            <a:spAutoFit/>
          </a:bodyPr>
          <a:lstStyle/>
          <a:p>
            <a:pPr algn="ctr"/>
            <a:r>
              <a:rPr lang="en-US" sz="4000" dirty="0" smtClean="0">
                <a:solidFill>
                  <a:schemeClr val="bg1"/>
                </a:solidFill>
                <a:latin typeface="Century Gothic" pitchFamily="34" charset="0"/>
              </a:rPr>
              <a:t>Basic or Curiosity-Driven Experiments at Universities </a:t>
            </a:r>
          </a:p>
          <a:p>
            <a:endParaRPr lang="en-US" dirty="0"/>
          </a:p>
        </p:txBody>
      </p:sp>
      <p:sp>
        <p:nvSpPr>
          <p:cNvPr id="13" name="TextBox 12"/>
          <p:cNvSpPr txBox="1"/>
          <p:nvPr/>
        </p:nvSpPr>
        <p:spPr>
          <a:xfrm>
            <a:off x="304800" y="4495800"/>
            <a:ext cx="2286000" cy="584775"/>
          </a:xfrm>
          <a:prstGeom prst="rect">
            <a:avLst/>
          </a:prstGeom>
          <a:noFill/>
        </p:spPr>
        <p:txBody>
          <a:bodyPr wrap="square" rtlCol="0">
            <a:spAutoFit/>
          </a:bodyPr>
          <a:lstStyle/>
          <a:p>
            <a:r>
              <a:rPr lang="en-US" sz="1600" dirty="0" smtClean="0"/>
              <a:t>Mouse with overgrown tumors</a:t>
            </a:r>
            <a:endParaRPr lang="en-US" sz="1600" dirty="0"/>
          </a:p>
        </p:txBody>
      </p:sp>
      <p:sp>
        <p:nvSpPr>
          <p:cNvPr id="14" name="TextBox 13"/>
          <p:cNvSpPr txBox="1"/>
          <p:nvPr/>
        </p:nvSpPr>
        <p:spPr>
          <a:xfrm>
            <a:off x="2895600" y="4495800"/>
            <a:ext cx="2133600" cy="584775"/>
          </a:xfrm>
          <a:prstGeom prst="rect">
            <a:avLst/>
          </a:prstGeom>
          <a:noFill/>
        </p:spPr>
        <p:txBody>
          <a:bodyPr wrap="square" rtlCol="0">
            <a:spAutoFit/>
          </a:bodyPr>
          <a:lstStyle/>
          <a:p>
            <a:r>
              <a:rPr lang="en-US" sz="1600" dirty="0" smtClean="0"/>
              <a:t>Lesions cut into rabbit’s spine</a:t>
            </a:r>
            <a:endParaRPr lang="en-US" sz="1600" dirty="0"/>
          </a:p>
        </p:txBody>
      </p:sp>
      <p:sp>
        <p:nvSpPr>
          <p:cNvPr id="15" name="TextBox 14"/>
          <p:cNvSpPr txBox="1"/>
          <p:nvPr/>
        </p:nvSpPr>
        <p:spPr>
          <a:xfrm>
            <a:off x="5105400" y="4495800"/>
            <a:ext cx="1676400" cy="1323439"/>
          </a:xfrm>
          <a:prstGeom prst="rect">
            <a:avLst/>
          </a:prstGeom>
          <a:noFill/>
        </p:spPr>
        <p:txBody>
          <a:bodyPr wrap="square" rtlCol="0">
            <a:spAutoFit/>
          </a:bodyPr>
          <a:lstStyle/>
          <a:p>
            <a:r>
              <a:rPr lang="en-US" sz="1600" dirty="0" smtClean="0"/>
              <a:t>Electrodes implanted into brain of restrained monkey</a:t>
            </a:r>
            <a:endParaRPr lang="en-US" sz="1600" dirty="0"/>
          </a:p>
        </p:txBody>
      </p:sp>
      <p:sp>
        <p:nvSpPr>
          <p:cNvPr id="16" name="TextBox 15"/>
          <p:cNvSpPr txBox="1"/>
          <p:nvPr/>
        </p:nvSpPr>
        <p:spPr>
          <a:xfrm>
            <a:off x="6858000" y="4495800"/>
            <a:ext cx="1676400" cy="830997"/>
          </a:xfrm>
          <a:prstGeom prst="rect">
            <a:avLst/>
          </a:prstGeom>
          <a:noFill/>
        </p:spPr>
        <p:txBody>
          <a:bodyPr wrap="square" rtlCol="0">
            <a:spAutoFit/>
          </a:bodyPr>
          <a:lstStyle/>
          <a:p>
            <a:r>
              <a:rPr lang="en-US" sz="1600" dirty="0" smtClean="0"/>
              <a:t>Electrodes implanted into brain of mouse</a:t>
            </a:r>
            <a:endParaRPr lang="en-US" sz="1600" dirty="0"/>
          </a:p>
        </p:txBody>
      </p:sp>
      <p:pic>
        <p:nvPicPr>
          <p:cNvPr id="17" name="Picture 2" descr="http://www.peta.org/feat/unc/page/sm-205.jpg">
            <a:hlinkClick r:id="rId3"/>
          </p:cNvPr>
          <p:cNvPicPr>
            <a:picLocks noChangeAspect="1" noChangeArrowheads="1"/>
          </p:cNvPicPr>
          <p:nvPr/>
        </p:nvPicPr>
        <p:blipFill>
          <a:blip r:embed="rId9" cstate="print"/>
          <a:srcRect/>
          <a:stretch>
            <a:fillRect/>
          </a:stretch>
        </p:blipFill>
        <p:spPr bwMode="auto">
          <a:xfrm>
            <a:off x="381000" y="2849880"/>
            <a:ext cx="2184848" cy="164592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pic>
        <p:nvPicPr>
          <p:cNvPr id="6" name="Picture 2" descr="[16604MiloFamily.jpg]"/>
          <p:cNvPicPr>
            <a:picLocks noChangeAspect="1" noChangeArrowheads="1"/>
          </p:cNvPicPr>
          <p:nvPr/>
        </p:nvPicPr>
        <p:blipFill>
          <a:blip r:embed="rId4" cstate="print"/>
          <a:srcRect/>
          <a:stretch>
            <a:fillRect/>
          </a:stretch>
        </p:blipFill>
        <p:spPr bwMode="auto">
          <a:xfrm>
            <a:off x="756714" y="3048000"/>
            <a:ext cx="2748486" cy="2286000"/>
          </a:xfrm>
          <a:prstGeom prst="rect">
            <a:avLst/>
          </a:prstGeom>
          <a:noFill/>
        </p:spPr>
      </p:pic>
      <p:pic>
        <p:nvPicPr>
          <p:cNvPr id="13" name="Picture 4" descr="http://t0.gstatic.com/images?q=tbn:2eUcrJlRtdnowM:http://www.aboutmyplanet.com/files/2007/09/rhesus-monkey.thumbnail.jpg">
            <a:hlinkClick r:id="rId5"/>
          </p:cNvPr>
          <p:cNvPicPr>
            <a:picLocks noChangeAspect="1" noChangeArrowheads="1"/>
          </p:cNvPicPr>
          <p:nvPr/>
        </p:nvPicPr>
        <p:blipFill>
          <a:blip r:embed="rId6" cstate="print"/>
          <a:srcRect/>
          <a:stretch>
            <a:fillRect/>
          </a:stretch>
        </p:blipFill>
        <p:spPr bwMode="auto">
          <a:xfrm>
            <a:off x="5688226" y="2590800"/>
            <a:ext cx="2693774" cy="2743200"/>
          </a:xfrm>
          <a:prstGeom prst="rect">
            <a:avLst/>
          </a:prstGeom>
          <a:noFill/>
        </p:spPr>
      </p:pic>
      <p:pic>
        <p:nvPicPr>
          <p:cNvPr id="14" name="Picture 6" descr="See full size image">
            <a:hlinkClick r:id="rId7"/>
          </p:cNvPr>
          <p:cNvPicPr>
            <a:picLocks noChangeAspect="1" noChangeArrowheads="1"/>
          </p:cNvPicPr>
          <p:nvPr/>
        </p:nvPicPr>
        <p:blipFill>
          <a:blip r:embed="rId8" cstate="print"/>
          <a:srcRect/>
          <a:stretch>
            <a:fillRect/>
          </a:stretch>
        </p:blipFill>
        <p:spPr bwMode="auto">
          <a:xfrm>
            <a:off x="3832860" y="3505200"/>
            <a:ext cx="1577340" cy="1828800"/>
          </a:xfrm>
          <a:prstGeom prst="rect">
            <a:avLst/>
          </a:prstGeom>
          <a:noFill/>
        </p:spPr>
      </p:pic>
      <p:sp>
        <p:nvSpPr>
          <p:cNvPr id="15" name="TextBox 14"/>
          <p:cNvSpPr txBox="1"/>
          <p:nvPr/>
        </p:nvSpPr>
        <p:spPr>
          <a:xfrm>
            <a:off x="0" y="152162"/>
            <a:ext cx="9144000" cy="1600438"/>
          </a:xfrm>
          <a:prstGeom prst="rect">
            <a:avLst/>
          </a:prstGeom>
          <a:noFill/>
        </p:spPr>
        <p:txBody>
          <a:bodyPr wrap="square" rtlCol="0">
            <a:spAutoFit/>
          </a:bodyPr>
          <a:lstStyle/>
          <a:p>
            <a:pPr algn="ctr"/>
            <a:r>
              <a:rPr lang="en-US" sz="4000" dirty="0" smtClean="0">
                <a:solidFill>
                  <a:schemeClr val="bg1"/>
                </a:solidFill>
                <a:latin typeface="Century Gothic" pitchFamily="34" charset="0"/>
              </a:rPr>
              <a:t>Maternal Deprivation: Monkeys without Mothers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12" name="TextBox 11"/>
          <p:cNvSpPr txBox="1"/>
          <p:nvPr/>
        </p:nvSpPr>
        <p:spPr>
          <a:xfrm>
            <a:off x="0" y="310515"/>
            <a:ext cx="9144000" cy="984885"/>
          </a:xfrm>
          <a:prstGeom prst="rect">
            <a:avLst/>
          </a:prstGeom>
          <a:noFill/>
        </p:spPr>
        <p:txBody>
          <a:bodyPr wrap="square" rtlCol="0">
            <a:spAutoFit/>
          </a:bodyPr>
          <a:lstStyle/>
          <a:p>
            <a:pPr algn="ctr"/>
            <a:r>
              <a:rPr lang="en-US" sz="4000" dirty="0" smtClean="0">
                <a:solidFill>
                  <a:schemeClr val="bg1"/>
                </a:solidFill>
                <a:latin typeface="Century Gothic" pitchFamily="34" charset="0"/>
              </a:rPr>
              <a:t>University of Michigan</a:t>
            </a:r>
          </a:p>
          <a:p>
            <a:endParaRPr lang="en-US" dirty="0"/>
          </a:p>
        </p:txBody>
      </p:sp>
      <p:pic>
        <p:nvPicPr>
          <p:cNvPr id="20" name="Picture 2" descr="See full size image">
            <a:hlinkClick r:id="rId4"/>
          </p:cNvPr>
          <p:cNvPicPr>
            <a:picLocks noChangeAspect="1" noChangeArrowheads="1"/>
          </p:cNvPicPr>
          <p:nvPr/>
        </p:nvPicPr>
        <p:blipFill>
          <a:blip r:embed="rId5" cstate="print"/>
          <a:srcRect/>
          <a:stretch>
            <a:fillRect/>
          </a:stretch>
        </p:blipFill>
        <p:spPr bwMode="auto">
          <a:xfrm>
            <a:off x="228600" y="1723282"/>
            <a:ext cx="2133600" cy="1858118"/>
          </a:xfrm>
          <a:prstGeom prst="rect">
            <a:avLst/>
          </a:prstGeom>
          <a:noFill/>
        </p:spPr>
      </p:pic>
      <p:sp>
        <p:nvSpPr>
          <p:cNvPr id="21" name="TextBox 20"/>
          <p:cNvSpPr txBox="1"/>
          <p:nvPr/>
        </p:nvSpPr>
        <p:spPr>
          <a:xfrm>
            <a:off x="228600" y="3581400"/>
            <a:ext cx="2065940" cy="830997"/>
          </a:xfrm>
          <a:prstGeom prst="rect">
            <a:avLst/>
          </a:prstGeom>
          <a:noFill/>
        </p:spPr>
        <p:txBody>
          <a:bodyPr wrap="square" rtlCol="0">
            <a:spAutoFit/>
          </a:bodyPr>
          <a:lstStyle/>
          <a:p>
            <a:pPr algn="ctr"/>
            <a:r>
              <a:rPr lang="en-US" sz="1600" dirty="0" smtClean="0">
                <a:latin typeface="Century Gothic" pitchFamily="34" charset="0"/>
              </a:rPr>
              <a:t>Huda </a:t>
            </a:r>
            <a:r>
              <a:rPr lang="en-US" sz="1600" dirty="0" err="1" smtClean="0">
                <a:latin typeface="Century Gothic" pitchFamily="34" charset="0"/>
              </a:rPr>
              <a:t>Akil</a:t>
            </a:r>
            <a:r>
              <a:rPr lang="en-US" sz="1600" dirty="0" smtClean="0">
                <a:latin typeface="Century Gothic" pitchFamily="34" charset="0"/>
              </a:rPr>
              <a:t> </a:t>
            </a:r>
          </a:p>
          <a:p>
            <a:pPr algn="ctr"/>
            <a:r>
              <a:rPr lang="en-US" sz="1600" dirty="0" smtClean="0">
                <a:latin typeface="Century Gothic" pitchFamily="34" charset="0"/>
              </a:rPr>
              <a:t>U-M Department of Psychiatry</a:t>
            </a:r>
            <a:endParaRPr lang="en-US" sz="1600" dirty="0">
              <a:latin typeface="Century Gothic" pitchFamily="34" charset="0"/>
            </a:endParaRPr>
          </a:p>
        </p:txBody>
      </p:sp>
      <p:sp>
        <p:nvSpPr>
          <p:cNvPr id="23" name="TextBox 22"/>
          <p:cNvSpPr txBox="1"/>
          <p:nvPr/>
        </p:nvSpPr>
        <p:spPr>
          <a:xfrm>
            <a:off x="7315200" y="4390072"/>
            <a:ext cx="1524000" cy="1477328"/>
          </a:xfrm>
          <a:prstGeom prst="rect">
            <a:avLst/>
          </a:prstGeom>
          <a:solidFill>
            <a:srgbClr val="FFFF00"/>
          </a:solidFill>
        </p:spPr>
        <p:txBody>
          <a:bodyPr wrap="square" rtlCol="0">
            <a:spAutoFit/>
          </a:bodyPr>
          <a:lstStyle/>
          <a:p>
            <a:pPr algn="ctr"/>
            <a:r>
              <a:rPr lang="en-US" b="1" dirty="0" smtClean="0">
                <a:latin typeface="Century Gothic" pitchFamily="34" charset="0"/>
              </a:rPr>
              <a:t>National Institute of Drug Addiction $1,237,415</a:t>
            </a:r>
            <a:endParaRPr lang="en-US" b="1" dirty="0">
              <a:latin typeface="Century Gothic" pitchFamily="34" charset="0"/>
            </a:endParaRPr>
          </a:p>
        </p:txBody>
      </p:sp>
      <p:pic>
        <p:nvPicPr>
          <p:cNvPr id="26" name="Picture 6" descr="http://t3.gstatic.com/images?q=tbn:T4uv5F3VMFaM7M:http://www.jakesjokes.com/gallery/albums/userpics/10002/thumb_RATS_ON_COCAINE.gif">
            <a:hlinkClick r:id="rId6"/>
          </p:cNvPr>
          <p:cNvPicPr>
            <a:picLocks noChangeAspect="1" noChangeArrowheads="1"/>
          </p:cNvPicPr>
          <p:nvPr/>
        </p:nvPicPr>
        <p:blipFill>
          <a:blip r:embed="rId7" cstate="print"/>
          <a:srcRect/>
          <a:stretch>
            <a:fillRect/>
          </a:stretch>
        </p:blipFill>
        <p:spPr bwMode="auto">
          <a:xfrm>
            <a:off x="762000" y="5029200"/>
            <a:ext cx="1188719" cy="1188720"/>
          </a:xfrm>
          <a:prstGeom prst="rect">
            <a:avLst/>
          </a:prstGeom>
          <a:noFill/>
        </p:spPr>
      </p:pic>
      <p:pic>
        <p:nvPicPr>
          <p:cNvPr id="27" name="Picture 8" descr="feature photo"/>
          <p:cNvPicPr>
            <a:picLocks noChangeAspect="1" noChangeArrowheads="1"/>
          </p:cNvPicPr>
          <p:nvPr/>
        </p:nvPicPr>
        <p:blipFill>
          <a:blip r:embed="rId8" cstate="print"/>
          <a:srcRect/>
          <a:stretch>
            <a:fillRect/>
          </a:stretch>
        </p:blipFill>
        <p:spPr bwMode="auto">
          <a:xfrm>
            <a:off x="5638800" y="1828800"/>
            <a:ext cx="2438399" cy="1828800"/>
          </a:xfrm>
          <a:prstGeom prst="rect">
            <a:avLst/>
          </a:prstGeom>
          <a:noFill/>
        </p:spPr>
      </p:pic>
      <p:pic>
        <p:nvPicPr>
          <p:cNvPr id="28" name="Picture 10" descr="http://t0.gstatic.com/images?q=tbn:fxokeX4WI-cHkM:http://www.phschool.com/science/science_news/articles/images/cell_surface_stories.jpg">
            <a:hlinkClick r:id="rId9"/>
          </p:cNvPr>
          <p:cNvPicPr>
            <a:picLocks noChangeAspect="1" noChangeArrowheads="1"/>
          </p:cNvPicPr>
          <p:nvPr/>
        </p:nvPicPr>
        <p:blipFill>
          <a:blip r:embed="rId10" cstate="print"/>
          <a:srcRect/>
          <a:stretch>
            <a:fillRect/>
          </a:stretch>
        </p:blipFill>
        <p:spPr bwMode="auto">
          <a:xfrm>
            <a:off x="3048000" y="1828800"/>
            <a:ext cx="2445482" cy="1828800"/>
          </a:xfrm>
          <a:prstGeom prst="rect">
            <a:avLst/>
          </a:prstGeom>
          <a:noFill/>
        </p:spPr>
      </p:pic>
      <p:pic>
        <p:nvPicPr>
          <p:cNvPr id="29" name="Picture 12" descr="http://jay.kusnetz.net/pics4ext/grace.jpg"/>
          <p:cNvPicPr>
            <a:picLocks noChangeAspect="1" noChangeArrowheads="1"/>
          </p:cNvPicPr>
          <p:nvPr/>
        </p:nvPicPr>
        <p:blipFill>
          <a:blip r:embed="rId11" cstate="print"/>
          <a:srcRect/>
          <a:stretch>
            <a:fillRect/>
          </a:stretch>
        </p:blipFill>
        <p:spPr bwMode="auto">
          <a:xfrm>
            <a:off x="4267200" y="3733800"/>
            <a:ext cx="2750400"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23812"/>
            <a:ext cx="9144000" cy="6834188"/>
          </a:xfrm>
          <a:noFill/>
          <a:ln/>
        </p:spPr>
      </p:pic>
      <p:sp>
        <p:nvSpPr>
          <p:cNvPr id="12" name="TextBox 11"/>
          <p:cNvSpPr txBox="1"/>
          <p:nvPr/>
        </p:nvSpPr>
        <p:spPr>
          <a:xfrm>
            <a:off x="0" y="310515"/>
            <a:ext cx="9144000" cy="984885"/>
          </a:xfrm>
          <a:prstGeom prst="rect">
            <a:avLst/>
          </a:prstGeom>
          <a:noFill/>
        </p:spPr>
        <p:txBody>
          <a:bodyPr wrap="square" rtlCol="0">
            <a:spAutoFit/>
          </a:bodyPr>
          <a:lstStyle/>
          <a:p>
            <a:pPr algn="ctr"/>
            <a:r>
              <a:rPr lang="en-US" sz="4000" dirty="0" smtClean="0">
                <a:solidFill>
                  <a:schemeClr val="bg1"/>
                </a:solidFill>
                <a:latin typeface="Century Gothic" pitchFamily="34" charset="0"/>
              </a:rPr>
              <a:t>University of Michigan</a:t>
            </a:r>
          </a:p>
          <a:p>
            <a:endParaRPr lang="en-US" dirty="0"/>
          </a:p>
        </p:txBody>
      </p:sp>
      <p:sp>
        <p:nvSpPr>
          <p:cNvPr id="11" name="TextBox 10"/>
          <p:cNvSpPr txBox="1"/>
          <p:nvPr/>
        </p:nvSpPr>
        <p:spPr>
          <a:xfrm>
            <a:off x="1066800" y="4876800"/>
            <a:ext cx="3352800" cy="923330"/>
          </a:xfrm>
          <a:prstGeom prst="rect">
            <a:avLst/>
          </a:prstGeom>
          <a:noFill/>
        </p:spPr>
        <p:txBody>
          <a:bodyPr wrap="square" rtlCol="0">
            <a:spAutoFit/>
          </a:bodyPr>
          <a:lstStyle/>
          <a:p>
            <a:pPr algn="ctr"/>
            <a:r>
              <a:rPr lang="en-US" dirty="0" smtClean="0"/>
              <a:t>Stanley Watson</a:t>
            </a:r>
            <a:endParaRPr lang="en-US" dirty="0" smtClean="0"/>
          </a:p>
          <a:p>
            <a:pPr algn="ctr"/>
            <a:r>
              <a:rPr lang="en-US" dirty="0" smtClean="0"/>
              <a:t>The Molecular &amp; Behavioral Neuroscience Institute</a:t>
            </a:r>
            <a:endParaRPr lang="en-US" dirty="0"/>
          </a:p>
        </p:txBody>
      </p:sp>
      <p:pic>
        <p:nvPicPr>
          <p:cNvPr id="15" name="Picture 2" descr="http://www.mbni.med.umich.edu/mbni/faculty/portraits/watson.jpg"/>
          <p:cNvPicPr>
            <a:picLocks noChangeAspect="1" noChangeArrowheads="1"/>
          </p:cNvPicPr>
          <p:nvPr/>
        </p:nvPicPr>
        <p:blipFill>
          <a:blip r:embed="rId4" cstate="print"/>
          <a:srcRect/>
          <a:stretch>
            <a:fillRect/>
          </a:stretch>
        </p:blipFill>
        <p:spPr bwMode="auto">
          <a:xfrm>
            <a:off x="1828800" y="2895600"/>
            <a:ext cx="1868556" cy="1828800"/>
          </a:xfrm>
          <a:prstGeom prst="rect">
            <a:avLst/>
          </a:prstGeom>
          <a:noFill/>
        </p:spPr>
      </p:pic>
      <p:pic>
        <p:nvPicPr>
          <p:cNvPr id="16" name="Picture 4" descr="http://www.cincinnatichildrens.org/assets/0/78/563/597/599/53b0ed9d-e65c-4e57-b8d6-10c3b86fe273.jpg"/>
          <p:cNvPicPr>
            <a:picLocks noChangeAspect="1" noChangeArrowheads="1"/>
          </p:cNvPicPr>
          <p:nvPr/>
        </p:nvPicPr>
        <p:blipFill>
          <a:blip r:embed="rId5" cstate="print"/>
          <a:srcRect/>
          <a:stretch>
            <a:fillRect/>
          </a:stretch>
        </p:blipFill>
        <p:spPr bwMode="auto">
          <a:xfrm>
            <a:off x="5486400" y="2514600"/>
            <a:ext cx="1905000" cy="25431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12" name="TextBox 11"/>
          <p:cNvSpPr txBox="1"/>
          <p:nvPr/>
        </p:nvSpPr>
        <p:spPr>
          <a:xfrm>
            <a:off x="0" y="310515"/>
            <a:ext cx="9144000" cy="984885"/>
          </a:xfrm>
          <a:prstGeom prst="rect">
            <a:avLst/>
          </a:prstGeom>
          <a:noFill/>
        </p:spPr>
        <p:txBody>
          <a:bodyPr wrap="square" rtlCol="0">
            <a:spAutoFit/>
          </a:bodyPr>
          <a:lstStyle/>
          <a:p>
            <a:pPr algn="ctr"/>
            <a:r>
              <a:rPr lang="en-US" sz="4000" dirty="0" smtClean="0">
                <a:solidFill>
                  <a:schemeClr val="bg1"/>
                </a:solidFill>
                <a:latin typeface="Century Gothic" pitchFamily="34" charset="0"/>
              </a:rPr>
              <a:t>University of Michigan</a:t>
            </a:r>
          </a:p>
          <a:p>
            <a:endParaRPr lang="en-US" dirty="0"/>
          </a:p>
        </p:txBody>
      </p:sp>
      <p:grpSp>
        <p:nvGrpSpPr>
          <p:cNvPr id="9" name="Group 8"/>
          <p:cNvGrpSpPr/>
          <p:nvPr/>
        </p:nvGrpSpPr>
        <p:grpSpPr>
          <a:xfrm>
            <a:off x="1895475" y="2171700"/>
            <a:ext cx="2295525" cy="3695700"/>
            <a:chOff x="1895475" y="2171700"/>
            <a:chExt cx="2295525" cy="3695700"/>
          </a:xfrm>
        </p:grpSpPr>
        <p:pic>
          <p:nvPicPr>
            <p:cNvPr id="6" name="Picture 14" descr="Christopher Coe "/>
            <p:cNvPicPr>
              <a:picLocks noChangeAspect="1" noChangeArrowheads="1"/>
            </p:cNvPicPr>
            <p:nvPr/>
          </p:nvPicPr>
          <p:blipFill>
            <a:blip r:embed="rId4" cstate="print"/>
            <a:srcRect/>
            <a:stretch>
              <a:fillRect/>
            </a:stretch>
          </p:blipFill>
          <p:spPr bwMode="auto">
            <a:xfrm>
              <a:off x="1895475" y="2171700"/>
              <a:ext cx="2295525" cy="3314700"/>
            </a:xfrm>
            <a:prstGeom prst="rect">
              <a:avLst/>
            </a:prstGeom>
            <a:noFill/>
          </p:spPr>
        </p:pic>
        <p:sp>
          <p:nvSpPr>
            <p:cNvPr id="7" name="TextBox 6"/>
            <p:cNvSpPr txBox="1"/>
            <p:nvPr/>
          </p:nvSpPr>
          <p:spPr>
            <a:xfrm>
              <a:off x="1905000" y="5486400"/>
              <a:ext cx="2209800" cy="381000"/>
            </a:xfrm>
            <a:prstGeom prst="rect">
              <a:avLst/>
            </a:prstGeom>
            <a:noFill/>
          </p:spPr>
          <p:txBody>
            <a:bodyPr wrap="square" rtlCol="0">
              <a:spAutoFit/>
            </a:bodyPr>
            <a:lstStyle/>
            <a:p>
              <a:pPr algn="ctr"/>
              <a:r>
                <a:rPr lang="en-US" dirty="0" smtClean="0">
                  <a:latin typeface="Century Gothic" pitchFamily="34" charset="0"/>
                </a:rPr>
                <a:t>Christopher Coe</a:t>
              </a:r>
              <a:endParaRPr lang="en-US" dirty="0">
                <a:latin typeface="Century Gothic" pitchFamily="34" charset="0"/>
              </a:endParaRPr>
            </a:p>
          </p:txBody>
        </p:sp>
      </p:grpSp>
      <p:pic>
        <p:nvPicPr>
          <p:cNvPr id="8" name="Picture 16" descr="http://t0.gstatic.com/images?q=tbn:ETTAdRIwBJzG7M:http://cmbi.bjmu.edu.cn/news/0101/Infant%2520Monkey%2520Carries%2520Jellyfish%2520Gene.files/226a-1-thumb.gif">
            <a:hlinkClick r:id="rId5"/>
          </p:cNvPr>
          <p:cNvPicPr>
            <a:picLocks noChangeAspect="1" noChangeArrowheads="1"/>
          </p:cNvPicPr>
          <p:nvPr/>
        </p:nvPicPr>
        <p:blipFill>
          <a:blip r:embed="rId6" cstate="print"/>
          <a:srcRect/>
          <a:stretch>
            <a:fillRect/>
          </a:stretch>
        </p:blipFill>
        <p:spPr bwMode="auto">
          <a:xfrm>
            <a:off x="5160238" y="2514600"/>
            <a:ext cx="2307362"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12" name="TextBox 11"/>
          <p:cNvSpPr txBox="1"/>
          <p:nvPr/>
        </p:nvSpPr>
        <p:spPr>
          <a:xfrm>
            <a:off x="0" y="310515"/>
            <a:ext cx="9144000" cy="984885"/>
          </a:xfrm>
          <a:prstGeom prst="rect">
            <a:avLst/>
          </a:prstGeom>
          <a:noFill/>
        </p:spPr>
        <p:txBody>
          <a:bodyPr wrap="square" rtlCol="0">
            <a:spAutoFit/>
          </a:bodyPr>
          <a:lstStyle/>
          <a:p>
            <a:pPr algn="ctr"/>
            <a:r>
              <a:rPr lang="en-US" sz="4000" dirty="0" smtClean="0">
                <a:solidFill>
                  <a:schemeClr val="bg1"/>
                </a:solidFill>
                <a:latin typeface="Century Gothic" pitchFamily="34" charset="0"/>
              </a:rPr>
              <a:t>University of Michigan</a:t>
            </a:r>
          </a:p>
          <a:p>
            <a:endParaRPr lang="en-US" dirty="0"/>
          </a:p>
        </p:txBody>
      </p:sp>
      <p:grpSp>
        <p:nvGrpSpPr>
          <p:cNvPr id="15" name="Group 14"/>
          <p:cNvGrpSpPr/>
          <p:nvPr/>
        </p:nvGrpSpPr>
        <p:grpSpPr>
          <a:xfrm>
            <a:off x="1066800" y="2133600"/>
            <a:ext cx="3352800" cy="3666530"/>
            <a:chOff x="1066800" y="2133600"/>
            <a:chExt cx="3352800" cy="3666530"/>
          </a:xfrm>
        </p:grpSpPr>
        <p:pic>
          <p:nvPicPr>
            <p:cNvPr id="10" name="Picture 20" descr="http://www.mbni.med.umich.edu/mbni/faculty/portraits/patel.jpg"/>
            <p:cNvPicPr>
              <a:picLocks noChangeAspect="1" noChangeArrowheads="1"/>
            </p:cNvPicPr>
            <p:nvPr/>
          </p:nvPicPr>
          <p:blipFill>
            <a:blip r:embed="rId4" cstate="print"/>
            <a:srcRect/>
            <a:stretch>
              <a:fillRect/>
            </a:stretch>
          </p:blipFill>
          <p:spPr bwMode="auto">
            <a:xfrm>
              <a:off x="1311967" y="2133600"/>
              <a:ext cx="2802833" cy="2743200"/>
            </a:xfrm>
            <a:prstGeom prst="rect">
              <a:avLst/>
            </a:prstGeom>
            <a:noFill/>
          </p:spPr>
        </p:pic>
        <p:sp>
          <p:nvSpPr>
            <p:cNvPr id="11" name="TextBox 10"/>
            <p:cNvSpPr txBox="1"/>
            <p:nvPr/>
          </p:nvSpPr>
          <p:spPr>
            <a:xfrm>
              <a:off x="1066800" y="4876800"/>
              <a:ext cx="3352800" cy="923330"/>
            </a:xfrm>
            <a:prstGeom prst="rect">
              <a:avLst/>
            </a:prstGeom>
            <a:noFill/>
          </p:spPr>
          <p:txBody>
            <a:bodyPr wrap="square" rtlCol="0">
              <a:spAutoFit/>
            </a:bodyPr>
            <a:lstStyle/>
            <a:p>
              <a:pPr algn="ctr"/>
              <a:r>
                <a:rPr lang="en-US" dirty="0" err="1" smtClean="0"/>
                <a:t>Paresh</a:t>
              </a:r>
              <a:r>
                <a:rPr lang="en-US" dirty="0" smtClean="0"/>
                <a:t> Patel</a:t>
              </a:r>
            </a:p>
            <a:p>
              <a:pPr algn="ctr"/>
              <a:r>
                <a:rPr lang="en-US" dirty="0" smtClean="0"/>
                <a:t>The Molecular &amp; Behavioral Neuroscience Institute</a:t>
              </a:r>
              <a:endParaRPr lang="en-US" dirty="0"/>
            </a:p>
          </p:txBody>
        </p:sp>
      </p:grpSp>
      <p:pic>
        <p:nvPicPr>
          <p:cNvPr id="13" name="Picture 22" descr="http://t3.gstatic.com/images?q=tbn:aBw72JD_Dk_MdM:http://www.stopanimaltests.com/photos/240-unc.jpg">
            <a:hlinkClick r:id="rId5"/>
          </p:cNvPr>
          <p:cNvPicPr>
            <a:picLocks noChangeAspect="1" noChangeArrowheads="1"/>
          </p:cNvPicPr>
          <p:nvPr/>
        </p:nvPicPr>
        <p:blipFill>
          <a:blip r:embed="rId6" cstate="print"/>
          <a:srcRect/>
          <a:stretch>
            <a:fillRect/>
          </a:stretch>
        </p:blipFill>
        <p:spPr bwMode="auto">
          <a:xfrm>
            <a:off x="5147637" y="2057400"/>
            <a:ext cx="1938963" cy="1463040"/>
          </a:xfrm>
          <a:prstGeom prst="rect">
            <a:avLst/>
          </a:prstGeom>
          <a:noFill/>
        </p:spPr>
      </p:pic>
      <p:pic>
        <p:nvPicPr>
          <p:cNvPr id="14" name="Picture 24" descr="Figure 2"/>
          <p:cNvPicPr>
            <a:picLocks noChangeAspect="1" noChangeArrowheads="1"/>
          </p:cNvPicPr>
          <p:nvPr/>
        </p:nvPicPr>
        <p:blipFill>
          <a:blip r:embed="rId7" cstate="print"/>
          <a:stretch>
            <a:fillRect/>
          </a:stretch>
        </p:blipFill>
        <p:spPr bwMode="auto">
          <a:xfrm>
            <a:off x="5105400" y="3637281"/>
            <a:ext cx="1920240" cy="226161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6" name="Picture 6" descr="http://www.petacatalog.org/images/BU161-Large.jpg"/>
          <p:cNvPicPr>
            <a:picLocks noGrp="1" noChangeAspect="1" noChangeArrowheads="1"/>
          </p:cNvPicPr>
          <p:nvPr>
            <p:ph sz="quarter" idx="2"/>
          </p:nvPr>
        </p:nvPicPr>
        <p:blipFill>
          <a:blip r:embed="rId2" cstate="print"/>
          <a:srcRect/>
          <a:stretch>
            <a:fillRect/>
          </a:stretch>
        </p:blipFill>
        <p:spPr bwMode="auto">
          <a:xfrm>
            <a:off x="1828800" y="533400"/>
            <a:ext cx="5715000" cy="5715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5"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smtClean="0">
                <a:ln>
                  <a:noFill/>
                </a:ln>
                <a:solidFill>
                  <a:schemeClr val="bg1"/>
                </a:solidFill>
                <a:effectLst/>
                <a:uLnTx/>
                <a:uFillTx/>
                <a:latin typeface="Century Gothic" pitchFamily="34" charset="0"/>
                <a:ea typeface="+mj-ea"/>
                <a:cs typeface="+mj-cs"/>
              </a:rPr>
              <a:t>George</a:t>
            </a:r>
            <a:r>
              <a:rPr kumimoji="0" lang="en-US" sz="4400" b="0" i="0" u="none" strike="noStrike" kern="0" cap="none" spc="0" normalizeH="0" baseline="0" noProof="0" smtClean="0">
                <a:ln>
                  <a:noFill/>
                </a:ln>
                <a:solidFill>
                  <a:schemeClr val="bg1"/>
                </a:solidFill>
                <a:effectLst/>
                <a:uLnTx/>
                <a:uFillTx/>
                <a:latin typeface="Century Gothic" pitchFamily="34" charset="0"/>
                <a:ea typeface="+mj-ea"/>
                <a:cs typeface="+mj-cs"/>
              </a:rPr>
              <a:t> Bernard Shaw</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grpSp>
        <p:nvGrpSpPr>
          <p:cNvPr id="6" name="Group 5"/>
          <p:cNvGrpSpPr/>
          <p:nvPr/>
        </p:nvGrpSpPr>
        <p:grpSpPr>
          <a:xfrm>
            <a:off x="609600" y="1600200"/>
            <a:ext cx="7839075" cy="5216525"/>
            <a:chOff x="609600" y="1447800"/>
            <a:chExt cx="7839075" cy="5216525"/>
          </a:xfrm>
        </p:grpSpPr>
        <p:sp>
          <p:nvSpPr>
            <p:cNvPr id="7" name="Text Box 4"/>
            <p:cNvSpPr txBox="1">
              <a:spLocks noChangeArrowheads="1"/>
            </p:cNvSpPr>
            <p:nvPr/>
          </p:nvSpPr>
          <p:spPr bwMode="auto">
            <a:xfrm>
              <a:off x="609600" y="1447800"/>
              <a:ext cx="3810000" cy="5216525"/>
            </a:xfrm>
            <a:prstGeom prst="rect">
              <a:avLst/>
            </a:prstGeom>
            <a:noFill/>
            <a:ln w="9525">
              <a:noFill/>
              <a:miter lim="800000"/>
              <a:headEnd/>
              <a:tailEnd/>
            </a:ln>
            <a:effectLst/>
          </p:spPr>
          <p:txBody>
            <a:bodyPr>
              <a:spAutoFit/>
            </a:bodyPr>
            <a:lstStyle/>
            <a:p>
              <a:pPr>
                <a:spcBef>
                  <a:spcPct val="50000"/>
                </a:spcBef>
              </a:pPr>
              <a:r>
                <a:rPr lang="en-US" sz="2800" dirty="0">
                  <a:latin typeface="Century Gothic" pitchFamily="34" charset="0"/>
                </a:rPr>
                <a:t>“You do not settle whether an experiment is justified or not by merely showing that is if of some use. The distinction is not between useful and useless experiments, but between barbarous and civilized behavior.” </a:t>
              </a:r>
            </a:p>
          </p:txBody>
        </p:sp>
        <p:pic>
          <p:nvPicPr>
            <p:cNvPr id="8" name="Picture 6" descr="Image:George Bernard Shaw 1934-12-06.jpg">
              <a:hlinkClick r:id="rId4"/>
            </p:cNvPr>
            <p:cNvPicPr>
              <a:picLocks noChangeAspect="1" noChangeArrowheads="1"/>
            </p:cNvPicPr>
            <p:nvPr/>
          </p:nvPicPr>
          <p:blipFill>
            <a:blip r:embed="rId5" cstate="print"/>
            <a:srcRect/>
            <a:stretch>
              <a:fillRect/>
            </a:stretch>
          </p:blipFill>
          <p:spPr bwMode="auto">
            <a:xfrm>
              <a:off x="5029200" y="1752600"/>
              <a:ext cx="3419475" cy="4572000"/>
            </a:xfrm>
            <a:prstGeom prst="rect">
              <a:avLst/>
            </a:prstGeom>
            <a:noFill/>
          </p:spPr>
        </p:pic>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5"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smtClean="0">
                <a:ln>
                  <a:noFill/>
                </a:ln>
                <a:solidFill>
                  <a:schemeClr val="bg1"/>
                </a:solidFill>
                <a:effectLst/>
                <a:uLnTx/>
                <a:uFillTx/>
                <a:latin typeface="Century Gothic" pitchFamily="34" charset="0"/>
                <a:ea typeface="+mj-ea"/>
                <a:cs typeface="+mj-cs"/>
              </a:rPr>
              <a:t>Mahatma Gandhi</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pic>
        <p:nvPicPr>
          <p:cNvPr id="6" name="Picture 6" descr="news-gandhi"/>
          <p:cNvPicPr>
            <a:picLocks noChangeAspect="1" noChangeArrowheads="1"/>
          </p:cNvPicPr>
          <p:nvPr/>
        </p:nvPicPr>
        <p:blipFill>
          <a:blip r:embed="rId4" cstate="print"/>
          <a:srcRect/>
          <a:stretch>
            <a:fillRect/>
          </a:stretch>
        </p:blipFill>
        <p:spPr bwMode="auto">
          <a:xfrm>
            <a:off x="609600" y="2362200"/>
            <a:ext cx="2857500" cy="3733800"/>
          </a:xfrm>
          <a:prstGeom prst="rect">
            <a:avLst/>
          </a:prstGeom>
          <a:noFill/>
        </p:spPr>
      </p:pic>
      <p:sp>
        <p:nvSpPr>
          <p:cNvPr id="7" name="Text Box 4"/>
          <p:cNvSpPr txBox="1">
            <a:spLocks noChangeArrowheads="1"/>
          </p:cNvSpPr>
          <p:nvPr/>
        </p:nvSpPr>
        <p:spPr bwMode="auto">
          <a:xfrm>
            <a:off x="3962400" y="2405063"/>
            <a:ext cx="3810000" cy="3081337"/>
          </a:xfrm>
          <a:prstGeom prst="rect">
            <a:avLst/>
          </a:prstGeom>
          <a:noFill/>
          <a:ln w="9525">
            <a:noFill/>
            <a:miter lim="800000"/>
            <a:headEnd/>
            <a:tailEnd/>
          </a:ln>
          <a:effectLst/>
        </p:spPr>
        <p:txBody>
          <a:bodyPr>
            <a:spAutoFit/>
          </a:bodyPr>
          <a:lstStyle/>
          <a:p>
            <a:pPr>
              <a:spcBef>
                <a:spcPct val="50000"/>
              </a:spcBef>
            </a:pPr>
            <a:r>
              <a:rPr lang="en-US" sz="2800" dirty="0">
                <a:latin typeface="Century Gothic" pitchFamily="34" charset="0"/>
              </a:rPr>
              <a:t>“Vivisection is the blackest of all the black crimes that a man is at present committing against God and his fair creation.”</a:t>
            </a:r>
            <a:r>
              <a:rPr lang="en-US" dirty="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5"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bg1"/>
                </a:solidFill>
                <a:effectLst/>
                <a:uLnTx/>
                <a:uFillTx/>
                <a:latin typeface="Century Gothic" pitchFamily="34" charset="0"/>
                <a:ea typeface="+mj-ea"/>
                <a:cs typeface="+mj-cs"/>
              </a:rPr>
              <a:t>Dr. Jane Goodall</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pic>
        <p:nvPicPr>
          <p:cNvPr id="6" name="Picture 6" descr="jane_goodall"/>
          <p:cNvPicPr>
            <a:picLocks noChangeAspect="1" noChangeArrowheads="1"/>
          </p:cNvPicPr>
          <p:nvPr/>
        </p:nvPicPr>
        <p:blipFill>
          <a:blip r:embed="rId4" cstate="print"/>
          <a:srcRect t="13101"/>
          <a:stretch>
            <a:fillRect/>
          </a:stretch>
        </p:blipFill>
        <p:spPr bwMode="auto">
          <a:xfrm>
            <a:off x="1879600" y="1833562"/>
            <a:ext cx="4826000" cy="2814638"/>
          </a:xfrm>
          <a:prstGeom prst="rect">
            <a:avLst/>
          </a:prstGeom>
          <a:noFill/>
        </p:spPr>
      </p:pic>
      <p:sp>
        <p:nvSpPr>
          <p:cNvPr id="7" name="Text Box 4"/>
          <p:cNvSpPr txBox="1">
            <a:spLocks noChangeArrowheads="1"/>
          </p:cNvSpPr>
          <p:nvPr/>
        </p:nvSpPr>
        <p:spPr bwMode="auto">
          <a:xfrm>
            <a:off x="0" y="4752975"/>
            <a:ext cx="9144000" cy="1800225"/>
          </a:xfrm>
          <a:prstGeom prst="rect">
            <a:avLst/>
          </a:prstGeom>
          <a:noFill/>
          <a:ln w="9525">
            <a:noFill/>
            <a:miter lim="800000"/>
            <a:headEnd/>
            <a:tailEnd/>
          </a:ln>
          <a:effectLst/>
        </p:spPr>
        <p:txBody>
          <a:bodyPr>
            <a:spAutoFit/>
          </a:bodyPr>
          <a:lstStyle/>
          <a:p>
            <a:pPr algn="ctr">
              <a:spcBef>
                <a:spcPct val="50000"/>
              </a:spcBef>
            </a:pPr>
            <a:r>
              <a:rPr lang="en-US" sz="2800" dirty="0">
                <a:latin typeface="Century Gothic" pitchFamily="34" charset="0"/>
              </a:rPr>
              <a:t>"We need to recognize at the outset that what we do to animals [in laboratories] from their perspective certainly, and probably from ours, is morally wrong and unacceptable."</a:t>
            </a:r>
            <a:r>
              <a:rPr lang="en-US" dirty="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pic>
        <p:nvPicPr>
          <p:cNvPr id="6" name="Picture 2" descr="http://www.columbiacruelty.com/images/baboon02.jpg"/>
          <p:cNvPicPr>
            <a:picLocks noChangeAspect="1" noChangeArrowheads="1"/>
          </p:cNvPicPr>
          <p:nvPr/>
        </p:nvPicPr>
        <p:blipFill>
          <a:blip r:embed="rId4" cstate="print"/>
          <a:srcRect/>
          <a:stretch>
            <a:fillRect/>
          </a:stretch>
        </p:blipFill>
        <p:spPr bwMode="auto">
          <a:xfrm>
            <a:off x="4724400" y="2590800"/>
            <a:ext cx="3600450" cy="2743200"/>
          </a:xfrm>
          <a:prstGeom prst="rect">
            <a:avLst/>
          </a:prstGeom>
          <a:noFill/>
        </p:spPr>
      </p:pic>
      <p:pic>
        <p:nvPicPr>
          <p:cNvPr id="7" name="Picture 4" descr="Baboon family in a tree"/>
          <p:cNvPicPr>
            <a:picLocks noChangeAspect="1" noChangeArrowheads="1"/>
          </p:cNvPicPr>
          <p:nvPr/>
        </p:nvPicPr>
        <p:blipFill>
          <a:blip r:embed="rId5" cstate="print"/>
          <a:srcRect/>
          <a:stretch>
            <a:fillRect/>
          </a:stretch>
        </p:blipFill>
        <p:spPr bwMode="auto">
          <a:xfrm>
            <a:off x="1066800" y="2133600"/>
            <a:ext cx="3333750" cy="3962401"/>
          </a:xfrm>
          <a:prstGeom prst="rect">
            <a:avLst/>
          </a:prstGeom>
          <a:noFill/>
        </p:spPr>
      </p:pic>
      <p:sp>
        <p:nvSpPr>
          <p:cNvPr id="8"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bg1"/>
                </a:solidFill>
                <a:effectLst/>
                <a:uLnTx/>
                <a:uFillTx/>
                <a:latin typeface="Century Gothic" pitchFamily="34" charset="0"/>
                <a:ea typeface="+mj-ea"/>
                <a:cs typeface="+mj-cs"/>
              </a:rPr>
              <a:t>Life in</a:t>
            </a:r>
            <a:r>
              <a:rPr kumimoji="0" lang="en-US" sz="4400" b="0" i="0" u="none" strike="noStrike" kern="0" cap="none" spc="0" normalizeH="0" noProof="0" dirty="0" smtClean="0">
                <a:ln>
                  <a:noFill/>
                </a:ln>
                <a:solidFill>
                  <a:schemeClr val="bg1"/>
                </a:solidFill>
                <a:effectLst/>
                <a:uLnTx/>
                <a:uFillTx/>
                <a:latin typeface="Century Gothic" pitchFamily="34" charset="0"/>
                <a:ea typeface="+mj-ea"/>
                <a:cs typeface="+mj-cs"/>
              </a:rPr>
              <a:t> a Laboratory: Baboons</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5"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bg1"/>
                </a:solidFill>
                <a:effectLst/>
                <a:uLnTx/>
                <a:uFillTx/>
                <a:latin typeface="Century Gothic" pitchFamily="34" charset="0"/>
                <a:ea typeface="+mj-ea"/>
                <a:cs typeface="+mj-cs"/>
              </a:rPr>
              <a:t>Life in</a:t>
            </a:r>
            <a:r>
              <a:rPr kumimoji="0" lang="en-US" sz="4400" b="0" i="0" u="none" strike="noStrike" kern="0" cap="none" spc="0" normalizeH="0" noProof="0" dirty="0" smtClean="0">
                <a:ln>
                  <a:noFill/>
                </a:ln>
                <a:solidFill>
                  <a:schemeClr val="bg1"/>
                </a:solidFill>
                <a:effectLst/>
                <a:uLnTx/>
                <a:uFillTx/>
                <a:latin typeface="Century Gothic" pitchFamily="34" charset="0"/>
                <a:ea typeface="+mj-ea"/>
                <a:cs typeface="+mj-cs"/>
              </a:rPr>
              <a:t> a Laboratory: Mice</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pic>
        <p:nvPicPr>
          <p:cNvPr id="6" name="Picture 6" descr="See full size image">
            <a:hlinkClick r:id="rId4"/>
          </p:cNvPr>
          <p:cNvPicPr>
            <a:picLocks noChangeAspect="1" noChangeArrowheads="1"/>
          </p:cNvPicPr>
          <p:nvPr/>
        </p:nvPicPr>
        <p:blipFill>
          <a:blip r:embed="rId5" cstate="print"/>
          <a:srcRect/>
          <a:stretch>
            <a:fillRect/>
          </a:stretch>
        </p:blipFill>
        <p:spPr bwMode="auto">
          <a:xfrm>
            <a:off x="967456" y="2819400"/>
            <a:ext cx="3680744" cy="2743200"/>
          </a:xfrm>
          <a:prstGeom prst="rect">
            <a:avLst/>
          </a:prstGeom>
          <a:noFill/>
        </p:spPr>
      </p:pic>
      <p:pic>
        <p:nvPicPr>
          <p:cNvPr id="8" name="Picture 2" descr="http://www.fauvet.fau.edu/webtrng/GeneralTraining/genHusbandry_files/image003.jpg"/>
          <p:cNvPicPr>
            <a:picLocks noGrp="1" noChangeAspect="1" noChangeArrowheads="1"/>
          </p:cNvPicPr>
          <p:nvPr>
            <p:ph sz="quarter" idx="2"/>
          </p:nvPr>
        </p:nvPicPr>
        <p:blipFill>
          <a:blip r:embed="rId6" cstate="print"/>
          <a:srcRect/>
          <a:stretch>
            <a:fillRect/>
          </a:stretch>
        </p:blipFill>
        <p:spPr bwMode="auto">
          <a:xfrm>
            <a:off x="4848225" y="2819400"/>
            <a:ext cx="3660458" cy="27432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9" name="Picture 9"/>
          <p:cNvPicPr>
            <a:picLocks noChangeAspect="1" noChangeArrowheads="1"/>
          </p:cNvPicPr>
          <p:nvPr/>
        </p:nvPicPr>
        <p:blipFill>
          <a:blip r:embed="rId2" cstate="print"/>
          <a:srcRect l="15000"/>
          <a:stretch>
            <a:fillRect/>
          </a:stretch>
        </p:blipFill>
        <p:spPr bwMode="auto">
          <a:xfrm>
            <a:off x="0" y="0"/>
            <a:ext cx="10363200" cy="7334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50263" name="Picture 87"/>
          <p:cNvPicPr>
            <a:picLocks noGrp="1" noChangeAspect="1" noChangeArrowheads="1"/>
          </p:cNvPicPr>
          <p:nvPr>
            <p:ph sz="quarter" idx="2"/>
          </p:nvPr>
        </p:nvPicPr>
        <p:blipFill>
          <a:blip r:embed="rId3" cstate="print"/>
          <a:srcRect l="10500" t="13200" r="47250" b="36000"/>
          <a:stretch>
            <a:fillRect/>
          </a:stretch>
        </p:blipFill>
        <p:spPr bwMode="auto">
          <a:xfrm>
            <a:off x="0" y="0"/>
            <a:ext cx="9206266" cy="69183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48129" name="Picture 1"/>
          <p:cNvPicPr>
            <a:picLocks noGrp="1" noChangeAspect="1" noChangeArrowheads="1"/>
          </p:cNvPicPr>
          <p:nvPr>
            <p:ph sz="quarter" idx="2"/>
          </p:nvPr>
        </p:nvPicPr>
        <p:blipFill>
          <a:blip r:embed="rId3" cstate="print"/>
          <a:srcRect l="14250" t="9600" r="12750" b="3600"/>
          <a:stretch>
            <a:fillRect/>
          </a:stretch>
        </p:blipFill>
        <p:spPr bwMode="auto">
          <a:xfrm>
            <a:off x="0" y="0"/>
            <a:ext cx="9228283" cy="6858000"/>
          </a:xfrm>
          <a:prstGeom prst="rect">
            <a:avLst/>
          </a:prstGeom>
          <a:noFill/>
          <a:ln w="9525">
            <a:noFill/>
            <a:miter lim="800000"/>
            <a:headEnd/>
            <a:tailEnd/>
          </a:ln>
        </p:spPr>
      </p:pic>
      <p:sp>
        <p:nvSpPr>
          <p:cNvPr id="6" name="Rounded Rectangle 5"/>
          <p:cNvSpPr/>
          <p:nvPr/>
        </p:nvSpPr>
        <p:spPr>
          <a:xfrm>
            <a:off x="1600200" y="6248400"/>
            <a:ext cx="4038600" cy="381000"/>
          </a:xfrm>
          <a:prstGeom prst="roundRect">
            <a:avLst/>
          </a:prstGeom>
          <a:solidFill>
            <a:srgbClr val="FFFF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5"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bg1"/>
                </a:solidFill>
                <a:effectLst/>
                <a:uLnTx/>
                <a:uFillTx/>
                <a:latin typeface="Century Gothic" pitchFamily="34" charset="0"/>
                <a:ea typeface="+mj-ea"/>
                <a:cs typeface="+mj-cs"/>
              </a:rPr>
              <a:t>NAS Report:</a:t>
            </a:r>
            <a:r>
              <a:rPr kumimoji="0" lang="en-US" sz="4400" b="0" i="0" u="none" strike="noStrike" kern="0" cap="none" spc="0" normalizeH="0" noProof="0" dirty="0" smtClean="0">
                <a:ln>
                  <a:noFill/>
                </a:ln>
                <a:solidFill>
                  <a:schemeClr val="bg1"/>
                </a:solidFill>
                <a:effectLst/>
                <a:uLnTx/>
                <a:uFillTx/>
                <a:latin typeface="Century Gothic" pitchFamily="34" charset="0"/>
                <a:ea typeface="+mj-ea"/>
                <a:cs typeface="+mj-cs"/>
              </a:rPr>
              <a:t> Toxicity Testing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noProof="0" dirty="0" smtClean="0">
                <a:ln>
                  <a:noFill/>
                </a:ln>
                <a:solidFill>
                  <a:schemeClr val="bg1"/>
                </a:solidFill>
                <a:effectLst/>
                <a:uLnTx/>
                <a:uFillTx/>
                <a:latin typeface="Century Gothic" pitchFamily="34" charset="0"/>
                <a:ea typeface="+mj-ea"/>
                <a:cs typeface="+mj-cs"/>
              </a:rPr>
              <a:t>in the 21</a:t>
            </a:r>
            <a:r>
              <a:rPr kumimoji="0" lang="en-US" sz="4400" b="0" i="0" u="none" strike="noStrike" kern="0" cap="none" spc="0" normalizeH="0" baseline="30000" noProof="0" dirty="0" smtClean="0">
                <a:ln>
                  <a:noFill/>
                </a:ln>
                <a:solidFill>
                  <a:schemeClr val="bg1"/>
                </a:solidFill>
                <a:effectLst/>
                <a:uLnTx/>
                <a:uFillTx/>
                <a:latin typeface="Century Gothic" pitchFamily="34" charset="0"/>
                <a:ea typeface="+mj-ea"/>
                <a:cs typeface="+mj-cs"/>
              </a:rPr>
              <a:t>st</a:t>
            </a:r>
            <a:r>
              <a:rPr kumimoji="0" lang="en-US" sz="4400" b="0" i="0" u="none" strike="noStrike" kern="0" cap="none" spc="0" normalizeH="0" noProof="0" dirty="0" smtClean="0">
                <a:ln>
                  <a:noFill/>
                </a:ln>
                <a:solidFill>
                  <a:schemeClr val="bg1"/>
                </a:solidFill>
                <a:effectLst/>
                <a:uLnTx/>
                <a:uFillTx/>
                <a:latin typeface="Century Gothic" pitchFamily="34" charset="0"/>
                <a:ea typeface="+mj-ea"/>
                <a:cs typeface="+mj-cs"/>
              </a:rPr>
              <a:t> Century</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sp>
        <p:nvSpPr>
          <p:cNvPr id="10" name="TextBox 9"/>
          <p:cNvSpPr txBox="1"/>
          <p:nvPr/>
        </p:nvSpPr>
        <p:spPr>
          <a:xfrm>
            <a:off x="457200" y="2057400"/>
            <a:ext cx="8229600" cy="3477875"/>
          </a:xfrm>
          <a:prstGeom prst="rect">
            <a:avLst/>
          </a:prstGeom>
          <a:noFill/>
        </p:spPr>
        <p:txBody>
          <a:bodyPr wrap="square" rtlCol="0">
            <a:spAutoFit/>
          </a:bodyPr>
          <a:lstStyle/>
          <a:p>
            <a:r>
              <a:rPr lang="en-US" sz="2000" dirty="0" smtClean="0">
                <a:latin typeface="Century Gothic" pitchFamily="34" charset="0"/>
              </a:rPr>
              <a:t>“Using </a:t>
            </a:r>
            <a:r>
              <a:rPr lang="en-US" sz="2000" dirty="0" smtClean="0">
                <a:latin typeface="Century Gothic" pitchFamily="34" charset="0"/>
              </a:rPr>
              <a:t>the results of animal tests to predict human health effects involves a number of assumptions and extrapolations that remain controversial. Test animals are often exposed to higher doses than would be expected for typical human exposures, requiring assumptions about effects at lower doses or exposures. Test animals are typically observed for overt signs of adverse health effects, which provide little information about biological changes leading to such health effects. Often controversial uncertainty factors must be applied to account for differences between test animals and humans. Finally, use of animals in testing is expensive and time consuming, and it sometimes raises ethical issues.”</a:t>
            </a:r>
            <a:endParaRPr lang="en-US" sz="2000" dirty="0">
              <a:latin typeface="Century Gothic"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304800"/>
            <a:ext cx="9144000" cy="7162800"/>
          </a:xfrm>
          <a:noFill/>
          <a:ln/>
        </p:spPr>
      </p:pic>
      <p:grpSp>
        <p:nvGrpSpPr>
          <p:cNvPr id="6" name="Group 5"/>
          <p:cNvGrpSpPr/>
          <p:nvPr/>
        </p:nvGrpSpPr>
        <p:grpSpPr>
          <a:xfrm>
            <a:off x="2667000" y="1143000"/>
            <a:ext cx="6248400" cy="3276600"/>
            <a:chOff x="2667000" y="152400"/>
            <a:chExt cx="6248400" cy="3276600"/>
          </a:xfrm>
        </p:grpSpPr>
        <p:sp>
          <p:nvSpPr>
            <p:cNvPr id="7" name="Oval Callout 6"/>
            <p:cNvSpPr/>
            <p:nvPr/>
          </p:nvSpPr>
          <p:spPr>
            <a:xfrm>
              <a:off x="2667000" y="152400"/>
              <a:ext cx="6248400" cy="3276600"/>
            </a:xfrm>
            <a:prstGeom prst="wedgeEllipseCallout">
              <a:avLst>
                <a:gd name="adj1" fmla="val -35673"/>
                <a:gd name="adj2" fmla="val 75295"/>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048000" y="914400"/>
              <a:ext cx="5562600" cy="1938992"/>
            </a:xfrm>
            <a:prstGeom prst="rect">
              <a:avLst/>
            </a:prstGeom>
            <a:noFill/>
          </p:spPr>
          <p:txBody>
            <a:bodyPr wrap="square" rtlCol="0">
              <a:spAutoFit/>
            </a:bodyPr>
            <a:lstStyle/>
            <a:p>
              <a:pPr algn="ctr"/>
              <a:r>
                <a:rPr lang="en-US" sz="2400" dirty="0" smtClean="0">
                  <a:latin typeface="Century Gothic" pitchFamily="34" charset="0"/>
                </a:rPr>
                <a:t>The history of cancer research has been the history of curing cancer in the mouse. We have cured mice of cancer for decades and it simply didn’t work in human beings.</a:t>
              </a:r>
              <a:endParaRPr lang="en-US" sz="2400" dirty="0">
                <a:latin typeface="Century Gothic" pitchFamily="34" charset="0"/>
              </a:endParaRPr>
            </a:p>
          </p:txBody>
        </p:sp>
      </p:grpSp>
      <p:pic>
        <p:nvPicPr>
          <p:cNvPr id="9" name="Picture 4" descr="Richard Klausner Photo"/>
          <p:cNvPicPr>
            <a:picLocks noChangeAspect="1" noChangeArrowheads="1"/>
          </p:cNvPicPr>
          <p:nvPr/>
        </p:nvPicPr>
        <p:blipFill>
          <a:blip r:embed="rId4" cstate="print"/>
          <a:srcRect/>
          <a:stretch>
            <a:fillRect/>
          </a:stretch>
        </p:blipFill>
        <p:spPr bwMode="auto">
          <a:xfrm>
            <a:off x="1447800" y="3962400"/>
            <a:ext cx="2057400" cy="2705100"/>
          </a:xfrm>
          <a:prstGeom prst="rect">
            <a:avLst/>
          </a:prstGeom>
          <a:noFill/>
        </p:spPr>
      </p:pic>
      <p:sp>
        <p:nvSpPr>
          <p:cNvPr id="10"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bg1"/>
                </a:solidFill>
                <a:effectLst/>
                <a:uLnTx/>
                <a:uFillTx/>
                <a:latin typeface="Century Gothic" pitchFamily="34" charset="0"/>
                <a:ea typeface="+mj-ea"/>
                <a:cs typeface="+mj-cs"/>
              </a:rPr>
              <a:t>The Failed War on Cancer</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sp>
        <p:nvSpPr>
          <p:cNvPr id="11" name="TextBox 10"/>
          <p:cNvSpPr txBox="1"/>
          <p:nvPr/>
        </p:nvSpPr>
        <p:spPr>
          <a:xfrm>
            <a:off x="3505200" y="6019800"/>
            <a:ext cx="5029200" cy="646331"/>
          </a:xfrm>
          <a:prstGeom prst="rect">
            <a:avLst/>
          </a:prstGeom>
          <a:noFill/>
        </p:spPr>
        <p:txBody>
          <a:bodyPr wrap="square" rtlCol="0">
            <a:spAutoFit/>
          </a:bodyPr>
          <a:lstStyle/>
          <a:p>
            <a:r>
              <a:rPr lang="en-US" dirty="0" smtClean="0">
                <a:latin typeface="Century Gothic" pitchFamily="34" charset="0"/>
              </a:rPr>
              <a:t>Dr. Richard Klausner, M.D.</a:t>
            </a:r>
          </a:p>
          <a:p>
            <a:r>
              <a:rPr lang="en-US" dirty="0" smtClean="0">
                <a:latin typeface="Century Gothic" pitchFamily="34" charset="0"/>
              </a:rPr>
              <a:t>Former Director, National Cancer Institute</a:t>
            </a:r>
            <a:endParaRPr lang="en-US" dirty="0">
              <a:latin typeface="Century Gothic"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45058" name="Picture 2"/>
          <p:cNvPicPr>
            <a:picLocks noGrp="1" noChangeAspect="1" noChangeArrowheads="1"/>
          </p:cNvPicPr>
          <p:nvPr>
            <p:ph sz="quarter" idx="2"/>
          </p:nvPr>
        </p:nvPicPr>
        <p:blipFill>
          <a:blip r:embed="rId3" cstate="print"/>
          <a:srcRect l="10500" t="9600" r="7500" b="3600"/>
          <a:stretch>
            <a:fillRect/>
          </a:stretch>
        </p:blipFill>
        <p:spPr bwMode="auto">
          <a:xfrm>
            <a:off x="0" y="-84506"/>
            <a:ext cx="9239352" cy="69425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46082" name="Picture 2"/>
          <p:cNvPicPr>
            <a:picLocks noGrp="1" noChangeAspect="1" noChangeArrowheads="1"/>
          </p:cNvPicPr>
          <p:nvPr>
            <p:ph sz="quarter" idx="2"/>
          </p:nvPr>
        </p:nvPicPr>
        <p:blipFill>
          <a:blip r:embed="rId3" cstate="print"/>
          <a:srcRect l="6750" t="9600" r="3000" b="3600"/>
          <a:stretch>
            <a:fillRect/>
          </a:stretch>
        </p:blipFill>
        <p:spPr bwMode="auto">
          <a:xfrm>
            <a:off x="0" y="0"/>
            <a:ext cx="10141274"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l="8250" t="9600" r="8250" b="4800"/>
          <a:stretch>
            <a:fillRect/>
          </a:stretch>
        </p:blipFill>
        <p:spPr bwMode="auto">
          <a:xfrm>
            <a:off x="2" y="685800"/>
            <a:ext cx="9143998" cy="6172200"/>
          </a:xfrm>
          <a:prstGeom prst="rect">
            <a:avLst/>
          </a:prstGeom>
          <a:noFill/>
          <a:ln w="9525">
            <a:noFill/>
            <a:miter lim="800000"/>
            <a:headEnd/>
            <a:tailEnd/>
          </a:ln>
        </p:spPr>
      </p:pic>
      <p:pic>
        <p:nvPicPr>
          <p:cNvPr id="47107" name="Picture 3"/>
          <p:cNvPicPr>
            <a:picLocks noChangeAspect="1" noChangeArrowheads="1"/>
          </p:cNvPicPr>
          <p:nvPr/>
        </p:nvPicPr>
        <p:blipFill>
          <a:blip r:embed="rId3" cstate="print"/>
          <a:srcRect l="9750" t="9600" r="21000" b="81600"/>
          <a:stretch>
            <a:fillRect/>
          </a:stretch>
        </p:blipFill>
        <p:spPr bwMode="auto">
          <a:xfrm>
            <a:off x="-15240" y="0"/>
            <a:ext cx="9210507" cy="731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srcRect l="14250" t="22800" r="15750" b="64800"/>
          <a:stretch>
            <a:fillRect/>
          </a:stretch>
        </p:blipFill>
        <p:spPr bwMode="auto">
          <a:xfrm>
            <a:off x="0" y="0"/>
            <a:ext cx="9144000" cy="1033272"/>
          </a:xfrm>
          <a:prstGeom prst="rect">
            <a:avLst/>
          </a:prstGeom>
          <a:noFill/>
          <a:ln w="9525">
            <a:noFill/>
            <a:miter lim="800000"/>
            <a:headEnd/>
            <a:tailEnd/>
          </a:ln>
        </p:spPr>
      </p:pic>
      <p:pic>
        <p:nvPicPr>
          <p:cNvPr id="5" name="Picture 1"/>
          <p:cNvPicPr>
            <a:picLocks noChangeAspect="1" noChangeArrowheads="1"/>
          </p:cNvPicPr>
          <p:nvPr/>
        </p:nvPicPr>
        <p:blipFill>
          <a:blip r:embed="rId3" cstate="print"/>
          <a:srcRect l="27000" t="34800" r="27750" b="7200"/>
          <a:stretch>
            <a:fillRect/>
          </a:stretch>
        </p:blipFill>
        <p:spPr bwMode="auto">
          <a:xfrm>
            <a:off x="0" y="990600"/>
            <a:ext cx="7305105" cy="58521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5" name="Rectangle 2"/>
          <p:cNvSpPr txBox="1">
            <a:spLocks noChangeArrowheads="1"/>
          </p:cNvSpPr>
          <p:nvPr/>
        </p:nvSpPr>
        <p:spPr bwMode="auto">
          <a:xfrm>
            <a:off x="0" y="274637"/>
            <a:ext cx="91440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4000" kern="0" dirty="0" smtClean="0">
                <a:solidFill>
                  <a:schemeClr val="bg1"/>
                </a:solidFill>
                <a:latin typeface="Century Gothic" pitchFamily="34" charset="0"/>
                <a:ea typeface="+mj-ea"/>
                <a:cs typeface="+mj-cs"/>
              </a:rPr>
              <a:t>Questioning the Scientific Validity of Animal Experiments: Meta Studies</a:t>
            </a:r>
            <a:endParaRPr kumimoji="0" lang="en-US" sz="40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sp>
        <p:nvSpPr>
          <p:cNvPr id="6" name="TextBox 5"/>
          <p:cNvSpPr txBox="1"/>
          <p:nvPr/>
        </p:nvSpPr>
        <p:spPr>
          <a:xfrm>
            <a:off x="228600" y="2057400"/>
            <a:ext cx="8305800" cy="369332"/>
          </a:xfrm>
          <a:prstGeom prst="rect">
            <a:avLst/>
          </a:prstGeom>
          <a:noFill/>
        </p:spPr>
        <p:txBody>
          <a:bodyPr wrap="square" rtlCol="0">
            <a:spAutoFit/>
          </a:bodyPr>
          <a:lstStyle/>
          <a:p>
            <a:r>
              <a:rPr lang="en-US" dirty="0" smtClean="0">
                <a:latin typeface="Century Gothic" pitchFamily="34" charset="0"/>
              </a:rPr>
              <a:t>Number of HIV/AIDS vaccines that have worked in nonhuman primates: </a:t>
            </a:r>
            <a:endParaRPr lang="en-US" dirty="0">
              <a:latin typeface="Century Gothic" pitchFamily="34" charset="0"/>
            </a:endParaRPr>
          </a:p>
        </p:txBody>
      </p:sp>
      <p:sp>
        <p:nvSpPr>
          <p:cNvPr id="8" name="TextBox 7"/>
          <p:cNvSpPr txBox="1"/>
          <p:nvPr/>
        </p:nvSpPr>
        <p:spPr>
          <a:xfrm>
            <a:off x="8305800" y="2069068"/>
            <a:ext cx="441146" cy="369332"/>
          </a:xfrm>
          <a:prstGeom prst="rect">
            <a:avLst/>
          </a:prstGeom>
          <a:noFill/>
        </p:spPr>
        <p:txBody>
          <a:bodyPr wrap="none" rtlCol="0">
            <a:spAutoFit/>
          </a:bodyPr>
          <a:lstStyle/>
          <a:p>
            <a:r>
              <a:rPr lang="en-US" b="1" dirty="0" smtClean="0">
                <a:latin typeface="Century Gothic" pitchFamily="34" charset="0"/>
              </a:rPr>
              <a:t>85</a:t>
            </a:r>
            <a:endParaRPr lang="en-US" b="1" dirty="0">
              <a:latin typeface="Century Gothic" pitchFamily="34" charset="0"/>
            </a:endParaRPr>
          </a:p>
        </p:txBody>
      </p:sp>
      <p:sp>
        <p:nvSpPr>
          <p:cNvPr id="9" name="TextBox 8"/>
          <p:cNvSpPr txBox="1"/>
          <p:nvPr/>
        </p:nvSpPr>
        <p:spPr>
          <a:xfrm>
            <a:off x="228600" y="2373868"/>
            <a:ext cx="6781800" cy="369332"/>
          </a:xfrm>
          <a:prstGeom prst="rect">
            <a:avLst/>
          </a:prstGeom>
          <a:noFill/>
        </p:spPr>
        <p:txBody>
          <a:bodyPr wrap="square" rtlCol="0">
            <a:spAutoFit/>
          </a:bodyPr>
          <a:lstStyle/>
          <a:p>
            <a:r>
              <a:rPr lang="en-US" dirty="0" smtClean="0">
                <a:latin typeface="Century Gothic" pitchFamily="34" charset="0"/>
              </a:rPr>
              <a:t>Number of HIV/AIDS vaccines that have worked in humans: </a:t>
            </a:r>
            <a:endParaRPr lang="en-US" dirty="0">
              <a:latin typeface="Century Gothic" pitchFamily="34" charset="0"/>
            </a:endParaRPr>
          </a:p>
        </p:txBody>
      </p:sp>
      <p:sp>
        <p:nvSpPr>
          <p:cNvPr id="10" name="TextBox 9"/>
          <p:cNvSpPr txBox="1"/>
          <p:nvPr/>
        </p:nvSpPr>
        <p:spPr>
          <a:xfrm>
            <a:off x="6934200" y="2362200"/>
            <a:ext cx="314510" cy="369332"/>
          </a:xfrm>
          <a:prstGeom prst="rect">
            <a:avLst/>
          </a:prstGeom>
          <a:noFill/>
        </p:spPr>
        <p:txBody>
          <a:bodyPr wrap="none" rtlCol="0">
            <a:spAutoFit/>
          </a:bodyPr>
          <a:lstStyle/>
          <a:p>
            <a:r>
              <a:rPr lang="en-US" b="1" dirty="0" smtClean="0">
                <a:latin typeface="Century Gothic" pitchFamily="34" charset="0"/>
              </a:rPr>
              <a:t>0</a:t>
            </a:r>
            <a:endParaRPr lang="en-US" b="1" dirty="0">
              <a:latin typeface="Century Gothic" pitchFamily="34" charset="0"/>
            </a:endParaRPr>
          </a:p>
        </p:txBody>
      </p:sp>
      <p:sp>
        <p:nvSpPr>
          <p:cNvPr id="11" name="TextBox 10"/>
          <p:cNvSpPr txBox="1"/>
          <p:nvPr/>
        </p:nvSpPr>
        <p:spPr>
          <a:xfrm>
            <a:off x="228600" y="3059668"/>
            <a:ext cx="5029200" cy="369332"/>
          </a:xfrm>
          <a:prstGeom prst="rect">
            <a:avLst/>
          </a:prstGeom>
          <a:noFill/>
        </p:spPr>
        <p:txBody>
          <a:bodyPr wrap="square" rtlCol="0">
            <a:spAutoFit/>
          </a:bodyPr>
          <a:lstStyle/>
          <a:p>
            <a:r>
              <a:rPr lang="en-US" dirty="0" smtClean="0">
                <a:latin typeface="Century Gothic" pitchFamily="34" charset="0"/>
              </a:rPr>
              <a:t>Number of diabetes cures found in animals: </a:t>
            </a:r>
            <a:endParaRPr lang="en-US" dirty="0">
              <a:latin typeface="Century Gothic" pitchFamily="34" charset="0"/>
            </a:endParaRPr>
          </a:p>
        </p:txBody>
      </p:sp>
      <p:sp>
        <p:nvSpPr>
          <p:cNvPr id="12" name="TextBox 11"/>
          <p:cNvSpPr txBox="1"/>
          <p:nvPr/>
        </p:nvSpPr>
        <p:spPr>
          <a:xfrm>
            <a:off x="5181600" y="3059668"/>
            <a:ext cx="1367682" cy="369332"/>
          </a:xfrm>
          <a:prstGeom prst="rect">
            <a:avLst/>
          </a:prstGeom>
          <a:noFill/>
        </p:spPr>
        <p:txBody>
          <a:bodyPr wrap="none" rtlCol="0">
            <a:spAutoFit/>
          </a:bodyPr>
          <a:lstStyle/>
          <a:p>
            <a:r>
              <a:rPr lang="en-US" b="1" dirty="0" smtClean="0">
                <a:latin typeface="Century Gothic" pitchFamily="34" charset="0"/>
              </a:rPr>
              <a:t>Two dozen</a:t>
            </a:r>
            <a:endParaRPr lang="en-US" b="1" dirty="0">
              <a:latin typeface="Century Gothic" pitchFamily="34" charset="0"/>
            </a:endParaRPr>
          </a:p>
        </p:txBody>
      </p:sp>
      <p:sp>
        <p:nvSpPr>
          <p:cNvPr id="13" name="TextBox 12"/>
          <p:cNvSpPr txBox="1"/>
          <p:nvPr/>
        </p:nvSpPr>
        <p:spPr>
          <a:xfrm>
            <a:off x="228600" y="3364468"/>
            <a:ext cx="5638800" cy="369332"/>
          </a:xfrm>
          <a:prstGeom prst="rect">
            <a:avLst/>
          </a:prstGeom>
          <a:noFill/>
        </p:spPr>
        <p:txBody>
          <a:bodyPr wrap="square" rtlCol="0">
            <a:spAutoFit/>
          </a:bodyPr>
          <a:lstStyle/>
          <a:p>
            <a:r>
              <a:rPr lang="en-US" dirty="0" smtClean="0">
                <a:latin typeface="Century Gothic" pitchFamily="34" charset="0"/>
              </a:rPr>
              <a:t>How many of these cures translated to humans? </a:t>
            </a:r>
            <a:endParaRPr lang="en-US" dirty="0">
              <a:latin typeface="Century Gothic" pitchFamily="34" charset="0"/>
            </a:endParaRPr>
          </a:p>
        </p:txBody>
      </p:sp>
      <p:sp>
        <p:nvSpPr>
          <p:cNvPr id="14" name="TextBox 13"/>
          <p:cNvSpPr txBox="1"/>
          <p:nvPr/>
        </p:nvSpPr>
        <p:spPr>
          <a:xfrm>
            <a:off x="5638800" y="3364468"/>
            <a:ext cx="314510" cy="369332"/>
          </a:xfrm>
          <a:prstGeom prst="rect">
            <a:avLst/>
          </a:prstGeom>
          <a:noFill/>
        </p:spPr>
        <p:txBody>
          <a:bodyPr wrap="none" rtlCol="0">
            <a:spAutoFit/>
          </a:bodyPr>
          <a:lstStyle/>
          <a:p>
            <a:r>
              <a:rPr lang="en-US" b="1" dirty="0" smtClean="0">
                <a:latin typeface="Century Gothic" pitchFamily="34" charset="0"/>
              </a:rPr>
              <a:t>0</a:t>
            </a:r>
            <a:endParaRPr lang="en-US" b="1" dirty="0">
              <a:latin typeface="Century Gothic" pitchFamily="34" charset="0"/>
            </a:endParaRPr>
          </a:p>
        </p:txBody>
      </p:sp>
      <p:sp>
        <p:nvSpPr>
          <p:cNvPr id="15" name="TextBox 14"/>
          <p:cNvSpPr txBox="1"/>
          <p:nvPr/>
        </p:nvSpPr>
        <p:spPr>
          <a:xfrm>
            <a:off x="228600" y="3974068"/>
            <a:ext cx="6629400" cy="369332"/>
          </a:xfrm>
          <a:prstGeom prst="rect">
            <a:avLst/>
          </a:prstGeom>
          <a:noFill/>
        </p:spPr>
        <p:txBody>
          <a:bodyPr wrap="square" rtlCol="0">
            <a:spAutoFit/>
          </a:bodyPr>
          <a:lstStyle/>
          <a:p>
            <a:r>
              <a:rPr lang="en-US" dirty="0" smtClean="0">
                <a:latin typeface="Century Gothic" pitchFamily="34" charset="0"/>
              </a:rPr>
              <a:t>Number of stroke treatments that have worked in animals: </a:t>
            </a:r>
            <a:endParaRPr lang="en-US" dirty="0">
              <a:latin typeface="Century Gothic" pitchFamily="34" charset="0"/>
            </a:endParaRPr>
          </a:p>
        </p:txBody>
      </p:sp>
      <p:sp>
        <p:nvSpPr>
          <p:cNvPr id="16" name="TextBox 15"/>
          <p:cNvSpPr txBox="1"/>
          <p:nvPr/>
        </p:nvSpPr>
        <p:spPr>
          <a:xfrm>
            <a:off x="228600" y="4278868"/>
            <a:ext cx="5943600" cy="369332"/>
          </a:xfrm>
          <a:prstGeom prst="rect">
            <a:avLst/>
          </a:prstGeom>
          <a:noFill/>
        </p:spPr>
        <p:txBody>
          <a:bodyPr wrap="square" rtlCol="0">
            <a:spAutoFit/>
          </a:bodyPr>
          <a:lstStyle/>
          <a:p>
            <a:r>
              <a:rPr lang="en-US" dirty="0" smtClean="0">
                <a:latin typeface="Century Gothic" pitchFamily="34" charset="0"/>
              </a:rPr>
              <a:t>How many of these treatments worked in humans?</a:t>
            </a:r>
            <a:endParaRPr lang="en-US" dirty="0">
              <a:latin typeface="Century Gothic" pitchFamily="34" charset="0"/>
            </a:endParaRPr>
          </a:p>
        </p:txBody>
      </p:sp>
      <p:sp>
        <p:nvSpPr>
          <p:cNvPr id="17" name="TextBox 16"/>
          <p:cNvSpPr txBox="1"/>
          <p:nvPr/>
        </p:nvSpPr>
        <p:spPr>
          <a:xfrm>
            <a:off x="228600" y="4888468"/>
            <a:ext cx="8610600" cy="646331"/>
          </a:xfrm>
          <a:prstGeom prst="rect">
            <a:avLst/>
          </a:prstGeom>
          <a:noFill/>
        </p:spPr>
        <p:txBody>
          <a:bodyPr wrap="square" rtlCol="0">
            <a:spAutoFit/>
          </a:bodyPr>
          <a:lstStyle/>
          <a:p>
            <a:r>
              <a:rPr lang="en-US" dirty="0" smtClean="0">
                <a:latin typeface="Century Gothic" pitchFamily="34" charset="0"/>
              </a:rPr>
              <a:t>Conclusion drawn from years of experiments on kittens to study congenital blindness: </a:t>
            </a:r>
            <a:endParaRPr lang="en-US" dirty="0">
              <a:latin typeface="Century Gothic" pitchFamily="34" charset="0"/>
            </a:endParaRPr>
          </a:p>
        </p:txBody>
      </p:sp>
      <p:sp>
        <p:nvSpPr>
          <p:cNvPr id="18" name="TextBox 17"/>
          <p:cNvSpPr txBox="1"/>
          <p:nvPr/>
        </p:nvSpPr>
        <p:spPr>
          <a:xfrm>
            <a:off x="228600" y="5562600"/>
            <a:ext cx="7467600" cy="369332"/>
          </a:xfrm>
          <a:prstGeom prst="rect">
            <a:avLst/>
          </a:prstGeom>
          <a:noFill/>
        </p:spPr>
        <p:txBody>
          <a:bodyPr wrap="square" rtlCol="0">
            <a:spAutoFit/>
          </a:bodyPr>
          <a:lstStyle/>
          <a:p>
            <a:r>
              <a:rPr lang="en-US" dirty="0" smtClean="0">
                <a:latin typeface="Century Gothic" pitchFamily="34" charset="0"/>
              </a:rPr>
              <a:t>Conclusion reached by clinical researchers working with humans: </a:t>
            </a:r>
            <a:endParaRPr lang="en-US" dirty="0">
              <a:latin typeface="Century Gothic" pitchFamily="34" charset="0"/>
            </a:endParaRPr>
          </a:p>
        </p:txBody>
      </p:sp>
      <p:sp>
        <p:nvSpPr>
          <p:cNvPr id="20" name="TextBox 19"/>
          <p:cNvSpPr txBox="1"/>
          <p:nvPr/>
        </p:nvSpPr>
        <p:spPr>
          <a:xfrm>
            <a:off x="1524000" y="5181600"/>
            <a:ext cx="4038600" cy="369332"/>
          </a:xfrm>
          <a:prstGeom prst="rect">
            <a:avLst/>
          </a:prstGeom>
          <a:noFill/>
        </p:spPr>
        <p:txBody>
          <a:bodyPr wrap="square" rtlCol="0">
            <a:spAutoFit/>
          </a:bodyPr>
          <a:lstStyle/>
          <a:p>
            <a:r>
              <a:rPr lang="en-US" b="1" dirty="0" smtClean="0">
                <a:latin typeface="Century Gothic" pitchFamily="34" charset="0"/>
              </a:rPr>
              <a:t>Such blindness cannot be cured.</a:t>
            </a:r>
            <a:endParaRPr lang="en-US" b="1" dirty="0">
              <a:latin typeface="Century Gothic" pitchFamily="34" charset="0"/>
            </a:endParaRPr>
          </a:p>
        </p:txBody>
      </p:sp>
      <p:sp>
        <p:nvSpPr>
          <p:cNvPr id="21" name="TextBox 20"/>
          <p:cNvSpPr txBox="1"/>
          <p:nvPr/>
        </p:nvSpPr>
        <p:spPr>
          <a:xfrm>
            <a:off x="228600" y="5867400"/>
            <a:ext cx="4343400" cy="369332"/>
          </a:xfrm>
          <a:prstGeom prst="rect">
            <a:avLst/>
          </a:prstGeom>
          <a:noFill/>
        </p:spPr>
        <p:txBody>
          <a:bodyPr wrap="square" rtlCol="0">
            <a:spAutoFit/>
          </a:bodyPr>
          <a:lstStyle/>
          <a:p>
            <a:r>
              <a:rPr lang="en-US" b="1" dirty="0" smtClean="0">
                <a:latin typeface="Century Gothic" pitchFamily="34" charset="0"/>
              </a:rPr>
              <a:t>Congenital blindness can be cured. </a:t>
            </a:r>
            <a:endParaRPr lang="en-US" b="1" dirty="0">
              <a:latin typeface="Century Gothic" pitchFamily="34" charset="0"/>
            </a:endParaRPr>
          </a:p>
        </p:txBody>
      </p:sp>
      <p:sp>
        <p:nvSpPr>
          <p:cNvPr id="22" name="TextBox 21"/>
          <p:cNvSpPr txBox="1"/>
          <p:nvPr/>
        </p:nvSpPr>
        <p:spPr>
          <a:xfrm>
            <a:off x="6781800" y="3962400"/>
            <a:ext cx="574196" cy="369332"/>
          </a:xfrm>
          <a:prstGeom prst="rect">
            <a:avLst/>
          </a:prstGeom>
          <a:noFill/>
        </p:spPr>
        <p:txBody>
          <a:bodyPr wrap="none" rtlCol="0">
            <a:spAutoFit/>
          </a:bodyPr>
          <a:lstStyle/>
          <a:p>
            <a:r>
              <a:rPr lang="en-US" b="1" dirty="0" smtClean="0">
                <a:latin typeface="Century Gothic" pitchFamily="34" charset="0"/>
              </a:rPr>
              <a:t>150</a:t>
            </a:r>
            <a:endParaRPr lang="en-US" b="1" dirty="0">
              <a:latin typeface="Century Gothic" pitchFamily="34" charset="0"/>
            </a:endParaRPr>
          </a:p>
        </p:txBody>
      </p:sp>
      <p:sp>
        <p:nvSpPr>
          <p:cNvPr id="23" name="TextBox 22"/>
          <p:cNvSpPr txBox="1"/>
          <p:nvPr/>
        </p:nvSpPr>
        <p:spPr>
          <a:xfrm>
            <a:off x="5959654" y="4278868"/>
            <a:ext cx="314510" cy="369332"/>
          </a:xfrm>
          <a:prstGeom prst="rect">
            <a:avLst/>
          </a:prstGeom>
          <a:noFill/>
        </p:spPr>
        <p:txBody>
          <a:bodyPr wrap="none" rtlCol="0">
            <a:spAutoFit/>
          </a:bodyPr>
          <a:lstStyle/>
          <a:p>
            <a:r>
              <a:rPr lang="en-US" b="1" dirty="0" smtClean="0">
                <a:latin typeface="Century Gothic" pitchFamily="34" charset="0"/>
              </a:rPr>
              <a:t>0</a:t>
            </a:r>
            <a:endParaRPr lang="en-US" b="1"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P spid="14" grpId="0"/>
      <p:bldP spid="15" grpId="0"/>
      <p:bldP spid="16" grpId="0"/>
      <p:bldP spid="17" grpId="0"/>
      <p:bldP spid="18"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1"/>
          <p:cNvPicPr>
            <a:picLocks noChangeAspect="1" noChangeArrowheads="1"/>
          </p:cNvPicPr>
          <p:nvPr/>
        </p:nvPicPr>
        <p:blipFill>
          <a:blip r:embed="rId2" cstate="print"/>
          <a:srcRect l="29250" t="19200" r="27750" b="34800"/>
          <a:stretch>
            <a:fillRect/>
          </a:stretch>
        </p:blipFill>
        <p:spPr bwMode="auto">
          <a:xfrm>
            <a:off x="0" y="0"/>
            <a:ext cx="6324600" cy="4228657"/>
          </a:xfrm>
          <a:prstGeom prst="rect">
            <a:avLst/>
          </a:prstGeom>
          <a:noFill/>
          <a:ln w="9525">
            <a:noFill/>
            <a:miter lim="800000"/>
            <a:headEnd/>
            <a:tailEnd/>
          </a:ln>
        </p:spPr>
      </p:pic>
      <p:sp>
        <p:nvSpPr>
          <p:cNvPr id="3" name="TextBox 2"/>
          <p:cNvSpPr txBox="1"/>
          <p:nvPr/>
        </p:nvSpPr>
        <p:spPr>
          <a:xfrm>
            <a:off x="381000" y="4495800"/>
            <a:ext cx="4191000" cy="2585323"/>
          </a:xfrm>
          <a:prstGeom prst="rect">
            <a:avLst/>
          </a:prstGeom>
          <a:noFill/>
        </p:spPr>
        <p:txBody>
          <a:bodyPr wrap="square" rtlCol="0">
            <a:spAutoFit/>
          </a:bodyPr>
          <a:lstStyle/>
          <a:p>
            <a:pPr>
              <a:buFont typeface="Arial" pitchFamily="34" charset="0"/>
              <a:buChar char="•"/>
            </a:pPr>
            <a:r>
              <a:rPr lang="en-US" b="1" dirty="0" smtClean="0">
                <a:hlinkClick r:id="rId3"/>
              </a:rPr>
              <a:t> www.mrmcmed.org</a:t>
            </a:r>
            <a:endParaRPr lang="en-US" b="1" dirty="0" smtClean="0"/>
          </a:p>
          <a:p>
            <a:endParaRPr lang="en-US" b="1" dirty="0" smtClean="0"/>
          </a:p>
          <a:p>
            <a:pPr>
              <a:buFont typeface="Arial" pitchFamily="34" charset="0"/>
              <a:buChar char="•"/>
            </a:pPr>
            <a:r>
              <a:rPr lang="en-US" b="1" dirty="0" smtClean="0"/>
              <a:t> </a:t>
            </a:r>
            <a:r>
              <a:rPr lang="en-US" b="1" dirty="0" smtClean="0">
                <a:hlinkClick r:id="rId4"/>
              </a:rPr>
              <a:t>www.safermedicines.org</a:t>
            </a:r>
            <a:endParaRPr lang="en-US" b="1" dirty="0" smtClean="0"/>
          </a:p>
          <a:p>
            <a:pPr>
              <a:buFont typeface="Arial" pitchFamily="34" charset="0"/>
              <a:buChar char="•"/>
            </a:pPr>
            <a:endParaRPr lang="en-US" b="1" dirty="0" smtClean="0"/>
          </a:p>
          <a:p>
            <a:pPr>
              <a:buFont typeface="Arial" pitchFamily="34" charset="0"/>
              <a:buChar char="•"/>
            </a:pPr>
            <a:r>
              <a:rPr lang="en-US" b="1" dirty="0" smtClean="0"/>
              <a:t> </a:t>
            </a:r>
            <a:r>
              <a:rPr lang="en-US" b="1" dirty="0" smtClean="0">
                <a:hlinkClick r:id="rId5"/>
              </a:rPr>
              <a:t>www.pcrm.org</a:t>
            </a:r>
            <a:endParaRPr lang="en-US" b="1" dirty="0" smtClean="0"/>
          </a:p>
          <a:p>
            <a:endParaRPr lang="en-US" b="1" dirty="0" smtClean="0"/>
          </a:p>
          <a:p>
            <a:pPr>
              <a:buFont typeface="Arial" pitchFamily="34" charset="0"/>
              <a:buChar char="•"/>
            </a:pPr>
            <a:r>
              <a:rPr lang="en-US" b="1" dirty="0" smtClean="0"/>
              <a:t> </a:t>
            </a:r>
            <a:r>
              <a:rPr lang="en-US" b="1" dirty="0" smtClean="0">
                <a:hlinkClick r:id="rId6"/>
              </a:rPr>
              <a:t>www.stopanimaltests.com</a:t>
            </a:r>
            <a:r>
              <a:rPr lang="en-US" b="1" dirty="0" smtClean="0"/>
              <a:t> </a:t>
            </a:r>
          </a:p>
          <a:p>
            <a:pPr>
              <a:buFont typeface="Arial" pitchFamily="34" charset="0"/>
              <a:buChar char="•"/>
            </a:pPr>
            <a:endParaRPr lang="en-US" b="1" dirty="0" smtClean="0"/>
          </a:p>
          <a:p>
            <a:r>
              <a:rPr lang="en-US" dirty="0" smtClean="0"/>
              <a:t>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5"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bg1"/>
                </a:solidFill>
                <a:effectLst/>
                <a:uLnTx/>
                <a:uFillTx/>
                <a:latin typeface="Century Gothic" pitchFamily="34" charset="0"/>
                <a:ea typeface="+mj-ea"/>
                <a:cs typeface="+mj-cs"/>
              </a:rPr>
              <a:t>PETA’s Pragmatic</a:t>
            </a:r>
            <a:r>
              <a:rPr kumimoji="0" lang="en-US" sz="4400" b="0" i="0" u="none" strike="noStrike" kern="0" cap="none" spc="0" normalizeH="0" noProof="0" dirty="0" smtClean="0">
                <a:ln>
                  <a:noFill/>
                </a:ln>
                <a:solidFill>
                  <a:schemeClr val="bg1"/>
                </a:solidFill>
                <a:effectLst/>
                <a:uLnTx/>
                <a:uFillTx/>
                <a:latin typeface="Century Gothic" pitchFamily="34" charset="0"/>
                <a:ea typeface="+mj-ea"/>
                <a:cs typeface="+mj-cs"/>
              </a:rPr>
              <a:t> Approach</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sp>
        <p:nvSpPr>
          <p:cNvPr id="6" name="Text Box 6"/>
          <p:cNvSpPr txBox="1">
            <a:spLocks noChangeArrowheads="1"/>
          </p:cNvSpPr>
          <p:nvPr/>
        </p:nvSpPr>
        <p:spPr bwMode="auto">
          <a:xfrm>
            <a:off x="533400" y="2500313"/>
            <a:ext cx="7924800" cy="2554545"/>
          </a:xfrm>
          <a:prstGeom prst="rect">
            <a:avLst/>
          </a:prstGeom>
          <a:solidFill>
            <a:schemeClr val="bg1">
              <a:alpha val="60001"/>
            </a:schemeClr>
          </a:solidFill>
          <a:ln w="9525">
            <a:noFill/>
            <a:miter lim="800000"/>
            <a:headEnd/>
            <a:tailEnd/>
          </a:ln>
          <a:effectLst/>
        </p:spPr>
        <p:txBody>
          <a:bodyPr>
            <a:spAutoFit/>
          </a:bodyPr>
          <a:lstStyle/>
          <a:p>
            <a:pPr lvl="1">
              <a:buFont typeface="Arial" pitchFamily="34" charset="0"/>
              <a:buChar char="•"/>
            </a:pPr>
            <a:r>
              <a:rPr lang="en-US" sz="3200" dirty="0" smtClean="0">
                <a:latin typeface="Century Gothic" pitchFamily="34" charset="0"/>
              </a:rPr>
              <a:t> Enriched environments</a:t>
            </a:r>
          </a:p>
          <a:p>
            <a:pPr lvl="1">
              <a:buFont typeface="Arial" pitchFamily="34" charset="0"/>
              <a:buChar char="•"/>
            </a:pPr>
            <a:r>
              <a:rPr lang="en-US" sz="3200" dirty="0" smtClean="0">
                <a:latin typeface="Century Gothic" pitchFamily="34" charset="0"/>
              </a:rPr>
              <a:t> More space</a:t>
            </a:r>
          </a:p>
          <a:p>
            <a:pPr lvl="1">
              <a:buFont typeface="Arial" pitchFamily="34" charset="0"/>
              <a:buChar char="•"/>
            </a:pPr>
            <a:r>
              <a:rPr lang="en-US" sz="3200" dirty="0" smtClean="0">
                <a:latin typeface="Century Gothic" pitchFamily="34" charset="0"/>
              </a:rPr>
              <a:t> Better </a:t>
            </a:r>
            <a:r>
              <a:rPr lang="en-US" sz="3200" dirty="0">
                <a:latin typeface="Century Gothic" pitchFamily="34" charset="0"/>
              </a:rPr>
              <a:t>veterinary </a:t>
            </a:r>
            <a:r>
              <a:rPr lang="en-US" sz="3200" dirty="0" smtClean="0">
                <a:latin typeface="Century Gothic" pitchFamily="34" charset="0"/>
              </a:rPr>
              <a:t>care</a:t>
            </a:r>
          </a:p>
          <a:p>
            <a:pPr lvl="1">
              <a:buFont typeface="Arial" pitchFamily="34" charset="0"/>
              <a:buChar char="•"/>
            </a:pPr>
            <a:r>
              <a:rPr lang="en-US" sz="3200" dirty="0" smtClean="0">
                <a:latin typeface="Century Gothic" pitchFamily="34" charset="0"/>
              </a:rPr>
              <a:t> Mandatory </a:t>
            </a:r>
            <a:r>
              <a:rPr lang="en-US" sz="3200" dirty="0">
                <a:latin typeface="Century Gothic" pitchFamily="34" charset="0"/>
              </a:rPr>
              <a:t>use of pain </a:t>
            </a:r>
            <a:r>
              <a:rPr lang="en-US" sz="3200" dirty="0" smtClean="0">
                <a:latin typeface="Century Gothic" pitchFamily="34" charset="0"/>
              </a:rPr>
              <a:t>relief</a:t>
            </a:r>
          </a:p>
          <a:p>
            <a:pPr lvl="1">
              <a:buFont typeface="Arial" pitchFamily="34" charset="0"/>
              <a:buChar char="•"/>
            </a:pPr>
            <a:r>
              <a:rPr lang="en-US" sz="3200" dirty="0" smtClean="0">
                <a:latin typeface="Century Gothic" pitchFamily="34" charset="0"/>
              </a:rPr>
              <a:t> Also </a:t>
            </a:r>
            <a:r>
              <a:rPr lang="en-US" sz="3200" dirty="0">
                <a:latin typeface="Century Gothic" pitchFamily="34" charset="0"/>
              </a:rPr>
              <a:t>…</a:t>
            </a:r>
          </a:p>
        </p:txBody>
      </p:sp>
      <p:pic>
        <p:nvPicPr>
          <p:cNvPr id="7" name="Picture 7" descr="bs373big"/>
          <p:cNvPicPr>
            <a:picLocks noChangeAspect="1" noChangeArrowheads="1"/>
          </p:cNvPicPr>
          <p:nvPr/>
        </p:nvPicPr>
        <p:blipFill>
          <a:blip r:embed="rId4" cstate="print"/>
          <a:srcRect/>
          <a:stretch>
            <a:fillRect/>
          </a:stretch>
        </p:blipFill>
        <p:spPr bwMode="auto">
          <a:xfrm>
            <a:off x="2971800" y="4648200"/>
            <a:ext cx="2468563" cy="123507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r>
              <a:rPr lang="en-US" smtClean="0"/>
              <a:t>p</a:t>
            </a:r>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5" name="Rectangle 4"/>
          <p:cNvSpPr/>
          <p:nvPr/>
        </p:nvSpPr>
        <p:spPr>
          <a:xfrm>
            <a:off x="609600" y="2209800"/>
            <a:ext cx="7772400" cy="3970318"/>
          </a:xfrm>
          <a:prstGeom prst="rect">
            <a:avLst/>
          </a:prstGeom>
        </p:spPr>
        <p:txBody>
          <a:bodyPr wrap="square">
            <a:spAutoFit/>
          </a:bodyPr>
          <a:lstStyle/>
          <a:p>
            <a:pPr>
              <a:lnSpc>
                <a:spcPct val="90000"/>
              </a:lnSpc>
              <a:buFont typeface="Arial" pitchFamily="34" charset="0"/>
              <a:buChar char="•"/>
            </a:pPr>
            <a:r>
              <a:rPr lang="en-US" sz="2000" dirty="0" smtClean="0">
                <a:latin typeface="Century Gothic" pitchFamily="34" charset="0"/>
              </a:rPr>
              <a:t> Work with peta2 to gain more access to details about what happens inside laboratories at your university. </a:t>
            </a:r>
          </a:p>
          <a:p>
            <a:pPr>
              <a:lnSpc>
                <a:spcPct val="90000"/>
              </a:lnSpc>
              <a:buFont typeface="Arial" pitchFamily="34" charset="0"/>
              <a:buChar char="•"/>
            </a:pPr>
            <a:r>
              <a:rPr lang="en-US" sz="2000" dirty="0" smtClean="0">
                <a:latin typeface="Century Gothic" pitchFamily="34" charset="0"/>
              </a:rPr>
              <a:t> Work with peta2 to encourage lab workers at your university to blow the whistle on campus cruelty. </a:t>
            </a:r>
          </a:p>
          <a:p>
            <a:pPr>
              <a:lnSpc>
                <a:spcPct val="90000"/>
              </a:lnSpc>
              <a:buFont typeface="Arial" pitchFamily="34" charset="0"/>
              <a:buChar char="•"/>
            </a:pPr>
            <a:r>
              <a:rPr lang="en-US" sz="2000" dirty="0" smtClean="0">
                <a:latin typeface="Century Gothic" pitchFamily="34" charset="0"/>
              </a:rPr>
              <a:t> Petition for alternatives to dissection and the use of live animals in classrooms.</a:t>
            </a:r>
            <a:endParaRPr lang="en-US" sz="2400" dirty="0" smtClean="0">
              <a:latin typeface="Century Gothic" pitchFamily="34" charset="0"/>
            </a:endParaRPr>
          </a:p>
          <a:p>
            <a:pPr>
              <a:lnSpc>
                <a:spcPct val="90000"/>
              </a:lnSpc>
              <a:buFont typeface="Arial" pitchFamily="34" charset="0"/>
              <a:buChar char="•"/>
            </a:pPr>
            <a:r>
              <a:rPr lang="en-US" sz="2000" dirty="0" smtClean="0">
                <a:latin typeface="Century Gothic" pitchFamily="34" charset="0"/>
              </a:rPr>
              <a:t> Please check out </a:t>
            </a:r>
            <a:r>
              <a:rPr lang="en-US" sz="2000" dirty="0" smtClean="0">
                <a:latin typeface="Century Gothic" pitchFamily="34" charset="0"/>
                <a:hlinkClick r:id="rId4"/>
              </a:rPr>
              <a:t>www.stopanimaltests.com</a:t>
            </a:r>
            <a:r>
              <a:rPr lang="en-US" sz="2000" dirty="0" smtClean="0">
                <a:latin typeface="Century Gothic" pitchFamily="34" charset="0"/>
              </a:rPr>
              <a:t> and download PETA’s answers to frequently asked questions on animal experimentation. Share the information with friends.</a:t>
            </a:r>
          </a:p>
          <a:p>
            <a:pPr>
              <a:lnSpc>
                <a:spcPct val="90000"/>
              </a:lnSpc>
              <a:buFont typeface="Arial" pitchFamily="34" charset="0"/>
              <a:buChar char="•"/>
            </a:pPr>
            <a:r>
              <a:rPr lang="en-US" sz="2000" dirty="0" smtClean="0">
                <a:latin typeface="Century Gothic" pitchFamily="34" charset="0"/>
              </a:rPr>
              <a:t> Write letters to the editor.</a:t>
            </a:r>
          </a:p>
          <a:p>
            <a:pPr>
              <a:lnSpc>
                <a:spcPct val="90000"/>
              </a:lnSpc>
              <a:buFont typeface="Arial" pitchFamily="34" charset="0"/>
              <a:buChar char="•"/>
            </a:pPr>
            <a:r>
              <a:rPr lang="en-US" sz="2000" dirty="0" smtClean="0">
                <a:latin typeface="Century Gothic" pitchFamily="34" charset="0"/>
              </a:rPr>
              <a:t> Show your friends, family members, and co-workers video footage of animal laboratories at </a:t>
            </a:r>
            <a:r>
              <a:rPr lang="en-US" sz="2000" dirty="0" smtClean="0">
                <a:latin typeface="Century Gothic" pitchFamily="34" charset="0"/>
                <a:hlinkClick r:id="rId5"/>
              </a:rPr>
              <a:t>www.petatv.com</a:t>
            </a:r>
            <a:r>
              <a:rPr lang="en-US" sz="2000" dirty="0" smtClean="0">
                <a:latin typeface="Century Gothic" pitchFamily="34" charset="0"/>
              </a:rPr>
              <a:t>.</a:t>
            </a:r>
          </a:p>
          <a:p>
            <a:pPr>
              <a:lnSpc>
                <a:spcPct val="90000"/>
              </a:lnSpc>
              <a:buFont typeface="Arial" pitchFamily="34" charset="0"/>
              <a:buChar char="•"/>
            </a:pPr>
            <a:r>
              <a:rPr lang="en-US" sz="2000" dirty="0" smtClean="0">
                <a:latin typeface="Century Gothic" pitchFamily="34" charset="0"/>
              </a:rPr>
              <a:t> Ensure that your purchases and donations do not support experimentation on animals.</a:t>
            </a:r>
          </a:p>
        </p:txBody>
      </p:sp>
      <p:sp>
        <p:nvSpPr>
          <p:cNvPr id="6" name="Rectangle 2"/>
          <p:cNvSpPr txBox="1">
            <a:spLocks noChangeArrowheads="1"/>
          </p:cNvSpPr>
          <p:nvPr/>
        </p:nvSpPr>
        <p:spPr bwMode="auto">
          <a:xfrm>
            <a:off x="457200" y="152400"/>
            <a:ext cx="82296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bg1"/>
                </a:solidFill>
                <a:effectLst/>
                <a:uLnTx/>
                <a:uFillTx/>
                <a:latin typeface="Century Gothic" pitchFamily="34" charset="0"/>
                <a:ea typeface="+mj-ea"/>
                <a:cs typeface="+mj-cs"/>
              </a:rPr>
              <a:t>What You Can Do</a:t>
            </a:r>
            <a:endParaRPr kumimoji="0" lang="en-US" sz="4400" b="0" i="0" u="none" strike="noStrike" kern="0" cap="none" spc="0" normalizeH="0" baseline="0" noProof="0" dirty="0">
              <a:ln>
                <a:noFill/>
              </a:ln>
              <a:solidFill>
                <a:schemeClr val="bg1"/>
              </a:solidFill>
              <a:effectLst/>
              <a:uLnTx/>
              <a:uFillTx/>
              <a:latin typeface="Century Gothic" pitchFamily="34" charset="0"/>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pic>
        <p:nvPicPr>
          <p:cNvPr id="6" name="Picture 7" descr="ts121283360"/>
          <p:cNvPicPr>
            <a:picLocks noChangeAspect="1" noChangeArrowheads="1"/>
          </p:cNvPicPr>
          <p:nvPr/>
        </p:nvPicPr>
        <p:blipFill>
          <a:blip r:embed="rId4" cstate="print"/>
          <a:srcRect b="10667"/>
          <a:stretch>
            <a:fillRect/>
          </a:stretch>
        </p:blipFill>
        <p:spPr bwMode="auto">
          <a:xfrm>
            <a:off x="2357437" y="1677987"/>
            <a:ext cx="4424363" cy="5027613"/>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Bizarro1"/>
          <p:cNvPicPr>
            <a:picLocks noChangeAspect="1" noChangeArrowheads="1"/>
          </p:cNvPicPr>
          <p:nvPr/>
        </p:nvPicPr>
        <p:blipFill>
          <a:blip r:embed="rId2" cstate="print"/>
          <a:srcRect/>
          <a:stretch>
            <a:fillRect/>
          </a:stretch>
        </p:blipFill>
        <p:spPr bwMode="auto">
          <a:xfrm>
            <a:off x="2057400" y="762000"/>
            <a:ext cx="4495800" cy="54102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15"/>
          <p:cNvSpPr>
            <a:spLocks noGrp="1" noChangeArrowheads="1"/>
          </p:cNvSpPr>
          <p:nvPr>
            <p:ph type="title"/>
          </p:nvPr>
        </p:nvSpPr>
        <p:spPr/>
        <p:txBody>
          <a:bodyPr/>
          <a:lstStyle/>
          <a:p>
            <a:endParaRPr lang="en-US"/>
          </a:p>
        </p:txBody>
      </p:sp>
      <p:sp>
        <p:nvSpPr>
          <p:cNvPr id="19459" name="Rectangle 3"/>
          <p:cNvSpPr>
            <a:spLocks noGrp="1" noChangeArrowheads="1"/>
          </p:cNvSpPr>
          <p:nvPr>
            <p:ph type="body" sz="half" idx="1"/>
          </p:nvPr>
        </p:nvSpPr>
        <p:spPr/>
        <p:txBody>
          <a:bodyPr/>
          <a:lstStyle/>
          <a:p>
            <a:r>
              <a:rPr lang="en-US" sz="2800">
                <a:hlinkClick r:id="rId2" action="ppaction://hlinkfile"/>
              </a:rPr>
              <a:t>page2.jpg</a:t>
            </a:r>
            <a:endParaRPr lang="en-US" sz="2800"/>
          </a:p>
        </p:txBody>
      </p:sp>
      <p:pic>
        <p:nvPicPr>
          <p:cNvPr id="19461" name="Picture 5" descr="page2"/>
          <p:cNvPicPr>
            <a:picLocks noGrp="1" noChangeAspect="1" noChangeArrowheads="1"/>
          </p:cNvPicPr>
          <p:nvPr>
            <p:ph sz="quarter" idx="2"/>
          </p:nvPr>
        </p:nvPicPr>
        <p:blipFill>
          <a:blip r:embed="rId3" cstate="print"/>
          <a:srcRect/>
          <a:stretch>
            <a:fillRect/>
          </a:stretch>
        </p:blipFill>
        <p:spPr>
          <a:xfrm>
            <a:off x="0" y="0"/>
            <a:ext cx="9144000" cy="6834188"/>
          </a:xfrm>
          <a:noFill/>
          <a:ln/>
        </p:spPr>
      </p:pic>
      <p:sp>
        <p:nvSpPr>
          <p:cNvPr id="7" name="TextBox 6"/>
          <p:cNvSpPr txBox="1"/>
          <p:nvPr/>
        </p:nvSpPr>
        <p:spPr>
          <a:xfrm>
            <a:off x="1066800" y="3267670"/>
            <a:ext cx="7239000" cy="923330"/>
          </a:xfrm>
          <a:prstGeom prst="rect">
            <a:avLst/>
          </a:prstGeom>
          <a:noFill/>
        </p:spPr>
        <p:txBody>
          <a:bodyPr wrap="square" rtlCol="0">
            <a:spAutoFit/>
          </a:bodyPr>
          <a:lstStyle/>
          <a:p>
            <a:pPr algn="ctr"/>
            <a:r>
              <a:rPr lang="en-US" sz="5400" dirty="0" smtClean="0">
                <a:latin typeface="Century Gothic" pitchFamily="34" charset="0"/>
              </a:rPr>
              <a:t>Questions/Discussion</a:t>
            </a:r>
            <a:endParaRPr lang="en-US" sz="5400" dirty="0">
              <a:latin typeface="Century Gothic"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5221</TotalTime>
  <Words>757</Words>
  <Application>Microsoft Office PowerPoint</Application>
  <PresentationFormat>On-screen Show (4:3)</PresentationFormat>
  <Paragraphs>112</Paragraphs>
  <Slides>32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Default Design</vt:lpstr>
      <vt:lpstr>Photo Editor Photo</vt:lpstr>
      <vt:lpstr>Personal introductions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p</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Go Vegan</dc:creator>
  <cp:lastModifiedBy>alka-c</cp:lastModifiedBy>
  <cp:revision>255</cp:revision>
  <dcterms:created xsi:type="dcterms:W3CDTF">2007-09-12T21:19:29Z</dcterms:created>
  <dcterms:modified xsi:type="dcterms:W3CDTF">2009-09-24T15:00:12Z</dcterms:modified>
</cp:coreProperties>
</file>