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3"/>
  </p:notesMasterIdLst>
  <p:handoutMasterIdLst>
    <p:handoutMasterId r:id="rId24"/>
  </p:handoutMasterIdLst>
  <p:sldIdLst>
    <p:sldId id="1068" r:id="rId2"/>
    <p:sldId id="1069" r:id="rId3"/>
    <p:sldId id="1046" r:id="rId4"/>
    <p:sldId id="1047" r:id="rId5"/>
    <p:sldId id="1049" r:id="rId6"/>
    <p:sldId id="1050" r:id="rId7"/>
    <p:sldId id="1051" r:id="rId8"/>
    <p:sldId id="1053" r:id="rId9"/>
    <p:sldId id="1054" r:id="rId10"/>
    <p:sldId id="1055" r:id="rId11"/>
    <p:sldId id="1056" r:id="rId12"/>
    <p:sldId id="1057" r:id="rId13"/>
    <p:sldId id="1058" r:id="rId14"/>
    <p:sldId id="1044" r:id="rId15"/>
    <p:sldId id="1059" r:id="rId16"/>
    <p:sldId id="1060" r:id="rId17"/>
    <p:sldId id="1061" r:id="rId18"/>
    <p:sldId id="1064" r:id="rId19"/>
    <p:sldId id="1065" r:id="rId20"/>
    <p:sldId id="1066" r:id="rId21"/>
    <p:sldId id="1067" r:id="rId22"/>
  </p:sldIdLst>
  <p:sldSz cx="9144000" cy="6858000" type="screen4x3"/>
  <p:notesSz cx="6985000" cy="9271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A7FC"/>
    <a:srgbClr val="D9D9D9"/>
    <a:srgbClr val="CCFFFF"/>
    <a:srgbClr val="999999"/>
    <a:srgbClr val="000099"/>
    <a:srgbClr val="7889FB"/>
    <a:srgbClr val="FFFF99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20" autoAdjust="0"/>
    <p:restoredTop sz="93167" autoAdjust="0"/>
  </p:normalViewPr>
  <p:slideViewPr>
    <p:cSldViewPr snapToGrid="0" snapToObjects="1">
      <p:cViewPr>
        <p:scale>
          <a:sx n="80" d="100"/>
          <a:sy n="80" d="100"/>
        </p:scale>
        <p:origin x="-586" y="365"/>
      </p:cViewPr>
      <p:guideLst>
        <p:guide orient="horz" pos="2053"/>
        <p:guide pos="2896"/>
      </p:guideLst>
    </p:cSldViewPr>
  </p:slideViewPr>
  <p:outlineViewPr>
    <p:cViewPr>
      <p:scale>
        <a:sx n="33" d="100"/>
        <a:sy n="33" d="100"/>
      </p:scale>
      <p:origin x="24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1.xml"/><Relationship Id="rId2" Type="http://schemas.openxmlformats.org/officeDocument/2006/relationships/slide" Target="slides/slide8.xml"/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t" anchorCtr="0" compatLnSpc="1">
            <a:prstTxWarp prst="textNoShape">
              <a:avLst/>
            </a:prstTxWarp>
          </a:bodyPr>
          <a:lstStyle>
            <a:lvl1pPr algn="l" defTabSz="928688">
              <a:buFontTx/>
              <a:buNone/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t" anchorCtr="0" compatLnSpc="1">
            <a:prstTxWarp prst="textNoShape">
              <a:avLst/>
            </a:prstTxWarp>
          </a:bodyPr>
          <a:lstStyle>
            <a:lvl1pPr algn="r" defTabSz="928688">
              <a:buFontTx/>
              <a:buNone/>
              <a:defRPr sz="9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b" anchorCtr="0" compatLnSpc="1">
            <a:prstTxWarp prst="textNoShape">
              <a:avLst/>
            </a:prstTxWarp>
          </a:bodyPr>
          <a:lstStyle>
            <a:lvl1pPr algn="l" defTabSz="928688">
              <a:buFontTx/>
              <a:buNone/>
              <a:defRPr sz="900" b="0"/>
            </a:lvl1pPr>
          </a:lstStyle>
          <a:p>
            <a:pPr>
              <a:defRPr/>
            </a:pPr>
            <a:r>
              <a:rPr lang="en-GB"/>
              <a:t>IBM Confidential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05863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b" anchorCtr="0" compatLnSpc="1">
            <a:prstTxWarp prst="textNoShape">
              <a:avLst/>
            </a:prstTxWarp>
          </a:bodyPr>
          <a:lstStyle>
            <a:lvl1pPr algn="r" defTabSz="928688">
              <a:buFontTx/>
              <a:buNone/>
              <a:defRPr sz="900" b="0"/>
            </a:lvl1pPr>
          </a:lstStyle>
          <a:p>
            <a:pPr>
              <a:defRPr/>
            </a:pPr>
            <a:fld id="{964581F9-6675-4865-8490-9DCBAB0C21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t" anchorCtr="0" compatLnSpc="1">
            <a:prstTxWarp prst="textNoShape">
              <a:avLst/>
            </a:prstTxWarp>
          </a:bodyPr>
          <a:lstStyle>
            <a:lvl1pPr algn="l" defTabSz="928688">
              <a:buFontTx/>
              <a:buNone/>
              <a:defRPr sz="10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t" anchorCtr="0" compatLnSpc="1">
            <a:prstTxWarp prst="textNoShape">
              <a:avLst/>
            </a:prstTxWarp>
          </a:bodyPr>
          <a:lstStyle>
            <a:lvl1pPr algn="r" defTabSz="928688">
              <a:buFontTx/>
              <a:buNone/>
              <a:defRPr sz="9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b" anchorCtr="0" compatLnSpc="1">
            <a:prstTxWarp prst="textNoShape">
              <a:avLst/>
            </a:prstTxWarp>
          </a:bodyPr>
          <a:lstStyle>
            <a:lvl1pPr algn="l" defTabSz="928688">
              <a:buFontTx/>
              <a:buNone/>
              <a:defRPr sz="900" b="0"/>
            </a:lvl1pPr>
          </a:lstStyle>
          <a:p>
            <a:pPr>
              <a:defRPr/>
            </a:pPr>
            <a:r>
              <a:rPr lang="en-GB"/>
              <a:t>IBM Confidential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05863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8" tIns="46404" rIns="92808" bIns="46404" numCol="1" anchor="b" anchorCtr="0" compatLnSpc="1">
            <a:prstTxWarp prst="textNoShape">
              <a:avLst/>
            </a:prstTxWarp>
          </a:bodyPr>
          <a:lstStyle>
            <a:lvl1pPr algn="r" defTabSz="928688">
              <a:buFontTx/>
              <a:buNone/>
              <a:defRPr sz="900" b="0"/>
            </a:lvl1pPr>
          </a:lstStyle>
          <a:p>
            <a:pPr>
              <a:defRPr/>
            </a:pPr>
            <a:fld id="{0AA81924-50AD-4AA6-B6FF-669B6588F3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EC480E-C478-424B-8A15-8476BD55A983}" type="slidenum">
              <a:rPr lang="en-GB" smtClean="0"/>
              <a:pPr/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396A7D-38AA-4ED8-B624-05F59171B07E}" type="slidenum">
              <a:rPr lang="en-GB" smtClean="0"/>
              <a:pPr/>
              <a:t>2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00270-D5DC-4A96-A84E-3F47D6ADD383}" type="slidenum">
              <a:rPr lang="en-GB" smtClean="0"/>
              <a:pPr/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8676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9E3982-184C-4EED-ABEB-8B23ADFC8363}" type="slidenum">
              <a:rPr lang="en-GB" smtClean="0"/>
              <a:pPr/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D3E11-D062-43F7-9C08-383A116093D2}" type="slidenum">
              <a:rPr lang="en-GB" smtClean="0"/>
              <a:pPr/>
              <a:t>5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EE7E3F-3DBB-46D9-A4A5-2FC645F9E873}" type="slidenum">
              <a:rPr lang="en-GB" smtClean="0"/>
              <a:pPr/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1748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8EE71B-5129-4A22-B214-4977AD30E69B}" type="slidenum">
              <a:rPr lang="en-GB" smtClean="0"/>
              <a:pPr/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08DDE8-549F-4DD2-9A9C-E7B780768271}" type="slidenum">
              <a:rPr lang="en-GB" smtClean="0"/>
              <a:pPr/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BA9AF9-1EB7-4BB1-BE83-2FC54CE36D31}" type="slidenum">
              <a:rPr lang="en-GB" smtClean="0"/>
              <a:pPr/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5177C5-AFC5-4C89-8604-7BF145E0C28A}" type="slidenum">
              <a:rPr lang="en-GB" smtClean="0"/>
              <a:pPr/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F3B9BC-1B28-4063-B8E7-6120C7BF0870}" type="slidenum">
              <a:rPr lang="en-GB" smtClean="0"/>
              <a:pPr/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68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7724F-518E-4D25-A92F-25F01292FDE4}" type="slidenum">
              <a:rPr lang="en-GB" smtClean="0"/>
              <a:pPr/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789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966DDD-0749-40B8-B1D3-BAA2B5F271CA}" type="slidenum">
              <a:rPr lang="en-GB" smtClean="0"/>
              <a:pPr/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513B5-AC20-416C-B1FD-CC25A5E2C2AD}" type="slidenum">
              <a:rPr lang="en-GB" smtClean="0"/>
              <a:pPr/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399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356E25-567E-4127-8E22-E2C75C4A6C01}" type="slidenum">
              <a:rPr lang="en-GB" smtClean="0"/>
              <a:pPr/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09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7C3721-6ABE-4BB8-B7E8-83E01F2A2BE5}" type="slidenum">
              <a:rPr lang="en-GB" smtClean="0"/>
              <a:pPr/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198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6CB5E-1502-4817-AA8C-F55932BA67D8}" type="slidenum">
              <a:rPr lang="en-GB" smtClean="0"/>
              <a:pPr/>
              <a:t>17</a:t>
            </a:fld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301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9DCB1D-CFF4-46E5-BAC4-1D8F12E766A9}" type="slidenum">
              <a:rPr lang="en-GB" smtClean="0"/>
              <a:pPr/>
              <a:t>18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3ED0F-A9F8-40D3-84AF-53C3B546EF2C}" type="slidenum">
              <a:rPr lang="en-GB" smtClean="0"/>
              <a:pPr/>
              <a:t>19</a:t>
            </a:fld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50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393019-D253-4F24-8428-EB66CBDED615}" type="slidenum">
              <a:rPr lang="en-GB" smtClean="0"/>
              <a:pPr/>
              <a:t>20</a:t>
            </a:fld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/>
              <a:t>IBM Confidential</a:t>
            </a:r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AB31B-CC2F-467D-883F-28248B5B14CD}" type="slidenum">
              <a:rPr lang="en-GB" smtClean="0"/>
              <a:pPr/>
              <a:t>21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0"/>
          <p:cNvSpPr>
            <a:spLocks noChangeShapeType="1"/>
          </p:cNvSpPr>
          <p:nvPr/>
        </p:nvSpPr>
        <p:spPr bwMode="auto">
          <a:xfrm rot="16200000">
            <a:off x="3018632" y="3767931"/>
            <a:ext cx="4954588" cy="3175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5" name="Line 21"/>
          <p:cNvSpPr>
            <a:spLocks noChangeShapeType="1"/>
          </p:cNvSpPr>
          <p:nvPr/>
        </p:nvSpPr>
        <p:spPr bwMode="auto">
          <a:xfrm>
            <a:off x="-12700" y="3444875"/>
            <a:ext cx="9151938" cy="0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rot="16200000">
            <a:off x="1170782" y="3936206"/>
            <a:ext cx="4954588" cy="3175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rot="16200000">
            <a:off x="-659606" y="3936206"/>
            <a:ext cx="4954588" cy="3175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rot="16200000">
            <a:off x="5198269" y="3575844"/>
            <a:ext cx="4230688" cy="0"/>
          </a:xfrm>
          <a:prstGeom prst="line">
            <a:avLst/>
          </a:prstGeom>
          <a:noFill/>
          <a:ln w="1905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endParaRPr lang="en-US" sz="1800" b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1828800" y="1219200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1828800" y="4343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4610100" cy="914400"/>
          </a:xfrm>
        </p:spPr>
        <p:txBody>
          <a:bodyPr lIns="91440" tIns="18000" rIns="91440"/>
          <a:lstStyle>
            <a:lvl1pPr marL="0" indent="0">
              <a:buFont typeface="Wingdings" pitchFamily="2" charset="2"/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GB"/>
              <a:t>Enter Subtitle and Date Here</a:t>
            </a:r>
          </a:p>
          <a:p>
            <a:endParaRPr lang="en-GB"/>
          </a:p>
        </p:txBody>
      </p:sp>
      <p:sp>
        <p:nvSpPr>
          <p:cNvPr id="207885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2400"/>
            </a:lvl1pPr>
          </a:lstStyle>
          <a:p>
            <a:r>
              <a:rPr lang="en-GB"/>
              <a:t>Enter Title Here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B8919-A3D9-4AFB-9275-05948BAF81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CFEFD-EA67-48DE-B457-3E36217720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7550"/>
            <a:ext cx="4038600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7550"/>
            <a:ext cx="4038600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94F62-C848-4FFC-BDB5-6ABAEEEA6C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CC49A-AA85-4953-A561-2B7287AAC6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1477C-CD52-4989-938B-117299BA89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3E5B5-73D5-4F5E-869E-BF19483110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95A28-8934-4C59-9F17-4F97EE2966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7CE12-F81E-42A0-9DD4-FF8247BD9C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EE9E3-0AF9-4879-B3F3-1852AA3F35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1025"/>
            <a:ext cx="2057400" cy="55451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1025"/>
            <a:ext cx="6019800" cy="55451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C250-4786-44DB-9EB6-0CD06EF8B4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987550"/>
            <a:ext cx="8229600" cy="41386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4D293-47E8-4A2C-ABBA-476A57194B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81025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Header text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7550"/>
            <a:ext cx="8229600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Level One Text</a:t>
            </a:r>
          </a:p>
          <a:p>
            <a:pPr lvl="1"/>
            <a:r>
              <a:rPr lang="en-GB" smtClean="0"/>
              <a:t>Level Two Text</a:t>
            </a:r>
          </a:p>
          <a:p>
            <a:pPr lvl="2"/>
            <a:r>
              <a:rPr lang="en-GB" smtClean="0"/>
              <a:t>Level Three Text</a:t>
            </a:r>
          </a:p>
          <a:p>
            <a:pPr lvl="3"/>
            <a:r>
              <a:rPr lang="en-GB" smtClean="0"/>
              <a:t>Level Four Text</a:t>
            </a:r>
          </a:p>
          <a:p>
            <a:pPr lvl="4"/>
            <a:r>
              <a:rPr lang="en-GB" smtClean="0"/>
              <a:t>Level Five Text</a:t>
            </a:r>
          </a:p>
        </p:txBody>
      </p:sp>
      <p:sp>
        <p:nvSpPr>
          <p:cNvPr id="2068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534150"/>
            <a:ext cx="5486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6840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8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Document Title |  Date  </a:t>
            </a:r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6840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8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5FE9462-68C0-4487-B5C1-842653764F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6857" name="Line 9"/>
          <p:cNvSpPr>
            <a:spLocks noChangeShapeType="1"/>
          </p:cNvSpPr>
          <p:nvPr/>
        </p:nvSpPr>
        <p:spPr bwMode="auto">
          <a:xfrm flipV="1">
            <a:off x="1524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60" name="Line 12"/>
          <p:cNvSpPr>
            <a:spLocks noChangeShapeType="1"/>
          </p:cNvSpPr>
          <p:nvPr/>
        </p:nvSpPr>
        <p:spPr bwMode="auto">
          <a:xfrm flipV="1">
            <a:off x="1524000" y="64770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61" name="Line 13"/>
          <p:cNvSpPr>
            <a:spLocks noChangeShapeType="1"/>
          </p:cNvSpPr>
          <p:nvPr/>
        </p:nvSpPr>
        <p:spPr bwMode="auto">
          <a:xfrm>
            <a:off x="0" y="381000"/>
            <a:ext cx="9144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62" name="Line 14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63" name="Line 15"/>
          <p:cNvSpPr>
            <a:spLocks noChangeShapeType="1"/>
          </p:cNvSpPr>
          <p:nvPr/>
        </p:nvSpPr>
        <p:spPr bwMode="auto">
          <a:xfrm>
            <a:off x="457200" y="14478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206864" name="Line 16"/>
          <p:cNvSpPr>
            <a:spLocks noChangeShapeType="1"/>
          </p:cNvSpPr>
          <p:nvPr/>
        </p:nvSpPr>
        <p:spPr bwMode="auto">
          <a:xfrm flipV="1">
            <a:off x="15240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192088" indent="-192088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3550" indent="-185738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SimSun" pitchFamily="2" charset="-122"/>
        <a:buChar char="-"/>
        <a:defRPr sz="1600">
          <a:solidFill>
            <a:schemeClr val="tx1"/>
          </a:solidFill>
          <a:latin typeface="+mn-lt"/>
          <a:cs typeface="+mn-cs"/>
        </a:defRPr>
      </a:lvl2pPr>
      <a:lvl3pPr marL="768350" indent="-1936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3pPr>
      <a:lvl4pPr marL="1052513" indent="-1809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SimSun" pitchFamily="2" charset="-122"/>
        <a:buChar char="-"/>
        <a:defRPr sz="1200">
          <a:solidFill>
            <a:schemeClr val="tx1"/>
          </a:solidFill>
          <a:latin typeface="+mn-lt"/>
          <a:cs typeface="+mn-cs"/>
        </a:defRPr>
      </a:lvl4pPr>
      <a:lvl5pPr marL="1381125" indent="-146050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000">
          <a:solidFill>
            <a:schemeClr val="tx1"/>
          </a:solidFill>
          <a:latin typeface="+mn-lt"/>
          <a:cs typeface="+mn-cs"/>
        </a:defRPr>
      </a:lvl5pPr>
      <a:lvl6pPr marL="18383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000">
          <a:solidFill>
            <a:schemeClr val="tx1"/>
          </a:solidFill>
          <a:latin typeface="+mn-lt"/>
          <a:cs typeface="+mn-cs"/>
        </a:defRPr>
      </a:lvl6pPr>
      <a:lvl7pPr marL="22955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000">
          <a:solidFill>
            <a:schemeClr val="tx1"/>
          </a:solidFill>
          <a:latin typeface="+mn-lt"/>
          <a:cs typeface="+mn-cs"/>
        </a:defRPr>
      </a:lvl7pPr>
      <a:lvl8pPr marL="27527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000">
          <a:solidFill>
            <a:schemeClr val="tx1"/>
          </a:solidFill>
          <a:latin typeface="+mn-lt"/>
          <a:cs typeface="+mn-cs"/>
        </a:defRPr>
      </a:lvl8pPr>
      <a:lvl9pPr marL="32099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Exec Summary Table</a:t>
            </a:r>
          </a:p>
        </p:txBody>
      </p:sp>
      <p:graphicFrame>
        <p:nvGraphicFramePr>
          <p:cNvPr id="2089078" name="Group 118"/>
          <p:cNvGraphicFramePr>
            <a:graphicFrameLocks noGrp="1"/>
          </p:cNvGraphicFramePr>
          <p:nvPr/>
        </p:nvGraphicFramePr>
        <p:xfrm>
          <a:off x="387350" y="1949450"/>
          <a:ext cx="8340434" cy="3994854"/>
        </p:xfrm>
        <a:graphic>
          <a:graphicData uri="http://schemas.openxmlformats.org/drawingml/2006/table">
            <a:tbl>
              <a:tblPr/>
              <a:tblGrid>
                <a:gridCol w="2105889"/>
                <a:gridCol w="1246909"/>
                <a:gridCol w="1246909"/>
                <a:gridCol w="1246909"/>
                <a:gridCol w="1246909"/>
                <a:gridCol w="1246909"/>
              </a:tblGrid>
              <a:tr h="311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Status Quo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Farming Economy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 Economy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Fish and Farm Economy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Drought Conditions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Direct Revenue for the Region and Percent Change by Scenario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Hotels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$15,122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(4.0%)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31.4%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13.3%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7.4%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Real Estate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$20,841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Agriculture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$40,183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171.0%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(52.5%)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63.2%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(61.2%)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5,158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(66.9%)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374.1%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222.0%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223.0%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Tourism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53,391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(3.7%)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43.8%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12.4%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(3.0%)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Net Change in Market 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62,873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24,631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44,811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($</a:t>
                      </a:r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13,889)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Net Change in Expressed 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($</a:t>
                      </a:r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15,541)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92,853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51,546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47,737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Market 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$132,041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194,915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156,673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176,853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118,151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Expressed 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$45,396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29,853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138,248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96,942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93,133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$177,437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224,768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294,922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273,795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$211,285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2646" name="TextBox 11"/>
          <p:cNvSpPr txBox="1">
            <a:spLocks noChangeArrowheads="1"/>
          </p:cNvSpPr>
          <p:nvPr/>
        </p:nvSpPr>
        <p:spPr bwMode="auto">
          <a:xfrm>
            <a:off x="284163" y="1617663"/>
            <a:ext cx="7331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Table 3: Summary of Results from All Scenarios (all numbers in $1000s)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Flow Table</a:t>
            </a:r>
          </a:p>
        </p:txBody>
      </p:sp>
      <p:graphicFrame>
        <p:nvGraphicFramePr>
          <p:cNvPr id="2089078" name="Group 118"/>
          <p:cNvGraphicFramePr>
            <a:graphicFrameLocks noGrp="1"/>
          </p:cNvGraphicFramePr>
          <p:nvPr/>
        </p:nvGraphicFramePr>
        <p:xfrm>
          <a:off x="387350" y="2339975"/>
          <a:ext cx="8298864" cy="1807113"/>
        </p:xfrm>
        <a:graphic>
          <a:graphicData uri="http://schemas.openxmlformats.org/drawingml/2006/table">
            <a:tbl>
              <a:tblPr/>
              <a:tblGrid>
                <a:gridCol w="2074716"/>
                <a:gridCol w="2074716"/>
                <a:gridCol w="2074716"/>
                <a:gridCol w="2074716"/>
              </a:tblGrid>
              <a:tr h="258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Pre-Irrigation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Managed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81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Summer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820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1,340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Upper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</a:tr>
              <a:tr h="2581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1,315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Calibri"/>
                          <a:cs typeface="Times New Roman"/>
                        </a:rPr>
                        <a:t>35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Middle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</a:tr>
              <a:tr h="2581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4,432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4,040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Lower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A7FC"/>
                    </a:solidFill>
                  </a:tcPr>
                </a:tc>
              </a:tr>
              <a:tr h="2581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Winter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730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Upper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581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1,310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670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Middle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581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4,660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Calibri"/>
                          <a:cs typeface="Times New Roman"/>
                        </a:rPr>
                        <a:t>4,520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Lower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3593" name="TextBox 11"/>
          <p:cNvSpPr txBox="1">
            <a:spLocks noChangeArrowheads="1"/>
          </p:cNvSpPr>
          <p:nvPr/>
        </p:nvSpPr>
        <p:spPr bwMode="auto">
          <a:xfrm>
            <a:off x="284163" y="1617663"/>
            <a:ext cx="84026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Table 2: Pre-Irrigation and present Managed flows in cubic foot per second (cfs) of the Deschutes River by season and section of the river (all numbers in CFS)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1: Revenue Generated by the Deschutes River in 2010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1054100" y="1506538"/>
            <a:ext cx="6873875" cy="4911725"/>
            <a:chOff x="1054555" y="1506309"/>
            <a:chExt cx="6873420" cy="4911952"/>
          </a:xfrm>
        </p:grpSpPr>
        <p:grpSp>
          <p:nvGrpSpPr>
            <p:cNvPr id="1029" name="Group 10"/>
            <p:cNvGrpSpPr>
              <a:grpSpLocks/>
            </p:cNvGrpSpPr>
            <p:nvPr/>
          </p:nvGrpSpPr>
          <p:grpSpPr bwMode="auto">
            <a:xfrm>
              <a:off x="1127125" y="1935159"/>
              <a:ext cx="6800850" cy="4483102"/>
              <a:chOff x="1127125" y="1834012"/>
              <a:chExt cx="6800850" cy="4483367"/>
            </a:xfrm>
          </p:grpSpPr>
          <p:graphicFrame>
            <p:nvGraphicFramePr>
              <p:cNvPr id="1026" name="Object 3"/>
              <p:cNvGraphicFramePr>
                <a:graphicFrameLocks noChangeAspect="1"/>
              </p:cNvGraphicFramePr>
              <p:nvPr/>
            </p:nvGraphicFramePr>
            <p:xfrm>
              <a:off x="1127125" y="2081678"/>
              <a:ext cx="6800850" cy="4013205"/>
            </p:xfrm>
            <a:graphic>
              <a:graphicData uri="http://schemas.openxmlformats.org/presentationml/2006/ole">
                <p:oleObj spid="_x0000_s1026" name="Chart" r:id="rId4" imgW="6457984" imgH="3628957" progId="MSGraph.Chart.8">
                  <p:embed followColorScheme="full"/>
                </p:oleObj>
              </a:graphicData>
            </a:graphic>
          </p:graphicFrame>
          <p:sp>
            <p:nvSpPr>
              <p:cNvPr id="1031" name="Text Box 4"/>
              <p:cNvSpPr txBox="1">
                <a:spLocks noChangeArrowheads="1"/>
              </p:cNvSpPr>
              <p:nvPr/>
            </p:nvSpPr>
            <p:spPr bwMode="auto">
              <a:xfrm rot="-5400000">
                <a:off x="911266" y="3735491"/>
                <a:ext cx="890041" cy="3077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/>
                  <a:t>Industry</a:t>
                </a:r>
              </a:p>
            </p:txBody>
          </p:sp>
          <p:sp>
            <p:nvSpPr>
              <p:cNvPr id="1032" name="Text Box 5"/>
              <p:cNvSpPr txBox="1">
                <a:spLocks noChangeArrowheads="1"/>
              </p:cNvSpPr>
              <p:nvPr/>
            </p:nvSpPr>
            <p:spPr bwMode="auto">
              <a:xfrm>
                <a:off x="4073471" y="6009602"/>
                <a:ext cx="178446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/>
                  <a:t>Revenue in $1000s</a:t>
                </a:r>
                <a:endParaRPr lang="en-US" sz="1200" i="1"/>
              </a:p>
            </p:txBody>
          </p:sp>
          <p:sp>
            <p:nvSpPr>
              <p:cNvPr id="1033" name="Text Box 8"/>
              <p:cNvSpPr txBox="1">
                <a:spLocks noChangeArrowheads="1"/>
              </p:cNvSpPr>
              <p:nvPr/>
            </p:nvSpPr>
            <p:spPr bwMode="auto">
              <a:xfrm>
                <a:off x="2563813" y="1834012"/>
                <a:ext cx="4021137" cy="3385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sz="1600">
                    <a:solidFill>
                      <a:schemeClr val="tx2"/>
                    </a:solidFill>
                  </a:rPr>
                  <a:t>Revenue Generated by Industry</a:t>
                </a:r>
                <a:endParaRPr lang="en-US" b="0" i="1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30" name="TextBox 11"/>
            <p:cNvSpPr txBox="1">
              <a:spLocks noChangeArrowheads="1"/>
            </p:cNvSpPr>
            <p:nvPr/>
          </p:nvSpPr>
          <p:spPr bwMode="auto">
            <a:xfrm>
              <a:off x="1054555" y="1506309"/>
              <a:ext cx="6800850" cy="523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1: Revenue Generated by the Deschutes River in 2010 from Key Industries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2: Direct Revenue Generated by the Deschutes River in 2010</a:t>
            </a:r>
          </a:p>
        </p:txBody>
      </p:sp>
      <p:grpSp>
        <p:nvGrpSpPr>
          <p:cNvPr id="2052" name="Group 11"/>
          <p:cNvGrpSpPr>
            <a:grpSpLocks/>
          </p:cNvGrpSpPr>
          <p:nvPr/>
        </p:nvGrpSpPr>
        <p:grpSpPr bwMode="auto">
          <a:xfrm>
            <a:off x="793750" y="1506538"/>
            <a:ext cx="7134225" cy="4838700"/>
            <a:chOff x="793303" y="1506309"/>
            <a:chExt cx="7134672" cy="4839382"/>
          </a:xfrm>
        </p:grpSpPr>
        <p:grpSp>
          <p:nvGrpSpPr>
            <p:cNvPr id="2053" name="Group 10"/>
            <p:cNvGrpSpPr>
              <a:grpSpLocks/>
            </p:cNvGrpSpPr>
            <p:nvPr/>
          </p:nvGrpSpPr>
          <p:grpSpPr bwMode="auto">
            <a:xfrm>
              <a:off x="854075" y="1862591"/>
              <a:ext cx="7073900" cy="4483100"/>
              <a:chOff x="854061" y="1834012"/>
              <a:chExt cx="7073914" cy="4483359"/>
            </a:xfrm>
          </p:grpSpPr>
          <p:graphicFrame>
            <p:nvGraphicFramePr>
              <p:cNvPr id="2050" name="Object 3"/>
              <p:cNvGraphicFramePr>
                <a:graphicFrameLocks noChangeAspect="1"/>
              </p:cNvGraphicFramePr>
              <p:nvPr/>
            </p:nvGraphicFramePr>
            <p:xfrm>
              <a:off x="1127125" y="2070100"/>
              <a:ext cx="6800850" cy="4013200"/>
            </p:xfrm>
            <a:graphic>
              <a:graphicData uri="http://schemas.openxmlformats.org/presentationml/2006/ole">
                <p:oleObj spid="_x0000_s2050" name="Chart" r:id="rId4" imgW="6457984" imgH="3628957" progId="MSGraph.Chart.8">
                  <p:embed followColorScheme="full"/>
                </p:oleObj>
              </a:graphicData>
            </a:graphic>
          </p:graphicFrame>
          <p:sp>
            <p:nvSpPr>
              <p:cNvPr id="2055" name="Text Box 4"/>
              <p:cNvSpPr txBox="1">
                <a:spLocks noChangeArrowheads="1"/>
              </p:cNvSpPr>
              <p:nvPr/>
            </p:nvSpPr>
            <p:spPr bwMode="auto">
              <a:xfrm rot="-5400000">
                <a:off x="562930" y="3735487"/>
                <a:ext cx="890039" cy="3077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/>
                  <a:t>Industry</a:t>
                </a:r>
              </a:p>
            </p:txBody>
          </p:sp>
          <p:sp>
            <p:nvSpPr>
              <p:cNvPr id="2056" name="Text Box 5"/>
              <p:cNvSpPr txBox="1">
                <a:spLocks noChangeArrowheads="1"/>
              </p:cNvSpPr>
              <p:nvPr/>
            </p:nvSpPr>
            <p:spPr bwMode="auto">
              <a:xfrm>
                <a:off x="4073471" y="6009594"/>
                <a:ext cx="178446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/>
                  <a:t>Revenue in $1000s</a:t>
                </a:r>
                <a:endParaRPr lang="en-US" sz="1200" i="1"/>
              </a:p>
            </p:txBody>
          </p:sp>
          <p:sp>
            <p:nvSpPr>
              <p:cNvPr id="2057" name="Text Box 8"/>
              <p:cNvSpPr txBox="1">
                <a:spLocks noChangeArrowheads="1"/>
              </p:cNvSpPr>
              <p:nvPr/>
            </p:nvSpPr>
            <p:spPr bwMode="auto">
              <a:xfrm>
                <a:off x="2563813" y="1834012"/>
                <a:ext cx="4021137" cy="3385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sz="1600">
                    <a:solidFill>
                      <a:schemeClr val="tx2"/>
                    </a:solidFill>
                  </a:rPr>
                  <a:t>Direct Revenue Generated by Industry</a:t>
                </a:r>
                <a:endParaRPr lang="en-US" b="0" i="1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054" name="TextBox 10"/>
            <p:cNvSpPr txBox="1">
              <a:spLocks noChangeArrowheads="1"/>
            </p:cNvSpPr>
            <p:nvPr/>
          </p:nvSpPr>
          <p:spPr bwMode="auto">
            <a:xfrm>
              <a:off x="793303" y="1506309"/>
              <a:ext cx="68008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Figure 2: Direct Revenue to Central Oregon Generated by Industry in 2010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Figure 3: Tourism Deschutes River-Related Tourism Revenue</a:t>
            </a:r>
          </a:p>
        </p:txBody>
      </p:sp>
      <p:grpSp>
        <p:nvGrpSpPr>
          <p:cNvPr id="3076" name="Group 9"/>
          <p:cNvGrpSpPr>
            <a:grpSpLocks/>
          </p:cNvGrpSpPr>
          <p:nvPr/>
        </p:nvGrpSpPr>
        <p:grpSpPr bwMode="auto">
          <a:xfrm>
            <a:off x="457200" y="2070100"/>
            <a:ext cx="5768975" cy="3721100"/>
            <a:chOff x="457200" y="2070100"/>
            <a:chExt cx="5768975" cy="3721100"/>
          </a:xfrm>
        </p:grpSpPr>
        <p:grpSp>
          <p:nvGrpSpPr>
            <p:cNvPr id="3077" name="Group 13"/>
            <p:cNvGrpSpPr>
              <a:grpSpLocks/>
            </p:cNvGrpSpPr>
            <p:nvPr/>
          </p:nvGrpSpPr>
          <p:grpSpPr bwMode="auto">
            <a:xfrm>
              <a:off x="457200" y="2070100"/>
              <a:ext cx="5768975" cy="3721100"/>
              <a:chOff x="457211" y="2070394"/>
              <a:chExt cx="5768964" cy="3720806"/>
            </a:xfrm>
          </p:grpSpPr>
          <p:graphicFrame>
            <p:nvGraphicFramePr>
              <p:cNvPr id="3074" name="Object 3"/>
              <p:cNvGraphicFramePr>
                <a:graphicFrameLocks noChangeAspect="1"/>
              </p:cNvGraphicFramePr>
              <p:nvPr/>
            </p:nvGraphicFramePr>
            <p:xfrm>
              <a:off x="798513" y="2554288"/>
              <a:ext cx="5427662" cy="3236912"/>
            </p:xfrm>
            <a:graphic>
              <a:graphicData uri="http://schemas.openxmlformats.org/presentationml/2006/ole">
                <p:oleObj spid="_x0000_s3074" name="Chart" r:id="rId4" imgW="6848559" imgH="4095885" progId="MSGraph.Chart.8">
                  <p:embed followColorScheme="full"/>
                </p:oleObj>
              </a:graphicData>
            </a:graphic>
          </p:graphicFrame>
          <p:sp>
            <p:nvSpPr>
              <p:cNvPr id="3080" name="TextBox 11"/>
              <p:cNvSpPr txBox="1">
                <a:spLocks noChangeArrowheads="1"/>
              </p:cNvSpPr>
              <p:nvPr/>
            </p:nvSpPr>
            <p:spPr bwMode="auto">
              <a:xfrm>
                <a:off x="457211" y="2070394"/>
                <a:ext cx="576896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Figure 3: Tourism Revenue by Category</a:t>
                </a:r>
              </a:p>
            </p:txBody>
          </p:sp>
          <p:sp>
            <p:nvSpPr>
              <p:cNvPr id="3081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177837" y="3799951"/>
                <a:ext cx="1547096" cy="276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Revenue in $1000s</a:t>
                </a:r>
              </a:p>
            </p:txBody>
          </p:sp>
        </p:grpSp>
        <p:sp>
          <p:nvSpPr>
            <p:cNvPr id="3078" name="TextBox 29"/>
            <p:cNvSpPr txBox="1">
              <a:spLocks noChangeArrowheads="1"/>
            </p:cNvSpPr>
            <p:nvPr/>
          </p:nvSpPr>
          <p:spPr bwMode="auto">
            <a:xfrm>
              <a:off x="1804988" y="2991925"/>
              <a:ext cx="979487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$317,100</a:t>
              </a:r>
            </a:p>
          </p:txBody>
        </p:sp>
        <p:sp>
          <p:nvSpPr>
            <p:cNvPr id="3079" name="TextBox 29"/>
            <p:cNvSpPr txBox="1">
              <a:spLocks noChangeArrowheads="1"/>
            </p:cNvSpPr>
            <p:nvPr/>
          </p:nvSpPr>
          <p:spPr bwMode="auto">
            <a:xfrm>
              <a:off x="3495675" y="2534913"/>
              <a:ext cx="979488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$392,600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smtClean="0"/>
              <a:t>Figure 4: Upper Deschutes Guided Recreation Revenue</a:t>
            </a:r>
            <a:endParaRPr lang="en-US" altLang="en-US" smtClean="0"/>
          </a:p>
        </p:txBody>
      </p:sp>
      <p:grpSp>
        <p:nvGrpSpPr>
          <p:cNvPr id="4101" name="Group 10"/>
          <p:cNvGrpSpPr>
            <a:grpSpLocks/>
          </p:cNvGrpSpPr>
          <p:nvPr/>
        </p:nvGrpSpPr>
        <p:grpSpPr bwMode="auto">
          <a:xfrm>
            <a:off x="157163" y="1865313"/>
            <a:ext cx="8661400" cy="4100512"/>
            <a:chOff x="156710" y="1865498"/>
            <a:chExt cx="8661853" cy="4099638"/>
          </a:xfrm>
        </p:grpSpPr>
        <p:grpSp>
          <p:nvGrpSpPr>
            <p:cNvPr id="4102" name="Group 19"/>
            <p:cNvGrpSpPr>
              <a:grpSpLocks/>
            </p:cNvGrpSpPr>
            <p:nvPr/>
          </p:nvGrpSpPr>
          <p:grpSpPr bwMode="auto">
            <a:xfrm>
              <a:off x="185738" y="2180536"/>
              <a:ext cx="8632825" cy="3784600"/>
              <a:chOff x="186283" y="1715769"/>
              <a:chExt cx="8632280" cy="3784919"/>
            </a:xfrm>
          </p:grpSpPr>
          <p:graphicFrame>
            <p:nvGraphicFramePr>
              <p:cNvPr id="4098" name="Object 3"/>
              <p:cNvGraphicFramePr>
                <a:graphicFrameLocks noChangeAspect="1"/>
              </p:cNvGraphicFramePr>
              <p:nvPr/>
            </p:nvGraphicFramePr>
            <p:xfrm>
              <a:off x="4929188" y="2282825"/>
              <a:ext cx="3659187" cy="3217863"/>
            </p:xfrm>
            <a:graphic>
              <a:graphicData uri="http://schemas.openxmlformats.org/presentationml/2006/ole">
                <p:oleObj spid="_x0000_s4098" name="Chart" r:id="rId4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4104" name="Text Box 10"/>
              <p:cNvSpPr txBox="1">
                <a:spLocks noChangeArrowheads="1"/>
              </p:cNvSpPr>
              <p:nvPr/>
            </p:nvSpPr>
            <p:spPr bwMode="auto">
              <a:xfrm>
                <a:off x="4678363" y="1723023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Participants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graphicFrame>
            <p:nvGraphicFramePr>
              <p:cNvPr id="4099" name="Object 3"/>
              <p:cNvGraphicFramePr>
                <a:graphicFrameLocks noChangeAspect="1"/>
              </p:cNvGraphicFramePr>
              <p:nvPr/>
            </p:nvGraphicFramePr>
            <p:xfrm>
              <a:off x="437108" y="2275571"/>
              <a:ext cx="3659187" cy="3217863"/>
            </p:xfrm>
            <a:graphic>
              <a:graphicData uri="http://schemas.openxmlformats.org/presentationml/2006/ole">
                <p:oleObj spid="_x0000_s4099" name="Chart" r:id="rId5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4105" name="Text Box 10"/>
              <p:cNvSpPr txBox="1">
                <a:spLocks noChangeArrowheads="1"/>
              </p:cNvSpPr>
              <p:nvPr/>
            </p:nvSpPr>
            <p:spPr bwMode="auto">
              <a:xfrm>
                <a:off x="186283" y="1715769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Revenue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4106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4044955" y="3615145"/>
                <a:ext cx="160813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Participants in 1000s</a:t>
                </a:r>
              </a:p>
            </p:txBody>
          </p:sp>
          <p:sp>
            <p:nvSpPr>
              <p:cNvPr id="4107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395027" y="3622405"/>
                <a:ext cx="150393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Revenue in $1000s</a:t>
                </a:r>
              </a:p>
            </p:txBody>
          </p:sp>
        </p:grpSp>
        <p:sp>
          <p:nvSpPr>
            <p:cNvPr id="4103" name="TextBox 9"/>
            <p:cNvSpPr txBox="1">
              <a:spLocks noChangeArrowheads="1"/>
            </p:cNvSpPr>
            <p:nvPr/>
          </p:nvSpPr>
          <p:spPr bwMode="auto">
            <a:xfrm>
              <a:off x="156710" y="1865498"/>
              <a:ext cx="68008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Figure 4: Upper Deschutes Guided Recreation Revenue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smtClean="0"/>
              <a:t> Figure 5: Lower Deschutes Guided Recreation Revenue</a:t>
            </a:r>
            <a:endParaRPr lang="en-US" altLang="en-US" smtClean="0"/>
          </a:p>
        </p:txBody>
      </p:sp>
      <p:grpSp>
        <p:nvGrpSpPr>
          <p:cNvPr id="5125" name="Group 10"/>
          <p:cNvGrpSpPr>
            <a:grpSpLocks/>
          </p:cNvGrpSpPr>
          <p:nvPr/>
        </p:nvGrpSpPr>
        <p:grpSpPr bwMode="auto">
          <a:xfrm>
            <a:off x="157163" y="2039938"/>
            <a:ext cx="8661400" cy="4143375"/>
            <a:chOff x="156710" y="2039666"/>
            <a:chExt cx="8661853" cy="4143180"/>
          </a:xfrm>
        </p:grpSpPr>
        <p:grpSp>
          <p:nvGrpSpPr>
            <p:cNvPr id="5126" name="Group 19"/>
            <p:cNvGrpSpPr>
              <a:grpSpLocks/>
            </p:cNvGrpSpPr>
            <p:nvPr/>
          </p:nvGrpSpPr>
          <p:grpSpPr bwMode="auto">
            <a:xfrm>
              <a:off x="185738" y="2398246"/>
              <a:ext cx="8632825" cy="3784600"/>
              <a:chOff x="186283" y="1715769"/>
              <a:chExt cx="8632280" cy="3784919"/>
            </a:xfrm>
          </p:grpSpPr>
          <p:graphicFrame>
            <p:nvGraphicFramePr>
              <p:cNvPr id="5122" name="Object 3"/>
              <p:cNvGraphicFramePr>
                <a:graphicFrameLocks noChangeAspect="1"/>
              </p:cNvGraphicFramePr>
              <p:nvPr/>
            </p:nvGraphicFramePr>
            <p:xfrm>
              <a:off x="4929188" y="2282825"/>
              <a:ext cx="3659187" cy="3217863"/>
            </p:xfrm>
            <a:graphic>
              <a:graphicData uri="http://schemas.openxmlformats.org/presentationml/2006/ole">
                <p:oleObj spid="_x0000_s5122" name="Chart" r:id="rId4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5128" name="Text Box 10"/>
              <p:cNvSpPr txBox="1">
                <a:spLocks noChangeArrowheads="1"/>
              </p:cNvSpPr>
              <p:nvPr/>
            </p:nvSpPr>
            <p:spPr bwMode="auto">
              <a:xfrm>
                <a:off x="4678363" y="1723023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Participants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graphicFrame>
            <p:nvGraphicFramePr>
              <p:cNvPr id="5123" name="Object 3"/>
              <p:cNvGraphicFramePr>
                <a:graphicFrameLocks noChangeAspect="1"/>
              </p:cNvGraphicFramePr>
              <p:nvPr/>
            </p:nvGraphicFramePr>
            <p:xfrm>
              <a:off x="437108" y="2275571"/>
              <a:ext cx="3659187" cy="3217863"/>
            </p:xfrm>
            <a:graphic>
              <a:graphicData uri="http://schemas.openxmlformats.org/presentationml/2006/ole">
                <p:oleObj spid="_x0000_s5123" name="Chart" r:id="rId5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5129" name="Text Box 10"/>
              <p:cNvSpPr txBox="1">
                <a:spLocks noChangeArrowheads="1"/>
              </p:cNvSpPr>
              <p:nvPr/>
            </p:nvSpPr>
            <p:spPr bwMode="auto">
              <a:xfrm>
                <a:off x="186283" y="1715769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Revenue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5130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4044955" y="3615145"/>
                <a:ext cx="160813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Participants in 1000s</a:t>
                </a:r>
              </a:p>
            </p:txBody>
          </p:sp>
          <p:sp>
            <p:nvSpPr>
              <p:cNvPr id="5131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395027" y="3622405"/>
                <a:ext cx="150393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Revenue in $1000s</a:t>
                </a:r>
              </a:p>
            </p:txBody>
          </p:sp>
        </p:grpSp>
        <p:sp>
          <p:nvSpPr>
            <p:cNvPr id="5127" name="TextBox 9"/>
            <p:cNvSpPr txBox="1">
              <a:spLocks noChangeArrowheads="1"/>
            </p:cNvSpPr>
            <p:nvPr/>
          </p:nvSpPr>
          <p:spPr bwMode="auto">
            <a:xfrm>
              <a:off x="156710" y="2039666"/>
              <a:ext cx="68008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Figure 5: Lower Deschutes Guided Recreation Revenue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Figure 6: Hotel Revenue and Jobs from River</a:t>
            </a:r>
          </a:p>
        </p:txBody>
      </p:sp>
      <p:grpSp>
        <p:nvGrpSpPr>
          <p:cNvPr id="6148" name="Group 26"/>
          <p:cNvGrpSpPr>
            <a:grpSpLocks/>
          </p:cNvGrpSpPr>
          <p:nvPr/>
        </p:nvGrpSpPr>
        <p:grpSpPr bwMode="auto">
          <a:xfrm>
            <a:off x="457200" y="1724025"/>
            <a:ext cx="6737350" cy="4067175"/>
            <a:chOff x="457202" y="1724019"/>
            <a:chExt cx="6738029" cy="4067181"/>
          </a:xfrm>
        </p:grpSpPr>
        <p:graphicFrame>
          <p:nvGraphicFramePr>
            <p:cNvPr id="6146" name="Object 3"/>
            <p:cNvGraphicFramePr>
              <a:graphicFrameLocks noChangeAspect="1"/>
            </p:cNvGraphicFramePr>
            <p:nvPr/>
          </p:nvGraphicFramePr>
          <p:xfrm>
            <a:off x="798513" y="2554288"/>
            <a:ext cx="5427662" cy="3236912"/>
          </p:xfrm>
          <a:graphic>
            <a:graphicData uri="http://schemas.openxmlformats.org/presentationml/2006/ole">
              <p:oleObj spid="_x0000_s6146" name="Chart" r:id="rId4" imgW="6848559" imgH="4086157" progId="MSGraph.Chart.8">
                <p:embed followColorScheme="full"/>
              </p:oleObj>
            </a:graphicData>
          </a:graphic>
        </p:graphicFrame>
        <p:sp>
          <p:nvSpPr>
            <p:cNvPr id="6149" name="TextBox 29"/>
            <p:cNvSpPr txBox="1">
              <a:spLocks noChangeArrowheads="1"/>
            </p:cNvSpPr>
            <p:nvPr/>
          </p:nvSpPr>
          <p:spPr bwMode="auto">
            <a:xfrm>
              <a:off x="1694316" y="3149603"/>
              <a:ext cx="9796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$11,385</a:t>
              </a:r>
            </a:p>
          </p:txBody>
        </p:sp>
        <p:sp>
          <p:nvSpPr>
            <p:cNvPr id="6150" name="TextBox 9"/>
            <p:cNvSpPr txBox="1">
              <a:spLocks noChangeArrowheads="1"/>
            </p:cNvSpPr>
            <p:nvPr/>
          </p:nvSpPr>
          <p:spPr bwMode="auto">
            <a:xfrm>
              <a:off x="793303" y="1724019"/>
              <a:ext cx="6401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6: Hotel Revenue and Jobs from River</a:t>
              </a:r>
            </a:p>
          </p:txBody>
        </p:sp>
        <p:sp>
          <p:nvSpPr>
            <p:cNvPr id="6151" name="TextBox 29"/>
            <p:cNvSpPr txBox="1">
              <a:spLocks noChangeArrowheads="1"/>
            </p:cNvSpPr>
            <p:nvPr/>
          </p:nvSpPr>
          <p:spPr bwMode="auto">
            <a:xfrm>
              <a:off x="3236757" y="4324814"/>
              <a:ext cx="9796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$3,735</a:t>
              </a:r>
            </a:p>
          </p:txBody>
        </p:sp>
        <p:sp>
          <p:nvSpPr>
            <p:cNvPr id="6152" name="TextBox 29"/>
            <p:cNvSpPr txBox="1">
              <a:spLocks noChangeArrowheads="1"/>
            </p:cNvSpPr>
            <p:nvPr/>
          </p:nvSpPr>
          <p:spPr bwMode="auto">
            <a:xfrm>
              <a:off x="4789786" y="2598528"/>
              <a:ext cx="9796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$15,122</a:t>
              </a:r>
            </a:p>
          </p:txBody>
        </p:sp>
        <p:cxnSp>
          <p:nvCxnSpPr>
            <p:cNvPr id="6153" name="Straight Connector 11"/>
            <p:cNvCxnSpPr>
              <a:cxnSpLocks noChangeShapeType="1"/>
            </p:cNvCxnSpPr>
            <p:nvPr/>
          </p:nvCxnSpPr>
          <p:spPr bwMode="auto">
            <a:xfrm rot="5400000" flipH="1" flipV="1">
              <a:off x="4783986" y="3875377"/>
              <a:ext cx="2555093" cy="0"/>
            </a:xfrm>
            <a:prstGeom prst="line">
              <a:avLst/>
            </a:prstGeom>
            <a:noFill/>
            <a:ln w="12700" algn="ctr">
              <a:solidFill>
                <a:schemeClr val="bg2"/>
              </a:solidFill>
              <a:miter lim="800000"/>
              <a:headEnd/>
              <a:tailEnd/>
            </a:ln>
          </p:spPr>
        </p:cxnSp>
        <p:cxnSp>
          <p:nvCxnSpPr>
            <p:cNvPr id="6154" name="Straight Connector 13"/>
            <p:cNvCxnSpPr>
              <a:cxnSpLocks noChangeShapeType="1"/>
            </p:cNvCxnSpPr>
            <p:nvPr/>
          </p:nvCxnSpPr>
          <p:spPr bwMode="auto">
            <a:xfrm>
              <a:off x="6061533" y="2598528"/>
              <a:ext cx="164642" cy="0"/>
            </a:xfrm>
            <a:prstGeom prst="line">
              <a:avLst/>
            </a:prstGeom>
            <a:noFill/>
            <a:ln w="6350" algn="ctr">
              <a:solidFill>
                <a:schemeClr val="bg2"/>
              </a:solidFill>
              <a:miter lim="800000"/>
              <a:headEnd/>
              <a:tailEnd/>
            </a:ln>
          </p:spPr>
        </p:cxnSp>
        <p:cxnSp>
          <p:nvCxnSpPr>
            <p:cNvPr id="6155" name="Straight Connector 16"/>
            <p:cNvCxnSpPr>
              <a:cxnSpLocks noChangeShapeType="1"/>
            </p:cNvCxnSpPr>
            <p:nvPr/>
          </p:nvCxnSpPr>
          <p:spPr bwMode="auto">
            <a:xfrm>
              <a:off x="6061533" y="4008228"/>
              <a:ext cx="164642" cy="0"/>
            </a:xfrm>
            <a:prstGeom prst="line">
              <a:avLst/>
            </a:prstGeom>
            <a:noFill/>
            <a:ln w="6350" algn="ctr">
              <a:solidFill>
                <a:schemeClr val="bg2"/>
              </a:solidFill>
              <a:miter lim="800000"/>
              <a:headEnd/>
              <a:tailEnd/>
            </a:ln>
          </p:spPr>
        </p:cxnSp>
        <p:sp>
          <p:nvSpPr>
            <p:cNvPr id="6156" name="TextBox 29"/>
            <p:cNvSpPr txBox="1">
              <a:spLocks noChangeArrowheads="1"/>
            </p:cNvSpPr>
            <p:nvPr/>
          </p:nvSpPr>
          <p:spPr bwMode="auto">
            <a:xfrm>
              <a:off x="5918658" y="2479793"/>
              <a:ext cx="9796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000" b="0"/>
                <a:t>2,000</a:t>
              </a:r>
            </a:p>
          </p:txBody>
        </p:sp>
        <p:sp>
          <p:nvSpPr>
            <p:cNvPr id="6157" name="TextBox 29"/>
            <p:cNvSpPr txBox="1">
              <a:spLocks noChangeArrowheads="1"/>
            </p:cNvSpPr>
            <p:nvPr/>
          </p:nvSpPr>
          <p:spPr bwMode="auto">
            <a:xfrm>
              <a:off x="5928183" y="3879968"/>
              <a:ext cx="9796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000" b="0"/>
                <a:t>1,000</a:t>
              </a:r>
            </a:p>
          </p:txBody>
        </p:sp>
        <p:sp>
          <p:nvSpPr>
            <p:cNvPr id="6158" name="Text Box 7"/>
            <p:cNvSpPr txBox="1">
              <a:spLocks noChangeArrowheads="1"/>
            </p:cNvSpPr>
            <p:nvPr/>
          </p:nvSpPr>
          <p:spPr bwMode="auto">
            <a:xfrm rot="-5400000">
              <a:off x="-156196" y="3620125"/>
              <a:ext cx="1503811" cy="277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0"/>
                <a:t>Revenue in $1000s</a:t>
              </a:r>
            </a:p>
          </p:txBody>
        </p:sp>
        <p:sp>
          <p:nvSpPr>
            <p:cNvPr id="6159" name="Text Box 7"/>
            <p:cNvSpPr txBox="1">
              <a:spLocks noChangeArrowheads="1"/>
            </p:cNvSpPr>
            <p:nvPr/>
          </p:nvSpPr>
          <p:spPr bwMode="auto">
            <a:xfrm rot="5400000">
              <a:off x="6558339" y="3620134"/>
              <a:ext cx="50847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0"/>
                <a:t>Jobs</a:t>
              </a:r>
            </a:p>
          </p:txBody>
        </p:sp>
        <p:sp>
          <p:nvSpPr>
            <p:cNvPr id="6160" name="Isosceles Triangle 21"/>
            <p:cNvSpPr>
              <a:spLocks noChangeArrowheads="1"/>
            </p:cNvSpPr>
            <p:nvPr/>
          </p:nvSpPr>
          <p:spPr bwMode="auto">
            <a:xfrm>
              <a:off x="1687668" y="3756544"/>
              <a:ext cx="198282" cy="208747"/>
            </a:xfrm>
            <a:prstGeom prst="triangle">
              <a:avLst>
                <a:gd name="adj" fmla="val 50000"/>
              </a:avLst>
            </a:prstGeom>
            <a:solidFill>
              <a:srgbClr val="92D050"/>
            </a:solidFill>
            <a:ln w="6350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Font typeface="Wingdings" pitchFamily="2" charset="2"/>
                <a:buNone/>
              </a:pPr>
              <a:endParaRPr lang="en-US" sz="900"/>
            </a:p>
          </p:txBody>
        </p:sp>
        <p:sp>
          <p:nvSpPr>
            <p:cNvPr id="6161" name="Isosceles Triangle 22"/>
            <p:cNvSpPr>
              <a:spLocks noChangeArrowheads="1"/>
            </p:cNvSpPr>
            <p:nvPr/>
          </p:nvSpPr>
          <p:spPr bwMode="auto">
            <a:xfrm>
              <a:off x="3230718" y="4296239"/>
              <a:ext cx="198282" cy="208747"/>
            </a:xfrm>
            <a:prstGeom prst="triangle">
              <a:avLst>
                <a:gd name="adj" fmla="val 50000"/>
              </a:avLst>
            </a:prstGeom>
            <a:solidFill>
              <a:srgbClr val="92D050"/>
            </a:solidFill>
            <a:ln w="6350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Font typeface="Wingdings" pitchFamily="2" charset="2"/>
                <a:buNone/>
              </a:pPr>
              <a:endParaRPr lang="en-US" sz="900"/>
            </a:p>
          </p:txBody>
        </p:sp>
        <p:sp>
          <p:nvSpPr>
            <p:cNvPr id="6162" name="Isosceles Triangle 23"/>
            <p:cNvSpPr>
              <a:spLocks noChangeArrowheads="1"/>
            </p:cNvSpPr>
            <p:nvPr/>
          </p:nvSpPr>
          <p:spPr bwMode="auto">
            <a:xfrm>
              <a:off x="4869018" y="2873778"/>
              <a:ext cx="198282" cy="208747"/>
            </a:xfrm>
            <a:prstGeom prst="triangle">
              <a:avLst>
                <a:gd name="adj" fmla="val 50000"/>
              </a:avLst>
            </a:prstGeom>
            <a:solidFill>
              <a:srgbClr val="92D050"/>
            </a:solidFill>
            <a:ln w="6350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Font typeface="Wingdings" pitchFamily="2" charset="2"/>
                <a:buNone/>
              </a:pPr>
              <a:endParaRPr lang="en-US" sz="900"/>
            </a:p>
          </p:txBody>
        </p:sp>
        <p:sp>
          <p:nvSpPr>
            <p:cNvPr id="6163" name="Isosceles Triangle 24"/>
            <p:cNvSpPr>
              <a:spLocks noChangeArrowheads="1"/>
            </p:cNvSpPr>
            <p:nvPr/>
          </p:nvSpPr>
          <p:spPr bwMode="auto">
            <a:xfrm>
              <a:off x="4316568" y="5482366"/>
              <a:ext cx="198282" cy="208747"/>
            </a:xfrm>
            <a:prstGeom prst="triangle">
              <a:avLst>
                <a:gd name="adj" fmla="val 50000"/>
              </a:avLst>
            </a:prstGeom>
            <a:solidFill>
              <a:srgbClr val="92D050"/>
            </a:solidFill>
            <a:ln w="6350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Font typeface="Wingdings" pitchFamily="2" charset="2"/>
                <a:buNone/>
              </a:pPr>
              <a:endParaRPr lang="en-US" sz="900"/>
            </a:p>
          </p:txBody>
        </p:sp>
        <p:sp>
          <p:nvSpPr>
            <p:cNvPr id="6164" name="TextBox 29"/>
            <p:cNvSpPr txBox="1">
              <a:spLocks noChangeArrowheads="1"/>
            </p:cNvSpPr>
            <p:nvPr/>
          </p:nvSpPr>
          <p:spPr bwMode="auto">
            <a:xfrm>
              <a:off x="4217272" y="5505703"/>
              <a:ext cx="97964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900"/>
                <a:t>Jobs</a:t>
              </a:r>
              <a:endParaRPr lang="en-US" sz="11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7: Upper Deschutes River-Related Hotel Revenue by Season</a:t>
            </a:r>
          </a:p>
        </p:txBody>
      </p:sp>
      <p:grpSp>
        <p:nvGrpSpPr>
          <p:cNvPr id="7172" name="Group 13"/>
          <p:cNvGrpSpPr>
            <a:grpSpLocks/>
          </p:cNvGrpSpPr>
          <p:nvPr/>
        </p:nvGrpSpPr>
        <p:grpSpPr bwMode="auto">
          <a:xfrm>
            <a:off x="457200" y="2070100"/>
            <a:ext cx="6737350" cy="3721100"/>
            <a:chOff x="457202" y="2070394"/>
            <a:chExt cx="6738029" cy="3720806"/>
          </a:xfrm>
        </p:grpSpPr>
        <p:graphicFrame>
          <p:nvGraphicFramePr>
            <p:cNvPr id="7170" name="Object 3"/>
            <p:cNvGraphicFramePr>
              <a:graphicFrameLocks noChangeAspect="1"/>
            </p:cNvGraphicFramePr>
            <p:nvPr/>
          </p:nvGraphicFramePr>
          <p:xfrm>
            <a:off x="798513" y="2554288"/>
            <a:ext cx="5427662" cy="3236912"/>
          </p:xfrm>
          <a:graphic>
            <a:graphicData uri="http://schemas.openxmlformats.org/presentationml/2006/ole">
              <p:oleObj spid="_x0000_s7170" name="Chart" r:id="rId4" imgW="6848559" imgH="4086157" progId="MSGraph.Chart.8">
                <p:embed followColorScheme="full"/>
              </p:oleObj>
            </a:graphicData>
          </a:graphic>
        </p:graphicFrame>
        <p:sp>
          <p:nvSpPr>
            <p:cNvPr id="7175" name="TextBox 11"/>
            <p:cNvSpPr txBox="1">
              <a:spLocks noChangeArrowheads="1"/>
            </p:cNvSpPr>
            <p:nvPr/>
          </p:nvSpPr>
          <p:spPr bwMode="auto">
            <a:xfrm>
              <a:off x="793303" y="2070394"/>
              <a:ext cx="6401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7: Upper Deschutes River-Related Hotel Revenue by Season</a:t>
              </a:r>
            </a:p>
          </p:txBody>
        </p:sp>
        <p:sp>
          <p:nvSpPr>
            <p:cNvPr id="7176" name="Text Box 7"/>
            <p:cNvSpPr txBox="1">
              <a:spLocks noChangeArrowheads="1"/>
            </p:cNvSpPr>
            <p:nvPr/>
          </p:nvSpPr>
          <p:spPr bwMode="auto">
            <a:xfrm rot="-5400000">
              <a:off x="-156196" y="3799943"/>
              <a:ext cx="1503811" cy="277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0"/>
                <a:t>Revenue in $1000s</a:t>
              </a:r>
            </a:p>
          </p:txBody>
        </p:sp>
      </p:grpSp>
      <p:sp>
        <p:nvSpPr>
          <p:cNvPr id="7173" name="TextBox 29"/>
          <p:cNvSpPr txBox="1">
            <a:spLocks noChangeArrowheads="1"/>
          </p:cNvSpPr>
          <p:nvPr/>
        </p:nvSpPr>
        <p:spPr bwMode="auto">
          <a:xfrm>
            <a:off x="1998663" y="2595563"/>
            <a:ext cx="9794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$7,337</a:t>
            </a:r>
          </a:p>
        </p:txBody>
      </p:sp>
      <p:sp>
        <p:nvSpPr>
          <p:cNvPr id="7174" name="TextBox 29"/>
          <p:cNvSpPr txBox="1">
            <a:spLocks noChangeArrowheads="1"/>
          </p:cNvSpPr>
          <p:nvPr/>
        </p:nvSpPr>
        <p:spPr bwMode="auto">
          <a:xfrm>
            <a:off x="4410075" y="4225925"/>
            <a:ext cx="9794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$1,980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Figure 8: Indirect Revenue Generated by Industry</a:t>
            </a:r>
          </a:p>
        </p:txBody>
      </p:sp>
      <p:grpSp>
        <p:nvGrpSpPr>
          <p:cNvPr id="8196" name="Group 12"/>
          <p:cNvGrpSpPr>
            <a:grpSpLocks/>
          </p:cNvGrpSpPr>
          <p:nvPr/>
        </p:nvGrpSpPr>
        <p:grpSpPr bwMode="auto">
          <a:xfrm>
            <a:off x="590550" y="2139950"/>
            <a:ext cx="6604000" cy="4095750"/>
            <a:chOff x="590831" y="2139669"/>
            <a:chExt cx="6604400" cy="4096481"/>
          </a:xfrm>
        </p:grpSpPr>
        <p:sp>
          <p:nvSpPr>
            <p:cNvPr id="8197" name="Text Box 5"/>
            <p:cNvSpPr txBox="1">
              <a:spLocks noChangeArrowheads="1"/>
            </p:cNvSpPr>
            <p:nvPr/>
          </p:nvSpPr>
          <p:spPr bwMode="auto">
            <a:xfrm>
              <a:off x="3145358" y="5929762"/>
              <a:ext cx="1784403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/>
                <a:t>Revenue in $1000s</a:t>
              </a:r>
              <a:endParaRPr lang="en-US" sz="1200" i="1"/>
            </a:p>
          </p:txBody>
        </p:sp>
        <p:grpSp>
          <p:nvGrpSpPr>
            <p:cNvPr id="8198" name="Group 9"/>
            <p:cNvGrpSpPr>
              <a:grpSpLocks/>
            </p:cNvGrpSpPr>
            <p:nvPr/>
          </p:nvGrpSpPr>
          <p:grpSpPr bwMode="auto">
            <a:xfrm>
              <a:off x="590831" y="2554023"/>
              <a:ext cx="5938791" cy="3348030"/>
              <a:chOff x="854060" y="1834012"/>
              <a:chExt cx="5938626" cy="3348039"/>
            </a:xfrm>
          </p:grpSpPr>
          <p:graphicFrame>
            <p:nvGraphicFramePr>
              <p:cNvPr id="8194" name="Object 3"/>
              <p:cNvGraphicFramePr>
                <a:graphicFrameLocks noChangeAspect="1"/>
              </p:cNvGraphicFramePr>
              <p:nvPr/>
            </p:nvGraphicFramePr>
            <p:xfrm>
              <a:off x="1161837" y="2081675"/>
              <a:ext cx="5253958" cy="3100376"/>
            </p:xfrm>
            <a:graphic>
              <a:graphicData uri="http://schemas.openxmlformats.org/presentationml/2006/ole">
                <p:oleObj spid="_x0000_s8194" name="Chart" r:id="rId4" imgW="6457984" imgH="3628957" progId="MSGraph.Chart.8">
                  <p:embed followColorScheme="full"/>
                </p:oleObj>
              </a:graphicData>
            </a:graphic>
          </p:graphicFrame>
          <p:sp>
            <p:nvSpPr>
              <p:cNvPr id="8200" name="Text Box 4"/>
              <p:cNvSpPr txBox="1">
                <a:spLocks noChangeArrowheads="1"/>
              </p:cNvSpPr>
              <p:nvPr/>
            </p:nvSpPr>
            <p:spPr bwMode="auto">
              <a:xfrm rot="-5400000">
                <a:off x="527689" y="3255226"/>
                <a:ext cx="96052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/>
                  <a:t>Category</a:t>
                </a:r>
              </a:p>
            </p:txBody>
          </p:sp>
          <p:sp>
            <p:nvSpPr>
              <p:cNvPr id="8201" name="Text Box 8"/>
              <p:cNvSpPr txBox="1">
                <a:spLocks noChangeArrowheads="1"/>
              </p:cNvSpPr>
              <p:nvPr/>
            </p:nvSpPr>
            <p:spPr bwMode="auto">
              <a:xfrm>
                <a:off x="2563813" y="1834012"/>
                <a:ext cx="4228873" cy="3385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sz="1600">
                    <a:solidFill>
                      <a:schemeClr val="tx2"/>
                    </a:solidFill>
                  </a:rPr>
                  <a:t>Indirect Revenue Generated by Industry</a:t>
                </a:r>
                <a:endParaRPr lang="en-US" b="0" i="1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199" name="TextBox 11"/>
            <p:cNvSpPr txBox="1">
              <a:spLocks noChangeArrowheads="1"/>
            </p:cNvSpPr>
            <p:nvPr/>
          </p:nvSpPr>
          <p:spPr bwMode="auto">
            <a:xfrm>
              <a:off x="793303" y="2139669"/>
              <a:ext cx="6401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8: Indirect Revenue Generated by Industry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Figure 9: Commercial Salmon Value and Rebuilding Scenarios</a:t>
            </a:r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1209675" y="1685925"/>
            <a:ext cx="6402388" cy="3741738"/>
            <a:chOff x="1210135" y="1686123"/>
            <a:chExt cx="6401928" cy="3741540"/>
          </a:xfrm>
        </p:grpSpPr>
        <p:grpSp>
          <p:nvGrpSpPr>
            <p:cNvPr id="9221" name="Group 30"/>
            <p:cNvGrpSpPr>
              <a:grpSpLocks/>
            </p:cNvGrpSpPr>
            <p:nvPr/>
          </p:nvGrpSpPr>
          <p:grpSpPr bwMode="auto">
            <a:xfrm>
              <a:off x="1624013" y="1993900"/>
              <a:ext cx="5967412" cy="3433763"/>
              <a:chOff x="1463871" y="1601788"/>
              <a:chExt cx="5966758" cy="3433762"/>
            </a:xfrm>
          </p:grpSpPr>
          <p:graphicFrame>
            <p:nvGraphicFramePr>
              <p:cNvPr id="9218" name="Object 3"/>
              <p:cNvGraphicFramePr>
                <a:graphicFrameLocks noChangeAspect="1"/>
              </p:cNvGraphicFramePr>
              <p:nvPr/>
            </p:nvGraphicFramePr>
            <p:xfrm>
              <a:off x="1770224" y="2046288"/>
              <a:ext cx="5660405" cy="2989262"/>
            </p:xfrm>
            <a:graphic>
              <a:graphicData uri="http://schemas.openxmlformats.org/presentationml/2006/ole">
                <p:oleObj spid="_x0000_s9218" name="Chart" r:id="rId4" imgW="6086559" imgH="3219585" progId="MSGraph.Chart.8">
                  <p:embed followColorScheme="full"/>
                </p:oleObj>
              </a:graphicData>
            </a:graphic>
          </p:graphicFrame>
          <p:sp>
            <p:nvSpPr>
              <p:cNvPr id="9223" name="Text Box 4"/>
              <p:cNvSpPr txBox="1">
                <a:spLocks noChangeArrowheads="1"/>
              </p:cNvSpPr>
              <p:nvPr/>
            </p:nvSpPr>
            <p:spPr bwMode="auto">
              <a:xfrm>
                <a:off x="1693409" y="1601788"/>
                <a:ext cx="568642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Ctr="1">
                <a:spAutoFit/>
              </a:bodyPr>
              <a:lstStyle/>
              <a:p>
                <a:pPr algn="ctr"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Commercial Salmon Value and Rebuilding Scenarios</a:t>
                </a:r>
              </a:p>
            </p:txBody>
          </p:sp>
          <p:sp>
            <p:nvSpPr>
              <p:cNvPr id="9224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890092" y="3062618"/>
                <a:ext cx="145533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n-US" b="0"/>
                  <a:t>Value in $1000s</a:t>
                </a:r>
              </a:p>
            </p:txBody>
          </p:sp>
        </p:grpSp>
        <p:sp>
          <p:nvSpPr>
            <p:cNvPr id="9222" name="TextBox 9"/>
            <p:cNvSpPr txBox="1">
              <a:spLocks noChangeArrowheads="1"/>
            </p:cNvSpPr>
            <p:nvPr/>
          </p:nvSpPr>
          <p:spPr bwMode="auto">
            <a:xfrm>
              <a:off x="1210135" y="1686123"/>
              <a:ext cx="6401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9: Commercial Salmon Values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10: Travel Expense of Visitors to Central Oregon</a:t>
            </a:r>
          </a:p>
        </p:txBody>
      </p:sp>
      <p:grpSp>
        <p:nvGrpSpPr>
          <p:cNvPr id="10244" name="Group 13"/>
          <p:cNvGrpSpPr>
            <a:grpSpLocks/>
          </p:cNvGrpSpPr>
          <p:nvPr/>
        </p:nvGrpSpPr>
        <p:grpSpPr bwMode="auto">
          <a:xfrm>
            <a:off x="457200" y="2070100"/>
            <a:ext cx="6737350" cy="3721100"/>
            <a:chOff x="457211" y="2070394"/>
            <a:chExt cx="6738020" cy="3720806"/>
          </a:xfrm>
        </p:grpSpPr>
        <p:graphicFrame>
          <p:nvGraphicFramePr>
            <p:cNvPr id="10242" name="Object 3"/>
            <p:cNvGraphicFramePr>
              <a:graphicFrameLocks noChangeAspect="1"/>
            </p:cNvGraphicFramePr>
            <p:nvPr/>
          </p:nvGraphicFramePr>
          <p:xfrm>
            <a:off x="798513" y="2554288"/>
            <a:ext cx="5427662" cy="3236912"/>
          </p:xfrm>
          <a:graphic>
            <a:graphicData uri="http://schemas.openxmlformats.org/presentationml/2006/ole">
              <p:oleObj spid="_x0000_s10242" name="Chart" r:id="rId4" imgW="6848559" imgH="4086157" progId="MSGraph.Chart.8">
                <p:embed followColorScheme="full"/>
              </p:oleObj>
            </a:graphicData>
          </a:graphic>
        </p:graphicFrame>
        <p:sp>
          <p:nvSpPr>
            <p:cNvPr id="10247" name="TextBox 11"/>
            <p:cNvSpPr txBox="1">
              <a:spLocks noChangeArrowheads="1"/>
            </p:cNvSpPr>
            <p:nvPr/>
          </p:nvSpPr>
          <p:spPr bwMode="auto">
            <a:xfrm>
              <a:off x="793303" y="2070394"/>
              <a:ext cx="6401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10: Travel Expense of Visitors to Central Oregon</a:t>
              </a:r>
            </a:p>
          </p:txBody>
        </p:sp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 rot="-5400000">
              <a:off x="-148243" y="3799951"/>
              <a:ext cx="148790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0"/>
                <a:t>Expense in $1000s</a:t>
              </a:r>
            </a:p>
          </p:txBody>
        </p:sp>
      </p:grpSp>
      <p:sp>
        <p:nvSpPr>
          <p:cNvPr id="10245" name="TextBox 29"/>
          <p:cNvSpPr txBox="1">
            <a:spLocks noChangeArrowheads="1"/>
          </p:cNvSpPr>
          <p:nvPr/>
        </p:nvSpPr>
        <p:spPr bwMode="auto">
          <a:xfrm>
            <a:off x="2151063" y="2987675"/>
            <a:ext cx="979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$147,625</a:t>
            </a:r>
          </a:p>
        </p:txBody>
      </p:sp>
      <p:sp>
        <p:nvSpPr>
          <p:cNvPr id="10246" name="TextBox 29"/>
          <p:cNvSpPr txBox="1">
            <a:spLocks noChangeArrowheads="1"/>
          </p:cNvSpPr>
          <p:nvPr/>
        </p:nvSpPr>
        <p:spPr bwMode="auto">
          <a:xfrm>
            <a:off x="4424363" y="2727325"/>
            <a:ext cx="9794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$180,431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11: Deschutes River-related travel expenditures by mode </a:t>
            </a:r>
          </a:p>
        </p:txBody>
      </p:sp>
      <p:grpSp>
        <p:nvGrpSpPr>
          <p:cNvPr id="11268" name="Group 8"/>
          <p:cNvGrpSpPr>
            <a:grpSpLocks/>
          </p:cNvGrpSpPr>
          <p:nvPr/>
        </p:nvGrpSpPr>
        <p:grpSpPr bwMode="auto">
          <a:xfrm>
            <a:off x="457200" y="2070100"/>
            <a:ext cx="5768975" cy="3721100"/>
            <a:chOff x="457211" y="2070394"/>
            <a:chExt cx="5768964" cy="3720806"/>
          </a:xfrm>
        </p:grpSpPr>
        <p:grpSp>
          <p:nvGrpSpPr>
            <p:cNvPr id="11269" name="Group 13"/>
            <p:cNvGrpSpPr>
              <a:grpSpLocks/>
            </p:cNvGrpSpPr>
            <p:nvPr/>
          </p:nvGrpSpPr>
          <p:grpSpPr bwMode="auto">
            <a:xfrm>
              <a:off x="457211" y="2070394"/>
              <a:ext cx="5768964" cy="3720806"/>
              <a:chOff x="457211" y="2070394"/>
              <a:chExt cx="5768964" cy="3720806"/>
            </a:xfrm>
          </p:grpSpPr>
          <p:graphicFrame>
            <p:nvGraphicFramePr>
              <p:cNvPr id="11266" name="Object 3"/>
              <p:cNvGraphicFramePr>
                <a:graphicFrameLocks noChangeAspect="1"/>
              </p:cNvGraphicFramePr>
              <p:nvPr/>
            </p:nvGraphicFramePr>
            <p:xfrm>
              <a:off x="798513" y="2554288"/>
              <a:ext cx="5427662" cy="3236912"/>
            </p:xfrm>
            <a:graphic>
              <a:graphicData uri="http://schemas.openxmlformats.org/presentationml/2006/ole">
                <p:oleObj spid="_x0000_s11266" name="Chart" r:id="rId4" imgW="6848559" imgH="4086157" progId="MSGraph.Chart.8">
                  <p:embed followColorScheme="full"/>
                </p:oleObj>
              </a:graphicData>
            </a:graphic>
          </p:graphicFrame>
          <p:sp>
            <p:nvSpPr>
              <p:cNvPr id="11272" name="TextBox 11"/>
              <p:cNvSpPr txBox="1">
                <a:spLocks noChangeArrowheads="1"/>
              </p:cNvSpPr>
              <p:nvPr/>
            </p:nvSpPr>
            <p:spPr bwMode="auto">
              <a:xfrm>
                <a:off x="457211" y="2070394"/>
                <a:ext cx="576896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Figure 11: Deschutes River Related Travel Expenditures by Mode </a:t>
                </a:r>
              </a:p>
            </p:txBody>
          </p:sp>
          <p:sp>
            <p:nvSpPr>
              <p:cNvPr id="11273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148243" y="3799951"/>
                <a:ext cx="148790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Expense in $1000s</a:t>
                </a:r>
              </a:p>
            </p:txBody>
          </p:sp>
        </p:grpSp>
        <p:sp>
          <p:nvSpPr>
            <p:cNvPr id="11270" name="TextBox 29"/>
            <p:cNvSpPr txBox="1">
              <a:spLocks noChangeArrowheads="1"/>
            </p:cNvSpPr>
            <p:nvPr/>
          </p:nvSpPr>
          <p:spPr bwMode="auto">
            <a:xfrm>
              <a:off x="1805110" y="3099146"/>
              <a:ext cx="9796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$147,625</a:t>
              </a:r>
            </a:p>
          </p:txBody>
        </p:sp>
        <p:sp>
          <p:nvSpPr>
            <p:cNvPr id="11271" name="TextBox 29"/>
            <p:cNvSpPr txBox="1">
              <a:spLocks noChangeArrowheads="1"/>
            </p:cNvSpPr>
            <p:nvPr/>
          </p:nvSpPr>
          <p:spPr bwMode="auto">
            <a:xfrm>
              <a:off x="3495346" y="2712841"/>
              <a:ext cx="9796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/>
                <a:t>$180,431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Figure 12: Additional Benefits</a:t>
            </a:r>
          </a:p>
        </p:txBody>
      </p:sp>
      <p:grpSp>
        <p:nvGrpSpPr>
          <p:cNvPr id="12293" name="Group 14"/>
          <p:cNvGrpSpPr>
            <a:grpSpLocks/>
          </p:cNvGrpSpPr>
          <p:nvPr/>
        </p:nvGrpSpPr>
        <p:grpSpPr bwMode="auto">
          <a:xfrm>
            <a:off x="788988" y="1806575"/>
            <a:ext cx="7767637" cy="4229100"/>
            <a:chOff x="789731" y="1807149"/>
            <a:chExt cx="7766894" cy="4227961"/>
          </a:xfrm>
        </p:grpSpPr>
        <p:grpSp>
          <p:nvGrpSpPr>
            <p:cNvPr id="12294" name="Group 12"/>
            <p:cNvGrpSpPr>
              <a:grpSpLocks/>
            </p:cNvGrpSpPr>
            <p:nvPr/>
          </p:nvGrpSpPr>
          <p:grpSpPr bwMode="auto">
            <a:xfrm>
              <a:off x="911225" y="2177485"/>
              <a:ext cx="7645400" cy="3857625"/>
              <a:chOff x="911224" y="1803857"/>
              <a:chExt cx="7644950" cy="3857625"/>
            </a:xfrm>
          </p:grpSpPr>
          <p:grpSp>
            <p:nvGrpSpPr>
              <p:cNvPr id="12296" name="Group 4"/>
              <p:cNvGrpSpPr>
                <a:grpSpLocks/>
              </p:cNvGrpSpPr>
              <p:nvPr/>
            </p:nvGrpSpPr>
            <p:grpSpPr bwMode="auto">
              <a:xfrm>
                <a:off x="4415974" y="1821653"/>
                <a:ext cx="4140200" cy="3776662"/>
                <a:chOff x="185738" y="1716088"/>
                <a:chExt cx="4140200" cy="3776662"/>
              </a:xfrm>
            </p:grpSpPr>
            <p:graphicFrame>
              <p:nvGraphicFramePr>
                <p:cNvPr id="12291" name="Object 3"/>
                <p:cNvGraphicFramePr>
                  <a:graphicFrameLocks noChangeAspect="1"/>
                </p:cNvGraphicFramePr>
                <p:nvPr/>
              </p:nvGraphicFramePr>
              <p:xfrm>
                <a:off x="436563" y="2276475"/>
                <a:ext cx="3659187" cy="3216275"/>
              </p:xfrm>
              <a:graphic>
                <a:graphicData uri="http://schemas.openxmlformats.org/presentationml/2006/ole">
                  <p:oleObj spid="_x0000_s12291" name="Chart" r:id="rId4" imgW="3857743" imgH="3238500" progId="MSGraph.Chart.8">
                    <p:embed followColorScheme="full"/>
                  </p:oleObj>
                </a:graphicData>
              </a:graphic>
            </p:graphicFrame>
            <p:sp>
              <p:nvSpPr>
                <p:cNvPr id="1230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85738" y="1716088"/>
                  <a:ext cx="4140200" cy="3381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algn="ctr" eaLnBrk="0" hangingPunct="0"/>
                  <a:r>
                    <a:rPr lang="en-US" altLang="en-US" sz="1600">
                      <a:solidFill>
                        <a:schemeClr val="tx2"/>
                      </a:solidFill>
                    </a:rPr>
                    <a:t>Jobs by Industry</a:t>
                  </a:r>
                  <a:endParaRPr lang="en-US" altLang="en-US" sz="1600" b="0" i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2301" name="Text Box 7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02394" y="3621882"/>
                  <a:ext cx="508000" cy="2778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altLang="en-US" sz="1200" b="0"/>
                    <a:t>Jobs</a:t>
                  </a:r>
                </a:p>
              </p:txBody>
            </p:sp>
          </p:grpSp>
          <p:grpSp>
            <p:nvGrpSpPr>
              <p:cNvPr id="12297" name="Group 30"/>
              <p:cNvGrpSpPr>
                <a:grpSpLocks/>
              </p:cNvGrpSpPr>
              <p:nvPr/>
            </p:nvGrpSpPr>
            <p:grpSpPr bwMode="auto">
              <a:xfrm>
                <a:off x="911224" y="1803857"/>
                <a:ext cx="3192464" cy="3857625"/>
                <a:chOff x="910988" y="1977338"/>
                <a:chExt cx="3192700" cy="3858312"/>
              </a:xfrm>
            </p:grpSpPr>
            <p:graphicFrame>
              <p:nvGraphicFramePr>
                <p:cNvPr id="12290" name="Object 5"/>
                <p:cNvGraphicFramePr>
                  <a:graphicFrameLocks noChangeAspect="1"/>
                </p:cNvGraphicFramePr>
                <p:nvPr/>
              </p:nvGraphicFramePr>
              <p:xfrm>
                <a:off x="1011238" y="2559050"/>
                <a:ext cx="3092450" cy="3276600"/>
              </p:xfrm>
              <a:graphic>
                <a:graphicData uri="http://schemas.openxmlformats.org/presentationml/2006/ole">
                  <p:oleObj spid="_x0000_s12290" name="Chart" r:id="rId5" imgW="3648159" imgH="3686243" progId="MSGraph.Chart.8">
                    <p:embed followColorScheme="full"/>
                  </p:oleObj>
                </a:graphicData>
              </a:graphic>
            </p:graphicFrame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11719" y="1976790"/>
                  <a:ext cx="3192206" cy="522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Ctr="1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altLang="en-US" sz="1600" dirty="0">
                      <a:solidFill>
                        <a:schemeClr val="tx2"/>
                      </a:solidFill>
                    </a:rPr>
                    <a:t>Additional Benefit by Activity</a:t>
                  </a:r>
                </a:p>
                <a:p>
                  <a:pPr algn="ctr" eaLnBrk="0" hangingPunct="0">
                    <a:defRPr/>
                  </a:pPr>
                  <a:r>
                    <a:rPr lang="en-US" altLang="en-US" sz="1100" b="0" i="1" dirty="0">
                      <a:solidFill>
                        <a:schemeClr val="tx2"/>
                      </a:solidFill>
                    </a:rPr>
                    <a:t>in $1000</a:t>
                  </a:r>
                  <a:endParaRPr lang="en-US" altLang="en-US" sz="1050" b="0" i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2299" name="TextBox 29"/>
                <p:cNvSpPr txBox="1">
                  <a:spLocks noChangeArrowheads="1"/>
                </p:cNvSpPr>
                <p:nvPr/>
              </p:nvSpPr>
              <p:spPr bwMode="auto">
                <a:xfrm>
                  <a:off x="1850568" y="2446518"/>
                  <a:ext cx="979714" cy="261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100"/>
                    <a:t>$19,861</a:t>
                  </a:r>
                </a:p>
              </p:txBody>
            </p:sp>
          </p:grpSp>
        </p:grpSp>
        <p:sp>
          <p:nvSpPr>
            <p:cNvPr id="12295" name="TextBox 13"/>
            <p:cNvSpPr txBox="1">
              <a:spLocks noChangeArrowheads="1"/>
            </p:cNvSpPr>
            <p:nvPr/>
          </p:nvSpPr>
          <p:spPr bwMode="auto">
            <a:xfrm>
              <a:off x="789731" y="1807149"/>
              <a:ext cx="750914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12: Additional Benefits from Unguided Recreation and Job Creation</a:t>
              </a: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smtClean="0"/>
              <a:t>Figure 13: Upper Deschutes Additional Benefits form Non-Guided Recreation</a:t>
            </a:r>
            <a:endParaRPr lang="en-US" altLang="en-US" smtClean="0"/>
          </a:p>
        </p:txBody>
      </p:sp>
      <p:grpSp>
        <p:nvGrpSpPr>
          <p:cNvPr id="13317" name="Group 10"/>
          <p:cNvGrpSpPr>
            <a:grpSpLocks/>
          </p:cNvGrpSpPr>
          <p:nvPr/>
        </p:nvGrpSpPr>
        <p:grpSpPr bwMode="auto">
          <a:xfrm>
            <a:off x="185738" y="1806575"/>
            <a:ext cx="8632825" cy="4206875"/>
            <a:chOff x="185738" y="1807149"/>
            <a:chExt cx="8632825" cy="4206174"/>
          </a:xfrm>
        </p:grpSpPr>
        <p:grpSp>
          <p:nvGrpSpPr>
            <p:cNvPr id="13318" name="Group 19"/>
            <p:cNvGrpSpPr>
              <a:grpSpLocks/>
            </p:cNvGrpSpPr>
            <p:nvPr/>
          </p:nvGrpSpPr>
          <p:grpSpPr bwMode="auto">
            <a:xfrm>
              <a:off x="185738" y="2228723"/>
              <a:ext cx="8632825" cy="3784600"/>
              <a:chOff x="186283" y="1715769"/>
              <a:chExt cx="8632280" cy="3784919"/>
            </a:xfrm>
          </p:grpSpPr>
          <p:graphicFrame>
            <p:nvGraphicFramePr>
              <p:cNvPr id="13314" name="Object 3"/>
              <p:cNvGraphicFramePr>
                <a:graphicFrameLocks noChangeAspect="1"/>
              </p:cNvGraphicFramePr>
              <p:nvPr/>
            </p:nvGraphicFramePr>
            <p:xfrm>
              <a:off x="4929188" y="2282825"/>
              <a:ext cx="3659187" cy="3217863"/>
            </p:xfrm>
            <a:graphic>
              <a:graphicData uri="http://schemas.openxmlformats.org/presentationml/2006/ole">
                <p:oleObj spid="_x0000_s13314" name="Chart" r:id="rId4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13320" name="Text Box 10"/>
              <p:cNvSpPr txBox="1">
                <a:spLocks noChangeArrowheads="1"/>
              </p:cNvSpPr>
              <p:nvPr/>
            </p:nvSpPr>
            <p:spPr bwMode="auto">
              <a:xfrm>
                <a:off x="4678363" y="1723023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Participants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graphicFrame>
            <p:nvGraphicFramePr>
              <p:cNvPr id="13315" name="Object 3"/>
              <p:cNvGraphicFramePr>
                <a:graphicFrameLocks noChangeAspect="1"/>
              </p:cNvGraphicFramePr>
              <p:nvPr/>
            </p:nvGraphicFramePr>
            <p:xfrm>
              <a:off x="437108" y="2275571"/>
              <a:ext cx="3659187" cy="3217863"/>
            </p:xfrm>
            <a:graphic>
              <a:graphicData uri="http://schemas.openxmlformats.org/presentationml/2006/ole">
                <p:oleObj spid="_x0000_s13315" name="Chart" r:id="rId5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13321" name="Text Box 10"/>
              <p:cNvSpPr txBox="1">
                <a:spLocks noChangeArrowheads="1"/>
              </p:cNvSpPr>
              <p:nvPr/>
            </p:nvSpPr>
            <p:spPr bwMode="auto">
              <a:xfrm>
                <a:off x="186283" y="1715769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Additional Benefits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13322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4044955" y="3615145"/>
                <a:ext cx="160813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Participants in 1000s</a:t>
                </a:r>
              </a:p>
            </p:txBody>
          </p:sp>
          <p:sp>
            <p:nvSpPr>
              <p:cNvPr id="13323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395027" y="3622405"/>
                <a:ext cx="150393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Revenue in $1000s</a:t>
                </a:r>
              </a:p>
            </p:txBody>
          </p:sp>
        </p:grpSp>
        <p:sp>
          <p:nvSpPr>
            <p:cNvPr id="13319" name="TextBox 9"/>
            <p:cNvSpPr txBox="1">
              <a:spLocks noChangeArrowheads="1"/>
            </p:cNvSpPr>
            <p:nvPr/>
          </p:nvSpPr>
          <p:spPr bwMode="auto">
            <a:xfrm>
              <a:off x="304806" y="1807149"/>
              <a:ext cx="750914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13: Upper Deschutes Additional Benefits form Non-Guided Recreation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smtClean="0"/>
              <a:t>Figure 14: Lower Deschutes Additional Benefits form Non-Guided Recreation</a:t>
            </a:r>
            <a:endParaRPr lang="en-US" altLang="en-US" smtClean="0"/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185738" y="1806575"/>
            <a:ext cx="8632825" cy="4206875"/>
            <a:chOff x="185738" y="1807149"/>
            <a:chExt cx="8632825" cy="4206174"/>
          </a:xfrm>
        </p:grpSpPr>
        <p:grpSp>
          <p:nvGrpSpPr>
            <p:cNvPr id="14342" name="Group 19"/>
            <p:cNvGrpSpPr>
              <a:grpSpLocks/>
            </p:cNvGrpSpPr>
            <p:nvPr/>
          </p:nvGrpSpPr>
          <p:grpSpPr bwMode="auto">
            <a:xfrm>
              <a:off x="185738" y="2228723"/>
              <a:ext cx="8632825" cy="3784600"/>
              <a:chOff x="186283" y="1715769"/>
              <a:chExt cx="8632280" cy="3784919"/>
            </a:xfrm>
          </p:grpSpPr>
          <p:graphicFrame>
            <p:nvGraphicFramePr>
              <p:cNvPr id="14338" name="Object 3"/>
              <p:cNvGraphicFramePr>
                <a:graphicFrameLocks noChangeAspect="1"/>
              </p:cNvGraphicFramePr>
              <p:nvPr/>
            </p:nvGraphicFramePr>
            <p:xfrm>
              <a:off x="4929188" y="2282825"/>
              <a:ext cx="3659187" cy="3217863"/>
            </p:xfrm>
            <a:graphic>
              <a:graphicData uri="http://schemas.openxmlformats.org/presentationml/2006/ole">
                <p:oleObj spid="_x0000_s14338" name="Chart" r:id="rId4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14344" name="Text Box 10"/>
              <p:cNvSpPr txBox="1">
                <a:spLocks noChangeArrowheads="1"/>
              </p:cNvSpPr>
              <p:nvPr/>
            </p:nvSpPr>
            <p:spPr bwMode="auto">
              <a:xfrm>
                <a:off x="4678363" y="1723023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Participants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graphicFrame>
            <p:nvGraphicFramePr>
              <p:cNvPr id="14339" name="Object 3"/>
              <p:cNvGraphicFramePr>
                <a:graphicFrameLocks noChangeAspect="1"/>
              </p:cNvGraphicFramePr>
              <p:nvPr/>
            </p:nvGraphicFramePr>
            <p:xfrm>
              <a:off x="437108" y="2275571"/>
              <a:ext cx="3659187" cy="3217863"/>
            </p:xfrm>
            <a:graphic>
              <a:graphicData uri="http://schemas.openxmlformats.org/presentationml/2006/ole">
                <p:oleObj spid="_x0000_s14339" name="Chart" r:id="rId5" imgW="3857743" imgH="3238500" progId="MSGraph.Chart.8">
                  <p:embed followColorScheme="full"/>
                </p:oleObj>
              </a:graphicData>
            </a:graphic>
          </p:graphicFrame>
          <p:sp>
            <p:nvSpPr>
              <p:cNvPr id="14345" name="Text Box 10"/>
              <p:cNvSpPr txBox="1">
                <a:spLocks noChangeArrowheads="1"/>
              </p:cNvSpPr>
              <p:nvPr/>
            </p:nvSpPr>
            <p:spPr bwMode="auto">
              <a:xfrm>
                <a:off x="186283" y="1715769"/>
                <a:ext cx="41402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0" hangingPunct="0"/>
                <a:r>
                  <a:rPr lang="en-US" altLang="en-US" sz="1600">
                    <a:solidFill>
                      <a:schemeClr val="tx2"/>
                    </a:solidFill>
                  </a:rPr>
                  <a:t>Revenue by Activity</a:t>
                </a:r>
                <a:endParaRPr lang="en-US" altLang="en-US" sz="1600" b="0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14346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4044955" y="3615145"/>
                <a:ext cx="160813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Participants in 1000s</a:t>
                </a:r>
              </a:p>
            </p:txBody>
          </p:sp>
          <p:sp>
            <p:nvSpPr>
              <p:cNvPr id="14347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-395027" y="3622405"/>
                <a:ext cx="150393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1200" b="0"/>
                  <a:t>Revenue in $1000s</a:t>
                </a:r>
              </a:p>
            </p:txBody>
          </p:sp>
        </p:grpSp>
        <p:sp>
          <p:nvSpPr>
            <p:cNvPr id="14343" name="TextBox 9"/>
            <p:cNvSpPr txBox="1">
              <a:spLocks noChangeArrowheads="1"/>
            </p:cNvSpPr>
            <p:nvPr/>
          </p:nvSpPr>
          <p:spPr bwMode="auto">
            <a:xfrm>
              <a:off x="207821" y="1807149"/>
              <a:ext cx="750914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Figure 14: Lower Deschutes Additional Benefits form Non-Guided Recreation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Figure 15: Revenue by Scenario by Category</a:t>
            </a:r>
          </a:p>
        </p:txBody>
      </p:sp>
      <p:grpSp>
        <p:nvGrpSpPr>
          <p:cNvPr id="15364" name="Group 15"/>
          <p:cNvGrpSpPr>
            <a:grpSpLocks/>
          </p:cNvGrpSpPr>
          <p:nvPr/>
        </p:nvGrpSpPr>
        <p:grpSpPr bwMode="auto">
          <a:xfrm>
            <a:off x="457200" y="1554163"/>
            <a:ext cx="8251825" cy="4960937"/>
            <a:chOff x="457200" y="1554163"/>
            <a:chExt cx="8251825" cy="4960937"/>
          </a:xfrm>
        </p:grpSpPr>
        <p:grpSp>
          <p:nvGrpSpPr>
            <p:cNvPr id="15365" name="Group 30"/>
            <p:cNvGrpSpPr>
              <a:grpSpLocks/>
            </p:cNvGrpSpPr>
            <p:nvPr/>
          </p:nvGrpSpPr>
          <p:grpSpPr bwMode="auto">
            <a:xfrm>
              <a:off x="457200" y="1554163"/>
              <a:ext cx="8251825" cy="4960937"/>
              <a:chOff x="457200" y="1554792"/>
              <a:chExt cx="8251825" cy="4961028"/>
            </a:xfrm>
          </p:grpSpPr>
          <p:grpSp>
            <p:nvGrpSpPr>
              <p:cNvPr id="15371" name="Group 24"/>
              <p:cNvGrpSpPr>
                <a:grpSpLocks/>
              </p:cNvGrpSpPr>
              <p:nvPr/>
            </p:nvGrpSpPr>
            <p:grpSpPr bwMode="auto">
              <a:xfrm>
                <a:off x="638175" y="1897504"/>
                <a:ext cx="8070850" cy="4618316"/>
                <a:chOff x="638275" y="1712643"/>
                <a:chExt cx="8070750" cy="4618816"/>
              </a:xfrm>
            </p:grpSpPr>
            <p:graphicFrame>
              <p:nvGraphicFramePr>
                <p:cNvPr id="15362" name="Object 3"/>
                <p:cNvGraphicFramePr>
                  <a:graphicFrameLocks noChangeAspect="1"/>
                </p:cNvGraphicFramePr>
                <p:nvPr/>
              </p:nvGraphicFramePr>
              <p:xfrm>
                <a:off x="857250" y="2068513"/>
                <a:ext cx="7851775" cy="3965575"/>
              </p:xfrm>
              <a:graphic>
                <a:graphicData uri="http://schemas.openxmlformats.org/presentationml/2006/ole">
                  <p:oleObj spid="_x0000_s15362" name="Chart" r:id="rId4" imgW="7439008" imgH="3752985" progId="MSGraph.Chart.8">
                    <p:embed followColorScheme="full"/>
                  </p:oleObj>
                </a:graphicData>
              </a:graphic>
            </p:graphicFrame>
            <p:sp>
              <p:nvSpPr>
                <p:cNvPr id="15373" name="Text Box 9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21522" y="3640237"/>
                  <a:ext cx="941284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/>
                    <a:t>Scenario</a:t>
                  </a:r>
                </a:p>
              </p:txBody>
            </p:sp>
            <p:sp>
              <p:nvSpPr>
                <p:cNvPr id="1537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886018" y="6023651"/>
                  <a:ext cx="1675181" cy="3078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/>
                    <a:t>Value in $Millions</a:t>
                  </a:r>
                </a:p>
              </p:txBody>
            </p:sp>
            <p:sp>
              <p:nvSpPr>
                <p:cNvPr id="1537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563813" y="1712643"/>
                  <a:ext cx="4021137" cy="33855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0" hangingPunct="0"/>
                  <a:r>
                    <a:rPr lang="en-US" sz="1600">
                      <a:solidFill>
                        <a:schemeClr val="tx2"/>
                      </a:solidFill>
                    </a:rPr>
                    <a:t>Revenue by Scenario by Category</a:t>
                  </a:r>
                  <a:endParaRPr lang="en-US" sz="1600" b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5372" name="TextBox 29"/>
              <p:cNvSpPr txBox="1">
                <a:spLocks noChangeArrowheads="1"/>
              </p:cNvSpPr>
              <p:nvPr/>
            </p:nvSpPr>
            <p:spPr bwMode="auto">
              <a:xfrm>
                <a:off x="457200" y="1554792"/>
                <a:ext cx="750914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Figure 15: Revenue by Scenario by Category</a:t>
                </a:r>
              </a:p>
            </p:txBody>
          </p:sp>
        </p:grpSp>
        <p:sp>
          <p:nvSpPr>
            <p:cNvPr id="15366" name="TextBox 9"/>
            <p:cNvSpPr txBox="1">
              <a:spLocks noChangeArrowheads="1"/>
            </p:cNvSpPr>
            <p:nvPr/>
          </p:nvSpPr>
          <p:spPr bwMode="auto">
            <a:xfrm>
              <a:off x="4973775" y="2521528"/>
              <a:ext cx="70658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$132</a:t>
              </a:r>
            </a:p>
          </p:txBody>
        </p:sp>
        <p:sp>
          <p:nvSpPr>
            <p:cNvPr id="15367" name="TextBox 10"/>
            <p:cNvSpPr txBox="1">
              <a:spLocks noChangeArrowheads="1"/>
            </p:cNvSpPr>
            <p:nvPr/>
          </p:nvSpPr>
          <p:spPr bwMode="auto">
            <a:xfrm>
              <a:off x="6190068" y="3205864"/>
              <a:ext cx="70658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$194</a:t>
              </a:r>
            </a:p>
          </p:txBody>
        </p:sp>
        <p:sp>
          <p:nvSpPr>
            <p:cNvPr id="15368" name="TextBox 11"/>
            <p:cNvSpPr txBox="1">
              <a:spLocks noChangeArrowheads="1"/>
            </p:cNvSpPr>
            <p:nvPr/>
          </p:nvSpPr>
          <p:spPr bwMode="auto">
            <a:xfrm>
              <a:off x="5441893" y="3884754"/>
              <a:ext cx="70658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$157</a:t>
              </a:r>
            </a:p>
          </p:txBody>
        </p:sp>
        <p:sp>
          <p:nvSpPr>
            <p:cNvPr id="15369" name="TextBox 12"/>
            <p:cNvSpPr txBox="1">
              <a:spLocks noChangeArrowheads="1"/>
            </p:cNvSpPr>
            <p:nvPr/>
          </p:nvSpPr>
          <p:spPr bwMode="auto">
            <a:xfrm>
              <a:off x="5829828" y="4619064"/>
              <a:ext cx="70658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$177</a:t>
              </a:r>
            </a:p>
          </p:txBody>
        </p:sp>
        <p:sp>
          <p:nvSpPr>
            <p:cNvPr id="15370" name="TextBox 13"/>
            <p:cNvSpPr txBox="1">
              <a:spLocks noChangeArrowheads="1"/>
            </p:cNvSpPr>
            <p:nvPr/>
          </p:nvSpPr>
          <p:spPr bwMode="auto">
            <a:xfrm>
              <a:off x="4707568" y="5311809"/>
              <a:ext cx="70658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$118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Scenario Snap Shot: Farming Economy</a:t>
            </a:r>
          </a:p>
        </p:txBody>
      </p:sp>
      <p:graphicFrame>
        <p:nvGraphicFramePr>
          <p:cNvPr id="7" name="Group 118"/>
          <p:cNvGraphicFramePr>
            <a:graphicFrameLocks noGrp="1"/>
          </p:cNvGraphicFramePr>
          <p:nvPr/>
        </p:nvGraphicFramePr>
        <p:xfrm>
          <a:off x="935038" y="1644650"/>
          <a:ext cx="6005512" cy="4903788"/>
        </p:xfrm>
        <a:graphic>
          <a:graphicData uri="http://schemas.openxmlformats.org/drawingml/2006/table">
            <a:tbl>
              <a:tblPr/>
              <a:tblGrid>
                <a:gridCol w="704770"/>
                <a:gridCol w="340928"/>
                <a:gridCol w="720436"/>
                <a:gridCol w="1052946"/>
                <a:gridCol w="2272145"/>
                <a:gridCol w="914400"/>
              </a:tblGrid>
              <a:tr h="2961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Farming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81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In-stream flow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by Activity</a:t>
                      </a:r>
                    </a:p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 $1000s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Summer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Winter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Upper: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Middle: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-95%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-99%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Hotels: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-4%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Real Estate: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Agriculture: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171%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6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-70%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Additional Expressed Value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Tourism: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-4%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Non-Guided Recreation Value: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-70%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48%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Travel Cost WTP: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-10%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 TOTAL VALUE: 27%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4049713" y="2600325"/>
          <a:ext cx="2424112" cy="2566988"/>
        </p:xfrm>
        <a:graphic>
          <a:graphicData uri="http://schemas.openxmlformats.org/presentationml/2006/ole">
            <p:oleObj spid="_x0000_s16386" name="Chart" r:id="rId4" imgW="3648159" imgH="3686243" progId="MSGraph.Chart.8">
              <p:embed followColorScheme="full"/>
            </p:oleObj>
          </a:graphicData>
        </a:graphic>
      </p:graphicFrame>
      <p:sp>
        <p:nvSpPr>
          <p:cNvPr id="16433" name="TextBox 29"/>
          <p:cNvSpPr txBox="1">
            <a:spLocks noChangeArrowheads="1"/>
          </p:cNvSpPr>
          <p:nvPr/>
        </p:nvSpPr>
        <p:spPr bwMode="auto">
          <a:xfrm>
            <a:off x="4462463" y="2413000"/>
            <a:ext cx="979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$194,915</a:t>
            </a:r>
          </a:p>
        </p:txBody>
      </p:sp>
      <p:sp>
        <p:nvSpPr>
          <p:cNvPr id="16434" name="Up Arrow 12"/>
          <p:cNvSpPr>
            <a:spLocks noChangeArrowheads="1"/>
          </p:cNvSpPr>
          <p:nvPr/>
        </p:nvSpPr>
        <p:spPr bwMode="auto">
          <a:xfrm>
            <a:off x="2687638" y="4933950"/>
            <a:ext cx="238125" cy="23336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35" name="Down Arrow 15"/>
          <p:cNvSpPr>
            <a:spLocks noChangeArrowheads="1"/>
          </p:cNvSpPr>
          <p:nvPr/>
        </p:nvSpPr>
        <p:spPr bwMode="auto">
          <a:xfrm>
            <a:off x="2325688" y="35321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36" name="Rectangle 10"/>
          <p:cNvSpPr>
            <a:spLocks noChangeArrowheads="1"/>
          </p:cNvSpPr>
          <p:nvPr/>
        </p:nvSpPr>
        <p:spPr bwMode="auto">
          <a:xfrm>
            <a:off x="2325688" y="3255963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37" name="Rectangle 11"/>
          <p:cNvSpPr>
            <a:spLocks noChangeArrowheads="1"/>
          </p:cNvSpPr>
          <p:nvPr/>
        </p:nvSpPr>
        <p:spPr bwMode="auto">
          <a:xfrm>
            <a:off x="2325688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38" name="Rectangle 13"/>
          <p:cNvSpPr>
            <a:spLocks noChangeArrowheads="1"/>
          </p:cNvSpPr>
          <p:nvPr/>
        </p:nvSpPr>
        <p:spPr bwMode="auto">
          <a:xfrm>
            <a:off x="3378200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39" name="Down Arrow 14"/>
          <p:cNvSpPr>
            <a:spLocks noChangeArrowheads="1"/>
          </p:cNvSpPr>
          <p:nvPr/>
        </p:nvSpPr>
        <p:spPr bwMode="auto">
          <a:xfrm>
            <a:off x="3378200" y="3214688"/>
            <a:ext cx="238125" cy="2365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0" name="Rectangle 16"/>
          <p:cNvSpPr>
            <a:spLocks noChangeArrowheads="1"/>
          </p:cNvSpPr>
          <p:nvPr/>
        </p:nvSpPr>
        <p:spPr bwMode="auto">
          <a:xfrm>
            <a:off x="3378200" y="365760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1" name="Down Arrow 17"/>
          <p:cNvSpPr>
            <a:spLocks noChangeArrowheads="1"/>
          </p:cNvSpPr>
          <p:nvPr/>
        </p:nvSpPr>
        <p:spPr bwMode="auto">
          <a:xfrm>
            <a:off x="2687638" y="438943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2" name="Down Arrow 18"/>
          <p:cNvSpPr>
            <a:spLocks noChangeArrowheads="1"/>
          </p:cNvSpPr>
          <p:nvPr/>
        </p:nvSpPr>
        <p:spPr bwMode="auto">
          <a:xfrm>
            <a:off x="2687638" y="5276850"/>
            <a:ext cx="238125" cy="23653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3" name="Down Arrow 19"/>
          <p:cNvSpPr>
            <a:spLocks noChangeArrowheads="1"/>
          </p:cNvSpPr>
          <p:nvPr/>
        </p:nvSpPr>
        <p:spPr bwMode="auto">
          <a:xfrm>
            <a:off x="2687638" y="5594350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4" name="Down Arrow 20"/>
          <p:cNvSpPr>
            <a:spLocks noChangeArrowheads="1"/>
          </p:cNvSpPr>
          <p:nvPr/>
        </p:nvSpPr>
        <p:spPr bwMode="auto">
          <a:xfrm>
            <a:off x="6592888" y="56149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5" name="Down Arrow 21"/>
          <p:cNvSpPr>
            <a:spLocks noChangeArrowheads="1"/>
          </p:cNvSpPr>
          <p:nvPr/>
        </p:nvSpPr>
        <p:spPr bwMode="auto">
          <a:xfrm>
            <a:off x="6592888" y="5946775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6" name="Rectangle 22"/>
          <p:cNvSpPr>
            <a:spLocks noChangeArrowheads="1"/>
          </p:cNvSpPr>
          <p:nvPr/>
        </p:nvSpPr>
        <p:spPr bwMode="auto">
          <a:xfrm>
            <a:off x="2701925" y="4779963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7" name="Up Arrow 24"/>
          <p:cNvSpPr>
            <a:spLocks noChangeArrowheads="1"/>
          </p:cNvSpPr>
          <p:nvPr/>
        </p:nvSpPr>
        <p:spPr bwMode="auto">
          <a:xfrm>
            <a:off x="2687638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6448" name="Up Arrow 24"/>
          <p:cNvSpPr>
            <a:spLocks noChangeArrowheads="1"/>
          </p:cNvSpPr>
          <p:nvPr/>
        </p:nvSpPr>
        <p:spPr bwMode="auto">
          <a:xfrm>
            <a:off x="3322638" y="624205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Scenario Snap Shot: Recreation Economy</a:t>
            </a:r>
          </a:p>
        </p:txBody>
      </p:sp>
      <p:graphicFrame>
        <p:nvGraphicFramePr>
          <p:cNvPr id="7" name="Group 118"/>
          <p:cNvGraphicFramePr>
            <a:graphicFrameLocks noGrp="1"/>
          </p:cNvGraphicFramePr>
          <p:nvPr/>
        </p:nvGraphicFramePr>
        <p:xfrm>
          <a:off x="935038" y="1644650"/>
          <a:ext cx="6005512" cy="4894263"/>
        </p:xfrm>
        <a:graphic>
          <a:graphicData uri="http://schemas.openxmlformats.org/drawingml/2006/table">
            <a:tbl>
              <a:tblPr/>
              <a:tblGrid>
                <a:gridCol w="704770"/>
                <a:gridCol w="340928"/>
                <a:gridCol w="720436"/>
                <a:gridCol w="1052946"/>
                <a:gridCol w="2272145"/>
                <a:gridCol w="914400"/>
              </a:tblGrid>
              <a:tr h="2961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River Recreation and Tourism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81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In-stream flow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by Activity</a:t>
                      </a:r>
                    </a:p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 $1000s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Summer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Winter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Upper: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Middle: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6,521%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-95%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-18%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Hotels: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31%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Real Estate: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Agriculture: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-53%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6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374%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Additional Expressed Value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Tourism: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44%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Non-Guided Recreation Value: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374%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Rev: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19%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Travel Cost WTP: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 TOTAL VALUE: 66%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4049713" y="2530475"/>
          <a:ext cx="2424112" cy="2566988"/>
        </p:xfrm>
        <a:graphic>
          <a:graphicData uri="http://schemas.openxmlformats.org/presentationml/2006/ole">
            <p:oleObj spid="_x0000_s17410" name="Chart" r:id="rId4" imgW="3648159" imgH="3686243" progId="MSGraph.Chart.8">
              <p:embed followColorScheme="full"/>
            </p:oleObj>
          </a:graphicData>
        </a:graphic>
      </p:graphicFrame>
      <p:sp>
        <p:nvSpPr>
          <p:cNvPr id="17457" name="TextBox 29"/>
          <p:cNvSpPr txBox="1">
            <a:spLocks noChangeArrowheads="1"/>
          </p:cNvSpPr>
          <p:nvPr/>
        </p:nvSpPr>
        <p:spPr bwMode="auto">
          <a:xfrm>
            <a:off x="4462463" y="2343150"/>
            <a:ext cx="979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$156,637</a:t>
            </a:r>
          </a:p>
        </p:txBody>
      </p:sp>
      <p:sp>
        <p:nvSpPr>
          <p:cNvPr id="17458" name="Down Arrow 15"/>
          <p:cNvSpPr>
            <a:spLocks noChangeArrowheads="1"/>
          </p:cNvSpPr>
          <p:nvPr/>
        </p:nvSpPr>
        <p:spPr bwMode="auto">
          <a:xfrm>
            <a:off x="2325688" y="35321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59" name="Rectangle 11"/>
          <p:cNvSpPr>
            <a:spLocks noChangeArrowheads="1"/>
          </p:cNvSpPr>
          <p:nvPr/>
        </p:nvSpPr>
        <p:spPr bwMode="auto">
          <a:xfrm>
            <a:off x="2325688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0" name="Rectangle 13"/>
          <p:cNvSpPr>
            <a:spLocks noChangeArrowheads="1"/>
          </p:cNvSpPr>
          <p:nvPr/>
        </p:nvSpPr>
        <p:spPr bwMode="auto">
          <a:xfrm>
            <a:off x="3378200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1" name="Down Arrow 14"/>
          <p:cNvSpPr>
            <a:spLocks noChangeArrowheads="1"/>
          </p:cNvSpPr>
          <p:nvPr/>
        </p:nvSpPr>
        <p:spPr bwMode="auto">
          <a:xfrm>
            <a:off x="3378200" y="3214688"/>
            <a:ext cx="238125" cy="2365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2" name="Rectangle 16"/>
          <p:cNvSpPr>
            <a:spLocks noChangeArrowheads="1"/>
          </p:cNvSpPr>
          <p:nvPr/>
        </p:nvSpPr>
        <p:spPr bwMode="auto">
          <a:xfrm>
            <a:off x="3378200" y="365760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3" name="Rectangle 22"/>
          <p:cNvSpPr>
            <a:spLocks noChangeArrowheads="1"/>
          </p:cNvSpPr>
          <p:nvPr/>
        </p:nvSpPr>
        <p:spPr bwMode="auto">
          <a:xfrm>
            <a:off x="2701925" y="4779963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4" name="Up Arrow 24"/>
          <p:cNvSpPr>
            <a:spLocks noChangeArrowheads="1"/>
          </p:cNvSpPr>
          <p:nvPr/>
        </p:nvSpPr>
        <p:spPr bwMode="auto">
          <a:xfrm>
            <a:off x="2714625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5" name="Up Arrow 12"/>
          <p:cNvSpPr>
            <a:spLocks noChangeArrowheads="1"/>
          </p:cNvSpPr>
          <p:nvPr/>
        </p:nvSpPr>
        <p:spPr bwMode="auto">
          <a:xfrm>
            <a:off x="2325688" y="3167063"/>
            <a:ext cx="238125" cy="23336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6" name="Up Arrow 12"/>
          <p:cNvSpPr>
            <a:spLocks noChangeArrowheads="1"/>
          </p:cNvSpPr>
          <p:nvPr/>
        </p:nvSpPr>
        <p:spPr bwMode="auto">
          <a:xfrm>
            <a:off x="2701925" y="4408488"/>
            <a:ext cx="238125" cy="23336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7" name="Down Arrow 18"/>
          <p:cNvSpPr>
            <a:spLocks noChangeArrowheads="1"/>
          </p:cNvSpPr>
          <p:nvPr/>
        </p:nvSpPr>
        <p:spPr bwMode="auto">
          <a:xfrm>
            <a:off x="2687638" y="5013325"/>
            <a:ext cx="238125" cy="23653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8" name="Up Arrow 24"/>
          <p:cNvSpPr>
            <a:spLocks noChangeArrowheads="1"/>
          </p:cNvSpPr>
          <p:nvPr/>
        </p:nvSpPr>
        <p:spPr bwMode="auto">
          <a:xfrm>
            <a:off x="2687638" y="53070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69" name="Up Arrow 24"/>
          <p:cNvSpPr>
            <a:spLocks noChangeArrowheads="1"/>
          </p:cNvSpPr>
          <p:nvPr/>
        </p:nvSpPr>
        <p:spPr bwMode="auto">
          <a:xfrm>
            <a:off x="2701925" y="563880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70" name="Up Arrow 24"/>
          <p:cNvSpPr>
            <a:spLocks noChangeArrowheads="1"/>
          </p:cNvSpPr>
          <p:nvPr/>
        </p:nvSpPr>
        <p:spPr bwMode="auto">
          <a:xfrm>
            <a:off x="6515100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71" name="Up Arrow 24"/>
          <p:cNvSpPr>
            <a:spLocks noChangeArrowheads="1"/>
          </p:cNvSpPr>
          <p:nvPr/>
        </p:nvSpPr>
        <p:spPr bwMode="auto">
          <a:xfrm>
            <a:off x="6500813" y="563880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7472" name="Up Arrow 24"/>
          <p:cNvSpPr>
            <a:spLocks noChangeArrowheads="1"/>
          </p:cNvSpPr>
          <p:nvPr/>
        </p:nvSpPr>
        <p:spPr bwMode="auto">
          <a:xfrm>
            <a:off x="3322638" y="622776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Scenario Snap Shot: Fish and Farm</a:t>
            </a:r>
          </a:p>
        </p:txBody>
      </p:sp>
      <p:graphicFrame>
        <p:nvGraphicFramePr>
          <p:cNvPr id="7" name="Group 118"/>
          <p:cNvGraphicFramePr>
            <a:graphicFrameLocks noGrp="1"/>
          </p:cNvGraphicFramePr>
          <p:nvPr/>
        </p:nvGraphicFramePr>
        <p:xfrm>
          <a:off x="935038" y="1644650"/>
          <a:ext cx="6005512" cy="4894263"/>
        </p:xfrm>
        <a:graphic>
          <a:graphicData uri="http://schemas.openxmlformats.org/drawingml/2006/table">
            <a:tbl>
              <a:tblPr/>
              <a:tblGrid>
                <a:gridCol w="704770"/>
                <a:gridCol w="340928"/>
                <a:gridCol w="720436"/>
                <a:gridCol w="1052946"/>
                <a:gridCol w="2272145"/>
                <a:gridCol w="914400"/>
              </a:tblGrid>
              <a:tr h="2961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Fish and Farm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81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In-stream flow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by Activity</a:t>
                      </a:r>
                    </a:p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 $1000s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Summer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Winter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Upper: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Middle: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2,173%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-95%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-18%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Hotels: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13%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Real Estate: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Agriculture: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63%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6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222%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Additional Expressed Value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Tourism: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12%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Non-Guided Recreation Value: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Rev: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34%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Travel Cost WTP: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 TOTAL VALUE: 54%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4049713" y="2530475"/>
          <a:ext cx="2424112" cy="2566988"/>
        </p:xfrm>
        <a:graphic>
          <a:graphicData uri="http://schemas.openxmlformats.org/presentationml/2006/ole">
            <p:oleObj spid="_x0000_s18434" name="Chart" r:id="rId4" imgW="3648159" imgH="3686243" progId="MSGraph.Chart.8">
              <p:embed followColorScheme="full"/>
            </p:oleObj>
          </a:graphicData>
        </a:graphic>
      </p:graphicFrame>
      <p:sp>
        <p:nvSpPr>
          <p:cNvPr id="18481" name="TextBox 29"/>
          <p:cNvSpPr txBox="1">
            <a:spLocks noChangeArrowheads="1"/>
          </p:cNvSpPr>
          <p:nvPr/>
        </p:nvSpPr>
        <p:spPr bwMode="auto">
          <a:xfrm>
            <a:off x="4462463" y="2343150"/>
            <a:ext cx="979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$176,853</a:t>
            </a:r>
          </a:p>
        </p:txBody>
      </p:sp>
      <p:sp>
        <p:nvSpPr>
          <p:cNvPr id="18482" name="Down Arrow 15"/>
          <p:cNvSpPr>
            <a:spLocks noChangeArrowheads="1"/>
          </p:cNvSpPr>
          <p:nvPr/>
        </p:nvSpPr>
        <p:spPr bwMode="auto">
          <a:xfrm>
            <a:off x="2325688" y="35321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3" name="Rectangle 11"/>
          <p:cNvSpPr>
            <a:spLocks noChangeArrowheads="1"/>
          </p:cNvSpPr>
          <p:nvPr/>
        </p:nvSpPr>
        <p:spPr bwMode="auto">
          <a:xfrm>
            <a:off x="2325688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4" name="Rectangle 13"/>
          <p:cNvSpPr>
            <a:spLocks noChangeArrowheads="1"/>
          </p:cNvSpPr>
          <p:nvPr/>
        </p:nvSpPr>
        <p:spPr bwMode="auto">
          <a:xfrm>
            <a:off x="3378200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5" name="Down Arrow 14"/>
          <p:cNvSpPr>
            <a:spLocks noChangeArrowheads="1"/>
          </p:cNvSpPr>
          <p:nvPr/>
        </p:nvSpPr>
        <p:spPr bwMode="auto">
          <a:xfrm>
            <a:off x="3378200" y="3214688"/>
            <a:ext cx="238125" cy="2365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6" name="Rectangle 16"/>
          <p:cNvSpPr>
            <a:spLocks noChangeArrowheads="1"/>
          </p:cNvSpPr>
          <p:nvPr/>
        </p:nvSpPr>
        <p:spPr bwMode="auto">
          <a:xfrm>
            <a:off x="3378200" y="365760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7" name="Rectangle 22"/>
          <p:cNvSpPr>
            <a:spLocks noChangeArrowheads="1"/>
          </p:cNvSpPr>
          <p:nvPr/>
        </p:nvSpPr>
        <p:spPr bwMode="auto">
          <a:xfrm>
            <a:off x="2701925" y="4779963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8" name="Up Arrow 24"/>
          <p:cNvSpPr>
            <a:spLocks noChangeArrowheads="1"/>
          </p:cNvSpPr>
          <p:nvPr/>
        </p:nvSpPr>
        <p:spPr bwMode="auto">
          <a:xfrm>
            <a:off x="2714625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89" name="Up Arrow 12"/>
          <p:cNvSpPr>
            <a:spLocks noChangeArrowheads="1"/>
          </p:cNvSpPr>
          <p:nvPr/>
        </p:nvSpPr>
        <p:spPr bwMode="auto">
          <a:xfrm>
            <a:off x="2325688" y="3167063"/>
            <a:ext cx="238125" cy="23336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0" name="Up Arrow 12"/>
          <p:cNvSpPr>
            <a:spLocks noChangeArrowheads="1"/>
          </p:cNvSpPr>
          <p:nvPr/>
        </p:nvSpPr>
        <p:spPr bwMode="auto">
          <a:xfrm>
            <a:off x="2701925" y="4408488"/>
            <a:ext cx="238125" cy="23336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1" name="Up Arrow 24"/>
          <p:cNvSpPr>
            <a:spLocks noChangeArrowheads="1"/>
          </p:cNvSpPr>
          <p:nvPr/>
        </p:nvSpPr>
        <p:spPr bwMode="auto">
          <a:xfrm>
            <a:off x="2687638" y="53070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2" name="Up Arrow 24"/>
          <p:cNvSpPr>
            <a:spLocks noChangeArrowheads="1"/>
          </p:cNvSpPr>
          <p:nvPr/>
        </p:nvSpPr>
        <p:spPr bwMode="auto">
          <a:xfrm>
            <a:off x="2701925" y="563880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3" name="Up Arrow 24"/>
          <p:cNvSpPr>
            <a:spLocks noChangeArrowheads="1"/>
          </p:cNvSpPr>
          <p:nvPr/>
        </p:nvSpPr>
        <p:spPr bwMode="auto">
          <a:xfrm>
            <a:off x="6515100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4" name="Up Arrow 24"/>
          <p:cNvSpPr>
            <a:spLocks noChangeArrowheads="1"/>
          </p:cNvSpPr>
          <p:nvPr/>
        </p:nvSpPr>
        <p:spPr bwMode="auto">
          <a:xfrm>
            <a:off x="6500813" y="563880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5" name="Up Arrow 24"/>
          <p:cNvSpPr>
            <a:spLocks noChangeArrowheads="1"/>
          </p:cNvSpPr>
          <p:nvPr/>
        </p:nvSpPr>
        <p:spPr bwMode="auto">
          <a:xfrm>
            <a:off x="3322638" y="622776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8496" name="Up Arrow 24"/>
          <p:cNvSpPr>
            <a:spLocks noChangeArrowheads="1"/>
          </p:cNvSpPr>
          <p:nvPr/>
        </p:nvSpPr>
        <p:spPr bwMode="auto">
          <a:xfrm>
            <a:off x="2687638" y="4975225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Scenario Snap Shot: Draught Conditions</a:t>
            </a:r>
          </a:p>
        </p:txBody>
      </p:sp>
      <p:graphicFrame>
        <p:nvGraphicFramePr>
          <p:cNvPr id="7" name="Group 118"/>
          <p:cNvGraphicFramePr>
            <a:graphicFrameLocks noGrp="1"/>
          </p:cNvGraphicFramePr>
          <p:nvPr/>
        </p:nvGraphicFramePr>
        <p:xfrm>
          <a:off x="935038" y="1644650"/>
          <a:ext cx="6005512" cy="4894263"/>
        </p:xfrm>
        <a:graphic>
          <a:graphicData uri="http://schemas.openxmlformats.org/drawingml/2006/table">
            <a:tbl>
              <a:tblPr/>
              <a:tblGrid>
                <a:gridCol w="704770"/>
                <a:gridCol w="340928"/>
                <a:gridCol w="720436"/>
                <a:gridCol w="1052946"/>
                <a:gridCol w="2272145"/>
                <a:gridCol w="914400"/>
              </a:tblGrid>
              <a:tr h="2961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Draught Conditions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81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In-stream flow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by Activity</a:t>
                      </a:r>
                    </a:p>
                    <a:p>
                      <a:pPr marL="119063" marR="0" lvl="0" indent="-119063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 $1000s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Summer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Winter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Upper: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-36%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Middle: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-26%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-36%</a:t>
                      </a:r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change from present day river economy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Hotels: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7%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Real Estate: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Agriculture: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-61%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119063" marR="0" lvl="0" indent="-119063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6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Recreation: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223%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Additional Expressed Value 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Tourism: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-3%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Non-Guided Recreation Value: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223%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Rev: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-10%</a:t>
                      </a:r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Travel Cost WTP:</a:t>
                      </a: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19%</a:t>
                      </a: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3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 TOTAL VALUE: 19% 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9144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4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T="9144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4049713" y="2530475"/>
          <a:ext cx="2424112" cy="2566988"/>
        </p:xfrm>
        <a:graphic>
          <a:graphicData uri="http://schemas.openxmlformats.org/presentationml/2006/ole">
            <p:oleObj spid="_x0000_s19458" name="Chart" r:id="rId4" imgW="3648159" imgH="3686243" progId="MSGraph.Chart.8">
              <p:embed followColorScheme="full"/>
            </p:oleObj>
          </a:graphicData>
        </a:graphic>
      </p:graphicFrame>
      <p:sp>
        <p:nvSpPr>
          <p:cNvPr id="19505" name="TextBox 29"/>
          <p:cNvSpPr txBox="1">
            <a:spLocks noChangeArrowheads="1"/>
          </p:cNvSpPr>
          <p:nvPr/>
        </p:nvSpPr>
        <p:spPr bwMode="auto">
          <a:xfrm>
            <a:off x="4462463" y="2343150"/>
            <a:ext cx="979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/>
              <a:t>$118,151</a:t>
            </a:r>
          </a:p>
        </p:txBody>
      </p:sp>
      <p:sp>
        <p:nvSpPr>
          <p:cNvPr id="19506" name="Down Arrow 15"/>
          <p:cNvSpPr>
            <a:spLocks noChangeArrowheads="1"/>
          </p:cNvSpPr>
          <p:nvPr/>
        </p:nvSpPr>
        <p:spPr bwMode="auto">
          <a:xfrm>
            <a:off x="2325688" y="35321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07" name="Rectangle 11"/>
          <p:cNvSpPr>
            <a:spLocks noChangeArrowheads="1"/>
          </p:cNvSpPr>
          <p:nvPr/>
        </p:nvSpPr>
        <p:spPr bwMode="auto">
          <a:xfrm>
            <a:off x="2319338" y="3297238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08" name="Rectangle 13"/>
          <p:cNvSpPr>
            <a:spLocks noChangeArrowheads="1"/>
          </p:cNvSpPr>
          <p:nvPr/>
        </p:nvSpPr>
        <p:spPr bwMode="auto">
          <a:xfrm>
            <a:off x="3378200" y="2952750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09" name="Down Arrow 14"/>
          <p:cNvSpPr>
            <a:spLocks noChangeArrowheads="1"/>
          </p:cNvSpPr>
          <p:nvPr/>
        </p:nvSpPr>
        <p:spPr bwMode="auto">
          <a:xfrm>
            <a:off x="3378200" y="3575050"/>
            <a:ext cx="238125" cy="23653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0" name="Rectangle 16"/>
          <p:cNvSpPr>
            <a:spLocks noChangeArrowheads="1"/>
          </p:cNvSpPr>
          <p:nvPr/>
        </p:nvSpPr>
        <p:spPr bwMode="auto">
          <a:xfrm>
            <a:off x="3378200" y="3311525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1" name="Rectangle 22"/>
          <p:cNvSpPr>
            <a:spLocks noChangeArrowheads="1"/>
          </p:cNvSpPr>
          <p:nvPr/>
        </p:nvSpPr>
        <p:spPr bwMode="auto">
          <a:xfrm>
            <a:off x="2701925" y="4779963"/>
            <a:ext cx="238125" cy="69850"/>
          </a:xfrm>
          <a:prstGeom prst="rect">
            <a:avLst/>
          </a:prstGeom>
          <a:solidFill>
            <a:srgbClr val="999999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2" name="Up Arrow 12"/>
          <p:cNvSpPr>
            <a:spLocks noChangeArrowheads="1"/>
          </p:cNvSpPr>
          <p:nvPr/>
        </p:nvSpPr>
        <p:spPr bwMode="auto">
          <a:xfrm>
            <a:off x="2701925" y="4408488"/>
            <a:ext cx="238125" cy="23336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3" name="Up Arrow 24"/>
          <p:cNvSpPr>
            <a:spLocks noChangeArrowheads="1"/>
          </p:cNvSpPr>
          <p:nvPr/>
        </p:nvSpPr>
        <p:spPr bwMode="auto">
          <a:xfrm>
            <a:off x="2687638" y="53070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4" name="Up Arrow 24"/>
          <p:cNvSpPr>
            <a:spLocks noChangeArrowheads="1"/>
          </p:cNvSpPr>
          <p:nvPr/>
        </p:nvSpPr>
        <p:spPr bwMode="auto">
          <a:xfrm>
            <a:off x="6515100" y="591661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5" name="Up Arrow 24"/>
          <p:cNvSpPr>
            <a:spLocks noChangeArrowheads="1"/>
          </p:cNvSpPr>
          <p:nvPr/>
        </p:nvSpPr>
        <p:spPr bwMode="auto">
          <a:xfrm>
            <a:off x="6500813" y="5638800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6" name="Up Arrow 24"/>
          <p:cNvSpPr>
            <a:spLocks noChangeArrowheads="1"/>
          </p:cNvSpPr>
          <p:nvPr/>
        </p:nvSpPr>
        <p:spPr bwMode="auto">
          <a:xfrm>
            <a:off x="3322638" y="6227763"/>
            <a:ext cx="238125" cy="2349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7" name="Down Arrow 15"/>
          <p:cNvSpPr>
            <a:spLocks noChangeArrowheads="1"/>
          </p:cNvSpPr>
          <p:nvPr/>
        </p:nvSpPr>
        <p:spPr bwMode="auto">
          <a:xfrm>
            <a:off x="2325688" y="2874963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8" name="Down Arrow 15"/>
          <p:cNvSpPr>
            <a:spLocks noChangeArrowheads="1"/>
          </p:cNvSpPr>
          <p:nvPr/>
        </p:nvSpPr>
        <p:spPr bwMode="auto">
          <a:xfrm>
            <a:off x="2687638" y="5635625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19" name="Down Arrow 15"/>
          <p:cNvSpPr>
            <a:spLocks noChangeArrowheads="1"/>
          </p:cNvSpPr>
          <p:nvPr/>
        </p:nvSpPr>
        <p:spPr bwMode="auto">
          <a:xfrm>
            <a:off x="2687638" y="497998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  <p:sp>
        <p:nvSpPr>
          <p:cNvPr id="19520" name="Down Arrow 15"/>
          <p:cNvSpPr>
            <a:spLocks noChangeArrowheads="1"/>
          </p:cNvSpPr>
          <p:nvPr/>
        </p:nvSpPr>
        <p:spPr bwMode="auto">
          <a:xfrm>
            <a:off x="2687638" y="5913438"/>
            <a:ext cx="238125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cs_white_background_imagery">
  <a:themeElements>
    <a:clrScheme name="bcs_white_background_imagery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bcs_white_background_imagery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bg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bg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cs_white_background_imagery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Settings\lkronthal001\My Documents\BCS\bcs_white_background_imagery.pot</Template>
  <TotalTime>43806</TotalTime>
  <Words>1056</Words>
  <Application>Microsoft Office PowerPoint</Application>
  <PresentationFormat>On-screen Show (4:3)</PresentationFormat>
  <Paragraphs>368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Wingdings</vt:lpstr>
      <vt:lpstr>SimSun</vt:lpstr>
      <vt:lpstr>Calibri</vt:lpstr>
      <vt:lpstr>Times New Roman</vt:lpstr>
      <vt:lpstr>bcs_white_background_imagery</vt:lpstr>
      <vt:lpstr>Microsoft Graph Chart</vt:lpstr>
      <vt:lpstr>Exec Summary Table</vt:lpstr>
      <vt:lpstr>Flow Table</vt:lpstr>
      <vt:lpstr> Figure 1: Revenue Generated by the Deschutes River in 2010</vt:lpstr>
      <vt:lpstr> Figure 2: Direct Revenue Generated by the Deschutes River in 2010</vt:lpstr>
      <vt:lpstr>Figure 3: Tourism Deschutes River-Related Tourism Revenue</vt:lpstr>
      <vt:lpstr> Figure 4: Upper Deschutes Guided Recreation Revenue</vt:lpstr>
      <vt:lpstr>  Figure 5: Lower Deschutes Guided Recreation Revenue</vt:lpstr>
      <vt:lpstr>Figure 6: Hotel Revenue and Jobs from River</vt:lpstr>
      <vt:lpstr> Figure 7: Upper Deschutes River-Related Hotel Revenue by Season</vt:lpstr>
      <vt:lpstr>  Figure 8: Indirect Revenue Generated by Industry</vt:lpstr>
      <vt:lpstr>Figure 9: Commercial Salmon Value and Rebuilding Scenarios</vt:lpstr>
      <vt:lpstr> Figure 10: Travel Expense of Visitors to Central Oregon</vt:lpstr>
      <vt:lpstr> Figure 11: Deschutes River-related travel expenditures by mode </vt:lpstr>
      <vt:lpstr>Figure 12: Additional Benefits</vt:lpstr>
      <vt:lpstr> Figure 13: Upper Deschutes Additional Benefits form Non-Guided Recreation</vt:lpstr>
      <vt:lpstr> Figure 14: Lower Deschutes Additional Benefits form Non-Guided Recreation</vt:lpstr>
      <vt:lpstr> Figure 15: Revenue by Scenario by Category</vt:lpstr>
      <vt:lpstr>Scenario Snap Shot: Farming Economy</vt:lpstr>
      <vt:lpstr>Scenario Snap Shot: Recreation Economy</vt:lpstr>
      <vt:lpstr>Scenario Snap Shot: Fish and Farm</vt:lpstr>
      <vt:lpstr>Scenario Snap Shot: Draught Conditions</vt:lpstr>
    </vt:vector>
  </TitlesOfParts>
  <Company>IBM IGS BCS Strategy and Change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IGS China MNC Strategy</dc:title>
  <dc:creator>Vivek Pandit - Strategy and Change Internal Practice</dc:creator>
  <cp:lastModifiedBy>Jennifer Taylor</cp:lastModifiedBy>
  <cp:revision>1521</cp:revision>
  <dcterms:created xsi:type="dcterms:W3CDTF">2003-06-03T14:56:04Z</dcterms:created>
  <dcterms:modified xsi:type="dcterms:W3CDTF">2011-04-20T12:41:33Z</dcterms:modified>
</cp:coreProperties>
</file>